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60"/>
  </p:notesMasterIdLst>
  <p:sldIdLst>
    <p:sldId id="256" r:id="rId5"/>
    <p:sldId id="257" r:id="rId6"/>
    <p:sldId id="262" r:id="rId7"/>
    <p:sldId id="264" r:id="rId8"/>
    <p:sldId id="265" r:id="rId9"/>
    <p:sldId id="396" r:id="rId10"/>
    <p:sldId id="409" r:id="rId11"/>
    <p:sldId id="393" r:id="rId12"/>
    <p:sldId id="354" r:id="rId13"/>
    <p:sldId id="353" r:id="rId14"/>
    <p:sldId id="352" r:id="rId15"/>
    <p:sldId id="355" r:id="rId16"/>
    <p:sldId id="356" r:id="rId17"/>
    <p:sldId id="433" r:id="rId18"/>
    <p:sldId id="434" r:id="rId19"/>
    <p:sldId id="258" r:id="rId20"/>
    <p:sldId id="390" r:id="rId21"/>
    <p:sldId id="261" r:id="rId22"/>
    <p:sldId id="374" r:id="rId23"/>
    <p:sldId id="391" r:id="rId24"/>
    <p:sldId id="392" r:id="rId25"/>
    <p:sldId id="436" r:id="rId26"/>
    <p:sldId id="435" r:id="rId27"/>
    <p:sldId id="403" r:id="rId28"/>
    <p:sldId id="407" r:id="rId29"/>
    <p:sldId id="402" r:id="rId30"/>
    <p:sldId id="429" r:id="rId31"/>
    <p:sldId id="404" r:id="rId32"/>
    <p:sldId id="430" r:id="rId33"/>
    <p:sldId id="431" r:id="rId34"/>
    <p:sldId id="406" r:id="rId35"/>
    <p:sldId id="405" r:id="rId36"/>
    <p:sldId id="432" r:id="rId37"/>
    <p:sldId id="273" r:id="rId38"/>
    <p:sldId id="259" r:id="rId39"/>
    <p:sldId id="366" r:id="rId40"/>
    <p:sldId id="401" r:id="rId41"/>
    <p:sldId id="270" r:id="rId42"/>
    <p:sldId id="274" r:id="rId43"/>
    <p:sldId id="437" r:id="rId44"/>
    <p:sldId id="271" r:id="rId45"/>
    <p:sldId id="269" r:id="rId46"/>
    <p:sldId id="412" r:id="rId47"/>
    <p:sldId id="411" r:id="rId48"/>
    <p:sldId id="413" r:id="rId49"/>
    <p:sldId id="414" r:id="rId50"/>
    <p:sldId id="317" r:id="rId51"/>
    <p:sldId id="423" r:id="rId52"/>
    <p:sldId id="424" r:id="rId53"/>
    <p:sldId id="425" r:id="rId54"/>
    <p:sldId id="426" r:id="rId55"/>
    <p:sldId id="427" r:id="rId56"/>
    <p:sldId id="410" r:id="rId57"/>
    <p:sldId id="395" r:id="rId58"/>
    <p:sldId id="400"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2" d="100"/>
          <a:sy n="92" d="100"/>
        </p:scale>
        <p:origin x="25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0A0D5-8F98-4CC1-A28E-021F0B6B475C}" type="datetimeFigureOut">
              <a:rPr lang="en-US" smtClean="0"/>
              <a:t>3/3/2026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C52C-5E29-41AF-BAA3-8217E886DA08}" type="slidenum">
              <a:rPr lang="en-US" smtClean="0"/>
              <a:t>‹#›</a:t>
            </a:fld>
            <a:endParaRPr lang="en-US" dirty="0"/>
          </a:p>
        </p:txBody>
      </p:sp>
    </p:spTree>
    <p:extLst>
      <p:ext uri="{BB962C8B-B14F-4D97-AF65-F5344CB8AC3E}">
        <p14:creationId xmlns:p14="http://schemas.microsoft.com/office/powerpoint/2010/main" val="196196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a:p>
            <a:endParaRPr lang="el-GR" dirty="0"/>
          </a:p>
          <a:p>
            <a:r>
              <a:rPr lang="el-GR" dirty="0"/>
              <a:t>Καρδιαγγειακά, ΧΑΠ και </a:t>
            </a:r>
            <a:r>
              <a:rPr lang="el-GR" dirty="0" err="1"/>
              <a:t>καρκινοι</a:t>
            </a:r>
            <a:r>
              <a:rPr lang="el-GR" dirty="0"/>
              <a:t> του αναπνευστικού</a:t>
            </a:r>
          </a:p>
          <a:p>
            <a:r>
              <a:rPr lang="el-GR" dirty="0"/>
              <a:t>Μπλε τα μη μεταδιδόμενα νοσήματα</a:t>
            </a:r>
            <a:endParaRPr lang="en-US" dirty="0"/>
          </a:p>
        </p:txBody>
      </p:sp>
      <p:sp>
        <p:nvSpPr>
          <p:cNvPr id="4" name="Slide Number Placeholder 3"/>
          <p:cNvSpPr>
            <a:spLocks noGrp="1"/>
          </p:cNvSpPr>
          <p:nvPr>
            <p:ph type="sldNum" sz="quarter" idx="5"/>
          </p:nvPr>
        </p:nvSpPr>
        <p:spPr/>
        <p:txBody>
          <a:bodyPr/>
          <a:lstStyle/>
          <a:p>
            <a:fld id="{BA889C44-9DA4-4830-9568-577E2129425E}" type="slidenum">
              <a:rPr lang="en-US" smtClean="0"/>
              <a:t>9</a:t>
            </a:fld>
            <a:endParaRPr lang="en-US"/>
          </a:p>
        </p:txBody>
      </p:sp>
    </p:spTree>
    <p:extLst>
      <p:ext uri="{BB962C8B-B14F-4D97-AF65-F5344CB8AC3E}">
        <p14:creationId xmlns:p14="http://schemas.microsoft.com/office/powerpoint/2010/main" val="3862957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Τι σημαίνει προσκόλληση; Ο όρος προσκόλληση αντικατέστησε τον μέχρι τότε χρησιμοποιούμενο όρο συμμόρφωση και αρχικά σήμαινε…</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889C44-9DA4-4830-9568-577E212942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609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διατροφική προσκόλληση έχει μελετηθεί περισσότερο σε παρεμβάσεις απώλειας ΣΒ και διαχείρισης του ΣΔ.</a:t>
            </a:r>
            <a:endParaRPr lang="en-US" dirty="0"/>
          </a:p>
        </p:txBody>
      </p:sp>
      <p:sp>
        <p:nvSpPr>
          <p:cNvPr id="4" name="Slide Number Placeholder 3"/>
          <p:cNvSpPr>
            <a:spLocks noGrp="1"/>
          </p:cNvSpPr>
          <p:nvPr>
            <p:ph type="sldNum" sz="quarter" idx="5"/>
          </p:nvPr>
        </p:nvSpPr>
        <p:spPr/>
        <p:txBody>
          <a:bodyPr/>
          <a:lstStyle/>
          <a:p>
            <a:fld id="{BA889C44-9DA4-4830-9568-577E2129425E}" type="slidenum">
              <a:rPr lang="en-US" smtClean="0"/>
              <a:t>36</a:t>
            </a:fld>
            <a:endParaRPr lang="en-US"/>
          </a:p>
        </p:txBody>
      </p:sp>
    </p:spTree>
    <p:extLst>
      <p:ext uri="{BB962C8B-B14F-4D97-AF65-F5344CB8AC3E}">
        <p14:creationId xmlns:p14="http://schemas.microsoft.com/office/powerpoint/2010/main" val="3085016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Καρδιαγγειακά, ΧΑΠ και </a:t>
            </a:r>
            <a:r>
              <a:rPr lang="el-GR" dirty="0" err="1"/>
              <a:t>καρκινοι</a:t>
            </a:r>
            <a:r>
              <a:rPr lang="el-GR" dirty="0"/>
              <a:t> του αναπνευστικού</a:t>
            </a:r>
          </a:p>
          <a:p>
            <a:r>
              <a:rPr lang="el-GR" dirty="0"/>
              <a:t>Μπλε τα μη μεταδιδόμενα νοσήματα</a:t>
            </a:r>
            <a:endParaRPr lang="en-US" dirty="0"/>
          </a:p>
        </p:txBody>
      </p:sp>
      <p:sp>
        <p:nvSpPr>
          <p:cNvPr id="4" name="Slide Number Placeholder 3"/>
          <p:cNvSpPr>
            <a:spLocks noGrp="1"/>
          </p:cNvSpPr>
          <p:nvPr>
            <p:ph type="sldNum" sz="quarter" idx="5"/>
          </p:nvPr>
        </p:nvSpPr>
        <p:spPr/>
        <p:txBody>
          <a:bodyPr/>
          <a:lstStyle/>
          <a:p>
            <a:fld id="{BA889C44-9DA4-4830-9568-577E2129425E}" type="slidenum">
              <a:rPr lang="en-US" smtClean="0"/>
              <a:t>10</a:t>
            </a:fld>
            <a:endParaRPr lang="en-US"/>
          </a:p>
        </p:txBody>
      </p:sp>
    </p:spTree>
    <p:extLst>
      <p:ext uri="{BB962C8B-B14F-4D97-AF65-F5344CB8AC3E}">
        <p14:creationId xmlns:p14="http://schemas.microsoft.com/office/powerpoint/2010/main" val="912104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Θάνατοι παγκόσμια, δε συζητάμε μόνο για τον </a:t>
            </a:r>
            <a:r>
              <a:rPr lang="el-GR" dirty="0" err="1"/>
              <a:t>επιπολασμό</a:t>
            </a:r>
            <a:r>
              <a:rPr lang="el-GR" dirty="0"/>
              <a:t> αλλά και για μη </a:t>
            </a:r>
            <a:r>
              <a:rPr lang="el-GR" dirty="0" err="1"/>
              <a:t>διαχειριση</a:t>
            </a:r>
            <a:r>
              <a:rPr lang="el-GR" dirty="0"/>
              <a:t>, δεδομένου ότι υπάρχουν δημοσιευμένες οδηγίες αντιμετώπισης.</a:t>
            </a:r>
          </a:p>
          <a:p>
            <a:endParaRPr lang="en-US" dirty="0"/>
          </a:p>
        </p:txBody>
      </p:sp>
      <p:sp>
        <p:nvSpPr>
          <p:cNvPr id="4" name="Slide Number Placeholder 3"/>
          <p:cNvSpPr>
            <a:spLocks noGrp="1"/>
          </p:cNvSpPr>
          <p:nvPr>
            <p:ph type="sldNum" sz="quarter" idx="5"/>
          </p:nvPr>
        </p:nvSpPr>
        <p:spPr/>
        <p:txBody>
          <a:bodyPr/>
          <a:lstStyle/>
          <a:p>
            <a:fld id="{BA889C44-9DA4-4830-9568-577E2129425E}" type="slidenum">
              <a:rPr lang="en-US" smtClean="0"/>
              <a:t>12</a:t>
            </a:fld>
            <a:endParaRPr lang="en-US"/>
          </a:p>
        </p:txBody>
      </p:sp>
    </p:spTree>
    <p:extLst>
      <p:ext uri="{BB962C8B-B14F-4D97-AF65-F5344CB8AC3E}">
        <p14:creationId xmlns:p14="http://schemas.microsoft.com/office/powerpoint/2010/main" val="191845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Θάνατοι παγκόσμια, δε συζητάμε μόνο για τον </a:t>
            </a:r>
            <a:r>
              <a:rPr lang="el-GR" dirty="0" err="1"/>
              <a:t>επιπολασμό</a:t>
            </a:r>
            <a:r>
              <a:rPr lang="el-GR" dirty="0"/>
              <a:t> αλλά και για μη </a:t>
            </a:r>
            <a:r>
              <a:rPr lang="el-GR" dirty="0" err="1"/>
              <a:t>διαχειριση</a:t>
            </a:r>
            <a:r>
              <a:rPr lang="el-GR" dirty="0"/>
              <a:t>, δεδομένου ότι υπάρχουν δημοσιευμένες οδηγίες αντιμετώπισης.</a:t>
            </a:r>
          </a:p>
          <a:p>
            <a:endParaRPr lang="en-US" dirty="0"/>
          </a:p>
        </p:txBody>
      </p:sp>
      <p:sp>
        <p:nvSpPr>
          <p:cNvPr id="4" name="Slide Number Placeholder 3"/>
          <p:cNvSpPr>
            <a:spLocks noGrp="1"/>
          </p:cNvSpPr>
          <p:nvPr>
            <p:ph type="sldNum" sz="quarter" idx="5"/>
          </p:nvPr>
        </p:nvSpPr>
        <p:spPr/>
        <p:txBody>
          <a:bodyPr/>
          <a:lstStyle/>
          <a:p>
            <a:fld id="{BA889C44-9DA4-4830-9568-577E2129425E}" type="slidenum">
              <a:rPr lang="en-US" smtClean="0"/>
              <a:t>13</a:t>
            </a:fld>
            <a:endParaRPr lang="en-US"/>
          </a:p>
        </p:txBody>
      </p:sp>
    </p:spTree>
    <p:extLst>
      <p:ext uri="{BB962C8B-B14F-4D97-AF65-F5344CB8AC3E}">
        <p14:creationId xmlns:p14="http://schemas.microsoft.com/office/powerpoint/2010/main" val="1603153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90FEB-135D-6D0C-C797-E16379B415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ED0410-F3D9-62BC-FE94-12B886A242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089A1C-5328-7434-4556-A1958A9E959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Θάνατοι παγκόσμια, δε συζητάμε μόνο για τον </a:t>
            </a:r>
            <a:r>
              <a:rPr lang="el-GR" dirty="0" err="1"/>
              <a:t>επιπολασμό</a:t>
            </a:r>
            <a:r>
              <a:rPr lang="el-GR" dirty="0"/>
              <a:t> αλλά και για μη </a:t>
            </a:r>
            <a:r>
              <a:rPr lang="el-GR" dirty="0" err="1"/>
              <a:t>διαχειριση</a:t>
            </a:r>
            <a:r>
              <a:rPr lang="el-GR" dirty="0"/>
              <a:t>, δεδομένου ότι υπάρχουν δημοσιευμένες οδηγίες αντιμετώπισης.</a:t>
            </a:r>
          </a:p>
          <a:p>
            <a:endParaRPr lang="en-US" dirty="0"/>
          </a:p>
        </p:txBody>
      </p:sp>
      <p:sp>
        <p:nvSpPr>
          <p:cNvPr id="4" name="Slide Number Placeholder 3">
            <a:extLst>
              <a:ext uri="{FF2B5EF4-FFF2-40B4-BE49-F238E27FC236}">
                <a16:creationId xmlns:a16="http://schemas.microsoft.com/office/drawing/2014/main" id="{7EC57D6F-43E5-8BB6-81CF-D9CAB48EAC0B}"/>
              </a:ext>
            </a:extLst>
          </p:cNvPr>
          <p:cNvSpPr>
            <a:spLocks noGrp="1"/>
          </p:cNvSpPr>
          <p:nvPr>
            <p:ph type="sldNum" sz="quarter" idx="5"/>
          </p:nvPr>
        </p:nvSpPr>
        <p:spPr/>
        <p:txBody>
          <a:bodyPr/>
          <a:lstStyle/>
          <a:p>
            <a:fld id="{BA889C44-9DA4-4830-9568-577E2129425E}" type="slidenum">
              <a:rPr lang="en-US" smtClean="0"/>
              <a:t>14</a:t>
            </a:fld>
            <a:endParaRPr lang="en-US"/>
          </a:p>
        </p:txBody>
      </p:sp>
    </p:spTree>
    <p:extLst>
      <p:ext uri="{BB962C8B-B14F-4D97-AF65-F5344CB8AC3E}">
        <p14:creationId xmlns:p14="http://schemas.microsoft.com/office/powerpoint/2010/main" val="1421244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99551-0B62-6AD2-EC14-88CE33171F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E67493-B4B7-BFE5-B6C4-3FA9679CD2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71A104-673C-2260-592F-DDDD8FFB20B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Θάνατοι παγκόσμια, δε συζητάμε μόνο για τον </a:t>
            </a:r>
            <a:r>
              <a:rPr lang="el-GR" dirty="0" err="1"/>
              <a:t>επιπολασμό</a:t>
            </a:r>
            <a:r>
              <a:rPr lang="el-GR" dirty="0"/>
              <a:t> αλλά και για μη </a:t>
            </a:r>
            <a:r>
              <a:rPr lang="el-GR" dirty="0" err="1"/>
              <a:t>διαχειριση</a:t>
            </a:r>
            <a:r>
              <a:rPr lang="el-GR" dirty="0"/>
              <a:t>, δεδομένου ότι υπάρχουν δημοσιευμένες οδηγίες αντιμετώπισης.</a:t>
            </a:r>
          </a:p>
          <a:p>
            <a:endParaRPr lang="en-US" dirty="0"/>
          </a:p>
        </p:txBody>
      </p:sp>
      <p:sp>
        <p:nvSpPr>
          <p:cNvPr id="4" name="Slide Number Placeholder 3">
            <a:extLst>
              <a:ext uri="{FF2B5EF4-FFF2-40B4-BE49-F238E27FC236}">
                <a16:creationId xmlns:a16="http://schemas.microsoft.com/office/drawing/2014/main" id="{D25C3EDB-83DF-F796-2197-18C3EAA7A07A}"/>
              </a:ext>
            </a:extLst>
          </p:cNvPr>
          <p:cNvSpPr>
            <a:spLocks noGrp="1"/>
          </p:cNvSpPr>
          <p:nvPr>
            <p:ph type="sldNum" sz="quarter" idx="5"/>
          </p:nvPr>
        </p:nvSpPr>
        <p:spPr/>
        <p:txBody>
          <a:bodyPr/>
          <a:lstStyle/>
          <a:p>
            <a:fld id="{BA889C44-9DA4-4830-9568-577E2129425E}" type="slidenum">
              <a:rPr lang="en-US" smtClean="0"/>
              <a:t>15</a:t>
            </a:fld>
            <a:endParaRPr lang="en-US"/>
          </a:p>
        </p:txBody>
      </p:sp>
    </p:spTree>
    <p:extLst>
      <p:ext uri="{BB962C8B-B14F-4D97-AF65-F5344CB8AC3E}">
        <p14:creationId xmlns:p14="http://schemas.microsoft.com/office/powerpoint/2010/main" val="3994390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Μέχρι σήμερα συζητούσαμε για Θάνατοι που έχουν αποδοθεί σε μεμονωμένους διατροφικούς παράγοντες παγκόσμια και ανά περιοχή</a:t>
            </a:r>
          </a:p>
          <a:p>
            <a:endParaRPr lang="el-GR" dirty="0"/>
          </a:p>
          <a:p>
            <a:r>
              <a:rPr lang="el-GR" dirty="0"/>
              <a:t>195 χώρες</a:t>
            </a:r>
            <a:endParaRPr lang="en-US" dirty="0"/>
          </a:p>
        </p:txBody>
      </p:sp>
      <p:sp>
        <p:nvSpPr>
          <p:cNvPr id="4" name="Slide Number Placeholder 3"/>
          <p:cNvSpPr>
            <a:spLocks noGrp="1"/>
          </p:cNvSpPr>
          <p:nvPr>
            <p:ph type="sldNum" sz="quarter" idx="5"/>
          </p:nvPr>
        </p:nvSpPr>
        <p:spPr/>
        <p:txBody>
          <a:bodyPr/>
          <a:lstStyle/>
          <a:p>
            <a:fld id="{BA889C44-9DA4-4830-9568-577E2129425E}" type="slidenum">
              <a:rPr lang="en-US" smtClean="0"/>
              <a:t>16</a:t>
            </a:fld>
            <a:endParaRPr lang="en-US"/>
          </a:p>
        </p:txBody>
      </p:sp>
    </p:spTree>
    <p:extLst>
      <p:ext uri="{BB962C8B-B14F-4D97-AF65-F5344CB8AC3E}">
        <p14:creationId xmlns:p14="http://schemas.microsoft.com/office/powerpoint/2010/main" val="2659348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Μέχρι σήμερα συζητούσαμε για Θάνατοι που έχουν αποδοθεί σε μεμονωμένους διατροφικούς παράγοντες παγκόσμια και ανά περιοχή</a:t>
            </a:r>
          </a:p>
          <a:p>
            <a:endParaRPr lang="el-GR" dirty="0"/>
          </a:p>
          <a:p>
            <a:r>
              <a:rPr lang="el-GR" dirty="0"/>
              <a:t>195 χώρες</a:t>
            </a:r>
            <a:endParaRPr lang="en-US" dirty="0"/>
          </a:p>
        </p:txBody>
      </p:sp>
      <p:sp>
        <p:nvSpPr>
          <p:cNvPr id="4" name="Slide Number Placeholder 3"/>
          <p:cNvSpPr>
            <a:spLocks noGrp="1"/>
          </p:cNvSpPr>
          <p:nvPr>
            <p:ph type="sldNum" sz="quarter" idx="5"/>
          </p:nvPr>
        </p:nvSpPr>
        <p:spPr/>
        <p:txBody>
          <a:bodyPr/>
          <a:lstStyle/>
          <a:p>
            <a:fld id="{BA889C44-9DA4-4830-9568-577E2129425E}" type="slidenum">
              <a:rPr lang="en-US" smtClean="0"/>
              <a:t>17</a:t>
            </a:fld>
            <a:endParaRPr lang="en-US"/>
          </a:p>
        </p:txBody>
      </p:sp>
    </p:spTree>
    <p:extLst>
      <p:ext uri="{BB962C8B-B14F-4D97-AF65-F5344CB8AC3E}">
        <p14:creationId xmlns:p14="http://schemas.microsoft.com/office/powerpoint/2010/main" val="2212347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Δες ποιες συστάσεις έχουν πάρει και έχουν βγάλει τα πράσινα.</a:t>
            </a:r>
            <a:endParaRPr lang="en-US" dirty="0"/>
          </a:p>
        </p:txBody>
      </p:sp>
      <p:sp>
        <p:nvSpPr>
          <p:cNvPr id="4" name="Slide Number Placeholder 3"/>
          <p:cNvSpPr>
            <a:spLocks noGrp="1"/>
          </p:cNvSpPr>
          <p:nvPr>
            <p:ph type="sldNum" sz="quarter" idx="5"/>
          </p:nvPr>
        </p:nvSpPr>
        <p:spPr/>
        <p:txBody>
          <a:bodyPr/>
          <a:lstStyle/>
          <a:p>
            <a:fld id="{BA889C44-9DA4-4830-9568-577E2129425E}" type="slidenum">
              <a:rPr lang="en-US" smtClean="0"/>
              <a:t>21</a:t>
            </a:fld>
            <a:endParaRPr lang="en-US"/>
          </a:p>
        </p:txBody>
      </p:sp>
    </p:spTree>
    <p:extLst>
      <p:ext uri="{BB962C8B-B14F-4D97-AF65-F5344CB8AC3E}">
        <p14:creationId xmlns:p14="http://schemas.microsoft.com/office/powerpoint/2010/main" val="2387343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p:spPr>
        <p:txBody>
          <a:bodyPr/>
          <a:lstStyle/>
          <a:p>
            <a:fld id="{3A750590-9F9A-443B-9295-A3931D8194B1}" type="datetime1">
              <a:rPr lang="en-US" smtClean="0"/>
              <a:t>3/3/2026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35805F-452B-497C-9BD6-2CDB6902F369}" type="datetime1">
              <a:rPr lang="en-US" smtClean="0"/>
              <a:t>3/3/2026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D3F7C6B-C82D-4D42-9929-D6E7E11D9A64}" type="datetime1">
              <a:rPr lang="en-US" smtClean="0"/>
              <a:t>3/3/2026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0CF4779-62E8-4B21-A5D7-0AFB9DBD4358}" type="datetime1">
              <a:rPr lang="en-US" smtClean="0"/>
              <a:t>3/3/2026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F9D3375-5CD0-4576-BF96-ADFF24726FF8}" type="datetime1">
              <a:rPr lang="en-US" smtClean="0"/>
              <a:t>3/3/2026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ACD1F8-971E-4F8C-8737-750C12E93E08}" type="datetime1">
              <a:rPr lang="en-US" smtClean="0"/>
              <a:t>3/3/2026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C7D1621-FA30-4D98-85E5-1409E6BEECDC}" type="datetime1">
              <a:rPr lang="en-US" smtClean="0"/>
              <a:t>3/3/2026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96F347-1B2F-4097-AEB5-4A26FB45D67A}" type="datetime1">
              <a:rPr lang="en-US" smtClean="0"/>
              <a:t>3/3/2026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CC1DEE0-34E5-4E0F-BEC1-4B8835F82CD1}" type="datetime1">
              <a:rPr lang="en-US" smtClean="0"/>
              <a:t>3/3/2026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s slide layout">
  <p:cSld name="Contents slide layout">
    <p:spTree>
      <p:nvGrpSpPr>
        <p:cNvPr id="1" name="Shape 33"/>
        <p:cNvGrpSpPr/>
        <p:nvPr/>
      </p:nvGrpSpPr>
      <p:grpSpPr>
        <a:xfrm>
          <a:off x="0" y="0"/>
          <a:ext cx="0" cy="0"/>
          <a:chOff x="0" y="0"/>
          <a:chExt cx="0" cy="0"/>
        </a:xfrm>
      </p:grpSpPr>
      <p:sp>
        <p:nvSpPr>
          <p:cNvPr id="34" name="Google Shape;34;p34"/>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3F3F3F"/>
              </a:buClr>
              <a:buSzPts val="5400"/>
              <a:buFont typeface="Arial"/>
              <a:buNone/>
              <a:defRPr sz="54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43295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75B4BE-627A-4EC1-99E1-6F1AA97AB802}" type="datetime1">
              <a:rPr lang="en-US" smtClean="0"/>
              <a:t>3/3/2026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8BFACF8-E63D-4673-A128-83547867BB7A}" type="datetime1">
              <a:rPr lang="en-US" smtClean="0"/>
              <a:t>3/3/2026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BED6AC-4FBA-40BD-BE75-20DB64DA4BAD}" type="datetime1">
              <a:rPr lang="en-US" smtClean="0"/>
              <a:t>3/3/2026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933C87-D201-458A-93C0-8EDD9AC92D93}" type="datetime1">
              <a:rPr lang="en-US" smtClean="0"/>
              <a:t>3/3/2026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CE6829-5A25-485A-91B1-5D6D58BB9F23}" type="datetime1">
              <a:rPr lang="en-US" smtClean="0"/>
              <a:t>3/3/2026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2F5CD-23D0-4DD1-85B1-71F1825FB3EC}" type="datetime1">
              <a:rPr lang="en-US" smtClean="0"/>
              <a:t>3/3/2026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BA5035-C284-496A-B076-BA73A8FA5D8B}" type="datetime1">
              <a:rPr lang="en-US" smtClean="0"/>
              <a:t>3/3/2026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0EB420-1875-490A-8C4B-7AAB939FBE08}" type="datetime1">
              <a:rPr lang="en-US" smtClean="0"/>
              <a:t>3/3/2026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9359126-4846-4E88-BDD9-5585CC877E47}" type="datetime1">
              <a:rPr lang="en-US" smtClean="0"/>
              <a:t>3/3/2026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who.int/news-room/fact-sheets/detail/the-top-10-causes-of-death"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who.int/news-room/fact-sheets/detail/the-top-10-causes-of-death"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who.int/news-room/fact-sheets/detail/the-top-10-causes-of-death"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who.int/news-room/fact-sheets/detail/the-top-10-causes-of-death"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who.int/news-room/fact-sheets/detail/the-top-10-causes-of-death"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hyperlink" Target="https://www.who.int/news-room/fact-sheets/detail/the-top-10-causes-of-death"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kallipos.gr/" TargetMode="External"/><Relationship Id="rId2" Type="http://schemas.openxmlformats.org/officeDocument/2006/relationships/hyperlink" Target="https://www.who.int/news-room/fact-sheets/detail/the-top-10-causes-of-death%20Accessed%20on%2010/12/2019" TargetMode="External"/><Relationship Id="rId1" Type="http://schemas.openxmlformats.org/officeDocument/2006/relationships/slideLayout" Target="../slideLayouts/slideLayout2.xml"/><Relationship Id="rId4" Type="http://schemas.openxmlformats.org/officeDocument/2006/relationships/hyperlink" Target="http://repository.kallipos.gr/handle/11419/577"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kallipos.gr/"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repository.kallipos.gr/handle/11419/577"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who.int/news-room/fact-sheets/detail/the-top-10-causes-of-deat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0496C6C-A85F-426B-9ED1-3444166CE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E5CD8D-E704-46A1-BC3E-9A644A9FFD4E}"/>
              </a:ext>
            </a:extLst>
          </p:cNvPr>
          <p:cNvSpPr>
            <a:spLocks noGrp="1"/>
          </p:cNvSpPr>
          <p:nvPr>
            <p:ph type="ctrTitle"/>
          </p:nvPr>
        </p:nvSpPr>
        <p:spPr>
          <a:xfrm>
            <a:off x="792483" y="821265"/>
            <a:ext cx="6098705" cy="5222117"/>
          </a:xfrm>
        </p:spPr>
        <p:txBody>
          <a:bodyPr anchor="ctr">
            <a:normAutofit/>
          </a:bodyPr>
          <a:lstStyle/>
          <a:p>
            <a:pPr algn="r"/>
            <a:r>
              <a:rPr lang="el-GR" sz="4400" dirty="0" err="1"/>
              <a:t>Διατροφικη</a:t>
            </a:r>
            <a:r>
              <a:rPr lang="el-GR" sz="4400" dirty="0"/>
              <a:t> </a:t>
            </a:r>
            <a:r>
              <a:rPr lang="el-GR" sz="4400" dirty="0" err="1"/>
              <a:t>συμβουλευτικη</a:t>
            </a:r>
            <a:br>
              <a:rPr lang="el-GR" sz="4400" dirty="0"/>
            </a:br>
            <a:r>
              <a:rPr lang="el-GR" sz="4400" dirty="0"/>
              <a:t>ΕΔΔ4042</a:t>
            </a:r>
            <a:br>
              <a:rPr lang="el-GR" sz="4400" dirty="0"/>
            </a:br>
            <a:endParaRPr lang="en-US" sz="4400" dirty="0"/>
          </a:p>
        </p:txBody>
      </p:sp>
      <p:cxnSp>
        <p:nvCxnSpPr>
          <p:cNvPr id="19" name="Straight Connector 18">
            <a:extLst>
              <a:ext uri="{FF2B5EF4-FFF2-40B4-BE49-F238E27FC236}">
                <a16:creationId xmlns:a16="http://schemas.microsoft.com/office/drawing/2014/main" id="{AD0EF22F-5D3C-4240-8C32-1B20803E5A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97108" y="1923563"/>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E309A740-48C5-4AE5-879B-F567D3D7ACDC}"/>
              </a:ext>
            </a:extLst>
          </p:cNvPr>
          <p:cNvSpPr>
            <a:spLocks noGrp="1"/>
          </p:cNvSpPr>
          <p:nvPr>
            <p:ph type="subTitle" idx="1"/>
          </p:nvPr>
        </p:nvSpPr>
        <p:spPr>
          <a:xfrm>
            <a:off x="7546109" y="821265"/>
            <a:ext cx="3759191" cy="5025353"/>
          </a:xfrm>
        </p:spPr>
        <p:txBody>
          <a:bodyPr anchor="ctr">
            <a:normAutofit/>
          </a:bodyPr>
          <a:lstStyle/>
          <a:p>
            <a:pPr>
              <a:lnSpc>
                <a:spcPct val="100000"/>
              </a:lnSpc>
              <a:spcBef>
                <a:spcPts val="600"/>
              </a:spcBef>
            </a:pPr>
            <a:r>
              <a:rPr lang="el-GR" sz="2200" dirty="0">
                <a:solidFill>
                  <a:srgbClr val="008080"/>
                </a:solidFill>
                <a:effectLst/>
                <a:latin typeface="Calibri" panose="020F0502020204030204" pitchFamily="34" charset="0"/>
                <a:ea typeface="Calibri" panose="020F0502020204030204" pitchFamily="34" charset="0"/>
              </a:rPr>
              <a:t>Παρουσίαση Μαθήματος. </a:t>
            </a:r>
          </a:p>
          <a:p>
            <a:pPr>
              <a:lnSpc>
                <a:spcPct val="100000"/>
              </a:lnSpc>
              <a:spcBef>
                <a:spcPts val="600"/>
              </a:spcBef>
            </a:pPr>
            <a:r>
              <a:rPr lang="el-GR" sz="2200"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Σημασία της συμβουλευτικής στις διατροφικές παρεμβάσεις – Διατροφική </a:t>
            </a:r>
            <a:r>
              <a:rPr lang="el-GR" sz="2200" dirty="0">
                <a:solidFill>
                  <a:srgbClr val="008080"/>
                </a:solidFill>
                <a:latin typeface="Calibri" panose="020F0502020204030204" pitchFamily="34" charset="0"/>
                <a:ea typeface="Calibri" panose="020F0502020204030204" pitchFamily="34" charset="0"/>
                <a:cs typeface="Times New Roman" panose="02020603050405020304" pitchFamily="18" charset="0"/>
              </a:rPr>
              <a:t>Προσκόλληση</a:t>
            </a:r>
            <a:r>
              <a:rPr lang="el-GR" sz="2200"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200" dirty="0">
              <a:solidFill>
                <a:srgbClr val="008080"/>
              </a:solidFill>
            </a:endParaRPr>
          </a:p>
        </p:txBody>
      </p:sp>
      <p:pic>
        <p:nvPicPr>
          <p:cNvPr id="21" name="Picture 20">
            <a:extLst>
              <a:ext uri="{FF2B5EF4-FFF2-40B4-BE49-F238E27FC236}">
                <a16:creationId xmlns:a16="http://schemas.microsoft.com/office/drawing/2014/main" id="{D912EF34-0253-41FD-9940-D8FBB7DE74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7545075" y="2187578"/>
            <a:ext cx="6857999" cy="2482850"/>
          </a:xfrm>
          <a:prstGeom prst="rect">
            <a:avLst/>
          </a:prstGeom>
        </p:spPr>
      </p:pic>
      <p:sp>
        <p:nvSpPr>
          <p:cNvPr id="4" name="TextBox 3">
            <a:extLst>
              <a:ext uri="{FF2B5EF4-FFF2-40B4-BE49-F238E27FC236}">
                <a16:creationId xmlns:a16="http://schemas.microsoft.com/office/drawing/2014/main" id="{B2C3839C-1335-4556-8904-40ACEEDCA1F9}"/>
              </a:ext>
            </a:extLst>
          </p:cNvPr>
          <p:cNvSpPr txBox="1"/>
          <p:nvPr/>
        </p:nvSpPr>
        <p:spPr>
          <a:xfrm>
            <a:off x="1076675" y="221779"/>
            <a:ext cx="3557979" cy="646331"/>
          </a:xfrm>
          <a:prstGeom prst="rect">
            <a:avLst/>
          </a:prstGeom>
          <a:noFill/>
        </p:spPr>
        <p:txBody>
          <a:bodyPr wrap="square" rtlCol="0">
            <a:spAutoFit/>
          </a:bodyPr>
          <a:lstStyle/>
          <a:p>
            <a:r>
              <a:rPr lang="el-GR" dirty="0"/>
              <a:t>ΤΜΗΜΑ ΕΠΙΣΤΗΜΗΣ ΔΙΑΤΡΟΦΗΣ ΚΑΙ ΔΙΑΙΤΟΛΟΓΙΑΣ</a:t>
            </a:r>
            <a:endParaRPr lang="en-US" dirty="0"/>
          </a:p>
        </p:txBody>
      </p:sp>
      <p:pic>
        <p:nvPicPr>
          <p:cNvPr id="5" name="Picture 4">
            <a:extLst>
              <a:ext uri="{FF2B5EF4-FFF2-40B4-BE49-F238E27FC236}">
                <a16:creationId xmlns:a16="http://schemas.microsoft.com/office/drawing/2014/main" id="{4D45F255-3794-4576-B3E3-8F0AA870C64A}"/>
              </a:ext>
            </a:extLst>
          </p:cNvPr>
          <p:cNvPicPr>
            <a:picLocks noChangeAspect="1"/>
          </p:cNvPicPr>
          <p:nvPr/>
        </p:nvPicPr>
        <p:blipFill>
          <a:blip r:embed="rId3"/>
          <a:stretch>
            <a:fillRect/>
          </a:stretch>
        </p:blipFill>
        <p:spPr>
          <a:xfrm>
            <a:off x="71391" y="72213"/>
            <a:ext cx="951867" cy="964730"/>
          </a:xfrm>
          <a:prstGeom prst="rect">
            <a:avLst/>
          </a:prstGeom>
        </p:spPr>
      </p:pic>
      <p:sp>
        <p:nvSpPr>
          <p:cNvPr id="7" name="TextBox 6">
            <a:extLst>
              <a:ext uri="{FF2B5EF4-FFF2-40B4-BE49-F238E27FC236}">
                <a16:creationId xmlns:a16="http://schemas.microsoft.com/office/drawing/2014/main" id="{8369EBEA-D0A5-4603-8DB2-C8B3A9587608}"/>
              </a:ext>
            </a:extLst>
          </p:cNvPr>
          <p:cNvSpPr txBox="1"/>
          <p:nvPr/>
        </p:nvSpPr>
        <p:spPr>
          <a:xfrm>
            <a:off x="71391" y="5890645"/>
            <a:ext cx="9683938" cy="923330"/>
          </a:xfrm>
          <a:prstGeom prst="rect">
            <a:avLst/>
          </a:prstGeom>
          <a:noFill/>
        </p:spPr>
        <p:txBody>
          <a:bodyPr wrap="square" rtlCol="0">
            <a:spAutoFit/>
          </a:bodyPr>
          <a:lstStyle/>
          <a:p>
            <a:r>
              <a:rPr lang="el-GR" dirty="0"/>
              <a:t>Δρ. Ευαγγελία </a:t>
            </a:r>
            <a:r>
              <a:rPr lang="el-GR" dirty="0" err="1"/>
              <a:t>Φάππα</a:t>
            </a:r>
            <a:endParaRPr lang="el-GR" dirty="0"/>
          </a:p>
          <a:p>
            <a:r>
              <a:rPr lang="el-GR" dirty="0"/>
              <a:t>Διαιτολόγος – Διατροφολόγος</a:t>
            </a:r>
          </a:p>
          <a:p>
            <a:r>
              <a:rPr lang="el-GR" dirty="0"/>
              <a:t>Επίκουρη Καθηγήτρια Διατροφής, Διατροφικής Συμπεριφοράς &amp; Συμβουλευτικής</a:t>
            </a:r>
            <a:endParaRPr lang="en-US" dirty="0"/>
          </a:p>
        </p:txBody>
      </p:sp>
    </p:spTree>
    <p:extLst>
      <p:ext uri="{BB962C8B-B14F-4D97-AF65-F5344CB8AC3E}">
        <p14:creationId xmlns:p14="http://schemas.microsoft.com/office/powerpoint/2010/main" val="3754664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0058F0-596B-4823-AC84-D014B5822E27}"/>
              </a:ext>
            </a:extLst>
          </p:cNvPr>
          <p:cNvPicPr>
            <a:picLocks noChangeAspect="1"/>
          </p:cNvPicPr>
          <p:nvPr/>
        </p:nvPicPr>
        <p:blipFill>
          <a:blip r:embed="rId3"/>
          <a:stretch>
            <a:fillRect/>
          </a:stretch>
        </p:blipFill>
        <p:spPr>
          <a:xfrm>
            <a:off x="1114625" y="9104"/>
            <a:ext cx="9962750" cy="6393751"/>
          </a:xfrm>
          <a:prstGeom prst="rect">
            <a:avLst/>
          </a:prstGeom>
        </p:spPr>
      </p:pic>
      <p:sp>
        <p:nvSpPr>
          <p:cNvPr id="2" name="Rectangle: Rounded Corners 1">
            <a:extLst>
              <a:ext uri="{FF2B5EF4-FFF2-40B4-BE49-F238E27FC236}">
                <a16:creationId xmlns:a16="http://schemas.microsoft.com/office/drawing/2014/main" id="{67936BA3-42A2-4BE7-B0DE-12D7058EEEB3}"/>
              </a:ext>
            </a:extLst>
          </p:cNvPr>
          <p:cNvSpPr/>
          <p:nvPr/>
        </p:nvSpPr>
        <p:spPr>
          <a:xfrm>
            <a:off x="2174488" y="1616931"/>
            <a:ext cx="2832410" cy="84749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1B877272-C213-4D80-A824-20DAB5A025C4}"/>
              </a:ext>
            </a:extLst>
          </p:cNvPr>
          <p:cNvSpPr/>
          <p:nvPr/>
        </p:nvSpPr>
        <p:spPr>
          <a:xfrm>
            <a:off x="1022195" y="2912332"/>
            <a:ext cx="3906644" cy="49437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B8887FF-9ADE-45E3-9857-20AF64CC819D}"/>
              </a:ext>
            </a:extLst>
          </p:cNvPr>
          <p:cNvSpPr/>
          <p:nvPr/>
        </p:nvSpPr>
        <p:spPr>
          <a:xfrm>
            <a:off x="1631796" y="5018056"/>
            <a:ext cx="3375102" cy="49437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D312273-8B5C-4BC2-9E5D-C55366CA1ADA}"/>
              </a:ext>
            </a:extLst>
          </p:cNvPr>
          <p:cNvSpPr/>
          <p:nvPr/>
        </p:nvSpPr>
        <p:spPr>
          <a:xfrm flipH="1">
            <a:off x="8698944" y="1527721"/>
            <a:ext cx="45719" cy="84749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905AD2CE-DFF0-4809-9B5A-2503A3995088}"/>
              </a:ext>
            </a:extLst>
          </p:cNvPr>
          <p:cNvSpPr/>
          <p:nvPr/>
        </p:nvSpPr>
        <p:spPr>
          <a:xfrm flipH="1">
            <a:off x="10028662" y="1527720"/>
            <a:ext cx="45720" cy="46835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C08226C-B28E-4353-994D-F767DBA02BBD}"/>
              </a:ext>
            </a:extLst>
          </p:cNvPr>
          <p:cNvSpPr txBox="1"/>
          <p:nvPr/>
        </p:nvSpPr>
        <p:spPr>
          <a:xfrm>
            <a:off x="126381" y="6456558"/>
            <a:ext cx="12028448" cy="369332"/>
          </a:xfrm>
          <a:prstGeom prst="rect">
            <a:avLst/>
          </a:prstGeom>
          <a:noFill/>
        </p:spPr>
        <p:txBody>
          <a:bodyPr wrap="square" rtlCol="0">
            <a:spAutoFit/>
          </a:bodyPr>
          <a:lstStyle/>
          <a:p>
            <a:pPr algn="r"/>
            <a:r>
              <a:rPr lang="en-US" i="1" dirty="0"/>
              <a:t>WHO. Accessed at </a:t>
            </a:r>
            <a:r>
              <a:rPr lang="en-US" i="1" dirty="0">
                <a:hlinkClick r:id="rId4"/>
              </a:rPr>
              <a:t>https://www.who.int/news-room/fact-sheets/detail/the-top-10-causes-of-death</a:t>
            </a:r>
            <a:endParaRPr lang="en-US" i="1" dirty="0"/>
          </a:p>
        </p:txBody>
      </p:sp>
    </p:spTree>
    <p:extLst>
      <p:ext uri="{BB962C8B-B14F-4D97-AF65-F5344CB8AC3E}">
        <p14:creationId xmlns:p14="http://schemas.microsoft.com/office/powerpoint/2010/main" val="1448166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93E24F-D00B-4DCC-A74C-D4B97377C7C8}"/>
              </a:ext>
            </a:extLst>
          </p:cNvPr>
          <p:cNvPicPr>
            <a:picLocks noChangeAspect="1"/>
          </p:cNvPicPr>
          <p:nvPr/>
        </p:nvPicPr>
        <p:blipFill>
          <a:blip r:embed="rId2"/>
          <a:stretch>
            <a:fillRect/>
          </a:stretch>
        </p:blipFill>
        <p:spPr>
          <a:xfrm>
            <a:off x="1181825" y="8148"/>
            <a:ext cx="9510516" cy="6281139"/>
          </a:xfrm>
          <a:prstGeom prst="rect">
            <a:avLst/>
          </a:prstGeom>
        </p:spPr>
      </p:pic>
      <p:sp>
        <p:nvSpPr>
          <p:cNvPr id="6" name="TextBox 5">
            <a:extLst>
              <a:ext uri="{FF2B5EF4-FFF2-40B4-BE49-F238E27FC236}">
                <a16:creationId xmlns:a16="http://schemas.microsoft.com/office/drawing/2014/main" id="{F9B05A4D-D4EB-4D89-8397-C6C5E41E65D5}"/>
              </a:ext>
            </a:extLst>
          </p:cNvPr>
          <p:cNvSpPr txBox="1"/>
          <p:nvPr/>
        </p:nvSpPr>
        <p:spPr>
          <a:xfrm>
            <a:off x="126381" y="6456558"/>
            <a:ext cx="12028448" cy="369332"/>
          </a:xfrm>
          <a:prstGeom prst="rect">
            <a:avLst/>
          </a:prstGeom>
          <a:noFill/>
        </p:spPr>
        <p:txBody>
          <a:bodyPr wrap="square" rtlCol="0">
            <a:spAutoFit/>
          </a:bodyPr>
          <a:lstStyle/>
          <a:p>
            <a:pPr algn="r"/>
            <a:r>
              <a:rPr lang="en-US" i="1" dirty="0"/>
              <a:t>WHO. Accessed at </a:t>
            </a:r>
            <a:r>
              <a:rPr lang="en-US" i="1" dirty="0">
                <a:hlinkClick r:id="rId3"/>
              </a:rPr>
              <a:t>https://www.who.int/news-room/fact-sheets/detail/the-top-10-causes-of-death</a:t>
            </a:r>
            <a:endParaRPr lang="en-US" i="1" dirty="0"/>
          </a:p>
        </p:txBody>
      </p:sp>
    </p:spTree>
    <p:extLst>
      <p:ext uri="{BB962C8B-B14F-4D97-AF65-F5344CB8AC3E}">
        <p14:creationId xmlns:p14="http://schemas.microsoft.com/office/powerpoint/2010/main" val="809329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93E24F-D00B-4DCC-A74C-D4B97377C7C8}"/>
              </a:ext>
            </a:extLst>
          </p:cNvPr>
          <p:cNvPicPr>
            <a:picLocks noChangeAspect="1"/>
          </p:cNvPicPr>
          <p:nvPr/>
        </p:nvPicPr>
        <p:blipFill>
          <a:blip r:embed="rId3"/>
          <a:stretch>
            <a:fillRect/>
          </a:stretch>
        </p:blipFill>
        <p:spPr>
          <a:xfrm>
            <a:off x="1181825" y="8148"/>
            <a:ext cx="9510516" cy="6281139"/>
          </a:xfrm>
          <a:prstGeom prst="rect">
            <a:avLst/>
          </a:prstGeom>
        </p:spPr>
      </p:pic>
      <p:sp>
        <p:nvSpPr>
          <p:cNvPr id="3" name="Rectangle: Rounded Corners 2">
            <a:extLst>
              <a:ext uri="{FF2B5EF4-FFF2-40B4-BE49-F238E27FC236}">
                <a16:creationId xmlns:a16="http://schemas.microsoft.com/office/drawing/2014/main" id="{D303730C-EB74-46E6-AD64-67356D5604B0}"/>
              </a:ext>
            </a:extLst>
          </p:cNvPr>
          <p:cNvSpPr/>
          <p:nvPr/>
        </p:nvSpPr>
        <p:spPr>
          <a:xfrm>
            <a:off x="2136739" y="1583478"/>
            <a:ext cx="2825553" cy="85858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087C14E3-C22C-4944-870A-42D9739F95A9}"/>
              </a:ext>
            </a:extLst>
          </p:cNvPr>
          <p:cNvSpPr/>
          <p:nvPr/>
        </p:nvSpPr>
        <p:spPr>
          <a:xfrm flipH="1">
            <a:off x="8051739" y="1449662"/>
            <a:ext cx="46153" cy="85858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2FFD418E-17EA-4ADF-96D8-2A69B86BE724}"/>
              </a:ext>
            </a:extLst>
          </p:cNvPr>
          <p:cNvSpPr/>
          <p:nvPr/>
        </p:nvSpPr>
        <p:spPr>
          <a:xfrm flipH="1">
            <a:off x="10036656" y="1449661"/>
            <a:ext cx="46154" cy="46318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A9B607B-FC3D-4B58-A4FC-CDEE92A72DCF}"/>
              </a:ext>
            </a:extLst>
          </p:cNvPr>
          <p:cNvSpPr txBox="1"/>
          <p:nvPr/>
        </p:nvSpPr>
        <p:spPr>
          <a:xfrm>
            <a:off x="12076" y="6456558"/>
            <a:ext cx="12142753" cy="374166"/>
          </a:xfrm>
          <a:prstGeom prst="rect">
            <a:avLst/>
          </a:prstGeom>
          <a:noFill/>
        </p:spPr>
        <p:txBody>
          <a:bodyPr wrap="square" rtlCol="0">
            <a:spAutoFit/>
          </a:bodyPr>
          <a:lstStyle/>
          <a:p>
            <a:pPr algn="r"/>
            <a:r>
              <a:rPr lang="en-US" i="1" dirty="0"/>
              <a:t>WHO. Accessed at </a:t>
            </a:r>
            <a:r>
              <a:rPr lang="en-US" i="1" dirty="0">
                <a:hlinkClick r:id="rId4"/>
              </a:rPr>
              <a:t>https://www.who.int/news-room/fact-sheets/detail/the-top-10-causes-of-death</a:t>
            </a:r>
            <a:endParaRPr lang="en-US" i="1" dirty="0"/>
          </a:p>
        </p:txBody>
      </p:sp>
    </p:spTree>
    <p:extLst>
      <p:ext uri="{BB962C8B-B14F-4D97-AF65-F5344CB8AC3E}">
        <p14:creationId xmlns:p14="http://schemas.microsoft.com/office/powerpoint/2010/main" val="2690189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93E24F-D00B-4DCC-A74C-D4B97377C7C8}"/>
              </a:ext>
            </a:extLst>
          </p:cNvPr>
          <p:cNvPicPr>
            <a:picLocks noChangeAspect="1"/>
          </p:cNvPicPr>
          <p:nvPr/>
        </p:nvPicPr>
        <p:blipFill>
          <a:blip r:embed="rId3"/>
          <a:stretch>
            <a:fillRect/>
          </a:stretch>
        </p:blipFill>
        <p:spPr>
          <a:xfrm>
            <a:off x="1304693" y="8148"/>
            <a:ext cx="9594938" cy="6336895"/>
          </a:xfrm>
          <a:prstGeom prst="rect">
            <a:avLst/>
          </a:prstGeom>
        </p:spPr>
      </p:pic>
      <p:sp>
        <p:nvSpPr>
          <p:cNvPr id="3" name="Rectangle: Rounded Corners 2">
            <a:extLst>
              <a:ext uri="{FF2B5EF4-FFF2-40B4-BE49-F238E27FC236}">
                <a16:creationId xmlns:a16="http://schemas.microsoft.com/office/drawing/2014/main" id="{D303730C-EB74-46E6-AD64-67356D5604B0}"/>
              </a:ext>
            </a:extLst>
          </p:cNvPr>
          <p:cNvSpPr/>
          <p:nvPr/>
        </p:nvSpPr>
        <p:spPr>
          <a:xfrm>
            <a:off x="3077734" y="4148254"/>
            <a:ext cx="2004133" cy="37710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3F81A25-1E57-4C92-B9CD-CBC657AE7921}"/>
              </a:ext>
            </a:extLst>
          </p:cNvPr>
          <p:cNvSpPr txBox="1"/>
          <p:nvPr/>
        </p:nvSpPr>
        <p:spPr>
          <a:xfrm>
            <a:off x="126381" y="6456558"/>
            <a:ext cx="12028448" cy="369332"/>
          </a:xfrm>
          <a:prstGeom prst="rect">
            <a:avLst/>
          </a:prstGeom>
          <a:noFill/>
        </p:spPr>
        <p:txBody>
          <a:bodyPr wrap="square" rtlCol="0">
            <a:spAutoFit/>
          </a:bodyPr>
          <a:lstStyle/>
          <a:p>
            <a:pPr algn="r"/>
            <a:r>
              <a:rPr lang="en-US" i="1" dirty="0"/>
              <a:t>WHO. Accessed at </a:t>
            </a:r>
            <a:r>
              <a:rPr lang="en-US" i="1" dirty="0">
                <a:hlinkClick r:id="rId4"/>
              </a:rPr>
              <a:t>https://www.who.int/news-room/fact-sheets/detail/the-top-10-causes-of-death</a:t>
            </a:r>
            <a:endParaRPr lang="en-US" i="1" dirty="0"/>
          </a:p>
        </p:txBody>
      </p:sp>
    </p:spTree>
    <p:extLst>
      <p:ext uri="{BB962C8B-B14F-4D97-AF65-F5344CB8AC3E}">
        <p14:creationId xmlns:p14="http://schemas.microsoft.com/office/powerpoint/2010/main" val="1847131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24346-6DA0-726E-0487-27D21F62EC0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72DA8DB-865A-3AAB-E348-B327F5F57A4B}"/>
              </a:ext>
            </a:extLst>
          </p:cNvPr>
          <p:cNvSpPr txBox="1"/>
          <p:nvPr/>
        </p:nvSpPr>
        <p:spPr>
          <a:xfrm>
            <a:off x="163552" y="6421280"/>
            <a:ext cx="12028448" cy="615553"/>
          </a:xfrm>
          <a:prstGeom prst="rect">
            <a:avLst/>
          </a:prstGeom>
          <a:noFill/>
        </p:spPr>
        <p:txBody>
          <a:bodyPr wrap="square" rtlCol="0">
            <a:spAutoFit/>
          </a:bodyPr>
          <a:lstStyle/>
          <a:p>
            <a:pPr algn="r"/>
            <a:r>
              <a:rPr lang="en-US" sz="1700" i="1" dirty="0"/>
              <a:t>WHO. Accessed at </a:t>
            </a:r>
            <a:r>
              <a:rPr lang="en-US" sz="1700" i="1" dirty="0">
                <a:hlinkClick r:id="rId3"/>
              </a:rPr>
              <a:t>https://www.who.int/news-room/fact-sheets/detail/the-top-10-causes-of-death</a:t>
            </a:r>
            <a:endParaRPr lang="en-US" sz="1700" i="1" dirty="0"/>
          </a:p>
          <a:p>
            <a:pPr algn="r"/>
            <a:endParaRPr lang="en-US" sz="1700" i="1" dirty="0"/>
          </a:p>
        </p:txBody>
      </p:sp>
      <p:pic>
        <p:nvPicPr>
          <p:cNvPr id="5" name="Picture 4">
            <a:extLst>
              <a:ext uri="{FF2B5EF4-FFF2-40B4-BE49-F238E27FC236}">
                <a16:creationId xmlns:a16="http://schemas.microsoft.com/office/drawing/2014/main" id="{E496E203-E723-3DCE-6902-FFAD30835C08}"/>
              </a:ext>
            </a:extLst>
          </p:cNvPr>
          <p:cNvPicPr>
            <a:picLocks noChangeAspect="1"/>
          </p:cNvPicPr>
          <p:nvPr/>
        </p:nvPicPr>
        <p:blipFill>
          <a:blip r:embed="rId4"/>
          <a:srcRect t="11708" b="10455"/>
          <a:stretch>
            <a:fillRect/>
          </a:stretch>
        </p:blipFill>
        <p:spPr>
          <a:xfrm>
            <a:off x="5264480" y="14388"/>
            <a:ext cx="5687538" cy="6406892"/>
          </a:xfrm>
          <a:prstGeom prst="rect">
            <a:avLst/>
          </a:prstGeom>
        </p:spPr>
      </p:pic>
      <p:pic>
        <p:nvPicPr>
          <p:cNvPr id="6" name="Picture 5">
            <a:extLst>
              <a:ext uri="{FF2B5EF4-FFF2-40B4-BE49-F238E27FC236}">
                <a16:creationId xmlns:a16="http://schemas.microsoft.com/office/drawing/2014/main" id="{F9F0C31C-6BAC-DD31-CC9E-B089DDE67D19}"/>
              </a:ext>
            </a:extLst>
          </p:cNvPr>
          <p:cNvPicPr>
            <a:picLocks noChangeAspect="1"/>
          </p:cNvPicPr>
          <p:nvPr/>
        </p:nvPicPr>
        <p:blipFill>
          <a:blip r:embed="rId4"/>
          <a:srcRect l="13459" t="89986" r="4751"/>
          <a:stretch>
            <a:fillRect/>
          </a:stretch>
        </p:blipFill>
        <p:spPr>
          <a:xfrm>
            <a:off x="89685" y="3158837"/>
            <a:ext cx="4638180" cy="821818"/>
          </a:xfrm>
          <a:prstGeom prst="rect">
            <a:avLst/>
          </a:prstGeom>
        </p:spPr>
      </p:pic>
      <p:pic>
        <p:nvPicPr>
          <p:cNvPr id="9" name="Picture 8">
            <a:extLst>
              <a:ext uri="{FF2B5EF4-FFF2-40B4-BE49-F238E27FC236}">
                <a16:creationId xmlns:a16="http://schemas.microsoft.com/office/drawing/2014/main" id="{EF550C56-F10C-8733-B37C-4855DCE6F6B7}"/>
              </a:ext>
            </a:extLst>
          </p:cNvPr>
          <p:cNvPicPr>
            <a:picLocks noChangeAspect="1"/>
          </p:cNvPicPr>
          <p:nvPr/>
        </p:nvPicPr>
        <p:blipFill>
          <a:blip r:embed="rId5"/>
          <a:stretch>
            <a:fillRect/>
          </a:stretch>
        </p:blipFill>
        <p:spPr>
          <a:xfrm>
            <a:off x="163552" y="2132375"/>
            <a:ext cx="5821208" cy="821818"/>
          </a:xfrm>
          <a:prstGeom prst="rect">
            <a:avLst/>
          </a:prstGeom>
        </p:spPr>
      </p:pic>
    </p:spTree>
    <p:extLst>
      <p:ext uri="{BB962C8B-B14F-4D97-AF65-F5344CB8AC3E}">
        <p14:creationId xmlns:p14="http://schemas.microsoft.com/office/powerpoint/2010/main" val="4198862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FF74A-65A6-D347-1AA2-90F97695D56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E80FA696-40BF-5F7B-E29E-1904FF608774}"/>
              </a:ext>
            </a:extLst>
          </p:cNvPr>
          <p:cNvSpPr txBox="1"/>
          <p:nvPr/>
        </p:nvSpPr>
        <p:spPr>
          <a:xfrm>
            <a:off x="163552" y="6421280"/>
            <a:ext cx="12028448" cy="615553"/>
          </a:xfrm>
          <a:prstGeom prst="rect">
            <a:avLst/>
          </a:prstGeom>
          <a:noFill/>
        </p:spPr>
        <p:txBody>
          <a:bodyPr wrap="square" rtlCol="0">
            <a:spAutoFit/>
          </a:bodyPr>
          <a:lstStyle/>
          <a:p>
            <a:pPr algn="r"/>
            <a:r>
              <a:rPr lang="en-US" sz="1700" i="1" dirty="0"/>
              <a:t>WHO. Accessed at </a:t>
            </a:r>
            <a:r>
              <a:rPr lang="en-US" sz="1700" i="1" dirty="0">
                <a:hlinkClick r:id="rId3"/>
              </a:rPr>
              <a:t>https://www.who.int/news-room/fact-sheets/detail/the-top-10-causes-of-death</a:t>
            </a:r>
            <a:endParaRPr lang="en-US" sz="1700" i="1" dirty="0"/>
          </a:p>
          <a:p>
            <a:pPr algn="r"/>
            <a:endParaRPr lang="en-US" sz="1700" i="1" dirty="0"/>
          </a:p>
        </p:txBody>
      </p:sp>
      <p:pic>
        <p:nvPicPr>
          <p:cNvPr id="5" name="Picture 4">
            <a:extLst>
              <a:ext uri="{FF2B5EF4-FFF2-40B4-BE49-F238E27FC236}">
                <a16:creationId xmlns:a16="http://schemas.microsoft.com/office/drawing/2014/main" id="{E53E37A7-C868-FB1C-2E3F-B40BBD0B3893}"/>
              </a:ext>
            </a:extLst>
          </p:cNvPr>
          <p:cNvPicPr>
            <a:picLocks noChangeAspect="1"/>
          </p:cNvPicPr>
          <p:nvPr/>
        </p:nvPicPr>
        <p:blipFill>
          <a:blip r:embed="rId4"/>
          <a:srcRect t="11708" b="10455"/>
          <a:stretch>
            <a:fillRect/>
          </a:stretch>
        </p:blipFill>
        <p:spPr>
          <a:xfrm>
            <a:off x="5264480" y="14388"/>
            <a:ext cx="5687538" cy="6406892"/>
          </a:xfrm>
          <a:prstGeom prst="rect">
            <a:avLst/>
          </a:prstGeom>
        </p:spPr>
      </p:pic>
      <p:pic>
        <p:nvPicPr>
          <p:cNvPr id="6" name="Picture 5">
            <a:extLst>
              <a:ext uri="{FF2B5EF4-FFF2-40B4-BE49-F238E27FC236}">
                <a16:creationId xmlns:a16="http://schemas.microsoft.com/office/drawing/2014/main" id="{27105FAE-E0A9-5D54-0A15-823D1C8F1FF0}"/>
              </a:ext>
            </a:extLst>
          </p:cNvPr>
          <p:cNvPicPr>
            <a:picLocks noChangeAspect="1"/>
          </p:cNvPicPr>
          <p:nvPr/>
        </p:nvPicPr>
        <p:blipFill>
          <a:blip r:embed="rId4"/>
          <a:srcRect l="13459" t="89986" r="4751"/>
          <a:stretch>
            <a:fillRect/>
          </a:stretch>
        </p:blipFill>
        <p:spPr>
          <a:xfrm>
            <a:off x="89685" y="3158837"/>
            <a:ext cx="4638180" cy="821818"/>
          </a:xfrm>
          <a:prstGeom prst="rect">
            <a:avLst/>
          </a:prstGeom>
        </p:spPr>
      </p:pic>
      <p:pic>
        <p:nvPicPr>
          <p:cNvPr id="9" name="Picture 8">
            <a:extLst>
              <a:ext uri="{FF2B5EF4-FFF2-40B4-BE49-F238E27FC236}">
                <a16:creationId xmlns:a16="http://schemas.microsoft.com/office/drawing/2014/main" id="{0959F8BC-8AAB-BE68-8744-9F483A07EE29}"/>
              </a:ext>
            </a:extLst>
          </p:cNvPr>
          <p:cNvPicPr>
            <a:picLocks noChangeAspect="1"/>
          </p:cNvPicPr>
          <p:nvPr/>
        </p:nvPicPr>
        <p:blipFill>
          <a:blip r:embed="rId5"/>
          <a:stretch>
            <a:fillRect/>
          </a:stretch>
        </p:blipFill>
        <p:spPr>
          <a:xfrm>
            <a:off x="163552" y="2132375"/>
            <a:ext cx="5821208" cy="821818"/>
          </a:xfrm>
          <a:prstGeom prst="rect">
            <a:avLst/>
          </a:prstGeom>
        </p:spPr>
      </p:pic>
      <p:sp>
        <p:nvSpPr>
          <p:cNvPr id="7" name="Speech Bubble: Oval 6">
            <a:extLst>
              <a:ext uri="{FF2B5EF4-FFF2-40B4-BE49-F238E27FC236}">
                <a16:creationId xmlns:a16="http://schemas.microsoft.com/office/drawing/2014/main" id="{D660A539-F8DE-D5AC-81BE-239E655BBB52}"/>
              </a:ext>
            </a:extLst>
          </p:cNvPr>
          <p:cNvSpPr/>
          <p:nvPr/>
        </p:nvSpPr>
        <p:spPr>
          <a:xfrm>
            <a:off x="1321725" y="172801"/>
            <a:ext cx="3815542" cy="1754930"/>
          </a:xfrm>
          <a:prstGeom prst="wedgeEllipseCallout">
            <a:avLst>
              <a:gd name="adj1" fmla="val -34756"/>
              <a:gd name="adj2" fmla="val 6560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dirty="0"/>
              <a:t>Ποια σχετίζονται με τη διατροφή;</a:t>
            </a:r>
            <a:endParaRPr lang="en-US" sz="2000" dirty="0"/>
          </a:p>
        </p:txBody>
      </p:sp>
    </p:spTree>
    <p:extLst>
      <p:ext uri="{BB962C8B-B14F-4D97-AF65-F5344CB8AC3E}">
        <p14:creationId xmlns:p14="http://schemas.microsoft.com/office/powerpoint/2010/main" val="1683987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779405-B6D6-46C1-88B1-2A5B13B5F7A4}"/>
              </a:ext>
            </a:extLst>
          </p:cNvPr>
          <p:cNvPicPr>
            <a:picLocks noChangeAspect="1"/>
          </p:cNvPicPr>
          <p:nvPr/>
        </p:nvPicPr>
        <p:blipFill rotWithShape="1">
          <a:blip r:embed="rId3">
            <a:lum bright="-20000" contrast="40000"/>
          </a:blip>
          <a:srcRect r="13668" b="31485"/>
          <a:stretch/>
        </p:blipFill>
        <p:spPr>
          <a:xfrm>
            <a:off x="784651" y="853206"/>
            <a:ext cx="10622698" cy="4109087"/>
          </a:xfrm>
          <a:prstGeom prst="rect">
            <a:avLst/>
          </a:prstGeom>
        </p:spPr>
      </p:pic>
      <p:pic>
        <p:nvPicPr>
          <p:cNvPr id="9" name="Picture 8">
            <a:extLst>
              <a:ext uri="{FF2B5EF4-FFF2-40B4-BE49-F238E27FC236}">
                <a16:creationId xmlns:a16="http://schemas.microsoft.com/office/drawing/2014/main" id="{F9ECE4E9-22AE-4C4A-99C2-3587D417F150}"/>
              </a:ext>
            </a:extLst>
          </p:cNvPr>
          <p:cNvPicPr>
            <a:picLocks noChangeAspect="1"/>
          </p:cNvPicPr>
          <p:nvPr/>
        </p:nvPicPr>
        <p:blipFill>
          <a:blip r:embed="rId4"/>
          <a:stretch>
            <a:fillRect/>
          </a:stretch>
        </p:blipFill>
        <p:spPr>
          <a:xfrm>
            <a:off x="567084" y="5329115"/>
            <a:ext cx="10759920" cy="1149743"/>
          </a:xfrm>
          <a:prstGeom prst="rect">
            <a:avLst/>
          </a:prstGeom>
        </p:spPr>
      </p:pic>
      <p:sp>
        <p:nvSpPr>
          <p:cNvPr id="10" name="TextBox 9">
            <a:extLst>
              <a:ext uri="{FF2B5EF4-FFF2-40B4-BE49-F238E27FC236}">
                <a16:creationId xmlns:a16="http://schemas.microsoft.com/office/drawing/2014/main" id="{19BF31F9-E99F-4915-A496-157FFBC82ADC}"/>
              </a:ext>
            </a:extLst>
          </p:cNvPr>
          <p:cNvSpPr txBox="1"/>
          <p:nvPr/>
        </p:nvSpPr>
        <p:spPr>
          <a:xfrm>
            <a:off x="6280727" y="6466459"/>
            <a:ext cx="5817995" cy="400110"/>
          </a:xfrm>
          <a:prstGeom prst="rect">
            <a:avLst/>
          </a:prstGeom>
          <a:noFill/>
        </p:spPr>
        <p:txBody>
          <a:bodyPr wrap="square" rtlCol="0">
            <a:spAutoFit/>
          </a:bodyPr>
          <a:lstStyle/>
          <a:p>
            <a:pPr algn="r"/>
            <a:r>
              <a:rPr lang="en-US" sz="2000" i="1" dirty="0"/>
              <a:t>Afshin A et al. Lancet 2019; 393: 1958–72.</a:t>
            </a:r>
          </a:p>
        </p:txBody>
      </p:sp>
      <p:pic>
        <p:nvPicPr>
          <p:cNvPr id="1025" name="Picture 1" descr="print_button">
            <a:extLst>
              <a:ext uri="{FF2B5EF4-FFF2-40B4-BE49-F238E27FC236}">
                <a16:creationId xmlns:a16="http://schemas.microsoft.com/office/drawing/2014/main" id="{76AEE4CE-CFA2-41F6-A147-63571AA283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3F085D6-6515-4377-85CF-013116F12527}"/>
              </a:ext>
            </a:extLst>
          </p:cNvPr>
          <p:cNvSpPr txBox="1"/>
          <p:nvPr/>
        </p:nvSpPr>
        <p:spPr>
          <a:xfrm>
            <a:off x="784651" y="391541"/>
            <a:ext cx="10946432" cy="430887"/>
          </a:xfrm>
          <a:prstGeom prst="rect">
            <a:avLst/>
          </a:prstGeom>
          <a:solidFill>
            <a:schemeClr val="bg1"/>
          </a:solidFill>
        </p:spPr>
        <p:txBody>
          <a:bodyPr wrap="square" rtlCol="0">
            <a:spAutoFit/>
          </a:bodyPr>
          <a:lstStyle/>
          <a:p>
            <a:r>
              <a:rPr lang="el-GR" sz="2200" dirty="0"/>
              <a:t>Θάνατοι που αποδόθηκαν σε μεμονωμένους διατροφικούς παράγοντες το 2017</a:t>
            </a:r>
            <a:endParaRPr lang="en-US" sz="2200" dirty="0"/>
          </a:p>
        </p:txBody>
      </p:sp>
    </p:spTree>
    <p:extLst>
      <p:ext uri="{BB962C8B-B14F-4D97-AF65-F5344CB8AC3E}">
        <p14:creationId xmlns:p14="http://schemas.microsoft.com/office/powerpoint/2010/main" val="1110688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779405-B6D6-46C1-88B1-2A5B13B5F7A4}"/>
              </a:ext>
            </a:extLst>
          </p:cNvPr>
          <p:cNvPicPr>
            <a:picLocks noChangeAspect="1"/>
          </p:cNvPicPr>
          <p:nvPr/>
        </p:nvPicPr>
        <p:blipFill rotWithShape="1">
          <a:blip r:embed="rId3">
            <a:lum bright="-20000" contrast="40000"/>
          </a:blip>
          <a:srcRect r="13668" b="31485"/>
          <a:stretch/>
        </p:blipFill>
        <p:spPr>
          <a:xfrm>
            <a:off x="784651" y="853206"/>
            <a:ext cx="10622698" cy="4109087"/>
          </a:xfrm>
          <a:prstGeom prst="rect">
            <a:avLst/>
          </a:prstGeom>
        </p:spPr>
      </p:pic>
      <p:pic>
        <p:nvPicPr>
          <p:cNvPr id="9" name="Picture 8">
            <a:extLst>
              <a:ext uri="{FF2B5EF4-FFF2-40B4-BE49-F238E27FC236}">
                <a16:creationId xmlns:a16="http://schemas.microsoft.com/office/drawing/2014/main" id="{F9ECE4E9-22AE-4C4A-99C2-3587D417F150}"/>
              </a:ext>
            </a:extLst>
          </p:cNvPr>
          <p:cNvPicPr>
            <a:picLocks noChangeAspect="1"/>
          </p:cNvPicPr>
          <p:nvPr/>
        </p:nvPicPr>
        <p:blipFill>
          <a:blip r:embed="rId4"/>
          <a:stretch>
            <a:fillRect/>
          </a:stretch>
        </p:blipFill>
        <p:spPr>
          <a:xfrm>
            <a:off x="567084" y="5329115"/>
            <a:ext cx="10759920" cy="1149743"/>
          </a:xfrm>
          <a:prstGeom prst="rect">
            <a:avLst/>
          </a:prstGeom>
        </p:spPr>
      </p:pic>
      <p:sp>
        <p:nvSpPr>
          <p:cNvPr id="10" name="TextBox 9">
            <a:extLst>
              <a:ext uri="{FF2B5EF4-FFF2-40B4-BE49-F238E27FC236}">
                <a16:creationId xmlns:a16="http://schemas.microsoft.com/office/drawing/2014/main" id="{19BF31F9-E99F-4915-A496-157FFBC82ADC}"/>
              </a:ext>
            </a:extLst>
          </p:cNvPr>
          <p:cNvSpPr txBox="1"/>
          <p:nvPr/>
        </p:nvSpPr>
        <p:spPr>
          <a:xfrm>
            <a:off x="5943597" y="6367343"/>
            <a:ext cx="6155125" cy="400110"/>
          </a:xfrm>
          <a:prstGeom prst="rect">
            <a:avLst/>
          </a:prstGeom>
          <a:noFill/>
        </p:spPr>
        <p:txBody>
          <a:bodyPr wrap="square" rtlCol="0">
            <a:spAutoFit/>
          </a:bodyPr>
          <a:lstStyle/>
          <a:p>
            <a:pPr algn="r"/>
            <a:r>
              <a:rPr lang="en-US" sz="2000" i="1" dirty="0"/>
              <a:t>Afshin A et al. Lancet 2019; 393: 1958–72.</a:t>
            </a:r>
          </a:p>
        </p:txBody>
      </p:sp>
      <p:sp>
        <p:nvSpPr>
          <p:cNvPr id="2" name="TextBox 1">
            <a:extLst>
              <a:ext uri="{FF2B5EF4-FFF2-40B4-BE49-F238E27FC236}">
                <a16:creationId xmlns:a16="http://schemas.microsoft.com/office/drawing/2014/main" id="{13F085D6-6515-4377-85CF-013116F12527}"/>
              </a:ext>
            </a:extLst>
          </p:cNvPr>
          <p:cNvSpPr txBox="1"/>
          <p:nvPr/>
        </p:nvSpPr>
        <p:spPr>
          <a:xfrm>
            <a:off x="784651" y="391541"/>
            <a:ext cx="10946432" cy="430887"/>
          </a:xfrm>
          <a:prstGeom prst="rect">
            <a:avLst/>
          </a:prstGeom>
          <a:solidFill>
            <a:schemeClr val="bg1"/>
          </a:solidFill>
        </p:spPr>
        <p:txBody>
          <a:bodyPr wrap="square" rtlCol="0">
            <a:spAutoFit/>
          </a:bodyPr>
          <a:lstStyle/>
          <a:p>
            <a:r>
              <a:rPr lang="el-GR" sz="2200" dirty="0"/>
              <a:t>Θάνατοι που αποδόθηκαν σε μεμονωμένους διατροφικούς παράγοντες το 2017</a:t>
            </a:r>
            <a:endParaRPr lang="en-US" sz="2200" dirty="0"/>
          </a:p>
        </p:txBody>
      </p:sp>
      <p:sp>
        <p:nvSpPr>
          <p:cNvPr id="3" name="Rectangle: Rounded Corners 2">
            <a:extLst>
              <a:ext uri="{FF2B5EF4-FFF2-40B4-BE49-F238E27FC236}">
                <a16:creationId xmlns:a16="http://schemas.microsoft.com/office/drawing/2014/main" id="{FF1ED88D-FE9B-48AB-9631-494655AF0666}"/>
              </a:ext>
            </a:extLst>
          </p:cNvPr>
          <p:cNvSpPr/>
          <p:nvPr/>
        </p:nvSpPr>
        <p:spPr>
          <a:xfrm>
            <a:off x="880946" y="1159727"/>
            <a:ext cx="1405054" cy="1895707"/>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EAC80BF-94B8-4891-8B2D-B82B284F6D49}"/>
              </a:ext>
            </a:extLst>
          </p:cNvPr>
          <p:cNvSpPr/>
          <p:nvPr/>
        </p:nvSpPr>
        <p:spPr>
          <a:xfrm>
            <a:off x="3888058" y="1156010"/>
            <a:ext cx="1405054" cy="1895707"/>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16107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28A982-7A03-47B0-AE39-5D60237CEF8F}"/>
              </a:ext>
            </a:extLst>
          </p:cNvPr>
          <p:cNvPicPr>
            <a:picLocks noChangeAspect="1"/>
          </p:cNvPicPr>
          <p:nvPr/>
        </p:nvPicPr>
        <p:blipFill rotWithShape="1">
          <a:blip r:embed="rId2">
            <a:lum bright="-20000" contrast="40000"/>
          </a:blip>
          <a:srcRect b="46161"/>
          <a:stretch/>
        </p:blipFill>
        <p:spPr>
          <a:xfrm>
            <a:off x="44605" y="918801"/>
            <a:ext cx="12123724" cy="5158615"/>
          </a:xfrm>
          <a:prstGeom prst="rect">
            <a:avLst/>
          </a:prstGeom>
        </p:spPr>
      </p:pic>
      <p:sp>
        <p:nvSpPr>
          <p:cNvPr id="5" name="TextBox 4">
            <a:extLst>
              <a:ext uri="{FF2B5EF4-FFF2-40B4-BE49-F238E27FC236}">
                <a16:creationId xmlns:a16="http://schemas.microsoft.com/office/drawing/2014/main" id="{428B2C17-BD3B-40EB-BEDD-66D9D9F04869}"/>
              </a:ext>
            </a:extLst>
          </p:cNvPr>
          <p:cNvSpPr txBox="1"/>
          <p:nvPr/>
        </p:nvSpPr>
        <p:spPr>
          <a:xfrm>
            <a:off x="5943597" y="6367343"/>
            <a:ext cx="6155125" cy="400110"/>
          </a:xfrm>
          <a:prstGeom prst="rect">
            <a:avLst/>
          </a:prstGeom>
          <a:noFill/>
        </p:spPr>
        <p:txBody>
          <a:bodyPr wrap="square" rtlCol="0">
            <a:spAutoFit/>
          </a:bodyPr>
          <a:lstStyle/>
          <a:p>
            <a:pPr algn="r"/>
            <a:r>
              <a:rPr lang="en-US" sz="2000" i="1" dirty="0"/>
              <a:t>Afshin A et al. Lancet 2019; 393: 1958–72.</a:t>
            </a:r>
          </a:p>
        </p:txBody>
      </p:sp>
    </p:spTree>
    <p:extLst>
      <p:ext uri="{BB962C8B-B14F-4D97-AF65-F5344CB8AC3E}">
        <p14:creationId xmlns:p14="http://schemas.microsoft.com/office/powerpoint/2010/main" val="1840958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28A982-7A03-47B0-AE39-5D60237CEF8F}"/>
              </a:ext>
            </a:extLst>
          </p:cNvPr>
          <p:cNvPicPr>
            <a:picLocks noChangeAspect="1"/>
          </p:cNvPicPr>
          <p:nvPr/>
        </p:nvPicPr>
        <p:blipFill rotWithShape="1">
          <a:blip r:embed="rId2">
            <a:lum bright="-20000" contrast="40000"/>
          </a:blip>
          <a:srcRect b="46161"/>
          <a:stretch/>
        </p:blipFill>
        <p:spPr>
          <a:xfrm>
            <a:off x="44605" y="918801"/>
            <a:ext cx="12123724" cy="5158615"/>
          </a:xfrm>
          <a:prstGeom prst="rect">
            <a:avLst/>
          </a:prstGeom>
        </p:spPr>
      </p:pic>
      <p:sp>
        <p:nvSpPr>
          <p:cNvPr id="5" name="TextBox 4">
            <a:extLst>
              <a:ext uri="{FF2B5EF4-FFF2-40B4-BE49-F238E27FC236}">
                <a16:creationId xmlns:a16="http://schemas.microsoft.com/office/drawing/2014/main" id="{428B2C17-BD3B-40EB-BEDD-66D9D9F04869}"/>
              </a:ext>
            </a:extLst>
          </p:cNvPr>
          <p:cNvSpPr txBox="1"/>
          <p:nvPr/>
        </p:nvSpPr>
        <p:spPr>
          <a:xfrm>
            <a:off x="5943597" y="6367343"/>
            <a:ext cx="6155125" cy="400110"/>
          </a:xfrm>
          <a:prstGeom prst="rect">
            <a:avLst/>
          </a:prstGeom>
          <a:noFill/>
        </p:spPr>
        <p:txBody>
          <a:bodyPr wrap="square" rtlCol="0">
            <a:spAutoFit/>
          </a:bodyPr>
          <a:lstStyle/>
          <a:p>
            <a:pPr algn="r"/>
            <a:r>
              <a:rPr lang="en-US" sz="2000" i="1" dirty="0"/>
              <a:t>Afshin A et al. Lancet 2019; 393: 1958–72.</a:t>
            </a:r>
          </a:p>
        </p:txBody>
      </p:sp>
      <p:sp>
        <p:nvSpPr>
          <p:cNvPr id="6" name="Rectangle: Rounded Corners 5">
            <a:extLst>
              <a:ext uri="{FF2B5EF4-FFF2-40B4-BE49-F238E27FC236}">
                <a16:creationId xmlns:a16="http://schemas.microsoft.com/office/drawing/2014/main" id="{9C7216BC-9E2B-4A2C-8E63-450A400427E7}"/>
              </a:ext>
            </a:extLst>
          </p:cNvPr>
          <p:cNvSpPr/>
          <p:nvPr/>
        </p:nvSpPr>
        <p:spPr>
          <a:xfrm>
            <a:off x="925549" y="1494263"/>
            <a:ext cx="724831" cy="28418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D12CD10-6839-4B13-B139-6C2C71BA96F5}"/>
              </a:ext>
            </a:extLst>
          </p:cNvPr>
          <p:cNvSpPr/>
          <p:nvPr/>
        </p:nvSpPr>
        <p:spPr>
          <a:xfrm>
            <a:off x="754563" y="2549912"/>
            <a:ext cx="895817" cy="28418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501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3956148" y="764373"/>
            <a:ext cx="7434070" cy="1474330"/>
          </a:xfrm>
        </p:spPr>
        <p:txBody>
          <a:bodyPr>
            <a:normAutofit/>
          </a:bodyPr>
          <a:lstStyle/>
          <a:p>
            <a:pPr algn="ctr"/>
            <a:r>
              <a:rPr lang="el-GR" dirty="0" err="1"/>
              <a:t>Παρουσιαση</a:t>
            </a:r>
            <a:r>
              <a:rPr lang="el-GR" dirty="0"/>
              <a:t> </a:t>
            </a:r>
            <a:r>
              <a:rPr lang="el-GR" dirty="0" err="1"/>
              <a:t>μαθηματοσ</a:t>
            </a:r>
            <a:endParaRPr lang="en-US" dirty="0"/>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4090507" y="2628900"/>
            <a:ext cx="7648911" cy="3589785"/>
          </a:xfrm>
        </p:spPr>
        <p:txBody>
          <a:bodyPr>
            <a:normAutofit/>
          </a:bodyPr>
          <a:lstStyle/>
          <a:p>
            <a:pPr marL="0" marR="0" indent="0">
              <a:lnSpc>
                <a:spcPct val="150000"/>
              </a:lnSpc>
              <a:spcBef>
                <a:spcPts val="0"/>
              </a:spcBef>
              <a:spcAft>
                <a:spcPts val="0"/>
              </a:spcAft>
              <a:buNone/>
            </a:pPr>
            <a:r>
              <a:rPr lang="el-GR" sz="1800" b="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ΔΙΔΑΣΚΑΛΙΑ</a:t>
            </a:r>
          </a:p>
          <a:p>
            <a:pPr marL="0" marR="0">
              <a:lnSpc>
                <a:spcPct val="150000"/>
              </a:lnSpc>
              <a:spcBef>
                <a:spcPts val="0"/>
              </a:spcBef>
              <a:spcAft>
                <a:spcPts val="0"/>
              </a:spcAft>
            </a:pPr>
            <a:r>
              <a:rPr lang="el-GR" sz="1800" b="1" dirty="0">
                <a:effectLst/>
                <a:latin typeface="Calibri" panose="020F0502020204030204" pitchFamily="34" charset="0"/>
                <a:ea typeface="Calibri" panose="020F0502020204030204" pitchFamily="34" charset="0"/>
                <a:cs typeface="Calibri" panose="020F0502020204030204" pitchFamily="34" charset="0"/>
              </a:rPr>
              <a:t>Εβδομαδιαίες ώρες διδασκαλίας (θεωρία):</a:t>
            </a:r>
            <a:r>
              <a:rPr lang="el-GR" sz="1800" dirty="0">
                <a:effectLst/>
                <a:latin typeface="Calibri" panose="020F0502020204030204" pitchFamily="34" charset="0"/>
                <a:ea typeface="Calibri" panose="020F0502020204030204" pitchFamily="34" charset="0"/>
                <a:cs typeface="Calibri" panose="020F0502020204030204" pitchFamily="34" charset="0"/>
              </a:rPr>
              <a:t> 2</a:t>
            </a:r>
          </a:p>
          <a:p>
            <a:pPr marL="0" marR="0">
              <a:lnSpc>
                <a:spcPct val="150000"/>
              </a:lnSpc>
              <a:spcBef>
                <a:spcPts val="0"/>
              </a:spcBef>
              <a:spcAft>
                <a:spcPts val="0"/>
              </a:spcAft>
            </a:pPr>
            <a:r>
              <a:rPr lang="el-GR" sz="1800" b="1" dirty="0">
                <a:effectLst/>
                <a:latin typeface="Calibri" panose="020F0502020204030204" pitchFamily="34" charset="0"/>
                <a:ea typeface="Calibri" panose="020F0502020204030204" pitchFamily="34" charset="0"/>
                <a:cs typeface="Calibri" panose="020F0502020204030204" pitchFamily="34" charset="0"/>
              </a:rPr>
              <a:t>Εβδομαδιαίες ώρες διδασκαλίας (φροντιστήριο):</a:t>
            </a:r>
            <a:r>
              <a:rPr lang="el-GR" sz="1800" dirty="0">
                <a:effectLst/>
                <a:latin typeface="Calibri" panose="020F0502020204030204" pitchFamily="34" charset="0"/>
                <a:ea typeface="Calibri" panose="020F0502020204030204" pitchFamily="34" charset="0"/>
                <a:cs typeface="Calibri" panose="020F0502020204030204" pitchFamily="34" charset="0"/>
              </a:rPr>
              <a:t> 2</a:t>
            </a:r>
          </a:p>
          <a:p>
            <a:pPr marL="0" marR="0" indent="0">
              <a:lnSpc>
                <a:spcPct val="150000"/>
              </a:lnSpc>
              <a:spcBef>
                <a:spcPts val="0"/>
              </a:spcBef>
              <a:spcAft>
                <a:spcPts val="0"/>
              </a:spcAft>
              <a:buNone/>
            </a:pPr>
            <a:endParaRPr lang="el-GR" sz="1800" dirty="0">
              <a:latin typeface="Calibri" panose="020F0502020204030204" pitchFamily="34" charset="0"/>
              <a:ea typeface="Calibri" panose="020F0502020204030204" pitchFamily="34" charset="0"/>
              <a:cs typeface="Calibri" panose="020F0502020204030204" pitchFamily="34" charset="0"/>
            </a:endParaRPr>
          </a:p>
          <a:p>
            <a:pPr marL="0" marR="0" indent="0">
              <a:lnSpc>
                <a:spcPct val="150000"/>
              </a:lnSpc>
              <a:spcBef>
                <a:spcPts val="0"/>
              </a:spcBef>
              <a:spcAft>
                <a:spcPts val="0"/>
              </a:spcAft>
              <a:buNone/>
            </a:pPr>
            <a:r>
              <a:rPr lang="el-GR" sz="1800" b="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ΑΞΙΟΛΟΓΗΣΗ ΜΑΘΗΜΑΤΟΣ</a:t>
            </a:r>
          </a:p>
          <a:p>
            <a:pPr marL="0">
              <a:lnSpc>
                <a:spcPct val="150000"/>
              </a:lnSpc>
              <a:spcBef>
                <a:spcPts val="0"/>
              </a:spcBef>
            </a:pPr>
            <a:r>
              <a:rPr lang="el-GR" sz="1800" dirty="0">
                <a:latin typeface="Calibri" panose="020F0502020204030204" pitchFamily="34" charset="0"/>
                <a:ea typeface="Calibri" panose="020F0502020204030204" pitchFamily="34" charset="0"/>
                <a:cs typeface="Calibri" panose="020F0502020204030204" pitchFamily="34" charset="0"/>
              </a:rPr>
              <a:t>Γ</a:t>
            </a:r>
            <a:r>
              <a:rPr lang="el-GR" sz="1800" dirty="0">
                <a:effectLst/>
                <a:latin typeface="Calibri" panose="020F0502020204030204" pitchFamily="34" charset="0"/>
                <a:ea typeface="Calibri" panose="020F0502020204030204" pitchFamily="34" charset="0"/>
                <a:cs typeface="Calibri" panose="020F0502020204030204" pitchFamily="34" charset="0"/>
              </a:rPr>
              <a:t>ραπτή εξέταση (100% του βαθμού του μαθήματος)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4233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28A982-7A03-47B0-AE39-5D60237CEF8F}"/>
              </a:ext>
            </a:extLst>
          </p:cNvPr>
          <p:cNvPicPr>
            <a:picLocks noChangeAspect="1"/>
          </p:cNvPicPr>
          <p:nvPr/>
        </p:nvPicPr>
        <p:blipFill rotWithShape="1">
          <a:blip r:embed="rId2">
            <a:lum bright="-20000" contrast="40000"/>
          </a:blip>
          <a:srcRect l="29561" t="52348"/>
          <a:stretch/>
        </p:blipFill>
        <p:spPr>
          <a:xfrm>
            <a:off x="1717288" y="624037"/>
            <a:ext cx="9991492" cy="5341863"/>
          </a:xfrm>
          <a:prstGeom prst="rect">
            <a:avLst/>
          </a:prstGeom>
        </p:spPr>
      </p:pic>
      <p:sp>
        <p:nvSpPr>
          <p:cNvPr id="3" name="TextBox 2">
            <a:extLst>
              <a:ext uri="{FF2B5EF4-FFF2-40B4-BE49-F238E27FC236}">
                <a16:creationId xmlns:a16="http://schemas.microsoft.com/office/drawing/2014/main" id="{90798A59-13A1-4B1B-9C1C-1A3DCD1067D7}"/>
              </a:ext>
            </a:extLst>
          </p:cNvPr>
          <p:cNvSpPr txBox="1"/>
          <p:nvPr/>
        </p:nvSpPr>
        <p:spPr>
          <a:xfrm>
            <a:off x="5943597" y="6367343"/>
            <a:ext cx="6155125" cy="400110"/>
          </a:xfrm>
          <a:prstGeom prst="rect">
            <a:avLst/>
          </a:prstGeom>
          <a:noFill/>
        </p:spPr>
        <p:txBody>
          <a:bodyPr wrap="square" rtlCol="0">
            <a:spAutoFit/>
          </a:bodyPr>
          <a:lstStyle/>
          <a:p>
            <a:pPr algn="r"/>
            <a:r>
              <a:rPr lang="en-US" sz="2000" i="1" dirty="0"/>
              <a:t>Afshin A et al. Lancet 2019; 393: 1958–72.</a:t>
            </a:r>
          </a:p>
        </p:txBody>
      </p:sp>
      <p:pic>
        <p:nvPicPr>
          <p:cNvPr id="5" name="Picture 4">
            <a:extLst>
              <a:ext uri="{FF2B5EF4-FFF2-40B4-BE49-F238E27FC236}">
                <a16:creationId xmlns:a16="http://schemas.microsoft.com/office/drawing/2014/main" id="{0C1F9CD8-AA73-4073-B899-308C98D22F20}"/>
              </a:ext>
            </a:extLst>
          </p:cNvPr>
          <p:cNvPicPr>
            <a:picLocks noChangeAspect="1"/>
          </p:cNvPicPr>
          <p:nvPr/>
        </p:nvPicPr>
        <p:blipFill rotWithShape="1">
          <a:blip r:embed="rId2">
            <a:lum bright="-20000" contrast="40000"/>
          </a:blip>
          <a:srcRect l="-380" t="52348" r="86602"/>
          <a:stretch/>
        </p:blipFill>
        <p:spPr>
          <a:xfrm>
            <a:off x="-57150" y="624036"/>
            <a:ext cx="1954530" cy="5341863"/>
          </a:xfrm>
          <a:prstGeom prst="rect">
            <a:avLst/>
          </a:prstGeom>
        </p:spPr>
      </p:pic>
      <p:sp>
        <p:nvSpPr>
          <p:cNvPr id="6" name="Rectangle: Rounded Corners 5">
            <a:extLst>
              <a:ext uri="{FF2B5EF4-FFF2-40B4-BE49-F238E27FC236}">
                <a16:creationId xmlns:a16="http://schemas.microsoft.com/office/drawing/2014/main" id="{0BC0BBD0-858B-40A9-AA14-74C482F80A50}"/>
              </a:ext>
            </a:extLst>
          </p:cNvPr>
          <p:cNvSpPr/>
          <p:nvPr/>
        </p:nvSpPr>
        <p:spPr>
          <a:xfrm>
            <a:off x="1172549" y="750008"/>
            <a:ext cx="724831" cy="28418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5C0E8D11-9A49-49E8-BCAC-8A9E6F7B2A5B}"/>
              </a:ext>
            </a:extLst>
          </p:cNvPr>
          <p:cNvSpPr/>
          <p:nvPr/>
        </p:nvSpPr>
        <p:spPr>
          <a:xfrm>
            <a:off x="810133" y="1985753"/>
            <a:ext cx="1087247" cy="28418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219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D9DDC4-F80C-4B82-87DA-9E72E20DB144}"/>
              </a:ext>
            </a:extLst>
          </p:cNvPr>
          <p:cNvPicPr>
            <a:picLocks noChangeAspect="1"/>
          </p:cNvPicPr>
          <p:nvPr/>
        </p:nvPicPr>
        <p:blipFill rotWithShape="1">
          <a:blip r:embed="rId3">
            <a:lum bright="-20000" contrast="40000"/>
          </a:blip>
          <a:srcRect r="2139"/>
          <a:stretch/>
        </p:blipFill>
        <p:spPr>
          <a:xfrm>
            <a:off x="157976" y="1051899"/>
            <a:ext cx="11853746" cy="4754202"/>
          </a:xfrm>
          <a:prstGeom prst="rect">
            <a:avLst/>
          </a:prstGeom>
        </p:spPr>
      </p:pic>
      <p:sp>
        <p:nvSpPr>
          <p:cNvPr id="5" name="TextBox 4">
            <a:extLst>
              <a:ext uri="{FF2B5EF4-FFF2-40B4-BE49-F238E27FC236}">
                <a16:creationId xmlns:a16="http://schemas.microsoft.com/office/drawing/2014/main" id="{88DEC449-CD1C-49BA-A0A0-0A29D305A51F}"/>
              </a:ext>
            </a:extLst>
          </p:cNvPr>
          <p:cNvSpPr txBox="1"/>
          <p:nvPr/>
        </p:nvSpPr>
        <p:spPr>
          <a:xfrm>
            <a:off x="5943597" y="6367343"/>
            <a:ext cx="6155125" cy="400110"/>
          </a:xfrm>
          <a:prstGeom prst="rect">
            <a:avLst/>
          </a:prstGeom>
          <a:noFill/>
        </p:spPr>
        <p:txBody>
          <a:bodyPr wrap="square" rtlCol="0">
            <a:spAutoFit/>
          </a:bodyPr>
          <a:lstStyle/>
          <a:p>
            <a:pPr algn="r"/>
            <a:r>
              <a:rPr lang="en-US" sz="2000" i="1" dirty="0"/>
              <a:t>Afshin A et al. Lancet 2019; 393: 1958–72.</a:t>
            </a:r>
          </a:p>
        </p:txBody>
      </p:sp>
      <p:sp>
        <p:nvSpPr>
          <p:cNvPr id="6" name="Rectangle: Rounded Corners 5">
            <a:extLst>
              <a:ext uri="{FF2B5EF4-FFF2-40B4-BE49-F238E27FC236}">
                <a16:creationId xmlns:a16="http://schemas.microsoft.com/office/drawing/2014/main" id="{C226BAA7-D3E6-4D3D-8D37-8267ABAD0F4A}"/>
              </a:ext>
            </a:extLst>
          </p:cNvPr>
          <p:cNvSpPr/>
          <p:nvPr/>
        </p:nvSpPr>
        <p:spPr>
          <a:xfrm>
            <a:off x="1182029" y="1051899"/>
            <a:ext cx="579863" cy="28418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CEAEC00-5B6A-4F0C-84AA-C03F1D675B00}"/>
              </a:ext>
            </a:extLst>
          </p:cNvPr>
          <p:cNvSpPr/>
          <p:nvPr/>
        </p:nvSpPr>
        <p:spPr>
          <a:xfrm>
            <a:off x="892095" y="2129882"/>
            <a:ext cx="869797" cy="28418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6245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6"/>
          <p:cNvPicPr preferRelativeResize="0"/>
          <p:nvPr/>
        </p:nvPicPr>
        <p:blipFill rotWithShape="1">
          <a:blip r:embed="rId3">
            <a:alphaModFix/>
          </a:blip>
          <a:srcRect/>
          <a:stretch/>
        </p:blipFill>
        <p:spPr>
          <a:xfrm>
            <a:off x="6730936" y="161329"/>
            <a:ext cx="4848220" cy="6327339"/>
          </a:xfrm>
          <a:prstGeom prst="rect">
            <a:avLst/>
          </a:prstGeom>
          <a:noFill/>
          <a:ln>
            <a:noFill/>
          </a:ln>
        </p:spPr>
      </p:pic>
      <p:sp>
        <p:nvSpPr>
          <p:cNvPr id="223" name="Google Shape;223;p6"/>
          <p:cNvSpPr txBox="1"/>
          <p:nvPr/>
        </p:nvSpPr>
        <p:spPr>
          <a:xfrm>
            <a:off x="612844" y="1814684"/>
            <a:ext cx="5204298" cy="258532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l-GR" sz="1800" b="1">
                <a:solidFill>
                  <a:schemeClr val="dk1"/>
                </a:solidFill>
                <a:latin typeface="Arial"/>
                <a:ea typeface="Arial"/>
                <a:cs typeface="Arial"/>
                <a:sym typeface="Arial"/>
              </a:rPr>
              <a:t>Δεδομένα από 185 χώρες παγκοσμίως:</a:t>
            </a:r>
            <a:endParaRPr/>
          </a:p>
          <a:p>
            <a:pPr marL="0" marR="0" lvl="0" indent="0" algn="just" rtl="0">
              <a:spcBef>
                <a:spcPts val="0"/>
              </a:spcBef>
              <a:spcAft>
                <a:spcPts val="0"/>
              </a:spcAft>
              <a:buNone/>
            </a:pPr>
            <a:endParaRPr sz="1800" b="1">
              <a:solidFill>
                <a:schemeClr val="dk1"/>
              </a:solidFill>
              <a:latin typeface="Arial"/>
              <a:ea typeface="Arial"/>
              <a:cs typeface="Arial"/>
              <a:sym typeface="Arial"/>
            </a:endParaRPr>
          </a:p>
          <a:p>
            <a:pPr marL="285750" marR="0" lvl="0" indent="-285750" algn="just" rtl="0">
              <a:spcBef>
                <a:spcPts val="0"/>
              </a:spcBef>
              <a:spcAft>
                <a:spcPts val="0"/>
              </a:spcAft>
              <a:buClr>
                <a:schemeClr val="dk1"/>
              </a:buClr>
              <a:buSzPts val="1800"/>
              <a:buFont typeface="Noto Sans Symbols"/>
              <a:buChar char="⮚"/>
            </a:pPr>
            <a:r>
              <a:rPr lang="el-GR" sz="1800">
                <a:solidFill>
                  <a:schemeClr val="dk1"/>
                </a:solidFill>
                <a:latin typeface="Arial"/>
                <a:ea typeface="Arial"/>
                <a:cs typeface="Arial"/>
                <a:sym typeface="Arial"/>
              </a:rPr>
              <a:t>42.000.000 θάνατοι οφείλονταν σε μη μεταδιδόμενα νοσήματα (ΜΜΝ) το 2019.</a:t>
            </a:r>
            <a:endParaRPr/>
          </a:p>
          <a:p>
            <a:pPr marL="285750" marR="0" lvl="0" indent="-171450" algn="just" rtl="0">
              <a:spcBef>
                <a:spcPts val="0"/>
              </a:spcBef>
              <a:spcAft>
                <a:spcPts val="0"/>
              </a:spcAft>
              <a:buClr>
                <a:schemeClr val="dk1"/>
              </a:buClr>
              <a:buSzPts val="1800"/>
              <a:buFont typeface="Noto Sans Symbols"/>
              <a:buNone/>
            </a:pPr>
            <a:endParaRPr sz="1800">
              <a:solidFill>
                <a:schemeClr val="dk1"/>
              </a:solidFill>
              <a:latin typeface="Arial"/>
              <a:ea typeface="Arial"/>
              <a:cs typeface="Arial"/>
              <a:sym typeface="Arial"/>
            </a:endParaRPr>
          </a:p>
          <a:p>
            <a:pPr marL="285750" marR="0" lvl="0" indent="-285750" algn="just" rtl="0">
              <a:spcBef>
                <a:spcPts val="0"/>
              </a:spcBef>
              <a:spcAft>
                <a:spcPts val="0"/>
              </a:spcAft>
              <a:buClr>
                <a:schemeClr val="dk1"/>
              </a:buClr>
              <a:buSzPts val="1800"/>
              <a:buFont typeface="Noto Sans Symbols"/>
              <a:buChar char="⮚"/>
            </a:pPr>
            <a:r>
              <a:rPr lang="el-GR" sz="1800">
                <a:solidFill>
                  <a:schemeClr val="dk1"/>
                </a:solidFill>
                <a:latin typeface="Arial"/>
                <a:ea typeface="Arial"/>
                <a:cs typeface="Arial"/>
                <a:sym typeface="Arial"/>
              </a:rPr>
              <a:t>Μεταξύ αυτών 7.900.000 αποδίδονται σε διατροφικούς κινδύνους (αντιπροσωπεύουν το  ~29% όλων των κινδύνων), αριθμός που αυξήθηκε από τα 5.400.000 που ήταν το 1990.</a:t>
            </a:r>
            <a:endParaRPr sz="1800">
              <a:solidFill>
                <a:schemeClr val="dk1"/>
              </a:solidFill>
              <a:latin typeface="Arial"/>
              <a:ea typeface="Arial"/>
              <a:cs typeface="Arial"/>
              <a:sym typeface="Arial"/>
            </a:endParaRPr>
          </a:p>
        </p:txBody>
      </p:sp>
      <p:sp>
        <p:nvSpPr>
          <p:cNvPr id="224" name="Google Shape;224;p6"/>
          <p:cNvSpPr txBox="1"/>
          <p:nvPr/>
        </p:nvSpPr>
        <p:spPr>
          <a:xfrm>
            <a:off x="6990342" y="6488668"/>
            <a:ext cx="53404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i="1">
                <a:solidFill>
                  <a:schemeClr val="dk1"/>
                </a:solidFill>
                <a:latin typeface="Arial"/>
                <a:ea typeface="Arial"/>
                <a:cs typeface="Arial"/>
                <a:sym typeface="Arial"/>
              </a:rPr>
              <a:t>Qiao J et al. J Hum Nutr Diet 2022;35:202 - 2013</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B7B1F-6306-3583-AD95-3542F8531EE2}"/>
              </a:ext>
            </a:extLst>
          </p:cNvPr>
          <p:cNvSpPr>
            <a:spLocks noGrp="1"/>
          </p:cNvSpPr>
          <p:nvPr>
            <p:ph type="title"/>
          </p:nvPr>
        </p:nvSpPr>
        <p:spPr/>
        <p:txBody>
          <a:bodyPr/>
          <a:lstStyle/>
          <a:p>
            <a:pPr algn="ctr"/>
            <a:r>
              <a:rPr lang="el-GR" dirty="0" err="1"/>
              <a:t>Υιοθετηση</a:t>
            </a:r>
            <a:r>
              <a:rPr lang="el-GR" dirty="0"/>
              <a:t> </a:t>
            </a:r>
            <a:r>
              <a:rPr lang="el-GR" dirty="0" err="1"/>
              <a:t>υγιεινων</a:t>
            </a:r>
            <a:r>
              <a:rPr lang="el-GR" dirty="0"/>
              <a:t> </a:t>
            </a:r>
            <a:r>
              <a:rPr lang="el-GR" dirty="0" err="1"/>
              <a:t>διατροφικων</a:t>
            </a:r>
            <a:r>
              <a:rPr lang="el-GR" dirty="0"/>
              <a:t> </a:t>
            </a:r>
            <a:r>
              <a:rPr lang="el-GR" dirty="0" err="1"/>
              <a:t>συνηθειων</a:t>
            </a:r>
            <a:endParaRPr lang="en-US" dirty="0"/>
          </a:p>
        </p:txBody>
      </p:sp>
    </p:spTree>
    <p:extLst>
      <p:ext uri="{BB962C8B-B14F-4D97-AF65-F5344CB8AC3E}">
        <p14:creationId xmlns:p14="http://schemas.microsoft.com/office/powerpoint/2010/main" val="3786342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83F3A-6E6A-4E93-8005-3543D797965A}"/>
              </a:ext>
            </a:extLst>
          </p:cNvPr>
          <p:cNvSpPr>
            <a:spLocks noGrp="1"/>
          </p:cNvSpPr>
          <p:nvPr>
            <p:ph type="title"/>
          </p:nvPr>
        </p:nvSpPr>
        <p:spPr>
          <a:xfrm>
            <a:off x="2632364" y="764373"/>
            <a:ext cx="8873836" cy="1293028"/>
          </a:xfrm>
        </p:spPr>
        <p:txBody>
          <a:bodyPr>
            <a:normAutofit/>
          </a:bodyPr>
          <a:lstStyle/>
          <a:p>
            <a:r>
              <a:rPr lang="el-GR" sz="3000" b="1" dirty="0">
                <a:solidFill>
                  <a:srgbClr val="008080"/>
                </a:solidFill>
              </a:rPr>
              <a:t>ΔΙΑΤΡΟΦΙΚΗ ΣΥΜΜΟΡΦΩΣΗ - ΠΡΟΣΚΟΛΛΗΣΗ</a:t>
            </a:r>
            <a:endParaRPr lang="en-US" sz="3000" b="1" dirty="0">
              <a:solidFill>
                <a:srgbClr val="008080"/>
              </a:solidFill>
            </a:endParaRPr>
          </a:p>
        </p:txBody>
      </p:sp>
      <p:sp>
        <p:nvSpPr>
          <p:cNvPr id="3" name="Content Placeholder 2">
            <a:extLst>
              <a:ext uri="{FF2B5EF4-FFF2-40B4-BE49-F238E27FC236}">
                <a16:creationId xmlns:a16="http://schemas.microsoft.com/office/drawing/2014/main" id="{2907B58A-6746-4EC8-8247-1C5747E513BF}"/>
              </a:ext>
            </a:extLst>
          </p:cNvPr>
          <p:cNvSpPr>
            <a:spLocks noGrp="1"/>
          </p:cNvSpPr>
          <p:nvPr>
            <p:ph idx="1"/>
          </p:nvPr>
        </p:nvSpPr>
        <p:spPr/>
        <p:txBody>
          <a:bodyPr>
            <a:normAutofit/>
          </a:bodyPr>
          <a:lstStyle/>
          <a:p>
            <a:pPr marL="0" indent="0">
              <a:buNone/>
            </a:pPr>
            <a:r>
              <a:rPr lang="el-GR" sz="2000" b="0" i="0" u="none" strike="noStrike" baseline="0" dirty="0">
                <a:solidFill>
                  <a:srgbClr val="000000"/>
                </a:solidFill>
                <a:latin typeface="Times New Roman" panose="02020603050405020304" pitchFamily="18" charset="0"/>
              </a:rPr>
              <a:t>Ο βαθμός εφαρμογής/υιοθέτησης των συστάσεων των επαγγελματιών υγείας από τους ασθενείς αποδίδεται στην επιστημονική βιβλιογραφία με διάφορους όρους, όπως:</a:t>
            </a:r>
          </a:p>
          <a:p>
            <a:r>
              <a:rPr lang="el-GR" sz="2000" b="0" i="1" u="none" strike="noStrike" baseline="0" dirty="0">
                <a:solidFill>
                  <a:srgbClr val="000000"/>
                </a:solidFill>
                <a:latin typeface="Times New Roman" panose="02020603050405020304" pitchFamily="18" charset="0"/>
              </a:rPr>
              <a:t>συμμόρφωση (</a:t>
            </a:r>
            <a:r>
              <a:rPr lang="el-GR" sz="2000" b="0" i="1" u="none" strike="noStrike" baseline="0" dirty="0" err="1">
                <a:solidFill>
                  <a:srgbClr val="000000"/>
                </a:solidFill>
                <a:latin typeface="Times New Roman" panose="02020603050405020304" pitchFamily="18" charset="0"/>
              </a:rPr>
              <a:t>compliance</a:t>
            </a:r>
            <a:r>
              <a:rPr lang="el-GR" sz="2000" b="0" i="1" u="none" strike="noStrike" baseline="0" dirty="0">
                <a:solidFill>
                  <a:srgbClr val="000000"/>
                </a:solidFill>
                <a:latin typeface="Times New Roman" panose="02020603050405020304" pitchFamily="18" charset="0"/>
              </a:rPr>
              <a:t>), </a:t>
            </a:r>
          </a:p>
          <a:p>
            <a:r>
              <a:rPr lang="el-GR" sz="2000" b="0" i="1" u="none" strike="noStrike" baseline="0" dirty="0">
                <a:solidFill>
                  <a:srgbClr val="000000"/>
                </a:solidFill>
                <a:latin typeface="Times New Roman" panose="02020603050405020304" pitchFamily="18" charset="0"/>
              </a:rPr>
              <a:t>προσκόλληση (</a:t>
            </a:r>
            <a:r>
              <a:rPr lang="el-GR" sz="2000" b="0" i="1" u="none" strike="noStrike" baseline="0" dirty="0" err="1">
                <a:solidFill>
                  <a:srgbClr val="000000"/>
                </a:solidFill>
                <a:latin typeface="Times New Roman" panose="02020603050405020304" pitchFamily="18" charset="0"/>
              </a:rPr>
              <a:t>adherence</a:t>
            </a:r>
            <a:r>
              <a:rPr lang="el-GR" sz="2000" b="0" i="1" u="none" strike="noStrike" baseline="0" dirty="0">
                <a:solidFill>
                  <a:srgbClr val="000000"/>
                </a:solidFill>
                <a:latin typeface="Times New Roman" panose="02020603050405020304" pitchFamily="18" charset="0"/>
              </a:rPr>
              <a:t>), </a:t>
            </a:r>
          </a:p>
          <a:p>
            <a:r>
              <a:rPr lang="el-GR" sz="2000" b="0" i="1" u="none" strike="noStrike" baseline="0" dirty="0">
                <a:solidFill>
                  <a:srgbClr val="000000"/>
                </a:solidFill>
                <a:latin typeface="Times New Roman" panose="02020603050405020304" pitchFamily="18" charset="0"/>
              </a:rPr>
              <a:t>συνταύτιση (</a:t>
            </a:r>
            <a:r>
              <a:rPr lang="el-GR" sz="2000" b="0" i="1" u="none" strike="noStrike" baseline="0" dirty="0" err="1">
                <a:solidFill>
                  <a:srgbClr val="000000"/>
                </a:solidFill>
                <a:latin typeface="Times New Roman" panose="02020603050405020304" pitchFamily="18" charset="0"/>
              </a:rPr>
              <a:t>concordance</a:t>
            </a:r>
            <a:r>
              <a:rPr lang="el-GR" sz="2000" b="0" i="1" u="none" strike="noStrike" baseline="0" dirty="0">
                <a:solidFill>
                  <a:srgbClr val="000000"/>
                </a:solidFill>
                <a:latin typeface="Times New Roman" panose="02020603050405020304" pitchFamily="18" charset="0"/>
              </a:rPr>
              <a:t>), </a:t>
            </a:r>
          </a:p>
          <a:p>
            <a:r>
              <a:rPr lang="el-GR" sz="2000" b="0" i="1" u="none" strike="noStrike" baseline="0" dirty="0">
                <a:solidFill>
                  <a:srgbClr val="000000"/>
                </a:solidFill>
                <a:latin typeface="Times New Roman" panose="02020603050405020304" pitchFamily="18" charset="0"/>
              </a:rPr>
              <a:t>θεραπευτική συμμαχία (</a:t>
            </a:r>
            <a:r>
              <a:rPr lang="el-GR" sz="2000" b="0" i="1" u="none" strike="noStrike" baseline="0" dirty="0" err="1">
                <a:solidFill>
                  <a:srgbClr val="000000"/>
                </a:solidFill>
                <a:latin typeface="Times New Roman" panose="02020603050405020304" pitchFamily="18" charset="0"/>
              </a:rPr>
              <a:t>therapeutic</a:t>
            </a:r>
            <a:r>
              <a:rPr lang="el-GR" sz="2000" b="0" i="1" u="none" strike="noStrike" baseline="0" dirty="0">
                <a:solidFill>
                  <a:srgbClr val="000000"/>
                </a:solidFill>
                <a:latin typeface="Times New Roman" panose="02020603050405020304" pitchFamily="18" charset="0"/>
              </a:rPr>
              <a:t> </a:t>
            </a:r>
            <a:r>
              <a:rPr lang="el-GR" sz="2000" b="0" i="1" u="none" strike="noStrike" baseline="0" dirty="0" err="1">
                <a:solidFill>
                  <a:srgbClr val="000000"/>
                </a:solidFill>
                <a:latin typeface="Times New Roman" panose="02020603050405020304" pitchFamily="18" charset="0"/>
              </a:rPr>
              <a:t>alliance</a:t>
            </a:r>
            <a:r>
              <a:rPr lang="el-GR" sz="2000" b="0" i="1" u="none" strike="noStrike" baseline="0" dirty="0">
                <a:solidFill>
                  <a:srgbClr val="000000"/>
                </a:solidFill>
                <a:latin typeface="Times New Roman" panose="02020603050405020304" pitchFamily="18" charset="0"/>
              </a:rPr>
              <a:t>). </a:t>
            </a:r>
          </a:p>
          <a:p>
            <a:pPr marL="0" indent="0">
              <a:buNone/>
            </a:pPr>
            <a:endParaRPr lang="el-GR" sz="2000" i="1" dirty="0">
              <a:solidFill>
                <a:srgbClr val="000000"/>
              </a:solidFill>
              <a:latin typeface="Times New Roman" panose="02020603050405020304" pitchFamily="18" charset="0"/>
            </a:endParaRPr>
          </a:p>
          <a:p>
            <a:pPr marL="0" indent="0">
              <a:buNone/>
            </a:pPr>
            <a:r>
              <a:rPr lang="el-GR" sz="2000" b="0" i="0" u="none" strike="noStrike" baseline="0" dirty="0">
                <a:solidFill>
                  <a:srgbClr val="000000"/>
                </a:solidFill>
                <a:latin typeface="Times New Roman" panose="02020603050405020304" pitchFamily="18" charset="0"/>
              </a:rPr>
              <a:t>Οι όροι </a:t>
            </a:r>
            <a:r>
              <a:rPr lang="el-GR" sz="2000" b="0" i="1" u="none" strike="noStrike" baseline="0" dirty="0">
                <a:solidFill>
                  <a:srgbClr val="000000"/>
                </a:solidFill>
                <a:latin typeface="Times New Roman" panose="02020603050405020304" pitchFamily="18" charset="0"/>
              </a:rPr>
              <a:t>συμμόρφωση </a:t>
            </a:r>
            <a:r>
              <a:rPr lang="el-GR" sz="2000" b="0" i="0" u="none" strike="noStrike" baseline="0" dirty="0">
                <a:solidFill>
                  <a:srgbClr val="000000"/>
                </a:solidFill>
                <a:latin typeface="Times New Roman" panose="02020603050405020304" pitchFamily="18" charset="0"/>
              </a:rPr>
              <a:t>και </a:t>
            </a:r>
            <a:r>
              <a:rPr lang="el-GR" sz="2000" b="0" i="1" u="none" strike="noStrike" baseline="0" dirty="0">
                <a:solidFill>
                  <a:srgbClr val="000000"/>
                </a:solidFill>
                <a:latin typeface="Times New Roman" panose="02020603050405020304" pitchFamily="18" charset="0"/>
              </a:rPr>
              <a:t>προσκόλληση </a:t>
            </a:r>
            <a:r>
              <a:rPr lang="el-GR" sz="2000" b="0" i="0" u="none" strike="noStrike" baseline="0" dirty="0">
                <a:solidFill>
                  <a:srgbClr val="000000"/>
                </a:solidFill>
                <a:latin typeface="Times New Roman" panose="02020603050405020304" pitchFamily="18" charset="0"/>
              </a:rPr>
              <a:t>περιγράφουν σχετικά «κοντινές» έννοιες αλλά με ουσιαστική διαφορά μεταξύ τους. </a:t>
            </a:r>
            <a:endParaRPr lang="en-US" sz="2000" dirty="0"/>
          </a:p>
        </p:txBody>
      </p:sp>
    </p:spTree>
    <p:extLst>
      <p:ext uri="{BB962C8B-B14F-4D97-AF65-F5344CB8AC3E}">
        <p14:creationId xmlns:p14="http://schemas.microsoft.com/office/powerpoint/2010/main" val="224601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83F3A-6E6A-4E93-8005-3543D797965A}"/>
              </a:ext>
            </a:extLst>
          </p:cNvPr>
          <p:cNvSpPr>
            <a:spLocks noGrp="1"/>
          </p:cNvSpPr>
          <p:nvPr>
            <p:ph type="title"/>
          </p:nvPr>
        </p:nvSpPr>
        <p:spPr>
          <a:xfrm>
            <a:off x="2632364" y="764373"/>
            <a:ext cx="8873836" cy="1293028"/>
          </a:xfrm>
        </p:spPr>
        <p:txBody>
          <a:bodyPr>
            <a:normAutofit/>
          </a:bodyPr>
          <a:lstStyle/>
          <a:p>
            <a:r>
              <a:rPr lang="el-GR" sz="3000" b="1" dirty="0">
                <a:solidFill>
                  <a:srgbClr val="008080"/>
                </a:solidFill>
              </a:rPr>
              <a:t>ΔΙΑΤΡΟΦΙΚΗ ΣΥΜΜΟΡΦΩΣΗ - ΠΡΟΣΚΟΛΛΗΣΗ</a:t>
            </a:r>
            <a:endParaRPr lang="en-US" sz="3000" b="1" dirty="0">
              <a:solidFill>
                <a:srgbClr val="008080"/>
              </a:solidFill>
            </a:endParaRPr>
          </a:p>
        </p:txBody>
      </p:sp>
      <p:sp>
        <p:nvSpPr>
          <p:cNvPr id="3" name="Content Placeholder 2">
            <a:extLst>
              <a:ext uri="{FF2B5EF4-FFF2-40B4-BE49-F238E27FC236}">
                <a16:creationId xmlns:a16="http://schemas.microsoft.com/office/drawing/2014/main" id="{2907B58A-6746-4EC8-8247-1C5747E513BF}"/>
              </a:ext>
            </a:extLst>
          </p:cNvPr>
          <p:cNvSpPr>
            <a:spLocks noGrp="1"/>
          </p:cNvSpPr>
          <p:nvPr>
            <p:ph idx="1"/>
          </p:nvPr>
        </p:nvSpPr>
        <p:spPr/>
        <p:txBody>
          <a:bodyPr>
            <a:normAutofit/>
          </a:bodyPr>
          <a:lstStyle/>
          <a:p>
            <a:pPr marL="0" indent="0">
              <a:buNone/>
            </a:pPr>
            <a:r>
              <a:rPr lang="el-GR" sz="2000" b="0" i="0" u="none" strike="noStrike" baseline="0" dirty="0">
                <a:solidFill>
                  <a:srgbClr val="000000"/>
                </a:solidFill>
                <a:latin typeface="Times New Roman" panose="02020603050405020304" pitchFamily="18" charset="0"/>
              </a:rPr>
              <a:t>Ο βαθμός εφαρμογής/υιοθέτησης των συστάσεων των επαγγελματιών υγείας από τους ασθενείς αποδίδεται στην επιστημονική βιβλιογραφία με διάφορους όρους, όπως:</a:t>
            </a:r>
          </a:p>
          <a:p>
            <a:r>
              <a:rPr lang="el-GR" sz="2000" b="0" i="1" u="none" strike="noStrike" baseline="0" dirty="0">
                <a:solidFill>
                  <a:srgbClr val="000000"/>
                </a:solidFill>
                <a:latin typeface="Times New Roman" panose="02020603050405020304" pitchFamily="18" charset="0"/>
              </a:rPr>
              <a:t>συμμόρφωση (</a:t>
            </a:r>
            <a:r>
              <a:rPr lang="el-GR" sz="2000" b="0" i="1" u="none" strike="noStrike" baseline="0" dirty="0" err="1">
                <a:solidFill>
                  <a:srgbClr val="000000"/>
                </a:solidFill>
                <a:latin typeface="Times New Roman" panose="02020603050405020304" pitchFamily="18" charset="0"/>
              </a:rPr>
              <a:t>compliance</a:t>
            </a:r>
            <a:r>
              <a:rPr lang="el-GR" sz="2000" b="0" i="1" u="none" strike="noStrike" baseline="0" dirty="0">
                <a:solidFill>
                  <a:srgbClr val="000000"/>
                </a:solidFill>
                <a:latin typeface="Times New Roman" panose="02020603050405020304" pitchFamily="18" charset="0"/>
              </a:rPr>
              <a:t>), </a:t>
            </a:r>
          </a:p>
          <a:p>
            <a:r>
              <a:rPr lang="el-GR" sz="2000" b="0" i="1" u="none" strike="noStrike" baseline="0" dirty="0">
                <a:solidFill>
                  <a:srgbClr val="000000"/>
                </a:solidFill>
                <a:latin typeface="Times New Roman" panose="02020603050405020304" pitchFamily="18" charset="0"/>
              </a:rPr>
              <a:t>προσκόλληση (</a:t>
            </a:r>
            <a:r>
              <a:rPr lang="el-GR" sz="2000" b="0" i="1" u="none" strike="noStrike" baseline="0" dirty="0" err="1">
                <a:solidFill>
                  <a:srgbClr val="000000"/>
                </a:solidFill>
                <a:latin typeface="Times New Roman" panose="02020603050405020304" pitchFamily="18" charset="0"/>
              </a:rPr>
              <a:t>adherence</a:t>
            </a:r>
            <a:r>
              <a:rPr lang="el-GR" sz="2000" b="0" i="1" u="none" strike="noStrike" baseline="0" dirty="0">
                <a:solidFill>
                  <a:srgbClr val="000000"/>
                </a:solidFill>
                <a:latin typeface="Times New Roman" panose="02020603050405020304" pitchFamily="18" charset="0"/>
              </a:rPr>
              <a:t>), </a:t>
            </a:r>
          </a:p>
          <a:p>
            <a:r>
              <a:rPr lang="el-GR" sz="2000" b="0" i="1" u="none" strike="noStrike" baseline="0" dirty="0">
                <a:solidFill>
                  <a:srgbClr val="000000"/>
                </a:solidFill>
                <a:latin typeface="Times New Roman" panose="02020603050405020304" pitchFamily="18" charset="0"/>
              </a:rPr>
              <a:t>συνταύτιση (</a:t>
            </a:r>
            <a:r>
              <a:rPr lang="el-GR" sz="2000" b="0" i="1" u="none" strike="noStrike" baseline="0" dirty="0" err="1">
                <a:solidFill>
                  <a:srgbClr val="000000"/>
                </a:solidFill>
                <a:latin typeface="Times New Roman" panose="02020603050405020304" pitchFamily="18" charset="0"/>
              </a:rPr>
              <a:t>concordance</a:t>
            </a:r>
            <a:r>
              <a:rPr lang="el-GR" sz="2000" b="0" i="1" u="none" strike="noStrike" baseline="0" dirty="0">
                <a:solidFill>
                  <a:srgbClr val="000000"/>
                </a:solidFill>
                <a:latin typeface="Times New Roman" panose="02020603050405020304" pitchFamily="18" charset="0"/>
              </a:rPr>
              <a:t>), </a:t>
            </a:r>
          </a:p>
          <a:p>
            <a:r>
              <a:rPr lang="el-GR" sz="2000" b="0" i="1" u="none" strike="noStrike" baseline="0" dirty="0">
                <a:solidFill>
                  <a:srgbClr val="000000"/>
                </a:solidFill>
                <a:latin typeface="Times New Roman" panose="02020603050405020304" pitchFamily="18" charset="0"/>
              </a:rPr>
              <a:t>θεραπευτική συμμαχία (</a:t>
            </a:r>
            <a:r>
              <a:rPr lang="el-GR" sz="2000" b="0" i="1" u="none" strike="noStrike" baseline="0" dirty="0" err="1">
                <a:solidFill>
                  <a:srgbClr val="000000"/>
                </a:solidFill>
                <a:latin typeface="Times New Roman" panose="02020603050405020304" pitchFamily="18" charset="0"/>
              </a:rPr>
              <a:t>therapeutic</a:t>
            </a:r>
            <a:r>
              <a:rPr lang="el-GR" sz="2000" b="0" i="1" u="none" strike="noStrike" baseline="0" dirty="0">
                <a:solidFill>
                  <a:srgbClr val="000000"/>
                </a:solidFill>
                <a:latin typeface="Times New Roman" panose="02020603050405020304" pitchFamily="18" charset="0"/>
              </a:rPr>
              <a:t> </a:t>
            </a:r>
            <a:r>
              <a:rPr lang="el-GR" sz="2000" b="0" i="1" u="none" strike="noStrike" baseline="0" dirty="0" err="1">
                <a:solidFill>
                  <a:srgbClr val="000000"/>
                </a:solidFill>
                <a:latin typeface="Times New Roman" panose="02020603050405020304" pitchFamily="18" charset="0"/>
              </a:rPr>
              <a:t>alliance</a:t>
            </a:r>
            <a:r>
              <a:rPr lang="el-GR" sz="2000" b="0" i="1" u="none" strike="noStrike" baseline="0" dirty="0">
                <a:solidFill>
                  <a:srgbClr val="000000"/>
                </a:solidFill>
                <a:latin typeface="Times New Roman" panose="02020603050405020304" pitchFamily="18" charset="0"/>
              </a:rPr>
              <a:t>). </a:t>
            </a:r>
          </a:p>
          <a:p>
            <a:pPr marL="0" indent="0">
              <a:buNone/>
            </a:pPr>
            <a:endParaRPr lang="el-GR" sz="2000" i="1" dirty="0">
              <a:solidFill>
                <a:srgbClr val="000000"/>
              </a:solidFill>
              <a:latin typeface="Times New Roman" panose="02020603050405020304" pitchFamily="18" charset="0"/>
            </a:endParaRPr>
          </a:p>
          <a:p>
            <a:pPr marL="0" indent="0">
              <a:buNone/>
            </a:pPr>
            <a:r>
              <a:rPr lang="el-GR" sz="2000" b="0" i="0" u="none" strike="noStrike" baseline="0" dirty="0">
                <a:solidFill>
                  <a:srgbClr val="000000"/>
                </a:solidFill>
                <a:latin typeface="Times New Roman" panose="02020603050405020304" pitchFamily="18" charset="0"/>
              </a:rPr>
              <a:t>Οι όροι </a:t>
            </a:r>
            <a:r>
              <a:rPr lang="el-GR" sz="2000" b="0" i="1" u="none" strike="noStrike" baseline="0" dirty="0">
                <a:solidFill>
                  <a:srgbClr val="000000"/>
                </a:solidFill>
                <a:latin typeface="Times New Roman" panose="02020603050405020304" pitchFamily="18" charset="0"/>
              </a:rPr>
              <a:t>συμμόρφωση </a:t>
            </a:r>
            <a:r>
              <a:rPr lang="el-GR" sz="2000" b="0" i="0" u="none" strike="noStrike" baseline="0" dirty="0">
                <a:solidFill>
                  <a:srgbClr val="000000"/>
                </a:solidFill>
                <a:latin typeface="Times New Roman" panose="02020603050405020304" pitchFamily="18" charset="0"/>
              </a:rPr>
              <a:t>και </a:t>
            </a:r>
            <a:r>
              <a:rPr lang="el-GR" sz="2000" b="0" i="1" u="none" strike="noStrike" baseline="0" dirty="0">
                <a:solidFill>
                  <a:srgbClr val="000000"/>
                </a:solidFill>
                <a:latin typeface="Times New Roman" panose="02020603050405020304" pitchFamily="18" charset="0"/>
              </a:rPr>
              <a:t>προσκόλληση </a:t>
            </a:r>
            <a:r>
              <a:rPr lang="el-GR" sz="2000" b="0" i="0" u="none" strike="noStrike" baseline="0" dirty="0">
                <a:solidFill>
                  <a:srgbClr val="000000"/>
                </a:solidFill>
                <a:latin typeface="Times New Roman" panose="02020603050405020304" pitchFamily="18" charset="0"/>
              </a:rPr>
              <a:t>περιγράφουν σχετικά «κοντινές» έννοιες αλλά με ουσιαστική διαφορά μεταξύ τους. </a:t>
            </a:r>
            <a:endParaRPr lang="en-US" sz="2000" dirty="0"/>
          </a:p>
        </p:txBody>
      </p:sp>
      <p:sp>
        <p:nvSpPr>
          <p:cNvPr id="4" name="Oval 3">
            <a:extLst>
              <a:ext uri="{FF2B5EF4-FFF2-40B4-BE49-F238E27FC236}">
                <a16:creationId xmlns:a16="http://schemas.microsoft.com/office/drawing/2014/main" id="{0BDB2E57-78E6-4F0E-94C1-6AE7D9B573E2}"/>
              </a:ext>
            </a:extLst>
          </p:cNvPr>
          <p:cNvSpPr/>
          <p:nvPr/>
        </p:nvSpPr>
        <p:spPr>
          <a:xfrm>
            <a:off x="4922983" y="2864499"/>
            <a:ext cx="6400800" cy="34913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60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Οι διάφοροι όροι που έχουν χρησιμοποιηθεί και χρησιμοποιούνται αντικατοπτρίζουν τον τρόπο επικοινωνίας του Διαιτολόγου με τον/ την ασθενή του, αλλά και το ρόλο του καθένα μέσα στη σχέση αυτή.</a:t>
            </a:r>
            <a:endParaRPr lang="en-US" sz="2000" dirty="0"/>
          </a:p>
        </p:txBody>
      </p:sp>
    </p:spTree>
    <p:extLst>
      <p:ext uri="{BB962C8B-B14F-4D97-AF65-F5344CB8AC3E}">
        <p14:creationId xmlns:p14="http://schemas.microsoft.com/office/powerpoint/2010/main" val="1330926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3090B-1C75-4BE1-AA0C-55BD02753DAF}"/>
              </a:ext>
            </a:extLst>
          </p:cNvPr>
          <p:cNvSpPr>
            <a:spLocks noGrp="1"/>
          </p:cNvSpPr>
          <p:nvPr>
            <p:ph type="title"/>
          </p:nvPr>
        </p:nvSpPr>
        <p:spPr>
          <a:xfrm>
            <a:off x="2895600" y="1013755"/>
            <a:ext cx="8610600" cy="1293028"/>
          </a:xfrm>
        </p:spPr>
        <p:txBody>
          <a:bodyPr/>
          <a:lstStyle/>
          <a:p>
            <a:r>
              <a:rPr lang="el-GR" sz="4000" b="0" i="1" u="none" strike="noStrike" baseline="0" dirty="0" err="1">
                <a:solidFill>
                  <a:srgbClr val="008080"/>
                </a:solidFill>
                <a:latin typeface="Times New Roman" panose="02020603050405020304" pitchFamily="18" charset="0"/>
              </a:rPr>
              <a:t>συμμΟρφωση</a:t>
            </a:r>
            <a:r>
              <a:rPr lang="el-GR" sz="4000" b="0" i="1" u="none" strike="noStrike" baseline="0" dirty="0">
                <a:solidFill>
                  <a:srgbClr val="008080"/>
                </a:solidFill>
                <a:latin typeface="Times New Roman" panose="02020603050405020304" pitchFamily="18" charset="0"/>
              </a:rPr>
              <a:t> (</a:t>
            </a:r>
            <a:r>
              <a:rPr lang="el-GR" sz="4000" b="0" i="1" u="none" strike="noStrike" baseline="0" dirty="0" err="1">
                <a:solidFill>
                  <a:srgbClr val="008080"/>
                </a:solidFill>
                <a:latin typeface="Times New Roman" panose="02020603050405020304" pitchFamily="18" charset="0"/>
              </a:rPr>
              <a:t>compliance</a:t>
            </a:r>
            <a:r>
              <a:rPr lang="el-GR" sz="4000" b="0" i="1" u="none" strike="noStrike" baseline="0" dirty="0">
                <a:solidFill>
                  <a:srgbClr val="008080"/>
                </a:solidFill>
                <a:latin typeface="Times New Roman" panose="02020603050405020304" pitchFamily="18" charset="0"/>
              </a:rPr>
              <a:t>)</a:t>
            </a:r>
            <a:br>
              <a:rPr lang="el-GR" sz="4000" b="0" i="1" u="none" strike="noStrike" baseline="0" dirty="0">
                <a:solidFill>
                  <a:srgbClr val="008080"/>
                </a:solidFill>
                <a:latin typeface="Times New Roman" panose="02020603050405020304" pitchFamily="18" charset="0"/>
              </a:rPr>
            </a:br>
            <a:r>
              <a:rPr lang="el-GR" sz="4000" b="0" i="1" u="none" strike="noStrike" baseline="0" dirty="0" err="1">
                <a:latin typeface="Times New Roman" panose="02020603050405020304" pitchFamily="18" charset="0"/>
              </a:rPr>
              <a:t>Οροσ</a:t>
            </a:r>
            <a:endParaRPr lang="en-US" dirty="0">
              <a:solidFill>
                <a:srgbClr val="008080"/>
              </a:solidFill>
            </a:endParaRPr>
          </a:p>
        </p:txBody>
      </p:sp>
      <p:sp>
        <p:nvSpPr>
          <p:cNvPr id="3" name="Content Placeholder 2">
            <a:extLst>
              <a:ext uri="{FF2B5EF4-FFF2-40B4-BE49-F238E27FC236}">
                <a16:creationId xmlns:a16="http://schemas.microsoft.com/office/drawing/2014/main" id="{29B6F079-8E06-4331-A325-D4C1CBD2FCD8}"/>
              </a:ext>
            </a:extLst>
          </p:cNvPr>
          <p:cNvSpPr>
            <a:spLocks noGrp="1"/>
          </p:cNvSpPr>
          <p:nvPr>
            <p:ph idx="1"/>
          </p:nvPr>
        </p:nvSpPr>
        <p:spPr>
          <a:xfrm>
            <a:off x="685800" y="2826326"/>
            <a:ext cx="10820400" cy="3722255"/>
          </a:xfrm>
        </p:spPr>
        <p:txBody>
          <a:bodyPr>
            <a:normAutofit/>
          </a:bodyPr>
          <a:lstStyle/>
          <a:p>
            <a:pPr algn="just"/>
            <a:r>
              <a:rPr lang="el-GR" sz="1800" b="0" i="0" u="none" strike="noStrike" baseline="0" dirty="0">
                <a:solidFill>
                  <a:srgbClr val="000000"/>
                </a:solidFill>
                <a:latin typeface="Times New Roman" panose="02020603050405020304" pitchFamily="18" charset="0"/>
              </a:rPr>
              <a:t>Ο αγγλικός όρος «</a:t>
            </a:r>
            <a:r>
              <a:rPr lang="el-GR" sz="1800" b="0" i="0" u="none" strike="noStrike" baseline="0" dirty="0" err="1">
                <a:solidFill>
                  <a:srgbClr val="000000"/>
                </a:solidFill>
                <a:latin typeface="Times New Roman" panose="02020603050405020304" pitchFamily="18" charset="0"/>
              </a:rPr>
              <a:t>compliance</a:t>
            </a:r>
            <a:r>
              <a:rPr lang="el-GR" sz="1800" b="0" i="0" u="none" strike="noStrike" baseline="0" dirty="0">
                <a:solidFill>
                  <a:srgbClr val="000000"/>
                </a:solidFill>
                <a:latin typeface="Times New Roman" panose="02020603050405020304" pitchFamily="18" charset="0"/>
              </a:rPr>
              <a:t>» προέρχεται από την λατινική λέξη </a:t>
            </a:r>
            <a:r>
              <a:rPr lang="el-GR" sz="1800" b="0" i="1" u="none" strike="noStrike" baseline="0" dirty="0" err="1">
                <a:solidFill>
                  <a:srgbClr val="000000"/>
                </a:solidFill>
                <a:latin typeface="Times New Roman" panose="02020603050405020304" pitchFamily="18" charset="0"/>
              </a:rPr>
              <a:t>complire</a:t>
            </a:r>
            <a:r>
              <a:rPr lang="el-GR" sz="1800" b="0" i="1" u="none" strike="noStrike" baseline="0" dirty="0">
                <a:solidFill>
                  <a:srgbClr val="000000"/>
                </a:solidFill>
                <a:latin typeface="Times New Roman" panose="02020603050405020304" pitchFamily="18" charset="0"/>
              </a:rPr>
              <a:t>, </a:t>
            </a:r>
            <a:r>
              <a:rPr lang="el-GR" sz="1800" b="0" i="0" u="none" strike="noStrike" baseline="0" dirty="0">
                <a:solidFill>
                  <a:srgbClr val="000000"/>
                </a:solidFill>
                <a:latin typeface="Times New Roman" panose="02020603050405020304" pitchFamily="18" charset="0"/>
              </a:rPr>
              <a:t>η οποία σημαίνει «συμπληρώνω» και έτσι «ολοκληρώνω» μια δράση, ενέργεια, ή διαδικασία, και «εκπληρώνω» μια υπόσχεση.</a:t>
            </a:r>
          </a:p>
          <a:p>
            <a:pPr algn="just"/>
            <a:endParaRPr lang="el-GR" sz="1800" b="0" i="0" u="none" strike="noStrike" baseline="0" dirty="0">
              <a:solidFill>
                <a:srgbClr val="000000"/>
              </a:solidFill>
              <a:latin typeface="Times New Roman" panose="02020603050405020304" pitchFamily="18" charset="0"/>
            </a:endParaRPr>
          </a:p>
          <a:p>
            <a:pPr algn="just"/>
            <a:r>
              <a:rPr lang="el-GR" sz="1800" b="0" i="0" u="none" strike="noStrike" baseline="0" dirty="0">
                <a:solidFill>
                  <a:srgbClr val="000000"/>
                </a:solidFill>
                <a:latin typeface="Times New Roman" panose="02020603050405020304" pitchFamily="18" charset="0"/>
              </a:rPr>
              <a:t> </a:t>
            </a:r>
            <a:r>
              <a:rPr lang="el-GR" sz="1800" b="1" dirty="0">
                <a:solidFill>
                  <a:srgbClr val="000000"/>
                </a:solidFill>
                <a:latin typeface="Times New Roman" panose="02020603050405020304" pitchFamily="18" charset="0"/>
              </a:rPr>
              <a:t>Ο</a:t>
            </a:r>
            <a:r>
              <a:rPr lang="el-GR" sz="1800" b="1" i="0" u="none" strike="noStrike" baseline="0" dirty="0">
                <a:solidFill>
                  <a:srgbClr val="000000"/>
                </a:solidFill>
                <a:latin typeface="Times New Roman" panose="02020603050405020304" pitchFamily="18" charset="0"/>
              </a:rPr>
              <a:t>ρίζεται ως ο βαθμός κατά τον οποίο η συμπεριφορά ενός ατόμου (αναφορικά με τη λήψη φαρμάκων, εφαρμογή διαιτητικού προτύπου ή άλλων αλλαγών στον τρόπο ζωής) συμπίπτει με την ιατρική οδηγία </a:t>
            </a:r>
            <a:r>
              <a:rPr lang="el-GR" sz="1800" b="0" i="0" u="none" strike="noStrike" baseline="0" dirty="0">
                <a:solidFill>
                  <a:srgbClr val="000000"/>
                </a:solidFill>
                <a:latin typeface="Times New Roman" panose="02020603050405020304" pitchFamily="18" charset="0"/>
              </a:rPr>
              <a:t>(</a:t>
            </a:r>
            <a:r>
              <a:rPr lang="el-GR" sz="1800" b="0" i="0" u="none" strike="noStrike" baseline="0" dirty="0" err="1">
                <a:solidFill>
                  <a:srgbClr val="000000"/>
                </a:solidFill>
                <a:latin typeface="Times New Roman" panose="02020603050405020304" pitchFamily="18" charset="0"/>
              </a:rPr>
              <a:t>Haynes</a:t>
            </a:r>
            <a:r>
              <a:rPr lang="el-GR" sz="1800" b="0" i="0" u="none" strike="noStrike" baseline="0" dirty="0">
                <a:solidFill>
                  <a:srgbClr val="000000"/>
                </a:solidFill>
                <a:latin typeface="Times New Roman" panose="02020603050405020304" pitchFamily="18" charset="0"/>
              </a:rPr>
              <a:t>, </a:t>
            </a:r>
            <a:r>
              <a:rPr lang="el-GR" sz="1800" b="0" i="0" u="none" strike="noStrike" baseline="0" dirty="0" err="1">
                <a:solidFill>
                  <a:srgbClr val="000000"/>
                </a:solidFill>
                <a:latin typeface="Times New Roman" panose="02020603050405020304" pitchFamily="18" charset="0"/>
              </a:rPr>
              <a:t>Taylor</a:t>
            </a:r>
            <a:r>
              <a:rPr lang="el-GR" sz="1800" b="0" i="0" u="none" strike="noStrike" baseline="0" dirty="0">
                <a:solidFill>
                  <a:srgbClr val="000000"/>
                </a:solidFill>
                <a:latin typeface="Times New Roman" panose="02020603050405020304" pitchFamily="18" charset="0"/>
              </a:rPr>
              <a:t>, &amp; </a:t>
            </a:r>
            <a:r>
              <a:rPr lang="el-GR" sz="1800" b="0" i="0" u="none" strike="noStrike" baseline="0" dirty="0" err="1">
                <a:solidFill>
                  <a:srgbClr val="000000"/>
                </a:solidFill>
                <a:latin typeface="Times New Roman" panose="02020603050405020304" pitchFamily="18" charset="0"/>
              </a:rPr>
              <a:t>Sackett</a:t>
            </a:r>
            <a:r>
              <a:rPr lang="el-GR" sz="1800" b="0" i="0" u="none" strike="noStrike" baseline="0" dirty="0">
                <a:solidFill>
                  <a:srgbClr val="000000"/>
                </a:solidFill>
                <a:latin typeface="Times New Roman" panose="02020603050405020304" pitchFamily="18" charset="0"/>
              </a:rPr>
              <a:t>, 1979). </a:t>
            </a:r>
          </a:p>
          <a:p>
            <a:pPr algn="just"/>
            <a:endParaRPr lang="el-GR" sz="1800" dirty="0">
              <a:solidFill>
                <a:srgbClr val="000000"/>
              </a:solidFill>
              <a:latin typeface="Times New Roman" panose="02020603050405020304" pitchFamily="18" charset="0"/>
            </a:endParaRPr>
          </a:p>
          <a:p>
            <a:pPr algn="just"/>
            <a:r>
              <a:rPr lang="el-GR" sz="1800" b="0" i="0" u="none" strike="noStrike" baseline="0" dirty="0">
                <a:solidFill>
                  <a:srgbClr val="000000"/>
                </a:solidFill>
                <a:latin typeface="Times New Roman" panose="02020603050405020304" pitchFamily="18" charset="0"/>
              </a:rPr>
              <a:t>O όρος αυτός άρχισε να χρησιμοποιείται ευρέως στη δεκαετία του ’70, με σκοπό να καταργηθούν οι όροι </a:t>
            </a:r>
            <a:r>
              <a:rPr lang="el-GR" sz="1800" b="0" i="1" u="none" strike="noStrike" baseline="0" dirty="0">
                <a:solidFill>
                  <a:srgbClr val="FF0000"/>
                </a:solidFill>
                <a:latin typeface="Times New Roman" panose="02020603050405020304" pitchFamily="18" charset="0"/>
              </a:rPr>
              <a:t>ανυπακοή </a:t>
            </a:r>
            <a:r>
              <a:rPr lang="el-GR" sz="1800" b="0" i="0" u="none" strike="noStrike" baseline="0" dirty="0">
                <a:solidFill>
                  <a:srgbClr val="000000"/>
                </a:solidFill>
                <a:latin typeface="Times New Roman" panose="02020603050405020304" pitchFamily="18" charset="0"/>
              </a:rPr>
              <a:t>και </a:t>
            </a:r>
            <a:r>
              <a:rPr lang="el-GR" sz="1800" b="0" i="1" u="none" strike="noStrike" baseline="0" dirty="0">
                <a:solidFill>
                  <a:srgbClr val="FF0000"/>
                </a:solidFill>
                <a:latin typeface="Times New Roman" panose="02020603050405020304" pitchFamily="18" charset="0"/>
              </a:rPr>
              <a:t>απάθεια</a:t>
            </a:r>
            <a:r>
              <a:rPr lang="el-GR" sz="1800" b="0" i="1" u="none" strike="noStrike" baseline="0" dirty="0">
                <a:solidFill>
                  <a:srgbClr val="000000"/>
                </a:solidFill>
                <a:latin typeface="Times New Roman" panose="02020603050405020304" pitchFamily="18" charset="0"/>
              </a:rPr>
              <a:t> που </a:t>
            </a:r>
            <a:r>
              <a:rPr lang="el-GR" sz="1800" b="0" i="0" u="none" strike="noStrike" baseline="0" dirty="0">
                <a:solidFill>
                  <a:srgbClr val="000000"/>
                </a:solidFill>
                <a:latin typeface="Times New Roman" panose="02020603050405020304" pitchFamily="18" charset="0"/>
              </a:rPr>
              <a:t>χρησιμοποιούνταν μέχρι τότε στον χαρακτηρισμό της συμπεριφοράς των ασθενών. </a:t>
            </a:r>
            <a:endParaRPr lang="en-US" dirty="0"/>
          </a:p>
        </p:txBody>
      </p:sp>
    </p:spTree>
    <p:extLst>
      <p:ext uri="{BB962C8B-B14F-4D97-AF65-F5344CB8AC3E}">
        <p14:creationId xmlns:p14="http://schemas.microsoft.com/office/powerpoint/2010/main" val="2135030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3090B-1C75-4BE1-AA0C-55BD02753DAF}"/>
              </a:ext>
            </a:extLst>
          </p:cNvPr>
          <p:cNvSpPr>
            <a:spLocks noGrp="1"/>
          </p:cNvSpPr>
          <p:nvPr>
            <p:ph type="title"/>
          </p:nvPr>
        </p:nvSpPr>
        <p:spPr>
          <a:xfrm>
            <a:off x="2904837" y="1013755"/>
            <a:ext cx="8610600" cy="1293028"/>
          </a:xfrm>
        </p:spPr>
        <p:txBody>
          <a:bodyPr>
            <a:normAutofit/>
          </a:bodyPr>
          <a:lstStyle/>
          <a:p>
            <a:r>
              <a:rPr lang="el-GR" sz="4000" b="0" i="1" u="none" strike="noStrike" baseline="0" dirty="0" err="1">
                <a:solidFill>
                  <a:srgbClr val="008080"/>
                </a:solidFill>
                <a:latin typeface="Times New Roman" panose="02020603050405020304" pitchFamily="18" charset="0"/>
              </a:rPr>
              <a:t>συμμΟρφωση</a:t>
            </a:r>
            <a:r>
              <a:rPr lang="el-GR" sz="4000" b="0" i="1" u="none" strike="noStrike" baseline="0" dirty="0">
                <a:solidFill>
                  <a:srgbClr val="008080"/>
                </a:solidFill>
                <a:latin typeface="Times New Roman" panose="02020603050405020304" pitchFamily="18" charset="0"/>
              </a:rPr>
              <a:t> (</a:t>
            </a:r>
            <a:r>
              <a:rPr lang="el-GR" sz="4000" b="0" i="1" u="none" strike="noStrike" baseline="0" dirty="0" err="1">
                <a:solidFill>
                  <a:srgbClr val="008080"/>
                </a:solidFill>
                <a:latin typeface="Times New Roman" panose="02020603050405020304" pitchFamily="18" charset="0"/>
              </a:rPr>
              <a:t>compliance</a:t>
            </a:r>
            <a:r>
              <a:rPr lang="el-GR" sz="4000" b="0" i="1" u="none" strike="noStrike" baseline="0" dirty="0">
                <a:solidFill>
                  <a:srgbClr val="008080"/>
                </a:solidFill>
                <a:latin typeface="Times New Roman" panose="02020603050405020304" pitchFamily="18" charset="0"/>
              </a:rPr>
              <a:t>)</a:t>
            </a:r>
            <a:br>
              <a:rPr lang="el-GR" sz="4000" b="0" i="1" u="none" strike="noStrike" baseline="0" dirty="0">
                <a:solidFill>
                  <a:srgbClr val="008080"/>
                </a:solidFill>
                <a:latin typeface="Times New Roman" panose="02020603050405020304" pitchFamily="18" charset="0"/>
              </a:rPr>
            </a:br>
            <a:r>
              <a:rPr lang="el-GR" sz="4000" b="0" i="1" u="none" strike="noStrike" baseline="0" dirty="0" err="1">
                <a:latin typeface="Times New Roman" panose="02020603050405020304" pitchFamily="18" charset="0"/>
              </a:rPr>
              <a:t>τροποσ</a:t>
            </a:r>
            <a:r>
              <a:rPr lang="el-GR" sz="4000" b="0" i="1" u="none" strike="noStrike" baseline="0" dirty="0">
                <a:latin typeface="Times New Roman" panose="02020603050405020304" pitchFamily="18" charset="0"/>
              </a:rPr>
              <a:t> </a:t>
            </a:r>
            <a:r>
              <a:rPr lang="el-GR" sz="4000" b="0" i="1" u="none" strike="noStrike" baseline="0" dirty="0" err="1">
                <a:latin typeface="Times New Roman" panose="02020603050405020304" pitchFamily="18" charset="0"/>
              </a:rPr>
              <a:t>συνεργασιασ</a:t>
            </a:r>
            <a:endParaRPr lang="en-US" dirty="0">
              <a:solidFill>
                <a:srgbClr val="008080"/>
              </a:solidFill>
            </a:endParaRPr>
          </a:p>
        </p:txBody>
      </p:sp>
      <p:sp>
        <p:nvSpPr>
          <p:cNvPr id="3" name="Content Placeholder 2">
            <a:extLst>
              <a:ext uri="{FF2B5EF4-FFF2-40B4-BE49-F238E27FC236}">
                <a16:creationId xmlns:a16="http://schemas.microsoft.com/office/drawing/2014/main" id="{29B6F079-8E06-4331-A325-D4C1CBD2FCD8}"/>
              </a:ext>
            </a:extLst>
          </p:cNvPr>
          <p:cNvSpPr>
            <a:spLocks noGrp="1"/>
          </p:cNvSpPr>
          <p:nvPr>
            <p:ph idx="1"/>
          </p:nvPr>
        </p:nvSpPr>
        <p:spPr>
          <a:xfrm>
            <a:off x="750454" y="2604654"/>
            <a:ext cx="10905836" cy="3666837"/>
          </a:xfrm>
        </p:spPr>
        <p:txBody>
          <a:bodyPr>
            <a:normAutofit/>
          </a:bodyPr>
          <a:lstStyle/>
          <a:p>
            <a:pPr marL="0" indent="0" algn="just">
              <a:buNone/>
            </a:pPr>
            <a:endParaRPr lang="el-GR" dirty="0">
              <a:solidFill>
                <a:srgbClr val="000000"/>
              </a:solidFill>
              <a:latin typeface="Times New Roman" panose="02020603050405020304" pitchFamily="18" charset="0"/>
            </a:endParaRPr>
          </a:p>
          <a:p>
            <a:pPr algn="just"/>
            <a:r>
              <a:rPr lang="el-GR" b="0" i="0" u="sng" strike="noStrike" baseline="0" dirty="0">
                <a:solidFill>
                  <a:srgbClr val="000000"/>
                </a:solidFill>
                <a:latin typeface="Times New Roman" panose="02020603050405020304" pitchFamily="18" charset="0"/>
              </a:rPr>
              <a:t>Η συμμόρφωση υποδηλώνει ότι οι ασθενείς ενδίδουν ή υπακούν στις οδηγίες του επιστήμονα υγείας</a:t>
            </a:r>
            <a:r>
              <a:rPr lang="el-GR" b="0" i="0" u="none" strike="noStrike" baseline="0" dirty="0">
                <a:solidFill>
                  <a:srgbClr val="000000"/>
                </a:solidFill>
                <a:latin typeface="Times New Roman" panose="02020603050405020304" pitchFamily="18" charset="0"/>
              </a:rPr>
              <a:t>. </a:t>
            </a:r>
          </a:p>
          <a:p>
            <a:pPr algn="just"/>
            <a:endParaRPr lang="el-GR" b="0" i="0" u="none" strike="noStrike" baseline="0" dirty="0">
              <a:solidFill>
                <a:srgbClr val="000000"/>
              </a:solidFill>
              <a:latin typeface="Times New Roman" panose="02020603050405020304" pitchFamily="18" charset="0"/>
            </a:endParaRPr>
          </a:p>
          <a:p>
            <a:pPr algn="just"/>
            <a:r>
              <a:rPr lang="el-GR" dirty="0">
                <a:solidFill>
                  <a:srgbClr val="000000"/>
                </a:solidFill>
                <a:latin typeface="Times New Roman" panose="02020603050405020304" pitchFamily="18" charset="0"/>
              </a:rPr>
              <a:t>Έ</a:t>
            </a:r>
            <a:r>
              <a:rPr lang="el-GR" b="0" i="0" u="none" strike="noStrike" baseline="0" dirty="0">
                <a:solidFill>
                  <a:srgbClr val="000000"/>
                </a:solidFill>
                <a:latin typeface="Times New Roman" panose="02020603050405020304" pitchFamily="18" charset="0"/>
              </a:rPr>
              <a:t>ννοια που δίνει έμφαση σε </a:t>
            </a:r>
            <a:r>
              <a:rPr lang="el-GR" b="1" i="0" u="none" strike="noStrike" baseline="0" dirty="0">
                <a:solidFill>
                  <a:srgbClr val="000000"/>
                </a:solidFill>
                <a:latin typeface="Times New Roman" panose="02020603050405020304" pitchFamily="18" charset="0"/>
              </a:rPr>
              <a:t>πατερναλιστική προσέγγιση του υπεύθυνου υγείας προς τον ασθενή</a:t>
            </a:r>
            <a:r>
              <a:rPr lang="el-GR" b="0" i="0" u="none" strike="noStrike" baseline="0" dirty="0">
                <a:solidFill>
                  <a:srgbClr val="000000"/>
                </a:solidFill>
                <a:latin typeface="Times New Roman" panose="02020603050405020304" pitchFamily="18" charset="0"/>
              </a:rPr>
              <a:t>: δεν λαμβάνει, δηλαδή, υπόψη το γεγονός ότι η ίδια συμπεριφορά του ασθενούς μπορεί να είναι αποτέλεσμα διάφορων διαδικασιών, συμπεριλαμβανομένων του εξαναγκασμού ή της θεραπευτικής συμμαχίας. </a:t>
            </a:r>
            <a:endParaRPr lang="en-US" dirty="0"/>
          </a:p>
        </p:txBody>
      </p:sp>
    </p:spTree>
    <p:extLst>
      <p:ext uri="{BB962C8B-B14F-4D97-AF65-F5344CB8AC3E}">
        <p14:creationId xmlns:p14="http://schemas.microsoft.com/office/powerpoint/2010/main" val="501629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FEAB0-EEF7-4366-87B4-7B65E2A23AAA}"/>
              </a:ext>
            </a:extLst>
          </p:cNvPr>
          <p:cNvSpPr>
            <a:spLocks noGrp="1"/>
          </p:cNvSpPr>
          <p:nvPr>
            <p:ph type="title"/>
          </p:nvPr>
        </p:nvSpPr>
        <p:spPr>
          <a:xfrm>
            <a:off x="2895600" y="1272373"/>
            <a:ext cx="8455891" cy="953591"/>
          </a:xfrm>
        </p:spPr>
        <p:txBody>
          <a:bodyPr>
            <a:normAutofit fontScale="90000"/>
          </a:bodyPr>
          <a:lstStyle/>
          <a:p>
            <a:r>
              <a:rPr lang="el-GR" sz="4000" b="0" i="1" u="none" strike="noStrike" baseline="0" dirty="0" err="1">
                <a:solidFill>
                  <a:srgbClr val="008080"/>
                </a:solidFill>
                <a:latin typeface="Times New Roman" panose="02020603050405020304" pitchFamily="18" charset="0"/>
              </a:rPr>
              <a:t>συνταυτιση</a:t>
            </a:r>
            <a:r>
              <a:rPr lang="el-GR" sz="4000" b="0" i="1" u="none" strike="noStrike" baseline="0" dirty="0">
                <a:solidFill>
                  <a:srgbClr val="008080"/>
                </a:solidFill>
                <a:latin typeface="Times New Roman" panose="02020603050405020304" pitchFamily="18" charset="0"/>
              </a:rPr>
              <a:t> (</a:t>
            </a:r>
            <a:r>
              <a:rPr lang="el-GR" sz="4000" b="0" i="1" u="none" strike="noStrike" baseline="0" dirty="0" err="1">
                <a:solidFill>
                  <a:srgbClr val="008080"/>
                </a:solidFill>
                <a:latin typeface="Times New Roman" panose="02020603050405020304" pitchFamily="18" charset="0"/>
              </a:rPr>
              <a:t>concordance</a:t>
            </a:r>
            <a:r>
              <a:rPr lang="el-GR" sz="4000" b="0" i="1" u="none" strike="noStrike" baseline="0" dirty="0">
                <a:solidFill>
                  <a:srgbClr val="008080"/>
                </a:solidFill>
                <a:latin typeface="Times New Roman" panose="02020603050405020304" pitchFamily="18" charset="0"/>
              </a:rPr>
              <a:t>)</a:t>
            </a:r>
            <a:br>
              <a:rPr lang="el-GR" sz="4000" b="0" i="1" u="none" strike="noStrike" baseline="0" dirty="0">
                <a:solidFill>
                  <a:srgbClr val="008080"/>
                </a:solidFill>
                <a:latin typeface="Times New Roman" panose="02020603050405020304" pitchFamily="18" charset="0"/>
              </a:rPr>
            </a:br>
            <a:r>
              <a:rPr lang="el-GR" sz="4000" b="0" i="1" u="none" strike="noStrike" baseline="0" dirty="0" err="1">
                <a:latin typeface="Times New Roman" panose="02020603050405020304" pitchFamily="18" charset="0"/>
              </a:rPr>
              <a:t>Οροσ</a:t>
            </a:r>
            <a:endParaRPr lang="en-US" dirty="0">
              <a:solidFill>
                <a:srgbClr val="008080"/>
              </a:solidFill>
            </a:endParaRPr>
          </a:p>
        </p:txBody>
      </p:sp>
      <p:sp>
        <p:nvSpPr>
          <p:cNvPr id="3" name="Content Placeholder 2">
            <a:extLst>
              <a:ext uri="{FF2B5EF4-FFF2-40B4-BE49-F238E27FC236}">
                <a16:creationId xmlns:a16="http://schemas.microsoft.com/office/drawing/2014/main" id="{97CAD4A4-3D35-446B-97B2-00E9FF08B5E3}"/>
              </a:ext>
            </a:extLst>
          </p:cNvPr>
          <p:cNvSpPr>
            <a:spLocks noGrp="1"/>
          </p:cNvSpPr>
          <p:nvPr>
            <p:ph idx="1"/>
          </p:nvPr>
        </p:nvSpPr>
        <p:spPr>
          <a:xfrm>
            <a:off x="685800" y="2826327"/>
            <a:ext cx="10739582" cy="3267300"/>
          </a:xfrm>
        </p:spPr>
        <p:txBody>
          <a:bodyPr>
            <a:noAutofit/>
          </a:bodyPr>
          <a:lstStyle/>
          <a:p>
            <a:pPr algn="just"/>
            <a:r>
              <a:rPr lang="el-GR" b="0" i="0" u="none" strike="noStrike" baseline="0" dirty="0">
                <a:solidFill>
                  <a:srgbClr val="000000"/>
                </a:solidFill>
                <a:latin typeface="Times New Roman" panose="02020603050405020304" pitchFamily="18" charset="0"/>
              </a:rPr>
              <a:t>Ο όρος </a:t>
            </a:r>
            <a:r>
              <a:rPr lang="el-GR" b="0" i="1" u="none" strike="noStrike" baseline="0" dirty="0">
                <a:solidFill>
                  <a:srgbClr val="000000"/>
                </a:solidFill>
                <a:latin typeface="Times New Roman" panose="02020603050405020304" pitchFamily="18" charset="0"/>
              </a:rPr>
              <a:t>συνταύτιση </a:t>
            </a:r>
            <a:r>
              <a:rPr lang="el-GR" b="0" i="0" u="none" strike="noStrike" baseline="0" dirty="0">
                <a:solidFill>
                  <a:srgbClr val="000000"/>
                </a:solidFill>
                <a:latin typeface="Times New Roman" panose="02020603050405020304" pitchFamily="18" charset="0"/>
              </a:rPr>
              <a:t>δεν αναφέρεται στη συμπεριφορά του ασθενούς απέναντι στη θεραπεία, αλλά στη σχέση του με τον επαγγελματία υγείας. </a:t>
            </a:r>
          </a:p>
          <a:p>
            <a:pPr algn="just"/>
            <a:endParaRPr lang="el-GR" dirty="0">
              <a:solidFill>
                <a:srgbClr val="000000"/>
              </a:solidFill>
              <a:latin typeface="Times New Roman" panose="02020603050405020304" pitchFamily="18" charset="0"/>
            </a:endParaRPr>
          </a:p>
          <a:p>
            <a:pPr algn="just"/>
            <a:r>
              <a:rPr lang="el-GR" b="1" i="0" u="none" strike="noStrike" baseline="0" dirty="0">
                <a:solidFill>
                  <a:srgbClr val="000000"/>
                </a:solidFill>
                <a:latin typeface="Times New Roman" panose="02020603050405020304" pitchFamily="18" charset="0"/>
              </a:rPr>
              <a:t>Ορίζεται ως η συμφωνία στην οποία φτάνουν, μετά από διαπραγμάτευση, ο ασθενής και ο επαγγελματίας υγείας, με τον τελευταίο να σέβεται τις πεποιθήσεις και τις επιθυμίες του ασθενούς, προκειμένου να προσδιοριστεί το εάν, πότε και πώς θα ληφθεί η φαρμακευτική αγωγή </a:t>
            </a:r>
            <a:r>
              <a:rPr lang="el-GR" b="0" i="0" u="none" strike="noStrike" baseline="0" dirty="0">
                <a:solidFill>
                  <a:srgbClr val="000000"/>
                </a:solidFill>
                <a:latin typeface="Times New Roman" panose="02020603050405020304" pitchFamily="18" charset="0"/>
              </a:rPr>
              <a:t>(</a:t>
            </a:r>
            <a:r>
              <a:rPr lang="el-GR" b="0" i="0" u="none" strike="noStrike" baseline="0" dirty="0" err="1">
                <a:solidFill>
                  <a:srgbClr val="000000"/>
                </a:solidFill>
                <a:latin typeface="Times New Roman" panose="02020603050405020304" pitchFamily="18" charset="0"/>
              </a:rPr>
              <a:t>Horne</a:t>
            </a:r>
            <a:r>
              <a:rPr lang="el-GR" b="0" i="0" u="none" strike="noStrike" baseline="0" dirty="0">
                <a:solidFill>
                  <a:srgbClr val="000000"/>
                </a:solidFill>
                <a:latin typeface="Times New Roman" panose="02020603050405020304" pitchFamily="18" charset="0"/>
              </a:rPr>
              <a:t>, </a:t>
            </a:r>
            <a:r>
              <a:rPr lang="el-GR" b="0" i="0" u="none" strike="noStrike" baseline="0" dirty="0" err="1">
                <a:solidFill>
                  <a:srgbClr val="000000"/>
                </a:solidFill>
                <a:latin typeface="Times New Roman" panose="02020603050405020304" pitchFamily="18" charset="0"/>
              </a:rPr>
              <a:t>Weinman</a:t>
            </a:r>
            <a:r>
              <a:rPr lang="el-GR" b="0" i="0" u="none" strike="noStrike" baseline="0" dirty="0">
                <a:solidFill>
                  <a:srgbClr val="000000"/>
                </a:solidFill>
                <a:latin typeface="Times New Roman" panose="02020603050405020304" pitchFamily="18" charset="0"/>
              </a:rPr>
              <a:t>, </a:t>
            </a:r>
            <a:r>
              <a:rPr lang="el-GR" b="0" i="0" u="none" strike="noStrike" baseline="0" dirty="0" err="1">
                <a:solidFill>
                  <a:srgbClr val="000000"/>
                </a:solidFill>
                <a:latin typeface="Times New Roman" panose="02020603050405020304" pitchFamily="18" charset="0"/>
              </a:rPr>
              <a:t>Barber</a:t>
            </a:r>
            <a:r>
              <a:rPr lang="el-GR" b="0" i="0" u="none" strike="noStrike" baseline="0" dirty="0">
                <a:solidFill>
                  <a:srgbClr val="000000"/>
                </a:solidFill>
                <a:latin typeface="Times New Roman" panose="02020603050405020304" pitchFamily="18" charset="0"/>
              </a:rPr>
              <a:t>, </a:t>
            </a:r>
            <a:r>
              <a:rPr lang="el-GR" b="0" i="0" u="none" strike="noStrike" baseline="0" dirty="0" err="1">
                <a:solidFill>
                  <a:srgbClr val="000000"/>
                </a:solidFill>
                <a:latin typeface="Times New Roman" panose="02020603050405020304" pitchFamily="18" charset="0"/>
              </a:rPr>
              <a:t>Elliott</a:t>
            </a:r>
            <a:r>
              <a:rPr lang="el-GR" b="0" i="0" u="none" strike="noStrike" baseline="0" dirty="0">
                <a:solidFill>
                  <a:srgbClr val="000000"/>
                </a:solidFill>
                <a:latin typeface="Times New Roman" panose="02020603050405020304" pitchFamily="18" charset="0"/>
              </a:rPr>
              <a:t>, &amp; </a:t>
            </a:r>
            <a:r>
              <a:rPr lang="el-GR" b="0" i="0" u="none" strike="noStrike" baseline="0" dirty="0" err="1">
                <a:solidFill>
                  <a:srgbClr val="000000"/>
                </a:solidFill>
                <a:latin typeface="Times New Roman" panose="02020603050405020304" pitchFamily="18" charset="0"/>
              </a:rPr>
              <a:t>Morgan</a:t>
            </a:r>
            <a:r>
              <a:rPr lang="el-GR" b="0" i="0" u="none" strike="noStrike" baseline="0" dirty="0">
                <a:solidFill>
                  <a:srgbClr val="000000"/>
                </a:solidFill>
                <a:latin typeface="Times New Roman" panose="02020603050405020304" pitchFamily="18" charset="0"/>
              </a:rPr>
              <a:t>, 2007). </a:t>
            </a:r>
          </a:p>
        </p:txBody>
      </p:sp>
    </p:spTree>
    <p:extLst>
      <p:ext uri="{BB962C8B-B14F-4D97-AF65-F5344CB8AC3E}">
        <p14:creationId xmlns:p14="http://schemas.microsoft.com/office/powerpoint/2010/main" val="405315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FEAB0-EEF7-4366-87B4-7B65E2A23AAA}"/>
              </a:ext>
            </a:extLst>
          </p:cNvPr>
          <p:cNvSpPr>
            <a:spLocks noGrp="1"/>
          </p:cNvSpPr>
          <p:nvPr>
            <p:ph type="title"/>
          </p:nvPr>
        </p:nvSpPr>
        <p:spPr>
          <a:xfrm>
            <a:off x="2895600" y="921391"/>
            <a:ext cx="8610600" cy="953591"/>
          </a:xfrm>
        </p:spPr>
        <p:txBody>
          <a:bodyPr>
            <a:normAutofit fontScale="90000"/>
          </a:bodyPr>
          <a:lstStyle/>
          <a:p>
            <a:r>
              <a:rPr lang="el-GR" sz="4000" b="0" i="1" u="none" strike="noStrike" baseline="0" dirty="0" err="1">
                <a:solidFill>
                  <a:srgbClr val="008080"/>
                </a:solidFill>
                <a:latin typeface="Times New Roman" panose="02020603050405020304" pitchFamily="18" charset="0"/>
              </a:rPr>
              <a:t>συνταυτιση</a:t>
            </a:r>
            <a:r>
              <a:rPr lang="el-GR" sz="4000" b="0" i="1" u="none" strike="noStrike" baseline="0" dirty="0">
                <a:solidFill>
                  <a:srgbClr val="008080"/>
                </a:solidFill>
                <a:latin typeface="Times New Roman" panose="02020603050405020304" pitchFamily="18" charset="0"/>
              </a:rPr>
              <a:t> (</a:t>
            </a:r>
            <a:r>
              <a:rPr lang="el-GR" sz="4000" b="0" i="1" u="none" strike="noStrike" baseline="0" dirty="0" err="1">
                <a:solidFill>
                  <a:srgbClr val="008080"/>
                </a:solidFill>
                <a:latin typeface="Times New Roman" panose="02020603050405020304" pitchFamily="18" charset="0"/>
              </a:rPr>
              <a:t>concordance</a:t>
            </a:r>
            <a:r>
              <a:rPr lang="el-GR" sz="4000" b="0" i="1" u="none" strike="noStrike" baseline="0" dirty="0">
                <a:solidFill>
                  <a:srgbClr val="008080"/>
                </a:solidFill>
                <a:latin typeface="Times New Roman" panose="02020603050405020304" pitchFamily="18" charset="0"/>
              </a:rPr>
              <a:t>)</a:t>
            </a:r>
            <a:br>
              <a:rPr lang="el-GR" sz="4000" b="0" i="1" u="none" strike="noStrike" baseline="0" dirty="0">
                <a:solidFill>
                  <a:srgbClr val="008080"/>
                </a:solidFill>
                <a:latin typeface="Times New Roman" panose="02020603050405020304" pitchFamily="18" charset="0"/>
              </a:rPr>
            </a:br>
            <a:r>
              <a:rPr lang="el-GR" sz="4000" b="0" i="1" u="none" strike="noStrike" baseline="0" dirty="0" err="1">
                <a:latin typeface="Times New Roman" panose="02020603050405020304" pitchFamily="18" charset="0"/>
              </a:rPr>
              <a:t>τροποσ</a:t>
            </a:r>
            <a:r>
              <a:rPr lang="el-GR" sz="4000" b="0" i="1" u="none" strike="noStrike" baseline="0" dirty="0">
                <a:latin typeface="Times New Roman" panose="02020603050405020304" pitchFamily="18" charset="0"/>
              </a:rPr>
              <a:t> </a:t>
            </a:r>
            <a:r>
              <a:rPr lang="el-GR" sz="4000" b="0" i="1" u="none" strike="noStrike" baseline="0" dirty="0" err="1">
                <a:latin typeface="Times New Roman" panose="02020603050405020304" pitchFamily="18" charset="0"/>
              </a:rPr>
              <a:t>συνεργασιασ</a:t>
            </a:r>
            <a:endParaRPr lang="en-US" dirty="0">
              <a:solidFill>
                <a:srgbClr val="008080"/>
              </a:solidFill>
            </a:endParaRPr>
          </a:p>
        </p:txBody>
      </p:sp>
      <p:sp>
        <p:nvSpPr>
          <p:cNvPr id="3" name="Content Placeholder 2">
            <a:extLst>
              <a:ext uri="{FF2B5EF4-FFF2-40B4-BE49-F238E27FC236}">
                <a16:creationId xmlns:a16="http://schemas.microsoft.com/office/drawing/2014/main" id="{97CAD4A4-3D35-446B-97B2-00E9FF08B5E3}"/>
              </a:ext>
            </a:extLst>
          </p:cNvPr>
          <p:cNvSpPr>
            <a:spLocks noGrp="1"/>
          </p:cNvSpPr>
          <p:nvPr>
            <p:ph idx="1"/>
          </p:nvPr>
        </p:nvSpPr>
        <p:spPr>
          <a:xfrm>
            <a:off x="685800" y="2540000"/>
            <a:ext cx="10820400" cy="3553627"/>
          </a:xfrm>
        </p:spPr>
        <p:txBody>
          <a:bodyPr>
            <a:noAutofit/>
          </a:bodyPr>
          <a:lstStyle/>
          <a:p>
            <a:pPr algn="just"/>
            <a:r>
              <a:rPr lang="el-GR" b="0" i="0" u="none" strike="noStrike" baseline="0" dirty="0">
                <a:solidFill>
                  <a:srgbClr val="000000"/>
                </a:solidFill>
                <a:latin typeface="Times New Roman" panose="02020603050405020304" pitchFamily="18" charset="0"/>
              </a:rPr>
              <a:t>Ο όρος αυτός υπονοεί ότι ο επαγγελματίας υγείας και ο ασθενής πρέπει να έρθουν σε συμφωνία, σχετικά με την αγωγή που θα λάβει ο ασθενής. </a:t>
            </a:r>
          </a:p>
          <a:p>
            <a:pPr algn="just"/>
            <a:endParaRPr lang="el-GR" b="0" i="0" u="none" strike="noStrike" baseline="0" dirty="0">
              <a:solidFill>
                <a:srgbClr val="000000"/>
              </a:solidFill>
              <a:latin typeface="Times New Roman" panose="02020603050405020304" pitchFamily="18" charset="0"/>
            </a:endParaRPr>
          </a:p>
          <a:p>
            <a:pPr algn="just"/>
            <a:r>
              <a:rPr lang="el-GR" b="0" i="0" u="none" strike="noStrike" baseline="0" dirty="0">
                <a:solidFill>
                  <a:srgbClr val="000000"/>
                </a:solidFill>
                <a:latin typeface="Times New Roman" panose="02020603050405020304" pitchFamily="18" charset="0"/>
              </a:rPr>
              <a:t>Πρόκειται, για μια «διαπραγμάτευση» μεταξύ τους, η οποία καταλήγει σε κάποιο αποτέλεσμα. </a:t>
            </a:r>
          </a:p>
          <a:p>
            <a:pPr algn="just"/>
            <a:endParaRPr lang="el-GR" b="0" i="0" u="none" strike="noStrike" baseline="0" dirty="0">
              <a:solidFill>
                <a:srgbClr val="000000"/>
              </a:solidFill>
              <a:latin typeface="Times New Roman" panose="02020603050405020304" pitchFamily="18" charset="0"/>
            </a:endParaRPr>
          </a:p>
          <a:p>
            <a:pPr algn="just"/>
            <a:r>
              <a:rPr lang="el-GR" b="0" i="0" u="none" strike="noStrike" baseline="0" dirty="0">
                <a:solidFill>
                  <a:srgbClr val="000000"/>
                </a:solidFill>
                <a:latin typeface="Times New Roman" panose="02020603050405020304" pitchFamily="18" charset="0"/>
              </a:rPr>
              <a:t>Επίσης, υπονοεί ότι ο ασθενής αναλαμβάνει μεγαλύτερη ευθύνη για τη διαχείριση του προβλήματός του, αν και ενδέχεται να μην είναι όλοι οι ασθενείς διατεθειμένοι να κάνουν κάτι τέτοιο —αλλά και όσοι είναι κάποια στιγμή διατεθειμένοι, ενδέχεται να μην είναι συνεχώς στον ίδιο βαθμό. </a:t>
            </a:r>
            <a:endParaRPr lang="en-US" dirty="0"/>
          </a:p>
        </p:txBody>
      </p:sp>
    </p:spTree>
    <p:extLst>
      <p:ext uri="{BB962C8B-B14F-4D97-AF65-F5344CB8AC3E}">
        <p14:creationId xmlns:p14="http://schemas.microsoft.com/office/powerpoint/2010/main" val="74267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4090507" y="764373"/>
            <a:ext cx="7434070" cy="1474330"/>
          </a:xfrm>
        </p:spPr>
        <p:txBody>
          <a:bodyPr>
            <a:noAutofit/>
          </a:bodyPr>
          <a:lstStyle/>
          <a:p>
            <a:pPr marL="0" indent="0" algn="l">
              <a:lnSpc>
                <a:spcPct val="150000"/>
              </a:lnSpc>
              <a:spcBef>
                <a:spcPts val="0"/>
              </a:spcBef>
              <a:buNone/>
            </a:pPr>
            <a:r>
              <a:rPr lang="el-GR" sz="3000" b="1"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ΑξιολΟγηση</a:t>
            </a:r>
            <a:r>
              <a:rPr lang="el-GR" sz="3000" b="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l-GR" sz="3000" b="1"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μαθΗματος</a:t>
            </a:r>
            <a:r>
              <a:rPr lang="el-GR" sz="3000" b="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br>
              <a:rPr lang="el-GR" sz="3000" b="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br>
            <a:r>
              <a:rPr lang="el-GR" sz="3000" b="1"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γραπτΗ</a:t>
            </a:r>
            <a:r>
              <a:rPr lang="el-GR" sz="3000" b="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l-GR" sz="3000" b="1" dirty="0" err="1">
                <a:solidFill>
                  <a:srgbClr val="008080"/>
                </a:solidFill>
                <a:effectLst/>
                <a:latin typeface="Calibri" panose="020F0502020204030204" pitchFamily="34" charset="0"/>
                <a:ea typeface="Calibri" panose="020F0502020204030204" pitchFamily="34" charset="0"/>
                <a:cs typeface="Calibri" panose="020F0502020204030204" pitchFamily="34" charset="0"/>
              </a:rPr>
              <a:t>εξΕταση</a:t>
            </a:r>
            <a:endParaRPr lang="el-GR" sz="3000" b="1" dirty="0">
              <a:solidFill>
                <a:srgbClr val="00808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4090507" y="2628900"/>
            <a:ext cx="7584257" cy="3589785"/>
          </a:xfrm>
        </p:spPr>
        <p:txBody>
          <a:bodyPr>
            <a:normAutofit/>
          </a:bodyPr>
          <a:lstStyle/>
          <a:p>
            <a:pPr marL="0" indent="0" algn="just">
              <a:lnSpc>
                <a:spcPct val="150000"/>
              </a:lnSpc>
              <a:spcBef>
                <a:spcPts val="0"/>
              </a:spcBef>
              <a:buNone/>
            </a:pPr>
            <a:r>
              <a:rPr lang="el-GR" sz="1800" dirty="0">
                <a:effectLst/>
                <a:latin typeface="Calibri" panose="020F0502020204030204" pitchFamily="34" charset="0"/>
                <a:ea typeface="Calibri" panose="020F0502020204030204" pitchFamily="34" charset="0"/>
                <a:cs typeface="Calibri" panose="020F0502020204030204" pitchFamily="34" charset="0"/>
              </a:rPr>
              <a:t>Θα περιλαμβάνει </a:t>
            </a:r>
            <a:r>
              <a:rPr lang="el-GR" sz="1800" b="1" dirty="0">
                <a:effectLst/>
                <a:latin typeface="Calibri" panose="020F0502020204030204" pitchFamily="34" charset="0"/>
                <a:ea typeface="Calibri" panose="020F0502020204030204" pitchFamily="34" charset="0"/>
                <a:cs typeface="Calibri" panose="020F0502020204030204" pitchFamily="34" charset="0"/>
              </a:rPr>
              <a:t>ερωτήσεις πολλαπλής επιλογής </a:t>
            </a:r>
            <a:r>
              <a:rPr lang="el-GR" sz="1800" dirty="0">
                <a:effectLst/>
                <a:latin typeface="Calibri" panose="020F0502020204030204" pitchFamily="34" charset="0"/>
                <a:ea typeface="Calibri" panose="020F0502020204030204" pitchFamily="34" charset="0"/>
                <a:cs typeface="Calibri" panose="020F0502020204030204" pitchFamily="34" charset="0"/>
              </a:rPr>
              <a:t>&amp; </a:t>
            </a:r>
            <a:r>
              <a:rPr lang="el-GR" sz="1800" b="1" dirty="0">
                <a:effectLst/>
                <a:latin typeface="Calibri" panose="020F0502020204030204" pitchFamily="34" charset="0"/>
                <a:ea typeface="Calibri" panose="020F0502020204030204" pitchFamily="34" charset="0"/>
                <a:cs typeface="Calibri" panose="020F0502020204030204" pitchFamily="34" charset="0"/>
              </a:rPr>
              <a:t>σύντομης απάντησης</a:t>
            </a:r>
            <a:r>
              <a:rPr lang="el-GR" sz="1800" dirty="0">
                <a:effectLst/>
                <a:latin typeface="Calibri" panose="020F0502020204030204" pitchFamily="34" charset="0"/>
                <a:ea typeface="Calibri" panose="020F0502020204030204" pitchFamily="34" charset="0"/>
                <a:cs typeface="Calibri" panose="020F0502020204030204" pitchFamily="34" charset="0"/>
              </a:rPr>
              <a:t>. </a:t>
            </a:r>
          </a:p>
          <a:p>
            <a:pPr marL="0" indent="0" algn="just">
              <a:lnSpc>
                <a:spcPct val="150000"/>
              </a:lnSpc>
              <a:spcBef>
                <a:spcPts val="0"/>
              </a:spcBef>
              <a:buNone/>
            </a:pPr>
            <a:endParaRPr lang="el-GR" sz="18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50000"/>
              </a:lnSpc>
              <a:spcBef>
                <a:spcPts val="0"/>
              </a:spcBef>
              <a:buNone/>
            </a:pPr>
            <a:r>
              <a:rPr lang="el-GR" sz="1800" dirty="0">
                <a:effectLst/>
                <a:latin typeface="Calibri" panose="020F0502020204030204" pitchFamily="34" charset="0"/>
                <a:ea typeface="Calibri" panose="020F0502020204030204" pitchFamily="34" charset="0"/>
                <a:cs typeface="Calibri" panose="020F0502020204030204" pitchFamily="34" charset="0"/>
              </a:rPr>
              <a:t>Οι ερωτήσεις σύντομης απάντησης θα είναι στη λογική των ασκήσεων που θα πραγματοποιηθούν στο πλαίσιο των φροντιστηρίων, ζητώντας από τους φοιτητές να ερμηνεύσουν/ αξιολογήσουν διατροφικές συμπεριφορές ή να αποκριθούν ως «διαιτολόγοι» σε εικονικούς ασθενείς που θα δίνονται.</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4778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526C7-AD17-43A2-985C-1249F3CACAEE}"/>
              </a:ext>
            </a:extLst>
          </p:cNvPr>
          <p:cNvSpPr>
            <a:spLocks noGrp="1"/>
          </p:cNvSpPr>
          <p:nvPr>
            <p:ph type="title"/>
          </p:nvPr>
        </p:nvSpPr>
        <p:spPr>
          <a:xfrm>
            <a:off x="1819564" y="1311627"/>
            <a:ext cx="9428018" cy="1293028"/>
          </a:xfrm>
        </p:spPr>
        <p:txBody>
          <a:bodyPr>
            <a:normAutofit/>
          </a:bodyPr>
          <a:lstStyle/>
          <a:p>
            <a:r>
              <a:rPr lang="el-GR" sz="3000" b="0" i="1" u="none" strike="noStrike" baseline="0" dirty="0" err="1">
                <a:solidFill>
                  <a:srgbClr val="008080"/>
                </a:solidFill>
                <a:latin typeface="Times New Roman" panose="02020603050405020304" pitchFamily="18" charset="0"/>
              </a:rPr>
              <a:t>θεραπευτικη</a:t>
            </a:r>
            <a:r>
              <a:rPr lang="el-GR" sz="3000" b="0" i="1" u="none" strike="noStrike" baseline="0" dirty="0">
                <a:solidFill>
                  <a:srgbClr val="008080"/>
                </a:solidFill>
                <a:latin typeface="Times New Roman" panose="02020603050405020304" pitchFamily="18" charset="0"/>
              </a:rPr>
              <a:t> </a:t>
            </a:r>
            <a:r>
              <a:rPr lang="el-GR" sz="3000" b="0" i="1" u="none" strike="noStrike" baseline="0" dirty="0" err="1">
                <a:solidFill>
                  <a:srgbClr val="008080"/>
                </a:solidFill>
                <a:latin typeface="Times New Roman" panose="02020603050405020304" pitchFamily="18" charset="0"/>
              </a:rPr>
              <a:t>συμμαχια</a:t>
            </a:r>
            <a:r>
              <a:rPr lang="el-GR" sz="3000" b="0" i="1" u="none" strike="noStrike" baseline="0" dirty="0">
                <a:solidFill>
                  <a:srgbClr val="008080"/>
                </a:solidFill>
                <a:latin typeface="Times New Roman" panose="02020603050405020304" pitchFamily="18" charset="0"/>
              </a:rPr>
              <a:t> (</a:t>
            </a:r>
            <a:r>
              <a:rPr lang="el-GR" sz="3000" b="0" i="1" u="none" strike="noStrike" baseline="0" dirty="0" err="1">
                <a:solidFill>
                  <a:srgbClr val="008080"/>
                </a:solidFill>
                <a:latin typeface="Times New Roman" panose="02020603050405020304" pitchFamily="18" charset="0"/>
              </a:rPr>
              <a:t>therapeutic</a:t>
            </a:r>
            <a:r>
              <a:rPr lang="el-GR" sz="3000" b="0" i="1" u="none" strike="noStrike" baseline="0" dirty="0">
                <a:solidFill>
                  <a:srgbClr val="008080"/>
                </a:solidFill>
                <a:latin typeface="Times New Roman" panose="02020603050405020304" pitchFamily="18" charset="0"/>
              </a:rPr>
              <a:t> </a:t>
            </a:r>
            <a:r>
              <a:rPr lang="el-GR" sz="3000" b="0" i="1" u="none" strike="noStrike" baseline="0" dirty="0" err="1">
                <a:solidFill>
                  <a:srgbClr val="008080"/>
                </a:solidFill>
                <a:latin typeface="Times New Roman" panose="02020603050405020304" pitchFamily="18" charset="0"/>
              </a:rPr>
              <a:t>alliance</a:t>
            </a:r>
            <a:r>
              <a:rPr lang="el-GR" sz="3000" b="0" i="1" u="none" strike="noStrike" baseline="0" dirty="0">
                <a:solidFill>
                  <a:srgbClr val="008080"/>
                </a:solidFill>
                <a:latin typeface="Times New Roman" panose="02020603050405020304" pitchFamily="18" charset="0"/>
              </a:rPr>
              <a:t>)</a:t>
            </a:r>
            <a:br>
              <a:rPr lang="el-GR" sz="3000" b="0" i="1" u="none" strike="noStrike" baseline="0" dirty="0">
                <a:solidFill>
                  <a:srgbClr val="008080"/>
                </a:solidFill>
                <a:latin typeface="Times New Roman" panose="02020603050405020304" pitchFamily="18" charset="0"/>
              </a:rPr>
            </a:br>
            <a:r>
              <a:rPr lang="el-GR" sz="3200" b="0" i="1" u="none" strike="noStrike" baseline="0" dirty="0" err="1">
                <a:latin typeface="Times New Roman" panose="02020603050405020304" pitchFamily="18" charset="0"/>
              </a:rPr>
              <a:t>Οροσ</a:t>
            </a:r>
            <a:endParaRPr lang="en-US" sz="3000" dirty="0">
              <a:solidFill>
                <a:srgbClr val="008080"/>
              </a:solidFill>
            </a:endParaRPr>
          </a:p>
        </p:txBody>
      </p:sp>
      <p:sp>
        <p:nvSpPr>
          <p:cNvPr id="3" name="Content Placeholder 2">
            <a:extLst>
              <a:ext uri="{FF2B5EF4-FFF2-40B4-BE49-F238E27FC236}">
                <a16:creationId xmlns:a16="http://schemas.microsoft.com/office/drawing/2014/main" id="{C0946F0D-517F-4920-89B2-BBFCDA613289}"/>
              </a:ext>
            </a:extLst>
          </p:cNvPr>
          <p:cNvSpPr>
            <a:spLocks noGrp="1"/>
          </p:cNvSpPr>
          <p:nvPr>
            <p:ph idx="1"/>
          </p:nvPr>
        </p:nvSpPr>
        <p:spPr>
          <a:xfrm>
            <a:off x="1034472" y="3168073"/>
            <a:ext cx="10471727" cy="3380508"/>
          </a:xfrm>
        </p:spPr>
        <p:txBody>
          <a:bodyPr>
            <a:normAutofit/>
          </a:bodyPr>
          <a:lstStyle/>
          <a:p>
            <a:r>
              <a:rPr lang="el-GR" sz="1900" b="0" i="0" u="none" strike="noStrike" baseline="0" dirty="0">
                <a:solidFill>
                  <a:srgbClr val="000000"/>
                </a:solidFill>
                <a:latin typeface="Times New Roman" panose="02020603050405020304" pitchFamily="18" charset="0"/>
              </a:rPr>
              <a:t>Ο όρος χρησιμοποιείται λιγότερο συχνά. </a:t>
            </a:r>
          </a:p>
          <a:p>
            <a:endParaRPr lang="el-GR" sz="1900" dirty="0">
              <a:solidFill>
                <a:srgbClr val="000000"/>
              </a:solidFill>
              <a:latin typeface="Times New Roman" panose="02020603050405020304" pitchFamily="18" charset="0"/>
            </a:endParaRPr>
          </a:p>
          <a:p>
            <a:r>
              <a:rPr lang="el-GR" sz="1900" b="0" i="0" u="none" strike="noStrike" baseline="0" dirty="0">
                <a:solidFill>
                  <a:srgbClr val="000000"/>
                </a:solidFill>
                <a:latin typeface="Times New Roman" panose="02020603050405020304" pitchFamily="18" charset="0"/>
              </a:rPr>
              <a:t>Αναφέρεται, κυρίως, στην εργασιακή σχέση μεταξύ του ασθενούς και του θεραπευτή, και χρησιμοποιήθηκε πρώτη φορά στην ψυχαναλυτική βιβλιογραφία από την </a:t>
            </a:r>
            <a:r>
              <a:rPr lang="el-GR" sz="1900" b="0" i="0" u="none" strike="noStrike" baseline="0" dirty="0" err="1">
                <a:solidFill>
                  <a:srgbClr val="000000"/>
                </a:solidFill>
                <a:latin typeface="Times New Roman" panose="02020603050405020304" pitchFamily="18" charset="0"/>
              </a:rPr>
              <a:t>Zetzel</a:t>
            </a:r>
            <a:r>
              <a:rPr lang="el-GR" sz="1900" b="0" i="0" u="none" strike="noStrike" baseline="0" dirty="0">
                <a:solidFill>
                  <a:srgbClr val="000000"/>
                </a:solidFill>
                <a:latin typeface="Times New Roman" panose="02020603050405020304" pitchFamily="18" charset="0"/>
              </a:rPr>
              <a:t> το 1956. </a:t>
            </a:r>
          </a:p>
          <a:p>
            <a:endParaRPr lang="el-GR" sz="1900" dirty="0">
              <a:solidFill>
                <a:srgbClr val="000000"/>
              </a:solidFill>
              <a:latin typeface="Times New Roman" panose="02020603050405020304" pitchFamily="18" charset="0"/>
            </a:endParaRPr>
          </a:p>
          <a:p>
            <a:r>
              <a:rPr lang="el-GR" sz="1900" b="0" i="0" u="none" strike="noStrike" baseline="0" dirty="0">
                <a:solidFill>
                  <a:srgbClr val="000000"/>
                </a:solidFill>
                <a:latin typeface="Times New Roman" panose="02020603050405020304" pitchFamily="18" charset="0"/>
              </a:rPr>
              <a:t>Μετέπειτα, ορίστηκε ως </a:t>
            </a:r>
            <a:r>
              <a:rPr lang="el-GR" sz="1900" b="1" i="0" u="none" strike="noStrike" baseline="0" dirty="0">
                <a:solidFill>
                  <a:srgbClr val="000000"/>
                </a:solidFill>
                <a:latin typeface="Times New Roman" panose="02020603050405020304" pitchFamily="18" charset="0"/>
              </a:rPr>
              <a:t>«ο βαθμός στον οποίο η θεραπευτική δυάδα δεσμεύεται σε συνεργατικής φύσης δουλειά που έχει κάποιον σκοπό» (</a:t>
            </a:r>
            <a:r>
              <a:rPr lang="el-GR" sz="1900" b="1" i="0" u="none" strike="noStrike" baseline="0" dirty="0" err="1">
                <a:solidFill>
                  <a:srgbClr val="000000"/>
                </a:solidFill>
                <a:latin typeface="Times New Roman" panose="02020603050405020304" pitchFamily="18" charset="0"/>
              </a:rPr>
              <a:t>Hatcher</a:t>
            </a:r>
            <a:r>
              <a:rPr lang="el-GR" sz="1900" b="1" i="0" u="none" strike="noStrike" baseline="0" dirty="0">
                <a:solidFill>
                  <a:srgbClr val="000000"/>
                </a:solidFill>
                <a:latin typeface="Times New Roman" panose="02020603050405020304" pitchFamily="18" charset="0"/>
              </a:rPr>
              <a:t> &amp; </a:t>
            </a:r>
            <a:r>
              <a:rPr lang="el-GR" sz="1900" b="1" i="0" u="none" strike="noStrike" baseline="0" dirty="0" err="1">
                <a:solidFill>
                  <a:srgbClr val="000000"/>
                </a:solidFill>
                <a:latin typeface="Times New Roman" panose="02020603050405020304" pitchFamily="18" charset="0"/>
              </a:rPr>
              <a:t>Barends</a:t>
            </a:r>
            <a:r>
              <a:rPr lang="el-GR" sz="1900" b="1" i="0" u="none" strike="noStrike" baseline="0" dirty="0">
                <a:solidFill>
                  <a:srgbClr val="000000"/>
                </a:solidFill>
                <a:latin typeface="Times New Roman" panose="02020603050405020304" pitchFamily="18" charset="0"/>
              </a:rPr>
              <a:t>, 2006). </a:t>
            </a:r>
          </a:p>
        </p:txBody>
      </p:sp>
    </p:spTree>
    <p:extLst>
      <p:ext uri="{BB962C8B-B14F-4D97-AF65-F5344CB8AC3E}">
        <p14:creationId xmlns:p14="http://schemas.microsoft.com/office/powerpoint/2010/main" val="2157590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526C7-AD17-43A2-985C-1249F3CACAEE}"/>
              </a:ext>
            </a:extLst>
          </p:cNvPr>
          <p:cNvSpPr>
            <a:spLocks noGrp="1"/>
          </p:cNvSpPr>
          <p:nvPr>
            <p:ph type="title"/>
          </p:nvPr>
        </p:nvSpPr>
        <p:spPr>
          <a:xfrm>
            <a:off x="2078182" y="1357809"/>
            <a:ext cx="9428018" cy="1293028"/>
          </a:xfrm>
        </p:spPr>
        <p:txBody>
          <a:bodyPr>
            <a:normAutofit/>
          </a:bodyPr>
          <a:lstStyle/>
          <a:p>
            <a:r>
              <a:rPr lang="el-GR" sz="3000" b="0" i="1" u="none" strike="noStrike" baseline="0" dirty="0" err="1">
                <a:solidFill>
                  <a:srgbClr val="008080"/>
                </a:solidFill>
                <a:latin typeface="Times New Roman" panose="02020603050405020304" pitchFamily="18" charset="0"/>
              </a:rPr>
              <a:t>θεραπευτικη</a:t>
            </a:r>
            <a:r>
              <a:rPr lang="el-GR" sz="3000" b="0" i="1" u="none" strike="noStrike" baseline="0" dirty="0">
                <a:solidFill>
                  <a:srgbClr val="008080"/>
                </a:solidFill>
                <a:latin typeface="Times New Roman" panose="02020603050405020304" pitchFamily="18" charset="0"/>
              </a:rPr>
              <a:t> </a:t>
            </a:r>
            <a:r>
              <a:rPr lang="el-GR" sz="3000" b="0" i="1" u="none" strike="noStrike" baseline="0" dirty="0" err="1">
                <a:solidFill>
                  <a:srgbClr val="008080"/>
                </a:solidFill>
                <a:latin typeface="Times New Roman" panose="02020603050405020304" pitchFamily="18" charset="0"/>
              </a:rPr>
              <a:t>συμμαχια</a:t>
            </a:r>
            <a:r>
              <a:rPr lang="el-GR" sz="3000" b="0" i="1" u="none" strike="noStrike" baseline="0" dirty="0">
                <a:solidFill>
                  <a:srgbClr val="008080"/>
                </a:solidFill>
                <a:latin typeface="Times New Roman" panose="02020603050405020304" pitchFamily="18" charset="0"/>
              </a:rPr>
              <a:t> (</a:t>
            </a:r>
            <a:r>
              <a:rPr lang="el-GR" sz="3000" b="0" i="1" u="none" strike="noStrike" baseline="0" dirty="0" err="1">
                <a:solidFill>
                  <a:srgbClr val="008080"/>
                </a:solidFill>
                <a:latin typeface="Times New Roman" panose="02020603050405020304" pitchFamily="18" charset="0"/>
              </a:rPr>
              <a:t>therapeutic</a:t>
            </a:r>
            <a:r>
              <a:rPr lang="el-GR" sz="3000" b="0" i="1" u="none" strike="noStrike" baseline="0" dirty="0">
                <a:solidFill>
                  <a:srgbClr val="008080"/>
                </a:solidFill>
                <a:latin typeface="Times New Roman" panose="02020603050405020304" pitchFamily="18" charset="0"/>
              </a:rPr>
              <a:t> </a:t>
            </a:r>
            <a:r>
              <a:rPr lang="el-GR" sz="3000" b="0" i="1" u="none" strike="noStrike" baseline="0" dirty="0" err="1">
                <a:solidFill>
                  <a:srgbClr val="008080"/>
                </a:solidFill>
                <a:latin typeface="Times New Roman" panose="02020603050405020304" pitchFamily="18" charset="0"/>
              </a:rPr>
              <a:t>alliance</a:t>
            </a:r>
            <a:r>
              <a:rPr lang="el-GR" sz="3000" b="0" i="1" u="none" strike="noStrike" baseline="0" dirty="0">
                <a:solidFill>
                  <a:srgbClr val="008080"/>
                </a:solidFill>
                <a:latin typeface="Times New Roman" panose="02020603050405020304" pitchFamily="18" charset="0"/>
              </a:rPr>
              <a:t>)</a:t>
            </a:r>
            <a:br>
              <a:rPr lang="el-GR" sz="3000" b="0" i="1" u="none" strike="noStrike" baseline="0" dirty="0">
                <a:solidFill>
                  <a:srgbClr val="008080"/>
                </a:solidFill>
                <a:latin typeface="Times New Roman" panose="02020603050405020304" pitchFamily="18" charset="0"/>
              </a:rPr>
            </a:br>
            <a:r>
              <a:rPr lang="el-GR" sz="3200" b="0" i="1" u="none" strike="noStrike" baseline="0" dirty="0" err="1">
                <a:latin typeface="Times New Roman" panose="02020603050405020304" pitchFamily="18" charset="0"/>
              </a:rPr>
              <a:t>τροποσ</a:t>
            </a:r>
            <a:r>
              <a:rPr lang="el-GR" sz="3200" b="0" i="1" u="none" strike="noStrike" baseline="0" dirty="0">
                <a:latin typeface="Times New Roman" panose="02020603050405020304" pitchFamily="18" charset="0"/>
              </a:rPr>
              <a:t> </a:t>
            </a:r>
            <a:r>
              <a:rPr lang="el-GR" sz="3200" b="0" i="1" u="none" strike="noStrike" baseline="0" dirty="0" err="1">
                <a:latin typeface="Times New Roman" panose="02020603050405020304" pitchFamily="18" charset="0"/>
              </a:rPr>
              <a:t>συνεργασιασ</a:t>
            </a:r>
            <a:endParaRPr lang="en-US" sz="3000" dirty="0">
              <a:solidFill>
                <a:srgbClr val="008080"/>
              </a:solidFill>
            </a:endParaRPr>
          </a:p>
        </p:txBody>
      </p:sp>
      <p:sp>
        <p:nvSpPr>
          <p:cNvPr id="3" name="Content Placeholder 2">
            <a:extLst>
              <a:ext uri="{FF2B5EF4-FFF2-40B4-BE49-F238E27FC236}">
                <a16:creationId xmlns:a16="http://schemas.microsoft.com/office/drawing/2014/main" id="{C0946F0D-517F-4920-89B2-BBFCDA613289}"/>
              </a:ext>
            </a:extLst>
          </p:cNvPr>
          <p:cNvSpPr>
            <a:spLocks noGrp="1"/>
          </p:cNvSpPr>
          <p:nvPr>
            <p:ph idx="1"/>
          </p:nvPr>
        </p:nvSpPr>
        <p:spPr>
          <a:xfrm>
            <a:off x="685800" y="2863272"/>
            <a:ext cx="10820400" cy="3620654"/>
          </a:xfrm>
        </p:spPr>
        <p:txBody>
          <a:bodyPr>
            <a:normAutofit/>
          </a:bodyPr>
          <a:lstStyle/>
          <a:p>
            <a:pPr algn="just"/>
            <a:r>
              <a:rPr lang="el-GR" sz="1900" b="0" i="0" u="none" strike="noStrike" baseline="0" dirty="0">
                <a:solidFill>
                  <a:srgbClr val="000000"/>
                </a:solidFill>
                <a:latin typeface="Times New Roman" panose="02020603050405020304" pitchFamily="18" charset="0"/>
              </a:rPr>
              <a:t>Η θεραπευτική σχέση και η συμμαχία δεν είναι συνώνυμες έννοιες, ωστόσο, η συμμαχία μπορεί να επηρεάσει την ποιότητα της σχέσης μεταξύ του </a:t>
            </a:r>
            <a:r>
              <a:rPr lang="el-GR" sz="1900" b="0" i="0" u="none" strike="noStrike" baseline="0" dirty="0" err="1">
                <a:solidFill>
                  <a:srgbClr val="000000"/>
                </a:solidFill>
                <a:latin typeface="Times New Roman" panose="02020603050405020304" pitchFamily="18" charset="0"/>
              </a:rPr>
              <a:t>θεραπευόμενου</a:t>
            </a:r>
            <a:r>
              <a:rPr lang="el-GR" sz="1900" b="0" i="0" u="none" strike="noStrike" baseline="0" dirty="0">
                <a:solidFill>
                  <a:srgbClr val="000000"/>
                </a:solidFill>
                <a:latin typeface="Times New Roman" panose="02020603050405020304" pitchFamily="18" charset="0"/>
              </a:rPr>
              <a:t> και του θεραπευτή. </a:t>
            </a:r>
          </a:p>
          <a:p>
            <a:pPr algn="just"/>
            <a:endParaRPr lang="el-GR" sz="1900" dirty="0">
              <a:solidFill>
                <a:srgbClr val="000000"/>
              </a:solidFill>
              <a:latin typeface="Times New Roman" panose="02020603050405020304" pitchFamily="18" charset="0"/>
            </a:endParaRPr>
          </a:p>
          <a:p>
            <a:pPr algn="just"/>
            <a:r>
              <a:rPr lang="el-GR" sz="1900" b="0" i="0" u="none" strike="noStrike" baseline="0" dirty="0">
                <a:solidFill>
                  <a:srgbClr val="000000"/>
                </a:solidFill>
                <a:latin typeface="Times New Roman" panose="02020603050405020304" pitchFamily="18" charset="0"/>
              </a:rPr>
              <a:t>Σε μια σχέση στην οποία η συμμαχία είναι ισχυρή, οι ασθενείς θα νιώθουν ασφαλείς και άνετοι να συζητήσουν τις ανησυχίες τους και να δεσμευτούν στο θεραπευτικό σχήμα που θα τους ζητηθεί. </a:t>
            </a:r>
          </a:p>
          <a:p>
            <a:pPr algn="just"/>
            <a:endParaRPr lang="el-GR" sz="1900" dirty="0">
              <a:solidFill>
                <a:srgbClr val="000000"/>
              </a:solidFill>
              <a:latin typeface="Times New Roman" panose="02020603050405020304" pitchFamily="18" charset="0"/>
            </a:endParaRPr>
          </a:p>
          <a:p>
            <a:pPr algn="just"/>
            <a:r>
              <a:rPr lang="el-GR" sz="1900" b="0" i="0" u="none" strike="noStrike" baseline="0" dirty="0">
                <a:solidFill>
                  <a:srgbClr val="000000"/>
                </a:solidFill>
                <a:latin typeface="Times New Roman" panose="02020603050405020304" pitchFamily="18" charset="0"/>
              </a:rPr>
              <a:t>Από την άλλη, ο ιατρός ή ο οποιοσδήποτε ειδικός σε θέματα υγείας θα είναι ανοικτός, δεκτικός και μη επικριτικός. Αυτού του είδους η συνεργασία ενσωματώνει τις προτιμήσεις και τους στόχους του ασθενούς και σκιαγραφεί τις μεθόδους για την επίτευξη των στόχων. </a:t>
            </a:r>
            <a:endParaRPr lang="en-US" sz="1900" dirty="0"/>
          </a:p>
        </p:txBody>
      </p:sp>
    </p:spTree>
    <p:extLst>
      <p:ext uri="{BB962C8B-B14F-4D97-AF65-F5344CB8AC3E}">
        <p14:creationId xmlns:p14="http://schemas.microsoft.com/office/powerpoint/2010/main" val="1128104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EF739-4E48-44EC-912D-073DB404AF4D}"/>
              </a:ext>
            </a:extLst>
          </p:cNvPr>
          <p:cNvSpPr>
            <a:spLocks noGrp="1"/>
          </p:cNvSpPr>
          <p:nvPr>
            <p:ph type="title"/>
          </p:nvPr>
        </p:nvSpPr>
        <p:spPr>
          <a:xfrm>
            <a:off x="2814782" y="1410919"/>
            <a:ext cx="8610600" cy="935118"/>
          </a:xfrm>
        </p:spPr>
        <p:txBody>
          <a:bodyPr>
            <a:normAutofit fontScale="90000"/>
          </a:bodyPr>
          <a:lstStyle/>
          <a:p>
            <a:r>
              <a:rPr lang="el-GR" sz="4000" i="1" u="none" strike="noStrike" baseline="0" dirty="0" err="1">
                <a:solidFill>
                  <a:srgbClr val="008080"/>
                </a:solidFill>
                <a:latin typeface="Times New Roman" panose="02020603050405020304" pitchFamily="18" charset="0"/>
              </a:rPr>
              <a:t>προσκολληση</a:t>
            </a:r>
            <a:r>
              <a:rPr lang="el-GR" sz="4000" i="1" u="none" strike="noStrike" baseline="0" dirty="0">
                <a:solidFill>
                  <a:srgbClr val="008080"/>
                </a:solidFill>
                <a:latin typeface="Times New Roman" panose="02020603050405020304" pitchFamily="18" charset="0"/>
              </a:rPr>
              <a:t> (</a:t>
            </a:r>
            <a:r>
              <a:rPr lang="el-GR" sz="4000" i="1" u="none" strike="noStrike" baseline="0" dirty="0" err="1">
                <a:solidFill>
                  <a:srgbClr val="008080"/>
                </a:solidFill>
                <a:latin typeface="Times New Roman" panose="02020603050405020304" pitchFamily="18" charset="0"/>
              </a:rPr>
              <a:t>adherence</a:t>
            </a:r>
            <a:r>
              <a:rPr lang="el-GR" sz="4000" i="1" u="none" strike="noStrike" baseline="0" dirty="0">
                <a:solidFill>
                  <a:srgbClr val="008080"/>
                </a:solidFill>
                <a:latin typeface="Times New Roman" panose="02020603050405020304" pitchFamily="18" charset="0"/>
              </a:rPr>
              <a:t>)</a:t>
            </a:r>
            <a:br>
              <a:rPr lang="el-GR" sz="4000" i="1" u="none" strike="noStrike" baseline="0" dirty="0">
                <a:solidFill>
                  <a:srgbClr val="008080"/>
                </a:solidFill>
                <a:latin typeface="Times New Roman" panose="02020603050405020304" pitchFamily="18" charset="0"/>
              </a:rPr>
            </a:br>
            <a:r>
              <a:rPr lang="el-GR" sz="4000" b="0" i="1" u="none" strike="noStrike" baseline="0" dirty="0" err="1">
                <a:latin typeface="Times New Roman" panose="02020603050405020304" pitchFamily="18" charset="0"/>
              </a:rPr>
              <a:t>Οροσ</a:t>
            </a:r>
            <a:endParaRPr lang="en-US" i="1" dirty="0">
              <a:solidFill>
                <a:srgbClr val="008080"/>
              </a:solidFill>
            </a:endParaRPr>
          </a:p>
        </p:txBody>
      </p:sp>
      <p:sp>
        <p:nvSpPr>
          <p:cNvPr id="3" name="Content Placeholder 2">
            <a:extLst>
              <a:ext uri="{FF2B5EF4-FFF2-40B4-BE49-F238E27FC236}">
                <a16:creationId xmlns:a16="http://schemas.microsoft.com/office/drawing/2014/main" id="{E94CAFED-1B76-457C-9654-8519B1EEED0D}"/>
              </a:ext>
            </a:extLst>
          </p:cNvPr>
          <p:cNvSpPr>
            <a:spLocks noGrp="1"/>
          </p:cNvSpPr>
          <p:nvPr>
            <p:ph idx="1"/>
          </p:nvPr>
        </p:nvSpPr>
        <p:spPr>
          <a:xfrm>
            <a:off x="685800" y="3001818"/>
            <a:ext cx="10739582" cy="3528291"/>
          </a:xfrm>
        </p:spPr>
        <p:txBody>
          <a:bodyPr>
            <a:normAutofit/>
          </a:bodyPr>
          <a:lstStyle/>
          <a:p>
            <a:pPr algn="just"/>
            <a:r>
              <a:rPr lang="el-GR" sz="1800" dirty="0">
                <a:solidFill>
                  <a:srgbClr val="000000"/>
                </a:solidFill>
                <a:latin typeface="Times New Roman" panose="02020603050405020304" pitchFamily="18" charset="0"/>
              </a:rPr>
              <a:t>Σ</a:t>
            </a:r>
            <a:r>
              <a:rPr lang="el-GR" sz="1800" b="0" i="0" u="none" strike="noStrike" baseline="0" dirty="0">
                <a:solidFill>
                  <a:srgbClr val="000000"/>
                </a:solidFill>
                <a:latin typeface="Times New Roman" panose="02020603050405020304" pitchFamily="18" charset="0"/>
              </a:rPr>
              <a:t>υχνά χρησιμοποιείται αντί της λέξης συμμόρφωση με το ίδιο νόημα</a:t>
            </a:r>
            <a:r>
              <a:rPr lang="el-GR" sz="1800" dirty="0">
                <a:solidFill>
                  <a:srgbClr val="000000"/>
                </a:solidFill>
                <a:latin typeface="Times New Roman" panose="02020603050405020304" pitchFamily="18" charset="0"/>
              </a:rPr>
              <a:t>.</a:t>
            </a:r>
            <a:r>
              <a:rPr lang="el-GR" sz="1800" b="0" i="0" u="none" strike="noStrike" baseline="0" dirty="0">
                <a:solidFill>
                  <a:srgbClr val="000000"/>
                </a:solidFill>
                <a:latin typeface="Times New Roman" panose="02020603050405020304" pitchFamily="18" charset="0"/>
              </a:rPr>
              <a:t> </a:t>
            </a:r>
          </a:p>
          <a:p>
            <a:pPr algn="just"/>
            <a:endParaRPr lang="el-GR" sz="1800" b="0" i="0" u="none" strike="noStrike" baseline="0" dirty="0">
              <a:solidFill>
                <a:srgbClr val="000000"/>
              </a:solidFill>
              <a:latin typeface="Times New Roman" panose="02020603050405020304" pitchFamily="18" charset="0"/>
            </a:endParaRPr>
          </a:p>
          <a:p>
            <a:pPr algn="just"/>
            <a:r>
              <a:rPr lang="el-GR" sz="1800" dirty="0">
                <a:solidFill>
                  <a:srgbClr val="000000"/>
                </a:solidFill>
                <a:latin typeface="Times New Roman" panose="02020603050405020304" pitchFamily="18" charset="0"/>
              </a:rPr>
              <a:t>Π</a:t>
            </a:r>
            <a:r>
              <a:rPr lang="el-GR" sz="1800" b="0" i="0" u="none" strike="noStrike" baseline="0" dirty="0">
                <a:solidFill>
                  <a:srgbClr val="000000"/>
                </a:solidFill>
                <a:latin typeface="Times New Roman" panose="02020603050405020304" pitchFamily="18" charset="0"/>
              </a:rPr>
              <a:t>ροέρχεται από τη λατινική λέξη </a:t>
            </a:r>
            <a:r>
              <a:rPr lang="el-GR" sz="1800" b="0" i="1" u="none" strike="noStrike" baseline="0" dirty="0" err="1">
                <a:solidFill>
                  <a:srgbClr val="000000"/>
                </a:solidFill>
                <a:latin typeface="Times New Roman" panose="02020603050405020304" pitchFamily="18" charset="0"/>
              </a:rPr>
              <a:t>adhaerere</a:t>
            </a:r>
            <a:r>
              <a:rPr lang="el-GR" sz="1800" b="0" i="0" u="none" strike="noStrike" baseline="0" dirty="0">
                <a:solidFill>
                  <a:srgbClr val="000000"/>
                </a:solidFill>
                <a:latin typeface="Times New Roman" panose="02020603050405020304" pitchFamily="18" charset="0"/>
              </a:rPr>
              <a:t>, που σημαίνει «γαντζώνομαι σε», «κολλάω», «είμαι κοντά» ή «παραμένω αμετάβλητος» (</a:t>
            </a:r>
            <a:r>
              <a:rPr lang="el-GR" sz="1800" b="0" i="0" u="none" strike="noStrike" baseline="0" dirty="0" err="1">
                <a:solidFill>
                  <a:srgbClr val="000000"/>
                </a:solidFill>
                <a:latin typeface="Times New Roman" panose="02020603050405020304" pitchFamily="18" charset="0"/>
              </a:rPr>
              <a:t>Aronson</a:t>
            </a:r>
            <a:r>
              <a:rPr lang="el-GR" sz="1800" b="0" i="0" u="none" strike="noStrike" baseline="0" dirty="0">
                <a:solidFill>
                  <a:srgbClr val="000000"/>
                </a:solidFill>
                <a:latin typeface="Times New Roman" panose="02020603050405020304" pitchFamily="18" charset="0"/>
              </a:rPr>
              <a:t>, 2007). </a:t>
            </a:r>
          </a:p>
        </p:txBody>
      </p:sp>
    </p:spTree>
    <p:extLst>
      <p:ext uri="{BB962C8B-B14F-4D97-AF65-F5344CB8AC3E}">
        <p14:creationId xmlns:p14="http://schemas.microsoft.com/office/powerpoint/2010/main" val="1612384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EF739-4E48-44EC-912D-073DB404AF4D}"/>
              </a:ext>
            </a:extLst>
          </p:cNvPr>
          <p:cNvSpPr>
            <a:spLocks noGrp="1"/>
          </p:cNvSpPr>
          <p:nvPr>
            <p:ph type="title"/>
          </p:nvPr>
        </p:nvSpPr>
        <p:spPr>
          <a:xfrm>
            <a:off x="2962564" y="681246"/>
            <a:ext cx="8610600" cy="935118"/>
          </a:xfrm>
        </p:spPr>
        <p:txBody>
          <a:bodyPr>
            <a:normAutofit fontScale="90000"/>
          </a:bodyPr>
          <a:lstStyle/>
          <a:p>
            <a:r>
              <a:rPr lang="el-GR" sz="4000" i="1" u="none" strike="noStrike" baseline="0" dirty="0" err="1">
                <a:solidFill>
                  <a:srgbClr val="008080"/>
                </a:solidFill>
                <a:latin typeface="Times New Roman" panose="02020603050405020304" pitchFamily="18" charset="0"/>
              </a:rPr>
              <a:t>προσκολληση</a:t>
            </a:r>
            <a:r>
              <a:rPr lang="el-GR" sz="4000" i="1" u="none" strike="noStrike" baseline="0" dirty="0">
                <a:solidFill>
                  <a:srgbClr val="008080"/>
                </a:solidFill>
                <a:latin typeface="Times New Roman" panose="02020603050405020304" pitchFamily="18" charset="0"/>
              </a:rPr>
              <a:t> (</a:t>
            </a:r>
            <a:r>
              <a:rPr lang="el-GR" sz="4000" i="1" u="none" strike="noStrike" baseline="0" dirty="0" err="1">
                <a:solidFill>
                  <a:srgbClr val="008080"/>
                </a:solidFill>
                <a:latin typeface="Times New Roman" panose="02020603050405020304" pitchFamily="18" charset="0"/>
              </a:rPr>
              <a:t>adherence</a:t>
            </a:r>
            <a:r>
              <a:rPr lang="el-GR" sz="4000" i="1" u="none" strike="noStrike" baseline="0" dirty="0">
                <a:solidFill>
                  <a:srgbClr val="008080"/>
                </a:solidFill>
                <a:latin typeface="Times New Roman" panose="02020603050405020304" pitchFamily="18" charset="0"/>
              </a:rPr>
              <a:t>)</a:t>
            </a:r>
            <a:br>
              <a:rPr lang="el-GR" sz="4000" i="1" u="none" strike="noStrike" baseline="0" dirty="0">
                <a:solidFill>
                  <a:srgbClr val="008080"/>
                </a:solidFill>
                <a:latin typeface="Times New Roman" panose="02020603050405020304" pitchFamily="18" charset="0"/>
              </a:rPr>
            </a:br>
            <a:r>
              <a:rPr lang="el-GR" sz="4000" b="0" i="1" u="none" strike="noStrike" baseline="0" dirty="0" err="1">
                <a:latin typeface="Times New Roman" panose="02020603050405020304" pitchFamily="18" charset="0"/>
              </a:rPr>
              <a:t>τροποσ</a:t>
            </a:r>
            <a:r>
              <a:rPr lang="el-GR" sz="4000" b="0" i="1" u="none" strike="noStrike" baseline="0" dirty="0">
                <a:latin typeface="Times New Roman" panose="02020603050405020304" pitchFamily="18" charset="0"/>
              </a:rPr>
              <a:t> </a:t>
            </a:r>
            <a:r>
              <a:rPr lang="el-GR" sz="4000" b="0" i="1" u="none" strike="noStrike" baseline="0" dirty="0" err="1">
                <a:latin typeface="Times New Roman" panose="02020603050405020304" pitchFamily="18" charset="0"/>
              </a:rPr>
              <a:t>συνεργασιασ</a:t>
            </a:r>
            <a:endParaRPr lang="en-US" i="1" dirty="0">
              <a:solidFill>
                <a:srgbClr val="008080"/>
              </a:solidFill>
            </a:endParaRPr>
          </a:p>
        </p:txBody>
      </p:sp>
      <p:sp>
        <p:nvSpPr>
          <p:cNvPr id="3" name="Content Placeholder 2">
            <a:extLst>
              <a:ext uri="{FF2B5EF4-FFF2-40B4-BE49-F238E27FC236}">
                <a16:creationId xmlns:a16="http://schemas.microsoft.com/office/drawing/2014/main" id="{E94CAFED-1B76-457C-9654-8519B1EEED0D}"/>
              </a:ext>
            </a:extLst>
          </p:cNvPr>
          <p:cNvSpPr>
            <a:spLocks noGrp="1"/>
          </p:cNvSpPr>
          <p:nvPr>
            <p:ph idx="1"/>
          </p:nvPr>
        </p:nvSpPr>
        <p:spPr>
          <a:xfrm>
            <a:off x="685800" y="1976582"/>
            <a:ext cx="10887364" cy="4553527"/>
          </a:xfrm>
        </p:spPr>
        <p:txBody>
          <a:bodyPr>
            <a:normAutofit/>
          </a:bodyPr>
          <a:lstStyle/>
          <a:p>
            <a:pPr algn="just"/>
            <a:endParaRPr lang="el-GR" sz="1800" b="0" i="0" u="none" strike="noStrike" baseline="0" dirty="0">
              <a:solidFill>
                <a:srgbClr val="000000"/>
              </a:solidFill>
              <a:latin typeface="Times New Roman" panose="02020603050405020304" pitchFamily="18" charset="0"/>
            </a:endParaRPr>
          </a:p>
          <a:p>
            <a:pPr algn="just"/>
            <a:r>
              <a:rPr lang="el-GR" sz="1800" dirty="0">
                <a:solidFill>
                  <a:srgbClr val="000000"/>
                </a:solidFill>
                <a:latin typeface="Times New Roman" panose="02020603050405020304" pitchFamily="18" charset="0"/>
              </a:rPr>
              <a:t>Α</a:t>
            </a:r>
            <a:r>
              <a:rPr lang="el-GR" sz="1800" b="0" i="0" u="none" strike="noStrike" baseline="0" dirty="0">
                <a:solidFill>
                  <a:srgbClr val="000000"/>
                </a:solidFill>
                <a:latin typeface="Times New Roman" panose="02020603050405020304" pitchFamily="18" charset="0"/>
              </a:rPr>
              <a:t>ντικατοπτρίζει την αυξανόμενη πολυπλοκότητα της ιατρικής φροντίδας, προτείνοντας την άποψη ότι οι ασθενείς είναι ανεξάρτητα και αυτόνομα άτομα, με ενεργό και εκούσιο ρόλο στον προσδιορισμό και την αναζήτηση στόχων για την ιατρική τους θεραπεία. Αναφέρεται στο αποτέλεσμα της αλληλεπίδρασης ασθενούς – επαγγελματία υγείας. </a:t>
            </a:r>
          </a:p>
          <a:p>
            <a:pPr marL="0" indent="0" algn="just">
              <a:buNone/>
            </a:pPr>
            <a:endParaRPr lang="el-GR" sz="1800" b="0" i="0" u="none" strike="noStrike" baseline="0" dirty="0">
              <a:solidFill>
                <a:srgbClr val="000000"/>
              </a:solidFill>
              <a:latin typeface="Times New Roman" panose="02020603050405020304" pitchFamily="18" charset="0"/>
            </a:endParaRPr>
          </a:p>
          <a:p>
            <a:pPr algn="just"/>
            <a:r>
              <a:rPr lang="el-GR" sz="1800" b="0" i="0" u="none" strike="noStrike" baseline="0" dirty="0">
                <a:solidFill>
                  <a:srgbClr val="000000"/>
                </a:solidFill>
                <a:latin typeface="Times New Roman" panose="02020603050405020304" pitchFamily="18" charset="0"/>
              </a:rPr>
              <a:t>Η έννοια της προσκόλλησης υπονοεί ότι οι άνθρωποι επιλέγουν ελεύθερα να διεκπεραιώσουν προγράμματα αλλαγών συμπεριφοράς, συμβάλλουν σ’ αυτά και έχουν ενεργητικό ρόλο στην ανάπτυξη και προσαρμογή των παραμέτρων τους, σε ένα πλαίσιο αλληλεπίδρασης και συνεργασίας με τον θεράποντα. </a:t>
            </a:r>
          </a:p>
          <a:p>
            <a:pPr algn="just"/>
            <a:endParaRPr lang="el-GR" sz="1800" dirty="0">
              <a:solidFill>
                <a:srgbClr val="000000"/>
              </a:solidFill>
              <a:latin typeface="Times New Roman" panose="02020603050405020304" pitchFamily="18" charset="0"/>
            </a:endParaRPr>
          </a:p>
          <a:p>
            <a:pPr algn="just"/>
            <a:r>
              <a:rPr lang="el-GR" sz="1800" b="0" i="0" u="none" strike="noStrike" baseline="0" dirty="0">
                <a:solidFill>
                  <a:srgbClr val="000000"/>
                </a:solidFill>
                <a:latin typeface="Times New Roman" panose="02020603050405020304" pitchFamily="18" charset="0"/>
              </a:rPr>
              <a:t>Στις διατροφικές παρεμβάσεις είναι διαπιστωμένο ότι το επίπεδο της προσκόλλησης στις διατροφικές οδηγίες αποτελεί καθοριστικό παράγοντα για την αποτελεσματικότητα της διατροφικής θεραπείας (</a:t>
            </a:r>
            <a:r>
              <a:rPr lang="el-GR" sz="1800" b="0" i="0" u="none" strike="noStrike" baseline="0" dirty="0" err="1">
                <a:solidFill>
                  <a:srgbClr val="000000"/>
                </a:solidFill>
                <a:latin typeface="Times New Roman" panose="02020603050405020304" pitchFamily="18" charset="0"/>
              </a:rPr>
              <a:t>Desroches</a:t>
            </a:r>
            <a:r>
              <a:rPr lang="el-GR" sz="1800" b="0" i="0" u="none" strike="noStrike" baseline="0" dirty="0">
                <a:solidFill>
                  <a:srgbClr val="000000"/>
                </a:solidFill>
                <a:latin typeface="Times New Roman" panose="02020603050405020304" pitchFamily="18" charset="0"/>
              </a:rPr>
              <a:t>, </a:t>
            </a:r>
            <a:r>
              <a:rPr lang="el-GR" sz="1800" b="0" i="0" u="none" strike="noStrike" baseline="0" dirty="0" err="1">
                <a:solidFill>
                  <a:srgbClr val="000000"/>
                </a:solidFill>
                <a:latin typeface="Times New Roman" panose="02020603050405020304" pitchFamily="18" charset="0"/>
              </a:rPr>
              <a:t>et</a:t>
            </a:r>
            <a:r>
              <a:rPr lang="el-GR" sz="1800" b="0" i="0" u="none" strike="noStrike" baseline="0" dirty="0">
                <a:solidFill>
                  <a:srgbClr val="000000"/>
                </a:solidFill>
                <a:latin typeface="Times New Roman" panose="02020603050405020304" pitchFamily="18" charset="0"/>
              </a:rPr>
              <a:t> </a:t>
            </a:r>
            <a:r>
              <a:rPr lang="el-GR" sz="1800" b="0" i="0" u="none" strike="noStrike" baseline="0" dirty="0" err="1">
                <a:solidFill>
                  <a:srgbClr val="000000"/>
                </a:solidFill>
                <a:latin typeface="Times New Roman" panose="02020603050405020304" pitchFamily="18" charset="0"/>
              </a:rPr>
              <a:t>al</a:t>
            </a:r>
            <a:r>
              <a:rPr lang="el-GR" sz="1800" b="0" i="0" u="none" strike="noStrike" baseline="0" dirty="0">
                <a:solidFill>
                  <a:srgbClr val="000000"/>
                </a:solidFill>
                <a:latin typeface="Times New Roman" panose="02020603050405020304" pitchFamily="18" charset="0"/>
              </a:rPr>
              <a:t>., 2011). </a:t>
            </a:r>
            <a:endParaRPr lang="en-US" dirty="0"/>
          </a:p>
        </p:txBody>
      </p:sp>
    </p:spTree>
    <p:extLst>
      <p:ext uri="{BB962C8B-B14F-4D97-AF65-F5344CB8AC3E}">
        <p14:creationId xmlns:p14="http://schemas.microsoft.com/office/powerpoint/2010/main" val="758034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two people walking holding hands.jpg"/>
          <p:cNvPicPr>
            <a:picLocks noChangeAspect="1"/>
          </p:cNvPicPr>
          <p:nvPr/>
        </p:nvPicPr>
        <p:blipFill rotWithShape="1">
          <a:blip r:embed="rId3" cstate="print">
            <a:clrChange>
              <a:clrFrom>
                <a:srgbClr val="FAF9F5"/>
              </a:clrFrom>
              <a:clrTo>
                <a:srgbClr val="FAF9F5">
                  <a:alpha val="0"/>
                </a:srgbClr>
              </a:clrTo>
            </a:clrChange>
            <a:duotone>
              <a:schemeClr val="accent1">
                <a:shade val="45000"/>
                <a:satMod val="135000"/>
              </a:schemeClr>
              <a:prstClr val="white"/>
            </a:duotone>
          </a:blip>
          <a:srcRect r="19711" b="8163"/>
          <a:stretch/>
        </p:blipFill>
        <p:spPr>
          <a:xfrm>
            <a:off x="9471974" y="3051717"/>
            <a:ext cx="2660551" cy="3750527"/>
          </a:xfrm>
          <a:prstGeom prst="rect">
            <a:avLst/>
          </a:prstGeom>
          <a:solidFill>
            <a:schemeClr val="bg1"/>
          </a:solidFill>
        </p:spPr>
      </p:pic>
      <p:sp>
        <p:nvSpPr>
          <p:cNvPr id="2" name="Title 1">
            <a:extLst>
              <a:ext uri="{FF2B5EF4-FFF2-40B4-BE49-F238E27FC236}">
                <a16:creationId xmlns:a16="http://schemas.microsoft.com/office/drawing/2014/main" id="{73DF71F9-B75A-48F6-BD80-B53AF1FB5089}"/>
              </a:ext>
            </a:extLst>
          </p:cNvPr>
          <p:cNvSpPr>
            <a:spLocks noGrp="1"/>
          </p:cNvSpPr>
          <p:nvPr>
            <p:ph type="title"/>
          </p:nvPr>
        </p:nvSpPr>
        <p:spPr>
          <a:xfrm>
            <a:off x="1320984" y="528998"/>
            <a:ext cx="10018713" cy="942278"/>
          </a:xfrm>
        </p:spPr>
        <p:txBody>
          <a:bodyPr/>
          <a:lstStyle/>
          <a:p>
            <a:r>
              <a:rPr lang="el-GR" dirty="0" err="1"/>
              <a:t>Προσκολληση</a:t>
            </a:r>
            <a:r>
              <a:rPr lang="el-GR" dirty="0"/>
              <a:t> - </a:t>
            </a:r>
            <a:r>
              <a:rPr lang="el-GR" dirty="0" err="1"/>
              <a:t>ορισμος</a:t>
            </a:r>
            <a:endParaRPr lang="en-US" dirty="0"/>
          </a:p>
        </p:txBody>
      </p:sp>
      <p:sp>
        <p:nvSpPr>
          <p:cNvPr id="3" name="2 - Θέση περιεχομένου"/>
          <p:cNvSpPr>
            <a:spLocks noGrp="1"/>
          </p:cNvSpPr>
          <p:nvPr>
            <p:ph idx="1"/>
          </p:nvPr>
        </p:nvSpPr>
        <p:spPr>
          <a:xfrm>
            <a:off x="856348" y="1819565"/>
            <a:ext cx="10018713" cy="4884234"/>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1987</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Είναι ο βαθμός στον οποίο ένας/ μια ασθενής ακολουθεί οδηγίες,</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απαγορεύσεις και συνταγές του ιατρού του/ της.</a:t>
            </a:r>
            <a:endParaRPr lang="en-US" dirty="0">
              <a:latin typeface="Times New Roman" panose="02020603050405020304" pitchFamily="18" charset="0"/>
              <a:cs typeface="Times New Roman" panose="02020603050405020304" pitchFamily="18" charset="0"/>
            </a:endParaRPr>
          </a:p>
          <a:p>
            <a:pPr marL="0" indent="0" algn="r">
              <a:buNone/>
            </a:pPr>
            <a:r>
              <a:rPr lang="en-US" sz="2000" i="1" dirty="0">
                <a:solidFill>
                  <a:prstClr val="black"/>
                </a:solidFill>
                <a:latin typeface="Times New Roman" panose="02020603050405020304" pitchFamily="18" charset="0"/>
                <a:cs typeface="Times New Roman" pitchFamily="18" charset="0"/>
              </a:rPr>
              <a:t>Meichenbaum &amp; Turk</a:t>
            </a:r>
            <a:r>
              <a:rPr lang="el-GR" sz="2000" i="1" dirty="0">
                <a:solidFill>
                  <a:prstClr val="black"/>
                </a:solidFill>
                <a:latin typeface="Times New Roman" panose="02020603050405020304" pitchFamily="18" charset="0"/>
                <a:cs typeface="Times New Roman" pitchFamily="18" charset="0"/>
              </a:rPr>
              <a:t>.</a:t>
            </a:r>
            <a:r>
              <a:rPr lang="en-US" sz="2000" i="1" dirty="0">
                <a:solidFill>
                  <a:prstClr val="black"/>
                </a:solidFill>
                <a:latin typeface="Times New Roman" pitchFamily="18" charset="0"/>
                <a:cs typeface="Times New Roman" pitchFamily="18" charset="0"/>
              </a:rPr>
              <a:t>1987</a:t>
            </a:r>
          </a:p>
          <a:p>
            <a:pPr marL="0" indent="0" algn="r">
              <a:buNone/>
            </a:pPr>
            <a:endParaRPr lang="en-US" sz="2000" i="1" dirty="0">
              <a:solidFill>
                <a:prstClr val="black"/>
              </a:solidFill>
              <a:latin typeface="Times New Roman" pitchFamily="18" charset="0"/>
              <a:cs typeface="Times New Roman" pitchFamily="18" charset="0"/>
            </a:endParaRPr>
          </a:p>
          <a:p>
            <a:pPr marL="0" indent="0">
              <a:buNone/>
            </a:pPr>
            <a:r>
              <a:rPr lang="en-US" b="1" dirty="0">
                <a:solidFill>
                  <a:prstClr val="black"/>
                </a:solidFill>
                <a:latin typeface="Times New Roman" panose="02020603050405020304" pitchFamily="18" charset="0"/>
                <a:cs typeface="Times New Roman" panose="02020603050405020304" pitchFamily="18" charset="0"/>
              </a:rPr>
              <a:t>2003</a:t>
            </a:r>
            <a:r>
              <a:rPr lang="en-US" dirty="0">
                <a:solidFill>
                  <a:prstClr val="black"/>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Είναι ο βαθμός στον οποίο η συμπεριφορά εντός ατόμου – λήψη φαρμάκων, εφαρμογή μιας δίαιτας και/ ή αλλαγών στον τρόπο ζωής –αντιστοιχεί με τις συμφωνημένες συστάσεις από έναν επαγγελματία υγείας.</a:t>
            </a:r>
            <a:endParaRPr lang="en-US" dirty="0">
              <a:latin typeface="Times New Roman" panose="02020603050405020304" pitchFamily="18" charset="0"/>
              <a:cs typeface="Times New Roman" panose="02020603050405020304" pitchFamily="18" charset="0"/>
            </a:endParaRPr>
          </a:p>
          <a:p>
            <a:pPr marL="0" indent="0" algn="r">
              <a:buNone/>
            </a:pPr>
            <a:r>
              <a:rPr lang="en-US" sz="2000" i="1" dirty="0">
                <a:latin typeface="Times New Roman" panose="02020603050405020304" pitchFamily="18" charset="0"/>
                <a:cs typeface="Times New Roman" panose="02020603050405020304" pitchFamily="18" charset="0"/>
              </a:rPr>
              <a:t>World Health Organization 2003</a:t>
            </a:r>
          </a:p>
          <a:p>
            <a:pPr marL="0" indent="0" algn="r">
              <a:buNone/>
            </a:pPr>
            <a:r>
              <a:rPr lang="en-US" sz="2000" i="1" dirty="0">
                <a:latin typeface="Times New Roman" panose="02020603050405020304" pitchFamily="18" charset="0"/>
                <a:cs typeface="Times New Roman" panose="02020603050405020304" pitchFamily="18" charset="0"/>
              </a:rPr>
              <a:t> </a:t>
            </a:r>
          </a:p>
          <a:p>
            <a:pPr marL="0" indent="0">
              <a:buNone/>
            </a:pPr>
            <a:r>
              <a:rPr lang="en-US" b="1" dirty="0">
                <a:latin typeface="Times New Roman" panose="02020603050405020304" pitchFamily="18" charset="0"/>
                <a:cs typeface="Times New Roman" panose="02020603050405020304" pitchFamily="18" charset="0"/>
              </a:rPr>
              <a:t>2005</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Είναι ο βαθμός στον οποίο ένας ασθενής συμμετέχει στη θεραπευτική αγωγή αφού έχει συμφωνήσει στην αγωγή αυτή.</a:t>
            </a:r>
            <a:endParaRPr lang="en-US" dirty="0">
              <a:latin typeface="Times New Roman" panose="02020603050405020304" pitchFamily="18" charset="0"/>
              <a:cs typeface="Times New Roman" panose="02020603050405020304" pitchFamily="18" charset="0"/>
            </a:endParaRPr>
          </a:p>
          <a:p>
            <a:pPr marL="0" indent="0" algn="r">
              <a:buNone/>
            </a:pPr>
            <a:r>
              <a:rPr lang="en-US" sz="2000" dirty="0" err="1">
                <a:latin typeface="Times New Roman" panose="02020603050405020304" pitchFamily="18" charset="0"/>
                <a:cs typeface="Times New Roman" panose="02020603050405020304" pitchFamily="18" charset="0"/>
              </a:rPr>
              <a:t>Balkrishnan</a:t>
            </a:r>
            <a:r>
              <a:rPr lang="en-US" sz="2000" dirty="0">
                <a:latin typeface="Times New Roman" panose="02020603050405020304" pitchFamily="18" charset="0"/>
                <a:cs typeface="Times New Roman" panose="02020603050405020304" pitchFamily="18" charset="0"/>
              </a:rPr>
              <a:t> R. Med Care. 2005;43:517–20. </a:t>
            </a:r>
            <a:endParaRPr lang="en-US" sz="2000" i="1" dirty="0">
              <a:latin typeface="Times New Roman" panose="02020603050405020304" pitchFamily="18" charset="0"/>
              <a:cs typeface="Times New Roman" panose="02020603050405020304" pitchFamily="18" charset="0"/>
            </a:endParaRPr>
          </a:p>
          <a:p>
            <a:pPr marL="0" indent="0" algn="r">
              <a:buNone/>
            </a:pPr>
            <a:endParaRPr lang="en-US"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8118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15365-AA40-4E78-A702-03F803DA17A7}"/>
              </a:ext>
            </a:extLst>
          </p:cNvPr>
          <p:cNvSpPr>
            <a:spLocks noGrp="1"/>
          </p:cNvSpPr>
          <p:nvPr>
            <p:ph type="title"/>
          </p:nvPr>
        </p:nvSpPr>
        <p:spPr>
          <a:xfrm>
            <a:off x="905164" y="0"/>
            <a:ext cx="10642465" cy="1215483"/>
          </a:xfrm>
          <a:solidFill>
            <a:schemeClr val="bg1"/>
          </a:solidFill>
        </p:spPr>
        <p:txBody>
          <a:bodyPr>
            <a:noAutofit/>
          </a:bodyPr>
          <a:lstStyle/>
          <a:p>
            <a:pPr algn="ctr"/>
            <a:r>
              <a:rPr lang="el-GR" sz="2000" dirty="0"/>
              <a:t>Η </a:t>
            </a:r>
            <a:r>
              <a:rPr lang="el-GR" sz="2000" dirty="0" err="1"/>
              <a:t>υψηλοτερη</a:t>
            </a:r>
            <a:r>
              <a:rPr lang="el-GR" sz="2000" dirty="0"/>
              <a:t> </a:t>
            </a:r>
            <a:r>
              <a:rPr lang="el-GR" sz="2000" dirty="0" err="1"/>
              <a:t>προσκολληση</a:t>
            </a:r>
            <a:r>
              <a:rPr lang="el-GR" sz="2000" dirty="0"/>
              <a:t> στη </a:t>
            </a:r>
            <a:r>
              <a:rPr lang="el-GR" sz="2000" dirty="0" err="1"/>
              <a:t>διαιτα</a:t>
            </a:r>
            <a:r>
              <a:rPr lang="el-GR" sz="2000" dirty="0"/>
              <a:t>, </a:t>
            </a:r>
            <a:r>
              <a:rPr lang="el-GR" sz="2000" dirty="0" err="1"/>
              <a:t>ανεξαρτητως</a:t>
            </a:r>
            <a:r>
              <a:rPr lang="el-GR" sz="2000" dirty="0"/>
              <a:t> του </a:t>
            </a:r>
            <a:r>
              <a:rPr lang="el-GR" sz="2000" dirty="0" err="1"/>
              <a:t>ειδους</a:t>
            </a:r>
            <a:r>
              <a:rPr lang="el-GR" sz="2000" dirty="0"/>
              <a:t> της </a:t>
            </a:r>
            <a:r>
              <a:rPr lang="el-GR" sz="2000" dirty="0" err="1"/>
              <a:t>διαιτας</a:t>
            </a:r>
            <a:r>
              <a:rPr lang="el-GR" sz="2000" dirty="0"/>
              <a:t> </a:t>
            </a:r>
            <a:r>
              <a:rPr lang="el-GR" sz="2000" dirty="0" err="1"/>
              <a:t>ειναι</a:t>
            </a:r>
            <a:r>
              <a:rPr lang="el-GR" sz="2000" dirty="0"/>
              <a:t> </a:t>
            </a:r>
            <a:r>
              <a:rPr lang="el-GR" sz="2000" dirty="0" err="1"/>
              <a:t>σημαντικος</a:t>
            </a:r>
            <a:r>
              <a:rPr lang="el-GR" sz="2000" dirty="0"/>
              <a:t> </a:t>
            </a:r>
            <a:r>
              <a:rPr lang="el-GR" sz="2000" dirty="0" err="1"/>
              <a:t>παραγοντας</a:t>
            </a:r>
            <a:r>
              <a:rPr lang="el-GR" sz="2000" dirty="0"/>
              <a:t> </a:t>
            </a:r>
            <a:r>
              <a:rPr lang="el-GR" sz="2000" dirty="0" err="1"/>
              <a:t>συνεισφορας</a:t>
            </a:r>
            <a:r>
              <a:rPr lang="el-GR" sz="2000" dirty="0"/>
              <a:t> στην </a:t>
            </a:r>
            <a:r>
              <a:rPr lang="el-GR" sz="2000" dirty="0" err="1"/>
              <a:t>απωλεια</a:t>
            </a:r>
            <a:r>
              <a:rPr lang="el-GR" sz="2000" dirty="0"/>
              <a:t> </a:t>
            </a:r>
            <a:r>
              <a:rPr lang="el-GR" sz="2000" dirty="0" err="1"/>
              <a:t>βαρους</a:t>
            </a:r>
            <a:r>
              <a:rPr lang="el-GR" sz="2000" dirty="0"/>
              <a:t>.</a:t>
            </a:r>
            <a:endParaRPr lang="en-US" sz="2000" dirty="0"/>
          </a:p>
        </p:txBody>
      </p:sp>
      <p:pic>
        <p:nvPicPr>
          <p:cNvPr id="4" name="Picture 3">
            <a:extLst>
              <a:ext uri="{FF2B5EF4-FFF2-40B4-BE49-F238E27FC236}">
                <a16:creationId xmlns:a16="http://schemas.microsoft.com/office/drawing/2014/main" id="{364C52B6-5D8A-4CE6-8F0E-73D952856240}"/>
              </a:ext>
            </a:extLst>
          </p:cNvPr>
          <p:cNvPicPr>
            <a:picLocks noChangeAspect="1"/>
          </p:cNvPicPr>
          <p:nvPr/>
        </p:nvPicPr>
        <p:blipFill>
          <a:blip r:embed="rId2">
            <a:clrChange>
              <a:clrFrom>
                <a:srgbClr val="FFFFFF"/>
              </a:clrFrom>
              <a:clrTo>
                <a:srgbClr val="FFFFFF">
                  <a:alpha val="0"/>
                </a:srgbClr>
              </a:clrTo>
            </a:clrChange>
            <a:lum bright="-20000" contrast="40000"/>
          </a:blip>
          <a:stretch>
            <a:fillRect/>
          </a:stretch>
        </p:blipFill>
        <p:spPr>
          <a:xfrm>
            <a:off x="1606973" y="972630"/>
            <a:ext cx="9767336" cy="5522188"/>
          </a:xfrm>
          <a:prstGeom prst="rect">
            <a:avLst/>
          </a:prstGeom>
        </p:spPr>
      </p:pic>
      <p:sp>
        <p:nvSpPr>
          <p:cNvPr id="7" name="TextBox 6">
            <a:extLst>
              <a:ext uri="{FF2B5EF4-FFF2-40B4-BE49-F238E27FC236}">
                <a16:creationId xmlns:a16="http://schemas.microsoft.com/office/drawing/2014/main" id="{D2FF44E7-BE06-431C-AFD5-ACCE4FE32A91}"/>
              </a:ext>
            </a:extLst>
          </p:cNvPr>
          <p:cNvSpPr txBox="1"/>
          <p:nvPr/>
        </p:nvSpPr>
        <p:spPr>
          <a:xfrm>
            <a:off x="5190837" y="6443964"/>
            <a:ext cx="7001164" cy="369332"/>
          </a:xfrm>
          <a:prstGeom prst="rect">
            <a:avLst/>
          </a:prstGeom>
          <a:noFill/>
        </p:spPr>
        <p:txBody>
          <a:bodyPr wrap="square" rtlCol="0">
            <a:spAutoFit/>
          </a:bodyPr>
          <a:lstStyle/>
          <a:p>
            <a:pPr algn="r"/>
            <a:r>
              <a:rPr lang="en-US" i="1" dirty="0"/>
              <a:t>Alhassan S, et al. Int J </a:t>
            </a:r>
            <a:r>
              <a:rPr lang="en-US" i="1" dirty="0" err="1"/>
              <a:t>Obes</a:t>
            </a:r>
            <a:r>
              <a:rPr lang="en-US" i="1" dirty="0"/>
              <a:t> (</a:t>
            </a:r>
            <a:r>
              <a:rPr lang="en-US" i="1" dirty="0" err="1"/>
              <a:t>Lond</a:t>
            </a:r>
            <a:r>
              <a:rPr lang="en-US" i="1" dirty="0"/>
              <a:t>). 2008; 32(6): 985–991.</a:t>
            </a:r>
          </a:p>
        </p:txBody>
      </p:sp>
    </p:spTree>
    <p:extLst>
      <p:ext uri="{BB962C8B-B14F-4D97-AF65-F5344CB8AC3E}">
        <p14:creationId xmlns:p14="http://schemas.microsoft.com/office/powerpoint/2010/main" val="2179772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0F30E-E94B-4EB5-86B1-CD3B0F46F91C}"/>
              </a:ext>
            </a:extLst>
          </p:cNvPr>
          <p:cNvSpPr>
            <a:spLocks noGrp="1"/>
          </p:cNvSpPr>
          <p:nvPr>
            <p:ph type="title"/>
          </p:nvPr>
        </p:nvSpPr>
        <p:spPr>
          <a:xfrm>
            <a:off x="2093499" y="1117661"/>
            <a:ext cx="9378175" cy="1087239"/>
          </a:xfrm>
        </p:spPr>
        <p:txBody>
          <a:bodyPr>
            <a:noAutofit/>
          </a:bodyPr>
          <a:lstStyle/>
          <a:p>
            <a:pPr>
              <a:spcBef>
                <a:spcPts val="600"/>
              </a:spcBef>
              <a:spcAft>
                <a:spcPts val="600"/>
              </a:spcAft>
            </a:pPr>
            <a:r>
              <a:rPr lang="el-GR" sz="2800" dirty="0" err="1"/>
              <a:t>Μετα-αναλυση</a:t>
            </a:r>
            <a:r>
              <a:rPr lang="el-GR" sz="2800" dirty="0"/>
              <a:t> (739 </a:t>
            </a:r>
            <a:r>
              <a:rPr lang="el-GR" sz="2800" dirty="0" err="1"/>
              <a:t>αρθρα</a:t>
            </a:r>
            <a:r>
              <a:rPr lang="el-GR" sz="2800" dirty="0"/>
              <a:t>): </a:t>
            </a:r>
            <a:r>
              <a:rPr lang="el-GR" sz="2800" cap="none" dirty="0"/>
              <a:t>Η διατροφική προσκόλληση ήταν ο πιο σημαντικός προβλεπτικός παράγοντας της </a:t>
            </a:r>
            <a:r>
              <a:rPr lang="en-US" sz="2800" cap="none" dirty="0"/>
              <a:t>HbA1c</a:t>
            </a:r>
            <a:r>
              <a:rPr lang="el-GR" sz="2800" cap="none" dirty="0"/>
              <a:t>!</a:t>
            </a:r>
            <a:endParaRPr lang="en-US" sz="2800" cap="none" dirty="0"/>
          </a:p>
        </p:txBody>
      </p:sp>
      <p:pic>
        <p:nvPicPr>
          <p:cNvPr id="4" name="Picture 3">
            <a:extLst>
              <a:ext uri="{FF2B5EF4-FFF2-40B4-BE49-F238E27FC236}">
                <a16:creationId xmlns:a16="http://schemas.microsoft.com/office/drawing/2014/main" id="{20F91204-D2F0-4FF2-900D-C398C2F66B7F}"/>
              </a:ext>
            </a:extLst>
          </p:cNvPr>
          <p:cNvPicPr>
            <a:picLocks noChangeAspect="1"/>
          </p:cNvPicPr>
          <p:nvPr/>
        </p:nvPicPr>
        <p:blipFill rotWithShape="1">
          <a:blip r:embed="rId3">
            <a:lum bright="-20000" contrast="40000"/>
          </a:blip>
          <a:srcRect t="6915" r="37543" b="56137"/>
          <a:stretch/>
        </p:blipFill>
        <p:spPr>
          <a:xfrm>
            <a:off x="2287352" y="2870593"/>
            <a:ext cx="8990471" cy="2709746"/>
          </a:xfrm>
          <a:prstGeom prst="rect">
            <a:avLst/>
          </a:prstGeom>
        </p:spPr>
      </p:pic>
      <p:sp>
        <p:nvSpPr>
          <p:cNvPr id="5" name="TextBox 4">
            <a:extLst>
              <a:ext uri="{FF2B5EF4-FFF2-40B4-BE49-F238E27FC236}">
                <a16:creationId xmlns:a16="http://schemas.microsoft.com/office/drawing/2014/main" id="{548C45DA-56E2-434A-8DAE-5130F4D908A2}"/>
              </a:ext>
            </a:extLst>
          </p:cNvPr>
          <p:cNvSpPr txBox="1"/>
          <p:nvPr/>
        </p:nvSpPr>
        <p:spPr>
          <a:xfrm>
            <a:off x="5375565" y="6467706"/>
            <a:ext cx="6790414" cy="369332"/>
          </a:xfrm>
          <a:prstGeom prst="rect">
            <a:avLst/>
          </a:prstGeom>
          <a:noFill/>
        </p:spPr>
        <p:txBody>
          <a:bodyPr wrap="square" rtlCol="0">
            <a:spAutoFit/>
          </a:bodyPr>
          <a:lstStyle/>
          <a:p>
            <a:pPr algn="r"/>
            <a:r>
              <a:rPr lang="en-US" i="1" dirty="0"/>
              <a:t>Brown</a:t>
            </a:r>
            <a:r>
              <a:rPr lang="el-GR" i="1" dirty="0"/>
              <a:t> </a:t>
            </a:r>
            <a:r>
              <a:rPr lang="en-US" i="1" dirty="0"/>
              <a:t>SA</a:t>
            </a:r>
            <a:r>
              <a:rPr lang="el-GR" i="1" dirty="0"/>
              <a:t> </a:t>
            </a:r>
            <a:r>
              <a:rPr lang="en-US" i="1" dirty="0"/>
              <a:t> al. Patient Educ </a:t>
            </a:r>
            <a:r>
              <a:rPr lang="en-US" i="1" dirty="0" err="1"/>
              <a:t>Couns</a:t>
            </a:r>
            <a:r>
              <a:rPr lang="en-US" i="1" dirty="0"/>
              <a:t> 2016; 99(10): 1558–1567 </a:t>
            </a:r>
            <a:endParaRPr lang="en-US" b="1" i="1" dirty="0"/>
          </a:p>
        </p:txBody>
      </p:sp>
    </p:spTree>
    <p:extLst>
      <p:ext uri="{BB962C8B-B14F-4D97-AF65-F5344CB8AC3E}">
        <p14:creationId xmlns:p14="http://schemas.microsoft.com/office/powerpoint/2010/main" val="2482103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9A1082-8889-46C6-B2FD-8ACBD0E1EA6B}"/>
              </a:ext>
            </a:extLst>
          </p:cNvPr>
          <p:cNvSpPr>
            <a:spLocks noGrp="1"/>
          </p:cNvSpPr>
          <p:nvPr>
            <p:ph idx="1"/>
          </p:nvPr>
        </p:nvSpPr>
        <p:spPr>
          <a:xfrm>
            <a:off x="685800" y="2490124"/>
            <a:ext cx="10820400" cy="2709949"/>
          </a:xfrm>
        </p:spPr>
        <p:txBody>
          <a:bodyPr>
            <a:normAutofit/>
          </a:bodyPr>
          <a:lstStyle/>
          <a:p>
            <a:pPr marL="0" indent="0" algn="ctr">
              <a:buNone/>
            </a:pPr>
            <a:r>
              <a:rPr lang="el-GR" sz="2400" b="0" i="0" u="none" strike="noStrike" baseline="0" dirty="0">
                <a:solidFill>
                  <a:srgbClr val="000000"/>
                </a:solidFill>
                <a:latin typeface="Times New Roman" panose="02020603050405020304" pitchFamily="18" charset="0"/>
              </a:rPr>
              <a:t>Η σημασία της μη προσκόλλησης είναι μεγάλη, αφού ακόμα και «οι πιο καλά τεκμηριωμένες θεραπευτικές αγωγές είναι άχρηστες, εάν ο ασθενής επιλέξει να μην προσκολληθεί σ’ αυτές», δηλαδή, να μην τις ακολουθήσει.</a:t>
            </a:r>
            <a:endParaRPr lang="en-US" sz="2400" dirty="0"/>
          </a:p>
        </p:txBody>
      </p:sp>
      <p:sp>
        <p:nvSpPr>
          <p:cNvPr id="4" name="TextBox 3">
            <a:extLst>
              <a:ext uri="{FF2B5EF4-FFF2-40B4-BE49-F238E27FC236}">
                <a16:creationId xmlns:a16="http://schemas.microsoft.com/office/drawing/2014/main" id="{35103126-196A-4AA0-9189-A914544B86F7}"/>
              </a:ext>
            </a:extLst>
          </p:cNvPr>
          <p:cNvSpPr txBox="1"/>
          <p:nvPr/>
        </p:nvSpPr>
        <p:spPr>
          <a:xfrm>
            <a:off x="4294909" y="6419273"/>
            <a:ext cx="7897091" cy="369332"/>
          </a:xfrm>
          <a:prstGeom prst="rect">
            <a:avLst/>
          </a:prstGeom>
          <a:noFill/>
        </p:spPr>
        <p:txBody>
          <a:bodyPr wrap="square" rtlCol="0">
            <a:spAutoFit/>
          </a:bodyPr>
          <a:lstStyle/>
          <a:p>
            <a:pPr algn="r"/>
            <a:r>
              <a:rPr lang="el-GR" sz="1800" b="0" u="none" strike="noStrike" baseline="0" dirty="0" err="1">
                <a:solidFill>
                  <a:srgbClr val="000000"/>
                </a:solidFill>
                <a:latin typeface="Times New Roman" panose="02020603050405020304" pitchFamily="18" charset="0"/>
              </a:rPr>
              <a:t>Dracup</a:t>
            </a:r>
            <a:r>
              <a:rPr lang="el-GR" sz="1800" b="0" u="none" strike="noStrike" baseline="0" dirty="0">
                <a:solidFill>
                  <a:srgbClr val="000000"/>
                </a:solidFill>
                <a:latin typeface="Times New Roman" panose="02020603050405020304" pitchFamily="18" charset="0"/>
              </a:rPr>
              <a:t> &amp; </a:t>
            </a:r>
            <a:r>
              <a:rPr lang="el-GR" sz="1800" b="0" u="none" strike="noStrike" baseline="0" dirty="0" err="1">
                <a:solidFill>
                  <a:srgbClr val="000000"/>
                </a:solidFill>
                <a:latin typeface="Times New Roman" panose="02020603050405020304" pitchFamily="18" charset="0"/>
              </a:rPr>
              <a:t>Meleis</a:t>
            </a:r>
            <a:r>
              <a:rPr lang="en-US" sz="1800" b="0" u="none" strike="noStrike" baseline="0" dirty="0">
                <a:solidFill>
                  <a:srgbClr val="000000"/>
                </a:solidFill>
                <a:latin typeface="Times New Roman" panose="02020603050405020304" pitchFamily="18" charset="0"/>
              </a:rPr>
              <a:t>.</a:t>
            </a:r>
            <a:r>
              <a:rPr lang="el-GR" sz="1800" b="0" u="none" strike="noStrike" baseline="0" dirty="0">
                <a:solidFill>
                  <a:srgbClr val="000000"/>
                </a:solidFill>
                <a:latin typeface="Times New Roman" panose="02020603050405020304" pitchFamily="18" charset="0"/>
              </a:rPr>
              <a:t> </a:t>
            </a:r>
            <a:r>
              <a:rPr lang="en-US" sz="1800" b="0" u="none" strike="noStrike" baseline="0" dirty="0" err="1">
                <a:solidFill>
                  <a:srgbClr val="000000"/>
                </a:solidFill>
                <a:latin typeface="Times New Roman" panose="02020603050405020304" pitchFamily="18" charset="0"/>
                <a:cs typeface="Times New Roman" panose="02020603050405020304" pitchFamily="18" charset="0"/>
              </a:rPr>
              <a:t>Nurs</a:t>
            </a:r>
            <a:r>
              <a:rPr lang="en-US" sz="1800" b="0" u="none" strike="noStrike" baseline="0" dirty="0">
                <a:solidFill>
                  <a:srgbClr val="000000"/>
                </a:solidFill>
                <a:latin typeface="Times New Roman" panose="02020603050405020304" pitchFamily="18" charset="0"/>
                <a:cs typeface="Times New Roman" panose="02020603050405020304" pitchFamily="18" charset="0"/>
              </a:rPr>
              <a:t> Res 1982, 31(1), 31-36.</a:t>
            </a:r>
            <a:endParaRPr lang="el-GR"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3644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199" y="1083495"/>
            <a:ext cx="8527473" cy="850106"/>
          </a:xfrm>
        </p:spPr>
        <p:txBody>
          <a:bodyPr>
            <a:normAutofit fontScale="90000"/>
          </a:bodyPr>
          <a:lstStyle/>
          <a:p>
            <a:pPr algn="l"/>
            <a:r>
              <a:rPr lang="en-US" dirty="0" err="1">
                <a:solidFill>
                  <a:srgbClr val="800000"/>
                </a:solidFill>
              </a:rPr>
              <a:t>Bhmata</a:t>
            </a:r>
            <a:r>
              <a:rPr lang="en-US" dirty="0">
                <a:solidFill>
                  <a:srgbClr val="800000"/>
                </a:solidFill>
              </a:rPr>
              <a:t> </a:t>
            </a:r>
            <a:r>
              <a:rPr lang="el-GR" dirty="0" err="1">
                <a:solidFill>
                  <a:srgbClr val="800000"/>
                </a:solidFill>
              </a:rPr>
              <a:t>Αυξησησ</a:t>
            </a:r>
            <a:r>
              <a:rPr lang="el-GR" dirty="0">
                <a:solidFill>
                  <a:srgbClr val="800000"/>
                </a:solidFill>
              </a:rPr>
              <a:t> της </a:t>
            </a:r>
            <a:r>
              <a:rPr lang="el-GR" dirty="0" err="1">
                <a:solidFill>
                  <a:srgbClr val="800000"/>
                </a:solidFill>
              </a:rPr>
              <a:t>προσκολησησ</a:t>
            </a:r>
            <a:endParaRPr lang="el-GR" dirty="0">
              <a:solidFill>
                <a:srgbClr val="800000"/>
              </a:solidFill>
            </a:endParaRPr>
          </a:p>
        </p:txBody>
      </p:sp>
      <p:sp>
        <p:nvSpPr>
          <p:cNvPr id="3" name="Content Placeholder 2"/>
          <p:cNvSpPr>
            <a:spLocks noGrp="1"/>
          </p:cNvSpPr>
          <p:nvPr>
            <p:ph sz="quarter" idx="1"/>
          </p:nvPr>
        </p:nvSpPr>
        <p:spPr>
          <a:xfrm>
            <a:off x="1219200" y="2221738"/>
            <a:ext cx="9372600" cy="4325112"/>
          </a:xfrm>
        </p:spPr>
        <p:txBody>
          <a:bodyPr>
            <a:normAutofit/>
          </a:bodyPr>
          <a:lstStyle/>
          <a:p>
            <a:pPr marL="457200" indent="-457200" algn="just">
              <a:buClr>
                <a:srgbClr val="800000"/>
              </a:buClr>
              <a:buSzPct val="100000"/>
              <a:buFont typeface="+mj-lt"/>
              <a:buAutoNum type="arabicPeriod"/>
            </a:pPr>
            <a:r>
              <a:rPr lang="el-GR" sz="2400" dirty="0"/>
              <a:t>Ο επαγγελματίας υγείας πρέπει να βοηθήσει τον ασθενή να αναγνωρίζει το πρόβλημα.</a:t>
            </a:r>
          </a:p>
          <a:p>
            <a:pPr marL="457200" indent="-457200" algn="just">
              <a:buClr>
                <a:srgbClr val="800000"/>
              </a:buClr>
              <a:buSzPct val="100000"/>
              <a:buFont typeface="+mj-lt"/>
              <a:buAutoNum type="arabicPeriod"/>
            </a:pPr>
            <a:endParaRPr lang="en-US" sz="2400" dirty="0"/>
          </a:p>
          <a:p>
            <a:pPr marL="457200" indent="-457200" algn="just">
              <a:buClr>
                <a:srgbClr val="800000"/>
              </a:buClr>
              <a:buSzPct val="100000"/>
              <a:buFont typeface="+mj-lt"/>
              <a:buAutoNum type="arabicPeriod"/>
            </a:pPr>
            <a:r>
              <a:rPr lang="el-GR" sz="2400" dirty="0"/>
              <a:t>Ο επαγγελματίας υγείας πρέπει να βοηθήσει τον ασθενή να συνειδητοποιήσει ότι δε συμμορφώνεται.</a:t>
            </a:r>
            <a:r>
              <a:rPr lang="en-US" sz="2400" dirty="0"/>
              <a:t> </a:t>
            </a:r>
            <a:endParaRPr lang="el-GR" sz="2400" dirty="0"/>
          </a:p>
          <a:p>
            <a:pPr marL="457200" indent="-457200" algn="just">
              <a:buClr>
                <a:srgbClr val="800000"/>
              </a:buClr>
              <a:buSzPct val="100000"/>
              <a:buFont typeface="+mj-lt"/>
              <a:buAutoNum type="arabicPeriod"/>
            </a:pPr>
            <a:endParaRPr lang="en-US" sz="2400" dirty="0"/>
          </a:p>
          <a:p>
            <a:pPr marL="457200" indent="-457200" algn="just">
              <a:buClr>
                <a:srgbClr val="800000"/>
              </a:buClr>
              <a:buSzPct val="100000"/>
              <a:buFont typeface="+mj-lt"/>
              <a:buAutoNum type="arabicPeriod"/>
            </a:pPr>
            <a:r>
              <a:rPr lang="el-GR" sz="2400" b="1" dirty="0"/>
              <a:t>Η αποτελεσματική επικοινωνία μεταξύ ασθενούς &amp; επαγγελματία υγείας είναι ουσιώδης</a:t>
            </a:r>
            <a:r>
              <a:rPr lang="el-GR" sz="2400" dirty="0"/>
              <a:t> &amp; διαμορφώνει τη βάση των δράσεων &amp; στρατηγικών που θα εφαρμοστούν.</a:t>
            </a:r>
            <a:endParaRPr lang="en-US" sz="2400" dirty="0"/>
          </a:p>
        </p:txBody>
      </p:sp>
      <p:sp>
        <p:nvSpPr>
          <p:cNvPr id="4" name="3 - TextBox"/>
          <p:cNvSpPr txBox="1">
            <a:spLocks noChangeArrowheads="1"/>
          </p:cNvSpPr>
          <p:nvPr/>
        </p:nvSpPr>
        <p:spPr bwMode="auto">
          <a:xfrm>
            <a:off x="7259638" y="6463923"/>
            <a:ext cx="4932362" cy="369332"/>
          </a:xfrm>
          <a:prstGeom prst="rect">
            <a:avLst/>
          </a:prstGeom>
          <a:noFill/>
          <a:ln w="9525">
            <a:noFill/>
            <a:miter lim="800000"/>
            <a:headEnd/>
            <a:tailEnd/>
          </a:ln>
        </p:spPr>
        <p:txBody>
          <a:bodyPr>
            <a:spAutoFit/>
          </a:bodyPr>
          <a:lstStyle/>
          <a:p>
            <a:pPr algn="r"/>
            <a:r>
              <a:rPr lang="en-US" i="1" dirty="0" err="1">
                <a:latin typeface="Times New Roman" pitchFamily="18" charset="0"/>
                <a:cs typeface="Times New Roman" pitchFamily="18" charset="0"/>
              </a:rPr>
              <a:t>Ockene</a:t>
            </a:r>
            <a:r>
              <a:rPr lang="en-US" i="1" dirty="0">
                <a:latin typeface="Times New Roman" pitchFamily="18" charset="0"/>
                <a:cs typeface="Times New Roman" pitchFamily="18" charset="0"/>
              </a:rPr>
              <a:t> et al. JACC 2002</a:t>
            </a:r>
            <a:endParaRPr lang="el-GR"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283" y="816172"/>
            <a:ext cx="9271171" cy="922114"/>
          </a:xfrm>
        </p:spPr>
        <p:txBody>
          <a:bodyPr>
            <a:normAutofit/>
          </a:bodyPr>
          <a:lstStyle/>
          <a:p>
            <a:pPr algn="ctr"/>
            <a:r>
              <a:rPr lang="el-GR" sz="3200" dirty="0" err="1">
                <a:solidFill>
                  <a:srgbClr val="800000"/>
                </a:solidFill>
              </a:rPr>
              <a:t>Μεθοδοι</a:t>
            </a:r>
            <a:r>
              <a:rPr lang="el-GR" sz="3200" dirty="0">
                <a:solidFill>
                  <a:srgbClr val="800000"/>
                </a:solidFill>
              </a:rPr>
              <a:t> </a:t>
            </a:r>
            <a:r>
              <a:rPr lang="el-GR" sz="3200" dirty="0" err="1">
                <a:solidFill>
                  <a:srgbClr val="800000"/>
                </a:solidFill>
              </a:rPr>
              <a:t>επικοινωνιας</a:t>
            </a:r>
            <a:endParaRPr lang="el-GR" sz="3200" dirty="0">
              <a:solidFill>
                <a:srgbClr val="800000"/>
              </a:solidFill>
            </a:endParaRPr>
          </a:p>
        </p:txBody>
      </p:sp>
      <p:graphicFrame>
        <p:nvGraphicFramePr>
          <p:cNvPr id="6" name="Content Placeholder 3">
            <a:extLst>
              <a:ext uri="{FF2B5EF4-FFF2-40B4-BE49-F238E27FC236}">
                <a16:creationId xmlns:a16="http://schemas.microsoft.com/office/drawing/2014/main" id="{1049D2F4-DD24-420F-B319-01B8AAADCFF6}"/>
              </a:ext>
            </a:extLst>
          </p:cNvPr>
          <p:cNvGraphicFramePr>
            <a:graphicFrameLocks noGrp="1"/>
          </p:cNvGraphicFramePr>
          <p:nvPr>
            <p:ph sz="quarter" idx="1"/>
            <p:extLst>
              <p:ext uri="{D42A27DB-BD31-4B8C-83A1-F6EECF244321}">
                <p14:modId xmlns:p14="http://schemas.microsoft.com/office/powerpoint/2010/main" val="1339992855"/>
              </p:ext>
            </p:extLst>
          </p:nvPr>
        </p:nvGraphicFramePr>
        <p:xfrm>
          <a:off x="1385455" y="2020315"/>
          <a:ext cx="9790545" cy="4206240"/>
        </p:xfrm>
        <a:graphic>
          <a:graphicData uri="http://schemas.openxmlformats.org/drawingml/2006/table">
            <a:tbl>
              <a:tblPr firstRow="1" bandRow="1">
                <a:tableStyleId>{6E25E649-3F16-4E02-A733-19D2CDBF48F0}</a:tableStyleId>
              </a:tblPr>
              <a:tblGrid>
                <a:gridCol w="2535052">
                  <a:extLst>
                    <a:ext uri="{9D8B030D-6E8A-4147-A177-3AD203B41FA5}">
                      <a16:colId xmlns:a16="http://schemas.microsoft.com/office/drawing/2014/main" val="20000"/>
                    </a:ext>
                  </a:extLst>
                </a:gridCol>
                <a:gridCol w="4545512">
                  <a:extLst>
                    <a:ext uri="{9D8B030D-6E8A-4147-A177-3AD203B41FA5}">
                      <a16:colId xmlns:a16="http://schemas.microsoft.com/office/drawing/2014/main" val="20001"/>
                    </a:ext>
                  </a:extLst>
                </a:gridCol>
                <a:gridCol w="2709981">
                  <a:extLst>
                    <a:ext uri="{9D8B030D-6E8A-4147-A177-3AD203B41FA5}">
                      <a16:colId xmlns:a16="http://schemas.microsoft.com/office/drawing/2014/main" val="20002"/>
                    </a:ext>
                  </a:extLst>
                </a:gridCol>
              </a:tblGrid>
              <a:tr h="370840">
                <a:tc>
                  <a:txBody>
                    <a:bodyPr/>
                    <a:lstStyle/>
                    <a:p>
                      <a:r>
                        <a:rPr lang="el-GR" sz="2000" dirty="0"/>
                        <a:t>Μέθοδος</a:t>
                      </a:r>
                    </a:p>
                  </a:txBody>
                  <a:tcPr/>
                </a:tc>
                <a:tc>
                  <a:txBody>
                    <a:bodyPr/>
                    <a:lstStyle/>
                    <a:p>
                      <a:r>
                        <a:rPr lang="el-GR" sz="2000" dirty="0"/>
                        <a:t>Σκοπός</a:t>
                      </a:r>
                    </a:p>
                  </a:txBody>
                  <a:tcPr/>
                </a:tc>
                <a:tc>
                  <a:txBody>
                    <a:bodyPr/>
                    <a:lstStyle/>
                    <a:p>
                      <a:r>
                        <a:rPr lang="el-GR" sz="2000" dirty="0"/>
                        <a:t>Δεξιότητες</a:t>
                      </a:r>
                    </a:p>
                  </a:txBody>
                  <a:tcPr/>
                </a:tc>
                <a:extLst>
                  <a:ext uri="{0D108BD9-81ED-4DB2-BD59-A6C34878D82A}">
                    <a16:rowId xmlns:a16="http://schemas.microsoft.com/office/drawing/2014/main" val="10000"/>
                  </a:ext>
                </a:extLst>
              </a:tr>
              <a:tr h="370840">
                <a:tc>
                  <a:txBody>
                    <a:bodyPr/>
                    <a:lstStyle/>
                    <a:p>
                      <a:pPr marL="0" algn="l" rtl="0" eaLnBrk="1" latinLnBrk="0" hangingPunct="1"/>
                      <a:r>
                        <a:rPr kumimoji="0" lang="el-GR" sz="2000" b="1" kern="1200" dirty="0">
                          <a:solidFill>
                            <a:schemeClr val="tx1"/>
                          </a:solidFill>
                        </a:rPr>
                        <a:t>Καθοδήγηση</a:t>
                      </a:r>
                      <a:endParaRPr kumimoji="0" lang="el-GR" sz="2000" b="1" kern="1200" dirty="0">
                        <a:solidFill>
                          <a:schemeClr val="tx1"/>
                        </a:solidFill>
                        <a:latin typeface="+mn-lt"/>
                        <a:ea typeface="+mn-ea"/>
                        <a:cs typeface="+mn-cs"/>
                      </a:endParaRPr>
                    </a:p>
                  </a:txBody>
                  <a:tcPr/>
                </a:tc>
                <a:tc>
                  <a:txBody>
                    <a:bodyPr/>
                    <a:lstStyle/>
                    <a:p>
                      <a:pPr marL="0" algn="l" rtl="0" eaLnBrk="1" latinLnBrk="0" hangingPunct="1"/>
                      <a:r>
                        <a:rPr kumimoji="0" lang="el-GR" sz="2000" b="1" kern="1200" dirty="0">
                          <a:solidFill>
                            <a:schemeClr val="tx1"/>
                          </a:solidFill>
                        </a:rPr>
                        <a:t>Να περάσω</a:t>
                      </a:r>
                      <a:r>
                        <a:rPr kumimoji="0" lang="el-GR" sz="2000" b="1" kern="1200" baseline="0" dirty="0">
                          <a:solidFill>
                            <a:schemeClr val="tx1"/>
                          </a:solidFill>
                        </a:rPr>
                        <a:t> το μήνυμά μου</a:t>
                      </a:r>
                      <a:endParaRPr kumimoji="0" lang="el-GR" sz="2000" b="1" kern="1200" dirty="0">
                        <a:solidFill>
                          <a:schemeClr val="tx1"/>
                        </a:solidFill>
                        <a:latin typeface="+mn-lt"/>
                        <a:ea typeface="+mn-ea"/>
                        <a:cs typeface="+mn-cs"/>
                      </a:endParaRPr>
                    </a:p>
                  </a:txBody>
                  <a:tcPr/>
                </a:tc>
                <a:tc>
                  <a:txBody>
                    <a:bodyPr/>
                    <a:lstStyle/>
                    <a:p>
                      <a:pPr marL="0" algn="l" rtl="0" eaLnBrk="1" latinLnBrk="0" hangingPunct="1"/>
                      <a:r>
                        <a:rPr kumimoji="0" lang="el-GR" sz="2000" b="1" kern="1200" dirty="0">
                          <a:solidFill>
                            <a:schemeClr val="tx1"/>
                          </a:solidFill>
                        </a:rPr>
                        <a:t>Διατάσσω</a:t>
                      </a:r>
                      <a:endParaRPr kumimoji="0" lang="el-GR" sz="2000" b="1" kern="1200" dirty="0">
                        <a:solidFill>
                          <a:schemeClr val="tx1"/>
                        </a:solidFill>
                        <a:latin typeface="+mn-lt"/>
                        <a:ea typeface="+mn-ea"/>
                        <a:cs typeface="+mn-cs"/>
                      </a:endParaRPr>
                    </a:p>
                  </a:txBody>
                  <a:tcPr/>
                </a:tc>
                <a:extLst>
                  <a:ext uri="{0D108BD9-81ED-4DB2-BD59-A6C34878D82A}">
                    <a16:rowId xmlns:a16="http://schemas.microsoft.com/office/drawing/2014/main" val="10001"/>
                  </a:ext>
                </a:extLst>
              </a:tr>
              <a:tr h="370840">
                <a:tc>
                  <a:txBody>
                    <a:bodyPr/>
                    <a:lstStyle/>
                    <a:p>
                      <a:r>
                        <a:rPr kumimoji="0" lang="el-GR" sz="2000" kern="1200" baseline="0" dirty="0">
                          <a:solidFill>
                            <a:schemeClr val="dk1"/>
                          </a:solidFill>
                        </a:rPr>
                        <a:t>Διδασκαλία</a:t>
                      </a:r>
                      <a:endParaRPr lang="el-GR" sz="2000" dirty="0"/>
                    </a:p>
                  </a:txBody>
                  <a:tcPr/>
                </a:tc>
                <a:tc>
                  <a:txBody>
                    <a:bodyPr/>
                    <a:lstStyle/>
                    <a:p>
                      <a:r>
                        <a:rPr kumimoji="0" lang="el-GR" sz="2000" kern="1200" baseline="0" dirty="0">
                          <a:solidFill>
                            <a:schemeClr val="dk1"/>
                          </a:solidFill>
                        </a:rPr>
                        <a:t>Να σιγουρευτώ ότι άλλοι κατανοούν κάποια ύλη</a:t>
                      </a:r>
                      <a:endParaRPr lang="el-GR" sz="2000" dirty="0"/>
                    </a:p>
                  </a:txBody>
                  <a:tcPr/>
                </a:tc>
                <a:tc>
                  <a:txBody>
                    <a:bodyPr/>
                    <a:lstStyle/>
                    <a:p>
                      <a:r>
                        <a:rPr kumimoji="0" lang="el-GR" sz="2000" kern="1200" baseline="0" dirty="0">
                          <a:solidFill>
                            <a:schemeClr val="dk1"/>
                          </a:solidFill>
                        </a:rPr>
                        <a:t>Εξηγώ</a:t>
                      </a:r>
                      <a:endParaRPr kumimoji="0" lang="en-US" sz="2000" kern="1200" baseline="0" dirty="0">
                        <a:solidFill>
                          <a:schemeClr val="dk1"/>
                        </a:solidFill>
                      </a:endParaRPr>
                    </a:p>
                    <a:p>
                      <a:r>
                        <a:rPr kumimoji="0" lang="el-GR" sz="2000" kern="1200" baseline="0" dirty="0">
                          <a:solidFill>
                            <a:schemeClr val="dk1"/>
                          </a:solidFill>
                        </a:rPr>
                        <a:t>Επιδεικνύω</a:t>
                      </a:r>
                      <a:endParaRPr lang="el-GR" sz="2000" dirty="0"/>
                    </a:p>
                  </a:txBody>
                  <a:tcPr/>
                </a:tc>
                <a:extLst>
                  <a:ext uri="{0D108BD9-81ED-4DB2-BD59-A6C34878D82A}">
                    <a16:rowId xmlns:a16="http://schemas.microsoft.com/office/drawing/2014/main" val="10002"/>
                  </a:ext>
                </a:extLst>
              </a:tr>
              <a:tr h="370840">
                <a:tc>
                  <a:txBody>
                    <a:bodyPr/>
                    <a:lstStyle/>
                    <a:p>
                      <a:pPr marL="0" algn="l" rtl="0" eaLnBrk="1" latinLnBrk="0" hangingPunct="1"/>
                      <a:r>
                        <a:rPr kumimoji="0" lang="el-GR" sz="2000" b="1" kern="1200" baseline="0" dirty="0">
                          <a:solidFill>
                            <a:schemeClr val="dk1"/>
                          </a:solidFill>
                        </a:rPr>
                        <a:t>Συμβουλή</a:t>
                      </a:r>
                      <a:endParaRPr kumimoji="0" lang="el-GR" sz="2000" b="1" kern="1200" baseline="0" dirty="0">
                        <a:solidFill>
                          <a:schemeClr val="dk1"/>
                        </a:solidFill>
                        <a:latin typeface="+mn-lt"/>
                        <a:ea typeface="+mn-ea"/>
                        <a:cs typeface="+mn-cs"/>
                      </a:endParaRPr>
                    </a:p>
                  </a:txBody>
                  <a:tcPr/>
                </a:tc>
                <a:tc>
                  <a:txBody>
                    <a:bodyPr/>
                    <a:lstStyle/>
                    <a:p>
                      <a:pPr marL="0" algn="l" rtl="0" eaLnBrk="1" latinLnBrk="0" hangingPunct="1"/>
                      <a:r>
                        <a:rPr kumimoji="0" lang="el-GR" sz="2000" b="1" kern="1200" baseline="0" dirty="0">
                          <a:solidFill>
                            <a:schemeClr val="dk1"/>
                          </a:solidFill>
                        </a:rPr>
                        <a:t>Να πω σε άλλους τι να κάνουν</a:t>
                      </a:r>
                      <a:endParaRPr kumimoji="0" lang="el-GR" sz="2000" b="1" kern="1200" baseline="0" dirty="0">
                        <a:solidFill>
                          <a:schemeClr val="dk1"/>
                        </a:solidFill>
                        <a:latin typeface="+mn-lt"/>
                        <a:ea typeface="+mn-ea"/>
                        <a:cs typeface="+mn-cs"/>
                      </a:endParaRPr>
                    </a:p>
                  </a:txBody>
                  <a:tcPr/>
                </a:tc>
                <a:tc>
                  <a:txBody>
                    <a:bodyPr/>
                    <a:lstStyle/>
                    <a:p>
                      <a:pPr marL="0" algn="l" rtl="0" eaLnBrk="1" latinLnBrk="0" hangingPunct="1"/>
                      <a:r>
                        <a:rPr kumimoji="0" lang="el-GR" sz="2000" b="1" kern="1200" baseline="0" dirty="0">
                          <a:solidFill>
                            <a:schemeClr val="dk1"/>
                          </a:solidFill>
                        </a:rPr>
                        <a:t>Πείθω</a:t>
                      </a:r>
                      <a:endParaRPr kumimoji="0" lang="el-GR" sz="2000" b="1" kern="1200" baseline="0" dirty="0">
                        <a:solidFill>
                          <a:schemeClr val="dk1"/>
                        </a:solidFill>
                        <a:latin typeface="+mn-lt"/>
                        <a:ea typeface="+mn-ea"/>
                        <a:cs typeface="+mn-cs"/>
                      </a:endParaRPr>
                    </a:p>
                  </a:txBody>
                  <a:tcPr/>
                </a:tc>
                <a:extLst>
                  <a:ext uri="{0D108BD9-81ED-4DB2-BD59-A6C34878D82A}">
                    <a16:rowId xmlns:a16="http://schemas.microsoft.com/office/drawing/2014/main" val="10003"/>
                  </a:ext>
                </a:extLst>
              </a:tr>
              <a:tr h="370840">
                <a:tc>
                  <a:txBody>
                    <a:bodyPr/>
                    <a:lstStyle/>
                    <a:p>
                      <a:r>
                        <a:rPr kumimoji="0" lang="el-GR" sz="2000" kern="1200" baseline="0" dirty="0">
                          <a:solidFill>
                            <a:schemeClr val="dk1"/>
                          </a:solidFill>
                        </a:rPr>
                        <a:t>Συζήτηση</a:t>
                      </a:r>
                      <a:endParaRPr lang="el-GR" sz="2000" dirty="0"/>
                    </a:p>
                  </a:txBody>
                  <a:tcPr/>
                </a:tc>
                <a:tc>
                  <a:txBody>
                    <a:bodyPr/>
                    <a:lstStyle/>
                    <a:p>
                      <a:r>
                        <a:rPr kumimoji="0" lang="el-GR" sz="2000" kern="1200" baseline="0" dirty="0">
                          <a:solidFill>
                            <a:schemeClr val="dk1"/>
                          </a:solidFill>
                        </a:rPr>
                        <a:t>Να ανταλλάξω οπτικές</a:t>
                      </a:r>
                      <a:endParaRPr lang="el-GR" sz="2000" dirty="0"/>
                    </a:p>
                  </a:txBody>
                  <a:tcPr/>
                </a:tc>
                <a:tc>
                  <a:txBody>
                    <a:bodyPr/>
                    <a:lstStyle/>
                    <a:p>
                      <a:r>
                        <a:rPr kumimoji="0" lang="el-GR" sz="2000" kern="1200" baseline="0" dirty="0">
                          <a:solidFill>
                            <a:schemeClr val="dk1"/>
                          </a:solidFill>
                        </a:rPr>
                        <a:t>Εκφράζω τη θέση μου</a:t>
                      </a:r>
                      <a:endParaRPr kumimoji="0" lang="en-US" sz="2000" kern="1200" baseline="0" dirty="0">
                        <a:solidFill>
                          <a:schemeClr val="dk1"/>
                        </a:solidFill>
                      </a:endParaRPr>
                    </a:p>
                    <a:p>
                      <a:r>
                        <a:rPr kumimoji="0" lang="el-GR" sz="2000" kern="1200" baseline="0" dirty="0">
                          <a:solidFill>
                            <a:schemeClr val="dk1"/>
                          </a:solidFill>
                        </a:rPr>
                        <a:t>Ακούω</a:t>
                      </a:r>
                      <a:endParaRPr lang="el-GR" sz="2000" dirty="0"/>
                    </a:p>
                  </a:txBody>
                  <a:tcPr/>
                </a:tc>
                <a:extLst>
                  <a:ext uri="{0D108BD9-81ED-4DB2-BD59-A6C34878D82A}">
                    <a16:rowId xmlns:a16="http://schemas.microsoft.com/office/drawing/2014/main" val="10004"/>
                  </a:ext>
                </a:extLst>
              </a:tr>
              <a:tr h="370840">
                <a:tc>
                  <a:txBody>
                    <a:bodyPr/>
                    <a:lstStyle/>
                    <a:p>
                      <a:r>
                        <a:rPr kumimoji="0" lang="el-GR" sz="2000" b="1" kern="1200" baseline="0" dirty="0">
                          <a:solidFill>
                            <a:schemeClr val="dk1"/>
                          </a:solidFill>
                        </a:rPr>
                        <a:t>Συμβουλευτική</a:t>
                      </a:r>
                      <a:endParaRPr lang="el-GR" sz="2000" b="1" dirty="0"/>
                    </a:p>
                  </a:txBody>
                  <a:tcPr/>
                </a:tc>
                <a:tc>
                  <a:txBody>
                    <a:bodyPr/>
                    <a:lstStyle/>
                    <a:p>
                      <a:r>
                        <a:rPr kumimoji="0" lang="el-GR" sz="2000" b="1" kern="1200" baseline="0" dirty="0">
                          <a:solidFill>
                            <a:schemeClr val="dk1"/>
                          </a:solidFill>
                        </a:rPr>
                        <a:t>Να καταλάβω τον άλλο</a:t>
                      </a:r>
                      <a:endParaRPr kumimoji="0" lang="en-US" sz="2000" b="1" kern="1200" baseline="0" dirty="0">
                        <a:solidFill>
                          <a:schemeClr val="dk1"/>
                        </a:solidFill>
                      </a:endParaRPr>
                    </a:p>
                    <a:p>
                      <a:r>
                        <a:rPr kumimoji="0" lang="el-GR" sz="2000" b="1" kern="1200" baseline="0" dirty="0">
                          <a:solidFill>
                            <a:schemeClr val="dk1"/>
                          </a:solidFill>
                        </a:rPr>
                        <a:t>Να τον/ την βοηθήσω να μετακινηθεί προς την επίτευξη αλλαγών</a:t>
                      </a:r>
                      <a:endParaRPr lang="el-GR" sz="2000" b="1" dirty="0"/>
                    </a:p>
                  </a:txBody>
                  <a:tcPr/>
                </a:tc>
                <a:tc>
                  <a:txBody>
                    <a:bodyPr/>
                    <a:lstStyle/>
                    <a:p>
                      <a:r>
                        <a:rPr kumimoji="0" lang="el-GR" sz="2000" b="1" kern="1200" baseline="0" dirty="0">
                          <a:solidFill>
                            <a:schemeClr val="dk1"/>
                          </a:solidFill>
                        </a:rPr>
                        <a:t>Ακούω</a:t>
                      </a:r>
                      <a:endParaRPr kumimoji="0" lang="en-US" sz="2000" b="1" kern="1200" baseline="0" dirty="0">
                        <a:solidFill>
                          <a:schemeClr val="dk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l-GR" sz="2000" b="1" kern="1200" baseline="0" dirty="0">
                          <a:solidFill>
                            <a:schemeClr val="dk1"/>
                          </a:solidFill>
                        </a:rPr>
                        <a:t>Αποκρίνομαι με βοηθητικό τρόπο</a:t>
                      </a:r>
                      <a:endParaRPr lang="el-GR" sz="2000" b="1" dirty="0"/>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4082161" y="0"/>
            <a:ext cx="7434070" cy="1474330"/>
          </a:xfrm>
        </p:spPr>
        <p:txBody>
          <a:bodyPr>
            <a:normAutofit/>
          </a:bodyPr>
          <a:lstStyle/>
          <a:p>
            <a:pPr algn="ctr"/>
            <a:r>
              <a:rPr lang="el-GR" sz="3600" b="1" dirty="0">
                <a:solidFill>
                  <a:srgbClr val="008080"/>
                </a:solidFill>
              </a:rPr>
              <a:t>ΜΑΘΗΣΙΑΚΑ ΑΠΟΤΕΛΕΣΜΑΤΑ (ι)</a:t>
            </a:r>
            <a:endParaRPr lang="en-US" sz="3600" b="1" dirty="0">
              <a:solidFill>
                <a:srgbClr val="008080"/>
              </a:solidFill>
            </a:endParaRP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3854823" y="1256146"/>
            <a:ext cx="7833327" cy="5338618"/>
          </a:xfrm>
        </p:spPr>
        <p:txBody>
          <a:bodyPr>
            <a:noAutofit/>
          </a:bodyPr>
          <a:lstStyle/>
          <a:p>
            <a:pPr marL="0" marR="0" indent="0" algn="just">
              <a:lnSpc>
                <a:spcPct val="150000"/>
              </a:lnSpc>
              <a:spcBef>
                <a:spcPts val="0"/>
              </a:spcBef>
              <a:spcAft>
                <a:spcPts val="0"/>
              </a:spcAft>
              <a:buNone/>
            </a:pPr>
            <a:r>
              <a:rPr lang="el-GR" sz="2000" u="sng" dirty="0">
                <a:effectLst/>
                <a:latin typeface="Calibri" panose="020F0502020204030204" pitchFamily="34" charset="0"/>
                <a:ea typeface="Calibri" panose="020F0502020204030204" pitchFamily="34" charset="0"/>
                <a:cs typeface="Calibri" panose="020F0502020204030204" pitchFamily="34" charset="0"/>
              </a:rPr>
              <a:t>Με την επιτυχή ολοκλήρωση του μαθήματος ο/η φοιτητής/ φοιτήτρια θα είναι σε θέση να</a:t>
            </a:r>
            <a:r>
              <a:rPr lang="el-GR" sz="2000" dirty="0">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600"/>
              </a:spcBef>
              <a:spcAft>
                <a:spcPts val="600"/>
              </a:spcAft>
              <a:buFont typeface="+mj-lt"/>
              <a:buAutoNum type="arabicPeriod"/>
            </a:pPr>
            <a:r>
              <a:rPr lang="el-GR" sz="2000" dirty="0">
                <a:effectLst/>
                <a:latin typeface="Calibri" panose="020F0502020204030204" pitchFamily="34" charset="0"/>
                <a:ea typeface="Calibri" panose="020F0502020204030204" pitchFamily="34" charset="0"/>
                <a:cs typeface="Calibri" panose="020F0502020204030204" pitchFamily="34" charset="0"/>
              </a:rPr>
              <a:t>Κατανοεί τη σημασία της συμβουλευτικής στις διατροφικές παρεμβάσεις.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600"/>
              </a:spcBef>
              <a:spcAft>
                <a:spcPts val="600"/>
              </a:spcAft>
              <a:buFont typeface="+mj-lt"/>
              <a:buAutoNum type="arabicPeriod"/>
            </a:pPr>
            <a:r>
              <a:rPr lang="el-GR" sz="2000" dirty="0">
                <a:effectLst/>
                <a:latin typeface="Calibri" panose="020F0502020204030204" pitchFamily="34" charset="0"/>
                <a:ea typeface="Calibri" panose="020F0502020204030204" pitchFamily="34" charset="0"/>
                <a:cs typeface="Calibri" panose="020F0502020204030204" pitchFamily="34" charset="0"/>
              </a:rPr>
              <a:t>Αναγνωρίζει τους παράγοντες που επηρεάζουν την τροφική επιλογή και ιδιαίτερα εκείνους που επηρεάζουν τη διατροφική συμπεριφορά των παιδιών των εφήβων, των υπέρβαρων ατόμων και των ηλικιωμένων.</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600"/>
              </a:spcBef>
              <a:spcAft>
                <a:spcPts val="600"/>
              </a:spcAft>
              <a:buFont typeface="+mj-lt"/>
              <a:buAutoNum type="arabicPeriod"/>
            </a:pPr>
            <a:r>
              <a:rPr lang="el-GR" sz="2000" dirty="0">
                <a:effectLst/>
                <a:latin typeface="Calibri" panose="020F0502020204030204" pitchFamily="34" charset="0"/>
                <a:ea typeface="Calibri" panose="020F0502020204030204" pitchFamily="34" charset="0"/>
                <a:cs typeface="Calibri" panose="020F0502020204030204" pitchFamily="34" charset="0"/>
              </a:rPr>
              <a:t>Κατανοεί και να εφαρμόζει τεχνικές που άπτονται των θεωριών αλλαγής διαιτητικής συμπεριφοράς τόσο σε επίπεδο πρόληψης όσο και σε επίπεδο διαχείρισης νοσημάτων.</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2473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
          <p:cNvSpPr/>
          <p:nvPr/>
        </p:nvSpPr>
        <p:spPr>
          <a:xfrm>
            <a:off x="1552459" y="2443110"/>
            <a:ext cx="8814706" cy="830997"/>
          </a:xfrm>
          <a:custGeom>
            <a:avLst/>
            <a:gdLst/>
            <a:ahLst/>
            <a:cxnLst/>
            <a:rect l="l" t="t" r="r" b="b"/>
            <a:pathLst>
              <a:path w="8814706" h="830997" extrusionOk="0">
                <a:moveTo>
                  <a:pt x="0" y="0"/>
                </a:moveTo>
                <a:cubicBezTo>
                  <a:pt x="206271" y="1833"/>
                  <a:pt x="398939" y="-7554"/>
                  <a:pt x="589907" y="0"/>
                </a:cubicBezTo>
                <a:cubicBezTo>
                  <a:pt x="780875" y="7554"/>
                  <a:pt x="890261" y="-570"/>
                  <a:pt x="1003520" y="0"/>
                </a:cubicBezTo>
                <a:cubicBezTo>
                  <a:pt x="1116779" y="570"/>
                  <a:pt x="1488454" y="-8918"/>
                  <a:pt x="1857869" y="0"/>
                </a:cubicBezTo>
                <a:cubicBezTo>
                  <a:pt x="2227284" y="8918"/>
                  <a:pt x="2230036" y="-16999"/>
                  <a:pt x="2447776" y="0"/>
                </a:cubicBezTo>
                <a:cubicBezTo>
                  <a:pt x="2665516" y="16999"/>
                  <a:pt x="2808489" y="-28691"/>
                  <a:pt x="3037683" y="0"/>
                </a:cubicBezTo>
                <a:cubicBezTo>
                  <a:pt x="3266877" y="28691"/>
                  <a:pt x="3604219" y="190"/>
                  <a:pt x="3892032" y="0"/>
                </a:cubicBezTo>
                <a:cubicBezTo>
                  <a:pt x="4179845" y="-190"/>
                  <a:pt x="4250620" y="-24693"/>
                  <a:pt x="4393792" y="0"/>
                </a:cubicBezTo>
                <a:cubicBezTo>
                  <a:pt x="4536964" y="24693"/>
                  <a:pt x="4971422" y="-14059"/>
                  <a:pt x="5248140" y="0"/>
                </a:cubicBezTo>
                <a:cubicBezTo>
                  <a:pt x="5524858" y="14059"/>
                  <a:pt x="5860007" y="24799"/>
                  <a:pt x="6102489" y="0"/>
                </a:cubicBezTo>
                <a:cubicBezTo>
                  <a:pt x="6344971" y="-24799"/>
                  <a:pt x="6603078" y="17201"/>
                  <a:pt x="6780543" y="0"/>
                </a:cubicBezTo>
                <a:cubicBezTo>
                  <a:pt x="6958008" y="-17201"/>
                  <a:pt x="7392407" y="-6382"/>
                  <a:pt x="7634892" y="0"/>
                </a:cubicBezTo>
                <a:cubicBezTo>
                  <a:pt x="7877377" y="6382"/>
                  <a:pt x="8053199" y="-4680"/>
                  <a:pt x="8224799" y="0"/>
                </a:cubicBezTo>
                <a:cubicBezTo>
                  <a:pt x="8396399" y="4680"/>
                  <a:pt x="8553938" y="-7619"/>
                  <a:pt x="8814706" y="0"/>
                </a:cubicBezTo>
                <a:cubicBezTo>
                  <a:pt x="8806766" y="133404"/>
                  <a:pt x="8800341" y="244466"/>
                  <a:pt x="8814706" y="423808"/>
                </a:cubicBezTo>
                <a:cubicBezTo>
                  <a:pt x="8829071" y="603150"/>
                  <a:pt x="8818104" y="651079"/>
                  <a:pt x="8814706" y="830997"/>
                </a:cubicBezTo>
                <a:cubicBezTo>
                  <a:pt x="8570322" y="831353"/>
                  <a:pt x="8312983" y="823494"/>
                  <a:pt x="8136652" y="830997"/>
                </a:cubicBezTo>
                <a:cubicBezTo>
                  <a:pt x="7960321" y="838500"/>
                  <a:pt x="7667189" y="868538"/>
                  <a:pt x="7282303" y="830997"/>
                </a:cubicBezTo>
                <a:cubicBezTo>
                  <a:pt x="6897417" y="793456"/>
                  <a:pt x="6787029" y="816270"/>
                  <a:pt x="6604249" y="830997"/>
                </a:cubicBezTo>
                <a:cubicBezTo>
                  <a:pt x="6421469" y="845724"/>
                  <a:pt x="6368800" y="813950"/>
                  <a:pt x="6190636" y="830997"/>
                </a:cubicBezTo>
                <a:cubicBezTo>
                  <a:pt x="6012472" y="848044"/>
                  <a:pt x="5831852" y="811142"/>
                  <a:pt x="5688876" y="830997"/>
                </a:cubicBezTo>
                <a:cubicBezTo>
                  <a:pt x="5545900" y="850852"/>
                  <a:pt x="5175171" y="822505"/>
                  <a:pt x="4834527" y="830997"/>
                </a:cubicBezTo>
                <a:cubicBezTo>
                  <a:pt x="4493883" y="839489"/>
                  <a:pt x="4473746" y="848848"/>
                  <a:pt x="4156473" y="830997"/>
                </a:cubicBezTo>
                <a:cubicBezTo>
                  <a:pt x="3839200" y="813146"/>
                  <a:pt x="3836452" y="824076"/>
                  <a:pt x="3654713" y="830997"/>
                </a:cubicBezTo>
                <a:cubicBezTo>
                  <a:pt x="3472974" y="837918"/>
                  <a:pt x="3161089" y="811262"/>
                  <a:pt x="2976658" y="830997"/>
                </a:cubicBezTo>
                <a:cubicBezTo>
                  <a:pt x="2792227" y="850732"/>
                  <a:pt x="2735134" y="815243"/>
                  <a:pt x="2563045" y="830997"/>
                </a:cubicBezTo>
                <a:cubicBezTo>
                  <a:pt x="2390956" y="846751"/>
                  <a:pt x="2347237" y="847207"/>
                  <a:pt x="2149432" y="830997"/>
                </a:cubicBezTo>
                <a:cubicBezTo>
                  <a:pt x="1951627" y="814787"/>
                  <a:pt x="1716350" y="861660"/>
                  <a:pt x="1471378" y="830997"/>
                </a:cubicBezTo>
                <a:cubicBezTo>
                  <a:pt x="1226406" y="800334"/>
                  <a:pt x="1219989" y="842488"/>
                  <a:pt x="969618" y="830997"/>
                </a:cubicBezTo>
                <a:cubicBezTo>
                  <a:pt x="719247" y="819506"/>
                  <a:pt x="227114" y="827200"/>
                  <a:pt x="0" y="830997"/>
                </a:cubicBezTo>
                <a:cubicBezTo>
                  <a:pt x="1787" y="682508"/>
                  <a:pt x="-10684" y="580915"/>
                  <a:pt x="0" y="432118"/>
                </a:cubicBezTo>
                <a:cubicBezTo>
                  <a:pt x="10684" y="283321"/>
                  <a:pt x="-13139" y="126834"/>
                  <a:pt x="0" y="0"/>
                </a:cubicBezTo>
                <a:close/>
              </a:path>
            </a:pathLst>
          </a:custGeom>
          <a:noFill/>
          <a:ln w="254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400">
                <a:solidFill>
                  <a:srgbClr val="262626"/>
                </a:solidFill>
                <a:latin typeface="Arial"/>
                <a:ea typeface="Arial"/>
                <a:cs typeface="Arial"/>
                <a:sym typeface="Arial"/>
              </a:rPr>
              <a:t>Mπορεί να οριστεί ως η διαδικασία με την οποία η διατροφική γνώση μετατρέπεται σε διατροφική αλλαγή.</a:t>
            </a:r>
            <a:endParaRPr/>
          </a:p>
        </p:txBody>
      </p:sp>
      <p:sp>
        <p:nvSpPr>
          <p:cNvPr id="136" name="Google Shape;136;p2"/>
          <p:cNvSpPr/>
          <p:nvPr/>
        </p:nvSpPr>
        <p:spPr>
          <a:xfrm>
            <a:off x="6373267" y="4414890"/>
            <a:ext cx="311293" cy="326724"/>
          </a:xfrm>
          <a:custGeom>
            <a:avLst/>
            <a:gdLst/>
            <a:ahLst/>
            <a:cxnLst/>
            <a:rect l="l" t="t" r="r" b="b"/>
            <a:pathLst>
              <a:path w="2921968" h="3066808" extrusionOk="0">
                <a:moveTo>
                  <a:pt x="1460984" y="233294"/>
                </a:moveTo>
                <a:cubicBezTo>
                  <a:pt x="1383148" y="233294"/>
                  <a:pt x="1320049" y="296393"/>
                  <a:pt x="1320049" y="374229"/>
                </a:cubicBezTo>
                <a:cubicBezTo>
                  <a:pt x="1320049" y="452065"/>
                  <a:pt x="1383148" y="515164"/>
                  <a:pt x="1460984" y="515164"/>
                </a:cubicBezTo>
                <a:cubicBezTo>
                  <a:pt x="1538820" y="515164"/>
                  <a:pt x="1601919" y="452065"/>
                  <a:pt x="1601919" y="374229"/>
                </a:cubicBezTo>
                <a:cubicBezTo>
                  <a:pt x="1601919" y="296393"/>
                  <a:pt x="1538820" y="233294"/>
                  <a:pt x="1460984" y="233294"/>
                </a:cubicBezTo>
                <a:close/>
                <a:moveTo>
                  <a:pt x="1460984" y="0"/>
                </a:moveTo>
                <a:cubicBezTo>
                  <a:pt x="1667665" y="0"/>
                  <a:pt x="1835213" y="167548"/>
                  <a:pt x="1835213" y="374229"/>
                </a:cubicBezTo>
                <a:cubicBezTo>
                  <a:pt x="1835213" y="503404"/>
                  <a:pt x="1769765" y="617294"/>
                  <a:pt x="1670219" y="684545"/>
                </a:cubicBezTo>
                <a:lnTo>
                  <a:pt x="1626866" y="708077"/>
                </a:lnTo>
                <a:lnTo>
                  <a:pt x="1646248" y="873151"/>
                </a:lnTo>
                <a:lnTo>
                  <a:pt x="2235203" y="873151"/>
                </a:lnTo>
                <a:lnTo>
                  <a:pt x="2241832" y="851796"/>
                </a:lnTo>
                <a:cubicBezTo>
                  <a:pt x="2272966" y="778187"/>
                  <a:pt x="2345853" y="726537"/>
                  <a:pt x="2430803" y="726537"/>
                </a:cubicBezTo>
                <a:cubicBezTo>
                  <a:pt x="2544070" y="726537"/>
                  <a:pt x="2635891" y="818358"/>
                  <a:pt x="2635891" y="931625"/>
                </a:cubicBezTo>
                <a:cubicBezTo>
                  <a:pt x="2635891" y="1044892"/>
                  <a:pt x="2544070" y="1136713"/>
                  <a:pt x="2430803" y="1136713"/>
                </a:cubicBezTo>
                <a:cubicBezTo>
                  <a:pt x="2345853" y="1136713"/>
                  <a:pt x="2272966" y="1085064"/>
                  <a:pt x="2241832" y="1011455"/>
                </a:cubicBezTo>
                <a:lnTo>
                  <a:pt x="2233652" y="985105"/>
                </a:lnTo>
                <a:lnTo>
                  <a:pt x="1659393" y="985105"/>
                </a:lnTo>
                <a:lnTo>
                  <a:pt x="1835639" y="2486125"/>
                </a:lnTo>
                <a:cubicBezTo>
                  <a:pt x="2257126" y="2356235"/>
                  <a:pt x="2582425" y="2203368"/>
                  <a:pt x="2605322" y="1804902"/>
                </a:cubicBezTo>
                <a:cubicBezTo>
                  <a:pt x="2547615" y="1806965"/>
                  <a:pt x="2490707" y="1815307"/>
                  <a:pt x="2437231" y="1828663"/>
                </a:cubicBezTo>
                <a:cubicBezTo>
                  <a:pt x="2542844" y="1722240"/>
                  <a:pt x="2642253" y="1622871"/>
                  <a:pt x="2679599" y="1472350"/>
                </a:cubicBezTo>
                <a:cubicBezTo>
                  <a:pt x="2719016" y="1621107"/>
                  <a:pt x="2816355" y="1715183"/>
                  <a:pt x="2921968" y="1828663"/>
                </a:cubicBezTo>
                <a:cubicBezTo>
                  <a:pt x="2868630" y="1815688"/>
                  <a:pt x="2809977" y="1807008"/>
                  <a:pt x="2749252" y="1804848"/>
                </a:cubicBezTo>
                <a:cubicBezTo>
                  <a:pt x="2719427" y="2342499"/>
                  <a:pt x="2353693" y="2860207"/>
                  <a:pt x="1665272" y="2905483"/>
                </a:cubicBezTo>
                <a:cubicBezTo>
                  <a:pt x="1561523" y="2978866"/>
                  <a:pt x="1523475" y="3013033"/>
                  <a:pt x="1462434" y="3066808"/>
                </a:cubicBezTo>
                <a:cubicBezTo>
                  <a:pt x="1404574" y="3011016"/>
                  <a:pt x="1369708" y="2980430"/>
                  <a:pt x="1265857" y="2910631"/>
                </a:cubicBezTo>
                <a:cubicBezTo>
                  <a:pt x="648092" y="2849018"/>
                  <a:pt x="205460" y="2343748"/>
                  <a:pt x="175466" y="1804523"/>
                </a:cubicBezTo>
                <a:cubicBezTo>
                  <a:pt x="115256" y="1806261"/>
                  <a:pt x="55763" y="1814736"/>
                  <a:pt x="0" y="1828663"/>
                </a:cubicBezTo>
                <a:cubicBezTo>
                  <a:pt x="105615" y="1722240"/>
                  <a:pt x="205022" y="1622871"/>
                  <a:pt x="242369" y="1472350"/>
                </a:cubicBezTo>
                <a:cubicBezTo>
                  <a:pt x="281785" y="1621107"/>
                  <a:pt x="379124" y="1715183"/>
                  <a:pt x="484739" y="1828663"/>
                </a:cubicBezTo>
                <a:cubicBezTo>
                  <a:pt x="433473" y="1816193"/>
                  <a:pt x="377298" y="1807690"/>
                  <a:pt x="319066" y="1805271"/>
                </a:cubicBezTo>
                <a:cubicBezTo>
                  <a:pt x="342774" y="2204526"/>
                  <a:pt x="675270" y="2359301"/>
                  <a:pt x="1095798" y="2488933"/>
                </a:cubicBezTo>
                <a:lnTo>
                  <a:pt x="1266566" y="985105"/>
                </a:lnTo>
                <a:lnTo>
                  <a:pt x="728631" y="985105"/>
                </a:lnTo>
                <a:lnTo>
                  <a:pt x="727109" y="987221"/>
                </a:lnTo>
                <a:lnTo>
                  <a:pt x="719586" y="1011455"/>
                </a:lnTo>
                <a:cubicBezTo>
                  <a:pt x="688452" y="1085064"/>
                  <a:pt x="615566" y="1136713"/>
                  <a:pt x="530615" y="1136713"/>
                </a:cubicBezTo>
                <a:cubicBezTo>
                  <a:pt x="417348" y="1136713"/>
                  <a:pt x="325527" y="1044892"/>
                  <a:pt x="325527" y="931625"/>
                </a:cubicBezTo>
                <a:cubicBezTo>
                  <a:pt x="325527" y="818358"/>
                  <a:pt x="417348" y="726537"/>
                  <a:pt x="530615" y="726537"/>
                </a:cubicBezTo>
                <a:cubicBezTo>
                  <a:pt x="615566" y="726537"/>
                  <a:pt x="688452" y="778187"/>
                  <a:pt x="719586" y="851796"/>
                </a:cubicBezTo>
                <a:lnTo>
                  <a:pt x="724380" y="867240"/>
                </a:lnTo>
                <a:lnTo>
                  <a:pt x="728634" y="873151"/>
                </a:lnTo>
                <a:lnTo>
                  <a:pt x="1279279" y="873151"/>
                </a:lnTo>
                <a:lnTo>
                  <a:pt x="1297855" y="709571"/>
                </a:lnTo>
                <a:lnTo>
                  <a:pt x="1251749" y="684545"/>
                </a:lnTo>
                <a:cubicBezTo>
                  <a:pt x="1152204" y="617294"/>
                  <a:pt x="1086755" y="503404"/>
                  <a:pt x="1086755" y="374229"/>
                </a:cubicBezTo>
                <a:cubicBezTo>
                  <a:pt x="1086755" y="167548"/>
                  <a:pt x="1254303" y="0"/>
                  <a:pt x="146098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Arial"/>
              <a:ea typeface="Arial"/>
              <a:cs typeface="Arial"/>
              <a:sym typeface="Arial"/>
            </a:endParaRPr>
          </a:p>
        </p:txBody>
      </p:sp>
      <p:sp>
        <p:nvSpPr>
          <p:cNvPr id="137" name="Google Shape;137;p2"/>
          <p:cNvSpPr txBox="1"/>
          <p:nvPr/>
        </p:nvSpPr>
        <p:spPr>
          <a:xfrm>
            <a:off x="1431811" y="1263957"/>
            <a:ext cx="9328377" cy="824494"/>
          </a:xfrm>
          <a:prstGeom prst="rect">
            <a:avLst/>
          </a:prstGeom>
          <a:noFill/>
          <a:ln>
            <a:noFill/>
          </a:ln>
        </p:spPr>
        <p:txBody>
          <a:bodyPr spcFirstLastPara="1" wrap="square" lIns="91425" tIns="45700" rIns="91425" bIns="45700" anchor="ctr" anchorCtr="0">
            <a:noAutofit/>
          </a:bodyPr>
          <a:lstStyle/>
          <a:p>
            <a:pPr marL="0" marR="0" lvl="0" indent="0" algn="l" rtl="0">
              <a:lnSpc>
                <a:spcPct val="93750"/>
              </a:lnSpc>
              <a:spcBef>
                <a:spcPts val="0"/>
              </a:spcBef>
              <a:spcAft>
                <a:spcPts val="0"/>
              </a:spcAft>
              <a:buClr>
                <a:schemeClr val="accent1"/>
              </a:buClr>
              <a:buSzPts val="3200"/>
              <a:buFont typeface="Arial"/>
              <a:buNone/>
            </a:pPr>
            <a:r>
              <a:rPr lang="el-GR" sz="3200" dirty="0">
                <a:solidFill>
                  <a:srgbClr val="008080"/>
                </a:solidFill>
                <a:latin typeface="Arial"/>
                <a:ea typeface="Arial"/>
                <a:cs typeface="Arial"/>
                <a:sym typeface="Arial"/>
              </a:rPr>
              <a:t>Διατροφική επικοινωνία (</a:t>
            </a:r>
            <a:r>
              <a:rPr lang="el-GR" sz="3200" dirty="0" err="1">
                <a:solidFill>
                  <a:srgbClr val="008080"/>
                </a:solidFill>
                <a:latin typeface="Arial"/>
                <a:ea typeface="Arial"/>
                <a:cs typeface="Arial"/>
                <a:sym typeface="Arial"/>
              </a:rPr>
              <a:t>Nutrition</a:t>
            </a:r>
            <a:r>
              <a:rPr lang="el-GR" sz="3200" dirty="0">
                <a:solidFill>
                  <a:srgbClr val="008080"/>
                </a:solidFill>
                <a:latin typeface="Arial"/>
                <a:ea typeface="Arial"/>
                <a:cs typeface="Arial"/>
                <a:sym typeface="Arial"/>
              </a:rPr>
              <a:t> Communication)</a:t>
            </a:r>
            <a:endParaRPr dirty="0">
              <a:solidFill>
                <a:srgbClr val="008080"/>
              </a:solidFill>
            </a:endParaRPr>
          </a:p>
        </p:txBody>
      </p:sp>
      <p:sp>
        <p:nvSpPr>
          <p:cNvPr id="138" name="Google Shape;138;p2"/>
          <p:cNvSpPr txBox="1"/>
          <p:nvPr/>
        </p:nvSpPr>
        <p:spPr>
          <a:xfrm>
            <a:off x="3278221" y="6242618"/>
            <a:ext cx="8913779" cy="61555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700" i="1">
                <a:solidFill>
                  <a:schemeClr val="dk1"/>
                </a:solidFill>
                <a:latin typeface="Arial"/>
                <a:ea typeface="Arial"/>
                <a:cs typeface="Arial"/>
                <a:sym typeface="Arial"/>
              </a:rPr>
              <a:t>Ghosh D (2023). Evidence – based nutrition communication: opportunities and challenges.</a:t>
            </a:r>
            <a:endParaRPr sz="1700" i="1">
              <a:solidFill>
                <a:schemeClr val="dk1"/>
              </a:solidFill>
              <a:latin typeface="Arial"/>
              <a:ea typeface="Arial"/>
              <a:cs typeface="Arial"/>
              <a:sym typeface="Arial"/>
            </a:endParaRPr>
          </a:p>
          <a:p>
            <a:pPr marL="0" marR="0" lvl="0" indent="0" algn="r" rtl="0">
              <a:spcBef>
                <a:spcPts val="0"/>
              </a:spcBef>
              <a:spcAft>
                <a:spcPts val="0"/>
              </a:spcAft>
              <a:buNone/>
            </a:pPr>
            <a:r>
              <a:rPr lang="el-GR" sz="1700" i="1">
                <a:solidFill>
                  <a:schemeClr val="dk1"/>
                </a:solidFill>
                <a:latin typeface="Arial"/>
                <a:ea typeface="Arial"/>
                <a:cs typeface="Arial"/>
                <a:sym typeface="Arial"/>
              </a:rPr>
              <a:t>Rayner MJ. Forum Nutr 2003:56:129-31. </a:t>
            </a:r>
            <a:endParaRPr sz="1700" i="1">
              <a:solidFill>
                <a:schemeClr val="dk1"/>
              </a:solidFill>
              <a:latin typeface="Arial"/>
              <a:ea typeface="Arial"/>
              <a:cs typeface="Arial"/>
              <a:sym typeface="Arial"/>
            </a:endParaRPr>
          </a:p>
        </p:txBody>
      </p:sp>
      <p:sp>
        <p:nvSpPr>
          <p:cNvPr id="139" name="Google Shape;139;p2"/>
          <p:cNvSpPr txBox="1"/>
          <p:nvPr/>
        </p:nvSpPr>
        <p:spPr>
          <a:xfrm>
            <a:off x="2616740" y="3984953"/>
            <a:ext cx="6284068" cy="1323439"/>
          </a:xfrm>
          <a:prstGeom prst="rect">
            <a:avLst/>
          </a:prstGeom>
          <a:noFill/>
          <a:ln w="9525"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000">
                <a:solidFill>
                  <a:schemeClr val="dk1"/>
                </a:solidFill>
                <a:latin typeface="Arial"/>
                <a:ea typeface="Arial"/>
                <a:cs typeface="Arial"/>
                <a:sym typeface="Arial"/>
              </a:rPr>
              <a:t>Οι διατροφικοί στόχοι για τους πληθυσμούς και οι διατροφικές κατευθυντήριες γραμμές για τα άτομα αποτελούν το σημείο εκκίνησης για τη διατροφική επικοινωνία.</a:t>
            </a:r>
            <a:endParaRPr sz="2000">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6"/>
          <p:cNvSpPr txBox="1">
            <a:spLocks noGrp="1"/>
          </p:cNvSpPr>
          <p:nvPr>
            <p:ph type="body" idx="1"/>
          </p:nvPr>
        </p:nvSpPr>
        <p:spPr>
          <a:xfrm>
            <a:off x="1" y="759240"/>
            <a:ext cx="12191999" cy="1370578"/>
          </a:xfrm>
          <a:prstGeom prst="rect">
            <a:avLst/>
          </a:prstGeom>
          <a:solidFill>
            <a:schemeClr val="bg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1"/>
              </a:buClr>
              <a:buSzPts val="4000"/>
              <a:buNone/>
            </a:pPr>
            <a:r>
              <a:rPr lang="el-GR" sz="3200" dirty="0">
                <a:solidFill>
                  <a:srgbClr val="008080"/>
                </a:solidFill>
              </a:rPr>
              <a:t>Επικοινωνία αλλαγής συμπεριφοράς</a:t>
            </a:r>
            <a:endParaRPr sz="3200" dirty="0">
              <a:solidFill>
                <a:srgbClr val="008080"/>
              </a:solidFill>
            </a:endParaRPr>
          </a:p>
          <a:p>
            <a:pPr marL="0" lvl="0" indent="0" algn="ctr" rtl="0">
              <a:lnSpc>
                <a:spcPct val="90000"/>
              </a:lnSpc>
              <a:spcBef>
                <a:spcPts val="1000"/>
              </a:spcBef>
              <a:spcAft>
                <a:spcPts val="0"/>
              </a:spcAft>
              <a:buClr>
                <a:schemeClr val="accent1"/>
              </a:buClr>
              <a:buSzPts val="4000"/>
              <a:buNone/>
            </a:pPr>
            <a:r>
              <a:rPr lang="el-GR" sz="3200" dirty="0">
                <a:solidFill>
                  <a:srgbClr val="008080"/>
                </a:solidFill>
              </a:rPr>
              <a:t>(</a:t>
            </a:r>
            <a:r>
              <a:rPr lang="el-GR" sz="3200" dirty="0" err="1">
                <a:solidFill>
                  <a:srgbClr val="008080"/>
                </a:solidFill>
              </a:rPr>
              <a:t>Behavior</a:t>
            </a:r>
            <a:r>
              <a:rPr lang="el-GR" sz="3200" dirty="0">
                <a:solidFill>
                  <a:srgbClr val="008080"/>
                </a:solidFill>
              </a:rPr>
              <a:t> </a:t>
            </a:r>
            <a:r>
              <a:rPr lang="el-GR" sz="3200" dirty="0" err="1">
                <a:solidFill>
                  <a:srgbClr val="008080"/>
                </a:solidFill>
              </a:rPr>
              <a:t>Change</a:t>
            </a:r>
            <a:r>
              <a:rPr lang="el-GR" sz="3200" dirty="0">
                <a:solidFill>
                  <a:srgbClr val="008080"/>
                </a:solidFill>
              </a:rPr>
              <a:t> Communication)</a:t>
            </a:r>
            <a:endParaRPr sz="3200" dirty="0">
              <a:solidFill>
                <a:srgbClr val="008080"/>
              </a:solidFill>
            </a:endParaRPr>
          </a:p>
        </p:txBody>
      </p:sp>
      <p:sp>
        <p:nvSpPr>
          <p:cNvPr id="329" name="Google Shape;329;p16"/>
          <p:cNvSpPr txBox="1"/>
          <p:nvPr/>
        </p:nvSpPr>
        <p:spPr>
          <a:xfrm>
            <a:off x="8798667" y="3459534"/>
            <a:ext cx="3330106"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200">
                <a:solidFill>
                  <a:schemeClr val="dk1"/>
                </a:solidFill>
                <a:latin typeface="Arial"/>
                <a:ea typeface="Arial"/>
                <a:cs typeface="Arial"/>
                <a:sym typeface="Arial"/>
              </a:rPr>
              <a:t>ΑΤΟΜA</a:t>
            </a:r>
            <a:endParaRPr sz="2200">
              <a:solidFill>
                <a:schemeClr val="dk1"/>
              </a:solidFill>
              <a:latin typeface="Arial"/>
              <a:ea typeface="Arial"/>
              <a:cs typeface="Arial"/>
              <a:sym typeface="Arial"/>
            </a:endParaRPr>
          </a:p>
          <a:p>
            <a:pPr marL="0" marR="0" lvl="0" indent="0" algn="ctr" rtl="0">
              <a:spcBef>
                <a:spcPts val="0"/>
              </a:spcBef>
              <a:spcAft>
                <a:spcPts val="0"/>
              </a:spcAft>
              <a:buNone/>
            </a:pPr>
            <a:endParaRPr sz="2200">
              <a:solidFill>
                <a:schemeClr val="dk1"/>
              </a:solidFill>
              <a:latin typeface="Arial"/>
              <a:ea typeface="Arial"/>
              <a:cs typeface="Arial"/>
              <a:sym typeface="Arial"/>
            </a:endParaRPr>
          </a:p>
          <a:p>
            <a:pPr marL="0" marR="0" lvl="0" indent="0" algn="ctr" rtl="0">
              <a:spcBef>
                <a:spcPts val="0"/>
              </a:spcBef>
              <a:spcAft>
                <a:spcPts val="0"/>
              </a:spcAft>
              <a:buNone/>
            </a:pPr>
            <a:r>
              <a:rPr lang="el-GR" sz="2200">
                <a:solidFill>
                  <a:schemeClr val="dk1"/>
                </a:solidFill>
                <a:latin typeface="Arial"/>
                <a:ea typeface="Arial"/>
                <a:cs typeface="Arial"/>
                <a:sym typeface="Arial"/>
              </a:rPr>
              <a:t>ΟΜΑΔΕΣ/ ΠΛΗΘΥΣΜΟΥΣ</a:t>
            </a:r>
            <a:endParaRPr sz="2200">
              <a:solidFill>
                <a:schemeClr val="dk1"/>
              </a:solidFill>
              <a:latin typeface="Arial"/>
              <a:ea typeface="Arial"/>
              <a:cs typeface="Arial"/>
              <a:sym typeface="Arial"/>
            </a:endParaRPr>
          </a:p>
        </p:txBody>
      </p:sp>
      <p:sp>
        <p:nvSpPr>
          <p:cNvPr id="330" name="Google Shape;330;p16"/>
          <p:cNvSpPr txBox="1"/>
          <p:nvPr/>
        </p:nvSpPr>
        <p:spPr>
          <a:xfrm>
            <a:off x="9101847" y="2449928"/>
            <a:ext cx="272374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400" b="1">
                <a:solidFill>
                  <a:schemeClr val="dk1"/>
                </a:solidFill>
                <a:latin typeface="Arial"/>
                <a:ea typeface="Arial"/>
                <a:cs typeface="Arial"/>
                <a:sym typeface="Arial"/>
              </a:rPr>
              <a:t>ΕΦΑΡΜΟΖΕΤΑΙ</a:t>
            </a:r>
            <a:endParaRPr sz="2400" b="1">
              <a:solidFill>
                <a:schemeClr val="dk1"/>
              </a:solidFill>
              <a:latin typeface="Arial"/>
              <a:ea typeface="Arial"/>
              <a:cs typeface="Arial"/>
              <a:sym typeface="Arial"/>
            </a:endParaRPr>
          </a:p>
        </p:txBody>
      </p:sp>
      <p:sp>
        <p:nvSpPr>
          <p:cNvPr id="331" name="Google Shape;331;p16"/>
          <p:cNvSpPr txBox="1"/>
          <p:nvPr/>
        </p:nvSpPr>
        <p:spPr>
          <a:xfrm>
            <a:off x="2529192" y="6194939"/>
            <a:ext cx="9662808"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800" i="1">
                <a:solidFill>
                  <a:schemeClr val="dk1"/>
                </a:solidFill>
                <a:latin typeface="Arial"/>
                <a:ea typeface="Arial"/>
                <a:cs typeface="Arial"/>
                <a:sym typeface="Arial"/>
              </a:rPr>
              <a:t>Ngigi S &amp; Busolo D. </a:t>
            </a:r>
            <a:r>
              <a:rPr lang="el-GR" sz="1800" b="0" i="1" u="none" strike="noStrike">
                <a:solidFill>
                  <a:srgbClr val="333333"/>
                </a:solidFill>
                <a:latin typeface="Arial"/>
                <a:ea typeface="Arial"/>
                <a:cs typeface="Arial"/>
                <a:sym typeface="Arial"/>
              </a:rPr>
              <a:t>Inte J Innov Res Dev 2018;7(9):84 – 93</a:t>
            </a:r>
            <a:endParaRPr sz="1800" b="0" i="1" u="none" strike="noStrike">
              <a:solidFill>
                <a:srgbClr val="333333"/>
              </a:solidFill>
              <a:latin typeface="Arial"/>
              <a:ea typeface="Arial"/>
              <a:cs typeface="Arial"/>
              <a:sym typeface="Arial"/>
            </a:endParaRPr>
          </a:p>
          <a:p>
            <a:pPr marL="0" marR="0" lvl="0" indent="0" algn="r" rtl="0">
              <a:spcBef>
                <a:spcPts val="0"/>
              </a:spcBef>
              <a:spcAft>
                <a:spcPts val="0"/>
              </a:spcAft>
              <a:buNone/>
            </a:pPr>
            <a:r>
              <a:rPr lang="el-GR" sz="1800" b="0" i="1" u="none" strike="noStrike">
                <a:solidFill>
                  <a:schemeClr val="dk1"/>
                </a:solidFill>
                <a:latin typeface="Arial"/>
                <a:ea typeface="Arial"/>
                <a:cs typeface="Arial"/>
                <a:sym typeface="Arial"/>
              </a:rPr>
              <a:t>CDC (2018). Health Communication Strategies.</a:t>
            </a:r>
            <a:endParaRPr sz="1800" i="1">
              <a:solidFill>
                <a:schemeClr val="dk1"/>
              </a:solidFill>
              <a:latin typeface="Arial"/>
              <a:ea typeface="Arial"/>
              <a:cs typeface="Arial"/>
              <a:sym typeface="Arial"/>
            </a:endParaRPr>
          </a:p>
        </p:txBody>
      </p:sp>
      <p:sp>
        <p:nvSpPr>
          <p:cNvPr id="332" name="Google Shape;332;p16"/>
          <p:cNvSpPr txBox="1"/>
          <p:nvPr/>
        </p:nvSpPr>
        <p:spPr>
          <a:xfrm>
            <a:off x="609601" y="2222117"/>
            <a:ext cx="7785367" cy="37856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l-GR" sz="2000" b="1">
                <a:solidFill>
                  <a:schemeClr val="dk1"/>
                </a:solidFill>
                <a:latin typeface="Arial"/>
                <a:ea typeface="Arial"/>
                <a:cs typeface="Arial"/>
                <a:sym typeface="Arial"/>
              </a:rPr>
              <a:t>Ορίζεται </a:t>
            </a:r>
            <a:r>
              <a:rPr lang="el-GR" sz="2000">
                <a:solidFill>
                  <a:schemeClr val="dk1"/>
                </a:solidFill>
                <a:latin typeface="Arial"/>
                <a:ea typeface="Arial"/>
                <a:cs typeface="Arial"/>
                <a:sym typeface="Arial"/>
              </a:rPr>
              <a:t>ως μια διαδραστική διαδικασία με τα άτομα ή τις κοινότητες για την ανάπτυξη προσαρμοσμένων μηνυμάτων και προσεγγίσεων χρησιμοποιώντας μια ποικιλία διαύλων επικοινωνίας με στόχο:</a:t>
            </a:r>
            <a:endParaRPr/>
          </a:p>
          <a:p>
            <a:pPr marL="457200" marR="0" lvl="0" indent="-457200" algn="just" rtl="0">
              <a:spcBef>
                <a:spcPts val="0"/>
              </a:spcBef>
              <a:spcAft>
                <a:spcPts val="0"/>
              </a:spcAft>
              <a:buClr>
                <a:schemeClr val="dk1"/>
              </a:buClr>
              <a:buSzPts val="2000"/>
              <a:buFont typeface="Arial"/>
              <a:buAutoNum type="arabicParenR"/>
            </a:pPr>
            <a:r>
              <a:rPr lang="el-GR" sz="2000">
                <a:solidFill>
                  <a:schemeClr val="dk1"/>
                </a:solidFill>
                <a:latin typeface="Arial"/>
                <a:ea typeface="Arial"/>
                <a:cs typeface="Arial"/>
                <a:sym typeface="Arial"/>
              </a:rPr>
              <a:t>την ανάπτυξη θετικών συμπεριφορών</a:t>
            </a:r>
            <a:endParaRPr/>
          </a:p>
          <a:p>
            <a:pPr marL="457200" marR="0" lvl="0" indent="-457200" algn="just" rtl="0">
              <a:spcBef>
                <a:spcPts val="0"/>
              </a:spcBef>
              <a:spcAft>
                <a:spcPts val="0"/>
              </a:spcAft>
              <a:buClr>
                <a:schemeClr val="dk1"/>
              </a:buClr>
              <a:buSzPts val="2000"/>
              <a:buFont typeface="Arial"/>
              <a:buAutoNum type="arabicParenR"/>
            </a:pPr>
            <a:r>
              <a:rPr lang="el-GR" sz="2000">
                <a:solidFill>
                  <a:schemeClr val="dk1"/>
                </a:solidFill>
                <a:latin typeface="Arial"/>
                <a:ea typeface="Arial"/>
                <a:cs typeface="Arial"/>
                <a:sym typeface="Arial"/>
              </a:rPr>
              <a:t>την προώθηση και διατήρηση της αλλαγής συμπεριφοράς και</a:t>
            </a:r>
            <a:endParaRPr/>
          </a:p>
          <a:p>
            <a:pPr marL="457200" marR="0" lvl="0" indent="-457200" algn="just" rtl="0">
              <a:spcBef>
                <a:spcPts val="0"/>
              </a:spcBef>
              <a:spcAft>
                <a:spcPts val="0"/>
              </a:spcAft>
              <a:buClr>
                <a:schemeClr val="dk1"/>
              </a:buClr>
              <a:buSzPts val="2000"/>
              <a:buFont typeface="Arial"/>
              <a:buAutoNum type="arabicParenR"/>
            </a:pPr>
            <a:r>
              <a:rPr lang="el-GR" sz="2000">
                <a:solidFill>
                  <a:schemeClr val="dk1"/>
                </a:solidFill>
                <a:latin typeface="Arial"/>
                <a:ea typeface="Arial"/>
                <a:cs typeface="Arial"/>
                <a:sym typeface="Arial"/>
              </a:rPr>
              <a:t>τη διατήρηση των συμπεριφορών αυτών</a:t>
            </a:r>
            <a:endParaRPr/>
          </a:p>
          <a:p>
            <a:pPr marL="0" marR="0" lvl="0" indent="0" algn="just" rtl="0">
              <a:spcBef>
                <a:spcPts val="0"/>
              </a:spcBef>
              <a:spcAft>
                <a:spcPts val="0"/>
              </a:spcAft>
              <a:buNone/>
            </a:pPr>
            <a:endParaRPr sz="2000">
              <a:solidFill>
                <a:schemeClr val="dk1"/>
              </a:solidFill>
              <a:latin typeface="Arial"/>
              <a:ea typeface="Arial"/>
              <a:cs typeface="Arial"/>
              <a:sym typeface="Arial"/>
            </a:endParaRPr>
          </a:p>
          <a:p>
            <a:pPr marL="0" marR="0" lvl="0" indent="0" algn="just" rtl="0">
              <a:spcBef>
                <a:spcPts val="0"/>
              </a:spcBef>
              <a:spcAft>
                <a:spcPts val="0"/>
              </a:spcAft>
              <a:buNone/>
            </a:pPr>
            <a:endParaRPr sz="2000">
              <a:solidFill>
                <a:schemeClr val="dk1"/>
              </a:solidFill>
              <a:latin typeface="Arial"/>
              <a:ea typeface="Arial"/>
              <a:cs typeface="Arial"/>
              <a:sym typeface="Arial"/>
            </a:endParaRPr>
          </a:p>
          <a:p>
            <a:pPr marL="0" marR="0" lvl="0" indent="0" algn="just" rtl="0">
              <a:spcBef>
                <a:spcPts val="0"/>
              </a:spcBef>
              <a:spcAft>
                <a:spcPts val="0"/>
              </a:spcAft>
              <a:buNone/>
            </a:pPr>
            <a:r>
              <a:rPr lang="el-GR" sz="2000">
                <a:solidFill>
                  <a:schemeClr val="dk1"/>
                </a:solidFill>
                <a:latin typeface="Arial"/>
                <a:ea typeface="Arial"/>
                <a:cs typeface="Arial"/>
                <a:sym typeface="Arial"/>
              </a:rPr>
              <a:t>Η χρήση της επικοινωνίας για την προώθηση θετικών αποτελεσμάτων υγείας </a:t>
            </a:r>
            <a:r>
              <a:rPr lang="el-GR" sz="2000" b="1">
                <a:solidFill>
                  <a:schemeClr val="dk1"/>
                </a:solidFill>
                <a:latin typeface="Arial"/>
                <a:ea typeface="Arial"/>
                <a:cs typeface="Arial"/>
                <a:sym typeface="Arial"/>
              </a:rPr>
              <a:t>βασίζεται σε αποδεδειγμένες θεωρίες &amp; μοντέλα αλλαγής συμπεριφοράς</a:t>
            </a:r>
            <a:r>
              <a:rPr lang="el-GR" sz="2000">
                <a:solidFill>
                  <a:schemeClr val="dk1"/>
                </a:solidFill>
                <a:latin typeface="Arial"/>
                <a:ea typeface="Arial"/>
                <a:cs typeface="Arial"/>
                <a:sym typeface="Arial"/>
              </a:rPr>
              <a:t>.</a:t>
            </a:r>
            <a:endParaRPr sz="2000">
              <a:solidFill>
                <a:schemeClr val="dk1"/>
              </a:solidFill>
              <a:latin typeface="Arial"/>
              <a:ea typeface="Arial"/>
              <a:cs typeface="Arial"/>
              <a:sym typeface="Arial"/>
            </a:endParaRPr>
          </a:p>
        </p:txBody>
      </p:sp>
      <p:cxnSp>
        <p:nvCxnSpPr>
          <p:cNvPr id="333" name="Google Shape;333;p16"/>
          <p:cNvCxnSpPr/>
          <p:nvPr/>
        </p:nvCxnSpPr>
        <p:spPr>
          <a:xfrm>
            <a:off x="8959174" y="2083073"/>
            <a:ext cx="0" cy="3850799"/>
          </a:xfrm>
          <a:prstGeom prst="straightConnector1">
            <a:avLst/>
          </a:prstGeom>
          <a:noFill/>
          <a:ln w="28575" cap="flat" cmpd="sng">
            <a:solidFill>
              <a:schemeClr val="accent1"/>
            </a:solidFill>
            <a:prstDash val="solid"/>
            <a:miter lim="800000"/>
            <a:headEnd type="none" w="sm" len="sm"/>
            <a:tailEnd type="none" w="sm" len="sm"/>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4"/>
          <p:cNvSpPr/>
          <p:nvPr/>
        </p:nvSpPr>
        <p:spPr>
          <a:xfrm>
            <a:off x="6373267" y="4414890"/>
            <a:ext cx="311293" cy="326724"/>
          </a:xfrm>
          <a:custGeom>
            <a:avLst/>
            <a:gdLst/>
            <a:ahLst/>
            <a:cxnLst/>
            <a:rect l="l" t="t" r="r" b="b"/>
            <a:pathLst>
              <a:path w="2921968" h="3066808" extrusionOk="0">
                <a:moveTo>
                  <a:pt x="1460984" y="233294"/>
                </a:moveTo>
                <a:cubicBezTo>
                  <a:pt x="1383148" y="233294"/>
                  <a:pt x="1320049" y="296393"/>
                  <a:pt x="1320049" y="374229"/>
                </a:cubicBezTo>
                <a:cubicBezTo>
                  <a:pt x="1320049" y="452065"/>
                  <a:pt x="1383148" y="515164"/>
                  <a:pt x="1460984" y="515164"/>
                </a:cubicBezTo>
                <a:cubicBezTo>
                  <a:pt x="1538820" y="515164"/>
                  <a:pt x="1601919" y="452065"/>
                  <a:pt x="1601919" y="374229"/>
                </a:cubicBezTo>
                <a:cubicBezTo>
                  <a:pt x="1601919" y="296393"/>
                  <a:pt x="1538820" y="233294"/>
                  <a:pt x="1460984" y="233294"/>
                </a:cubicBezTo>
                <a:close/>
                <a:moveTo>
                  <a:pt x="1460984" y="0"/>
                </a:moveTo>
                <a:cubicBezTo>
                  <a:pt x="1667665" y="0"/>
                  <a:pt x="1835213" y="167548"/>
                  <a:pt x="1835213" y="374229"/>
                </a:cubicBezTo>
                <a:cubicBezTo>
                  <a:pt x="1835213" y="503404"/>
                  <a:pt x="1769765" y="617294"/>
                  <a:pt x="1670219" y="684545"/>
                </a:cubicBezTo>
                <a:lnTo>
                  <a:pt x="1626866" y="708077"/>
                </a:lnTo>
                <a:lnTo>
                  <a:pt x="1646248" y="873151"/>
                </a:lnTo>
                <a:lnTo>
                  <a:pt x="2235203" y="873151"/>
                </a:lnTo>
                <a:lnTo>
                  <a:pt x="2241832" y="851796"/>
                </a:lnTo>
                <a:cubicBezTo>
                  <a:pt x="2272966" y="778187"/>
                  <a:pt x="2345853" y="726537"/>
                  <a:pt x="2430803" y="726537"/>
                </a:cubicBezTo>
                <a:cubicBezTo>
                  <a:pt x="2544070" y="726537"/>
                  <a:pt x="2635891" y="818358"/>
                  <a:pt x="2635891" y="931625"/>
                </a:cubicBezTo>
                <a:cubicBezTo>
                  <a:pt x="2635891" y="1044892"/>
                  <a:pt x="2544070" y="1136713"/>
                  <a:pt x="2430803" y="1136713"/>
                </a:cubicBezTo>
                <a:cubicBezTo>
                  <a:pt x="2345853" y="1136713"/>
                  <a:pt x="2272966" y="1085064"/>
                  <a:pt x="2241832" y="1011455"/>
                </a:cubicBezTo>
                <a:lnTo>
                  <a:pt x="2233652" y="985105"/>
                </a:lnTo>
                <a:lnTo>
                  <a:pt x="1659393" y="985105"/>
                </a:lnTo>
                <a:lnTo>
                  <a:pt x="1835639" y="2486125"/>
                </a:lnTo>
                <a:cubicBezTo>
                  <a:pt x="2257126" y="2356235"/>
                  <a:pt x="2582425" y="2203368"/>
                  <a:pt x="2605322" y="1804902"/>
                </a:cubicBezTo>
                <a:cubicBezTo>
                  <a:pt x="2547615" y="1806965"/>
                  <a:pt x="2490707" y="1815307"/>
                  <a:pt x="2437231" y="1828663"/>
                </a:cubicBezTo>
                <a:cubicBezTo>
                  <a:pt x="2542844" y="1722240"/>
                  <a:pt x="2642253" y="1622871"/>
                  <a:pt x="2679599" y="1472350"/>
                </a:cubicBezTo>
                <a:cubicBezTo>
                  <a:pt x="2719016" y="1621107"/>
                  <a:pt x="2816355" y="1715183"/>
                  <a:pt x="2921968" y="1828663"/>
                </a:cubicBezTo>
                <a:cubicBezTo>
                  <a:pt x="2868630" y="1815688"/>
                  <a:pt x="2809977" y="1807008"/>
                  <a:pt x="2749252" y="1804848"/>
                </a:cubicBezTo>
                <a:cubicBezTo>
                  <a:pt x="2719427" y="2342499"/>
                  <a:pt x="2353693" y="2860207"/>
                  <a:pt x="1665272" y="2905483"/>
                </a:cubicBezTo>
                <a:cubicBezTo>
                  <a:pt x="1561523" y="2978866"/>
                  <a:pt x="1523475" y="3013033"/>
                  <a:pt x="1462434" y="3066808"/>
                </a:cubicBezTo>
                <a:cubicBezTo>
                  <a:pt x="1404574" y="3011016"/>
                  <a:pt x="1369708" y="2980430"/>
                  <a:pt x="1265857" y="2910631"/>
                </a:cubicBezTo>
                <a:cubicBezTo>
                  <a:pt x="648092" y="2849018"/>
                  <a:pt x="205460" y="2343748"/>
                  <a:pt x="175466" y="1804523"/>
                </a:cubicBezTo>
                <a:cubicBezTo>
                  <a:pt x="115256" y="1806261"/>
                  <a:pt x="55763" y="1814736"/>
                  <a:pt x="0" y="1828663"/>
                </a:cubicBezTo>
                <a:cubicBezTo>
                  <a:pt x="105615" y="1722240"/>
                  <a:pt x="205022" y="1622871"/>
                  <a:pt x="242369" y="1472350"/>
                </a:cubicBezTo>
                <a:cubicBezTo>
                  <a:pt x="281785" y="1621107"/>
                  <a:pt x="379124" y="1715183"/>
                  <a:pt x="484739" y="1828663"/>
                </a:cubicBezTo>
                <a:cubicBezTo>
                  <a:pt x="433473" y="1816193"/>
                  <a:pt x="377298" y="1807690"/>
                  <a:pt x="319066" y="1805271"/>
                </a:cubicBezTo>
                <a:cubicBezTo>
                  <a:pt x="342774" y="2204526"/>
                  <a:pt x="675270" y="2359301"/>
                  <a:pt x="1095798" y="2488933"/>
                </a:cubicBezTo>
                <a:lnTo>
                  <a:pt x="1266566" y="985105"/>
                </a:lnTo>
                <a:lnTo>
                  <a:pt x="728631" y="985105"/>
                </a:lnTo>
                <a:lnTo>
                  <a:pt x="727109" y="987221"/>
                </a:lnTo>
                <a:lnTo>
                  <a:pt x="719586" y="1011455"/>
                </a:lnTo>
                <a:cubicBezTo>
                  <a:pt x="688452" y="1085064"/>
                  <a:pt x="615566" y="1136713"/>
                  <a:pt x="530615" y="1136713"/>
                </a:cubicBezTo>
                <a:cubicBezTo>
                  <a:pt x="417348" y="1136713"/>
                  <a:pt x="325527" y="1044892"/>
                  <a:pt x="325527" y="931625"/>
                </a:cubicBezTo>
                <a:cubicBezTo>
                  <a:pt x="325527" y="818358"/>
                  <a:pt x="417348" y="726537"/>
                  <a:pt x="530615" y="726537"/>
                </a:cubicBezTo>
                <a:cubicBezTo>
                  <a:pt x="615566" y="726537"/>
                  <a:pt x="688452" y="778187"/>
                  <a:pt x="719586" y="851796"/>
                </a:cubicBezTo>
                <a:lnTo>
                  <a:pt x="724380" y="867240"/>
                </a:lnTo>
                <a:lnTo>
                  <a:pt x="728634" y="873151"/>
                </a:lnTo>
                <a:lnTo>
                  <a:pt x="1279279" y="873151"/>
                </a:lnTo>
                <a:lnTo>
                  <a:pt x="1297855" y="709571"/>
                </a:lnTo>
                <a:lnTo>
                  <a:pt x="1251749" y="684545"/>
                </a:lnTo>
                <a:cubicBezTo>
                  <a:pt x="1152204" y="617294"/>
                  <a:pt x="1086755" y="503404"/>
                  <a:pt x="1086755" y="374229"/>
                </a:cubicBezTo>
                <a:cubicBezTo>
                  <a:pt x="1086755" y="167548"/>
                  <a:pt x="1254303" y="0"/>
                  <a:pt x="146098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Arial"/>
              <a:ea typeface="Arial"/>
              <a:cs typeface="Arial"/>
              <a:sym typeface="Arial"/>
            </a:endParaRPr>
          </a:p>
        </p:txBody>
      </p:sp>
      <p:sp>
        <p:nvSpPr>
          <p:cNvPr id="309" name="Google Shape;309;p14"/>
          <p:cNvSpPr txBox="1"/>
          <p:nvPr/>
        </p:nvSpPr>
        <p:spPr>
          <a:xfrm>
            <a:off x="656841" y="1402072"/>
            <a:ext cx="6643543" cy="824494"/>
          </a:xfrm>
          <a:prstGeom prst="rect">
            <a:avLst/>
          </a:prstGeom>
          <a:noFill/>
          <a:ln>
            <a:noFill/>
          </a:ln>
        </p:spPr>
        <p:txBody>
          <a:bodyPr spcFirstLastPara="1" wrap="square" lIns="91425" tIns="45700" rIns="91425" bIns="45700" anchor="ctr" anchorCtr="0">
            <a:noAutofit/>
          </a:bodyPr>
          <a:lstStyle/>
          <a:p>
            <a:pPr marL="0" marR="0" lvl="0" indent="0" algn="ctr" rtl="0">
              <a:lnSpc>
                <a:spcPct val="93750"/>
              </a:lnSpc>
              <a:spcBef>
                <a:spcPts val="0"/>
              </a:spcBef>
              <a:spcAft>
                <a:spcPts val="0"/>
              </a:spcAft>
              <a:buClr>
                <a:schemeClr val="accent1"/>
              </a:buClr>
              <a:buSzPts val="3200"/>
              <a:buFont typeface="Arial"/>
              <a:buNone/>
            </a:pPr>
            <a:r>
              <a:rPr lang="el-GR" sz="3200" dirty="0">
                <a:solidFill>
                  <a:srgbClr val="008080"/>
                </a:solidFill>
                <a:latin typeface="Arial"/>
                <a:ea typeface="Arial"/>
                <a:cs typeface="Arial"/>
                <a:sym typeface="Arial"/>
              </a:rPr>
              <a:t>Διατροφικός </a:t>
            </a:r>
            <a:r>
              <a:rPr lang="el-GR" sz="3200" dirty="0" err="1">
                <a:solidFill>
                  <a:srgbClr val="008080"/>
                </a:solidFill>
                <a:latin typeface="Arial"/>
                <a:ea typeface="Arial"/>
                <a:cs typeface="Arial"/>
                <a:sym typeface="Arial"/>
              </a:rPr>
              <a:t>εγγραμματισμός</a:t>
            </a:r>
            <a:endParaRPr lang="el-GR" sz="3200" dirty="0">
              <a:solidFill>
                <a:srgbClr val="008080"/>
              </a:solidFill>
              <a:latin typeface="Arial"/>
              <a:ea typeface="Arial"/>
              <a:cs typeface="Arial"/>
              <a:sym typeface="Arial"/>
            </a:endParaRPr>
          </a:p>
          <a:p>
            <a:pPr marL="0" marR="0" lvl="0" indent="0" algn="ctr" rtl="0">
              <a:lnSpc>
                <a:spcPct val="93750"/>
              </a:lnSpc>
              <a:spcBef>
                <a:spcPts val="0"/>
              </a:spcBef>
              <a:spcAft>
                <a:spcPts val="0"/>
              </a:spcAft>
              <a:buClr>
                <a:schemeClr val="accent1"/>
              </a:buClr>
              <a:buSzPts val="3200"/>
              <a:buFont typeface="Arial"/>
              <a:buNone/>
            </a:pPr>
            <a:r>
              <a:rPr lang="el-GR" sz="3200" dirty="0">
                <a:solidFill>
                  <a:srgbClr val="008080"/>
                </a:solidFill>
                <a:latin typeface="Arial"/>
                <a:ea typeface="Arial"/>
                <a:cs typeface="Arial"/>
                <a:sym typeface="Arial"/>
              </a:rPr>
              <a:t>(</a:t>
            </a:r>
            <a:r>
              <a:rPr lang="el-GR" sz="3200" dirty="0" err="1">
                <a:solidFill>
                  <a:srgbClr val="008080"/>
                </a:solidFill>
                <a:latin typeface="Arial"/>
                <a:ea typeface="Arial"/>
                <a:cs typeface="Arial"/>
                <a:sym typeface="Arial"/>
              </a:rPr>
              <a:t>Food</a:t>
            </a:r>
            <a:r>
              <a:rPr lang="el-GR" sz="3200" dirty="0">
                <a:solidFill>
                  <a:srgbClr val="008080"/>
                </a:solidFill>
                <a:latin typeface="Arial"/>
                <a:ea typeface="Arial"/>
                <a:cs typeface="Arial"/>
                <a:sym typeface="Arial"/>
              </a:rPr>
              <a:t> </a:t>
            </a:r>
            <a:r>
              <a:rPr lang="el-GR" sz="3200" dirty="0" err="1">
                <a:solidFill>
                  <a:srgbClr val="008080"/>
                </a:solidFill>
                <a:latin typeface="Arial"/>
                <a:ea typeface="Arial"/>
                <a:cs typeface="Arial"/>
                <a:sym typeface="Arial"/>
              </a:rPr>
              <a:t>literacy</a:t>
            </a:r>
            <a:r>
              <a:rPr lang="el-GR" sz="3200" dirty="0">
                <a:solidFill>
                  <a:srgbClr val="008080"/>
                </a:solidFill>
                <a:latin typeface="Arial"/>
                <a:ea typeface="Arial"/>
                <a:cs typeface="Arial"/>
                <a:sym typeface="Arial"/>
              </a:rPr>
              <a:t>)</a:t>
            </a:r>
            <a:endParaRPr dirty="0">
              <a:solidFill>
                <a:srgbClr val="008080"/>
              </a:solidFill>
            </a:endParaRPr>
          </a:p>
        </p:txBody>
      </p:sp>
      <p:pic>
        <p:nvPicPr>
          <p:cNvPr id="310" name="Google Shape;310;p14"/>
          <p:cNvPicPr preferRelativeResize="0"/>
          <p:nvPr/>
        </p:nvPicPr>
        <p:blipFill rotWithShape="1">
          <a:blip r:embed="rId3">
            <a:alphaModFix/>
          </a:blip>
          <a:srcRect/>
          <a:stretch/>
        </p:blipFill>
        <p:spPr>
          <a:xfrm>
            <a:off x="7040874" y="1402072"/>
            <a:ext cx="4875387" cy="4521860"/>
          </a:xfrm>
          <a:prstGeom prst="rect">
            <a:avLst/>
          </a:prstGeom>
          <a:noFill/>
          <a:ln>
            <a:noFill/>
          </a:ln>
        </p:spPr>
      </p:pic>
      <p:sp>
        <p:nvSpPr>
          <p:cNvPr id="311" name="Google Shape;311;p14"/>
          <p:cNvSpPr txBox="1"/>
          <p:nvPr/>
        </p:nvSpPr>
        <p:spPr>
          <a:xfrm>
            <a:off x="3978613" y="6246223"/>
            <a:ext cx="8213387" cy="61555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700" i="1">
                <a:solidFill>
                  <a:schemeClr val="dk1"/>
                </a:solidFill>
                <a:latin typeface="Arial"/>
                <a:ea typeface="Arial"/>
                <a:cs typeface="Arial"/>
                <a:sym typeface="Arial"/>
              </a:rPr>
              <a:t>From </a:t>
            </a:r>
            <a:r>
              <a:rPr lang="el-GR" sz="1700" b="0" i="1" u="none" strike="noStrike">
                <a:solidFill>
                  <a:schemeClr val="dk1"/>
                </a:solidFill>
                <a:latin typeface="Arial"/>
                <a:ea typeface="Arial"/>
                <a:cs typeface="Arial"/>
                <a:sym typeface="Arial"/>
              </a:rPr>
              <a:t>Urszula Zwierczyk U &amp; Duplaga M. Nursing Problems 2021;29(2):79-84</a:t>
            </a:r>
            <a:endParaRPr sz="1700" b="0" i="1" u="none" strike="noStrike">
              <a:solidFill>
                <a:schemeClr val="dk1"/>
              </a:solidFill>
              <a:latin typeface="Arial"/>
              <a:ea typeface="Arial"/>
              <a:cs typeface="Arial"/>
              <a:sym typeface="Arial"/>
            </a:endParaRPr>
          </a:p>
          <a:p>
            <a:pPr marL="0" marR="0" lvl="0" indent="0" algn="r" rtl="0">
              <a:spcBef>
                <a:spcPts val="0"/>
              </a:spcBef>
              <a:spcAft>
                <a:spcPts val="0"/>
              </a:spcAft>
              <a:buNone/>
            </a:pPr>
            <a:r>
              <a:rPr lang="el-GR" sz="1700" i="1">
                <a:solidFill>
                  <a:schemeClr val="dk1"/>
                </a:solidFill>
                <a:latin typeface="Arial"/>
                <a:ea typeface="Arial"/>
                <a:cs typeface="Arial"/>
                <a:sym typeface="Arial"/>
              </a:rPr>
              <a:t>Silva P et al. </a:t>
            </a:r>
            <a:r>
              <a:rPr lang="el-GR" sz="1700" i="1" u="none" strike="noStrike">
                <a:solidFill>
                  <a:schemeClr val="dk1"/>
                </a:solidFill>
                <a:latin typeface="Arial"/>
                <a:ea typeface="Arial"/>
                <a:cs typeface="Arial"/>
                <a:sym typeface="Arial"/>
              </a:rPr>
              <a:t>Nutrients 2023</a:t>
            </a:r>
            <a:r>
              <a:rPr lang="el-GR" sz="1700" i="1">
                <a:solidFill>
                  <a:schemeClr val="dk1"/>
                </a:solidFill>
                <a:latin typeface="Arial"/>
                <a:ea typeface="Arial"/>
                <a:cs typeface="Arial"/>
                <a:sym typeface="Arial"/>
              </a:rPr>
              <a:t>;</a:t>
            </a:r>
            <a:r>
              <a:rPr lang="el-GR" sz="1700" b="0" i="1" u="none" strike="noStrike">
                <a:solidFill>
                  <a:schemeClr val="dk1"/>
                </a:solidFill>
                <a:latin typeface="Arial"/>
                <a:ea typeface="Arial"/>
                <a:cs typeface="Arial"/>
                <a:sym typeface="Arial"/>
              </a:rPr>
              <a:t>15</a:t>
            </a:r>
            <a:r>
              <a:rPr lang="el-GR" sz="1700" i="1">
                <a:solidFill>
                  <a:schemeClr val="dk1"/>
                </a:solidFill>
                <a:latin typeface="Arial"/>
                <a:ea typeface="Arial"/>
                <a:cs typeface="Arial"/>
                <a:sym typeface="Arial"/>
              </a:rPr>
              <a:t>:</a:t>
            </a:r>
            <a:r>
              <a:rPr lang="el-GR" sz="1700" b="0" i="1" u="none" strike="noStrike">
                <a:solidFill>
                  <a:schemeClr val="dk1"/>
                </a:solidFill>
                <a:latin typeface="Arial"/>
                <a:ea typeface="Arial"/>
                <a:cs typeface="Arial"/>
                <a:sym typeface="Arial"/>
              </a:rPr>
              <a:t>4708.</a:t>
            </a:r>
            <a:r>
              <a:rPr lang="el-GR" sz="1700" i="1">
                <a:solidFill>
                  <a:schemeClr val="dk1"/>
                </a:solidFill>
                <a:latin typeface="Arial"/>
                <a:ea typeface="Arial"/>
                <a:cs typeface="Arial"/>
                <a:sym typeface="Arial"/>
              </a:rPr>
              <a:t> </a:t>
            </a:r>
            <a:endParaRPr/>
          </a:p>
        </p:txBody>
      </p:sp>
      <p:sp>
        <p:nvSpPr>
          <p:cNvPr id="312" name="Google Shape;312;p14"/>
          <p:cNvSpPr txBox="1"/>
          <p:nvPr/>
        </p:nvSpPr>
        <p:spPr>
          <a:xfrm>
            <a:off x="819390" y="2460571"/>
            <a:ext cx="5878611" cy="409342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l-GR" sz="2000" u="sng" dirty="0">
                <a:solidFill>
                  <a:srgbClr val="262626"/>
                </a:solidFill>
                <a:latin typeface="Arial"/>
                <a:ea typeface="Arial"/>
                <a:cs typeface="Arial"/>
                <a:sym typeface="Arial"/>
              </a:rPr>
              <a:t>Σημαίνει </a:t>
            </a:r>
            <a:r>
              <a:rPr lang="el-GR" sz="2000" dirty="0">
                <a:solidFill>
                  <a:srgbClr val="262626"/>
                </a:solidFill>
                <a:latin typeface="Arial"/>
                <a:ea typeface="Arial"/>
                <a:cs typeface="Arial"/>
                <a:sym typeface="Arial"/>
              </a:rPr>
              <a:t>να έχει το άτομο </a:t>
            </a:r>
            <a:r>
              <a:rPr lang="el-GR" sz="2000" b="1" dirty="0">
                <a:solidFill>
                  <a:srgbClr val="262626"/>
                </a:solidFill>
                <a:latin typeface="Arial"/>
                <a:ea typeface="Arial"/>
                <a:cs typeface="Arial"/>
                <a:sym typeface="Arial"/>
              </a:rPr>
              <a:t>γνώσεις</a:t>
            </a:r>
            <a:r>
              <a:rPr lang="el-GR" sz="2000" dirty="0">
                <a:solidFill>
                  <a:srgbClr val="262626"/>
                </a:solidFill>
                <a:latin typeface="Arial"/>
                <a:ea typeface="Arial"/>
                <a:cs typeface="Arial"/>
                <a:sym typeface="Arial"/>
              </a:rPr>
              <a:t>, </a:t>
            </a:r>
            <a:r>
              <a:rPr lang="el-GR" sz="2000" b="1" dirty="0">
                <a:solidFill>
                  <a:srgbClr val="262626"/>
                </a:solidFill>
                <a:latin typeface="Arial"/>
                <a:ea typeface="Arial"/>
                <a:cs typeface="Arial"/>
                <a:sym typeface="Arial"/>
              </a:rPr>
              <a:t>δεξιότητες</a:t>
            </a:r>
            <a:r>
              <a:rPr lang="el-GR" sz="2000" dirty="0">
                <a:solidFill>
                  <a:srgbClr val="262626"/>
                </a:solidFill>
                <a:latin typeface="Arial"/>
                <a:ea typeface="Arial"/>
                <a:cs typeface="Arial"/>
                <a:sym typeface="Arial"/>
              </a:rPr>
              <a:t> και </a:t>
            </a:r>
            <a:r>
              <a:rPr lang="el-GR" sz="2000" b="1" dirty="0">
                <a:solidFill>
                  <a:srgbClr val="262626"/>
                </a:solidFill>
                <a:latin typeface="Arial"/>
                <a:ea typeface="Arial"/>
                <a:cs typeface="Arial"/>
                <a:sym typeface="Arial"/>
              </a:rPr>
              <a:t>συμπεριφορές</a:t>
            </a:r>
            <a:r>
              <a:rPr lang="el-GR" sz="2000" dirty="0">
                <a:solidFill>
                  <a:srgbClr val="262626"/>
                </a:solidFill>
                <a:latin typeface="Arial"/>
                <a:ea typeface="Arial"/>
                <a:cs typeface="Arial"/>
                <a:sym typeface="Arial"/>
              </a:rPr>
              <a:t> που είναι αλληλένδετες και που είναι απαραίτητες για να αποφασίζει, να χειρίζεται, να επιλέγει, να μαγειρεύει και να τρώει φαγητό.</a:t>
            </a:r>
            <a:endParaRPr dirty="0"/>
          </a:p>
          <a:p>
            <a:pPr marL="0" marR="0" lvl="0" indent="0" algn="just" rtl="0">
              <a:spcBef>
                <a:spcPts val="0"/>
              </a:spcBef>
              <a:spcAft>
                <a:spcPts val="0"/>
              </a:spcAft>
              <a:buNone/>
            </a:pPr>
            <a:endParaRPr sz="2000" dirty="0">
              <a:solidFill>
                <a:srgbClr val="262626"/>
              </a:solidFill>
              <a:latin typeface="Arial"/>
              <a:ea typeface="Arial"/>
              <a:cs typeface="Arial"/>
              <a:sym typeface="Arial"/>
            </a:endParaRPr>
          </a:p>
          <a:p>
            <a:pPr marL="0" marR="0" lvl="0" indent="0" algn="just" rtl="0">
              <a:spcBef>
                <a:spcPts val="0"/>
              </a:spcBef>
              <a:spcAft>
                <a:spcPts val="0"/>
              </a:spcAft>
              <a:buNone/>
            </a:pPr>
            <a:r>
              <a:rPr lang="el-GR" sz="2000" u="sng" dirty="0">
                <a:solidFill>
                  <a:srgbClr val="262626"/>
                </a:solidFill>
                <a:latin typeface="Arial"/>
                <a:ea typeface="Arial"/>
                <a:cs typeface="Arial"/>
                <a:sym typeface="Arial"/>
              </a:rPr>
              <a:t>Είναι η ικανότητα ενός ατόμου να λαμβάνει αποφάσεις</a:t>
            </a:r>
            <a:r>
              <a:rPr lang="el-GR" sz="2000" dirty="0">
                <a:solidFill>
                  <a:srgbClr val="262626"/>
                </a:solidFill>
                <a:latin typeface="Arial"/>
                <a:ea typeface="Arial"/>
                <a:cs typeface="Arial"/>
                <a:sym typeface="Arial"/>
              </a:rPr>
              <a:t> που οδηγούν σε καλύτερη κατάσταση υγείας και οδηγούν σε ένα βιώσιμο σύστημα διατροφής λαμβάνοντας υπόψη όλους τους κοινωνικούς, περιβαλλοντικούς, πολιτιστικούς, οικονομικούς και πολιτικούς παράγοντες.</a:t>
            </a:r>
            <a:endParaRPr dirty="0"/>
          </a:p>
          <a:p>
            <a:pPr marL="0" marR="0" lvl="0" indent="0" algn="just" rtl="0">
              <a:spcBef>
                <a:spcPts val="0"/>
              </a:spcBef>
              <a:spcAft>
                <a:spcPts val="0"/>
              </a:spcAft>
              <a:buNone/>
            </a:pPr>
            <a:endParaRPr sz="2000" dirty="0">
              <a:solidFill>
                <a:srgbClr val="262626"/>
              </a:solidFill>
              <a:latin typeface="Arial"/>
              <a:ea typeface="Arial"/>
              <a:cs typeface="Arial"/>
              <a:sym typeface="Arial"/>
            </a:endParaRPr>
          </a:p>
          <a:p>
            <a:pPr marL="0" marR="0" lvl="0" indent="0" algn="just" rtl="0">
              <a:spcBef>
                <a:spcPts val="0"/>
              </a:spcBef>
              <a:spcAft>
                <a:spcPts val="0"/>
              </a:spcAft>
              <a:buNone/>
            </a:pPr>
            <a:endParaRPr sz="2000" dirty="0">
              <a:solidFill>
                <a:srgbClr val="262626"/>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A34F9F1-C095-4071-BD8E-11E9E002240B}"/>
              </a:ext>
            </a:extLst>
          </p:cNvPr>
          <p:cNvSpPr>
            <a:spLocks noGrp="1"/>
          </p:cNvSpPr>
          <p:nvPr>
            <p:ph idx="1"/>
          </p:nvPr>
        </p:nvSpPr>
        <p:spPr>
          <a:xfrm>
            <a:off x="685800" y="2447636"/>
            <a:ext cx="10820400" cy="3771049"/>
          </a:xfrm>
        </p:spPr>
        <p:txBody>
          <a:bodyPr>
            <a:normAutofit/>
          </a:bodyPr>
          <a:lstStyle/>
          <a:p>
            <a:pPr marL="0" indent="0" algn="ctr">
              <a:buNone/>
            </a:pPr>
            <a:r>
              <a:rPr lang="en-US" sz="2400" dirty="0">
                <a:solidFill>
                  <a:srgbClr val="000000"/>
                </a:solidFill>
                <a:latin typeface="Times New Roman" panose="02020603050405020304" pitchFamily="18" charset="0"/>
              </a:rPr>
              <a:t>O</a:t>
            </a:r>
            <a:r>
              <a:rPr lang="el-GR" sz="2400" b="0" i="0" u="none" strike="noStrike" baseline="0" dirty="0">
                <a:solidFill>
                  <a:srgbClr val="000000"/>
                </a:solidFill>
                <a:latin typeface="Times New Roman" panose="02020603050405020304" pitchFamily="18" charset="0"/>
              </a:rPr>
              <a:t>ι αποφάσεις, σχετικά με την όποια αλλαγή των συστάσεων αλλά και του στυλ επικοινωνίας, που στοχεύουν στο να προάγουν την εμπλοκή του ασθενούς στη θεραπεία, εξαρτώνται από την </a:t>
            </a:r>
            <a:r>
              <a:rPr lang="el-GR" sz="2400" b="1" i="0" u="none" strike="noStrike" baseline="0" dirty="0">
                <a:solidFill>
                  <a:srgbClr val="000000"/>
                </a:solidFill>
                <a:latin typeface="Times New Roman" panose="02020603050405020304" pitchFamily="18" charset="0"/>
              </a:rPr>
              <a:t>έγκυρη και αξιόπιστη μέτρηση της προσκόλλησης</a:t>
            </a:r>
            <a:r>
              <a:rPr lang="el-GR" sz="2400" b="0" i="0" u="none" strike="noStrike" baseline="0" dirty="0">
                <a:solidFill>
                  <a:srgbClr val="000000"/>
                </a:solidFill>
                <a:latin typeface="Times New Roman" panose="02020603050405020304" pitchFamily="18" charset="0"/>
              </a:rPr>
              <a:t>.</a:t>
            </a:r>
            <a:endParaRPr lang="en-US" sz="2400" dirty="0"/>
          </a:p>
        </p:txBody>
      </p:sp>
      <p:pic>
        <p:nvPicPr>
          <p:cNvPr id="5" name="Picture 4">
            <a:extLst>
              <a:ext uri="{FF2B5EF4-FFF2-40B4-BE49-F238E27FC236}">
                <a16:creationId xmlns:a16="http://schemas.microsoft.com/office/drawing/2014/main" id="{6837CAEB-C90F-498A-8409-BC6733B18F1D}"/>
              </a:ext>
            </a:extLst>
          </p:cNvPr>
          <p:cNvPicPr>
            <a:picLocks noChangeAspect="1"/>
          </p:cNvPicPr>
          <p:nvPr/>
        </p:nvPicPr>
        <p:blipFill>
          <a:blip r:embed="rId2"/>
          <a:stretch>
            <a:fillRect/>
          </a:stretch>
        </p:blipFill>
        <p:spPr>
          <a:xfrm>
            <a:off x="9403622" y="4378037"/>
            <a:ext cx="2354269" cy="216592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82534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77CA43-D2F7-4307-95E0-5D5DCB792ABE}"/>
              </a:ext>
            </a:extLst>
          </p:cNvPr>
          <p:cNvPicPr>
            <a:picLocks noChangeAspect="1"/>
          </p:cNvPicPr>
          <p:nvPr/>
        </p:nvPicPr>
        <p:blipFill>
          <a:blip r:embed="rId2"/>
          <a:stretch>
            <a:fillRect/>
          </a:stretch>
        </p:blipFill>
        <p:spPr>
          <a:xfrm>
            <a:off x="7936059" y="3429000"/>
            <a:ext cx="4191286" cy="3353029"/>
          </a:xfrm>
          <a:prstGeom prst="rect">
            <a:avLst/>
          </a:prstGeom>
        </p:spPr>
      </p:pic>
      <p:sp>
        <p:nvSpPr>
          <p:cNvPr id="4" name="Title 3">
            <a:extLst>
              <a:ext uri="{FF2B5EF4-FFF2-40B4-BE49-F238E27FC236}">
                <a16:creationId xmlns:a16="http://schemas.microsoft.com/office/drawing/2014/main" id="{09B2EE0C-6574-4B73-AEC9-BA941FEFDFD7}"/>
              </a:ext>
            </a:extLst>
          </p:cNvPr>
          <p:cNvSpPr>
            <a:spLocks noGrp="1"/>
          </p:cNvSpPr>
          <p:nvPr>
            <p:ph type="title"/>
          </p:nvPr>
        </p:nvSpPr>
        <p:spPr>
          <a:xfrm>
            <a:off x="1790700" y="1886590"/>
            <a:ext cx="8610600" cy="1293028"/>
          </a:xfrm>
        </p:spPr>
        <p:txBody>
          <a:bodyPr/>
          <a:lstStyle/>
          <a:p>
            <a:pPr algn="ctr"/>
            <a:r>
              <a:rPr lang="el-GR" dirty="0" err="1"/>
              <a:t>αξιολογηση</a:t>
            </a:r>
            <a:r>
              <a:rPr lang="el-GR" dirty="0"/>
              <a:t> </a:t>
            </a:r>
            <a:r>
              <a:rPr lang="el-GR" dirty="0" err="1"/>
              <a:t>διατροφικησ</a:t>
            </a:r>
            <a:r>
              <a:rPr lang="el-GR" dirty="0"/>
              <a:t> </a:t>
            </a:r>
            <a:r>
              <a:rPr lang="el-GR" dirty="0" err="1"/>
              <a:t>προσκολλησησ</a:t>
            </a:r>
            <a:endParaRPr lang="en-US" dirty="0"/>
          </a:p>
        </p:txBody>
      </p:sp>
    </p:spTree>
    <p:extLst>
      <p:ext uri="{BB962C8B-B14F-4D97-AF65-F5344CB8AC3E}">
        <p14:creationId xmlns:p14="http://schemas.microsoft.com/office/powerpoint/2010/main" val="41155972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53EC1D-0D6F-421F-A2D2-0F56FBF11C61}"/>
              </a:ext>
            </a:extLst>
          </p:cNvPr>
          <p:cNvSpPr>
            <a:spLocks noGrp="1"/>
          </p:cNvSpPr>
          <p:nvPr>
            <p:ph type="title"/>
          </p:nvPr>
        </p:nvSpPr>
        <p:spPr/>
        <p:txBody>
          <a:bodyPr>
            <a:normAutofit/>
          </a:bodyPr>
          <a:lstStyle/>
          <a:p>
            <a:r>
              <a:rPr lang="el-GR" sz="3600" dirty="0" err="1">
                <a:solidFill>
                  <a:srgbClr val="008080"/>
                </a:solidFill>
              </a:rPr>
              <a:t>Μεθοδοι</a:t>
            </a:r>
            <a:r>
              <a:rPr lang="el-GR" sz="3600" dirty="0">
                <a:solidFill>
                  <a:srgbClr val="008080"/>
                </a:solidFill>
              </a:rPr>
              <a:t> </a:t>
            </a:r>
            <a:r>
              <a:rPr lang="el-GR" sz="3600" dirty="0" err="1">
                <a:solidFill>
                  <a:srgbClr val="008080"/>
                </a:solidFill>
              </a:rPr>
              <a:t>Αξιολογησησ</a:t>
            </a:r>
            <a:r>
              <a:rPr lang="el-GR" sz="3600" dirty="0">
                <a:solidFill>
                  <a:srgbClr val="008080"/>
                </a:solidFill>
              </a:rPr>
              <a:t> </a:t>
            </a:r>
            <a:r>
              <a:rPr lang="el-GR" sz="3600" dirty="0" err="1">
                <a:solidFill>
                  <a:srgbClr val="008080"/>
                </a:solidFill>
              </a:rPr>
              <a:t>διατροφικησ</a:t>
            </a:r>
            <a:r>
              <a:rPr lang="el-GR" sz="3600" dirty="0">
                <a:solidFill>
                  <a:srgbClr val="008080"/>
                </a:solidFill>
              </a:rPr>
              <a:t> </a:t>
            </a:r>
            <a:r>
              <a:rPr lang="el-GR" sz="3600" dirty="0" err="1">
                <a:solidFill>
                  <a:srgbClr val="008080"/>
                </a:solidFill>
              </a:rPr>
              <a:t>προσκολλησησ</a:t>
            </a:r>
            <a:endParaRPr lang="en-US" sz="3600" dirty="0">
              <a:solidFill>
                <a:srgbClr val="008080"/>
              </a:solidFill>
            </a:endParaRPr>
          </a:p>
        </p:txBody>
      </p:sp>
      <p:sp>
        <p:nvSpPr>
          <p:cNvPr id="4" name="Content Placeholder 3">
            <a:extLst>
              <a:ext uri="{FF2B5EF4-FFF2-40B4-BE49-F238E27FC236}">
                <a16:creationId xmlns:a16="http://schemas.microsoft.com/office/drawing/2014/main" id="{9A34F9F1-C095-4071-BD8E-11E9E002240B}"/>
              </a:ext>
            </a:extLst>
          </p:cNvPr>
          <p:cNvSpPr>
            <a:spLocks noGrp="1"/>
          </p:cNvSpPr>
          <p:nvPr>
            <p:ph idx="1"/>
          </p:nvPr>
        </p:nvSpPr>
        <p:spPr>
          <a:xfrm>
            <a:off x="685800" y="2416233"/>
            <a:ext cx="10820400" cy="4024125"/>
          </a:xfrm>
        </p:spPr>
        <p:txBody>
          <a:bodyPr>
            <a:normAutofit/>
          </a:bodyPr>
          <a:lstStyle/>
          <a:p>
            <a:pPr marL="0" indent="0">
              <a:buNone/>
            </a:pPr>
            <a:r>
              <a:rPr lang="el-GR" sz="2000" b="0" i="0" u="none" strike="noStrike" baseline="0" dirty="0">
                <a:solidFill>
                  <a:srgbClr val="000000"/>
                </a:solidFill>
                <a:latin typeface="Times New Roman" panose="02020603050405020304" pitchFamily="18" charset="0"/>
              </a:rPr>
              <a:t>Σε ιατρικές ή συμπεριφοριστικές παρεμβάσεις, η αξιολόγηση της προσκόλλησης γίνεται συνήθως έμμεσα, με</a:t>
            </a:r>
            <a:r>
              <a:rPr lang="en-US" sz="2000" dirty="0">
                <a:solidFill>
                  <a:srgbClr val="000000"/>
                </a:solidFill>
                <a:latin typeface="Times New Roman" panose="02020603050405020304" pitchFamily="18" charset="0"/>
              </a:rPr>
              <a:t>:</a:t>
            </a:r>
          </a:p>
          <a:p>
            <a:pPr marL="0" indent="0">
              <a:buNone/>
            </a:pPr>
            <a:endParaRPr lang="en-US" sz="2000" b="0" i="0" u="none" strike="noStrike" baseline="0" dirty="0">
              <a:solidFill>
                <a:srgbClr val="000000"/>
              </a:solidFill>
              <a:latin typeface="Times New Roman" panose="02020603050405020304" pitchFamily="18" charset="0"/>
            </a:endParaRPr>
          </a:p>
          <a:p>
            <a:pPr>
              <a:buFont typeface="Wingdings" panose="05000000000000000000" pitchFamily="2" charset="2"/>
              <a:buChar char="ü"/>
            </a:pPr>
            <a:r>
              <a:rPr lang="el-GR" sz="2000" b="0" i="0" u="none" strike="noStrike" baseline="0" dirty="0">
                <a:solidFill>
                  <a:srgbClr val="000000"/>
                </a:solidFill>
                <a:latin typeface="Times New Roman" panose="02020603050405020304" pitchFamily="18" charset="0"/>
              </a:rPr>
              <a:t>δείκτες κατάστασης της υγείας, </a:t>
            </a:r>
            <a:endParaRPr lang="en-US" sz="2000" b="0" i="0" u="none" strike="noStrike" baseline="0" dirty="0">
              <a:solidFill>
                <a:srgbClr val="000000"/>
              </a:solidFill>
              <a:latin typeface="Times New Roman" panose="02020603050405020304" pitchFamily="18" charset="0"/>
            </a:endParaRPr>
          </a:p>
          <a:p>
            <a:pPr>
              <a:buFont typeface="Wingdings" panose="05000000000000000000" pitchFamily="2" charset="2"/>
              <a:buChar char="ü"/>
            </a:pPr>
            <a:r>
              <a:rPr lang="el-GR" sz="2000" b="0" i="0" u="none" strike="noStrike" baseline="0" dirty="0">
                <a:solidFill>
                  <a:srgbClr val="000000"/>
                </a:solidFill>
                <a:latin typeface="Times New Roman" panose="02020603050405020304" pitchFamily="18" charset="0"/>
              </a:rPr>
              <a:t>εκτιμήσεις από τον επαγγελματία υγείας (π.χ. ερωτηματολόγια), </a:t>
            </a:r>
            <a:endParaRPr lang="en-US" sz="2000" b="0" i="0" u="none" strike="noStrike" baseline="0" dirty="0">
              <a:solidFill>
                <a:srgbClr val="000000"/>
              </a:solidFill>
              <a:latin typeface="Times New Roman" panose="02020603050405020304" pitchFamily="18" charset="0"/>
            </a:endParaRPr>
          </a:p>
          <a:p>
            <a:pPr>
              <a:buFont typeface="Wingdings" panose="05000000000000000000" pitchFamily="2" charset="2"/>
              <a:buChar char="ü"/>
            </a:pPr>
            <a:r>
              <a:rPr lang="el-GR" sz="2000" b="0" i="0" u="none" strike="noStrike" baseline="0" dirty="0">
                <a:solidFill>
                  <a:srgbClr val="000000"/>
                </a:solidFill>
                <a:latin typeface="Times New Roman" panose="02020603050405020304" pitchFamily="18" charset="0"/>
              </a:rPr>
              <a:t>παρατηρήσεις από τις συμπεριφορές του ασθενούς</a:t>
            </a:r>
            <a:endParaRPr lang="en-US" sz="2000" b="0" i="0" u="none" strike="noStrike" baseline="0" dirty="0">
              <a:solidFill>
                <a:srgbClr val="000000"/>
              </a:solidFill>
              <a:latin typeface="Times New Roman" panose="02020603050405020304" pitchFamily="18" charset="0"/>
            </a:endParaRPr>
          </a:p>
          <a:p>
            <a:pPr>
              <a:buFont typeface="Wingdings" panose="05000000000000000000" pitchFamily="2" charset="2"/>
              <a:buChar char="ü"/>
            </a:pPr>
            <a:r>
              <a:rPr lang="el-GR" sz="2000" dirty="0">
                <a:solidFill>
                  <a:srgbClr val="000000"/>
                </a:solidFill>
                <a:latin typeface="Times New Roman" panose="02020603050405020304" pitchFamily="18" charset="0"/>
              </a:rPr>
              <a:t>α</a:t>
            </a:r>
            <a:r>
              <a:rPr lang="el-GR" sz="2000" b="0" i="0" u="none" strike="noStrike" baseline="0" dirty="0">
                <a:solidFill>
                  <a:srgbClr val="000000"/>
                </a:solidFill>
                <a:latin typeface="Times New Roman" panose="02020603050405020304" pitchFamily="18" charset="0"/>
              </a:rPr>
              <a:t>υτό-αναφορές ασθενών.</a:t>
            </a:r>
            <a:endParaRPr lang="el-GR" sz="20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0172504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3887E-7CC3-4328-934D-4D3A67DD200B}"/>
              </a:ext>
            </a:extLst>
          </p:cNvPr>
          <p:cNvSpPr>
            <a:spLocks noGrp="1"/>
          </p:cNvSpPr>
          <p:nvPr>
            <p:ph type="title"/>
          </p:nvPr>
        </p:nvSpPr>
        <p:spPr/>
        <p:txBody>
          <a:bodyPr/>
          <a:lstStyle/>
          <a:p>
            <a:r>
              <a:rPr lang="el-GR" dirty="0" err="1">
                <a:solidFill>
                  <a:srgbClr val="008080"/>
                </a:solidFill>
              </a:rPr>
              <a:t>Δεικτες</a:t>
            </a:r>
            <a:r>
              <a:rPr lang="el-GR" dirty="0">
                <a:solidFill>
                  <a:srgbClr val="008080"/>
                </a:solidFill>
              </a:rPr>
              <a:t> </a:t>
            </a:r>
            <a:r>
              <a:rPr lang="el-GR" dirty="0" err="1">
                <a:solidFill>
                  <a:srgbClr val="008080"/>
                </a:solidFill>
              </a:rPr>
              <a:t>καταστασης</a:t>
            </a:r>
            <a:r>
              <a:rPr lang="el-GR" dirty="0">
                <a:solidFill>
                  <a:srgbClr val="008080"/>
                </a:solidFill>
              </a:rPr>
              <a:t> </a:t>
            </a:r>
            <a:r>
              <a:rPr lang="el-GR" dirty="0" err="1">
                <a:solidFill>
                  <a:srgbClr val="008080"/>
                </a:solidFill>
              </a:rPr>
              <a:t>υγειασ</a:t>
            </a:r>
            <a:endParaRPr lang="en-US" dirty="0">
              <a:solidFill>
                <a:srgbClr val="008080"/>
              </a:solidFill>
            </a:endParaRPr>
          </a:p>
        </p:txBody>
      </p:sp>
      <p:sp>
        <p:nvSpPr>
          <p:cNvPr id="3" name="Content Placeholder 2">
            <a:extLst>
              <a:ext uri="{FF2B5EF4-FFF2-40B4-BE49-F238E27FC236}">
                <a16:creationId xmlns:a16="http://schemas.microsoft.com/office/drawing/2014/main" id="{1658DDAB-9552-4307-9C84-B9084C780980}"/>
              </a:ext>
            </a:extLst>
          </p:cNvPr>
          <p:cNvSpPr>
            <a:spLocks noGrp="1"/>
          </p:cNvSpPr>
          <p:nvPr>
            <p:ph idx="1"/>
          </p:nvPr>
        </p:nvSpPr>
        <p:spPr/>
        <p:txBody>
          <a:bodyPr/>
          <a:lstStyle/>
          <a:p>
            <a:r>
              <a:rPr lang="el-GR" dirty="0"/>
              <a:t>Σωματικό Βάρος/ ‘</a:t>
            </a:r>
            <a:r>
              <a:rPr lang="el-GR" dirty="0" err="1"/>
              <a:t>Υψος</a:t>
            </a:r>
            <a:endParaRPr lang="el-GR" dirty="0"/>
          </a:p>
          <a:p>
            <a:endParaRPr lang="el-GR" dirty="0"/>
          </a:p>
          <a:p>
            <a:r>
              <a:rPr lang="el-GR" dirty="0" err="1"/>
              <a:t>Χειροδυναμομέτρηση</a:t>
            </a:r>
            <a:endParaRPr lang="el-GR" dirty="0"/>
          </a:p>
          <a:p>
            <a:endParaRPr lang="el-GR" dirty="0"/>
          </a:p>
          <a:p>
            <a:r>
              <a:rPr lang="el-GR" dirty="0"/>
              <a:t>Δείκτες ανάπτυξης</a:t>
            </a:r>
          </a:p>
          <a:p>
            <a:endParaRPr lang="el-GR" dirty="0"/>
          </a:p>
          <a:p>
            <a:r>
              <a:rPr lang="el-GR" dirty="0"/>
              <a:t>Βιοχημικοί δείκτες &amp; εργαστηριακοί δείκτες (</a:t>
            </a:r>
            <a:r>
              <a:rPr lang="en-US" dirty="0"/>
              <a:t>LDL </a:t>
            </a:r>
            <a:r>
              <a:rPr lang="el-GR" dirty="0"/>
              <a:t>χοληστερόλη αίματος, γλυκόζη νηστείας αίματος κ.α.)</a:t>
            </a:r>
          </a:p>
          <a:p>
            <a:endParaRPr lang="el-GR" dirty="0"/>
          </a:p>
          <a:p>
            <a:endParaRPr lang="en-US" dirty="0"/>
          </a:p>
        </p:txBody>
      </p:sp>
    </p:spTree>
    <p:extLst>
      <p:ext uri="{BB962C8B-B14F-4D97-AF65-F5344CB8AC3E}">
        <p14:creationId xmlns:p14="http://schemas.microsoft.com/office/powerpoint/2010/main" val="2909047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6ABC0-4951-4C6F-9F6C-F20878D979BD}"/>
              </a:ext>
            </a:extLst>
          </p:cNvPr>
          <p:cNvSpPr>
            <a:spLocks noGrp="1"/>
          </p:cNvSpPr>
          <p:nvPr>
            <p:ph type="title"/>
          </p:nvPr>
        </p:nvSpPr>
        <p:spPr>
          <a:xfrm>
            <a:off x="922712" y="1121820"/>
            <a:ext cx="10691553" cy="1293028"/>
          </a:xfrm>
        </p:spPr>
        <p:txBody>
          <a:bodyPr>
            <a:normAutofit/>
          </a:bodyPr>
          <a:lstStyle/>
          <a:p>
            <a:r>
              <a:rPr lang="el-GR" sz="3200" dirty="0" err="1">
                <a:solidFill>
                  <a:srgbClr val="008080"/>
                </a:solidFill>
              </a:rPr>
              <a:t>Εργαλεια</a:t>
            </a:r>
            <a:r>
              <a:rPr lang="el-GR" sz="3200" dirty="0">
                <a:solidFill>
                  <a:srgbClr val="008080"/>
                </a:solidFill>
              </a:rPr>
              <a:t> </a:t>
            </a:r>
            <a:r>
              <a:rPr lang="el-GR" sz="3200" dirty="0" err="1">
                <a:solidFill>
                  <a:srgbClr val="008080"/>
                </a:solidFill>
              </a:rPr>
              <a:t>αξιολογησησ</a:t>
            </a:r>
            <a:r>
              <a:rPr lang="el-GR" sz="3200" dirty="0">
                <a:solidFill>
                  <a:srgbClr val="008080"/>
                </a:solidFill>
              </a:rPr>
              <a:t> ΔΙΑΤΡΟΦΙΚΗΣ ΠΡΟΣΛΗΨΗΣ</a:t>
            </a:r>
            <a:endParaRPr lang="en-US" sz="3200" dirty="0"/>
          </a:p>
        </p:txBody>
      </p:sp>
      <p:sp>
        <p:nvSpPr>
          <p:cNvPr id="4" name="Content Placeholder 3"/>
          <p:cNvSpPr>
            <a:spLocks noGrp="1"/>
          </p:cNvSpPr>
          <p:nvPr>
            <p:ph idx="1"/>
          </p:nvPr>
        </p:nvSpPr>
        <p:spPr>
          <a:xfrm>
            <a:off x="1579418" y="2647142"/>
            <a:ext cx="9926782" cy="4024125"/>
          </a:xfrm>
        </p:spPr>
        <p:txBody>
          <a:bodyPr>
            <a:normAutofit/>
          </a:bodyPr>
          <a:lstStyle/>
          <a:p>
            <a:pPr marL="457200" indent="-457200">
              <a:buSzPct val="100000"/>
              <a:buFont typeface="+mj-lt"/>
              <a:buAutoNum type="arabicPeriod"/>
            </a:pPr>
            <a:r>
              <a:rPr lang="el-GR" sz="2600" dirty="0"/>
              <a:t>Ανάκληση 24ώρου</a:t>
            </a:r>
            <a:endParaRPr lang="en-US" sz="2600" dirty="0"/>
          </a:p>
          <a:p>
            <a:pPr marL="457200" indent="-457200">
              <a:buSzPct val="100000"/>
              <a:buFont typeface="+mj-lt"/>
              <a:buAutoNum type="arabicPeriod"/>
            </a:pPr>
            <a:endParaRPr lang="en-US" sz="2600" dirty="0"/>
          </a:p>
          <a:p>
            <a:pPr marL="457200" indent="-457200">
              <a:buSzPct val="100000"/>
              <a:buFont typeface="+mj-lt"/>
              <a:buAutoNum type="arabicPeriod"/>
            </a:pPr>
            <a:r>
              <a:rPr lang="el-GR" sz="2600" dirty="0"/>
              <a:t>Ημερολόγια Καταγραφής τροφίμων</a:t>
            </a:r>
            <a:endParaRPr lang="en-US" sz="2600" dirty="0"/>
          </a:p>
          <a:p>
            <a:pPr marL="457200" indent="-457200">
              <a:buSzPct val="100000"/>
              <a:buFont typeface="+mj-lt"/>
              <a:buAutoNum type="arabicPeriod"/>
            </a:pPr>
            <a:endParaRPr lang="en-US" sz="2600" dirty="0"/>
          </a:p>
          <a:p>
            <a:pPr marL="457200" indent="-457200">
              <a:buSzPct val="100000"/>
              <a:buFont typeface="+mj-lt"/>
              <a:buAutoNum type="arabicPeriod"/>
            </a:pPr>
            <a:r>
              <a:rPr lang="el-GR" sz="2600" dirty="0"/>
              <a:t>Ερωτηματολόγια Συχνότητας Κατανάλωσης Τροφίμων</a:t>
            </a:r>
            <a:endParaRPr lang="en-US" sz="2600" dirty="0"/>
          </a:p>
          <a:p>
            <a:endParaRPr lang="en-US" sz="2600" dirty="0"/>
          </a:p>
          <a:p>
            <a:pPr lvl="2"/>
            <a:r>
              <a:rPr lang="el-GR" sz="2600" dirty="0"/>
              <a:t>Διατροφικοί Δείκτες</a:t>
            </a:r>
            <a:endParaRPr lang="en-US" sz="2600" dirty="0"/>
          </a:p>
          <a:p>
            <a:endParaRPr lang="el-GR" dirty="0"/>
          </a:p>
        </p:txBody>
      </p:sp>
    </p:spTree>
    <p:extLst>
      <p:ext uri="{BB962C8B-B14F-4D97-AF65-F5344CB8AC3E}">
        <p14:creationId xmlns:p14="http://schemas.microsoft.com/office/powerpoint/2010/main" val="10367948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DF8DF-B0C2-4F57-ACE7-CB95D7627583}"/>
              </a:ext>
            </a:extLst>
          </p:cNvPr>
          <p:cNvSpPr>
            <a:spLocks noGrp="1"/>
          </p:cNvSpPr>
          <p:nvPr>
            <p:ph type="title"/>
          </p:nvPr>
        </p:nvSpPr>
        <p:spPr>
          <a:xfrm>
            <a:off x="2743200" y="764373"/>
            <a:ext cx="8763000" cy="1293028"/>
          </a:xfrm>
        </p:spPr>
        <p:txBody>
          <a:bodyPr>
            <a:normAutofit/>
          </a:bodyPr>
          <a:lstStyle/>
          <a:p>
            <a:r>
              <a:rPr lang="el-GR" sz="2400" dirty="0" err="1">
                <a:solidFill>
                  <a:srgbClr val="008080"/>
                </a:solidFill>
              </a:rPr>
              <a:t>Εργαλεια</a:t>
            </a:r>
            <a:r>
              <a:rPr lang="el-GR" sz="2400" dirty="0">
                <a:solidFill>
                  <a:srgbClr val="008080"/>
                </a:solidFill>
              </a:rPr>
              <a:t> </a:t>
            </a:r>
            <a:r>
              <a:rPr lang="el-GR" sz="2400" dirty="0" err="1">
                <a:solidFill>
                  <a:srgbClr val="008080"/>
                </a:solidFill>
              </a:rPr>
              <a:t>αξιολογησησ</a:t>
            </a:r>
            <a:r>
              <a:rPr lang="el-GR" sz="2400" dirty="0">
                <a:solidFill>
                  <a:srgbClr val="008080"/>
                </a:solidFill>
              </a:rPr>
              <a:t> </a:t>
            </a:r>
            <a:r>
              <a:rPr lang="el-GR" sz="2400" dirty="0" err="1">
                <a:solidFill>
                  <a:srgbClr val="008080"/>
                </a:solidFill>
              </a:rPr>
              <a:t>προσκολλησης</a:t>
            </a:r>
            <a:r>
              <a:rPr lang="el-GR" sz="2400" dirty="0">
                <a:solidFill>
                  <a:srgbClr val="008080"/>
                </a:solidFill>
              </a:rPr>
              <a:t> σε </a:t>
            </a:r>
            <a:r>
              <a:rPr lang="el-GR" sz="2400" dirty="0" err="1">
                <a:solidFill>
                  <a:srgbClr val="008080"/>
                </a:solidFill>
              </a:rPr>
              <a:t>διατροφικεσ</a:t>
            </a:r>
            <a:r>
              <a:rPr lang="el-GR" sz="2400" dirty="0">
                <a:solidFill>
                  <a:srgbClr val="008080"/>
                </a:solidFill>
              </a:rPr>
              <a:t> </a:t>
            </a:r>
            <a:r>
              <a:rPr lang="el-GR" sz="2400" dirty="0" err="1">
                <a:solidFill>
                  <a:srgbClr val="008080"/>
                </a:solidFill>
              </a:rPr>
              <a:t>συστασεισ</a:t>
            </a:r>
            <a:r>
              <a:rPr lang="el-GR" sz="2400" dirty="0">
                <a:solidFill>
                  <a:srgbClr val="008080"/>
                </a:solidFill>
              </a:rPr>
              <a:t> για </a:t>
            </a:r>
            <a:r>
              <a:rPr lang="el-GR" sz="2400" dirty="0" err="1">
                <a:solidFill>
                  <a:srgbClr val="008080"/>
                </a:solidFill>
              </a:rPr>
              <a:t>συγεκεκριμενα</a:t>
            </a:r>
            <a:r>
              <a:rPr lang="el-GR" sz="2400" dirty="0">
                <a:solidFill>
                  <a:srgbClr val="008080"/>
                </a:solidFill>
              </a:rPr>
              <a:t> </a:t>
            </a:r>
            <a:r>
              <a:rPr lang="el-GR" sz="2400" dirty="0" err="1">
                <a:solidFill>
                  <a:srgbClr val="008080"/>
                </a:solidFill>
              </a:rPr>
              <a:t>νοσηματα</a:t>
            </a:r>
            <a:endParaRPr lang="en-US" sz="2400" dirty="0">
              <a:solidFill>
                <a:srgbClr val="008080"/>
              </a:solidFill>
            </a:endParaRPr>
          </a:p>
        </p:txBody>
      </p:sp>
      <p:sp>
        <p:nvSpPr>
          <p:cNvPr id="3" name="Content Placeholder 2">
            <a:extLst>
              <a:ext uri="{FF2B5EF4-FFF2-40B4-BE49-F238E27FC236}">
                <a16:creationId xmlns:a16="http://schemas.microsoft.com/office/drawing/2014/main" id="{88C7B718-435E-473B-801A-283951348A2C}"/>
              </a:ext>
            </a:extLst>
          </p:cNvPr>
          <p:cNvSpPr>
            <a:spLocks noGrp="1"/>
          </p:cNvSpPr>
          <p:nvPr>
            <p:ph idx="1"/>
          </p:nvPr>
        </p:nvSpPr>
        <p:spPr/>
        <p:txBody>
          <a:bodyPr>
            <a:noAutofit/>
          </a:bodyPr>
          <a:lstStyle/>
          <a:p>
            <a:pPr algn="just"/>
            <a:r>
              <a:rPr lang="el-GR" sz="2000" b="0" i="0" u="none" strike="noStrike" baseline="0" dirty="0">
                <a:solidFill>
                  <a:srgbClr val="000000"/>
                </a:solidFill>
                <a:latin typeface="Times New Roman" panose="02020603050405020304" pitchFamily="18" charset="0"/>
              </a:rPr>
              <a:t>Με βάση την ίδια λογική της συνολικής αξιολόγησης της προσκόλλησης στις διατροφικές συστάσεις, έχουν αναπτυχθεί εξειδικευμένα ερωτηματολόγια για χρήση σε συγκεκριμένες ομάδες ασθενών, για τους οποίους η διατροφή αποτελεί σημαντικό κομμάτι της θεραπείας τους. </a:t>
            </a:r>
          </a:p>
          <a:p>
            <a:pPr algn="just"/>
            <a:endParaRPr lang="el-GR" sz="2000" dirty="0">
              <a:solidFill>
                <a:srgbClr val="000000"/>
              </a:solidFill>
              <a:latin typeface="Times New Roman" panose="02020603050405020304" pitchFamily="18" charset="0"/>
            </a:endParaRPr>
          </a:p>
          <a:p>
            <a:pPr algn="just"/>
            <a:r>
              <a:rPr lang="el-GR" sz="2000" b="0" i="0" u="none" strike="noStrike" baseline="0" dirty="0">
                <a:solidFill>
                  <a:srgbClr val="000000"/>
                </a:solidFill>
                <a:latin typeface="Times New Roman" panose="02020603050405020304" pitchFamily="18" charset="0"/>
              </a:rPr>
              <a:t>Στις περιπτώσεις αυτές, τα ερωτηματολόγια αξιολογούν την προσκόλληση στη διατροφική και την ιατρική θεραπεία συνολικά. Συνεπώς, τμήμα των ερωτηματολογίων αφορά στη διατροφική προσκόλληση. </a:t>
            </a:r>
          </a:p>
          <a:p>
            <a:pPr algn="just"/>
            <a:endParaRPr lang="el-GR" sz="2000" dirty="0">
              <a:solidFill>
                <a:srgbClr val="000000"/>
              </a:solidFill>
              <a:latin typeface="Times New Roman" panose="02020603050405020304" pitchFamily="18" charset="0"/>
            </a:endParaRPr>
          </a:p>
          <a:p>
            <a:pPr algn="just"/>
            <a:r>
              <a:rPr lang="el-GR" sz="2000" b="0" i="0" u="none" strike="noStrike" baseline="0" dirty="0">
                <a:solidFill>
                  <a:srgbClr val="000000"/>
                </a:solidFill>
                <a:latin typeface="Times New Roman" panose="02020603050405020304" pitchFamily="18" charset="0"/>
              </a:rPr>
              <a:t>Τέτοιες περιπτώσεις αποτελούν: το </a:t>
            </a:r>
            <a:r>
              <a:rPr lang="el-GR" sz="2000" b="0" i="1" u="none" strike="noStrike" baseline="0" dirty="0" err="1">
                <a:solidFill>
                  <a:srgbClr val="000000"/>
                </a:solidFill>
                <a:latin typeface="Times New Roman" panose="02020603050405020304" pitchFamily="18" charset="0"/>
              </a:rPr>
              <a:t>Renal</a:t>
            </a:r>
            <a:r>
              <a:rPr lang="el-GR" sz="2000" b="0" i="1" u="none" strike="noStrike" baseline="0" dirty="0">
                <a:solidFill>
                  <a:srgbClr val="000000"/>
                </a:solidFill>
                <a:latin typeface="Times New Roman" panose="02020603050405020304" pitchFamily="18" charset="0"/>
              </a:rPr>
              <a:t> </a:t>
            </a:r>
            <a:r>
              <a:rPr lang="el-GR" sz="2000" b="0" i="1" u="none" strike="noStrike" baseline="0" dirty="0" err="1">
                <a:solidFill>
                  <a:srgbClr val="000000"/>
                </a:solidFill>
                <a:latin typeface="Times New Roman" panose="02020603050405020304" pitchFamily="18" charset="0"/>
              </a:rPr>
              <a:t>Adherence</a:t>
            </a:r>
            <a:r>
              <a:rPr lang="el-GR" sz="2000" b="0" i="1" u="none" strike="noStrike" baseline="0" dirty="0">
                <a:solidFill>
                  <a:srgbClr val="000000"/>
                </a:solidFill>
                <a:latin typeface="Times New Roman" panose="02020603050405020304" pitchFamily="18" charset="0"/>
              </a:rPr>
              <a:t> </a:t>
            </a:r>
            <a:r>
              <a:rPr lang="el-GR" sz="2000" b="0" i="1" u="none" strike="noStrike" baseline="0" dirty="0" err="1">
                <a:solidFill>
                  <a:srgbClr val="000000"/>
                </a:solidFill>
                <a:latin typeface="Times New Roman" panose="02020603050405020304" pitchFamily="18" charset="0"/>
              </a:rPr>
              <a:t>Attitudes</a:t>
            </a:r>
            <a:r>
              <a:rPr lang="el-GR" sz="2000" b="0" i="1" u="none" strike="noStrike" baseline="0" dirty="0">
                <a:solidFill>
                  <a:srgbClr val="000000"/>
                </a:solidFill>
                <a:latin typeface="Times New Roman" panose="02020603050405020304" pitchFamily="18" charset="0"/>
              </a:rPr>
              <a:t> </a:t>
            </a:r>
            <a:r>
              <a:rPr lang="el-GR" sz="2000" b="0" i="1" u="none" strike="noStrike" baseline="0" dirty="0" err="1">
                <a:solidFill>
                  <a:srgbClr val="000000"/>
                </a:solidFill>
                <a:latin typeface="Times New Roman" panose="02020603050405020304" pitchFamily="18" charset="0"/>
              </a:rPr>
              <a:t>Questionnaire</a:t>
            </a:r>
            <a:r>
              <a:rPr lang="el-GR" sz="2000" b="0" i="1" u="none" strike="noStrike" baseline="0" dirty="0">
                <a:solidFill>
                  <a:srgbClr val="000000"/>
                </a:solidFill>
                <a:latin typeface="Times New Roman" panose="02020603050405020304" pitchFamily="18" charset="0"/>
              </a:rPr>
              <a:t> </a:t>
            </a:r>
            <a:r>
              <a:rPr lang="el-GR" sz="2000" b="0" i="0" u="none" strike="noStrike" baseline="0" dirty="0">
                <a:solidFill>
                  <a:srgbClr val="000000"/>
                </a:solidFill>
                <a:latin typeface="Times New Roman" panose="02020603050405020304" pitchFamily="18" charset="0"/>
              </a:rPr>
              <a:t>και το </a:t>
            </a:r>
            <a:r>
              <a:rPr lang="el-GR" sz="2000" b="0" i="1" u="none" strike="noStrike" baseline="0" dirty="0" err="1">
                <a:solidFill>
                  <a:srgbClr val="000000"/>
                </a:solidFill>
                <a:latin typeface="Times New Roman" panose="02020603050405020304" pitchFamily="18" charset="0"/>
              </a:rPr>
              <a:t>Renal</a:t>
            </a:r>
            <a:r>
              <a:rPr lang="el-GR" sz="2000" b="0" i="1" u="none" strike="noStrike" baseline="0" dirty="0">
                <a:solidFill>
                  <a:srgbClr val="000000"/>
                </a:solidFill>
                <a:latin typeface="Times New Roman" panose="02020603050405020304" pitchFamily="18" charset="0"/>
              </a:rPr>
              <a:t> </a:t>
            </a:r>
            <a:r>
              <a:rPr lang="el-GR" sz="2000" b="0" i="1" u="none" strike="noStrike" baseline="0" dirty="0" err="1">
                <a:solidFill>
                  <a:srgbClr val="000000"/>
                </a:solidFill>
                <a:latin typeface="Times New Roman" panose="02020603050405020304" pitchFamily="18" charset="0"/>
              </a:rPr>
              <a:t>Adherence</a:t>
            </a:r>
            <a:r>
              <a:rPr lang="el-GR" sz="2000" b="0" i="1" u="none" strike="noStrike" baseline="0" dirty="0">
                <a:solidFill>
                  <a:srgbClr val="000000"/>
                </a:solidFill>
                <a:latin typeface="Times New Roman" panose="02020603050405020304" pitchFamily="18" charset="0"/>
              </a:rPr>
              <a:t> </a:t>
            </a:r>
            <a:r>
              <a:rPr lang="el-GR" sz="2000" b="0" i="1" u="none" strike="noStrike" baseline="0" dirty="0" err="1">
                <a:solidFill>
                  <a:srgbClr val="000000"/>
                </a:solidFill>
                <a:latin typeface="Times New Roman" panose="02020603050405020304" pitchFamily="18" charset="0"/>
              </a:rPr>
              <a:t>Behaviour</a:t>
            </a:r>
            <a:r>
              <a:rPr lang="el-GR" sz="2000" b="0" i="1" u="none" strike="noStrike" baseline="0" dirty="0">
                <a:solidFill>
                  <a:srgbClr val="000000"/>
                </a:solidFill>
                <a:latin typeface="Times New Roman" panose="02020603050405020304" pitchFamily="18" charset="0"/>
              </a:rPr>
              <a:t> </a:t>
            </a:r>
            <a:r>
              <a:rPr lang="el-GR" sz="2000" b="0" i="1" u="none" strike="noStrike" baseline="0" dirty="0" err="1">
                <a:solidFill>
                  <a:srgbClr val="000000"/>
                </a:solidFill>
                <a:latin typeface="Times New Roman" panose="02020603050405020304" pitchFamily="18" charset="0"/>
              </a:rPr>
              <a:t>Questionnaire</a:t>
            </a:r>
            <a:r>
              <a:rPr lang="el-GR" sz="2000" b="0" i="0" u="none" strike="noStrike" baseline="0" dirty="0">
                <a:solidFill>
                  <a:srgbClr val="000000"/>
                </a:solidFill>
                <a:latin typeface="Times New Roman" panose="02020603050405020304" pitchFamily="18" charset="0"/>
              </a:rPr>
              <a:t>, τα οποία είναι δύο </a:t>
            </a:r>
            <a:r>
              <a:rPr lang="el-GR" sz="2000" b="0" i="0" u="none" strike="noStrike" baseline="0" dirty="0" err="1">
                <a:solidFill>
                  <a:srgbClr val="000000"/>
                </a:solidFill>
                <a:latin typeface="Times New Roman" panose="02020603050405020304" pitchFamily="18" charset="0"/>
              </a:rPr>
              <a:t>αυτοσυμπληρούμενα</a:t>
            </a:r>
            <a:r>
              <a:rPr lang="el-GR" sz="2000" b="0" i="0" u="none" strike="noStrike" baseline="0" dirty="0">
                <a:solidFill>
                  <a:srgbClr val="000000"/>
                </a:solidFill>
                <a:latin typeface="Times New Roman" panose="02020603050405020304" pitchFamily="18" charset="0"/>
              </a:rPr>
              <a:t> εργαλεία αξιολόγησης της προσκόλλησης νεφροπαθών ασθενών τελικού σταδίου στις συστάσεις διατροφής και υγρών (</a:t>
            </a:r>
            <a:r>
              <a:rPr lang="el-GR" sz="2000" b="0" i="0" u="none" strike="noStrike" baseline="0" dirty="0" err="1">
                <a:solidFill>
                  <a:srgbClr val="000000"/>
                </a:solidFill>
                <a:latin typeface="Times New Roman" panose="02020603050405020304" pitchFamily="18" charset="0"/>
              </a:rPr>
              <a:t>Rushe</a:t>
            </a:r>
            <a:r>
              <a:rPr lang="el-GR" sz="2000" b="0" i="0" u="none" strike="noStrike" baseline="0" dirty="0">
                <a:solidFill>
                  <a:srgbClr val="000000"/>
                </a:solidFill>
                <a:latin typeface="Times New Roman" panose="02020603050405020304" pitchFamily="18" charset="0"/>
              </a:rPr>
              <a:t> &amp; </a:t>
            </a:r>
            <a:r>
              <a:rPr lang="el-GR" sz="2000" b="0" i="0" u="none" strike="noStrike" baseline="0" dirty="0" err="1">
                <a:solidFill>
                  <a:srgbClr val="000000"/>
                </a:solidFill>
                <a:latin typeface="Times New Roman" panose="02020603050405020304" pitchFamily="18" charset="0"/>
              </a:rPr>
              <a:t>McGee</a:t>
            </a:r>
            <a:r>
              <a:rPr lang="el-GR" sz="2000" b="0" i="0" u="none" strike="noStrike" baseline="0" dirty="0">
                <a:solidFill>
                  <a:srgbClr val="000000"/>
                </a:solidFill>
                <a:latin typeface="Times New Roman" panose="02020603050405020304" pitchFamily="18" charset="0"/>
              </a:rPr>
              <a:t>, 1998), καθώς και το </a:t>
            </a:r>
            <a:r>
              <a:rPr lang="el-GR" sz="2000" b="0" i="1" u="none" strike="noStrike" baseline="0" dirty="0" err="1">
                <a:solidFill>
                  <a:srgbClr val="000000"/>
                </a:solidFill>
                <a:latin typeface="Times New Roman" panose="02020603050405020304" pitchFamily="18" charset="0"/>
              </a:rPr>
              <a:t>Diabetes</a:t>
            </a:r>
            <a:r>
              <a:rPr lang="el-GR" sz="2000" b="0" i="1" u="none" strike="noStrike" baseline="0" dirty="0">
                <a:solidFill>
                  <a:srgbClr val="000000"/>
                </a:solidFill>
                <a:latin typeface="Times New Roman" panose="02020603050405020304" pitchFamily="18" charset="0"/>
              </a:rPr>
              <a:t> </a:t>
            </a:r>
            <a:r>
              <a:rPr lang="el-GR" sz="2000" b="0" i="1" u="none" strike="noStrike" baseline="0" dirty="0" err="1">
                <a:solidFill>
                  <a:srgbClr val="000000"/>
                </a:solidFill>
                <a:latin typeface="Times New Roman" panose="02020603050405020304" pitchFamily="18" charset="0"/>
              </a:rPr>
              <a:t>Self-Management</a:t>
            </a:r>
            <a:r>
              <a:rPr lang="el-GR" sz="2000" b="0" i="1" u="none" strike="noStrike" baseline="0" dirty="0">
                <a:solidFill>
                  <a:srgbClr val="000000"/>
                </a:solidFill>
                <a:latin typeface="Times New Roman" panose="02020603050405020304" pitchFamily="18" charset="0"/>
              </a:rPr>
              <a:t> </a:t>
            </a:r>
            <a:r>
              <a:rPr lang="el-GR" sz="2000" b="0" i="1" u="none" strike="noStrike" baseline="0" dirty="0" err="1">
                <a:solidFill>
                  <a:srgbClr val="000000"/>
                </a:solidFill>
                <a:latin typeface="Times New Roman" panose="02020603050405020304" pitchFamily="18" charset="0"/>
              </a:rPr>
              <a:t>Profile</a:t>
            </a:r>
            <a:r>
              <a:rPr lang="el-GR" sz="2000" b="0" i="1" u="none" strike="noStrike" baseline="0" dirty="0">
                <a:solidFill>
                  <a:srgbClr val="000000"/>
                </a:solidFill>
                <a:latin typeface="Times New Roman" panose="02020603050405020304" pitchFamily="18" charset="0"/>
              </a:rPr>
              <a:t> </a:t>
            </a:r>
            <a:r>
              <a:rPr lang="el-GR" sz="2000" b="0" i="0" u="none" strike="noStrike" baseline="0" dirty="0">
                <a:solidFill>
                  <a:srgbClr val="000000"/>
                </a:solidFill>
                <a:latin typeface="Times New Roman" panose="02020603050405020304" pitchFamily="18" charset="0"/>
              </a:rPr>
              <a:t>που εκτιμά την προσκόλληση στη διατροφική και ιατρική θεραπεία έφηβων με σακχαρώδη διαβήτη τύπου 1 (</a:t>
            </a:r>
            <a:r>
              <a:rPr lang="el-GR" sz="2000" b="0" i="0" u="none" strike="noStrike" baseline="0" dirty="0" err="1">
                <a:solidFill>
                  <a:srgbClr val="000000"/>
                </a:solidFill>
                <a:latin typeface="Times New Roman" panose="02020603050405020304" pitchFamily="18" charset="0"/>
              </a:rPr>
              <a:t>Harris</a:t>
            </a:r>
            <a:r>
              <a:rPr lang="el-GR" sz="2000" b="0" i="0" u="none" strike="noStrike" baseline="0" dirty="0">
                <a:solidFill>
                  <a:srgbClr val="000000"/>
                </a:solidFill>
                <a:latin typeface="Times New Roman" panose="02020603050405020304" pitchFamily="18" charset="0"/>
              </a:rPr>
              <a:t>, </a:t>
            </a:r>
            <a:r>
              <a:rPr lang="el-GR" sz="2000" b="0" i="0" u="none" strike="noStrike" baseline="0" dirty="0" err="1">
                <a:solidFill>
                  <a:srgbClr val="000000"/>
                </a:solidFill>
                <a:latin typeface="Times New Roman" panose="02020603050405020304" pitchFamily="18" charset="0"/>
              </a:rPr>
              <a:t>et</a:t>
            </a:r>
            <a:r>
              <a:rPr lang="el-GR" sz="2000" b="0" i="0" u="none" strike="noStrike" baseline="0" dirty="0">
                <a:solidFill>
                  <a:srgbClr val="000000"/>
                </a:solidFill>
                <a:latin typeface="Times New Roman" panose="02020603050405020304" pitchFamily="18" charset="0"/>
              </a:rPr>
              <a:t> </a:t>
            </a:r>
            <a:r>
              <a:rPr lang="el-GR" sz="2000" b="0" i="0" u="none" strike="noStrike" baseline="0" dirty="0" err="1">
                <a:solidFill>
                  <a:srgbClr val="000000"/>
                </a:solidFill>
                <a:latin typeface="Times New Roman" panose="02020603050405020304" pitchFamily="18" charset="0"/>
              </a:rPr>
              <a:t>al</a:t>
            </a:r>
            <a:r>
              <a:rPr lang="el-GR" sz="2000" b="0" i="0" u="none" strike="noStrike" baseline="0" dirty="0">
                <a:solidFill>
                  <a:srgbClr val="000000"/>
                </a:solidFill>
                <a:latin typeface="Times New Roman" panose="02020603050405020304" pitchFamily="18" charset="0"/>
              </a:rPr>
              <a:t>., 2000).</a:t>
            </a:r>
          </a:p>
        </p:txBody>
      </p:sp>
    </p:spTree>
    <p:extLst>
      <p:ext uri="{BB962C8B-B14F-4D97-AF65-F5344CB8AC3E}">
        <p14:creationId xmlns:p14="http://schemas.microsoft.com/office/powerpoint/2010/main" val="2372924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66F35-1924-41B7-A7A9-5CED5BD622FB}"/>
              </a:ext>
            </a:extLst>
          </p:cNvPr>
          <p:cNvSpPr>
            <a:spLocks noGrp="1"/>
          </p:cNvSpPr>
          <p:nvPr>
            <p:ph type="title"/>
          </p:nvPr>
        </p:nvSpPr>
        <p:spPr/>
        <p:txBody>
          <a:bodyPr>
            <a:normAutofit/>
          </a:bodyPr>
          <a:lstStyle/>
          <a:p>
            <a:r>
              <a:rPr lang="el-GR" sz="2400" dirty="0" err="1">
                <a:solidFill>
                  <a:srgbClr val="008080"/>
                </a:solidFill>
              </a:rPr>
              <a:t>Εργαλεια</a:t>
            </a:r>
            <a:r>
              <a:rPr lang="el-GR" sz="2400" dirty="0">
                <a:solidFill>
                  <a:srgbClr val="008080"/>
                </a:solidFill>
              </a:rPr>
              <a:t> </a:t>
            </a:r>
            <a:r>
              <a:rPr lang="el-GR" sz="2400" dirty="0" err="1">
                <a:solidFill>
                  <a:srgbClr val="008080"/>
                </a:solidFill>
              </a:rPr>
              <a:t>αξιολογησης</a:t>
            </a:r>
            <a:r>
              <a:rPr lang="el-GR" sz="2400" dirty="0">
                <a:solidFill>
                  <a:srgbClr val="008080"/>
                </a:solidFill>
              </a:rPr>
              <a:t> </a:t>
            </a:r>
            <a:r>
              <a:rPr lang="el-GR" sz="2400" dirty="0" err="1">
                <a:solidFill>
                  <a:srgbClr val="008080"/>
                </a:solidFill>
              </a:rPr>
              <a:t>διατροφικων</a:t>
            </a:r>
            <a:r>
              <a:rPr lang="el-GR" sz="2400" dirty="0">
                <a:solidFill>
                  <a:srgbClr val="008080"/>
                </a:solidFill>
              </a:rPr>
              <a:t> </a:t>
            </a:r>
            <a:r>
              <a:rPr lang="el-GR" sz="2400" dirty="0" err="1">
                <a:solidFill>
                  <a:srgbClr val="008080"/>
                </a:solidFill>
              </a:rPr>
              <a:t>συμπεριφορων</a:t>
            </a:r>
            <a:endParaRPr lang="en-US" sz="2400" dirty="0">
              <a:solidFill>
                <a:srgbClr val="008080"/>
              </a:solidFill>
            </a:endParaRPr>
          </a:p>
        </p:txBody>
      </p:sp>
      <p:sp>
        <p:nvSpPr>
          <p:cNvPr id="3" name="Content Placeholder 2">
            <a:extLst>
              <a:ext uri="{FF2B5EF4-FFF2-40B4-BE49-F238E27FC236}">
                <a16:creationId xmlns:a16="http://schemas.microsoft.com/office/drawing/2014/main" id="{4B419DED-EC90-4E7A-9BF4-3C810D71C9B2}"/>
              </a:ext>
            </a:extLst>
          </p:cNvPr>
          <p:cNvSpPr>
            <a:spLocks noGrp="1"/>
          </p:cNvSpPr>
          <p:nvPr>
            <p:ph idx="1"/>
          </p:nvPr>
        </p:nvSpPr>
        <p:spPr>
          <a:xfrm>
            <a:off x="685800" y="2281382"/>
            <a:ext cx="10820400" cy="3937303"/>
          </a:xfrm>
        </p:spPr>
        <p:txBody>
          <a:bodyPr/>
          <a:lstStyle/>
          <a:p>
            <a:pPr algn="just"/>
            <a:r>
              <a:rPr lang="el-GR" sz="1800" b="0" i="0" u="none" strike="noStrike" baseline="0" dirty="0">
                <a:solidFill>
                  <a:srgbClr val="000000"/>
                </a:solidFill>
                <a:latin typeface="Times New Roman" panose="02020603050405020304" pitchFamily="18" charset="0"/>
              </a:rPr>
              <a:t>Αρκετά εργαλεία έχουν δημιουργηθεί με αποκλειστικό στόχο την αξιολόγηση του βαθμού αλλαγής της διαιτητικής συμπεριφοράς των ατόμων που συμμετείχαν σε διατροφικές παρεμβάσεις, και, κατ’ επέκταση, με στόχο την αξιολόγηση της προσκόλλησης σε συμπεριφορές–στόχους. </a:t>
            </a:r>
          </a:p>
          <a:p>
            <a:pPr algn="just"/>
            <a:r>
              <a:rPr lang="el-GR" sz="1800" dirty="0">
                <a:solidFill>
                  <a:srgbClr val="000000"/>
                </a:solidFill>
                <a:latin typeface="Times New Roman" panose="02020603050405020304" pitchFamily="18" charset="0"/>
              </a:rPr>
              <a:t>Π.χ.</a:t>
            </a:r>
            <a:r>
              <a:rPr lang="el-GR" sz="1800" b="0" i="0" u="none" strike="noStrike" baseline="0" dirty="0">
                <a:solidFill>
                  <a:srgbClr val="000000"/>
                </a:solidFill>
                <a:latin typeface="Times New Roman" panose="02020603050405020304" pitchFamily="18" charset="0"/>
              </a:rPr>
              <a:t> στη μελέτη των </a:t>
            </a:r>
            <a:r>
              <a:rPr lang="el-GR" sz="1800" b="0" i="0" u="none" strike="noStrike" baseline="0" dirty="0" err="1">
                <a:solidFill>
                  <a:srgbClr val="000000"/>
                </a:solidFill>
                <a:latin typeface="Times New Roman" panose="02020603050405020304" pitchFamily="18" charset="0"/>
              </a:rPr>
              <a:t>Perri</a:t>
            </a:r>
            <a:r>
              <a:rPr lang="el-GR" sz="1800" b="0" i="0" u="none" strike="noStrike" baseline="0" dirty="0">
                <a:solidFill>
                  <a:srgbClr val="000000"/>
                </a:solidFill>
                <a:latin typeface="Times New Roman" panose="02020603050405020304" pitchFamily="18" charset="0"/>
              </a:rPr>
              <a:t> και συνεργατών δημιουργήθηκε ένα </a:t>
            </a:r>
            <a:r>
              <a:rPr lang="el-GR" sz="1800" b="0" i="0" u="none" strike="noStrike" baseline="0" dirty="0" err="1">
                <a:solidFill>
                  <a:srgbClr val="000000"/>
                </a:solidFill>
                <a:latin typeface="Times New Roman" panose="02020603050405020304" pitchFamily="18" charset="0"/>
              </a:rPr>
              <a:t>αυτοσυμπληρούμενο</a:t>
            </a:r>
            <a:r>
              <a:rPr lang="el-GR" sz="1800" b="0" i="0" u="none" strike="noStrike" baseline="0" dirty="0">
                <a:solidFill>
                  <a:srgbClr val="000000"/>
                </a:solidFill>
                <a:latin typeface="Times New Roman" panose="02020603050405020304" pitchFamily="18" charset="0"/>
              </a:rPr>
              <a:t> ερωτηματολόγιο για την αξιολόγηση της προσκόλλησης σε στρατηγικές διαχείρισης σωματικού βάρους που περιλαμβάνονταν στην παρέμβαση (</a:t>
            </a:r>
            <a:r>
              <a:rPr lang="el-GR" sz="1800" b="0" i="0" u="none" strike="noStrike" baseline="0" dirty="0" err="1">
                <a:solidFill>
                  <a:srgbClr val="000000"/>
                </a:solidFill>
                <a:latin typeface="Times New Roman" panose="02020603050405020304" pitchFamily="18" charset="0"/>
              </a:rPr>
              <a:t>Perri</a:t>
            </a:r>
            <a:r>
              <a:rPr lang="el-GR" sz="1800" b="0" i="0" u="none" strike="noStrike" baseline="0" dirty="0">
                <a:solidFill>
                  <a:srgbClr val="000000"/>
                </a:solidFill>
                <a:latin typeface="Times New Roman" panose="02020603050405020304" pitchFamily="18" charset="0"/>
              </a:rPr>
              <a:t>, </a:t>
            </a:r>
            <a:r>
              <a:rPr lang="el-GR" sz="1800" b="0" i="0" u="none" strike="noStrike" baseline="0" dirty="0" err="1">
                <a:solidFill>
                  <a:srgbClr val="000000"/>
                </a:solidFill>
                <a:latin typeface="Times New Roman" panose="02020603050405020304" pitchFamily="18" charset="0"/>
              </a:rPr>
              <a:t>Nezu</a:t>
            </a:r>
            <a:r>
              <a:rPr lang="el-GR" sz="1800" b="0" i="0" u="none" strike="noStrike" baseline="0" dirty="0">
                <a:solidFill>
                  <a:srgbClr val="000000"/>
                </a:solidFill>
                <a:latin typeface="Times New Roman" panose="02020603050405020304" pitchFamily="18" charset="0"/>
              </a:rPr>
              <a:t>, </a:t>
            </a:r>
            <a:r>
              <a:rPr lang="el-GR" sz="1800" b="0" i="0" u="none" strike="noStrike" baseline="0" dirty="0" err="1">
                <a:solidFill>
                  <a:srgbClr val="000000"/>
                </a:solidFill>
                <a:latin typeface="Times New Roman" panose="02020603050405020304" pitchFamily="18" charset="0"/>
              </a:rPr>
              <a:t>Patti</a:t>
            </a:r>
            <a:r>
              <a:rPr lang="el-GR" sz="1800" b="0" i="0" u="none" strike="noStrike" baseline="0" dirty="0">
                <a:solidFill>
                  <a:srgbClr val="000000"/>
                </a:solidFill>
                <a:latin typeface="Times New Roman" panose="02020603050405020304" pitchFamily="18" charset="0"/>
              </a:rPr>
              <a:t>, &amp; </a:t>
            </a:r>
            <a:r>
              <a:rPr lang="el-GR" sz="1800" b="0" i="0" u="none" strike="noStrike" baseline="0" dirty="0" err="1">
                <a:solidFill>
                  <a:srgbClr val="000000"/>
                </a:solidFill>
                <a:latin typeface="Times New Roman" panose="02020603050405020304" pitchFamily="18" charset="0"/>
              </a:rPr>
              <a:t>McCann</a:t>
            </a:r>
            <a:r>
              <a:rPr lang="el-GR" sz="1800" b="0" i="0" u="none" strike="noStrike" baseline="0" dirty="0">
                <a:solidFill>
                  <a:srgbClr val="000000"/>
                </a:solidFill>
                <a:latin typeface="Times New Roman" panose="02020603050405020304" pitchFamily="18" charset="0"/>
              </a:rPr>
              <a:t>, 1989). </a:t>
            </a:r>
          </a:p>
          <a:p>
            <a:pPr algn="just"/>
            <a:endParaRPr lang="el-GR" sz="1800" dirty="0">
              <a:solidFill>
                <a:srgbClr val="000000"/>
              </a:solidFill>
              <a:latin typeface="Times New Roman" panose="02020603050405020304" pitchFamily="18" charset="0"/>
            </a:endParaRPr>
          </a:p>
          <a:p>
            <a:pPr algn="just"/>
            <a:r>
              <a:rPr lang="el-GR" sz="1800" b="0" i="0" u="none" strike="noStrike" baseline="0" dirty="0">
                <a:solidFill>
                  <a:srgbClr val="000000"/>
                </a:solidFill>
                <a:latin typeface="Times New Roman" panose="02020603050405020304" pitchFamily="18" charset="0"/>
              </a:rPr>
              <a:t>Κατά τον ίδιο τρόπο, οι </a:t>
            </a:r>
            <a:r>
              <a:rPr lang="el-GR" sz="1800" b="0" i="0" u="none" strike="noStrike" baseline="0" dirty="0" err="1">
                <a:solidFill>
                  <a:srgbClr val="000000"/>
                </a:solidFill>
                <a:latin typeface="Times New Roman" panose="02020603050405020304" pitchFamily="18" charset="0"/>
              </a:rPr>
              <a:t>Bihan</a:t>
            </a:r>
            <a:r>
              <a:rPr lang="el-GR" sz="1800" b="0" i="0" u="none" strike="noStrike" baseline="0" dirty="0">
                <a:solidFill>
                  <a:srgbClr val="000000"/>
                </a:solidFill>
                <a:latin typeface="Times New Roman" panose="02020603050405020304" pitchFamily="18" charset="0"/>
              </a:rPr>
              <a:t> και συνεργάτες δημιούργησαν έναν δείκτη αξιολόγησης της προσκόλλησης των ασθενών τους στις συστάσεις της δικής τους παρέμβασης (</a:t>
            </a:r>
            <a:r>
              <a:rPr lang="el-GR" sz="1800" b="0" i="0" u="none" strike="noStrike" baseline="0" dirty="0" err="1">
                <a:solidFill>
                  <a:srgbClr val="000000"/>
                </a:solidFill>
                <a:latin typeface="Times New Roman" panose="02020603050405020304" pitchFamily="18" charset="0"/>
              </a:rPr>
              <a:t>Bihan</a:t>
            </a:r>
            <a:r>
              <a:rPr lang="el-GR" sz="1800" b="0" i="0" u="none" strike="noStrike" baseline="0" dirty="0">
                <a:solidFill>
                  <a:srgbClr val="000000"/>
                </a:solidFill>
                <a:latin typeface="Times New Roman" panose="02020603050405020304" pitchFamily="18" charset="0"/>
              </a:rPr>
              <a:t>, </a:t>
            </a:r>
            <a:r>
              <a:rPr lang="el-GR" sz="1800" b="0" i="0" u="none" strike="noStrike" baseline="0" dirty="0" err="1">
                <a:solidFill>
                  <a:srgbClr val="000000"/>
                </a:solidFill>
                <a:latin typeface="Times New Roman" panose="02020603050405020304" pitchFamily="18" charset="0"/>
              </a:rPr>
              <a:t>et</a:t>
            </a:r>
            <a:r>
              <a:rPr lang="el-GR" sz="1800" b="0" i="0" u="none" strike="noStrike" baseline="0" dirty="0">
                <a:solidFill>
                  <a:srgbClr val="000000"/>
                </a:solidFill>
                <a:latin typeface="Times New Roman" panose="02020603050405020304" pitchFamily="18" charset="0"/>
              </a:rPr>
              <a:t> </a:t>
            </a:r>
            <a:r>
              <a:rPr lang="el-GR" sz="1800" b="0" i="0" u="none" strike="noStrike" baseline="0" dirty="0" err="1">
                <a:solidFill>
                  <a:srgbClr val="000000"/>
                </a:solidFill>
                <a:latin typeface="Times New Roman" panose="02020603050405020304" pitchFamily="18" charset="0"/>
              </a:rPr>
              <a:t>al</a:t>
            </a:r>
            <a:r>
              <a:rPr lang="el-GR" sz="1800" b="0" i="0" u="none" strike="noStrike" baseline="0" dirty="0">
                <a:solidFill>
                  <a:srgbClr val="000000"/>
                </a:solidFill>
                <a:latin typeface="Times New Roman" panose="02020603050405020304" pitchFamily="18" charset="0"/>
              </a:rPr>
              <a:t>., 2009). </a:t>
            </a:r>
          </a:p>
          <a:p>
            <a:pPr algn="just"/>
            <a:endParaRPr lang="el-GR" sz="1800" dirty="0">
              <a:solidFill>
                <a:srgbClr val="000000"/>
              </a:solidFill>
              <a:latin typeface="Times New Roman" panose="02020603050405020304" pitchFamily="18" charset="0"/>
            </a:endParaRPr>
          </a:p>
          <a:p>
            <a:pPr algn="just"/>
            <a:r>
              <a:rPr lang="el-GR" sz="1800" b="0" i="0" u="none" strike="noStrike" baseline="0" dirty="0">
                <a:solidFill>
                  <a:srgbClr val="000000"/>
                </a:solidFill>
                <a:latin typeface="Times New Roman" panose="02020603050405020304" pitchFamily="18" charset="0"/>
              </a:rPr>
              <a:t>Η μεθοδολογική διαφορά των δύο δεικτών είναι ότι, ενώ στον πρώτο η προσκόλληση σε κάθε σύσταση βαθμολογήθηκε με μια 7-βαθμια κλίμακα, στον δεύτερο η προσκόλληση σε κάθε σύσταση αξιολογήθηκε ως «ναι» ή «όχι».</a:t>
            </a:r>
          </a:p>
        </p:txBody>
      </p:sp>
    </p:spTree>
    <p:extLst>
      <p:ext uri="{BB962C8B-B14F-4D97-AF65-F5344CB8AC3E}">
        <p14:creationId xmlns:p14="http://schemas.microsoft.com/office/powerpoint/2010/main" val="3647426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4082161" y="0"/>
            <a:ext cx="7434070" cy="1474330"/>
          </a:xfrm>
        </p:spPr>
        <p:txBody>
          <a:bodyPr>
            <a:normAutofit/>
          </a:bodyPr>
          <a:lstStyle/>
          <a:p>
            <a:pPr algn="ctr"/>
            <a:r>
              <a:rPr lang="el-GR" sz="3600" b="1" dirty="0">
                <a:solidFill>
                  <a:srgbClr val="008080"/>
                </a:solidFill>
              </a:rPr>
              <a:t>ΜΑΘΗΣΙΑΚΑ ΑΠΟΤΕΛΕΣΜΑΤΑ (</a:t>
            </a:r>
            <a:r>
              <a:rPr lang="el-GR" sz="3600" b="1" dirty="0" err="1">
                <a:solidFill>
                  <a:srgbClr val="008080"/>
                </a:solidFill>
              </a:rPr>
              <a:t>ιι</a:t>
            </a:r>
            <a:r>
              <a:rPr lang="el-GR" sz="3600" b="1" dirty="0">
                <a:solidFill>
                  <a:srgbClr val="008080"/>
                </a:solidFill>
              </a:rPr>
              <a:t>)</a:t>
            </a:r>
            <a:endParaRPr lang="en-US" sz="3600" b="1" dirty="0">
              <a:solidFill>
                <a:srgbClr val="008080"/>
              </a:solidFill>
            </a:endParaRP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3882532" y="1256146"/>
            <a:ext cx="7833327" cy="5338618"/>
          </a:xfrm>
        </p:spPr>
        <p:txBody>
          <a:bodyPr>
            <a:noAutofit/>
          </a:bodyPr>
          <a:lstStyle/>
          <a:p>
            <a:pPr marL="0" marR="0" indent="0">
              <a:lnSpc>
                <a:spcPct val="150000"/>
              </a:lnSpc>
              <a:spcBef>
                <a:spcPts val="0"/>
              </a:spcBef>
              <a:spcAft>
                <a:spcPts val="0"/>
              </a:spcAft>
              <a:buNone/>
            </a:pPr>
            <a:r>
              <a:rPr lang="el-GR" sz="2000" u="sng" dirty="0">
                <a:effectLst/>
                <a:latin typeface="Calibri" panose="020F0502020204030204" pitchFamily="34" charset="0"/>
                <a:ea typeface="Calibri" panose="020F0502020204030204" pitchFamily="34" charset="0"/>
                <a:cs typeface="Calibri" panose="020F0502020204030204" pitchFamily="34" charset="0"/>
              </a:rPr>
              <a:t>Με την επιτυχή ολοκλήρωση του μαθήματος ο/η φοιτητής/ φοιτήτρια θα είναι σε θέση να: </a:t>
            </a:r>
            <a:endParaRPr lang="en-US" sz="2000" u="sng"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l-GR" sz="2000" b="1" dirty="0">
                <a:effectLst/>
                <a:latin typeface="Calibri" panose="020F0502020204030204" pitchFamily="34" charset="0"/>
                <a:ea typeface="Calibri" panose="020F0502020204030204" pitchFamily="34" charset="0"/>
                <a:cs typeface="Calibri" panose="020F0502020204030204" pitchFamily="34" charset="0"/>
              </a:rPr>
              <a:t>Αναπτύξει δεξιότητες αποτελεσματικής επικοινωνίας </a:t>
            </a:r>
            <a:r>
              <a:rPr lang="el-GR" sz="2000" dirty="0">
                <a:effectLst/>
                <a:latin typeface="Calibri" panose="020F0502020204030204" pitchFamily="34" charset="0"/>
                <a:ea typeface="Calibri" panose="020F0502020204030204" pitchFamily="34" charset="0"/>
                <a:cs typeface="Calibri" panose="020F0502020204030204" pitchFamily="34" charset="0"/>
              </a:rPr>
              <a:t>με ασθενείς διαφόρων ηλικιών, μορφωτικού επιπέδου και άλλων χαρακτηριστικών, στο πλαίσιο διατροφικής παρέμβασης.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l-GR" sz="2000" b="1" dirty="0">
                <a:effectLst/>
                <a:latin typeface="Calibri" panose="020F0502020204030204" pitchFamily="34" charset="0"/>
                <a:ea typeface="Calibri" panose="020F0502020204030204" pitchFamily="34" charset="0"/>
                <a:cs typeface="Calibri" panose="020F0502020204030204" pitchFamily="34" charset="0"/>
              </a:rPr>
              <a:t>Αναπτύξει δεξιότητες διατροφικής συμβουλευτικής </a:t>
            </a:r>
            <a:r>
              <a:rPr lang="el-GR" sz="2000" dirty="0">
                <a:effectLst/>
                <a:latin typeface="Calibri" panose="020F0502020204030204" pitchFamily="34" charset="0"/>
                <a:ea typeface="Calibri" panose="020F0502020204030204" pitchFamily="34" charset="0"/>
                <a:cs typeface="Calibri" panose="020F0502020204030204" pitchFamily="34" charset="0"/>
              </a:rPr>
              <a:t>προκειμένου να αντιμετωπίσει την αντίσταση, την έλλειψη κινητοποίησης, και τη χαμηλή </a:t>
            </a:r>
            <a:r>
              <a:rPr lang="el-GR" sz="2000" dirty="0" err="1">
                <a:effectLst/>
                <a:latin typeface="Calibri" panose="020F0502020204030204" pitchFamily="34" charset="0"/>
                <a:ea typeface="Calibri" panose="020F0502020204030204" pitchFamily="34" charset="0"/>
                <a:cs typeface="Calibri" panose="020F0502020204030204" pitchFamily="34" charset="0"/>
              </a:rPr>
              <a:t>αυτο</a:t>
            </a:r>
            <a:r>
              <a:rPr lang="el-GR" sz="2000" dirty="0">
                <a:effectLst/>
                <a:latin typeface="Calibri" panose="020F0502020204030204" pitchFamily="34" charset="0"/>
                <a:ea typeface="Calibri" panose="020F0502020204030204" pitchFamily="34" charset="0"/>
                <a:cs typeface="Calibri" panose="020F0502020204030204" pitchFamily="34" charset="0"/>
              </a:rPr>
              <a:t>- αποτελεσματικότητα, με στόχο τη βελτίωση της διατροφικής συμμόρφωσης.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l-GR" sz="2000" dirty="0">
                <a:effectLst/>
                <a:latin typeface="Calibri" panose="020F0502020204030204" pitchFamily="34" charset="0"/>
                <a:ea typeface="Calibri" panose="020F0502020204030204" pitchFamily="34" charset="0"/>
                <a:cs typeface="Calibri" panose="020F0502020204030204" pitchFamily="34" charset="0"/>
              </a:rPr>
              <a:t>Γνωρίζει τα </a:t>
            </a:r>
            <a:r>
              <a:rPr lang="el-GR" sz="2000" b="1" dirty="0">
                <a:effectLst/>
                <a:latin typeface="Calibri" panose="020F0502020204030204" pitchFamily="34" charset="0"/>
                <a:ea typeface="Calibri" panose="020F0502020204030204" pitchFamily="34" charset="0"/>
                <a:cs typeface="Calibri" panose="020F0502020204030204" pitchFamily="34" charset="0"/>
              </a:rPr>
              <a:t>αποτελεσματικά συστατικά της διατροφικής παρακολούθησης </a:t>
            </a:r>
            <a:r>
              <a:rPr lang="el-GR" sz="2000" dirty="0">
                <a:effectLst/>
                <a:latin typeface="Calibri" panose="020F0502020204030204" pitchFamily="34" charset="0"/>
                <a:ea typeface="Calibri" panose="020F0502020204030204" pitchFamily="34" charset="0"/>
                <a:cs typeface="Calibri" panose="020F0502020204030204" pitchFamily="34" charset="0"/>
              </a:rPr>
              <a:t>για τη διατήρηση των διατροφικών αλλαγών.</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24631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088E549-9FFF-4660-B2E9-F17FADA3D398}"/>
              </a:ext>
            </a:extLst>
          </p:cNvPr>
          <p:cNvPicPr>
            <a:picLocks noChangeAspect="1"/>
          </p:cNvPicPr>
          <p:nvPr/>
        </p:nvPicPr>
        <p:blipFill>
          <a:blip r:embed="rId2"/>
          <a:stretch>
            <a:fillRect/>
          </a:stretch>
        </p:blipFill>
        <p:spPr>
          <a:xfrm>
            <a:off x="3114675" y="1229014"/>
            <a:ext cx="5962650" cy="49911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390409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67B2804-8E2F-4406-A436-891274F29CF2}"/>
              </a:ext>
            </a:extLst>
          </p:cNvPr>
          <p:cNvSpPr/>
          <p:nvPr/>
        </p:nvSpPr>
        <p:spPr>
          <a:xfrm>
            <a:off x="618837" y="2015836"/>
            <a:ext cx="3509817" cy="181032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l-GR" sz="2400" b="1" dirty="0"/>
              <a:t>ΔΙΑΤΡΟΦΙΚΕΣ ΣΥΣΤΑΣΕΙΣ</a:t>
            </a:r>
            <a:endParaRPr lang="en-US" sz="2400" b="1" dirty="0"/>
          </a:p>
        </p:txBody>
      </p:sp>
      <p:sp>
        <p:nvSpPr>
          <p:cNvPr id="6" name="Rectangle: Rounded Corners 5">
            <a:extLst>
              <a:ext uri="{FF2B5EF4-FFF2-40B4-BE49-F238E27FC236}">
                <a16:creationId xmlns:a16="http://schemas.microsoft.com/office/drawing/2014/main" id="{3A870B46-DDB8-4DCB-9830-3A4E2DB5E395}"/>
              </a:ext>
            </a:extLst>
          </p:cNvPr>
          <p:cNvSpPr/>
          <p:nvPr/>
        </p:nvSpPr>
        <p:spPr>
          <a:xfrm>
            <a:off x="6816439" y="2920998"/>
            <a:ext cx="3265054" cy="1810327"/>
          </a:xfrm>
          <a:prstGeom prst="roundRect">
            <a:avLst/>
          </a:prstGeom>
          <a:solidFill>
            <a:srgbClr val="00B0F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l-GR" sz="2400" b="1" dirty="0"/>
              <a:t>ΥΓΕΙΑ</a:t>
            </a:r>
            <a:endParaRPr lang="en-US" sz="2400" b="1" dirty="0"/>
          </a:p>
        </p:txBody>
      </p:sp>
      <p:sp>
        <p:nvSpPr>
          <p:cNvPr id="8" name="Rectangle: Rounded Corners 7">
            <a:extLst>
              <a:ext uri="{FF2B5EF4-FFF2-40B4-BE49-F238E27FC236}">
                <a16:creationId xmlns:a16="http://schemas.microsoft.com/office/drawing/2014/main" id="{AD7E15AA-2A84-40E5-9D43-14E3D63CE818}"/>
              </a:ext>
            </a:extLst>
          </p:cNvPr>
          <p:cNvSpPr/>
          <p:nvPr/>
        </p:nvSpPr>
        <p:spPr>
          <a:xfrm>
            <a:off x="618837" y="3826162"/>
            <a:ext cx="3509816" cy="1810327"/>
          </a:xfrm>
          <a:prstGeom prst="roundRect">
            <a:avLst/>
          </a:prstGeom>
          <a:solidFill>
            <a:srgbClr val="92D05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l-GR" sz="2400" b="1" dirty="0"/>
              <a:t>ΔΙΑΤΡΟΦΙΚΗ ΠΡΟΣΚΟΛΛΗΣΗ</a:t>
            </a:r>
            <a:endParaRPr lang="en-US" sz="2400" b="1" dirty="0"/>
          </a:p>
        </p:txBody>
      </p:sp>
      <p:sp>
        <p:nvSpPr>
          <p:cNvPr id="11" name="Right Brace 10">
            <a:extLst>
              <a:ext uri="{FF2B5EF4-FFF2-40B4-BE49-F238E27FC236}">
                <a16:creationId xmlns:a16="http://schemas.microsoft.com/office/drawing/2014/main" id="{A4B88B69-070B-42FB-942C-0CB974928208}"/>
              </a:ext>
            </a:extLst>
          </p:cNvPr>
          <p:cNvSpPr/>
          <p:nvPr/>
        </p:nvSpPr>
        <p:spPr>
          <a:xfrm>
            <a:off x="4525818" y="1902691"/>
            <a:ext cx="1717964" cy="3823854"/>
          </a:xfrm>
          <a:prstGeom prst="rightBrace">
            <a:avLst>
              <a:gd name="adj1" fmla="val 13709"/>
              <a:gd name="adj2" fmla="val 50000"/>
            </a:avLst>
          </a:prstGeom>
          <a:ln w="4762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639692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croll: Vertical 2">
            <a:extLst>
              <a:ext uri="{FF2B5EF4-FFF2-40B4-BE49-F238E27FC236}">
                <a16:creationId xmlns:a16="http://schemas.microsoft.com/office/drawing/2014/main" id="{1EE482D6-8B59-4296-AEDF-210C83B74039}"/>
              </a:ext>
            </a:extLst>
          </p:cNvPr>
          <p:cNvSpPr/>
          <p:nvPr/>
        </p:nvSpPr>
        <p:spPr>
          <a:xfrm>
            <a:off x="3283974" y="1288026"/>
            <a:ext cx="6469625" cy="4798142"/>
          </a:xfrm>
          <a:prstGeom prst="verticalScroll">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defTabSz="447675">
              <a:buFont typeface="Arial" panose="020B0604020202020204" pitchFamily="34" charset="0"/>
              <a:buChar char="•"/>
            </a:pPr>
            <a:r>
              <a:rPr lang="el-GR" sz="2000" dirty="0">
                <a:solidFill>
                  <a:schemeClr val="tx1"/>
                </a:solidFill>
              </a:rPr>
              <a:t>Δεν υπάρχει χρυσή μέθοδος αξιολόγησης της διατροφικής προσκόλλησης μέχρι στιγμής!</a:t>
            </a:r>
          </a:p>
          <a:p>
            <a:pPr marL="342900" indent="-342900" algn="just" defTabSz="447675">
              <a:buFont typeface="Arial" panose="020B0604020202020204" pitchFamily="34" charset="0"/>
              <a:buChar char="•"/>
            </a:pPr>
            <a:endParaRPr lang="el-GR" sz="2000" dirty="0">
              <a:solidFill>
                <a:schemeClr val="tx1"/>
              </a:solidFill>
            </a:endParaRPr>
          </a:p>
          <a:p>
            <a:pPr marL="342900" indent="-342900" algn="just" defTabSz="447675">
              <a:buFont typeface="Arial" panose="020B0604020202020204" pitchFamily="34" charset="0"/>
              <a:buChar char="•"/>
            </a:pPr>
            <a:r>
              <a:rPr lang="el-GR" sz="2000" dirty="0">
                <a:solidFill>
                  <a:schemeClr val="tx1"/>
                </a:solidFill>
              </a:rPr>
              <a:t>Η αξιολόγηση της διατροφικής προσκόλλησης είναι σημαντική προκειμένου να βρεθούν τα «τρωτά» σημεία της διατροφικής συμπεριφοράς &amp; να βοηθήσουμε το άτομο να προσκολληθεί.</a:t>
            </a:r>
            <a:endParaRPr lang="en-US" sz="2000" dirty="0">
              <a:solidFill>
                <a:schemeClr val="tx1"/>
              </a:solidFill>
            </a:endParaRPr>
          </a:p>
        </p:txBody>
      </p:sp>
    </p:spTree>
    <p:extLst>
      <p:ext uri="{BB962C8B-B14F-4D97-AF65-F5344CB8AC3E}">
        <p14:creationId xmlns:p14="http://schemas.microsoft.com/office/powerpoint/2010/main" val="17082033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B25021-2A34-4247-A913-29C9F3D066AF}"/>
              </a:ext>
            </a:extLst>
          </p:cNvPr>
          <p:cNvSpPr>
            <a:spLocks noGrp="1"/>
          </p:cNvSpPr>
          <p:nvPr>
            <p:ph type="body" sz="half" idx="4294967295"/>
          </p:nvPr>
        </p:nvSpPr>
        <p:spPr>
          <a:xfrm>
            <a:off x="166255" y="6178695"/>
            <a:ext cx="10145713" cy="371475"/>
          </a:xfrm>
        </p:spPr>
        <p:txBody>
          <a:bodyPr>
            <a:noAutofit/>
          </a:bodyPr>
          <a:lstStyle/>
          <a:p>
            <a:pPr marL="0" indent="0">
              <a:buNone/>
            </a:pPr>
            <a:r>
              <a:rPr lang="el-GR" sz="2600" b="1" dirty="0">
                <a:solidFill>
                  <a:srgbClr val="008080"/>
                </a:solidFill>
              </a:rPr>
              <a:t>Καλό απόγευμα!</a:t>
            </a:r>
            <a:endParaRPr lang="en-US" sz="2600" b="1" dirty="0">
              <a:solidFill>
                <a:srgbClr val="008080"/>
              </a:solidFill>
            </a:endParaRPr>
          </a:p>
        </p:txBody>
      </p:sp>
      <p:pic>
        <p:nvPicPr>
          <p:cNvPr id="8" name="Picture 7">
            <a:extLst>
              <a:ext uri="{FF2B5EF4-FFF2-40B4-BE49-F238E27FC236}">
                <a16:creationId xmlns:a16="http://schemas.microsoft.com/office/drawing/2014/main" id="{73B90FF6-E45D-40E4-97FA-6172967F0727}"/>
              </a:ext>
            </a:extLst>
          </p:cNvPr>
          <p:cNvPicPr>
            <a:picLocks noChangeAspect="1"/>
          </p:cNvPicPr>
          <p:nvPr/>
        </p:nvPicPr>
        <p:blipFill>
          <a:blip r:embed="rId2"/>
          <a:stretch>
            <a:fillRect/>
          </a:stretch>
        </p:blipFill>
        <p:spPr>
          <a:xfrm>
            <a:off x="2492917" y="681527"/>
            <a:ext cx="6929074" cy="503312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6319799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18095-B72C-4F00-A90C-CAA98C5DC75F}"/>
              </a:ext>
            </a:extLst>
          </p:cNvPr>
          <p:cNvSpPr>
            <a:spLocks noGrp="1"/>
          </p:cNvSpPr>
          <p:nvPr>
            <p:ph type="title"/>
          </p:nvPr>
        </p:nvSpPr>
        <p:spPr>
          <a:xfrm>
            <a:off x="1513412" y="551647"/>
            <a:ext cx="9897247" cy="875371"/>
          </a:xfrm>
        </p:spPr>
        <p:txBody>
          <a:bodyPr/>
          <a:lstStyle/>
          <a:p>
            <a:r>
              <a:rPr lang="el-GR" dirty="0" err="1">
                <a:solidFill>
                  <a:srgbClr val="008080"/>
                </a:solidFill>
              </a:rPr>
              <a:t>ΑναφορΕς</a:t>
            </a:r>
            <a:r>
              <a:rPr lang="en-US" dirty="0">
                <a:solidFill>
                  <a:srgbClr val="008080"/>
                </a:solidFill>
              </a:rPr>
              <a:t> (I)</a:t>
            </a:r>
          </a:p>
        </p:txBody>
      </p:sp>
      <p:sp>
        <p:nvSpPr>
          <p:cNvPr id="3" name="Content Placeholder 2">
            <a:extLst>
              <a:ext uri="{FF2B5EF4-FFF2-40B4-BE49-F238E27FC236}">
                <a16:creationId xmlns:a16="http://schemas.microsoft.com/office/drawing/2014/main" id="{2542E77B-A5CB-4F73-9C8D-574994BF6447}"/>
              </a:ext>
            </a:extLst>
          </p:cNvPr>
          <p:cNvSpPr>
            <a:spLocks noGrp="1"/>
          </p:cNvSpPr>
          <p:nvPr>
            <p:ph idx="1"/>
          </p:nvPr>
        </p:nvSpPr>
        <p:spPr>
          <a:xfrm>
            <a:off x="701964" y="1745671"/>
            <a:ext cx="10963789" cy="4421745"/>
          </a:xfrm>
        </p:spPr>
        <p:txBody>
          <a:bodyPr>
            <a:noAutofit/>
          </a:bodyPr>
          <a:lstStyle/>
          <a:p>
            <a:pPr algn="just"/>
            <a:r>
              <a:rPr lang="en-US" sz="2000" dirty="0">
                <a:latin typeface="Times New Roman" panose="02020603050405020304" pitchFamily="18" charset="0"/>
                <a:cs typeface="Times New Roman" panose="02020603050405020304" pitchFamily="18" charset="0"/>
              </a:rPr>
              <a:t>Alhassan S, Kim S, </a:t>
            </a:r>
            <a:r>
              <a:rPr lang="en-US" sz="2000" dirty="0" err="1">
                <a:latin typeface="Times New Roman" panose="02020603050405020304" pitchFamily="18" charset="0"/>
                <a:cs typeface="Times New Roman" panose="02020603050405020304" pitchFamily="18" charset="0"/>
              </a:rPr>
              <a:t>Bersamin</a:t>
            </a:r>
            <a:r>
              <a:rPr lang="en-US" sz="2000" dirty="0">
                <a:latin typeface="Times New Roman" panose="02020603050405020304" pitchFamily="18" charset="0"/>
                <a:cs typeface="Times New Roman" panose="02020603050405020304" pitchFamily="18" charset="0"/>
              </a:rPr>
              <a:t> A, King AC, and Gardner CD. Dietary adherence and weight loss success among overweight</a:t>
            </a:r>
            <a:r>
              <a:rPr lang="el-G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women: results from the A TO Z weight loss study</a:t>
            </a:r>
            <a:r>
              <a:rPr lang="el-GR"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Int J </a:t>
            </a:r>
            <a:r>
              <a:rPr lang="en-US" sz="2000" i="1" dirty="0" err="1">
                <a:latin typeface="Times New Roman" panose="02020603050405020304" pitchFamily="18" charset="0"/>
                <a:cs typeface="Times New Roman" panose="02020603050405020304" pitchFamily="18" charset="0"/>
              </a:rPr>
              <a:t>Obes</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Lond</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2008; 32(6): 985–991.</a:t>
            </a:r>
          </a:p>
          <a:p>
            <a:pPr algn="just"/>
            <a:r>
              <a:rPr lang="en-US" sz="2000" dirty="0">
                <a:latin typeface="Times New Roman" panose="02020603050405020304" pitchFamily="18" charset="0"/>
                <a:cs typeface="Times New Roman" panose="02020603050405020304" pitchFamily="18" charset="0"/>
              </a:rPr>
              <a:t>Afshin A, Sur PJ, Fay</a:t>
            </a:r>
            <a:r>
              <a:rPr lang="el-G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KA et al. Health effects of dietary risks in 195 countries, 1990–2017:</a:t>
            </a:r>
            <a:r>
              <a:rPr lang="el-G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systematic analysis for the Global Burden of Disease Study</a:t>
            </a:r>
            <a:r>
              <a:rPr lang="el-G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2017</a:t>
            </a:r>
            <a:r>
              <a:rPr lang="el-GR"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Lancet </a:t>
            </a:r>
            <a:r>
              <a:rPr lang="en-US" sz="2000" dirty="0">
                <a:latin typeface="Times New Roman" panose="02020603050405020304" pitchFamily="18" charset="0"/>
                <a:cs typeface="Times New Roman" panose="02020603050405020304" pitchFamily="18" charset="0"/>
              </a:rPr>
              <a:t>2019; 393: 1958–72.</a:t>
            </a:r>
            <a:endParaRPr lang="el-GR" sz="2000" dirty="0">
              <a:latin typeface="Times New Roman" panose="02020603050405020304" pitchFamily="18" charset="0"/>
              <a:cs typeface="Times New Roman" panose="02020603050405020304" pitchFamily="18" charset="0"/>
            </a:endParaRPr>
          </a:p>
          <a:p>
            <a:pPr algn="just"/>
            <a:r>
              <a:rPr lang="en-US" sz="2000" dirty="0" err="1">
                <a:latin typeface="Times New Roman" panose="02020603050405020304" pitchFamily="18" charset="0"/>
                <a:cs typeface="Times New Roman" panose="02020603050405020304" pitchFamily="18" charset="0"/>
              </a:rPr>
              <a:t>Balkrishnan</a:t>
            </a:r>
            <a:r>
              <a:rPr lang="en-US" sz="2000" dirty="0">
                <a:latin typeface="Times New Roman" panose="02020603050405020304" pitchFamily="18" charset="0"/>
                <a:cs typeface="Times New Roman" panose="02020603050405020304" pitchFamily="18" charset="0"/>
              </a:rPr>
              <a:t> R. The importance of medication adherence in improving chronic-disease related outcomes: what we know and what we need to further know. Med Care. 2005;43:517–20.</a:t>
            </a:r>
          </a:p>
          <a:p>
            <a:pPr algn="just"/>
            <a:r>
              <a:rPr lang="en-US" sz="2000" dirty="0">
                <a:latin typeface="Times New Roman" panose="02020603050405020304" pitchFamily="18" charset="0"/>
                <a:cs typeface="Times New Roman" panose="02020603050405020304" pitchFamily="18" charset="0"/>
              </a:rPr>
              <a:t>Brown</a:t>
            </a:r>
            <a:r>
              <a:rPr lang="el-G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SA, García AA, Brown A, et al. Biobehavioral determinants of glycemic control in type 2 diabetes: A systematic review and meta-analysis. Patient Educ </a:t>
            </a:r>
            <a:r>
              <a:rPr lang="en-US" sz="2000" dirty="0" err="1">
                <a:latin typeface="Times New Roman" panose="02020603050405020304" pitchFamily="18" charset="0"/>
                <a:cs typeface="Times New Roman" panose="02020603050405020304" pitchFamily="18" charset="0"/>
              </a:rPr>
              <a:t>Couns</a:t>
            </a:r>
            <a:r>
              <a:rPr lang="en-US" sz="2000" dirty="0">
                <a:latin typeface="Times New Roman" panose="02020603050405020304" pitchFamily="18" charset="0"/>
                <a:cs typeface="Times New Roman" panose="02020603050405020304" pitchFamily="18" charset="0"/>
              </a:rPr>
              <a:t> 2016; 99(10): 1558–1567. </a:t>
            </a:r>
          </a:p>
          <a:p>
            <a:pPr algn="just"/>
            <a:r>
              <a:rPr lang="en-US" sz="2000" b="0" i="0" u="none" strike="noStrike" baseline="0" dirty="0" err="1">
                <a:latin typeface="Times New Roman" panose="02020603050405020304" pitchFamily="18" charset="0"/>
                <a:cs typeface="Times New Roman" panose="02020603050405020304" pitchFamily="18" charset="0"/>
              </a:rPr>
              <a:t>Dracup</a:t>
            </a:r>
            <a:r>
              <a:rPr lang="en-US" sz="2000" b="0" i="0" u="none" strike="noStrike" baseline="0" dirty="0">
                <a:latin typeface="Times New Roman" panose="02020603050405020304" pitchFamily="18" charset="0"/>
                <a:cs typeface="Times New Roman" panose="02020603050405020304" pitchFamily="18" charset="0"/>
              </a:rPr>
              <a:t>, K. A., &amp; </a:t>
            </a:r>
            <a:r>
              <a:rPr lang="en-US" sz="2000" b="0" i="0" u="none" strike="noStrike" baseline="0" dirty="0" err="1">
                <a:latin typeface="Times New Roman" panose="02020603050405020304" pitchFamily="18" charset="0"/>
                <a:cs typeface="Times New Roman" panose="02020603050405020304" pitchFamily="18" charset="0"/>
              </a:rPr>
              <a:t>Meleis</a:t>
            </a:r>
            <a:r>
              <a:rPr lang="en-US" sz="2000" b="0" i="0" u="none" strike="noStrike" baseline="0" dirty="0">
                <a:latin typeface="Times New Roman" panose="02020603050405020304" pitchFamily="18" charset="0"/>
                <a:cs typeface="Times New Roman" panose="02020603050405020304" pitchFamily="18" charset="0"/>
              </a:rPr>
              <a:t>, A. I. (1982). Compliance: an interactionist approach. </a:t>
            </a:r>
            <a:r>
              <a:rPr lang="en-US" sz="2000" b="0" i="1" u="none" strike="noStrike" baseline="0" dirty="0" err="1">
                <a:latin typeface="Times New Roman" panose="02020603050405020304" pitchFamily="18" charset="0"/>
                <a:cs typeface="Times New Roman" panose="02020603050405020304" pitchFamily="18" charset="0"/>
              </a:rPr>
              <a:t>Nurs</a:t>
            </a:r>
            <a:r>
              <a:rPr lang="en-US" sz="2000" b="0" i="1" u="none" strike="noStrike" baseline="0" dirty="0">
                <a:latin typeface="Times New Roman" panose="02020603050405020304" pitchFamily="18" charset="0"/>
                <a:cs typeface="Times New Roman" panose="02020603050405020304" pitchFamily="18" charset="0"/>
              </a:rPr>
              <a:t> Res, 31</a:t>
            </a:r>
            <a:r>
              <a:rPr lang="en-US" sz="2000" b="0" i="0" u="none" strike="noStrike" baseline="0" dirty="0">
                <a:latin typeface="Times New Roman" panose="02020603050405020304" pitchFamily="18" charset="0"/>
                <a:cs typeface="Times New Roman" panose="02020603050405020304" pitchFamily="18" charset="0"/>
              </a:rPr>
              <a:t>(1), 31-36.</a:t>
            </a:r>
            <a:endParaRPr lang="el-GR"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Meichenbaum D, Turk DC. Facilitating Treatment Adherence: A </a:t>
            </a:r>
            <a:r>
              <a:rPr lang="en-US" sz="2000" dirty="0" err="1">
                <a:latin typeface="Times New Roman" panose="02020603050405020304" pitchFamily="18" charset="0"/>
                <a:cs typeface="Times New Roman" panose="02020603050405020304" pitchFamily="18" charset="0"/>
              </a:rPr>
              <a:t>Practioner's</a:t>
            </a:r>
            <a:r>
              <a:rPr lang="en-US" sz="2000" dirty="0">
                <a:latin typeface="Times New Roman" panose="02020603050405020304" pitchFamily="18" charset="0"/>
                <a:cs typeface="Times New Roman" panose="02020603050405020304" pitchFamily="18" charset="0"/>
              </a:rPr>
              <a:t> Guidebook. New York: Plenum; 1987. </a:t>
            </a:r>
          </a:p>
          <a:p>
            <a:pPr algn="just"/>
            <a:r>
              <a:rPr lang="en-US" sz="2000" dirty="0" err="1">
                <a:latin typeface="Times New Roman" panose="02020603050405020304" pitchFamily="18" charset="0"/>
                <a:cs typeface="Times New Roman" panose="02020603050405020304" pitchFamily="18" charset="0"/>
              </a:rPr>
              <a:t>Ockene</a:t>
            </a:r>
            <a:r>
              <a:rPr lang="en-US" sz="2000" dirty="0">
                <a:latin typeface="Times New Roman" panose="02020603050405020304" pitchFamily="18" charset="0"/>
                <a:cs typeface="Times New Roman" panose="02020603050405020304" pitchFamily="18" charset="0"/>
              </a:rPr>
              <a:t> et al. Task Force #4—Adherence Issues and Behavior Changes: Achieving a Long-Term Solution. JACC 2002;40(4):579-651.</a:t>
            </a: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06165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ABAF0-BDCD-4665-ADC5-4EA3A2EF6245}"/>
              </a:ext>
            </a:extLst>
          </p:cNvPr>
          <p:cNvSpPr>
            <a:spLocks noGrp="1"/>
          </p:cNvSpPr>
          <p:nvPr>
            <p:ph type="title"/>
          </p:nvPr>
        </p:nvSpPr>
        <p:spPr>
          <a:xfrm>
            <a:off x="2895600" y="279128"/>
            <a:ext cx="8610600" cy="1293028"/>
          </a:xfrm>
        </p:spPr>
        <p:txBody>
          <a:bodyPr/>
          <a:lstStyle/>
          <a:p>
            <a:r>
              <a:rPr lang="el-GR" dirty="0" err="1">
                <a:solidFill>
                  <a:srgbClr val="008080"/>
                </a:solidFill>
              </a:rPr>
              <a:t>ΑναφορΕς</a:t>
            </a:r>
            <a:r>
              <a:rPr lang="en-US" dirty="0">
                <a:solidFill>
                  <a:srgbClr val="008080"/>
                </a:solidFill>
              </a:rPr>
              <a:t> (I</a:t>
            </a:r>
            <a:r>
              <a:rPr lang="el-GR" dirty="0">
                <a:solidFill>
                  <a:srgbClr val="008080"/>
                </a:solidFill>
              </a:rPr>
              <a:t>Ι</a:t>
            </a:r>
            <a:r>
              <a:rPr lang="en-US" dirty="0">
                <a:solidFill>
                  <a:srgbClr val="008080"/>
                </a:solidFill>
              </a:rPr>
              <a:t>)</a:t>
            </a:r>
          </a:p>
        </p:txBody>
      </p:sp>
      <p:sp>
        <p:nvSpPr>
          <p:cNvPr id="3" name="Content Placeholder 2">
            <a:extLst>
              <a:ext uri="{FF2B5EF4-FFF2-40B4-BE49-F238E27FC236}">
                <a16:creationId xmlns:a16="http://schemas.microsoft.com/office/drawing/2014/main" id="{6F311B11-C6AF-4984-BC48-AAB48CB49969}"/>
              </a:ext>
            </a:extLst>
          </p:cNvPr>
          <p:cNvSpPr>
            <a:spLocks noGrp="1"/>
          </p:cNvSpPr>
          <p:nvPr>
            <p:ph idx="1"/>
          </p:nvPr>
        </p:nvSpPr>
        <p:spPr>
          <a:xfrm>
            <a:off x="685800" y="1778924"/>
            <a:ext cx="10820400" cy="4024125"/>
          </a:xfrm>
        </p:spPr>
        <p:txBody>
          <a:bodyPr>
            <a:noAutofit/>
          </a:bodyPr>
          <a:lstStyle/>
          <a:p>
            <a:r>
              <a:rPr lang="en-US" sz="2000" dirty="0" err="1">
                <a:latin typeface="Times New Roman" panose="02020603050405020304" pitchFamily="18" charset="0"/>
                <a:cs typeface="Times New Roman" panose="02020603050405020304" pitchFamily="18" charset="0"/>
              </a:rPr>
              <a:t>Piepoli</a:t>
            </a:r>
            <a:r>
              <a:rPr lang="en-US" sz="2000" dirty="0">
                <a:latin typeface="Times New Roman" panose="02020603050405020304" pitchFamily="18" charset="0"/>
                <a:cs typeface="Times New Roman" panose="02020603050405020304" pitchFamily="18" charset="0"/>
              </a:rPr>
              <a:t> MF, Hoes AW, </a:t>
            </a:r>
            <a:r>
              <a:rPr lang="en-US" sz="2000" dirty="0" err="1">
                <a:latin typeface="Times New Roman" panose="02020603050405020304" pitchFamily="18" charset="0"/>
                <a:cs typeface="Times New Roman" panose="02020603050405020304" pitchFamily="18" charset="0"/>
              </a:rPr>
              <a:t>Agewall</a:t>
            </a:r>
            <a:r>
              <a:rPr lang="en-US" sz="2000" dirty="0">
                <a:latin typeface="Times New Roman" panose="02020603050405020304" pitchFamily="18" charset="0"/>
                <a:cs typeface="Times New Roman" panose="02020603050405020304" pitchFamily="18" charset="0"/>
              </a:rPr>
              <a:t> S, </a:t>
            </a:r>
            <a:r>
              <a:rPr lang="en-US" sz="2000" i="1" dirty="0">
                <a:latin typeface="Times New Roman" panose="02020603050405020304" pitchFamily="18" charset="0"/>
                <a:cs typeface="Times New Roman" panose="02020603050405020304" pitchFamily="18" charset="0"/>
              </a:rPr>
              <a:t>et al. </a:t>
            </a:r>
            <a:r>
              <a:rPr lang="en-US" sz="2000" dirty="0">
                <a:latin typeface="Times New Roman" panose="02020603050405020304" pitchFamily="18" charset="0"/>
                <a:cs typeface="Times New Roman" panose="02020603050405020304" pitchFamily="18" charset="0"/>
              </a:rPr>
              <a:t>2016 European Guidelines on cardiovascular disease prevention in clinical practice: The Sixth Joint Task Force of the European Society of Cardiology and Other Societies on Cardiovascular Disease Prevention in Clinical Practice (constituted by representatives of 10 societies and by invited experts)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Developed with the special contribution of the European Association for Cardiovascular Prevention &amp; Rehabilitation (EACPR)</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Eur Heart Journal 2016;37 (29): 2315–2381</a:t>
            </a:r>
            <a:r>
              <a:rPr lang="el-GR"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World Health Organization. Adherence to Long-Term Therapies: Evidence for Action. Geneva: WHO; 2003.</a:t>
            </a:r>
          </a:p>
          <a:p>
            <a:pPr algn="just"/>
            <a:r>
              <a:rPr lang="en-US" sz="2000" dirty="0">
                <a:latin typeface="Times New Roman" panose="02020603050405020304" pitchFamily="18" charset="0"/>
                <a:cs typeface="Times New Roman" panose="02020603050405020304" pitchFamily="18" charset="0"/>
              </a:rPr>
              <a:t>WHO. The top 10 causes of death. Accessed at </a:t>
            </a:r>
            <a:r>
              <a:rPr lang="en-US" sz="20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https://www.who.int/news-room/fact-sheets/detail/the-top-10-causes-of-death Accessed on 10/12/2019</a:t>
            </a:r>
            <a:endParaRPr lang="el-GR" sz="2000" dirty="0">
              <a:latin typeface="Times New Roman" panose="02020603050405020304" pitchFamily="18" charset="0"/>
              <a:cs typeface="Times New Roman" panose="02020603050405020304" pitchFamily="18" charset="0"/>
            </a:endParaRPr>
          </a:p>
          <a:p>
            <a:pPr algn="just"/>
            <a:endParaRPr lang="el-GR" sz="2000" dirty="0">
              <a:latin typeface="Times New Roman" panose="02020603050405020304" pitchFamily="18" charset="0"/>
              <a:cs typeface="Times New Roman" panose="02020603050405020304" pitchFamily="18" charset="0"/>
            </a:endParaRPr>
          </a:p>
          <a:p>
            <a:pPr algn="just"/>
            <a:r>
              <a:rPr lang="el-GR"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Γιαννακούλια</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Μ, </a:t>
            </a:r>
            <a:r>
              <a:rPr lang="el-GR"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Φάππα</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Ε (2016). Διατροφική Συμβουλευτική και Συμπεριφορά. Ελληνικά Ακαδημαϊκά Ηλεκτρονικά Συγγράμματα και Βοηθήματα (</a:t>
            </a:r>
            <a:r>
              <a:rPr lang="en-US" sz="20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www</a:t>
            </a:r>
            <a:r>
              <a:rPr lang="el-GR" sz="20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a:t>
            </a:r>
            <a:r>
              <a:rPr lang="en-US" sz="200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kallipos</a:t>
            </a:r>
            <a:r>
              <a:rPr lang="el-GR" sz="20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a:t>
            </a:r>
            <a:r>
              <a:rPr lang="en-US" sz="20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gr</a:t>
            </a:r>
            <a:r>
              <a:rPr lang="el-G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Διαθέσιμο σε:  </a:t>
            </a:r>
            <a:r>
              <a:rPr lang="en-US" sz="20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http</a:t>
            </a:r>
            <a:r>
              <a:rPr lang="el-GR" sz="20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a:t>
            </a:r>
            <a:r>
              <a:rPr lang="en-US" sz="20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repository</a:t>
            </a:r>
            <a:r>
              <a:rPr lang="el-GR" sz="20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a:t>
            </a:r>
            <a:r>
              <a:rPr lang="en-US" sz="200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kallipos</a:t>
            </a:r>
            <a:r>
              <a:rPr lang="el-GR" sz="20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a:t>
            </a:r>
            <a:r>
              <a:rPr lang="en-US" sz="20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gr</a:t>
            </a:r>
            <a:r>
              <a:rPr lang="el-GR" sz="20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a:t>
            </a:r>
            <a:r>
              <a:rPr lang="en-US" sz="20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handle</a:t>
            </a:r>
            <a:r>
              <a:rPr lang="el-GR" sz="20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/11419/577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6254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55F50B-3237-40F4-895A-998B92B6EE85}"/>
              </a:ext>
            </a:extLst>
          </p:cNvPr>
          <p:cNvSpPr>
            <a:spLocks noGrp="1"/>
          </p:cNvSpPr>
          <p:nvPr>
            <p:ph type="title"/>
          </p:nvPr>
        </p:nvSpPr>
        <p:spPr>
          <a:xfrm>
            <a:off x="1790700" y="2620882"/>
            <a:ext cx="8610600" cy="1293028"/>
          </a:xfrm>
        </p:spPr>
        <p:txBody>
          <a:bodyPr>
            <a:normAutofit fontScale="90000"/>
          </a:bodyPr>
          <a:lstStyle/>
          <a:p>
            <a:pPr algn="ctr"/>
            <a:r>
              <a:rPr lang="el-GR" cap="none" dirty="0">
                <a:latin typeface="Calibri" panose="020F0502020204030204" pitchFamily="34" charset="0"/>
                <a:ea typeface="Calibri" panose="020F0502020204030204" pitchFamily="34" charset="0"/>
                <a:cs typeface="Times New Roman" panose="02020603050405020304" pitchFamily="18" charset="0"/>
              </a:rPr>
              <a:t>Ποια η σ</a:t>
            </a:r>
            <a:r>
              <a:rPr lang="el-GR" sz="4000" cap="none" dirty="0">
                <a:effectLst/>
                <a:latin typeface="Calibri" panose="020F0502020204030204" pitchFamily="34" charset="0"/>
                <a:ea typeface="Calibri" panose="020F0502020204030204" pitchFamily="34" charset="0"/>
                <a:cs typeface="Times New Roman" panose="02020603050405020304" pitchFamily="18" charset="0"/>
              </a:rPr>
              <a:t>υνεισφορά των γνώσεων &amp; δεξιοτήτων που θα αποκτηθούν με την ολοκλήρωση του μαθήματος, στο επάγγελμα του Διαιτολόγου;</a:t>
            </a:r>
            <a:endParaRPr lang="en-US" cap="none" dirty="0"/>
          </a:p>
        </p:txBody>
      </p:sp>
      <p:pic>
        <p:nvPicPr>
          <p:cNvPr id="7" name="Picture 6">
            <a:extLst>
              <a:ext uri="{FF2B5EF4-FFF2-40B4-BE49-F238E27FC236}">
                <a16:creationId xmlns:a16="http://schemas.microsoft.com/office/drawing/2014/main" id="{20A3DB16-281A-4EA9-A51F-DCB9AE9A0731}"/>
              </a:ext>
            </a:extLst>
          </p:cNvPr>
          <p:cNvPicPr>
            <a:picLocks noChangeAspect="1"/>
          </p:cNvPicPr>
          <p:nvPr/>
        </p:nvPicPr>
        <p:blipFill>
          <a:blip r:embed="rId2"/>
          <a:stretch>
            <a:fillRect/>
          </a:stretch>
        </p:blipFill>
        <p:spPr>
          <a:xfrm>
            <a:off x="7998690" y="4499264"/>
            <a:ext cx="4193309" cy="2358736"/>
          </a:xfrm>
          <a:prstGeom prst="rect">
            <a:avLst/>
          </a:prstGeom>
        </p:spPr>
      </p:pic>
    </p:spTree>
    <p:extLst>
      <p:ext uri="{BB962C8B-B14F-4D97-AF65-F5344CB8AC3E}">
        <p14:creationId xmlns:p14="http://schemas.microsoft.com/office/powerpoint/2010/main" val="2141102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4082161" y="0"/>
            <a:ext cx="7434070" cy="1474330"/>
          </a:xfrm>
        </p:spPr>
        <p:txBody>
          <a:bodyPr>
            <a:normAutofit/>
          </a:bodyPr>
          <a:lstStyle/>
          <a:p>
            <a:pPr algn="ctr"/>
            <a:r>
              <a:rPr lang="el-GR" sz="3600" b="1" dirty="0" err="1">
                <a:solidFill>
                  <a:srgbClr val="008080"/>
                </a:solidFill>
              </a:rPr>
              <a:t>Προτεινομενα</a:t>
            </a:r>
            <a:r>
              <a:rPr lang="el-GR" sz="3600" b="1" dirty="0">
                <a:solidFill>
                  <a:srgbClr val="008080"/>
                </a:solidFill>
              </a:rPr>
              <a:t> </a:t>
            </a:r>
            <a:r>
              <a:rPr lang="el-GR" sz="3600" b="1" dirty="0" err="1">
                <a:solidFill>
                  <a:srgbClr val="008080"/>
                </a:solidFill>
              </a:rPr>
              <a:t>συγγραμματα</a:t>
            </a:r>
            <a:endParaRPr lang="en-US" sz="3600" b="1" dirty="0">
              <a:solidFill>
                <a:srgbClr val="008080"/>
              </a:solidFill>
            </a:endParaRP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3713018" y="1256146"/>
            <a:ext cx="8002841" cy="5338618"/>
          </a:xfrm>
        </p:spPr>
        <p:txBody>
          <a:bodyPr>
            <a:noAutofit/>
          </a:bodyPr>
          <a:lstStyle/>
          <a:p>
            <a:pPr marL="342900" marR="0" lvl="0" indent="-342900" algn="just">
              <a:lnSpc>
                <a:spcPct val="150000"/>
              </a:lnSpc>
              <a:spcBef>
                <a:spcPts val="0"/>
              </a:spcBef>
              <a:spcAft>
                <a:spcPts val="0"/>
              </a:spcAft>
              <a:buFont typeface="Symbol" panose="05050102010706020507" pitchFamily="18" charset="2"/>
              <a:buChar char=""/>
            </a:pPr>
            <a:r>
              <a:rPr lang="el-GR"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Γιαννακούλια</a:t>
            </a: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Μ, </a:t>
            </a:r>
            <a:r>
              <a:rPr lang="el-GR"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Φάππα</a:t>
            </a: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Ε (2016). Διατροφική Συμβουλευτική και Συμπεριφορά. Ελληνικά Ακαδημαϊκά Ηλεκτρονικά Συγγράμματα και Βοηθήματα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8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www</a:t>
            </a:r>
            <a:r>
              <a:rPr lang="el-GR" sz="18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a:t>
            </a:r>
            <a:r>
              <a:rPr lang="en-US" sz="180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kallipos</a:t>
            </a:r>
            <a:r>
              <a:rPr lang="el-GR" sz="18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a:t>
            </a:r>
            <a:r>
              <a:rPr lang="en-US" sz="18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gr</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Διαθέσιμο σε:  </a:t>
            </a:r>
            <a:r>
              <a:rPr lang="en-US" sz="18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http</a:t>
            </a:r>
            <a:r>
              <a:rPr lang="el-GR" sz="18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a:t>
            </a:r>
            <a:r>
              <a:rPr lang="en-US" sz="18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repository</a:t>
            </a:r>
            <a:r>
              <a:rPr lang="el-GR" sz="18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a:t>
            </a:r>
            <a:r>
              <a:rPr lang="en-US" sz="180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kallipos</a:t>
            </a:r>
            <a:r>
              <a:rPr lang="el-GR" sz="18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a:t>
            </a:r>
            <a:r>
              <a:rPr lang="en-US" sz="18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gr</a:t>
            </a:r>
            <a:r>
              <a:rPr lang="el-GR" sz="18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a:t>
            </a:r>
            <a:r>
              <a:rPr lang="en-US" sz="18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handle</a:t>
            </a:r>
            <a:r>
              <a:rPr lang="el-GR" sz="18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/11419/577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Waller Glenn,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Cordery</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Helen, Corstorphine Emma,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Hinrichsen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Hendrik, Lawson Rachel,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Mountford</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Victoria, Russel Katie (2010). </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ΓΝΩΣΙΑΚΗ ΣΥΜΠΕΡΙΦΟΡΙΚΗ ΘΕΡΑΠΕΙΑ ΤΩΝ ΔΙΑΤΑΡΑΧΩΝ ΠΡΟΣΛΗΨΗΣ ΤΡΟΦΗΣ. Έκδοση 1η. Εκδότης: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University Studio Press</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Ανώνυμος Εταιρεία Γραφικών Τεχνών και Εκδόσεων.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Gable J</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Επιμέλεια: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Τσίσας</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Γ,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Δημακόπουλος</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Ι, Ναούμη ΑΙ (2013). Δεξιότητες συμβουλευτικής για Διαιτολόγους. Εκδόσεις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Παρισιάνου</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342900" marR="0" lvl="0" indent="-342900" algn="just">
              <a:lnSpc>
                <a:spcPct val="150000"/>
              </a:lnSpc>
              <a:spcBef>
                <a:spcPts val="0"/>
              </a:spcBef>
              <a:spcAft>
                <a:spcPts val="0"/>
              </a:spcAft>
              <a:buFont typeface="Symbol" panose="05050102010706020507" pitchFamily="18" charset="2"/>
              <a:buChar char=""/>
            </a:pP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Rollnic</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 Mason P, Butler C (2010). Health Behavior Change: A Guide for Practitioners. Edition 2</a:t>
            </a:r>
            <a:r>
              <a:rPr lang="en-US" sz="18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nd</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Edinburgh</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Churchill</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l-G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Livingstone</a:t>
            </a: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9274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two people walking holding hands.jpg">
            <a:extLst>
              <a:ext uri="{FF2B5EF4-FFF2-40B4-BE49-F238E27FC236}">
                <a16:creationId xmlns:a16="http://schemas.microsoft.com/office/drawing/2014/main" id="{EDD596ED-102A-41AA-989C-1CA9365FF098}"/>
              </a:ext>
            </a:extLst>
          </p:cNvPr>
          <p:cNvPicPr>
            <a:picLocks noChangeAspect="1"/>
          </p:cNvPicPr>
          <p:nvPr/>
        </p:nvPicPr>
        <p:blipFill rotWithShape="1">
          <a:blip r:embed="rId2" cstate="print">
            <a:clrChange>
              <a:clrFrom>
                <a:srgbClr val="FAF9F5"/>
              </a:clrFrom>
              <a:clrTo>
                <a:srgbClr val="FAF9F5">
                  <a:alpha val="0"/>
                </a:srgbClr>
              </a:clrTo>
            </a:clrChange>
            <a:duotone>
              <a:schemeClr val="accent1">
                <a:shade val="45000"/>
                <a:satMod val="135000"/>
              </a:schemeClr>
              <a:prstClr val="white"/>
            </a:duotone>
          </a:blip>
          <a:srcRect r="19711" b="8163"/>
          <a:stretch/>
        </p:blipFill>
        <p:spPr>
          <a:xfrm>
            <a:off x="9922664" y="1403926"/>
            <a:ext cx="2269336" cy="3199039"/>
          </a:xfrm>
          <a:prstGeom prst="rect">
            <a:avLst/>
          </a:prstGeom>
          <a:solidFill>
            <a:schemeClr val="bg1"/>
          </a:solidFill>
        </p:spPr>
      </p:pic>
      <p:sp>
        <p:nvSpPr>
          <p:cNvPr id="4" name="Title 3">
            <a:extLst>
              <a:ext uri="{FF2B5EF4-FFF2-40B4-BE49-F238E27FC236}">
                <a16:creationId xmlns:a16="http://schemas.microsoft.com/office/drawing/2014/main" id="{307D4407-21CE-4160-A558-F6B78AAB0016}"/>
              </a:ext>
            </a:extLst>
          </p:cNvPr>
          <p:cNvSpPr>
            <a:spLocks noGrp="1"/>
          </p:cNvSpPr>
          <p:nvPr>
            <p:ph type="title"/>
          </p:nvPr>
        </p:nvSpPr>
        <p:spPr>
          <a:xfrm>
            <a:off x="685800" y="753534"/>
            <a:ext cx="10820399" cy="2839412"/>
          </a:xfrm>
        </p:spPr>
        <p:txBody>
          <a:bodyPr>
            <a:normAutofit/>
          </a:bodyPr>
          <a:lstStyle/>
          <a:p>
            <a:pPr algn="ctr"/>
            <a:r>
              <a:rPr lang="el-GR" sz="3600" dirty="0" err="1">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Σημασια</a:t>
            </a:r>
            <a:r>
              <a:rPr lang="el-GR" sz="36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της </a:t>
            </a:r>
            <a:r>
              <a:rPr lang="el-GR" sz="3600" dirty="0" err="1">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συμβουλευτικης</a:t>
            </a:r>
            <a:r>
              <a:rPr lang="el-GR" sz="36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στις </a:t>
            </a:r>
            <a:r>
              <a:rPr lang="el-GR" sz="3600" dirty="0" err="1">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διατροφικες</a:t>
            </a:r>
            <a:r>
              <a:rPr lang="el-GR" sz="36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l-GR" sz="3600" dirty="0" err="1">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παρεμβασεις</a:t>
            </a:r>
            <a:r>
              <a:rPr lang="el-GR" sz="36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 </a:t>
            </a:r>
            <a:r>
              <a:rPr lang="el-GR" sz="3600" dirty="0" err="1">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Διατροφικη</a:t>
            </a:r>
            <a:r>
              <a:rPr lang="el-GR" sz="36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l-GR" sz="3600" dirty="0" err="1">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rPr>
              <a:t>Προσκολληση</a:t>
            </a:r>
            <a:r>
              <a:rPr lang="el-GR" sz="36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br>
              <a:rPr lang="en-US" sz="3600" dirty="0">
                <a:solidFill>
                  <a:schemeClr val="accent5">
                    <a:lumMod val="75000"/>
                  </a:schemeClr>
                </a:solidFill>
              </a:rPr>
            </a:br>
            <a:endParaRPr lang="en-US" sz="3600" dirty="0">
              <a:solidFill>
                <a:schemeClr val="accent5">
                  <a:lumMod val="75000"/>
                </a:schemeClr>
              </a:solidFill>
            </a:endParaRPr>
          </a:p>
        </p:txBody>
      </p:sp>
    </p:spTree>
    <p:extLst>
      <p:ext uri="{BB962C8B-B14F-4D97-AF65-F5344CB8AC3E}">
        <p14:creationId xmlns:p14="http://schemas.microsoft.com/office/powerpoint/2010/main" val="1844146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0058F0-596B-4823-AC84-D014B5822E27}"/>
              </a:ext>
            </a:extLst>
          </p:cNvPr>
          <p:cNvPicPr>
            <a:picLocks noChangeAspect="1"/>
          </p:cNvPicPr>
          <p:nvPr/>
        </p:nvPicPr>
        <p:blipFill>
          <a:blip r:embed="rId3"/>
          <a:stretch>
            <a:fillRect/>
          </a:stretch>
        </p:blipFill>
        <p:spPr>
          <a:xfrm>
            <a:off x="1114625" y="9104"/>
            <a:ext cx="9962750" cy="6393751"/>
          </a:xfrm>
          <a:prstGeom prst="rect">
            <a:avLst/>
          </a:prstGeom>
        </p:spPr>
      </p:pic>
      <p:sp>
        <p:nvSpPr>
          <p:cNvPr id="2" name="Rectangle: Rounded Corners 1">
            <a:extLst>
              <a:ext uri="{FF2B5EF4-FFF2-40B4-BE49-F238E27FC236}">
                <a16:creationId xmlns:a16="http://schemas.microsoft.com/office/drawing/2014/main" id="{67936BA3-42A2-4BE7-B0DE-12D7058EEEB3}"/>
              </a:ext>
            </a:extLst>
          </p:cNvPr>
          <p:cNvSpPr/>
          <p:nvPr/>
        </p:nvSpPr>
        <p:spPr>
          <a:xfrm>
            <a:off x="2174488" y="1616931"/>
            <a:ext cx="2798955" cy="84749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1B877272-C213-4D80-A824-20DAB5A025C4}"/>
              </a:ext>
            </a:extLst>
          </p:cNvPr>
          <p:cNvSpPr/>
          <p:nvPr/>
        </p:nvSpPr>
        <p:spPr>
          <a:xfrm>
            <a:off x="1066799" y="2912332"/>
            <a:ext cx="3906644" cy="49437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B8887FF-9ADE-45E3-9857-20AF64CC819D}"/>
              </a:ext>
            </a:extLst>
          </p:cNvPr>
          <p:cNvSpPr/>
          <p:nvPr/>
        </p:nvSpPr>
        <p:spPr>
          <a:xfrm>
            <a:off x="1631796" y="5018056"/>
            <a:ext cx="3341647" cy="49437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D580DB4-1D1C-41D9-959F-74E0382C20E1}"/>
              </a:ext>
            </a:extLst>
          </p:cNvPr>
          <p:cNvSpPr txBox="1"/>
          <p:nvPr/>
        </p:nvSpPr>
        <p:spPr>
          <a:xfrm>
            <a:off x="126381" y="6456558"/>
            <a:ext cx="12028448" cy="369332"/>
          </a:xfrm>
          <a:prstGeom prst="rect">
            <a:avLst/>
          </a:prstGeom>
          <a:noFill/>
        </p:spPr>
        <p:txBody>
          <a:bodyPr wrap="square" rtlCol="0">
            <a:spAutoFit/>
          </a:bodyPr>
          <a:lstStyle/>
          <a:p>
            <a:pPr algn="r"/>
            <a:r>
              <a:rPr lang="en-US" i="1" dirty="0"/>
              <a:t>WHO. Accessed at </a:t>
            </a:r>
            <a:r>
              <a:rPr lang="en-US" i="1" dirty="0">
                <a:hlinkClick r:id="rId4"/>
              </a:rPr>
              <a:t>https://www.who.int/news-room/fact-sheets/detail/the-top-10-causes-of-death</a:t>
            </a:r>
            <a:endParaRPr lang="en-US" i="1" dirty="0"/>
          </a:p>
        </p:txBody>
      </p:sp>
    </p:spTree>
    <p:extLst>
      <p:ext uri="{BB962C8B-B14F-4D97-AF65-F5344CB8AC3E}">
        <p14:creationId xmlns:p14="http://schemas.microsoft.com/office/powerpoint/2010/main" val="1453845445"/>
      </p:ext>
    </p:extLst>
  </p:cSld>
  <p:clrMapOvr>
    <a:masterClrMapping/>
  </p:clrMapOvr>
</p:sld>
</file>

<file path=ppt/theme/theme1.xml><?xml version="1.0" encoding="utf-8"?>
<a:theme xmlns:a="http://schemas.openxmlformats.org/drawingml/2006/main" name="Vapor Trail">
  <a:themeElements>
    <a:clrScheme name="Custom 5">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186354"/>
      </a:accent5>
      <a:accent6>
        <a:srgbClr val="DF2E28"/>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96CC85-5758-41C0-8EFD-737AFB691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10EE66-8707-456F-8F2E-091D581CB030}">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0BEB954-4024-4CCF-A9D6-4C00FDC028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902</TotalTime>
  <Words>3333</Words>
  <Application>Microsoft Office PowerPoint</Application>
  <PresentationFormat>Widescreen</PresentationFormat>
  <Paragraphs>280</Paragraphs>
  <Slides>55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Calibri</vt:lpstr>
      <vt:lpstr>Century Gothic</vt:lpstr>
      <vt:lpstr>Noto Sans Symbols</vt:lpstr>
      <vt:lpstr>Symbol</vt:lpstr>
      <vt:lpstr>Times New Roman</vt:lpstr>
      <vt:lpstr>Wingdings</vt:lpstr>
      <vt:lpstr>Vapor Trail</vt:lpstr>
      <vt:lpstr>Διατροφικη συμβουλευτικη ΕΔΔ4042 </vt:lpstr>
      <vt:lpstr>Παρουσιαση μαθηματοσ</vt:lpstr>
      <vt:lpstr>ΑξιολΟγηση μαθΗματος:  γραπτΗ εξΕταση</vt:lpstr>
      <vt:lpstr>ΜΑΘΗΣΙΑΚΑ ΑΠΟΤΕΛΕΣΜΑΤΑ (ι)</vt:lpstr>
      <vt:lpstr>ΜΑΘΗΣΙΑΚΑ ΑΠΟΤΕΛΕΣΜΑΤΑ (ιι)</vt:lpstr>
      <vt:lpstr>Ποια η συνεισφορά των γνώσεων &amp; δεξιοτήτων που θα αποκτηθούν με την ολοκλήρωση του μαθήματος, στο επάγγελμα του Διαιτολόγου;</vt:lpstr>
      <vt:lpstr>Προτεινομενα συγγραμματα</vt:lpstr>
      <vt:lpstr>Σημασια της συμβουλευτικης στις διατροφικες παρεμβασεις – Διατροφικη Προσκολληση.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Υιοθετηση υγιεινων διατροφικων συνηθειων</vt:lpstr>
      <vt:lpstr>ΔΙΑΤΡΟΦΙΚΗ ΣΥΜΜΟΡΦΩΣΗ - ΠΡΟΣΚΟΛΛΗΣΗ</vt:lpstr>
      <vt:lpstr>ΔΙΑΤΡΟΦΙΚΗ ΣΥΜΜΟΡΦΩΣΗ - ΠΡΟΣΚΟΛΛΗΣΗ</vt:lpstr>
      <vt:lpstr>συμμΟρφωση (compliance) Οροσ</vt:lpstr>
      <vt:lpstr>συμμΟρφωση (compliance) τροποσ συνεργασιασ</vt:lpstr>
      <vt:lpstr>συνταυτιση (concordance) Οροσ</vt:lpstr>
      <vt:lpstr>συνταυτιση (concordance) τροποσ συνεργασιασ</vt:lpstr>
      <vt:lpstr>θεραπευτικη συμμαχια (therapeutic alliance) Οροσ</vt:lpstr>
      <vt:lpstr>θεραπευτικη συμμαχια (therapeutic alliance) τροποσ συνεργασιασ</vt:lpstr>
      <vt:lpstr>προσκολληση (adherence) Οροσ</vt:lpstr>
      <vt:lpstr>προσκολληση (adherence) τροποσ συνεργασιασ</vt:lpstr>
      <vt:lpstr>Προσκολληση - ορισμος</vt:lpstr>
      <vt:lpstr>Η υψηλοτερη προσκολληση στη διαιτα, ανεξαρτητως του ειδους της διαιτας ειναι σημαντικος παραγοντας συνεισφορας στην απωλεια βαρους.</vt:lpstr>
      <vt:lpstr>Μετα-αναλυση (739 αρθρα): Η διατροφική προσκόλληση ήταν ο πιο σημαντικός προβλεπτικός παράγοντας της HbA1c!</vt:lpstr>
      <vt:lpstr>PowerPoint Presentation</vt:lpstr>
      <vt:lpstr>Bhmata Αυξησησ της προσκολησησ</vt:lpstr>
      <vt:lpstr>Μεθοδοι επικοινωνιας</vt:lpstr>
      <vt:lpstr>PowerPoint Presentation</vt:lpstr>
      <vt:lpstr>PowerPoint Presentation</vt:lpstr>
      <vt:lpstr>PowerPoint Presentation</vt:lpstr>
      <vt:lpstr>PowerPoint Presentation</vt:lpstr>
      <vt:lpstr>αξιολογηση διατροφικησ προσκολλησησ</vt:lpstr>
      <vt:lpstr>Μεθοδοι Αξιολογησησ διατροφικησ προσκολλησησ</vt:lpstr>
      <vt:lpstr>Δεικτες καταστασης υγειασ</vt:lpstr>
      <vt:lpstr>Εργαλεια αξιολογησησ ΔΙΑΤΡΟΦΙΚΗΣ ΠΡΟΣΛΗΨΗΣ</vt:lpstr>
      <vt:lpstr>Εργαλεια αξιολογησησ προσκολλησης σε διατροφικεσ συστασεισ για συγεκεκριμενα νοσηματα</vt:lpstr>
      <vt:lpstr>Εργαλεια αξιολογησης διατροφικων συμπεριφορων</vt:lpstr>
      <vt:lpstr>PowerPoint Presentation</vt:lpstr>
      <vt:lpstr>PowerPoint Presentation</vt:lpstr>
      <vt:lpstr>PowerPoint Presentation</vt:lpstr>
      <vt:lpstr>PowerPoint Presentation</vt:lpstr>
      <vt:lpstr>ΑναφορΕς (I)</vt:lpstr>
      <vt:lpstr>ΑναφορΕς (IΙ)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Διατροφικη συμβουλευτικη εδδ3032</dc:title>
  <dc:creator>Evi Fappa</dc:creator>
  <cp:lastModifiedBy>Evangelia Fappa</cp:lastModifiedBy>
  <cp:revision>82</cp:revision>
  <dcterms:created xsi:type="dcterms:W3CDTF">2020-10-17T10:31:55Z</dcterms:created>
  <dcterms:modified xsi:type="dcterms:W3CDTF">2026-03-03T07:24:24Z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