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38" r:id="rId3"/>
    <p:sldId id="339" r:id="rId4"/>
    <p:sldId id="342" r:id="rId5"/>
    <p:sldId id="343" r:id="rId6"/>
    <p:sldId id="340" r:id="rId7"/>
    <p:sldId id="345" r:id="rId8"/>
    <p:sldId id="350" r:id="rId9"/>
    <p:sldId id="341" r:id="rId10"/>
    <p:sldId id="337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6600"/>
    <a:srgbClr val="333399"/>
    <a:srgbClr val="FFD9FF"/>
    <a:srgbClr val="CC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713FA75-E905-4797-8FA0-E9ADAE17AE5E}" type="datetimeFigureOut">
              <a:rPr lang="el-GR" smtClean="0"/>
              <a:t>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8DD593B-A452-4DB1-9840-3CE14676FA2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kallipos.g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3986714" cy="1041586"/>
          </a:xfrm>
          <a:noFill/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l-G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Θεωρία Σχεδιασμένης Συμπεριφοράς</a:t>
            </a:r>
            <a:b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Theory of Planned Behavior)</a:t>
            </a:r>
            <a:endParaRPr lang="el-GR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6525344"/>
            <a:ext cx="7812360" cy="314026"/>
          </a:xfrm>
        </p:spPr>
        <p:txBody>
          <a:bodyPr>
            <a:normAutofit lnSpcReduction="10000"/>
          </a:bodyPr>
          <a:lstStyle/>
          <a:p>
            <a:r>
              <a:rPr lang="el-GR" sz="1600" dirty="0">
                <a:solidFill>
                  <a:schemeClr val="bg1"/>
                </a:solidFill>
              </a:rPr>
              <a:t>Ευαγγελία </a:t>
            </a:r>
            <a:r>
              <a:rPr lang="el-GR" sz="1600" dirty="0" err="1">
                <a:solidFill>
                  <a:schemeClr val="bg1"/>
                </a:solidFill>
              </a:rPr>
              <a:t>Φάππα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l-GR" sz="1600" dirty="0">
                <a:solidFill>
                  <a:schemeClr val="bg1"/>
                </a:solidFill>
              </a:rPr>
              <a:t>Διαιτολόγος – Διατροφολόγος, </a:t>
            </a:r>
            <a:r>
              <a:rPr lang="en-US" sz="1600" dirty="0">
                <a:solidFill>
                  <a:schemeClr val="bg1"/>
                </a:solidFill>
              </a:rPr>
              <a:t>PhD</a:t>
            </a:r>
            <a:endParaRPr lang="el-GR" sz="16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4E21DD-6C6B-49D5-8616-7CFA772B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341946"/>
            <a:ext cx="7416316" cy="3895366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FA1F91A9-2F1E-4468-BE3C-0BAE44086672}"/>
              </a:ext>
            </a:extLst>
          </p:cNvPr>
          <p:cNvSpPr txBox="1">
            <a:spLocks/>
          </p:cNvSpPr>
          <p:nvPr/>
        </p:nvSpPr>
        <p:spPr>
          <a:xfrm>
            <a:off x="4788024" y="728715"/>
            <a:ext cx="3168352" cy="10081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2000" dirty="0">
                <a:solidFill>
                  <a:schemeClr val="bg1"/>
                </a:solidFill>
              </a:rPr>
              <a:t>ΔΙΑΤΡΟΦΙΚΗ ΣΥΜΒΟΥΛΕΥΤΙΚΗ</a:t>
            </a:r>
          </a:p>
          <a:p>
            <a:pPr algn="ctr"/>
            <a:r>
              <a:rPr lang="el-GR" sz="2000">
                <a:solidFill>
                  <a:schemeClr val="bg1"/>
                </a:solidFill>
              </a:rPr>
              <a:t>ΕΔΔ4042</a:t>
            </a:r>
            <a:endParaRPr lang="el-GR" sz="2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86BE76-E0DA-4E44-B31E-5978A5DE12EE}"/>
              </a:ext>
            </a:extLst>
          </p:cNvPr>
          <p:cNvSpPr txBox="1"/>
          <p:nvPr/>
        </p:nvSpPr>
        <p:spPr>
          <a:xfrm>
            <a:off x="4283968" y="2500318"/>
            <a:ext cx="316835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5B78F6-D482-4C53-83A2-290C48E7248B}"/>
              </a:ext>
            </a:extLst>
          </p:cNvPr>
          <p:cNvSpPr txBox="1"/>
          <p:nvPr/>
        </p:nvSpPr>
        <p:spPr>
          <a:xfrm>
            <a:off x="489969" y="0"/>
            <a:ext cx="408203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sz="1400" dirty="0"/>
              <a:t>ΤΜΗΜΑ ΕΠΙΣΤΗΜΗΣ </a:t>
            </a:r>
          </a:p>
          <a:p>
            <a:r>
              <a:rPr lang="el-GR" sz="1400" dirty="0"/>
              <a:t>ΔΙΑΤΡΟΦΗΣ ΚΑΙ ΔΙΑΙΤΟΛΟΓΙΑΣ</a:t>
            </a:r>
            <a:endParaRPr lang="en-US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290A5E-875F-48CA-94B8-53AF0C48C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113"/>
            <a:ext cx="514158" cy="52110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154373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024744" cy="961176"/>
          </a:xfrm>
        </p:spPr>
        <p:txBody>
          <a:bodyPr/>
          <a:lstStyle/>
          <a:p>
            <a:r>
              <a:rPr lang="el-GR" b="1" dirty="0">
                <a:solidFill>
                  <a:srgbClr val="C00000"/>
                </a:solidFill>
              </a:rPr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2204864"/>
            <a:ext cx="7416824" cy="3240360"/>
          </a:xfrm>
        </p:spPr>
        <p:txBody>
          <a:bodyPr>
            <a:noAutofit/>
          </a:bodyPr>
          <a:lstStyle/>
          <a:p>
            <a:pPr algn="just"/>
            <a:r>
              <a:rPr lang="el-GR" sz="1800" i="1" dirty="0" err="1">
                <a:solidFill>
                  <a:schemeClr val="tx1"/>
                </a:solidFill>
              </a:rPr>
              <a:t>Γιαννακούλια</a:t>
            </a:r>
            <a:r>
              <a:rPr lang="el-GR" sz="1800" i="1" dirty="0">
                <a:solidFill>
                  <a:schemeClr val="tx1"/>
                </a:solidFill>
              </a:rPr>
              <a:t> Μ &amp; Φάππα Ε. Διατροφική Συμβουλευτική &amp; Συμπεριφορά (2015).</a:t>
            </a:r>
            <a:r>
              <a:rPr lang="en-US" sz="1800" i="1" dirty="0">
                <a:solidFill>
                  <a:schemeClr val="tx1"/>
                </a:solidFill>
              </a:rPr>
              <a:t> </a:t>
            </a:r>
            <a:r>
              <a:rPr lang="en-US" sz="1800" i="1" dirty="0">
                <a:solidFill>
                  <a:schemeClr val="tx1"/>
                </a:solidFill>
                <a:hlinkClick r:id="rId2"/>
              </a:rPr>
              <a:t>www.kallipos.gr</a:t>
            </a:r>
            <a:endParaRPr lang="en-US" sz="1800" i="1" dirty="0">
              <a:solidFill>
                <a:schemeClr val="tx1"/>
              </a:solidFill>
            </a:endParaRPr>
          </a:p>
          <a:p>
            <a:pPr algn="just"/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33DE58-8724-4636-B509-2DA8D5175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546" y="3212976"/>
            <a:ext cx="5456907" cy="302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17113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264DD-3D3E-4087-ADD3-24745335E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143000"/>
          </a:xfrm>
        </p:spPr>
        <p:txBody>
          <a:bodyPr>
            <a:normAutofit/>
          </a:bodyPr>
          <a:lstStyle/>
          <a:p>
            <a:r>
              <a:rPr lang="el-GR" sz="3200" dirty="0"/>
              <a:t>Θεωρία της λογικής δράσης (</a:t>
            </a:r>
            <a:r>
              <a:rPr lang="en-US" sz="3200" dirty="0"/>
              <a:t>Theory of Reasoned Action)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8D66F-439C-406D-81E6-8A2925879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204864"/>
            <a:ext cx="7024742" cy="40324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/>
              <a:t>Είναι προκάτοχος της θεωρίας σχεδιασμένης συμπεριφοράς.</a:t>
            </a:r>
            <a:endParaRPr lang="en-US" dirty="0"/>
          </a:p>
          <a:p>
            <a:pPr algn="just"/>
            <a:endParaRPr lang="el-GR" dirty="0"/>
          </a:p>
          <a:p>
            <a:pPr algn="just"/>
            <a:r>
              <a:rPr lang="el-GR" dirty="0"/>
              <a:t>Υποστηρίζει ότι ο πιο καθοριστικός παράγοντας της συμπεριφοράς είναι η </a:t>
            </a:r>
            <a:r>
              <a:rPr lang="el-GR" b="1" dirty="0"/>
              <a:t>πρόθεση συμπεριφοράς</a:t>
            </a:r>
            <a:r>
              <a:rPr lang="el-GR" dirty="0"/>
              <a:t>. </a:t>
            </a:r>
            <a:endParaRPr lang="en-US" dirty="0"/>
          </a:p>
          <a:p>
            <a:pPr algn="just"/>
            <a:endParaRPr lang="el-GR" dirty="0"/>
          </a:p>
          <a:p>
            <a:pPr algn="just"/>
            <a:r>
              <a:rPr lang="el-GR" dirty="0"/>
              <a:t>Οι άμεσα καθοριστικοί παράγοντες της πρόθεσης συμπεριφοράς είναι: </a:t>
            </a:r>
          </a:p>
          <a:p>
            <a:pPr marL="525780" indent="-457200" algn="just">
              <a:buAutoNum type="arabicParenR"/>
            </a:pPr>
            <a:r>
              <a:rPr lang="el-GR" dirty="0"/>
              <a:t>η στάση απέναντι στην εκτέλεση της συμπεριφοράς </a:t>
            </a:r>
            <a:r>
              <a:rPr lang="en-US" b="1" dirty="0"/>
              <a:t>(attitude) </a:t>
            </a:r>
            <a:r>
              <a:rPr lang="el-GR" dirty="0"/>
              <a:t>&amp;</a:t>
            </a:r>
          </a:p>
          <a:p>
            <a:pPr marL="525780" indent="-457200" algn="just">
              <a:buAutoNum type="arabicParenR"/>
            </a:pPr>
            <a:r>
              <a:rPr lang="el-GR" dirty="0"/>
              <a:t>ένας υποκειμενικός παράγοντας που σχετίζεται με τη συμπεριφορά</a:t>
            </a:r>
            <a:r>
              <a:rPr lang="en-US" dirty="0"/>
              <a:t> </a:t>
            </a:r>
            <a:r>
              <a:rPr lang="en-US" b="1" dirty="0"/>
              <a:t>(subjective norm)</a:t>
            </a:r>
            <a:r>
              <a:rPr lang="el-G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4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45477-A92B-4480-B53B-C23E081E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1) Στάση απέναντι στη συμπεριφορά (</a:t>
            </a:r>
            <a:r>
              <a:rPr lang="en-US" dirty="0"/>
              <a:t>attitude)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665B-519B-4FA8-8ADC-B3E5B0EE6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708920"/>
            <a:ext cx="6777317" cy="3312368"/>
          </a:xfrm>
        </p:spPr>
        <p:txBody>
          <a:bodyPr>
            <a:normAutofit fontScale="77500" lnSpcReduction="20000"/>
          </a:bodyPr>
          <a:lstStyle/>
          <a:p>
            <a:pPr marL="68580" indent="0" algn="just">
              <a:buNone/>
            </a:pPr>
            <a:r>
              <a:rPr lang="el-GR" sz="3200" dirty="0"/>
              <a:t>Η στάση απέναντι στη συμπεριφορά προσδιορίζεται από τις </a:t>
            </a:r>
            <a:r>
              <a:rPr lang="el-GR" sz="3200" b="1" dirty="0"/>
              <a:t>ατομικές πεποιθήσεις γύρω από τα αποτελέσματα ή τα οφέλη της εκτέλεσης της πράξης</a:t>
            </a:r>
            <a:r>
              <a:rPr lang="el-GR" sz="3200" dirty="0"/>
              <a:t>. </a:t>
            </a:r>
            <a:endParaRPr lang="en-US" sz="3200" dirty="0"/>
          </a:p>
          <a:p>
            <a:pPr marL="68580" indent="0" algn="just">
              <a:buNone/>
            </a:pPr>
            <a:endParaRPr lang="el-GR" sz="3200" dirty="0"/>
          </a:p>
          <a:p>
            <a:pPr marL="68580" indent="0" algn="just">
              <a:buNone/>
            </a:pPr>
            <a:r>
              <a:rPr lang="el-GR" sz="3200" i="1" dirty="0"/>
              <a:t>π.χ., όταν ένα άτομο πιστεύει ισχυρά ότι τα αναμενόμενα αποτελέσματα της εκτέλεσης της συμπεριφοράς θα είναι θετικά, τότε θα έχει θετική στάση απέναντι στη συμπεριφορά</a:t>
            </a:r>
            <a:r>
              <a:rPr lang="el-GR" sz="3200" dirty="0"/>
              <a:t>. </a:t>
            </a:r>
          </a:p>
          <a:p>
            <a:pPr marL="6858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522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5F5BA-DF4D-4636-95AD-AC85C86C9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2) Υποκειμενικός παράγοντας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66823-1D9D-4F34-B4D5-3FE445C7D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564904"/>
            <a:ext cx="6777317" cy="3267725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l-GR" dirty="0"/>
              <a:t>Ο υποκειμενικός παράγοντας αφορά στις </a:t>
            </a:r>
            <a:r>
              <a:rPr lang="el-GR" b="1" dirty="0"/>
              <a:t>πεποιθήσεις του ατόμου για το εάν σημαντικά για εκείνο πρόσωπα θα εγκρίνουν ή όχι την εκτέλεση της συμπεριφοράς</a:t>
            </a:r>
            <a:r>
              <a:rPr lang="el-GR" dirty="0"/>
              <a:t>, ενώ σημαντικό ρόλο παίζει επίσης, και το και κατά πόσο το άτομο επιθυμεί να συμμορφωθεί με αυτούς τους ανθρώπους.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735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D117-24F7-413C-8D29-4C8FF4EFE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143000"/>
          </a:xfrm>
        </p:spPr>
        <p:txBody>
          <a:bodyPr/>
          <a:lstStyle/>
          <a:p>
            <a:r>
              <a:rPr lang="el-GR" dirty="0"/>
              <a:t>Περιορισμός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84765-8820-4D5B-B834-13AC15FDC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128908" cy="3508977"/>
          </a:xfrm>
        </p:spPr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el-GR" dirty="0"/>
              <a:t>Επειδή η θεωρία της λογικής δράσης υποστηρίζει ότι ο πιο καθοριστικός παράγοντας της συμπεριφοράς είναι η πρόθεση συμπεριφοράς, </a:t>
            </a:r>
            <a:r>
              <a:rPr lang="el-GR" u="sng" dirty="0"/>
              <a:t>η επιτυχία της θεωρίας στην εξήγηση της συμπεριφοράς εξαρτάται από το βαθμό που η συμπεριφορά υπόκειται σε </a:t>
            </a:r>
            <a:r>
              <a:rPr lang="el-GR" b="1" u="sng" dirty="0"/>
              <a:t>κατά βούληση έλεγχο</a:t>
            </a:r>
            <a:r>
              <a:rPr lang="el-GR" dirty="0"/>
              <a:t>.</a:t>
            </a:r>
          </a:p>
          <a:p>
            <a:pPr marL="68580" indent="0" algn="just">
              <a:buNone/>
            </a:pPr>
            <a:endParaRPr lang="el-GR" dirty="0"/>
          </a:p>
          <a:p>
            <a:pPr marL="68580" indent="0" algn="just">
              <a:buNone/>
            </a:pPr>
            <a:r>
              <a:rPr lang="el-GR" dirty="0"/>
              <a:t>Έτσι, δεν είναι σαφές κατά πόσο η θεωρία της λογικής δράσης είναι επαρκής στην πρόβλεψη συμπεριφοράς όταν ο κατά βούληση έλεγχος είναι μειωμένος.</a:t>
            </a:r>
            <a:endParaRPr lang="en-US" dirty="0"/>
          </a:p>
          <a:p>
            <a:pPr marL="6858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22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B301A-3604-420E-B56B-E816D4BAC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548680"/>
            <a:ext cx="7560840" cy="889168"/>
          </a:xfrm>
        </p:spPr>
        <p:txBody>
          <a:bodyPr>
            <a:normAutofit/>
          </a:bodyPr>
          <a:lstStyle/>
          <a:p>
            <a:r>
              <a:rPr lang="el-GR" sz="3200" dirty="0"/>
              <a:t>Θεωρία Σχεδιασμένης Συμπεριφοράς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C87A6-7288-432C-B209-99A51E8C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556792"/>
            <a:ext cx="7632848" cy="3960439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l-GR" sz="2000" dirty="0"/>
              <a:t>Λόγω του περιορισμού αυτού, οι </a:t>
            </a:r>
            <a:r>
              <a:rPr lang="en-US" sz="2000" dirty="0" err="1"/>
              <a:t>Ajzen</a:t>
            </a:r>
            <a:r>
              <a:rPr lang="el-GR" sz="2000" dirty="0"/>
              <a:t> και συνεργάτες πρότειναν τη θεωρία της σχεδιασμένης συμπεριφοράς, προσθέτοντας στη θεωρία της λογικής δράσης τον αντιλαμβανόμενο έλεγχο συμπεριφοράς (</a:t>
            </a:r>
            <a:r>
              <a:rPr lang="en-US" sz="2000" dirty="0"/>
              <a:t>Perceived Behavioral Control)</a:t>
            </a:r>
            <a:r>
              <a:rPr lang="el-GR" sz="2000" dirty="0"/>
              <a:t>. </a:t>
            </a:r>
          </a:p>
          <a:p>
            <a:pPr marL="68580" indent="0" algn="just">
              <a:buNone/>
            </a:pPr>
            <a:endParaRPr lang="el-GR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2A9C69-A16C-4AA3-9438-FF191D72F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284984"/>
            <a:ext cx="5877670" cy="308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30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B301A-3604-420E-B56B-E816D4BAC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89168"/>
          </a:xfrm>
        </p:spPr>
        <p:txBody>
          <a:bodyPr>
            <a:normAutofit/>
          </a:bodyPr>
          <a:lstStyle/>
          <a:p>
            <a:r>
              <a:rPr lang="el-GR" sz="3200" dirty="0"/>
              <a:t>Θεωρία σχεδιασμένης συμπεριφοράς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C87A6-7288-432C-B209-99A51E8C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2204864"/>
            <a:ext cx="7272808" cy="3600399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l-GR" sz="2000" dirty="0"/>
              <a:t>Σύμφωνα με τη θεωρία αυτή, ο αντιλαμβανόμενος έλεγχος καθορίζεται από τις πεποιθήσεις γύρω από τον έλεγχο που αφορά στην </a:t>
            </a:r>
            <a:r>
              <a:rPr lang="el-GR" sz="2000" u="sng" dirty="0"/>
              <a:t>παρουσία ή απουσία διευκολυντών </a:t>
            </a:r>
            <a:r>
              <a:rPr lang="en-US" sz="2000" u="sng" dirty="0"/>
              <a:t>&amp;</a:t>
            </a:r>
            <a:r>
              <a:rPr lang="el-GR" sz="2000" u="sng" dirty="0"/>
              <a:t> εμποδίων</a:t>
            </a:r>
            <a:r>
              <a:rPr lang="el-GR" sz="2000" dirty="0"/>
              <a:t> στην εκτέλεση της πράξης, σταθμισμένων από την </a:t>
            </a:r>
            <a:r>
              <a:rPr lang="el-GR" sz="2000" u="sng" dirty="0"/>
              <a:t>αντιλαμβανόμενη δύναμη ή επίπτωση κάθε παράγοντα</a:t>
            </a:r>
            <a:r>
              <a:rPr lang="el-GR" sz="2000" dirty="0"/>
              <a:t> να διευκολύνει ή να εμποδίζει τη συμπεριφορά.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4146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B301A-3604-420E-B56B-E816D4BAC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89168"/>
          </a:xfrm>
        </p:spPr>
        <p:txBody>
          <a:bodyPr>
            <a:normAutofit/>
          </a:bodyPr>
          <a:lstStyle/>
          <a:p>
            <a:r>
              <a:rPr lang="el-GR" sz="3200" dirty="0"/>
              <a:t>Θεωρία σχεδιασμένης συμπεριφοράς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C87A6-7288-432C-B209-99A51E8C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2060848"/>
            <a:ext cx="7272808" cy="3744415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endParaRPr lang="en-US" sz="2000" dirty="0"/>
          </a:p>
          <a:p>
            <a:pPr marL="68580" indent="0" algn="just">
              <a:buNone/>
            </a:pPr>
            <a:r>
              <a:rPr lang="el-GR" sz="2000" b="1" i="1" dirty="0"/>
              <a:t>π.χ. </a:t>
            </a:r>
            <a:r>
              <a:rPr lang="el-GR" sz="2000" i="1" dirty="0"/>
              <a:t>ένα άτομο θα έχει ισχυρή πρόθεση να καταναλώσει τη συνιστώμενη ημερήσια ποσότητα λαχανικών, όταν έχει θετική στάση απέναντι στη συμπεριφορά (αναμένει οφέλη από αυτή)</a:t>
            </a:r>
            <a:r>
              <a:rPr lang="en-US" sz="2000" i="1" dirty="0"/>
              <a:t>, </a:t>
            </a:r>
            <a:r>
              <a:rPr lang="el-GR" sz="2000" i="1" dirty="0"/>
              <a:t>δέχεται κοινωνική πίεση ως προς τη συμπεριφορά από άτομα των οποίων τη γνώμη εκτιμά και νιώθει ικανό να καταναλώσει τη </a:t>
            </a:r>
            <a:r>
              <a:rPr lang="el-GR" sz="2000" i="1" dirty="0" err="1"/>
              <a:t>συνιστώμενη</a:t>
            </a:r>
            <a:r>
              <a:rPr lang="el-GR" sz="2000" i="1" dirty="0"/>
              <a:t> ποσότητα.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143915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BE8CF-E0AF-499F-9255-C8981F610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143000"/>
          </a:xfrm>
        </p:spPr>
        <p:txBody>
          <a:bodyPr>
            <a:normAutofit/>
          </a:bodyPr>
          <a:lstStyle/>
          <a:p>
            <a:r>
              <a:rPr lang="el-GR" sz="3200" dirty="0"/>
              <a:t>Εφαρμογή Θεωρίας </a:t>
            </a:r>
            <a:br>
              <a:rPr lang="el-GR" sz="3200" dirty="0"/>
            </a:br>
            <a:r>
              <a:rPr lang="el-GR" sz="3200" dirty="0"/>
              <a:t>Σχεδιασμένης Συμπεριφοράς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6DE79-9DEA-4E50-951F-5203B4FFD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420888"/>
            <a:ext cx="6777317" cy="3411741"/>
          </a:xfrm>
        </p:spPr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dirty="0" err="1"/>
              <a:t>θΣΣ</a:t>
            </a:r>
            <a:r>
              <a:rPr lang="el-GR" dirty="0"/>
              <a:t> χρησιμοποιείται για την κατανόηση συμπεριφορών που αφορούν στην υγεία.</a:t>
            </a:r>
          </a:p>
          <a:p>
            <a:endParaRPr lang="el-GR" dirty="0"/>
          </a:p>
          <a:p>
            <a:r>
              <a:rPr lang="el-GR" dirty="0"/>
              <a:t>Συνεισφέρει με αυτόν τον τρόπο στην ανάπτυξη κατάλληλων παρεμβάσεων αλλαγής συμπεριφοράς.</a:t>
            </a:r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4772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1977</TotalTime>
  <Words>457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Austin</vt:lpstr>
      <vt:lpstr>Θεωρία Σχεδιασμένης Συμπεριφοράς (Theory of Planned Behavior)</vt:lpstr>
      <vt:lpstr>Θεωρία της λογικής δράσης (Theory of Reasoned Action)</vt:lpstr>
      <vt:lpstr>1) Στάση απέναντι στη συμπεριφορά (attitude)</vt:lpstr>
      <vt:lpstr>2) Υποκειμενικός παράγοντας</vt:lpstr>
      <vt:lpstr>Περιορισμός</vt:lpstr>
      <vt:lpstr>Θεωρία Σχεδιασμένης Συμπεριφοράς</vt:lpstr>
      <vt:lpstr>Θεωρία σχεδιασμένης συμπεριφοράς</vt:lpstr>
      <vt:lpstr>Θεωρία σχεδιασμένης συμπεριφοράς</vt:lpstr>
      <vt:lpstr>Εφαρμογή Θεωρίας  Σχεδιασμένης Συμπεριφοράς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Διατροφική Συμβουλευτική &amp; Προαγωγή Υγείας</dc:title>
  <dc:creator>Evi</dc:creator>
  <cp:lastModifiedBy>Evaggelia Fappa</cp:lastModifiedBy>
  <cp:revision>244</cp:revision>
  <dcterms:created xsi:type="dcterms:W3CDTF">2016-10-24T13:11:25Z</dcterms:created>
  <dcterms:modified xsi:type="dcterms:W3CDTF">2026-05-06T14:03:24Z</dcterms:modified>
</cp:coreProperties>
</file>