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339" r:id="rId3"/>
    <p:sldId id="340" r:id="rId4"/>
    <p:sldId id="341" r:id="rId5"/>
    <p:sldId id="342" r:id="rId6"/>
    <p:sldId id="343" r:id="rId7"/>
    <p:sldId id="368" r:id="rId8"/>
    <p:sldId id="369" r:id="rId9"/>
    <p:sldId id="370" r:id="rId10"/>
    <p:sldId id="371" r:id="rId11"/>
    <p:sldId id="367"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72" r:id="rId32"/>
    <p:sldId id="301" r:id="rId33"/>
    <p:sldId id="373" r:id="rId34"/>
    <p:sldId id="374" r:id="rId35"/>
    <p:sldId id="375" r:id="rId36"/>
    <p:sldId id="303" r:id="rId37"/>
    <p:sldId id="297" r:id="rId38"/>
    <p:sldId id="302" r:id="rId39"/>
    <p:sldId id="298" r:id="rId40"/>
    <p:sldId id="376" r:id="rId41"/>
    <p:sldId id="320" r:id="rId42"/>
    <p:sldId id="321" r:id="rId43"/>
    <p:sldId id="322" r:id="rId44"/>
    <p:sldId id="327" r:id="rId45"/>
    <p:sldId id="323" r:id="rId46"/>
    <p:sldId id="325" r:id="rId47"/>
    <p:sldId id="377" r:id="rId48"/>
    <p:sldId id="378" r:id="rId49"/>
    <p:sldId id="344" r:id="rId50"/>
    <p:sldId id="379" r:id="rId51"/>
    <p:sldId id="274" r:id="rId52"/>
    <p:sldId id="331" r:id="rId53"/>
    <p:sldId id="332" r:id="rId54"/>
    <p:sldId id="333" r:id="rId55"/>
    <p:sldId id="380" r:id="rId56"/>
    <p:sldId id="382" r:id="rId57"/>
    <p:sldId id="383" r:id="rId58"/>
    <p:sldId id="384" r:id="rId59"/>
    <p:sldId id="392" r:id="rId60"/>
    <p:sldId id="407" r:id="rId61"/>
    <p:sldId id="307" r:id="rId62"/>
    <p:sldId id="365" r:id="rId63"/>
    <p:sldId id="408" r:id="rId6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7171"/>
    <a:srgbClr val="FF5050"/>
    <a:srgbClr val="FFFFCC"/>
    <a:srgbClr val="FFFF99"/>
    <a:srgbClr val="922630"/>
    <a:srgbClr val="FFD9FF"/>
    <a:srgbClr val="CCCCFF"/>
    <a:srgbClr val="3333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258"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13FA75-E905-4797-8FA0-E9ADAE17AE5E}" type="datetimeFigureOut">
              <a:rPr lang="el-GR" smtClean="0"/>
              <a:t>23/3/2026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13FA75-E905-4797-8FA0-E9ADAE17AE5E}" type="datetimeFigureOut">
              <a:rPr lang="el-GR" smtClean="0"/>
              <a:t>23/3/2026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713FA75-E905-4797-8FA0-E9ADAE17AE5E}" type="datetimeFigureOut">
              <a:rPr lang="el-GR" smtClean="0"/>
              <a:t>23/3/2026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13FA75-E905-4797-8FA0-E9ADAE17AE5E}" type="datetimeFigureOut">
              <a:rPr lang="el-GR" smtClean="0"/>
              <a:t>23/3/2026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13FA75-E905-4797-8FA0-E9ADAE17AE5E}" type="datetimeFigureOut">
              <a:rPr lang="el-GR" smtClean="0"/>
              <a:t>23/3/2026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713FA75-E905-4797-8FA0-E9ADAE17AE5E}" type="datetimeFigureOut">
              <a:rPr lang="el-GR" smtClean="0"/>
              <a:t>23/3/2026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8DD593B-A452-4DB1-9840-3CE14676FA24}" type="slidenum">
              <a:rPr lang="el-GR" smtClean="0"/>
              <a:t>‹#›</a:t>
            </a:fld>
            <a:endParaRPr lang="el-G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13FA75-E905-4797-8FA0-E9ADAE17AE5E}" type="datetimeFigureOut">
              <a:rPr lang="el-GR" smtClean="0"/>
              <a:t>23/3/2026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13FA75-E905-4797-8FA0-E9ADAE17AE5E}" type="datetimeFigureOut">
              <a:rPr lang="el-GR" smtClean="0"/>
              <a:t>23/3/2026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713FA75-E905-4797-8FA0-E9ADAE17AE5E}" type="datetimeFigureOut">
              <a:rPr lang="el-GR" smtClean="0"/>
              <a:t>23/3/2026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713FA75-E905-4797-8FA0-E9ADAE17AE5E}" type="datetimeFigureOut">
              <a:rPr lang="el-GR" smtClean="0"/>
              <a:t>23/3/2026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8DD593B-A452-4DB1-9840-3CE14676FA24}" type="slidenum">
              <a:rPr lang="el-GR" smtClean="0"/>
              <a:t>‹#›</a:t>
            </a:fld>
            <a:endParaRPr lang="el-G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13FA75-E905-4797-8FA0-E9ADAE17AE5E}" type="datetimeFigureOut">
              <a:rPr lang="el-GR" smtClean="0"/>
              <a:t>23/3/2026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8DD593B-A452-4DB1-9840-3CE14676FA24}" type="slidenum">
              <a:rPr lang="el-GR" smtClean="0"/>
              <a:t>‹#›</a:t>
            </a:fld>
            <a:endParaRPr lang="el-G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7713FA75-E905-4797-8FA0-E9ADAE17AE5E}" type="datetimeFigureOut">
              <a:rPr lang="el-GR" smtClean="0"/>
              <a:t>23/3/2026</a:t>
            </a:fld>
            <a:endParaRPr lang="el-G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l-G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8DD593B-A452-4DB1-9840-3CE14676FA24}" type="slidenum">
              <a:rPr lang="el-GR" smtClean="0"/>
              <a:t>‹#›</a:t>
            </a:fld>
            <a:endParaRPr lang="el-G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diabetesinfo.org.au/"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repository.kallipos.gr/handle/11419/577" TargetMode="External"/><Relationship Id="rId2" Type="http://schemas.openxmlformats.org/officeDocument/2006/relationships/hyperlink" Target="http://www.kallipos.gr/"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373059" y="2980573"/>
            <a:ext cx="3960440" cy="1284943"/>
          </a:xfrm>
        </p:spPr>
        <p:txBody>
          <a:bodyPr>
            <a:noAutofit/>
          </a:bodyPr>
          <a:lstStyle/>
          <a:p>
            <a:pPr algn="ctr">
              <a:spcBef>
                <a:spcPts val="1800"/>
              </a:spcBef>
              <a:spcAft>
                <a:spcPts val="1800"/>
              </a:spcAft>
            </a:pPr>
            <a:r>
              <a:rPr lang="el-GR" sz="2600" b="1" dirty="0">
                <a:solidFill>
                  <a:srgbClr val="FFFF99"/>
                </a:solidFill>
                <a:effectLst>
                  <a:outerShdw blurRad="38100" dist="38100" dir="2700000" algn="tl">
                    <a:srgbClr val="000000">
                      <a:alpha val="43137"/>
                    </a:srgbClr>
                  </a:outerShdw>
                </a:effectLst>
              </a:rPr>
              <a:t>Διαθεωρητικό Υπόδειγμα </a:t>
            </a:r>
            <a:br>
              <a:rPr lang="el-GR" sz="2600" b="1" dirty="0">
                <a:solidFill>
                  <a:srgbClr val="FFFF99"/>
                </a:solidFill>
                <a:effectLst>
                  <a:outerShdw blurRad="38100" dist="38100" dir="2700000" algn="tl">
                    <a:srgbClr val="000000">
                      <a:alpha val="43137"/>
                    </a:srgbClr>
                  </a:outerShdw>
                </a:effectLst>
              </a:rPr>
            </a:br>
            <a:r>
              <a:rPr lang="el-GR" sz="2600" b="1" dirty="0">
                <a:solidFill>
                  <a:srgbClr val="FFFF99"/>
                </a:solidFill>
                <a:effectLst>
                  <a:outerShdw blurRad="38100" dist="38100" dir="2700000" algn="tl">
                    <a:srgbClr val="000000">
                      <a:alpha val="43137"/>
                    </a:srgbClr>
                  </a:outerShdw>
                </a:effectLst>
              </a:rPr>
              <a:t>(Υπόδειγμα σταδίων αλλαγής)</a:t>
            </a:r>
            <a:br>
              <a:rPr lang="el-GR" sz="2400" b="1" dirty="0">
                <a:solidFill>
                  <a:srgbClr val="FFFF99"/>
                </a:solidFill>
                <a:effectLst>
                  <a:outerShdw blurRad="38100" dist="38100" dir="2700000" algn="tl">
                    <a:srgbClr val="000000">
                      <a:alpha val="43137"/>
                    </a:srgbClr>
                  </a:outerShdw>
                </a:effectLst>
              </a:rPr>
            </a:br>
            <a:br>
              <a:rPr lang="el-GR" sz="2400" b="1" dirty="0">
                <a:solidFill>
                  <a:srgbClr val="FFFF99"/>
                </a:solidFill>
                <a:effectLst>
                  <a:outerShdw blurRad="38100" dist="38100" dir="2700000" algn="tl">
                    <a:srgbClr val="000000">
                      <a:alpha val="43137"/>
                    </a:srgbClr>
                  </a:outerShdw>
                </a:effectLst>
              </a:rPr>
            </a:br>
            <a:r>
              <a:rPr lang="el-GR" sz="2400" b="1" dirty="0">
                <a:solidFill>
                  <a:srgbClr val="FFFFCC"/>
                </a:solidFill>
                <a:effectLst>
                  <a:outerShdw blurRad="38100" dist="38100" dir="2700000" algn="tl">
                    <a:srgbClr val="000000">
                      <a:alpha val="43137"/>
                    </a:srgbClr>
                  </a:outerShdw>
                </a:effectLst>
              </a:rPr>
              <a:t>Στάδια Αλλαγής</a:t>
            </a:r>
            <a:r>
              <a:rPr lang="en-US" sz="2400" b="1" dirty="0">
                <a:solidFill>
                  <a:srgbClr val="FFFFCC"/>
                </a:solidFill>
                <a:effectLst>
                  <a:outerShdw blurRad="38100" dist="38100" dir="2700000" algn="tl">
                    <a:srgbClr val="000000">
                      <a:alpha val="43137"/>
                    </a:srgbClr>
                  </a:outerShdw>
                </a:effectLst>
              </a:rPr>
              <a:t>,</a:t>
            </a:r>
            <a:br>
              <a:rPr lang="en-US" sz="2400" b="1" dirty="0">
                <a:solidFill>
                  <a:srgbClr val="FFFFCC"/>
                </a:solidFill>
                <a:effectLst>
                  <a:outerShdw blurRad="38100" dist="38100" dir="2700000" algn="tl">
                    <a:srgbClr val="000000">
                      <a:alpha val="43137"/>
                    </a:srgbClr>
                  </a:outerShdw>
                </a:effectLst>
              </a:rPr>
            </a:br>
            <a:r>
              <a:rPr lang="el-GR" sz="2400" b="1" dirty="0">
                <a:solidFill>
                  <a:srgbClr val="FFFFCC"/>
                </a:solidFill>
                <a:effectLst>
                  <a:outerShdw blurRad="38100" dist="38100" dir="2700000" algn="tl">
                    <a:srgbClr val="000000">
                      <a:alpha val="43137"/>
                    </a:srgbClr>
                  </a:outerShdw>
                </a:effectLst>
              </a:rPr>
              <a:t>Ζυγαριά Απόφασης,</a:t>
            </a:r>
            <a:br>
              <a:rPr lang="el-GR" sz="2400" b="1" dirty="0">
                <a:solidFill>
                  <a:srgbClr val="FFFFCC"/>
                </a:solidFill>
                <a:effectLst>
                  <a:outerShdw blurRad="38100" dist="38100" dir="2700000" algn="tl">
                    <a:srgbClr val="000000">
                      <a:alpha val="43137"/>
                    </a:srgbClr>
                  </a:outerShdw>
                </a:effectLst>
              </a:rPr>
            </a:br>
            <a:r>
              <a:rPr lang="el-GR" sz="2400" b="1" dirty="0" err="1">
                <a:solidFill>
                  <a:srgbClr val="FFFFCC"/>
                </a:solidFill>
                <a:effectLst>
                  <a:outerShdw blurRad="38100" dist="38100" dir="2700000" algn="tl">
                    <a:srgbClr val="000000">
                      <a:alpha val="43137"/>
                    </a:srgbClr>
                  </a:outerShdw>
                </a:effectLst>
              </a:rPr>
              <a:t>Αυτο</a:t>
            </a:r>
            <a:r>
              <a:rPr lang="el-GR" sz="2400" b="1" dirty="0">
                <a:solidFill>
                  <a:srgbClr val="FFFFCC"/>
                </a:solidFill>
                <a:effectLst>
                  <a:outerShdw blurRad="38100" dist="38100" dir="2700000" algn="tl">
                    <a:srgbClr val="000000">
                      <a:alpha val="43137"/>
                    </a:srgbClr>
                  </a:outerShdw>
                </a:effectLst>
              </a:rPr>
              <a:t>-αποτελεσματικότητα</a:t>
            </a:r>
            <a:br>
              <a:rPr lang="el-GR" sz="2400" b="1" dirty="0">
                <a:solidFill>
                  <a:srgbClr val="FFFFCC"/>
                </a:solidFill>
                <a:effectLst>
                  <a:outerShdw blurRad="38100" dist="38100" dir="2700000" algn="tl">
                    <a:srgbClr val="000000">
                      <a:alpha val="43137"/>
                    </a:srgbClr>
                  </a:outerShdw>
                </a:effectLst>
              </a:rPr>
            </a:br>
            <a:r>
              <a:rPr lang="el-GR" sz="2400" b="1" dirty="0">
                <a:solidFill>
                  <a:srgbClr val="FFFFCC"/>
                </a:solidFill>
                <a:effectLst>
                  <a:outerShdw blurRad="38100" dist="38100" dir="2700000" algn="tl">
                    <a:srgbClr val="000000">
                      <a:alpha val="43137"/>
                    </a:srgbClr>
                  </a:outerShdw>
                </a:effectLst>
              </a:rPr>
              <a:t>Πειρασμός</a:t>
            </a:r>
          </a:p>
        </p:txBody>
      </p:sp>
      <p:sp>
        <p:nvSpPr>
          <p:cNvPr id="3" name="Υπότιτλος 2"/>
          <p:cNvSpPr>
            <a:spLocks noGrp="1"/>
          </p:cNvSpPr>
          <p:nvPr>
            <p:ph type="subTitle" idx="1"/>
          </p:nvPr>
        </p:nvSpPr>
        <p:spPr>
          <a:xfrm>
            <a:off x="179512" y="6021288"/>
            <a:ext cx="3672408" cy="684565"/>
          </a:xfrm>
        </p:spPr>
        <p:txBody>
          <a:bodyPr>
            <a:normAutofit/>
          </a:bodyPr>
          <a:lstStyle/>
          <a:p>
            <a:pPr algn="l"/>
            <a:r>
              <a:rPr lang="el-GR" sz="1600" dirty="0">
                <a:solidFill>
                  <a:srgbClr val="333399"/>
                </a:solidFill>
              </a:rPr>
              <a:t>Ευαγγελία </a:t>
            </a:r>
            <a:r>
              <a:rPr lang="el-GR" sz="1600" dirty="0" err="1">
                <a:solidFill>
                  <a:srgbClr val="333399"/>
                </a:solidFill>
              </a:rPr>
              <a:t>Φάππα</a:t>
            </a:r>
            <a:endParaRPr lang="el-GR" sz="1600" dirty="0">
              <a:solidFill>
                <a:srgbClr val="333399"/>
              </a:solidFill>
            </a:endParaRPr>
          </a:p>
          <a:p>
            <a:pPr algn="l"/>
            <a:r>
              <a:rPr lang="el-GR" sz="1600" dirty="0">
                <a:solidFill>
                  <a:srgbClr val="333399"/>
                </a:solidFill>
              </a:rPr>
              <a:t>Διαιτολόγος – Διατροφολόγος, </a:t>
            </a:r>
            <a:r>
              <a:rPr lang="en-US" sz="1600" dirty="0">
                <a:solidFill>
                  <a:srgbClr val="333399"/>
                </a:solidFill>
              </a:rPr>
              <a:t>PhD</a:t>
            </a:r>
            <a:endParaRPr lang="el-GR" sz="1600" dirty="0">
              <a:solidFill>
                <a:srgbClr val="333399"/>
              </a:solidFill>
            </a:endParaRPr>
          </a:p>
        </p:txBody>
      </p:sp>
      <p:sp>
        <p:nvSpPr>
          <p:cNvPr id="9" name="Τίτλος 1"/>
          <p:cNvSpPr txBox="1">
            <a:spLocks/>
          </p:cNvSpPr>
          <p:nvPr/>
        </p:nvSpPr>
        <p:spPr>
          <a:xfrm>
            <a:off x="323528" y="404664"/>
            <a:ext cx="4248472" cy="864096"/>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2400" dirty="0">
                <a:solidFill>
                  <a:srgbClr val="FFFFFF"/>
                </a:solidFill>
              </a:rPr>
              <a:t>ΔΙΑΤΡΟΦΙΚΗ ΣΥΜΒΟΥΛΕΥΤΙΚΗ</a:t>
            </a:r>
          </a:p>
          <a:p>
            <a:pPr algn="ctr"/>
            <a:r>
              <a:rPr lang="el-GR" sz="2400" dirty="0">
                <a:solidFill>
                  <a:srgbClr val="FFFFFF"/>
                </a:solidFill>
              </a:rPr>
              <a:t>ΕΔΔ4042</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51" b="17942"/>
          <a:stretch/>
        </p:blipFill>
        <p:spPr bwMode="auto">
          <a:xfrm>
            <a:off x="934984" y="1700808"/>
            <a:ext cx="3060952" cy="23266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F57BA15-18F2-4C1D-92A3-E7D4C50700AD}"/>
              </a:ext>
            </a:extLst>
          </p:cNvPr>
          <p:cNvPicPr>
            <a:picLocks noChangeAspect="1"/>
          </p:cNvPicPr>
          <p:nvPr/>
        </p:nvPicPr>
        <p:blipFill>
          <a:blip r:embed="rId3"/>
          <a:stretch>
            <a:fillRect/>
          </a:stretch>
        </p:blipFill>
        <p:spPr>
          <a:xfrm>
            <a:off x="8335754" y="188640"/>
            <a:ext cx="607345" cy="615553"/>
          </a:xfrm>
          <a:prstGeom prst="rect">
            <a:avLst/>
          </a:prstGeom>
          <a:solidFill>
            <a:schemeClr val="bg1"/>
          </a:solidFill>
        </p:spPr>
      </p:pic>
      <p:sp>
        <p:nvSpPr>
          <p:cNvPr id="5" name="TextBox 4">
            <a:extLst>
              <a:ext uri="{FF2B5EF4-FFF2-40B4-BE49-F238E27FC236}">
                <a16:creationId xmlns:a16="http://schemas.microsoft.com/office/drawing/2014/main" id="{BFED54EE-9201-4143-A34B-DAF7B79DD65F}"/>
              </a:ext>
            </a:extLst>
          </p:cNvPr>
          <p:cNvSpPr txBox="1"/>
          <p:nvPr/>
        </p:nvSpPr>
        <p:spPr>
          <a:xfrm>
            <a:off x="5364088" y="188640"/>
            <a:ext cx="3024336" cy="615553"/>
          </a:xfrm>
          <a:prstGeom prst="rect">
            <a:avLst/>
          </a:prstGeom>
          <a:solidFill>
            <a:schemeClr val="bg1"/>
          </a:solidFill>
        </p:spPr>
        <p:txBody>
          <a:bodyPr wrap="square" rtlCol="0">
            <a:spAutoFit/>
          </a:bodyPr>
          <a:lstStyle/>
          <a:p>
            <a:pPr algn="r"/>
            <a:r>
              <a:rPr lang="el-GR" sz="1700" dirty="0"/>
              <a:t>ΤΜΗΜΑ ΕΠΙΣΤΗΜΗΣ ΔΙΑΤΡΟΦΗΣ ΚΑΙ ΔΙΑΙΤΟΛΟΓΙΑΣ</a:t>
            </a:r>
            <a:endParaRPr lang="en-US" sz="1700" dirty="0"/>
          </a:p>
        </p:txBody>
      </p:sp>
    </p:spTree>
    <p:extLst>
      <p:ext uri="{BB962C8B-B14F-4D97-AF65-F5344CB8AC3E}">
        <p14:creationId xmlns:p14="http://schemas.microsoft.com/office/powerpoint/2010/main" val="41543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564904"/>
            <a:ext cx="8352928" cy="4248472"/>
          </a:xfrm>
        </p:spPr>
        <p:txBody>
          <a:bodyPr>
            <a:noAutofit/>
          </a:bodyPr>
          <a:lstStyle/>
          <a:p>
            <a:pPr marL="354013" indent="-261938">
              <a:buClr>
                <a:srgbClr val="C00000"/>
              </a:buClr>
              <a:buSzPct val="80000"/>
              <a:buNone/>
            </a:pPr>
            <a:r>
              <a:rPr lang="el-GR" sz="1900" dirty="0">
                <a:solidFill>
                  <a:schemeClr val="bg1">
                    <a:lumMod val="85000"/>
                  </a:schemeClr>
                </a:solidFill>
              </a:rPr>
              <a:t>1. 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buNone/>
            </a:pPr>
            <a:r>
              <a:rPr lang="en-US" sz="1900" dirty="0">
                <a:solidFill>
                  <a:schemeClr val="bg1">
                    <a:lumMod val="85000"/>
                  </a:schemeClr>
                </a:solidFill>
              </a:rPr>
              <a:t>2. </a:t>
            </a:r>
            <a:r>
              <a:rPr lang="el-GR" sz="1900" dirty="0">
                <a:solidFill>
                  <a:schemeClr val="bg1">
                    <a:lumMod val="85000"/>
                  </a:schemeClr>
                </a:solidFill>
              </a:rPr>
              <a:t>Η αλλαγή συμπεριφοράς είναι μια διαδικασία που ξεδιπλώνεται με την πάροδο του χρόνου μέσα από μια ακολουθία σταδίων.</a:t>
            </a:r>
            <a:endParaRPr lang="en-US" sz="1900" dirty="0">
              <a:solidFill>
                <a:schemeClr val="bg1">
                  <a:lumMod val="85000"/>
                </a:schemeClr>
              </a:solidFill>
            </a:endParaRPr>
          </a:p>
          <a:p>
            <a:pPr>
              <a:buNone/>
            </a:pPr>
            <a:r>
              <a:rPr lang="en-US" sz="1900" dirty="0">
                <a:solidFill>
                  <a:schemeClr val="bg1">
                    <a:lumMod val="85000"/>
                  </a:schemeClr>
                </a:solidFill>
              </a:rPr>
              <a:t>3. </a:t>
            </a:r>
            <a:r>
              <a:rPr lang="el-GR" sz="1900" dirty="0">
                <a:solidFill>
                  <a:schemeClr val="bg1">
                    <a:lumMod val="85000"/>
                  </a:schemeClr>
                </a:solidFill>
              </a:rPr>
              <a:t>Τα στάδια είναι και σταθερά και ανοιχτά σε αλλαγή, όπως οι χρόνιοι συμπεριφοριστικοί παράγοντες κινδύνου είναι σταθεροί και ανοιχτοί σε αλλαγή.</a:t>
            </a:r>
            <a:endParaRPr lang="en-US" sz="1900" dirty="0">
              <a:solidFill>
                <a:schemeClr val="bg1">
                  <a:lumMod val="85000"/>
                </a:schemeClr>
              </a:solidFill>
            </a:endParaRPr>
          </a:p>
          <a:p>
            <a:pPr>
              <a:buNone/>
            </a:pPr>
            <a:r>
              <a:rPr lang="en-US" sz="1900" dirty="0">
                <a:solidFill>
                  <a:schemeClr val="bg1">
                    <a:lumMod val="85000"/>
                  </a:schemeClr>
                </a:solidFill>
              </a:rPr>
              <a:t>4. </a:t>
            </a:r>
            <a:r>
              <a:rPr lang="el-GR" sz="1900" dirty="0">
                <a:solidFill>
                  <a:schemeClr val="bg1">
                    <a:lumMod val="85000"/>
                  </a:schemeClr>
                </a:solidFill>
              </a:rPr>
              <a:t>Η πλειονότητα των πληθυσμών σε κίνδυνο δεν είναι προετοιμασμένοι για δράση και δε θα εξυπηρετούνται αποτελεσματικά από παραδοσιακά προγράμματα αλλαγής συμπεριφοράς προσανατολισμένα στη δράση.</a:t>
            </a:r>
          </a:p>
          <a:p>
            <a:pPr>
              <a:buNone/>
            </a:pPr>
            <a:r>
              <a:rPr lang="en-US" sz="1900" dirty="0">
                <a:solidFill>
                  <a:srgbClr val="C00000"/>
                </a:solidFill>
              </a:rPr>
              <a:t>5. </a:t>
            </a:r>
            <a:r>
              <a:rPr lang="el-GR" sz="1900" dirty="0">
                <a:solidFill>
                  <a:schemeClr val="tx1"/>
                </a:solidFill>
              </a:rPr>
              <a:t>Συγκεκριμένες διαδικασίες και αρχές αλλαγής θα πρέπει να τονιστούν σε συγκεκριμένα στάδια για τη μεγιστοποίηση της αποτελεσματικότητας.</a:t>
            </a:r>
            <a:endParaRPr lang="el-GR" sz="1900" dirty="0"/>
          </a:p>
        </p:txBody>
      </p:sp>
      <p:sp>
        <p:nvSpPr>
          <p:cNvPr id="2" name="Title 1"/>
          <p:cNvSpPr>
            <a:spLocks noGrp="1"/>
          </p:cNvSpPr>
          <p:nvPr>
            <p:ph type="title"/>
          </p:nvPr>
        </p:nvSpPr>
        <p:spPr>
          <a:xfrm>
            <a:off x="503548" y="620688"/>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283246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l-GR" dirty="0"/>
              <a:t>Στάδια αλλαγής</a:t>
            </a:r>
            <a:endParaRPr lang="en-US" dirty="0"/>
          </a:p>
          <a:p>
            <a:endParaRPr lang="en-US" dirty="0"/>
          </a:p>
          <a:p>
            <a:r>
              <a:rPr lang="el-GR" dirty="0">
                <a:solidFill>
                  <a:schemeClr val="bg1">
                    <a:lumMod val="85000"/>
                  </a:schemeClr>
                </a:solidFill>
              </a:rPr>
              <a:t>Ζυγαριά απόφασης</a:t>
            </a:r>
            <a:endParaRPr lang="en-US" dirty="0">
              <a:solidFill>
                <a:schemeClr val="bg1">
                  <a:lumMod val="85000"/>
                </a:schemeClr>
              </a:solidFill>
            </a:endParaRPr>
          </a:p>
          <a:p>
            <a:endParaRPr lang="en-US" dirty="0">
              <a:solidFill>
                <a:schemeClr val="bg1">
                  <a:lumMod val="85000"/>
                </a:schemeClr>
              </a:solidFill>
            </a:endParaRPr>
          </a:p>
          <a:p>
            <a:r>
              <a:rPr lang="el-GR" dirty="0" err="1">
                <a:solidFill>
                  <a:schemeClr val="bg1">
                    <a:lumMod val="85000"/>
                  </a:schemeClr>
                </a:solidFill>
              </a:rPr>
              <a:t>Αυτο</a:t>
            </a:r>
            <a:r>
              <a:rPr lang="el-GR" dirty="0">
                <a:solidFill>
                  <a:schemeClr val="bg1">
                    <a:lumMod val="85000"/>
                  </a:schemeClr>
                </a:solidFill>
              </a:rPr>
              <a:t>-αποτελεσματικότητα</a:t>
            </a:r>
            <a:endParaRPr lang="en-US" dirty="0">
              <a:solidFill>
                <a:schemeClr val="bg1">
                  <a:lumMod val="85000"/>
                </a:schemeClr>
              </a:solidFill>
            </a:endParaRPr>
          </a:p>
          <a:p>
            <a:endParaRPr lang="en-US" dirty="0">
              <a:solidFill>
                <a:schemeClr val="bg1">
                  <a:lumMod val="85000"/>
                </a:schemeClr>
              </a:solidFill>
            </a:endParaRPr>
          </a:p>
          <a:p>
            <a:r>
              <a:rPr lang="el-GR" dirty="0">
                <a:solidFill>
                  <a:schemeClr val="bg1">
                    <a:lumMod val="85000"/>
                  </a:schemeClr>
                </a:solidFill>
              </a:rPr>
              <a:t>Πειρασμός</a:t>
            </a:r>
            <a:endParaRPr lang="en-US" dirty="0">
              <a:solidFill>
                <a:schemeClr val="bg1">
                  <a:lumMod val="85000"/>
                </a:schemeClr>
              </a:solidFill>
            </a:endParaRPr>
          </a:p>
          <a:p>
            <a:endParaRPr lang="el-GR" dirty="0">
              <a:solidFill>
                <a:schemeClr val="bg1">
                  <a:lumMod val="85000"/>
                </a:schemeClr>
              </a:solidFill>
            </a:endParaRPr>
          </a:p>
          <a:p>
            <a:r>
              <a:rPr lang="el-GR" dirty="0">
                <a:solidFill>
                  <a:schemeClr val="bg1">
                    <a:lumMod val="85000"/>
                  </a:schemeClr>
                </a:solidFill>
              </a:rPr>
              <a:t>Διαδικασίες αλλαγής</a:t>
            </a:r>
            <a:endParaRPr lang="en-US" dirty="0">
              <a:solidFill>
                <a:schemeClr val="bg1">
                  <a:lumMod val="85000"/>
                </a:schemeClr>
              </a:solidFill>
            </a:endParaRPr>
          </a:p>
        </p:txBody>
      </p:sp>
      <p:sp>
        <p:nvSpPr>
          <p:cNvPr id="2" name="Title 1"/>
          <p:cNvSpPr>
            <a:spLocks noGrp="1"/>
          </p:cNvSpPr>
          <p:nvPr>
            <p:ph type="title"/>
          </p:nvPr>
        </p:nvSpPr>
        <p:spPr>
          <a:xfrm>
            <a:off x="745232" y="404664"/>
            <a:ext cx="7787208" cy="1066800"/>
          </a:xfrm>
        </p:spPr>
        <p:txBody>
          <a:bodyPr>
            <a:normAutofit/>
          </a:bodyPr>
          <a:lstStyle/>
          <a:p>
            <a:r>
              <a:rPr lang="el-GR" sz="3200" b="1" dirty="0">
                <a:solidFill>
                  <a:schemeClr val="accent3">
                    <a:lumMod val="20000"/>
                    <a:lumOff val="80000"/>
                  </a:schemeClr>
                </a:solidFill>
              </a:rPr>
              <a:t>Το </a:t>
            </a:r>
            <a:r>
              <a:rPr lang="el-GR" sz="3200" b="1" dirty="0" err="1">
                <a:solidFill>
                  <a:schemeClr val="accent3">
                    <a:lumMod val="20000"/>
                    <a:lumOff val="80000"/>
                  </a:schemeClr>
                </a:solidFill>
              </a:rPr>
              <a:t>Διαθεωρητικό</a:t>
            </a:r>
            <a:r>
              <a:rPr lang="el-GR" sz="3200" b="1" dirty="0">
                <a:solidFill>
                  <a:schemeClr val="accent3">
                    <a:lumMod val="20000"/>
                    <a:lumOff val="80000"/>
                  </a:schemeClr>
                </a:solidFill>
              </a:rPr>
              <a:t> Υπόδειγμα αποτελείται από τις ακόλουθες δομές</a:t>
            </a:r>
            <a:r>
              <a:rPr lang="en-US" sz="3200" b="1" dirty="0">
                <a:solidFill>
                  <a:schemeClr val="accent3">
                    <a:lumMod val="20000"/>
                    <a:lumOff val="80000"/>
                  </a:schemeClr>
                </a:solidFill>
              </a:rPr>
              <a:t>:</a:t>
            </a:r>
            <a:endParaRPr lang="el-GR" sz="3200" b="1" dirty="0">
              <a:solidFill>
                <a:schemeClr val="accent3">
                  <a:lumMod val="20000"/>
                  <a:lumOff val="80000"/>
                </a:schemeClr>
              </a:solidFill>
            </a:endParaRPr>
          </a:p>
        </p:txBody>
      </p:sp>
    </p:spTree>
    <p:extLst>
      <p:ext uri="{BB962C8B-B14F-4D97-AF65-F5344CB8AC3E}">
        <p14:creationId xmlns:p14="http://schemas.microsoft.com/office/powerpoint/2010/main" val="3720720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904" y="2636912"/>
            <a:ext cx="8270576" cy="3893064"/>
          </a:xfrm>
        </p:spPr>
        <p:txBody>
          <a:bodyPr>
            <a:noAutofit/>
          </a:bodyPr>
          <a:lstStyle/>
          <a:p>
            <a:pPr algn="just">
              <a:spcBef>
                <a:spcPts val="1200"/>
              </a:spcBef>
              <a:spcAft>
                <a:spcPts val="1200"/>
              </a:spcAft>
              <a:buNone/>
            </a:pPr>
            <a:r>
              <a:rPr lang="el-GR" sz="2000" dirty="0"/>
              <a:t>Η δομή των σταδίων αντιπροσωπεύει μια </a:t>
            </a:r>
            <a:r>
              <a:rPr lang="el-GR" sz="2000" b="1" dirty="0"/>
              <a:t>χρονική διάσταση</a:t>
            </a:r>
            <a:r>
              <a:rPr lang="el-GR" sz="2000" dirty="0"/>
              <a:t>.</a:t>
            </a:r>
            <a:r>
              <a:rPr lang="en-US" sz="2000" dirty="0"/>
              <a:t> </a:t>
            </a:r>
            <a:r>
              <a:rPr lang="el-GR" sz="2000" dirty="0"/>
              <a:t>Η αλλαγή υπονοεί φαινόμενα που συμβαίνουν με το πέρασμα του χρόνου. </a:t>
            </a:r>
          </a:p>
          <a:p>
            <a:pPr algn="just">
              <a:spcBef>
                <a:spcPts val="1200"/>
              </a:spcBef>
              <a:spcAft>
                <a:spcPts val="1200"/>
              </a:spcAft>
              <a:buNone/>
            </a:pPr>
            <a:r>
              <a:rPr lang="el-GR" sz="2000" dirty="0"/>
              <a:t>Η αλλαγή συμπεριφοράς θεωρούνταν παραδοσιακά </a:t>
            </a:r>
            <a:r>
              <a:rPr lang="el-GR" sz="2000" b="1" dirty="0"/>
              <a:t>ένα συμβάν</a:t>
            </a:r>
            <a:r>
              <a:rPr lang="en-US" sz="2000" b="1" dirty="0"/>
              <a:t>. </a:t>
            </a:r>
            <a:r>
              <a:rPr lang="el-GR" sz="2000" dirty="0"/>
              <a:t>Στο </a:t>
            </a:r>
            <a:r>
              <a:rPr lang="el-GR" sz="2000" dirty="0" err="1"/>
              <a:t>Διαθεωρητικό</a:t>
            </a:r>
            <a:r>
              <a:rPr lang="el-GR" sz="2000" dirty="0"/>
              <a:t> Υπόδειγμα θεωρείται </a:t>
            </a:r>
            <a:r>
              <a:rPr lang="el-GR" sz="2000" b="1" dirty="0"/>
              <a:t>διαδικασία</a:t>
            </a:r>
            <a:r>
              <a:rPr lang="el-GR" sz="2000" dirty="0"/>
              <a:t> η οποία περιλαμβάνει πρόοδο μέσω των σταδίων.</a:t>
            </a:r>
          </a:p>
          <a:p>
            <a:pPr algn="just">
              <a:spcBef>
                <a:spcPts val="1200"/>
              </a:spcBef>
              <a:spcAft>
                <a:spcPts val="1200"/>
              </a:spcAft>
              <a:buNone/>
            </a:pPr>
            <a:r>
              <a:rPr lang="el-GR" sz="2000" b="1" dirty="0"/>
              <a:t>Τα στάδια αλλαγής αναφέρονται στο βαθμό ετοιμότητας που έχει ένα άτομο σχετικά με την υιοθέτηση υγιεινών διατροφικών συμπεριφορών.</a:t>
            </a:r>
          </a:p>
          <a:p>
            <a:pPr algn="just">
              <a:spcBef>
                <a:spcPts val="1200"/>
              </a:spcBef>
              <a:spcAft>
                <a:spcPts val="1200"/>
              </a:spcAft>
              <a:buNone/>
            </a:pPr>
            <a:r>
              <a:rPr lang="el-GR" sz="2000" dirty="0"/>
              <a:t>Μια γενικευμένη εκδοχή των 5 σταδίων έχει αναγνωρισθεί </a:t>
            </a:r>
            <a:r>
              <a:rPr lang="en-US" sz="2000" dirty="0"/>
              <a:t>&amp;</a:t>
            </a:r>
            <a:r>
              <a:rPr lang="el-GR" sz="2000" dirty="0"/>
              <a:t> χρησιμοποιηθεί για την κατάταξη της συμπεριφοράς.</a:t>
            </a:r>
            <a:endParaRPr lang="en-US" sz="2000" dirty="0"/>
          </a:p>
        </p:txBody>
      </p:sp>
      <p:sp>
        <p:nvSpPr>
          <p:cNvPr id="2" name="Title 1"/>
          <p:cNvSpPr>
            <a:spLocks noGrp="1"/>
          </p:cNvSpPr>
          <p:nvPr>
            <p:ph type="title"/>
          </p:nvPr>
        </p:nvSpPr>
        <p:spPr>
          <a:xfrm>
            <a:off x="755576" y="476672"/>
            <a:ext cx="7931224" cy="845840"/>
          </a:xfrm>
        </p:spPr>
        <p:txBody>
          <a:bodyPr/>
          <a:lstStyle/>
          <a:p>
            <a:r>
              <a:rPr lang="el-GR" dirty="0">
                <a:solidFill>
                  <a:schemeClr val="accent3">
                    <a:lumMod val="20000"/>
                    <a:lumOff val="80000"/>
                  </a:schemeClr>
                </a:solidFill>
              </a:rPr>
              <a:t>Στάδια αλλαγής</a:t>
            </a:r>
          </a:p>
        </p:txBody>
      </p:sp>
    </p:spTree>
    <p:extLst>
      <p:ext uri="{BB962C8B-B14F-4D97-AF65-F5344CB8AC3E}">
        <p14:creationId xmlns:p14="http://schemas.microsoft.com/office/powerpoint/2010/main" val="1433093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54" y="2599707"/>
            <a:ext cx="8955846" cy="3386778"/>
          </a:xfrm>
          <a:prstGeom prst="rect">
            <a:avLst/>
          </a:prstGeom>
        </p:spPr>
      </p:pic>
      <p:sp>
        <p:nvSpPr>
          <p:cNvPr id="3" name="Content Placeholder 2"/>
          <p:cNvSpPr>
            <a:spLocks noGrp="1"/>
          </p:cNvSpPr>
          <p:nvPr>
            <p:ph idx="1"/>
          </p:nvPr>
        </p:nvSpPr>
        <p:spPr>
          <a:xfrm>
            <a:off x="878904" y="6453336"/>
            <a:ext cx="8229600" cy="432048"/>
          </a:xfrm>
        </p:spPr>
        <p:txBody>
          <a:bodyPr>
            <a:normAutofit/>
          </a:bodyPr>
          <a:lstStyle/>
          <a:p>
            <a:pPr algn="r">
              <a:buNone/>
            </a:pPr>
            <a:r>
              <a:rPr lang="en-US" sz="1800" i="1" dirty="0">
                <a:hlinkClick r:id="rId3"/>
              </a:rPr>
              <a:t>www.diabetesinfo.org.au</a:t>
            </a:r>
            <a:endParaRPr lang="el-GR" sz="1800" i="1" dirty="0"/>
          </a:p>
        </p:txBody>
      </p:sp>
      <p:sp>
        <p:nvSpPr>
          <p:cNvPr id="2" name="Title 1"/>
          <p:cNvSpPr>
            <a:spLocks noGrp="1"/>
          </p:cNvSpPr>
          <p:nvPr>
            <p:ph type="title"/>
          </p:nvPr>
        </p:nvSpPr>
        <p:spPr>
          <a:xfrm>
            <a:off x="467544" y="476672"/>
            <a:ext cx="8229600" cy="1066800"/>
          </a:xfrm>
        </p:spPr>
        <p:txBody>
          <a:bodyPr/>
          <a:lstStyle/>
          <a:p>
            <a:r>
              <a:rPr lang="el-GR" dirty="0">
                <a:solidFill>
                  <a:schemeClr val="accent3">
                    <a:lumMod val="20000"/>
                    <a:lumOff val="80000"/>
                  </a:schemeClr>
                </a:solidFill>
              </a:rPr>
              <a:t>Στάδια αλλαγής</a:t>
            </a:r>
          </a:p>
        </p:txBody>
      </p:sp>
      <p:cxnSp>
        <p:nvCxnSpPr>
          <p:cNvPr id="7" name="Ευθύγραμμο βέλος σύνδεσης 6"/>
          <p:cNvCxnSpPr/>
          <p:nvPr/>
        </p:nvCxnSpPr>
        <p:spPr>
          <a:xfrm flipH="1">
            <a:off x="4225387" y="4196778"/>
            <a:ext cx="3010909" cy="1692188"/>
          </a:xfrm>
          <a:prstGeom prst="straightConnector1">
            <a:avLst/>
          </a:prstGeom>
          <a:ln w="38100">
            <a:solidFill>
              <a:srgbClr val="92263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40152" y="4858206"/>
            <a:ext cx="1584176" cy="369332"/>
          </a:xfrm>
          <a:prstGeom prst="rect">
            <a:avLst/>
          </a:prstGeom>
          <a:noFill/>
        </p:spPr>
        <p:txBody>
          <a:bodyPr wrap="square" rtlCol="0">
            <a:spAutoFit/>
          </a:bodyPr>
          <a:lstStyle/>
          <a:p>
            <a:pPr algn="ctr"/>
            <a:r>
              <a:rPr lang="el-GR" b="1" dirty="0"/>
              <a:t>υποτροπή</a:t>
            </a:r>
          </a:p>
        </p:txBody>
      </p:sp>
    </p:spTree>
    <p:extLst>
      <p:ext uri="{BB962C8B-B14F-4D97-AF65-F5344CB8AC3E}">
        <p14:creationId xmlns:p14="http://schemas.microsoft.com/office/powerpoint/2010/main" val="2163132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556" y="2708920"/>
            <a:ext cx="8013576" cy="4080050"/>
          </a:xfrm>
        </p:spPr>
        <p:txBody>
          <a:bodyPr>
            <a:normAutofit fontScale="77500" lnSpcReduction="20000"/>
          </a:bodyPr>
          <a:lstStyle/>
          <a:p>
            <a:pPr algn="just">
              <a:buNone/>
            </a:pPr>
            <a:r>
              <a:rPr lang="el-GR" dirty="0"/>
              <a:t>Σε αυτό το στάδιο </a:t>
            </a:r>
            <a:r>
              <a:rPr lang="el-GR" b="1" dirty="0"/>
              <a:t>τα άτομα δε σκοπεύουν να λάβουν δράση εντός των επόμενων 6 μηνών</a:t>
            </a:r>
            <a:r>
              <a:rPr lang="el-GR" dirty="0"/>
              <a:t>.</a:t>
            </a:r>
          </a:p>
          <a:p>
            <a:pPr algn="just">
              <a:buNone/>
            </a:pPr>
            <a:endParaRPr lang="en-US" dirty="0"/>
          </a:p>
          <a:p>
            <a:pPr algn="just">
              <a:buNone/>
            </a:pPr>
            <a:r>
              <a:rPr lang="el-GR" dirty="0"/>
              <a:t>Σε αυτό το στάδιο τα άτομα </a:t>
            </a:r>
            <a:r>
              <a:rPr lang="el-GR" b="1" dirty="0"/>
              <a:t>μπορεί να έχουν επίγνωση ή και όχι </a:t>
            </a:r>
            <a:r>
              <a:rPr lang="el-GR" dirty="0"/>
              <a:t>ότι χρειάζεται αλλαγή συμπεριφοράς.</a:t>
            </a:r>
          </a:p>
          <a:p>
            <a:pPr algn="just">
              <a:buNone/>
            </a:pPr>
            <a:endParaRPr lang="en-US" dirty="0"/>
          </a:p>
          <a:p>
            <a:pPr algn="just">
              <a:buNone/>
            </a:pPr>
            <a:r>
              <a:rPr lang="el-GR" dirty="0"/>
              <a:t>Τα άτομα μπορεί να είναι σε αυτό το στάδιο επειδή είναι ανενημέρωτα ή όχι πλήρως ενημερωμένα σχετικά με τις επιπτώσεις της συμπεριφοράς τους. Ή μπορεί να έχουν προσπαθήσει να αλλάξουν κάποιες φορές και έχουν </a:t>
            </a:r>
            <a:r>
              <a:rPr lang="el-GR" b="1" dirty="0"/>
              <a:t>αποθαρρυνθεί</a:t>
            </a:r>
            <a:r>
              <a:rPr lang="el-GR" dirty="0"/>
              <a:t> σχετικά με τις ικανότητές τους να αλλάξουν.</a:t>
            </a:r>
          </a:p>
          <a:p>
            <a:pPr algn="just">
              <a:buNone/>
            </a:pPr>
            <a:endParaRPr lang="en-US" dirty="0"/>
          </a:p>
          <a:p>
            <a:pPr algn="just">
              <a:buNone/>
            </a:pPr>
            <a:r>
              <a:rPr lang="el-GR" dirty="0"/>
              <a:t>Και οι δύο ομάδες τείνουν να αποφεύγουν να διαβάζουν, να μιλούν ή να σκέφτονται τις υψηλού βαθμού κινδύνου συμπεριφορές τους. </a:t>
            </a:r>
            <a:endParaRPr lang="en-US" dirty="0"/>
          </a:p>
          <a:p>
            <a:pPr algn="just">
              <a:buNone/>
            </a:pPr>
            <a:r>
              <a:rPr lang="el-GR" i="1" dirty="0">
                <a:solidFill>
                  <a:srgbClr val="333399"/>
                </a:solidFill>
              </a:rPr>
              <a:t>Σε άλλες θεωρίες, αυτά τα άτομα χαρακτηρίζονται ως άτομα που αντιστέκονται ή μη κινητοποιημένα. </a:t>
            </a:r>
          </a:p>
        </p:txBody>
      </p:sp>
      <p:sp>
        <p:nvSpPr>
          <p:cNvPr id="2" name="Title 1"/>
          <p:cNvSpPr>
            <a:spLocks noGrp="1"/>
          </p:cNvSpPr>
          <p:nvPr>
            <p:ph type="title"/>
          </p:nvPr>
        </p:nvSpPr>
        <p:spPr>
          <a:xfrm>
            <a:off x="683568" y="476672"/>
            <a:ext cx="7797552" cy="1066800"/>
          </a:xfrm>
        </p:spPr>
        <p:txBody>
          <a:bodyPr>
            <a:normAutofit fontScale="90000"/>
          </a:bodyPr>
          <a:lstStyle/>
          <a:p>
            <a:r>
              <a:rPr lang="el-GR" dirty="0">
                <a:solidFill>
                  <a:srgbClr val="FFFF99"/>
                </a:solidFill>
              </a:rPr>
              <a:t>Στάδιο</a:t>
            </a:r>
            <a:r>
              <a:rPr lang="en-US" dirty="0">
                <a:solidFill>
                  <a:srgbClr val="FFFF99"/>
                </a:solidFill>
              </a:rPr>
              <a:t>: </a:t>
            </a:r>
            <a:r>
              <a:rPr lang="el-GR" dirty="0" err="1">
                <a:solidFill>
                  <a:schemeClr val="bg1"/>
                </a:solidFill>
              </a:rPr>
              <a:t>Προενατένιση</a:t>
            </a:r>
            <a:r>
              <a:rPr lang="el-GR" dirty="0">
                <a:solidFill>
                  <a:schemeClr val="bg1"/>
                </a:solidFill>
              </a:rPr>
              <a:t> </a:t>
            </a:r>
            <a:r>
              <a:rPr lang="en-US" dirty="0">
                <a:solidFill>
                  <a:schemeClr val="bg1"/>
                </a:solidFill>
              </a:rPr>
              <a:t>(precontemplation)</a:t>
            </a:r>
            <a:endParaRPr lang="el-GR" dirty="0">
              <a:solidFill>
                <a:schemeClr val="bg1"/>
              </a:solidFill>
            </a:endParaRPr>
          </a:p>
        </p:txBody>
      </p:sp>
    </p:spTree>
    <p:extLst>
      <p:ext uri="{BB962C8B-B14F-4D97-AF65-F5344CB8AC3E}">
        <p14:creationId xmlns:p14="http://schemas.microsoft.com/office/powerpoint/2010/main" val="246719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384" y="2524923"/>
            <a:ext cx="8229600" cy="4325112"/>
          </a:xfrm>
        </p:spPr>
        <p:txBody>
          <a:bodyPr>
            <a:normAutofit lnSpcReduction="10000"/>
          </a:bodyPr>
          <a:lstStyle/>
          <a:p>
            <a:pPr algn="just">
              <a:buNone/>
            </a:pPr>
            <a:r>
              <a:rPr lang="el-GR" sz="2300" dirty="0">
                <a:solidFill>
                  <a:schemeClr val="tx1"/>
                </a:solidFill>
              </a:rPr>
              <a:t>Σε αυτό το στάδιο τα άτομα </a:t>
            </a:r>
            <a:r>
              <a:rPr lang="el-GR" sz="2300" b="1" dirty="0">
                <a:solidFill>
                  <a:schemeClr val="tx1"/>
                </a:solidFill>
              </a:rPr>
              <a:t>σκοπεύουν να αναλάβουν δράση εντός των επόμενων 6 μηνών</a:t>
            </a:r>
            <a:r>
              <a:rPr lang="el-GR" sz="2300" dirty="0">
                <a:solidFill>
                  <a:schemeClr val="tx1"/>
                </a:solidFill>
              </a:rPr>
              <a:t>. </a:t>
            </a:r>
          </a:p>
          <a:p>
            <a:pPr algn="just">
              <a:buNone/>
            </a:pPr>
            <a:endParaRPr lang="en-US" sz="2300" dirty="0">
              <a:solidFill>
                <a:schemeClr val="tx1"/>
              </a:solidFill>
            </a:endParaRPr>
          </a:p>
          <a:p>
            <a:pPr algn="just">
              <a:buNone/>
            </a:pPr>
            <a:r>
              <a:rPr lang="el-GR" sz="2300" dirty="0">
                <a:solidFill>
                  <a:schemeClr val="tx1"/>
                </a:solidFill>
              </a:rPr>
              <a:t>Είναι γνώστες των υπέρ &amp; των κατά της αλλαγής. </a:t>
            </a:r>
          </a:p>
          <a:p>
            <a:pPr algn="just">
              <a:buNone/>
            </a:pPr>
            <a:endParaRPr lang="en-US" sz="2300" dirty="0">
              <a:solidFill>
                <a:schemeClr val="tx1"/>
              </a:solidFill>
            </a:endParaRPr>
          </a:p>
          <a:p>
            <a:pPr algn="just">
              <a:buNone/>
            </a:pPr>
            <a:r>
              <a:rPr lang="el-GR" sz="2300" dirty="0">
                <a:solidFill>
                  <a:schemeClr val="tx1"/>
                </a:solidFill>
              </a:rPr>
              <a:t>Αυτή η ισορροπία μεταξύ των οφελών &amp; των ζημιών της αλλαγής μπορεί να προκαλέσει αμφιταλάντευση, η οποία μπορεί να κρατήσει τα άτομα </a:t>
            </a:r>
            <a:r>
              <a:rPr lang="el-GR" sz="2300" dirty="0" err="1">
                <a:solidFill>
                  <a:schemeClr val="tx1"/>
                </a:solidFill>
              </a:rPr>
              <a:t>κολημμένα</a:t>
            </a:r>
            <a:r>
              <a:rPr lang="el-GR" sz="2300" dirty="0">
                <a:solidFill>
                  <a:schemeClr val="tx1"/>
                </a:solidFill>
              </a:rPr>
              <a:t> σε αυτό το στάδιο για πολύ καιρό.</a:t>
            </a:r>
          </a:p>
          <a:p>
            <a:pPr algn="just">
              <a:buNone/>
            </a:pPr>
            <a:endParaRPr lang="en-US" sz="2300" dirty="0">
              <a:solidFill>
                <a:schemeClr val="tx1"/>
              </a:solidFill>
            </a:endParaRPr>
          </a:p>
          <a:p>
            <a:pPr algn="just">
              <a:buNone/>
            </a:pPr>
            <a:r>
              <a:rPr lang="el-GR" sz="2300" b="1" dirty="0">
                <a:solidFill>
                  <a:schemeClr val="tx1"/>
                </a:solidFill>
              </a:rPr>
              <a:t>Τα άτομα αυτά αναβάλλουν την αλλαγή συμπεριφοράς.</a:t>
            </a:r>
            <a:endParaRPr lang="en-US" sz="2300" b="1" dirty="0">
              <a:solidFill>
                <a:schemeClr val="tx1"/>
              </a:solidFill>
            </a:endParaRPr>
          </a:p>
        </p:txBody>
      </p:sp>
      <p:sp>
        <p:nvSpPr>
          <p:cNvPr id="2" name="Title 1"/>
          <p:cNvSpPr>
            <a:spLocks noGrp="1"/>
          </p:cNvSpPr>
          <p:nvPr>
            <p:ph type="title"/>
          </p:nvPr>
        </p:nvSpPr>
        <p:spPr>
          <a:xfrm>
            <a:off x="683568" y="404664"/>
            <a:ext cx="8003232" cy="1066800"/>
          </a:xfrm>
        </p:spPr>
        <p:txBody>
          <a:bodyPr>
            <a:normAutofit fontScale="90000"/>
          </a:bodyPr>
          <a:lstStyle/>
          <a:p>
            <a:r>
              <a:rPr lang="el-GR" dirty="0">
                <a:solidFill>
                  <a:srgbClr val="FFFF99"/>
                </a:solidFill>
              </a:rPr>
              <a:t>Στάδιο</a:t>
            </a:r>
            <a:r>
              <a:rPr lang="en-US" dirty="0">
                <a:solidFill>
                  <a:srgbClr val="FFFF99"/>
                </a:solidFill>
              </a:rPr>
              <a:t>: </a:t>
            </a:r>
            <a:r>
              <a:rPr lang="el-GR" dirty="0">
                <a:solidFill>
                  <a:schemeClr val="bg1"/>
                </a:solidFill>
              </a:rPr>
              <a:t>Ενατένιση (</a:t>
            </a:r>
            <a:r>
              <a:rPr lang="en-US" dirty="0">
                <a:solidFill>
                  <a:schemeClr val="bg1"/>
                </a:solidFill>
              </a:rPr>
              <a:t>contemplation)</a:t>
            </a:r>
            <a:endParaRPr lang="el-GR" dirty="0">
              <a:solidFill>
                <a:schemeClr val="bg1"/>
              </a:solidFill>
            </a:endParaRPr>
          </a:p>
        </p:txBody>
      </p:sp>
    </p:spTree>
    <p:extLst>
      <p:ext uri="{BB962C8B-B14F-4D97-AF65-F5344CB8AC3E}">
        <p14:creationId xmlns:p14="http://schemas.microsoft.com/office/powerpoint/2010/main" val="103025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88264"/>
            <a:ext cx="8229600" cy="4325112"/>
          </a:xfrm>
        </p:spPr>
        <p:txBody>
          <a:bodyPr>
            <a:noAutofit/>
          </a:bodyPr>
          <a:lstStyle/>
          <a:p>
            <a:pPr algn="just">
              <a:buNone/>
            </a:pPr>
            <a:r>
              <a:rPr lang="el-GR" sz="2200" dirty="0"/>
              <a:t>Σε αυτό το στάδιο</a:t>
            </a:r>
            <a:r>
              <a:rPr lang="en-US" sz="2200" dirty="0"/>
              <a:t>, </a:t>
            </a:r>
            <a:r>
              <a:rPr lang="el-GR" sz="2200" dirty="0"/>
              <a:t>τα άτομα </a:t>
            </a:r>
            <a:r>
              <a:rPr lang="el-GR" sz="2200" b="1" dirty="0"/>
              <a:t>σκοπεύουν να αναλάβουν δράση σύντομα, συνήθως εντός του επόμενου μήνα.</a:t>
            </a:r>
          </a:p>
          <a:p>
            <a:pPr algn="just">
              <a:buNone/>
            </a:pPr>
            <a:endParaRPr lang="en-US" sz="2200" dirty="0"/>
          </a:p>
          <a:p>
            <a:pPr algn="just">
              <a:buNone/>
            </a:pPr>
            <a:r>
              <a:rPr lang="el-GR" sz="2200" dirty="0"/>
              <a:t>Συνήθως, έχουν ήδη κάνει κάποιο σημαντικό βήμα προς της συμπεριφορά τον τελευταίο χρόνο. </a:t>
            </a:r>
          </a:p>
          <a:p>
            <a:pPr algn="just">
              <a:buNone/>
            </a:pPr>
            <a:endParaRPr lang="en-US" sz="2200" dirty="0"/>
          </a:p>
          <a:p>
            <a:pPr algn="just">
              <a:buNone/>
            </a:pPr>
            <a:r>
              <a:rPr lang="el-GR" sz="2200" dirty="0"/>
              <a:t>Έχουν ένα σχέδιο δράσης, όπως να γραφτούν γυμναστήριο, να πάνε σε Διαιτολόγο, να πάρουν μια δίαιτα από μια φίλη. </a:t>
            </a:r>
          </a:p>
          <a:p>
            <a:pPr algn="just">
              <a:buNone/>
            </a:pPr>
            <a:endParaRPr lang="en-US" sz="2200" dirty="0"/>
          </a:p>
          <a:p>
            <a:pPr algn="just">
              <a:buNone/>
            </a:pPr>
            <a:r>
              <a:rPr lang="el-GR" sz="2200" b="1" dirty="0">
                <a:solidFill>
                  <a:srgbClr val="333399"/>
                </a:solidFill>
              </a:rPr>
              <a:t>Αυτοί είναι οι άνθρωποι που πρέπει να </a:t>
            </a:r>
            <a:r>
              <a:rPr lang="el-GR" sz="2200" b="1" dirty="0" err="1">
                <a:solidFill>
                  <a:srgbClr val="333399"/>
                </a:solidFill>
              </a:rPr>
              <a:t>στρατολογηθούν</a:t>
            </a:r>
            <a:r>
              <a:rPr lang="el-GR" sz="2200" b="1" dirty="0">
                <a:solidFill>
                  <a:srgbClr val="333399"/>
                </a:solidFill>
              </a:rPr>
              <a:t> σε προγράμματα που προσανατολίζονται στη δράση.</a:t>
            </a:r>
            <a:endParaRPr lang="en-US" sz="2200" b="1" dirty="0">
              <a:solidFill>
                <a:srgbClr val="333399"/>
              </a:solidFill>
            </a:endParaRPr>
          </a:p>
        </p:txBody>
      </p:sp>
      <p:sp>
        <p:nvSpPr>
          <p:cNvPr id="2" name="Title 1"/>
          <p:cNvSpPr>
            <a:spLocks noGrp="1"/>
          </p:cNvSpPr>
          <p:nvPr>
            <p:ph type="title"/>
          </p:nvPr>
        </p:nvSpPr>
        <p:spPr>
          <a:xfrm>
            <a:off x="457200" y="620688"/>
            <a:ext cx="8229600" cy="773832"/>
          </a:xfrm>
        </p:spPr>
        <p:txBody>
          <a:bodyPr>
            <a:normAutofit fontScale="90000"/>
          </a:bodyPr>
          <a:lstStyle/>
          <a:p>
            <a:r>
              <a:rPr lang="el-GR" dirty="0">
                <a:solidFill>
                  <a:srgbClr val="FFFF99"/>
                </a:solidFill>
              </a:rPr>
              <a:t>Στάδιο</a:t>
            </a:r>
            <a:r>
              <a:rPr lang="en-US" dirty="0">
                <a:solidFill>
                  <a:srgbClr val="FFFF99"/>
                </a:solidFill>
              </a:rPr>
              <a:t>: </a:t>
            </a:r>
            <a:r>
              <a:rPr lang="el-GR" dirty="0">
                <a:solidFill>
                  <a:schemeClr val="bg1"/>
                </a:solidFill>
              </a:rPr>
              <a:t>Προετοιμασία</a:t>
            </a:r>
            <a:r>
              <a:rPr lang="en-US" dirty="0">
                <a:solidFill>
                  <a:schemeClr val="bg1"/>
                </a:solidFill>
              </a:rPr>
              <a:t> (preparation)</a:t>
            </a:r>
            <a:endParaRPr lang="el-GR" dirty="0">
              <a:solidFill>
                <a:schemeClr val="bg1"/>
              </a:solidFill>
            </a:endParaRPr>
          </a:p>
        </p:txBody>
      </p:sp>
    </p:spTree>
    <p:extLst>
      <p:ext uri="{BB962C8B-B14F-4D97-AF65-F5344CB8AC3E}">
        <p14:creationId xmlns:p14="http://schemas.microsoft.com/office/powerpoint/2010/main" val="1722647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None/>
            </a:pPr>
            <a:r>
              <a:rPr lang="el-GR" sz="2400" dirty="0">
                <a:solidFill>
                  <a:schemeClr val="tx1"/>
                </a:solidFill>
              </a:rPr>
              <a:t>Τα άτομα σε αυτό το στάδιο έχουν κάνει συγκεκριμένες, φανερές τροποποιήσεις στον τρόπο ζωής τους εντός των τελευταίων 6 μηνών</a:t>
            </a:r>
            <a:r>
              <a:rPr lang="en-US" sz="2400" dirty="0">
                <a:solidFill>
                  <a:schemeClr val="tx1"/>
                </a:solidFill>
              </a:rPr>
              <a:t>. </a:t>
            </a:r>
          </a:p>
          <a:p>
            <a:pPr algn="just">
              <a:buNone/>
            </a:pPr>
            <a:endParaRPr lang="en-US" sz="2400" dirty="0">
              <a:solidFill>
                <a:schemeClr val="tx1"/>
              </a:solidFill>
            </a:endParaRPr>
          </a:p>
          <a:p>
            <a:pPr algn="just">
              <a:buNone/>
            </a:pPr>
            <a:r>
              <a:rPr lang="el-GR" sz="2400" b="1" dirty="0">
                <a:solidFill>
                  <a:schemeClr val="tx1"/>
                </a:solidFill>
              </a:rPr>
              <a:t>Η δράση ξεκινάει</a:t>
            </a:r>
            <a:r>
              <a:rPr lang="en-US" sz="2400" b="1" dirty="0">
                <a:solidFill>
                  <a:schemeClr val="tx1"/>
                </a:solidFill>
              </a:rPr>
              <a:t> </a:t>
            </a:r>
            <a:r>
              <a:rPr lang="el-GR" sz="2400" dirty="0">
                <a:solidFill>
                  <a:schemeClr val="tx1"/>
                </a:solidFill>
              </a:rPr>
              <a:t>την ημέρα που το άτομο κάνει την αλλαγή στη συμπεριφορά και διαρκεί έως και 6 μήνες διατήρησης της συμπεριφοράς.</a:t>
            </a:r>
          </a:p>
        </p:txBody>
      </p:sp>
      <p:sp>
        <p:nvSpPr>
          <p:cNvPr id="2" name="Title 1"/>
          <p:cNvSpPr>
            <a:spLocks noGrp="1"/>
          </p:cNvSpPr>
          <p:nvPr>
            <p:ph type="title"/>
          </p:nvPr>
        </p:nvSpPr>
        <p:spPr>
          <a:xfrm>
            <a:off x="1043490" y="332656"/>
            <a:ext cx="7024744" cy="1143000"/>
          </a:xfrm>
        </p:spPr>
        <p:txBody>
          <a:bodyPr/>
          <a:lstStyle/>
          <a:p>
            <a:r>
              <a:rPr lang="el-GR" dirty="0">
                <a:solidFill>
                  <a:srgbClr val="FFFF99"/>
                </a:solidFill>
              </a:rPr>
              <a:t>Στάδιο</a:t>
            </a:r>
            <a:r>
              <a:rPr lang="en-US" dirty="0">
                <a:solidFill>
                  <a:srgbClr val="FFFF99"/>
                </a:solidFill>
              </a:rPr>
              <a:t>: </a:t>
            </a:r>
            <a:r>
              <a:rPr lang="el-GR" dirty="0">
                <a:solidFill>
                  <a:schemeClr val="bg1"/>
                </a:solidFill>
              </a:rPr>
              <a:t>Δράση</a:t>
            </a:r>
            <a:r>
              <a:rPr lang="en-US" dirty="0">
                <a:solidFill>
                  <a:schemeClr val="bg1"/>
                </a:solidFill>
              </a:rPr>
              <a:t> (action)</a:t>
            </a:r>
            <a:endParaRPr lang="el-GR" dirty="0">
              <a:solidFill>
                <a:schemeClr val="bg1"/>
              </a:solidFill>
            </a:endParaRPr>
          </a:p>
        </p:txBody>
      </p:sp>
    </p:spTree>
    <p:extLst>
      <p:ext uri="{BB962C8B-B14F-4D97-AF65-F5344CB8AC3E}">
        <p14:creationId xmlns:p14="http://schemas.microsoft.com/office/powerpoint/2010/main" val="371434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2560272"/>
            <a:ext cx="8003232" cy="4469128"/>
          </a:xfrm>
        </p:spPr>
        <p:txBody>
          <a:bodyPr>
            <a:normAutofit fontScale="92500" lnSpcReduction="10000"/>
          </a:bodyPr>
          <a:lstStyle/>
          <a:p>
            <a:pPr algn="just">
              <a:buNone/>
            </a:pPr>
            <a:r>
              <a:rPr lang="el-GR" sz="2000" dirty="0">
                <a:solidFill>
                  <a:schemeClr val="tx1"/>
                </a:solidFill>
              </a:rPr>
              <a:t>Η διατήρηση είναι το στάδιο στο οποίο τα άτομα έχουν κάνει συγκεκριμένες, εμφανείς τροποποιήσεις στον τρόπο ζωής τους και δουλεύουν πάνω στην πρόληψη υποτροπής, αλλά δεν εφαρμόζουν διαδικασίες δράσης τόσο συχνά όσο τα άτομα στη δράση.</a:t>
            </a:r>
          </a:p>
          <a:p>
            <a:pPr algn="just">
              <a:buNone/>
            </a:pPr>
            <a:endParaRPr lang="en-US" sz="2000" dirty="0">
              <a:solidFill>
                <a:schemeClr val="tx1"/>
              </a:solidFill>
            </a:endParaRPr>
          </a:p>
          <a:p>
            <a:pPr algn="just">
              <a:buNone/>
            </a:pPr>
            <a:r>
              <a:rPr lang="el-GR" sz="2000" dirty="0">
                <a:solidFill>
                  <a:schemeClr val="tx1"/>
                </a:solidFill>
              </a:rPr>
              <a:t>Είναι </a:t>
            </a:r>
            <a:r>
              <a:rPr lang="el-GR" sz="2000" b="1" dirty="0">
                <a:solidFill>
                  <a:schemeClr val="tx1"/>
                </a:solidFill>
              </a:rPr>
              <a:t>λιγότερο επιρρεπή στην υποτροπή </a:t>
            </a:r>
            <a:r>
              <a:rPr lang="el-GR" sz="2000" dirty="0">
                <a:solidFill>
                  <a:schemeClr val="tx1"/>
                </a:solidFill>
              </a:rPr>
              <a:t>και </a:t>
            </a:r>
            <a:r>
              <a:rPr lang="el-GR" sz="2000" b="1" dirty="0">
                <a:solidFill>
                  <a:schemeClr val="tx1"/>
                </a:solidFill>
              </a:rPr>
              <a:t>αυξάνουν σε αυτοπεποίθηση</a:t>
            </a:r>
            <a:r>
              <a:rPr lang="el-GR" sz="2000" dirty="0">
                <a:solidFill>
                  <a:schemeClr val="tx1"/>
                </a:solidFill>
              </a:rPr>
              <a:t> σχετικά με τη συνέχιση</a:t>
            </a:r>
            <a:r>
              <a:rPr lang="en-US" sz="2000" dirty="0">
                <a:solidFill>
                  <a:schemeClr val="tx1"/>
                </a:solidFill>
              </a:rPr>
              <a:t> </a:t>
            </a:r>
            <a:r>
              <a:rPr lang="el-GR" sz="2000" dirty="0">
                <a:solidFill>
                  <a:schemeClr val="tx1"/>
                </a:solidFill>
              </a:rPr>
              <a:t>εφαρμογής των αλλαγών. </a:t>
            </a:r>
          </a:p>
          <a:p>
            <a:pPr algn="just">
              <a:buNone/>
            </a:pPr>
            <a:endParaRPr lang="el-GR" sz="2000" dirty="0">
              <a:solidFill>
                <a:schemeClr val="tx1"/>
              </a:solidFill>
            </a:endParaRPr>
          </a:p>
          <a:p>
            <a:pPr algn="just">
              <a:buNone/>
            </a:pPr>
            <a:r>
              <a:rPr lang="el-GR" sz="2000" dirty="0">
                <a:solidFill>
                  <a:schemeClr val="tx1"/>
                </a:solidFill>
              </a:rPr>
              <a:t>Βάσει δεδομένων σχετικά με τον πειρασμό &amp; την αυτό-αποτελεσματικότητα, έχει εκτιμηθεί ότι η διατήρηση διαρκεί από </a:t>
            </a:r>
            <a:r>
              <a:rPr lang="el-GR" sz="2000" b="1" dirty="0">
                <a:solidFill>
                  <a:schemeClr val="tx1"/>
                </a:solidFill>
              </a:rPr>
              <a:t>6 μήνες έως 5 έτη.</a:t>
            </a:r>
          </a:p>
          <a:p>
            <a:pPr algn="just">
              <a:buNone/>
            </a:pPr>
            <a:endParaRPr lang="en-US" sz="2000" dirty="0">
              <a:solidFill>
                <a:schemeClr val="tx1"/>
              </a:solidFill>
            </a:endParaRPr>
          </a:p>
          <a:p>
            <a:pPr algn="just">
              <a:buNone/>
            </a:pPr>
            <a:r>
              <a:rPr lang="el-GR" sz="2000" dirty="0">
                <a:solidFill>
                  <a:schemeClr val="tx1"/>
                </a:solidFill>
              </a:rPr>
              <a:t>Η διατήρηση ξεκινάει όταν ένα άτομο έχει διατηρήσει επιτυχώς μια αλλαγή συμπεριφοράς για 6 μήνες.</a:t>
            </a:r>
          </a:p>
        </p:txBody>
      </p:sp>
      <p:sp>
        <p:nvSpPr>
          <p:cNvPr id="2" name="Title 1"/>
          <p:cNvSpPr>
            <a:spLocks noGrp="1"/>
          </p:cNvSpPr>
          <p:nvPr>
            <p:ph type="title"/>
          </p:nvPr>
        </p:nvSpPr>
        <p:spPr>
          <a:xfrm>
            <a:off x="611560" y="404664"/>
            <a:ext cx="8075240" cy="1066800"/>
          </a:xfrm>
        </p:spPr>
        <p:txBody>
          <a:bodyPr>
            <a:normAutofit fontScale="90000"/>
          </a:bodyPr>
          <a:lstStyle/>
          <a:p>
            <a:r>
              <a:rPr lang="el-GR" dirty="0">
                <a:solidFill>
                  <a:srgbClr val="FFFF99"/>
                </a:solidFill>
              </a:rPr>
              <a:t>Στάδιο</a:t>
            </a:r>
            <a:r>
              <a:rPr lang="en-US" dirty="0">
                <a:solidFill>
                  <a:srgbClr val="FFFF99"/>
                </a:solidFill>
              </a:rPr>
              <a:t>: </a:t>
            </a:r>
            <a:r>
              <a:rPr lang="el-GR" dirty="0">
                <a:solidFill>
                  <a:schemeClr val="bg1"/>
                </a:solidFill>
              </a:rPr>
              <a:t>Διατήρηση</a:t>
            </a:r>
            <a:r>
              <a:rPr lang="en-US" dirty="0">
                <a:solidFill>
                  <a:schemeClr val="bg1"/>
                </a:solidFill>
              </a:rPr>
              <a:t> (maintenance)</a:t>
            </a:r>
            <a:r>
              <a:rPr lang="en-US" dirty="0">
                <a:solidFill>
                  <a:schemeClr val="accent3">
                    <a:lumMod val="20000"/>
                    <a:lumOff val="80000"/>
                  </a:schemeClr>
                </a:solidFill>
              </a:rPr>
              <a:t> </a:t>
            </a:r>
            <a:endParaRPr lang="el-GR" dirty="0">
              <a:solidFill>
                <a:schemeClr val="accent3">
                  <a:lumMod val="20000"/>
                  <a:lumOff val="80000"/>
                </a:schemeClr>
              </a:solidFill>
            </a:endParaRPr>
          </a:p>
        </p:txBody>
      </p:sp>
    </p:spTree>
    <p:extLst>
      <p:ext uri="{BB962C8B-B14F-4D97-AF65-F5344CB8AC3E}">
        <p14:creationId xmlns:p14="http://schemas.microsoft.com/office/powerpoint/2010/main" val="356803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clrChange>
              <a:clrFrom>
                <a:srgbClr val="C6EBB5"/>
              </a:clrFrom>
              <a:clrTo>
                <a:srgbClr val="C6EBB5">
                  <a:alpha val="0"/>
                </a:srgbClr>
              </a:clrTo>
            </a:clrChange>
          </a:blip>
          <a:srcRect/>
          <a:stretch>
            <a:fillRect/>
          </a:stretch>
        </p:blipFill>
        <p:spPr>
          <a:xfrm>
            <a:off x="539552" y="2852936"/>
            <a:ext cx="8133271" cy="3456384"/>
          </a:xfrm>
          <a:prstGeom prst="rect">
            <a:avLst/>
          </a:prstGeom>
          <a:noFill/>
        </p:spPr>
      </p:pic>
    </p:spTree>
    <p:extLst>
      <p:ext uri="{BB962C8B-B14F-4D97-AF65-F5344CB8AC3E}">
        <p14:creationId xmlns:p14="http://schemas.microsoft.com/office/powerpoint/2010/main" val="219859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3" y="2675467"/>
            <a:ext cx="8229600" cy="3450696"/>
          </a:xfrm>
        </p:spPr>
        <p:txBody>
          <a:bodyPr>
            <a:normAutofit fontScale="92500" lnSpcReduction="20000"/>
          </a:bodyPr>
          <a:lstStyle/>
          <a:p>
            <a:pPr algn="just"/>
            <a:r>
              <a:rPr lang="el-GR" sz="2400" b="1" dirty="0"/>
              <a:t>Παρουσιάστηκε το </a:t>
            </a:r>
            <a:r>
              <a:rPr lang="en-US" sz="2400" b="1" dirty="0"/>
              <a:t>1981 </a:t>
            </a:r>
            <a:r>
              <a:rPr lang="el-GR" dirty="0"/>
              <a:t>&amp; έγινε μια από τις πιο δημοφιλείς και διαχρονικές θεωρίες στον τομές της προαγωγής υγείας &amp; εκπαίδευσης για την υγεία.</a:t>
            </a:r>
          </a:p>
          <a:p>
            <a:pPr algn="just"/>
            <a:endParaRPr lang="en-US" sz="2400" dirty="0"/>
          </a:p>
          <a:p>
            <a:pPr algn="just"/>
            <a:r>
              <a:rPr lang="el-GR" sz="2400" dirty="0"/>
              <a:t>Το υπόδειγμα προέκυψε όταν ο </a:t>
            </a:r>
            <a:r>
              <a:rPr lang="en-US" sz="2400" b="1" dirty="0"/>
              <a:t>Prochaska</a:t>
            </a:r>
            <a:r>
              <a:rPr lang="en-US" sz="2400" dirty="0"/>
              <a:t> &amp; </a:t>
            </a:r>
            <a:r>
              <a:rPr lang="el-GR" sz="2400" dirty="0"/>
              <a:t>οι συνεργάτες διεξήγαγαν μια συγκριτική ανάλυση </a:t>
            </a:r>
            <a:r>
              <a:rPr lang="el-GR" sz="2400" dirty="0" err="1"/>
              <a:t>αυτο-τροποποιητών</a:t>
            </a:r>
            <a:r>
              <a:rPr lang="el-GR" sz="2400" dirty="0"/>
              <a:t> </a:t>
            </a:r>
            <a:r>
              <a:rPr lang="el-GR" sz="2400" b="1" dirty="0"/>
              <a:t>καπνιστών </a:t>
            </a:r>
            <a:r>
              <a:rPr lang="el-GR" sz="2400" dirty="0"/>
              <a:t>που βρίσκονται θεραπεία από επαγγελματία.</a:t>
            </a:r>
          </a:p>
          <a:p>
            <a:pPr algn="just"/>
            <a:endParaRPr lang="en-US" sz="2400" dirty="0"/>
          </a:p>
          <a:p>
            <a:pPr algn="just"/>
            <a:r>
              <a:rPr lang="el-GR" dirty="0"/>
              <a:t>Οι </a:t>
            </a:r>
            <a:r>
              <a:rPr lang="en-US" sz="2400" b="1" dirty="0"/>
              <a:t>Prochaska &amp; </a:t>
            </a:r>
            <a:r>
              <a:rPr lang="en-US" sz="2400" b="1" dirty="0" err="1"/>
              <a:t>DiClemente</a:t>
            </a:r>
            <a:r>
              <a:rPr lang="en-US" sz="2400" b="1" dirty="0"/>
              <a:t> </a:t>
            </a:r>
            <a:r>
              <a:rPr lang="el-GR" dirty="0"/>
              <a:t>αναγνώρισαν 10 διαδικασίες αλλαγής οι οποίες ήταν προβλεπτικές της επιτυχούς διακοπής καπνίσματος.</a:t>
            </a:r>
            <a:endParaRPr lang="en-US" sz="2400" dirty="0"/>
          </a:p>
        </p:txBody>
      </p:sp>
      <p:sp>
        <p:nvSpPr>
          <p:cNvPr id="2" name="Title 1">
            <a:extLst>
              <a:ext uri="{FF2B5EF4-FFF2-40B4-BE49-F238E27FC236}">
                <a16:creationId xmlns:a16="http://schemas.microsoft.com/office/drawing/2014/main" id="{6CC0646C-FF95-4FC2-B084-32C6D017CAB1}"/>
              </a:ext>
            </a:extLst>
          </p:cNvPr>
          <p:cNvSpPr>
            <a:spLocks noGrp="1"/>
          </p:cNvSpPr>
          <p:nvPr>
            <p:ph type="title"/>
          </p:nvPr>
        </p:nvSpPr>
        <p:spPr/>
        <p:txBody>
          <a:bodyPr/>
          <a:lstStyle/>
          <a:p>
            <a:r>
              <a:rPr lang="el-GR" dirty="0"/>
              <a:t>Ιστορικά δεδομένα</a:t>
            </a:r>
            <a:endParaRPr lang="en-US" dirty="0"/>
          </a:p>
        </p:txBody>
      </p:sp>
    </p:spTree>
    <p:extLst>
      <p:ext uri="{BB962C8B-B14F-4D97-AF65-F5344CB8AC3E}">
        <p14:creationId xmlns:p14="http://schemas.microsoft.com/office/powerpoint/2010/main" val="196657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772816"/>
            <a:ext cx="8784976" cy="5040560"/>
          </a:xfrm>
          <a:solidFill>
            <a:schemeClr val="bg1"/>
          </a:solidFill>
        </p:spPr>
        <p:txBody>
          <a:bodyPr>
            <a:normAutofit fontScale="77500" lnSpcReduction="20000"/>
          </a:bodyPr>
          <a:lstStyle/>
          <a:p>
            <a:pPr marL="365125" indent="-255588" algn="just">
              <a:buNone/>
            </a:pPr>
            <a:r>
              <a:rPr lang="el-GR" dirty="0"/>
              <a:t>Τα άτομα σε αυτό το στάδιο έχουν </a:t>
            </a:r>
            <a:r>
              <a:rPr lang="el-GR" b="1" dirty="0"/>
              <a:t>μηδενικό πειρασμό και 100% </a:t>
            </a:r>
            <a:r>
              <a:rPr lang="el-GR" b="1" dirty="0" err="1"/>
              <a:t>αυτο</a:t>
            </a:r>
            <a:r>
              <a:rPr lang="el-GR" b="1" dirty="0"/>
              <a:t>-αποτελεσματικότητα.</a:t>
            </a:r>
            <a:endParaRPr lang="en-US" b="1" i="1" dirty="0"/>
          </a:p>
          <a:p>
            <a:pPr marL="365125" indent="-255588" algn="just">
              <a:buNone/>
            </a:pPr>
            <a:endParaRPr lang="en-US" i="1" dirty="0"/>
          </a:p>
          <a:p>
            <a:pPr marL="365125" indent="-255588" algn="just">
              <a:buNone/>
            </a:pPr>
            <a:r>
              <a:rPr lang="el-GR" dirty="0"/>
              <a:t>Είτε είναι</a:t>
            </a:r>
            <a:r>
              <a:rPr lang="en-US" dirty="0"/>
              <a:t>:</a:t>
            </a:r>
          </a:p>
          <a:p>
            <a:pPr marL="365125" indent="-255588" algn="just">
              <a:buNone/>
            </a:pPr>
            <a:r>
              <a:rPr lang="en-US" dirty="0"/>
              <a:t>	</a:t>
            </a:r>
            <a:r>
              <a:rPr lang="el-GR" dirty="0"/>
              <a:t>καταθλιμμένα</a:t>
            </a:r>
            <a:r>
              <a:rPr lang="en-US" dirty="0"/>
              <a:t>, </a:t>
            </a:r>
          </a:p>
          <a:p>
            <a:pPr marL="365125" indent="-255588" algn="just">
              <a:buNone/>
            </a:pPr>
            <a:r>
              <a:rPr lang="en-US" dirty="0"/>
              <a:t>	</a:t>
            </a:r>
            <a:r>
              <a:rPr lang="el-GR" dirty="0"/>
              <a:t>αγχωμένα</a:t>
            </a:r>
            <a:r>
              <a:rPr lang="en-US" dirty="0"/>
              <a:t>, </a:t>
            </a:r>
          </a:p>
          <a:p>
            <a:pPr marL="365125" indent="-255588" algn="just">
              <a:buNone/>
            </a:pPr>
            <a:r>
              <a:rPr lang="en-US" dirty="0"/>
              <a:t>	</a:t>
            </a:r>
            <a:r>
              <a:rPr lang="el-GR" dirty="0"/>
              <a:t>εκνευρισμένα,</a:t>
            </a:r>
          </a:p>
          <a:p>
            <a:pPr marL="365125" indent="-255588" algn="just">
              <a:buNone/>
            </a:pPr>
            <a:r>
              <a:rPr lang="el-GR" dirty="0"/>
              <a:t>	βαριούνται ή</a:t>
            </a:r>
            <a:endParaRPr lang="en-US" dirty="0"/>
          </a:p>
          <a:p>
            <a:pPr marL="365125" indent="-255588" algn="just">
              <a:buNone/>
            </a:pPr>
            <a:r>
              <a:rPr lang="en-US" dirty="0"/>
              <a:t>	</a:t>
            </a:r>
            <a:r>
              <a:rPr lang="el-GR" dirty="0"/>
              <a:t>νιώθουν μοναξιά</a:t>
            </a:r>
            <a:endParaRPr lang="en-US" dirty="0"/>
          </a:p>
          <a:p>
            <a:pPr marL="365125" indent="-255588" algn="just">
              <a:buNone/>
            </a:pPr>
            <a:r>
              <a:rPr lang="en-US" dirty="0"/>
              <a:t>	</a:t>
            </a:r>
            <a:r>
              <a:rPr lang="el-GR" b="1" dirty="0"/>
              <a:t>είναι σίγουρα ότι δε θα επιστρέψουν στις παλιές μη υγιεινές συμπεριφορές. </a:t>
            </a:r>
            <a:r>
              <a:rPr lang="el-GR" dirty="0"/>
              <a:t>Είναι σα να μην είχαν ποτέ τις συμπεριφορές εκείνες εξαρχής ή οι νέες συμπεριφορές έχουν αυτοματοποιηθεί.</a:t>
            </a:r>
            <a:endParaRPr lang="en-US" dirty="0"/>
          </a:p>
          <a:p>
            <a:pPr marL="365125" indent="-255588" algn="just">
              <a:buNone/>
            </a:pPr>
            <a:endParaRPr lang="en-US" dirty="0"/>
          </a:p>
          <a:p>
            <a:pPr marL="365125" indent="-255588" algn="just">
              <a:buNone/>
            </a:pPr>
            <a:r>
              <a:rPr lang="el-GR" dirty="0"/>
              <a:t>Το κριτήριο αυτό είναι πολύ αυστηρό</a:t>
            </a:r>
            <a:r>
              <a:rPr lang="en-US" dirty="0"/>
              <a:t>!</a:t>
            </a:r>
          </a:p>
          <a:p>
            <a:pPr marL="365125" indent="-255588" algn="just">
              <a:buNone/>
            </a:pPr>
            <a:endParaRPr lang="en-US" dirty="0"/>
          </a:p>
          <a:p>
            <a:pPr marL="365125" indent="-255588" algn="just">
              <a:buNone/>
            </a:pPr>
            <a:r>
              <a:rPr lang="el-GR" dirty="0"/>
              <a:t>Για την άσκηση και το σωματικό βάρος, ένας </a:t>
            </a:r>
            <a:r>
              <a:rPr lang="el-GR" b="1" dirty="0"/>
              <a:t>ρεαλιστικός στόχος </a:t>
            </a:r>
            <a:r>
              <a:rPr lang="el-GR" dirty="0"/>
              <a:t>είναι η διατήρηση για μια ζωή, γιατί οι πειρασμοί υποτροπής είναι συνεχείς και δυνατοί. </a:t>
            </a:r>
          </a:p>
        </p:txBody>
      </p:sp>
      <p:sp>
        <p:nvSpPr>
          <p:cNvPr id="2" name="Title 1"/>
          <p:cNvSpPr>
            <a:spLocks noGrp="1"/>
          </p:cNvSpPr>
          <p:nvPr>
            <p:ph type="title"/>
          </p:nvPr>
        </p:nvSpPr>
        <p:spPr>
          <a:xfrm>
            <a:off x="539552" y="332656"/>
            <a:ext cx="8147248" cy="1066800"/>
          </a:xfrm>
        </p:spPr>
        <p:txBody>
          <a:bodyPr>
            <a:normAutofit fontScale="90000"/>
          </a:bodyPr>
          <a:lstStyle/>
          <a:p>
            <a:r>
              <a:rPr lang="el-GR" dirty="0">
                <a:solidFill>
                  <a:srgbClr val="FFFF99"/>
                </a:solidFill>
              </a:rPr>
              <a:t>Στάδιο</a:t>
            </a:r>
            <a:r>
              <a:rPr lang="en-US" dirty="0">
                <a:solidFill>
                  <a:srgbClr val="FFFF99"/>
                </a:solidFill>
              </a:rPr>
              <a:t>: </a:t>
            </a:r>
            <a:r>
              <a:rPr lang="el-GR" dirty="0">
                <a:solidFill>
                  <a:schemeClr val="bg1"/>
                </a:solidFill>
              </a:rPr>
              <a:t>Τερματισμός (</a:t>
            </a:r>
            <a:r>
              <a:rPr lang="en-US" dirty="0">
                <a:solidFill>
                  <a:schemeClr val="bg1"/>
                </a:solidFill>
              </a:rPr>
              <a:t>termination)</a:t>
            </a:r>
            <a:endParaRPr lang="el-GR" dirty="0">
              <a:solidFill>
                <a:schemeClr val="bg1"/>
              </a:solidFill>
            </a:endParaRPr>
          </a:p>
        </p:txBody>
      </p:sp>
    </p:spTree>
    <p:extLst>
      <p:ext uri="{BB962C8B-B14F-4D97-AF65-F5344CB8AC3E}">
        <p14:creationId xmlns:p14="http://schemas.microsoft.com/office/powerpoint/2010/main" val="2180723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51240"/>
            <a:ext cx="8229600" cy="1069848"/>
          </a:xfrm>
        </p:spPr>
        <p:txBody>
          <a:bodyPr>
            <a:normAutofit/>
          </a:bodyPr>
          <a:lstStyle/>
          <a:p>
            <a:pPr algn="ctr"/>
            <a:r>
              <a:rPr lang="el-GR" sz="3200" b="1" dirty="0">
                <a:solidFill>
                  <a:srgbClr val="333399"/>
                </a:solidFill>
              </a:rPr>
              <a:t>Μέθοδοι αξιολόγησης για την κατάταξη των ατόμων σε κάποιο στάδιο αλλαγής</a:t>
            </a:r>
          </a:p>
        </p:txBody>
      </p:sp>
    </p:spTree>
    <p:extLst>
      <p:ext uri="{BB962C8B-B14F-4D97-AF65-F5344CB8AC3E}">
        <p14:creationId xmlns:p14="http://schemas.microsoft.com/office/powerpoint/2010/main" val="1475735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492896"/>
            <a:ext cx="7408333" cy="3450696"/>
          </a:xfrm>
        </p:spPr>
        <p:txBody>
          <a:bodyPr>
            <a:normAutofit/>
          </a:bodyPr>
          <a:lstStyle/>
          <a:p>
            <a:pPr>
              <a:buNone/>
            </a:pPr>
            <a:endParaRPr lang="en-US" dirty="0"/>
          </a:p>
          <a:p>
            <a:pPr marL="624078" indent="-514350">
              <a:buFont typeface="+mj-lt"/>
              <a:buAutoNum type="arabicPeriod"/>
            </a:pPr>
            <a:r>
              <a:rPr lang="el-GR" dirty="0" err="1"/>
              <a:t>Αυτο</a:t>
            </a:r>
            <a:r>
              <a:rPr lang="el-GR" dirty="0"/>
              <a:t>-αξιολόγηση της δίαιτας </a:t>
            </a:r>
            <a:r>
              <a:rPr lang="el-GR" b="1" dirty="0"/>
              <a:t>ή</a:t>
            </a:r>
            <a:r>
              <a:rPr lang="el-GR" dirty="0"/>
              <a:t> εκτίμηση της παρούσας πρόσληψης</a:t>
            </a:r>
          </a:p>
          <a:p>
            <a:pPr marL="624078" indent="-514350">
              <a:buFont typeface="+mj-lt"/>
              <a:buAutoNum type="arabicPeriod"/>
            </a:pPr>
            <a:endParaRPr lang="en-US" dirty="0"/>
          </a:p>
          <a:p>
            <a:pPr marL="624078" indent="-514350">
              <a:buFont typeface="+mj-lt"/>
              <a:buAutoNum type="arabicPeriod"/>
            </a:pPr>
            <a:r>
              <a:rPr lang="el-GR" dirty="0"/>
              <a:t>Προηγούμενες απόπειρες αλλαγής συμπεριφοράς </a:t>
            </a:r>
            <a:r>
              <a:rPr lang="el-GR" b="1" dirty="0"/>
              <a:t>ή</a:t>
            </a:r>
            <a:r>
              <a:rPr lang="el-GR" dirty="0"/>
              <a:t> διάρκεια συγκεκριμένης συμπεριφοράς</a:t>
            </a:r>
          </a:p>
          <a:p>
            <a:pPr marL="624078" indent="-514350">
              <a:buFont typeface="+mj-lt"/>
              <a:buAutoNum type="arabicPeriod"/>
            </a:pPr>
            <a:endParaRPr lang="en-US" dirty="0"/>
          </a:p>
          <a:p>
            <a:pPr marL="624078" indent="-514350">
              <a:buFont typeface="+mj-lt"/>
              <a:buAutoNum type="arabicPeriod"/>
            </a:pPr>
            <a:r>
              <a:rPr lang="el-GR" dirty="0"/>
              <a:t>Πρόθεση αλλαγής δίαιτας</a:t>
            </a:r>
          </a:p>
        </p:txBody>
      </p:sp>
      <p:sp>
        <p:nvSpPr>
          <p:cNvPr id="4" name="Title 3"/>
          <p:cNvSpPr>
            <a:spLocks noGrp="1"/>
          </p:cNvSpPr>
          <p:nvPr>
            <p:ph type="title"/>
          </p:nvPr>
        </p:nvSpPr>
        <p:spPr>
          <a:xfrm>
            <a:off x="611560" y="404664"/>
            <a:ext cx="8280920" cy="1066800"/>
          </a:xfrm>
        </p:spPr>
        <p:txBody>
          <a:bodyPr>
            <a:noAutofit/>
          </a:bodyPr>
          <a:lstStyle/>
          <a:p>
            <a:r>
              <a:rPr lang="el-GR" sz="2400" dirty="0">
                <a:solidFill>
                  <a:schemeClr val="bg1"/>
                </a:solidFill>
              </a:rPr>
              <a:t>Οι στρατηγικές που χρησιμοποιούνται για την κατηγοριοποίηση των ατόμων στα στάδια αλλαγής βασίζονται σε 3 παράγοντες:</a:t>
            </a:r>
          </a:p>
        </p:txBody>
      </p:sp>
    </p:spTree>
    <p:extLst>
      <p:ext uri="{BB962C8B-B14F-4D97-AF65-F5344CB8AC3E}">
        <p14:creationId xmlns:p14="http://schemas.microsoft.com/office/powerpoint/2010/main" val="78998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624078" indent="-514350">
              <a:buFont typeface="+mj-lt"/>
              <a:buAutoNum type="arabicPeriod"/>
            </a:pPr>
            <a:r>
              <a:rPr lang="el-GR" dirty="0" err="1">
                <a:solidFill>
                  <a:srgbClr val="333399"/>
                </a:solidFill>
              </a:rPr>
              <a:t>Αυτο</a:t>
            </a:r>
            <a:r>
              <a:rPr lang="el-GR" dirty="0">
                <a:solidFill>
                  <a:srgbClr val="333399"/>
                </a:solidFill>
              </a:rPr>
              <a:t>-αξιολόγηση της δίαιτας</a:t>
            </a:r>
            <a:endParaRPr lang="en-US" dirty="0">
              <a:solidFill>
                <a:srgbClr val="333399"/>
              </a:solidFill>
            </a:endParaRPr>
          </a:p>
          <a:p>
            <a:pPr marL="624078" indent="-514350">
              <a:buFont typeface="+mj-lt"/>
              <a:buAutoNum type="arabicPeriod"/>
            </a:pPr>
            <a:endParaRPr lang="en-US" dirty="0"/>
          </a:p>
          <a:p>
            <a:pPr marL="624078" indent="-514350">
              <a:buClr>
                <a:schemeClr val="bg1">
                  <a:lumMod val="85000"/>
                </a:schemeClr>
              </a:buClr>
              <a:buFont typeface="+mj-lt"/>
              <a:buAutoNum type="arabicPeriod"/>
            </a:pPr>
            <a:r>
              <a:rPr lang="el-GR" dirty="0">
                <a:solidFill>
                  <a:schemeClr val="bg1">
                    <a:lumMod val="85000"/>
                  </a:schemeClr>
                </a:solidFill>
              </a:rPr>
              <a:t>Προηγούμενες</a:t>
            </a:r>
            <a:r>
              <a:rPr lang="en-US" dirty="0">
                <a:solidFill>
                  <a:schemeClr val="bg1">
                    <a:lumMod val="85000"/>
                  </a:schemeClr>
                </a:solidFill>
              </a:rPr>
              <a:t> </a:t>
            </a:r>
            <a:r>
              <a:rPr lang="el-GR" dirty="0">
                <a:solidFill>
                  <a:schemeClr val="bg1">
                    <a:lumMod val="85000"/>
                  </a:schemeClr>
                </a:solidFill>
              </a:rPr>
              <a:t>προσπάθειες αλλαγής της δίαιτας </a:t>
            </a:r>
            <a:endParaRPr lang="en-US" dirty="0">
              <a:solidFill>
                <a:schemeClr val="bg1">
                  <a:lumMod val="85000"/>
                </a:schemeClr>
              </a:solidFill>
            </a:endParaRPr>
          </a:p>
          <a:p>
            <a:pPr marL="624078" indent="-514350">
              <a:buClr>
                <a:schemeClr val="bg1">
                  <a:lumMod val="85000"/>
                </a:schemeClr>
              </a:buClr>
              <a:buFont typeface="+mj-lt"/>
              <a:buAutoNum type="arabicPeriod"/>
            </a:pPr>
            <a:endParaRPr lang="en-US" dirty="0">
              <a:solidFill>
                <a:schemeClr val="bg1">
                  <a:lumMod val="85000"/>
                </a:schemeClr>
              </a:solidFill>
            </a:endParaRPr>
          </a:p>
          <a:p>
            <a:pPr marL="624078" indent="-514350">
              <a:buClr>
                <a:schemeClr val="bg1">
                  <a:lumMod val="85000"/>
                </a:schemeClr>
              </a:buClr>
              <a:buFont typeface="+mj-lt"/>
              <a:buAutoNum type="arabicPeriod"/>
            </a:pPr>
            <a:r>
              <a:rPr lang="el-GR" dirty="0">
                <a:solidFill>
                  <a:schemeClr val="bg1">
                    <a:lumMod val="85000"/>
                  </a:schemeClr>
                </a:solidFill>
              </a:rPr>
              <a:t>Πρόθεση αλλαγής δίαιτας</a:t>
            </a:r>
            <a:r>
              <a:rPr lang="en-US" dirty="0">
                <a:solidFill>
                  <a:schemeClr val="bg1">
                    <a:lumMod val="85000"/>
                  </a:schemeClr>
                </a:solidFill>
              </a:rPr>
              <a:t>diet</a:t>
            </a:r>
            <a:endParaRPr lang="el-GR" dirty="0">
              <a:solidFill>
                <a:schemeClr val="bg1">
                  <a:lumMod val="85000"/>
                </a:schemeClr>
              </a:solidFill>
            </a:endParaRPr>
          </a:p>
        </p:txBody>
      </p:sp>
      <p:sp>
        <p:nvSpPr>
          <p:cNvPr id="2" name="Title 1">
            <a:extLst>
              <a:ext uri="{FF2B5EF4-FFF2-40B4-BE49-F238E27FC236}">
                <a16:creationId xmlns:a16="http://schemas.microsoft.com/office/drawing/2014/main" id="{AA3CF047-CCCA-4010-94F1-B2A1A926A487}"/>
              </a:ext>
            </a:extLst>
          </p:cNvPr>
          <p:cNvSpPr>
            <a:spLocks noGrp="1"/>
          </p:cNvSpPr>
          <p:nvPr>
            <p:ph type="title"/>
          </p:nvPr>
        </p:nvSpPr>
        <p:spPr/>
        <p:txBody>
          <a:bodyPr>
            <a:normAutofit/>
          </a:bodyPr>
          <a:lstStyle/>
          <a:p>
            <a:r>
              <a:rPr lang="el-GR" sz="2600" dirty="0">
                <a:solidFill>
                  <a:srgbClr val="FF0000"/>
                </a:solidFill>
              </a:rPr>
              <a:t>Π.χ.</a:t>
            </a:r>
            <a:r>
              <a:rPr lang="en-US" sz="2600" dirty="0">
                <a:solidFill>
                  <a:srgbClr val="FF0000"/>
                </a:solidFill>
              </a:rPr>
              <a:t> </a:t>
            </a:r>
            <a:r>
              <a:rPr lang="en-US" sz="2600" dirty="0">
                <a:solidFill>
                  <a:schemeClr val="bg1"/>
                </a:solidFill>
              </a:rPr>
              <a:t>A</a:t>
            </a:r>
            <a:r>
              <a:rPr lang="el-GR" sz="2600" dirty="0" err="1">
                <a:solidFill>
                  <a:schemeClr val="bg1"/>
                </a:solidFill>
              </a:rPr>
              <a:t>ξιολόγηση</a:t>
            </a:r>
            <a:r>
              <a:rPr lang="el-GR" sz="2600" dirty="0">
                <a:solidFill>
                  <a:schemeClr val="bg1"/>
                </a:solidFill>
              </a:rPr>
              <a:t> σταδίων αλλαγής σχετικά με την υιοθέτηση δίαιτας χαμηλής περιεκτικότητας σε λιπίδια. </a:t>
            </a:r>
            <a:endParaRPr lang="en-US" sz="2600" dirty="0">
              <a:solidFill>
                <a:schemeClr val="bg1"/>
              </a:solidFill>
            </a:endParaRPr>
          </a:p>
        </p:txBody>
      </p:sp>
      <p:sp>
        <p:nvSpPr>
          <p:cNvPr id="4" name="Rounded Rectangular Callout 3"/>
          <p:cNvSpPr/>
          <p:nvPr/>
        </p:nvSpPr>
        <p:spPr>
          <a:xfrm>
            <a:off x="2249736" y="3738806"/>
            <a:ext cx="5616624" cy="1857692"/>
          </a:xfrm>
          <a:prstGeom prst="wedgeRoundRectCallout">
            <a:avLst>
              <a:gd name="adj1" fmla="val -39838"/>
              <a:gd name="adj2" fmla="val -68964"/>
              <a:gd name="adj3" fmla="val 16667"/>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2537768" y="4016016"/>
            <a:ext cx="5328592" cy="1569660"/>
          </a:xfrm>
          <a:prstGeom prst="rect">
            <a:avLst/>
          </a:prstGeom>
          <a:noFill/>
        </p:spPr>
        <p:txBody>
          <a:bodyPr wrap="square" rtlCol="0">
            <a:spAutoFit/>
          </a:bodyPr>
          <a:lstStyle/>
          <a:p>
            <a:pPr>
              <a:buFont typeface="Arial" pitchFamily="34" charset="0"/>
              <a:buChar char="•"/>
            </a:pPr>
            <a:r>
              <a:rPr lang="en-US" sz="2400" dirty="0"/>
              <a:t> </a:t>
            </a:r>
            <a:r>
              <a:rPr lang="el-GR" sz="2400" dirty="0"/>
              <a:t>Αξιολόγηση συνολικής πρόσληψης λίπους ως πολύ χαμηλής, </a:t>
            </a:r>
            <a:r>
              <a:rPr lang="el-GR" sz="2400" dirty="0" err="1"/>
              <a:t>χαμηλής,</a:t>
            </a:r>
            <a:r>
              <a:rPr lang="el-GR" sz="2400" dirty="0"/>
              <a:t> μέσης, υψηλής ή πολύ υψηλής.</a:t>
            </a:r>
            <a:endParaRPr lang="en-US" sz="2400" dirty="0"/>
          </a:p>
        </p:txBody>
      </p:sp>
    </p:spTree>
    <p:extLst>
      <p:ext uri="{BB962C8B-B14F-4D97-AF65-F5344CB8AC3E}">
        <p14:creationId xmlns:p14="http://schemas.microsoft.com/office/powerpoint/2010/main" val="1673212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2492896"/>
            <a:ext cx="7408333" cy="3450696"/>
          </a:xfrm>
        </p:spPr>
        <p:txBody>
          <a:bodyPr/>
          <a:lstStyle/>
          <a:p>
            <a:pPr marL="624078" indent="-514350">
              <a:buFont typeface="+mj-lt"/>
              <a:buAutoNum type="arabicPeriod"/>
            </a:pPr>
            <a:r>
              <a:rPr lang="el-GR" dirty="0" err="1">
                <a:solidFill>
                  <a:schemeClr val="bg1">
                    <a:lumMod val="85000"/>
                  </a:schemeClr>
                </a:solidFill>
              </a:rPr>
              <a:t>Αυτο</a:t>
            </a:r>
            <a:r>
              <a:rPr lang="el-GR" dirty="0">
                <a:solidFill>
                  <a:schemeClr val="bg1">
                    <a:lumMod val="85000"/>
                  </a:schemeClr>
                </a:solidFill>
              </a:rPr>
              <a:t>-αξιολόγηση της δίαιτας </a:t>
            </a:r>
            <a:r>
              <a:rPr lang="el-GR" b="1" dirty="0">
                <a:solidFill>
                  <a:schemeClr val="bg1">
                    <a:lumMod val="85000"/>
                  </a:schemeClr>
                </a:solidFill>
              </a:rPr>
              <a:t>ή</a:t>
            </a:r>
            <a:r>
              <a:rPr lang="el-GR" dirty="0">
                <a:solidFill>
                  <a:schemeClr val="bg1">
                    <a:lumMod val="85000"/>
                  </a:schemeClr>
                </a:solidFill>
              </a:rPr>
              <a:t> εκτίμηση της παρούσας πρόσληψης</a:t>
            </a:r>
          </a:p>
          <a:p>
            <a:pPr marL="624078" indent="-514350">
              <a:buFont typeface="+mj-lt"/>
              <a:buAutoNum type="arabicPeriod"/>
            </a:pPr>
            <a:endParaRPr lang="en-US" dirty="0"/>
          </a:p>
          <a:p>
            <a:pPr marL="624078" indent="-514350">
              <a:buFont typeface="+mj-lt"/>
              <a:buAutoNum type="arabicPeriod"/>
            </a:pPr>
            <a:r>
              <a:rPr lang="el-GR" dirty="0">
                <a:solidFill>
                  <a:srgbClr val="333399"/>
                </a:solidFill>
              </a:rPr>
              <a:t>Προηγούμενες προσπάθειες αλλαγής δίαιτας</a:t>
            </a:r>
            <a:endParaRPr lang="en-US" dirty="0">
              <a:solidFill>
                <a:srgbClr val="333399"/>
              </a:solidFill>
            </a:endParaRPr>
          </a:p>
          <a:p>
            <a:pPr marL="624078" indent="-514350">
              <a:buFont typeface="+mj-lt"/>
              <a:buAutoNum type="arabicPeriod"/>
            </a:pPr>
            <a:endParaRPr lang="en-US" dirty="0"/>
          </a:p>
          <a:p>
            <a:pPr marL="624078" indent="-514350">
              <a:buClr>
                <a:schemeClr val="bg1">
                  <a:lumMod val="85000"/>
                </a:schemeClr>
              </a:buClr>
              <a:buFont typeface="+mj-lt"/>
              <a:buAutoNum type="arabicPeriod"/>
            </a:pPr>
            <a:r>
              <a:rPr lang="en-US" dirty="0">
                <a:solidFill>
                  <a:schemeClr val="bg1">
                    <a:lumMod val="85000"/>
                  </a:schemeClr>
                </a:solidFill>
              </a:rPr>
              <a:t>Intention to change diet</a:t>
            </a:r>
            <a:endParaRPr lang="el-GR" dirty="0">
              <a:solidFill>
                <a:schemeClr val="bg1">
                  <a:lumMod val="85000"/>
                </a:schemeClr>
              </a:solidFill>
            </a:endParaRPr>
          </a:p>
        </p:txBody>
      </p:sp>
      <p:sp>
        <p:nvSpPr>
          <p:cNvPr id="2" name="Title 1">
            <a:extLst>
              <a:ext uri="{FF2B5EF4-FFF2-40B4-BE49-F238E27FC236}">
                <a16:creationId xmlns:a16="http://schemas.microsoft.com/office/drawing/2014/main" id="{4F5FF035-7D61-49F0-A506-1109A88624C8}"/>
              </a:ext>
            </a:extLst>
          </p:cNvPr>
          <p:cNvSpPr>
            <a:spLocks noGrp="1"/>
          </p:cNvSpPr>
          <p:nvPr>
            <p:ph type="title"/>
          </p:nvPr>
        </p:nvSpPr>
        <p:spPr/>
        <p:txBody>
          <a:bodyPr>
            <a:noAutofit/>
          </a:bodyPr>
          <a:lstStyle/>
          <a:p>
            <a:r>
              <a:rPr lang="el-GR" sz="2600" dirty="0">
                <a:solidFill>
                  <a:srgbClr val="C00000"/>
                </a:solidFill>
              </a:rPr>
              <a:t>Π.χ.</a:t>
            </a:r>
            <a:r>
              <a:rPr lang="en-US" sz="2600" dirty="0">
                <a:solidFill>
                  <a:srgbClr val="C00000"/>
                </a:solidFill>
              </a:rPr>
              <a:t> </a:t>
            </a:r>
            <a:r>
              <a:rPr lang="en-US" sz="2600" dirty="0"/>
              <a:t>A</a:t>
            </a:r>
            <a:r>
              <a:rPr lang="el-GR" sz="2600" dirty="0" err="1"/>
              <a:t>ξιολόγηση</a:t>
            </a:r>
            <a:r>
              <a:rPr lang="el-GR" sz="2600" dirty="0"/>
              <a:t> σταδίων αλλαγής σχετικά με την υιοθέτηση δίαιτας χαμηλής περιεκτικότητας σε λιπίδια. </a:t>
            </a:r>
            <a:endParaRPr lang="en-US" sz="2600" dirty="0"/>
          </a:p>
        </p:txBody>
      </p:sp>
      <p:sp>
        <p:nvSpPr>
          <p:cNvPr id="4" name="Rounded Rectangular Callout 3"/>
          <p:cNvSpPr/>
          <p:nvPr/>
        </p:nvSpPr>
        <p:spPr>
          <a:xfrm>
            <a:off x="1259632" y="4581128"/>
            <a:ext cx="7185962" cy="2232248"/>
          </a:xfrm>
          <a:prstGeom prst="wedgeRoundRectCallout">
            <a:avLst>
              <a:gd name="adj1" fmla="val -26616"/>
              <a:gd name="adj2" fmla="val -67842"/>
              <a:gd name="adj3" fmla="val 16667"/>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1403648" y="4658360"/>
            <a:ext cx="6912768" cy="2092881"/>
          </a:xfrm>
          <a:prstGeom prst="rect">
            <a:avLst/>
          </a:prstGeom>
          <a:noFill/>
        </p:spPr>
        <p:txBody>
          <a:bodyPr wrap="square" rtlCol="0">
            <a:spAutoFit/>
          </a:bodyPr>
          <a:lstStyle/>
          <a:p>
            <a:pPr>
              <a:buFont typeface="Arial" pitchFamily="34" charset="0"/>
              <a:buChar char="•"/>
            </a:pPr>
            <a:r>
              <a:rPr lang="en-US" sz="2000" dirty="0"/>
              <a:t> </a:t>
            </a:r>
            <a:r>
              <a:rPr lang="el-GR" sz="2000" dirty="0"/>
              <a:t>Αυτοί που τρώνε δίαιτα χαμηλής περιεκτικότητας σε λιπίδια ρωτώνται πόσο καιρό το κάνουν αυτό.</a:t>
            </a:r>
            <a:endParaRPr lang="en-US" sz="2000" dirty="0"/>
          </a:p>
          <a:p>
            <a:pPr>
              <a:buFont typeface="Arial" pitchFamily="34" charset="0"/>
              <a:buChar char="•"/>
            </a:pPr>
            <a:endParaRPr lang="en-US" sz="1000" dirty="0"/>
          </a:p>
          <a:p>
            <a:pPr>
              <a:buFont typeface="Arial" pitchFamily="34" charset="0"/>
              <a:buChar char="•"/>
            </a:pPr>
            <a:r>
              <a:rPr lang="en-US" sz="2000" dirty="0"/>
              <a:t> </a:t>
            </a:r>
            <a:r>
              <a:rPr lang="el-GR" sz="2000" dirty="0"/>
              <a:t>Αυτοί που δεν τρώνε δίαιτα χαμηλής περιεκτικότητας σε λιπίδια ρωτώνται εάν έχουν προσπαθήσει να κάνουν αλλαγές τους προηγούμενους 6 μήνες &amp; εάν ήταν επιτυχείς.</a:t>
            </a:r>
          </a:p>
        </p:txBody>
      </p:sp>
    </p:spTree>
    <p:extLst>
      <p:ext uri="{BB962C8B-B14F-4D97-AF65-F5344CB8AC3E}">
        <p14:creationId xmlns:p14="http://schemas.microsoft.com/office/powerpoint/2010/main" val="366781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181" y="2348880"/>
            <a:ext cx="7408333" cy="3450696"/>
          </a:xfrm>
        </p:spPr>
        <p:txBody>
          <a:bodyPr>
            <a:normAutofit/>
          </a:bodyPr>
          <a:lstStyle/>
          <a:p>
            <a:pPr>
              <a:buNone/>
            </a:pPr>
            <a:endParaRPr lang="en-US" sz="1000" dirty="0"/>
          </a:p>
          <a:p>
            <a:pPr marL="624078" indent="-514350">
              <a:buClr>
                <a:schemeClr val="bg1">
                  <a:lumMod val="85000"/>
                </a:schemeClr>
              </a:buClr>
              <a:buFont typeface="+mj-lt"/>
              <a:buAutoNum type="arabicPeriod"/>
            </a:pPr>
            <a:r>
              <a:rPr lang="el-GR" dirty="0">
                <a:solidFill>
                  <a:schemeClr val="bg1">
                    <a:lumMod val="85000"/>
                  </a:schemeClr>
                </a:solidFill>
              </a:rPr>
              <a:t>Αυτό-αξιολόγηση της δίαιτας</a:t>
            </a:r>
          </a:p>
          <a:p>
            <a:pPr marL="624078" indent="-514350">
              <a:buClr>
                <a:schemeClr val="bg1">
                  <a:lumMod val="85000"/>
                </a:schemeClr>
              </a:buClr>
              <a:buFont typeface="+mj-lt"/>
              <a:buAutoNum type="arabicPeriod"/>
            </a:pPr>
            <a:endParaRPr lang="el-GR" dirty="0">
              <a:solidFill>
                <a:schemeClr val="bg1">
                  <a:lumMod val="85000"/>
                </a:schemeClr>
              </a:solidFill>
            </a:endParaRPr>
          </a:p>
          <a:p>
            <a:pPr marL="624078" indent="-514350">
              <a:buClr>
                <a:schemeClr val="bg1">
                  <a:lumMod val="85000"/>
                </a:schemeClr>
              </a:buClr>
              <a:buFont typeface="+mj-lt"/>
              <a:buAutoNum type="arabicPeriod"/>
            </a:pPr>
            <a:r>
              <a:rPr lang="el-GR" dirty="0">
                <a:solidFill>
                  <a:schemeClr val="bg1">
                    <a:lumMod val="85000"/>
                  </a:schemeClr>
                </a:solidFill>
              </a:rPr>
              <a:t>Προηγούμενες</a:t>
            </a:r>
            <a:r>
              <a:rPr lang="en-US" dirty="0">
                <a:solidFill>
                  <a:schemeClr val="bg1">
                    <a:lumMod val="85000"/>
                  </a:schemeClr>
                </a:solidFill>
              </a:rPr>
              <a:t> </a:t>
            </a:r>
            <a:r>
              <a:rPr lang="el-GR" dirty="0">
                <a:solidFill>
                  <a:schemeClr val="bg1">
                    <a:lumMod val="85000"/>
                  </a:schemeClr>
                </a:solidFill>
              </a:rPr>
              <a:t>προσπάθειες αλλαγής της δίαιτας </a:t>
            </a:r>
            <a:endParaRPr lang="en-US" dirty="0">
              <a:solidFill>
                <a:schemeClr val="bg1">
                  <a:lumMod val="85000"/>
                </a:schemeClr>
              </a:solidFill>
            </a:endParaRPr>
          </a:p>
          <a:p>
            <a:pPr marL="624078" indent="-514350">
              <a:buClr>
                <a:schemeClr val="bg1">
                  <a:lumMod val="85000"/>
                </a:schemeClr>
              </a:buClr>
              <a:buFont typeface="+mj-lt"/>
              <a:buAutoNum type="arabicPeriod"/>
            </a:pPr>
            <a:endParaRPr lang="en-US" dirty="0">
              <a:solidFill>
                <a:schemeClr val="bg1">
                  <a:lumMod val="85000"/>
                </a:schemeClr>
              </a:solidFill>
            </a:endParaRPr>
          </a:p>
          <a:p>
            <a:pPr marL="624078" indent="-514350">
              <a:buFont typeface="+mj-lt"/>
              <a:buAutoNum type="arabicPeriod"/>
            </a:pPr>
            <a:r>
              <a:rPr lang="el-GR" dirty="0">
                <a:solidFill>
                  <a:srgbClr val="333399"/>
                </a:solidFill>
              </a:rPr>
              <a:t>Πρόθεση αλλαγής δίαιτας</a:t>
            </a:r>
          </a:p>
        </p:txBody>
      </p:sp>
      <p:sp>
        <p:nvSpPr>
          <p:cNvPr id="2" name="Title 1">
            <a:extLst>
              <a:ext uri="{FF2B5EF4-FFF2-40B4-BE49-F238E27FC236}">
                <a16:creationId xmlns:a16="http://schemas.microsoft.com/office/drawing/2014/main" id="{A7470D7E-17FC-4A22-BA94-4B1FB44C02D2}"/>
              </a:ext>
            </a:extLst>
          </p:cNvPr>
          <p:cNvSpPr>
            <a:spLocks noGrp="1"/>
          </p:cNvSpPr>
          <p:nvPr>
            <p:ph type="title"/>
          </p:nvPr>
        </p:nvSpPr>
        <p:spPr/>
        <p:txBody>
          <a:bodyPr>
            <a:normAutofit/>
          </a:bodyPr>
          <a:lstStyle/>
          <a:p>
            <a:r>
              <a:rPr lang="el-GR" sz="2600" dirty="0">
                <a:solidFill>
                  <a:srgbClr val="C00000"/>
                </a:solidFill>
              </a:rPr>
              <a:t>Π.χ.</a:t>
            </a:r>
            <a:r>
              <a:rPr lang="en-US" sz="2600" dirty="0">
                <a:solidFill>
                  <a:srgbClr val="C00000"/>
                </a:solidFill>
              </a:rPr>
              <a:t> </a:t>
            </a:r>
            <a:r>
              <a:rPr lang="en-US" sz="2600" dirty="0">
                <a:solidFill>
                  <a:schemeClr val="bg1"/>
                </a:solidFill>
              </a:rPr>
              <a:t>A</a:t>
            </a:r>
            <a:r>
              <a:rPr lang="el-GR" sz="2600" dirty="0" err="1">
                <a:solidFill>
                  <a:schemeClr val="bg1"/>
                </a:solidFill>
              </a:rPr>
              <a:t>ξιολόγηση</a:t>
            </a:r>
            <a:r>
              <a:rPr lang="el-GR" sz="2600" dirty="0">
                <a:solidFill>
                  <a:schemeClr val="bg1"/>
                </a:solidFill>
              </a:rPr>
              <a:t> σταδίων αλλαγής σχετικά με την υιοθέτηση δίαιτας χαμηλής περιεκτικότητας σε λιπίδια. </a:t>
            </a:r>
            <a:endParaRPr lang="en-US" sz="2600" dirty="0">
              <a:solidFill>
                <a:schemeClr val="bg1"/>
              </a:solidFill>
            </a:endParaRPr>
          </a:p>
        </p:txBody>
      </p:sp>
      <p:sp>
        <p:nvSpPr>
          <p:cNvPr id="4" name="Rounded Rectangular Callout 3"/>
          <p:cNvSpPr/>
          <p:nvPr/>
        </p:nvSpPr>
        <p:spPr>
          <a:xfrm>
            <a:off x="1547664" y="5229200"/>
            <a:ext cx="6768752" cy="1340768"/>
          </a:xfrm>
          <a:prstGeom prst="wedgeRoundRectCallout">
            <a:avLst>
              <a:gd name="adj1" fmla="val -44319"/>
              <a:gd name="adj2" fmla="val -69277"/>
              <a:gd name="adj3" fmla="val 16667"/>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1691680" y="5445224"/>
            <a:ext cx="6480720" cy="1015663"/>
          </a:xfrm>
          <a:prstGeom prst="rect">
            <a:avLst/>
          </a:prstGeom>
          <a:noFill/>
        </p:spPr>
        <p:txBody>
          <a:bodyPr wrap="square" rtlCol="0">
            <a:spAutoFit/>
          </a:bodyPr>
          <a:lstStyle/>
          <a:p>
            <a:pPr>
              <a:buFont typeface="Arial" pitchFamily="34" charset="0"/>
              <a:buChar char="•"/>
            </a:pPr>
            <a:r>
              <a:rPr lang="en-US" sz="2000" dirty="0"/>
              <a:t> </a:t>
            </a:r>
            <a:r>
              <a:rPr lang="el-GR" sz="2000" dirty="0"/>
              <a:t> Στη συνέχεια ρωτώνται εάν σκέφτονται να κάνουν αλλαγές μέσα στους επόμενους 6 μήνες και πόσο σίγουροι νιώθουν ότι θα το κάνουν αυτό.</a:t>
            </a:r>
            <a:endParaRPr lang="en-US" sz="2000" dirty="0"/>
          </a:p>
        </p:txBody>
      </p:sp>
    </p:spTree>
    <p:extLst>
      <p:ext uri="{BB962C8B-B14F-4D97-AF65-F5344CB8AC3E}">
        <p14:creationId xmlns:p14="http://schemas.microsoft.com/office/powerpoint/2010/main" val="135121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564904"/>
            <a:ext cx="7408333" cy="3561259"/>
          </a:xfrm>
        </p:spPr>
        <p:txBody>
          <a:bodyPr>
            <a:normAutofit lnSpcReduction="10000"/>
          </a:bodyPr>
          <a:lstStyle/>
          <a:p>
            <a:pPr>
              <a:buNone/>
            </a:pPr>
            <a:r>
              <a:rPr lang="el-GR" u="sng" dirty="0">
                <a:solidFill>
                  <a:srgbClr val="C00000"/>
                </a:solidFill>
              </a:rPr>
              <a:t>Αποτελέσματα</a:t>
            </a:r>
            <a:endParaRPr lang="en-US" u="sng" dirty="0">
              <a:solidFill>
                <a:srgbClr val="C00000"/>
              </a:solidFill>
            </a:endParaRPr>
          </a:p>
          <a:p>
            <a:r>
              <a:rPr lang="el-GR" dirty="0"/>
              <a:t>Άτομα που δηλώνουν δίαιτα μέτριας – υψηλής περιεκτικότητας σε λιπίδια</a:t>
            </a:r>
            <a:r>
              <a:rPr lang="en-US" dirty="0"/>
              <a:t> </a:t>
            </a:r>
            <a:r>
              <a:rPr lang="en-US" dirty="0">
                <a:latin typeface="Calibri"/>
              </a:rPr>
              <a:t>→ </a:t>
            </a:r>
            <a:r>
              <a:rPr lang="el-GR" dirty="0" err="1">
                <a:latin typeface="Calibri"/>
              </a:rPr>
              <a:t>προενατένιση</a:t>
            </a:r>
            <a:r>
              <a:rPr lang="el-GR" dirty="0">
                <a:latin typeface="Calibri"/>
              </a:rPr>
              <a:t>, ενατένιση, προετοιμασία</a:t>
            </a:r>
          </a:p>
          <a:p>
            <a:endParaRPr lang="el-GR" dirty="0">
              <a:latin typeface="Calibri"/>
            </a:endParaRPr>
          </a:p>
          <a:p>
            <a:r>
              <a:rPr lang="el-GR" dirty="0"/>
              <a:t>Άτομα που δηλώνουν δίαιτα χαμηλής περιεκτικότητας σε λιπίδια</a:t>
            </a:r>
            <a:r>
              <a:rPr lang="en-US" dirty="0"/>
              <a:t> </a:t>
            </a:r>
            <a:r>
              <a:rPr lang="en-US" dirty="0">
                <a:latin typeface="Calibri"/>
              </a:rPr>
              <a:t>→ </a:t>
            </a:r>
            <a:r>
              <a:rPr lang="el-GR" dirty="0">
                <a:latin typeface="Calibri"/>
              </a:rPr>
              <a:t>δράση ή διατήρηση</a:t>
            </a:r>
            <a:endParaRPr lang="en-US" dirty="0">
              <a:latin typeface="Calibri"/>
            </a:endParaRPr>
          </a:p>
          <a:p>
            <a:pPr lvl="1"/>
            <a:r>
              <a:rPr lang="el-GR" dirty="0">
                <a:solidFill>
                  <a:schemeClr val="tx1"/>
                </a:solidFill>
                <a:latin typeface="Calibri"/>
              </a:rPr>
              <a:t>Στη δίαιτα αυτή </a:t>
            </a:r>
            <a:r>
              <a:rPr lang="en-US" dirty="0">
                <a:solidFill>
                  <a:schemeClr val="tx1"/>
                </a:solidFill>
                <a:latin typeface="Calibri"/>
              </a:rPr>
              <a:t>&lt;6 </a:t>
            </a:r>
            <a:r>
              <a:rPr lang="el-GR" dirty="0">
                <a:solidFill>
                  <a:schemeClr val="tx1"/>
                </a:solidFill>
                <a:latin typeface="Calibri"/>
              </a:rPr>
              <a:t>μήνες</a:t>
            </a:r>
            <a:r>
              <a:rPr lang="en-US" dirty="0">
                <a:solidFill>
                  <a:schemeClr val="tx1"/>
                </a:solidFill>
                <a:latin typeface="Calibri"/>
              </a:rPr>
              <a:t> → </a:t>
            </a:r>
            <a:r>
              <a:rPr lang="el-GR" dirty="0">
                <a:solidFill>
                  <a:schemeClr val="tx1"/>
                </a:solidFill>
                <a:latin typeface="Calibri"/>
              </a:rPr>
              <a:t>δράση</a:t>
            </a:r>
            <a:endParaRPr lang="en-US" dirty="0">
              <a:solidFill>
                <a:schemeClr val="tx1"/>
              </a:solidFill>
              <a:latin typeface="Calibri"/>
            </a:endParaRPr>
          </a:p>
          <a:p>
            <a:pPr lvl="1"/>
            <a:r>
              <a:rPr lang="el-GR" dirty="0">
                <a:solidFill>
                  <a:schemeClr val="tx1"/>
                </a:solidFill>
                <a:latin typeface="Calibri"/>
              </a:rPr>
              <a:t>Στη δίαιτα αυτή </a:t>
            </a:r>
            <a:r>
              <a:rPr lang="en-US" dirty="0">
                <a:solidFill>
                  <a:schemeClr val="tx1"/>
                </a:solidFill>
                <a:latin typeface="Calibri"/>
              </a:rPr>
              <a:t>≥6 </a:t>
            </a:r>
            <a:r>
              <a:rPr lang="el-GR" dirty="0">
                <a:solidFill>
                  <a:schemeClr val="tx1"/>
                </a:solidFill>
                <a:latin typeface="Calibri"/>
              </a:rPr>
              <a:t>μήνες</a:t>
            </a:r>
            <a:r>
              <a:rPr lang="en-US" dirty="0">
                <a:solidFill>
                  <a:schemeClr val="tx1"/>
                </a:solidFill>
                <a:latin typeface="Calibri"/>
              </a:rPr>
              <a:t> → </a:t>
            </a:r>
            <a:r>
              <a:rPr lang="el-GR" dirty="0">
                <a:solidFill>
                  <a:schemeClr val="tx1"/>
                </a:solidFill>
                <a:latin typeface="Calibri"/>
              </a:rPr>
              <a:t>διατήρηση</a:t>
            </a:r>
            <a:endParaRPr lang="en-US" dirty="0">
              <a:solidFill>
                <a:schemeClr val="tx1"/>
              </a:solidFill>
            </a:endParaRPr>
          </a:p>
          <a:p>
            <a:pPr>
              <a:buNone/>
            </a:pPr>
            <a:endParaRPr lang="en-US" u="sng" dirty="0">
              <a:solidFill>
                <a:srgbClr val="C00000"/>
              </a:solidFill>
            </a:endParaRPr>
          </a:p>
        </p:txBody>
      </p:sp>
      <p:sp>
        <p:nvSpPr>
          <p:cNvPr id="2" name="Title 1">
            <a:extLst>
              <a:ext uri="{FF2B5EF4-FFF2-40B4-BE49-F238E27FC236}">
                <a16:creationId xmlns:a16="http://schemas.microsoft.com/office/drawing/2014/main" id="{1A0D2FAC-C018-4A63-A6E1-DA027ECB5AB3}"/>
              </a:ext>
            </a:extLst>
          </p:cNvPr>
          <p:cNvSpPr>
            <a:spLocks noGrp="1"/>
          </p:cNvSpPr>
          <p:nvPr>
            <p:ph type="title"/>
          </p:nvPr>
        </p:nvSpPr>
        <p:spPr/>
        <p:txBody>
          <a:bodyPr>
            <a:normAutofit/>
          </a:bodyPr>
          <a:lstStyle/>
          <a:p>
            <a:r>
              <a:rPr lang="el-GR" sz="2600" dirty="0">
                <a:solidFill>
                  <a:srgbClr val="C00000"/>
                </a:solidFill>
              </a:rPr>
              <a:t>Π.χ.</a:t>
            </a:r>
            <a:r>
              <a:rPr lang="en-US" sz="2600" dirty="0">
                <a:solidFill>
                  <a:srgbClr val="C00000"/>
                </a:solidFill>
              </a:rPr>
              <a:t> </a:t>
            </a:r>
            <a:r>
              <a:rPr lang="en-US" sz="2600" dirty="0"/>
              <a:t>A</a:t>
            </a:r>
            <a:r>
              <a:rPr lang="el-GR" sz="2600" dirty="0" err="1"/>
              <a:t>ξιολόγηση</a:t>
            </a:r>
            <a:r>
              <a:rPr lang="el-GR" sz="2600" dirty="0"/>
              <a:t> σταδίων αλλαγής σχετικά με την υιοθέτηση δίαιτας χαμηλής περιεκτικότητας σε λιπίδια. </a:t>
            </a:r>
            <a:endParaRPr lang="en-US" sz="2600" dirty="0"/>
          </a:p>
        </p:txBody>
      </p:sp>
    </p:spTree>
    <p:extLst>
      <p:ext uri="{BB962C8B-B14F-4D97-AF65-F5344CB8AC3E}">
        <p14:creationId xmlns:p14="http://schemas.microsoft.com/office/powerpoint/2010/main" val="3859425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6548160"/>
            <a:ext cx="8229600" cy="337224"/>
          </a:xfrm>
        </p:spPr>
        <p:txBody>
          <a:bodyPr>
            <a:noAutofit/>
          </a:bodyPr>
          <a:lstStyle/>
          <a:p>
            <a:pPr algn="r">
              <a:buNone/>
            </a:pPr>
            <a:r>
              <a:rPr lang="el-GR" sz="1600" i="1" dirty="0"/>
              <a:t>Από </a:t>
            </a:r>
            <a:r>
              <a:rPr lang="en-US" sz="1600" i="1" dirty="0"/>
              <a:t>Kristal AR et al. JADA 1999;99(6):679 - 684</a:t>
            </a:r>
            <a:endParaRPr lang="el-GR" sz="1600" i="1" dirty="0"/>
          </a:p>
        </p:txBody>
      </p:sp>
      <p:pic>
        <p:nvPicPr>
          <p:cNvPr id="3074" name="Picture 2"/>
          <p:cNvPicPr>
            <a:picLocks noChangeAspect="1" noChangeArrowheads="1"/>
          </p:cNvPicPr>
          <p:nvPr/>
        </p:nvPicPr>
        <p:blipFill>
          <a:blip r:embed="rId2" cstate="print">
            <a:lum bright="-20000" contrast="40000"/>
          </a:blip>
          <a:srcRect/>
          <a:stretch>
            <a:fillRect/>
          </a:stretch>
        </p:blipFill>
        <p:spPr bwMode="auto">
          <a:xfrm>
            <a:off x="694028" y="0"/>
            <a:ext cx="7959393" cy="6525344"/>
          </a:xfrm>
          <a:prstGeom prst="rect">
            <a:avLst/>
          </a:prstGeom>
          <a:noFill/>
          <a:ln w="9525">
            <a:noFill/>
            <a:miter lim="800000"/>
            <a:headEnd/>
            <a:tailEnd/>
          </a:ln>
        </p:spPr>
      </p:pic>
    </p:spTree>
    <p:extLst>
      <p:ext uri="{BB962C8B-B14F-4D97-AF65-F5344CB8AC3E}">
        <p14:creationId xmlns:p14="http://schemas.microsoft.com/office/powerpoint/2010/main" val="1554391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6525344"/>
            <a:ext cx="8496944" cy="337224"/>
          </a:xfrm>
        </p:spPr>
        <p:txBody>
          <a:bodyPr>
            <a:noAutofit/>
          </a:bodyPr>
          <a:lstStyle/>
          <a:p>
            <a:pPr algn="r">
              <a:buNone/>
            </a:pPr>
            <a:r>
              <a:rPr lang="en-US" sz="1600" dirty="0"/>
              <a:t>Obtained from Di </a:t>
            </a:r>
            <a:r>
              <a:rPr lang="en-US" sz="1600" dirty="0" err="1"/>
              <a:t>Noia</a:t>
            </a:r>
            <a:r>
              <a:rPr lang="en-US" sz="1600" dirty="0"/>
              <a:t> J Et al. Am J Health </a:t>
            </a:r>
            <a:r>
              <a:rPr lang="en-US" sz="1600" dirty="0" err="1"/>
              <a:t>Promot</a:t>
            </a:r>
            <a:r>
              <a:rPr lang="en-US" sz="1600" dirty="0"/>
              <a:t> 2012;26(6):381-389</a:t>
            </a:r>
            <a:endParaRPr lang="el-GR" sz="1600" dirty="0"/>
          </a:p>
        </p:txBody>
      </p:sp>
      <p:pic>
        <p:nvPicPr>
          <p:cNvPr id="7170" name="Picture 2"/>
          <p:cNvPicPr>
            <a:picLocks noChangeAspect="1" noChangeArrowheads="1"/>
          </p:cNvPicPr>
          <p:nvPr/>
        </p:nvPicPr>
        <p:blipFill>
          <a:blip r:embed="rId2" cstate="print">
            <a:lum bright="-20000" contrast="40000"/>
          </a:blip>
          <a:srcRect r="2193"/>
          <a:stretch>
            <a:fillRect/>
          </a:stretch>
        </p:blipFill>
        <p:spPr bwMode="auto">
          <a:xfrm>
            <a:off x="0" y="1124744"/>
            <a:ext cx="9144000" cy="506974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79512" y="632495"/>
            <a:ext cx="5984811" cy="420241"/>
          </a:xfrm>
          <a:prstGeom prst="rect">
            <a:avLst/>
          </a:prstGeom>
          <a:noFill/>
          <a:ln w="9525">
            <a:noFill/>
            <a:miter lim="800000"/>
            <a:headEnd/>
            <a:tailEnd/>
          </a:ln>
        </p:spPr>
      </p:pic>
    </p:spTree>
    <p:extLst>
      <p:ext uri="{BB962C8B-B14F-4D97-AF65-F5344CB8AC3E}">
        <p14:creationId xmlns:p14="http://schemas.microsoft.com/office/powerpoint/2010/main" val="386698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628800"/>
            <a:ext cx="8784976" cy="4968552"/>
          </a:xfrm>
          <a:solidFill>
            <a:schemeClr val="bg1"/>
          </a:solidFill>
        </p:spPr>
        <p:txBody>
          <a:bodyPr>
            <a:normAutofit fontScale="85000" lnSpcReduction="20000"/>
          </a:bodyPr>
          <a:lstStyle/>
          <a:p>
            <a:pPr marL="624078" indent="-514350">
              <a:buFont typeface="+mj-lt"/>
              <a:buAutoNum type="arabicPeriod"/>
            </a:pPr>
            <a:endParaRPr lang="el-GR" dirty="0"/>
          </a:p>
          <a:p>
            <a:pPr marL="624078" indent="-514350">
              <a:buFont typeface="+mj-lt"/>
              <a:buAutoNum type="arabicPeriod"/>
            </a:pPr>
            <a:r>
              <a:rPr lang="el-GR" dirty="0"/>
              <a:t>Πώς νιώθεις σχετικά με την παρούσα σου δίαιτα;</a:t>
            </a:r>
            <a:endParaRPr lang="en-US" dirty="0"/>
          </a:p>
          <a:p>
            <a:pPr marL="624078" indent="-514350">
              <a:buFont typeface="+mj-lt"/>
              <a:buAutoNum type="arabicPeriod"/>
            </a:pPr>
            <a:endParaRPr lang="en-US" dirty="0"/>
          </a:p>
          <a:p>
            <a:pPr marL="624078" indent="-514350">
              <a:buFont typeface="+mj-lt"/>
              <a:buAutoNum type="arabicPeriod"/>
            </a:pPr>
            <a:r>
              <a:rPr lang="el-GR" dirty="0"/>
              <a:t>Τι προβλήματα είχες λόγω της παρούσας σου δίαιτας;</a:t>
            </a:r>
            <a:endParaRPr lang="en-US" dirty="0"/>
          </a:p>
          <a:p>
            <a:pPr marL="624078" indent="-514350">
              <a:buFont typeface="+mj-lt"/>
              <a:buAutoNum type="arabicPeriod"/>
            </a:pPr>
            <a:endParaRPr lang="en-US" dirty="0"/>
          </a:p>
          <a:p>
            <a:pPr marL="624078" indent="-514350">
              <a:buFont typeface="+mj-lt"/>
              <a:buAutoNum type="arabicPeriod"/>
            </a:pPr>
            <a:r>
              <a:rPr lang="el-GR" dirty="0"/>
              <a:t>Έχετε σκεφτεί (ποτέ) να κάνετε αλλαγές στη δίαιτά σας;</a:t>
            </a:r>
          </a:p>
          <a:p>
            <a:pPr marL="624078" indent="-514350">
              <a:buFont typeface="+mj-lt"/>
              <a:buAutoNum type="arabicPeriod"/>
            </a:pPr>
            <a:endParaRPr lang="en-US" dirty="0"/>
          </a:p>
          <a:p>
            <a:pPr marL="624078" indent="-514350">
              <a:buFont typeface="+mj-lt"/>
              <a:buAutoNum type="arabicPeriod"/>
            </a:pPr>
            <a:r>
              <a:rPr lang="el-GR" dirty="0"/>
              <a:t>Τι θα θέλατε να αλλάξετε στη δίαιτά σας τώρα; </a:t>
            </a:r>
            <a:endParaRPr lang="en-US" dirty="0"/>
          </a:p>
          <a:p>
            <a:pPr marL="624078" indent="-514350">
              <a:buFont typeface="+mj-lt"/>
              <a:buAutoNum type="arabicPeriod"/>
            </a:pPr>
            <a:endParaRPr lang="en-US" dirty="0"/>
          </a:p>
          <a:p>
            <a:pPr marL="624078" indent="-514350">
              <a:buFont typeface="+mj-lt"/>
              <a:buAutoNum type="arabicPeriod"/>
            </a:pPr>
            <a:r>
              <a:rPr lang="el-GR" dirty="0"/>
              <a:t>Γιατί θα θέλατε να αλλάξετε τη δίαιτά σας τώρα; </a:t>
            </a:r>
          </a:p>
          <a:p>
            <a:pPr marL="624078" indent="-514350">
              <a:buFont typeface="+mj-lt"/>
              <a:buAutoNum type="arabicPeriod"/>
            </a:pPr>
            <a:endParaRPr lang="en-US" dirty="0"/>
          </a:p>
          <a:p>
            <a:pPr marL="624078" indent="-514350">
              <a:buFont typeface="+mj-lt"/>
              <a:buAutoNum type="arabicPeriod"/>
            </a:pPr>
            <a:r>
              <a:rPr lang="el-GR" dirty="0"/>
              <a:t>Τι ανησυχίες/ σκέψεις έχετε σχετικά με το να αλλάξετε τη δίαιτά σας τώρα;</a:t>
            </a:r>
            <a:endParaRPr lang="en-US" dirty="0"/>
          </a:p>
          <a:p>
            <a:pPr marL="624078" indent="-514350">
              <a:buFont typeface="+mj-lt"/>
              <a:buAutoNum type="arabicPeriod"/>
            </a:pPr>
            <a:endParaRPr lang="en-US" dirty="0"/>
          </a:p>
          <a:p>
            <a:pPr marL="624078" indent="-514350">
              <a:buFont typeface="+mj-lt"/>
              <a:buAutoNum type="arabicPeriod"/>
            </a:pPr>
            <a:r>
              <a:rPr lang="el-GR" dirty="0"/>
              <a:t>Τι λόγους θα είχατε για να θέλετε να διατηρήσετε την παρούσας σας δίαιτα;</a:t>
            </a:r>
            <a:endParaRPr lang="en-US" dirty="0"/>
          </a:p>
        </p:txBody>
      </p:sp>
      <p:sp>
        <p:nvSpPr>
          <p:cNvPr id="2" name="Title 1"/>
          <p:cNvSpPr>
            <a:spLocks noGrp="1"/>
          </p:cNvSpPr>
          <p:nvPr>
            <p:ph type="title"/>
          </p:nvPr>
        </p:nvSpPr>
        <p:spPr>
          <a:xfrm>
            <a:off x="467544" y="476672"/>
            <a:ext cx="8229600" cy="1066800"/>
          </a:xfrm>
        </p:spPr>
        <p:txBody>
          <a:bodyPr>
            <a:normAutofit/>
          </a:bodyPr>
          <a:lstStyle/>
          <a:p>
            <a:r>
              <a:rPr lang="el-GR" sz="3200" dirty="0">
                <a:solidFill>
                  <a:schemeClr val="bg1"/>
                </a:solidFill>
              </a:rPr>
              <a:t>Ερωτήσεις αξιολόγησης σταδίου αλλαγής</a:t>
            </a:r>
            <a:endParaRPr lang="el-GR" sz="3200" dirty="0">
              <a:solidFill>
                <a:srgbClr val="C00000"/>
              </a:solidFill>
            </a:endParaRPr>
          </a:p>
        </p:txBody>
      </p:sp>
      <p:sp>
        <p:nvSpPr>
          <p:cNvPr id="6" name="TextBox 5"/>
          <p:cNvSpPr txBox="1"/>
          <p:nvPr/>
        </p:nvSpPr>
        <p:spPr>
          <a:xfrm>
            <a:off x="2339752" y="6453336"/>
            <a:ext cx="6804248" cy="369332"/>
          </a:xfrm>
          <a:prstGeom prst="rect">
            <a:avLst/>
          </a:prstGeom>
          <a:noFill/>
        </p:spPr>
        <p:txBody>
          <a:bodyPr wrap="square" rtlCol="0">
            <a:spAutoFit/>
          </a:bodyPr>
          <a:lstStyle/>
          <a:p>
            <a:pPr algn="r"/>
            <a:r>
              <a:rPr lang="el-GR" i="1" dirty="0"/>
              <a:t>Από </a:t>
            </a:r>
            <a:r>
              <a:rPr lang="en-US" i="1" dirty="0" err="1"/>
              <a:t>Rosal</a:t>
            </a:r>
            <a:r>
              <a:rPr lang="en-US" i="1" dirty="0"/>
              <a:t> et al. JADA 2001; 101:332 – 338, 341 </a:t>
            </a:r>
            <a:endParaRPr lang="el-GR" i="1" dirty="0"/>
          </a:p>
        </p:txBody>
      </p:sp>
    </p:spTree>
    <p:extLst>
      <p:ext uri="{BB962C8B-B14F-4D97-AF65-F5344CB8AC3E}">
        <p14:creationId xmlns:p14="http://schemas.microsoft.com/office/powerpoint/2010/main" val="313780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l-GR" dirty="0"/>
              <a:t>Είναι μια συμπεριφοριστική θεωρία που περιγράφει την αλλαγή συμπεριφοράς σα να συμβαίνει σε 5 στάδια.</a:t>
            </a:r>
          </a:p>
          <a:p>
            <a:pPr algn="just"/>
            <a:endParaRPr lang="en-US" dirty="0"/>
          </a:p>
          <a:p>
            <a:pPr algn="just"/>
            <a:r>
              <a:rPr lang="el-GR" dirty="0"/>
              <a:t>Καλείται </a:t>
            </a:r>
            <a:r>
              <a:rPr lang="el-GR" dirty="0" err="1"/>
              <a:t>διαθεωρητικό</a:t>
            </a:r>
            <a:r>
              <a:rPr lang="el-GR" dirty="0"/>
              <a:t> γιατί ενσωματώνει διαδικασίες και αρχές αλλαγής από διάφορες θεωρίες παρέμβασης.</a:t>
            </a:r>
          </a:p>
        </p:txBody>
      </p:sp>
      <p:sp>
        <p:nvSpPr>
          <p:cNvPr id="2" name="Title 1"/>
          <p:cNvSpPr>
            <a:spLocks noGrp="1"/>
          </p:cNvSpPr>
          <p:nvPr>
            <p:ph type="title"/>
          </p:nvPr>
        </p:nvSpPr>
        <p:spPr>
          <a:xfrm>
            <a:off x="611560" y="620688"/>
            <a:ext cx="7643192" cy="773832"/>
          </a:xfrm>
        </p:spPr>
        <p:txBody>
          <a:bodyPr/>
          <a:lstStyle/>
          <a:p>
            <a:r>
              <a:rPr lang="el-GR" b="1" dirty="0">
                <a:solidFill>
                  <a:schemeClr val="accent3">
                    <a:lumMod val="20000"/>
                    <a:lumOff val="80000"/>
                  </a:schemeClr>
                </a:solidFill>
              </a:rPr>
              <a:t>Τι είναι;</a:t>
            </a:r>
          </a:p>
        </p:txBody>
      </p:sp>
    </p:spTree>
    <p:extLst>
      <p:ext uri="{BB962C8B-B14F-4D97-AF65-F5344CB8AC3E}">
        <p14:creationId xmlns:p14="http://schemas.microsoft.com/office/powerpoint/2010/main" val="3614939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548160"/>
            <a:ext cx="8712968" cy="337224"/>
          </a:xfrm>
        </p:spPr>
        <p:txBody>
          <a:bodyPr>
            <a:normAutofit/>
          </a:bodyPr>
          <a:lstStyle/>
          <a:p>
            <a:pPr algn="r">
              <a:buNone/>
            </a:pPr>
            <a:r>
              <a:rPr lang="el-GR" sz="1600" dirty="0"/>
              <a:t>Από </a:t>
            </a:r>
            <a:r>
              <a:rPr lang="en-US" sz="1600" dirty="0" err="1"/>
              <a:t>Hala</a:t>
            </a:r>
            <a:r>
              <a:rPr lang="en-US" sz="1600" dirty="0"/>
              <a:t> – </a:t>
            </a:r>
            <a:r>
              <a:rPr lang="en-US" sz="1600" dirty="0" err="1"/>
              <a:t>Hazam</a:t>
            </a:r>
            <a:r>
              <a:rPr lang="en-US" sz="1600" dirty="0"/>
              <a:t> Al </a:t>
            </a:r>
            <a:r>
              <a:rPr lang="en-US" sz="1600" dirty="0" err="1"/>
              <a:t>Otaibi</a:t>
            </a:r>
            <a:r>
              <a:rPr lang="en-US" sz="1600" dirty="0"/>
              <a:t>. Asian Pacific J Cancer </a:t>
            </a:r>
            <a:r>
              <a:rPr lang="en-US" sz="1600" dirty="0" err="1"/>
              <a:t>Prev</a:t>
            </a:r>
            <a:r>
              <a:rPr lang="en-US" sz="1600" dirty="0"/>
              <a:t> 2013;14(2):1009 -  1016</a:t>
            </a:r>
            <a:endParaRPr lang="el-GR" sz="1600" dirty="0"/>
          </a:p>
        </p:txBody>
      </p:sp>
      <p:pic>
        <p:nvPicPr>
          <p:cNvPr id="6146" name="Picture 2"/>
          <p:cNvPicPr>
            <a:picLocks noChangeAspect="1" noChangeArrowheads="1"/>
          </p:cNvPicPr>
          <p:nvPr/>
        </p:nvPicPr>
        <p:blipFill rotWithShape="1">
          <a:blip r:embed="rId2" cstate="print">
            <a:lum bright="-20000" contrast="40000"/>
          </a:blip>
          <a:srcRect r="377"/>
          <a:stretch/>
        </p:blipFill>
        <p:spPr bwMode="auto">
          <a:xfrm>
            <a:off x="-1" y="1268760"/>
            <a:ext cx="9144001" cy="2448272"/>
          </a:xfrm>
          <a:prstGeom prst="rect">
            <a:avLst/>
          </a:prstGeom>
          <a:noFill/>
          <a:ln w="9525">
            <a:noFill/>
            <a:miter lim="800000"/>
            <a:headEnd/>
            <a:tailEnd/>
          </a:ln>
        </p:spPr>
      </p:pic>
    </p:spTree>
    <p:extLst>
      <p:ext uri="{BB962C8B-B14F-4D97-AF65-F5344CB8AC3E}">
        <p14:creationId xmlns:p14="http://schemas.microsoft.com/office/powerpoint/2010/main" val="2226665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l-GR" dirty="0">
                <a:solidFill>
                  <a:schemeClr val="bg1">
                    <a:lumMod val="85000"/>
                  </a:schemeClr>
                </a:solidFill>
              </a:rPr>
              <a:t>Στάδια αλλαγής</a:t>
            </a:r>
            <a:endParaRPr lang="en-US" dirty="0">
              <a:solidFill>
                <a:schemeClr val="bg1">
                  <a:lumMod val="85000"/>
                </a:schemeClr>
              </a:solidFill>
            </a:endParaRPr>
          </a:p>
          <a:p>
            <a:endParaRPr lang="en-US" dirty="0"/>
          </a:p>
          <a:p>
            <a:r>
              <a:rPr lang="el-GR" dirty="0">
                <a:solidFill>
                  <a:schemeClr val="tx1"/>
                </a:solidFill>
              </a:rPr>
              <a:t>Ζυγαριά απόφασης</a:t>
            </a:r>
            <a:endParaRPr lang="en-US" dirty="0">
              <a:solidFill>
                <a:schemeClr val="tx1"/>
              </a:solidFill>
            </a:endParaRPr>
          </a:p>
          <a:p>
            <a:endParaRPr lang="en-US" dirty="0">
              <a:solidFill>
                <a:schemeClr val="bg1">
                  <a:lumMod val="85000"/>
                </a:schemeClr>
              </a:solidFill>
            </a:endParaRPr>
          </a:p>
          <a:p>
            <a:r>
              <a:rPr lang="el-GR" dirty="0" err="1">
                <a:solidFill>
                  <a:schemeClr val="bg1">
                    <a:lumMod val="85000"/>
                  </a:schemeClr>
                </a:solidFill>
              </a:rPr>
              <a:t>Αυτο</a:t>
            </a:r>
            <a:r>
              <a:rPr lang="el-GR" dirty="0">
                <a:solidFill>
                  <a:schemeClr val="bg1">
                    <a:lumMod val="85000"/>
                  </a:schemeClr>
                </a:solidFill>
              </a:rPr>
              <a:t>-αποτελεσματικότητα</a:t>
            </a:r>
            <a:endParaRPr lang="en-US" dirty="0">
              <a:solidFill>
                <a:schemeClr val="bg1">
                  <a:lumMod val="85000"/>
                </a:schemeClr>
              </a:solidFill>
            </a:endParaRPr>
          </a:p>
          <a:p>
            <a:endParaRPr lang="en-US" dirty="0">
              <a:solidFill>
                <a:schemeClr val="bg1">
                  <a:lumMod val="85000"/>
                </a:schemeClr>
              </a:solidFill>
            </a:endParaRPr>
          </a:p>
          <a:p>
            <a:r>
              <a:rPr lang="el-GR" dirty="0">
                <a:solidFill>
                  <a:schemeClr val="bg1">
                    <a:lumMod val="85000"/>
                  </a:schemeClr>
                </a:solidFill>
              </a:rPr>
              <a:t>Πειρασμός</a:t>
            </a:r>
            <a:endParaRPr lang="en-US" dirty="0">
              <a:solidFill>
                <a:schemeClr val="bg1">
                  <a:lumMod val="85000"/>
                </a:schemeClr>
              </a:solidFill>
            </a:endParaRPr>
          </a:p>
          <a:p>
            <a:endParaRPr lang="el-GR" dirty="0">
              <a:solidFill>
                <a:schemeClr val="bg1">
                  <a:lumMod val="85000"/>
                </a:schemeClr>
              </a:solidFill>
            </a:endParaRPr>
          </a:p>
          <a:p>
            <a:r>
              <a:rPr lang="el-GR" dirty="0">
                <a:solidFill>
                  <a:schemeClr val="bg1">
                    <a:lumMod val="85000"/>
                  </a:schemeClr>
                </a:solidFill>
              </a:rPr>
              <a:t>Διαδικασίες αλλαγής</a:t>
            </a:r>
            <a:endParaRPr lang="en-US" dirty="0">
              <a:solidFill>
                <a:schemeClr val="bg1">
                  <a:lumMod val="85000"/>
                </a:schemeClr>
              </a:solidFill>
            </a:endParaRPr>
          </a:p>
        </p:txBody>
      </p:sp>
      <p:sp>
        <p:nvSpPr>
          <p:cNvPr id="2" name="Title 1"/>
          <p:cNvSpPr>
            <a:spLocks noGrp="1"/>
          </p:cNvSpPr>
          <p:nvPr>
            <p:ph type="title"/>
          </p:nvPr>
        </p:nvSpPr>
        <p:spPr>
          <a:xfrm>
            <a:off x="745232" y="404664"/>
            <a:ext cx="7787208" cy="1066800"/>
          </a:xfrm>
        </p:spPr>
        <p:txBody>
          <a:bodyPr>
            <a:normAutofit/>
          </a:bodyPr>
          <a:lstStyle/>
          <a:p>
            <a:r>
              <a:rPr lang="el-GR" sz="3200" b="1" dirty="0">
                <a:solidFill>
                  <a:schemeClr val="accent3">
                    <a:lumMod val="20000"/>
                    <a:lumOff val="80000"/>
                  </a:schemeClr>
                </a:solidFill>
              </a:rPr>
              <a:t>Το </a:t>
            </a:r>
            <a:r>
              <a:rPr lang="el-GR" sz="3200" b="1" dirty="0" err="1">
                <a:solidFill>
                  <a:schemeClr val="accent3">
                    <a:lumMod val="20000"/>
                    <a:lumOff val="80000"/>
                  </a:schemeClr>
                </a:solidFill>
              </a:rPr>
              <a:t>Διαθεωρητικό</a:t>
            </a:r>
            <a:r>
              <a:rPr lang="el-GR" sz="3200" b="1" dirty="0">
                <a:solidFill>
                  <a:schemeClr val="accent3">
                    <a:lumMod val="20000"/>
                    <a:lumOff val="80000"/>
                  </a:schemeClr>
                </a:solidFill>
              </a:rPr>
              <a:t> Υπόδειγμα αποτελείται από τις ακόλουθες δομές</a:t>
            </a:r>
            <a:r>
              <a:rPr lang="en-US" sz="3200" b="1" dirty="0">
                <a:solidFill>
                  <a:schemeClr val="accent3">
                    <a:lumMod val="20000"/>
                    <a:lumOff val="80000"/>
                  </a:schemeClr>
                </a:solidFill>
              </a:rPr>
              <a:t>:</a:t>
            </a:r>
            <a:endParaRPr lang="el-GR" sz="3200" b="1" dirty="0">
              <a:solidFill>
                <a:schemeClr val="accent3">
                  <a:lumMod val="20000"/>
                  <a:lumOff val="80000"/>
                </a:schemeClr>
              </a:solidFill>
            </a:endParaRPr>
          </a:p>
        </p:txBody>
      </p:sp>
    </p:spTree>
    <p:extLst>
      <p:ext uri="{BB962C8B-B14F-4D97-AF65-F5344CB8AC3E}">
        <p14:creationId xmlns:p14="http://schemas.microsoft.com/office/powerpoint/2010/main" val="706707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84976" cy="4801720"/>
          </a:xfrm>
          <a:solidFill>
            <a:schemeClr val="bg1"/>
          </a:solidFill>
        </p:spPr>
        <p:txBody>
          <a:bodyPr>
            <a:noAutofit/>
          </a:bodyPr>
          <a:lstStyle/>
          <a:p>
            <a:pPr>
              <a:buNone/>
            </a:pPr>
            <a:r>
              <a:rPr lang="el-GR" sz="2000" dirty="0"/>
              <a:t>Η ζυγαριά απόφασης βασίζεται στο </a:t>
            </a:r>
            <a:r>
              <a:rPr lang="el-GR" sz="2000" b="1" dirty="0">
                <a:solidFill>
                  <a:srgbClr val="333399"/>
                </a:solidFill>
                <a:effectLst>
                  <a:outerShdw blurRad="38100" dist="38100" dir="2700000" algn="tl">
                    <a:srgbClr val="000000">
                      <a:alpha val="43137"/>
                    </a:srgbClr>
                  </a:outerShdw>
                </a:effectLst>
              </a:rPr>
              <a:t>μοντέλο λήψης – απόφασης </a:t>
            </a:r>
            <a:r>
              <a:rPr lang="el-GR" sz="2000" dirty="0"/>
              <a:t>των </a:t>
            </a:r>
            <a:r>
              <a:rPr lang="en-US" sz="2000" b="1" dirty="0"/>
              <a:t>Janis &amp; Mann</a:t>
            </a:r>
            <a:r>
              <a:rPr lang="en-US" sz="2000" dirty="0"/>
              <a:t>.</a:t>
            </a:r>
          </a:p>
          <a:p>
            <a:pPr>
              <a:buNone/>
            </a:pPr>
            <a:endParaRPr lang="en-US" sz="2000" dirty="0"/>
          </a:p>
          <a:p>
            <a:pPr>
              <a:buNone/>
            </a:pPr>
            <a:r>
              <a:rPr lang="el-GR" sz="2000" dirty="0"/>
              <a:t>Οι </a:t>
            </a:r>
            <a:r>
              <a:rPr lang="en-US" sz="2000" dirty="0"/>
              <a:t>Janis &amp; Mann </a:t>
            </a:r>
            <a:r>
              <a:rPr lang="el-GR" sz="2000" dirty="0"/>
              <a:t>όρισαν τη λήψη αποφάσεων ως μια διαδικασία κατά την οποία λαμβάνονται υπόψη με προσοχή </a:t>
            </a:r>
            <a:r>
              <a:rPr lang="en-US" sz="2000" b="1" dirty="0"/>
              <a:t>8</a:t>
            </a:r>
            <a:r>
              <a:rPr lang="en-US" sz="2000" dirty="0"/>
              <a:t> </a:t>
            </a:r>
            <a:r>
              <a:rPr lang="el-GR" sz="2000" b="1" dirty="0"/>
              <a:t>παράγοντες,</a:t>
            </a:r>
            <a:r>
              <a:rPr lang="el-GR" sz="2000" dirty="0"/>
              <a:t> οι οποίοι μπαίνουν σε ένα «φύλλο ζυγαριάς» απόφασης συγκριτικών οφελών &amp; απωλειών</a:t>
            </a:r>
            <a:r>
              <a:rPr lang="en-US" sz="2000" dirty="0"/>
              <a:t>: </a:t>
            </a:r>
          </a:p>
          <a:p>
            <a:pPr marL="624078" indent="-514350">
              <a:buClr>
                <a:schemeClr val="accent2">
                  <a:lumMod val="75000"/>
                </a:schemeClr>
              </a:buClr>
              <a:buSzPct val="80000"/>
              <a:buFont typeface="+mj-lt"/>
              <a:buAutoNum type="arabicPeriod"/>
            </a:pPr>
            <a:r>
              <a:rPr lang="el-GR" sz="2000" dirty="0"/>
              <a:t>οφέλη για τον εαυτό</a:t>
            </a:r>
            <a:endParaRPr lang="en-US" sz="2000" dirty="0"/>
          </a:p>
          <a:p>
            <a:pPr marL="624078" indent="-514350">
              <a:buClr>
                <a:schemeClr val="accent2">
                  <a:lumMod val="75000"/>
                </a:schemeClr>
              </a:buClr>
              <a:buSzPct val="80000"/>
              <a:buFont typeface="+mj-lt"/>
              <a:buAutoNum type="arabicPeriod"/>
            </a:pPr>
            <a:r>
              <a:rPr lang="el-GR" sz="2000" dirty="0"/>
              <a:t>απώλειες για τον εαυτό</a:t>
            </a:r>
            <a:endParaRPr lang="en-US" sz="2000" dirty="0"/>
          </a:p>
          <a:p>
            <a:pPr marL="624078" indent="-514350">
              <a:buClr>
                <a:schemeClr val="bg1">
                  <a:lumMod val="85000"/>
                </a:schemeClr>
              </a:buClr>
              <a:buSzPct val="80000"/>
              <a:buFont typeface="+mj-lt"/>
              <a:buAutoNum type="arabicPeriod"/>
            </a:pPr>
            <a:r>
              <a:rPr lang="el-GR" sz="2000" dirty="0">
                <a:solidFill>
                  <a:schemeClr val="bg1">
                    <a:lumMod val="85000"/>
                  </a:schemeClr>
                </a:solidFill>
              </a:rPr>
              <a:t>οφέλη για σημαντικούς άλλους</a:t>
            </a:r>
            <a:r>
              <a:rPr lang="en-US" sz="2000" dirty="0">
                <a:solidFill>
                  <a:schemeClr val="bg1">
                    <a:lumMod val="85000"/>
                  </a:schemeClr>
                </a:solidFill>
              </a:rPr>
              <a:t> </a:t>
            </a:r>
          </a:p>
          <a:p>
            <a:pPr marL="624078" indent="-514350">
              <a:buClr>
                <a:schemeClr val="bg1">
                  <a:lumMod val="85000"/>
                </a:schemeClr>
              </a:buClr>
              <a:buSzPct val="80000"/>
              <a:buFont typeface="+mj-lt"/>
              <a:buAutoNum type="arabicPeriod"/>
            </a:pPr>
            <a:r>
              <a:rPr lang="el-GR" sz="2000" dirty="0">
                <a:solidFill>
                  <a:schemeClr val="bg1">
                    <a:lumMod val="85000"/>
                  </a:schemeClr>
                </a:solidFill>
              </a:rPr>
              <a:t>απώλειες για σημαντικούς άλλους</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εαυτού</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εαυτού</a:t>
            </a:r>
            <a:r>
              <a:rPr lang="en-US" sz="2000" dirty="0">
                <a:solidFill>
                  <a:schemeClr val="bg1">
                    <a:lumMod val="85000"/>
                  </a:schemeClr>
                </a:solidFill>
              </a:rPr>
              <a:t> </a:t>
            </a:r>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από άλλους</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από άλλους</a:t>
            </a:r>
          </a:p>
        </p:txBody>
      </p:sp>
      <p:sp>
        <p:nvSpPr>
          <p:cNvPr id="2" name="Title 1"/>
          <p:cNvSpPr>
            <a:spLocks noGrp="1"/>
          </p:cNvSpPr>
          <p:nvPr>
            <p:ph type="title"/>
          </p:nvPr>
        </p:nvSpPr>
        <p:spPr>
          <a:xfrm>
            <a:off x="457200" y="404664"/>
            <a:ext cx="8229600" cy="778768"/>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84976" cy="4801720"/>
          </a:xfrm>
          <a:solidFill>
            <a:schemeClr val="bg1"/>
          </a:solidFill>
        </p:spPr>
        <p:txBody>
          <a:bodyPr>
            <a:noAutofit/>
          </a:bodyPr>
          <a:lstStyle/>
          <a:p>
            <a:pPr>
              <a:buNone/>
            </a:pPr>
            <a:r>
              <a:rPr lang="el-GR" sz="2000" dirty="0"/>
              <a:t>Η ζυγαριά απόφασης βασίζεται στο μοντέλο λήψης – απόφασης των </a:t>
            </a:r>
            <a:r>
              <a:rPr lang="en-US" sz="2000" b="1" dirty="0"/>
              <a:t>Janis &amp; Mann</a:t>
            </a:r>
            <a:r>
              <a:rPr lang="en-US" sz="2000" dirty="0"/>
              <a:t>.</a:t>
            </a:r>
          </a:p>
          <a:p>
            <a:pPr>
              <a:buNone/>
            </a:pPr>
            <a:endParaRPr lang="en-US" sz="2000" dirty="0"/>
          </a:p>
          <a:p>
            <a:pPr>
              <a:buNone/>
            </a:pPr>
            <a:r>
              <a:rPr lang="el-GR" sz="2000" dirty="0"/>
              <a:t>Οι </a:t>
            </a:r>
            <a:r>
              <a:rPr lang="en-US" sz="2000" dirty="0"/>
              <a:t>Janis &amp; Mann </a:t>
            </a:r>
            <a:r>
              <a:rPr lang="el-GR" sz="2000" dirty="0"/>
              <a:t>όρισαν τη λήψη αποφάσεων ως μια διαδικασία κατά την οποία λαμβάνονται υπόψη με προσοχή </a:t>
            </a:r>
            <a:r>
              <a:rPr lang="en-US" sz="2000" b="1" dirty="0"/>
              <a:t>8</a:t>
            </a:r>
            <a:r>
              <a:rPr lang="en-US" sz="2000" dirty="0"/>
              <a:t> </a:t>
            </a:r>
            <a:r>
              <a:rPr lang="el-GR" sz="2000" b="1" dirty="0"/>
              <a:t>παράγοντες,</a:t>
            </a:r>
            <a:r>
              <a:rPr lang="el-GR" sz="2000" dirty="0"/>
              <a:t> οι οποίοι μπαίνουν σε ένα «φύλλο ζυγαριάς» απόφασης συγκριτικών οφελών &amp; απωλειών</a:t>
            </a:r>
            <a:r>
              <a:rPr lang="en-US" sz="2000" dirty="0"/>
              <a:t>: </a:t>
            </a:r>
          </a:p>
          <a:p>
            <a:pPr marL="624078" indent="-514350">
              <a:buClr>
                <a:schemeClr val="accent2">
                  <a:lumMod val="75000"/>
                </a:schemeClr>
              </a:buClr>
              <a:buSzPct val="80000"/>
              <a:buFont typeface="+mj-lt"/>
              <a:buAutoNum type="arabicPeriod"/>
            </a:pPr>
            <a:r>
              <a:rPr lang="el-GR" sz="2000" dirty="0"/>
              <a:t>οφέλη για τον εαυτό</a:t>
            </a:r>
            <a:endParaRPr lang="en-US" sz="2000" dirty="0"/>
          </a:p>
          <a:p>
            <a:pPr marL="624078" indent="-514350">
              <a:buClr>
                <a:schemeClr val="accent2">
                  <a:lumMod val="75000"/>
                </a:schemeClr>
              </a:buClr>
              <a:buSzPct val="80000"/>
              <a:buFont typeface="+mj-lt"/>
              <a:buAutoNum type="arabicPeriod"/>
            </a:pPr>
            <a:r>
              <a:rPr lang="el-GR" sz="2000" dirty="0"/>
              <a:t>απώλειες για τον εαυτό</a:t>
            </a:r>
            <a:endParaRPr lang="en-US" sz="2000" dirty="0"/>
          </a:p>
          <a:p>
            <a:pPr marL="624078" indent="-514350">
              <a:buClr>
                <a:schemeClr val="accent2">
                  <a:lumMod val="75000"/>
                </a:schemeClr>
              </a:buClr>
              <a:buSzPct val="80000"/>
              <a:buFont typeface="+mj-lt"/>
              <a:buAutoNum type="arabicPeriod"/>
            </a:pPr>
            <a:r>
              <a:rPr lang="el-GR" sz="2000" b="1" dirty="0"/>
              <a:t>οφέλη για σημαντικούς άλλους</a:t>
            </a:r>
            <a:r>
              <a:rPr lang="en-US" sz="2000" b="1" dirty="0"/>
              <a:t> </a:t>
            </a:r>
          </a:p>
          <a:p>
            <a:pPr marL="624078" indent="-514350">
              <a:buClr>
                <a:schemeClr val="accent2">
                  <a:lumMod val="75000"/>
                </a:schemeClr>
              </a:buClr>
              <a:buSzPct val="80000"/>
              <a:buFont typeface="+mj-lt"/>
              <a:buAutoNum type="arabicPeriod"/>
            </a:pPr>
            <a:r>
              <a:rPr lang="el-GR" sz="2000" b="1" dirty="0"/>
              <a:t>απώλειες για σημαντικούς άλλους</a:t>
            </a:r>
            <a:endParaRPr lang="en-US" sz="2000" b="1" dirty="0"/>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εαυτού</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εαυτού</a:t>
            </a:r>
            <a:r>
              <a:rPr lang="en-US" sz="2000" dirty="0">
                <a:solidFill>
                  <a:schemeClr val="bg1">
                    <a:lumMod val="85000"/>
                  </a:schemeClr>
                </a:solidFill>
              </a:rPr>
              <a:t> </a:t>
            </a:r>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από άλλους</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από άλλους</a:t>
            </a:r>
          </a:p>
        </p:txBody>
      </p:sp>
      <p:sp>
        <p:nvSpPr>
          <p:cNvPr id="2" name="Title 1"/>
          <p:cNvSpPr>
            <a:spLocks noGrp="1"/>
          </p:cNvSpPr>
          <p:nvPr>
            <p:ph type="title"/>
          </p:nvPr>
        </p:nvSpPr>
        <p:spPr>
          <a:xfrm>
            <a:off x="457200" y="404664"/>
            <a:ext cx="8229600" cy="778768"/>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extLst>
      <p:ext uri="{BB962C8B-B14F-4D97-AF65-F5344CB8AC3E}">
        <p14:creationId xmlns:p14="http://schemas.microsoft.com/office/powerpoint/2010/main" val="972768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84976" cy="4801720"/>
          </a:xfrm>
          <a:solidFill>
            <a:schemeClr val="bg1"/>
          </a:solidFill>
        </p:spPr>
        <p:txBody>
          <a:bodyPr>
            <a:noAutofit/>
          </a:bodyPr>
          <a:lstStyle/>
          <a:p>
            <a:pPr>
              <a:buNone/>
            </a:pPr>
            <a:r>
              <a:rPr lang="el-GR" sz="2000" dirty="0"/>
              <a:t>Η ζυγαριά απόφασης βασίζεται στο μοντέλο λήψης – απόφασης των </a:t>
            </a:r>
            <a:r>
              <a:rPr lang="en-US" sz="2000" b="1" dirty="0"/>
              <a:t>Janis &amp; Mann</a:t>
            </a:r>
            <a:r>
              <a:rPr lang="en-US" sz="2000" dirty="0"/>
              <a:t>.</a:t>
            </a:r>
          </a:p>
          <a:p>
            <a:pPr>
              <a:buNone/>
            </a:pPr>
            <a:endParaRPr lang="en-US" sz="2000" dirty="0"/>
          </a:p>
          <a:p>
            <a:pPr>
              <a:buNone/>
            </a:pPr>
            <a:r>
              <a:rPr lang="el-GR" sz="2000" dirty="0"/>
              <a:t>Οι </a:t>
            </a:r>
            <a:r>
              <a:rPr lang="en-US" sz="2000" dirty="0"/>
              <a:t>Janis &amp; Mann </a:t>
            </a:r>
            <a:r>
              <a:rPr lang="el-GR" sz="2000" dirty="0"/>
              <a:t>όρισαν τη λήψη αποφάσεων ως μια διαδικασία κατά την οποία λαμβάνονται υπόψη με προσοχή </a:t>
            </a:r>
            <a:r>
              <a:rPr lang="en-US" sz="2000" b="1" dirty="0"/>
              <a:t>8</a:t>
            </a:r>
            <a:r>
              <a:rPr lang="en-US" sz="2000" dirty="0"/>
              <a:t> </a:t>
            </a:r>
            <a:r>
              <a:rPr lang="el-GR" sz="2000" b="1" dirty="0"/>
              <a:t>παράγοντες,</a:t>
            </a:r>
            <a:r>
              <a:rPr lang="el-GR" sz="2000" dirty="0"/>
              <a:t> οι οποίοι μπαίνουν σε ένα «φύλλο ζυγαριάς» απόφασης συγκριτικών οφελών &amp; απωλειών</a:t>
            </a:r>
            <a:r>
              <a:rPr lang="en-US" sz="2000" dirty="0"/>
              <a:t>: </a:t>
            </a:r>
          </a:p>
          <a:p>
            <a:pPr marL="624078" indent="-514350">
              <a:buClr>
                <a:schemeClr val="accent2">
                  <a:lumMod val="75000"/>
                </a:schemeClr>
              </a:buClr>
              <a:buSzPct val="80000"/>
              <a:buFont typeface="+mj-lt"/>
              <a:buAutoNum type="arabicPeriod"/>
            </a:pPr>
            <a:r>
              <a:rPr lang="el-GR" sz="2000" dirty="0"/>
              <a:t>οφέλη για τον εαυτό</a:t>
            </a:r>
            <a:endParaRPr lang="en-US" sz="2000" dirty="0"/>
          </a:p>
          <a:p>
            <a:pPr marL="624078" indent="-514350">
              <a:buClr>
                <a:schemeClr val="accent2">
                  <a:lumMod val="75000"/>
                </a:schemeClr>
              </a:buClr>
              <a:buSzPct val="80000"/>
              <a:buFont typeface="+mj-lt"/>
              <a:buAutoNum type="arabicPeriod"/>
            </a:pPr>
            <a:r>
              <a:rPr lang="el-GR" sz="2000" dirty="0"/>
              <a:t>απώλειες για τον εαυτό</a:t>
            </a:r>
            <a:endParaRPr lang="en-US" sz="2000" dirty="0"/>
          </a:p>
          <a:p>
            <a:pPr marL="624078" indent="-514350">
              <a:buClr>
                <a:schemeClr val="accent2">
                  <a:lumMod val="75000"/>
                </a:schemeClr>
              </a:buClr>
              <a:buSzPct val="80000"/>
              <a:buFont typeface="+mj-lt"/>
              <a:buAutoNum type="arabicPeriod"/>
            </a:pPr>
            <a:r>
              <a:rPr lang="el-GR" sz="2000" dirty="0"/>
              <a:t>οφέλη για σημαντικούς άλλους</a:t>
            </a:r>
            <a:r>
              <a:rPr lang="en-US" sz="2000" dirty="0"/>
              <a:t> </a:t>
            </a:r>
          </a:p>
          <a:p>
            <a:pPr marL="624078" indent="-514350">
              <a:buClr>
                <a:schemeClr val="accent2">
                  <a:lumMod val="75000"/>
                </a:schemeClr>
              </a:buClr>
              <a:buSzPct val="80000"/>
              <a:buFont typeface="+mj-lt"/>
              <a:buAutoNum type="arabicPeriod"/>
            </a:pPr>
            <a:r>
              <a:rPr lang="el-GR" sz="2000" dirty="0"/>
              <a:t>απώλειες για σημαντικούς άλλους</a:t>
            </a:r>
            <a:endParaRPr lang="en-US" sz="2000" dirty="0"/>
          </a:p>
          <a:p>
            <a:pPr marL="624078" indent="-514350">
              <a:buClr>
                <a:schemeClr val="accent2">
                  <a:lumMod val="75000"/>
                </a:schemeClr>
              </a:buClr>
              <a:buSzPct val="80000"/>
              <a:buFont typeface="+mj-lt"/>
              <a:buAutoNum type="arabicPeriod"/>
            </a:pPr>
            <a:r>
              <a:rPr lang="el-GR" sz="2000" b="1" dirty="0"/>
              <a:t>επιδοκιμασία εαυτού</a:t>
            </a:r>
            <a:endParaRPr lang="en-US" sz="2000" b="1" dirty="0"/>
          </a:p>
          <a:p>
            <a:pPr marL="624078" indent="-514350">
              <a:buClr>
                <a:schemeClr val="accent2">
                  <a:lumMod val="75000"/>
                </a:schemeClr>
              </a:buClr>
              <a:buSzPct val="80000"/>
              <a:buFont typeface="+mj-lt"/>
              <a:buAutoNum type="arabicPeriod"/>
            </a:pPr>
            <a:r>
              <a:rPr lang="el-GR" sz="2000" b="1" dirty="0"/>
              <a:t>αποδοκιμασία εαυτού</a:t>
            </a:r>
            <a:r>
              <a:rPr lang="en-US" sz="2000" b="1" dirty="0"/>
              <a:t> </a:t>
            </a:r>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από άλλους</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από άλλους</a:t>
            </a:r>
          </a:p>
        </p:txBody>
      </p:sp>
      <p:sp>
        <p:nvSpPr>
          <p:cNvPr id="2" name="Title 1"/>
          <p:cNvSpPr>
            <a:spLocks noGrp="1"/>
          </p:cNvSpPr>
          <p:nvPr>
            <p:ph type="title"/>
          </p:nvPr>
        </p:nvSpPr>
        <p:spPr>
          <a:xfrm>
            <a:off x="457200" y="404664"/>
            <a:ext cx="8229600" cy="778768"/>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extLst>
      <p:ext uri="{BB962C8B-B14F-4D97-AF65-F5344CB8AC3E}">
        <p14:creationId xmlns:p14="http://schemas.microsoft.com/office/powerpoint/2010/main" val="2048740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84976" cy="4968552"/>
          </a:xfrm>
          <a:solidFill>
            <a:schemeClr val="bg1"/>
          </a:solidFill>
        </p:spPr>
        <p:txBody>
          <a:bodyPr>
            <a:noAutofit/>
          </a:bodyPr>
          <a:lstStyle/>
          <a:p>
            <a:pPr>
              <a:buNone/>
            </a:pPr>
            <a:r>
              <a:rPr lang="el-GR" sz="2000" dirty="0"/>
              <a:t>Η ζυγαριά απόφασης βασίζεται στο μοντέλο λήψης – απόφασης των </a:t>
            </a:r>
            <a:r>
              <a:rPr lang="en-US" sz="2000" b="1" dirty="0"/>
              <a:t>Janis &amp; Mann</a:t>
            </a:r>
            <a:r>
              <a:rPr lang="en-US" sz="2000" dirty="0"/>
              <a:t>.</a:t>
            </a:r>
          </a:p>
          <a:p>
            <a:pPr>
              <a:buNone/>
            </a:pPr>
            <a:endParaRPr lang="en-US" sz="2000" dirty="0"/>
          </a:p>
          <a:p>
            <a:pPr>
              <a:buNone/>
            </a:pPr>
            <a:r>
              <a:rPr lang="el-GR" sz="2000" dirty="0"/>
              <a:t>Οι </a:t>
            </a:r>
            <a:r>
              <a:rPr lang="en-US" sz="2000" dirty="0"/>
              <a:t>Janis &amp; Mann </a:t>
            </a:r>
            <a:r>
              <a:rPr lang="el-GR" sz="2000" dirty="0"/>
              <a:t>όρισαν τη λήψη αποφάσεων ως μια διαδικασία κατά την οποία λαμβάνονται υπόψη με προσοχή </a:t>
            </a:r>
            <a:r>
              <a:rPr lang="en-US" sz="2000" b="1" dirty="0"/>
              <a:t>8</a:t>
            </a:r>
            <a:r>
              <a:rPr lang="en-US" sz="2000" dirty="0"/>
              <a:t> </a:t>
            </a:r>
            <a:r>
              <a:rPr lang="el-GR" sz="2000" b="1" dirty="0"/>
              <a:t>παράγοντες,</a:t>
            </a:r>
            <a:r>
              <a:rPr lang="el-GR" sz="2000" dirty="0"/>
              <a:t> οι οποίοι μπαίνουν σε ένα «φύλλο ζυγαριάς» απόφασης συγκριτικών οφελών &amp; απωλειών</a:t>
            </a:r>
            <a:r>
              <a:rPr lang="en-US" sz="2000" dirty="0"/>
              <a:t>: </a:t>
            </a:r>
          </a:p>
          <a:p>
            <a:pPr marL="624078" indent="-514350">
              <a:buClr>
                <a:schemeClr val="accent2">
                  <a:lumMod val="75000"/>
                </a:schemeClr>
              </a:buClr>
              <a:buSzPct val="80000"/>
              <a:buFont typeface="+mj-lt"/>
              <a:buAutoNum type="arabicPeriod"/>
            </a:pPr>
            <a:r>
              <a:rPr lang="el-GR" sz="2000" dirty="0"/>
              <a:t>οφέλη για τον εαυτό</a:t>
            </a:r>
            <a:endParaRPr lang="en-US" sz="2000" dirty="0"/>
          </a:p>
          <a:p>
            <a:pPr marL="624078" indent="-514350">
              <a:buClr>
                <a:schemeClr val="accent2">
                  <a:lumMod val="75000"/>
                </a:schemeClr>
              </a:buClr>
              <a:buSzPct val="80000"/>
              <a:buFont typeface="+mj-lt"/>
              <a:buAutoNum type="arabicPeriod"/>
            </a:pPr>
            <a:r>
              <a:rPr lang="el-GR" sz="2000" dirty="0"/>
              <a:t>απώλειες για τον εαυτό</a:t>
            </a:r>
            <a:endParaRPr lang="en-US" sz="2000" dirty="0"/>
          </a:p>
          <a:p>
            <a:pPr marL="624078" indent="-514350">
              <a:buClr>
                <a:schemeClr val="accent2">
                  <a:lumMod val="75000"/>
                </a:schemeClr>
              </a:buClr>
              <a:buSzPct val="80000"/>
              <a:buFont typeface="+mj-lt"/>
              <a:buAutoNum type="arabicPeriod"/>
            </a:pPr>
            <a:r>
              <a:rPr lang="el-GR" sz="2000" dirty="0"/>
              <a:t>οφέλη για σημαντικούς άλλους</a:t>
            </a:r>
            <a:r>
              <a:rPr lang="en-US" sz="2000" dirty="0"/>
              <a:t> </a:t>
            </a:r>
          </a:p>
          <a:p>
            <a:pPr marL="624078" indent="-514350">
              <a:buClr>
                <a:schemeClr val="accent2">
                  <a:lumMod val="75000"/>
                </a:schemeClr>
              </a:buClr>
              <a:buSzPct val="80000"/>
              <a:buFont typeface="+mj-lt"/>
              <a:buAutoNum type="arabicPeriod"/>
            </a:pPr>
            <a:r>
              <a:rPr lang="el-GR" sz="2000" dirty="0"/>
              <a:t>απώλειες για σημαντικούς άλλους</a:t>
            </a:r>
            <a:endParaRPr lang="en-US" sz="2000" dirty="0"/>
          </a:p>
          <a:p>
            <a:pPr marL="624078" indent="-514350">
              <a:buClr>
                <a:schemeClr val="accent2">
                  <a:lumMod val="75000"/>
                </a:schemeClr>
              </a:buClr>
              <a:buSzPct val="80000"/>
              <a:buFont typeface="+mj-lt"/>
              <a:buAutoNum type="arabicPeriod"/>
            </a:pPr>
            <a:r>
              <a:rPr lang="el-GR" sz="2000" dirty="0"/>
              <a:t>επιδοκιμασία εαυτού</a:t>
            </a:r>
            <a:endParaRPr lang="en-US" sz="2000" dirty="0"/>
          </a:p>
          <a:p>
            <a:pPr marL="624078" indent="-514350">
              <a:buClr>
                <a:schemeClr val="accent2">
                  <a:lumMod val="75000"/>
                </a:schemeClr>
              </a:buClr>
              <a:buSzPct val="80000"/>
              <a:buFont typeface="+mj-lt"/>
              <a:buAutoNum type="arabicPeriod"/>
            </a:pPr>
            <a:r>
              <a:rPr lang="el-GR" sz="2000" dirty="0"/>
              <a:t>αποδοκιμασία εαυτού</a:t>
            </a:r>
            <a:r>
              <a:rPr lang="en-US" sz="2000" dirty="0"/>
              <a:t> </a:t>
            </a:r>
          </a:p>
          <a:p>
            <a:pPr marL="624078" indent="-514350">
              <a:buClr>
                <a:schemeClr val="accent2">
                  <a:lumMod val="75000"/>
                </a:schemeClr>
              </a:buClr>
              <a:buSzPct val="80000"/>
              <a:buFont typeface="+mj-lt"/>
              <a:buAutoNum type="arabicPeriod"/>
            </a:pPr>
            <a:r>
              <a:rPr lang="el-GR" sz="2000" b="1" dirty="0"/>
              <a:t>επιδοκιμασία από άλλους</a:t>
            </a:r>
            <a:endParaRPr lang="en-US" sz="2000" b="1" dirty="0"/>
          </a:p>
          <a:p>
            <a:pPr marL="624078" indent="-514350">
              <a:buClr>
                <a:schemeClr val="accent2">
                  <a:lumMod val="75000"/>
                </a:schemeClr>
              </a:buClr>
              <a:buSzPct val="80000"/>
              <a:buFont typeface="+mj-lt"/>
              <a:buAutoNum type="arabicPeriod"/>
            </a:pPr>
            <a:r>
              <a:rPr lang="el-GR" sz="2000" b="1" dirty="0"/>
              <a:t>αποδοκιμασία από άλλους</a:t>
            </a:r>
          </a:p>
        </p:txBody>
      </p:sp>
      <p:sp>
        <p:nvSpPr>
          <p:cNvPr id="2" name="Title 1"/>
          <p:cNvSpPr>
            <a:spLocks noGrp="1"/>
          </p:cNvSpPr>
          <p:nvPr>
            <p:ph type="title"/>
          </p:nvPr>
        </p:nvSpPr>
        <p:spPr>
          <a:xfrm>
            <a:off x="457200" y="404664"/>
            <a:ext cx="8229600" cy="778768"/>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extLst>
      <p:ext uri="{BB962C8B-B14F-4D97-AF65-F5344CB8AC3E}">
        <p14:creationId xmlns:p14="http://schemas.microsoft.com/office/powerpoint/2010/main" val="750591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56792"/>
            <a:ext cx="8784976" cy="4968552"/>
          </a:xfrm>
          <a:solidFill>
            <a:schemeClr val="bg1"/>
          </a:solidFill>
        </p:spPr>
        <p:txBody>
          <a:bodyPr>
            <a:noAutofit/>
          </a:bodyPr>
          <a:lstStyle/>
          <a:p>
            <a:pPr algn="just">
              <a:buNone/>
            </a:pPr>
            <a:endParaRPr lang="el-GR" sz="500" dirty="0"/>
          </a:p>
          <a:p>
            <a:pPr algn="just">
              <a:buNone/>
            </a:pPr>
            <a:r>
              <a:rPr lang="el-GR" sz="1900" dirty="0"/>
              <a:t>Σε εφαρμογή του μοντέλου των</a:t>
            </a:r>
            <a:r>
              <a:rPr lang="en-US" sz="1900" dirty="0"/>
              <a:t> Janis &amp; Mann’s </a:t>
            </a:r>
            <a:r>
              <a:rPr lang="el-GR" sz="1900" dirty="0"/>
              <a:t>στη διαδικασία διακοπής καπνίσματος</a:t>
            </a:r>
            <a:r>
              <a:rPr lang="en-US" sz="1900" dirty="0"/>
              <a:t>, </a:t>
            </a:r>
            <a:r>
              <a:rPr lang="el-GR" sz="1900" dirty="0"/>
              <a:t>ο </a:t>
            </a:r>
            <a:r>
              <a:rPr lang="en-US" sz="1900" b="1" dirty="0" err="1"/>
              <a:t>Velicer</a:t>
            </a:r>
            <a:r>
              <a:rPr lang="en-US" sz="1900" dirty="0"/>
              <a:t> </a:t>
            </a:r>
            <a:r>
              <a:rPr lang="el-GR" sz="1900" dirty="0"/>
              <a:t>και οι συνεργάτες αποφάσισαν ένα </a:t>
            </a:r>
            <a:r>
              <a:rPr lang="el-GR" sz="1900" b="1" dirty="0"/>
              <a:t>μέτρο </a:t>
            </a:r>
            <a:r>
              <a:rPr lang="el-GR" sz="1900" dirty="0"/>
              <a:t>για να αξιολογήσουν </a:t>
            </a:r>
            <a:r>
              <a:rPr lang="el-GR" sz="1900" b="1" dirty="0"/>
              <a:t>τους 8 </a:t>
            </a:r>
            <a:r>
              <a:rPr lang="el-GR" sz="1900" dirty="0"/>
              <a:t>αυτούς </a:t>
            </a:r>
            <a:r>
              <a:rPr lang="el-GR" sz="1900" b="1" dirty="0"/>
              <a:t>παράγοντες </a:t>
            </a:r>
            <a:r>
              <a:rPr lang="el-GR" sz="1900" dirty="0"/>
              <a:t>που αναγνώρισαν οι </a:t>
            </a:r>
            <a:r>
              <a:rPr lang="en-US" sz="1900" dirty="0"/>
              <a:t>Janis </a:t>
            </a:r>
            <a:r>
              <a:rPr lang="el-GR" sz="1900" dirty="0"/>
              <a:t>&amp;</a:t>
            </a:r>
            <a:r>
              <a:rPr lang="en-US" sz="1900" dirty="0"/>
              <a:t> Mann. </a:t>
            </a:r>
          </a:p>
          <a:p>
            <a:pPr algn="just">
              <a:buNone/>
            </a:pPr>
            <a:endParaRPr lang="en-US" sz="1500" dirty="0"/>
          </a:p>
          <a:p>
            <a:pPr algn="just">
              <a:buNone/>
            </a:pPr>
            <a:r>
              <a:rPr lang="el-GR" sz="1900" dirty="0"/>
              <a:t>Βρήκαν μια πιο απλή </a:t>
            </a:r>
            <a:r>
              <a:rPr lang="el-GR" sz="1900" b="1" dirty="0"/>
              <a:t>δομή αποτελούμενη από 2 συστατικά</a:t>
            </a:r>
            <a:r>
              <a:rPr lang="el-GR" sz="1900" dirty="0"/>
              <a:t>, τα υπέρ</a:t>
            </a:r>
            <a:r>
              <a:rPr lang="en-US" sz="1900" dirty="0"/>
              <a:t> (</a:t>
            </a:r>
            <a:r>
              <a:rPr lang="el-GR" sz="1900" dirty="0"/>
              <a:t>πλεονεκτήματα)</a:t>
            </a:r>
            <a:r>
              <a:rPr lang="en-US" sz="1900" dirty="0"/>
              <a:t> </a:t>
            </a:r>
            <a:r>
              <a:rPr lang="el-GR" sz="1900" dirty="0"/>
              <a:t>και τα κατά </a:t>
            </a:r>
            <a:r>
              <a:rPr lang="en-US" sz="1900" dirty="0"/>
              <a:t>(</a:t>
            </a:r>
            <a:r>
              <a:rPr lang="el-GR" sz="1900" dirty="0"/>
              <a:t>μειονεκτήματα</a:t>
            </a:r>
            <a:r>
              <a:rPr lang="en-US" sz="1900" dirty="0"/>
              <a:t>) </a:t>
            </a:r>
            <a:r>
              <a:rPr lang="el-GR" sz="1900" dirty="0"/>
              <a:t>της αλλαγής</a:t>
            </a:r>
            <a:r>
              <a:rPr lang="en-US" sz="1900" dirty="0"/>
              <a:t>. </a:t>
            </a:r>
          </a:p>
          <a:p>
            <a:pPr algn="just">
              <a:buNone/>
            </a:pPr>
            <a:endParaRPr lang="en-US" sz="1500" dirty="0"/>
          </a:p>
          <a:p>
            <a:pPr algn="just">
              <a:buNone/>
            </a:pPr>
            <a:r>
              <a:rPr lang="el-GR" sz="1900" dirty="0"/>
              <a:t>Οι ζυγαριές ήταν επιτυχείς στο να διαφοροποιούν τους καπνιστές στα διάφορα στάδια αλλαγής αναφορικά με τη διακοπή καπνίσματος. </a:t>
            </a:r>
          </a:p>
          <a:p>
            <a:pPr algn="just">
              <a:buNone/>
            </a:pPr>
            <a:endParaRPr lang="en-US" sz="1500" dirty="0"/>
          </a:p>
          <a:p>
            <a:pPr algn="just">
              <a:buNone/>
            </a:pPr>
            <a:r>
              <a:rPr lang="el-GR" sz="1900" dirty="0"/>
              <a:t>Η δομή μέτρησης 2 </a:t>
            </a:r>
            <a:r>
              <a:rPr lang="el-GR" sz="1900" dirty="0">
                <a:solidFill>
                  <a:schemeClr val="tx1"/>
                </a:solidFill>
              </a:rPr>
              <a:t>παραγόντων έχει αναπαραχθεί για διάφορες συμπεριφορές υγείας.</a:t>
            </a:r>
          </a:p>
          <a:p>
            <a:pPr algn="just">
              <a:buNone/>
            </a:pPr>
            <a:endParaRPr lang="en-US" sz="1500" dirty="0"/>
          </a:p>
          <a:p>
            <a:pPr algn="just">
              <a:buNone/>
            </a:pPr>
            <a:r>
              <a:rPr lang="el-GR" sz="1900" dirty="0"/>
              <a:t>Η απλή αυτή δομή έχει πολλά πλεονεκτήματα όπως λιγότερες διαστάσεις για να μετρήσει &amp; να παρέμβει κάποιος καθώς και λιγότερες απαιτήσει για τους συμμετέχοντες</a:t>
            </a:r>
            <a:r>
              <a:rPr lang="en-US" sz="1900" dirty="0"/>
              <a:t>. </a:t>
            </a:r>
            <a:endParaRPr lang="en-US" sz="2000" dirty="0"/>
          </a:p>
          <a:p>
            <a:pPr algn="just">
              <a:buNone/>
            </a:pPr>
            <a:endParaRPr lang="el-GR" sz="2000" dirty="0"/>
          </a:p>
        </p:txBody>
      </p:sp>
      <p:sp>
        <p:nvSpPr>
          <p:cNvPr id="2" name="Title 1"/>
          <p:cNvSpPr>
            <a:spLocks noGrp="1"/>
          </p:cNvSpPr>
          <p:nvPr>
            <p:ph type="title"/>
          </p:nvPr>
        </p:nvSpPr>
        <p:spPr>
          <a:xfrm>
            <a:off x="518864" y="404664"/>
            <a:ext cx="8229600" cy="850776"/>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700808"/>
            <a:ext cx="8784976" cy="4325112"/>
          </a:xfrm>
          <a:solidFill>
            <a:schemeClr val="bg1"/>
          </a:solidFill>
        </p:spPr>
        <p:txBody>
          <a:bodyPr>
            <a:normAutofit/>
          </a:bodyPr>
          <a:lstStyle/>
          <a:p>
            <a:pPr>
              <a:buNone/>
            </a:pPr>
            <a:endParaRPr lang="el-GR" sz="2400" b="1" dirty="0"/>
          </a:p>
          <a:p>
            <a:pPr>
              <a:buNone/>
            </a:pPr>
            <a:r>
              <a:rPr lang="el-GR" sz="2400" b="1" dirty="0"/>
              <a:t>Η ζυγαριά απόφασης αντικατοπτρίζει το σχετικό ζύγισμα ενός ατόμου των υπέρ και των κατά αναφορικά με την αλλαγή μιας συμπεριφοράς. </a:t>
            </a:r>
          </a:p>
          <a:p>
            <a:pPr>
              <a:buNone/>
            </a:pPr>
            <a:r>
              <a:rPr lang="en-US" sz="2400" dirty="0"/>
              <a:t> </a:t>
            </a:r>
          </a:p>
          <a:p>
            <a:pPr>
              <a:buNone/>
            </a:pPr>
            <a:r>
              <a:rPr lang="el-GR" sz="2400" dirty="0"/>
              <a:t>Υποθέτει ότι ένα άτομο θα αναγνωρίσει και λόγους για αλλαγή και για μη αλλαγή.</a:t>
            </a:r>
          </a:p>
          <a:p>
            <a:pPr>
              <a:buNone/>
            </a:pPr>
            <a:endParaRPr lang="en-US" sz="2400" dirty="0"/>
          </a:p>
          <a:p>
            <a:pPr>
              <a:buNone/>
            </a:pPr>
            <a:r>
              <a:rPr lang="el-GR" sz="2400" dirty="0"/>
              <a:t>Η αλλαγή της συμπεριφοράς επηρεάζεται από το σχετικό βάρος των αντιλαμβανόμενων υπέρ έναντι των κατά για αλλαγή.</a:t>
            </a:r>
            <a:endParaRPr lang="en-US" sz="2400" dirty="0"/>
          </a:p>
        </p:txBody>
      </p:sp>
      <p:sp>
        <p:nvSpPr>
          <p:cNvPr id="2" name="Title 1"/>
          <p:cNvSpPr>
            <a:spLocks noGrp="1"/>
          </p:cNvSpPr>
          <p:nvPr>
            <p:ph type="title"/>
          </p:nvPr>
        </p:nvSpPr>
        <p:spPr>
          <a:xfrm>
            <a:off x="539552" y="489992"/>
            <a:ext cx="8147248" cy="1066800"/>
          </a:xfrm>
        </p:spPr>
        <p:txBody>
          <a:bodyPr>
            <a:normAutofit/>
          </a:bodyPr>
          <a:lstStyle/>
          <a:p>
            <a:r>
              <a:rPr lang="el-GR" dirty="0">
                <a:solidFill>
                  <a:schemeClr val="bg1"/>
                </a:solidFill>
              </a:rPr>
              <a:t>Τι είναι;</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916832"/>
            <a:ext cx="7931224" cy="4536504"/>
          </a:xfrm>
        </p:spPr>
        <p:txBody>
          <a:bodyPr>
            <a:normAutofit fontScale="77500" lnSpcReduction="20000"/>
          </a:bodyPr>
          <a:lstStyle/>
          <a:p>
            <a:pPr>
              <a:buNone/>
            </a:pPr>
            <a:r>
              <a:rPr lang="el-GR" dirty="0"/>
              <a:t>Η ισορροπία μεταξύ των υπέρ και των κατά, ποικίλει μεταξύ των σταδίων.</a:t>
            </a:r>
            <a:endParaRPr lang="en-US" dirty="0"/>
          </a:p>
          <a:p>
            <a:pPr>
              <a:buNone/>
            </a:pPr>
            <a:endParaRPr lang="en-US" dirty="0"/>
          </a:p>
          <a:p>
            <a:pPr>
              <a:buNone/>
            </a:pPr>
            <a:r>
              <a:rPr lang="el-GR" dirty="0"/>
              <a:t> Επειδή στην προ-ενατένιση δεν σκοπεύουν να αναλάβουν δράση σχετικά με την αλλαγή μιας συμπεριφοράς, τα κατά ζυγίζουν περισσότερο από τα υπέρ σε αυτό το στάδιο.</a:t>
            </a:r>
            <a:r>
              <a:rPr lang="en-US" dirty="0"/>
              <a:t> </a:t>
            </a:r>
          </a:p>
          <a:p>
            <a:pPr>
              <a:buNone/>
            </a:pPr>
            <a:endParaRPr lang="en-US" dirty="0"/>
          </a:p>
          <a:p>
            <a:pPr>
              <a:spcBef>
                <a:spcPts val="1200"/>
              </a:spcBef>
              <a:buNone/>
            </a:pPr>
            <a:r>
              <a:rPr lang="el-GR" dirty="0"/>
              <a:t>Τα υπέρ αυξάνονται &amp; τα κατά μειώνονται από τα πρώτα στα τελευταία στάδια.</a:t>
            </a:r>
          </a:p>
          <a:p>
            <a:pPr>
              <a:buNone/>
            </a:pPr>
            <a:endParaRPr lang="en-US" dirty="0"/>
          </a:p>
          <a:p>
            <a:pPr>
              <a:buNone/>
            </a:pPr>
            <a:r>
              <a:rPr lang="el-GR" dirty="0"/>
              <a:t>Στα στάδια της δράσης &amp; διατήρησης, τα υπέρ ζυγίζουν περισσότερο από τα κατά.</a:t>
            </a:r>
            <a:endParaRPr lang="en-US" dirty="0"/>
          </a:p>
          <a:p>
            <a:pPr>
              <a:buNone/>
            </a:pPr>
            <a:endParaRPr lang="en-US" dirty="0"/>
          </a:p>
          <a:p>
            <a:pPr>
              <a:buNone/>
            </a:pPr>
            <a:endParaRPr lang="en-US" dirty="0"/>
          </a:p>
          <a:p>
            <a:pPr>
              <a:buNone/>
            </a:pPr>
            <a:r>
              <a:rPr lang="el-GR" dirty="0"/>
              <a:t>Μεταξύ των σταδίων προ-ενατένιση και δράση τα υπέρ και τα κατά αντιμετατίθενται.</a:t>
            </a:r>
          </a:p>
        </p:txBody>
      </p:sp>
      <p:sp>
        <p:nvSpPr>
          <p:cNvPr id="2" name="Title 1"/>
          <p:cNvSpPr>
            <a:spLocks noGrp="1"/>
          </p:cNvSpPr>
          <p:nvPr>
            <p:ph type="title"/>
          </p:nvPr>
        </p:nvSpPr>
        <p:spPr>
          <a:xfrm>
            <a:off x="647564" y="548680"/>
            <a:ext cx="8039236" cy="1066800"/>
          </a:xfrm>
        </p:spPr>
        <p:txBody>
          <a:bodyPr/>
          <a:lstStyle/>
          <a:p>
            <a:r>
              <a:rPr lang="el-GR" b="1" dirty="0">
                <a:solidFill>
                  <a:schemeClr val="bg1"/>
                </a:solidFill>
              </a:rPr>
              <a:t>Σχέση με τα στάδια αλλαγής</a:t>
            </a:r>
          </a:p>
        </p:txBody>
      </p:sp>
      <p:sp>
        <p:nvSpPr>
          <p:cNvPr id="5" name="Curved Right Arrow 4"/>
          <p:cNvSpPr/>
          <p:nvPr/>
        </p:nvSpPr>
        <p:spPr>
          <a:xfrm rot="21392453">
            <a:off x="395536" y="3992882"/>
            <a:ext cx="432048" cy="936104"/>
          </a:xfrm>
          <a:prstGeom prst="curv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 name="Curved Right Arrow 3"/>
          <p:cNvSpPr/>
          <p:nvPr/>
        </p:nvSpPr>
        <p:spPr>
          <a:xfrm>
            <a:off x="395536" y="2780928"/>
            <a:ext cx="504056" cy="1368152"/>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27585" y="2486000"/>
          <a:ext cx="7344815" cy="2743200"/>
        </p:xfrm>
        <a:graphic>
          <a:graphicData uri="http://schemas.openxmlformats.org/drawingml/2006/table">
            <a:tbl>
              <a:tblPr firstRow="1" bandRow="1">
                <a:tableStyleId>{21E4AEA4-8DFA-4A89-87EB-49C32662AFE0}</a:tableStyleId>
              </a:tblPr>
              <a:tblGrid>
                <a:gridCol w="1868318">
                  <a:extLst>
                    <a:ext uri="{9D8B030D-6E8A-4147-A177-3AD203B41FA5}">
                      <a16:colId xmlns:a16="http://schemas.microsoft.com/office/drawing/2014/main" val="20000"/>
                    </a:ext>
                  </a:extLst>
                </a:gridCol>
                <a:gridCol w="2698680">
                  <a:extLst>
                    <a:ext uri="{9D8B030D-6E8A-4147-A177-3AD203B41FA5}">
                      <a16:colId xmlns:a16="http://schemas.microsoft.com/office/drawing/2014/main" val="20001"/>
                    </a:ext>
                  </a:extLst>
                </a:gridCol>
                <a:gridCol w="2777817">
                  <a:extLst>
                    <a:ext uri="{9D8B030D-6E8A-4147-A177-3AD203B41FA5}">
                      <a16:colId xmlns:a16="http://schemas.microsoft.com/office/drawing/2014/main" val="20002"/>
                    </a:ext>
                  </a:extLst>
                </a:gridCol>
              </a:tblGrid>
              <a:tr h="370840">
                <a:tc>
                  <a:txBody>
                    <a:bodyPr/>
                    <a:lstStyle/>
                    <a:p>
                      <a:endParaRPr lang="el-GR" dirty="0"/>
                    </a:p>
                  </a:txBody>
                  <a:tcPr>
                    <a:noFill/>
                  </a:tcPr>
                </a:tc>
                <a:tc>
                  <a:txBody>
                    <a:bodyPr/>
                    <a:lstStyle/>
                    <a:p>
                      <a:pPr algn="ctr"/>
                      <a:endParaRPr lang="en-US" b="0" dirty="0">
                        <a:solidFill>
                          <a:schemeClr val="tx1"/>
                        </a:solidFill>
                      </a:endParaRPr>
                    </a:p>
                    <a:p>
                      <a:pPr algn="ctr"/>
                      <a:r>
                        <a:rPr lang="el-GR" b="0" dirty="0">
                          <a:solidFill>
                            <a:schemeClr val="tx1"/>
                          </a:solidFill>
                        </a:rPr>
                        <a:t>Μειονεκτήματα</a:t>
                      </a:r>
                      <a:endParaRPr lang="en-US" b="0" dirty="0">
                        <a:solidFill>
                          <a:schemeClr val="tx1"/>
                        </a:solidFill>
                      </a:endParaRPr>
                    </a:p>
                    <a:p>
                      <a:pPr algn="ctr"/>
                      <a:endParaRPr lang="el-GR" b="0" dirty="0">
                        <a:solidFill>
                          <a:schemeClr val="tx1"/>
                        </a:solidFill>
                      </a:endParaRPr>
                    </a:p>
                  </a:txBody>
                  <a:tcPr>
                    <a:solidFill>
                      <a:schemeClr val="accent2">
                        <a:lumMod val="60000"/>
                        <a:lumOff val="40000"/>
                      </a:schemeClr>
                    </a:solidFill>
                  </a:tcPr>
                </a:tc>
                <a:tc>
                  <a:txBody>
                    <a:bodyPr/>
                    <a:lstStyle/>
                    <a:p>
                      <a:pPr algn="ctr"/>
                      <a:endParaRPr lang="en-US" b="0" dirty="0">
                        <a:solidFill>
                          <a:schemeClr val="tx1"/>
                        </a:solidFill>
                      </a:endParaRPr>
                    </a:p>
                    <a:p>
                      <a:pPr algn="ctr"/>
                      <a:r>
                        <a:rPr lang="el-GR" b="0" dirty="0">
                          <a:solidFill>
                            <a:schemeClr val="tx1"/>
                          </a:solidFill>
                        </a:rPr>
                        <a:t>Πλεονεκτήματα</a:t>
                      </a:r>
                    </a:p>
                  </a:txBody>
                  <a:tcPr>
                    <a:solidFill>
                      <a:schemeClr val="accent2">
                        <a:lumMod val="60000"/>
                        <a:lumOff val="40000"/>
                      </a:schemeClr>
                    </a:solidFill>
                  </a:tcPr>
                </a:tc>
                <a:extLst>
                  <a:ext uri="{0D108BD9-81ED-4DB2-BD59-A6C34878D82A}">
                    <a16:rowId xmlns:a16="http://schemas.microsoft.com/office/drawing/2014/main" val="10000"/>
                  </a:ext>
                </a:extLst>
              </a:tr>
              <a:tr h="370840">
                <a:tc>
                  <a:txBody>
                    <a:bodyPr/>
                    <a:lstStyle/>
                    <a:p>
                      <a:endParaRPr lang="en-US" dirty="0"/>
                    </a:p>
                    <a:p>
                      <a:r>
                        <a:rPr lang="el-GR" dirty="0"/>
                        <a:t>Μη αλλαγή</a:t>
                      </a:r>
                      <a:endParaRPr lang="en-US" dirty="0"/>
                    </a:p>
                    <a:p>
                      <a:endParaRPr lang="el-GR" dirty="0"/>
                    </a:p>
                  </a:txBody>
                  <a:tcPr/>
                </a:tc>
                <a:tc>
                  <a:txBody>
                    <a:bodyPr/>
                    <a:lstStyle/>
                    <a:p>
                      <a:endParaRPr lang="en-US" dirty="0"/>
                    </a:p>
                    <a:p>
                      <a:endParaRPr lang="el-GR" dirty="0"/>
                    </a:p>
                  </a:txBody>
                  <a:tcPr/>
                </a:tc>
                <a:tc>
                  <a:txBody>
                    <a:bodyPr/>
                    <a:lstStyle/>
                    <a:p>
                      <a:endParaRPr lang="el-GR"/>
                    </a:p>
                  </a:txBody>
                  <a:tcPr/>
                </a:tc>
                <a:extLst>
                  <a:ext uri="{0D108BD9-81ED-4DB2-BD59-A6C34878D82A}">
                    <a16:rowId xmlns:a16="http://schemas.microsoft.com/office/drawing/2014/main" val="10001"/>
                  </a:ext>
                </a:extLst>
              </a:tr>
              <a:tr h="370840">
                <a:tc>
                  <a:txBody>
                    <a:bodyPr/>
                    <a:lstStyle/>
                    <a:p>
                      <a:endParaRPr lang="en-US" dirty="0"/>
                    </a:p>
                    <a:p>
                      <a:r>
                        <a:rPr lang="el-GR" dirty="0"/>
                        <a:t>Αλλαγή</a:t>
                      </a:r>
                      <a:endParaRPr lang="en-US" dirty="0"/>
                    </a:p>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a:xfrm>
            <a:off x="683568" y="404664"/>
            <a:ext cx="8075240" cy="1066800"/>
          </a:xfrm>
        </p:spPr>
        <p:txBody>
          <a:bodyPr>
            <a:normAutofit/>
          </a:bodyPr>
          <a:lstStyle/>
          <a:p>
            <a:r>
              <a:rPr lang="el-GR" dirty="0">
                <a:solidFill>
                  <a:schemeClr val="bg1"/>
                </a:solidFill>
              </a:rPr>
              <a:t>Φύλλο ζυγαριάς απόφασης</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80927"/>
            <a:ext cx="8291263" cy="3345235"/>
          </a:xfrm>
        </p:spPr>
        <p:txBody>
          <a:bodyPr>
            <a:normAutofit lnSpcReduction="10000"/>
          </a:bodyPr>
          <a:lstStyle/>
          <a:p>
            <a:pPr algn="just"/>
            <a:r>
              <a:rPr lang="el-GR" sz="2400" dirty="0"/>
              <a:t>Η κεντρική ιδέα στη θεωρία είναι ότι </a:t>
            </a:r>
            <a:r>
              <a:rPr lang="el-GR" b="1" dirty="0"/>
              <a:t>η αλλαγή συμπεριφοράς είναι πιο πιθανό να συμβεί όταν τα άτομα εμπλέκονται στις σωστές δραστηριότητες, στο σωστό χρόνο ή στάδιο.</a:t>
            </a:r>
            <a:endParaRPr lang="en-US" sz="2400" b="1" dirty="0"/>
          </a:p>
          <a:p>
            <a:pPr algn="just">
              <a:buNone/>
            </a:pPr>
            <a:endParaRPr lang="en-US" sz="2400" dirty="0"/>
          </a:p>
          <a:p>
            <a:pPr algn="just"/>
            <a:r>
              <a:rPr lang="el-GR" sz="2400" dirty="0"/>
              <a:t>Σύμφωνα με τη θεωρία, τα άτομα είναι πιο πιθανό να πετύχουν στην αλλαγή συμπεριφοράς όταν εμπλέκονται σε </a:t>
            </a:r>
            <a:r>
              <a:rPr lang="el-GR" sz="2400" b="1" dirty="0"/>
              <a:t>στρατηγικές κατάλληλες για το στάδιο ετοιμότητάς </a:t>
            </a:r>
            <a:r>
              <a:rPr lang="el-GR" sz="2400" dirty="0"/>
              <a:t>τους αναφορικά με τη συγκεκριμένη αλλαγή.</a:t>
            </a:r>
          </a:p>
        </p:txBody>
      </p:sp>
      <p:sp>
        <p:nvSpPr>
          <p:cNvPr id="2" name="Title 1">
            <a:extLst>
              <a:ext uri="{FF2B5EF4-FFF2-40B4-BE49-F238E27FC236}">
                <a16:creationId xmlns:a16="http://schemas.microsoft.com/office/drawing/2014/main" id="{A361133D-E6B2-45CE-AA7A-741B975A07D7}"/>
              </a:ext>
            </a:extLst>
          </p:cNvPr>
          <p:cNvSpPr>
            <a:spLocks noGrp="1"/>
          </p:cNvSpPr>
          <p:nvPr>
            <p:ph type="title"/>
          </p:nvPr>
        </p:nvSpPr>
        <p:spPr/>
        <p:txBody>
          <a:bodyPr/>
          <a:lstStyle/>
          <a:p>
            <a:r>
              <a:rPr lang="el-GR" dirty="0"/>
              <a:t>Κεντρική ιδέα</a:t>
            </a:r>
            <a:endParaRPr lang="en-US" dirty="0"/>
          </a:p>
        </p:txBody>
      </p:sp>
    </p:spTree>
    <p:extLst>
      <p:ext uri="{BB962C8B-B14F-4D97-AF65-F5344CB8AC3E}">
        <p14:creationId xmlns:p14="http://schemas.microsoft.com/office/powerpoint/2010/main" val="2253085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440303"/>
            <a:ext cx="6777317" cy="3508977"/>
          </a:xfrm>
        </p:spPr>
        <p:txBody>
          <a:bodyPr>
            <a:normAutofit fontScale="92500" lnSpcReduction="10000"/>
          </a:bodyPr>
          <a:lstStyle/>
          <a:p>
            <a:pPr>
              <a:buClr>
                <a:schemeClr val="bg1">
                  <a:lumMod val="85000"/>
                </a:schemeClr>
              </a:buClr>
            </a:pPr>
            <a:r>
              <a:rPr lang="el-GR" dirty="0">
                <a:solidFill>
                  <a:schemeClr val="bg1">
                    <a:lumMod val="85000"/>
                  </a:schemeClr>
                </a:solidFill>
              </a:rPr>
              <a:t>Στάδια αλλαγής</a:t>
            </a:r>
            <a:endParaRPr lang="en-US" dirty="0">
              <a:solidFill>
                <a:schemeClr val="bg1">
                  <a:lumMod val="85000"/>
                </a:schemeClr>
              </a:solidFill>
            </a:endParaRPr>
          </a:p>
          <a:p>
            <a:pPr>
              <a:buClr>
                <a:schemeClr val="bg1">
                  <a:lumMod val="85000"/>
                </a:schemeClr>
              </a:buClr>
            </a:pPr>
            <a:endParaRPr lang="en-US" dirty="0">
              <a:solidFill>
                <a:schemeClr val="bg1">
                  <a:lumMod val="85000"/>
                </a:schemeClr>
              </a:solidFill>
            </a:endParaRPr>
          </a:p>
          <a:p>
            <a:pPr>
              <a:buClr>
                <a:schemeClr val="bg1">
                  <a:lumMod val="85000"/>
                </a:schemeClr>
              </a:buClr>
            </a:pPr>
            <a:r>
              <a:rPr lang="el-GR" dirty="0">
                <a:solidFill>
                  <a:schemeClr val="bg1">
                    <a:lumMod val="85000"/>
                  </a:schemeClr>
                </a:solidFill>
              </a:rPr>
              <a:t>Ζυγαριά απόφασης</a:t>
            </a:r>
            <a:endParaRPr lang="en-US" dirty="0">
              <a:solidFill>
                <a:schemeClr val="bg1">
                  <a:lumMod val="85000"/>
                </a:schemeClr>
              </a:solidFill>
            </a:endParaRPr>
          </a:p>
          <a:p>
            <a:endParaRPr lang="en-US" dirty="0"/>
          </a:p>
          <a:p>
            <a:pPr>
              <a:buClrTx/>
            </a:pPr>
            <a:r>
              <a:rPr lang="el-GR" dirty="0" err="1">
                <a:solidFill>
                  <a:schemeClr val="tx1"/>
                </a:solidFill>
              </a:rPr>
              <a:t>Αυτο</a:t>
            </a:r>
            <a:r>
              <a:rPr lang="el-GR" dirty="0">
                <a:solidFill>
                  <a:schemeClr val="tx1"/>
                </a:solidFill>
              </a:rPr>
              <a:t>-αποτελεσματικότητα</a:t>
            </a:r>
            <a:endParaRPr lang="en-US" dirty="0">
              <a:solidFill>
                <a:schemeClr val="tx1"/>
              </a:solidFill>
            </a:endParaRPr>
          </a:p>
          <a:p>
            <a:pPr>
              <a:buClr>
                <a:schemeClr val="bg1">
                  <a:lumMod val="85000"/>
                </a:schemeClr>
              </a:buClr>
            </a:pPr>
            <a:endParaRPr lang="en-US" dirty="0">
              <a:solidFill>
                <a:schemeClr val="bg1">
                  <a:lumMod val="85000"/>
                </a:schemeClr>
              </a:solidFill>
            </a:endParaRPr>
          </a:p>
          <a:p>
            <a:pPr>
              <a:buClr>
                <a:schemeClr val="bg1">
                  <a:lumMod val="85000"/>
                </a:schemeClr>
              </a:buClr>
            </a:pPr>
            <a:r>
              <a:rPr lang="el-GR" dirty="0">
                <a:solidFill>
                  <a:schemeClr val="bg1">
                    <a:lumMod val="85000"/>
                  </a:schemeClr>
                </a:solidFill>
              </a:rPr>
              <a:t>Πειρασμός</a:t>
            </a:r>
            <a:endParaRPr lang="en-US" dirty="0">
              <a:solidFill>
                <a:schemeClr val="bg1">
                  <a:lumMod val="85000"/>
                </a:schemeClr>
              </a:solidFill>
            </a:endParaRPr>
          </a:p>
          <a:p>
            <a:pPr>
              <a:buClr>
                <a:schemeClr val="bg1">
                  <a:lumMod val="85000"/>
                </a:schemeClr>
              </a:buClr>
            </a:pPr>
            <a:endParaRPr lang="el-GR" dirty="0">
              <a:solidFill>
                <a:schemeClr val="bg1">
                  <a:lumMod val="85000"/>
                </a:schemeClr>
              </a:solidFill>
            </a:endParaRPr>
          </a:p>
          <a:p>
            <a:pPr>
              <a:buClr>
                <a:schemeClr val="bg1">
                  <a:lumMod val="85000"/>
                </a:schemeClr>
              </a:buClr>
            </a:pPr>
            <a:r>
              <a:rPr lang="el-GR" dirty="0">
                <a:solidFill>
                  <a:schemeClr val="bg1">
                    <a:lumMod val="85000"/>
                  </a:schemeClr>
                </a:solidFill>
              </a:rPr>
              <a:t>Διαδικασίες αλλαγής</a:t>
            </a:r>
            <a:endParaRPr lang="en-US" dirty="0">
              <a:solidFill>
                <a:schemeClr val="bg1">
                  <a:lumMod val="85000"/>
                </a:schemeClr>
              </a:solidFill>
            </a:endParaRPr>
          </a:p>
        </p:txBody>
      </p:sp>
      <p:sp>
        <p:nvSpPr>
          <p:cNvPr id="2" name="Title 1"/>
          <p:cNvSpPr>
            <a:spLocks noGrp="1"/>
          </p:cNvSpPr>
          <p:nvPr>
            <p:ph type="title"/>
          </p:nvPr>
        </p:nvSpPr>
        <p:spPr>
          <a:xfrm>
            <a:off x="642392" y="548680"/>
            <a:ext cx="7859216" cy="1066800"/>
          </a:xfrm>
        </p:spPr>
        <p:txBody>
          <a:bodyPr>
            <a:normAutofit/>
          </a:bodyPr>
          <a:lstStyle/>
          <a:p>
            <a:r>
              <a:rPr lang="el-GR" sz="3200" b="1" dirty="0">
                <a:solidFill>
                  <a:schemeClr val="bg1"/>
                </a:solidFill>
              </a:rPr>
              <a:t>Το </a:t>
            </a:r>
            <a:r>
              <a:rPr lang="el-GR" sz="3200" b="1" dirty="0" err="1">
                <a:solidFill>
                  <a:schemeClr val="bg1"/>
                </a:solidFill>
              </a:rPr>
              <a:t>Διαθεωρητικό</a:t>
            </a:r>
            <a:r>
              <a:rPr lang="el-GR" sz="3200" b="1" dirty="0">
                <a:solidFill>
                  <a:schemeClr val="bg1"/>
                </a:solidFill>
              </a:rPr>
              <a:t> Υπόδειγμα αποτελείται από τις ακόλουθες δομές</a:t>
            </a:r>
            <a:r>
              <a:rPr lang="en-US" sz="3200" b="1" dirty="0">
                <a:solidFill>
                  <a:schemeClr val="bg1"/>
                </a:solidFill>
              </a:rPr>
              <a:t>:</a:t>
            </a:r>
            <a:endParaRPr lang="el-GR" sz="3200" b="1" dirty="0">
              <a:solidFill>
                <a:schemeClr val="bg1"/>
              </a:solidFill>
            </a:endParaRPr>
          </a:p>
        </p:txBody>
      </p:sp>
    </p:spTree>
    <p:extLst>
      <p:ext uri="{BB962C8B-B14F-4D97-AF65-F5344CB8AC3E}">
        <p14:creationId xmlns:p14="http://schemas.microsoft.com/office/powerpoint/2010/main" val="16757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276872"/>
            <a:ext cx="8496944" cy="4325112"/>
          </a:xfrm>
          <a:solidFill>
            <a:schemeClr val="bg1"/>
          </a:solidFill>
        </p:spPr>
        <p:txBody>
          <a:bodyPr>
            <a:normAutofit fontScale="85000" lnSpcReduction="10000"/>
          </a:bodyPr>
          <a:lstStyle/>
          <a:p>
            <a:pPr algn="just">
              <a:buNone/>
            </a:pPr>
            <a:r>
              <a:rPr lang="el-GR" sz="2400" dirty="0"/>
              <a:t>Η έννοια της </a:t>
            </a:r>
            <a:r>
              <a:rPr lang="el-GR" sz="2400" dirty="0" err="1"/>
              <a:t>αυτο</a:t>
            </a:r>
            <a:r>
              <a:rPr lang="el-GR" sz="2400" dirty="0"/>
              <a:t>-αποτελεσματικότητας παρουσιάστηκε από τον</a:t>
            </a:r>
            <a:r>
              <a:rPr lang="en-US" sz="2400" dirty="0"/>
              <a:t> </a:t>
            </a:r>
            <a:r>
              <a:rPr lang="en-US" sz="2400" b="1" dirty="0"/>
              <a:t>Bandura</a:t>
            </a:r>
            <a:r>
              <a:rPr lang="en-US" sz="2400" dirty="0"/>
              <a:t> (1977) </a:t>
            </a:r>
            <a:r>
              <a:rPr lang="el-GR" sz="2400" dirty="0"/>
              <a:t>ως μια πτυχή της </a:t>
            </a:r>
            <a:r>
              <a:rPr lang="el-GR" sz="2400" dirty="0" err="1"/>
              <a:t>γνωσίας</a:t>
            </a:r>
            <a:r>
              <a:rPr lang="el-GR" sz="2400" dirty="0"/>
              <a:t> (</a:t>
            </a:r>
            <a:r>
              <a:rPr lang="en-US" sz="2400" dirty="0"/>
              <a:t>cognition</a:t>
            </a:r>
            <a:r>
              <a:rPr lang="el-GR" sz="2400" dirty="0"/>
              <a:t>)</a:t>
            </a:r>
            <a:r>
              <a:rPr lang="en-US" sz="2400" dirty="0"/>
              <a:t> </a:t>
            </a:r>
            <a:r>
              <a:rPr lang="el-GR" sz="2400" dirty="0"/>
              <a:t>που παίζει κύριο ρόλ</a:t>
            </a:r>
            <a:r>
              <a:rPr lang="el-GR" dirty="0"/>
              <a:t>ο στην αλλαγή της συμπεριφοράς και</a:t>
            </a:r>
            <a:r>
              <a:rPr lang="en-US" sz="2400" dirty="0"/>
              <a:t>, </a:t>
            </a:r>
            <a:r>
              <a:rPr lang="el-GR" sz="2400" dirty="0"/>
              <a:t>συνεπώς</a:t>
            </a:r>
            <a:r>
              <a:rPr lang="en-US" sz="2400" dirty="0"/>
              <a:t>, </a:t>
            </a:r>
            <a:r>
              <a:rPr lang="el-GR" sz="2400" dirty="0"/>
              <a:t>στην </a:t>
            </a:r>
            <a:r>
              <a:rPr lang="el-GR" sz="2400" dirty="0" err="1"/>
              <a:t>αυτο</a:t>
            </a:r>
            <a:r>
              <a:rPr lang="el-GR" sz="2400" dirty="0"/>
              <a:t>-διαχείριση</a:t>
            </a:r>
            <a:r>
              <a:rPr lang="en-US" sz="2400" dirty="0"/>
              <a:t>.</a:t>
            </a:r>
          </a:p>
          <a:p>
            <a:pPr algn="just"/>
            <a:endParaRPr lang="en-US" sz="2200" dirty="0"/>
          </a:p>
          <a:p>
            <a:pPr algn="just">
              <a:buNone/>
            </a:pPr>
            <a:r>
              <a:rPr lang="el-GR" sz="2200" dirty="0"/>
              <a:t>Η αυτό-αποτελεσματικότητα έχει υιοθετηθεί ως δομή από το </a:t>
            </a:r>
            <a:r>
              <a:rPr lang="el-GR" sz="2200" dirty="0" err="1"/>
              <a:t>Διαθεωρητικό</a:t>
            </a:r>
            <a:r>
              <a:rPr lang="el-GR" sz="2200" dirty="0"/>
              <a:t> Υπόδειγμα. </a:t>
            </a:r>
          </a:p>
          <a:p>
            <a:pPr algn="just">
              <a:buNone/>
            </a:pPr>
            <a:endParaRPr lang="en-US" sz="2200" dirty="0"/>
          </a:p>
          <a:p>
            <a:pPr algn="just">
              <a:buNone/>
            </a:pPr>
            <a:r>
              <a:rPr lang="el-GR" sz="2200" b="1" dirty="0"/>
              <a:t>Η </a:t>
            </a:r>
            <a:r>
              <a:rPr lang="el-GR" sz="2200" b="1" dirty="0" err="1"/>
              <a:t>αυτο</a:t>
            </a:r>
            <a:r>
              <a:rPr lang="el-GR" sz="2200" b="1" dirty="0"/>
              <a:t>-αποτελεσματικότητα ορίζεται ως η αυτοπεποίθηση που έχει το άτομο στο να πράξει μια συμπεριφορά.</a:t>
            </a:r>
            <a:r>
              <a:rPr lang="en-US" sz="2200" b="1" dirty="0"/>
              <a:t> </a:t>
            </a:r>
          </a:p>
          <a:p>
            <a:pPr algn="just">
              <a:buNone/>
            </a:pPr>
            <a:endParaRPr lang="en-US" sz="2200" dirty="0"/>
          </a:p>
          <a:p>
            <a:pPr algn="just">
              <a:buNone/>
            </a:pPr>
            <a:r>
              <a:rPr lang="el-GR" sz="2200" dirty="0"/>
              <a:t>Στη διερεύνηση της διατροφικής συμπεριφοράς, η </a:t>
            </a:r>
            <a:r>
              <a:rPr lang="el-GR" sz="2200" dirty="0" err="1"/>
              <a:t>αυτο</a:t>
            </a:r>
            <a:r>
              <a:rPr lang="el-GR" sz="2200" dirty="0"/>
              <a:t>-αποτελεσματικότητα μπορεί να αξιολογηθεί από μια σειρά ερωτήσεων που έχουν σχεδιαστεί να προσδιορίσουν πόσο σίγουρο είναι ένα άτομο ότι θα εφαρμόσει επιτυχώς μια διατροφική συμπεριφορά εάν το επιθυμεί. </a:t>
            </a:r>
            <a:endParaRPr lang="en-US" sz="2200" dirty="0"/>
          </a:p>
        </p:txBody>
      </p:sp>
      <p:sp>
        <p:nvSpPr>
          <p:cNvPr id="2" name="Title 1"/>
          <p:cNvSpPr>
            <a:spLocks noGrp="1"/>
          </p:cNvSpPr>
          <p:nvPr>
            <p:ph type="title"/>
          </p:nvPr>
        </p:nvSpPr>
        <p:spPr>
          <a:xfrm>
            <a:off x="539552" y="476672"/>
            <a:ext cx="8147248" cy="1066800"/>
          </a:xfrm>
        </p:spPr>
        <p:txBody>
          <a:bodyPr>
            <a:normAutofit/>
          </a:bodyPr>
          <a:lstStyle/>
          <a:p>
            <a:r>
              <a:rPr lang="el-GR" dirty="0" err="1">
                <a:solidFill>
                  <a:schemeClr val="bg1"/>
                </a:solidFill>
              </a:rPr>
              <a:t>Αυτο</a:t>
            </a:r>
            <a:r>
              <a:rPr lang="el-GR" dirty="0">
                <a:solidFill>
                  <a:schemeClr val="bg1"/>
                </a:solidFill>
              </a:rPr>
              <a:t> </a:t>
            </a:r>
            <a:r>
              <a:rPr lang="en-US" dirty="0">
                <a:solidFill>
                  <a:schemeClr val="bg1"/>
                </a:solidFill>
              </a:rPr>
              <a:t>-</a:t>
            </a:r>
            <a:r>
              <a:rPr lang="el-GR" dirty="0">
                <a:solidFill>
                  <a:schemeClr val="bg1"/>
                </a:solidFill>
              </a:rPr>
              <a:t> αποτελεσματικότητα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636912"/>
            <a:ext cx="8280920" cy="3965072"/>
          </a:xfrm>
        </p:spPr>
        <p:txBody>
          <a:bodyPr>
            <a:normAutofit fontScale="77500" lnSpcReduction="20000"/>
          </a:bodyPr>
          <a:lstStyle/>
          <a:p>
            <a:pPr algn="just">
              <a:buNone/>
            </a:pPr>
            <a:r>
              <a:rPr lang="el-GR" dirty="0"/>
              <a:t>Εντός της διαδικασίας αλλαγής συμπεριφοράς, η αυτό-αποτελεσματικότητα αποτελεί βασικό παράγοντα που </a:t>
            </a:r>
            <a:r>
              <a:rPr lang="el-GR" dirty="0" err="1"/>
              <a:t>ευοδώνει</a:t>
            </a:r>
            <a:r>
              <a:rPr lang="el-GR" dirty="0"/>
              <a:t> την προσκόλληση στο στόχο. </a:t>
            </a:r>
          </a:p>
          <a:p>
            <a:pPr algn="just">
              <a:buNone/>
            </a:pPr>
            <a:endParaRPr lang="en-US" dirty="0"/>
          </a:p>
          <a:p>
            <a:pPr algn="just">
              <a:buNone/>
            </a:pPr>
            <a:r>
              <a:rPr lang="el-GR" dirty="0"/>
              <a:t>Τα άτομα που έχουν υψηλή </a:t>
            </a:r>
            <a:r>
              <a:rPr lang="el-GR" dirty="0" err="1"/>
              <a:t>αυτο</a:t>
            </a:r>
            <a:r>
              <a:rPr lang="el-GR" dirty="0"/>
              <a:t>-αποτελεσματικότητα</a:t>
            </a:r>
            <a:endParaRPr lang="en-US" dirty="0"/>
          </a:p>
          <a:p>
            <a:pPr algn="just"/>
            <a:r>
              <a:rPr lang="el-GR" b="1" dirty="0"/>
              <a:t>ανταποκρίνονται με σιγουριά στις προκλήσεις &amp; τα εμπόδια</a:t>
            </a:r>
            <a:r>
              <a:rPr lang="en-US" b="1" dirty="0"/>
              <a:t> </a:t>
            </a:r>
            <a:r>
              <a:rPr lang="en-US" dirty="0"/>
              <a:t>&amp; </a:t>
            </a:r>
            <a:r>
              <a:rPr lang="el-GR" dirty="0"/>
              <a:t>καταβάλουν περισσότερη προσπάθεια και</a:t>
            </a:r>
            <a:r>
              <a:rPr lang="en-US" dirty="0"/>
              <a:t> </a:t>
            </a:r>
            <a:r>
              <a:rPr lang="el-GR" dirty="0"/>
              <a:t>ανεπτυγμένη επιμονή να τα υπερβούν</a:t>
            </a:r>
            <a:r>
              <a:rPr lang="en-US" dirty="0"/>
              <a:t> </a:t>
            </a:r>
            <a:r>
              <a:rPr lang="el-GR" dirty="0"/>
              <a:t>επειδή πιστεύουν ότι μπορούν να τα υπερβούν. </a:t>
            </a:r>
          </a:p>
          <a:p>
            <a:pPr algn="just"/>
            <a:r>
              <a:rPr lang="el-GR" b="1" dirty="0"/>
              <a:t>παρουσιάζουν καλύτερες στρατηγικές αντιμετώπισης </a:t>
            </a:r>
            <a:r>
              <a:rPr lang="el-GR" dirty="0"/>
              <a:t>επειδή ξεκινάνε μια αλλαγή συμπεριφοράς &amp; μαθαίνουν, από εμπειρία, πώς να διαχειρίζονται καλύτερα τις δύσκολες καταστάσεις.</a:t>
            </a:r>
            <a:endParaRPr lang="en-US" dirty="0"/>
          </a:p>
          <a:p>
            <a:pPr algn="just"/>
            <a:endParaRPr lang="en-US" dirty="0"/>
          </a:p>
          <a:p>
            <a:pPr algn="just">
              <a:buNone/>
            </a:pPr>
            <a:r>
              <a:rPr lang="el-GR" dirty="0"/>
              <a:t>Για τους ίδιους λόγους, </a:t>
            </a:r>
            <a:r>
              <a:rPr lang="el-GR" b="1" dirty="0"/>
              <a:t>όταν υποτροπιάζουν</a:t>
            </a:r>
            <a:r>
              <a:rPr lang="en-US" dirty="0"/>
              <a:t>, </a:t>
            </a:r>
            <a:r>
              <a:rPr lang="el-GR" dirty="0"/>
              <a:t>άτομα με υψηλότερη </a:t>
            </a:r>
            <a:r>
              <a:rPr lang="el-GR" dirty="0" err="1"/>
              <a:t>αυτο</a:t>
            </a:r>
            <a:r>
              <a:rPr lang="el-GR" dirty="0"/>
              <a:t>-αποτελεσματικότητα </a:t>
            </a:r>
            <a:r>
              <a:rPr lang="el-GR" b="1" dirty="0"/>
              <a:t>επανέρχονται πιο γρήγορα </a:t>
            </a:r>
            <a:r>
              <a:rPr lang="el-GR" dirty="0"/>
              <a:t>&amp; προσκολλώνται καλύτερα στον αρχικό τους στόχο.</a:t>
            </a:r>
          </a:p>
        </p:txBody>
      </p:sp>
      <p:sp>
        <p:nvSpPr>
          <p:cNvPr id="2" name="Title 1"/>
          <p:cNvSpPr>
            <a:spLocks noGrp="1"/>
          </p:cNvSpPr>
          <p:nvPr>
            <p:ph type="title"/>
          </p:nvPr>
        </p:nvSpPr>
        <p:spPr>
          <a:xfrm>
            <a:off x="395536" y="417984"/>
            <a:ext cx="8352928" cy="994792"/>
          </a:xfrm>
        </p:spPr>
        <p:txBody>
          <a:bodyPr>
            <a:normAutofit/>
          </a:bodyPr>
          <a:lstStyle/>
          <a:p>
            <a:r>
              <a:rPr lang="el-GR" sz="2800" dirty="0" err="1">
                <a:solidFill>
                  <a:schemeClr val="bg1"/>
                </a:solidFill>
              </a:rPr>
              <a:t>Αυτο</a:t>
            </a:r>
            <a:r>
              <a:rPr lang="el-GR" sz="2800" dirty="0">
                <a:solidFill>
                  <a:schemeClr val="bg1"/>
                </a:solidFill>
              </a:rPr>
              <a:t>-αποτελεσματικότητα</a:t>
            </a:r>
            <a:r>
              <a:rPr lang="en-US" sz="2800" dirty="0">
                <a:solidFill>
                  <a:schemeClr val="bg1"/>
                </a:solidFill>
              </a:rPr>
              <a:t> &amp; </a:t>
            </a:r>
            <a:r>
              <a:rPr lang="el-GR" sz="2800" dirty="0">
                <a:solidFill>
                  <a:schemeClr val="bg1"/>
                </a:solidFill>
              </a:rPr>
              <a:t>αλλαγή συμπεριφοράς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564" y="2704288"/>
            <a:ext cx="8100900" cy="3677040"/>
          </a:xfrm>
        </p:spPr>
        <p:txBody>
          <a:bodyPr/>
          <a:lstStyle/>
          <a:p>
            <a:pPr algn="just">
              <a:buNone/>
            </a:pPr>
            <a:r>
              <a:rPr lang="el-GR" dirty="0"/>
              <a:t>Ορίζεται ως η αυτο-πεποίθηση ενός ατόμου στην ικανότητά του να προσκολληθεί σε μια δίαιτα απώλειας ή διατήρησης βάρους</a:t>
            </a:r>
            <a:r>
              <a:rPr lang="en-US" dirty="0"/>
              <a:t> (</a:t>
            </a:r>
            <a:r>
              <a:rPr lang="en-US" dirty="0" err="1"/>
              <a:t>Stotland</a:t>
            </a:r>
            <a:r>
              <a:rPr lang="en-US" dirty="0"/>
              <a:t> &amp; </a:t>
            </a:r>
            <a:r>
              <a:rPr lang="en-US" dirty="0" err="1"/>
              <a:t>Zuroff</a:t>
            </a:r>
            <a:r>
              <a:rPr lang="en-US" dirty="0"/>
              <a:t>, 1991).</a:t>
            </a:r>
            <a:endParaRPr lang="el-GR" dirty="0"/>
          </a:p>
        </p:txBody>
      </p:sp>
      <p:sp>
        <p:nvSpPr>
          <p:cNvPr id="2" name="Title 1"/>
          <p:cNvSpPr>
            <a:spLocks noGrp="1"/>
          </p:cNvSpPr>
          <p:nvPr>
            <p:ph type="title"/>
          </p:nvPr>
        </p:nvSpPr>
        <p:spPr>
          <a:xfrm>
            <a:off x="755576" y="476672"/>
            <a:ext cx="7992888" cy="1066800"/>
          </a:xfrm>
        </p:spPr>
        <p:txBody>
          <a:bodyPr>
            <a:noAutofit/>
          </a:bodyPr>
          <a:lstStyle/>
          <a:p>
            <a:r>
              <a:rPr lang="el-GR" sz="3600" dirty="0">
                <a:solidFill>
                  <a:schemeClr val="bg1"/>
                </a:solidFill>
              </a:rPr>
              <a:t>Αυτο-αποτελεσματικότητα σχετικά με τη δίαιτα</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2636912"/>
            <a:ext cx="8147248" cy="4032448"/>
          </a:xfrm>
        </p:spPr>
        <p:txBody>
          <a:bodyPr>
            <a:normAutofit/>
          </a:bodyPr>
          <a:lstStyle/>
          <a:p>
            <a:pPr algn="just"/>
            <a:r>
              <a:rPr lang="el-GR" sz="2000" dirty="0"/>
              <a:t>Η ακριβής αξιολόγηση της αυτο-αποτελεσματικότητας απαιτεί λεπτομερή ανάλυση των συστατικών της επιθυμητής συμπεριφοράς </a:t>
            </a:r>
            <a:r>
              <a:rPr lang="en-US" sz="2000" dirty="0"/>
              <a:t>&amp;</a:t>
            </a:r>
            <a:r>
              <a:rPr lang="el-GR" sz="2000" dirty="0"/>
              <a:t> των συνθηκών κάτω από τις οποίες πρέπει να εκτελεστεί.</a:t>
            </a:r>
            <a:endParaRPr lang="en-US" sz="2000" dirty="0"/>
          </a:p>
          <a:p>
            <a:pPr algn="just"/>
            <a:endParaRPr lang="en-US" sz="2000" dirty="0"/>
          </a:p>
          <a:p>
            <a:pPr algn="just"/>
            <a:r>
              <a:rPr lang="el-GR" sz="2000" dirty="0"/>
              <a:t>Ιδανικά, η συμπεριφορά ενδιαφέροντος τεμαχίζεται σε ξεχωριστά συστατικά και διατάσσονται κατά επίπεδο δυσκολίας, έτσι ώστε τα άτομα να υποδείξουν τις  προσδοκίες τους σχετικά με κάθε συστατικό.</a:t>
            </a:r>
            <a:r>
              <a:rPr lang="en-US" sz="2000" dirty="0"/>
              <a:t> </a:t>
            </a:r>
            <a:endParaRPr lang="el-GR" sz="2000" dirty="0"/>
          </a:p>
          <a:p>
            <a:pPr algn="just"/>
            <a:endParaRPr lang="en-US" sz="2000" dirty="0"/>
          </a:p>
          <a:p>
            <a:pPr algn="just"/>
            <a:r>
              <a:rPr lang="el-GR" sz="2000" dirty="0"/>
              <a:t>Αυτές οι προσδοκίες μπορούν να σχετιστούν με τις επακόλουθες προσπάθειες διαχείρισης του ατόμου όταν αυτό έρχεται αντιμέτωπο με κάθε δραστηριότητα.</a:t>
            </a:r>
          </a:p>
        </p:txBody>
      </p:sp>
      <p:sp>
        <p:nvSpPr>
          <p:cNvPr id="2" name="Title 1"/>
          <p:cNvSpPr>
            <a:spLocks noGrp="1"/>
          </p:cNvSpPr>
          <p:nvPr>
            <p:ph type="title"/>
          </p:nvPr>
        </p:nvSpPr>
        <p:spPr>
          <a:xfrm>
            <a:off x="539552" y="476672"/>
            <a:ext cx="8147248" cy="1066800"/>
          </a:xfrm>
        </p:spPr>
        <p:txBody>
          <a:bodyPr>
            <a:normAutofit/>
          </a:bodyPr>
          <a:lstStyle/>
          <a:p>
            <a:r>
              <a:rPr lang="el-GR" sz="3200" dirty="0">
                <a:solidFill>
                  <a:schemeClr val="bg1"/>
                </a:solidFill>
              </a:rPr>
              <a:t>Αξιολόγηση </a:t>
            </a:r>
            <a:r>
              <a:rPr lang="el-GR" sz="3200" dirty="0" err="1">
                <a:solidFill>
                  <a:schemeClr val="bg1"/>
                </a:solidFill>
              </a:rPr>
              <a:t>αυτο</a:t>
            </a:r>
            <a:r>
              <a:rPr lang="el-GR" sz="3200" dirty="0">
                <a:solidFill>
                  <a:schemeClr val="bg1"/>
                </a:solidFill>
              </a:rPr>
              <a:t>-αποτελεσματικότητας</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2564904"/>
            <a:ext cx="8075240" cy="3937624"/>
          </a:xfrm>
        </p:spPr>
        <p:txBody>
          <a:bodyPr>
            <a:normAutofit lnSpcReduction="10000"/>
          </a:bodyPr>
          <a:lstStyle/>
          <a:p>
            <a:pPr>
              <a:buNone/>
            </a:pPr>
            <a:r>
              <a:rPr lang="el-GR" dirty="0"/>
              <a:t>Αυτές που χρησιμοποιούνται συνηθέστερα είναι:</a:t>
            </a:r>
          </a:p>
          <a:p>
            <a:pPr>
              <a:buNone/>
            </a:pPr>
            <a:endParaRPr lang="en-US" dirty="0"/>
          </a:p>
          <a:p>
            <a:r>
              <a:rPr lang="en-US" dirty="0"/>
              <a:t>the Eating Self-Efficacy Scale (</a:t>
            </a:r>
            <a:r>
              <a:rPr lang="en-US" b="1" dirty="0"/>
              <a:t>ESES</a:t>
            </a:r>
            <a:r>
              <a:rPr lang="en-US" dirty="0"/>
              <a:t>; Glynn &amp; </a:t>
            </a:r>
            <a:r>
              <a:rPr lang="en-US" dirty="0" err="1"/>
              <a:t>Ruderman</a:t>
            </a:r>
            <a:r>
              <a:rPr lang="en-US" dirty="0"/>
              <a:t>, 1986), </a:t>
            </a:r>
          </a:p>
          <a:p>
            <a:endParaRPr lang="en-US" dirty="0"/>
          </a:p>
          <a:p>
            <a:r>
              <a:rPr lang="en-US" dirty="0"/>
              <a:t>the Situation-based Dieting Self-efficacy Scale (</a:t>
            </a:r>
            <a:r>
              <a:rPr lang="en-US" b="1" dirty="0"/>
              <a:t>SDSS</a:t>
            </a:r>
            <a:r>
              <a:rPr lang="en-US" dirty="0"/>
              <a:t>; </a:t>
            </a:r>
            <a:r>
              <a:rPr lang="en-US" dirty="0" err="1"/>
              <a:t>Stotland</a:t>
            </a:r>
            <a:r>
              <a:rPr lang="en-US" dirty="0"/>
              <a:t> &amp; </a:t>
            </a:r>
            <a:r>
              <a:rPr lang="en-US" dirty="0" err="1"/>
              <a:t>Zuroff</a:t>
            </a:r>
            <a:r>
              <a:rPr lang="en-US" dirty="0"/>
              <a:t>, 1991) </a:t>
            </a:r>
            <a:r>
              <a:rPr lang="el-GR" dirty="0"/>
              <a:t>&amp;</a:t>
            </a:r>
            <a:r>
              <a:rPr lang="en-US" dirty="0"/>
              <a:t> </a:t>
            </a:r>
          </a:p>
          <a:p>
            <a:endParaRPr lang="en-US" dirty="0"/>
          </a:p>
          <a:p>
            <a:r>
              <a:rPr lang="en-US" dirty="0"/>
              <a:t>the Weight Efficacy Lifestyle Questionnaire (</a:t>
            </a:r>
            <a:r>
              <a:rPr lang="en-US" b="1" dirty="0"/>
              <a:t>WELQ</a:t>
            </a:r>
            <a:r>
              <a:rPr lang="en-US" dirty="0"/>
              <a:t>; Clark et al., 1991). </a:t>
            </a:r>
            <a:endParaRPr lang="el-GR" dirty="0"/>
          </a:p>
        </p:txBody>
      </p:sp>
      <p:sp>
        <p:nvSpPr>
          <p:cNvPr id="2" name="Title 1"/>
          <p:cNvSpPr>
            <a:spLocks noGrp="1"/>
          </p:cNvSpPr>
          <p:nvPr>
            <p:ph type="title"/>
          </p:nvPr>
        </p:nvSpPr>
        <p:spPr>
          <a:xfrm>
            <a:off x="611560" y="764704"/>
            <a:ext cx="8075240" cy="720080"/>
          </a:xfrm>
        </p:spPr>
        <p:txBody>
          <a:bodyPr>
            <a:normAutofit/>
          </a:bodyPr>
          <a:lstStyle/>
          <a:p>
            <a:r>
              <a:rPr lang="el-GR" sz="2800" b="1" dirty="0">
                <a:solidFill>
                  <a:schemeClr val="bg1"/>
                </a:solidFill>
              </a:rPr>
              <a:t>Κλίμακες </a:t>
            </a:r>
            <a:r>
              <a:rPr lang="el-GR" sz="2800" b="1" dirty="0" err="1">
                <a:solidFill>
                  <a:schemeClr val="bg1"/>
                </a:solidFill>
              </a:rPr>
              <a:t>αυτο</a:t>
            </a:r>
            <a:r>
              <a:rPr lang="el-GR" sz="2800" b="1" dirty="0">
                <a:solidFill>
                  <a:schemeClr val="bg1"/>
                </a:solidFill>
              </a:rPr>
              <a:t>-αποτελεσματικότητας για δίαιτα</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8147248" cy="850776"/>
          </a:xfrm>
        </p:spPr>
        <p:txBody>
          <a:bodyPr>
            <a:normAutofit/>
          </a:bodyPr>
          <a:lstStyle/>
          <a:p>
            <a:r>
              <a:rPr lang="el-GR" sz="2700" b="1" dirty="0">
                <a:solidFill>
                  <a:schemeClr val="bg1"/>
                </a:solidFill>
              </a:rPr>
              <a:t>Μέθοδοι για ↑ της </a:t>
            </a:r>
            <a:r>
              <a:rPr lang="el-GR" sz="2700" b="1" dirty="0" err="1">
                <a:solidFill>
                  <a:schemeClr val="bg1"/>
                </a:solidFill>
              </a:rPr>
              <a:t>αυτο</a:t>
            </a:r>
            <a:r>
              <a:rPr lang="el-GR" sz="2700" b="1" dirty="0">
                <a:solidFill>
                  <a:schemeClr val="bg1"/>
                </a:solidFill>
              </a:rPr>
              <a:t>-αποτελεσματικότητας</a:t>
            </a:r>
          </a:p>
        </p:txBody>
      </p:sp>
      <p:graphicFrame>
        <p:nvGraphicFramePr>
          <p:cNvPr id="3" name="Πίνακας 2"/>
          <p:cNvGraphicFramePr>
            <a:graphicFrameLocks noGrp="1"/>
          </p:cNvGraphicFramePr>
          <p:nvPr>
            <p:extLst>
              <p:ext uri="{D42A27DB-BD31-4B8C-83A1-F6EECF244321}">
                <p14:modId xmlns:p14="http://schemas.microsoft.com/office/powerpoint/2010/main" val="553669315"/>
              </p:ext>
            </p:extLst>
          </p:nvPr>
        </p:nvGraphicFramePr>
        <p:xfrm>
          <a:off x="899592" y="2924944"/>
          <a:ext cx="7632848" cy="2753360"/>
        </p:xfrm>
        <a:graphic>
          <a:graphicData uri="http://schemas.openxmlformats.org/drawingml/2006/table">
            <a:tbl>
              <a:tblPr firstRow="1" bandRow="1">
                <a:tableStyleId>{85BE263C-DBD7-4A20-BB59-AAB30ACAA65A}</a:tableStyleId>
              </a:tblPr>
              <a:tblGrid>
                <a:gridCol w="3096344">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tblGrid>
              <a:tr h="370840">
                <a:tc>
                  <a:txBody>
                    <a:bodyPr/>
                    <a:lstStyle/>
                    <a:p>
                      <a:r>
                        <a:rPr lang="el-GR" dirty="0">
                          <a:solidFill>
                            <a:schemeClr val="tx1"/>
                          </a:solidFill>
                        </a:rPr>
                        <a:t>Μέθοδος</a:t>
                      </a:r>
                    </a:p>
                  </a:txBody>
                  <a:tcPr>
                    <a:solidFill>
                      <a:srgbClr val="FFC000"/>
                    </a:solidFill>
                  </a:tcPr>
                </a:tc>
                <a:tc>
                  <a:txBody>
                    <a:bodyPr/>
                    <a:lstStyle/>
                    <a:p>
                      <a:r>
                        <a:rPr lang="el-GR" dirty="0">
                          <a:solidFill>
                            <a:schemeClr val="tx1"/>
                          </a:solidFill>
                        </a:rPr>
                        <a:t>Επεξήγηση</a:t>
                      </a:r>
                    </a:p>
                  </a:txBody>
                  <a:tcPr>
                    <a:solidFill>
                      <a:srgbClr val="FFC000"/>
                    </a:solidFill>
                  </a:tcPr>
                </a:tc>
                <a:extLst>
                  <a:ext uri="{0D108BD9-81ED-4DB2-BD59-A6C34878D82A}">
                    <a16:rowId xmlns:a16="http://schemas.microsoft.com/office/drawing/2014/main" val="10000"/>
                  </a:ext>
                </a:extLst>
              </a:tr>
              <a:tr h="370840">
                <a:tc>
                  <a:txBody>
                    <a:bodyPr/>
                    <a:lstStyle/>
                    <a:p>
                      <a:r>
                        <a:rPr lang="el-GR" b="1" dirty="0"/>
                        <a:t>Μαεστρία λόγω εμπειρίας</a:t>
                      </a:r>
                    </a:p>
                  </a:txBody>
                  <a:tcPr/>
                </a:tc>
                <a:tc>
                  <a:txBody>
                    <a:bodyPr/>
                    <a:lstStyle/>
                    <a:p>
                      <a:pPr algn="l"/>
                      <a:r>
                        <a:rPr lang="el-GR" dirty="0"/>
                        <a:t>Καθιστώ το άτομο ικανό να πετύχει σε εφικτές αλλά όλο και πιο προκλητικές</a:t>
                      </a:r>
                      <a:r>
                        <a:rPr lang="el-GR" baseline="0" dirty="0"/>
                        <a:t> εφαρμογές των επιθυμητών συμπεριφορών. Η εμπειρία της μαεστρίας εφαρμογής είναι η ισχυρότερη επιρροή στην πεποίθηση σχετικά με την </a:t>
                      </a:r>
                      <a:r>
                        <a:rPr lang="el-GR" baseline="0" dirty="0" err="1"/>
                        <a:t>αυτο</a:t>
                      </a:r>
                      <a:r>
                        <a:rPr lang="el-GR" baseline="0" dirty="0"/>
                        <a:t>-αποτελεσματικότητα.</a:t>
                      </a:r>
                      <a:endParaRPr lang="el-GR" dirty="0"/>
                    </a:p>
                  </a:txBody>
                  <a:tcPr/>
                </a:tc>
                <a:extLst>
                  <a:ext uri="{0D108BD9-81ED-4DB2-BD59-A6C34878D82A}">
                    <a16:rowId xmlns:a16="http://schemas.microsoft.com/office/drawing/2014/main" val="10001"/>
                  </a:ext>
                </a:extLst>
              </a:tr>
              <a:tr h="370840">
                <a:tc>
                  <a:txBody>
                    <a:bodyPr/>
                    <a:lstStyle/>
                    <a:p>
                      <a:endParaRPr lang="el-GR"/>
                    </a:p>
                  </a:txBody>
                  <a:tcPr/>
                </a:tc>
                <a:tc>
                  <a:txBody>
                    <a:bodyPr/>
                    <a:lstStyle/>
                    <a:p>
                      <a:endParaRPr lang="el-GR" dirty="0"/>
                    </a:p>
                  </a:txBody>
                  <a:tcPr/>
                </a:tc>
                <a:extLst>
                  <a:ext uri="{0D108BD9-81ED-4DB2-BD59-A6C34878D82A}">
                    <a16:rowId xmlns:a16="http://schemas.microsoft.com/office/drawing/2014/main" val="10002"/>
                  </a:ext>
                </a:extLst>
              </a:tr>
            </a:tbl>
          </a:graphicData>
        </a:graphic>
      </p:graphicFrame>
      <p:pic>
        <p:nvPicPr>
          <p:cNvPr id="5" name="Picture 2"/>
          <p:cNvPicPr>
            <a:picLocks noChangeAspect="1" noChangeArrowheads="1"/>
          </p:cNvPicPr>
          <p:nvPr/>
        </p:nvPicPr>
        <p:blipFill rotWithShape="1">
          <a:blip r:embed="rId2" cstate="print"/>
          <a:srcRect t="92929" r="62260" b="1664"/>
          <a:stretch/>
        </p:blipFill>
        <p:spPr bwMode="auto">
          <a:xfrm>
            <a:off x="5569041" y="6176889"/>
            <a:ext cx="3107415" cy="276447"/>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89992"/>
            <a:ext cx="8147248" cy="850776"/>
          </a:xfrm>
        </p:spPr>
        <p:txBody>
          <a:bodyPr>
            <a:normAutofit/>
          </a:bodyPr>
          <a:lstStyle/>
          <a:p>
            <a:r>
              <a:rPr lang="el-GR" sz="2700" b="1" dirty="0">
                <a:solidFill>
                  <a:schemeClr val="bg1"/>
                </a:solidFill>
              </a:rPr>
              <a:t>Μέθοδοι για ↑ της </a:t>
            </a:r>
            <a:r>
              <a:rPr lang="el-GR" sz="2700" b="1" dirty="0" err="1">
                <a:solidFill>
                  <a:schemeClr val="bg1"/>
                </a:solidFill>
              </a:rPr>
              <a:t>αυτο</a:t>
            </a:r>
            <a:r>
              <a:rPr lang="el-GR" sz="2700" b="1" dirty="0">
                <a:solidFill>
                  <a:schemeClr val="bg1"/>
                </a:solidFill>
              </a:rPr>
              <a:t>-αποτελεσματικότητας</a:t>
            </a:r>
          </a:p>
        </p:txBody>
      </p:sp>
      <p:graphicFrame>
        <p:nvGraphicFramePr>
          <p:cNvPr id="3" name="Πίνακας 2"/>
          <p:cNvGraphicFramePr>
            <a:graphicFrameLocks noGrp="1"/>
          </p:cNvGraphicFramePr>
          <p:nvPr>
            <p:extLst>
              <p:ext uri="{D42A27DB-BD31-4B8C-83A1-F6EECF244321}">
                <p14:modId xmlns:p14="http://schemas.microsoft.com/office/powerpoint/2010/main" val="886918088"/>
              </p:ext>
            </p:extLst>
          </p:nvPr>
        </p:nvGraphicFramePr>
        <p:xfrm>
          <a:off x="755576" y="2204864"/>
          <a:ext cx="7920880" cy="3571240"/>
        </p:xfrm>
        <a:graphic>
          <a:graphicData uri="http://schemas.openxmlformats.org/drawingml/2006/table">
            <a:tbl>
              <a:tblPr firstRow="1" bandRow="1">
                <a:tableStyleId>{85BE263C-DBD7-4A20-BB59-AAB30ACAA65A}</a:tableStyleId>
              </a:tblPr>
              <a:tblGrid>
                <a:gridCol w="3213187">
                  <a:extLst>
                    <a:ext uri="{9D8B030D-6E8A-4147-A177-3AD203B41FA5}">
                      <a16:colId xmlns:a16="http://schemas.microsoft.com/office/drawing/2014/main" val="20000"/>
                    </a:ext>
                  </a:extLst>
                </a:gridCol>
                <a:gridCol w="4707693">
                  <a:extLst>
                    <a:ext uri="{9D8B030D-6E8A-4147-A177-3AD203B41FA5}">
                      <a16:colId xmlns:a16="http://schemas.microsoft.com/office/drawing/2014/main" val="20001"/>
                    </a:ext>
                  </a:extLst>
                </a:gridCol>
              </a:tblGrid>
              <a:tr h="370840">
                <a:tc>
                  <a:txBody>
                    <a:bodyPr/>
                    <a:lstStyle/>
                    <a:p>
                      <a:r>
                        <a:rPr lang="el-GR" dirty="0">
                          <a:solidFill>
                            <a:schemeClr val="tx1"/>
                          </a:solidFill>
                        </a:rPr>
                        <a:t>Μέθοδος</a:t>
                      </a:r>
                    </a:p>
                  </a:txBody>
                  <a:tcPr>
                    <a:solidFill>
                      <a:srgbClr val="FFC000"/>
                    </a:solidFill>
                  </a:tcPr>
                </a:tc>
                <a:tc>
                  <a:txBody>
                    <a:bodyPr/>
                    <a:lstStyle/>
                    <a:p>
                      <a:r>
                        <a:rPr lang="el-GR" dirty="0">
                          <a:solidFill>
                            <a:schemeClr val="tx1"/>
                          </a:solidFill>
                        </a:rPr>
                        <a:t>Επεξήγηση</a:t>
                      </a:r>
                    </a:p>
                  </a:txBody>
                  <a:tcPr>
                    <a:solidFill>
                      <a:srgbClr val="FFC000"/>
                    </a:solidFill>
                  </a:tcPr>
                </a:tc>
                <a:extLst>
                  <a:ext uri="{0D108BD9-81ED-4DB2-BD59-A6C34878D82A}">
                    <a16:rowId xmlns:a16="http://schemas.microsoft.com/office/drawing/2014/main" val="10000"/>
                  </a:ext>
                </a:extLst>
              </a:tr>
              <a:tr h="370840">
                <a:tc>
                  <a:txBody>
                    <a:bodyPr/>
                    <a:lstStyle/>
                    <a:p>
                      <a:r>
                        <a:rPr lang="el-GR" dirty="0">
                          <a:solidFill>
                            <a:schemeClr val="bg1">
                              <a:lumMod val="75000"/>
                            </a:schemeClr>
                          </a:solidFill>
                        </a:rPr>
                        <a:t>Μαεστρία λόγω εμπειρίας</a:t>
                      </a:r>
                    </a:p>
                  </a:txBody>
                  <a:tcPr/>
                </a:tc>
                <a:tc>
                  <a:txBody>
                    <a:bodyPr/>
                    <a:lstStyle/>
                    <a:p>
                      <a:r>
                        <a:rPr lang="el-GR" dirty="0">
                          <a:solidFill>
                            <a:schemeClr val="bg1">
                              <a:lumMod val="75000"/>
                            </a:schemeClr>
                          </a:solidFill>
                        </a:rPr>
                        <a:t>Καθιστώ το άτομο ικανό να πετύχει σε εφικτές αλλά όλο και πιο προκλητικές</a:t>
                      </a:r>
                      <a:r>
                        <a:rPr lang="el-GR" baseline="0" dirty="0">
                          <a:solidFill>
                            <a:schemeClr val="bg1">
                              <a:lumMod val="75000"/>
                            </a:schemeClr>
                          </a:solidFill>
                        </a:rPr>
                        <a:t> εφαρμογές των επιθυμητών συμπεριφορών. Η εμπειρία της μαεστρίας εφαρμογής είναι η ισχυρότερη επιρροή στην πεποίθηση σχετικά με την αυτό-αποτελεσματικότητα.</a:t>
                      </a:r>
                      <a:endParaRPr lang="el-GR" dirty="0">
                        <a:solidFill>
                          <a:schemeClr val="bg1">
                            <a:lumMod val="75000"/>
                          </a:schemeClr>
                        </a:solidFill>
                      </a:endParaRPr>
                    </a:p>
                  </a:txBody>
                  <a:tcPr/>
                </a:tc>
                <a:extLst>
                  <a:ext uri="{0D108BD9-81ED-4DB2-BD59-A6C34878D82A}">
                    <a16:rowId xmlns:a16="http://schemas.microsoft.com/office/drawing/2014/main" val="10001"/>
                  </a:ext>
                </a:extLst>
              </a:tr>
              <a:tr h="370840">
                <a:tc>
                  <a:txBody>
                    <a:bodyPr/>
                    <a:lstStyle/>
                    <a:p>
                      <a:r>
                        <a:rPr lang="el-GR" b="1" dirty="0"/>
                        <a:t>Κοινωνικά πρότυπα</a:t>
                      </a:r>
                    </a:p>
                  </a:txBody>
                  <a:tcPr/>
                </a:tc>
                <a:tc>
                  <a:txBody>
                    <a:bodyPr/>
                    <a:lstStyle/>
                    <a:p>
                      <a:r>
                        <a:rPr lang="el-GR" dirty="0"/>
                        <a:t>Δείχνω στο άτομο ότι άλλα άτομα όπως &amp; εκείνος/η μπορούν να το κάνουν.  Αυτό περιλαμβάνει</a:t>
                      </a:r>
                      <a:r>
                        <a:rPr lang="el-GR" baseline="0" dirty="0"/>
                        <a:t> λεπτομερή επίδειξη των μικρών βημάτων που έγιναν  προς την επίτευξη ενός  σύνθετου στόχου.</a:t>
                      </a:r>
                      <a:endParaRPr lang="el-GR" dirty="0"/>
                    </a:p>
                  </a:txBody>
                  <a:tcPr/>
                </a:tc>
                <a:extLst>
                  <a:ext uri="{0D108BD9-81ED-4DB2-BD59-A6C34878D82A}">
                    <a16:rowId xmlns:a16="http://schemas.microsoft.com/office/drawing/2014/main" val="10002"/>
                  </a:ext>
                </a:extLst>
              </a:tr>
            </a:tbl>
          </a:graphicData>
        </a:graphic>
      </p:graphicFrame>
      <p:pic>
        <p:nvPicPr>
          <p:cNvPr id="5" name="Picture 2"/>
          <p:cNvPicPr>
            <a:picLocks noChangeAspect="1" noChangeArrowheads="1"/>
          </p:cNvPicPr>
          <p:nvPr/>
        </p:nvPicPr>
        <p:blipFill rotWithShape="1">
          <a:blip r:embed="rId2" cstate="print"/>
          <a:srcRect t="92929" r="62260" b="1664"/>
          <a:stretch/>
        </p:blipFill>
        <p:spPr bwMode="auto">
          <a:xfrm>
            <a:off x="5569041" y="6176889"/>
            <a:ext cx="3107415" cy="276447"/>
          </a:xfrm>
          <a:prstGeom prst="rect">
            <a:avLst/>
          </a:prstGeom>
          <a:noFill/>
          <a:ln w="9525">
            <a:noFill/>
            <a:miter lim="800000"/>
            <a:headEnd/>
            <a:tailEnd/>
          </a:ln>
        </p:spPr>
      </p:pic>
    </p:spTree>
    <p:extLst>
      <p:ext uri="{BB962C8B-B14F-4D97-AF65-F5344CB8AC3E}">
        <p14:creationId xmlns:p14="http://schemas.microsoft.com/office/powerpoint/2010/main" val="4278457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89992"/>
            <a:ext cx="8147248" cy="850776"/>
          </a:xfrm>
        </p:spPr>
        <p:txBody>
          <a:bodyPr>
            <a:normAutofit/>
          </a:bodyPr>
          <a:lstStyle/>
          <a:p>
            <a:r>
              <a:rPr lang="el-GR" sz="2700" b="1" dirty="0">
                <a:solidFill>
                  <a:schemeClr val="bg1"/>
                </a:solidFill>
              </a:rPr>
              <a:t>Μέθοδοι για ↑ της </a:t>
            </a:r>
            <a:r>
              <a:rPr lang="el-GR" sz="2700" b="1" dirty="0" err="1">
                <a:solidFill>
                  <a:schemeClr val="bg1"/>
                </a:solidFill>
              </a:rPr>
              <a:t>αυτο</a:t>
            </a:r>
            <a:r>
              <a:rPr lang="el-GR" sz="2700" b="1" dirty="0">
                <a:solidFill>
                  <a:schemeClr val="bg1"/>
                </a:solidFill>
              </a:rPr>
              <a:t>-αποτελεσματικότητας</a:t>
            </a:r>
          </a:p>
        </p:txBody>
      </p:sp>
      <p:graphicFrame>
        <p:nvGraphicFramePr>
          <p:cNvPr id="3" name="Πίνακας 2"/>
          <p:cNvGraphicFramePr>
            <a:graphicFrameLocks noGrp="1"/>
          </p:cNvGraphicFramePr>
          <p:nvPr>
            <p:extLst>
              <p:ext uri="{D42A27DB-BD31-4B8C-83A1-F6EECF244321}">
                <p14:modId xmlns:p14="http://schemas.microsoft.com/office/powerpoint/2010/main" val="1591803244"/>
              </p:ext>
            </p:extLst>
          </p:nvPr>
        </p:nvGraphicFramePr>
        <p:xfrm>
          <a:off x="503548" y="2880832"/>
          <a:ext cx="8219256" cy="2753360"/>
        </p:xfrm>
        <a:graphic>
          <a:graphicData uri="http://schemas.openxmlformats.org/drawingml/2006/table">
            <a:tbl>
              <a:tblPr firstRow="1" bandRow="1">
                <a:tableStyleId>{85BE263C-DBD7-4A20-BB59-AAB30ACAA65A}</a:tableStyleId>
              </a:tblPr>
              <a:tblGrid>
                <a:gridCol w="3334227">
                  <a:extLst>
                    <a:ext uri="{9D8B030D-6E8A-4147-A177-3AD203B41FA5}">
                      <a16:colId xmlns:a16="http://schemas.microsoft.com/office/drawing/2014/main" val="20000"/>
                    </a:ext>
                  </a:extLst>
                </a:gridCol>
                <a:gridCol w="4885029">
                  <a:extLst>
                    <a:ext uri="{9D8B030D-6E8A-4147-A177-3AD203B41FA5}">
                      <a16:colId xmlns:a16="http://schemas.microsoft.com/office/drawing/2014/main" val="20001"/>
                    </a:ext>
                  </a:extLst>
                </a:gridCol>
              </a:tblGrid>
              <a:tr h="370840">
                <a:tc>
                  <a:txBody>
                    <a:bodyPr/>
                    <a:lstStyle/>
                    <a:p>
                      <a:r>
                        <a:rPr lang="el-GR" dirty="0">
                          <a:solidFill>
                            <a:schemeClr val="tx1"/>
                          </a:solidFill>
                        </a:rPr>
                        <a:t>Μέθοδος</a:t>
                      </a:r>
                    </a:p>
                  </a:txBody>
                  <a:tcPr>
                    <a:solidFill>
                      <a:srgbClr val="FFC000"/>
                    </a:solidFill>
                  </a:tcPr>
                </a:tc>
                <a:tc>
                  <a:txBody>
                    <a:bodyPr/>
                    <a:lstStyle/>
                    <a:p>
                      <a:r>
                        <a:rPr lang="el-GR" dirty="0">
                          <a:solidFill>
                            <a:schemeClr val="tx1"/>
                          </a:solidFill>
                        </a:rPr>
                        <a:t>Επεξήγηση</a:t>
                      </a:r>
                    </a:p>
                  </a:txBody>
                  <a:tcPr>
                    <a:solidFill>
                      <a:srgbClr val="FFC000"/>
                    </a:solidFill>
                  </a:tcPr>
                </a:tc>
                <a:extLst>
                  <a:ext uri="{0D108BD9-81ED-4DB2-BD59-A6C34878D82A}">
                    <a16:rowId xmlns:a16="http://schemas.microsoft.com/office/drawing/2014/main" val="10000"/>
                  </a:ext>
                </a:extLst>
              </a:tr>
              <a:tr h="370840">
                <a:tc>
                  <a:txBody>
                    <a:bodyPr/>
                    <a:lstStyle/>
                    <a:p>
                      <a:r>
                        <a:rPr lang="el-GR" b="1" dirty="0">
                          <a:solidFill>
                            <a:schemeClr val="tx1"/>
                          </a:solidFill>
                        </a:rPr>
                        <a:t>Βελτίωση σωματικής &amp; συναισθηματικής κατάστασης</a:t>
                      </a:r>
                    </a:p>
                  </a:txBody>
                  <a:tcPr/>
                </a:tc>
                <a:tc>
                  <a:txBody>
                    <a:bodyPr/>
                    <a:lstStyle/>
                    <a:p>
                      <a:r>
                        <a:rPr lang="el-GR" dirty="0">
                          <a:solidFill>
                            <a:schemeClr val="tx1"/>
                          </a:solidFill>
                        </a:rPr>
                        <a:t>Σιγουρεύομαι ότι το άτομο είναι ξεκούραστο</a:t>
                      </a:r>
                      <a:r>
                        <a:rPr lang="el-GR" baseline="0" dirty="0">
                          <a:solidFill>
                            <a:schemeClr val="tx1"/>
                          </a:solidFill>
                        </a:rPr>
                        <a:t> &amp; χαλαρό (συναισθηματικά) πριν την έναρξη κάποιας καινούρια συμπεριφοράς. Αυτό μπορεί να περιλαμβάνει προσπάθειες μείωσης του άγχους &amp; της κατάθλιψης, χτίζοντας θετικά συναισθήματα – όπως π.χ. ο φόβος να θεωρηθεί ως «ενθουσιασμός».</a:t>
                      </a:r>
                      <a:endParaRPr lang="el-GR" dirty="0">
                        <a:solidFill>
                          <a:schemeClr val="tx1"/>
                        </a:solidFill>
                      </a:endParaRPr>
                    </a:p>
                  </a:txBody>
                  <a:tcPr/>
                </a:tc>
                <a:extLst>
                  <a:ext uri="{0D108BD9-81ED-4DB2-BD59-A6C34878D82A}">
                    <a16:rowId xmlns:a16="http://schemas.microsoft.com/office/drawing/2014/main" val="10001"/>
                  </a:ext>
                </a:extLst>
              </a:tr>
              <a:tr h="370840">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2"/>
                  </a:ext>
                </a:extLst>
              </a:tr>
            </a:tbl>
          </a:graphicData>
        </a:graphic>
      </p:graphicFrame>
      <p:sp>
        <p:nvSpPr>
          <p:cNvPr id="4" name="Επεξήγηση με στρογγυλεμένο παραλληλόγραμμο 3"/>
          <p:cNvSpPr/>
          <p:nvPr/>
        </p:nvSpPr>
        <p:spPr>
          <a:xfrm>
            <a:off x="683568" y="4969437"/>
            <a:ext cx="3024336" cy="1872208"/>
          </a:xfrm>
          <a:prstGeom prst="wedgeRoundRectCallout">
            <a:avLst>
              <a:gd name="adj1" fmla="val 52102"/>
              <a:gd name="adj2" fmla="val -7916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Δουλειά ψυχολόγου/ ψυχίατρου. Αναγνώριση προβλήματος από το Διαιτολόγο &amp; παραπομπή ατόμου στον κατάλληλο επαγγελματία υγείας.</a:t>
            </a:r>
          </a:p>
        </p:txBody>
      </p:sp>
      <p:pic>
        <p:nvPicPr>
          <p:cNvPr id="6" name="Picture 2"/>
          <p:cNvPicPr>
            <a:picLocks noChangeAspect="1" noChangeArrowheads="1"/>
          </p:cNvPicPr>
          <p:nvPr/>
        </p:nvPicPr>
        <p:blipFill rotWithShape="1">
          <a:blip r:embed="rId2" cstate="print"/>
          <a:srcRect t="92929" r="62260" b="1664"/>
          <a:stretch/>
        </p:blipFill>
        <p:spPr bwMode="auto">
          <a:xfrm>
            <a:off x="5569041" y="6176889"/>
            <a:ext cx="3107415" cy="276447"/>
          </a:xfrm>
          <a:prstGeom prst="rect">
            <a:avLst/>
          </a:prstGeom>
          <a:noFill/>
          <a:ln w="9525">
            <a:noFill/>
            <a:miter lim="800000"/>
            <a:headEnd/>
            <a:tailEnd/>
          </a:ln>
        </p:spPr>
      </p:pic>
    </p:spTree>
    <p:extLst>
      <p:ext uri="{BB962C8B-B14F-4D97-AF65-F5344CB8AC3E}">
        <p14:creationId xmlns:p14="http://schemas.microsoft.com/office/powerpoint/2010/main" val="582769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89992"/>
            <a:ext cx="8147248" cy="778768"/>
          </a:xfrm>
        </p:spPr>
        <p:txBody>
          <a:bodyPr>
            <a:normAutofit/>
          </a:bodyPr>
          <a:lstStyle/>
          <a:p>
            <a:r>
              <a:rPr lang="el-GR" sz="2700" b="1" dirty="0">
                <a:solidFill>
                  <a:schemeClr val="bg1"/>
                </a:solidFill>
              </a:rPr>
              <a:t>Μέθοδοι για ↑ της </a:t>
            </a:r>
            <a:r>
              <a:rPr lang="el-GR" sz="2700" b="1" dirty="0" err="1">
                <a:solidFill>
                  <a:schemeClr val="bg1"/>
                </a:solidFill>
              </a:rPr>
              <a:t>αυτο</a:t>
            </a:r>
            <a:r>
              <a:rPr lang="el-GR" sz="2700" b="1" dirty="0">
                <a:solidFill>
                  <a:schemeClr val="bg1"/>
                </a:solidFill>
              </a:rPr>
              <a:t>-αποτελεσματικότητας</a:t>
            </a:r>
          </a:p>
        </p:txBody>
      </p:sp>
      <p:graphicFrame>
        <p:nvGraphicFramePr>
          <p:cNvPr id="3" name="Πίνακας 2"/>
          <p:cNvGraphicFramePr>
            <a:graphicFrameLocks noGrp="1"/>
          </p:cNvGraphicFramePr>
          <p:nvPr>
            <p:extLst>
              <p:ext uri="{D42A27DB-BD31-4B8C-83A1-F6EECF244321}">
                <p14:modId xmlns:p14="http://schemas.microsoft.com/office/powerpoint/2010/main" val="644074591"/>
              </p:ext>
            </p:extLst>
          </p:nvPr>
        </p:nvGraphicFramePr>
        <p:xfrm>
          <a:off x="431176" y="2492896"/>
          <a:ext cx="8363999" cy="3571240"/>
        </p:xfrm>
        <a:graphic>
          <a:graphicData uri="http://schemas.openxmlformats.org/drawingml/2006/table">
            <a:tbl>
              <a:tblPr firstRow="1" bandRow="1">
                <a:tableStyleId>{85BE263C-DBD7-4A20-BB59-AAB30ACAA65A}</a:tableStyleId>
              </a:tblPr>
              <a:tblGrid>
                <a:gridCol w="3392943">
                  <a:extLst>
                    <a:ext uri="{9D8B030D-6E8A-4147-A177-3AD203B41FA5}">
                      <a16:colId xmlns:a16="http://schemas.microsoft.com/office/drawing/2014/main" val="20000"/>
                    </a:ext>
                  </a:extLst>
                </a:gridCol>
                <a:gridCol w="4971056">
                  <a:extLst>
                    <a:ext uri="{9D8B030D-6E8A-4147-A177-3AD203B41FA5}">
                      <a16:colId xmlns:a16="http://schemas.microsoft.com/office/drawing/2014/main" val="20001"/>
                    </a:ext>
                  </a:extLst>
                </a:gridCol>
              </a:tblGrid>
              <a:tr h="370840">
                <a:tc>
                  <a:txBody>
                    <a:bodyPr/>
                    <a:lstStyle/>
                    <a:p>
                      <a:r>
                        <a:rPr lang="el-GR" dirty="0">
                          <a:solidFill>
                            <a:schemeClr val="tx1"/>
                          </a:solidFill>
                        </a:rPr>
                        <a:t>Μέθοδος</a:t>
                      </a:r>
                    </a:p>
                  </a:txBody>
                  <a:tcPr>
                    <a:solidFill>
                      <a:srgbClr val="FFC000"/>
                    </a:solidFill>
                  </a:tcPr>
                </a:tc>
                <a:tc>
                  <a:txBody>
                    <a:bodyPr/>
                    <a:lstStyle/>
                    <a:p>
                      <a:r>
                        <a:rPr lang="el-GR" dirty="0">
                          <a:solidFill>
                            <a:schemeClr val="tx1"/>
                          </a:solidFill>
                        </a:rPr>
                        <a:t>Επεξήγηση</a:t>
                      </a:r>
                    </a:p>
                  </a:txBody>
                  <a:tcPr>
                    <a:solidFill>
                      <a:srgbClr val="FFC000"/>
                    </a:solidFill>
                  </a:tcPr>
                </a:tc>
                <a:extLst>
                  <a:ext uri="{0D108BD9-81ED-4DB2-BD59-A6C34878D82A}">
                    <a16:rowId xmlns:a16="http://schemas.microsoft.com/office/drawing/2014/main" val="10000"/>
                  </a:ext>
                </a:extLst>
              </a:tr>
              <a:tr h="370840">
                <a:tc>
                  <a:txBody>
                    <a:bodyPr/>
                    <a:lstStyle/>
                    <a:p>
                      <a:r>
                        <a:rPr lang="el-GR" b="1" dirty="0">
                          <a:solidFill>
                            <a:schemeClr val="bg1">
                              <a:lumMod val="75000"/>
                            </a:schemeClr>
                          </a:solidFill>
                        </a:rPr>
                        <a:t>Βελτίωση σωματικής &amp; συναισθηματικής κατάστασης</a:t>
                      </a:r>
                    </a:p>
                  </a:txBody>
                  <a:tcPr/>
                </a:tc>
                <a:tc>
                  <a:txBody>
                    <a:bodyPr/>
                    <a:lstStyle/>
                    <a:p>
                      <a:r>
                        <a:rPr lang="el-GR" dirty="0">
                          <a:solidFill>
                            <a:schemeClr val="bg1">
                              <a:lumMod val="75000"/>
                            </a:schemeClr>
                          </a:solidFill>
                        </a:rPr>
                        <a:t>Σιγουρεύομαι ότι το άτομο είναι ξεκούραστο</a:t>
                      </a:r>
                      <a:r>
                        <a:rPr lang="el-GR" baseline="0" dirty="0">
                          <a:solidFill>
                            <a:schemeClr val="bg1">
                              <a:lumMod val="75000"/>
                            </a:schemeClr>
                          </a:solidFill>
                        </a:rPr>
                        <a:t> &amp; χαλαρό (συναισθηματικά) πριν την έναρξη κάποιας καινούρια συμπεριφοράς. Αυτό μπορεί να περιλαμβάνει προσπάθειες μείωσης του άγχους &amp; της κατάθλιψης, χτίζοντας θετικά συναισθήματα – όπως π.χ. ο φόβος να θεωρηθεί ως «ενθουσιασμός»</a:t>
                      </a:r>
                      <a:endParaRPr lang="el-GR" dirty="0">
                        <a:solidFill>
                          <a:schemeClr val="bg1">
                            <a:lumMod val="75000"/>
                          </a:schemeClr>
                        </a:solidFill>
                      </a:endParaRPr>
                    </a:p>
                  </a:txBody>
                  <a:tcPr/>
                </a:tc>
                <a:extLst>
                  <a:ext uri="{0D108BD9-81ED-4DB2-BD59-A6C34878D82A}">
                    <a16:rowId xmlns:a16="http://schemas.microsoft.com/office/drawing/2014/main" val="10001"/>
                  </a:ext>
                </a:extLst>
              </a:tr>
              <a:tr h="370840">
                <a:tc>
                  <a:txBody>
                    <a:bodyPr/>
                    <a:lstStyle/>
                    <a:p>
                      <a:r>
                        <a:rPr lang="el-GR" dirty="0"/>
                        <a:t>Λεκτική</a:t>
                      </a:r>
                      <a:r>
                        <a:rPr lang="el-GR" baseline="0" dirty="0"/>
                        <a:t> πειθώ</a:t>
                      </a:r>
                      <a:endParaRPr lang="el-GR" dirty="0"/>
                    </a:p>
                  </a:txBody>
                  <a:tcPr/>
                </a:tc>
                <a:tc>
                  <a:txBody>
                    <a:bodyPr/>
                    <a:lstStyle/>
                    <a:p>
                      <a:r>
                        <a:rPr lang="el-GR" dirty="0"/>
                        <a:t>Λέω στο άτομο ότι μπορεί να τα καταφέρει. Η ισχυρή ενθάρρυνση μπορεί</a:t>
                      </a:r>
                      <a:r>
                        <a:rPr lang="el-GR" baseline="0" dirty="0"/>
                        <a:t> να ενισχύσει αρκετά την αυτό-πεποίθηση για να γίνουν οι πρώτες προσπάθειες προς μια αλλαγή συμπεριφοράς.</a:t>
                      </a:r>
                      <a:endParaRPr lang="el-GR" dirty="0"/>
                    </a:p>
                  </a:txBody>
                  <a:tcPr/>
                </a:tc>
                <a:extLst>
                  <a:ext uri="{0D108BD9-81ED-4DB2-BD59-A6C34878D82A}">
                    <a16:rowId xmlns:a16="http://schemas.microsoft.com/office/drawing/2014/main" val="10002"/>
                  </a:ext>
                </a:extLst>
              </a:tr>
            </a:tbl>
          </a:graphicData>
        </a:graphic>
      </p:graphicFrame>
      <p:pic>
        <p:nvPicPr>
          <p:cNvPr id="1026" name="Picture 2"/>
          <p:cNvPicPr>
            <a:picLocks noChangeAspect="1" noChangeArrowheads="1"/>
          </p:cNvPicPr>
          <p:nvPr/>
        </p:nvPicPr>
        <p:blipFill rotWithShape="1">
          <a:blip r:embed="rId2" cstate="print"/>
          <a:srcRect t="92929" r="62260" b="1664"/>
          <a:stretch/>
        </p:blipFill>
        <p:spPr bwMode="auto">
          <a:xfrm>
            <a:off x="5796136" y="6401165"/>
            <a:ext cx="3107415" cy="276447"/>
          </a:xfrm>
          <a:prstGeom prst="rect">
            <a:avLst/>
          </a:prstGeom>
          <a:noFill/>
          <a:ln w="9525">
            <a:noFill/>
            <a:miter lim="800000"/>
            <a:headEnd/>
            <a:tailEnd/>
          </a:ln>
        </p:spPr>
      </p:pic>
    </p:spTree>
    <p:extLst>
      <p:ext uri="{BB962C8B-B14F-4D97-AF65-F5344CB8AC3E}">
        <p14:creationId xmlns:p14="http://schemas.microsoft.com/office/powerpoint/2010/main" val="987336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l-GR" dirty="0"/>
              <a:t>Στάδια αλλαγής</a:t>
            </a:r>
            <a:endParaRPr lang="en-US" dirty="0"/>
          </a:p>
          <a:p>
            <a:endParaRPr lang="en-US" dirty="0"/>
          </a:p>
          <a:p>
            <a:r>
              <a:rPr lang="el-GR" dirty="0"/>
              <a:t>Ζυγαριά απόφασης</a:t>
            </a:r>
            <a:endParaRPr lang="en-US" dirty="0"/>
          </a:p>
          <a:p>
            <a:endParaRPr lang="en-US" dirty="0"/>
          </a:p>
          <a:p>
            <a:r>
              <a:rPr lang="el-GR" dirty="0" err="1"/>
              <a:t>Αυτο</a:t>
            </a:r>
            <a:r>
              <a:rPr lang="el-GR" dirty="0"/>
              <a:t>-αποτελεσματικότητα</a:t>
            </a:r>
            <a:endParaRPr lang="en-US" dirty="0"/>
          </a:p>
          <a:p>
            <a:endParaRPr lang="en-US" dirty="0"/>
          </a:p>
          <a:p>
            <a:r>
              <a:rPr lang="el-GR" dirty="0"/>
              <a:t>Πειρασμός</a:t>
            </a:r>
            <a:endParaRPr lang="en-US" dirty="0"/>
          </a:p>
          <a:p>
            <a:endParaRPr lang="el-GR" dirty="0"/>
          </a:p>
          <a:p>
            <a:r>
              <a:rPr lang="el-GR" dirty="0"/>
              <a:t>Διαδικασίες αλλαγής</a:t>
            </a:r>
            <a:endParaRPr lang="en-US" dirty="0"/>
          </a:p>
        </p:txBody>
      </p:sp>
      <p:sp>
        <p:nvSpPr>
          <p:cNvPr id="2" name="Title 1"/>
          <p:cNvSpPr>
            <a:spLocks noGrp="1"/>
          </p:cNvSpPr>
          <p:nvPr>
            <p:ph type="title"/>
          </p:nvPr>
        </p:nvSpPr>
        <p:spPr>
          <a:xfrm>
            <a:off x="611560" y="692696"/>
            <a:ext cx="7859216" cy="1066800"/>
          </a:xfrm>
        </p:spPr>
        <p:txBody>
          <a:bodyPr>
            <a:normAutofit/>
          </a:bodyPr>
          <a:lstStyle/>
          <a:p>
            <a:r>
              <a:rPr lang="el-GR" sz="2800" b="1" dirty="0">
                <a:solidFill>
                  <a:schemeClr val="accent3">
                    <a:lumMod val="20000"/>
                    <a:lumOff val="80000"/>
                  </a:schemeClr>
                </a:solidFill>
              </a:rPr>
              <a:t>Το </a:t>
            </a:r>
            <a:r>
              <a:rPr lang="el-GR" sz="2800" b="1" dirty="0" err="1">
                <a:solidFill>
                  <a:schemeClr val="accent3">
                    <a:lumMod val="20000"/>
                    <a:lumOff val="80000"/>
                  </a:schemeClr>
                </a:solidFill>
              </a:rPr>
              <a:t>Διαθεωρητικό</a:t>
            </a:r>
            <a:r>
              <a:rPr lang="el-GR" sz="2800" b="1" dirty="0">
                <a:solidFill>
                  <a:schemeClr val="accent3">
                    <a:lumMod val="20000"/>
                    <a:lumOff val="80000"/>
                  </a:schemeClr>
                </a:solidFill>
              </a:rPr>
              <a:t> Υπόδειγμα αποτελείται από τις ακόλουθες δομές</a:t>
            </a:r>
            <a:r>
              <a:rPr lang="en-US" sz="2800" b="1" dirty="0">
                <a:solidFill>
                  <a:schemeClr val="accent3">
                    <a:lumMod val="20000"/>
                    <a:lumOff val="80000"/>
                  </a:schemeClr>
                </a:solidFill>
              </a:rPr>
              <a:t>:</a:t>
            </a:r>
            <a:endParaRPr lang="el-GR" sz="2800" b="1" dirty="0">
              <a:solidFill>
                <a:schemeClr val="accent3">
                  <a:lumMod val="20000"/>
                  <a:lumOff val="80000"/>
                </a:schemeClr>
              </a:solidFill>
            </a:endParaRPr>
          </a:p>
        </p:txBody>
      </p:sp>
    </p:spTree>
    <p:extLst>
      <p:ext uri="{BB962C8B-B14F-4D97-AF65-F5344CB8AC3E}">
        <p14:creationId xmlns:p14="http://schemas.microsoft.com/office/powerpoint/2010/main" val="1276993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Clr>
                <a:schemeClr val="bg1">
                  <a:lumMod val="85000"/>
                </a:schemeClr>
              </a:buClr>
            </a:pPr>
            <a:r>
              <a:rPr lang="el-GR" dirty="0">
                <a:solidFill>
                  <a:schemeClr val="bg1">
                    <a:lumMod val="85000"/>
                  </a:schemeClr>
                </a:solidFill>
              </a:rPr>
              <a:t>Στάδια αλλαγής</a:t>
            </a:r>
            <a:endParaRPr lang="en-US" dirty="0">
              <a:solidFill>
                <a:schemeClr val="bg1">
                  <a:lumMod val="85000"/>
                </a:schemeClr>
              </a:solidFill>
            </a:endParaRPr>
          </a:p>
          <a:p>
            <a:endParaRPr lang="en-US" dirty="0"/>
          </a:p>
          <a:p>
            <a:pPr>
              <a:buClr>
                <a:schemeClr val="bg1">
                  <a:lumMod val="85000"/>
                </a:schemeClr>
              </a:buClr>
            </a:pPr>
            <a:r>
              <a:rPr lang="el-GR" dirty="0">
                <a:solidFill>
                  <a:schemeClr val="bg1">
                    <a:lumMod val="75000"/>
                  </a:schemeClr>
                </a:solidFill>
              </a:rPr>
              <a:t>Ζυγαριά απόφασης</a:t>
            </a:r>
            <a:endParaRPr lang="en-US" dirty="0">
              <a:solidFill>
                <a:schemeClr val="bg1">
                  <a:lumMod val="75000"/>
                </a:schemeClr>
              </a:solidFill>
            </a:endParaRPr>
          </a:p>
          <a:p>
            <a:endParaRPr lang="en-US" dirty="0"/>
          </a:p>
          <a:p>
            <a:pPr>
              <a:buClr>
                <a:schemeClr val="bg1">
                  <a:lumMod val="85000"/>
                </a:schemeClr>
              </a:buClr>
            </a:pPr>
            <a:r>
              <a:rPr lang="el-GR" dirty="0" err="1">
                <a:solidFill>
                  <a:schemeClr val="bg1">
                    <a:lumMod val="85000"/>
                  </a:schemeClr>
                </a:solidFill>
              </a:rPr>
              <a:t>Αυτο</a:t>
            </a:r>
            <a:r>
              <a:rPr lang="el-GR" dirty="0">
                <a:solidFill>
                  <a:schemeClr val="bg1">
                    <a:lumMod val="85000"/>
                  </a:schemeClr>
                </a:solidFill>
              </a:rPr>
              <a:t>-αποτελεσματικότητα</a:t>
            </a:r>
            <a:endParaRPr lang="en-US" dirty="0">
              <a:solidFill>
                <a:schemeClr val="bg1">
                  <a:lumMod val="85000"/>
                </a:schemeClr>
              </a:solidFill>
            </a:endParaRPr>
          </a:p>
          <a:p>
            <a:pPr>
              <a:buClr>
                <a:schemeClr val="bg1">
                  <a:lumMod val="85000"/>
                </a:schemeClr>
              </a:buClr>
            </a:pPr>
            <a:endParaRPr lang="en-US" dirty="0">
              <a:solidFill>
                <a:schemeClr val="bg1">
                  <a:lumMod val="85000"/>
                </a:schemeClr>
              </a:solidFill>
            </a:endParaRPr>
          </a:p>
          <a:p>
            <a:pPr>
              <a:buClr>
                <a:srgbClr val="FF0000"/>
              </a:buClr>
            </a:pPr>
            <a:r>
              <a:rPr lang="el-GR" dirty="0">
                <a:solidFill>
                  <a:schemeClr val="tx1"/>
                </a:solidFill>
              </a:rPr>
              <a:t>Πειρασμός</a:t>
            </a:r>
            <a:endParaRPr lang="en-US" dirty="0">
              <a:solidFill>
                <a:schemeClr val="tx1"/>
              </a:solidFill>
            </a:endParaRPr>
          </a:p>
          <a:p>
            <a:pPr>
              <a:buClr>
                <a:schemeClr val="bg1">
                  <a:lumMod val="85000"/>
                </a:schemeClr>
              </a:buClr>
            </a:pPr>
            <a:endParaRPr lang="el-GR" dirty="0">
              <a:solidFill>
                <a:schemeClr val="bg1">
                  <a:lumMod val="85000"/>
                </a:schemeClr>
              </a:solidFill>
            </a:endParaRPr>
          </a:p>
          <a:p>
            <a:pPr>
              <a:buClr>
                <a:schemeClr val="bg1">
                  <a:lumMod val="85000"/>
                </a:schemeClr>
              </a:buClr>
            </a:pPr>
            <a:r>
              <a:rPr lang="el-GR" dirty="0">
                <a:solidFill>
                  <a:schemeClr val="bg1">
                    <a:lumMod val="85000"/>
                  </a:schemeClr>
                </a:solidFill>
              </a:rPr>
              <a:t>Διαδικασίες αλλαγής</a:t>
            </a:r>
            <a:endParaRPr lang="en-US" dirty="0">
              <a:solidFill>
                <a:schemeClr val="bg1">
                  <a:lumMod val="85000"/>
                </a:schemeClr>
              </a:solidFill>
            </a:endParaRPr>
          </a:p>
        </p:txBody>
      </p:sp>
      <p:sp>
        <p:nvSpPr>
          <p:cNvPr id="2" name="Title 1"/>
          <p:cNvSpPr>
            <a:spLocks noGrp="1"/>
          </p:cNvSpPr>
          <p:nvPr>
            <p:ph type="title"/>
          </p:nvPr>
        </p:nvSpPr>
        <p:spPr>
          <a:xfrm>
            <a:off x="642392" y="476672"/>
            <a:ext cx="7859216" cy="1066800"/>
          </a:xfrm>
        </p:spPr>
        <p:txBody>
          <a:bodyPr>
            <a:normAutofit/>
          </a:bodyPr>
          <a:lstStyle/>
          <a:p>
            <a:r>
              <a:rPr lang="el-GR" sz="3200" b="1" dirty="0">
                <a:solidFill>
                  <a:schemeClr val="bg1">
                    <a:lumMod val="95000"/>
                  </a:schemeClr>
                </a:solidFill>
              </a:rPr>
              <a:t>Το </a:t>
            </a:r>
            <a:r>
              <a:rPr lang="el-GR" sz="3200" b="1" dirty="0" err="1">
                <a:solidFill>
                  <a:schemeClr val="bg1">
                    <a:lumMod val="95000"/>
                  </a:schemeClr>
                </a:solidFill>
              </a:rPr>
              <a:t>Διαθεωρητικό</a:t>
            </a:r>
            <a:r>
              <a:rPr lang="el-GR" sz="3200" b="1" dirty="0">
                <a:solidFill>
                  <a:schemeClr val="bg1">
                    <a:lumMod val="95000"/>
                  </a:schemeClr>
                </a:solidFill>
              </a:rPr>
              <a:t> Υπόδειγμα αποτελείται από τις ακόλουθες δομές</a:t>
            </a:r>
            <a:r>
              <a:rPr lang="en-US" sz="3200" b="1" dirty="0">
                <a:solidFill>
                  <a:schemeClr val="bg1">
                    <a:lumMod val="95000"/>
                  </a:schemeClr>
                </a:solidFill>
              </a:rPr>
              <a:t>:</a:t>
            </a:r>
            <a:endParaRPr lang="el-GR" sz="3200" b="1" dirty="0">
              <a:solidFill>
                <a:schemeClr val="bg1">
                  <a:lumMod val="95000"/>
                </a:schemeClr>
              </a:solidFill>
            </a:endParaRPr>
          </a:p>
        </p:txBody>
      </p:sp>
    </p:spTree>
    <p:extLst>
      <p:ext uri="{BB962C8B-B14F-4D97-AF65-F5344CB8AC3E}">
        <p14:creationId xmlns:p14="http://schemas.microsoft.com/office/powerpoint/2010/main" val="4157372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380" y="2492896"/>
            <a:ext cx="8075240" cy="4023696"/>
          </a:xfrm>
        </p:spPr>
        <p:txBody>
          <a:bodyPr>
            <a:normAutofit fontScale="92500"/>
          </a:bodyPr>
          <a:lstStyle/>
          <a:p>
            <a:pPr algn="just"/>
            <a:r>
              <a:rPr lang="el-GR" sz="2400" dirty="0"/>
              <a:t>Είναι μια δομή του </a:t>
            </a:r>
            <a:r>
              <a:rPr lang="el-GR" sz="2400" dirty="0" err="1"/>
              <a:t>Διαθεωρητικού</a:t>
            </a:r>
            <a:r>
              <a:rPr lang="el-GR" sz="2400" dirty="0"/>
              <a:t> Υποδείγματος, η οποία έχει χρησιμοποιηθεί σε κάποιες, αλλά όχι όλες τις συμπεριφορ</a:t>
            </a:r>
            <a:r>
              <a:rPr lang="el-GR" dirty="0"/>
              <a:t>ές υγείας που έχει εφαρμοστεί το υπόδειγμα. </a:t>
            </a:r>
          </a:p>
          <a:p>
            <a:pPr algn="just"/>
            <a:endParaRPr lang="en-US" sz="2400" dirty="0"/>
          </a:p>
          <a:p>
            <a:pPr algn="just"/>
            <a:r>
              <a:rPr lang="el-GR" sz="2400" dirty="0"/>
              <a:t>Είναι ένα μέτρο του </a:t>
            </a:r>
            <a:r>
              <a:rPr lang="el-GR" sz="2400" b="1" dirty="0"/>
              <a:t>βαθμού κατά τον οποίο το άτομο νιώθει δέλεαρ στο να ολισθήσει από τη νέα συμπεριφορά υγείας</a:t>
            </a:r>
            <a:r>
              <a:rPr lang="el-GR" sz="2400" dirty="0"/>
              <a:t>.</a:t>
            </a:r>
            <a:endParaRPr lang="en-US" sz="2400" dirty="0"/>
          </a:p>
          <a:p>
            <a:pPr algn="just"/>
            <a:endParaRPr lang="en-US" sz="2400" dirty="0"/>
          </a:p>
          <a:p>
            <a:pPr algn="just"/>
            <a:r>
              <a:rPr lang="el-GR" sz="2400" u="sng" dirty="0"/>
              <a:t>Ο πειρασμός είναι το αντίθετο της </a:t>
            </a:r>
            <a:r>
              <a:rPr lang="el-GR" sz="2400" u="sng" dirty="0" err="1"/>
              <a:t>αυτο</a:t>
            </a:r>
            <a:r>
              <a:rPr lang="el-GR" sz="2400" u="sng" dirty="0"/>
              <a:t>-αποτελεσματικότητας</a:t>
            </a:r>
            <a:r>
              <a:rPr lang="en-US" sz="2400" u="sng" dirty="0"/>
              <a:t> </a:t>
            </a:r>
            <a:endParaRPr lang="el-GR" sz="2400" u="sng" dirty="0"/>
          </a:p>
          <a:p>
            <a:pPr marL="361950" indent="-293688" algn="just">
              <a:buNone/>
            </a:pPr>
            <a:r>
              <a:rPr lang="el-GR" dirty="0"/>
              <a:t>	</a:t>
            </a:r>
            <a:r>
              <a:rPr lang="el-GR" sz="2400" b="1" i="1" dirty="0"/>
              <a:t>π.χ. </a:t>
            </a:r>
            <a:r>
              <a:rPr lang="el-GR" sz="2400" i="1" dirty="0"/>
              <a:t>πόσο επιρρεπές νιώθει το άτομο να φάει τρόφιμα υψηλής περιεκτικότητας σε λίπος σε διάφορες καταστάσεις</a:t>
            </a:r>
          </a:p>
        </p:txBody>
      </p:sp>
      <p:sp>
        <p:nvSpPr>
          <p:cNvPr id="2" name="Title 1"/>
          <p:cNvSpPr>
            <a:spLocks noGrp="1"/>
          </p:cNvSpPr>
          <p:nvPr>
            <p:ph type="title"/>
          </p:nvPr>
        </p:nvSpPr>
        <p:spPr>
          <a:xfrm>
            <a:off x="683568" y="562000"/>
            <a:ext cx="8003232" cy="1066800"/>
          </a:xfrm>
        </p:spPr>
        <p:txBody>
          <a:bodyPr>
            <a:normAutofit/>
          </a:bodyPr>
          <a:lstStyle/>
          <a:p>
            <a:r>
              <a:rPr lang="el-GR" dirty="0">
                <a:solidFill>
                  <a:schemeClr val="bg1"/>
                </a:solidFill>
              </a:rPr>
              <a:t>Τι είναι;</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384" y="1844824"/>
            <a:ext cx="8003232" cy="4608512"/>
          </a:xfrm>
        </p:spPr>
        <p:txBody>
          <a:bodyPr>
            <a:normAutofit lnSpcReduction="10000"/>
          </a:bodyPr>
          <a:lstStyle/>
          <a:p>
            <a:pPr>
              <a:buNone/>
            </a:pPr>
            <a:endParaRPr lang="en-US" dirty="0"/>
          </a:p>
          <a:p>
            <a:r>
              <a:rPr lang="el-GR" dirty="0"/>
              <a:t>Και η </a:t>
            </a:r>
            <a:r>
              <a:rPr lang="el-GR" dirty="0" err="1"/>
              <a:t>αυτο</a:t>
            </a:r>
            <a:r>
              <a:rPr lang="el-GR" dirty="0"/>
              <a:t>-αποτελεσματικότητα &amp; ο πειρασμός έχουν την ίδια δομή μέτρησης με 3 ξεχωριστούς παράγοντες</a:t>
            </a:r>
            <a:r>
              <a:rPr lang="en-US" dirty="0"/>
              <a:t>:</a:t>
            </a:r>
          </a:p>
          <a:p>
            <a:pPr lvl="1"/>
            <a:endParaRPr lang="en-US" dirty="0"/>
          </a:p>
          <a:p>
            <a:pPr lvl="1"/>
            <a:r>
              <a:rPr lang="el-GR" dirty="0">
                <a:solidFill>
                  <a:srgbClr val="FF3300"/>
                </a:solidFill>
              </a:rPr>
              <a:t>Θετικό κοινωνικά</a:t>
            </a:r>
            <a:r>
              <a:rPr lang="en-US" dirty="0">
                <a:solidFill>
                  <a:srgbClr val="FF3300"/>
                </a:solidFill>
              </a:rPr>
              <a:t> </a:t>
            </a:r>
          </a:p>
          <a:p>
            <a:pPr lvl="1">
              <a:buNone/>
            </a:pPr>
            <a:r>
              <a:rPr lang="en-US" dirty="0"/>
              <a:t>	</a:t>
            </a:r>
            <a:r>
              <a:rPr lang="el-GR" dirty="0">
                <a:solidFill>
                  <a:schemeClr val="tx1"/>
                </a:solidFill>
              </a:rPr>
              <a:t>π.χ. ένα </a:t>
            </a:r>
            <a:r>
              <a:rPr lang="el-GR" dirty="0" err="1">
                <a:solidFill>
                  <a:schemeClr val="tx1"/>
                </a:solidFill>
              </a:rPr>
              <a:t>πάρτυ</a:t>
            </a:r>
            <a:endParaRPr lang="en-US" dirty="0">
              <a:solidFill>
                <a:schemeClr val="tx1"/>
              </a:solidFill>
            </a:endParaRPr>
          </a:p>
          <a:p>
            <a:pPr lvl="1">
              <a:buNone/>
            </a:pPr>
            <a:endParaRPr lang="en-US" dirty="0"/>
          </a:p>
          <a:p>
            <a:pPr lvl="1"/>
            <a:r>
              <a:rPr lang="el-GR" dirty="0">
                <a:solidFill>
                  <a:srgbClr val="FF3300"/>
                </a:solidFill>
              </a:rPr>
              <a:t>Αρνητική επίδραση</a:t>
            </a:r>
            <a:endParaRPr lang="en-US" dirty="0">
              <a:solidFill>
                <a:srgbClr val="FF3300"/>
              </a:solidFill>
            </a:endParaRPr>
          </a:p>
          <a:p>
            <a:pPr lvl="1">
              <a:buNone/>
            </a:pPr>
            <a:r>
              <a:rPr lang="el-GR" dirty="0">
                <a:solidFill>
                  <a:schemeClr val="tx1"/>
                </a:solidFill>
              </a:rPr>
              <a:t>    π.χ.</a:t>
            </a:r>
            <a:r>
              <a:rPr lang="en-US" dirty="0">
                <a:solidFill>
                  <a:schemeClr val="tx1"/>
                </a:solidFill>
              </a:rPr>
              <a:t> </a:t>
            </a:r>
            <a:r>
              <a:rPr lang="el-GR" dirty="0">
                <a:solidFill>
                  <a:schemeClr val="tx1"/>
                </a:solidFill>
              </a:rPr>
              <a:t>όταν το άτομο είναι υπερβολικά αγχωμένο</a:t>
            </a:r>
          </a:p>
          <a:p>
            <a:pPr lvl="1">
              <a:buNone/>
            </a:pPr>
            <a:endParaRPr lang="en-US" dirty="0">
              <a:solidFill>
                <a:schemeClr val="tx1"/>
              </a:solidFill>
            </a:endParaRPr>
          </a:p>
          <a:p>
            <a:pPr lvl="1"/>
            <a:r>
              <a:rPr lang="el-GR" dirty="0">
                <a:solidFill>
                  <a:srgbClr val="FF3300"/>
                </a:solidFill>
              </a:rPr>
              <a:t>Απαιτητικές καταστάσεις</a:t>
            </a:r>
            <a:endParaRPr lang="en-US" dirty="0">
              <a:solidFill>
                <a:srgbClr val="FF3300"/>
              </a:solidFill>
            </a:endParaRPr>
          </a:p>
          <a:p>
            <a:pPr lvl="1">
              <a:buNone/>
            </a:pPr>
            <a:r>
              <a:rPr lang="en-US" dirty="0"/>
              <a:t>	</a:t>
            </a:r>
            <a:r>
              <a:rPr lang="el-GR" dirty="0">
                <a:solidFill>
                  <a:schemeClr val="tx1"/>
                </a:solidFill>
              </a:rPr>
              <a:t>π.χ. πρωινό από μπουφέ</a:t>
            </a:r>
            <a:endParaRPr lang="en-US" dirty="0">
              <a:solidFill>
                <a:schemeClr val="tx1"/>
              </a:solidFill>
            </a:endParaRPr>
          </a:p>
          <a:p>
            <a:pPr lvl="1">
              <a:buNone/>
            </a:pPr>
            <a:endParaRPr lang="en-US" dirty="0">
              <a:solidFill>
                <a:schemeClr val="tx1"/>
              </a:solidFill>
            </a:endParaRPr>
          </a:p>
          <a:p>
            <a:pPr lvl="1"/>
            <a:endParaRPr lang="en-US" dirty="0"/>
          </a:p>
          <a:p>
            <a:pPr lvl="1"/>
            <a:endParaRPr lang="el-G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2675467"/>
            <a:ext cx="7975707" cy="3450696"/>
          </a:xfrm>
        </p:spPr>
        <p:txBody>
          <a:bodyPr>
            <a:normAutofit lnSpcReduction="10000"/>
          </a:bodyPr>
          <a:lstStyle/>
          <a:p>
            <a:pPr algn="just"/>
            <a:r>
              <a:rPr lang="el-GR" dirty="0"/>
              <a:t>Ομοίως με τη ζυγαριά απόφασης, η αυτό-αποτελεσματικότητα/ πειρασμός λειτουργούν ως μια ενδιάμεση μεταβλητή αποτελέσματος που </a:t>
            </a:r>
            <a:r>
              <a:rPr lang="el-GR" b="1" dirty="0"/>
              <a:t>προβλέπει την αλλαγή σταδίου</a:t>
            </a:r>
            <a:r>
              <a:rPr lang="el-GR" dirty="0"/>
              <a:t>. </a:t>
            </a:r>
          </a:p>
          <a:p>
            <a:pPr algn="just"/>
            <a:endParaRPr lang="en-US" dirty="0"/>
          </a:p>
          <a:p>
            <a:pPr algn="just"/>
            <a:r>
              <a:rPr lang="el-GR" dirty="0"/>
              <a:t>Η ζυγαριά απόφασης είναι πιο ευαίσθητη στα πρώτα στάδια</a:t>
            </a:r>
            <a:endParaRPr lang="en-US" dirty="0"/>
          </a:p>
          <a:p>
            <a:pPr algn="just"/>
            <a:r>
              <a:rPr lang="el-GR" dirty="0"/>
              <a:t>Η </a:t>
            </a:r>
            <a:r>
              <a:rPr lang="el-GR" dirty="0" err="1"/>
              <a:t>αυτο</a:t>
            </a:r>
            <a:r>
              <a:rPr lang="el-GR" dirty="0"/>
              <a:t>-αποτελεσματικότητα/ πειρασμός είναι πιο ευαίσθητα στα τελευταία στάδια</a:t>
            </a:r>
          </a:p>
        </p:txBody>
      </p:sp>
      <p:sp>
        <p:nvSpPr>
          <p:cNvPr id="2" name="Title 1"/>
          <p:cNvSpPr>
            <a:spLocks noGrp="1"/>
          </p:cNvSpPr>
          <p:nvPr>
            <p:ph type="title"/>
          </p:nvPr>
        </p:nvSpPr>
        <p:spPr>
          <a:xfrm>
            <a:off x="496660" y="404664"/>
            <a:ext cx="7787208" cy="1066800"/>
          </a:xfrm>
        </p:spPr>
        <p:txBody>
          <a:bodyPr/>
          <a:lstStyle/>
          <a:p>
            <a:r>
              <a:rPr lang="el-GR" dirty="0">
                <a:solidFill>
                  <a:schemeClr val="bg1">
                    <a:lumMod val="95000"/>
                  </a:schemeClr>
                </a:solidFill>
              </a:rPr>
              <a:t>Εφαρμογή</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77" t="4364" r="4196" b="13637"/>
          <a:stretch>
            <a:fillRect/>
          </a:stretch>
        </p:blipFill>
        <p:spPr bwMode="auto">
          <a:xfrm>
            <a:off x="1475656" y="116632"/>
            <a:ext cx="5285172" cy="6324677"/>
          </a:xfrm>
          <a:prstGeom prst="rect">
            <a:avLst/>
          </a:prstGeom>
          <a:noFill/>
          <a:ln w="9525">
            <a:noFill/>
            <a:miter lim="800000"/>
            <a:headEnd/>
            <a:tailEnd/>
          </a:ln>
        </p:spPr>
      </p:pic>
      <p:sp>
        <p:nvSpPr>
          <p:cNvPr id="5" name="TextBox 4"/>
          <p:cNvSpPr txBox="1"/>
          <p:nvPr/>
        </p:nvSpPr>
        <p:spPr>
          <a:xfrm>
            <a:off x="3960440" y="6577607"/>
            <a:ext cx="5076056" cy="307777"/>
          </a:xfrm>
          <a:prstGeom prst="rect">
            <a:avLst/>
          </a:prstGeom>
          <a:noFill/>
        </p:spPr>
        <p:txBody>
          <a:bodyPr wrap="square" rtlCol="0">
            <a:spAutoFit/>
          </a:bodyPr>
          <a:lstStyle/>
          <a:p>
            <a:pPr algn="r"/>
            <a:r>
              <a:rPr lang="en-US" sz="1400" i="1" dirty="0"/>
              <a:t>Greene et al. JADA 1999;99(6):673</a:t>
            </a:r>
            <a:endParaRPr lang="el-GR" sz="1400" i="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Clr>
                <a:schemeClr val="bg1">
                  <a:lumMod val="85000"/>
                </a:schemeClr>
              </a:buClr>
              <a:buSzPct val="80000"/>
            </a:pPr>
            <a:r>
              <a:rPr lang="el-GR" dirty="0">
                <a:solidFill>
                  <a:schemeClr val="bg1">
                    <a:lumMod val="85000"/>
                  </a:schemeClr>
                </a:solidFill>
              </a:rPr>
              <a:t>Στάδια αλλαγής</a:t>
            </a:r>
            <a:endParaRPr lang="en-US" dirty="0">
              <a:solidFill>
                <a:schemeClr val="bg1">
                  <a:lumMod val="85000"/>
                </a:schemeClr>
              </a:solidFill>
            </a:endParaRPr>
          </a:p>
          <a:p>
            <a:pPr>
              <a:buClr>
                <a:schemeClr val="bg1">
                  <a:lumMod val="85000"/>
                </a:schemeClr>
              </a:buClr>
              <a:buSzPct val="80000"/>
            </a:pPr>
            <a:endParaRPr lang="en-US" dirty="0">
              <a:solidFill>
                <a:schemeClr val="bg1">
                  <a:lumMod val="85000"/>
                </a:schemeClr>
              </a:solidFill>
            </a:endParaRPr>
          </a:p>
          <a:p>
            <a:pPr>
              <a:buClr>
                <a:schemeClr val="bg1">
                  <a:lumMod val="85000"/>
                </a:schemeClr>
              </a:buClr>
              <a:buSzPct val="80000"/>
            </a:pPr>
            <a:r>
              <a:rPr lang="el-GR" dirty="0">
                <a:solidFill>
                  <a:schemeClr val="bg1">
                    <a:lumMod val="85000"/>
                  </a:schemeClr>
                </a:solidFill>
              </a:rPr>
              <a:t>Ζυγαριά απόφασης</a:t>
            </a:r>
            <a:endParaRPr lang="en-US" dirty="0">
              <a:solidFill>
                <a:schemeClr val="bg1">
                  <a:lumMod val="85000"/>
                </a:schemeClr>
              </a:solidFill>
            </a:endParaRPr>
          </a:p>
          <a:p>
            <a:pPr>
              <a:buClr>
                <a:schemeClr val="bg1">
                  <a:lumMod val="85000"/>
                </a:schemeClr>
              </a:buClr>
              <a:buSzPct val="80000"/>
            </a:pPr>
            <a:endParaRPr lang="en-US" dirty="0">
              <a:solidFill>
                <a:schemeClr val="bg1">
                  <a:lumMod val="85000"/>
                </a:schemeClr>
              </a:solidFill>
            </a:endParaRPr>
          </a:p>
          <a:p>
            <a:pPr>
              <a:buClr>
                <a:schemeClr val="bg1">
                  <a:lumMod val="85000"/>
                </a:schemeClr>
              </a:buClr>
              <a:buSzPct val="80000"/>
            </a:pPr>
            <a:r>
              <a:rPr lang="el-GR" dirty="0" err="1">
                <a:solidFill>
                  <a:schemeClr val="bg1">
                    <a:lumMod val="85000"/>
                  </a:schemeClr>
                </a:solidFill>
              </a:rPr>
              <a:t>Αυτο</a:t>
            </a:r>
            <a:r>
              <a:rPr lang="el-GR" dirty="0">
                <a:solidFill>
                  <a:schemeClr val="bg1">
                    <a:lumMod val="85000"/>
                  </a:schemeClr>
                </a:solidFill>
              </a:rPr>
              <a:t>-αποτελεσματικότητα</a:t>
            </a:r>
            <a:endParaRPr lang="en-US" dirty="0">
              <a:solidFill>
                <a:schemeClr val="bg1">
                  <a:lumMod val="85000"/>
                </a:schemeClr>
              </a:solidFill>
            </a:endParaRPr>
          </a:p>
          <a:p>
            <a:pPr>
              <a:buClr>
                <a:schemeClr val="bg1">
                  <a:lumMod val="85000"/>
                </a:schemeClr>
              </a:buClr>
              <a:buSzPct val="80000"/>
            </a:pPr>
            <a:endParaRPr lang="en-US" dirty="0">
              <a:solidFill>
                <a:schemeClr val="bg1">
                  <a:lumMod val="85000"/>
                </a:schemeClr>
              </a:solidFill>
            </a:endParaRPr>
          </a:p>
          <a:p>
            <a:pPr>
              <a:buClr>
                <a:schemeClr val="bg1">
                  <a:lumMod val="85000"/>
                </a:schemeClr>
              </a:buClr>
              <a:buSzPct val="80000"/>
            </a:pPr>
            <a:r>
              <a:rPr lang="el-GR" dirty="0">
                <a:solidFill>
                  <a:schemeClr val="bg1">
                    <a:lumMod val="85000"/>
                  </a:schemeClr>
                </a:solidFill>
              </a:rPr>
              <a:t>Πειρασμός</a:t>
            </a:r>
            <a:endParaRPr lang="en-US" dirty="0">
              <a:solidFill>
                <a:schemeClr val="bg1">
                  <a:lumMod val="85000"/>
                </a:schemeClr>
              </a:solidFill>
            </a:endParaRPr>
          </a:p>
          <a:p>
            <a:pPr>
              <a:buClr>
                <a:schemeClr val="bg1">
                  <a:lumMod val="85000"/>
                </a:schemeClr>
              </a:buClr>
            </a:pPr>
            <a:endParaRPr lang="el-GR" dirty="0">
              <a:solidFill>
                <a:schemeClr val="bg1">
                  <a:lumMod val="85000"/>
                </a:schemeClr>
              </a:solidFill>
            </a:endParaRPr>
          </a:p>
          <a:p>
            <a:pPr>
              <a:buClr>
                <a:schemeClr val="bg1">
                  <a:lumMod val="85000"/>
                </a:schemeClr>
              </a:buClr>
            </a:pPr>
            <a:r>
              <a:rPr lang="el-GR" dirty="0">
                <a:solidFill>
                  <a:schemeClr val="tx1"/>
                </a:solidFill>
              </a:rPr>
              <a:t>Διαδικασίες αλλαγής</a:t>
            </a:r>
            <a:endParaRPr lang="en-US" dirty="0">
              <a:solidFill>
                <a:schemeClr val="tx1"/>
              </a:solidFill>
            </a:endParaRPr>
          </a:p>
        </p:txBody>
      </p:sp>
      <p:sp>
        <p:nvSpPr>
          <p:cNvPr id="2" name="Title 1"/>
          <p:cNvSpPr>
            <a:spLocks noGrp="1"/>
          </p:cNvSpPr>
          <p:nvPr>
            <p:ph type="title"/>
          </p:nvPr>
        </p:nvSpPr>
        <p:spPr>
          <a:xfrm>
            <a:off x="755576" y="596690"/>
            <a:ext cx="7859216" cy="1066800"/>
          </a:xfrm>
        </p:spPr>
        <p:txBody>
          <a:bodyPr>
            <a:normAutofit/>
          </a:bodyPr>
          <a:lstStyle/>
          <a:p>
            <a:r>
              <a:rPr lang="el-GR" sz="3200" b="1" dirty="0">
                <a:solidFill>
                  <a:schemeClr val="bg1">
                    <a:lumMod val="95000"/>
                  </a:schemeClr>
                </a:solidFill>
              </a:rPr>
              <a:t>Το </a:t>
            </a:r>
            <a:r>
              <a:rPr lang="el-GR" sz="3200" b="1" dirty="0" err="1">
                <a:solidFill>
                  <a:schemeClr val="bg1">
                    <a:lumMod val="95000"/>
                  </a:schemeClr>
                </a:solidFill>
              </a:rPr>
              <a:t>Διαθεωρητικό</a:t>
            </a:r>
            <a:r>
              <a:rPr lang="el-GR" sz="3200" b="1" dirty="0">
                <a:solidFill>
                  <a:schemeClr val="bg1">
                    <a:lumMod val="95000"/>
                  </a:schemeClr>
                </a:solidFill>
              </a:rPr>
              <a:t> Υπόδειγμα αποτελείται από τις ακόλουθες δομές</a:t>
            </a:r>
            <a:r>
              <a:rPr lang="en-US" sz="3200" b="1" dirty="0">
                <a:solidFill>
                  <a:schemeClr val="bg1">
                    <a:lumMod val="95000"/>
                  </a:schemeClr>
                </a:solidFill>
              </a:rPr>
              <a:t>:</a:t>
            </a:r>
            <a:endParaRPr lang="el-GR" sz="3200" b="1" dirty="0">
              <a:solidFill>
                <a:schemeClr val="bg1">
                  <a:lumMod val="95000"/>
                </a:schemeClr>
              </a:solidFill>
            </a:endParaRPr>
          </a:p>
        </p:txBody>
      </p:sp>
      <p:pic>
        <p:nvPicPr>
          <p:cNvPr id="4" name="Εικόνα 3"/>
          <p:cNvPicPr>
            <a:picLocks noChangeAspect="1"/>
          </p:cNvPicPr>
          <p:nvPr/>
        </p:nvPicPr>
        <p:blipFill>
          <a:blip r:embed="rId2">
            <a:extLst>
              <a:ext uri="{BEBA8EAE-BF5A-486C-A8C5-ECC9F3942E4B}">
                <a14:imgProps xmlns:a14="http://schemas.microsoft.com/office/drawing/2010/main">
                  <a14:imgLayer r:embed="rId3">
                    <a14:imgEffect>
                      <a14:saturation sat="270000"/>
                    </a14:imgEffect>
                    <a14:imgEffect>
                      <a14:brightnessContrast bright="14000" contrast="-4000"/>
                    </a14:imgEffect>
                  </a14:imgLayer>
                </a14:imgProps>
              </a:ext>
              <a:ext uri="{28A0092B-C50C-407E-A947-70E740481C1C}">
                <a14:useLocalDpi xmlns:a14="http://schemas.microsoft.com/office/drawing/2010/main" val="0"/>
              </a:ext>
            </a:extLst>
          </a:blip>
          <a:stretch>
            <a:fillRect/>
          </a:stretch>
        </p:blipFill>
        <p:spPr>
          <a:xfrm>
            <a:off x="5292080" y="2996952"/>
            <a:ext cx="2751367" cy="18242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91934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2708920"/>
            <a:ext cx="7776864" cy="3600400"/>
          </a:xfrm>
        </p:spPr>
        <p:txBody>
          <a:bodyPr>
            <a:normAutofit/>
          </a:bodyPr>
          <a:lstStyle/>
          <a:p>
            <a:pPr>
              <a:buNone/>
            </a:pPr>
            <a:r>
              <a:rPr lang="el-GR" dirty="0"/>
              <a:t>Είναι </a:t>
            </a:r>
            <a:r>
              <a:rPr lang="el-GR" b="1" dirty="0"/>
              <a:t>10 στρατηγικές </a:t>
            </a:r>
            <a:r>
              <a:rPr lang="el-GR" dirty="0"/>
              <a:t>που χρησιμοποιεί το άτομο προκειμένου να διευκολυνθεί στη μετακίνηση προς τα εμπρός μέσα από το στάδια.</a:t>
            </a:r>
          </a:p>
          <a:p>
            <a:pPr>
              <a:buNone/>
            </a:pPr>
            <a:endParaRPr lang="el-GR" dirty="0"/>
          </a:p>
          <a:p>
            <a:pPr>
              <a:buNone/>
            </a:pPr>
            <a:endParaRPr lang="el-GR" dirty="0"/>
          </a:p>
          <a:p>
            <a:pPr>
              <a:buNone/>
            </a:pPr>
            <a:endParaRPr lang="el-GR" dirty="0"/>
          </a:p>
          <a:p>
            <a:pPr>
              <a:buNone/>
            </a:pPr>
            <a:r>
              <a:rPr lang="el-GR" dirty="0"/>
              <a:t>5 Γνωσιακές				5 </a:t>
            </a:r>
            <a:r>
              <a:rPr lang="el-GR" dirty="0" err="1"/>
              <a:t>Συμπεριφορικές</a:t>
            </a:r>
            <a:endParaRPr lang="el-GR" dirty="0"/>
          </a:p>
          <a:p>
            <a:pPr>
              <a:buNone/>
            </a:pPr>
            <a:endParaRPr lang="en-US" dirty="0"/>
          </a:p>
        </p:txBody>
      </p:sp>
      <p:sp>
        <p:nvSpPr>
          <p:cNvPr id="2" name="Title 1"/>
          <p:cNvSpPr>
            <a:spLocks noGrp="1"/>
          </p:cNvSpPr>
          <p:nvPr>
            <p:ph type="title"/>
          </p:nvPr>
        </p:nvSpPr>
        <p:spPr>
          <a:xfrm>
            <a:off x="539552" y="692696"/>
            <a:ext cx="8229600" cy="626629"/>
          </a:xfrm>
        </p:spPr>
        <p:txBody>
          <a:bodyPr>
            <a:normAutofit fontScale="90000"/>
          </a:bodyPr>
          <a:lstStyle/>
          <a:p>
            <a:r>
              <a:rPr lang="el-GR" dirty="0">
                <a:solidFill>
                  <a:schemeClr val="bg1"/>
                </a:solidFill>
              </a:rPr>
              <a:t>Διαδικασίες αλλαγής</a:t>
            </a:r>
          </a:p>
        </p:txBody>
      </p:sp>
      <p:cxnSp>
        <p:nvCxnSpPr>
          <p:cNvPr id="5" name="Ευθύγραμμο βέλος σύνδεσης 4"/>
          <p:cNvCxnSpPr>
            <a:cxnSpLocks/>
          </p:cNvCxnSpPr>
          <p:nvPr/>
        </p:nvCxnSpPr>
        <p:spPr>
          <a:xfrm flipH="1">
            <a:off x="2699792" y="3933056"/>
            <a:ext cx="1872208" cy="1224136"/>
          </a:xfrm>
          <a:prstGeom prst="straightConnector1">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p:cNvCxnSpPr>
            <a:cxnSpLocks/>
          </p:cNvCxnSpPr>
          <p:nvPr/>
        </p:nvCxnSpPr>
        <p:spPr>
          <a:xfrm>
            <a:off x="4554850" y="3933056"/>
            <a:ext cx="1961366" cy="1224136"/>
          </a:xfrm>
          <a:prstGeom prst="straightConnector1">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603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3" y="2780928"/>
            <a:ext cx="8136904" cy="3549923"/>
          </a:xfrm>
        </p:spPr>
        <p:txBody>
          <a:bodyPr>
            <a:normAutofit fontScale="85000" lnSpcReduction="10000"/>
          </a:bodyPr>
          <a:lstStyle/>
          <a:p>
            <a:pPr algn="just"/>
            <a:r>
              <a:rPr lang="el-GR" dirty="0"/>
              <a:t>Η ιδέα είναι ότι πρέπει να χρησιμοποιήσει κανείς τις </a:t>
            </a:r>
            <a:r>
              <a:rPr lang="el-GR" b="1" dirty="0"/>
              <a:t>κατάλληλες, για κάθε στάδιο διαδικασίες, </a:t>
            </a:r>
            <a:r>
              <a:rPr lang="el-GR" dirty="0"/>
              <a:t>προκειμένου να είναι  πιο αποτελεσματικός/ή στην επίτευξη μιας νέας συμπεριφοράς.</a:t>
            </a:r>
          </a:p>
          <a:p>
            <a:pPr algn="just"/>
            <a:endParaRPr lang="el-GR" dirty="0"/>
          </a:p>
          <a:p>
            <a:pPr algn="just"/>
            <a:r>
              <a:rPr lang="el-GR" dirty="0"/>
              <a:t>Οι 5 </a:t>
            </a:r>
            <a:r>
              <a:rPr lang="el-GR" b="1" dirty="0" err="1"/>
              <a:t>γνωσιακές</a:t>
            </a:r>
            <a:r>
              <a:rPr lang="el-GR" b="1" dirty="0"/>
              <a:t> διαδικασίες </a:t>
            </a:r>
            <a:r>
              <a:rPr lang="el-GR" dirty="0"/>
              <a:t>είναι περισσότερο αποτελεσματικές στα άτομα που βρίσκονται στο στάδιο </a:t>
            </a:r>
            <a:r>
              <a:rPr lang="el-GR" b="1" dirty="0"/>
              <a:t>«</a:t>
            </a:r>
            <a:r>
              <a:rPr lang="el-GR" b="1" dirty="0" err="1"/>
              <a:t>Προενατένιση</a:t>
            </a:r>
            <a:r>
              <a:rPr lang="el-GR" b="1" dirty="0"/>
              <a:t>» </a:t>
            </a:r>
            <a:r>
              <a:rPr lang="el-GR" dirty="0"/>
              <a:t>ή </a:t>
            </a:r>
            <a:r>
              <a:rPr lang="el-GR" b="1" dirty="0"/>
              <a:t>«Ενατένιση».</a:t>
            </a:r>
          </a:p>
          <a:p>
            <a:pPr marL="68580" indent="0" algn="just">
              <a:buNone/>
            </a:pPr>
            <a:endParaRPr lang="el-GR" dirty="0"/>
          </a:p>
          <a:p>
            <a:pPr algn="just"/>
            <a:r>
              <a:rPr lang="el-GR" dirty="0"/>
              <a:t>Οι 5 </a:t>
            </a:r>
            <a:r>
              <a:rPr lang="el-GR" b="1" dirty="0" err="1"/>
              <a:t>συμπεριφορικές</a:t>
            </a:r>
            <a:r>
              <a:rPr lang="el-GR" b="1" dirty="0"/>
              <a:t> διαδικασίες </a:t>
            </a:r>
            <a:r>
              <a:rPr lang="el-GR" dirty="0"/>
              <a:t>είναι πιο αποτελεσματικές στα άτομα που βρίσκονται στα στάδια της </a:t>
            </a:r>
            <a:r>
              <a:rPr lang="el-GR" b="1" dirty="0"/>
              <a:t>«Προετοιμασίας», </a:t>
            </a:r>
            <a:r>
              <a:rPr lang="el-GR" dirty="0"/>
              <a:t>της</a:t>
            </a:r>
            <a:r>
              <a:rPr lang="el-GR" b="1" dirty="0"/>
              <a:t> «Δράσης» </a:t>
            </a:r>
            <a:r>
              <a:rPr lang="el-GR" dirty="0"/>
              <a:t>ή της </a:t>
            </a:r>
            <a:r>
              <a:rPr lang="el-GR" b="1" dirty="0"/>
              <a:t>«Διατήρησης».</a:t>
            </a:r>
          </a:p>
        </p:txBody>
      </p:sp>
      <p:sp>
        <p:nvSpPr>
          <p:cNvPr id="2" name="Τίτλος 1"/>
          <p:cNvSpPr>
            <a:spLocks noGrp="1"/>
          </p:cNvSpPr>
          <p:nvPr>
            <p:ph type="title"/>
          </p:nvPr>
        </p:nvSpPr>
        <p:spPr>
          <a:xfrm>
            <a:off x="1059628" y="548680"/>
            <a:ext cx="7024744" cy="817160"/>
          </a:xfrm>
        </p:spPr>
        <p:txBody>
          <a:bodyPr/>
          <a:lstStyle/>
          <a:p>
            <a:r>
              <a:rPr lang="el-GR" dirty="0">
                <a:solidFill>
                  <a:schemeClr val="bg1"/>
                </a:solidFill>
              </a:rPr>
              <a:t>Εφαρμογή διαδικασιών</a:t>
            </a:r>
          </a:p>
        </p:txBody>
      </p:sp>
    </p:spTree>
    <p:extLst>
      <p:ext uri="{BB962C8B-B14F-4D97-AF65-F5344CB8AC3E}">
        <p14:creationId xmlns:p14="http://schemas.microsoft.com/office/powerpoint/2010/main" val="1923134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67833" y="2858624"/>
            <a:ext cx="7408333" cy="3450696"/>
          </a:xfrm>
        </p:spPr>
        <p:txBody>
          <a:bodyPr>
            <a:normAutofit fontScale="85000" lnSpcReduction="10000"/>
          </a:bodyPr>
          <a:lstStyle/>
          <a:p>
            <a:r>
              <a:rPr lang="el-GR" b="1" dirty="0"/>
              <a:t>Αφύπνιση συναίσθησης </a:t>
            </a:r>
            <a:r>
              <a:rPr lang="el-GR" dirty="0"/>
              <a:t>(</a:t>
            </a:r>
            <a:r>
              <a:rPr lang="en-US" dirty="0"/>
              <a:t>consciousness raising)</a:t>
            </a:r>
            <a:endParaRPr lang="el-GR" dirty="0"/>
          </a:p>
          <a:p>
            <a:endParaRPr lang="el-GR" dirty="0"/>
          </a:p>
          <a:p>
            <a:r>
              <a:rPr lang="el-GR" b="1" dirty="0"/>
              <a:t>Δραματική ανακούφιση ή Συναισθηματική εξέγερση </a:t>
            </a:r>
            <a:r>
              <a:rPr lang="el-GR" dirty="0"/>
              <a:t>(</a:t>
            </a:r>
            <a:r>
              <a:rPr lang="el-GR" dirty="0" err="1"/>
              <a:t>dramatic</a:t>
            </a:r>
            <a:r>
              <a:rPr lang="el-GR" dirty="0"/>
              <a:t> </a:t>
            </a:r>
            <a:r>
              <a:rPr lang="el-GR" dirty="0" err="1"/>
              <a:t>relief</a:t>
            </a:r>
            <a:r>
              <a:rPr lang="el-GR" dirty="0"/>
              <a:t> </a:t>
            </a:r>
            <a:r>
              <a:rPr lang="el-GR" dirty="0" err="1"/>
              <a:t>or</a:t>
            </a:r>
            <a:r>
              <a:rPr lang="el-GR" dirty="0"/>
              <a:t> </a:t>
            </a:r>
            <a:r>
              <a:rPr lang="el-GR" dirty="0" err="1"/>
              <a:t>emotional</a:t>
            </a:r>
            <a:r>
              <a:rPr lang="el-GR" dirty="0"/>
              <a:t> </a:t>
            </a:r>
            <a:r>
              <a:rPr lang="el-GR" dirty="0" err="1"/>
              <a:t>arousal</a:t>
            </a:r>
            <a:r>
              <a:rPr lang="el-GR" dirty="0"/>
              <a:t>) </a:t>
            </a:r>
          </a:p>
          <a:p>
            <a:endParaRPr lang="el-GR" dirty="0"/>
          </a:p>
          <a:p>
            <a:r>
              <a:rPr lang="el-GR" b="1" dirty="0"/>
              <a:t>Περιβαλλοντική επαναξιολόγηση </a:t>
            </a:r>
            <a:r>
              <a:rPr lang="el-GR" dirty="0"/>
              <a:t>(</a:t>
            </a:r>
            <a:r>
              <a:rPr lang="en-US" dirty="0"/>
              <a:t>environmental reevaluation) </a:t>
            </a:r>
          </a:p>
          <a:p>
            <a:endParaRPr lang="el-GR" dirty="0"/>
          </a:p>
          <a:p>
            <a:r>
              <a:rPr lang="el-GR" b="1" dirty="0"/>
              <a:t>Κοινωνική απελευθέρωση </a:t>
            </a:r>
            <a:r>
              <a:rPr lang="el-GR" dirty="0"/>
              <a:t>(</a:t>
            </a:r>
            <a:r>
              <a:rPr lang="en-US" dirty="0"/>
              <a:t>social liberation) </a:t>
            </a:r>
          </a:p>
          <a:p>
            <a:endParaRPr lang="el-GR" dirty="0"/>
          </a:p>
          <a:p>
            <a:r>
              <a:rPr lang="el-GR" b="1" dirty="0" err="1"/>
              <a:t>Αυτοεπαναξιολόγηση</a:t>
            </a:r>
            <a:r>
              <a:rPr lang="el-GR" dirty="0"/>
              <a:t> (</a:t>
            </a:r>
            <a:r>
              <a:rPr lang="en-US" dirty="0"/>
              <a:t>self re-evaluation)</a:t>
            </a:r>
          </a:p>
          <a:p>
            <a:endParaRPr lang="en-US" dirty="0"/>
          </a:p>
          <a:p>
            <a:endParaRPr lang="el-GR" dirty="0"/>
          </a:p>
        </p:txBody>
      </p:sp>
      <p:sp>
        <p:nvSpPr>
          <p:cNvPr id="2" name="Τίτλος 1"/>
          <p:cNvSpPr>
            <a:spLocks noGrp="1"/>
          </p:cNvSpPr>
          <p:nvPr>
            <p:ph type="title"/>
          </p:nvPr>
        </p:nvSpPr>
        <p:spPr>
          <a:xfrm>
            <a:off x="1059628" y="548680"/>
            <a:ext cx="7024744" cy="864096"/>
          </a:xfrm>
        </p:spPr>
        <p:txBody>
          <a:bodyPr/>
          <a:lstStyle/>
          <a:p>
            <a:r>
              <a:rPr lang="el-GR" dirty="0" err="1">
                <a:solidFill>
                  <a:schemeClr val="bg1"/>
                </a:solidFill>
              </a:rPr>
              <a:t>Γνωσιακές</a:t>
            </a:r>
            <a:r>
              <a:rPr lang="el-GR" dirty="0">
                <a:solidFill>
                  <a:schemeClr val="bg1"/>
                </a:solidFill>
              </a:rPr>
              <a:t> Διαδικασίες</a:t>
            </a:r>
          </a:p>
        </p:txBody>
      </p:sp>
    </p:spTree>
    <p:extLst>
      <p:ext uri="{BB962C8B-B14F-4D97-AF65-F5344CB8AC3E}">
        <p14:creationId xmlns:p14="http://schemas.microsoft.com/office/powerpoint/2010/main" val="3376155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647" y="2204864"/>
            <a:ext cx="7931224" cy="4369672"/>
          </a:xfrm>
        </p:spPr>
        <p:txBody>
          <a:bodyPr>
            <a:normAutofit fontScale="92500" lnSpcReduction="20000"/>
          </a:bodyPr>
          <a:lstStyle/>
          <a:p>
            <a:endParaRPr lang="el-GR" dirty="0"/>
          </a:p>
          <a:p>
            <a:r>
              <a:rPr lang="el-GR" b="1" dirty="0"/>
              <a:t>Βοηθητικές σχέσεις </a:t>
            </a:r>
            <a:r>
              <a:rPr lang="el-GR" dirty="0"/>
              <a:t>(</a:t>
            </a:r>
            <a:r>
              <a:rPr lang="en-US" dirty="0"/>
              <a:t>helping relationships)</a:t>
            </a:r>
          </a:p>
          <a:p>
            <a:endParaRPr lang="el-GR" dirty="0"/>
          </a:p>
          <a:p>
            <a:r>
              <a:rPr lang="el-GR" b="1" dirty="0"/>
              <a:t>Αντιστάθμιση </a:t>
            </a:r>
            <a:r>
              <a:rPr lang="el-GR" dirty="0"/>
              <a:t>(</a:t>
            </a:r>
            <a:r>
              <a:rPr lang="en-US" dirty="0"/>
              <a:t>counter-conditioning or countering)</a:t>
            </a:r>
          </a:p>
          <a:p>
            <a:endParaRPr lang="el-GR" dirty="0"/>
          </a:p>
          <a:p>
            <a:r>
              <a:rPr lang="el-GR" b="1" dirty="0"/>
              <a:t>Διαχείριση ενίσχυσης ή επιβράβευση </a:t>
            </a:r>
            <a:r>
              <a:rPr lang="el-GR" dirty="0"/>
              <a:t>(</a:t>
            </a:r>
            <a:r>
              <a:rPr lang="en-US" dirty="0"/>
              <a:t>reinforcement management or reward)</a:t>
            </a:r>
          </a:p>
          <a:p>
            <a:endParaRPr lang="el-GR" dirty="0"/>
          </a:p>
          <a:p>
            <a:r>
              <a:rPr lang="el-GR" b="1" dirty="0"/>
              <a:t>Περιβαλλοντικός έλεγχος ή έλεγχος ερεθισμάτων </a:t>
            </a:r>
            <a:r>
              <a:rPr lang="el-GR" dirty="0"/>
              <a:t>(</a:t>
            </a:r>
            <a:r>
              <a:rPr lang="en-US" dirty="0"/>
              <a:t>environmental control or stimulus control)</a:t>
            </a:r>
          </a:p>
          <a:p>
            <a:endParaRPr lang="el-GR" dirty="0"/>
          </a:p>
          <a:p>
            <a:r>
              <a:rPr lang="el-GR" b="1" dirty="0" err="1"/>
              <a:t>Αυτοαπελευθέρωση</a:t>
            </a:r>
            <a:r>
              <a:rPr lang="el-GR" b="1" dirty="0"/>
              <a:t> ή Δέσμευση ή Υπόσχεση </a:t>
            </a:r>
            <a:r>
              <a:rPr lang="el-GR" dirty="0"/>
              <a:t>(</a:t>
            </a:r>
            <a:r>
              <a:rPr lang="el-GR" dirty="0" err="1"/>
              <a:t>self</a:t>
            </a:r>
            <a:r>
              <a:rPr lang="el-GR" dirty="0"/>
              <a:t>-</a:t>
            </a:r>
            <a:r>
              <a:rPr lang="el-GR" dirty="0" err="1"/>
              <a:t>liberation</a:t>
            </a:r>
            <a:r>
              <a:rPr lang="el-GR" dirty="0"/>
              <a:t> </a:t>
            </a:r>
            <a:r>
              <a:rPr lang="el-GR" dirty="0" err="1"/>
              <a:t>or</a:t>
            </a:r>
            <a:r>
              <a:rPr lang="el-GR" dirty="0"/>
              <a:t> </a:t>
            </a:r>
            <a:r>
              <a:rPr lang="el-GR" dirty="0" err="1"/>
              <a:t>commitment</a:t>
            </a:r>
            <a:r>
              <a:rPr lang="el-GR" dirty="0"/>
              <a:t>)</a:t>
            </a:r>
          </a:p>
        </p:txBody>
      </p:sp>
      <p:sp>
        <p:nvSpPr>
          <p:cNvPr id="2" name="Title 1"/>
          <p:cNvSpPr>
            <a:spLocks noGrp="1"/>
          </p:cNvSpPr>
          <p:nvPr>
            <p:ph type="title"/>
          </p:nvPr>
        </p:nvSpPr>
        <p:spPr>
          <a:xfrm>
            <a:off x="683568" y="489992"/>
            <a:ext cx="8003232" cy="1066800"/>
          </a:xfrm>
        </p:spPr>
        <p:txBody>
          <a:bodyPr/>
          <a:lstStyle/>
          <a:p>
            <a:r>
              <a:rPr lang="el-GR" dirty="0" err="1">
                <a:solidFill>
                  <a:schemeClr val="bg1"/>
                </a:solidFill>
              </a:rPr>
              <a:t>Συμπεριφορικές</a:t>
            </a:r>
            <a:r>
              <a:rPr lang="el-GR" dirty="0">
                <a:solidFill>
                  <a:schemeClr val="bg1"/>
                </a:solidFill>
              </a:rPr>
              <a:t> διαδικασίες</a:t>
            </a:r>
          </a:p>
        </p:txBody>
      </p:sp>
    </p:spTree>
    <p:extLst>
      <p:ext uri="{BB962C8B-B14F-4D97-AF65-F5344CB8AC3E}">
        <p14:creationId xmlns:p14="http://schemas.microsoft.com/office/powerpoint/2010/main" val="3173246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8920"/>
            <a:ext cx="8229600" cy="3960440"/>
          </a:xfrm>
          <a:solidFill>
            <a:schemeClr val="bg1"/>
          </a:solidFill>
        </p:spPr>
        <p:txBody>
          <a:bodyPr>
            <a:normAutofit fontScale="77500" lnSpcReduction="20000"/>
          </a:bodyPr>
          <a:lstStyle/>
          <a:p>
            <a:pPr marL="354013" indent="-261938">
              <a:buClr>
                <a:srgbClr val="C00000"/>
              </a:buClr>
              <a:buSzPct val="80000"/>
              <a:buNone/>
            </a:pPr>
            <a:r>
              <a:rPr lang="el-GR" dirty="0">
                <a:solidFill>
                  <a:srgbClr val="C00000"/>
                </a:solidFill>
              </a:rPr>
              <a:t>1. </a:t>
            </a:r>
            <a:r>
              <a:rPr lang="el-GR" dirty="0">
                <a:solidFill>
                  <a:schemeClr val="tx1"/>
                </a:solidFill>
              </a:rPr>
              <a:t>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buNone/>
            </a:pPr>
            <a:r>
              <a:rPr lang="en-US" dirty="0">
                <a:solidFill>
                  <a:schemeClr val="bg1">
                    <a:lumMod val="85000"/>
                  </a:schemeClr>
                </a:solidFill>
              </a:rPr>
              <a:t>2</a:t>
            </a:r>
            <a:r>
              <a:rPr lang="en-US" dirty="0">
                <a:solidFill>
                  <a:schemeClr val="bg1">
                    <a:lumMod val="95000"/>
                  </a:schemeClr>
                </a:solidFill>
              </a:rPr>
              <a:t>. </a:t>
            </a:r>
            <a:r>
              <a:rPr lang="el-GR" dirty="0">
                <a:solidFill>
                  <a:schemeClr val="bg1">
                    <a:lumMod val="95000"/>
                  </a:schemeClr>
                </a:solidFill>
              </a:rPr>
              <a:t>Η αλλαγή συμπεριφοράς είναι μια διαδικασία που ξεδιπλώνεται με την πάροδο του χρόνου μέσα από μια ακολουθία σταδίων.</a:t>
            </a:r>
            <a:endParaRPr lang="en-US" dirty="0">
              <a:solidFill>
                <a:schemeClr val="bg1">
                  <a:lumMod val="95000"/>
                </a:schemeClr>
              </a:solidFill>
            </a:endParaRPr>
          </a:p>
          <a:p>
            <a:pPr>
              <a:buNone/>
            </a:pPr>
            <a:r>
              <a:rPr lang="en-US" dirty="0">
                <a:solidFill>
                  <a:schemeClr val="bg1">
                    <a:lumMod val="95000"/>
                  </a:schemeClr>
                </a:solidFill>
              </a:rPr>
              <a:t>3. </a:t>
            </a:r>
            <a:r>
              <a:rPr lang="el-GR" dirty="0">
                <a:solidFill>
                  <a:schemeClr val="bg1">
                    <a:lumMod val="95000"/>
                  </a:schemeClr>
                </a:solidFill>
              </a:rPr>
              <a:t>Τα στάδια είναι και σταθερά και ανοιχτά σε αλλαγή, όπως οι χρόνιοι συμπεριφοριστικοί παράγοντες κινδύνου είναι σταθεροί και ανοιχτοί σε αλλαγή.</a:t>
            </a:r>
            <a:endParaRPr lang="en-US" dirty="0">
              <a:solidFill>
                <a:schemeClr val="bg1">
                  <a:lumMod val="95000"/>
                </a:schemeClr>
              </a:solidFill>
            </a:endParaRPr>
          </a:p>
          <a:p>
            <a:pPr>
              <a:buNone/>
            </a:pPr>
            <a:r>
              <a:rPr lang="en-US" dirty="0">
                <a:solidFill>
                  <a:schemeClr val="bg1">
                    <a:lumMod val="95000"/>
                  </a:schemeClr>
                </a:solidFill>
              </a:rPr>
              <a:t>4. </a:t>
            </a:r>
            <a:r>
              <a:rPr lang="el-GR" dirty="0">
                <a:solidFill>
                  <a:schemeClr val="bg1">
                    <a:lumMod val="95000"/>
                  </a:schemeClr>
                </a:solidFill>
              </a:rPr>
              <a:t>Η πλειονότητα των πληθυσμών σε κίνδυνο δεν είναι προετοιμασμένοι για δράση και δε θα εξυπηρετούνται αποτελεσματικά από παραδοσιακά προγράμματα αλλαγής συμπεριφοράς προσανατολισμένα στη δράση.</a:t>
            </a:r>
          </a:p>
          <a:p>
            <a:pPr>
              <a:buNone/>
            </a:pPr>
            <a:r>
              <a:rPr lang="en-US" dirty="0">
                <a:solidFill>
                  <a:schemeClr val="bg1">
                    <a:lumMod val="95000"/>
                  </a:schemeClr>
                </a:solidFill>
              </a:rPr>
              <a:t>5. </a:t>
            </a:r>
            <a:r>
              <a:rPr lang="el-GR" dirty="0">
                <a:solidFill>
                  <a:schemeClr val="bg1">
                    <a:lumMod val="95000"/>
                  </a:schemeClr>
                </a:solidFill>
              </a:rPr>
              <a:t>Συγκεκριμένες διαδικασίες και αρχές αλλαγής θα πρέπει να τονιστούν σε συγκεκριμένα στάδια για τη μεγιστοποίηση της αποτελεσματικότητας.</a:t>
            </a:r>
          </a:p>
        </p:txBody>
      </p:sp>
      <p:sp>
        <p:nvSpPr>
          <p:cNvPr id="2" name="Title 1"/>
          <p:cNvSpPr>
            <a:spLocks noGrp="1"/>
          </p:cNvSpPr>
          <p:nvPr>
            <p:ph type="title"/>
          </p:nvPr>
        </p:nvSpPr>
        <p:spPr>
          <a:xfrm>
            <a:off x="549896" y="548680"/>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42542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548" y="2564904"/>
            <a:ext cx="8136904" cy="3965072"/>
          </a:xfrm>
        </p:spPr>
        <p:txBody>
          <a:bodyPr>
            <a:noAutofit/>
          </a:bodyPr>
          <a:lstStyle/>
          <a:p>
            <a:pPr>
              <a:spcBef>
                <a:spcPts val="0"/>
              </a:spcBef>
            </a:pPr>
            <a:r>
              <a:rPr lang="en-US" sz="1600" dirty="0"/>
              <a:t>Bandura, A. (1977). Social learning theory. Englewood Cliffs, NJ: Prentice Hall.</a:t>
            </a:r>
          </a:p>
          <a:p>
            <a:pPr>
              <a:spcBef>
                <a:spcPts val="0"/>
              </a:spcBef>
            </a:pPr>
            <a:r>
              <a:rPr lang="en-US" sz="1600" dirty="0"/>
              <a:t>Bandura, A. (2004). Health promotion by social cognitive means. Health Education &amp; Behavior, 31, 143-164. Berman, E. S. (2006).</a:t>
            </a:r>
            <a:endParaRPr lang="el-GR" sz="1600" dirty="0"/>
          </a:p>
          <a:p>
            <a:pPr>
              <a:spcBef>
                <a:spcPts val="0"/>
              </a:spcBef>
            </a:pPr>
            <a:r>
              <a:rPr lang="en-US" sz="1600" dirty="0"/>
              <a:t>Childress JF. Who should decide? Paternalism in health care. New York: Oxford University Press; 1982.</a:t>
            </a:r>
          </a:p>
          <a:p>
            <a:pPr>
              <a:spcBef>
                <a:spcPts val="0"/>
              </a:spcBef>
            </a:pPr>
            <a:r>
              <a:rPr lang="en-US" sz="1600" dirty="0"/>
              <a:t>Di </a:t>
            </a:r>
            <a:r>
              <a:rPr lang="en-US" sz="1600" dirty="0" err="1"/>
              <a:t>Noia</a:t>
            </a:r>
            <a:r>
              <a:rPr lang="en-US" sz="1600" dirty="0"/>
              <a:t> J &amp; </a:t>
            </a:r>
            <a:r>
              <a:rPr lang="en-US" sz="1600" dirty="0" err="1"/>
              <a:t>Prochaska</a:t>
            </a:r>
            <a:r>
              <a:rPr lang="en-US" sz="1600" dirty="0"/>
              <a:t> JO. Dietary Stages of Change and Decisional Balance: A Meta-Analytic Review. </a:t>
            </a:r>
            <a:r>
              <a:rPr lang="en-US" sz="1600" i="1" dirty="0"/>
              <a:t>Am J Health </a:t>
            </a:r>
            <a:r>
              <a:rPr lang="en-US" sz="1600" i="1" dirty="0" err="1"/>
              <a:t>Behav</a:t>
            </a:r>
            <a:r>
              <a:rPr lang="en-US" sz="1600" i="1" dirty="0"/>
              <a:t>. 2010;34(5):618-632.</a:t>
            </a:r>
          </a:p>
          <a:p>
            <a:pPr>
              <a:spcBef>
                <a:spcPts val="0"/>
              </a:spcBef>
            </a:pPr>
            <a:r>
              <a:rPr lang="en-US" sz="1600" dirty="0"/>
              <a:t>Di </a:t>
            </a:r>
            <a:r>
              <a:rPr lang="en-US" sz="1600" dirty="0" err="1"/>
              <a:t>Noia</a:t>
            </a:r>
            <a:r>
              <a:rPr lang="en-US" sz="1600" dirty="0"/>
              <a:t> J Et al. Validity and reliability of a dietary of stages of changes measure among economically disadvantaged African-American Women. Adolescents.  Am J Health </a:t>
            </a:r>
            <a:r>
              <a:rPr lang="en-US" sz="1600" dirty="0" err="1"/>
              <a:t>Promot</a:t>
            </a:r>
            <a:r>
              <a:rPr lang="en-US" sz="1600" dirty="0"/>
              <a:t> 2012;26(6):381-389</a:t>
            </a:r>
          </a:p>
          <a:p>
            <a:pPr>
              <a:spcBef>
                <a:spcPts val="0"/>
              </a:spcBef>
            </a:pPr>
            <a:r>
              <a:rPr lang="en-US" sz="1600" dirty="0"/>
              <a:t>Greene GW et al. Dietary applications of the stages of change model. </a:t>
            </a:r>
            <a:r>
              <a:rPr lang="en-US" sz="1600" i="1" dirty="0"/>
              <a:t>JADA 1999;99(6):673.</a:t>
            </a:r>
            <a:endParaRPr lang="el-GR" sz="1600" i="1" dirty="0"/>
          </a:p>
          <a:p>
            <a:pPr>
              <a:spcBef>
                <a:spcPts val="0"/>
              </a:spcBef>
            </a:pPr>
            <a:r>
              <a:rPr lang="en-US" sz="1600" dirty="0" err="1"/>
              <a:t>Hala</a:t>
            </a:r>
            <a:r>
              <a:rPr lang="en-US" sz="1600" dirty="0"/>
              <a:t> – </a:t>
            </a:r>
            <a:r>
              <a:rPr lang="en-US" sz="1600" dirty="0" err="1"/>
              <a:t>Hazam</a:t>
            </a:r>
            <a:r>
              <a:rPr lang="en-US" sz="1600" dirty="0"/>
              <a:t> Al </a:t>
            </a:r>
            <a:r>
              <a:rPr lang="en-US" sz="1600" dirty="0" err="1"/>
              <a:t>Otaibi</a:t>
            </a:r>
            <a:r>
              <a:rPr lang="en-US" sz="1600" dirty="0"/>
              <a:t>. Measuring stages of change, perceived barriers and self-efficacy for physical activity in Saudi Arabia. Asian Pacific J Cancer </a:t>
            </a:r>
            <a:r>
              <a:rPr lang="en-US" sz="1600" dirty="0" err="1"/>
              <a:t>Prev</a:t>
            </a:r>
            <a:r>
              <a:rPr lang="en-US" sz="1600" dirty="0"/>
              <a:t> 2013;14(2):1009 -  1016.</a:t>
            </a:r>
          </a:p>
          <a:p>
            <a:pPr>
              <a:spcBef>
                <a:spcPts val="0"/>
              </a:spcBef>
            </a:pPr>
            <a:r>
              <a:rPr lang="en-US" sz="1600" dirty="0"/>
              <a:t>Hall KL, Rossi JS. Meta-analytic examination of the strong and weak principles across 48 health behaviors. </a:t>
            </a:r>
            <a:r>
              <a:rPr lang="en-US" sz="1600" i="1" dirty="0" err="1"/>
              <a:t>Prev</a:t>
            </a:r>
            <a:r>
              <a:rPr lang="en-US" sz="1600" i="1" dirty="0"/>
              <a:t> Med. 2008;46:266-274.</a:t>
            </a:r>
            <a:endParaRPr lang="en-US" sz="1600" dirty="0"/>
          </a:p>
          <a:p>
            <a:endParaRPr lang="el-GR" sz="1500" dirty="0"/>
          </a:p>
          <a:p>
            <a:pPr>
              <a:spcBef>
                <a:spcPts val="0"/>
              </a:spcBef>
            </a:pPr>
            <a:endParaRPr lang="el-GR" sz="1500" dirty="0"/>
          </a:p>
        </p:txBody>
      </p:sp>
      <p:sp>
        <p:nvSpPr>
          <p:cNvPr id="2" name="Title 1"/>
          <p:cNvSpPr>
            <a:spLocks noGrp="1"/>
          </p:cNvSpPr>
          <p:nvPr>
            <p:ph type="title"/>
          </p:nvPr>
        </p:nvSpPr>
        <p:spPr>
          <a:xfrm>
            <a:off x="817240" y="404664"/>
            <a:ext cx="8075240" cy="936104"/>
          </a:xfrm>
        </p:spPr>
        <p:txBody>
          <a:bodyPr>
            <a:normAutofit/>
          </a:bodyPr>
          <a:lstStyle/>
          <a:p>
            <a:pPr algn="l"/>
            <a:r>
              <a:rPr lang="el-GR" sz="3600" b="1" dirty="0">
                <a:solidFill>
                  <a:schemeClr val="bg1"/>
                </a:solidFill>
              </a:rPr>
              <a:t>Αναφορές</a:t>
            </a:r>
          </a:p>
        </p:txBody>
      </p:sp>
    </p:spTree>
    <p:extLst>
      <p:ext uri="{BB962C8B-B14F-4D97-AF65-F5344CB8AC3E}">
        <p14:creationId xmlns:p14="http://schemas.microsoft.com/office/powerpoint/2010/main" val="109778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36" y="2636912"/>
            <a:ext cx="8229600" cy="3816424"/>
          </a:xfrm>
        </p:spPr>
        <p:txBody>
          <a:bodyPr>
            <a:noAutofit/>
          </a:bodyPr>
          <a:lstStyle/>
          <a:p>
            <a:r>
              <a:rPr lang="en-US" sz="1600" dirty="0"/>
              <a:t>Janis IL, Mann L. Decision Making: A Psychological Analysis of Conflict, Choice, and Commitment. London: Cassel &amp; Collier </a:t>
            </a:r>
            <a:r>
              <a:rPr lang="en-US" sz="1600" dirty="0" err="1"/>
              <a:t>Macmillian</a:t>
            </a:r>
            <a:r>
              <a:rPr lang="en-US" sz="1600" dirty="0"/>
              <a:t> </a:t>
            </a:r>
            <a:r>
              <a:rPr lang="el-GR" sz="1600" dirty="0"/>
              <a:t>1977.</a:t>
            </a:r>
          </a:p>
          <a:p>
            <a:r>
              <a:rPr lang="en-US" sz="1600" i="1" dirty="0"/>
              <a:t>Kristal AR et al. How can stages of change be best used in dietary interventions? JADA 1999;99(6):679 – 684</a:t>
            </a:r>
            <a:endParaRPr lang="el-GR" sz="1600" i="1" dirty="0"/>
          </a:p>
          <a:p>
            <a:r>
              <a:rPr lang="en-US" sz="1600" dirty="0"/>
              <a:t>McNutt RA. Shared medical decision making. J Am Med Assoc. </a:t>
            </a:r>
            <a:r>
              <a:rPr lang="el-GR" sz="1600" dirty="0"/>
              <a:t>2004; 292: 2516–2518.</a:t>
            </a:r>
            <a:endParaRPr lang="en-US" sz="1600" dirty="0"/>
          </a:p>
          <a:p>
            <a:r>
              <a:rPr lang="en-US" sz="1600" dirty="0"/>
              <a:t>Prochaska JO, </a:t>
            </a:r>
            <a:r>
              <a:rPr lang="en-US" sz="1600" dirty="0" err="1"/>
              <a:t>Velicer</a:t>
            </a:r>
            <a:r>
              <a:rPr lang="en-US" sz="1600" dirty="0"/>
              <a:t> WF, Rossi JS, et al. Stages of change and decisional balance for 12 problem behaviors. </a:t>
            </a:r>
            <a:r>
              <a:rPr lang="en-US" sz="1600" i="1" dirty="0"/>
              <a:t>Health Psychol. 1994;13:39- </a:t>
            </a:r>
            <a:r>
              <a:rPr lang="el-GR" sz="1600" dirty="0"/>
              <a:t>46.</a:t>
            </a:r>
            <a:endParaRPr lang="en-US" sz="1600" dirty="0"/>
          </a:p>
          <a:p>
            <a:r>
              <a:rPr lang="en-US" sz="1600" dirty="0"/>
              <a:t>Prochaska JO &amp; </a:t>
            </a:r>
            <a:r>
              <a:rPr lang="en-US" sz="1600" dirty="0" err="1"/>
              <a:t>Velicer</a:t>
            </a:r>
            <a:r>
              <a:rPr lang="en-US" sz="1600" dirty="0"/>
              <a:t> WF. The </a:t>
            </a:r>
            <a:r>
              <a:rPr lang="en-US" sz="1600" dirty="0" err="1"/>
              <a:t>Transtheoretical</a:t>
            </a:r>
            <a:r>
              <a:rPr lang="en-US" sz="1600" dirty="0"/>
              <a:t> Model of Health Behavior Change. Am J Health </a:t>
            </a:r>
            <a:r>
              <a:rPr lang="en-US" sz="1600" dirty="0" err="1"/>
              <a:t>Promot</a:t>
            </a:r>
            <a:r>
              <a:rPr lang="en-US" sz="1600" dirty="0"/>
              <a:t> 1997;12(1):38 – 48.</a:t>
            </a:r>
            <a:endParaRPr lang="el-GR" sz="1600" dirty="0"/>
          </a:p>
          <a:p>
            <a:pPr>
              <a:spcBef>
                <a:spcPts val="0"/>
              </a:spcBef>
            </a:pPr>
            <a:r>
              <a:rPr lang="en-US" sz="1600" dirty="0" err="1"/>
              <a:t>Prochaska</a:t>
            </a:r>
            <a:r>
              <a:rPr lang="en-US" sz="1600" dirty="0"/>
              <a:t> JO, Redding CA, Evers KE. The </a:t>
            </a:r>
            <a:r>
              <a:rPr lang="en-US" sz="1600" dirty="0" err="1"/>
              <a:t>Transtheoretical</a:t>
            </a:r>
            <a:r>
              <a:rPr lang="en-US" sz="1600" dirty="0"/>
              <a:t> model and stages of change. In: Health Behavior &amp; Health Education: Theory, research &amp; practice. </a:t>
            </a:r>
            <a:r>
              <a:rPr lang="en-US" sz="1600" dirty="0" err="1"/>
              <a:t>Glanz</a:t>
            </a:r>
            <a:r>
              <a:rPr lang="en-US" sz="1600" dirty="0"/>
              <a:t> K, </a:t>
            </a:r>
            <a:r>
              <a:rPr lang="en-US" sz="1600" dirty="0" err="1"/>
              <a:t>Rimer</a:t>
            </a:r>
            <a:r>
              <a:rPr lang="en-US" sz="1600" dirty="0"/>
              <a:t> BK, </a:t>
            </a:r>
            <a:r>
              <a:rPr lang="en-US" sz="1600" dirty="0" err="1"/>
              <a:t>Viswanath</a:t>
            </a:r>
            <a:r>
              <a:rPr lang="en-US" sz="1600" dirty="0"/>
              <a:t> K (Editors). 4</a:t>
            </a:r>
            <a:r>
              <a:rPr lang="en-US" sz="1600" baseline="30000" dirty="0"/>
              <a:t>th</a:t>
            </a:r>
            <a:r>
              <a:rPr lang="en-US" sz="1600" dirty="0"/>
              <a:t> ed. 2008</a:t>
            </a:r>
            <a:endParaRPr lang="el-GR" sz="1600" dirty="0"/>
          </a:p>
          <a:p>
            <a:pPr>
              <a:spcBef>
                <a:spcPts val="0"/>
              </a:spcBef>
            </a:pPr>
            <a:r>
              <a:rPr lang="en-US" sz="1600" i="1" dirty="0" err="1"/>
              <a:t>Rosal</a:t>
            </a:r>
            <a:r>
              <a:rPr lang="en-US" sz="1600" i="1" dirty="0"/>
              <a:t> et al. Facilitating dietary change: The patient-centered counseling model. JADA 2001; 101:332 – 338, 341 </a:t>
            </a:r>
          </a:p>
          <a:p>
            <a:pPr>
              <a:spcBef>
                <a:spcPts val="0"/>
              </a:spcBef>
            </a:pPr>
            <a:endParaRPr lang="el-GR" sz="1600" dirty="0"/>
          </a:p>
          <a:p>
            <a:pPr>
              <a:spcBef>
                <a:spcPts val="0"/>
              </a:spcBef>
            </a:pPr>
            <a:endParaRPr lang="el-GR" sz="1600" dirty="0"/>
          </a:p>
          <a:p>
            <a:pPr>
              <a:spcBef>
                <a:spcPts val="0"/>
              </a:spcBef>
            </a:pPr>
            <a:endParaRPr lang="el-GR" sz="1600" dirty="0"/>
          </a:p>
          <a:p>
            <a:pPr>
              <a:spcBef>
                <a:spcPts val="0"/>
              </a:spcBef>
            </a:pPr>
            <a:endParaRPr lang="en-US" sz="1600" dirty="0"/>
          </a:p>
          <a:p>
            <a:endParaRPr lang="el-GR" sz="1600" i="1" dirty="0"/>
          </a:p>
        </p:txBody>
      </p:sp>
      <p:sp>
        <p:nvSpPr>
          <p:cNvPr id="2" name="Title 1"/>
          <p:cNvSpPr>
            <a:spLocks noGrp="1"/>
          </p:cNvSpPr>
          <p:nvPr>
            <p:ph type="title"/>
          </p:nvPr>
        </p:nvSpPr>
        <p:spPr>
          <a:xfrm>
            <a:off x="457200" y="404664"/>
            <a:ext cx="8229600" cy="1066800"/>
          </a:xfrm>
        </p:spPr>
        <p:txBody>
          <a:bodyPr/>
          <a:lstStyle/>
          <a:p>
            <a:pPr algn="l"/>
            <a:r>
              <a:rPr lang="el-GR" dirty="0">
                <a:solidFill>
                  <a:schemeClr val="bg1"/>
                </a:solidFill>
              </a:rPr>
              <a:t>Αναφορές</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36912"/>
            <a:ext cx="8640960" cy="4220344"/>
          </a:xfrm>
        </p:spPr>
        <p:txBody>
          <a:bodyPr>
            <a:noAutofit/>
          </a:bodyPr>
          <a:lstStyle/>
          <a:p>
            <a:pPr>
              <a:spcBef>
                <a:spcPts val="0"/>
              </a:spcBef>
            </a:pPr>
            <a:r>
              <a:rPr lang="en-US" sz="1600" dirty="0" err="1"/>
              <a:t>Spahn</a:t>
            </a:r>
            <a:r>
              <a:rPr lang="en-US" sz="1600" dirty="0"/>
              <a:t> </a:t>
            </a:r>
            <a:r>
              <a:rPr lang="en-US" sz="1600" dirty="0" err="1"/>
              <a:t>Jm</a:t>
            </a:r>
            <a:r>
              <a:rPr lang="en-US" sz="1600" dirty="0"/>
              <a:t> et al. State of the Evidence Regarding Behavior Change Theories and Strategies in Nutrition Counseling to Facilitate Health and Food Behavior Change. </a:t>
            </a:r>
            <a:r>
              <a:rPr lang="de-DE" sz="1600" dirty="0"/>
              <a:t>JADA 2010;110:879-891.</a:t>
            </a:r>
            <a:endParaRPr lang="en-US" sz="1600" dirty="0"/>
          </a:p>
          <a:p>
            <a:pPr>
              <a:spcBef>
                <a:spcPts val="0"/>
              </a:spcBef>
            </a:pPr>
            <a:r>
              <a:rPr lang="en-US" sz="1600" dirty="0"/>
              <a:t>Spencer L et al. The </a:t>
            </a:r>
            <a:r>
              <a:rPr lang="en-US" sz="1600" dirty="0" err="1"/>
              <a:t>transtheoretical</a:t>
            </a:r>
            <a:r>
              <a:rPr lang="en-US" sz="1600" dirty="0"/>
              <a:t> model as applied to dietary </a:t>
            </a:r>
            <a:r>
              <a:rPr lang="en-US" sz="1600" dirty="0" err="1"/>
              <a:t>behaviour</a:t>
            </a:r>
            <a:r>
              <a:rPr lang="en-US" sz="1600" dirty="0"/>
              <a:t> and outcomes. Nutrition Research Reviews 2007; 20:46–73.</a:t>
            </a:r>
          </a:p>
          <a:p>
            <a:pPr>
              <a:spcBef>
                <a:spcPts val="0"/>
              </a:spcBef>
            </a:pPr>
            <a:r>
              <a:rPr lang="en-US" sz="1600" dirty="0" err="1"/>
              <a:t>Stotland</a:t>
            </a:r>
            <a:r>
              <a:rPr lang="en-US" sz="1600" dirty="0"/>
              <a:t>, S., &amp; </a:t>
            </a:r>
            <a:r>
              <a:rPr lang="en-US" sz="1600" dirty="0" err="1"/>
              <a:t>Zuroff</a:t>
            </a:r>
            <a:r>
              <a:rPr lang="en-US" sz="1600" dirty="0"/>
              <a:t>, D. C. (1991). Relations between multiple measures of dieting self-efficacy and weight change in a behavioral weight control program. </a:t>
            </a:r>
            <a:r>
              <a:rPr lang="en-US" sz="1600" i="1" dirty="0"/>
              <a:t>Behavior Therapy, 22, 47-59.</a:t>
            </a:r>
            <a:endParaRPr lang="en-US" sz="1600" dirty="0"/>
          </a:p>
          <a:p>
            <a:pPr>
              <a:spcBef>
                <a:spcPts val="0"/>
              </a:spcBef>
            </a:pPr>
            <a:r>
              <a:rPr lang="en-US" sz="1600" dirty="0" err="1"/>
              <a:t>Velicer</a:t>
            </a:r>
            <a:r>
              <a:rPr lang="en-US" sz="1600" dirty="0"/>
              <a:t> WF, DiClemente CC, Prochaska JO, Brandenburg N. A decisional balance measure for predicting smoking cessation. </a:t>
            </a:r>
            <a:r>
              <a:rPr lang="en-US" sz="1600" i="1" dirty="0"/>
              <a:t>J Pers Soc Psychol. 1985;48:1279-1289.</a:t>
            </a:r>
            <a:endParaRPr lang="el-GR" sz="1600" i="1" dirty="0"/>
          </a:p>
          <a:p>
            <a:pPr>
              <a:spcBef>
                <a:spcPts val="0"/>
              </a:spcBef>
            </a:pPr>
            <a:r>
              <a:rPr lang="en-US" sz="1600" dirty="0"/>
              <a:t>Wood, R., &amp; Bandura, A. (1989). Social-cognitive theory of organizational management. </a:t>
            </a:r>
            <a:r>
              <a:rPr lang="en-US" sz="1600" i="1" dirty="0"/>
              <a:t>Academy of Management Review, 14, </a:t>
            </a:r>
            <a:r>
              <a:rPr lang="el-GR" sz="1600" dirty="0"/>
              <a:t>361-384.</a:t>
            </a:r>
          </a:p>
          <a:p>
            <a:pPr>
              <a:spcBef>
                <a:spcPts val="0"/>
              </a:spcBef>
            </a:pPr>
            <a:endParaRPr lang="el-GR" sz="1600" dirty="0"/>
          </a:p>
          <a:p>
            <a:pPr>
              <a:spcBef>
                <a:spcPts val="0"/>
              </a:spcBef>
            </a:pPr>
            <a:r>
              <a:rPr lang="el-GR" sz="1600" dirty="0" err="1"/>
              <a:t>Γιαννακούλια</a:t>
            </a:r>
            <a:r>
              <a:rPr lang="el-GR" sz="1600" dirty="0"/>
              <a:t> Μ, </a:t>
            </a:r>
            <a:r>
              <a:rPr lang="el-GR" sz="1600" dirty="0" err="1"/>
              <a:t>Φάππα</a:t>
            </a:r>
            <a:r>
              <a:rPr lang="el-GR" sz="1600" dirty="0"/>
              <a:t> Ε. Διατροφική Συμβουλευτική και Συμπεριφορά. Ελληνικά Ακαδημαϊκά Ηλεκτρονικά Συγγράμματα και Βοηθήματα (</a:t>
            </a:r>
            <a:r>
              <a:rPr lang="en-US" sz="1600" u="sng" dirty="0">
                <a:hlinkClick r:id="rId2"/>
              </a:rPr>
              <a:t>www.kallipos.gr</a:t>
            </a:r>
            <a:r>
              <a:rPr lang="el-GR" sz="1600" dirty="0"/>
              <a:t>), 2016. Διαθέσιμο σε:  </a:t>
            </a:r>
            <a:r>
              <a:rPr lang="en-GB" sz="1600" u="sng" dirty="0">
                <a:hlinkClick r:id="rId3"/>
              </a:rPr>
              <a:t>http://repository.kallipos.gr/handle/11419/577</a:t>
            </a:r>
            <a:endParaRPr lang="el-GR" sz="1600" dirty="0"/>
          </a:p>
          <a:p>
            <a:pPr>
              <a:spcBef>
                <a:spcPts val="0"/>
              </a:spcBef>
            </a:pPr>
            <a:endParaRPr lang="en-US" sz="1600" dirty="0"/>
          </a:p>
        </p:txBody>
      </p:sp>
      <p:sp>
        <p:nvSpPr>
          <p:cNvPr id="2" name="Title 1"/>
          <p:cNvSpPr>
            <a:spLocks noGrp="1"/>
          </p:cNvSpPr>
          <p:nvPr>
            <p:ph type="title"/>
          </p:nvPr>
        </p:nvSpPr>
        <p:spPr>
          <a:xfrm>
            <a:off x="457200" y="404664"/>
            <a:ext cx="8229600" cy="936104"/>
          </a:xfrm>
        </p:spPr>
        <p:txBody>
          <a:bodyPr/>
          <a:lstStyle/>
          <a:p>
            <a:pPr algn="l"/>
            <a:r>
              <a:rPr lang="el-GR" dirty="0"/>
              <a:t>Αναφορές</a:t>
            </a:r>
          </a:p>
        </p:txBody>
      </p:sp>
    </p:spTree>
    <p:extLst>
      <p:ext uri="{BB962C8B-B14F-4D97-AF65-F5344CB8AC3E}">
        <p14:creationId xmlns:p14="http://schemas.microsoft.com/office/powerpoint/2010/main" val="7185374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855B01-534D-4712-B3FA-7C0C3CA58024}"/>
              </a:ext>
            </a:extLst>
          </p:cNvPr>
          <p:cNvSpPr txBox="1"/>
          <p:nvPr/>
        </p:nvSpPr>
        <p:spPr>
          <a:xfrm>
            <a:off x="6660232" y="6237312"/>
            <a:ext cx="2376264" cy="400110"/>
          </a:xfrm>
          <a:prstGeom prst="rect">
            <a:avLst/>
          </a:prstGeom>
          <a:noFill/>
        </p:spPr>
        <p:txBody>
          <a:bodyPr wrap="square" rtlCol="0">
            <a:spAutoFit/>
          </a:bodyPr>
          <a:lstStyle/>
          <a:p>
            <a:pPr algn="r"/>
            <a:r>
              <a:rPr lang="el-GR" sz="2000" b="1" i="1" dirty="0">
                <a:solidFill>
                  <a:schemeClr val="bg1"/>
                </a:solidFill>
                <a:latin typeface="Cambria" panose="02040503050406030204" pitchFamily="18" charset="0"/>
                <a:ea typeface="Cambria" panose="02040503050406030204" pitchFamily="18" charset="0"/>
              </a:rPr>
              <a:t>Καλή συνέχεια!</a:t>
            </a:r>
            <a:endParaRPr lang="en-US" sz="2000" b="1" i="1" dirty="0">
              <a:solidFill>
                <a:schemeClr val="bg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83DFC6F-A59B-40DA-AED0-97279A858E31}"/>
              </a:ext>
            </a:extLst>
          </p:cNvPr>
          <p:cNvPicPr>
            <a:picLocks noChangeAspect="1"/>
          </p:cNvPicPr>
          <p:nvPr/>
        </p:nvPicPr>
        <p:blipFill>
          <a:blip r:embed="rId2"/>
          <a:stretch>
            <a:fillRect/>
          </a:stretch>
        </p:blipFill>
        <p:spPr>
          <a:xfrm>
            <a:off x="0" y="246858"/>
            <a:ext cx="9144000" cy="5149433"/>
          </a:xfrm>
          <a:prstGeom prst="rect">
            <a:avLst/>
          </a:prstGeom>
        </p:spPr>
      </p:pic>
    </p:spTree>
    <p:extLst>
      <p:ext uri="{BB962C8B-B14F-4D97-AF65-F5344CB8AC3E}">
        <p14:creationId xmlns:p14="http://schemas.microsoft.com/office/powerpoint/2010/main" val="102368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8920"/>
            <a:ext cx="8229600" cy="4104456"/>
          </a:xfrm>
        </p:spPr>
        <p:txBody>
          <a:bodyPr>
            <a:noAutofit/>
          </a:bodyPr>
          <a:lstStyle/>
          <a:p>
            <a:pPr marL="354013" indent="-261938" algn="just">
              <a:buClr>
                <a:srgbClr val="C00000"/>
              </a:buClr>
              <a:buSzPct val="80000"/>
              <a:buNone/>
            </a:pPr>
            <a:r>
              <a:rPr lang="el-GR" sz="1900" dirty="0">
                <a:solidFill>
                  <a:schemeClr val="bg1">
                    <a:lumMod val="85000"/>
                  </a:schemeClr>
                </a:solidFill>
              </a:rPr>
              <a:t>1. 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lgn="just">
              <a:buNone/>
            </a:pPr>
            <a:r>
              <a:rPr lang="en-US" sz="1900" dirty="0">
                <a:solidFill>
                  <a:srgbClr val="C00000"/>
                </a:solidFill>
              </a:rPr>
              <a:t>2. </a:t>
            </a:r>
            <a:r>
              <a:rPr lang="el-GR" sz="1900" dirty="0">
                <a:solidFill>
                  <a:schemeClr val="tx1"/>
                </a:solidFill>
              </a:rPr>
              <a:t>Η αλλαγή συμπεριφοράς είναι μια διαδικασία που ξεδιπλώνεται με την πάροδο του χρόνου μέσα από μια ακολουθία σταδίων.</a:t>
            </a:r>
            <a:endParaRPr lang="en-US" sz="1900" dirty="0"/>
          </a:p>
          <a:p>
            <a:pPr algn="just">
              <a:buNone/>
            </a:pPr>
            <a:r>
              <a:rPr lang="en-US" sz="1900" dirty="0">
                <a:solidFill>
                  <a:schemeClr val="bg1">
                    <a:lumMod val="85000"/>
                  </a:schemeClr>
                </a:solidFill>
              </a:rPr>
              <a:t>3. </a:t>
            </a:r>
            <a:r>
              <a:rPr lang="el-GR" sz="1900" dirty="0">
                <a:solidFill>
                  <a:schemeClr val="bg1">
                    <a:lumMod val="85000"/>
                  </a:schemeClr>
                </a:solidFill>
              </a:rPr>
              <a:t>Τα στάδια είναι και σταθερά και ανοιχτά σε αλλαγή, όπως οι χρόνιοι συμπεριφοριστικοί παράγοντες κινδύνου είναι σταθεροί και ανοιχτοί σε αλλαγή.</a:t>
            </a:r>
            <a:endParaRPr lang="en-US" sz="1900" dirty="0">
              <a:solidFill>
                <a:schemeClr val="bg1">
                  <a:lumMod val="85000"/>
                </a:schemeClr>
              </a:solidFill>
            </a:endParaRPr>
          </a:p>
          <a:p>
            <a:pPr algn="just">
              <a:buNone/>
            </a:pPr>
            <a:r>
              <a:rPr lang="en-US" sz="1900" dirty="0">
                <a:solidFill>
                  <a:schemeClr val="bg1">
                    <a:lumMod val="85000"/>
                  </a:schemeClr>
                </a:solidFill>
              </a:rPr>
              <a:t>4. </a:t>
            </a:r>
            <a:r>
              <a:rPr lang="el-GR" sz="1900" dirty="0">
                <a:solidFill>
                  <a:schemeClr val="bg1">
                    <a:lumMod val="85000"/>
                  </a:schemeClr>
                </a:solidFill>
              </a:rPr>
              <a:t>Η πλειονότητα των πληθυσμών σε κίνδυνο δεν είναι προετοιμασμένοι για δράση και δε θα εξυπηρετούνται αποτελεσματικά από παραδοσιακά προγράμματα αλλαγής συμπεριφοράς προσανατολισμένα στη δράση.</a:t>
            </a:r>
          </a:p>
          <a:p>
            <a:pPr algn="just">
              <a:buNone/>
            </a:pPr>
            <a:r>
              <a:rPr lang="en-US" sz="1900" dirty="0">
                <a:solidFill>
                  <a:schemeClr val="bg1">
                    <a:lumMod val="85000"/>
                  </a:schemeClr>
                </a:solidFill>
              </a:rPr>
              <a:t>5. </a:t>
            </a:r>
            <a:r>
              <a:rPr lang="el-GR" sz="1900" dirty="0">
                <a:solidFill>
                  <a:schemeClr val="bg1">
                    <a:lumMod val="85000"/>
                  </a:schemeClr>
                </a:solidFill>
              </a:rPr>
              <a:t>Συγκεκριμένες διαδικασίες και αρχές αλλαγής θα πρέπει να τονιστούν σε συγκεκριμένα στάδια για τη μεγιστοποίηση της αποτελεσματικότητας.</a:t>
            </a:r>
          </a:p>
        </p:txBody>
      </p:sp>
      <p:sp>
        <p:nvSpPr>
          <p:cNvPr id="2" name="Title 1"/>
          <p:cNvSpPr>
            <a:spLocks noGrp="1"/>
          </p:cNvSpPr>
          <p:nvPr>
            <p:ph type="title"/>
          </p:nvPr>
        </p:nvSpPr>
        <p:spPr>
          <a:xfrm>
            <a:off x="539552" y="404664"/>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2832463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680" y="2564904"/>
            <a:ext cx="8229600" cy="4032448"/>
          </a:xfrm>
        </p:spPr>
        <p:txBody>
          <a:bodyPr>
            <a:noAutofit/>
          </a:bodyPr>
          <a:lstStyle/>
          <a:p>
            <a:pPr marL="354013" indent="-261938" algn="just">
              <a:buClr>
                <a:srgbClr val="C00000"/>
              </a:buClr>
              <a:buSzPct val="80000"/>
              <a:buNone/>
            </a:pPr>
            <a:r>
              <a:rPr lang="el-GR" sz="1900" dirty="0">
                <a:solidFill>
                  <a:schemeClr val="bg1">
                    <a:lumMod val="85000"/>
                  </a:schemeClr>
                </a:solidFill>
              </a:rPr>
              <a:t>1. 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lgn="just">
              <a:buNone/>
            </a:pPr>
            <a:r>
              <a:rPr lang="en-US" sz="1900" dirty="0">
                <a:solidFill>
                  <a:schemeClr val="bg1">
                    <a:lumMod val="85000"/>
                  </a:schemeClr>
                </a:solidFill>
              </a:rPr>
              <a:t>2. </a:t>
            </a:r>
            <a:r>
              <a:rPr lang="el-GR" sz="1900" dirty="0">
                <a:solidFill>
                  <a:schemeClr val="bg1">
                    <a:lumMod val="85000"/>
                  </a:schemeClr>
                </a:solidFill>
              </a:rPr>
              <a:t>Η αλλαγή συμπεριφοράς είναι μια διαδικασία που ξεδιπλώνεται με την πάροδο του χρόνου μέσα από μια ακολουθία σταδίων.</a:t>
            </a:r>
            <a:endParaRPr lang="en-US" sz="1900" dirty="0">
              <a:solidFill>
                <a:schemeClr val="bg1">
                  <a:lumMod val="85000"/>
                </a:schemeClr>
              </a:solidFill>
            </a:endParaRPr>
          </a:p>
          <a:p>
            <a:pPr algn="just">
              <a:buNone/>
            </a:pPr>
            <a:r>
              <a:rPr lang="en-US" sz="1900" dirty="0">
                <a:solidFill>
                  <a:srgbClr val="C00000"/>
                </a:solidFill>
              </a:rPr>
              <a:t>3. </a:t>
            </a:r>
            <a:r>
              <a:rPr lang="el-GR" sz="1900" dirty="0">
                <a:solidFill>
                  <a:schemeClr val="tx1"/>
                </a:solidFill>
              </a:rPr>
              <a:t>Τα στάδια είναι και σταθερά και ανοιχτά σε αλλαγή, όπως οι χρόνιοι συμπεριφοριστικοί παράγοντες κινδύνου </a:t>
            </a:r>
            <a:r>
              <a:rPr lang="el-GR" sz="1900" dirty="0"/>
              <a:t>είναι σταθεροί και ανοιχτοί σε αλλαγή.</a:t>
            </a:r>
            <a:endParaRPr lang="en-US" sz="1900" dirty="0"/>
          </a:p>
          <a:p>
            <a:pPr algn="just">
              <a:buNone/>
            </a:pPr>
            <a:r>
              <a:rPr lang="en-US" sz="1900" dirty="0">
                <a:solidFill>
                  <a:schemeClr val="bg1">
                    <a:lumMod val="85000"/>
                  </a:schemeClr>
                </a:solidFill>
              </a:rPr>
              <a:t>4. </a:t>
            </a:r>
            <a:r>
              <a:rPr lang="el-GR" sz="1900" dirty="0">
                <a:solidFill>
                  <a:schemeClr val="bg1">
                    <a:lumMod val="85000"/>
                  </a:schemeClr>
                </a:solidFill>
              </a:rPr>
              <a:t>Η πλειονότητα των πληθυσμών σε κίνδυνο δεν είναι προετοιμασμένοι για δράση και δε θα εξυπηρετούνται αποτελεσματικά από παραδοσιακά προγράμματα αλλαγής συμπεριφοράς προσανατολισμένα στη δράση.</a:t>
            </a:r>
          </a:p>
          <a:p>
            <a:pPr algn="just">
              <a:buNone/>
            </a:pPr>
            <a:r>
              <a:rPr lang="en-US" sz="1900" dirty="0">
                <a:solidFill>
                  <a:schemeClr val="bg1">
                    <a:lumMod val="85000"/>
                  </a:schemeClr>
                </a:solidFill>
              </a:rPr>
              <a:t>5. </a:t>
            </a:r>
            <a:r>
              <a:rPr lang="el-GR" sz="1900" dirty="0">
                <a:solidFill>
                  <a:schemeClr val="bg1">
                    <a:lumMod val="85000"/>
                  </a:schemeClr>
                </a:solidFill>
              </a:rPr>
              <a:t>Συγκεκριμένες διαδικασίες και αρχές αλλαγής θα πρέπει να τονιστούν σε συγκεκριμένα στάδια για τη μεγιστοποίηση της αποτελεσματικότητας.</a:t>
            </a:r>
          </a:p>
        </p:txBody>
      </p:sp>
      <p:sp>
        <p:nvSpPr>
          <p:cNvPr id="2" name="Title 1"/>
          <p:cNvSpPr>
            <a:spLocks noGrp="1"/>
          </p:cNvSpPr>
          <p:nvPr>
            <p:ph type="title"/>
          </p:nvPr>
        </p:nvSpPr>
        <p:spPr>
          <a:xfrm>
            <a:off x="539552" y="548680"/>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283246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36912"/>
            <a:ext cx="8363272" cy="4104456"/>
          </a:xfrm>
        </p:spPr>
        <p:txBody>
          <a:bodyPr>
            <a:noAutofit/>
          </a:bodyPr>
          <a:lstStyle/>
          <a:p>
            <a:pPr marL="354013" indent="-261938" algn="just">
              <a:buClr>
                <a:srgbClr val="C00000"/>
              </a:buClr>
              <a:buSzPct val="80000"/>
              <a:buNone/>
            </a:pPr>
            <a:r>
              <a:rPr lang="el-GR" sz="1900" dirty="0">
                <a:solidFill>
                  <a:schemeClr val="bg1">
                    <a:lumMod val="85000"/>
                  </a:schemeClr>
                </a:solidFill>
              </a:rPr>
              <a:t>1. 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lgn="just">
              <a:buNone/>
            </a:pPr>
            <a:r>
              <a:rPr lang="en-US" sz="1900" dirty="0">
                <a:solidFill>
                  <a:schemeClr val="bg1">
                    <a:lumMod val="85000"/>
                  </a:schemeClr>
                </a:solidFill>
              </a:rPr>
              <a:t>2. </a:t>
            </a:r>
            <a:r>
              <a:rPr lang="el-GR" sz="1900" dirty="0">
                <a:solidFill>
                  <a:schemeClr val="bg1">
                    <a:lumMod val="85000"/>
                  </a:schemeClr>
                </a:solidFill>
              </a:rPr>
              <a:t>Η αλλαγή συμπεριφοράς είναι μια διαδικασία που ξεδιπλώνεται με την πάροδο του χρόνου μέσα από μια ακολουθία σταδίων.</a:t>
            </a:r>
            <a:endParaRPr lang="en-US" sz="1900" dirty="0">
              <a:solidFill>
                <a:schemeClr val="bg1">
                  <a:lumMod val="85000"/>
                </a:schemeClr>
              </a:solidFill>
            </a:endParaRPr>
          </a:p>
          <a:p>
            <a:pPr algn="just">
              <a:buNone/>
            </a:pPr>
            <a:r>
              <a:rPr lang="en-US" sz="1900" dirty="0">
                <a:solidFill>
                  <a:schemeClr val="bg1">
                    <a:lumMod val="85000"/>
                  </a:schemeClr>
                </a:solidFill>
              </a:rPr>
              <a:t>3. </a:t>
            </a:r>
            <a:r>
              <a:rPr lang="el-GR" sz="1900" dirty="0">
                <a:solidFill>
                  <a:schemeClr val="bg1">
                    <a:lumMod val="85000"/>
                  </a:schemeClr>
                </a:solidFill>
              </a:rPr>
              <a:t>Τα στάδια είναι και σταθερά και ανοιχτά σε αλλαγή, όπως οι χρόνιοι συμπεριφοριστικοί παράγοντες κινδύνου είναι σταθεροί και ανοιχτοί σε αλλαγή.</a:t>
            </a:r>
            <a:endParaRPr lang="en-US" sz="1900" dirty="0">
              <a:solidFill>
                <a:schemeClr val="bg1">
                  <a:lumMod val="85000"/>
                </a:schemeClr>
              </a:solidFill>
            </a:endParaRPr>
          </a:p>
          <a:p>
            <a:pPr algn="just">
              <a:buNone/>
            </a:pPr>
            <a:r>
              <a:rPr lang="en-US" sz="1900" dirty="0">
                <a:solidFill>
                  <a:srgbClr val="C00000"/>
                </a:solidFill>
              </a:rPr>
              <a:t>4. </a:t>
            </a:r>
            <a:r>
              <a:rPr lang="el-GR" sz="1900" dirty="0">
                <a:solidFill>
                  <a:schemeClr val="tx1"/>
                </a:solidFill>
              </a:rPr>
              <a:t>Η πλειονότητα των πληθυσμών σε κίνδυνο δεν είναι προετοιμασμένοι για δράση &amp; δε θα εξυπηρετούνται αποτελεσματικά από παραδοσιακά προγράμματα αλλαγής συμπεριφοράς προσανατολισμένα στη δράση.</a:t>
            </a:r>
          </a:p>
          <a:p>
            <a:pPr algn="just">
              <a:buNone/>
            </a:pPr>
            <a:r>
              <a:rPr lang="en-US" sz="1900" dirty="0">
                <a:solidFill>
                  <a:schemeClr val="bg1">
                    <a:lumMod val="85000"/>
                  </a:schemeClr>
                </a:solidFill>
              </a:rPr>
              <a:t>5. </a:t>
            </a:r>
            <a:r>
              <a:rPr lang="el-GR" sz="1900" dirty="0">
                <a:solidFill>
                  <a:schemeClr val="bg1">
                    <a:lumMod val="85000"/>
                  </a:schemeClr>
                </a:solidFill>
              </a:rPr>
              <a:t>Συγκεκριμένες διαδικασίες και αρχές αλλαγής θα πρέπει να τονιστούν σε συγκεκριμένα στάδια για τη μεγιστοποίηση της αποτελεσματικότητας.</a:t>
            </a:r>
          </a:p>
        </p:txBody>
      </p:sp>
      <p:sp>
        <p:nvSpPr>
          <p:cNvPr id="2" name="Title 1"/>
          <p:cNvSpPr>
            <a:spLocks noGrp="1"/>
          </p:cNvSpPr>
          <p:nvPr>
            <p:ph type="title"/>
          </p:nvPr>
        </p:nvSpPr>
        <p:spPr>
          <a:xfrm>
            <a:off x="539552" y="404664"/>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28324635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1836</TotalTime>
  <Words>4234</Words>
  <Application>Microsoft Office PowerPoint</Application>
  <PresentationFormat>On-screen Show (4:3)</PresentationFormat>
  <Paragraphs>457</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Cambria</vt:lpstr>
      <vt:lpstr>Candara</vt:lpstr>
      <vt:lpstr>Symbol</vt:lpstr>
      <vt:lpstr>Waveform</vt:lpstr>
      <vt:lpstr>Διαθεωρητικό Υπόδειγμα  (Υπόδειγμα σταδίων αλλαγής)  Στάδια Αλλαγής, Ζυγαριά Απόφασης, Αυτο-αποτελεσματικότητα Πειρασμός</vt:lpstr>
      <vt:lpstr>Ιστορικά δεδομένα</vt:lpstr>
      <vt:lpstr>Τι είναι;</vt:lpstr>
      <vt:lpstr>Κεντρική ιδέα</vt:lpstr>
      <vt:lpstr>Το Διαθεωρητικό Υπόδειγμα αποτελείται από τις ακόλουθες δομές:</vt:lpstr>
      <vt:lpstr>Οι ακόλουθες υποθέσεις διέπουν τη θεωρία, την έρευνα &amp; την πράξη που σχετίζεται με το υπόδειγμα:</vt:lpstr>
      <vt:lpstr>Οι ακόλουθες υποθέσεις διέπουν τη θεωρία, την έρευνα &amp; την πράξη που σχετίζεται με το υπόδειγμα:</vt:lpstr>
      <vt:lpstr>Οι ακόλουθες υποθέσεις διέπουν τη θεωρία, την έρευνα &amp; την πράξη που σχετίζεται με το υπόδειγμα:</vt:lpstr>
      <vt:lpstr>Οι ακόλουθες υποθέσεις διέπουν τη θεωρία, την έρευνα &amp; την πράξη που σχετίζεται με το υπόδειγμα:</vt:lpstr>
      <vt:lpstr>Οι ακόλουθες υποθέσεις διέπουν τη θεωρία, την έρευνα &amp; την πράξη που σχετίζεται με το υπόδειγμα:</vt:lpstr>
      <vt:lpstr>Το Διαθεωρητικό Υπόδειγμα αποτελείται από τις ακόλουθες δομές:</vt:lpstr>
      <vt:lpstr>Στάδια αλλαγής</vt:lpstr>
      <vt:lpstr>Στάδια αλλαγής</vt:lpstr>
      <vt:lpstr>Στάδιο: Προενατένιση (precontemplation)</vt:lpstr>
      <vt:lpstr>Στάδιο: Ενατένιση (contemplation)</vt:lpstr>
      <vt:lpstr>Στάδιο: Προετοιμασία (preparation)</vt:lpstr>
      <vt:lpstr>Στάδιο: Δράση (action)</vt:lpstr>
      <vt:lpstr>Στάδιο: Διατήρηση (maintenance) </vt:lpstr>
      <vt:lpstr>PowerPoint Presentation</vt:lpstr>
      <vt:lpstr>Στάδιο: Τερματισμός (termination)</vt:lpstr>
      <vt:lpstr>Μέθοδοι αξιολόγησης για την κατάταξη των ατόμων σε κάποιο στάδιο αλλαγής</vt:lpstr>
      <vt:lpstr>Οι στρατηγικές που χρησιμοποιούνται για την κατηγοριοποίηση των ατόμων στα στάδια αλλαγής βασίζονται σε 3 παράγοντες:</vt:lpstr>
      <vt:lpstr>Π.χ. Aξιολόγηση σταδίων αλλαγής σχετικά με την υιοθέτηση δίαιτας χαμηλής περιεκτικότητας σε λιπίδια. </vt:lpstr>
      <vt:lpstr>Π.χ. Aξιολόγηση σταδίων αλλαγής σχετικά με την υιοθέτηση δίαιτας χαμηλής περιεκτικότητας σε λιπίδια. </vt:lpstr>
      <vt:lpstr>Π.χ. Aξιολόγηση σταδίων αλλαγής σχετικά με την υιοθέτηση δίαιτας χαμηλής περιεκτικότητας σε λιπίδια. </vt:lpstr>
      <vt:lpstr>Π.χ. Aξιολόγηση σταδίων αλλαγής σχετικά με την υιοθέτηση δίαιτας χαμηλής περιεκτικότητας σε λιπίδια. </vt:lpstr>
      <vt:lpstr>PowerPoint Presentation</vt:lpstr>
      <vt:lpstr>PowerPoint Presentation</vt:lpstr>
      <vt:lpstr>Ερωτήσεις αξιολόγησης σταδίου αλλαγής</vt:lpstr>
      <vt:lpstr>PowerPoint Presentation</vt:lpstr>
      <vt:lpstr>Το Διαθεωρητικό Υπόδειγμα αποτελείται από τις ακόλουθες δομές:</vt:lpstr>
      <vt:lpstr>Ιστορία…</vt:lpstr>
      <vt:lpstr>Ιστορία…</vt:lpstr>
      <vt:lpstr>Ιστορία…</vt:lpstr>
      <vt:lpstr>Ιστορία…</vt:lpstr>
      <vt:lpstr>Ιστορία…</vt:lpstr>
      <vt:lpstr>Τι είναι;</vt:lpstr>
      <vt:lpstr>Σχέση με τα στάδια αλλαγής</vt:lpstr>
      <vt:lpstr>Φύλλο ζυγαριάς απόφασης</vt:lpstr>
      <vt:lpstr>Το Διαθεωρητικό Υπόδειγμα αποτελείται από τις ακόλουθες δομές:</vt:lpstr>
      <vt:lpstr>Αυτο - αποτελεσματικότητα</vt:lpstr>
      <vt:lpstr>Αυτο-αποτελεσματικότητα &amp; αλλαγή συμπεριφοράς</vt:lpstr>
      <vt:lpstr>Αυτο-αποτελεσματικότητα σχετικά με τη δίαιτα</vt:lpstr>
      <vt:lpstr>Αξιολόγηση αυτο-αποτελεσματικότητας</vt:lpstr>
      <vt:lpstr>Κλίμακες αυτο-αποτελεσματικότητας για δίαιτα</vt:lpstr>
      <vt:lpstr>Μέθοδοι για ↑ της αυτο-αποτελεσματικότητας</vt:lpstr>
      <vt:lpstr>Μέθοδοι για ↑ της αυτο-αποτελεσματικότητας</vt:lpstr>
      <vt:lpstr>Μέθοδοι για ↑ της αυτο-αποτελεσματικότητας</vt:lpstr>
      <vt:lpstr>Μέθοδοι για ↑ της αυτο-αποτελεσματικότητας</vt:lpstr>
      <vt:lpstr>Το Διαθεωρητικό Υπόδειγμα αποτελείται από τις ακόλουθες δομές:</vt:lpstr>
      <vt:lpstr>Τι είναι;</vt:lpstr>
      <vt:lpstr>PowerPoint Presentation</vt:lpstr>
      <vt:lpstr>Εφαρμογή</vt:lpstr>
      <vt:lpstr>PowerPoint Presentation</vt:lpstr>
      <vt:lpstr>Το Διαθεωρητικό Υπόδειγμα αποτελείται από τις ακόλουθες δομές:</vt:lpstr>
      <vt:lpstr>Διαδικασίες αλλαγής</vt:lpstr>
      <vt:lpstr>Εφαρμογή διαδικασιών</vt:lpstr>
      <vt:lpstr>Γνωσιακές Διαδικασίες</vt:lpstr>
      <vt:lpstr>Συμπεριφορικές διαδικασίες</vt:lpstr>
      <vt:lpstr>Αναφορές</vt:lpstr>
      <vt:lpstr>Αναφορές</vt:lpstr>
      <vt:lpstr>Αναφορές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Διατροφική Συμβουλευτική &amp; Προαγωγή Υγείας</dc:title>
  <dc:creator>Evi</dc:creator>
  <cp:lastModifiedBy>Evangelia Fappa</cp:lastModifiedBy>
  <cp:revision>196</cp:revision>
  <dcterms:created xsi:type="dcterms:W3CDTF">2016-10-24T13:11:25Z</dcterms:created>
  <dcterms:modified xsi:type="dcterms:W3CDTF">2026-03-23T09:52:42Z</dcterms:modified>
</cp:coreProperties>
</file>