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40"/>
  </p:notesMasterIdLst>
  <p:sldIdLst>
    <p:sldId id="256" r:id="rId2"/>
    <p:sldId id="281" r:id="rId3"/>
    <p:sldId id="333" r:id="rId4"/>
    <p:sldId id="313" r:id="rId5"/>
    <p:sldId id="353" r:id="rId6"/>
    <p:sldId id="396" r:id="rId7"/>
    <p:sldId id="420" r:id="rId8"/>
    <p:sldId id="421" r:id="rId9"/>
    <p:sldId id="354" r:id="rId10"/>
    <p:sldId id="315" r:id="rId11"/>
    <p:sldId id="344" r:id="rId12"/>
    <p:sldId id="355" r:id="rId13"/>
    <p:sldId id="345" r:id="rId14"/>
    <p:sldId id="346" r:id="rId15"/>
    <p:sldId id="347" r:id="rId16"/>
    <p:sldId id="348" r:id="rId17"/>
    <p:sldId id="350" r:id="rId18"/>
    <p:sldId id="373" r:id="rId19"/>
    <p:sldId id="349" r:id="rId20"/>
    <p:sldId id="376" r:id="rId21"/>
    <p:sldId id="374" r:id="rId22"/>
    <p:sldId id="375" r:id="rId23"/>
    <p:sldId id="314" r:id="rId24"/>
    <p:sldId id="351" r:id="rId25"/>
    <p:sldId id="352" r:id="rId26"/>
    <p:sldId id="356" r:id="rId27"/>
    <p:sldId id="317" r:id="rId28"/>
    <p:sldId id="426" r:id="rId29"/>
    <p:sldId id="427" r:id="rId30"/>
    <p:sldId id="422" r:id="rId31"/>
    <p:sldId id="423" r:id="rId32"/>
    <p:sldId id="424" r:id="rId33"/>
    <p:sldId id="425" r:id="rId34"/>
    <p:sldId id="330" r:id="rId35"/>
    <p:sldId id="331" r:id="rId36"/>
    <p:sldId id="268" r:id="rId37"/>
    <p:sldId id="326" r:id="rId38"/>
    <p:sldId id="25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6235E-5B3C-47C5-A7E3-06CA9B911A1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670D8-8CCC-4F09-B987-A646DA369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0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9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5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9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8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6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2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1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2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7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3/16/2026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7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15" r:id="rId5"/>
    <p:sldLayoutId id="2147483720" r:id="rId6"/>
    <p:sldLayoutId id="2147483716" r:id="rId7"/>
    <p:sldLayoutId id="2147483717" r:id="rId8"/>
    <p:sldLayoutId id="2147483718" r:id="rId9"/>
    <p:sldLayoutId id="2147483719" r:id="rId10"/>
    <p:sldLayoutId id="214748372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llipos.gr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7FDCC-FD28-4502-A5BF-364C3CBC2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30" b="21620"/>
          <a:stretch/>
        </p:blipFill>
        <p:spPr>
          <a:xfrm>
            <a:off x="20" y="10"/>
            <a:ext cx="1219196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E0C296-2B1B-4589-84EA-239D8784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175" y="2279176"/>
            <a:ext cx="5199894" cy="25856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0863A-B62B-48B7-950E-3D58A556C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158" y="1258528"/>
            <a:ext cx="5199894" cy="1061883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l-GR" sz="2600" dirty="0"/>
              <a:t>ΔΙΑΤΡΟΦΙΚΗ ΣΥΜΒΟΥΛΕΥΤΙΚΗ </a:t>
            </a:r>
            <a:br>
              <a:rPr lang="el-GR" sz="2600" dirty="0"/>
            </a:br>
            <a:r>
              <a:rPr lang="el-GR" sz="2200" dirty="0"/>
              <a:t>ΕΔΔ4042</a:t>
            </a:r>
            <a:endParaRPr lang="en-US" sz="2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A15CC-B623-4860-ABDE-8F54FBE50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5865" y="2446671"/>
            <a:ext cx="4920269" cy="553395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rgbClr val="7030A0"/>
                </a:solidFill>
              </a:rPr>
              <a:t>ΠΑΡΑΓΟΝΤΕΣ ΠΟΥ ΕΠΗΡΕΑΖΟΥΝ ΤΗΝ ΤΡΟΦΙΚΗ ΕΠΙΛΟΓΗ</a:t>
            </a:r>
            <a:endParaRPr lang="en-US" sz="3200" b="1" dirty="0">
              <a:solidFill>
                <a:srgbClr val="7030A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DD339A-0D5C-435F-B70C-6498DB974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552" y="3022005"/>
            <a:ext cx="12161561" cy="1033163"/>
            <a:chOff x="23552" y="3022005"/>
            <a:chExt cx="12161561" cy="103316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1D7864D-9CC0-4345-A8ED-01EEC9C57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33426" y="3820899"/>
              <a:ext cx="146874" cy="103369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3">
              <a:extLst>
                <a:ext uri="{FF2B5EF4-FFF2-40B4-BE49-F238E27FC236}">
                  <a16:creationId xmlns:a16="http://schemas.microsoft.com/office/drawing/2014/main" id="{F9F23CAB-0676-4AC7-8CA8-7B5BF73E2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12632" y="3146103"/>
              <a:ext cx="143728" cy="146842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5">
              <a:extLst>
                <a:ext uri="{FF2B5EF4-FFF2-40B4-BE49-F238E27FC236}">
                  <a16:creationId xmlns:a16="http://schemas.microsoft.com/office/drawing/2014/main" id="{EB1A7EF0-FD1E-4431-AA12-061658B27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8308" y="3186235"/>
              <a:ext cx="143728" cy="93707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6">
              <a:extLst>
                <a:ext uri="{FF2B5EF4-FFF2-40B4-BE49-F238E27FC236}">
                  <a16:creationId xmlns:a16="http://schemas.microsoft.com/office/drawing/2014/main" id="{AAA8D351-4D5D-43CA-9EA3-3A209DBA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19141" y="3199239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7">
              <a:extLst>
                <a:ext uri="{FF2B5EF4-FFF2-40B4-BE49-F238E27FC236}">
                  <a16:creationId xmlns:a16="http://schemas.microsoft.com/office/drawing/2014/main" id="{AEB482CE-8502-400F-A587-CEA8BF668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79147" y="320310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9">
              <a:extLst>
                <a:ext uri="{FF2B5EF4-FFF2-40B4-BE49-F238E27FC236}">
                  <a16:creationId xmlns:a16="http://schemas.microsoft.com/office/drawing/2014/main" id="{B86FDE7E-057E-44EF-9209-38C5CD45C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45413" y="3206968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0">
              <a:extLst>
                <a:ext uri="{FF2B5EF4-FFF2-40B4-BE49-F238E27FC236}">
                  <a16:creationId xmlns:a16="http://schemas.microsoft.com/office/drawing/2014/main" id="{9DAEC7B8-1258-418C-8918-40304A03F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2571" y="3278457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1">
              <a:extLst>
                <a:ext uri="{FF2B5EF4-FFF2-40B4-BE49-F238E27FC236}">
                  <a16:creationId xmlns:a16="http://schemas.microsoft.com/office/drawing/2014/main" id="{7B3E59D7-9F28-4FEB-8725-3474C434C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4344" y="3213730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2">
              <a:extLst>
                <a:ext uri="{FF2B5EF4-FFF2-40B4-BE49-F238E27FC236}">
                  <a16:creationId xmlns:a16="http://schemas.microsoft.com/office/drawing/2014/main" id="{FB6EF793-0487-49E6-ACD6-A61029C0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55774" y="32175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3">
              <a:extLst>
                <a:ext uri="{FF2B5EF4-FFF2-40B4-BE49-F238E27FC236}">
                  <a16:creationId xmlns:a16="http://schemas.microsoft.com/office/drawing/2014/main" id="{98ABF759-8FA6-48D5-B872-D9CEECD39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6180" y="3221457"/>
              <a:ext cx="143728" cy="99505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4">
              <a:extLst>
                <a:ext uri="{FF2B5EF4-FFF2-40B4-BE49-F238E27FC236}">
                  <a16:creationId xmlns:a16="http://schemas.microsoft.com/office/drawing/2014/main" id="{DDB8BBFA-C9D7-4F60-A252-7ED1743E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9313" y="3228221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5">
              <a:extLst>
                <a:ext uri="{FF2B5EF4-FFF2-40B4-BE49-F238E27FC236}">
                  <a16:creationId xmlns:a16="http://schemas.microsoft.com/office/drawing/2014/main" id="{A0FF6E41-0C56-4070-B2E2-2B584C578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69669" y="3263964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BF2AC548-3795-4AF1-B887-1983F7F8A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25650" y="3278455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2BDFC7FA-5D85-4F31-B712-6E0C0D7B0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3043" y="3285217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id="{DD1464FA-ADAE-4DB6-A9A6-A809763A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0139" y="3580387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A247191C-2FEA-4AA3-9B1B-4F1602D26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5064" y="3539291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id="{92676367-B42C-46BC-BF52-A543723C2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1835" y="3539292"/>
              <a:ext cx="175200" cy="93707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9">
              <a:extLst>
                <a:ext uri="{FF2B5EF4-FFF2-40B4-BE49-F238E27FC236}">
                  <a16:creationId xmlns:a16="http://schemas.microsoft.com/office/drawing/2014/main" id="{F96083BD-2E2F-43C1-B5B8-90A19ECB2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20539" y="3539289"/>
              <a:ext cx="260178" cy="143944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0">
              <a:extLst>
                <a:ext uri="{FF2B5EF4-FFF2-40B4-BE49-F238E27FC236}">
                  <a16:creationId xmlns:a16="http://schemas.microsoft.com/office/drawing/2014/main" id="{36D49EC8-F959-4206-9496-81C1FCE95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9800" y="3539291"/>
              <a:ext cx="152120" cy="111097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1">
              <a:extLst>
                <a:ext uri="{FF2B5EF4-FFF2-40B4-BE49-F238E27FC236}">
                  <a16:creationId xmlns:a16="http://schemas.microsoft.com/office/drawing/2014/main" id="{0D1F9B54-5650-4ADE-8769-818D5AD3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4341" y="3569721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2">
              <a:extLst>
                <a:ext uri="{FF2B5EF4-FFF2-40B4-BE49-F238E27FC236}">
                  <a16:creationId xmlns:a16="http://schemas.microsoft.com/office/drawing/2014/main" id="{1208F64B-D1E2-4308-A921-2791E4D9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59349" y="3594839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3">
              <a:extLst>
                <a:ext uri="{FF2B5EF4-FFF2-40B4-BE49-F238E27FC236}">
                  <a16:creationId xmlns:a16="http://schemas.microsoft.com/office/drawing/2014/main" id="{DD5592E3-A816-49FE-824E-AF5845C5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1682" y="3557646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3">
              <a:extLst>
                <a:ext uri="{FF2B5EF4-FFF2-40B4-BE49-F238E27FC236}">
                  <a16:creationId xmlns:a16="http://schemas.microsoft.com/office/drawing/2014/main" id="{048AF30C-3E40-4065-A7E2-A78D26B0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3811" y="3611744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5">
              <a:extLst>
                <a:ext uri="{FF2B5EF4-FFF2-40B4-BE49-F238E27FC236}">
                  <a16:creationId xmlns:a16="http://schemas.microsoft.com/office/drawing/2014/main" id="{F6E9CB87-8280-47D0-88C8-BAC285D5D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8190" y="3618509"/>
              <a:ext cx="7345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7">
              <a:extLst>
                <a:ext uri="{FF2B5EF4-FFF2-40B4-BE49-F238E27FC236}">
                  <a16:creationId xmlns:a16="http://schemas.microsoft.com/office/drawing/2014/main" id="{C126D247-0C11-4EAB-BE52-A4D807955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5118" y="3633000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8">
              <a:extLst>
                <a:ext uri="{FF2B5EF4-FFF2-40B4-BE49-F238E27FC236}">
                  <a16:creationId xmlns:a16="http://schemas.microsoft.com/office/drawing/2014/main" id="{A15D480B-DA3E-4F00-BDEA-52E018D2C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636863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19">
              <a:extLst>
                <a:ext uri="{FF2B5EF4-FFF2-40B4-BE49-F238E27FC236}">
                  <a16:creationId xmlns:a16="http://schemas.microsoft.com/office/drawing/2014/main" id="{171F133F-A692-4513-A861-47BDCCC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25942" y="3622374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20">
              <a:extLst>
                <a:ext uri="{FF2B5EF4-FFF2-40B4-BE49-F238E27FC236}">
                  <a16:creationId xmlns:a16="http://schemas.microsoft.com/office/drawing/2014/main" id="{38207A8D-8E7E-463D-9992-9844A7808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06294" y="3832973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7">
              <a:extLst>
                <a:ext uri="{FF2B5EF4-FFF2-40B4-BE49-F238E27FC236}">
                  <a16:creationId xmlns:a16="http://schemas.microsoft.com/office/drawing/2014/main" id="{7BA77B91-9626-4DFA-A5D2-86BE3EAC8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2096" y="3868719"/>
              <a:ext cx="162611" cy="93707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29">
              <a:extLst>
                <a:ext uri="{FF2B5EF4-FFF2-40B4-BE49-F238E27FC236}">
                  <a16:creationId xmlns:a16="http://schemas.microsoft.com/office/drawing/2014/main" id="{E160D945-C924-441B-827A-C27206D1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34415" y="3872581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3">
              <a:extLst>
                <a:ext uri="{FF2B5EF4-FFF2-40B4-BE49-F238E27FC236}">
                  <a16:creationId xmlns:a16="http://schemas.microsoft.com/office/drawing/2014/main" id="{034D50E5-CC96-47EA-909D-9CC6ABA24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05710" y="3883209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6">
              <a:extLst>
                <a:ext uri="{FF2B5EF4-FFF2-40B4-BE49-F238E27FC236}">
                  <a16:creationId xmlns:a16="http://schemas.microsoft.com/office/drawing/2014/main" id="{CE529D6B-DA12-4C21-8816-B7C0655DC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33368" y="395837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7">
              <a:extLst>
                <a:ext uri="{FF2B5EF4-FFF2-40B4-BE49-F238E27FC236}">
                  <a16:creationId xmlns:a16="http://schemas.microsoft.com/office/drawing/2014/main" id="{8BD20D1C-AFD2-46C5-B874-E1E6575A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06887" y="3901564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8">
              <a:extLst>
                <a:ext uri="{FF2B5EF4-FFF2-40B4-BE49-F238E27FC236}">
                  <a16:creationId xmlns:a16="http://schemas.microsoft.com/office/drawing/2014/main" id="{1553F3A5-DAE1-4BE4-A62C-DC0B2B076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07894" y="3904464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7248432C-E709-4AB9-B196-B17BABF54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912191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2">
              <a:extLst>
                <a:ext uri="{FF2B5EF4-FFF2-40B4-BE49-F238E27FC236}">
                  <a16:creationId xmlns:a16="http://schemas.microsoft.com/office/drawing/2014/main" id="{87579DF1-0CD1-48D7-9B6C-2B437C7B0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2046" y="3947935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3">
              <a:extLst>
                <a:ext uri="{FF2B5EF4-FFF2-40B4-BE49-F238E27FC236}">
                  <a16:creationId xmlns:a16="http://schemas.microsoft.com/office/drawing/2014/main" id="{51C5165A-A8BD-4E8A-BB51-96ADB4E0C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7955" y="3951797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4">
              <a:extLst>
                <a:ext uri="{FF2B5EF4-FFF2-40B4-BE49-F238E27FC236}">
                  <a16:creationId xmlns:a16="http://schemas.microsoft.com/office/drawing/2014/main" id="{3318A639-15FE-47E4-883D-24F0DAF6B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45833" y="3947935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5">
              <a:extLst>
                <a:ext uri="{FF2B5EF4-FFF2-40B4-BE49-F238E27FC236}">
                  <a16:creationId xmlns:a16="http://schemas.microsoft.com/office/drawing/2014/main" id="{B03EC112-0D5C-48DA-93EE-940B74A6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94469" y="3954698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982DB46C-F13E-4ED7-90F3-47B25A085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264" y="3024903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FF698AC9-5CD1-4A7F-8D25-5787F7E8E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7792" y="3039394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580965AB-01A6-476C-8F50-ED235082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259" y="3022005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3C0DF2F-3170-4A79-ADAA-4BC015B2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6843" y="3047122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69010010-E67A-4065-8312-BE392BB1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3941" y="3057748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631A2BD3-8DA4-49DA-961C-2A84252D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8079" y="3068377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B3462A74-8748-4CC2-A7DC-0F765B734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247" y="3072240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3FD72CB2-5280-4C42-ABD9-AC2202E7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30154" y="3093493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7BB6BA01-F7D6-431B-97F7-2DAD44D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54702" y="3093493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6CBFA44B-13FA-4E01-8EC8-3C2E03DC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78791" y="3125373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0B5F8AEE-90EF-4529-B573-77F764D89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9975" y="3143729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6BAE621-EB8E-4E88-9B1A-F840BFE65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6006" y="3362058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14B4DED6-A4BF-4F3B-B1FC-82825676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4777" y="3401668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E93A246E-C93F-4DCB-8EB4-8AE46BC81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156" y="3408428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2D8ABAA9-E978-42EE-9895-4A97F33EA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3345" y="3415192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1BDBC350-8F9F-44B7-8860-EE05E4556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17434" y="3412293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8CC1825B-07E8-4D9A-99FC-AF22F9D7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3589" y="341905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E208343E-229A-4E39-AF3B-DAE8625D5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67596" y="3450937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C48670A5-7175-4E13-BCF9-70B92BFB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0620" y="3415192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9">
              <a:extLst>
                <a:ext uri="{FF2B5EF4-FFF2-40B4-BE49-F238E27FC236}">
                  <a16:creationId xmlns:a16="http://schemas.microsoft.com/office/drawing/2014/main" id="{F4203D1F-0C38-4CC7-9667-06D91693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3108" y="3458664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0">
              <a:extLst>
                <a:ext uri="{FF2B5EF4-FFF2-40B4-BE49-F238E27FC236}">
                  <a16:creationId xmlns:a16="http://schemas.microsoft.com/office/drawing/2014/main" id="{7C6039CA-A1B7-4086-B035-CF1A0B14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23943" y="3465427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1">
              <a:extLst>
                <a:ext uri="{FF2B5EF4-FFF2-40B4-BE49-F238E27FC236}">
                  <a16:creationId xmlns:a16="http://schemas.microsoft.com/office/drawing/2014/main" id="{BCF25F37-4F50-4174-88D1-A3A43F614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5592" y="3483783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8">
              <a:extLst>
                <a:ext uri="{FF2B5EF4-FFF2-40B4-BE49-F238E27FC236}">
                  <a16:creationId xmlns:a16="http://schemas.microsoft.com/office/drawing/2014/main" id="{F076F369-289A-4E93-BF39-B4C99E16B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149" y="3705975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9">
              <a:extLst>
                <a:ext uri="{FF2B5EF4-FFF2-40B4-BE49-F238E27FC236}">
                  <a16:creationId xmlns:a16="http://schemas.microsoft.com/office/drawing/2014/main" id="{F014AE29-4A4C-418D-8D72-233AECCE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456" y="3708874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0">
              <a:extLst>
                <a:ext uri="{FF2B5EF4-FFF2-40B4-BE49-F238E27FC236}">
                  <a16:creationId xmlns:a16="http://schemas.microsoft.com/office/drawing/2014/main" id="{169B666F-51A1-4D47-851D-BF226C536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515" y="3716603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1">
              <a:extLst>
                <a:ext uri="{FF2B5EF4-FFF2-40B4-BE49-F238E27FC236}">
                  <a16:creationId xmlns:a16="http://schemas.microsoft.com/office/drawing/2014/main" id="{1D47E7BB-91A2-4C01-848C-7528FB8DC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85883" y="3712738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E8C443E6-6590-4FA5-9143-C734D59D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7313" y="3723363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3">
              <a:extLst>
                <a:ext uri="{FF2B5EF4-FFF2-40B4-BE49-F238E27FC236}">
                  <a16:creationId xmlns:a16="http://schemas.microsoft.com/office/drawing/2014/main" id="{8AE369CB-90BC-49E0-84E4-E4633975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95241" y="3702111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4">
              <a:extLst>
                <a:ext uri="{FF2B5EF4-FFF2-40B4-BE49-F238E27FC236}">
                  <a16:creationId xmlns:a16="http://schemas.microsoft.com/office/drawing/2014/main" id="{DC1D6E23-7CDE-45A3-B8E0-2C5D1BDE7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3642" y="3730128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6">
              <a:extLst>
                <a:ext uri="{FF2B5EF4-FFF2-40B4-BE49-F238E27FC236}">
                  <a16:creationId xmlns:a16="http://schemas.microsoft.com/office/drawing/2014/main" id="{AF542CA1-45D2-4197-B34E-0A63A758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30" y="373792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9">
              <a:extLst>
                <a:ext uri="{FF2B5EF4-FFF2-40B4-BE49-F238E27FC236}">
                  <a16:creationId xmlns:a16="http://schemas.microsoft.com/office/drawing/2014/main" id="{5ED5642D-E343-41C8-8FF3-3368A8660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1490" y="3709999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0">
              <a:extLst>
                <a:ext uri="{FF2B5EF4-FFF2-40B4-BE49-F238E27FC236}">
                  <a16:creationId xmlns:a16="http://schemas.microsoft.com/office/drawing/2014/main" id="{BDD03E24-B855-4A54-9C06-9665F8E96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434" y="3802579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92A5ABF9-C9AB-440A-9046-57769BAA7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7751" y="3076723"/>
              <a:ext cx="143728" cy="96607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20CCFA26-8B22-4B64-A21B-01B13BE5B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19939" y="3091214"/>
              <a:ext cx="163660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7034E999-C5DC-41C3-93CF-5AA428892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52129" y="3460249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6">
              <a:extLst>
                <a:ext uri="{FF2B5EF4-FFF2-40B4-BE49-F238E27FC236}">
                  <a16:creationId xmlns:a16="http://schemas.microsoft.com/office/drawing/2014/main" id="{1A197C36-622D-4B69-91BB-4C6D3D209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5385" y="3453485"/>
              <a:ext cx="143728" cy="96607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4">
              <a:extLst>
                <a:ext uri="{FF2B5EF4-FFF2-40B4-BE49-F238E27FC236}">
                  <a16:creationId xmlns:a16="http://schemas.microsoft.com/office/drawing/2014/main" id="{2B41BCF4-897C-4C73-A9C9-92A909F18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05696" y="3715636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406FB574-90F0-417D-ABCD-95DDE91A2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69586" y="3718188"/>
              <a:ext cx="152120" cy="92743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4B98C702-29E3-4C5E-AA82-64BAC1F2A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552" y="3423540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6">
              <a:extLst>
                <a:ext uri="{FF2B5EF4-FFF2-40B4-BE49-F238E27FC236}">
                  <a16:creationId xmlns:a16="http://schemas.microsoft.com/office/drawing/2014/main" id="{943DBA82-CBF2-40C6-A535-C02BA2F1E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7107" y="358421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5A1CC399-638B-44DB-80A7-401D797A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8048" y="3693860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FD19F2D-445B-4F06-A6FB-5F6E449B8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489" y="105021"/>
            <a:ext cx="782180" cy="792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6CD2B-09CA-4F96-8514-75B830E595B6}"/>
              </a:ext>
            </a:extLst>
          </p:cNvPr>
          <p:cNvSpPr txBox="1"/>
          <p:nvPr/>
        </p:nvSpPr>
        <p:spPr>
          <a:xfrm>
            <a:off x="7732696" y="200292"/>
            <a:ext cx="355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/>
              <a:t>ΤΜΗΜΑ ΕΠΙΣΤΗΜΗΣ ΔΙΑΤΡΟΦΗΣ ΚΑΙ ΔΙΑΙΤΟΛΟΓΙΑΣ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13820-1AA4-4A18-AC79-DD7DDCF869F7}"/>
              </a:ext>
            </a:extLst>
          </p:cNvPr>
          <p:cNvSpPr txBox="1"/>
          <p:nvPr/>
        </p:nvSpPr>
        <p:spPr>
          <a:xfrm>
            <a:off x="25211" y="6207318"/>
            <a:ext cx="4092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Δρ. Ευαγγελία </a:t>
            </a:r>
            <a:r>
              <a:rPr lang="el-GR" dirty="0" err="1"/>
              <a:t>Φάππα</a:t>
            </a:r>
            <a:endParaRPr lang="el-GR" dirty="0"/>
          </a:p>
          <a:p>
            <a:r>
              <a:rPr lang="el-GR" dirty="0"/>
              <a:t>Διαιτολόγος - Διατροφολόγος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10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Διαπροσωπικοί παράγοντες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dirty="0" err="1"/>
              <a:t>Κοινωνικοι</a:t>
            </a:r>
            <a:r>
              <a:rPr lang="el-GR" sz="2000" dirty="0"/>
              <a:t> </a:t>
            </a:r>
            <a:r>
              <a:rPr lang="el-GR" sz="2000" dirty="0" err="1"/>
              <a:t>παραγοντες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Κοινωνική επιρροή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sz="2000" dirty="0" err="1"/>
              <a:t>Πολιτισμικοι</a:t>
            </a:r>
            <a:r>
              <a:rPr lang="el-GR" sz="2000" dirty="0"/>
              <a:t> </a:t>
            </a:r>
            <a:r>
              <a:rPr lang="el-GR" sz="2000" dirty="0" err="1"/>
              <a:t>παραγοντες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Κοινωνικές συμπεριφορές</a:t>
            </a:r>
          </a:p>
          <a:p>
            <a:r>
              <a:rPr lang="el-GR" dirty="0">
                <a:solidFill>
                  <a:schemeClr val="tx1"/>
                </a:solidFill>
              </a:rPr>
              <a:t>Κοινωνικές πεποιθήσεις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309E-DDB3-4FF4-AB69-92F139F31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3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Διαπροσωπικοί παράγοντες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559496" y="1853134"/>
            <a:ext cx="6511608" cy="639762"/>
          </a:xfrm>
        </p:spPr>
        <p:txBody>
          <a:bodyPr>
            <a:noAutofit/>
          </a:bodyPr>
          <a:lstStyle/>
          <a:p>
            <a:r>
              <a:rPr lang="el-GR" sz="2000" b="1" dirty="0" err="1"/>
              <a:t>Κοινωνικοι</a:t>
            </a:r>
            <a:r>
              <a:rPr lang="el-GR" sz="2000" b="1" dirty="0"/>
              <a:t> – </a:t>
            </a:r>
            <a:r>
              <a:rPr lang="el-GR" sz="2000" b="1" dirty="0" err="1"/>
              <a:t>κοινωνικη</a:t>
            </a:r>
            <a:r>
              <a:rPr lang="el-GR" sz="2000" b="1" dirty="0"/>
              <a:t> </a:t>
            </a:r>
            <a:r>
              <a:rPr lang="el-GR" sz="2000" b="1" dirty="0" err="1"/>
              <a:t>επιρροη</a:t>
            </a:r>
            <a:endParaRPr lang="el-GR" sz="2000" b="1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847528" y="2852937"/>
            <a:ext cx="5190812" cy="2697163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Οικογένεια (γονείς, παππούδες, γιαγιάδες)</a:t>
            </a:r>
          </a:p>
          <a:p>
            <a:r>
              <a:rPr lang="el-GR" dirty="0">
                <a:solidFill>
                  <a:schemeClr val="tx1"/>
                </a:solidFill>
              </a:rPr>
              <a:t>Φίλοι</a:t>
            </a:r>
          </a:p>
          <a:p>
            <a:r>
              <a:rPr lang="el-GR" dirty="0">
                <a:solidFill>
                  <a:schemeClr val="tx1"/>
                </a:solidFill>
              </a:rPr>
              <a:t>Σύντροφοι</a:t>
            </a:r>
          </a:p>
          <a:p>
            <a:r>
              <a:rPr lang="el-GR" dirty="0">
                <a:solidFill>
                  <a:schemeClr val="tx1"/>
                </a:solidFill>
              </a:rPr>
              <a:t>Κοινωνικές νόρμες (γιορτή  = γλυκό)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646302"/>
            <a:ext cx="3046090" cy="30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969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6D230D-54DE-4E3F-83C8-52F4F4B846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8041" y="0"/>
            <a:ext cx="637591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4" r="51166"/>
          <a:stretch/>
        </p:blipFill>
        <p:spPr bwMode="auto">
          <a:xfrm>
            <a:off x="3775673" y="2515722"/>
            <a:ext cx="4640654" cy="269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9736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Claudia </a:t>
            </a:r>
            <a:r>
              <a:rPr lang="en-US" i="1" dirty="0" err="1"/>
              <a:t>Symmank</a:t>
            </a:r>
            <a:r>
              <a:rPr lang="en-US" i="1" dirty="0"/>
              <a:t>, et al. Appetite  2017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3320856-AF14-40E5-A959-0165C57CB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491" y="227492"/>
            <a:ext cx="9301018" cy="1252728"/>
          </a:xfrm>
        </p:spPr>
        <p:txBody>
          <a:bodyPr>
            <a:noAutofit/>
          </a:bodyPr>
          <a:lstStyle/>
          <a:p>
            <a:r>
              <a:rPr lang="el-GR" sz="3000" dirty="0">
                <a:solidFill>
                  <a:schemeClr val="bg2">
                    <a:lumMod val="25000"/>
                  </a:schemeClr>
                </a:solidFill>
              </a:rPr>
              <a:t>Διεπιστημονικό πλαίσιο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</a:t>
            </a:r>
            <a:b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eterminants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utrition </a:t>
            </a:r>
            <a:r>
              <a:rPr lang="el-GR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behavior framework)</a:t>
            </a:r>
          </a:p>
        </p:txBody>
      </p:sp>
    </p:spTree>
    <p:extLst>
      <p:ext uri="{BB962C8B-B14F-4D97-AF65-F5344CB8AC3E}">
        <p14:creationId xmlns:p14="http://schemas.microsoft.com/office/powerpoint/2010/main" val="2975005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Περιβαλλοντικοί παράγοντες</a:t>
            </a:r>
            <a:endParaRPr lang="el-GR" dirty="0"/>
          </a:p>
        </p:txBody>
      </p:sp>
      <p:sp>
        <p:nvSpPr>
          <p:cNvPr id="7" name="Oval 5"/>
          <p:cNvSpPr/>
          <p:nvPr/>
        </p:nvSpPr>
        <p:spPr>
          <a:xfrm>
            <a:off x="2639616" y="2289809"/>
            <a:ext cx="2736304" cy="2025239"/>
          </a:xfrm>
          <a:prstGeom prst="ellipse">
            <a:avLst/>
          </a:prstGeom>
          <a:solidFill>
            <a:srgbClr val="FFD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ΠΡΟΙΟΝ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Oval 5"/>
          <p:cNvSpPr/>
          <p:nvPr/>
        </p:nvSpPr>
        <p:spPr>
          <a:xfrm>
            <a:off x="4655840" y="4437113"/>
            <a:ext cx="3024336" cy="2025239"/>
          </a:xfrm>
          <a:prstGeom prst="ellipse">
            <a:avLst/>
          </a:prstGeom>
          <a:solidFill>
            <a:srgbClr val="FFD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ΜΕΣΟ/ ΜΑΚΡΟ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Oval 5"/>
          <p:cNvSpPr/>
          <p:nvPr/>
        </p:nvSpPr>
        <p:spPr>
          <a:xfrm>
            <a:off x="6600056" y="2289808"/>
            <a:ext cx="2736304" cy="2025239"/>
          </a:xfrm>
          <a:prstGeom prst="ellipse">
            <a:avLst/>
          </a:prstGeom>
          <a:solidFill>
            <a:srgbClr val="FFD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ΜΙΚΡΟ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25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Προϊόν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91544" y="2492896"/>
          <a:ext cx="7344816" cy="211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Εγγενή χαρακτηριστικά προϊόντος (γεύση,</a:t>
                      </a:r>
                      <a:r>
                        <a:rPr lang="el-GR" sz="2400" baseline="0" dirty="0"/>
                        <a:t> υφή)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Εξωγενή χαρακτηριστικά προϊόντος (όψη,</a:t>
                      </a:r>
                      <a:r>
                        <a:rPr lang="el-GR" sz="2400" baseline="0" dirty="0"/>
                        <a:t> τιμή)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Είδος τροφίμου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783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Προϊόν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91544" y="2082656"/>
          <a:ext cx="7344816" cy="211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Εγγενή χαρακτηριστικά προϊόντος (γεύση,</a:t>
                      </a:r>
                      <a:r>
                        <a:rPr lang="el-GR" sz="2400" baseline="0" dirty="0"/>
                        <a:t> </a:t>
                      </a:r>
                      <a:r>
                        <a:rPr lang="el-GR" sz="2400" b="1" baseline="0" dirty="0">
                          <a:solidFill>
                            <a:srgbClr val="C00000"/>
                          </a:solidFill>
                        </a:rPr>
                        <a:t>υφή</a:t>
                      </a:r>
                      <a:r>
                        <a:rPr lang="el-GR" sz="2400" baseline="0" dirty="0"/>
                        <a:t>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Εξωγενή χαρακτηριστικά προϊόντος (όψη,</a:t>
                      </a:r>
                      <a:r>
                        <a:rPr lang="el-GR" sz="2400" baseline="0" dirty="0"/>
                        <a:t> τιμή)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Είδος τροφίμου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8" b="24907"/>
          <a:stretch/>
        </p:blipFill>
        <p:spPr bwMode="auto">
          <a:xfrm>
            <a:off x="2351584" y="4149081"/>
            <a:ext cx="2180084" cy="124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12908"/>
          <a:stretch/>
        </p:blipFill>
        <p:spPr bwMode="auto">
          <a:xfrm>
            <a:off x="2135561" y="5242768"/>
            <a:ext cx="278769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r="24735"/>
          <a:stretch/>
        </p:blipFill>
        <p:spPr bwMode="auto">
          <a:xfrm>
            <a:off x="5316836" y="4356466"/>
            <a:ext cx="2651373" cy="203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AF8"/>
              </a:clrFrom>
              <a:clrTo>
                <a:srgbClr val="FBFA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7" r="22427"/>
          <a:stretch/>
        </p:blipFill>
        <p:spPr bwMode="auto">
          <a:xfrm>
            <a:off x="8255001" y="3284984"/>
            <a:ext cx="1823041" cy="330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76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Περιβαλλοντικοί παράγοντες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91544" y="2276872"/>
          <a:ext cx="7344816" cy="257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Προϊόν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Εγγενή χαρακτηριστικά προϊόντος (γεύση,</a:t>
                      </a:r>
                      <a:r>
                        <a:rPr lang="el-GR" sz="2400" baseline="0" dirty="0"/>
                        <a:t> υφή)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Εξωγενή χαρακτηριστικά προϊόντος (όψη,</a:t>
                      </a:r>
                      <a:r>
                        <a:rPr lang="el-GR" sz="2400" baseline="0" dirty="0"/>
                        <a:t> τιμή)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b="1" dirty="0">
                          <a:solidFill>
                            <a:srgbClr val="C00000"/>
                          </a:solidFill>
                        </a:rPr>
                        <a:t>Είδος τροφίμου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124626"/>
            <a:ext cx="3384376" cy="225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48" y="4221088"/>
            <a:ext cx="3721596" cy="248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741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19536" y="2420888"/>
          <a:ext cx="7272808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Μέγεθος μερίδας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Διαθεσιμότητα &amp; προσβασιμότητα τροφίμου</a:t>
                      </a:r>
                      <a:r>
                        <a:rPr lang="el-GR" sz="2200" baseline="0" dirty="0"/>
                        <a:t> στο σπίτι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Περιβάλλον όπου</a:t>
                      </a:r>
                      <a:r>
                        <a:rPr lang="el-GR" sz="2200" baseline="0" dirty="0"/>
                        <a:t> γίνεται το </a:t>
                      </a:r>
                      <a:r>
                        <a:rPr lang="el-GR" sz="2200" dirty="0"/>
                        <a:t>τρώγειν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81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91827" y="2148840"/>
          <a:ext cx="7272808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Μέγεθος μερίδας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Διαθεσιμότητα &amp; προσβασιμότητα τροφίμου</a:t>
                      </a:r>
                      <a:r>
                        <a:rPr lang="el-GR" sz="2200" baseline="0" dirty="0"/>
                        <a:t> στο σπίτι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Περιβάλλον όπου</a:t>
                      </a:r>
                      <a:r>
                        <a:rPr lang="el-GR" sz="2200" baseline="0" dirty="0"/>
                        <a:t> γίνεται το </a:t>
                      </a:r>
                      <a:r>
                        <a:rPr lang="el-GR" sz="2200" dirty="0"/>
                        <a:t>τρώγειν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412030"/>
            <a:ext cx="2664296" cy="201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871D3-47BA-4D7F-B88B-3DC3AF603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0" y="4326965"/>
            <a:ext cx="3739641" cy="21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92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199715"/>
              </p:ext>
            </p:extLst>
          </p:nvPr>
        </p:nvGraphicFramePr>
        <p:xfrm>
          <a:off x="1891827" y="2148840"/>
          <a:ext cx="7272808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Μέγεθος μερίδας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Διαθεσιμότητα &amp; προσβασιμότητα τροφίμου</a:t>
                      </a:r>
                      <a:r>
                        <a:rPr lang="el-GR" sz="2200" baseline="0" dirty="0"/>
                        <a:t> στο σπίτι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Περιβάλλον όπου</a:t>
                      </a:r>
                      <a:r>
                        <a:rPr lang="el-GR" sz="2200" baseline="0" dirty="0"/>
                        <a:t> γίνεται το </a:t>
                      </a:r>
                      <a:r>
                        <a:rPr lang="el-GR" sz="2200" dirty="0"/>
                        <a:t>τρώγειν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412030"/>
            <a:ext cx="2664296" cy="201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E2DF2E-1618-4E84-AC43-B3C70A9F89F5}"/>
              </a:ext>
            </a:extLst>
          </p:cNvPr>
          <p:cNvSpPr/>
          <p:nvPr/>
        </p:nvSpPr>
        <p:spPr>
          <a:xfrm>
            <a:off x="6577263" y="705853"/>
            <a:ext cx="3914274" cy="2310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Πώς το μέγεθος μερίδας επηρεάζει την πρόσληψη τροφής;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20DDA-BE0D-4DD9-B76F-D11DD92C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0" y="4326965"/>
            <a:ext cx="3739641" cy="21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5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7030A0"/>
                </a:solidFill>
              </a:rPr>
              <a:t>Τροφική</a:t>
            </a:r>
            <a:r>
              <a:rPr lang="el-GR" b="1" dirty="0">
                <a:solidFill>
                  <a:schemeClr val="tx1"/>
                </a:solidFill>
              </a:rPr>
              <a:t> </a:t>
            </a:r>
            <a:r>
              <a:rPr lang="el-GR" b="1" dirty="0">
                <a:solidFill>
                  <a:srgbClr val="7030A0"/>
                </a:solidFill>
              </a:rPr>
              <a:t>επιλογή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2852936"/>
            <a:ext cx="2418184" cy="24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52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9151" y="293888"/>
            <a:ext cx="9634011" cy="1325563"/>
          </a:xfrm>
        </p:spPr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9848" y="1619451"/>
          <a:ext cx="7720846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0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0" dirty="0">
                          <a:solidFill>
                            <a:schemeClr val="tx1"/>
                          </a:solidFill>
                        </a:rPr>
                        <a:t>Μέγεθος μερίδας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Διαθεσιμότητα &amp; προσβασιμότητα τροφίμου</a:t>
                      </a:r>
                      <a:r>
                        <a:rPr lang="el-GR" sz="2200" b="1" baseline="0" dirty="0">
                          <a:solidFill>
                            <a:srgbClr val="C00000"/>
                          </a:solidFill>
                        </a:rPr>
                        <a:t> στο σπίτι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Περιβάλλον όπου</a:t>
                      </a:r>
                      <a:r>
                        <a:rPr lang="el-GR" sz="2200" baseline="0" dirty="0"/>
                        <a:t> γίνεται το </a:t>
                      </a:r>
                      <a:r>
                        <a:rPr lang="el-GR" sz="2200" dirty="0"/>
                        <a:t>τρώγειν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7F7A4E3-675F-4AA0-92F2-44F03E0D9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429000"/>
            <a:ext cx="4847211" cy="3232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802B88-DC30-4EF1-9DD9-7BC7B6A68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6" b="7070"/>
          <a:stretch/>
        </p:blipFill>
        <p:spPr>
          <a:xfrm>
            <a:off x="8383230" y="2510661"/>
            <a:ext cx="2407600" cy="4100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CCB35-D998-4738-8FB8-71A58B92532A}"/>
              </a:ext>
            </a:extLst>
          </p:cNvPr>
          <p:cNvSpPr txBox="1"/>
          <p:nvPr/>
        </p:nvSpPr>
        <p:spPr>
          <a:xfrm>
            <a:off x="6448181" y="4904510"/>
            <a:ext cx="140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509324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9151" y="293888"/>
            <a:ext cx="9634011" cy="1325563"/>
          </a:xfrm>
        </p:spPr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168059"/>
              </p:ext>
            </p:extLst>
          </p:nvPr>
        </p:nvGraphicFramePr>
        <p:xfrm>
          <a:off x="1069848" y="1619451"/>
          <a:ext cx="7720846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0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0" dirty="0">
                          <a:solidFill>
                            <a:schemeClr val="tx1"/>
                          </a:solidFill>
                        </a:rPr>
                        <a:t>Μέγεθος μερίδας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Διαθεσιμότητα &amp; προσβασιμότητα τροφίμου</a:t>
                      </a:r>
                      <a:r>
                        <a:rPr lang="el-GR" sz="2200" b="1" baseline="0" dirty="0">
                          <a:solidFill>
                            <a:srgbClr val="C00000"/>
                          </a:solidFill>
                        </a:rPr>
                        <a:t> στο σπίτι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Περιβάλλον όπου</a:t>
                      </a:r>
                      <a:r>
                        <a:rPr lang="el-GR" sz="2200" baseline="0" dirty="0"/>
                        <a:t> γίνεται το </a:t>
                      </a:r>
                      <a:r>
                        <a:rPr lang="el-GR" sz="2200" dirty="0"/>
                        <a:t>τρώγειν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7F7A4E3-675F-4AA0-92F2-44F03E0D9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429000"/>
            <a:ext cx="4847211" cy="3232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802B88-DC30-4EF1-9DD9-7BC7B6A68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6" b="7070"/>
          <a:stretch/>
        </p:blipFill>
        <p:spPr>
          <a:xfrm>
            <a:off x="8383230" y="2510661"/>
            <a:ext cx="2407600" cy="4100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CCB35-D998-4738-8FB8-71A58B92532A}"/>
              </a:ext>
            </a:extLst>
          </p:cNvPr>
          <p:cNvSpPr txBox="1"/>
          <p:nvPr/>
        </p:nvSpPr>
        <p:spPr>
          <a:xfrm>
            <a:off x="6448181" y="4904510"/>
            <a:ext cx="140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vs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734F57-55E8-48A3-A708-EB71C279B029}"/>
              </a:ext>
            </a:extLst>
          </p:cNvPr>
          <p:cNvSpPr/>
          <p:nvPr/>
        </p:nvSpPr>
        <p:spPr>
          <a:xfrm>
            <a:off x="6280727" y="589548"/>
            <a:ext cx="4238519" cy="2643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Σε ποια/ ποιες περιόδους τροποποιείται η διαθεσιμότητα τροφίμων στο ελληνικό νοικοκυριό; Πώς &amp; γιατί;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375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4787" y="0"/>
            <a:ext cx="9634011" cy="1325563"/>
          </a:xfrm>
        </p:spPr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968265"/>
              </p:ext>
            </p:extLst>
          </p:nvPr>
        </p:nvGraphicFramePr>
        <p:xfrm>
          <a:off x="1567630" y="1325563"/>
          <a:ext cx="7272808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0" dirty="0">
                          <a:solidFill>
                            <a:schemeClr val="tx1"/>
                          </a:solidFill>
                        </a:rPr>
                        <a:t>Μέγεθος μερίδας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Διαθεσιμότητα &amp; προσβασιμότητα τροφίμου</a:t>
                      </a:r>
                      <a:r>
                        <a:rPr lang="el-GR" sz="2200" baseline="0" dirty="0"/>
                        <a:t> στο σπίτι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Περιβάλλον όπου</a:t>
                      </a:r>
                      <a:r>
                        <a:rPr lang="el-GR" sz="2200" b="1" baseline="0" dirty="0">
                          <a:solidFill>
                            <a:srgbClr val="C00000"/>
                          </a:solidFill>
                        </a:rPr>
                        <a:t> γίνεται το </a:t>
                      </a:r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τρώγειν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6E7ED3-4913-1F2A-28D8-91B49E0C4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2" y="3266396"/>
            <a:ext cx="4889862" cy="32590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838BDE-868F-256A-6C24-2E4E9C9CC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11" y="3226911"/>
            <a:ext cx="4542194" cy="34066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BA061-5B03-0C8B-5EEA-425B7BCA8AFF}"/>
              </a:ext>
            </a:extLst>
          </p:cNvPr>
          <p:cNvSpPr txBox="1"/>
          <p:nvPr/>
        </p:nvSpPr>
        <p:spPr>
          <a:xfrm>
            <a:off x="8005155" y="2566727"/>
            <a:ext cx="186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err="1"/>
              <a:t>Ανόι</a:t>
            </a:r>
            <a:r>
              <a:rPr lang="el-GR" dirty="0"/>
              <a:t>, </a:t>
            </a:r>
            <a:r>
              <a:rPr lang="el-GR" dirty="0" err="1"/>
              <a:t>Βιτενάμ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04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Μέσο/ </a:t>
            </a:r>
            <a:r>
              <a:rPr lang="el-GR" dirty="0" err="1">
                <a:solidFill>
                  <a:schemeClr val="tx1"/>
                </a:solidFill>
              </a:rPr>
              <a:t>Μάκρο</a:t>
            </a:r>
            <a:r>
              <a:rPr lang="el-GR" b="1" dirty="0">
                <a:solidFill>
                  <a:srgbClr val="002060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073329"/>
              </p:ext>
            </p:extLst>
          </p:nvPr>
        </p:nvGraphicFramePr>
        <p:xfrm>
          <a:off x="1459832" y="2348880"/>
          <a:ext cx="7660504" cy="26806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60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6773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Φυσικές συνθήκες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7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/>
                        <a:t>Χαρακτηριστικά</a:t>
                      </a:r>
                      <a:r>
                        <a:rPr lang="el-GR" sz="2000" baseline="0" dirty="0"/>
                        <a:t> του τόπου διαμονής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7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/>
                        <a:t>Διαθεσιμότητα &amp; προσβασιμότητα τροφίμου</a:t>
                      </a:r>
                      <a:r>
                        <a:rPr lang="el-GR" sz="2000" baseline="0" dirty="0"/>
                        <a:t> στο περιβάλλον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773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Έκθεση</a:t>
                      </a:r>
                      <a:r>
                        <a:rPr lang="el-GR" sz="2000" baseline="0" dirty="0"/>
                        <a:t> σε προώθηση τροφίμων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773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Τιμές αγοράς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773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Κοινωνικές πρωτοβουλίες (ΜΚΟ)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859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38504" y="144597"/>
            <a:ext cx="8229600" cy="1252728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Μέσο/ </a:t>
            </a:r>
            <a:r>
              <a:rPr lang="el-GR" dirty="0" err="1">
                <a:solidFill>
                  <a:schemeClr val="tx1"/>
                </a:solidFill>
              </a:rPr>
              <a:t>μάκρο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Θέση κειμένου 1"/>
          <p:cNvSpPr>
            <a:spLocks noGrp="1"/>
          </p:cNvSpPr>
          <p:nvPr>
            <p:ph type="body" idx="1"/>
          </p:nvPr>
        </p:nvSpPr>
        <p:spPr>
          <a:xfrm>
            <a:off x="2019624" y="2816647"/>
            <a:ext cx="3822192" cy="639762"/>
          </a:xfrm>
        </p:spPr>
        <p:txBody>
          <a:bodyPr/>
          <a:lstStyle/>
          <a:p>
            <a:r>
              <a:rPr lang="el-GR" sz="2000" dirty="0" err="1"/>
              <a:t>θερμοκρασια</a:t>
            </a:r>
            <a:endParaRPr lang="el-GR" sz="20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2"/>
          </p:nvPr>
        </p:nvSpPr>
        <p:spPr>
          <a:xfrm>
            <a:off x="2020301" y="3567534"/>
            <a:ext cx="3820055" cy="2697163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Σούπα το καλοκαίρι;</a:t>
            </a:r>
          </a:p>
          <a:p>
            <a:r>
              <a:rPr lang="el-GR" dirty="0">
                <a:solidFill>
                  <a:schemeClr val="tx1"/>
                </a:solidFill>
              </a:rPr>
              <a:t>Καυτερά τρόφιμα στις ζεστές θερμοκρασίες (Ινδία)</a:t>
            </a:r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3"/>
          </p:nvPr>
        </p:nvSpPr>
        <p:spPr>
          <a:xfrm>
            <a:off x="5991168" y="2816646"/>
            <a:ext cx="3822192" cy="639762"/>
          </a:xfrm>
        </p:spPr>
        <p:txBody>
          <a:bodyPr/>
          <a:lstStyle/>
          <a:p>
            <a:r>
              <a:rPr lang="el-GR" sz="2000" dirty="0" err="1"/>
              <a:t>Εποχες</a:t>
            </a:r>
            <a:endParaRPr lang="el-GR" sz="2000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sz="quarter" idx="4"/>
          </p:nvPr>
        </p:nvSpPr>
        <p:spPr>
          <a:xfrm>
            <a:off x="5987993" y="3567534"/>
            <a:ext cx="4183706" cy="2697163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Κατανάλωση καρπουζιού/ παγωτού το χειμώνα;</a:t>
            </a:r>
          </a:p>
          <a:p>
            <a:r>
              <a:rPr lang="el-GR" dirty="0">
                <a:solidFill>
                  <a:schemeClr val="tx1"/>
                </a:solidFill>
              </a:rPr>
              <a:t>Μπύρα</a:t>
            </a:r>
          </a:p>
          <a:p>
            <a:r>
              <a:rPr lang="el-GR" dirty="0">
                <a:solidFill>
                  <a:schemeClr val="tx1"/>
                </a:solidFill>
              </a:rPr>
              <a:t>Φρούτα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542829"/>
              </p:ext>
            </p:extLst>
          </p:nvPr>
        </p:nvGraphicFramePr>
        <p:xfrm>
          <a:off x="1738504" y="1728192"/>
          <a:ext cx="7128792" cy="42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28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993366"/>
                          </a:solidFill>
                        </a:rPr>
                        <a:t>Φυσικές συνθήκες</a:t>
                      </a:r>
                      <a:endParaRPr lang="en-US" sz="2200" b="1" dirty="0">
                        <a:solidFill>
                          <a:srgbClr val="9933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250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Περιβαλλοντικοί παράγοντες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19536" y="2636912"/>
          <a:ext cx="8280920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002060"/>
                          </a:solidFill>
                        </a:rPr>
                        <a:t>Μέσο/ Μάκρο</a:t>
                      </a:r>
                      <a:endParaRPr lang="en-US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/>
                        <a:t>Χαρακτηριστικά</a:t>
                      </a:r>
                      <a:r>
                        <a:rPr lang="el-GR" sz="2200" baseline="0" dirty="0"/>
                        <a:t> του τόπου διαμονής (π.χ. μέγεθος κοινωνίας)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/>
                        <a:t>Διαθεσιμότητα &amp; προσβασιμότητα τροφίμου</a:t>
                      </a:r>
                      <a:r>
                        <a:rPr lang="el-GR" sz="2200" baseline="0" dirty="0"/>
                        <a:t> στο περιβάλλον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b="0" baseline="0" dirty="0">
                          <a:solidFill>
                            <a:schemeClr val="tx1"/>
                          </a:solidFill>
                        </a:rPr>
                        <a:t>(κοντά σουπερμάρκετ, μανάβικο, θάλασσα)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359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9736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Claudia </a:t>
            </a:r>
            <a:r>
              <a:rPr lang="en-US" i="1" dirty="0" err="1"/>
              <a:t>Symmank</a:t>
            </a:r>
            <a:r>
              <a:rPr lang="en-US" i="1" dirty="0"/>
              <a:t>, et al. Appetite 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B9E1DF-286E-475C-BC98-E0968EAD41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8041" y="0"/>
            <a:ext cx="637591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2" t="47457"/>
          <a:stretch/>
        </p:blipFill>
        <p:spPr bwMode="auto">
          <a:xfrm>
            <a:off x="4069834" y="2536875"/>
            <a:ext cx="4052332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085824EE-137D-476D-9808-DB4D2D32D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491" y="227492"/>
            <a:ext cx="9301018" cy="1252728"/>
          </a:xfrm>
        </p:spPr>
        <p:txBody>
          <a:bodyPr>
            <a:noAutofit/>
          </a:bodyPr>
          <a:lstStyle/>
          <a:p>
            <a:r>
              <a:rPr lang="el-GR" sz="3000" dirty="0">
                <a:solidFill>
                  <a:schemeClr val="bg2">
                    <a:lumMod val="25000"/>
                  </a:schemeClr>
                </a:solidFill>
              </a:rPr>
              <a:t>Διεπιστημονικό πλαίσιο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</a:t>
            </a:r>
            <a:b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eterminants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utrition </a:t>
            </a:r>
            <a:r>
              <a:rPr lang="el-GR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behavior framework)</a:t>
            </a:r>
          </a:p>
        </p:txBody>
      </p:sp>
    </p:spTree>
    <p:extLst>
      <p:ext uri="{BB962C8B-B14F-4D97-AF65-F5344CB8AC3E}">
        <p14:creationId xmlns:p14="http://schemas.microsoft.com/office/powerpoint/2010/main" val="2128959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Πολιτικές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47835" y="1920082"/>
            <a:ext cx="3822192" cy="639762"/>
          </a:xfrm>
        </p:spPr>
        <p:txBody>
          <a:bodyPr/>
          <a:lstStyle/>
          <a:p>
            <a:r>
              <a:rPr lang="el-GR" dirty="0"/>
              <a:t>Βιομηχανία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99327"/>
            <a:ext cx="4872133" cy="2766220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Κανονισμοί βιομηχανίας</a:t>
            </a:r>
          </a:p>
          <a:p>
            <a:r>
              <a:rPr lang="el-GR" dirty="0">
                <a:solidFill>
                  <a:schemeClr val="tx1"/>
                </a:solidFill>
              </a:rPr>
              <a:t>Επιρροή βιομηχανίας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Κυβέρνηση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Κυβερνητικοί κανονισμοί </a:t>
            </a:r>
            <a:r>
              <a:rPr lang="el-GR" b="1" dirty="0">
                <a:solidFill>
                  <a:schemeClr val="tx1"/>
                </a:solidFill>
              </a:rPr>
              <a:t>(π.χ. για την προώθηση των τροφίμων)</a:t>
            </a:r>
          </a:p>
          <a:p>
            <a:r>
              <a:rPr lang="el-GR" dirty="0">
                <a:solidFill>
                  <a:schemeClr val="tx1"/>
                </a:solidFill>
              </a:rPr>
              <a:t>Καμπάνιες</a:t>
            </a:r>
          </a:p>
          <a:p>
            <a:r>
              <a:rPr lang="el-GR" dirty="0">
                <a:solidFill>
                  <a:schemeClr val="tx1"/>
                </a:solidFill>
              </a:rPr>
              <a:t>Ευρύτερες κυβερνητικές πολιτικές (φορολόγηση τροφίμων)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0A15FF-B2E1-40F6-8EBE-CE897324C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1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D56B96-B356-6003-3DC6-B823B45E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303415"/>
            <a:ext cx="9634011" cy="1325563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rgbClr val="993366"/>
                </a:solidFill>
              </a:rPr>
              <a:t>Ηνωμένο Βασίλειο: Περιορισμοί στην Προώθηση Ανθυγιεινών Τροφίμων προς Παιδιά</a:t>
            </a:r>
            <a:endParaRPr lang="en-US" sz="3200" dirty="0">
              <a:solidFill>
                <a:srgbClr val="993366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A2E4D-B621-328E-1622-A6EB5A926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b="1" dirty="0"/>
              <a:t>2007 – Πρώτοι τηλεοπτικοί περιορισμοί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Η ρυθμιστική αρχή </a:t>
            </a:r>
            <a:r>
              <a:rPr lang="el-GR" dirty="0" err="1"/>
              <a:t>Ofcom</a:t>
            </a:r>
            <a:r>
              <a:rPr lang="el-GR" dirty="0"/>
              <a:t> επέβαλε </a:t>
            </a:r>
            <a:r>
              <a:rPr lang="el-GR" b="1" dirty="0"/>
              <a:t>περιορισμούς στη διαφήμιση τροφίμων υψηλών σε λίπος, ζάχαρη και αλάτι (HFSS)</a:t>
            </a:r>
            <a:r>
              <a:rPr lang="el-GR" dirty="0"/>
              <a:t> σε παιδικά τηλεοπτικά προγράμματα.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Απαγορεύτηκε η διαφήμιση τέτοιων προϊόντων </a:t>
            </a:r>
            <a:r>
              <a:rPr lang="el-GR" b="1" dirty="0"/>
              <a:t>σε προγράμματα που απευθύνονται σε παιδιά κάτω των 16 ετών</a:t>
            </a:r>
            <a:r>
              <a:rPr lang="el-GR" dirty="0"/>
              <a:t>.</a:t>
            </a:r>
          </a:p>
          <a:p>
            <a:pPr>
              <a:buNone/>
            </a:pPr>
            <a:r>
              <a:rPr lang="el-GR" b="1" dirty="0"/>
              <a:t>2022–2025 – Νέοι αυστηρότεροι περιορισμοί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Νομοθετήθηκαν επιπλέον μέτρα: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/>
              <a:t>Απαγόρευση τηλεοπτικών διαφημίσεων HFSS πριν τις 21:00</a:t>
            </a:r>
            <a:r>
              <a:rPr lang="el-GR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/>
              <a:t>Απαγόρευση </a:t>
            </a:r>
            <a:r>
              <a:rPr lang="el-GR" b="1" dirty="0" err="1"/>
              <a:t>online</a:t>
            </a:r>
            <a:r>
              <a:rPr lang="el-GR" b="1" dirty="0"/>
              <a:t> διαφήμισης HFSS προϊόντων</a:t>
            </a:r>
            <a:r>
              <a:rPr lang="el-GR" dirty="0"/>
              <a:t> προς παιδιά.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dirty="0"/>
              <a:t>Περιορισμοί στις προωθητικές ενέργειες στα </a:t>
            </a:r>
            <a:r>
              <a:rPr lang="el-GR" b="1" dirty="0" err="1"/>
              <a:t>supermarkets</a:t>
            </a:r>
            <a:r>
              <a:rPr lang="el-GR" dirty="0"/>
              <a:t> (π.χ. </a:t>
            </a:r>
            <a:r>
              <a:rPr lang="el-GR" dirty="0" err="1"/>
              <a:t>multi-buy</a:t>
            </a:r>
            <a:r>
              <a:rPr lang="el-GR" dirty="0"/>
              <a:t> </a:t>
            </a:r>
            <a:r>
              <a:rPr lang="el-GR" dirty="0" err="1"/>
              <a:t>offers</a:t>
            </a:r>
            <a:r>
              <a:rPr lang="el-GR" dirty="0"/>
              <a:t> και τοποθέτηση σε ταμεία).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81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40D62-AE56-D7CC-51E1-2F6232041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31A592-CD3D-EA50-7FF9-01923DF6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Πολιτικές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796EC8-CE3E-F239-36D7-22AB99F2B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835" y="1920082"/>
            <a:ext cx="3822192" cy="639762"/>
          </a:xfrm>
        </p:spPr>
        <p:txBody>
          <a:bodyPr/>
          <a:lstStyle/>
          <a:p>
            <a:r>
              <a:rPr lang="el-GR" dirty="0"/>
              <a:t>Βιομηχανία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4B626-4ACB-0311-B560-D6FD7558E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9327"/>
            <a:ext cx="4872133" cy="2766220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Κανονισμοί βιομηχανίας</a:t>
            </a:r>
          </a:p>
          <a:p>
            <a:r>
              <a:rPr lang="el-GR" dirty="0">
                <a:solidFill>
                  <a:schemeClr val="tx1"/>
                </a:solidFill>
              </a:rPr>
              <a:t>Επιρροή βιομηχανίας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50311-D338-1009-C897-0B6D6FED1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Κυβέρνηση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A17770-7B85-72B4-5BE5-4D4C3D9347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Κυβερνητικοί κανονισμοί (π.χ. για την προώθηση των τροφίμων)</a:t>
            </a:r>
          </a:p>
          <a:p>
            <a:r>
              <a:rPr lang="el-GR" dirty="0">
                <a:solidFill>
                  <a:schemeClr val="tx1"/>
                </a:solidFill>
              </a:rPr>
              <a:t>Καμπάνιες</a:t>
            </a:r>
          </a:p>
          <a:p>
            <a:r>
              <a:rPr lang="el-GR" dirty="0">
                <a:solidFill>
                  <a:schemeClr val="tx1"/>
                </a:solidFill>
              </a:rPr>
              <a:t>Ευρύτερες κυβερνητικές πολιτικές </a:t>
            </a:r>
            <a:r>
              <a:rPr lang="el-GR" b="1" dirty="0">
                <a:solidFill>
                  <a:schemeClr val="tx1"/>
                </a:solidFill>
              </a:rPr>
              <a:t>(φορολόγηση τροφίμων)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15664A-054D-FCAA-0748-04A8B5E4A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5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7030A0"/>
                </a:solidFill>
              </a:rPr>
              <a:t>Διαμόρφωση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3174043"/>
            <a:ext cx="4008667" cy="3030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5561" y="2992597"/>
            <a:ext cx="2352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ΓΟΝΙΔΙΑ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1544" y="1700809"/>
            <a:ext cx="835292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l-GR" sz="2400" dirty="0"/>
              <a:t>Οι διαιτητικές προτιμήσεις &amp; επιλογές του ανθρώπου αποτελούν το τελικό αποτέλεσμα της αλληλεπίδρασης: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13295A4-A13A-46AB-BA7B-389E8112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34" y="3871426"/>
            <a:ext cx="3534938" cy="233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C80BF-0D7C-4085-9094-94BF9B15A862}"/>
              </a:ext>
            </a:extLst>
          </p:cNvPr>
          <p:cNvSpPr txBox="1"/>
          <p:nvPr/>
        </p:nvSpPr>
        <p:spPr>
          <a:xfrm>
            <a:off x="7136843" y="3026372"/>
            <a:ext cx="2880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ΠΕΡΙΒΑΛΛΟΝ</a:t>
            </a:r>
          </a:p>
        </p:txBody>
      </p:sp>
    </p:spTree>
    <p:extLst>
      <p:ext uri="{BB962C8B-B14F-4D97-AF65-F5344CB8AC3E}">
        <p14:creationId xmlns:p14="http://schemas.microsoft.com/office/powerpoint/2010/main" val="3662488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0BF48-0360-0EEC-6A04-5BAA52158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694A72-4E14-0BCB-7D20-9DF82E76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Φορολογικές Πολιτικές Τροφίμων για Υγιεινότερη Διατροφή (WHO)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D986622-229F-BCD6-0EA1-5F8B5E2F5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b="1" dirty="0"/>
              <a:t>Γιατί χρησιμοποιούνται φόροι στα τρόφιμα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Οι φόροι μπορούν να </a:t>
            </a:r>
            <a:r>
              <a:rPr lang="el-GR" b="1" dirty="0"/>
              <a:t>αλλάξουν τις τιμές τροφίμων</a:t>
            </a:r>
            <a:r>
              <a:rPr lang="el-GR" dirty="0"/>
              <a:t> και να επηρεάσουν τις επιλογές των καταναλωτών.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Στόχος είναι η </a:t>
            </a:r>
            <a:r>
              <a:rPr lang="el-GR" b="1" dirty="0"/>
              <a:t>μείωση κατανάλωσης ανθυγιεινών προϊόντων</a:t>
            </a:r>
            <a:r>
              <a:rPr lang="el-GR" dirty="0"/>
              <a:t> (υψηλά σε ζάχαρη, αλάτι και κορεσμένα λιπαρά).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Παράλληλα μπορούν να </a:t>
            </a:r>
            <a:r>
              <a:rPr lang="el-GR" b="1" dirty="0"/>
              <a:t>ενθαρρύνουν τη βιομηχανία να αναδιαμορφώσει προϊόντα</a:t>
            </a:r>
            <a:r>
              <a:rPr lang="el-GR" dirty="0"/>
              <a:t> με λιγότερο επιβλαβή συστατικά. </a:t>
            </a:r>
          </a:p>
          <a:p>
            <a:pPr>
              <a:buNone/>
            </a:pPr>
            <a:r>
              <a:rPr lang="el-GR" b="1" dirty="0"/>
              <a:t>Πώς λειτουργούν οι φόροι τροφίμων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Αύξηση τιμής → </a:t>
            </a:r>
            <a:r>
              <a:rPr lang="el-GR" b="1" dirty="0"/>
              <a:t>μείωση ζήτησης</a:t>
            </a:r>
            <a:r>
              <a:rPr lang="el-GR" dirty="0"/>
              <a:t> για λιγότερο υγιεινά τρόφιμα.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Κίνητρο για </a:t>
            </a:r>
            <a:r>
              <a:rPr lang="el-GR" b="1" dirty="0"/>
              <a:t>μετατόπιση κατανάλωσης σε πιο υγιεινές επιλογές</a:t>
            </a:r>
            <a:r>
              <a:rPr lang="el-G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Δημιουργία </a:t>
            </a:r>
            <a:r>
              <a:rPr lang="el-GR" b="1" dirty="0"/>
              <a:t>δημόσιων εσόδων</a:t>
            </a:r>
            <a:r>
              <a:rPr lang="el-GR" dirty="0"/>
              <a:t> που μπορούν να χρηματοδοτήσουν πολιτικές δημόσιας υγείας.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7CF48A-7C07-F0DB-62F5-D37C72799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9A1958-16DB-719F-0415-423FA4C55A05}"/>
              </a:ext>
            </a:extLst>
          </p:cNvPr>
          <p:cNvSpPr txBox="1"/>
          <p:nvPr/>
        </p:nvSpPr>
        <p:spPr>
          <a:xfrm>
            <a:off x="2768138" y="6225858"/>
            <a:ext cx="81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World Health Organization Regional Office for Europe. Food taxes for a healthy diet: time for action. Copenhagen: WHO Regional Office for Europe; 2025.</a:t>
            </a:r>
          </a:p>
        </p:txBody>
      </p:sp>
    </p:spTree>
    <p:extLst>
      <p:ext uri="{BB962C8B-B14F-4D97-AF65-F5344CB8AC3E}">
        <p14:creationId xmlns:p14="http://schemas.microsoft.com/office/powerpoint/2010/main" val="2417658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BC1CD-6F85-5654-F9EE-EE809E7D2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B6FA27-1500-FBB1-8ED4-9D0E86F56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Φορολογικές Πολιτικές Τροφίμων για Υγιεινότερη Διατροφή (WHO)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2C3686B-4804-BFB2-641E-4B9FB9964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l-GR" b="1" dirty="0"/>
              <a:t>Τύποι φορολογικών πολιτικών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Ειδικοί φόροι (</a:t>
            </a:r>
            <a:r>
              <a:rPr lang="el-GR" dirty="0" err="1"/>
              <a:t>excise</a:t>
            </a:r>
            <a:r>
              <a:rPr lang="el-GR" dirty="0"/>
              <a:t> </a:t>
            </a:r>
            <a:r>
              <a:rPr lang="el-GR" dirty="0" err="1"/>
              <a:t>taxes</a:t>
            </a:r>
            <a:r>
              <a:rPr lang="el-GR" dirty="0"/>
              <a:t>) σε συγκεκριμένα τρόφιμα ή ποτά.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ΦΠΑ ή φόροι κατανάλωσης διαφοροποιημένοι ανά κατηγορία τροφίμων.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Δασμοί ή άλλοι φόροι που επηρεάζουν την τελική τιμή. </a:t>
            </a:r>
          </a:p>
          <a:p>
            <a:pPr>
              <a:buNone/>
            </a:pPr>
            <a:r>
              <a:rPr lang="el-GR" b="1" dirty="0"/>
              <a:t>Παραδείγματα εφαρμογής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Φόροι σε </a:t>
            </a:r>
            <a:r>
              <a:rPr lang="el-GR" b="1" dirty="0"/>
              <a:t>ροφήματα με προστιθέμενη ζάχαρη (SSB </a:t>
            </a:r>
            <a:r>
              <a:rPr lang="el-GR" b="1" dirty="0" err="1"/>
              <a:t>taxes</a:t>
            </a:r>
            <a:r>
              <a:rPr lang="el-GR" b="1" dirty="0"/>
              <a:t>)</a:t>
            </a:r>
            <a:r>
              <a:rPr lang="el-G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Εθνικές πολιτικές σε χώρες όπως </a:t>
            </a:r>
            <a:r>
              <a:rPr lang="el-GR" b="1" dirty="0"/>
              <a:t>Μεξικό, Ουγγαρία και Κολομβία</a:t>
            </a:r>
            <a:r>
              <a:rPr lang="el-G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Έως το 2022, </a:t>
            </a:r>
            <a:r>
              <a:rPr lang="el-GR" b="1" dirty="0"/>
              <a:t>πάνω από 100 χώρες</a:t>
            </a:r>
            <a:r>
              <a:rPr lang="el-GR" dirty="0"/>
              <a:t> είχαν υιοθετήσει φόρους σε ζαχαρούχα ποτά για λόγους δημόσιας υγείας. </a:t>
            </a:r>
          </a:p>
          <a:p>
            <a:pPr>
              <a:buNone/>
            </a:pPr>
            <a:r>
              <a:rPr lang="el-GR" b="1" dirty="0"/>
              <a:t>Συνολικός στόχος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Βελτίωση της </a:t>
            </a:r>
            <a:r>
              <a:rPr lang="el-GR" b="1" dirty="0"/>
              <a:t>ποιότητας της διατροφής του πληθυσμού</a:t>
            </a:r>
            <a:r>
              <a:rPr lang="el-G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Μείωση </a:t>
            </a:r>
            <a:r>
              <a:rPr lang="el-GR" b="1" dirty="0"/>
              <a:t>παχυσαρκίας και μη μεταδοτικών νοσημάτων</a:t>
            </a:r>
            <a:r>
              <a:rPr lang="el-GR" dirty="0"/>
              <a:t> που σχετίζονται με τη διατροφή.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15FA1-6636-065E-F2E4-DBF4B62BD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AF0BAC-F58A-930A-BF76-371BA3EAD7E7}"/>
              </a:ext>
            </a:extLst>
          </p:cNvPr>
          <p:cNvSpPr txBox="1"/>
          <p:nvPr/>
        </p:nvSpPr>
        <p:spPr>
          <a:xfrm>
            <a:off x="2768138" y="6225858"/>
            <a:ext cx="81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World Health Organization Regional Office for Europe. Food taxes for a healthy diet: time for action. Copenhagen: WHO Regional Office for Europe; 2025.</a:t>
            </a:r>
          </a:p>
        </p:txBody>
      </p:sp>
    </p:spTree>
    <p:extLst>
      <p:ext uri="{BB962C8B-B14F-4D97-AF65-F5344CB8AC3E}">
        <p14:creationId xmlns:p14="http://schemas.microsoft.com/office/powerpoint/2010/main" val="2384233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6726B-3CF7-E351-B927-DD81CB70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Φορολόγηση τροφίμων (υπέρ)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6C393-8E86-BE65-E93D-F8F3EB7EC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/>
              <a:t>Μείωση κατανάλωσης ανθυγιεινών προϊόντων</a:t>
            </a:r>
            <a:r>
              <a:rPr lang="el-GR" dirty="0"/>
              <a:t> (π.χ. ζαχαρούχα ποτά, τρόφιμα με υψηλή ζάχαρη ή αλάτι).</a:t>
            </a:r>
          </a:p>
          <a:p>
            <a:r>
              <a:rPr lang="el-GR" b="1" dirty="0"/>
              <a:t>Κίνητρο για αναδιαμόρφωση προϊόντων</a:t>
            </a:r>
            <a:r>
              <a:rPr lang="el-GR" dirty="0"/>
              <a:t> από τη βιομηχανία (λιγότερη ζάχαρη, λιπαρά, αλάτι).</a:t>
            </a:r>
          </a:p>
          <a:p>
            <a:r>
              <a:rPr lang="el-GR" b="1" dirty="0"/>
              <a:t>Βελτίωση δημόσιας υγείας</a:t>
            </a:r>
            <a:r>
              <a:rPr lang="el-GR" dirty="0"/>
              <a:t> και πιθανή μείωση παχυσαρκίας και μη μεταδοτικών νοσημάτων.</a:t>
            </a:r>
          </a:p>
          <a:p>
            <a:r>
              <a:rPr lang="el-GR" b="1" dirty="0"/>
              <a:t>Δημιουργία δημόσιων εσόδων</a:t>
            </a:r>
            <a:r>
              <a:rPr lang="el-GR" dirty="0"/>
              <a:t> που μπορούν να επενδυθούν σε προγράμματα πρόληψης και διατροφικής εκπαίδευσης.</a:t>
            </a:r>
          </a:p>
          <a:p>
            <a:r>
              <a:rPr lang="el-GR" b="1" dirty="0"/>
              <a:t>Οικονομικό κίνητρο για πιο υγιεινές επιλογές τροφίμων</a:t>
            </a:r>
            <a:r>
              <a:rPr lang="el-GR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15E1A-7F0E-60F2-63DE-64C333914D8E}"/>
              </a:ext>
            </a:extLst>
          </p:cNvPr>
          <p:cNvSpPr txBox="1"/>
          <p:nvPr/>
        </p:nvSpPr>
        <p:spPr>
          <a:xfrm>
            <a:off x="2768138" y="6225858"/>
            <a:ext cx="81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World Health Organization Regional Office for Europe. Food taxes for a healthy diet: time for action. Copenhagen: WHO Regional Office for Europe; 2025.</a:t>
            </a:r>
          </a:p>
        </p:txBody>
      </p:sp>
    </p:spTree>
    <p:extLst>
      <p:ext uri="{BB962C8B-B14F-4D97-AF65-F5344CB8AC3E}">
        <p14:creationId xmlns:p14="http://schemas.microsoft.com/office/powerpoint/2010/main" val="4180982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668C6-40D2-883D-6A4D-4C8FE4746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E46F-B55A-4D44-8386-BD8417B5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Φορολόγηση τροφίμων (κατά)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8B252-DACC-AE3F-2609-A3D26A377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b="1" dirty="0"/>
              <a:t>Επιβάρυνση των νοικοκυριών χαμηλού εισοδήματος</a:t>
            </a:r>
            <a:r>
              <a:rPr lang="el-GR" dirty="0"/>
              <a:t> (οι φόροι τροφίμων μπορεί να είναι αναλογικά πιο </a:t>
            </a:r>
            <a:r>
              <a:rPr lang="el-GR" dirty="0" err="1"/>
              <a:t>βαρείς</a:t>
            </a:r>
            <a:r>
              <a:rPr lang="el-GR" dirty="0"/>
              <a:t>).</a:t>
            </a:r>
          </a:p>
          <a:p>
            <a:r>
              <a:rPr lang="el-GR" b="1" dirty="0"/>
              <a:t>Περιορισμένη αποτελεσματικότητα</a:t>
            </a:r>
            <a:r>
              <a:rPr lang="el-GR" dirty="0"/>
              <a:t> αν οι καταναλωτές στραφούν σε άλλα ανθυγιεινά προϊόντα.</a:t>
            </a:r>
          </a:p>
          <a:p>
            <a:r>
              <a:rPr lang="el-GR" b="1" dirty="0"/>
              <a:t>Αντιδράσεις από τη βιομηχανία τροφίμων και ποτών</a:t>
            </a:r>
            <a:r>
              <a:rPr lang="el-GR" dirty="0"/>
              <a:t> και πιθανές επιπτώσεις στην αγορά.</a:t>
            </a:r>
          </a:p>
          <a:p>
            <a:r>
              <a:rPr lang="el-GR" b="1" dirty="0"/>
              <a:t>Δυσκολίες στον σχεδιασμό και την εφαρμογή</a:t>
            </a:r>
            <a:r>
              <a:rPr lang="el-GR" dirty="0"/>
              <a:t> (προσδιορισμός ποια τρόφιμα φορολογούνται και πώς).</a:t>
            </a:r>
          </a:p>
          <a:p>
            <a:r>
              <a:rPr lang="el-GR" b="1" dirty="0"/>
              <a:t>Κίνδυνος πολιτικής μη αποδοχής</a:t>
            </a:r>
            <a:r>
              <a:rPr lang="el-GR" dirty="0"/>
              <a:t> ή χαμηλής κοινωνικής αποδοχής.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71BC7-58AB-2D18-045C-3CA9DA8DAB99}"/>
              </a:ext>
            </a:extLst>
          </p:cNvPr>
          <p:cNvSpPr txBox="1"/>
          <p:nvPr/>
        </p:nvSpPr>
        <p:spPr>
          <a:xfrm>
            <a:off x="2768138" y="6225858"/>
            <a:ext cx="81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World Health Organization Regional Office for Europe. Food taxes for a healthy diet: time for action. Copenhagen: WHO Regional Office for Europe; 2025.</a:t>
            </a:r>
          </a:p>
        </p:txBody>
      </p:sp>
    </p:spTree>
    <p:extLst>
      <p:ext uri="{BB962C8B-B14F-4D97-AF65-F5344CB8AC3E}">
        <p14:creationId xmlns:p14="http://schemas.microsoft.com/office/powerpoint/2010/main" val="3666542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Κυβερνητικές πολιτικές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5560" y="1916832"/>
            <a:ext cx="3822192" cy="639762"/>
          </a:xfrm>
        </p:spPr>
        <p:txBody>
          <a:bodyPr/>
          <a:lstStyle/>
          <a:p>
            <a:pPr algn="l"/>
            <a:r>
              <a:rPr lang="el-GR" b="1" dirty="0" err="1"/>
              <a:t>Διεθνεισ</a:t>
            </a:r>
            <a:r>
              <a:rPr lang="el-GR" b="1" dirty="0"/>
              <a:t> </a:t>
            </a:r>
            <a:r>
              <a:rPr lang="el-GR" b="1" dirty="0" err="1"/>
              <a:t>καμπανιεσ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56967"/>
            <a:ext cx="4617236" cy="353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729065"/>
            <a:ext cx="2880320" cy="375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901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Κυβερνητικές πολιτικές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6505" y="1596951"/>
            <a:ext cx="3822192" cy="639762"/>
          </a:xfrm>
        </p:spPr>
        <p:txBody>
          <a:bodyPr/>
          <a:lstStyle/>
          <a:p>
            <a:pPr algn="l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Καμπ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νιες - </a:t>
            </a:r>
            <a:r>
              <a:rPr lang="el-GR" b="1" dirty="0" err="1">
                <a:latin typeface="Arial" panose="020B0604020202020204" pitchFamily="34" charset="0"/>
                <a:cs typeface="Arial" panose="020B0604020202020204" pitchFamily="34" charset="0"/>
              </a:rPr>
              <a:t>Ελλ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δα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14" y="2782738"/>
            <a:ext cx="5250160" cy="263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09D43-1F87-4AB4-8B43-AA6B9409A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0" y="2922514"/>
            <a:ext cx="4488232" cy="24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02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1612" y="1490578"/>
            <a:ext cx="10225549" cy="4065315"/>
          </a:xfrm>
        </p:spPr>
        <p:txBody>
          <a:bodyPr>
            <a:noAutofit/>
          </a:bodyPr>
          <a:lstStyle/>
          <a:p>
            <a:pPr algn="just"/>
            <a:r>
              <a:rPr lang="en-US" sz="1600" dirty="0">
                <a:solidFill>
                  <a:schemeClr val="tx1"/>
                </a:solidFill>
              </a:rPr>
              <a:t>The scope of health behavior and health education (2008). In: Health behavior and health education. Theory, research and practice. </a:t>
            </a:r>
            <a:r>
              <a:rPr lang="en-US" sz="1600" dirty="0" err="1">
                <a:solidFill>
                  <a:schemeClr val="tx1"/>
                </a:solidFill>
              </a:rPr>
              <a:t>Glanz</a:t>
            </a:r>
            <a:r>
              <a:rPr lang="en-US" sz="1600" dirty="0">
                <a:solidFill>
                  <a:schemeClr val="tx1"/>
                </a:solidFill>
              </a:rPr>
              <a:t> K, </a:t>
            </a:r>
            <a:r>
              <a:rPr lang="en-US" sz="1600" dirty="0" err="1">
                <a:solidFill>
                  <a:schemeClr val="tx1"/>
                </a:solidFill>
              </a:rPr>
              <a:t>Rimer</a:t>
            </a:r>
            <a:r>
              <a:rPr lang="en-US" sz="1600" dirty="0">
                <a:solidFill>
                  <a:schemeClr val="tx1"/>
                </a:solidFill>
              </a:rPr>
              <a:t> KB, </a:t>
            </a:r>
            <a:r>
              <a:rPr lang="en-US" sz="1600" dirty="0" err="1">
                <a:solidFill>
                  <a:schemeClr val="tx1"/>
                </a:solidFill>
              </a:rPr>
              <a:t>Viswanath</a:t>
            </a:r>
            <a:r>
              <a:rPr lang="en-US" sz="1600" dirty="0">
                <a:solidFill>
                  <a:schemeClr val="tx1"/>
                </a:solidFill>
              </a:rPr>
              <a:t> K (Editors). 4</a:t>
            </a:r>
            <a:r>
              <a:rPr lang="en-US" sz="1600" baseline="30000" dirty="0">
                <a:solidFill>
                  <a:schemeClr val="tx1"/>
                </a:solidFill>
              </a:rPr>
              <a:t>th</a:t>
            </a:r>
            <a:r>
              <a:rPr lang="en-US" sz="1600" dirty="0">
                <a:solidFill>
                  <a:schemeClr val="tx1"/>
                </a:solidFill>
              </a:rPr>
              <a:t> ed.</a:t>
            </a:r>
          </a:p>
          <a:p>
            <a:pPr algn="just"/>
            <a:r>
              <a:rPr lang="el-GR" sz="1600" i="1" dirty="0">
                <a:solidFill>
                  <a:schemeClr val="tx1"/>
                </a:solidFill>
              </a:rPr>
              <a:t>Γιαννακούλια Μ &amp; Φάππα Ε. Διατροφική Συμβουλευτική &amp; Συμπεριφορά (2015).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>
                <a:solidFill>
                  <a:schemeClr val="tx1"/>
                </a:solidFill>
                <a:hlinkClick r:id="rId2"/>
              </a:rPr>
              <a:t>www.kallipos.gr</a:t>
            </a:r>
            <a:endParaRPr lang="el-GR" sz="1600" i="1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Wardle J, Carnell S, Haworth CM et al. (2008) Evidence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for a strong genetic influence on childhood adiposity despite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the force of the </a:t>
            </a:r>
            <a:r>
              <a:rPr lang="en-US" sz="1600" dirty="0" err="1">
                <a:solidFill>
                  <a:schemeClr val="tx1"/>
                </a:solidFill>
              </a:rPr>
              <a:t>obesogenic</a:t>
            </a:r>
            <a:r>
              <a:rPr lang="en-US" sz="1600" dirty="0">
                <a:solidFill>
                  <a:schemeClr val="tx1"/>
                </a:solidFill>
              </a:rPr>
              <a:t> environment. Am J </a:t>
            </a:r>
            <a:r>
              <a:rPr lang="en-US" sz="1600" dirty="0" err="1">
                <a:solidFill>
                  <a:schemeClr val="tx1"/>
                </a:solidFill>
              </a:rPr>
              <a:t>Clin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Nutr</a:t>
            </a:r>
            <a:r>
              <a:rPr lang="en-US" sz="1600" dirty="0">
                <a:solidFill>
                  <a:schemeClr val="tx1"/>
                </a:solidFill>
              </a:rPr>
              <a:t> 87, 398–404.</a:t>
            </a:r>
          </a:p>
          <a:p>
            <a:r>
              <a:rPr lang="en-US" sz="1600" dirty="0">
                <a:solidFill>
                  <a:schemeClr val="tx1"/>
                </a:solidFill>
              </a:rPr>
              <a:t>Locke AE, </a:t>
            </a:r>
            <a:r>
              <a:rPr lang="en-US" sz="1600" dirty="0" err="1">
                <a:solidFill>
                  <a:schemeClr val="tx1"/>
                </a:solidFill>
              </a:rPr>
              <a:t>Kahali</a:t>
            </a:r>
            <a:r>
              <a:rPr lang="en-US" sz="1600" dirty="0">
                <a:solidFill>
                  <a:schemeClr val="tx1"/>
                </a:solidFill>
              </a:rPr>
              <a:t> B, Berndt SI et al. (2015) Genetic studies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of body mass index yield new insights for obesity biology.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Nature 518, 197–206.</a:t>
            </a:r>
            <a:endParaRPr lang="el-GR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Claudia </a:t>
            </a:r>
            <a:r>
              <a:rPr lang="en-US" sz="1600" dirty="0" err="1">
                <a:solidFill>
                  <a:schemeClr val="tx1"/>
                </a:solidFill>
              </a:rPr>
              <a:t>Symmank</a:t>
            </a:r>
            <a:r>
              <a:rPr lang="en-US" sz="1600" dirty="0">
                <a:solidFill>
                  <a:schemeClr val="tx1"/>
                </a:solidFill>
              </a:rPr>
              <a:t>, Robert Mai, Stefan Hoffmann, et al (2017)</a:t>
            </a:r>
            <a:r>
              <a:rPr lang="el-GR" sz="1600" dirty="0">
                <a:solidFill>
                  <a:schemeClr val="tx1"/>
                </a:solidFill>
              </a:rPr>
              <a:t>. </a:t>
            </a:r>
            <a:r>
              <a:rPr lang="en-US" sz="1600" dirty="0">
                <a:solidFill>
                  <a:schemeClr val="tx1"/>
                </a:solidFill>
              </a:rPr>
              <a:t>Predictors of food decision making: A systematic interdisciplinary mapping (SIM) review</a:t>
            </a:r>
            <a:r>
              <a:rPr lang="el-GR" sz="1600" dirty="0">
                <a:solidFill>
                  <a:schemeClr val="tx1"/>
                </a:solidFill>
              </a:rPr>
              <a:t>.</a:t>
            </a:r>
            <a:r>
              <a:rPr lang="en-US" sz="1600" dirty="0">
                <a:solidFill>
                  <a:schemeClr val="tx1"/>
                </a:solidFill>
              </a:rPr>
              <a:t> Appetite (110): 25 – 35.</a:t>
            </a:r>
            <a:endParaRPr lang="el-GR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Gareth </a:t>
            </a:r>
            <a:r>
              <a:rPr lang="en-US" sz="1600" dirty="0" err="1">
                <a:solidFill>
                  <a:schemeClr val="tx1"/>
                </a:solidFill>
              </a:rPr>
              <a:t>Leng</a:t>
            </a:r>
            <a:r>
              <a:rPr lang="en-US" sz="1600" dirty="0">
                <a:solidFill>
                  <a:schemeClr val="tx1"/>
                </a:solidFill>
              </a:rPr>
              <a:t>, Roger A. H. </a:t>
            </a:r>
            <a:r>
              <a:rPr lang="en-US" sz="1600" dirty="0" err="1">
                <a:solidFill>
                  <a:schemeClr val="tx1"/>
                </a:solidFill>
              </a:rPr>
              <a:t>Adan</a:t>
            </a:r>
            <a:r>
              <a:rPr lang="en-US" sz="1600" dirty="0">
                <a:solidFill>
                  <a:schemeClr val="tx1"/>
                </a:solidFill>
              </a:rPr>
              <a:t>, Michele </a:t>
            </a:r>
            <a:r>
              <a:rPr lang="en-US" sz="1600" dirty="0" err="1">
                <a:solidFill>
                  <a:schemeClr val="tx1"/>
                </a:solidFill>
              </a:rPr>
              <a:t>Belot</a:t>
            </a:r>
            <a:r>
              <a:rPr lang="en-US" sz="1600" dirty="0">
                <a:solidFill>
                  <a:schemeClr val="tx1"/>
                </a:solidFill>
              </a:rPr>
              <a:t> et al. Conference on ‘New technology in nutrition research and practice’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Symposium 3: Novel strategies for </a:t>
            </a:r>
            <a:r>
              <a:rPr lang="en-US" sz="1600" dirty="0" err="1">
                <a:solidFill>
                  <a:schemeClr val="tx1"/>
                </a:solidFill>
              </a:rPr>
              <a:t>behaviour</a:t>
            </a:r>
            <a:r>
              <a:rPr lang="en-US" sz="1600" dirty="0">
                <a:solidFill>
                  <a:schemeClr val="tx1"/>
                </a:solidFill>
              </a:rPr>
              <a:t> changes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The determinants of food choice</a:t>
            </a:r>
            <a:r>
              <a:rPr lang="el-GR" sz="1600" dirty="0">
                <a:solidFill>
                  <a:schemeClr val="tx1"/>
                </a:solidFill>
              </a:rPr>
              <a:t>. </a:t>
            </a:r>
            <a:r>
              <a:rPr lang="en-US" sz="1600" dirty="0">
                <a:solidFill>
                  <a:schemeClr val="tx1"/>
                </a:solidFill>
              </a:rPr>
              <a:t>Proceedings of the Nutrition Society (2017), 76, 316–327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653" y="323256"/>
            <a:ext cx="7024744" cy="817160"/>
          </a:xfrm>
        </p:spPr>
        <p:txBody>
          <a:bodyPr/>
          <a:lstStyle/>
          <a:p>
            <a:r>
              <a:rPr lang="el-GR" b="1" dirty="0">
                <a:solidFill>
                  <a:schemeClr val="accent4">
                    <a:lumMod val="75000"/>
                  </a:schemeClr>
                </a:solidFill>
              </a:rPr>
              <a:t>Βιβλιογραφία Διάλεξης (Ι)</a:t>
            </a:r>
          </a:p>
        </p:txBody>
      </p:sp>
    </p:spTree>
    <p:extLst>
      <p:ext uri="{BB962C8B-B14F-4D97-AF65-F5344CB8AC3E}">
        <p14:creationId xmlns:p14="http://schemas.microsoft.com/office/powerpoint/2010/main" val="598937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Hassan S </a:t>
            </a:r>
            <a:r>
              <a:rPr lang="en-US" dirty="0" err="1">
                <a:solidFill>
                  <a:schemeClr val="tx1"/>
                </a:solidFill>
              </a:rPr>
              <a:t>Dashti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Frank AJL </a:t>
            </a:r>
            <a:r>
              <a:rPr lang="en-US" dirty="0" err="1">
                <a:solidFill>
                  <a:schemeClr val="tx1"/>
                </a:solidFill>
              </a:rPr>
              <a:t>Scheer</a:t>
            </a:r>
            <a:r>
              <a:rPr lang="en-US" dirty="0">
                <a:solidFill>
                  <a:schemeClr val="tx1"/>
                </a:solidFill>
              </a:rPr>
              <a:t>, Paul F Jacques, </a:t>
            </a:r>
            <a:r>
              <a:rPr lang="en-US" dirty="0" err="1">
                <a:solidFill>
                  <a:schemeClr val="tx1"/>
                </a:solidFill>
              </a:rPr>
              <a:t>Stefania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Lamon</a:t>
            </a:r>
            <a:r>
              <a:rPr lang="en-US" dirty="0">
                <a:solidFill>
                  <a:schemeClr val="tx1"/>
                </a:solidFill>
              </a:rPr>
              <a:t>-Fava, and José M </a:t>
            </a:r>
            <a:r>
              <a:rPr lang="en-US" dirty="0" err="1">
                <a:solidFill>
                  <a:schemeClr val="tx1"/>
                </a:solidFill>
              </a:rPr>
              <a:t>Ordovás</a:t>
            </a:r>
            <a:r>
              <a:rPr lang="el-GR" dirty="0">
                <a:solidFill>
                  <a:schemeClr val="tx1"/>
                </a:solidFill>
              </a:rPr>
              <a:t>. </a:t>
            </a:r>
            <a:r>
              <a:rPr lang="en-US" dirty="0">
                <a:solidFill>
                  <a:schemeClr val="tx1"/>
                </a:solidFill>
              </a:rPr>
              <a:t>Short Sleep Duration and Dietary Intake: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Epidemiologic Evidence, Mechanisms,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Health Implications</a:t>
            </a:r>
            <a:r>
              <a:rPr lang="el-GR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Nutr</a:t>
            </a:r>
            <a:r>
              <a:rPr lang="en-US" dirty="0">
                <a:solidFill>
                  <a:schemeClr val="tx1"/>
                </a:solidFill>
              </a:rPr>
              <a:t> 2015;6:648–59.</a:t>
            </a:r>
          </a:p>
          <a:p>
            <a:r>
              <a:rPr lang="en-GB" dirty="0"/>
              <a:t>Fappa E, </a:t>
            </a:r>
            <a:r>
              <a:rPr lang="en-GB" dirty="0" err="1"/>
              <a:t>Yannakoulia</a:t>
            </a:r>
            <a:r>
              <a:rPr lang="en-GB" dirty="0"/>
              <a:t> M. The type of disease affects dietary adherence. Ann </a:t>
            </a:r>
            <a:r>
              <a:rPr lang="en-GB" dirty="0" err="1"/>
              <a:t>Nutr</a:t>
            </a:r>
            <a:r>
              <a:rPr lang="en-GB" dirty="0"/>
              <a:t> </a:t>
            </a:r>
            <a:r>
              <a:rPr lang="en-GB" dirty="0" err="1"/>
              <a:t>Metab</a:t>
            </a:r>
            <a:r>
              <a:rPr lang="en-GB" dirty="0"/>
              <a:t> 2013. 63;suppl(1):1104.</a:t>
            </a:r>
            <a:r>
              <a:rPr lang="el-GR" dirty="0"/>
              <a:t> </a:t>
            </a:r>
            <a:r>
              <a:rPr lang="en-US" dirty="0"/>
              <a:t>IUNS 20</a:t>
            </a:r>
            <a:r>
              <a:rPr lang="en-US" baseline="30000" dirty="0"/>
              <a:t>th</a:t>
            </a:r>
            <a:r>
              <a:rPr lang="en-US" dirty="0"/>
              <a:t> International Congress of Nutrition, Granada, Spain, 2013.</a:t>
            </a:r>
            <a:endParaRPr lang="en-US" b="1" dirty="0"/>
          </a:p>
          <a:p>
            <a:r>
              <a:rPr lang="en-US" i="1" dirty="0" err="1">
                <a:solidFill>
                  <a:schemeClr val="tx1"/>
                </a:solidFill>
              </a:rPr>
              <a:t>Netalie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Shloim</a:t>
            </a:r>
            <a:r>
              <a:rPr lang="en-US" i="1" dirty="0">
                <a:solidFill>
                  <a:schemeClr val="tx1"/>
                </a:solidFill>
              </a:rPr>
              <a:t>, Lisa R. </a:t>
            </a:r>
            <a:r>
              <a:rPr lang="en-US" i="1" dirty="0" err="1">
                <a:solidFill>
                  <a:schemeClr val="tx1"/>
                </a:solidFill>
              </a:rPr>
              <a:t>Edelson</a:t>
            </a:r>
            <a:r>
              <a:rPr lang="en-US" i="1" dirty="0">
                <a:solidFill>
                  <a:schemeClr val="tx1"/>
                </a:solidFill>
              </a:rPr>
              <a:t>, Nathalie Martin and Marion M. Hetherington. </a:t>
            </a:r>
            <a:r>
              <a:rPr lang="en-US" dirty="0">
                <a:solidFill>
                  <a:schemeClr val="tx1"/>
                </a:solidFill>
              </a:rPr>
              <a:t>Parenting Styles, Feeding Styles, Feeding Practices, and Weight Status in 4–12 Year-Old Children: A Systematic Review of the Literature. Frontiers of Psychology 2015;6.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Βιβλιογραφία Διάλεξης (ΙΙ)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05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4FF6B1-7090-49D6-9DE7-99198DB77A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8041" y="0"/>
            <a:ext cx="6375918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424B73-3DC0-492F-93C5-1DBE6738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310" y="2864540"/>
            <a:ext cx="2546554" cy="1325563"/>
          </a:xfrm>
          <a:solidFill>
            <a:schemeClr val="bg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 fontScale="90000"/>
          </a:bodyPr>
          <a:lstStyle/>
          <a:p>
            <a:pPr algn="ctr"/>
            <a:r>
              <a:rPr lang="el-GR" sz="3200" dirty="0"/>
              <a:t>Ευχαριστώ για την </a:t>
            </a:r>
            <a:r>
              <a:rPr lang="el-GR" sz="3200"/>
              <a:t>προσοχή σας!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740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338328"/>
            <a:ext cx="8640960" cy="1252728"/>
          </a:xfrm>
        </p:spPr>
        <p:txBody>
          <a:bodyPr>
            <a:noAutofit/>
          </a:bodyPr>
          <a:lstStyle/>
          <a:p>
            <a:pPr algn="ctr"/>
            <a:r>
              <a:rPr lang="el-GR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Διεπιστημονικό πλαίσιο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eterminants</a:t>
            </a:r>
            <a:b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utrition </a:t>
            </a:r>
            <a:r>
              <a:rPr lang="el-GR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behavior framework)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38" y="1916832"/>
            <a:ext cx="788111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9736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Claudia </a:t>
            </a:r>
            <a:r>
              <a:rPr lang="en-US" i="1" dirty="0" err="1"/>
              <a:t>Symmank</a:t>
            </a:r>
            <a:r>
              <a:rPr lang="en-US" i="1" dirty="0"/>
              <a:t>, et al. Appetite  2017</a:t>
            </a:r>
          </a:p>
        </p:txBody>
      </p:sp>
    </p:spTree>
    <p:extLst>
      <p:ext uri="{BB962C8B-B14F-4D97-AF65-F5344CB8AC3E}">
        <p14:creationId xmlns:p14="http://schemas.microsoft.com/office/powerpoint/2010/main" val="85969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5C605E-85AA-483B-BBA3-197286596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5491" y="227492"/>
            <a:ext cx="9301018" cy="1252728"/>
          </a:xfrm>
        </p:spPr>
        <p:txBody>
          <a:bodyPr>
            <a:noAutofit/>
          </a:bodyPr>
          <a:lstStyle/>
          <a:p>
            <a:r>
              <a:rPr lang="el-GR" sz="3000" dirty="0">
                <a:solidFill>
                  <a:schemeClr val="bg2">
                    <a:lumMod val="25000"/>
                  </a:schemeClr>
                </a:solidFill>
              </a:rPr>
              <a:t>Διεπιστημονικό πλαίσιο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</a:t>
            </a:r>
            <a:b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eterminants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utrition </a:t>
            </a:r>
            <a:r>
              <a:rPr lang="el-GR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behavior framework)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6" b="51297"/>
          <a:stretch/>
        </p:blipFill>
        <p:spPr bwMode="auto">
          <a:xfrm>
            <a:off x="3673785" y="2142835"/>
            <a:ext cx="4818335" cy="255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9736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Claudia </a:t>
            </a:r>
            <a:r>
              <a:rPr lang="en-US" i="1" dirty="0" err="1"/>
              <a:t>Symmank</a:t>
            </a:r>
            <a:r>
              <a:rPr lang="en-US" i="1" dirty="0"/>
              <a:t>, et al. Appetite  2017</a:t>
            </a:r>
          </a:p>
        </p:txBody>
      </p:sp>
    </p:spTree>
    <p:extLst>
      <p:ext uri="{BB962C8B-B14F-4D97-AF65-F5344CB8AC3E}">
        <p14:creationId xmlns:p14="http://schemas.microsoft.com/office/powerpoint/2010/main" val="577645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BE2A-34EF-47C1-BD3A-558821742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Α. ΑΤΟΜΙΚΟΙ ΠΑΡΑΓΟΝΤΕΣ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69EB7-6EA5-424F-98C8-B5E7B534A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Α.1. ΒΙΟΛΟΓΙΚΟΙ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Α.2. ΔΗΜΟΓΡΑΦΙΚΟΙ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Α.3. ΨΥΧΟΛΟΓΙΚΟΙ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Α.4. ΠΕΡΙΠΤΩΣΙΟΛΟΓΙΚΟΙ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7ECF2-10E7-4261-84C8-DD9CEDF31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13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BE2A-34EF-47C1-BD3A-558821742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Α. ΑΤΟΜΙΚΟΙ ΠΑΡΑΓΟΝΤΕΣ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69EB7-6EA5-424F-98C8-B5E7B534A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Α.1. ΒΙΟΛΟΓΙΚΟΙ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Α.2. ΔΗΜΟΓΡΑΦΙΚΟΙ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Α.3. ΨΥΧΟΛΟΓΙΚΟΙ</a:t>
            </a:r>
          </a:p>
          <a:p>
            <a:pPr marL="0" indent="0">
              <a:buNone/>
            </a:pPr>
            <a:r>
              <a:rPr lang="el-GR" sz="2400" b="1" dirty="0">
                <a:solidFill>
                  <a:srgbClr val="CC0099"/>
                </a:solidFill>
              </a:rPr>
              <a:t>Α.4. ΠΕΡΙΠΤΩΣΙΟΛΟΓΙΚΟΙ</a:t>
            </a:r>
            <a:endParaRPr lang="en-US" sz="2400" b="1" dirty="0">
              <a:solidFill>
                <a:srgbClr val="CC009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7ECF2-10E7-4261-84C8-DD9CEDF31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01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Πείνα (στέρηση τροφής)</a:t>
            </a:r>
          </a:p>
          <a:p>
            <a:endParaRPr lang="el-GR" dirty="0">
              <a:solidFill>
                <a:schemeClr val="tx1"/>
              </a:solidFill>
            </a:endParaRPr>
          </a:p>
          <a:p>
            <a:r>
              <a:rPr lang="el-GR" dirty="0">
                <a:solidFill>
                  <a:schemeClr val="tx1"/>
                </a:solidFill>
              </a:rPr>
              <a:t>Σχετικές με την υγεία συμπεριφορές (τηλεθέαση, κατανάλωση αλκοόλ, κάπνισμα</a:t>
            </a:r>
            <a:r>
              <a:rPr lang="el-GR">
                <a:solidFill>
                  <a:schemeClr val="tx1"/>
                </a:solidFill>
              </a:rPr>
              <a:t>, άσκηση)</a:t>
            </a:r>
            <a:endParaRPr lang="el-GR" dirty="0">
              <a:solidFill>
                <a:schemeClr val="tx1"/>
              </a:solidFill>
            </a:endParaRPr>
          </a:p>
          <a:p>
            <a:endParaRPr lang="el-GR" dirty="0">
              <a:solidFill>
                <a:schemeClr val="tx1"/>
              </a:solidFill>
            </a:endParaRPr>
          </a:p>
          <a:p>
            <a:r>
              <a:rPr lang="el-GR" dirty="0">
                <a:solidFill>
                  <a:schemeClr val="tx1"/>
                </a:solidFill>
              </a:rPr>
              <a:t>Χρονικοί &amp; περιπτωσιολογικοί περιορισμοί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168400" y="481492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l-GR" dirty="0">
                <a:solidFill>
                  <a:schemeClr val="accent2">
                    <a:lumMod val="50000"/>
                  </a:schemeClr>
                </a:solidFill>
              </a:rPr>
              <a:t>Α.4. Περιπτωσιολογικοί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04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7129" y="1676688"/>
            <a:ext cx="4464496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10509-6CE2-4696-B8E7-D1E2975598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8041" y="0"/>
            <a:ext cx="637591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4" b="52504"/>
          <a:stretch/>
        </p:blipFill>
        <p:spPr bwMode="auto">
          <a:xfrm>
            <a:off x="4079775" y="2539177"/>
            <a:ext cx="4032449" cy="201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9736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Claudia </a:t>
            </a:r>
            <a:r>
              <a:rPr lang="en-US" i="1" dirty="0" err="1"/>
              <a:t>Symmank</a:t>
            </a:r>
            <a:r>
              <a:rPr lang="en-US" i="1" dirty="0"/>
              <a:t>, et al. Appetite  2017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8312ACB-549E-49B2-A616-6C6C0BF7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491" y="227492"/>
            <a:ext cx="9301018" cy="1252728"/>
          </a:xfrm>
        </p:spPr>
        <p:txBody>
          <a:bodyPr>
            <a:noAutofit/>
          </a:bodyPr>
          <a:lstStyle/>
          <a:p>
            <a:r>
              <a:rPr lang="el-GR" sz="3000" dirty="0">
                <a:solidFill>
                  <a:schemeClr val="bg2">
                    <a:lumMod val="25000"/>
                  </a:schemeClr>
                </a:solidFill>
              </a:rPr>
              <a:t>Διεπιστημονικό πλαίσιο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</a:t>
            </a:r>
            <a:b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eterminants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utrition </a:t>
            </a:r>
            <a:r>
              <a:rPr lang="el-GR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behavior framework)</a:t>
            </a:r>
          </a:p>
        </p:txBody>
      </p:sp>
    </p:spTree>
    <p:extLst>
      <p:ext uri="{BB962C8B-B14F-4D97-AF65-F5344CB8AC3E}">
        <p14:creationId xmlns:p14="http://schemas.microsoft.com/office/powerpoint/2010/main" val="775105689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1518</Words>
  <Application>Microsoft Office PowerPoint</Application>
  <PresentationFormat>Widescreen</PresentationFormat>
  <Paragraphs>206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Avenir Next LT Pro</vt:lpstr>
      <vt:lpstr>Calibri</vt:lpstr>
      <vt:lpstr>Modern Love</vt:lpstr>
      <vt:lpstr>Times New Roman</vt:lpstr>
      <vt:lpstr>BohemianVTI</vt:lpstr>
      <vt:lpstr>ΔΙΑΤΡΟΦΙΚΗ ΣΥΜΒΟΥΛΕΥΤΙΚΗ  ΕΔΔ4042</vt:lpstr>
      <vt:lpstr>Τροφική επιλογή</vt:lpstr>
      <vt:lpstr>Διαμόρφωση</vt:lpstr>
      <vt:lpstr>Διεπιστημονικό πλαίσιο DONE  (Determinants Of Nutrition &amp; Eating behavior framework)</vt:lpstr>
      <vt:lpstr>Διεπιστημονικό πλαίσιο DONE  (Determinants Of Nutrition &amp; Eating behavior framework)</vt:lpstr>
      <vt:lpstr>Α. ΑΤΟΜΙΚΟΙ ΠΑΡΑΓΟΝΤΕΣ</vt:lpstr>
      <vt:lpstr>Α. ΑΤΟΜΙΚΟΙ ΠΑΡΑΓΟΝΤΕΣ</vt:lpstr>
      <vt:lpstr>PowerPoint Presentation</vt:lpstr>
      <vt:lpstr>Διεπιστημονικό πλαίσιο DONE  (Determinants Of Nutrition &amp; Eating behavior framework)</vt:lpstr>
      <vt:lpstr>Διαπροσωπικοί παράγοντες</vt:lpstr>
      <vt:lpstr>Διαπροσωπικοί παράγοντες</vt:lpstr>
      <vt:lpstr>Διεπιστημονικό πλαίσιο DONE  (Determinants Of Nutrition &amp; Eating behavior framework)</vt:lpstr>
      <vt:lpstr>Περιβαλλοντικοί παράγοντες</vt:lpstr>
      <vt:lpstr>Προϊόν</vt:lpstr>
      <vt:lpstr>Προϊόν</vt:lpstr>
      <vt:lpstr>Περιβαλλοντικοί παράγοντες</vt:lpstr>
      <vt:lpstr>Μικρο περιβάλλον</vt:lpstr>
      <vt:lpstr>Μικρο περιβάλλον</vt:lpstr>
      <vt:lpstr>Μικρο περιβάλλον</vt:lpstr>
      <vt:lpstr>Μικρο περιβάλλον</vt:lpstr>
      <vt:lpstr>Μικρο περιβάλλον</vt:lpstr>
      <vt:lpstr>Μικρο περιβάλλον</vt:lpstr>
      <vt:lpstr>Μέσο/ Μάκρο περιβάλλον</vt:lpstr>
      <vt:lpstr>Μέσο/ μάκρο περιβάλλον</vt:lpstr>
      <vt:lpstr>Περιβαλλοντικοί παράγοντες</vt:lpstr>
      <vt:lpstr>Διεπιστημονικό πλαίσιο DONE  (Determinants Of Nutrition &amp; Eating behavior framework)</vt:lpstr>
      <vt:lpstr>Πολιτικές</vt:lpstr>
      <vt:lpstr>Ηνωμένο Βασίλειο: Περιορισμοί στην Προώθηση Ανθυγιεινών Τροφίμων προς Παιδιά</vt:lpstr>
      <vt:lpstr>Πολιτικές</vt:lpstr>
      <vt:lpstr>Φορολογικές Πολιτικές Τροφίμων για Υγιεινότερη Διατροφή (WHO)</vt:lpstr>
      <vt:lpstr>Φορολογικές Πολιτικές Τροφίμων για Υγιεινότερη Διατροφή (WHO)</vt:lpstr>
      <vt:lpstr>Φορολόγηση τροφίμων (υπέρ)</vt:lpstr>
      <vt:lpstr>Φορολόγηση τροφίμων (κατά)</vt:lpstr>
      <vt:lpstr>Κυβερνητικές πολιτικές</vt:lpstr>
      <vt:lpstr>Κυβερνητικές πολιτικές</vt:lpstr>
      <vt:lpstr>Βιβλιογραφία Διάλεξης (Ι)</vt:lpstr>
      <vt:lpstr>Βιβλιογραφία Διάλεξης (ΙΙ)</vt:lpstr>
      <vt:lpstr>Ευχαριστώ για την προσοχή σας!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ΔΙΑΤΡΟΦΙΚΗ ΣΥΜΒΟΥΛΕΥΤΙΚΗ  ΕΔΔ3032</dc:title>
  <dc:creator>Evi Fappa</dc:creator>
  <cp:lastModifiedBy>Evangelia Fappa</cp:lastModifiedBy>
  <cp:revision>68</cp:revision>
  <dcterms:created xsi:type="dcterms:W3CDTF">2020-10-21T16:02:13Z</dcterms:created>
  <dcterms:modified xsi:type="dcterms:W3CDTF">2026-03-16T11:39:27Z</dcterms:modified>
</cp:coreProperties>
</file>