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82"/>
  </p:notesMasterIdLst>
  <p:sldIdLst>
    <p:sldId id="256" r:id="rId2"/>
    <p:sldId id="281" r:id="rId3"/>
    <p:sldId id="333" r:id="rId4"/>
    <p:sldId id="378" r:id="rId5"/>
    <p:sldId id="282" r:id="rId6"/>
    <p:sldId id="377" r:id="rId7"/>
    <p:sldId id="307" r:id="rId8"/>
    <p:sldId id="283" r:id="rId9"/>
    <p:sldId id="381" r:id="rId10"/>
    <p:sldId id="259" r:id="rId11"/>
    <p:sldId id="260" r:id="rId12"/>
    <p:sldId id="261" r:id="rId13"/>
    <p:sldId id="262" r:id="rId14"/>
    <p:sldId id="263" r:id="rId15"/>
    <p:sldId id="264" r:id="rId16"/>
    <p:sldId id="265" r:id="rId17"/>
    <p:sldId id="266" r:id="rId18"/>
    <p:sldId id="303" r:id="rId19"/>
    <p:sldId id="304" r:id="rId20"/>
    <p:sldId id="385" r:id="rId21"/>
    <p:sldId id="386" r:id="rId22"/>
    <p:sldId id="387" r:id="rId23"/>
    <p:sldId id="388" r:id="rId24"/>
    <p:sldId id="389" r:id="rId25"/>
    <p:sldId id="308" r:id="rId26"/>
    <p:sldId id="380" r:id="rId27"/>
    <p:sldId id="395" r:id="rId28"/>
    <p:sldId id="284" r:id="rId29"/>
    <p:sldId id="394" r:id="rId30"/>
    <p:sldId id="396" r:id="rId31"/>
    <p:sldId id="397" r:id="rId32"/>
    <p:sldId id="370" r:id="rId33"/>
    <p:sldId id="313" r:id="rId34"/>
    <p:sldId id="353" r:id="rId35"/>
    <p:sldId id="390" r:id="rId36"/>
    <p:sldId id="316" r:id="rId37"/>
    <p:sldId id="321" r:id="rId38"/>
    <p:sldId id="358" r:id="rId39"/>
    <p:sldId id="360" r:id="rId40"/>
    <p:sldId id="323" r:id="rId41"/>
    <p:sldId id="327" r:id="rId42"/>
    <p:sldId id="328" r:id="rId43"/>
    <p:sldId id="337" r:id="rId44"/>
    <p:sldId id="324" r:id="rId45"/>
    <p:sldId id="336" r:id="rId46"/>
    <p:sldId id="322" r:id="rId47"/>
    <p:sldId id="325" r:id="rId48"/>
    <p:sldId id="320" r:id="rId49"/>
    <p:sldId id="338" r:id="rId50"/>
    <p:sldId id="391" r:id="rId51"/>
    <p:sldId id="422" r:id="rId52"/>
    <p:sldId id="392" r:id="rId53"/>
    <p:sldId id="393" r:id="rId54"/>
    <p:sldId id="398" r:id="rId55"/>
    <p:sldId id="410" r:id="rId56"/>
    <p:sldId id="411" r:id="rId57"/>
    <p:sldId id="423" r:id="rId58"/>
    <p:sldId id="424" r:id="rId59"/>
    <p:sldId id="425" r:id="rId60"/>
    <p:sldId id="412" r:id="rId61"/>
    <p:sldId id="426" r:id="rId62"/>
    <p:sldId id="427" r:id="rId63"/>
    <p:sldId id="429" r:id="rId64"/>
    <p:sldId id="413" r:id="rId65"/>
    <p:sldId id="430" r:id="rId66"/>
    <p:sldId id="431" r:id="rId67"/>
    <p:sldId id="414" r:id="rId68"/>
    <p:sldId id="415" r:id="rId69"/>
    <p:sldId id="416" r:id="rId70"/>
    <p:sldId id="417" r:id="rId71"/>
    <p:sldId id="418" r:id="rId72"/>
    <p:sldId id="419" r:id="rId73"/>
    <p:sldId id="420" r:id="rId74"/>
    <p:sldId id="421" r:id="rId75"/>
    <p:sldId id="354" r:id="rId76"/>
    <p:sldId id="315" r:id="rId77"/>
    <p:sldId id="344" r:id="rId78"/>
    <p:sldId id="268" r:id="rId79"/>
    <p:sldId id="326" r:id="rId80"/>
    <p:sldId id="25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25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6235E-5B3C-47C5-A7E3-06CA9B911A1A}"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670D8-8CCC-4F09-B987-A646DA36987A}" type="slidenum">
              <a:rPr lang="en-US" smtClean="0"/>
              <a:t>‹#›</a:t>
            </a:fld>
            <a:endParaRPr lang="en-US"/>
          </a:p>
        </p:txBody>
      </p:sp>
    </p:spTree>
    <p:extLst>
      <p:ext uri="{BB962C8B-B14F-4D97-AF65-F5344CB8AC3E}">
        <p14:creationId xmlns:p14="http://schemas.microsoft.com/office/powerpoint/2010/main" val="290560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Θα ξεκινήσω τη</a:t>
            </a:r>
            <a:r>
              <a:rPr lang="el-GR" baseline="0" dirty="0"/>
              <a:t> συζήτηση χρησιμοποιώντας ένα γνωστό τρόφιμο.</a:t>
            </a:r>
            <a:endParaRPr lang="el-GR" dirty="0"/>
          </a:p>
        </p:txBody>
      </p:sp>
      <p:sp>
        <p:nvSpPr>
          <p:cNvPr id="4" name="Θέση αριθμού διαφάνειας 3"/>
          <p:cNvSpPr>
            <a:spLocks noGrp="1"/>
          </p:cNvSpPr>
          <p:nvPr>
            <p:ph type="sldNum" sz="quarter" idx="10"/>
          </p:nvPr>
        </p:nvSpPr>
        <p:spPr/>
        <p:txBody>
          <a:bodyPr/>
          <a:lstStyle/>
          <a:p>
            <a:fld id="{C163A364-5EA3-47C2-A344-8A0662F60877}" type="slidenum">
              <a:rPr lang="el-GR" smtClean="0"/>
              <a:t>10</a:t>
            </a:fld>
            <a:endParaRPr lang="el-GR"/>
          </a:p>
        </p:txBody>
      </p:sp>
    </p:spTree>
    <p:extLst>
      <p:ext uri="{BB962C8B-B14F-4D97-AF65-F5344CB8AC3E}">
        <p14:creationId xmlns:p14="http://schemas.microsoft.com/office/powerpoint/2010/main" val="367703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Όχι,</a:t>
            </a:r>
            <a:r>
              <a:rPr lang="el-GR" baseline="0" dirty="0"/>
              <a:t> γιατί οι διαφορές είναι πολύ μικρές.</a:t>
            </a:r>
            <a:endParaRPr lang="el-GR" dirty="0"/>
          </a:p>
        </p:txBody>
      </p:sp>
      <p:sp>
        <p:nvSpPr>
          <p:cNvPr id="4" name="Θέση αριθμού διαφάνειας 3"/>
          <p:cNvSpPr>
            <a:spLocks noGrp="1"/>
          </p:cNvSpPr>
          <p:nvPr>
            <p:ph type="sldNum" sz="quarter" idx="10"/>
          </p:nvPr>
        </p:nvSpPr>
        <p:spPr/>
        <p:txBody>
          <a:bodyPr/>
          <a:lstStyle/>
          <a:p>
            <a:fld id="{C163A364-5EA3-47C2-A344-8A0662F60877}" type="slidenum">
              <a:rPr lang="el-GR" smtClean="0"/>
              <a:t>20</a:t>
            </a:fld>
            <a:endParaRPr lang="el-GR"/>
          </a:p>
        </p:txBody>
      </p:sp>
    </p:spTree>
    <p:extLst>
      <p:ext uri="{BB962C8B-B14F-4D97-AF65-F5344CB8AC3E}">
        <p14:creationId xmlns:p14="http://schemas.microsoft.com/office/powerpoint/2010/main" val="4808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Κάποιες</a:t>
            </a:r>
            <a:r>
              <a:rPr lang="el-GR" baseline="0" dirty="0"/>
              <a:t> από αυτές τις σκέψεις προϋποθέτουν ότι υπάρχει γνώση για το τρόφιμο και για την επίδρασή του στην υγεία.</a:t>
            </a:r>
            <a:endParaRPr lang="el-GR" dirty="0"/>
          </a:p>
        </p:txBody>
      </p:sp>
      <p:sp>
        <p:nvSpPr>
          <p:cNvPr id="4" name="Θέση αριθμού διαφάνειας 3"/>
          <p:cNvSpPr>
            <a:spLocks noGrp="1"/>
          </p:cNvSpPr>
          <p:nvPr>
            <p:ph type="sldNum" sz="quarter" idx="10"/>
          </p:nvPr>
        </p:nvSpPr>
        <p:spPr/>
        <p:txBody>
          <a:bodyPr/>
          <a:lstStyle/>
          <a:p>
            <a:fld id="{C163A364-5EA3-47C2-A344-8A0662F60877}" type="slidenum">
              <a:rPr lang="el-GR" smtClean="0"/>
              <a:t>22</a:t>
            </a:fld>
            <a:endParaRPr lang="el-GR"/>
          </a:p>
        </p:txBody>
      </p:sp>
    </p:spTree>
    <p:extLst>
      <p:ext uri="{BB962C8B-B14F-4D97-AF65-F5344CB8AC3E}">
        <p14:creationId xmlns:p14="http://schemas.microsoft.com/office/powerpoint/2010/main" val="327403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Κάποιες</a:t>
            </a:r>
            <a:r>
              <a:rPr lang="el-GR" baseline="0" dirty="0"/>
              <a:t> από αυτές τις σκέψεις προϋποθέτουν ότι υπάρχει γνώση για το τρόφιμο και για την επίδρασή του στην υγεία.</a:t>
            </a:r>
            <a:endParaRPr lang="el-GR" dirty="0"/>
          </a:p>
        </p:txBody>
      </p:sp>
      <p:sp>
        <p:nvSpPr>
          <p:cNvPr id="4" name="Θέση αριθμού διαφάνειας 3"/>
          <p:cNvSpPr>
            <a:spLocks noGrp="1"/>
          </p:cNvSpPr>
          <p:nvPr>
            <p:ph type="sldNum" sz="quarter" idx="10"/>
          </p:nvPr>
        </p:nvSpPr>
        <p:spPr/>
        <p:txBody>
          <a:bodyPr/>
          <a:lstStyle/>
          <a:p>
            <a:fld id="{C163A364-5EA3-47C2-A344-8A0662F60877}" type="slidenum">
              <a:rPr lang="el-GR" smtClean="0"/>
              <a:t>23</a:t>
            </a:fld>
            <a:endParaRPr lang="el-GR"/>
          </a:p>
        </p:txBody>
      </p:sp>
    </p:spTree>
    <p:extLst>
      <p:ext uri="{BB962C8B-B14F-4D97-AF65-F5344CB8AC3E}">
        <p14:creationId xmlns:p14="http://schemas.microsoft.com/office/powerpoint/2010/main" val="327403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B537200-F54B-4DEC-B928-6F1A1C9614FE}" type="slidenum">
              <a:rPr lang="en-US" altLang="el-GR"/>
              <a:pPr/>
              <a:t>39</a:t>
            </a:fld>
            <a:endParaRPr lang="en-US" altLang="el-GR"/>
          </a:p>
        </p:txBody>
      </p:sp>
      <p:sp>
        <p:nvSpPr>
          <p:cNvPr id="40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4969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7455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0877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a:prstGeom prst="rect">
            <a:avLst/>
          </a:prstGeom>
        </p:spPr>
        <p:txBody>
          <a:bodyPr/>
          <a:lstStyle/>
          <a:p>
            <a:r>
              <a:rPr lang="el-GR"/>
              <a:t>Στυλ κύριου τίτλου</a:t>
            </a:r>
          </a:p>
        </p:txBody>
      </p:sp>
    </p:spTree>
    <p:extLst>
      <p:ext uri="{BB962C8B-B14F-4D97-AF65-F5344CB8AC3E}">
        <p14:creationId xmlns:p14="http://schemas.microsoft.com/office/powerpoint/2010/main" val="210812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57669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85038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1646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3078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64402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553318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24702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3/9/2026</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4117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3/9/2026</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34537162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15" r:id="rId5"/>
    <p:sldLayoutId id="2147483720" r:id="rId6"/>
    <p:sldLayoutId id="2147483716" r:id="rId7"/>
    <p:sldLayoutId id="2147483717" r:id="rId8"/>
    <p:sldLayoutId id="2147483718" r:id="rId9"/>
    <p:sldLayoutId id="2147483719" r:id="rId10"/>
    <p:sldLayoutId id="2147483721" r:id="rId11"/>
    <p:sldLayoutId id="2147483727" r:id="rId12"/>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hyperlink" Target="http://www.kallipos.gr/"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E7FDCC-FD28-4502-A5BF-364C3CBC2959}"/>
              </a:ext>
            </a:extLst>
          </p:cNvPr>
          <p:cNvPicPr>
            <a:picLocks noChangeAspect="1"/>
          </p:cNvPicPr>
          <p:nvPr/>
        </p:nvPicPr>
        <p:blipFill rotWithShape="1">
          <a:blip r:embed="rId2"/>
          <a:srcRect t="22130" b="21620"/>
          <a:stretch/>
        </p:blipFill>
        <p:spPr>
          <a:xfrm>
            <a:off x="20" y="10"/>
            <a:ext cx="12191962" cy="6857990"/>
          </a:xfrm>
          <a:prstGeom prst="rect">
            <a:avLst/>
          </a:prstGeom>
        </p:spPr>
      </p:pic>
      <p:sp>
        <p:nvSpPr>
          <p:cNvPr id="11" name="Rectangle 10">
            <a:extLst>
              <a:ext uri="{FF2B5EF4-FFF2-40B4-BE49-F238E27FC236}">
                <a16:creationId xmlns:a16="http://schemas.microsoft.com/office/drawing/2014/main" id="{B7E0C296-2B1B-4589-84EA-239D87849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175" y="2279176"/>
            <a:ext cx="5199894" cy="2585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50863A-B62B-48B7-950E-3D58A556CA0B}"/>
              </a:ext>
            </a:extLst>
          </p:cNvPr>
          <p:cNvSpPr>
            <a:spLocks noGrp="1"/>
          </p:cNvSpPr>
          <p:nvPr>
            <p:ph type="ctrTitle"/>
          </p:nvPr>
        </p:nvSpPr>
        <p:spPr>
          <a:xfrm>
            <a:off x="3489158" y="1258528"/>
            <a:ext cx="5199894" cy="1061883"/>
          </a:xfrm>
          <a:solidFill>
            <a:schemeClr val="bg2"/>
          </a:solidFill>
        </p:spPr>
        <p:txBody>
          <a:bodyPr>
            <a:noAutofit/>
          </a:bodyPr>
          <a:lstStyle/>
          <a:p>
            <a:r>
              <a:rPr lang="el-GR" sz="2600" dirty="0"/>
              <a:t>ΔΙΑΤΡΟΦΙΚΗ ΣΥΜΒΟΥΛΕΥΤΙΚΗ </a:t>
            </a:r>
            <a:br>
              <a:rPr lang="el-GR" sz="2600"/>
            </a:br>
            <a:r>
              <a:rPr lang="el-GR" sz="2200"/>
              <a:t>ΕΔΔ4042</a:t>
            </a:r>
            <a:endParaRPr lang="en-US" sz="2200" dirty="0"/>
          </a:p>
        </p:txBody>
      </p:sp>
      <p:sp>
        <p:nvSpPr>
          <p:cNvPr id="3" name="Subtitle 2">
            <a:extLst>
              <a:ext uri="{FF2B5EF4-FFF2-40B4-BE49-F238E27FC236}">
                <a16:creationId xmlns:a16="http://schemas.microsoft.com/office/drawing/2014/main" id="{38BA15CC-B623-4860-ABDE-8F54FBE50FAA}"/>
              </a:ext>
            </a:extLst>
          </p:cNvPr>
          <p:cNvSpPr>
            <a:spLocks noGrp="1"/>
          </p:cNvSpPr>
          <p:nvPr>
            <p:ph type="subTitle" idx="1"/>
          </p:nvPr>
        </p:nvSpPr>
        <p:spPr>
          <a:xfrm>
            <a:off x="3635865" y="2446671"/>
            <a:ext cx="4920269" cy="553395"/>
          </a:xfrm>
        </p:spPr>
        <p:txBody>
          <a:bodyPr>
            <a:noAutofit/>
          </a:bodyPr>
          <a:lstStyle/>
          <a:p>
            <a:r>
              <a:rPr lang="el-GR" sz="3200" b="1" dirty="0">
                <a:solidFill>
                  <a:srgbClr val="7030A0"/>
                </a:solidFill>
              </a:rPr>
              <a:t>ΠΑΡΑΓΟΝΤΕΣ ΠΟΥ ΕΠΗΡΕΑΖΟΥΝ ΤΗΝ ΤΡΟΦΙΚΗ ΕΠΙΛΟΓΗ</a:t>
            </a:r>
            <a:endParaRPr lang="en-US" sz="3200" b="1" dirty="0">
              <a:solidFill>
                <a:srgbClr val="7030A0"/>
              </a:solidFill>
            </a:endParaRPr>
          </a:p>
        </p:txBody>
      </p:sp>
      <p:grpSp>
        <p:nvGrpSpPr>
          <p:cNvPr id="13" name="Group 12">
            <a:extLst>
              <a:ext uri="{FF2B5EF4-FFF2-40B4-BE49-F238E27FC236}">
                <a16:creationId xmlns:a16="http://schemas.microsoft.com/office/drawing/2014/main" id="{3CDD339A-0D5C-435F-B70C-6498DB974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52" y="3022005"/>
            <a:ext cx="12161561" cy="1033163"/>
            <a:chOff x="23552" y="3022005"/>
            <a:chExt cx="12161561" cy="1033163"/>
          </a:xfrm>
        </p:grpSpPr>
        <p:sp>
          <p:nvSpPr>
            <p:cNvPr id="14" name="Freeform 6">
              <a:extLst>
                <a:ext uri="{FF2B5EF4-FFF2-40B4-BE49-F238E27FC236}">
                  <a16:creationId xmlns:a16="http://schemas.microsoft.com/office/drawing/2014/main" id="{21D7864D-9CC0-4345-A8ED-01EEC9C57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3">
              <a:extLst>
                <a:ext uri="{FF2B5EF4-FFF2-40B4-BE49-F238E27FC236}">
                  <a16:creationId xmlns:a16="http://schemas.microsoft.com/office/drawing/2014/main" id="{F9F23CAB-0676-4AC7-8CA8-7B5BF73E2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5">
              <a:extLst>
                <a:ext uri="{FF2B5EF4-FFF2-40B4-BE49-F238E27FC236}">
                  <a16:creationId xmlns:a16="http://schemas.microsoft.com/office/drawing/2014/main" id="{EB1A7EF0-FD1E-4431-AA12-061658B27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3">
              <a:extLst>
                <a:ext uri="{FF2B5EF4-FFF2-40B4-BE49-F238E27FC236}">
                  <a16:creationId xmlns:a16="http://schemas.microsoft.com/office/drawing/2014/main" id="{98ABF759-8FA6-48D5-B872-D9CEECD39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8">
              <a:extLst>
                <a:ext uri="{FF2B5EF4-FFF2-40B4-BE49-F238E27FC236}">
                  <a16:creationId xmlns:a16="http://schemas.microsoft.com/office/drawing/2014/main" id="{92676367-B42C-46BC-BF52-A543723C2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9">
              <a:extLst>
                <a:ext uri="{FF2B5EF4-FFF2-40B4-BE49-F238E27FC236}">
                  <a16:creationId xmlns:a16="http://schemas.microsoft.com/office/drawing/2014/main" id="{F96083BD-2E2F-43C1-B5B8-90A19ECB2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0">
              <a:extLst>
                <a:ext uri="{FF2B5EF4-FFF2-40B4-BE49-F238E27FC236}">
                  <a16:creationId xmlns:a16="http://schemas.microsoft.com/office/drawing/2014/main" id="{36D49EC8-F959-4206-9496-81C1FCE95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15">
              <a:extLst>
                <a:ext uri="{FF2B5EF4-FFF2-40B4-BE49-F238E27FC236}">
                  <a16:creationId xmlns:a16="http://schemas.microsoft.com/office/drawing/2014/main" id="{F6E9CB87-8280-47D0-88C8-BAC285D5D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0">
              <a:extLst>
                <a:ext uri="{FF2B5EF4-FFF2-40B4-BE49-F238E27FC236}">
                  <a16:creationId xmlns:a16="http://schemas.microsoft.com/office/drawing/2014/main" id="{38207A8D-8E7E-463D-9992-9844A7808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27">
              <a:extLst>
                <a:ext uri="{FF2B5EF4-FFF2-40B4-BE49-F238E27FC236}">
                  <a16:creationId xmlns:a16="http://schemas.microsoft.com/office/drawing/2014/main" id="{7BA77B91-9626-4DFA-A5D2-86BE3EAC8F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33">
              <a:extLst>
                <a:ext uri="{FF2B5EF4-FFF2-40B4-BE49-F238E27FC236}">
                  <a16:creationId xmlns:a16="http://schemas.microsoft.com/office/drawing/2014/main" id="{034D50E5-CC96-47EA-909D-9CC6ABA24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
              <a:extLst>
                <a:ext uri="{FF2B5EF4-FFF2-40B4-BE49-F238E27FC236}">
                  <a16:creationId xmlns:a16="http://schemas.microsoft.com/office/drawing/2014/main" id="{92A5ABF9-C9AB-440A-9046-57769BAA7F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7">
              <a:extLst>
                <a:ext uri="{FF2B5EF4-FFF2-40B4-BE49-F238E27FC236}">
                  <a16:creationId xmlns:a16="http://schemas.microsoft.com/office/drawing/2014/main" id="{20CCFA26-8B22-4B64-A21B-01B13BE5B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40">
              <a:extLst>
                <a:ext uri="{FF2B5EF4-FFF2-40B4-BE49-F238E27FC236}">
                  <a16:creationId xmlns:a16="http://schemas.microsoft.com/office/drawing/2014/main" id="{7034E999-C5DC-41C3-93CF-5AA4288924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46">
              <a:extLst>
                <a:ext uri="{FF2B5EF4-FFF2-40B4-BE49-F238E27FC236}">
                  <a16:creationId xmlns:a16="http://schemas.microsoft.com/office/drawing/2014/main" id="{1A197C36-622D-4B69-91BB-4C6D3D209E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4">
              <a:extLst>
                <a:ext uri="{FF2B5EF4-FFF2-40B4-BE49-F238E27FC236}">
                  <a16:creationId xmlns:a16="http://schemas.microsoft.com/office/drawing/2014/main" id="{2B41BCF4-897C-4C73-A9C9-92A909F18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5">
              <a:extLst>
                <a:ext uri="{FF2B5EF4-FFF2-40B4-BE49-F238E27FC236}">
                  <a16:creationId xmlns:a16="http://schemas.microsoft.com/office/drawing/2014/main" id="{406FB574-90F0-417D-ABCD-95DDE91A2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6">
              <a:extLst>
                <a:ext uri="{FF2B5EF4-FFF2-40B4-BE49-F238E27FC236}">
                  <a16:creationId xmlns:a16="http://schemas.microsoft.com/office/drawing/2014/main" id="{943DBA82-CBF2-40C6-A535-C02BA2F1E7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64">
              <a:extLst>
                <a:ext uri="{FF2B5EF4-FFF2-40B4-BE49-F238E27FC236}">
                  <a16:creationId xmlns:a16="http://schemas.microsoft.com/office/drawing/2014/main" id="{5A1CC399-638B-44DB-80A7-401D797A9A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id="{7FD19F2D-445B-4F06-A6FB-5F6E449B8720}"/>
              </a:ext>
            </a:extLst>
          </p:cNvPr>
          <p:cNvPicPr>
            <a:picLocks noChangeAspect="1"/>
          </p:cNvPicPr>
          <p:nvPr/>
        </p:nvPicPr>
        <p:blipFill>
          <a:blip r:embed="rId3"/>
          <a:stretch>
            <a:fillRect/>
          </a:stretch>
        </p:blipFill>
        <p:spPr>
          <a:xfrm>
            <a:off x="11338489" y="105021"/>
            <a:ext cx="782180" cy="792750"/>
          </a:xfrm>
          <a:prstGeom prst="rect">
            <a:avLst/>
          </a:prstGeom>
        </p:spPr>
      </p:pic>
      <p:sp>
        <p:nvSpPr>
          <p:cNvPr id="6" name="TextBox 5">
            <a:extLst>
              <a:ext uri="{FF2B5EF4-FFF2-40B4-BE49-F238E27FC236}">
                <a16:creationId xmlns:a16="http://schemas.microsoft.com/office/drawing/2014/main" id="{57F6CD2B-09CA-4F96-8514-75B830E595B6}"/>
              </a:ext>
            </a:extLst>
          </p:cNvPr>
          <p:cNvSpPr txBox="1"/>
          <p:nvPr/>
        </p:nvSpPr>
        <p:spPr>
          <a:xfrm>
            <a:off x="7732696" y="200292"/>
            <a:ext cx="3557979" cy="646331"/>
          </a:xfrm>
          <a:prstGeom prst="rect">
            <a:avLst/>
          </a:prstGeom>
          <a:noFill/>
        </p:spPr>
        <p:txBody>
          <a:bodyPr wrap="square" rtlCol="0">
            <a:spAutoFit/>
          </a:bodyPr>
          <a:lstStyle/>
          <a:p>
            <a:pPr algn="r"/>
            <a:r>
              <a:rPr lang="el-GR" dirty="0"/>
              <a:t>ΤΜΗΜΑ ΕΠΙΣΤΗΜΗΣ ΔΙΑΤΡΟΦΗΣ ΚΑΙ ΔΙΑΙΤΟΛΟΓΙΑΣ</a:t>
            </a:r>
            <a:endParaRPr lang="en-US" dirty="0"/>
          </a:p>
        </p:txBody>
      </p:sp>
      <p:sp>
        <p:nvSpPr>
          <p:cNvPr id="8" name="TextBox 7">
            <a:extLst>
              <a:ext uri="{FF2B5EF4-FFF2-40B4-BE49-F238E27FC236}">
                <a16:creationId xmlns:a16="http://schemas.microsoft.com/office/drawing/2014/main" id="{C5713820-1AA4-4A18-AC79-DD7DDCF869F7}"/>
              </a:ext>
            </a:extLst>
          </p:cNvPr>
          <p:cNvSpPr txBox="1"/>
          <p:nvPr/>
        </p:nvSpPr>
        <p:spPr>
          <a:xfrm>
            <a:off x="25211" y="6207318"/>
            <a:ext cx="4092061" cy="646331"/>
          </a:xfrm>
          <a:prstGeom prst="rect">
            <a:avLst/>
          </a:prstGeom>
          <a:noFill/>
        </p:spPr>
        <p:txBody>
          <a:bodyPr wrap="square" rtlCol="0">
            <a:spAutoFit/>
          </a:bodyPr>
          <a:lstStyle/>
          <a:p>
            <a:r>
              <a:rPr lang="el-GR" dirty="0"/>
              <a:t>Δρ. Ευαγγελία </a:t>
            </a:r>
            <a:r>
              <a:rPr lang="el-GR" dirty="0" err="1"/>
              <a:t>Φάππα</a:t>
            </a:r>
            <a:endParaRPr lang="el-GR" dirty="0"/>
          </a:p>
          <a:p>
            <a:r>
              <a:rPr lang="el-GR" dirty="0"/>
              <a:t>Διαιτολόγος - Διατροφολόγος</a:t>
            </a:r>
            <a:endParaRPr lang="en-US" dirty="0"/>
          </a:p>
        </p:txBody>
      </p:sp>
    </p:spTree>
    <p:extLst>
      <p:ext uri="{BB962C8B-B14F-4D97-AF65-F5344CB8AC3E}">
        <p14:creationId xmlns:p14="http://schemas.microsoft.com/office/powerpoint/2010/main" val="3420109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703512" y="332656"/>
            <a:ext cx="8229600" cy="990600"/>
          </a:xfrm>
        </p:spPr>
        <p:txBody>
          <a:bodyPr/>
          <a:lstStyle/>
          <a:p>
            <a:r>
              <a:rPr lang="el-GR" dirty="0"/>
              <a:t>Παράδειγμα</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798" b="18235"/>
          <a:stretch/>
        </p:blipFill>
        <p:spPr bwMode="auto">
          <a:xfrm rot="19716033">
            <a:off x="2072738" y="1897748"/>
            <a:ext cx="4824831" cy="2314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Έλλειψη 3"/>
          <p:cNvSpPr/>
          <p:nvPr/>
        </p:nvSpPr>
        <p:spPr>
          <a:xfrm rot="19581936">
            <a:off x="3651170" y="2611950"/>
            <a:ext cx="1732603" cy="869136"/>
          </a:xfrm>
          <a:prstGeom prst="ellipse">
            <a:avLst/>
          </a:prstGeom>
          <a:solidFill>
            <a:srgbClr val="0C9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96195">
            <a:off x="5145851" y="3218760"/>
            <a:ext cx="4922215" cy="2415672"/>
          </a:xfrm>
          <a:prstGeom prst="rect">
            <a:avLst/>
          </a:prstGeom>
        </p:spPr>
      </p:pic>
    </p:spTree>
    <p:extLst>
      <p:ext uri="{BB962C8B-B14F-4D97-AF65-F5344CB8AC3E}">
        <p14:creationId xmlns:p14="http://schemas.microsoft.com/office/powerpoint/2010/main" val="2303509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Κοιτώντας τα θρεπτικά συστατικά…</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71664" y="1628800"/>
            <a:ext cx="5876150" cy="476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166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Κοιτώντας πιο προσεχτικά…</a:t>
            </a:r>
          </a:p>
        </p:txBody>
      </p:sp>
      <p:pic>
        <p:nvPicPr>
          <p:cNvPr id="4" name="Picture 2" descr="C:\Users\e.fappa\Downloads\IMG_20190226_13245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608" t="25001" r="54427" b="45665"/>
          <a:stretch/>
        </p:blipFill>
        <p:spPr bwMode="auto">
          <a:xfrm>
            <a:off x="2063552" y="1556792"/>
            <a:ext cx="4248472"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fappa\Downloads\IMG_20190226_13245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666" t="58873" r="52727" b="7839"/>
          <a:stretch/>
        </p:blipFill>
        <p:spPr bwMode="auto">
          <a:xfrm>
            <a:off x="6333652" y="1680840"/>
            <a:ext cx="3722788" cy="491651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79576" y="3284984"/>
            <a:ext cx="7776864" cy="64807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5006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Κοιτώντας πιο προσεχτικά…</a:t>
            </a:r>
          </a:p>
        </p:txBody>
      </p:sp>
      <p:pic>
        <p:nvPicPr>
          <p:cNvPr id="4" name="Picture 2" descr="C:\Users\e.fappa\Downloads\IMG_20190226_13245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608" t="25001" r="54427" b="45665"/>
          <a:stretch/>
        </p:blipFill>
        <p:spPr bwMode="auto">
          <a:xfrm>
            <a:off x="2063552" y="1556792"/>
            <a:ext cx="4248472"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fappa\Downloads\IMG_20190226_13245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666" t="58873" r="52727" b="7839"/>
          <a:stretch/>
        </p:blipFill>
        <p:spPr bwMode="auto">
          <a:xfrm>
            <a:off x="6333652" y="1680840"/>
            <a:ext cx="3722788" cy="491651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79576" y="3789040"/>
            <a:ext cx="7776864" cy="79208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02626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Κοιτώντας πιο προσεχτικά…</a:t>
            </a:r>
          </a:p>
        </p:txBody>
      </p:sp>
      <p:pic>
        <p:nvPicPr>
          <p:cNvPr id="4" name="Picture 2" descr="C:\Users\e.fappa\Downloads\IMG_20190226_13245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608" t="25001" r="54427" b="45665"/>
          <a:stretch/>
        </p:blipFill>
        <p:spPr bwMode="auto">
          <a:xfrm>
            <a:off x="2063552" y="1556792"/>
            <a:ext cx="4248472"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fappa\Downloads\IMG_20190226_13245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666" t="58873" r="52727" b="7839"/>
          <a:stretch/>
        </p:blipFill>
        <p:spPr bwMode="auto">
          <a:xfrm>
            <a:off x="6333652" y="1680840"/>
            <a:ext cx="3722788" cy="491651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79576" y="4509120"/>
            <a:ext cx="7776864" cy="79208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6918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Κοιτώντας πιο προσεχτικά…</a:t>
            </a:r>
          </a:p>
        </p:txBody>
      </p:sp>
      <p:pic>
        <p:nvPicPr>
          <p:cNvPr id="4" name="Picture 2" descr="C:\Users\e.fappa\Downloads\IMG_20190226_13245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608" t="25001" r="54427" b="45665"/>
          <a:stretch/>
        </p:blipFill>
        <p:spPr bwMode="auto">
          <a:xfrm>
            <a:off x="2063552" y="1556792"/>
            <a:ext cx="4248472"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fappa\Downloads\IMG_20190226_13245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666" t="58873" r="52727" b="7839"/>
          <a:stretch/>
        </p:blipFill>
        <p:spPr bwMode="auto">
          <a:xfrm>
            <a:off x="6333652" y="1680840"/>
            <a:ext cx="3722788" cy="491651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79576" y="5589240"/>
            <a:ext cx="7776864" cy="50405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51082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Κοιτώντας πιο προσεχτικά…</a:t>
            </a:r>
          </a:p>
        </p:txBody>
      </p:sp>
      <p:pic>
        <p:nvPicPr>
          <p:cNvPr id="4" name="Picture 2" descr="C:\Users\e.fappa\Downloads\IMG_20190226_13245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608" t="25001" r="54427" b="45665"/>
          <a:stretch/>
        </p:blipFill>
        <p:spPr bwMode="auto">
          <a:xfrm>
            <a:off x="2063552" y="1556792"/>
            <a:ext cx="4248472"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fappa\Downloads\IMG_20190226_13245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666" t="58873" r="52727" b="7839"/>
          <a:stretch/>
        </p:blipFill>
        <p:spPr bwMode="auto">
          <a:xfrm>
            <a:off x="6333652" y="1680840"/>
            <a:ext cx="3722788" cy="491651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79576" y="5229200"/>
            <a:ext cx="7776864" cy="43204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88316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Κοιτώντας πιο προσεχτικά…</a:t>
            </a:r>
          </a:p>
        </p:txBody>
      </p:sp>
      <p:pic>
        <p:nvPicPr>
          <p:cNvPr id="4" name="Picture 2" descr="C:\Users\e.fappa\Downloads\IMG_20190226_13245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608" t="25001" r="54427" b="45665"/>
          <a:stretch/>
        </p:blipFill>
        <p:spPr bwMode="auto">
          <a:xfrm>
            <a:off x="2063552" y="1556792"/>
            <a:ext cx="4248472"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fappa\Downloads\IMG_20190226_13245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666" t="58873" r="52727" b="7839"/>
          <a:stretch/>
        </p:blipFill>
        <p:spPr bwMode="auto">
          <a:xfrm>
            <a:off x="6333652" y="1680840"/>
            <a:ext cx="3722788" cy="491651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79576" y="6021288"/>
            <a:ext cx="7776864" cy="43204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9451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69846" y="336665"/>
            <a:ext cx="9634011" cy="937491"/>
          </a:xfrm>
        </p:spPr>
        <p:txBody>
          <a:bodyPr/>
          <a:lstStyle/>
          <a:p>
            <a:r>
              <a:rPr lang="el-GR" dirty="0"/>
              <a:t>Άρα, μαθηματικά σκεπτόμενοι:</a:t>
            </a:r>
          </a:p>
        </p:txBody>
      </p:sp>
      <p:sp>
        <p:nvSpPr>
          <p:cNvPr id="3" name="Θέση περιεχομένου 2"/>
          <p:cNvSpPr>
            <a:spLocks noGrp="1"/>
          </p:cNvSpPr>
          <p:nvPr>
            <p:ph idx="1"/>
          </p:nvPr>
        </p:nvSpPr>
        <p:spPr>
          <a:xfrm>
            <a:off x="1069847" y="1440411"/>
            <a:ext cx="9634011" cy="4351338"/>
          </a:xfrm>
        </p:spPr>
        <p:txBody>
          <a:bodyPr>
            <a:noAutofit/>
          </a:bodyPr>
          <a:lstStyle/>
          <a:p>
            <a:pPr marL="0" indent="0">
              <a:buNone/>
            </a:pPr>
            <a:r>
              <a:rPr lang="el-GR" u="sng" dirty="0"/>
              <a:t>Η σοκολάτα γάλακτος έχει</a:t>
            </a:r>
            <a:r>
              <a:rPr lang="el-GR" dirty="0"/>
              <a:t>:</a:t>
            </a:r>
          </a:p>
          <a:p>
            <a:r>
              <a:rPr lang="el-GR" dirty="0"/>
              <a:t>Λιγότερες θερμίδες</a:t>
            </a:r>
          </a:p>
          <a:p>
            <a:r>
              <a:rPr lang="el-GR" dirty="0"/>
              <a:t>Λιγότερα κορεσμένα λιπαρά</a:t>
            </a:r>
          </a:p>
          <a:p>
            <a:r>
              <a:rPr lang="el-GR" dirty="0"/>
              <a:t>Λιγότερα απλά σάκχαρα</a:t>
            </a:r>
          </a:p>
          <a:p>
            <a:r>
              <a:rPr lang="el-GR" dirty="0"/>
              <a:t>Περισσότερη πρωτεΐνη</a:t>
            </a:r>
          </a:p>
          <a:p>
            <a:pPr marL="0" indent="0">
              <a:buNone/>
            </a:pPr>
            <a:endParaRPr lang="el-GR" dirty="0"/>
          </a:p>
          <a:p>
            <a:pPr marL="0" indent="0">
              <a:buNone/>
            </a:pPr>
            <a:r>
              <a:rPr lang="el-GR" u="sng" dirty="0"/>
              <a:t>Η σοκολάτα υγείας έχει</a:t>
            </a:r>
            <a:r>
              <a:rPr lang="el-GR" dirty="0"/>
              <a:t>:</a:t>
            </a:r>
          </a:p>
          <a:p>
            <a:r>
              <a:rPr lang="el-GR" dirty="0"/>
              <a:t>Περισσότερες φυτικές ίνες</a:t>
            </a:r>
          </a:p>
          <a:p>
            <a:r>
              <a:rPr lang="el-GR" dirty="0"/>
              <a:t>Λιγότερο αλάτι</a:t>
            </a:r>
          </a:p>
        </p:txBody>
      </p:sp>
    </p:spTree>
    <p:extLst>
      <p:ext uri="{BB962C8B-B14F-4D97-AF65-F5344CB8AC3E}">
        <p14:creationId xmlns:p14="http://schemas.microsoft.com/office/powerpoint/2010/main" val="4284789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Τι λένε τα μαθηματικά;</a:t>
            </a:r>
          </a:p>
        </p:txBody>
      </p:sp>
      <p:sp>
        <p:nvSpPr>
          <p:cNvPr id="3" name="Θέση περιεχομένου 2"/>
          <p:cNvSpPr>
            <a:spLocks noGrp="1"/>
          </p:cNvSpPr>
          <p:nvPr>
            <p:ph idx="1"/>
          </p:nvPr>
        </p:nvSpPr>
        <p:spPr>
          <a:xfrm>
            <a:off x="1069848" y="1844824"/>
            <a:ext cx="9140952" cy="4632176"/>
          </a:xfrm>
        </p:spPr>
        <p:txBody>
          <a:bodyPr/>
          <a:lstStyle/>
          <a:p>
            <a:pPr marL="457200" indent="-457200">
              <a:buAutoNum type="arabicParenR"/>
            </a:pPr>
            <a:r>
              <a:rPr lang="el-GR" dirty="0"/>
              <a:t>Να φάω τη σοκολάτα υγείας εάν δεν πρέπει να καταναλώσω καθόλου αλάτι.</a:t>
            </a:r>
          </a:p>
          <a:p>
            <a:pPr marL="457200" indent="-457200">
              <a:buAutoNum type="arabicParenR"/>
            </a:pPr>
            <a:endParaRPr lang="el-GR" dirty="0"/>
          </a:p>
          <a:p>
            <a:pPr marL="457200" indent="-457200">
              <a:buAutoNum type="arabicParenR"/>
            </a:pPr>
            <a:r>
              <a:rPr lang="el-GR" dirty="0"/>
              <a:t>Να φάω τη σοκολάτα γάλακτος εάν πρέπει να καταναλώσω όσο το δυνατόν λιγότερα κορεσμένα λιπαρά, θερμίδες, απλά σάκχαρα.</a:t>
            </a:r>
          </a:p>
        </p:txBody>
      </p:sp>
    </p:spTree>
    <p:extLst>
      <p:ext uri="{BB962C8B-B14F-4D97-AF65-F5344CB8AC3E}">
        <p14:creationId xmlns:p14="http://schemas.microsoft.com/office/powerpoint/2010/main" val="3725692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b="1" dirty="0">
                <a:solidFill>
                  <a:srgbClr val="7030A0"/>
                </a:solidFill>
              </a:rPr>
              <a:t>Τροφική</a:t>
            </a:r>
            <a:r>
              <a:rPr lang="el-GR" b="1" dirty="0">
                <a:solidFill>
                  <a:schemeClr val="tx1"/>
                </a:solidFill>
              </a:rPr>
              <a:t> </a:t>
            </a:r>
            <a:r>
              <a:rPr lang="el-GR" b="1" dirty="0">
                <a:solidFill>
                  <a:srgbClr val="7030A0"/>
                </a:solidFill>
              </a:rPr>
              <a:t>επιλογή</a:t>
            </a: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856" y="2852936"/>
            <a:ext cx="2418184" cy="2418184"/>
          </a:xfrm>
          <a:prstGeom prst="rect">
            <a:avLst/>
          </a:prstGeom>
        </p:spPr>
      </p:pic>
    </p:spTree>
    <p:extLst>
      <p:ext uri="{BB962C8B-B14F-4D97-AF65-F5344CB8AC3E}">
        <p14:creationId xmlns:p14="http://schemas.microsoft.com/office/powerpoint/2010/main" val="207585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69848" y="502921"/>
            <a:ext cx="9634011" cy="873298"/>
          </a:xfrm>
        </p:spPr>
        <p:txBody>
          <a:bodyPr/>
          <a:lstStyle/>
          <a:p>
            <a:r>
              <a:rPr lang="el-GR" dirty="0"/>
              <a:t>Τι λέει η λογική;</a:t>
            </a:r>
          </a:p>
        </p:txBody>
      </p:sp>
      <p:sp>
        <p:nvSpPr>
          <p:cNvPr id="3" name="Θέση περιεχομένου 2"/>
          <p:cNvSpPr>
            <a:spLocks noGrp="1"/>
          </p:cNvSpPr>
          <p:nvPr>
            <p:ph idx="1"/>
          </p:nvPr>
        </p:nvSpPr>
        <p:spPr>
          <a:xfrm>
            <a:off x="1981200" y="1505527"/>
            <a:ext cx="8229600" cy="4574310"/>
          </a:xfrm>
        </p:spPr>
        <p:txBody>
          <a:bodyPr/>
          <a:lstStyle/>
          <a:p>
            <a:pPr marL="0" indent="0">
              <a:buNone/>
            </a:pPr>
            <a:r>
              <a:rPr lang="el-GR" dirty="0"/>
              <a:t>Υπάρχει ουσιαστική διαφορά μεταξύ των 2 προϊόντων;</a:t>
            </a:r>
          </a:p>
          <a:p>
            <a:pPr marL="0" indent="0">
              <a:buNone/>
            </a:pPr>
            <a:endParaRPr lang="el-GR" dirty="0"/>
          </a:p>
          <a:p>
            <a:pPr marL="0" indent="0">
              <a:buNone/>
            </a:pPr>
            <a:endParaRPr lang="el-GR" dirty="0"/>
          </a:p>
          <a:p>
            <a:pPr marL="0" indent="0">
              <a:buNone/>
            </a:pPr>
            <a:endParaRPr lang="el-GR" dirty="0"/>
          </a:p>
        </p:txBody>
      </p:sp>
      <p:pic>
        <p:nvPicPr>
          <p:cNvPr id="5" name="Picture 3">
            <a:extLst>
              <a:ext uri="{FF2B5EF4-FFF2-40B4-BE49-F238E27FC236}">
                <a16:creationId xmlns:a16="http://schemas.microsoft.com/office/drawing/2014/main" id="{3C4F8D68-59BC-4C93-B564-FEFB2995F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0" y="2601384"/>
            <a:ext cx="6426000" cy="42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813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Τι λέει η επιστήμη της διατροφής;</a:t>
            </a:r>
          </a:p>
        </p:txBody>
      </p:sp>
      <p:sp>
        <p:nvSpPr>
          <p:cNvPr id="3" name="Θέση περιεχομένου 2"/>
          <p:cNvSpPr>
            <a:spLocks noGrp="1"/>
          </p:cNvSpPr>
          <p:nvPr>
            <p:ph idx="1"/>
          </p:nvPr>
        </p:nvSpPr>
        <p:spPr>
          <a:xfrm>
            <a:off x="1417782" y="2143975"/>
            <a:ext cx="8229600" cy="4416152"/>
          </a:xfrm>
        </p:spPr>
        <p:txBody>
          <a:bodyPr/>
          <a:lstStyle/>
          <a:p>
            <a:pPr marL="0" indent="0" algn="ctr">
              <a:buNone/>
            </a:pPr>
            <a:r>
              <a:rPr lang="el-GR" dirty="0"/>
              <a:t>Η σοκολάτα δε συστήνεται να καταναλώνεται ως τρόφιμο ρουτίνας γιατί δε συνεισφέρει στις ανάγκες του ανθρώπου σε θρεπτικά συστατικά.</a:t>
            </a:r>
          </a:p>
          <a:p>
            <a:pPr marL="0" indent="0" algn="ctr">
              <a:buNone/>
            </a:pPr>
            <a:endParaRPr lang="el-GR" dirty="0"/>
          </a:p>
          <a:p>
            <a:pPr marL="0" indent="0" algn="ctr">
              <a:buNone/>
            </a:pPr>
            <a:r>
              <a:rPr lang="el-GR" dirty="0"/>
              <a:t>Ωστόσο, η κατανάλωσή της περιστασιακά και σε κατάλληλη για το άτομο ποσότητα, δεν απαγορεύεται.</a:t>
            </a:r>
          </a:p>
          <a:p>
            <a:pPr marL="0" indent="0">
              <a:buNone/>
            </a:pPr>
            <a:endParaRPr lang="el-GR" dirty="0"/>
          </a:p>
          <a:p>
            <a:pPr marL="0" indent="0">
              <a:buNone/>
            </a:pPr>
            <a:endParaRPr lang="el-GR" dirty="0"/>
          </a:p>
          <a:p>
            <a:pPr marL="0" indent="0">
              <a:buNone/>
            </a:pPr>
            <a:endParaRPr lang="el-GR" dirty="0"/>
          </a:p>
        </p:txBody>
      </p:sp>
    </p:spTree>
    <p:extLst>
      <p:ext uri="{BB962C8B-B14F-4D97-AF65-F5344CB8AC3E}">
        <p14:creationId xmlns:p14="http://schemas.microsoft.com/office/powerpoint/2010/main" val="721678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16000" y="306829"/>
            <a:ext cx="8229600" cy="990600"/>
          </a:xfrm>
        </p:spPr>
        <p:txBody>
          <a:bodyPr>
            <a:normAutofit/>
          </a:bodyPr>
          <a:lstStyle/>
          <a:p>
            <a:r>
              <a:rPr lang="el-GR" sz="3200" dirty="0"/>
              <a:t>Πώς σκεφτόμαστε οι διάφοροι άνθρωποι:</a:t>
            </a:r>
          </a:p>
        </p:txBody>
      </p:sp>
      <p:sp>
        <p:nvSpPr>
          <p:cNvPr id="3" name="Θέση περιεχομένου 2"/>
          <p:cNvSpPr>
            <a:spLocks noGrp="1"/>
          </p:cNvSpPr>
          <p:nvPr>
            <p:ph idx="1"/>
          </p:nvPr>
        </p:nvSpPr>
        <p:spPr>
          <a:xfrm>
            <a:off x="1016000" y="1484784"/>
            <a:ext cx="9194800" cy="4776192"/>
          </a:xfrm>
        </p:spPr>
        <p:txBody>
          <a:bodyPr>
            <a:noAutofit/>
          </a:bodyPr>
          <a:lstStyle/>
          <a:p>
            <a:pPr marL="457200" indent="-457200">
              <a:spcBef>
                <a:spcPts val="1200"/>
              </a:spcBef>
              <a:spcAft>
                <a:spcPts val="1200"/>
              </a:spcAft>
              <a:buAutoNum type="arabicParenR"/>
            </a:pPr>
            <a:r>
              <a:rPr lang="el-GR" dirty="0"/>
              <a:t>Αφού έχω υπέρταση να φάω αυτή με το λιγότερο αλάτι.</a:t>
            </a:r>
            <a:endParaRPr lang="en-US" dirty="0"/>
          </a:p>
          <a:p>
            <a:pPr marL="457200" indent="-457200">
              <a:spcBef>
                <a:spcPts val="1200"/>
              </a:spcBef>
              <a:spcAft>
                <a:spcPts val="1200"/>
              </a:spcAft>
              <a:buAutoNum type="arabicParenR"/>
            </a:pPr>
            <a:r>
              <a:rPr lang="el-GR" dirty="0"/>
              <a:t>Αφού έχω χοληστερίνη να φάω αυτή με τα λιγότερα κορεσμένα.</a:t>
            </a:r>
            <a:endParaRPr lang="en-US" dirty="0"/>
          </a:p>
          <a:p>
            <a:pPr marL="457200" indent="-457200">
              <a:spcBef>
                <a:spcPts val="1200"/>
              </a:spcBef>
              <a:spcAft>
                <a:spcPts val="1200"/>
              </a:spcAft>
              <a:buAutoNum type="arabicParenR"/>
            </a:pPr>
            <a:r>
              <a:rPr lang="el-GR" dirty="0"/>
              <a:t>Επειδή προσπαθώ να ρυθμίσω το βάρος μου </a:t>
            </a:r>
            <a:r>
              <a:rPr lang="en-US" dirty="0"/>
              <a:t>&amp;</a:t>
            </a:r>
            <a:r>
              <a:rPr lang="el-GR" dirty="0"/>
              <a:t> μου αρέσει η σοκολάτα, θα φάω ένα πιο </a:t>
            </a:r>
            <a:r>
              <a:rPr lang="en-US" dirty="0"/>
              <a:t>light </a:t>
            </a:r>
            <a:r>
              <a:rPr lang="el-GR" dirty="0"/>
              <a:t>γλυκό ή θα φάω την υγείας, γιατί με την άλλη δεν μπορώ να σταματήσω στη μισή.</a:t>
            </a:r>
          </a:p>
          <a:p>
            <a:pPr marL="457200" indent="-457200">
              <a:spcBef>
                <a:spcPts val="1200"/>
              </a:spcBef>
              <a:spcAft>
                <a:spcPts val="1200"/>
              </a:spcAft>
              <a:buAutoNum type="arabicParenR"/>
            </a:pPr>
            <a:r>
              <a:rPr lang="el-GR" dirty="0"/>
              <a:t>Αφού θέλω γλυκό &amp; η υγείας δε με καλύπτει θα φάω από τη γάλακτος που με 2 σειρές θα είμαι εντάξει. </a:t>
            </a:r>
            <a:endParaRPr lang="en-US" dirty="0"/>
          </a:p>
          <a:p>
            <a:pPr marL="457200" indent="-457200">
              <a:spcBef>
                <a:spcPts val="1200"/>
              </a:spcBef>
              <a:spcAft>
                <a:spcPts val="1200"/>
              </a:spcAft>
              <a:buFont typeface="Arial" pitchFamily="34" charset="0"/>
              <a:buAutoNum type="arabicParenR"/>
            </a:pPr>
            <a:r>
              <a:rPr lang="el-GR" dirty="0"/>
              <a:t>Αφού τρώω υγιεινά γενικά, μπορώ να φάω λίγη σοκολάτα.</a:t>
            </a:r>
          </a:p>
          <a:p>
            <a:pPr marL="457200" indent="-457200">
              <a:spcBef>
                <a:spcPts val="600"/>
              </a:spcBef>
              <a:spcAft>
                <a:spcPts val="600"/>
              </a:spcAft>
              <a:buFont typeface="Arial" pitchFamily="34" charset="0"/>
              <a:buAutoNum type="arabicParenR"/>
            </a:pPr>
            <a:endParaRPr lang="el-GR" dirty="0"/>
          </a:p>
          <a:p>
            <a:pPr marL="0" indent="0">
              <a:buNone/>
            </a:pPr>
            <a:endParaRPr lang="el-GR" sz="1600" dirty="0"/>
          </a:p>
        </p:txBody>
      </p:sp>
    </p:spTree>
    <p:extLst>
      <p:ext uri="{BB962C8B-B14F-4D97-AF65-F5344CB8AC3E}">
        <p14:creationId xmlns:p14="http://schemas.microsoft.com/office/powerpoint/2010/main" val="4203965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9019" y="597024"/>
            <a:ext cx="8229600" cy="990600"/>
          </a:xfrm>
        </p:spPr>
        <p:txBody>
          <a:bodyPr>
            <a:normAutofit/>
          </a:bodyPr>
          <a:lstStyle/>
          <a:p>
            <a:r>
              <a:rPr lang="el-GR" sz="3200" dirty="0"/>
              <a:t>Πώς σκεφτόμαστε οι διάφοροι άνθρωποι:</a:t>
            </a:r>
          </a:p>
        </p:txBody>
      </p:sp>
      <p:sp>
        <p:nvSpPr>
          <p:cNvPr id="3" name="Θέση περιεχομένου 2"/>
          <p:cNvSpPr>
            <a:spLocks noGrp="1"/>
          </p:cNvSpPr>
          <p:nvPr>
            <p:ph idx="1"/>
          </p:nvPr>
        </p:nvSpPr>
        <p:spPr>
          <a:xfrm>
            <a:off x="803564" y="2022764"/>
            <a:ext cx="9379527" cy="4385994"/>
          </a:xfrm>
        </p:spPr>
        <p:txBody>
          <a:bodyPr>
            <a:noAutofit/>
          </a:bodyPr>
          <a:lstStyle/>
          <a:p>
            <a:pPr marL="457200" indent="-457200">
              <a:spcBef>
                <a:spcPts val="1200"/>
              </a:spcBef>
              <a:spcAft>
                <a:spcPts val="1200"/>
              </a:spcAft>
              <a:buFont typeface="+mj-lt"/>
              <a:buAutoNum type="arabicParenR" startAt="6"/>
            </a:pPr>
            <a:r>
              <a:rPr lang="el-GR" dirty="0"/>
              <a:t>Τρώω πολύ καλά τον τελευταίο καιρό, ας μην το χαλάσω για τη σοκολάτα.</a:t>
            </a:r>
          </a:p>
          <a:p>
            <a:pPr marL="457200" indent="-457200">
              <a:spcBef>
                <a:spcPts val="1200"/>
              </a:spcBef>
              <a:spcAft>
                <a:spcPts val="1200"/>
              </a:spcAft>
              <a:buFont typeface="Arial" pitchFamily="34" charset="0"/>
              <a:buAutoNum type="arabicParenR" startAt="6"/>
            </a:pPr>
            <a:r>
              <a:rPr lang="el-GR" dirty="0"/>
              <a:t>Τρώω που τρώω ανθυγιεινά, η σοκολάτα θα πειράξει;</a:t>
            </a:r>
          </a:p>
          <a:p>
            <a:pPr marL="457200" indent="-457200">
              <a:spcBef>
                <a:spcPts val="1200"/>
              </a:spcBef>
              <a:spcAft>
                <a:spcPts val="1200"/>
              </a:spcAft>
              <a:buFont typeface="Arial" pitchFamily="34" charset="0"/>
              <a:buAutoNum type="arabicParenR" startAt="6"/>
            </a:pPr>
            <a:r>
              <a:rPr lang="el-GR" dirty="0"/>
              <a:t>Έχω φάει, που έχω φάει άσχημα σήμερα, ας μην φάω </a:t>
            </a:r>
            <a:r>
              <a:rPr lang="en-US" dirty="0"/>
              <a:t>&amp;</a:t>
            </a:r>
            <a:r>
              <a:rPr lang="el-GR" dirty="0"/>
              <a:t> σοκολάτα.</a:t>
            </a:r>
          </a:p>
          <a:p>
            <a:pPr marL="457200" indent="-457200">
              <a:spcBef>
                <a:spcPts val="1200"/>
              </a:spcBef>
              <a:spcAft>
                <a:spcPts val="1200"/>
              </a:spcAft>
              <a:buFont typeface="Arial" pitchFamily="34" charset="0"/>
              <a:buAutoNum type="arabicParenR" startAt="6"/>
            </a:pPr>
            <a:r>
              <a:rPr lang="el-GR" dirty="0"/>
              <a:t>Είχα μια πολύ δύσκολη μέρα και τα κατάφερα, μου αξίζει λίγη σοκολάτα.</a:t>
            </a:r>
          </a:p>
          <a:p>
            <a:pPr marL="457200" indent="-457200">
              <a:spcBef>
                <a:spcPts val="1200"/>
              </a:spcBef>
              <a:spcAft>
                <a:spcPts val="1200"/>
              </a:spcAft>
              <a:buFont typeface="Arial" pitchFamily="34" charset="0"/>
              <a:buAutoNum type="arabicParenR" startAt="6"/>
            </a:pPr>
            <a:r>
              <a:rPr lang="el-GR" dirty="0"/>
              <a:t>Με κεράσανε, είναι προσβολή να μην τη φάω.</a:t>
            </a:r>
          </a:p>
          <a:p>
            <a:pPr marL="457200" indent="-457200">
              <a:buAutoNum type="arabicParenR" startAt="6"/>
            </a:pPr>
            <a:endParaRPr lang="el-GR" dirty="0"/>
          </a:p>
        </p:txBody>
      </p:sp>
    </p:spTree>
    <p:extLst>
      <p:ext uri="{BB962C8B-B14F-4D97-AF65-F5344CB8AC3E}">
        <p14:creationId xmlns:p14="http://schemas.microsoft.com/office/powerpoint/2010/main" val="1536314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1844824"/>
            <a:ext cx="8229600" cy="4632176"/>
          </a:xfrm>
        </p:spPr>
        <p:txBody>
          <a:bodyPr>
            <a:normAutofit/>
          </a:bodyPr>
          <a:lstStyle/>
          <a:p>
            <a:pPr marL="0" indent="0" algn="ctr">
              <a:buNone/>
            </a:pPr>
            <a:r>
              <a:rPr lang="el-GR" sz="2400" dirty="0"/>
              <a:t>Πώς επιλέγουμε τελικά τι θα καταναλώσουμε;</a:t>
            </a:r>
          </a:p>
        </p:txBody>
      </p:sp>
      <p:pic>
        <p:nvPicPr>
          <p:cNvPr id="2" name="Picture 3">
            <a:extLst>
              <a:ext uri="{FF2B5EF4-FFF2-40B4-BE49-F238E27FC236}">
                <a16:creationId xmlns:a16="http://schemas.microsoft.com/office/drawing/2014/main" id="{94E84032-9D2D-4FFB-9C22-B326A1EE2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618" y="3362036"/>
            <a:ext cx="5285022" cy="352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712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1445" y="1616131"/>
            <a:ext cx="10058399" cy="3921299"/>
          </a:xfrm>
        </p:spPr>
        <p:txBody>
          <a:bodyPr>
            <a:noAutofit/>
          </a:bodyPr>
          <a:lstStyle/>
          <a:p>
            <a:pPr marL="0" indent="0" algn="just">
              <a:buNone/>
            </a:pPr>
            <a:r>
              <a:rPr lang="el-GR" dirty="0">
                <a:solidFill>
                  <a:schemeClr val="tx1"/>
                </a:solidFill>
              </a:rPr>
              <a:t>Στην καθημερινότητά μας, </a:t>
            </a:r>
            <a:r>
              <a:rPr lang="el-GR" b="1" dirty="0">
                <a:solidFill>
                  <a:schemeClr val="tx1"/>
                </a:solidFill>
              </a:rPr>
              <a:t>δε χρησιμοποιούμε το λογικό συλλογισμό</a:t>
            </a:r>
            <a:r>
              <a:rPr lang="el-GR" dirty="0">
                <a:solidFill>
                  <a:schemeClr val="tx1"/>
                </a:solidFill>
              </a:rPr>
              <a:t> σχετικά με το τι θα καταναλώσουμε. </a:t>
            </a:r>
            <a:endParaRPr lang="en-US" dirty="0">
              <a:solidFill>
                <a:schemeClr val="tx1"/>
              </a:solidFill>
            </a:endParaRPr>
          </a:p>
          <a:p>
            <a:pPr marL="0" indent="0" algn="just">
              <a:buNone/>
            </a:pPr>
            <a:endParaRPr lang="en-US" dirty="0">
              <a:solidFill>
                <a:schemeClr val="tx1"/>
              </a:solidFill>
            </a:endParaRPr>
          </a:p>
          <a:p>
            <a:pPr marL="0" indent="0" algn="just">
              <a:buNone/>
            </a:pPr>
            <a:r>
              <a:rPr lang="el-GR" dirty="0">
                <a:solidFill>
                  <a:schemeClr val="tx1"/>
                </a:solidFill>
              </a:rPr>
              <a:t>Δηλ. δε χρησιμοποιούμε μόνο την επιστημονικά τεκμηριωμένη γνώση όταν αποφασίζουμε ποια τρόφιμα να αγοράσουμε. </a:t>
            </a:r>
          </a:p>
          <a:p>
            <a:pPr marL="0" indent="0" algn="just">
              <a:buNone/>
            </a:pPr>
            <a:endParaRPr lang="en-US" dirty="0">
              <a:solidFill>
                <a:schemeClr val="tx1"/>
              </a:solidFill>
            </a:endParaRPr>
          </a:p>
          <a:p>
            <a:pPr marL="0" indent="0" algn="just">
              <a:buNone/>
            </a:pPr>
            <a:r>
              <a:rPr lang="el-GR" dirty="0">
                <a:solidFill>
                  <a:schemeClr val="tx1"/>
                </a:solidFill>
              </a:rPr>
              <a:t>Αντίθετα, επηρεαζόμαστε από το ευρύτερο περιβάλλον πληροφοριών, το οποίο διαμορφώνεται από πολιτισμικούς παράγοντες συμπεριλαμβανομένων των διαφημίσεων και άλλων μέσων, ενώ είμαστε ισχυρά επηρεασμένοι από προηγούμενες αποφάσεις και συνήθειες, ακόμη και εάν αυτές έχουν αποδειχθεί ότι δεν είναι οι βέλτιστες. </a:t>
            </a:r>
            <a:endParaRPr lang="en-US" dirty="0">
              <a:solidFill>
                <a:schemeClr val="tx1"/>
              </a:solidFill>
            </a:endParaRPr>
          </a:p>
        </p:txBody>
      </p:sp>
      <p:sp>
        <p:nvSpPr>
          <p:cNvPr id="3" name="Title 2"/>
          <p:cNvSpPr>
            <a:spLocks noGrp="1"/>
          </p:cNvSpPr>
          <p:nvPr>
            <p:ph type="title"/>
          </p:nvPr>
        </p:nvSpPr>
        <p:spPr>
          <a:xfrm>
            <a:off x="617564" y="365269"/>
            <a:ext cx="9634011" cy="1103081"/>
          </a:xfrm>
        </p:spPr>
        <p:txBody>
          <a:bodyPr>
            <a:normAutofit/>
          </a:bodyPr>
          <a:lstStyle/>
          <a:p>
            <a:r>
              <a:rPr lang="el-GR" dirty="0">
                <a:solidFill>
                  <a:srgbClr val="7030A0"/>
                </a:solidFill>
              </a:rPr>
              <a:t>Επιλογή </a:t>
            </a:r>
            <a:r>
              <a:rPr lang="el-GR" dirty="0" err="1">
                <a:solidFill>
                  <a:srgbClr val="7030A0"/>
                </a:solidFill>
              </a:rPr>
              <a:t>καταναλισκώμενης</a:t>
            </a:r>
            <a:r>
              <a:rPr lang="el-GR" dirty="0">
                <a:solidFill>
                  <a:srgbClr val="7030A0"/>
                </a:solidFill>
              </a:rPr>
              <a:t> τροφής</a:t>
            </a:r>
            <a:endParaRPr lang="en-US" dirty="0">
              <a:solidFill>
                <a:srgbClr val="7030A0"/>
              </a:solidFill>
            </a:endParaRPr>
          </a:p>
        </p:txBody>
      </p:sp>
    </p:spTree>
    <p:extLst>
      <p:ext uri="{BB962C8B-B14F-4D97-AF65-F5344CB8AC3E}">
        <p14:creationId xmlns:p14="http://schemas.microsoft.com/office/powerpoint/2010/main" val="3953971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13295A4-A13A-46AB-BA7B-389E81128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530" y="2262470"/>
            <a:ext cx="3534938" cy="2333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DEC80BF-0D7C-4085-9094-94BF9B15A862}"/>
              </a:ext>
            </a:extLst>
          </p:cNvPr>
          <p:cNvSpPr txBox="1"/>
          <p:nvPr/>
        </p:nvSpPr>
        <p:spPr>
          <a:xfrm>
            <a:off x="2382982" y="1069152"/>
            <a:ext cx="7130472" cy="584775"/>
          </a:xfrm>
          <a:prstGeom prst="rect">
            <a:avLst/>
          </a:prstGeom>
          <a:noFill/>
        </p:spPr>
        <p:txBody>
          <a:bodyPr wrap="square" rtlCol="0">
            <a:spAutoFit/>
          </a:bodyPr>
          <a:lstStyle/>
          <a:p>
            <a:pPr algn="ctr"/>
            <a:r>
              <a:rPr lang="el-GR" sz="3200" dirty="0"/>
              <a:t>Όταν λέμε περιβάλλον, τι εννοούμε;</a:t>
            </a:r>
          </a:p>
        </p:txBody>
      </p:sp>
    </p:spTree>
    <p:extLst>
      <p:ext uri="{BB962C8B-B14F-4D97-AF65-F5344CB8AC3E}">
        <p14:creationId xmlns:p14="http://schemas.microsoft.com/office/powerpoint/2010/main" val="577482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3120" y="1810326"/>
            <a:ext cx="10017759" cy="4088935"/>
          </a:xfrm>
        </p:spPr>
        <p:txBody>
          <a:bodyPr>
            <a:noAutofit/>
          </a:bodyPr>
          <a:lstStyle/>
          <a:p>
            <a:pPr marL="68580" indent="0" algn="ctr">
              <a:buNone/>
            </a:pPr>
            <a:r>
              <a:rPr lang="el-GR" dirty="0">
                <a:solidFill>
                  <a:schemeClr val="tx1"/>
                </a:solidFill>
              </a:rPr>
              <a:t>Το περιβάλλον επιδρά στη </a:t>
            </a:r>
            <a:r>
              <a:rPr lang="el-GR" b="1" dirty="0">
                <a:solidFill>
                  <a:schemeClr val="tx1"/>
                </a:solidFill>
              </a:rPr>
              <a:t>διαθεσιμότητα</a:t>
            </a:r>
            <a:r>
              <a:rPr lang="el-GR" dirty="0">
                <a:solidFill>
                  <a:schemeClr val="tx1"/>
                </a:solidFill>
              </a:rPr>
              <a:t> των τροφίμων και την </a:t>
            </a:r>
            <a:r>
              <a:rPr lang="el-GR" b="1" dirty="0">
                <a:solidFill>
                  <a:schemeClr val="tx1"/>
                </a:solidFill>
              </a:rPr>
              <a:t>αποδοχή </a:t>
            </a:r>
            <a:r>
              <a:rPr lang="el-GR" dirty="0">
                <a:solidFill>
                  <a:schemeClr val="tx1"/>
                </a:solidFill>
              </a:rPr>
              <a:t>κάποιων απ’ αυτά από το άτομο. </a:t>
            </a:r>
          </a:p>
          <a:p>
            <a:pPr marL="68580" indent="0" algn="ctr">
              <a:buNone/>
            </a:pPr>
            <a:endParaRPr lang="el-GR" dirty="0">
              <a:solidFill>
                <a:schemeClr val="tx1"/>
              </a:solidFill>
            </a:endParaRPr>
          </a:p>
        </p:txBody>
      </p:sp>
      <p:sp>
        <p:nvSpPr>
          <p:cNvPr id="2" name="Τίτλος 1"/>
          <p:cNvSpPr>
            <a:spLocks noGrp="1"/>
          </p:cNvSpPr>
          <p:nvPr>
            <p:ph type="title"/>
          </p:nvPr>
        </p:nvSpPr>
        <p:spPr>
          <a:xfrm>
            <a:off x="1092652" y="440240"/>
            <a:ext cx="7024744" cy="601136"/>
          </a:xfrm>
        </p:spPr>
        <p:txBody>
          <a:bodyPr>
            <a:normAutofit fontScale="90000"/>
          </a:bodyPr>
          <a:lstStyle/>
          <a:p>
            <a:r>
              <a:rPr lang="el-GR" b="1" dirty="0">
                <a:solidFill>
                  <a:srgbClr val="7030A0"/>
                </a:solidFill>
              </a:rPr>
              <a:t>Περιβάλλον</a:t>
            </a:r>
          </a:p>
        </p:txBody>
      </p:sp>
    </p:spTree>
    <p:extLst>
      <p:ext uri="{BB962C8B-B14F-4D97-AF65-F5344CB8AC3E}">
        <p14:creationId xmlns:p14="http://schemas.microsoft.com/office/powerpoint/2010/main" val="2421933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3120" y="1218742"/>
            <a:ext cx="10017759" cy="4680520"/>
          </a:xfrm>
        </p:spPr>
        <p:txBody>
          <a:bodyPr>
            <a:noAutofit/>
          </a:bodyPr>
          <a:lstStyle/>
          <a:p>
            <a:pPr marL="68580" indent="0" algn="ctr">
              <a:buNone/>
            </a:pPr>
            <a:r>
              <a:rPr lang="el-GR" dirty="0">
                <a:solidFill>
                  <a:schemeClr val="tx1"/>
                </a:solidFill>
              </a:rPr>
              <a:t>Το περιβάλλον επιδρά στη </a:t>
            </a:r>
            <a:r>
              <a:rPr lang="el-GR" b="1" dirty="0">
                <a:solidFill>
                  <a:schemeClr val="tx1"/>
                </a:solidFill>
              </a:rPr>
              <a:t>διαθεσιμότητα</a:t>
            </a:r>
            <a:r>
              <a:rPr lang="el-GR" dirty="0">
                <a:solidFill>
                  <a:schemeClr val="tx1"/>
                </a:solidFill>
              </a:rPr>
              <a:t> των τροφίμων και την αποδοχή</a:t>
            </a:r>
            <a:r>
              <a:rPr lang="el-GR" b="1" dirty="0">
                <a:solidFill>
                  <a:schemeClr val="tx1"/>
                </a:solidFill>
              </a:rPr>
              <a:t> </a:t>
            </a:r>
            <a:r>
              <a:rPr lang="el-GR" dirty="0">
                <a:solidFill>
                  <a:schemeClr val="tx1"/>
                </a:solidFill>
              </a:rPr>
              <a:t>κάποιων απ’ αυτά από το άτομο. </a:t>
            </a:r>
          </a:p>
        </p:txBody>
      </p:sp>
      <p:sp>
        <p:nvSpPr>
          <p:cNvPr id="2" name="Τίτλος 1"/>
          <p:cNvSpPr>
            <a:spLocks noGrp="1"/>
          </p:cNvSpPr>
          <p:nvPr>
            <p:ph type="title"/>
          </p:nvPr>
        </p:nvSpPr>
        <p:spPr>
          <a:xfrm>
            <a:off x="1092652" y="440240"/>
            <a:ext cx="7024744" cy="601136"/>
          </a:xfrm>
        </p:spPr>
        <p:txBody>
          <a:bodyPr>
            <a:normAutofit fontScale="90000"/>
          </a:bodyPr>
          <a:lstStyle/>
          <a:p>
            <a:r>
              <a:rPr lang="el-GR" b="1" dirty="0">
                <a:solidFill>
                  <a:srgbClr val="7030A0"/>
                </a:solidFill>
              </a:rPr>
              <a:t>Περιβάλλον</a:t>
            </a:r>
          </a:p>
        </p:txBody>
      </p:sp>
      <p:sp>
        <p:nvSpPr>
          <p:cNvPr id="4" name="Rectangle: Rounded Corners 3">
            <a:extLst>
              <a:ext uri="{FF2B5EF4-FFF2-40B4-BE49-F238E27FC236}">
                <a16:creationId xmlns:a16="http://schemas.microsoft.com/office/drawing/2014/main" id="{26F46535-6DF1-4568-93A4-A0DE7B733B60}"/>
              </a:ext>
            </a:extLst>
          </p:cNvPr>
          <p:cNvSpPr/>
          <p:nvPr/>
        </p:nvSpPr>
        <p:spPr>
          <a:xfrm>
            <a:off x="2785104" y="2842924"/>
            <a:ext cx="6113789" cy="3408581"/>
          </a:xfrm>
          <a:prstGeom prst="roundRect">
            <a:avLst/>
          </a:prstGeom>
          <a:solidFill>
            <a:schemeClr val="bg2"/>
          </a:solidFill>
          <a:ln>
            <a:solidFill>
              <a:schemeClr val="accent3"/>
            </a:solidFill>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spcBef>
                <a:spcPts val="600"/>
              </a:spcBef>
              <a:spcAft>
                <a:spcPts val="600"/>
              </a:spcAft>
            </a:pPr>
            <a:r>
              <a:rPr lang="el-GR" sz="2000" dirty="0">
                <a:solidFill>
                  <a:schemeClr val="tx1"/>
                </a:solidFill>
              </a:rPr>
              <a:t>Το τι είναι διαθέσιμο εξαρτάται από</a:t>
            </a:r>
            <a:r>
              <a:rPr lang="en-US" sz="2000" dirty="0">
                <a:solidFill>
                  <a:schemeClr val="tx1"/>
                </a:solidFill>
              </a:rPr>
              <a:t>:</a:t>
            </a:r>
          </a:p>
          <a:p>
            <a:pPr algn="ctr">
              <a:lnSpc>
                <a:spcPct val="150000"/>
              </a:lnSpc>
              <a:spcBef>
                <a:spcPts val="600"/>
              </a:spcBef>
              <a:spcAft>
                <a:spcPts val="600"/>
              </a:spcAft>
            </a:pPr>
            <a:r>
              <a:rPr lang="el-GR" sz="2000" u="sng" dirty="0">
                <a:solidFill>
                  <a:schemeClr val="tx1"/>
                </a:solidFill>
              </a:rPr>
              <a:t>γεωγραφικούς &amp; κλιματικούς παράγοντες</a:t>
            </a:r>
            <a:r>
              <a:rPr lang="el-GR" sz="2000" dirty="0">
                <a:solidFill>
                  <a:schemeClr val="tx1"/>
                </a:solidFill>
              </a:rPr>
              <a:t>, </a:t>
            </a:r>
            <a:endParaRPr lang="en-US" sz="2000" dirty="0">
              <a:solidFill>
                <a:schemeClr val="tx1"/>
              </a:solidFill>
            </a:endParaRPr>
          </a:p>
          <a:p>
            <a:pPr algn="ctr">
              <a:lnSpc>
                <a:spcPct val="150000"/>
              </a:lnSpc>
              <a:spcBef>
                <a:spcPts val="600"/>
              </a:spcBef>
              <a:spcAft>
                <a:spcPts val="600"/>
              </a:spcAft>
            </a:pPr>
            <a:r>
              <a:rPr lang="el-GR" sz="2000" u="sng" dirty="0">
                <a:solidFill>
                  <a:schemeClr val="tx1"/>
                </a:solidFill>
              </a:rPr>
              <a:t>πολιτικές </a:t>
            </a:r>
            <a:r>
              <a:rPr lang="en-US" sz="2000" u="sng" dirty="0">
                <a:solidFill>
                  <a:schemeClr val="tx1"/>
                </a:solidFill>
              </a:rPr>
              <a:t>&amp;</a:t>
            </a:r>
            <a:r>
              <a:rPr lang="el-GR" sz="2000" u="sng" dirty="0">
                <a:solidFill>
                  <a:schemeClr val="tx1"/>
                </a:solidFill>
              </a:rPr>
              <a:t> οικονομικές παραμέτρους </a:t>
            </a:r>
            <a:endParaRPr lang="en-US" sz="2000" u="sng" dirty="0">
              <a:solidFill>
                <a:schemeClr val="tx1"/>
              </a:solidFill>
            </a:endParaRPr>
          </a:p>
          <a:p>
            <a:pPr algn="ctr">
              <a:lnSpc>
                <a:spcPct val="150000"/>
              </a:lnSpc>
              <a:spcBef>
                <a:spcPts val="600"/>
              </a:spcBef>
              <a:spcAft>
                <a:spcPts val="600"/>
              </a:spcAft>
            </a:pPr>
            <a:r>
              <a:rPr lang="el-GR" sz="2000" dirty="0">
                <a:solidFill>
                  <a:schemeClr val="tx1"/>
                </a:solidFill>
              </a:rPr>
              <a:t>(αγροτικές και άλλες πολιτικές, νομοθεσία, δυνατότητες μεταφοράς και διάθεσης, τιμή, εισόδημα, καταναλωτικά πρότυπα κ.ά.). </a:t>
            </a:r>
          </a:p>
        </p:txBody>
      </p:sp>
    </p:spTree>
    <p:extLst>
      <p:ext uri="{BB962C8B-B14F-4D97-AF65-F5344CB8AC3E}">
        <p14:creationId xmlns:p14="http://schemas.microsoft.com/office/powerpoint/2010/main" val="2141414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3120" y="1218742"/>
            <a:ext cx="10017759" cy="4680520"/>
          </a:xfrm>
        </p:spPr>
        <p:txBody>
          <a:bodyPr>
            <a:noAutofit/>
          </a:bodyPr>
          <a:lstStyle/>
          <a:p>
            <a:pPr marL="68580" indent="0" algn="ctr">
              <a:buNone/>
            </a:pPr>
            <a:r>
              <a:rPr lang="el-GR" dirty="0">
                <a:solidFill>
                  <a:schemeClr val="tx1"/>
                </a:solidFill>
              </a:rPr>
              <a:t>Το περιβάλλον επιδρά στη διαθεσιμότητα των τροφίμων και την </a:t>
            </a:r>
            <a:r>
              <a:rPr lang="el-GR" b="1" dirty="0">
                <a:solidFill>
                  <a:schemeClr val="tx1"/>
                </a:solidFill>
              </a:rPr>
              <a:t>αποδοχή </a:t>
            </a:r>
            <a:r>
              <a:rPr lang="el-GR" dirty="0">
                <a:solidFill>
                  <a:schemeClr val="tx1"/>
                </a:solidFill>
              </a:rPr>
              <a:t>κάποιων απ’ αυτά από το άτομο. </a:t>
            </a:r>
          </a:p>
        </p:txBody>
      </p:sp>
      <p:sp>
        <p:nvSpPr>
          <p:cNvPr id="2" name="Τίτλος 1"/>
          <p:cNvSpPr>
            <a:spLocks noGrp="1"/>
          </p:cNvSpPr>
          <p:nvPr>
            <p:ph type="title"/>
          </p:nvPr>
        </p:nvSpPr>
        <p:spPr>
          <a:xfrm>
            <a:off x="1092652" y="440240"/>
            <a:ext cx="7024744" cy="601136"/>
          </a:xfrm>
        </p:spPr>
        <p:txBody>
          <a:bodyPr>
            <a:normAutofit fontScale="90000"/>
          </a:bodyPr>
          <a:lstStyle/>
          <a:p>
            <a:r>
              <a:rPr lang="el-GR" b="1" dirty="0">
                <a:solidFill>
                  <a:srgbClr val="7030A0"/>
                </a:solidFill>
              </a:rPr>
              <a:t>Περιβάλλον</a:t>
            </a:r>
          </a:p>
        </p:txBody>
      </p:sp>
      <p:sp>
        <p:nvSpPr>
          <p:cNvPr id="4" name="Rectangle: Rounded Corners 3">
            <a:extLst>
              <a:ext uri="{FF2B5EF4-FFF2-40B4-BE49-F238E27FC236}">
                <a16:creationId xmlns:a16="http://schemas.microsoft.com/office/drawing/2014/main" id="{1742BCE4-B68D-4E03-8F26-5AABF6A3FDD1}"/>
              </a:ext>
            </a:extLst>
          </p:cNvPr>
          <p:cNvSpPr/>
          <p:nvPr/>
        </p:nvSpPr>
        <p:spPr>
          <a:xfrm>
            <a:off x="1209965" y="2842925"/>
            <a:ext cx="9254836" cy="2283258"/>
          </a:xfrm>
          <a:prstGeom prst="roundRect">
            <a:avLst/>
          </a:prstGeom>
          <a:solidFill>
            <a:schemeClr val="bg2"/>
          </a:solidFill>
          <a:ln>
            <a:solidFill>
              <a:schemeClr val="accent3"/>
            </a:solidFill>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spcBef>
                <a:spcPts val="1200"/>
              </a:spcBef>
            </a:pPr>
            <a:r>
              <a:rPr lang="el-GR" sz="2000" dirty="0">
                <a:solidFill>
                  <a:schemeClr val="tx1"/>
                </a:solidFill>
              </a:rPr>
              <a:t>Στη συνέχεια, </a:t>
            </a:r>
            <a:r>
              <a:rPr lang="el-GR" sz="2000" b="1" dirty="0">
                <a:solidFill>
                  <a:schemeClr val="tx1"/>
                </a:solidFill>
              </a:rPr>
              <a:t>προσωπικοί</a:t>
            </a:r>
            <a:r>
              <a:rPr lang="el-GR" sz="2000" dirty="0">
                <a:solidFill>
                  <a:schemeClr val="tx1"/>
                </a:solidFill>
              </a:rPr>
              <a:t>, </a:t>
            </a:r>
            <a:r>
              <a:rPr lang="el-GR" sz="2000" b="1" dirty="0" err="1">
                <a:solidFill>
                  <a:schemeClr val="tx1"/>
                </a:solidFill>
              </a:rPr>
              <a:t>κοινωνικο</a:t>
            </a:r>
            <a:r>
              <a:rPr lang="el-GR" sz="2000" b="1" dirty="0">
                <a:solidFill>
                  <a:schemeClr val="tx1"/>
                </a:solidFill>
              </a:rPr>
              <a:t>-οικονομικοί</a:t>
            </a:r>
            <a:r>
              <a:rPr lang="el-GR" sz="2000" dirty="0">
                <a:solidFill>
                  <a:schemeClr val="tx1"/>
                </a:solidFill>
              </a:rPr>
              <a:t> &amp; </a:t>
            </a:r>
            <a:r>
              <a:rPr lang="el-GR" sz="2000" b="1" dirty="0">
                <a:solidFill>
                  <a:schemeClr val="tx1"/>
                </a:solidFill>
              </a:rPr>
              <a:t>ψυχολογικοί παράγοντες </a:t>
            </a:r>
            <a:r>
              <a:rPr lang="el-GR" sz="2000" dirty="0">
                <a:solidFill>
                  <a:schemeClr val="tx1"/>
                </a:solidFill>
              </a:rPr>
              <a:t>έρχονται να επιδράσουν στην αποδοχή των τροφίμων (ιδεολογία, ήθη, έθιμα, πεποιθήσεις, κοινωνική κατάσταση, αξίες κ.ά.). </a:t>
            </a:r>
          </a:p>
        </p:txBody>
      </p:sp>
    </p:spTree>
    <p:extLst>
      <p:ext uri="{BB962C8B-B14F-4D97-AF65-F5344CB8AC3E}">
        <p14:creationId xmlns:p14="http://schemas.microsoft.com/office/powerpoint/2010/main" val="109236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7030A0"/>
                </a:solidFill>
              </a:rPr>
              <a:t>Διαμόρφωση</a:t>
            </a: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5" y="3174043"/>
            <a:ext cx="4008667" cy="3030442"/>
          </a:xfrm>
          <a:prstGeom prst="rect">
            <a:avLst/>
          </a:prstGeom>
        </p:spPr>
      </p:pic>
      <p:sp>
        <p:nvSpPr>
          <p:cNvPr id="6" name="TextBox 5"/>
          <p:cNvSpPr txBox="1"/>
          <p:nvPr/>
        </p:nvSpPr>
        <p:spPr>
          <a:xfrm>
            <a:off x="2135561" y="2992597"/>
            <a:ext cx="2352483" cy="584775"/>
          </a:xfrm>
          <a:prstGeom prst="rect">
            <a:avLst/>
          </a:prstGeom>
          <a:noFill/>
        </p:spPr>
        <p:txBody>
          <a:bodyPr wrap="square" rtlCol="0">
            <a:spAutoFit/>
          </a:bodyPr>
          <a:lstStyle/>
          <a:p>
            <a:pPr algn="ctr"/>
            <a:r>
              <a:rPr lang="el-GR" sz="3200" dirty="0"/>
              <a:t>ΓΟΝΙΔΙΑ</a:t>
            </a:r>
          </a:p>
        </p:txBody>
      </p:sp>
      <p:sp>
        <p:nvSpPr>
          <p:cNvPr id="7" name="TextBox 6"/>
          <p:cNvSpPr txBox="1"/>
          <p:nvPr/>
        </p:nvSpPr>
        <p:spPr>
          <a:xfrm>
            <a:off x="1991544" y="1700809"/>
            <a:ext cx="8352928" cy="830997"/>
          </a:xfrm>
          <a:prstGeom prst="rect">
            <a:avLst/>
          </a:prstGeom>
          <a:solidFill>
            <a:srgbClr val="FFFFFF"/>
          </a:solidFill>
        </p:spPr>
        <p:txBody>
          <a:bodyPr wrap="square" rtlCol="0">
            <a:spAutoFit/>
          </a:bodyPr>
          <a:lstStyle/>
          <a:p>
            <a:pPr algn="ctr">
              <a:spcBef>
                <a:spcPts val="1200"/>
              </a:spcBef>
              <a:spcAft>
                <a:spcPts val="1200"/>
              </a:spcAft>
            </a:pPr>
            <a:r>
              <a:rPr lang="el-GR" sz="2400" dirty="0"/>
              <a:t>Οι διαιτητικές προτιμήσεις &amp; επιλογές του ανθρώπου αποτελούν το τελικό αποτέλεσμα της αλληλεπίδρασης:</a:t>
            </a:r>
          </a:p>
        </p:txBody>
      </p:sp>
      <p:pic>
        <p:nvPicPr>
          <p:cNvPr id="3" name="Picture 4">
            <a:extLst>
              <a:ext uri="{FF2B5EF4-FFF2-40B4-BE49-F238E27FC236}">
                <a16:creationId xmlns:a16="http://schemas.microsoft.com/office/drawing/2014/main" id="{713295A4-A13A-46AB-BA7B-389E81128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534" y="3871426"/>
            <a:ext cx="3534938" cy="2333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DEC80BF-0D7C-4085-9094-94BF9B15A862}"/>
              </a:ext>
            </a:extLst>
          </p:cNvPr>
          <p:cNvSpPr txBox="1"/>
          <p:nvPr/>
        </p:nvSpPr>
        <p:spPr>
          <a:xfrm>
            <a:off x="7136843" y="3026372"/>
            <a:ext cx="2880319" cy="584775"/>
          </a:xfrm>
          <a:prstGeom prst="rect">
            <a:avLst/>
          </a:prstGeom>
          <a:noFill/>
        </p:spPr>
        <p:txBody>
          <a:bodyPr wrap="square" rtlCol="0">
            <a:spAutoFit/>
          </a:bodyPr>
          <a:lstStyle/>
          <a:p>
            <a:pPr algn="ctr"/>
            <a:r>
              <a:rPr lang="el-GR" sz="3200" dirty="0"/>
              <a:t>ΠΕΡΙΒΑΛΛΟΝ</a:t>
            </a:r>
          </a:p>
        </p:txBody>
      </p:sp>
    </p:spTree>
    <p:extLst>
      <p:ext uri="{BB962C8B-B14F-4D97-AF65-F5344CB8AC3E}">
        <p14:creationId xmlns:p14="http://schemas.microsoft.com/office/powerpoint/2010/main" val="3662488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3120" y="1218742"/>
            <a:ext cx="10017759" cy="4680520"/>
          </a:xfrm>
        </p:spPr>
        <p:txBody>
          <a:bodyPr>
            <a:noAutofit/>
          </a:bodyPr>
          <a:lstStyle/>
          <a:p>
            <a:pPr marL="68580" indent="0" algn="ctr">
              <a:buNone/>
            </a:pPr>
            <a:r>
              <a:rPr lang="el-GR" dirty="0">
                <a:solidFill>
                  <a:schemeClr val="tx1"/>
                </a:solidFill>
              </a:rPr>
              <a:t>Το περιβάλλον επιδρά στη </a:t>
            </a:r>
            <a:r>
              <a:rPr lang="el-GR" b="1" dirty="0">
                <a:solidFill>
                  <a:schemeClr val="tx1"/>
                </a:solidFill>
              </a:rPr>
              <a:t>διαθεσιμότητα</a:t>
            </a:r>
            <a:r>
              <a:rPr lang="el-GR" dirty="0">
                <a:solidFill>
                  <a:schemeClr val="tx1"/>
                </a:solidFill>
              </a:rPr>
              <a:t> των τροφίμων και την </a:t>
            </a:r>
            <a:r>
              <a:rPr lang="el-GR" b="1" dirty="0">
                <a:solidFill>
                  <a:schemeClr val="tx1"/>
                </a:solidFill>
              </a:rPr>
              <a:t>αποδοχή </a:t>
            </a:r>
            <a:r>
              <a:rPr lang="el-GR" dirty="0">
                <a:solidFill>
                  <a:schemeClr val="tx1"/>
                </a:solidFill>
              </a:rPr>
              <a:t>κάποιων απ’ αυτά από το άτομο. </a:t>
            </a:r>
          </a:p>
          <a:p>
            <a:pPr marL="68580" indent="0">
              <a:buNone/>
            </a:pPr>
            <a:endParaRPr lang="el-GR" dirty="0">
              <a:solidFill>
                <a:schemeClr val="tx1"/>
              </a:solidFill>
            </a:endParaRPr>
          </a:p>
          <a:p>
            <a:pPr marL="68580" indent="0">
              <a:buNone/>
            </a:pPr>
            <a:endParaRPr lang="el-GR" b="1" dirty="0">
              <a:solidFill>
                <a:schemeClr val="tx1"/>
              </a:solidFill>
            </a:endParaRPr>
          </a:p>
          <a:p>
            <a:pPr marL="68580" indent="0">
              <a:buNone/>
            </a:pPr>
            <a:endParaRPr lang="el-GR" b="1" dirty="0">
              <a:solidFill>
                <a:schemeClr val="tx1"/>
              </a:solidFill>
            </a:endParaRPr>
          </a:p>
          <a:p>
            <a:pPr marL="68580" indent="0">
              <a:buNone/>
            </a:pPr>
            <a:endParaRPr lang="el-GR" b="1" dirty="0">
              <a:solidFill>
                <a:schemeClr val="tx1"/>
              </a:solidFill>
            </a:endParaRPr>
          </a:p>
          <a:p>
            <a:pPr marL="68580" indent="0">
              <a:buNone/>
            </a:pPr>
            <a:endParaRPr lang="el-GR" b="1" dirty="0">
              <a:solidFill>
                <a:schemeClr val="tx1"/>
              </a:solidFill>
            </a:endParaRPr>
          </a:p>
          <a:p>
            <a:pPr marL="68580" indent="0">
              <a:buNone/>
            </a:pPr>
            <a:r>
              <a:rPr lang="el-GR" b="1" dirty="0">
                <a:solidFill>
                  <a:schemeClr val="tx1"/>
                </a:solidFill>
              </a:rPr>
              <a:t>Τελικά, επιλέγουν τα άτομα μόνα τους την τροφή τους και καταναλώνουν τα τρόφιμα που τους αρέσουν;;;</a:t>
            </a:r>
          </a:p>
        </p:txBody>
      </p:sp>
      <p:sp>
        <p:nvSpPr>
          <p:cNvPr id="2" name="Τίτλος 1"/>
          <p:cNvSpPr>
            <a:spLocks noGrp="1"/>
          </p:cNvSpPr>
          <p:nvPr>
            <p:ph type="title"/>
          </p:nvPr>
        </p:nvSpPr>
        <p:spPr>
          <a:xfrm>
            <a:off x="1092652" y="440240"/>
            <a:ext cx="7024744" cy="601136"/>
          </a:xfrm>
        </p:spPr>
        <p:txBody>
          <a:bodyPr>
            <a:normAutofit fontScale="90000"/>
          </a:bodyPr>
          <a:lstStyle/>
          <a:p>
            <a:r>
              <a:rPr lang="el-GR" b="1" dirty="0">
                <a:solidFill>
                  <a:srgbClr val="7030A0"/>
                </a:solidFill>
              </a:rPr>
              <a:t>Περιβάλλον</a:t>
            </a:r>
          </a:p>
        </p:txBody>
      </p:sp>
      <p:sp>
        <p:nvSpPr>
          <p:cNvPr id="4" name="Rectangle: Rounded Corners 3">
            <a:extLst>
              <a:ext uri="{FF2B5EF4-FFF2-40B4-BE49-F238E27FC236}">
                <a16:creationId xmlns:a16="http://schemas.microsoft.com/office/drawing/2014/main" id="{FEDE65E4-4113-477A-8AF1-61C85868FCCC}"/>
              </a:ext>
            </a:extLst>
          </p:cNvPr>
          <p:cNvSpPr/>
          <p:nvPr/>
        </p:nvSpPr>
        <p:spPr>
          <a:xfrm>
            <a:off x="780471" y="2528209"/>
            <a:ext cx="10123055" cy="2061585"/>
          </a:xfrm>
          <a:prstGeom prst="roundRect">
            <a:avLst/>
          </a:prstGeom>
          <a:solidFill>
            <a:schemeClr val="bg2"/>
          </a:solidFill>
          <a:ln>
            <a:solidFill>
              <a:schemeClr val="accent3"/>
            </a:solidFill>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spcBef>
                <a:spcPts val="1200"/>
              </a:spcBef>
            </a:pPr>
            <a:r>
              <a:rPr lang="el-GR" sz="2000" dirty="0">
                <a:solidFill>
                  <a:schemeClr val="tx1"/>
                </a:solidFill>
              </a:rPr>
              <a:t>Αλλά και από τα τρόφιμα που είναι διαθέσιμα και αποδεκτά το άτομο δεν επιλέγει «ελεύθερα», μιας και πλήθος εσωτερικών (ως προς το άτομο) και εξωτερικών παραγόντων θα επηρεάσουν τις διατροφικές του προτιμήσεις και συνήθειες. </a:t>
            </a:r>
          </a:p>
        </p:txBody>
      </p:sp>
    </p:spTree>
    <p:extLst>
      <p:ext uri="{BB962C8B-B14F-4D97-AF65-F5344CB8AC3E}">
        <p14:creationId xmlns:p14="http://schemas.microsoft.com/office/powerpoint/2010/main" val="1638573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48EC-DF38-4BE0-BCD8-37791BE50DA0}"/>
              </a:ext>
            </a:extLst>
          </p:cNvPr>
          <p:cNvSpPr>
            <a:spLocks noGrp="1"/>
          </p:cNvSpPr>
          <p:nvPr>
            <p:ph type="title"/>
          </p:nvPr>
        </p:nvSpPr>
        <p:spPr>
          <a:xfrm>
            <a:off x="1060611" y="179647"/>
            <a:ext cx="9634011" cy="1325563"/>
          </a:xfrm>
        </p:spPr>
        <p:txBody>
          <a:bodyPr/>
          <a:lstStyle/>
          <a:p>
            <a:r>
              <a:rPr lang="en-US" dirty="0" err="1"/>
              <a:t>Ichigo</a:t>
            </a:r>
            <a:r>
              <a:rPr lang="en-US" dirty="0"/>
              <a:t> Daifuku (Japanese dessert)</a:t>
            </a:r>
          </a:p>
        </p:txBody>
      </p:sp>
      <p:pic>
        <p:nvPicPr>
          <p:cNvPr id="4" name="Picture 3">
            <a:extLst>
              <a:ext uri="{FF2B5EF4-FFF2-40B4-BE49-F238E27FC236}">
                <a16:creationId xmlns:a16="http://schemas.microsoft.com/office/drawing/2014/main" id="{99952BB3-3C71-4EF3-A15D-6C7A1D0B9EA8}"/>
              </a:ext>
            </a:extLst>
          </p:cNvPr>
          <p:cNvPicPr>
            <a:picLocks noChangeAspect="1"/>
          </p:cNvPicPr>
          <p:nvPr/>
        </p:nvPicPr>
        <p:blipFill>
          <a:blip r:embed="rId2"/>
          <a:stretch>
            <a:fillRect/>
          </a:stretch>
        </p:blipFill>
        <p:spPr>
          <a:xfrm>
            <a:off x="4108773" y="1865972"/>
            <a:ext cx="6768676" cy="3814392"/>
          </a:xfrm>
          <a:prstGeom prst="rect">
            <a:avLst/>
          </a:prstGeom>
        </p:spPr>
      </p:pic>
      <p:sp>
        <p:nvSpPr>
          <p:cNvPr id="5" name="TextBox 4">
            <a:extLst>
              <a:ext uri="{FF2B5EF4-FFF2-40B4-BE49-F238E27FC236}">
                <a16:creationId xmlns:a16="http://schemas.microsoft.com/office/drawing/2014/main" id="{13357F7D-92B3-48BA-ADDF-3EF778A3D1C1}"/>
              </a:ext>
            </a:extLst>
          </p:cNvPr>
          <p:cNvSpPr txBox="1"/>
          <p:nvPr/>
        </p:nvSpPr>
        <p:spPr>
          <a:xfrm>
            <a:off x="851948" y="1782844"/>
            <a:ext cx="2934961" cy="4247317"/>
          </a:xfrm>
          <a:prstGeom prst="rect">
            <a:avLst/>
          </a:prstGeom>
          <a:noFill/>
        </p:spPr>
        <p:txBody>
          <a:bodyPr wrap="square" rtlCol="0">
            <a:spAutoFit/>
          </a:bodyPr>
          <a:lstStyle/>
          <a:p>
            <a:pPr algn="just"/>
            <a:r>
              <a:rPr lang="en-US" b="0" i="0" dirty="0">
                <a:solidFill>
                  <a:srgbClr val="292929"/>
                </a:solidFill>
                <a:effectLst/>
                <a:latin typeface="muli"/>
              </a:rPr>
              <a:t>All </a:t>
            </a:r>
            <a:r>
              <a:rPr lang="en-US" b="0" i="0" dirty="0" err="1">
                <a:solidFill>
                  <a:srgbClr val="292929"/>
                </a:solidFill>
                <a:effectLst/>
                <a:latin typeface="muli"/>
              </a:rPr>
              <a:t>daifuku</a:t>
            </a:r>
            <a:r>
              <a:rPr lang="en-US" b="0" i="0" dirty="0">
                <a:solidFill>
                  <a:srgbClr val="292929"/>
                </a:solidFill>
                <a:effectLst/>
                <a:latin typeface="muli"/>
              </a:rPr>
              <a:t> varieties consist of a chewy </a:t>
            </a:r>
            <a:r>
              <a:rPr lang="en-US" b="0" i="1" dirty="0">
                <a:solidFill>
                  <a:srgbClr val="292929"/>
                </a:solidFill>
                <a:effectLst/>
                <a:latin typeface="muli"/>
              </a:rPr>
              <a:t>mochi</a:t>
            </a:r>
            <a:r>
              <a:rPr lang="en-US" b="0" i="0" dirty="0">
                <a:solidFill>
                  <a:srgbClr val="292929"/>
                </a:solidFill>
                <a:effectLst/>
                <a:latin typeface="muli"/>
              </a:rPr>
              <a:t> shell, made with pounded glutinous rice and various fillings which are hidden inside the shell.</a:t>
            </a:r>
          </a:p>
          <a:p>
            <a:pPr algn="just"/>
            <a:br>
              <a:rPr lang="en-US" dirty="0"/>
            </a:br>
            <a:r>
              <a:rPr lang="en-US" b="0" i="0" dirty="0" err="1">
                <a:solidFill>
                  <a:srgbClr val="292929"/>
                </a:solidFill>
                <a:effectLst/>
                <a:latin typeface="muli"/>
              </a:rPr>
              <a:t>Ichigo</a:t>
            </a:r>
            <a:r>
              <a:rPr lang="en-US" b="0" i="0" dirty="0">
                <a:solidFill>
                  <a:srgbClr val="292929"/>
                </a:solidFill>
                <a:effectLst/>
                <a:latin typeface="muli"/>
              </a:rPr>
              <a:t> uses whole strawberries as fillings. In the most traditional type, the strawberry is first wrapped in a thin layer of sweet red bean paste, referred to as </a:t>
            </a:r>
            <a:r>
              <a:rPr lang="en-US" b="0" i="1" dirty="0" err="1">
                <a:solidFill>
                  <a:srgbClr val="292929"/>
                </a:solidFill>
                <a:effectLst/>
                <a:latin typeface="muli"/>
              </a:rPr>
              <a:t>anko</a:t>
            </a:r>
            <a:r>
              <a:rPr lang="en-US" b="0" i="0" dirty="0">
                <a:solidFill>
                  <a:srgbClr val="292929"/>
                </a:solidFill>
                <a:effectLst/>
                <a:latin typeface="muli"/>
              </a:rPr>
              <a:t> in Japanese, and then in a layer of soft white mochi. </a:t>
            </a:r>
            <a:endParaRPr lang="en-US" dirty="0"/>
          </a:p>
        </p:txBody>
      </p:sp>
    </p:spTree>
    <p:extLst>
      <p:ext uri="{BB962C8B-B14F-4D97-AF65-F5344CB8AC3E}">
        <p14:creationId xmlns:p14="http://schemas.microsoft.com/office/powerpoint/2010/main" val="368865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327840" y="6102424"/>
            <a:ext cx="6507308" cy="710952"/>
          </a:xfrm>
        </p:spPr>
        <p:txBody>
          <a:bodyPr>
            <a:normAutofit/>
          </a:bodyPr>
          <a:lstStyle/>
          <a:p>
            <a:pPr algn="r"/>
            <a:r>
              <a:rPr lang="el-GR" sz="1800" i="1" dirty="0" err="1">
                <a:solidFill>
                  <a:schemeClr val="accent2">
                    <a:lumMod val="75000"/>
                  </a:schemeClr>
                </a:solidFill>
              </a:rPr>
              <a:t>Γιαννακούλια</a:t>
            </a:r>
            <a:r>
              <a:rPr lang="el-GR" sz="1800" i="1" dirty="0">
                <a:solidFill>
                  <a:schemeClr val="accent2">
                    <a:lumMod val="75000"/>
                  </a:schemeClr>
                </a:solidFill>
              </a:rPr>
              <a:t> Μ &amp; </a:t>
            </a:r>
            <a:r>
              <a:rPr lang="el-GR" sz="1800" i="1" dirty="0" err="1">
                <a:solidFill>
                  <a:schemeClr val="accent2">
                    <a:lumMod val="75000"/>
                  </a:schemeClr>
                </a:solidFill>
              </a:rPr>
              <a:t>Φάππα</a:t>
            </a:r>
            <a:r>
              <a:rPr lang="el-GR" sz="1800" i="1" dirty="0">
                <a:solidFill>
                  <a:schemeClr val="accent2">
                    <a:lumMod val="75000"/>
                  </a:schemeClr>
                </a:solidFill>
              </a:rPr>
              <a:t> Ε. Διατροφική Συμβουλευτική &amp; Συμπεριφορά (2015)</a:t>
            </a:r>
          </a:p>
        </p:txBody>
      </p:sp>
      <p:pic>
        <p:nvPicPr>
          <p:cNvPr id="1026" name="Picture 2" descr="Σχήμα 3"/>
          <p:cNvPicPr>
            <a:picLocks noChangeAspect="1" noChangeArrowheads="1"/>
          </p:cNvPicPr>
          <p:nvPr/>
        </p:nvPicPr>
        <p:blipFill rotWithShape="1">
          <a:blip r:embed="rId2">
            <a:extLst>
              <a:ext uri="{28A0092B-C50C-407E-A947-70E740481C1C}">
                <a14:useLocalDpi xmlns:a14="http://schemas.microsoft.com/office/drawing/2010/main" val="0"/>
              </a:ext>
            </a:extLst>
          </a:blip>
          <a:srcRect l="1567" r="1135"/>
          <a:stretch/>
        </p:blipFill>
        <p:spPr bwMode="auto">
          <a:xfrm>
            <a:off x="285135" y="179113"/>
            <a:ext cx="10275361" cy="585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700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5520" y="338328"/>
            <a:ext cx="8640960" cy="1252728"/>
          </a:xfrm>
        </p:spPr>
        <p:txBody>
          <a:bodyPr>
            <a:noAutofit/>
          </a:bodyPr>
          <a:lstStyle/>
          <a:p>
            <a:pPr algn="ctr"/>
            <a:r>
              <a:rPr lang="el-GR" sz="3000" dirty="0">
                <a:solidFill>
                  <a:schemeClr val="tx1"/>
                </a:solidFill>
                <a:latin typeface="Times New Roman" panose="02020603050405020304" pitchFamily="18" charset="0"/>
                <a:cs typeface="Times New Roman" panose="02020603050405020304" pitchFamily="18" charset="0"/>
              </a:rPr>
              <a:t>Διεπιστημονικό πλαίσιο </a:t>
            </a:r>
            <a:r>
              <a:rPr lang="en-US" sz="3000" b="1" dirty="0">
                <a:solidFill>
                  <a:schemeClr val="tx1"/>
                </a:solidFill>
                <a:latin typeface="Times New Roman" panose="02020603050405020304" pitchFamily="18" charset="0"/>
                <a:cs typeface="Times New Roman" panose="02020603050405020304" pitchFamily="18" charset="0"/>
              </a:rPr>
              <a:t>DONE</a:t>
            </a:r>
            <a:r>
              <a:rPr lang="en-US" sz="3000" dirty="0">
                <a:solidFill>
                  <a:schemeClr val="tx1"/>
                </a:solidFill>
                <a:latin typeface="Times New Roman" panose="02020603050405020304" pitchFamily="18" charset="0"/>
                <a:cs typeface="Times New Roman" panose="02020603050405020304" pitchFamily="18" charset="0"/>
              </a:rPr>
              <a:t> </a:t>
            </a:r>
            <a:br>
              <a:rPr lang="en-US" sz="3000" dirty="0">
                <a:solidFill>
                  <a:schemeClr val="tx1"/>
                </a:solidFill>
                <a:latin typeface="Times New Roman" panose="02020603050405020304" pitchFamily="18" charset="0"/>
                <a:cs typeface="Times New Roman" panose="02020603050405020304" pitchFamily="18" charset="0"/>
              </a:rPr>
            </a:br>
            <a:r>
              <a:rPr lang="en-US" sz="3000" dirty="0">
                <a:solidFill>
                  <a:schemeClr val="tx1"/>
                </a:solidFill>
                <a:latin typeface="Times New Roman" panose="02020603050405020304" pitchFamily="18" charset="0"/>
                <a:cs typeface="Times New Roman" panose="02020603050405020304" pitchFamily="18" charset="0"/>
              </a:rPr>
              <a:t>(</a:t>
            </a:r>
            <a:r>
              <a:rPr lang="en-US" sz="3000" b="1" dirty="0">
                <a:solidFill>
                  <a:schemeClr val="tx1"/>
                </a:solidFill>
                <a:latin typeface="Times New Roman" panose="02020603050405020304" pitchFamily="18" charset="0"/>
                <a:cs typeface="Times New Roman" panose="02020603050405020304" pitchFamily="18" charset="0"/>
              </a:rPr>
              <a:t>D</a:t>
            </a:r>
            <a:r>
              <a:rPr lang="en-US" sz="3000" dirty="0">
                <a:solidFill>
                  <a:schemeClr val="tx1"/>
                </a:solidFill>
                <a:latin typeface="Times New Roman" panose="02020603050405020304" pitchFamily="18" charset="0"/>
                <a:cs typeface="Times New Roman" panose="02020603050405020304" pitchFamily="18" charset="0"/>
              </a:rPr>
              <a:t>eterminants</a:t>
            </a:r>
            <a:br>
              <a:rPr lang="en-US" sz="3000" dirty="0">
                <a:solidFill>
                  <a:schemeClr val="tx1"/>
                </a:solidFill>
                <a:latin typeface="Times New Roman" panose="02020603050405020304" pitchFamily="18" charset="0"/>
                <a:cs typeface="Times New Roman" panose="02020603050405020304" pitchFamily="18" charset="0"/>
              </a:rPr>
            </a:br>
            <a:r>
              <a:rPr lang="en-US" sz="3000" b="1" dirty="0">
                <a:solidFill>
                  <a:schemeClr val="tx1"/>
                </a:solidFill>
                <a:latin typeface="Times New Roman" panose="02020603050405020304" pitchFamily="18" charset="0"/>
                <a:cs typeface="Times New Roman" panose="02020603050405020304" pitchFamily="18" charset="0"/>
              </a:rPr>
              <a:t>O</a:t>
            </a:r>
            <a:r>
              <a:rPr lang="en-US" sz="3000" dirty="0">
                <a:solidFill>
                  <a:schemeClr val="tx1"/>
                </a:solidFill>
                <a:latin typeface="Times New Roman" panose="02020603050405020304" pitchFamily="18" charset="0"/>
                <a:cs typeface="Times New Roman" panose="02020603050405020304" pitchFamily="18" charset="0"/>
              </a:rPr>
              <a:t>f </a:t>
            </a:r>
            <a:r>
              <a:rPr lang="en-US" sz="3000" b="1" dirty="0">
                <a:solidFill>
                  <a:schemeClr val="tx1"/>
                </a:solidFill>
                <a:latin typeface="Times New Roman" panose="02020603050405020304" pitchFamily="18" charset="0"/>
                <a:cs typeface="Times New Roman" panose="02020603050405020304" pitchFamily="18" charset="0"/>
              </a:rPr>
              <a:t>N</a:t>
            </a:r>
            <a:r>
              <a:rPr lang="en-US" sz="3000" dirty="0">
                <a:solidFill>
                  <a:schemeClr val="tx1"/>
                </a:solidFill>
                <a:latin typeface="Times New Roman" panose="02020603050405020304" pitchFamily="18" charset="0"/>
                <a:cs typeface="Times New Roman" panose="02020603050405020304" pitchFamily="18" charset="0"/>
              </a:rPr>
              <a:t>utrition </a:t>
            </a:r>
            <a:r>
              <a:rPr lang="el-GR" sz="3000" dirty="0">
                <a:solidFill>
                  <a:schemeClr val="tx1"/>
                </a:solidFill>
                <a:latin typeface="Times New Roman" panose="02020603050405020304" pitchFamily="18" charset="0"/>
                <a:cs typeface="Times New Roman" panose="02020603050405020304" pitchFamily="18" charset="0"/>
              </a:rPr>
              <a:t>&amp;</a:t>
            </a:r>
            <a:r>
              <a:rPr lang="en-US" sz="3000" dirty="0">
                <a:solidFill>
                  <a:schemeClr val="tx1"/>
                </a:solidFill>
                <a:latin typeface="Times New Roman" panose="02020603050405020304" pitchFamily="18" charset="0"/>
                <a:cs typeface="Times New Roman" panose="02020603050405020304" pitchFamily="18" charset="0"/>
              </a:rPr>
              <a:t> </a:t>
            </a:r>
            <a:r>
              <a:rPr lang="en-US" sz="3000" b="1" dirty="0">
                <a:solidFill>
                  <a:schemeClr val="tx1"/>
                </a:solidFill>
                <a:latin typeface="Times New Roman" panose="02020603050405020304" pitchFamily="18" charset="0"/>
                <a:cs typeface="Times New Roman" panose="02020603050405020304" pitchFamily="18" charset="0"/>
              </a:rPr>
              <a:t>E</a:t>
            </a:r>
            <a:r>
              <a:rPr lang="en-US" sz="3000" dirty="0">
                <a:solidFill>
                  <a:schemeClr val="tx1"/>
                </a:solidFill>
                <a:latin typeface="Times New Roman" panose="02020603050405020304" pitchFamily="18" charset="0"/>
                <a:cs typeface="Times New Roman" panose="02020603050405020304" pitchFamily="18" charset="0"/>
              </a:rPr>
              <a:t>ating behavior framework)</a:t>
            </a:r>
          </a:p>
        </p:txBody>
      </p:sp>
      <p:pic>
        <p:nvPicPr>
          <p:cNvPr id="1026"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2247338" y="1916832"/>
            <a:ext cx="7881111"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19736" y="6453336"/>
            <a:ext cx="6912768" cy="369332"/>
          </a:xfrm>
          <a:prstGeom prst="rect">
            <a:avLst/>
          </a:prstGeom>
          <a:noFill/>
        </p:spPr>
        <p:txBody>
          <a:bodyPr wrap="square" rtlCol="0">
            <a:spAutoFit/>
          </a:bodyPr>
          <a:lstStyle/>
          <a:p>
            <a:pPr algn="r"/>
            <a:r>
              <a:rPr lang="en-US" i="1" dirty="0"/>
              <a:t>Claudia </a:t>
            </a:r>
            <a:r>
              <a:rPr lang="en-US" i="1" dirty="0" err="1"/>
              <a:t>Symmank</a:t>
            </a:r>
            <a:r>
              <a:rPr lang="en-US" i="1" dirty="0"/>
              <a:t>, et al. Appetite  2017</a:t>
            </a:r>
          </a:p>
        </p:txBody>
      </p:sp>
    </p:spTree>
    <p:extLst>
      <p:ext uri="{BB962C8B-B14F-4D97-AF65-F5344CB8AC3E}">
        <p14:creationId xmlns:p14="http://schemas.microsoft.com/office/powerpoint/2010/main" val="85969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C605E-85AA-483B-BBA3-197286596D6A}"/>
              </a:ext>
            </a:extLst>
          </p:cNvPr>
          <p:cNvPicPr>
            <a:picLocks noChangeAspect="1"/>
          </p:cNvPicPr>
          <p:nvPr/>
        </p:nvPicPr>
        <p:blipFill>
          <a:blip r:embed="rId2"/>
          <a:stretch>
            <a:fillRect/>
          </a:stretch>
        </p:blipFill>
        <p:spPr>
          <a:xfrm>
            <a:off x="2667000" y="0"/>
            <a:ext cx="6858000" cy="6858000"/>
          </a:xfrm>
          <a:prstGeom prst="rect">
            <a:avLst/>
          </a:prstGeom>
        </p:spPr>
      </p:pic>
      <p:sp>
        <p:nvSpPr>
          <p:cNvPr id="3" name="Title 2"/>
          <p:cNvSpPr>
            <a:spLocks noGrp="1"/>
          </p:cNvSpPr>
          <p:nvPr>
            <p:ph type="title"/>
          </p:nvPr>
        </p:nvSpPr>
        <p:spPr>
          <a:xfrm>
            <a:off x="1445491" y="227492"/>
            <a:ext cx="9301018" cy="1252728"/>
          </a:xfrm>
        </p:spPr>
        <p:txBody>
          <a:bodyPr>
            <a:noAutofit/>
          </a:bodyPr>
          <a:lstStyle/>
          <a:p>
            <a:r>
              <a:rPr lang="el-GR" sz="3000" dirty="0">
                <a:solidFill>
                  <a:schemeClr val="bg2">
                    <a:lumMod val="25000"/>
                  </a:schemeClr>
                </a:solidFill>
              </a:rPr>
              <a:t>Διεπιστημονικό πλαίσιο </a:t>
            </a:r>
            <a:r>
              <a:rPr lang="en-US" sz="3000" b="1" dirty="0">
                <a:solidFill>
                  <a:schemeClr val="bg2">
                    <a:lumMod val="25000"/>
                  </a:schemeClr>
                </a:solidFill>
                <a:latin typeface="Times New Roman" panose="02020603050405020304" pitchFamily="18" charset="0"/>
                <a:cs typeface="Times New Roman" panose="02020603050405020304" pitchFamily="18" charset="0"/>
              </a:rPr>
              <a:t>DONE </a:t>
            </a:r>
            <a:br>
              <a:rPr lang="en-US" sz="3000" dirty="0">
                <a:solidFill>
                  <a:schemeClr val="bg2">
                    <a:lumMod val="25000"/>
                  </a:schemeClr>
                </a:solidFill>
                <a:latin typeface="Times New Roman" panose="02020603050405020304" pitchFamily="18" charset="0"/>
                <a:cs typeface="Times New Roman" panose="02020603050405020304" pitchFamily="18" charset="0"/>
              </a:rPr>
            </a:br>
            <a:r>
              <a:rPr lang="en-US" sz="3000" dirty="0">
                <a:solidFill>
                  <a:schemeClr val="bg2">
                    <a:lumMod val="25000"/>
                  </a:schemeClr>
                </a:solidFill>
                <a:latin typeface="Times New Roman" panose="02020603050405020304" pitchFamily="18" charset="0"/>
                <a:cs typeface="Times New Roman" panose="02020603050405020304" pitchFamily="18" charset="0"/>
              </a:rPr>
              <a:t>(</a:t>
            </a:r>
            <a:r>
              <a:rPr lang="en-US" sz="3000" b="1" dirty="0">
                <a:solidFill>
                  <a:schemeClr val="bg2">
                    <a:lumMod val="25000"/>
                  </a:schemeClr>
                </a:solidFill>
                <a:latin typeface="Times New Roman" panose="02020603050405020304" pitchFamily="18" charset="0"/>
                <a:cs typeface="Times New Roman" panose="02020603050405020304" pitchFamily="18" charset="0"/>
              </a:rPr>
              <a:t>D</a:t>
            </a:r>
            <a:r>
              <a:rPr lang="en-US" sz="3000" dirty="0">
                <a:solidFill>
                  <a:schemeClr val="bg2">
                    <a:lumMod val="25000"/>
                  </a:schemeClr>
                </a:solidFill>
                <a:latin typeface="Times New Roman" panose="02020603050405020304" pitchFamily="18" charset="0"/>
                <a:cs typeface="Times New Roman" panose="02020603050405020304" pitchFamily="18" charset="0"/>
              </a:rPr>
              <a:t>eterminants </a:t>
            </a:r>
            <a:r>
              <a:rPr lang="en-US" sz="3000" b="1" dirty="0">
                <a:solidFill>
                  <a:schemeClr val="bg2">
                    <a:lumMod val="25000"/>
                  </a:schemeClr>
                </a:solidFill>
                <a:latin typeface="Times New Roman" panose="02020603050405020304" pitchFamily="18" charset="0"/>
                <a:cs typeface="Times New Roman" panose="02020603050405020304" pitchFamily="18" charset="0"/>
              </a:rPr>
              <a:t>O</a:t>
            </a:r>
            <a:r>
              <a:rPr lang="en-US" sz="3000" dirty="0">
                <a:solidFill>
                  <a:schemeClr val="bg2">
                    <a:lumMod val="25000"/>
                  </a:schemeClr>
                </a:solidFill>
                <a:latin typeface="Times New Roman" panose="02020603050405020304" pitchFamily="18" charset="0"/>
                <a:cs typeface="Times New Roman" panose="02020603050405020304" pitchFamily="18" charset="0"/>
              </a:rPr>
              <a:t>f </a:t>
            </a:r>
            <a:r>
              <a:rPr lang="en-US" sz="3000" b="1" dirty="0">
                <a:solidFill>
                  <a:schemeClr val="bg2">
                    <a:lumMod val="25000"/>
                  </a:schemeClr>
                </a:solidFill>
                <a:latin typeface="Times New Roman" panose="02020603050405020304" pitchFamily="18" charset="0"/>
                <a:cs typeface="Times New Roman" panose="02020603050405020304" pitchFamily="18" charset="0"/>
              </a:rPr>
              <a:t>N</a:t>
            </a:r>
            <a:r>
              <a:rPr lang="en-US" sz="3000" dirty="0">
                <a:solidFill>
                  <a:schemeClr val="bg2">
                    <a:lumMod val="25000"/>
                  </a:schemeClr>
                </a:solidFill>
                <a:latin typeface="Times New Roman" panose="02020603050405020304" pitchFamily="18" charset="0"/>
                <a:cs typeface="Times New Roman" panose="02020603050405020304" pitchFamily="18" charset="0"/>
              </a:rPr>
              <a:t>utrition </a:t>
            </a:r>
            <a:r>
              <a:rPr lang="el-GR" sz="3000" dirty="0">
                <a:solidFill>
                  <a:schemeClr val="bg2">
                    <a:lumMod val="25000"/>
                  </a:schemeClr>
                </a:solidFill>
                <a:latin typeface="Times New Roman" panose="02020603050405020304" pitchFamily="18" charset="0"/>
                <a:cs typeface="Times New Roman" panose="02020603050405020304" pitchFamily="18" charset="0"/>
              </a:rPr>
              <a:t>&amp;</a:t>
            </a:r>
            <a:r>
              <a:rPr lang="en-US" sz="3000" dirty="0">
                <a:solidFill>
                  <a:schemeClr val="bg2">
                    <a:lumMod val="25000"/>
                  </a:schemeClr>
                </a:solidFill>
                <a:latin typeface="Times New Roman" panose="02020603050405020304" pitchFamily="18" charset="0"/>
                <a:cs typeface="Times New Roman" panose="02020603050405020304" pitchFamily="18" charset="0"/>
              </a:rPr>
              <a:t> </a:t>
            </a:r>
            <a:r>
              <a:rPr lang="en-US" sz="3000" b="1" dirty="0">
                <a:solidFill>
                  <a:schemeClr val="bg2">
                    <a:lumMod val="25000"/>
                  </a:schemeClr>
                </a:solidFill>
                <a:latin typeface="Times New Roman" panose="02020603050405020304" pitchFamily="18" charset="0"/>
                <a:cs typeface="Times New Roman" panose="02020603050405020304" pitchFamily="18" charset="0"/>
              </a:rPr>
              <a:t>E</a:t>
            </a:r>
            <a:r>
              <a:rPr lang="en-US" sz="3000" dirty="0">
                <a:solidFill>
                  <a:schemeClr val="bg2">
                    <a:lumMod val="25000"/>
                  </a:schemeClr>
                </a:solidFill>
                <a:latin typeface="Times New Roman" panose="02020603050405020304" pitchFamily="18" charset="0"/>
                <a:cs typeface="Times New Roman" panose="02020603050405020304" pitchFamily="18" charset="0"/>
              </a:rPr>
              <a:t>ating behavior framework)</a:t>
            </a:r>
          </a:p>
        </p:txBody>
      </p:sp>
      <p:pic>
        <p:nvPicPr>
          <p:cNvPr id="1026" name="Picture 2"/>
          <p:cNvPicPr>
            <a:picLocks noChangeAspect="1" noChangeArrowheads="1"/>
          </p:cNvPicPr>
          <p:nvPr/>
        </p:nvPicPr>
        <p:blipFill rotWithShape="1">
          <a:blip r:embed="rId3">
            <a:lum bright="-20000" contrast="40000"/>
            <a:extLst>
              <a:ext uri="{28A0092B-C50C-407E-A947-70E740481C1C}">
                <a14:useLocalDpi xmlns:a14="http://schemas.microsoft.com/office/drawing/2010/main" val="0"/>
              </a:ext>
            </a:extLst>
          </a:blip>
          <a:srcRect r="50556" b="51297"/>
          <a:stretch/>
        </p:blipFill>
        <p:spPr bwMode="auto">
          <a:xfrm>
            <a:off x="3673785" y="2142835"/>
            <a:ext cx="4818335" cy="255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19736" y="6453336"/>
            <a:ext cx="6912768" cy="369332"/>
          </a:xfrm>
          <a:prstGeom prst="rect">
            <a:avLst/>
          </a:prstGeom>
          <a:noFill/>
        </p:spPr>
        <p:txBody>
          <a:bodyPr wrap="square" rtlCol="0">
            <a:spAutoFit/>
          </a:bodyPr>
          <a:lstStyle/>
          <a:p>
            <a:pPr algn="r"/>
            <a:r>
              <a:rPr lang="en-US" i="1" dirty="0"/>
              <a:t>Claudia </a:t>
            </a:r>
            <a:r>
              <a:rPr lang="en-US" i="1" dirty="0" err="1"/>
              <a:t>Symmank</a:t>
            </a:r>
            <a:r>
              <a:rPr lang="en-US" i="1" dirty="0"/>
              <a:t>, et al. Appetite  2017</a:t>
            </a:r>
          </a:p>
        </p:txBody>
      </p:sp>
    </p:spTree>
    <p:extLst>
      <p:ext uri="{BB962C8B-B14F-4D97-AF65-F5344CB8AC3E}">
        <p14:creationId xmlns:p14="http://schemas.microsoft.com/office/powerpoint/2010/main" val="577645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BE2A-34EF-47C1-BD3A-558821742E0C}"/>
              </a:ext>
            </a:extLst>
          </p:cNvPr>
          <p:cNvSpPr>
            <a:spLocks noGrp="1"/>
          </p:cNvSpPr>
          <p:nvPr>
            <p:ph type="title"/>
          </p:nvPr>
        </p:nvSpPr>
        <p:spPr/>
        <p:txBody>
          <a:bodyPr/>
          <a:lstStyle/>
          <a:p>
            <a:r>
              <a:rPr lang="el-GR" dirty="0"/>
              <a:t>Α. ΑΤΟΜΙΚΟΙ ΠΑΡΑΓΟΝΤΕΣ</a:t>
            </a:r>
            <a:endParaRPr lang="en-US" dirty="0"/>
          </a:p>
        </p:txBody>
      </p:sp>
      <p:sp>
        <p:nvSpPr>
          <p:cNvPr id="3" name="Content Placeholder 2">
            <a:extLst>
              <a:ext uri="{FF2B5EF4-FFF2-40B4-BE49-F238E27FC236}">
                <a16:creationId xmlns:a16="http://schemas.microsoft.com/office/drawing/2014/main" id="{12A69EB7-6EA5-424F-98C8-B5E7B534A10D}"/>
              </a:ext>
            </a:extLst>
          </p:cNvPr>
          <p:cNvSpPr>
            <a:spLocks noGrp="1"/>
          </p:cNvSpPr>
          <p:nvPr>
            <p:ph idx="1"/>
          </p:nvPr>
        </p:nvSpPr>
        <p:spPr/>
        <p:txBody>
          <a:bodyPr/>
          <a:lstStyle/>
          <a:p>
            <a:pPr marL="0" indent="0">
              <a:buNone/>
            </a:pPr>
            <a:r>
              <a:rPr lang="el-GR" dirty="0">
                <a:solidFill>
                  <a:schemeClr val="tx1"/>
                </a:solidFill>
              </a:rPr>
              <a:t>Α.1. ΒΙΟΛΟΓΙΚΟΙ</a:t>
            </a:r>
          </a:p>
          <a:p>
            <a:pPr marL="0" indent="0">
              <a:buNone/>
            </a:pPr>
            <a:r>
              <a:rPr lang="el-GR" dirty="0">
                <a:solidFill>
                  <a:schemeClr val="tx1"/>
                </a:solidFill>
              </a:rPr>
              <a:t>Α.2. ΔΗΜΟΓΡΑΦΙΚΟΙ</a:t>
            </a:r>
          </a:p>
          <a:p>
            <a:pPr marL="0" indent="0">
              <a:buNone/>
            </a:pPr>
            <a:r>
              <a:rPr lang="el-GR" dirty="0">
                <a:solidFill>
                  <a:schemeClr val="tx1"/>
                </a:solidFill>
              </a:rPr>
              <a:t>Α.3. ΨΥΧΟΛΟΓΙΚΟΙ</a:t>
            </a:r>
          </a:p>
          <a:p>
            <a:pPr marL="0" indent="0">
              <a:buNone/>
            </a:pPr>
            <a:r>
              <a:rPr lang="el-GR" dirty="0">
                <a:solidFill>
                  <a:schemeClr val="tx1"/>
                </a:solidFill>
              </a:rPr>
              <a:t>Α.4. ΠΕΡΙΠΤΩΣΙΟΛΟΓΙΚΟΙ</a:t>
            </a:r>
            <a:endParaRPr lang="en-US" dirty="0">
              <a:solidFill>
                <a:schemeClr val="tx1"/>
              </a:solidFill>
            </a:endParaRPr>
          </a:p>
        </p:txBody>
      </p:sp>
      <p:pic>
        <p:nvPicPr>
          <p:cNvPr id="4" name="Picture 3">
            <a:extLst>
              <a:ext uri="{FF2B5EF4-FFF2-40B4-BE49-F238E27FC236}">
                <a16:creationId xmlns:a16="http://schemas.microsoft.com/office/drawing/2014/main" id="{9E47ECF2-10E7-4261-84C8-DD9CEDF315A3}"/>
              </a:ext>
            </a:extLst>
          </p:cNvPr>
          <p:cNvPicPr>
            <a:picLocks noChangeAspect="1"/>
          </p:cNvPicPr>
          <p:nvPr/>
        </p:nvPicPr>
        <p:blipFill rotWithShape="1">
          <a:blip r:embed="rId2"/>
          <a:srcRect t="8544" b="6535"/>
          <a:stretch/>
        </p:blipFill>
        <p:spPr>
          <a:xfrm rot="10800000">
            <a:off x="9353550" y="39255"/>
            <a:ext cx="2838450" cy="1366983"/>
          </a:xfrm>
          <a:prstGeom prst="rect">
            <a:avLst/>
          </a:prstGeom>
        </p:spPr>
      </p:pic>
    </p:spTree>
    <p:extLst>
      <p:ext uri="{BB962C8B-B14F-4D97-AF65-F5344CB8AC3E}">
        <p14:creationId xmlns:p14="http://schemas.microsoft.com/office/powerpoint/2010/main" val="1143040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0713" y="1235287"/>
            <a:ext cx="7408333" cy="3450696"/>
          </a:xfrm>
        </p:spPr>
        <p:txBody>
          <a:bodyPr>
            <a:noAutofit/>
          </a:bodyPr>
          <a:lstStyle/>
          <a:p>
            <a:pPr marL="0" indent="0">
              <a:spcBef>
                <a:spcPts val="600"/>
              </a:spcBef>
              <a:spcAft>
                <a:spcPts val="600"/>
              </a:spcAft>
              <a:buNone/>
            </a:pPr>
            <a:r>
              <a:rPr lang="el-GR" sz="2400" dirty="0">
                <a:solidFill>
                  <a:schemeClr val="tx1"/>
                </a:solidFill>
              </a:rPr>
              <a:t>Α.1.1. Εγκεφαλική λειτουργία</a:t>
            </a:r>
          </a:p>
          <a:p>
            <a:pPr marL="0" indent="0">
              <a:spcBef>
                <a:spcPts val="600"/>
              </a:spcBef>
              <a:spcAft>
                <a:spcPts val="600"/>
              </a:spcAft>
              <a:buNone/>
            </a:pPr>
            <a:r>
              <a:rPr lang="el-GR" sz="2400" dirty="0">
                <a:solidFill>
                  <a:schemeClr val="tx1"/>
                </a:solidFill>
              </a:rPr>
              <a:t>Α.1.2. Στοματική λειτουργία</a:t>
            </a:r>
          </a:p>
          <a:p>
            <a:pPr marL="0" indent="0">
              <a:spcBef>
                <a:spcPts val="600"/>
              </a:spcBef>
              <a:spcAft>
                <a:spcPts val="600"/>
              </a:spcAft>
              <a:buNone/>
            </a:pPr>
            <a:r>
              <a:rPr lang="el-GR" sz="2400" dirty="0">
                <a:solidFill>
                  <a:schemeClr val="tx1"/>
                </a:solidFill>
              </a:rPr>
              <a:t>Α.1.3. Φυσιολογία που σχετίζεται με το τρόφιμο</a:t>
            </a:r>
          </a:p>
          <a:p>
            <a:pPr marL="0" indent="0">
              <a:spcBef>
                <a:spcPts val="600"/>
              </a:spcBef>
              <a:spcAft>
                <a:spcPts val="600"/>
              </a:spcAft>
              <a:buNone/>
            </a:pPr>
            <a:r>
              <a:rPr lang="el-GR" sz="2400" dirty="0">
                <a:solidFill>
                  <a:schemeClr val="tx1"/>
                </a:solidFill>
              </a:rPr>
              <a:t>Α.1.4. Ανθρωπομετρικά χαρακτηριστικά</a:t>
            </a:r>
          </a:p>
          <a:p>
            <a:pPr marL="0" indent="0">
              <a:spcBef>
                <a:spcPts val="600"/>
              </a:spcBef>
              <a:spcAft>
                <a:spcPts val="600"/>
              </a:spcAft>
              <a:buNone/>
            </a:pPr>
            <a:r>
              <a:rPr lang="el-GR" sz="2400" dirty="0">
                <a:solidFill>
                  <a:schemeClr val="tx1"/>
                </a:solidFill>
              </a:rPr>
              <a:t>Α.1.5. Αντίληψη αισθήσεων</a:t>
            </a:r>
          </a:p>
          <a:p>
            <a:pPr marL="0" indent="0">
              <a:spcBef>
                <a:spcPts val="600"/>
              </a:spcBef>
              <a:spcAft>
                <a:spcPts val="600"/>
              </a:spcAft>
              <a:buNone/>
            </a:pPr>
            <a:r>
              <a:rPr lang="el-GR" sz="2400" dirty="0">
                <a:solidFill>
                  <a:schemeClr val="tx1"/>
                </a:solidFill>
              </a:rPr>
              <a:t>Α.1.6. Σωματική υγεία</a:t>
            </a:r>
          </a:p>
          <a:p>
            <a:pPr marL="0" indent="0">
              <a:spcBef>
                <a:spcPts val="600"/>
              </a:spcBef>
              <a:spcAft>
                <a:spcPts val="600"/>
              </a:spcAft>
              <a:buNone/>
            </a:pPr>
            <a:r>
              <a:rPr lang="el-GR" sz="2400" dirty="0">
                <a:solidFill>
                  <a:schemeClr val="tx1"/>
                </a:solidFill>
              </a:rPr>
              <a:t>Α.1.7. Χαρακτηριστικά ύπνου</a:t>
            </a:r>
          </a:p>
          <a:p>
            <a:pPr>
              <a:spcBef>
                <a:spcPts val="600"/>
              </a:spcBef>
              <a:spcAft>
                <a:spcPts val="600"/>
              </a:spcAft>
            </a:pPr>
            <a:endParaRPr lang="en-US" sz="2400" b="1" dirty="0"/>
          </a:p>
        </p:txBody>
      </p:sp>
      <p:sp>
        <p:nvSpPr>
          <p:cNvPr id="3" name="Title 2"/>
          <p:cNvSpPr>
            <a:spLocks noGrp="1"/>
          </p:cNvSpPr>
          <p:nvPr>
            <p:ph type="title"/>
          </p:nvPr>
        </p:nvSpPr>
        <p:spPr>
          <a:xfrm>
            <a:off x="910713" y="243109"/>
            <a:ext cx="9634011" cy="947189"/>
          </a:xfrm>
        </p:spPr>
        <p:txBody>
          <a:bodyPr/>
          <a:lstStyle/>
          <a:p>
            <a:r>
              <a:rPr lang="el-GR" dirty="0"/>
              <a:t>Α.1. ΒΙΟΛΟΓΙΚΟΙ</a:t>
            </a:r>
            <a:endParaRPr lang="en-US" dirty="0"/>
          </a:p>
        </p:txBody>
      </p:sp>
    </p:spTree>
    <p:extLst>
      <p:ext uri="{BB962C8B-B14F-4D97-AF65-F5344CB8AC3E}">
        <p14:creationId xmlns:p14="http://schemas.microsoft.com/office/powerpoint/2010/main" val="2069194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chemeClr val="accent3">
                    <a:lumMod val="50000"/>
                  </a:schemeClr>
                </a:solidFill>
              </a:rPr>
              <a:t>Α.1.1. Εγκεφαλική </a:t>
            </a:r>
            <a:r>
              <a:rPr lang="el-GR" dirty="0" err="1">
                <a:solidFill>
                  <a:schemeClr val="accent3">
                    <a:lumMod val="50000"/>
                  </a:schemeClr>
                </a:solidFill>
              </a:rPr>
              <a:t>λετουργία</a:t>
            </a:r>
            <a:endParaRPr lang="en-US" dirty="0">
              <a:solidFill>
                <a:schemeClr val="accent3">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3284984"/>
            <a:ext cx="475327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47528" y="6093296"/>
            <a:ext cx="4608512" cy="400110"/>
          </a:xfrm>
          <a:prstGeom prst="rect">
            <a:avLst/>
          </a:prstGeom>
          <a:noFill/>
        </p:spPr>
        <p:txBody>
          <a:bodyPr wrap="square" rtlCol="0">
            <a:spAutoFit/>
          </a:bodyPr>
          <a:lstStyle/>
          <a:p>
            <a:r>
              <a:rPr lang="el-GR" sz="2000" dirty="0"/>
              <a:t>Απώλεια όρασης μετά από εγκεφαλικό</a:t>
            </a:r>
            <a:endParaRPr lang="en-US" sz="2000" dirty="0"/>
          </a:p>
        </p:txBody>
      </p:sp>
      <p:sp>
        <p:nvSpPr>
          <p:cNvPr id="5" name="Oval 4"/>
          <p:cNvSpPr/>
          <p:nvPr/>
        </p:nvSpPr>
        <p:spPr>
          <a:xfrm>
            <a:off x="7248128" y="1691794"/>
            <a:ext cx="3024336" cy="1521183"/>
          </a:xfrm>
          <a:prstGeom prst="ellipse">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Δυσκαταποσία μετά από εγκεφαλικό</a:t>
            </a:r>
            <a:endParaRPr lang="en-US" sz="2000" dirty="0">
              <a:solidFill>
                <a:schemeClr val="tx1"/>
              </a:solidFill>
            </a:endParaRPr>
          </a:p>
        </p:txBody>
      </p:sp>
      <p:sp>
        <p:nvSpPr>
          <p:cNvPr id="7" name="Oval 6"/>
          <p:cNvSpPr/>
          <p:nvPr/>
        </p:nvSpPr>
        <p:spPr>
          <a:xfrm>
            <a:off x="6626561" y="3556992"/>
            <a:ext cx="3824808" cy="3151008"/>
          </a:xfrm>
          <a:prstGeom prst="ellipse">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Άνοια/ Αλτσχάιμερ:</a:t>
            </a:r>
          </a:p>
          <a:p>
            <a:pPr algn="ctr"/>
            <a:r>
              <a:rPr lang="el-GR" sz="2000" dirty="0">
                <a:solidFill>
                  <a:schemeClr val="tx1"/>
                </a:solidFill>
              </a:rPr>
              <a:t>Απώλεια μνήμης σχετικά με τη διαδικασία κατάποσης, απώλεια μνήμης σχετικά με το τι είναι προς κατανάλωση &amp; τι όχι</a:t>
            </a:r>
            <a:endParaRPr lang="en-US" sz="2000" dirty="0">
              <a:solidFill>
                <a:schemeClr val="tx1"/>
              </a:solidFill>
            </a:endParaRPr>
          </a:p>
        </p:txBody>
      </p:sp>
    </p:spTree>
    <p:extLst>
      <p:ext uri="{BB962C8B-B14F-4D97-AF65-F5344CB8AC3E}">
        <p14:creationId xmlns:p14="http://schemas.microsoft.com/office/powerpoint/2010/main" val="792818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709" y="1376772"/>
            <a:ext cx="9167091" cy="4104456"/>
          </a:xfrm>
          <a:solidFill>
            <a:schemeClr val="bg1"/>
          </a:solidFill>
        </p:spPr>
        <p:txBody>
          <a:bodyPr>
            <a:noAutofit/>
          </a:bodyPr>
          <a:lstStyle/>
          <a:p>
            <a:pPr marL="0" indent="0" algn="just">
              <a:buNone/>
            </a:pPr>
            <a:r>
              <a:rPr lang="el-GR" dirty="0">
                <a:solidFill>
                  <a:schemeClr val="tx1"/>
                </a:solidFill>
              </a:rPr>
              <a:t>Οι διατροφικές αποφάσεις φαίνεται να μπορούν να ρυθμιστούν από κυκλοφορούσες ορμόνες, συμπεριλαμβανομένων αυτών που στέλνουν σήμα σε περιοχές του εγκεφάλου που συμμετέχουν στις συμπεριφορές που σχετίζονται με την όρεξη, τον κορεσμό &amp; κατά συνέπεια, την πρόσληψη τροφής.</a:t>
            </a:r>
          </a:p>
          <a:p>
            <a:pPr marL="0" indent="0" algn="just">
              <a:buNone/>
            </a:pPr>
            <a:endParaRPr lang="el-GR" dirty="0">
              <a:solidFill>
                <a:schemeClr val="tx1"/>
              </a:solidFill>
            </a:endParaRPr>
          </a:p>
          <a:p>
            <a:pPr algn="just"/>
            <a:r>
              <a:rPr lang="el-GR" dirty="0">
                <a:solidFill>
                  <a:schemeClr val="tx1"/>
                </a:solidFill>
              </a:rPr>
              <a:t>Η </a:t>
            </a:r>
            <a:r>
              <a:rPr lang="el-GR" b="1" dirty="0" err="1">
                <a:solidFill>
                  <a:schemeClr val="tx1"/>
                </a:solidFill>
              </a:rPr>
              <a:t>γκρελίνη</a:t>
            </a:r>
            <a:r>
              <a:rPr lang="el-GR" dirty="0">
                <a:solidFill>
                  <a:schemeClr val="tx1"/>
                </a:solidFill>
              </a:rPr>
              <a:t>, </a:t>
            </a:r>
            <a:r>
              <a:rPr lang="el-GR" u="sng" dirty="0">
                <a:solidFill>
                  <a:schemeClr val="tx1"/>
                </a:solidFill>
              </a:rPr>
              <a:t>ορεξιογόνος ορμόνη </a:t>
            </a:r>
            <a:r>
              <a:rPr lang="el-GR" dirty="0">
                <a:solidFill>
                  <a:schemeClr val="tx1"/>
                </a:solidFill>
              </a:rPr>
              <a:t>αυξάνει την προσδοκία και τη συμπεριφορά κινητοποίησης για φαγητό, ιδιαίτερα λίπους και ζάχαρης. Ενισχύει την αξία ανταμοιβής για τρόφιμα &amp; έτσι αυξάνει την κατανάλωσή τους .</a:t>
            </a:r>
          </a:p>
          <a:p>
            <a:pPr algn="just"/>
            <a:r>
              <a:rPr lang="el-GR" dirty="0">
                <a:solidFill>
                  <a:schemeClr val="tx1"/>
                </a:solidFill>
              </a:rPr>
              <a:t>Η </a:t>
            </a:r>
            <a:r>
              <a:rPr lang="el-GR" b="1" dirty="0">
                <a:solidFill>
                  <a:schemeClr val="tx1"/>
                </a:solidFill>
              </a:rPr>
              <a:t>λεπτίνη</a:t>
            </a:r>
            <a:r>
              <a:rPr lang="el-GR" dirty="0">
                <a:solidFill>
                  <a:schemeClr val="tx1"/>
                </a:solidFill>
              </a:rPr>
              <a:t>, επηρεάζει την κωδικοποίηση ανταμοιβής τροφής από τους νευρώνες της </a:t>
            </a:r>
            <a:r>
              <a:rPr lang="el-GR" dirty="0" err="1">
                <a:solidFill>
                  <a:schemeClr val="tx1"/>
                </a:solidFill>
              </a:rPr>
              <a:t>ντοπαμίνης</a:t>
            </a:r>
            <a:r>
              <a:rPr lang="el-GR" dirty="0">
                <a:solidFill>
                  <a:schemeClr val="tx1"/>
                </a:solidFill>
              </a:rPr>
              <a:t>, </a:t>
            </a:r>
            <a:r>
              <a:rPr lang="el-GR" u="sng" dirty="0">
                <a:solidFill>
                  <a:schemeClr val="tx1"/>
                </a:solidFill>
              </a:rPr>
              <a:t>εμποδίζει τη δράση </a:t>
            </a:r>
            <a:r>
              <a:rPr lang="el-GR" u="sng" dirty="0" err="1">
                <a:solidFill>
                  <a:schemeClr val="tx1"/>
                </a:solidFill>
              </a:rPr>
              <a:t>ορεξιογόνων</a:t>
            </a:r>
            <a:r>
              <a:rPr lang="el-GR" u="sng" dirty="0">
                <a:solidFill>
                  <a:schemeClr val="tx1"/>
                </a:solidFill>
              </a:rPr>
              <a:t> μορίων</a:t>
            </a:r>
            <a:r>
              <a:rPr lang="el-GR" dirty="0">
                <a:solidFill>
                  <a:schemeClr val="tx1"/>
                </a:solidFill>
              </a:rPr>
              <a:t>.</a:t>
            </a:r>
            <a:endParaRPr lang="en-US" dirty="0">
              <a:solidFill>
                <a:schemeClr val="tx1"/>
              </a:solidFill>
            </a:endParaRPr>
          </a:p>
        </p:txBody>
      </p:sp>
      <p:sp>
        <p:nvSpPr>
          <p:cNvPr id="3" name="Title 2"/>
          <p:cNvSpPr>
            <a:spLocks noGrp="1"/>
          </p:cNvSpPr>
          <p:nvPr>
            <p:ph type="title"/>
          </p:nvPr>
        </p:nvSpPr>
        <p:spPr>
          <a:xfrm>
            <a:off x="1128378" y="282356"/>
            <a:ext cx="8712967" cy="925159"/>
          </a:xfrm>
        </p:spPr>
        <p:txBody>
          <a:bodyPr>
            <a:normAutofit fontScale="90000"/>
          </a:bodyPr>
          <a:lstStyle/>
          <a:p>
            <a:r>
              <a:rPr lang="el-GR" sz="3600" dirty="0">
                <a:solidFill>
                  <a:schemeClr val="accent3">
                    <a:lumMod val="50000"/>
                  </a:schemeClr>
                </a:solidFill>
              </a:rPr>
              <a:t>Α.1.1. </a:t>
            </a:r>
            <a:r>
              <a:rPr lang="el-GR" sz="3600" dirty="0" err="1">
                <a:solidFill>
                  <a:schemeClr val="accent3">
                    <a:lumMod val="50000"/>
                  </a:schemeClr>
                </a:solidFill>
              </a:rPr>
              <a:t>Ορμολογικός</a:t>
            </a:r>
            <a:r>
              <a:rPr lang="el-GR" sz="3600" dirty="0">
                <a:solidFill>
                  <a:schemeClr val="accent3">
                    <a:lumMod val="50000"/>
                  </a:schemeClr>
                </a:solidFill>
              </a:rPr>
              <a:t> έλεγχος πρόσληψης τροφής</a:t>
            </a:r>
            <a:endParaRPr lang="en-US" sz="3600" dirty="0">
              <a:solidFill>
                <a:schemeClr val="accent3">
                  <a:lumMod val="50000"/>
                </a:schemeClr>
              </a:solidFill>
            </a:endParaRPr>
          </a:p>
        </p:txBody>
      </p:sp>
    </p:spTree>
    <p:extLst>
      <p:ext uri="{BB962C8B-B14F-4D97-AF65-F5344CB8AC3E}">
        <p14:creationId xmlns:p14="http://schemas.microsoft.com/office/powerpoint/2010/main" val="1506134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1" y="152400"/>
            <a:ext cx="1870075" cy="280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AutoShape 2"/>
          <p:cNvSpPr>
            <a:spLocks noChangeArrowheads="1"/>
          </p:cNvSpPr>
          <p:nvPr/>
        </p:nvSpPr>
        <p:spPr bwMode="auto">
          <a:xfrm>
            <a:off x="1884363" y="5712866"/>
            <a:ext cx="82804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altLang="el-GR" sz="800" dirty="0"/>
              <a:t>FIG. 1. Energy </a:t>
            </a:r>
            <a:r>
              <a:rPr lang="en-US" altLang="el-GR" sz="800" dirty="0" err="1"/>
              <a:t>homoestasis</a:t>
            </a:r>
            <a:r>
              <a:rPr lang="en-US" altLang="el-GR" sz="800" dirty="0"/>
              <a:t> is controlled by peripheral signals from adipose tissue, pancreas, and the gastrointestinal tract. Peripheral signals from the gut include peptide YY (PYY), </a:t>
            </a:r>
            <a:r>
              <a:rPr lang="en-US" altLang="el-GR" sz="800" dirty="0" err="1"/>
              <a:t>oxyntomodulin</a:t>
            </a:r>
            <a:r>
              <a:rPr lang="en-US" altLang="el-GR" sz="800" dirty="0"/>
              <a:t> (OXM), ghrelin, pancreatic polypeptide (PP), glucagon-like peptide 1 (GLP-1), and cholecystokinin (CCK). These gut-derived peptides and adiposity signals influence central circuits in the hypothalamus and brain stem to produce a negative (−) or positive (+) effect on energy balance. Thus the drive to eat and energy expenditure are adjusted so that over time, body weight remains stable.</a:t>
            </a:r>
          </a:p>
        </p:txBody>
      </p:sp>
      <p:sp>
        <p:nvSpPr>
          <p:cNvPr id="3075" name="Text Box 3"/>
          <p:cNvSpPr txBox="1">
            <a:spLocks noChangeArrowheads="1"/>
          </p:cNvSpPr>
          <p:nvPr/>
        </p:nvSpPr>
        <p:spPr bwMode="auto">
          <a:xfrm>
            <a:off x="1884363" y="6456636"/>
            <a:ext cx="86407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altLang="el-GR" sz="800" b="1" dirty="0">
                <a:solidFill>
                  <a:srgbClr val="0054A6"/>
                </a:solidFill>
              </a:rPr>
              <a:t>DOI: (10.1152/physrev.00015.2004) </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576" y="764704"/>
            <a:ext cx="7488832" cy="46394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279576" y="805508"/>
            <a:ext cx="3168352" cy="369332"/>
          </a:xfrm>
          <a:prstGeom prst="rect">
            <a:avLst/>
          </a:prstGeom>
          <a:noFill/>
        </p:spPr>
        <p:txBody>
          <a:bodyPr wrap="square" rtlCol="0">
            <a:spAutoFit/>
          </a:bodyPr>
          <a:lstStyle/>
          <a:p>
            <a:r>
              <a:rPr lang="el-GR" b="1" dirty="0" err="1"/>
              <a:t>Ανορεξιογόνες</a:t>
            </a:r>
            <a:r>
              <a:rPr lang="el-GR" b="1" dirty="0"/>
              <a:t> ορμόνες</a:t>
            </a:r>
          </a:p>
        </p:txBody>
      </p:sp>
      <p:cxnSp>
        <p:nvCxnSpPr>
          <p:cNvPr id="4" name="Ευθύγραμμο βέλος σύνδεσης 3"/>
          <p:cNvCxnSpPr>
            <a:stCxn id="2" idx="2"/>
          </p:cNvCxnSpPr>
          <p:nvPr/>
        </p:nvCxnSpPr>
        <p:spPr>
          <a:xfrm flipH="1">
            <a:off x="3647728" y="1174840"/>
            <a:ext cx="216024" cy="2758216"/>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3863752" y="1174840"/>
            <a:ext cx="1584176" cy="3262272"/>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a:stCxn id="2" idx="2"/>
          </p:cNvCxnSpPr>
          <p:nvPr/>
        </p:nvCxnSpPr>
        <p:spPr>
          <a:xfrm>
            <a:off x="3863752" y="1174840"/>
            <a:ext cx="4176464" cy="3262272"/>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a:off x="3863752" y="1174840"/>
            <a:ext cx="4746848" cy="2758216"/>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060859"/>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218" y="2352007"/>
            <a:ext cx="4008667" cy="3030442"/>
          </a:xfrm>
          <a:prstGeom prst="rect">
            <a:avLst/>
          </a:prstGeom>
        </p:spPr>
      </p:pic>
      <p:sp>
        <p:nvSpPr>
          <p:cNvPr id="6" name="TextBox 5"/>
          <p:cNvSpPr txBox="1"/>
          <p:nvPr/>
        </p:nvSpPr>
        <p:spPr>
          <a:xfrm>
            <a:off x="2135561" y="2992597"/>
            <a:ext cx="2352483" cy="707886"/>
          </a:xfrm>
          <a:prstGeom prst="rect">
            <a:avLst/>
          </a:prstGeom>
          <a:noFill/>
        </p:spPr>
        <p:txBody>
          <a:bodyPr wrap="square" rtlCol="0">
            <a:spAutoFit/>
          </a:bodyPr>
          <a:lstStyle/>
          <a:p>
            <a:pPr algn="ctr"/>
            <a:r>
              <a:rPr lang="el-GR" sz="4000" dirty="0"/>
              <a:t>ΓΟΝΙΔΙΑ</a:t>
            </a:r>
          </a:p>
        </p:txBody>
      </p:sp>
    </p:spTree>
    <p:extLst>
      <p:ext uri="{BB962C8B-B14F-4D97-AF65-F5344CB8AC3E}">
        <p14:creationId xmlns:p14="http://schemas.microsoft.com/office/powerpoint/2010/main" val="2690906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chemeClr val="accent3">
                    <a:lumMod val="50000"/>
                  </a:schemeClr>
                </a:solidFill>
              </a:rPr>
              <a:t>Α.1.2. Στοματική λειτουργία</a:t>
            </a:r>
            <a:endParaRPr lang="en-US" dirty="0">
              <a:solidFill>
                <a:schemeClr val="accent3">
                  <a:lumMod val="50000"/>
                </a:schemeClr>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446" r="22381"/>
          <a:stretch/>
        </p:blipFill>
        <p:spPr bwMode="auto">
          <a:xfrm>
            <a:off x="1401608" y="2740674"/>
            <a:ext cx="3906980" cy="268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6312024" y="1691794"/>
            <a:ext cx="3960440" cy="2025239"/>
          </a:xfrm>
          <a:prstGeom prst="ellipse">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u="sng" dirty="0">
                <a:solidFill>
                  <a:schemeClr val="tx1"/>
                </a:solidFill>
              </a:rPr>
              <a:t>Απώλεια/ αντικατάσταση δοντιών στην 3</a:t>
            </a:r>
            <a:r>
              <a:rPr lang="el-GR" sz="2000" u="sng" baseline="30000" dirty="0">
                <a:solidFill>
                  <a:schemeClr val="tx1"/>
                </a:solidFill>
              </a:rPr>
              <a:t>η</a:t>
            </a:r>
            <a:r>
              <a:rPr lang="el-GR" sz="2000" u="sng" dirty="0">
                <a:solidFill>
                  <a:schemeClr val="tx1"/>
                </a:solidFill>
              </a:rPr>
              <a:t> ηλικία</a:t>
            </a:r>
            <a:r>
              <a:rPr lang="el-GR" sz="2000" dirty="0">
                <a:solidFill>
                  <a:schemeClr val="tx1"/>
                </a:solidFill>
              </a:rPr>
              <a:t>: Αδυναμία μάσησης σκληρής τροφής </a:t>
            </a:r>
            <a:endParaRPr lang="en-US" sz="2000" dirty="0">
              <a:solidFill>
                <a:schemeClr val="tx1"/>
              </a:solidFill>
            </a:endParaRPr>
          </a:p>
        </p:txBody>
      </p:sp>
      <p:sp>
        <p:nvSpPr>
          <p:cNvPr id="7" name="Oval 6"/>
          <p:cNvSpPr/>
          <p:nvPr/>
        </p:nvSpPr>
        <p:spPr>
          <a:xfrm>
            <a:off x="6464424" y="4047822"/>
            <a:ext cx="3960440" cy="2025239"/>
          </a:xfrm>
          <a:prstGeom prst="ellipse">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u="sng" dirty="0">
                <a:solidFill>
                  <a:schemeClr val="tx1"/>
                </a:solidFill>
              </a:rPr>
              <a:t>Ελάττωση παραγωγής σιέλου στην 3</a:t>
            </a:r>
            <a:r>
              <a:rPr lang="el-GR" sz="2000" u="sng" baseline="30000" dirty="0">
                <a:solidFill>
                  <a:schemeClr val="tx1"/>
                </a:solidFill>
              </a:rPr>
              <a:t>η</a:t>
            </a:r>
            <a:r>
              <a:rPr lang="el-GR" sz="2000" u="sng" dirty="0">
                <a:solidFill>
                  <a:schemeClr val="tx1"/>
                </a:solidFill>
              </a:rPr>
              <a:t> ηλικία</a:t>
            </a:r>
            <a:r>
              <a:rPr lang="el-GR" sz="2000" dirty="0">
                <a:solidFill>
                  <a:schemeClr val="tx1"/>
                </a:solidFill>
              </a:rPr>
              <a:t>: Δυσκολία στην κατάποση</a:t>
            </a:r>
            <a:endParaRPr lang="en-US" sz="2000" dirty="0">
              <a:solidFill>
                <a:schemeClr val="tx1"/>
              </a:solidFill>
            </a:endParaRPr>
          </a:p>
        </p:txBody>
      </p:sp>
    </p:spTree>
    <p:extLst>
      <p:ext uri="{BB962C8B-B14F-4D97-AF65-F5344CB8AC3E}">
        <p14:creationId xmlns:p14="http://schemas.microsoft.com/office/powerpoint/2010/main" val="412025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375FFB-9398-4637-915F-6A81F7421F0C}"/>
              </a:ext>
            </a:extLst>
          </p:cNvPr>
          <p:cNvSpPr>
            <a:spLocks noGrp="1"/>
          </p:cNvSpPr>
          <p:nvPr>
            <p:ph type="title"/>
          </p:nvPr>
        </p:nvSpPr>
        <p:spPr/>
        <p:txBody>
          <a:bodyPr>
            <a:normAutofit/>
          </a:bodyPr>
          <a:lstStyle/>
          <a:p>
            <a:r>
              <a:rPr lang="el-GR" sz="3400" dirty="0">
                <a:solidFill>
                  <a:schemeClr val="accent3">
                    <a:lumMod val="50000"/>
                  </a:schemeClr>
                </a:solidFill>
              </a:rPr>
              <a:t>Α.1.3. Φυσιολογία που σχετίζεται με το τρόφιμο</a:t>
            </a:r>
            <a:endParaRPr lang="en-US" sz="3400" dirty="0">
              <a:solidFill>
                <a:schemeClr val="accent3">
                  <a:lumMod val="50000"/>
                </a:schemeClr>
              </a:solidFill>
            </a:endParaRPr>
          </a:p>
        </p:txBody>
      </p:sp>
      <p:sp>
        <p:nvSpPr>
          <p:cNvPr id="7" name="Rounded Rectangle 6"/>
          <p:cNvSpPr/>
          <p:nvPr/>
        </p:nvSpPr>
        <p:spPr>
          <a:xfrm>
            <a:off x="1292597" y="2798592"/>
            <a:ext cx="3096344" cy="792088"/>
          </a:xfrm>
          <a:prstGeom prst="roundRect">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solidFill>
                  <a:schemeClr val="tx1"/>
                </a:solidFill>
              </a:rPr>
              <a:t>Τροφικές αλλεργίες</a:t>
            </a:r>
            <a:endParaRPr lang="en-US" sz="2200" dirty="0">
              <a:solidFill>
                <a:schemeClr val="tx1"/>
              </a:solidFill>
            </a:endParaRPr>
          </a:p>
        </p:txBody>
      </p:sp>
      <p:sp>
        <p:nvSpPr>
          <p:cNvPr id="8" name="Rounded Rectangle 7"/>
          <p:cNvSpPr/>
          <p:nvPr/>
        </p:nvSpPr>
        <p:spPr>
          <a:xfrm>
            <a:off x="1292597" y="4627393"/>
            <a:ext cx="3096344" cy="792088"/>
          </a:xfrm>
          <a:prstGeom prst="roundRect">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solidFill>
                  <a:schemeClr val="tx1"/>
                </a:solidFill>
              </a:rPr>
              <a:t>Τροφικές δυσανεξίες</a:t>
            </a:r>
            <a:endParaRPr lang="en-US" sz="2200" dirty="0">
              <a:solidFill>
                <a:schemeClr val="tx1"/>
              </a:solidFill>
            </a:endParaRPr>
          </a:p>
        </p:txBody>
      </p:sp>
      <p:sp>
        <p:nvSpPr>
          <p:cNvPr id="6" name="TextBox 5">
            <a:extLst>
              <a:ext uri="{FF2B5EF4-FFF2-40B4-BE49-F238E27FC236}">
                <a16:creationId xmlns:a16="http://schemas.microsoft.com/office/drawing/2014/main" id="{9E4E16AB-CC54-48F5-8851-1F55002E9A2D}"/>
              </a:ext>
            </a:extLst>
          </p:cNvPr>
          <p:cNvSpPr txBox="1"/>
          <p:nvPr/>
        </p:nvSpPr>
        <p:spPr>
          <a:xfrm>
            <a:off x="5850194" y="2798592"/>
            <a:ext cx="4336025" cy="2246769"/>
          </a:xfrm>
          <a:prstGeom prst="rect">
            <a:avLst/>
          </a:prstGeom>
          <a:noFill/>
        </p:spPr>
        <p:txBody>
          <a:bodyPr wrap="square" rtlCol="0">
            <a:spAutoFit/>
          </a:bodyPr>
          <a:lstStyle/>
          <a:p>
            <a:pPr algn="ctr"/>
            <a:r>
              <a:rPr lang="el-GR" sz="2000" dirty="0"/>
              <a:t>π.χ. δυσανεξία στη λακτόζη ή στη </a:t>
            </a:r>
            <a:r>
              <a:rPr lang="el-GR" sz="2000" dirty="0" err="1"/>
              <a:t>γλουτένη</a:t>
            </a:r>
            <a:r>
              <a:rPr lang="el-GR" sz="2000" dirty="0"/>
              <a:t> ή αλλεργία σε τρόφιμο/α</a:t>
            </a:r>
          </a:p>
          <a:p>
            <a:pPr algn="ctr"/>
            <a:endParaRPr lang="el-GR" sz="2000" dirty="0"/>
          </a:p>
          <a:p>
            <a:pPr algn="ctr"/>
            <a:endParaRPr lang="el-GR" sz="2000" dirty="0"/>
          </a:p>
          <a:p>
            <a:pPr algn="ctr"/>
            <a:endParaRPr lang="el-GR" sz="2000" dirty="0"/>
          </a:p>
          <a:p>
            <a:pPr algn="ctr"/>
            <a:r>
              <a:rPr lang="el-GR" sz="2000" dirty="0"/>
              <a:t>Αποκλεισμός μεμονωμένων τροφίμων ή ομάδων τροφίμων.</a:t>
            </a:r>
          </a:p>
        </p:txBody>
      </p:sp>
      <p:sp>
        <p:nvSpPr>
          <p:cNvPr id="12" name="Βέλος προς τα κάτω 5">
            <a:extLst>
              <a:ext uri="{FF2B5EF4-FFF2-40B4-BE49-F238E27FC236}">
                <a16:creationId xmlns:a16="http://schemas.microsoft.com/office/drawing/2014/main" id="{5B31CA10-7D4E-4B76-8C3B-9F4BF65FB343}"/>
              </a:ext>
            </a:extLst>
          </p:cNvPr>
          <p:cNvSpPr/>
          <p:nvPr/>
        </p:nvSpPr>
        <p:spPr>
          <a:xfrm>
            <a:off x="7766178" y="3599681"/>
            <a:ext cx="504056" cy="644590"/>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39888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chemeClr val="accent3">
                    <a:lumMod val="50000"/>
                  </a:schemeClr>
                </a:solidFill>
              </a:rPr>
              <a:t>Α.1.4. Ανθρωπομετρικά χαρακτηριστικά</a:t>
            </a:r>
            <a:endParaRPr lang="en-US" dirty="0">
              <a:solidFill>
                <a:schemeClr val="accent3">
                  <a:lumMod val="50000"/>
                </a:schemeClr>
              </a:solidFill>
            </a:endParaRPr>
          </a:p>
        </p:txBody>
      </p:sp>
      <p:sp>
        <p:nvSpPr>
          <p:cNvPr id="4" name="Rounded Rectangle 3"/>
          <p:cNvSpPr/>
          <p:nvPr/>
        </p:nvSpPr>
        <p:spPr>
          <a:xfrm>
            <a:off x="2639616" y="4293096"/>
            <a:ext cx="3096344" cy="792088"/>
          </a:xfrm>
          <a:prstGeom prst="roundRect">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solidFill>
                  <a:schemeClr val="tx1"/>
                </a:solidFill>
              </a:rPr>
              <a:t>ΔΜΣ</a:t>
            </a:r>
            <a:endParaRPr lang="en-US" sz="2200" dirty="0">
              <a:solidFill>
                <a:schemeClr val="tx1"/>
              </a:solidFill>
            </a:endParaRPr>
          </a:p>
        </p:txBody>
      </p:sp>
      <p:sp>
        <p:nvSpPr>
          <p:cNvPr id="5" name="Rounded Rectangle 4"/>
          <p:cNvSpPr/>
          <p:nvPr/>
        </p:nvSpPr>
        <p:spPr>
          <a:xfrm>
            <a:off x="6384032" y="4297221"/>
            <a:ext cx="3096344" cy="792088"/>
          </a:xfrm>
          <a:prstGeom prst="roundRect">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solidFill>
                  <a:schemeClr val="tx1"/>
                </a:solidFill>
              </a:rPr>
              <a:t>Βάρος γέννησης</a:t>
            </a:r>
            <a:endParaRPr lang="en-US" sz="2200" dirty="0">
              <a:solidFill>
                <a:schemeClr val="tx1"/>
              </a:solidFill>
            </a:endParaRPr>
          </a:p>
        </p:txBody>
      </p:sp>
    </p:spTree>
    <p:extLst>
      <p:ext uri="{BB962C8B-B14F-4D97-AF65-F5344CB8AC3E}">
        <p14:creationId xmlns:p14="http://schemas.microsoft.com/office/powerpoint/2010/main" val="2051438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0611" y="1671781"/>
            <a:ext cx="9634011" cy="4509935"/>
          </a:xfrm>
        </p:spPr>
        <p:txBody>
          <a:bodyPr>
            <a:noAutofit/>
          </a:bodyPr>
          <a:lstStyle/>
          <a:p>
            <a:pPr marL="0" indent="0" algn="just">
              <a:lnSpc>
                <a:spcPct val="100000"/>
              </a:lnSpc>
              <a:spcBef>
                <a:spcPts val="600"/>
              </a:spcBef>
              <a:buNone/>
            </a:pPr>
            <a:r>
              <a:rPr lang="el-GR" dirty="0">
                <a:solidFill>
                  <a:schemeClr val="tx1"/>
                </a:solidFill>
              </a:rPr>
              <a:t>Η θέα νόστιμης τροφής ρυθμίζει την εγκεφαλική δραστηριότητα με συνεπή τρόπο: η θέαση τροφίμων ενισχύει την ενεργοποίηση τόσο περιοχών του εγκεφάλου που σχετίζονται με την όραση όσο και περιοχών που σχετίζονται με την ανταμοιβή (τόσο σε ενήλικες όσο και σε παιδιά).</a:t>
            </a:r>
          </a:p>
          <a:p>
            <a:pPr marL="0" indent="0" algn="just">
              <a:lnSpc>
                <a:spcPct val="100000"/>
              </a:lnSpc>
              <a:spcBef>
                <a:spcPts val="600"/>
              </a:spcBef>
              <a:buNone/>
            </a:pPr>
            <a:endParaRPr lang="el-GR" dirty="0">
              <a:solidFill>
                <a:schemeClr val="tx1"/>
              </a:solidFill>
            </a:endParaRPr>
          </a:p>
          <a:p>
            <a:pPr marL="0" indent="0" algn="just">
              <a:lnSpc>
                <a:spcPct val="100000"/>
              </a:lnSpc>
              <a:spcBef>
                <a:spcPts val="600"/>
              </a:spcBef>
              <a:buNone/>
            </a:pPr>
            <a:r>
              <a:rPr lang="el-GR" dirty="0">
                <a:solidFill>
                  <a:schemeClr val="tx1"/>
                </a:solidFill>
              </a:rPr>
              <a:t>Τα παχύσαρκα άτομα παρουσιάζουν μεγαλύτερες οπτικά καθοδηγούμενες αντιδράσεις στα τρόφιμα σε περιοχές του εγκεφάλου ευαίσθητες στις </a:t>
            </a:r>
            <a:r>
              <a:rPr lang="el-GR" b="1" dirty="0">
                <a:solidFill>
                  <a:schemeClr val="tx1"/>
                </a:solidFill>
              </a:rPr>
              <a:t>ανταμοιβές</a:t>
            </a:r>
            <a:r>
              <a:rPr lang="el-GR" dirty="0">
                <a:solidFill>
                  <a:schemeClr val="tx1"/>
                </a:solidFill>
              </a:rPr>
              <a:t> και, για τα παχύσαρκα άτομα, μεγαλύτερη ανταπόκριση σε αυτές τις περιοχές πριν από θεραπεία απώλειας βάρους προβλέπουν τα αποτελέσματα της θεραπείας. </a:t>
            </a:r>
          </a:p>
          <a:p>
            <a:pPr marL="0" indent="0" algn="just">
              <a:lnSpc>
                <a:spcPct val="100000"/>
              </a:lnSpc>
              <a:spcBef>
                <a:spcPts val="600"/>
              </a:spcBef>
              <a:buNone/>
            </a:pPr>
            <a:r>
              <a:rPr lang="el-GR" dirty="0">
                <a:solidFill>
                  <a:schemeClr val="tx1"/>
                </a:solidFill>
              </a:rPr>
              <a:t>Η ανεπαρκής απώλεια βάρους προβλέπεται, επίσης, από τα επίπεδα της δραστηριότητας πριν τη θεραπεία σε ερεθίσματα τροφής στις περιοχές του εγκεφάλου που σχετίζονται με την οπτική προσοχή και τη μνήμη.</a:t>
            </a:r>
          </a:p>
        </p:txBody>
      </p:sp>
      <p:sp>
        <p:nvSpPr>
          <p:cNvPr id="3" name="Title 2"/>
          <p:cNvSpPr>
            <a:spLocks noGrp="1"/>
          </p:cNvSpPr>
          <p:nvPr>
            <p:ph type="title"/>
          </p:nvPr>
        </p:nvSpPr>
        <p:spPr>
          <a:xfrm>
            <a:off x="1060611" y="410556"/>
            <a:ext cx="9634011" cy="570527"/>
          </a:xfrm>
        </p:spPr>
        <p:txBody>
          <a:bodyPr>
            <a:normAutofit fontScale="90000"/>
          </a:bodyPr>
          <a:lstStyle/>
          <a:p>
            <a:r>
              <a:rPr lang="el-GR" dirty="0">
                <a:solidFill>
                  <a:schemeClr val="accent3">
                    <a:lumMod val="50000"/>
                  </a:schemeClr>
                </a:solidFill>
              </a:rPr>
              <a:t>Τρόφιμο &amp; εγκεφαλική διέγερση</a:t>
            </a:r>
            <a:endParaRPr lang="en-US" dirty="0">
              <a:solidFill>
                <a:schemeClr val="accent3">
                  <a:lumMod val="50000"/>
                </a:schemeClr>
              </a:solidFill>
            </a:endParaRPr>
          </a:p>
        </p:txBody>
      </p:sp>
    </p:spTree>
    <p:extLst>
      <p:ext uri="{BB962C8B-B14F-4D97-AF65-F5344CB8AC3E}">
        <p14:creationId xmlns:p14="http://schemas.microsoft.com/office/powerpoint/2010/main" val="325661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3400" dirty="0">
                <a:solidFill>
                  <a:schemeClr val="accent3">
                    <a:lumMod val="50000"/>
                  </a:schemeClr>
                </a:solidFill>
              </a:rPr>
              <a:t>Α.1.5. Αντίληψη αισθήσεων </a:t>
            </a:r>
            <a:br>
              <a:rPr lang="el-GR" sz="3400" dirty="0">
                <a:solidFill>
                  <a:schemeClr val="accent3">
                    <a:lumMod val="50000"/>
                  </a:schemeClr>
                </a:solidFill>
              </a:rPr>
            </a:br>
            <a:r>
              <a:rPr lang="el-GR" sz="3400" dirty="0">
                <a:solidFill>
                  <a:schemeClr val="accent3">
                    <a:lumMod val="50000"/>
                  </a:schemeClr>
                </a:solidFill>
              </a:rPr>
              <a:t>(ασθενής οργανισμός)</a:t>
            </a:r>
            <a:endParaRPr lang="en-US" sz="3400" dirty="0">
              <a:solidFill>
                <a:schemeClr val="accent3">
                  <a:lumMod val="50000"/>
                </a:schemeClr>
              </a:solidFill>
            </a:endParaRPr>
          </a:p>
        </p:txBody>
      </p:sp>
      <p:sp>
        <p:nvSpPr>
          <p:cNvPr id="4" name="Oval 3"/>
          <p:cNvSpPr/>
          <p:nvPr/>
        </p:nvSpPr>
        <p:spPr>
          <a:xfrm>
            <a:off x="4115780" y="4016898"/>
            <a:ext cx="3960440" cy="2025239"/>
          </a:xfrm>
          <a:prstGeom prst="ellipse">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u="sng" dirty="0">
                <a:solidFill>
                  <a:schemeClr val="tx1"/>
                </a:solidFill>
              </a:rPr>
              <a:t>Ίωση/ αλλεργική ρινίτιδα</a:t>
            </a:r>
            <a:r>
              <a:rPr lang="el-GR" sz="2000" dirty="0">
                <a:solidFill>
                  <a:schemeClr val="tx1"/>
                </a:solidFill>
              </a:rPr>
              <a:t> </a:t>
            </a:r>
            <a:r>
              <a:rPr lang="el-GR" sz="2000" dirty="0">
                <a:solidFill>
                  <a:schemeClr val="tx1"/>
                </a:solidFill>
                <a:sym typeface="Wingdings"/>
              </a:rPr>
              <a:t> </a:t>
            </a:r>
            <a:r>
              <a:rPr lang="el-GR" sz="2000" dirty="0">
                <a:solidFill>
                  <a:schemeClr val="tx1"/>
                </a:solidFill>
              </a:rPr>
              <a:t>απώλεια όσφρησης </a:t>
            </a:r>
            <a:r>
              <a:rPr lang="el-GR" sz="2000" dirty="0">
                <a:solidFill>
                  <a:schemeClr val="tx1"/>
                </a:solidFill>
                <a:sym typeface="Wingdings"/>
              </a:rPr>
              <a:t> αρνητική επίδραση στην όρεξη</a:t>
            </a:r>
            <a:endParaRPr lang="en-US" sz="2000" dirty="0">
              <a:solidFill>
                <a:schemeClr val="tx1"/>
              </a:solidFill>
            </a:endParaRPr>
          </a:p>
        </p:txBody>
      </p:sp>
      <p:sp>
        <p:nvSpPr>
          <p:cNvPr id="5" name="Oval 4"/>
          <p:cNvSpPr/>
          <p:nvPr/>
        </p:nvSpPr>
        <p:spPr>
          <a:xfrm>
            <a:off x="880214" y="2297783"/>
            <a:ext cx="3960440" cy="2025239"/>
          </a:xfrm>
          <a:prstGeom prst="ellipse">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u="sng" dirty="0">
                <a:solidFill>
                  <a:schemeClr val="tx1"/>
                </a:solidFill>
              </a:rPr>
              <a:t>Πολυφαρμακία </a:t>
            </a:r>
            <a:r>
              <a:rPr lang="el-GR" sz="2000" dirty="0">
                <a:solidFill>
                  <a:schemeClr val="tx1"/>
                </a:solidFill>
                <a:sym typeface="Wingdings"/>
              </a:rPr>
              <a:t> </a:t>
            </a:r>
            <a:r>
              <a:rPr lang="el-GR" sz="2000" dirty="0">
                <a:solidFill>
                  <a:schemeClr val="tx1"/>
                </a:solidFill>
              </a:rPr>
              <a:t>μεταλική γεύση </a:t>
            </a:r>
            <a:r>
              <a:rPr lang="el-GR" sz="2000" dirty="0">
                <a:solidFill>
                  <a:schemeClr val="tx1"/>
                </a:solidFill>
                <a:sym typeface="Wingdings"/>
              </a:rPr>
              <a:t> αρνητική επίδραση στην όρεξη</a:t>
            </a:r>
            <a:endParaRPr lang="en-US" sz="2000" dirty="0">
              <a:solidFill>
                <a:schemeClr val="tx1"/>
              </a:solidFill>
            </a:endParaRPr>
          </a:p>
        </p:txBody>
      </p:sp>
      <p:sp>
        <p:nvSpPr>
          <p:cNvPr id="6" name="Oval 5"/>
          <p:cNvSpPr/>
          <p:nvPr/>
        </p:nvSpPr>
        <p:spPr>
          <a:xfrm>
            <a:off x="7146318" y="2297782"/>
            <a:ext cx="3960440" cy="2025239"/>
          </a:xfrm>
          <a:prstGeom prst="ellipse">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u="sng" dirty="0">
                <a:solidFill>
                  <a:schemeClr val="tx1"/>
                </a:solidFill>
              </a:rPr>
              <a:t>Στη ΧΝΑ, ουραιμία </a:t>
            </a:r>
            <a:r>
              <a:rPr lang="el-GR" sz="2000" dirty="0">
                <a:solidFill>
                  <a:schemeClr val="tx1"/>
                </a:solidFill>
                <a:sym typeface="Wingdings"/>
              </a:rPr>
              <a:t>  αρνητική επίδραση στην κατανάλωση κρέατος</a:t>
            </a:r>
            <a:endParaRPr lang="en-US" sz="2000" dirty="0">
              <a:solidFill>
                <a:schemeClr val="tx1"/>
              </a:solidFill>
            </a:endParaRPr>
          </a:p>
        </p:txBody>
      </p:sp>
    </p:spTree>
    <p:extLst>
      <p:ext uri="{BB962C8B-B14F-4D97-AF65-F5344CB8AC3E}">
        <p14:creationId xmlns:p14="http://schemas.microsoft.com/office/powerpoint/2010/main" val="1305300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92045" y="1828483"/>
            <a:ext cx="8090500" cy="4170776"/>
          </a:xfrm>
        </p:spPr>
        <p:txBody>
          <a:bodyPr>
            <a:noAutofit/>
          </a:bodyPr>
          <a:lstStyle/>
          <a:p>
            <a:pPr algn="just"/>
            <a:r>
              <a:rPr lang="el-GR" dirty="0">
                <a:solidFill>
                  <a:schemeClr val="tx1"/>
                </a:solidFill>
              </a:rPr>
              <a:t>Η όψη, οσμή, υφή, μνήμη και η προσδοκία για το τρόφιμο σχετίζεται με την ενεργοποίηση συγκεκριμένων περιοχών του υποθάλαμου.</a:t>
            </a:r>
          </a:p>
          <a:p>
            <a:pPr marL="0" indent="0">
              <a:buNone/>
            </a:pPr>
            <a:endParaRPr lang="en-US" b="1" dirty="0"/>
          </a:p>
        </p:txBody>
      </p:sp>
      <p:sp>
        <p:nvSpPr>
          <p:cNvPr id="3" name="Title 2"/>
          <p:cNvSpPr>
            <a:spLocks noGrp="1"/>
          </p:cNvSpPr>
          <p:nvPr>
            <p:ph type="title"/>
          </p:nvPr>
        </p:nvSpPr>
        <p:spPr>
          <a:xfrm>
            <a:off x="1069848" y="336666"/>
            <a:ext cx="9634011" cy="1325563"/>
          </a:xfrm>
        </p:spPr>
        <p:txBody>
          <a:bodyPr/>
          <a:lstStyle/>
          <a:p>
            <a:r>
              <a:rPr lang="el-GR" sz="4000" dirty="0">
                <a:solidFill>
                  <a:schemeClr val="accent3">
                    <a:lumMod val="50000"/>
                  </a:schemeClr>
                </a:solidFill>
              </a:rPr>
              <a:t>Α.1.5. Αντίληψη αισθήσεων </a:t>
            </a:r>
            <a:br>
              <a:rPr lang="el-GR" sz="4000" dirty="0">
                <a:solidFill>
                  <a:schemeClr val="accent3">
                    <a:lumMod val="50000"/>
                  </a:schemeClr>
                </a:solidFill>
              </a:rPr>
            </a:br>
            <a:r>
              <a:rPr lang="el-GR" sz="4000" dirty="0">
                <a:solidFill>
                  <a:schemeClr val="accent3">
                    <a:lumMod val="50000"/>
                  </a:schemeClr>
                </a:solidFill>
              </a:rPr>
              <a:t>(υγιής οργανισμός)</a:t>
            </a:r>
            <a:endParaRPr lang="en-US" dirty="0">
              <a:solidFill>
                <a:schemeClr val="tx1"/>
              </a:solidFill>
            </a:endParaRPr>
          </a:p>
        </p:txBody>
      </p:sp>
      <p:pic>
        <p:nvPicPr>
          <p:cNvPr id="4" name="Picture 3">
            <a:extLst>
              <a:ext uri="{FF2B5EF4-FFF2-40B4-BE49-F238E27FC236}">
                <a16:creationId xmlns:a16="http://schemas.microsoft.com/office/drawing/2014/main" id="{8C60FA84-ADC8-4A11-A362-8C55EEA297CD}"/>
              </a:ext>
            </a:extLst>
          </p:cNvPr>
          <p:cNvPicPr>
            <a:picLocks noChangeAspect="1"/>
          </p:cNvPicPr>
          <p:nvPr/>
        </p:nvPicPr>
        <p:blipFill>
          <a:blip r:embed="rId2"/>
          <a:stretch>
            <a:fillRect/>
          </a:stretch>
        </p:blipFill>
        <p:spPr>
          <a:xfrm>
            <a:off x="7384026" y="3000989"/>
            <a:ext cx="3440829" cy="3365040"/>
          </a:xfrm>
          <a:prstGeom prst="rect">
            <a:avLst/>
          </a:prstGeom>
        </p:spPr>
      </p:pic>
      <p:pic>
        <p:nvPicPr>
          <p:cNvPr id="5" name="Picture 4">
            <a:extLst>
              <a:ext uri="{FF2B5EF4-FFF2-40B4-BE49-F238E27FC236}">
                <a16:creationId xmlns:a16="http://schemas.microsoft.com/office/drawing/2014/main" id="{FA28FC09-7AB3-4B10-A46F-5AC93B4EEA73}"/>
              </a:ext>
            </a:extLst>
          </p:cNvPr>
          <p:cNvPicPr>
            <a:picLocks noChangeAspect="1"/>
          </p:cNvPicPr>
          <p:nvPr/>
        </p:nvPicPr>
        <p:blipFill>
          <a:blip r:embed="rId3"/>
          <a:stretch>
            <a:fillRect/>
          </a:stretch>
        </p:blipFill>
        <p:spPr>
          <a:xfrm>
            <a:off x="1350675" y="3716594"/>
            <a:ext cx="3673379" cy="2448919"/>
          </a:xfrm>
          <a:prstGeom prst="rect">
            <a:avLst/>
          </a:prstGeom>
        </p:spPr>
      </p:pic>
    </p:spTree>
    <p:extLst>
      <p:ext uri="{BB962C8B-B14F-4D97-AF65-F5344CB8AC3E}">
        <p14:creationId xmlns:p14="http://schemas.microsoft.com/office/powerpoint/2010/main" val="1880585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chemeClr val="accent3">
                    <a:lumMod val="50000"/>
                  </a:schemeClr>
                </a:solidFill>
              </a:rPr>
              <a:t>Α.1.6. Σωματική υγεία</a:t>
            </a:r>
            <a:endParaRPr lang="en-US" dirty="0">
              <a:solidFill>
                <a:schemeClr val="accent3">
                  <a:lumMod val="50000"/>
                </a:schemeClr>
              </a:solidFill>
            </a:endParaRPr>
          </a:p>
        </p:txBody>
      </p:sp>
      <p:sp>
        <p:nvSpPr>
          <p:cNvPr id="4" name="Rounded Rectangle 3"/>
          <p:cNvSpPr/>
          <p:nvPr/>
        </p:nvSpPr>
        <p:spPr>
          <a:xfrm>
            <a:off x="2495600" y="3212976"/>
            <a:ext cx="3096344" cy="792088"/>
          </a:xfrm>
          <a:prstGeom prst="roundRect">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solidFill>
                  <a:schemeClr val="tx1"/>
                </a:solidFill>
              </a:rPr>
              <a:t>Χρόνια Νοσήματα</a:t>
            </a:r>
            <a:endParaRPr lang="en-US" sz="2200" dirty="0">
              <a:solidFill>
                <a:schemeClr val="tx1"/>
              </a:solidFill>
            </a:endParaRPr>
          </a:p>
        </p:txBody>
      </p:sp>
      <p:sp>
        <p:nvSpPr>
          <p:cNvPr id="5" name="Rounded Rectangle 4"/>
          <p:cNvSpPr/>
          <p:nvPr/>
        </p:nvSpPr>
        <p:spPr>
          <a:xfrm>
            <a:off x="6384032" y="3212976"/>
            <a:ext cx="3096344" cy="792088"/>
          </a:xfrm>
          <a:prstGeom prst="roundRect">
            <a:avLst/>
          </a:prstGeom>
          <a:solidFill>
            <a:srgbClr val="FF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solidFill>
                  <a:schemeClr val="tx1"/>
                </a:solidFill>
              </a:rPr>
              <a:t>Λήψη φαρμάκων</a:t>
            </a:r>
            <a:endParaRPr lang="en-US" sz="2200" dirty="0">
              <a:solidFill>
                <a:schemeClr val="tx1"/>
              </a:solidFill>
            </a:endParaRPr>
          </a:p>
        </p:txBody>
      </p:sp>
      <p:sp>
        <p:nvSpPr>
          <p:cNvPr id="6" name="TextBox 5">
            <a:extLst>
              <a:ext uri="{FF2B5EF4-FFF2-40B4-BE49-F238E27FC236}">
                <a16:creationId xmlns:a16="http://schemas.microsoft.com/office/drawing/2014/main" id="{CB494FA1-30CE-4D92-8F9F-E266605960FD}"/>
              </a:ext>
            </a:extLst>
          </p:cNvPr>
          <p:cNvSpPr txBox="1"/>
          <p:nvPr/>
        </p:nvSpPr>
        <p:spPr>
          <a:xfrm>
            <a:off x="3177309" y="6355080"/>
            <a:ext cx="7823200" cy="369332"/>
          </a:xfrm>
          <a:prstGeom prst="rect">
            <a:avLst/>
          </a:prstGeom>
          <a:noFill/>
        </p:spPr>
        <p:txBody>
          <a:bodyPr wrap="square" rtlCol="0">
            <a:spAutoFit/>
          </a:bodyPr>
          <a:lstStyle/>
          <a:p>
            <a:pPr marL="0" indent="0" algn="r">
              <a:buNone/>
            </a:pPr>
            <a:r>
              <a:rPr lang="en-GB" i="1" dirty="0"/>
              <a:t>Fappa E, </a:t>
            </a:r>
            <a:r>
              <a:rPr lang="en-GB" i="1" dirty="0" err="1"/>
              <a:t>Yannakoulia</a:t>
            </a:r>
            <a:r>
              <a:rPr lang="en-GB" i="1" dirty="0"/>
              <a:t> M. Ann </a:t>
            </a:r>
            <a:r>
              <a:rPr lang="en-GB" i="1" dirty="0" err="1"/>
              <a:t>Nutr</a:t>
            </a:r>
            <a:r>
              <a:rPr lang="en-GB" i="1" dirty="0"/>
              <a:t> </a:t>
            </a:r>
            <a:r>
              <a:rPr lang="en-GB" i="1" dirty="0" err="1"/>
              <a:t>Metab</a:t>
            </a:r>
            <a:r>
              <a:rPr lang="en-GB" i="1" dirty="0"/>
              <a:t> 2013. 63;suppl(1):1104.</a:t>
            </a:r>
            <a:endParaRPr lang="en-US" b="1" i="1" dirty="0"/>
          </a:p>
        </p:txBody>
      </p:sp>
    </p:spTree>
    <p:extLst>
      <p:ext uri="{BB962C8B-B14F-4D97-AF65-F5344CB8AC3E}">
        <p14:creationId xmlns:p14="http://schemas.microsoft.com/office/powerpoint/2010/main" val="306776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431" y="194312"/>
            <a:ext cx="8229600" cy="930432"/>
          </a:xfrm>
        </p:spPr>
        <p:txBody>
          <a:bodyPr>
            <a:normAutofit/>
          </a:bodyPr>
          <a:lstStyle/>
          <a:p>
            <a:r>
              <a:rPr lang="el-GR" sz="3400" dirty="0">
                <a:solidFill>
                  <a:schemeClr val="accent3">
                    <a:lumMod val="50000"/>
                  </a:schemeClr>
                </a:solidFill>
              </a:rPr>
              <a:t>Α.1.7. Χαρακτηριστικά ύπνου</a:t>
            </a:r>
            <a:endParaRPr lang="en-US" sz="3400" dirty="0">
              <a:solidFill>
                <a:schemeClr val="accent3">
                  <a:lumMod val="50000"/>
                </a:schemeClr>
              </a:solidFill>
            </a:endParaRPr>
          </a:p>
        </p:txBody>
      </p:sp>
      <p:pic>
        <p:nvPicPr>
          <p:cNvPr id="3074" name="Picture 2"/>
          <p:cNvPicPr>
            <a:picLocks noChangeAspect="1" noChangeArrowheads="1"/>
          </p:cNvPicPr>
          <p:nvPr/>
        </p:nvPicPr>
        <p:blipFill rotWithShape="1">
          <a:blip r:embed="rId2">
            <a:lum bright="-20000" contrast="40000"/>
            <a:extLst>
              <a:ext uri="{28A0092B-C50C-407E-A947-70E740481C1C}">
                <a14:useLocalDpi xmlns:a14="http://schemas.microsoft.com/office/drawing/2010/main" val="0"/>
              </a:ext>
            </a:extLst>
          </a:blip>
          <a:srcRect l="2673" r="1459"/>
          <a:stretch/>
        </p:blipFill>
        <p:spPr bwMode="auto">
          <a:xfrm>
            <a:off x="436431" y="1267327"/>
            <a:ext cx="10516705" cy="511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00056" y="6525345"/>
            <a:ext cx="4353080" cy="369332"/>
          </a:xfrm>
          <a:prstGeom prst="rect">
            <a:avLst/>
          </a:prstGeom>
          <a:noFill/>
        </p:spPr>
        <p:txBody>
          <a:bodyPr wrap="square" rtlCol="0">
            <a:spAutoFit/>
          </a:bodyPr>
          <a:lstStyle/>
          <a:p>
            <a:pPr algn="r"/>
            <a:r>
              <a:rPr lang="en-US" i="1" dirty="0" err="1"/>
              <a:t>Dashti</a:t>
            </a:r>
            <a:r>
              <a:rPr lang="en-US" i="1" dirty="0"/>
              <a:t> SH et al, </a:t>
            </a:r>
            <a:r>
              <a:rPr lang="en-US" i="1" dirty="0" err="1"/>
              <a:t>Adv</a:t>
            </a:r>
            <a:r>
              <a:rPr lang="en-US" i="1" dirty="0"/>
              <a:t> </a:t>
            </a:r>
            <a:r>
              <a:rPr lang="en-US" i="1" dirty="0" err="1"/>
              <a:t>Nutr</a:t>
            </a:r>
            <a:r>
              <a:rPr lang="en-US" i="1" dirty="0"/>
              <a:t> 2015;6:648–59</a:t>
            </a:r>
          </a:p>
        </p:txBody>
      </p:sp>
    </p:spTree>
    <p:extLst>
      <p:ext uri="{BB962C8B-B14F-4D97-AF65-F5344CB8AC3E}">
        <p14:creationId xmlns:p14="http://schemas.microsoft.com/office/powerpoint/2010/main" val="2135818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8361" y="2138544"/>
            <a:ext cx="9148119" cy="3882744"/>
          </a:xfrm>
        </p:spPr>
        <p:txBody>
          <a:bodyPr>
            <a:normAutofit/>
          </a:bodyPr>
          <a:lstStyle/>
          <a:p>
            <a:pPr marL="0" indent="0">
              <a:spcBef>
                <a:spcPts val="1200"/>
              </a:spcBef>
              <a:spcAft>
                <a:spcPts val="600"/>
              </a:spcAft>
              <a:buNone/>
            </a:pPr>
            <a:r>
              <a:rPr lang="el-GR" dirty="0">
                <a:solidFill>
                  <a:schemeClr val="tx1"/>
                </a:solidFill>
              </a:rPr>
              <a:t>Α.2.1. Βιολογικά χαρακτηριστικά (π.χ. φύλο, ηλικία)</a:t>
            </a:r>
          </a:p>
          <a:p>
            <a:pPr marL="0" indent="0">
              <a:spcBef>
                <a:spcPts val="1200"/>
              </a:spcBef>
              <a:spcAft>
                <a:spcPts val="600"/>
              </a:spcAft>
              <a:buNone/>
            </a:pPr>
            <a:r>
              <a:rPr lang="el-GR" dirty="0">
                <a:solidFill>
                  <a:schemeClr val="tx1"/>
                </a:solidFill>
              </a:rPr>
              <a:t>Α.2.2. Πολιτισμικά Χαρακτηριστικά (εθνικότητα, ιθαγένεια, θρησκεία)</a:t>
            </a:r>
          </a:p>
          <a:p>
            <a:pPr marL="0" indent="0">
              <a:spcBef>
                <a:spcPts val="1200"/>
              </a:spcBef>
              <a:spcAft>
                <a:spcPts val="600"/>
              </a:spcAft>
              <a:buNone/>
            </a:pPr>
            <a:r>
              <a:rPr lang="el-GR" dirty="0">
                <a:solidFill>
                  <a:schemeClr val="tx1"/>
                </a:solidFill>
              </a:rPr>
              <a:t>Α.2.3. Περιπτωσιολογικά Δημογραφικά (κάτοικος αστικής ή αγροτικής περιοχής) </a:t>
            </a:r>
          </a:p>
          <a:p>
            <a:pPr marL="0" indent="0">
              <a:spcBef>
                <a:spcPts val="1200"/>
              </a:spcBef>
              <a:spcAft>
                <a:spcPts val="600"/>
              </a:spcAft>
              <a:buNone/>
            </a:pPr>
            <a:r>
              <a:rPr lang="el-GR" dirty="0">
                <a:solidFill>
                  <a:schemeClr val="tx1"/>
                </a:solidFill>
              </a:rPr>
              <a:t>Α.2.4. Προσωπική Κοινωνικο-οικονομική κατάσταση (εισόδημα, εκπαίδευση)</a:t>
            </a:r>
          </a:p>
        </p:txBody>
      </p:sp>
      <p:sp>
        <p:nvSpPr>
          <p:cNvPr id="3" name="Title 2"/>
          <p:cNvSpPr>
            <a:spLocks noGrp="1"/>
          </p:cNvSpPr>
          <p:nvPr>
            <p:ph type="title"/>
          </p:nvPr>
        </p:nvSpPr>
        <p:spPr/>
        <p:txBody>
          <a:bodyPr/>
          <a:lstStyle/>
          <a:p>
            <a:r>
              <a:rPr lang="el-GR" sz="3400" dirty="0">
                <a:solidFill>
                  <a:schemeClr val="accent3">
                    <a:lumMod val="50000"/>
                  </a:schemeClr>
                </a:solidFill>
              </a:rPr>
              <a:t>Α.2. ΔΗΜΟΓΡΑΦΙΚΑ ΧΑΡΑΚΤΗΡΙΣΤΙΚΑ</a:t>
            </a:r>
            <a:endParaRPr lang="en-US" sz="3400" dirty="0">
              <a:solidFill>
                <a:schemeClr val="accent3">
                  <a:lumMod val="50000"/>
                </a:schemeClr>
              </a:solidFill>
            </a:endParaRPr>
          </a:p>
        </p:txBody>
      </p:sp>
    </p:spTree>
    <p:extLst>
      <p:ext uri="{BB962C8B-B14F-4D97-AF65-F5344CB8AC3E}">
        <p14:creationId xmlns:p14="http://schemas.microsoft.com/office/powerpoint/2010/main" val="2319561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5520" y="2060848"/>
            <a:ext cx="8496944" cy="3882744"/>
          </a:xfrm>
        </p:spPr>
        <p:txBody>
          <a:bodyPr>
            <a:normAutofit/>
          </a:bodyPr>
          <a:lstStyle/>
          <a:p>
            <a:pPr marL="0" indent="0">
              <a:spcBef>
                <a:spcPts val="1200"/>
              </a:spcBef>
              <a:spcAft>
                <a:spcPts val="600"/>
              </a:spcAft>
              <a:buNone/>
            </a:pPr>
            <a:r>
              <a:rPr lang="el-GR" sz="2400" b="1" dirty="0"/>
              <a:t>Ηλικία</a:t>
            </a:r>
          </a:p>
        </p:txBody>
      </p:sp>
      <p:sp>
        <p:nvSpPr>
          <p:cNvPr id="3" name="Title 2"/>
          <p:cNvSpPr>
            <a:spLocks noGrp="1"/>
          </p:cNvSpPr>
          <p:nvPr>
            <p:ph type="title"/>
          </p:nvPr>
        </p:nvSpPr>
        <p:spPr/>
        <p:txBody>
          <a:bodyPr/>
          <a:lstStyle/>
          <a:p>
            <a:r>
              <a:rPr lang="el-GR" sz="3400" dirty="0">
                <a:solidFill>
                  <a:schemeClr val="accent3">
                    <a:lumMod val="50000"/>
                  </a:schemeClr>
                </a:solidFill>
              </a:rPr>
              <a:t>Α.2.1. Βιολογικά χαρακτηριστικά</a:t>
            </a:r>
            <a:endParaRPr lang="en-US" sz="3400" dirty="0">
              <a:solidFill>
                <a:schemeClr val="accent3">
                  <a:lumMod val="50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37112"/>
            <a:ext cx="2826318" cy="187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0535"/>
          <a:stretch/>
        </p:blipFill>
        <p:spPr bwMode="auto">
          <a:xfrm>
            <a:off x="4858109" y="2858171"/>
            <a:ext cx="2057488" cy="377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358" y="2306867"/>
            <a:ext cx="2160122" cy="121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5876" y="4655715"/>
            <a:ext cx="2150604" cy="143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02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02640" y="1533236"/>
            <a:ext cx="9723120" cy="4720273"/>
          </a:xfrm>
        </p:spPr>
        <p:txBody>
          <a:bodyPr>
            <a:normAutofit/>
          </a:bodyPr>
          <a:lstStyle/>
          <a:p>
            <a:pPr algn="just"/>
            <a:r>
              <a:rPr lang="el-GR" dirty="0">
                <a:solidFill>
                  <a:schemeClr val="tx1"/>
                </a:solidFill>
              </a:rPr>
              <a:t>Η συνεισφορά των </a:t>
            </a:r>
            <a:r>
              <a:rPr lang="el-GR" b="1" dirty="0">
                <a:solidFill>
                  <a:schemeClr val="tx1"/>
                </a:solidFill>
              </a:rPr>
              <a:t>γενετικών παραγόντων </a:t>
            </a:r>
            <a:r>
              <a:rPr lang="el-GR" dirty="0">
                <a:solidFill>
                  <a:schemeClr val="tx1"/>
                </a:solidFill>
              </a:rPr>
              <a:t>στις γευστικές προτιμήσεις είναι πλέον αποδεδειγμένη.</a:t>
            </a:r>
          </a:p>
          <a:p>
            <a:pPr marL="0" indent="0" algn="just">
              <a:buNone/>
            </a:pPr>
            <a:endParaRPr lang="el-GR" dirty="0">
              <a:solidFill>
                <a:schemeClr val="tx1"/>
              </a:solidFill>
            </a:endParaRPr>
          </a:p>
          <a:p>
            <a:pPr marL="0" indent="0" algn="just">
              <a:buNone/>
            </a:pPr>
            <a:r>
              <a:rPr lang="el-GR" b="1" dirty="0">
                <a:solidFill>
                  <a:schemeClr val="tx1"/>
                </a:solidFill>
              </a:rPr>
              <a:t>Υπάρχει ισχυρό γενετικό υπόβαθρο</a:t>
            </a:r>
            <a:r>
              <a:rPr lang="el-GR" dirty="0">
                <a:solidFill>
                  <a:schemeClr val="tx1"/>
                </a:solidFill>
              </a:rPr>
              <a:t>:</a:t>
            </a:r>
          </a:p>
          <a:p>
            <a:pPr algn="just"/>
            <a:r>
              <a:rPr lang="el-GR" dirty="0">
                <a:solidFill>
                  <a:schemeClr val="tx1"/>
                </a:solidFill>
              </a:rPr>
              <a:t>στις προτιμήσεις σε συγκεκριμένα τρόφιμα (ίσως και πέρα από τις γεύσεις), </a:t>
            </a:r>
          </a:p>
          <a:p>
            <a:pPr algn="just"/>
            <a:r>
              <a:rPr lang="el-GR" dirty="0">
                <a:solidFill>
                  <a:schemeClr val="tx1"/>
                </a:solidFill>
              </a:rPr>
              <a:t>στην πρόσληψη θρεπτικών συστατικών, </a:t>
            </a:r>
          </a:p>
          <a:p>
            <a:pPr algn="just"/>
            <a:r>
              <a:rPr lang="el-GR" dirty="0">
                <a:solidFill>
                  <a:schemeClr val="tx1"/>
                </a:solidFill>
              </a:rPr>
              <a:t>στην ενεργειακή πυκνότητα &amp; </a:t>
            </a:r>
          </a:p>
          <a:p>
            <a:pPr algn="just"/>
            <a:r>
              <a:rPr lang="el-GR" dirty="0">
                <a:solidFill>
                  <a:schemeClr val="tx1"/>
                </a:solidFill>
              </a:rPr>
              <a:t>στην υιοθέτηση διατροφικών συμπεριφορών.</a:t>
            </a:r>
          </a:p>
          <a:p>
            <a:pPr algn="just"/>
            <a:endParaRPr lang="el-GR" dirty="0">
              <a:solidFill>
                <a:schemeClr val="tx1"/>
              </a:solidFill>
            </a:endParaRPr>
          </a:p>
          <a:p>
            <a:pPr algn="just"/>
            <a:endParaRPr lang="el-GR" dirty="0">
              <a:solidFill>
                <a:schemeClr val="tx1"/>
              </a:solidFill>
            </a:endParaRPr>
          </a:p>
        </p:txBody>
      </p:sp>
      <p:sp>
        <p:nvSpPr>
          <p:cNvPr id="2" name="Τίτλος 1"/>
          <p:cNvSpPr>
            <a:spLocks noGrp="1"/>
          </p:cNvSpPr>
          <p:nvPr>
            <p:ph type="title"/>
          </p:nvPr>
        </p:nvSpPr>
        <p:spPr>
          <a:xfrm>
            <a:off x="2583628" y="443314"/>
            <a:ext cx="7024744" cy="745152"/>
          </a:xfrm>
        </p:spPr>
        <p:txBody>
          <a:bodyPr>
            <a:normAutofit/>
          </a:bodyPr>
          <a:lstStyle/>
          <a:p>
            <a:r>
              <a:rPr lang="el-GR" b="1" dirty="0">
                <a:solidFill>
                  <a:srgbClr val="7030A0"/>
                </a:solidFill>
              </a:rPr>
              <a:t>Γενετικοί παράγοντες</a:t>
            </a:r>
          </a:p>
        </p:txBody>
      </p:sp>
    </p:spTree>
    <p:extLst>
      <p:ext uri="{BB962C8B-B14F-4D97-AF65-F5344CB8AC3E}">
        <p14:creationId xmlns:p14="http://schemas.microsoft.com/office/powerpoint/2010/main" val="496768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9F39-26CF-4D6F-84DA-4BAA5A9954EE}"/>
              </a:ext>
            </a:extLst>
          </p:cNvPr>
          <p:cNvSpPr>
            <a:spLocks noGrp="1"/>
          </p:cNvSpPr>
          <p:nvPr>
            <p:ph type="title"/>
          </p:nvPr>
        </p:nvSpPr>
        <p:spPr/>
        <p:txBody>
          <a:bodyPr>
            <a:normAutofit/>
          </a:bodyPr>
          <a:lstStyle/>
          <a:p>
            <a:r>
              <a:rPr lang="el-GR" sz="3400" dirty="0">
                <a:solidFill>
                  <a:schemeClr val="accent3">
                    <a:lumMod val="50000"/>
                  </a:schemeClr>
                </a:solidFill>
              </a:rPr>
              <a:t>Α.2.2. Πολιτισμικά Χαρακτηριστικά </a:t>
            </a:r>
            <a:br>
              <a:rPr lang="el-GR" sz="3400" dirty="0">
                <a:solidFill>
                  <a:schemeClr val="accent3">
                    <a:lumMod val="50000"/>
                  </a:schemeClr>
                </a:solidFill>
              </a:rPr>
            </a:br>
            <a:r>
              <a:rPr lang="el-GR" sz="3400" dirty="0">
                <a:solidFill>
                  <a:schemeClr val="accent3">
                    <a:lumMod val="50000"/>
                  </a:schemeClr>
                </a:solidFill>
              </a:rPr>
              <a:t>(εθνικότητα, ιθαγένεια, θρησκεία)</a:t>
            </a:r>
            <a:endParaRPr lang="en-US" sz="3400" dirty="0">
              <a:solidFill>
                <a:schemeClr val="accent3">
                  <a:lumMod val="50000"/>
                </a:schemeClr>
              </a:solidFill>
            </a:endParaRPr>
          </a:p>
        </p:txBody>
      </p:sp>
      <p:sp>
        <p:nvSpPr>
          <p:cNvPr id="7" name="Content Placeholder 6">
            <a:extLst>
              <a:ext uri="{FF2B5EF4-FFF2-40B4-BE49-F238E27FC236}">
                <a16:creationId xmlns:a16="http://schemas.microsoft.com/office/drawing/2014/main" id="{08E4DAAE-0549-4B08-84C2-D29532C738A3}"/>
              </a:ext>
            </a:extLst>
          </p:cNvPr>
          <p:cNvSpPr>
            <a:spLocks noGrp="1"/>
          </p:cNvSpPr>
          <p:nvPr>
            <p:ph idx="1"/>
          </p:nvPr>
        </p:nvSpPr>
        <p:spPr>
          <a:xfrm>
            <a:off x="1069848" y="2113934"/>
            <a:ext cx="9634011" cy="4111923"/>
          </a:xfrm>
        </p:spPr>
        <p:txBody>
          <a:bodyPr/>
          <a:lstStyle/>
          <a:p>
            <a:pPr marL="0" indent="0">
              <a:buNone/>
            </a:pPr>
            <a:r>
              <a:rPr lang="el-GR" b="1" dirty="0"/>
              <a:t>Θρησκεία</a:t>
            </a:r>
          </a:p>
          <a:p>
            <a:r>
              <a:rPr lang="el-GR" dirty="0"/>
              <a:t>Χριστιανισμός</a:t>
            </a:r>
          </a:p>
          <a:p>
            <a:r>
              <a:rPr lang="el-GR" dirty="0"/>
              <a:t>Μωαμεθανισμός</a:t>
            </a:r>
          </a:p>
          <a:p>
            <a:r>
              <a:rPr lang="el-GR" dirty="0"/>
              <a:t>Ιουδαϊσμός</a:t>
            </a:r>
          </a:p>
          <a:p>
            <a:r>
              <a:rPr lang="el-GR" dirty="0"/>
              <a:t>Βουδισμός</a:t>
            </a:r>
            <a:endParaRPr lang="en-US" dirty="0"/>
          </a:p>
        </p:txBody>
      </p:sp>
    </p:spTree>
    <p:extLst>
      <p:ext uri="{BB962C8B-B14F-4D97-AF65-F5344CB8AC3E}">
        <p14:creationId xmlns:p14="http://schemas.microsoft.com/office/powerpoint/2010/main" val="1751339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E645-1C1A-F20F-3F05-BF5D9C37D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50ADF-F65B-957A-B77C-5486E73E47D3}"/>
              </a:ext>
            </a:extLst>
          </p:cNvPr>
          <p:cNvSpPr>
            <a:spLocks noGrp="1"/>
          </p:cNvSpPr>
          <p:nvPr>
            <p:ph type="title"/>
          </p:nvPr>
        </p:nvSpPr>
        <p:spPr>
          <a:xfrm>
            <a:off x="1069848" y="502921"/>
            <a:ext cx="9634011" cy="852056"/>
          </a:xfrm>
        </p:spPr>
        <p:txBody>
          <a:bodyPr>
            <a:normAutofit/>
          </a:bodyPr>
          <a:lstStyle/>
          <a:p>
            <a:r>
              <a:rPr lang="el-GR" sz="3400" b="1" dirty="0">
                <a:solidFill>
                  <a:schemeClr val="accent3">
                    <a:lumMod val="50000"/>
                  </a:schemeClr>
                </a:solidFill>
              </a:rPr>
              <a:t>Θρησκεία</a:t>
            </a:r>
            <a:endParaRPr lang="en-US" sz="3400" b="1" dirty="0">
              <a:solidFill>
                <a:schemeClr val="accent3">
                  <a:lumMod val="50000"/>
                </a:schemeClr>
              </a:solidFill>
            </a:endParaRPr>
          </a:p>
        </p:txBody>
      </p:sp>
      <p:sp>
        <p:nvSpPr>
          <p:cNvPr id="7" name="Content Placeholder 6">
            <a:extLst>
              <a:ext uri="{FF2B5EF4-FFF2-40B4-BE49-F238E27FC236}">
                <a16:creationId xmlns:a16="http://schemas.microsoft.com/office/drawing/2014/main" id="{8AEC8EEA-B187-2504-1300-54615CDD314D}"/>
              </a:ext>
            </a:extLst>
          </p:cNvPr>
          <p:cNvSpPr>
            <a:spLocks noGrp="1"/>
          </p:cNvSpPr>
          <p:nvPr>
            <p:ph idx="1"/>
          </p:nvPr>
        </p:nvSpPr>
        <p:spPr>
          <a:xfrm>
            <a:off x="1069848" y="1537855"/>
            <a:ext cx="9634011" cy="4688003"/>
          </a:xfrm>
        </p:spPr>
        <p:txBody>
          <a:bodyPr>
            <a:normAutofit fontScale="92500" lnSpcReduction="10000"/>
          </a:bodyPr>
          <a:lstStyle/>
          <a:p>
            <a:r>
              <a:rPr lang="el-GR" b="1" dirty="0"/>
              <a:t>Χριστιανισμός</a:t>
            </a:r>
            <a:r>
              <a:rPr lang="en-US" dirty="0"/>
              <a:t>		</a:t>
            </a:r>
            <a:r>
              <a:rPr lang="el-GR" dirty="0"/>
              <a:t>	νηστεία 180 – 200 ημέρες το χρόνο</a:t>
            </a:r>
          </a:p>
          <a:p>
            <a:r>
              <a:rPr lang="el-GR" b="1" dirty="0"/>
              <a:t>Μωαμεθανισμός</a:t>
            </a:r>
            <a:r>
              <a:rPr lang="el-GR" dirty="0"/>
              <a:t>		απαγορεύονται: χοιρινό, αλκοόλ, ζώα που δεν έχουν σφαχτεί με τον ισλαμικό τρόπο, ραμαζάνι (ισλαμική νηστεία)</a:t>
            </a:r>
          </a:p>
          <a:p>
            <a:r>
              <a:rPr lang="el-GR" b="1" dirty="0"/>
              <a:t>Ιουδαϊσμός</a:t>
            </a:r>
            <a:r>
              <a:rPr lang="el-GR" dirty="0"/>
              <a:t>		   Οι διατροφικοί νόμοι λέγονται </a:t>
            </a:r>
            <a:r>
              <a:rPr lang="el-GR" dirty="0" err="1"/>
              <a:t>Kosher</a:t>
            </a:r>
            <a:r>
              <a:rPr lang="el-GR" dirty="0"/>
              <a:t> (</a:t>
            </a:r>
            <a:r>
              <a:rPr lang="el-GR" dirty="0" err="1"/>
              <a:t>Κασέρ</a:t>
            </a:r>
            <a:r>
              <a:rPr lang="el-GR" dirty="0"/>
              <a:t>). Απαγορεύεται το χοιρινό, επιτρέπονται μόνο ζώα που έχουν διχαλωτές οπλές &amp; μηρυκάζουν (π.χ. αγελάδα). Επιτρέπονται μόνο ψάρια με λέπια και πτερύγια. Σημαντικός κανόνας: Δεν αναμειγνύονται κρέας και γαλακτοκομικά στο ίδιο γεύμα.</a:t>
            </a:r>
          </a:p>
          <a:p>
            <a:r>
              <a:rPr lang="el-GR" b="1" dirty="0"/>
              <a:t>Βουδισμός</a:t>
            </a:r>
            <a:r>
              <a:rPr lang="el-GR" dirty="0"/>
              <a:t>		  Δεν υπάρχει ενιαίος κανόνας για όλους τους Βουδιστές, αλλά υπάρχουν κοινές τάσεις. Πολλοί βουδιστές ακολουθούν χορτοφαγική δίαιτα που σχετίζεται με την αρχή μη βίας στα ζώα.</a:t>
            </a:r>
            <a:endParaRPr lang="en-US" dirty="0"/>
          </a:p>
        </p:txBody>
      </p:sp>
      <p:cxnSp>
        <p:nvCxnSpPr>
          <p:cNvPr id="4" name="Straight Arrow Connector 3">
            <a:extLst>
              <a:ext uri="{FF2B5EF4-FFF2-40B4-BE49-F238E27FC236}">
                <a16:creationId xmlns:a16="http://schemas.microsoft.com/office/drawing/2014/main" id="{6AAA2AE6-B65E-D6EE-4075-3E0620E23F9D}"/>
              </a:ext>
            </a:extLst>
          </p:cNvPr>
          <p:cNvCxnSpPr/>
          <p:nvPr/>
        </p:nvCxnSpPr>
        <p:spPr>
          <a:xfrm>
            <a:off x="3136667" y="1845424"/>
            <a:ext cx="1354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B9EF515-9CFD-964C-0DAE-724A35BCCA9B}"/>
              </a:ext>
            </a:extLst>
          </p:cNvPr>
          <p:cNvCxnSpPr/>
          <p:nvPr/>
        </p:nvCxnSpPr>
        <p:spPr>
          <a:xfrm>
            <a:off x="3318162" y="2346961"/>
            <a:ext cx="1354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F3821F4-0BF6-4E2D-2D55-8B7A470EC24D}"/>
              </a:ext>
            </a:extLst>
          </p:cNvPr>
          <p:cNvCxnSpPr>
            <a:cxnSpLocks/>
          </p:cNvCxnSpPr>
          <p:nvPr/>
        </p:nvCxnSpPr>
        <p:spPr>
          <a:xfrm>
            <a:off x="2707175" y="3294609"/>
            <a:ext cx="11914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D35E24C-0328-F6A3-D22F-C00A631B33CA}"/>
              </a:ext>
            </a:extLst>
          </p:cNvPr>
          <p:cNvCxnSpPr>
            <a:cxnSpLocks/>
          </p:cNvCxnSpPr>
          <p:nvPr/>
        </p:nvCxnSpPr>
        <p:spPr>
          <a:xfrm>
            <a:off x="2632361" y="5040283"/>
            <a:ext cx="12663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550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9F39-26CF-4D6F-84DA-4BAA5A9954EE}"/>
              </a:ext>
            </a:extLst>
          </p:cNvPr>
          <p:cNvSpPr>
            <a:spLocks noGrp="1"/>
          </p:cNvSpPr>
          <p:nvPr>
            <p:ph type="title"/>
          </p:nvPr>
        </p:nvSpPr>
        <p:spPr/>
        <p:txBody>
          <a:bodyPr>
            <a:normAutofit/>
          </a:bodyPr>
          <a:lstStyle/>
          <a:p>
            <a:r>
              <a:rPr lang="el-GR" sz="3400" dirty="0">
                <a:solidFill>
                  <a:schemeClr val="accent3">
                    <a:lumMod val="50000"/>
                  </a:schemeClr>
                </a:solidFill>
              </a:rPr>
              <a:t>Α.2.3. Περιπτωσιολογικά Δημογραφικά (κάτοικος αστικής ή αγροτικής περιοχής) </a:t>
            </a:r>
            <a:endParaRPr lang="en-US" sz="3400" dirty="0">
              <a:solidFill>
                <a:schemeClr val="accent3">
                  <a:lumMod val="50000"/>
                </a:schemeClr>
              </a:solidFill>
            </a:endParaRPr>
          </a:p>
        </p:txBody>
      </p:sp>
      <p:sp>
        <p:nvSpPr>
          <p:cNvPr id="3" name="TextBox 2">
            <a:extLst>
              <a:ext uri="{FF2B5EF4-FFF2-40B4-BE49-F238E27FC236}">
                <a16:creationId xmlns:a16="http://schemas.microsoft.com/office/drawing/2014/main" id="{FCBBCBF8-AF5A-46C7-802F-6E1FC7B13034}"/>
              </a:ext>
            </a:extLst>
          </p:cNvPr>
          <p:cNvSpPr txBox="1"/>
          <p:nvPr/>
        </p:nvSpPr>
        <p:spPr>
          <a:xfrm>
            <a:off x="2969342" y="3195484"/>
            <a:ext cx="6253316" cy="830997"/>
          </a:xfrm>
          <a:prstGeom prst="rect">
            <a:avLst/>
          </a:prstGeom>
          <a:noFill/>
        </p:spPr>
        <p:txBody>
          <a:bodyPr wrap="square" rtlCol="0">
            <a:spAutoFit/>
          </a:bodyPr>
          <a:lstStyle/>
          <a:p>
            <a:pPr algn="ctr"/>
            <a:r>
              <a:rPr lang="el-GR" sz="2400" dirty="0"/>
              <a:t>Ποιες οι διαφορές; </a:t>
            </a:r>
          </a:p>
          <a:p>
            <a:pPr algn="ctr"/>
            <a:r>
              <a:rPr lang="el-GR" sz="2400" dirty="0"/>
              <a:t>Πώς επιδρούν στις διατροφικές επιλογές;</a:t>
            </a:r>
            <a:endParaRPr lang="en-US" sz="2400" dirty="0"/>
          </a:p>
        </p:txBody>
      </p:sp>
      <p:pic>
        <p:nvPicPr>
          <p:cNvPr id="4" name="Picture 3">
            <a:extLst>
              <a:ext uri="{FF2B5EF4-FFF2-40B4-BE49-F238E27FC236}">
                <a16:creationId xmlns:a16="http://schemas.microsoft.com/office/drawing/2014/main" id="{806BAB99-DC19-45B5-86FE-F60671583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761624"/>
            <a:ext cx="3185640" cy="212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869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2FF6A-F62C-4444-BDA1-1EA607B4D694}"/>
              </a:ext>
            </a:extLst>
          </p:cNvPr>
          <p:cNvSpPr>
            <a:spLocks noGrp="1"/>
          </p:cNvSpPr>
          <p:nvPr>
            <p:ph type="title"/>
          </p:nvPr>
        </p:nvSpPr>
        <p:spPr/>
        <p:txBody>
          <a:bodyPr>
            <a:normAutofit/>
          </a:bodyPr>
          <a:lstStyle/>
          <a:p>
            <a:r>
              <a:rPr lang="el-GR" sz="3400" dirty="0">
                <a:solidFill>
                  <a:schemeClr val="accent3">
                    <a:lumMod val="50000"/>
                  </a:schemeClr>
                </a:solidFill>
              </a:rPr>
              <a:t>Α.2.4. Προσωπική </a:t>
            </a:r>
            <a:r>
              <a:rPr lang="el-GR" sz="3400" dirty="0" err="1">
                <a:solidFill>
                  <a:schemeClr val="accent3">
                    <a:lumMod val="50000"/>
                  </a:schemeClr>
                </a:solidFill>
              </a:rPr>
              <a:t>Κοινωνικο</a:t>
            </a:r>
            <a:r>
              <a:rPr lang="el-GR" sz="3400" dirty="0">
                <a:solidFill>
                  <a:schemeClr val="accent3">
                    <a:lumMod val="50000"/>
                  </a:schemeClr>
                </a:solidFill>
              </a:rPr>
              <a:t>-οικονομική κατάσταση (εισόδημα, εκπαίδευση)</a:t>
            </a:r>
            <a:endParaRPr lang="en-US" sz="3400" dirty="0">
              <a:solidFill>
                <a:schemeClr val="accent3">
                  <a:lumMod val="50000"/>
                </a:schemeClr>
              </a:solidFill>
            </a:endParaRPr>
          </a:p>
        </p:txBody>
      </p:sp>
      <p:sp>
        <p:nvSpPr>
          <p:cNvPr id="5" name="TextBox 4">
            <a:extLst>
              <a:ext uri="{FF2B5EF4-FFF2-40B4-BE49-F238E27FC236}">
                <a16:creationId xmlns:a16="http://schemas.microsoft.com/office/drawing/2014/main" id="{D8E49261-C2BE-4371-AAA5-7E85025DE4F8}"/>
              </a:ext>
            </a:extLst>
          </p:cNvPr>
          <p:cNvSpPr txBox="1"/>
          <p:nvPr/>
        </p:nvSpPr>
        <p:spPr>
          <a:xfrm>
            <a:off x="2969342" y="3195484"/>
            <a:ext cx="6253316" cy="461665"/>
          </a:xfrm>
          <a:prstGeom prst="rect">
            <a:avLst/>
          </a:prstGeom>
          <a:noFill/>
        </p:spPr>
        <p:txBody>
          <a:bodyPr wrap="square" rtlCol="0">
            <a:spAutoFit/>
          </a:bodyPr>
          <a:lstStyle/>
          <a:p>
            <a:pPr algn="ctr"/>
            <a:r>
              <a:rPr lang="el-GR" sz="2400" dirty="0"/>
              <a:t>Πώς επιδρούν στις διατροφικές επιλογές;</a:t>
            </a:r>
            <a:endParaRPr lang="en-US" sz="2400" dirty="0"/>
          </a:p>
        </p:txBody>
      </p:sp>
      <p:pic>
        <p:nvPicPr>
          <p:cNvPr id="7" name="Picture 6">
            <a:extLst>
              <a:ext uri="{FF2B5EF4-FFF2-40B4-BE49-F238E27FC236}">
                <a16:creationId xmlns:a16="http://schemas.microsoft.com/office/drawing/2014/main" id="{5DF423A6-9F22-4C38-833A-2F1BD801B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761624"/>
            <a:ext cx="3185640" cy="212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40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BE2A-34EF-47C1-BD3A-558821742E0C}"/>
              </a:ext>
            </a:extLst>
          </p:cNvPr>
          <p:cNvSpPr>
            <a:spLocks noGrp="1"/>
          </p:cNvSpPr>
          <p:nvPr>
            <p:ph type="title"/>
          </p:nvPr>
        </p:nvSpPr>
        <p:spPr/>
        <p:txBody>
          <a:bodyPr/>
          <a:lstStyle/>
          <a:p>
            <a:r>
              <a:rPr lang="el-GR" dirty="0"/>
              <a:t>Α. ΑΤΟΜΙΚΟΙ ΠΑΡΑΓΟΝΤΕΣ</a:t>
            </a:r>
            <a:endParaRPr lang="en-US" dirty="0"/>
          </a:p>
        </p:txBody>
      </p:sp>
      <p:sp>
        <p:nvSpPr>
          <p:cNvPr id="3" name="Content Placeholder 2">
            <a:extLst>
              <a:ext uri="{FF2B5EF4-FFF2-40B4-BE49-F238E27FC236}">
                <a16:creationId xmlns:a16="http://schemas.microsoft.com/office/drawing/2014/main" id="{12A69EB7-6EA5-424F-98C8-B5E7B534A10D}"/>
              </a:ext>
            </a:extLst>
          </p:cNvPr>
          <p:cNvSpPr>
            <a:spLocks noGrp="1"/>
          </p:cNvSpPr>
          <p:nvPr>
            <p:ph idx="1"/>
          </p:nvPr>
        </p:nvSpPr>
        <p:spPr/>
        <p:txBody>
          <a:bodyPr>
            <a:normAutofit/>
          </a:bodyPr>
          <a:lstStyle/>
          <a:p>
            <a:pPr marL="0" indent="0">
              <a:buNone/>
            </a:pPr>
            <a:r>
              <a:rPr lang="el-GR" sz="2400" dirty="0">
                <a:solidFill>
                  <a:schemeClr val="tx1"/>
                </a:solidFill>
              </a:rPr>
              <a:t>Α.1. ΒΙΟΛΟΓΙΚΟΙ</a:t>
            </a:r>
          </a:p>
          <a:p>
            <a:pPr marL="0" indent="0">
              <a:buNone/>
            </a:pPr>
            <a:r>
              <a:rPr lang="el-GR" sz="2400" dirty="0">
                <a:solidFill>
                  <a:schemeClr val="tx1"/>
                </a:solidFill>
              </a:rPr>
              <a:t>Α.2. ΔΗΜΟΓΡΑΦΙΚΟΙ</a:t>
            </a:r>
          </a:p>
          <a:p>
            <a:pPr marL="0" indent="0">
              <a:buNone/>
            </a:pPr>
            <a:r>
              <a:rPr lang="el-GR" sz="2400" b="1" dirty="0">
                <a:solidFill>
                  <a:srgbClr val="CC0099"/>
                </a:solidFill>
              </a:rPr>
              <a:t>Α.3. ΨΥΧΟΛΟΓΙΚΟΙ</a:t>
            </a:r>
          </a:p>
          <a:p>
            <a:pPr marL="0" indent="0">
              <a:buNone/>
            </a:pPr>
            <a:r>
              <a:rPr lang="el-GR" sz="2400" dirty="0">
                <a:solidFill>
                  <a:schemeClr val="tx1"/>
                </a:solidFill>
              </a:rPr>
              <a:t>Α.4. ΠΕΡΙΠΤΩΣΙΟΛΟΓΙΚΟΙ</a:t>
            </a:r>
            <a:endParaRPr lang="en-US" sz="2400" dirty="0">
              <a:solidFill>
                <a:schemeClr val="tx1"/>
              </a:solidFill>
            </a:endParaRPr>
          </a:p>
        </p:txBody>
      </p:sp>
      <p:pic>
        <p:nvPicPr>
          <p:cNvPr id="4" name="Picture 3">
            <a:extLst>
              <a:ext uri="{FF2B5EF4-FFF2-40B4-BE49-F238E27FC236}">
                <a16:creationId xmlns:a16="http://schemas.microsoft.com/office/drawing/2014/main" id="{9E47ECF2-10E7-4261-84C8-DD9CEDF315A3}"/>
              </a:ext>
            </a:extLst>
          </p:cNvPr>
          <p:cNvPicPr>
            <a:picLocks noChangeAspect="1"/>
          </p:cNvPicPr>
          <p:nvPr/>
        </p:nvPicPr>
        <p:blipFill rotWithShape="1">
          <a:blip r:embed="rId2"/>
          <a:srcRect t="8544" b="6535"/>
          <a:stretch/>
        </p:blipFill>
        <p:spPr>
          <a:xfrm rot="10800000">
            <a:off x="9353550" y="39255"/>
            <a:ext cx="2838450" cy="1366983"/>
          </a:xfrm>
          <a:prstGeom prst="rect">
            <a:avLst/>
          </a:prstGeom>
        </p:spPr>
      </p:pic>
    </p:spTree>
    <p:extLst>
      <p:ext uri="{BB962C8B-B14F-4D97-AF65-F5344CB8AC3E}">
        <p14:creationId xmlns:p14="http://schemas.microsoft.com/office/powerpoint/2010/main" val="935931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3854" y="1325216"/>
            <a:ext cx="8926945" cy="4392488"/>
          </a:xfrm>
        </p:spPr>
        <p:txBody>
          <a:bodyPr>
            <a:noAutofit/>
          </a:bodyPr>
          <a:lstStyle/>
          <a:p>
            <a:pPr marL="0" indent="0">
              <a:spcBef>
                <a:spcPts val="0"/>
              </a:spcBef>
              <a:spcAft>
                <a:spcPts val="600"/>
              </a:spcAft>
              <a:buNone/>
            </a:pPr>
            <a:r>
              <a:rPr lang="el-GR" dirty="0">
                <a:solidFill>
                  <a:schemeClr val="tx1"/>
                </a:solidFill>
              </a:rPr>
              <a:t>Α.3.1. Προσωπικότητα (χαρακτηριστικά, αυτοεκτίμηση, προσωπικές αξίες)</a:t>
            </a:r>
          </a:p>
          <a:p>
            <a:pPr marL="0" indent="0">
              <a:spcBef>
                <a:spcPts val="0"/>
              </a:spcBef>
              <a:spcAft>
                <a:spcPts val="600"/>
              </a:spcAft>
              <a:buNone/>
            </a:pPr>
            <a:r>
              <a:rPr lang="el-GR" dirty="0">
                <a:solidFill>
                  <a:schemeClr val="tx1"/>
                </a:solidFill>
              </a:rPr>
              <a:t>Α.3.2. Διάθεση &amp; συναισθήματα</a:t>
            </a:r>
          </a:p>
          <a:p>
            <a:pPr marL="0" indent="0">
              <a:spcBef>
                <a:spcPts val="0"/>
              </a:spcBef>
              <a:spcAft>
                <a:spcPts val="600"/>
              </a:spcAft>
              <a:buNone/>
            </a:pPr>
            <a:r>
              <a:rPr lang="el-GR" dirty="0">
                <a:solidFill>
                  <a:schemeClr val="tx1"/>
                </a:solidFill>
              </a:rPr>
              <a:t>Α.3.3. </a:t>
            </a:r>
            <a:r>
              <a:rPr lang="el-GR" dirty="0" err="1">
                <a:solidFill>
                  <a:schemeClr val="tx1"/>
                </a:solidFill>
              </a:rPr>
              <a:t>Αυτο</a:t>
            </a:r>
            <a:r>
              <a:rPr lang="el-GR" dirty="0">
                <a:solidFill>
                  <a:schemeClr val="tx1"/>
                </a:solidFill>
              </a:rPr>
              <a:t>-ρύθμιση</a:t>
            </a:r>
          </a:p>
          <a:p>
            <a:pPr marL="0" indent="0">
              <a:spcBef>
                <a:spcPts val="0"/>
              </a:spcBef>
              <a:spcAft>
                <a:spcPts val="600"/>
              </a:spcAft>
              <a:buNone/>
            </a:pPr>
            <a:r>
              <a:rPr lang="el-GR" dirty="0">
                <a:solidFill>
                  <a:schemeClr val="tx1"/>
                </a:solidFill>
              </a:rPr>
              <a:t>Α.3.4. </a:t>
            </a:r>
            <a:r>
              <a:rPr lang="el-GR" dirty="0" err="1">
                <a:solidFill>
                  <a:schemeClr val="tx1"/>
                </a:solidFill>
              </a:rPr>
              <a:t>Γνωσίες</a:t>
            </a:r>
            <a:r>
              <a:rPr lang="el-GR" dirty="0">
                <a:solidFill>
                  <a:schemeClr val="tx1"/>
                </a:solidFill>
              </a:rPr>
              <a:t> σχετικά με την υγεία</a:t>
            </a:r>
          </a:p>
          <a:p>
            <a:pPr marL="0" indent="0">
              <a:spcBef>
                <a:spcPts val="0"/>
              </a:spcBef>
              <a:spcAft>
                <a:spcPts val="600"/>
              </a:spcAft>
              <a:buNone/>
            </a:pPr>
            <a:r>
              <a:rPr lang="el-GR" dirty="0">
                <a:solidFill>
                  <a:schemeClr val="tx1"/>
                </a:solidFill>
              </a:rPr>
              <a:t>Α.3.5. Διατροφικές γνώσεις, δεξιότητες &amp; ικανότητες </a:t>
            </a:r>
          </a:p>
          <a:p>
            <a:pPr marL="0" indent="0">
              <a:spcBef>
                <a:spcPts val="0"/>
              </a:spcBef>
              <a:spcAft>
                <a:spcPts val="600"/>
              </a:spcAft>
              <a:buNone/>
            </a:pPr>
            <a:r>
              <a:rPr lang="el-GR" dirty="0">
                <a:solidFill>
                  <a:schemeClr val="tx1"/>
                </a:solidFill>
              </a:rPr>
              <a:t>Α.3.6. Πεποιθήσεις γύρω από τα τρόφιμα</a:t>
            </a:r>
          </a:p>
          <a:p>
            <a:pPr marL="0" indent="0">
              <a:spcBef>
                <a:spcPts val="0"/>
              </a:spcBef>
              <a:spcAft>
                <a:spcPts val="600"/>
              </a:spcAft>
              <a:buNone/>
            </a:pPr>
            <a:r>
              <a:rPr lang="el-GR" dirty="0">
                <a:solidFill>
                  <a:schemeClr val="tx1"/>
                </a:solidFill>
              </a:rPr>
              <a:t>Α.3.7. Διατροφικές συνήθειες </a:t>
            </a:r>
          </a:p>
          <a:p>
            <a:pPr marL="0" indent="0">
              <a:spcBef>
                <a:spcPts val="0"/>
              </a:spcBef>
              <a:spcAft>
                <a:spcPts val="600"/>
              </a:spcAft>
              <a:buNone/>
            </a:pPr>
            <a:r>
              <a:rPr lang="el-GR" dirty="0">
                <a:solidFill>
                  <a:schemeClr val="tx1"/>
                </a:solidFill>
              </a:rPr>
              <a:t>Α.3.8. Ρύθμιση του τρώγειν</a:t>
            </a:r>
          </a:p>
          <a:p>
            <a:pPr marL="0" indent="0">
              <a:spcBef>
                <a:spcPts val="0"/>
              </a:spcBef>
              <a:spcAft>
                <a:spcPts val="600"/>
              </a:spcAft>
              <a:buNone/>
            </a:pPr>
            <a:r>
              <a:rPr lang="el-GR" dirty="0">
                <a:solidFill>
                  <a:schemeClr val="tx1"/>
                </a:solidFill>
              </a:rPr>
              <a:t>Α.3.9. </a:t>
            </a:r>
            <a:r>
              <a:rPr lang="el-GR" dirty="0" err="1">
                <a:solidFill>
                  <a:schemeClr val="tx1"/>
                </a:solidFill>
              </a:rPr>
              <a:t>Γνωσίες</a:t>
            </a:r>
            <a:r>
              <a:rPr lang="el-GR" dirty="0">
                <a:solidFill>
                  <a:schemeClr val="tx1"/>
                </a:solidFill>
              </a:rPr>
              <a:t> &amp; συμπεριφορές ρύθμισης βάρους</a:t>
            </a:r>
          </a:p>
          <a:p>
            <a:pPr marL="0" indent="0">
              <a:spcBef>
                <a:spcPts val="0"/>
              </a:spcBef>
              <a:spcAft>
                <a:spcPts val="600"/>
              </a:spcAft>
              <a:buNone/>
            </a:pPr>
            <a:r>
              <a:rPr lang="el-GR" dirty="0">
                <a:solidFill>
                  <a:schemeClr val="tx1"/>
                </a:solidFill>
              </a:rPr>
              <a:t>Α.3.10. Παρέμβαση</a:t>
            </a:r>
            <a:endParaRPr lang="en-US" b="1" dirty="0"/>
          </a:p>
        </p:txBody>
      </p:sp>
      <p:sp>
        <p:nvSpPr>
          <p:cNvPr id="3" name="Title 2"/>
          <p:cNvSpPr>
            <a:spLocks noGrp="1"/>
          </p:cNvSpPr>
          <p:nvPr>
            <p:ph type="title"/>
          </p:nvPr>
        </p:nvSpPr>
        <p:spPr>
          <a:xfrm>
            <a:off x="1703512" y="188640"/>
            <a:ext cx="8229600" cy="426376"/>
          </a:xfrm>
        </p:spPr>
        <p:txBody>
          <a:bodyPr>
            <a:normAutofit/>
          </a:bodyPr>
          <a:lstStyle/>
          <a:p>
            <a:pPr algn="l"/>
            <a:r>
              <a:rPr lang="el-GR" sz="2000" dirty="0">
                <a:solidFill>
                  <a:schemeClr val="bg1"/>
                </a:solidFill>
              </a:rPr>
              <a:t>Ατομικοί παράγοντες</a:t>
            </a:r>
            <a:endParaRPr lang="en-US" sz="2000" dirty="0">
              <a:solidFill>
                <a:schemeClr val="bg1"/>
              </a:solidFill>
            </a:endParaRPr>
          </a:p>
        </p:txBody>
      </p:sp>
      <p:sp>
        <p:nvSpPr>
          <p:cNvPr id="4" name="Title 2"/>
          <p:cNvSpPr txBox="1">
            <a:spLocks/>
          </p:cNvSpPr>
          <p:nvPr/>
        </p:nvSpPr>
        <p:spPr>
          <a:xfrm>
            <a:off x="1632527" y="201789"/>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l-GR" sz="3800" dirty="0">
                <a:solidFill>
                  <a:schemeClr val="accent3">
                    <a:lumMod val="50000"/>
                  </a:schemeClr>
                </a:solidFill>
              </a:rPr>
              <a:t>Α.3. Ψυχολογικοί παράγοντες</a:t>
            </a:r>
            <a:endParaRPr lang="en-US" sz="3800" dirty="0">
              <a:solidFill>
                <a:schemeClr val="accent3">
                  <a:lumMod val="50000"/>
                </a:schemeClr>
              </a:solidFill>
            </a:endParaRPr>
          </a:p>
        </p:txBody>
      </p:sp>
    </p:spTree>
    <p:extLst>
      <p:ext uri="{BB962C8B-B14F-4D97-AF65-F5344CB8AC3E}">
        <p14:creationId xmlns:p14="http://schemas.microsoft.com/office/powerpoint/2010/main" val="616121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124364"/>
            <a:ext cx="4521200" cy="3962462"/>
          </a:xfrm>
        </p:spPr>
        <p:txBody>
          <a:bodyPr>
            <a:normAutofit/>
          </a:bodyPr>
          <a:lstStyle/>
          <a:p>
            <a:pPr>
              <a:spcBef>
                <a:spcPts val="0"/>
              </a:spcBef>
              <a:spcAft>
                <a:spcPts val="600"/>
              </a:spcAft>
            </a:pPr>
            <a:r>
              <a:rPr lang="el-GR" dirty="0">
                <a:solidFill>
                  <a:schemeClr val="tx1"/>
                </a:solidFill>
              </a:rPr>
              <a:t>Χαρακτηριστικά προσωπικότητας, αυτοεκτίμηση, προσωπικές αξίες</a:t>
            </a:r>
          </a:p>
          <a:p>
            <a:pPr>
              <a:spcBef>
                <a:spcPts val="0"/>
              </a:spcBef>
              <a:spcAft>
                <a:spcPts val="600"/>
              </a:spcAft>
            </a:pPr>
            <a:r>
              <a:rPr lang="en-US" dirty="0">
                <a:solidFill>
                  <a:schemeClr val="tx1"/>
                </a:solidFill>
              </a:rPr>
              <a:t>Locus of control</a:t>
            </a:r>
            <a:r>
              <a:rPr lang="el-GR" dirty="0">
                <a:solidFill>
                  <a:schemeClr val="tx1"/>
                </a:solidFill>
              </a:rPr>
              <a:t> (τόπος ελέγχου)</a:t>
            </a:r>
          </a:p>
          <a:p>
            <a:pPr>
              <a:spcBef>
                <a:spcPts val="0"/>
              </a:spcBef>
              <a:spcAft>
                <a:spcPts val="600"/>
              </a:spcAft>
            </a:pPr>
            <a:r>
              <a:rPr lang="el-GR" dirty="0" err="1">
                <a:solidFill>
                  <a:schemeClr val="tx1"/>
                </a:solidFill>
              </a:rPr>
              <a:t>Αυτο</a:t>
            </a:r>
            <a:r>
              <a:rPr lang="el-GR" dirty="0">
                <a:solidFill>
                  <a:schemeClr val="tx1"/>
                </a:solidFill>
              </a:rPr>
              <a:t> - αποτελεσματικότητα</a:t>
            </a:r>
            <a:endParaRPr lang="en-US" dirty="0">
              <a:solidFill>
                <a:schemeClr val="tx1"/>
              </a:solidFill>
            </a:endParaRPr>
          </a:p>
          <a:p>
            <a:pPr>
              <a:spcBef>
                <a:spcPts val="0"/>
              </a:spcBef>
              <a:spcAft>
                <a:spcPts val="600"/>
              </a:spcAft>
            </a:pPr>
            <a:r>
              <a:rPr lang="el-GR" dirty="0">
                <a:solidFill>
                  <a:schemeClr val="tx1"/>
                </a:solidFill>
              </a:rPr>
              <a:t>Χαρακτηριστικά προσωπικότητας </a:t>
            </a:r>
          </a:p>
          <a:p>
            <a:pPr marL="0" indent="0">
              <a:spcBef>
                <a:spcPts val="0"/>
              </a:spcBef>
              <a:spcAft>
                <a:spcPts val="600"/>
              </a:spcAft>
              <a:buNone/>
            </a:pPr>
            <a:endParaRPr lang="el-GR" dirty="0">
              <a:solidFill>
                <a:schemeClr val="tx1"/>
              </a:solidFill>
            </a:endParaRPr>
          </a:p>
        </p:txBody>
      </p:sp>
      <p:sp>
        <p:nvSpPr>
          <p:cNvPr id="3" name="Title 2"/>
          <p:cNvSpPr>
            <a:spLocks noGrp="1"/>
          </p:cNvSpPr>
          <p:nvPr>
            <p:ph type="title"/>
          </p:nvPr>
        </p:nvSpPr>
        <p:spPr>
          <a:xfrm>
            <a:off x="1703512" y="188640"/>
            <a:ext cx="8229600" cy="426376"/>
          </a:xfrm>
        </p:spPr>
        <p:txBody>
          <a:bodyPr>
            <a:normAutofit/>
          </a:bodyPr>
          <a:lstStyle/>
          <a:p>
            <a:pPr algn="l"/>
            <a:r>
              <a:rPr lang="el-GR" sz="2000" dirty="0">
                <a:solidFill>
                  <a:schemeClr val="bg1"/>
                </a:solidFill>
              </a:rPr>
              <a:t>Ατομικοί παράγοντες</a:t>
            </a:r>
            <a:endParaRPr lang="en-US" sz="2000" dirty="0">
              <a:solidFill>
                <a:schemeClr val="bg1"/>
              </a:solidFill>
            </a:endParaRPr>
          </a:p>
        </p:txBody>
      </p:sp>
      <p:sp>
        <p:nvSpPr>
          <p:cNvPr id="4" name="Title 2"/>
          <p:cNvSpPr txBox="1">
            <a:spLocks/>
          </p:cNvSpPr>
          <p:nvPr/>
        </p:nvSpPr>
        <p:spPr>
          <a:xfrm>
            <a:off x="762000" y="371487"/>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800" dirty="0">
                <a:solidFill>
                  <a:schemeClr val="accent3">
                    <a:lumMod val="50000"/>
                  </a:schemeClr>
                </a:solidFill>
              </a:rPr>
              <a:t>A.3.1. </a:t>
            </a:r>
            <a:r>
              <a:rPr lang="el-GR" sz="3800" dirty="0">
                <a:solidFill>
                  <a:schemeClr val="accent3">
                    <a:lumMod val="50000"/>
                  </a:schemeClr>
                </a:solidFill>
              </a:rPr>
              <a:t>Προσωπικότητα</a:t>
            </a:r>
            <a:endParaRPr lang="en-US" sz="3800" dirty="0">
              <a:solidFill>
                <a:schemeClr val="accent3">
                  <a:lumMod val="50000"/>
                </a:schemeClr>
              </a:solidFill>
            </a:endParaRPr>
          </a:p>
        </p:txBody>
      </p:sp>
      <p:pic>
        <p:nvPicPr>
          <p:cNvPr id="6" name="Picture 5">
            <a:extLst>
              <a:ext uri="{FF2B5EF4-FFF2-40B4-BE49-F238E27FC236}">
                <a16:creationId xmlns:a16="http://schemas.microsoft.com/office/drawing/2014/main" id="{C66E103A-D9C8-4703-8FF3-CA06272B43DF}"/>
              </a:ext>
            </a:extLst>
          </p:cNvPr>
          <p:cNvPicPr>
            <a:picLocks noChangeAspect="1"/>
          </p:cNvPicPr>
          <p:nvPr/>
        </p:nvPicPr>
        <p:blipFill>
          <a:blip r:embed="rId2"/>
          <a:stretch>
            <a:fillRect/>
          </a:stretch>
        </p:blipFill>
        <p:spPr>
          <a:xfrm>
            <a:off x="5283200" y="1624215"/>
            <a:ext cx="5776749" cy="4650887"/>
          </a:xfrm>
          <a:prstGeom prst="rect">
            <a:avLst/>
          </a:prstGeom>
        </p:spPr>
      </p:pic>
      <p:sp>
        <p:nvSpPr>
          <p:cNvPr id="7" name="TextBox 6">
            <a:extLst>
              <a:ext uri="{FF2B5EF4-FFF2-40B4-BE49-F238E27FC236}">
                <a16:creationId xmlns:a16="http://schemas.microsoft.com/office/drawing/2014/main" id="{D56639B6-AF74-4BC1-A038-DBD592FADBA4}"/>
              </a:ext>
            </a:extLst>
          </p:cNvPr>
          <p:cNvSpPr txBox="1"/>
          <p:nvPr/>
        </p:nvSpPr>
        <p:spPr>
          <a:xfrm>
            <a:off x="3088966" y="6486513"/>
            <a:ext cx="8899833" cy="338554"/>
          </a:xfrm>
          <a:prstGeom prst="rect">
            <a:avLst/>
          </a:prstGeom>
          <a:noFill/>
        </p:spPr>
        <p:txBody>
          <a:bodyPr wrap="square" rtlCol="0">
            <a:spAutoFit/>
          </a:bodyPr>
          <a:lstStyle/>
          <a:p>
            <a:pPr algn="r"/>
            <a:r>
              <a:rPr lang="en-US" sz="1600" i="1" dirty="0">
                <a:latin typeface="Calibri" panose="020F0502020204030204" pitchFamily="34" charset="0"/>
                <a:cs typeface="Calibri" panose="020F0502020204030204" pitchFamily="34" charset="0"/>
              </a:rPr>
              <a:t>From </a:t>
            </a:r>
            <a:r>
              <a:rPr lang="en-US" sz="1600" i="1" dirty="0" err="1">
                <a:latin typeface="Calibri" panose="020F0502020204030204" pitchFamily="34" charset="0"/>
                <a:cs typeface="Calibri" panose="020F0502020204030204" pitchFamily="34" charset="0"/>
              </a:rPr>
              <a:t>Anastasiou</a:t>
            </a:r>
            <a:r>
              <a:rPr lang="en-US" sz="1600" i="1" dirty="0">
                <a:latin typeface="Calibri" panose="020F0502020204030204" pitchFamily="34" charset="0"/>
                <a:cs typeface="Calibri" panose="020F0502020204030204" pitchFamily="34" charset="0"/>
              </a:rPr>
              <a:t> C, Fappa E, </a:t>
            </a:r>
            <a:r>
              <a:rPr lang="en-US" sz="1600" i="1" dirty="0" err="1">
                <a:latin typeface="Calibri" panose="020F0502020204030204" pitchFamily="34" charset="0"/>
                <a:cs typeface="Calibri" panose="020F0502020204030204" pitchFamily="34" charset="0"/>
              </a:rPr>
              <a:t>Karfopoulou</a:t>
            </a:r>
            <a:r>
              <a:rPr lang="en-US" sz="1600" i="1" dirty="0">
                <a:latin typeface="Calibri" panose="020F0502020204030204" pitchFamily="34" charset="0"/>
                <a:cs typeface="Calibri" panose="020F0502020204030204" pitchFamily="34" charset="0"/>
              </a:rPr>
              <a:t> E, </a:t>
            </a:r>
            <a:r>
              <a:rPr lang="en-US" sz="1600" i="1" dirty="0" err="1">
                <a:latin typeface="Calibri" panose="020F0502020204030204" pitchFamily="34" charset="0"/>
                <a:cs typeface="Calibri" panose="020F0502020204030204" pitchFamily="34" charset="0"/>
              </a:rPr>
              <a:t>Gkza</a:t>
            </a:r>
            <a:r>
              <a:rPr lang="en-US" sz="1600" i="1" dirty="0">
                <a:latin typeface="Calibri" panose="020F0502020204030204" pitchFamily="34" charset="0"/>
                <a:cs typeface="Calibri" panose="020F0502020204030204" pitchFamily="34" charset="0"/>
              </a:rPr>
              <a:t> A, </a:t>
            </a:r>
            <a:r>
              <a:rPr lang="en-US" sz="1600" i="1" dirty="0" err="1">
                <a:latin typeface="Calibri" panose="020F0502020204030204" pitchFamily="34" charset="0"/>
                <a:cs typeface="Calibri" panose="020F0502020204030204" pitchFamily="34" charset="0"/>
              </a:rPr>
              <a:t>Yannakoulia</a:t>
            </a:r>
            <a:r>
              <a:rPr lang="en-US" sz="1600" i="1" dirty="0">
                <a:latin typeface="Calibri" panose="020F0502020204030204" pitchFamily="34" charset="0"/>
                <a:cs typeface="Calibri" panose="020F0502020204030204" pitchFamily="34" charset="0"/>
              </a:rPr>
              <a:t> M. </a:t>
            </a:r>
            <a:r>
              <a:rPr lang="en-US" sz="1600" b="0" i="1" u="none" strike="noStrike" baseline="0" dirty="0" err="1">
                <a:latin typeface="Calibri" panose="020F0502020204030204" pitchFamily="34" charset="0"/>
                <a:cs typeface="Calibri" panose="020F0502020204030204" pitchFamily="34" charset="0"/>
              </a:rPr>
              <a:t>Behav</a:t>
            </a:r>
            <a:r>
              <a:rPr lang="en-US" sz="1600" b="0" i="1" u="none" strike="noStrike" baseline="0" dirty="0">
                <a:latin typeface="Calibri" panose="020F0502020204030204" pitchFamily="34" charset="0"/>
                <a:cs typeface="Calibri" panose="020F0502020204030204" pitchFamily="34" charset="0"/>
              </a:rPr>
              <a:t> Res </a:t>
            </a:r>
            <a:r>
              <a:rPr lang="en-US" sz="1600" b="0" i="1" u="none" strike="noStrike" baseline="0" dirty="0" err="1">
                <a:latin typeface="Calibri" panose="020F0502020204030204" pitchFamily="34" charset="0"/>
                <a:cs typeface="Calibri" panose="020F0502020204030204" pitchFamily="34" charset="0"/>
              </a:rPr>
              <a:t>Ther</a:t>
            </a:r>
            <a:r>
              <a:rPr lang="en-US" sz="1600" b="0" i="1" u="none" strike="noStrike" baseline="0" dirty="0">
                <a:latin typeface="Calibri" panose="020F0502020204030204" pitchFamily="34" charset="0"/>
                <a:cs typeface="Calibri" panose="020F0502020204030204" pitchFamily="34" charset="0"/>
              </a:rPr>
              <a:t> 2015;71:40e44</a:t>
            </a:r>
            <a:r>
              <a:rPr lang="en-US" sz="1600" i="1" dirty="0">
                <a:latin typeface="Calibri" panose="020F0502020204030204" pitchFamily="34" charset="0"/>
                <a:cs typeface="Calibri" panose="020F0502020204030204" pitchFamily="34" charset="0"/>
              </a:rPr>
              <a:t> </a:t>
            </a:r>
          </a:p>
        </p:txBody>
      </p:sp>
      <p:sp>
        <p:nvSpPr>
          <p:cNvPr id="5" name="Rectangle 1">
            <a:extLst>
              <a:ext uri="{FF2B5EF4-FFF2-40B4-BE49-F238E27FC236}">
                <a16:creationId xmlns:a16="http://schemas.microsoft.com/office/drawing/2014/main" id="{C9CE4FD9-455A-5925-6D31-8E4CEC24BF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Πολλοί Βουδιστές ακολουθούν </a:t>
            </a:r>
            <a:r>
              <a:rPr kumimoji="0" lang="en-US" altLang="en-US" sz="1800" b="1" i="0" u="none" strike="noStrike" cap="none" normalizeH="0" baseline="0">
                <a:ln>
                  <a:noFill/>
                </a:ln>
                <a:solidFill>
                  <a:schemeClr val="tx1"/>
                </a:solidFill>
                <a:effectLst/>
                <a:latin typeface="Arial" panose="020B0604020202020204" pitchFamily="34" charset="0"/>
              </a:rPr>
              <a:t>χορτοφαγική διατροφή</a:t>
            </a:r>
            <a:r>
              <a:rPr kumimoji="0" lang="en-US" altLang="en-US"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Η αποφυγή κρέατος σχετίζεται με την αρχή της </a:t>
            </a:r>
            <a:r>
              <a:rPr kumimoji="0" lang="en-US" altLang="en-US" sz="1800" b="1" i="0" u="none" strike="noStrike" cap="none" normalizeH="0" baseline="0">
                <a:ln>
                  <a:noFill/>
                </a:ln>
                <a:solidFill>
                  <a:schemeClr val="tx1"/>
                </a:solidFill>
                <a:effectLst/>
                <a:latin typeface="Arial" panose="020B0604020202020204" pitchFamily="34" charset="0"/>
              </a:rPr>
              <a:t>μη βίας προς τα ζώα</a:t>
            </a:r>
            <a:r>
              <a:rPr kumimoji="0" lang="en-US" altLang="en-US" sz="1800" b="0" i="0" u="none" strike="noStrike" cap="none" normalizeH="0" baseline="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596992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4B06-6B01-7FA7-32CA-38A885A7CA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2CE811-17C6-E565-9A2E-FC0DC32B2E86}"/>
              </a:ext>
            </a:extLst>
          </p:cNvPr>
          <p:cNvSpPr>
            <a:spLocks noGrp="1"/>
          </p:cNvSpPr>
          <p:nvPr>
            <p:ph type="title"/>
          </p:nvPr>
        </p:nvSpPr>
        <p:spPr>
          <a:xfrm>
            <a:off x="1703512" y="188640"/>
            <a:ext cx="8229600" cy="426376"/>
          </a:xfrm>
        </p:spPr>
        <p:txBody>
          <a:bodyPr>
            <a:normAutofit/>
          </a:bodyPr>
          <a:lstStyle/>
          <a:p>
            <a:pPr algn="l"/>
            <a:r>
              <a:rPr lang="el-GR" sz="2000" dirty="0">
                <a:solidFill>
                  <a:schemeClr val="bg1"/>
                </a:solidFill>
              </a:rPr>
              <a:t>Ατομικοί παράγοντες</a:t>
            </a:r>
            <a:endParaRPr lang="en-US" sz="2000" dirty="0">
              <a:solidFill>
                <a:schemeClr val="bg1"/>
              </a:solidFill>
            </a:endParaRPr>
          </a:p>
        </p:txBody>
      </p:sp>
      <p:sp>
        <p:nvSpPr>
          <p:cNvPr id="4" name="Title 2">
            <a:extLst>
              <a:ext uri="{FF2B5EF4-FFF2-40B4-BE49-F238E27FC236}">
                <a16:creationId xmlns:a16="http://schemas.microsoft.com/office/drawing/2014/main" id="{4C8BAE25-8334-17AA-C069-4A7BF2D07E7A}"/>
              </a:ext>
            </a:extLst>
          </p:cNvPr>
          <p:cNvSpPr txBox="1">
            <a:spLocks/>
          </p:cNvSpPr>
          <p:nvPr/>
        </p:nvSpPr>
        <p:spPr>
          <a:xfrm>
            <a:off x="1029892" y="434140"/>
            <a:ext cx="8631343" cy="1252728"/>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solidFill>
                  <a:srgbClr val="CC0099"/>
                </a:solidFill>
              </a:rPr>
              <a:t>Χαρακτηριστικά προσωπικότητας (</a:t>
            </a:r>
            <a:r>
              <a:rPr lang="en-US" dirty="0">
                <a:solidFill>
                  <a:srgbClr val="CC0099"/>
                </a:solidFill>
              </a:rPr>
              <a:t>personality traits)</a:t>
            </a:r>
          </a:p>
        </p:txBody>
      </p:sp>
      <p:sp>
        <p:nvSpPr>
          <p:cNvPr id="2" name="Content Placeholder 1">
            <a:extLst>
              <a:ext uri="{FF2B5EF4-FFF2-40B4-BE49-F238E27FC236}">
                <a16:creationId xmlns:a16="http://schemas.microsoft.com/office/drawing/2014/main" id="{09031CD0-57FD-DC64-4E43-DF7720920361}"/>
              </a:ext>
            </a:extLst>
          </p:cNvPr>
          <p:cNvSpPr>
            <a:spLocks noGrp="1"/>
          </p:cNvSpPr>
          <p:nvPr>
            <p:ph idx="1"/>
          </p:nvPr>
        </p:nvSpPr>
        <p:spPr>
          <a:xfrm>
            <a:off x="641469" y="2199506"/>
            <a:ext cx="8229600" cy="4392488"/>
          </a:xfrm>
        </p:spPr>
        <p:txBody>
          <a:bodyPr>
            <a:normAutofit/>
          </a:bodyPr>
          <a:lstStyle/>
          <a:p>
            <a:pPr marL="0" indent="0">
              <a:spcBef>
                <a:spcPts val="0"/>
              </a:spcBef>
              <a:spcAft>
                <a:spcPts val="600"/>
              </a:spcAft>
              <a:buNone/>
            </a:pPr>
            <a:endParaRPr lang="el-GR">
              <a:solidFill>
                <a:schemeClr val="tx1"/>
              </a:solidFill>
            </a:endParaRPr>
          </a:p>
          <a:p>
            <a:pPr marL="457200" indent="-457200">
              <a:spcBef>
                <a:spcPts val="0"/>
              </a:spcBef>
              <a:spcAft>
                <a:spcPts val="600"/>
              </a:spcAft>
              <a:buFont typeface="+mj-lt"/>
              <a:buAutoNum type="arabicPeriod"/>
            </a:pPr>
            <a:r>
              <a:rPr lang="el-GR" b="1">
                <a:solidFill>
                  <a:schemeClr val="tx1"/>
                </a:solidFill>
              </a:rPr>
              <a:t>Ανοιχτός/ή σε εμπειρίες</a:t>
            </a:r>
            <a:r>
              <a:rPr lang="en-US">
                <a:solidFill>
                  <a:schemeClr val="tx1"/>
                </a:solidFill>
              </a:rPr>
              <a:t> </a:t>
            </a:r>
            <a:endParaRPr lang="el-GR">
              <a:solidFill>
                <a:schemeClr val="tx1"/>
              </a:solidFill>
            </a:endParaRPr>
          </a:p>
          <a:p>
            <a:pPr marL="457200" indent="-457200">
              <a:spcBef>
                <a:spcPts val="0"/>
              </a:spcBef>
              <a:spcAft>
                <a:spcPts val="600"/>
              </a:spcAft>
              <a:buFont typeface="+mj-lt"/>
              <a:buAutoNum type="arabicPeriod"/>
            </a:pPr>
            <a:r>
              <a:rPr lang="el-GR" b="1">
                <a:solidFill>
                  <a:schemeClr val="tx1"/>
                </a:solidFill>
              </a:rPr>
              <a:t>Ευσυνειδησία</a:t>
            </a:r>
            <a:r>
              <a:rPr lang="en-US">
                <a:solidFill>
                  <a:schemeClr val="tx1"/>
                </a:solidFill>
              </a:rPr>
              <a:t> </a:t>
            </a:r>
            <a:r>
              <a:rPr lang="en-US" dirty="0">
                <a:solidFill>
                  <a:schemeClr val="tx1"/>
                </a:solidFill>
              </a:rPr>
              <a:t>(</a:t>
            </a:r>
            <a:r>
              <a:rPr lang="el-GR">
                <a:solidFill>
                  <a:schemeClr val="tx1"/>
                </a:solidFill>
              </a:rPr>
              <a:t>τάση για οργάνωση &amp; ανεξαρτησία)</a:t>
            </a:r>
          </a:p>
          <a:p>
            <a:pPr marL="457200" indent="-457200">
              <a:spcBef>
                <a:spcPts val="0"/>
              </a:spcBef>
              <a:spcAft>
                <a:spcPts val="600"/>
              </a:spcAft>
              <a:buFont typeface="+mj-lt"/>
              <a:buAutoNum type="arabicPeriod"/>
            </a:pPr>
            <a:r>
              <a:rPr lang="el-GR" b="1">
                <a:solidFill>
                  <a:schemeClr val="tx1"/>
                </a:solidFill>
              </a:rPr>
              <a:t>Εξωστρέφεια</a:t>
            </a:r>
          </a:p>
          <a:p>
            <a:pPr marL="457200" indent="-457200">
              <a:spcBef>
                <a:spcPts val="0"/>
              </a:spcBef>
              <a:spcAft>
                <a:spcPts val="600"/>
              </a:spcAft>
              <a:buFont typeface="+mj-lt"/>
              <a:buAutoNum type="arabicPeriod"/>
            </a:pPr>
            <a:r>
              <a:rPr lang="el-GR" b="1">
                <a:solidFill>
                  <a:schemeClr val="tx1"/>
                </a:solidFill>
              </a:rPr>
              <a:t>Συναινετικότητα</a:t>
            </a:r>
            <a:r>
              <a:rPr lang="en-US">
                <a:solidFill>
                  <a:schemeClr val="tx1"/>
                </a:solidFill>
              </a:rPr>
              <a:t> </a:t>
            </a:r>
            <a:r>
              <a:rPr lang="en-US" dirty="0">
                <a:solidFill>
                  <a:schemeClr val="tx1"/>
                </a:solidFill>
              </a:rPr>
              <a:t>(</a:t>
            </a:r>
            <a:r>
              <a:rPr lang="el-GR">
                <a:solidFill>
                  <a:schemeClr val="tx1"/>
                </a:solidFill>
              </a:rPr>
              <a:t>φιλικός/ή, συμπονετικός/ ή)</a:t>
            </a:r>
          </a:p>
          <a:p>
            <a:pPr marL="457200" indent="-457200">
              <a:spcBef>
                <a:spcPts val="0"/>
              </a:spcBef>
              <a:spcAft>
                <a:spcPts val="600"/>
              </a:spcAft>
              <a:buFont typeface="+mj-lt"/>
              <a:buAutoNum type="arabicPeriod"/>
            </a:pPr>
            <a:r>
              <a:rPr lang="el-GR" b="1">
                <a:solidFill>
                  <a:schemeClr val="tx1"/>
                </a:solidFill>
              </a:rPr>
              <a:t>Νευροτισμός</a:t>
            </a:r>
            <a:r>
              <a:rPr lang="en-US">
                <a:solidFill>
                  <a:schemeClr val="tx1"/>
                </a:solidFill>
              </a:rPr>
              <a:t> </a:t>
            </a:r>
            <a:r>
              <a:rPr lang="en-US" dirty="0">
                <a:solidFill>
                  <a:schemeClr val="tx1"/>
                </a:solidFill>
              </a:rPr>
              <a:t>(</a:t>
            </a:r>
            <a:r>
              <a:rPr lang="el-GR">
                <a:solidFill>
                  <a:schemeClr val="tx1"/>
                </a:solidFill>
              </a:rPr>
              <a:t>επιρρέπεια σε ψυχολογικό στρες)</a:t>
            </a:r>
            <a:endParaRPr lang="el-GR" dirty="0">
              <a:solidFill>
                <a:schemeClr val="tx1"/>
              </a:solidFill>
            </a:endParaRPr>
          </a:p>
        </p:txBody>
      </p:sp>
    </p:spTree>
    <p:extLst>
      <p:ext uri="{BB962C8B-B14F-4D97-AF65-F5344CB8AC3E}">
        <p14:creationId xmlns:p14="http://schemas.microsoft.com/office/powerpoint/2010/main" val="232206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061512-DEB6-4638-9292-91DD25463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18DDA-2DFC-4A65-AAB6-423A9C262C0F}"/>
              </a:ext>
            </a:extLst>
          </p:cNvPr>
          <p:cNvSpPr>
            <a:spLocks noGrp="1"/>
          </p:cNvSpPr>
          <p:nvPr>
            <p:ph type="title"/>
          </p:nvPr>
        </p:nvSpPr>
        <p:spPr>
          <a:xfrm>
            <a:off x="325663" y="527763"/>
            <a:ext cx="11294837" cy="1073862"/>
          </a:xfrm>
        </p:spPr>
        <p:txBody>
          <a:bodyPr>
            <a:normAutofit fontScale="90000"/>
          </a:bodyPr>
          <a:lstStyle/>
          <a:p>
            <a:r>
              <a:rPr lang="el-GR" dirty="0"/>
              <a:t>Φροντιστήριο: Αυτό-αξιολόγηση προσωπικότητας</a:t>
            </a:r>
            <a:endParaRPr lang="en-US" dirty="0"/>
          </a:p>
        </p:txBody>
      </p:sp>
      <p:sp>
        <p:nvSpPr>
          <p:cNvPr id="13" name="Rectangle 12">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69762"/>
            <a:ext cx="12175432" cy="411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E3040A-2EFF-0CC1-D18F-37F2EFBB512B}"/>
              </a:ext>
            </a:extLst>
          </p:cNvPr>
          <p:cNvSpPr>
            <a:spLocks noGrp="1"/>
          </p:cNvSpPr>
          <p:nvPr>
            <p:ph idx="1"/>
          </p:nvPr>
        </p:nvSpPr>
        <p:spPr>
          <a:xfrm>
            <a:off x="426027" y="2036618"/>
            <a:ext cx="6446914" cy="3865417"/>
          </a:xfrm>
        </p:spPr>
        <p:txBody>
          <a:bodyPr>
            <a:normAutofit/>
          </a:bodyPr>
          <a:lstStyle/>
          <a:p>
            <a:pPr marL="457200" indent="-457200">
              <a:buAutoNum type="arabicParenR"/>
            </a:pPr>
            <a:r>
              <a:rPr lang="el-GR" sz="2400" dirty="0"/>
              <a:t>Συμπληρώστε το ερωτηματολόγιο </a:t>
            </a:r>
            <a:r>
              <a:rPr lang="en-US" sz="2400" dirty="0"/>
              <a:t>IPIP.</a:t>
            </a:r>
            <a:endParaRPr lang="el-GR" sz="2400" dirty="0"/>
          </a:p>
          <a:p>
            <a:pPr marL="457200" indent="-457200">
              <a:buAutoNum type="arabicParenR"/>
            </a:pPr>
            <a:r>
              <a:rPr lang="el-GR" sz="2400" dirty="0"/>
              <a:t>Βαθμολογήστε σύμφωνα με τα παρακάτω.</a:t>
            </a:r>
          </a:p>
          <a:p>
            <a:pPr marL="457200" indent="-457200">
              <a:buAutoNum type="arabicParenR"/>
            </a:pPr>
            <a:r>
              <a:rPr lang="el-GR" sz="2400" dirty="0"/>
              <a:t>Βγάλτε σκορ σε κάθε κατηγορία.</a:t>
            </a:r>
          </a:p>
          <a:p>
            <a:pPr marL="457200" indent="-457200">
              <a:buAutoNum type="arabicParenR"/>
            </a:pPr>
            <a:r>
              <a:rPr lang="el-GR" sz="2400" dirty="0"/>
              <a:t>Πώς αυτά τα χαρακτηριστικά βοηθάνε και πώς δυσκολεύουν την υιοθέτηση υγιεινών διατροφικών συμπεριφορών.</a:t>
            </a:r>
            <a:endParaRPr lang="en-US" sz="2400" dirty="0"/>
          </a:p>
          <a:p>
            <a:endParaRPr lang="en-US" sz="2400" dirty="0"/>
          </a:p>
        </p:txBody>
      </p:sp>
      <p:grpSp>
        <p:nvGrpSpPr>
          <p:cNvPr id="15" name="Group 14">
            <a:extLst>
              <a:ext uri="{FF2B5EF4-FFF2-40B4-BE49-F238E27FC236}">
                <a16:creationId xmlns:a16="http://schemas.microsoft.com/office/drawing/2014/main" id="{86B666D3-7550-4348-AD73-27B831A5E4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87075" y="-18787"/>
            <a:ext cx="1843554" cy="6861159"/>
            <a:chOff x="9487075" y="-18787"/>
            <a:chExt cx="1843554" cy="6861159"/>
          </a:xfrm>
        </p:grpSpPr>
        <p:sp>
          <p:nvSpPr>
            <p:cNvPr id="16"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607"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0625" y="104325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4861" y="125610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627" y="193010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7081"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8097"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746" y="22609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2869"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5">
              <a:extLst>
                <a:ext uri="{FF2B5EF4-FFF2-40B4-BE49-F238E27FC236}">
                  <a16:creationId xmlns:a16="http://schemas.microsoft.com/office/drawing/2014/main" id="{0234A262-1A84-446A-935F-3BDA4E38BF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4752" y="19079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3765"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5753"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1436"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4633"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1489"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2688"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2191"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65982" y="1751917"/>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3201"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66422"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80240"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32">
              <a:extLst>
                <a:ext uri="{FF2B5EF4-FFF2-40B4-BE49-F238E27FC236}">
                  <a16:creationId xmlns:a16="http://schemas.microsoft.com/office/drawing/2014/main" id="{F1EE976D-D914-4545-9E10-F4A3C266AC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81895" y="192965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67579"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06131"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9135" y="612748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4834"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5912" y="639089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37214" y="667177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0171" y="6639040"/>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50965" y="646304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36655" y="627812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85814"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51483" y="647358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40033" y="6057255"/>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42048" y="610233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57195" y="667477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7246"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8">
              <a:extLst>
                <a:ext uri="{FF2B5EF4-FFF2-40B4-BE49-F238E27FC236}">
                  <a16:creationId xmlns:a16="http://schemas.microsoft.com/office/drawing/2014/main" id="{96A9BAB0-CBD6-492F-BAE1-D79E07902F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5328" y="652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9804" y="604445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05CFF839-C981-434A-9445-4E5A71BA7F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6721" y="62222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9">
              <a:extLst>
                <a:ext uri="{FF2B5EF4-FFF2-40B4-BE49-F238E27FC236}">
                  <a16:creationId xmlns:a16="http://schemas.microsoft.com/office/drawing/2014/main" id="{954EA9BB-25B0-4D52-B1FA-D7ADAD3FBA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5778" y="6496289"/>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1">
              <a:extLst>
                <a:ext uri="{FF2B5EF4-FFF2-40B4-BE49-F238E27FC236}">
                  <a16:creationId xmlns:a16="http://schemas.microsoft.com/office/drawing/2014/main" id="{1CF36179-928E-45AE-BFCB-8A51031D63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04784" y="6673032"/>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93918" y="602783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38047" y="63584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40367" y="6606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1124" y="62037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30489" y="6434417"/>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9198" y="652225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5427" y="6305405"/>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83" y="667879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34">
              <a:extLst>
                <a:ext uri="{FF2B5EF4-FFF2-40B4-BE49-F238E27FC236}">
                  <a16:creationId xmlns:a16="http://schemas.microsoft.com/office/drawing/2014/main" id="{F9B166DD-EFD8-42F3-A6E1-C6A4A0260F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61752" y="1403097"/>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36">
              <a:extLst>
                <a:ext uri="{FF2B5EF4-FFF2-40B4-BE49-F238E27FC236}">
                  <a16:creationId xmlns:a16="http://schemas.microsoft.com/office/drawing/2014/main" id="{D432A7B3-E9F3-476E-9D42-6174AF694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84215" y="72244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38">
              <a:extLst>
                <a:ext uri="{FF2B5EF4-FFF2-40B4-BE49-F238E27FC236}">
                  <a16:creationId xmlns:a16="http://schemas.microsoft.com/office/drawing/2014/main" id="{F17E4864-342C-497A-A8C4-307CF70C29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81617" y="190226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39">
              <a:extLst>
                <a:ext uri="{FF2B5EF4-FFF2-40B4-BE49-F238E27FC236}">
                  <a16:creationId xmlns:a16="http://schemas.microsoft.com/office/drawing/2014/main" id="{F2484BDA-CEC5-42AD-8874-C782F6A44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6825" y="1732534"/>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41">
              <a:extLst>
                <a:ext uri="{FF2B5EF4-FFF2-40B4-BE49-F238E27FC236}">
                  <a16:creationId xmlns:a16="http://schemas.microsoft.com/office/drawing/2014/main" id="{4F6B7DAB-E92D-43BB-ACF1-F06D8925DF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84215" y="514912"/>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42">
              <a:extLst>
                <a:ext uri="{FF2B5EF4-FFF2-40B4-BE49-F238E27FC236}">
                  <a16:creationId xmlns:a16="http://schemas.microsoft.com/office/drawing/2014/main" id="{DDFDB6E2-654D-48A3-83FB-86F3AD241A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6047" y="1178128"/>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45">
              <a:extLst>
                <a:ext uri="{FF2B5EF4-FFF2-40B4-BE49-F238E27FC236}">
                  <a16:creationId xmlns:a16="http://schemas.microsoft.com/office/drawing/2014/main" id="{ECD09C44-52C9-455A-865A-65084B5006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14408" y="93246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49">
              <a:extLst>
                <a:ext uri="{FF2B5EF4-FFF2-40B4-BE49-F238E27FC236}">
                  <a16:creationId xmlns:a16="http://schemas.microsoft.com/office/drawing/2014/main" id="{F6C27999-BDBB-4644-8A53-B87F3F144F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30170" y="282433"/>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5">
              <a:extLst>
                <a:ext uri="{FF2B5EF4-FFF2-40B4-BE49-F238E27FC236}">
                  <a16:creationId xmlns:a16="http://schemas.microsoft.com/office/drawing/2014/main" id="{654163CC-9199-4986-9A5E-84365169D9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83885" y="12161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66">
              <a:extLst>
                <a:ext uri="{FF2B5EF4-FFF2-40B4-BE49-F238E27FC236}">
                  <a16:creationId xmlns:a16="http://schemas.microsoft.com/office/drawing/2014/main" id="{C744DB98-E4B6-40B4-92A4-5DC3D9594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96965" y="1387451"/>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69">
              <a:extLst>
                <a:ext uri="{FF2B5EF4-FFF2-40B4-BE49-F238E27FC236}">
                  <a16:creationId xmlns:a16="http://schemas.microsoft.com/office/drawing/2014/main" id="{3618E05D-0BAF-4A26-858E-F0EF2BA89D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96848" y="1105206"/>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0">
              <a:extLst>
                <a:ext uri="{FF2B5EF4-FFF2-40B4-BE49-F238E27FC236}">
                  <a16:creationId xmlns:a16="http://schemas.microsoft.com/office/drawing/2014/main" id="{8506E091-91B5-45A6-B0D7-8778EF36C9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45927" y="54936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1">
              <a:extLst>
                <a:ext uri="{FF2B5EF4-FFF2-40B4-BE49-F238E27FC236}">
                  <a16:creationId xmlns:a16="http://schemas.microsoft.com/office/drawing/2014/main" id="{A5F1AA22-6DD8-43AB-AC2B-AA9371DD9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98597" y="1647073"/>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2">
              <a:extLst>
                <a:ext uri="{FF2B5EF4-FFF2-40B4-BE49-F238E27FC236}">
                  <a16:creationId xmlns:a16="http://schemas.microsoft.com/office/drawing/2014/main" id="{580946E1-6BC9-4EEE-AE4C-F8F08C8F1C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01860" y="1873932"/>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4">
              <a:extLst>
                <a:ext uri="{FF2B5EF4-FFF2-40B4-BE49-F238E27FC236}">
                  <a16:creationId xmlns:a16="http://schemas.microsoft.com/office/drawing/2014/main" id="{06858C12-FAE6-4F6D-AAD0-BC164D3C64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22832" y="763091"/>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5">
              <a:extLst>
                <a:ext uri="{FF2B5EF4-FFF2-40B4-BE49-F238E27FC236}">
                  <a16:creationId xmlns:a16="http://schemas.microsoft.com/office/drawing/2014/main" id="{FE64B3B9-8F70-4C7C-980A-CBFFDFB93D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46066" y="34025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11402"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8">
              <a:extLst>
                <a:ext uri="{FF2B5EF4-FFF2-40B4-BE49-F238E27FC236}">
                  <a16:creationId xmlns:a16="http://schemas.microsoft.com/office/drawing/2014/main" id="{22997A7B-4811-4158-8F88-483925650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79430" y="116138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64748"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59415" y="175692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44896" y="1960730"/>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72093"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92750"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90347"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54699"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2350"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58870"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5741" y="43473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505"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10" y="158864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38">
              <a:extLst>
                <a:ext uri="{FF2B5EF4-FFF2-40B4-BE49-F238E27FC236}">
                  <a16:creationId xmlns:a16="http://schemas.microsoft.com/office/drawing/2014/main" id="{11F9FD14-D3BA-43C4-96E8-5D5EE6AF31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1645" y="607297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950"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20791" y="107488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3458"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7528"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1238"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28159" y="669354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694FE574-BD39-CCE7-0BA7-524E575E97AD}"/>
              </a:ext>
            </a:extLst>
          </p:cNvPr>
          <p:cNvPicPr>
            <a:picLocks noChangeAspect="1"/>
          </p:cNvPicPr>
          <p:nvPr/>
        </p:nvPicPr>
        <p:blipFill>
          <a:blip r:embed="rId2"/>
          <a:stretch>
            <a:fillRect/>
          </a:stretch>
        </p:blipFill>
        <p:spPr>
          <a:xfrm>
            <a:off x="7485060" y="2562929"/>
            <a:ext cx="4135440" cy="2760406"/>
          </a:xfrm>
          <a:prstGeom prst="rect">
            <a:avLst/>
          </a:prstGeom>
        </p:spPr>
      </p:pic>
    </p:spTree>
    <p:extLst>
      <p:ext uri="{BB962C8B-B14F-4D97-AF65-F5344CB8AC3E}">
        <p14:creationId xmlns:p14="http://schemas.microsoft.com/office/powerpoint/2010/main" val="1124830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8A728-21F7-1607-2622-18253F6C8785}"/>
              </a:ext>
            </a:extLst>
          </p:cNvPr>
          <p:cNvSpPr>
            <a:spLocks noGrp="1"/>
          </p:cNvSpPr>
          <p:nvPr>
            <p:ph type="title"/>
          </p:nvPr>
        </p:nvSpPr>
        <p:spPr>
          <a:xfrm>
            <a:off x="877326" y="792916"/>
            <a:ext cx="10426923" cy="846581"/>
          </a:xfrm>
        </p:spPr>
        <p:txBody>
          <a:bodyPr>
            <a:noAutofit/>
          </a:bodyPr>
          <a:lstStyle/>
          <a:p>
            <a:pPr algn="ctr"/>
            <a:r>
              <a:rPr lang="el-GR" sz="3200" b="1" dirty="0">
                <a:effectLst>
                  <a:outerShdw blurRad="50800" dist="38100" algn="tr" rotWithShape="0">
                    <a:prstClr val="black">
                      <a:alpha val="40000"/>
                    </a:prstClr>
                  </a:outerShdw>
                </a:effectLst>
              </a:rPr>
              <a:t>IPIP</a:t>
            </a:r>
            <a:br>
              <a:rPr lang="el-GR" sz="3200" b="1" dirty="0">
                <a:effectLst>
                  <a:outerShdw blurRad="50800" dist="38100" algn="tr" rotWithShape="0">
                    <a:prstClr val="black">
                      <a:alpha val="40000"/>
                    </a:prstClr>
                  </a:outerShdw>
                </a:effectLst>
              </a:rPr>
            </a:br>
            <a:r>
              <a:rPr lang="el-GR" sz="3200" dirty="0"/>
              <a:t>Διεθνής Κλίμακα Προσωπικότητας Προσαρμογή στα ελληνικά</a:t>
            </a:r>
            <a:endParaRPr lang="en-US" sz="3200" dirty="0"/>
          </a:p>
        </p:txBody>
      </p:sp>
      <p:sp>
        <p:nvSpPr>
          <p:cNvPr id="12"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4">
            <a:extLst>
              <a:ext uri="{FF2B5EF4-FFF2-40B4-BE49-F238E27FC236}">
                <a16:creationId xmlns:a16="http://schemas.microsoft.com/office/drawing/2014/main" id="{9D47476C-5486-5613-6CCF-42E3B821C00C}"/>
              </a:ext>
            </a:extLst>
          </p:cNvPr>
          <p:cNvGraphicFramePr>
            <a:graphicFrameLocks noGrp="1"/>
          </p:cNvGraphicFramePr>
          <p:nvPr>
            <p:ph idx="1"/>
            <p:extLst>
              <p:ext uri="{D42A27DB-BD31-4B8C-83A1-F6EECF244321}">
                <p14:modId xmlns:p14="http://schemas.microsoft.com/office/powerpoint/2010/main" val="3799306482"/>
              </p:ext>
            </p:extLst>
          </p:nvPr>
        </p:nvGraphicFramePr>
        <p:xfrm>
          <a:off x="1159474" y="2544121"/>
          <a:ext cx="10077505" cy="3646011"/>
        </p:xfrm>
        <a:graphic>
          <a:graphicData uri="http://schemas.openxmlformats.org/drawingml/2006/table">
            <a:tbl>
              <a:tblPr firstRow="1" firstCol="1" lastRow="1" lastCol="1" bandRow="1" bandCol="1"/>
              <a:tblGrid>
                <a:gridCol w="930103">
                  <a:extLst>
                    <a:ext uri="{9D8B030D-6E8A-4147-A177-3AD203B41FA5}">
                      <a16:colId xmlns:a16="http://schemas.microsoft.com/office/drawing/2014/main" val="121586313"/>
                    </a:ext>
                  </a:extLst>
                </a:gridCol>
                <a:gridCol w="4051444">
                  <a:extLst>
                    <a:ext uri="{9D8B030D-6E8A-4147-A177-3AD203B41FA5}">
                      <a16:colId xmlns:a16="http://schemas.microsoft.com/office/drawing/2014/main" val="1469115561"/>
                    </a:ext>
                  </a:extLst>
                </a:gridCol>
                <a:gridCol w="1341955">
                  <a:extLst>
                    <a:ext uri="{9D8B030D-6E8A-4147-A177-3AD203B41FA5}">
                      <a16:colId xmlns:a16="http://schemas.microsoft.com/office/drawing/2014/main" val="2688943226"/>
                    </a:ext>
                  </a:extLst>
                </a:gridCol>
                <a:gridCol w="3754003">
                  <a:extLst>
                    <a:ext uri="{9D8B030D-6E8A-4147-A177-3AD203B41FA5}">
                      <a16:colId xmlns:a16="http://schemas.microsoft.com/office/drawing/2014/main" val="3200259405"/>
                    </a:ext>
                  </a:extLst>
                </a:gridCol>
              </a:tblGrid>
              <a:tr h="370576">
                <a:tc>
                  <a:txBody>
                    <a:bodyPr/>
                    <a:lstStyle/>
                    <a:p>
                      <a:pPr marL="0" marR="0" algn="ctr" fontAlgn="t">
                        <a:buNone/>
                      </a:pPr>
                      <a:r>
                        <a:rPr lang="el-GR" sz="1900" b="1" i="0" u="none" strike="noStrike">
                          <a:effectLst/>
                          <a:latin typeface="Times New Roman" panose="02020603050405020304" pitchFamily="18" charset="0"/>
                          <a:ea typeface="SimSun" panose="02010600030101010101" pitchFamily="2" charset="-122"/>
                        </a:rPr>
                        <a:t> </a:t>
                      </a:r>
                      <a:endParaRPr lang="el-GR" sz="3400" b="0" i="0" u="none" strike="noStrike">
                        <a:effectLst/>
                        <a:latin typeface="Arial" panose="020B0604020202020204" pitchFamily="34" charset="0"/>
                      </a:endParaRPr>
                    </a:p>
                  </a:txBody>
                  <a:tcPr marL="128030" marR="128030" marT="17782"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buNone/>
                      </a:pPr>
                      <a:r>
                        <a:rPr lang="el-GR" sz="1900" b="1" i="0" u="none" strike="noStrike">
                          <a:effectLst/>
                          <a:latin typeface="Times New Roman" panose="02020603050405020304" pitchFamily="18" charset="0"/>
                          <a:ea typeface="SimSun" panose="02010600030101010101" pitchFamily="2" charset="-122"/>
                        </a:rPr>
                        <a:t>Παράγοντες ερ/γίου ΙΡΙΡ</a:t>
                      </a:r>
                      <a:endParaRPr lang="el-GR" sz="3400" b="0" i="0" u="none" strike="noStrike">
                        <a:effectLst/>
                        <a:latin typeface="Arial" panose="020B0604020202020204" pitchFamily="34" charset="0"/>
                      </a:endParaRPr>
                    </a:p>
                  </a:txBody>
                  <a:tcPr marL="128030" marR="128030" marT="17782" marB="0" anchor="ctr">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buNone/>
                      </a:pPr>
                      <a:r>
                        <a:rPr lang="el-GR" sz="1900" b="1" i="0" u="none" strike="noStrike">
                          <a:effectLst/>
                          <a:latin typeface="Times New Roman" panose="02020603050405020304" pitchFamily="18" charset="0"/>
                          <a:ea typeface="SimSun" panose="02010600030101010101" pitchFamily="2" charset="-122"/>
                        </a:rPr>
                        <a:t> </a:t>
                      </a:r>
                      <a:endParaRPr lang="el-GR" sz="3400" b="0" i="0" u="none" strike="noStrike">
                        <a:effectLst/>
                        <a:latin typeface="Arial" panose="020B0604020202020204" pitchFamily="34" charset="0"/>
                      </a:endParaRPr>
                    </a:p>
                  </a:txBody>
                  <a:tcPr marL="128030" marR="128030" marT="17782"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buNone/>
                      </a:pPr>
                      <a:r>
                        <a:rPr lang="el-GR" sz="1900" b="1" i="0" u="none" strike="noStrike">
                          <a:effectLst/>
                          <a:latin typeface="Times New Roman" panose="02020603050405020304" pitchFamily="18" charset="0"/>
                          <a:ea typeface="SimSun" panose="02010600030101010101" pitchFamily="2" charset="-122"/>
                        </a:rPr>
                        <a:t> </a:t>
                      </a:r>
                      <a:endParaRPr lang="el-GR" sz="3400" b="0" i="0" u="none" strike="noStrike">
                        <a:effectLst/>
                        <a:latin typeface="Arial" panose="020B0604020202020204" pitchFamily="34" charset="0"/>
                      </a:endParaRPr>
                    </a:p>
                  </a:txBody>
                  <a:tcPr marL="128030" marR="128030" marT="17782"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5135129"/>
                  </a:ext>
                </a:extLst>
              </a:tr>
              <a:tr h="655087">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ΕΞ</a:t>
                      </a:r>
                      <a:endParaRPr lang="el-GR" sz="3400" b="0" i="0" u="none" strike="noStrike">
                        <a:effectLst/>
                        <a:latin typeface="Arial" panose="020B0604020202020204" pitchFamily="34" charset="0"/>
                      </a:endParaRPr>
                    </a:p>
                  </a:txBody>
                  <a:tcPr marL="128030" marR="128030" marT="17782" marB="0">
                    <a:lnL>
                      <a:noFill/>
                    </a:lnL>
                    <a:lnR>
                      <a:noFill/>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marL="0" marR="0" algn="l" fontAlgn="ctr">
                        <a:buNone/>
                      </a:pPr>
                      <a:r>
                        <a:rPr lang="el-GR" sz="1900" b="0" i="0" u="none" strike="noStrike">
                          <a:solidFill>
                            <a:srgbClr val="000000"/>
                          </a:solidFill>
                          <a:effectLst/>
                          <a:latin typeface="Times New Roman" panose="02020603050405020304" pitchFamily="18" charset="0"/>
                          <a:ea typeface="SimSun" panose="02010600030101010101" pitchFamily="2" charset="-122"/>
                        </a:rPr>
                        <a:t>Εξωστρέφεια - </a:t>
                      </a:r>
                      <a:r>
                        <a:rPr lang="en-US" sz="1900" b="0" i="0" u="none" strike="noStrike">
                          <a:solidFill>
                            <a:srgbClr val="000000"/>
                          </a:solidFill>
                          <a:effectLst/>
                          <a:latin typeface="Times New Roman" panose="02020603050405020304" pitchFamily="18" charset="0"/>
                          <a:ea typeface="SimSun" panose="02010600030101010101" pitchFamily="2" charset="-122"/>
                        </a:rPr>
                        <a:t>Extraversion</a:t>
                      </a:r>
                      <a:endParaRPr lang="en-US" sz="3400" b="0" i="0" u="none" strike="noStrike">
                        <a:effectLst/>
                        <a:latin typeface="Arial" panose="020B0604020202020204" pitchFamily="34" charset="0"/>
                      </a:endParaRPr>
                    </a:p>
                  </a:txBody>
                  <a:tcPr marL="128030" marR="128030" marT="17782" marB="0" anchor="ctr">
                    <a:lnL>
                      <a:noFill/>
                    </a:lnL>
                    <a:lnR>
                      <a:noFill/>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marL="0" marR="0" algn="l" fontAlgn="t">
                        <a:buNone/>
                      </a:pPr>
                      <a:r>
                        <a:rPr lang="en-GB" sz="1900" b="0" i="0" u="none" strike="noStrike">
                          <a:solidFill>
                            <a:srgbClr val="000000"/>
                          </a:solidFill>
                          <a:effectLst/>
                          <a:latin typeface="Times New Roman" panose="02020603050405020304" pitchFamily="18" charset="0"/>
                          <a:ea typeface="SimSun" panose="02010600030101010101" pitchFamily="2" charset="-122"/>
                        </a:rPr>
                        <a:t>10 items</a:t>
                      </a:r>
                      <a:endParaRPr lang="en-GB" sz="3400" b="0" i="0" u="none" strike="noStrike">
                        <a:effectLst/>
                        <a:latin typeface="Arial" panose="020B0604020202020204" pitchFamily="34" charset="0"/>
                      </a:endParaRPr>
                    </a:p>
                  </a:txBody>
                  <a:tcPr marL="128030" marR="128030" marT="17782" marB="0">
                    <a:lnL>
                      <a:noFill/>
                    </a:lnL>
                    <a:lnR>
                      <a:noFill/>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1, 6, 11, 16, 21, 26, 31, 36, 41, 46</a:t>
                      </a:r>
                      <a:endParaRPr lang="el-GR" sz="3400" b="0" i="0" u="none" strike="noStrike">
                        <a:effectLst/>
                        <a:latin typeface="Arial" panose="020B0604020202020204" pitchFamily="34" charset="0"/>
                      </a:endParaRPr>
                    </a:p>
                  </a:txBody>
                  <a:tcPr marL="128030" marR="128030" marT="17782" marB="0">
                    <a:lnL>
                      <a:noFill/>
                    </a:lnL>
                    <a:lnR>
                      <a:noFill/>
                    </a:lnR>
                    <a:lnT w="1270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084544331"/>
                  </a:ext>
                </a:extLst>
              </a:tr>
              <a:tr h="655087">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ΕΥ</a:t>
                      </a:r>
                      <a:endParaRPr lang="el-GR" sz="3400" b="0" i="0" u="none" strike="noStrike">
                        <a:effectLst/>
                        <a:latin typeface="Arial" panose="020B0604020202020204" pitchFamily="34" charset="0"/>
                      </a:endParaRPr>
                    </a:p>
                  </a:txBody>
                  <a:tcPr marL="128030" marR="128030" marT="17782" marB="0">
                    <a:lnL>
                      <a:noFill/>
                    </a:lnL>
                    <a:lnR>
                      <a:noFill/>
                    </a:lnR>
                    <a:lnT>
                      <a:noFill/>
                    </a:lnT>
                    <a:lnB>
                      <a:noFill/>
                    </a:lnB>
                    <a:solidFill>
                      <a:srgbClr val="FFE599"/>
                    </a:solidFill>
                  </a:tcPr>
                </a:tc>
                <a:tc>
                  <a:txBody>
                    <a:bodyPr/>
                    <a:lstStyle/>
                    <a:p>
                      <a:pPr marL="0" marR="0" algn="l" fontAlgn="ctr">
                        <a:buNone/>
                      </a:pPr>
                      <a:r>
                        <a:rPr lang="el-GR" sz="1900" b="0" i="0" u="none" strike="noStrike">
                          <a:solidFill>
                            <a:srgbClr val="000000"/>
                          </a:solidFill>
                          <a:effectLst/>
                          <a:latin typeface="Times New Roman" panose="02020603050405020304" pitchFamily="18" charset="0"/>
                          <a:ea typeface="SimSun" panose="02010600030101010101" pitchFamily="2" charset="-122"/>
                        </a:rPr>
                        <a:t>Ευσυνειδησία - </a:t>
                      </a:r>
                      <a:r>
                        <a:rPr lang="en-US" sz="1900" b="0" i="0" u="none" strike="noStrike">
                          <a:solidFill>
                            <a:srgbClr val="000000"/>
                          </a:solidFill>
                          <a:effectLst/>
                          <a:latin typeface="Times New Roman" panose="02020603050405020304" pitchFamily="18" charset="0"/>
                          <a:ea typeface="SimSun" panose="02010600030101010101" pitchFamily="2" charset="-122"/>
                        </a:rPr>
                        <a:t>Conscientiousness</a:t>
                      </a:r>
                      <a:endParaRPr lang="en-US" sz="3400" b="0" i="0" u="none" strike="noStrike">
                        <a:effectLst/>
                        <a:latin typeface="Arial" panose="020B0604020202020204" pitchFamily="34" charset="0"/>
                      </a:endParaRPr>
                    </a:p>
                  </a:txBody>
                  <a:tcPr marL="128030" marR="128030" marT="17782" marB="0" anchor="ctr">
                    <a:lnL>
                      <a:noFill/>
                    </a:lnL>
                    <a:lnR>
                      <a:noFill/>
                    </a:lnR>
                    <a:lnT>
                      <a:noFill/>
                    </a:lnT>
                    <a:lnB>
                      <a:noFill/>
                    </a:lnB>
                    <a:solidFill>
                      <a:srgbClr val="FFE599"/>
                    </a:solidFill>
                  </a:tcPr>
                </a:tc>
                <a:tc>
                  <a:txBody>
                    <a:bodyPr/>
                    <a:lstStyle/>
                    <a:p>
                      <a:pPr marL="0" marR="0" algn="l" fontAlgn="t">
                        <a:buNone/>
                      </a:pPr>
                      <a:r>
                        <a:rPr lang="en-GB" sz="1900" b="0" i="0" u="none" strike="noStrike">
                          <a:solidFill>
                            <a:srgbClr val="000000"/>
                          </a:solidFill>
                          <a:effectLst/>
                          <a:latin typeface="Times New Roman" panose="02020603050405020304" pitchFamily="18" charset="0"/>
                          <a:ea typeface="SimSun" panose="02010600030101010101" pitchFamily="2" charset="-122"/>
                        </a:rPr>
                        <a:t>10 items</a:t>
                      </a:r>
                      <a:endParaRPr lang="en-GB" sz="3400" b="0" i="0" u="none" strike="noStrike">
                        <a:effectLst/>
                        <a:latin typeface="Arial" panose="020B0604020202020204" pitchFamily="34" charset="0"/>
                      </a:endParaRPr>
                    </a:p>
                  </a:txBody>
                  <a:tcPr marL="128030" marR="128030" marT="17782" marB="0">
                    <a:lnL>
                      <a:noFill/>
                    </a:lnL>
                    <a:lnR>
                      <a:noFill/>
                    </a:lnR>
                    <a:lnT>
                      <a:noFill/>
                    </a:lnT>
                    <a:lnB>
                      <a:noFill/>
                    </a:lnB>
                    <a:solidFill>
                      <a:srgbClr val="FFE599"/>
                    </a:solidFill>
                  </a:tcPr>
                </a:tc>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3, 8, 13, 18, 23, 28, 33, 38, 43, 48</a:t>
                      </a:r>
                      <a:endParaRPr lang="el-GR" sz="3400" b="0" i="0" u="none" strike="noStrike">
                        <a:effectLst/>
                        <a:latin typeface="Arial" panose="020B0604020202020204" pitchFamily="34" charset="0"/>
                      </a:endParaRPr>
                    </a:p>
                  </a:txBody>
                  <a:tcPr marL="128030" marR="128030" marT="17782" marB="0">
                    <a:lnL>
                      <a:noFill/>
                    </a:lnL>
                    <a:lnR>
                      <a:noFill/>
                    </a:lnR>
                    <a:lnT>
                      <a:noFill/>
                    </a:lnT>
                    <a:lnB>
                      <a:noFill/>
                    </a:lnB>
                    <a:solidFill>
                      <a:srgbClr val="FFE599"/>
                    </a:solidFill>
                  </a:tcPr>
                </a:tc>
                <a:extLst>
                  <a:ext uri="{0D108BD9-81ED-4DB2-BD59-A6C34878D82A}">
                    <a16:rowId xmlns:a16="http://schemas.microsoft.com/office/drawing/2014/main" val="3729670509"/>
                  </a:ext>
                </a:extLst>
              </a:tr>
              <a:tr h="655087">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ΠΡ</a:t>
                      </a:r>
                      <a:endParaRPr lang="el-GR" sz="3400" b="0" i="0" u="none" strike="noStrike">
                        <a:effectLst/>
                        <a:latin typeface="Arial" panose="020B0604020202020204" pitchFamily="34" charset="0"/>
                      </a:endParaRPr>
                    </a:p>
                  </a:txBody>
                  <a:tcPr marL="128030" marR="128030" marT="17782" marB="0">
                    <a:lnL>
                      <a:noFill/>
                    </a:lnL>
                    <a:lnR>
                      <a:noFill/>
                    </a:lnR>
                    <a:lnT>
                      <a:noFill/>
                    </a:lnT>
                    <a:lnB>
                      <a:noFill/>
                    </a:lnB>
                    <a:solidFill>
                      <a:srgbClr val="F7CAAC"/>
                    </a:solidFill>
                  </a:tcPr>
                </a:tc>
                <a:tc>
                  <a:txBody>
                    <a:bodyPr/>
                    <a:lstStyle/>
                    <a:p>
                      <a:pPr marL="0" marR="0" algn="l" fontAlgn="ctr">
                        <a:buNone/>
                      </a:pPr>
                      <a:r>
                        <a:rPr lang="el-GR" sz="1900" b="0" i="0" u="none" strike="noStrike">
                          <a:solidFill>
                            <a:srgbClr val="000000"/>
                          </a:solidFill>
                          <a:effectLst/>
                          <a:latin typeface="Times New Roman" panose="02020603050405020304" pitchFamily="18" charset="0"/>
                          <a:ea typeface="SimSun" panose="02010600030101010101" pitchFamily="2" charset="-122"/>
                        </a:rPr>
                        <a:t>Προσήνεια - </a:t>
                      </a:r>
                      <a:r>
                        <a:rPr lang="en-US" sz="1900" b="0" i="0" u="none" strike="noStrike">
                          <a:solidFill>
                            <a:srgbClr val="000000"/>
                          </a:solidFill>
                          <a:effectLst/>
                          <a:latin typeface="Times New Roman" panose="02020603050405020304" pitchFamily="18" charset="0"/>
                          <a:ea typeface="SimSun" panose="02010600030101010101" pitchFamily="2" charset="-122"/>
                        </a:rPr>
                        <a:t>Agreeableness</a:t>
                      </a:r>
                      <a:endParaRPr lang="en-US" sz="3400" b="0" i="0" u="none" strike="noStrike">
                        <a:effectLst/>
                        <a:latin typeface="Arial" panose="020B0604020202020204" pitchFamily="34" charset="0"/>
                      </a:endParaRPr>
                    </a:p>
                  </a:txBody>
                  <a:tcPr marL="128030" marR="128030" marT="17782" marB="0" anchor="ctr">
                    <a:lnL>
                      <a:noFill/>
                    </a:lnL>
                    <a:lnR>
                      <a:noFill/>
                    </a:lnR>
                    <a:lnT>
                      <a:noFill/>
                    </a:lnT>
                    <a:lnB>
                      <a:noFill/>
                    </a:lnB>
                    <a:solidFill>
                      <a:srgbClr val="F7CAAC"/>
                    </a:solidFill>
                  </a:tcPr>
                </a:tc>
                <a:tc>
                  <a:txBody>
                    <a:bodyPr/>
                    <a:lstStyle/>
                    <a:p>
                      <a:pPr marL="0" marR="0" algn="l" fontAlgn="t">
                        <a:buNone/>
                      </a:pPr>
                      <a:r>
                        <a:rPr lang="en-GB" sz="1900" b="0" i="0" u="none" strike="noStrike">
                          <a:solidFill>
                            <a:srgbClr val="000000"/>
                          </a:solidFill>
                          <a:effectLst/>
                          <a:latin typeface="Times New Roman" panose="02020603050405020304" pitchFamily="18" charset="0"/>
                          <a:ea typeface="SimSun" panose="02010600030101010101" pitchFamily="2" charset="-122"/>
                        </a:rPr>
                        <a:t>10 items</a:t>
                      </a:r>
                      <a:endParaRPr lang="en-GB" sz="3400" b="0" i="0" u="none" strike="noStrike">
                        <a:effectLst/>
                        <a:latin typeface="Arial" panose="020B0604020202020204" pitchFamily="34" charset="0"/>
                      </a:endParaRPr>
                    </a:p>
                  </a:txBody>
                  <a:tcPr marL="128030" marR="128030" marT="17782" marB="0">
                    <a:lnL>
                      <a:noFill/>
                    </a:lnL>
                    <a:lnR>
                      <a:noFill/>
                    </a:lnR>
                    <a:lnT>
                      <a:noFill/>
                    </a:lnT>
                    <a:lnB>
                      <a:noFill/>
                    </a:lnB>
                    <a:solidFill>
                      <a:srgbClr val="F7CAAC"/>
                    </a:solidFill>
                  </a:tcPr>
                </a:tc>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2, 7, 12, 17, 22, 27, 32, 37, 42, 47</a:t>
                      </a:r>
                      <a:endParaRPr lang="el-GR" sz="3400" b="0" i="0" u="none" strike="noStrike">
                        <a:effectLst/>
                        <a:latin typeface="Arial" panose="020B0604020202020204" pitchFamily="34" charset="0"/>
                      </a:endParaRPr>
                    </a:p>
                  </a:txBody>
                  <a:tcPr marL="128030" marR="128030" marT="17782" marB="0">
                    <a:lnL>
                      <a:noFill/>
                    </a:lnL>
                    <a:lnR>
                      <a:noFill/>
                    </a:lnR>
                    <a:lnT>
                      <a:noFill/>
                    </a:lnT>
                    <a:lnB>
                      <a:noFill/>
                    </a:lnB>
                    <a:solidFill>
                      <a:srgbClr val="F7CAAC"/>
                    </a:solidFill>
                  </a:tcPr>
                </a:tc>
                <a:extLst>
                  <a:ext uri="{0D108BD9-81ED-4DB2-BD59-A6C34878D82A}">
                    <a16:rowId xmlns:a16="http://schemas.microsoft.com/office/drawing/2014/main" val="2785100716"/>
                  </a:ext>
                </a:extLst>
              </a:tr>
              <a:tr h="655087">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ΣΣ</a:t>
                      </a:r>
                      <a:endParaRPr lang="el-GR" sz="3400" b="0" i="0" u="none" strike="noStrike">
                        <a:effectLst/>
                        <a:latin typeface="Arial" panose="020B0604020202020204" pitchFamily="34" charset="0"/>
                      </a:endParaRPr>
                    </a:p>
                  </a:txBody>
                  <a:tcPr marL="128030" marR="128030" marT="17782" marB="0">
                    <a:lnL>
                      <a:noFill/>
                    </a:lnL>
                    <a:lnR>
                      <a:noFill/>
                    </a:lnR>
                    <a:lnT>
                      <a:noFill/>
                    </a:lnT>
                    <a:lnB>
                      <a:noFill/>
                    </a:lnB>
                    <a:solidFill>
                      <a:srgbClr val="E2EFD9"/>
                    </a:solidFill>
                  </a:tcPr>
                </a:tc>
                <a:tc>
                  <a:txBody>
                    <a:bodyPr/>
                    <a:lstStyle/>
                    <a:p>
                      <a:pPr marL="0" marR="0" algn="l" fontAlgn="ctr">
                        <a:buNone/>
                      </a:pPr>
                      <a:r>
                        <a:rPr lang="el-GR" sz="1900" b="0" i="0" u="none" strike="noStrike">
                          <a:solidFill>
                            <a:srgbClr val="000000"/>
                          </a:solidFill>
                          <a:effectLst/>
                          <a:latin typeface="Times New Roman" panose="02020603050405020304" pitchFamily="18" charset="0"/>
                          <a:ea typeface="SimSun" panose="02010600030101010101" pitchFamily="2" charset="-122"/>
                        </a:rPr>
                        <a:t>Συναισθηματική Σταθερότητα - </a:t>
                      </a:r>
                      <a:r>
                        <a:rPr lang="en-US" sz="1900" b="0" i="0" u="none" strike="noStrike">
                          <a:solidFill>
                            <a:srgbClr val="000000"/>
                          </a:solidFill>
                          <a:effectLst/>
                          <a:latin typeface="Times New Roman" panose="02020603050405020304" pitchFamily="18" charset="0"/>
                          <a:ea typeface="SimSun" panose="02010600030101010101" pitchFamily="2" charset="-122"/>
                        </a:rPr>
                        <a:t>Emotional stability</a:t>
                      </a:r>
                      <a:endParaRPr lang="en-US" sz="3400" b="0" i="0" u="none" strike="noStrike">
                        <a:effectLst/>
                        <a:latin typeface="Arial" panose="020B0604020202020204" pitchFamily="34" charset="0"/>
                      </a:endParaRPr>
                    </a:p>
                  </a:txBody>
                  <a:tcPr marL="128030" marR="128030" marT="17782" marB="0" anchor="ctr">
                    <a:lnL>
                      <a:noFill/>
                    </a:lnL>
                    <a:lnR>
                      <a:noFill/>
                    </a:lnR>
                    <a:lnT>
                      <a:noFill/>
                    </a:lnT>
                    <a:lnB>
                      <a:noFill/>
                    </a:lnB>
                    <a:solidFill>
                      <a:srgbClr val="E2EFD9"/>
                    </a:solidFill>
                  </a:tcPr>
                </a:tc>
                <a:tc>
                  <a:txBody>
                    <a:bodyPr/>
                    <a:lstStyle/>
                    <a:p>
                      <a:pPr marL="0" marR="0" algn="l" fontAlgn="t">
                        <a:buNone/>
                      </a:pPr>
                      <a:r>
                        <a:rPr lang="en-GB" sz="1900" b="0" i="0" u="none" strike="noStrike">
                          <a:solidFill>
                            <a:srgbClr val="000000"/>
                          </a:solidFill>
                          <a:effectLst/>
                          <a:latin typeface="Times New Roman" panose="02020603050405020304" pitchFamily="18" charset="0"/>
                          <a:ea typeface="SimSun" panose="02010600030101010101" pitchFamily="2" charset="-122"/>
                        </a:rPr>
                        <a:t>10 items</a:t>
                      </a:r>
                      <a:endParaRPr lang="en-GB" sz="3400" b="0" i="0" u="none" strike="noStrike">
                        <a:effectLst/>
                        <a:latin typeface="Arial" panose="020B0604020202020204" pitchFamily="34" charset="0"/>
                      </a:endParaRPr>
                    </a:p>
                  </a:txBody>
                  <a:tcPr marL="128030" marR="128030" marT="17782" marB="0">
                    <a:lnL>
                      <a:noFill/>
                    </a:lnL>
                    <a:lnR>
                      <a:noFill/>
                    </a:lnR>
                    <a:lnT>
                      <a:noFill/>
                    </a:lnT>
                    <a:lnB>
                      <a:noFill/>
                    </a:lnB>
                    <a:solidFill>
                      <a:srgbClr val="E2EFD9"/>
                    </a:solidFill>
                  </a:tcPr>
                </a:tc>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4, 9, 14, 19, 24, 29, 34, 39, 44, 49</a:t>
                      </a:r>
                      <a:endParaRPr lang="el-GR" sz="3400" b="0" i="0" u="none" strike="noStrike">
                        <a:effectLst/>
                        <a:latin typeface="Arial" panose="020B0604020202020204" pitchFamily="34" charset="0"/>
                      </a:endParaRPr>
                    </a:p>
                  </a:txBody>
                  <a:tcPr marL="128030" marR="128030" marT="17782" marB="0">
                    <a:lnL>
                      <a:noFill/>
                    </a:lnL>
                    <a:lnR>
                      <a:noFill/>
                    </a:lnR>
                    <a:lnT>
                      <a:noFill/>
                    </a:lnT>
                    <a:lnB>
                      <a:noFill/>
                    </a:lnB>
                    <a:solidFill>
                      <a:srgbClr val="E2EFD9"/>
                    </a:solidFill>
                  </a:tcPr>
                </a:tc>
                <a:extLst>
                  <a:ext uri="{0D108BD9-81ED-4DB2-BD59-A6C34878D82A}">
                    <a16:rowId xmlns:a16="http://schemas.microsoft.com/office/drawing/2014/main" val="2999090309"/>
                  </a:ext>
                </a:extLst>
              </a:tr>
              <a:tr h="655087">
                <a:tc>
                  <a:txBody>
                    <a:bodyPr/>
                    <a:lstStyle/>
                    <a:p>
                      <a:pPr marL="0" marR="0" algn="l" fontAlgn="t">
                        <a:buNone/>
                      </a:pPr>
                      <a:r>
                        <a:rPr lang="el-GR" sz="1900" b="0" i="0" u="none" strike="noStrike">
                          <a:solidFill>
                            <a:srgbClr val="000000"/>
                          </a:solidFill>
                          <a:effectLst/>
                          <a:latin typeface="Times New Roman" panose="02020603050405020304" pitchFamily="18" charset="0"/>
                          <a:ea typeface="SimSun" panose="02010600030101010101" pitchFamily="2" charset="-122"/>
                        </a:rPr>
                        <a:t>ΠΚ</a:t>
                      </a:r>
                      <a:endParaRPr lang="el-GR" sz="3400" b="0" i="0" u="none" strike="noStrike">
                        <a:effectLst/>
                        <a:latin typeface="Arial" panose="020B0604020202020204" pitchFamily="34" charset="0"/>
                      </a:endParaRPr>
                    </a:p>
                  </a:txBody>
                  <a:tcPr marL="128030" marR="128030" marT="17782" marB="0">
                    <a:lnL>
                      <a:noFill/>
                    </a:lnL>
                    <a:lnR>
                      <a:noFill/>
                    </a:lnR>
                    <a:lnT>
                      <a:noFill/>
                    </a:lnT>
                    <a:lnB w="19050" cap="flat" cmpd="dbl" algn="ctr">
                      <a:solidFill>
                        <a:srgbClr val="000000"/>
                      </a:solidFill>
                      <a:prstDash val="solid"/>
                      <a:round/>
                      <a:headEnd type="none" w="med" len="med"/>
                      <a:tailEnd type="none" w="med" len="med"/>
                    </a:lnB>
                    <a:solidFill>
                      <a:srgbClr val="A8D08D"/>
                    </a:solidFill>
                  </a:tcPr>
                </a:tc>
                <a:tc>
                  <a:txBody>
                    <a:bodyPr/>
                    <a:lstStyle/>
                    <a:p>
                      <a:pPr marL="0" marR="0" algn="l" fontAlgn="ctr">
                        <a:buNone/>
                      </a:pPr>
                      <a:r>
                        <a:rPr lang="el-GR" sz="1900" b="0" i="0" u="none" strike="noStrike">
                          <a:solidFill>
                            <a:srgbClr val="000000"/>
                          </a:solidFill>
                          <a:effectLst/>
                          <a:latin typeface="Times New Roman" panose="02020603050405020304" pitchFamily="18" charset="0"/>
                          <a:ea typeface="SimSun" panose="02010600030101010101" pitchFamily="2" charset="-122"/>
                        </a:rPr>
                        <a:t>Πνευματική Καλλιέργεια - </a:t>
                      </a:r>
                      <a:r>
                        <a:rPr lang="en-US" sz="1900" b="0" i="0" u="none" strike="noStrike">
                          <a:solidFill>
                            <a:srgbClr val="000000"/>
                          </a:solidFill>
                          <a:effectLst/>
                          <a:latin typeface="Times New Roman" panose="02020603050405020304" pitchFamily="18" charset="0"/>
                          <a:ea typeface="SimSun" panose="02010600030101010101" pitchFamily="2" charset="-122"/>
                        </a:rPr>
                        <a:t>Intellect</a:t>
                      </a:r>
                      <a:endParaRPr lang="en-US" sz="3400" b="0" i="0" u="none" strike="noStrike">
                        <a:effectLst/>
                        <a:latin typeface="Arial" panose="020B0604020202020204" pitchFamily="34" charset="0"/>
                      </a:endParaRPr>
                    </a:p>
                  </a:txBody>
                  <a:tcPr marL="128030" marR="128030" marT="17782" marB="0" anchor="ctr">
                    <a:lnL>
                      <a:noFill/>
                    </a:lnL>
                    <a:lnR>
                      <a:noFill/>
                    </a:lnR>
                    <a:lnT>
                      <a:noFill/>
                    </a:lnT>
                    <a:lnB w="19050" cap="flat" cmpd="dbl" algn="ctr">
                      <a:solidFill>
                        <a:srgbClr val="000000"/>
                      </a:solidFill>
                      <a:prstDash val="solid"/>
                      <a:round/>
                      <a:headEnd type="none" w="med" len="med"/>
                      <a:tailEnd type="none" w="med" len="med"/>
                    </a:lnB>
                    <a:solidFill>
                      <a:srgbClr val="A8D08D"/>
                    </a:solidFill>
                  </a:tcPr>
                </a:tc>
                <a:tc>
                  <a:txBody>
                    <a:bodyPr/>
                    <a:lstStyle/>
                    <a:p>
                      <a:pPr marL="0" marR="0" algn="l" fontAlgn="t">
                        <a:buNone/>
                      </a:pPr>
                      <a:r>
                        <a:rPr lang="en-GB" sz="1900" b="0" i="0" u="none" strike="noStrike">
                          <a:solidFill>
                            <a:srgbClr val="000000"/>
                          </a:solidFill>
                          <a:effectLst/>
                          <a:latin typeface="Times New Roman" panose="02020603050405020304" pitchFamily="18" charset="0"/>
                          <a:ea typeface="SimSun" panose="02010600030101010101" pitchFamily="2" charset="-122"/>
                        </a:rPr>
                        <a:t>10 items</a:t>
                      </a:r>
                      <a:endParaRPr lang="en-GB" sz="3400" b="0" i="0" u="none" strike="noStrike">
                        <a:effectLst/>
                        <a:latin typeface="Arial" panose="020B0604020202020204" pitchFamily="34" charset="0"/>
                      </a:endParaRPr>
                    </a:p>
                  </a:txBody>
                  <a:tcPr marL="128030" marR="128030" marT="17782" marB="0">
                    <a:lnL>
                      <a:noFill/>
                    </a:lnL>
                    <a:lnR>
                      <a:noFill/>
                    </a:lnR>
                    <a:lnT>
                      <a:noFill/>
                    </a:lnT>
                    <a:lnB w="19050" cap="flat" cmpd="dbl" algn="ctr">
                      <a:solidFill>
                        <a:srgbClr val="000000"/>
                      </a:solidFill>
                      <a:prstDash val="solid"/>
                      <a:round/>
                      <a:headEnd type="none" w="med" len="med"/>
                      <a:tailEnd type="none" w="med" len="med"/>
                    </a:lnB>
                    <a:solidFill>
                      <a:srgbClr val="A8D08D"/>
                    </a:solidFill>
                  </a:tcPr>
                </a:tc>
                <a:tc>
                  <a:txBody>
                    <a:bodyPr/>
                    <a:lstStyle/>
                    <a:p>
                      <a:pPr marL="0" marR="0" algn="l" fontAlgn="t">
                        <a:buNone/>
                      </a:pPr>
                      <a:r>
                        <a:rPr lang="el-GR" sz="1900" b="0" i="0" u="none" strike="noStrike" dirty="0">
                          <a:solidFill>
                            <a:srgbClr val="000000"/>
                          </a:solidFill>
                          <a:effectLst/>
                          <a:latin typeface="Times New Roman" panose="02020603050405020304" pitchFamily="18" charset="0"/>
                          <a:ea typeface="SimSun" panose="02010600030101010101" pitchFamily="2" charset="-122"/>
                        </a:rPr>
                        <a:t>5, 10, 15, 20, 25, 30, 35, 40, 45, 50</a:t>
                      </a:r>
                      <a:endParaRPr lang="el-GR" sz="3400" b="0" i="0" u="none" strike="noStrike" dirty="0">
                        <a:effectLst/>
                        <a:latin typeface="Arial" panose="020B0604020202020204" pitchFamily="34" charset="0"/>
                      </a:endParaRPr>
                    </a:p>
                  </a:txBody>
                  <a:tcPr marL="128030" marR="128030" marT="17782" marB="0">
                    <a:lnL>
                      <a:noFill/>
                    </a:lnL>
                    <a:lnR>
                      <a:noFill/>
                    </a:lnR>
                    <a:lnT>
                      <a:noFill/>
                    </a:lnT>
                    <a:lnB w="19050" cap="flat" cmpd="dbl"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2819365071"/>
                  </a:ext>
                </a:extLst>
              </a:tr>
            </a:tbl>
          </a:graphicData>
        </a:graphic>
      </p:graphicFrame>
    </p:spTree>
    <p:extLst>
      <p:ext uri="{BB962C8B-B14F-4D97-AF65-F5344CB8AC3E}">
        <p14:creationId xmlns:p14="http://schemas.microsoft.com/office/powerpoint/2010/main" val="345010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173A-F01F-4594-980B-62FC72722009}"/>
              </a:ext>
            </a:extLst>
          </p:cNvPr>
          <p:cNvSpPr>
            <a:spLocks noGrp="1"/>
          </p:cNvSpPr>
          <p:nvPr>
            <p:ph type="title"/>
          </p:nvPr>
        </p:nvSpPr>
        <p:spPr/>
        <p:txBody>
          <a:bodyPr/>
          <a:lstStyle/>
          <a:p>
            <a:r>
              <a:rPr lang="el-GR" b="1" dirty="0">
                <a:solidFill>
                  <a:srgbClr val="7030A0"/>
                </a:solidFill>
              </a:rPr>
              <a:t>Γενετικό υπόβαθρο &amp; σωματικό βάρος</a:t>
            </a:r>
            <a:endParaRPr lang="en-US" b="1" dirty="0">
              <a:solidFill>
                <a:srgbClr val="7030A0"/>
              </a:solidFill>
            </a:endParaRPr>
          </a:p>
        </p:txBody>
      </p:sp>
      <p:sp>
        <p:nvSpPr>
          <p:cNvPr id="3" name="Content Placeholder 2">
            <a:extLst>
              <a:ext uri="{FF2B5EF4-FFF2-40B4-BE49-F238E27FC236}">
                <a16:creationId xmlns:a16="http://schemas.microsoft.com/office/drawing/2014/main" id="{C1F9F6B4-5285-4ECB-8631-36471A86E713}"/>
              </a:ext>
            </a:extLst>
          </p:cNvPr>
          <p:cNvSpPr>
            <a:spLocks noGrp="1"/>
          </p:cNvSpPr>
          <p:nvPr>
            <p:ph idx="1"/>
          </p:nvPr>
        </p:nvSpPr>
        <p:spPr>
          <a:xfrm>
            <a:off x="1069848" y="2087418"/>
            <a:ext cx="9634011" cy="4138440"/>
          </a:xfrm>
        </p:spPr>
        <p:txBody>
          <a:bodyPr/>
          <a:lstStyle/>
          <a:p>
            <a:r>
              <a:rPr lang="el-GR" dirty="0">
                <a:solidFill>
                  <a:schemeClr val="tx1"/>
                </a:solidFill>
              </a:rPr>
              <a:t>Από μελέτες σε διδύμους, έχει εκτιμηθεί ότι το σωματικό βάρος των ανθρώπων είναι περίπου </a:t>
            </a:r>
            <a:r>
              <a:rPr lang="el-GR" b="1" dirty="0">
                <a:solidFill>
                  <a:schemeClr val="tx1"/>
                </a:solidFill>
              </a:rPr>
              <a:t>80% κληρονομικό </a:t>
            </a:r>
            <a:r>
              <a:rPr lang="el-GR" dirty="0">
                <a:solidFill>
                  <a:schemeClr val="tx1"/>
                </a:solidFill>
              </a:rPr>
              <a:t>(</a:t>
            </a:r>
            <a:r>
              <a:rPr lang="el-GR" dirty="0" err="1">
                <a:solidFill>
                  <a:schemeClr val="tx1"/>
                </a:solidFill>
              </a:rPr>
              <a:t>Wardle</a:t>
            </a:r>
            <a:r>
              <a:rPr lang="el-GR" dirty="0">
                <a:solidFill>
                  <a:schemeClr val="tx1"/>
                </a:solidFill>
              </a:rPr>
              <a:t> 2008).</a:t>
            </a:r>
          </a:p>
          <a:p>
            <a:endParaRPr lang="el-GR" dirty="0">
              <a:solidFill>
                <a:schemeClr val="tx1"/>
              </a:solidFill>
            </a:endParaRPr>
          </a:p>
          <a:p>
            <a:r>
              <a:rPr lang="el-GR" dirty="0">
                <a:solidFill>
                  <a:schemeClr val="tx1"/>
                </a:solidFill>
              </a:rPr>
              <a:t>Η αναζήτηση για τα υπεύθυνα γονίδια έχει αποκαλύψει (έως τώρα) συσχετίσεις που αντιπροσωπεύουν μόνο το 20% περίπου της διαφοράς μεταξύ των ατόμων (</a:t>
            </a:r>
            <a:r>
              <a:rPr lang="en-US" dirty="0">
                <a:solidFill>
                  <a:schemeClr val="tx1"/>
                </a:solidFill>
              </a:rPr>
              <a:t>Locke </a:t>
            </a:r>
            <a:r>
              <a:rPr lang="el-GR" dirty="0">
                <a:solidFill>
                  <a:schemeClr val="tx1"/>
                </a:solidFill>
              </a:rPr>
              <a:t>2015). </a:t>
            </a:r>
          </a:p>
          <a:p>
            <a:endParaRPr lang="en-US" dirty="0"/>
          </a:p>
        </p:txBody>
      </p:sp>
    </p:spTree>
    <p:extLst>
      <p:ext uri="{BB962C8B-B14F-4D97-AF65-F5344CB8AC3E}">
        <p14:creationId xmlns:p14="http://schemas.microsoft.com/office/powerpoint/2010/main" val="424625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512" y="188640"/>
            <a:ext cx="8229600" cy="426376"/>
          </a:xfrm>
        </p:spPr>
        <p:txBody>
          <a:bodyPr>
            <a:normAutofit/>
          </a:bodyPr>
          <a:lstStyle/>
          <a:p>
            <a:pPr algn="l"/>
            <a:r>
              <a:rPr lang="el-GR" sz="2000" dirty="0">
                <a:solidFill>
                  <a:schemeClr val="bg1"/>
                </a:solidFill>
              </a:rPr>
              <a:t>Ατομικοί παράγοντες</a:t>
            </a:r>
            <a:endParaRPr lang="en-US" sz="2000" dirty="0">
              <a:solidFill>
                <a:schemeClr val="bg1"/>
              </a:solidFill>
            </a:endParaRPr>
          </a:p>
        </p:txBody>
      </p:sp>
      <p:sp>
        <p:nvSpPr>
          <p:cNvPr id="4" name="Title 2"/>
          <p:cNvSpPr txBox="1">
            <a:spLocks/>
          </p:cNvSpPr>
          <p:nvPr/>
        </p:nvSpPr>
        <p:spPr>
          <a:xfrm>
            <a:off x="1029892" y="434140"/>
            <a:ext cx="8631343" cy="1252728"/>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solidFill>
                  <a:srgbClr val="CC0099"/>
                </a:solidFill>
              </a:rPr>
              <a:t>Χαρακτηριστικά προσωπικότητας (</a:t>
            </a:r>
            <a:r>
              <a:rPr lang="en-US" dirty="0">
                <a:solidFill>
                  <a:srgbClr val="CC0099"/>
                </a:solidFill>
              </a:rPr>
              <a:t>personality traits)</a:t>
            </a:r>
          </a:p>
        </p:txBody>
      </p:sp>
      <p:sp>
        <p:nvSpPr>
          <p:cNvPr id="6" name="Επεξήγηση με σύννεφο 7">
            <a:extLst>
              <a:ext uri="{FF2B5EF4-FFF2-40B4-BE49-F238E27FC236}">
                <a16:creationId xmlns:a16="http://schemas.microsoft.com/office/drawing/2014/main" id="{3D7FAA43-88BC-4240-89F5-C1227E97EE27}"/>
              </a:ext>
            </a:extLst>
          </p:cNvPr>
          <p:cNvSpPr/>
          <p:nvPr/>
        </p:nvSpPr>
        <p:spPr>
          <a:xfrm>
            <a:off x="7056798" y="2152757"/>
            <a:ext cx="5040560" cy="3477875"/>
          </a:xfrm>
          <a:prstGeom prst="cloudCallout">
            <a:avLst>
              <a:gd name="adj1" fmla="val -70881"/>
              <a:gd name="adj2" fmla="val -8940"/>
            </a:avLst>
          </a:prstGeom>
          <a:solidFill>
            <a:schemeClr val="accent5">
              <a:lumMod val="20000"/>
              <a:lumOff val="80000"/>
              <a:alpha val="72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CC18EEFB-F1F5-4E10-B3FF-78D6E74C0CC1}"/>
              </a:ext>
            </a:extLst>
          </p:cNvPr>
          <p:cNvSpPr txBox="1"/>
          <p:nvPr/>
        </p:nvSpPr>
        <p:spPr>
          <a:xfrm>
            <a:off x="7500995" y="2656813"/>
            <a:ext cx="4320480" cy="3477875"/>
          </a:xfrm>
          <a:prstGeom prst="rect">
            <a:avLst/>
          </a:prstGeom>
          <a:noFill/>
        </p:spPr>
        <p:txBody>
          <a:bodyPr wrap="square" rtlCol="0">
            <a:spAutoFit/>
          </a:bodyPr>
          <a:lstStyle/>
          <a:p>
            <a:pPr algn="ctr"/>
            <a:endParaRPr lang="el-GR" sz="2000" dirty="0"/>
          </a:p>
          <a:p>
            <a:pPr algn="ctr"/>
            <a:r>
              <a:rPr lang="el-GR" sz="2000" dirty="0"/>
              <a:t>Υπάρχουν άνθρωποι πιο οργανωτικοί. </a:t>
            </a:r>
          </a:p>
          <a:p>
            <a:pPr algn="ctr"/>
            <a:endParaRPr lang="el-GR" sz="2000" dirty="0"/>
          </a:p>
          <a:p>
            <a:pPr algn="ctr"/>
            <a:endParaRPr lang="el-GR" sz="2000" dirty="0"/>
          </a:p>
          <a:p>
            <a:pPr algn="ctr"/>
            <a:r>
              <a:rPr lang="el-GR" sz="2000" dirty="0"/>
              <a:t>Είναι πιο πιθανό να προμηθεύονται &amp; να προετοιμάζουν έγκαιρα το φαγητό τους.</a:t>
            </a:r>
          </a:p>
          <a:p>
            <a:pPr algn="ctr"/>
            <a:endParaRPr lang="el-GR" sz="2000" dirty="0"/>
          </a:p>
          <a:p>
            <a:pPr algn="ctr"/>
            <a:endParaRPr lang="el-GR" sz="2000" dirty="0"/>
          </a:p>
          <a:p>
            <a:pPr algn="ctr"/>
            <a:endParaRPr lang="el-GR" sz="2000" dirty="0"/>
          </a:p>
        </p:txBody>
      </p:sp>
      <p:sp>
        <p:nvSpPr>
          <p:cNvPr id="10" name="Βέλος προς τα κάτω 11">
            <a:extLst>
              <a:ext uri="{FF2B5EF4-FFF2-40B4-BE49-F238E27FC236}">
                <a16:creationId xmlns:a16="http://schemas.microsoft.com/office/drawing/2014/main" id="{162AD3FA-144E-4A92-A959-293A69D876E8}"/>
              </a:ext>
            </a:extLst>
          </p:cNvPr>
          <p:cNvSpPr/>
          <p:nvPr/>
        </p:nvSpPr>
        <p:spPr>
          <a:xfrm>
            <a:off x="9146952" y="3429000"/>
            <a:ext cx="432048" cy="340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Content Placeholder 1"/>
          <p:cNvSpPr>
            <a:spLocks noGrp="1"/>
          </p:cNvSpPr>
          <p:nvPr>
            <p:ph idx="1"/>
          </p:nvPr>
        </p:nvSpPr>
        <p:spPr>
          <a:xfrm>
            <a:off x="641469" y="2199506"/>
            <a:ext cx="8229600" cy="4392488"/>
          </a:xfrm>
        </p:spPr>
        <p:txBody>
          <a:bodyPr>
            <a:normAutofit/>
          </a:bodyPr>
          <a:lstStyle/>
          <a:p>
            <a:pPr marL="0" indent="0">
              <a:spcBef>
                <a:spcPts val="0"/>
              </a:spcBef>
              <a:spcAft>
                <a:spcPts val="600"/>
              </a:spcAft>
              <a:buNone/>
            </a:pPr>
            <a:endParaRPr lang="el-GR">
              <a:solidFill>
                <a:schemeClr val="tx1"/>
              </a:solidFill>
            </a:endParaRPr>
          </a:p>
          <a:p>
            <a:pPr marL="457200" indent="-457200">
              <a:spcBef>
                <a:spcPts val="0"/>
              </a:spcBef>
              <a:spcAft>
                <a:spcPts val="600"/>
              </a:spcAft>
              <a:buFont typeface="+mj-lt"/>
              <a:buAutoNum type="arabicPeriod"/>
            </a:pPr>
            <a:r>
              <a:rPr lang="el-GR" b="1">
                <a:solidFill>
                  <a:schemeClr val="tx1"/>
                </a:solidFill>
              </a:rPr>
              <a:t>Ανοιχτός/ή σε εμπειρίες</a:t>
            </a:r>
            <a:r>
              <a:rPr lang="en-US">
                <a:solidFill>
                  <a:schemeClr val="tx1"/>
                </a:solidFill>
              </a:rPr>
              <a:t> </a:t>
            </a:r>
            <a:endParaRPr lang="el-GR">
              <a:solidFill>
                <a:schemeClr val="tx1"/>
              </a:solidFill>
            </a:endParaRPr>
          </a:p>
          <a:p>
            <a:pPr marL="457200" indent="-457200">
              <a:spcBef>
                <a:spcPts val="0"/>
              </a:spcBef>
              <a:spcAft>
                <a:spcPts val="600"/>
              </a:spcAft>
              <a:buFont typeface="+mj-lt"/>
              <a:buAutoNum type="arabicPeriod"/>
            </a:pPr>
            <a:r>
              <a:rPr lang="el-GR" b="1">
                <a:solidFill>
                  <a:schemeClr val="tx1"/>
                </a:solidFill>
              </a:rPr>
              <a:t>Ευσυνειδησία</a:t>
            </a:r>
            <a:r>
              <a:rPr lang="en-US">
                <a:solidFill>
                  <a:schemeClr val="tx1"/>
                </a:solidFill>
              </a:rPr>
              <a:t> </a:t>
            </a:r>
            <a:r>
              <a:rPr lang="en-US" dirty="0">
                <a:solidFill>
                  <a:schemeClr val="tx1"/>
                </a:solidFill>
              </a:rPr>
              <a:t>(</a:t>
            </a:r>
            <a:r>
              <a:rPr lang="el-GR">
                <a:solidFill>
                  <a:schemeClr val="tx1"/>
                </a:solidFill>
              </a:rPr>
              <a:t>τάση για οργάνωση &amp; ανεξαρτησία)</a:t>
            </a:r>
          </a:p>
          <a:p>
            <a:pPr marL="457200" indent="-457200">
              <a:spcBef>
                <a:spcPts val="0"/>
              </a:spcBef>
              <a:spcAft>
                <a:spcPts val="600"/>
              </a:spcAft>
              <a:buFont typeface="+mj-lt"/>
              <a:buAutoNum type="arabicPeriod"/>
            </a:pPr>
            <a:r>
              <a:rPr lang="el-GR" b="1">
                <a:solidFill>
                  <a:schemeClr val="tx1"/>
                </a:solidFill>
              </a:rPr>
              <a:t>Εξωστρέφεια</a:t>
            </a:r>
          </a:p>
          <a:p>
            <a:pPr marL="457200" indent="-457200">
              <a:spcBef>
                <a:spcPts val="0"/>
              </a:spcBef>
              <a:spcAft>
                <a:spcPts val="600"/>
              </a:spcAft>
              <a:buFont typeface="+mj-lt"/>
              <a:buAutoNum type="arabicPeriod"/>
            </a:pPr>
            <a:r>
              <a:rPr lang="el-GR" b="1">
                <a:solidFill>
                  <a:schemeClr val="tx1"/>
                </a:solidFill>
              </a:rPr>
              <a:t>Συναινετικότητα</a:t>
            </a:r>
            <a:r>
              <a:rPr lang="en-US">
                <a:solidFill>
                  <a:schemeClr val="tx1"/>
                </a:solidFill>
              </a:rPr>
              <a:t> </a:t>
            </a:r>
            <a:r>
              <a:rPr lang="en-US" dirty="0">
                <a:solidFill>
                  <a:schemeClr val="tx1"/>
                </a:solidFill>
              </a:rPr>
              <a:t>(</a:t>
            </a:r>
            <a:r>
              <a:rPr lang="el-GR">
                <a:solidFill>
                  <a:schemeClr val="tx1"/>
                </a:solidFill>
              </a:rPr>
              <a:t>φιλικός/ή, συμπονετικός/ ή)</a:t>
            </a:r>
          </a:p>
          <a:p>
            <a:pPr marL="457200" indent="-457200">
              <a:spcBef>
                <a:spcPts val="0"/>
              </a:spcBef>
              <a:spcAft>
                <a:spcPts val="600"/>
              </a:spcAft>
              <a:buFont typeface="+mj-lt"/>
              <a:buAutoNum type="arabicPeriod"/>
            </a:pPr>
            <a:r>
              <a:rPr lang="el-GR" b="1">
                <a:solidFill>
                  <a:schemeClr val="tx1"/>
                </a:solidFill>
              </a:rPr>
              <a:t>Νευροτισμός</a:t>
            </a:r>
            <a:r>
              <a:rPr lang="en-US">
                <a:solidFill>
                  <a:schemeClr val="tx1"/>
                </a:solidFill>
              </a:rPr>
              <a:t> </a:t>
            </a:r>
            <a:r>
              <a:rPr lang="en-US" dirty="0">
                <a:solidFill>
                  <a:schemeClr val="tx1"/>
                </a:solidFill>
              </a:rPr>
              <a:t>(</a:t>
            </a:r>
            <a:r>
              <a:rPr lang="el-GR">
                <a:solidFill>
                  <a:schemeClr val="tx1"/>
                </a:solidFill>
              </a:rPr>
              <a:t>επιρρέπεια σε ψυχολογικό στρες)</a:t>
            </a:r>
            <a:endParaRPr lang="el-GR" dirty="0">
              <a:solidFill>
                <a:schemeClr val="tx1"/>
              </a:solidFill>
            </a:endParaRPr>
          </a:p>
        </p:txBody>
      </p:sp>
    </p:spTree>
    <p:extLst>
      <p:ext uri="{BB962C8B-B14F-4D97-AF65-F5344CB8AC3E}">
        <p14:creationId xmlns:p14="http://schemas.microsoft.com/office/powerpoint/2010/main" val="449799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761D8-4E38-42C7-B689-B3CEC6B460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3D0684-10EF-1F8B-79A2-14CD9EDBC709}"/>
              </a:ext>
            </a:extLst>
          </p:cNvPr>
          <p:cNvSpPr>
            <a:spLocks noGrp="1"/>
          </p:cNvSpPr>
          <p:nvPr>
            <p:ph type="title"/>
          </p:nvPr>
        </p:nvSpPr>
        <p:spPr>
          <a:xfrm>
            <a:off x="1703512" y="622749"/>
            <a:ext cx="8229600" cy="426376"/>
          </a:xfrm>
        </p:spPr>
        <p:txBody>
          <a:bodyPr>
            <a:normAutofit/>
          </a:bodyPr>
          <a:lstStyle/>
          <a:p>
            <a:pPr algn="l"/>
            <a:r>
              <a:rPr lang="el-GR" sz="2000" dirty="0">
                <a:solidFill>
                  <a:schemeClr val="bg1"/>
                </a:solidFill>
              </a:rPr>
              <a:t>Ατομικοί παράγοντες</a:t>
            </a:r>
            <a:endParaRPr lang="en-US" sz="2000" dirty="0">
              <a:solidFill>
                <a:schemeClr val="bg1"/>
              </a:solidFill>
            </a:endParaRPr>
          </a:p>
        </p:txBody>
      </p:sp>
      <p:sp>
        <p:nvSpPr>
          <p:cNvPr id="4" name="Title 2">
            <a:extLst>
              <a:ext uri="{FF2B5EF4-FFF2-40B4-BE49-F238E27FC236}">
                <a16:creationId xmlns:a16="http://schemas.microsoft.com/office/drawing/2014/main" id="{4E7C1061-D447-418D-3834-B13864A1DD16}"/>
              </a:ext>
            </a:extLst>
          </p:cNvPr>
          <p:cNvSpPr txBox="1">
            <a:spLocks/>
          </p:cNvSpPr>
          <p:nvPr/>
        </p:nvSpPr>
        <p:spPr>
          <a:xfrm>
            <a:off x="604983" y="386931"/>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l-GR" sz="3800" dirty="0">
                <a:solidFill>
                  <a:schemeClr val="accent3">
                    <a:lumMod val="50000"/>
                  </a:schemeClr>
                </a:solidFill>
              </a:rPr>
              <a:t>Α.3.2. Διάθεση &amp; συναισθήματα</a:t>
            </a:r>
            <a:endParaRPr lang="en-US" sz="3800" dirty="0">
              <a:solidFill>
                <a:schemeClr val="accent3">
                  <a:lumMod val="50000"/>
                </a:schemeClr>
              </a:solidFill>
            </a:endParaRPr>
          </a:p>
        </p:txBody>
      </p:sp>
      <p:sp>
        <p:nvSpPr>
          <p:cNvPr id="2" name="Content Placeholder 1">
            <a:extLst>
              <a:ext uri="{FF2B5EF4-FFF2-40B4-BE49-F238E27FC236}">
                <a16:creationId xmlns:a16="http://schemas.microsoft.com/office/drawing/2014/main" id="{82FA5D19-FA8D-0CE4-2891-3F8FCDFB44A6}"/>
              </a:ext>
            </a:extLst>
          </p:cNvPr>
          <p:cNvSpPr>
            <a:spLocks noGrp="1"/>
          </p:cNvSpPr>
          <p:nvPr>
            <p:ph idx="1"/>
          </p:nvPr>
        </p:nvSpPr>
        <p:spPr>
          <a:xfrm>
            <a:off x="540328" y="2395729"/>
            <a:ext cx="8229600" cy="4320480"/>
          </a:xfrm>
        </p:spPr>
        <p:txBody>
          <a:bodyPr>
            <a:normAutofit/>
          </a:bodyPr>
          <a:lstStyle/>
          <a:p>
            <a:pPr marL="0" indent="0">
              <a:spcBef>
                <a:spcPts val="0"/>
              </a:spcBef>
              <a:spcAft>
                <a:spcPts val="600"/>
              </a:spcAft>
              <a:buNone/>
            </a:pPr>
            <a:endParaRPr lang="el-GR" sz="2400" dirty="0">
              <a:solidFill>
                <a:schemeClr val="tx1"/>
              </a:solidFill>
            </a:endParaRPr>
          </a:p>
          <a:p>
            <a:pPr>
              <a:spcBef>
                <a:spcPts val="0"/>
              </a:spcBef>
              <a:spcAft>
                <a:spcPts val="600"/>
              </a:spcAft>
            </a:pPr>
            <a:r>
              <a:rPr lang="el-GR" sz="2400" dirty="0">
                <a:solidFill>
                  <a:schemeClr val="tx1"/>
                </a:solidFill>
              </a:rPr>
              <a:t>Κατάθλιψη</a:t>
            </a:r>
          </a:p>
          <a:p>
            <a:pPr>
              <a:spcBef>
                <a:spcPts val="0"/>
              </a:spcBef>
              <a:spcAft>
                <a:spcPts val="600"/>
              </a:spcAft>
            </a:pPr>
            <a:r>
              <a:rPr lang="el-GR" sz="2400" dirty="0">
                <a:solidFill>
                  <a:schemeClr val="tx1"/>
                </a:solidFill>
              </a:rPr>
              <a:t>Στρες</a:t>
            </a:r>
          </a:p>
          <a:p>
            <a:pPr>
              <a:spcBef>
                <a:spcPts val="0"/>
              </a:spcBef>
              <a:spcAft>
                <a:spcPts val="600"/>
              </a:spcAft>
            </a:pPr>
            <a:r>
              <a:rPr lang="el-GR" sz="2400" dirty="0">
                <a:solidFill>
                  <a:schemeClr val="tx1"/>
                </a:solidFill>
              </a:rPr>
              <a:t>Συναισθηματικό </a:t>
            </a:r>
            <a:r>
              <a:rPr lang="el-GR" sz="2400" dirty="0" err="1">
                <a:solidFill>
                  <a:schemeClr val="tx1"/>
                </a:solidFill>
              </a:rPr>
              <a:t>τρώγειν</a:t>
            </a:r>
            <a:r>
              <a:rPr lang="el-GR" sz="2400" dirty="0">
                <a:solidFill>
                  <a:schemeClr val="tx1"/>
                </a:solidFill>
              </a:rPr>
              <a:t> </a:t>
            </a:r>
            <a:r>
              <a:rPr lang="en-US" sz="2400" dirty="0">
                <a:solidFill>
                  <a:schemeClr val="tx1"/>
                </a:solidFill>
              </a:rPr>
              <a:t>(Emotional eating</a:t>
            </a:r>
            <a:r>
              <a:rPr lang="el-GR" sz="2400" dirty="0">
                <a:solidFill>
                  <a:schemeClr val="tx1"/>
                </a:solidFill>
              </a:rPr>
              <a:t>)</a:t>
            </a:r>
          </a:p>
          <a:p>
            <a:pPr>
              <a:spcBef>
                <a:spcPts val="0"/>
              </a:spcBef>
              <a:spcAft>
                <a:spcPts val="600"/>
              </a:spcAft>
            </a:pPr>
            <a:endParaRPr lang="el-GR" sz="2400" dirty="0">
              <a:solidFill>
                <a:schemeClr val="tx1"/>
              </a:solidFill>
            </a:endParaRPr>
          </a:p>
        </p:txBody>
      </p:sp>
    </p:spTree>
    <p:extLst>
      <p:ext uri="{BB962C8B-B14F-4D97-AF65-F5344CB8AC3E}">
        <p14:creationId xmlns:p14="http://schemas.microsoft.com/office/powerpoint/2010/main" val="2706465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C8BF5-F2FB-865D-FC84-DAD1ABD2374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4EE51-DAB5-6E48-111F-CBEB5DAEA906}"/>
              </a:ext>
            </a:extLst>
          </p:cNvPr>
          <p:cNvSpPr>
            <a:spLocks noGrp="1"/>
          </p:cNvSpPr>
          <p:nvPr>
            <p:ph idx="1"/>
          </p:nvPr>
        </p:nvSpPr>
        <p:spPr>
          <a:xfrm>
            <a:off x="155864" y="4784885"/>
            <a:ext cx="11817074" cy="1894391"/>
          </a:xfrm>
        </p:spPr>
        <p:txBody>
          <a:bodyPr>
            <a:normAutofit/>
          </a:bodyPr>
          <a:lstStyle/>
          <a:p>
            <a:pPr marL="0" indent="0" algn="just">
              <a:spcBef>
                <a:spcPts val="0"/>
              </a:spcBef>
              <a:spcAft>
                <a:spcPts val="600"/>
              </a:spcAft>
              <a:buNone/>
            </a:pPr>
            <a:r>
              <a:rPr lang="el-GR" dirty="0"/>
              <a:t>Το στρες συνδέεται με </a:t>
            </a:r>
            <a:r>
              <a:rPr lang="el-GR" b="1" dirty="0"/>
              <a:t>μειωμένη κατανάλωση υγιεινών τροφίμων</a:t>
            </a:r>
            <a:r>
              <a:rPr lang="el-GR" dirty="0"/>
              <a:t> &amp; </a:t>
            </a:r>
            <a:r>
              <a:rPr lang="el-GR" b="1" dirty="0"/>
              <a:t>αυξημένη κατανάλωση ανθυγιεινών</a:t>
            </a:r>
            <a:r>
              <a:rPr lang="el-GR" dirty="0"/>
              <a:t>· ωστόσο, </a:t>
            </a:r>
            <a:r>
              <a:rPr lang="el-GR" u="sng" dirty="0"/>
              <a:t>το μέγεθος αυτών των επιδράσεων είναι μικρό</a:t>
            </a:r>
            <a:r>
              <a:rPr lang="el-GR" dirty="0"/>
              <a:t>. Χρειάζεται επιπλέον έρευνα που θα εξετάσει παράγοντες οι οποίοι ενδέχεται να εξηγούν το μεγάλο % της ανεξήγητης ετερογένειας που παρατηρήθηκε στην παρούσα </a:t>
            </a:r>
            <a:r>
              <a:rPr lang="el-GR" dirty="0" err="1"/>
              <a:t>μετα</a:t>
            </a:r>
            <a:r>
              <a:rPr lang="el-GR" dirty="0"/>
              <a:t>-ανάλυση.</a:t>
            </a:r>
            <a:endParaRPr lang="el-GR" dirty="0">
              <a:solidFill>
                <a:schemeClr val="tx1"/>
              </a:solidFill>
            </a:endParaRPr>
          </a:p>
        </p:txBody>
      </p:sp>
      <p:sp>
        <p:nvSpPr>
          <p:cNvPr id="6" name="Title 5">
            <a:extLst>
              <a:ext uri="{FF2B5EF4-FFF2-40B4-BE49-F238E27FC236}">
                <a16:creationId xmlns:a16="http://schemas.microsoft.com/office/drawing/2014/main" id="{C1F0F8E6-DD8D-1B6F-8F4C-01E812D45CA8}"/>
              </a:ext>
            </a:extLst>
          </p:cNvPr>
          <p:cNvSpPr>
            <a:spLocks noGrp="1"/>
          </p:cNvSpPr>
          <p:nvPr>
            <p:ph type="title"/>
          </p:nvPr>
        </p:nvSpPr>
        <p:spPr>
          <a:xfrm>
            <a:off x="529520" y="178724"/>
            <a:ext cx="9634011" cy="1325563"/>
          </a:xfrm>
        </p:spPr>
        <p:txBody>
          <a:bodyPr/>
          <a:lstStyle/>
          <a:p>
            <a:r>
              <a:rPr lang="el-GR" b="1" dirty="0"/>
              <a:t>Στρες</a:t>
            </a:r>
            <a:endParaRPr lang="en-US" b="1" dirty="0"/>
          </a:p>
        </p:txBody>
      </p:sp>
      <p:pic>
        <p:nvPicPr>
          <p:cNvPr id="8" name="Picture 7">
            <a:extLst>
              <a:ext uri="{FF2B5EF4-FFF2-40B4-BE49-F238E27FC236}">
                <a16:creationId xmlns:a16="http://schemas.microsoft.com/office/drawing/2014/main" id="{2BAF3808-FEE4-4435-5ADE-E09E23670E7E}"/>
              </a:ext>
            </a:extLst>
          </p:cNvPr>
          <p:cNvPicPr>
            <a:picLocks noChangeAspect="1"/>
          </p:cNvPicPr>
          <p:nvPr/>
        </p:nvPicPr>
        <p:blipFill>
          <a:blip r:embed="rId2"/>
          <a:stretch>
            <a:fillRect/>
          </a:stretch>
        </p:blipFill>
        <p:spPr>
          <a:xfrm>
            <a:off x="281213" y="1589810"/>
            <a:ext cx="5752872" cy="2940738"/>
          </a:xfrm>
          <a:prstGeom prst="rect">
            <a:avLst/>
          </a:prstGeom>
        </p:spPr>
      </p:pic>
      <p:pic>
        <p:nvPicPr>
          <p:cNvPr id="10" name="Picture 9">
            <a:extLst>
              <a:ext uri="{FF2B5EF4-FFF2-40B4-BE49-F238E27FC236}">
                <a16:creationId xmlns:a16="http://schemas.microsoft.com/office/drawing/2014/main" id="{EE5D408E-FD19-76F3-8F12-86E249639E7C}"/>
              </a:ext>
            </a:extLst>
          </p:cNvPr>
          <p:cNvPicPr>
            <a:picLocks noChangeAspect="1"/>
          </p:cNvPicPr>
          <p:nvPr/>
        </p:nvPicPr>
        <p:blipFill>
          <a:blip r:embed="rId3"/>
          <a:stretch>
            <a:fillRect/>
          </a:stretch>
        </p:blipFill>
        <p:spPr>
          <a:xfrm>
            <a:off x="6256433" y="168333"/>
            <a:ext cx="5935567" cy="4616552"/>
          </a:xfrm>
          <a:prstGeom prst="rect">
            <a:avLst/>
          </a:prstGeom>
        </p:spPr>
      </p:pic>
      <p:sp>
        <p:nvSpPr>
          <p:cNvPr id="11" name="Rectangle: Rounded Corners 10">
            <a:extLst>
              <a:ext uri="{FF2B5EF4-FFF2-40B4-BE49-F238E27FC236}">
                <a16:creationId xmlns:a16="http://schemas.microsoft.com/office/drawing/2014/main" id="{98FA1EC7-8805-A349-6944-AA1314096C9D}"/>
              </a:ext>
            </a:extLst>
          </p:cNvPr>
          <p:cNvSpPr/>
          <p:nvPr/>
        </p:nvSpPr>
        <p:spPr>
          <a:xfrm>
            <a:off x="155864" y="4229100"/>
            <a:ext cx="4384963" cy="38697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C6E7CB7-791A-853B-3EF7-05A46A0E58B9}"/>
              </a:ext>
            </a:extLst>
          </p:cNvPr>
          <p:cNvSpPr/>
          <p:nvPr/>
        </p:nvSpPr>
        <p:spPr>
          <a:xfrm>
            <a:off x="6308387" y="4397914"/>
            <a:ext cx="4384963" cy="38697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BC3CB8-D5C3-DE8D-F5A2-6895EFB1FD55}"/>
              </a:ext>
            </a:extLst>
          </p:cNvPr>
          <p:cNvSpPr txBox="1"/>
          <p:nvPr/>
        </p:nvSpPr>
        <p:spPr>
          <a:xfrm>
            <a:off x="4995949" y="6478758"/>
            <a:ext cx="7040187" cy="369332"/>
          </a:xfrm>
          <a:prstGeom prst="rect">
            <a:avLst/>
          </a:prstGeom>
          <a:noFill/>
        </p:spPr>
        <p:txBody>
          <a:bodyPr wrap="square" rtlCol="0">
            <a:spAutoFit/>
          </a:bodyPr>
          <a:lstStyle/>
          <a:p>
            <a:pPr algn="r"/>
            <a:r>
              <a:rPr lang="en-US" i="1" dirty="0"/>
              <a:t>Hill D et al. Health Psychology Review 2022;16(2):280 – 304.</a:t>
            </a:r>
          </a:p>
        </p:txBody>
      </p:sp>
    </p:spTree>
    <p:extLst>
      <p:ext uri="{BB962C8B-B14F-4D97-AF65-F5344CB8AC3E}">
        <p14:creationId xmlns:p14="http://schemas.microsoft.com/office/powerpoint/2010/main" val="974932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C701D-7EC0-DA7D-A361-3D0BADF0C3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243BB5-E636-3081-7E2A-83A2AEA85C48}"/>
              </a:ext>
            </a:extLst>
          </p:cNvPr>
          <p:cNvSpPr>
            <a:spLocks noGrp="1"/>
          </p:cNvSpPr>
          <p:nvPr>
            <p:ph type="title"/>
          </p:nvPr>
        </p:nvSpPr>
        <p:spPr>
          <a:xfrm>
            <a:off x="1703512" y="622749"/>
            <a:ext cx="8229600" cy="426376"/>
          </a:xfrm>
        </p:spPr>
        <p:txBody>
          <a:bodyPr>
            <a:normAutofit/>
          </a:bodyPr>
          <a:lstStyle/>
          <a:p>
            <a:pPr algn="l"/>
            <a:r>
              <a:rPr lang="el-GR" sz="2000" dirty="0">
                <a:solidFill>
                  <a:schemeClr val="bg1"/>
                </a:solidFill>
              </a:rPr>
              <a:t>Ατομικοί παράγοντες</a:t>
            </a:r>
            <a:endParaRPr lang="en-US" sz="2000" dirty="0">
              <a:solidFill>
                <a:schemeClr val="bg1"/>
              </a:solidFill>
            </a:endParaRPr>
          </a:p>
        </p:txBody>
      </p:sp>
      <p:sp>
        <p:nvSpPr>
          <p:cNvPr id="4" name="Title 2">
            <a:extLst>
              <a:ext uri="{FF2B5EF4-FFF2-40B4-BE49-F238E27FC236}">
                <a16:creationId xmlns:a16="http://schemas.microsoft.com/office/drawing/2014/main" id="{1D43EB1A-B1CA-4321-B2A4-8BD5FBCCE6DE}"/>
              </a:ext>
            </a:extLst>
          </p:cNvPr>
          <p:cNvSpPr txBox="1">
            <a:spLocks/>
          </p:cNvSpPr>
          <p:nvPr/>
        </p:nvSpPr>
        <p:spPr>
          <a:xfrm>
            <a:off x="604983" y="386931"/>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l-GR" sz="3800" dirty="0">
                <a:solidFill>
                  <a:schemeClr val="accent3">
                    <a:lumMod val="50000"/>
                  </a:schemeClr>
                </a:solidFill>
              </a:rPr>
              <a:t>Α.3.2. Διάθεση &amp; συναισθήματα</a:t>
            </a:r>
            <a:endParaRPr lang="en-US" sz="3800" dirty="0">
              <a:solidFill>
                <a:schemeClr val="accent3">
                  <a:lumMod val="50000"/>
                </a:schemeClr>
              </a:solidFill>
            </a:endParaRPr>
          </a:p>
        </p:txBody>
      </p:sp>
      <p:sp>
        <p:nvSpPr>
          <p:cNvPr id="2" name="Content Placeholder 1">
            <a:extLst>
              <a:ext uri="{FF2B5EF4-FFF2-40B4-BE49-F238E27FC236}">
                <a16:creationId xmlns:a16="http://schemas.microsoft.com/office/drawing/2014/main" id="{CA52782B-99AB-F542-75FE-F10DA566A068}"/>
              </a:ext>
            </a:extLst>
          </p:cNvPr>
          <p:cNvSpPr>
            <a:spLocks noGrp="1"/>
          </p:cNvSpPr>
          <p:nvPr>
            <p:ph idx="1"/>
          </p:nvPr>
        </p:nvSpPr>
        <p:spPr>
          <a:xfrm>
            <a:off x="540328" y="2395729"/>
            <a:ext cx="8229600" cy="4320480"/>
          </a:xfrm>
        </p:spPr>
        <p:txBody>
          <a:bodyPr>
            <a:normAutofit/>
          </a:bodyPr>
          <a:lstStyle/>
          <a:p>
            <a:pPr marL="0" indent="0">
              <a:spcBef>
                <a:spcPts val="0"/>
              </a:spcBef>
              <a:spcAft>
                <a:spcPts val="600"/>
              </a:spcAft>
              <a:buNone/>
            </a:pPr>
            <a:endParaRPr lang="el-GR" sz="2400" dirty="0">
              <a:solidFill>
                <a:schemeClr val="tx1"/>
              </a:solidFill>
            </a:endParaRPr>
          </a:p>
          <a:p>
            <a:pPr>
              <a:spcBef>
                <a:spcPts val="0"/>
              </a:spcBef>
              <a:spcAft>
                <a:spcPts val="600"/>
              </a:spcAft>
            </a:pPr>
            <a:r>
              <a:rPr lang="el-GR" sz="2400" dirty="0">
                <a:solidFill>
                  <a:schemeClr val="tx1"/>
                </a:solidFill>
              </a:rPr>
              <a:t>Κατάθλιψη</a:t>
            </a:r>
          </a:p>
          <a:p>
            <a:pPr>
              <a:spcBef>
                <a:spcPts val="0"/>
              </a:spcBef>
              <a:spcAft>
                <a:spcPts val="600"/>
              </a:spcAft>
            </a:pPr>
            <a:r>
              <a:rPr lang="el-GR" sz="2400" dirty="0">
                <a:solidFill>
                  <a:schemeClr val="tx1"/>
                </a:solidFill>
              </a:rPr>
              <a:t>Στρες</a:t>
            </a:r>
          </a:p>
          <a:p>
            <a:pPr>
              <a:spcBef>
                <a:spcPts val="0"/>
              </a:spcBef>
              <a:spcAft>
                <a:spcPts val="600"/>
              </a:spcAft>
            </a:pPr>
            <a:r>
              <a:rPr lang="el-GR" sz="2400" b="1" dirty="0">
                <a:solidFill>
                  <a:schemeClr val="tx1"/>
                </a:solidFill>
              </a:rPr>
              <a:t>Συναισθηματικό </a:t>
            </a:r>
            <a:r>
              <a:rPr lang="el-GR" sz="2400" b="1" dirty="0" err="1">
                <a:solidFill>
                  <a:schemeClr val="tx1"/>
                </a:solidFill>
              </a:rPr>
              <a:t>τρώγειν</a:t>
            </a:r>
            <a:r>
              <a:rPr lang="el-GR" sz="2400" b="1" dirty="0">
                <a:solidFill>
                  <a:schemeClr val="tx1"/>
                </a:solidFill>
              </a:rPr>
              <a:t> </a:t>
            </a:r>
            <a:r>
              <a:rPr lang="en-US" sz="2400" b="1" dirty="0">
                <a:solidFill>
                  <a:schemeClr val="tx1"/>
                </a:solidFill>
              </a:rPr>
              <a:t>(Emotional eating</a:t>
            </a:r>
            <a:r>
              <a:rPr lang="el-GR" sz="2400" b="1" dirty="0">
                <a:solidFill>
                  <a:schemeClr val="tx1"/>
                </a:solidFill>
              </a:rPr>
              <a:t>)</a:t>
            </a:r>
          </a:p>
          <a:p>
            <a:pPr>
              <a:spcBef>
                <a:spcPts val="0"/>
              </a:spcBef>
              <a:spcAft>
                <a:spcPts val="600"/>
              </a:spcAft>
            </a:pPr>
            <a:endParaRPr lang="el-GR" sz="2400" dirty="0">
              <a:solidFill>
                <a:schemeClr val="tx1"/>
              </a:solidFill>
            </a:endParaRPr>
          </a:p>
        </p:txBody>
      </p:sp>
    </p:spTree>
    <p:extLst>
      <p:ext uri="{BB962C8B-B14F-4D97-AF65-F5344CB8AC3E}">
        <p14:creationId xmlns:p14="http://schemas.microsoft.com/office/powerpoint/2010/main" val="233907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512" y="622749"/>
            <a:ext cx="8229600" cy="426376"/>
          </a:xfrm>
        </p:spPr>
        <p:txBody>
          <a:bodyPr>
            <a:normAutofit/>
          </a:bodyPr>
          <a:lstStyle/>
          <a:p>
            <a:pPr algn="l"/>
            <a:r>
              <a:rPr lang="el-GR" sz="2000" dirty="0">
                <a:solidFill>
                  <a:schemeClr val="bg1"/>
                </a:solidFill>
              </a:rPr>
              <a:t>Ατομικοί παράγοντες</a:t>
            </a:r>
            <a:endParaRPr lang="en-US" sz="2000" dirty="0">
              <a:solidFill>
                <a:schemeClr val="bg1"/>
              </a:solidFill>
            </a:endParaRPr>
          </a:p>
        </p:txBody>
      </p:sp>
      <p:sp>
        <p:nvSpPr>
          <p:cNvPr id="4" name="Title 2"/>
          <p:cNvSpPr txBox="1">
            <a:spLocks/>
          </p:cNvSpPr>
          <p:nvPr/>
        </p:nvSpPr>
        <p:spPr>
          <a:xfrm>
            <a:off x="604983" y="386931"/>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l-GR" sz="3800" dirty="0">
                <a:solidFill>
                  <a:schemeClr val="accent3">
                    <a:lumMod val="50000"/>
                  </a:schemeClr>
                </a:solidFill>
              </a:rPr>
              <a:t>Α.3.2. Διάθεση &amp; συναισθήματα</a:t>
            </a:r>
            <a:endParaRPr lang="en-US" sz="3800" dirty="0">
              <a:solidFill>
                <a:schemeClr val="accent3">
                  <a:lumMod val="50000"/>
                </a:schemeClr>
              </a:solidFill>
            </a:endParaRPr>
          </a:p>
        </p:txBody>
      </p:sp>
      <p:sp>
        <p:nvSpPr>
          <p:cNvPr id="6" name="Επεξήγηση με σύννεφο 7">
            <a:extLst>
              <a:ext uri="{FF2B5EF4-FFF2-40B4-BE49-F238E27FC236}">
                <a16:creationId xmlns:a16="http://schemas.microsoft.com/office/drawing/2014/main" id="{0FACE3DF-F7C4-49E3-8B58-A448992266A0}"/>
              </a:ext>
            </a:extLst>
          </p:cNvPr>
          <p:cNvSpPr/>
          <p:nvPr/>
        </p:nvSpPr>
        <p:spPr>
          <a:xfrm>
            <a:off x="6608898" y="1318978"/>
            <a:ext cx="5485244" cy="5127378"/>
          </a:xfrm>
          <a:prstGeom prst="cloudCallout">
            <a:avLst>
              <a:gd name="adj1" fmla="val -71266"/>
              <a:gd name="adj2" fmla="val 12525"/>
            </a:avLst>
          </a:prstGeom>
          <a:solidFill>
            <a:schemeClr val="accent5">
              <a:lumMod val="20000"/>
              <a:lumOff val="80000"/>
              <a:alpha val="72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A6FA8EF7-4037-428E-80E0-F57F2E5E19B9}"/>
              </a:ext>
            </a:extLst>
          </p:cNvPr>
          <p:cNvSpPr txBox="1"/>
          <p:nvPr/>
        </p:nvSpPr>
        <p:spPr>
          <a:xfrm>
            <a:off x="7400986" y="2053868"/>
            <a:ext cx="4320480" cy="5324535"/>
          </a:xfrm>
          <a:prstGeom prst="rect">
            <a:avLst/>
          </a:prstGeom>
          <a:noFill/>
        </p:spPr>
        <p:txBody>
          <a:bodyPr wrap="square" rtlCol="0">
            <a:spAutoFit/>
          </a:bodyPr>
          <a:lstStyle/>
          <a:p>
            <a:r>
              <a:rPr lang="el-GR" sz="2000" dirty="0"/>
              <a:t>  </a:t>
            </a:r>
            <a:r>
              <a:rPr lang="el-GR" sz="2000" u="sng" dirty="0"/>
              <a:t>Συναισθηματικό </a:t>
            </a:r>
            <a:r>
              <a:rPr lang="el-GR" sz="2000" u="sng" dirty="0" err="1"/>
              <a:t>τρώγειν</a:t>
            </a:r>
            <a:r>
              <a:rPr lang="el-GR" sz="2000" dirty="0"/>
              <a:t>:</a:t>
            </a:r>
          </a:p>
          <a:p>
            <a:endParaRPr lang="el-GR" sz="2000" dirty="0"/>
          </a:p>
          <a:p>
            <a:r>
              <a:rPr lang="el-GR" sz="2000" dirty="0"/>
              <a:t>Τρώω σε απόκριση συναισθημάτων ή διάθεσης.</a:t>
            </a:r>
          </a:p>
          <a:p>
            <a:endParaRPr lang="el-GR" sz="2000" dirty="0"/>
          </a:p>
          <a:p>
            <a:endParaRPr lang="el-GR" sz="2000" dirty="0"/>
          </a:p>
          <a:p>
            <a:r>
              <a:rPr lang="el-GR" sz="2000" dirty="0"/>
              <a:t>Τρώω χωρίς να πεινάω.</a:t>
            </a:r>
          </a:p>
          <a:p>
            <a:endParaRPr lang="el-GR" sz="2000" dirty="0"/>
          </a:p>
          <a:p>
            <a:endParaRPr lang="el-GR" sz="2000" dirty="0"/>
          </a:p>
          <a:p>
            <a:r>
              <a:rPr lang="el-GR" sz="2000" dirty="0"/>
              <a:t>Αύξηση βάρους ή/ &amp; επιλογές τροφίμων μη ευεργετικών για την υγεία</a:t>
            </a:r>
          </a:p>
          <a:p>
            <a:endParaRPr lang="el-GR" sz="2000" dirty="0"/>
          </a:p>
          <a:p>
            <a:endParaRPr lang="el-GR" sz="2000" dirty="0"/>
          </a:p>
          <a:p>
            <a:pPr marL="342900" indent="-342900">
              <a:buFont typeface="Arial" panose="020B0604020202020204" pitchFamily="34" charset="0"/>
              <a:buChar char="•"/>
            </a:pPr>
            <a:endParaRPr lang="el-GR" sz="2000" dirty="0"/>
          </a:p>
          <a:p>
            <a:pPr marL="342900" indent="-342900">
              <a:buFont typeface="Arial" panose="020B0604020202020204" pitchFamily="34" charset="0"/>
              <a:buChar char="•"/>
            </a:pPr>
            <a:endParaRPr lang="el-GR" sz="2000" dirty="0"/>
          </a:p>
          <a:p>
            <a:endParaRPr lang="el-GR" sz="2000" dirty="0">
              <a:sym typeface="Wingdings"/>
            </a:endParaRPr>
          </a:p>
        </p:txBody>
      </p:sp>
      <p:sp>
        <p:nvSpPr>
          <p:cNvPr id="10" name="Βέλος προς τα κάτω 4">
            <a:extLst>
              <a:ext uri="{FF2B5EF4-FFF2-40B4-BE49-F238E27FC236}">
                <a16:creationId xmlns:a16="http://schemas.microsoft.com/office/drawing/2014/main" id="{83413E99-66C4-4C35-BDB9-E840863C2AB5}"/>
              </a:ext>
            </a:extLst>
          </p:cNvPr>
          <p:cNvSpPr/>
          <p:nvPr/>
        </p:nvSpPr>
        <p:spPr>
          <a:xfrm>
            <a:off x="7948209" y="3400579"/>
            <a:ext cx="432048" cy="340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προς τα κάτω 11">
            <a:extLst>
              <a:ext uri="{FF2B5EF4-FFF2-40B4-BE49-F238E27FC236}">
                <a16:creationId xmlns:a16="http://schemas.microsoft.com/office/drawing/2014/main" id="{C0A7C74A-8021-45A3-A5C7-305F82C7C83D}"/>
              </a:ext>
            </a:extLst>
          </p:cNvPr>
          <p:cNvSpPr/>
          <p:nvPr/>
        </p:nvSpPr>
        <p:spPr>
          <a:xfrm>
            <a:off x="7948209" y="4356572"/>
            <a:ext cx="432048" cy="340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Content Placeholder 1"/>
          <p:cNvSpPr>
            <a:spLocks noGrp="1"/>
          </p:cNvSpPr>
          <p:nvPr>
            <p:ph idx="1"/>
          </p:nvPr>
        </p:nvSpPr>
        <p:spPr>
          <a:xfrm>
            <a:off x="540328" y="2395729"/>
            <a:ext cx="8229600" cy="4320480"/>
          </a:xfrm>
        </p:spPr>
        <p:txBody>
          <a:bodyPr>
            <a:normAutofit/>
          </a:bodyPr>
          <a:lstStyle/>
          <a:p>
            <a:pPr marL="0" indent="0">
              <a:spcBef>
                <a:spcPts val="0"/>
              </a:spcBef>
              <a:spcAft>
                <a:spcPts val="600"/>
              </a:spcAft>
              <a:buNone/>
            </a:pPr>
            <a:endParaRPr lang="el-GR" sz="2400" dirty="0">
              <a:solidFill>
                <a:schemeClr val="tx1"/>
              </a:solidFill>
            </a:endParaRPr>
          </a:p>
          <a:p>
            <a:pPr>
              <a:spcBef>
                <a:spcPts val="0"/>
              </a:spcBef>
              <a:spcAft>
                <a:spcPts val="600"/>
              </a:spcAft>
            </a:pPr>
            <a:r>
              <a:rPr lang="el-GR" sz="2400" dirty="0">
                <a:solidFill>
                  <a:schemeClr val="tx1"/>
                </a:solidFill>
              </a:rPr>
              <a:t>Κατάθλιψη</a:t>
            </a:r>
          </a:p>
          <a:p>
            <a:pPr>
              <a:spcBef>
                <a:spcPts val="0"/>
              </a:spcBef>
              <a:spcAft>
                <a:spcPts val="600"/>
              </a:spcAft>
            </a:pPr>
            <a:r>
              <a:rPr lang="el-GR" sz="2400" dirty="0">
                <a:solidFill>
                  <a:schemeClr val="tx1"/>
                </a:solidFill>
              </a:rPr>
              <a:t>Στρες</a:t>
            </a:r>
          </a:p>
          <a:p>
            <a:pPr>
              <a:spcBef>
                <a:spcPts val="0"/>
              </a:spcBef>
              <a:spcAft>
                <a:spcPts val="600"/>
              </a:spcAft>
            </a:pPr>
            <a:r>
              <a:rPr lang="el-GR" sz="2400" dirty="0">
                <a:solidFill>
                  <a:schemeClr val="tx1"/>
                </a:solidFill>
              </a:rPr>
              <a:t>Συναισθηματικό </a:t>
            </a:r>
            <a:r>
              <a:rPr lang="el-GR" sz="2400" dirty="0" err="1">
                <a:solidFill>
                  <a:schemeClr val="tx1"/>
                </a:solidFill>
              </a:rPr>
              <a:t>τρώγειν</a:t>
            </a:r>
            <a:r>
              <a:rPr lang="el-GR" sz="2400" dirty="0">
                <a:solidFill>
                  <a:schemeClr val="tx1"/>
                </a:solidFill>
              </a:rPr>
              <a:t> </a:t>
            </a:r>
            <a:r>
              <a:rPr lang="en-US" sz="2400" dirty="0">
                <a:solidFill>
                  <a:schemeClr val="tx1"/>
                </a:solidFill>
              </a:rPr>
              <a:t>(Emotional eating</a:t>
            </a:r>
            <a:r>
              <a:rPr lang="el-GR" sz="2400" dirty="0">
                <a:solidFill>
                  <a:schemeClr val="tx1"/>
                </a:solidFill>
              </a:rPr>
              <a:t>)</a:t>
            </a:r>
          </a:p>
          <a:p>
            <a:pPr>
              <a:spcBef>
                <a:spcPts val="0"/>
              </a:spcBef>
              <a:spcAft>
                <a:spcPts val="600"/>
              </a:spcAft>
            </a:pPr>
            <a:endParaRPr lang="el-GR" sz="2400" dirty="0">
              <a:solidFill>
                <a:schemeClr val="tx1"/>
              </a:solidFill>
            </a:endParaRPr>
          </a:p>
        </p:txBody>
      </p:sp>
    </p:spTree>
    <p:extLst>
      <p:ext uri="{BB962C8B-B14F-4D97-AF65-F5344CB8AC3E}">
        <p14:creationId xmlns:p14="http://schemas.microsoft.com/office/powerpoint/2010/main" val="1255241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428FA-DC76-A449-E5E3-A93DA1FED22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DF7679-3CC1-DC17-C264-A5E7C0B5E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id="{760A150A-980F-FB00-FAD1-5E7CD4594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01E17A8-D445-FE35-452F-483844960697}"/>
              </a:ext>
            </a:extLst>
          </p:cNvPr>
          <p:cNvSpPr>
            <a:spLocks noGrp="1"/>
          </p:cNvSpPr>
          <p:nvPr>
            <p:ph type="title"/>
          </p:nvPr>
        </p:nvSpPr>
        <p:spPr>
          <a:xfrm>
            <a:off x="325663" y="527763"/>
            <a:ext cx="11294837" cy="1073862"/>
          </a:xfrm>
        </p:spPr>
        <p:txBody>
          <a:bodyPr>
            <a:normAutofit fontScale="90000"/>
          </a:bodyPr>
          <a:lstStyle/>
          <a:p>
            <a:r>
              <a:rPr lang="el-GR" dirty="0"/>
              <a:t>Φροντιστήριο: Αυτό-αξιολόγηση προσωπικότητας</a:t>
            </a:r>
            <a:endParaRPr lang="en-US" dirty="0"/>
          </a:p>
        </p:txBody>
      </p:sp>
      <p:sp>
        <p:nvSpPr>
          <p:cNvPr id="13" name="Rectangle 12">
            <a:extLst>
              <a:ext uri="{FF2B5EF4-FFF2-40B4-BE49-F238E27FC236}">
                <a16:creationId xmlns:a16="http://schemas.microsoft.com/office/drawing/2014/main" id="{65864B88-6CA4-CF96-E6E3-F398AB8C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69762"/>
            <a:ext cx="12175432" cy="411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124E02EE-4AB4-4175-D3F0-F9BBB991F0E8}"/>
              </a:ext>
            </a:extLst>
          </p:cNvPr>
          <p:cNvSpPr>
            <a:spLocks noGrp="1"/>
          </p:cNvSpPr>
          <p:nvPr>
            <p:ph idx="1"/>
          </p:nvPr>
        </p:nvSpPr>
        <p:spPr>
          <a:xfrm>
            <a:off x="426027" y="2036618"/>
            <a:ext cx="6446914" cy="3865417"/>
          </a:xfrm>
        </p:spPr>
        <p:txBody>
          <a:bodyPr>
            <a:normAutofit/>
          </a:bodyPr>
          <a:lstStyle/>
          <a:p>
            <a:pPr marL="457200" indent="-457200">
              <a:buAutoNum type="arabicParenR"/>
            </a:pPr>
            <a:r>
              <a:rPr lang="el-GR" sz="2400" dirty="0"/>
              <a:t>Συμπληρώστε το ερωτηματολόγιο </a:t>
            </a:r>
            <a:r>
              <a:rPr lang="en-US" sz="2400" dirty="0"/>
              <a:t>DEBQ.</a:t>
            </a:r>
            <a:endParaRPr lang="el-GR" sz="2400" dirty="0"/>
          </a:p>
          <a:p>
            <a:pPr marL="457200" indent="-457200">
              <a:buAutoNum type="arabicParenR"/>
            </a:pPr>
            <a:r>
              <a:rPr lang="el-GR" sz="2400" dirty="0"/>
              <a:t>Βαθμολογήστε σύμφωνα με τα παρακάτω.</a:t>
            </a:r>
          </a:p>
          <a:p>
            <a:pPr marL="457200" indent="-457200">
              <a:buAutoNum type="arabicParenR"/>
            </a:pPr>
            <a:r>
              <a:rPr lang="el-GR" sz="2400" dirty="0"/>
              <a:t>Βγάλτε σκορ σε κάθε κατηγορία.</a:t>
            </a:r>
          </a:p>
          <a:p>
            <a:pPr marL="457200" indent="-457200">
              <a:buAutoNum type="arabicParenR"/>
            </a:pPr>
            <a:r>
              <a:rPr lang="el-GR" sz="2400" dirty="0"/>
              <a:t>Πώς αυτά τα χαρακτηριστικά βοηθάνε και πώς δυσκολεύουν την υιοθέτηση υγιεινών διατροφικών συμπεριφορών.</a:t>
            </a:r>
            <a:endParaRPr lang="en-US" sz="2400" dirty="0"/>
          </a:p>
          <a:p>
            <a:endParaRPr lang="en-US" sz="2400" dirty="0"/>
          </a:p>
        </p:txBody>
      </p:sp>
      <p:grpSp>
        <p:nvGrpSpPr>
          <p:cNvPr id="15" name="Group 14">
            <a:extLst>
              <a:ext uri="{FF2B5EF4-FFF2-40B4-BE49-F238E27FC236}">
                <a16:creationId xmlns:a16="http://schemas.microsoft.com/office/drawing/2014/main" id="{3BB592BC-6882-B56E-7498-F9149C6A72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87075" y="-18787"/>
            <a:ext cx="1843554" cy="6861159"/>
            <a:chOff x="9487075" y="-18787"/>
            <a:chExt cx="1843554" cy="6861159"/>
          </a:xfrm>
        </p:grpSpPr>
        <p:sp>
          <p:nvSpPr>
            <p:cNvPr id="16" name="Freeform 78">
              <a:extLst>
                <a:ext uri="{FF2B5EF4-FFF2-40B4-BE49-F238E27FC236}">
                  <a16:creationId xmlns:a16="http://schemas.microsoft.com/office/drawing/2014/main" id="{0B0E6AAA-4CB7-0D0C-215E-9C9068DBC6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607"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 name="Freeform 79">
              <a:extLst>
                <a:ext uri="{FF2B5EF4-FFF2-40B4-BE49-F238E27FC236}">
                  <a16:creationId xmlns:a16="http://schemas.microsoft.com/office/drawing/2014/main" id="{8ABE9EE0-31A6-BBAF-62DC-FB410FD679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0625" y="104325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 name="Freeform 80">
              <a:extLst>
                <a:ext uri="{FF2B5EF4-FFF2-40B4-BE49-F238E27FC236}">
                  <a16:creationId xmlns:a16="http://schemas.microsoft.com/office/drawing/2014/main" id="{B145F39E-576F-21EE-74D2-E0BB20A765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4861" y="125610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 name="Freeform 82">
              <a:extLst>
                <a:ext uri="{FF2B5EF4-FFF2-40B4-BE49-F238E27FC236}">
                  <a16:creationId xmlns:a16="http://schemas.microsoft.com/office/drawing/2014/main" id="{82696E5B-851A-74F3-160C-DBDAEDF64C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627" y="193010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0" name="Freeform 83">
              <a:extLst>
                <a:ext uri="{FF2B5EF4-FFF2-40B4-BE49-F238E27FC236}">
                  <a16:creationId xmlns:a16="http://schemas.microsoft.com/office/drawing/2014/main" id="{B7481014-10BD-A3DF-4787-CDDE88122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7081"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1" name="Freeform 84">
              <a:extLst>
                <a:ext uri="{FF2B5EF4-FFF2-40B4-BE49-F238E27FC236}">
                  <a16:creationId xmlns:a16="http://schemas.microsoft.com/office/drawing/2014/main" id="{73AF0FC2-0AA1-E22C-A544-6680F88276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8097"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2" name="Freeform 86">
              <a:extLst>
                <a:ext uri="{FF2B5EF4-FFF2-40B4-BE49-F238E27FC236}">
                  <a16:creationId xmlns:a16="http://schemas.microsoft.com/office/drawing/2014/main" id="{21BE1CAB-00D9-7592-C62F-32B8E4ACB3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746" y="22609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3" name="Freeform 89">
              <a:extLst>
                <a:ext uri="{FF2B5EF4-FFF2-40B4-BE49-F238E27FC236}">
                  <a16:creationId xmlns:a16="http://schemas.microsoft.com/office/drawing/2014/main" id="{09E3283C-8D20-3FE8-1836-845C627C2A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2869"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4" name="Freeform 105">
              <a:extLst>
                <a:ext uri="{FF2B5EF4-FFF2-40B4-BE49-F238E27FC236}">
                  <a16:creationId xmlns:a16="http://schemas.microsoft.com/office/drawing/2014/main" id="{AE1888D2-800E-148D-05FF-B0A6DF3CAC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4752" y="19079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5" name="Freeform 106">
              <a:extLst>
                <a:ext uri="{FF2B5EF4-FFF2-40B4-BE49-F238E27FC236}">
                  <a16:creationId xmlns:a16="http://schemas.microsoft.com/office/drawing/2014/main" id="{DB27586F-62E5-5A3E-715D-804747147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3765"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6" name="Freeform 107">
              <a:extLst>
                <a:ext uri="{FF2B5EF4-FFF2-40B4-BE49-F238E27FC236}">
                  <a16:creationId xmlns:a16="http://schemas.microsoft.com/office/drawing/2014/main" id="{C0FEA65A-21B0-DD1F-E09B-5B47863B91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5753"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Freeform 108">
              <a:extLst>
                <a:ext uri="{FF2B5EF4-FFF2-40B4-BE49-F238E27FC236}">
                  <a16:creationId xmlns:a16="http://schemas.microsoft.com/office/drawing/2014/main" id="{80B42E4F-D049-83C3-58E6-7FD7368BE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1436"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8" name="Freeform 109">
              <a:extLst>
                <a:ext uri="{FF2B5EF4-FFF2-40B4-BE49-F238E27FC236}">
                  <a16:creationId xmlns:a16="http://schemas.microsoft.com/office/drawing/2014/main" id="{9BBD7ECD-18F8-A6A1-6A8D-AC41C72B49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4633"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9" name="Freeform 110">
              <a:extLst>
                <a:ext uri="{FF2B5EF4-FFF2-40B4-BE49-F238E27FC236}">
                  <a16:creationId xmlns:a16="http://schemas.microsoft.com/office/drawing/2014/main" id="{D7F6E150-F684-F9DE-70CC-6DE0FC9CCB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1489"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0" name="Freeform 111">
              <a:extLst>
                <a:ext uri="{FF2B5EF4-FFF2-40B4-BE49-F238E27FC236}">
                  <a16:creationId xmlns:a16="http://schemas.microsoft.com/office/drawing/2014/main" id="{B1C28B58-DB4E-9560-F37B-1333A3B4D5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2688"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1" name="Freeform 112">
              <a:extLst>
                <a:ext uri="{FF2B5EF4-FFF2-40B4-BE49-F238E27FC236}">
                  <a16:creationId xmlns:a16="http://schemas.microsoft.com/office/drawing/2014/main" id="{2FA6F95B-BF97-6535-379D-7D846DADEB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2191"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2" name="Freeform 122">
              <a:extLst>
                <a:ext uri="{FF2B5EF4-FFF2-40B4-BE49-F238E27FC236}">
                  <a16:creationId xmlns:a16="http://schemas.microsoft.com/office/drawing/2014/main" id="{A34A8305-F4F5-8415-4841-A3DD5ECBBA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65982" y="1751917"/>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3" name="Freeform 123">
              <a:extLst>
                <a:ext uri="{FF2B5EF4-FFF2-40B4-BE49-F238E27FC236}">
                  <a16:creationId xmlns:a16="http://schemas.microsoft.com/office/drawing/2014/main" id="{4FCB9A6D-C9E5-6438-3D62-8D9218FA5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3201"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4" name="Freeform 130">
              <a:extLst>
                <a:ext uri="{FF2B5EF4-FFF2-40B4-BE49-F238E27FC236}">
                  <a16:creationId xmlns:a16="http://schemas.microsoft.com/office/drawing/2014/main" id="{04B63213-2C0F-73DB-71FA-4D44DF9FA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66422"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5" name="Freeform 131">
              <a:extLst>
                <a:ext uri="{FF2B5EF4-FFF2-40B4-BE49-F238E27FC236}">
                  <a16:creationId xmlns:a16="http://schemas.microsoft.com/office/drawing/2014/main" id="{4545D9ED-FB2D-7C0A-8577-06228F9EC2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80240"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6" name="Freeform 132">
              <a:extLst>
                <a:ext uri="{FF2B5EF4-FFF2-40B4-BE49-F238E27FC236}">
                  <a16:creationId xmlns:a16="http://schemas.microsoft.com/office/drawing/2014/main" id="{7A50B68D-FF51-4A95-10C9-4D64F153E7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81895" y="192965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7" name="Freeform 135">
              <a:extLst>
                <a:ext uri="{FF2B5EF4-FFF2-40B4-BE49-F238E27FC236}">
                  <a16:creationId xmlns:a16="http://schemas.microsoft.com/office/drawing/2014/main" id="{37C9D895-691E-89A4-C835-F722C6E2B8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67579"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8" name="Freeform 141">
              <a:extLst>
                <a:ext uri="{FF2B5EF4-FFF2-40B4-BE49-F238E27FC236}">
                  <a16:creationId xmlns:a16="http://schemas.microsoft.com/office/drawing/2014/main" id="{72A441C1-4037-6993-BCF9-1D3459D64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06131"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9" name="Freeform 70">
              <a:extLst>
                <a:ext uri="{FF2B5EF4-FFF2-40B4-BE49-F238E27FC236}">
                  <a16:creationId xmlns:a16="http://schemas.microsoft.com/office/drawing/2014/main" id="{79332AC9-536C-9953-C7E0-6C28679935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9135" y="612748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0" name="Freeform 77">
              <a:extLst>
                <a:ext uri="{FF2B5EF4-FFF2-40B4-BE49-F238E27FC236}">
                  <a16:creationId xmlns:a16="http://schemas.microsoft.com/office/drawing/2014/main" id="{4169C525-8508-3677-889C-7CEA1484F9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4834"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1" name="Freeform 85">
              <a:extLst>
                <a:ext uri="{FF2B5EF4-FFF2-40B4-BE49-F238E27FC236}">
                  <a16:creationId xmlns:a16="http://schemas.microsoft.com/office/drawing/2014/main" id="{F3FBDEA0-9776-FBC4-7A7F-9A5158C0F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5912" y="639089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2" name="Freeform 87">
              <a:extLst>
                <a:ext uri="{FF2B5EF4-FFF2-40B4-BE49-F238E27FC236}">
                  <a16:creationId xmlns:a16="http://schemas.microsoft.com/office/drawing/2014/main" id="{1A381A4F-9B77-2422-D775-1E25BBC58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37214" y="667177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3" name="Freeform 94">
              <a:extLst>
                <a:ext uri="{FF2B5EF4-FFF2-40B4-BE49-F238E27FC236}">
                  <a16:creationId xmlns:a16="http://schemas.microsoft.com/office/drawing/2014/main" id="{44A77200-56CA-8F87-A5E8-E0BC837585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0171" y="6639040"/>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4" name="Freeform 118">
              <a:extLst>
                <a:ext uri="{FF2B5EF4-FFF2-40B4-BE49-F238E27FC236}">
                  <a16:creationId xmlns:a16="http://schemas.microsoft.com/office/drawing/2014/main" id="{46D8C567-CC24-F71F-6550-9D7CEA9EF8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50965" y="646304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5" name="Freeform 119">
              <a:extLst>
                <a:ext uri="{FF2B5EF4-FFF2-40B4-BE49-F238E27FC236}">
                  <a16:creationId xmlns:a16="http://schemas.microsoft.com/office/drawing/2014/main" id="{EEB9572D-3610-820F-CA7F-9A26FC07F2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36655" y="627812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6" name="Freeform 121">
              <a:extLst>
                <a:ext uri="{FF2B5EF4-FFF2-40B4-BE49-F238E27FC236}">
                  <a16:creationId xmlns:a16="http://schemas.microsoft.com/office/drawing/2014/main" id="{01288041-CC65-70E3-B218-4AA0EE57A2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85814"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7" name="Freeform 139">
              <a:extLst>
                <a:ext uri="{FF2B5EF4-FFF2-40B4-BE49-F238E27FC236}">
                  <a16:creationId xmlns:a16="http://schemas.microsoft.com/office/drawing/2014/main" id="{A8A555E5-0CA1-C8F7-C87E-861B3FA2A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51483" y="647358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8" name="Freeform 144">
              <a:extLst>
                <a:ext uri="{FF2B5EF4-FFF2-40B4-BE49-F238E27FC236}">
                  <a16:creationId xmlns:a16="http://schemas.microsoft.com/office/drawing/2014/main" id="{A0618D7D-13E5-3518-EA96-50924DD027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40033" y="6057255"/>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9" name="Freeform 145">
              <a:extLst>
                <a:ext uri="{FF2B5EF4-FFF2-40B4-BE49-F238E27FC236}">
                  <a16:creationId xmlns:a16="http://schemas.microsoft.com/office/drawing/2014/main" id="{3D53FB69-A93F-5472-5187-B6E2F9B35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42048" y="610233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0" name="Freeform 8">
              <a:extLst>
                <a:ext uri="{FF2B5EF4-FFF2-40B4-BE49-F238E27FC236}">
                  <a16:creationId xmlns:a16="http://schemas.microsoft.com/office/drawing/2014/main" id="{0C0B3870-4278-77B3-42CE-F7EE0A9F6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57195" y="667477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1" name="Freeform 8">
              <a:extLst>
                <a:ext uri="{FF2B5EF4-FFF2-40B4-BE49-F238E27FC236}">
                  <a16:creationId xmlns:a16="http://schemas.microsoft.com/office/drawing/2014/main" id="{89E539E8-01CE-DB25-098C-752853FBDD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7246"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2" name="Freeform 8">
              <a:extLst>
                <a:ext uri="{FF2B5EF4-FFF2-40B4-BE49-F238E27FC236}">
                  <a16:creationId xmlns:a16="http://schemas.microsoft.com/office/drawing/2014/main" id="{EBBFD945-A173-5A5A-0657-77B9DDA59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5328" y="652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3" name="Freeform 51">
              <a:extLst>
                <a:ext uri="{FF2B5EF4-FFF2-40B4-BE49-F238E27FC236}">
                  <a16:creationId xmlns:a16="http://schemas.microsoft.com/office/drawing/2014/main" id="{E9E82E98-40BD-83B8-3495-4F44AA3B06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9804" y="604445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4" name="Freeform 54">
              <a:extLst>
                <a:ext uri="{FF2B5EF4-FFF2-40B4-BE49-F238E27FC236}">
                  <a16:creationId xmlns:a16="http://schemas.microsoft.com/office/drawing/2014/main" id="{CA0DBE55-4CC6-3D07-4C60-ED6D32E58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6721" y="62222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5" name="Freeform 59">
              <a:extLst>
                <a:ext uri="{FF2B5EF4-FFF2-40B4-BE49-F238E27FC236}">
                  <a16:creationId xmlns:a16="http://schemas.microsoft.com/office/drawing/2014/main" id="{01312652-5A76-1039-3D90-5F0060C084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5778" y="6496289"/>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6" name="Freeform 61">
              <a:extLst>
                <a:ext uri="{FF2B5EF4-FFF2-40B4-BE49-F238E27FC236}">
                  <a16:creationId xmlns:a16="http://schemas.microsoft.com/office/drawing/2014/main" id="{25945B06-9690-65B8-0A96-F84FC3F957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04784" y="6673032"/>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7" name="Freeform 78">
              <a:extLst>
                <a:ext uri="{FF2B5EF4-FFF2-40B4-BE49-F238E27FC236}">
                  <a16:creationId xmlns:a16="http://schemas.microsoft.com/office/drawing/2014/main" id="{52F9019D-6665-E6F9-4767-517A81B0B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93918" y="602783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8" name="Freeform 84">
              <a:extLst>
                <a:ext uri="{FF2B5EF4-FFF2-40B4-BE49-F238E27FC236}">
                  <a16:creationId xmlns:a16="http://schemas.microsoft.com/office/drawing/2014/main" id="{E3ADB31F-71F9-AB0C-F021-980120FD85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38047" y="63584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9" name="Freeform 86">
              <a:extLst>
                <a:ext uri="{FF2B5EF4-FFF2-40B4-BE49-F238E27FC236}">
                  <a16:creationId xmlns:a16="http://schemas.microsoft.com/office/drawing/2014/main" id="{C9392F7A-961A-90BE-6383-0F318444C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40367" y="6606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0" name="Freeform 106">
              <a:extLst>
                <a:ext uri="{FF2B5EF4-FFF2-40B4-BE49-F238E27FC236}">
                  <a16:creationId xmlns:a16="http://schemas.microsoft.com/office/drawing/2014/main" id="{3642AFF1-A786-1276-ACF8-ECA0CAEFF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1124" y="62037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1" name="Freeform 110">
              <a:extLst>
                <a:ext uri="{FF2B5EF4-FFF2-40B4-BE49-F238E27FC236}">
                  <a16:creationId xmlns:a16="http://schemas.microsoft.com/office/drawing/2014/main" id="{B1E58C69-2C62-51C4-2C3B-DF41E04A9F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30489" y="6434417"/>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2" name="Freeform 123">
              <a:extLst>
                <a:ext uri="{FF2B5EF4-FFF2-40B4-BE49-F238E27FC236}">
                  <a16:creationId xmlns:a16="http://schemas.microsoft.com/office/drawing/2014/main" id="{DE901463-51EC-9CC1-212C-532044177C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9198" y="652225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3" name="Freeform 130">
              <a:extLst>
                <a:ext uri="{FF2B5EF4-FFF2-40B4-BE49-F238E27FC236}">
                  <a16:creationId xmlns:a16="http://schemas.microsoft.com/office/drawing/2014/main" id="{FFC7D23E-7607-49A6-7C11-616EE002AA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5427" y="6305405"/>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4" name="Freeform 141">
              <a:extLst>
                <a:ext uri="{FF2B5EF4-FFF2-40B4-BE49-F238E27FC236}">
                  <a16:creationId xmlns:a16="http://schemas.microsoft.com/office/drawing/2014/main" id="{2D765A73-15F7-0B9F-ABED-8C02C7AD52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83" y="667879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5" name="Freeform 34">
              <a:extLst>
                <a:ext uri="{FF2B5EF4-FFF2-40B4-BE49-F238E27FC236}">
                  <a16:creationId xmlns:a16="http://schemas.microsoft.com/office/drawing/2014/main" id="{392A3CBA-ADA9-66C7-FCDE-E475B47B0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61752" y="1403097"/>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6" name="Freeform 36">
              <a:extLst>
                <a:ext uri="{FF2B5EF4-FFF2-40B4-BE49-F238E27FC236}">
                  <a16:creationId xmlns:a16="http://schemas.microsoft.com/office/drawing/2014/main" id="{FACB883A-EECE-5519-D7F8-606225FB1B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84215" y="72244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7" name="Freeform 38">
              <a:extLst>
                <a:ext uri="{FF2B5EF4-FFF2-40B4-BE49-F238E27FC236}">
                  <a16:creationId xmlns:a16="http://schemas.microsoft.com/office/drawing/2014/main" id="{D7917935-1E1C-D314-020B-3C01F96292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81617" y="190226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8" name="Freeform 39">
              <a:extLst>
                <a:ext uri="{FF2B5EF4-FFF2-40B4-BE49-F238E27FC236}">
                  <a16:creationId xmlns:a16="http://schemas.microsoft.com/office/drawing/2014/main" id="{33927FF8-C873-F8EE-AC8B-5AC588F6E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6825" y="1732534"/>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9" name="Freeform 41">
              <a:extLst>
                <a:ext uri="{FF2B5EF4-FFF2-40B4-BE49-F238E27FC236}">
                  <a16:creationId xmlns:a16="http://schemas.microsoft.com/office/drawing/2014/main" id="{CBC023FF-D464-39CF-E020-01AA3CE171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84215" y="514912"/>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0" name="Freeform 42">
              <a:extLst>
                <a:ext uri="{FF2B5EF4-FFF2-40B4-BE49-F238E27FC236}">
                  <a16:creationId xmlns:a16="http://schemas.microsoft.com/office/drawing/2014/main" id="{324F6DB7-FEEC-1050-1ECD-A533EC1D19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96047" y="1178128"/>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1" name="Freeform 45">
              <a:extLst>
                <a:ext uri="{FF2B5EF4-FFF2-40B4-BE49-F238E27FC236}">
                  <a16:creationId xmlns:a16="http://schemas.microsoft.com/office/drawing/2014/main" id="{038797AD-1730-C195-170F-0E1C76B7F6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14408" y="93246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2" name="Freeform 49">
              <a:extLst>
                <a:ext uri="{FF2B5EF4-FFF2-40B4-BE49-F238E27FC236}">
                  <a16:creationId xmlns:a16="http://schemas.microsoft.com/office/drawing/2014/main" id="{F6FA2994-9987-DFF1-9A06-2017DD47B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30170" y="282433"/>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3" name="Freeform 65">
              <a:extLst>
                <a:ext uri="{FF2B5EF4-FFF2-40B4-BE49-F238E27FC236}">
                  <a16:creationId xmlns:a16="http://schemas.microsoft.com/office/drawing/2014/main" id="{C636C6D1-7A4A-1E88-6C0A-064D8D8276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83885" y="12161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4" name="Freeform 66">
              <a:extLst>
                <a:ext uri="{FF2B5EF4-FFF2-40B4-BE49-F238E27FC236}">
                  <a16:creationId xmlns:a16="http://schemas.microsoft.com/office/drawing/2014/main" id="{E59C4212-C621-D9A1-19F2-5575AF2ADD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96965" y="1387451"/>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5" name="Freeform 69">
              <a:extLst>
                <a:ext uri="{FF2B5EF4-FFF2-40B4-BE49-F238E27FC236}">
                  <a16:creationId xmlns:a16="http://schemas.microsoft.com/office/drawing/2014/main" id="{017594F6-366F-F430-A85A-6C7B88493E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96848" y="1105206"/>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6" name="Freeform 70">
              <a:extLst>
                <a:ext uri="{FF2B5EF4-FFF2-40B4-BE49-F238E27FC236}">
                  <a16:creationId xmlns:a16="http://schemas.microsoft.com/office/drawing/2014/main" id="{8530B875-FE4C-E915-A5FF-0ED570B44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45927" y="54936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7" name="Freeform 71">
              <a:extLst>
                <a:ext uri="{FF2B5EF4-FFF2-40B4-BE49-F238E27FC236}">
                  <a16:creationId xmlns:a16="http://schemas.microsoft.com/office/drawing/2014/main" id="{EB309F8B-2266-8A9C-9418-FACC45589E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98597" y="1647073"/>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8" name="Freeform 72">
              <a:extLst>
                <a:ext uri="{FF2B5EF4-FFF2-40B4-BE49-F238E27FC236}">
                  <a16:creationId xmlns:a16="http://schemas.microsoft.com/office/drawing/2014/main" id="{3B1E2754-9025-6A9E-E54E-FF369B05B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01860" y="1873932"/>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9" name="Freeform 74">
              <a:extLst>
                <a:ext uri="{FF2B5EF4-FFF2-40B4-BE49-F238E27FC236}">
                  <a16:creationId xmlns:a16="http://schemas.microsoft.com/office/drawing/2014/main" id="{2DE45D08-96D7-92A4-45DF-7C1D1FDD2B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22832" y="763091"/>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0" name="Freeform 85">
              <a:extLst>
                <a:ext uri="{FF2B5EF4-FFF2-40B4-BE49-F238E27FC236}">
                  <a16:creationId xmlns:a16="http://schemas.microsoft.com/office/drawing/2014/main" id="{109C6DAC-995E-D367-0062-74D9B04B8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46066" y="34025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1" name="Freeform 87">
              <a:extLst>
                <a:ext uri="{FF2B5EF4-FFF2-40B4-BE49-F238E27FC236}">
                  <a16:creationId xmlns:a16="http://schemas.microsoft.com/office/drawing/2014/main" id="{63E26DF8-7632-3CD7-E169-3FCFA2473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11402"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2" name="Freeform 88">
              <a:extLst>
                <a:ext uri="{FF2B5EF4-FFF2-40B4-BE49-F238E27FC236}">
                  <a16:creationId xmlns:a16="http://schemas.microsoft.com/office/drawing/2014/main" id="{C54887C5-193C-7AE9-31B9-4C996973D3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879430" y="116138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3" name="Freeform 94">
              <a:extLst>
                <a:ext uri="{FF2B5EF4-FFF2-40B4-BE49-F238E27FC236}">
                  <a16:creationId xmlns:a16="http://schemas.microsoft.com/office/drawing/2014/main" id="{6DAEFBE7-3DDD-EF0E-1915-C02D6B85C7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64748"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4" name="Freeform 97">
              <a:extLst>
                <a:ext uri="{FF2B5EF4-FFF2-40B4-BE49-F238E27FC236}">
                  <a16:creationId xmlns:a16="http://schemas.microsoft.com/office/drawing/2014/main" id="{36E94A83-8EB7-525D-7EC1-1BA9EDDD81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59415" y="175692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5" name="Freeform 99">
              <a:extLst>
                <a:ext uri="{FF2B5EF4-FFF2-40B4-BE49-F238E27FC236}">
                  <a16:creationId xmlns:a16="http://schemas.microsoft.com/office/drawing/2014/main" id="{66D35E2E-5A2F-B0F2-087C-E99E80C6E8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44896" y="1960730"/>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6" name="Freeform 101">
              <a:extLst>
                <a:ext uri="{FF2B5EF4-FFF2-40B4-BE49-F238E27FC236}">
                  <a16:creationId xmlns:a16="http://schemas.microsoft.com/office/drawing/2014/main" id="{E18EC8B6-BE55-12E4-447D-42787D55C0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72093"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7" name="Freeform 102">
              <a:extLst>
                <a:ext uri="{FF2B5EF4-FFF2-40B4-BE49-F238E27FC236}">
                  <a16:creationId xmlns:a16="http://schemas.microsoft.com/office/drawing/2014/main" id="{36C5032B-D48A-FE93-E6D4-323FA8C9AE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92750"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8" name="Freeform 103">
              <a:extLst>
                <a:ext uri="{FF2B5EF4-FFF2-40B4-BE49-F238E27FC236}">
                  <a16:creationId xmlns:a16="http://schemas.microsoft.com/office/drawing/2014/main" id="{FA09396F-5461-67DB-CD94-24248C4680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90347"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9" name="Freeform 113">
              <a:extLst>
                <a:ext uri="{FF2B5EF4-FFF2-40B4-BE49-F238E27FC236}">
                  <a16:creationId xmlns:a16="http://schemas.microsoft.com/office/drawing/2014/main" id="{E300E1C7-7F56-8724-51B3-E459DFFBC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54699"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0" name="Freeform 117">
              <a:extLst>
                <a:ext uri="{FF2B5EF4-FFF2-40B4-BE49-F238E27FC236}">
                  <a16:creationId xmlns:a16="http://schemas.microsoft.com/office/drawing/2014/main" id="{68D50BF4-B81F-5C3C-6C7C-824E9A640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2350"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1" name="Freeform 118">
              <a:extLst>
                <a:ext uri="{FF2B5EF4-FFF2-40B4-BE49-F238E27FC236}">
                  <a16:creationId xmlns:a16="http://schemas.microsoft.com/office/drawing/2014/main" id="{1535C69F-FDC6-F13B-5D35-31BC299D10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58870"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2" name="Freeform 119">
              <a:extLst>
                <a:ext uri="{FF2B5EF4-FFF2-40B4-BE49-F238E27FC236}">
                  <a16:creationId xmlns:a16="http://schemas.microsoft.com/office/drawing/2014/main" id="{BD50A398-F445-9E63-40DE-F4205509DA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5741" y="43473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3" name="Freeform 136">
              <a:extLst>
                <a:ext uri="{FF2B5EF4-FFF2-40B4-BE49-F238E27FC236}">
                  <a16:creationId xmlns:a16="http://schemas.microsoft.com/office/drawing/2014/main" id="{DDA8A53F-FA91-DD0D-EC2A-A011D5A30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505"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4" name="Freeform 137">
              <a:extLst>
                <a:ext uri="{FF2B5EF4-FFF2-40B4-BE49-F238E27FC236}">
                  <a16:creationId xmlns:a16="http://schemas.microsoft.com/office/drawing/2014/main" id="{BD5E34B1-B070-44AD-82B2-7BCEFBC230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10" y="158864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5" name="Freeform 138">
              <a:extLst>
                <a:ext uri="{FF2B5EF4-FFF2-40B4-BE49-F238E27FC236}">
                  <a16:creationId xmlns:a16="http://schemas.microsoft.com/office/drawing/2014/main" id="{0A22A622-BB58-7F5E-B4EB-697C0A3BA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1645" y="607297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6" name="Freeform 139">
              <a:extLst>
                <a:ext uri="{FF2B5EF4-FFF2-40B4-BE49-F238E27FC236}">
                  <a16:creationId xmlns:a16="http://schemas.microsoft.com/office/drawing/2014/main" id="{272B3D87-6A56-4C4C-A95B-6ABE6BEACD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950"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7" name="Freeform 143">
              <a:extLst>
                <a:ext uri="{FF2B5EF4-FFF2-40B4-BE49-F238E27FC236}">
                  <a16:creationId xmlns:a16="http://schemas.microsoft.com/office/drawing/2014/main" id="{0B3AC67F-B665-A6FD-0013-4B9EE64AA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20791" y="107488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8" name="Freeform 144">
              <a:extLst>
                <a:ext uri="{FF2B5EF4-FFF2-40B4-BE49-F238E27FC236}">
                  <a16:creationId xmlns:a16="http://schemas.microsoft.com/office/drawing/2014/main" id="{5BB5EA55-E1E2-4244-6006-9709E3BBC4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3458"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9" name="Freeform 145">
              <a:extLst>
                <a:ext uri="{FF2B5EF4-FFF2-40B4-BE49-F238E27FC236}">
                  <a16:creationId xmlns:a16="http://schemas.microsoft.com/office/drawing/2014/main" id="{C0952522-076C-BBA0-DD9E-5A9A2DCB03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7528"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0" name="Freeform 8">
              <a:extLst>
                <a:ext uri="{FF2B5EF4-FFF2-40B4-BE49-F238E27FC236}">
                  <a16:creationId xmlns:a16="http://schemas.microsoft.com/office/drawing/2014/main" id="{AA2DAEC8-8A61-C289-968D-82A8E4A251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1238"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1" name="Freeform 8">
              <a:extLst>
                <a:ext uri="{FF2B5EF4-FFF2-40B4-BE49-F238E27FC236}">
                  <a16:creationId xmlns:a16="http://schemas.microsoft.com/office/drawing/2014/main" id="{FFE3E75E-90BC-9BEA-DE63-BDE4811F1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28159" y="669354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pic>
        <p:nvPicPr>
          <p:cNvPr id="4" name="Picture 3">
            <a:extLst>
              <a:ext uri="{FF2B5EF4-FFF2-40B4-BE49-F238E27FC236}">
                <a16:creationId xmlns:a16="http://schemas.microsoft.com/office/drawing/2014/main" id="{F301E37C-D6E0-C2B9-B4B7-E7E513937199}"/>
              </a:ext>
            </a:extLst>
          </p:cNvPr>
          <p:cNvPicPr>
            <a:picLocks noChangeAspect="1"/>
          </p:cNvPicPr>
          <p:nvPr/>
        </p:nvPicPr>
        <p:blipFill>
          <a:blip r:embed="rId2"/>
          <a:stretch>
            <a:fillRect/>
          </a:stretch>
        </p:blipFill>
        <p:spPr>
          <a:xfrm>
            <a:off x="7485060" y="2562929"/>
            <a:ext cx="4135440" cy="2760406"/>
          </a:xfrm>
          <a:prstGeom prst="rect">
            <a:avLst/>
          </a:prstGeom>
        </p:spPr>
      </p:pic>
    </p:spTree>
    <p:extLst>
      <p:ext uri="{BB962C8B-B14F-4D97-AF65-F5344CB8AC3E}">
        <p14:creationId xmlns:p14="http://schemas.microsoft.com/office/powerpoint/2010/main" val="2372808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0C4A-6AE3-1D3D-977B-84FCDF9A4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BFA16-7119-AEB4-3FF0-013E1D1CC6B9}"/>
              </a:ext>
            </a:extLst>
          </p:cNvPr>
          <p:cNvSpPr>
            <a:spLocks noGrp="1"/>
          </p:cNvSpPr>
          <p:nvPr>
            <p:ph type="title"/>
          </p:nvPr>
        </p:nvSpPr>
        <p:spPr>
          <a:xfrm>
            <a:off x="794198" y="319090"/>
            <a:ext cx="10426923" cy="846581"/>
          </a:xfrm>
        </p:spPr>
        <p:txBody>
          <a:bodyPr>
            <a:noAutofit/>
          </a:bodyPr>
          <a:lstStyle/>
          <a:p>
            <a:pPr algn="ctr"/>
            <a:r>
              <a:rPr lang="en-US" sz="3200" dirty="0">
                <a:latin typeface="Arial" panose="020B0604020202020204" pitchFamily="34" charset="0"/>
                <a:cs typeface="Arial" panose="020B0604020202020204" pitchFamily="34" charset="0"/>
              </a:rPr>
              <a:t>DEBQ</a:t>
            </a:r>
            <a:br>
              <a:rPr lang="el-GR"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Dutch Eating Behavior Questionnaire</a:t>
            </a:r>
          </a:p>
        </p:txBody>
      </p:sp>
      <p:graphicFrame>
        <p:nvGraphicFramePr>
          <p:cNvPr id="6" name="Content Placeholder 5">
            <a:extLst>
              <a:ext uri="{FF2B5EF4-FFF2-40B4-BE49-F238E27FC236}">
                <a16:creationId xmlns:a16="http://schemas.microsoft.com/office/drawing/2014/main" id="{88C39E59-41B6-A409-2E33-78D2883B1710}"/>
              </a:ext>
            </a:extLst>
          </p:cNvPr>
          <p:cNvGraphicFramePr>
            <a:graphicFrameLocks noGrp="1"/>
          </p:cNvGraphicFramePr>
          <p:nvPr>
            <p:ph idx="1"/>
            <p:extLst>
              <p:ext uri="{D42A27DB-BD31-4B8C-83A1-F6EECF244321}">
                <p14:modId xmlns:p14="http://schemas.microsoft.com/office/powerpoint/2010/main" val="466319687"/>
              </p:ext>
            </p:extLst>
          </p:nvPr>
        </p:nvGraphicFramePr>
        <p:xfrm>
          <a:off x="290944" y="1824690"/>
          <a:ext cx="10656916" cy="3972052"/>
        </p:xfrm>
        <a:graphic>
          <a:graphicData uri="http://schemas.openxmlformats.org/drawingml/2006/table">
            <a:tbl>
              <a:tblPr bandRow="1"/>
              <a:tblGrid>
                <a:gridCol w="4332539">
                  <a:extLst>
                    <a:ext uri="{9D8B030D-6E8A-4147-A177-3AD203B41FA5}">
                      <a16:colId xmlns:a16="http://schemas.microsoft.com/office/drawing/2014/main" val="2213005761"/>
                    </a:ext>
                  </a:extLst>
                </a:gridCol>
                <a:gridCol w="1819500">
                  <a:extLst>
                    <a:ext uri="{9D8B030D-6E8A-4147-A177-3AD203B41FA5}">
                      <a16:colId xmlns:a16="http://schemas.microsoft.com/office/drawing/2014/main" val="2750387532"/>
                    </a:ext>
                  </a:extLst>
                </a:gridCol>
                <a:gridCol w="1354781">
                  <a:extLst>
                    <a:ext uri="{9D8B030D-6E8A-4147-A177-3AD203B41FA5}">
                      <a16:colId xmlns:a16="http://schemas.microsoft.com/office/drawing/2014/main" val="1001768292"/>
                    </a:ext>
                  </a:extLst>
                </a:gridCol>
                <a:gridCol w="1443562">
                  <a:extLst>
                    <a:ext uri="{9D8B030D-6E8A-4147-A177-3AD203B41FA5}">
                      <a16:colId xmlns:a16="http://schemas.microsoft.com/office/drawing/2014/main" val="3387477732"/>
                    </a:ext>
                  </a:extLst>
                </a:gridCol>
                <a:gridCol w="1706534">
                  <a:extLst>
                    <a:ext uri="{9D8B030D-6E8A-4147-A177-3AD203B41FA5}">
                      <a16:colId xmlns:a16="http://schemas.microsoft.com/office/drawing/2014/main" val="767903679"/>
                    </a:ext>
                  </a:extLst>
                </a:gridCol>
              </a:tblGrid>
              <a:tr h="358140">
                <a:tc>
                  <a:txBody>
                    <a:bodyPr/>
                    <a:lstStyle/>
                    <a:p>
                      <a:pPr marL="0" marR="0">
                        <a:lnSpc>
                          <a:spcPct val="115000"/>
                        </a:lnSpc>
                        <a:spcAft>
                          <a:spcPts val="1000"/>
                        </a:spcAft>
                        <a:buNone/>
                      </a:pPr>
                      <a:r>
                        <a:rPr lang="el-GR" sz="2000" dirty="0">
                          <a:solidFill>
                            <a:srgbClr val="548DD4"/>
                          </a:solidFill>
                          <a:effectLst/>
                          <a:latin typeface="Calibri" panose="020F0502020204030204" pitchFamily="34" charset="0"/>
                          <a:ea typeface="Calibri" panose="020F0502020204030204" pitchFamily="34" charset="0"/>
                        </a:rPr>
                        <a:t>ΕΝΟΤΗΤΕΣ </a:t>
                      </a:r>
                      <a:r>
                        <a:rPr lang="en-US" sz="2000" dirty="0">
                          <a:solidFill>
                            <a:srgbClr val="548DD4"/>
                          </a:solidFill>
                          <a:effectLst/>
                          <a:latin typeface="Calibri" panose="020F0502020204030204" pitchFamily="34" charset="0"/>
                          <a:ea typeface="Calibri" panose="020F0502020204030204" pitchFamily="34" charset="0"/>
                        </a:rPr>
                        <a:t>Q</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a:solidFill>
                            <a:srgbClr val="548DD4"/>
                          </a:solidFill>
                          <a:effectLst/>
                          <a:latin typeface="Calibri" panose="020F0502020204030204" pitchFamily="34" charset="0"/>
                          <a:ea typeface="Calibri" panose="020F0502020204030204" pitchFamily="34" charset="0"/>
                        </a:rPr>
                        <a:t>ΕΡΩΤΗΣΕΙΣ</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000" dirty="0">
                          <a:solidFill>
                            <a:srgbClr val="548DD4"/>
                          </a:solidFill>
                          <a:effectLst/>
                          <a:latin typeface="Calibri" panose="020F0502020204030204" pitchFamily="34" charset="0"/>
                          <a:ea typeface="Calibri" panose="020F0502020204030204" pitchFamily="34" charset="0"/>
                        </a:rPr>
                        <a:t>ITEM SCORE</a:t>
                      </a:r>
                      <a:endParaRPr lang="en-US" sz="2000"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2000">
                          <a:solidFill>
                            <a:srgbClr val="548DD4"/>
                          </a:solidFill>
                          <a:effectLst/>
                          <a:latin typeface="Calibri" panose="020F0502020204030204" pitchFamily="34" charset="0"/>
                          <a:ea typeface="Calibri" panose="020F0502020204030204" pitchFamily="34" charset="0"/>
                        </a:rPr>
                        <a:t>TOTAL SCORE</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a:solidFill>
                            <a:srgbClr val="548DD4"/>
                          </a:solidFill>
                          <a:effectLst/>
                          <a:latin typeface="Calibri" panose="020F0502020204030204" pitchFamily="34" charset="0"/>
                          <a:ea typeface="Calibri" panose="020F0502020204030204" pitchFamily="34" charset="0"/>
                        </a:rPr>
                        <a:t>ΜΕΣΟ </a:t>
                      </a:r>
                      <a:r>
                        <a:rPr lang="en-US" sz="2000">
                          <a:solidFill>
                            <a:srgbClr val="548DD4"/>
                          </a:solidFill>
                          <a:effectLst/>
                          <a:latin typeface="Calibri" panose="020F0502020204030204" pitchFamily="34" charset="0"/>
                          <a:ea typeface="Calibri" panose="020F0502020204030204" pitchFamily="34" charset="0"/>
                        </a:rPr>
                        <a:t>SCORE SUBSECTION</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0495442"/>
                  </a:ext>
                </a:extLst>
              </a:tr>
              <a:tr h="358140">
                <a:tc>
                  <a:txBody>
                    <a:bodyPr/>
                    <a:lstStyle/>
                    <a:p>
                      <a:pPr marL="0" marR="0">
                        <a:lnSpc>
                          <a:spcPct val="115000"/>
                        </a:lnSpc>
                        <a:spcAft>
                          <a:spcPts val="1000"/>
                        </a:spcAft>
                        <a:buNone/>
                      </a:pPr>
                      <a:r>
                        <a:rPr lang="en-US" sz="2000" b="1">
                          <a:effectLst/>
                          <a:latin typeface="Calibri" panose="020F0502020204030204" pitchFamily="34" charset="0"/>
                          <a:ea typeface="Calibri" panose="020F0502020204030204" pitchFamily="34" charset="0"/>
                        </a:rPr>
                        <a:t>EXTERNAL EATING</a:t>
                      </a:r>
                      <a:r>
                        <a:rPr lang="en-US" sz="2000">
                          <a:solidFill>
                            <a:srgbClr val="000000"/>
                          </a:solidFill>
                          <a:effectLst/>
                          <a:latin typeface="Calibri" panose="020F0502020204030204" pitchFamily="34" charset="0"/>
                          <a:ea typeface="Calibri" panose="020F0502020204030204" pitchFamily="34" charset="0"/>
                        </a:rPr>
                        <a:t> </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dirty="0">
                          <a:effectLst/>
                          <a:latin typeface="Calibri" panose="020F0502020204030204" pitchFamily="34" charset="0"/>
                          <a:ea typeface="Calibri" panose="020F0502020204030204" pitchFamily="34" charset="0"/>
                        </a:rPr>
                        <a:t>2,12,15,18,21,24,27,33,6,9</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a:effectLst/>
                          <a:latin typeface="Calibri" panose="020F0502020204030204" pitchFamily="34" charset="0"/>
                          <a:ea typeface="Calibri" panose="020F0502020204030204" pitchFamily="34" charset="0"/>
                        </a:rPr>
                        <a:t>1-5</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2000">
                          <a:effectLst/>
                          <a:latin typeface="Calibri" panose="020F0502020204030204" pitchFamily="34" charset="0"/>
                          <a:ea typeface="Calibri" panose="020F0502020204030204" pitchFamily="34" charset="0"/>
                        </a:rPr>
                        <a:t>TOTAL ITEM SCORE/10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marL="0" marR="0">
                        <a:lnSpc>
                          <a:spcPct val="115000"/>
                        </a:lnSpc>
                        <a:spcAft>
                          <a:spcPts val="1000"/>
                        </a:spcAft>
                        <a:buNone/>
                      </a:pPr>
                      <a:r>
                        <a:rPr lang="en-US" sz="2000">
                          <a:effectLst/>
                          <a:latin typeface="Calibri" panose="020F0502020204030204" pitchFamily="34" charset="0"/>
                          <a:ea typeface="Calibri" panose="020F0502020204030204" pitchFamily="34" charset="0"/>
                        </a:rPr>
                        <a:t>1-2 SCORE </a:t>
                      </a:r>
                      <a:r>
                        <a:rPr lang="en-US" sz="2000">
                          <a:effectLst/>
                          <a:latin typeface="Calibri" panose="020F0502020204030204" pitchFamily="34" charset="0"/>
                          <a:ea typeface="Calibri" panose="020F0502020204030204" pitchFamily="34" charset="0"/>
                          <a:sym typeface="Wingdings" panose="05000000000000000000" pitchFamily="2" charset="2"/>
                        </a:rPr>
                        <a:t></a:t>
                      </a:r>
                      <a:r>
                        <a:rPr lang="en-US" sz="2000">
                          <a:effectLst/>
                          <a:latin typeface="Calibri" panose="020F0502020204030204" pitchFamily="34" charset="0"/>
                          <a:ea typeface="Calibri" panose="020F0502020204030204" pitchFamily="34" charset="0"/>
                        </a:rPr>
                        <a:t> </a:t>
                      </a:r>
                      <a:r>
                        <a:rPr lang="el-GR" sz="2000">
                          <a:effectLst/>
                          <a:latin typeface="Calibri" panose="020F0502020204030204" pitchFamily="34" charset="0"/>
                          <a:ea typeface="Calibri" panose="020F0502020204030204" pitchFamily="34" charset="0"/>
                        </a:rPr>
                        <a:t>ΧΑΜΗΗ ΤΑΣΗ</a:t>
                      </a:r>
                      <a:endParaRPr lang="en-US" sz="2000">
                        <a:effectLst/>
                        <a:latin typeface="Calibri" panose="020F0502020204030204" pitchFamily="34" charset="0"/>
                        <a:ea typeface="Calibri" panose="020F0502020204030204" pitchFamily="34" charset="0"/>
                      </a:endParaRPr>
                    </a:p>
                    <a:p>
                      <a:pPr marL="0" marR="0">
                        <a:lnSpc>
                          <a:spcPct val="115000"/>
                        </a:lnSpc>
                        <a:spcAft>
                          <a:spcPts val="1000"/>
                        </a:spcAft>
                        <a:buNone/>
                      </a:pPr>
                      <a:r>
                        <a:rPr lang="el-GR" sz="2000">
                          <a:effectLst/>
                          <a:latin typeface="Calibri" panose="020F0502020204030204" pitchFamily="34" charset="0"/>
                          <a:ea typeface="Calibri" panose="020F0502020204030204" pitchFamily="34" charset="0"/>
                        </a:rPr>
                        <a:t> </a:t>
                      </a:r>
                      <a:endParaRPr lang="en-US" sz="2000">
                        <a:effectLst/>
                        <a:latin typeface="Calibri" panose="020F0502020204030204" pitchFamily="34" charset="0"/>
                        <a:ea typeface="Calibri" panose="020F0502020204030204" pitchFamily="34" charset="0"/>
                      </a:endParaRPr>
                    </a:p>
                    <a:p>
                      <a:pPr marL="0" marR="0">
                        <a:lnSpc>
                          <a:spcPct val="115000"/>
                        </a:lnSpc>
                        <a:spcAft>
                          <a:spcPts val="1000"/>
                        </a:spcAft>
                        <a:buNone/>
                      </a:pPr>
                      <a:r>
                        <a:rPr lang="el-GR" sz="2000">
                          <a:effectLst/>
                          <a:latin typeface="Calibri" panose="020F0502020204030204" pitchFamily="34" charset="0"/>
                          <a:ea typeface="Calibri" panose="020F0502020204030204" pitchFamily="34" charset="0"/>
                        </a:rPr>
                        <a:t>2.1-3 </a:t>
                      </a:r>
                      <a:r>
                        <a:rPr lang="el-GR" sz="2000">
                          <a:effectLst/>
                          <a:latin typeface="Calibri" panose="020F0502020204030204" pitchFamily="34" charset="0"/>
                          <a:ea typeface="Calibri" panose="020F0502020204030204" pitchFamily="34" charset="0"/>
                          <a:sym typeface="Wingdings" panose="05000000000000000000" pitchFamily="2" charset="2"/>
                        </a:rPr>
                        <a:t></a:t>
                      </a:r>
                      <a:r>
                        <a:rPr lang="el-GR" sz="2000">
                          <a:effectLst/>
                          <a:latin typeface="Calibri" panose="020F0502020204030204" pitchFamily="34" charset="0"/>
                          <a:ea typeface="Calibri" panose="020F0502020204030204" pitchFamily="34" charset="0"/>
                        </a:rPr>
                        <a:t> ΜΕΤΡΙΑ ΤΑΣΗ</a:t>
                      </a:r>
                      <a:endParaRPr lang="en-US" sz="2000">
                        <a:effectLst/>
                        <a:latin typeface="Calibri" panose="020F0502020204030204" pitchFamily="34" charset="0"/>
                        <a:ea typeface="Calibri" panose="020F0502020204030204" pitchFamily="34" charset="0"/>
                      </a:endParaRPr>
                    </a:p>
                    <a:p>
                      <a:pPr marL="0" marR="0">
                        <a:lnSpc>
                          <a:spcPct val="115000"/>
                        </a:lnSpc>
                        <a:spcAft>
                          <a:spcPts val="1000"/>
                        </a:spcAft>
                        <a:buNone/>
                      </a:pPr>
                      <a:r>
                        <a:rPr lang="el-GR" sz="2000">
                          <a:effectLst/>
                          <a:latin typeface="Calibri" panose="020F0502020204030204" pitchFamily="34" charset="0"/>
                          <a:ea typeface="Calibri" panose="020F0502020204030204" pitchFamily="34" charset="0"/>
                        </a:rPr>
                        <a:t> </a:t>
                      </a:r>
                      <a:endParaRPr lang="en-US" sz="2000">
                        <a:effectLst/>
                        <a:latin typeface="Calibri" panose="020F0502020204030204" pitchFamily="34" charset="0"/>
                        <a:ea typeface="Calibri" panose="020F0502020204030204" pitchFamily="34" charset="0"/>
                      </a:endParaRPr>
                    </a:p>
                    <a:p>
                      <a:pPr marL="0" marR="0">
                        <a:lnSpc>
                          <a:spcPct val="115000"/>
                        </a:lnSpc>
                        <a:spcAft>
                          <a:spcPts val="1000"/>
                        </a:spcAft>
                        <a:buNone/>
                      </a:pPr>
                      <a:r>
                        <a:rPr lang="el-GR" sz="2000">
                          <a:effectLst/>
                          <a:latin typeface="Calibri" panose="020F0502020204030204" pitchFamily="34" charset="0"/>
                          <a:ea typeface="Calibri" panose="020F0502020204030204" pitchFamily="34" charset="0"/>
                        </a:rPr>
                        <a:t>3.1-5 </a:t>
                      </a:r>
                      <a:r>
                        <a:rPr lang="el-GR" sz="2000">
                          <a:effectLst/>
                          <a:latin typeface="Calibri" panose="020F0502020204030204" pitchFamily="34" charset="0"/>
                          <a:ea typeface="Calibri" panose="020F0502020204030204" pitchFamily="34" charset="0"/>
                          <a:sym typeface="Wingdings" panose="05000000000000000000" pitchFamily="2" charset="2"/>
                        </a:rPr>
                        <a:t></a:t>
                      </a:r>
                      <a:r>
                        <a:rPr lang="el-GR" sz="2000">
                          <a:effectLst/>
                          <a:latin typeface="Calibri" panose="020F0502020204030204" pitchFamily="34" charset="0"/>
                          <a:ea typeface="Calibri" panose="020F0502020204030204" pitchFamily="34" charset="0"/>
                        </a:rPr>
                        <a:t> ΥΨΗΛΗ ΤΑΣΗ </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079812"/>
                  </a:ext>
                </a:extLst>
              </a:tr>
              <a:tr h="439420">
                <a:tc>
                  <a:txBody>
                    <a:bodyPr/>
                    <a:lstStyle/>
                    <a:p>
                      <a:pPr marL="0" marR="0">
                        <a:lnSpc>
                          <a:spcPct val="115000"/>
                        </a:lnSpc>
                        <a:spcAft>
                          <a:spcPts val="1000"/>
                        </a:spcAft>
                        <a:buNone/>
                      </a:pPr>
                      <a:r>
                        <a:rPr lang="en-US" sz="2000" b="1">
                          <a:effectLst/>
                          <a:latin typeface="Calibri" panose="020F0502020204030204" pitchFamily="34" charset="0"/>
                          <a:ea typeface="Calibri" panose="020F0502020204030204" pitchFamily="34" charset="0"/>
                        </a:rPr>
                        <a:t>RESTRICTED - RESTRAINED EATING</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a:effectLst/>
                          <a:latin typeface="Calibri" panose="020F0502020204030204" pitchFamily="34" charset="0"/>
                          <a:ea typeface="Calibri" panose="020F0502020204030204" pitchFamily="34" charset="0"/>
                        </a:rPr>
                        <a:t>4,7,11,14,17,19,22,26,29,31</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dirty="0">
                          <a:effectLst/>
                          <a:latin typeface="Calibri" panose="020F0502020204030204" pitchFamily="34" charset="0"/>
                          <a:ea typeface="Calibri" panose="020F0502020204030204" pitchFamily="34" charset="0"/>
                        </a:rPr>
                        <a:t>1-5</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2000" dirty="0">
                          <a:effectLst/>
                          <a:latin typeface="Calibri" panose="020F0502020204030204" pitchFamily="34" charset="0"/>
                          <a:ea typeface="Calibri" panose="020F0502020204030204" pitchFamily="34" charset="0"/>
                        </a:rPr>
                        <a:t>TOTAL ITEM SCORE/10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193618782"/>
                  </a:ext>
                </a:extLst>
              </a:tr>
              <a:tr h="362585">
                <a:tc>
                  <a:txBody>
                    <a:bodyPr/>
                    <a:lstStyle/>
                    <a:p>
                      <a:pPr marL="0" marR="0">
                        <a:lnSpc>
                          <a:spcPct val="115000"/>
                        </a:lnSpc>
                        <a:spcAft>
                          <a:spcPts val="1000"/>
                        </a:spcAft>
                        <a:buNone/>
                      </a:pPr>
                      <a:r>
                        <a:rPr lang="en-US" sz="2000" b="1">
                          <a:effectLst/>
                          <a:latin typeface="Calibri" panose="020F0502020204030204" pitchFamily="34" charset="0"/>
                          <a:ea typeface="Calibri" panose="020F0502020204030204" pitchFamily="34" charset="0"/>
                        </a:rPr>
                        <a:t>EMOTIONAL EATING</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a:effectLst/>
                          <a:latin typeface="Calibri" panose="020F0502020204030204" pitchFamily="34" charset="0"/>
                          <a:ea typeface="Calibri" panose="020F0502020204030204" pitchFamily="34" charset="0"/>
                        </a:rPr>
                        <a:t>1,3,5,8,10,13,16,20,23,25,28,30,32</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l-GR" sz="2000">
                          <a:effectLst/>
                          <a:latin typeface="Calibri" panose="020F0502020204030204" pitchFamily="34" charset="0"/>
                          <a:ea typeface="Calibri" panose="020F0502020204030204" pitchFamily="34" charset="0"/>
                        </a:rPr>
                        <a:t>1-5</a:t>
                      </a:r>
                      <a:endParaRPr lang="en-US"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2000" dirty="0">
                          <a:effectLst/>
                          <a:latin typeface="Calibri" panose="020F0502020204030204" pitchFamily="34" charset="0"/>
                          <a:ea typeface="Calibri" panose="020F0502020204030204" pitchFamily="34" charset="0"/>
                        </a:rPr>
                        <a:t>TOTAL ITEM SCORE/13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620127181"/>
                  </a:ext>
                </a:extLst>
              </a:tr>
            </a:tbl>
          </a:graphicData>
        </a:graphic>
      </p:graphicFrame>
    </p:spTree>
    <p:extLst>
      <p:ext uri="{BB962C8B-B14F-4D97-AF65-F5344CB8AC3E}">
        <p14:creationId xmlns:p14="http://schemas.microsoft.com/office/powerpoint/2010/main" val="2859075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Επεξήγηση με σύννεφο 7">
            <a:extLst>
              <a:ext uri="{FF2B5EF4-FFF2-40B4-BE49-F238E27FC236}">
                <a16:creationId xmlns:a16="http://schemas.microsoft.com/office/drawing/2014/main" id="{C56C8FA8-D8A5-479A-9EF4-9015AEED4A24}"/>
              </a:ext>
            </a:extLst>
          </p:cNvPr>
          <p:cNvSpPr/>
          <p:nvPr/>
        </p:nvSpPr>
        <p:spPr>
          <a:xfrm>
            <a:off x="6255893" y="764704"/>
            <a:ext cx="5751379" cy="5211223"/>
          </a:xfrm>
          <a:prstGeom prst="cloudCallout">
            <a:avLst>
              <a:gd name="adj1" fmla="val -103547"/>
              <a:gd name="adj2" fmla="val 887"/>
            </a:avLst>
          </a:prstGeom>
          <a:solidFill>
            <a:schemeClr val="accent5">
              <a:lumMod val="20000"/>
              <a:lumOff val="80000"/>
              <a:alpha val="72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64368B73-F35A-4CC0-A733-51129791235C}"/>
              </a:ext>
            </a:extLst>
          </p:cNvPr>
          <p:cNvSpPr txBox="1"/>
          <p:nvPr/>
        </p:nvSpPr>
        <p:spPr>
          <a:xfrm>
            <a:off x="6747282" y="1536174"/>
            <a:ext cx="4680520" cy="3785652"/>
          </a:xfrm>
          <a:prstGeom prst="rect">
            <a:avLst/>
          </a:prstGeom>
          <a:noFill/>
        </p:spPr>
        <p:txBody>
          <a:bodyPr wrap="square" rtlCol="0">
            <a:spAutoFit/>
          </a:bodyPr>
          <a:lstStyle/>
          <a:p>
            <a:r>
              <a:rPr lang="el-GR" sz="2000" dirty="0"/>
              <a:t>   Τρώω σε απόκριση εξωτερικών ερεθισμάτων, π.χ.:</a:t>
            </a:r>
          </a:p>
          <a:p>
            <a:endParaRPr lang="el-GR" sz="2000" dirty="0"/>
          </a:p>
          <a:p>
            <a:pPr marL="457200" indent="-457200">
              <a:buFont typeface="+mj-lt"/>
              <a:buAutoNum type="arabicPeriod"/>
            </a:pPr>
            <a:r>
              <a:rPr lang="el-GR" sz="2000" dirty="0"/>
              <a:t>τρώει και κάποιος άλλος στο σπίτι, ενώ εγώ έχω φάει προ ολίγου</a:t>
            </a:r>
          </a:p>
          <a:p>
            <a:pPr marL="457200" indent="-457200">
              <a:buFont typeface="+mj-lt"/>
              <a:buAutoNum type="arabicPeriod"/>
            </a:pPr>
            <a:endParaRPr lang="el-GR" sz="2000" dirty="0"/>
          </a:p>
          <a:p>
            <a:pPr marL="457200" indent="-457200">
              <a:buFont typeface="+mj-lt"/>
              <a:buAutoNum type="arabicPeriod"/>
            </a:pPr>
            <a:r>
              <a:rPr lang="el-GR" sz="2000" dirty="0"/>
              <a:t>βλέπω φαγητό, &amp; αγοράζω, ενώ έχω φάει (περνάω από το σαλόνι με τα μελομακάρονα/ ξηρούς καρπούς &amp; τσιμπάω κάθε φορά, ανεξαρτήτου πείνας)</a:t>
            </a:r>
          </a:p>
          <a:p>
            <a:endParaRPr lang="el-GR" sz="2000" dirty="0">
              <a:sym typeface="Wingdings"/>
            </a:endParaRPr>
          </a:p>
        </p:txBody>
      </p:sp>
      <p:sp>
        <p:nvSpPr>
          <p:cNvPr id="2" name="Content Placeholder 1"/>
          <p:cNvSpPr>
            <a:spLocks noGrp="1"/>
          </p:cNvSpPr>
          <p:nvPr>
            <p:ph idx="1"/>
          </p:nvPr>
        </p:nvSpPr>
        <p:spPr>
          <a:xfrm>
            <a:off x="463498" y="2499302"/>
            <a:ext cx="8229600" cy="4392488"/>
          </a:xfrm>
        </p:spPr>
        <p:txBody>
          <a:bodyPr>
            <a:normAutofit/>
          </a:bodyPr>
          <a:lstStyle/>
          <a:p>
            <a:pPr>
              <a:spcBef>
                <a:spcPts val="0"/>
              </a:spcBef>
              <a:spcAft>
                <a:spcPts val="600"/>
              </a:spcAft>
            </a:pPr>
            <a:r>
              <a:rPr lang="el-GR" b="1" dirty="0" err="1">
                <a:solidFill>
                  <a:schemeClr val="tx1"/>
                </a:solidFill>
              </a:rPr>
              <a:t>Τρώγειν</a:t>
            </a:r>
            <a:r>
              <a:rPr lang="el-GR" b="1" dirty="0">
                <a:solidFill>
                  <a:schemeClr val="tx1"/>
                </a:solidFill>
              </a:rPr>
              <a:t> σε απόκριση εξωτερικών ερεθισμάτων </a:t>
            </a:r>
          </a:p>
          <a:p>
            <a:pPr marL="0" indent="0">
              <a:spcBef>
                <a:spcPts val="0"/>
              </a:spcBef>
              <a:spcAft>
                <a:spcPts val="600"/>
              </a:spcAft>
              <a:buNone/>
            </a:pPr>
            <a:r>
              <a:rPr lang="el-GR" b="1" dirty="0">
                <a:solidFill>
                  <a:schemeClr val="tx1"/>
                </a:solidFill>
              </a:rPr>
              <a:t>(</a:t>
            </a:r>
            <a:r>
              <a:rPr lang="en-US" b="1" dirty="0">
                <a:solidFill>
                  <a:schemeClr val="tx1"/>
                </a:solidFill>
              </a:rPr>
              <a:t>external eating)</a:t>
            </a:r>
            <a:r>
              <a:rPr lang="el-GR" b="1" dirty="0">
                <a:solidFill>
                  <a:schemeClr val="tx1"/>
                </a:solidFill>
              </a:rPr>
              <a:t> </a:t>
            </a:r>
          </a:p>
          <a:p>
            <a:pPr marL="0" indent="0">
              <a:spcBef>
                <a:spcPts val="0"/>
              </a:spcBef>
              <a:spcAft>
                <a:spcPts val="600"/>
              </a:spcAft>
              <a:buNone/>
            </a:pPr>
            <a:endParaRPr lang="en-US" b="1" dirty="0">
              <a:solidFill>
                <a:schemeClr val="tx1"/>
              </a:solidFill>
            </a:endParaRPr>
          </a:p>
          <a:p>
            <a:pPr>
              <a:spcBef>
                <a:spcPts val="0"/>
              </a:spcBef>
              <a:spcAft>
                <a:spcPts val="600"/>
              </a:spcAft>
            </a:pPr>
            <a:r>
              <a:rPr lang="el-GR" dirty="0">
                <a:solidFill>
                  <a:schemeClr val="tx1"/>
                </a:solidFill>
              </a:rPr>
              <a:t>Ενσυνείδητο </a:t>
            </a:r>
            <a:r>
              <a:rPr lang="el-GR" dirty="0" err="1">
                <a:solidFill>
                  <a:schemeClr val="tx1"/>
                </a:solidFill>
              </a:rPr>
              <a:t>τρώγειν</a:t>
            </a:r>
            <a:r>
              <a:rPr lang="el-GR" dirty="0">
                <a:solidFill>
                  <a:schemeClr val="tx1"/>
                </a:solidFill>
              </a:rPr>
              <a:t> (</a:t>
            </a:r>
            <a:r>
              <a:rPr lang="en-US" dirty="0">
                <a:solidFill>
                  <a:schemeClr val="tx1"/>
                </a:solidFill>
              </a:rPr>
              <a:t>mindful eating)</a:t>
            </a:r>
          </a:p>
          <a:p>
            <a:pPr marL="0" indent="0">
              <a:spcBef>
                <a:spcPts val="0"/>
              </a:spcBef>
              <a:spcAft>
                <a:spcPts val="600"/>
              </a:spcAft>
              <a:buNone/>
            </a:pPr>
            <a:endParaRPr lang="en-US" dirty="0">
              <a:solidFill>
                <a:schemeClr val="tx1"/>
              </a:solidFill>
            </a:endParaRPr>
          </a:p>
          <a:p>
            <a:pPr marL="0" indent="0">
              <a:spcBef>
                <a:spcPts val="0"/>
              </a:spcBef>
              <a:spcAft>
                <a:spcPts val="600"/>
              </a:spcAft>
              <a:buNone/>
            </a:pPr>
            <a:r>
              <a:rPr lang="en-US" dirty="0">
                <a:solidFill>
                  <a:schemeClr val="tx1"/>
                </a:solidFill>
              </a:rPr>
              <a:t> </a:t>
            </a:r>
            <a:endParaRPr lang="el-GR" dirty="0">
              <a:solidFill>
                <a:schemeClr val="tx1"/>
              </a:solidFill>
            </a:endParaRPr>
          </a:p>
        </p:txBody>
      </p:sp>
      <p:sp>
        <p:nvSpPr>
          <p:cNvPr id="9" name="Title 5">
            <a:extLst>
              <a:ext uri="{FF2B5EF4-FFF2-40B4-BE49-F238E27FC236}">
                <a16:creationId xmlns:a16="http://schemas.microsoft.com/office/drawing/2014/main" id="{6B69B34F-59EE-4907-AD67-49746BAC6B32}"/>
              </a:ext>
            </a:extLst>
          </p:cNvPr>
          <p:cNvSpPr>
            <a:spLocks noGrp="1"/>
          </p:cNvSpPr>
          <p:nvPr>
            <p:ph type="title"/>
          </p:nvPr>
        </p:nvSpPr>
        <p:spPr>
          <a:xfrm>
            <a:off x="463498" y="436368"/>
            <a:ext cx="9634538" cy="1325562"/>
          </a:xfrm>
        </p:spPr>
        <p:txBody>
          <a:bodyPr/>
          <a:lstStyle/>
          <a:p>
            <a:r>
              <a:rPr lang="el-GR" dirty="0"/>
              <a:t>Α.3.3. Ρύθμιση του </a:t>
            </a:r>
            <a:r>
              <a:rPr lang="el-GR" dirty="0" err="1"/>
              <a:t>τρώγειν</a:t>
            </a:r>
            <a:endParaRPr lang="en-US" dirty="0"/>
          </a:p>
        </p:txBody>
      </p:sp>
    </p:spTree>
    <p:extLst>
      <p:ext uri="{BB962C8B-B14F-4D97-AF65-F5344CB8AC3E}">
        <p14:creationId xmlns:p14="http://schemas.microsoft.com/office/powerpoint/2010/main" val="688757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Επεξήγηση με σύννεφο 7">
            <a:extLst>
              <a:ext uri="{FF2B5EF4-FFF2-40B4-BE49-F238E27FC236}">
                <a16:creationId xmlns:a16="http://schemas.microsoft.com/office/drawing/2014/main" id="{9665DDE4-A902-4194-98E3-A9620044E54E}"/>
              </a:ext>
            </a:extLst>
          </p:cNvPr>
          <p:cNvSpPr/>
          <p:nvPr/>
        </p:nvSpPr>
        <p:spPr>
          <a:xfrm>
            <a:off x="6407311" y="851975"/>
            <a:ext cx="5599961" cy="5290207"/>
          </a:xfrm>
          <a:prstGeom prst="cloudCallout">
            <a:avLst>
              <a:gd name="adj1" fmla="val -71935"/>
              <a:gd name="adj2" fmla="val 2678"/>
            </a:avLst>
          </a:prstGeom>
          <a:solidFill>
            <a:schemeClr val="accent5">
              <a:lumMod val="20000"/>
              <a:lumOff val="80000"/>
              <a:alpha val="66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Content Placeholder 1"/>
          <p:cNvSpPr>
            <a:spLocks noGrp="1"/>
          </p:cNvSpPr>
          <p:nvPr>
            <p:ph idx="1"/>
          </p:nvPr>
        </p:nvSpPr>
        <p:spPr>
          <a:xfrm>
            <a:off x="531092" y="2147665"/>
            <a:ext cx="8229600" cy="4392488"/>
          </a:xfrm>
        </p:spPr>
        <p:txBody>
          <a:bodyPr>
            <a:normAutofit/>
          </a:bodyPr>
          <a:lstStyle/>
          <a:p>
            <a:pPr>
              <a:spcBef>
                <a:spcPts val="0"/>
              </a:spcBef>
              <a:spcAft>
                <a:spcPts val="600"/>
              </a:spcAft>
            </a:pPr>
            <a:r>
              <a:rPr lang="el-GR" dirty="0" err="1">
                <a:solidFill>
                  <a:schemeClr val="tx1"/>
                </a:solidFill>
              </a:rPr>
              <a:t>Τρώγειν</a:t>
            </a:r>
            <a:r>
              <a:rPr lang="el-GR" dirty="0">
                <a:solidFill>
                  <a:schemeClr val="tx1"/>
                </a:solidFill>
              </a:rPr>
              <a:t> σε απόκριση εξωτερικών ερεθισμάτων </a:t>
            </a:r>
          </a:p>
          <a:p>
            <a:pPr marL="0" indent="0">
              <a:spcBef>
                <a:spcPts val="0"/>
              </a:spcBef>
              <a:spcAft>
                <a:spcPts val="600"/>
              </a:spcAft>
              <a:buNone/>
            </a:pPr>
            <a:r>
              <a:rPr lang="el-GR" dirty="0">
                <a:solidFill>
                  <a:schemeClr val="tx1"/>
                </a:solidFill>
              </a:rPr>
              <a:t>(</a:t>
            </a:r>
            <a:r>
              <a:rPr lang="en-US" dirty="0">
                <a:solidFill>
                  <a:schemeClr val="tx1"/>
                </a:solidFill>
              </a:rPr>
              <a:t>external eating)</a:t>
            </a:r>
          </a:p>
          <a:p>
            <a:pPr>
              <a:spcBef>
                <a:spcPts val="0"/>
              </a:spcBef>
              <a:spcAft>
                <a:spcPts val="600"/>
              </a:spcAft>
            </a:pPr>
            <a:r>
              <a:rPr lang="el-GR" b="1" dirty="0">
                <a:solidFill>
                  <a:schemeClr val="tx1"/>
                </a:solidFill>
              </a:rPr>
              <a:t>Ενσυνείδητο </a:t>
            </a:r>
            <a:r>
              <a:rPr lang="el-GR" b="1" dirty="0" err="1">
                <a:solidFill>
                  <a:schemeClr val="tx1"/>
                </a:solidFill>
              </a:rPr>
              <a:t>τρώγειν</a:t>
            </a:r>
            <a:r>
              <a:rPr lang="el-GR" b="1" dirty="0">
                <a:solidFill>
                  <a:schemeClr val="tx1"/>
                </a:solidFill>
              </a:rPr>
              <a:t> (</a:t>
            </a:r>
            <a:r>
              <a:rPr lang="en-US" b="1" dirty="0">
                <a:solidFill>
                  <a:schemeClr val="tx1"/>
                </a:solidFill>
              </a:rPr>
              <a:t>mindful eating)</a:t>
            </a:r>
          </a:p>
          <a:p>
            <a:pPr marL="0" indent="0">
              <a:spcBef>
                <a:spcPts val="0"/>
              </a:spcBef>
              <a:spcAft>
                <a:spcPts val="600"/>
              </a:spcAft>
              <a:buNone/>
            </a:pPr>
            <a:r>
              <a:rPr lang="en-US" dirty="0">
                <a:solidFill>
                  <a:schemeClr val="tx1"/>
                </a:solidFill>
              </a:rPr>
              <a:t> </a:t>
            </a:r>
            <a:endParaRPr lang="el-GR" dirty="0">
              <a:solidFill>
                <a:schemeClr val="tx1"/>
              </a:solidFill>
            </a:endParaRPr>
          </a:p>
        </p:txBody>
      </p:sp>
      <p:sp>
        <p:nvSpPr>
          <p:cNvPr id="12" name="TextBox 11">
            <a:extLst>
              <a:ext uri="{FF2B5EF4-FFF2-40B4-BE49-F238E27FC236}">
                <a16:creationId xmlns:a16="http://schemas.microsoft.com/office/drawing/2014/main" id="{C63D5D9D-8481-4384-8034-1BF05A6FDDF2}"/>
              </a:ext>
            </a:extLst>
          </p:cNvPr>
          <p:cNvSpPr txBox="1"/>
          <p:nvPr/>
        </p:nvSpPr>
        <p:spPr>
          <a:xfrm>
            <a:off x="7052396" y="1591056"/>
            <a:ext cx="4608512" cy="4093428"/>
          </a:xfrm>
          <a:prstGeom prst="rect">
            <a:avLst/>
          </a:prstGeom>
          <a:noFill/>
        </p:spPr>
        <p:txBody>
          <a:bodyPr wrap="square" rtlCol="0">
            <a:spAutoFit/>
          </a:bodyPr>
          <a:lstStyle/>
          <a:p>
            <a:r>
              <a:rPr lang="el-GR" sz="2000" dirty="0"/>
              <a:t>   Πώς </a:t>
            </a:r>
            <a:r>
              <a:rPr lang="el-GR" sz="2000" dirty="0">
                <a:sym typeface="Wingdings"/>
              </a:rPr>
              <a:t>πετυχαίνω ρύθμιση του </a:t>
            </a:r>
            <a:r>
              <a:rPr lang="el-GR" sz="2000" dirty="0" err="1">
                <a:sym typeface="Wingdings"/>
              </a:rPr>
              <a:t>τρώγειν</a:t>
            </a:r>
            <a:r>
              <a:rPr lang="el-GR" sz="2000" dirty="0">
                <a:sym typeface="Wingdings"/>
              </a:rPr>
              <a:t>;</a:t>
            </a:r>
            <a:endParaRPr lang="el-GR" sz="2000" dirty="0"/>
          </a:p>
          <a:p>
            <a:endParaRPr lang="el-GR" sz="1000" u="sng" dirty="0"/>
          </a:p>
          <a:p>
            <a:r>
              <a:rPr lang="el-GR" sz="2000" b="1" u="sng" dirty="0"/>
              <a:t>Ενσυνείδητο </a:t>
            </a:r>
            <a:r>
              <a:rPr lang="el-GR" sz="2000" b="1" u="sng" dirty="0" err="1"/>
              <a:t>τρώγειν</a:t>
            </a:r>
            <a:r>
              <a:rPr lang="el-GR" sz="2000" b="1" dirty="0"/>
              <a:t>:</a:t>
            </a:r>
          </a:p>
          <a:p>
            <a:pPr marL="342900" indent="-342900">
              <a:buFont typeface="Arial" panose="020B0604020202020204" pitchFamily="34" charset="0"/>
              <a:buChar char="•"/>
            </a:pPr>
            <a:r>
              <a:rPr lang="el-GR" sz="2000" dirty="0"/>
              <a:t>Αναρωτιέμαι κάθε φορά πριν αγοράσω τρόφιμο ή πριν φάω εάν όντως πεινάω.</a:t>
            </a:r>
          </a:p>
          <a:p>
            <a:pPr marL="342900" indent="-342900">
              <a:buFont typeface="Arial" panose="020B0604020202020204" pitchFamily="34" charset="0"/>
              <a:buChar char="•"/>
            </a:pPr>
            <a:r>
              <a:rPr lang="el-GR" sz="2000" dirty="0"/>
              <a:t>Εάν όχι, απασχολούμαι με κάτι άλλο.</a:t>
            </a:r>
          </a:p>
          <a:p>
            <a:pPr marL="342900" indent="-342900">
              <a:buFont typeface="Arial" panose="020B0604020202020204" pitchFamily="34" charset="0"/>
              <a:buChar char="•"/>
            </a:pPr>
            <a:r>
              <a:rPr lang="el-GR" sz="2000" dirty="0"/>
              <a:t>Εάν ναι</a:t>
            </a:r>
            <a:r>
              <a:rPr lang="en-US" sz="2000" dirty="0"/>
              <a:t>,</a:t>
            </a:r>
            <a:r>
              <a:rPr lang="el-GR" sz="2000" dirty="0"/>
              <a:t> </a:t>
            </a:r>
            <a:r>
              <a:rPr lang="en-US" sz="2000" dirty="0"/>
              <a:t>&amp;</a:t>
            </a:r>
            <a:r>
              <a:rPr lang="el-GR" sz="2000" dirty="0"/>
              <a:t> ξεκινήσω να φάω, τότε</a:t>
            </a:r>
            <a:r>
              <a:rPr lang="en-US" sz="2000" dirty="0"/>
              <a:t> </a:t>
            </a:r>
            <a:r>
              <a:rPr lang="el-GR" sz="2000" dirty="0"/>
              <a:t>είμαι συγκεντρωμένος/η σε αυτό </a:t>
            </a:r>
          </a:p>
          <a:p>
            <a:r>
              <a:rPr lang="el-GR" sz="2000" dirty="0"/>
              <a:t>      που τρώω, τρώω χωρίς βιασύνη </a:t>
            </a:r>
          </a:p>
          <a:p>
            <a:pPr marL="354013"/>
            <a:r>
              <a:rPr lang="el-GR" sz="2000" dirty="0"/>
              <a:t>&amp; προσπαθώ να σταματήσω </a:t>
            </a:r>
          </a:p>
          <a:p>
            <a:pPr marL="354013"/>
            <a:r>
              <a:rPr lang="el-GR" sz="2000" dirty="0"/>
              <a:t>όταν χορτάσω. </a:t>
            </a:r>
          </a:p>
          <a:p>
            <a:endParaRPr lang="el-GR" sz="2000" dirty="0">
              <a:sym typeface="Wingdings"/>
            </a:endParaRPr>
          </a:p>
        </p:txBody>
      </p:sp>
      <p:sp>
        <p:nvSpPr>
          <p:cNvPr id="6" name="Title 5">
            <a:extLst>
              <a:ext uri="{FF2B5EF4-FFF2-40B4-BE49-F238E27FC236}">
                <a16:creationId xmlns:a16="http://schemas.microsoft.com/office/drawing/2014/main" id="{3770A3CE-F32A-49BE-8275-FDE4743F579A}"/>
              </a:ext>
            </a:extLst>
          </p:cNvPr>
          <p:cNvSpPr>
            <a:spLocks noGrp="1"/>
          </p:cNvSpPr>
          <p:nvPr>
            <p:ph type="title"/>
          </p:nvPr>
        </p:nvSpPr>
        <p:spPr>
          <a:xfrm>
            <a:off x="531092" y="452561"/>
            <a:ext cx="9634011" cy="1325563"/>
          </a:xfrm>
        </p:spPr>
        <p:txBody>
          <a:bodyPr/>
          <a:lstStyle/>
          <a:p>
            <a:r>
              <a:rPr lang="el-GR" dirty="0"/>
              <a:t>Α.3.3. Ρύθμιση του </a:t>
            </a:r>
            <a:r>
              <a:rPr lang="el-GR" dirty="0" err="1"/>
              <a:t>τρώγειν</a:t>
            </a:r>
            <a:endParaRPr lang="en-US" dirty="0"/>
          </a:p>
        </p:txBody>
      </p:sp>
    </p:spTree>
    <p:extLst>
      <p:ext uri="{BB962C8B-B14F-4D97-AF65-F5344CB8AC3E}">
        <p14:creationId xmlns:p14="http://schemas.microsoft.com/office/powerpoint/2010/main" val="3472424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140" t="16927" r="22128"/>
          <a:stretch/>
        </p:blipFill>
        <p:spPr bwMode="auto">
          <a:xfrm>
            <a:off x="411770" y="2278048"/>
            <a:ext cx="223556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9D4F18E5-8F50-4D08-8DE5-650FC0C6BBCA}"/>
              </a:ext>
            </a:extLst>
          </p:cNvPr>
          <p:cNvSpPr>
            <a:spLocks noGrp="1"/>
          </p:cNvSpPr>
          <p:nvPr>
            <p:ph type="title"/>
          </p:nvPr>
        </p:nvSpPr>
        <p:spPr>
          <a:xfrm>
            <a:off x="792757" y="542070"/>
            <a:ext cx="9634011" cy="1325563"/>
          </a:xfrm>
        </p:spPr>
        <p:txBody>
          <a:bodyPr>
            <a:normAutofit/>
          </a:bodyPr>
          <a:lstStyle/>
          <a:p>
            <a:r>
              <a:rPr lang="el-GR" sz="3600" dirty="0"/>
              <a:t>Α.3.5. Διατροφικές γνώσεις, δεξιότητες &amp; ικανότητες</a:t>
            </a:r>
            <a:endParaRPr lang="en-US" sz="3600" dirty="0"/>
          </a:p>
        </p:txBody>
      </p:sp>
      <p:pic>
        <p:nvPicPr>
          <p:cNvPr id="12" name="Picture 2">
            <a:extLst>
              <a:ext uri="{FF2B5EF4-FFF2-40B4-BE49-F238E27FC236}">
                <a16:creationId xmlns:a16="http://schemas.microsoft.com/office/drawing/2014/main" id="{51143925-1983-4C04-9076-5347F2CDE3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7737" y="2398762"/>
            <a:ext cx="2304256" cy="359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Εικόνα 3">
            <a:extLst>
              <a:ext uri="{FF2B5EF4-FFF2-40B4-BE49-F238E27FC236}">
                <a16:creationId xmlns:a16="http://schemas.microsoft.com/office/drawing/2014/main" id="{B1B03353-61DD-49B7-B4C0-4D590BCCE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948" y="3294342"/>
            <a:ext cx="2922643" cy="2342612"/>
          </a:xfrm>
          <a:prstGeom prst="ellipse">
            <a:avLst/>
          </a:prstGeom>
          <a:ln>
            <a:noFill/>
          </a:ln>
          <a:effectLst>
            <a:softEdge rad="112500"/>
          </a:effectLst>
        </p:spPr>
      </p:pic>
      <p:pic>
        <p:nvPicPr>
          <p:cNvPr id="14" name="Picture 2">
            <a:extLst>
              <a:ext uri="{FF2B5EF4-FFF2-40B4-BE49-F238E27FC236}">
                <a16:creationId xmlns:a16="http://schemas.microsoft.com/office/drawing/2014/main" id="{FF71F7F2-6E12-4715-ADFE-CD180D9CEC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95"/>
          <a:stretch/>
        </p:blipFill>
        <p:spPr bwMode="auto">
          <a:xfrm>
            <a:off x="309603" y="4769006"/>
            <a:ext cx="268679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Ευθεία γραμμή σύνδεσης 7">
            <a:extLst>
              <a:ext uri="{FF2B5EF4-FFF2-40B4-BE49-F238E27FC236}">
                <a16:creationId xmlns:a16="http://schemas.microsoft.com/office/drawing/2014/main" id="{3272562E-D412-4DF0-81EB-B9063C4E5B1F}"/>
              </a:ext>
            </a:extLst>
          </p:cNvPr>
          <p:cNvCxnSpPr>
            <a:cxnSpLocks/>
          </p:cNvCxnSpPr>
          <p:nvPr/>
        </p:nvCxnSpPr>
        <p:spPr>
          <a:xfrm flipV="1">
            <a:off x="6964755" y="2398762"/>
            <a:ext cx="1218663" cy="359464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67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9849" y="1818576"/>
            <a:ext cx="9072362" cy="4536504"/>
          </a:xfrm>
        </p:spPr>
        <p:txBody>
          <a:bodyPr>
            <a:normAutofit/>
          </a:bodyPr>
          <a:lstStyle/>
          <a:p>
            <a:pPr marL="0" indent="0" algn="just">
              <a:buNone/>
            </a:pPr>
            <a:endParaRPr lang="en-US" sz="2200" dirty="0">
              <a:solidFill>
                <a:schemeClr val="tx1"/>
              </a:solidFill>
            </a:endParaRPr>
          </a:p>
          <a:p>
            <a:pPr marL="0" indent="0" algn="just">
              <a:buNone/>
            </a:pPr>
            <a:r>
              <a:rPr lang="el-GR" sz="2200" dirty="0">
                <a:solidFill>
                  <a:schemeClr val="tx1"/>
                </a:solidFill>
              </a:rPr>
              <a:t>Συνεπώς, πιθανώς άλλοι κληρονομικοί μηχανισμοί και ιδιαίτερα οι συνέπειες των γεγονότων στη μήτρα και στην πρώιμη μεταγεννητική ζωή να συνεισφέρουν στο ποσοστό αυτό. </a:t>
            </a:r>
          </a:p>
          <a:p>
            <a:pPr marL="0" indent="0" algn="just">
              <a:buNone/>
            </a:pPr>
            <a:endParaRPr lang="el-GR" sz="2200" dirty="0">
              <a:solidFill>
                <a:schemeClr val="tx1"/>
              </a:solidFill>
            </a:endParaRPr>
          </a:p>
          <a:p>
            <a:pPr marL="0" indent="0" algn="just">
              <a:buNone/>
            </a:pPr>
            <a:r>
              <a:rPr lang="el-GR" sz="2200" i="1" dirty="0">
                <a:solidFill>
                  <a:schemeClr val="tx1"/>
                </a:solidFill>
              </a:rPr>
              <a:t>Το άγχος και η διαταραγμένη διατροφή κατά τη διάρκεια της κύησης και της πρώιμης μεταγεννητικής ζωής είναι πλέον γνωστό ότι έχουν δια βίου αποτελέσματα προγραμματισμού στη φυσιολογία και τον μεταβολισμό</a:t>
            </a:r>
            <a:r>
              <a:rPr lang="en-US" sz="2200" i="1" dirty="0">
                <a:solidFill>
                  <a:schemeClr val="tx1"/>
                </a:solidFill>
              </a:rPr>
              <a:t>.</a:t>
            </a:r>
          </a:p>
        </p:txBody>
      </p:sp>
      <p:sp>
        <p:nvSpPr>
          <p:cNvPr id="3" name="Title 2"/>
          <p:cNvSpPr>
            <a:spLocks noGrp="1"/>
          </p:cNvSpPr>
          <p:nvPr>
            <p:ph type="title"/>
          </p:nvPr>
        </p:nvSpPr>
        <p:spPr/>
        <p:txBody>
          <a:bodyPr/>
          <a:lstStyle/>
          <a:p>
            <a:r>
              <a:rPr lang="el-GR" dirty="0">
                <a:solidFill>
                  <a:srgbClr val="7030A0"/>
                </a:solidFill>
              </a:rPr>
              <a:t>Πρώιμη ζωή</a:t>
            </a:r>
            <a:endParaRPr lang="en-US" dirty="0">
              <a:solidFill>
                <a:srgbClr val="7030A0"/>
              </a:solidFill>
            </a:endParaRPr>
          </a:p>
        </p:txBody>
      </p:sp>
    </p:spTree>
    <p:extLst>
      <p:ext uri="{BB962C8B-B14F-4D97-AF65-F5344CB8AC3E}">
        <p14:creationId xmlns:p14="http://schemas.microsoft.com/office/powerpoint/2010/main" val="1533262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F926B0-14AD-400D-992C-E7AFED941E56}"/>
              </a:ext>
            </a:extLst>
          </p:cNvPr>
          <p:cNvSpPr>
            <a:spLocks noGrp="1"/>
          </p:cNvSpPr>
          <p:nvPr>
            <p:ph type="title"/>
          </p:nvPr>
        </p:nvSpPr>
        <p:spPr/>
        <p:txBody>
          <a:bodyPr/>
          <a:lstStyle/>
          <a:p>
            <a:r>
              <a:rPr lang="el-GR" dirty="0"/>
              <a:t>Α.3.6. Πεποιθήσεις γύρω από τα τρόφιμα</a:t>
            </a:r>
            <a:endParaRPr lang="en-US" dirty="0"/>
          </a:p>
        </p:txBody>
      </p:sp>
      <p:sp>
        <p:nvSpPr>
          <p:cNvPr id="5" name="Speech Bubble: Oval 4">
            <a:extLst>
              <a:ext uri="{FF2B5EF4-FFF2-40B4-BE49-F238E27FC236}">
                <a16:creationId xmlns:a16="http://schemas.microsoft.com/office/drawing/2014/main" id="{47986ADA-45B4-4B2F-9338-D7813E7A2A07}"/>
              </a:ext>
            </a:extLst>
          </p:cNvPr>
          <p:cNvSpPr/>
          <p:nvPr/>
        </p:nvSpPr>
        <p:spPr>
          <a:xfrm>
            <a:off x="5006109" y="3722255"/>
            <a:ext cx="4174836" cy="2807854"/>
          </a:xfrm>
          <a:prstGeom prst="wedgeEllipseCallout">
            <a:avLst/>
          </a:prstGeom>
          <a:solidFill>
            <a:schemeClr val="accent6">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Παραδείγματα;</a:t>
            </a:r>
          </a:p>
          <a:p>
            <a:pPr algn="ctr"/>
            <a:r>
              <a:rPr lang="el-GR" sz="2000" dirty="0">
                <a:solidFill>
                  <a:schemeClr val="tx1"/>
                </a:solidFill>
              </a:rPr>
              <a:t>Ποια η επίδρασή τους στη διατροφική πρόσληψη;</a:t>
            </a:r>
            <a:endParaRPr lang="en-US" sz="2000" dirty="0">
              <a:solidFill>
                <a:schemeClr val="tx1"/>
              </a:solidFill>
            </a:endParaRPr>
          </a:p>
        </p:txBody>
      </p:sp>
    </p:spTree>
    <p:extLst>
      <p:ext uri="{BB962C8B-B14F-4D97-AF65-F5344CB8AC3E}">
        <p14:creationId xmlns:p14="http://schemas.microsoft.com/office/powerpoint/2010/main" val="420351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7638" y="1740744"/>
            <a:ext cx="8229600" cy="4104456"/>
          </a:xfrm>
        </p:spPr>
        <p:txBody>
          <a:bodyPr>
            <a:normAutofit lnSpcReduction="10000"/>
          </a:bodyPr>
          <a:lstStyle/>
          <a:p>
            <a:pPr marL="0" indent="0">
              <a:spcBef>
                <a:spcPts val="0"/>
              </a:spcBef>
              <a:spcAft>
                <a:spcPts val="600"/>
              </a:spcAft>
              <a:buNone/>
            </a:pPr>
            <a:endParaRPr lang="el-GR" dirty="0">
              <a:solidFill>
                <a:schemeClr val="tx1"/>
              </a:solidFill>
            </a:endParaRPr>
          </a:p>
          <a:p>
            <a:pPr marL="0" indent="0">
              <a:spcBef>
                <a:spcPts val="0"/>
              </a:spcBef>
              <a:spcAft>
                <a:spcPts val="600"/>
              </a:spcAft>
              <a:buNone/>
            </a:pPr>
            <a:r>
              <a:rPr lang="el-GR" dirty="0">
                <a:solidFill>
                  <a:schemeClr val="tx1"/>
                </a:solidFill>
              </a:rPr>
              <a:t>Π.χ. </a:t>
            </a:r>
          </a:p>
          <a:p>
            <a:pPr marL="0" indent="0">
              <a:spcBef>
                <a:spcPts val="0"/>
              </a:spcBef>
              <a:spcAft>
                <a:spcPts val="600"/>
              </a:spcAft>
              <a:buNone/>
            </a:pPr>
            <a:r>
              <a:rPr lang="el-GR" dirty="0">
                <a:solidFill>
                  <a:schemeClr val="tx1"/>
                </a:solidFill>
              </a:rPr>
              <a:t>Δεν πρέπει να πίνουμε νερό με το φαγητό.</a:t>
            </a:r>
          </a:p>
          <a:p>
            <a:pPr marL="0" indent="0">
              <a:spcBef>
                <a:spcPts val="0"/>
              </a:spcBef>
              <a:spcAft>
                <a:spcPts val="600"/>
              </a:spcAft>
              <a:buNone/>
            </a:pPr>
            <a:r>
              <a:rPr lang="el-GR" dirty="0">
                <a:solidFill>
                  <a:schemeClr val="tx1"/>
                </a:solidFill>
              </a:rPr>
              <a:t>Τα γλυκά παχαίνουν.</a:t>
            </a:r>
          </a:p>
          <a:p>
            <a:pPr marL="0" indent="0">
              <a:spcBef>
                <a:spcPts val="0"/>
              </a:spcBef>
              <a:spcAft>
                <a:spcPts val="600"/>
              </a:spcAft>
              <a:buNone/>
            </a:pPr>
            <a:r>
              <a:rPr lang="el-GR" dirty="0">
                <a:solidFill>
                  <a:schemeClr val="tx1"/>
                </a:solidFill>
              </a:rPr>
              <a:t>Η κατανάλωση αμύλου το βράδυ παχαίνει.</a:t>
            </a:r>
          </a:p>
          <a:p>
            <a:pPr marL="0" indent="0">
              <a:spcBef>
                <a:spcPts val="0"/>
              </a:spcBef>
              <a:spcAft>
                <a:spcPts val="600"/>
              </a:spcAft>
              <a:buNone/>
            </a:pPr>
            <a:r>
              <a:rPr lang="el-GR" dirty="0">
                <a:solidFill>
                  <a:schemeClr val="tx1"/>
                </a:solidFill>
              </a:rPr>
              <a:t>Η κατανάλωση φρούτων μετά το φαγητό οδηγεί σε αποθήκευσή τους ως λίπος.</a:t>
            </a:r>
          </a:p>
          <a:p>
            <a:pPr marL="0" indent="0">
              <a:spcBef>
                <a:spcPts val="0"/>
              </a:spcBef>
              <a:spcAft>
                <a:spcPts val="600"/>
              </a:spcAft>
              <a:buNone/>
            </a:pPr>
            <a:r>
              <a:rPr lang="en-US" dirty="0">
                <a:solidFill>
                  <a:schemeClr val="tx1"/>
                </a:solidFill>
              </a:rPr>
              <a:t>Superfoods</a:t>
            </a:r>
            <a:r>
              <a:rPr lang="el-GR" dirty="0">
                <a:solidFill>
                  <a:schemeClr val="tx1"/>
                </a:solidFill>
              </a:rPr>
              <a:t>!</a:t>
            </a:r>
            <a:endParaRPr lang="en-US" dirty="0">
              <a:solidFill>
                <a:schemeClr val="tx1"/>
              </a:solidFill>
            </a:endParaRPr>
          </a:p>
          <a:p>
            <a:pPr marL="0" indent="0">
              <a:spcBef>
                <a:spcPts val="0"/>
              </a:spcBef>
              <a:spcAft>
                <a:spcPts val="600"/>
              </a:spcAft>
              <a:buNone/>
            </a:pPr>
            <a:endParaRPr lang="el-GR" dirty="0">
              <a:solidFill>
                <a:schemeClr val="tx1"/>
              </a:solidFill>
            </a:endParaRPr>
          </a:p>
        </p:txBody>
      </p:sp>
      <p:sp>
        <p:nvSpPr>
          <p:cNvPr id="6" name="Title 5">
            <a:extLst>
              <a:ext uri="{FF2B5EF4-FFF2-40B4-BE49-F238E27FC236}">
                <a16:creationId xmlns:a16="http://schemas.microsoft.com/office/drawing/2014/main" id="{84F926B0-14AD-400D-992C-E7AFED941E56}"/>
              </a:ext>
            </a:extLst>
          </p:cNvPr>
          <p:cNvSpPr>
            <a:spLocks noGrp="1"/>
          </p:cNvSpPr>
          <p:nvPr>
            <p:ph type="title"/>
          </p:nvPr>
        </p:nvSpPr>
        <p:spPr/>
        <p:txBody>
          <a:bodyPr/>
          <a:lstStyle/>
          <a:p>
            <a:r>
              <a:rPr lang="el-GR" dirty="0"/>
              <a:t>Α.3.6. Πεποιθήσεις γύρω από τα τρόφιμα</a:t>
            </a:r>
            <a:endParaRPr lang="en-US" dirty="0"/>
          </a:p>
        </p:txBody>
      </p:sp>
    </p:spTree>
    <p:extLst>
      <p:ext uri="{BB962C8B-B14F-4D97-AF65-F5344CB8AC3E}">
        <p14:creationId xmlns:p14="http://schemas.microsoft.com/office/powerpoint/2010/main" val="1049963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Επεξήγηση με σύννεφο 7">
            <a:extLst>
              <a:ext uri="{FF2B5EF4-FFF2-40B4-BE49-F238E27FC236}">
                <a16:creationId xmlns:a16="http://schemas.microsoft.com/office/drawing/2014/main" id="{A89C606F-6100-4628-9684-8B2E977A6A81}"/>
              </a:ext>
            </a:extLst>
          </p:cNvPr>
          <p:cNvSpPr/>
          <p:nvPr/>
        </p:nvSpPr>
        <p:spPr>
          <a:xfrm>
            <a:off x="6591431" y="1566786"/>
            <a:ext cx="5485244" cy="5127378"/>
          </a:xfrm>
          <a:prstGeom prst="cloudCallout">
            <a:avLst>
              <a:gd name="adj1" fmla="val -64657"/>
              <a:gd name="adj2" fmla="val -9258"/>
            </a:avLst>
          </a:prstGeom>
          <a:solidFill>
            <a:schemeClr val="accent5">
              <a:lumMod val="20000"/>
              <a:lumOff val="80000"/>
              <a:alpha val="66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0497F1A6-2051-4AD3-8A2E-8EA1CAB988FD}"/>
              </a:ext>
            </a:extLst>
          </p:cNvPr>
          <p:cNvSpPr txBox="1"/>
          <p:nvPr/>
        </p:nvSpPr>
        <p:spPr>
          <a:xfrm>
            <a:off x="7309131" y="2275694"/>
            <a:ext cx="4536504" cy="4093428"/>
          </a:xfrm>
          <a:prstGeom prst="rect">
            <a:avLst/>
          </a:prstGeom>
          <a:noFill/>
        </p:spPr>
        <p:txBody>
          <a:bodyPr wrap="square" rtlCol="0">
            <a:spAutoFit/>
          </a:bodyPr>
          <a:lstStyle/>
          <a:p>
            <a:r>
              <a:rPr lang="el-GR" sz="2000" dirty="0"/>
              <a:t>  </a:t>
            </a:r>
            <a:r>
              <a:rPr lang="el-GR" sz="2000" b="1" dirty="0" err="1"/>
              <a:t>Γνωσιακός</a:t>
            </a:r>
            <a:r>
              <a:rPr lang="el-GR" sz="2000" b="1" dirty="0"/>
              <a:t> περιορισμός:</a:t>
            </a:r>
          </a:p>
          <a:p>
            <a:endParaRPr lang="el-GR" sz="2000" dirty="0"/>
          </a:p>
          <a:p>
            <a:pPr marL="342900" indent="-342900">
              <a:buFont typeface="Arial" panose="020B0604020202020204" pitchFamily="34" charset="0"/>
              <a:buChar char="•"/>
            </a:pPr>
            <a:r>
              <a:rPr lang="el-GR" sz="2000" i="1" dirty="0"/>
              <a:t>Να φάω «διαιτητικό» γλυκό. </a:t>
            </a:r>
          </a:p>
          <a:p>
            <a:pPr marL="342900" indent="-342900">
              <a:buFont typeface="Arial" panose="020B0604020202020204" pitchFamily="34" charset="0"/>
              <a:buChar char="•"/>
            </a:pPr>
            <a:r>
              <a:rPr lang="el-GR" sz="2000" i="1" dirty="0"/>
              <a:t>Ιδανικά δε θα έπρεπε να </a:t>
            </a:r>
            <a:r>
              <a:rPr lang="el-GR" sz="2000" i="1" dirty="0" err="1"/>
              <a:t>ξαναφάω</a:t>
            </a:r>
            <a:r>
              <a:rPr lang="el-GR" sz="2000" i="1" dirty="0"/>
              <a:t> ποτέ κάποια τρόφιμα.</a:t>
            </a:r>
          </a:p>
          <a:p>
            <a:pPr marL="342900" indent="-342900">
              <a:buFont typeface="Arial" panose="020B0604020202020204" pitchFamily="34" charset="0"/>
              <a:buChar char="•"/>
            </a:pPr>
            <a:endParaRPr lang="el-GR" sz="2000" dirty="0"/>
          </a:p>
          <a:p>
            <a:pPr marL="342900" indent="-342900">
              <a:buFont typeface="Arial" panose="020B0604020202020204" pitchFamily="34" charset="0"/>
              <a:buChar char="•"/>
            </a:pPr>
            <a:r>
              <a:rPr lang="el-GR" sz="2000" dirty="0"/>
              <a:t>Αν αντικαταστήσω το γλυκό που μου αρέσει με ένα άλλο, υπάρχει πιθανότητα να φάω &amp; τα δύο.</a:t>
            </a:r>
          </a:p>
          <a:p>
            <a:pPr marL="342900" indent="-342900">
              <a:buFont typeface="Arial" panose="020B0604020202020204" pitchFamily="34" charset="0"/>
              <a:buChar char="•"/>
            </a:pPr>
            <a:r>
              <a:rPr lang="el-GR" sz="2000" dirty="0"/>
              <a:t>Όσο μεγαλύτερη η στέρηση τόσο μεγαλύτερη η επιστροφή.</a:t>
            </a:r>
          </a:p>
          <a:p>
            <a:pPr marL="342900" indent="-342900">
              <a:buFont typeface="Arial" panose="020B0604020202020204" pitchFamily="34" charset="0"/>
              <a:buChar char="•"/>
            </a:pPr>
            <a:endParaRPr lang="el-GR" sz="2000" dirty="0"/>
          </a:p>
          <a:p>
            <a:endParaRPr lang="el-GR" sz="2000" dirty="0">
              <a:sym typeface="Wingdings"/>
            </a:endParaRPr>
          </a:p>
        </p:txBody>
      </p:sp>
      <p:sp>
        <p:nvSpPr>
          <p:cNvPr id="2" name="Content Placeholder 1"/>
          <p:cNvSpPr>
            <a:spLocks noGrp="1"/>
          </p:cNvSpPr>
          <p:nvPr>
            <p:ph idx="1"/>
          </p:nvPr>
        </p:nvSpPr>
        <p:spPr>
          <a:xfrm>
            <a:off x="614220" y="2275694"/>
            <a:ext cx="8229600" cy="4032448"/>
          </a:xfrm>
        </p:spPr>
        <p:txBody>
          <a:bodyPr>
            <a:normAutofit/>
          </a:bodyPr>
          <a:lstStyle/>
          <a:p>
            <a:pPr marL="0" indent="0">
              <a:spcBef>
                <a:spcPts val="0"/>
              </a:spcBef>
              <a:spcAft>
                <a:spcPts val="600"/>
              </a:spcAft>
              <a:buNone/>
            </a:pPr>
            <a:endParaRPr lang="el-GR" dirty="0">
              <a:solidFill>
                <a:schemeClr val="tx1"/>
              </a:solidFill>
            </a:endParaRPr>
          </a:p>
          <a:p>
            <a:pPr marL="0" indent="0">
              <a:spcBef>
                <a:spcPts val="0"/>
              </a:spcBef>
              <a:spcAft>
                <a:spcPts val="600"/>
              </a:spcAft>
              <a:buNone/>
            </a:pPr>
            <a:endParaRPr lang="el-GR" dirty="0">
              <a:solidFill>
                <a:schemeClr val="tx1"/>
              </a:solidFill>
            </a:endParaRPr>
          </a:p>
          <a:p>
            <a:pPr marL="0" indent="0">
              <a:spcBef>
                <a:spcPts val="0"/>
              </a:spcBef>
              <a:spcAft>
                <a:spcPts val="600"/>
              </a:spcAft>
              <a:buNone/>
            </a:pPr>
            <a:r>
              <a:rPr lang="el-GR" b="1" dirty="0" err="1">
                <a:solidFill>
                  <a:schemeClr val="tx1"/>
                </a:solidFill>
              </a:rPr>
              <a:t>Γνωσιακός</a:t>
            </a:r>
            <a:r>
              <a:rPr lang="el-GR" b="1" dirty="0">
                <a:solidFill>
                  <a:schemeClr val="tx1"/>
                </a:solidFill>
              </a:rPr>
              <a:t> περιορισμός (</a:t>
            </a:r>
            <a:r>
              <a:rPr lang="en-US" b="1" dirty="0">
                <a:solidFill>
                  <a:schemeClr val="tx1"/>
                </a:solidFill>
              </a:rPr>
              <a:t>cognitive restraint)</a:t>
            </a:r>
            <a:endParaRPr lang="el-GR" b="1" dirty="0">
              <a:solidFill>
                <a:schemeClr val="tx1"/>
              </a:solidFill>
            </a:endParaRPr>
          </a:p>
          <a:p>
            <a:pPr marL="0" indent="0">
              <a:spcBef>
                <a:spcPts val="0"/>
              </a:spcBef>
              <a:spcAft>
                <a:spcPts val="600"/>
              </a:spcAft>
              <a:buNone/>
            </a:pPr>
            <a:endParaRPr lang="en-US" b="1" dirty="0">
              <a:solidFill>
                <a:schemeClr val="tx1"/>
              </a:solidFill>
            </a:endParaRPr>
          </a:p>
          <a:p>
            <a:pPr marL="0" indent="0">
              <a:spcBef>
                <a:spcPts val="0"/>
              </a:spcBef>
              <a:spcAft>
                <a:spcPts val="600"/>
              </a:spcAft>
              <a:buNone/>
            </a:pPr>
            <a:r>
              <a:rPr lang="el-GR" dirty="0">
                <a:solidFill>
                  <a:schemeClr val="tx1"/>
                </a:solidFill>
              </a:rPr>
              <a:t>Μη ικανοποίηση με την εικόνα σώματος</a:t>
            </a:r>
            <a:endParaRPr lang="en-US" dirty="0">
              <a:solidFill>
                <a:schemeClr val="tx1"/>
              </a:solidFill>
            </a:endParaRPr>
          </a:p>
          <a:p>
            <a:pPr marL="0" indent="0">
              <a:spcBef>
                <a:spcPts val="0"/>
              </a:spcBef>
              <a:spcAft>
                <a:spcPts val="600"/>
              </a:spcAft>
              <a:buNone/>
            </a:pPr>
            <a:endParaRPr lang="el-GR" dirty="0">
              <a:solidFill>
                <a:schemeClr val="tx1"/>
              </a:solidFill>
            </a:endParaRPr>
          </a:p>
        </p:txBody>
      </p:sp>
      <p:sp>
        <p:nvSpPr>
          <p:cNvPr id="6" name="Title 5">
            <a:extLst>
              <a:ext uri="{FF2B5EF4-FFF2-40B4-BE49-F238E27FC236}">
                <a16:creationId xmlns:a16="http://schemas.microsoft.com/office/drawing/2014/main" id="{9D658F33-627F-4750-BDDA-C2FDD63407BD}"/>
              </a:ext>
            </a:extLst>
          </p:cNvPr>
          <p:cNvSpPr>
            <a:spLocks noGrp="1"/>
          </p:cNvSpPr>
          <p:nvPr>
            <p:ph type="title"/>
          </p:nvPr>
        </p:nvSpPr>
        <p:spPr/>
        <p:txBody>
          <a:bodyPr>
            <a:normAutofit/>
          </a:bodyPr>
          <a:lstStyle/>
          <a:p>
            <a:r>
              <a:rPr lang="el-GR" sz="3200" dirty="0"/>
              <a:t>Α.3.9. </a:t>
            </a:r>
            <a:r>
              <a:rPr lang="el-GR" sz="3200" dirty="0" err="1"/>
              <a:t>Γνωσίες</a:t>
            </a:r>
            <a:r>
              <a:rPr lang="el-GR" sz="3200" dirty="0"/>
              <a:t> &amp; συμπεριφορές ρύθμισης βάρους</a:t>
            </a:r>
            <a:endParaRPr lang="en-US" sz="3200" dirty="0"/>
          </a:p>
        </p:txBody>
      </p:sp>
    </p:spTree>
    <p:extLst>
      <p:ext uri="{BB962C8B-B14F-4D97-AF65-F5344CB8AC3E}">
        <p14:creationId xmlns:p14="http://schemas.microsoft.com/office/powerpoint/2010/main" val="1916285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BE2A-34EF-47C1-BD3A-558821742E0C}"/>
              </a:ext>
            </a:extLst>
          </p:cNvPr>
          <p:cNvSpPr>
            <a:spLocks noGrp="1"/>
          </p:cNvSpPr>
          <p:nvPr>
            <p:ph type="title"/>
          </p:nvPr>
        </p:nvSpPr>
        <p:spPr/>
        <p:txBody>
          <a:bodyPr/>
          <a:lstStyle/>
          <a:p>
            <a:r>
              <a:rPr lang="el-GR" dirty="0"/>
              <a:t>Α. ΑΤΟΜΙΚΟΙ ΠΑΡΑΓΟΝΤΕΣ</a:t>
            </a:r>
            <a:endParaRPr lang="en-US" dirty="0"/>
          </a:p>
        </p:txBody>
      </p:sp>
      <p:sp>
        <p:nvSpPr>
          <p:cNvPr id="3" name="Content Placeholder 2">
            <a:extLst>
              <a:ext uri="{FF2B5EF4-FFF2-40B4-BE49-F238E27FC236}">
                <a16:creationId xmlns:a16="http://schemas.microsoft.com/office/drawing/2014/main" id="{12A69EB7-6EA5-424F-98C8-B5E7B534A10D}"/>
              </a:ext>
            </a:extLst>
          </p:cNvPr>
          <p:cNvSpPr>
            <a:spLocks noGrp="1"/>
          </p:cNvSpPr>
          <p:nvPr>
            <p:ph idx="1"/>
          </p:nvPr>
        </p:nvSpPr>
        <p:spPr/>
        <p:txBody>
          <a:bodyPr>
            <a:normAutofit/>
          </a:bodyPr>
          <a:lstStyle/>
          <a:p>
            <a:pPr marL="0" indent="0">
              <a:buNone/>
            </a:pPr>
            <a:r>
              <a:rPr lang="el-GR" sz="2400" dirty="0">
                <a:solidFill>
                  <a:schemeClr val="tx1"/>
                </a:solidFill>
              </a:rPr>
              <a:t>Α.1. ΒΙΟΛΟΓΙΚΟΙ</a:t>
            </a:r>
          </a:p>
          <a:p>
            <a:pPr marL="0" indent="0">
              <a:buNone/>
            </a:pPr>
            <a:r>
              <a:rPr lang="el-GR" sz="2400" dirty="0">
                <a:solidFill>
                  <a:schemeClr val="tx1"/>
                </a:solidFill>
              </a:rPr>
              <a:t>Α.2. ΔΗΜΟΓΡΑΦΙΚΟΙ</a:t>
            </a:r>
          </a:p>
          <a:p>
            <a:pPr marL="0" indent="0">
              <a:buNone/>
            </a:pPr>
            <a:r>
              <a:rPr lang="el-GR" sz="2400" dirty="0">
                <a:solidFill>
                  <a:schemeClr val="tx1"/>
                </a:solidFill>
              </a:rPr>
              <a:t>Α.3. ΨΥΧΟΛΟΓΙΚΟΙ</a:t>
            </a:r>
          </a:p>
          <a:p>
            <a:pPr marL="0" indent="0">
              <a:buNone/>
            </a:pPr>
            <a:r>
              <a:rPr lang="el-GR" sz="2400" b="1" dirty="0">
                <a:solidFill>
                  <a:srgbClr val="CC0099"/>
                </a:solidFill>
              </a:rPr>
              <a:t>Α.4. ΠΕΡΙΠΤΩΣΙΟΛΟΓΙΚΟΙ</a:t>
            </a:r>
            <a:endParaRPr lang="en-US" sz="2400" b="1" dirty="0">
              <a:solidFill>
                <a:srgbClr val="CC0099"/>
              </a:solidFill>
            </a:endParaRPr>
          </a:p>
        </p:txBody>
      </p:sp>
      <p:pic>
        <p:nvPicPr>
          <p:cNvPr id="4" name="Picture 3">
            <a:extLst>
              <a:ext uri="{FF2B5EF4-FFF2-40B4-BE49-F238E27FC236}">
                <a16:creationId xmlns:a16="http://schemas.microsoft.com/office/drawing/2014/main" id="{9E47ECF2-10E7-4261-84C8-DD9CEDF315A3}"/>
              </a:ext>
            </a:extLst>
          </p:cNvPr>
          <p:cNvPicPr>
            <a:picLocks noChangeAspect="1"/>
          </p:cNvPicPr>
          <p:nvPr/>
        </p:nvPicPr>
        <p:blipFill rotWithShape="1">
          <a:blip r:embed="rId2"/>
          <a:srcRect t="8544" b="6535"/>
          <a:stretch/>
        </p:blipFill>
        <p:spPr>
          <a:xfrm rot="10800000">
            <a:off x="9353550" y="39255"/>
            <a:ext cx="2838450" cy="1366983"/>
          </a:xfrm>
          <a:prstGeom prst="rect">
            <a:avLst/>
          </a:prstGeom>
        </p:spPr>
      </p:pic>
    </p:spTree>
    <p:extLst>
      <p:ext uri="{BB962C8B-B14F-4D97-AF65-F5344CB8AC3E}">
        <p14:creationId xmlns:p14="http://schemas.microsoft.com/office/powerpoint/2010/main" val="2782801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a:solidFill>
                  <a:schemeClr val="tx1"/>
                </a:solidFill>
              </a:rPr>
              <a:t>Πείνα (στέρηση τροφής)</a:t>
            </a:r>
          </a:p>
          <a:p>
            <a:endParaRPr lang="el-GR" dirty="0">
              <a:solidFill>
                <a:schemeClr val="tx1"/>
              </a:solidFill>
            </a:endParaRPr>
          </a:p>
          <a:p>
            <a:r>
              <a:rPr lang="el-GR" dirty="0">
                <a:solidFill>
                  <a:schemeClr val="tx1"/>
                </a:solidFill>
              </a:rPr>
              <a:t>Σχετικές με την υγεία συμπεριφορές (τηλεθέαση, κατανάλωση αλκοόλ, κάπνισμα</a:t>
            </a:r>
            <a:r>
              <a:rPr lang="el-GR">
                <a:solidFill>
                  <a:schemeClr val="tx1"/>
                </a:solidFill>
              </a:rPr>
              <a:t>, άσκηση)</a:t>
            </a:r>
            <a:endParaRPr lang="el-GR" dirty="0">
              <a:solidFill>
                <a:schemeClr val="tx1"/>
              </a:solidFill>
            </a:endParaRPr>
          </a:p>
          <a:p>
            <a:endParaRPr lang="el-GR" dirty="0">
              <a:solidFill>
                <a:schemeClr val="tx1"/>
              </a:solidFill>
            </a:endParaRPr>
          </a:p>
          <a:p>
            <a:r>
              <a:rPr lang="el-GR" dirty="0">
                <a:solidFill>
                  <a:schemeClr val="tx1"/>
                </a:solidFill>
              </a:rPr>
              <a:t>Χρονικοί &amp; περιπτωσιολογικοί περιορισμοί </a:t>
            </a:r>
            <a:endParaRPr lang="en-US" dirty="0">
              <a:solidFill>
                <a:schemeClr val="tx1"/>
              </a:solidFill>
            </a:endParaRPr>
          </a:p>
        </p:txBody>
      </p:sp>
      <p:sp>
        <p:nvSpPr>
          <p:cNvPr id="5" name="Title 2"/>
          <p:cNvSpPr txBox="1">
            <a:spLocks/>
          </p:cNvSpPr>
          <p:nvPr/>
        </p:nvSpPr>
        <p:spPr>
          <a:xfrm>
            <a:off x="1168400" y="48149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l-GR" dirty="0">
                <a:solidFill>
                  <a:schemeClr val="accent2">
                    <a:lumMod val="50000"/>
                  </a:schemeClr>
                </a:solidFill>
              </a:rPr>
              <a:t>Α.4. Περιπτωσιολογικοί</a:t>
            </a:r>
            <a:endParaRPr lang="en-US" dirty="0">
              <a:solidFill>
                <a:schemeClr val="accent2">
                  <a:lumMod val="50000"/>
                </a:schemeClr>
              </a:solidFill>
            </a:endParaRPr>
          </a:p>
        </p:txBody>
      </p:sp>
    </p:spTree>
    <p:extLst>
      <p:ext uri="{BB962C8B-B14F-4D97-AF65-F5344CB8AC3E}">
        <p14:creationId xmlns:p14="http://schemas.microsoft.com/office/powerpoint/2010/main" val="1862704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7129" y="1676688"/>
            <a:ext cx="4464496" cy="4247317"/>
          </a:xfrm>
          <a:prstGeom prst="rect">
            <a:avLst/>
          </a:prstGeom>
          <a:solidFill>
            <a:schemeClr val="bg1"/>
          </a:solidFill>
        </p:spPr>
        <p:txBody>
          <a:bodyPr wrap="square" rtlCol="0">
            <a:spAutoFit/>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pic>
        <p:nvPicPr>
          <p:cNvPr id="6" name="Picture 5">
            <a:extLst>
              <a:ext uri="{FF2B5EF4-FFF2-40B4-BE49-F238E27FC236}">
                <a16:creationId xmlns:a16="http://schemas.microsoft.com/office/drawing/2014/main" id="{27D10509-6CE2-4696-B8E7-D1E297559880}"/>
              </a:ext>
            </a:extLst>
          </p:cNvPr>
          <p:cNvPicPr>
            <a:picLocks noChangeAspect="1"/>
          </p:cNvPicPr>
          <p:nvPr/>
        </p:nvPicPr>
        <p:blipFill>
          <a:blip r:embed="rId2">
            <a:clrChange>
              <a:clrFrom>
                <a:srgbClr val="F6F6F6"/>
              </a:clrFrom>
              <a:clrTo>
                <a:srgbClr val="F6F6F6">
                  <a:alpha val="0"/>
                </a:srgbClr>
              </a:clrTo>
            </a:clrChange>
          </a:blip>
          <a:stretch>
            <a:fillRect/>
          </a:stretch>
        </p:blipFill>
        <p:spPr>
          <a:xfrm>
            <a:off x="2908041" y="0"/>
            <a:ext cx="6375918" cy="6858000"/>
          </a:xfrm>
          <a:prstGeom prst="rect">
            <a:avLst/>
          </a:prstGeom>
        </p:spPr>
      </p:pic>
      <p:pic>
        <p:nvPicPr>
          <p:cNvPr id="1026" name="Picture 2"/>
          <p:cNvPicPr>
            <a:picLocks noChangeAspect="1" noChangeArrowheads="1"/>
          </p:cNvPicPr>
          <p:nvPr/>
        </p:nvPicPr>
        <p:blipFill rotWithShape="1">
          <a:blip r:embed="rId3">
            <a:lum bright="-20000" contrast="40000"/>
            <a:extLst>
              <a:ext uri="{28A0092B-C50C-407E-A947-70E740481C1C}">
                <a14:useLocalDpi xmlns:a14="http://schemas.microsoft.com/office/drawing/2010/main" val="0"/>
              </a:ext>
            </a:extLst>
          </a:blip>
          <a:srcRect l="48834" b="52504"/>
          <a:stretch/>
        </p:blipFill>
        <p:spPr bwMode="auto">
          <a:xfrm>
            <a:off x="4079775" y="2539177"/>
            <a:ext cx="4032449" cy="201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19736" y="6453336"/>
            <a:ext cx="6912768" cy="369332"/>
          </a:xfrm>
          <a:prstGeom prst="rect">
            <a:avLst/>
          </a:prstGeom>
          <a:noFill/>
        </p:spPr>
        <p:txBody>
          <a:bodyPr wrap="square" rtlCol="0">
            <a:spAutoFit/>
          </a:bodyPr>
          <a:lstStyle/>
          <a:p>
            <a:pPr algn="r"/>
            <a:r>
              <a:rPr lang="en-US" i="1" dirty="0"/>
              <a:t>Claudia </a:t>
            </a:r>
            <a:r>
              <a:rPr lang="en-US" i="1" dirty="0" err="1"/>
              <a:t>Symmank</a:t>
            </a:r>
            <a:r>
              <a:rPr lang="en-US" i="1" dirty="0"/>
              <a:t>, et al. Appetite  2017</a:t>
            </a:r>
          </a:p>
        </p:txBody>
      </p:sp>
      <p:sp>
        <p:nvSpPr>
          <p:cNvPr id="10" name="Title 2">
            <a:extLst>
              <a:ext uri="{FF2B5EF4-FFF2-40B4-BE49-F238E27FC236}">
                <a16:creationId xmlns:a16="http://schemas.microsoft.com/office/drawing/2014/main" id="{18312ACB-549E-49B2-A616-6C6C0BF736DD}"/>
              </a:ext>
            </a:extLst>
          </p:cNvPr>
          <p:cNvSpPr>
            <a:spLocks noGrp="1"/>
          </p:cNvSpPr>
          <p:nvPr>
            <p:ph type="title"/>
          </p:nvPr>
        </p:nvSpPr>
        <p:spPr>
          <a:xfrm>
            <a:off x="1445491" y="227492"/>
            <a:ext cx="9301018" cy="1252728"/>
          </a:xfrm>
        </p:spPr>
        <p:txBody>
          <a:bodyPr>
            <a:noAutofit/>
          </a:bodyPr>
          <a:lstStyle/>
          <a:p>
            <a:r>
              <a:rPr lang="el-GR" sz="3000" dirty="0">
                <a:solidFill>
                  <a:schemeClr val="bg2">
                    <a:lumMod val="25000"/>
                  </a:schemeClr>
                </a:solidFill>
              </a:rPr>
              <a:t>Διεπιστημονικό πλαίσιο </a:t>
            </a:r>
            <a:r>
              <a:rPr lang="en-US" sz="3000" b="1" dirty="0">
                <a:solidFill>
                  <a:schemeClr val="bg2">
                    <a:lumMod val="25000"/>
                  </a:schemeClr>
                </a:solidFill>
                <a:latin typeface="Times New Roman" panose="02020603050405020304" pitchFamily="18" charset="0"/>
                <a:cs typeface="Times New Roman" panose="02020603050405020304" pitchFamily="18" charset="0"/>
              </a:rPr>
              <a:t>DONE </a:t>
            </a:r>
            <a:br>
              <a:rPr lang="en-US" sz="3000" dirty="0">
                <a:solidFill>
                  <a:schemeClr val="bg2">
                    <a:lumMod val="25000"/>
                  </a:schemeClr>
                </a:solidFill>
                <a:latin typeface="Times New Roman" panose="02020603050405020304" pitchFamily="18" charset="0"/>
                <a:cs typeface="Times New Roman" panose="02020603050405020304" pitchFamily="18" charset="0"/>
              </a:rPr>
            </a:br>
            <a:r>
              <a:rPr lang="en-US" sz="3000" dirty="0">
                <a:solidFill>
                  <a:schemeClr val="bg2">
                    <a:lumMod val="25000"/>
                  </a:schemeClr>
                </a:solidFill>
                <a:latin typeface="Times New Roman" panose="02020603050405020304" pitchFamily="18" charset="0"/>
                <a:cs typeface="Times New Roman" panose="02020603050405020304" pitchFamily="18" charset="0"/>
              </a:rPr>
              <a:t>(</a:t>
            </a:r>
            <a:r>
              <a:rPr lang="en-US" sz="3000" b="1" dirty="0">
                <a:solidFill>
                  <a:schemeClr val="bg2">
                    <a:lumMod val="25000"/>
                  </a:schemeClr>
                </a:solidFill>
                <a:latin typeface="Times New Roman" panose="02020603050405020304" pitchFamily="18" charset="0"/>
                <a:cs typeface="Times New Roman" panose="02020603050405020304" pitchFamily="18" charset="0"/>
              </a:rPr>
              <a:t>D</a:t>
            </a:r>
            <a:r>
              <a:rPr lang="en-US" sz="3000" dirty="0">
                <a:solidFill>
                  <a:schemeClr val="bg2">
                    <a:lumMod val="25000"/>
                  </a:schemeClr>
                </a:solidFill>
                <a:latin typeface="Times New Roman" panose="02020603050405020304" pitchFamily="18" charset="0"/>
                <a:cs typeface="Times New Roman" panose="02020603050405020304" pitchFamily="18" charset="0"/>
              </a:rPr>
              <a:t>eterminants </a:t>
            </a:r>
            <a:r>
              <a:rPr lang="en-US" sz="3000" b="1" dirty="0">
                <a:solidFill>
                  <a:schemeClr val="bg2">
                    <a:lumMod val="25000"/>
                  </a:schemeClr>
                </a:solidFill>
                <a:latin typeface="Times New Roman" panose="02020603050405020304" pitchFamily="18" charset="0"/>
                <a:cs typeface="Times New Roman" panose="02020603050405020304" pitchFamily="18" charset="0"/>
              </a:rPr>
              <a:t>O</a:t>
            </a:r>
            <a:r>
              <a:rPr lang="en-US" sz="3000" dirty="0">
                <a:solidFill>
                  <a:schemeClr val="bg2">
                    <a:lumMod val="25000"/>
                  </a:schemeClr>
                </a:solidFill>
                <a:latin typeface="Times New Roman" panose="02020603050405020304" pitchFamily="18" charset="0"/>
                <a:cs typeface="Times New Roman" panose="02020603050405020304" pitchFamily="18" charset="0"/>
              </a:rPr>
              <a:t>f </a:t>
            </a:r>
            <a:r>
              <a:rPr lang="en-US" sz="3000" b="1" dirty="0">
                <a:solidFill>
                  <a:schemeClr val="bg2">
                    <a:lumMod val="25000"/>
                  </a:schemeClr>
                </a:solidFill>
                <a:latin typeface="Times New Roman" panose="02020603050405020304" pitchFamily="18" charset="0"/>
                <a:cs typeface="Times New Roman" panose="02020603050405020304" pitchFamily="18" charset="0"/>
              </a:rPr>
              <a:t>N</a:t>
            </a:r>
            <a:r>
              <a:rPr lang="en-US" sz="3000" dirty="0">
                <a:solidFill>
                  <a:schemeClr val="bg2">
                    <a:lumMod val="25000"/>
                  </a:schemeClr>
                </a:solidFill>
                <a:latin typeface="Times New Roman" panose="02020603050405020304" pitchFamily="18" charset="0"/>
                <a:cs typeface="Times New Roman" panose="02020603050405020304" pitchFamily="18" charset="0"/>
              </a:rPr>
              <a:t>utrition </a:t>
            </a:r>
            <a:r>
              <a:rPr lang="el-GR" sz="3000" dirty="0">
                <a:solidFill>
                  <a:schemeClr val="bg2">
                    <a:lumMod val="25000"/>
                  </a:schemeClr>
                </a:solidFill>
                <a:latin typeface="Times New Roman" panose="02020603050405020304" pitchFamily="18" charset="0"/>
                <a:cs typeface="Times New Roman" panose="02020603050405020304" pitchFamily="18" charset="0"/>
              </a:rPr>
              <a:t>&amp;</a:t>
            </a:r>
            <a:r>
              <a:rPr lang="en-US" sz="3000" dirty="0">
                <a:solidFill>
                  <a:schemeClr val="bg2">
                    <a:lumMod val="25000"/>
                  </a:schemeClr>
                </a:solidFill>
                <a:latin typeface="Times New Roman" panose="02020603050405020304" pitchFamily="18" charset="0"/>
                <a:cs typeface="Times New Roman" panose="02020603050405020304" pitchFamily="18" charset="0"/>
              </a:rPr>
              <a:t> </a:t>
            </a:r>
            <a:r>
              <a:rPr lang="en-US" sz="3000" b="1" dirty="0">
                <a:solidFill>
                  <a:schemeClr val="bg2">
                    <a:lumMod val="25000"/>
                  </a:schemeClr>
                </a:solidFill>
                <a:latin typeface="Times New Roman" panose="02020603050405020304" pitchFamily="18" charset="0"/>
                <a:cs typeface="Times New Roman" panose="02020603050405020304" pitchFamily="18" charset="0"/>
              </a:rPr>
              <a:t>E</a:t>
            </a:r>
            <a:r>
              <a:rPr lang="en-US" sz="3000" dirty="0">
                <a:solidFill>
                  <a:schemeClr val="bg2">
                    <a:lumMod val="25000"/>
                  </a:schemeClr>
                </a:solidFill>
                <a:latin typeface="Times New Roman" panose="02020603050405020304" pitchFamily="18" charset="0"/>
                <a:cs typeface="Times New Roman" panose="02020603050405020304" pitchFamily="18" charset="0"/>
              </a:rPr>
              <a:t>ating behavior framework)</a:t>
            </a:r>
          </a:p>
        </p:txBody>
      </p:sp>
    </p:spTree>
    <p:extLst>
      <p:ext uri="{BB962C8B-B14F-4D97-AF65-F5344CB8AC3E}">
        <p14:creationId xmlns:p14="http://schemas.microsoft.com/office/powerpoint/2010/main" val="775105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chemeClr val="tx1"/>
                </a:solidFill>
              </a:rPr>
              <a:t>Διαπροσωπικοί παράγοντες</a:t>
            </a:r>
            <a:endParaRPr lang="en-US" dirty="0">
              <a:solidFill>
                <a:schemeClr val="tx1"/>
              </a:solidFill>
            </a:endParaRPr>
          </a:p>
        </p:txBody>
      </p:sp>
      <p:sp>
        <p:nvSpPr>
          <p:cNvPr id="4" name="Text Placeholder 3"/>
          <p:cNvSpPr>
            <a:spLocks noGrp="1"/>
          </p:cNvSpPr>
          <p:nvPr>
            <p:ph type="body" idx="1"/>
          </p:nvPr>
        </p:nvSpPr>
        <p:spPr/>
        <p:txBody>
          <a:bodyPr/>
          <a:lstStyle/>
          <a:p>
            <a:r>
              <a:rPr lang="el-GR" sz="2000" dirty="0" err="1"/>
              <a:t>Κοινωνικοι</a:t>
            </a:r>
            <a:r>
              <a:rPr lang="el-GR" sz="2000" dirty="0"/>
              <a:t> </a:t>
            </a:r>
            <a:r>
              <a:rPr lang="el-GR" sz="2000" dirty="0" err="1"/>
              <a:t>παραγοντες</a:t>
            </a:r>
            <a:endParaRPr lang="en-US" sz="2000" dirty="0"/>
          </a:p>
        </p:txBody>
      </p:sp>
      <p:sp>
        <p:nvSpPr>
          <p:cNvPr id="5" name="Content Placeholder 4"/>
          <p:cNvSpPr>
            <a:spLocks noGrp="1"/>
          </p:cNvSpPr>
          <p:nvPr>
            <p:ph sz="half" idx="2"/>
          </p:nvPr>
        </p:nvSpPr>
        <p:spPr/>
        <p:txBody>
          <a:bodyPr/>
          <a:lstStyle/>
          <a:p>
            <a:r>
              <a:rPr lang="el-GR" dirty="0">
                <a:solidFill>
                  <a:schemeClr val="tx1"/>
                </a:solidFill>
              </a:rPr>
              <a:t>Κοινωνική επιρροή</a:t>
            </a:r>
            <a:endParaRPr lang="en-US" dirty="0">
              <a:solidFill>
                <a:schemeClr val="tx1"/>
              </a:solidFill>
            </a:endParaRPr>
          </a:p>
        </p:txBody>
      </p:sp>
      <p:sp>
        <p:nvSpPr>
          <p:cNvPr id="6" name="Text Placeholder 5"/>
          <p:cNvSpPr>
            <a:spLocks noGrp="1"/>
          </p:cNvSpPr>
          <p:nvPr>
            <p:ph type="body" sz="quarter" idx="3"/>
          </p:nvPr>
        </p:nvSpPr>
        <p:spPr/>
        <p:txBody>
          <a:bodyPr/>
          <a:lstStyle/>
          <a:p>
            <a:r>
              <a:rPr lang="el-GR" sz="2000" dirty="0" err="1"/>
              <a:t>Πολιτισμικοι</a:t>
            </a:r>
            <a:r>
              <a:rPr lang="el-GR" sz="2000" dirty="0"/>
              <a:t> </a:t>
            </a:r>
            <a:r>
              <a:rPr lang="el-GR" sz="2000" dirty="0" err="1"/>
              <a:t>παραγοντες</a:t>
            </a:r>
            <a:endParaRPr lang="en-US" sz="2000" dirty="0"/>
          </a:p>
        </p:txBody>
      </p:sp>
      <p:sp>
        <p:nvSpPr>
          <p:cNvPr id="7" name="Content Placeholder 6"/>
          <p:cNvSpPr>
            <a:spLocks noGrp="1"/>
          </p:cNvSpPr>
          <p:nvPr>
            <p:ph sz="quarter" idx="4"/>
          </p:nvPr>
        </p:nvSpPr>
        <p:spPr/>
        <p:txBody>
          <a:bodyPr/>
          <a:lstStyle/>
          <a:p>
            <a:r>
              <a:rPr lang="el-GR" dirty="0">
                <a:solidFill>
                  <a:schemeClr val="tx1"/>
                </a:solidFill>
              </a:rPr>
              <a:t>Κοινωνικές συμπεριφορές</a:t>
            </a:r>
          </a:p>
          <a:p>
            <a:r>
              <a:rPr lang="el-GR" dirty="0">
                <a:solidFill>
                  <a:schemeClr val="tx1"/>
                </a:solidFill>
              </a:rPr>
              <a:t>Κοινωνικές πεποιθήσεις</a:t>
            </a:r>
            <a:endParaRPr lang="en-US" dirty="0">
              <a:solidFill>
                <a:schemeClr val="tx1"/>
              </a:solidFill>
            </a:endParaRPr>
          </a:p>
        </p:txBody>
      </p:sp>
      <p:pic>
        <p:nvPicPr>
          <p:cNvPr id="2" name="Picture 1">
            <a:extLst>
              <a:ext uri="{FF2B5EF4-FFF2-40B4-BE49-F238E27FC236}">
                <a16:creationId xmlns:a16="http://schemas.microsoft.com/office/drawing/2014/main" id="{D402309E-DDB3-4FF4-AB69-92F139F31E72}"/>
              </a:ext>
            </a:extLst>
          </p:cNvPr>
          <p:cNvPicPr>
            <a:picLocks noChangeAspect="1"/>
          </p:cNvPicPr>
          <p:nvPr/>
        </p:nvPicPr>
        <p:blipFill rotWithShape="1">
          <a:blip r:embed="rId2"/>
          <a:srcRect t="8544" b="6535"/>
          <a:stretch/>
        </p:blipFill>
        <p:spPr>
          <a:xfrm rot="10800000">
            <a:off x="9353550" y="39255"/>
            <a:ext cx="2838450" cy="1366983"/>
          </a:xfrm>
          <a:prstGeom prst="rect">
            <a:avLst/>
          </a:prstGeom>
        </p:spPr>
      </p:pic>
    </p:spTree>
    <p:extLst>
      <p:ext uri="{BB962C8B-B14F-4D97-AF65-F5344CB8AC3E}">
        <p14:creationId xmlns:p14="http://schemas.microsoft.com/office/powerpoint/2010/main" val="3024235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tx1"/>
                </a:solidFill>
              </a:rPr>
              <a:t>Διαπροσωπικοί παράγοντες</a:t>
            </a:r>
          </a:p>
        </p:txBody>
      </p:sp>
      <p:sp>
        <p:nvSpPr>
          <p:cNvPr id="3" name="Θέση κειμένου 2"/>
          <p:cNvSpPr>
            <a:spLocks noGrp="1"/>
          </p:cNvSpPr>
          <p:nvPr>
            <p:ph type="body" idx="1"/>
          </p:nvPr>
        </p:nvSpPr>
        <p:spPr>
          <a:xfrm>
            <a:off x="1559496" y="1853134"/>
            <a:ext cx="6511608" cy="639762"/>
          </a:xfrm>
        </p:spPr>
        <p:txBody>
          <a:bodyPr>
            <a:noAutofit/>
          </a:bodyPr>
          <a:lstStyle/>
          <a:p>
            <a:r>
              <a:rPr lang="el-GR" sz="2000" b="1" dirty="0" err="1"/>
              <a:t>Κοινωνικοι</a:t>
            </a:r>
            <a:r>
              <a:rPr lang="el-GR" sz="2000" b="1" dirty="0"/>
              <a:t> – </a:t>
            </a:r>
            <a:r>
              <a:rPr lang="el-GR" sz="2000" b="1" dirty="0" err="1"/>
              <a:t>κοινωνικη</a:t>
            </a:r>
            <a:r>
              <a:rPr lang="el-GR" sz="2000" b="1" dirty="0"/>
              <a:t> </a:t>
            </a:r>
            <a:r>
              <a:rPr lang="el-GR" sz="2000" b="1" dirty="0" err="1"/>
              <a:t>επιρροη</a:t>
            </a:r>
            <a:endParaRPr lang="el-GR" sz="2000" b="1" dirty="0"/>
          </a:p>
        </p:txBody>
      </p:sp>
      <p:sp>
        <p:nvSpPr>
          <p:cNvPr id="4" name="Θέση περιεχομένου 3"/>
          <p:cNvSpPr>
            <a:spLocks noGrp="1"/>
          </p:cNvSpPr>
          <p:nvPr>
            <p:ph sz="half" idx="2"/>
          </p:nvPr>
        </p:nvSpPr>
        <p:spPr>
          <a:xfrm>
            <a:off x="1847528" y="2852937"/>
            <a:ext cx="5190812" cy="2697163"/>
          </a:xfrm>
        </p:spPr>
        <p:txBody>
          <a:bodyPr/>
          <a:lstStyle/>
          <a:p>
            <a:r>
              <a:rPr lang="el-GR" dirty="0">
                <a:solidFill>
                  <a:schemeClr val="tx1"/>
                </a:solidFill>
              </a:rPr>
              <a:t>Οικογένεια (γονείς, παππούδες, γιαγιάδες)</a:t>
            </a:r>
          </a:p>
          <a:p>
            <a:r>
              <a:rPr lang="el-GR" dirty="0">
                <a:solidFill>
                  <a:schemeClr val="tx1"/>
                </a:solidFill>
              </a:rPr>
              <a:t>Φίλοι</a:t>
            </a:r>
          </a:p>
          <a:p>
            <a:r>
              <a:rPr lang="el-GR" dirty="0">
                <a:solidFill>
                  <a:schemeClr val="tx1"/>
                </a:solidFill>
              </a:rPr>
              <a:t>Σύντροφοι</a:t>
            </a:r>
          </a:p>
          <a:p>
            <a:r>
              <a:rPr lang="el-GR" dirty="0">
                <a:solidFill>
                  <a:schemeClr val="tx1"/>
                </a:solidFill>
              </a:rPr>
              <a:t>Κοινωνικές νόρμες (γιορτή  = γλυκό)</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136" y="3646302"/>
            <a:ext cx="3046090" cy="303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19693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91612" y="1730723"/>
            <a:ext cx="10225549" cy="4065315"/>
          </a:xfrm>
        </p:spPr>
        <p:txBody>
          <a:bodyPr>
            <a:noAutofit/>
          </a:bodyPr>
          <a:lstStyle/>
          <a:p>
            <a:pPr algn="just"/>
            <a:r>
              <a:rPr lang="el-GR" sz="1600" i="1" dirty="0" err="1">
                <a:solidFill>
                  <a:schemeClr val="tx1"/>
                </a:solidFill>
              </a:rPr>
              <a:t>Γιαννακούλια</a:t>
            </a:r>
            <a:r>
              <a:rPr lang="el-GR" sz="1600" i="1" dirty="0">
                <a:solidFill>
                  <a:schemeClr val="tx1"/>
                </a:solidFill>
              </a:rPr>
              <a:t> Μ &amp; </a:t>
            </a:r>
            <a:r>
              <a:rPr lang="el-GR" sz="1600" i="1" dirty="0" err="1">
                <a:solidFill>
                  <a:schemeClr val="tx1"/>
                </a:solidFill>
              </a:rPr>
              <a:t>Φάππα</a:t>
            </a:r>
            <a:r>
              <a:rPr lang="el-GR" sz="1600" i="1" dirty="0">
                <a:solidFill>
                  <a:schemeClr val="tx1"/>
                </a:solidFill>
              </a:rPr>
              <a:t> Ε. Διατροφική Συμβουλευτική &amp; Συμπεριφορά (2015).</a:t>
            </a:r>
            <a:r>
              <a:rPr lang="en-US" sz="1600" i="1" dirty="0">
                <a:solidFill>
                  <a:schemeClr val="tx1"/>
                </a:solidFill>
              </a:rPr>
              <a:t> </a:t>
            </a:r>
            <a:r>
              <a:rPr lang="en-US" sz="1600" i="1" dirty="0">
                <a:solidFill>
                  <a:schemeClr val="tx1"/>
                </a:solidFill>
                <a:hlinkClick r:id="rId2"/>
              </a:rPr>
              <a:t>www.kallipos.gr</a:t>
            </a:r>
            <a:endParaRPr lang="el-GR" sz="1600" i="1" dirty="0">
              <a:solidFill>
                <a:schemeClr val="tx1"/>
              </a:solidFill>
            </a:endParaRPr>
          </a:p>
          <a:p>
            <a:pPr algn="just"/>
            <a:r>
              <a:rPr lang="en-US" sz="1600" dirty="0">
                <a:solidFill>
                  <a:schemeClr val="tx1"/>
                </a:solidFill>
              </a:rPr>
              <a:t>Locke AE, </a:t>
            </a:r>
            <a:r>
              <a:rPr lang="en-US" sz="1600" dirty="0" err="1">
                <a:solidFill>
                  <a:schemeClr val="tx1"/>
                </a:solidFill>
              </a:rPr>
              <a:t>Kahali</a:t>
            </a:r>
            <a:r>
              <a:rPr lang="en-US" sz="1600" dirty="0">
                <a:solidFill>
                  <a:schemeClr val="tx1"/>
                </a:solidFill>
              </a:rPr>
              <a:t> B, Berndt SI et al. (2015) Genetic studies</a:t>
            </a:r>
            <a:r>
              <a:rPr lang="el-GR" sz="1600" dirty="0">
                <a:solidFill>
                  <a:schemeClr val="tx1"/>
                </a:solidFill>
              </a:rPr>
              <a:t> </a:t>
            </a:r>
            <a:r>
              <a:rPr lang="en-US" sz="1600" dirty="0">
                <a:solidFill>
                  <a:schemeClr val="tx1"/>
                </a:solidFill>
              </a:rPr>
              <a:t>of body mass index yield new insights for obesity biology.</a:t>
            </a:r>
            <a:r>
              <a:rPr lang="el-GR" sz="1600" dirty="0">
                <a:solidFill>
                  <a:schemeClr val="tx1"/>
                </a:solidFill>
              </a:rPr>
              <a:t> </a:t>
            </a:r>
            <a:r>
              <a:rPr lang="en-US" sz="1600" dirty="0">
                <a:solidFill>
                  <a:schemeClr val="tx1"/>
                </a:solidFill>
              </a:rPr>
              <a:t>Nature 518, 197–206.</a:t>
            </a:r>
            <a:endParaRPr lang="el-GR" sz="1600" dirty="0">
              <a:solidFill>
                <a:schemeClr val="tx1"/>
              </a:solidFill>
            </a:endParaRPr>
          </a:p>
          <a:p>
            <a:pPr algn="just"/>
            <a:r>
              <a:rPr lang="en-US" sz="1600" dirty="0">
                <a:solidFill>
                  <a:schemeClr val="tx1"/>
                </a:solidFill>
              </a:rPr>
              <a:t>Claudia </a:t>
            </a:r>
            <a:r>
              <a:rPr lang="en-US" sz="1600" dirty="0" err="1">
                <a:solidFill>
                  <a:schemeClr val="tx1"/>
                </a:solidFill>
              </a:rPr>
              <a:t>Symmank</a:t>
            </a:r>
            <a:r>
              <a:rPr lang="en-US" sz="1600" dirty="0">
                <a:solidFill>
                  <a:schemeClr val="tx1"/>
                </a:solidFill>
              </a:rPr>
              <a:t>, Robert Mai, Stefan Hoffmann, et al (2017)</a:t>
            </a:r>
            <a:r>
              <a:rPr lang="el-GR" sz="1600" dirty="0">
                <a:solidFill>
                  <a:schemeClr val="tx1"/>
                </a:solidFill>
              </a:rPr>
              <a:t>. </a:t>
            </a:r>
            <a:r>
              <a:rPr lang="en-US" sz="1600" dirty="0">
                <a:solidFill>
                  <a:schemeClr val="tx1"/>
                </a:solidFill>
              </a:rPr>
              <a:t>Predictors of food decision making: A systematic interdisciplinary mapping (SIM) review</a:t>
            </a:r>
            <a:r>
              <a:rPr lang="el-GR" sz="1600" dirty="0">
                <a:solidFill>
                  <a:schemeClr val="tx1"/>
                </a:solidFill>
              </a:rPr>
              <a:t>.</a:t>
            </a:r>
            <a:r>
              <a:rPr lang="en-US" sz="1600" dirty="0">
                <a:solidFill>
                  <a:schemeClr val="tx1"/>
                </a:solidFill>
              </a:rPr>
              <a:t> Appetite (110): 25 – 35.</a:t>
            </a:r>
            <a:endParaRPr lang="el-GR" sz="1600" dirty="0">
              <a:solidFill>
                <a:schemeClr val="tx1"/>
              </a:solidFill>
            </a:endParaRPr>
          </a:p>
          <a:p>
            <a:pPr algn="just"/>
            <a:r>
              <a:rPr lang="en-US" sz="1600" dirty="0">
                <a:solidFill>
                  <a:schemeClr val="tx1"/>
                </a:solidFill>
              </a:rPr>
              <a:t>Gareth </a:t>
            </a:r>
            <a:r>
              <a:rPr lang="en-US" sz="1600" dirty="0" err="1">
                <a:solidFill>
                  <a:schemeClr val="tx1"/>
                </a:solidFill>
              </a:rPr>
              <a:t>Leng</a:t>
            </a:r>
            <a:r>
              <a:rPr lang="en-US" sz="1600" dirty="0">
                <a:solidFill>
                  <a:schemeClr val="tx1"/>
                </a:solidFill>
              </a:rPr>
              <a:t>, Roger A. H. </a:t>
            </a:r>
            <a:r>
              <a:rPr lang="en-US" sz="1600" dirty="0" err="1">
                <a:solidFill>
                  <a:schemeClr val="tx1"/>
                </a:solidFill>
              </a:rPr>
              <a:t>Adan</a:t>
            </a:r>
            <a:r>
              <a:rPr lang="en-US" sz="1600" dirty="0">
                <a:solidFill>
                  <a:schemeClr val="tx1"/>
                </a:solidFill>
              </a:rPr>
              <a:t>, Michele </a:t>
            </a:r>
            <a:r>
              <a:rPr lang="en-US" sz="1600" dirty="0" err="1">
                <a:solidFill>
                  <a:schemeClr val="tx1"/>
                </a:solidFill>
              </a:rPr>
              <a:t>Belot</a:t>
            </a:r>
            <a:r>
              <a:rPr lang="en-US" sz="1600" dirty="0">
                <a:solidFill>
                  <a:schemeClr val="tx1"/>
                </a:solidFill>
              </a:rPr>
              <a:t> et al. Conference on ‘New technology in nutrition research and practice’</a:t>
            </a:r>
            <a:r>
              <a:rPr lang="el-GR" sz="1600" dirty="0">
                <a:solidFill>
                  <a:schemeClr val="tx1"/>
                </a:solidFill>
              </a:rPr>
              <a:t> </a:t>
            </a:r>
            <a:r>
              <a:rPr lang="en-US" sz="1600" dirty="0">
                <a:solidFill>
                  <a:schemeClr val="tx1"/>
                </a:solidFill>
              </a:rPr>
              <a:t>Symposium 3: Novel strategies for </a:t>
            </a:r>
            <a:r>
              <a:rPr lang="en-US" sz="1600" dirty="0" err="1">
                <a:solidFill>
                  <a:schemeClr val="tx1"/>
                </a:solidFill>
              </a:rPr>
              <a:t>behaviour</a:t>
            </a:r>
            <a:r>
              <a:rPr lang="en-US" sz="1600" dirty="0">
                <a:solidFill>
                  <a:schemeClr val="tx1"/>
                </a:solidFill>
              </a:rPr>
              <a:t> changes</a:t>
            </a:r>
            <a:r>
              <a:rPr lang="el-GR" sz="1600" dirty="0">
                <a:solidFill>
                  <a:schemeClr val="tx1"/>
                </a:solidFill>
              </a:rPr>
              <a:t> </a:t>
            </a:r>
            <a:r>
              <a:rPr lang="en-US" sz="1600" dirty="0">
                <a:solidFill>
                  <a:schemeClr val="tx1"/>
                </a:solidFill>
              </a:rPr>
              <a:t>The determinants of food choice</a:t>
            </a:r>
            <a:r>
              <a:rPr lang="el-GR" sz="1600" dirty="0">
                <a:solidFill>
                  <a:schemeClr val="tx1"/>
                </a:solidFill>
              </a:rPr>
              <a:t>. </a:t>
            </a:r>
            <a:r>
              <a:rPr lang="en-US" sz="1600" dirty="0">
                <a:solidFill>
                  <a:schemeClr val="tx1"/>
                </a:solidFill>
              </a:rPr>
              <a:t>Proceedings of the Nutrition Society (2017), 76, 316–327</a:t>
            </a:r>
          </a:p>
        </p:txBody>
      </p:sp>
      <p:sp>
        <p:nvSpPr>
          <p:cNvPr id="2" name="Τίτλος 1"/>
          <p:cNvSpPr>
            <a:spLocks noGrp="1"/>
          </p:cNvSpPr>
          <p:nvPr>
            <p:ph type="title"/>
          </p:nvPr>
        </p:nvSpPr>
        <p:spPr>
          <a:xfrm>
            <a:off x="769199" y="554165"/>
            <a:ext cx="7024744" cy="817160"/>
          </a:xfrm>
        </p:spPr>
        <p:txBody>
          <a:bodyPr>
            <a:normAutofit/>
          </a:bodyPr>
          <a:lstStyle/>
          <a:p>
            <a:r>
              <a:rPr lang="el-GR" sz="3400" dirty="0">
                <a:solidFill>
                  <a:schemeClr val="accent3">
                    <a:lumMod val="50000"/>
                  </a:schemeClr>
                </a:solidFill>
              </a:rPr>
              <a:t>Βιβλιογραφία Διάλεξης (Ι)</a:t>
            </a:r>
          </a:p>
        </p:txBody>
      </p:sp>
    </p:spTree>
    <p:extLst>
      <p:ext uri="{BB962C8B-B14F-4D97-AF65-F5344CB8AC3E}">
        <p14:creationId xmlns:p14="http://schemas.microsoft.com/office/powerpoint/2010/main" val="5989372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sz="1600" dirty="0">
                <a:solidFill>
                  <a:schemeClr val="tx1"/>
                </a:solidFill>
              </a:rPr>
              <a:t>Hassan S </a:t>
            </a:r>
            <a:r>
              <a:rPr lang="en-US" sz="1600" dirty="0" err="1">
                <a:solidFill>
                  <a:schemeClr val="tx1"/>
                </a:solidFill>
              </a:rPr>
              <a:t>Dashti</a:t>
            </a:r>
            <a:r>
              <a:rPr lang="en-US" sz="1600" dirty="0">
                <a:solidFill>
                  <a:schemeClr val="tx1"/>
                </a:solidFill>
              </a:rPr>
              <a:t>,</a:t>
            </a:r>
            <a:r>
              <a:rPr lang="el-GR" sz="1600" dirty="0">
                <a:solidFill>
                  <a:schemeClr val="tx1"/>
                </a:solidFill>
              </a:rPr>
              <a:t> </a:t>
            </a:r>
            <a:r>
              <a:rPr lang="en-US" sz="1600" dirty="0">
                <a:solidFill>
                  <a:schemeClr val="tx1"/>
                </a:solidFill>
              </a:rPr>
              <a:t>Frank AJL </a:t>
            </a:r>
            <a:r>
              <a:rPr lang="en-US" sz="1600" dirty="0" err="1">
                <a:solidFill>
                  <a:schemeClr val="tx1"/>
                </a:solidFill>
              </a:rPr>
              <a:t>Scheer</a:t>
            </a:r>
            <a:r>
              <a:rPr lang="en-US" sz="1600" dirty="0">
                <a:solidFill>
                  <a:schemeClr val="tx1"/>
                </a:solidFill>
              </a:rPr>
              <a:t>, Paul F Jacques, </a:t>
            </a:r>
            <a:r>
              <a:rPr lang="en-US" sz="1600" dirty="0" err="1">
                <a:solidFill>
                  <a:schemeClr val="tx1"/>
                </a:solidFill>
              </a:rPr>
              <a:t>Stefania</a:t>
            </a:r>
            <a:r>
              <a:rPr lang="en-US" sz="1600" dirty="0">
                <a:solidFill>
                  <a:schemeClr val="tx1"/>
                </a:solidFill>
              </a:rPr>
              <a:t> </a:t>
            </a:r>
            <a:r>
              <a:rPr lang="en-US" sz="1600" dirty="0" err="1">
                <a:solidFill>
                  <a:schemeClr val="tx1"/>
                </a:solidFill>
              </a:rPr>
              <a:t>Lamon</a:t>
            </a:r>
            <a:r>
              <a:rPr lang="en-US" sz="1600" dirty="0">
                <a:solidFill>
                  <a:schemeClr val="tx1"/>
                </a:solidFill>
              </a:rPr>
              <a:t>-Fava, and José M </a:t>
            </a:r>
            <a:r>
              <a:rPr lang="en-US" sz="1600" dirty="0" err="1">
                <a:solidFill>
                  <a:schemeClr val="tx1"/>
                </a:solidFill>
              </a:rPr>
              <a:t>Ordovás</a:t>
            </a:r>
            <a:r>
              <a:rPr lang="el-GR" sz="1600" dirty="0">
                <a:solidFill>
                  <a:schemeClr val="tx1"/>
                </a:solidFill>
              </a:rPr>
              <a:t>. </a:t>
            </a:r>
            <a:r>
              <a:rPr lang="en-US" sz="1600" dirty="0">
                <a:solidFill>
                  <a:schemeClr val="tx1"/>
                </a:solidFill>
              </a:rPr>
              <a:t>Short Sleep Duration and Dietary Intake:</a:t>
            </a:r>
            <a:r>
              <a:rPr lang="el-GR" sz="1600" dirty="0">
                <a:solidFill>
                  <a:schemeClr val="tx1"/>
                </a:solidFill>
              </a:rPr>
              <a:t> </a:t>
            </a:r>
            <a:r>
              <a:rPr lang="en-US" sz="1600" dirty="0">
                <a:solidFill>
                  <a:schemeClr val="tx1"/>
                </a:solidFill>
              </a:rPr>
              <a:t>Epidemiologic Evidence, Mechanisms,</a:t>
            </a:r>
            <a:r>
              <a:rPr lang="el-GR" sz="1600" dirty="0">
                <a:solidFill>
                  <a:schemeClr val="tx1"/>
                </a:solidFill>
              </a:rPr>
              <a:t> </a:t>
            </a:r>
            <a:r>
              <a:rPr lang="en-US" sz="1600" dirty="0">
                <a:solidFill>
                  <a:schemeClr val="tx1"/>
                </a:solidFill>
              </a:rPr>
              <a:t>and Health Implications</a:t>
            </a:r>
            <a:r>
              <a:rPr lang="el-GR" sz="1600" dirty="0">
                <a:solidFill>
                  <a:schemeClr val="tx1"/>
                </a:solidFill>
              </a:rPr>
              <a:t>. </a:t>
            </a:r>
            <a:r>
              <a:rPr lang="en-US" sz="1600" dirty="0" err="1">
                <a:solidFill>
                  <a:schemeClr val="tx1"/>
                </a:solidFill>
              </a:rPr>
              <a:t>Adv</a:t>
            </a:r>
            <a:r>
              <a:rPr lang="en-US" sz="1600" dirty="0">
                <a:solidFill>
                  <a:schemeClr val="tx1"/>
                </a:solidFill>
              </a:rPr>
              <a:t> </a:t>
            </a:r>
            <a:r>
              <a:rPr lang="en-US" sz="1600" dirty="0" err="1">
                <a:solidFill>
                  <a:schemeClr val="tx1"/>
                </a:solidFill>
              </a:rPr>
              <a:t>Nutr</a:t>
            </a:r>
            <a:r>
              <a:rPr lang="en-US" sz="1600" dirty="0">
                <a:solidFill>
                  <a:schemeClr val="tx1"/>
                </a:solidFill>
              </a:rPr>
              <a:t> 2015;6:648–59.</a:t>
            </a:r>
          </a:p>
          <a:p>
            <a:pPr algn="just"/>
            <a:r>
              <a:rPr lang="en-GB" sz="1600" dirty="0">
                <a:solidFill>
                  <a:schemeClr val="tx1"/>
                </a:solidFill>
              </a:rPr>
              <a:t>Fappa E, </a:t>
            </a:r>
            <a:r>
              <a:rPr lang="en-GB" sz="1600" dirty="0" err="1">
                <a:solidFill>
                  <a:schemeClr val="tx1"/>
                </a:solidFill>
              </a:rPr>
              <a:t>Yannakoulia</a:t>
            </a:r>
            <a:r>
              <a:rPr lang="en-GB" sz="1600" dirty="0">
                <a:solidFill>
                  <a:schemeClr val="tx1"/>
                </a:solidFill>
              </a:rPr>
              <a:t> M. The type of disease affects dietary adherence. Ann </a:t>
            </a:r>
            <a:r>
              <a:rPr lang="en-GB" sz="1600" dirty="0" err="1">
                <a:solidFill>
                  <a:schemeClr val="tx1"/>
                </a:solidFill>
              </a:rPr>
              <a:t>Nutr</a:t>
            </a:r>
            <a:r>
              <a:rPr lang="en-GB" sz="1600" dirty="0">
                <a:solidFill>
                  <a:schemeClr val="tx1"/>
                </a:solidFill>
              </a:rPr>
              <a:t> </a:t>
            </a:r>
            <a:r>
              <a:rPr lang="en-GB" sz="1600" dirty="0" err="1">
                <a:solidFill>
                  <a:schemeClr val="tx1"/>
                </a:solidFill>
              </a:rPr>
              <a:t>Metab</a:t>
            </a:r>
            <a:r>
              <a:rPr lang="en-GB" sz="1600" dirty="0">
                <a:solidFill>
                  <a:schemeClr val="tx1"/>
                </a:solidFill>
              </a:rPr>
              <a:t> 2013. 63;suppl(1):1104.</a:t>
            </a:r>
            <a:r>
              <a:rPr lang="el-GR" sz="1600" dirty="0">
                <a:solidFill>
                  <a:schemeClr val="tx1"/>
                </a:solidFill>
              </a:rPr>
              <a:t> </a:t>
            </a:r>
            <a:r>
              <a:rPr lang="en-US" sz="1600" dirty="0">
                <a:solidFill>
                  <a:schemeClr val="tx1"/>
                </a:solidFill>
              </a:rPr>
              <a:t>IUNS 20th International Congress of Nutrition, Granada, Spain, 2013.</a:t>
            </a:r>
            <a:endParaRPr lang="el-GR" sz="1600" dirty="0">
              <a:solidFill>
                <a:schemeClr val="tx1"/>
              </a:solidFill>
            </a:endParaRPr>
          </a:p>
          <a:p>
            <a:pPr algn="just"/>
            <a:r>
              <a:rPr lang="en-US" sz="1600" dirty="0">
                <a:solidFill>
                  <a:schemeClr val="tx1"/>
                </a:solidFill>
              </a:rPr>
              <a:t>The scope of health behavior and health education (2008). In: Health behavior and health education. Theory, research and practice. Glanz K, Rimer KB, Viswanath K (Editors). 4</a:t>
            </a:r>
            <a:r>
              <a:rPr lang="en-US" sz="1600" baseline="30000" dirty="0">
                <a:solidFill>
                  <a:schemeClr val="tx1"/>
                </a:solidFill>
              </a:rPr>
              <a:t>th</a:t>
            </a:r>
            <a:r>
              <a:rPr lang="en-US" sz="1600" dirty="0">
                <a:solidFill>
                  <a:schemeClr val="tx1"/>
                </a:solidFill>
              </a:rPr>
              <a:t> ed.</a:t>
            </a:r>
          </a:p>
          <a:p>
            <a:pPr algn="just"/>
            <a:r>
              <a:rPr lang="en-US" sz="1600" dirty="0">
                <a:solidFill>
                  <a:schemeClr val="tx1"/>
                </a:solidFill>
              </a:rPr>
              <a:t>Wardle J, Carnell S, Haworth CM et al. (2008) Evidence</a:t>
            </a:r>
            <a:r>
              <a:rPr lang="el-GR" sz="1600" dirty="0">
                <a:solidFill>
                  <a:schemeClr val="tx1"/>
                </a:solidFill>
              </a:rPr>
              <a:t> </a:t>
            </a:r>
            <a:r>
              <a:rPr lang="en-US" sz="1600" dirty="0">
                <a:solidFill>
                  <a:schemeClr val="tx1"/>
                </a:solidFill>
              </a:rPr>
              <a:t>for a strong genetic influence on childhood adiposity despite</a:t>
            </a:r>
            <a:r>
              <a:rPr lang="el-GR" sz="1600" dirty="0">
                <a:solidFill>
                  <a:schemeClr val="tx1"/>
                </a:solidFill>
              </a:rPr>
              <a:t> </a:t>
            </a:r>
            <a:r>
              <a:rPr lang="en-US" sz="1600" dirty="0">
                <a:solidFill>
                  <a:schemeClr val="tx1"/>
                </a:solidFill>
              </a:rPr>
              <a:t>the force of the obesogenic environment. Am J Clin</a:t>
            </a:r>
            <a:r>
              <a:rPr lang="el-GR" sz="1600" dirty="0">
                <a:solidFill>
                  <a:schemeClr val="tx1"/>
                </a:solidFill>
              </a:rPr>
              <a:t> </a:t>
            </a:r>
            <a:r>
              <a:rPr lang="en-US" sz="1600" dirty="0" err="1">
                <a:solidFill>
                  <a:schemeClr val="tx1"/>
                </a:solidFill>
              </a:rPr>
              <a:t>Nutr</a:t>
            </a:r>
            <a:r>
              <a:rPr lang="en-US" sz="1600" dirty="0">
                <a:solidFill>
                  <a:schemeClr val="tx1"/>
                </a:solidFill>
              </a:rPr>
              <a:t> 87, 398–404.</a:t>
            </a:r>
          </a:p>
          <a:p>
            <a:pPr algn="just"/>
            <a:endParaRPr lang="en-US" sz="1600" dirty="0">
              <a:solidFill>
                <a:schemeClr val="tx1"/>
              </a:solidFill>
            </a:endParaRPr>
          </a:p>
        </p:txBody>
      </p:sp>
      <p:sp>
        <p:nvSpPr>
          <p:cNvPr id="3" name="Title 2"/>
          <p:cNvSpPr>
            <a:spLocks noGrp="1"/>
          </p:cNvSpPr>
          <p:nvPr>
            <p:ph type="title"/>
          </p:nvPr>
        </p:nvSpPr>
        <p:spPr/>
        <p:txBody>
          <a:bodyPr/>
          <a:lstStyle/>
          <a:p>
            <a:r>
              <a:rPr lang="el-GR" sz="3400" dirty="0">
                <a:solidFill>
                  <a:schemeClr val="accent3">
                    <a:lumMod val="50000"/>
                  </a:schemeClr>
                </a:solidFill>
              </a:rPr>
              <a:t>Βιβλιογραφία Διάλεξης (ΙΙ)</a:t>
            </a:r>
            <a:endParaRPr lang="en-US" sz="3400" dirty="0">
              <a:solidFill>
                <a:schemeClr val="accent3">
                  <a:lumMod val="50000"/>
                </a:schemeClr>
              </a:solidFill>
            </a:endParaRPr>
          </a:p>
        </p:txBody>
      </p:sp>
    </p:spTree>
    <p:extLst>
      <p:ext uri="{BB962C8B-B14F-4D97-AF65-F5344CB8AC3E}">
        <p14:creationId xmlns:p14="http://schemas.microsoft.com/office/powerpoint/2010/main" val="3409805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84283" y="1435065"/>
            <a:ext cx="6777317" cy="3508977"/>
          </a:xfrm>
        </p:spPr>
        <p:txBody>
          <a:bodyPr/>
          <a:lstStyle/>
          <a:p>
            <a:r>
              <a:rPr lang="en-US" dirty="0"/>
              <a:t>3</a:t>
            </a:r>
            <a:r>
              <a:rPr lang="el-GR" dirty="0" err="1"/>
              <a:t>μηνα</a:t>
            </a:r>
            <a:r>
              <a:rPr lang="el-GR" dirty="0"/>
              <a:t> βρέφη</a:t>
            </a:r>
          </a:p>
        </p:txBody>
      </p:sp>
      <p:sp>
        <p:nvSpPr>
          <p:cNvPr id="2" name="Τίτλος 1"/>
          <p:cNvSpPr>
            <a:spLocks noGrp="1"/>
          </p:cNvSpPr>
          <p:nvPr>
            <p:ph type="title"/>
          </p:nvPr>
        </p:nvSpPr>
        <p:spPr>
          <a:xfrm>
            <a:off x="581672" y="419516"/>
            <a:ext cx="7024744" cy="889168"/>
          </a:xfrm>
        </p:spPr>
        <p:txBody>
          <a:bodyPr/>
          <a:lstStyle/>
          <a:p>
            <a:r>
              <a:rPr lang="el-GR" b="1" dirty="0">
                <a:solidFill>
                  <a:schemeClr val="tx1"/>
                </a:solidFill>
              </a:rPr>
              <a:t>Πείραμα </a:t>
            </a:r>
            <a:r>
              <a:rPr lang="en-US" b="1" dirty="0">
                <a:solidFill>
                  <a:schemeClr val="tx1"/>
                </a:solidFill>
              </a:rPr>
              <a:t>Logue, 1986</a:t>
            </a:r>
            <a:endParaRPr lang="el-GR" b="1" dirty="0">
              <a:solidFill>
                <a:schemeClr val="tx1"/>
              </a:solidFill>
            </a:endParaRPr>
          </a:p>
        </p:txBody>
      </p:sp>
      <p:pic>
        <p:nvPicPr>
          <p:cNvPr id="1026"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rot="16200000">
            <a:off x="3252617" y="-110491"/>
            <a:ext cx="4303122" cy="879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247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4FF6B1-7090-49D6-9DE7-99198DB77A90}"/>
              </a:ext>
            </a:extLst>
          </p:cNvPr>
          <p:cNvPicPr>
            <a:picLocks noChangeAspect="1"/>
          </p:cNvPicPr>
          <p:nvPr/>
        </p:nvPicPr>
        <p:blipFill>
          <a:blip r:embed="rId2">
            <a:clrChange>
              <a:clrFrom>
                <a:srgbClr val="F6F6F6"/>
              </a:clrFrom>
              <a:clrTo>
                <a:srgbClr val="F6F6F6">
                  <a:alpha val="0"/>
                </a:srgbClr>
              </a:clrTo>
            </a:clrChange>
          </a:blip>
          <a:stretch>
            <a:fillRect/>
          </a:stretch>
        </p:blipFill>
        <p:spPr>
          <a:xfrm>
            <a:off x="2908041" y="0"/>
            <a:ext cx="6375918" cy="6858000"/>
          </a:xfrm>
          <a:prstGeom prst="rect">
            <a:avLst/>
          </a:prstGeom>
        </p:spPr>
      </p:pic>
      <p:sp>
        <p:nvSpPr>
          <p:cNvPr id="4" name="Title 3">
            <a:extLst>
              <a:ext uri="{FF2B5EF4-FFF2-40B4-BE49-F238E27FC236}">
                <a16:creationId xmlns:a16="http://schemas.microsoft.com/office/drawing/2014/main" id="{57424B73-3DC0-492F-93C5-1DBE67383A67}"/>
              </a:ext>
            </a:extLst>
          </p:cNvPr>
          <p:cNvSpPr>
            <a:spLocks noGrp="1"/>
          </p:cNvSpPr>
          <p:nvPr>
            <p:ph type="title"/>
          </p:nvPr>
        </p:nvSpPr>
        <p:spPr>
          <a:xfrm>
            <a:off x="4788310" y="2864540"/>
            <a:ext cx="2546554" cy="1325563"/>
          </a:xfrm>
          <a:solidFill>
            <a:schemeClr val="bg1"/>
          </a:solidFill>
          <a:scene3d>
            <a:camera prst="orthographicFront"/>
            <a:lightRig rig="threePt" dir="t"/>
          </a:scene3d>
          <a:sp3d>
            <a:bevelT w="101600" prst="riblet"/>
          </a:sp3d>
        </p:spPr>
        <p:txBody>
          <a:bodyPr>
            <a:normAutofit/>
          </a:bodyPr>
          <a:lstStyle/>
          <a:p>
            <a:pPr algn="ctr"/>
            <a:r>
              <a:rPr lang="el-GR" sz="3200" dirty="0"/>
              <a:t>Καλή Συνέχεια!</a:t>
            </a:r>
            <a:endParaRPr lang="en-US" sz="3200" dirty="0"/>
          </a:p>
        </p:txBody>
      </p:sp>
    </p:spTree>
    <p:extLst>
      <p:ext uri="{BB962C8B-B14F-4D97-AF65-F5344CB8AC3E}">
        <p14:creationId xmlns:p14="http://schemas.microsoft.com/office/powerpoint/2010/main" val="817405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1445" y="1468350"/>
            <a:ext cx="10058399" cy="3921299"/>
          </a:xfrm>
        </p:spPr>
        <p:txBody>
          <a:bodyPr>
            <a:noAutofit/>
          </a:bodyPr>
          <a:lstStyle/>
          <a:p>
            <a:pPr marL="0" indent="0" algn="just">
              <a:buNone/>
            </a:pPr>
            <a:r>
              <a:rPr lang="el-GR" dirty="0">
                <a:solidFill>
                  <a:schemeClr val="tx1"/>
                </a:solidFill>
              </a:rPr>
              <a:t>Πάνω σε αυτό το γενετικό υπόβαθρο και τις επιδράσεις στην πρώιμη ζωή, οι γνώσεις, προτιμήσεις, συμπεριφορές, τρόπος ζωής και διατροφικές συνήθειες διαμορφώνονται από το περιβάλλον του ατόμου.</a:t>
            </a:r>
          </a:p>
        </p:txBody>
      </p:sp>
      <p:sp>
        <p:nvSpPr>
          <p:cNvPr id="3" name="Title 2"/>
          <p:cNvSpPr>
            <a:spLocks noGrp="1"/>
          </p:cNvSpPr>
          <p:nvPr>
            <p:ph type="title"/>
          </p:nvPr>
        </p:nvSpPr>
        <p:spPr>
          <a:xfrm>
            <a:off x="617564" y="365269"/>
            <a:ext cx="9634011" cy="1103081"/>
          </a:xfrm>
        </p:spPr>
        <p:txBody>
          <a:bodyPr>
            <a:normAutofit/>
          </a:bodyPr>
          <a:lstStyle/>
          <a:p>
            <a:r>
              <a:rPr lang="el-GR" dirty="0">
                <a:solidFill>
                  <a:srgbClr val="7030A0"/>
                </a:solidFill>
              </a:rPr>
              <a:t>Επιλογή </a:t>
            </a:r>
            <a:r>
              <a:rPr lang="el-GR" dirty="0" err="1">
                <a:solidFill>
                  <a:srgbClr val="7030A0"/>
                </a:solidFill>
              </a:rPr>
              <a:t>καταναλισκώμενης</a:t>
            </a:r>
            <a:r>
              <a:rPr lang="el-GR" dirty="0">
                <a:solidFill>
                  <a:srgbClr val="7030A0"/>
                </a:solidFill>
              </a:rPr>
              <a:t> τροφής</a:t>
            </a:r>
            <a:endParaRPr lang="en-US" dirty="0">
              <a:solidFill>
                <a:srgbClr val="7030A0"/>
              </a:solidFill>
            </a:endParaRPr>
          </a:p>
        </p:txBody>
      </p:sp>
      <p:pic>
        <p:nvPicPr>
          <p:cNvPr id="5" name="Picture 4">
            <a:extLst>
              <a:ext uri="{FF2B5EF4-FFF2-40B4-BE49-F238E27FC236}">
                <a16:creationId xmlns:a16="http://schemas.microsoft.com/office/drawing/2014/main" id="{7713A796-0FC0-4CD2-8C12-9485307EC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644" y="3943488"/>
            <a:ext cx="3534938" cy="2333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33221F-D002-4429-A855-FED88CDD0119}"/>
              </a:ext>
            </a:extLst>
          </p:cNvPr>
          <p:cNvSpPr txBox="1"/>
          <p:nvPr/>
        </p:nvSpPr>
        <p:spPr>
          <a:xfrm>
            <a:off x="5782675" y="3221224"/>
            <a:ext cx="2880319" cy="523220"/>
          </a:xfrm>
          <a:prstGeom prst="rect">
            <a:avLst/>
          </a:prstGeom>
          <a:noFill/>
        </p:spPr>
        <p:txBody>
          <a:bodyPr wrap="square" rtlCol="0">
            <a:spAutoFit/>
          </a:bodyPr>
          <a:lstStyle/>
          <a:p>
            <a:pPr algn="ctr"/>
            <a:r>
              <a:rPr lang="el-GR" sz="2800" dirty="0"/>
              <a:t>ΠΕΡΙΒΑΛΛΟΝ</a:t>
            </a:r>
          </a:p>
        </p:txBody>
      </p:sp>
    </p:spTree>
    <p:extLst>
      <p:ext uri="{BB962C8B-B14F-4D97-AF65-F5344CB8AC3E}">
        <p14:creationId xmlns:p14="http://schemas.microsoft.com/office/powerpoint/2010/main" val="2593587461"/>
      </p:ext>
    </p:extLst>
  </p:cSld>
  <p:clrMapOvr>
    <a:masterClrMapping/>
  </p:clrMapOvr>
</p:sld>
</file>

<file path=ppt/theme/theme1.xml><?xml version="1.0" encoding="utf-8"?>
<a:theme xmlns:a="http://schemas.openxmlformats.org/drawingml/2006/main" name="Bohemian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3369</Words>
  <Application>Microsoft Office PowerPoint</Application>
  <PresentationFormat>Widescreen</PresentationFormat>
  <Paragraphs>439</Paragraphs>
  <Slides>80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Avenir Next LT Pro</vt:lpstr>
      <vt:lpstr>Calibri</vt:lpstr>
      <vt:lpstr>Modern Love</vt:lpstr>
      <vt:lpstr>muli</vt:lpstr>
      <vt:lpstr>Times New Roman</vt:lpstr>
      <vt:lpstr>Wingdings</vt:lpstr>
      <vt:lpstr>BohemianVTI</vt:lpstr>
      <vt:lpstr>ΔΙΑΤΡΟΦΙΚΗ ΣΥΜΒΟΥΛΕΥΤΙΚΗ  ΕΔΔ4042</vt:lpstr>
      <vt:lpstr>Τροφική επιλογή</vt:lpstr>
      <vt:lpstr>Διαμόρφωση</vt:lpstr>
      <vt:lpstr>PowerPoint Presentation</vt:lpstr>
      <vt:lpstr>Γενετικοί παράγοντες</vt:lpstr>
      <vt:lpstr>Γενετικό υπόβαθρο &amp; σωματικό βάρος</vt:lpstr>
      <vt:lpstr>Πρώιμη ζωή</vt:lpstr>
      <vt:lpstr>Πείραμα Logue, 1986</vt:lpstr>
      <vt:lpstr>Επιλογή καταναλισκώμενης τροφής</vt:lpstr>
      <vt:lpstr>Παράδειγμα</vt:lpstr>
      <vt:lpstr>Κοιτώντας τα θρεπτικά συστατικά…</vt:lpstr>
      <vt:lpstr>Κοιτώντας πιο προσεχτικά…</vt:lpstr>
      <vt:lpstr>Κοιτώντας πιο προσεχτικά…</vt:lpstr>
      <vt:lpstr>Κοιτώντας πιο προσεχτικά…</vt:lpstr>
      <vt:lpstr>Κοιτώντας πιο προσεχτικά…</vt:lpstr>
      <vt:lpstr>Κοιτώντας πιο προσεχτικά…</vt:lpstr>
      <vt:lpstr>Κοιτώντας πιο προσεχτικά…</vt:lpstr>
      <vt:lpstr>Άρα, μαθηματικά σκεπτόμενοι:</vt:lpstr>
      <vt:lpstr>Τι λένε τα μαθηματικά;</vt:lpstr>
      <vt:lpstr>Τι λέει η λογική;</vt:lpstr>
      <vt:lpstr>Τι λέει η επιστήμη της διατροφής;</vt:lpstr>
      <vt:lpstr>Πώς σκεφτόμαστε οι διάφοροι άνθρωποι:</vt:lpstr>
      <vt:lpstr>Πώς σκεφτόμαστε οι διάφοροι άνθρωποι:</vt:lpstr>
      <vt:lpstr>PowerPoint Presentation</vt:lpstr>
      <vt:lpstr>Επιλογή καταναλισκώμενης τροφής</vt:lpstr>
      <vt:lpstr>PowerPoint Presentation</vt:lpstr>
      <vt:lpstr>Περιβάλλον</vt:lpstr>
      <vt:lpstr>Περιβάλλον</vt:lpstr>
      <vt:lpstr>Περιβάλλον</vt:lpstr>
      <vt:lpstr>Περιβάλλον</vt:lpstr>
      <vt:lpstr>Ichigo Daifuku (Japanese dessert)</vt:lpstr>
      <vt:lpstr>Γιαννακούλια Μ &amp; Φάππα Ε. Διατροφική Συμβουλευτική &amp; Συμπεριφορά (2015)</vt:lpstr>
      <vt:lpstr>Διεπιστημονικό πλαίσιο DONE  (Determinants Of Nutrition &amp; Eating behavior framework)</vt:lpstr>
      <vt:lpstr>Διεπιστημονικό πλαίσιο DONE  (Determinants Of Nutrition &amp; Eating behavior framework)</vt:lpstr>
      <vt:lpstr>Α. ΑΤΟΜΙΚΟΙ ΠΑΡΑΓΟΝΤΕΣ</vt:lpstr>
      <vt:lpstr>Α.1. ΒΙΟΛΟΓΙΚΟΙ</vt:lpstr>
      <vt:lpstr>Α.1.1. Εγκεφαλική λετουργία</vt:lpstr>
      <vt:lpstr>Α.1.1. Ορμολογικός έλεγχος πρόσληψης τροφής</vt:lpstr>
      <vt:lpstr>PowerPoint Presentation</vt:lpstr>
      <vt:lpstr>Α.1.2. Στοματική λειτουργία</vt:lpstr>
      <vt:lpstr>Α.1.3. Φυσιολογία που σχετίζεται με το τρόφιμο</vt:lpstr>
      <vt:lpstr>Α.1.4. Ανθρωπομετρικά χαρακτηριστικά</vt:lpstr>
      <vt:lpstr>Τρόφιμο &amp; εγκεφαλική διέγερση</vt:lpstr>
      <vt:lpstr>Α.1.5. Αντίληψη αισθήσεων  (ασθενής οργανισμός)</vt:lpstr>
      <vt:lpstr>Α.1.5. Αντίληψη αισθήσεων  (υγιής οργανισμός)</vt:lpstr>
      <vt:lpstr>Α.1.6. Σωματική υγεία</vt:lpstr>
      <vt:lpstr>Α.1.7. Χαρακτηριστικά ύπνου</vt:lpstr>
      <vt:lpstr>Α.2. ΔΗΜΟΓΡΑΦΙΚΑ ΧΑΡΑΚΤΗΡΙΣΤΙΚΑ</vt:lpstr>
      <vt:lpstr>Α.2.1. Βιολογικά χαρακτηριστικά</vt:lpstr>
      <vt:lpstr>Α.2.2. Πολιτισμικά Χαρακτηριστικά  (εθνικότητα, ιθαγένεια, θρησκεία)</vt:lpstr>
      <vt:lpstr>Θρησκεία</vt:lpstr>
      <vt:lpstr>Α.2.3. Περιπτωσιολογικά Δημογραφικά (κάτοικος αστικής ή αγροτικής περιοχής) </vt:lpstr>
      <vt:lpstr>Α.2.4. Προσωπική Κοινωνικο-οικονομική κατάσταση (εισόδημα, εκπαίδευση)</vt:lpstr>
      <vt:lpstr>Α. ΑΤΟΜΙΚΟΙ ΠΑΡΑΓΟΝΤΕΣ</vt:lpstr>
      <vt:lpstr>Ατομικοί παράγοντες</vt:lpstr>
      <vt:lpstr>Ατομικοί παράγοντες</vt:lpstr>
      <vt:lpstr>Ατομικοί παράγοντες</vt:lpstr>
      <vt:lpstr>Φροντιστήριο: Αυτό-αξιολόγηση προσωπικότητας</vt:lpstr>
      <vt:lpstr>IPIP Διεθνής Κλίμακα Προσωπικότητας Προσαρμογή στα ελληνικά</vt:lpstr>
      <vt:lpstr>Ατομικοί παράγοντες</vt:lpstr>
      <vt:lpstr>Ατομικοί παράγοντες</vt:lpstr>
      <vt:lpstr>Στρες</vt:lpstr>
      <vt:lpstr>Ατομικοί παράγοντες</vt:lpstr>
      <vt:lpstr>Ατομικοί παράγοντες</vt:lpstr>
      <vt:lpstr>Φροντιστήριο: Αυτό-αξιολόγηση προσωπικότητας</vt:lpstr>
      <vt:lpstr>DEBQ Dutch Eating Behavior Questionnaire</vt:lpstr>
      <vt:lpstr>Α.3.3. Ρύθμιση του τρώγειν</vt:lpstr>
      <vt:lpstr>Α.3.3. Ρύθμιση του τρώγειν</vt:lpstr>
      <vt:lpstr>Α.3.5. Διατροφικές γνώσεις, δεξιότητες &amp; ικανότητες</vt:lpstr>
      <vt:lpstr>Α.3.6. Πεποιθήσεις γύρω από τα τρόφιμα</vt:lpstr>
      <vt:lpstr>Α.3.6. Πεποιθήσεις γύρω από τα τρόφιμα</vt:lpstr>
      <vt:lpstr>Α.3.9. Γνωσίες &amp; συμπεριφορές ρύθμισης βάρους</vt:lpstr>
      <vt:lpstr>Α. ΑΤΟΜΙΚΟΙ ΠΑΡΑΓΟΝΤΕΣ</vt:lpstr>
      <vt:lpstr>PowerPoint Presentation</vt:lpstr>
      <vt:lpstr>Διεπιστημονικό πλαίσιο DONE  (Determinants Of Nutrition &amp; Eating behavior framework)</vt:lpstr>
      <vt:lpstr>Διαπροσωπικοί παράγοντες</vt:lpstr>
      <vt:lpstr>Διαπροσωπικοί παράγοντες</vt:lpstr>
      <vt:lpstr>Βιβλιογραφία Διάλεξης (Ι)</vt:lpstr>
      <vt:lpstr>Βιβλιογραφία Διάλεξης (ΙΙ)</vt:lpstr>
      <vt:lpstr>Καλή Συνέχεια!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ΔΙΑΤΡΟΦΙΚΗ ΣΥΜΒΟΥΛΕΥΤΙΚΗ  ΕΔΔ3032</dc:title>
  <dc:creator>Evi Fappa</dc:creator>
  <cp:lastModifiedBy>Evangelia Fappa</cp:lastModifiedBy>
  <cp:revision>64</cp:revision>
  <dcterms:created xsi:type="dcterms:W3CDTF">2020-10-21T16:02:13Z</dcterms:created>
  <dcterms:modified xsi:type="dcterms:W3CDTF">2026-03-09T10:25:36Z</dcterms:modified>
</cp:coreProperties>
</file>