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Lst>
  <p:sldSz cx="9144000" cy="6858000" type="screen4x3"/>
  <p:notesSz cx="6858000" cy="9144000"/>
  <p:embeddedFontLst>
    <p:embeddedFont>
      <p:font typeface="Century Gothic" panose="020B0502020202020204" pitchFamily="34" charset="0"/>
      <p:regular r:id="rId66"/>
      <p:bold r:id="rId67"/>
      <p:italic r:id="rId68"/>
      <p:boldItalic r:id="rId6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3" roundtripDataSignature="AMtx7mi8wPD0mVF+E9o1RzOI04IRza70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80"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1.fntdata"/><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font" Target="fonts/font4.fntdata"/><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73"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3" name="Google Shape;313;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9" name="Google Shape;319;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 name="Google Shape;325;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 name="Google Shape;331;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7" name="Google Shape;337;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3" name="Google Shape;343;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9" name="Google Shape;349;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5" name="Google Shape;355;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1" name="Google Shape;361;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7" name="Google Shape;367;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3" name="Google Shape;263;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3" name="Google Shape;373;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9" name="Google Shape;379;p2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5" name="Google Shape;385;p2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0" name="Google Shape;390;p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5" name="Google Shape;395;p2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1" name="Google Shape;401;p2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7" name="Google Shape;407;p2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3" name="Google Shape;413;p2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9" name="Google Shape;419;p2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5" name="Google Shape;425;p2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9" name="Google Shape;269;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1" name="Google Shape;431;p3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37" name="Google Shape;437;p3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3" name="Google Shape;443;p3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49" name="Google Shape;449;p3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5" name="Google Shape;455;p3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p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0" name="Google Shape;460;p3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5" name="Google Shape;465;p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6" name="Google Shape;466;p3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1" name="Google Shape;471;p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2" name="Google Shape;472;p3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p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8" name="Google Shape;478;p3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p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84" name="Google Shape;484;p3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90" name="Google Shape;490;p4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p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96" name="Google Shape;496;p4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0"/>
        <p:cNvGrpSpPr/>
        <p:nvPr/>
      </p:nvGrpSpPr>
      <p:grpSpPr>
        <a:xfrm>
          <a:off x="0" y="0"/>
          <a:ext cx="0" cy="0"/>
          <a:chOff x="0" y="0"/>
          <a:chExt cx="0" cy="0"/>
        </a:xfrm>
      </p:grpSpPr>
      <p:sp>
        <p:nvSpPr>
          <p:cNvPr id="501" name="Google Shape;501;p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2" name="Google Shape;502;p4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p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8" name="Google Shape;508;p4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Google Shape;513;p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14" name="Google Shape;514;p4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Google Shape;519;p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0" name="Google Shape;520;p4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4"/>
        <p:cNvGrpSpPr/>
        <p:nvPr/>
      </p:nvGrpSpPr>
      <p:grpSpPr>
        <a:xfrm>
          <a:off x="0" y="0"/>
          <a:ext cx="0" cy="0"/>
          <a:chOff x="0" y="0"/>
          <a:chExt cx="0" cy="0"/>
        </a:xfrm>
      </p:grpSpPr>
      <p:sp>
        <p:nvSpPr>
          <p:cNvPr id="525" name="Google Shape;525;p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6" name="Google Shape;526;p4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Google Shape;531;p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2" name="Google Shape;532;p4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p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8" name="Google Shape;538;p4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2"/>
        <p:cNvGrpSpPr/>
        <p:nvPr/>
      </p:nvGrpSpPr>
      <p:grpSpPr>
        <a:xfrm>
          <a:off x="0" y="0"/>
          <a:ext cx="0" cy="0"/>
          <a:chOff x="0" y="0"/>
          <a:chExt cx="0" cy="0"/>
        </a:xfrm>
      </p:grpSpPr>
      <p:sp>
        <p:nvSpPr>
          <p:cNvPr id="543" name="Google Shape;543;p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44" name="Google Shape;544;p4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1" name="Google Shape;281;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8"/>
        <p:cNvGrpSpPr/>
        <p:nvPr/>
      </p:nvGrpSpPr>
      <p:grpSpPr>
        <a:xfrm>
          <a:off x="0" y="0"/>
          <a:ext cx="0" cy="0"/>
          <a:chOff x="0" y="0"/>
          <a:chExt cx="0" cy="0"/>
        </a:xfrm>
      </p:grpSpPr>
      <p:sp>
        <p:nvSpPr>
          <p:cNvPr id="549" name="Google Shape;549;p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50" name="Google Shape;550;p5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4"/>
        <p:cNvGrpSpPr/>
        <p:nvPr/>
      </p:nvGrpSpPr>
      <p:grpSpPr>
        <a:xfrm>
          <a:off x="0" y="0"/>
          <a:ext cx="0" cy="0"/>
          <a:chOff x="0" y="0"/>
          <a:chExt cx="0" cy="0"/>
        </a:xfrm>
      </p:grpSpPr>
      <p:sp>
        <p:nvSpPr>
          <p:cNvPr id="555" name="Google Shape;555;p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56" name="Google Shape;556;p5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Google Shape;561;p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62" name="Google Shape;562;p5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7" name="Google Shape;567;p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68" name="Google Shape;568;p5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Google Shape;573;p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4" name="Google Shape;574;p5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p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0" name="Google Shape;580;p5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4"/>
        <p:cNvGrpSpPr/>
        <p:nvPr/>
      </p:nvGrpSpPr>
      <p:grpSpPr>
        <a:xfrm>
          <a:off x="0" y="0"/>
          <a:ext cx="0" cy="0"/>
          <a:chOff x="0" y="0"/>
          <a:chExt cx="0" cy="0"/>
        </a:xfrm>
      </p:grpSpPr>
      <p:sp>
        <p:nvSpPr>
          <p:cNvPr id="585" name="Google Shape;585;p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6" name="Google Shape;586;p5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0"/>
        <p:cNvGrpSpPr/>
        <p:nvPr/>
      </p:nvGrpSpPr>
      <p:grpSpPr>
        <a:xfrm>
          <a:off x="0" y="0"/>
          <a:ext cx="0" cy="0"/>
          <a:chOff x="0" y="0"/>
          <a:chExt cx="0" cy="0"/>
        </a:xfrm>
      </p:grpSpPr>
      <p:sp>
        <p:nvSpPr>
          <p:cNvPr id="591" name="Google Shape;591;p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92" name="Google Shape;592;p5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p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98" name="Google Shape;598;p5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2"/>
        <p:cNvGrpSpPr/>
        <p:nvPr/>
      </p:nvGrpSpPr>
      <p:grpSpPr>
        <a:xfrm>
          <a:off x="0" y="0"/>
          <a:ext cx="0" cy="0"/>
          <a:chOff x="0" y="0"/>
          <a:chExt cx="0" cy="0"/>
        </a:xfrm>
      </p:grpSpPr>
      <p:sp>
        <p:nvSpPr>
          <p:cNvPr id="603" name="Google Shape;603;p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04" name="Google Shape;604;p5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8" name="Google Shape;288;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Google Shape;609;p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10" name="Google Shape;610;p6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4"/>
        <p:cNvGrpSpPr/>
        <p:nvPr/>
      </p:nvGrpSpPr>
      <p:grpSpPr>
        <a:xfrm>
          <a:off x="0" y="0"/>
          <a:ext cx="0" cy="0"/>
          <a:chOff x="0" y="0"/>
          <a:chExt cx="0" cy="0"/>
        </a:xfrm>
      </p:grpSpPr>
      <p:sp>
        <p:nvSpPr>
          <p:cNvPr id="615" name="Google Shape;615;p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16" name="Google Shape;616;p6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0"/>
        <p:cNvGrpSpPr/>
        <p:nvPr/>
      </p:nvGrpSpPr>
      <p:grpSpPr>
        <a:xfrm>
          <a:off x="0" y="0"/>
          <a:ext cx="0" cy="0"/>
          <a:chOff x="0" y="0"/>
          <a:chExt cx="0" cy="0"/>
        </a:xfrm>
      </p:grpSpPr>
      <p:sp>
        <p:nvSpPr>
          <p:cNvPr id="621" name="Google Shape;621;p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2" name="Google Shape;622;p6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8" name="Google Shape;628;p6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4" name="Google Shape;294;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1" name="Google Shape;301;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7" name="Google Shape;307;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Διαφάνεια τίτλου" type="title">
  <p:cSld name="TITLE">
    <p:spTree>
      <p:nvGrpSpPr>
        <p:cNvPr id="1" name="Shape 53"/>
        <p:cNvGrpSpPr/>
        <p:nvPr/>
      </p:nvGrpSpPr>
      <p:grpSpPr>
        <a:xfrm>
          <a:off x="0" y="0"/>
          <a:ext cx="0" cy="0"/>
          <a:chOff x="0" y="0"/>
          <a:chExt cx="0" cy="0"/>
        </a:xfrm>
      </p:grpSpPr>
      <p:grpSp>
        <p:nvGrpSpPr>
          <p:cNvPr id="54" name="Google Shape;54;p65"/>
          <p:cNvGrpSpPr/>
          <p:nvPr/>
        </p:nvGrpSpPr>
        <p:grpSpPr>
          <a:xfrm>
            <a:off x="-644959" y="0"/>
            <a:ext cx="10458653" cy="7117071"/>
            <a:chOff x="-644959" y="0"/>
            <a:chExt cx="10458653" cy="7117071"/>
          </a:xfrm>
        </p:grpSpPr>
        <p:grpSp>
          <p:nvGrpSpPr>
            <p:cNvPr id="55" name="Google Shape;55;p65"/>
            <p:cNvGrpSpPr/>
            <p:nvPr/>
          </p:nvGrpSpPr>
          <p:grpSpPr>
            <a:xfrm>
              <a:off x="0" y="0"/>
              <a:ext cx="9144000" cy="6858000"/>
              <a:chOff x="0" y="0"/>
              <a:chExt cx="9144000" cy="6858000"/>
            </a:xfrm>
          </p:grpSpPr>
          <p:grpSp>
            <p:nvGrpSpPr>
              <p:cNvPr id="56" name="Google Shape;56;p65"/>
              <p:cNvGrpSpPr/>
              <p:nvPr/>
            </p:nvGrpSpPr>
            <p:grpSpPr>
              <a:xfrm>
                <a:off x="0" y="0"/>
                <a:ext cx="2514600" cy="6858000"/>
                <a:chOff x="0" y="0"/>
                <a:chExt cx="2514600" cy="6858000"/>
              </a:xfrm>
            </p:grpSpPr>
            <p:sp>
              <p:nvSpPr>
                <p:cNvPr id="57" name="Google Shape;57;p65"/>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58" name="Google Shape;58;p65"/>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59" name="Google Shape;59;p65"/>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60" name="Google Shape;60;p65"/>
              <p:cNvGrpSpPr/>
              <p:nvPr/>
            </p:nvGrpSpPr>
            <p:grpSpPr>
              <a:xfrm>
                <a:off x="422910" y="0"/>
                <a:ext cx="2514600" cy="6858000"/>
                <a:chOff x="0" y="0"/>
                <a:chExt cx="2514600" cy="6858000"/>
              </a:xfrm>
            </p:grpSpPr>
            <p:sp>
              <p:nvSpPr>
                <p:cNvPr id="61" name="Google Shape;61;p65"/>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2" name="Google Shape;62;p65"/>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3" name="Google Shape;63;p65"/>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64" name="Google Shape;64;p65"/>
              <p:cNvGrpSpPr/>
              <p:nvPr/>
            </p:nvGrpSpPr>
            <p:grpSpPr>
              <a:xfrm rot="10800000">
                <a:off x="6629400" y="0"/>
                <a:ext cx="2514600" cy="6858000"/>
                <a:chOff x="0" y="0"/>
                <a:chExt cx="2514600" cy="6858000"/>
              </a:xfrm>
            </p:grpSpPr>
            <p:sp>
              <p:nvSpPr>
                <p:cNvPr id="65" name="Google Shape;65;p65"/>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6" name="Google Shape;66;p65"/>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7" name="Google Shape;67;p65"/>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68" name="Google Shape;68;p65"/>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69" name="Google Shape;69;p65"/>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0" name="Google Shape;70;p65"/>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71" name="Google Shape;71;p65"/>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2" name="Google Shape;72;p65"/>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3" name="Google Shape;73;p65"/>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4" name="Google Shape;74;p65"/>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5" name="Google Shape;75;p65"/>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76" name="Google Shape;76;p65"/>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7" name="Google Shape;77;p65"/>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8" name="Google Shape;78;p65"/>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79" name="Google Shape;79;p65"/>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0" name="Google Shape;80;p65"/>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1" name="Google Shape;81;p65"/>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2" name="Google Shape;82;p65"/>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3" name="Google Shape;83;p65"/>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4" name="Google Shape;84;p65"/>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5" name="Google Shape;85;p65"/>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6" name="Google Shape;86;p65"/>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7" name="Google Shape;87;p65"/>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8" name="Google Shape;88;p65"/>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89" name="Google Shape;89;p65"/>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0" name="Google Shape;90;p65"/>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1" name="Google Shape;91;p65"/>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2" name="Google Shape;92;p65"/>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93" name="Google Shape;93;p65"/>
          <p:cNvSpPr/>
          <p:nvPr/>
        </p:nvSpPr>
        <p:spPr>
          <a:xfrm>
            <a:off x="4561242" y="-21511"/>
            <a:ext cx="3679116" cy="6271840"/>
          </a:xfrm>
          <a:prstGeom prst="rect">
            <a:avLst/>
          </a:prstGeom>
          <a:solidFill>
            <a:srgbClr val="F5F5F5"/>
          </a:solidFill>
          <a:ln w="15875" cap="flat" cmpd="sng">
            <a:solidFill>
              <a:srgbClr val="0B87D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4" name="Google Shape;94;p65"/>
          <p:cNvSpPr/>
          <p:nvPr/>
        </p:nvSpPr>
        <p:spPr>
          <a:xfrm>
            <a:off x="4649096" y="-21511"/>
            <a:ext cx="3505200" cy="2312889"/>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5" name="Google Shape;95;p65"/>
          <p:cNvSpPr txBox="1">
            <a:spLocks noGrp="1"/>
          </p:cNvSpPr>
          <p:nvPr>
            <p:ph type="ctrTitle"/>
          </p:nvPr>
        </p:nvSpPr>
        <p:spPr>
          <a:xfrm>
            <a:off x="4733365" y="2708476"/>
            <a:ext cx="3313355" cy="170216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3600"/>
              <a:buFont typeface="Century Gothic"/>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65"/>
          <p:cNvSpPr txBox="1">
            <a:spLocks noGrp="1"/>
          </p:cNvSpPr>
          <p:nvPr>
            <p:ph type="subTitle" idx="1"/>
          </p:nvPr>
        </p:nvSpPr>
        <p:spPr>
          <a:xfrm>
            <a:off x="4733365" y="4421080"/>
            <a:ext cx="3309803" cy="1260629"/>
          </a:xfrm>
          <a:prstGeom prst="rect">
            <a:avLst/>
          </a:prstGeom>
          <a:noFill/>
          <a:ln>
            <a:noFill/>
          </a:ln>
        </p:spPr>
        <p:txBody>
          <a:bodyPr spcFirstLastPara="1" wrap="square" lIns="91425" tIns="45700" rIns="91425" bIns="45700" anchor="t" anchorCtr="0">
            <a:normAutofit/>
          </a:bodyPr>
          <a:lstStyle>
            <a:lvl1pPr lvl="0" algn="l">
              <a:spcBef>
                <a:spcPts val="360"/>
              </a:spcBef>
              <a:spcAft>
                <a:spcPts val="0"/>
              </a:spcAft>
              <a:buSzPts val="1368"/>
              <a:buNone/>
              <a:defRPr sz="1800">
                <a:solidFill>
                  <a:srgbClr val="424242"/>
                </a:solidFill>
              </a:defRPr>
            </a:lvl1pPr>
            <a:lvl2pPr lvl="1" algn="ctr">
              <a:spcBef>
                <a:spcPts val="440"/>
              </a:spcBef>
              <a:spcAft>
                <a:spcPts val="0"/>
              </a:spcAft>
              <a:buSzPts val="1672"/>
              <a:buNone/>
              <a:defRPr>
                <a:solidFill>
                  <a:srgbClr val="888888"/>
                </a:solidFill>
              </a:defRPr>
            </a:lvl2pPr>
            <a:lvl3pPr lvl="2" algn="ctr">
              <a:spcBef>
                <a:spcPts val="400"/>
              </a:spcBef>
              <a:spcAft>
                <a:spcPts val="0"/>
              </a:spcAft>
              <a:buSzPts val="1520"/>
              <a:buNone/>
              <a:defRPr>
                <a:solidFill>
                  <a:srgbClr val="888888"/>
                </a:solidFill>
              </a:defRPr>
            </a:lvl3pPr>
            <a:lvl4pPr lvl="3" algn="ctr">
              <a:spcBef>
                <a:spcPts val="360"/>
              </a:spcBef>
              <a:spcAft>
                <a:spcPts val="0"/>
              </a:spcAft>
              <a:buSzPts val="1368"/>
              <a:buNone/>
              <a:defRPr>
                <a:solidFill>
                  <a:srgbClr val="888888"/>
                </a:solidFill>
              </a:defRPr>
            </a:lvl4pPr>
            <a:lvl5pPr lvl="4" algn="ctr">
              <a:spcBef>
                <a:spcPts val="320"/>
              </a:spcBef>
              <a:spcAft>
                <a:spcPts val="0"/>
              </a:spcAft>
              <a:buSzPts val="1216"/>
              <a:buNone/>
              <a:defRPr>
                <a:solidFill>
                  <a:srgbClr val="888888"/>
                </a:solidFill>
              </a:defRPr>
            </a:lvl5pPr>
            <a:lvl6pPr lvl="5" algn="ctr">
              <a:spcBef>
                <a:spcPts val="280"/>
              </a:spcBef>
              <a:spcAft>
                <a:spcPts val="0"/>
              </a:spcAft>
              <a:buSzPts val="1064"/>
              <a:buNone/>
              <a:defRPr>
                <a:solidFill>
                  <a:srgbClr val="888888"/>
                </a:solidFill>
              </a:defRPr>
            </a:lvl6pPr>
            <a:lvl7pPr lvl="6" algn="ctr">
              <a:spcBef>
                <a:spcPts val="280"/>
              </a:spcBef>
              <a:spcAft>
                <a:spcPts val="0"/>
              </a:spcAft>
              <a:buSzPts val="1064"/>
              <a:buNone/>
              <a:defRPr>
                <a:solidFill>
                  <a:srgbClr val="888888"/>
                </a:solidFill>
              </a:defRPr>
            </a:lvl7pPr>
            <a:lvl8pPr lvl="7" algn="ctr">
              <a:spcBef>
                <a:spcPts val="280"/>
              </a:spcBef>
              <a:spcAft>
                <a:spcPts val="0"/>
              </a:spcAft>
              <a:buSzPts val="1064"/>
              <a:buNone/>
              <a:defRPr>
                <a:solidFill>
                  <a:srgbClr val="888888"/>
                </a:solidFill>
              </a:defRPr>
            </a:lvl8pPr>
            <a:lvl9pPr lvl="8" algn="ctr">
              <a:spcBef>
                <a:spcPts val="280"/>
              </a:spcBef>
              <a:spcAft>
                <a:spcPts val="0"/>
              </a:spcAft>
              <a:buSzPts val="1064"/>
              <a:buNone/>
              <a:defRPr>
                <a:solidFill>
                  <a:srgbClr val="888888"/>
                </a:solidFill>
              </a:defRPr>
            </a:lvl9pPr>
          </a:lstStyle>
          <a:p>
            <a:endParaRPr/>
          </a:p>
        </p:txBody>
      </p:sp>
      <p:sp>
        <p:nvSpPr>
          <p:cNvPr id="97" name="Google Shape;97;p65"/>
          <p:cNvSpPr txBox="1">
            <a:spLocks noGrp="1"/>
          </p:cNvSpPr>
          <p:nvPr>
            <p:ph type="dt" idx="10"/>
          </p:nvPr>
        </p:nvSpPr>
        <p:spPr>
          <a:xfrm>
            <a:off x="4738744" y="1516828"/>
            <a:ext cx="2133600" cy="750981"/>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65"/>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99" name="Google Shape;99;p65"/>
          <p:cNvSpPr txBox="1">
            <a:spLocks noGrp="1"/>
          </p:cNvSpPr>
          <p:nvPr>
            <p:ph type="ftr" idx="11"/>
          </p:nvPr>
        </p:nvSpPr>
        <p:spPr>
          <a:xfrm>
            <a:off x="5303520" y="5719966"/>
            <a:ext cx="2831592" cy="365125"/>
          </a:xfrm>
          <a:prstGeom prst="rect">
            <a:avLst/>
          </a:prstGeom>
          <a:noFill/>
          <a:ln>
            <a:noFill/>
          </a:ln>
        </p:spPr>
        <p:txBody>
          <a:bodyPr spcFirstLastPara="1" wrap="square" lIns="91425" tIns="45700" rIns="91425" bIns="45700" anchor="ctr" anchorCtr="0">
            <a:normAutofit/>
          </a:bodyPr>
          <a:lstStyle>
            <a:lvl1pPr lvl="0" algn="r">
              <a:spcBef>
                <a:spcPts val="0"/>
              </a:spcBef>
              <a:spcAft>
                <a:spcPts val="0"/>
              </a:spcAft>
              <a:buSzPts val="1400"/>
              <a:buNone/>
              <a:defRPr>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65"/>
          <p:cNvSpPr txBox="1">
            <a:spLocks noGrp="1"/>
          </p:cNvSpPr>
          <p:nvPr>
            <p:ph type="sldNum" idx="12"/>
          </p:nvPr>
        </p:nvSpPr>
        <p:spPr>
          <a:xfrm>
            <a:off x="4649096" y="5719966"/>
            <a:ext cx="64366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u="none" strike="noStrike" cap="none">
                <a:solidFill>
                  <a:schemeClr val="accent1"/>
                </a:solidFill>
                <a:latin typeface="Century Gothic"/>
                <a:ea typeface="Century Gothic"/>
                <a:cs typeface="Century Gothic"/>
                <a:sym typeface="Century Gothic"/>
              </a:defRPr>
            </a:lvl1pPr>
            <a:lvl2pPr marL="0" lvl="1" indent="0" algn="l">
              <a:spcBef>
                <a:spcPts val="0"/>
              </a:spcBef>
              <a:buNone/>
              <a:defRPr sz="1200" b="0" i="0" u="none" strike="noStrike" cap="none">
                <a:solidFill>
                  <a:schemeClr val="accent1"/>
                </a:solidFill>
                <a:latin typeface="Century Gothic"/>
                <a:ea typeface="Century Gothic"/>
                <a:cs typeface="Century Gothic"/>
                <a:sym typeface="Century Gothic"/>
              </a:defRPr>
            </a:lvl2pPr>
            <a:lvl3pPr marL="0" lvl="2" indent="0" algn="l">
              <a:spcBef>
                <a:spcPts val="0"/>
              </a:spcBef>
              <a:buNone/>
              <a:defRPr sz="1200" b="0" i="0" u="none" strike="noStrike" cap="none">
                <a:solidFill>
                  <a:schemeClr val="accent1"/>
                </a:solidFill>
                <a:latin typeface="Century Gothic"/>
                <a:ea typeface="Century Gothic"/>
                <a:cs typeface="Century Gothic"/>
                <a:sym typeface="Century Gothic"/>
              </a:defRPr>
            </a:lvl3pPr>
            <a:lvl4pPr marL="0" lvl="3" indent="0" algn="l">
              <a:spcBef>
                <a:spcPts val="0"/>
              </a:spcBef>
              <a:buNone/>
              <a:defRPr sz="1200" b="0" i="0" u="none" strike="noStrike" cap="none">
                <a:solidFill>
                  <a:schemeClr val="accent1"/>
                </a:solidFill>
                <a:latin typeface="Century Gothic"/>
                <a:ea typeface="Century Gothic"/>
                <a:cs typeface="Century Gothic"/>
                <a:sym typeface="Century Gothic"/>
              </a:defRPr>
            </a:lvl4pPr>
            <a:lvl5pPr marL="0" lvl="4" indent="0" algn="l">
              <a:spcBef>
                <a:spcPts val="0"/>
              </a:spcBef>
              <a:buNone/>
              <a:defRPr sz="1200" b="0" i="0" u="none" strike="noStrike" cap="none">
                <a:solidFill>
                  <a:schemeClr val="accent1"/>
                </a:solidFill>
                <a:latin typeface="Century Gothic"/>
                <a:ea typeface="Century Gothic"/>
                <a:cs typeface="Century Gothic"/>
                <a:sym typeface="Century Gothic"/>
              </a:defRPr>
            </a:lvl5pPr>
            <a:lvl6pPr marL="0" lvl="5" indent="0" algn="l">
              <a:spcBef>
                <a:spcPts val="0"/>
              </a:spcBef>
              <a:buNone/>
              <a:defRPr sz="1200" b="0" i="0" u="none" strike="noStrike" cap="none">
                <a:solidFill>
                  <a:schemeClr val="accent1"/>
                </a:solidFill>
                <a:latin typeface="Century Gothic"/>
                <a:ea typeface="Century Gothic"/>
                <a:cs typeface="Century Gothic"/>
                <a:sym typeface="Century Gothic"/>
              </a:defRPr>
            </a:lvl6pPr>
            <a:lvl7pPr marL="0" lvl="6" indent="0" algn="l">
              <a:spcBef>
                <a:spcPts val="0"/>
              </a:spcBef>
              <a:buNone/>
              <a:defRPr sz="1200" b="0" i="0" u="none" strike="noStrike" cap="none">
                <a:solidFill>
                  <a:schemeClr val="accent1"/>
                </a:solidFill>
                <a:latin typeface="Century Gothic"/>
                <a:ea typeface="Century Gothic"/>
                <a:cs typeface="Century Gothic"/>
                <a:sym typeface="Century Gothic"/>
              </a:defRPr>
            </a:lvl7pPr>
            <a:lvl8pPr marL="0" lvl="7" indent="0" algn="l">
              <a:spcBef>
                <a:spcPts val="0"/>
              </a:spcBef>
              <a:buNone/>
              <a:defRPr sz="1200" b="0" i="0" u="none" strike="noStrike" cap="none">
                <a:solidFill>
                  <a:schemeClr val="accent1"/>
                </a:solidFill>
                <a:latin typeface="Century Gothic"/>
                <a:ea typeface="Century Gothic"/>
                <a:cs typeface="Century Gothic"/>
                <a:sym typeface="Century Gothic"/>
              </a:defRPr>
            </a:lvl8pPr>
            <a:lvl9pPr marL="0" lvl="8" indent="0" algn="l">
              <a:spcBef>
                <a:spcPts val="0"/>
              </a:spcBef>
              <a:buNone/>
              <a:defRPr sz="1200" b="0" i="0" u="none" strike="noStrike" cap="none">
                <a:solidFill>
                  <a:schemeClr val="accent1"/>
                </a:solidFill>
                <a:latin typeface="Century Gothic"/>
                <a:ea typeface="Century Gothic"/>
                <a:cs typeface="Century Gothic"/>
                <a:sym typeface="Century Gothic"/>
              </a:defRPr>
            </a:lvl9pPr>
          </a:lstStyle>
          <a:p>
            <a:pPr marL="0" lvl="0" indent="0" algn="l" rtl="0">
              <a:spcBef>
                <a:spcPts val="0"/>
              </a:spcBef>
              <a:spcAft>
                <a:spcPts val="0"/>
              </a:spcAft>
              <a:buNone/>
            </a:pPr>
            <a:fld id="{00000000-1234-1234-1234-123412341234}" type="slidenum">
              <a:rPr lang="el-GR"/>
              <a:t>‹#›</a:t>
            </a:fld>
            <a:endParaRPr/>
          </a:p>
        </p:txBody>
      </p:sp>
      <p:sp>
        <p:nvSpPr>
          <p:cNvPr id="101" name="Google Shape;101;p65"/>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239"/>
        <p:cNvGrpSpPr/>
        <p:nvPr/>
      </p:nvGrpSpPr>
      <p:grpSpPr>
        <a:xfrm>
          <a:off x="0" y="0"/>
          <a:ext cx="0" cy="0"/>
          <a:chOff x="0" y="0"/>
          <a:chExt cx="0" cy="0"/>
        </a:xfrm>
      </p:grpSpPr>
      <p:sp>
        <p:nvSpPr>
          <p:cNvPr id="240" name="Google Shape;240;p74"/>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1" name="Google Shape;241;p74"/>
          <p:cNvSpPr txBox="1">
            <a:spLocks noGrp="1"/>
          </p:cNvSpPr>
          <p:nvPr>
            <p:ph type="body" idx="1"/>
          </p:nvPr>
        </p:nvSpPr>
        <p:spPr>
          <a:xfrm rot="5400000">
            <a:off x="2677662" y="689482"/>
            <a:ext cx="3508977" cy="6777317"/>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242" name="Google Shape;242;p74"/>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3" name="Google Shape;243;p74"/>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4" name="Google Shape;244;p74"/>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245"/>
        <p:cNvGrpSpPr/>
        <p:nvPr/>
      </p:nvGrpSpPr>
      <p:grpSpPr>
        <a:xfrm>
          <a:off x="0" y="0"/>
          <a:ext cx="0" cy="0"/>
          <a:chOff x="0" y="0"/>
          <a:chExt cx="0" cy="0"/>
        </a:xfrm>
      </p:grpSpPr>
      <p:sp>
        <p:nvSpPr>
          <p:cNvPr id="246" name="Google Shape;246;p75"/>
          <p:cNvSpPr txBox="1">
            <a:spLocks noGrp="1"/>
          </p:cNvSpPr>
          <p:nvPr>
            <p:ph type="title"/>
          </p:nvPr>
        </p:nvSpPr>
        <p:spPr>
          <a:xfrm rot="5400000">
            <a:off x="4981455" y="2678093"/>
            <a:ext cx="4780344" cy="1484453"/>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7" name="Google Shape;247;p75"/>
          <p:cNvSpPr txBox="1">
            <a:spLocks noGrp="1"/>
          </p:cNvSpPr>
          <p:nvPr>
            <p:ph type="body" idx="1"/>
          </p:nvPr>
        </p:nvSpPr>
        <p:spPr>
          <a:xfrm rot="5400000">
            <a:off x="1374976" y="708467"/>
            <a:ext cx="4780344" cy="5423704"/>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248" name="Google Shape;248;p75"/>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9" name="Google Shape;249;p75"/>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0" name="Google Shape;250;p75"/>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102"/>
        <p:cNvGrpSpPr/>
        <p:nvPr/>
      </p:nvGrpSpPr>
      <p:grpSpPr>
        <a:xfrm>
          <a:off x="0" y="0"/>
          <a:ext cx="0" cy="0"/>
          <a:chOff x="0" y="0"/>
          <a:chExt cx="0" cy="0"/>
        </a:xfrm>
      </p:grpSpPr>
      <p:sp>
        <p:nvSpPr>
          <p:cNvPr id="103" name="Google Shape;103;p66"/>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66"/>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105" name="Google Shape;105;p66"/>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66"/>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66"/>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108"/>
        <p:cNvGrpSpPr/>
        <p:nvPr/>
      </p:nvGrpSpPr>
      <p:grpSpPr>
        <a:xfrm>
          <a:off x="0" y="0"/>
          <a:ext cx="0" cy="0"/>
          <a:chOff x="0" y="0"/>
          <a:chExt cx="0" cy="0"/>
        </a:xfrm>
      </p:grpSpPr>
      <p:sp>
        <p:nvSpPr>
          <p:cNvPr id="109" name="Google Shape;109;p67"/>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67"/>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67"/>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67"/>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113"/>
        <p:cNvGrpSpPr/>
        <p:nvPr/>
      </p:nvGrpSpPr>
      <p:grpSpPr>
        <a:xfrm>
          <a:off x="0" y="0"/>
          <a:ext cx="0" cy="0"/>
          <a:chOff x="0" y="0"/>
          <a:chExt cx="0" cy="0"/>
        </a:xfrm>
      </p:grpSpPr>
      <p:sp>
        <p:nvSpPr>
          <p:cNvPr id="114" name="Google Shape;114;p68"/>
          <p:cNvSpPr txBox="1">
            <a:spLocks noGrp="1"/>
          </p:cNvSpPr>
          <p:nvPr>
            <p:ph type="title"/>
          </p:nvPr>
        </p:nvSpPr>
        <p:spPr>
          <a:xfrm>
            <a:off x="1258645" y="2900829"/>
            <a:ext cx="6637468" cy="1362075"/>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000"/>
              <a:buFont typeface="Century Gothic"/>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68"/>
          <p:cNvSpPr txBox="1">
            <a:spLocks noGrp="1"/>
          </p:cNvSpPr>
          <p:nvPr>
            <p:ph type="body" idx="1"/>
          </p:nvPr>
        </p:nvSpPr>
        <p:spPr>
          <a:xfrm>
            <a:off x="1258645" y="4267200"/>
            <a:ext cx="6637467" cy="1520413"/>
          </a:xfrm>
          <a:prstGeom prst="rect">
            <a:avLst/>
          </a:prstGeom>
          <a:noFill/>
          <a:ln>
            <a:noFill/>
          </a:ln>
        </p:spPr>
        <p:txBody>
          <a:bodyPr spcFirstLastPara="1" wrap="square" lIns="91425" tIns="45700" rIns="91425" bIns="45700" anchor="t" anchorCtr="0">
            <a:normAutofit/>
          </a:bodyPr>
          <a:lstStyle>
            <a:lvl1pPr marL="457200" lvl="0" indent="-228600" algn="l">
              <a:spcBef>
                <a:spcPts val="400"/>
              </a:spcBef>
              <a:spcAft>
                <a:spcPts val="0"/>
              </a:spcAft>
              <a:buSzPts val="1520"/>
              <a:buNone/>
              <a:defRPr sz="2000">
                <a:solidFill>
                  <a:srgbClr val="888888"/>
                </a:solidFill>
              </a:defRPr>
            </a:lvl1pPr>
            <a:lvl2pPr marL="914400" lvl="1" indent="-228600" algn="l">
              <a:spcBef>
                <a:spcPts val="360"/>
              </a:spcBef>
              <a:spcAft>
                <a:spcPts val="0"/>
              </a:spcAft>
              <a:buSzPts val="1368"/>
              <a:buNone/>
              <a:defRPr sz="1800">
                <a:solidFill>
                  <a:srgbClr val="888888"/>
                </a:solidFill>
              </a:defRPr>
            </a:lvl2pPr>
            <a:lvl3pPr marL="1371600" lvl="2" indent="-228600" algn="l">
              <a:spcBef>
                <a:spcPts val="320"/>
              </a:spcBef>
              <a:spcAft>
                <a:spcPts val="0"/>
              </a:spcAft>
              <a:buSzPts val="1216"/>
              <a:buNone/>
              <a:defRPr sz="1600">
                <a:solidFill>
                  <a:srgbClr val="888888"/>
                </a:solidFill>
              </a:defRPr>
            </a:lvl3pPr>
            <a:lvl4pPr marL="1828800" lvl="3" indent="-228600" algn="l">
              <a:spcBef>
                <a:spcPts val="280"/>
              </a:spcBef>
              <a:spcAft>
                <a:spcPts val="0"/>
              </a:spcAft>
              <a:buSzPts val="1064"/>
              <a:buNone/>
              <a:defRPr sz="1400">
                <a:solidFill>
                  <a:srgbClr val="888888"/>
                </a:solidFill>
              </a:defRPr>
            </a:lvl4pPr>
            <a:lvl5pPr marL="2286000" lvl="4" indent="-228600" algn="l">
              <a:spcBef>
                <a:spcPts val="280"/>
              </a:spcBef>
              <a:spcAft>
                <a:spcPts val="0"/>
              </a:spcAft>
              <a:buSzPts val="1064"/>
              <a:buNone/>
              <a:defRPr sz="1400">
                <a:solidFill>
                  <a:srgbClr val="888888"/>
                </a:solidFill>
              </a:defRPr>
            </a:lvl5pPr>
            <a:lvl6pPr marL="2743200" lvl="5" indent="-228600" algn="l">
              <a:spcBef>
                <a:spcPts val="280"/>
              </a:spcBef>
              <a:spcAft>
                <a:spcPts val="0"/>
              </a:spcAft>
              <a:buSzPts val="1064"/>
              <a:buNone/>
              <a:defRPr sz="1400">
                <a:solidFill>
                  <a:srgbClr val="888888"/>
                </a:solidFill>
              </a:defRPr>
            </a:lvl6pPr>
            <a:lvl7pPr marL="3200400" lvl="6" indent="-228600" algn="l">
              <a:spcBef>
                <a:spcPts val="280"/>
              </a:spcBef>
              <a:spcAft>
                <a:spcPts val="0"/>
              </a:spcAft>
              <a:buSzPts val="1064"/>
              <a:buNone/>
              <a:defRPr sz="1400">
                <a:solidFill>
                  <a:srgbClr val="888888"/>
                </a:solidFill>
              </a:defRPr>
            </a:lvl7pPr>
            <a:lvl8pPr marL="3657600" lvl="7" indent="-228600" algn="l">
              <a:spcBef>
                <a:spcPts val="280"/>
              </a:spcBef>
              <a:spcAft>
                <a:spcPts val="0"/>
              </a:spcAft>
              <a:buSzPts val="1064"/>
              <a:buNone/>
              <a:defRPr sz="1400">
                <a:solidFill>
                  <a:srgbClr val="888888"/>
                </a:solidFill>
              </a:defRPr>
            </a:lvl8pPr>
            <a:lvl9pPr marL="4114800" lvl="8" indent="-228600" algn="l">
              <a:spcBef>
                <a:spcPts val="280"/>
              </a:spcBef>
              <a:spcAft>
                <a:spcPts val="0"/>
              </a:spcAft>
              <a:buSzPts val="1064"/>
              <a:buNone/>
              <a:defRPr sz="1400">
                <a:solidFill>
                  <a:srgbClr val="888888"/>
                </a:solidFill>
              </a:defRPr>
            </a:lvl9pPr>
          </a:lstStyle>
          <a:p>
            <a:endParaRPr/>
          </a:p>
        </p:txBody>
      </p:sp>
      <p:sp>
        <p:nvSpPr>
          <p:cNvPr id="116" name="Google Shape;116;p68"/>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68"/>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68"/>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119"/>
        <p:cNvGrpSpPr/>
        <p:nvPr/>
      </p:nvGrpSpPr>
      <p:grpSpPr>
        <a:xfrm>
          <a:off x="0" y="0"/>
          <a:ext cx="0" cy="0"/>
          <a:chOff x="0" y="0"/>
          <a:chExt cx="0" cy="0"/>
        </a:xfrm>
      </p:grpSpPr>
      <p:sp>
        <p:nvSpPr>
          <p:cNvPr id="120" name="Google Shape;120;p69"/>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69"/>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69"/>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3" name="Google Shape;123;p69"/>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
        <p:nvSpPr>
          <p:cNvPr id="124" name="Google Shape;124;p69"/>
          <p:cNvSpPr txBox="1">
            <a:spLocks noGrp="1"/>
          </p:cNvSpPr>
          <p:nvPr>
            <p:ph type="body" idx="1"/>
          </p:nvPr>
        </p:nvSpPr>
        <p:spPr>
          <a:xfrm>
            <a:off x="1042416" y="2313432"/>
            <a:ext cx="3419856" cy="3493008"/>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
        <p:nvSpPr>
          <p:cNvPr id="125" name="Google Shape;125;p69"/>
          <p:cNvSpPr txBox="1">
            <a:spLocks noGrp="1"/>
          </p:cNvSpPr>
          <p:nvPr>
            <p:ph type="body" idx="2"/>
          </p:nvPr>
        </p:nvSpPr>
        <p:spPr>
          <a:xfrm>
            <a:off x="4645152" y="2313431"/>
            <a:ext cx="3419856" cy="3493008"/>
          </a:xfrm>
          <a:prstGeom prst="rect">
            <a:avLst/>
          </a:prstGeom>
          <a:noFill/>
          <a:ln>
            <a:noFill/>
          </a:ln>
        </p:spPr>
        <p:txBody>
          <a:bodyPr spcFirstLastPara="1" wrap="square" lIns="91425" tIns="45700" rIns="91425" bIns="45700" anchor="t" anchorCtr="0">
            <a:normAutofit/>
          </a:bodyPr>
          <a:lstStyle>
            <a:lvl1pPr marL="457200" lvl="0" indent="-315468" algn="l">
              <a:spcBef>
                <a:spcPts val="360"/>
              </a:spcBef>
              <a:spcAft>
                <a:spcPts val="0"/>
              </a:spcAft>
              <a:buSzPts val="1368"/>
              <a:buChar char="🞇"/>
              <a:defRPr/>
            </a:lvl1pPr>
            <a:lvl2pPr marL="914400" lvl="1" indent="-315468" algn="l">
              <a:spcBef>
                <a:spcPts val="360"/>
              </a:spcBef>
              <a:spcAft>
                <a:spcPts val="0"/>
              </a:spcAft>
              <a:buSzPts val="1368"/>
              <a:buChar char="🞇"/>
              <a:defRPr/>
            </a:lvl2pPr>
            <a:lvl3pPr marL="1371600" lvl="2" indent="-315468" algn="l">
              <a:spcBef>
                <a:spcPts val="360"/>
              </a:spcBef>
              <a:spcAft>
                <a:spcPts val="0"/>
              </a:spcAft>
              <a:buSzPts val="1368"/>
              <a:buChar char="🞇"/>
              <a:defRPr/>
            </a:lvl3pPr>
            <a:lvl4pPr marL="1828800" lvl="3" indent="-315468" algn="l">
              <a:spcBef>
                <a:spcPts val="360"/>
              </a:spcBef>
              <a:spcAft>
                <a:spcPts val="0"/>
              </a:spcAft>
              <a:buSzPts val="1368"/>
              <a:buChar char="🞇"/>
              <a:defRPr/>
            </a:lvl4pPr>
            <a:lvl5pPr marL="2286000" lvl="4" indent="-315468" algn="l">
              <a:spcBef>
                <a:spcPts val="360"/>
              </a:spcBef>
              <a:spcAft>
                <a:spcPts val="0"/>
              </a:spcAft>
              <a:buSzPts val="1368"/>
              <a:buChar char="🞇"/>
              <a:defRPr/>
            </a:lvl5pPr>
            <a:lvl6pPr marL="2743200" lvl="5" indent="-315468" algn="l">
              <a:spcBef>
                <a:spcPts val="360"/>
              </a:spcBef>
              <a:spcAft>
                <a:spcPts val="0"/>
              </a:spcAft>
              <a:buSzPts val="1368"/>
              <a:buChar char="🞇"/>
              <a:defRPr/>
            </a:lvl6pPr>
            <a:lvl7pPr marL="3200400" lvl="6" indent="-315468" algn="l">
              <a:spcBef>
                <a:spcPts val="360"/>
              </a:spcBef>
              <a:spcAft>
                <a:spcPts val="0"/>
              </a:spcAft>
              <a:buSzPts val="1368"/>
              <a:buChar char="🞇"/>
              <a:defRPr/>
            </a:lvl7pPr>
            <a:lvl8pPr marL="3657600" lvl="7" indent="-315468" algn="l">
              <a:spcBef>
                <a:spcPts val="360"/>
              </a:spcBef>
              <a:spcAft>
                <a:spcPts val="0"/>
              </a:spcAft>
              <a:buSzPts val="1368"/>
              <a:buChar char="🞇"/>
              <a:defRPr/>
            </a:lvl8pPr>
            <a:lvl9pPr marL="4114800" lvl="8" indent="-315468" algn="l">
              <a:spcBef>
                <a:spcPts val="360"/>
              </a:spcBef>
              <a:spcAft>
                <a:spcPts val="0"/>
              </a:spcAft>
              <a:buSzPts val="1368"/>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126"/>
        <p:cNvGrpSpPr/>
        <p:nvPr/>
      </p:nvGrpSpPr>
      <p:grpSpPr>
        <a:xfrm>
          <a:off x="0" y="0"/>
          <a:ext cx="0" cy="0"/>
          <a:chOff x="0" y="0"/>
          <a:chExt cx="0" cy="0"/>
        </a:xfrm>
      </p:grpSpPr>
      <p:sp>
        <p:nvSpPr>
          <p:cNvPr id="127" name="Google Shape;127;p70"/>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40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70"/>
          <p:cNvSpPr txBox="1">
            <a:spLocks noGrp="1"/>
          </p:cNvSpPr>
          <p:nvPr>
            <p:ph type="body" idx="1"/>
          </p:nvPr>
        </p:nvSpPr>
        <p:spPr>
          <a:xfrm>
            <a:off x="1412111" y="2316009"/>
            <a:ext cx="305714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824"/>
              <a:buNone/>
              <a:defRPr sz="2400" b="1">
                <a:solidFill>
                  <a:schemeClr val="accent1"/>
                </a:solidFill>
              </a:defRPr>
            </a:lvl1pPr>
            <a:lvl2pPr marL="914400" lvl="1" indent="-228600" algn="l">
              <a:spcBef>
                <a:spcPts val="400"/>
              </a:spcBef>
              <a:spcAft>
                <a:spcPts val="0"/>
              </a:spcAft>
              <a:buSzPts val="1520"/>
              <a:buNone/>
              <a:defRPr sz="2000" b="1"/>
            </a:lvl2pPr>
            <a:lvl3pPr marL="1371600" lvl="2" indent="-228600" algn="l">
              <a:spcBef>
                <a:spcPts val="360"/>
              </a:spcBef>
              <a:spcAft>
                <a:spcPts val="0"/>
              </a:spcAft>
              <a:buSzPts val="1368"/>
              <a:buNone/>
              <a:defRPr sz="1800" b="1"/>
            </a:lvl3pPr>
            <a:lvl4pPr marL="1828800" lvl="3" indent="-228600" algn="l">
              <a:spcBef>
                <a:spcPts val="320"/>
              </a:spcBef>
              <a:spcAft>
                <a:spcPts val="0"/>
              </a:spcAft>
              <a:buSzPts val="1216"/>
              <a:buNone/>
              <a:defRPr sz="1600" b="1"/>
            </a:lvl4pPr>
            <a:lvl5pPr marL="2286000" lvl="4" indent="-228600" algn="l">
              <a:spcBef>
                <a:spcPts val="320"/>
              </a:spcBef>
              <a:spcAft>
                <a:spcPts val="0"/>
              </a:spcAft>
              <a:buSzPts val="1216"/>
              <a:buNone/>
              <a:defRPr sz="1600" b="1"/>
            </a:lvl5pPr>
            <a:lvl6pPr marL="2743200" lvl="5" indent="-228600" algn="l">
              <a:spcBef>
                <a:spcPts val="320"/>
              </a:spcBef>
              <a:spcAft>
                <a:spcPts val="0"/>
              </a:spcAft>
              <a:buSzPts val="1216"/>
              <a:buNone/>
              <a:defRPr sz="1600" b="1"/>
            </a:lvl6pPr>
            <a:lvl7pPr marL="3200400" lvl="6" indent="-228600" algn="l">
              <a:spcBef>
                <a:spcPts val="320"/>
              </a:spcBef>
              <a:spcAft>
                <a:spcPts val="0"/>
              </a:spcAft>
              <a:buSzPts val="1216"/>
              <a:buNone/>
              <a:defRPr sz="1600" b="1"/>
            </a:lvl7pPr>
            <a:lvl8pPr marL="3657600" lvl="7" indent="-228600" algn="l">
              <a:spcBef>
                <a:spcPts val="320"/>
              </a:spcBef>
              <a:spcAft>
                <a:spcPts val="0"/>
              </a:spcAft>
              <a:buSzPts val="1216"/>
              <a:buNone/>
              <a:defRPr sz="1600" b="1"/>
            </a:lvl8pPr>
            <a:lvl9pPr marL="4114800" lvl="8" indent="-228600" algn="l">
              <a:spcBef>
                <a:spcPts val="320"/>
              </a:spcBef>
              <a:spcAft>
                <a:spcPts val="0"/>
              </a:spcAft>
              <a:buSzPts val="1216"/>
              <a:buNone/>
              <a:defRPr sz="1600" b="1"/>
            </a:lvl9pPr>
          </a:lstStyle>
          <a:p>
            <a:endParaRPr/>
          </a:p>
        </p:txBody>
      </p:sp>
      <p:sp>
        <p:nvSpPr>
          <p:cNvPr id="129" name="Google Shape;129;p70"/>
          <p:cNvSpPr txBox="1">
            <a:spLocks noGrp="1"/>
          </p:cNvSpPr>
          <p:nvPr>
            <p:ph type="body" idx="2"/>
          </p:nvPr>
        </p:nvSpPr>
        <p:spPr>
          <a:xfrm>
            <a:off x="1041721" y="2974694"/>
            <a:ext cx="3419856" cy="2835797"/>
          </a:xfrm>
          <a:prstGeom prst="rect">
            <a:avLst/>
          </a:prstGeom>
          <a:noFill/>
          <a:ln>
            <a:noFill/>
          </a:ln>
        </p:spPr>
        <p:txBody>
          <a:bodyPr spcFirstLastPara="1" wrap="square" lIns="91425" tIns="45700" rIns="91425" bIns="45700" anchor="t" anchorCtr="0">
            <a:normAutofit/>
          </a:bodyPr>
          <a:lstStyle>
            <a:lvl1pPr marL="457200" lvl="0" indent="-344424" algn="l">
              <a:spcBef>
                <a:spcPts val="480"/>
              </a:spcBef>
              <a:spcAft>
                <a:spcPts val="0"/>
              </a:spcAft>
              <a:buSzPts val="1824"/>
              <a:buChar char="🞇"/>
              <a:defRPr sz="2400"/>
            </a:lvl1pPr>
            <a:lvl2pPr marL="914400" lvl="1" indent="-325120" algn="l">
              <a:spcBef>
                <a:spcPts val="400"/>
              </a:spcBef>
              <a:spcAft>
                <a:spcPts val="0"/>
              </a:spcAft>
              <a:buSzPts val="1520"/>
              <a:buChar char="🞇"/>
              <a:defRPr sz="2000"/>
            </a:lvl2pPr>
            <a:lvl3pPr marL="1371600" lvl="2" indent="-315468" algn="l">
              <a:spcBef>
                <a:spcPts val="360"/>
              </a:spcBef>
              <a:spcAft>
                <a:spcPts val="0"/>
              </a:spcAft>
              <a:buSzPts val="1368"/>
              <a:buChar char="🞇"/>
              <a:defRPr sz="1800"/>
            </a:lvl3pPr>
            <a:lvl4pPr marL="1828800" lvl="3" indent="-305816" algn="l">
              <a:spcBef>
                <a:spcPts val="320"/>
              </a:spcBef>
              <a:spcAft>
                <a:spcPts val="0"/>
              </a:spcAft>
              <a:buSzPts val="1216"/>
              <a:buChar char="🞇"/>
              <a:defRPr sz="1600"/>
            </a:lvl4pPr>
            <a:lvl5pPr marL="2286000" lvl="4" indent="-305816" algn="l">
              <a:spcBef>
                <a:spcPts val="320"/>
              </a:spcBef>
              <a:spcAft>
                <a:spcPts val="0"/>
              </a:spcAft>
              <a:buSzPts val="1216"/>
              <a:buChar char="🞇"/>
              <a:defRPr sz="1600"/>
            </a:lvl5pPr>
            <a:lvl6pPr marL="2743200" lvl="5" indent="-305816" algn="l">
              <a:spcBef>
                <a:spcPts val="320"/>
              </a:spcBef>
              <a:spcAft>
                <a:spcPts val="0"/>
              </a:spcAft>
              <a:buSzPts val="1216"/>
              <a:buChar char="🞇"/>
              <a:defRPr sz="1600"/>
            </a:lvl6pPr>
            <a:lvl7pPr marL="3200400" lvl="6" indent="-305816" algn="l">
              <a:spcBef>
                <a:spcPts val="320"/>
              </a:spcBef>
              <a:spcAft>
                <a:spcPts val="0"/>
              </a:spcAft>
              <a:buSzPts val="1216"/>
              <a:buChar char="🞇"/>
              <a:defRPr sz="1600"/>
            </a:lvl7pPr>
            <a:lvl8pPr marL="3657600" lvl="7" indent="-305816" algn="l">
              <a:spcBef>
                <a:spcPts val="320"/>
              </a:spcBef>
              <a:spcAft>
                <a:spcPts val="0"/>
              </a:spcAft>
              <a:buSzPts val="1216"/>
              <a:buChar char="🞇"/>
              <a:defRPr sz="1600"/>
            </a:lvl8pPr>
            <a:lvl9pPr marL="4114800" lvl="8" indent="-305816" algn="l">
              <a:spcBef>
                <a:spcPts val="320"/>
              </a:spcBef>
              <a:spcAft>
                <a:spcPts val="0"/>
              </a:spcAft>
              <a:buSzPts val="1216"/>
              <a:buChar char="🞇"/>
              <a:defRPr sz="1600"/>
            </a:lvl9pPr>
          </a:lstStyle>
          <a:p>
            <a:endParaRPr/>
          </a:p>
        </p:txBody>
      </p:sp>
      <p:sp>
        <p:nvSpPr>
          <p:cNvPr id="130" name="Google Shape;130;p70"/>
          <p:cNvSpPr txBox="1">
            <a:spLocks noGrp="1"/>
          </p:cNvSpPr>
          <p:nvPr>
            <p:ph type="body" idx="3"/>
          </p:nvPr>
        </p:nvSpPr>
        <p:spPr>
          <a:xfrm>
            <a:off x="5011837" y="2316010"/>
            <a:ext cx="305571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824"/>
              <a:buNone/>
              <a:defRPr sz="2400" b="1">
                <a:solidFill>
                  <a:schemeClr val="accent1"/>
                </a:solidFill>
              </a:defRPr>
            </a:lvl1pPr>
            <a:lvl2pPr marL="914400" lvl="1" indent="-228600" algn="l">
              <a:spcBef>
                <a:spcPts val="400"/>
              </a:spcBef>
              <a:spcAft>
                <a:spcPts val="0"/>
              </a:spcAft>
              <a:buSzPts val="1520"/>
              <a:buNone/>
              <a:defRPr sz="2000" b="1"/>
            </a:lvl2pPr>
            <a:lvl3pPr marL="1371600" lvl="2" indent="-228600" algn="l">
              <a:spcBef>
                <a:spcPts val="360"/>
              </a:spcBef>
              <a:spcAft>
                <a:spcPts val="0"/>
              </a:spcAft>
              <a:buSzPts val="1368"/>
              <a:buNone/>
              <a:defRPr sz="1800" b="1"/>
            </a:lvl3pPr>
            <a:lvl4pPr marL="1828800" lvl="3" indent="-228600" algn="l">
              <a:spcBef>
                <a:spcPts val="320"/>
              </a:spcBef>
              <a:spcAft>
                <a:spcPts val="0"/>
              </a:spcAft>
              <a:buSzPts val="1216"/>
              <a:buNone/>
              <a:defRPr sz="1600" b="1"/>
            </a:lvl4pPr>
            <a:lvl5pPr marL="2286000" lvl="4" indent="-228600" algn="l">
              <a:spcBef>
                <a:spcPts val="320"/>
              </a:spcBef>
              <a:spcAft>
                <a:spcPts val="0"/>
              </a:spcAft>
              <a:buSzPts val="1216"/>
              <a:buNone/>
              <a:defRPr sz="1600" b="1"/>
            </a:lvl5pPr>
            <a:lvl6pPr marL="2743200" lvl="5" indent="-228600" algn="l">
              <a:spcBef>
                <a:spcPts val="320"/>
              </a:spcBef>
              <a:spcAft>
                <a:spcPts val="0"/>
              </a:spcAft>
              <a:buSzPts val="1216"/>
              <a:buNone/>
              <a:defRPr sz="1600" b="1"/>
            </a:lvl6pPr>
            <a:lvl7pPr marL="3200400" lvl="6" indent="-228600" algn="l">
              <a:spcBef>
                <a:spcPts val="320"/>
              </a:spcBef>
              <a:spcAft>
                <a:spcPts val="0"/>
              </a:spcAft>
              <a:buSzPts val="1216"/>
              <a:buNone/>
              <a:defRPr sz="1600" b="1"/>
            </a:lvl7pPr>
            <a:lvl8pPr marL="3657600" lvl="7" indent="-228600" algn="l">
              <a:spcBef>
                <a:spcPts val="320"/>
              </a:spcBef>
              <a:spcAft>
                <a:spcPts val="0"/>
              </a:spcAft>
              <a:buSzPts val="1216"/>
              <a:buNone/>
              <a:defRPr sz="1600" b="1"/>
            </a:lvl8pPr>
            <a:lvl9pPr marL="4114800" lvl="8" indent="-228600" algn="l">
              <a:spcBef>
                <a:spcPts val="320"/>
              </a:spcBef>
              <a:spcAft>
                <a:spcPts val="0"/>
              </a:spcAft>
              <a:buSzPts val="1216"/>
              <a:buNone/>
              <a:defRPr sz="1600" b="1"/>
            </a:lvl9pPr>
          </a:lstStyle>
          <a:p>
            <a:endParaRPr/>
          </a:p>
        </p:txBody>
      </p:sp>
      <p:sp>
        <p:nvSpPr>
          <p:cNvPr id="131" name="Google Shape;131;p70"/>
          <p:cNvSpPr txBox="1">
            <a:spLocks noGrp="1"/>
          </p:cNvSpPr>
          <p:nvPr>
            <p:ph type="body" idx="4"/>
          </p:nvPr>
        </p:nvSpPr>
        <p:spPr>
          <a:xfrm>
            <a:off x="4645152" y="2974694"/>
            <a:ext cx="3419856" cy="2835797"/>
          </a:xfrm>
          <a:prstGeom prst="rect">
            <a:avLst/>
          </a:prstGeom>
          <a:noFill/>
          <a:ln>
            <a:noFill/>
          </a:ln>
        </p:spPr>
        <p:txBody>
          <a:bodyPr spcFirstLastPara="1" wrap="square" lIns="91425" tIns="45700" rIns="91425" bIns="45700" anchor="t" anchorCtr="0">
            <a:normAutofit/>
          </a:bodyPr>
          <a:lstStyle>
            <a:lvl1pPr marL="457200" lvl="0" indent="-344424" algn="l">
              <a:spcBef>
                <a:spcPts val="480"/>
              </a:spcBef>
              <a:spcAft>
                <a:spcPts val="0"/>
              </a:spcAft>
              <a:buSzPts val="1824"/>
              <a:buChar char="🞇"/>
              <a:defRPr sz="2400"/>
            </a:lvl1pPr>
            <a:lvl2pPr marL="914400" lvl="1" indent="-325120" algn="l">
              <a:spcBef>
                <a:spcPts val="400"/>
              </a:spcBef>
              <a:spcAft>
                <a:spcPts val="0"/>
              </a:spcAft>
              <a:buSzPts val="1520"/>
              <a:buChar char="🞇"/>
              <a:defRPr sz="2000"/>
            </a:lvl2pPr>
            <a:lvl3pPr marL="1371600" lvl="2" indent="-315468" algn="l">
              <a:spcBef>
                <a:spcPts val="360"/>
              </a:spcBef>
              <a:spcAft>
                <a:spcPts val="0"/>
              </a:spcAft>
              <a:buSzPts val="1368"/>
              <a:buChar char="🞇"/>
              <a:defRPr sz="1800"/>
            </a:lvl3pPr>
            <a:lvl4pPr marL="1828800" lvl="3" indent="-305816" algn="l">
              <a:spcBef>
                <a:spcPts val="320"/>
              </a:spcBef>
              <a:spcAft>
                <a:spcPts val="0"/>
              </a:spcAft>
              <a:buSzPts val="1216"/>
              <a:buChar char="🞇"/>
              <a:defRPr sz="1600"/>
            </a:lvl4pPr>
            <a:lvl5pPr marL="2286000" lvl="4" indent="-305816" algn="l">
              <a:spcBef>
                <a:spcPts val="320"/>
              </a:spcBef>
              <a:spcAft>
                <a:spcPts val="0"/>
              </a:spcAft>
              <a:buSzPts val="1216"/>
              <a:buChar char="🞇"/>
              <a:defRPr sz="1600"/>
            </a:lvl5pPr>
            <a:lvl6pPr marL="2743200" lvl="5" indent="-305816" algn="l">
              <a:spcBef>
                <a:spcPts val="320"/>
              </a:spcBef>
              <a:spcAft>
                <a:spcPts val="0"/>
              </a:spcAft>
              <a:buSzPts val="1216"/>
              <a:buChar char="🞇"/>
              <a:defRPr sz="1600"/>
            </a:lvl6pPr>
            <a:lvl7pPr marL="3200400" lvl="6" indent="-305816" algn="l">
              <a:spcBef>
                <a:spcPts val="320"/>
              </a:spcBef>
              <a:spcAft>
                <a:spcPts val="0"/>
              </a:spcAft>
              <a:buSzPts val="1216"/>
              <a:buChar char="🞇"/>
              <a:defRPr sz="1600"/>
            </a:lvl7pPr>
            <a:lvl8pPr marL="3657600" lvl="7" indent="-305816" algn="l">
              <a:spcBef>
                <a:spcPts val="320"/>
              </a:spcBef>
              <a:spcAft>
                <a:spcPts val="0"/>
              </a:spcAft>
              <a:buSzPts val="1216"/>
              <a:buChar char="🞇"/>
              <a:defRPr sz="1600"/>
            </a:lvl8pPr>
            <a:lvl9pPr marL="4114800" lvl="8" indent="-305816" algn="l">
              <a:spcBef>
                <a:spcPts val="320"/>
              </a:spcBef>
              <a:spcAft>
                <a:spcPts val="0"/>
              </a:spcAft>
              <a:buSzPts val="1216"/>
              <a:buChar char="🞇"/>
              <a:defRPr sz="1600"/>
            </a:lvl9pPr>
          </a:lstStyle>
          <a:p>
            <a:endParaRPr/>
          </a:p>
        </p:txBody>
      </p:sp>
      <p:sp>
        <p:nvSpPr>
          <p:cNvPr id="132" name="Google Shape;132;p70"/>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70"/>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70"/>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135"/>
        <p:cNvGrpSpPr/>
        <p:nvPr/>
      </p:nvGrpSpPr>
      <p:grpSpPr>
        <a:xfrm>
          <a:off x="0" y="0"/>
          <a:ext cx="0" cy="0"/>
          <a:chOff x="0" y="0"/>
          <a:chExt cx="0" cy="0"/>
        </a:xfrm>
      </p:grpSpPr>
      <p:sp>
        <p:nvSpPr>
          <p:cNvPr id="136" name="Google Shape;136;p71"/>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71"/>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8" name="Google Shape;138;p71"/>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Περιεχόμενο με λεζάντα" type="objTx">
  <p:cSld name="OBJECT_WITH_CAPTION_TEXT">
    <p:spTree>
      <p:nvGrpSpPr>
        <p:cNvPr id="1" name="Shape 139"/>
        <p:cNvGrpSpPr/>
        <p:nvPr/>
      </p:nvGrpSpPr>
      <p:grpSpPr>
        <a:xfrm>
          <a:off x="0" y="0"/>
          <a:ext cx="0" cy="0"/>
          <a:chOff x="0" y="0"/>
          <a:chExt cx="0" cy="0"/>
        </a:xfrm>
      </p:grpSpPr>
      <p:grpSp>
        <p:nvGrpSpPr>
          <p:cNvPr id="140" name="Google Shape;140;p72"/>
          <p:cNvGrpSpPr/>
          <p:nvPr/>
        </p:nvGrpSpPr>
        <p:grpSpPr>
          <a:xfrm>
            <a:off x="-644959" y="0"/>
            <a:ext cx="10458653" cy="7117071"/>
            <a:chOff x="-644959" y="0"/>
            <a:chExt cx="10458653" cy="7117071"/>
          </a:xfrm>
        </p:grpSpPr>
        <p:grpSp>
          <p:nvGrpSpPr>
            <p:cNvPr id="141" name="Google Shape;141;p72"/>
            <p:cNvGrpSpPr/>
            <p:nvPr/>
          </p:nvGrpSpPr>
          <p:grpSpPr>
            <a:xfrm>
              <a:off x="0" y="0"/>
              <a:ext cx="9144000" cy="6858000"/>
              <a:chOff x="0" y="0"/>
              <a:chExt cx="9144000" cy="6858000"/>
            </a:xfrm>
          </p:grpSpPr>
          <p:grpSp>
            <p:nvGrpSpPr>
              <p:cNvPr id="142" name="Google Shape;142;p72"/>
              <p:cNvGrpSpPr/>
              <p:nvPr/>
            </p:nvGrpSpPr>
            <p:grpSpPr>
              <a:xfrm>
                <a:off x="0" y="0"/>
                <a:ext cx="2514600" cy="6858000"/>
                <a:chOff x="0" y="0"/>
                <a:chExt cx="2514600" cy="6858000"/>
              </a:xfrm>
            </p:grpSpPr>
            <p:sp>
              <p:nvSpPr>
                <p:cNvPr id="143" name="Google Shape;143;p72"/>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4" name="Google Shape;144;p72"/>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5" name="Google Shape;145;p72"/>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46" name="Google Shape;146;p72"/>
              <p:cNvGrpSpPr/>
              <p:nvPr/>
            </p:nvGrpSpPr>
            <p:grpSpPr>
              <a:xfrm>
                <a:off x="422910" y="0"/>
                <a:ext cx="2514600" cy="6858000"/>
                <a:chOff x="0" y="0"/>
                <a:chExt cx="2514600" cy="6858000"/>
              </a:xfrm>
            </p:grpSpPr>
            <p:sp>
              <p:nvSpPr>
                <p:cNvPr id="147" name="Google Shape;147;p72"/>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8" name="Google Shape;148;p72"/>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49" name="Google Shape;149;p72"/>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50" name="Google Shape;150;p72"/>
              <p:cNvGrpSpPr/>
              <p:nvPr/>
            </p:nvGrpSpPr>
            <p:grpSpPr>
              <a:xfrm rot="10800000">
                <a:off x="6629400" y="0"/>
                <a:ext cx="2514600" cy="6858000"/>
                <a:chOff x="0" y="0"/>
                <a:chExt cx="2514600" cy="6858000"/>
              </a:xfrm>
            </p:grpSpPr>
            <p:sp>
              <p:nvSpPr>
                <p:cNvPr id="151" name="Google Shape;151;p72"/>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2" name="Google Shape;152;p72"/>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3" name="Google Shape;153;p72"/>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54" name="Google Shape;154;p72"/>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5" name="Google Shape;155;p72"/>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56" name="Google Shape;156;p72"/>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57" name="Google Shape;157;p72"/>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58" name="Google Shape;158;p72"/>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59" name="Google Shape;159;p72"/>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60" name="Google Shape;160;p72"/>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61" name="Google Shape;161;p72"/>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162" name="Google Shape;162;p72"/>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3" name="Google Shape;163;p72"/>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4" name="Google Shape;164;p72"/>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5" name="Google Shape;165;p72"/>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6" name="Google Shape;166;p72"/>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7" name="Google Shape;167;p72"/>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8" name="Google Shape;168;p72"/>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69" name="Google Shape;169;p72"/>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0" name="Google Shape;170;p72"/>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1" name="Google Shape;171;p72"/>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2" name="Google Shape;172;p72"/>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3" name="Google Shape;173;p72"/>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4" name="Google Shape;174;p72"/>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5" name="Google Shape;175;p72"/>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6" name="Google Shape;176;p72"/>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7" name="Google Shape;177;p72"/>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78" name="Google Shape;178;p72"/>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179" name="Google Shape;179;p72"/>
          <p:cNvSpPr/>
          <p:nvPr/>
        </p:nvSpPr>
        <p:spPr>
          <a:xfrm>
            <a:off x="4561242" y="-21511"/>
            <a:ext cx="3679116" cy="6271840"/>
          </a:xfrm>
          <a:prstGeom prst="rect">
            <a:avLst/>
          </a:prstGeom>
          <a:solidFill>
            <a:srgbClr val="F5F5F5"/>
          </a:solidFill>
          <a:ln w="15875" cap="flat" cmpd="sng">
            <a:solidFill>
              <a:srgbClr val="0B87D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0" name="Google Shape;180;p72"/>
          <p:cNvSpPr/>
          <p:nvPr/>
        </p:nvSpPr>
        <p:spPr>
          <a:xfrm>
            <a:off x="4649096" y="-21510"/>
            <a:ext cx="3505200" cy="62393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1" name="Google Shape;181;p72"/>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2" name="Google Shape;182;p72"/>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
        <p:nvSpPr>
          <p:cNvPr id="183" name="Google Shape;183;p72"/>
          <p:cNvSpPr/>
          <p:nvPr/>
        </p:nvSpPr>
        <p:spPr>
          <a:xfrm>
            <a:off x="905571" y="601883"/>
            <a:ext cx="3562257" cy="5648445"/>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4" name="Google Shape;184;p72"/>
          <p:cNvSpPr txBox="1">
            <a:spLocks noGrp="1"/>
          </p:cNvSpPr>
          <p:nvPr>
            <p:ph type="body" idx="1"/>
          </p:nvPr>
        </p:nvSpPr>
        <p:spPr>
          <a:xfrm>
            <a:off x="1145894" y="856527"/>
            <a:ext cx="3090440" cy="5150734"/>
          </a:xfrm>
          <a:prstGeom prst="rect">
            <a:avLst/>
          </a:prstGeom>
          <a:noFill/>
          <a:ln>
            <a:noFill/>
          </a:ln>
        </p:spPr>
        <p:txBody>
          <a:bodyPr spcFirstLastPara="1" wrap="square" lIns="91425" tIns="45700" rIns="91425" bIns="45700" anchor="t" anchorCtr="0">
            <a:normAutofit/>
          </a:bodyPr>
          <a:lstStyle>
            <a:lvl1pPr marL="457200" lvl="0" indent="-344424" algn="l">
              <a:spcBef>
                <a:spcPts val="480"/>
              </a:spcBef>
              <a:spcAft>
                <a:spcPts val="0"/>
              </a:spcAft>
              <a:buSzPts val="1824"/>
              <a:buChar char="🞇"/>
              <a:defRPr sz="2400"/>
            </a:lvl1pPr>
            <a:lvl2pPr marL="914400" lvl="1" indent="-334772" algn="l">
              <a:spcBef>
                <a:spcPts val="440"/>
              </a:spcBef>
              <a:spcAft>
                <a:spcPts val="0"/>
              </a:spcAft>
              <a:buSzPts val="1672"/>
              <a:buChar char="🞇"/>
              <a:defRPr sz="2200"/>
            </a:lvl2pPr>
            <a:lvl3pPr marL="1371600" lvl="2" indent="-325120" algn="l">
              <a:spcBef>
                <a:spcPts val="400"/>
              </a:spcBef>
              <a:spcAft>
                <a:spcPts val="0"/>
              </a:spcAft>
              <a:buSzPts val="1520"/>
              <a:buChar char="🞇"/>
              <a:defRPr sz="2000"/>
            </a:lvl3pPr>
            <a:lvl4pPr marL="1828800" lvl="3" indent="-315468" algn="l">
              <a:spcBef>
                <a:spcPts val="360"/>
              </a:spcBef>
              <a:spcAft>
                <a:spcPts val="0"/>
              </a:spcAft>
              <a:buSzPts val="1368"/>
              <a:buChar char="🞇"/>
              <a:defRPr sz="1800"/>
            </a:lvl4pPr>
            <a:lvl5pPr marL="2286000" lvl="4" indent="-305816" algn="l">
              <a:spcBef>
                <a:spcPts val="320"/>
              </a:spcBef>
              <a:spcAft>
                <a:spcPts val="0"/>
              </a:spcAft>
              <a:buSzPts val="1216"/>
              <a:buChar char="🞇"/>
              <a:defRPr sz="1600"/>
            </a:lvl5pPr>
            <a:lvl6pPr marL="2743200" lvl="5" indent="-325120" algn="l">
              <a:spcBef>
                <a:spcPts val="400"/>
              </a:spcBef>
              <a:spcAft>
                <a:spcPts val="0"/>
              </a:spcAft>
              <a:buSzPts val="1520"/>
              <a:buChar char="🞇"/>
              <a:defRPr sz="2000"/>
            </a:lvl6pPr>
            <a:lvl7pPr marL="3200400" lvl="6" indent="-325120" algn="l">
              <a:spcBef>
                <a:spcPts val="400"/>
              </a:spcBef>
              <a:spcAft>
                <a:spcPts val="0"/>
              </a:spcAft>
              <a:buSzPts val="1520"/>
              <a:buChar char="🞇"/>
              <a:defRPr sz="2000"/>
            </a:lvl7pPr>
            <a:lvl8pPr marL="3657600" lvl="7" indent="-325120" algn="l">
              <a:spcBef>
                <a:spcPts val="400"/>
              </a:spcBef>
              <a:spcAft>
                <a:spcPts val="0"/>
              </a:spcAft>
              <a:buSzPts val="1520"/>
              <a:buChar char="🞇"/>
              <a:defRPr sz="2000"/>
            </a:lvl8pPr>
            <a:lvl9pPr marL="4114800" lvl="8" indent="-325120" algn="l">
              <a:spcBef>
                <a:spcPts val="400"/>
              </a:spcBef>
              <a:spcAft>
                <a:spcPts val="0"/>
              </a:spcAft>
              <a:buSzPts val="1520"/>
              <a:buChar char="🞇"/>
              <a:defRPr sz="2000"/>
            </a:lvl9pPr>
          </a:lstStyle>
          <a:p>
            <a:endParaRPr/>
          </a:p>
        </p:txBody>
      </p:sp>
      <p:sp>
        <p:nvSpPr>
          <p:cNvPr id="185" name="Google Shape;185;p72"/>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86" name="Google Shape;186;p72"/>
          <p:cNvSpPr txBox="1">
            <a:spLocks noGrp="1"/>
          </p:cNvSpPr>
          <p:nvPr>
            <p:ph type="ftr" idx="11"/>
          </p:nvPr>
        </p:nvSpPr>
        <p:spPr>
          <a:xfrm>
            <a:off x="4641448" y="5724835"/>
            <a:ext cx="3493664" cy="365125"/>
          </a:xfrm>
          <a:prstGeom prst="rect">
            <a:avLst/>
          </a:prstGeom>
          <a:noFill/>
          <a:ln>
            <a:noFill/>
          </a:ln>
        </p:spPr>
        <p:txBody>
          <a:bodyPr spcFirstLastPara="1" wrap="square" lIns="91425" tIns="45700" rIns="91425" bIns="45700" anchor="ctr" anchorCtr="0">
            <a:norm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72"/>
          <p:cNvSpPr txBox="1">
            <a:spLocks noGrp="1"/>
          </p:cNvSpPr>
          <p:nvPr>
            <p:ph type="title"/>
          </p:nvPr>
        </p:nvSpPr>
        <p:spPr>
          <a:xfrm>
            <a:off x="4739833" y="2657434"/>
            <a:ext cx="3304572" cy="1463153"/>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800"/>
              <a:buFont typeface="Century Gothic"/>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8" name="Google Shape;188;p72"/>
          <p:cNvSpPr txBox="1">
            <a:spLocks noGrp="1"/>
          </p:cNvSpPr>
          <p:nvPr>
            <p:ph type="body" idx="2"/>
          </p:nvPr>
        </p:nvSpPr>
        <p:spPr>
          <a:xfrm>
            <a:off x="4736592" y="4136994"/>
            <a:ext cx="3298784" cy="1517904"/>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16"/>
              <a:buNone/>
              <a:defRPr sz="1600">
                <a:solidFill>
                  <a:srgbClr val="424242"/>
                </a:solidFill>
              </a:defRPr>
            </a:lvl1pPr>
            <a:lvl2pPr marL="914400" lvl="1" indent="-228600" algn="l">
              <a:spcBef>
                <a:spcPts val="240"/>
              </a:spcBef>
              <a:spcAft>
                <a:spcPts val="0"/>
              </a:spcAft>
              <a:buSzPts val="912"/>
              <a:buNone/>
              <a:defRPr sz="1200"/>
            </a:lvl2pPr>
            <a:lvl3pPr marL="1371600" lvl="2" indent="-228600" algn="l">
              <a:spcBef>
                <a:spcPts val="200"/>
              </a:spcBef>
              <a:spcAft>
                <a:spcPts val="0"/>
              </a:spcAft>
              <a:buSzPts val="760"/>
              <a:buNone/>
              <a:defRPr sz="1000"/>
            </a:lvl3pPr>
            <a:lvl4pPr marL="1828800" lvl="3" indent="-228600" algn="l">
              <a:spcBef>
                <a:spcPts val="180"/>
              </a:spcBef>
              <a:spcAft>
                <a:spcPts val="0"/>
              </a:spcAft>
              <a:buSzPts val="684"/>
              <a:buNone/>
              <a:defRPr sz="900"/>
            </a:lvl4pPr>
            <a:lvl5pPr marL="2286000" lvl="4" indent="-228600" algn="l">
              <a:spcBef>
                <a:spcPts val="180"/>
              </a:spcBef>
              <a:spcAft>
                <a:spcPts val="0"/>
              </a:spcAft>
              <a:buSzPts val="684"/>
              <a:buNone/>
              <a:defRPr sz="900"/>
            </a:lvl5pPr>
            <a:lvl6pPr marL="2743200" lvl="5" indent="-228600" algn="l">
              <a:spcBef>
                <a:spcPts val="180"/>
              </a:spcBef>
              <a:spcAft>
                <a:spcPts val="0"/>
              </a:spcAft>
              <a:buSzPts val="684"/>
              <a:buNone/>
              <a:defRPr sz="900"/>
            </a:lvl6pPr>
            <a:lvl7pPr marL="3200400" lvl="6" indent="-228600" algn="l">
              <a:spcBef>
                <a:spcPts val="180"/>
              </a:spcBef>
              <a:spcAft>
                <a:spcPts val="0"/>
              </a:spcAft>
              <a:buSzPts val="684"/>
              <a:buNone/>
              <a:defRPr sz="900"/>
            </a:lvl7pPr>
            <a:lvl8pPr marL="3657600" lvl="7" indent="-228600" algn="l">
              <a:spcBef>
                <a:spcPts val="180"/>
              </a:spcBef>
              <a:spcAft>
                <a:spcPts val="0"/>
              </a:spcAft>
              <a:buSzPts val="684"/>
              <a:buNone/>
              <a:defRPr sz="900"/>
            </a:lvl8pPr>
            <a:lvl9pPr marL="4114800" lvl="8" indent="-228600" algn="l">
              <a:spcBef>
                <a:spcPts val="180"/>
              </a:spcBef>
              <a:spcAft>
                <a:spcPts val="0"/>
              </a:spcAft>
              <a:buSzPts val="684"/>
              <a:buNone/>
              <a:defRPr sz="9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Εικόνα με λεζάντα" type="picTx">
  <p:cSld name="PICTURE_WITH_CAPTION_TEXT">
    <p:spTree>
      <p:nvGrpSpPr>
        <p:cNvPr id="1" name="Shape 189"/>
        <p:cNvGrpSpPr/>
        <p:nvPr/>
      </p:nvGrpSpPr>
      <p:grpSpPr>
        <a:xfrm>
          <a:off x="0" y="0"/>
          <a:ext cx="0" cy="0"/>
          <a:chOff x="0" y="0"/>
          <a:chExt cx="0" cy="0"/>
        </a:xfrm>
      </p:grpSpPr>
      <p:grpSp>
        <p:nvGrpSpPr>
          <p:cNvPr id="190" name="Google Shape;190;p73"/>
          <p:cNvGrpSpPr/>
          <p:nvPr/>
        </p:nvGrpSpPr>
        <p:grpSpPr>
          <a:xfrm>
            <a:off x="-644959" y="0"/>
            <a:ext cx="10458653" cy="7117071"/>
            <a:chOff x="-644959" y="0"/>
            <a:chExt cx="10458653" cy="7117071"/>
          </a:xfrm>
        </p:grpSpPr>
        <p:grpSp>
          <p:nvGrpSpPr>
            <p:cNvPr id="191" name="Google Shape;191;p73"/>
            <p:cNvGrpSpPr/>
            <p:nvPr/>
          </p:nvGrpSpPr>
          <p:grpSpPr>
            <a:xfrm>
              <a:off x="0" y="0"/>
              <a:ext cx="9144000" cy="6858000"/>
              <a:chOff x="0" y="0"/>
              <a:chExt cx="9144000" cy="6858000"/>
            </a:xfrm>
          </p:grpSpPr>
          <p:grpSp>
            <p:nvGrpSpPr>
              <p:cNvPr id="192" name="Google Shape;192;p73"/>
              <p:cNvGrpSpPr/>
              <p:nvPr/>
            </p:nvGrpSpPr>
            <p:grpSpPr>
              <a:xfrm>
                <a:off x="0" y="0"/>
                <a:ext cx="2514600" cy="6858000"/>
                <a:chOff x="0" y="0"/>
                <a:chExt cx="2514600" cy="6858000"/>
              </a:xfrm>
            </p:grpSpPr>
            <p:sp>
              <p:nvSpPr>
                <p:cNvPr id="193" name="Google Shape;193;p73"/>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4" name="Google Shape;194;p73"/>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5" name="Google Shape;195;p73"/>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196" name="Google Shape;196;p73"/>
              <p:cNvGrpSpPr/>
              <p:nvPr/>
            </p:nvGrpSpPr>
            <p:grpSpPr>
              <a:xfrm>
                <a:off x="422910" y="0"/>
                <a:ext cx="2514600" cy="6858000"/>
                <a:chOff x="0" y="0"/>
                <a:chExt cx="2514600" cy="6858000"/>
              </a:xfrm>
            </p:grpSpPr>
            <p:sp>
              <p:nvSpPr>
                <p:cNvPr id="197" name="Google Shape;197;p73"/>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8" name="Google Shape;198;p73"/>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199" name="Google Shape;199;p73"/>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grpSp>
            <p:nvGrpSpPr>
              <p:cNvPr id="200" name="Google Shape;200;p73"/>
              <p:cNvGrpSpPr/>
              <p:nvPr/>
            </p:nvGrpSpPr>
            <p:grpSpPr>
              <a:xfrm rot="10800000">
                <a:off x="6629400" y="0"/>
                <a:ext cx="2514600" cy="6858000"/>
                <a:chOff x="0" y="0"/>
                <a:chExt cx="2514600" cy="6858000"/>
              </a:xfrm>
            </p:grpSpPr>
            <p:sp>
              <p:nvSpPr>
                <p:cNvPr id="201" name="Google Shape;201;p73"/>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2" name="Google Shape;202;p73"/>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3" name="Google Shape;203;p73"/>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204" name="Google Shape;204;p73"/>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5" name="Google Shape;205;p73"/>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06" name="Google Shape;206;p73"/>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207" name="Google Shape;207;p73"/>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08" name="Google Shape;208;p73"/>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09" name="Google Shape;209;p73"/>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10" name="Google Shape;210;p73"/>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11" name="Google Shape;211;p73"/>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entury Gothic"/>
                <a:ea typeface="Century Gothic"/>
                <a:cs typeface="Century Gothic"/>
                <a:sym typeface="Century Gothic"/>
              </a:endParaRPr>
            </a:p>
          </p:txBody>
        </p:sp>
        <p:sp>
          <p:nvSpPr>
            <p:cNvPr id="212" name="Google Shape;212;p73"/>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3" name="Google Shape;213;p73"/>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4" name="Google Shape;214;p73"/>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5" name="Google Shape;215;p73"/>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6" name="Google Shape;216;p73"/>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7" name="Google Shape;217;p73"/>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8" name="Google Shape;218;p73"/>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19" name="Google Shape;219;p73"/>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0" name="Google Shape;220;p73"/>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1" name="Google Shape;221;p73"/>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2" name="Google Shape;222;p73"/>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3" name="Google Shape;223;p73"/>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4" name="Google Shape;224;p73"/>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5" name="Google Shape;225;p73"/>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6" name="Google Shape;226;p73"/>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7" name="Google Shape;227;p73"/>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28" name="Google Shape;228;p73"/>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grpSp>
      <p:sp>
        <p:nvSpPr>
          <p:cNvPr id="229" name="Google Shape;229;p73"/>
          <p:cNvSpPr/>
          <p:nvPr/>
        </p:nvSpPr>
        <p:spPr>
          <a:xfrm>
            <a:off x="4561242" y="-21511"/>
            <a:ext cx="3679116" cy="6271840"/>
          </a:xfrm>
          <a:prstGeom prst="rect">
            <a:avLst/>
          </a:prstGeom>
          <a:solidFill>
            <a:srgbClr val="F5F5F5"/>
          </a:solidFill>
          <a:ln w="15875" cap="flat" cmpd="sng">
            <a:solidFill>
              <a:srgbClr val="0B87D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0" name="Google Shape;230;p73"/>
          <p:cNvSpPr/>
          <p:nvPr/>
        </p:nvSpPr>
        <p:spPr>
          <a:xfrm>
            <a:off x="4649096" y="-21510"/>
            <a:ext cx="3505200" cy="62393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1" name="Google Shape;231;p73"/>
          <p:cNvSpPr/>
          <p:nvPr/>
        </p:nvSpPr>
        <p:spPr>
          <a:xfrm>
            <a:off x="905571" y="601883"/>
            <a:ext cx="3562257" cy="5648445"/>
          </a:xfrm>
          <a:prstGeom prst="rect">
            <a:avLst/>
          </a:prstGeom>
          <a:solidFill>
            <a:srgbClr val="FFFFFF"/>
          </a:solidFill>
          <a:ln w="9525" cap="flat" cmpd="sng">
            <a:solidFill>
              <a:srgbClr val="031F4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2" name="Google Shape;232;p73"/>
          <p:cNvSpPr/>
          <p:nvPr/>
        </p:nvSpPr>
        <p:spPr>
          <a:xfrm>
            <a:off x="4650889" y="6088284"/>
            <a:ext cx="3505200" cy="8174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entury Gothic"/>
              <a:ea typeface="Century Gothic"/>
              <a:cs typeface="Century Gothic"/>
              <a:sym typeface="Century Gothic"/>
            </a:endParaRPr>
          </a:p>
        </p:txBody>
      </p:sp>
      <p:sp>
        <p:nvSpPr>
          <p:cNvPr id="233" name="Google Shape;233;p73"/>
          <p:cNvSpPr txBox="1">
            <a:spLocks noGrp="1"/>
          </p:cNvSpPr>
          <p:nvPr>
            <p:ph type="title"/>
          </p:nvPr>
        </p:nvSpPr>
        <p:spPr>
          <a:xfrm>
            <a:off x="4734424" y="2660904"/>
            <a:ext cx="3300984" cy="146304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1"/>
              </a:buClr>
              <a:buSzPts val="2800"/>
              <a:buFont typeface="Century Gothic"/>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4" name="Google Shape;234;p73"/>
          <p:cNvSpPr>
            <a:spLocks noGrp="1"/>
          </p:cNvSpPr>
          <p:nvPr>
            <p:ph type="pic" idx="2"/>
          </p:nvPr>
        </p:nvSpPr>
        <p:spPr>
          <a:xfrm>
            <a:off x="1005208" y="693795"/>
            <a:ext cx="3359623" cy="5468112"/>
          </a:xfrm>
          <a:prstGeom prst="rect">
            <a:avLst/>
          </a:prstGeom>
          <a:noFill/>
          <a:ln>
            <a:noFill/>
          </a:ln>
        </p:spPr>
      </p:sp>
      <p:sp>
        <p:nvSpPr>
          <p:cNvPr id="235" name="Google Shape;235;p73"/>
          <p:cNvSpPr txBox="1">
            <a:spLocks noGrp="1"/>
          </p:cNvSpPr>
          <p:nvPr>
            <p:ph type="body" idx="1"/>
          </p:nvPr>
        </p:nvSpPr>
        <p:spPr>
          <a:xfrm>
            <a:off x="4734630" y="4133088"/>
            <a:ext cx="3300573" cy="1519561"/>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16"/>
              <a:buNone/>
              <a:defRPr sz="1600">
                <a:solidFill>
                  <a:srgbClr val="424242"/>
                </a:solidFill>
              </a:defRPr>
            </a:lvl1pPr>
            <a:lvl2pPr marL="914400" lvl="1" indent="-228600" algn="l">
              <a:spcBef>
                <a:spcPts val="240"/>
              </a:spcBef>
              <a:spcAft>
                <a:spcPts val="0"/>
              </a:spcAft>
              <a:buSzPts val="912"/>
              <a:buNone/>
              <a:defRPr sz="1200"/>
            </a:lvl2pPr>
            <a:lvl3pPr marL="1371600" lvl="2" indent="-228600" algn="l">
              <a:spcBef>
                <a:spcPts val="200"/>
              </a:spcBef>
              <a:spcAft>
                <a:spcPts val="0"/>
              </a:spcAft>
              <a:buSzPts val="760"/>
              <a:buNone/>
              <a:defRPr sz="1000"/>
            </a:lvl3pPr>
            <a:lvl4pPr marL="1828800" lvl="3" indent="-228600" algn="l">
              <a:spcBef>
                <a:spcPts val="180"/>
              </a:spcBef>
              <a:spcAft>
                <a:spcPts val="0"/>
              </a:spcAft>
              <a:buSzPts val="684"/>
              <a:buNone/>
              <a:defRPr sz="900"/>
            </a:lvl4pPr>
            <a:lvl5pPr marL="2286000" lvl="4" indent="-228600" algn="l">
              <a:spcBef>
                <a:spcPts val="180"/>
              </a:spcBef>
              <a:spcAft>
                <a:spcPts val="0"/>
              </a:spcAft>
              <a:buSzPts val="684"/>
              <a:buNone/>
              <a:defRPr sz="900"/>
            </a:lvl5pPr>
            <a:lvl6pPr marL="2743200" lvl="5" indent="-228600" algn="l">
              <a:spcBef>
                <a:spcPts val="180"/>
              </a:spcBef>
              <a:spcAft>
                <a:spcPts val="0"/>
              </a:spcAft>
              <a:buSzPts val="684"/>
              <a:buNone/>
              <a:defRPr sz="900"/>
            </a:lvl6pPr>
            <a:lvl7pPr marL="3200400" lvl="6" indent="-228600" algn="l">
              <a:spcBef>
                <a:spcPts val="180"/>
              </a:spcBef>
              <a:spcAft>
                <a:spcPts val="0"/>
              </a:spcAft>
              <a:buSzPts val="684"/>
              <a:buNone/>
              <a:defRPr sz="900"/>
            </a:lvl7pPr>
            <a:lvl8pPr marL="3657600" lvl="7" indent="-228600" algn="l">
              <a:spcBef>
                <a:spcPts val="180"/>
              </a:spcBef>
              <a:spcAft>
                <a:spcPts val="0"/>
              </a:spcAft>
              <a:buSzPts val="684"/>
              <a:buNone/>
              <a:defRPr sz="900"/>
            </a:lvl8pPr>
            <a:lvl9pPr marL="4114800" lvl="8" indent="-228600" algn="l">
              <a:spcBef>
                <a:spcPts val="180"/>
              </a:spcBef>
              <a:spcAft>
                <a:spcPts val="0"/>
              </a:spcAft>
              <a:buSzPts val="684"/>
              <a:buNone/>
              <a:defRPr sz="900"/>
            </a:lvl9pPr>
          </a:lstStyle>
          <a:p>
            <a:endParaRPr/>
          </a:p>
        </p:txBody>
      </p:sp>
      <p:sp>
        <p:nvSpPr>
          <p:cNvPr id="236" name="Google Shape;236;p73"/>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7" name="Google Shape;237;p73"/>
          <p:cNvSpPr txBox="1">
            <a:spLocks noGrp="1"/>
          </p:cNvSpPr>
          <p:nvPr>
            <p:ph type="ftr" idx="11"/>
          </p:nvPr>
        </p:nvSpPr>
        <p:spPr>
          <a:xfrm>
            <a:off x="4641448" y="5724835"/>
            <a:ext cx="3493664" cy="365125"/>
          </a:xfrm>
          <a:prstGeom prst="rect">
            <a:avLst/>
          </a:prstGeom>
          <a:noFill/>
          <a:ln>
            <a:noFill/>
          </a:ln>
        </p:spPr>
        <p:txBody>
          <a:bodyPr spcFirstLastPara="1" wrap="square" lIns="91425" tIns="45700" rIns="91425" bIns="45700" anchor="ctr" anchorCtr="0">
            <a:norm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8" name="Google Shape;238;p73"/>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ACD8F6"/>
            </a:gs>
            <a:gs pos="62000">
              <a:srgbClr val="749DB7"/>
            </a:gs>
            <a:gs pos="100000">
              <a:srgbClr val="608CA6"/>
            </a:gs>
          </a:gsLst>
          <a:lin ang="5400000" scaled="0"/>
        </a:gradFill>
        <a:effectLst/>
      </p:bgPr>
    </p:bg>
    <p:spTree>
      <p:nvGrpSpPr>
        <p:cNvPr id="1" name="Shape 5"/>
        <p:cNvGrpSpPr/>
        <p:nvPr/>
      </p:nvGrpSpPr>
      <p:grpSpPr>
        <a:xfrm>
          <a:off x="0" y="0"/>
          <a:ext cx="0" cy="0"/>
          <a:chOff x="0" y="0"/>
          <a:chExt cx="0" cy="0"/>
        </a:xfrm>
      </p:grpSpPr>
      <p:grpSp>
        <p:nvGrpSpPr>
          <p:cNvPr id="6" name="Google Shape;6;p64"/>
          <p:cNvGrpSpPr/>
          <p:nvPr/>
        </p:nvGrpSpPr>
        <p:grpSpPr>
          <a:xfrm>
            <a:off x="-567355" y="0"/>
            <a:ext cx="10458653" cy="7117071"/>
            <a:chOff x="-644959" y="0"/>
            <a:chExt cx="10458653" cy="7117071"/>
          </a:xfrm>
        </p:grpSpPr>
        <p:grpSp>
          <p:nvGrpSpPr>
            <p:cNvPr id="7" name="Google Shape;7;p64"/>
            <p:cNvGrpSpPr/>
            <p:nvPr/>
          </p:nvGrpSpPr>
          <p:grpSpPr>
            <a:xfrm>
              <a:off x="0" y="0"/>
              <a:ext cx="9144000" cy="6858000"/>
              <a:chOff x="0" y="0"/>
              <a:chExt cx="9144000" cy="6858000"/>
            </a:xfrm>
          </p:grpSpPr>
          <p:grpSp>
            <p:nvGrpSpPr>
              <p:cNvPr id="8" name="Google Shape;8;p64"/>
              <p:cNvGrpSpPr/>
              <p:nvPr/>
            </p:nvGrpSpPr>
            <p:grpSpPr>
              <a:xfrm>
                <a:off x="0" y="0"/>
                <a:ext cx="2514600" cy="6858000"/>
                <a:chOff x="0" y="0"/>
                <a:chExt cx="2514600" cy="6858000"/>
              </a:xfrm>
            </p:grpSpPr>
            <p:sp>
              <p:nvSpPr>
                <p:cNvPr id="9" name="Google Shape;9;p64"/>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0" name="Google Shape;10;p64"/>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1" name="Google Shape;11;p64"/>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12" name="Google Shape;12;p64"/>
              <p:cNvGrpSpPr/>
              <p:nvPr/>
            </p:nvGrpSpPr>
            <p:grpSpPr>
              <a:xfrm>
                <a:off x="422910" y="0"/>
                <a:ext cx="2514600" cy="6858000"/>
                <a:chOff x="0" y="0"/>
                <a:chExt cx="2514600" cy="6858000"/>
              </a:xfrm>
            </p:grpSpPr>
            <p:sp>
              <p:nvSpPr>
                <p:cNvPr id="13" name="Google Shape;13;p64"/>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4" name="Google Shape;14;p64"/>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5" name="Google Shape;15;p64"/>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grpSp>
            <p:nvGrpSpPr>
              <p:cNvPr id="16" name="Google Shape;16;p64"/>
              <p:cNvGrpSpPr/>
              <p:nvPr/>
            </p:nvGrpSpPr>
            <p:grpSpPr>
              <a:xfrm rot="10800000">
                <a:off x="6629400" y="0"/>
                <a:ext cx="2514600" cy="6858000"/>
                <a:chOff x="0" y="0"/>
                <a:chExt cx="2514600" cy="6858000"/>
              </a:xfrm>
            </p:grpSpPr>
            <p:sp>
              <p:nvSpPr>
                <p:cNvPr id="17" name="Google Shape;17;p64"/>
                <p:cNvSpPr/>
                <p:nvPr/>
              </p:nvSpPr>
              <p:spPr>
                <a:xfrm>
                  <a:off x="914400" y="0"/>
                  <a:ext cx="1600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8" name="Google Shape;18;p64"/>
                <p:cNvSpPr/>
                <p:nvPr/>
              </p:nvSpPr>
              <p:spPr>
                <a:xfrm>
                  <a:off x="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9" name="Google Shape;19;p64"/>
                <p:cNvSpPr/>
                <p:nvPr/>
              </p:nvSpPr>
              <p:spPr>
                <a:xfrm>
                  <a:off x="2286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20" name="Google Shape;20;p64"/>
              <p:cNvSpPr/>
              <p:nvPr/>
            </p:nvSpPr>
            <p:spPr>
              <a:xfrm>
                <a:off x="3810000" y="0"/>
                <a:ext cx="28194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21" name="Google Shape;21;p64"/>
              <p:cNvSpPr/>
              <p:nvPr/>
            </p:nvSpPr>
            <p:spPr>
              <a:xfrm>
                <a:off x="2895600" y="0"/>
                <a:ext cx="4572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22" name="Google Shape;22;p64"/>
              <p:cNvSpPr/>
              <p:nvPr/>
            </p:nvSpPr>
            <p:spPr>
              <a:xfrm>
                <a:off x="3124200" y="0"/>
                <a:ext cx="762000" cy="6858000"/>
              </a:xfrm>
              <a:prstGeom prst="rect">
                <a:avLst/>
              </a:prstGeom>
              <a:solidFill>
                <a:schemeClr val="lt1">
                  <a:alpha val="10196"/>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23" name="Google Shape;23;p64"/>
            <p:cNvSpPr/>
            <p:nvPr/>
          </p:nvSpPr>
          <p:spPr>
            <a:xfrm>
              <a:off x="-11875" y="5035138"/>
              <a:ext cx="9144000" cy="1175655"/>
            </a:xfrm>
            <a:custGeom>
              <a:avLst/>
              <a:gdLst/>
              <a:ahLst/>
              <a:cxnLst/>
              <a:rect l="l" t="t" r="r" b="b"/>
              <a:pathLst>
                <a:path w="9144000" h="1175655" extrusionOk="0">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4" name="Google Shape;24;p64"/>
            <p:cNvSpPr/>
            <p:nvPr/>
          </p:nvSpPr>
          <p:spPr>
            <a:xfrm>
              <a:off x="-11875" y="3467595"/>
              <a:ext cx="9144000" cy="890650"/>
            </a:xfrm>
            <a:custGeom>
              <a:avLst/>
              <a:gdLst/>
              <a:ahLst/>
              <a:cxnLst/>
              <a:rect l="l" t="t" r="r" b="b"/>
              <a:pathLst>
                <a:path w="9144000" h="890650" extrusionOk="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5" name="Google Shape;25;p64"/>
            <p:cNvSpPr/>
            <p:nvPr/>
          </p:nvSpPr>
          <p:spPr>
            <a:xfrm>
              <a:off x="-23751" y="5640779"/>
              <a:ext cx="3004457" cy="1211283"/>
            </a:xfrm>
            <a:custGeom>
              <a:avLst/>
              <a:gdLst/>
              <a:ahLst/>
              <a:cxnLst/>
              <a:rect l="l" t="t" r="r" b="b"/>
              <a:pathLst>
                <a:path w="3004457" h="1211283" extrusionOk="0">
                  <a:moveTo>
                    <a:pt x="0" y="0"/>
                  </a:moveTo>
                  <a:cubicBezTo>
                    <a:pt x="1103415" y="501732"/>
                    <a:pt x="2206831" y="1003465"/>
                    <a:pt x="3004457" y="1211283"/>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6" name="Google Shape;26;p64"/>
            <p:cNvSpPr/>
            <p:nvPr/>
          </p:nvSpPr>
          <p:spPr>
            <a:xfrm>
              <a:off x="-11875" y="5284519"/>
              <a:ext cx="9144000" cy="1478478"/>
            </a:xfrm>
            <a:custGeom>
              <a:avLst/>
              <a:gdLst/>
              <a:ahLst/>
              <a:cxnLst/>
              <a:rect l="l" t="t" r="r" b="b"/>
              <a:pathLst>
                <a:path w="9144000" h="1478478" extrusionOk="0">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7" name="Google Shape;27;p64"/>
            <p:cNvSpPr/>
            <p:nvPr/>
          </p:nvSpPr>
          <p:spPr>
            <a:xfrm>
              <a:off x="2137558" y="5132120"/>
              <a:ext cx="6982691" cy="1719942"/>
            </a:xfrm>
            <a:custGeom>
              <a:avLst/>
              <a:gdLst/>
              <a:ahLst/>
              <a:cxnLst/>
              <a:rect l="l" t="t" r="r" b="b"/>
              <a:pathLst>
                <a:path w="6982691" h="1719942" extrusionOk="0">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noFill/>
            <a:ln w="9525" cap="flat" cmpd="sng">
              <a:solidFill>
                <a:schemeClr val="lt1">
                  <a:alpha val="2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entury Gothic"/>
                <a:ea typeface="Century Gothic"/>
                <a:cs typeface="Century Gothic"/>
                <a:sym typeface="Century Gothic"/>
              </a:endParaRPr>
            </a:p>
          </p:txBody>
        </p:sp>
        <p:sp>
          <p:nvSpPr>
            <p:cNvPr id="28" name="Google Shape;28;p64"/>
            <p:cNvSpPr/>
            <p:nvPr/>
          </p:nvSpPr>
          <p:spPr>
            <a:xfrm rot="1800000">
              <a:off x="2996165" y="2859252"/>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29" name="Google Shape;29;p64"/>
            <p:cNvSpPr/>
            <p:nvPr/>
          </p:nvSpPr>
          <p:spPr>
            <a:xfrm rot="1800000">
              <a:off x="3720065" y="4126078"/>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0" name="Google Shape;30;p64"/>
            <p:cNvSpPr/>
            <p:nvPr/>
          </p:nvSpPr>
          <p:spPr>
            <a:xfrm rot="1800000">
              <a:off x="3729591" y="1592427"/>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1" name="Google Shape;31;p64"/>
            <p:cNvSpPr/>
            <p:nvPr/>
          </p:nvSpPr>
          <p:spPr>
            <a:xfrm rot="1800000">
              <a:off x="2977115" y="325603"/>
              <a:ext cx="1601400" cy="1388236"/>
            </a:xfrm>
            <a:prstGeom prst="hexagon">
              <a:avLst>
                <a:gd name="adj" fmla="val 28544"/>
                <a:gd name="vf" fmla="val 115470"/>
              </a:avLst>
            </a:prstGeom>
            <a:solidFill>
              <a:schemeClr val="lt1">
                <a:alpha val="3921"/>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2" name="Google Shape;32;p64"/>
            <p:cNvSpPr/>
            <p:nvPr/>
          </p:nvSpPr>
          <p:spPr>
            <a:xfrm rot="1800000">
              <a:off x="4463014" y="5383378"/>
              <a:ext cx="1601400" cy="1388236"/>
            </a:xfrm>
            <a:prstGeom prst="hexagon">
              <a:avLst>
                <a:gd name="adj" fmla="val 28544"/>
                <a:gd name="vf" fmla="val 115470"/>
              </a:avLst>
            </a:prstGeom>
            <a:solidFill>
              <a:schemeClr val="lt1">
                <a:alpha val="5882"/>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3" name="Google Shape;33;p64"/>
            <p:cNvSpPr/>
            <p:nvPr/>
          </p:nvSpPr>
          <p:spPr>
            <a:xfrm rot="1800000">
              <a:off x="-382404" y="4201528"/>
              <a:ext cx="1261499" cy="1388236"/>
            </a:xfrm>
            <a:custGeom>
              <a:avLst/>
              <a:gdLst/>
              <a:ahLst/>
              <a:cxnLst/>
              <a:rect l="l" t="t" r="r" b="b"/>
              <a:pathLst>
                <a:path w="1261499" h="1388236" extrusionOk="0">
                  <a:moveTo>
                    <a:pt x="0" y="105098"/>
                  </a:moveTo>
                  <a:lnTo>
                    <a:pt x="56357" y="0"/>
                  </a:lnTo>
                  <a:lnTo>
                    <a:pt x="865241" y="0"/>
                  </a:lnTo>
                  <a:lnTo>
                    <a:pt x="1261499" y="694118"/>
                  </a:lnTo>
                  <a:lnTo>
                    <a:pt x="865241" y="1388236"/>
                  </a:lnTo>
                  <a:lnTo>
                    <a:pt x="744578" y="1387893"/>
                  </a:lnTo>
                  <a:lnTo>
                    <a:pt x="0" y="105098"/>
                  </a:lnTo>
                  <a:close/>
                </a:path>
              </a:pathLst>
            </a:cu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4" name="Google Shape;34;p64"/>
            <p:cNvSpPr/>
            <p:nvPr/>
          </p:nvSpPr>
          <p:spPr>
            <a:xfrm rot="1800000">
              <a:off x="24365" y="540242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5" name="Google Shape;35;p64"/>
            <p:cNvSpPr/>
            <p:nvPr/>
          </p:nvSpPr>
          <p:spPr>
            <a:xfrm rot="1800000">
              <a:off x="52941" y="284972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6" name="Google Shape;36;p64"/>
            <p:cNvSpPr/>
            <p:nvPr/>
          </p:nvSpPr>
          <p:spPr>
            <a:xfrm rot="1800000">
              <a:off x="776840" y="4126077"/>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7" name="Google Shape;37;p64"/>
            <p:cNvSpPr/>
            <p:nvPr/>
          </p:nvSpPr>
          <p:spPr>
            <a:xfrm rot="1800000">
              <a:off x="1510265" y="54119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8" name="Google Shape;38;p64"/>
            <p:cNvSpPr/>
            <p:nvPr/>
          </p:nvSpPr>
          <p:spPr>
            <a:xfrm rot="1800000">
              <a:off x="1529316" y="2859252"/>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39" name="Google Shape;39;p64"/>
            <p:cNvSpPr/>
            <p:nvPr/>
          </p:nvSpPr>
          <p:spPr>
            <a:xfrm rot="1800000">
              <a:off x="795890" y="1563853"/>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0" name="Google Shape;40;p64"/>
            <p:cNvSpPr/>
            <p:nvPr/>
          </p:nvSpPr>
          <p:spPr>
            <a:xfrm rot="1800000">
              <a:off x="6806166" y="4145128"/>
              <a:ext cx="1601400" cy="1388236"/>
            </a:xfrm>
            <a:prstGeom prst="hexagon">
              <a:avLst>
                <a:gd name="adj" fmla="val 28544"/>
                <a:gd name="vf" fmla="val 115470"/>
              </a:avLst>
            </a:prstGeom>
            <a:solidFill>
              <a:schemeClr val="lt1">
                <a:alpha val="10196"/>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1" name="Google Shape;41;p64"/>
            <p:cNvSpPr/>
            <p:nvPr/>
          </p:nvSpPr>
          <p:spPr>
            <a:xfrm rot="1800000">
              <a:off x="7549116" y="5421479"/>
              <a:ext cx="1601400" cy="1388236"/>
            </a:xfrm>
            <a:prstGeom prst="hexagon">
              <a:avLst>
                <a:gd name="adj" fmla="val 28544"/>
                <a:gd name="vf" fmla="val 115470"/>
              </a:avLst>
            </a:pr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2" name="Google Shape;42;p64"/>
            <p:cNvSpPr/>
            <p:nvPr/>
          </p:nvSpPr>
          <p:spPr>
            <a:xfrm rot="1800000">
              <a:off x="7549117" y="2868778"/>
              <a:ext cx="1601400" cy="1388236"/>
            </a:xfrm>
            <a:prstGeom prst="hexagon">
              <a:avLst>
                <a:gd name="adj" fmla="val 28544"/>
                <a:gd name="vf" fmla="val 115470"/>
              </a:avLst>
            </a:prstGeom>
            <a:solidFill>
              <a:schemeClr val="lt1">
                <a:alpha val="7058"/>
              </a:schemeClr>
            </a:solidFill>
            <a:ln w="12700" cap="flat" cmpd="sng">
              <a:solidFill>
                <a:schemeClr val="lt1">
                  <a:alpha val="784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3" name="Google Shape;43;p64"/>
            <p:cNvSpPr/>
            <p:nvPr/>
          </p:nvSpPr>
          <p:spPr>
            <a:xfrm rot="1800000">
              <a:off x="8306521" y="4055629"/>
              <a:ext cx="1243407" cy="1388236"/>
            </a:xfrm>
            <a:custGeom>
              <a:avLst/>
              <a:gdLst/>
              <a:ahLst/>
              <a:cxnLst/>
              <a:rect l="l" t="t" r="r" b="b"/>
              <a:pathLst>
                <a:path w="1243407" h="1388236" extrusionOk="0">
                  <a:moveTo>
                    <a:pt x="0" y="694118"/>
                  </a:moveTo>
                  <a:lnTo>
                    <a:pt x="396258" y="0"/>
                  </a:lnTo>
                  <a:lnTo>
                    <a:pt x="474029" y="4016"/>
                  </a:lnTo>
                  <a:lnTo>
                    <a:pt x="1243407" y="1325983"/>
                  </a:lnTo>
                  <a:lnTo>
                    <a:pt x="1205142" y="1388236"/>
                  </a:lnTo>
                  <a:lnTo>
                    <a:pt x="396258" y="1388236"/>
                  </a:lnTo>
                  <a:lnTo>
                    <a:pt x="0" y="694118"/>
                  </a:lnTo>
                  <a:close/>
                </a:path>
              </a:pathLst>
            </a:custGeom>
            <a:solidFill>
              <a:schemeClr val="lt1">
                <a:alpha val="3921"/>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4" name="Google Shape;44;p64"/>
            <p:cNvSpPr/>
            <p:nvPr/>
          </p:nvSpPr>
          <p:spPr>
            <a:xfrm rot="1800000">
              <a:off x="8306771" y="1511524"/>
              <a:ext cx="1241871" cy="1388822"/>
            </a:xfrm>
            <a:custGeom>
              <a:avLst/>
              <a:gdLst/>
              <a:ahLst/>
              <a:cxnLst/>
              <a:rect l="l" t="t" r="r" b="b"/>
              <a:pathLst>
                <a:path w="1241871" h="1388822" extrusionOk="0">
                  <a:moveTo>
                    <a:pt x="0" y="694704"/>
                  </a:moveTo>
                  <a:lnTo>
                    <a:pt x="396258" y="586"/>
                  </a:lnTo>
                  <a:lnTo>
                    <a:pt x="482002" y="0"/>
                  </a:lnTo>
                  <a:lnTo>
                    <a:pt x="1241871" y="1323912"/>
                  </a:lnTo>
                  <a:lnTo>
                    <a:pt x="1205142" y="1388822"/>
                  </a:lnTo>
                  <a:lnTo>
                    <a:pt x="396258" y="1388822"/>
                  </a:lnTo>
                  <a:lnTo>
                    <a:pt x="0" y="694704"/>
                  </a:lnTo>
                  <a:close/>
                </a:path>
              </a:pathLst>
            </a:custGeom>
            <a:solidFill>
              <a:schemeClr val="lt1">
                <a:alpha val="0"/>
              </a:schemeClr>
            </a:solidFill>
            <a:ln w="12700" cap="flat" cmpd="sng">
              <a:solidFill>
                <a:schemeClr val="lt1">
                  <a:alpha val="12156"/>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grpSp>
      <p:sp>
        <p:nvSpPr>
          <p:cNvPr id="45" name="Google Shape;45;p64"/>
          <p:cNvSpPr/>
          <p:nvPr/>
        </p:nvSpPr>
        <p:spPr>
          <a:xfrm>
            <a:off x="457200" y="333487"/>
            <a:ext cx="8229600" cy="6185647"/>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6" name="Google Shape;46;p64"/>
          <p:cNvSpPr/>
          <p:nvPr/>
        </p:nvSpPr>
        <p:spPr>
          <a:xfrm>
            <a:off x="4561242" y="-21511"/>
            <a:ext cx="3679116" cy="699244"/>
          </a:xfrm>
          <a:prstGeom prst="rect">
            <a:avLst/>
          </a:prstGeom>
          <a:solidFill>
            <a:srgbClr val="F5F5F5"/>
          </a:solidFill>
          <a:ln w="15875" cap="flat" cmpd="sng">
            <a:solidFill>
              <a:srgbClr val="0B87D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7" name="Google Shape;47;p64"/>
          <p:cNvSpPr/>
          <p:nvPr/>
        </p:nvSpPr>
        <p:spPr>
          <a:xfrm>
            <a:off x="4649096" y="-21510"/>
            <a:ext cx="3505200" cy="62393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48" name="Google Shape;48;p64"/>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chemeClr val="accent1"/>
              </a:buClr>
              <a:buSzPts val="4000"/>
              <a:buFont typeface="Century Gothic"/>
              <a:buNone/>
              <a:defRPr sz="4000" b="0" i="0" u="none" strike="noStrike" cap="none">
                <a:solidFill>
                  <a:schemeClr val="accen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49" name="Google Shape;49;p64"/>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lvl1pPr marL="457200" marR="0" lvl="0" indent="-344424" algn="l" rtl="0">
              <a:spcBef>
                <a:spcPts val="480"/>
              </a:spcBef>
              <a:spcAft>
                <a:spcPts val="0"/>
              </a:spcAft>
              <a:buClr>
                <a:schemeClr val="accent1"/>
              </a:buClr>
              <a:buSzPts val="1824"/>
              <a:buFont typeface="Noto Sans Symbols"/>
              <a:buChar char="🞇"/>
              <a:defRPr sz="2400" b="0" i="0" u="none" strike="noStrike" cap="none">
                <a:solidFill>
                  <a:schemeClr val="dk2"/>
                </a:solidFill>
                <a:latin typeface="Century Gothic"/>
                <a:ea typeface="Century Gothic"/>
                <a:cs typeface="Century Gothic"/>
                <a:sym typeface="Century Gothic"/>
              </a:defRPr>
            </a:lvl1pPr>
            <a:lvl2pPr marL="914400" marR="0" lvl="1" indent="-334772" algn="l" rtl="0">
              <a:spcBef>
                <a:spcPts val="440"/>
              </a:spcBef>
              <a:spcAft>
                <a:spcPts val="0"/>
              </a:spcAft>
              <a:buClr>
                <a:schemeClr val="accent1"/>
              </a:buClr>
              <a:buSzPts val="1672"/>
              <a:buFont typeface="Noto Sans Symbols"/>
              <a:buChar char="🞇"/>
              <a:defRPr sz="2200" b="0" i="0" u="none" strike="noStrike" cap="none">
                <a:solidFill>
                  <a:schemeClr val="dk2"/>
                </a:solidFill>
                <a:latin typeface="Century Gothic"/>
                <a:ea typeface="Century Gothic"/>
                <a:cs typeface="Century Gothic"/>
                <a:sym typeface="Century Gothic"/>
              </a:defRPr>
            </a:lvl2pPr>
            <a:lvl3pPr marL="1371600" marR="0" lvl="2" indent="-325120" algn="l" rtl="0">
              <a:spcBef>
                <a:spcPts val="400"/>
              </a:spcBef>
              <a:spcAft>
                <a:spcPts val="0"/>
              </a:spcAft>
              <a:buClr>
                <a:schemeClr val="accent1"/>
              </a:buClr>
              <a:buSzPts val="1520"/>
              <a:buFont typeface="Noto Sans Symbols"/>
              <a:buChar char="🞇"/>
              <a:defRPr sz="2000" b="0" i="0" u="none" strike="noStrike" cap="none">
                <a:solidFill>
                  <a:schemeClr val="dk2"/>
                </a:solidFill>
                <a:latin typeface="Century Gothic"/>
                <a:ea typeface="Century Gothic"/>
                <a:cs typeface="Century Gothic"/>
                <a:sym typeface="Century Gothic"/>
              </a:defRPr>
            </a:lvl3pPr>
            <a:lvl4pPr marL="1828800" marR="0" lvl="3" indent="-315468" algn="l" rtl="0">
              <a:spcBef>
                <a:spcPts val="360"/>
              </a:spcBef>
              <a:spcAft>
                <a:spcPts val="0"/>
              </a:spcAft>
              <a:buClr>
                <a:schemeClr val="accent1"/>
              </a:buClr>
              <a:buSzPts val="1368"/>
              <a:buFont typeface="Noto Sans Symbols"/>
              <a:buChar char="🞇"/>
              <a:defRPr sz="1800" b="0" i="0" u="none" strike="noStrike" cap="none">
                <a:solidFill>
                  <a:schemeClr val="dk2"/>
                </a:solidFill>
                <a:latin typeface="Century Gothic"/>
                <a:ea typeface="Century Gothic"/>
                <a:cs typeface="Century Gothic"/>
                <a:sym typeface="Century Gothic"/>
              </a:defRPr>
            </a:lvl4pPr>
            <a:lvl5pPr marL="2286000" marR="0" lvl="4" indent="-305816" algn="l" rtl="0">
              <a:spcBef>
                <a:spcPts val="320"/>
              </a:spcBef>
              <a:spcAft>
                <a:spcPts val="0"/>
              </a:spcAft>
              <a:buClr>
                <a:schemeClr val="accent1"/>
              </a:buClr>
              <a:buSzPts val="1216"/>
              <a:buFont typeface="Noto Sans Symbols"/>
              <a:buChar char="🞇"/>
              <a:defRPr sz="1600" b="0" i="0" u="none" strike="noStrike" cap="none">
                <a:solidFill>
                  <a:schemeClr val="dk2"/>
                </a:solidFill>
                <a:latin typeface="Century Gothic"/>
                <a:ea typeface="Century Gothic"/>
                <a:cs typeface="Century Gothic"/>
                <a:sym typeface="Century Gothic"/>
              </a:defRPr>
            </a:lvl5pPr>
            <a:lvl6pPr marL="2743200" marR="0" lvl="5"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6pPr>
            <a:lvl7pPr marL="3200400" marR="0" lvl="6"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7pPr>
            <a:lvl8pPr marL="3657600" marR="0" lvl="7"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8pPr>
            <a:lvl9pPr marL="4114800" marR="0" lvl="8" indent="-296164" algn="l" rtl="0">
              <a:spcBef>
                <a:spcPts val="280"/>
              </a:spcBef>
              <a:spcAft>
                <a:spcPts val="0"/>
              </a:spcAft>
              <a:buClr>
                <a:schemeClr val="accent1"/>
              </a:buClr>
              <a:buSzPts val="1064"/>
              <a:buFont typeface="Noto Sans Symbols"/>
              <a:buChar char="🞇"/>
              <a:defRPr sz="1400" b="0" i="0" u="none" strike="noStrike" cap="none">
                <a:solidFill>
                  <a:schemeClr val="dk2"/>
                </a:solidFill>
                <a:latin typeface="Century Gothic"/>
                <a:ea typeface="Century Gothic"/>
                <a:cs typeface="Century Gothic"/>
                <a:sym typeface="Century Gothic"/>
              </a:defRPr>
            </a:lvl9pPr>
          </a:lstStyle>
          <a:p>
            <a:endParaRPr/>
          </a:p>
        </p:txBody>
      </p:sp>
      <p:sp>
        <p:nvSpPr>
          <p:cNvPr id="50" name="Google Shape;50;p64"/>
          <p:cNvSpPr txBox="1">
            <a:spLocks noGrp="1"/>
          </p:cNvSpPr>
          <p:nvPr>
            <p:ph type="dt" idx="10"/>
          </p:nvPr>
        </p:nvSpPr>
        <p:spPr>
          <a:xfrm>
            <a:off x="5997388" y="224492"/>
            <a:ext cx="213360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rgbClr val="FEFEFE"/>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51" name="Google Shape;51;p64"/>
          <p:cNvSpPr txBox="1">
            <a:spLocks noGrp="1"/>
          </p:cNvSpPr>
          <p:nvPr>
            <p:ph type="ftr" idx="11"/>
          </p:nvPr>
        </p:nvSpPr>
        <p:spPr>
          <a:xfrm>
            <a:off x="4641448" y="5852160"/>
            <a:ext cx="3502152"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accen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52" name="Google Shape;52;p64"/>
          <p:cNvSpPr txBox="1">
            <a:spLocks noGrp="1"/>
          </p:cNvSpPr>
          <p:nvPr>
            <p:ph type="sldNum" idx="12"/>
          </p:nvPr>
        </p:nvSpPr>
        <p:spPr>
          <a:xfrm>
            <a:off x="4649096" y="224491"/>
            <a:ext cx="1332156"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200" b="0" i="0" u="none" strike="noStrike" cap="none">
                <a:solidFill>
                  <a:srgbClr val="FEFEFE"/>
                </a:solidFill>
                <a:latin typeface="Century Gothic"/>
                <a:ea typeface="Century Gothic"/>
                <a:cs typeface="Century Gothic"/>
                <a:sym typeface="Century Gothic"/>
              </a:defRPr>
            </a:lvl1pPr>
            <a:lvl2pPr marL="0" marR="0" lvl="1" indent="0" algn="l" rtl="0">
              <a:spcBef>
                <a:spcPts val="0"/>
              </a:spcBef>
              <a:buNone/>
              <a:defRPr sz="1200" b="0" i="0" u="none" strike="noStrike" cap="none">
                <a:solidFill>
                  <a:srgbClr val="FEFEFE"/>
                </a:solidFill>
                <a:latin typeface="Century Gothic"/>
                <a:ea typeface="Century Gothic"/>
                <a:cs typeface="Century Gothic"/>
                <a:sym typeface="Century Gothic"/>
              </a:defRPr>
            </a:lvl2pPr>
            <a:lvl3pPr marL="0" marR="0" lvl="2" indent="0" algn="l" rtl="0">
              <a:spcBef>
                <a:spcPts val="0"/>
              </a:spcBef>
              <a:buNone/>
              <a:defRPr sz="1200" b="0" i="0" u="none" strike="noStrike" cap="none">
                <a:solidFill>
                  <a:srgbClr val="FEFEFE"/>
                </a:solidFill>
                <a:latin typeface="Century Gothic"/>
                <a:ea typeface="Century Gothic"/>
                <a:cs typeface="Century Gothic"/>
                <a:sym typeface="Century Gothic"/>
              </a:defRPr>
            </a:lvl3pPr>
            <a:lvl4pPr marL="0" marR="0" lvl="3" indent="0" algn="l" rtl="0">
              <a:spcBef>
                <a:spcPts val="0"/>
              </a:spcBef>
              <a:buNone/>
              <a:defRPr sz="1200" b="0" i="0" u="none" strike="noStrike" cap="none">
                <a:solidFill>
                  <a:srgbClr val="FEFEFE"/>
                </a:solidFill>
                <a:latin typeface="Century Gothic"/>
                <a:ea typeface="Century Gothic"/>
                <a:cs typeface="Century Gothic"/>
                <a:sym typeface="Century Gothic"/>
              </a:defRPr>
            </a:lvl4pPr>
            <a:lvl5pPr marL="0" marR="0" lvl="4" indent="0" algn="l" rtl="0">
              <a:spcBef>
                <a:spcPts val="0"/>
              </a:spcBef>
              <a:buNone/>
              <a:defRPr sz="1200" b="0" i="0" u="none" strike="noStrike" cap="none">
                <a:solidFill>
                  <a:srgbClr val="FEFEFE"/>
                </a:solidFill>
                <a:latin typeface="Century Gothic"/>
                <a:ea typeface="Century Gothic"/>
                <a:cs typeface="Century Gothic"/>
                <a:sym typeface="Century Gothic"/>
              </a:defRPr>
            </a:lvl5pPr>
            <a:lvl6pPr marL="0" marR="0" lvl="5" indent="0" algn="l" rtl="0">
              <a:spcBef>
                <a:spcPts val="0"/>
              </a:spcBef>
              <a:buNone/>
              <a:defRPr sz="1200" b="0" i="0" u="none" strike="noStrike" cap="none">
                <a:solidFill>
                  <a:srgbClr val="FEFEFE"/>
                </a:solidFill>
                <a:latin typeface="Century Gothic"/>
                <a:ea typeface="Century Gothic"/>
                <a:cs typeface="Century Gothic"/>
                <a:sym typeface="Century Gothic"/>
              </a:defRPr>
            </a:lvl6pPr>
            <a:lvl7pPr marL="0" marR="0" lvl="6" indent="0" algn="l" rtl="0">
              <a:spcBef>
                <a:spcPts val="0"/>
              </a:spcBef>
              <a:buNone/>
              <a:defRPr sz="1200" b="0" i="0" u="none" strike="noStrike" cap="none">
                <a:solidFill>
                  <a:srgbClr val="FEFEFE"/>
                </a:solidFill>
                <a:latin typeface="Century Gothic"/>
                <a:ea typeface="Century Gothic"/>
                <a:cs typeface="Century Gothic"/>
                <a:sym typeface="Century Gothic"/>
              </a:defRPr>
            </a:lvl7pPr>
            <a:lvl8pPr marL="0" marR="0" lvl="7" indent="0" algn="l" rtl="0">
              <a:spcBef>
                <a:spcPts val="0"/>
              </a:spcBef>
              <a:buNone/>
              <a:defRPr sz="1200" b="0" i="0" u="none" strike="noStrike" cap="none">
                <a:solidFill>
                  <a:srgbClr val="FEFEFE"/>
                </a:solidFill>
                <a:latin typeface="Century Gothic"/>
                <a:ea typeface="Century Gothic"/>
                <a:cs typeface="Century Gothic"/>
                <a:sym typeface="Century Gothic"/>
              </a:defRPr>
            </a:lvl8pPr>
            <a:lvl9pPr marL="0" marR="0" lvl="8" indent="0" algn="l" rtl="0">
              <a:spcBef>
                <a:spcPts val="0"/>
              </a:spcBef>
              <a:buNone/>
              <a:defRPr sz="1200" b="0" i="0" u="none" strike="noStrike" cap="none">
                <a:solidFill>
                  <a:srgbClr val="FEFEFE"/>
                </a:solidFill>
                <a:latin typeface="Century Gothic"/>
                <a:ea typeface="Century Gothic"/>
                <a:cs typeface="Century Gothic"/>
                <a:sym typeface="Century Gothic"/>
              </a:defRPr>
            </a:lvl9pPr>
          </a:lstStyle>
          <a:p>
            <a:pPr marL="0" lvl="0" indent="0" algn="l" rtl="0">
              <a:spcBef>
                <a:spcPts val="0"/>
              </a:spcBef>
              <a:spcAft>
                <a:spcPts val="0"/>
              </a:spcAft>
              <a:buNone/>
            </a:pPr>
            <a:fld id="{00000000-1234-1234-1234-123412341234}" type="slidenum">
              <a:rPr lang="el-G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allaboutdog.gr/pavlovs-dog-to-pirama-tou-pavlof-vinteo/"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www.kallipos.gr/"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hyperlink" Target="http://repository.kallipos.gr/handle/11419/577" TargetMode="Externa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1"/>
          <p:cNvSpPr txBox="1">
            <a:spLocks noGrp="1"/>
          </p:cNvSpPr>
          <p:nvPr>
            <p:ph type="ctrTitle"/>
          </p:nvPr>
        </p:nvSpPr>
        <p:spPr>
          <a:xfrm>
            <a:off x="4572000" y="3933056"/>
            <a:ext cx="3672408" cy="1008112"/>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C00000"/>
              </a:buClr>
              <a:buSzPts val="2800"/>
              <a:buFont typeface="Century Gothic"/>
              <a:buNone/>
            </a:pPr>
            <a:r>
              <a:rPr lang="el-GR" sz="2800" b="1">
                <a:solidFill>
                  <a:srgbClr val="C00000"/>
                </a:solidFill>
              </a:rPr>
              <a:t>Γνωσιακή Συμπεριφορική Θεραπεία</a:t>
            </a:r>
            <a:br>
              <a:rPr lang="el-GR" sz="2400" b="1">
                <a:solidFill>
                  <a:srgbClr val="7B9C1D"/>
                </a:solidFill>
              </a:rPr>
            </a:br>
            <a:br>
              <a:rPr lang="el-GR" sz="2400" b="1">
                <a:solidFill>
                  <a:srgbClr val="7B9C1D"/>
                </a:solidFill>
              </a:rPr>
            </a:br>
            <a:r>
              <a:rPr lang="el-GR" sz="2000" b="1">
                <a:solidFill>
                  <a:srgbClr val="7B9C1D"/>
                </a:solidFill>
              </a:rPr>
              <a:t>(Cognitive Behavioral Therapy)</a:t>
            </a:r>
            <a:endParaRPr sz="2000" b="1">
              <a:solidFill>
                <a:srgbClr val="7B9C1D"/>
              </a:solidFill>
            </a:endParaRPr>
          </a:p>
        </p:txBody>
      </p:sp>
      <p:sp>
        <p:nvSpPr>
          <p:cNvPr id="256" name="Google Shape;256;p1"/>
          <p:cNvSpPr txBox="1">
            <a:spLocks noGrp="1"/>
          </p:cNvSpPr>
          <p:nvPr>
            <p:ph type="subTitle" idx="1"/>
          </p:nvPr>
        </p:nvSpPr>
        <p:spPr>
          <a:xfrm>
            <a:off x="4572000" y="5373216"/>
            <a:ext cx="3672408" cy="68456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SzPts val="1216"/>
              <a:buNone/>
            </a:pPr>
            <a:r>
              <a:rPr lang="el-GR" sz="1600"/>
              <a:t>Ευαγγελία Φάππα</a:t>
            </a:r>
            <a:endParaRPr sz="1600"/>
          </a:p>
          <a:p>
            <a:pPr marL="0" lvl="0" indent="0" algn="ctr" rtl="0">
              <a:spcBef>
                <a:spcPts val="320"/>
              </a:spcBef>
              <a:spcAft>
                <a:spcPts val="0"/>
              </a:spcAft>
              <a:buSzPts val="1216"/>
              <a:buNone/>
            </a:pPr>
            <a:r>
              <a:rPr lang="el-GR" sz="1600"/>
              <a:t>Διαιτολόγος – Διατροφολόγος, PhD</a:t>
            </a:r>
            <a:endParaRPr sz="1600"/>
          </a:p>
        </p:txBody>
      </p:sp>
      <p:pic>
        <p:nvPicPr>
          <p:cNvPr id="257" name="Google Shape;257;p1"/>
          <p:cNvPicPr preferRelativeResize="0"/>
          <p:nvPr/>
        </p:nvPicPr>
        <p:blipFill rotWithShape="1">
          <a:blip r:embed="rId3">
            <a:alphaModFix/>
          </a:blip>
          <a:srcRect b="4018"/>
          <a:stretch/>
        </p:blipFill>
        <p:spPr>
          <a:xfrm>
            <a:off x="383841" y="1556792"/>
            <a:ext cx="3479774" cy="3567658"/>
          </a:xfrm>
          <a:prstGeom prst="rect">
            <a:avLst/>
          </a:prstGeom>
          <a:noFill/>
          <a:ln>
            <a:noFill/>
          </a:ln>
        </p:spPr>
      </p:pic>
      <p:sp>
        <p:nvSpPr>
          <p:cNvPr id="258" name="Google Shape;258;p1"/>
          <p:cNvSpPr txBox="1"/>
          <p:nvPr/>
        </p:nvSpPr>
        <p:spPr>
          <a:xfrm>
            <a:off x="4572000" y="260648"/>
            <a:ext cx="3528392" cy="170216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lt1"/>
              </a:buClr>
              <a:buSzPts val="2800"/>
              <a:buFont typeface="Century Gothic"/>
              <a:buNone/>
            </a:pPr>
            <a:r>
              <a:rPr lang="el-GR" sz="2800" b="0" i="0" u="none" strike="noStrike" cap="none">
                <a:solidFill>
                  <a:schemeClr val="lt1"/>
                </a:solidFill>
                <a:latin typeface="Century Gothic"/>
                <a:ea typeface="Century Gothic"/>
                <a:cs typeface="Century Gothic"/>
                <a:sym typeface="Century Gothic"/>
              </a:rPr>
              <a:t>ΔΙΑΤΡΟΦΙΚΗ ΣΥΜΒΟΥΛΕΥΤΙΚΗ</a:t>
            </a:r>
            <a:endParaRPr/>
          </a:p>
          <a:p>
            <a:pPr marL="0" marR="0" lvl="0" indent="0" algn="ctr" rtl="0">
              <a:spcBef>
                <a:spcPts val="0"/>
              </a:spcBef>
              <a:spcAft>
                <a:spcPts val="0"/>
              </a:spcAft>
              <a:buClr>
                <a:schemeClr val="lt1"/>
              </a:buClr>
              <a:buSzPts val="2800"/>
              <a:buFont typeface="Century Gothic"/>
              <a:buNone/>
            </a:pPr>
            <a:r>
              <a:rPr lang="el-GR" sz="2800" b="0" i="0" u="none" strike="noStrike" cap="none">
                <a:solidFill>
                  <a:schemeClr val="lt1"/>
                </a:solidFill>
                <a:latin typeface="Century Gothic"/>
                <a:ea typeface="Century Gothic"/>
                <a:cs typeface="Century Gothic"/>
                <a:sym typeface="Century Gothic"/>
              </a:rPr>
              <a:t>ΕΔΔ4042</a:t>
            </a:r>
            <a:endParaRPr sz="2800" b="0" i="0" u="none" strike="noStrike" cap="none">
              <a:solidFill>
                <a:schemeClr val="lt1"/>
              </a:solidFill>
              <a:latin typeface="Century Gothic"/>
              <a:ea typeface="Century Gothic"/>
              <a:cs typeface="Century Gothic"/>
              <a:sym typeface="Century Gothic"/>
            </a:endParaRPr>
          </a:p>
        </p:txBody>
      </p:sp>
      <p:sp>
        <p:nvSpPr>
          <p:cNvPr id="259" name="Google Shape;259;p1"/>
          <p:cNvSpPr txBox="1"/>
          <p:nvPr/>
        </p:nvSpPr>
        <p:spPr>
          <a:xfrm>
            <a:off x="489969" y="0"/>
            <a:ext cx="408203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400" b="1" i="0" u="none" strike="noStrike" cap="none">
                <a:solidFill>
                  <a:schemeClr val="dk1"/>
                </a:solidFill>
                <a:latin typeface="Century Gothic"/>
                <a:ea typeface="Century Gothic"/>
                <a:cs typeface="Century Gothic"/>
                <a:sym typeface="Century Gothic"/>
              </a:rPr>
              <a:t>ΤΜΗΜΑ ΕΠΙΣΤΗΜΗΣ </a:t>
            </a:r>
            <a:endParaRPr/>
          </a:p>
          <a:p>
            <a:pPr marL="0" marR="0" lvl="0" indent="0" algn="l" rtl="0">
              <a:spcBef>
                <a:spcPts val="0"/>
              </a:spcBef>
              <a:spcAft>
                <a:spcPts val="0"/>
              </a:spcAft>
              <a:buNone/>
            </a:pPr>
            <a:r>
              <a:rPr lang="el-GR" sz="1400" b="1">
                <a:solidFill>
                  <a:schemeClr val="dk1"/>
                </a:solidFill>
                <a:latin typeface="Century Gothic"/>
                <a:ea typeface="Century Gothic"/>
                <a:cs typeface="Century Gothic"/>
                <a:sym typeface="Century Gothic"/>
              </a:rPr>
              <a:t>ΔΙΑΤΡΟΦΗΣ ΚΑΙ ΔΙΑΙΤΟΛΟΓΙΑΣ</a:t>
            </a:r>
            <a:endParaRPr sz="1400" b="1">
              <a:solidFill>
                <a:schemeClr val="dk1"/>
              </a:solidFill>
              <a:latin typeface="Century Gothic"/>
              <a:ea typeface="Century Gothic"/>
              <a:cs typeface="Century Gothic"/>
              <a:sym typeface="Century Gothic"/>
            </a:endParaRPr>
          </a:p>
        </p:txBody>
      </p:sp>
      <p:pic>
        <p:nvPicPr>
          <p:cNvPr id="260" name="Google Shape;260;p1"/>
          <p:cNvPicPr preferRelativeResize="0"/>
          <p:nvPr/>
        </p:nvPicPr>
        <p:blipFill rotWithShape="1">
          <a:blip r:embed="rId4">
            <a:alphaModFix/>
          </a:blip>
          <a:srcRect/>
          <a:stretch/>
        </p:blipFill>
        <p:spPr>
          <a:xfrm>
            <a:off x="1" y="2113"/>
            <a:ext cx="514158" cy="521107"/>
          </a:xfrm>
          <a:prstGeom prst="rect">
            <a:avLst/>
          </a:prstGeom>
          <a:solidFill>
            <a:schemeClr val="lt1"/>
          </a:solid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10"/>
          <p:cNvSpPr txBox="1">
            <a:spLocks noGrp="1"/>
          </p:cNvSpPr>
          <p:nvPr>
            <p:ph type="title"/>
          </p:nvPr>
        </p:nvSpPr>
        <p:spPr>
          <a:xfrm>
            <a:off x="539552" y="33265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600"/>
              <a:buFont typeface="Century Gothic"/>
              <a:buNone/>
            </a:pPr>
            <a:r>
              <a:rPr lang="el-GR" sz="2600"/>
              <a:t>Γνωσιακές στρεβλώσεις</a:t>
            </a:r>
            <a:br>
              <a:rPr lang="el-GR" sz="2600"/>
            </a:br>
            <a:r>
              <a:rPr lang="el-GR" sz="2600" i="1"/>
              <a:t>π.χ.</a:t>
            </a:r>
            <a:endParaRPr/>
          </a:p>
        </p:txBody>
      </p:sp>
      <p:sp>
        <p:nvSpPr>
          <p:cNvPr id="316" name="Google Shape;316;p10"/>
          <p:cNvSpPr txBox="1">
            <a:spLocks noGrp="1"/>
          </p:cNvSpPr>
          <p:nvPr>
            <p:ph type="body" idx="1"/>
          </p:nvPr>
        </p:nvSpPr>
        <p:spPr>
          <a:xfrm>
            <a:off x="467544" y="1700808"/>
            <a:ext cx="8136904" cy="4849764"/>
          </a:xfrm>
          <a:prstGeom prst="rect">
            <a:avLst/>
          </a:prstGeom>
          <a:noFill/>
          <a:ln>
            <a:noFill/>
          </a:ln>
        </p:spPr>
        <p:txBody>
          <a:bodyPr spcFirstLastPara="1" wrap="square" lIns="91425" tIns="45700" rIns="91425" bIns="45700" anchor="t" anchorCtr="0">
            <a:normAutofit fontScale="85000" lnSpcReduction="10000"/>
          </a:bodyPr>
          <a:lstStyle/>
          <a:p>
            <a:pPr marL="411480" lvl="0" indent="-342900" algn="l" rtl="0">
              <a:spcBef>
                <a:spcPts val="0"/>
              </a:spcBef>
              <a:spcAft>
                <a:spcPts val="0"/>
              </a:spcAft>
              <a:buSzPct val="76000"/>
              <a:buAutoNum type="arabicPeriod"/>
            </a:pPr>
            <a:r>
              <a:rPr lang="el-GR" sz="1800" b="1"/>
              <a:t>Καταστροφολογία: </a:t>
            </a:r>
            <a:r>
              <a:rPr lang="el-GR" sz="1800"/>
              <a:t>Σκέφτομαι ότι θα συμβεί το χειρότερο σε μια κατάσταση, χωρίς να λαμβάνεται υπόψη η πιθανότητα άλλων εκβάσεων. </a:t>
            </a:r>
            <a:r>
              <a:rPr lang="el-GR" sz="1800" i="1">
                <a:solidFill>
                  <a:srgbClr val="FF0000"/>
                </a:solidFill>
              </a:rPr>
              <a:t>π.χ. Εάν χάσω τον έλεγχο αυτό θα σημαίνει το τέλος.</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Clr>
                <a:srgbClr val="BFBFBF"/>
              </a:buClr>
              <a:buSzPct val="76000"/>
              <a:buAutoNum type="arabicPeriod"/>
            </a:pPr>
            <a:r>
              <a:rPr lang="el-GR" sz="1800" b="1">
                <a:solidFill>
                  <a:srgbClr val="D8D8D8"/>
                </a:solidFill>
              </a:rPr>
              <a:t>Πόλωση (διχότομη σκέψη, όλα ή τίποτα):</a:t>
            </a:r>
            <a:r>
              <a:rPr lang="el-GR" sz="1800">
                <a:solidFill>
                  <a:srgbClr val="D8D8D8"/>
                </a:solidFill>
              </a:rPr>
              <a:t> Κοιτώ μια κατάσταση σε 2 κατηγορίες, παρά σαν ένα συνεχές. </a:t>
            </a:r>
            <a:r>
              <a:rPr lang="el-GR" sz="1800" i="1">
                <a:solidFill>
                  <a:srgbClr val="D8D8D8"/>
                </a:solidFill>
              </a:rPr>
              <a:t>π.χ. Τα πήγα χάλια στη διατροφή μου, αυτή την εβδομάδα.</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a:solidFill>
                  <a:srgbClr val="D8D8D8"/>
                </a:solidFill>
              </a:rPr>
              <a:t>Νοητική διάγνωση: </a:t>
            </a:r>
            <a:r>
              <a:rPr lang="el-GR" sz="1800">
                <a:solidFill>
                  <a:srgbClr val="D8D8D8"/>
                </a:solidFill>
              </a:rPr>
              <a:t>Υποθέτω, χωρίς στοιχεία, ότι ξέρω τι σκέφτονται οι άλλοι, χωρίς να λαμβάνω υπόψη άλλες πιθανές περιπτώσεις. </a:t>
            </a:r>
            <a:r>
              <a:rPr lang="el-GR" sz="1800" i="1">
                <a:solidFill>
                  <a:srgbClr val="D8D8D8"/>
                </a:solidFill>
              </a:rPr>
              <a:t>π.χ. Σίγουρα απογοήτευσα τη μαμά μου, επειδή έφαγα 2 γλυκά αντί 1. </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i="1">
                <a:solidFill>
                  <a:srgbClr val="D8D8D8"/>
                </a:solidFill>
              </a:rPr>
              <a:t>Επισήμανση:</a:t>
            </a:r>
            <a:r>
              <a:rPr lang="el-GR" sz="1800">
                <a:solidFill>
                  <a:srgbClr val="D8D8D8"/>
                </a:solidFill>
              </a:rPr>
              <a:t> Βάζω ταμπέλα σε ένα άτομο ή στον εαυτό μου, παρά βάζω ταμπέλα σε μια συγκεκριμένη κατάσταση ή συμπεριφορά. </a:t>
            </a:r>
            <a:r>
              <a:rPr lang="el-GR" sz="1800" i="1">
                <a:solidFill>
                  <a:srgbClr val="D8D8D8"/>
                </a:solidFill>
              </a:rPr>
              <a:t>π.χ. </a:t>
            </a:r>
            <a:r>
              <a:rPr lang="el-GR" sz="1800">
                <a:solidFill>
                  <a:srgbClr val="D8D8D8"/>
                </a:solidFill>
              </a:rPr>
              <a:t>Είμαι αποτυχημένος. </a:t>
            </a:r>
            <a:r>
              <a:rPr lang="el-GR" sz="1800" i="1">
                <a:solidFill>
                  <a:srgbClr val="D8D8D8"/>
                </a:solidFill>
              </a:rPr>
              <a:t>Ενώ τα πήγαινα καλά όλες τις ημέρες, δεν κρατήθηκα και έφαγα πολύ στην ταβέρνα με τους φίλους.</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i="1">
                <a:solidFill>
                  <a:srgbClr val="D8D8D8"/>
                </a:solidFill>
              </a:rPr>
              <a:t>Ελαχιστοποίηση ή μεγιστοποίηση:</a:t>
            </a:r>
            <a:r>
              <a:rPr lang="el-GR" sz="1800">
                <a:solidFill>
                  <a:srgbClr val="D8D8D8"/>
                </a:solidFill>
              </a:rPr>
              <a:t> </a:t>
            </a:r>
            <a:r>
              <a:rPr lang="el-GR" sz="1800" i="1">
                <a:solidFill>
                  <a:srgbClr val="D8D8D8"/>
                </a:solidFill>
              </a:rPr>
              <a:t> </a:t>
            </a:r>
            <a:r>
              <a:rPr lang="el-GR" sz="1800">
                <a:solidFill>
                  <a:srgbClr val="D8D8D8"/>
                </a:solidFill>
              </a:rPr>
              <a:t>Χαρακτηριστικά ή εμπειρίες που είναι θετικά για το άτομο ελαχιστοποιούνται στους άλλους, ενώ τα αρνητικά μεγιστοποιούνται. </a:t>
            </a:r>
            <a:r>
              <a:rPr lang="el-GR" sz="1800" i="1">
                <a:solidFill>
                  <a:srgbClr val="D8D8D8"/>
                </a:solidFill>
              </a:rPr>
              <a:t>π.χ.1 Εντάξει κατάφερα μετά από κόπο να τρώω 2 φρούτα την ημέρα, αλλά άλλοι το </a:t>
            </a:r>
            <a:r>
              <a:rPr lang="el-GR" sz="1800">
                <a:solidFill>
                  <a:srgbClr val="D8D8D8"/>
                </a:solidFill>
              </a:rPr>
              <a:t>κάνουν ήδη για να μην πω τρώνε και παραπάνω! </a:t>
            </a:r>
            <a:endParaRPr sz="1800" i="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11"/>
          <p:cNvSpPr txBox="1">
            <a:spLocks noGrp="1"/>
          </p:cNvSpPr>
          <p:nvPr>
            <p:ph type="title"/>
          </p:nvPr>
        </p:nvSpPr>
        <p:spPr>
          <a:xfrm>
            <a:off x="539552" y="33265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600"/>
              <a:buFont typeface="Century Gothic"/>
              <a:buNone/>
            </a:pPr>
            <a:r>
              <a:rPr lang="el-GR" sz="2600"/>
              <a:t>Γνωσιακές στρεβλώσεις</a:t>
            </a:r>
            <a:br>
              <a:rPr lang="el-GR" sz="2600"/>
            </a:br>
            <a:r>
              <a:rPr lang="el-GR" sz="2600" i="1"/>
              <a:t>π.χ.</a:t>
            </a:r>
            <a:endParaRPr/>
          </a:p>
        </p:txBody>
      </p:sp>
      <p:sp>
        <p:nvSpPr>
          <p:cNvPr id="322" name="Google Shape;322;p11"/>
          <p:cNvSpPr txBox="1">
            <a:spLocks noGrp="1"/>
          </p:cNvSpPr>
          <p:nvPr>
            <p:ph type="body" idx="1"/>
          </p:nvPr>
        </p:nvSpPr>
        <p:spPr>
          <a:xfrm>
            <a:off x="467544" y="1700808"/>
            <a:ext cx="8136904" cy="4849764"/>
          </a:xfrm>
          <a:prstGeom prst="rect">
            <a:avLst/>
          </a:prstGeom>
          <a:noFill/>
          <a:ln>
            <a:noFill/>
          </a:ln>
        </p:spPr>
        <p:txBody>
          <a:bodyPr spcFirstLastPara="1" wrap="square" lIns="91425" tIns="45700" rIns="91425" bIns="45700" anchor="t" anchorCtr="0">
            <a:normAutofit fontScale="85000" lnSpcReduction="10000"/>
          </a:bodyPr>
          <a:lstStyle/>
          <a:p>
            <a:pPr marL="411480" lvl="0" indent="-342900" algn="l" rtl="0">
              <a:spcBef>
                <a:spcPts val="0"/>
              </a:spcBef>
              <a:spcAft>
                <a:spcPts val="0"/>
              </a:spcAft>
              <a:buClr>
                <a:srgbClr val="D8D8D8"/>
              </a:buClr>
              <a:buSzPct val="76000"/>
              <a:buAutoNum type="arabicPeriod"/>
            </a:pPr>
            <a:r>
              <a:rPr lang="el-GR" sz="1800" b="1">
                <a:solidFill>
                  <a:srgbClr val="D8D8D8"/>
                </a:solidFill>
              </a:rPr>
              <a:t>Καταστροφολογία: </a:t>
            </a:r>
            <a:r>
              <a:rPr lang="el-GR" sz="1800">
                <a:solidFill>
                  <a:srgbClr val="D8D8D8"/>
                </a:solidFill>
              </a:rPr>
              <a:t>Σκέφτομαι ότι θα συμβεί το χειρότερο σε μια κατάσταση, χωρίς να λαμβάνεται υπόψη η πιθανότητα άλλων εκβάσεων. </a:t>
            </a:r>
            <a:r>
              <a:rPr lang="el-GR" sz="1800" i="1">
                <a:solidFill>
                  <a:srgbClr val="D8D8D8"/>
                </a:solidFill>
              </a:rPr>
              <a:t>π.χ. Εάν χάσω τον έλεγχο αυτό θα σημαίνει το τέλος.</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SzPct val="76000"/>
              <a:buAutoNum type="arabicPeriod"/>
            </a:pPr>
            <a:r>
              <a:rPr lang="el-GR" sz="1800" b="1"/>
              <a:t>Πόλωση (διχότομη σκέψη, όλα ή τίποτα):</a:t>
            </a:r>
            <a:r>
              <a:rPr lang="el-GR" sz="1800"/>
              <a:t> Κοιτώ μια κατάσταση σε 2 κατηγορίες, παρά σαν ένα συνεχές. </a:t>
            </a:r>
            <a:r>
              <a:rPr lang="el-GR" sz="1800" i="1">
                <a:solidFill>
                  <a:srgbClr val="FF0000"/>
                </a:solidFill>
              </a:rPr>
              <a:t>π.χ. Τα πήγα χάλια στη διατροφή μου, αυτή την εβδομάδα.</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Clr>
                <a:srgbClr val="D8D8D8"/>
              </a:buClr>
              <a:buSzPct val="76000"/>
              <a:buAutoNum type="arabicPeriod"/>
            </a:pPr>
            <a:r>
              <a:rPr lang="el-GR" sz="1800" b="1">
                <a:solidFill>
                  <a:srgbClr val="D8D8D8"/>
                </a:solidFill>
              </a:rPr>
              <a:t>Νοητική διάγνωση: </a:t>
            </a:r>
            <a:r>
              <a:rPr lang="el-GR" sz="1800">
                <a:solidFill>
                  <a:srgbClr val="D8D8D8"/>
                </a:solidFill>
              </a:rPr>
              <a:t>Υποθέτω, χωρίς στοιχεία, ότι ξέρω τι σκέφτονται οι άλλοι, χωρίς να λαμβάνω υπόψη άλλες πιθανές περιπτώσεις. </a:t>
            </a:r>
            <a:r>
              <a:rPr lang="el-GR" sz="1800" i="1">
                <a:solidFill>
                  <a:srgbClr val="D8D8D8"/>
                </a:solidFill>
              </a:rPr>
              <a:t>π.χ. Σίγουρα απογοήτευσα τη μαμά μου, επειδή έφαγα 2 γλυκά αντί 1. </a:t>
            </a:r>
            <a:endParaRPr/>
          </a:p>
          <a:p>
            <a:pPr marL="411480" lvl="0" indent="-269062" algn="l" rtl="0">
              <a:spcBef>
                <a:spcPts val="306"/>
              </a:spcBef>
              <a:spcAft>
                <a:spcPts val="0"/>
              </a:spcAft>
              <a:buClr>
                <a:srgbClr val="D8D8D8"/>
              </a:buClr>
              <a:buSzPct val="76000"/>
              <a:buNone/>
            </a:pPr>
            <a:endParaRPr sz="1800" i="1">
              <a:solidFill>
                <a:srgbClr val="D8D8D8"/>
              </a:solidFill>
            </a:endParaRPr>
          </a:p>
          <a:p>
            <a:pPr marL="411480" lvl="0" indent="-342900" algn="l" rtl="0">
              <a:spcBef>
                <a:spcPts val="306"/>
              </a:spcBef>
              <a:spcAft>
                <a:spcPts val="0"/>
              </a:spcAft>
              <a:buClr>
                <a:srgbClr val="D8D8D8"/>
              </a:buClr>
              <a:buSzPct val="76000"/>
              <a:buAutoNum type="arabicPeriod"/>
            </a:pPr>
            <a:r>
              <a:rPr lang="el-GR" sz="1800" b="1" i="1">
                <a:solidFill>
                  <a:srgbClr val="D8D8D8"/>
                </a:solidFill>
              </a:rPr>
              <a:t>Επισήμανση:</a:t>
            </a:r>
            <a:r>
              <a:rPr lang="el-GR" sz="1800">
                <a:solidFill>
                  <a:srgbClr val="D8D8D8"/>
                </a:solidFill>
              </a:rPr>
              <a:t> Βάζω ταμπέλα σε ένα άτομο ή στον εαυτό μου, παρά βάζω ταμπέλα σε μια συγκεκριμένη κατάσταση ή συμπεριφορά. </a:t>
            </a:r>
            <a:r>
              <a:rPr lang="el-GR" sz="1800" i="1">
                <a:solidFill>
                  <a:srgbClr val="D8D8D8"/>
                </a:solidFill>
              </a:rPr>
              <a:t>π.χ. </a:t>
            </a:r>
            <a:r>
              <a:rPr lang="el-GR" sz="1800">
                <a:solidFill>
                  <a:srgbClr val="D8D8D8"/>
                </a:solidFill>
              </a:rPr>
              <a:t>Είμαι αποτυχημένος.</a:t>
            </a:r>
            <a:r>
              <a:rPr lang="el-GR" sz="1800" i="1">
                <a:solidFill>
                  <a:srgbClr val="D8D8D8"/>
                </a:solidFill>
              </a:rPr>
              <a:t> Ενώ τα πήγαινα καλά όλες τις ημέρες, δεν κρατήθηκα και έφαγα πολύ στην ταβέρνα με τους φίλους.</a:t>
            </a:r>
            <a:endParaRPr/>
          </a:p>
          <a:p>
            <a:pPr marL="411480" lvl="0" indent="-269062" algn="l" rtl="0">
              <a:spcBef>
                <a:spcPts val="306"/>
              </a:spcBef>
              <a:spcAft>
                <a:spcPts val="0"/>
              </a:spcAft>
              <a:buClr>
                <a:srgbClr val="D8D8D8"/>
              </a:buClr>
              <a:buSzPct val="76000"/>
              <a:buNone/>
            </a:pPr>
            <a:endParaRPr sz="1800" i="1">
              <a:solidFill>
                <a:srgbClr val="D8D8D8"/>
              </a:solidFill>
            </a:endParaRPr>
          </a:p>
          <a:p>
            <a:pPr marL="411480" lvl="0" indent="-342900" algn="l" rtl="0">
              <a:spcBef>
                <a:spcPts val="306"/>
              </a:spcBef>
              <a:spcAft>
                <a:spcPts val="0"/>
              </a:spcAft>
              <a:buClr>
                <a:srgbClr val="D8D8D8"/>
              </a:buClr>
              <a:buSzPct val="76000"/>
              <a:buAutoNum type="arabicPeriod"/>
            </a:pPr>
            <a:r>
              <a:rPr lang="el-GR" sz="1800" b="1" i="1">
                <a:solidFill>
                  <a:srgbClr val="D8D8D8"/>
                </a:solidFill>
              </a:rPr>
              <a:t>Ελαχιστοποίηση ή μεγιστοποίηση:</a:t>
            </a:r>
            <a:r>
              <a:rPr lang="el-GR" sz="1800">
                <a:solidFill>
                  <a:srgbClr val="D8D8D8"/>
                </a:solidFill>
              </a:rPr>
              <a:t> </a:t>
            </a:r>
            <a:r>
              <a:rPr lang="el-GR" sz="1800" i="1">
                <a:solidFill>
                  <a:srgbClr val="D8D8D8"/>
                </a:solidFill>
              </a:rPr>
              <a:t> </a:t>
            </a:r>
            <a:r>
              <a:rPr lang="el-GR" sz="1800">
                <a:solidFill>
                  <a:srgbClr val="D8D8D8"/>
                </a:solidFill>
              </a:rPr>
              <a:t>Χαρακτηριστικά ή εμπειρίες που είναι θετικά για το άτομο ελαχιστοποιούνται στους άλλους, ενώ τα αρνητικά μεγιστοποιούνται. </a:t>
            </a:r>
            <a:r>
              <a:rPr lang="el-GR" sz="1800" i="1">
                <a:solidFill>
                  <a:srgbClr val="D8D8D8"/>
                </a:solidFill>
              </a:rPr>
              <a:t>π.χ.1 Εντάξει κατάφερα μετά από κόπο να τρώω 2 φρούτα την ημέρα, αλλά άλλοι το </a:t>
            </a:r>
            <a:r>
              <a:rPr lang="el-GR" sz="1800">
                <a:solidFill>
                  <a:srgbClr val="D8D8D8"/>
                </a:solidFill>
              </a:rPr>
              <a:t>κάνουν ήδη για να μην πω τρώνε και παραπάνω! </a:t>
            </a:r>
            <a:endParaRPr sz="1800" i="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12"/>
          <p:cNvSpPr txBox="1">
            <a:spLocks noGrp="1"/>
          </p:cNvSpPr>
          <p:nvPr>
            <p:ph type="title"/>
          </p:nvPr>
        </p:nvSpPr>
        <p:spPr>
          <a:xfrm>
            <a:off x="539552" y="33265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600"/>
              <a:buFont typeface="Century Gothic"/>
              <a:buNone/>
            </a:pPr>
            <a:r>
              <a:rPr lang="el-GR" sz="2600"/>
              <a:t>Γνωσιακές στρεβλώσεις</a:t>
            </a:r>
            <a:br>
              <a:rPr lang="el-GR" sz="2600"/>
            </a:br>
            <a:r>
              <a:rPr lang="el-GR" sz="2600" i="1"/>
              <a:t>π.χ.</a:t>
            </a:r>
            <a:endParaRPr/>
          </a:p>
        </p:txBody>
      </p:sp>
      <p:sp>
        <p:nvSpPr>
          <p:cNvPr id="328" name="Google Shape;328;p12"/>
          <p:cNvSpPr txBox="1">
            <a:spLocks noGrp="1"/>
          </p:cNvSpPr>
          <p:nvPr>
            <p:ph type="body" idx="1"/>
          </p:nvPr>
        </p:nvSpPr>
        <p:spPr>
          <a:xfrm>
            <a:off x="467544" y="1700808"/>
            <a:ext cx="8136904" cy="4849764"/>
          </a:xfrm>
          <a:prstGeom prst="rect">
            <a:avLst/>
          </a:prstGeom>
          <a:noFill/>
          <a:ln>
            <a:noFill/>
          </a:ln>
        </p:spPr>
        <p:txBody>
          <a:bodyPr spcFirstLastPara="1" wrap="square" lIns="91425" tIns="45700" rIns="91425" bIns="45700" anchor="t" anchorCtr="0">
            <a:normAutofit fontScale="85000" lnSpcReduction="10000"/>
          </a:bodyPr>
          <a:lstStyle/>
          <a:p>
            <a:pPr marL="411480" lvl="0" indent="-342900" algn="l" rtl="0">
              <a:spcBef>
                <a:spcPts val="0"/>
              </a:spcBef>
              <a:spcAft>
                <a:spcPts val="0"/>
              </a:spcAft>
              <a:buClr>
                <a:srgbClr val="BFBFBF"/>
              </a:buClr>
              <a:buSzPct val="76000"/>
              <a:buAutoNum type="arabicPeriod"/>
            </a:pPr>
            <a:r>
              <a:rPr lang="el-GR" sz="1800" b="1">
                <a:solidFill>
                  <a:srgbClr val="D8D8D8"/>
                </a:solidFill>
              </a:rPr>
              <a:t>Καταστροφολογία: </a:t>
            </a:r>
            <a:r>
              <a:rPr lang="el-GR" sz="1800">
                <a:solidFill>
                  <a:srgbClr val="D8D8D8"/>
                </a:solidFill>
              </a:rPr>
              <a:t>Σκέφτομαι ότι θα συμβεί το χειρότερο σε μια κατάσταση, χωρίς να λαμβάνεται υπόψη η πιθανότητα άλλων εκβάσεων. </a:t>
            </a:r>
            <a:r>
              <a:rPr lang="el-GR" sz="1800" i="1">
                <a:solidFill>
                  <a:srgbClr val="D8D8D8"/>
                </a:solidFill>
              </a:rPr>
              <a:t>π.χ. Εάν χάσω τον έλεγχο αυτό θα σημαίνει το τέλος.</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a:solidFill>
                  <a:srgbClr val="D8D8D8"/>
                </a:solidFill>
              </a:rPr>
              <a:t>Πόλωση (διχότομη σκέψη, όλα ή τίποτα):</a:t>
            </a:r>
            <a:r>
              <a:rPr lang="el-GR" sz="1800">
                <a:solidFill>
                  <a:srgbClr val="D8D8D8"/>
                </a:solidFill>
              </a:rPr>
              <a:t> Κοιτώ μια κατάσταση σε 2 κατηγορίες, παρά σαν ένα συνεχές. </a:t>
            </a:r>
            <a:r>
              <a:rPr lang="el-GR" sz="1800" i="1">
                <a:solidFill>
                  <a:srgbClr val="D8D8D8"/>
                </a:solidFill>
              </a:rPr>
              <a:t>π.χ. Τα πήγα χάλια στη διατροφή μου, αυτή την εβδομάδα.</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SzPct val="76000"/>
              <a:buAutoNum type="arabicPeriod"/>
            </a:pPr>
            <a:r>
              <a:rPr lang="el-GR" sz="1800" b="1"/>
              <a:t>Νοητική διάγνωση: </a:t>
            </a:r>
            <a:r>
              <a:rPr lang="el-GR" sz="1800"/>
              <a:t>Υποθέτω, χωρίς στοιχεία, ότι ξέρω τι σκέφτονται οι άλλοι, χωρίς να λαμβάνω υπόψη άλλες πιθανές περιπτώσεις. </a:t>
            </a:r>
            <a:r>
              <a:rPr lang="el-GR" sz="1800" i="1">
                <a:solidFill>
                  <a:srgbClr val="FF0000"/>
                </a:solidFill>
              </a:rPr>
              <a:t>π.χ. Σίγουρα σας απογοήτευσα, επειδή έφαγα 2 γλυκά αντί 1. </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Clr>
                <a:srgbClr val="BFBFBF"/>
              </a:buClr>
              <a:buSzPct val="76000"/>
              <a:buAutoNum type="arabicPeriod"/>
            </a:pPr>
            <a:r>
              <a:rPr lang="el-GR" sz="1800" b="1" i="1">
                <a:solidFill>
                  <a:srgbClr val="D8D8D8"/>
                </a:solidFill>
              </a:rPr>
              <a:t>Επισήμανση:</a:t>
            </a:r>
            <a:r>
              <a:rPr lang="el-GR" sz="1800">
                <a:solidFill>
                  <a:srgbClr val="D8D8D8"/>
                </a:solidFill>
              </a:rPr>
              <a:t> Βάζω ταμπέλα σε ένα άτομο ή στον εαυτό μου, παρά βάζω ταμπέλα σε μια συγκεκριμένη κατάσταση ή συμπεριφορά. </a:t>
            </a:r>
            <a:r>
              <a:rPr lang="el-GR" sz="1800" i="1">
                <a:solidFill>
                  <a:srgbClr val="D8D8D8"/>
                </a:solidFill>
              </a:rPr>
              <a:t>π.χ. </a:t>
            </a:r>
            <a:r>
              <a:rPr lang="el-GR" sz="1800">
                <a:solidFill>
                  <a:srgbClr val="D8D8D8"/>
                </a:solidFill>
              </a:rPr>
              <a:t>Είμαι αποτυχημένος. Ενώ </a:t>
            </a:r>
            <a:r>
              <a:rPr lang="el-GR" sz="1800" i="1">
                <a:solidFill>
                  <a:srgbClr val="D8D8D8"/>
                </a:solidFill>
              </a:rPr>
              <a:t>τα πήγαινα καλά όλες τις ημέρες, δεν κρατήθηκα και έφαγα πολύ στην ταβέρνα με τους φίλους.</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i="1">
                <a:solidFill>
                  <a:srgbClr val="D8D8D8"/>
                </a:solidFill>
              </a:rPr>
              <a:t>Ελαχιστοποίηση ή μεγιστοποίηση:</a:t>
            </a:r>
            <a:r>
              <a:rPr lang="el-GR" sz="1800">
                <a:solidFill>
                  <a:srgbClr val="D8D8D8"/>
                </a:solidFill>
              </a:rPr>
              <a:t> </a:t>
            </a:r>
            <a:r>
              <a:rPr lang="el-GR" sz="1800" i="1">
                <a:solidFill>
                  <a:srgbClr val="D8D8D8"/>
                </a:solidFill>
              </a:rPr>
              <a:t> </a:t>
            </a:r>
            <a:r>
              <a:rPr lang="el-GR" sz="1800">
                <a:solidFill>
                  <a:srgbClr val="D8D8D8"/>
                </a:solidFill>
              </a:rPr>
              <a:t>Χαρακτηριστικά ή εμπειρίες που είναι θετικά για το άτομο ελαχιστοποιούνται στους άλλους, ενώ τα αρνητικά μεγιστοποιούνται. </a:t>
            </a:r>
            <a:r>
              <a:rPr lang="el-GR" sz="1800" i="1">
                <a:solidFill>
                  <a:srgbClr val="D8D8D8"/>
                </a:solidFill>
              </a:rPr>
              <a:t>π.χ.1 Εντάξει κατάφερα μετά από κόπο να τρώω 2 φρούτα την ημέρα, αλλά άλλοι το </a:t>
            </a:r>
            <a:r>
              <a:rPr lang="el-GR" sz="1800">
                <a:solidFill>
                  <a:srgbClr val="D8D8D8"/>
                </a:solidFill>
              </a:rPr>
              <a:t>κάνουν ήδη για να μην πω τρώνε και παραπάνω!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13"/>
          <p:cNvSpPr txBox="1">
            <a:spLocks noGrp="1"/>
          </p:cNvSpPr>
          <p:nvPr>
            <p:ph type="title"/>
          </p:nvPr>
        </p:nvSpPr>
        <p:spPr>
          <a:xfrm>
            <a:off x="539552" y="33265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600"/>
              <a:buFont typeface="Century Gothic"/>
              <a:buNone/>
            </a:pPr>
            <a:r>
              <a:rPr lang="el-GR" sz="2600"/>
              <a:t>Γνωσιακές στρεβλώσεις</a:t>
            </a:r>
            <a:br>
              <a:rPr lang="el-GR" sz="2600"/>
            </a:br>
            <a:r>
              <a:rPr lang="el-GR" sz="2600" i="1"/>
              <a:t>π.χ.</a:t>
            </a:r>
            <a:endParaRPr/>
          </a:p>
        </p:txBody>
      </p:sp>
      <p:sp>
        <p:nvSpPr>
          <p:cNvPr id="334" name="Google Shape;334;p13"/>
          <p:cNvSpPr txBox="1">
            <a:spLocks noGrp="1"/>
          </p:cNvSpPr>
          <p:nvPr>
            <p:ph type="body" idx="1"/>
          </p:nvPr>
        </p:nvSpPr>
        <p:spPr>
          <a:xfrm>
            <a:off x="467544" y="1700808"/>
            <a:ext cx="8136904" cy="4849764"/>
          </a:xfrm>
          <a:prstGeom prst="rect">
            <a:avLst/>
          </a:prstGeom>
          <a:noFill/>
          <a:ln>
            <a:noFill/>
          </a:ln>
        </p:spPr>
        <p:txBody>
          <a:bodyPr spcFirstLastPara="1" wrap="square" lIns="91425" tIns="45700" rIns="91425" bIns="45700" anchor="t" anchorCtr="0">
            <a:normAutofit fontScale="85000" lnSpcReduction="10000"/>
          </a:bodyPr>
          <a:lstStyle/>
          <a:p>
            <a:pPr marL="411480" lvl="0" indent="-342900" algn="l" rtl="0">
              <a:spcBef>
                <a:spcPts val="0"/>
              </a:spcBef>
              <a:spcAft>
                <a:spcPts val="0"/>
              </a:spcAft>
              <a:buClr>
                <a:srgbClr val="BFBFBF"/>
              </a:buClr>
              <a:buSzPct val="76000"/>
              <a:buAutoNum type="arabicPeriod"/>
            </a:pPr>
            <a:r>
              <a:rPr lang="el-GR" sz="1800" b="1">
                <a:solidFill>
                  <a:srgbClr val="D8D8D8"/>
                </a:solidFill>
              </a:rPr>
              <a:t>Καταστροφολογία: </a:t>
            </a:r>
            <a:r>
              <a:rPr lang="el-GR" sz="1800">
                <a:solidFill>
                  <a:srgbClr val="D8D8D8"/>
                </a:solidFill>
              </a:rPr>
              <a:t>Σκέφτομαι ότι θα συμβεί το χειρότερο σε μια κατάσταση, χωρίς να λαμβάνεται υπόψη η πιθανότητα άλλων εκβάσεων. </a:t>
            </a:r>
            <a:r>
              <a:rPr lang="el-GR" sz="1800" i="1">
                <a:solidFill>
                  <a:srgbClr val="D8D8D8"/>
                </a:solidFill>
              </a:rPr>
              <a:t>π.χ. Εάν χάσω τον έλεγχο αυτό θα σημαίνει το τέλος.</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a:solidFill>
                  <a:srgbClr val="D8D8D8"/>
                </a:solidFill>
              </a:rPr>
              <a:t>Πόλωση (διχότομη σκέψη, όλα ή τίποτα):</a:t>
            </a:r>
            <a:r>
              <a:rPr lang="el-GR" sz="1800">
                <a:solidFill>
                  <a:srgbClr val="D8D8D8"/>
                </a:solidFill>
              </a:rPr>
              <a:t> Κοιτώ μια κατάσταση σε 2 κατηγορίες, παρά σαν ένα συνεχές. </a:t>
            </a:r>
            <a:r>
              <a:rPr lang="el-GR" sz="1800" i="1">
                <a:solidFill>
                  <a:srgbClr val="D8D8D8"/>
                </a:solidFill>
              </a:rPr>
              <a:t>π.χ. Τα πήγα χάλια στη διατροφή μου, αυτή την εβδομάδα.</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a:solidFill>
                  <a:srgbClr val="D8D8D8"/>
                </a:solidFill>
              </a:rPr>
              <a:t>Νοητική διάγνωση: </a:t>
            </a:r>
            <a:r>
              <a:rPr lang="el-GR" sz="1800">
                <a:solidFill>
                  <a:srgbClr val="D8D8D8"/>
                </a:solidFill>
              </a:rPr>
              <a:t>Υποθέτω, χωρίς στοιχεία, ότι ξέρω τι σκέφτονται οι άλλοι, χωρίς να λαμβάνω υπόψη άλλες πιθανές περιπτώσεις. </a:t>
            </a:r>
            <a:r>
              <a:rPr lang="el-GR" sz="1800" i="1">
                <a:solidFill>
                  <a:srgbClr val="D8D8D8"/>
                </a:solidFill>
              </a:rPr>
              <a:t>π.χ. Σίγουρα σας απογοήτευσα, επειδή έφαγα 2 γλυκά αντί 1. </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SzPct val="76000"/>
              <a:buAutoNum type="arabicPeriod"/>
            </a:pPr>
            <a:r>
              <a:rPr lang="el-GR" sz="1800" b="1" i="1"/>
              <a:t>Επισήμανση:</a:t>
            </a:r>
            <a:r>
              <a:rPr lang="el-GR" sz="1800"/>
              <a:t> Βάζω ταμπέλα σε ένα άτομο ή στον εαυτό μου, παρά βάζω ταμπέλα σε μια συγκεκριμένη κατάσταση ή συμπεριφορά. </a:t>
            </a:r>
            <a:r>
              <a:rPr lang="el-GR" sz="1800" i="1">
                <a:solidFill>
                  <a:srgbClr val="FF0000"/>
                </a:solidFill>
              </a:rPr>
              <a:t>π.χ. Είμαι αποτυχημένος. Ενώ τα πήγαινα καλά όλες τις ημέρες, δεν κρατήθηκα και έφαγα πολύ στην ταβέρνα με τους φίλους.</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Clr>
                <a:srgbClr val="BFBFBF"/>
              </a:buClr>
              <a:buSzPct val="76000"/>
              <a:buAutoNum type="arabicPeriod"/>
            </a:pPr>
            <a:r>
              <a:rPr lang="el-GR" sz="1800" b="1" i="1">
                <a:solidFill>
                  <a:srgbClr val="D8D8D8"/>
                </a:solidFill>
              </a:rPr>
              <a:t>Ελαχιστοποίηση ή μεγιστοποίηση:</a:t>
            </a:r>
            <a:r>
              <a:rPr lang="el-GR" sz="1800">
                <a:solidFill>
                  <a:srgbClr val="D8D8D8"/>
                </a:solidFill>
              </a:rPr>
              <a:t> </a:t>
            </a:r>
            <a:r>
              <a:rPr lang="el-GR" sz="1800" i="1">
                <a:solidFill>
                  <a:srgbClr val="D8D8D8"/>
                </a:solidFill>
              </a:rPr>
              <a:t> </a:t>
            </a:r>
            <a:r>
              <a:rPr lang="el-GR" sz="1800">
                <a:solidFill>
                  <a:srgbClr val="D8D8D8"/>
                </a:solidFill>
              </a:rPr>
              <a:t>Χαρακτηριστικά ή εμπειρίες που είναι θετικά για το άτομο ελαχιστοποιούνται στους άλλους, ενώ τα αρνητικά μεγιστοποιούνται. </a:t>
            </a:r>
            <a:r>
              <a:rPr lang="el-GR" sz="1800" i="1">
                <a:solidFill>
                  <a:srgbClr val="D8D8D8"/>
                </a:solidFill>
              </a:rPr>
              <a:t>π.χ.1 Εντάξει κατάφερα μετά από κόπο να τρώω 2 φρούτα την ημέρα, αλλά άλλοι το κάνουν εξ’ αρχής! </a:t>
            </a:r>
            <a:endParaRPr sz="1800" i="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14"/>
          <p:cNvSpPr txBox="1">
            <a:spLocks noGrp="1"/>
          </p:cNvSpPr>
          <p:nvPr>
            <p:ph type="title"/>
          </p:nvPr>
        </p:nvSpPr>
        <p:spPr>
          <a:xfrm>
            <a:off x="539552" y="332656"/>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600"/>
              <a:buFont typeface="Century Gothic"/>
              <a:buNone/>
            </a:pPr>
            <a:r>
              <a:rPr lang="el-GR" sz="2600"/>
              <a:t>Γνωσιακές στρεβλώσεις</a:t>
            </a:r>
            <a:br>
              <a:rPr lang="el-GR" sz="2600"/>
            </a:br>
            <a:r>
              <a:rPr lang="el-GR" sz="2600" i="1"/>
              <a:t>π.χ.</a:t>
            </a:r>
            <a:endParaRPr/>
          </a:p>
        </p:txBody>
      </p:sp>
      <p:sp>
        <p:nvSpPr>
          <p:cNvPr id="340" name="Google Shape;340;p14"/>
          <p:cNvSpPr txBox="1">
            <a:spLocks noGrp="1"/>
          </p:cNvSpPr>
          <p:nvPr>
            <p:ph type="body" idx="1"/>
          </p:nvPr>
        </p:nvSpPr>
        <p:spPr>
          <a:xfrm>
            <a:off x="467544" y="1700808"/>
            <a:ext cx="8136904" cy="4849764"/>
          </a:xfrm>
          <a:prstGeom prst="rect">
            <a:avLst/>
          </a:prstGeom>
          <a:noFill/>
          <a:ln>
            <a:noFill/>
          </a:ln>
        </p:spPr>
        <p:txBody>
          <a:bodyPr spcFirstLastPara="1" wrap="square" lIns="91425" tIns="45700" rIns="91425" bIns="45700" anchor="t" anchorCtr="0">
            <a:normAutofit fontScale="85000" lnSpcReduction="10000"/>
          </a:bodyPr>
          <a:lstStyle/>
          <a:p>
            <a:pPr marL="411480" lvl="0" indent="-342900" algn="l" rtl="0">
              <a:spcBef>
                <a:spcPts val="0"/>
              </a:spcBef>
              <a:spcAft>
                <a:spcPts val="0"/>
              </a:spcAft>
              <a:buClr>
                <a:srgbClr val="BFBFBF"/>
              </a:buClr>
              <a:buSzPct val="76000"/>
              <a:buAutoNum type="arabicPeriod"/>
            </a:pPr>
            <a:r>
              <a:rPr lang="el-GR" sz="1800" b="1">
                <a:solidFill>
                  <a:srgbClr val="D8D8D8"/>
                </a:solidFill>
              </a:rPr>
              <a:t>Καταστροφολογία: </a:t>
            </a:r>
            <a:r>
              <a:rPr lang="el-GR" sz="1800">
                <a:solidFill>
                  <a:srgbClr val="D8D8D8"/>
                </a:solidFill>
              </a:rPr>
              <a:t>Σκέφτομαι ότι θα συμβεί το χειρότερο σε μια κατάσταση, χωρίς να λαμβάνει υπόψη την πιθανότητα άλλων εκβάσεων. </a:t>
            </a:r>
            <a:r>
              <a:rPr lang="el-GR" sz="1800" i="1">
                <a:solidFill>
                  <a:srgbClr val="D8D8D8"/>
                </a:solidFill>
              </a:rPr>
              <a:t>π.χ. Εάν χάσω τον έλεγχο αυτό θα σημαίνει το τέλος.</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a:solidFill>
                  <a:srgbClr val="D8D8D8"/>
                </a:solidFill>
              </a:rPr>
              <a:t>Πόλωση (διχότομη σκέψη, όλα ή τίποτα):</a:t>
            </a:r>
            <a:r>
              <a:rPr lang="el-GR" sz="1800">
                <a:solidFill>
                  <a:srgbClr val="D8D8D8"/>
                </a:solidFill>
              </a:rPr>
              <a:t> Κοιτώ μια κατάσταση σε 2 κατηγορίες, παρά σαν ένα συνεχές. </a:t>
            </a:r>
            <a:r>
              <a:rPr lang="el-GR" sz="1800" i="1">
                <a:solidFill>
                  <a:srgbClr val="D8D8D8"/>
                </a:solidFill>
              </a:rPr>
              <a:t>π.χ. Τα πήγα χάλια στη διατροφή μου, αυτή την εβδομάδα.</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a:solidFill>
                  <a:srgbClr val="D8D8D8"/>
                </a:solidFill>
              </a:rPr>
              <a:t>Νοητική διάγνωση: </a:t>
            </a:r>
            <a:r>
              <a:rPr lang="el-GR" sz="1800">
                <a:solidFill>
                  <a:srgbClr val="D8D8D8"/>
                </a:solidFill>
              </a:rPr>
              <a:t>Υποθέτω, χωρίς στοιχεία, ότι ξέρω τι σκέφτονται οι άλλοι, χωρίς να λαμβάνω υπόψη άλλες πιθανές περιπτώσεις. </a:t>
            </a:r>
            <a:r>
              <a:rPr lang="el-GR" sz="1800" i="1">
                <a:solidFill>
                  <a:srgbClr val="D8D8D8"/>
                </a:solidFill>
              </a:rPr>
              <a:t>π.χ. Σίγουρα απογοήτευσα τη μαμά μου, επειδή έφαγα 2 γλυκά αντί 1. </a:t>
            </a:r>
            <a:endParaRPr/>
          </a:p>
          <a:p>
            <a:pPr marL="411480" lvl="0" indent="-269062" algn="l" rtl="0">
              <a:spcBef>
                <a:spcPts val="306"/>
              </a:spcBef>
              <a:spcAft>
                <a:spcPts val="0"/>
              </a:spcAft>
              <a:buClr>
                <a:srgbClr val="BFBFBF"/>
              </a:buClr>
              <a:buSzPct val="76000"/>
              <a:buNone/>
            </a:pPr>
            <a:endParaRPr sz="1800" i="1">
              <a:solidFill>
                <a:srgbClr val="D8D8D8"/>
              </a:solidFill>
            </a:endParaRPr>
          </a:p>
          <a:p>
            <a:pPr marL="411480" lvl="0" indent="-342900" algn="l" rtl="0">
              <a:spcBef>
                <a:spcPts val="306"/>
              </a:spcBef>
              <a:spcAft>
                <a:spcPts val="0"/>
              </a:spcAft>
              <a:buClr>
                <a:srgbClr val="BFBFBF"/>
              </a:buClr>
              <a:buSzPct val="76000"/>
              <a:buAutoNum type="arabicPeriod"/>
            </a:pPr>
            <a:r>
              <a:rPr lang="el-GR" sz="1800" b="1" i="1">
                <a:solidFill>
                  <a:srgbClr val="D8D8D8"/>
                </a:solidFill>
              </a:rPr>
              <a:t>Επισήμανση:</a:t>
            </a:r>
            <a:r>
              <a:rPr lang="el-GR" sz="1800">
                <a:solidFill>
                  <a:srgbClr val="D8D8D8"/>
                </a:solidFill>
              </a:rPr>
              <a:t> Βάζω ταμπέλα σε ένα άτομο ή στον εαυτό μου, παρά βάζω ταμπέλα σε μια συγκεκριμένη κατάσταση ή συμπεριφορά. </a:t>
            </a:r>
            <a:r>
              <a:rPr lang="el-GR" sz="1800" i="1">
                <a:solidFill>
                  <a:srgbClr val="D8D8D8"/>
                </a:solidFill>
              </a:rPr>
              <a:t>π.χ. Απέτυχα. Ενώ τα πήγαινα καλά όλες τις ημέρες, δεν κρατήθηκα και έφαγα πολύ στην ταβέρνα με τους φίλους.</a:t>
            </a:r>
            <a:endParaRPr/>
          </a:p>
          <a:p>
            <a:pPr marL="411480" lvl="0" indent="-269062" algn="l" rtl="0">
              <a:spcBef>
                <a:spcPts val="306"/>
              </a:spcBef>
              <a:spcAft>
                <a:spcPts val="0"/>
              </a:spcAft>
              <a:buSzPct val="76000"/>
              <a:buNone/>
            </a:pPr>
            <a:endParaRPr sz="1800" i="1"/>
          </a:p>
          <a:p>
            <a:pPr marL="411480" lvl="0" indent="-342900" algn="l" rtl="0">
              <a:spcBef>
                <a:spcPts val="306"/>
              </a:spcBef>
              <a:spcAft>
                <a:spcPts val="0"/>
              </a:spcAft>
              <a:buSzPct val="76000"/>
              <a:buAutoNum type="arabicPeriod"/>
            </a:pPr>
            <a:r>
              <a:rPr lang="el-GR" sz="1800" b="1" i="1"/>
              <a:t>Ελαχιστοποίηση ή μεγιστοποίηση:</a:t>
            </a:r>
            <a:r>
              <a:rPr lang="el-GR" sz="1800"/>
              <a:t> </a:t>
            </a:r>
            <a:r>
              <a:rPr lang="el-GR" sz="1800" i="1"/>
              <a:t> </a:t>
            </a:r>
            <a:r>
              <a:rPr lang="el-GR" sz="1800"/>
              <a:t>Χαρακτηριστικά ή εμπειρίες που είναι θετικά για το άτομο ελαχιστοποιούνται στους άλλους, ενώ τα αρνητικά μεγιστοποιούνται. </a:t>
            </a:r>
            <a:r>
              <a:rPr lang="el-GR" sz="1800" b="1" i="1">
                <a:solidFill>
                  <a:srgbClr val="FF0000"/>
                </a:solidFill>
              </a:rPr>
              <a:t>π.χ.1</a:t>
            </a:r>
            <a:r>
              <a:rPr lang="el-GR" sz="1800" i="1">
                <a:solidFill>
                  <a:srgbClr val="FF0000"/>
                </a:solidFill>
              </a:rPr>
              <a:t> Εντάξει κατάφερα μετά από κόπο να τρώω 2 φρούτα την ημέρα, αλλά άλλοι το κάνουν ήδη για να μην πω τρώνε και παραπάνω! </a:t>
            </a:r>
            <a:endParaRPr sz="1800" i="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15"/>
          <p:cNvSpPr txBox="1">
            <a:spLocks noGrp="1"/>
          </p:cNvSpPr>
          <p:nvPr>
            <p:ph type="title"/>
          </p:nvPr>
        </p:nvSpPr>
        <p:spPr>
          <a:xfrm>
            <a:off x="715608" y="764704"/>
            <a:ext cx="7024744" cy="100811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200"/>
              <a:buFont typeface="Century Gothic"/>
              <a:buNone/>
            </a:pPr>
            <a:r>
              <a:rPr lang="el-GR" sz="3200"/>
              <a:t>Θεωρητικό Υπόβαθρο</a:t>
            </a:r>
            <a:br>
              <a:rPr lang="el-GR" sz="3200"/>
            </a:br>
            <a:r>
              <a:rPr lang="el-GR" sz="2800" i="1"/>
              <a:t>βασικές πεποιθήσεις - ορισμός</a:t>
            </a:r>
            <a:endParaRPr/>
          </a:p>
        </p:txBody>
      </p:sp>
      <p:sp>
        <p:nvSpPr>
          <p:cNvPr id="346" name="Google Shape;346;p15"/>
          <p:cNvSpPr txBox="1">
            <a:spLocks noGrp="1"/>
          </p:cNvSpPr>
          <p:nvPr>
            <p:ph type="body" idx="1"/>
          </p:nvPr>
        </p:nvSpPr>
        <p:spPr>
          <a:xfrm>
            <a:off x="611560" y="2060848"/>
            <a:ext cx="7776864" cy="4176464"/>
          </a:xfrm>
          <a:prstGeom prst="rect">
            <a:avLst/>
          </a:prstGeom>
          <a:noFill/>
          <a:ln>
            <a:noFill/>
          </a:ln>
        </p:spPr>
        <p:txBody>
          <a:bodyPr spcFirstLastPara="1" wrap="square" lIns="91425" tIns="45700" rIns="91425" bIns="45700" anchor="t" anchorCtr="0">
            <a:normAutofit/>
          </a:bodyPr>
          <a:lstStyle/>
          <a:p>
            <a:pPr marL="342900" lvl="0" indent="-274320" algn="just" rtl="0">
              <a:spcBef>
                <a:spcPts val="0"/>
              </a:spcBef>
              <a:spcAft>
                <a:spcPts val="0"/>
              </a:spcAft>
              <a:buSzPts val="1520"/>
              <a:buChar char="🞇"/>
            </a:pPr>
            <a:r>
              <a:rPr lang="el-GR" sz="2000"/>
              <a:t>Στις ρίζες αυτών των στρεβλών </a:t>
            </a:r>
            <a:r>
              <a:rPr lang="el-GR" sz="2000" b="1" i="1"/>
              <a:t>αυτόματων ερμηνειών </a:t>
            </a:r>
            <a:r>
              <a:rPr lang="el-GR" sz="2000"/>
              <a:t>υπάρχουν βαθύτερες δυσλειτουργικές σκέψεις που καλούνται </a:t>
            </a:r>
            <a:r>
              <a:rPr lang="el-GR" sz="2000" b="1"/>
              <a:t>σχήματα</a:t>
            </a:r>
            <a:r>
              <a:rPr lang="el-GR" sz="2000"/>
              <a:t> (ή </a:t>
            </a:r>
            <a:r>
              <a:rPr lang="el-GR" sz="2000" b="1"/>
              <a:t>βασικές πεποιθήσεις</a:t>
            </a:r>
            <a:r>
              <a:rPr lang="el-GR" sz="2000"/>
              <a:t>). </a:t>
            </a:r>
            <a:endParaRPr sz="2000"/>
          </a:p>
          <a:p>
            <a:pPr marL="342900" lvl="0" indent="-177800" algn="just" rtl="0">
              <a:spcBef>
                <a:spcPts val="400"/>
              </a:spcBef>
              <a:spcAft>
                <a:spcPts val="0"/>
              </a:spcAft>
              <a:buSzPts val="1520"/>
              <a:buNone/>
            </a:pPr>
            <a:endParaRPr sz="2000"/>
          </a:p>
          <a:p>
            <a:pPr marL="342900" lvl="0" indent="-274320" algn="just" rtl="0">
              <a:spcBef>
                <a:spcPts val="400"/>
              </a:spcBef>
              <a:spcAft>
                <a:spcPts val="0"/>
              </a:spcAft>
              <a:buSzPts val="1520"/>
              <a:buChar char="🞇"/>
            </a:pPr>
            <a:r>
              <a:rPr lang="el-GR" sz="2000"/>
              <a:t>Αυτές ορίζονται ως «σχετικά διαρκείς εσωτερικές </a:t>
            </a:r>
            <a:r>
              <a:rPr lang="el-GR" sz="2000" b="1"/>
              <a:t>γνωσιακές δομές αποθηκευμένων γενικών ή πρωτότυπων χαρακτηριστικών των ερεθισμάτων, των ιδεών, ή εμπειριών που χρησιμοποιούνται για να οργανώσουν τις νέες πληροφορίες με ένα τρόπο που να έχει σημασία και ως εκ τούτου να προσδιορίζουν το πώς γίνονται αντιληπτά και ερμηνεύονται τα φαινόμενα</a:t>
            </a:r>
            <a:r>
              <a:rPr lang="el-GR" sz="2000"/>
              <a: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16"/>
          <p:cNvSpPr txBox="1">
            <a:spLocks noGrp="1"/>
          </p:cNvSpPr>
          <p:nvPr>
            <p:ph type="title"/>
          </p:nvPr>
        </p:nvSpPr>
        <p:spPr>
          <a:xfrm>
            <a:off x="715608" y="764704"/>
            <a:ext cx="7024744" cy="100811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200"/>
              <a:buFont typeface="Century Gothic"/>
              <a:buNone/>
            </a:pPr>
            <a:r>
              <a:rPr lang="el-GR" sz="3200"/>
              <a:t>Θεωρητικό Υπόβαθρο</a:t>
            </a:r>
            <a:br>
              <a:rPr lang="el-GR" sz="3200"/>
            </a:br>
            <a:r>
              <a:rPr lang="el-GR" sz="2800" i="1"/>
              <a:t>βασικές πεποιθήσεις - δημιουργία</a:t>
            </a:r>
            <a:endParaRPr/>
          </a:p>
        </p:txBody>
      </p:sp>
      <p:sp>
        <p:nvSpPr>
          <p:cNvPr id="352" name="Google Shape;352;p16"/>
          <p:cNvSpPr txBox="1">
            <a:spLocks noGrp="1"/>
          </p:cNvSpPr>
          <p:nvPr>
            <p:ph type="body" idx="1"/>
          </p:nvPr>
        </p:nvSpPr>
        <p:spPr>
          <a:xfrm>
            <a:off x="611560" y="2204864"/>
            <a:ext cx="7776864" cy="4248472"/>
          </a:xfrm>
          <a:prstGeom prst="rect">
            <a:avLst/>
          </a:prstGeom>
          <a:noFill/>
          <a:ln>
            <a:noFill/>
          </a:ln>
        </p:spPr>
        <p:txBody>
          <a:bodyPr spcFirstLastPara="1" wrap="square" lIns="91425" tIns="45700" rIns="91425" bIns="45700" anchor="t" anchorCtr="0">
            <a:normAutofit/>
          </a:bodyPr>
          <a:lstStyle/>
          <a:p>
            <a:pPr marL="342900" lvl="0" indent="-274320" algn="just" rtl="0">
              <a:spcBef>
                <a:spcPts val="0"/>
              </a:spcBef>
              <a:spcAft>
                <a:spcPts val="0"/>
              </a:spcAft>
              <a:buSzPts val="1520"/>
              <a:buChar char="🞇"/>
            </a:pPr>
            <a:r>
              <a:rPr lang="el-GR" sz="2000"/>
              <a:t>Οι πεποιθήσεις σχηματίζονται από προσωπικές εμπειρίες και προέρχονται από </a:t>
            </a:r>
            <a:r>
              <a:rPr lang="el-GR" sz="2000" b="1"/>
              <a:t>ταύτιση με σημαντικούς άλλους </a:t>
            </a:r>
            <a:r>
              <a:rPr lang="el-GR" sz="2000"/>
              <a:t>&amp; από την αντίληψη των συμπεριφορών άλλων ανθρώπων απέναντί τους. </a:t>
            </a:r>
            <a:endParaRPr/>
          </a:p>
          <a:p>
            <a:pPr marL="342900" lvl="0" indent="-177800" algn="just" rtl="0">
              <a:spcBef>
                <a:spcPts val="400"/>
              </a:spcBef>
              <a:spcAft>
                <a:spcPts val="0"/>
              </a:spcAft>
              <a:buSzPts val="1520"/>
              <a:buNone/>
            </a:pPr>
            <a:endParaRPr sz="2000"/>
          </a:p>
          <a:p>
            <a:pPr marL="342900" lvl="0" indent="-274320" algn="just" rtl="0">
              <a:spcBef>
                <a:spcPts val="400"/>
              </a:spcBef>
              <a:spcAft>
                <a:spcPts val="0"/>
              </a:spcAft>
              <a:buSzPts val="1520"/>
              <a:buChar char="🞇"/>
            </a:pPr>
            <a:r>
              <a:rPr lang="el-GR" sz="2000"/>
              <a:t>Αποκτώνται στην αρχή της εξέλιξης ενός ατόμου &amp; </a:t>
            </a:r>
            <a:r>
              <a:rPr lang="el-GR" sz="2000" b="1"/>
              <a:t>λειτουργούν ως φίλτρα </a:t>
            </a:r>
            <a:r>
              <a:rPr lang="el-GR" sz="2000"/>
              <a:t>μέσα από τα οποία επεξεργάζονται τα άτομα τις παρούσες πληροφορίες και την εμπειρία. </a:t>
            </a:r>
            <a:endParaRPr sz="2000"/>
          </a:p>
          <a:p>
            <a:pPr marL="342900" lvl="0" indent="-177800" algn="just" rtl="0">
              <a:spcBef>
                <a:spcPts val="400"/>
              </a:spcBef>
              <a:spcAft>
                <a:spcPts val="0"/>
              </a:spcAft>
              <a:buSzPts val="1520"/>
              <a:buNone/>
            </a:pPr>
            <a:endParaRPr sz="2000"/>
          </a:p>
          <a:p>
            <a:pPr marL="342900" lvl="0" indent="-274320" algn="just" rtl="0">
              <a:spcBef>
                <a:spcPts val="400"/>
              </a:spcBef>
              <a:spcAft>
                <a:spcPts val="0"/>
              </a:spcAft>
              <a:buSzPts val="1520"/>
              <a:buChar char="🞇"/>
            </a:pPr>
            <a:r>
              <a:rPr lang="el-GR" sz="2000"/>
              <a:t>Το περιβάλλον του παιδιού είτε διευκολύνει την εμφάνιση συγκεκριμένων τύπων σχημάτων ή τείνει να τους αναστείλει. </a:t>
            </a:r>
            <a:endParaRPr/>
          </a:p>
          <a:p>
            <a:pPr marL="342900" lvl="0" indent="-177800" algn="just" rtl="0">
              <a:spcBef>
                <a:spcPts val="400"/>
              </a:spcBef>
              <a:spcAft>
                <a:spcPts val="0"/>
              </a:spcAft>
              <a:buSzPts val="1520"/>
              <a:buNone/>
            </a:pPr>
            <a:endParaRPr sz="2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17"/>
          <p:cNvSpPr txBox="1">
            <a:spLocks noGrp="1"/>
          </p:cNvSpPr>
          <p:nvPr>
            <p:ph type="title"/>
          </p:nvPr>
        </p:nvSpPr>
        <p:spPr>
          <a:xfrm>
            <a:off x="715608" y="764704"/>
            <a:ext cx="7024744" cy="100811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200"/>
              <a:buFont typeface="Century Gothic"/>
              <a:buNone/>
            </a:pPr>
            <a:r>
              <a:rPr lang="el-GR" sz="3200"/>
              <a:t>Θεωρητικό Υπόβαθρο</a:t>
            </a:r>
            <a:br>
              <a:rPr lang="el-GR" sz="3200"/>
            </a:br>
            <a:r>
              <a:rPr lang="el-GR" sz="2800" i="1"/>
              <a:t>βασικές πεποιθήσεις - επίδραση</a:t>
            </a:r>
            <a:endParaRPr/>
          </a:p>
        </p:txBody>
      </p:sp>
      <p:sp>
        <p:nvSpPr>
          <p:cNvPr id="358" name="Google Shape;358;p17"/>
          <p:cNvSpPr txBox="1">
            <a:spLocks noGrp="1"/>
          </p:cNvSpPr>
          <p:nvPr>
            <p:ph type="body" idx="1"/>
          </p:nvPr>
        </p:nvSpPr>
        <p:spPr>
          <a:xfrm>
            <a:off x="611560" y="2132856"/>
            <a:ext cx="7776864" cy="4176464"/>
          </a:xfrm>
          <a:prstGeom prst="rect">
            <a:avLst/>
          </a:prstGeom>
          <a:noFill/>
          <a:ln>
            <a:noFill/>
          </a:ln>
        </p:spPr>
        <p:txBody>
          <a:bodyPr spcFirstLastPara="1" wrap="square" lIns="91425" tIns="45700" rIns="91425" bIns="45700" anchor="t" anchorCtr="0">
            <a:normAutofit fontScale="85000" lnSpcReduction="20000"/>
          </a:bodyPr>
          <a:lstStyle/>
          <a:p>
            <a:pPr marL="342900" lvl="0" indent="-274320" algn="just" rtl="0">
              <a:spcBef>
                <a:spcPts val="0"/>
              </a:spcBef>
              <a:spcAft>
                <a:spcPts val="0"/>
              </a:spcAft>
              <a:buSzPct val="76000"/>
              <a:buChar char="🞇"/>
            </a:pPr>
            <a:r>
              <a:rPr lang="el-GR"/>
              <a:t>Από τη στιγμή που μια βασική πεποίθηση έχει σχηματιστεί, μπορεί να επηρεάσει την επακόλουθη δημιουργία νέων σχετικών πεποιθήσεων και εάν επιμένουν, ενσωματώνονται στην ανθεκτική γνωσιακή δομή.</a:t>
            </a:r>
            <a:endParaRPr/>
          </a:p>
          <a:p>
            <a:pPr marL="342900" lvl="0" indent="-175870" algn="just" rtl="0">
              <a:spcBef>
                <a:spcPts val="408"/>
              </a:spcBef>
              <a:spcAft>
                <a:spcPts val="0"/>
              </a:spcAft>
              <a:buSzPct val="76000"/>
              <a:buNone/>
            </a:pPr>
            <a:endParaRPr/>
          </a:p>
          <a:p>
            <a:pPr marL="342900" lvl="0" indent="-274320" algn="just" rtl="0">
              <a:spcBef>
                <a:spcPts val="408"/>
              </a:spcBef>
              <a:spcAft>
                <a:spcPts val="0"/>
              </a:spcAft>
              <a:buSzPct val="76000"/>
              <a:buChar char="🞇"/>
            </a:pPr>
            <a:r>
              <a:rPr lang="el-GR"/>
              <a:t>Οι βασικές πεποιθήσεις που ενσωματώνονται σε αυτές τις γνωσιακές δομές διαμορφώνουν τον τρόπο σκέψης ενός ατόμου &amp; προωθούν τα γνωσιακά λάθη που ανακύπτουν στην ψυχοπαθολογία. </a:t>
            </a:r>
            <a:endParaRPr/>
          </a:p>
          <a:p>
            <a:pPr marL="342900" lvl="0" indent="-175870" algn="just" rtl="0">
              <a:spcBef>
                <a:spcPts val="408"/>
              </a:spcBef>
              <a:spcAft>
                <a:spcPts val="0"/>
              </a:spcAft>
              <a:buSzPct val="76000"/>
              <a:buNone/>
            </a:pPr>
            <a:endParaRPr/>
          </a:p>
          <a:p>
            <a:pPr marL="342900" lvl="0" indent="-274320" algn="just" rtl="0">
              <a:spcBef>
                <a:spcPts val="408"/>
              </a:spcBef>
              <a:spcAft>
                <a:spcPts val="0"/>
              </a:spcAft>
              <a:buSzPct val="76000"/>
              <a:buChar char="🞇"/>
            </a:pPr>
            <a:r>
              <a:rPr lang="el-GR" b="1"/>
              <a:t>Οι βασικές πεποιθήσεις καλά προσαρμοσμένων ατόμων επιτρέπουν ρεαλιστικές εκτιμήσεις, ενώ αυτές των δυσπροσαρμοστικών ατόμων οδηγούν σε αλλοίωση της πραγματικότητας, προωθώντας με τη σειρά τους ψυχολογική διαταραχή. </a:t>
            </a:r>
            <a:endParaRPr/>
          </a:p>
          <a:p>
            <a:pPr marL="342900" lvl="0" indent="-175870" algn="l" rtl="0">
              <a:spcBef>
                <a:spcPts val="408"/>
              </a:spcBef>
              <a:spcAft>
                <a:spcPts val="0"/>
              </a:spcAft>
              <a:buSzPct val="76000"/>
              <a:buNone/>
            </a:pPr>
            <a:endParaRPr/>
          </a:p>
          <a:p>
            <a:pPr marL="342900" lvl="0" indent="-175870" algn="l" rtl="0">
              <a:spcBef>
                <a:spcPts val="408"/>
              </a:spcBef>
              <a:spcAft>
                <a:spcPts val="0"/>
              </a:spcAft>
              <a:buSzPct val="76000"/>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18"/>
          <p:cNvSpPr txBox="1">
            <a:spLocks noGrp="1"/>
          </p:cNvSpPr>
          <p:nvPr>
            <p:ph type="title"/>
          </p:nvPr>
        </p:nvSpPr>
        <p:spPr>
          <a:xfrm>
            <a:off x="1043490" y="1027664"/>
            <a:ext cx="7024744" cy="601136"/>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a:t>Θεραπευτικός στόχος ΓΘ</a:t>
            </a:r>
            <a:endParaRPr/>
          </a:p>
        </p:txBody>
      </p:sp>
      <p:sp>
        <p:nvSpPr>
          <p:cNvPr id="364" name="Google Shape;364;p18"/>
          <p:cNvSpPr txBox="1">
            <a:spLocks noGrp="1"/>
          </p:cNvSpPr>
          <p:nvPr>
            <p:ph type="body" idx="1"/>
          </p:nvPr>
        </p:nvSpPr>
        <p:spPr>
          <a:xfrm>
            <a:off x="827584" y="2323652"/>
            <a:ext cx="7632848" cy="3508977"/>
          </a:xfrm>
          <a:prstGeom prst="rect">
            <a:avLst/>
          </a:prstGeom>
          <a:noFill/>
          <a:ln>
            <a:noFill/>
          </a:ln>
        </p:spPr>
        <p:txBody>
          <a:bodyPr spcFirstLastPara="1" wrap="square" lIns="91425" tIns="45700" rIns="91425" bIns="45700" anchor="t" anchorCtr="0">
            <a:normAutofit/>
          </a:bodyPr>
          <a:lstStyle/>
          <a:p>
            <a:pPr marL="525780" lvl="0" indent="-457200" algn="l" rtl="0">
              <a:spcBef>
                <a:spcPts val="0"/>
              </a:spcBef>
              <a:spcAft>
                <a:spcPts val="0"/>
              </a:spcAft>
              <a:buSzPts val="1824"/>
              <a:buAutoNum type="arabicParenR"/>
            </a:pPr>
            <a:r>
              <a:rPr lang="el-GR"/>
              <a:t>να </a:t>
            </a:r>
            <a:r>
              <a:rPr lang="el-GR" b="1"/>
              <a:t>επαναπροσδιορίσει &amp; να διορθώσει αυτές τις στρεβλές σκέψεις </a:t>
            </a:r>
            <a:r>
              <a:rPr lang="el-GR"/>
              <a:t>&amp;</a:t>
            </a:r>
            <a:endParaRPr/>
          </a:p>
          <a:p>
            <a:pPr marL="525780" lvl="0" indent="-341376" algn="l" rtl="0">
              <a:spcBef>
                <a:spcPts val="480"/>
              </a:spcBef>
              <a:spcAft>
                <a:spcPts val="0"/>
              </a:spcAft>
              <a:buSzPts val="1824"/>
              <a:buNone/>
            </a:pPr>
            <a:endParaRPr/>
          </a:p>
          <a:p>
            <a:pPr marL="525780" lvl="0" indent="-457200" algn="l" rtl="0">
              <a:spcBef>
                <a:spcPts val="480"/>
              </a:spcBef>
              <a:spcAft>
                <a:spcPts val="0"/>
              </a:spcAft>
              <a:buSzPts val="1824"/>
              <a:buAutoNum type="arabicParenR"/>
            </a:pPr>
            <a:r>
              <a:rPr lang="el-GR"/>
              <a:t>συνεργατικά να προσπαθήσει </a:t>
            </a:r>
            <a:r>
              <a:rPr lang="el-GR" b="1"/>
              <a:t>πραγματικές λύσεις </a:t>
            </a:r>
            <a:r>
              <a:rPr lang="el-GR"/>
              <a:t>που:</a:t>
            </a:r>
            <a:endParaRPr/>
          </a:p>
          <a:p>
            <a:pPr marL="982663" lvl="1" indent="-446088" algn="l" rtl="0">
              <a:spcBef>
                <a:spcPts val="440"/>
              </a:spcBef>
              <a:spcAft>
                <a:spcPts val="0"/>
              </a:spcAft>
              <a:buSzPts val="1672"/>
              <a:buChar char="🞇"/>
            </a:pPr>
            <a:r>
              <a:rPr lang="el-GR"/>
              <a:t>θα προκαλέσουν αλλαγή συμπεριφοράς &amp; </a:t>
            </a:r>
            <a:endParaRPr/>
          </a:p>
          <a:p>
            <a:pPr marL="982663" lvl="1" indent="-446088" algn="l" rtl="0">
              <a:spcBef>
                <a:spcPts val="440"/>
              </a:spcBef>
              <a:spcAft>
                <a:spcPts val="0"/>
              </a:spcAft>
              <a:buSzPts val="1672"/>
              <a:buChar char="🞇"/>
            </a:pPr>
            <a:r>
              <a:rPr lang="el-GR"/>
              <a:t>θα βελτιώσουν τις συναισθηματικές διαταραχές.</a:t>
            </a:r>
            <a:endParaRPr/>
          </a:p>
          <a:p>
            <a:pPr marL="68580" lvl="0" indent="0" algn="l" rtl="0">
              <a:spcBef>
                <a:spcPts val="480"/>
              </a:spcBef>
              <a:spcAft>
                <a:spcPts val="0"/>
              </a:spcAft>
              <a:buSzPts val="1824"/>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19"/>
          <p:cNvSpPr txBox="1">
            <a:spLocks noGrp="1"/>
          </p:cNvSpPr>
          <p:nvPr>
            <p:ph type="title"/>
          </p:nvPr>
        </p:nvSpPr>
        <p:spPr>
          <a:xfrm>
            <a:off x="611560" y="332656"/>
            <a:ext cx="6880728"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Αρχές Θεραπείας</a:t>
            </a:r>
            <a:endParaRPr/>
          </a:p>
        </p:txBody>
      </p:sp>
      <p:sp>
        <p:nvSpPr>
          <p:cNvPr id="370" name="Google Shape;370;p19"/>
          <p:cNvSpPr txBox="1">
            <a:spLocks noGrp="1"/>
          </p:cNvSpPr>
          <p:nvPr>
            <p:ph type="body" idx="1"/>
          </p:nvPr>
        </p:nvSpPr>
        <p:spPr>
          <a:xfrm>
            <a:off x="539552" y="1772816"/>
            <a:ext cx="8064896" cy="4968552"/>
          </a:xfrm>
          <a:prstGeom prst="rect">
            <a:avLst/>
          </a:prstGeom>
          <a:noFill/>
          <a:ln>
            <a:noFill/>
          </a:ln>
        </p:spPr>
        <p:txBody>
          <a:bodyPr spcFirstLastPara="1" wrap="square" lIns="91425" tIns="45700" rIns="91425" bIns="45700" anchor="t" anchorCtr="0">
            <a:normAutofit/>
          </a:bodyPr>
          <a:lstStyle/>
          <a:p>
            <a:pPr marL="525780" lvl="0" indent="-457200" algn="l" rtl="0">
              <a:spcBef>
                <a:spcPts val="0"/>
              </a:spcBef>
              <a:spcAft>
                <a:spcPts val="0"/>
              </a:spcAft>
              <a:buSzPts val="1368"/>
              <a:buFont typeface="Century Gothic"/>
              <a:buAutoNum type="arabicPeriod"/>
            </a:pPr>
            <a:r>
              <a:rPr lang="el-GR" sz="1800"/>
              <a:t>Βασίζεται στην </a:t>
            </a:r>
            <a:r>
              <a:rPr lang="el-GR" sz="1800" b="1"/>
              <a:t>αναδόμηση του ατόμου </a:t>
            </a:r>
            <a:r>
              <a:rPr lang="el-GR" sz="1800"/>
              <a:t>και των προβλημάτων του σε γνωσιακό επίπεδο (το άτομο κατανοεί). </a:t>
            </a:r>
            <a:endParaRPr/>
          </a:p>
          <a:p>
            <a:pPr marL="525780" lvl="0" indent="-457200" algn="l" rtl="0">
              <a:spcBef>
                <a:spcPts val="1200"/>
              </a:spcBef>
              <a:spcAft>
                <a:spcPts val="0"/>
              </a:spcAft>
              <a:buSzPts val="1368"/>
              <a:buAutoNum type="arabicPeriod"/>
            </a:pPr>
            <a:r>
              <a:rPr lang="el-GR" sz="1800"/>
              <a:t>Είναι απαραίτητη μια ισχυρή </a:t>
            </a:r>
            <a:r>
              <a:rPr lang="el-GR" sz="1800" b="1"/>
              <a:t>θεραπευτική συμμαχία</a:t>
            </a:r>
            <a:r>
              <a:rPr lang="el-GR" sz="1800"/>
              <a:t>. </a:t>
            </a:r>
            <a:endParaRPr sz="1800"/>
          </a:p>
          <a:p>
            <a:pPr marL="525780" lvl="0" indent="-457200" algn="l" rtl="0">
              <a:spcBef>
                <a:spcPts val="1200"/>
              </a:spcBef>
              <a:spcAft>
                <a:spcPts val="0"/>
              </a:spcAft>
              <a:buSzPts val="1368"/>
              <a:buAutoNum type="arabicPeriod"/>
            </a:pPr>
            <a:r>
              <a:rPr lang="el-GR" sz="1800"/>
              <a:t>Προσανατολίζεται σε </a:t>
            </a:r>
            <a:r>
              <a:rPr lang="el-GR" sz="1800" b="1"/>
              <a:t>συγκεκριμένους στόχους &amp; εστιάζει σε συγκεκριμένα προβλήματα</a:t>
            </a:r>
            <a:r>
              <a:rPr lang="el-GR" sz="1800"/>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2"/>
          <p:cNvSpPr txBox="1">
            <a:spLocks noGrp="1"/>
          </p:cNvSpPr>
          <p:nvPr>
            <p:ph type="title"/>
          </p:nvPr>
        </p:nvSpPr>
        <p:spPr>
          <a:xfrm>
            <a:off x="1043608" y="701824"/>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Ορισμός</a:t>
            </a:r>
            <a:endParaRPr/>
          </a:p>
        </p:txBody>
      </p:sp>
      <p:sp>
        <p:nvSpPr>
          <p:cNvPr id="266" name="Google Shape;266;p2"/>
          <p:cNvSpPr txBox="1">
            <a:spLocks noGrp="1"/>
          </p:cNvSpPr>
          <p:nvPr>
            <p:ph type="body" idx="1"/>
          </p:nvPr>
        </p:nvSpPr>
        <p:spPr>
          <a:xfrm>
            <a:off x="1043492" y="2323652"/>
            <a:ext cx="6912884" cy="3508977"/>
          </a:xfrm>
          <a:prstGeom prst="rect">
            <a:avLst/>
          </a:prstGeom>
          <a:noFill/>
          <a:ln>
            <a:noFill/>
          </a:ln>
        </p:spPr>
        <p:txBody>
          <a:bodyPr spcFirstLastPara="1" wrap="square" lIns="91425" tIns="45700" rIns="91425" bIns="45700" anchor="t" anchorCtr="0">
            <a:normAutofit/>
          </a:bodyPr>
          <a:lstStyle/>
          <a:p>
            <a:pPr marL="68580" lvl="0" indent="0" algn="l" rtl="0">
              <a:spcBef>
                <a:spcPts val="0"/>
              </a:spcBef>
              <a:spcAft>
                <a:spcPts val="0"/>
              </a:spcAft>
              <a:buSzPts val="1824"/>
              <a:buNone/>
            </a:pPr>
            <a:r>
              <a:rPr lang="el-GR"/>
              <a:t>Έχει προκύψει ως συγκερασμός στοιχείων &amp; αρχών της Γνωσιακής &amp; της Συμπεριφορικής θεραπείας.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20"/>
          <p:cNvSpPr txBox="1">
            <a:spLocks noGrp="1"/>
          </p:cNvSpPr>
          <p:nvPr>
            <p:ph type="title"/>
          </p:nvPr>
        </p:nvSpPr>
        <p:spPr>
          <a:xfrm>
            <a:off x="611560" y="332656"/>
            <a:ext cx="6880728"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Αρχές Θεραπείας</a:t>
            </a:r>
            <a:endParaRPr/>
          </a:p>
        </p:txBody>
      </p:sp>
      <p:sp>
        <p:nvSpPr>
          <p:cNvPr id="376" name="Google Shape;376;p20"/>
          <p:cNvSpPr txBox="1">
            <a:spLocks noGrp="1"/>
          </p:cNvSpPr>
          <p:nvPr>
            <p:ph type="body" idx="1"/>
          </p:nvPr>
        </p:nvSpPr>
        <p:spPr>
          <a:xfrm>
            <a:off x="539552" y="1772816"/>
            <a:ext cx="8064896" cy="4968552"/>
          </a:xfrm>
          <a:prstGeom prst="rect">
            <a:avLst/>
          </a:prstGeom>
          <a:noFill/>
          <a:ln>
            <a:noFill/>
          </a:ln>
        </p:spPr>
        <p:txBody>
          <a:bodyPr spcFirstLastPara="1" wrap="square" lIns="91425" tIns="45700" rIns="91425" bIns="45700" anchor="t" anchorCtr="0">
            <a:normAutofit/>
          </a:bodyPr>
          <a:lstStyle/>
          <a:p>
            <a:pPr marL="525780" lvl="0" indent="-457200" algn="l" rtl="0">
              <a:spcBef>
                <a:spcPts val="0"/>
              </a:spcBef>
              <a:spcAft>
                <a:spcPts val="0"/>
              </a:spcAft>
              <a:buClr>
                <a:srgbClr val="D8D8D8"/>
              </a:buClr>
              <a:buSzPts val="1368"/>
              <a:buFont typeface="Century Gothic"/>
              <a:buAutoNum type="arabicPeriod"/>
            </a:pPr>
            <a:r>
              <a:rPr lang="el-GR" sz="1800">
                <a:solidFill>
                  <a:srgbClr val="D8D8D8"/>
                </a:solidFill>
              </a:rPr>
              <a:t>Βασίζεται στην αναδόμηση του ατόμου και των προβλημάτων του σε γνωσιακό επίπεδο (το άτομο κατανοεί). </a:t>
            </a:r>
            <a:endParaRPr/>
          </a:p>
          <a:p>
            <a:pPr marL="525780" lvl="0" indent="-457200" algn="l" rtl="0">
              <a:spcBef>
                <a:spcPts val="1200"/>
              </a:spcBef>
              <a:spcAft>
                <a:spcPts val="0"/>
              </a:spcAft>
              <a:buClr>
                <a:srgbClr val="D8D8D8"/>
              </a:buClr>
              <a:buSzPts val="1368"/>
              <a:buAutoNum type="arabicPeriod"/>
            </a:pPr>
            <a:r>
              <a:rPr lang="el-GR" sz="1800">
                <a:solidFill>
                  <a:srgbClr val="D8D8D8"/>
                </a:solidFill>
              </a:rPr>
              <a:t>Είναι απαραίτητη μια ισχυρή θεραπευτική συμμαχία. </a:t>
            </a:r>
            <a:endParaRPr sz="1800">
              <a:solidFill>
                <a:srgbClr val="D8D8D8"/>
              </a:solidFill>
            </a:endParaRPr>
          </a:p>
          <a:p>
            <a:pPr marL="525780" lvl="0" indent="-457200" algn="l" rtl="0">
              <a:spcBef>
                <a:spcPts val="1200"/>
              </a:spcBef>
              <a:spcAft>
                <a:spcPts val="0"/>
              </a:spcAft>
              <a:buClr>
                <a:srgbClr val="D8D8D8"/>
              </a:buClr>
              <a:buSzPts val="1368"/>
              <a:buAutoNum type="arabicPeriod"/>
            </a:pPr>
            <a:r>
              <a:rPr lang="el-GR" sz="1800">
                <a:solidFill>
                  <a:srgbClr val="D8D8D8"/>
                </a:solidFill>
              </a:rPr>
              <a:t>Προσανατολίζεται σε συγκεκριμένους στόχους &amp; εστιάζει σε συγκεκριμένα προβλήματα. </a:t>
            </a:r>
            <a:endParaRPr/>
          </a:p>
          <a:p>
            <a:pPr marL="525780" lvl="0" indent="-457200" algn="l" rtl="0">
              <a:spcBef>
                <a:spcPts val="1200"/>
              </a:spcBef>
              <a:spcAft>
                <a:spcPts val="0"/>
              </a:spcAft>
              <a:buSzPts val="1368"/>
              <a:buAutoNum type="arabicPeriod"/>
            </a:pPr>
            <a:r>
              <a:rPr lang="el-GR" sz="1800" b="1"/>
              <a:t>Εστιάζει στο παρόν</a:t>
            </a:r>
            <a:r>
              <a:rPr lang="el-GR" sz="1800"/>
              <a:t>. </a:t>
            </a:r>
            <a:endParaRPr sz="1800"/>
          </a:p>
          <a:p>
            <a:pPr marL="525780" lvl="0" indent="-457200" algn="l" rtl="0">
              <a:spcBef>
                <a:spcPts val="1200"/>
              </a:spcBef>
              <a:spcAft>
                <a:spcPts val="0"/>
              </a:spcAft>
              <a:buSzPts val="1368"/>
              <a:buAutoNum type="arabicPeriod"/>
            </a:pPr>
            <a:r>
              <a:rPr lang="el-GR" sz="1800"/>
              <a:t>Αποτελεί θεραπευτική </a:t>
            </a:r>
            <a:r>
              <a:rPr lang="el-GR" sz="1800" b="1"/>
              <a:t>διαδικασία περιορισμένου χρόνου</a:t>
            </a:r>
            <a:r>
              <a:rPr lang="el-GR" sz="1800"/>
              <a:t>. </a:t>
            </a:r>
            <a:endParaRPr/>
          </a:p>
          <a:p>
            <a:pPr marL="525780" lvl="0" indent="-457200" algn="l" rtl="0">
              <a:spcBef>
                <a:spcPts val="1200"/>
              </a:spcBef>
              <a:spcAft>
                <a:spcPts val="0"/>
              </a:spcAft>
              <a:buSzPts val="1368"/>
              <a:buAutoNum type="arabicPeriod"/>
            </a:pPr>
            <a:r>
              <a:rPr lang="el-GR" sz="1800"/>
              <a:t>Στηρίζεται σε </a:t>
            </a:r>
            <a:r>
              <a:rPr lang="el-GR" sz="1800" b="1"/>
              <a:t>δομημένες συνεδρίες, με ενεργό συμμετοχή</a:t>
            </a:r>
            <a:r>
              <a:rPr lang="el-GR" sz="1800"/>
              <a:t>. </a:t>
            </a:r>
            <a:endParaRPr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21"/>
          <p:cNvSpPr txBox="1">
            <a:spLocks noGrp="1"/>
          </p:cNvSpPr>
          <p:nvPr>
            <p:ph type="title"/>
          </p:nvPr>
        </p:nvSpPr>
        <p:spPr>
          <a:xfrm>
            <a:off x="611560" y="332656"/>
            <a:ext cx="6880728"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Αρχές Θεραπείας</a:t>
            </a:r>
            <a:endParaRPr/>
          </a:p>
        </p:txBody>
      </p:sp>
      <p:sp>
        <p:nvSpPr>
          <p:cNvPr id="382" name="Google Shape;382;p21"/>
          <p:cNvSpPr txBox="1">
            <a:spLocks noGrp="1"/>
          </p:cNvSpPr>
          <p:nvPr>
            <p:ph type="body" idx="1"/>
          </p:nvPr>
        </p:nvSpPr>
        <p:spPr>
          <a:xfrm>
            <a:off x="539552" y="1772816"/>
            <a:ext cx="8064896" cy="4968552"/>
          </a:xfrm>
          <a:prstGeom prst="rect">
            <a:avLst/>
          </a:prstGeom>
          <a:noFill/>
          <a:ln>
            <a:noFill/>
          </a:ln>
        </p:spPr>
        <p:txBody>
          <a:bodyPr spcFirstLastPara="1" wrap="square" lIns="91425" tIns="45700" rIns="91425" bIns="45700" anchor="t" anchorCtr="0">
            <a:normAutofit fontScale="62500" lnSpcReduction="20000"/>
          </a:bodyPr>
          <a:lstStyle/>
          <a:p>
            <a:pPr marL="525780" lvl="0" indent="-457200" algn="l" rtl="0">
              <a:spcBef>
                <a:spcPts val="0"/>
              </a:spcBef>
              <a:spcAft>
                <a:spcPts val="0"/>
              </a:spcAft>
              <a:buClr>
                <a:srgbClr val="D8D8D8"/>
              </a:buClr>
              <a:buSzPct val="76000"/>
              <a:buFont typeface="Century Gothic"/>
              <a:buAutoNum type="arabicPeriod"/>
            </a:pPr>
            <a:r>
              <a:rPr lang="el-GR" sz="2600">
                <a:solidFill>
                  <a:srgbClr val="D8D8D8"/>
                </a:solidFill>
              </a:rPr>
              <a:t>Βασίζεται στην αναδόμηση του ατόμου και των προβλημάτων του σε γνωσιακό επίπεδο (το άτομο κατανοεί). </a:t>
            </a:r>
            <a:endParaRPr/>
          </a:p>
          <a:p>
            <a:pPr marL="525780" lvl="0" indent="-457200" algn="l" rtl="0">
              <a:spcBef>
                <a:spcPts val="1200"/>
              </a:spcBef>
              <a:spcAft>
                <a:spcPts val="0"/>
              </a:spcAft>
              <a:buClr>
                <a:srgbClr val="D8D8D8"/>
              </a:buClr>
              <a:buSzPct val="76000"/>
              <a:buAutoNum type="arabicPeriod"/>
            </a:pPr>
            <a:r>
              <a:rPr lang="el-GR" sz="2600">
                <a:solidFill>
                  <a:srgbClr val="D8D8D8"/>
                </a:solidFill>
              </a:rPr>
              <a:t>Είναι απαραίτητη μια ισχυρή θεραπευτική συμμαχία. </a:t>
            </a:r>
            <a:endParaRPr sz="2600">
              <a:solidFill>
                <a:srgbClr val="D8D8D8"/>
              </a:solidFill>
            </a:endParaRPr>
          </a:p>
          <a:p>
            <a:pPr marL="525780" lvl="0" indent="-457200" algn="l" rtl="0">
              <a:spcBef>
                <a:spcPts val="1200"/>
              </a:spcBef>
              <a:spcAft>
                <a:spcPts val="0"/>
              </a:spcAft>
              <a:buClr>
                <a:srgbClr val="D8D8D8"/>
              </a:buClr>
              <a:buSzPct val="76000"/>
              <a:buAutoNum type="arabicPeriod"/>
            </a:pPr>
            <a:r>
              <a:rPr lang="el-GR" sz="2600">
                <a:solidFill>
                  <a:srgbClr val="D8D8D8"/>
                </a:solidFill>
              </a:rPr>
              <a:t>Προσανατολίζεται σε συγκεκριμένους στόχους &amp; εστιάζει σε συγκεκριμένα προβλήματα. </a:t>
            </a:r>
            <a:endParaRPr/>
          </a:p>
          <a:p>
            <a:pPr marL="525780" lvl="0" indent="-457200" algn="l" rtl="0">
              <a:spcBef>
                <a:spcPts val="1200"/>
              </a:spcBef>
              <a:spcAft>
                <a:spcPts val="0"/>
              </a:spcAft>
              <a:buClr>
                <a:srgbClr val="D8D8D8"/>
              </a:buClr>
              <a:buSzPct val="76000"/>
              <a:buAutoNum type="arabicPeriod"/>
            </a:pPr>
            <a:r>
              <a:rPr lang="el-GR" sz="2600">
                <a:solidFill>
                  <a:srgbClr val="D8D8D8"/>
                </a:solidFill>
              </a:rPr>
              <a:t>Εστιάζει στο παρόν. </a:t>
            </a:r>
            <a:endParaRPr sz="2600">
              <a:solidFill>
                <a:srgbClr val="D8D8D8"/>
              </a:solidFill>
            </a:endParaRPr>
          </a:p>
          <a:p>
            <a:pPr marL="525780" lvl="0" indent="-457200" algn="l" rtl="0">
              <a:spcBef>
                <a:spcPts val="1200"/>
              </a:spcBef>
              <a:spcAft>
                <a:spcPts val="0"/>
              </a:spcAft>
              <a:buClr>
                <a:srgbClr val="D8D8D8"/>
              </a:buClr>
              <a:buSzPct val="76000"/>
              <a:buAutoNum type="arabicPeriod"/>
            </a:pPr>
            <a:r>
              <a:rPr lang="el-GR" sz="2600">
                <a:solidFill>
                  <a:srgbClr val="D8D8D8"/>
                </a:solidFill>
              </a:rPr>
              <a:t>Αποτελεί θεραπευτική διαδικασία περιορισμένου χρόνου. </a:t>
            </a:r>
            <a:endParaRPr/>
          </a:p>
          <a:p>
            <a:pPr marL="525780" lvl="0" indent="-457200" algn="l" rtl="0">
              <a:spcBef>
                <a:spcPts val="1200"/>
              </a:spcBef>
              <a:spcAft>
                <a:spcPts val="0"/>
              </a:spcAft>
              <a:buClr>
                <a:srgbClr val="D8D8D8"/>
              </a:buClr>
              <a:buSzPct val="76000"/>
              <a:buAutoNum type="arabicPeriod"/>
            </a:pPr>
            <a:r>
              <a:rPr lang="el-GR" sz="2600">
                <a:solidFill>
                  <a:srgbClr val="D8D8D8"/>
                </a:solidFill>
              </a:rPr>
              <a:t>Στηρίζεται σε δομημένες συνεδρίες, με ενεργό συμμετοχή. </a:t>
            </a:r>
            <a:endParaRPr sz="2600">
              <a:solidFill>
                <a:srgbClr val="D8D8D8"/>
              </a:solidFill>
            </a:endParaRPr>
          </a:p>
          <a:p>
            <a:pPr marL="525780" lvl="0" indent="-457200" algn="l" rtl="0">
              <a:spcBef>
                <a:spcPts val="1200"/>
              </a:spcBef>
              <a:spcAft>
                <a:spcPts val="0"/>
              </a:spcAft>
              <a:buSzPct val="76000"/>
              <a:buAutoNum type="arabicPeriod"/>
            </a:pPr>
            <a:r>
              <a:rPr lang="el-GR" sz="2600" b="1"/>
              <a:t>Διδάσκει τον ασθενή να αναγνωρίζει, να αξιολογεί και να αντιδρά στις δυσλειτουργικές σκέψεις &amp; πεποιθήσεις </a:t>
            </a:r>
            <a:r>
              <a:rPr lang="el-GR" sz="2600"/>
              <a:t>(με τις σωκρατικές ερωτήσεις, τον συνεργατικό εμπειρισμό και την κατευθυνόμενη αποκάλυψη). </a:t>
            </a:r>
            <a:endParaRPr/>
          </a:p>
          <a:p>
            <a:pPr marL="525780" lvl="0" indent="-457200" algn="l" rtl="0">
              <a:spcBef>
                <a:spcPts val="1200"/>
              </a:spcBef>
              <a:spcAft>
                <a:spcPts val="0"/>
              </a:spcAft>
              <a:buSzPct val="76000"/>
              <a:buAutoNum type="arabicPeriod"/>
            </a:pPr>
            <a:r>
              <a:rPr lang="el-GR" sz="2600"/>
              <a:t>Αποτελεί εκπαιδευτική διαδικασία με στόχο να διδάξει τον ασθενή να είναι ο </a:t>
            </a:r>
            <a:r>
              <a:rPr lang="el-GR" sz="2600" b="1"/>
              <a:t>ίδιος θεραπευτής του εαυτού του</a:t>
            </a:r>
            <a:r>
              <a:rPr lang="el-GR" sz="2600"/>
              <a:t>, και δίνει έμφαση στην πρόληψη υποτροπής.</a:t>
            </a:r>
            <a:endParaRPr/>
          </a:p>
          <a:p>
            <a:pPr marL="525780" lvl="0" indent="-457200" algn="l" rtl="0">
              <a:spcBef>
                <a:spcPts val="1200"/>
              </a:spcBef>
              <a:spcAft>
                <a:spcPts val="0"/>
              </a:spcAft>
              <a:buSzPct val="76000"/>
              <a:buAutoNum type="arabicPeriod"/>
            </a:pPr>
            <a:r>
              <a:rPr lang="el-GR" sz="2600"/>
              <a:t>Χρησιμοποιεί διάφορες </a:t>
            </a:r>
            <a:r>
              <a:rPr lang="el-GR" sz="2600" b="1"/>
              <a:t>τεχνικές για την τροποποίηση της σκέψης, διάθεσης και συμπεριφοράς. </a:t>
            </a:r>
            <a:endParaRPr/>
          </a:p>
          <a:p>
            <a:pPr marL="525780" lvl="0" indent="-384810" algn="l" rtl="0">
              <a:spcBef>
                <a:spcPts val="300"/>
              </a:spcBef>
              <a:spcAft>
                <a:spcPts val="0"/>
              </a:spcAft>
              <a:buSzPct val="76000"/>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pic>
        <p:nvPicPr>
          <p:cNvPr id="387" name="Google Shape;387;p22"/>
          <p:cNvPicPr preferRelativeResize="0">
            <a:picLocks noGrp="1"/>
          </p:cNvPicPr>
          <p:nvPr>
            <p:ph type="body" idx="1"/>
          </p:nvPr>
        </p:nvPicPr>
        <p:blipFill rotWithShape="1">
          <a:blip r:embed="rId3">
            <a:alphaModFix/>
          </a:blip>
          <a:srcRect/>
          <a:stretch/>
        </p:blipFill>
        <p:spPr>
          <a:xfrm>
            <a:off x="1907704" y="980728"/>
            <a:ext cx="5189314" cy="5189314"/>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23"/>
          <p:cNvSpPr txBox="1">
            <a:spLocks noGrp="1"/>
          </p:cNvSpPr>
          <p:nvPr>
            <p:ph type="title"/>
          </p:nvPr>
        </p:nvSpPr>
        <p:spPr>
          <a:xfrm>
            <a:off x="1075648" y="2204864"/>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Συμπεριφορική Θεραπεία</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24"/>
          <p:cNvSpPr txBox="1">
            <a:spLocks noGrp="1"/>
          </p:cNvSpPr>
          <p:nvPr>
            <p:ph type="title"/>
          </p:nvPr>
        </p:nvSpPr>
        <p:spPr>
          <a:xfrm>
            <a:off x="1043490" y="1027664"/>
            <a:ext cx="7024744" cy="529128"/>
          </a:xfrm>
          <a:prstGeom prst="rect">
            <a:avLst/>
          </a:prstGeom>
          <a:noFill/>
          <a:ln>
            <a:noFill/>
          </a:ln>
        </p:spPr>
        <p:txBody>
          <a:bodyPr spcFirstLastPara="1" wrap="square" lIns="91425" tIns="45700" rIns="91425" bIns="45700" anchor="b" anchorCtr="0">
            <a:normAutofit fontScale="90000"/>
          </a:bodyPr>
          <a:lstStyle/>
          <a:p>
            <a:pPr marL="0" lvl="0" indent="0" algn="just" rtl="0">
              <a:spcBef>
                <a:spcPts val="0"/>
              </a:spcBef>
              <a:spcAft>
                <a:spcPts val="0"/>
              </a:spcAft>
              <a:buClr>
                <a:schemeClr val="accent1"/>
              </a:buClr>
              <a:buSzPct val="100000"/>
              <a:buFont typeface="Century Gothic"/>
              <a:buNone/>
            </a:pPr>
            <a:r>
              <a:rPr lang="el-GR"/>
              <a:t>Θεωρητικό υπόβαθρο</a:t>
            </a:r>
            <a:endParaRPr/>
          </a:p>
        </p:txBody>
      </p:sp>
      <p:sp>
        <p:nvSpPr>
          <p:cNvPr id="398" name="Google Shape;398;p24"/>
          <p:cNvSpPr txBox="1">
            <a:spLocks noGrp="1"/>
          </p:cNvSpPr>
          <p:nvPr>
            <p:ph type="body" idx="1"/>
          </p:nvPr>
        </p:nvSpPr>
        <p:spPr>
          <a:xfrm>
            <a:off x="611560" y="1819596"/>
            <a:ext cx="7848872" cy="3913660"/>
          </a:xfrm>
          <a:prstGeom prst="rect">
            <a:avLst/>
          </a:prstGeom>
          <a:noFill/>
          <a:ln>
            <a:noFill/>
          </a:ln>
        </p:spPr>
        <p:txBody>
          <a:bodyPr spcFirstLastPara="1" wrap="square" lIns="91425" tIns="45700" rIns="91425" bIns="45700" anchor="t" anchorCtr="0">
            <a:noAutofit/>
          </a:bodyPr>
          <a:lstStyle/>
          <a:p>
            <a:pPr marL="342900" lvl="0" indent="-274320" algn="just" rtl="0">
              <a:spcBef>
                <a:spcPts val="0"/>
              </a:spcBef>
              <a:spcAft>
                <a:spcPts val="0"/>
              </a:spcAft>
              <a:buSzPts val="1216"/>
              <a:buChar char="🞇"/>
            </a:pPr>
            <a:r>
              <a:rPr lang="el-GR" sz="1600"/>
              <a:t>Η συμπεριφοριστική θεωρία</a:t>
            </a:r>
            <a:r>
              <a:rPr lang="el-GR" sz="1600" b="1"/>
              <a:t> πρεσβεύει ότι οι συμπεριφορές μπορούν να σχηματιστούν από συγκεκριμένες συνθήκες που λειτουργούν ως ερέθισμα. </a:t>
            </a:r>
            <a:endParaRPr/>
          </a:p>
          <a:p>
            <a:pPr marL="342900" lvl="0" indent="-197104" algn="just" rtl="0">
              <a:spcBef>
                <a:spcPts val="320"/>
              </a:spcBef>
              <a:spcAft>
                <a:spcPts val="0"/>
              </a:spcAft>
              <a:buSzPts val="1216"/>
              <a:buNone/>
            </a:pPr>
            <a:endParaRPr sz="1600"/>
          </a:p>
          <a:p>
            <a:pPr marL="342900" lvl="0" indent="-274320" algn="just" rtl="0">
              <a:spcBef>
                <a:spcPts val="320"/>
              </a:spcBef>
              <a:spcAft>
                <a:spcPts val="0"/>
              </a:spcAft>
              <a:buSzPts val="1216"/>
              <a:buChar char="🞇"/>
            </a:pPr>
            <a:r>
              <a:rPr lang="el-GR" sz="1600"/>
              <a:t>Το ερέθισμα είναι μια κατάσταση, η οποία προηγείται μιας συγκεκριμένης συμπεριφοράς, και η συμπεριφορά θεωρείται ότι είναι η ανταπόκριση στο ερέθισμα. </a:t>
            </a:r>
            <a:endParaRPr/>
          </a:p>
          <a:p>
            <a:pPr marL="342900" lvl="0" indent="-197104" algn="just" rtl="0">
              <a:spcBef>
                <a:spcPts val="320"/>
              </a:spcBef>
              <a:spcAft>
                <a:spcPts val="0"/>
              </a:spcAft>
              <a:buSzPts val="1216"/>
              <a:buNone/>
            </a:pPr>
            <a:endParaRPr sz="1600"/>
          </a:p>
          <a:p>
            <a:pPr marL="342900" lvl="0" indent="-274320" algn="just" rtl="0">
              <a:spcBef>
                <a:spcPts val="320"/>
              </a:spcBef>
              <a:spcAft>
                <a:spcPts val="0"/>
              </a:spcAft>
              <a:buSzPts val="1216"/>
              <a:buChar char="🞇"/>
            </a:pPr>
            <a:r>
              <a:rPr lang="el-GR" sz="1600"/>
              <a:t>Ενώ το </a:t>
            </a:r>
            <a:r>
              <a:rPr lang="el-GR" sz="1600" b="1"/>
              <a:t>ίδιο ερέθισμα </a:t>
            </a:r>
            <a:r>
              <a:rPr lang="el-GR" sz="1600"/>
              <a:t>μπορεί να επιφέρει </a:t>
            </a:r>
            <a:r>
              <a:rPr lang="el-GR" sz="1600" b="1"/>
              <a:t>διαφορετικές αντιδράσεις </a:t>
            </a:r>
            <a:r>
              <a:rPr lang="el-GR" sz="1600"/>
              <a:t>σε διαφορετικούς ανθρώπους ή μπορεί να επιφέρει διαφορετική αντίδραση στο ίδιο άτομο σε διαφορετικές συνθήκες, υπάρχει γενικά μια σειρά αντιδράσεων και μια προβλεψιμότητα στην ανθρώπινη συμπεριφορά. </a:t>
            </a:r>
            <a:endParaRPr/>
          </a:p>
          <a:p>
            <a:pPr marL="342900" lvl="0" indent="-197104" algn="just" rtl="0">
              <a:spcBef>
                <a:spcPts val="320"/>
              </a:spcBef>
              <a:spcAft>
                <a:spcPts val="0"/>
              </a:spcAft>
              <a:buSzPts val="1216"/>
              <a:buNone/>
            </a:pPr>
            <a:endParaRPr sz="1600"/>
          </a:p>
          <a:p>
            <a:pPr marL="342900" lvl="0" indent="-274320" algn="just" rtl="0">
              <a:spcBef>
                <a:spcPts val="320"/>
              </a:spcBef>
              <a:spcAft>
                <a:spcPts val="0"/>
              </a:spcAft>
              <a:buSzPts val="1216"/>
              <a:buChar char="🞇"/>
            </a:pPr>
            <a:r>
              <a:rPr lang="el-GR" sz="1600"/>
              <a:t>Η συμπεριφορά μαθαίνεται (αντί του να κληρονομείται) και, επομένως, όπως κανείς μαθαίνει την προβληματική συμπεριφορά, έτσι μπορεί να μάθει και την επιθυμητή.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Google Shape;403;p25"/>
          <p:cNvSpPr txBox="1">
            <a:spLocks noGrp="1"/>
          </p:cNvSpPr>
          <p:nvPr>
            <p:ph type="title"/>
          </p:nvPr>
        </p:nvSpPr>
        <p:spPr>
          <a:xfrm>
            <a:off x="827584" y="620688"/>
            <a:ext cx="7344816"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800"/>
              <a:buFont typeface="Century Gothic"/>
              <a:buNone/>
            </a:pPr>
            <a:r>
              <a:rPr lang="el-GR" sz="2800"/>
              <a:t>Η συμπεριφορά μαθαίνεται με 3 τρόπους:</a:t>
            </a:r>
            <a:endParaRPr/>
          </a:p>
        </p:txBody>
      </p:sp>
      <p:sp>
        <p:nvSpPr>
          <p:cNvPr id="404" name="Google Shape;404;p25"/>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p>
            <a:pPr marL="342900" lvl="0" indent="-158496" algn="l" rtl="0">
              <a:spcBef>
                <a:spcPts val="0"/>
              </a:spcBef>
              <a:spcAft>
                <a:spcPts val="0"/>
              </a:spcAft>
              <a:buSzPts val="1824"/>
              <a:buNone/>
            </a:pPr>
            <a:endParaRPr/>
          </a:p>
          <a:p>
            <a:pPr marL="68580" lvl="0" indent="0" algn="l" rtl="0">
              <a:spcBef>
                <a:spcPts val="480"/>
              </a:spcBef>
              <a:spcAft>
                <a:spcPts val="0"/>
              </a:spcAft>
              <a:buSzPts val="1824"/>
              <a:buNone/>
            </a:pPr>
            <a:r>
              <a:rPr lang="el-GR">
                <a:solidFill>
                  <a:srgbClr val="FF0000"/>
                </a:solidFill>
              </a:rPr>
              <a:t>1) </a:t>
            </a:r>
            <a:r>
              <a:rPr lang="el-GR"/>
              <a:t>Την κλασική εξαρτημένη μάθηση</a:t>
            </a:r>
            <a:endParaRPr/>
          </a:p>
          <a:p>
            <a:pPr marL="68580" lvl="0" indent="0" algn="l" rtl="0">
              <a:spcBef>
                <a:spcPts val="480"/>
              </a:spcBef>
              <a:spcAft>
                <a:spcPts val="0"/>
              </a:spcAft>
              <a:buSzPts val="1824"/>
              <a:buNone/>
            </a:pPr>
            <a:endParaRPr/>
          </a:p>
          <a:p>
            <a:pPr marL="68580" lvl="0" indent="0" algn="l" rtl="0">
              <a:spcBef>
                <a:spcPts val="480"/>
              </a:spcBef>
              <a:spcAft>
                <a:spcPts val="0"/>
              </a:spcAft>
              <a:buSzPts val="1824"/>
              <a:buNone/>
            </a:pPr>
            <a:r>
              <a:rPr lang="el-GR">
                <a:solidFill>
                  <a:srgbClr val="FF0000"/>
                </a:solidFill>
              </a:rPr>
              <a:t>2) </a:t>
            </a:r>
            <a:r>
              <a:rPr lang="el-GR"/>
              <a:t>Τη συντελεστική μάθηση</a:t>
            </a:r>
            <a:endParaRPr/>
          </a:p>
          <a:p>
            <a:pPr marL="68580" lvl="0" indent="0" algn="l" rtl="0">
              <a:spcBef>
                <a:spcPts val="480"/>
              </a:spcBef>
              <a:spcAft>
                <a:spcPts val="0"/>
              </a:spcAft>
              <a:buSzPts val="1824"/>
              <a:buNone/>
            </a:pPr>
            <a:endParaRPr/>
          </a:p>
          <a:p>
            <a:pPr marL="68580" lvl="0" indent="0" algn="l" rtl="0">
              <a:spcBef>
                <a:spcPts val="480"/>
              </a:spcBef>
              <a:spcAft>
                <a:spcPts val="0"/>
              </a:spcAft>
              <a:buSzPts val="1824"/>
              <a:buNone/>
            </a:pPr>
            <a:r>
              <a:rPr lang="el-GR">
                <a:solidFill>
                  <a:srgbClr val="FF0000"/>
                </a:solidFill>
              </a:rPr>
              <a:t>3) </a:t>
            </a:r>
            <a:r>
              <a:rPr lang="el-GR"/>
              <a:t>Τη μιμητική μάθηση</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26"/>
          <p:cNvSpPr txBox="1">
            <a:spLocks noGrp="1"/>
          </p:cNvSpPr>
          <p:nvPr>
            <p:ph type="title"/>
          </p:nvPr>
        </p:nvSpPr>
        <p:spPr>
          <a:xfrm>
            <a:off x="827584" y="987996"/>
            <a:ext cx="5400600" cy="568796"/>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sz="2800"/>
              <a:t>1) Κλασική εξαρτημένη μάθηση</a:t>
            </a:r>
            <a:endParaRPr/>
          </a:p>
        </p:txBody>
      </p:sp>
      <p:sp>
        <p:nvSpPr>
          <p:cNvPr id="410" name="Google Shape;410;p26"/>
          <p:cNvSpPr txBox="1">
            <a:spLocks noGrp="1"/>
          </p:cNvSpPr>
          <p:nvPr>
            <p:ph type="body" idx="1"/>
          </p:nvPr>
        </p:nvSpPr>
        <p:spPr>
          <a:xfrm>
            <a:off x="899592" y="2323652"/>
            <a:ext cx="7272808" cy="3841652"/>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824"/>
              <a:buNone/>
            </a:pPr>
            <a:r>
              <a:rPr lang="el-GR"/>
              <a:t>Στα τέλη του 1800 ο </a:t>
            </a:r>
            <a:r>
              <a:rPr lang="el-GR" b="1"/>
              <a:t>Pavlov</a:t>
            </a:r>
            <a:r>
              <a:rPr lang="el-GR"/>
              <a:t> διενήργησε μια μελέτη σχετικά με την ισχύ ενός ερεθίσματος να προκαλέσει μια απόκριση. </a:t>
            </a:r>
            <a:endParaRPr/>
          </a:p>
          <a:p>
            <a:pPr marL="68580" lvl="0" indent="0" algn="just" rtl="0">
              <a:spcBef>
                <a:spcPts val="480"/>
              </a:spcBef>
              <a:spcAft>
                <a:spcPts val="0"/>
              </a:spcAft>
              <a:buSzPts val="1824"/>
              <a:buNone/>
            </a:pPr>
            <a:endParaRPr/>
          </a:p>
          <a:p>
            <a:pPr marL="68580" lvl="0" indent="0" algn="just" rtl="0">
              <a:spcBef>
                <a:spcPts val="480"/>
              </a:spcBef>
              <a:spcAft>
                <a:spcPts val="0"/>
              </a:spcAft>
              <a:buSzPts val="1824"/>
              <a:buNone/>
            </a:pPr>
            <a:r>
              <a:rPr lang="el-GR"/>
              <a:t>Από τα πειράματα του Pavlov προέκυψε η θεωρία της εξαρτημένης μάθησης.</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27"/>
          <p:cNvSpPr txBox="1">
            <a:spLocks noGrp="1"/>
          </p:cNvSpPr>
          <p:nvPr>
            <p:ph type="title"/>
          </p:nvPr>
        </p:nvSpPr>
        <p:spPr>
          <a:xfrm>
            <a:off x="611560" y="476672"/>
            <a:ext cx="7992888" cy="936104"/>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i="1"/>
              <a:t>Ο σκύλος του Pavlov (πείραμα)</a:t>
            </a:r>
            <a:endParaRPr/>
          </a:p>
        </p:txBody>
      </p:sp>
      <p:sp>
        <p:nvSpPr>
          <p:cNvPr id="416" name="Google Shape;416;p27"/>
          <p:cNvSpPr txBox="1">
            <a:spLocks noGrp="1"/>
          </p:cNvSpPr>
          <p:nvPr>
            <p:ph type="body" idx="1"/>
          </p:nvPr>
        </p:nvSpPr>
        <p:spPr>
          <a:xfrm>
            <a:off x="755576" y="1700808"/>
            <a:ext cx="7632848" cy="4680520"/>
          </a:xfrm>
          <a:prstGeom prst="rect">
            <a:avLst/>
          </a:prstGeom>
          <a:noFill/>
          <a:ln>
            <a:noFill/>
          </a:ln>
        </p:spPr>
        <p:txBody>
          <a:bodyPr spcFirstLastPara="1" wrap="square" lIns="91425" tIns="45700" rIns="91425" bIns="45700" anchor="t" anchorCtr="0">
            <a:noAutofit/>
          </a:bodyPr>
          <a:lstStyle/>
          <a:p>
            <a:pPr marL="342900" lvl="0" indent="-274320" algn="l" rtl="0">
              <a:spcBef>
                <a:spcPts val="0"/>
              </a:spcBef>
              <a:spcAft>
                <a:spcPts val="0"/>
              </a:spcAft>
              <a:buSzPts val="1368"/>
              <a:buChar char="🞇"/>
            </a:pPr>
            <a:r>
              <a:rPr lang="el-GR" sz="1800"/>
              <a:t>Το 1904, o Pavlov σχημάτισε 2 ομάδες από σκύλους:</a:t>
            </a:r>
            <a:endParaRPr/>
          </a:p>
          <a:p>
            <a:pPr marL="708660" lvl="1" indent="-342900" algn="l" rtl="0">
              <a:spcBef>
                <a:spcPts val="360"/>
              </a:spcBef>
              <a:spcAft>
                <a:spcPts val="0"/>
              </a:spcAft>
              <a:buSzPts val="1368"/>
              <a:buAutoNum type="arabicParenR"/>
            </a:pPr>
            <a:r>
              <a:rPr lang="el-GR" sz="1800"/>
              <a:t>η μία ομάδα λάμβανε το γεύμα της σε τακτή ώρα κάθε μέρα. </a:t>
            </a:r>
            <a:endParaRPr/>
          </a:p>
          <a:p>
            <a:pPr marL="708660" lvl="1" indent="-342900" algn="l" rtl="0">
              <a:spcBef>
                <a:spcPts val="360"/>
              </a:spcBef>
              <a:spcAft>
                <a:spcPts val="0"/>
              </a:spcAft>
              <a:buSzPts val="1368"/>
              <a:buAutoNum type="arabicParenR"/>
            </a:pPr>
            <a:r>
              <a:rPr lang="el-GR" sz="1800"/>
              <a:t>η άλλη ομάδα λάμβανε το ίδιο γεύμα την ίδια ώρα, αλλά λίγα λεπτά πριν την χορήγηση της τροφής ο Pavlov χτυπούσε ένα κουδούνι.</a:t>
            </a:r>
            <a:endParaRPr/>
          </a:p>
          <a:p>
            <a:pPr marL="640080" lvl="1" indent="-187452" algn="l" rtl="0">
              <a:spcBef>
                <a:spcPts val="360"/>
              </a:spcBef>
              <a:spcAft>
                <a:spcPts val="0"/>
              </a:spcAft>
              <a:buSzPts val="1368"/>
              <a:buNone/>
            </a:pPr>
            <a:endParaRPr sz="1800"/>
          </a:p>
          <a:p>
            <a:pPr marL="342900" lvl="0" indent="-274320" algn="l" rtl="0">
              <a:spcBef>
                <a:spcPts val="360"/>
              </a:spcBef>
              <a:spcAft>
                <a:spcPts val="0"/>
              </a:spcAft>
              <a:buSzPts val="1368"/>
              <a:buChar char="🞇"/>
            </a:pPr>
            <a:r>
              <a:rPr lang="el-GR" sz="1800"/>
              <a:t>Aυτό συνεχιζόταν για ένα χρονικό διάστημα, ώσπου μια μέρα ο Pavlov έκανε κάτι διαφορετικό. Άρχισε να χτυπάει το κουδούνι σε άσχετες ώρες χωρίς να προσφέρει τροφή και είδε ότι οι σκύλοι ανταποκρίθηκαν: άρχισαν να τους τρέχουν τα σάλια όπως ακριβώς όταν τους έδινε τροφή. Η άλλη ομάδα, δεν αντέδρασε καθόλου. </a:t>
            </a:r>
            <a:endParaRPr/>
          </a:p>
          <a:p>
            <a:pPr marL="342900" lvl="0" indent="-187452" algn="l" rtl="0">
              <a:spcBef>
                <a:spcPts val="360"/>
              </a:spcBef>
              <a:spcAft>
                <a:spcPts val="0"/>
              </a:spcAft>
              <a:buSzPts val="1368"/>
              <a:buNone/>
            </a:pPr>
            <a:endParaRPr sz="1800"/>
          </a:p>
          <a:p>
            <a:pPr marL="68580" lvl="0" indent="0" algn="l" rtl="0">
              <a:spcBef>
                <a:spcPts val="360"/>
              </a:spcBef>
              <a:spcAft>
                <a:spcPts val="0"/>
              </a:spcAft>
              <a:buSzPts val="1368"/>
              <a:buNone/>
            </a:pPr>
            <a:endParaRPr sz="1800"/>
          </a:p>
          <a:p>
            <a:pPr marL="342900" lvl="0" indent="-187452" algn="l" rtl="0">
              <a:spcBef>
                <a:spcPts val="360"/>
              </a:spcBef>
              <a:spcAft>
                <a:spcPts val="0"/>
              </a:spcAft>
              <a:buSzPts val="1368"/>
              <a:buNone/>
            </a:pPr>
            <a:endParaRPr sz="1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28"/>
          <p:cNvSpPr txBox="1">
            <a:spLocks noGrp="1"/>
          </p:cNvSpPr>
          <p:nvPr>
            <p:ph type="title"/>
          </p:nvPr>
        </p:nvSpPr>
        <p:spPr>
          <a:xfrm>
            <a:off x="611560" y="476672"/>
            <a:ext cx="7776864" cy="936104"/>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i="1"/>
              <a:t>Ο σκύλος του Pavlov (ερμηνεία)</a:t>
            </a:r>
            <a:endParaRPr/>
          </a:p>
        </p:txBody>
      </p:sp>
      <p:sp>
        <p:nvSpPr>
          <p:cNvPr id="422" name="Google Shape;422;p28"/>
          <p:cNvSpPr txBox="1">
            <a:spLocks noGrp="1"/>
          </p:cNvSpPr>
          <p:nvPr>
            <p:ph type="body" idx="1"/>
          </p:nvPr>
        </p:nvSpPr>
        <p:spPr>
          <a:xfrm>
            <a:off x="755576" y="1700808"/>
            <a:ext cx="7632848" cy="4680520"/>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368"/>
              <a:buNone/>
            </a:pPr>
            <a:endParaRPr sz="1800"/>
          </a:p>
          <a:p>
            <a:pPr marL="68580" lvl="0" indent="0" algn="just" rtl="0">
              <a:spcBef>
                <a:spcPts val="360"/>
              </a:spcBef>
              <a:spcAft>
                <a:spcPts val="0"/>
              </a:spcAft>
              <a:buSzPts val="1368"/>
              <a:buNone/>
            </a:pPr>
            <a:r>
              <a:rPr lang="el-GR" sz="1800"/>
              <a:t>Για να ερμηνεύσει ο Pavlov τα αποτελέσματα αυτά κατέληξε στα εξής: </a:t>
            </a:r>
            <a:endParaRPr/>
          </a:p>
          <a:p>
            <a:pPr marL="68580" lvl="0" indent="0" algn="just" rtl="0">
              <a:spcBef>
                <a:spcPts val="360"/>
              </a:spcBef>
              <a:spcAft>
                <a:spcPts val="0"/>
              </a:spcAft>
              <a:buSzPts val="1368"/>
              <a:buNone/>
            </a:pPr>
            <a:endParaRPr sz="1800"/>
          </a:p>
          <a:p>
            <a:pPr marL="342900" lvl="0" indent="-274320" algn="just" rtl="0">
              <a:spcBef>
                <a:spcPts val="360"/>
              </a:spcBef>
              <a:spcAft>
                <a:spcPts val="0"/>
              </a:spcAft>
              <a:buSzPts val="1368"/>
              <a:buChar char="🞇"/>
            </a:pPr>
            <a:r>
              <a:rPr lang="el-GR" sz="1800"/>
              <a:t>Η ομάδα των πειραματόζωων είχε συσχετίσει την τροφή με το κουδούνι, γιατί κάθε φορά λίγα λεπτά μετά το κουδούνισμα ερχόταν η τροφή. Αυτό δημιούργησε ένα αντανακλαστικό. Οι σκύλοι έμαθαν ότι υπάρχει μια αλληλουχία γεγονότων σταθερή: κουδούνι – τροφή. Το νευρικό τους σύστημα προσαρμόστηκε και όποτε άκουγαν κουδούνι πίστευαν ότι θα επακολουθήσει η τροφή, γι αυτό και τους έτρεχαν τα σάλια.</a:t>
            </a:r>
            <a:endParaRPr sz="1500"/>
          </a:p>
          <a:p>
            <a:pPr marL="342900" lvl="0" indent="-201930" algn="just" rtl="0">
              <a:spcBef>
                <a:spcPts val="300"/>
              </a:spcBef>
              <a:spcAft>
                <a:spcPts val="0"/>
              </a:spcAft>
              <a:buSzPts val="1140"/>
              <a:buNone/>
            </a:pPr>
            <a:endParaRPr sz="1500"/>
          </a:p>
          <a:p>
            <a:pPr marL="68580" lvl="0" indent="0" algn="just" rtl="0">
              <a:spcBef>
                <a:spcPts val="300"/>
              </a:spcBef>
              <a:spcAft>
                <a:spcPts val="0"/>
              </a:spcAft>
              <a:buSzPts val="1140"/>
              <a:buNone/>
            </a:pPr>
            <a:endParaRPr sz="1500"/>
          </a:p>
          <a:p>
            <a:pPr marL="68580" lvl="0" indent="0" algn="just" rtl="0">
              <a:spcBef>
                <a:spcPts val="320"/>
              </a:spcBef>
              <a:spcAft>
                <a:spcPts val="0"/>
              </a:spcAft>
              <a:buSzPts val="1216"/>
              <a:buNone/>
            </a:pPr>
            <a:r>
              <a:rPr lang="el-GR" sz="1600" u="sng">
                <a:solidFill>
                  <a:schemeClr val="hlink"/>
                </a:solidFill>
                <a:hlinkClick r:id="rId3"/>
              </a:rPr>
              <a:t>http://www.allaboutdog.gr/pavlovs-dog-to-pirama-tou-pavlof-vinteo/</a:t>
            </a:r>
            <a:endParaRPr sz="1600"/>
          </a:p>
          <a:p>
            <a:pPr marL="68580" lvl="0" indent="0" algn="just" rtl="0">
              <a:spcBef>
                <a:spcPts val="300"/>
              </a:spcBef>
              <a:spcAft>
                <a:spcPts val="0"/>
              </a:spcAft>
              <a:buSzPts val="1140"/>
              <a:buNone/>
            </a:pPr>
            <a:endParaRPr sz="15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26"/>
        <p:cNvGrpSpPr/>
        <p:nvPr/>
      </p:nvGrpSpPr>
      <p:grpSpPr>
        <a:xfrm>
          <a:off x="0" y="0"/>
          <a:ext cx="0" cy="0"/>
          <a:chOff x="0" y="0"/>
          <a:chExt cx="0" cy="0"/>
        </a:xfrm>
      </p:grpSpPr>
      <p:sp>
        <p:nvSpPr>
          <p:cNvPr id="427" name="Google Shape;427;p29"/>
          <p:cNvSpPr txBox="1">
            <a:spLocks noGrp="1"/>
          </p:cNvSpPr>
          <p:nvPr>
            <p:ph type="title"/>
          </p:nvPr>
        </p:nvSpPr>
        <p:spPr>
          <a:xfrm>
            <a:off x="827584" y="836712"/>
            <a:ext cx="5400600" cy="720080"/>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sz="2800"/>
              <a:t>1) Κλασική εξαρτημένη μάθηση</a:t>
            </a:r>
            <a:endParaRPr/>
          </a:p>
        </p:txBody>
      </p:sp>
      <p:sp>
        <p:nvSpPr>
          <p:cNvPr id="428" name="Google Shape;428;p29"/>
          <p:cNvSpPr txBox="1">
            <a:spLocks noGrp="1"/>
          </p:cNvSpPr>
          <p:nvPr>
            <p:ph type="body" idx="1"/>
          </p:nvPr>
        </p:nvSpPr>
        <p:spPr>
          <a:xfrm>
            <a:off x="899592" y="2323652"/>
            <a:ext cx="7272808" cy="3841652"/>
          </a:xfrm>
          <a:prstGeom prst="rect">
            <a:avLst/>
          </a:prstGeom>
          <a:noFill/>
          <a:ln>
            <a:noFill/>
          </a:ln>
        </p:spPr>
        <p:txBody>
          <a:bodyPr spcFirstLastPara="1" wrap="square" lIns="91425" tIns="45700" rIns="91425" bIns="45700" anchor="t" anchorCtr="0">
            <a:normAutofit lnSpcReduction="10000"/>
          </a:bodyPr>
          <a:lstStyle/>
          <a:p>
            <a:pPr marL="68580" lvl="0" indent="0" algn="just" rtl="0">
              <a:spcBef>
                <a:spcPts val="0"/>
              </a:spcBef>
              <a:spcAft>
                <a:spcPts val="0"/>
              </a:spcAft>
              <a:buSzPts val="1824"/>
              <a:buNone/>
            </a:pPr>
            <a:r>
              <a:rPr lang="el-GR"/>
              <a:t>Έτσι, προέκυψε η θεωρία της κλασσικής εξαρτημένης μάθησης, που πρεσβεύει ότι η </a:t>
            </a:r>
            <a:r>
              <a:rPr lang="el-GR" b="1"/>
              <a:t>συμπεριφορά μπορεί να κατανοηθεί και να διαχειριστεί ελέγχοντας το ερέθισμα που προηγείται </a:t>
            </a:r>
            <a:r>
              <a:rPr lang="el-GR"/>
              <a:t>ή ότι το ερέθισμα και η συμπεριφορά συνδυάζονται μετά από επαναλαμβανόμενη έκθεση.</a:t>
            </a:r>
            <a:endParaRPr/>
          </a:p>
          <a:p>
            <a:pPr marL="68580" lvl="0" indent="0" algn="l" rtl="0">
              <a:spcBef>
                <a:spcPts val="480"/>
              </a:spcBef>
              <a:spcAft>
                <a:spcPts val="0"/>
              </a:spcAft>
              <a:buSzPts val="1824"/>
              <a:buNone/>
            </a:pPr>
            <a:endParaRPr/>
          </a:p>
          <a:p>
            <a:pPr marL="68580" lvl="0" indent="0" algn="l" rtl="0">
              <a:spcBef>
                <a:spcPts val="480"/>
              </a:spcBef>
              <a:spcAft>
                <a:spcPts val="0"/>
              </a:spcAft>
              <a:buSzPts val="1824"/>
              <a:buNone/>
            </a:pPr>
            <a:r>
              <a:rPr lang="el-GR" i="1">
                <a:solidFill>
                  <a:srgbClr val="FF0000"/>
                </a:solidFill>
              </a:rPr>
              <a:t>π.χ. η συνήθεια του να τρώει κανείς ποπ κορν στο σινεμά, ανεξάρτητα από το αν πεινάει ή όχι.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3"/>
          <p:cNvSpPr txBox="1">
            <a:spLocks noGrp="1"/>
          </p:cNvSpPr>
          <p:nvPr>
            <p:ph type="title"/>
          </p:nvPr>
        </p:nvSpPr>
        <p:spPr>
          <a:xfrm>
            <a:off x="899592" y="1916832"/>
            <a:ext cx="7024744" cy="1143000"/>
          </a:xfrm>
          <a:prstGeom prst="rect">
            <a:avLst/>
          </a:prstGeom>
          <a:noFill/>
          <a:ln>
            <a:noFill/>
          </a:ln>
        </p:spPr>
        <p:txBody>
          <a:bodyPr spcFirstLastPara="1" wrap="square" lIns="91425" tIns="45700" rIns="91425" bIns="45700" anchor="b" anchorCtr="0">
            <a:normAutofit/>
          </a:bodyPr>
          <a:lstStyle/>
          <a:p>
            <a:pPr marL="0" lvl="0" indent="0" algn="ctr" rtl="0">
              <a:spcBef>
                <a:spcPts val="0"/>
              </a:spcBef>
              <a:spcAft>
                <a:spcPts val="0"/>
              </a:spcAft>
              <a:buClr>
                <a:schemeClr val="accent1"/>
              </a:buClr>
              <a:buSzPts val="4000"/>
              <a:buFont typeface="Century Gothic"/>
              <a:buNone/>
            </a:pPr>
            <a:r>
              <a:rPr lang="el-GR"/>
              <a:t>Γνωσιακή Θεραπεία</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p30"/>
          <p:cNvSpPr txBox="1">
            <a:spLocks noGrp="1"/>
          </p:cNvSpPr>
          <p:nvPr>
            <p:ph type="title"/>
          </p:nvPr>
        </p:nvSpPr>
        <p:spPr>
          <a:xfrm>
            <a:off x="611560" y="404664"/>
            <a:ext cx="7344816" cy="1143000"/>
          </a:xfrm>
          <a:prstGeom prst="rect">
            <a:avLst/>
          </a:prstGeom>
          <a:noFill/>
          <a:ln>
            <a:noFill/>
          </a:ln>
        </p:spPr>
        <p:txBody>
          <a:bodyPr spcFirstLastPara="1" wrap="square" lIns="91425" tIns="45700" rIns="91425" bIns="45700" anchor="b" anchorCtr="0">
            <a:normAutofit/>
          </a:bodyPr>
          <a:lstStyle/>
          <a:p>
            <a:pPr marL="68580" lvl="0" indent="0" algn="l" rtl="0">
              <a:spcBef>
                <a:spcPts val="0"/>
              </a:spcBef>
              <a:spcAft>
                <a:spcPts val="0"/>
              </a:spcAft>
              <a:buClr>
                <a:schemeClr val="accent1"/>
              </a:buClr>
              <a:buSzPts val="2800"/>
              <a:buFont typeface="Century Gothic"/>
              <a:buNone/>
            </a:pPr>
            <a:r>
              <a:rPr lang="el-GR" sz="2800"/>
              <a:t>2) Τη συντελεστική μάθηση</a:t>
            </a:r>
            <a:endParaRPr/>
          </a:p>
        </p:txBody>
      </p:sp>
      <p:sp>
        <p:nvSpPr>
          <p:cNvPr id="434" name="Google Shape;434;p30"/>
          <p:cNvSpPr txBox="1">
            <a:spLocks noGrp="1"/>
          </p:cNvSpPr>
          <p:nvPr>
            <p:ph type="body" idx="1"/>
          </p:nvPr>
        </p:nvSpPr>
        <p:spPr>
          <a:xfrm>
            <a:off x="611560" y="1844824"/>
            <a:ext cx="7776864" cy="4320480"/>
          </a:xfrm>
          <a:prstGeom prst="rect">
            <a:avLst/>
          </a:prstGeom>
          <a:noFill/>
          <a:ln>
            <a:noFill/>
          </a:ln>
        </p:spPr>
        <p:txBody>
          <a:bodyPr spcFirstLastPara="1" wrap="square" lIns="91425" tIns="45700" rIns="91425" bIns="45700" anchor="t" anchorCtr="0">
            <a:normAutofit fontScale="92500" lnSpcReduction="10000"/>
          </a:bodyPr>
          <a:lstStyle/>
          <a:p>
            <a:pPr marL="68580" lvl="0" indent="0" algn="just" rtl="0">
              <a:spcBef>
                <a:spcPts val="0"/>
              </a:spcBef>
              <a:spcAft>
                <a:spcPts val="0"/>
              </a:spcAft>
              <a:buSzPct val="76000"/>
              <a:buNone/>
            </a:pPr>
            <a:r>
              <a:rPr lang="el-GR"/>
              <a:t>Στη συνέχεια, το 1930 ο ψυχολόγος </a:t>
            </a:r>
            <a:r>
              <a:rPr lang="el-GR" b="1"/>
              <a:t>Skinner</a:t>
            </a:r>
            <a:r>
              <a:rPr lang="el-GR"/>
              <a:t> ανέπτυξε τη </a:t>
            </a:r>
            <a:r>
              <a:rPr lang="el-GR" b="1"/>
              <a:t>θεωρία της συντελεστικής μάθησης</a:t>
            </a:r>
            <a:r>
              <a:rPr lang="el-GR"/>
              <a:t>, όπου η έμφαση δίνεται κυρίως, αλλά όχι αποκλειστικά, στη διαχείριση των συνθηκών που ακολουθούν παρά αυτών που προηγούνται της εκτέλεσης μιας συμπεριφοράς. </a:t>
            </a:r>
            <a:endParaRPr/>
          </a:p>
          <a:p>
            <a:pPr marL="68580" lvl="0" indent="0" algn="just" rtl="0">
              <a:spcBef>
                <a:spcPts val="444"/>
              </a:spcBef>
              <a:spcAft>
                <a:spcPts val="0"/>
              </a:spcAft>
              <a:buSzPct val="76000"/>
              <a:buNone/>
            </a:pPr>
            <a:endParaRPr/>
          </a:p>
          <a:p>
            <a:pPr marL="68580" lvl="0" indent="0" algn="just" rtl="0">
              <a:spcBef>
                <a:spcPts val="444"/>
              </a:spcBef>
              <a:spcAft>
                <a:spcPts val="0"/>
              </a:spcAft>
              <a:buSzPct val="76000"/>
              <a:buNone/>
            </a:pPr>
            <a:r>
              <a:rPr lang="el-GR"/>
              <a:t>Ο Skinner παρατήρησε ότι όταν ένα άτομο βιώνει μια θετική επίπτωση της συμπεριφοράς του, όπως επιβράβευση, απαλλαγή από κάτι που απεχθάνεται ή ποινής, τότε η συμπεριφορά του επηρεάζεται άμεσα.</a:t>
            </a:r>
            <a:endParaRPr/>
          </a:p>
          <a:p>
            <a:pPr marL="68580" lvl="0" indent="0" algn="just" rtl="0">
              <a:spcBef>
                <a:spcPts val="444"/>
              </a:spcBef>
              <a:spcAft>
                <a:spcPts val="0"/>
              </a:spcAft>
              <a:buSzPct val="76000"/>
              <a:buNone/>
            </a:pPr>
            <a:endParaRPr/>
          </a:p>
          <a:p>
            <a:pPr marL="68580" lvl="0" indent="0" algn="just" rtl="0">
              <a:spcBef>
                <a:spcPts val="444"/>
              </a:spcBef>
              <a:spcAft>
                <a:spcPts val="0"/>
              </a:spcAft>
              <a:buSzPct val="76000"/>
              <a:buNone/>
            </a:pPr>
            <a:r>
              <a:rPr lang="el-GR">
                <a:solidFill>
                  <a:srgbClr val="FF0000"/>
                </a:solidFill>
              </a:rPr>
              <a:t>π.χ. χρήση του φαγητού για «απάλυνση» δυσάρεστων συναισθημάτων.</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31"/>
          <p:cNvSpPr txBox="1">
            <a:spLocks noGrp="1"/>
          </p:cNvSpPr>
          <p:nvPr>
            <p:ph type="title"/>
          </p:nvPr>
        </p:nvSpPr>
        <p:spPr>
          <a:xfrm>
            <a:off x="899592" y="836712"/>
            <a:ext cx="7024744" cy="1143000"/>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b="1"/>
              <a:t>Το κλουβί του Skinner (Skinner’s box)</a:t>
            </a:r>
            <a:endParaRPr/>
          </a:p>
        </p:txBody>
      </p:sp>
      <p:pic>
        <p:nvPicPr>
          <p:cNvPr id="440" name="Google Shape;440;p31"/>
          <p:cNvPicPr preferRelativeResize="0"/>
          <p:nvPr/>
        </p:nvPicPr>
        <p:blipFill rotWithShape="1">
          <a:blip r:embed="rId3">
            <a:alphaModFix/>
          </a:blip>
          <a:srcRect/>
          <a:stretch/>
        </p:blipFill>
        <p:spPr>
          <a:xfrm>
            <a:off x="1006737" y="2276872"/>
            <a:ext cx="6917599" cy="3991834"/>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32"/>
          <p:cNvSpPr txBox="1">
            <a:spLocks noGrp="1"/>
          </p:cNvSpPr>
          <p:nvPr>
            <p:ph type="title"/>
          </p:nvPr>
        </p:nvSpPr>
        <p:spPr>
          <a:xfrm>
            <a:off x="899592" y="836712"/>
            <a:ext cx="7024744" cy="1143000"/>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b="1"/>
              <a:t>Το κλουβί του Skinner (Skinner’s box)</a:t>
            </a:r>
            <a:endParaRPr/>
          </a:p>
        </p:txBody>
      </p:sp>
      <p:sp>
        <p:nvSpPr>
          <p:cNvPr id="446" name="Google Shape;446;p32"/>
          <p:cNvSpPr txBox="1">
            <a:spLocks noGrp="1"/>
          </p:cNvSpPr>
          <p:nvPr>
            <p:ph type="body" idx="1"/>
          </p:nvPr>
        </p:nvSpPr>
        <p:spPr>
          <a:xfrm>
            <a:off x="827584" y="2323652"/>
            <a:ext cx="7704856" cy="3841652"/>
          </a:xfrm>
          <a:prstGeom prst="rect">
            <a:avLst/>
          </a:prstGeom>
          <a:noFill/>
          <a:ln>
            <a:noFill/>
          </a:ln>
        </p:spPr>
        <p:txBody>
          <a:bodyPr spcFirstLastPara="1" wrap="square" lIns="91425" tIns="45700" rIns="91425" bIns="45700" anchor="t" anchorCtr="0">
            <a:normAutofit fontScale="70000" lnSpcReduction="20000"/>
          </a:bodyPr>
          <a:lstStyle/>
          <a:p>
            <a:pPr marL="342900" lvl="0" indent="-274320" algn="l" rtl="0">
              <a:spcBef>
                <a:spcPts val="0"/>
              </a:spcBef>
              <a:spcAft>
                <a:spcPts val="0"/>
              </a:spcAft>
              <a:buSzPct val="76000"/>
              <a:buChar char="🞇"/>
            </a:pPr>
            <a:r>
              <a:rPr lang="el-GR"/>
              <a:t>Ο Skinner άφησε </a:t>
            </a:r>
            <a:r>
              <a:rPr lang="el-GR" b="1"/>
              <a:t>για 24 ώρες νηστικό ένα</a:t>
            </a:r>
            <a:r>
              <a:rPr lang="el-GR"/>
              <a:t> ζώο και μετά το έβαλε μέσα στο </a:t>
            </a:r>
            <a:r>
              <a:rPr lang="el-GR" b="1"/>
              <a:t>πειραματικό κλουβί</a:t>
            </a:r>
            <a:r>
              <a:rPr lang="el-GR"/>
              <a:t>.</a:t>
            </a:r>
            <a:endParaRPr/>
          </a:p>
          <a:p>
            <a:pPr marL="342900" lvl="0" indent="-193243" algn="l" rtl="0">
              <a:spcBef>
                <a:spcPts val="336"/>
              </a:spcBef>
              <a:spcAft>
                <a:spcPts val="0"/>
              </a:spcAft>
              <a:buSzPct val="76000"/>
              <a:buNone/>
            </a:pPr>
            <a:endParaRPr/>
          </a:p>
          <a:p>
            <a:pPr marL="342900" lvl="0" indent="-274320" algn="l" rtl="0">
              <a:spcBef>
                <a:spcPts val="336"/>
              </a:spcBef>
              <a:spcAft>
                <a:spcPts val="0"/>
              </a:spcAft>
              <a:buSzPct val="76000"/>
              <a:buChar char="🞇"/>
            </a:pPr>
            <a:r>
              <a:rPr lang="el-GR" b="1"/>
              <a:t>Στην αρχή </a:t>
            </a:r>
            <a:r>
              <a:rPr lang="el-GR"/>
              <a:t>το ζώο άρχισε να τριγυρίζει μέσα στο κλουβί κάνοντας</a:t>
            </a:r>
            <a:r>
              <a:rPr lang="el-GR" b="1"/>
              <a:t> τυχαίες &amp; άσκοπες κινήσεις.</a:t>
            </a:r>
            <a:endParaRPr/>
          </a:p>
          <a:p>
            <a:pPr marL="342900" lvl="0" indent="-193243" algn="l" rtl="0">
              <a:spcBef>
                <a:spcPts val="336"/>
              </a:spcBef>
              <a:spcAft>
                <a:spcPts val="0"/>
              </a:spcAft>
              <a:buSzPct val="76000"/>
              <a:buNone/>
            </a:pPr>
            <a:endParaRPr/>
          </a:p>
          <a:p>
            <a:pPr marL="342900" lvl="0" indent="-274320" algn="l" rtl="0">
              <a:spcBef>
                <a:spcPts val="336"/>
              </a:spcBef>
              <a:spcAft>
                <a:spcPts val="0"/>
              </a:spcAft>
              <a:buSzPct val="76000"/>
              <a:buChar char="🞇"/>
            </a:pPr>
            <a:r>
              <a:rPr lang="el-GR" b="1"/>
              <a:t>Σε μια από τις τυχαίες κινήσεις του, το ζώο πιέζει το μοχλό με αποτέλεσμα να εμφανιστεί τροφή.</a:t>
            </a:r>
            <a:endParaRPr/>
          </a:p>
          <a:p>
            <a:pPr marL="342900" lvl="0" indent="-193243" algn="l" rtl="0">
              <a:spcBef>
                <a:spcPts val="336"/>
              </a:spcBef>
              <a:spcAft>
                <a:spcPts val="0"/>
              </a:spcAft>
              <a:buSzPct val="76000"/>
              <a:buNone/>
            </a:pPr>
            <a:endParaRPr/>
          </a:p>
          <a:p>
            <a:pPr marL="342900" lvl="0" indent="-274320" algn="l" rtl="0">
              <a:spcBef>
                <a:spcPts val="336"/>
              </a:spcBef>
              <a:spcAft>
                <a:spcPts val="0"/>
              </a:spcAft>
              <a:buSzPct val="76000"/>
              <a:buChar char="🞇"/>
            </a:pPr>
            <a:r>
              <a:rPr lang="el-GR" b="1" i="1"/>
              <a:t>Λόγω της αμοιβής</a:t>
            </a:r>
            <a:r>
              <a:rPr lang="el-GR" b="1"/>
              <a:t>, αυτή η κίνηση στη συνέχεια παρουσιάζει μεγαλύτερο ποσοστό εμφάνισης </a:t>
            </a:r>
            <a:r>
              <a:rPr lang="el-GR"/>
              <a:t>από τις άλλες.</a:t>
            </a:r>
            <a:endParaRPr/>
          </a:p>
          <a:p>
            <a:pPr marL="342900" lvl="0" indent="-193243" algn="l" rtl="0">
              <a:spcBef>
                <a:spcPts val="336"/>
              </a:spcBef>
              <a:spcAft>
                <a:spcPts val="0"/>
              </a:spcAft>
              <a:buSzPct val="76000"/>
              <a:buNone/>
            </a:pPr>
            <a:endParaRPr/>
          </a:p>
          <a:p>
            <a:pPr marL="342900" lvl="0" indent="-274320" algn="l" rtl="0">
              <a:spcBef>
                <a:spcPts val="336"/>
              </a:spcBef>
              <a:spcAft>
                <a:spcPts val="0"/>
              </a:spcAft>
              <a:buSzPct val="76000"/>
              <a:buChar char="🞇"/>
            </a:pPr>
            <a:r>
              <a:rPr lang="el-GR"/>
              <a:t>Αφού γίνουν </a:t>
            </a:r>
            <a:r>
              <a:rPr lang="el-GR" b="1"/>
              <a:t>αρκετές επαναλήψεις</a:t>
            </a:r>
            <a:r>
              <a:rPr lang="el-GR"/>
              <a:t> (</a:t>
            </a:r>
            <a:r>
              <a:rPr lang="el-GR" b="1"/>
              <a:t>πίεση μοχλού &amp; εμφάνιση φαγητού</a:t>
            </a:r>
            <a:r>
              <a:rPr lang="el-GR"/>
              <a:t>), </a:t>
            </a:r>
            <a:r>
              <a:rPr lang="el-GR" b="1"/>
              <a:t>το ζώο μαθαίνει, όταν πεινάει, να πιέζει το μοχλό</a:t>
            </a:r>
            <a:r>
              <a:rPr lang="el-GR"/>
              <a:t> και να ικανοποιεί την πείνα του.</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33"/>
          <p:cNvSpPr txBox="1">
            <a:spLocks noGrp="1"/>
          </p:cNvSpPr>
          <p:nvPr>
            <p:ph type="title"/>
          </p:nvPr>
        </p:nvSpPr>
        <p:spPr>
          <a:xfrm>
            <a:off x="827584" y="620688"/>
            <a:ext cx="7344816" cy="1143000"/>
          </a:xfrm>
          <a:prstGeom prst="rect">
            <a:avLst/>
          </a:prstGeom>
          <a:noFill/>
          <a:ln>
            <a:noFill/>
          </a:ln>
        </p:spPr>
        <p:txBody>
          <a:bodyPr spcFirstLastPara="1" wrap="square" lIns="91425" tIns="45700" rIns="91425" bIns="45700" anchor="b" anchorCtr="0">
            <a:normAutofit/>
          </a:bodyPr>
          <a:lstStyle/>
          <a:p>
            <a:pPr marL="68580" lvl="0" indent="0" algn="l" rtl="0">
              <a:spcBef>
                <a:spcPts val="0"/>
              </a:spcBef>
              <a:spcAft>
                <a:spcPts val="0"/>
              </a:spcAft>
              <a:buClr>
                <a:schemeClr val="accent1"/>
              </a:buClr>
              <a:buSzPts val="2800"/>
              <a:buFont typeface="Century Gothic"/>
              <a:buNone/>
            </a:pPr>
            <a:r>
              <a:rPr lang="el-GR" sz="2800"/>
              <a:t>3) Τη μιμητική μάθηση</a:t>
            </a:r>
            <a:endParaRPr/>
          </a:p>
        </p:txBody>
      </p:sp>
      <p:sp>
        <p:nvSpPr>
          <p:cNvPr id="452" name="Google Shape;452;p33"/>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p>
            <a:pPr marL="68580" lvl="0" indent="0" algn="l" rtl="0">
              <a:spcBef>
                <a:spcPts val="0"/>
              </a:spcBef>
              <a:spcAft>
                <a:spcPts val="0"/>
              </a:spcAft>
              <a:buSzPts val="1824"/>
              <a:buNone/>
            </a:pPr>
            <a:r>
              <a:rPr lang="el-GR"/>
              <a:t>Η συμπεριφορά μαθαίνεται μέσω της παρατήρησης και της μίμησης προτύπων.</a:t>
            </a:r>
            <a:endParaRPr/>
          </a:p>
          <a:p>
            <a:pPr marL="68580" lvl="0" indent="0" algn="l" rtl="0">
              <a:spcBef>
                <a:spcPts val="480"/>
              </a:spcBef>
              <a:spcAft>
                <a:spcPts val="0"/>
              </a:spcAft>
              <a:buSzPts val="1824"/>
              <a:buNone/>
            </a:pPr>
            <a:endParaRPr/>
          </a:p>
          <a:p>
            <a:pPr marL="68580" lvl="0" indent="0" algn="l" rtl="0">
              <a:spcBef>
                <a:spcPts val="480"/>
              </a:spcBef>
              <a:spcAft>
                <a:spcPts val="0"/>
              </a:spcAft>
              <a:buSzPts val="1824"/>
              <a:buNone/>
            </a:pPr>
            <a:r>
              <a:rPr lang="el-GR"/>
              <a:t>Ονομάζεται και κοινωνική μάθηση (θεωρία του Albert Bandura).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34"/>
          <p:cNvSpPr txBox="1">
            <a:spLocks noGrp="1"/>
          </p:cNvSpPr>
          <p:nvPr>
            <p:ph type="title"/>
          </p:nvPr>
        </p:nvSpPr>
        <p:spPr>
          <a:xfrm>
            <a:off x="1043608" y="2492896"/>
            <a:ext cx="7024744" cy="114300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chemeClr val="accent1"/>
              </a:buClr>
              <a:buSzPct val="100000"/>
              <a:buFont typeface="Century Gothic"/>
              <a:buNone/>
            </a:pPr>
            <a:r>
              <a:rPr lang="el-GR"/>
              <a:t>Γνωσιακή Συμπεριφορική Θεραπεία (ΓΣΘ)</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Google Shape;462;p35"/>
          <p:cNvSpPr txBox="1">
            <a:spLocks noGrp="1"/>
          </p:cNvSpPr>
          <p:nvPr>
            <p:ph type="title"/>
          </p:nvPr>
        </p:nvSpPr>
        <p:spPr>
          <a:xfrm>
            <a:off x="1043490" y="1027664"/>
            <a:ext cx="7024744" cy="88916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ορισμός</a:t>
            </a:r>
            <a:endParaRPr/>
          </a:p>
        </p:txBody>
      </p:sp>
      <p:sp>
        <p:nvSpPr>
          <p:cNvPr id="463" name="Google Shape;463;p35"/>
          <p:cNvSpPr txBox="1">
            <a:spLocks noGrp="1"/>
          </p:cNvSpPr>
          <p:nvPr>
            <p:ph type="body" idx="1"/>
          </p:nvPr>
        </p:nvSpPr>
        <p:spPr>
          <a:xfrm>
            <a:off x="1043492" y="2323652"/>
            <a:ext cx="6777317" cy="3697636"/>
          </a:xfrm>
          <a:prstGeom prst="rect">
            <a:avLst/>
          </a:prstGeom>
          <a:noFill/>
          <a:ln>
            <a:noFill/>
          </a:ln>
        </p:spPr>
        <p:txBody>
          <a:bodyPr spcFirstLastPara="1" wrap="square" lIns="91425" tIns="45700" rIns="91425" bIns="45700" anchor="t" anchorCtr="0">
            <a:normAutofit/>
          </a:bodyPr>
          <a:lstStyle/>
          <a:p>
            <a:pPr marL="342900" lvl="0" indent="-274320" algn="l" rtl="0">
              <a:spcBef>
                <a:spcPts val="0"/>
              </a:spcBef>
              <a:spcAft>
                <a:spcPts val="0"/>
              </a:spcAft>
              <a:buSzPts val="1520"/>
              <a:buChar char="🞇"/>
            </a:pPr>
            <a:r>
              <a:rPr lang="el-GR" sz="2000"/>
              <a:t>αποτελεί ένα συνδυασμό της συμπεριφοριστικής &amp; της γνωσιακής θεωρίας που στηρίζεται στις ακόλουθες αρχές: </a:t>
            </a:r>
            <a:endParaRPr/>
          </a:p>
          <a:p>
            <a:pPr marL="342900" lvl="0" indent="-177800" algn="l" rtl="0">
              <a:spcBef>
                <a:spcPts val="400"/>
              </a:spcBef>
              <a:spcAft>
                <a:spcPts val="0"/>
              </a:spcAft>
              <a:buSzPts val="1520"/>
              <a:buNone/>
            </a:pPr>
            <a:endParaRPr sz="2000"/>
          </a:p>
          <a:p>
            <a:pPr marL="525780" lvl="0" indent="-457200" algn="l" rtl="0">
              <a:spcBef>
                <a:spcPts val="400"/>
              </a:spcBef>
              <a:spcAft>
                <a:spcPts val="0"/>
              </a:spcAft>
              <a:buSzPts val="1520"/>
              <a:buFont typeface="Century Gothic"/>
              <a:buAutoNum type="arabicPeriod"/>
            </a:pPr>
            <a:r>
              <a:rPr lang="el-GR" sz="2000"/>
              <a:t>οι γνωσίες επηρεάζουν τη συμπεριφορά, </a:t>
            </a:r>
            <a:endParaRPr/>
          </a:p>
          <a:p>
            <a:pPr marL="525780" lvl="0" indent="-360680" algn="l" rtl="0">
              <a:spcBef>
                <a:spcPts val="400"/>
              </a:spcBef>
              <a:spcAft>
                <a:spcPts val="0"/>
              </a:spcAft>
              <a:buSzPts val="1520"/>
              <a:buFont typeface="Century Gothic"/>
              <a:buNone/>
            </a:pPr>
            <a:endParaRPr sz="2000"/>
          </a:p>
          <a:p>
            <a:pPr marL="525780" lvl="0" indent="-457200" algn="l" rtl="0">
              <a:spcBef>
                <a:spcPts val="400"/>
              </a:spcBef>
              <a:spcAft>
                <a:spcPts val="0"/>
              </a:spcAft>
              <a:buSzPts val="1520"/>
              <a:buFont typeface="Century Gothic"/>
              <a:buAutoNum type="arabicPeriod"/>
            </a:pPr>
            <a:r>
              <a:rPr lang="el-GR" sz="2000"/>
              <a:t>οι γνωσίες μπορούν να αλλάξουν και </a:t>
            </a:r>
            <a:endParaRPr/>
          </a:p>
          <a:p>
            <a:pPr marL="525780" lvl="0" indent="-360680" algn="l" rtl="0">
              <a:spcBef>
                <a:spcPts val="400"/>
              </a:spcBef>
              <a:spcAft>
                <a:spcPts val="0"/>
              </a:spcAft>
              <a:buSzPts val="1520"/>
              <a:buFont typeface="Century Gothic"/>
              <a:buNone/>
            </a:pPr>
            <a:endParaRPr sz="2000"/>
          </a:p>
          <a:p>
            <a:pPr marL="525780" lvl="0" indent="-457200" algn="l" rtl="0">
              <a:spcBef>
                <a:spcPts val="400"/>
              </a:spcBef>
              <a:spcAft>
                <a:spcPts val="0"/>
              </a:spcAft>
              <a:buSzPts val="1520"/>
              <a:buFont typeface="Century Gothic"/>
              <a:buAutoNum type="arabicPeriod"/>
            </a:pPr>
            <a:r>
              <a:rPr lang="el-GR" sz="2000"/>
              <a:t>η αλλαγή στις γνωσίες μπορεί να επηρεάσει την αλλαγή στη συμπεριφορά. </a:t>
            </a:r>
            <a:endParaRPr/>
          </a:p>
          <a:p>
            <a:pPr marL="342900" lvl="0" indent="-158496" algn="l" rtl="0">
              <a:spcBef>
                <a:spcPts val="480"/>
              </a:spcBef>
              <a:spcAft>
                <a:spcPts val="0"/>
              </a:spcAft>
              <a:buSzPts val="1824"/>
              <a:buNone/>
            </a:pPr>
            <a:endParaRPr/>
          </a:p>
          <a:p>
            <a:pPr marL="342900" lvl="0" indent="-158496" algn="l" rtl="0">
              <a:spcBef>
                <a:spcPts val="480"/>
              </a:spcBef>
              <a:spcAft>
                <a:spcPts val="0"/>
              </a:spcAft>
              <a:buSzPts val="1824"/>
              <a:buNone/>
            </a:pP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67"/>
        <p:cNvGrpSpPr/>
        <p:nvPr/>
      </p:nvGrpSpPr>
      <p:grpSpPr>
        <a:xfrm>
          <a:off x="0" y="0"/>
          <a:ext cx="0" cy="0"/>
          <a:chOff x="0" y="0"/>
          <a:chExt cx="0" cy="0"/>
        </a:xfrm>
      </p:grpSpPr>
      <p:sp>
        <p:nvSpPr>
          <p:cNvPr id="468" name="Google Shape;468;p36"/>
          <p:cNvSpPr txBox="1">
            <a:spLocks noGrp="1"/>
          </p:cNvSpPr>
          <p:nvPr>
            <p:ph type="title"/>
          </p:nvPr>
        </p:nvSpPr>
        <p:spPr>
          <a:xfrm>
            <a:off x="827584" y="1027664"/>
            <a:ext cx="7240650"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3000"/>
              <a:buFont typeface="Century Gothic"/>
              <a:buNone/>
            </a:pPr>
            <a:r>
              <a:rPr lang="el-GR" sz="3000"/>
              <a:t>Εφαρμογή στη Διαιτολογική πρακτική</a:t>
            </a:r>
            <a:endParaRPr/>
          </a:p>
        </p:txBody>
      </p:sp>
      <p:sp>
        <p:nvSpPr>
          <p:cNvPr id="469" name="Google Shape;469;p36"/>
          <p:cNvSpPr txBox="1">
            <a:spLocks noGrp="1"/>
          </p:cNvSpPr>
          <p:nvPr>
            <p:ph type="body" idx="1"/>
          </p:nvPr>
        </p:nvSpPr>
        <p:spPr>
          <a:xfrm>
            <a:off x="1043492" y="2584319"/>
            <a:ext cx="6777317" cy="3508977"/>
          </a:xfrm>
          <a:prstGeom prst="rect">
            <a:avLst/>
          </a:prstGeom>
          <a:noFill/>
          <a:ln>
            <a:noFill/>
          </a:ln>
        </p:spPr>
        <p:txBody>
          <a:bodyPr spcFirstLastPara="1" wrap="square" lIns="91425" tIns="45700" rIns="91425" bIns="45700" anchor="t" anchorCtr="0">
            <a:normAutofit/>
          </a:bodyPr>
          <a:lstStyle/>
          <a:p>
            <a:pPr marL="68580" lvl="0" indent="0" algn="l" rtl="0">
              <a:spcBef>
                <a:spcPts val="0"/>
              </a:spcBef>
              <a:spcAft>
                <a:spcPts val="0"/>
              </a:spcAft>
              <a:buSzPts val="1824"/>
              <a:buNone/>
            </a:pPr>
            <a:r>
              <a:rPr lang="el-GR" b="1"/>
              <a:t>Βοηθά τους ασθενείς</a:t>
            </a:r>
            <a:r>
              <a:rPr lang="el-GR"/>
              <a:t>:</a:t>
            </a:r>
            <a:endParaRPr/>
          </a:p>
          <a:p>
            <a:pPr marL="640080" lvl="1" indent="-274320" algn="l" rtl="0">
              <a:spcBef>
                <a:spcPts val="440"/>
              </a:spcBef>
              <a:spcAft>
                <a:spcPts val="0"/>
              </a:spcAft>
              <a:buSzPts val="1672"/>
              <a:buChar char="🞇"/>
            </a:pPr>
            <a:r>
              <a:rPr lang="el-GR"/>
              <a:t>να αναγνωρίσουν δυσλειτουργικές συμπεριφορές και τρόπους σκέψης (γνωσιακό κομμάτι), &amp; </a:t>
            </a:r>
            <a:endParaRPr/>
          </a:p>
          <a:p>
            <a:pPr marL="640080" lvl="1" indent="-168148" algn="l" rtl="0">
              <a:spcBef>
                <a:spcPts val="440"/>
              </a:spcBef>
              <a:spcAft>
                <a:spcPts val="0"/>
              </a:spcAft>
              <a:buSzPts val="1672"/>
              <a:buNone/>
            </a:pPr>
            <a:endParaRPr/>
          </a:p>
          <a:p>
            <a:pPr marL="640080" lvl="1" indent="-274320" algn="l" rtl="0">
              <a:spcBef>
                <a:spcPts val="440"/>
              </a:spcBef>
              <a:spcAft>
                <a:spcPts val="0"/>
              </a:spcAft>
              <a:buSzPts val="1672"/>
              <a:buChar char="🞇"/>
            </a:pPr>
            <a:r>
              <a:rPr lang="el-GR"/>
              <a:t>να αναπτύξουν μεθόδους τροποποίησής τους (συμπεριφορικό κομμάτι)</a:t>
            </a:r>
            <a:endParaRPr/>
          </a:p>
          <a:p>
            <a:pPr marL="342900" lvl="0" indent="-158496" algn="l" rtl="0">
              <a:spcBef>
                <a:spcPts val="480"/>
              </a:spcBef>
              <a:spcAft>
                <a:spcPts val="0"/>
              </a:spcAft>
              <a:buSzPts val="1824"/>
              <a:buNone/>
            </a:pP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37"/>
          <p:cNvSpPr txBox="1">
            <a:spLocks noGrp="1"/>
          </p:cNvSpPr>
          <p:nvPr>
            <p:ph type="title"/>
          </p:nvPr>
        </p:nvSpPr>
        <p:spPr>
          <a:xfrm>
            <a:off x="755576" y="548680"/>
            <a:ext cx="7488832"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2800"/>
              <a:buFont typeface="Century Gothic"/>
              <a:buNone/>
            </a:pPr>
            <a:r>
              <a:rPr lang="el-GR" sz="2800"/>
              <a:t>Τεχνικές ΓΣΘ που εφαρμόζονται στη διαιτολογική πρακτική</a:t>
            </a:r>
            <a:endParaRPr/>
          </a:p>
        </p:txBody>
      </p:sp>
      <p:sp>
        <p:nvSpPr>
          <p:cNvPr id="475" name="Google Shape;475;p37"/>
          <p:cNvSpPr txBox="1">
            <a:spLocks noGrp="1"/>
          </p:cNvSpPr>
          <p:nvPr>
            <p:ph type="body" idx="1"/>
          </p:nvPr>
        </p:nvSpPr>
        <p:spPr>
          <a:xfrm>
            <a:off x="755576" y="1988840"/>
            <a:ext cx="7685803" cy="3508977"/>
          </a:xfrm>
          <a:prstGeom prst="rect">
            <a:avLst/>
          </a:prstGeom>
          <a:noFill/>
          <a:ln>
            <a:noFill/>
          </a:ln>
        </p:spPr>
        <p:txBody>
          <a:bodyPr spcFirstLastPara="1" wrap="square" lIns="91425" tIns="45700" rIns="91425" bIns="45700" anchor="t" anchorCtr="0">
            <a:noAutofit/>
          </a:bodyPr>
          <a:lstStyle/>
          <a:p>
            <a:pPr marL="525780" lvl="0" indent="-457200" algn="l" rtl="0">
              <a:spcBef>
                <a:spcPts val="0"/>
              </a:spcBef>
              <a:spcAft>
                <a:spcPts val="0"/>
              </a:spcAft>
              <a:buSzPts val="1520"/>
              <a:buFont typeface="Century Gothic"/>
              <a:buAutoNum type="arabicPeriod"/>
            </a:pPr>
            <a:r>
              <a:rPr lang="el-GR" sz="2000"/>
              <a:t>Επίτευξη προσέγγισης συνεργασίας </a:t>
            </a:r>
            <a:endParaRPr/>
          </a:p>
          <a:p>
            <a:pPr marL="525780" lvl="0" indent="-457200" algn="l" rtl="0">
              <a:spcBef>
                <a:spcPts val="400"/>
              </a:spcBef>
              <a:spcAft>
                <a:spcPts val="0"/>
              </a:spcAft>
              <a:buSzPts val="1520"/>
              <a:buFont typeface="Century Gothic"/>
              <a:buAutoNum type="arabicPeriod"/>
            </a:pPr>
            <a:r>
              <a:rPr lang="el-GR" sz="2000"/>
              <a:t>Ανταμοιβή – επιβράβευση – ενίσχυση θετικών συμπεριφορών </a:t>
            </a:r>
            <a:endParaRPr/>
          </a:p>
          <a:p>
            <a:pPr marL="525780" lvl="0" indent="-457200" algn="l" rtl="0">
              <a:spcBef>
                <a:spcPts val="400"/>
              </a:spcBef>
              <a:spcAft>
                <a:spcPts val="0"/>
              </a:spcAft>
              <a:buSzPts val="1520"/>
              <a:buFont typeface="Century Gothic"/>
              <a:buAutoNum type="arabicPeriod"/>
            </a:pPr>
            <a:r>
              <a:rPr lang="el-GR" sz="2000"/>
              <a:t>Σωκρατικές ερωτήσεις </a:t>
            </a:r>
            <a:endParaRPr/>
          </a:p>
          <a:p>
            <a:pPr marL="525780" lvl="0" indent="-457200" algn="l" rtl="0">
              <a:spcBef>
                <a:spcPts val="400"/>
              </a:spcBef>
              <a:spcAft>
                <a:spcPts val="0"/>
              </a:spcAft>
              <a:buSzPts val="1520"/>
              <a:buFont typeface="Century Gothic"/>
              <a:buAutoNum type="arabicPeriod"/>
            </a:pPr>
            <a:r>
              <a:rPr lang="el-GR" sz="2000"/>
              <a:t>Αυτο-παρακολούθηση (self-monitoring) </a:t>
            </a:r>
            <a:endParaRPr sz="2000"/>
          </a:p>
          <a:p>
            <a:pPr marL="525780" lvl="0" indent="-457200" algn="l" rtl="0">
              <a:spcBef>
                <a:spcPts val="400"/>
              </a:spcBef>
              <a:spcAft>
                <a:spcPts val="0"/>
              </a:spcAft>
              <a:buSzPts val="1520"/>
              <a:buFont typeface="Century Gothic"/>
              <a:buAutoNum type="arabicPeriod"/>
            </a:pPr>
            <a:r>
              <a:rPr lang="el-GR" sz="2000"/>
              <a:t>Ανατροφοδότηση </a:t>
            </a:r>
            <a:endParaRPr/>
          </a:p>
          <a:p>
            <a:pPr marL="525780" lvl="0" indent="-457200" algn="l" rtl="0">
              <a:spcBef>
                <a:spcPts val="400"/>
              </a:spcBef>
              <a:spcAft>
                <a:spcPts val="0"/>
              </a:spcAft>
              <a:buSzPts val="1520"/>
              <a:buFont typeface="Century Gothic"/>
              <a:buAutoNum type="arabicPeriod"/>
            </a:pPr>
            <a:r>
              <a:rPr lang="el-GR" sz="2000"/>
              <a:t>Γνωσιακή αναδόμηση και ανάπτυξη “θετικών” σκέψεων </a:t>
            </a:r>
            <a:endParaRPr/>
          </a:p>
          <a:p>
            <a:pPr marL="525780" lvl="0" indent="-457200" algn="l" rtl="0">
              <a:spcBef>
                <a:spcPts val="400"/>
              </a:spcBef>
              <a:spcAft>
                <a:spcPts val="0"/>
              </a:spcAft>
              <a:buSzPts val="1520"/>
              <a:buFont typeface="Century Gothic"/>
              <a:buAutoNum type="arabicPeriod"/>
            </a:pPr>
            <a:r>
              <a:rPr lang="el-GR" sz="2000"/>
              <a:t>Έλεγχος ερεθισμάτων </a:t>
            </a:r>
            <a:endParaRPr/>
          </a:p>
          <a:p>
            <a:pPr marL="525780" lvl="0" indent="-457200" algn="l" rtl="0">
              <a:spcBef>
                <a:spcPts val="400"/>
              </a:spcBef>
              <a:spcAft>
                <a:spcPts val="0"/>
              </a:spcAft>
              <a:buSzPts val="1520"/>
              <a:buFont typeface="Century Gothic"/>
              <a:buAutoNum type="arabicPeriod"/>
            </a:pPr>
            <a:r>
              <a:rPr lang="el-GR" sz="2000"/>
              <a:t>Επίλυση προβλημάτων</a:t>
            </a:r>
            <a:endParaRPr/>
          </a:p>
          <a:p>
            <a:pPr marL="525780" lvl="0" indent="-457200" algn="l" rtl="0">
              <a:spcBef>
                <a:spcPts val="400"/>
              </a:spcBef>
              <a:spcAft>
                <a:spcPts val="0"/>
              </a:spcAft>
              <a:buSzPts val="1520"/>
              <a:buFont typeface="Century Gothic"/>
              <a:buAutoNum type="arabicPeriod"/>
            </a:pPr>
            <a:r>
              <a:rPr lang="el-GR" sz="2000"/>
              <a:t>Αντιμετώπιση καταστάσεων υψηλού κινδύνου</a:t>
            </a:r>
            <a:endParaRPr/>
          </a:p>
          <a:p>
            <a:pPr marL="525780" lvl="0" indent="-457200" algn="l" rtl="0">
              <a:spcBef>
                <a:spcPts val="400"/>
              </a:spcBef>
              <a:spcAft>
                <a:spcPts val="0"/>
              </a:spcAft>
              <a:buSzPts val="1520"/>
              <a:buFont typeface="Century Gothic"/>
              <a:buAutoNum type="arabicPeriod"/>
            </a:pPr>
            <a:r>
              <a:rPr lang="el-GR" sz="2000"/>
              <a:t>Πρόληψη υποτροπής – σχεδιασμός διατήρησης</a:t>
            </a:r>
            <a:endParaRPr/>
          </a:p>
          <a:p>
            <a:pPr marL="525780" lvl="0" indent="-457200" algn="l" rtl="0">
              <a:spcBef>
                <a:spcPts val="400"/>
              </a:spcBef>
              <a:spcAft>
                <a:spcPts val="0"/>
              </a:spcAft>
              <a:buSzPts val="1520"/>
              <a:buFont typeface="Century Gothic"/>
              <a:buAutoNum type="arabicPeriod"/>
            </a:pPr>
            <a:r>
              <a:rPr lang="el-GR" sz="2000"/>
              <a:t>Στοχοθεσία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0" name="Google Shape;480;p38"/>
          <p:cNvSpPr txBox="1">
            <a:spLocks noGrp="1"/>
          </p:cNvSpPr>
          <p:nvPr>
            <p:ph type="title"/>
          </p:nvPr>
        </p:nvSpPr>
        <p:spPr>
          <a:xfrm>
            <a:off x="683568" y="1052736"/>
            <a:ext cx="7024744" cy="52912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800"/>
              <a:buFont typeface="Century Gothic"/>
              <a:buNone/>
            </a:pPr>
            <a:r>
              <a:rPr lang="el-GR" sz="2800"/>
              <a:t>1) Επίτευξη προσέγγισης συνεργασίας</a:t>
            </a:r>
            <a:endParaRPr/>
          </a:p>
        </p:txBody>
      </p:sp>
      <p:sp>
        <p:nvSpPr>
          <p:cNvPr id="481" name="Google Shape;481;p38"/>
          <p:cNvSpPr txBox="1">
            <a:spLocks noGrp="1"/>
          </p:cNvSpPr>
          <p:nvPr>
            <p:ph type="body" idx="1"/>
          </p:nvPr>
        </p:nvSpPr>
        <p:spPr>
          <a:xfrm>
            <a:off x="683568" y="2060848"/>
            <a:ext cx="7776864" cy="4536504"/>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t>Διαιτολόγος και ασθενής δουλεύουν μαζί για την επίτευξη κοινού στόχου.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Ο διαιτολόγος, λόγω εμπειρίας και γνώσης, μπορεί να κάνει προτάσεις στον ασθενή, αλλά ο τελευταίος αποφασίζει για το αν μπορεί να τις ενσωματώσει στο θεραπευτικό του πρωτόκολλο.</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sp>
        <p:nvSpPr>
          <p:cNvPr id="486" name="Google Shape;486;p39"/>
          <p:cNvSpPr txBox="1">
            <a:spLocks noGrp="1"/>
          </p:cNvSpPr>
          <p:nvPr>
            <p:ph type="title"/>
          </p:nvPr>
        </p:nvSpPr>
        <p:spPr>
          <a:xfrm>
            <a:off x="686710" y="764704"/>
            <a:ext cx="7024744" cy="52912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800"/>
              <a:buFont typeface="Century Gothic"/>
              <a:buNone/>
            </a:pPr>
            <a:r>
              <a:rPr lang="el-GR" sz="2800"/>
              <a:t>1) Επίτευξη προσέγγισης συνεργασίας</a:t>
            </a:r>
            <a:endParaRPr/>
          </a:p>
        </p:txBody>
      </p:sp>
      <p:sp>
        <p:nvSpPr>
          <p:cNvPr id="487" name="Google Shape;487;p39"/>
          <p:cNvSpPr txBox="1">
            <a:spLocks noGrp="1"/>
          </p:cNvSpPr>
          <p:nvPr>
            <p:ph type="body" idx="1"/>
          </p:nvPr>
        </p:nvSpPr>
        <p:spPr>
          <a:xfrm>
            <a:off x="683568" y="1628800"/>
            <a:ext cx="7776864" cy="4968552"/>
          </a:xfrm>
          <a:prstGeom prst="rect">
            <a:avLst/>
          </a:prstGeom>
          <a:noFill/>
          <a:ln>
            <a:noFill/>
          </a:ln>
        </p:spPr>
        <p:txBody>
          <a:bodyPr spcFirstLastPara="1" wrap="square" lIns="91425" tIns="45700" rIns="91425" bIns="45700" anchor="t" anchorCtr="0">
            <a:noAutofit/>
          </a:bodyPr>
          <a:lstStyle/>
          <a:p>
            <a:pPr marL="68580" lvl="0" indent="0" algn="l" rtl="0">
              <a:spcBef>
                <a:spcPts val="0"/>
              </a:spcBef>
              <a:spcAft>
                <a:spcPts val="0"/>
              </a:spcAft>
              <a:buSzPts val="1444"/>
              <a:buNone/>
            </a:pPr>
            <a:r>
              <a:rPr lang="el-GR" sz="1900" b="1" u="sng"/>
              <a:t>Πρακτικοί τρόποι για την επίτευξη της συνεργασίας: </a:t>
            </a:r>
            <a:endParaRPr/>
          </a:p>
          <a:p>
            <a:pPr marL="342900" lvl="0" indent="-274320" algn="l" rtl="0">
              <a:lnSpc>
                <a:spcPct val="150000"/>
              </a:lnSpc>
              <a:spcBef>
                <a:spcPts val="0"/>
              </a:spcBef>
              <a:spcAft>
                <a:spcPts val="0"/>
              </a:spcAft>
              <a:buSzPts val="1444"/>
              <a:buChar char="🞇"/>
            </a:pPr>
            <a:r>
              <a:rPr lang="el-GR" sz="1900"/>
              <a:t>ο από κοινού καθορισμός των θεμάτων (agenda) της συνεδρίας αλλά &amp; της ολοκλήρωσης της παρέμβασης </a:t>
            </a:r>
            <a:endParaRPr/>
          </a:p>
          <a:p>
            <a:pPr marL="342900" lvl="0" indent="-274320" algn="l" rtl="0">
              <a:lnSpc>
                <a:spcPct val="150000"/>
              </a:lnSpc>
              <a:spcBef>
                <a:spcPts val="0"/>
              </a:spcBef>
              <a:spcAft>
                <a:spcPts val="0"/>
              </a:spcAft>
              <a:buSzPts val="1444"/>
              <a:buChar char="🞇"/>
            </a:pPr>
            <a:r>
              <a:rPr lang="el-GR" sz="1900"/>
              <a:t>ο από κοινού καθορισμός των στόχων της συνεδρίας </a:t>
            </a:r>
            <a:endParaRPr/>
          </a:p>
          <a:p>
            <a:pPr marL="342900" lvl="0" indent="-274320" algn="l" rtl="0">
              <a:lnSpc>
                <a:spcPct val="150000"/>
              </a:lnSpc>
              <a:spcBef>
                <a:spcPts val="0"/>
              </a:spcBef>
              <a:spcAft>
                <a:spcPts val="0"/>
              </a:spcAft>
              <a:buSzPts val="1444"/>
              <a:buChar char="🞇"/>
            </a:pPr>
            <a:r>
              <a:rPr lang="el-GR" sz="1900"/>
              <a:t>η από κοινού ανασκόπηση των στόχων και των «εργασιών» της προηγούμενης συνάντησης (π.χ. ανασκόπηση των ημερολογίων καταγραφής της διαιτητικής πρόσληψης &amp; διερεύνηση προβλημάτων), </a:t>
            </a:r>
            <a:endParaRPr/>
          </a:p>
          <a:p>
            <a:pPr marL="342900" lvl="0" indent="-274320" algn="l" rtl="0">
              <a:lnSpc>
                <a:spcPct val="150000"/>
              </a:lnSpc>
              <a:spcBef>
                <a:spcPts val="0"/>
              </a:spcBef>
              <a:spcAft>
                <a:spcPts val="0"/>
              </a:spcAft>
              <a:buSzPts val="1444"/>
              <a:buChar char="🞇"/>
            </a:pPr>
            <a:r>
              <a:rPr lang="el-GR" sz="1900"/>
              <a:t>η παρότρυνση προς τον ασθενή να βρει ο ίδιος τη λύση</a:t>
            </a:r>
            <a:endParaRPr/>
          </a:p>
          <a:p>
            <a:pPr marL="342900" lvl="0" indent="-274320" algn="l" rtl="0">
              <a:lnSpc>
                <a:spcPct val="150000"/>
              </a:lnSpc>
              <a:spcBef>
                <a:spcPts val="0"/>
              </a:spcBef>
              <a:spcAft>
                <a:spcPts val="0"/>
              </a:spcAft>
              <a:buSzPts val="1444"/>
              <a:buChar char="🞇"/>
            </a:pPr>
            <a:r>
              <a:rPr lang="el-GR" sz="1900"/>
              <a:t>η ανακεφαλαίωση από τον ίδιο τον ασθενή στο τέλος της συνάντησης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4"/>
          <p:cNvSpPr txBox="1">
            <a:spLocks noGrp="1"/>
          </p:cNvSpPr>
          <p:nvPr>
            <p:ph type="title"/>
          </p:nvPr>
        </p:nvSpPr>
        <p:spPr>
          <a:xfrm>
            <a:off x="827584" y="476672"/>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Ιστορία…</a:t>
            </a:r>
            <a:endParaRPr/>
          </a:p>
        </p:txBody>
      </p:sp>
      <p:sp>
        <p:nvSpPr>
          <p:cNvPr id="277" name="Google Shape;277;p4"/>
          <p:cNvSpPr txBox="1">
            <a:spLocks noGrp="1"/>
          </p:cNvSpPr>
          <p:nvPr>
            <p:ph type="body" idx="1"/>
          </p:nvPr>
        </p:nvSpPr>
        <p:spPr>
          <a:xfrm>
            <a:off x="827584" y="1916832"/>
            <a:ext cx="7272808" cy="3508977"/>
          </a:xfrm>
          <a:prstGeom prst="rect">
            <a:avLst/>
          </a:prstGeom>
          <a:noFill/>
          <a:ln>
            <a:noFill/>
          </a:ln>
        </p:spPr>
        <p:txBody>
          <a:bodyPr spcFirstLastPara="1" wrap="square" lIns="91425" tIns="45700" rIns="91425" bIns="45700" anchor="t" anchorCtr="0">
            <a:normAutofit/>
          </a:bodyPr>
          <a:lstStyle/>
          <a:p>
            <a:pPr marL="342900" lvl="0" indent="-274320" algn="just" rtl="0">
              <a:spcBef>
                <a:spcPts val="0"/>
              </a:spcBef>
              <a:spcAft>
                <a:spcPts val="0"/>
              </a:spcAft>
              <a:buSzPts val="1824"/>
              <a:buChar char="🞇"/>
            </a:pPr>
            <a:r>
              <a:rPr lang="el-GR"/>
              <a:t>Το γνωσιακό μοντέλο συντέθηκε αρχικά από μελέτες του </a:t>
            </a:r>
            <a:r>
              <a:rPr lang="el-GR" b="1"/>
              <a:t>Aaron Beck</a:t>
            </a:r>
            <a:r>
              <a:rPr lang="el-GR"/>
              <a:t>, ο οποίος προσπαθούσε να εξηγήσει τις ψυχολογικές διαδικασίες στην κατάθλιψη.</a:t>
            </a:r>
            <a:endParaRPr/>
          </a:p>
          <a:p>
            <a:pPr marL="68580" lvl="0" indent="0" algn="l" rtl="0">
              <a:spcBef>
                <a:spcPts val="480"/>
              </a:spcBef>
              <a:spcAft>
                <a:spcPts val="0"/>
              </a:spcAft>
              <a:buSzPts val="1824"/>
              <a:buNone/>
            </a:pPr>
            <a:endParaRPr/>
          </a:p>
        </p:txBody>
      </p:sp>
      <p:pic>
        <p:nvPicPr>
          <p:cNvPr id="278" name="Google Shape;278;p4"/>
          <p:cNvPicPr preferRelativeResize="0"/>
          <p:nvPr/>
        </p:nvPicPr>
        <p:blipFill rotWithShape="1">
          <a:blip r:embed="rId3">
            <a:alphaModFix/>
          </a:blip>
          <a:srcRect/>
          <a:stretch/>
        </p:blipFill>
        <p:spPr>
          <a:xfrm>
            <a:off x="2332030" y="3933056"/>
            <a:ext cx="3968162" cy="2572692"/>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40"/>
          <p:cNvSpPr txBox="1">
            <a:spLocks noGrp="1"/>
          </p:cNvSpPr>
          <p:nvPr>
            <p:ph type="title"/>
          </p:nvPr>
        </p:nvSpPr>
        <p:spPr>
          <a:xfrm>
            <a:off x="791580" y="667468"/>
            <a:ext cx="7560840"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600"/>
              <a:buFont typeface="Century Gothic"/>
              <a:buNone/>
            </a:pPr>
            <a:r>
              <a:rPr lang="el-GR" sz="2600"/>
              <a:t>2) Ανταμοιβή – επιβράβευση – ενίσχυση θετικών συμπεριφορών</a:t>
            </a:r>
            <a:endParaRPr/>
          </a:p>
        </p:txBody>
      </p:sp>
      <p:sp>
        <p:nvSpPr>
          <p:cNvPr id="493" name="Google Shape;493;p40"/>
          <p:cNvSpPr txBox="1">
            <a:spLocks noGrp="1"/>
          </p:cNvSpPr>
          <p:nvPr>
            <p:ph type="body" idx="1"/>
          </p:nvPr>
        </p:nvSpPr>
        <p:spPr>
          <a:xfrm>
            <a:off x="647564" y="2060848"/>
            <a:ext cx="7704856" cy="3985668"/>
          </a:xfrm>
          <a:prstGeom prst="rect">
            <a:avLst/>
          </a:prstGeom>
          <a:noFill/>
          <a:ln>
            <a:noFill/>
          </a:ln>
        </p:spPr>
        <p:txBody>
          <a:bodyPr spcFirstLastPara="1" wrap="square" lIns="91425" tIns="45700" rIns="91425" bIns="45700" anchor="t" anchorCtr="0">
            <a:noAutofit/>
          </a:bodyPr>
          <a:lstStyle/>
          <a:p>
            <a:pPr marL="68580" lvl="0" indent="0" algn="just" rtl="0">
              <a:spcBef>
                <a:spcPts val="0"/>
              </a:spcBef>
              <a:spcAft>
                <a:spcPts val="0"/>
              </a:spcAft>
              <a:buSzPts val="1520"/>
              <a:buNone/>
            </a:pPr>
            <a:r>
              <a:rPr lang="el-GR" sz="2000"/>
              <a:t>Η επιβράβευση σχετίζεται άμεσα με τον καθορισμό στόχων: ο διαιτολόγος βοηθά τον ασθενή να βρίσκει τρόπους </a:t>
            </a:r>
            <a:r>
              <a:rPr lang="el-GR" sz="2000" b="1"/>
              <a:t>που δε σχετίζονται με τη διατροφή</a:t>
            </a:r>
            <a:r>
              <a:rPr lang="el-GR" sz="2000"/>
              <a:t>, για να ανταμείβει τον εαυτό του μετά από την επίτευξη συγκεκριμένων στόχων (συντελεστική μάθηση).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Μέσω αυτής, μπορεί να δοθεί έμφαση ακόμα και σε μικρά βήματα–στόχους.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Στη διαιτητική παρέμβαση η ανταμοιβή </a:t>
            </a:r>
            <a:r>
              <a:rPr lang="el-GR" sz="2000" b="1"/>
              <a:t>δεν αναφέρεται σε τρόφιμα και είναι επιθυμητό να περιλαμβάνει ψυχαγωγικές δραστηριότητες</a:t>
            </a:r>
            <a:r>
              <a:rPr lang="el-GR" sz="2000"/>
              <a:t>, αγορές πέραν των τροφίμων ή να σχετίζεται με κάποιο χόμπι.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41"/>
          <p:cNvSpPr txBox="1">
            <a:spLocks noGrp="1"/>
          </p:cNvSpPr>
          <p:nvPr>
            <p:ph type="title"/>
          </p:nvPr>
        </p:nvSpPr>
        <p:spPr>
          <a:xfrm>
            <a:off x="611560" y="692696"/>
            <a:ext cx="7024744" cy="601136"/>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3000"/>
              <a:buFont typeface="Century Gothic"/>
              <a:buNone/>
            </a:pPr>
            <a:r>
              <a:rPr lang="el-GR" sz="3000" i="1"/>
              <a:t>3) Σωκρατικές ερωτήσεις (θεωρία) </a:t>
            </a:r>
            <a:endParaRPr sz="3000"/>
          </a:p>
        </p:txBody>
      </p:sp>
      <p:sp>
        <p:nvSpPr>
          <p:cNvPr id="499" name="Google Shape;499;p41"/>
          <p:cNvSpPr txBox="1">
            <a:spLocks noGrp="1"/>
          </p:cNvSpPr>
          <p:nvPr>
            <p:ph type="body" idx="1"/>
          </p:nvPr>
        </p:nvSpPr>
        <p:spPr>
          <a:xfrm>
            <a:off x="467544" y="1628800"/>
            <a:ext cx="8136904" cy="4680520"/>
          </a:xfrm>
          <a:prstGeom prst="rect">
            <a:avLst/>
          </a:prstGeom>
          <a:noFill/>
          <a:ln>
            <a:noFill/>
          </a:ln>
        </p:spPr>
        <p:txBody>
          <a:bodyPr spcFirstLastPara="1" wrap="square" lIns="91425" tIns="45700" rIns="91425" bIns="45700" anchor="t" anchorCtr="0">
            <a:noAutofit/>
          </a:bodyPr>
          <a:lstStyle/>
          <a:p>
            <a:pPr marL="342900" lvl="0" indent="-274320" algn="l" rtl="0">
              <a:spcBef>
                <a:spcPts val="0"/>
              </a:spcBef>
              <a:spcAft>
                <a:spcPts val="0"/>
              </a:spcAft>
              <a:buSzPts val="1292"/>
              <a:buChar char="🞇"/>
            </a:pPr>
            <a:r>
              <a:rPr lang="el-GR" sz="1700"/>
              <a:t>Στηρίζονται στην αρχή «Εσύ ξέρεις, εσύ μου λες». </a:t>
            </a:r>
            <a:endParaRPr/>
          </a:p>
          <a:p>
            <a:pPr marL="342900" lvl="0" indent="-192278" algn="l" rtl="0">
              <a:spcBef>
                <a:spcPts val="340"/>
              </a:spcBef>
              <a:spcAft>
                <a:spcPts val="0"/>
              </a:spcAft>
              <a:buSzPts val="1292"/>
              <a:buNone/>
            </a:pPr>
            <a:endParaRPr sz="1700"/>
          </a:p>
          <a:p>
            <a:pPr marL="342900" lvl="0" indent="-274320" algn="l" rtl="0">
              <a:spcBef>
                <a:spcPts val="340"/>
              </a:spcBef>
              <a:spcAft>
                <a:spcPts val="0"/>
              </a:spcAft>
              <a:buSzPts val="1292"/>
              <a:buChar char="🞇"/>
            </a:pPr>
            <a:r>
              <a:rPr lang="el-GR" sz="1700"/>
              <a:t>Ο ερωτών είναι φιλικός (δεν χρησιμοποιεί αντιπαράθεση ή κριτική), προτείνει διερευνητικά &amp; χρησιμοποιεί την υπόθεση. </a:t>
            </a:r>
            <a:endParaRPr/>
          </a:p>
          <a:p>
            <a:pPr marL="342900" lvl="0" indent="-192278" algn="l" rtl="0">
              <a:spcBef>
                <a:spcPts val="340"/>
              </a:spcBef>
              <a:spcAft>
                <a:spcPts val="0"/>
              </a:spcAft>
              <a:buSzPts val="1292"/>
              <a:buNone/>
            </a:pPr>
            <a:endParaRPr sz="1700"/>
          </a:p>
          <a:p>
            <a:pPr marL="342900" lvl="0" indent="-274320" algn="l" rtl="0">
              <a:spcBef>
                <a:spcPts val="340"/>
              </a:spcBef>
              <a:spcAft>
                <a:spcPts val="0"/>
              </a:spcAft>
              <a:buSzPts val="1292"/>
              <a:buChar char="🞇"/>
            </a:pPr>
            <a:r>
              <a:rPr lang="el-GR" sz="1700"/>
              <a:t>Ο ερωτώμενος εκφράζει τις δικές του απόψεις, οδηγείται σε συμπεράσματα που πιστεύει και με τον τρόπο αυτόν προλαμβάνεται η «αντίσταση» από μέρους του. </a:t>
            </a:r>
            <a:endParaRPr/>
          </a:p>
          <a:p>
            <a:pPr marL="342900" lvl="0" indent="-192278" algn="l" rtl="0">
              <a:spcBef>
                <a:spcPts val="340"/>
              </a:spcBef>
              <a:spcAft>
                <a:spcPts val="0"/>
              </a:spcAft>
              <a:buSzPts val="1292"/>
              <a:buNone/>
            </a:pPr>
            <a:endParaRPr sz="1700"/>
          </a:p>
          <a:p>
            <a:pPr marL="342900" lvl="0" indent="-274320" algn="l" rtl="0">
              <a:spcBef>
                <a:spcPts val="360"/>
              </a:spcBef>
              <a:spcAft>
                <a:spcPts val="0"/>
              </a:spcAft>
              <a:buSzPts val="1292"/>
              <a:buChar char="🞇"/>
            </a:pPr>
            <a:r>
              <a:rPr lang="el-GR" sz="1700"/>
              <a:t>Ο διαιτολόγος που χρησιμοποιεί τις σωκρατικές ερωτήσεις εκφράζει «περιέργεια» (δεν γνωρίζει τις εμπειρίες και τη γνώμη του ασθενούς και θέλει να τις μάθει), δείχνει ότι κατανοεί την κατάσταση του ασθενούς, «μεταφράζει» τα λεγόμενά του, ρωτά για τα μειονεκτήματα και τα πλεονεκτήματα μιας κατάστασης ή συμπεριφοράς, δίνει την πληροφορία με σεβασμό στον ασθενή, είναι υπομονετικός και παραμένει εστιασμένος στον στόχο του. Ουσιαστικά, ρωτά με τέτοιον τρόπο, ώστε να οδηγήσει τον ασθενή να φέρει τις δικές του ιδέες</a:t>
            </a:r>
            <a:r>
              <a:rPr lang="el-GR" sz="1800"/>
              <a:t>.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503"/>
        <p:cNvGrpSpPr/>
        <p:nvPr/>
      </p:nvGrpSpPr>
      <p:grpSpPr>
        <a:xfrm>
          <a:off x="0" y="0"/>
          <a:ext cx="0" cy="0"/>
          <a:chOff x="0" y="0"/>
          <a:chExt cx="0" cy="0"/>
        </a:xfrm>
      </p:grpSpPr>
      <p:sp>
        <p:nvSpPr>
          <p:cNvPr id="504" name="Google Shape;504;p42"/>
          <p:cNvSpPr txBox="1">
            <a:spLocks noGrp="1"/>
          </p:cNvSpPr>
          <p:nvPr>
            <p:ph type="title"/>
          </p:nvPr>
        </p:nvSpPr>
        <p:spPr>
          <a:xfrm>
            <a:off x="755576" y="883648"/>
            <a:ext cx="7488832" cy="601136"/>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sz="3200" i="1"/>
              <a:t>3) Σωκρατικές ερωτήσεις (παραδείγματα) </a:t>
            </a:r>
            <a:endParaRPr sz="3200"/>
          </a:p>
        </p:txBody>
      </p:sp>
      <p:sp>
        <p:nvSpPr>
          <p:cNvPr id="505" name="Google Shape;505;p42"/>
          <p:cNvSpPr txBox="1">
            <a:spLocks noGrp="1"/>
          </p:cNvSpPr>
          <p:nvPr>
            <p:ph type="body" idx="1"/>
          </p:nvPr>
        </p:nvSpPr>
        <p:spPr>
          <a:xfrm>
            <a:off x="683568" y="1700808"/>
            <a:ext cx="7704856" cy="4824536"/>
          </a:xfrm>
          <a:prstGeom prst="rect">
            <a:avLst/>
          </a:prstGeom>
          <a:noFill/>
          <a:ln>
            <a:noFill/>
          </a:ln>
        </p:spPr>
        <p:txBody>
          <a:bodyPr spcFirstLastPara="1" wrap="square" lIns="91425" tIns="45700" rIns="91425" bIns="45700" anchor="t" anchorCtr="0">
            <a:normAutofit fontScale="85000" lnSpcReduction="10000"/>
          </a:bodyPr>
          <a:lstStyle/>
          <a:p>
            <a:pPr marL="68580" lvl="0" indent="0" algn="l" rtl="0">
              <a:spcBef>
                <a:spcPts val="0"/>
              </a:spcBef>
              <a:spcAft>
                <a:spcPts val="0"/>
              </a:spcAft>
              <a:buSzPct val="76000"/>
              <a:buNone/>
            </a:pPr>
            <a:r>
              <a:rPr lang="el-GR"/>
              <a:t>Πιθανές ερωτήσεις «σωκρατικού τύπου» είναι οι παρακάτω: </a:t>
            </a:r>
            <a:endParaRPr/>
          </a:p>
          <a:p>
            <a:pPr marL="342900" lvl="0" indent="-274320" algn="l" rtl="0">
              <a:spcBef>
                <a:spcPts val="408"/>
              </a:spcBef>
              <a:spcAft>
                <a:spcPts val="0"/>
              </a:spcAft>
              <a:buSzPct val="76000"/>
              <a:buChar char="🞇"/>
            </a:pPr>
            <a:r>
              <a:rPr lang="el-GR"/>
              <a:t>Τι θα έκανες σχετικά με …; </a:t>
            </a:r>
            <a:endParaRPr/>
          </a:p>
          <a:p>
            <a:pPr marL="342900" lvl="0" indent="-274320" algn="l" rtl="0">
              <a:spcBef>
                <a:spcPts val="408"/>
              </a:spcBef>
              <a:spcAft>
                <a:spcPts val="0"/>
              </a:spcAft>
              <a:buSzPct val="76000"/>
              <a:buChar char="🞇"/>
            </a:pPr>
            <a:r>
              <a:rPr lang="el-GR"/>
              <a:t>Τι θα έκανες αν συνέβαινε το…</a:t>
            </a:r>
            <a:endParaRPr/>
          </a:p>
          <a:p>
            <a:pPr marL="342900" lvl="0" indent="-274320" algn="l" rtl="0">
              <a:spcBef>
                <a:spcPts val="408"/>
              </a:spcBef>
              <a:spcAft>
                <a:spcPts val="0"/>
              </a:spcAft>
              <a:buSzPct val="76000"/>
              <a:buChar char="🞇"/>
            </a:pPr>
            <a:r>
              <a:rPr lang="el-GR"/>
              <a:t>Θα έκανες κάτι διαφορετικό αν ξανασυνέβαινε να …;</a:t>
            </a:r>
            <a:endParaRPr/>
          </a:p>
          <a:p>
            <a:pPr marL="342900" lvl="0" indent="-274320" algn="l" rtl="0">
              <a:spcBef>
                <a:spcPts val="408"/>
              </a:spcBef>
              <a:spcAft>
                <a:spcPts val="0"/>
              </a:spcAft>
              <a:buSzPct val="76000"/>
              <a:buChar char="🞇"/>
            </a:pPr>
            <a:r>
              <a:rPr lang="el-GR"/>
              <a:t>Τι σκέφτεσαι να κάνεις με …;</a:t>
            </a:r>
            <a:endParaRPr/>
          </a:p>
          <a:p>
            <a:pPr marL="342900" lvl="0" indent="-274320" algn="l" rtl="0">
              <a:spcBef>
                <a:spcPts val="408"/>
              </a:spcBef>
              <a:spcAft>
                <a:spcPts val="0"/>
              </a:spcAft>
              <a:buSzPct val="76000"/>
              <a:buChar char="🞇"/>
            </a:pPr>
            <a:r>
              <a:rPr lang="el-GR"/>
              <a:t>Τι νομίζεις ότι χρειάζεσαι για να …;</a:t>
            </a:r>
            <a:endParaRPr/>
          </a:p>
          <a:p>
            <a:pPr marL="342900" lvl="0" indent="-274320" algn="l" rtl="0">
              <a:spcBef>
                <a:spcPts val="408"/>
              </a:spcBef>
              <a:spcAft>
                <a:spcPts val="0"/>
              </a:spcAft>
              <a:buSzPct val="76000"/>
              <a:buChar char="🞇"/>
            </a:pPr>
            <a:r>
              <a:rPr lang="el-GR"/>
              <a:t>Τι άλλο θα σε βοηθούσε να …;</a:t>
            </a:r>
            <a:endParaRPr/>
          </a:p>
          <a:p>
            <a:pPr marL="342900" lvl="0" indent="-274320" algn="l" rtl="0">
              <a:spcBef>
                <a:spcPts val="408"/>
              </a:spcBef>
              <a:spcAft>
                <a:spcPts val="0"/>
              </a:spcAft>
              <a:buSzPct val="76000"/>
              <a:buChar char="🞇"/>
            </a:pPr>
            <a:r>
              <a:rPr lang="el-GR"/>
              <a:t>Τι έμαθες τελικά από …;</a:t>
            </a:r>
            <a:endParaRPr/>
          </a:p>
          <a:p>
            <a:pPr marL="342900" lvl="0" indent="-274320" algn="l" rtl="0">
              <a:spcBef>
                <a:spcPts val="408"/>
              </a:spcBef>
              <a:spcAft>
                <a:spcPts val="0"/>
              </a:spcAft>
              <a:buSzPct val="76000"/>
              <a:buChar char="🞇"/>
            </a:pPr>
            <a:r>
              <a:rPr lang="el-GR"/>
              <a:t>Πώς σου φαίνεται να ...;</a:t>
            </a:r>
            <a:endParaRPr/>
          </a:p>
          <a:p>
            <a:pPr marL="342900" lvl="0" indent="-274320" algn="l" rtl="0">
              <a:spcBef>
                <a:spcPts val="408"/>
              </a:spcBef>
              <a:spcAft>
                <a:spcPts val="0"/>
              </a:spcAft>
              <a:buSzPct val="76000"/>
              <a:buChar char="🞇"/>
            </a:pPr>
            <a:r>
              <a:rPr lang="el-GR"/>
              <a:t>Έχεις σκεφτεί να …;</a:t>
            </a:r>
            <a:endParaRPr/>
          </a:p>
          <a:p>
            <a:pPr marL="342900" lvl="0" indent="-274320" algn="l" rtl="0">
              <a:spcBef>
                <a:spcPts val="408"/>
              </a:spcBef>
              <a:spcAft>
                <a:spcPts val="0"/>
              </a:spcAft>
              <a:buSzPct val="76000"/>
              <a:buChar char="🞇"/>
            </a:pPr>
            <a:r>
              <a:rPr lang="el-GR"/>
              <a:t>Αναρωτιέμαι πώς θα τα πήγαινες αν …;</a:t>
            </a:r>
            <a:endParaRPr/>
          </a:p>
          <a:p>
            <a:pPr marL="342900" lvl="0" indent="-274320" algn="l" rtl="0">
              <a:spcBef>
                <a:spcPts val="408"/>
              </a:spcBef>
              <a:spcAft>
                <a:spcPts val="0"/>
              </a:spcAft>
              <a:buSzPct val="76000"/>
              <a:buChar char="🞇"/>
            </a:pPr>
            <a:r>
              <a:rPr lang="el-GR"/>
              <a:t>Μπορείς να εξηγήσεις για ποιον λόγο …;</a:t>
            </a:r>
            <a:endParaRPr/>
          </a:p>
          <a:p>
            <a:pPr marL="342900" lvl="0" indent="-274320" algn="l" rtl="0">
              <a:spcBef>
                <a:spcPts val="408"/>
              </a:spcBef>
              <a:spcAft>
                <a:spcPts val="0"/>
              </a:spcAft>
              <a:buSzPct val="76000"/>
              <a:buChar char="🞇"/>
            </a:pPr>
            <a:r>
              <a:rPr lang="el-GR"/>
              <a:t>Τι εννοείς με το …;</a:t>
            </a:r>
            <a:endParaRPr/>
          </a:p>
          <a:p>
            <a:pPr marL="342900" lvl="0" indent="-274320" algn="l" rtl="0">
              <a:spcBef>
                <a:spcPts val="408"/>
              </a:spcBef>
              <a:spcAft>
                <a:spcPts val="0"/>
              </a:spcAft>
              <a:buSzPct val="76000"/>
              <a:buChar char="🞇"/>
            </a:pPr>
            <a:r>
              <a:rPr lang="el-GR"/>
              <a:t>Ποια είναι τα πλεονεκτήματα/μειονεκτήματα του να …; </a:t>
            </a:r>
            <a:endParaRPr/>
          </a:p>
          <a:p>
            <a:pPr marL="342900" lvl="0" indent="-175870" algn="l" rtl="0">
              <a:spcBef>
                <a:spcPts val="408"/>
              </a:spcBef>
              <a:spcAft>
                <a:spcPts val="0"/>
              </a:spcAft>
              <a:buSzPct val="76000"/>
              <a:buNone/>
            </a:pP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Google Shape;510;p43"/>
          <p:cNvSpPr txBox="1">
            <a:spLocks noGrp="1"/>
          </p:cNvSpPr>
          <p:nvPr>
            <p:ph type="title"/>
          </p:nvPr>
        </p:nvSpPr>
        <p:spPr>
          <a:xfrm>
            <a:off x="827584" y="692696"/>
            <a:ext cx="7024744" cy="75788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4) Αυτο-παρακολούθηση</a:t>
            </a:r>
            <a:endParaRPr/>
          </a:p>
        </p:txBody>
      </p:sp>
      <p:sp>
        <p:nvSpPr>
          <p:cNvPr id="511" name="Google Shape;511;p43"/>
          <p:cNvSpPr txBox="1">
            <a:spLocks noGrp="1"/>
          </p:cNvSpPr>
          <p:nvPr>
            <p:ph type="body" idx="1"/>
          </p:nvPr>
        </p:nvSpPr>
        <p:spPr>
          <a:xfrm>
            <a:off x="755576" y="2132856"/>
            <a:ext cx="7632848" cy="4248472"/>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824"/>
              <a:buNone/>
            </a:pPr>
            <a:r>
              <a:rPr lang="el-GR"/>
              <a:t>Μπορεί να χρησιμοποιηθεί για την καταγραφή:</a:t>
            </a:r>
            <a:endParaRPr/>
          </a:p>
          <a:p>
            <a:pPr marL="68580" lvl="0" indent="0" algn="just" rtl="0">
              <a:spcBef>
                <a:spcPts val="480"/>
              </a:spcBef>
              <a:spcAft>
                <a:spcPts val="0"/>
              </a:spcAft>
              <a:buSzPts val="1824"/>
              <a:buNone/>
            </a:pPr>
            <a:endParaRPr/>
          </a:p>
          <a:p>
            <a:pPr marL="640080" lvl="1" indent="-274320" algn="just" rtl="0">
              <a:spcBef>
                <a:spcPts val="440"/>
              </a:spcBef>
              <a:spcAft>
                <a:spcPts val="0"/>
              </a:spcAft>
              <a:buSzPts val="1672"/>
              <a:buChar char="🞇"/>
            </a:pPr>
            <a:r>
              <a:rPr lang="el-GR"/>
              <a:t>διαιτητικών συνηθειών</a:t>
            </a:r>
            <a:endParaRPr/>
          </a:p>
          <a:p>
            <a:pPr marL="640080" lvl="1" indent="-168148" algn="just" rtl="0">
              <a:spcBef>
                <a:spcPts val="440"/>
              </a:spcBef>
              <a:spcAft>
                <a:spcPts val="0"/>
              </a:spcAft>
              <a:buSzPts val="1672"/>
              <a:buNone/>
            </a:pPr>
            <a:endParaRPr/>
          </a:p>
          <a:p>
            <a:pPr marL="640080" lvl="1" indent="-274320" algn="just" rtl="0">
              <a:spcBef>
                <a:spcPts val="440"/>
              </a:spcBef>
              <a:spcAft>
                <a:spcPts val="0"/>
              </a:spcAft>
              <a:buSzPts val="1672"/>
              <a:buChar char="🞇"/>
            </a:pPr>
            <a:r>
              <a:rPr lang="el-GR"/>
              <a:t>συμπεριφορών </a:t>
            </a:r>
            <a:endParaRPr/>
          </a:p>
          <a:p>
            <a:pPr marL="640080" lvl="1" indent="-168148" algn="just" rtl="0">
              <a:spcBef>
                <a:spcPts val="440"/>
              </a:spcBef>
              <a:spcAft>
                <a:spcPts val="0"/>
              </a:spcAft>
              <a:buSzPts val="1672"/>
              <a:buNone/>
            </a:pPr>
            <a:endParaRPr/>
          </a:p>
          <a:p>
            <a:pPr marL="640080" lvl="1" indent="-274320" algn="just" rtl="0">
              <a:spcBef>
                <a:spcPts val="440"/>
              </a:spcBef>
              <a:spcAft>
                <a:spcPts val="0"/>
              </a:spcAft>
              <a:buSzPts val="1672"/>
              <a:buChar char="🞇"/>
            </a:pPr>
            <a:r>
              <a:rPr lang="el-GR"/>
              <a:t>ή/και σκέψεων </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516" name="Google Shape;516;p44"/>
          <p:cNvSpPr txBox="1">
            <a:spLocks noGrp="1"/>
          </p:cNvSpPr>
          <p:nvPr>
            <p:ph type="title"/>
          </p:nvPr>
        </p:nvSpPr>
        <p:spPr>
          <a:xfrm>
            <a:off x="827584" y="692696"/>
            <a:ext cx="7024744" cy="75788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4) Αυτο-παρακολούθηση</a:t>
            </a:r>
            <a:endParaRPr/>
          </a:p>
        </p:txBody>
      </p:sp>
      <p:sp>
        <p:nvSpPr>
          <p:cNvPr id="517" name="Google Shape;517;p44"/>
          <p:cNvSpPr txBox="1">
            <a:spLocks noGrp="1"/>
          </p:cNvSpPr>
          <p:nvPr>
            <p:ph type="body" idx="1"/>
          </p:nvPr>
        </p:nvSpPr>
        <p:spPr>
          <a:xfrm>
            <a:off x="755576" y="1916832"/>
            <a:ext cx="7632848" cy="4608512"/>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824"/>
              <a:buNone/>
            </a:pPr>
            <a:r>
              <a:rPr lang="el-GR" b="1">
                <a:solidFill>
                  <a:srgbClr val="FF0000"/>
                </a:solidFill>
              </a:rPr>
              <a:t>Στοχεύει</a:t>
            </a:r>
            <a:endParaRPr/>
          </a:p>
          <a:p>
            <a:pPr marL="68580" lvl="0" indent="0" algn="just" rtl="0">
              <a:spcBef>
                <a:spcPts val="480"/>
              </a:spcBef>
              <a:spcAft>
                <a:spcPts val="0"/>
              </a:spcAft>
              <a:buSzPts val="1824"/>
              <a:buNone/>
            </a:pPr>
            <a:r>
              <a:rPr lang="el-GR"/>
              <a:t>Με την αυτοπαρακολούθηση ο ασθενής:</a:t>
            </a:r>
            <a:endParaRPr/>
          </a:p>
          <a:p>
            <a:pPr marL="342900" lvl="0" indent="-274320" algn="just" rtl="0">
              <a:spcBef>
                <a:spcPts val="1200"/>
              </a:spcBef>
              <a:spcAft>
                <a:spcPts val="0"/>
              </a:spcAft>
              <a:buSzPts val="1520"/>
              <a:buChar char="🞇"/>
            </a:pPr>
            <a:r>
              <a:rPr lang="el-GR" sz="2000"/>
              <a:t>αντιλαμβάνεται τη συμπεριφορά του,</a:t>
            </a:r>
            <a:endParaRPr/>
          </a:p>
          <a:p>
            <a:pPr marL="342900" lvl="0" indent="-274320" algn="just" rtl="0">
              <a:spcBef>
                <a:spcPts val="1200"/>
              </a:spcBef>
              <a:spcAft>
                <a:spcPts val="0"/>
              </a:spcAft>
              <a:buSzPts val="1520"/>
              <a:buChar char="🞇"/>
            </a:pPr>
            <a:r>
              <a:rPr lang="el-GR" sz="2000"/>
              <a:t>προσδιορίζει τις παραμέτρους που επιθυμεί να αλλάξει, </a:t>
            </a:r>
            <a:endParaRPr/>
          </a:p>
          <a:p>
            <a:pPr marL="342900" lvl="0" indent="-274320" algn="just" rtl="0">
              <a:spcBef>
                <a:spcPts val="1200"/>
              </a:spcBef>
              <a:spcAft>
                <a:spcPts val="0"/>
              </a:spcAft>
              <a:buSzPts val="1520"/>
              <a:buChar char="🞇"/>
            </a:pPr>
            <a:r>
              <a:rPr lang="el-GR" sz="2000"/>
              <a:t>προσδιορίζει προβληματικές περιοχές της διαιτητικής συμπεριφοράς, </a:t>
            </a:r>
            <a:endParaRPr/>
          </a:p>
          <a:p>
            <a:pPr marL="342900" lvl="0" indent="-274320" algn="just" rtl="0">
              <a:spcBef>
                <a:spcPts val="1200"/>
              </a:spcBef>
              <a:spcAft>
                <a:spcPts val="0"/>
              </a:spcAft>
              <a:buSzPts val="1520"/>
              <a:buChar char="🞇"/>
            </a:pPr>
            <a:r>
              <a:rPr lang="el-GR" sz="2000"/>
              <a:t>καταστάσεις υψηλού κινδύνου, </a:t>
            </a:r>
            <a:endParaRPr/>
          </a:p>
          <a:p>
            <a:pPr marL="342900" lvl="0" indent="-274320" algn="just" rtl="0">
              <a:spcBef>
                <a:spcPts val="1200"/>
              </a:spcBef>
              <a:spcAft>
                <a:spcPts val="0"/>
              </a:spcAft>
              <a:buSzPts val="1520"/>
              <a:buChar char="🞇"/>
            </a:pPr>
            <a:r>
              <a:rPr lang="el-GR" sz="2000"/>
              <a:t>αρνητικά μηνύματα, </a:t>
            </a:r>
            <a:endParaRPr/>
          </a:p>
          <a:p>
            <a:pPr marL="342900" lvl="0" indent="-274320" algn="just" rtl="0">
              <a:spcBef>
                <a:spcPts val="1200"/>
              </a:spcBef>
              <a:spcAft>
                <a:spcPts val="0"/>
              </a:spcAft>
              <a:buSzPts val="1520"/>
              <a:buChar char="🞇"/>
            </a:pPr>
            <a:r>
              <a:rPr lang="el-GR" sz="2000"/>
              <a:t>ρυθμίζει συνειδητά την πρόσληψη τροφής &amp;</a:t>
            </a:r>
            <a:endParaRPr/>
          </a:p>
          <a:p>
            <a:pPr marL="342900" lvl="0" indent="-274320" algn="just" rtl="0">
              <a:spcBef>
                <a:spcPts val="1200"/>
              </a:spcBef>
              <a:spcAft>
                <a:spcPts val="0"/>
              </a:spcAft>
              <a:buSzPts val="1520"/>
              <a:buChar char="🞇"/>
            </a:pPr>
            <a:r>
              <a:rPr lang="el-GR" sz="2000"/>
              <a:t>παρακολουθεί την πρόοδό του. </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45"/>
          <p:cNvSpPr txBox="1">
            <a:spLocks noGrp="1"/>
          </p:cNvSpPr>
          <p:nvPr>
            <p:ph type="title"/>
          </p:nvPr>
        </p:nvSpPr>
        <p:spPr>
          <a:xfrm>
            <a:off x="755576" y="836712"/>
            <a:ext cx="7024744" cy="75788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4) Αυτο-παρακολούθηση</a:t>
            </a:r>
            <a:endParaRPr/>
          </a:p>
        </p:txBody>
      </p:sp>
      <p:sp>
        <p:nvSpPr>
          <p:cNvPr id="523" name="Google Shape;523;p45"/>
          <p:cNvSpPr txBox="1">
            <a:spLocks noGrp="1"/>
          </p:cNvSpPr>
          <p:nvPr>
            <p:ph type="body" idx="1"/>
          </p:nvPr>
        </p:nvSpPr>
        <p:spPr>
          <a:xfrm>
            <a:off x="827584" y="1988840"/>
            <a:ext cx="7416824" cy="4464496"/>
          </a:xfrm>
          <a:prstGeom prst="rect">
            <a:avLst/>
          </a:prstGeom>
          <a:noFill/>
          <a:ln>
            <a:noFill/>
          </a:ln>
        </p:spPr>
        <p:txBody>
          <a:bodyPr spcFirstLastPara="1" wrap="square" lIns="91425" tIns="45700" rIns="91425" bIns="45700" anchor="t" anchorCtr="0">
            <a:normAutofit lnSpcReduction="10000"/>
          </a:bodyPr>
          <a:lstStyle/>
          <a:p>
            <a:pPr marL="68580" lvl="0" indent="0" algn="just" rtl="0">
              <a:spcBef>
                <a:spcPts val="0"/>
              </a:spcBef>
              <a:spcAft>
                <a:spcPts val="0"/>
              </a:spcAft>
              <a:buSzPts val="1520"/>
              <a:buNone/>
            </a:pPr>
            <a:r>
              <a:rPr lang="el-GR" sz="2000" b="1">
                <a:solidFill>
                  <a:srgbClr val="FF0000"/>
                </a:solidFill>
              </a:rPr>
              <a:t>Εργαλεία</a:t>
            </a:r>
            <a:endParaRPr/>
          </a:p>
          <a:p>
            <a:pPr marL="68580" lvl="0" indent="0" algn="just" rtl="0">
              <a:spcBef>
                <a:spcPts val="400"/>
              </a:spcBef>
              <a:spcAft>
                <a:spcPts val="0"/>
              </a:spcAft>
              <a:buSzPts val="1520"/>
              <a:buNone/>
            </a:pPr>
            <a:r>
              <a:rPr lang="el-GR" sz="2000"/>
              <a:t>Ως εργαλεία αυτοπαρακολούθησης μπορούν να χρησιμοποιηθούν τα </a:t>
            </a:r>
            <a:r>
              <a:rPr lang="el-GR" sz="2000" b="1"/>
              <a:t>ημερολόγια καταγραφής τροφίμων </a:t>
            </a:r>
            <a:r>
              <a:rPr lang="el-GR" sz="2000"/>
              <a:t>(ή της </a:t>
            </a:r>
            <a:r>
              <a:rPr lang="el-GR" sz="2000" b="1"/>
              <a:t>καταγραφής στόχων</a:t>
            </a:r>
            <a:r>
              <a:rPr lang="el-GR" sz="2000"/>
              <a:t>).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Επίσης, τα ημερολόγια αλλαγής βάρους ή άλλων βιολογικών δεικτών (π.χ. γλυκόζης αίματος) αποτελούν εργαλεία αυτο-παρακολούθησης.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Δίνουν τη δυνατότητα να καταγράφονται, εκτός από τη διαιτητική πρόσληψη, και άλλες πληροφορίες, όπως η ώρα και ο τόπος κατανάλωσης, πιθανοί συνδαιτυμόνες, το τι έκανε το άτομο πριν το γεύμα ή το σνακ, αισθήματα και σκέψεις πριν και μετά την κατανάλωση τροφής κ.λπ. </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527"/>
        <p:cNvGrpSpPr/>
        <p:nvPr/>
      </p:nvGrpSpPr>
      <p:grpSpPr>
        <a:xfrm>
          <a:off x="0" y="0"/>
          <a:ext cx="0" cy="0"/>
          <a:chOff x="0" y="0"/>
          <a:chExt cx="0" cy="0"/>
        </a:xfrm>
      </p:grpSpPr>
      <p:sp>
        <p:nvSpPr>
          <p:cNvPr id="528" name="Google Shape;528;p46"/>
          <p:cNvSpPr txBox="1">
            <a:spLocks noGrp="1"/>
          </p:cNvSpPr>
          <p:nvPr>
            <p:ph type="title"/>
          </p:nvPr>
        </p:nvSpPr>
        <p:spPr>
          <a:xfrm>
            <a:off x="755576" y="836712"/>
            <a:ext cx="7024744" cy="75788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4) Αυτο-παρακολούθηση</a:t>
            </a:r>
            <a:endParaRPr/>
          </a:p>
        </p:txBody>
      </p:sp>
      <p:sp>
        <p:nvSpPr>
          <p:cNvPr id="529" name="Google Shape;529;p46"/>
          <p:cNvSpPr txBox="1">
            <a:spLocks noGrp="1"/>
          </p:cNvSpPr>
          <p:nvPr>
            <p:ph type="body" idx="1"/>
          </p:nvPr>
        </p:nvSpPr>
        <p:spPr>
          <a:xfrm>
            <a:off x="899592" y="2132856"/>
            <a:ext cx="7488832" cy="4320480"/>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520"/>
              <a:buNone/>
            </a:pPr>
            <a:r>
              <a:rPr lang="el-GR" sz="2000" b="1">
                <a:solidFill>
                  <a:srgbClr val="FF0000"/>
                </a:solidFill>
              </a:rPr>
              <a:t>Χρήση εργαλείων στη συνεδρία</a:t>
            </a:r>
            <a:endParaRPr/>
          </a:p>
          <a:p>
            <a:pPr marL="68580" lvl="0" indent="0" algn="just" rtl="0">
              <a:spcBef>
                <a:spcPts val="400"/>
              </a:spcBef>
              <a:spcAft>
                <a:spcPts val="0"/>
              </a:spcAft>
              <a:buSzPts val="1520"/>
              <a:buNone/>
            </a:pPr>
            <a:r>
              <a:rPr lang="el-GR" sz="2000"/>
              <a:t>Ο διαιτολόγος δεν θα πρέπει να ξεχνά την ανασκόπηση του ημερολογίου σε κάθε συνάντηση, και οφείλει να αναγνωρίζει τον κόπο και τον χρόνο που απαιτεί η αυτοπαρακολούθηση.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Μπορεί να αφήνει τον ασθενή να τον καθοδηγεί στο ημερολόγιο και να είναι έτοιμος να δεχθεί πολλές ερωτήσεις (σε περίπτωση που προκύψει σημαντικό ζήτημα, αυτό μπορεί να αποτελέσει θέμα συζήτησης στη συγκεκριμένη ή την επόμενη συνάντηση). </a:t>
            </a:r>
            <a:endParaRPr/>
          </a:p>
          <a:p>
            <a:pPr marL="68580" lvl="0" indent="0" algn="just" rtl="0">
              <a:spcBef>
                <a:spcPts val="400"/>
              </a:spcBef>
              <a:spcAft>
                <a:spcPts val="0"/>
              </a:spcAft>
              <a:buSzPts val="1520"/>
              <a:buNone/>
            </a:pPr>
            <a:endParaRPr sz="2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4" name="Google Shape;534;p47"/>
          <p:cNvSpPr txBox="1">
            <a:spLocks noGrp="1"/>
          </p:cNvSpPr>
          <p:nvPr>
            <p:ph type="title"/>
          </p:nvPr>
        </p:nvSpPr>
        <p:spPr>
          <a:xfrm>
            <a:off x="1043490" y="1027664"/>
            <a:ext cx="7024744" cy="601136"/>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a:t>5) Ανατροφοδότηση </a:t>
            </a:r>
            <a:endParaRPr/>
          </a:p>
        </p:txBody>
      </p:sp>
      <p:sp>
        <p:nvSpPr>
          <p:cNvPr id="535" name="Google Shape;535;p47"/>
          <p:cNvSpPr txBox="1">
            <a:spLocks noGrp="1"/>
          </p:cNvSpPr>
          <p:nvPr>
            <p:ph type="body" idx="1"/>
          </p:nvPr>
        </p:nvSpPr>
        <p:spPr>
          <a:xfrm>
            <a:off x="1043608" y="2323652"/>
            <a:ext cx="7200800" cy="3508977"/>
          </a:xfrm>
          <a:prstGeom prst="rect">
            <a:avLst/>
          </a:prstGeom>
          <a:noFill/>
          <a:ln>
            <a:noFill/>
          </a:ln>
        </p:spPr>
        <p:txBody>
          <a:bodyPr spcFirstLastPara="1" wrap="square" lIns="91425" tIns="45700" rIns="91425" bIns="45700" anchor="t" anchorCtr="0">
            <a:normAutofit fontScale="85000" lnSpcReduction="20000"/>
          </a:bodyPr>
          <a:lstStyle/>
          <a:p>
            <a:pPr marL="68580" lvl="0" indent="0" algn="just" rtl="0">
              <a:spcBef>
                <a:spcPts val="0"/>
              </a:spcBef>
              <a:spcAft>
                <a:spcPts val="0"/>
              </a:spcAft>
              <a:buSzPct val="76000"/>
              <a:buNone/>
            </a:pPr>
            <a:r>
              <a:rPr lang="el-GR"/>
              <a:t>Η ανατροφοδότηση (το πώς τα πήγε, τελικά, ο ασθενής) σχετικά με υποκειμενικές ή αντικειμενικές πληροφορίες, παρατηρήσεις ή μετρήσεις (βιοχημικοί δείκτες, ανθρωπομετρικά χαρακτηριστικά, διαιτητικές συνήθειες ή/και συμπεριφορές από τα ημερολόγια καταγραφής τροφίμων) είναι σημαντική. </a:t>
            </a:r>
            <a:endParaRPr/>
          </a:p>
          <a:p>
            <a:pPr marL="68580" lvl="0" indent="0" algn="just" rtl="0">
              <a:spcBef>
                <a:spcPts val="408"/>
              </a:spcBef>
              <a:spcAft>
                <a:spcPts val="0"/>
              </a:spcAft>
              <a:buSzPct val="76000"/>
              <a:buNone/>
            </a:pPr>
            <a:endParaRPr/>
          </a:p>
          <a:p>
            <a:pPr marL="68580" lvl="0" indent="0" algn="just" rtl="0">
              <a:spcBef>
                <a:spcPts val="408"/>
              </a:spcBef>
              <a:spcAft>
                <a:spcPts val="0"/>
              </a:spcAft>
              <a:buSzPct val="76000"/>
              <a:buNone/>
            </a:pPr>
            <a:r>
              <a:rPr lang="el-GR" b="1"/>
              <a:t>Ενισχύει την κινητοποίηση του ασθενούς &amp; συνεισφέρει στην επίτευξη στόχων</a:t>
            </a:r>
            <a:r>
              <a:rPr lang="el-GR"/>
              <a:t>. </a:t>
            </a:r>
            <a:endParaRPr/>
          </a:p>
          <a:p>
            <a:pPr marL="68580" lvl="0" indent="0" algn="just" rtl="0">
              <a:spcBef>
                <a:spcPts val="408"/>
              </a:spcBef>
              <a:spcAft>
                <a:spcPts val="0"/>
              </a:spcAft>
              <a:buSzPct val="76000"/>
              <a:buNone/>
            </a:pPr>
            <a:endParaRPr/>
          </a:p>
          <a:p>
            <a:pPr marL="68580" lvl="0" indent="0" algn="just" rtl="0">
              <a:spcBef>
                <a:spcPts val="408"/>
              </a:spcBef>
              <a:spcAft>
                <a:spcPts val="0"/>
              </a:spcAft>
              <a:buSzPct val="76000"/>
              <a:buNone/>
            </a:pPr>
            <a:r>
              <a:rPr lang="el-GR"/>
              <a:t>Για να είναι πιο </a:t>
            </a:r>
            <a:r>
              <a:rPr lang="el-GR" b="1"/>
              <a:t>αποδοτική</a:t>
            </a:r>
            <a:r>
              <a:rPr lang="el-GR"/>
              <a:t>, η ανατροφοδότηση </a:t>
            </a:r>
            <a:r>
              <a:rPr lang="el-GR" b="1"/>
              <a:t>εστιάζει στις θετικές αλλαγές</a:t>
            </a:r>
            <a:r>
              <a:rPr lang="el-GR"/>
              <a:t>, ανεξάρτητα από το πόσο μεγάλες ή σημαντικές είναι αυτές. </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539"/>
        <p:cNvGrpSpPr/>
        <p:nvPr/>
      </p:nvGrpSpPr>
      <p:grpSpPr>
        <a:xfrm>
          <a:off x="0" y="0"/>
          <a:ext cx="0" cy="0"/>
          <a:chOff x="0" y="0"/>
          <a:chExt cx="0" cy="0"/>
        </a:xfrm>
      </p:grpSpPr>
      <p:sp>
        <p:nvSpPr>
          <p:cNvPr id="540" name="Google Shape;540;p48"/>
          <p:cNvSpPr txBox="1">
            <a:spLocks noGrp="1"/>
          </p:cNvSpPr>
          <p:nvPr>
            <p:ph type="title"/>
          </p:nvPr>
        </p:nvSpPr>
        <p:spPr>
          <a:xfrm>
            <a:off x="899592" y="845840"/>
            <a:ext cx="709663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3000"/>
              <a:buFont typeface="Century Gothic"/>
              <a:buNone/>
            </a:pPr>
            <a:r>
              <a:rPr lang="el-GR" sz="3000"/>
              <a:t>6) Γνωσιακή αναδόμηση &amp; ανάπτυξη “θετικών” σκέψεων</a:t>
            </a:r>
            <a:endParaRPr/>
          </a:p>
        </p:txBody>
      </p:sp>
      <p:sp>
        <p:nvSpPr>
          <p:cNvPr id="541" name="Google Shape;541;p48"/>
          <p:cNvSpPr txBox="1">
            <a:spLocks noGrp="1"/>
          </p:cNvSpPr>
          <p:nvPr>
            <p:ph type="body" idx="1"/>
          </p:nvPr>
        </p:nvSpPr>
        <p:spPr>
          <a:xfrm>
            <a:off x="1115616" y="2323652"/>
            <a:ext cx="6912768" cy="4201692"/>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824"/>
              <a:buNone/>
            </a:pPr>
            <a:r>
              <a:rPr lang="el-GR"/>
              <a:t>Στη γνωσιακή αναδόμηση περιλαμβάνεται:</a:t>
            </a:r>
            <a:endParaRPr/>
          </a:p>
          <a:p>
            <a:pPr marL="68580" lvl="0" indent="0" algn="just" rtl="0">
              <a:spcBef>
                <a:spcPts val="480"/>
              </a:spcBef>
              <a:spcAft>
                <a:spcPts val="0"/>
              </a:spcAft>
              <a:buSzPts val="1824"/>
              <a:buNone/>
            </a:pPr>
            <a:endParaRPr/>
          </a:p>
          <a:p>
            <a:pPr marL="525780" lvl="0" indent="-457200" algn="just" rtl="0">
              <a:spcBef>
                <a:spcPts val="480"/>
              </a:spcBef>
              <a:spcAft>
                <a:spcPts val="0"/>
              </a:spcAft>
              <a:buSzPts val="1824"/>
              <a:buAutoNum type="arabicParenR"/>
            </a:pPr>
            <a:r>
              <a:rPr lang="el-GR"/>
              <a:t>η αναγνώριση των δυσλειτουργικών σκέψεων &amp;</a:t>
            </a:r>
            <a:endParaRPr/>
          </a:p>
          <a:p>
            <a:pPr marL="525780" lvl="0" indent="-341376" algn="just" rtl="0">
              <a:spcBef>
                <a:spcPts val="480"/>
              </a:spcBef>
              <a:spcAft>
                <a:spcPts val="0"/>
              </a:spcAft>
              <a:buSzPts val="1824"/>
              <a:buNone/>
            </a:pPr>
            <a:endParaRPr/>
          </a:p>
          <a:p>
            <a:pPr marL="525780" lvl="0" indent="-457200" algn="just" rtl="0">
              <a:spcBef>
                <a:spcPts val="480"/>
              </a:spcBef>
              <a:spcAft>
                <a:spcPts val="0"/>
              </a:spcAft>
              <a:buSzPts val="1824"/>
              <a:buAutoNum type="arabicParenR"/>
            </a:pPr>
            <a:r>
              <a:rPr lang="el-GR"/>
              <a:t>η ανάπτυξη κατάλληλων εναλλακτικών. </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545"/>
        <p:cNvGrpSpPr/>
        <p:nvPr/>
      </p:nvGrpSpPr>
      <p:grpSpPr>
        <a:xfrm>
          <a:off x="0" y="0"/>
          <a:ext cx="0" cy="0"/>
          <a:chOff x="0" y="0"/>
          <a:chExt cx="0" cy="0"/>
        </a:xfrm>
      </p:grpSpPr>
      <p:sp>
        <p:nvSpPr>
          <p:cNvPr id="546" name="Google Shape;546;p49"/>
          <p:cNvSpPr txBox="1">
            <a:spLocks noGrp="1"/>
          </p:cNvSpPr>
          <p:nvPr>
            <p:ph type="title"/>
          </p:nvPr>
        </p:nvSpPr>
        <p:spPr>
          <a:xfrm>
            <a:off x="899592" y="845840"/>
            <a:ext cx="709663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3000"/>
              <a:buFont typeface="Century Gothic"/>
              <a:buNone/>
            </a:pPr>
            <a:r>
              <a:rPr lang="el-GR" sz="3000"/>
              <a:t>6) Γνωσιακή αναδόμηση &amp; ανάπτυξη “θετικών” σκέψεων</a:t>
            </a:r>
            <a:endParaRPr/>
          </a:p>
        </p:txBody>
      </p:sp>
      <p:sp>
        <p:nvSpPr>
          <p:cNvPr id="547" name="Google Shape;547;p49"/>
          <p:cNvSpPr txBox="1">
            <a:spLocks noGrp="1"/>
          </p:cNvSpPr>
          <p:nvPr>
            <p:ph type="body" idx="1"/>
          </p:nvPr>
        </p:nvSpPr>
        <p:spPr>
          <a:xfrm>
            <a:off x="899592" y="2323652"/>
            <a:ext cx="7128792" cy="4201692"/>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520"/>
              <a:buNone/>
            </a:pPr>
            <a:r>
              <a:rPr lang="el-GR" sz="2000"/>
              <a:t>Συνήθεις δυσλειτουργικοί ή αρνητικοί τρόποι σκέψης που σχετίζονται με τη δίαιτα είναι:</a:t>
            </a:r>
            <a:endParaRPr/>
          </a:p>
          <a:p>
            <a:pPr marL="68580" lvl="0" indent="0" algn="just" rtl="0">
              <a:spcBef>
                <a:spcPts val="400"/>
              </a:spcBef>
              <a:spcAft>
                <a:spcPts val="0"/>
              </a:spcAft>
              <a:buSzPts val="1520"/>
              <a:buNone/>
            </a:pPr>
            <a:endParaRPr sz="2000"/>
          </a:p>
          <a:p>
            <a:pPr marL="342900" lvl="0" indent="-274320" algn="just" rtl="0">
              <a:spcBef>
                <a:spcPts val="400"/>
              </a:spcBef>
              <a:spcAft>
                <a:spcPts val="0"/>
              </a:spcAft>
              <a:buSzPts val="1520"/>
              <a:buChar char="🞇"/>
            </a:pPr>
            <a:r>
              <a:rPr lang="el-GR" sz="2000"/>
              <a:t>οι σκέψεις τύπου «άσπρο – μαύρο» ή «όλα ή τίποτα» </a:t>
            </a:r>
            <a:endParaRPr/>
          </a:p>
          <a:p>
            <a:pPr marL="342900" lvl="0" indent="-177800" algn="just" rtl="0">
              <a:spcBef>
                <a:spcPts val="400"/>
              </a:spcBef>
              <a:spcAft>
                <a:spcPts val="0"/>
              </a:spcAft>
              <a:buSzPts val="1520"/>
              <a:buNone/>
            </a:pPr>
            <a:endParaRPr sz="2000"/>
          </a:p>
          <a:p>
            <a:pPr marL="342900" lvl="0" indent="-274320" algn="just" rtl="0">
              <a:spcBef>
                <a:spcPts val="400"/>
              </a:spcBef>
              <a:spcAft>
                <a:spcPts val="0"/>
              </a:spcAft>
              <a:buSzPts val="1520"/>
              <a:buChar char="🞇"/>
            </a:pPr>
            <a:r>
              <a:rPr lang="el-GR" sz="2000"/>
              <a:t>οι αυστηροί διαιτητικοί κανόνες («ή όλο το γλυκό ή καθόλου», «καλά-κακά» τρόφιμα, λίστες με «απαγορεύεται» και «επιτρέπεται»).</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5"/>
          <p:cNvSpPr txBox="1">
            <a:spLocks noGrp="1"/>
          </p:cNvSpPr>
          <p:nvPr>
            <p:ph type="title"/>
          </p:nvPr>
        </p:nvSpPr>
        <p:spPr>
          <a:xfrm>
            <a:off x="611560" y="116632"/>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Ιστορία…</a:t>
            </a:r>
            <a:endParaRPr/>
          </a:p>
        </p:txBody>
      </p:sp>
      <p:sp>
        <p:nvSpPr>
          <p:cNvPr id="284" name="Google Shape;284;p5"/>
          <p:cNvSpPr txBox="1">
            <a:spLocks noGrp="1"/>
          </p:cNvSpPr>
          <p:nvPr>
            <p:ph type="body" idx="1"/>
          </p:nvPr>
        </p:nvSpPr>
        <p:spPr>
          <a:xfrm>
            <a:off x="539552" y="1412776"/>
            <a:ext cx="7848872" cy="3508977"/>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520"/>
              <a:buNone/>
            </a:pPr>
            <a:r>
              <a:rPr lang="el-GR" sz="2000"/>
              <a:t>Βασισμένος σε συστηματική έρευνα &amp; κλινικές παρατηρήσεις ο Beck πρότεινε ότι:</a:t>
            </a:r>
            <a:endParaRPr/>
          </a:p>
          <a:p>
            <a:pPr marL="68580" lvl="0" indent="0" algn="just" rtl="0">
              <a:spcBef>
                <a:spcPts val="400"/>
              </a:spcBef>
              <a:spcAft>
                <a:spcPts val="0"/>
              </a:spcAft>
              <a:buSzPts val="1520"/>
              <a:buNone/>
            </a:pPr>
            <a:r>
              <a:rPr lang="el-GR" sz="2000"/>
              <a:t>τα συμπτώματα της κατάθλιψης μπορούν να εξηγηθούν από γνωσιακούς όρους ως στρεβλές ερμηνείες γεγονότων, που αποδίδονται στην ενεργοποίηση αρνητικών αναπαραστάσεων του </a:t>
            </a:r>
            <a:r>
              <a:rPr lang="el-GR" sz="2000">
                <a:solidFill>
                  <a:srgbClr val="FF0000"/>
                </a:solidFill>
              </a:rPr>
              <a:t>εαυτού, του προσωπικού κόσμου &amp; του μέλλοντος</a:t>
            </a:r>
            <a:r>
              <a:rPr lang="el-GR" sz="2000"/>
              <a:t> (</a:t>
            </a:r>
            <a:r>
              <a:rPr lang="el-GR" sz="2000" b="1"/>
              <a:t>γνωσιακή τριάδα</a:t>
            </a:r>
            <a:r>
              <a:rPr lang="el-GR" sz="2000"/>
              <a:t>).</a:t>
            </a:r>
            <a:endParaRPr/>
          </a:p>
          <a:p>
            <a:pPr marL="342900" lvl="0" indent="-158496" algn="just" rtl="0">
              <a:spcBef>
                <a:spcPts val="480"/>
              </a:spcBef>
              <a:spcAft>
                <a:spcPts val="0"/>
              </a:spcAft>
              <a:buSzPts val="1824"/>
              <a:buNone/>
            </a:pPr>
            <a:endParaRPr/>
          </a:p>
        </p:txBody>
      </p:sp>
      <p:pic>
        <p:nvPicPr>
          <p:cNvPr id="285" name="Google Shape;285;p5"/>
          <p:cNvPicPr preferRelativeResize="0"/>
          <p:nvPr/>
        </p:nvPicPr>
        <p:blipFill rotWithShape="1">
          <a:blip r:embed="rId3">
            <a:alphaModFix/>
          </a:blip>
          <a:srcRect/>
          <a:stretch/>
        </p:blipFill>
        <p:spPr>
          <a:xfrm>
            <a:off x="2123728" y="3861048"/>
            <a:ext cx="4800533" cy="2880320"/>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551"/>
        <p:cNvGrpSpPr/>
        <p:nvPr/>
      </p:nvGrpSpPr>
      <p:grpSpPr>
        <a:xfrm>
          <a:off x="0" y="0"/>
          <a:ext cx="0" cy="0"/>
          <a:chOff x="0" y="0"/>
          <a:chExt cx="0" cy="0"/>
        </a:xfrm>
      </p:grpSpPr>
      <p:sp>
        <p:nvSpPr>
          <p:cNvPr id="552" name="Google Shape;552;p50"/>
          <p:cNvSpPr txBox="1">
            <a:spLocks noGrp="1"/>
          </p:cNvSpPr>
          <p:nvPr>
            <p:ph type="title"/>
          </p:nvPr>
        </p:nvSpPr>
        <p:spPr>
          <a:xfrm>
            <a:off x="899592" y="692696"/>
            <a:ext cx="709663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3000"/>
              <a:buFont typeface="Century Gothic"/>
              <a:buNone/>
            </a:pPr>
            <a:r>
              <a:rPr lang="el-GR" sz="3000"/>
              <a:t>6) Γνωσιακή αναδόμηση &amp; ανάπτυξη “θετικών” σκέψεων</a:t>
            </a:r>
            <a:endParaRPr/>
          </a:p>
        </p:txBody>
      </p:sp>
      <p:sp>
        <p:nvSpPr>
          <p:cNvPr id="553" name="Google Shape;553;p50"/>
          <p:cNvSpPr txBox="1">
            <a:spLocks noGrp="1"/>
          </p:cNvSpPr>
          <p:nvPr>
            <p:ph type="body" idx="1"/>
          </p:nvPr>
        </p:nvSpPr>
        <p:spPr>
          <a:xfrm>
            <a:off x="899592" y="2132856"/>
            <a:ext cx="7128792" cy="4201692"/>
          </a:xfrm>
          <a:prstGeom prst="rect">
            <a:avLst/>
          </a:prstGeom>
          <a:noFill/>
          <a:ln>
            <a:noFill/>
          </a:ln>
        </p:spPr>
        <p:txBody>
          <a:bodyPr spcFirstLastPara="1" wrap="square" lIns="91425" tIns="45700" rIns="91425" bIns="45700" anchor="t" anchorCtr="0">
            <a:normAutofit/>
          </a:bodyPr>
          <a:lstStyle/>
          <a:p>
            <a:pPr marL="68580" lvl="0" indent="0" algn="just" rtl="0">
              <a:spcBef>
                <a:spcPts val="0"/>
              </a:spcBef>
              <a:spcAft>
                <a:spcPts val="0"/>
              </a:spcAft>
              <a:buSzPts val="1520"/>
              <a:buNone/>
            </a:pPr>
            <a:r>
              <a:rPr lang="el-GR" sz="2000"/>
              <a:t>Σχετικά με την ανάπτυξη θετικών σκέψεων, φαίνεται ότι όσο πιο συχνά «προλαμβάνει» κανείς την αρνητική σκέψη, τόσο περισσότερες πιθανότητες έχει, όταν εμφανισθεί η σκέψη στην πράξη, να είναι προετοιμασμένος να την αντιμετωπίσει και να μην οδηγηθεί σε προβληματική συμπεριφορά. </a:t>
            </a:r>
            <a:endParaRPr/>
          </a:p>
          <a:p>
            <a:pPr marL="68580" lvl="0" indent="0" algn="just" rtl="0">
              <a:spcBef>
                <a:spcPts val="400"/>
              </a:spcBef>
              <a:spcAft>
                <a:spcPts val="0"/>
              </a:spcAft>
              <a:buSzPts val="1520"/>
              <a:buNone/>
            </a:pPr>
            <a:endParaRPr sz="2000"/>
          </a:p>
          <a:p>
            <a:pPr marL="68580" lvl="0" indent="0" algn="just" rtl="0">
              <a:spcBef>
                <a:spcPts val="400"/>
              </a:spcBef>
              <a:spcAft>
                <a:spcPts val="0"/>
              </a:spcAft>
              <a:buSzPts val="1520"/>
              <a:buNone/>
            </a:pPr>
            <a:r>
              <a:rPr lang="el-GR" sz="2000"/>
              <a:t>Η διαδικασία των «αρνητικών – θετικών σκέψεων» (σκέφτεσαι μια «θετική» συμπεριφορά κάθε φορά που έρχεται μια «αρνητική» σκέψη) </a:t>
            </a:r>
            <a:r>
              <a:rPr lang="el-GR" sz="2000" b="1"/>
              <a:t>χρειάζεται καθημερινή πρακτική </a:t>
            </a:r>
            <a:r>
              <a:rPr lang="el-GR" sz="2000"/>
              <a:t>και, στα αρχικά στάδια εφαρμογής της μεθόδου, </a:t>
            </a:r>
            <a:r>
              <a:rPr lang="el-GR" sz="2000" b="1"/>
              <a:t>συνεχή εγρήγορση </a:t>
            </a:r>
            <a:r>
              <a:rPr lang="el-GR" sz="2000"/>
              <a:t>στο να δημιουργεί κανείς θετικές σκέψεις. </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557"/>
        <p:cNvGrpSpPr/>
        <p:nvPr/>
      </p:nvGrpSpPr>
      <p:grpSpPr>
        <a:xfrm>
          <a:off x="0" y="0"/>
          <a:ext cx="0" cy="0"/>
          <a:chOff x="0" y="0"/>
          <a:chExt cx="0" cy="0"/>
        </a:xfrm>
      </p:grpSpPr>
      <p:sp>
        <p:nvSpPr>
          <p:cNvPr id="558" name="Google Shape;558;p51"/>
          <p:cNvSpPr txBox="1">
            <a:spLocks noGrp="1"/>
          </p:cNvSpPr>
          <p:nvPr>
            <p:ph type="title"/>
          </p:nvPr>
        </p:nvSpPr>
        <p:spPr>
          <a:xfrm>
            <a:off x="971600" y="908720"/>
            <a:ext cx="7024744" cy="88916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i="1"/>
              <a:t>7) Έλεγχος ερεθισμάτων</a:t>
            </a:r>
            <a:endParaRPr/>
          </a:p>
        </p:txBody>
      </p:sp>
      <p:sp>
        <p:nvSpPr>
          <p:cNvPr id="559" name="Google Shape;559;p51"/>
          <p:cNvSpPr txBox="1">
            <a:spLocks noGrp="1"/>
          </p:cNvSpPr>
          <p:nvPr>
            <p:ph type="body" idx="1"/>
          </p:nvPr>
        </p:nvSpPr>
        <p:spPr>
          <a:xfrm>
            <a:off x="827584" y="2276872"/>
            <a:ext cx="7416824" cy="3985668"/>
          </a:xfrm>
          <a:prstGeom prst="rect">
            <a:avLst/>
          </a:prstGeom>
          <a:noFill/>
          <a:ln>
            <a:noFill/>
          </a:ln>
        </p:spPr>
        <p:txBody>
          <a:bodyPr spcFirstLastPara="1" wrap="square" lIns="91425" tIns="45700" rIns="91425" bIns="45700" anchor="t" anchorCtr="0">
            <a:normAutofit fontScale="92500"/>
          </a:bodyPr>
          <a:lstStyle/>
          <a:p>
            <a:pPr marL="68580" lvl="0" indent="0" algn="just" rtl="0">
              <a:spcBef>
                <a:spcPts val="0"/>
              </a:spcBef>
              <a:spcAft>
                <a:spcPts val="0"/>
              </a:spcAft>
              <a:buSzPct val="76000"/>
              <a:buNone/>
            </a:pPr>
            <a:r>
              <a:rPr lang="el-GR"/>
              <a:t>Αναφέρεται στην </a:t>
            </a:r>
            <a:r>
              <a:rPr lang="el-GR" b="1"/>
              <a:t>τροποποίηση της εμφάνισης ή της συχνότητας των ερεθισμάτων/μηνυμάτων τα οποία ενισχύουν την «προβληματική» συμπεριφορά ή αυξάνουν τις πιθανότητες να εμφανισθεί η νέα επιθυμητή συμπεριφορά</a:t>
            </a:r>
            <a:r>
              <a:rPr lang="el-GR"/>
              <a:t>. </a:t>
            </a:r>
            <a:endParaRPr/>
          </a:p>
          <a:p>
            <a:pPr marL="68580" lvl="0" indent="0" algn="just" rtl="0">
              <a:spcBef>
                <a:spcPts val="444"/>
              </a:spcBef>
              <a:spcAft>
                <a:spcPts val="0"/>
              </a:spcAft>
              <a:buSzPct val="76000"/>
              <a:buNone/>
            </a:pPr>
            <a:endParaRPr/>
          </a:p>
          <a:p>
            <a:pPr marL="68580" lvl="0" indent="0" algn="just" rtl="0">
              <a:spcBef>
                <a:spcPts val="444"/>
              </a:spcBef>
              <a:spcAft>
                <a:spcPts val="0"/>
              </a:spcAft>
              <a:buSzPct val="76000"/>
              <a:buNone/>
            </a:pPr>
            <a:r>
              <a:rPr lang="el-GR"/>
              <a:t>Τα ερεθίσματα μπορεί να είναι </a:t>
            </a:r>
            <a:r>
              <a:rPr lang="el-GR" b="1"/>
              <a:t>εσωτερικά</a:t>
            </a:r>
            <a:r>
              <a:rPr lang="el-GR"/>
              <a:t> (συναισθήματα, σκέψεις, πεποιθήσεις, αλλά, επίσης, και πείνα, όρεξη, κορεσμός) ή </a:t>
            </a:r>
            <a:r>
              <a:rPr lang="el-GR" b="1"/>
              <a:t>εξωτερικά</a:t>
            </a:r>
            <a:r>
              <a:rPr lang="el-GR"/>
              <a:t> (γεγονότα, καταστάσεις) και ο ασθενής </a:t>
            </a:r>
            <a:r>
              <a:rPr lang="el-GR" b="1"/>
              <a:t>τροποποιεί την αντίδρασή του σ’ αυτά προς όφελός του</a:t>
            </a:r>
            <a:r>
              <a:rPr lang="el-GR"/>
              <a:t>. </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563"/>
        <p:cNvGrpSpPr/>
        <p:nvPr/>
      </p:nvGrpSpPr>
      <p:grpSpPr>
        <a:xfrm>
          <a:off x="0" y="0"/>
          <a:ext cx="0" cy="0"/>
          <a:chOff x="0" y="0"/>
          <a:chExt cx="0" cy="0"/>
        </a:xfrm>
      </p:grpSpPr>
      <p:sp>
        <p:nvSpPr>
          <p:cNvPr id="564" name="Google Shape;564;p52"/>
          <p:cNvSpPr txBox="1">
            <a:spLocks noGrp="1"/>
          </p:cNvSpPr>
          <p:nvPr>
            <p:ph type="title"/>
          </p:nvPr>
        </p:nvSpPr>
        <p:spPr>
          <a:xfrm>
            <a:off x="971600" y="908720"/>
            <a:ext cx="7024744" cy="88916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i="1"/>
              <a:t>7) Έλεγχος ερεθισμάτων</a:t>
            </a:r>
            <a:endParaRPr/>
          </a:p>
        </p:txBody>
      </p:sp>
      <p:sp>
        <p:nvSpPr>
          <p:cNvPr id="565" name="Google Shape;565;p52"/>
          <p:cNvSpPr txBox="1">
            <a:spLocks noGrp="1"/>
          </p:cNvSpPr>
          <p:nvPr>
            <p:ph type="body" idx="1"/>
          </p:nvPr>
        </p:nvSpPr>
        <p:spPr>
          <a:xfrm>
            <a:off x="683568" y="2132856"/>
            <a:ext cx="7776864" cy="3985668"/>
          </a:xfrm>
          <a:prstGeom prst="rect">
            <a:avLst/>
          </a:prstGeom>
          <a:noFill/>
          <a:ln>
            <a:noFill/>
          </a:ln>
        </p:spPr>
        <p:txBody>
          <a:bodyPr spcFirstLastPara="1" wrap="square" lIns="91425" tIns="45700" rIns="91425" bIns="45700" anchor="t" anchorCtr="0">
            <a:normAutofit fontScale="92500" lnSpcReduction="20000"/>
          </a:bodyPr>
          <a:lstStyle/>
          <a:p>
            <a:pPr marL="68580" lvl="0" indent="0" algn="just" rtl="0">
              <a:spcBef>
                <a:spcPts val="0"/>
              </a:spcBef>
              <a:spcAft>
                <a:spcPts val="0"/>
              </a:spcAft>
              <a:buSzPct val="76000"/>
              <a:buNone/>
            </a:pPr>
            <a:r>
              <a:rPr lang="el-GR"/>
              <a:t>Στρατηγικές για την τροποποίηση των </a:t>
            </a:r>
            <a:r>
              <a:rPr lang="el-GR" b="1"/>
              <a:t>εξωτερικών ερεθισμάτων </a:t>
            </a:r>
            <a:r>
              <a:rPr lang="el-GR"/>
              <a:t>είναι:</a:t>
            </a:r>
            <a:endParaRPr/>
          </a:p>
          <a:p>
            <a:pPr marL="68580" lvl="0" indent="0" algn="l" rtl="0">
              <a:spcBef>
                <a:spcPts val="444"/>
              </a:spcBef>
              <a:spcAft>
                <a:spcPts val="0"/>
              </a:spcAft>
              <a:buSzPct val="76000"/>
              <a:buNone/>
            </a:pPr>
            <a:endParaRPr/>
          </a:p>
          <a:p>
            <a:pPr marL="640080" lvl="1" indent="-274320" algn="l" rtl="0">
              <a:spcBef>
                <a:spcPts val="370"/>
              </a:spcBef>
              <a:spcAft>
                <a:spcPts val="0"/>
              </a:spcAft>
              <a:buSzPct val="76000"/>
              <a:buChar char="🞇"/>
            </a:pPr>
            <a:r>
              <a:rPr lang="el-GR" sz="2000"/>
              <a:t>περιορισμός της έκθεσης σε τρόφιμα που οδηγούν σε υπερφαγία στις ώρες των γευμάτων </a:t>
            </a:r>
            <a:endParaRPr/>
          </a:p>
          <a:p>
            <a:pPr marL="640080" lvl="1" indent="-185039" algn="l" rtl="0">
              <a:spcBef>
                <a:spcPts val="370"/>
              </a:spcBef>
              <a:spcAft>
                <a:spcPts val="0"/>
              </a:spcAft>
              <a:buSzPct val="76000"/>
              <a:buNone/>
            </a:pPr>
            <a:endParaRPr sz="2000"/>
          </a:p>
          <a:p>
            <a:pPr marL="640080" lvl="1" indent="-274320" algn="l" rtl="0">
              <a:spcBef>
                <a:spcPts val="370"/>
              </a:spcBef>
              <a:spcAft>
                <a:spcPts val="0"/>
              </a:spcAft>
              <a:buSzPct val="76000"/>
              <a:buChar char="🞇"/>
            </a:pPr>
            <a:r>
              <a:rPr lang="el-GR" sz="2000"/>
              <a:t>σταδιακή επανένταξη των «προβληματικών» τροφίμων υπό «ελεγχόμενες συνθήκες»</a:t>
            </a:r>
            <a:endParaRPr/>
          </a:p>
          <a:p>
            <a:pPr marL="640080" lvl="1" indent="-185039" algn="l" rtl="0">
              <a:spcBef>
                <a:spcPts val="370"/>
              </a:spcBef>
              <a:spcAft>
                <a:spcPts val="0"/>
              </a:spcAft>
              <a:buSzPct val="76000"/>
              <a:buNone/>
            </a:pPr>
            <a:endParaRPr sz="2000"/>
          </a:p>
          <a:p>
            <a:pPr marL="640080" lvl="1" indent="-274320" algn="l" rtl="0">
              <a:spcBef>
                <a:spcPts val="370"/>
              </a:spcBef>
              <a:spcAft>
                <a:spcPts val="0"/>
              </a:spcAft>
              <a:buSzPct val="76000"/>
              <a:buChar char="🞇"/>
            </a:pPr>
            <a:r>
              <a:rPr lang="el-GR" sz="2000"/>
              <a:t>αποφυγή αγοράς τροφίμων ενώ είναι κανείς πεινασμένος </a:t>
            </a:r>
            <a:endParaRPr/>
          </a:p>
          <a:p>
            <a:pPr marL="640080" lvl="1" indent="-185039" algn="l" rtl="0">
              <a:spcBef>
                <a:spcPts val="370"/>
              </a:spcBef>
              <a:spcAft>
                <a:spcPts val="0"/>
              </a:spcAft>
              <a:buSzPct val="76000"/>
              <a:buNone/>
            </a:pPr>
            <a:endParaRPr sz="2000"/>
          </a:p>
          <a:p>
            <a:pPr marL="640080" lvl="1" indent="-274320" algn="l" rtl="0">
              <a:spcBef>
                <a:spcPts val="370"/>
              </a:spcBef>
              <a:spcAft>
                <a:spcPts val="0"/>
              </a:spcAft>
              <a:buSzPct val="76000"/>
              <a:buChar char="🞇"/>
            </a:pPr>
            <a:r>
              <a:rPr lang="el-GR" sz="2000"/>
              <a:t>τροποποίηση δρομολόγιου ώστε να μην περνά κανείς μπροστά από το Χ εξωτερικό ερέθισμα </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569"/>
        <p:cNvGrpSpPr/>
        <p:nvPr/>
      </p:nvGrpSpPr>
      <p:grpSpPr>
        <a:xfrm>
          <a:off x="0" y="0"/>
          <a:ext cx="0" cy="0"/>
          <a:chOff x="0" y="0"/>
          <a:chExt cx="0" cy="0"/>
        </a:xfrm>
      </p:grpSpPr>
      <p:sp>
        <p:nvSpPr>
          <p:cNvPr id="570" name="Google Shape;570;p53"/>
          <p:cNvSpPr txBox="1">
            <a:spLocks noGrp="1"/>
          </p:cNvSpPr>
          <p:nvPr>
            <p:ph type="title"/>
          </p:nvPr>
        </p:nvSpPr>
        <p:spPr>
          <a:xfrm>
            <a:off x="971600" y="908720"/>
            <a:ext cx="7024744" cy="889168"/>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i="1"/>
              <a:t>7) Έλεγχος ερεθισμάτων</a:t>
            </a:r>
            <a:endParaRPr/>
          </a:p>
        </p:txBody>
      </p:sp>
      <p:sp>
        <p:nvSpPr>
          <p:cNvPr id="571" name="Google Shape;571;p53"/>
          <p:cNvSpPr txBox="1">
            <a:spLocks noGrp="1"/>
          </p:cNvSpPr>
          <p:nvPr>
            <p:ph type="body" idx="1"/>
          </p:nvPr>
        </p:nvSpPr>
        <p:spPr>
          <a:xfrm>
            <a:off x="827584" y="2323652"/>
            <a:ext cx="7560840" cy="3985668"/>
          </a:xfrm>
          <a:prstGeom prst="rect">
            <a:avLst/>
          </a:prstGeom>
          <a:noFill/>
          <a:ln>
            <a:noFill/>
          </a:ln>
        </p:spPr>
        <p:txBody>
          <a:bodyPr spcFirstLastPara="1" wrap="square" lIns="91425" tIns="45700" rIns="91425" bIns="45700" anchor="t" anchorCtr="0">
            <a:normAutofit fontScale="92500" lnSpcReduction="10000"/>
          </a:bodyPr>
          <a:lstStyle/>
          <a:p>
            <a:pPr marL="85725" lvl="1" indent="0" algn="l" rtl="0">
              <a:spcBef>
                <a:spcPts val="0"/>
              </a:spcBef>
              <a:spcAft>
                <a:spcPts val="0"/>
              </a:spcAft>
              <a:buSzPct val="76000"/>
              <a:buNone/>
            </a:pPr>
            <a:r>
              <a:rPr lang="el-GR"/>
              <a:t>Στρατηγικές για τη βελτίωση των </a:t>
            </a:r>
            <a:r>
              <a:rPr lang="el-GR" b="1"/>
              <a:t>εσωτερικών ερεθισμάτων </a:t>
            </a:r>
            <a:r>
              <a:rPr lang="el-GR"/>
              <a:t>είναι: </a:t>
            </a:r>
            <a:endParaRPr/>
          </a:p>
          <a:p>
            <a:pPr marL="85725" lvl="1" indent="0" algn="l" rtl="0">
              <a:spcBef>
                <a:spcPts val="407"/>
              </a:spcBef>
              <a:spcAft>
                <a:spcPts val="0"/>
              </a:spcAft>
              <a:buSzPct val="76000"/>
              <a:buNone/>
            </a:pPr>
            <a:endParaRPr/>
          </a:p>
          <a:p>
            <a:pPr marL="636270" lvl="2" indent="-276225" algn="l" rtl="0">
              <a:spcBef>
                <a:spcPts val="370"/>
              </a:spcBef>
              <a:spcAft>
                <a:spcPts val="0"/>
              </a:spcAft>
              <a:buSzPct val="76000"/>
              <a:buChar char="🞇"/>
            </a:pPr>
            <a:r>
              <a:rPr lang="el-GR"/>
              <a:t>να ρωτήσει κανείς τον εαυτό του πριν την πρόσληψη τροφής «πεινάω πραγματικά τώρα;»</a:t>
            </a:r>
            <a:endParaRPr/>
          </a:p>
          <a:p>
            <a:pPr marL="636270" lvl="2" indent="-186944" algn="l" rtl="0">
              <a:spcBef>
                <a:spcPts val="370"/>
              </a:spcBef>
              <a:spcAft>
                <a:spcPts val="0"/>
              </a:spcAft>
              <a:buSzPct val="76000"/>
              <a:buNone/>
            </a:pPr>
            <a:endParaRPr/>
          </a:p>
          <a:p>
            <a:pPr marL="636270" lvl="2" indent="-276225" algn="l" rtl="0">
              <a:spcBef>
                <a:spcPts val="370"/>
              </a:spcBef>
              <a:spcAft>
                <a:spcPts val="0"/>
              </a:spcAft>
              <a:buSzPct val="76000"/>
              <a:buChar char="🞇"/>
            </a:pPr>
            <a:r>
              <a:rPr lang="el-GR"/>
              <a:t>λίστα με εναλλακτικές δραστηριότητες (για να βγει κανείς από τη δύσκολη κατάσταση ή σκέψη, για να «περάσει το κύμα»)</a:t>
            </a:r>
            <a:endParaRPr/>
          </a:p>
          <a:p>
            <a:pPr marL="636270" lvl="2" indent="-186944" algn="l" rtl="0">
              <a:spcBef>
                <a:spcPts val="370"/>
              </a:spcBef>
              <a:spcAft>
                <a:spcPts val="0"/>
              </a:spcAft>
              <a:buSzPct val="76000"/>
              <a:buNone/>
            </a:pPr>
            <a:endParaRPr/>
          </a:p>
          <a:p>
            <a:pPr marL="636270" lvl="2" indent="-276225" algn="l" rtl="0">
              <a:spcBef>
                <a:spcPts val="370"/>
              </a:spcBef>
              <a:spcAft>
                <a:spcPts val="0"/>
              </a:spcAft>
              <a:buSzPct val="76000"/>
              <a:buChar char="🞇"/>
            </a:pPr>
            <a:r>
              <a:rPr lang="el-GR"/>
              <a:t>κατανάλωση ενός ποτηριού νερό 20 λεπτά πριν το γεύμα, για να μειώσει το αίσθημα της πείνας και, άρα, να καταναλώσει λιγότερο φαγητό στο γεύμα </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575"/>
        <p:cNvGrpSpPr/>
        <p:nvPr/>
      </p:nvGrpSpPr>
      <p:grpSpPr>
        <a:xfrm>
          <a:off x="0" y="0"/>
          <a:ext cx="0" cy="0"/>
          <a:chOff x="0" y="0"/>
          <a:chExt cx="0" cy="0"/>
        </a:xfrm>
      </p:grpSpPr>
      <p:sp>
        <p:nvSpPr>
          <p:cNvPr id="576" name="Google Shape;576;p54"/>
          <p:cNvSpPr txBox="1">
            <a:spLocks noGrp="1"/>
          </p:cNvSpPr>
          <p:nvPr>
            <p:ph type="title"/>
          </p:nvPr>
        </p:nvSpPr>
        <p:spPr>
          <a:xfrm>
            <a:off x="899592" y="764704"/>
            <a:ext cx="7024744" cy="673144"/>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3400"/>
              <a:buFont typeface="Century Gothic"/>
              <a:buNone/>
            </a:pPr>
            <a:r>
              <a:rPr lang="el-GR" sz="3400"/>
              <a:t>8) Επίλυση προβλημάτων </a:t>
            </a:r>
            <a:endParaRPr/>
          </a:p>
        </p:txBody>
      </p:sp>
      <p:sp>
        <p:nvSpPr>
          <p:cNvPr id="577" name="Google Shape;577;p54"/>
          <p:cNvSpPr txBox="1">
            <a:spLocks noGrp="1"/>
          </p:cNvSpPr>
          <p:nvPr>
            <p:ph type="body" idx="1"/>
          </p:nvPr>
        </p:nvSpPr>
        <p:spPr>
          <a:xfrm>
            <a:off x="611560" y="1700808"/>
            <a:ext cx="7992888" cy="4824536"/>
          </a:xfrm>
          <a:prstGeom prst="rect">
            <a:avLst/>
          </a:prstGeom>
          <a:noFill/>
          <a:ln>
            <a:noFill/>
          </a:ln>
        </p:spPr>
        <p:txBody>
          <a:bodyPr spcFirstLastPara="1" wrap="square" lIns="91425" tIns="45700" rIns="91425" bIns="45700" anchor="t" anchorCtr="0">
            <a:normAutofit fontScale="70000" lnSpcReduction="20000"/>
          </a:bodyPr>
          <a:lstStyle/>
          <a:p>
            <a:pPr marL="68580" lvl="0" indent="0" algn="l" rtl="0">
              <a:spcBef>
                <a:spcPts val="0"/>
              </a:spcBef>
              <a:spcAft>
                <a:spcPts val="0"/>
              </a:spcAft>
              <a:buSzPct val="76000"/>
              <a:buNone/>
            </a:pPr>
            <a:r>
              <a:rPr lang="el-GR"/>
              <a:t>Η διαδικασία επίλυσης προβλημάτων δεν είναι ασαφής &amp; γενική, αντιθέτως, υπάρχει «πρωτόκολλο» βημάτων, τα οποία περιγράφονται παρακάτω: </a:t>
            </a:r>
            <a:endParaRPr/>
          </a:p>
          <a:p>
            <a:pPr marL="68580" lvl="0" indent="0" algn="l" rtl="0">
              <a:spcBef>
                <a:spcPts val="336"/>
              </a:spcBef>
              <a:spcAft>
                <a:spcPts val="0"/>
              </a:spcAft>
              <a:buSzPct val="76000"/>
              <a:buNone/>
            </a:pPr>
            <a:endParaRPr/>
          </a:p>
          <a:p>
            <a:pPr marL="68580" lvl="0" indent="0" algn="l" rtl="0">
              <a:spcBef>
                <a:spcPts val="336"/>
              </a:spcBef>
              <a:spcAft>
                <a:spcPts val="0"/>
              </a:spcAft>
              <a:buSzPct val="76000"/>
              <a:buNone/>
            </a:pPr>
            <a:r>
              <a:rPr lang="el-GR" b="1"/>
              <a:t>Βήμα 1ο</a:t>
            </a:r>
            <a:r>
              <a:rPr lang="el-GR"/>
              <a:t>: Προσδιορισμός του προβλήματος.</a:t>
            </a:r>
            <a:endParaRPr/>
          </a:p>
          <a:p>
            <a:pPr marL="68580" lvl="0" indent="0" algn="l" rtl="0">
              <a:spcBef>
                <a:spcPts val="336"/>
              </a:spcBef>
              <a:spcAft>
                <a:spcPts val="0"/>
              </a:spcAft>
              <a:buSzPct val="76000"/>
              <a:buNone/>
            </a:pPr>
            <a:r>
              <a:rPr lang="el-GR"/>
              <a:t> </a:t>
            </a:r>
            <a:endParaRPr/>
          </a:p>
          <a:p>
            <a:pPr marL="68580" lvl="0" indent="0" algn="l" rtl="0">
              <a:spcBef>
                <a:spcPts val="336"/>
              </a:spcBef>
              <a:spcAft>
                <a:spcPts val="0"/>
              </a:spcAft>
              <a:buSzPct val="76000"/>
              <a:buNone/>
            </a:pPr>
            <a:r>
              <a:rPr lang="el-GR" b="1"/>
              <a:t>Βήμα 2ο</a:t>
            </a:r>
            <a:r>
              <a:rPr lang="el-GR"/>
              <a:t>: Περιγραφή του προβλήματος και των συνιστωσών του. </a:t>
            </a:r>
            <a:endParaRPr/>
          </a:p>
          <a:p>
            <a:pPr marL="68580" lvl="0" indent="0" algn="l" rtl="0">
              <a:spcBef>
                <a:spcPts val="336"/>
              </a:spcBef>
              <a:spcAft>
                <a:spcPts val="0"/>
              </a:spcAft>
              <a:buSzPct val="76000"/>
              <a:buNone/>
            </a:pPr>
            <a:endParaRPr/>
          </a:p>
          <a:p>
            <a:pPr marL="68580" lvl="0" indent="0" algn="l" rtl="0">
              <a:spcBef>
                <a:spcPts val="336"/>
              </a:spcBef>
              <a:spcAft>
                <a:spcPts val="0"/>
              </a:spcAft>
              <a:buSzPct val="76000"/>
              <a:buNone/>
            </a:pPr>
            <a:r>
              <a:rPr lang="el-GR" b="1"/>
              <a:t>Βήμα 3ο</a:t>
            </a:r>
            <a:r>
              <a:rPr lang="el-GR"/>
              <a:t>: Αναγνώριση όλων των δυνατών επιλογών - λύσεων. </a:t>
            </a:r>
            <a:endParaRPr/>
          </a:p>
          <a:p>
            <a:pPr marL="68580" lvl="0" indent="0" algn="l" rtl="0">
              <a:spcBef>
                <a:spcPts val="336"/>
              </a:spcBef>
              <a:spcAft>
                <a:spcPts val="0"/>
              </a:spcAft>
              <a:buSzPct val="76000"/>
              <a:buNone/>
            </a:pPr>
            <a:endParaRPr/>
          </a:p>
          <a:p>
            <a:pPr marL="68580" lvl="0" indent="0" algn="l" rtl="0">
              <a:spcBef>
                <a:spcPts val="336"/>
              </a:spcBef>
              <a:spcAft>
                <a:spcPts val="0"/>
              </a:spcAft>
              <a:buSzPct val="76000"/>
              <a:buNone/>
            </a:pPr>
            <a:r>
              <a:rPr lang="el-GR" b="1"/>
              <a:t>Βήμα 4ο</a:t>
            </a:r>
            <a:r>
              <a:rPr lang="el-GR"/>
              <a:t>: Πλεονεκτήματα και μειονεκτήματα κάθε λύσης. </a:t>
            </a:r>
            <a:endParaRPr/>
          </a:p>
          <a:p>
            <a:pPr marL="68580" lvl="0" indent="0" algn="l" rtl="0">
              <a:spcBef>
                <a:spcPts val="336"/>
              </a:spcBef>
              <a:spcAft>
                <a:spcPts val="0"/>
              </a:spcAft>
              <a:buSzPct val="76000"/>
              <a:buNone/>
            </a:pPr>
            <a:endParaRPr/>
          </a:p>
          <a:p>
            <a:pPr marL="68580" lvl="0" indent="0" algn="l" rtl="0">
              <a:spcBef>
                <a:spcPts val="336"/>
              </a:spcBef>
              <a:spcAft>
                <a:spcPts val="0"/>
              </a:spcAft>
              <a:buSzPct val="76000"/>
              <a:buNone/>
            </a:pPr>
            <a:r>
              <a:rPr lang="el-GR" b="1"/>
              <a:t>Βήμα 5ο: </a:t>
            </a:r>
            <a:r>
              <a:rPr lang="el-GR"/>
              <a:t>Επιλογή λύσης ή συνδυασμού λύσεων (με τα μειονεκτήματα &amp; τα πλεονεκτήματά της). </a:t>
            </a:r>
            <a:endParaRPr/>
          </a:p>
          <a:p>
            <a:pPr marL="68580" lvl="0" indent="0" algn="l" rtl="0">
              <a:spcBef>
                <a:spcPts val="336"/>
              </a:spcBef>
              <a:spcAft>
                <a:spcPts val="0"/>
              </a:spcAft>
              <a:buSzPct val="76000"/>
              <a:buNone/>
            </a:pPr>
            <a:endParaRPr/>
          </a:p>
          <a:p>
            <a:pPr marL="68580" lvl="0" indent="0" algn="l" rtl="0">
              <a:spcBef>
                <a:spcPts val="336"/>
              </a:spcBef>
              <a:spcAft>
                <a:spcPts val="0"/>
              </a:spcAft>
              <a:buSzPct val="76000"/>
              <a:buNone/>
            </a:pPr>
            <a:r>
              <a:rPr lang="el-GR" b="1"/>
              <a:t>Βήμα 6ο: </a:t>
            </a:r>
            <a:r>
              <a:rPr lang="el-GR"/>
              <a:t>Προετοιμασία και εφαρμογή της λύσης. </a:t>
            </a:r>
            <a:endParaRPr/>
          </a:p>
          <a:p>
            <a:pPr marL="68580" lvl="0" indent="0" algn="l" rtl="0">
              <a:spcBef>
                <a:spcPts val="336"/>
              </a:spcBef>
              <a:spcAft>
                <a:spcPts val="0"/>
              </a:spcAft>
              <a:buSzPct val="76000"/>
              <a:buNone/>
            </a:pPr>
            <a:endParaRPr/>
          </a:p>
          <a:p>
            <a:pPr marL="68580" lvl="0" indent="0" algn="l" rtl="0">
              <a:spcBef>
                <a:spcPts val="336"/>
              </a:spcBef>
              <a:spcAft>
                <a:spcPts val="0"/>
              </a:spcAft>
              <a:buSzPct val="76000"/>
              <a:buNone/>
            </a:pPr>
            <a:r>
              <a:rPr lang="el-GR" b="1"/>
              <a:t>Βήμα 7ο: </a:t>
            </a:r>
            <a:r>
              <a:rPr lang="el-GR"/>
              <a:t>Αξιολόγηση της διαδικασίας. </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581"/>
        <p:cNvGrpSpPr/>
        <p:nvPr/>
      </p:nvGrpSpPr>
      <p:grpSpPr>
        <a:xfrm>
          <a:off x="0" y="0"/>
          <a:ext cx="0" cy="0"/>
          <a:chOff x="0" y="0"/>
          <a:chExt cx="0" cy="0"/>
        </a:xfrm>
      </p:grpSpPr>
      <p:sp>
        <p:nvSpPr>
          <p:cNvPr id="582" name="Google Shape;582;p55"/>
          <p:cNvSpPr txBox="1">
            <a:spLocks noGrp="1"/>
          </p:cNvSpPr>
          <p:nvPr>
            <p:ph type="title"/>
          </p:nvPr>
        </p:nvSpPr>
        <p:spPr>
          <a:xfrm>
            <a:off x="1043490" y="764704"/>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800"/>
              <a:buFont typeface="Century Gothic"/>
              <a:buNone/>
            </a:pPr>
            <a:r>
              <a:rPr lang="el-GR" sz="2800"/>
              <a:t>9) Αντιμετώπιση καταστάσεων υψηλού κινδύνου </a:t>
            </a:r>
            <a:endParaRPr/>
          </a:p>
        </p:txBody>
      </p:sp>
      <p:sp>
        <p:nvSpPr>
          <p:cNvPr id="583" name="Google Shape;583;p55"/>
          <p:cNvSpPr txBox="1">
            <a:spLocks noGrp="1"/>
          </p:cNvSpPr>
          <p:nvPr>
            <p:ph type="body" idx="1"/>
          </p:nvPr>
        </p:nvSpPr>
        <p:spPr>
          <a:xfrm>
            <a:off x="755576" y="2323652"/>
            <a:ext cx="7632848" cy="4057676"/>
          </a:xfrm>
          <a:prstGeom prst="rect">
            <a:avLst/>
          </a:prstGeom>
          <a:noFill/>
          <a:ln>
            <a:noFill/>
          </a:ln>
        </p:spPr>
        <p:txBody>
          <a:bodyPr spcFirstLastPara="1" wrap="square" lIns="91425" tIns="45700" rIns="91425" bIns="45700" anchor="t" anchorCtr="0">
            <a:normAutofit fontScale="92500" lnSpcReduction="20000"/>
          </a:bodyPr>
          <a:lstStyle/>
          <a:p>
            <a:pPr marL="342900" lvl="0" indent="-274320" algn="just" rtl="0">
              <a:spcBef>
                <a:spcPts val="0"/>
              </a:spcBef>
              <a:spcAft>
                <a:spcPts val="0"/>
              </a:spcAft>
              <a:buSzPct val="76000"/>
              <a:buChar char="🞇"/>
            </a:pPr>
            <a:r>
              <a:rPr lang="el-GR" b="1"/>
              <a:t>Είναι</a:t>
            </a:r>
            <a:r>
              <a:rPr lang="el-GR"/>
              <a:t> καταστάσεις στις οποίες ο ασθενής μπορεί να συναντήσει δυσκολίες στην εφαρμογή των νέων του επιλογών. </a:t>
            </a:r>
            <a:endParaRPr/>
          </a:p>
          <a:p>
            <a:pPr marL="342900" lvl="0" indent="-167183" algn="just" rtl="0">
              <a:spcBef>
                <a:spcPts val="444"/>
              </a:spcBef>
              <a:spcAft>
                <a:spcPts val="0"/>
              </a:spcAft>
              <a:buSzPct val="76000"/>
              <a:buNone/>
            </a:pPr>
            <a:endParaRPr/>
          </a:p>
          <a:p>
            <a:pPr marL="342900" lvl="0" indent="-274320" algn="just" rtl="0">
              <a:spcBef>
                <a:spcPts val="444"/>
              </a:spcBef>
              <a:spcAft>
                <a:spcPts val="0"/>
              </a:spcAft>
              <a:buSzPct val="76000"/>
              <a:buChar char="🞇"/>
            </a:pPr>
            <a:r>
              <a:rPr lang="el-GR" b="1"/>
              <a:t>Αρχικό και σημαντικό βήμα είναι: </a:t>
            </a:r>
            <a:r>
              <a:rPr lang="el-GR"/>
              <a:t>να εντοπίσει ο ασθενής ποιες είναι αυτές οι καταστάσεις υψηλού κινδύνου. </a:t>
            </a:r>
            <a:endParaRPr/>
          </a:p>
          <a:p>
            <a:pPr marL="342900" lvl="0" indent="-167183" algn="just" rtl="0">
              <a:spcBef>
                <a:spcPts val="444"/>
              </a:spcBef>
              <a:spcAft>
                <a:spcPts val="0"/>
              </a:spcAft>
              <a:buSzPct val="76000"/>
              <a:buNone/>
            </a:pPr>
            <a:endParaRPr/>
          </a:p>
          <a:p>
            <a:pPr marL="342900" lvl="0" indent="-274320" algn="just" rtl="0">
              <a:spcBef>
                <a:spcPts val="444"/>
              </a:spcBef>
              <a:spcAft>
                <a:spcPts val="0"/>
              </a:spcAft>
              <a:buSzPct val="76000"/>
              <a:buChar char="🞇"/>
            </a:pPr>
            <a:r>
              <a:rPr lang="el-GR" b="1"/>
              <a:t>Για την αντιμετώπισή τους εφαρμόζεται</a:t>
            </a:r>
            <a:r>
              <a:rPr lang="el-GR"/>
              <a:t>:</a:t>
            </a:r>
            <a:endParaRPr/>
          </a:p>
          <a:p>
            <a:pPr marL="640080" lvl="1" indent="-274320" algn="just" rtl="0">
              <a:spcBef>
                <a:spcPts val="407"/>
              </a:spcBef>
              <a:spcAft>
                <a:spcPts val="0"/>
              </a:spcAft>
              <a:buSzPct val="76000"/>
              <a:buChar char="🞇"/>
            </a:pPr>
            <a:r>
              <a:rPr lang="el-GR"/>
              <a:t>η διαδικασία επίλυσης προβλημάτων, </a:t>
            </a:r>
            <a:endParaRPr/>
          </a:p>
          <a:p>
            <a:pPr marL="640080" lvl="1" indent="-274320" algn="just" rtl="0">
              <a:spcBef>
                <a:spcPts val="407"/>
              </a:spcBef>
              <a:spcAft>
                <a:spcPts val="0"/>
              </a:spcAft>
              <a:buSzPct val="76000"/>
              <a:buChar char="🞇"/>
            </a:pPr>
            <a:r>
              <a:rPr lang="el-GR"/>
              <a:t>η αναζήτηση υποστήριξης από το κοινωνικό περιβάλλον</a:t>
            </a:r>
            <a:endParaRPr/>
          </a:p>
          <a:p>
            <a:pPr marL="640080" lvl="1" indent="-274320" algn="just" rtl="0">
              <a:spcBef>
                <a:spcPts val="407"/>
              </a:spcBef>
              <a:spcAft>
                <a:spcPts val="0"/>
              </a:spcAft>
              <a:buSzPct val="76000"/>
              <a:buChar char="🞇"/>
            </a:pPr>
            <a:r>
              <a:rPr lang="el-GR"/>
              <a:t>ή/και η ενασχόληση με εναλλακτικές δραστηριότητες. </a:t>
            </a:r>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587"/>
        <p:cNvGrpSpPr/>
        <p:nvPr/>
      </p:nvGrpSpPr>
      <p:grpSpPr>
        <a:xfrm>
          <a:off x="0" y="0"/>
          <a:ext cx="0" cy="0"/>
          <a:chOff x="0" y="0"/>
          <a:chExt cx="0" cy="0"/>
        </a:xfrm>
      </p:grpSpPr>
      <p:sp>
        <p:nvSpPr>
          <p:cNvPr id="588" name="Google Shape;588;p56"/>
          <p:cNvSpPr txBox="1">
            <a:spLocks noGrp="1"/>
          </p:cNvSpPr>
          <p:nvPr>
            <p:ph type="title"/>
          </p:nvPr>
        </p:nvSpPr>
        <p:spPr>
          <a:xfrm>
            <a:off x="755576" y="764704"/>
            <a:ext cx="7312658"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800"/>
              <a:buFont typeface="Century Gothic"/>
              <a:buNone/>
            </a:pPr>
            <a:r>
              <a:rPr lang="el-GR" sz="2800"/>
              <a:t>10) Πρόληψη υποτροπής – σχεδιασμός διατήρησης </a:t>
            </a:r>
            <a:endParaRPr/>
          </a:p>
        </p:txBody>
      </p:sp>
      <p:sp>
        <p:nvSpPr>
          <p:cNvPr id="589" name="Google Shape;589;p56"/>
          <p:cNvSpPr txBox="1">
            <a:spLocks noGrp="1"/>
          </p:cNvSpPr>
          <p:nvPr>
            <p:ph type="body" idx="1"/>
          </p:nvPr>
        </p:nvSpPr>
        <p:spPr>
          <a:xfrm>
            <a:off x="899592" y="2323652"/>
            <a:ext cx="7416824" cy="3985668"/>
          </a:xfrm>
          <a:prstGeom prst="rect">
            <a:avLst/>
          </a:prstGeom>
          <a:noFill/>
          <a:ln>
            <a:noFill/>
          </a:ln>
        </p:spPr>
        <p:txBody>
          <a:bodyPr spcFirstLastPara="1" wrap="square" lIns="91425" tIns="45700" rIns="91425" bIns="45700" anchor="t" anchorCtr="0">
            <a:normAutofit fontScale="77500" lnSpcReduction="20000"/>
          </a:bodyPr>
          <a:lstStyle/>
          <a:p>
            <a:pPr marL="342900" lvl="0" indent="-274320" algn="just" rtl="0">
              <a:spcBef>
                <a:spcPts val="0"/>
              </a:spcBef>
              <a:spcAft>
                <a:spcPts val="0"/>
              </a:spcAft>
              <a:buSzPct val="76000"/>
              <a:buChar char="🞇"/>
            </a:pPr>
            <a:r>
              <a:rPr lang="el-GR" i="1"/>
              <a:t>Περιλαμβάνει συζήτηση για μελλοντικές </a:t>
            </a:r>
            <a:r>
              <a:rPr lang="el-GR"/>
              <a:t>καταστάσεις υψηλού κινδύνου, σχεδιασμό σεναρίων &amp; συνεχή αυτοπαρακολούθηση (π.χ. μέσω παρακολούθησης του βάρους, των αποτελεσμάτων των εργαστηριακών εξετάσεων κ.λπ.). </a:t>
            </a:r>
            <a:endParaRPr/>
          </a:p>
          <a:p>
            <a:pPr marL="342900" lvl="0" indent="-184556" algn="just" rtl="0">
              <a:spcBef>
                <a:spcPts val="372"/>
              </a:spcBef>
              <a:spcAft>
                <a:spcPts val="0"/>
              </a:spcAft>
              <a:buSzPct val="76000"/>
              <a:buNone/>
            </a:pPr>
            <a:endParaRPr/>
          </a:p>
          <a:p>
            <a:pPr marL="342900" lvl="0" indent="-274320" algn="just" rtl="0">
              <a:spcBef>
                <a:spcPts val="372"/>
              </a:spcBef>
              <a:spcAft>
                <a:spcPts val="0"/>
              </a:spcAft>
              <a:buSzPct val="76000"/>
              <a:buChar char="🞇"/>
            </a:pPr>
            <a:r>
              <a:rPr lang="el-GR" b="1"/>
              <a:t>Ο ασθενής πρέπει να κατανοήσει ότι στο καθημερινό διαιτολόγιο συμβαίνουν παρεκτροπές (</a:t>
            </a:r>
            <a:r>
              <a:rPr lang="el-GR" b="1" i="1"/>
              <a:t>lapses</a:t>
            </a:r>
            <a:r>
              <a:rPr lang="el-GR" b="1"/>
              <a:t>), οι οποίες δεν αποτελούν πρόβλημα, όταν δεν μετατρέπονται σε υποτροπές (</a:t>
            </a:r>
            <a:r>
              <a:rPr lang="el-GR" b="1" i="1"/>
              <a:t>relapses</a:t>
            </a:r>
            <a:r>
              <a:rPr lang="el-GR" b="1"/>
              <a:t>) (δηλαδή, όταν δεν γίνονται «συνήθεια»). </a:t>
            </a:r>
            <a:endParaRPr/>
          </a:p>
          <a:p>
            <a:pPr marL="342900" lvl="0" indent="-184556" algn="just" rtl="0">
              <a:spcBef>
                <a:spcPts val="372"/>
              </a:spcBef>
              <a:spcAft>
                <a:spcPts val="0"/>
              </a:spcAft>
              <a:buSzPct val="76000"/>
              <a:buNone/>
            </a:pPr>
            <a:endParaRPr/>
          </a:p>
          <a:p>
            <a:pPr marL="342900" lvl="0" indent="-274320" algn="just" rtl="0">
              <a:spcBef>
                <a:spcPts val="372"/>
              </a:spcBef>
              <a:spcAft>
                <a:spcPts val="0"/>
              </a:spcAft>
              <a:buSzPct val="76000"/>
              <a:buChar char="🞇"/>
            </a:pPr>
            <a:r>
              <a:rPr lang="el-GR"/>
              <a:t>Μια παρεκτροπή δεν πρέπει να απογοητεύει τον ασθενή, γιατί σ’ αυτήν την περίπτωση μπορεί να οδηγηθεί σε υποτροπή. </a:t>
            </a:r>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593"/>
        <p:cNvGrpSpPr/>
        <p:nvPr/>
      </p:nvGrpSpPr>
      <p:grpSpPr>
        <a:xfrm>
          <a:off x="0" y="0"/>
          <a:ext cx="0" cy="0"/>
          <a:chOff x="0" y="0"/>
          <a:chExt cx="0" cy="0"/>
        </a:xfrm>
      </p:grpSpPr>
      <p:sp>
        <p:nvSpPr>
          <p:cNvPr id="594" name="Google Shape;594;p57"/>
          <p:cNvSpPr txBox="1">
            <a:spLocks noGrp="1"/>
          </p:cNvSpPr>
          <p:nvPr>
            <p:ph type="title"/>
          </p:nvPr>
        </p:nvSpPr>
        <p:spPr>
          <a:xfrm>
            <a:off x="755576" y="836712"/>
            <a:ext cx="7312658"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2800"/>
              <a:buFont typeface="Century Gothic"/>
              <a:buNone/>
            </a:pPr>
            <a:r>
              <a:rPr lang="el-GR" sz="2800"/>
              <a:t>10) Πρόληψη υποτροπής – σχεδιασμός διατήρησης </a:t>
            </a:r>
            <a:endParaRPr/>
          </a:p>
        </p:txBody>
      </p:sp>
      <p:sp>
        <p:nvSpPr>
          <p:cNvPr id="595" name="Google Shape;595;p57"/>
          <p:cNvSpPr txBox="1">
            <a:spLocks noGrp="1"/>
          </p:cNvSpPr>
          <p:nvPr>
            <p:ph type="body" idx="1"/>
          </p:nvPr>
        </p:nvSpPr>
        <p:spPr>
          <a:xfrm>
            <a:off x="755576" y="2492896"/>
            <a:ext cx="7776864" cy="3841652"/>
          </a:xfrm>
          <a:prstGeom prst="rect">
            <a:avLst/>
          </a:prstGeom>
          <a:noFill/>
          <a:ln>
            <a:noFill/>
          </a:ln>
        </p:spPr>
        <p:txBody>
          <a:bodyPr spcFirstLastPara="1" wrap="square" lIns="91425" tIns="45700" rIns="91425" bIns="45700" anchor="t" anchorCtr="0">
            <a:normAutofit fontScale="77500" lnSpcReduction="20000"/>
          </a:bodyPr>
          <a:lstStyle/>
          <a:p>
            <a:pPr marL="68580" lvl="0" indent="0" algn="l" rtl="0">
              <a:spcBef>
                <a:spcPts val="0"/>
              </a:spcBef>
              <a:spcAft>
                <a:spcPts val="0"/>
              </a:spcAft>
              <a:buSzPct val="76000"/>
              <a:buNone/>
            </a:pPr>
            <a:r>
              <a:rPr lang="el-GR" sz="2600" b="1"/>
              <a:t>Αποδοτικές στρατηγικές πρόληψης υποτροπής αποτελούν: </a:t>
            </a:r>
            <a:endParaRPr/>
          </a:p>
          <a:p>
            <a:pPr marL="68580" lvl="0" indent="0" algn="l" rtl="0">
              <a:spcBef>
                <a:spcPts val="372"/>
              </a:spcBef>
              <a:spcAft>
                <a:spcPts val="0"/>
              </a:spcAft>
              <a:buSzPct val="76000"/>
              <a:buNone/>
            </a:pPr>
            <a:endParaRPr/>
          </a:p>
          <a:p>
            <a:pPr marL="342900" lvl="0" indent="-274320" algn="l" rtl="0">
              <a:spcBef>
                <a:spcPts val="372"/>
              </a:spcBef>
              <a:spcAft>
                <a:spcPts val="0"/>
              </a:spcAft>
              <a:buSzPct val="76000"/>
              <a:buChar char="🞇"/>
            </a:pPr>
            <a:r>
              <a:rPr lang="el-GR"/>
              <a:t>η συζήτηση για μελλοντικές καταστάσεις υψηλού κινδύνου και ο σχεδιασμός σεναρίων (καλούνται και ασκήσεις «προβολής στο μέλλον»), </a:t>
            </a:r>
            <a:endParaRPr/>
          </a:p>
          <a:p>
            <a:pPr marL="342900" lvl="0" indent="-184556" algn="l" rtl="0">
              <a:spcBef>
                <a:spcPts val="372"/>
              </a:spcBef>
              <a:spcAft>
                <a:spcPts val="0"/>
              </a:spcAft>
              <a:buSzPct val="76000"/>
              <a:buNone/>
            </a:pPr>
            <a:endParaRPr/>
          </a:p>
          <a:p>
            <a:pPr marL="342900" lvl="0" indent="-274320" algn="l" rtl="0">
              <a:spcBef>
                <a:spcPts val="372"/>
              </a:spcBef>
              <a:spcAft>
                <a:spcPts val="0"/>
              </a:spcAft>
              <a:buSzPct val="76000"/>
              <a:buChar char="🞇"/>
            </a:pPr>
            <a:r>
              <a:rPr lang="el-GR"/>
              <a:t>η ανασκόπηση γνωσιακών στρατηγικών, </a:t>
            </a:r>
            <a:endParaRPr/>
          </a:p>
          <a:p>
            <a:pPr marL="342900" lvl="0" indent="-184556" algn="l" rtl="0">
              <a:spcBef>
                <a:spcPts val="372"/>
              </a:spcBef>
              <a:spcAft>
                <a:spcPts val="0"/>
              </a:spcAft>
              <a:buSzPct val="76000"/>
              <a:buNone/>
            </a:pPr>
            <a:endParaRPr/>
          </a:p>
          <a:p>
            <a:pPr marL="342900" lvl="0" indent="-274320" algn="l" rtl="0">
              <a:spcBef>
                <a:spcPts val="372"/>
              </a:spcBef>
              <a:spcAft>
                <a:spcPts val="0"/>
              </a:spcAft>
              <a:buSzPct val="76000"/>
              <a:buChar char="🞇"/>
            </a:pPr>
            <a:r>
              <a:rPr lang="el-GR"/>
              <a:t>η συζήτηση για τη σημασία της συνεχιζόμενης αυτo-παρακολούθησης (π.χ. μέσω παρακολούθησης βάρους, εργαστηριακών αναλύσεων κ.λπ.), και </a:t>
            </a:r>
            <a:endParaRPr/>
          </a:p>
          <a:p>
            <a:pPr marL="342900" lvl="0" indent="-184556" algn="l" rtl="0">
              <a:spcBef>
                <a:spcPts val="372"/>
              </a:spcBef>
              <a:spcAft>
                <a:spcPts val="0"/>
              </a:spcAft>
              <a:buSzPct val="76000"/>
              <a:buNone/>
            </a:pPr>
            <a:endParaRPr/>
          </a:p>
          <a:p>
            <a:pPr marL="342900" lvl="0" indent="-274320" algn="l" rtl="0">
              <a:spcBef>
                <a:spcPts val="372"/>
              </a:spcBef>
              <a:spcAft>
                <a:spcPts val="0"/>
              </a:spcAft>
              <a:buSzPct val="76000"/>
              <a:buChar char="🞇"/>
            </a:pPr>
            <a:r>
              <a:rPr lang="el-GR"/>
              <a:t>η αποφυγή του στόχου της «τέλειας» δίαιτας. </a:t>
            </a:r>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58"/>
          <p:cNvSpPr txBox="1">
            <a:spLocks noGrp="1"/>
          </p:cNvSpPr>
          <p:nvPr>
            <p:ph type="title"/>
          </p:nvPr>
        </p:nvSpPr>
        <p:spPr>
          <a:xfrm>
            <a:off x="899592" y="739476"/>
            <a:ext cx="7024744" cy="817316"/>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11) Στοχοθεσία - θεωρία </a:t>
            </a:r>
            <a:endParaRPr/>
          </a:p>
        </p:txBody>
      </p:sp>
      <p:sp>
        <p:nvSpPr>
          <p:cNvPr id="601" name="Google Shape;601;p58"/>
          <p:cNvSpPr txBox="1">
            <a:spLocks noGrp="1"/>
          </p:cNvSpPr>
          <p:nvPr>
            <p:ph type="body" idx="1"/>
          </p:nvPr>
        </p:nvSpPr>
        <p:spPr>
          <a:xfrm>
            <a:off x="683568" y="1988840"/>
            <a:ext cx="7704856" cy="4129684"/>
          </a:xfrm>
          <a:prstGeom prst="rect">
            <a:avLst/>
          </a:prstGeom>
          <a:noFill/>
          <a:ln>
            <a:noFill/>
          </a:ln>
        </p:spPr>
        <p:txBody>
          <a:bodyPr spcFirstLastPara="1" wrap="square" lIns="91425" tIns="45700" rIns="91425" bIns="45700" anchor="t" anchorCtr="0">
            <a:normAutofit/>
          </a:bodyPr>
          <a:lstStyle/>
          <a:p>
            <a:pPr marL="342900" lvl="0" indent="-274320" algn="just" rtl="0">
              <a:spcBef>
                <a:spcPts val="0"/>
              </a:spcBef>
              <a:spcAft>
                <a:spcPts val="0"/>
              </a:spcAft>
              <a:buSzPts val="1520"/>
              <a:buChar char="🞇"/>
            </a:pPr>
            <a:r>
              <a:rPr lang="el-GR" sz="2000"/>
              <a:t>Η θεωρία της στοχοθεσίας βασίζεται στην αρχή ότι οι συνειδητοί στόχοι επηρεάζουν τη συμπεριφορά.</a:t>
            </a:r>
            <a:endParaRPr/>
          </a:p>
          <a:p>
            <a:pPr marL="68580" lvl="0" indent="0" algn="just" rtl="0">
              <a:spcBef>
                <a:spcPts val="400"/>
              </a:spcBef>
              <a:spcAft>
                <a:spcPts val="0"/>
              </a:spcAft>
              <a:buSzPts val="1520"/>
              <a:buNone/>
            </a:pPr>
            <a:endParaRPr sz="2000"/>
          </a:p>
          <a:p>
            <a:pPr marL="342900" lvl="0" indent="-274320" algn="just" rtl="0">
              <a:spcBef>
                <a:spcPts val="400"/>
              </a:spcBef>
              <a:spcAft>
                <a:spcPts val="0"/>
              </a:spcAft>
              <a:buSzPts val="1520"/>
              <a:buChar char="🞇"/>
            </a:pPr>
            <a:r>
              <a:rPr lang="el-GR" sz="2000"/>
              <a:t>Η θεωρία της στοχοθεσίας πρεσβεύει ότι, υπό ορισμένες συνθήκες, το να τεθούν συγκεκριμένοι δύσκολοι στόχοι οδηγεί σε καλύτερη επίδοση συγκριτικά με το να μην τεθούν καθόλου στόχοι ή να τεθούν ασαφείς, μη ποσοτικοποιημένοι στόχοι, όπως το «κάνε ό,τι καλύτερο μπορείς».</a:t>
            </a:r>
            <a:endParaRPr/>
          </a:p>
          <a:p>
            <a:pPr marL="342900" lvl="0" indent="-168148" algn="just" rtl="0">
              <a:spcBef>
                <a:spcPts val="440"/>
              </a:spcBef>
              <a:spcAft>
                <a:spcPts val="0"/>
              </a:spcAft>
              <a:buSzPts val="1672"/>
              <a:buNone/>
            </a:pPr>
            <a:endParaRPr sz="2200"/>
          </a:p>
          <a:p>
            <a:pPr marL="342900" lvl="0" indent="-274320" algn="just" rtl="0">
              <a:spcBef>
                <a:spcPts val="400"/>
              </a:spcBef>
              <a:spcAft>
                <a:spcPts val="0"/>
              </a:spcAft>
              <a:buSzPts val="1520"/>
              <a:buChar char="🞇"/>
            </a:pPr>
            <a:r>
              <a:rPr lang="el-GR" sz="2000"/>
              <a:t>Ο καθορισμός εφικτών στόχων είναι σημαντικός παράγοντας για την επιτυχή έκβαση της παρέμβασης.</a:t>
            </a:r>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605"/>
        <p:cNvGrpSpPr/>
        <p:nvPr/>
      </p:nvGrpSpPr>
      <p:grpSpPr>
        <a:xfrm>
          <a:off x="0" y="0"/>
          <a:ext cx="0" cy="0"/>
          <a:chOff x="0" y="0"/>
          <a:chExt cx="0" cy="0"/>
        </a:xfrm>
      </p:grpSpPr>
      <p:sp>
        <p:nvSpPr>
          <p:cNvPr id="606" name="Google Shape;606;p59"/>
          <p:cNvSpPr txBox="1">
            <a:spLocks noGrp="1"/>
          </p:cNvSpPr>
          <p:nvPr>
            <p:ph type="title"/>
          </p:nvPr>
        </p:nvSpPr>
        <p:spPr>
          <a:xfrm>
            <a:off x="641628" y="836712"/>
            <a:ext cx="7240650" cy="745152"/>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11) Στοχοθεσία - υπόβαθρο </a:t>
            </a:r>
            <a:endParaRPr/>
          </a:p>
        </p:txBody>
      </p:sp>
      <p:sp>
        <p:nvSpPr>
          <p:cNvPr id="607" name="Google Shape;607;p59"/>
          <p:cNvSpPr txBox="1">
            <a:spLocks noGrp="1"/>
          </p:cNvSpPr>
          <p:nvPr>
            <p:ph type="body" idx="1"/>
          </p:nvPr>
        </p:nvSpPr>
        <p:spPr>
          <a:xfrm>
            <a:off x="611560" y="1844824"/>
            <a:ext cx="7848872" cy="4608512"/>
          </a:xfrm>
          <a:prstGeom prst="rect">
            <a:avLst/>
          </a:prstGeom>
          <a:noFill/>
          <a:ln>
            <a:noFill/>
          </a:ln>
        </p:spPr>
        <p:txBody>
          <a:bodyPr spcFirstLastPara="1" wrap="square" lIns="91425" tIns="45700" rIns="91425" bIns="45700" anchor="t" anchorCtr="0">
            <a:normAutofit fontScale="55000" lnSpcReduction="20000"/>
          </a:bodyPr>
          <a:lstStyle/>
          <a:p>
            <a:pPr marL="68580" lvl="0" indent="0" algn="l" rtl="0">
              <a:spcBef>
                <a:spcPts val="0"/>
              </a:spcBef>
              <a:spcAft>
                <a:spcPts val="0"/>
              </a:spcAft>
              <a:buSzPct val="76000"/>
              <a:buNone/>
            </a:pPr>
            <a:endParaRPr sz="2900"/>
          </a:p>
          <a:p>
            <a:pPr marL="68580" lvl="0" indent="0" algn="l" rtl="0">
              <a:spcBef>
                <a:spcPts val="341"/>
              </a:spcBef>
              <a:spcAft>
                <a:spcPts val="0"/>
              </a:spcAft>
              <a:buSzPct val="76000"/>
              <a:buNone/>
            </a:pPr>
            <a:r>
              <a:rPr lang="el-GR" sz="3100"/>
              <a:t>Έχει διατυπωθεί ότι οι στόχοι επηρεάζουν την εκτέλεση μέσω 4 μηχανισμών: </a:t>
            </a:r>
            <a:endParaRPr/>
          </a:p>
          <a:p>
            <a:pPr marL="68580" lvl="0" indent="0" algn="l" rtl="0">
              <a:spcBef>
                <a:spcPts val="341"/>
              </a:spcBef>
              <a:spcAft>
                <a:spcPts val="0"/>
              </a:spcAft>
              <a:buSzPct val="76000"/>
              <a:buNone/>
            </a:pPr>
            <a:endParaRPr sz="3100"/>
          </a:p>
          <a:p>
            <a:pPr marL="525780" lvl="0" indent="-457200" algn="l" rtl="0">
              <a:spcBef>
                <a:spcPts val="341"/>
              </a:spcBef>
              <a:spcAft>
                <a:spcPts val="0"/>
              </a:spcAft>
              <a:buSzPct val="76000"/>
              <a:buAutoNum type="arabicParenR"/>
            </a:pPr>
            <a:r>
              <a:rPr lang="el-GR" sz="3100"/>
              <a:t>οι στόχοι </a:t>
            </a:r>
            <a:r>
              <a:rPr lang="el-GR" sz="3100" b="1"/>
              <a:t>καθοδηγούν την προσοχή &amp; την προσπάθεια </a:t>
            </a:r>
            <a:r>
              <a:rPr lang="el-GR" sz="3100"/>
              <a:t>προς σχετικές με το στόχο δραστηριότητες και μακριά από άσχετες με το στόχο δραστηριότητες,</a:t>
            </a:r>
            <a:endParaRPr/>
          </a:p>
          <a:p>
            <a:pPr marL="525780" lvl="0" indent="-374917" algn="l" rtl="0">
              <a:spcBef>
                <a:spcPts val="341"/>
              </a:spcBef>
              <a:spcAft>
                <a:spcPts val="0"/>
              </a:spcAft>
              <a:buSzPct val="76000"/>
              <a:buNone/>
            </a:pPr>
            <a:endParaRPr sz="3100"/>
          </a:p>
          <a:p>
            <a:pPr marL="525780" lvl="0" indent="-457200" algn="l" rtl="0">
              <a:spcBef>
                <a:spcPts val="341"/>
              </a:spcBef>
              <a:spcAft>
                <a:spcPts val="0"/>
              </a:spcAft>
              <a:buSzPct val="76000"/>
              <a:buAutoNum type="arabicParenR"/>
            </a:pPr>
            <a:r>
              <a:rPr lang="el-GR" sz="3100"/>
              <a:t>οι στόχοι </a:t>
            </a:r>
            <a:r>
              <a:rPr lang="el-GR" sz="3100" b="1"/>
              <a:t>έχουν κινητοποιητικό ρόλο</a:t>
            </a:r>
            <a:r>
              <a:rPr lang="el-GR" sz="3100"/>
              <a:t>, δηλαδή υψηλότεροι στόχοι οδηγούν σε μεγαλύτερη προσπάθεια συγκριτικά με χαμηλότερους στόχους, </a:t>
            </a:r>
            <a:endParaRPr/>
          </a:p>
          <a:p>
            <a:pPr marL="525780" lvl="0" indent="-374917" algn="l" rtl="0">
              <a:spcBef>
                <a:spcPts val="341"/>
              </a:spcBef>
              <a:spcAft>
                <a:spcPts val="0"/>
              </a:spcAft>
              <a:buSzPct val="76000"/>
              <a:buNone/>
            </a:pPr>
            <a:endParaRPr sz="3100"/>
          </a:p>
          <a:p>
            <a:pPr marL="525780" lvl="0" indent="-457200" algn="l" rtl="0">
              <a:spcBef>
                <a:spcPts val="341"/>
              </a:spcBef>
              <a:spcAft>
                <a:spcPts val="0"/>
              </a:spcAft>
              <a:buSzPct val="76000"/>
              <a:buAutoNum type="arabicParenR"/>
            </a:pPr>
            <a:r>
              <a:rPr lang="el-GR" sz="3100"/>
              <a:t>οι στόχοι </a:t>
            </a:r>
            <a:r>
              <a:rPr lang="el-GR" sz="3100" b="1"/>
              <a:t>επηρεάζουν την επιμονή</a:t>
            </a:r>
            <a:r>
              <a:rPr lang="el-GR" sz="3100"/>
              <a:t>, δηλαδή όταν το άτομο έχει τη δυνατότητα να ελέγξει το χρόνο που δαπανά σε μια δραστηριότητα, οι δυσκολότεροι στόχοι επιμηκύνουν την προσπάθεια, </a:t>
            </a:r>
            <a:endParaRPr/>
          </a:p>
          <a:p>
            <a:pPr marL="525780" lvl="0" indent="-374917" algn="l" rtl="0">
              <a:spcBef>
                <a:spcPts val="341"/>
              </a:spcBef>
              <a:spcAft>
                <a:spcPts val="0"/>
              </a:spcAft>
              <a:buSzPct val="76000"/>
              <a:buNone/>
            </a:pPr>
            <a:endParaRPr sz="3100"/>
          </a:p>
          <a:p>
            <a:pPr marL="525780" lvl="0" indent="-457200" algn="l" rtl="0">
              <a:spcBef>
                <a:spcPts val="341"/>
              </a:spcBef>
              <a:spcAft>
                <a:spcPts val="0"/>
              </a:spcAft>
              <a:buSzPct val="76000"/>
              <a:buAutoNum type="arabicParenR"/>
            </a:pPr>
            <a:r>
              <a:rPr lang="el-GR" sz="3100"/>
              <a:t>οι στόχοι </a:t>
            </a:r>
            <a:r>
              <a:rPr lang="el-GR" sz="3100" b="1"/>
              <a:t>επηρεάζουν έμμεσα τη δράση </a:t>
            </a:r>
            <a:r>
              <a:rPr lang="el-GR" sz="3100"/>
              <a:t>οδηγώντας στη διέγερση, ανακάλυψη και χρήση σχετικών με τη δραστηριότητα γνώσεων και στρατηγικών.</a:t>
            </a:r>
            <a:endParaRPr/>
          </a:p>
          <a:p>
            <a:pPr marL="342900" lvl="0" indent="-210617" algn="l" rtl="0">
              <a:spcBef>
                <a:spcPts val="264"/>
              </a:spcBef>
              <a:spcAft>
                <a:spcPts val="0"/>
              </a:spcAft>
              <a:buSzPct val="760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6"/>
          <p:cNvSpPr txBox="1">
            <a:spLocks noGrp="1"/>
          </p:cNvSpPr>
          <p:nvPr>
            <p:ph type="title"/>
          </p:nvPr>
        </p:nvSpPr>
        <p:spPr>
          <a:xfrm>
            <a:off x="1043490" y="1027664"/>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Εφαρμογή</a:t>
            </a:r>
            <a:endParaRPr/>
          </a:p>
        </p:txBody>
      </p:sp>
      <p:sp>
        <p:nvSpPr>
          <p:cNvPr id="291" name="Google Shape;291;p6"/>
          <p:cNvSpPr txBox="1">
            <a:spLocks noGrp="1"/>
          </p:cNvSpPr>
          <p:nvPr>
            <p:ph type="body" idx="1"/>
          </p:nvPr>
        </p:nvSpPr>
        <p:spPr>
          <a:xfrm>
            <a:off x="1043492" y="2323652"/>
            <a:ext cx="6777317" cy="3508977"/>
          </a:xfrm>
          <a:prstGeom prst="rect">
            <a:avLst/>
          </a:prstGeom>
          <a:noFill/>
          <a:ln>
            <a:noFill/>
          </a:ln>
        </p:spPr>
        <p:txBody>
          <a:bodyPr spcFirstLastPara="1" wrap="square" lIns="91425" tIns="45700" rIns="91425" bIns="45700" anchor="t" anchorCtr="0">
            <a:normAutofit/>
          </a:bodyPr>
          <a:lstStyle/>
          <a:p>
            <a:pPr marL="342900" lvl="0" indent="-158496" algn="just" rtl="0">
              <a:spcBef>
                <a:spcPts val="0"/>
              </a:spcBef>
              <a:spcAft>
                <a:spcPts val="0"/>
              </a:spcAft>
              <a:buSzPts val="1824"/>
              <a:buNone/>
            </a:pPr>
            <a:endParaRPr/>
          </a:p>
          <a:p>
            <a:pPr marL="68580" lvl="0" indent="0" algn="just" rtl="0">
              <a:spcBef>
                <a:spcPts val="480"/>
              </a:spcBef>
              <a:spcAft>
                <a:spcPts val="0"/>
              </a:spcAft>
              <a:buSzPts val="1824"/>
              <a:buNone/>
            </a:pPr>
            <a:r>
              <a:rPr lang="el-GR"/>
              <a:t>Χρησιμοποιείται εκτενώς:</a:t>
            </a:r>
            <a:endParaRPr/>
          </a:p>
          <a:p>
            <a:pPr marL="68580" lvl="0" indent="0" algn="just" rtl="0">
              <a:spcBef>
                <a:spcPts val="480"/>
              </a:spcBef>
              <a:spcAft>
                <a:spcPts val="0"/>
              </a:spcAft>
              <a:buSzPts val="1824"/>
              <a:buNone/>
            </a:pPr>
            <a:endParaRPr/>
          </a:p>
          <a:p>
            <a:pPr marL="342900" lvl="0" indent="-274320" algn="just" rtl="0">
              <a:spcBef>
                <a:spcPts val="480"/>
              </a:spcBef>
              <a:spcAft>
                <a:spcPts val="0"/>
              </a:spcAft>
              <a:buSzPts val="1824"/>
              <a:buFont typeface="Noto Sans Symbols"/>
              <a:buChar char="⮚"/>
            </a:pPr>
            <a:r>
              <a:rPr lang="el-GR"/>
              <a:t>στην επίλυση προβλημάτων, και</a:t>
            </a:r>
            <a:endParaRPr/>
          </a:p>
          <a:p>
            <a:pPr marL="342900" lvl="0" indent="-158496" algn="just" rtl="0">
              <a:spcBef>
                <a:spcPts val="480"/>
              </a:spcBef>
              <a:spcAft>
                <a:spcPts val="0"/>
              </a:spcAft>
              <a:buSzPts val="1824"/>
              <a:buFont typeface="Noto Sans Symbols"/>
              <a:buNone/>
            </a:pPr>
            <a:endParaRPr/>
          </a:p>
          <a:p>
            <a:pPr marL="342900" lvl="0" indent="-274320" algn="just" rtl="0">
              <a:spcBef>
                <a:spcPts val="480"/>
              </a:spcBef>
              <a:spcAft>
                <a:spcPts val="0"/>
              </a:spcAft>
              <a:buSzPts val="1824"/>
              <a:buFont typeface="Noto Sans Symbols"/>
              <a:buChar char="⮚"/>
            </a:pPr>
            <a:r>
              <a:rPr lang="el-GR"/>
              <a:t>στην τροποποίηση δυσλειτουργικών σκέψεων. </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611"/>
        <p:cNvGrpSpPr/>
        <p:nvPr/>
      </p:nvGrpSpPr>
      <p:grpSpPr>
        <a:xfrm>
          <a:off x="0" y="0"/>
          <a:ext cx="0" cy="0"/>
          <a:chOff x="0" y="0"/>
          <a:chExt cx="0" cy="0"/>
        </a:xfrm>
      </p:grpSpPr>
      <p:sp>
        <p:nvSpPr>
          <p:cNvPr id="612" name="Google Shape;612;p60"/>
          <p:cNvSpPr txBox="1">
            <a:spLocks noGrp="1"/>
          </p:cNvSpPr>
          <p:nvPr>
            <p:ph type="title"/>
          </p:nvPr>
        </p:nvSpPr>
        <p:spPr>
          <a:xfrm>
            <a:off x="755576" y="667624"/>
            <a:ext cx="7024744" cy="961176"/>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11) Στοχοθεσία - στάδια </a:t>
            </a:r>
            <a:endParaRPr/>
          </a:p>
        </p:txBody>
      </p:sp>
      <p:sp>
        <p:nvSpPr>
          <p:cNvPr id="613" name="Google Shape;613;p60"/>
          <p:cNvSpPr txBox="1">
            <a:spLocks noGrp="1"/>
          </p:cNvSpPr>
          <p:nvPr>
            <p:ph type="body" idx="1"/>
          </p:nvPr>
        </p:nvSpPr>
        <p:spPr>
          <a:xfrm>
            <a:off x="755576" y="1988840"/>
            <a:ext cx="7632848" cy="4129684"/>
          </a:xfrm>
          <a:prstGeom prst="rect">
            <a:avLst/>
          </a:prstGeom>
          <a:noFill/>
          <a:ln>
            <a:noFill/>
          </a:ln>
        </p:spPr>
        <p:txBody>
          <a:bodyPr spcFirstLastPara="1" wrap="square" lIns="91425" tIns="45700" rIns="91425" bIns="45700" anchor="t" anchorCtr="0">
            <a:normAutofit fontScale="92500" lnSpcReduction="20000"/>
          </a:bodyPr>
          <a:lstStyle/>
          <a:p>
            <a:pPr marL="68580" lvl="0" indent="0" algn="just" rtl="0">
              <a:spcBef>
                <a:spcPts val="0"/>
              </a:spcBef>
              <a:spcAft>
                <a:spcPts val="0"/>
              </a:spcAft>
              <a:buSzPct val="76000"/>
              <a:buNone/>
            </a:pPr>
            <a:r>
              <a:rPr lang="el-GR" sz="2000"/>
              <a:t>Η διαδικασία της επιτυχημένης στοχοθεσίας, όπως διατυπώθηκε από τους Locke &amp; Latham και προτάθηκε για εφαρμογή στις παρεμβάσεις διατροφικής συμπεριφοράς από την Cullen, περιλαμβάνει 4 στάδια: </a:t>
            </a:r>
            <a:endParaRPr/>
          </a:p>
          <a:p>
            <a:pPr marL="68580" lvl="0" indent="0" algn="just" rtl="0">
              <a:spcBef>
                <a:spcPts val="370"/>
              </a:spcBef>
              <a:spcAft>
                <a:spcPts val="0"/>
              </a:spcAft>
              <a:buSzPct val="76000"/>
              <a:buNone/>
            </a:pPr>
            <a:endParaRPr sz="2000"/>
          </a:p>
          <a:p>
            <a:pPr marL="68580" lvl="0" indent="0" algn="just" rtl="0">
              <a:spcBef>
                <a:spcPts val="370"/>
              </a:spcBef>
              <a:spcAft>
                <a:spcPts val="0"/>
              </a:spcAft>
              <a:buSzPct val="76000"/>
              <a:buNone/>
            </a:pPr>
            <a:r>
              <a:rPr lang="el-GR" sz="2000"/>
              <a:t>1) αναγνώριση του προβλήματος/ της ανάγκης για αλλαγή, </a:t>
            </a:r>
            <a:endParaRPr/>
          </a:p>
          <a:p>
            <a:pPr marL="525780" lvl="0" indent="-367919" algn="just" rtl="0">
              <a:spcBef>
                <a:spcPts val="370"/>
              </a:spcBef>
              <a:spcAft>
                <a:spcPts val="0"/>
              </a:spcAft>
              <a:buSzPct val="76000"/>
              <a:buNone/>
            </a:pPr>
            <a:endParaRPr sz="2000"/>
          </a:p>
          <a:p>
            <a:pPr marL="68580" lvl="0" indent="0" algn="just" rtl="0">
              <a:spcBef>
                <a:spcPts val="370"/>
              </a:spcBef>
              <a:spcAft>
                <a:spcPts val="0"/>
              </a:spcAft>
              <a:buSzPct val="76000"/>
              <a:buNone/>
            </a:pPr>
            <a:r>
              <a:rPr lang="el-GR" sz="2000"/>
              <a:t>2) εγκατάσταση ενός στόχου για αλλαγή, </a:t>
            </a:r>
            <a:endParaRPr/>
          </a:p>
          <a:p>
            <a:pPr marL="68580" lvl="0" indent="0" algn="just" rtl="0">
              <a:spcBef>
                <a:spcPts val="370"/>
              </a:spcBef>
              <a:spcAft>
                <a:spcPts val="0"/>
              </a:spcAft>
              <a:buSzPct val="76000"/>
              <a:buNone/>
            </a:pPr>
            <a:endParaRPr sz="2000"/>
          </a:p>
          <a:p>
            <a:pPr marL="68580" lvl="0" indent="0" algn="just" rtl="0">
              <a:spcBef>
                <a:spcPts val="370"/>
              </a:spcBef>
              <a:spcAft>
                <a:spcPts val="0"/>
              </a:spcAft>
              <a:buSzPct val="76000"/>
              <a:buNone/>
            </a:pPr>
            <a:r>
              <a:rPr lang="el-GR" sz="2000"/>
              <a:t>3) παρακολούθηση προόδου αναφορικά με την επίτευξη του στόχου &amp;</a:t>
            </a:r>
            <a:endParaRPr sz="2000"/>
          </a:p>
          <a:p>
            <a:pPr marL="68580" lvl="0" indent="0" algn="just" rtl="0">
              <a:spcBef>
                <a:spcPts val="370"/>
              </a:spcBef>
              <a:spcAft>
                <a:spcPts val="0"/>
              </a:spcAft>
              <a:buSzPct val="76000"/>
              <a:buNone/>
            </a:pPr>
            <a:endParaRPr sz="2000"/>
          </a:p>
          <a:p>
            <a:pPr marL="68580" lvl="0" indent="0" algn="just" rtl="0">
              <a:spcBef>
                <a:spcPts val="370"/>
              </a:spcBef>
              <a:spcAft>
                <a:spcPts val="0"/>
              </a:spcAft>
              <a:buSzPct val="76000"/>
              <a:buNone/>
            </a:pPr>
            <a:r>
              <a:rPr lang="el-GR" sz="2000"/>
              <a:t>4) επιβράβευση του ατόμου για την πραγματοποίηση του στόχου. </a:t>
            </a:r>
            <a:endParaRPr sz="2200"/>
          </a:p>
          <a:p>
            <a:pPr marL="342900" lvl="0" indent="-176111" algn="just" rtl="0">
              <a:spcBef>
                <a:spcPts val="407"/>
              </a:spcBef>
              <a:spcAft>
                <a:spcPts val="0"/>
              </a:spcAft>
              <a:buSzPct val="76000"/>
              <a:buNone/>
            </a:pPr>
            <a:endParaRPr sz="2200"/>
          </a:p>
          <a:p>
            <a:pPr marL="68580" lvl="0" indent="0" algn="just" rtl="0">
              <a:spcBef>
                <a:spcPts val="444"/>
              </a:spcBef>
              <a:spcAft>
                <a:spcPts val="0"/>
              </a:spcAft>
              <a:buSzPct val="76000"/>
              <a:buNone/>
            </a:pPr>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617"/>
        <p:cNvGrpSpPr/>
        <p:nvPr/>
      </p:nvGrpSpPr>
      <p:grpSpPr>
        <a:xfrm>
          <a:off x="0" y="0"/>
          <a:ext cx="0" cy="0"/>
          <a:chOff x="0" y="0"/>
          <a:chExt cx="0" cy="0"/>
        </a:xfrm>
      </p:grpSpPr>
      <p:sp>
        <p:nvSpPr>
          <p:cNvPr id="618" name="Google Shape;618;p61"/>
          <p:cNvSpPr txBox="1">
            <a:spLocks noGrp="1"/>
          </p:cNvSpPr>
          <p:nvPr>
            <p:ph type="title"/>
          </p:nvPr>
        </p:nvSpPr>
        <p:spPr>
          <a:xfrm>
            <a:off x="755576" y="548680"/>
            <a:ext cx="7312658" cy="961176"/>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200"/>
              <a:buFont typeface="Century Gothic"/>
              <a:buNone/>
            </a:pPr>
            <a:r>
              <a:rPr lang="el-GR" sz="3200"/>
              <a:t>11) Στοχοθεσία</a:t>
            </a:r>
            <a:br>
              <a:rPr lang="el-GR" sz="3200"/>
            </a:br>
            <a:r>
              <a:rPr lang="el-GR" sz="2600" b="1" i="1"/>
              <a:t>SMART goals </a:t>
            </a:r>
            <a:endParaRPr/>
          </a:p>
        </p:txBody>
      </p:sp>
      <p:sp>
        <p:nvSpPr>
          <p:cNvPr id="619" name="Google Shape;619;p61"/>
          <p:cNvSpPr txBox="1">
            <a:spLocks noGrp="1"/>
          </p:cNvSpPr>
          <p:nvPr>
            <p:ph type="body" idx="1"/>
          </p:nvPr>
        </p:nvSpPr>
        <p:spPr>
          <a:xfrm>
            <a:off x="611560" y="1556792"/>
            <a:ext cx="7920880" cy="4896544"/>
          </a:xfrm>
          <a:prstGeom prst="rect">
            <a:avLst/>
          </a:prstGeom>
          <a:noFill/>
          <a:ln>
            <a:noFill/>
          </a:ln>
        </p:spPr>
        <p:txBody>
          <a:bodyPr spcFirstLastPara="1" wrap="square" lIns="91425" tIns="45700" rIns="91425" bIns="45700" anchor="t" anchorCtr="0">
            <a:normAutofit fontScale="85000" lnSpcReduction="20000"/>
          </a:bodyPr>
          <a:lstStyle/>
          <a:p>
            <a:pPr marL="68580" lvl="0" indent="0" algn="l" rtl="0">
              <a:spcBef>
                <a:spcPts val="0"/>
              </a:spcBef>
              <a:spcAft>
                <a:spcPts val="0"/>
              </a:spcAft>
              <a:buSzPct val="76000"/>
              <a:buNone/>
            </a:pPr>
            <a:r>
              <a:rPr lang="el-GR"/>
              <a:t>Οι στόχοι θα πρέπει να είναι SMART:</a:t>
            </a:r>
            <a:endParaRPr/>
          </a:p>
          <a:p>
            <a:pPr marL="68580" lvl="0" indent="0" algn="l" rtl="0">
              <a:spcBef>
                <a:spcPts val="408"/>
              </a:spcBef>
              <a:spcAft>
                <a:spcPts val="0"/>
              </a:spcAft>
              <a:buSzPct val="76000"/>
              <a:buNone/>
            </a:pPr>
            <a:endParaRPr/>
          </a:p>
          <a:p>
            <a:pPr marL="68580" lvl="0" indent="0" algn="l" rtl="0">
              <a:spcBef>
                <a:spcPts val="408"/>
              </a:spcBef>
              <a:spcAft>
                <a:spcPts val="0"/>
              </a:spcAft>
              <a:buSzPct val="76000"/>
              <a:buNone/>
            </a:pPr>
            <a:r>
              <a:rPr lang="el-GR" b="1">
                <a:solidFill>
                  <a:srgbClr val="FF0000"/>
                </a:solidFill>
              </a:rPr>
              <a:t>S</a:t>
            </a:r>
            <a:r>
              <a:rPr lang="el-GR" b="1"/>
              <a:t>pecific</a:t>
            </a:r>
            <a:r>
              <a:rPr lang="el-GR"/>
              <a:t>: συγκεκριμένοι</a:t>
            </a:r>
            <a:endParaRPr/>
          </a:p>
          <a:p>
            <a:pPr marL="68580" lvl="0" indent="0" algn="l" rtl="0">
              <a:spcBef>
                <a:spcPts val="408"/>
              </a:spcBef>
              <a:spcAft>
                <a:spcPts val="0"/>
              </a:spcAft>
              <a:buSzPct val="76000"/>
              <a:buNone/>
            </a:pPr>
            <a:endParaRPr/>
          </a:p>
          <a:p>
            <a:pPr marL="68580" lvl="0" indent="0" algn="l" rtl="0">
              <a:spcBef>
                <a:spcPts val="408"/>
              </a:spcBef>
              <a:spcAft>
                <a:spcPts val="0"/>
              </a:spcAft>
              <a:buSzPct val="76000"/>
              <a:buNone/>
            </a:pPr>
            <a:r>
              <a:rPr lang="el-GR" b="1">
                <a:solidFill>
                  <a:srgbClr val="FF0000"/>
                </a:solidFill>
              </a:rPr>
              <a:t>M</a:t>
            </a:r>
            <a:r>
              <a:rPr lang="el-GR" b="1"/>
              <a:t>easurable</a:t>
            </a:r>
            <a:r>
              <a:rPr lang="el-GR"/>
              <a:t>: μετρήσιμοι (π.χ. όχι γενικά αλλαγή στις διαιτητικές συνήθειες, αλλά συγκεκριμένα κατανάλωση 3 γευμάτων και 2 σνακ κατά τη διάρκεια της ημέρας), </a:t>
            </a:r>
            <a:endParaRPr/>
          </a:p>
          <a:p>
            <a:pPr marL="68580" lvl="0" indent="0" algn="l" rtl="0">
              <a:spcBef>
                <a:spcPts val="408"/>
              </a:spcBef>
              <a:spcAft>
                <a:spcPts val="0"/>
              </a:spcAft>
              <a:buSzPct val="76000"/>
              <a:buNone/>
            </a:pPr>
            <a:endParaRPr/>
          </a:p>
          <a:p>
            <a:pPr marL="68580" lvl="0" indent="0" algn="l" rtl="0">
              <a:spcBef>
                <a:spcPts val="408"/>
              </a:spcBef>
              <a:spcAft>
                <a:spcPts val="0"/>
              </a:spcAft>
              <a:buSzPct val="76000"/>
              <a:buNone/>
            </a:pPr>
            <a:r>
              <a:rPr lang="el-GR" b="1">
                <a:solidFill>
                  <a:srgbClr val="FF0000"/>
                </a:solidFill>
              </a:rPr>
              <a:t>A</a:t>
            </a:r>
            <a:r>
              <a:rPr lang="el-GR" b="1"/>
              <a:t>ttainable</a:t>
            </a:r>
            <a:r>
              <a:rPr lang="el-GR"/>
              <a:t>: εφικτοί και ρεαλιστικοί (οι μη ρεαλιστικοί στόχοι οδηγούν τον ασθενή σε υποεκτίμηση των αλλαγών που έχουν επιτευχθεί και σε αρνητικά αισθήματα για τον εαυτό του και την προσπάθειά του), </a:t>
            </a:r>
            <a:endParaRPr/>
          </a:p>
          <a:p>
            <a:pPr marL="68580" lvl="0" indent="0" algn="l" rtl="0">
              <a:spcBef>
                <a:spcPts val="408"/>
              </a:spcBef>
              <a:spcAft>
                <a:spcPts val="0"/>
              </a:spcAft>
              <a:buSzPct val="76000"/>
              <a:buNone/>
            </a:pPr>
            <a:endParaRPr/>
          </a:p>
          <a:p>
            <a:pPr marL="68580" lvl="0" indent="0" algn="l" rtl="0">
              <a:spcBef>
                <a:spcPts val="408"/>
              </a:spcBef>
              <a:spcAft>
                <a:spcPts val="0"/>
              </a:spcAft>
              <a:buSzPct val="76000"/>
              <a:buNone/>
            </a:pPr>
            <a:r>
              <a:rPr lang="el-GR" b="1">
                <a:solidFill>
                  <a:srgbClr val="FF0000"/>
                </a:solidFill>
              </a:rPr>
              <a:t>R</a:t>
            </a:r>
            <a:r>
              <a:rPr lang="el-GR" b="1"/>
              <a:t>elevant</a:t>
            </a:r>
            <a:r>
              <a:rPr lang="el-GR"/>
              <a:t>: σχετικοί με τον συνολικό στόχο της παρέμβασης (όπως αυτός έχει καθορισθεί από ασθενή και διαιτολόγο),</a:t>
            </a:r>
            <a:endParaRPr/>
          </a:p>
          <a:p>
            <a:pPr marL="68580" lvl="0" indent="0" algn="l" rtl="0">
              <a:spcBef>
                <a:spcPts val="408"/>
              </a:spcBef>
              <a:spcAft>
                <a:spcPts val="0"/>
              </a:spcAft>
              <a:buSzPct val="76000"/>
              <a:buNone/>
            </a:pPr>
            <a:r>
              <a:rPr lang="el-GR"/>
              <a:t> </a:t>
            </a:r>
            <a:endParaRPr/>
          </a:p>
          <a:p>
            <a:pPr marL="68580" lvl="0" indent="0" algn="l" rtl="0">
              <a:spcBef>
                <a:spcPts val="408"/>
              </a:spcBef>
              <a:spcAft>
                <a:spcPts val="0"/>
              </a:spcAft>
              <a:buSzPct val="76000"/>
              <a:buNone/>
            </a:pPr>
            <a:r>
              <a:rPr lang="el-GR" b="1">
                <a:solidFill>
                  <a:srgbClr val="FF0000"/>
                </a:solidFill>
              </a:rPr>
              <a:t>T</a:t>
            </a:r>
            <a:r>
              <a:rPr lang="el-GR" b="1"/>
              <a:t>ime-bound</a:t>
            </a:r>
            <a:r>
              <a:rPr lang="el-GR"/>
              <a:t>: με συγκεκριμένο χρονοδιάγραμμα </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623"/>
        <p:cNvGrpSpPr/>
        <p:nvPr/>
      </p:nvGrpSpPr>
      <p:grpSpPr>
        <a:xfrm>
          <a:off x="0" y="0"/>
          <a:ext cx="0" cy="0"/>
          <a:chOff x="0" y="0"/>
          <a:chExt cx="0" cy="0"/>
        </a:xfrm>
      </p:grpSpPr>
      <p:sp>
        <p:nvSpPr>
          <p:cNvPr id="624" name="Google Shape;624;p62"/>
          <p:cNvSpPr txBox="1">
            <a:spLocks noGrp="1"/>
          </p:cNvSpPr>
          <p:nvPr>
            <p:ph type="title"/>
          </p:nvPr>
        </p:nvSpPr>
        <p:spPr>
          <a:xfrm>
            <a:off x="787616" y="341784"/>
            <a:ext cx="7024744" cy="78296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Αναφορές</a:t>
            </a:r>
            <a:endParaRPr/>
          </a:p>
        </p:txBody>
      </p:sp>
      <p:sp>
        <p:nvSpPr>
          <p:cNvPr id="625" name="Google Shape;625;p62"/>
          <p:cNvSpPr txBox="1">
            <a:spLocks noGrp="1"/>
          </p:cNvSpPr>
          <p:nvPr>
            <p:ph type="body" idx="1"/>
          </p:nvPr>
        </p:nvSpPr>
        <p:spPr>
          <a:xfrm>
            <a:off x="467544" y="1340768"/>
            <a:ext cx="8208912" cy="5040560"/>
          </a:xfrm>
          <a:prstGeom prst="rect">
            <a:avLst/>
          </a:prstGeom>
          <a:noFill/>
          <a:ln>
            <a:noFill/>
          </a:ln>
        </p:spPr>
        <p:txBody>
          <a:bodyPr spcFirstLastPara="1" wrap="square" lIns="91425" tIns="45700" rIns="91425" bIns="45700" anchor="t" anchorCtr="0">
            <a:noAutofit/>
          </a:bodyPr>
          <a:lstStyle/>
          <a:p>
            <a:pPr marL="342900" lvl="0" indent="-274320" algn="l" rtl="0">
              <a:lnSpc>
                <a:spcPct val="170000"/>
              </a:lnSpc>
              <a:spcBef>
                <a:spcPts val="0"/>
              </a:spcBef>
              <a:spcAft>
                <a:spcPts val="0"/>
              </a:spcAft>
              <a:buSzPts val="1140"/>
              <a:buChar char="🞇"/>
            </a:pPr>
            <a:r>
              <a:rPr lang="el-GR" sz="1500"/>
              <a:t>Γιαννακούλια Μ, Φάππα Ε. Διατροφική Συμβουλευτική και Συμπεριφορά. Ελληνικά Ακαδημαϊκά Ηλεκτρονικά Συγγράμματα και Βοηθήματα (</a:t>
            </a:r>
            <a:r>
              <a:rPr lang="el-GR" sz="1500" u="sng">
                <a:solidFill>
                  <a:schemeClr val="hlink"/>
                </a:solidFill>
                <a:hlinkClick r:id="rId3"/>
              </a:rPr>
              <a:t>www.kallipos.gr</a:t>
            </a:r>
            <a:r>
              <a:rPr lang="el-GR" sz="1500"/>
              <a:t>), 2016. Διαθέσιμο σε:  </a:t>
            </a:r>
            <a:r>
              <a:rPr lang="el-GR" sz="1500" u="sng">
                <a:solidFill>
                  <a:schemeClr val="hlink"/>
                </a:solidFill>
                <a:hlinkClick r:id="rId4"/>
              </a:rPr>
              <a:t>http://repository.kallipos.gr/handle/11419/577</a:t>
            </a:r>
            <a:endParaRPr sz="1500" u="sng"/>
          </a:p>
          <a:p>
            <a:pPr marL="342900" lvl="0" indent="-274320" algn="l" rtl="0">
              <a:lnSpc>
                <a:spcPct val="170000"/>
              </a:lnSpc>
              <a:spcBef>
                <a:spcPts val="0"/>
              </a:spcBef>
              <a:spcAft>
                <a:spcPts val="0"/>
              </a:spcAft>
              <a:buSzPts val="1140"/>
              <a:buChar char="🞇"/>
            </a:pPr>
            <a:r>
              <a:rPr lang="el-GR" sz="1500"/>
              <a:t>Beck AT &amp; Knapp P. Cognitive therapy: foundations, conceptual models, applications and research. Rev Bras Psiquiatr 2008;30(Suppl II):S54 – 64.</a:t>
            </a:r>
            <a:endParaRPr/>
          </a:p>
          <a:p>
            <a:pPr marL="342900" lvl="0" indent="-274320" algn="l" rtl="0">
              <a:lnSpc>
                <a:spcPct val="170000"/>
              </a:lnSpc>
              <a:spcBef>
                <a:spcPts val="0"/>
              </a:spcBef>
              <a:spcAft>
                <a:spcPts val="0"/>
              </a:spcAft>
              <a:buSzPts val="1140"/>
              <a:buChar char="🞇"/>
            </a:pPr>
            <a:r>
              <a:rPr lang="el-GR" sz="1500"/>
              <a:t>Beck JS, Liese BS, Najavits LM. Cognitive Therapy (Chapter 22). In: Clinical Textbook of addictive disorders. 3rd Edition. pp 495.</a:t>
            </a:r>
            <a:endParaRPr sz="1500"/>
          </a:p>
          <a:p>
            <a:pPr marL="342900" lvl="0" indent="-274320" algn="l" rtl="0">
              <a:lnSpc>
                <a:spcPct val="170000"/>
              </a:lnSpc>
              <a:spcBef>
                <a:spcPts val="0"/>
              </a:spcBef>
              <a:spcAft>
                <a:spcPts val="0"/>
              </a:spcAft>
              <a:buSzPts val="1140"/>
              <a:buChar char="🞇"/>
            </a:pPr>
            <a:r>
              <a:rPr lang="el-GR" sz="1500"/>
              <a:t>Cullen KW, Baranowski T, Smith SP. Using goal setting as a strategy for dietary behavior change. J Am Diet Assoc 2001;101(5):562-6.</a:t>
            </a:r>
            <a:endParaRPr sz="1500"/>
          </a:p>
          <a:p>
            <a:pPr marL="342900" lvl="0" indent="-274320" algn="l" rtl="0">
              <a:lnSpc>
                <a:spcPct val="170000"/>
              </a:lnSpc>
              <a:spcBef>
                <a:spcPts val="0"/>
              </a:spcBef>
              <a:spcAft>
                <a:spcPts val="0"/>
              </a:spcAft>
              <a:buSzPts val="1140"/>
              <a:buChar char="🞇"/>
            </a:pPr>
            <a:r>
              <a:rPr lang="el-GR" sz="1500"/>
              <a:t>Dobson KS, Dozois DJA. Historical and philosophical bases of the cognitive-behavioral tehrapies. Edtion ed. In: Dobson KS, ed. Handbook of Cognitive-Behavioral Therapies. New York: Guilford Press, 2001:3-39.</a:t>
            </a:r>
            <a:endParaRPr/>
          </a:p>
          <a:p>
            <a:pPr marL="342900" lvl="0" indent="-201930" algn="l" rtl="0">
              <a:spcBef>
                <a:spcPts val="300"/>
              </a:spcBef>
              <a:spcAft>
                <a:spcPts val="0"/>
              </a:spcAft>
              <a:buSzPts val="1140"/>
              <a:buNone/>
            </a:pPr>
            <a:endParaRPr sz="15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63"/>
          <p:cNvSpPr txBox="1">
            <a:spLocks noGrp="1"/>
          </p:cNvSpPr>
          <p:nvPr>
            <p:ph type="title"/>
          </p:nvPr>
        </p:nvSpPr>
        <p:spPr>
          <a:xfrm>
            <a:off x="899592" y="548680"/>
            <a:ext cx="7024744" cy="601136"/>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Clr>
                <a:schemeClr val="accent1"/>
              </a:buClr>
              <a:buSzPct val="100000"/>
              <a:buFont typeface="Century Gothic"/>
              <a:buNone/>
            </a:pPr>
            <a:r>
              <a:rPr lang="el-GR"/>
              <a:t>Αναφορές</a:t>
            </a:r>
            <a:endParaRPr/>
          </a:p>
        </p:txBody>
      </p:sp>
      <p:sp>
        <p:nvSpPr>
          <p:cNvPr id="631" name="Google Shape;631;p63"/>
          <p:cNvSpPr txBox="1">
            <a:spLocks noGrp="1"/>
          </p:cNvSpPr>
          <p:nvPr>
            <p:ph type="body" idx="1"/>
          </p:nvPr>
        </p:nvSpPr>
        <p:spPr>
          <a:xfrm>
            <a:off x="503548" y="1412776"/>
            <a:ext cx="8136904" cy="3508977"/>
          </a:xfrm>
          <a:prstGeom prst="rect">
            <a:avLst/>
          </a:prstGeom>
          <a:noFill/>
          <a:ln>
            <a:noFill/>
          </a:ln>
        </p:spPr>
        <p:txBody>
          <a:bodyPr spcFirstLastPara="1" wrap="square" lIns="91425" tIns="45700" rIns="91425" bIns="45700" anchor="t" anchorCtr="0">
            <a:noAutofit/>
          </a:bodyPr>
          <a:lstStyle/>
          <a:p>
            <a:pPr marL="342900" lvl="0" indent="-274320" algn="l" rtl="0">
              <a:lnSpc>
                <a:spcPct val="170000"/>
              </a:lnSpc>
              <a:spcBef>
                <a:spcPts val="0"/>
              </a:spcBef>
              <a:spcAft>
                <a:spcPts val="0"/>
              </a:spcAft>
              <a:buSzPts val="1292"/>
              <a:buChar char="🞇"/>
            </a:pPr>
            <a:r>
              <a:rPr lang="el-GR" sz="1700"/>
              <a:t>Locke EA, Latham GP. A Theory of Goal Setting and Task Performance. NJ: Prentice-Hall., 1990. </a:t>
            </a:r>
            <a:endParaRPr/>
          </a:p>
          <a:p>
            <a:pPr marL="342900" lvl="0" indent="-274320" algn="l" rtl="0">
              <a:lnSpc>
                <a:spcPct val="170000"/>
              </a:lnSpc>
              <a:spcBef>
                <a:spcPts val="0"/>
              </a:spcBef>
              <a:spcAft>
                <a:spcPts val="0"/>
              </a:spcAft>
              <a:buSzPts val="1292"/>
              <a:buChar char="🞇"/>
            </a:pPr>
            <a:r>
              <a:rPr lang="el-GR" sz="1700"/>
              <a:t>Locke EA, Latham GP. Goal setting theory. Edtion ed. In: O'Neil HF, Drillings M, eds. Motivation: Theory and research. New Jersey: Lawrence Erlbaum Associates, 1994:13 - 30.</a:t>
            </a:r>
            <a:endParaRPr sz="1700"/>
          </a:p>
          <a:p>
            <a:pPr marL="342900" lvl="0" indent="-274320" algn="l" rtl="0">
              <a:lnSpc>
                <a:spcPct val="170000"/>
              </a:lnSpc>
              <a:spcBef>
                <a:spcPts val="0"/>
              </a:spcBef>
              <a:spcAft>
                <a:spcPts val="0"/>
              </a:spcAft>
              <a:buSzPts val="1292"/>
              <a:buChar char="🞇"/>
            </a:pPr>
            <a:r>
              <a:rPr lang="el-GR" sz="1700"/>
              <a:t>Locke EA, Latham GP. Building a practically useful theory of goal setting and task motivation. A 35-year odyssey. Am Psychol 2002;57(9):705-17.</a:t>
            </a:r>
            <a:endParaRPr sz="1700"/>
          </a:p>
          <a:p>
            <a:pPr marL="342900" lvl="0" indent="-274320" algn="l" rtl="0">
              <a:lnSpc>
                <a:spcPct val="170000"/>
              </a:lnSpc>
              <a:spcBef>
                <a:spcPts val="0"/>
              </a:spcBef>
              <a:spcAft>
                <a:spcPts val="0"/>
              </a:spcAft>
              <a:buSzPts val="1292"/>
              <a:buChar char="🞇"/>
            </a:pPr>
            <a:r>
              <a:rPr lang="el-GR" sz="1700"/>
              <a:t>Ryan TA. Intentional behavior. New York: Ronald Press, 1970.</a:t>
            </a:r>
            <a:endParaRPr sz="1700"/>
          </a:p>
          <a:p>
            <a:pPr marL="342900" lvl="0" indent="-274320" algn="l" rtl="0">
              <a:lnSpc>
                <a:spcPct val="170000"/>
              </a:lnSpc>
              <a:spcBef>
                <a:spcPts val="0"/>
              </a:spcBef>
              <a:spcAft>
                <a:spcPts val="0"/>
              </a:spcAft>
              <a:buSzPts val="1292"/>
              <a:buChar char="🞇"/>
            </a:pPr>
            <a:r>
              <a:rPr lang="el-GR" sz="1700"/>
              <a:t>Werrija MQ et al. Adding cognitive therapy to dietetic treatment is associated with less relapse in obesity. Journal of Psychosomatic Research 2009;67:315–324.</a:t>
            </a:r>
            <a:endParaRPr sz="1700"/>
          </a:p>
          <a:p>
            <a:pPr marL="68580" lvl="0" indent="0" algn="l" rtl="0">
              <a:spcBef>
                <a:spcPts val="340"/>
              </a:spcBef>
              <a:spcAft>
                <a:spcPts val="0"/>
              </a:spcAft>
              <a:buSzPts val="1292"/>
              <a:buNone/>
            </a:pPr>
            <a:endParaRPr sz="1700"/>
          </a:p>
          <a:p>
            <a:pPr marL="342900" lvl="0" indent="-192278" algn="l" rtl="0">
              <a:spcBef>
                <a:spcPts val="340"/>
              </a:spcBef>
              <a:spcAft>
                <a:spcPts val="0"/>
              </a:spcAft>
              <a:buSzPts val="1292"/>
              <a:buNone/>
            </a:pPr>
            <a:endParaRPr sz="1700"/>
          </a:p>
          <a:p>
            <a:pPr marL="68580" lvl="0" indent="0" algn="l" rtl="0">
              <a:spcBef>
                <a:spcPts val="340"/>
              </a:spcBef>
              <a:spcAft>
                <a:spcPts val="0"/>
              </a:spcAft>
              <a:buSzPts val="1292"/>
              <a:buNone/>
            </a:pPr>
            <a:endParaRPr sz="17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7"/>
          <p:cNvSpPr txBox="1">
            <a:spLocks noGrp="1"/>
          </p:cNvSpPr>
          <p:nvPr>
            <p:ph type="title"/>
          </p:nvPr>
        </p:nvSpPr>
        <p:spPr>
          <a:xfrm>
            <a:off x="571592" y="116632"/>
            <a:ext cx="7024744" cy="11430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accent1"/>
              </a:buClr>
              <a:buSzPts val="4000"/>
              <a:buFont typeface="Century Gothic"/>
              <a:buNone/>
            </a:pPr>
            <a:r>
              <a:rPr lang="el-GR"/>
              <a:t>Βασική αρχή ΓΘ</a:t>
            </a:r>
            <a:endParaRPr/>
          </a:p>
        </p:txBody>
      </p:sp>
      <p:sp>
        <p:nvSpPr>
          <p:cNvPr id="297" name="Google Shape;297;p7"/>
          <p:cNvSpPr txBox="1">
            <a:spLocks noGrp="1"/>
          </p:cNvSpPr>
          <p:nvPr>
            <p:ph type="body" idx="1"/>
          </p:nvPr>
        </p:nvSpPr>
        <p:spPr>
          <a:xfrm>
            <a:off x="467544" y="1556792"/>
            <a:ext cx="7992888" cy="3508977"/>
          </a:xfrm>
          <a:prstGeom prst="rect">
            <a:avLst/>
          </a:prstGeom>
          <a:noFill/>
          <a:ln>
            <a:noFill/>
          </a:ln>
        </p:spPr>
        <p:txBody>
          <a:bodyPr spcFirstLastPara="1" wrap="square" lIns="91425" tIns="45700" rIns="91425" bIns="45700" anchor="t" anchorCtr="0">
            <a:normAutofit/>
          </a:bodyPr>
          <a:lstStyle/>
          <a:p>
            <a:pPr marL="68580" lvl="0" indent="0" algn="l" rtl="0">
              <a:spcBef>
                <a:spcPts val="0"/>
              </a:spcBef>
              <a:spcAft>
                <a:spcPts val="0"/>
              </a:spcAft>
              <a:buSzPts val="1520"/>
              <a:buNone/>
            </a:pPr>
            <a:r>
              <a:rPr lang="el-GR" sz="2000"/>
              <a:t>Ο τρόπος που τα άτομα αντιλαμβάνονται &amp; επεξεργάζονται την πραγματικότητα θα επηρεάσει τον τρόπο που αισθάνονται και συμπεριφέρονται. </a:t>
            </a:r>
            <a:endParaRPr/>
          </a:p>
          <a:p>
            <a:pPr marL="342900" lvl="0" indent="-177800" algn="l" rtl="0">
              <a:spcBef>
                <a:spcPts val="400"/>
              </a:spcBef>
              <a:spcAft>
                <a:spcPts val="0"/>
              </a:spcAft>
              <a:buSzPts val="1520"/>
              <a:buNone/>
            </a:pPr>
            <a:endParaRPr sz="2000"/>
          </a:p>
        </p:txBody>
      </p:sp>
      <p:pic>
        <p:nvPicPr>
          <p:cNvPr id="298" name="Google Shape;298;p7"/>
          <p:cNvPicPr preferRelativeResize="0"/>
          <p:nvPr/>
        </p:nvPicPr>
        <p:blipFill rotWithShape="1">
          <a:blip r:embed="rId3">
            <a:alphaModFix/>
          </a:blip>
          <a:srcRect/>
          <a:stretch/>
        </p:blipFill>
        <p:spPr>
          <a:xfrm>
            <a:off x="2210182" y="2636912"/>
            <a:ext cx="4762500" cy="38290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pic>
        <p:nvPicPr>
          <p:cNvPr id="303" name="Google Shape;303;p8"/>
          <p:cNvPicPr preferRelativeResize="0">
            <a:picLocks noGrp="1"/>
          </p:cNvPicPr>
          <p:nvPr>
            <p:ph type="body" idx="1"/>
          </p:nvPr>
        </p:nvPicPr>
        <p:blipFill rotWithShape="1">
          <a:blip r:embed="rId3">
            <a:alphaModFix/>
          </a:blip>
          <a:srcRect/>
          <a:stretch/>
        </p:blipFill>
        <p:spPr>
          <a:xfrm>
            <a:off x="2195736" y="692696"/>
            <a:ext cx="4639404" cy="6101256"/>
          </a:xfrm>
          <a:prstGeom prst="rect">
            <a:avLst/>
          </a:prstGeom>
          <a:noFill/>
          <a:ln>
            <a:noFill/>
          </a:ln>
        </p:spPr>
      </p:pic>
      <p:sp>
        <p:nvSpPr>
          <p:cNvPr id="304" name="Google Shape;304;p8"/>
          <p:cNvSpPr txBox="1">
            <a:spLocks noGrp="1"/>
          </p:cNvSpPr>
          <p:nvPr>
            <p:ph type="title"/>
          </p:nvPr>
        </p:nvSpPr>
        <p:spPr>
          <a:xfrm>
            <a:off x="323528" y="188640"/>
            <a:ext cx="7024744" cy="576064"/>
          </a:xfrm>
          <a:prstGeom prst="rect">
            <a:avLst/>
          </a:prstGeom>
          <a:solidFill>
            <a:schemeClr val="lt1"/>
          </a:solid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200"/>
              <a:buFont typeface="Century Gothic"/>
              <a:buNone/>
            </a:pPr>
            <a:r>
              <a:rPr lang="el-GR" sz="3200"/>
              <a:t>Θεωρητικό Υπόβαθρο</a:t>
            </a:r>
            <a:endParaRPr sz="2800" i="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9"/>
          <p:cNvSpPr txBox="1">
            <a:spLocks noGrp="1"/>
          </p:cNvSpPr>
          <p:nvPr>
            <p:ph type="title"/>
          </p:nvPr>
        </p:nvSpPr>
        <p:spPr>
          <a:xfrm>
            <a:off x="715608" y="764704"/>
            <a:ext cx="7024744" cy="1008112"/>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accent1"/>
              </a:buClr>
              <a:buSzPts val="3200"/>
              <a:buFont typeface="Century Gothic"/>
              <a:buNone/>
            </a:pPr>
            <a:r>
              <a:rPr lang="el-GR" sz="3200"/>
              <a:t>Θεωρητικό Υπόβαθρο</a:t>
            </a:r>
            <a:br>
              <a:rPr lang="el-GR" sz="3200"/>
            </a:br>
            <a:r>
              <a:rPr lang="el-GR" sz="2800" i="1"/>
              <a:t>αυτόματες σκέψεις</a:t>
            </a:r>
            <a:endParaRPr/>
          </a:p>
        </p:txBody>
      </p:sp>
      <p:sp>
        <p:nvSpPr>
          <p:cNvPr id="310" name="Google Shape;310;p9"/>
          <p:cNvSpPr txBox="1">
            <a:spLocks noGrp="1"/>
          </p:cNvSpPr>
          <p:nvPr>
            <p:ph type="body" idx="1"/>
          </p:nvPr>
        </p:nvSpPr>
        <p:spPr>
          <a:xfrm>
            <a:off x="755576" y="2060848"/>
            <a:ext cx="7632848" cy="4176464"/>
          </a:xfrm>
          <a:prstGeom prst="rect">
            <a:avLst/>
          </a:prstGeom>
          <a:noFill/>
          <a:ln>
            <a:noFill/>
          </a:ln>
        </p:spPr>
        <p:txBody>
          <a:bodyPr spcFirstLastPara="1" wrap="square" lIns="91425" tIns="45700" rIns="91425" bIns="45700" anchor="t" anchorCtr="0">
            <a:normAutofit/>
          </a:bodyPr>
          <a:lstStyle/>
          <a:p>
            <a:pPr marL="342900" lvl="0" indent="-274320" algn="just" rtl="0">
              <a:spcBef>
                <a:spcPts val="0"/>
              </a:spcBef>
              <a:spcAft>
                <a:spcPts val="0"/>
              </a:spcAft>
              <a:buSzPts val="1368"/>
              <a:buChar char="🞇"/>
            </a:pPr>
            <a:r>
              <a:rPr lang="el-GR" sz="1800"/>
              <a:t>Η ΓΘ πρεσβεύει ότι υπάρχουν σκέψεις στο όριο της συναίσθησης, που συμβαίνουν </a:t>
            </a:r>
            <a:r>
              <a:rPr lang="el-GR" sz="1800" b="1"/>
              <a:t>αυθόρμητα &amp; ταχύτατα</a:t>
            </a:r>
            <a:r>
              <a:rPr lang="el-GR" sz="1800"/>
              <a:t>, και είναι μια </a:t>
            </a:r>
            <a:r>
              <a:rPr lang="el-GR" sz="1800" b="1"/>
              <a:t>ενδιάμεση ερμηνεία </a:t>
            </a:r>
            <a:r>
              <a:rPr lang="el-GR" sz="1800"/>
              <a:t>κάθε κατάστασης.</a:t>
            </a:r>
            <a:endParaRPr sz="1800"/>
          </a:p>
          <a:p>
            <a:pPr marL="342900" lvl="0" indent="-187452" algn="just" rtl="0">
              <a:spcBef>
                <a:spcPts val="360"/>
              </a:spcBef>
              <a:spcAft>
                <a:spcPts val="0"/>
              </a:spcAft>
              <a:buSzPts val="1368"/>
              <a:buNone/>
            </a:pPr>
            <a:endParaRPr sz="1800"/>
          </a:p>
          <a:p>
            <a:pPr marL="342900" lvl="0" indent="-274320" algn="just" rtl="0">
              <a:spcBef>
                <a:spcPts val="360"/>
              </a:spcBef>
              <a:spcAft>
                <a:spcPts val="0"/>
              </a:spcAft>
              <a:buSzPts val="1368"/>
              <a:buChar char="🞇"/>
            </a:pPr>
            <a:r>
              <a:rPr lang="el-GR" sz="1800"/>
              <a:t>Οι αυτόματες σκέψεις θεωρούνται εύλογες και η εγκυρότητά τους λαμβάνεται ως δεδομένη. </a:t>
            </a:r>
            <a:endParaRPr/>
          </a:p>
          <a:p>
            <a:pPr marL="342900" lvl="0" indent="-187452" algn="just" rtl="0">
              <a:spcBef>
                <a:spcPts val="360"/>
              </a:spcBef>
              <a:spcAft>
                <a:spcPts val="0"/>
              </a:spcAft>
              <a:buSzPts val="1368"/>
              <a:buNone/>
            </a:pPr>
            <a:endParaRPr sz="1800"/>
          </a:p>
          <a:p>
            <a:pPr marL="342900" lvl="0" indent="-274320" algn="just" rtl="0">
              <a:spcBef>
                <a:spcPts val="360"/>
              </a:spcBef>
              <a:spcAft>
                <a:spcPts val="0"/>
              </a:spcAft>
              <a:buSzPts val="1368"/>
              <a:buChar char="🞇"/>
            </a:pPr>
            <a:r>
              <a:rPr lang="el-GR" sz="1800"/>
              <a:t>Κάποιες είναι </a:t>
            </a:r>
            <a:r>
              <a:rPr lang="el-GR" sz="1800" b="1" i="1"/>
              <a:t>γνωσιακές στρεβλώσεις</a:t>
            </a:r>
            <a:r>
              <a:rPr lang="el-GR" sz="1800"/>
              <a:t>.</a:t>
            </a:r>
            <a:endParaRPr/>
          </a:p>
          <a:p>
            <a:pPr marL="68580" lvl="0" indent="0" algn="just" rtl="0">
              <a:spcBef>
                <a:spcPts val="360"/>
              </a:spcBef>
              <a:spcAft>
                <a:spcPts val="0"/>
              </a:spcAft>
              <a:buSzPts val="1368"/>
              <a:buNone/>
            </a:pPr>
            <a:endParaRPr sz="1800"/>
          </a:p>
        </p:txBody>
      </p:sp>
    </p:spTree>
  </p:cSld>
  <p:clrMapOvr>
    <a:masterClrMapping/>
  </p:clrMapOvr>
</p:sld>
</file>

<file path=ppt/theme/theme1.xml><?xml version="1.0" encoding="utf-8"?>
<a:theme xmlns:a="http://schemas.openxmlformats.org/drawingml/2006/main" name="Austin">
  <a:themeElements>
    <a:clrScheme name="Προσαρμοσμένο 7">
      <a:dk1>
        <a:srgbClr val="000000"/>
      </a:dk1>
      <a:lt1>
        <a:srgbClr val="FFFFFF"/>
      </a:lt1>
      <a:dk2>
        <a:srgbClr val="073E87"/>
      </a:dk2>
      <a:lt2>
        <a:srgbClr val="C6E7FC"/>
      </a:lt2>
      <a:accent1>
        <a:srgbClr val="FF3300"/>
      </a:accent1>
      <a:accent2>
        <a:srgbClr val="FF3300"/>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4774</Words>
  <Application>Microsoft Office PowerPoint</Application>
  <PresentationFormat>On-screen Show (4:3)</PresentationFormat>
  <Paragraphs>417</Paragraphs>
  <Slides>63</Slides>
  <Notes>63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Century Gothic</vt:lpstr>
      <vt:lpstr>Noto Sans Symbols</vt:lpstr>
      <vt:lpstr>Arial</vt:lpstr>
      <vt:lpstr>Austin</vt:lpstr>
      <vt:lpstr>Γνωσιακή Συμπεριφορική Θεραπεία  (Cognitive Behavioral Therapy)</vt:lpstr>
      <vt:lpstr>Ορισμός</vt:lpstr>
      <vt:lpstr>Γνωσιακή Θεραπεία</vt:lpstr>
      <vt:lpstr>Ιστορία…</vt:lpstr>
      <vt:lpstr>Ιστορία…</vt:lpstr>
      <vt:lpstr>Εφαρμογή</vt:lpstr>
      <vt:lpstr>Βασική αρχή ΓΘ</vt:lpstr>
      <vt:lpstr>Θεωρητικό Υπόβαθρο</vt:lpstr>
      <vt:lpstr>Θεωρητικό Υπόβαθρο αυτόματες σκέψεις</vt:lpstr>
      <vt:lpstr>Γνωσιακές στρεβλώσεις π.χ.</vt:lpstr>
      <vt:lpstr>Γνωσιακές στρεβλώσεις π.χ.</vt:lpstr>
      <vt:lpstr>Γνωσιακές στρεβλώσεις π.χ.</vt:lpstr>
      <vt:lpstr>Γνωσιακές στρεβλώσεις π.χ.</vt:lpstr>
      <vt:lpstr>Γνωσιακές στρεβλώσεις π.χ.</vt:lpstr>
      <vt:lpstr>Θεωρητικό Υπόβαθρο βασικές πεποιθήσεις - ορισμός</vt:lpstr>
      <vt:lpstr>Θεωρητικό Υπόβαθρο βασικές πεποιθήσεις - δημιουργία</vt:lpstr>
      <vt:lpstr>Θεωρητικό Υπόβαθρο βασικές πεποιθήσεις - επίδραση</vt:lpstr>
      <vt:lpstr>Θεραπευτικός στόχος ΓΘ</vt:lpstr>
      <vt:lpstr>Αρχές Θεραπείας</vt:lpstr>
      <vt:lpstr>Αρχές Θεραπείας</vt:lpstr>
      <vt:lpstr>Αρχές Θεραπείας</vt:lpstr>
      <vt:lpstr>PowerPoint Presentation</vt:lpstr>
      <vt:lpstr>Συμπεριφορική Θεραπεία</vt:lpstr>
      <vt:lpstr>Θεωρητικό υπόβαθρο</vt:lpstr>
      <vt:lpstr>Η συμπεριφορά μαθαίνεται με 3 τρόπους:</vt:lpstr>
      <vt:lpstr>1) Κλασική εξαρτημένη μάθηση</vt:lpstr>
      <vt:lpstr>Ο σκύλος του Pavlov (πείραμα)</vt:lpstr>
      <vt:lpstr>Ο σκύλος του Pavlov (ερμηνεία)</vt:lpstr>
      <vt:lpstr>1) Κλασική εξαρτημένη μάθηση</vt:lpstr>
      <vt:lpstr>2) Τη συντελεστική μάθηση</vt:lpstr>
      <vt:lpstr>Το κλουβί του Skinner (Skinner’s box)</vt:lpstr>
      <vt:lpstr>Το κλουβί του Skinner (Skinner’s box)</vt:lpstr>
      <vt:lpstr>3) Τη μιμητική μάθηση</vt:lpstr>
      <vt:lpstr>Γνωσιακή Συμπεριφορική Θεραπεία (ΓΣΘ)</vt:lpstr>
      <vt:lpstr>ορισμός</vt:lpstr>
      <vt:lpstr>Εφαρμογή στη Διαιτολογική πρακτική</vt:lpstr>
      <vt:lpstr>Τεχνικές ΓΣΘ που εφαρμόζονται στη διαιτολογική πρακτική</vt:lpstr>
      <vt:lpstr>1) Επίτευξη προσέγγισης συνεργασίας</vt:lpstr>
      <vt:lpstr>1) Επίτευξη προσέγγισης συνεργασίας</vt:lpstr>
      <vt:lpstr>2) Ανταμοιβή – επιβράβευση – ενίσχυση θετικών συμπεριφορών</vt:lpstr>
      <vt:lpstr>3) Σωκρατικές ερωτήσεις (θεωρία) </vt:lpstr>
      <vt:lpstr>3) Σωκρατικές ερωτήσεις (παραδείγματα) </vt:lpstr>
      <vt:lpstr>4) Αυτο-παρακολούθηση</vt:lpstr>
      <vt:lpstr>4) Αυτο-παρακολούθηση</vt:lpstr>
      <vt:lpstr>4) Αυτο-παρακολούθηση</vt:lpstr>
      <vt:lpstr>4) Αυτο-παρακολούθηση</vt:lpstr>
      <vt:lpstr>5) Ανατροφοδότηση </vt:lpstr>
      <vt:lpstr>6) Γνωσιακή αναδόμηση &amp; ανάπτυξη “θετικών” σκέψεων</vt:lpstr>
      <vt:lpstr>6) Γνωσιακή αναδόμηση &amp; ανάπτυξη “θετικών” σκέψεων</vt:lpstr>
      <vt:lpstr>6) Γνωσιακή αναδόμηση &amp; ανάπτυξη “θετικών” σκέψεων</vt:lpstr>
      <vt:lpstr>7) Έλεγχος ερεθισμάτων</vt:lpstr>
      <vt:lpstr>7) Έλεγχος ερεθισμάτων</vt:lpstr>
      <vt:lpstr>7) Έλεγχος ερεθισμάτων</vt:lpstr>
      <vt:lpstr>8) Επίλυση προβλημάτων </vt:lpstr>
      <vt:lpstr>9) Αντιμετώπιση καταστάσεων υψηλού κινδύνου </vt:lpstr>
      <vt:lpstr>10) Πρόληψη υποτροπής – σχεδιασμός διατήρησης </vt:lpstr>
      <vt:lpstr>10) Πρόληψη υποτροπής – σχεδιασμός διατήρησης </vt:lpstr>
      <vt:lpstr>11) Στοχοθεσία - θεωρία </vt:lpstr>
      <vt:lpstr>11) Στοχοθεσία - υπόβαθρο </vt:lpstr>
      <vt:lpstr>11) Στοχοθεσία - στάδια </vt:lpstr>
      <vt:lpstr>11) Στοχοθεσία SMART goals </vt:lpstr>
      <vt:lpstr>Αναφορές</vt:lpstr>
      <vt:lpstr>Αναφορές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Evi</dc:creator>
  <cp:lastModifiedBy>Evaggelia Fappa</cp:lastModifiedBy>
  <cp:revision>1</cp:revision>
  <dcterms:created xsi:type="dcterms:W3CDTF">2016-12-21T12:15:41Z</dcterms:created>
  <dcterms:modified xsi:type="dcterms:W3CDTF">2026-05-06T14:04:02Z</dcterms:modified>
</cp:coreProperties>
</file>