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38" r:id="rId3"/>
    <p:sldId id="345" r:id="rId4"/>
    <p:sldId id="339" r:id="rId5"/>
    <p:sldId id="313" r:id="rId6"/>
    <p:sldId id="314" r:id="rId7"/>
    <p:sldId id="319" r:id="rId8"/>
    <p:sldId id="347" r:id="rId9"/>
    <p:sldId id="320" r:id="rId10"/>
    <p:sldId id="321" r:id="rId11"/>
    <p:sldId id="322" r:id="rId12"/>
    <p:sldId id="323" r:id="rId13"/>
    <p:sldId id="327" r:id="rId14"/>
    <p:sldId id="340" r:id="rId15"/>
    <p:sldId id="346" r:id="rId16"/>
    <p:sldId id="348" r:id="rId17"/>
    <p:sldId id="329" r:id="rId18"/>
    <p:sldId id="330" r:id="rId19"/>
    <p:sldId id="331" r:id="rId20"/>
    <p:sldId id="341" r:id="rId21"/>
    <p:sldId id="344" r:id="rId22"/>
    <p:sldId id="342" r:id="rId23"/>
    <p:sldId id="343" r:id="rId24"/>
    <p:sldId id="335" r:id="rId25"/>
    <p:sldId id="349" r:id="rId26"/>
    <p:sldId id="350" r:id="rId27"/>
    <p:sldId id="351" r:id="rId28"/>
    <p:sldId id="352" r:id="rId29"/>
    <p:sldId id="333" r:id="rId30"/>
    <p:sldId id="268" r:id="rId31"/>
    <p:sldId id="311"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D9FF"/>
    <a:srgbClr val="CCCCFF"/>
    <a:srgbClr val="3333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C7EF5F-4FED-425E-8BE8-88925F68F257}" type="doc">
      <dgm:prSet loTypeId="urn:microsoft.com/office/officeart/2005/8/layout/chart3" loCatId="cycle" qsTypeId="urn:microsoft.com/office/officeart/2005/8/quickstyle/simple3" qsCatId="simple" csTypeId="urn:microsoft.com/office/officeart/2005/8/colors/colorful1" csCatId="colorful" phldr="1"/>
      <dgm:spPr/>
    </dgm:pt>
    <dgm:pt modelId="{11555BCF-97BD-435D-A7AC-0EF049C10B66}">
      <dgm:prSet phldrT="[Κείμενο]" custT="1"/>
      <dgm:spPr/>
      <dgm:t>
        <a:bodyPr/>
        <a:lstStyle/>
        <a:p>
          <a:r>
            <a:rPr lang="el-GR" sz="1800" dirty="0"/>
            <a:t>ΘΕΡΑΠΕΙΑ</a:t>
          </a:r>
        </a:p>
      </dgm:t>
    </dgm:pt>
    <dgm:pt modelId="{5A96BE52-9AAC-4D44-A88E-BEF7F32896FD}" type="parTrans" cxnId="{D3598A2F-C2E7-454E-8DF7-6CF6F251452F}">
      <dgm:prSet/>
      <dgm:spPr/>
      <dgm:t>
        <a:bodyPr/>
        <a:lstStyle/>
        <a:p>
          <a:endParaRPr lang="el-GR"/>
        </a:p>
      </dgm:t>
    </dgm:pt>
    <dgm:pt modelId="{D92E0A71-FC4A-47AB-B52E-D3CDF2A8812A}" type="sibTrans" cxnId="{D3598A2F-C2E7-454E-8DF7-6CF6F251452F}">
      <dgm:prSet/>
      <dgm:spPr/>
      <dgm:t>
        <a:bodyPr/>
        <a:lstStyle/>
        <a:p>
          <a:endParaRPr lang="el-GR"/>
        </a:p>
      </dgm:t>
    </dgm:pt>
    <dgm:pt modelId="{5567D0DE-CCC5-4120-AE75-CD825CD3C6C1}">
      <dgm:prSet phldrT="[Κείμενο]" custT="1"/>
      <dgm:spPr/>
      <dgm:t>
        <a:bodyPr/>
        <a:lstStyle/>
        <a:p>
          <a:r>
            <a:rPr lang="el-GR" sz="1900" dirty="0"/>
            <a:t>ΕΠΑΓΓΕΛΜΑΤΙΑΣ ΥΓΕΙΑΣ</a:t>
          </a:r>
        </a:p>
      </dgm:t>
    </dgm:pt>
    <dgm:pt modelId="{D7F9C0F9-B38D-433E-9667-F2EE1DC85690}" type="parTrans" cxnId="{6A337610-28D2-40A8-8008-9C02A4B1A0EE}">
      <dgm:prSet/>
      <dgm:spPr/>
      <dgm:t>
        <a:bodyPr/>
        <a:lstStyle/>
        <a:p>
          <a:endParaRPr lang="el-GR"/>
        </a:p>
      </dgm:t>
    </dgm:pt>
    <dgm:pt modelId="{D7860A0B-DCE7-4D2A-B77F-14EEFB8E69A0}" type="sibTrans" cxnId="{6A337610-28D2-40A8-8008-9C02A4B1A0EE}">
      <dgm:prSet/>
      <dgm:spPr/>
      <dgm:t>
        <a:bodyPr/>
        <a:lstStyle/>
        <a:p>
          <a:endParaRPr lang="el-GR"/>
        </a:p>
      </dgm:t>
    </dgm:pt>
    <dgm:pt modelId="{CEF45B18-604C-467A-9746-61F6ADFF1982}">
      <dgm:prSet phldrT="[Κείμενο]" custT="1"/>
      <dgm:spPr/>
      <dgm:t>
        <a:bodyPr/>
        <a:lstStyle/>
        <a:p>
          <a:r>
            <a:rPr lang="el-GR" sz="2000"/>
            <a:t>ΑΤΟΜΟ</a:t>
          </a:r>
          <a:endParaRPr lang="el-GR" sz="2000" dirty="0"/>
        </a:p>
      </dgm:t>
    </dgm:pt>
    <dgm:pt modelId="{19CA371D-AC3A-40D3-9567-C7D69D4C4F99}" type="parTrans" cxnId="{46153893-C3DB-4B8D-89CF-EE6101D2842A}">
      <dgm:prSet/>
      <dgm:spPr/>
      <dgm:t>
        <a:bodyPr/>
        <a:lstStyle/>
        <a:p>
          <a:endParaRPr lang="el-GR"/>
        </a:p>
      </dgm:t>
    </dgm:pt>
    <dgm:pt modelId="{698D6E33-7FEF-4D0C-83E3-7922E33F402D}" type="sibTrans" cxnId="{46153893-C3DB-4B8D-89CF-EE6101D2842A}">
      <dgm:prSet/>
      <dgm:spPr/>
      <dgm:t>
        <a:bodyPr/>
        <a:lstStyle/>
        <a:p>
          <a:endParaRPr lang="el-GR"/>
        </a:p>
      </dgm:t>
    </dgm:pt>
    <dgm:pt modelId="{DB4B66E5-7C62-4BD0-8CD9-95AD698C5607}" type="pres">
      <dgm:prSet presAssocID="{EFC7EF5F-4FED-425E-8BE8-88925F68F257}" presName="compositeShape" presStyleCnt="0">
        <dgm:presLayoutVars>
          <dgm:chMax val="7"/>
          <dgm:dir/>
          <dgm:resizeHandles val="exact"/>
        </dgm:presLayoutVars>
      </dgm:prSet>
      <dgm:spPr/>
    </dgm:pt>
    <dgm:pt modelId="{6455870B-0C8E-4AD0-819D-B0127825C1F1}" type="pres">
      <dgm:prSet presAssocID="{EFC7EF5F-4FED-425E-8BE8-88925F68F257}" presName="wedge1" presStyleLbl="node1" presStyleIdx="0" presStyleCnt="3" custScaleY="101981" custLinFactNeighborX="-5096" custLinFactNeighborY="3858"/>
      <dgm:spPr/>
    </dgm:pt>
    <dgm:pt modelId="{45FF607A-D1EB-450A-A725-356EA5902725}" type="pres">
      <dgm:prSet presAssocID="{EFC7EF5F-4FED-425E-8BE8-88925F68F257}" presName="wedge1Tx" presStyleLbl="node1" presStyleIdx="0" presStyleCnt="3">
        <dgm:presLayoutVars>
          <dgm:chMax val="0"/>
          <dgm:chPref val="0"/>
          <dgm:bulletEnabled val="1"/>
        </dgm:presLayoutVars>
      </dgm:prSet>
      <dgm:spPr/>
    </dgm:pt>
    <dgm:pt modelId="{0DE7C4B8-8A41-4732-86BA-8F2DD8267616}" type="pres">
      <dgm:prSet presAssocID="{EFC7EF5F-4FED-425E-8BE8-88925F68F257}" presName="wedge2" presStyleLbl="node1" presStyleIdx="1" presStyleCnt="3" custScaleY="102769"/>
      <dgm:spPr/>
    </dgm:pt>
    <dgm:pt modelId="{9519075D-1D9C-4B22-83AD-6FB46AE6E143}" type="pres">
      <dgm:prSet presAssocID="{EFC7EF5F-4FED-425E-8BE8-88925F68F257}" presName="wedge2Tx" presStyleLbl="node1" presStyleIdx="1" presStyleCnt="3">
        <dgm:presLayoutVars>
          <dgm:chMax val="0"/>
          <dgm:chPref val="0"/>
          <dgm:bulletEnabled val="1"/>
        </dgm:presLayoutVars>
      </dgm:prSet>
      <dgm:spPr/>
    </dgm:pt>
    <dgm:pt modelId="{E7E6C364-419A-437C-B341-1B8088E6E900}" type="pres">
      <dgm:prSet presAssocID="{EFC7EF5F-4FED-425E-8BE8-88925F68F257}" presName="wedge3" presStyleLbl="node1" presStyleIdx="2" presStyleCnt="3"/>
      <dgm:spPr/>
    </dgm:pt>
    <dgm:pt modelId="{9B9D3CBE-EBD3-42FC-9F7E-34AB16B6F3F0}" type="pres">
      <dgm:prSet presAssocID="{EFC7EF5F-4FED-425E-8BE8-88925F68F257}" presName="wedge3Tx" presStyleLbl="node1" presStyleIdx="2" presStyleCnt="3">
        <dgm:presLayoutVars>
          <dgm:chMax val="0"/>
          <dgm:chPref val="0"/>
          <dgm:bulletEnabled val="1"/>
        </dgm:presLayoutVars>
      </dgm:prSet>
      <dgm:spPr/>
    </dgm:pt>
  </dgm:ptLst>
  <dgm:cxnLst>
    <dgm:cxn modelId="{6A337610-28D2-40A8-8008-9C02A4B1A0EE}" srcId="{EFC7EF5F-4FED-425E-8BE8-88925F68F257}" destId="{5567D0DE-CCC5-4120-AE75-CD825CD3C6C1}" srcOrd="1" destOrd="0" parTransId="{D7F9C0F9-B38D-433E-9667-F2EE1DC85690}" sibTransId="{D7860A0B-DCE7-4D2A-B77F-14EEFB8E69A0}"/>
    <dgm:cxn modelId="{D3598A2F-C2E7-454E-8DF7-6CF6F251452F}" srcId="{EFC7EF5F-4FED-425E-8BE8-88925F68F257}" destId="{11555BCF-97BD-435D-A7AC-0EF049C10B66}" srcOrd="0" destOrd="0" parTransId="{5A96BE52-9AAC-4D44-A88E-BEF7F32896FD}" sibTransId="{D92E0A71-FC4A-47AB-B52E-D3CDF2A8812A}"/>
    <dgm:cxn modelId="{8C566464-4A12-4FEC-89F5-DA9EAD64E619}" type="presOf" srcId="{CEF45B18-604C-467A-9746-61F6ADFF1982}" destId="{9B9D3CBE-EBD3-42FC-9F7E-34AB16B6F3F0}" srcOrd="1" destOrd="0" presId="urn:microsoft.com/office/officeart/2005/8/layout/chart3"/>
    <dgm:cxn modelId="{A5F66D6D-8B47-4E87-9F5E-7C59FF5DF78B}" type="presOf" srcId="{EFC7EF5F-4FED-425E-8BE8-88925F68F257}" destId="{DB4B66E5-7C62-4BD0-8CD9-95AD698C5607}" srcOrd="0" destOrd="0" presId="urn:microsoft.com/office/officeart/2005/8/layout/chart3"/>
    <dgm:cxn modelId="{7FFE9A50-B11E-4DC8-AE6A-EEA21FF2143C}" type="presOf" srcId="{CEF45B18-604C-467A-9746-61F6ADFF1982}" destId="{E7E6C364-419A-437C-B341-1B8088E6E900}" srcOrd="0" destOrd="0" presId="urn:microsoft.com/office/officeart/2005/8/layout/chart3"/>
    <dgm:cxn modelId="{AFACA259-A6AA-487A-A376-B13190ED4F37}" type="presOf" srcId="{11555BCF-97BD-435D-A7AC-0EF049C10B66}" destId="{6455870B-0C8E-4AD0-819D-B0127825C1F1}" srcOrd="0" destOrd="0" presId="urn:microsoft.com/office/officeart/2005/8/layout/chart3"/>
    <dgm:cxn modelId="{46153893-C3DB-4B8D-89CF-EE6101D2842A}" srcId="{EFC7EF5F-4FED-425E-8BE8-88925F68F257}" destId="{CEF45B18-604C-467A-9746-61F6ADFF1982}" srcOrd="2" destOrd="0" parTransId="{19CA371D-AC3A-40D3-9567-C7D69D4C4F99}" sibTransId="{698D6E33-7FEF-4D0C-83E3-7922E33F402D}"/>
    <dgm:cxn modelId="{47B95FA1-E4CE-4A02-A925-FB126DCB7F8E}" type="presOf" srcId="{11555BCF-97BD-435D-A7AC-0EF049C10B66}" destId="{45FF607A-D1EB-450A-A725-356EA5902725}" srcOrd="1" destOrd="0" presId="urn:microsoft.com/office/officeart/2005/8/layout/chart3"/>
    <dgm:cxn modelId="{5D078DAA-D7F8-4DE7-BD98-1FF78462A985}" type="presOf" srcId="{5567D0DE-CCC5-4120-AE75-CD825CD3C6C1}" destId="{0DE7C4B8-8A41-4732-86BA-8F2DD8267616}" srcOrd="0" destOrd="0" presId="urn:microsoft.com/office/officeart/2005/8/layout/chart3"/>
    <dgm:cxn modelId="{B5B10ED6-34BB-4238-B4AA-A80AC9870F25}" type="presOf" srcId="{5567D0DE-CCC5-4120-AE75-CD825CD3C6C1}" destId="{9519075D-1D9C-4B22-83AD-6FB46AE6E143}" srcOrd="1" destOrd="0" presId="urn:microsoft.com/office/officeart/2005/8/layout/chart3"/>
    <dgm:cxn modelId="{72CC2A08-CA30-47B9-B9F2-70C1BD7FEE16}" type="presParOf" srcId="{DB4B66E5-7C62-4BD0-8CD9-95AD698C5607}" destId="{6455870B-0C8E-4AD0-819D-B0127825C1F1}" srcOrd="0" destOrd="0" presId="urn:microsoft.com/office/officeart/2005/8/layout/chart3"/>
    <dgm:cxn modelId="{AF704A0B-58A0-4FC8-9F00-F88CB3471374}" type="presParOf" srcId="{DB4B66E5-7C62-4BD0-8CD9-95AD698C5607}" destId="{45FF607A-D1EB-450A-A725-356EA5902725}" srcOrd="1" destOrd="0" presId="urn:microsoft.com/office/officeart/2005/8/layout/chart3"/>
    <dgm:cxn modelId="{DC87445E-32AD-4C88-8026-DC0431DECEF2}" type="presParOf" srcId="{DB4B66E5-7C62-4BD0-8CD9-95AD698C5607}" destId="{0DE7C4B8-8A41-4732-86BA-8F2DD8267616}" srcOrd="2" destOrd="0" presId="urn:microsoft.com/office/officeart/2005/8/layout/chart3"/>
    <dgm:cxn modelId="{7056B2EF-678C-4EFD-9520-FEA4867BA433}" type="presParOf" srcId="{DB4B66E5-7C62-4BD0-8CD9-95AD698C5607}" destId="{9519075D-1D9C-4B22-83AD-6FB46AE6E143}" srcOrd="3" destOrd="0" presId="urn:microsoft.com/office/officeart/2005/8/layout/chart3"/>
    <dgm:cxn modelId="{4B009919-4A7B-48CE-89CA-4492F1695D99}" type="presParOf" srcId="{DB4B66E5-7C62-4BD0-8CD9-95AD698C5607}" destId="{E7E6C364-419A-437C-B341-1B8088E6E900}" srcOrd="4" destOrd="0" presId="urn:microsoft.com/office/officeart/2005/8/layout/chart3"/>
    <dgm:cxn modelId="{2074A777-C77B-469F-9BA3-F34A0FE5294F}" type="presParOf" srcId="{DB4B66E5-7C62-4BD0-8CD9-95AD698C5607}" destId="{9B9D3CBE-EBD3-42FC-9F7E-34AB16B6F3F0}"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C7EF5F-4FED-425E-8BE8-88925F68F257}" type="doc">
      <dgm:prSet loTypeId="urn:microsoft.com/office/officeart/2005/8/layout/chart3" loCatId="cycle" qsTypeId="urn:microsoft.com/office/officeart/2005/8/quickstyle/simple3" qsCatId="simple" csTypeId="urn:microsoft.com/office/officeart/2005/8/colors/colorful1" csCatId="colorful" phldr="1"/>
      <dgm:spPr/>
    </dgm:pt>
    <dgm:pt modelId="{11555BCF-97BD-435D-A7AC-0EF049C10B66}">
      <dgm:prSet phldrT="[Κείμενο]" custT="1"/>
      <dgm:spPr>
        <a:solidFill>
          <a:schemeClr val="bg1">
            <a:lumMod val="85000"/>
          </a:schemeClr>
        </a:solidFill>
      </dgm:spPr>
      <dgm:t>
        <a:bodyPr/>
        <a:lstStyle/>
        <a:p>
          <a:r>
            <a:rPr lang="el-GR" sz="1800" dirty="0"/>
            <a:t>ΘΕΡΑΠΕΙΑ</a:t>
          </a:r>
        </a:p>
      </dgm:t>
    </dgm:pt>
    <dgm:pt modelId="{5A96BE52-9AAC-4D44-A88E-BEF7F32896FD}" type="parTrans" cxnId="{D3598A2F-C2E7-454E-8DF7-6CF6F251452F}">
      <dgm:prSet/>
      <dgm:spPr/>
      <dgm:t>
        <a:bodyPr/>
        <a:lstStyle/>
        <a:p>
          <a:endParaRPr lang="el-GR"/>
        </a:p>
      </dgm:t>
    </dgm:pt>
    <dgm:pt modelId="{D92E0A71-FC4A-47AB-B52E-D3CDF2A8812A}" type="sibTrans" cxnId="{D3598A2F-C2E7-454E-8DF7-6CF6F251452F}">
      <dgm:prSet/>
      <dgm:spPr/>
      <dgm:t>
        <a:bodyPr/>
        <a:lstStyle/>
        <a:p>
          <a:endParaRPr lang="el-GR"/>
        </a:p>
      </dgm:t>
    </dgm:pt>
    <dgm:pt modelId="{5567D0DE-CCC5-4120-AE75-CD825CD3C6C1}">
      <dgm:prSet phldrT="[Κείμενο]" custT="1"/>
      <dgm:spPr>
        <a:solidFill>
          <a:schemeClr val="bg1">
            <a:lumMod val="85000"/>
          </a:schemeClr>
        </a:solidFill>
      </dgm:spPr>
      <dgm:t>
        <a:bodyPr/>
        <a:lstStyle/>
        <a:p>
          <a:r>
            <a:rPr lang="el-GR" sz="1900" dirty="0"/>
            <a:t>ΕΠΑΓΓΕΛΜΑΤΙΑΣ ΥΓΕΙΑΣ</a:t>
          </a:r>
        </a:p>
      </dgm:t>
    </dgm:pt>
    <dgm:pt modelId="{D7F9C0F9-B38D-433E-9667-F2EE1DC85690}" type="parTrans" cxnId="{6A337610-28D2-40A8-8008-9C02A4B1A0EE}">
      <dgm:prSet/>
      <dgm:spPr/>
      <dgm:t>
        <a:bodyPr/>
        <a:lstStyle/>
        <a:p>
          <a:endParaRPr lang="el-GR"/>
        </a:p>
      </dgm:t>
    </dgm:pt>
    <dgm:pt modelId="{D7860A0B-DCE7-4D2A-B77F-14EEFB8E69A0}" type="sibTrans" cxnId="{6A337610-28D2-40A8-8008-9C02A4B1A0EE}">
      <dgm:prSet/>
      <dgm:spPr/>
      <dgm:t>
        <a:bodyPr/>
        <a:lstStyle/>
        <a:p>
          <a:endParaRPr lang="el-GR"/>
        </a:p>
      </dgm:t>
    </dgm:pt>
    <dgm:pt modelId="{CEF45B18-604C-467A-9746-61F6ADFF1982}">
      <dgm:prSet phldrT="[Κείμενο]" custT="1"/>
      <dgm:spPr/>
      <dgm:t>
        <a:bodyPr/>
        <a:lstStyle/>
        <a:p>
          <a:r>
            <a:rPr lang="el-GR" sz="2000"/>
            <a:t>ΑΤΟΜΟ</a:t>
          </a:r>
          <a:endParaRPr lang="el-GR" sz="2000" dirty="0"/>
        </a:p>
      </dgm:t>
    </dgm:pt>
    <dgm:pt modelId="{19CA371D-AC3A-40D3-9567-C7D69D4C4F99}" type="parTrans" cxnId="{46153893-C3DB-4B8D-89CF-EE6101D2842A}">
      <dgm:prSet/>
      <dgm:spPr/>
      <dgm:t>
        <a:bodyPr/>
        <a:lstStyle/>
        <a:p>
          <a:endParaRPr lang="el-GR"/>
        </a:p>
      </dgm:t>
    </dgm:pt>
    <dgm:pt modelId="{698D6E33-7FEF-4D0C-83E3-7922E33F402D}" type="sibTrans" cxnId="{46153893-C3DB-4B8D-89CF-EE6101D2842A}">
      <dgm:prSet/>
      <dgm:spPr/>
      <dgm:t>
        <a:bodyPr/>
        <a:lstStyle/>
        <a:p>
          <a:endParaRPr lang="el-GR"/>
        </a:p>
      </dgm:t>
    </dgm:pt>
    <dgm:pt modelId="{DB4B66E5-7C62-4BD0-8CD9-95AD698C5607}" type="pres">
      <dgm:prSet presAssocID="{EFC7EF5F-4FED-425E-8BE8-88925F68F257}" presName="compositeShape" presStyleCnt="0">
        <dgm:presLayoutVars>
          <dgm:chMax val="7"/>
          <dgm:dir/>
          <dgm:resizeHandles val="exact"/>
        </dgm:presLayoutVars>
      </dgm:prSet>
      <dgm:spPr/>
    </dgm:pt>
    <dgm:pt modelId="{6455870B-0C8E-4AD0-819D-B0127825C1F1}" type="pres">
      <dgm:prSet presAssocID="{EFC7EF5F-4FED-425E-8BE8-88925F68F257}" presName="wedge1" presStyleLbl="node1" presStyleIdx="0" presStyleCnt="3" custScaleY="101725" custLinFactNeighborX="-5096" custLinFactNeighborY="3858"/>
      <dgm:spPr/>
    </dgm:pt>
    <dgm:pt modelId="{45FF607A-D1EB-450A-A725-356EA5902725}" type="pres">
      <dgm:prSet presAssocID="{EFC7EF5F-4FED-425E-8BE8-88925F68F257}" presName="wedge1Tx" presStyleLbl="node1" presStyleIdx="0" presStyleCnt="3">
        <dgm:presLayoutVars>
          <dgm:chMax val="0"/>
          <dgm:chPref val="0"/>
          <dgm:bulletEnabled val="1"/>
        </dgm:presLayoutVars>
      </dgm:prSet>
      <dgm:spPr/>
    </dgm:pt>
    <dgm:pt modelId="{0DE7C4B8-8A41-4732-86BA-8F2DD8267616}" type="pres">
      <dgm:prSet presAssocID="{EFC7EF5F-4FED-425E-8BE8-88925F68F257}" presName="wedge2" presStyleLbl="node1" presStyleIdx="1" presStyleCnt="3"/>
      <dgm:spPr/>
    </dgm:pt>
    <dgm:pt modelId="{9519075D-1D9C-4B22-83AD-6FB46AE6E143}" type="pres">
      <dgm:prSet presAssocID="{EFC7EF5F-4FED-425E-8BE8-88925F68F257}" presName="wedge2Tx" presStyleLbl="node1" presStyleIdx="1" presStyleCnt="3">
        <dgm:presLayoutVars>
          <dgm:chMax val="0"/>
          <dgm:chPref val="0"/>
          <dgm:bulletEnabled val="1"/>
        </dgm:presLayoutVars>
      </dgm:prSet>
      <dgm:spPr/>
    </dgm:pt>
    <dgm:pt modelId="{E7E6C364-419A-437C-B341-1B8088E6E900}" type="pres">
      <dgm:prSet presAssocID="{EFC7EF5F-4FED-425E-8BE8-88925F68F257}" presName="wedge3" presStyleLbl="node1" presStyleIdx="2" presStyleCnt="3"/>
      <dgm:spPr/>
    </dgm:pt>
    <dgm:pt modelId="{9B9D3CBE-EBD3-42FC-9F7E-34AB16B6F3F0}" type="pres">
      <dgm:prSet presAssocID="{EFC7EF5F-4FED-425E-8BE8-88925F68F257}" presName="wedge3Tx" presStyleLbl="node1" presStyleIdx="2" presStyleCnt="3">
        <dgm:presLayoutVars>
          <dgm:chMax val="0"/>
          <dgm:chPref val="0"/>
          <dgm:bulletEnabled val="1"/>
        </dgm:presLayoutVars>
      </dgm:prSet>
      <dgm:spPr/>
    </dgm:pt>
  </dgm:ptLst>
  <dgm:cxnLst>
    <dgm:cxn modelId="{6A337610-28D2-40A8-8008-9C02A4B1A0EE}" srcId="{EFC7EF5F-4FED-425E-8BE8-88925F68F257}" destId="{5567D0DE-CCC5-4120-AE75-CD825CD3C6C1}" srcOrd="1" destOrd="0" parTransId="{D7F9C0F9-B38D-433E-9667-F2EE1DC85690}" sibTransId="{D7860A0B-DCE7-4D2A-B77F-14EEFB8E69A0}"/>
    <dgm:cxn modelId="{D3598A2F-C2E7-454E-8DF7-6CF6F251452F}" srcId="{EFC7EF5F-4FED-425E-8BE8-88925F68F257}" destId="{11555BCF-97BD-435D-A7AC-0EF049C10B66}" srcOrd="0" destOrd="0" parTransId="{5A96BE52-9AAC-4D44-A88E-BEF7F32896FD}" sibTransId="{D92E0A71-FC4A-47AB-B52E-D3CDF2A8812A}"/>
    <dgm:cxn modelId="{98AAA84F-E9B3-40B4-B7C1-F1A40843AB18}" type="presOf" srcId="{CEF45B18-604C-467A-9746-61F6ADFF1982}" destId="{9B9D3CBE-EBD3-42FC-9F7E-34AB16B6F3F0}" srcOrd="1" destOrd="0" presId="urn:microsoft.com/office/officeart/2005/8/layout/chart3"/>
    <dgm:cxn modelId="{76123C7D-FD85-461E-A512-97DED5E23EDD}" type="presOf" srcId="{EFC7EF5F-4FED-425E-8BE8-88925F68F257}" destId="{DB4B66E5-7C62-4BD0-8CD9-95AD698C5607}" srcOrd="0" destOrd="0" presId="urn:microsoft.com/office/officeart/2005/8/layout/chart3"/>
    <dgm:cxn modelId="{80F6C588-0EF9-4D45-87C6-5F7FA66D1F74}" type="presOf" srcId="{5567D0DE-CCC5-4120-AE75-CD825CD3C6C1}" destId="{0DE7C4B8-8A41-4732-86BA-8F2DD8267616}" srcOrd="0" destOrd="0" presId="urn:microsoft.com/office/officeart/2005/8/layout/chart3"/>
    <dgm:cxn modelId="{3186B98E-38FE-47BE-BDE0-A3FDB8B9C19F}" type="presOf" srcId="{11555BCF-97BD-435D-A7AC-0EF049C10B66}" destId="{45FF607A-D1EB-450A-A725-356EA5902725}" srcOrd="1" destOrd="0" presId="urn:microsoft.com/office/officeart/2005/8/layout/chart3"/>
    <dgm:cxn modelId="{46153893-C3DB-4B8D-89CF-EE6101D2842A}" srcId="{EFC7EF5F-4FED-425E-8BE8-88925F68F257}" destId="{CEF45B18-604C-467A-9746-61F6ADFF1982}" srcOrd="2" destOrd="0" parTransId="{19CA371D-AC3A-40D3-9567-C7D69D4C4F99}" sibTransId="{698D6E33-7FEF-4D0C-83E3-7922E33F402D}"/>
    <dgm:cxn modelId="{E9123CA0-FD0A-4739-82F6-A95294BA0E3D}" type="presOf" srcId="{5567D0DE-CCC5-4120-AE75-CD825CD3C6C1}" destId="{9519075D-1D9C-4B22-83AD-6FB46AE6E143}" srcOrd="1" destOrd="0" presId="urn:microsoft.com/office/officeart/2005/8/layout/chart3"/>
    <dgm:cxn modelId="{ADA8C1DC-B1F8-452F-BC7A-C3EB29E37422}" type="presOf" srcId="{CEF45B18-604C-467A-9746-61F6ADFF1982}" destId="{E7E6C364-419A-437C-B341-1B8088E6E900}" srcOrd="0" destOrd="0" presId="urn:microsoft.com/office/officeart/2005/8/layout/chart3"/>
    <dgm:cxn modelId="{EDDF12EE-DC7B-48EA-BAD6-A1C0E857F19C}" type="presOf" srcId="{11555BCF-97BD-435D-A7AC-0EF049C10B66}" destId="{6455870B-0C8E-4AD0-819D-B0127825C1F1}" srcOrd="0" destOrd="0" presId="urn:microsoft.com/office/officeart/2005/8/layout/chart3"/>
    <dgm:cxn modelId="{BBF6D742-ACE4-457E-9738-41C47C7ED2EA}" type="presParOf" srcId="{DB4B66E5-7C62-4BD0-8CD9-95AD698C5607}" destId="{6455870B-0C8E-4AD0-819D-B0127825C1F1}" srcOrd="0" destOrd="0" presId="urn:microsoft.com/office/officeart/2005/8/layout/chart3"/>
    <dgm:cxn modelId="{19629876-0669-4947-B058-6FB5C6C1F148}" type="presParOf" srcId="{DB4B66E5-7C62-4BD0-8CD9-95AD698C5607}" destId="{45FF607A-D1EB-450A-A725-356EA5902725}" srcOrd="1" destOrd="0" presId="urn:microsoft.com/office/officeart/2005/8/layout/chart3"/>
    <dgm:cxn modelId="{5FA25E85-8697-426E-8994-7201A6F69E9A}" type="presParOf" srcId="{DB4B66E5-7C62-4BD0-8CD9-95AD698C5607}" destId="{0DE7C4B8-8A41-4732-86BA-8F2DD8267616}" srcOrd="2" destOrd="0" presId="urn:microsoft.com/office/officeart/2005/8/layout/chart3"/>
    <dgm:cxn modelId="{674FB48B-4089-4795-A2A1-04C738DF4C7A}" type="presParOf" srcId="{DB4B66E5-7C62-4BD0-8CD9-95AD698C5607}" destId="{9519075D-1D9C-4B22-83AD-6FB46AE6E143}" srcOrd="3" destOrd="0" presId="urn:microsoft.com/office/officeart/2005/8/layout/chart3"/>
    <dgm:cxn modelId="{D268E235-1FB5-41B6-80BB-660EC05747B4}" type="presParOf" srcId="{DB4B66E5-7C62-4BD0-8CD9-95AD698C5607}" destId="{E7E6C364-419A-437C-B341-1B8088E6E900}" srcOrd="4" destOrd="0" presId="urn:microsoft.com/office/officeart/2005/8/layout/chart3"/>
    <dgm:cxn modelId="{7C60C64B-4C45-47BC-AC23-47B0E8BE42B5}" type="presParOf" srcId="{DB4B66E5-7C62-4BD0-8CD9-95AD698C5607}" destId="{9B9D3CBE-EBD3-42FC-9F7E-34AB16B6F3F0}"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C7EF5F-4FED-425E-8BE8-88925F68F257}" type="doc">
      <dgm:prSet loTypeId="urn:microsoft.com/office/officeart/2005/8/layout/chart3" loCatId="cycle" qsTypeId="urn:microsoft.com/office/officeart/2005/8/quickstyle/simple3" qsCatId="simple" csTypeId="urn:microsoft.com/office/officeart/2005/8/colors/colorful1" csCatId="colorful" phldr="1"/>
      <dgm:spPr/>
    </dgm:pt>
    <dgm:pt modelId="{11555BCF-97BD-435D-A7AC-0EF049C10B66}">
      <dgm:prSet phldrT="[Κείμενο]" custT="1"/>
      <dgm:spPr/>
      <dgm:t>
        <a:bodyPr/>
        <a:lstStyle/>
        <a:p>
          <a:r>
            <a:rPr lang="el-GR" sz="1800" dirty="0"/>
            <a:t>ΘΕΡΑΠΕΙΑ</a:t>
          </a:r>
        </a:p>
      </dgm:t>
    </dgm:pt>
    <dgm:pt modelId="{5A96BE52-9AAC-4D44-A88E-BEF7F32896FD}" type="parTrans" cxnId="{D3598A2F-C2E7-454E-8DF7-6CF6F251452F}">
      <dgm:prSet/>
      <dgm:spPr/>
      <dgm:t>
        <a:bodyPr/>
        <a:lstStyle/>
        <a:p>
          <a:endParaRPr lang="el-GR"/>
        </a:p>
      </dgm:t>
    </dgm:pt>
    <dgm:pt modelId="{D92E0A71-FC4A-47AB-B52E-D3CDF2A8812A}" type="sibTrans" cxnId="{D3598A2F-C2E7-454E-8DF7-6CF6F251452F}">
      <dgm:prSet/>
      <dgm:spPr/>
      <dgm:t>
        <a:bodyPr/>
        <a:lstStyle/>
        <a:p>
          <a:endParaRPr lang="el-GR"/>
        </a:p>
      </dgm:t>
    </dgm:pt>
    <dgm:pt modelId="{5567D0DE-CCC5-4120-AE75-CD825CD3C6C1}">
      <dgm:prSet phldrT="[Κείμενο]" custT="1"/>
      <dgm:spPr>
        <a:solidFill>
          <a:schemeClr val="bg1">
            <a:lumMod val="85000"/>
          </a:schemeClr>
        </a:solidFill>
      </dgm:spPr>
      <dgm:t>
        <a:bodyPr/>
        <a:lstStyle/>
        <a:p>
          <a:r>
            <a:rPr lang="el-GR" sz="1900" dirty="0"/>
            <a:t>ΕΠΑΓΓΕΛΜΑΤΙΑΣ ΥΓΕΙΑΣ</a:t>
          </a:r>
        </a:p>
      </dgm:t>
    </dgm:pt>
    <dgm:pt modelId="{D7F9C0F9-B38D-433E-9667-F2EE1DC85690}" type="parTrans" cxnId="{6A337610-28D2-40A8-8008-9C02A4B1A0EE}">
      <dgm:prSet/>
      <dgm:spPr/>
      <dgm:t>
        <a:bodyPr/>
        <a:lstStyle/>
        <a:p>
          <a:endParaRPr lang="el-GR"/>
        </a:p>
      </dgm:t>
    </dgm:pt>
    <dgm:pt modelId="{D7860A0B-DCE7-4D2A-B77F-14EEFB8E69A0}" type="sibTrans" cxnId="{6A337610-28D2-40A8-8008-9C02A4B1A0EE}">
      <dgm:prSet/>
      <dgm:spPr/>
      <dgm:t>
        <a:bodyPr/>
        <a:lstStyle/>
        <a:p>
          <a:endParaRPr lang="el-GR"/>
        </a:p>
      </dgm:t>
    </dgm:pt>
    <dgm:pt modelId="{CEF45B18-604C-467A-9746-61F6ADFF1982}">
      <dgm:prSet phldrT="[Κείμενο]" custT="1"/>
      <dgm:spPr>
        <a:solidFill>
          <a:schemeClr val="bg1">
            <a:lumMod val="85000"/>
          </a:schemeClr>
        </a:solidFill>
      </dgm:spPr>
      <dgm:t>
        <a:bodyPr/>
        <a:lstStyle/>
        <a:p>
          <a:r>
            <a:rPr lang="el-GR" sz="2000"/>
            <a:t>ΑΤΟΜΟ</a:t>
          </a:r>
          <a:endParaRPr lang="el-GR" sz="2000" dirty="0"/>
        </a:p>
      </dgm:t>
    </dgm:pt>
    <dgm:pt modelId="{19CA371D-AC3A-40D3-9567-C7D69D4C4F99}" type="parTrans" cxnId="{46153893-C3DB-4B8D-89CF-EE6101D2842A}">
      <dgm:prSet/>
      <dgm:spPr/>
      <dgm:t>
        <a:bodyPr/>
        <a:lstStyle/>
        <a:p>
          <a:endParaRPr lang="el-GR"/>
        </a:p>
      </dgm:t>
    </dgm:pt>
    <dgm:pt modelId="{698D6E33-7FEF-4D0C-83E3-7922E33F402D}" type="sibTrans" cxnId="{46153893-C3DB-4B8D-89CF-EE6101D2842A}">
      <dgm:prSet/>
      <dgm:spPr/>
      <dgm:t>
        <a:bodyPr/>
        <a:lstStyle/>
        <a:p>
          <a:endParaRPr lang="el-GR"/>
        </a:p>
      </dgm:t>
    </dgm:pt>
    <dgm:pt modelId="{DB4B66E5-7C62-4BD0-8CD9-95AD698C5607}" type="pres">
      <dgm:prSet presAssocID="{EFC7EF5F-4FED-425E-8BE8-88925F68F257}" presName="compositeShape" presStyleCnt="0">
        <dgm:presLayoutVars>
          <dgm:chMax val="7"/>
          <dgm:dir/>
          <dgm:resizeHandles val="exact"/>
        </dgm:presLayoutVars>
      </dgm:prSet>
      <dgm:spPr/>
    </dgm:pt>
    <dgm:pt modelId="{6455870B-0C8E-4AD0-819D-B0127825C1F1}" type="pres">
      <dgm:prSet presAssocID="{EFC7EF5F-4FED-425E-8BE8-88925F68F257}" presName="wedge1" presStyleLbl="node1" presStyleIdx="0" presStyleCnt="3" custScaleY="101981" custLinFactNeighborX="-5096" custLinFactNeighborY="3858"/>
      <dgm:spPr/>
    </dgm:pt>
    <dgm:pt modelId="{45FF607A-D1EB-450A-A725-356EA5902725}" type="pres">
      <dgm:prSet presAssocID="{EFC7EF5F-4FED-425E-8BE8-88925F68F257}" presName="wedge1Tx" presStyleLbl="node1" presStyleIdx="0" presStyleCnt="3">
        <dgm:presLayoutVars>
          <dgm:chMax val="0"/>
          <dgm:chPref val="0"/>
          <dgm:bulletEnabled val="1"/>
        </dgm:presLayoutVars>
      </dgm:prSet>
      <dgm:spPr/>
    </dgm:pt>
    <dgm:pt modelId="{0DE7C4B8-8A41-4732-86BA-8F2DD8267616}" type="pres">
      <dgm:prSet presAssocID="{EFC7EF5F-4FED-425E-8BE8-88925F68F257}" presName="wedge2" presStyleLbl="node1" presStyleIdx="1" presStyleCnt="3" custScaleY="102974"/>
      <dgm:spPr/>
    </dgm:pt>
    <dgm:pt modelId="{9519075D-1D9C-4B22-83AD-6FB46AE6E143}" type="pres">
      <dgm:prSet presAssocID="{EFC7EF5F-4FED-425E-8BE8-88925F68F257}" presName="wedge2Tx" presStyleLbl="node1" presStyleIdx="1" presStyleCnt="3">
        <dgm:presLayoutVars>
          <dgm:chMax val="0"/>
          <dgm:chPref val="0"/>
          <dgm:bulletEnabled val="1"/>
        </dgm:presLayoutVars>
      </dgm:prSet>
      <dgm:spPr/>
    </dgm:pt>
    <dgm:pt modelId="{E7E6C364-419A-437C-B341-1B8088E6E900}" type="pres">
      <dgm:prSet presAssocID="{EFC7EF5F-4FED-425E-8BE8-88925F68F257}" presName="wedge3" presStyleLbl="node1" presStyleIdx="2" presStyleCnt="3"/>
      <dgm:spPr/>
    </dgm:pt>
    <dgm:pt modelId="{9B9D3CBE-EBD3-42FC-9F7E-34AB16B6F3F0}" type="pres">
      <dgm:prSet presAssocID="{EFC7EF5F-4FED-425E-8BE8-88925F68F257}" presName="wedge3Tx" presStyleLbl="node1" presStyleIdx="2" presStyleCnt="3">
        <dgm:presLayoutVars>
          <dgm:chMax val="0"/>
          <dgm:chPref val="0"/>
          <dgm:bulletEnabled val="1"/>
        </dgm:presLayoutVars>
      </dgm:prSet>
      <dgm:spPr/>
    </dgm:pt>
  </dgm:ptLst>
  <dgm:cxnLst>
    <dgm:cxn modelId="{6A337610-28D2-40A8-8008-9C02A4B1A0EE}" srcId="{EFC7EF5F-4FED-425E-8BE8-88925F68F257}" destId="{5567D0DE-CCC5-4120-AE75-CD825CD3C6C1}" srcOrd="1" destOrd="0" parTransId="{D7F9C0F9-B38D-433E-9667-F2EE1DC85690}" sibTransId="{D7860A0B-DCE7-4D2A-B77F-14EEFB8E69A0}"/>
    <dgm:cxn modelId="{806FEF2E-A102-4A92-8DCA-AACC20BD4408}" type="presOf" srcId="{11555BCF-97BD-435D-A7AC-0EF049C10B66}" destId="{6455870B-0C8E-4AD0-819D-B0127825C1F1}" srcOrd="0" destOrd="0" presId="urn:microsoft.com/office/officeart/2005/8/layout/chart3"/>
    <dgm:cxn modelId="{D3598A2F-C2E7-454E-8DF7-6CF6F251452F}" srcId="{EFC7EF5F-4FED-425E-8BE8-88925F68F257}" destId="{11555BCF-97BD-435D-A7AC-0EF049C10B66}" srcOrd="0" destOrd="0" parTransId="{5A96BE52-9AAC-4D44-A88E-BEF7F32896FD}" sibTransId="{D92E0A71-FC4A-47AB-B52E-D3CDF2A8812A}"/>
    <dgm:cxn modelId="{ED62AD5C-5A7A-4EFA-8380-6A4ABB6FFABA}" type="presOf" srcId="{CEF45B18-604C-467A-9746-61F6ADFF1982}" destId="{E7E6C364-419A-437C-B341-1B8088E6E900}" srcOrd="0" destOrd="0" presId="urn:microsoft.com/office/officeart/2005/8/layout/chart3"/>
    <dgm:cxn modelId="{ABDC0868-CAD4-4395-8259-2F67C08AEAF7}" type="presOf" srcId="{EFC7EF5F-4FED-425E-8BE8-88925F68F257}" destId="{DB4B66E5-7C62-4BD0-8CD9-95AD698C5607}" srcOrd="0" destOrd="0" presId="urn:microsoft.com/office/officeart/2005/8/layout/chart3"/>
    <dgm:cxn modelId="{0C42856B-9DD6-4EB4-9749-A23AB330E25D}" type="presOf" srcId="{CEF45B18-604C-467A-9746-61F6ADFF1982}" destId="{9B9D3CBE-EBD3-42FC-9F7E-34AB16B6F3F0}" srcOrd="1" destOrd="0" presId="urn:microsoft.com/office/officeart/2005/8/layout/chart3"/>
    <dgm:cxn modelId="{46153893-C3DB-4B8D-89CF-EE6101D2842A}" srcId="{EFC7EF5F-4FED-425E-8BE8-88925F68F257}" destId="{CEF45B18-604C-467A-9746-61F6ADFF1982}" srcOrd="2" destOrd="0" parTransId="{19CA371D-AC3A-40D3-9567-C7D69D4C4F99}" sibTransId="{698D6E33-7FEF-4D0C-83E3-7922E33F402D}"/>
    <dgm:cxn modelId="{349940BD-99B7-4709-B769-8342FF3FFFA2}" type="presOf" srcId="{5567D0DE-CCC5-4120-AE75-CD825CD3C6C1}" destId="{0DE7C4B8-8A41-4732-86BA-8F2DD8267616}" srcOrd="0" destOrd="0" presId="urn:microsoft.com/office/officeart/2005/8/layout/chart3"/>
    <dgm:cxn modelId="{38501FEF-8EBB-4AF3-986F-7F0E3703B754}" type="presOf" srcId="{5567D0DE-CCC5-4120-AE75-CD825CD3C6C1}" destId="{9519075D-1D9C-4B22-83AD-6FB46AE6E143}" srcOrd="1" destOrd="0" presId="urn:microsoft.com/office/officeart/2005/8/layout/chart3"/>
    <dgm:cxn modelId="{F36807FE-6A66-4427-AB6A-47B0DCD08E07}" type="presOf" srcId="{11555BCF-97BD-435D-A7AC-0EF049C10B66}" destId="{45FF607A-D1EB-450A-A725-356EA5902725}" srcOrd="1" destOrd="0" presId="urn:microsoft.com/office/officeart/2005/8/layout/chart3"/>
    <dgm:cxn modelId="{40F64450-7744-4570-A846-3E06AFA1496F}" type="presParOf" srcId="{DB4B66E5-7C62-4BD0-8CD9-95AD698C5607}" destId="{6455870B-0C8E-4AD0-819D-B0127825C1F1}" srcOrd="0" destOrd="0" presId="urn:microsoft.com/office/officeart/2005/8/layout/chart3"/>
    <dgm:cxn modelId="{B92C5977-6F3D-49BC-9F0A-DC17469351EF}" type="presParOf" srcId="{DB4B66E5-7C62-4BD0-8CD9-95AD698C5607}" destId="{45FF607A-D1EB-450A-A725-356EA5902725}" srcOrd="1" destOrd="0" presId="urn:microsoft.com/office/officeart/2005/8/layout/chart3"/>
    <dgm:cxn modelId="{F9D1C97C-B5BE-4A07-874D-71F62EF46B65}" type="presParOf" srcId="{DB4B66E5-7C62-4BD0-8CD9-95AD698C5607}" destId="{0DE7C4B8-8A41-4732-86BA-8F2DD8267616}" srcOrd="2" destOrd="0" presId="urn:microsoft.com/office/officeart/2005/8/layout/chart3"/>
    <dgm:cxn modelId="{5B5A6ACD-5925-45C5-B526-4C9C2A1E0D37}" type="presParOf" srcId="{DB4B66E5-7C62-4BD0-8CD9-95AD698C5607}" destId="{9519075D-1D9C-4B22-83AD-6FB46AE6E143}" srcOrd="3" destOrd="0" presId="urn:microsoft.com/office/officeart/2005/8/layout/chart3"/>
    <dgm:cxn modelId="{DD68958E-6B9B-455F-8DE0-2AA1B539280E}" type="presParOf" srcId="{DB4B66E5-7C62-4BD0-8CD9-95AD698C5607}" destId="{E7E6C364-419A-437C-B341-1B8088E6E900}" srcOrd="4" destOrd="0" presId="urn:microsoft.com/office/officeart/2005/8/layout/chart3"/>
    <dgm:cxn modelId="{D3F176C0-A096-4332-851E-BFCF7F32136E}" type="presParOf" srcId="{DB4B66E5-7C62-4BD0-8CD9-95AD698C5607}" destId="{9B9D3CBE-EBD3-42FC-9F7E-34AB16B6F3F0}"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C7EF5F-4FED-425E-8BE8-88925F68F257}" type="doc">
      <dgm:prSet loTypeId="urn:microsoft.com/office/officeart/2005/8/layout/chart3" loCatId="cycle" qsTypeId="urn:microsoft.com/office/officeart/2005/8/quickstyle/simple3" qsCatId="simple" csTypeId="urn:microsoft.com/office/officeart/2005/8/colors/colorful1" csCatId="colorful" phldr="1"/>
      <dgm:spPr/>
    </dgm:pt>
    <dgm:pt modelId="{11555BCF-97BD-435D-A7AC-0EF049C10B66}">
      <dgm:prSet phldrT="[Κείμενο]" custT="1"/>
      <dgm:spPr/>
      <dgm:t>
        <a:bodyPr/>
        <a:lstStyle/>
        <a:p>
          <a:r>
            <a:rPr lang="el-GR" sz="1800" dirty="0"/>
            <a:t>ΘΕΡΑΠΕΙΑ</a:t>
          </a:r>
        </a:p>
      </dgm:t>
    </dgm:pt>
    <dgm:pt modelId="{5A96BE52-9AAC-4D44-A88E-BEF7F32896FD}" type="parTrans" cxnId="{D3598A2F-C2E7-454E-8DF7-6CF6F251452F}">
      <dgm:prSet/>
      <dgm:spPr/>
      <dgm:t>
        <a:bodyPr/>
        <a:lstStyle/>
        <a:p>
          <a:endParaRPr lang="el-GR"/>
        </a:p>
      </dgm:t>
    </dgm:pt>
    <dgm:pt modelId="{D92E0A71-FC4A-47AB-B52E-D3CDF2A8812A}" type="sibTrans" cxnId="{D3598A2F-C2E7-454E-8DF7-6CF6F251452F}">
      <dgm:prSet/>
      <dgm:spPr/>
      <dgm:t>
        <a:bodyPr/>
        <a:lstStyle/>
        <a:p>
          <a:endParaRPr lang="el-GR"/>
        </a:p>
      </dgm:t>
    </dgm:pt>
    <dgm:pt modelId="{5567D0DE-CCC5-4120-AE75-CD825CD3C6C1}">
      <dgm:prSet phldrT="[Κείμενο]" custT="1"/>
      <dgm:spPr/>
      <dgm:t>
        <a:bodyPr/>
        <a:lstStyle/>
        <a:p>
          <a:r>
            <a:rPr lang="el-GR" sz="1900" dirty="0"/>
            <a:t>ΕΠΑΓΓΕΛΜΑΤΙΑΣ ΥΓΕΙΑΣ</a:t>
          </a:r>
        </a:p>
      </dgm:t>
    </dgm:pt>
    <dgm:pt modelId="{D7F9C0F9-B38D-433E-9667-F2EE1DC85690}" type="parTrans" cxnId="{6A337610-28D2-40A8-8008-9C02A4B1A0EE}">
      <dgm:prSet/>
      <dgm:spPr/>
      <dgm:t>
        <a:bodyPr/>
        <a:lstStyle/>
        <a:p>
          <a:endParaRPr lang="el-GR"/>
        </a:p>
      </dgm:t>
    </dgm:pt>
    <dgm:pt modelId="{D7860A0B-DCE7-4D2A-B77F-14EEFB8E69A0}" type="sibTrans" cxnId="{6A337610-28D2-40A8-8008-9C02A4B1A0EE}">
      <dgm:prSet/>
      <dgm:spPr/>
      <dgm:t>
        <a:bodyPr/>
        <a:lstStyle/>
        <a:p>
          <a:endParaRPr lang="el-GR"/>
        </a:p>
      </dgm:t>
    </dgm:pt>
    <dgm:pt modelId="{CEF45B18-604C-467A-9746-61F6ADFF1982}">
      <dgm:prSet phldrT="[Κείμενο]" custT="1"/>
      <dgm:spPr/>
      <dgm:t>
        <a:bodyPr/>
        <a:lstStyle/>
        <a:p>
          <a:r>
            <a:rPr lang="el-GR" sz="2000"/>
            <a:t>ΑΤΟΜΟ</a:t>
          </a:r>
          <a:endParaRPr lang="el-GR" sz="2000" dirty="0"/>
        </a:p>
      </dgm:t>
    </dgm:pt>
    <dgm:pt modelId="{19CA371D-AC3A-40D3-9567-C7D69D4C4F99}" type="parTrans" cxnId="{46153893-C3DB-4B8D-89CF-EE6101D2842A}">
      <dgm:prSet/>
      <dgm:spPr/>
      <dgm:t>
        <a:bodyPr/>
        <a:lstStyle/>
        <a:p>
          <a:endParaRPr lang="el-GR"/>
        </a:p>
      </dgm:t>
    </dgm:pt>
    <dgm:pt modelId="{698D6E33-7FEF-4D0C-83E3-7922E33F402D}" type="sibTrans" cxnId="{46153893-C3DB-4B8D-89CF-EE6101D2842A}">
      <dgm:prSet/>
      <dgm:spPr/>
      <dgm:t>
        <a:bodyPr/>
        <a:lstStyle/>
        <a:p>
          <a:endParaRPr lang="el-GR"/>
        </a:p>
      </dgm:t>
    </dgm:pt>
    <dgm:pt modelId="{DB4B66E5-7C62-4BD0-8CD9-95AD698C5607}" type="pres">
      <dgm:prSet presAssocID="{EFC7EF5F-4FED-425E-8BE8-88925F68F257}" presName="compositeShape" presStyleCnt="0">
        <dgm:presLayoutVars>
          <dgm:chMax val="7"/>
          <dgm:dir/>
          <dgm:resizeHandles val="exact"/>
        </dgm:presLayoutVars>
      </dgm:prSet>
      <dgm:spPr/>
    </dgm:pt>
    <dgm:pt modelId="{6455870B-0C8E-4AD0-819D-B0127825C1F1}" type="pres">
      <dgm:prSet presAssocID="{EFC7EF5F-4FED-425E-8BE8-88925F68F257}" presName="wedge1" presStyleLbl="node1" presStyleIdx="0" presStyleCnt="3" custScaleY="101981" custLinFactNeighborX="-5096" custLinFactNeighborY="3858"/>
      <dgm:spPr/>
    </dgm:pt>
    <dgm:pt modelId="{45FF607A-D1EB-450A-A725-356EA5902725}" type="pres">
      <dgm:prSet presAssocID="{EFC7EF5F-4FED-425E-8BE8-88925F68F257}" presName="wedge1Tx" presStyleLbl="node1" presStyleIdx="0" presStyleCnt="3">
        <dgm:presLayoutVars>
          <dgm:chMax val="0"/>
          <dgm:chPref val="0"/>
          <dgm:bulletEnabled val="1"/>
        </dgm:presLayoutVars>
      </dgm:prSet>
      <dgm:spPr/>
    </dgm:pt>
    <dgm:pt modelId="{0DE7C4B8-8A41-4732-86BA-8F2DD8267616}" type="pres">
      <dgm:prSet presAssocID="{EFC7EF5F-4FED-425E-8BE8-88925F68F257}" presName="wedge2" presStyleLbl="node1" presStyleIdx="1" presStyleCnt="3"/>
      <dgm:spPr/>
    </dgm:pt>
    <dgm:pt modelId="{9519075D-1D9C-4B22-83AD-6FB46AE6E143}" type="pres">
      <dgm:prSet presAssocID="{EFC7EF5F-4FED-425E-8BE8-88925F68F257}" presName="wedge2Tx" presStyleLbl="node1" presStyleIdx="1" presStyleCnt="3">
        <dgm:presLayoutVars>
          <dgm:chMax val="0"/>
          <dgm:chPref val="0"/>
          <dgm:bulletEnabled val="1"/>
        </dgm:presLayoutVars>
      </dgm:prSet>
      <dgm:spPr/>
    </dgm:pt>
    <dgm:pt modelId="{E7E6C364-419A-437C-B341-1B8088E6E900}" type="pres">
      <dgm:prSet presAssocID="{EFC7EF5F-4FED-425E-8BE8-88925F68F257}" presName="wedge3" presStyleLbl="node1" presStyleIdx="2" presStyleCnt="3"/>
      <dgm:spPr/>
    </dgm:pt>
    <dgm:pt modelId="{9B9D3CBE-EBD3-42FC-9F7E-34AB16B6F3F0}" type="pres">
      <dgm:prSet presAssocID="{EFC7EF5F-4FED-425E-8BE8-88925F68F257}" presName="wedge3Tx" presStyleLbl="node1" presStyleIdx="2" presStyleCnt="3">
        <dgm:presLayoutVars>
          <dgm:chMax val="0"/>
          <dgm:chPref val="0"/>
          <dgm:bulletEnabled val="1"/>
        </dgm:presLayoutVars>
      </dgm:prSet>
      <dgm:spPr/>
    </dgm:pt>
  </dgm:ptLst>
  <dgm:cxnLst>
    <dgm:cxn modelId="{6A337610-28D2-40A8-8008-9C02A4B1A0EE}" srcId="{EFC7EF5F-4FED-425E-8BE8-88925F68F257}" destId="{5567D0DE-CCC5-4120-AE75-CD825CD3C6C1}" srcOrd="1" destOrd="0" parTransId="{D7F9C0F9-B38D-433E-9667-F2EE1DC85690}" sibTransId="{D7860A0B-DCE7-4D2A-B77F-14EEFB8E69A0}"/>
    <dgm:cxn modelId="{D3598A2F-C2E7-454E-8DF7-6CF6F251452F}" srcId="{EFC7EF5F-4FED-425E-8BE8-88925F68F257}" destId="{11555BCF-97BD-435D-A7AC-0EF049C10B66}" srcOrd="0" destOrd="0" parTransId="{5A96BE52-9AAC-4D44-A88E-BEF7F32896FD}" sibTransId="{D92E0A71-FC4A-47AB-B52E-D3CDF2A8812A}"/>
    <dgm:cxn modelId="{974D5D31-0B93-4A32-AC4B-235621244AE4}" type="presOf" srcId="{11555BCF-97BD-435D-A7AC-0EF049C10B66}" destId="{45FF607A-D1EB-450A-A725-356EA5902725}" srcOrd="1" destOrd="0" presId="urn:microsoft.com/office/officeart/2005/8/layout/chart3"/>
    <dgm:cxn modelId="{EF76016B-2129-4591-B0A2-35072F1A1893}" type="presOf" srcId="{CEF45B18-604C-467A-9746-61F6ADFF1982}" destId="{9B9D3CBE-EBD3-42FC-9F7E-34AB16B6F3F0}" srcOrd="1" destOrd="0" presId="urn:microsoft.com/office/officeart/2005/8/layout/chart3"/>
    <dgm:cxn modelId="{46153893-C3DB-4B8D-89CF-EE6101D2842A}" srcId="{EFC7EF5F-4FED-425E-8BE8-88925F68F257}" destId="{CEF45B18-604C-467A-9746-61F6ADFF1982}" srcOrd="2" destOrd="0" parTransId="{19CA371D-AC3A-40D3-9567-C7D69D4C4F99}" sibTransId="{698D6E33-7FEF-4D0C-83E3-7922E33F402D}"/>
    <dgm:cxn modelId="{48506699-32C1-49EE-874A-6D3C377031FA}" type="presOf" srcId="{EFC7EF5F-4FED-425E-8BE8-88925F68F257}" destId="{DB4B66E5-7C62-4BD0-8CD9-95AD698C5607}" srcOrd="0" destOrd="0" presId="urn:microsoft.com/office/officeart/2005/8/layout/chart3"/>
    <dgm:cxn modelId="{512180AA-5324-47C2-98F4-28F350770200}" type="presOf" srcId="{5567D0DE-CCC5-4120-AE75-CD825CD3C6C1}" destId="{9519075D-1D9C-4B22-83AD-6FB46AE6E143}" srcOrd="1" destOrd="0" presId="urn:microsoft.com/office/officeart/2005/8/layout/chart3"/>
    <dgm:cxn modelId="{D2E352AE-B4E5-4A23-B288-C2FB235FE581}" type="presOf" srcId="{11555BCF-97BD-435D-A7AC-0EF049C10B66}" destId="{6455870B-0C8E-4AD0-819D-B0127825C1F1}" srcOrd="0" destOrd="0" presId="urn:microsoft.com/office/officeart/2005/8/layout/chart3"/>
    <dgm:cxn modelId="{96DF29D8-645B-4241-8855-38FF29272845}" type="presOf" srcId="{5567D0DE-CCC5-4120-AE75-CD825CD3C6C1}" destId="{0DE7C4B8-8A41-4732-86BA-8F2DD8267616}" srcOrd="0" destOrd="0" presId="urn:microsoft.com/office/officeart/2005/8/layout/chart3"/>
    <dgm:cxn modelId="{29AE75FE-4C6B-4B68-9261-40451B677D95}" type="presOf" srcId="{CEF45B18-604C-467A-9746-61F6ADFF1982}" destId="{E7E6C364-419A-437C-B341-1B8088E6E900}" srcOrd="0" destOrd="0" presId="urn:microsoft.com/office/officeart/2005/8/layout/chart3"/>
    <dgm:cxn modelId="{3FF9CF82-50D0-4DC6-B7F0-19CAE399F83A}" type="presParOf" srcId="{DB4B66E5-7C62-4BD0-8CD9-95AD698C5607}" destId="{6455870B-0C8E-4AD0-819D-B0127825C1F1}" srcOrd="0" destOrd="0" presId="urn:microsoft.com/office/officeart/2005/8/layout/chart3"/>
    <dgm:cxn modelId="{8D7B4CBC-DDAC-4D38-84CB-008012844DE2}" type="presParOf" srcId="{DB4B66E5-7C62-4BD0-8CD9-95AD698C5607}" destId="{45FF607A-D1EB-450A-A725-356EA5902725}" srcOrd="1" destOrd="0" presId="urn:microsoft.com/office/officeart/2005/8/layout/chart3"/>
    <dgm:cxn modelId="{52573DB3-7074-45B1-9C06-A8453D87C8D4}" type="presParOf" srcId="{DB4B66E5-7C62-4BD0-8CD9-95AD698C5607}" destId="{0DE7C4B8-8A41-4732-86BA-8F2DD8267616}" srcOrd="2" destOrd="0" presId="urn:microsoft.com/office/officeart/2005/8/layout/chart3"/>
    <dgm:cxn modelId="{BDBDA8BD-6347-404D-8EFE-B15912B7659E}" type="presParOf" srcId="{DB4B66E5-7C62-4BD0-8CD9-95AD698C5607}" destId="{9519075D-1D9C-4B22-83AD-6FB46AE6E143}" srcOrd="3" destOrd="0" presId="urn:microsoft.com/office/officeart/2005/8/layout/chart3"/>
    <dgm:cxn modelId="{39A4E383-2A8F-464E-A9AF-64F59910865D}" type="presParOf" srcId="{DB4B66E5-7C62-4BD0-8CD9-95AD698C5607}" destId="{E7E6C364-419A-437C-B341-1B8088E6E900}" srcOrd="4" destOrd="0" presId="urn:microsoft.com/office/officeart/2005/8/layout/chart3"/>
    <dgm:cxn modelId="{D11D8075-0809-495E-B9AF-F50B1FF69BA0}" type="presParOf" srcId="{DB4B66E5-7C62-4BD0-8CD9-95AD698C5607}" destId="{9B9D3CBE-EBD3-42FC-9F7E-34AB16B6F3F0}"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870B-0C8E-4AD0-819D-B0127825C1F1}">
      <dsp:nvSpPr>
        <dsp:cNvPr id="0" name=""/>
        <dsp:cNvSpPr/>
      </dsp:nvSpPr>
      <dsp:spPr>
        <a:xfrm>
          <a:off x="2696052" y="382422"/>
          <a:ext cx="3571967" cy="3642727"/>
        </a:xfrm>
        <a:prstGeom prst="pie">
          <a:avLst>
            <a:gd name="adj1" fmla="val 16200000"/>
            <a:gd name="adj2" fmla="val 1800000"/>
          </a:avLst>
        </a:prstGeom>
        <a:gradFill rotWithShape="0">
          <a:gsLst>
            <a:gs pos="0">
              <a:schemeClr val="accent2">
                <a:hueOff val="0"/>
                <a:satOff val="0"/>
                <a:lumOff val="0"/>
                <a:alphaOff val="0"/>
                <a:tint val="20000"/>
                <a:satMod val="180000"/>
                <a:lumMod val="98000"/>
              </a:schemeClr>
            </a:gs>
            <a:gs pos="40000">
              <a:schemeClr val="accent2">
                <a:hueOff val="0"/>
                <a:satOff val="0"/>
                <a:lumOff val="0"/>
                <a:alphaOff val="0"/>
                <a:tint val="30000"/>
                <a:satMod val="260000"/>
                <a:lumMod val="84000"/>
              </a:schemeClr>
            </a:gs>
            <a:gs pos="100000">
              <a:schemeClr val="accent2">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dirty="0"/>
            <a:t>ΘΕΡΑΠΕΙΑ</a:t>
          </a:r>
        </a:p>
      </dsp:txBody>
      <dsp:txXfrm>
        <a:off x="4638096" y="1054592"/>
        <a:ext cx="1211917" cy="1214242"/>
      </dsp:txXfrm>
    </dsp:sp>
    <dsp:sp modelId="{0DE7C4B8-8A41-4732-86BA-8F2DD8267616}">
      <dsp:nvSpPr>
        <dsp:cNvPr id="0" name=""/>
        <dsp:cNvSpPr/>
      </dsp:nvSpPr>
      <dsp:spPr>
        <a:xfrm>
          <a:off x="2693953" y="336850"/>
          <a:ext cx="3571967" cy="3670875"/>
        </a:xfrm>
        <a:prstGeom prst="pie">
          <a:avLst>
            <a:gd name="adj1" fmla="val 1800000"/>
            <a:gd name="adj2" fmla="val 9000000"/>
          </a:avLst>
        </a:prstGeom>
        <a:gradFill rotWithShape="0">
          <a:gsLst>
            <a:gs pos="0">
              <a:schemeClr val="accent3">
                <a:hueOff val="0"/>
                <a:satOff val="0"/>
                <a:lumOff val="0"/>
                <a:alphaOff val="0"/>
                <a:tint val="20000"/>
                <a:satMod val="180000"/>
                <a:lumMod val="98000"/>
              </a:schemeClr>
            </a:gs>
            <a:gs pos="40000">
              <a:schemeClr val="accent3">
                <a:hueOff val="0"/>
                <a:satOff val="0"/>
                <a:lumOff val="0"/>
                <a:alphaOff val="0"/>
                <a:tint val="30000"/>
                <a:satMod val="260000"/>
                <a:lumMod val="84000"/>
              </a:schemeClr>
            </a:gs>
            <a:gs pos="100000">
              <a:schemeClr val="accent3">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l-GR" sz="1900" kern="1200" dirty="0"/>
            <a:t>ΕΠΑΓΓΕΛΜΑΤΙΑΣ ΥΓΕΙΑΣ</a:t>
          </a:r>
        </a:p>
      </dsp:txBody>
      <dsp:txXfrm>
        <a:off x="3671991" y="2652998"/>
        <a:ext cx="1615889" cy="1136223"/>
      </dsp:txXfrm>
    </dsp:sp>
    <dsp:sp modelId="{E7E6C364-419A-437C-B341-1B8088E6E900}">
      <dsp:nvSpPr>
        <dsp:cNvPr id="0" name=""/>
        <dsp:cNvSpPr/>
      </dsp:nvSpPr>
      <dsp:spPr>
        <a:xfrm>
          <a:off x="2693953" y="386304"/>
          <a:ext cx="3571967" cy="3571967"/>
        </a:xfrm>
        <a:prstGeom prst="pie">
          <a:avLst>
            <a:gd name="adj1" fmla="val 9000000"/>
            <a:gd name="adj2" fmla="val 16200000"/>
          </a:avLst>
        </a:prstGeom>
        <a:gradFill rotWithShape="0">
          <a:gsLst>
            <a:gs pos="0">
              <a:schemeClr val="accent4">
                <a:hueOff val="0"/>
                <a:satOff val="0"/>
                <a:lumOff val="0"/>
                <a:alphaOff val="0"/>
                <a:tint val="20000"/>
                <a:satMod val="180000"/>
                <a:lumMod val="98000"/>
              </a:schemeClr>
            </a:gs>
            <a:gs pos="40000">
              <a:schemeClr val="accent4">
                <a:hueOff val="0"/>
                <a:satOff val="0"/>
                <a:lumOff val="0"/>
                <a:alphaOff val="0"/>
                <a:tint val="30000"/>
                <a:satMod val="260000"/>
                <a:lumMod val="84000"/>
              </a:schemeClr>
            </a:gs>
            <a:gs pos="100000">
              <a:schemeClr val="accent4">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t>ΑΤΟΜΟ</a:t>
          </a:r>
          <a:endParaRPr lang="el-GR" sz="2000" kern="1200" dirty="0"/>
        </a:p>
      </dsp:txBody>
      <dsp:txXfrm>
        <a:off x="3076663" y="1087941"/>
        <a:ext cx="1211917" cy="11906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870B-0C8E-4AD0-819D-B0127825C1F1}">
      <dsp:nvSpPr>
        <dsp:cNvPr id="0" name=""/>
        <dsp:cNvSpPr/>
      </dsp:nvSpPr>
      <dsp:spPr>
        <a:xfrm>
          <a:off x="1548669" y="416368"/>
          <a:ext cx="3632454" cy="3695113"/>
        </a:xfrm>
        <a:prstGeom prst="pie">
          <a:avLst>
            <a:gd name="adj1" fmla="val 16200000"/>
            <a:gd name="adj2" fmla="val 1800000"/>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dirty="0"/>
            <a:t>ΘΕΡΑΠΕΙΑ</a:t>
          </a:r>
        </a:p>
      </dsp:txBody>
      <dsp:txXfrm>
        <a:off x="3523599" y="1098205"/>
        <a:ext cx="1232439" cy="1231704"/>
      </dsp:txXfrm>
    </dsp:sp>
    <dsp:sp modelId="{0DE7C4B8-8A41-4732-86BA-8F2DD8267616}">
      <dsp:nvSpPr>
        <dsp:cNvPr id="0" name=""/>
        <dsp:cNvSpPr/>
      </dsp:nvSpPr>
      <dsp:spPr>
        <a:xfrm>
          <a:off x="1546534" y="415667"/>
          <a:ext cx="3632454" cy="3632454"/>
        </a:xfrm>
        <a:prstGeom prst="pie">
          <a:avLst>
            <a:gd name="adj1" fmla="val 1800000"/>
            <a:gd name="adj2" fmla="val 9000000"/>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l-GR" sz="1900" kern="1200" dirty="0"/>
            <a:t>ΕΠΑΓΓΕΛΜΑΤΙΑΣ ΥΓΕΙΑΣ</a:t>
          </a:r>
        </a:p>
      </dsp:txBody>
      <dsp:txXfrm>
        <a:off x="2541135" y="2707572"/>
        <a:ext cx="1643253" cy="1124331"/>
      </dsp:txXfrm>
    </dsp:sp>
    <dsp:sp modelId="{E7E6C364-419A-437C-B341-1B8088E6E900}">
      <dsp:nvSpPr>
        <dsp:cNvPr id="0" name=""/>
        <dsp:cNvSpPr/>
      </dsp:nvSpPr>
      <dsp:spPr>
        <a:xfrm>
          <a:off x="1546534" y="415667"/>
          <a:ext cx="3632454" cy="3632454"/>
        </a:xfrm>
        <a:prstGeom prst="pie">
          <a:avLst>
            <a:gd name="adj1" fmla="val 9000000"/>
            <a:gd name="adj2" fmla="val 16200000"/>
          </a:avLst>
        </a:prstGeom>
        <a:gradFill rotWithShape="0">
          <a:gsLst>
            <a:gs pos="0">
              <a:schemeClr val="accent4">
                <a:hueOff val="0"/>
                <a:satOff val="0"/>
                <a:lumOff val="0"/>
                <a:alphaOff val="0"/>
                <a:tint val="20000"/>
                <a:satMod val="180000"/>
                <a:lumMod val="98000"/>
              </a:schemeClr>
            </a:gs>
            <a:gs pos="40000">
              <a:schemeClr val="accent4">
                <a:hueOff val="0"/>
                <a:satOff val="0"/>
                <a:lumOff val="0"/>
                <a:alphaOff val="0"/>
                <a:tint val="30000"/>
                <a:satMod val="260000"/>
                <a:lumMod val="84000"/>
              </a:schemeClr>
            </a:gs>
            <a:gs pos="100000">
              <a:schemeClr val="accent4">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t>ΑΤΟΜΟ</a:t>
          </a:r>
          <a:endParaRPr lang="el-GR" sz="2000" kern="1200" dirty="0"/>
        </a:p>
      </dsp:txBody>
      <dsp:txXfrm>
        <a:off x="1935726" y="1129185"/>
        <a:ext cx="1232439" cy="12108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870B-0C8E-4AD0-819D-B0127825C1F1}">
      <dsp:nvSpPr>
        <dsp:cNvPr id="0" name=""/>
        <dsp:cNvSpPr/>
      </dsp:nvSpPr>
      <dsp:spPr>
        <a:xfrm>
          <a:off x="936601" y="387036"/>
          <a:ext cx="3632454" cy="3704412"/>
        </a:xfrm>
        <a:prstGeom prst="pie">
          <a:avLst>
            <a:gd name="adj1" fmla="val 16200000"/>
            <a:gd name="adj2" fmla="val 1800000"/>
          </a:avLst>
        </a:prstGeom>
        <a:gradFill rotWithShape="0">
          <a:gsLst>
            <a:gs pos="0">
              <a:schemeClr val="accent2">
                <a:hueOff val="0"/>
                <a:satOff val="0"/>
                <a:lumOff val="0"/>
                <a:alphaOff val="0"/>
                <a:tint val="20000"/>
                <a:satMod val="180000"/>
                <a:lumMod val="98000"/>
              </a:schemeClr>
            </a:gs>
            <a:gs pos="40000">
              <a:schemeClr val="accent2">
                <a:hueOff val="0"/>
                <a:satOff val="0"/>
                <a:lumOff val="0"/>
                <a:alphaOff val="0"/>
                <a:tint val="30000"/>
                <a:satMod val="260000"/>
                <a:lumMod val="84000"/>
              </a:schemeClr>
            </a:gs>
            <a:gs pos="100000">
              <a:schemeClr val="accent2">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dirty="0"/>
            <a:t>ΘΕΡΑΠΕΙΑ</a:t>
          </a:r>
        </a:p>
      </dsp:txBody>
      <dsp:txXfrm>
        <a:off x="2911531" y="1070589"/>
        <a:ext cx="1232439" cy="1234804"/>
      </dsp:txXfrm>
    </dsp:sp>
    <dsp:sp modelId="{0DE7C4B8-8A41-4732-86BA-8F2DD8267616}">
      <dsp:nvSpPr>
        <dsp:cNvPr id="0" name=""/>
        <dsp:cNvSpPr/>
      </dsp:nvSpPr>
      <dsp:spPr>
        <a:xfrm>
          <a:off x="934466" y="336970"/>
          <a:ext cx="3632454" cy="3740483"/>
        </a:xfrm>
        <a:prstGeom prst="pie">
          <a:avLst>
            <a:gd name="adj1" fmla="val 1800000"/>
            <a:gd name="adj2" fmla="val 9000000"/>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l-GR" sz="1900" kern="1200" dirty="0"/>
            <a:t>ΕΠΑΓΓΕΛΜΑΤΙΑΣ ΥΓΕΙΑΣ</a:t>
          </a:r>
        </a:p>
      </dsp:txBody>
      <dsp:txXfrm>
        <a:off x="1929067" y="2697036"/>
        <a:ext cx="1643253" cy="1157768"/>
      </dsp:txXfrm>
    </dsp:sp>
    <dsp:sp modelId="{E7E6C364-419A-437C-B341-1B8088E6E900}">
      <dsp:nvSpPr>
        <dsp:cNvPr id="0" name=""/>
        <dsp:cNvSpPr/>
      </dsp:nvSpPr>
      <dsp:spPr>
        <a:xfrm>
          <a:off x="934466" y="390984"/>
          <a:ext cx="3632454" cy="3632454"/>
        </a:xfrm>
        <a:prstGeom prst="pie">
          <a:avLst>
            <a:gd name="adj1" fmla="val 9000000"/>
            <a:gd name="adj2" fmla="val 16200000"/>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t>ΑΤΟΜΟ</a:t>
          </a:r>
          <a:endParaRPr lang="el-GR" sz="2000" kern="1200" dirty="0"/>
        </a:p>
      </dsp:txBody>
      <dsp:txXfrm>
        <a:off x="1323658" y="1104502"/>
        <a:ext cx="1232439" cy="12108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5870B-0C8E-4AD0-819D-B0127825C1F1}">
      <dsp:nvSpPr>
        <dsp:cNvPr id="0" name=""/>
        <dsp:cNvSpPr/>
      </dsp:nvSpPr>
      <dsp:spPr>
        <a:xfrm>
          <a:off x="2664285" y="414043"/>
          <a:ext cx="3632454" cy="3704412"/>
        </a:xfrm>
        <a:prstGeom prst="pie">
          <a:avLst>
            <a:gd name="adj1" fmla="val 16200000"/>
            <a:gd name="adj2" fmla="val 1800000"/>
          </a:avLst>
        </a:prstGeom>
        <a:gradFill rotWithShape="0">
          <a:gsLst>
            <a:gs pos="0">
              <a:schemeClr val="accent2">
                <a:hueOff val="0"/>
                <a:satOff val="0"/>
                <a:lumOff val="0"/>
                <a:alphaOff val="0"/>
                <a:tint val="20000"/>
                <a:satMod val="180000"/>
                <a:lumMod val="98000"/>
              </a:schemeClr>
            </a:gs>
            <a:gs pos="40000">
              <a:schemeClr val="accent2">
                <a:hueOff val="0"/>
                <a:satOff val="0"/>
                <a:lumOff val="0"/>
                <a:alphaOff val="0"/>
                <a:tint val="30000"/>
                <a:satMod val="260000"/>
                <a:lumMod val="84000"/>
              </a:schemeClr>
            </a:gs>
            <a:gs pos="100000">
              <a:schemeClr val="accent2">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dirty="0"/>
            <a:t>ΘΕΡΑΠΕΙΑ</a:t>
          </a:r>
        </a:p>
      </dsp:txBody>
      <dsp:txXfrm>
        <a:off x="4639215" y="1097596"/>
        <a:ext cx="1232439" cy="1234804"/>
      </dsp:txXfrm>
    </dsp:sp>
    <dsp:sp modelId="{0DE7C4B8-8A41-4732-86BA-8F2DD8267616}">
      <dsp:nvSpPr>
        <dsp:cNvPr id="0" name=""/>
        <dsp:cNvSpPr/>
      </dsp:nvSpPr>
      <dsp:spPr>
        <a:xfrm>
          <a:off x="2662150" y="417992"/>
          <a:ext cx="3632454" cy="3632454"/>
        </a:xfrm>
        <a:prstGeom prst="pie">
          <a:avLst>
            <a:gd name="adj1" fmla="val 1800000"/>
            <a:gd name="adj2" fmla="val 9000000"/>
          </a:avLst>
        </a:prstGeom>
        <a:gradFill rotWithShape="0">
          <a:gsLst>
            <a:gs pos="0">
              <a:schemeClr val="accent3">
                <a:hueOff val="0"/>
                <a:satOff val="0"/>
                <a:lumOff val="0"/>
                <a:alphaOff val="0"/>
                <a:tint val="20000"/>
                <a:satMod val="180000"/>
                <a:lumMod val="98000"/>
              </a:schemeClr>
            </a:gs>
            <a:gs pos="40000">
              <a:schemeClr val="accent3">
                <a:hueOff val="0"/>
                <a:satOff val="0"/>
                <a:lumOff val="0"/>
                <a:alphaOff val="0"/>
                <a:tint val="30000"/>
                <a:satMod val="260000"/>
                <a:lumMod val="84000"/>
              </a:schemeClr>
            </a:gs>
            <a:gs pos="100000">
              <a:schemeClr val="accent3">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l-GR" sz="1900" kern="1200" dirty="0"/>
            <a:t>ΕΠΑΓΓΕΛΜΑΤΙΑΣ ΥΓΕΙΑΣ</a:t>
          </a:r>
        </a:p>
      </dsp:txBody>
      <dsp:txXfrm>
        <a:off x="3656751" y="2709897"/>
        <a:ext cx="1643253" cy="1124331"/>
      </dsp:txXfrm>
    </dsp:sp>
    <dsp:sp modelId="{E7E6C364-419A-437C-B341-1B8088E6E900}">
      <dsp:nvSpPr>
        <dsp:cNvPr id="0" name=""/>
        <dsp:cNvSpPr/>
      </dsp:nvSpPr>
      <dsp:spPr>
        <a:xfrm>
          <a:off x="2662150" y="417992"/>
          <a:ext cx="3632454" cy="3632454"/>
        </a:xfrm>
        <a:prstGeom prst="pie">
          <a:avLst>
            <a:gd name="adj1" fmla="val 9000000"/>
            <a:gd name="adj2" fmla="val 16200000"/>
          </a:avLst>
        </a:prstGeom>
        <a:gradFill rotWithShape="0">
          <a:gsLst>
            <a:gs pos="0">
              <a:schemeClr val="accent4">
                <a:hueOff val="0"/>
                <a:satOff val="0"/>
                <a:lumOff val="0"/>
                <a:alphaOff val="0"/>
                <a:tint val="20000"/>
                <a:satMod val="180000"/>
                <a:lumMod val="98000"/>
              </a:schemeClr>
            </a:gs>
            <a:gs pos="40000">
              <a:schemeClr val="accent4">
                <a:hueOff val="0"/>
                <a:satOff val="0"/>
                <a:lumOff val="0"/>
                <a:alphaOff val="0"/>
                <a:tint val="30000"/>
                <a:satMod val="260000"/>
                <a:lumMod val="84000"/>
              </a:schemeClr>
            </a:gs>
            <a:gs pos="100000">
              <a:schemeClr val="accent4">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t>ΑΤΟΜΟ</a:t>
          </a:r>
          <a:endParaRPr lang="el-GR" sz="2000" kern="1200" dirty="0"/>
        </a:p>
      </dsp:txBody>
      <dsp:txXfrm>
        <a:off x="3051342" y="1131509"/>
        <a:ext cx="1232439" cy="1210818"/>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713FA75-E905-4797-8FA0-E9ADAE17AE5E}" type="datetimeFigureOut">
              <a:rPr lang="el-GR" smtClean="0"/>
              <a:t>17/5/2023</a:t>
            </a:fld>
            <a:endParaRPr lang="el-G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l-G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8DD593B-A452-4DB1-9840-3CE14676FA24}" type="slidenum">
              <a:rPr lang="el-GR" smtClean="0"/>
              <a:t>‹#›</a:t>
            </a:fld>
            <a:endParaRPr lang="el-G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713FA75-E905-4797-8FA0-E9ADAE17AE5E}" type="datetimeFigureOut">
              <a:rPr lang="el-GR" smtClean="0"/>
              <a:t>17/5/2023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713FA75-E905-4797-8FA0-E9ADAE17AE5E}" type="datetimeFigureOut">
              <a:rPr lang="el-GR" smtClean="0"/>
              <a:t>17/5/2023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713FA75-E905-4797-8FA0-E9ADAE17AE5E}" type="datetimeFigureOut">
              <a:rPr lang="el-GR" smtClean="0"/>
              <a:t>17/5/2023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7713FA75-E905-4797-8FA0-E9ADAE17AE5E}" type="datetimeFigureOut">
              <a:rPr lang="el-GR" smtClean="0"/>
              <a:t>17/5/2023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5" name="Date Placeholder 4"/>
          <p:cNvSpPr>
            <a:spLocks noGrp="1"/>
          </p:cNvSpPr>
          <p:nvPr>
            <p:ph type="dt" sz="half" idx="10"/>
          </p:nvPr>
        </p:nvSpPr>
        <p:spPr/>
        <p:txBody>
          <a:bodyPr/>
          <a:lstStyle/>
          <a:p>
            <a:fld id="{7713FA75-E905-4797-8FA0-E9ADAE17AE5E}" type="datetimeFigureOut">
              <a:rPr lang="el-GR" smtClean="0"/>
              <a:t>17/5/2023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8DD593B-A452-4DB1-9840-3CE14676FA24}" type="slidenum">
              <a:rPr lang="el-GR" smtClean="0"/>
              <a:t>‹#›</a:t>
            </a:fld>
            <a:endParaRPr lang="el-GR"/>
          </a:p>
        </p:txBody>
      </p:sp>
      <p:sp>
        <p:nvSpPr>
          <p:cNvPr id="9" name="Content Placeholder 8"/>
          <p:cNvSpPr>
            <a:spLocks noGrp="1"/>
          </p:cNvSpPr>
          <p:nvPr>
            <p:ph sz="quarter" idx="13"/>
          </p:nvPr>
        </p:nvSpPr>
        <p:spPr>
          <a:xfrm>
            <a:off x="1042416" y="2313432"/>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713FA75-E905-4797-8FA0-E9ADAE17AE5E}" type="datetimeFigureOut">
              <a:rPr lang="el-GR" smtClean="0"/>
              <a:t>17/5/2023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7713FA75-E905-4797-8FA0-E9ADAE17AE5E}" type="datetimeFigureOut">
              <a:rPr lang="el-GR" smtClean="0"/>
              <a:t>17/5/2023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3FA75-E905-4797-8FA0-E9ADAE17AE5E}" type="datetimeFigureOut">
              <a:rPr lang="el-GR" smtClean="0"/>
              <a:t>17/5/2023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713FA75-E905-4797-8FA0-E9ADAE17AE5E}" type="datetimeFigureOut">
              <a:rPr lang="el-GR" smtClean="0"/>
              <a:t>17/5/2023</a:t>
            </a:fld>
            <a:endParaRPr lang="el-GR"/>
          </a:p>
        </p:txBody>
      </p:sp>
      <p:sp>
        <p:nvSpPr>
          <p:cNvPr id="7" name="Slide Number Placeholder 6"/>
          <p:cNvSpPr>
            <a:spLocks noGrp="1"/>
          </p:cNvSpPr>
          <p:nvPr>
            <p:ph type="sldNum" sz="quarter" idx="12"/>
          </p:nvPr>
        </p:nvSpPr>
        <p:spPr/>
        <p:txBody>
          <a:bodyPr/>
          <a:lstStyle/>
          <a:p>
            <a:fld id="{08DD593B-A452-4DB1-9840-3CE14676FA24}" type="slidenum">
              <a:rPr lang="el-GR" smtClean="0"/>
              <a:t>‹#›</a:t>
            </a:fld>
            <a:endParaRPr lang="el-G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713FA75-E905-4797-8FA0-E9ADAE17AE5E}" type="datetimeFigureOut">
              <a:rPr lang="el-GR" smtClean="0"/>
              <a:t>17/5/2023</a:t>
            </a:fld>
            <a:endParaRPr lang="el-G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a:p>
        </p:txBody>
      </p:sp>
      <p:sp>
        <p:nvSpPr>
          <p:cNvPr id="7" name="Slide Number Placeholder 6"/>
          <p:cNvSpPr>
            <a:spLocks noGrp="1"/>
          </p:cNvSpPr>
          <p:nvPr>
            <p:ph type="sldNum" sz="quarter" idx="12"/>
          </p:nvPr>
        </p:nvSpPr>
        <p:spPr/>
        <p:txBody>
          <a:bodyPr/>
          <a:lstStyle/>
          <a:p>
            <a:fld id="{08DD593B-A452-4DB1-9840-3CE14676FA24}"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7713FA75-E905-4797-8FA0-E9ADAE17AE5E}" type="datetimeFigureOut">
              <a:rPr lang="el-GR" smtClean="0"/>
              <a:t>17/5/2023</a:t>
            </a:fld>
            <a:endParaRPr lang="el-G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l-G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8DD593B-A452-4DB1-9840-3CE14676FA24}"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kallipos.g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67386" y="3356992"/>
            <a:ext cx="3672408" cy="1008112"/>
          </a:xfrm>
        </p:spPr>
        <p:txBody>
          <a:bodyPr>
            <a:noAutofit/>
          </a:bodyPr>
          <a:lstStyle/>
          <a:p>
            <a:pPr algn="ctr">
              <a:spcBef>
                <a:spcPts val="1200"/>
              </a:spcBef>
              <a:spcAft>
                <a:spcPts val="1200"/>
              </a:spcAft>
            </a:pPr>
            <a:r>
              <a:rPr lang="el-GR" sz="2400" b="1" dirty="0">
                <a:solidFill>
                  <a:schemeClr val="accent4">
                    <a:lumMod val="75000"/>
                  </a:schemeClr>
                </a:solidFill>
                <a:effectLst>
                  <a:outerShdw blurRad="38100" dist="38100" dir="2700000" algn="tl">
                    <a:srgbClr val="000000">
                      <a:alpha val="43137"/>
                    </a:srgbClr>
                  </a:outerShdw>
                </a:effectLst>
              </a:rPr>
              <a:t>Αλλαγή Διατροφικής Συμπεριφοράς – Ο ρόλος του Διαιτολόγου</a:t>
            </a:r>
          </a:p>
        </p:txBody>
      </p:sp>
      <p:sp>
        <p:nvSpPr>
          <p:cNvPr id="3" name="Υπότιτλος 2"/>
          <p:cNvSpPr>
            <a:spLocks noGrp="1"/>
          </p:cNvSpPr>
          <p:nvPr>
            <p:ph type="subTitle" idx="1"/>
          </p:nvPr>
        </p:nvSpPr>
        <p:spPr>
          <a:xfrm>
            <a:off x="4572000" y="5157192"/>
            <a:ext cx="3672408" cy="900589"/>
          </a:xfrm>
        </p:spPr>
        <p:txBody>
          <a:bodyPr>
            <a:normAutofit/>
          </a:bodyPr>
          <a:lstStyle/>
          <a:p>
            <a:pPr algn="ctr"/>
            <a:r>
              <a:rPr lang="el-GR" sz="1600" dirty="0"/>
              <a:t>Ευαγγελία </a:t>
            </a:r>
            <a:r>
              <a:rPr lang="el-GR" sz="1600" dirty="0" err="1"/>
              <a:t>Φάππα</a:t>
            </a:r>
            <a:endParaRPr lang="el-GR" sz="1600" dirty="0"/>
          </a:p>
          <a:p>
            <a:pPr algn="ctr"/>
            <a:r>
              <a:rPr lang="el-GR" sz="1600" dirty="0"/>
              <a:t>Διαιτολόγος – Διατροφολόγος, </a:t>
            </a:r>
            <a:r>
              <a:rPr lang="en-US" sz="1600" dirty="0"/>
              <a:t>PhD</a:t>
            </a:r>
            <a:endParaRPr lang="el-GR" sz="1600" dirty="0"/>
          </a:p>
        </p:txBody>
      </p:sp>
      <p:pic>
        <p:nvPicPr>
          <p:cNvPr id="1026" name="6 - Εικόνα" descr="two people walking holding hands.jpg"/>
          <p:cNvPicPr>
            <a:picLocks noChangeAspect="1" noChangeArrowheads="1"/>
          </p:cNvPicPr>
          <p:nvPr/>
        </p:nvPicPr>
        <p:blipFill>
          <a:blip r:embed="rId2">
            <a:clrChange>
              <a:clrFrom>
                <a:srgbClr val="F9FAF5"/>
              </a:clrFrom>
              <a:clrTo>
                <a:srgbClr val="F9FAF5">
                  <a:alpha val="0"/>
                </a:srgbClr>
              </a:clrTo>
            </a:clrChange>
            <a:extLst>
              <a:ext uri="{28A0092B-C50C-407E-A947-70E740481C1C}">
                <a14:useLocalDpi xmlns:a14="http://schemas.microsoft.com/office/drawing/2010/main" val="0"/>
              </a:ext>
            </a:extLst>
          </a:blip>
          <a:srcRect l="9091" t="7378" r="9091" b="2260"/>
          <a:stretch>
            <a:fillRect/>
          </a:stretch>
        </p:blipFill>
        <p:spPr bwMode="auto">
          <a:xfrm>
            <a:off x="611560" y="764704"/>
            <a:ext cx="3384376" cy="4609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558B3B47-F5C7-45E9-A3A2-95E4090C274C}"/>
              </a:ext>
            </a:extLst>
          </p:cNvPr>
          <p:cNvSpPr txBox="1"/>
          <p:nvPr/>
        </p:nvSpPr>
        <p:spPr>
          <a:xfrm>
            <a:off x="489969" y="0"/>
            <a:ext cx="4082031" cy="523220"/>
          </a:xfrm>
          <a:prstGeom prst="rect">
            <a:avLst/>
          </a:prstGeom>
          <a:noFill/>
        </p:spPr>
        <p:txBody>
          <a:bodyPr wrap="square" rtlCol="0">
            <a:spAutoFit/>
          </a:bodyPr>
          <a:lstStyle/>
          <a:p>
            <a:r>
              <a:rPr lang="el-GR" sz="1400" b="1" dirty="0"/>
              <a:t>ΤΜΗΜΑ ΕΠΙΣΤΗΜΗΣ </a:t>
            </a:r>
          </a:p>
          <a:p>
            <a:r>
              <a:rPr lang="el-GR" sz="1400" b="1" dirty="0"/>
              <a:t>ΔΙΑΤΡΟΦΗΣ ΚΑΙ ΔΙΑΙΤΟΛΟΓΙΑΣ</a:t>
            </a:r>
            <a:endParaRPr lang="en-US" sz="1400" b="1" dirty="0"/>
          </a:p>
        </p:txBody>
      </p:sp>
      <p:pic>
        <p:nvPicPr>
          <p:cNvPr id="7" name="Picture 6">
            <a:extLst>
              <a:ext uri="{FF2B5EF4-FFF2-40B4-BE49-F238E27FC236}">
                <a16:creationId xmlns:a16="http://schemas.microsoft.com/office/drawing/2014/main" id="{46F39E68-4C1F-4A05-8F17-37049ADD673D}"/>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 y="2113"/>
            <a:ext cx="514158" cy="521107"/>
          </a:xfrm>
          <a:prstGeom prst="rect">
            <a:avLst/>
          </a:prstGeom>
          <a:solidFill>
            <a:schemeClr val="bg1"/>
          </a:solidFill>
        </p:spPr>
      </p:pic>
      <p:sp>
        <p:nvSpPr>
          <p:cNvPr id="8" name="Τίτλος 1">
            <a:extLst>
              <a:ext uri="{FF2B5EF4-FFF2-40B4-BE49-F238E27FC236}">
                <a16:creationId xmlns:a16="http://schemas.microsoft.com/office/drawing/2014/main" id="{50A2869D-D687-4232-A1B4-FA371E6E1410}"/>
              </a:ext>
            </a:extLst>
          </p:cNvPr>
          <p:cNvSpPr txBox="1">
            <a:spLocks/>
          </p:cNvSpPr>
          <p:nvPr/>
        </p:nvSpPr>
        <p:spPr>
          <a:xfrm>
            <a:off x="4572000" y="260648"/>
            <a:ext cx="3528392" cy="1702160"/>
          </a:xfrm>
          <a:prstGeom prst="rect">
            <a:avLst/>
          </a:prstGeom>
        </p:spPr>
        <p:txBody>
          <a:bodyPr vert="horz" lIns="91440" tIns="45720" rIns="91440" bIns="45720" rtlCol="0" anchor="b">
            <a:no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l-GR" sz="2800" dirty="0">
                <a:solidFill>
                  <a:schemeClr val="bg1"/>
                </a:solidFill>
                <a:effectLst>
                  <a:outerShdw blurRad="38100" dist="38100" dir="2700000" algn="tl">
                    <a:srgbClr val="000000">
                      <a:alpha val="43137"/>
                    </a:srgbClr>
                  </a:outerShdw>
                </a:effectLst>
              </a:rPr>
              <a:t>ΔΙΑΤΡΟΦΙΚΗ ΣΥΜΒΟΥΛΕΥΤΙΚΗ</a:t>
            </a:r>
          </a:p>
          <a:p>
            <a:pPr algn="ctr"/>
            <a:r>
              <a:rPr lang="el-GR" sz="2800">
                <a:solidFill>
                  <a:schemeClr val="bg1"/>
                </a:solidFill>
                <a:effectLst>
                  <a:outerShdw blurRad="38100" dist="38100" dir="2700000" algn="tl">
                    <a:srgbClr val="000000">
                      <a:alpha val="43137"/>
                    </a:srgbClr>
                  </a:outerShdw>
                </a:effectLst>
              </a:rPr>
              <a:t>ΕΔΔ4042</a:t>
            </a:r>
            <a:endParaRPr lang="el-GR" sz="28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54373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620688"/>
            <a:ext cx="8064896" cy="850776"/>
          </a:xfrm>
        </p:spPr>
        <p:txBody>
          <a:bodyPr>
            <a:normAutofit/>
          </a:bodyPr>
          <a:lstStyle/>
          <a:p>
            <a:r>
              <a:rPr lang="el-GR" sz="2400" b="1" dirty="0">
                <a:solidFill>
                  <a:srgbClr val="C00000"/>
                </a:solidFill>
              </a:rPr>
              <a:t>ΠΑΡΑΓΟΝΤΕΣ ΠΟΥ ΕΠΗΡΕΑΖΟΥΝ ΤΗ ΣΥΜΜΟΡΦΩΣΗ</a:t>
            </a:r>
          </a:p>
        </p:txBody>
      </p:sp>
      <p:sp>
        <p:nvSpPr>
          <p:cNvPr id="5" name="4 - TextBox"/>
          <p:cNvSpPr txBox="1"/>
          <p:nvPr/>
        </p:nvSpPr>
        <p:spPr>
          <a:xfrm>
            <a:off x="611560" y="1804169"/>
            <a:ext cx="4680520" cy="4001095"/>
          </a:xfrm>
          <a:prstGeom prst="rect">
            <a:avLst/>
          </a:prstGeom>
          <a:noFill/>
        </p:spPr>
        <p:txBody>
          <a:bodyPr wrap="square" rtlCol="0">
            <a:spAutoFit/>
          </a:bodyPr>
          <a:lstStyle/>
          <a:p>
            <a:r>
              <a:rPr lang="el-GR" sz="2000" b="1" dirty="0"/>
              <a:t>ΔΗΜΟΓΡΑΦΙΚΑ ΧΑΡΑΚΤΗΡΙΣΤΙΚΑ:</a:t>
            </a:r>
          </a:p>
          <a:p>
            <a:r>
              <a:rPr lang="el-GR" sz="2000" dirty="0"/>
              <a:t>Οικογενειακή κατάσταση</a:t>
            </a:r>
          </a:p>
          <a:p>
            <a:r>
              <a:rPr lang="el-GR" sz="2000" dirty="0"/>
              <a:t>Οικονομική κατάσταση</a:t>
            </a:r>
          </a:p>
          <a:p>
            <a:r>
              <a:rPr lang="el-GR" sz="2000" dirty="0"/>
              <a:t>Μορφωτικό επίπεδο</a:t>
            </a:r>
          </a:p>
          <a:p>
            <a:r>
              <a:rPr lang="el-GR" sz="2000" dirty="0"/>
              <a:t>Ηλικία</a:t>
            </a:r>
          </a:p>
          <a:p>
            <a:r>
              <a:rPr lang="el-GR" sz="2000" dirty="0"/>
              <a:t>Φύλο</a:t>
            </a:r>
          </a:p>
          <a:p>
            <a:endParaRPr lang="el-GR" sz="2000" dirty="0"/>
          </a:p>
          <a:p>
            <a:r>
              <a:rPr lang="el-GR" sz="2000" b="1" dirty="0"/>
              <a:t>ΨΥΧΟΚΟΙΝΩΝΙΚΟΙ ΠΑΡΑΓΟΝΤΕΣ: </a:t>
            </a:r>
            <a:r>
              <a:rPr lang="el-GR" sz="2000" dirty="0"/>
              <a:t>Πεποιθήσεις</a:t>
            </a:r>
            <a:r>
              <a:rPr lang="en-US" sz="2000" dirty="0"/>
              <a:t> / </a:t>
            </a:r>
            <a:r>
              <a:rPr lang="el-GR" sz="2000" dirty="0"/>
              <a:t>στάσεις</a:t>
            </a:r>
          </a:p>
          <a:p>
            <a:r>
              <a:rPr lang="el-GR" sz="2000" dirty="0"/>
              <a:t>Κινητοποίηση</a:t>
            </a:r>
          </a:p>
          <a:p>
            <a:r>
              <a:rPr lang="el-GR" sz="2000" dirty="0" err="1"/>
              <a:t>Αυτο</a:t>
            </a:r>
            <a:r>
              <a:rPr lang="el-GR" sz="2000" dirty="0"/>
              <a:t>-αποτελεσματικότητα</a:t>
            </a:r>
          </a:p>
          <a:p>
            <a:endParaRPr lang="el-GR" sz="1400" dirty="0"/>
          </a:p>
          <a:p>
            <a:r>
              <a:rPr lang="el-GR" sz="2000" dirty="0"/>
              <a:t>Διατροφικές γνώσεις</a:t>
            </a:r>
          </a:p>
        </p:txBody>
      </p:sp>
      <p:graphicFrame>
        <p:nvGraphicFramePr>
          <p:cNvPr id="8" name="3 - Θέση περιεχομένου"/>
          <p:cNvGraphicFramePr>
            <a:graphicFrameLocks noGrp="1"/>
          </p:cNvGraphicFramePr>
          <p:nvPr>
            <p:ph idx="1"/>
            <p:extLst>
              <p:ext uri="{D42A27DB-BD31-4B8C-83A1-F6EECF244321}">
                <p14:modId xmlns:p14="http://schemas.microsoft.com/office/powerpoint/2010/main" val="4101317232"/>
              </p:ext>
            </p:extLst>
          </p:nvPr>
        </p:nvGraphicFramePr>
        <p:xfrm>
          <a:off x="3275856" y="1732161"/>
          <a:ext cx="6912768"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17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562000"/>
            <a:ext cx="7848872" cy="778768"/>
          </a:xfrm>
        </p:spPr>
        <p:txBody>
          <a:bodyPr>
            <a:normAutofit/>
          </a:bodyPr>
          <a:lstStyle/>
          <a:p>
            <a:r>
              <a:rPr lang="el-GR" sz="2400" b="1" dirty="0">
                <a:solidFill>
                  <a:srgbClr val="C00000"/>
                </a:solidFill>
              </a:rPr>
              <a:t>ΠΑΡΑΓΟΝΤΕΣ ΠΟΥ ΕΠΗΡΕΑΖΟΥΝ ΤΗ ΣΥΜΜΟΡΦΩΣΗ</a:t>
            </a:r>
          </a:p>
        </p:txBody>
      </p:sp>
      <p:sp>
        <p:nvSpPr>
          <p:cNvPr id="6" name="5 - TextBox"/>
          <p:cNvSpPr txBox="1"/>
          <p:nvPr/>
        </p:nvSpPr>
        <p:spPr>
          <a:xfrm>
            <a:off x="4248472" y="1700808"/>
            <a:ext cx="4355976" cy="4401205"/>
          </a:xfrm>
          <a:prstGeom prst="rect">
            <a:avLst/>
          </a:prstGeom>
          <a:noFill/>
        </p:spPr>
        <p:txBody>
          <a:bodyPr wrap="square" rtlCol="0">
            <a:spAutoFit/>
          </a:bodyPr>
          <a:lstStyle/>
          <a:p>
            <a:pPr algn="ctr"/>
            <a:r>
              <a:rPr lang="el-GR" sz="2000" b="1" dirty="0"/>
              <a:t>ΑΣΘΕΝΕΙΑ:</a:t>
            </a:r>
          </a:p>
          <a:p>
            <a:pPr algn="ctr"/>
            <a:r>
              <a:rPr lang="el-GR" sz="2000" dirty="0"/>
              <a:t>Ύπαρξη ασθένειας</a:t>
            </a:r>
          </a:p>
          <a:p>
            <a:pPr algn="ctr"/>
            <a:r>
              <a:rPr lang="el-GR" sz="2000" dirty="0"/>
              <a:t>Ύπαρξη συμπτωμάτων</a:t>
            </a:r>
          </a:p>
          <a:p>
            <a:pPr algn="ctr"/>
            <a:r>
              <a:rPr lang="el-GR" sz="2000" dirty="0"/>
              <a:t>Ύπαρξη πολλών ασθενειών</a:t>
            </a:r>
          </a:p>
          <a:p>
            <a:pPr algn="ctr"/>
            <a:endParaRPr lang="en-US" sz="2000" dirty="0"/>
          </a:p>
          <a:p>
            <a:pPr algn="ctr"/>
            <a:endParaRPr lang="el-GR" sz="2000" dirty="0"/>
          </a:p>
          <a:p>
            <a:pPr algn="ctr"/>
            <a:r>
              <a:rPr lang="el-GR" sz="2000" b="1" dirty="0"/>
              <a:t>ΔΙΑΙΤΟΛΟΓΙΟ: </a:t>
            </a:r>
          </a:p>
          <a:p>
            <a:pPr algn="ctr"/>
            <a:r>
              <a:rPr lang="el-GR" sz="2000" dirty="0"/>
              <a:t>Κόστος </a:t>
            </a:r>
          </a:p>
          <a:p>
            <a:pPr algn="ctr"/>
            <a:r>
              <a:rPr lang="el-GR" sz="2000" dirty="0"/>
              <a:t>Μέγεθος μερίδας</a:t>
            </a:r>
          </a:p>
          <a:p>
            <a:pPr algn="ctr"/>
            <a:r>
              <a:rPr lang="el-GR" sz="2000" dirty="0"/>
              <a:t>Χρονοδιάγραμμα </a:t>
            </a:r>
          </a:p>
          <a:p>
            <a:pPr algn="ctr"/>
            <a:r>
              <a:rPr lang="el-GR" sz="2000" dirty="0"/>
              <a:t>Τρόφιμα που πρέπει να καταναλωθούν</a:t>
            </a:r>
          </a:p>
          <a:p>
            <a:pPr algn="ctr"/>
            <a:endParaRPr lang="el-GR" sz="2000" dirty="0"/>
          </a:p>
          <a:p>
            <a:pPr algn="ctr"/>
            <a:r>
              <a:rPr lang="el-GR" sz="2000" dirty="0"/>
              <a:t>Βαθμός αλλαγής που απαιτείται</a:t>
            </a:r>
          </a:p>
        </p:txBody>
      </p:sp>
      <p:graphicFrame>
        <p:nvGraphicFramePr>
          <p:cNvPr id="7" name="3 - Θέση περιεχομένου"/>
          <p:cNvGraphicFramePr>
            <a:graphicFrameLocks noGrp="1"/>
          </p:cNvGraphicFramePr>
          <p:nvPr>
            <p:ph idx="1"/>
            <p:extLst>
              <p:ext uri="{D42A27DB-BD31-4B8C-83A1-F6EECF244321}">
                <p14:modId xmlns:p14="http://schemas.microsoft.com/office/powerpoint/2010/main" val="1792653700"/>
              </p:ext>
            </p:extLst>
          </p:nvPr>
        </p:nvGraphicFramePr>
        <p:xfrm>
          <a:off x="0" y="1628800"/>
          <a:ext cx="5688632"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2086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Επεξήγηση με στρογγυλεμένο παραλληλόγραμμο 7"/>
          <p:cNvSpPr/>
          <p:nvPr/>
        </p:nvSpPr>
        <p:spPr>
          <a:xfrm>
            <a:off x="827584" y="5805264"/>
            <a:ext cx="4176464" cy="504056"/>
          </a:xfrm>
          <a:prstGeom prst="wedgeRoundRectCallout">
            <a:avLst>
              <a:gd name="adj1" fmla="val 26674"/>
              <a:gd name="adj2" fmla="val -102847"/>
              <a:gd name="adj3" fmla="val 16667"/>
            </a:avLst>
          </a:prstGeom>
          <a:noFill/>
          <a:ln w="25400">
            <a:solidFill>
              <a:srgbClr val="33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7" name="3 - Θέση περιεχομένου"/>
          <p:cNvGraphicFramePr>
            <a:graphicFrameLocks noGrp="1"/>
          </p:cNvGraphicFramePr>
          <p:nvPr>
            <p:ph idx="1"/>
            <p:extLst>
              <p:ext uri="{D42A27DB-BD31-4B8C-83A1-F6EECF244321}">
                <p14:modId xmlns:p14="http://schemas.microsoft.com/office/powerpoint/2010/main" val="163305819"/>
              </p:ext>
            </p:extLst>
          </p:nvPr>
        </p:nvGraphicFramePr>
        <p:xfrm>
          <a:off x="28570" y="1385386"/>
          <a:ext cx="91440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 Τίτλος"/>
          <p:cNvSpPr>
            <a:spLocks noGrp="1"/>
          </p:cNvSpPr>
          <p:nvPr>
            <p:ph type="title"/>
          </p:nvPr>
        </p:nvSpPr>
        <p:spPr>
          <a:xfrm>
            <a:off x="683568" y="548680"/>
            <a:ext cx="8352928" cy="864096"/>
          </a:xfrm>
        </p:spPr>
        <p:txBody>
          <a:bodyPr>
            <a:normAutofit/>
          </a:bodyPr>
          <a:lstStyle/>
          <a:p>
            <a:r>
              <a:rPr lang="el-GR" sz="2400" b="1" dirty="0">
                <a:solidFill>
                  <a:srgbClr val="C00000"/>
                </a:solidFill>
              </a:rPr>
              <a:t>ΠΑΡΑΓΟΝΤΕΣ ΠΟΥ ΕΠΗΡΕΑΖΟΥΝ ΤΗ ΣΥΜΜΟΡΦΩΣΗ</a:t>
            </a:r>
          </a:p>
        </p:txBody>
      </p:sp>
      <p:sp>
        <p:nvSpPr>
          <p:cNvPr id="5" name="4 - TextBox"/>
          <p:cNvSpPr txBox="1"/>
          <p:nvPr/>
        </p:nvSpPr>
        <p:spPr>
          <a:xfrm>
            <a:off x="899592" y="5877272"/>
            <a:ext cx="4032448" cy="400110"/>
          </a:xfrm>
          <a:prstGeom prst="rect">
            <a:avLst/>
          </a:prstGeom>
          <a:noFill/>
        </p:spPr>
        <p:txBody>
          <a:bodyPr wrap="square" rtlCol="0">
            <a:spAutoFit/>
          </a:bodyPr>
          <a:lstStyle/>
          <a:p>
            <a:r>
              <a:rPr lang="el-GR" sz="2000" dirty="0"/>
              <a:t>Σχέση ασθενούς – διαιτολόγου</a:t>
            </a:r>
          </a:p>
        </p:txBody>
      </p:sp>
    </p:spTree>
    <p:extLst>
      <p:ext uri="{BB962C8B-B14F-4D97-AF65-F5344CB8AC3E}">
        <p14:creationId xmlns:p14="http://schemas.microsoft.com/office/powerpoint/2010/main" val="123057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980728"/>
            <a:ext cx="8136904" cy="648072"/>
          </a:xfrm>
        </p:spPr>
        <p:txBody>
          <a:bodyPr>
            <a:noAutofit/>
          </a:bodyPr>
          <a:lstStyle/>
          <a:p>
            <a:r>
              <a:rPr lang="el-GR" sz="2200" b="1" dirty="0">
                <a:solidFill>
                  <a:srgbClr val="C00000"/>
                </a:solidFill>
              </a:rPr>
              <a:t>Τα βήματα που συστήνεται να ακολουθεί ο επαγγελματίας υγείας προκειμένου να αυξήσει τη συμμόρφωση είναι</a:t>
            </a:r>
            <a:r>
              <a:rPr lang="en-US" sz="2200" b="1" dirty="0">
                <a:solidFill>
                  <a:srgbClr val="C00000"/>
                </a:solidFill>
              </a:rPr>
              <a:t>:</a:t>
            </a:r>
            <a:endParaRPr lang="el-GR" sz="2200" b="1" dirty="0">
              <a:solidFill>
                <a:srgbClr val="C00000"/>
              </a:solidFill>
            </a:endParaRPr>
          </a:p>
        </p:txBody>
      </p:sp>
      <p:sp>
        <p:nvSpPr>
          <p:cNvPr id="3" name="2 - Θέση περιεχομένου"/>
          <p:cNvSpPr>
            <a:spLocks noGrp="1"/>
          </p:cNvSpPr>
          <p:nvPr>
            <p:ph idx="1"/>
          </p:nvPr>
        </p:nvSpPr>
        <p:spPr>
          <a:xfrm>
            <a:off x="1043492" y="2060848"/>
            <a:ext cx="6777317" cy="3508977"/>
          </a:xfrm>
        </p:spPr>
        <p:txBody>
          <a:bodyPr>
            <a:normAutofit fontScale="92500"/>
          </a:bodyPr>
          <a:lstStyle/>
          <a:p>
            <a:pPr marL="624078" indent="-514350">
              <a:buClr>
                <a:srgbClr val="C00000"/>
              </a:buClr>
              <a:buSzPct val="100000"/>
              <a:buFont typeface="+mj-lt"/>
              <a:buAutoNum type="arabicPeriod"/>
            </a:pPr>
            <a:r>
              <a:rPr lang="el-GR" sz="2400" dirty="0"/>
              <a:t>να βοηθήσει τον ασθενή </a:t>
            </a:r>
            <a:r>
              <a:rPr lang="el-GR" sz="2400" b="1" dirty="0"/>
              <a:t>να αναγνωρίσει ότι δε συμμορφώνεται</a:t>
            </a:r>
            <a:r>
              <a:rPr lang="el-GR" sz="2400" dirty="0"/>
              <a:t> με τις συστάσεις</a:t>
            </a:r>
          </a:p>
          <a:p>
            <a:pPr marL="624078" indent="-514350">
              <a:buClr>
                <a:srgbClr val="C00000"/>
              </a:buClr>
              <a:buSzPct val="100000"/>
              <a:buFont typeface="+mj-lt"/>
              <a:buAutoNum type="arabicPeriod"/>
            </a:pPr>
            <a:endParaRPr lang="el-GR" sz="2400" dirty="0"/>
          </a:p>
          <a:p>
            <a:pPr marL="624078" indent="-514350">
              <a:buClr>
                <a:srgbClr val="C00000"/>
              </a:buClr>
              <a:buSzPct val="100000"/>
              <a:buFont typeface="+mj-lt"/>
              <a:buAutoNum type="arabicPeriod"/>
            </a:pPr>
            <a:r>
              <a:rPr lang="el-GR" sz="2400" dirty="0"/>
              <a:t>να βοηθήσει τον ασθενή να προσδιορίσει τους </a:t>
            </a:r>
            <a:r>
              <a:rPr lang="el-GR" sz="2400" b="1" dirty="0"/>
              <a:t>παράγοντες</a:t>
            </a:r>
            <a:r>
              <a:rPr lang="el-GR" sz="2400" dirty="0"/>
              <a:t> που εμποδίζουν τη συμμόρφωση</a:t>
            </a:r>
          </a:p>
          <a:p>
            <a:pPr marL="624078" indent="-514350">
              <a:buClr>
                <a:srgbClr val="C00000"/>
              </a:buClr>
              <a:buSzPct val="100000"/>
              <a:buFont typeface="+mj-lt"/>
              <a:buAutoNum type="arabicPeriod"/>
            </a:pPr>
            <a:endParaRPr lang="el-GR" sz="2400" dirty="0"/>
          </a:p>
          <a:p>
            <a:pPr marL="624078" indent="-514350">
              <a:buClr>
                <a:srgbClr val="C00000"/>
              </a:buClr>
              <a:buSzPct val="100000"/>
              <a:buFont typeface="+mj-lt"/>
              <a:buAutoNum type="arabicPeriod"/>
            </a:pPr>
            <a:r>
              <a:rPr lang="el-GR" sz="2400" dirty="0"/>
              <a:t>να προάγει την αποτελεσματική </a:t>
            </a:r>
            <a:r>
              <a:rPr lang="el-GR" sz="2400" b="1" dirty="0"/>
              <a:t>επικοινωνία</a:t>
            </a:r>
            <a:r>
              <a:rPr lang="el-GR" sz="2400" dirty="0"/>
              <a:t> μεταξύ του ίδιου </a:t>
            </a:r>
            <a:r>
              <a:rPr lang="en-US" sz="2400" dirty="0"/>
              <a:t>&amp;</a:t>
            </a:r>
            <a:r>
              <a:rPr lang="el-GR" sz="2400" dirty="0"/>
              <a:t> του ασθενούς. </a:t>
            </a:r>
          </a:p>
          <a:p>
            <a:endParaRPr lang="el-GR" dirty="0"/>
          </a:p>
        </p:txBody>
      </p:sp>
    </p:spTree>
    <p:extLst>
      <p:ext uri="{BB962C8B-B14F-4D97-AF65-F5344CB8AC3E}">
        <p14:creationId xmlns:p14="http://schemas.microsoft.com/office/powerpoint/2010/main" val="1545142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755576" y="701824"/>
            <a:ext cx="7560840" cy="1143000"/>
          </a:xfrm>
        </p:spPr>
        <p:txBody>
          <a:bodyPr>
            <a:normAutofit/>
          </a:bodyPr>
          <a:lstStyle/>
          <a:p>
            <a:r>
              <a:rPr lang="en-US" sz="3000" b="1" dirty="0">
                <a:solidFill>
                  <a:schemeClr val="accent2">
                    <a:lumMod val="75000"/>
                  </a:schemeClr>
                </a:solidFill>
              </a:rPr>
              <a:t>E</a:t>
            </a:r>
            <a:r>
              <a:rPr lang="el-GR" sz="3000" b="1" dirty="0" err="1">
                <a:solidFill>
                  <a:schemeClr val="accent2">
                    <a:lumMod val="75000"/>
                  </a:schemeClr>
                </a:solidFill>
              </a:rPr>
              <a:t>παγγελματίας</a:t>
            </a:r>
            <a:r>
              <a:rPr lang="el-GR" sz="3000" b="1" dirty="0">
                <a:solidFill>
                  <a:schemeClr val="accent2">
                    <a:lumMod val="75000"/>
                  </a:schemeClr>
                </a:solidFill>
              </a:rPr>
              <a:t> υγείας &amp; αλλαγή συμπεριφοράς</a:t>
            </a:r>
          </a:p>
        </p:txBody>
      </p:sp>
      <p:sp>
        <p:nvSpPr>
          <p:cNvPr id="5" name="Θέση περιεχομένου 4"/>
          <p:cNvSpPr>
            <a:spLocks noGrp="1"/>
          </p:cNvSpPr>
          <p:nvPr>
            <p:ph idx="1"/>
          </p:nvPr>
        </p:nvSpPr>
        <p:spPr>
          <a:xfrm>
            <a:off x="683568" y="2060848"/>
            <a:ext cx="7704856" cy="3888432"/>
          </a:xfrm>
        </p:spPr>
        <p:txBody>
          <a:bodyPr>
            <a:noAutofit/>
          </a:bodyPr>
          <a:lstStyle/>
          <a:p>
            <a:pPr marL="68580" indent="0" algn="just">
              <a:buNone/>
            </a:pPr>
            <a:r>
              <a:rPr lang="el-GR" sz="1700" b="1" i="1" dirty="0"/>
              <a:t>Παλιότερα</a:t>
            </a:r>
            <a:r>
              <a:rPr lang="el-GR" sz="1700" dirty="0"/>
              <a:t> οι επαγγελματίες υγείας βασίζονταν στη διαίσθηση, την εμπειρία και τις γνώσεις τους προκειμένου να εκπαιδεύσουν το άτομο σχετικά με την υγεία ή/και να το βοηθήσουν να αλλάξει συμπεριφορές που σχετίζονται με την υγεία.</a:t>
            </a:r>
          </a:p>
          <a:p>
            <a:pPr marL="68580" indent="0" algn="just">
              <a:buNone/>
            </a:pPr>
            <a:endParaRPr lang="el-GR" sz="1700" dirty="0"/>
          </a:p>
          <a:p>
            <a:pPr marL="68580" indent="0" algn="just">
              <a:buNone/>
            </a:pPr>
            <a:r>
              <a:rPr lang="el-GR" sz="1700" b="1" dirty="0"/>
              <a:t>Σήμερα</a:t>
            </a:r>
            <a:r>
              <a:rPr lang="el-GR" sz="1700" dirty="0"/>
              <a:t>, η επιστημονικά τεκμηριωμένη γνώση γύρω από την επίτευξη της αλλαγής συμπεριφοράς έχει αυξηθεί αρκετά.</a:t>
            </a:r>
          </a:p>
          <a:p>
            <a:pPr marL="68580" indent="0" algn="just">
              <a:buNone/>
            </a:pPr>
            <a:endParaRPr lang="el-GR" sz="1700" dirty="0"/>
          </a:p>
          <a:p>
            <a:pPr marL="68580" indent="0" algn="just">
              <a:buNone/>
            </a:pPr>
            <a:r>
              <a:rPr lang="el-GR" sz="1700" dirty="0"/>
              <a:t>Τα δεδομένα δείχνουν ότι η </a:t>
            </a:r>
            <a:r>
              <a:rPr lang="el-GR" sz="1700" u="sng" dirty="0"/>
              <a:t>χρήση θεωρίας</a:t>
            </a:r>
            <a:r>
              <a:rPr lang="el-GR" sz="1700" dirty="0"/>
              <a:t> στη διαμόρφωση παρεμβάσεων μπορεί να οδηγήσει σε πιο ισχυρά αποτελέσματα από παρεμβάσεις που δε βασίζονται σε κάποια θεωρία. </a:t>
            </a:r>
          </a:p>
          <a:p>
            <a:pPr marL="68580" indent="0" algn="just">
              <a:buNone/>
            </a:pPr>
            <a:endParaRPr lang="el-GR" sz="1700" dirty="0"/>
          </a:p>
          <a:p>
            <a:pPr marL="68580" indent="0" algn="just">
              <a:buNone/>
            </a:pPr>
            <a:r>
              <a:rPr lang="el-GR" sz="1700" dirty="0"/>
              <a:t>Υπάρχουν πολλά εργαλεία και στρατηγικές αλλά και καλύτερη κατανόηση του ρόλου που έχει η θεωρία στην επίτευξη διατηρήσιμης αλλαγής συμπεριφοράς.</a:t>
            </a:r>
          </a:p>
        </p:txBody>
      </p:sp>
    </p:spTree>
    <p:extLst>
      <p:ext uri="{BB962C8B-B14F-4D97-AF65-F5344CB8AC3E}">
        <p14:creationId xmlns:p14="http://schemas.microsoft.com/office/powerpoint/2010/main" val="454194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EF15F-9578-4464-A2AD-928AF7AC8E94}"/>
              </a:ext>
            </a:extLst>
          </p:cNvPr>
          <p:cNvSpPr>
            <a:spLocks noGrp="1"/>
          </p:cNvSpPr>
          <p:nvPr>
            <p:ph type="title"/>
          </p:nvPr>
        </p:nvSpPr>
        <p:spPr>
          <a:xfrm>
            <a:off x="1043490" y="1027664"/>
            <a:ext cx="7024744" cy="745152"/>
          </a:xfrm>
        </p:spPr>
        <p:txBody>
          <a:bodyPr/>
          <a:lstStyle/>
          <a:p>
            <a:r>
              <a:rPr lang="el-GR" dirty="0">
                <a:solidFill>
                  <a:srgbClr val="C00000"/>
                </a:solidFill>
              </a:rPr>
              <a:t>Διαιτολόγος – ορισμός (Ι)</a:t>
            </a:r>
            <a:endParaRPr lang="en-US" dirty="0">
              <a:solidFill>
                <a:srgbClr val="C00000"/>
              </a:solidFill>
            </a:endParaRPr>
          </a:p>
        </p:txBody>
      </p:sp>
      <p:sp>
        <p:nvSpPr>
          <p:cNvPr id="3" name="Content Placeholder 2">
            <a:extLst>
              <a:ext uri="{FF2B5EF4-FFF2-40B4-BE49-F238E27FC236}">
                <a16:creationId xmlns:a16="http://schemas.microsoft.com/office/drawing/2014/main" id="{8F01FF41-EFB0-4D0C-AC8A-CD8D6E8C5949}"/>
              </a:ext>
            </a:extLst>
          </p:cNvPr>
          <p:cNvSpPr>
            <a:spLocks noGrp="1"/>
          </p:cNvSpPr>
          <p:nvPr>
            <p:ph idx="1"/>
          </p:nvPr>
        </p:nvSpPr>
        <p:spPr/>
        <p:txBody>
          <a:bodyPr>
            <a:noAutofit/>
          </a:bodyPr>
          <a:lstStyle/>
          <a:p>
            <a:pPr marL="68580" indent="0" algn="just">
              <a:buNone/>
            </a:pPr>
            <a:r>
              <a:rPr lang="el-GR" sz="2000" b="0" i="0" u="none" strike="noStrike" baseline="0" dirty="0">
                <a:solidFill>
                  <a:srgbClr val="000000"/>
                </a:solidFill>
                <a:latin typeface="Times New Roman" panose="02020603050405020304" pitchFamily="18" charset="0"/>
              </a:rPr>
              <a:t>Ως διαιτολόγος </a:t>
            </a:r>
            <a:r>
              <a:rPr lang="el-GR" sz="2000" b="1" i="0" u="none" strike="noStrike" baseline="0" dirty="0">
                <a:solidFill>
                  <a:srgbClr val="000000"/>
                </a:solidFill>
                <a:latin typeface="Times New Roman" panose="02020603050405020304" pitchFamily="18" charset="0"/>
              </a:rPr>
              <a:t>ορίζεται το άτομο που έχει ειδίκευση στη </a:t>
            </a:r>
            <a:r>
              <a:rPr lang="el-GR" sz="2000" b="1" i="0" u="none" strike="noStrike" baseline="0" dirty="0" err="1">
                <a:solidFill>
                  <a:srgbClr val="000000"/>
                </a:solidFill>
                <a:latin typeface="Times New Roman" panose="02020603050405020304" pitchFamily="18" charset="0"/>
              </a:rPr>
              <a:t>Διαιτολογία</a:t>
            </a:r>
            <a:r>
              <a:rPr lang="el-GR" sz="2000" b="1" i="0" u="none" strike="noStrike" baseline="0" dirty="0">
                <a:solidFill>
                  <a:srgbClr val="000000"/>
                </a:solidFill>
                <a:latin typeface="Times New Roman" panose="02020603050405020304" pitchFamily="18" charset="0"/>
              </a:rPr>
              <a:t> και Διατροφή, και αναγνωρίζεται από μια εθνική αρχή</a:t>
            </a:r>
            <a:r>
              <a:rPr lang="el-GR" sz="2000" b="0" i="0" u="none" strike="noStrike" baseline="0" dirty="0">
                <a:solidFill>
                  <a:srgbClr val="000000"/>
                </a:solidFill>
                <a:latin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rPr>
              <a:t>Academy Quality Management Committee and Scope of Practice Subcommittee of the Quality Management Committee, 2013; International Confederation of Dietetic Associations, 2004; </a:t>
            </a:r>
            <a:r>
              <a:rPr lang="en-US" sz="2000" b="0" i="0" u="none" strike="noStrike" baseline="0" dirty="0" err="1">
                <a:solidFill>
                  <a:srgbClr val="000000"/>
                </a:solidFill>
                <a:latin typeface="Times New Roman" panose="02020603050405020304" pitchFamily="18" charset="0"/>
              </a:rPr>
              <a:t>Olstad</a:t>
            </a:r>
            <a:r>
              <a:rPr lang="en-US" sz="2000" b="0" i="0" u="none" strike="noStrike" baseline="0" dirty="0">
                <a:solidFill>
                  <a:srgbClr val="000000"/>
                </a:solidFill>
                <a:latin typeface="Times New Roman" panose="02020603050405020304" pitchFamily="18" charset="0"/>
              </a:rPr>
              <a:t>, Raine, &amp; </a:t>
            </a:r>
            <a:r>
              <a:rPr lang="en-US" sz="2000" b="0" i="0" u="none" strike="noStrike" baseline="0" dirty="0" err="1">
                <a:solidFill>
                  <a:srgbClr val="000000"/>
                </a:solidFill>
                <a:latin typeface="Times New Roman" panose="02020603050405020304" pitchFamily="18" charset="0"/>
              </a:rPr>
              <a:t>McCargar</a:t>
            </a:r>
            <a:r>
              <a:rPr lang="en-US" sz="2000" b="0" i="0" u="none" strike="noStrike" baseline="0" dirty="0">
                <a:solidFill>
                  <a:srgbClr val="000000"/>
                </a:solidFill>
                <a:latin typeface="Times New Roman" panose="02020603050405020304" pitchFamily="18" charset="0"/>
              </a:rPr>
              <a:t>, 2013). </a:t>
            </a:r>
            <a:endParaRPr lang="el-GR" sz="2000" b="0" i="0" u="none" strike="noStrike" baseline="0" dirty="0">
              <a:solidFill>
                <a:srgbClr val="000000"/>
              </a:solidFill>
              <a:latin typeface="Times New Roman" panose="02020603050405020304" pitchFamily="18" charset="0"/>
            </a:endParaRPr>
          </a:p>
          <a:p>
            <a:pPr marL="68580" indent="0" algn="just">
              <a:buNone/>
            </a:pPr>
            <a:endParaRPr lang="el-GR" sz="2000" dirty="0">
              <a:solidFill>
                <a:srgbClr val="000000"/>
              </a:solidFill>
              <a:latin typeface="Times New Roman" panose="02020603050405020304" pitchFamily="18" charset="0"/>
            </a:endParaRPr>
          </a:p>
          <a:p>
            <a:pPr marL="68580" indent="0" algn="just">
              <a:buNone/>
            </a:pPr>
            <a:r>
              <a:rPr lang="el-GR" sz="2000" b="0" i="0" u="none" strike="noStrike" baseline="0" dirty="0">
                <a:solidFill>
                  <a:srgbClr val="000000"/>
                </a:solidFill>
                <a:latin typeface="Times New Roman" panose="02020603050405020304" pitchFamily="18" charset="0"/>
              </a:rPr>
              <a:t>Ο διαιτολόγος εφαρμόζει την επιστήμη της διατροφής για τη σίτιση και την εκπαίδευση </a:t>
            </a:r>
            <a:r>
              <a:rPr lang="el-GR" sz="2000" b="1" i="0" u="none" strike="noStrike" baseline="0" dirty="0">
                <a:solidFill>
                  <a:srgbClr val="000000"/>
                </a:solidFill>
                <a:latin typeface="Times New Roman" panose="02020603050405020304" pitchFamily="18" charset="0"/>
              </a:rPr>
              <a:t>ομάδων ανθρώπων </a:t>
            </a:r>
            <a:r>
              <a:rPr lang="el-GR" sz="2000" b="0" i="0" u="none" strike="noStrike" baseline="0" dirty="0">
                <a:solidFill>
                  <a:srgbClr val="000000"/>
                </a:solidFill>
                <a:latin typeface="Times New Roman" panose="02020603050405020304" pitchFamily="18" charset="0"/>
              </a:rPr>
              <a:t>και </a:t>
            </a:r>
            <a:r>
              <a:rPr lang="el-GR" sz="2000" b="1" i="0" u="none" strike="noStrike" baseline="0" dirty="0">
                <a:solidFill>
                  <a:srgbClr val="000000"/>
                </a:solidFill>
                <a:latin typeface="Times New Roman" panose="02020603050405020304" pitchFamily="18" charset="0"/>
              </a:rPr>
              <a:t>μεμονωμένων ατόμων</a:t>
            </a:r>
            <a:r>
              <a:rPr lang="el-GR" sz="2000" b="0" i="0" u="none" strike="noStrike" baseline="0" dirty="0">
                <a:solidFill>
                  <a:srgbClr val="000000"/>
                </a:solidFill>
                <a:latin typeface="Times New Roman" panose="02020603050405020304" pitchFamily="18" charset="0"/>
              </a:rPr>
              <a:t>, τόσο στην περίπτωση </a:t>
            </a:r>
            <a:r>
              <a:rPr lang="el-GR" sz="2000" b="1" i="0" u="none" strike="noStrike" baseline="0" dirty="0">
                <a:solidFill>
                  <a:srgbClr val="000000"/>
                </a:solidFill>
                <a:latin typeface="Times New Roman" panose="02020603050405020304" pitchFamily="18" charset="0"/>
              </a:rPr>
              <a:t>υγείας</a:t>
            </a:r>
            <a:r>
              <a:rPr lang="el-GR" sz="2000" b="0" i="0" u="none" strike="noStrike" baseline="0" dirty="0">
                <a:solidFill>
                  <a:srgbClr val="000000"/>
                </a:solidFill>
                <a:latin typeface="Times New Roman" panose="02020603050405020304" pitchFamily="18" charset="0"/>
              </a:rPr>
              <a:t> όσο και </a:t>
            </a:r>
            <a:r>
              <a:rPr lang="el-GR" sz="2000" b="1" i="0" u="none" strike="noStrike" baseline="0" dirty="0">
                <a:solidFill>
                  <a:srgbClr val="000000"/>
                </a:solidFill>
                <a:latin typeface="Times New Roman" panose="02020603050405020304" pitchFamily="18" charset="0"/>
              </a:rPr>
              <a:t>ασθένειας</a:t>
            </a:r>
            <a:r>
              <a:rPr lang="el-GR" sz="2000" b="0" i="0" u="none" strike="noStrike" baseline="0" dirty="0">
                <a:solidFill>
                  <a:srgbClr val="000000"/>
                </a:solidFill>
                <a:latin typeface="Times New Roman" panose="02020603050405020304" pitchFamily="18" charset="0"/>
              </a:rPr>
              <a:t>.</a:t>
            </a:r>
            <a:endParaRPr lang="en-US" sz="2000" dirty="0"/>
          </a:p>
        </p:txBody>
      </p:sp>
    </p:spTree>
    <p:extLst>
      <p:ext uri="{BB962C8B-B14F-4D97-AF65-F5344CB8AC3E}">
        <p14:creationId xmlns:p14="http://schemas.microsoft.com/office/powerpoint/2010/main" val="2732744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CF36-63DC-455C-A07D-754DEBDA3C77}"/>
              </a:ext>
            </a:extLst>
          </p:cNvPr>
          <p:cNvSpPr>
            <a:spLocks noGrp="1"/>
          </p:cNvSpPr>
          <p:nvPr>
            <p:ph type="title"/>
          </p:nvPr>
        </p:nvSpPr>
        <p:spPr>
          <a:xfrm>
            <a:off x="755576" y="836712"/>
            <a:ext cx="7024744" cy="745152"/>
          </a:xfrm>
        </p:spPr>
        <p:txBody>
          <a:bodyPr/>
          <a:lstStyle/>
          <a:p>
            <a:r>
              <a:rPr lang="el-GR" dirty="0">
                <a:solidFill>
                  <a:srgbClr val="C00000"/>
                </a:solidFill>
              </a:rPr>
              <a:t>Διαιτολόγος – ορισμός (ΙΙ)</a:t>
            </a:r>
            <a:endParaRPr lang="en-US" dirty="0"/>
          </a:p>
        </p:txBody>
      </p:sp>
      <p:sp>
        <p:nvSpPr>
          <p:cNvPr id="3" name="Content Placeholder 2">
            <a:extLst>
              <a:ext uri="{FF2B5EF4-FFF2-40B4-BE49-F238E27FC236}">
                <a16:creationId xmlns:a16="http://schemas.microsoft.com/office/drawing/2014/main" id="{51C923C3-3663-493D-A462-98959084579C}"/>
              </a:ext>
            </a:extLst>
          </p:cNvPr>
          <p:cNvSpPr>
            <a:spLocks noGrp="1"/>
          </p:cNvSpPr>
          <p:nvPr>
            <p:ph idx="1"/>
          </p:nvPr>
        </p:nvSpPr>
        <p:spPr>
          <a:xfrm>
            <a:off x="683568" y="1916832"/>
            <a:ext cx="7704856" cy="4392488"/>
          </a:xfrm>
        </p:spPr>
        <p:txBody>
          <a:bodyPr>
            <a:normAutofit/>
          </a:bodyPr>
          <a:lstStyle/>
          <a:p>
            <a:pPr marL="68580" indent="0" algn="just">
              <a:buNone/>
            </a:pPr>
            <a:r>
              <a:rPr lang="el-GR" sz="1800" b="1" i="0" u="none" strike="noStrike" baseline="0" dirty="0">
                <a:solidFill>
                  <a:srgbClr val="000000"/>
                </a:solidFill>
                <a:latin typeface="Times New Roman" panose="02020603050405020304" pitchFamily="18" charset="0"/>
              </a:rPr>
              <a:t>Αναλυτικότερα, διαιτολόγος είναι ο επιστήμονας υγείας που:</a:t>
            </a:r>
          </a:p>
          <a:p>
            <a:pPr marL="68580" indent="0" algn="just">
              <a:buNone/>
            </a:pPr>
            <a:r>
              <a:rPr lang="el-GR" sz="1800" b="0" i="0" u="none" strike="noStrike" baseline="0" dirty="0">
                <a:solidFill>
                  <a:srgbClr val="000000"/>
                </a:solidFill>
                <a:latin typeface="Times New Roman" panose="02020603050405020304" pitchFamily="18" charset="0"/>
              </a:rPr>
              <a:t>1) είναι κατάλληλα εκπαιδευμένος να παρέχει διατροφικές συμβουλές στο πλαίσιο της πρόληψης και της θεραπείας. </a:t>
            </a:r>
          </a:p>
          <a:p>
            <a:pPr marL="411480" indent="-342900" algn="just">
              <a:buAutoNum type="arabicParenR"/>
            </a:pPr>
            <a:endParaRPr lang="el-GR" sz="1800" b="0" i="0" u="none" strike="noStrike" baseline="0" dirty="0">
              <a:solidFill>
                <a:srgbClr val="000000"/>
              </a:solidFill>
              <a:latin typeface="Times New Roman" panose="02020603050405020304" pitchFamily="18" charset="0"/>
            </a:endParaRPr>
          </a:p>
          <a:p>
            <a:pPr marL="68580" indent="0" algn="just">
              <a:buNone/>
            </a:pPr>
            <a:r>
              <a:rPr lang="el-GR" sz="1800" b="0" i="0" u="none" strike="noStrike" baseline="0" dirty="0">
                <a:solidFill>
                  <a:srgbClr val="000000"/>
                </a:solidFill>
                <a:latin typeface="Times New Roman" panose="02020603050405020304" pitchFamily="18" charset="0"/>
              </a:rPr>
              <a:t>2) έχει τα προσόντα να μεταφράσει την επιστημονική διατροφική γνώση σε πρακτικές διατροφικές συμβουλές και να τις εφαρμόσει μέσω διατροφικών παρεμβάσεων, προάγοντας την υιοθέτηση ισορροπημένων διαιτητικών προτύπων τόσο σε ασθενείς όσο και στο πλαίσιο δράσεων δημόσιας υγείας, μειώνοντας το φορτίο των ασθενειών που μπορούν να προληφθούν. </a:t>
            </a:r>
          </a:p>
          <a:p>
            <a:pPr marL="68580" indent="0" algn="just">
              <a:buNone/>
            </a:pPr>
            <a:endParaRPr lang="el-GR" sz="1800" b="0" i="0" u="none" strike="noStrike" baseline="0" dirty="0">
              <a:solidFill>
                <a:srgbClr val="000000"/>
              </a:solidFill>
              <a:latin typeface="Times New Roman" panose="02020603050405020304" pitchFamily="18" charset="0"/>
            </a:endParaRPr>
          </a:p>
          <a:p>
            <a:pPr marL="68580" indent="0" algn="just">
              <a:buNone/>
            </a:pPr>
            <a:r>
              <a:rPr lang="el-GR" sz="1800" b="0" i="0" u="none" strike="noStrike" baseline="0" dirty="0">
                <a:solidFill>
                  <a:srgbClr val="000000"/>
                </a:solidFill>
                <a:latin typeface="Times New Roman" panose="02020603050405020304" pitchFamily="18" charset="0"/>
              </a:rPr>
              <a:t>3) υποστηρίζει και ενισχύει το άτομο στο να προβεί σε ισορροπημένες διατροφικές επιλογές, λαμβάνοντας υπόψη προσωπικές πεποιθήσεις, προτιμήσεις, τον τρόπο ζωής και την ικανότητα και διάθεση του ατόμου να αλλάξει. </a:t>
            </a:r>
            <a:endParaRPr lang="en-US" dirty="0"/>
          </a:p>
        </p:txBody>
      </p:sp>
    </p:spTree>
    <p:extLst>
      <p:ext uri="{BB962C8B-B14F-4D97-AF65-F5344CB8AC3E}">
        <p14:creationId xmlns:p14="http://schemas.microsoft.com/office/powerpoint/2010/main" val="923204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4" name="3 - Εικόνα" descr="Target.jpg"/>
          <p:cNvPicPr>
            <a:picLocks noChangeAspect="1"/>
          </p:cNvPicPr>
          <p:nvPr/>
        </p:nvPicPr>
        <p:blipFill>
          <a:blip r:embed="rId3" cstate="print"/>
          <a:srcRect b="7603"/>
          <a:stretch>
            <a:fillRect/>
          </a:stretch>
        </p:blipFill>
        <p:spPr>
          <a:xfrm>
            <a:off x="4716016" y="3573016"/>
            <a:ext cx="3492869" cy="2415327"/>
          </a:xfrm>
          <a:prstGeom prst="rect">
            <a:avLst/>
          </a:prstGeom>
        </p:spPr>
      </p:pic>
      <p:sp>
        <p:nvSpPr>
          <p:cNvPr id="2" name="1 - Τίτλος"/>
          <p:cNvSpPr>
            <a:spLocks noGrp="1"/>
          </p:cNvSpPr>
          <p:nvPr>
            <p:ph type="title"/>
          </p:nvPr>
        </p:nvSpPr>
        <p:spPr>
          <a:xfrm>
            <a:off x="827584" y="922040"/>
            <a:ext cx="7869560" cy="922784"/>
          </a:xfrm>
        </p:spPr>
        <p:txBody>
          <a:bodyPr>
            <a:noAutofit/>
          </a:bodyPr>
          <a:lstStyle/>
          <a:p>
            <a:r>
              <a:rPr lang="el-GR" sz="3000" b="1" dirty="0">
                <a:solidFill>
                  <a:srgbClr val="C00000"/>
                </a:solidFill>
              </a:rPr>
              <a:t>ΔΙΑΙΤΟΛΟΓΟΣ</a:t>
            </a:r>
            <a:br>
              <a:rPr lang="el-GR" sz="3000" b="1" dirty="0">
                <a:solidFill>
                  <a:srgbClr val="C00000"/>
                </a:solidFill>
              </a:rPr>
            </a:br>
            <a:r>
              <a:rPr lang="el-GR" sz="3000" b="1" dirty="0">
                <a:solidFill>
                  <a:srgbClr val="C00000"/>
                </a:solidFill>
              </a:rPr>
              <a:t>Οδηγός ή βοηθός;</a:t>
            </a:r>
          </a:p>
        </p:txBody>
      </p:sp>
      <p:sp>
        <p:nvSpPr>
          <p:cNvPr id="3" name="2 - Θέση περιεχομένου"/>
          <p:cNvSpPr>
            <a:spLocks noGrp="1"/>
          </p:cNvSpPr>
          <p:nvPr>
            <p:ph idx="1"/>
          </p:nvPr>
        </p:nvSpPr>
        <p:spPr>
          <a:xfrm>
            <a:off x="827584" y="2204864"/>
            <a:ext cx="7859216" cy="4369672"/>
          </a:xfrm>
        </p:spPr>
        <p:txBody>
          <a:bodyPr/>
          <a:lstStyle/>
          <a:p>
            <a:r>
              <a:rPr lang="el-GR" i="1" dirty="0"/>
              <a:t>Παραδοσιακό μοντέλο</a:t>
            </a:r>
            <a:r>
              <a:rPr lang="el-GR" dirty="0"/>
              <a:t>: πατερναλιστικό</a:t>
            </a:r>
          </a:p>
          <a:p>
            <a:endParaRPr lang="el-GR" dirty="0"/>
          </a:p>
          <a:p>
            <a:r>
              <a:rPr lang="el-GR" i="1" dirty="0"/>
              <a:t>Νεότερο μοντέλο</a:t>
            </a:r>
            <a:r>
              <a:rPr lang="el-GR" dirty="0"/>
              <a:t>: συμμετοχικό</a:t>
            </a:r>
          </a:p>
        </p:txBody>
      </p:sp>
    </p:spTree>
    <p:extLst>
      <p:ext uri="{BB962C8B-B14F-4D97-AF65-F5344CB8AC3E}">
        <p14:creationId xmlns:p14="http://schemas.microsoft.com/office/powerpoint/2010/main" val="117601932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a:xfrm>
            <a:off x="683568" y="836712"/>
            <a:ext cx="8013576" cy="792088"/>
          </a:xfrm>
        </p:spPr>
        <p:txBody>
          <a:bodyPr>
            <a:normAutofit/>
          </a:bodyPr>
          <a:lstStyle/>
          <a:p>
            <a:r>
              <a:rPr lang="el-GR" sz="3000" b="1" dirty="0">
                <a:solidFill>
                  <a:srgbClr val="C00000"/>
                </a:solidFill>
              </a:rPr>
              <a:t>Πατερναλιστικό μοντέλο</a:t>
            </a:r>
          </a:p>
        </p:txBody>
      </p:sp>
      <p:sp>
        <p:nvSpPr>
          <p:cNvPr id="20483" name="Rectangle 3"/>
          <p:cNvSpPr>
            <a:spLocks noGrp="1" noChangeArrowheads="1"/>
          </p:cNvSpPr>
          <p:nvPr>
            <p:ph idx="1"/>
          </p:nvPr>
        </p:nvSpPr>
        <p:spPr>
          <a:xfrm>
            <a:off x="1043608" y="2132856"/>
            <a:ext cx="6777317" cy="3508977"/>
          </a:xfrm>
        </p:spPr>
        <p:txBody>
          <a:bodyPr/>
          <a:lstStyle/>
          <a:p>
            <a:pPr>
              <a:lnSpc>
                <a:spcPct val="90000"/>
              </a:lnSpc>
            </a:pPr>
            <a:r>
              <a:rPr lang="el-GR" sz="2800" dirty="0"/>
              <a:t>Επαγγελματίας υγείας</a:t>
            </a:r>
            <a:r>
              <a:rPr lang="en-US" sz="2800" dirty="0"/>
              <a:t> </a:t>
            </a:r>
          </a:p>
          <a:p>
            <a:pPr lvl="2">
              <a:lnSpc>
                <a:spcPct val="90000"/>
              </a:lnSpc>
              <a:buClr>
                <a:srgbClr val="FF0000"/>
              </a:buClr>
              <a:buFont typeface="Wingdings" pitchFamily="2" charset="2"/>
              <a:buChar char="Ø"/>
            </a:pPr>
            <a:r>
              <a:rPr lang="el-GR" dirty="0"/>
              <a:t> </a:t>
            </a:r>
            <a:r>
              <a:rPr lang="el-GR" dirty="0">
                <a:solidFill>
                  <a:schemeClr val="tx1"/>
                </a:solidFill>
              </a:rPr>
              <a:t>υπεύθυνος</a:t>
            </a:r>
            <a:r>
              <a:rPr lang="en-US" dirty="0">
                <a:solidFill>
                  <a:schemeClr val="tx1"/>
                </a:solidFill>
              </a:rPr>
              <a:t> </a:t>
            </a:r>
            <a:r>
              <a:rPr lang="el-GR" dirty="0">
                <a:solidFill>
                  <a:schemeClr val="tx1"/>
                </a:solidFill>
              </a:rPr>
              <a:t>της εκπαιδευτικής διαδικασίας</a:t>
            </a:r>
          </a:p>
          <a:p>
            <a:pPr lvl="2">
              <a:lnSpc>
                <a:spcPct val="90000"/>
              </a:lnSpc>
              <a:buClr>
                <a:srgbClr val="FF0000"/>
              </a:buClr>
              <a:buFont typeface="Wingdings" pitchFamily="2" charset="2"/>
              <a:buChar char="Ø"/>
            </a:pPr>
            <a:r>
              <a:rPr lang="el-GR" dirty="0">
                <a:solidFill>
                  <a:schemeClr val="tx1"/>
                </a:solidFill>
              </a:rPr>
              <a:t> εξουσιαστική</a:t>
            </a:r>
            <a:r>
              <a:rPr lang="en-US" dirty="0">
                <a:solidFill>
                  <a:schemeClr val="tx1"/>
                </a:solidFill>
              </a:rPr>
              <a:t> </a:t>
            </a:r>
            <a:r>
              <a:rPr lang="el-GR" dirty="0">
                <a:solidFill>
                  <a:schemeClr val="tx1"/>
                </a:solidFill>
              </a:rPr>
              <a:t>συμπεριφορά</a:t>
            </a:r>
          </a:p>
          <a:p>
            <a:pPr lvl="3">
              <a:lnSpc>
                <a:spcPct val="90000"/>
              </a:lnSpc>
              <a:buClr>
                <a:srgbClr val="FF0000"/>
              </a:buClr>
              <a:buFont typeface="Wingdings" pitchFamily="2" charset="2"/>
              <a:buNone/>
            </a:pPr>
            <a:endParaRPr lang="en-US" dirty="0">
              <a:solidFill>
                <a:schemeClr val="tx1"/>
              </a:solidFill>
            </a:endParaRPr>
          </a:p>
          <a:p>
            <a:pPr>
              <a:lnSpc>
                <a:spcPct val="90000"/>
              </a:lnSpc>
            </a:pPr>
            <a:r>
              <a:rPr lang="el-GR" sz="2800" dirty="0"/>
              <a:t>Ασθενής</a:t>
            </a:r>
          </a:p>
          <a:p>
            <a:pPr lvl="2">
              <a:lnSpc>
                <a:spcPct val="90000"/>
              </a:lnSpc>
              <a:buClr>
                <a:srgbClr val="FF0000"/>
              </a:buClr>
              <a:buFont typeface="Wingdings" pitchFamily="2" charset="2"/>
              <a:buChar char="Ø"/>
            </a:pPr>
            <a:r>
              <a:rPr lang="el-GR" dirty="0">
                <a:solidFill>
                  <a:schemeClr val="tx1"/>
                </a:solidFill>
              </a:rPr>
              <a:t> Παθητικό ρόλο</a:t>
            </a:r>
          </a:p>
          <a:p>
            <a:pPr lvl="2">
              <a:lnSpc>
                <a:spcPct val="90000"/>
              </a:lnSpc>
              <a:buClr>
                <a:srgbClr val="FF0000"/>
              </a:buClr>
              <a:buFont typeface="Wingdings" pitchFamily="2" charset="2"/>
              <a:buChar char="Ø"/>
            </a:pPr>
            <a:r>
              <a:rPr lang="el-GR" dirty="0">
                <a:solidFill>
                  <a:schemeClr val="tx1"/>
                </a:solidFill>
              </a:rPr>
              <a:t> Η κύρια εμπλοκή του περιοριζόταν στο να αποφασίσει εάν θα ακολουθήσει ή όχι τις συστάσεις του επαγγελματία υγείας</a:t>
            </a:r>
            <a:endParaRPr lang="el-GR" sz="2000" dirty="0">
              <a:solidFill>
                <a:schemeClr val="tx1"/>
              </a:solidFill>
            </a:endParaRPr>
          </a:p>
        </p:txBody>
      </p:sp>
    </p:spTree>
    <p:extLst>
      <p:ext uri="{BB962C8B-B14F-4D97-AF65-F5344CB8AC3E}">
        <p14:creationId xmlns:p14="http://schemas.microsoft.com/office/powerpoint/2010/main" val="3298053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11560" y="765076"/>
            <a:ext cx="8229228" cy="647700"/>
          </a:xfrm>
        </p:spPr>
        <p:txBody>
          <a:bodyPr>
            <a:noAutofit/>
          </a:bodyPr>
          <a:lstStyle/>
          <a:p>
            <a:pPr>
              <a:lnSpc>
                <a:spcPct val="80000"/>
              </a:lnSpc>
            </a:pPr>
            <a:r>
              <a:rPr lang="el-GR" sz="3000" b="1" dirty="0" err="1">
                <a:solidFill>
                  <a:srgbClr val="C00000"/>
                </a:solidFill>
              </a:rPr>
              <a:t>Ασθενο</a:t>
            </a:r>
            <a:r>
              <a:rPr lang="el-GR" sz="3000" b="1" dirty="0">
                <a:solidFill>
                  <a:srgbClr val="C00000"/>
                </a:solidFill>
              </a:rPr>
              <a:t>-κεντρικό μοντέλο</a:t>
            </a:r>
          </a:p>
        </p:txBody>
      </p:sp>
      <p:sp>
        <p:nvSpPr>
          <p:cNvPr id="21507" name="Rectangle 3"/>
          <p:cNvSpPr>
            <a:spLocks noGrp="1" noChangeArrowheads="1"/>
          </p:cNvSpPr>
          <p:nvPr>
            <p:ph type="body" idx="1"/>
          </p:nvPr>
        </p:nvSpPr>
        <p:spPr>
          <a:xfrm>
            <a:off x="539552" y="1845022"/>
            <a:ext cx="7992888" cy="4032250"/>
          </a:xfrm>
        </p:spPr>
        <p:txBody>
          <a:bodyPr>
            <a:normAutofit lnSpcReduction="10000"/>
          </a:bodyPr>
          <a:lstStyle/>
          <a:p>
            <a:pPr marL="609600" indent="-609600">
              <a:lnSpc>
                <a:spcPct val="90000"/>
              </a:lnSpc>
            </a:pPr>
            <a:r>
              <a:rPr lang="el-GR" sz="2400" dirty="0"/>
              <a:t>Επαγγελματίας υγείας</a:t>
            </a:r>
          </a:p>
          <a:p>
            <a:pPr marL="1371600" lvl="2" indent="-457200">
              <a:lnSpc>
                <a:spcPct val="90000"/>
              </a:lnSpc>
              <a:buClr>
                <a:srgbClr val="CC0000"/>
              </a:buClr>
              <a:buSzTx/>
              <a:buFont typeface="Wingdings" pitchFamily="2" charset="2"/>
              <a:buChar char="ü"/>
            </a:pPr>
            <a:r>
              <a:rPr lang="el-GR" sz="2000" dirty="0">
                <a:solidFill>
                  <a:schemeClr val="tx1"/>
                </a:solidFill>
              </a:rPr>
              <a:t>Μέσο επίτευξης σκοπού για τον ασθενή ή σύμβουλος</a:t>
            </a:r>
          </a:p>
          <a:p>
            <a:pPr marL="1371600" lvl="2" indent="-457200">
              <a:lnSpc>
                <a:spcPct val="90000"/>
              </a:lnSpc>
              <a:buClr>
                <a:srgbClr val="CC0000"/>
              </a:buClr>
              <a:buSzTx/>
              <a:buFont typeface="Wingdings" pitchFamily="2" charset="2"/>
              <a:buChar char="ü"/>
            </a:pPr>
            <a:r>
              <a:rPr lang="el-GR" sz="2000" b="1" dirty="0">
                <a:solidFill>
                  <a:schemeClr val="tx1"/>
                </a:solidFill>
              </a:rPr>
              <a:t>Ενισχύει τον ασθενή</a:t>
            </a:r>
            <a:r>
              <a:rPr lang="en-US" sz="2000" dirty="0">
                <a:solidFill>
                  <a:schemeClr val="tx1"/>
                </a:solidFill>
              </a:rPr>
              <a:t>: </a:t>
            </a:r>
            <a:endParaRPr lang="el-GR" sz="2000" dirty="0">
              <a:solidFill>
                <a:schemeClr val="tx1"/>
              </a:solidFill>
            </a:endParaRPr>
          </a:p>
          <a:p>
            <a:pPr marL="1752600" lvl="3" indent="-381000">
              <a:lnSpc>
                <a:spcPct val="90000"/>
              </a:lnSpc>
              <a:buClr>
                <a:srgbClr val="008000"/>
              </a:buClr>
              <a:buSzTx/>
              <a:buFont typeface="Wingdings" pitchFamily="2" charset="2"/>
              <a:buAutoNum type="arabicPeriod"/>
            </a:pPr>
            <a:r>
              <a:rPr lang="el-GR" sz="1800" dirty="0">
                <a:solidFill>
                  <a:schemeClr val="tx1"/>
                </a:solidFill>
              </a:rPr>
              <a:t>αυξάνοντας τη γνώση</a:t>
            </a:r>
            <a:r>
              <a:rPr lang="en-US" sz="1800" dirty="0">
                <a:solidFill>
                  <a:schemeClr val="tx1"/>
                </a:solidFill>
              </a:rPr>
              <a:t>, </a:t>
            </a:r>
            <a:endParaRPr lang="el-GR" sz="1800" dirty="0">
              <a:solidFill>
                <a:schemeClr val="tx1"/>
              </a:solidFill>
            </a:endParaRPr>
          </a:p>
          <a:p>
            <a:pPr marL="1752600" lvl="3" indent="-381000">
              <a:lnSpc>
                <a:spcPct val="90000"/>
              </a:lnSpc>
              <a:buClr>
                <a:srgbClr val="008000"/>
              </a:buClr>
              <a:buSzTx/>
              <a:buFont typeface="Wingdings" pitchFamily="2" charset="2"/>
              <a:buAutoNum type="arabicPeriod"/>
            </a:pPr>
            <a:r>
              <a:rPr lang="el-GR" sz="1800" dirty="0">
                <a:solidFill>
                  <a:schemeClr val="tx1"/>
                </a:solidFill>
              </a:rPr>
              <a:t>διευκολύνοντας την αλλαγή συμπεριφοράς</a:t>
            </a:r>
            <a:r>
              <a:rPr lang="en-US" sz="1800" dirty="0">
                <a:solidFill>
                  <a:schemeClr val="tx1"/>
                </a:solidFill>
              </a:rPr>
              <a:t>, </a:t>
            </a:r>
            <a:endParaRPr lang="el-GR" sz="1800" dirty="0">
              <a:solidFill>
                <a:schemeClr val="tx1"/>
              </a:solidFill>
            </a:endParaRPr>
          </a:p>
          <a:p>
            <a:pPr marL="1752600" lvl="3" indent="-381000">
              <a:lnSpc>
                <a:spcPct val="90000"/>
              </a:lnSpc>
              <a:buClr>
                <a:srgbClr val="008000"/>
              </a:buClr>
              <a:buSzTx/>
              <a:buFont typeface="Wingdings" pitchFamily="2" charset="2"/>
              <a:buAutoNum type="arabicPeriod"/>
            </a:pPr>
            <a:r>
              <a:rPr lang="el-GR" sz="1800" dirty="0">
                <a:solidFill>
                  <a:schemeClr val="tx1"/>
                </a:solidFill>
              </a:rPr>
              <a:t>τροποποιώντας τις αντιλήψεις</a:t>
            </a:r>
            <a:r>
              <a:rPr lang="en-US" sz="1800" dirty="0">
                <a:solidFill>
                  <a:schemeClr val="tx1"/>
                </a:solidFill>
              </a:rPr>
              <a:t>, </a:t>
            </a:r>
            <a:endParaRPr lang="el-GR" sz="1800" dirty="0">
              <a:solidFill>
                <a:schemeClr val="tx1"/>
              </a:solidFill>
            </a:endParaRPr>
          </a:p>
          <a:p>
            <a:pPr marL="1752600" lvl="3" indent="-381000">
              <a:lnSpc>
                <a:spcPct val="90000"/>
              </a:lnSpc>
              <a:buClr>
                <a:srgbClr val="008000"/>
              </a:buClr>
              <a:buSzTx/>
              <a:buFont typeface="Wingdings" pitchFamily="2" charset="2"/>
              <a:buAutoNum type="arabicPeriod"/>
            </a:pPr>
            <a:r>
              <a:rPr lang="el-GR" sz="1800" dirty="0" err="1">
                <a:solidFill>
                  <a:schemeClr val="tx1"/>
                </a:solidFill>
              </a:rPr>
              <a:t>ευοδώνοντας</a:t>
            </a:r>
            <a:r>
              <a:rPr lang="el-GR" sz="1800" dirty="0">
                <a:solidFill>
                  <a:schemeClr val="tx1"/>
                </a:solidFill>
              </a:rPr>
              <a:t> την κλινική επιτυχία</a:t>
            </a:r>
          </a:p>
          <a:p>
            <a:pPr marL="609600" indent="-609600">
              <a:lnSpc>
                <a:spcPct val="90000"/>
              </a:lnSpc>
              <a:buFont typeface="Wingdings" pitchFamily="2" charset="2"/>
              <a:buNone/>
            </a:pPr>
            <a:endParaRPr lang="el-GR" sz="2000" dirty="0"/>
          </a:p>
          <a:p>
            <a:pPr marL="609600" indent="-609600">
              <a:lnSpc>
                <a:spcPct val="90000"/>
              </a:lnSpc>
            </a:pPr>
            <a:r>
              <a:rPr lang="el-GR" sz="2400" dirty="0"/>
              <a:t>Ασθενής</a:t>
            </a:r>
          </a:p>
          <a:p>
            <a:pPr marL="1371600" lvl="2" indent="-457200">
              <a:lnSpc>
                <a:spcPct val="90000"/>
              </a:lnSpc>
              <a:buClr>
                <a:srgbClr val="CC0000"/>
              </a:buClr>
              <a:buSzTx/>
              <a:buFont typeface="Wingdings" pitchFamily="2" charset="2"/>
              <a:buChar char="ü"/>
            </a:pPr>
            <a:r>
              <a:rPr lang="el-GR" sz="2000" dirty="0">
                <a:solidFill>
                  <a:schemeClr val="tx1"/>
                </a:solidFill>
              </a:rPr>
              <a:t>Ενεργό ρόλο</a:t>
            </a:r>
          </a:p>
          <a:p>
            <a:pPr marL="1371600" lvl="2" indent="-457200">
              <a:lnSpc>
                <a:spcPct val="90000"/>
              </a:lnSpc>
              <a:buClr>
                <a:srgbClr val="CC0000"/>
              </a:buClr>
              <a:buSzTx/>
              <a:buFont typeface="Wingdings" pitchFamily="2" charset="2"/>
              <a:buChar char="ü"/>
            </a:pPr>
            <a:r>
              <a:rPr lang="el-GR" sz="2000" dirty="0">
                <a:solidFill>
                  <a:schemeClr val="tx1"/>
                </a:solidFill>
              </a:rPr>
              <a:t>Κύριος υπεύθυνος για τον καθορισμό του ρυθμού </a:t>
            </a:r>
            <a:r>
              <a:rPr lang="en-US" sz="2000" dirty="0">
                <a:solidFill>
                  <a:schemeClr val="tx1"/>
                </a:solidFill>
              </a:rPr>
              <a:t>&amp;</a:t>
            </a:r>
            <a:r>
              <a:rPr lang="el-GR" sz="2000" dirty="0">
                <a:solidFill>
                  <a:schemeClr val="tx1"/>
                </a:solidFill>
              </a:rPr>
              <a:t> της κατεύθυνσης της εκπαιδευτικής διαδικασίας</a:t>
            </a:r>
            <a:r>
              <a:rPr lang="en-US" sz="2000" dirty="0">
                <a:solidFill>
                  <a:schemeClr val="tx1"/>
                </a:solidFill>
              </a:rPr>
              <a:t>	</a:t>
            </a:r>
            <a:endParaRPr lang="el-GR" sz="1600" dirty="0">
              <a:solidFill>
                <a:schemeClr val="tx1"/>
              </a:solidFill>
            </a:endParaRPr>
          </a:p>
        </p:txBody>
      </p:sp>
    </p:spTree>
    <p:extLst>
      <p:ext uri="{BB962C8B-B14F-4D97-AF65-F5344CB8AC3E}">
        <p14:creationId xmlns:p14="http://schemas.microsoft.com/office/powerpoint/2010/main" val="3474599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980728"/>
            <a:ext cx="7024744" cy="1143000"/>
          </a:xfrm>
        </p:spPr>
        <p:txBody>
          <a:bodyPr>
            <a:normAutofit fontScale="90000"/>
          </a:bodyPr>
          <a:lstStyle/>
          <a:p>
            <a:r>
              <a:rPr lang="el-GR" b="1" dirty="0">
                <a:solidFill>
                  <a:schemeClr val="accent2">
                    <a:lumMod val="75000"/>
                  </a:schemeClr>
                </a:solidFill>
              </a:rPr>
              <a:t>Προαγωγή υγείας</a:t>
            </a:r>
            <a:br>
              <a:rPr lang="el-GR" dirty="0">
                <a:solidFill>
                  <a:schemeClr val="accent2">
                    <a:lumMod val="75000"/>
                  </a:schemeClr>
                </a:solidFill>
              </a:rPr>
            </a:br>
            <a:r>
              <a:rPr lang="el-GR" i="1" dirty="0">
                <a:solidFill>
                  <a:schemeClr val="accent2">
                    <a:lumMod val="75000"/>
                  </a:schemeClr>
                </a:solidFill>
              </a:rPr>
              <a:t>ορισμοί</a:t>
            </a:r>
          </a:p>
        </p:txBody>
      </p:sp>
      <p:sp>
        <p:nvSpPr>
          <p:cNvPr id="3" name="Θέση περιεχομένου 2"/>
          <p:cNvSpPr>
            <a:spLocks noGrp="1"/>
          </p:cNvSpPr>
          <p:nvPr>
            <p:ph idx="1"/>
          </p:nvPr>
        </p:nvSpPr>
        <p:spPr>
          <a:xfrm>
            <a:off x="611560" y="2395660"/>
            <a:ext cx="7776864" cy="3985668"/>
          </a:xfrm>
        </p:spPr>
        <p:txBody>
          <a:bodyPr>
            <a:noAutofit/>
          </a:bodyPr>
          <a:lstStyle/>
          <a:p>
            <a:pPr algn="just"/>
            <a:r>
              <a:rPr lang="el-GR" sz="1500" dirty="0"/>
              <a:t>Είναι οποιοσδήποτε συνδυασμός εκπαίδευσης αναφορικά με την υγεία και σχετικών, οργανωτικών, οικονομικών και περιβαλλοντικών </a:t>
            </a:r>
            <a:r>
              <a:rPr lang="el-GR" sz="1500" b="1" dirty="0"/>
              <a:t>υποστηρικτών της συμπεριφοράς </a:t>
            </a:r>
            <a:r>
              <a:rPr lang="el-GR" sz="1500" dirty="0"/>
              <a:t>ατόμων, ομάδων ή κοινωνιών </a:t>
            </a:r>
            <a:r>
              <a:rPr lang="el-GR" sz="1500" b="1" dirty="0"/>
              <a:t>ωφέλιμης για την υγεία</a:t>
            </a:r>
            <a:r>
              <a:rPr lang="el-GR" sz="1500" dirty="0"/>
              <a:t>.</a:t>
            </a:r>
          </a:p>
          <a:p>
            <a:pPr algn="just"/>
            <a:endParaRPr lang="el-GR" sz="1500" dirty="0"/>
          </a:p>
          <a:p>
            <a:pPr algn="just"/>
            <a:r>
              <a:rPr lang="el-GR" sz="1500" dirty="0"/>
              <a:t>Είναι η επιστήμη και η τέχνη της βοήθειας ανθρώπων </a:t>
            </a:r>
            <a:r>
              <a:rPr lang="el-GR" sz="1500" b="1" dirty="0"/>
              <a:t>να αλλάξουν τον τρόπο ζωής τους προς μια κατάσταση βέλτιστης υγείας</a:t>
            </a:r>
            <a:r>
              <a:rPr lang="el-GR" sz="1500" dirty="0"/>
              <a:t>. Οι αλλαγές στον τρόπο ζωής μπορούν να διευκολυνθούν μέσω ενός συνδυασμού προσπαθειών για ενίσχυση </a:t>
            </a:r>
            <a:r>
              <a:rPr lang="el-GR" sz="1500" dirty="0" err="1"/>
              <a:t>ενσυναίσθησης</a:t>
            </a:r>
            <a:r>
              <a:rPr lang="el-GR" sz="1500" dirty="0"/>
              <a:t>, αλλαγής συμπεριφοράς και δημιουργίας υποστηρικτικού περιβάλλοντος για πρακτικές καλής υγείας.</a:t>
            </a:r>
          </a:p>
          <a:p>
            <a:pPr algn="just"/>
            <a:endParaRPr lang="el-GR" sz="1500" dirty="0"/>
          </a:p>
          <a:p>
            <a:pPr algn="just"/>
            <a:r>
              <a:rPr lang="el-GR" sz="1500" dirty="0"/>
              <a:t>Είναι η διαδικασία που καθιστά τους ανθρώπους ικανούς </a:t>
            </a:r>
            <a:r>
              <a:rPr lang="el-GR" sz="1500" b="1" dirty="0"/>
              <a:t>να αυξήσουν τον έλεγχο πάνω σε και να βελτιώσουν την υγεία τους</a:t>
            </a:r>
            <a:r>
              <a:rPr lang="el-GR" sz="1500" dirty="0"/>
              <a:t>, μια δέσμευση διαχείρισης των προκλήσεων για μείωση των ανισοτήτων, επέκτασης του πεδίου πρόληψης και βοήθειας των ανθρώπων να αντιμετωπίσουν τις καταστάσεις τους, η δημιουργία περιβαλλόντων που προάγουν την υγεία, στα οποία οι άνθρωποι μπορούν να φροντίσουν τον εαυτό τους.</a:t>
            </a:r>
            <a:endParaRPr lang="en-US" sz="1500" dirty="0"/>
          </a:p>
        </p:txBody>
      </p:sp>
    </p:spTree>
    <p:extLst>
      <p:ext uri="{BB962C8B-B14F-4D97-AF65-F5344CB8AC3E}">
        <p14:creationId xmlns:p14="http://schemas.microsoft.com/office/powerpoint/2010/main" val="83567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1600" y="908720"/>
            <a:ext cx="7632848" cy="936104"/>
          </a:xfrm>
        </p:spPr>
        <p:txBody>
          <a:bodyPr>
            <a:noAutofit/>
          </a:bodyPr>
          <a:lstStyle/>
          <a:p>
            <a:pPr>
              <a:lnSpc>
                <a:spcPct val="80000"/>
              </a:lnSpc>
            </a:pPr>
            <a:r>
              <a:rPr lang="el-GR" sz="2800" b="1" dirty="0">
                <a:solidFill>
                  <a:srgbClr val="C00000"/>
                </a:solidFill>
              </a:rPr>
              <a:t>Συμπεριφορά υγείας </a:t>
            </a:r>
            <a:r>
              <a:rPr lang="en-US" sz="2800" b="1" dirty="0">
                <a:solidFill>
                  <a:srgbClr val="C00000"/>
                </a:solidFill>
              </a:rPr>
              <a:t>(health behavior)</a:t>
            </a:r>
            <a:br>
              <a:rPr lang="el-GR" sz="2800" b="1" dirty="0">
                <a:solidFill>
                  <a:srgbClr val="C00000"/>
                </a:solidFill>
              </a:rPr>
            </a:br>
            <a:r>
              <a:rPr lang="el-GR" sz="2800" b="1" dirty="0">
                <a:solidFill>
                  <a:srgbClr val="C00000"/>
                </a:solidFill>
              </a:rPr>
              <a:t>ορισμός</a:t>
            </a:r>
          </a:p>
        </p:txBody>
      </p:sp>
      <p:sp>
        <p:nvSpPr>
          <p:cNvPr id="3" name="Θέση περιεχομένου 2"/>
          <p:cNvSpPr>
            <a:spLocks noGrp="1"/>
          </p:cNvSpPr>
          <p:nvPr>
            <p:ph idx="1"/>
          </p:nvPr>
        </p:nvSpPr>
        <p:spPr>
          <a:xfrm>
            <a:off x="1043608" y="2132856"/>
            <a:ext cx="7200800" cy="3960440"/>
          </a:xfrm>
        </p:spPr>
        <p:txBody>
          <a:bodyPr>
            <a:normAutofit fontScale="77500" lnSpcReduction="20000"/>
          </a:bodyPr>
          <a:lstStyle/>
          <a:p>
            <a:pPr algn="just">
              <a:buClr>
                <a:srgbClr val="C00000"/>
              </a:buClr>
              <a:buSzPct val="80000"/>
              <a:buFont typeface="Wingdings" panose="05000000000000000000" pitchFamily="2" charset="2"/>
              <a:buChar char="q"/>
            </a:pPr>
            <a:r>
              <a:rPr lang="el-GR" dirty="0"/>
              <a:t>Αυτά τα </a:t>
            </a:r>
            <a:r>
              <a:rPr lang="el-GR" b="1" dirty="0"/>
              <a:t>προσωπικά χαρακτηριστικά </a:t>
            </a:r>
            <a:r>
              <a:rPr lang="el-GR" dirty="0"/>
              <a:t>όπως: </a:t>
            </a:r>
          </a:p>
          <a:p>
            <a:pPr marL="720725" indent="-273050" algn="just">
              <a:buClr>
                <a:srgbClr val="C00000"/>
              </a:buClr>
              <a:buSzPct val="80000"/>
            </a:pPr>
            <a:r>
              <a:rPr lang="el-GR" dirty="0"/>
              <a:t>οι πεποιθήσεις, </a:t>
            </a:r>
          </a:p>
          <a:p>
            <a:pPr marL="720725" indent="-273050" algn="just">
              <a:buClr>
                <a:srgbClr val="C00000"/>
              </a:buClr>
              <a:buSzPct val="80000"/>
            </a:pPr>
            <a:r>
              <a:rPr lang="el-GR" dirty="0"/>
              <a:t>οι προσδοκίες, </a:t>
            </a:r>
          </a:p>
          <a:p>
            <a:pPr marL="720725" indent="-273050" algn="just">
              <a:buClr>
                <a:srgbClr val="C00000"/>
              </a:buClr>
              <a:buSzPct val="80000"/>
            </a:pPr>
            <a:r>
              <a:rPr lang="el-GR" dirty="0"/>
              <a:t>τα κίνητρα, </a:t>
            </a:r>
          </a:p>
          <a:p>
            <a:pPr marL="720725" indent="-273050" algn="just">
              <a:buClr>
                <a:srgbClr val="C00000"/>
              </a:buClr>
              <a:buSzPct val="80000"/>
            </a:pPr>
            <a:r>
              <a:rPr lang="el-GR" dirty="0"/>
              <a:t>οι αξίες, </a:t>
            </a:r>
          </a:p>
          <a:p>
            <a:pPr marL="720725" indent="-273050" algn="just">
              <a:buClr>
                <a:srgbClr val="C00000"/>
              </a:buClr>
              <a:buSzPct val="80000"/>
            </a:pPr>
            <a:r>
              <a:rPr lang="el-GR" dirty="0"/>
              <a:t>οι αντιλήψεις και άλλα </a:t>
            </a:r>
            <a:r>
              <a:rPr lang="el-GR" dirty="0" err="1"/>
              <a:t>γνωσιακά</a:t>
            </a:r>
            <a:r>
              <a:rPr lang="el-GR" dirty="0"/>
              <a:t> στοιχεία</a:t>
            </a:r>
          </a:p>
          <a:p>
            <a:pPr algn="just">
              <a:buClr>
                <a:srgbClr val="C00000"/>
              </a:buClr>
              <a:buSzPct val="80000"/>
            </a:pPr>
            <a:endParaRPr lang="el-GR" dirty="0"/>
          </a:p>
          <a:p>
            <a:pPr algn="just">
              <a:buClr>
                <a:srgbClr val="C00000"/>
              </a:buClr>
              <a:buSzPct val="80000"/>
              <a:buFont typeface="Wingdings" panose="05000000000000000000" pitchFamily="2" charset="2"/>
              <a:buChar char="q"/>
            </a:pPr>
            <a:r>
              <a:rPr lang="el-GR" dirty="0"/>
              <a:t>τα </a:t>
            </a:r>
            <a:r>
              <a:rPr lang="el-GR" b="1" dirty="0"/>
              <a:t>χαρακτηριστικά προσωπικότητας </a:t>
            </a:r>
            <a:r>
              <a:rPr lang="el-GR" dirty="0" err="1"/>
              <a:t>συμπεριλαμβα</a:t>
            </a:r>
            <a:r>
              <a:rPr lang="en-US" dirty="0"/>
              <a:t>-</a:t>
            </a:r>
            <a:r>
              <a:rPr lang="el-GR" dirty="0" err="1"/>
              <a:t>νομένων</a:t>
            </a:r>
            <a:r>
              <a:rPr lang="el-GR" dirty="0"/>
              <a:t> συναισθηματικών καταστάσεων και των χαρακτηριστικών τους, </a:t>
            </a:r>
            <a:r>
              <a:rPr lang="en-US" dirty="0"/>
              <a:t>&amp;</a:t>
            </a:r>
            <a:endParaRPr lang="el-GR" dirty="0"/>
          </a:p>
          <a:p>
            <a:pPr marL="68580" indent="0" algn="just">
              <a:buClr>
                <a:srgbClr val="C00000"/>
              </a:buClr>
              <a:buSzPct val="80000"/>
              <a:buNone/>
            </a:pPr>
            <a:endParaRPr lang="el-GR" dirty="0"/>
          </a:p>
          <a:p>
            <a:pPr algn="just">
              <a:buClr>
                <a:srgbClr val="C00000"/>
              </a:buClr>
              <a:buSzPct val="80000"/>
              <a:buFont typeface="Wingdings" panose="05000000000000000000" pitchFamily="2" charset="2"/>
              <a:buChar char="q"/>
            </a:pPr>
            <a:r>
              <a:rPr lang="el-GR" dirty="0"/>
              <a:t>τα </a:t>
            </a:r>
            <a:r>
              <a:rPr lang="el-GR" b="1" dirty="0"/>
              <a:t>εμφανή πρότυπα </a:t>
            </a:r>
            <a:r>
              <a:rPr lang="el-GR" dirty="0"/>
              <a:t>συμπεριφοράς, δράσεων &amp; συνηθειών που σχετίζονται με τη διατήρηση της υγείας, την αποκατάσταση της υγείας και τη βελτίωση της υγείας.</a:t>
            </a:r>
          </a:p>
        </p:txBody>
      </p:sp>
    </p:spTree>
    <p:extLst>
      <p:ext uri="{BB962C8B-B14F-4D97-AF65-F5344CB8AC3E}">
        <p14:creationId xmlns:p14="http://schemas.microsoft.com/office/powerpoint/2010/main" val="2183290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113" b="33888"/>
          <a:stretch/>
        </p:blipFill>
        <p:spPr bwMode="auto">
          <a:xfrm>
            <a:off x="646387" y="18604"/>
            <a:ext cx="7814045" cy="4850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68" t="83052" r="7643" b="591"/>
          <a:stretch/>
        </p:blipFill>
        <p:spPr bwMode="auto">
          <a:xfrm>
            <a:off x="755576" y="4941168"/>
            <a:ext cx="7526215"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Ευθύγραμμο βέλος σύνδεσης 5"/>
          <p:cNvCxnSpPr/>
          <p:nvPr/>
        </p:nvCxnSpPr>
        <p:spPr>
          <a:xfrm>
            <a:off x="4518683" y="4725144"/>
            <a:ext cx="1" cy="288032"/>
          </a:xfrm>
          <a:prstGeom prst="straightConnector1">
            <a:avLst/>
          </a:prstGeom>
          <a:ln w="19050">
            <a:solidFill>
              <a:srgbClr val="333399"/>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0" y="6525344"/>
            <a:ext cx="9144000" cy="292388"/>
          </a:xfrm>
          <a:prstGeom prst="rect">
            <a:avLst/>
          </a:prstGeom>
          <a:noFill/>
        </p:spPr>
        <p:txBody>
          <a:bodyPr wrap="square" rtlCol="0">
            <a:spAutoFit/>
          </a:bodyPr>
          <a:lstStyle/>
          <a:p>
            <a:pPr algn="r"/>
            <a:r>
              <a:rPr lang="en-US" sz="1300" i="1" dirty="0"/>
              <a:t>Schulman – Green et al. A </a:t>
            </a:r>
            <a:r>
              <a:rPr lang="en-US" sz="1300" i="1" dirty="0" err="1"/>
              <a:t>metasynthesis</a:t>
            </a:r>
            <a:r>
              <a:rPr lang="en-US" sz="1300" i="1" dirty="0"/>
              <a:t> of factors affecting self-management of chronic illness. JAN 2016</a:t>
            </a:r>
            <a:endParaRPr lang="el-GR" sz="1300" i="1" dirty="0"/>
          </a:p>
        </p:txBody>
      </p:sp>
    </p:spTree>
    <p:extLst>
      <p:ext uri="{BB962C8B-B14F-4D97-AF65-F5344CB8AC3E}">
        <p14:creationId xmlns:p14="http://schemas.microsoft.com/office/powerpoint/2010/main" val="4260975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836712"/>
            <a:ext cx="7704856" cy="1143000"/>
          </a:xfrm>
        </p:spPr>
        <p:txBody>
          <a:bodyPr>
            <a:normAutofit/>
          </a:bodyPr>
          <a:lstStyle/>
          <a:p>
            <a:r>
              <a:rPr lang="el-GR" sz="2800" b="1" dirty="0">
                <a:solidFill>
                  <a:schemeClr val="accent2">
                    <a:lumMod val="75000"/>
                  </a:schemeClr>
                </a:solidFill>
              </a:rPr>
              <a:t>Ολοκληρωμένη θεωρία αλλαγής συμπεριφοράς υγείας</a:t>
            </a:r>
          </a:p>
        </p:txBody>
      </p:sp>
      <p:sp>
        <p:nvSpPr>
          <p:cNvPr id="3" name="Θέση περιεχομένου 2"/>
          <p:cNvSpPr>
            <a:spLocks noGrp="1"/>
          </p:cNvSpPr>
          <p:nvPr>
            <p:ph idx="1"/>
          </p:nvPr>
        </p:nvSpPr>
        <p:spPr>
          <a:xfrm>
            <a:off x="683568" y="2323652"/>
            <a:ext cx="7704856" cy="3508977"/>
          </a:xfrm>
        </p:spPr>
        <p:txBody>
          <a:bodyPr>
            <a:normAutofit fontScale="77500" lnSpcReduction="20000"/>
          </a:bodyPr>
          <a:lstStyle/>
          <a:p>
            <a:pPr algn="just"/>
            <a:r>
              <a:rPr lang="el-GR" dirty="0"/>
              <a:t>Βασίζεται στην υπόθεση ότι η αλλαγή συμπεριφοράς είναι μια δυναμική, επαναληπτική διαδικασία.</a:t>
            </a:r>
            <a:endParaRPr lang="en-US" dirty="0"/>
          </a:p>
          <a:p>
            <a:pPr algn="just"/>
            <a:endParaRPr lang="el-GR" dirty="0"/>
          </a:p>
          <a:p>
            <a:pPr algn="just"/>
            <a:r>
              <a:rPr lang="el-GR" dirty="0"/>
              <a:t>Η επιθυμία &amp; η κινητοποίηση είναι προαπαιτούμενα για την αλλαγή και ο </a:t>
            </a:r>
            <a:r>
              <a:rPr lang="el-GR" dirty="0" err="1"/>
              <a:t>αναστοχασμός</a:t>
            </a:r>
            <a:r>
              <a:rPr lang="el-GR" dirty="0"/>
              <a:t> βοηθάει την πρόοδο</a:t>
            </a:r>
            <a:r>
              <a:rPr lang="en-US" dirty="0"/>
              <a:t>. </a:t>
            </a:r>
            <a:endParaRPr lang="el-GR" dirty="0"/>
          </a:p>
          <a:p>
            <a:pPr algn="just"/>
            <a:endParaRPr lang="el-GR" dirty="0"/>
          </a:p>
          <a:p>
            <a:pPr algn="just"/>
            <a:r>
              <a:rPr lang="el-GR" dirty="0"/>
              <a:t>Οι θετικές κοινωνικές επιδράσεις επηρεάζουν το ενδιαφέρον και την προθυμία του ατόμου όπως οι θετικές σχέσεις βοηθούν στην υποστήριξη &amp; τη διατήρηση της αλλαγής. </a:t>
            </a:r>
          </a:p>
          <a:p>
            <a:pPr marL="68580" indent="0" algn="just">
              <a:buNone/>
            </a:pPr>
            <a:endParaRPr lang="el-GR" dirty="0"/>
          </a:p>
          <a:p>
            <a:pPr marL="68580" indent="0" algn="just">
              <a:buNone/>
            </a:pPr>
            <a:r>
              <a:rPr lang="el-GR" dirty="0"/>
              <a:t>Τα δεδομένα συνηγορούν ολοένα και περισσότερο ότι οι </a:t>
            </a:r>
            <a:r>
              <a:rPr lang="el-GR" b="1" dirty="0" err="1"/>
              <a:t>ασθενο</a:t>
            </a:r>
            <a:r>
              <a:rPr lang="el-GR" b="1" dirty="0"/>
              <a:t>-κεντρικές </a:t>
            </a:r>
            <a:r>
              <a:rPr lang="el-GR" dirty="0"/>
              <a:t>παρεμβάσεις είναι πιο αποτελεσματικές από τις τυποποιημένες στην επίτευξη αλλαγής συμπεριφοράς. </a:t>
            </a:r>
          </a:p>
        </p:txBody>
      </p:sp>
    </p:spTree>
    <p:extLst>
      <p:ext uri="{BB962C8B-B14F-4D97-AF65-F5344CB8AC3E}">
        <p14:creationId xmlns:p14="http://schemas.microsoft.com/office/powerpoint/2010/main" val="2569025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8261"/>
          <a:stretch/>
        </p:blipFill>
        <p:spPr bwMode="auto">
          <a:xfrm>
            <a:off x="941302" y="1484784"/>
            <a:ext cx="7231098" cy="49871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Τίτλος 1"/>
          <p:cNvSpPr>
            <a:spLocks noGrp="1"/>
          </p:cNvSpPr>
          <p:nvPr>
            <p:ph type="title"/>
          </p:nvPr>
        </p:nvSpPr>
        <p:spPr>
          <a:xfrm>
            <a:off x="539552" y="1052736"/>
            <a:ext cx="7920880" cy="601136"/>
          </a:xfrm>
        </p:spPr>
        <p:txBody>
          <a:bodyPr>
            <a:noAutofit/>
          </a:bodyPr>
          <a:lstStyle/>
          <a:p>
            <a:pPr algn="ctr"/>
            <a:r>
              <a:rPr lang="el-GR" sz="2600" b="1" dirty="0">
                <a:solidFill>
                  <a:schemeClr val="accent2">
                    <a:lumMod val="75000"/>
                  </a:schemeClr>
                </a:solidFill>
              </a:rPr>
              <a:t>Ολοκληρωμένη θεωρία αλλαγής συμπεριφοράς υγείας</a:t>
            </a:r>
            <a:endParaRPr lang="el-GR" sz="2600" dirty="0"/>
          </a:p>
        </p:txBody>
      </p:sp>
    </p:spTree>
    <p:extLst>
      <p:ext uri="{BB962C8B-B14F-4D97-AF65-F5344CB8AC3E}">
        <p14:creationId xmlns:p14="http://schemas.microsoft.com/office/powerpoint/2010/main" val="2818503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764704"/>
            <a:ext cx="8003232" cy="936104"/>
          </a:xfrm>
        </p:spPr>
        <p:txBody>
          <a:bodyPr>
            <a:normAutofit/>
          </a:bodyPr>
          <a:lstStyle/>
          <a:p>
            <a:r>
              <a:rPr lang="el-GR" sz="2400" dirty="0">
                <a:solidFill>
                  <a:srgbClr val="C00000"/>
                </a:solidFill>
              </a:rPr>
              <a:t>Θεωρητικά υποδείγματα </a:t>
            </a:r>
            <a:r>
              <a:rPr lang="el-GR" sz="2400" b="1" dirty="0" err="1">
                <a:solidFill>
                  <a:srgbClr val="C00000"/>
                </a:solidFill>
              </a:rPr>
              <a:t>ασθενο</a:t>
            </a:r>
            <a:r>
              <a:rPr lang="el-GR" sz="2400" b="1" dirty="0">
                <a:solidFill>
                  <a:srgbClr val="C00000"/>
                </a:solidFill>
              </a:rPr>
              <a:t>-κεντρικής </a:t>
            </a:r>
            <a:r>
              <a:rPr lang="el-GR" sz="2400" dirty="0">
                <a:solidFill>
                  <a:srgbClr val="C00000"/>
                </a:solidFill>
              </a:rPr>
              <a:t>διατροφικής συμβουλευτικής</a:t>
            </a:r>
          </a:p>
        </p:txBody>
      </p:sp>
      <p:sp>
        <p:nvSpPr>
          <p:cNvPr id="3" name="Content Placeholder 2"/>
          <p:cNvSpPr>
            <a:spLocks noGrp="1"/>
          </p:cNvSpPr>
          <p:nvPr>
            <p:ph idx="1"/>
          </p:nvPr>
        </p:nvSpPr>
        <p:spPr>
          <a:xfrm>
            <a:off x="611560" y="2060848"/>
            <a:ext cx="8075240" cy="4253104"/>
          </a:xfrm>
        </p:spPr>
        <p:txBody>
          <a:bodyPr>
            <a:noAutofit/>
          </a:bodyPr>
          <a:lstStyle/>
          <a:p>
            <a:pPr>
              <a:spcBef>
                <a:spcPts val="1800"/>
              </a:spcBef>
              <a:buClr>
                <a:srgbClr val="C00000"/>
              </a:buClr>
              <a:buSzPct val="80000"/>
            </a:pPr>
            <a:r>
              <a:rPr lang="el-GR" sz="2000" dirty="0"/>
              <a:t>Υπόδειγμα Πεποίθησης Υγείας (</a:t>
            </a:r>
            <a:r>
              <a:rPr lang="en-US" sz="2000" dirty="0"/>
              <a:t>Health Belief Model</a:t>
            </a:r>
            <a:r>
              <a:rPr lang="el-GR" sz="2000" dirty="0"/>
              <a:t>)</a:t>
            </a:r>
            <a:endParaRPr lang="en-US" sz="2000" dirty="0"/>
          </a:p>
          <a:p>
            <a:pPr>
              <a:spcBef>
                <a:spcPts val="1800"/>
              </a:spcBef>
              <a:buClr>
                <a:srgbClr val="C00000"/>
              </a:buClr>
              <a:buSzPct val="80000"/>
            </a:pPr>
            <a:r>
              <a:rPr lang="el-GR" sz="2000" dirty="0" err="1"/>
              <a:t>Διαθεωρητικό</a:t>
            </a:r>
            <a:r>
              <a:rPr lang="el-GR" sz="2000" dirty="0"/>
              <a:t> Υπόδειγμα – Στάδια αλλαγής συμπεριφοράς </a:t>
            </a:r>
          </a:p>
          <a:p>
            <a:pPr marL="354013" indent="0">
              <a:spcBef>
                <a:spcPts val="1800"/>
              </a:spcBef>
              <a:buClr>
                <a:srgbClr val="C00000"/>
              </a:buClr>
              <a:buSzPct val="80000"/>
              <a:buNone/>
            </a:pPr>
            <a:r>
              <a:rPr lang="el-GR" sz="2000" dirty="0"/>
              <a:t>(</a:t>
            </a:r>
            <a:r>
              <a:rPr lang="en-US" sz="2000" dirty="0"/>
              <a:t>The </a:t>
            </a:r>
            <a:r>
              <a:rPr lang="en-US" sz="2000" dirty="0" err="1"/>
              <a:t>Transtheoretical</a:t>
            </a:r>
            <a:r>
              <a:rPr lang="en-US" sz="2000" dirty="0"/>
              <a:t> model</a:t>
            </a:r>
            <a:r>
              <a:rPr lang="el-GR" sz="2000" dirty="0"/>
              <a:t> - </a:t>
            </a:r>
            <a:r>
              <a:rPr lang="en-US" sz="2000" dirty="0"/>
              <a:t>Stages of change model)</a:t>
            </a:r>
          </a:p>
          <a:p>
            <a:pPr>
              <a:spcBef>
                <a:spcPts val="1800"/>
              </a:spcBef>
              <a:buClr>
                <a:srgbClr val="C00000"/>
              </a:buClr>
              <a:buSzPct val="80000"/>
            </a:pPr>
            <a:r>
              <a:rPr lang="el-GR" sz="2000" dirty="0"/>
              <a:t>Θεωρία </a:t>
            </a:r>
            <a:r>
              <a:rPr lang="el-GR" sz="2000" dirty="0" err="1"/>
              <a:t>Σχεδιαμένης</a:t>
            </a:r>
            <a:r>
              <a:rPr lang="el-GR" sz="2000" dirty="0"/>
              <a:t> Συμπεριφοράς (</a:t>
            </a:r>
            <a:r>
              <a:rPr lang="en-US" sz="2000" dirty="0"/>
              <a:t>Theory of planned behavior</a:t>
            </a:r>
            <a:r>
              <a:rPr lang="el-GR" sz="2000" dirty="0"/>
              <a:t>)</a:t>
            </a:r>
            <a:endParaRPr lang="en-US" sz="2000" dirty="0"/>
          </a:p>
          <a:p>
            <a:pPr>
              <a:spcBef>
                <a:spcPts val="1800"/>
              </a:spcBef>
              <a:buClr>
                <a:srgbClr val="C00000"/>
              </a:buClr>
              <a:buSzPct val="80000"/>
            </a:pPr>
            <a:r>
              <a:rPr lang="el-GR" sz="2000" dirty="0" err="1"/>
              <a:t>Συμπεριφορική</a:t>
            </a:r>
            <a:r>
              <a:rPr lang="el-GR" sz="2000" dirty="0"/>
              <a:t> Θεωρία (</a:t>
            </a:r>
            <a:r>
              <a:rPr lang="en-US" sz="2000" dirty="0"/>
              <a:t>Behavioral Theory</a:t>
            </a:r>
            <a:r>
              <a:rPr lang="el-GR" sz="2000" dirty="0"/>
              <a:t>)</a:t>
            </a:r>
            <a:endParaRPr lang="en-US" sz="2000" dirty="0"/>
          </a:p>
          <a:p>
            <a:pPr>
              <a:spcBef>
                <a:spcPts val="1800"/>
              </a:spcBef>
              <a:buClr>
                <a:srgbClr val="C00000"/>
              </a:buClr>
              <a:buSzPct val="80000"/>
            </a:pPr>
            <a:r>
              <a:rPr lang="el-GR" sz="2000" dirty="0" err="1"/>
              <a:t>Γνωσιακή</a:t>
            </a:r>
            <a:r>
              <a:rPr lang="el-GR" sz="2000" dirty="0"/>
              <a:t> </a:t>
            </a:r>
            <a:r>
              <a:rPr lang="el-GR" sz="2000" dirty="0" err="1"/>
              <a:t>Συμπεριφορική</a:t>
            </a:r>
            <a:r>
              <a:rPr lang="el-GR" sz="2000" dirty="0"/>
              <a:t> Θεωρία (</a:t>
            </a:r>
            <a:r>
              <a:rPr lang="en-US" sz="2000" dirty="0"/>
              <a:t>Cognitive behavioral theory</a:t>
            </a:r>
            <a:r>
              <a:rPr lang="el-GR" sz="2000" dirty="0"/>
              <a:t>)</a:t>
            </a:r>
            <a:endParaRPr lang="en-US" sz="2000" dirty="0"/>
          </a:p>
        </p:txBody>
      </p:sp>
    </p:spTree>
    <p:extLst>
      <p:ext uri="{BB962C8B-B14F-4D97-AF65-F5344CB8AC3E}">
        <p14:creationId xmlns:p14="http://schemas.microsoft.com/office/powerpoint/2010/main" val="1198944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6453E-6E2E-4071-829F-092CCB6698AC}"/>
              </a:ext>
            </a:extLst>
          </p:cNvPr>
          <p:cNvSpPr>
            <a:spLocks noGrp="1"/>
          </p:cNvSpPr>
          <p:nvPr>
            <p:ph type="title"/>
          </p:nvPr>
        </p:nvSpPr>
        <p:spPr>
          <a:xfrm>
            <a:off x="827584" y="836712"/>
            <a:ext cx="7632848" cy="1143000"/>
          </a:xfrm>
        </p:spPr>
        <p:txBody>
          <a:bodyPr>
            <a:normAutofit/>
          </a:bodyPr>
          <a:lstStyle/>
          <a:p>
            <a:pPr algn="ctr"/>
            <a:r>
              <a:rPr lang="el-GR" sz="3000" dirty="0">
                <a:solidFill>
                  <a:srgbClr val="C00000"/>
                </a:solidFill>
              </a:rPr>
              <a:t>Ρόλος του διαιτολόγου στις </a:t>
            </a:r>
            <a:r>
              <a:rPr lang="el-GR" sz="3000" dirty="0" err="1">
                <a:solidFill>
                  <a:srgbClr val="C00000"/>
                </a:solidFill>
              </a:rPr>
              <a:t>διαιτολογικές</a:t>
            </a:r>
            <a:r>
              <a:rPr lang="el-GR" sz="3000" dirty="0">
                <a:solidFill>
                  <a:srgbClr val="C00000"/>
                </a:solidFill>
              </a:rPr>
              <a:t> παρεμβάσεις</a:t>
            </a:r>
            <a:endParaRPr lang="en-US" sz="3000" dirty="0">
              <a:solidFill>
                <a:srgbClr val="C00000"/>
              </a:solidFill>
            </a:endParaRPr>
          </a:p>
        </p:txBody>
      </p:sp>
      <p:sp>
        <p:nvSpPr>
          <p:cNvPr id="3" name="Content Placeholder 2">
            <a:extLst>
              <a:ext uri="{FF2B5EF4-FFF2-40B4-BE49-F238E27FC236}">
                <a16:creationId xmlns:a16="http://schemas.microsoft.com/office/drawing/2014/main" id="{95435482-E43D-49BE-8AB6-CA00F324F082}"/>
              </a:ext>
            </a:extLst>
          </p:cNvPr>
          <p:cNvSpPr>
            <a:spLocks noGrp="1"/>
          </p:cNvSpPr>
          <p:nvPr>
            <p:ph idx="1"/>
          </p:nvPr>
        </p:nvSpPr>
        <p:spPr>
          <a:xfrm>
            <a:off x="683568" y="2204864"/>
            <a:ext cx="7776864" cy="4320480"/>
          </a:xfrm>
        </p:spPr>
        <p:txBody>
          <a:bodyPr>
            <a:normAutofit fontScale="92500" lnSpcReduction="10000"/>
          </a:bodyPr>
          <a:lstStyle/>
          <a:p>
            <a:pPr marL="68580" indent="0" algn="just">
              <a:buNone/>
            </a:pPr>
            <a:r>
              <a:rPr lang="el-GR" sz="1800" b="0" i="0" u="none" strike="noStrike" baseline="0" dirty="0">
                <a:solidFill>
                  <a:srgbClr val="000000"/>
                </a:solidFill>
                <a:latin typeface="Times New Roman" panose="02020603050405020304" pitchFamily="18" charset="0"/>
              </a:rPr>
              <a:t>Πολλοί ρόλοι έχουν προταθεί για τον διαιτολόγο στις διατροφικές παρεμβάσεις: </a:t>
            </a:r>
          </a:p>
          <a:p>
            <a:pPr algn="just"/>
            <a:r>
              <a:rPr lang="el-GR" sz="1800" b="0" i="0" u="none" strike="noStrike" baseline="0" dirty="0">
                <a:solidFill>
                  <a:srgbClr val="000000"/>
                </a:solidFill>
                <a:latin typeface="Times New Roman" panose="02020603050405020304" pitchFamily="18" charset="0"/>
              </a:rPr>
              <a:t>Να εκπαιδεύει τον ασθενή (ρόλος εκπαιδευτή - </a:t>
            </a:r>
            <a:r>
              <a:rPr lang="el-GR" sz="1800" b="0" i="1" u="none" strike="noStrike" baseline="0" dirty="0" err="1">
                <a:solidFill>
                  <a:srgbClr val="000000"/>
                </a:solidFill>
                <a:latin typeface="Times New Roman" panose="02020603050405020304" pitchFamily="18" charset="0"/>
              </a:rPr>
              <a:t>educator</a:t>
            </a:r>
            <a:r>
              <a:rPr lang="el-GR" sz="1800" b="0" i="1" u="none" strike="noStrike" baseline="0" dirty="0">
                <a:solidFill>
                  <a:srgbClr val="000000"/>
                </a:solidFill>
                <a:latin typeface="Times New Roman" panose="02020603050405020304" pitchFamily="18" charset="0"/>
              </a:rPr>
              <a:t>)</a:t>
            </a:r>
            <a:r>
              <a:rPr lang="el-GR" sz="1800" b="0" i="0" u="none" strike="noStrike" baseline="0" dirty="0">
                <a:solidFill>
                  <a:srgbClr val="000000"/>
                </a:solidFill>
                <a:latin typeface="Times New Roman" panose="02020603050405020304" pitchFamily="18" charset="0"/>
              </a:rPr>
              <a:t>. </a:t>
            </a:r>
          </a:p>
          <a:p>
            <a:pPr algn="just"/>
            <a:r>
              <a:rPr lang="el-GR" sz="1800" b="0" i="0" u="none" strike="noStrike" baseline="0" dirty="0">
                <a:solidFill>
                  <a:srgbClr val="000000"/>
                </a:solidFill>
                <a:latin typeface="Times New Roman" panose="02020603050405020304" pitchFamily="18" charset="0"/>
              </a:rPr>
              <a:t>Να οργανώνει και να κατευθύνει τον ασθενή (</a:t>
            </a:r>
            <a:r>
              <a:rPr lang="el-GR" sz="1800" b="0" i="1" u="none" strike="noStrike" baseline="0" dirty="0" err="1">
                <a:solidFill>
                  <a:srgbClr val="000000"/>
                </a:solidFill>
                <a:latin typeface="Times New Roman" panose="02020603050405020304" pitchFamily="18" charset="0"/>
              </a:rPr>
              <a:t>manager</a:t>
            </a:r>
            <a:r>
              <a:rPr lang="el-GR" sz="1800" b="0" i="0" u="none" strike="noStrike" baseline="0" dirty="0">
                <a:solidFill>
                  <a:srgbClr val="000000"/>
                </a:solidFill>
                <a:latin typeface="Times New Roman" panose="02020603050405020304" pitchFamily="18" charset="0"/>
              </a:rPr>
              <a:t>). </a:t>
            </a:r>
          </a:p>
          <a:p>
            <a:pPr algn="just"/>
            <a:r>
              <a:rPr lang="el-GR" sz="1800" b="0" i="0" u="none" strike="noStrike" baseline="0" dirty="0">
                <a:solidFill>
                  <a:srgbClr val="000000"/>
                </a:solidFill>
                <a:latin typeface="Times New Roman" panose="02020603050405020304" pitchFamily="18" charset="0"/>
              </a:rPr>
              <a:t>Να δίνει συμβουλές (</a:t>
            </a:r>
            <a:r>
              <a:rPr lang="en-US" sz="1800" b="0" i="1" u="none" strike="noStrike" baseline="0" dirty="0">
                <a:solidFill>
                  <a:srgbClr val="000000"/>
                </a:solidFill>
                <a:latin typeface="Times New Roman" panose="02020603050405020304" pitchFamily="18" charset="0"/>
              </a:rPr>
              <a:t>advisor</a:t>
            </a:r>
            <a:r>
              <a:rPr lang="en-US" sz="1800" b="0" i="0" u="none" strike="noStrike" baseline="0" dirty="0">
                <a:solidFill>
                  <a:srgbClr val="000000"/>
                </a:solidFill>
                <a:latin typeface="Times New Roman" panose="02020603050405020304" pitchFamily="18" charset="0"/>
              </a:rPr>
              <a:t>). </a:t>
            </a:r>
          </a:p>
          <a:p>
            <a:pPr algn="just"/>
            <a:r>
              <a:rPr lang="el-GR" sz="1800" b="0" i="0" u="none" strike="noStrike" baseline="0" dirty="0">
                <a:solidFill>
                  <a:srgbClr val="000000"/>
                </a:solidFill>
                <a:latin typeface="Times New Roman" panose="02020603050405020304" pitchFamily="18" charset="0"/>
              </a:rPr>
              <a:t>Να είναι σύμβουλος (</a:t>
            </a:r>
            <a:r>
              <a:rPr lang="el-GR" sz="1800" b="0" i="1" u="none" strike="noStrike" baseline="0" dirty="0" err="1">
                <a:solidFill>
                  <a:srgbClr val="000000"/>
                </a:solidFill>
                <a:latin typeface="Times New Roman" panose="02020603050405020304" pitchFamily="18" charset="0"/>
              </a:rPr>
              <a:t>counselor</a:t>
            </a:r>
            <a:r>
              <a:rPr lang="el-GR" sz="1800" b="0" i="0" u="none" strike="noStrike" baseline="0" dirty="0">
                <a:solidFill>
                  <a:srgbClr val="000000"/>
                </a:solidFill>
                <a:latin typeface="Times New Roman" panose="02020603050405020304" pitchFamily="18" charset="0"/>
              </a:rPr>
              <a:t>), δηλαδή, να προχωρά πέρα από την απλή παροχή οδηγιών και να μιλά και για τις διαδικασίες. </a:t>
            </a:r>
          </a:p>
          <a:p>
            <a:pPr algn="just"/>
            <a:r>
              <a:rPr lang="el-GR" sz="1800" b="0" i="0" u="none" strike="noStrike" baseline="0" dirty="0">
                <a:solidFill>
                  <a:srgbClr val="000000"/>
                </a:solidFill>
                <a:latin typeface="Times New Roman" panose="02020603050405020304" pitchFamily="18" charset="0"/>
              </a:rPr>
              <a:t>Να καθοδηγεί και να συντονίζει τον ασθενή, όπως ο προπονητής τον αθλητή του (</a:t>
            </a:r>
            <a:r>
              <a:rPr lang="el-GR" sz="1800" b="0" i="1" u="none" strike="noStrike" baseline="0" dirty="0" err="1">
                <a:solidFill>
                  <a:srgbClr val="000000"/>
                </a:solidFill>
                <a:latin typeface="Times New Roman" panose="02020603050405020304" pitchFamily="18" charset="0"/>
              </a:rPr>
              <a:t>coach</a:t>
            </a:r>
            <a:r>
              <a:rPr lang="el-GR" sz="1800" b="0" i="0" u="none" strike="noStrike" baseline="0" dirty="0">
                <a:solidFill>
                  <a:srgbClr val="000000"/>
                </a:solidFill>
                <a:latin typeface="Times New Roman" panose="02020603050405020304" pitchFamily="18" charset="0"/>
              </a:rPr>
              <a:t>). </a:t>
            </a:r>
          </a:p>
          <a:p>
            <a:pPr algn="just"/>
            <a:r>
              <a:rPr lang="el-GR" sz="1800" b="0" i="0" u="none" strike="noStrike" baseline="0" dirty="0">
                <a:solidFill>
                  <a:srgbClr val="000000"/>
                </a:solidFill>
                <a:latin typeface="Times New Roman" panose="02020603050405020304" pitchFamily="18" charset="0"/>
              </a:rPr>
              <a:t>Να είναι ικανός βοηθός (</a:t>
            </a:r>
            <a:r>
              <a:rPr lang="el-GR" sz="1800" b="0" i="1" u="none" strike="noStrike" baseline="0" dirty="0" err="1">
                <a:solidFill>
                  <a:srgbClr val="000000"/>
                </a:solidFill>
                <a:latin typeface="Times New Roman" panose="02020603050405020304" pitchFamily="18" charset="0"/>
              </a:rPr>
              <a:t>skilled</a:t>
            </a:r>
            <a:r>
              <a:rPr lang="el-GR" sz="1800" b="0" i="1" u="none" strike="noStrike" baseline="0" dirty="0">
                <a:solidFill>
                  <a:srgbClr val="000000"/>
                </a:solidFill>
                <a:latin typeface="Times New Roman" panose="02020603050405020304" pitchFamily="18" charset="0"/>
              </a:rPr>
              <a:t> </a:t>
            </a:r>
            <a:r>
              <a:rPr lang="el-GR" sz="1800" b="0" i="1" u="none" strike="noStrike" baseline="0" dirty="0" err="1">
                <a:solidFill>
                  <a:srgbClr val="000000"/>
                </a:solidFill>
                <a:latin typeface="Times New Roman" panose="02020603050405020304" pitchFamily="18" charset="0"/>
              </a:rPr>
              <a:t>helper</a:t>
            </a:r>
            <a:r>
              <a:rPr lang="el-GR" sz="1800" b="0" i="0" u="none" strike="noStrike" baseline="0" dirty="0">
                <a:solidFill>
                  <a:srgbClr val="000000"/>
                </a:solidFill>
                <a:latin typeface="Times New Roman" panose="02020603050405020304" pitchFamily="18" charset="0"/>
              </a:rPr>
              <a:t>), δηλαδή, το άτομο που έχει τις γνώσεις και τις δεξιότητες για να βοηθήσει τον ασθενή να κάνει την αλλαγή. </a:t>
            </a:r>
          </a:p>
          <a:p>
            <a:pPr algn="just"/>
            <a:endParaRPr lang="en-US" sz="1800" b="0" i="0" u="none" strike="noStrike" baseline="0" dirty="0">
              <a:solidFill>
                <a:srgbClr val="000000"/>
              </a:solidFill>
              <a:latin typeface="Times New Roman" panose="02020603050405020304" pitchFamily="18" charset="0"/>
            </a:endParaRPr>
          </a:p>
          <a:p>
            <a:pPr marL="68580" indent="0" algn="just">
              <a:buNone/>
            </a:pPr>
            <a:r>
              <a:rPr lang="el-GR" sz="1800" b="0" i="0" u="none" strike="noStrike" baseline="0" dirty="0">
                <a:solidFill>
                  <a:srgbClr val="000000"/>
                </a:solidFill>
                <a:latin typeface="Times New Roman" panose="02020603050405020304" pitchFamily="18" charset="0"/>
              </a:rPr>
              <a:t>Στην πράξη, ο διαιτολόγος θα χρειαστεί να εφαρμόζει κατά περίπτωση όλα τα παραπάνω. Η σύγχρονη τάση είναι να διευρύνει όλο και περισσότερο τον παραδοσιακό του ρόλο και να είναι, πέρα από εκπαιδευτής, συντονιστής της προσπάθειας του ασθενούς να αλλάξει τις διαιτητικές του συνήθειες και συμπεριφορές.</a:t>
            </a:r>
            <a:endParaRPr lang="en-US" dirty="0"/>
          </a:p>
        </p:txBody>
      </p:sp>
    </p:spTree>
    <p:extLst>
      <p:ext uri="{BB962C8B-B14F-4D97-AF65-F5344CB8AC3E}">
        <p14:creationId xmlns:p14="http://schemas.microsoft.com/office/powerpoint/2010/main" val="1743153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761F3-048A-4026-97D0-069A65AA5D22}"/>
              </a:ext>
            </a:extLst>
          </p:cNvPr>
          <p:cNvSpPr>
            <a:spLocks noGrp="1"/>
          </p:cNvSpPr>
          <p:nvPr>
            <p:ph type="title"/>
          </p:nvPr>
        </p:nvSpPr>
        <p:spPr>
          <a:xfrm>
            <a:off x="1059628" y="764704"/>
            <a:ext cx="7024744" cy="936104"/>
          </a:xfrm>
        </p:spPr>
        <p:txBody>
          <a:bodyPr>
            <a:normAutofit fontScale="90000"/>
          </a:bodyPr>
          <a:lstStyle/>
          <a:p>
            <a:pPr algn="ctr"/>
            <a:r>
              <a:rPr lang="el-GR" sz="3000" dirty="0">
                <a:solidFill>
                  <a:srgbClr val="C00000"/>
                </a:solidFill>
              </a:rPr>
              <a:t>Παραδοσιακή </a:t>
            </a:r>
            <a:r>
              <a:rPr lang="en-US" sz="3000" dirty="0">
                <a:solidFill>
                  <a:srgbClr val="C00000"/>
                </a:solidFill>
              </a:rPr>
              <a:t>vs </a:t>
            </a:r>
            <a:r>
              <a:rPr lang="el-GR" sz="3000" dirty="0">
                <a:solidFill>
                  <a:srgbClr val="C00000"/>
                </a:solidFill>
              </a:rPr>
              <a:t>σύγχρονη προσέγγιση ασθενούς (Ι)</a:t>
            </a:r>
            <a:endParaRPr lang="en-US" sz="3000" dirty="0">
              <a:solidFill>
                <a:srgbClr val="C00000"/>
              </a:solidFill>
            </a:endParaRPr>
          </a:p>
        </p:txBody>
      </p:sp>
      <p:graphicFrame>
        <p:nvGraphicFramePr>
          <p:cNvPr id="4" name="Table 4">
            <a:extLst>
              <a:ext uri="{FF2B5EF4-FFF2-40B4-BE49-F238E27FC236}">
                <a16:creationId xmlns:a16="http://schemas.microsoft.com/office/drawing/2014/main" id="{BF78D89F-4B60-4B88-A89D-24FCD1083B80}"/>
              </a:ext>
            </a:extLst>
          </p:cNvPr>
          <p:cNvGraphicFramePr>
            <a:graphicFrameLocks noGrp="1"/>
          </p:cNvGraphicFramePr>
          <p:nvPr>
            <p:ph idx="1"/>
            <p:extLst>
              <p:ext uri="{D42A27DB-BD31-4B8C-83A1-F6EECF244321}">
                <p14:modId xmlns:p14="http://schemas.microsoft.com/office/powerpoint/2010/main" val="1004213706"/>
              </p:ext>
            </p:extLst>
          </p:nvPr>
        </p:nvGraphicFramePr>
        <p:xfrm>
          <a:off x="251520" y="1916832"/>
          <a:ext cx="8640960" cy="4846320"/>
        </p:xfrm>
        <a:graphic>
          <a:graphicData uri="http://schemas.openxmlformats.org/drawingml/2006/table">
            <a:tbl>
              <a:tblPr firstRow="1" bandRow="1">
                <a:tableStyleId>{85BE263C-DBD7-4A20-BB59-AAB30ACAA65A}</a:tableStyleId>
              </a:tblPr>
              <a:tblGrid>
                <a:gridCol w="4320480">
                  <a:extLst>
                    <a:ext uri="{9D8B030D-6E8A-4147-A177-3AD203B41FA5}">
                      <a16:colId xmlns:a16="http://schemas.microsoft.com/office/drawing/2014/main" val="1293506278"/>
                    </a:ext>
                  </a:extLst>
                </a:gridCol>
                <a:gridCol w="4320480">
                  <a:extLst>
                    <a:ext uri="{9D8B030D-6E8A-4147-A177-3AD203B41FA5}">
                      <a16:colId xmlns:a16="http://schemas.microsoft.com/office/drawing/2014/main" val="582678164"/>
                    </a:ext>
                  </a:extLst>
                </a:gridCol>
              </a:tblGrid>
              <a:tr h="370840">
                <a:tc>
                  <a:txBody>
                    <a:bodyPr/>
                    <a:lstStyle/>
                    <a:p>
                      <a:pPr algn="ctr"/>
                      <a:r>
                        <a:rPr lang="el-GR" sz="1800" b="1" i="0" u="none" strike="noStrike" kern="1200" baseline="0" dirty="0">
                          <a:solidFill>
                            <a:schemeClr val="lt1"/>
                          </a:solidFill>
                          <a:latin typeface="+mn-lt"/>
                          <a:ea typeface="+mn-ea"/>
                          <a:cs typeface="+mn-cs"/>
                        </a:rPr>
                        <a:t>Παραδοσιακή </a:t>
                      </a:r>
                      <a:endParaRPr lang="el-GR" sz="1800" b="0" i="0" u="none" strike="noStrike" kern="1200" baseline="0" dirty="0">
                        <a:solidFill>
                          <a:schemeClr val="lt1"/>
                        </a:solidFill>
                        <a:latin typeface="+mn-lt"/>
                        <a:ea typeface="+mn-ea"/>
                        <a:cs typeface="+mn-cs"/>
                      </a:endParaRPr>
                    </a:p>
                    <a:p>
                      <a:pPr algn="ctr"/>
                      <a:r>
                        <a:rPr lang="el-GR" sz="1800" b="1" i="0" u="none" strike="noStrike" kern="1200" baseline="0" dirty="0">
                          <a:solidFill>
                            <a:schemeClr val="lt1"/>
                          </a:solidFill>
                          <a:latin typeface="+mn-lt"/>
                          <a:ea typeface="+mn-ea"/>
                          <a:cs typeface="+mn-cs"/>
                        </a:rPr>
                        <a:t>διατροφική εκπαίδευση.</a:t>
                      </a:r>
                      <a:endParaRPr lang="el-GR" sz="1800" b="0" i="0" u="none" strike="noStrike" kern="1200" baseline="0" dirty="0">
                        <a:solidFill>
                          <a:schemeClr val="lt1"/>
                        </a:solidFill>
                        <a:latin typeface="+mn-lt"/>
                        <a:ea typeface="+mn-ea"/>
                        <a:cs typeface="+mn-cs"/>
                      </a:endParaRPr>
                    </a:p>
                  </a:txBody>
                  <a:tcPr/>
                </a:tc>
                <a:tc>
                  <a:txBody>
                    <a:bodyPr/>
                    <a:lstStyle/>
                    <a:p>
                      <a:pPr algn="ctr"/>
                      <a:r>
                        <a:rPr lang="el-GR" sz="1400" b="1" i="0" u="none" strike="noStrike" kern="1200" baseline="0" dirty="0">
                          <a:solidFill>
                            <a:schemeClr val="lt1"/>
                          </a:solidFill>
                          <a:latin typeface="+mn-lt"/>
                          <a:ea typeface="+mn-ea"/>
                          <a:cs typeface="+mn-cs"/>
                        </a:rPr>
                        <a:t>Σύγχρονη, επικεντρωμένη στον ασθενή, </a:t>
                      </a:r>
                      <a:endParaRPr lang="el-GR" sz="1400" b="0" i="0" u="none" strike="noStrike" kern="1200" baseline="0" dirty="0">
                        <a:solidFill>
                          <a:schemeClr val="lt1"/>
                        </a:solidFill>
                        <a:latin typeface="+mn-lt"/>
                        <a:ea typeface="+mn-ea"/>
                        <a:cs typeface="+mn-cs"/>
                      </a:endParaRPr>
                    </a:p>
                    <a:p>
                      <a:pPr algn="ctr"/>
                      <a:r>
                        <a:rPr lang="el-GR" sz="1400" b="1" i="0" u="none" strike="noStrike" kern="1200" baseline="0" dirty="0">
                          <a:solidFill>
                            <a:schemeClr val="lt1"/>
                          </a:solidFill>
                          <a:latin typeface="+mn-lt"/>
                          <a:ea typeface="+mn-ea"/>
                          <a:cs typeface="+mn-cs"/>
                        </a:rPr>
                        <a:t>διατροφική παρέμβαση.</a:t>
                      </a:r>
                      <a:endParaRPr lang="el-GR" sz="1400" b="0" i="0" u="none" strike="noStrike" kern="1200" baseline="0" dirty="0">
                        <a:solidFill>
                          <a:schemeClr val="lt1"/>
                        </a:solidFill>
                        <a:latin typeface="+mn-lt"/>
                        <a:ea typeface="+mn-ea"/>
                        <a:cs typeface="+mn-cs"/>
                      </a:endParaRPr>
                    </a:p>
                  </a:txBody>
                  <a:tcPr/>
                </a:tc>
                <a:extLst>
                  <a:ext uri="{0D108BD9-81ED-4DB2-BD59-A6C34878D82A}">
                    <a16:rowId xmlns:a16="http://schemas.microsoft.com/office/drawing/2014/main" val="3149498294"/>
                  </a:ext>
                </a:extLst>
              </a:tr>
              <a:tr h="370840">
                <a:tc>
                  <a:txBody>
                    <a:bodyPr/>
                    <a:lstStyle/>
                    <a:p>
                      <a:pPr algn="ctr"/>
                      <a:r>
                        <a:rPr lang="el-GR" sz="1800" b="0" i="0" u="none" strike="noStrike" kern="1200" baseline="0" dirty="0">
                          <a:solidFill>
                            <a:schemeClr val="dk1"/>
                          </a:solidFill>
                          <a:latin typeface="+mn-lt"/>
                          <a:ea typeface="+mn-ea"/>
                          <a:cs typeface="+mn-cs"/>
                        </a:rPr>
                        <a:t>Η επικοινωνία μεταξύ διαιτολόγου &amp; ασθενούς είναι </a:t>
                      </a:r>
                      <a:r>
                        <a:rPr lang="el-GR" sz="1800" b="0" i="0" u="none" strike="noStrike" kern="1200" baseline="0" dirty="0" err="1">
                          <a:solidFill>
                            <a:schemeClr val="dk1"/>
                          </a:solidFill>
                          <a:latin typeface="+mn-lt"/>
                          <a:ea typeface="+mn-ea"/>
                          <a:cs typeface="+mn-cs"/>
                        </a:rPr>
                        <a:t>μονόδρομη</a:t>
                      </a:r>
                      <a:r>
                        <a:rPr lang="el-GR" sz="1800" b="0" i="0" u="none" strike="noStrike" kern="1200" baseline="0" dirty="0">
                          <a:solidFill>
                            <a:schemeClr val="dk1"/>
                          </a:solidFill>
                          <a:latin typeface="+mn-lt"/>
                          <a:ea typeface="+mn-ea"/>
                          <a:cs typeface="+mn-cs"/>
                        </a:rPr>
                        <a:t> &amp; περιορισμένη.</a:t>
                      </a:r>
                    </a:p>
                  </a:txBody>
                  <a:tcPr/>
                </a:tc>
                <a:tc>
                  <a:txBody>
                    <a:bodyPr/>
                    <a:lstStyle/>
                    <a:p>
                      <a:pPr algn="ctr"/>
                      <a:r>
                        <a:rPr lang="el-GR" sz="1800" b="0" i="0" u="none" strike="noStrike" kern="1200" baseline="0" dirty="0">
                          <a:solidFill>
                            <a:schemeClr val="dk1"/>
                          </a:solidFill>
                          <a:latin typeface="+mn-lt"/>
                          <a:ea typeface="+mn-ea"/>
                          <a:cs typeface="+mn-cs"/>
                        </a:rPr>
                        <a:t>Αναπτύσσεται </a:t>
                      </a:r>
                      <a:r>
                        <a:rPr lang="el-GR" sz="1800" b="1" i="0" u="none" strike="noStrike" kern="1200" baseline="0" dirty="0">
                          <a:solidFill>
                            <a:schemeClr val="dk1"/>
                          </a:solidFill>
                          <a:latin typeface="+mn-lt"/>
                          <a:ea typeface="+mn-ea"/>
                          <a:cs typeface="+mn-cs"/>
                        </a:rPr>
                        <a:t>θεραπευτική σχέση </a:t>
                      </a:r>
                      <a:r>
                        <a:rPr lang="el-GR" sz="1800" b="0" i="0" u="none" strike="noStrike" kern="1200" baseline="0" dirty="0">
                          <a:solidFill>
                            <a:schemeClr val="dk1"/>
                          </a:solidFill>
                          <a:latin typeface="+mn-lt"/>
                          <a:ea typeface="+mn-ea"/>
                          <a:cs typeface="+mn-cs"/>
                        </a:rPr>
                        <a:t>&amp; συνεργασία μεταξύ διαιτολόγου &amp; ασθενούς.</a:t>
                      </a:r>
                    </a:p>
                  </a:txBody>
                  <a:tcPr/>
                </a:tc>
                <a:extLst>
                  <a:ext uri="{0D108BD9-81ED-4DB2-BD59-A6C34878D82A}">
                    <a16:rowId xmlns:a16="http://schemas.microsoft.com/office/drawing/2014/main" val="363281447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Θεωρείται ότι ο ασθενής είναι έτοιμος για αλλαγή.		</a:t>
                      </a:r>
                    </a:p>
                    <a:p>
                      <a:pPr algn="ctr"/>
                      <a:endParaRPr lang="en-US" sz="1800" dirty="0"/>
                    </a:p>
                  </a:txBody>
                  <a:tcPr/>
                </a:tc>
                <a:tc>
                  <a:txBody>
                    <a:bodyPr/>
                    <a:lstStyle/>
                    <a:p>
                      <a:pPr algn="ctr"/>
                      <a:r>
                        <a:rPr lang="el-GR" sz="1800" b="1" i="0" u="none" strike="noStrike" kern="1200" baseline="0" dirty="0">
                          <a:solidFill>
                            <a:schemeClr val="dk1"/>
                          </a:solidFill>
                          <a:latin typeface="+mn-lt"/>
                          <a:ea typeface="+mn-ea"/>
                          <a:cs typeface="+mn-cs"/>
                        </a:rPr>
                        <a:t>Αξιολογείται η ετοιμότητα </a:t>
                      </a:r>
                      <a:r>
                        <a:rPr lang="el-GR" sz="1800" b="0" i="0" u="none" strike="noStrike" kern="1200" baseline="0" dirty="0">
                          <a:solidFill>
                            <a:schemeClr val="dk1"/>
                          </a:solidFill>
                          <a:latin typeface="+mn-lt"/>
                          <a:ea typeface="+mn-ea"/>
                          <a:cs typeface="+mn-cs"/>
                        </a:rPr>
                        <a:t>του ασθενούς &amp; τροποποιείται η παρέμβαση με ανάλογο τρόπο. </a:t>
                      </a:r>
                      <a:endParaRPr lang="en-US" sz="1800" dirty="0"/>
                    </a:p>
                  </a:txBody>
                  <a:tcPr/>
                </a:tc>
                <a:extLst>
                  <a:ext uri="{0D108BD9-81ED-4DB2-BD59-A6C34878D82A}">
                    <a16:rowId xmlns:a16="http://schemas.microsoft.com/office/drawing/2014/main" val="162373390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Ο χρόνος είναι περιορισμένος τόσο για την αξιολόγηση όσο και για την «εκπαίδευση» του ασθενούς στις νέες τεχνικές. </a:t>
                      </a:r>
                      <a:endParaRPr lang="en-US" sz="1800" dirty="0"/>
                    </a:p>
                  </a:txBody>
                  <a:tcPr/>
                </a:tc>
                <a:tc>
                  <a:txBody>
                    <a:bodyPr/>
                    <a:lstStyle/>
                    <a:p>
                      <a:pPr algn="ctr"/>
                      <a:r>
                        <a:rPr lang="el-GR" sz="1800" b="1" i="0" u="none" strike="noStrike" kern="1200" baseline="0" dirty="0">
                          <a:solidFill>
                            <a:schemeClr val="dk1"/>
                          </a:solidFill>
                          <a:latin typeface="+mn-lt"/>
                          <a:ea typeface="+mn-ea"/>
                          <a:cs typeface="+mn-cs"/>
                        </a:rPr>
                        <a:t>Αφιερώνεται επαρκής χρόνος </a:t>
                      </a:r>
                      <a:r>
                        <a:rPr lang="el-GR" sz="1800" b="0" i="0" u="none" strike="noStrike" kern="1200" baseline="0" dirty="0">
                          <a:solidFill>
                            <a:schemeClr val="dk1"/>
                          </a:solidFill>
                          <a:latin typeface="+mn-lt"/>
                          <a:ea typeface="+mn-ea"/>
                          <a:cs typeface="+mn-cs"/>
                        </a:rPr>
                        <a:t>στον ασθενή. </a:t>
                      </a:r>
                      <a:endParaRPr lang="en-US" sz="1800" dirty="0"/>
                    </a:p>
                  </a:txBody>
                  <a:tcPr/>
                </a:tc>
                <a:extLst>
                  <a:ext uri="{0D108BD9-81ED-4DB2-BD59-A6C34878D82A}">
                    <a16:rowId xmlns:a16="http://schemas.microsoft.com/office/drawing/2014/main" val="234090056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Η διατροφική παρέμβαση στηρίζεται αποκλειστικά στη </a:t>
                      </a:r>
                      <a:r>
                        <a:rPr lang="el-GR" sz="1800" b="0" i="0" u="none" strike="noStrike" kern="1200" baseline="0" dirty="0" err="1">
                          <a:solidFill>
                            <a:schemeClr val="dk1"/>
                          </a:solidFill>
                          <a:latin typeface="+mn-lt"/>
                          <a:ea typeface="+mn-ea"/>
                          <a:cs typeface="+mn-cs"/>
                        </a:rPr>
                        <a:t>συνταγογράφηση</a:t>
                      </a:r>
                      <a:r>
                        <a:rPr lang="el-GR" sz="1800" b="0" i="0" u="none" strike="noStrike" kern="1200" baseline="0" dirty="0">
                          <a:solidFill>
                            <a:schemeClr val="dk1"/>
                          </a:solidFill>
                          <a:latin typeface="+mn-lt"/>
                          <a:ea typeface="+mn-ea"/>
                          <a:cs typeface="+mn-cs"/>
                        </a:rPr>
                        <a:t> </a:t>
                      </a:r>
                      <a:r>
                        <a:rPr lang="el-GR" sz="1800" b="0" i="0" u="none" strike="noStrike" kern="1200" baseline="0" dirty="0" err="1">
                          <a:solidFill>
                            <a:schemeClr val="dk1"/>
                          </a:solidFill>
                          <a:latin typeface="+mn-lt"/>
                          <a:ea typeface="+mn-ea"/>
                          <a:cs typeface="+mn-cs"/>
                        </a:rPr>
                        <a:t>διαιτολογικού</a:t>
                      </a:r>
                      <a:r>
                        <a:rPr lang="el-GR" sz="1800" b="0" i="0" u="none" strike="noStrike" kern="1200" baseline="0" dirty="0">
                          <a:solidFill>
                            <a:schemeClr val="dk1"/>
                          </a:solidFill>
                          <a:latin typeface="+mn-lt"/>
                          <a:ea typeface="+mn-ea"/>
                          <a:cs typeface="+mn-cs"/>
                        </a:rPr>
                        <a:t> προγράμματος.</a:t>
                      </a:r>
                      <a:endParaRPr lang="en-US" sz="18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Η διατροφική παρέμβαση μπορεί να πάρει &amp; άλλες μορφές, πέρα από τη </a:t>
                      </a:r>
                      <a:r>
                        <a:rPr lang="el-GR" sz="1800" b="0" i="0" u="none" strike="noStrike" kern="1200" baseline="0" dirty="0" err="1">
                          <a:solidFill>
                            <a:schemeClr val="dk1"/>
                          </a:solidFill>
                          <a:latin typeface="+mn-lt"/>
                          <a:ea typeface="+mn-ea"/>
                          <a:cs typeface="+mn-cs"/>
                        </a:rPr>
                        <a:t>συνταγογράφηση</a:t>
                      </a:r>
                      <a:r>
                        <a:rPr lang="el-GR" sz="1800" b="0" i="0" u="none" strike="noStrike" kern="1200" baseline="0" dirty="0">
                          <a:solidFill>
                            <a:schemeClr val="dk1"/>
                          </a:solidFill>
                          <a:latin typeface="+mn-lt"/>
                          <a:ea typeface="+mn-ea"/>
                          <a:cs typeface="+mn-cs"/>
                        </a:rPr>
                        <a:t> </a:t>
                      </a:r>
                      <a:r>
                        <a:rPr lang="el-GR" sz="1800" b="0" i="0" u="none" strike="noStrike" kern="1200" baseline="0" dirty="0" err="1">
                          <a:solidFill>
                            <a:schemeClr val="dk1"/>
                          </a:solidFill>
                          <a:latin typeface="+mn-lt"/>
                          <a:ea typeface="+mn-ea"/>
                          <a:cs typeface="+mn-cs"/>
                        </a:rPr>
                        <a:t>διαιτολογικού</a:t>
                      </a:r>
                      <a:r>
                        <a:rPr lang="el-GR" sz="1800" b="0" i="0" u="none" strike="noStrike" kern="1200" baseline="0" dirty="0">
                          <a:solidFill>
                            <a:schemeClr val="dk1"/>
                          </a:solidFill>
                          <a:latin typeface="+mn-lt"/>
                          <a:ea typeface="+mn-ea"/>
                          <a:cs typeface="+mn-cs"/>
                        </a:rPr>
                        <a:t> προγράμματος.</a:t>
                      </a:r>
                      <a:endParaRPr lang="en-US" sz="1800" dirty="0"/>
                    </a:p>
                  </a:txBody>
                  <a:tcPr/>
                </a:tc>
                <a:extLst>
                  <a:ext uri="{0D108BD9-81ED-4DB2-BD59-A6C34878D82A}">
                    <a16:rowId xmlns:a16="http://schemas.microsoft.com/office/drawing/2014/main" val="3779746508"/>
                  </a:ext>
                </a:extLst>
              </a:tr>
            </a:tbl>
          </a:graphicData>
        </a:graphic>
      </p:graphicFrame>
    </p:spTree>
    <p:extLst>
      <p:ext uri="{BB962C8B-B14F-4D97-AF65-F5344CB8AC3E}">
        <p14:creationId xmlns:p14="http://schemas.microsoft.com/office/powerpoint/2010/main" val="2045349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761F3-048A-4026-97D0-069A65AA5D22}"/>
              </a:ext>
            </a:extLst>
          </p:cNvPr>
          <p:cNvSpPr>
            <a:spLocks noGrp="1"/>
          </p:cNvSpPr>
          <p:nvPr>
            <p:ph type="title"/>
          </p:nvPr>
        </p:nvSpPr>
        <p:spPr>
          <a:xfrm>
            <a:off x="1059628" y="764704"/>
            <a:ext cx="7024744" cy="936104"/>
          </a:xfrm>
        </p:spPr>
        <p:txBody>
          <a:bodyPr>
            <a:normAutofit fontScale="90000"/>
          </a:bodyPr>
          <a:lstStyle/>
          <a:p>
            <a:pPr algn="ctr"/>
            <a:r>
              <a:rPr lang="el-GR" sz="3000" dirty="0">
                <a:solidFill>
                  <a:srgbClr val="C00000"/>
                </a:solidFill>
              </a:rPr>
              <a:t>Παραδοσιακή </a:t>
            </a:r>
            <a:r>
              <a:rPr lang="en-US" sz="3000" dirty="0">
                <a:solidFill>
                  <a:srgbClr val="C00000"/>
                </a:solidFill>
              </a:rPr>
              <a:t>vs </a:t>
            </a:r>
            <a:r>
              <a:rPr lang="el-GR" sz="3000" dirty="0">
                <a:solidFill>
                  <a:srgbClr val="C00000"/>
                </a:solidFill>
              </a:rPr>
              <a:t>σύγχρονη προσέγγιση ασθενούς (ΙΙ)</a:t>
            </a:r>
            <a:endParaRPr lang="en-US" sz="3000" dirty="0">
              <a:solidFill>
                <a:srgbClr val="C00000"/>
              </a:solidFill>
            </a:endParaRPr>
          </a:p>
        </p:txBody>
      </p:sp>
      <p:graphicFrame>
        <p:nvGraphicFramePr>
          <p:cNvPr id="4" name="Table 4">
            <a:extLst>
              <a:ext uri="{FF2B5EF4-FFF2-40B4-BE49-F238E27FC236}">
                <a16:creationId xmlns:a16="http://schemas.microsoft.com/office/drawing/2014/main" id="{BF78D89F-4B60-4B88-A89D-24FCD1083B80}"/>
              </a:ext>
            </a:extLst>
          </p:cNvPr>
          <p:cNvGraphicFramePr>
            <a:graphicFrameLocks noGrp="1"/>
          </p:cNvGraphicFramePr>
          <p:nvPr>
            <p:ph idx="1"/>
            <p:extLst>
              <p:ext uri="{D42A27DB-BD31-4B8C-83A1-F6EECF244321}">
                <p14:modId xmlns:p14="http://schemas.microsoft.com/office/powerpoint/2010/main" val="2438442551"/>
              </p:ext>
            </p:extLst>
          </p:nvPr>
        </p:nvGraphicFramePr>
        <p:xfrm>
          <a:off x="251520" y="1988840"/>
          <a:ext cx="8640960" cy="4572000"/>
        </p:xfrm>
        <a:graphic>
          <a:graphicData uri="http://schemas.openxmlformats.org/drawingml/2006/table">
            <a:tbl>
              <a:tblPr firstRow="1" bandRow="1">
                <a:tableStyleId>{85BE263C-DBD7-4A20-BB59-AAB30ACAA65A}</a:tableStyleId>
              </a:tblPr>
              <a:tblGrid>
                <a:gridCol w="4320480">
                  <a:extLst>
                    <a:ext uri="{9D8B030D-6E8A-4147-A177-3AD203B41FA5}">
                      <a16:colId xmlns:a16="http://schemas.microsoft.com/office/drawing/2014/main" val="1293506278"/>
                    </a:ext>
                  </a:extLst>
                </a:gridCol>
                <a:gridCol w="4320480">
                  <a:extLst>
                    <a:ext uri="{9D8B030D-6E8A-4147-A177-3AD203B41FA5}">
                      <a16:colId xmlns:a16="http://schemas.microsoft.com/office/drawing/2014/main" val="582678164"/>
                    </a:ext>
                  </a:extLst>
                </a:gridCol>
              </a:tblGrid>
              <a:tr h="370840">
                <a:tc>
                  <a:txBody>
                    <a:bodyPr/>
                    <a:lstStyle/>
                    <a:p>
                      <a:pPr algn="ctr"/>
                      <a:r>
                        <a:rPr lang="el-GR" sz="1800" b="1" i="0" u="none" strike="noStrike" kern="1200" baseline="0" dirty="0">
                          <a:solidFill>
                            <a:schemeClr val="lt1"/>
                          </a:solidFill>
                          <a:latin typeface="+mn-lt"/>
                          <a:ea typeface="+mn-ea"/>
                          <a:cs typeface="+mn-cs"/>
                        </a:rPr>
                        <a:t>Παραδοσιακή </a:t>
                      </a:r>
                      <a:endParaRPr lang="el-GR" sz="1800" b="0" i="0" u="none" strike="noStrike" kern="1200" baseline="0" dirty="0">
                        <a:solidFill>
                          <a:schemeClr val="lt1"/>
                        </a:solidFill>
                        <a:latin typeface="+mn-lt"/>
                        <a:ea typeface="+mn-ea"/>
                        <a:cs typeface="+mn-cs"/>
                      </a:endParaRPr>
                    </a:p>
                    <a:p>
                      <a:pPr algn="ctr"/>
                      <a:r>
                        <a:rPr lang="el-GR" sz="1800" b="1" i="0" u="none" strike="noStrike" kern="1200" baseline="0" dirty="0">
                          <a:solidFill>
                            <a:schemeClr val="lt1"/>
                          </a:solidFill>
                          <a:latin typeface="+mn-lt"/>
                          <a:ea typeface="+mn-ea"/>
                          <a:cs typeface="+mn-cs"/>
                        </a:rPr>
                        <a:t>διατροφική εκπαίδευση.</a:t>
                      </a:r>
                      <a:endParaRPr lang="el-GR" sz="1800" b="0" i="0" u="none" strike="noStrike" kern="1200" baseline="0" dirty="0">
                        <a:solidFill>
                          <a:schemeClr val="lt1"/>
                        </a:solidFill>
                        <a:latin typeface="+mn-lt"/>
                        <a:ea typeface="+mn-ea"/>
                        <a:cs typeface="+mn-cs"/>
                      </a:endParaRPr>
                    </a:p>
                  </a:txBody>
                  <a:tcPr/>
                </a:tc>
                <a:tc>
                  <a:txBody>
                    <a:bodyPr/>
                    <a:lstStyle/>
                    <a:p>
                      <a:pPr algn="ctr"/>
                      <a:r>
                        <a:rPr lang="el-GR" sz="1800" b="1" i="0" u="none" strike="noStrike" kern="1200" baseline="0" dirty="0">
                          <a:solidFill>
                            <a:schemeClr val="lt1"/>
                          </a:solidFill>
                          <a:latin typeface="+mn-lt"/>
                          <a:ea typeface="+mn-ea"/>
                          <a:cs typeface="+mn-cs"/>
                        </a:rPr>
                        <a:t>Σύγχρονη, επικεντρωμένη στον ασθενή, </a:t>
                      </a:r>
                      <a:endParaRPr lang="el-GR" sz="1800" b="0" i="0" u="none" strike="noStrike" kern="1200" baseline="0" dirty="0">
                        <a:solidFill>
                          <a:schemeClr val="lt1"/>
                        </a:solidFill>
                        <a:latin typeface="+mn-lt"/>
                        <a:ea typeface="+mn-ea"/>
                        <a:cs typeface="+mn-cs"/>
                      </a:endParaRPr>
                    </a:p>
                    <a:p>
                      <a:pPr algn="ctr"/>
                      <a:r>
                        <a:rPr lang="el-GR" sz="1800" b="1" i="0" u="none" strike="noStrike" kern="1200" baseline="0" dirty="0">
                          <a:solidFill>
                            <a:schemeClr val="lt1"/>
                          </a:solidFill>
                          <a:latin typeface="+mn-lt"/>
                          <a:ea typeface="+mn-ea"/>
                          <a:cs typeface="+mn-cs"/>
                        </a:rPr>
                        <a:t>διατροφική παρέμβαση.</a:t>
                      </a:r>
                      <a:endParaRPr lang="el-GR" sz="1800" b="0" i="0" u="none" strike="noStrike" kern="1200" baseline="0" dirty="0">
                        <a:solidFill>
                          <a:schemeClr val="lt1"/>
                        </a:solidFill>
                        <a:latin typeface="+mn-lt"/>
                        <a:ea typeface="+mn-ea"/>
                        <a:cs typeface="+mn-cs"/>
                      </a:endParaRPr>
                    </a:p>
                  </a:txBody>
                  <a:tcPr/>
                </a:tc>
                <a:extLst>
                  <a:ext uri="{0D108BD9-81ED-4DB2-BD59-A6C34878D82A}">
                    <a16:rowId xmlns:a16="http://schemas.microsoft.com/office/drawing/2014/main" val="314949829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Δίνεται λίστα με «επιτρέπεται» και «απαγορεύεται». 	</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Ενισχύεται η προσωπική επιλογή μεταξύ διάφορων εναλλακτικών.</a:t>
                      </a:r>
                      <a:endParaRPr lang="en-US" sz="1800" dirty="0"/>
                    </a:p>
                  </a:txBody>
                  <a:tcPr/>
                </a:tc>
                <a:extLst>
                  <a:ext uri="{0D108BD9-81ED-4DB2-BD59-A6C34878D82A}">
                    <a16:rowId xmlns:a16="http://schemas.microsoft.com/office/drawing/2014/main" val="25053345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Ο διαιτολόγος έχει την «εξουσία» («αυθεντία») και ο ασθενής εξαρτάται από τον διαιτολόγο. 	</a:t>
                      </a:r>
                    </a:p>
                  </a:txBody>
                  <a:tcPr/>
                </a:tc>
                <a:tc>
                  <a:txBody>
                    <a:bodyPr/>
                    <a:lstStyle/>
                    <a:p>
                      <a:r>
                        <a:rPr lang="el-GR" sz="1800" b="0" i="0" u="none" strike="noStrike" kern="1200" baseline="0" dirty="0">
                          <a:solidFill>
                            <a:schemeClr val="dk1"/>
                          </a:solidFill>
                          <a:latin typeface="+mn-lt"/>
                          <a:ea typeface="+mn-ea"/>
                          <a:cs typeface="+mn-cs"/>
                        </a:rPr>
                        <a:t>Διαιτολόγος και ασθενής είναι συνεργάτες.</a:t>
                      </a:r>
                      <a:endParaRPr lang="en-US" sz="1800" dirty="0"/>
                    </a:p>
                  </a:txBody>
                  <a:tcPr/>
                </a:tc>
                <a:extLst>
                  <a:ext uri="{0D108BD9-81ED-4DB2-BD59-A6C34878D82A}">
                    <a16:rowId xmlns:a16="http://schemas.microsoft.com/office/drawing/2014/main" val="356528273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Η παρακολούθηση είναι περιορισμένη ή αποσπασματική.	</a:t>
                      </a:r>
                    </a:p>
                  </a:txBody>
                  <a:tcPr/>
                </a:tc>
                <a:tc>
                  <a:txBody>
                    <a:bodyPr/>
                    <a:lstStyle/>
                    <a:p>
                      <a:r>
                        <a:rPr lang="el-GR" sz="1800" b="0" i="0" u="none" strike="noStrike" kern="1200" baseline="0" dirty="0">
                          <a:solidFill>
                            <a:schemeClr val="dk1"/>
                          </a:solidFill>
                          <a:latin typeface="+mn-lt"/>
                          <a:ea typeface="+mn-ea"/>
                          <a:cs typeface="+mn-cs"/>
                        </a:rPr>
                        <a:t>Η παρακολούθηση αποτελεί τμήμα της διατροφικής παρέμβασης. </a:t>
                      </a:r>
                      <a:endParaRPr lang="en-US" sz="1800" dirty="0"/>
                    </a:p>
                  </a:txBody>
                  <a:tcPr/>
                </a:tc>
                <a:extLst>
                  <a:ext uri="{0D108BD9-81ED-4DB2-BD59-A6C34878D82A}">
                    <a16:rowId xmlns:a16="http://schemas.microsoft.com/office/drawing/2014/main" val="18752935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Η συνεργασία με άλλες ειδικότητες είναι μικρή.</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u="none" strike="noStrike" kern="1200" baseline="0" dirty="0">
                          <a:solidFill>
                            <a:schemeClr val="dk1"/>
                          </a:solidFill>
                          <a:latin typeface="+mn-lt"/>
                          <a:ea typeface="+mn-ea"/>
                          <a:cs typeface="+mn-cs"/>
                        </a:rPr>
                        <a:t>Δίνεται έμφαση στην αξιολόγηση και αντιμετώπιση από ομάδα ειδικών. Προωθείται η συνεργασία με άλλους επιστήμονες υγείας και γίνεται παραπομπή, όποτε απαιτείται. 	</a:t>
                      </a:r>
                    </a:p>
                  </a:txBody>
                  <a:tcPr/>
                </a:tc>
                <a:extLst>
                  <a:ext uri="{0D108BD9-81ED-4DB2-BD59-A6C34878D82A}">
                    <a16:rowId xmlns:a16="http://schemas.microsoft.com/office/drawing/2014/main" val="74975407"/>
                  </a:ext>
                </a:extLst>
              </a:tr>
            </a:tbl>
          </a:graphicData>
        </a:graphic>
      </p:graphicFrame>
    </p:spTree>
    <p:extLst>
      <p:ext uri="{BB962C8B-B14F-4D97-AF65-F5344CB8AC3E}">
        <p14:creationId xmlns:p14="http://schemas.microsoft.com/office/powerpoint/2010/main" val="2372340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6BBDD-D933-415C-AC09-0C01D0C651CD}"/>
              </a:ext>
            </a:extLst>
          </p:cNvPr>
          <p:cNvSpPr>
            <a:spLocks noGrp="1"/>
          </p:cNvSpPr>
          <p:nvPr>
            <p:ph type="title"/>
          </p:nvPr>
        </p:nvSpPr>
        <p:spPr>
          <a:xfrm>
            <a:off x="1059627" y="836712"/>
            <a:ext cx="7024744" cy="673144"/>
          </a:xfrm>
        </p:spPr>
        <p:txBody>
          <a:bodyPr>
            <a:normAutofit/>
          </a:bodyPr>
          <a:lstStyle/>
          <a:p>
            <a:r>
              <a:rPr lang="el-GR" sz="3000" dirty="0">
                <a:solidFill>
                  <a:srgbClr val="C00000"/>
                </a:solidFill>
              </a:rPr>
              <a:t>Γνωρίσματα του καλού Διαιτολόγου</a:t>
            </a:r>
            <a:endParaRPr lang="en-US" sz="3000" dirty="0">
              <a:solidFill>
                <a:srgbClr val="C00000"/>
              </a:solidFill>
            </a:endParaRPr>
          </a:p>
        </p:txBody>
      </p:sp>
      <p:pic>
        <p:nvPicPr>
          <p:cNvPr id="5" name="Picture 4">
            <a:extLst>
              <a:ext uri="{FF2B5EF4-FFF2-40B4-BE49-F238E27FC236}">
                <a16:creationId xmlns:a16="http://schemas.microsoft.com/office/drawing/2014/main" id="{313DA9C8-8957-4D3A-B240-0D6079B5FAE4}"/>
              </a:ext>
            </a:extLst>
          </p:cNvPr>
          <p:cNvPicPr>
            <a:picLocks noChangeAspect="1"/>
          </p:cNvPicPr>
          <p:nvPr/>
        </p:nvPicPr>
        <p:blipFill>
          <a:blip r:embed="rId2"/>
          <a:stretch>
            <a:fillRect/>
          </a:stretch>
        </p:blipFill>
        <p:spPr>
          <a:xfrm>
            <a:off x="1139430" y="1628800"/>
            <a:ext cx="6865140" cy="4768158"/>
          </a:xfrm>
          <a:prstGeom prst="rect">
            <a:avLst/>
          </a:prstGeom>
        </p:spPr>
      </p:pic>
    </p:spTree>
    <p:extLst>
      <p:ext uri="{BB962C8B-B14F-4D97-AF65-F5344CB8AC3E}">
        <p14:creationId xmlns:p14="http://schemas.microsoft.com/office/powerpoint/2010/main" val="34420087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Κορνίζα"/>
          <p:cNvSpPr/>
          <p:nvPr/>
        </p:nvSpPr>
        <p:spPr>
          <a:xfrm>
            <a:off x="251520" y="1772816"/>
            <a:ext cx="8712968" cy="2808312"/>
          </a:xfrm>
          <a:prstGeom prst="bevel">
            <a:avLst/>
          </a:prstGeom>
          <a:solidFill>
            <a:srgbClr val="FFD9FF"/>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2 - Θέση περιεχομένου"/>
          <p:cNvSpPr>
            <a:spLocks noGrp="1"/>
          </p:cNvSpPr>
          <p:nvPr>
            <p:ph idx="1"/>
          </p:nvPr>
        </p:nvSpPr>
        <p:spPr>
          <a:xfrm>
            <a:off x="323528" y="2276872"/>
            <a:ext cx="8229600" cy="4325112"/>
          </a:xfrm>
        </p:spPr>
        <p:txBody>
          <a:bodyPr/>
          <a:lstStyle/>
          <a:p>
            <a:pPr>
              <a:buNone/>
            </a:pPr>
            <a:r>
              <a:rPr lang="en-US" dirty="0"/>
              <a:t>	</a:t>
            </a:r>
            <a:r>
              <a:rPr lang="el-GR" sz="2400" dirty="0"/>
              <a:t>Είναι σημαντικό να αναγνωρίζει ο διαιτολόγος </a:t>
            </a:r>
            <a:r>
              <a:rPr lang="el-GR" sz="2400" i="1" dirty="0"/>
              <a:t>πόσο</a:t>
            </a:r>
            <a:r>
              <a:rPr lang="el-GR" sz="2400" dirty="0"/>
              <a:t> να «πιέσει» τον ασθενή </a:t>
            </a:r>
            <a:r>
              <a:rPr lang="en-US" sz="2400" dirty="0"/>
              <a:t>&amp;</a:t>
            </a:r>
            <a:r>
              <a:rPr lang="el-GR" sz="2400" dirty="0"/>
              <a:t> </a:t>
            </a:r>
            <a:r>
              <a:rPr lang="el-GR" sz="2400" i="1" dirty="0"/>
              <a:t>πότε</a:t>
            </a:r>
            <a:r>
              <a:rPr lang="el-GR" sz="2400" dirty="0"/>
              <a:t> να σταματήσει.</a:t>
            </a:r>
          </a:p>
          <a:p>
            <a:pPr>
              <a:buNone/>
            </a:pPr>
            <a:endParaRPr lang="el-GR" sz="2400" dirty="0"/>
          </a:p>
          <a:p>
            <a:pPr>
              <a:buNone/>
            </a:pPr>
            <a:r>
              <a:rPr lang="el-GR" sz="2400" dirty="0"/>
              <a:t>	Ο ασθενής έχει το δικαίωμα στη μη συμμόρφωση.</a:t>
            </a:r>
            <a:endParaRPr lang="en-US" sz="2400" dirty="0"/>
          </a:p>
          <a:p>
            <a:pPr algn="r">
              <a:buNone/>
            </a:pPr>
            <a:endParaRPr lang="en-US" sz="1800" i="1" dirty="0"/>
          </a:p>
          <a:p>
            <a:pPr algn="r">
              <a:buNone/>
            </a:pPr>
            <a:r>
              <a:rPr lang="en-US" sz="1800" i="1" dirty="0" err="1">
                <a:latin typeface="Times New Roman" pitchFamily="18" charset="0"/>
                <a:cs typeface="Times New Roman" pitchFamily="18" charset="0"/>
              </a:rPr>
              <a:t>Schumaker</a:t>
            </a:r>
            <a:r>
              <a:rPr lang="en-US" sz="1800" i="1" dirty="0">
                <a:latin typeface="Times New Roman" pitchFamily="18" charset="0"/>
                <a:cs typeface="Times New Roman" pitchFamily="18" charset="0"/>
              </a:rPr>
              <a:t> SA. </a:t>
            </a:r>
            <a:r>
              <a:rPr lang="en-US" sz="1800" i="1" dirty="0" err="1">
                <a:latin typeface="Times New Roman" pitchFamily="18" charset="0"/>
                <a:cs typeface="Times New Roman" pitchFamily="18" charset="0"/>
              </a:rPr>
              <a:t>Contr</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Clin</a:t>
            </a:r>
            <a:r>
              <a:rPr lang="en-US" sz="1800" i="1" dirty="0">
                <a:latin typeface="Times New Roman" pitchFamily="18" charset="0"/>
                <a:cs typeface="Times New Roman" pitchFamily="18" charset="0"/>
              </a:rPr>
              <a:t> Trials 2000</a:t>
            </a:r>
            <a:endParaRPr lang="el-GR" sz="1800" i="1" dirty="0">
              <a:latin typeface="Times New Roman" pitchFamily="18" charset="0"/>
              <a:cs typeface="Times New Roman" pitchFamily="18" charset="0"/>
            </a:endParaRPr>
          </a:p>
        </p:txBody>
      </p:sp>
    </p:spTree>
    <p:extLst>
      <p:ext uri="{BB962C8B-B14F-4D97-AF65-F5344CB8AC3E}">
        <p14:creationId xmlns:p14="http://schemas.microsoft.com/office/powerpoint/2010/main" val="4149952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9592" y="836712"/>
            <a:ext cx="7488832" cy="648072"/>
          </a:xfrm>
        </p:spPr>
        <p:txBody>
          <a:bodyPr>
            <a:normAutofit fontScale="90000"/>
          </a:bodyPr>
          <a:lstStyle/>
          <a:p>
            <a:r>
              <a:rPr lang="el-GR" sz="3000" b="1" dirty="0">
                <a:solidFill>
                  <a:schemeClr val="accent2">
                    <a:lumMod val="75000"/>
                  </a:schemeClr>
                </a:solidFill>
              </a:rPr>
              <a:t>Προαγωγή υγείας = αλλαγή συμπεριφοράς</a:t>
            </a:r>
          </a:p>
        </p:txBody>
      </p:sp>
      <p:sp>
        <p:nvSpPr>
          <p:cNvPr id="3" name="Θέση περιεχομένου 2"/>
          <p:cNvSpPr>
            <a:spLocks noGrp="1"/>
          </p:cNvSpPr>
          <p:nvPr>
            <p:ph idx="1"/>
          </p:nvPr>
        </p:nvSpPr>
        <p:spPr>
          <a:xfrm>
            <a:off x="1043492" y="1916832"/>
            <a:ext cx="6777317" cy="3915797"/>
          </a:xfrm>
        </p:spPr>
        <p:txBody>
          <a:bodyPr>
            <a:normAutofit lnSpcReduction="10000"/>
          </a:bodyPr>
          <a:lstStyle/>
          <a:p>
            <a:r>
              <a:rPr lang="el-GR" dirty="0"/>
              <a:t>Η προαγωγή υγείας απαιτεί από το άτομο να ξεκινήσει &amp; να διατηρήσει μια καινούρια συμπεριφορά.</a:t>
            </a:r>
          </a:p>
          <a:p>
            <a:endParaRPr lang="el-GR" dirty="0"/>
          </a:p>
          <a:p>
            <a:r>
              <a:rPr lang="el-GR" dirty="0"/>
              <a:t> Οι συμπεριφορές αυτές αφορούν σε:</a:t>
            </a:r>
          </a:p>
          <a:p>
            <a:pPr lvl="1"/>
            <a:r>
              <a:rPr lang="el-GR" dirty="0"/>
              <a:t>Αύξηση της φυσικής δραστηριότητας</a:t>
            </a:r>
          </a:p>
          <a:p>
            <a:pPr lvl="1"/>
            <a:r>
              <a:rPr lang="el-GR" dirty="0"/>
              <a:t>Βελτίωση της Διατροφής</a:t>
            </a:r>
          </a:p>
          <a:p>
            <a:pPr lvl="1"/>
            <a:r>
              <a:rPr lang="el-GR" dirty="0"/>
              <a:t>Διαχείριση στρες</a:t>
            </a:r>
          </a:p>
          <a:p>
            <a:pPr lvl="1"/>
            <a:r>
              <a:rPr lang="el-GR" dirty="0"/>
              <a:t>Διακοπή καπνίσματος</a:t>
            </a:r>
          </a:p>
          <a:p>
            <a:pPr lvl="1"/>
            <a:r>
              <a:rPr lang="el-GR" dirty="0"/>
              <a:t>Περιορισμός της κατανάλωσης αλκοόλ</a:t>
            </a:r>
          </a:p>
          <a:p>
            <a:pPr lvl="1"/>
            <a:endParaRPr lang="el-GR" dirty="0"/>
          </a:p>
        </p:txBody>
      </p:sp>
    </p:spTree>
    <p:extLst>
      <p:ext uri="{BB962C8B-B14F-4D97-AF65-F5344CB8AC3E}">
        <p14:creationId xmlns:p14="http://schemas.microsoft.com/office/powerpoint/2010/main" val="3565467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548680"/>
            <a:ext cx="7024744" cy="817160"/>
          </a:xfrm>
        </p:spPr>
        <p:txBody>
          <a:bodyPr>
            <a:normAutofit/>
          </a:bodyPr>
          <a:lstStyle/>
          <a:p>
            <a:r>
              <a:rPr lang="el-GR" sz="3200" b="1" dirty="0">
                <a:solidFill>
                  <a:srgbClr val="C00000"/>
                </a:solidFill>
              </a:rPr>
              <a:t>Βιβλιογραφία</a:t>
            </a:r>
            <a:r>
              <a:rPr lang="en-US" sz="3200" b="1" dirty="0">
                <a:solidFill>
                  <a:srgbClr val="C00000"/>
                </a:solidFill>
              </a:rPr>
              <a:t> (I)</a:t>
            </a:r>
            <a:endParaRPr lang="el-GR" sz="3200" b="1" dirty="0">
              <a:solidFill>
                <a:srgbClr val="C00000"/>
              </a:solidFill>
            </a:endParaRPr>
          </a:p>
        </p:txBody>
      </p:sp>
      <p:sp>
        <p:nvSpPr>
          <p:cNvPr id="3" name="Θέση περιεχομένου 2"/>
          <p:cNvSpPr>
            <a:spLocks noGrp="1"/>
          </p:cNvSpPr>
          <p:nvPr>
            <p:ph idx="1"/>
          </p:nvPr>
        </p:nvSpPr>
        <p:spPr>
          <a:xfrm>
            <a:off x="467544" y="1779293"/>
            <a:ext cx="8208912" cy="4536504"/>
          </a:xfrm>
        </p:spPr>
        <p:txBody>
          <a:bodyPr>
            <a:normAutofit fontScale="62500" lnSpcReduction="20000"/>
          </a:bodyPr>
          <a:lstStyle/>
          <a:p>
            <a:r>
              <a:rPr lang="en-GB" sz="2000" dirty="0"/>
              <a:t>Aronson JK. Compliance, concordance, adherence. Br J </a:t>
            </a:r>
            <a:r>
              <a:rPr lang="en-GB" sz="2000" dirty="0" err="1"/>
              <a:t>Clin</a:t>
            </a:r>
            <a:r>
              <a:rPr lang="en-GB" sz="2000" dirty="0"/>
              <a:t> </a:t>
            </a:r>
            <a:r>
              <a:rPr lang="en-GB" sz="2000" dirty="0" err="1"/>
              <a:t>Pharmacol</a:t>
            </a:r>
            <a:r>
              <a:rPr lang="en-GB" sz="2000" dirty="0"/>
              <a:t> 2007;63(4):383-4. </a:t>
            </a:r>
            <a:endParaRPr lang="el-GR" sz="2000" dirty="0"/>
          </a:p>
          <a:p>
            <a:r>
              <a:rPr lang="en-GB" sz="2000" dirty="0"/>
              <a:t>Bautista-</a:t>
            </a:r>
            <a:r>
              <a:rPr lang="en-GB" sz="2000" dirty="0" err="1"/>
              <a:t>Castano</a:t>
            </a:r>
            <a:r>
              <a:rPr lang="en-GB" sz="2000" dirty="0"/>
              <a:t> I, Molina-</a:t>
            </a:r>
            <a:r>
              <a:rPr lang="en-GB" sz="2000" dirty="0" err="1"/>
              <a:t>Cabrillana</a:t>
            </a:r>
            <a:r>
              <a:rPr lang="en-GB" sz="2000" dirty="0"/>
              <a:t> J, Montoya-Alonso JA, Serra-</a:t>
            </a:r>
            <a:r>
              <a:rPr lang="en-GB" sz="2000" dirty="0" err="1"/>
              <a:t>Majem</a:t>
            </a:r>
            <a:r>
              <a:rPr lang="en-GB" sz="2000" dirty="0"/>
              <a:t> L. Variables predictive of adherence to diet and physical activity recommendations in the treatment of obesity and overweight, in a group of Spanish subjects. </a:t>
            </a:r>
            <a:r>
              <a:rPr lang="en-GB" sz="2000" dirty="0" err="1"/>
              <a:t>Int</a:t>
            </a:r>
            <a:r>
              <a:rPr lang="en-GB" sz="2000" dirty="0"/>
              <a:t> J </a:t>
            </a:r>
            <a:r>
              <a:rPr lang="en-GB" sz="2000" dirty="0" err="1"/>
              <a:t>Obes</a:t>
            </a:r>
            <a:r>
              <a:rPr lang="en-GB" sz="2000" dirty="0"/>
              <a:t> </a:t>
            </a:r>
            <a:r>
              <a:rPr lang="en-GB" sz="2000" dirty="0" err="1"/>
              <a:t>Relat</a:t>
            </a:r>
            <a:r>
              <a:rPr lang="en-GB" sz="2000" dirty="0"/>
              <a:t> </a:t>
            </a:r>
            <a:r>
              <a:rPr lang="en-GB" sz="2000" dirty="0" err="1"/>
              <a:t>Metab</a:t>
            </a:r>
            <a:r>
              <a:rPr lang="en-GB" sz="2000" dirty="0"/>
              <a:t> </a:t>
            </a:r>
            <a:r>
              <a:rPr lang="en-GB" sz="2000" dirty="0" err="1"/>
              <a:t>Disord</a:t>
            </a:r>
            <a:r>
              <a:rPr lang="en-GB" sz="2000" dirty="0"/>
              <a:t> 2004;28(5):697-705.</a:t>
            </a:r>
            <a:endParaRPr lang="en-US" sz="2000" dirty="0"/>
          </a:p>
          <a:p>
            <a:r>
              <a:rPr lang="en-GB" sz="2000" dirty="0"/>
              <a:t>Chung ML, Moser DK, Lennie TA, et al. Gender differences in adherence to the sodium-restricted diet in patients with heart failure. J Card Fail 2006;12(8):628-34. </a:t>
            </a:r>
            <a:r>
              <a:rPr lang="en-US" sz="2000" i="1" dirty="0"/>
              <a:t> </a:t>
            </a:r>
            <a:endParaRPr lang="el-GR" sz="2000" i="1" dirty="0">
              <a:solidFill>
                <a:schemeClr val="accent2">
                  <a:lumMod val="75000"/>
                </a:schemeClr>
              </a:solidFill>
            </a:endParaRPr>
          </a:p>
          <a:p>
            <a:r>
              <a:rPr lang="en-GB" sz="2000" dirty="0"/>
              <a:t>da Silva R, Bach-</a:t>
            </a:r>
            <a:r>
              <a:rPr lang="en-GB" sz="2000" dirty="0" err="1"/>
              <a:t>Faig</a:t>
            </a:r>
            <a:r>
              <a:rPr lang="en-GB" sz="2000" dirty="0"/>
              <a:t> A, </a:t>
            </a:r>
            <a:r>
              <a:rPr lang="en-GB" sz="2000" dirty="0" err="1"/>
              <a:t>Raido</a:t>
            </a:r>
            <a:r>
              <a:rPr lang="en-GB" sz="2000" dirty="0"/>
              <a:t> Quintana B, Buckland G, </a:t>
            </a:r>
            <a:r>
              <a:rPr lang="en-GB" sz="2000" dirty="0" err="1"/>
              <a:t>Vaz</a:t>
            </a:r>
            <a:r>
              <a:rPr lang="en-GB" sz="2000" dirty="0"/>
              <a:t> de Almeida MD, Serra-</a:t>
            </a:r>
            <a:r>
              <a:rPr lang="en-GB" sz="2000" dirty="0" err="1"/>
              <a:t>Majem</a:t>
            </a:r>
            <a:r>
              <a:rPr lang="en-GB" sz="2000" dirty="0"/>
              <a:t> L. Worldwide variation of adherence to the Mediterranean diet, in 1961-1965 and 2000-2003. Public Health </a:t>
            </a:r>
            <a:r>
              <a:rPr lang="en-GB" sz="2000" dirty="0" err="1"/>
              <a:t>Nutr</a:t>
            </a:r>
            <a:r>
              <a:rPr lang="en-GB" sz="2000" dirty="0"/>
              <a:t> 2009;12(9A):1676-84.</a:t>
            </a:r>
          </a:p>
          <a:p>
            <a:r>
              <a:rPr lang="en-US" sz="2000" i="1" dirty="0">
                <a:solidFill>
                  <a:schemeClr val="tx1"/>
                </a:solidFill>
              </a:rPr>
              <a:t>Emanuel EJ &amp; Emanuel LL. Four models of the physician – patient relationship. JAMA 1992;267(16):2221.</a:t>
            </a:r>
          </a:p>
          <a:p>
            <a:pPr lvl="0"/>
            <a:r>
              <a:rPr lang="en-GB" sz="2000" dirty="0"/>
              <a:t>Evangelista L, </a:t>
            </a:r>
            <a:r>
              <a:rPr lang="en-GB" sz="2000" dirty="0" err="1"/>
              <a:t>Doering</a:t>
            </a:r>
            <a:r>
              <a:rPr lang="en-GB" sz="2000" dirty="0"/>
              <a:t> LV, </a:t>
            </a:r>
            <a:r>
              <a:rPr lang="en-GB" sz="2000" dirty="0" err="1"/>
              <a:t>Dracup</a:t>
            </a:r>
            <a:r>
              <a:rPr lang="en-GB" sz="2000" dirty="0"/>
              <a:t> K, Westlake C, Hamilton M, </a:t>
            </a:r>
            <a:r>
              <a:rPr lang="en-GB" sz="2000" dirty="0" err="1"/>
              <a:t>Fonarow</a:t>
            </a:r>
            <a:r>
              <a:rPr lang="en-GB" sz="2000" dirty="0"/>
              <a:t> GC. Compliance </a:t>
            </a:r>
            <a:r>
              <a:rPr lang="en-GB" sz="2000" dirty="0" err="1"/>
              <a:t>behaviors</a:t>
            </a:r>
            <a:r>
              <a:rPr lang="en-GB" sz="2000" dirty="0"/>
              <a:t> of elderly patients with advanced heart failure. J </a:t>
            </a:r>
            <a:r>
              <a:rPr lang="en-GB" sz="2000" dirty="0" err="1"/>
              <a:t>Cardiovasc</a:t>
            </a:r>
            <a:r>
              <a:rPr lang="en-GB" sz="2000" dirty="0"/>
              <a:t> </a:t>
            </a:r>
            <a:r>
              <a:rPr lang="en-GB" sz="2000" dirty="0" err="1"/>
              <a:t>Nurs</a:t>
            </a:r>
            <a:r>
              <a:rPr lang="en-GB" sz="2000" dirty="0"/>
              <a:t> 2003;18(3):197-206; quiz 7-8.</a:t>
            </a:r>
          </a:p>
          <a:p>
            <a:r>
              <a:rPr lang="en-GB" sz="2000" dirty="0"/>
              <a:t>Fields-Gardner C, Fergusson P. Position of the American Dietetic Association and Dietitians of Canada: nutrition intervention in the care of persons with human immunodeficiency virus infection. J Am Diet </a:t>
            </a:r>
            <a:r>
              <a:rPr lang="en-GB" sz="2000" dirty="0" err="1"/>
              <a:t>Assoc</a:t>
            </a:r>
            <a:r>
              <a:rPr lang="en-GB" sz="2000" dirty="0"/>
              <a:t> 2004;104(9):1425-41.</a:t>
            </a:r>
          </a:p>
          <a:p>
            <a:r>
              <a:rPr lang="en-GB" sz="2000" dirty="0" err="1"/>
              <a:t>Fogli-Cawley</a:t>
            </a:r>
            <a:r>
              <a:rPr lang="en-GB" sz="2000" dirty="0"/>
              <a:t> JJ, Dwyer JT, Saltzman E, McCullough ML, Troy LM, Jacques PF. The 2005 Dietary Guidelines for Americans Adherence Index: development and application. J </a:t>
            </a:r>
            <a:r>
              <a:rPr lang="en-GB" sz="2000" dirty="0" err="1"/>
              <a:t>Nutr</a:t>
            </a:r>
            <a:r>
              <a:rPr lang="en-GB" sz="2000" dirty="0"/>
              <a:t> 2006;136(11):2908-15. </a:t>
            </a:r>
            <a:endParaRPr lang="el-GR" sz="2000" dirty="0"/>
          </a:p>
          <a:p>
            <a:r>
              <a:rPr lang="en-GB" sz="2000" dirty="0"/>
              <a:t>Haynes BR, Taylor WR, L. SD. Compliance in Health Care. Baltimore: Johns Hopkins </a:t>
            </a:r>
            <a:r>
              <a:rPr lang="en-GB" sz="2000" dirty="0" err="1"/>
              <a:t>Univers</a:t>
            </a:r>
            <a:r>
              <a:rPr lang="en-GB" sz="2000" dirty="0"/>
              <a:t>. Press, 1979.</a:t>
            </a:r>
            <a:endParaRPr lang="el-GR" sz="2000" dirty="0"/>
          </a:p>
          <a:p>
            <a:r>
              <a:rPr lang="en-GB" sz="2000" dirty="0"/>
              <a:t>Hirata H, Asanuma M, Kondo Y, Ogawa N. [Influence of protein-restricted diet on motor response fluctuations in Parkinson's disease]. </a:t>
            </a:r>
            <a:r>
              <a:rPr lang="en-GB" sz="2000" dirty="0" err="1"/>
              <a:t>Rinsho</a:t>
            </a:r>
            <a:r>
              <a:rPr lang="en-GB" sz="2000" dirty="0"/>
              <a:t> </a:t>
            </a:r>
            <a:r>
              <a:rPr lang="en-GB" sz="2000" dirty="0" err="1"/>
              <a:t>Shinkeigaku</a:t>
            </a:r>
            <a:r>
              <a:rPr lang="en-GB" sz="2000" dirty="0"/>
              <a:t> 1992;32(9):973-8.</a:t>
            </a:r>
            <a:endParaRPr lang="el-GR" sz="2000" dirty="0"/>
          </a:p>
          <a:p>
            <a:endParaRPr lang="el-GR" sz="2000" dirty="0"/>
          </a:p>
          <a:p>
            <a:pPr algn="just"/>
            <a:endParaRPr lang="en-US" sz="2000" dirty="0"/>
          </a:p>
          <a:p>
            <a:pPr algn="just"/>
            <a:endParaRPr lang="en-US" sz="2000" i="1" dirty="0">
              <a:solidFill>
                <a:schemeClr val="accent2">
                  <a:lumMod val="75000"/>
                </a:schemeClr>
              </a:solidFill>
            </a:endParaRPr>
          </a:p>
          <a:p>
            <a:endParaRPr lang="en-US" sz="2000" dirty="0"/>
          </a:p>
        </p:txBody>
      </p:sp>
    </p:spTree>
    <p:extLst>
      <p:ext uri="{BB962C8B-B14F-4D97-AF65-F5344CB8AC3E}">
        <p14:creationId xmlns:p14="http://schemas.microsoft.com/office/powerpoint/2010/main" val="598937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548680"/>
            <a:ext cx="7024744" cy="648072"/>
          </a:xfrm>
        </p:spPr>
        <p:txBody>
          <a:bodyPr>
            <a:normAutofit/>
          </a:bodyPr>
          <a:lstStyle/>
          <a:p>
            <a:r>
              <a:rPr lang="el-GR" sz="3200" b="1" dirty="0">
                <a:solidFill>
                  <a:srgbClr val="C00000"/>
                </a:solidFill>
              </a:rPr>
              <a:t>Βιβλιογραφία</a:t>
            </a:r>
            <a:r>
              <a:rPr lang="en-US" sz="3200" b="1" dirty="0">
                <a:solidFill>
                  <a:srgbClr val="C00000"/>
                </a:solidFill>
              </a:rPr>
              <a:t> (II)</a:t>
            </a:r>
            <a:endParaRPr lang="el-GR" sz="3200" dirty="0"/>
          </a:p>
        </p:txBody>
      </p:sp>
      <p:sp>
        <p:nvSpPr>
          <p:cNvPr id="3" name="Θέση περιεχομένου 2"/>
          <p:cNvSpPr>
            <a:spLocks noGrp="1"/>
          </p:cNvSpPr>
          <p:nvPr>
            <p:ph idx="1"/>
          </p:nvPr>
        </p:nvSpPr>
        <p:spPr>
          <a:xfrm>
            <a:off x="539552" y="1268760"/>
            <a:ext cx="7848872" cy="4320480"/>
          </a:xfrm>
        </p:spPr>
        <p:txBody>
          <a:bodyPr>
            <a:noAutofit/>
          </a:bodyPr>
          <a:lstStyle/>
          <a:p>
            <a:r>
              <a:rPr lang="en-GB" sz="1300" dirty="0" err="1"/>
              <a:t>Horstink</a:t>
            </a:r>
            <a:r>
              <a:rPr lang="en-GB" sz="1300" dirty="0"/>
              <a:t> M, </a:t>
            </a:r>
            <a:r>
              <a:rPr lang="en-GB" sz="1300" dirty="0" err="1"/>
              <a:t>Tolosa</a:t>
            </a:r>
            <a:r>
              <a:rPr lang="en-GB" sz="1300" dirty="0"/>
              <a:t> E, </a:t>
            </a:r>
            <a:r>
              <a:rPr lang="en-GB" sz="1300" dirty="0" err="1"/>
              <a:t>Bonuccelli</a:t>
            </a:r>
            <a:r>
              <a:rPr lang="en-GB" sz="1300" dirty="0"/>
              <a:t> U, et al. Review of the therapeutic management of Parkinson's disease. Report of a joint task force of the European Federation of Neurological Societies (EFNS) and the Movement Disorder Society-European Section (MDS-ES). Part II: late (complicated) Parkinson's disease. Eur J </a:t>
            </a:r>
            <a:r>
              <a:rPr lang="en-GB" sz="1300" dirty="0" err="1"/>
              <a:t>Neurol</a:t>
            </a:r>
            <a:r>
              <a:rPr lang="en-GB" sz="1300" dirty="0"/>
              <a:t> 2006;13(11):1186-202. </a:t>
            </a:r>
            <a:endParaRPr lang="el-GR" sz="1300" dirty="0"/>
          </a:p>
          <a:p>
            <a:r>
              <a:rPr lang="en-GB" sz="1300" dirty="0"/>
              <a:t>Link LB, Jacobson JS. Factors affecting adherence to a raw vegan diet. Complement </a:t>
            </a:r>
            <a:r>
              <a:rPr lang="en-GB" sz="1300" dirty="0" err="1"/>
              <a:t>Ther</a:t>
            </a:r>
            <a:r>
              <a:rPr lang="en-GB" sz="1300" dirty="0"/>
              <a:t> </a:t>
            </a:r>
            <a:r>
              <a:rPr lang="en-GB" sz="1300" dirty="0" err="1"/>
              <a:t>Clin</a:t>
            </a:r>
            <a:r>
              <a:rPr lang="en-GB" sz="1300" dirty="0"/>
              <a:t> </a:t>
            </a:r>
            <a:r>
              <a:rPr lang="en-GB" sz="1300" dirty="0" err="1"/>
              <a:t>Pract</a:t>
            </a:r>
            <a:r>
              <a:rPr lang="en-GB" sz="1300" dirty="0"/>
              <a:t> 2008;14(1):53-9. </a:t>
            </a:r>
          </a:p>
          <a:p>
            <a:r>
              <a:rPr lang="en-GB" sz="1300" dirty="0" err="1"/>
              <a:t>Neuhouser</a:t>
            </a:r>
            <a:r>
              <a:rPr lang="en-GB" sz="1300" dirty="0"/>
              <a:t> ML, Miller DL, Kristal AR, Barnett MJ, </a:t>
            </a:r>
            <a:r>
              <a:rPr lang="en-GB" sz="1300" dirty="0" err="1"/>
              <a:t>Cheskin</a:t>
            </a:r>
            <a:r>
              <a:rPr lang="en-GB" sz="1300" dirty="0"/>
              <a:t> LJ. Diet and exercise habits of patients with diabetes, </a:t>
            </a:r>
            <a:r>
              <a:rPr lang="en-GB" sz="1300" dirty="0" err="1"/>
              <a:t>dyslipidemia</a:t>
            </a:r>
            <a:r>
              <a:rPr lang="en-GB" sz="1300" dirty="0"/>
              <a:t>, cardiovascular disease or hypertension. J Am </a:t>
            </a:r>
            <a:r>
              <a:rPr lang="en-GB" sz="1300" dirty="0" err="1"/>
              <a:t>Coll</a:t>
            </a:r>
            <a:r>
              <a:rPr lang="en-GB" sz="1300" dirty="0"/>
              <a:t> </a:t>
            </a:r>
            <a:r>
              <a:rPr lang="en-GB" sz="1300" dirty="0" err="1"/>
              <a:t>Nutr</a:t>
            </a:r>
            <a:r>
              <a:rPr lang="en-GB" sz="1300" dirty="0"/>
              <a:t> 2002;21(5):394-401.</a:t>
            </a:r>
          </a:p>
          <a:p>
            <a:r>
              <a:rPr lang="en-GB" sz="1300" dirty="0"/>
              <a:t>Nishida C, </a:t>
            </a:r>
            <a:r>
              <a:rPr lang="en-GB" sz="1300" dirty="0" err="1"/>
              <a:t>Uauy</a:t>
            </a:r>
            <a:r>
              <a:rPr lang="en-GB" sz="1300" dirty="0"/>
              <a:t> R, Kumanyika S, Shetty P. The joint WHO/FAO expert consultation on diet, nutrition and the prevention of chronic diseases: process, product and policy implications. Public Health </a:t>
            </a:r>
            <a:r>
              <a:rPr lang="en-GB" sz="1300" dirty="0" err="1"/>
              <a:t>Nutr</a:t>
            </a:r>
            <a:r>
              <a:rPr lang="en-GB" sz="1300" dirty="0"/>
              <a:t> 2004;7(1A):245-50. </a:t>
            </a:r>
            <a:endParaRPr lang="el-GR" sz="1300" dirty="0"/>
          </a:p>
          <a:p>
            <a:r>
              <a:rPr lang="en-US" sz="1400" dirty="0" err="1"/>
              <a:t>Ockene</a:t>
            </a:r>
            <a:r>
              <a:rPr lang="en-US" sz="1400" dirty="0"/>
              <a:t> IS et al. Adherence Issues and Behavior Changes: Achieving a Long-Term. JACC 2002;40(4):579 -651.</a:t>
            </a:r>
          </a:p>
          <a:p>
            <a:r>
              <a:rPr lang="en-GB" sz="1400" dirty="0"/>
              <a:t>Pincus JH, Barry KM. Dietary method for reducing fluctuations in Parkinson's disease. Yale J </a:t>
            </a:r>
            <a:r>
              <a:rPr lang="en-GB" sz="1400" dirty="0" err="1"/>
              <a:t>Biol</a:t>
            </a:r>
            <a:r>
              <a:rPr lang="en-GB" sz="1400" dirty="0"/>
              <a:t> Med 1987;60(2):133-7.</a:t>
            </a:r>
            <a:endParaRPr lang="el-GR" sz="1400" dirty="0"/>
          </a:p>
          <a:p>
            <a:r>
              <a:rPr lang="en-US" sz="1400" dirty="0"/>
              <a:t>Ryan P. Integrated Theory of Health Behavior Change</a:t>
            </a:r>
            <a:r>
              <a:rPr lang="el-GR" sz="1400" dirty="0"/>
              <a:t>.</a:t>
            </a:r>
            <a:r>
              <a:rPr lang="en-US" sz="1400" i="1" dirty="0"/>
              <a:t> Clin Nurse Spec</a:t>
            </a:r>
            <a:r>
              <a:rPr lang="en-US" sz="1400" dirty="0"/>
              <a:t>. 2009 ; 23(3): 161–172.</a:t>
            </a:r>
          </a:p>
          <a:p>
            <a:r>
              <a:rPr lang="en-GB" sz="1400" dirty="0" err="1"/>
              <a:t>Tsartsali</a:t>
            </a:r>
            <a:r>
              <a:rPr lang="en-GB" sz="1400" dirty="0"/>
              <a:t> PK, Thompson JL, </a:t>
            </a:r>
            <a:r>
              <a:rPr lang="en-GB" sz="1400" dirty="0" err="1"/>
              <a:t>Jago</a:t>
            </a:r>
            <a:r>
              <a:rPr lang="en-GB" sz="1400" dirty="0"/>
              <a:t> R. Increased knowledge predicts greater adherence to the Mediterranean diet in Greek adolescents. Public Health </a:t>
            </a:r>
            <a:r>
              <a:rPr lang="en-GB" sz="1400" dirty="0" err="1"/>
              <a:t>Nutr</a:t>
            </a:r>
            <a:r>
              <a:rPr lang="en-GB" sz="1400" dirty="0"/>
              <a:t> 2009;12(2):208-13. </a:t>
            </a:r>
          </a:p>
          <a:p>
            <a:pPr marL="68580" indent="0">
              <a:buNone/>
            </a:pPr>
            <a:endParaRPr lang="en-US" sz="1400" dirty="0"/>
          </a:p>
          <a:p>
            <a:r>
              <a:rPr lang="el-GR" sz="1400" i="1" dirty="0" err="1">
                <a:solidFill>
                  <a:schemeClr val="tx1"/>
                </a:solidFill>
              </a:rPr>
              <a:t>Γιαννακούλια</a:t>
            </a:r>
            <a:r>
              <a:rPr lang="el-GR" sz="1400" i="1" dirty="0">
                <a:solidFill>
                  <a:schemeClr val="tx1"/>
                </a:solidFill>
              </a:rPr>
              <a:t> Μ &amp; </a:t>
            </a:r>
            <a:r>
              <a:rPr lang="el-GR" sz="1400" i="1" dirty="0" err="1">
                <a:solidFill>
                  <a:schemeClr val="tx1"/>
                </a:solidFill>
              </a:rPr>
              <a:t>Φάππα</a:t>
            </a:r>
            <a:r>
              <a:rPr lang="el-GR" sz="1400" i="1" dirty="0">
                <a:solidFill>
                  <a:schemeClr val="tx1"/>
                </a:solidFill>
              </a:rPr>
              <a:t> Ε. Διατροφική Συμβουλευτική &amp; Συμπεριφορά (2015).</a:t>
            </a:r>
            <a:r>
              <a:rPr lang="en-US" sz="1400" i="1" dirty="0">
                <a:solidFill>
                  <a:schemeClr val="tx1"/>
                </a:solidFill>
              </a:rPr>
              <a:t> </a:t>
            </a:r>
            <a:r>
              <a:rPr lang="en-US" sz="1400" i="1" dirty="0">
                <a:solidFill>
                  <a:schemeClr val="tx1"/>
                </a:solidFill>
                <a:hlinkClick r:id="rId2"/>
              </a:rPr>
              <a:t>www.kallipos.gr</a:t>
            </a:r>
            <a:endParaRPr lang="en-US" sz="1400" i="1" dirty="0">
              <a:solidFill>
                <a:schemeClr val="tx1"/>
              </a:solidFill>
            </a:endParaRPr>
          </a:p>
          <a:p>
            <a:pPr marL="68580" indent="0">
              <a:buNone/>
            </a:pPr>
            <a:endParaRPr lang="en-GB" sz="1300" dirty="0"/>
          </a:p>
        </p:txBody>
      </p:sp>
    </p:spTree>
    <p:extLst>
      <p:ext uri="{BB962C8B-B14F-4D97-AF65-F5344CB8AC3E}">
        <p14:creationId xmlns:p14="http://schemas.microsoft.com/office/powerpoint/2010/main" val="116684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9592" y="836712"/>
            <a:ext cx="7488832" cy="648072"/>
          </a:xfrm>
        </p:spPr>
        <p:txBody>
          <a:bodyPr>
            <a:normAutofit fontScale="90000"/>
          </a:bodyPr>
          <a:lstStyle/>
          <a:p>
            <a:r>
              <a:rPr lang="el-GR" sz="3000" b="1" dirty="0">
                <a:solidFill>
                  <a:schemeClr val="accent2">
                    <a:lumMod val="75000"/>
                  </a:schemeClr>
                </a:solidFill>
              </a:rPr>
              <a:t>Προαγωγή υγείας = αλλαγή συμπεριφοράς</a:t>
            </a:r>
          </a:p>
        </p:txBody>
      </p:sp>
      <p:sp>
        <p:nvSpPr>
          <p:cNvPr id="3" name="Θέση περιεχομένου 2"/>
          <p:cNvSpPr>
            <a:spLocks noGrp="1"/>
          </p:cNvSpPr>
          <p:nvPr>
            <p:ph idx="1"/>
          </p:nvPr>
        </p:nvSpPr>
        <p:spPr>
          <a:xfrm>
            <a:off x="1043492" y="1916832"/>
            <a:ext cx="6777317" cy="3915797"/>
          </a:xfrm>
        </p:spPr>
        <p:txBody>
          <a:bodyPr>
            <a:normAutofit lnSpcReduction="10000"/>
          </a:bodyPr>
          <a:lstStyle/>
          <a:p>
            <a:r>
              <a:rPr lang="el-GR" dirty="0"/>
              <a:t>Η προαγωγή υγείας απαιτεί από το άτομο να ξεκινήσει &amp; να διατηρήσει μια καινούρια συμπεριφορά.</a:t>
            </a:r>
          </a:p>
          <a:p>
            <a:endParaRPr lang="el-GR" dirty="0"/>
          </a:p>
          <a:p>
            <a:r>
              <a:rPr lang="el-GR" dirty="0"/>
              <a:t> Οι συμπεριφορές αυτές αφορούν σε:</a:t>
            </a:r>
          </a:p>
          <a:p>
            <a:pPr lvl="1"/>
            <a:r>
              <a:rPr lang="el-GR" dirty="0"/>
              <a:t>Αύξηση της φυσικής δραστηριότητας</a:t>
            </a:r>
          </a:p>
          <a:p>
            <a:pPr lvl="1"/>
            <a:r>
              <a:rPr lang="el-GR" dirty="0"/>
              <a:t>Βελτίωση της Διατροφής</a:t>
            </a:r>
          </a:p>
          <a:p>
            <a:pPr lvl="1"/>
            <a:r>
              <a:rPr lang="el-GR" dirty="0"/>
              <a:t>Διαχείριση στρες</a:t>
            </a:r>
          </a:p>
          <a:p>
            <a:pPr lvl="1"/>
            <a:r>
              <a:rPr lang="el-GR" dirty="0"/>
              <a:t>Διακοπή καπνίσματος</a:t>
            </a:r>
          </a:p>
          <a:p>
            <a:pPr lvl="1"/>
            <a:r>
              <a:rPr lang="el-GR" dirty="0"/>
              <a:t>Περιορισμός της κατανάλωσης αλκοόλ</a:t>
            </a:r>
          </a:p>
          <a:p>
            <a:pPr lvl="1"/>
            <a:endParaRPr lang="el-GR" dirty="0"/>
          </a:p>
        </p:txBody>
      </p:sp>
      <p:sp>
        <p:nvSpPr>
          <p:cNvPr id="4" name="Rounded Rectangle 3"/>
          <p:cNvSpPr/>
          <p:nvPr/>
        </p:nvSpPr>
        <p:spPr>
          <a:xfrm>
            <a:off x="1259632" y="3789040"/>
            <a:ext cx="5832648" cy="792088"/>
          </a:xfrm>
          <a:prstGeom prst="roundRect">
            <a:avLst/>
          </a:prstGeom>
          <a:noFill/>
          <a:ln w="254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
        <p:nvSpPr>
          <p:cNvPr id="5" name="Rounded Rectangle 4"/>
          <p:cNvSpPr/>
          <p:nvPr/>
        </p:nvSpPr>
        <p:spPr>
          <a:xfrm>
            <a:off x="1259632" y="5229200"/>
            <a:ext cx="5832648" cy="500037"/>
          </a:xfrm>
          <a:prstGeom prst="roundRect">
            <a:avLst/>
          </a:prstGeom>
          <a:noFill/>
          <a:ln w="254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l-GR"/>
          </a:p>
        </p:txBody>
      </p:sp>
    </p:spTree>
    <p:extLst>
      <p:ext uri="{BB962C8B-B14F-4D97-AF65-F5344CB8AC3E}">
        <p14:creationId xmlns:p14="http://schemas.microsoft.com/office/powerpoint/2010/main" val="354883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01136"/>
          </a:xfrm>
        </p:spPr>
        <p:txBody>
          <a:bodyPr>
            <a:normAutofit/>
          </a:bodyPr>
          <a:lstStyle/>
          <a:p>
            <a:r>
              <a:rPr lang="el-GR" sz="3200" b="1" dirty="0">
                <a:solidFill>
                  <a:srgbClr val="C00000"/>
                </a:solidFill>
              </a:rPr>
              <a:t>Διατροφή &amp; υγεία</a:t>
            </a:r>
          </a:p>
        </p:txBody>
      </p:sp>
      <p:sp>
        <p:nvSpPr>
          <p:cNvPr id="3" name="Θέση περιεχομένου 2"/>
          <p:cNvSpPr>
            <a:spLocks noGrp="1"/>
          </p:cNvSpPr>
          <p:nvPr>
            <p:ph idx="1"/>
          </p:nvPr>
        </p:nvSpPr>
        <p:spPr>
          <a:xfrm>
            <a:off x="1043492" y="1916832"/>
            <a:ext cx="6777317" cy="4176464"/>
          </a:xfrm>
        </p:spPr>
        <p:txBody>
          <a:bodyPr>
            <a:normAutofit fontScale="92500" lnSpcReduction="10000"/>
          </a:bodyPr>
          <a:lstStyle/>
          <a:p>
            <a:pPr>
              <a:buClr>
                <a:srgbClr val="C00000"/>
              </a:buClr>
              <a:buSzPct val="90000"/>
            </a:pPr>
            <a:r>
              <a:rPr lang="el-GR" dirty="0"/>
              <a:t>Δίαιτα = ακρογωνιαίος λίθος στην πρόληψη και θεραπεία διάφορων ασθενειών</a:t>
            </a:r>
          </a:p>
          <a:p>
            <a:pPr lvl="1">
              <a:buClr>
                <a:srgbClr val="C00000"/>
              </a:buClr>
              <a:buSzPct val="90000"/>
              <a:buFont typeface="Wingdings" panose="05000000000000000000" pitchFamily="2" charset="2"/>
              <a:buChar char="§"/>
            </a:pPr>
            <a:r>
              <a:rPr lang="el-GR" dirty="0"/>
              <a:t>Καρδιαγγειακά νοσήματα</a:t>
            </a:r>
          </a:p>
          <a:p>
            <a:pPr lvl="1">
              <a:buClr>
                <a:srgbClr val="C00000"/>
              </a:buClr>
              <a:buSzPct val="90000"/>
              <a:buFont typeface="Wingdings" panose="05000000000000000000" pitchFamily="2" charset="2"/>
              <a:buChar char="§"/>
            </a:pPr>
            <a:r>
              <a:rPr lang="el-GR" dirty="0"/>
              <a:t>Διάφορες μορφές καρκίνου</a:t>
            </a:r>
          </a:p>
          <a:p>
            <a:pPr lvl="1">
              <a:buClr>
                <a:srgbClr val="C00000"/>
              </a:buClr>
              <a:buSzPct val="90000"/>
              <a:buFont typeface="Wingdings" panose="05000000000000000000" pitchFamily="2" charset="2"/>
              <a:buChar char="§"/>
            </a:pPr>
            <a:r>
              <a:rPr lang="el-GR" dirty="0"/>
              <a:t>Παχυσαρκία</a:t>
            </a:r>
          </a:p>
          <a:p>
            <a:pPr lvl="1">
              <a:buClr>
                <a:srgbClr val="C00000"/>
              </a:buClr>
              <a:buSzPct val="90000"/>
              <a:buFont typeface="Wingdings" panose="05000000000000000000" pitchFamily="2" charset="2"/>
              <a:buChar char="§"/>
            </a:pPr>
            <a:r>
              <a:rPr lang="el-GR" dirty="0"/>
              <a:t>…</a:t>
            </a:r>
          </a:p>
          <a:p>
            <a:pPr marL="365760" lvl="1" indent="0">
              <a:buClr>
                <a:srgbClr val="C00000"/>
              </a:buClr>
              <a:buSzPct val="90000"/>
              <a:buNone/>
            </a:pPr>
            <a:endParaRPr lang="el-GR" dirty="0"/>
          </a:p>
          <a:p>
            <a:pPr>
              <a:buClr>
                <a:srgbClr val="C00000"/>
              </a:buClr>
              <a:buSzPct val="90000"/>
            </a:pPr>
            <a:r>
              <a:rPr lang="el-GR" dirty="0"/>
              <a:t>Επικουρικός ρόλος της δίαιτας στη θεραπεία</a:t>
            </a:r>
          </a:p>
          <a:p>
            <a:pPr lvl="1">
              <a:buClr>
                <a:srgbClr val="C00000"/>
              </a:buClr>
              <a:buSzPct val="90000"/>
              <a:buFont typeface="Wingdings" panose="05000000000000000000" pitchFamily="2" charset="2"/>
              <a:buChar char="§"/>
            </a:pPr>
            <a:r>
              <a:rPr lang="en-US" dirty="0"/>
              <a:t>AIDS</a:t>
            </a:r>
            <a:endParaRPr lang="el-GR" dirty="0"/>
          </a:p>
          <a:p>
            <a:pPr lvl="1">
              <a:buClr>
                <a:srgbClr val="C00000"/>
              </a:buClr>
              <a:buSzPct val="90000"/>
              <a:buFont typeface="Wingdings" panose="05000000000000000000" pitchFamily="2" charset="2"/>
              <a:buChar char="§"/>
            </a:pPr>
            <a:r>
              <a:rPr lang="el-GR" dirty="0"/>
              <a:t>νευρολογικές παθήσεις</a:t>
            </a:r>
          </a:p>
          <a:p>
            <a:pPr lvl="1">
              <a:buClr>
                <a:srgbClr val="C00000"/>
              </a:buClr>
              <a:buSzPct val="90000"/>
              <a:buFont typeface="Wingdings" panose="05000000000000000000" pitchFamily="2" charset="2"/>
              <a:buChar char="§"/>
            </a:pPr>
            <a:r>
              <a:rPr lang="el-GR" dirty="0"/>
              <a:t>ρευματικά νοσήματα</a:t>
            </a:r>
          </a:p>
          <a:p>
            <a:pPr lvl="1">
              <a:buClr>
                <a:srgbClr val="C00000"/>
              </a:buClr>
              <a:buSzPct val="90000"/>
              <a:buFont typeface="Wingdings" panose="05000000000000000000" pitchFamily="2" charset="2"/>
              <a:buChar char="§"/>
            </a:pPr>
            <a:r>
              <a:rPr lang="el-GR" dirty="0"/>
              <a:t>…</a:t>
            </a:r>
          </a:p>
        </p:txBody>
      </p:sp>
    </p:spTree>
    <p:extLst>
      <p:ext uri="{BB962C8B-B14F-4D97-AF65-F5344CB8AC3E}">
        <p14:creationId xmlns:p14="http://schemas.microsoft.com/office/powerpoint/2010/main" val="2643398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908720"/>
            <a:ext cx="7560840" cy="710952"/>
          </a:xfrm>
        </p:spPr>
        <p:txBody>
          <a:bodyPr>
            <a:normAutofit/>
          </a:bodyPr>
          <a:lstStyle/>
          <a:p>
            <a:r>
              <a:rPr lang="el-GR" sz="2600" b="1" dirty="0">
                <a:solidFill>
                  <a:srgbClr val="C00000"/>
                </a:solidFill>
              </a:rPr>
              <a:t>Προσκόλληση ασθενών στις συστάσεις</a:t>
            </a:r>
          </a:p>
        </p:txBody>
      </p:sp>
      <p:sp>
        <p:nvSpPr>
          <p:cNvPr id="3" name="Θέση περιεχομένου 2"/>
          <p:cNvSpPr>
            <a:spLocks noGrp="1"/>
          </p:cNvSpPr>
          <p:nvPr>
            <p:ph idx="1"/>
          </p:nvPr>
        </p:nvSpPr>
        <p:spPr>
          <a:xfrm>
            <a:off x="899592" y="2060848"/>
            <a:ext cx="7128908" cy="3771781"/>
          </a:xfrm>
        </p:spPr>
        <p:txBody>
          <a:bodyPr>
            <a:normAutofit/>
          </a:bodyPr>
          <a:lstStyle/>
          <a:p>
            <a:pPr algn="just">
              <a:buClr>
                <a:srgbClr val="C00000"/>
              </a:buClr>
            </a:pPr>
            <a:r>
              <a:rPr lang="el-GR" sz="2000" dirty="0"/>
              <a:t>42% των ατόμων που έπασχαν από νοσήματα σχετιζόμενα με τη διατροφή, όπως σακχαρώδη διαβήτη, </a:t>
            </a:r>
            <a:r>
              <a:rPr lang="el-GR" sz="2000" dirty="0" err="1"/>
              <a:t>δυσλιπιδαιμία</a:t>
            </a:r>
            <a:r>
              <a:rPr lang="el-GR" sz="2000" dirty="0"/>
              <a:t>, καρδιαγγειακά νοσήματα ή υπέρταση, είχαν μη ικανοποιητικές διατροφικές συνήθειες και συνήθειες άσκησης. </a:t>
            </a:r>
          </a:p>
          <a:p>
            <a:pPr algn="just">
              <a:buClr>
                <a:srgbClr val="C00000"/>
              </a:buClr>
            </a:pPr>
            <a:endParaRPr lang="en-US" sz="2000" dirty="0"/>
          </a:p>
          <a:p>
            <a:pPr algn="just">
              <a:buClr>
                <a:srgbClr val="C00000"/>
              </a:buClr>
            </a:pPr>
            <a:endParaRPr lang="el-GR" sz="2000" dirty="0"/>
          </a:p>
          <a:p>
            <a:pPr algn="just">
              <a:buClr>
                <a:srgbClr val="C00000"/>
              </a:buClr>
            </a:pPr>
            <a:r>
              <a:rPr lang="el-GR" sz="2000" dirty="0"/>
              <a:t>Τα % προσκόλλησης των ασθενών με τις διατροφικές οδηγίες διαφέρουν στα διάφορα νοσήματα, αλλά και για το ίδιο νόσημα.</a:t>
            </a:r>
          </a:p>
        </p:txBody>
      </p:sp>
    </p:spTree>
    <p:extLst>
      <p:ext uri="{BB962C8B-B14F-4D97-AF65-F5344CB8AC3E}">
        <p14:creationId xmlns:p14="http://schemas.microsoft.com/office/powerpoint/2010/main" val="1840053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76" y="1027664"/>
            <a:ext cx="7704856" cy="673144"/>
          </a:xfrm>
        </p:spPr>
        <p:txBody>
          <a:bodyPr>
            <a:normAutofit/>
          </a:bodyPr>
          <a:lstStyle/>
          <a:p>
            <a:r>
              <a:rPr lang="el-GR" sz="2600" b="1" dirty="0">
                <a:solidFill>
                  <a:srgbClr val="C00000"/>
                </a:solidFill>
              </a:rPr>
              <a:t>Προσκόλληση υγειών στις συστάσεις</a:t>
            </a:r>
          </a:p>
        </p:txBody>
      </p:sp>
      <p:sp>
        <p:nvSpPr>
          <p:cNvPr id="3" name="Θέση περιεχομένου 2"/>
          <p:cNvSpPr>
            <a:spLocks noGrp="1"/>
          </p:cNvSpPr>
          <p:nvPr>
            <p:ph idx="1"/>
          </p:nvPr>
        </p:nvSpPr>
        <p:spPr>
          <a:xfrm>
            <a:off x="1043492" y="2323652"/>
            <a:ext cx="6984892" cy="3697636"/>
          </a:xfrm>
        </p:spPr>
        <p:txBody>
          <a:bodyPr>
            <a:normAutofit fontScale="77500" lnSpcReduction="20000"/>
          </a:bodyPr>
          <a:lstStyle/>
          <a:p>
            <a:pPr algn="just">
              <a:buClr>
                <a:srgbClr val="C00000"/>
              </a:buClr>
              <a:buSzPct val="80000"/>
            </a:pPr>
            <a:r>
              <a:rPr lang="el-GR" dirty="0"/>
              <a:t>Μελέτη που έγινε σε 41 χώρες έδειξε ότι η πλειονότητα αυτών απομακρύνθηκε από το Μεσογειακό πρότυπο διατροφής μεταξύ των ετών 1961 - 1965 και 2000 – 2003, με τη μεγαλύτερη μείωση να έχουν βιώσει οι Μεσογειακές χώρες και κυρίως η Ελλάδα. </a:t>
            </a:r>
          </a:p>
          <a:p>
            <a:pPr algn="just">
              <a:buClr>
                <a:srgbClr val="C00000"/>
              </a:buClr>
              <a:buSzPct val="80000"/>
            </a:pPr>
            <a:endParaRPr lang="el-GR" dirty="0"/>
          </a:p>
          <a:p>
            <a:pPr algn="just">
              <a:buClr>
                <a:srgbClr val="C00000"/>
              </a:buClr>
              <a:buSzPct val="80000"/>
            </a:pPr>
            <a:r>
              <a:rPr lang="el-GR" dirty="0"/>
              <a:t>Μεταγενέστερα δεδομένα δείχνουν ότι η προσκόλληση στη Μεσογειακή Δίαιτα μειώθηκε επιπλέον κατά τα έτη 2007 – 2010, γεγονός που αποδόθηκε στην οικονομική ύφεση</a:t>
            </a:r>
            <a:r>
              <a:rPr lang="en-US" dirty="0"/>
              <a:t>.</a:t>
            </a:r>
          </a:p>
          <a:p>
            <a:pPr algn="just">
              <a:buClr>
                <a:srgbClr val="C00000"/>
              </a:buClr>
              <a:buSzPct val="80000"/>
            </a:pPr>
            <a:endParaRPr lang="el-GR" dirty="0"/>
          </a:p>
          <a:p>
            <a:pPr algn="just">
              <a:buClr>
                <a:srgbClr val="C00000"/>
              </a:buClr>
              <a:buSzPct val="80000"/>
            </a:pPr>
            <a:r>
              <a:rPr lang="el-GR" dirty="0"/>
              <a:t>Αντίστοιχα, χαμηλή προσκόλληση έχει καταγραφεί και για τον Αμερικάνικο πληθυσμό αναφορικά με τις δικές του διατροφικές συστάσεις</a:t>
            </a:r>
            <a:r>
              <a:rPr lang="en-US" dirty="0"/>
              <a:t>.</a:t>
            </a:r>
            <a:endParaRPr lang="el-GR" dirty="0"/>
          </a:p>
        </p:txBody>
      </p:sp>
    </p:spTree>
    <p:extLst>
      <p:ext uri="{BB962C8B-B14F-4D97-AF65-F5344CB8AC3E}">
        <p14:creationId xmlns:p14="http://schemas.microsoft.com/office/powerpoint/2010/main" val="421819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3F66B-FAFA-428B-9ADE-4D02C1F0E61F}"/>
              </a:ext>
            </a:extLst>
          </p:cNvPr>
          <p:cNvSpPr>
            <a:spLocks noGrp="1"/>
          </p:cNvSpPr>
          <p:nvPr>
            <p:ph type="title"/>
          </p:nvPr>
        </p:nvSpPr>
        <p:spPr>
          <a:xfrm>
            <a:off x="971600" y="1268760"/>
            <a:ext cx="7416942" cy="601136"/>
          </a:xfrm>
        </p:spPr>
        <p:txBody>
          <a:bodyPr>
            <a:normAutofit/>
          </a:bodyPr>
          <a:lstStyle/>
          <a:p>
            <a:r>
              <a:rPr lang="el-GR" sz="3000" dirty="0">
                <a:solidFill>
                  <a:srgbClr val="C00000"/>
                </a:solidFill>
              </a:rPr>
              <a:t>Αντίκτυπος </a:t>
            </a:r>
            <a:r>
              <a:rPr lang="el-GR" sz="3000" dirty="0" err="1">
                <a:solidFill>
                  <a:srgbClr val="C00000"/>
                </a:solidFill>
              </a:rPr>
              <a:t>Διαιτολογικών</a:t>
            </a:r>
            <a:r>
              <a:rPr lang="el-GR" sz="3000" dirty="0">
                <a:solidFill>
                  <a:srgbClr val="C00000"/>
                </a:solidFill>
              </a:rPr>
              <a:t> υπηρεσιών</a:t>
            </a:r>
            <a:endParaRPr lang="en-US" sz="3000" dirty="0">
              <a:solidFill>
                <a:srgbClr val="C00000"/>
              </a:solidFill>
            </a:endParaRPr>
          </a:p>
        </p:txBody>
      </p:sp>
      <p:sp>
        <p:nvSpPr>
          <p:cNvPr id="3" name="Content Placeholder 2">
            <a:extLst>
              <a:ext uri="{FF2B5EF4-FFF2-40B4-BE49-F238E27FC236}">
                <a16:creationId xmlns:a16="http://schemas.microsoft.com/office/drawing/2014/main" id="{F1C262E0-DB9C-4939-8DE0-FA527DB38EF8}"/>
              </a:ext>
            </a:extLst>
          </p:cNvPr>
          <p:cNvSpPr>
            <a:spLocks noGrp="1"/>
          </p:cNvSpPr>
          <p:nvPr>
            <p:ph idx="1"/>
          </p:nvPr>
        </p:nvSpPr>
        <p:spPr>
          <a:xfrm>
            <a:off x="683568" y="2492896"/>
            <a:ext cx="7704974" cy="3508977"/>
          </a:xfrm>
        </p:spPr>
        <p:txBody>
          <a:bodyPr>
            <a:normAutofit lnSpcReduction="10000"/>
          </a:bodyPr>
          <a:lstStyle/>
          <a:p>
            <a:pPr marL="68580" indent="0" algn="just">
              <a:buNone/>
            </a:pPr>
            <a:r>
              <a:rPr lang="el-GR" sz="1800" b="0" i="0" u="none" strike="noStrike" baseline="0" dirty="0">
                <a:solidFill>
                  <a:srgbClr val="000000"/>
                </a:solidFill>
                <a:latin typeface="Times New Roman" panose="02020603050405020304" pitchFamily="18" charset="0"/>
              </a:rPr>
              <a:t>Η διατροφική θεραπεία που παρέχεται από διαιτολόγους μπορεί να </a:t>
            </a:r>
            <a:r>
              <a:rPr lang="el-GR" sz="1800" b="1" i="0" u="none" strike="noStrike" baseline="0" dirty="0">
                <a:solidFill>
                  <a:srgbClr val="000000"/>
                </a:solidFill>
                <a:latin typeface="Times New Roman" panose="02020603050405020304" pitchFamily="18" charset="0"/>
              </a:rPr>
              <a:t>βελτιώσει την υγεία των ατόμων, αλλά και να μειώσει το κόστος υγείας</a:t>
            </a:r>
            <a:r>
              <a:rPr lang="el-GR" sz="1800" b="0" i="0" u="none" strike="noStrike" baseline="0" dirty="0">
                <a:solidFill>
                  <a:srgbClr val="000000"/>
                </a:solidFill>
                <a:latin typeface="Times New Roman" panose="02020603050405020304" pitchFamily="18" charset="0"/>
              </a:rPr>
              <a:t>.</a:t>
            </a:r>
          </a:p>
          <a:p>
            <a:pPr marL="68580" indent="0" algn="just">
              <a:buNone/>
            </a:pPr>
            <a:endParaRPr lang="el-GR" sz="1800" b="0" i="0" u="none" strike="noStrike" baseline="0" dirty="0">
              <a:solidFill>
                <a:srgbClr val="000000"/>
              </a:solidFill>
              <a:latin typeface="Times New Roman" panose="02020603050405020304" pitchFamily="18" charset="0"/>
            </a:endParaRPr>
          </a:p>
          <a:p>
            <a:pPr marL="68580" indent="0" algn="just">
              <a:buNone/>
            </a:pPr>
            <a:r>
              <a:rPr lang="el-GR" sz="1800" b="0" i="0" u="none" strike="noStrike" baseline="0" dirty="0">
                <a:solidFill>
                  <a:srgbClr val="000000"/>
                </a:solidFill>
                <a:latin typeface="Times New Roman" panose="02020603050405020304" pitchFamily="18" charset="0"/>
              </a:rPr>
              <a:t>Η παροχή διατροφικής θεραπείας από διαιτολόγο, συγκριτικά με άλλους επαγγελματίες υγείας, έχει </a:t>
            </a:r>
            <a:r>
              <a:rPr lang="el-GR" sz="1800" b="1" i="0" u="none" strike="noStrike" baseline="0" dirty="0">
                <a:solidFill>
                  <a:srgbClr val="000000"/>
                </a:solidFill>
                <a:latin typeface="Times New Roman" panose="02020603050405020304" pitchFamily="18" charset="0"/>
              </a:rPr>
              <a:t>χαμηλότερο κόστος και είναι πιο αποτελεσματική </a:t>
            </a:r>
            <a:r>
              <a:rPr lang="el-GR" sz="1800" b="0" i="0" u="none" strike="noStrike" baseline="0" dirty="0">
                <a:solidFill>
                  <a:srgbClr val="000000"/>
                </a:solidFill>
                <a:latin typeface="Times New Roman" panose="02020603050405020304" pitchFamily="18" charset="0"/>
              </a:rPr>
              <a:t>στη διαχείριση του σωματικού βάρους υπέρβαρων ή παχύσαρκων ατόμων. </a:t>
            </a:r>
          </a:p>
          <a:p>
            <a:pPr marL="68580" indent="0" algn="just">
              <a:buNone/>
            </a:pPr>
            <a:endParaRPr lang="el-GR" sz="1800" b="0" i="0" u="none" strike="noStrike" baseline="0" dirty="0">
              <a:solidFill>
                <a:srgbClr val="000000"/>
              </a:solidFill>
              <a:latin typeface="Times New Roman" panose="02020603050405020304" pitchFamily="18" charset="0"/>
            </a:endParaRPr>
          </a:p>
          <a:p>
            <a:pPr marL="68580" indent="0" algn="just">
              <a:buNone/>
            </a:pPr>
            <a:r>
              <a:rPr lang="el-GR" sz="1800" b="0" i="0" u="none" strike="noStrike" baseline="0" dirty="0">
                <a:solidFill>
                  <a:srgbClr val="000000"/>
                </a:solidFill>
                <a:latin typeface="Times New Roman" panose="02020603050405020304" pitchFamily="18" charset="0"/>
              </a:rPr>
              <a:t>Η διατροφική θεραπεία που παρέχεται από διαιτολόγο παρουσιάζει </a:t>
            </a:r>
            <a:r>
              <a:rPr lang="el-GR" sz="1800" b="1" i="0" u="none" strike="noStrike" baseline="0" dirty="0">
                <a:solidFill>
                  <a:srgbClr val="000000"/>
                </a:solidFill>
                <a:latin typeface="Times New Roman" panose="02020603050405020304" pitchFamily="18" charset="0"/>
              </a:rPr>
              <a:t>θετικό ισοζύγιο κόστους–οφέλους, συγκριτικά με φαρμακευτική αγωγή ή καμία παρέμβαση,</a:t>
            </a:r>
            <a:r>
              <a:rPr lang="el-GR" sz="1800" b="0" i="0" u="none" strike="noStrike" baseline="0" dirty="0">
                <a:solidFill>
                  <a:srgbClr val="000000"/>
                </a:solidFill>
                <a:latin typeface="Times New Roman" panose="02020603050405020304" pitchFamily="18" charset="0"/>
              </a:rPr>
              <a:t> στην πρόληψη εμφάνισης διαβήτη σε άτομα με </a:t>
            </a:r>
            <a:r>
              <a:rPr lang="el-GR" sz="1800" b="0" i="0" u="none" strike="noStrike" baseline="0" dirty="0" err="1">
                <a:solidFill>
                  <a:srgbClr val="000000"/>
                </a:solidFill>
                <a:latin typeface="Times New Roman" panose="02020603050405020304" pitchFamily="18" charset="0"/>
              </a:rPr>
              <a:t>προδιαβήτη</a:t>
            </a:r>
            <a:r>
              <a:rPr lang="el-GR" sz="1800" b="0" i="0" u="none" strike="noStrike" baseline="0" dirty="0">
                <a:solidFill>
                  <a:srgbClr val="000000"/>
                </a:solidFill>
                <a:latin typeface="Times New Roman" panose="02020603050405020304" pitchFamily="18" charset="0"/>
              </a:rPr>
              <a:t>, στην αντιμετώπιση του διαβήτη και στη μείωση παραγόντων κινδύνου που σχετίζονται με την ανάπτυξη καρδιαγγειακών νοσημάτων.</a:t>
            </a:r>
            <a:endParaRPr lang="en-US" dirty="0"/>
          </a:p>
        </p:txBody>
      </p:sp>
    </p:spTree>
    <p:extLst>
      <p:ext uri="{BB962C8B-B14F-4D97-AF65-F5344CB8AC3E}">
        <p14:creationId xmlns:p14="http://schemas.microsoft.com/office/powerpoint/2010/main" val="2303131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1196752"/>
            <a:ext cx="8208912" cy="634752"/>
          </a:xfrm>
        </p:spPr>
        <p:txBody>
          <a:bodyPr>
            <a:normAutofit/>
          </a:bodyPr>
          <a:lstStyle/>
          <a:p>
            <a:r>
              <a:rPr lang="el-GR" sz="2400" b="1" dirty="0">
                <a:solidFill>
                  <a:srgbClr val="C00000"/>
                </a:solidFill>
              </a:rPr>
              <a:t>ΠΑΡΑΓΟΝΤΕΣ ΠΟΥ ΕΠΗΡΕΑΖΟΥΝ ΤΗ ΣΥΜΜΟΡΦΩΣΗ</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488119713"/>
              </p:ext>
            </p:extLst>
          </p:nvPr>
        </p:nvGraphicFramePr>
        <p:xfrm>
          <a:off x="44504" y="1844824"/>
          <a:ext cx="9144000" cy="4252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30619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emplate/>
  <TotalTime>950</TotalTime>
  <Words>2371</Words>
  <Application>Microsoft Office PowerPoint</Application>
  <PresentationFormat>On-screen Show (4:3)</PresentationFormat>
  <Paragraphs>245</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Century Gothic</vt:lpstr>
      <vt:lpstr>Times New Roman</vt:lpstr>
      <vt:lpstr>Wingdings</vt:lpstr>
      <vt:lpstr>Wingdings 2</vt:lpstr>
      <vt:lpstr>Austin</vt:lpstr>
      <vt:lpstr>Αλλαγή Διατροφικής Συμπεριφοράς – Ο ρόλος του Διαιτολόγου</vt:lpstr>
      <vt:lpstr>Προαγωγή υγείας ορισμοί</vt:lpstr>
      <vt:lpstr>Προαγωγή υγείας = αλλαγή συμπεριφοράς</vt:lpstr>
      <vt:lpstr>Προαγωγή υγείας = αλλαγή συμπεριφοράς</vt:lpstr>
      <vt:lpstr>Διατροφή &amp; υγεία</vt:lpstr>
      <vt:lpstr>Προσκόλληση ασθενών στις συστάσεις</vt:lpstr>
      <vt:lpstr>Προσκόλληση υγειών στις συστάσεις</vt:lpstr>
      <vt:lpstr>Αντίκτυπος Διαιτολογικών υπηρεσιών</vt:lpstr>
      <vt:lpstr>ΠΑΡΑΓΟΝΤΕΣ ΠΟΥ ΕΠΗΡΕΑΖΟΥΝ ΤΗ ΣΥΜΜΟΡΦΩΣΗ</vt:lpstr>
      <vt:lpstr>ΠΑΡΑΓΟΝΤΕΣ ΠΟΥ ΕΠΗΡΕΑΖΟΥΝ ΤΗ ΣΥΜΜΟΡΦΩΣΗ</vt:lpstr>
      <vt:lpstr>ΠΑΡΑΓΟΝΤΕΣ ΠΟΥ ΕΠΗΡΕΑΖΟΥΝ ΤΗ ΣΥΜΜΟΡΦΩΣΗ</vt:lpstr>
      <vt:lpstr>ΠΑΡΑΓΟΝΤΕΣ ΠΟΥ ΕΠΗΡΕΑΖΟΥΝ ΤΗ ΣΥΜΜΟΡΦΩΣΗ</vt:lpstr>
      <vt:lpstr>Τα βήματα που συστήνεται να ακολουθεί ο επαγγελματίας υγείας προκειμένου να αυξήσει τη συμμόρφωση είναι:</vt:lpstr>
      <vt:lpstr>Eπαγγελματίας υγείας &amp; αλλαγή συμπεριφοράς</vt:lpstr>
      <vt:lpstr>Διαιτολόγος – ορισμός (Ι)</vt:lpstr>
      <vt:lpstr>Διαιτολόγος – ορισμός (ΙΙ)</vt:lpstr>
      <vt:lpstr>ΔΙΑΙΤΟΛΟΓΟΣ Οδηγός ή βοηθός;</vt:lpstr>
      <vt:lpstr>Πατερναλιστικό μοντέλο</vt:lpstr>
      <vt:lpstr>Ασθενο-κεντρικό μοντέλο</vt:lpstr>
      <vt:lpstr>Συμπεριφορά υγείας (health behavior) ορισμός</vt:lpstr>
      <vt:lpstr>PowerPoint Presentation</vt:lpstr>
      <vt:lpstr>Ολοκληρωμένη θεωρία αλλαγής συμπεριφοράς υγείας</vt:lpstr>
      <vt:lpstr>Ολοκληρωμένη θεωρία αλλαγής συμπεριφοράς υγείας</vt:lpstr>
      <vt:lpstr>Θεωρητικά υποδείγματα ασθενο-κεντρικής διατροφικής συμβουλευτικής</vt:lpstr>
      <vt:lpstr>Ρόλος του διαιτολόγου στις διαιτολογικές παρεμβάσεις</vt:lpstr>
      <vt:lpstr>Παραδοσιακή vs σύγχρονη προσέγγιση ασθενούς (Ι)</vt:lpstr>
      <vt:lpstr>Παραδοσιακή vs σύγχρονη προσέγγιση ασθενούς (ΙΙ)</vt:lpstr>
      <vt:lpstr>Γνωρίσματα του καλού Διαιτολόγου</vt:lpstr>
      <vt:lpstr>PowerPoint Presentation</vt:lpstr>
      <vt:lpstr>Βιβλιογραφία (I)</vt:lpstr>
      <vt:lpstr>Βιβλιογραφία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Διατροφική Συμβουλευτική &amp; Προαγωγή Υγείας</dc:title>
  <dc:creator>Evi</dc:creator>
  <cp:lastModifiedBy>Evi Fappa</cp:lastModifiedBy>
  <cp:revision>102</cp:revision>
  <dcterms:created xsi:type="dcterms:W3CDTF">2016-10-24T13:11:25Z</dcterms:created>
  <dcterms:modified xsi:type="dcterms:W3CDTF">2023-05-17T10:03:06Z</dcterms:modified>
</cp:coreProperties>
</file>