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81" r:id="rId10"/>
    <p:sldId id="264" r:id="rId11"/>
    <p:sldId id="263" r:id="rId12"/>
    <p:sldId id="265" r:id="rId13"/>
    <p:sldId id="266" r:id="rId14"/>
    <p:sldId id="278" r:id="rId15"/>
    <p:sldId id="267" r:id="rId16"/>
    <p:sldId id="282" r:id="rId17"/>
    <p:sldId id="279" r:id="rId18"/>
    <p:sldId id="290" r:id="rId19"/>
    <p:sldId id="284" r:id="rId20"/>
    <p:sldId id="283" r:id="rId21"/>
    <p:sldId id="286" r:id="rId22"/>
    <p:sldId id="285" r:id="rId23"/>
    <p:sldId id="287" r:id="rId24"/>
    <p:sldId id="292" r:id="rId25"/>
    <p:sldId id="288" r:id="rId26"/>
    <p:sldId id="289" r:id="rId27"/>
  </p:sldIdLst>
  <p:sldSz cx="12241213" cy="6840538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94624" autoAdjust="0"/>
  </p:normalViewPr>
  <p:slideViewPr>
    <p:cSldViewPr>
      <p:cViewPr varScale="1">
        <p:scale>
          <a:sx n="78" d="100"/>
          <a:sy n="78" d="100"/>
        </p:scale>
        <p:origin x="840" y="67"/>
      </p:cViewPr>
      <p:guideLst>
        <p:guide orient="horz" pos="2155"/>
        <p:guide pos="38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MOPOULOS\Documents\&#928;&#913;&#925;&#917;&#928;&#921;&#931;&#932;&#919;&#924;&#921;&#927;%20&#928;&#917;&#923;&#927;&#928;&#927;&#925;&#925;&#919;&#931;&#927;&#933;\&#928;&#927;&#931;&#927;&#932;&#921;&#922;&#917;&#931;%20&#924;&#917;&#920;&#927;&#916;&#927;&#921;%20&#916;&#921;&#927;&#921;&#922;&#919;&#931;&#919;&#931;\&#924;&#913;&#920;&#919;&#924;&#913;\&#935;&#929;&#927;&#925;&#927;&#931;&#917;&#921;&#929;&#917;&#931;\&#917;&#960;&#959;&#967;&#953;&#954;&#972;&#964;&#951;&#964;&#945;%20&#954;&#945;&#953;%20&#940;&#955;&#955;&#9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833069480446185E-2"/>
          <c:y val="3.3093109124071401E-2"/>
          <c:w val="0.91941518513059051"/>
          <c:h val="0.75445393478357659"/>
        </c:manualLayout>
      </c:layout>
      <c:lineChart>
        <c:grouping val="standard"/>
        <c:varyColors val="0"/>
        <c:ser>
          <c:idx val="0"/>
          <c:order val="0"/>
          <c:tx>
            <c:strRef>
              <c:f>Φύλλο1!$C$11</c:f>
              <c:strCache>
                <c:ptCount val="1"/>
                <c:pt idx="0">
                  <c:v>Πωλήσεις</c:v>
                </c:pt>
              </c:strCache>
            </c:strRef>
          </c:tx>
          <c:cat>
            <c:strRef>
              <c:f>Φύλλο1!$A$12:$A$59</c:f>
              <c:strCache>
                <c:ptCount val="48"/>
                <c:pt idx="0">
                  <c:v>Ιανουάριος</c:v>
                </c:pt>
                <c:pt idx="1">
                  <c:v>Φεβρουάριος</c:v>
                </c:pt>
                <c:pt idx="2">
                  <c:v>Μάρτιος</c:v>
                </c:pt>
                <c:pt idx="3">
                  <c:v>Απρίλιος</c:v>
                </c:pt>
                <c:pt idx="4">
                  <c:v>Μάιος</c:v>
                </c:pt>
                <c:pt idx="5">
                  <c:v>Ιούνιος</c:v>
                </c:pt>
                <c:pt idx="6">
                  <c:v>Ιούλιος</c:v>
                </c:pt>
                <c:pt idx="7">
                  <c:v>Αύγουστος</c:v>
                </c:pt>
                <c:pt idx="8">
                  <c:v>Σεπτέμβριος</c:v>
                </c:pt>
                <c:pt idx="9">
                  <c:v>Οκτώβριος</c:v>
                </c:pt>
                <c:pt idx="10">
                  <c:v>Νοέμβριος</c:v>
                </c:pt>
                <c:pt idx="11">
                  <c:v>Δεκέμβριος</c:v>
                </c:pt>
                <c:pt idx="12">
                  <c:v>Ιανουάριος</c:v>
                </c:pt>
                <c:pt idx="13">
                  <c:v>Φεβρουάριος</c:v>
                </c:pt>
                <c:pt idx="14">
                  <c:v>Μάρτιος</c:v>
                </c:pt>
                <c:pt idx="15">
                  <c:v>Απρίλιος</c:v>
                </c:pt>
                <c:pt idx="16">
                  <c:v>Μάιος</c:v>
                </c:pt>
                <c:pt idx="17">
                  <c:v>Ιούνιος</c:v>
                </c:pt>
                <c:pt idx="18">
                  <c:v>Ιούλιος</c:v>
                </c:pt>
                <c:pt idx="19">
                  <c:v>Αύγουστος</c:v>
                </c:pt>
                <c:pt idx="20">
                  <c:v>Σεπτέμβριος</c:v>
                </c:pt>
                <c:pt idx="21">
                  <c:v>Οκτώβριος</c:v>
                </c:pt>
                <c:pt idx="22">
                  <c:v>Νοέμβριος</c:v>
                </c:pt>
                <c:pt idx="23">
                  <c:v>Δεκέμβριος</c:v>
                </c:pt>
                <c:pt idx="24">
                  <c:v>Ιανουάριος</c:v>
                </c:pt>
                <c:pt idx="25">
                  <c:v>Φεβρουάριος</c:v>
                </c:pt>
                <c:pt idx="26">
                  <c:v>Μάρτιος</c:v>
                </c:pt>
                <c:pt idx="27">
                  <c:v>Απρίλιος</c:v>
                </c:pt>
                <c:pt idx="28">
                  <c:v>Μάιος</c:v>
                </c:pt>
                <c:pt idx="29">
                  <c:v>Ιούνιος</c:v>
                </c:pt>
                <c:pt idx="30">
                  <c:v>Ιούλιος</c:v>
                </c:pt>
                <c:pt idx="31">
                  <c:v>Αύγουστος</c:v>
                </c:pt>
                <c:pt idx="32">
                  <c:v>Σεπτέμβριος</c:v>
                </c:pt>
                <c:pt idx="33">
                  <c:v>Οκτώβριος</c:v>
                </c:pt>
                <c:pt idx="34">
                  <c:v>Νοέμβριος</c:v>
                </c:pt>
                <c:pt idx="35">
                  <c:v>Δεκέμβριος</c:v>
                </c:pt>
                <c:pt idx="36">
                  <c:v>Ιανουάριος</c:v>
                </c:pt>
                <c:pt idx="37">
                  <c:v>Φεβρουάριος</c:v>
                </c:pt>
                <c:pt idx="38">
                  <c:v>Μάρτιος</c:v>
                </c:pt>
                <c:pt idx="39">
                  <c:v>Απρίλιος</c:v>
                </c:pt>
                <c:pt idx="40">
                  <c:v>Μάιος</c:v>
                </c:pt>
                <c:pt idx="41">
                  <c:v>Ιούνιος</c:v>
                </c:pt>
                <c:pt idx="42">
                  <c:v>Ιούλιος</c:v>
                </c:pt>
                <c:pt idx="43">
                  <c:v>Αύγουστος</c:v>
                </c:pt>
                <c:pt idx="44">
                  <c:v>Σεπτέμβριος</c:v>
                </c:pt>
                <c:pt idx="45">
                  <c:v>Οκτώβριος</c:v>
                </c:pt>
                <c:pt idx="46">
                  <c:v>Νοέμβριος</c:v>
                </c:pt>
                <c:pt idx="47">
                  <c:v>Δεκέμβριος</c:v>
                </c:pt>
              </c:strCache>
            </c:strRef>
          </c:cat>
          <c:val>
            <c:numRef>
              <c:f>Φύλλο1!$C$12:$C$59</c:f>
              <c:numCache>
                <c:formatCode>General</c:formatCode>
                <c:ptCount val="48"/>
                <c:pt idx="0">
                  <c:v>196</c:v>
                </c:pt>
                <c:pt idx="1">
                  <c:v>188</c:v>
                </c:pt>
                <c:pt idx="2">
                  <c:v>192</c:v>
                </c:pt>
                <c:pt idx="3">
                  <c:v>164</c:v>
                </c:pt>
                <c:pt idx="4">
                  <c:v>140</c:v>
                </c:pt>
                <c:pt idx="5">
                  <c:v>120</c:v>
                </c:pt>
                <c:pt idx="6">
                  <c:v>112</c:v>
                </c:pt>
                <c:pt idx="7">
                  <c:v>140</c:v>
                </c:pt>
                <c:pt idx="8">
                  <c:v>160</c:v>
                </c:pt>
                <c:pt idx="9">
                  <c:v>168</c:v>
                </c:pt>
                <c:pt idx="10">
                  <c:v>192</c:v>
                </c:pt>
                <c:pt idx="11">
                  <c:v>200</c:v>
                </c:pt>
                <c:pt idx="12">
                  <c:v>200</c:v>
                </c:pt>
                <c:pt idx="13">
                  <c:v>188</c:v>
                </c:pt>
                <c:pt idx="14">
                  <c:v>192</c:v>
                </c:pt>
                <c:pt idx="15">
                  <c:v>164</c:v>
                </c:pt>
                <c:pt idx="16">
                  <c:v>140</c:v>
                </c:pt>
                <c:pt idx="17">
                  <c:v>122</c:v>
                </c:pt>
                <c:pt idx="18">
                  <c:v>132</c:v>
                </c:pt>
                <c:pt idx="19">
                  <c:v>144</c:v>
                </c:pt>
                <c:pt idx="20">
                  <c:v>176</c:v>
                </c:pt>
                <c:pt idx="21">
                  <c:v>168</c:v>
                </c:pt>
                <c:pt idx="22">
                  <c:v>196</c:v>
                </c:pt>
                <c:pt idx="23">
                  <c:v>194</c:v>
                </c:pt>
                <c:pt idx="24">
                  <c:v>196</c:v>
                </c:pt>
                <c:pt idx="25">
                  <c:v>212</c:v>
                </c:pt>
                <c:pt idx="26">
                  <c:v>202</c:v>
                </c:pt>
                <c:pt idx="27">
                  <c:v>180</c:v>
                </c:pt>
                <c:pt idx="28">
                  <c:v>150</c:v>
                </c:pt>
                <c:pt idx="29">
                  <c:v>140</c:v>
                </c:pt>
                <c:pt idx="30">
                  <c:v>156</c:v>
                </c:pt>
                <c:pt idx="31">
                  <c:v>144</c:v>
                </c:pt>
                <c:pt idx="32">
                  <c:v>164</c:v>
                </c:pt>
                <c:pt idx="33">
                  <c:v>186</c:v>
                </c:pt>
                <c:pt idx="34">
                  <c:v>200</c:v>
                </c:pt>
                <c:pt idx="35">
                  <c:v>230</c:v>
                </c:pt>
                <c:pt idx="36">
                  <c:v>242</c:v>
                </c:pt>
                <c:pt idx="37">
                  <c:v>240</c:v>
                </c:pt>
                <c:pt idx="38">
                  <c:v>196</c:v>
                </c:pt>
                <c:pt idx="39">
                  <c:v>220</c:v>
                </c:pt>
                <c:pt idx="40">
                  <c:v>200</c:v>
                </c:pt>
                <c:pt idx="41">
                  <c:v>192</c:v>
                </c:pt>
                <c:pt idx="42">
                  <c:v>176</c:v>
                </c:pt>
                <c:pt idx="43">
                  <c:v>184</c:v>
                </c:pt>
                <c:pt idx="44">
                  <c:v>204</c:v>
                </c:pt>
                <c:pt idx="45">
                  <c:v>228</c:v>
                </c:pt>
                <c:pt idx="46">
                  <c:v>250</c:v>
                </c:pt>
                <c:pt idx="47">
                  <c:v>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19-4932-B4E7-7F99281EF860}"/>
            </c:ext>
          </c:extLst>
        </c:ser>
        <c:ser>
          <c:idx val="1"/>
          <c:order val="1"/>
          <c:tx>
            <c:strRef>
              <c:f>Φύλλο1!$L$11</c:f>
              <c:strCache>
                <c:ptCount val="1"/>
                <c:pt idx="0">
                  <c:v>Προσθετικό υπόδειγμα</c:v>
                </c:pt>
              </c:strCache>
            </c:strRef>
          </c:tx>
          <c:cat>
            <c:strRef>
              <c:f>Φύλλο1!$A$12:$A$59</c:f>
              <c:strCache>
                <c:ptCount val="48"/>
                <c:pt idx="0">
                  <c:v>Ιανουάριος</c:v>
                </c:pt>
                <c:pt idx="1">
                  <c:v>Φεβρουάριος</c:v>
                </c:pt>
                <c:pt idx="2">
                  <c:v>Μάρτιος</c:v>
                </c:pt>
                <c:pt idx="3">
                  <c:v>Απρίλιος</c:v>
                </c:pt>
                <c:pt idx="4">
                  <c:v>Μάιος</c:v>
                </c:pt>
                <c:pt idx="5">
                  <c:v>Ιούνιος</c:v>
                </c:pt>
                <c:pt idx="6">
                  <c:v>Ιούλιος</c:v>
                </c:pt>
                <c:pt idx="7">
                  <c:v>Αύγουστος</c:v>
                </c:pt>
                <c:pt idx="8">
                  <c:v>Σεπτέμβριος</c:v>
                </c:pt>
                <c:pt idx="9">
                  <c:v>Οκτώβριος</c:v>
                </c:pt>
                <c:pt idx="10">
                  <c:v>Νοέμβριος</c:v>
                </c:pt>
                <c:pt idx="11">
                  <c:v>Δεκέμβριος</c:v>
                </c:pt>
                <c:pt idx="12">
                  <c:v>Ιανουάριος</c:v>
                </c:pt>
                <c:pt idx="13">
                  <c:v>Φεβρουάριος</c:v>
                </c:pt>
                <c:pt idx="14">
                  <c:v>Μάρτιος</c:v>
                </c:pt>
                <c:pt idx="15">
                  <c:v>Απρίλιος</c:v>
                </c:pt>
                <c:pt idx="16">
                  <c:v>Μάιος</c:v>
                </c:pt>
                <c:pt idx="17">
                  <c:v>Ιούνιος</c:v>
                </c:pt>
                <c:pt idx="18">
                  <c:v>Ιούλιος</c:v>
                </c:pt>
                <c:pt idx="19">
                  <c:v>Αύγουστος</c:v>
                </c:pt>
                <c:pt idx="20">
                  <c:v>Σεπτέμβριος</c:v>
                </c:pt>
                <c:pt idx="21">
                  <c:v>Οκτώβριος</c:v>
                </c:pt>
                <c:pt idx="22">
                  <c:v>Νοέμβριος</c:v>
                </c:pt>
                <c:pt idx="23">
                  <c:v>Δεκέμβριος</c:v>
                </c:pt>
                <c:pt idx="24">
                  <c:v>Ιανουάριος</c:v>
                </c:pt>
                <c:pt idx="25">
                  <c:v>Φεβρουάριος</c:v>
                </c:pt>
                <c:pt idx="26">
                  <c:v>Μάρτιος</c:v>
                </c:pt>
                <c:pt idx="27">
                  <c:v>Απρίλιος</c:v>
                </c:pt>
                <c:pt idx="28">
                  <c:v>Μάιος</c:v>
                </c:pt>
                <c:pt idx="29">
                  <c:v>Ιούνιος</c:v>
                </c:pt>
                <c:pt idx="30">
                  <c:v>Ιούλιος</c:v>
                </c:pt>
                <c:pt idx="31">
                  <c:v>Αύγουστος</c:v>
                </c:pt>
                <c:pt idx="32">
                  <c:v>Σεπτέμβριος</c:v>
                </c:pt>
                <c:pt idx="33">
                  <c:v>Οκτώβριος</c:v>
                </c:pt>
                <c:pt idx="34">
                  <c:v>Νοέμβριος</c:v>
                </c:pt>
                <c:pt idx="35">
                  <c:v>Δεκέμβριος</c:v>
                </c:pt>
                <c:pt idx="36">
                  <c:v>Ιανουάριος</c:v>
                </c:pt>
                <c:pt idx="37">
                  <c:v>Φεβρουάριος</c:v>
                </c:pt>
                <c:pt idx="38">
                  <c:v>Μάρτιος</c:v>
                </c:pt>
                <c:pt idx="39">
                  <c:v>Απρίλιος</c:v>
                </c:pt>
                <c:pt idx="40">
                  <c:v>Μάιος</c:v>
                </c:pt>
                <c:pt idx="41">
                  <c:v>Ιούνιος</c:v>
                </c:pt>
                <c:pt idx="42">
                  <c:v>Ιούλιος</c:v>
                </c:pt>
                <c:pt idx="43">
                  <c:v>Αύγουστος</c:v>
                </c:pt>
                <c:pt idx="44">
                  <c:v>Σεπτέμβριος</c:v>
                </c:pt>
                <c:pt idx="45">
                  <c:v>Οκτώβριος</c:v>
                </c:pt>
                <c:pt idx="46">
                  <c:v>Νοέμβριος</c:v>
                </c:pt>
                <c:pt idx="47">
                  <c:v>Δεκέμβριος</c:v>
                </c:pt>
              </c:strCache>
            </c:strRef>
          </c:cat>
          <c:val>
            <c:numRef>
              <c:f>Φύλλο1!$L$12:$L$59</c:f>
              <c:numCache>
                <c:formatCode>General</c:formatCode>
                <c:ptCount val="48"/>
                <c:pt idx="0">
                  <c:v>191.53630000000001</c:v>
                </c:pt>
                <c:pt idx="1">
                  <c:v>190.03630000000001</c:v>
                </c:pt>
                <c:pt idx="2">
                  <c:v>178.53630000000001</c:v>
                </c:pt>
                <c:pt idx="3">
                  <c:v>165.03630000000001</c:v>
                </c:pt>
                <c:pt idx="4">
                  <c:v>140.53630000000001</c:v>
                </c:pt>
                <c:pt idx="5">
                  <c:v>126.53630000000001</c:v>
                </c:pt>
                <c:pt idx="6">
                  <c:v>127.03630000000001</c:v>
                </c:pt>
                <c:pt idx="7">
                  <c:v>136.03630000000001</c:v>
                </c:pt>
                <c:pt idx="8">
                  <c:v>159.03630000000001</c:v>
                </c:pt>
                <c:pt idx="9">
                  <c:v>170.53630000000001</c:v>
                </c:pt>
                <c:pt idx="10">
                  <c:v>192.53630000000001</c:v>
                </c:pt>
                <c:pt idx="11">
                  <c:v>204.03630000000001</c:v>
                </c:pt>
                <c:pt idx="12">
                  <c:v>192.0692</c:v>
                </c:pt>
                <c:pt idx="13">
                  <c:v>190.5692</c:v>
                </c:pt>
                <c:pt idx="14">
                  <c:v>179.0692</c:v>
                </c:pt>
                <c:pt idx="15">
                  <c:v>165.5692</c:v>
                </c:pt>
                <c:pt idx="16">
                  <c:v>141.0692</c:v>
                </c:pt>
                <c:pt idx="17">
                  <c:v>127.06920000000002</c:v>
                </c:pt>
                <c:pt idx="18">
                  <c:v>127.56920000000002</c:v>
                </c:pt>
                <c:pt idx="19">
                  <c:v>136.5692</c:v>
                </c:pt>
                <c:pt idx="20">
                  <c:v>159.5692</c:v>
                </c:pt>
                <c:pt idx="21">
                  <c:v>171.0692</c:v>
                </c:pt>
                <c:pt idx="22">
                  <c:v>193.0692</c:v>
                </c:pt>
                <c:pt idx="23">
                  <c:v>204.5692</c:v>
                </c:pt>
                <c:pt idx="24">
                  <c:v>208.7687</c:v>
                </c:pt>
                <c:pt idx="25">
                  <c:v>207.2687</c:v>
                </c:pt>
                <c:pt idx="26">
                  <c:v>195.7687</c:v>
                </c:pt>
                <c:pt idx="27">
                  <c:v>182.2687</c:v>
                </c:pt>
                <c:pt idx="28">
                  <c:v>157.7687</c:v>
                </c:pt>
                <c:pt idx="29">
                  <c:v>143.7687</c:v>
                </c:pt>
                <c:pt idx="30">
                  <c:v>144.2687</c:v>
                </c:pt>
                <c:pt idx="31">
                  <c:v>153.2687</c:v>
                </c:pt>
                <c:pt idx="32">
                  <c:v>176.2687</c:v>
                </c:pt>
                <c:pt idx="33">
                  <c:v>187.7687</c:v>
                </c:pt>
                <c:pt idx="34">
                  <c:v>209.7687</c:v>
                </c:pt>
                <c:pt idx="35">
                  <c:v>221.2687</c:v>
                </c:pt>
                <c:pt idx="36">
                  <c:v>241.63479999999998</c:v>
                </c:pt>
                <c:pt idx="37">
                  <c:v>240.13479999999998</c:v>
                </c:pt>
                <c:pt idx="38">
                  <c:v>228.63479999999998</c:v>
                </c:pt>
                <c:pt idx="39">
                  <c:v>215.13479999999998</c:v>
                </c:pt>
                <c:pt idx="40">
                  <c:v>190.63479999999998</c:v>
                </c:pt>
                <c:pt idx="41">
                  <c:v>176.63479999999998</c:v>
                </c:pt>
                <c:pt idx="42">
                  <c:v>177.13479999999998</c:v>
                </c:pt>
                <c:pt idx="43">
                  <c:v>186.13479999999998</c:v>
                </c:pt>
                <c:pt idx="44">
                  <c:v>209.13479999999998</c:v>
                </c:pt>
                <c:pt idx="45">
                  <c:v>220.63479999999998</c:v>
                </c:pt>
                <c:pt idx="46">
                  <c:v>242.63479999999998</c:v>
                </c:pt>
                <c:pt idx="47">
                  <c:v>254.13479999999998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19-4932-B4E7-7F99281EF860}"/>
            </c:ext>
          </c:extLst>
        </c:ser>
        <c:ser>
          <c:idx val="2"/>
          <c:order val="2"/>
          <c:tx>
            <c:strRef>
              <c:f>Φύλλο1!$N$11</c:f>
              <c:strCache>
                <c:ptCount val="1"/>
                <c:pt idx="0">
                  <c:v>Πολλαπλασιαστικό υπόδειγμα</c:v>
                </c:pt>
              </c:strCache>
            </c:strRef>
          </c:tx>
          <c:cat>
            <c:strRef>
              <c:f>Φύλλο1!$A$12:$A$59</c:f>
              <c:strCache>
                <c:ptCount val="48"/>
                <c:pt idx="0">
                  <c:v>Ιανουάριος</c:v>
                </c:pt>
                <c:pt idx="1">
                  <c:v>Φεβρουάριος</c:v>
                </c:pt>
                <c:pt idx="2">
                  <c:v>Μάρτιος</c:v>
                </c:pt>
                <c:pt idx="3">
                  <c:v>Απρίλιος</c:v>
                </c:pt>
                <c:pt idx="4">
                  <c:v>Μάιος</c:v>
                </c:pt>
                <c:pt idx="5">
                  <c:v>Ιούνιος</c:v>
                </c:pt>
                <c:pt idx="6">
                  <c:v>Ιούλιος</c:v>
                </c:pt>
                <c:pt idx="7">
                  <c:v>Αύγουστος</c:v>
                </c:pt>
                <c:pt idx="8">
                  <c:v>Σεπτέμβριος</c:v>
                </c:pt>
                <c:pt idx="9">
                  <c:v>Οκτώβριος</c:v>
                </c:pt>
                <c:pt idx="10">
                  <c:v>Νοέμβριος</c:v>
                </c:pt>
                <c:pt idx="11">
                  <c:v>Δεκέμβριος</c:v>
                </c:pt>
                <c:pt idx="12">
                  <c:v>Ιανουάριος</c:v>
                </c:pt>
                <c:pt idx="13">
                  <c:v>Φεβρουάριος</c:v>
                </c:pt>
                <c:pt idx="14">
                  <c:v>Μάρτιος</c:v>
                </c:pt>
                <c:pt idx="15">
                  <c:v>Απρίλιος</c:v>
                </c:pt>
                <c:pt idx="16">
                  <c:v>Μάιος</c:v>
                </c:pt>
                <c:pt idx="17">
                  <c:v>Ιούνιος</c:v>
                </c:pt>
                <c:pt idx="18">
                  <c:v>Ιούλιος</c:v>
                </c:pt>
                <c:pt idx="19">
                  <c:v>Αύγουστος</c:v>
                </c:pt>
                <c:pt idx="20">
                  <c:v>Σεπτέμβριος</c:v>
                </c:pt>
                <c:pt idx="21">
                  <c:v>Οκτώβριος</c:v>
                </c:pt>
                <c:pt idx="22">
                  <c:v>Νοέμβριος</c:v>
                </c:pt>
                <c:pt idx="23">
                  <c:v>Δεκέμβριος</c:v>
                </c:pt>
                <c:pt idx="24">
                  <c:v>Ιανουάριος</c:v>
                </c:pt>
                <c:pt idx="25">
                  <c:v>Φεβρουάριος</c:v>
                </c:pt>
                <c:pt idx="26">
                  <c:v>Μάρτιος</c:v>
                </c:pt>
                <c:pt idx="27">
                  <c:v>Απρίλιος</c:v>
                </c:pt>
                <c:pt idx="28">
                  <c:v>Μάιος</c:v>
                </c:pt>
                <c:pt idx="29">
                  <c:v>Ιούνιος</c:v>
                </c:pt>
                <c:pt idx="30">
                  <c:v>Ιούλιος</c:v>
                </c:pt>
                <c:pt idx="31">
                  <c:v>Αύγουστος</c:v>
                </c:pt>
                <c:pt idx="32">
                  <c:v>Σεπτέμβριος</c:v>
                </c:pt>
                <c:pt idx="33">
                  <c:v>Οκτώβριος</c:v>
                </c:pt>
                <c:pt idx="34">
                  <c:v>Νοέμβριος</c:v>
                </c:pt>
                <c:pt idx="35">
                  <c:v>Δεκέμβριος</c:v>
                </c:pt>
                <c:pt idx="36">
                  <c:v>Ιανουάριος</c:v>
                </c:pt>
                <c:pt idx="37">
                  <c:v>Φεβρουάριος</c:v>
                </c:pt>
                <c:pt idx="38">
                  <c:v>Μάρτιος</c:v>
                </c:pt>
                <c:pt idx="39">
                  <c:v>Απρίλιος</c:v>
                </c:pt>
                <c:pt idx="40">
                  <c:v>Μάιος</c:v>
                </c:pt>
                <c:pt idx="41">
                  <c:v>Ιούνιος</c:v>
                </c:pt>
                <c:pt idx="42">
                  <c:v>Ιούλιος</c:v>
                </c:pt>
                <c:pt idx="43">
                  <c:v>Αύγουστος</c:v>
                </c:pt>
                <c:pt idx="44">
                  <c:v>Σεπτέμβριος</c:v>
                </c:pt>
                <c:pt idx="45">
                  <c:v>Οκτώβριος</c:v>
                </c:pt>
                <c:pt idx="46">
                  <c:v>Νοέμβριος</c:v>
                </c:pt>
                <c:pt idx="47">
                  <c:v>Δεκέμβριος</c:v>
                </c:pt>
              </c:strCache>
            </c:strRef>
          </c:cat>
          <c:val>
            <c:numRef>
              <c:f>Φύλλο1!$N$12:$N$59</c:f>
              <c:numCache>
                <c:formatCode>General</c:formatCode>
                <c:ptCount val="48"/>
                <c:pt idx="0">
                  <c:v>189.07138791762031</c:v>
                </c:pt>
                <c:pt idx="1">
                  <c:v>187.71116210526318</c:v>
                </c:pt>
                <c:pt idx="2">
                  <c:v>177.28276421052635</c:v>
                </c:pt>
                <c:pt idx="3">
                  <c:v>165.04073189931353</c:v>
                </c:pt>
                <c:pt idx="4">
                  <c:v>142.82371029748285</c:v>
                </c:pt>
                <c:pt idx="5">
                  <c:v>130.12826938215107</c:v>
                </c:pt>
                <c:pt idx="6">
                  <c:v>130.58167798627011</c:v>
                </c:pt>
                <c:pt idx="7">
                  <c:v>138.74303286041192</c:v>
                </c:pt>
                <c:pt idx="8">
                  <c:v>159.59982864988558</c:v>
                </c:pt>
                <c:pt idx="9">
                  <c:v>170.02822654462256</c:v>
                </c:pt>
                <c:pt idx="10">
                  <c:v>189.97820512585807</c:v>
                </c:pt>
                <c:pt idx="11">
                  <c:v>200.40660302059499</c:v>
                </c:pt>
                <c:pt idx="12">
                  <c:v>189.68160109839818</c:v>
                </c:pt>
                <c:pt idx="13">
                  <c:v>188.31698526315773</c:v>
                </c:pt>
                <c:pt idx="14">
                  <c:v>177.8549305263158</c:v>
                </c:pt>
                <c:pt idx="15">
                  <c:v>165.57338800915332</c:v>
                </c:pt>
                <c:pt idx="16">
                  <c:v>143.28466270022872</c:v>
                </c:pt>
                <c:pt idx="17">
                  <c:v>130.54824823798634</c:v>
                </c:pt>
                <c:pt idx="18">
                  <c:v>131.00312018306636</c:v>
                </c:pt>
                <c:pt idx="19">
                  <c:v>139.19081519450785</c:v>
                </c:pt>
                <c:pt idx="20">
                  <c:v>160.11492466819209</c:v>
                </c:pt>
                <c:pt idx="21">
                  <c:v>170.57697940503442</c:v>
                </c:pt>
                <c:pt idx="22">
                  <c:v>190.5913449885584</c:v>
                </c:pt>
                <c:pt idx="23">
                  <c:v>201.05339972540045</c:v>
                </c:pt>
                <c:pt idx="24">
                  <c:v>208.8038660869565</c:v>
                </c:pt>
                <c:pt idx="25">
                  <c:v>207.30168</c:v>
                </c:pt>
                <c:pt idx="26">
                  <c:v>195.78492</c:v>
                </c:pt>
                <c:pt idx="27">
                  <c:v>182.26524521739131</c:v>
                </c:pt>
                <c:pt idx="28">
                  <c:v>157.7295391304348</c:v>
                </c:pt>
                <c:pt idx="29">
                  <c:v>143.7091356521739</c:v>
                </c:pt>
                <c:pt idx="30">
                  <c:v>144.209864347826</c:v>
                </c:pt>
                <c:pt idx="31">
                  <c:v>153.22298086956522</c:v>
                </c:pt>
                <c:pt idx="32">
                  <c:v>176.25650086956512</c:v>
                </c:pt>
                <c:pt idx="33">
                  <c:v>187.77326086956512</c:v>
                </c:pt>
                <c:pt idx="34">
                  <c:v>209.80532347826087</c:v>
                </c:pt>
                <c:pt idx="35">
                  <c:v>221.32208347826094</c:v>
                </c:pt>
                <c:pt idx="36">
                  <c:v>246.4381828832953</c:v>
                </c:pt>
                <c:pt idx="37">
                  <c:v>244.66524631578966</c:v>
                </c:pt>
                <c:pt idx="38">
                  <c:v>231.07273263157887</c:v>
                </c:pt>
                <c:pt idx="39">
                  <c:v>215.11630352402733</c:v>
                </c:pt>
                <c:pt idx="40">
                  <c:v>186.1583395881008</c:v>
                </c:pt>
                <c:pt idx="41">
                  <c:v>169.61093162471386</c:v>
                </c:pt>
                <c:pt idx="42">
                  <c:v>170.2019104805492</c:v>
                </c:pt>
                <c:pt idx="43">
                  <c:v>180.83952988558363</c:v>
                </c:pt>
                <c:pt idx="44">
                  <c:v>208.02455725400455</c:v>
                </c:pt>
                <c:pt idx="45">
                  <c:v>221.61707093821511</c:v>
                </c:pt>
                <c:pt idx="46">
                  <c:v>247.62014059496565</c:v>
                </c:pt>
                <c:pt idx="47">
                  <c:v>261.21265427917621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19-4932-B4E7-7F99281EF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894976"/>
        <c:axId val="133895536"/>
      </c:lineChart>
      <c:catAx>
        <c:axId val="133894976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/>
            </a:pPr>
            <a:endParaRPr lang="el-GR"/>
          </a:p>
        </c:txPr>
        <c:crossAx val="133895536"/>
        <c:crosses val="autoZero"/>
        <c:auto val="1"/>
        <c:lblAlgn val="ctr"/>
        <c:lblOffset val="100"/>
        <c:tickLblSkip val="1"/>
        <c:noMultiLvlLbl val="0"/>
      </c:catAx>
      <c:valAx>
        <c:axId val="133895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/>
            </a:pPr>
            <a:endParaRPr lang="el-GR"/>
          </a:p>
        </c:txPr>
        <c:crossAx val="133894976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45341387681109385"/>
          <c:y val="0.58439432359090671"/>
          <c:w val="0.51437136262800354"/>
          <c:h val="0.17659281996530093"/>
        </c:manualLayout>
      </c:layout>
      <c:overlay val="0"/>
      <c:txPr>
        <a:bodyPr/>
        <a:lstStyle/>
        <a:p>
          <a:pPr>
            <a:defRPr sz="1400"/>
          </a:pPr>
          <a:endParaRPr lang="el-GR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11663-6F4A-4DAC-AB95-BD356E3B3787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D29EA-F1E9-4028-B5AE-32E3A90441A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0397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D29EA-F1E9-4028-B5AE-32E3A90441AE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4562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8091" y="2125004"/>
            <a:ext cx="10405031" cy="146628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36182" y="3876305"/>
            <a:ext cx="8568849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8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11882058" y="273942"/>
            <a:ext cx="3685115" cy="582079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820331" y="273942"/>
            <a:ext cx="10857702" cy="582079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6973" y="4395682"/>
            <a:ext cx="104050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6973" y="2899315"/>
            <a:ext cx="104050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5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5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7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9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2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5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7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80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820331" y="1591376"/>
            <a:ext cx="7270346" cy="4503354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8294702" y="1591376"/>
            <a:ext cx="7272471" cy="4503354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061" y="273939"/>
            <a:ext cx="11017092" cy="114009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12060" y="1531204"/>
            <a:ext cx="5408662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51" indent="0">
              <a:buNone/>
              <a:defRPr sz="2000" b="1"/>
            </a:lvl2pPr>
            <a:lvl3pPr marL="914501" indent="0">
              <a:buNone/>
              <a:defRPr sz="1801" b="1"/>
            </a:lvl3pPr>
            <a:lvl4pPr marL="1371752" indent="0">
              <a:buNone/>
              <a:defRPr sz="1600" b="1"/>
            </a:lvl4pPr>
            <a:lvl5pPr marL="1829004" indent="0">
              <a:buNone/>
              <a:defRPr sz="1600" b="1"/>
            </a:lvl5pPr>
            <a:lvl6pPr marL="2286254" indent="0">
              <a:buNone/>
              <a:defRPr sz="1600" b="1"/>
            </a:lvl6pPr>
            <a:lvl7pPr marL="2743504" indent="0">
              <a:buNone/>
              <a:defRPr sz="1600" b="1"/>
            </a:lvl7pPr>
            <a:lvl8pPr marL="3200756" indent="0">
              <a:buNone/>
              <a:defRPr sz="1600" b="1"/>
            </a:lvl8pPr>
            <a:lvl9pPr marL="3658006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2060" y="2169337"/>
            <a:ext cx="5408662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218368" y="1531204"/>
            <a:ext cx="541078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51" indent="0">
              <a:buNone/>
              <a:defRPr sz="2000" b="1"/>
            </a:lvl2pPr>
            <a:lvl3pPr marL="914501" indent="0">
              <a:buNone/>
              <a:defRPr sz="1801" b="1"/>
            </a:lvl3pPr>
            <a:lvl4pPr marL="1371752" indent="0">
              <a:buNone/>
              <a:defRPr sz="1600" b="1"/>
            </a:lvl4pPr>
            <a:lvl5pPr marL="1829004" indent="0">
              <a:buNone/>
              <a:defRPr sz="1600" b="1"/>
            </a:lvl5pPr>
            <a:lvl6pPr marL="2286254" indent="0">
              <a:buNone/>
              <a:defRPr sz="1600" b="1"/>
            </a:lvl6pPr>
            <a:lvl7pPr marL="2743504" indent="0">
              <a:buNone/>
              <a:defRPr sz="1600" b="1"/>
            </a:lvl7pPr>
            <a:lvl8pPr marL="3200756" indent="0">
              <a:buNone/>
              <a:defRPr sz="1600" b="1"/>
            </a:lvl8pPr>
            <a:lvl9pPr marL="3658006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218368" y="2169337"/>
            <a:ext cx="541078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065" y="272358"/>
            <a:ext cx="4027275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85974" y="272355"/>
            <a:ext cx="6843178" cy="5838210"/>
          </a:xfrm>
        </p:spPr>
        <p:txBody>
          <a:bodyPr/>
          <a:lstStyle>
            <a:lvl1pPr>
              <a:defRPr sz="3199"/>
            </a:lvl1pPr>
            <a:lvl2pPr>
              <a:defRPr sz="2801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12065" y="1431449"/>
            <a:ext cx="4027275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51" indent="0">
              <a:buNone/>
              <a:defRPr sz="1199"/>
            </a:lvl2pPr>
            <a:lvl3pPr marL="914501" indent="0">
              <a:buNone/>
              <a:defRPr sz="1000"/>
            </a:lvl3pPr>
            <a:lvl4pPr marL="1371752" indent="0">
              <a:buNone/>
              <a:defRPr sz="900"/>
            </a:lvl4pPr>
            <a:lvl5pPr marL="1829004" indent="0">
              <a:buNone/>
              <a:defRPr sz="900"/>
            </a:lvl5pPr>
            <a:lvl6pPr marL="2286254" indent="0">
              <a:buNone/>
              <a:defRPr sz="900"/>
            </a:lvl6pPr>
            <a:lvl7pPr marL="2743504" indent="0">
              <a:buNone/>
              <a:defRPr sz="900"/>
            </a:lvl7pPr>
            <a:lvl8pPr marL="3200756" indent="0">
              <a:buNone/>
              <a:defRPr sz="900"/>
            </a:lvl8pPr>
            <a:lvl9pPr marL="3658006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99363" y="4788380"/>
            <a:ext cx="7344728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99363" y="611218"/>
            <a:ext cx="7344728" cy="4104323"/>
          </a:xfrm>
        </p:spPr>
        <p:txBody>
          <a:bodyPr/>
          <a:lstStyle>
            <a:lvl1pPr marL="0" indent="0">
              <a:buNone/>
              <a:defRPr sz="3199"/>
            </a:lvl1pPr>
            <a:lvl2pPr marL="457251" indent="0">
              <a:buNone/>
              <a:defRPr sz="2801"/>
            </a:lvl2pPr>
            <a:lvl3pPr marL="914501" indent="0">
              <a:buNone/>
              <a:defRPr sz="2400"/>
            </a:lvl3pPr>
            <a:lvl4pPr marL="1371752" indent="0">
              <a:buNone/>
              <a:defRPr sz="2000"/>
            </a:lvl4pPr>
            <a:lvl5pPr marL="1829004" indent="0">
              <a:buNone/>
              <a:defRPr sz="2000"/>
            </a:lvl5pPr>
            <a:lvl6pPr marL="2286254" indent="0">
              <a:buNone/>
              <a:defRPr sz="2000"/>
            </a:lvl6pPr>
            <a:lvl7pPr marL="2743504" indent="0">
              <a:buNone/>
              <a:defRPr sz="2000"/>
            </a:lvl7pPr>
            <a:lvl8pPr marL="3200756" indent="0">
              <a:buNone/>
              <a:defRPr sz="2000"/>
            </a:lvl8pPr>
            <a:lvl9pPr marL="3658006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99363" y="5353671"/>
            <a:ext cx="7344728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51" indent="0">
              <a:buNone/>
              <a:defRPr sz="1199"/>
            </a:lvl2pPr>
            <a:lvl3pPr marL="914501" indent="0">
              <a:buNone/>
              <a:defRPr sz="1000"/>
            </a:lvl3pPr>
            <a:lvl4pPr marL="1371752" indent="0">
              <a:buNone/>
              <a:defRPr sz="900"/>
            </a:lvl4pPr>
            <a:lvl5pPr marL="1829004" indent="0">
              <a:buNone/>
              <a:defRPr sz="900"/>
            </a:lvl5pPr>
            <a:lvl6pPr marL="2286254" indent="0">
              <a:buNone/>
              <a:defRPr sz="900"/>
            </a:lvl6pPr>
            <a:lvl7pPr marL="2743504" indent="0">
              <a:buNone/>
              <a:defRPr sz="900"/>
            </a:lvl7pPr>
            <a:lvl8pPr marL="3200756" indent="0">
              <a:buNone/>
              <a:defRPr sz="900"/>
            </a:lvl8pPr>
            <a:lvl9pPr marL="3658006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12061" y="273939"/>
            <a:ext cx="11017092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12061" y="1596129"/>
            <a:ext cx="11017092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2062" y="6340169"/>
            <a:ext cx="285628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98B98-8C88-4D01-A90E-C24545E06B5B}" type="datetimeFigureOut">
              <a:rPr lang="el-GR" smtClean="0"/>
              <a:pPr/>
              <a:t>24/4/2026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82415" y="6340169"/>
            <a:ext cx="3876384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72869" y="6340169"/>
            <a:ext cx="285628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85095-5FBA-4A34-976D-1B7B9B0B4BF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50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40" indent="-342940" algn="l" defTabSz="914501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3034" indent="-285782" algn="l" defTabSz="914501" rtl="0" eaLnBrk="1" latinLnBrk="0" hangingPunct="1">
        <a:spcBef>
          <a:spcPct val="20000"/>
        </a:spcBef>
        <a:buFont typeface="Arial" pitchFamily="34" charset="0"/>
        <a:buChar char="–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27" indent="-228625" algn="l" defTabSz="9145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78" indent="-228625" algn="l" defTabSz="91450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29" indent="-228625" algn="l" defTabSz="91450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80" indent="-228625" algn="l" defTabSz="9145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132" indent="-228625" algn="l" defTabSz="9145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82" indent="-228625" algn="l" defTabSz="9145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632" indent="-228625" algn="l" defTabSz="9145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51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501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52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9004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254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504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756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8006" algn="l" defTabSz="91450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ecdc.europa.eu/sites/default/files/documents/COVID-19-geographic-disbtribution-worldwide.xlsx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2" y="539951"/>
            <a:ext cx="9397783" cy="15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448198" y="467941"/>
            <a:ext cx="8458200" cy="1136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501">
              <a:spcBef>
                <a:spcPct val="0"/>
              </a:spcBef>
              <a:defRPr/>
            </a:pPr>
            <a:r>
              <a:rPr lang="el-GR" sz="36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ΠΟΣΟΤΙΚΕΣ ΜΕΘΟΔΟΙ ΣΤΗ ΔΙΟΙΚΗΣΗ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60166" y="2484165"/>
            <a:ext cx="7772400" cy="1966913"/>
          </a:xfrm>
        </p:spPr>
        <p:txBody>
          <a:bodyPr/>
          <a:lstStyle/>
          <a:p>
            <a:pPr algn="ctr" eaLnBrk="1" hangingPunct="1"/>
            <a:r>
              <a:rPr lang="el-GR" altLang="el-GR" sz="4000" dirty="0">
                <a:solidFill>
                  <a:srgbClr val="0070C0"/>
                </a:solidFill>
                <a:latin typeface="Comic Sans MS" pitchFamily="66" charset="0"/>
              </a:rPr>
              <a:t>ΑΝΑΛΥΣΗ</a:t>
            </a:r>
            <a:br>
              <a:rPr lang="el-GR" altLang="el-GR" sz="4000" dirty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l-GR" altLang="el-GR" sz="4000" dirty="0">
                <a:solidFill>
                  <a:srgbClr val="0070C0"/>
                </a:solidFill>
                <a:latin typeface="Comic Sans MS" pitchFamily="66" charset="0"/>
              </a:rPr>
              <a:t>ΧΡΟΝΟΛΟΓΙΚΩΝ ΣΕΙΡΩΝ</a:t>
            </a:r>
            <a:br>
              <a:rPr lang="el-GR" altLang="el-GR" sz="4000" dirty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l-GR" altLang="el-GR" sz="4000" dirty="0">
                <a:solidFill>
                  <a:srgbClr val="0070C0"/>
                </a:solidFill>
                <a:latin typeface="Comic Sans MS" pitchFamily="66" charset="0"/>
              </a:rPr>
              <a:t>(</a:t>
            </a:r>
            <a:r>
              <a:rPr lang="en-US" altLang="el-GR" sz="4000" dirty="0">
                <a:solidFill>
                  <a:srgbClr val="0070C0"/>
                </a:solidFill>
                <a:latin typeface="Comic Sans MS" pitchFamily="66" charset="0"/>
              </a:rPr>
              <a:t>Time-series Analysis)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2736230" y="179909"/>
            <a:ext cx="6624638" cy="552450"/>
          </a:xfrm>
          <a:prstGeom prst="rect">
            <a:avLst/>
          </a:prstGeom>
        </p:spPr>
        <p:txBody>
          <a:bodyPr/>
          <a:lstStyle/>
          <a:p>
            <a:pPr lvl="0" algn="ctr" defTabSz="914501">
              <a:spcBef>
                <a:spcPct val="0"/>
              </a:spcBef>
            </a:pP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Προσθετικό υπόδειγμα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4680446" y="1188021"/>
            <a:ext cx="2778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altLang="el-GR" sz="2000" b="1" i="1" dirty="0" err="1">
                <a:solidFill>
                  <a:srgbClr val="FF0000"/>
                </a:solidFill>
              </a:rPr>
              <a:t>x</a:t>
            </a:r>
            <a:r>
              <a:rPr lang="fr-FR" altLang="el-GR" sz="2000" b="1" i="1" baseline="-25000" dirty="0" err="1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 = 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) + </a:t>
            </a:r>
            <a:r>
              <a:rPr lang="fr-FR" altLang="el-GR" sz="2000" b="1" i="1" dirty="0">
                <a:solidFill>
                  <a:srgbClr val="FF0000"/>
                </a:solidFill>
              </a:rPr>
              <a:t>C</a:t>
            </a:r>
            <a:r>
              <a:rPr lang="fr-F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) + </a:t>
            </a:r>
            <a:r>
              <a:rPr lang="fr-FR" altLang="el-GR" sz="2000" b="1" i="1" dirty="0">
                <a:solidFill>
                  <a:srgbClr val="FF0000"/>
                </a:solidFill>
              </a:rPr>
              <a:t>S</a:t>
            </a:r>
            <a:r>
              <a:rPr lang="fr-F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) + </a:t>
            </a:r>
            <a:r>
              <a:rPr lang="fr-FR" altLang="el-GR" sz="2000" b="1" i="1" dirty="0">
                <a:solidFill>
                  <a:srgbClr val="FF0000"/>
                </a:solidFill>
              </a:rPr>
              <a:t>I</a:t>
            </a:r>
            <a:r>
              <a:rPr lang="fr-F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fr-FR" altLang="el-GR" sz="2000" b="1" dirty="0">
                <a:solidFill>
                  <a:srgbClr val="FF0000"/>
                </a:solidFill>
              </a:rPr>
              <a:t>)</a:t>
            </a:r>
            <a:endParaRPr lang="fr-FR" altLang="el-GR" sz="2000" b="1" i="1" dirty="0">
              <a:solidFill>
                <a:srgbClr val="FF000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123233" y="1908101"/>
            <a:ext cx="111179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l-GR" sz="2000" b="1" i="1" dirty="0">
                <a:solidFill>
                  <a:srgbClr val="FF0000"/>
                </a:solidFill>
                <a:latin typeface="+mj-lt"/>
              </a:rPr>
              <a:t>T</a:t>
            </a:r>
            <a:r>
              <a:rPr lang="el-GR" altLang="el-GR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FR" altLang="el-GR" sz="2000" dirty="0">
                <a:solidFill>
                  <a:srgbClr val="FF0000"/>
                </a:solidFill>
                <a:latin typeface="+mj-lt"/>
                <a:cs typeface="Times New Roman"/>
              </a:rPr>
              <a:t>≡</a:t>
            </a:r>
            <a:r>
              <a:rPr lang="el-GR" altLang="el-GR" sz="2000" i="1" dirty="0">
                <a:solidFill>
                  <a:srgbClr val="FF0000"/>
                </a:solidFill>
                <a:latin typeface="+mj-lt"/>
                <a:cs typeface="Times New Roman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latin typeface="+mj-lt"/>
                <a:cs typeface="Times New Roman"/>
              </a:rPr>
              <a:t>Τάση</a:t>
            </a:r>
            <a:r>
              <a:rPr lang="el-GR" altLang="el-GR" sz="2000" dirty="0">
                <a:latin typeface="+mj-lt"/>
              </a:rPr>
              <a:t>: μονότονη συνάρτηση (αυξητική/ θετική / ανοδική- σταθερή - μειούμενη /αρνητική/ καθοδική) </a:t>
            </a:r>
            <a:endParaRPr lang="el-GR" sz="2000" dirty="0">
              <a:latin typeface="+mj-lt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123233" y="2700189"/>
            <a:ext cx="11089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el-GR" sz="2000" b="1" i="1" dirty="0">
                <a:solidFill>
                  <a:srgbClr val="FF0000"/>
                </a:solidFill>
              </a:rPr>
              <a:t>C</a:t>
            </a:r>
            <a:r>
              <a:rPr lang="el-GR" altLang="el-GR" sz="2000" i="1" dirty="0">
                <a:solidFill>
                  <a:srgbClr val="FF0000"/>
                </a:solidFill>
              </a:rPr>
              <a:t> </a:t>
            </a:r>
            <a:r>
              <a:rPr lang="fr-FR" altLang="el-GR" sz="2000" dirty="0">
                <a:solidFill>
                  <a:srgbClr val="FF0000"/>
                </a:solidFill>
                <a:cs typeface="Times New Roman"/>
              </a:rPr>
              <a:t>≡</a:t>
            </a:r>
            <a:r>
              <a:rPr lang="fr-FR" altLang="el-GR" sz="2000" b="1" i="1" dirty="0">
                <a:solidFill>
                  <a:srgbClr val="FF0000"/>
                </a:solidFill>
                <a:cs typeface="Times New Roman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</a:rPr>
              <a:t>Κυκλική συνιστώσα</a:t>
            </a:r>
            <a:r>
              <a:rPr lang="el-GR" altLang="el-GR" sz="2000" dirty="0"/>
              <a:t>: περιοδική συνάρτηση με περίοδο &gt;&gt; 1 έτος</a:t>
            </a:r>
            <a:endParaRPr lang="el-GR" sz="2000" dirty="0"/>
          </a:p>
        </p:txBody>
      </p:sp>
      <p:sp>
        <p:nvSpPr>
          <p:cNvPr id="8" name="7 - Ορθογώνιο"/>
          <p:cNvSpPr/>
          <p:nvPr/>
        </p:nvSpPr>
        <p:spPr>
          <a:xfrm>
            <a:off x="1123232" y="3564285"/>
            <a:ext cx="110172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el-GR" sz="2000" b="1" i="1" dirty="0">
                <a:solidFill>
                  <a:srgbClr val="FF0000"/>
                </a:solidFill>
              </a:rPr>
              <a:t>S</a:t>
            </a:r>
            <a:r>
              <a:rPr lang="el-GR" altLang="el-GR" sz="2000" i="1" dirty="0">
                <a:solidFill>
                  <a:srgbClr val="FF0000"/>
                </a:solidFill>
              </a:rPr>
              <a:t> </a:t>
            </a:r>
            <a:r>
              <a:rPr lang="fr-FR" altLang="el-GR" sz="2000" dirty="0">
                <a:solidFill>
                  <a:srgbClr val="FF0000"/>
                </a:solidFill>
                <a:cs typeface="Times New Roman"/>
              </a:rPr>
              <a:t>≡</a:t>
            </a:r>
            <a:r>
              <a:rPr lang="fr-FR" altLang="el-GR" sz="2000" b="1" i="1" dirty="0">
                <a:solidFill>
                  <a:srgbClr val="FF0000"/>
                </a:solidFill>
                <a:cs typeface="Times New Roman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</a:rPr>
              <a:t>Εποχική συνιστώσα</a:t>
            </a:r>
            <a:r>
              <a:rPr lang="el-GR" altLang="el-GR" sz="2000" dirty="0"/>
              <a:t>: περιοδική συνάρτηση με περίοδο &lt; 1έτος</a:t>
            </a:r>
            <a:endParaRPr lang="el-GR" sz="2000" dirty="0"/>
          </a:p>
        </p:txBody>
      </p:sp>
      <p:sp>
        <p:nvSpPr>
          <p:cNvPr id="9" name="8 - Ορθογώνιο"/>
          <p:cNvSpPr/>
          <p:nvPr/>
        </p:nvSpPr>
        <p:spPr>
          <a:xfrm>
            <a:off x="1123233" y="4428381"/>
            <a:ext cx="10945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el-GR" sz="2000" b="1" i="1" dirty="0">
                <a:solidFill>
                  <a:srgbClr val="FF0000"/>
                </a:solidFill>
              </a:rPr>
              <a:t>I</a:t>
            </a:r>
            <a:r>
              <a:rPr lang="el-GR" altLang="el-GR" sz="2000" dirty="0">
                <a:solidFill>
                  <a:srgbClr val="FF0000"/>
                </a:solidFill>
              </a:rPr>
              <a:t> </a:t>
            </a:r>
            <a:r>
              <a:rPr lang="fr-FR" altLang="el-GR" sz="2000" dirty="0">
                <a:solidFill>
                  <a:srgbClr val="FF0000"/>
                </a:solidFill>
                <a:cs typeface="Times New Roman"/>
              </a:rPr>
              <a:t>≡</a:t>
            </a:r>
            <a:r>
              <a:rPr lang="fr-FR" altLang="el-GR" sz="2000" b="1" i="1" dirty="0">
                <a:solidFill>
                  <a:srgbClr val="FF0000"/>
                </a:solidFill>
                <a:cs typeface="Times New Roman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cs typeface="Times New Roman"/>
              </a:rPr>
              <a:t> Τυχαία Συνιστώσα</a:t>
            </a:r>
            <a:r>
              <a:rPr lang="el-GR" altLang="el-GR" sz="2000" dirty="0">
                <a:cs typeface="Times New Roman"/>
              </a:rPr>
              <a:t>:</a:t>
            </a:r>
            <a:r>
              <a:rPr lang="el-GR" altLang="el-GR" sz="2000" b="1" i="1" dirty="0">
                <a:cs typeface="Times New Roman"/>
              </a:rPr>
              <a:t> </a:t>
            </a:r>
            <a:r>
              <a:rPr lang="el-GR" altLang="el-GR" sz="2000" dirty="0"/>
              <a:t>τυχαία συνάρτηση (στοχαστική διαδικασία)</a:t>
            </a:r>
            <a:endParaRPr lang="el-GR" sz="2000" dirty="0"/>
          </a:p>
        </p:txBody>
      </p:sp>
      <p:sp>
        <p:nvSpPr>
          <p:cNvPr id="10" name="9 - Ορθογώνιο"/>
          <p:cNvSpPr/>
          <p:nvPr/>
        </p:nvSpPr>
        <p:spPr>
          <a:xfrm>
            <a:off x="1152054" y="6084565"/>
            <a:ext cx="10873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/>
              <a:t>Προσθετικό υπόδειγμα π.χ. όταν η εποχική συνιστώσα διατηρείται σταθερή σε σχέση με την τάση</a:t>
            </a:r>
            <a:endParaRPr lang="el-GR" sz="2000" dirty="0"/>
          </a:p>
        </p:txBody>
      </p:sp>
      <p:sp>
        <p:nvSpPr>
          <p:cNvPr id="11" name="10 - Ορθογώνιο"/>
          <p:cNvSpPr/>
          <p:nvPr/>
        </p:nvSpPr>
        <p:spPr>
          <a:xfrm>
            <a:off x="1152054" y="5364485"/>
            <a:ext cx="10873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000" dirty="0"/>
              <a:t>Οι 4 συνιστώσες εκφράζονται στην ίδια μονάδα μέτρησης με τη μεταβλητή </a:t>
            </a:r>
            <a:r>
              <a:rPr lang="en-US" altLang="el-GR" sz="2000" i="1" dirty="0"/>
              <a:t>x</a:t>
            </a:r>
            <a:r>
              <a:rPr lang="el-GR" altLang="el-GR" sz="2000" dirty="0"/>
              <a:t>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2808238" y="251917"/>
            <a:ext cx="6624638" cy="5524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Οι τέσσερις συνιστώσες μιας ΧΣ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6110" y="1044005"/>
            <a:ext cx="8906913" cy="54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2808238" y="179909"/>
            <a:ext cx="6624638" cy="552450"/>
          </a:xfrm>
          <a:prstGeom prst="rect">
            <a:avLst/>
          </a:prstGeom>
        </p:spPr>
        <p:txBody>
          <a:bodyPr/>
          <a:lstStyle/>
          <a:p>
            <a:pPr lvl="0" algn="ctr" defTabSz="914501">
              <a:spcBef>
                <a:spcPct val="0"/>
              </a:spcBef>
            </a:pP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Πολλαπλασιαστικό υπόδειγμα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762071" y="1332037"/>
            <a:ext cx="2600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altLang="el-GR" sz="2000" b="1" i="1" dirty="0" err="1">
                <a:solidFill>
                  <a:srgbClr val="FF0000"/>
                </a:solidFill>
              </a:rPr>
              <a:t>x</a:t>
            </a:r>
            <a:r>
              <a:rPr lang="fr-FR" altLang="el-GR" sz="2000" b="1" i="1" baseline="-25000" dirty="0" err="1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 = 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) · </a:t>
            </a:r>
            <a:r>
              <a:rPr lang="fr-FR" altLang="el-GR" sz="2000" b="1" i="1" dirty="0">
                <a:solidFill>
                  <a:srgbClr val="FF0000"/>
                </a:solidFill>
              </a:rPr>
              <a:t>C</a:t>
            </a:r>
            <a:r>
              <a:rPr lang="el-G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) · </a:t>
            </a:r>
            <a:r>
              <a:rPr lang="fr-FR" altLang="el-GR" sz="2000" b="1" i="1" dirty="0">
                <a:solidFill>
                  <a:srgbClr val="FF0000"/>
                </a:solidFill>
              </a:rPr>
              <a:t>S</a:t>
            </a:r>
            <a:r>
              <a:rPr lang="el-G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) · </a:t>
            </a:r>
            <a:r>
              <a:rPr lang="fr-FR" altLang="el-GR" sz="2000" b="1" i="1" dirty="0">
                <a:solidFill>
                  <a:srgbClr val="FF0000"/>
                </a:solidFill>
              </a:rPr>
              <a:t>I</a:t>
            </a:r>
            <a:r>
              <a:rPr lang="el-GR" altLang="el-GR" sz="2000" b="1" dirty="0">
                <a:solidFill>
                  <a:srgbClr val="FF0000"/>
                </a:solidFill>
              </a:rPr>
              <a:t>(</a:t>
            </a:r>
            <a:r>
              <a:rPr lang="fr-FR" altLang="el-GR" sz="2000" b="1" i="1" dirty="0">
                <a:solidFill>
                  <a:srgbClr val="FF0000"/>
                </a:solidFill>
              </a:rPr>
              <a:t>t</a:t>
            </a:r>
            <a:r>
              <a:rPr lang="el-GR" altLang="el-GR" sz="2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873001" y="4284365"/>
            <a:ext cx="10729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/>
              <a:t>Μόνο η συνιστώσα </a:t>
            </a:r>
            <a:r>
              <a:rPr lang="el-GR" altLang="el-GR" sz="2000" i="1" dirty="0"/>
              <a:t>Τ</a:t>
            </a:r>
            <a:r>
              <a:rPr lang="el-GR" altLang="el-GR" sz="2000" dirty="0"/>
              <a:t> εκφράζεται στην ίδια μονάδα μέτρησης με τη μεταβλητή </a:t>
            </a:r>
            <a:r>
              <a:rPr lang="en-US" altLang="el-GR" sz="2000" i="1" dirty="0"/>
              <a:t>x</a:t>
            </a:r>
            <a:r>
              <a:rPr lang="el-GR" altLang="el-GR" sz="2000" dirty="0"/>
              <a:t>, οι υπόλοιπες συνιστώσες είναι δείκτες.</a:t>
            </a:r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873001" y="2576691"/>
            <a:ext cx="10729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/>
              <a:t>Πολλαπλασιαστικό υπόδειγμα π.χ. όταν η εποχική συνιστώσα ποικίλει ανάλογα με την τάση, αυξάνει (μειώνεται) όταν η τάση είναι ανοδική (καθοδική)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032374" y="251917"/>
            <a:ext cx="4319588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της Τάσης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368078" y="1476053"/>
            <a:ext cx="4145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dirty="0">
                <a:sym typeface="Wingdings" pitchFamily="2" charset="2"/>
              </a:rPr>
              <a:t>Η εκτίμηση της τάσης έχει σαν σκοπό:</a:t>
            </a:r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1201366" y="2412157"/>
            <a:ext cx="30896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3050" indent="-273050" algn="just">
              <a:buFont typeface="Wingdings" pitchFamily="2" charset="2"/>
              <a:buChar char="ü"/>
            </a:pPr>
            <a:r>
              <a:rPr lang="el-GR" altLang="el-GR" sz="2000" dirty="0">
                <a:sym typeface="Wingdings" pitchFamily="2" charset="2"/>
              </a:rPr>
              <a:t> την πρόγνωση της τάσης</a:t>
            </a:r>
            <a:endParaRPr lang="el-GR" sz="2000" dirty="0"/>
          </a:p>
        </p:txBody>
      </p:sp>
      <p:sp>
        <p:nvSpPr>
          <p:cNvPr id="7" name="6 - Ορθογώνιο"/>
          <p:cNvSpPr/>
          <p:nvPr/>
        </p:nvSpPr>
        <p:spPr>
          <a:xfrm>
            <a:off x="1224062" y="3348261"/>
            <a:ext cx="10513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>
              <a:buFont typeface="Wingdings" pitchFamily="2" charset="2"/>
              <a:buChar char="ü"/>
            </a:pPr>
            <a:r>
              <a:rPr lang="el-GR" altLang="el-GR" sz="2000" dirty="0">
                <a:sym typeface="Wingdings" pitchFamily="2" charset="2"/>
              </a:rPr>
              <a:t> την εξάλειψη της τάσης από τα αρχικά δεδομένα της ΧΣ όταν θέλουμε να προσδιορίσουμε τις διάφορες βραχυχρόνιες κινήσεις γύρω από την τάση (συνήθως εποχικές και κυκλικές κυμάνσεις)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032374" y="251917"/>
            <a:ext cx="4319588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της Τάσης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936030" y="3132237"/>
            <a:ext cx="108732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l-GR" altLang="el-GR" sz="2000" b="1" i="1" dirty="0"/>
              <a:t>Χάραξη της τάσης με το χέρι</a:t>
            </a:r>
            <a:r>
              <a:rPr lang="el-GR" altLang="el-GR" sz="2000" dirty="0"/>
              <a:t>. Χάραξη συνεχούς ευθείας   (ή </a:t>
            </a:r>
            <a:r>
              <a:rPr lang="el-GR" altLang="el-GR" sz="2000" dirty="0" err="1"/>
              <a:t>καμπλύλης</a:t>
            </a:r>
            <a:r>
              <a:rPr lang="el-GR" altLang="el-GR" sz="2000" dirty="0"/>
              <a:t>) γραμμής στο γράφημα της ΧΣ.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224062" y="3708301"/>
            <a:ext cx="10702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buSzPct val="70000"/>
            </a:pPr>
            <a:r>
              <a:rPr lang="el-GR" altLang="el-GR" sz="2000" dirty="0"/>
              <a:t>Χρονοβόρα και λίγο αξιόπιστη για μεγάλες ΧΣ. Χρησιμοποιείται όταν δεν διαθέτουμε καλύτερο μέσο</a:t>
            </a:r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936030" y="1548061"/>
            <a:ext cx="10801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Το πρώτο βήμα για την ανάλυση μιας ΧΣ είναι η απεικόνιση των δεδομένων σε ένα </a:t>
            </a:r>
            <a:r>
              <a:rPr lang="el-GR" sz="2000" b="1" dirty="0">
                <a:solidFill>
                  <a:srgbClr val="0070C0"/>
                </a:solidFill>
              </a:rPr>
              <a:t>διάγραμμα </a:t>
            </a:r>
            <a:r>
              <a:rPr lang="el-GR" sz="2000" b="1" dirty="0" err="1">
                <a:solidFill>
                  <a:srgbClr val="0070C0"/>
                </a:solidFill>
              </a:rPr>
              <a:t>χρονοσειράς</a:t>
            </a:r>
            <a:r>
              <a:rPr lang="el-GR" sz="2000" b="1" dirty="0"/>
              <a:t>. </a:t>
            </a:r>
            <a:r>
              <a:rPr lang="el-GR" sz="2000" b="1" dirty="0">
                <a:solidFill>
                  <a:srgbClr val="0070C0"/>
                </a:solidFill>
              </a:rPr>
              <a:t>Με τον τρόπο αυτό τα χαρακτηριστικά της ΧΣ εμφανίζονται ως γραφικά μοτίβα</a:t>
            </a:r>
            <a:r>
              <a:rPr lang="el-GR" sz="2000" dirty="0"/>
              <a:t>. Η</a:t>
            </a:r>
            <a:r>
              <a:rPr lang="el-GR" sz="2000" b="1" dirty="0"/>
              <a:t> </a:t>
            </a:r>
            <a:r>
              <a:rPr lang="el-GR" sz="2000" dirty="0"/>
              <a:t>αναγνώριση των μοτίβων αυτών καθορίζει και το είδος της ανάλυσης που θα ακολουθηθεί.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032374" y="251917"/>
            <a:ext cx="4319588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της Τάσης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080046" y="1332037"/>
            <a:ext cx="10945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2000" b="1" i="1" dirty="0"/>
              <a:t>Ανάλυση παλινδρόμησης</a:t>
            </a:r>
            <a:r>
              <a:rPr lang="el-GR" altLang="el-GR" sz="2000" i="1" dirty="0"/>
              <a:t> </a:t>
            </a:r>
            <a:r>
              <a:rPr lang="el-GR" altLang="el-GR" sz="2000" dirty="0"/>
              <a:t>(Παραμετρική εκτίμηση)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080046" y="2340149"/>
            <a:ext cx="10729192" cy="34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  <a:buFont typeface="Wingdings" pitchFamily="2" charset="2"/>
              <a:buChar char="ü"/>
            </a:pPr>
            <a:r>
              <a:rPr lang="el-GR" altLang="el-GR" sz="2000" dirty="0"/>
              <a:t> </a:t>
            </a:r>
            <a:r>
              <a:rPr lang="el-GR" altLang="el-GR" sz="2000" b="1" dirty="0">
                <a:solidFill>
                  <a:srgbClr val="002060"/>
                </a:solidFill>
              </a:rPr>
              <a:t>Γραμμικό υπόδειγμα</a:t>
            </a:r>
            <a:r>
              <a:rPr lang="el-GR" altLang="el-GR" sz="2000" dirty="0"/>
              <a:t> : </a:t>
            </a:r>
            <a:r>
              <a:rPr lang="fr-FR" altLang="el-GR" sz="2000" b="1" i="1" dirty="0" err="1"/>
              <a:t>x</a:t>
            </a:r>
            <a:r>
              <a:rPr lang="fr-FR" altLang="el-GR" sz="2000" b="1" i="1" baseline="-25000" dirty="0" err="1"/>
              <a:t>t</a:t>
            </a:r>
            <a:r>
              <a:rPr lang="el-GR" altLang="el-GR" sz="2000" b="1" dirty="0"/>
              <a:t> = </a:t>
            </a:r>
            <a:r>
              <a:rPr lang="el-GR" altLang="el-GR" sz="2000" b="1" i="1" dirty="0"/>
              <a:t>β</a:t>
            </a:r>
            <a:r>
              <a:rPr lang="el-GR" altLang="el-GR" sz="2000" b="1" baseline="-25000" dirty="0"/>
              <a:t>0</a:t>
            </a:r>
            <a:r>
              <a:rPr lang="el-GR" altLang="el-GR" sz="2000" b="1" dirty="0"/>
              <a:t> + </a:t>
            </a:r>
            <a:r>
              <a:rPr lang="el-GR" altLang="el-GR" sz="2000" b="1" i="1" dirty="0"/>
              <a:t>β</a:t>
            </a:r>
            <a:r>
              <a:rPr lang="el-GR" altLang="el-GR" sz="2000" b="1" baseline="-25000" dirty="0"/>
              <a:t>1</a:t>
            </a:r>
            <a:r>
              <a:rPr lang="el-GR" altLang="el-GR" sz="2000" b="1" dirty="0"/>
              <a:t> · </a:t>
            </a:r>
            <a:r>
              <a:rPr lang="en-US" altLang="el-GR" sz="2000" b="1" i="1" dirty="0"/>
              <a:t>t + e</a:t>
            </a:r>
            <a:r>
              <a:rPr lang="en-US" altLang="el-GR" sz="2000" b="1" i="1" baseline="-25000" dirty="0"/>
              <a:t>t</a:t>
            </a:r>
            <a:endParaRPr lang="el-GR" altLang="el-GR" sz="2000" b="1" baseline="-25000" dirty="0"/>
          </a:p>
        </p:txBody>
      </p:sp>
      <p:sp>
        <p:nvSpPr>
          <p:cNvPr id="8" name="7 - Ορθογώνιο"/>
          <p:cNvSpPr/>
          <p:nvPr/>
        </p:nvSpPr>
        <p:spPr>
          <a:xfrm>
            <a:off x="1152054" y="3996333"/>
            <a:ext cx="10729192" cy="34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  <a:buFont typeface="Wingdings" pitchFamily="2" charset="2"/>
              <a:buChar char="ü"/>
            </a:pPr>
            <a:r>
              <a:rPr lang="el-GR" altLang="el-GR" sz="2000" dirty="0"/>
              <a:t> </a:t>
            </a:r>
            <a:r>
              <a:rPr lang="el-GR" altLang="el-GR" sz="2000" b="1" dirty="0">
                <a:solidFill>
                  <a:srgbClr val="002060"/>
                </a:solidFill>
              </a:rPr>
              <a:t>Εκθετικό υπόδειγμα</a:t>
            </a:r>
            <a:r>
              <a:rPr lang="el-GR" altLang="el-GR" sz="2000" dirty="0"/>
              <a:t> : </a:t>
            </a:r>
            <a:r>
              <a:rPr lang="fr-FR" altLang="el-GR" sz="2000" b="1" i="1" dirty="0" err="1"/>
              <a:t>x</a:t>
            </a:r>
            <a:r>
              <a:rPr lang="fr-FR" altLang="el-GR" sz="2000" b="1" i="1" baseline="-25000" dirty="0" err="1"/>
              <a:t>t</a:t>
            </a:r>
            <a:r>
              <a:rPr lang="el-GR" altLang="el-GR" sz="2000" b="1" dirty="0"/>
              <a:t> = </a:t>
            </a:r>
            <a:r>
              <a:rPr lang="el-GR" altLang="el-GR" sz="2000" b="1" i="1" dirty="0"/>
              <a:t>β</a:t>
            </a:r>
            <a:r>
              <a:rPr lang="el-GR" altLang="el-GR" sz="2000" b="1" baseline="-25000" dirty="0"/>
              <a:t>0</a:t>
            </a:r>
            <a:r>
              <a:rPr lang="el-GR" altLang="el-GR" sz="2000" b="1" dirty="0"/>
              <a:t> · </a:t>
            </a:r>
            <a:r>
              <a:rPr lang="el-GR" altLang="el-GR" sz="2000" b="1" i="1" dirty="0"/>
              <a:t>β</a:t>
            </a:r>
            <a:r>
              <a:rPr lang="el-GR" altLang="el-GR" sz="2000" b="1" baseline="-25000" dirty="0"/>
              <a:t>1</a:t>
            </a:r>
            <a:r>
              <a:rPr lang="en-US" altLang="el-GR" sz="2000" b="1" i="1" baseline="30000" dirty="0"/>
              <a:t>t</a:t>
            </a:r>
            <a:r>
              <a:rPr lang="en-US" altLang="el-GR" sz="2000" b="1" i="1" dirty="0"/>
              <a:t> + e</a:t>
            </a:r>
            <a:r>
              <a:rPr lang="en-US" altLang="el-GR" sz="2000" b="1" i="1" baseline="-25000" dirty="0"/>
              <a:t>t</a:t>
            </a:r>
            <a:endParaRPr lang="el-GR" altLang="el-GR" sz="2000" b="1" i="1" baseline="-25000" dirty="0"/>
          </a:p>
        </p:txBody>
      </p:sp>
      <p:sp>
        <p:nvSpPr>
          <p:cNvPr id="9" name="8 - Ορθογώνιο"/>
          <p:cNvSpPr/>
          <p:nvPr/>
        </p:nvSpPr>
        <p:spPr>
          <a:xfrm>
            <a:off x="1152054" y="5580509"/>
            <a:ext cx="10873208" cy="508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l-GR" altLang="el-GR" sz="2000" i="1" baseline="-25000" dirty="0"/>
          </a:p>
          <a:p>
            <a:pPr>
              <a:lnSpc>
                <a:spcPct val="80000"/>
              </a:lnSpc>
              <a:buSzPct val="70000"/>
              <a:buFont typeface="Wingdings" pitchFamily="2" charset="2"/>
              <a:buChar char="ü"/>
            </a:pPr>
            <a:r>
              <a:rPr lang="el-GR" altLang="el-GR" sz="2000" dirty="0"/>
              <a:t> </a:t>
            </a:r>
            <a:r>
              <a:rPr lang="el-GR" altLang="el-GR" sz="2000" b="1" dirty="0" err="1">
                <a:solidFill>
                  <a:srgbClr val="002060"/>
                </a:solidFill>
              </a:rPr>
              <a:t>Πολυωνυμικό</a:t>
            </a:r>
            <a:r>
              <a:rPr lang="el-GR" altLang="el-GR" sz="2000" b="1" dirty="0">
                <a:solidFill>
                  <a:srgbClr val="002060"/>
                </a:solidFill>
              </a:rPr>
              <a:t> υπόδειγμα</a:t>
            </a:r>
            <a:r>
              <a:rPr lang="el-GR" altLang="el-GR" sz="2000" dirty="0"/>
              <a:t> : </a:t>
            </a:r>
            <a:r>
              <a:rPr lang="en-US" altLang="el-GR" sz="2000" b="1" dirty="0" err="1"/>
              <a:t>x</a:t>
            </a:r>
            <a:r>
              <a:rPr lang="en-US" altLang="el-GR" sz="2000" b="1" baseline="-25000" dirty="0" err="1"/>
              <a:t>t</a:t>
            </a:r>
            <a:r>
              <a:rPr lang="el-GR" altLang="el-GR" sz="2000" b="1" dirty="0"/>
              <a:t> = </a:t>
            </a:r>
            <a:r>
              <a:rPr lang="el-GR" altLang="el-GR" sz="2000" b="1" i="1" dirty="0"/>
              <a:t>β</a:t>
            </a:r>
            <a:r>
              <a:rPr lang="el-GR" altLang="el-GR" sz="2000" b="1" baseline="-25000" dirty="0"/>
              <a:t>0</a:t>
            </a:r>
            <a:r>
              <a:rPr lang="el-GR" altLang="el-GR" sz="2000" b="1" dirty="0"/>
              <a:t> +</a:t>
            </a:r>
            <a:r>
              <a:rPr lang="el-GR" altLang="el-GR" sz="2000" b="1" i="1" dirty="0"/>
              <a:t> β</a:t>
            </a:r>
            <a:r>
              <a:rPr lang="el-GR" altLang="el-GR" sz="2000" b="1" baseline="-25000" dirty="0"/>
              <a:t>1</a:t>
            </a:r>
            <a:r>
              <a:rPr lang="en-US" altLang="el-GR" sz="2000" b="1" i="1" dirty="0"/>
              <a:t>t</a:t>
            </a:r>
            <a:r>
              <a:rPr lang="el-GR" altLang="el-GR" sz="2000" b="1" dirty="0"/>
              <a:t>+</a:t>
            </a:r>
            <a:r>
              <a:rPr lang="el-GR" altLang="el-GR" sz="2000" b="1" i="1" dirty="0"/>
              <a:t> β</a:t>
            </a:r>
            <a:r>
              <a:rPr lang="el-GR" altLang="el-GR" sz="2000" b="1" baseline="-25000" dirty="0"/>
              <a:t>2</a:t>
            </a:r>
            <a:r>
              <a:rPr lang="en-US" altLang="el-GR" sz="2000" b="1" i="1" dirty="0"/>
              <a:t>t</a:t>
            </a:r>
            <a:r>
              <a:rPr lang="el-GR" altLang="el-GR" sz="2000" b="1" baseline="30000" dirty="0"/>
              <a:t>2</a:t>
            </a:r>
            <a:r>
              <a:rPr lang="el-GR" altLang="el-GR" sz="2000" b="1" dirty="0"/>
              <a:t> +</a:t>
            </a:r>
            <a:r>
              <a:rPr lang="el-GR" altLang="el-GR" sz="2000" b="1" i="1" dirty="0"/>
              <a:t> β</a:t>
            </a:r>
            <a:r>
              <a:rPr lang="el-GR" altLang="el-GR" sz="2000" b="1" baseline="-25000" dirty="0"/>
              <a:t>3</a:t>
            </a:r>
            <a:r>
              <a:rPr lang="en-US" altLang="el-GR" sz="2000" b="1" i="1" dirty="0"/>
              <a:t>t</a:t>
            </a:r>
            <a:r>
              <a:rPr lang="el-GR" altLang="el-GR" sz="2000" b="1" baseline="30000" dirty="0"/>
              <a:t>3</a:t>
            </a:r>
            <a:r>
              <a:rPr lang="el-GR" altLang="el-GR" sz="2000" b="1" dirty="0"/>
              <a:t> +…</a:t>
            </a:r>
            <a:r>
              <a:rPr lang="en-US" altLang="el-GR" sz="2000" b="1" dirty="0"/>
              <a:t>+</a:t>
            </a:r>
            <a:r>
              <a:rPr lang="en-US" altLang="el-GR" sz="2000" b="1" i="1" dirty="0"/>
              <a:t>e</a:t>
            </a:r>
            <a:r>
              <a:rPr lang="en-US" altLang="el-GR" sz="2000" b="1" i="1" baseline="-25000" dirty="0"/>
              <a:t>t</a:t>
            </a:r>
            <a:endParaRPr lang="el-GR" sz="20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68878" y="1836093"/>
            <a:ext cx="2273962" cy="136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68878" y="3492277"/>
            <a:ext cx="2273963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68878" y="5148461"/>
            <a:ext cx="2304256" cy="1404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07" y="2354193"/>
            <a:ext cx="538570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032374" y="251917"/>
            <a:ext cx="4319588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της Τάσης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1368078" y="1620069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ΧΣ, Τάση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7200726" y="1620069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ΧΣ χωρίς την Τάση ή ΧΣ - Τάση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64622" y="2357131"/>
            <a:ext cx="5357476" cy="322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Δείκτης εποχικότητας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864022" y="1980109"/>
            <a:ext cx="10513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Ο </a:t>
            </a:r>
            <a:r>
              <a:rPr lang="el-GR" sz="2000" b="1" dirty="0">
                <a:solidFill>
                  <a:srgbClr val="FF0000"/>
                </a:solidFill>
              </a:rPr>
              <a:t>δείκτης εποχικότητας</a:t>
            </a:r>
            <a:r>
              <a:rPr lang="el-GR" sz="2000" dirty="0"/>
              <a:t> παρουσιάζει την έκταση μιας εποχικής επίδρασης σε μια συγκεκριμένη χρονική περίοδο του έτους.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936030" y="2844205"/>
            <a:ext cx="10513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>
                <a:solidFill>
                  <a:srgbClr val="002060"/>
                </a:solidFill>
              </a:rPr>
              <a:t>Ο </a:t>
            </a:r>
            <a:r>
              <a:rPr lang="el-GR" sz="2000" b="1" dirty="0">
                <a:solidFill>
                  <a:srgbClr val="002060"/>
                </a:solidFill>
              </a:rPr>
              <a:t>δείκτης εποχικότητας</a:t>
            </a:r>
            <a:r>
              <a:rPr lang="el-GR" sz="2000" dirty="0">
                <a:solidFill>
                  <a:srgbClr val="002060"/>
                </a:solidFill>
              </a:rPr>
              <a:t> μετράει κατά πόσο η μέση τιμή μιας ορισμένης χρονικής περιόδου είναι μεγαλύτερη ή μικρότερη από τη μέση τιμή όλων των τιμών της ΧΣ.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944142" y="2916213"/>
          <a:ext cx="8208912" cy="1940772"/>
        </p:xfrm>
        <a:graphic>
          <a:graphicData uri="http://schemas.openxmlformats.org/drawingml/2006/table">
            <a:tbl>
              <a:tblPr/>
              <a:tblGrid>
                <a:gridCol w="154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6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2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46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23462"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Μήνας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95250" algn="l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Έτος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2 - Ορθογώνιο"/>
          <p:cNvSpPr/>
          <p:nvPr/>
        </p:nvSpPr>
        <p:spPr>
          <a:xfrm>
            <a:off x="936030" y="1404045"/>
            <a:ext cx="10513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Ο παρακάτω πίνακας δείχνει για μια περίοδο 4 ετών τις μηνιαίες πωλήσεις (1000€) ενός μεγάλου εκδοτικού οίκου ειδικευμένου σε πανεπιστημιακά βιβλία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εποχικότητας</a:t>
            </a:r>
            <a:r>
              <a:rPr kumimoji="0" lang="el-GR" altLang="el-GR" sz="2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-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Δείκτης εποχικότητας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εποχικότητας</a:t>
            </a:r>
            <a:r>
              <a:rPr kumimoji="0" lang="el-GR" altLang="el-GR" sz="2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-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Δείκτης εποχικότητας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2376190" y="97199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Οι πωλήσεις βιβλίων δείχνουν εποχικότητα, με μεγάλες τιμές κατά τους χειμερινούς μήνες και  μειούμενες κατά τους καλοκαιρινούς 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0206" y="1836093"/>
            <a:ext cx="7560840" cy="479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20206" y="251917"/>
            <a:ext cx="7343775" cy="4787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Τι είναι η χρονολογική σειρά;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96070" y="1692077"/>
            <a:ext cx="7992888" cy="50363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Χρονολογική σειρά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ή </a:t>
            </a:r>
            <a:r>
              <a:rPr kumimoji="0" lang="el-GR" altLang="el-G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Χρονοσειρά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(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ΧΣ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altLang="el-GR" sz="20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time</a:t>
            </a:r>
            <a:r>
              <a:rPr kumimoji="0" lang="el-GR" altLang="el-GR" sz="20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n-US" altLang="el-GR" sz="20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series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</a:t>
            </a:r>
            <a:endParaRPr kumimoji="0" lang="el-GR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40" marR="0" lvl="0" indent="-34294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40" marR="0" lvl="0" indent="-34294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296070" y="3276253"/>
            <a:ext cx="9793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</a:pPr>
            <a:r>
              <a:rPr lang="el-GR" altLang="el-GR" sz="2000" dirty="0">
                <a:latin typeface="Calibri" pitchFamily="34" charset="0"/>
              </a:rPr>
              <a:t>Το σύνολο των τιμών που παίρνει μια  μεταβλητή μέσα στο χρόνο.</a:t>
            </a:r>
            <a:endParaRPr lang="en-US" altLang="el-GR" sz="2000" dirty="0">
              <a:latin typeface="Calibri" pitchFamily="34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96070" y="3995911"/>
            <a:ext cx="9793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l-GR" sz="2000" dirty="0" err="1">
                <a:latin typeface="Calibri" pitchFamily="34" charset="0"/>
              </a:rPr>
              <a:t>Οι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τιμές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της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χρονολογικής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σειράς</a:t>
            </a:r>
            <a:r>
              <a:rPr lang="en-US" altLang="el-GR" sz="2000" dirty="0">
                <a:latin typeface="Calibri" pitchFamily="34" charset="0"/>
              </a:rPr>
              <a:t> (</a:t>
            </a:r>
            <a:r>
              <a:rPr lang="en-US" altLang="el-GR" sz="2000" dirty="0" err="1">
                <a:latin typeface="Calibri" pitchFamily="34" charset="0"/>
              </a:rPr>
              <a:t>τιμές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της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dirty="0" err="1">
                <a:latin typeface="Calibri" pitchFamily="34" charset="0"/>
              </a:rPr>
              <a:t>μεταβλητής</a:t>
            </a:r>
            <a:r>
              <a:rPr lang="en-US" altLang="el-GR" sz="2000" dirty="0">
                <a:latin typeface="Calibri" pitchFamily="34" charset="0"/>
              </a:rPr>
              <a:t>) </a:t>
            </a:r>
            <a:r>
              <a:rPr lang="en-US" altLang="el-GR" sz="2000" dirty="0" err="1">
                <a:latin typeface="Calibri" pitchFamily="34" charset="0"/>
              </a:rPr>
              <a:t>αναφέρονται</a:t>
            </a:r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n-US" altLang="el-GR" sz="2000" b="1" dirty="0" err="1">
                <a:latin typeface="Calibri" pitchFamily="34" charset="0"/>
              </a:rPr>
              <a:t>σε</a:t>
            </a:r>
            <a:r>
              <a:rPr lang="en-US" altLang="el-GR" sz="2000" b="1" dirty="0">
                <a:latin typeface="Calibri" pitchFamily="34" charset="0"/>
              </a:rPr>
              <a:t> </a:t>
            </a:r>
            <a:r>
              <a:rPr lang="en-US" altLang="el-GR" sz="2000" b="1" dirty="0" err="1">
                <a:latin typeface="Calibri" pitchFamily="34" charset="0"/>
              </a:rPr>
              <a:t>διαδοχικές</a:t>
            </a:r>
            <a:r>
              <a:rPr lang="en-US" altLang="el-GR" sz="2000" b="1" dirty="0">
                <a:latin typeface="Calibri" pitchFamily="34" charset="0"/>
              </a:rPr>
              <a:t> </a:t>
            </a:r>
            <a:r>
              <a:rPr lang="en-US" altLang="el-GR" sz="2000" b="1" dirty="0" err="1">
                <a:latin typeface="Calibri" pitchFamily="34" charset="0"/>
              </a:rPr>
              <a:t>χρονικές</a:t>
            </a:r>
            <a:r>
              <a:rPr lang="en-US" altLang="el-GR" sz="2000" b="1" dirty="0">
                <a:latin typeface="Calibri" pitchFamily="34" charset="0"/>
              </a:rPr>
              <a:t> </a:t>
            </a:r>
            <a:r>
              <a:rPr lang="en-US" altLang="el-GR" sz="2000" b="1" dirty="0" err="1">
                <a:latin typeface="Calibri" pitchFamily="34" charset="0"/>
              </a:rPr>
              <a:t>στιγμές</a:t>
            </a:r>
            <a:r>
              <a:rPr lang="en-US" altLang="el-GR" sz="2000" b="1" dirty="0">
                <a:latin typeface="Calibri" pitchFamily="34" charset="0"/>
              </a:rPr>
              <a:t> ή </a:t>
            </a:r>
            <a:r>
              <a:rPr lang="en-US" altLang="el-GR" sz="2000" b="1" dirty="0" err="1">
                <a:latin typeface="Calibri" pitchFamily="34" charset="0"/>
              </a:rPr>
              <a:t>περιόδους</a:t>
            </a:r>
            <a:r>
              <a:rPr lang="en-US" altLang="el-GR" sz="2000" b="1" dirty="0">
                <a:latin typeface="Calibri" pitchFamily="34" charset="0"/>
              </a:rPr>
              <a:t>.</a:t>
            </a:r>
            <a:r>
              <a:rPr lang="en-US" altLang="el-GR" sz="2000" dirty="0">
                <a:latin typeface="Calibri" pitchFamily="34" charset="0"/>
              </a:rPr>
              <a:t> </a:t>
            </a:r>
            <a:endParaRPr lang="el-GR" sz="2000" dirty="0"/>
          </a:p>
        </p:txBody>
      </p:sp>
      <p:sp>
        <p:nvSpPr>
          <p:cNvPr id="8" name="7 - Ορθογώνιο"/>
          <p:cNvSpPr/>
          <p:nvPr/>
        </p:nvSpPr>
        <p:spPr>
          <a:xfrm>
            <a:off x="1296070" y="2563009"/>
            <a:ext cx="9793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000" dirty="0">
                <a:latin typeface="Calibri" pitchFamily="34" charset="0"/>
              </a:rPr>
              <a:t>Συλλογή από παρατηρήσεις που έγιναν διαδοχικά στο χρόνο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εποχικότητας</a:t>
            </a:r>
            <a:r>
              <a:rPr kumimoji="0" lang="el-GR" altLang="el-GR" sz="2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-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Δείκτης εποχικότητας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87958" y="2484165"/>
          <a:ext cx="9073008" cy="2915750"/>
        </p:xfrm>
        <a:graphic>
          <a:graphicData uri="http://schemas.openxmlformats.org/drawingml/2006/table">
            <a:tbl>
              <a:tblPr/>
              <a:tblGrid>
                <a:gridCol w="154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6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2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46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23462"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Μήνας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>
                          <a:solidFill>
                            <a:srgbClr val="953735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Σύνολο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95250" algn="l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Έτος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1" i="0" u="none" strike="noStrike">
                          <a:solidFill>
                            <a:srgbClr val="990033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marL="0" indent="173038" algn="l" fontAlgn="b"/>
                      <a:r>
                        <a:rPr lang="el-GR" sz="1600" b="0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Μέση τιμή (</a:t>
                      </a:r>
                      <a:r>
                        <a:rPr lang="en-US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Di):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208,50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195,5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182,0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157,5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153,0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176,0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187,5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209,5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182,08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05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Δείκτης (</a:t>
                      </a:r>
                      <a:r>
                        <a:rPr lang="en-US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Si = Di/D)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462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Δείκτης (</a:t>
                      </a:r>
                      <a:r>
                        <a:rPr lang="en-US" sz="1600" b="1" i="0" u="none" strike="noStrike" dirty="0">
                          <a:solidFill>
                            <a:srgbClr val="990033"/>
                          </a:solidFill>
                          <a:latin typeface="Calibri"/>
                        </a:rPr>
                        <a:t>Si = Di-D)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-24,58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-38,58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-38,08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-29,08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-6,08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864022" y="6156573"/>
            <a:ext cx="1584176" cy="3693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=208,5/182,08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2952254" y="6156573"/>
            <a:ext cx="1584176" cy="3693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=208,5-182,08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4896470" y="6156573"/>
            <a:ext cx="2448272" cy="3693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=(196+200+196+242)/4</a:t>
            </a:r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7704782" y="6156573"/>
            <a:ext cx="2808312" cy="3693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=(196+188+…+250+260)/48</a:t>
            </a:r>
            <a:endParaRPr lang="el-GR" dirty="0"/>
          </a:p>
        </p:txBody>
      </p:sp>
      <p:cxnSp>
        <p:nvCxnSpPr>
          <p:cNvPr id="11" name="10 - Ευθύγραμμο βέλος σύνδεσης"/>
          <p:cNvCxnSpPr>
            <a:stCxn id="6" idx="0"/>
          </p:cNvCxnSpPr>
          <p:nvPr/>
        </p:nvCxnSpPr>
        <p:spPr>
          <a:xfrm flipV="1">
            <a:off x="1656110" y="5004445"/>
            <a:ext cx="50405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>
            <a:stCxn id="7" idx="0"/>
          </p:cNvCxnSpPr>
          <p:nvPr/>
        </p:nvCxnSpPr>
        <p:spPr>
          <a:xfrm flipH="1" flipV="1">
            <a:off x="2376190" y="5292477"/>
            <a:ext cx="1368152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ύγραμμο βέλος σύνδεσης"/>
          <p:cNvCxnSpPr>
            <a:stCxn id="8" idx="0"/>
          </p:cNvCxnSpPr>
          <p:nvPr/>
        </p:nvCxnSpPr>
        <p:spPr>
          <a:xfrm flipH="1" flipV="1">
            <a:off x="2448198" y="4644405"/>
            <a:ext cx="3672408" cy="1512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 flipV="1">
            <a:off x="9144942" y="4644405"/>
            <a:ext cx="72008" cy="144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TextBox"/>
          <p:cNvSpPr txBox="1"/>
          <p:nvPr/>
        </p:nvSpPr>
        <p:spPr>
          <a:xfrm>
            <a:off x="10009038" y="3132237"/>
            <a:ext cx="1944217" cy="3693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=(196+…+200)/12</a:t>
            </a:r>
            <a:endParaRPr lang="el-GR" dirty="0"/>
          </a:p>
        </p:txBody>
      </p:sp>
      <p:cxnSp>
        <p:nvCxnSpPr>
          <p:cNvPr id="25" name="24 - Ευθύγραμμο βέλος σύνδεσης"/>
          <p:cNvCxnSpPr>
            <a:stCxn id="19" idx="1"/>
          </p:cNvCxnSpPr>
          <p:nvPr/>
        </p:nvCxnSpPr>
        <p:spPr>
          <a:xfrm flipH="1">
            <a:off x="9144942" y="3316903"/>
            <a:ext cx="864096" cy="31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- Ορθογώνιο"/>
          <p:cNvSpPr/>
          <p:nvPr/>
        </p:nvSpPr>
        <p:spPr>
          <a:xfrm>
            <a:off x="575990" y="1332037"/>
            <a:ext cx="10513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Ο παρακάτω πίνακας δείχνει για μια περίοδο 4 ετών τις μηνιαίες πωλήσεις (1000€) ενός μεγάλου εκδοτικού οίκου ειδικευμένου σε πανεπιστημιακά βιβλία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εποχικότητας</a:t>
            </a:r>
            <a:r>
              <a:rPr kumimoji="0" lang="el-GR" altLang="el-GR" sz="2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-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Δείκτης εποχικότητας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936030" y="1260029"/>
            <a:ext cx="10657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Υποθέτουμε ότι θέλουμε να υπολογίσουμε το δείκτη εποχικότητας και την τάση και στη συνεχεία να προβλέψουμε τις πωλήσεις του Ιουλίου του 5</a:t>
            </a:r>
            <a:r>
              <a:rPr lang="el-GR" sz="2000" baseline="30000" dirty="0"/>
              <a:t>ου</a:t>
            </a:r>
            <a:r>
              <a:rPr lang="el-GR" sz="2000" dirty="0"/>
              <a:t> έτους 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936030" y="2196133"/>
            <a:ext cx="106571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Το πρώτο βήμα θα είναι να υπολογίσουμε τους μηνιαίους δείκτες εποχικότητας. Ο δείκτης εποχικότητας  του Ιανουαρίου, για παράδειγμα, θα υπολογιστεί χρησιμοποιώντας τις τιμές των τεσσάρων ετών: 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936030" y="3276253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S</a:t>
            </a:r>
            <a:r>
              <a:rPr lang="el-GR" sz="2000" dirty="0"/>
              <a:t>(Ιαν) = </a:t>
            </a:r>
            <a:r>
              <a:rPr lang="en-US" sz="2000" dirty="0"/>
              <a:t>D</a:t>
            </a:r>
            <a:r>
              <a:rPr lang="el-GR" sz="2000" dirty="0"/>
              <a:t>(Ιαν)/</a:t>
            </a:r>
            <a:r>
              <a:rPr lang="en-US" sz="2000" dirty="0"/>
              <a:t>D</a:t>
            </a:r>
            <a:r>
              <a:rPr lang="el-GR" sz="2000" dirty="0"/>
              <a:t> = 208.5/182.08 = 1.15  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936030" y="3852317"/>
            <a:ext cx="106571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ή</a:t>
            </a:r>
          </a:p>
          <a:p>
            <a:pPr algn="just"/>
            <a:endParaRPr lang="el-GR" sz="2000" dirty="0"/>
          </a:p>
          <a:p>
            <a:pPr algn="just"/>
            <a:r>
              <a:rPr lang="en-US" sz="2000" dirty="0"/>
              <a:t>S</a:t>
            </a:r>
            <a:r>
              <a:rPr lang="el-GR" sz="2000" dirty="0"/>
              <a:t>(Ιαν) = </a:t>
            </a:r>
            <a:r>
              <a:rPr lang="en-US" sz="2000" dirty="0"/>
              <a:t>D</a:t>
            </a:r>
            <a:r>
              <a:rPr lang="el-GR" sz="2000" dirty="0"/>
              <a:t>(Ιαν) - </a:t>
            </a:r>
            <a:r>
              <a:rPr lang="en-US" sz="2000" dirty="0"/>
              <a:t>D</a:t>
            </a:r>
            <a:r>
              <a:rPr lang="el-GR" sz="2000" dirty="0"/>
              <a:t> = 208.5 - 182.08 = 26.42  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936030" y="5292477"/>
            <a:ext cx="106571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Παρόμοιες μετρήσεις γίνονται και για όλους τους άλλους μήνες. Οι δείκτες παρουσιάζονται στον προηγούμενο πίνακα. Σημειώστε ότι οι πρώτοι δείκτες εποχικότητας αθροίζουν στο 12, ενώ οι δεύτεροι στο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Εκτίμηση Τάσης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20006" y="1116013"/>
            <a:ext cx="106571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Παρατηρώντας ότι υπάρχει μια αυξητική τάση στις πωλήσεις των διαδοχικών ετών. Μπορούμε να υπολογίσουμε την τάση χρησιμοποιώντας τις μέσες ετήσιες πωλήσεις των 4 ετών. Χρησιμοποιώντας το γραμμικό και το </a:t>
            </a:r>
            <a:r>
              <a:rPr lang="el-GR" sz="2000" dirty="0" err="1"/>
              <a:t>πολυωνυμικό</a:t>
            </a:r>
            <a:r>
              <a:rPr lang="el-GR" sz="2000" dirty="0"/>
              <a:t> υπόδειγμα 2</a:t>
            </a:r>
            <a:r>
              <a:rPr lang="el-GR" sz="2000" baseline="30000" dirty="0"/>
              <a:t>ου</a:t>
            </a:r>
            <a:r>
              <a:rPr lang="el-GR" sz="2000" dirty="0"/>
              <a:t> βαθμού, βλέπουμε ότι το </a:t>
            </a:r>
            <a:r>
              <a:rPr lang="el-GR" sz="2000" dirty="0" err="1"/>
              <a:t>πολυωνυμικό</a:t>
            </a:r>
            <a:r>
              <a:rPr lang="el-GR" sz="2000" dirty="0"/>
              <a:t> υπόδειγμα εκφράζει καλύτερα την τάση στις πωλήσεις. 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2054" y="2668439"/>
            <a:ext cx="6102440" cy="418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829278"/>
              </p:ext>
            </p:extLst>
          </p:nvPr>
        </p:nvGraphicFramePr>
        <p:xfrm>
          <a:off x="7993558" y="3636293"/>
          <a:ext cx="3527999" cy="1807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1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1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u="none" strike="noStrike" dirty="0">
                          <a:effectLst/>
                        </a:rPr>
                        <a:t>Έτος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u="none" strike="noStrike" dirty="0">
                          <a:effectLst/>
                        </a:rPr>
                        <a:t>Πωλήσεις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u="none" strike="noStrike" dirty="0">
                          <a:effectLst/>
                        </a:rPr>
                        <a:t>Εκτίμηση πωλήσεων</a:t>
                      </a:r>
                      <a:endParaRPr lang="en-US" sz="16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l-G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Πολυωνυμικό</a:t>
                      </a:r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1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164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 dirty="0">
                          <a:effectLst/>
                        </a:rPr>
                        <a:t>165,1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2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168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 dirty="0">
                          <a:effectLst/>
                        </a:rPr>
                        <a:t>165,6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3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180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 dirty="0">
                          <a:effectLst/>
                        </a:rPr>
                        <a:t>182,3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4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>
                          <a:effectLst/>
                        </a:rPr>
                        <a:t>216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u="none" strike="noStrike" dirty="0">
                          <a:effectLst/>
                        </a:rPr>
                        <a:t>215,2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Τάση + Εποχικότητα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720006" y="1116013"/>
            <a:ext cx="10657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Χρησιμοποιώντας την προηγούμενη τετραγωνική εξίσωση μπορούμε να προβλέψουμε τις μέσες μηνιαίες πωλήσεις του 5</a:t>
            </a:r>
            <a:r>
              <a:rPr lang="el-GR" sz="2000" baseline="30000" dirty="0"/>
              <a:t>ου</a:t>
            </a:r>
            <a:r>
              <a:rPr lang="el-GR" sz="2000" dirty="0"/>
              <a:t> έτους. Για </a:t>
            </a:r>
            <a:r>
              <a:rPr lang="en-US" sz="2000" dirty="0"/>
              <a:t>t = 5 </a:t>
            </a:r>
            <a:r>
              <a:rPr lang="el-GR" sz="2000" dirty="0"/>
              <a:t>η εξίσωση γίνεται: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864022" y="2052117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y-GB" sz="2000" dirty="0">
                <a:cs typeface="Times New Roman"/>
              </a:rPr>
              <a:t>ŷ </a:t>
            </a:r>
            <a:r>
              <a:rPr lang="el-GR" sz="2000" dirty="0">
                <a:cs typeface="Times New Roman"/>
              </a:rPr>
              <a:t>= 180,75 – 23,717*5 + 8,0833*5</a:t>
            </a:r>
            <a:r>
              <a:rPr lang="el-GR" sz="2000" baseline="30000" dirty="0">
                <a:cs typeface="Times New Roman"/>
              </a:rPr>
              <a:t>2</a:t>
            </a:r>
            <a:r>
              <a:rPr lang="el-GR" sz="2000" dirty="0">
                <a:cs typeface="Times New Roman"/>
              </a:rPr>
              <a:t> = 264,25    </a:t>
            </a:r>
            <a:endParaRPr lang="el-GR" sz="2000" dirty="0"/>
          </a:p>
        </p:txBody>
      </p:sp>
      <p:sp>
        <p:nvSpPr>
          <p:cNvPr id="11" name="10 - Ορθογώνιο"/>
          <p:cNvSpPr/>
          <p:nvPr/>
        </p:nvSpPr>
        <p:spPr>
          <a:xfrm>
            <a:off x="720006" y="2988221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Τελικά η προβλεπόμενη τιμή για τον μήνα Ιούλιο του 5</a:t>
            </a:r>
            <a:r>
              <a:rPr lang="el-GR" sz="2000" baseline="30000" dirty="0"/>
              <a:t>ου</a:t>
            </a:r>
            <a:r>
              <a:rPr lang="el-GR" sz="2000" dirty="0"/>
              <a:t> έτους θα υπολογιστεί :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720006" y="3708301"/>
            <a:ext cx="10657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Πολλαπλασιάζοντας τις  μέσες μηνιαίες πωλήσεις του έτους (που υπολογίστηκαν από της εξίσωση της τάσης) με το δείκτη εποχικότητας του Ιουλίου, που είναι 0.79, δηλαδή,  (264.25) * (0.79) </a:t>
            </a:r>
            <a:r>
              <a:rPr lang="el-GR" sz="2000" dirty="0">
                <a:latin typeface="Times New Roman"/>
                <a:cs typeface="Times New Roman"/>
              </a:rPr>
              <a:t>≈</a:t>
            </a:r>
            <a:r>
              <a:rPr lang="el-GR" sz="2000" dirty="0"/>
              <a:t> 209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720006" y="4788421"/>
            <a:ext cx="10657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Προσθέτοντας στις  μέσες μηνιαίες πωλήσεις του έτους (που υπολογίστηκαν από της εξίσωση της τάσης) το δείκτη εποχικότητας του Ιουλίου, που είναι -38.08, δηλαδή,  (264.25) + (-38.08) </a:t>
            </a:r>
            <a:r>
              <a:rPr lang="el-GR" sz="2000" dirty="0">
                <a:latin typeface="Times New Roman"/>
                <a:cs typeface="Times New Roman"/>
              </a:rPr>
              <a:t>≈</a:t>
            </a:r>
            <a:r>
              <a:rPr lang="el-GR" sz="2000" dirty="0"/>
              <a:t> 226</a:t>
            </a:r>
          </a:p>
        </p:txBody>
      </p:sp>
      <p:sp>
        <p:nvSpPr>
          <p:cNvPr id="16" name="15 - Ορθογώνιο"/>
          <p:cNvSpPr/>
          <p:nvPr/>
        </p:nvSpPr>
        <p:spPr>
          <a:xfrm>
            <a:off x="720006" y="5940549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MSE = </a:t>
            </a:r>
            <a:r>
              <a:rPr lang="el-GR" sz="2000" dirty="0">
                <a:latin typeface="+mj-lt"/>
              </a:rPr>
              <a:t>Σ(</a:t>
            </a:r>
            <a:r>
              <a:rPr lang="cy-GB" sz="2000" dirty="0">
                <a:latin typeface="+mj-lt"/>
                <a:cs typeface="Times New Roman"/>
              </a:rPr>
              <a:t>ŷ</a:t>
            </a:r>
            <a:r>
              <a:rPr lang="el-GR" sz="2000" dirty="0">
                <a:latin typeface="+mj-lt"/>
                <a:cs typeface="Times New Roman"/>
              </a:rPr>
              <a:t>-</a:t>
            </a:r>
            <a:r>
              <a:rPr lang="en-US" sz="2000" dirty="0">
                <a:latin typeface="+mj-lt"/>
                <a:cs typeface="Times New Roman"/>
              </a:rPr>
              <a:t>y)</a:t>
            </a:r>
            <a:r>
              <a:rPr lang="en-US" sz="2000" baseline="30000" dirty="0">
                <a:latin typeface="+mj-lt"/>
                <a:cs typeface="Times New Roman"/>
              </a:rPr>
              <a:t>2</a:t>
            </a:r>
            <a:r>
              <a:rPr lang="en-US" sz="2000" dirty="0">
                <a:latin typeface="+mj-lt"/>
                <a:cs typeface="Times New Roman"/>
              </a:rPr>
              <a:t>/n	</a:t>
            </a:r>
            <a:r>
              <a:rPr lang="en-US" sz="2000" dirty="0"/>
              <a:t> MSE (</a:t>
            </a:r>
            <a:r>
              <a:rPr lang="el-GR" sz="2000" dirty="0"/>
              <a:t>Προσθετικό)= 77,01 </a:t>
            </a:r>
            <a:r>
              <a:rPr lang="en-US" sz="2000" dirty="0"/>
              <a:t> MSE (</a:t>
            </a:r>
            <a:r>
              <a:rPr lang="el-GR" sz="2000" dirty="0"/>
              <a:t>Πολλαπλασιαστικό)= 92,39</a:t>
            </a:r>
            <a:endParaRPr lang="el-GR" sz="2000" dirty="0">
              <a:latin typeface="+mj-lt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720006" y="4428381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6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2614" y="2484165"/>
            <a:ext cx="5832575" cy="371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Τάση + Εποχικότητα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2376190" y="1548061"/>
            <a:ext cx="1984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Χρονολογική σειρά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951" y="2452815"/>
            <a:ext cx="5832574" cy="370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8496870" y="1548061"/>
            <a:ext cx="1561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Συνιστώσες ΧΣ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- Γράφημα"/>
          <p:cNvGraphicFramePr/>
          <p:nvPr/>
        </p:nvGraphicFramePr>
        <p:xfrm>
          <a:off x="2572542" y="1172369"/>
          <a:ext cx="7796535" cy="5128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Τάση + Εποχικότητα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24262" y="251917"/>
            <a:ext cx="6264696" cy="5508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Πρόβλεψη με χρήση</a:t>
            </a:r>
            <a:r>
              <a:rPr kumimoji="0" lang="el-GR" altLang="el-GR" sz="2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των συνιστωσών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936030" y="1260029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/>
              <a:t>Συνοπτικά η διαδικασία πρόβλεψης συνοψίζεται στα παρακάτω 3 βήματα :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936030" y="2124125"/>
            <a:ext cx="10657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70C0"/>
                </a:solidFill>
              </a:rPr>
              <a:t>Βήμα 1.</a:t>
            </a:r>
            <a:r>
              <a:rPr lang="el-GR" sz="2000" b="1" dirty="0"/>
              <a:t> Υπολογίζεται η μελλοντική τάση χρησιμοποιώντας την εξίσωση της τάσης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936030" y="2988221"/>
            <a:ext cx="106571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70C0"/>
                </a:solidFill>
              </a:rPr>
              <a:t>Βήμα2.</a:t>
            </a:r>
            <a:r>
              <a:rPr lang="el-GR" sz="2000" b="1" dirty="0"/>
              <a:t> Πολλαπλασιάζεται η τιμή που προκύπτει από την τάση, στο βήμα 1, με το δείκτη εποχικότητας</a:t>
            </a:r>
            <a:r>
              <a:rPr lang="el-GR" sz="2000" dirty="0"/>
              <a:t> </a:t>
            </a:r>
            <a:r>
              <a:rPr lang="el-GR" sz="2000" b="1" dirty="0"/>
              <a:t>(ή προστίθεται η τιμή που προκύπτει από την τάση, στο βήμα 1, στο δείκτη εποχικότητας) </a:t>
            </a:r>
            <a:endParaRPr lang="el-GR" sz="2000" dirty="0"/>
          </a:p>
        </p:txBody>
      </p:sp>
      <p:sp>
        <p:nvSpPr>
          <p:cNvPr id="8" name="7 - Ορθογώνιο"/>
          <p:cNvSpPr/>
          <p:nvPr/>
        </p:nvSpPr>
        <p:spPr>
          <a:xfrm>
            <a:off x="936030" y="4428381"/>
            <a:ext cx="10657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70C0"/>
                </a:solidFill>
              </a:rPr>
              <a:t>Βήμα 3.</a:t>
            </a:r>
            <a:r>
              <a:rPr lang="el-GR" sz="2000" b="1" dirty="0"/>
              <a:t> Πολλαπλασιάζεται (ή προστίθεται) η τιμή που προκύπτει στο βήμα 2, με το δείκτη κυκλικότητας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82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448198" y="0"/>
            <a:ext cx="7343775" cy="4787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Τι είναι η χρονολογική σειρά;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32037"/>
            <a:ext cx="61245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332037"/>
            <a:ext cx="61150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4262" y="4078288"/>
            <a:ext cx="61150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TextBox"/>
          <p:cNvSpPr txBox="1"/>
          <p:nvPr/>
        </p:nvSpPr>
        <p:spPr>
          <a:xfrm>
            <a:off x="4752454" y="683965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Ο </a:t>
            </a:r>
            <a:r>
              <a:rPr lang="el-GR" b="1" dirty="0" err="1"/>
              <a:t>κορονοϊός</a:t>
            </a:r>
            <a:r>
              <a:rPr lang="el-GR" b="1" dirty="0"/>
              <a:t> στη Ελλάδα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720006" y="1044005"/>
            <a:ext cx="10945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hlinkClick r:id="rId6"/>
              </a:rPr>
              <a:t>https://www.ecdc.europa.eu/sites/default/files/documents/COVID-19-geographic-disbtribution-worldwide.xlsx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4464422" y="179909"/>
            <a:ext cx="3242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Συμβολική παρουσίαση</a:t>
            </a:r>
            <a:endParaRPr lang="el-GR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792014" y="1908101"/>
          <a:ext cx="2232248" cy="3901440"/>
        </p:xfrm>
        <a:graphic>
          <a:graphicData uri="http://schemas.openxmlformats.org/drawingml/2006/table">
            <a:tbl>
              <a:tblPr/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latin typeface="Calibri" pitchFamily="34" charset="0"/>
                        </a:rPr>
                        <a:t>Ημερομηνία εισαγωγής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latin typeface="Calibri" pitchFamily="34" charset="0"/>
                        </a:rPr>
                        <a:t>Αριθμός Εισαγωγών/Ημέρα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1/1/1991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2/1/1991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3/1/1991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4/1/1991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5/1/1991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6/1/1991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7/1/1991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8/1/1991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9/1/1991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latin typeface="Calibri" pitchFamily="34" charset="0"/>
                        </a:rPr>
                        <a:t>28/2/1991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latin typeface="Calibri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5 - Ορθογώνιο"/>
          <p:cNvSpPr/>
          <p:nvPr/>
        </p:nvSpPr>
        <p:spPr>
          <a:xfrm>
            <a:off x="1440086" y="1116013"/>
            <a:ext cx="9505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l-GR" sz="2000" dirty="0">
                <a:latin typeface="Calibri" pitchFamily="34" charset="0"/>
              </a:rPr>
              <a:t> </a:t>
            </a:r>
            <a:r>
              <a:rPr lang="el-GR" altLang="el-GR" sz="2000" dirty="0">
                <a:latin typeface="Calibri" pitchFamily="34" charset="0"/>
              </a:rPr>
              <a:t>Παράδειγμα: Ημερήσιος αριθμός εισαγωγών ηλικιωμένων (+65 ετών) σε ένα νοσοκομείο</a:t>
            </a:r>
            <a:endParaRPr lang="el-GR" sz="2000" dirty="0"/>
          </a:p>
        </p:txBody>
      </p:sp>
      <p:sp>
        <p:nvSpPr>
          <p:cNvPr id="7" name="6 - Ορθογώνιο"/>
          <p:cNvSpPr/>
          <p:nvPr/>
        </p:nvSpPr>
        <p:spPr>
          <a:xfrm>
            <a:off x="4608438" y="5004445"/>
            <a:ext cx="73448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l-GR" sz="2000" i="1" dirty="0" err="1">
                <a:latin typeface="Calibri" pitchFamily="34" charset="0"/>
              </a:rPr>
              <a:t>x</a:t>
            </a:r>
            <a:r>
              <a:rPr lang="en-US" altLang="el-GR" sz="2000" i="1" baseline="-25000" dirty="0" err="1">
                <a:latin typeface="Calibri" pitchFamily="34" charset="0"/>
              </a:rPr>
              <a:t>t</a:t>
            </a:r>
            <a:r>
              <a:rPr lang="el-GR" altLang="el-GR" sz="2000" i="1" baseline="-25000" dirty="0">
                <a:latin typeface="Calibri" pitchFamily="34" charset="0"/>
              </a:rPr>
              <a:t> </a:t>
            </a:r>
            <a:r>
              <a:rPr lang="el-GR" altLang="el-GR" sz="2000" i="1" dirty="0">
                <a:latin typeface="Calibri" pitchFamily="34" charset="0"/>
              </a:rPr>
              <a:t> ή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l-GR" altLang="el-GR" sz="2000" dirty="0">
                <a:latin typeface="Calibri" pitchFamily="34" charset="0"/>
              </a:rPr>
              <a:t>(</a:t>
            </a:r>
            <a:r>
              <a:rPr lang="en-US" altLang="el-GR" sz="2000" i="1" dirty="0">
                <a:latin typeface="Calibri" pitchFamily="34" charset="0"/>
              </a:rPr>
              <a:t>t</a:t>
            </a:r>
            <a:r>
              <a:rPr lang="el-GR" altLang="el-GR" sz="2000" dirty="0">
                <a:latin typeface="Calibri" pitchFamily="34" charset="0"/>
              </a:rPr>
              <a:t>)</a:t>
            </a:r>
            <a:r>
              <a:rPr lang="el-GR" altLang="el-GR" sz="2000" i="1" dirty="0">
                <a:latin typeface="Calibri" pitchFamily="34" charset="0"/>
              </a:rPr>
              <a:t> 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t</a:t>
            </a:r>
            <a:r>
              <a:rPr lang="en-US" altLang="el-GR" sz="2000" dirty="0">
                <a:latin typeface="Calibri" pitchFamily="34" charset="0"/>
              </a:rPr>
              <a:t>=1, 2, …, </a:t>
            </a:r>
            <a:r>
              <a:rPr lang="en-US" altLang="el-GR" sz="2000" i="1" dirty="0">
                <a:latin typeface="Calibri" pitchFamily="34" charset="0"/>
              </a:rPr>
              <a:t>T</a:t>
            </a:r>
          </a:p>
          <a:p>
            <a:pPr>
              <a:spcAft>
                <a:spcPts val="600"/>
              </a:spcAft>
            </a:pPr>
            <a:r>
              <a:rPr lang="en-US" altLang="el-GR" sz="2000" i="1" dirty="0">
                <a:latin typeface="Calibri" pitchFamily="34" charset="0"/>
              </a:rPr>
              <a:t>t</a:t>
            </a:r>
            <a:r>
              <a:rPr lang="fr-FR" altLang="el-GR" sz="2000" dirty="0">
                <a:latin typeface="Calibri" pitchFamily="34" charset="0"/>
              </a:rPr>
              <a:t> </a:t>
            </a:r>
            <a:r>
              <a:rPr lang="el-GR" altLang="el-GR" sz="2000" dirty="0">
                <a:latin typeface="Calibri" pitchFamily="34" charset="0"/>
              </a:rPr>
              <a:t>: μονάδα χρόνου (π.χ. έτος, μήνας,…)</a:t>
            </a:r>
          </a:p>
          <a:p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baseline="-25000" dirty="0">
                <a:latin typeface="Calibri" pitchFamily="34" charset="0"/>
              </a:rPr>
              <a:t>0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baseline="-25000" dirty="0">
                <a:latin typeface="Calibri" pitchFamily="34" charset="0"/>
              </a:rPr>
              <a:t>1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baseline="-25000" dirty="0">
                <a:latin typeface="Calibri" pitchFamily="34" charset="0"/>
              </a:rPr>
              <a:t>2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baseline="-25000" dirty="0">
                <a:latin typeface="Calibri" pitchFamily="34" charset="0"/>
              </a:rPr>
              <a:t>3</a:t>
            </a:r>
            <a:r>
              <a:rPr lang="en-US" altLang="el-GR" sz="2000" dirty="0">
                <a:latin typeface="Calibri" pitchFamily="34" charset="0"/>
              </a:rPr>
              <a:t>, …,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i="1" baseline="-25000" dirty="0">
                <a:latin typeface="Calibri" pitchFamily="34" charset="0"/>
              </a:rPr>
              <a:t>i</a:t>
            </a:r>
            <a:r>
              <a:rPr lang="en-US" altLang="el-GR" sz="2000" baseline="-25000" dirty="0">
                <a:latin typeface="Calibri" pitchFamily="34" charset="0"/>
              </a:rPr>
              <a:t>-1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i="1" baseline="-25000" dirty="0">
                <a:latin typeface="Calibri" pitchFamily="34" charset="0"/>
              </a:rPr>
              <a:t>i</a:t>
            </a:r>
            <a:r>
              <a:rPr lang="en-US" altLang="el-GR" sz="2000" dirty="0">
                <a:latin typeface="Calibri" pitchFamily="34" charset="0"/>
              </a:rPr>
              <a:t>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i="1" baseline="-25000" dirty="0">
                <a:latin typeface="Calibri" pitchFamily="34" charset="0"/>
              </a:rPr>
              <a:t>i</a:t>
            </a:r>
            <a:r>
              <a:rPr lang="en-US" altLang="el-GR" sz="2000" baseline="-25000" dirty="0">
                <a:latin typeface="Calibri" pitchFamily="34" charset="0"/>
              </a:rPr>
              <a:t>+1</a:t>
            </a:r>
            <a:r>
              <a:rPr lang="en-US" altLang="el-GR" sz="2000" dirty="0">
                <a:latin typeface="Calibri" pitchFamily="34" charset="0"/>
              </a:rPr>
              <a:t>, ..., </a:t>
            </a:r>
            <a:r>
              <a:rPr lang="en-US" altLang="el-GR" sz="2000" i="1" dirty="0" err="1">
                <a:latin typeface="Calibri" pitchFamily="34" charset="0"/>
              </a:rPr>
              <a:t>x</a:t>
            </a:r>
            <a:r>
              <a:rPr lang="en-US" altLang="el-GR" sz="2000" i="1" baseline="-25000" dirty="0" err="1">
                <a:latin typeface="Calibri" pitchFamily="34" charset="0"/>
              </a:rPr>
              <a:t>T</a:t>
            </a:r>
            <a:r>
              <a:rPr lang="el-GR" altLang="el-GR" sz="2000" i="1" baseline="-25000" dirty="0">
                <a:latin typeface="Calibri" pitchFamily="34" charset="0"/>
              </a:rPr>
              <a:t> </a:t>
            </a:r>
            <a:r>
              <a:rPr lang="el-GR" altLang="el-GR" sz="2000" i="1" dirty="0">
                <a:latin typeface="Calibri" pitchFamily="34" charset="0"/>
              </a:rPr>
              <a:t> </a:t>
            </a:r>
            <a:r>
              <a:rPr lang="el-GR" altLang="el-GR" sz="2000" dirty="0">
                <a:latin typeface="Times New Roman"/>
                <a:cs typeface="Times New Roman"/>
              </a:rPr>
              <a:t>→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n-US" altLang="el-GR" sz="2000" baseline="-25000" dirty="0">
                <a:latin typeface="Calibri" pitchFamily="34" charset="0"/>
              </a:rPr>
              <a:t>0</a:t>
            </a:r>
            <a:r>
              <a:rPr lang="el-GR" altLang="el-GR" sz="2000" dirty="0">
                <a:latin typeface="Calibri" pitchFamily="34" charset="0"/>
              </a:rPr>
              <a:t>=8,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l-GR" altLang="el-GR" sz="2000" baseline="-25000" dirty="0">
                <a:latin typeface="Calibri" pitchFamily="34" charset="0"/>
              </a:rPr>
              <a:t>1</a:t>
            </a:r>
            <a:r>
              <a:rPr lang="el-GR" altLang="el-GR" sz="2000" dirty="0">
                <a:latin typeface="Calibri" pitchFamily="34" charset="0"/>
              </a:rPr>
              <a:t>=17,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l-GR" altLang="el-GR" sz="2000" baseline="-25000" dirty="0">
                <a:latin typeface="Calibri" pitchFamily="34" charset="0"/>
              </a:rPr>
              <a:t>2</a:t>
            </a:r>
            <a:r>
              <a:rPr lang="el-GR" altLang="el-GR" sz="2000" dirty="0">
                <a:latin typeface="Calibri" pitchFamily="34" charset="0"/>
              </a:rPr>
              <a:t>=15, …., </a:t>
            </a:r>
            <a:r>
              <a:rPr lang="en-US" altLang="el-GR" sz="2000" i="1" dirty="0">
                <a:latin typeface="Calibri" pitchFamily="34" charset="0"/>
              </a:rPr>
              <a:t>x</a:t>
            </a:r>
            <a:r>
              <a:rPr lang="el-GR" altLang="el-GR" sz="2000" baseline="-25000" dirty="0">
                <a:latin typeface="Calibri" pitchFamily="34" charset="0"/>
              </a:rPr>
              <a:t>59</a:t>
            </a:r>
            <a:r>
              <a:rPr lang="el-GR" altLang="el-GR" sz="2000" dirty="0">
                <a:latin typeface="Calibri" pitchFamily="34" charset="0"/>
              </a:rPr>
              <a:t>=18</a:t>
            </a:r>
            <a:endParaRPr lang="en-US" altLang="el-GR" sz="2000" i="1" dirty="0">
              <a:latin typeface="Calibri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4422" y="1836093"/>
            <a:ext cx="5695950" cy="29432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5256510" y="251917"/>
            <a:ext cx="17347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400" b="1" dirty="0" err="1">
                <a:solidFill>
                  <a:schemeClr val="accent2">
                    <a:lumMod val="75000"/>
                  </a:schemeClr>
                </a:solidFill>
              </a:rPr>
              <a:t>Χρονοσειρά</a:t>
            </a:r>
            <a:endParaRPr lang="el-GR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088158" y="5148461"/>
            <a:ext cx="85344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altLang="el-GR" sz="1400" dirty="0"/>
              <a:t>Time series of reconstructed annual temperatures on Northern Hemisphere</a:t>
            </a:r>
            <a:r>
              <a:rPr lang="el-GR" altLang="el-GR" sz="1400" dirty="0"/>
              <a:t> </a:t>
            </a:r>
            <a:r>
              <a:rPr lang="en-US" altLang="el-GR" sz="1400" dirty="0"/>
              <a:t>from year 1000 until year 2000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800126" y="5724525"/>
            <a:ext cx="91814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400" dirty="0"/>
              <a:t>Πηγή: </a:t>
            </a:r>
            <a:r>
              <a:rPr lang="en-US" altLang="el-GR" sz="1400" dirty="0"/>
              <a:t>Mann, M.E., R.S. Bradley, and M.K. Hughes, Northern Hemisphere Temperatures During</a:t>
            </a:r>
            <a:r>
              <a:rPr lang="el-GR" altLang="el-GR" sz="1400" dirty="0"/>
              <a:t> </a:t>
            </a:r>
            <a:r>
              <a:rPr lang="en-US" altLang="el-GR" sz="1400" dirty="0"/>
              <a:t>the Past Millennium: Inferences, Uncertainties, and Limitations, </a:t>
            </a:r>
            <a:r>
              <a:rPr lang="en-US" altLang="el-GR" sz="1400" i="1" dirty="0"/>
              <a:t>Geophysical Research</a:t>
            </a:r>
            <a:r>
              <a:rPr lang="el-GR" altLang="el-GR" sz="1400" i="1" dirty="0"/>
              <a:t> </a:t>
            </a:r>
            <a:r>
              <a:rPr lang="en-US" altLang="el-GR" sz="1400" i="1" dirty="0"/>
              <a:t>Letters </a:t>
            </a:r>
            <a:r>
              <a:rPr lang="en-US" altLang="el-GR" sz="1400" dirty="0"/>
              <a:t>26, 759-762, 1999.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6270" y="1332037"/>
            <a:ext cx="6130849" cy="358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64222" y="251917"/>
            <a:ext cx="6912767" cy="43204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50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Σκοπός της Ανάλυσης ΧΣ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96070" y="1476053"/>
            <a:ext cx="7772400" cy="504056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3399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Περιγραφή (</a:t>
            </a: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description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)</a:t>
            </a:r>
          </a:p>
          <a:p>
            <a:pPr marL="609600" marR="0" lvl="0" indent="-60960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3399"/>
              </a:buClr>
              <a:buSzTx/>
              <a:buFontTx/>
              <a:buNone/>
              <a:tabLst/>
              <a:defRPr/>
            </a:pPr>
            <a:endParaRPr kumimoji="0" lang="en-US" altLang="el-G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296070" y="2772197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defTabSz="914501">
              <a:spcBef>
                <a:spcPct val="20000"/>
              </a:spcBef>
              <a:buClr>
                <a:srgbClr val="333399"/>
              </a:buClr>
              <a:buFont typeface="Wingdings" pitchFamily="2" charset="2"/>
              <a:buChar char="Ø"/>
              <a:defRPr/>
            </a:pPr>
            <a:r>
              <a:rPr lang="el-GR" altLang="el-GR" sz="2000" b="1" dirty="0"/>
              <a:t>Εξήγηση</a:t>
            </a:r>
            <a:r>
              <a:rPr lang="en-US" altLang="el-GR" sz="2000" b="1" dirty="0"/>
              <a:t> (explanation)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296070" y="4644405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defTabSz="914501">
              <a:spcBef>
                <a:spcPct val="20000"/>
              </a:spcBef>
              <a:buClr>
                <a:srgbClr val="333399"/>
              </a:buClr>
              <a:buFont typeface="Wingdings" pitchFamily="2" charset="2"/>
              <a:buChar char="Ø"/>
              <a:defRPr/>
            </a:pPr>
            <a:r>
              <a:rPr lang="el-GR" altLang="el-GR" sz="2000" b="1" dirty="0"/>
              <a:t>Έλεγχος </a:t>
            </a:r>
            <a:r>
              <a:rPr lang="en-US" altLang="el-GR" sz="2000" b="1" dirty="0"/>
              <a:t>(control)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76190" y="1980109"/>
            <a:ext cx="8856984" cy="36004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3399"/>
              </a:buClr>
              <a:buSzTx/>
              <a:buFontTx/>
              <a:buNone/>
              <a:tabLst/>
              <a:defRPr/>
            </a:pPr>
            <a:r>
              <a:rPr kumimoji="0" lang="el-GR" altLang="el-GR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  <a:sym typeface="Wingdings" pitchFamily="2" charset="2"/>
              </a:rPr>
              <a:t>Πως</a:t>
            </a:r>
            <a:r>
              <a:rPr kumimoji="0" lang="el-GR" altLang="el-GR" sz="20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  <a:sym typeface="Wingdings" pitchFamily="2" charset="2"/>
              </a:rPr>
              <a:t> μεταβάλλονται οι διαδοχικές τιμές της ΧΣ ; </a:t>
            </a:r>
            <a:endParaRPr kumimoji="0" lang="en-US" altLang="el-GR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2376190" y="3276253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defTabSz="91450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el-GR" b="1" dirty="0"/>
              <a:t> </a:t>
            </a:r>
            <a:r>
              <a:rPr lang="el-GR" altLang="el-GR" b="1" dirty="0">
                <a:solidFill>
                  <a:schemeClr val="hlink"/>
                </a:solidFill>
              </a:rPr>
              <a:t>Κατανόηση </a:t>
            </a:r>
            <a:r>
              <a:rPr lang="el-GR" altLang="el-GR" dirty="0"/>
              <a:t>: για πιο λόγο μεταβάλλονται με τον συγκεκριμένο τρόπο;</a:t>
            </a:r>
            <a:endParaRPr lang="en-US" alt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2376190" y="3852317"/>
            <a:ext cx="8310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b="1" dirty="0"/>
              <a:t> </a:t>
            </a:r>
            <a:r>
              <a:rPr lang="el-GR" altLang="el-GR" b="1" dirty="0">
                <a:solidFill>
                  <a:schemeClr val="hlink"/>
                </a:solidFill>
              </a:rPr>
              <a:t>Πρόβλεψη</a:t>
            </a:r>
            <a:r>
              <a:rPr lang="el-GR" altLang="el-GR" dirty="0">
                <a:solidFill>
                  <a:schemeClr val="hlink"/>
                </a:solidFill>
              </a:rPr>
              <a:t> </a:t>
            </a:r>
            <a:r>
              <a:rPr lang="el-GR" altLang="el-GR" dirty="0"/>
              <a:t>:   Μπορούμε να προβλέψουμε την τιμή της ΧΣ για μια μελλοντική στιγμή;</a:t>
            </a:r>
            <a:endParaRPr lang="el-GR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448198" y="5148461"/>
            <a:ext cx="8856984" cy="36004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3399"/>
              </a:buClr>
              <a:buSzTx/>
              <a:buFontTx/>
              <a:buNone/>
              <a:tabLst/>
              <a:defRPr/>
            </a:pPr>
            <a:r>
              <a:rPr kumimoji="0" lang="el-GR" altLang="el-GR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  <a:sym typeface="Wingdings" pitchFamily="2" charset="2"/>
              </a:rPr>
              <a:t>Τι μπορούμε</a:t>
            </a:r>
            <a:r>
              <a:rPr kumimoji="0" lang="el-GR" altLang="el-GR" sz="20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  <a:sym typeface="Wingdings" pitchFamily="2" charset="2"/>
              </a:rPr>
              <a:t> να κάνουμε ώστε να «ελέγξουμε» τις τιμές που θα πάρει η ΧΣ; </a:t>
            </a:r>
            <a:endParaRPr kumimoji="0" lang="en-US" altLang="el-GR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64222" y="251917"/>
            <a:ext cx="6912767" cy="432048"/>
          </a:xfrm>
          <a:prstGeom prst="rect">
            <a:avLst/>
          </a:prstGeom>
        </p:spPr>
        <p:txBody>
          <a:bodyPr/>
          <a:lstStyle/>
          <a:p>
            <a:pPr lvl="0" algn="ctr" defTabSz="914501">
              <a:spcBef>
                <a:spcPct val="0"/>
              </a:spcBef>
            </a:pP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Ανάλυσης ΧΣ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96070" y="1044005"/>
            <a:ext cx="10009112" cy="936104"/>
          </a:xfrm>
          <a:prstGeom prst="rect">
            <a:avLst/>
          </a:prstGeom>
        </p:spPr>
        <p:txBody>
          <a:bodyPr/>
          <a:lstStyle/>
          <a:p>
            <a:pPr marL="342940" marR="0" lvl="0" indent="-342940" algn="just" defTabSz="914501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90000"/>
              <a:buFont typeface="Wingdings" pitchFamily="2" charset="2"/>
              <a:buChar char="Ä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Calibri" pitchFamily="34" charset="0"/>
              </a:rPr>
              <a:t>Η μελέτη  ΧΣ στηρίζεται στο ότι οι διαδοχικές, στο χρόνο, τιμές κάθε ΧΣ έχουν μια εσωτερική δομή, η οποία  και αναλύεται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96070" y="2700189"/>
            <a:ext cx="10009112" cy="1080120"/>
          </a:xfrm>
          <a:prstGeom prst="rect">
            <a:avLst/>
          </a:prstGeom>
        </p:spPr>
        <p:txBody>
          <a:bodyPr/>
          <a:lstStyle/>
          <a:p>
            <a:pPr marR="0" lvl="0" algn="just" defTabSz="914501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Στον πρώτο τύπο οι μετρήσεις ή παρατηρήσεις παρουσιάζονται σαν μια συνάρτηση του</a:t>
            </a:r>
            <a:r>
              <a:rPr kumimoji="0" lang="el-GR" altLang="el-GR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χρόνου:</a:t>
            </a:r>
          </a:p>
          <a:p>
            <a:pPr marR="0" lvl="0" algn="ctr" defTabSz="914501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l-GR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x</a:t>
            </a:r>
            <a:r>
              <a:rPr kumimoji="0" lang="en-US" altLang="el-GR" sz="2000" b="1" i="1" u="none" strike="noStrike" kern="1200" cap="none" spc="0" normalizeH="0" baseline="-2500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= </a:t>
            </a:r>
            <a:r>
              <a:rPr kumimoji="0" lang="en-US" altLang="el-GR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f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altLang="el-GR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)</a:t>
            </a:r>
          </a:p>
          <a:p>
            <a:pPr marL="342940" marR="0" lvl="0" indent="-342940" algn="l" defTabSz="91450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96070" y="2196133"/>
            <a:ext cx="10009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b="1" dirty="0"/>
              <a:t> </a:t>
            </a:r>
            <a:r>
              <a:rPr lang="el-GR" altLang="el-GR" dirty="0"/>
              <a:t>Διακρίνουμε </a:t>
            </a:r>
            <a:r>
              <a:rPr lang="el-GR" altLang="el-GR" b="1" dirty="0">
                <a:solidFill>
                  <a:srgbClr val="0070C0"/>
                </a:solidFill>
              </a:rPr>
              <a:t>2 τύπους προσεγγίσεων</a:t>
            </a:r>
            <a:r>
              <a:rPr lang="el-GR" altLang="el-GR" dirty="0"/>
              <a:t> στην περιγραφή και ανάλυση των ΧΣ</a:t>
            </a:r>
            <a:endParaRPr lang="el-G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296070" y="4284365"/>
            <a:ext cx="10009112" cy="1512168"/>
          </a:xfrm>
          <a:prstGeom prst="rect">
            <a:avLst/>
          </a:prstGeom>
        </p:spPr>
        <p:txBody>
          <a:bodyPr/>
          <a:lstStyle/>
          <a:p>
            <a:pPr marL="342940" marR="0" lvl="0" indent="-342940" algn="just" defTabSz="914501" rtl="0" eaLnBrk="1" fontAlgn="auto" latinLnBrk="0" hangingPunct="1">
              <a:spcAft>
                <a:spcPts val="600"/>
              </a:spcAft>
              <a:buClrTx/>
              <a:buSzTx/>
              <a:tabLst/>
              <a:defRPr/>
            </a:pP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Στο δεύτερο τύπο μια ΧΣ παρουσιάζεται με ένα δυναμικό μοντέλο: </a:t>
            </a:r>
          </a:p>
          <a:p>
            <a:pPr marL="342940" marR="0" lvl="0" indent="-342940" algn="ctr" defTabSz="914501" rtl="0" eaLnBrk="1" fontAlgn="auto" latinLnBrk="0" hangingPunct="1">
              <a:spcAft>
                <a:spcPts val="6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l-GR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x</a:t>
            </a:r>
            <a:r>
              <a:rPr kumimoji="0" lang="en-US" altLang="el-GR" sz="2000" b="1" i="1" u="none" strike="noStrike" kern="1200" cap="none" spc="0" normalizeH="0" baseline="-2500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t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= </a:t>
            </a:r>
            <a:r>
              <a:rPr kumimoji="0" lang="en-US" altLang="el-GR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f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(</a:t>
            </a:r>
            <a:r>
              <a:rPr kumimoji="0" lang="en-US" altLang="el-GR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x</a:t>
            </a:r>
            <a:r>
              <a:rPr kumimoji="0" lang="en-US" altLang="el-GR" sz="2000" b="1" i="1" u="none" strike="noStrike" kern="1200" cap="none" spc="0" normalizeH="0" baseline="-2500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t</a:t>
            </a:r>
            <a:r>
              <a:rPr kumimoji="0" lang="el-GR" altLang="el-GR" sz="2000" b="1" i="0" u="none" strike="noStrike" kern="1200" cap="none" spc="0" normalizeH="0" baseline="-2500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-1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, </a:t>
            </a:r>
            <a:r>
              <a:rPr kumimoji="0" lang="en-US" altLang="el-GR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x</a:t>
            </a:r>
            <a:r>
              <a:rPr kumimoji="0" lang="en-US" altLang="el-GR" sz="2000" b="1" i="1" u="none" strike="noStrike" kern="1200" cap="none" spc="0" normalizeH="0" baseline="-2500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t</a:t>
            </a:r>
            <a:r>
              <a:rPr kumimoji="0" lang="el-GR" altLang="el-GR" sz="2000" b="1" i="0" u="none" strike="noStrike" kern="1200" cap="none" spc="0" normalizeH="0" baseline="-2500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-2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, </a:t>
            </a:r>
            <a:r>
              <a:rPr kumimoji="0" lang="en-US" altLang="el-GR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x</a:t>
            </a:r>
            <a:r>
              <a:rPr kumimoji="0" lang="en-US" altLang="el-GR" sz="2000" b="1" i="1" u="none" strike="noStrike" kern="1200" cap="none" spc="0" normalizeH="0" baseline="-2500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t</a:t>
            </a:r>
            <a:r>
              <a:rPr kumimoji="0" lang="el-GR" altLang="el-GR" sz="2000" b="1" i="0" u="none" strike="noStrike" kern="1200" cap="none" spc="0" normalizeH="0" baseline="-2500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-3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, …)</a:t>
            </a:r>
          </a:p>
          <a:p>
            <a:pPr marR="0" lvl="0" algn="just" defTabSz="914501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Οι μετρήσεις ή παρατηρήσεις δεν παρουσιάζονται σαν μια συνάρτηση του χρόνου, αλλά σαν μια συνάρτηση του παρελθόντος τους (και πιθανόν του παρελθόντος  άλλων μεταβλητών).</a:t>
            </a:r>
            <a:endParaRPr kumimoji="0" lang="en-US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664222" y="251917"/>
            <a:ext cx="6912767" cy="432048"/>
          </a:xfrm>
          <a:prstGeom prst="rect">
            <a:avLst/>
          </a:prstGeom>
        </p:spPr>
        <p:txBody>
          <a:bodyPr/>
          <a:lstStyle/>
          <a:p>
            <a:pPr lvl="0" algn="ctr" defTabSz="914501">
              <a:spcBef>
                <a:spcPct val="0"/>
              </a:spcBef>
            </a:pP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 «Κλασσική» διαδικασία ανάλυσης ΧΣ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1080046" y="1188021"/>
            <a:ext cx="10369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000" b="1" dirty="0">
                <a:latin typeface="Calibri" pitchFamily="34" charset="0"/>
              </a:rPr>
              <a:t>Το 1ο βήμα στην ανάλυση ΧΣ είναι πάντα η παρουσίασή της σε μορφή  </a:t>
            </a:r>
            <a:r>
              <a:rPr lang="el-GR" altLang="el-GR" sz="2000" b="1" u="sng" dirty="0">
                <a:solidFill>
                  <a:schemeClr val="hlink"/>
                </a:solidFill>
                <a:latin typeface="Calibri" pitchFamily="34" charset="0"/>
              </a:rPr>
              <a:t>γραφική παράστασης</a:t>
            </a:r>
            <a:endParaRPr lang="el-GR" sz="2000" b="1" dirty="0">
              <a:latin typeface="Calibri" pitchFamily="34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080046" y="1836093"/>
            <a:ext cx="10297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l-GR" sz="2000" b="1" dirty="0"/>
              <a:t> </a:t>
            </a:r>
            <a:r>
              <a:rPr lang="el-GR" altLang="el-GR" sz="2000" b="1" u="sng" dirty="0"/>
              <a:t>Στην κλασσική διαδικασία ανάλυσης ΧΣ, θεωρούμε ότι  η συνάρτηση </a:t>
            </a:r>
            <a:r>
              <a:rPr lang="en-US" altLang="el-GR" sz="2000" b="1" i="1" u="sng" dirty="0" err="1"/>
              <a:t>x</a:t>
            </a:r>
            <a:r>
              <a:rPr lang="en-US" altLang="el-GR" sz="2000" b="1" i="1" u="sng" baseline="-25000" dirty="0" err="1"/>
              <a:t>t</a:t>
            </a:r>
            <a:r>
              <a:rPr lang="el-GR" altLang="el-GR" sz="2000" b="1" u="sng" dirty="0"/>
              <a:t> = </a:t>
            </a:r>
            <a:r>
              <a:rPr lang="en-US" altLang="el-GR" sz="2000" b="1" i="1" u="sng" dirty="0"/>
              <a:t>f</a:t>
            </a:r>
            <a:r>
              <a:rPr lang="el-GR" altLang="el-GR" sz="2000" b="1" u="sng" dirty="0"/>
              <a:t>(</a:t>
            </a:r>
            <a:r>
              <a:rPr lang="en-US" altLang="el-GR" sz="2000" b="1" i="1" u="sng" dirty="0"/>
              <a:t>t</a:t>
            </a:r>
            <a:r>
              <a:rPr lang="el-GR" altLang="el-GR" sz="2000" b="1" u="sng" dirty="0"/>
              <a:t>) της  χρονολογικής σειράς μπορεί να αποσυντεθεί σε </a:t>
            </a:r>
            <a:r>
              <a:rPr lang="el-GR" altLang="el-GR" sz="2000" b="1" u="sng" dirty="0">
                <a:solidFill>
                  <a:srgbClr val="FF0000"/>
                </a:solidFill>
              </a:rPr>
              <a:t>4 συνιστώσες</a:t>
            </a:r>
            <a:r>
              <a:rPr lang="en-US" altLang="el-GR" sz="2000" b="1" u="sng" dirty="0">
                <a:solidFill>
                  <a:srgbClr val="FF0000"/>
                </a:solidFill>
              </a:rPr>
              <a:t> (time series components)</a:t>
            </a:r>
            <a:r>
              <a:rPr lang="el-GR" altLang="el-GR" sz="2000" b="1" dirty="0"/>
              <a:t>:</a:t>
            </a:r>
            <a:endParaRPr lang="el-GR" sz="2000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1080046" y="2700189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altLang="el-GR" sz="2000" b="1" dirty="0">
                <a:solidFill>
                  <a:srgbClr val="FF0000"/>
                </a:solidFill>
              </a:rPr>
              <a:t> Τάση </a:t>
            </a:r>
            <a:r>
              <a:rPr lang="el-GR" altLang="el-GR" sz="2000" dirty="0">
                <a:solidFill>
                  <a:srgbClr val="FF0000"/>
                </a:solidFill>
              </a:rPr>
              <a:t>(</a:t>
            </a:r>
            <a:r>
              <a:rPr lang="en-US" altLang="el-GR" sz="2000" b="1" dirty="0">
                <a:solidFill>
                  <a:srgbClr val="FF0000"/>
                </a:solidFill>
              </a:rPr>
              <a:t>trend</a:t>
            </a:r>
            <a:r>
              <a:rPr lang="el-GR" altLang="el-GR" sz="2000" dirty="0">
                <a:solidFill>
                  <a:srgbClr val="FF0000"/>
                </a:solidFill>
              </a:rPr>
              <a:t>)</a:t>
            </a:r>
            <a:r>
              <a:rPr lang="el-GR" altLang="el-GR" sz="2000" dirty="0"/>
              <a:t>: Όταν οι τιμές αυξάνονται ή μειώνονται με την πάροδο του χρόνου, τότε λέμε ότι στην  ΧΣ υπάρχει τάση.</a:t>
            </a:r>
            <a:endParaRPr lang="el-GR" sz="2000" dirty="0"/>
          </a:p>
        </p:txBody>
      </p:sp>
      <p:sp>
        <p:nvSpPr>
          <p:cNvPr id="11" name="10 - Ορθογώνιο"/>
          <p:cNvSpPr/>
          <p:nvPr/>
        </p:nvSpPr>
        <p:spPr>
          <a:xfrm>
            <a:off x="1080046" y="3348261"/>
            <a:ext cx="10369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/>
              <a:t>Τάση είναι η μακροχρόνια «γενική κίνηση» που ακολουθεί η ΧΣ.</a:t>
            </a:r>
            <a:endParaRPr lang="el-GR" sz="20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80046" y="3780309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>
                <a:latin typeface="+mj-lt"/>
              </a:rPr>
              <a:t>Όταν οι τιμές μεταβάλλονται γύρω από μια σταθερή τιμή (αναμενόμενη τιμή ή </a:t>
            </a:r>
            <a:r>
              <a:rPr lang="en-US" altLang="el-GR" sz="2000" dirty="0">
                <a:latin typeface="+mj-lt"/>
              </a:rPr>
              <a:t>expected value) </a:t>
            </a:r>
            <a:r>
              <a:rPr lang="el-GR" altLang="el-GR" sz="2000" dirty="0">
                <a:latin typeface="+mj-lt"/>
              </a:rPr>
              <a:t>τότε η ΧΣ λέγεται </a:t>
            </a:r>
            <a:r>
              <a:rPr lang="el-GR" altLang="el-GR" sz="2000" b="1" i="1" dirty="0">
                <a:solidFill>
                  <a:srgbClr val="0070C0"/>
                </a:solidFill>
                <a:latin typeface="+mj-lt"/>
              </a:rPr>
              <a:t>στάσιμη</a:t>
            </a:r>
            <a:r>
              <a:rPr lang="el-GR" altLang="el-GR" sz="2000" dirty="0">
                <a:latin typeface="+mj-lt"/>
              </a:rPr>
              <a:t> (</a:t>
            </a:r>
            <a:r>
              <a:rPr lang="en-US" altLang="el-GR" sz="2000" b="1" dirty="0">
                <a:solidFill>
                  <a:srgbClr val="0070C0"/>
                </a:solidFill>
                <a:latin typeface="+mj-lt"/>
              </a:rPr>
              <a:t>stationary</a:t>
            </a:r>
            <a:r>
              <a:rPr lang="en-US" altLang="el-GR" sz="2000" dirty="0">
                <a:latin typeface="+mj-lt"/>
              </a:rPr>
              <a:t>).</a:t>
            </a:r>
            <a:endParaRPr lang="el-GR" sz="2000" dirty="0">
              <a:latin typeface="+mj-lt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6030" y="4788421"/>
            <a:ext cx="3016398" cy="181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8438" y="4745097"/>
            <a:ext cx="3096344" cy="1862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52854" y="4716413"/>
            <a:ext cx="3101749" cy="1866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52054" y="1404045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altLang="el-GR" sz="2000" b="1" dirty="0">
                <a:solidFill>
                  <a:srgbClr val="FF0000"/>
                </a:solidFill>
              </a:rPr>
              <a:t> Κυκλική συνιστώσα </a:t>
            </a:r>
            <a:r>
              <a:rPr lang="el-GR" altLang="el-GR" sz="2000" dirty="0">
                <a:solidFill>
                  <a:srgbClr val="FF0000"/>
                </a:solidFill>
              </a:rPr>
              <a:t>(</a:t>
            </a:r>
            <a:r>
              <a:rPr lang="en-US" altLang="el-GR" sz="2000" b="1" dirty="0">
                <a:solidFill>
                  <a:srgbClr val="FF0000"/>
                </a:solidFill>
              </a:rPr>
              <a:t>cyclical</a:t>
            </a:r>
            <a:r>
              <a:rPr lang="el-GR" altLang="el-GR" sz="2000" dirty="0">
                <a:solidFill>
                  <a:srgbClr val="FF0000"/>
                </a:solidFill>
              </a:rPr>
              <a:t>)</a:t>
            </a:r>
            <a:r>
              <a:rPr lang="el-GR" altLang="el-GR" sz="2000" dirty="0"/>
              <a:t>: είναι μια κυματοειδής μεταβολή που εξελίσσεται γύρω από την τάση. </a:t>
            </a:r>
            <a:endParaRPr lang="el-GR" sz="2000" dirty="0"/>
          </a:p>
        </p:txBody>
      </p:sp>
      <p:sp>
        <p:nvSpPr>
          <p:cNvPr id="3" name="2 - Ορθογώνιο"/>
          <p:cNvSpPr/>
          <p:nvPr/>
        </p:nvSpPr>
        <p:spPr>
          <a:xfrm>
            <a:off x="1152054" y="4140349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altLang="el-GR" sz="2000" b="1" dirty="0">
                <a:solidFill>
                  <a:srgbClr val="FF0000"/>
                </a:solidFill>
              </a:rPr>
              <a:t> Εποχική συνιστώσα</a:t>
            </a:r>
            <a:r>
              <a:rPr lang="el-GR" altLang="el-GR" sz="2000" dirty="0">
                <a:solidFill>
                  <a:schemeClr val="hlink"/>
                </a:solidFill>
              </a:rPr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(</a:t>
            </a:r>
            <a:r>
              <a:rPr lang="en-US" altLang="el-GR" sz="2000" b="1" dirty="0">
                <a:solidFill>
                  <a:srgbClr val="FF0000"/>
                </a:solidFill>
              </a:rPr>
              <a:t>Seasonality</a:t>
            </a:r>
            <a:r>
              <a:rPr lang="el-GR" altLang="el-GR" sz="2000" dirty="0">
                <a:solidFill>
                  <a:srgbClr val="FF0000"/>
                </a:solidFill>
              </a:rPr>
              <a:t>)</a:t>
            </a:r>
            <a:r>
              <a:rPr lang="el-GR" altLang="el-GR" sz="2000" dirty="0"/>
              <a:t>: κυκλική συνιστώσα με περίοδο ίση ή μικρότερη του έτους. Οι τιμές της ΧΣ επηρεάζονται έντονα από εποχικούς παράγοντες</a:t>
            </a:r>
            <a:endParaRPr lang="el-GR" sz="2000" dirty="0"/>
          </a:p>
        </p:txBody>
      </p:sp>
      <p:sp>
        <p:nvSpPr>
          <p:cNvPr id="4" name="3 - Ορθογώνιο"/>
          <p:cNvSpPr/>
          <p:nvPr/>
        </p:nvSpPr>
        <p:spPr>
          <a:xfrm>
            <a:off x="1152054" y="4932437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altLang="el-GR" sz="2000" b="1" dirty="0">
                <a:solidFill>
                  <a:srgbClr val="FF0000"/>
                </a:solidFill>
              </a:rPr>
              <a:t> Τυχαία</a:t>
            </a:r>
            <a:r>
              <a:rPr lang="en-US" altLang="el-GR" sz="2000" b="1" dirty="0">
                <a:solidFill>
                  <a:srgbClr val="FF0000"/>
                </a:solidFill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</a:rPr>
              <a:t>συνιστώσα </a:t>
            </a:r>
            <a:r>
              <a:rPr lang="el-GR" altLang="el-GR" sz="2000" dirty="0">
                <a:solidFill>
                  <a:srgbClr val="FF0000"/>
                </a:solidFill>
              </a:rPr>
              <a:t>(</a:t>
            </a:r>
            <a:r>
              <a:rPr lang="en-US" altLang="el-GR" sz="2000" b="1" dirty="0">
                <a:solidFill>
                  <a:srgbClr val="FF0000"/>
                </a:solidFill>
              </a:rPr>
              <a:t>noise, random-irregular movements</a:t>
            </a:r>
            <a:r>
              <a:rPr lang="el-GR" altLang="el-GR" sz="2000" dirty="0">
                <a:solidFill>
                  <a:srgbClr val="FF0000"/>
                </a:solidFill>
              </a:rPr>
              <a:t>)</a:t>
            </a:r>
            <a:r>
              <a:rPr lang="el-GR" altLang="el-GR" sz="2000" dirty="0"/>
              <a:t>: παρουσιάζει όλες τις μεταβολές της ΧΣ που δεν μπορούν να αποτελούν μέρος των προηγούμενων συνιστωσών</a:t>
            </a:r>
            <a:endParaRPr lang="el-GR" sz="2000" dirty="0"/>
          </a:p>
        </p:txBody>
      </p:sp>
      <p:sp>
        <p:nvSpPr>
          <p:cNvPr id="8" name="7 - Ορθογώνιο"/>
          <p:cNvSpPr/>
          <p:nvPr/>
        </p:nvSpPr>
        <p:spPr>
          <a:xfrm>
            <a:off x="1152054" y="2052117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sz="2000" dirty="0"/>
              <a:t>Οι τιμές εμφανίζουν ανόδους και καθόδους που δεν έχουν απαραίτητα την ίδια περίοδο (δεν εμφανίζονται με σταθερό χρονικό βήμα).  Υπάρχουν δηλαδή οι λεγόμενες </a:t>
            </a:r>
            <a:r>
              <a:rPr lang="el-GR" altLang="el-GR" sz="2000" b="1" i="1" dirty="0">
                <a:solidFill>
                  <a:srgbClr val="0070C0"/>
                </a:solidFill>
              </a:rPr>
              <a:t>κυκλικές επαναλήψεις</a:t>
            </a:r>
            <a:r>
              <a:rPr lang="el-GR" altLang="el-GR" sz="2000" dirty="0"/>
              <a:t>.</a:t>
            </a:r>
            <a:endParaRPr lang="el-GR" sz="2000" dirty="0"/>
          </a:p>
        </p:txBody>
      </p:sp>
      <p:sp>
        <p:nvSpPr>
          <p:cNvPr id="9" name="8 - Ορθογώνιο"/>
          <p:cNvSpPr/>
          <p:nvPr/>
        </p:nvSpPr>
        <p:spPr>
          <a:xfrm>
            <a:off x="1152054" y="3060229"/>
            <a:ext cx="1036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altLang="el-GR" dirty="0"/>
              <a:t>Αντιπροσωπεύει τις επαναλαμβανόμενες κυμάνσεις γύρω από την τάση που η διάρκειά τους είναι μεγαλύτερη του έτους</a:t>
            </a:r>
            <a:endParaRPr lang="el-GR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70" y="0"/>
            <a:ext cx="939778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664222" y="251917"/>
            <a:ext cx="6912767" cy="432048"/>
          </a:xfrm>
          <a:prstGeom prst="rect">
            <a:avLst/>
          </a:prstGeom>
        </p:spPr>
        <p:txBody>
          <a:bodyPr/>
          <a:lstStyle/>
          <a:p>
            <a:pPr lvl="0" algn="ctr" defTabSz="914501">
              <a:spcBef>
                <a:spcPct val="0"/>
              </a:spcBef>
            </a:pP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 «Κλασσική» διαδικασία ανάλυσης ΧΣ</a:t>
            </a:r>
            <a:endParaRPr kumimoji="0" lang="en-US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9210</TotalTime>
  <Words>1871</Words>
  <Application>Microsoft Office PowerPoint</Application>
  <PresentationFormat>Προσαρμογή</PresentationFormat>
  <Paragraphs>365</Paragraphs>
  <Slides>26</Slides>
  <Notes>1</Notes>
  <HiddenSlides>7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2" baseType="lpstr">
      <vt:lpstr>Arial</vt:lpstr>
      <vt:lpstr>Calibri</vt:lpstr>
      <vt:lpstr>Comic Sans MS</vt:lpstr>
      <vt:lpstr>Times New Roman</vt:lpstr>
      <vt:lpstr>Wingdings</vt:lpstr>
      <vt:lpstr>Θέμα του Office</vt:lpstr>
      <vt:lpstr>ΑΝΑΛΥΣΗ ΧΡΟΝΟΛΟΓΙΚΩΝ ΣΕΙΡΩΝ (Time-series Analysis)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DIMOPOULOS</dc:creator>
  <cp:lastModifiedBy>Ioannis Livieris</cp:lastModifiedBy>
  <cp:revision>819</cp:revision>
  <dcterms:created xsi:type="dcterms:W3CDTF">2019-02-20T15:24:26Z</dcterms:created>
  <dcterms:modified xsi:type="dcterms:W3CDTF">2026-04-24T05:13:54Z</dcterms:modified>
</cp:coreProperties>
</file>