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468" r:id="rId3"/>
    <p:sldId id="455" r:id="rId4"/>
    <p:sldId id="460" r:id="rId5"/>
    <p:sldId id="461" r:id="rId6"/>
    <p:sldId id="462" r:id="rId7"/>
    <p:sldId id="456" r:id="rId8"/>
    <p:sldId id="426" r:id="rId9"/>
    <p:sldId id="427" r:id="rId10"/>
    <p:sldId id="437" r:id="rId11"/>
    <p:sldId id="428" r:id="rId12"/>
    <p:sldId id="438" r:id="rId13"/>
    <p:sldId id="458" r:id="rId14"/>
    <p:sldId id="430" r:id="rId15"/>
    <p:sldId id="431" r:id="rId16"/>
    <p:sldId id="364" r:id="rId17"/>
    <p:sldId id="368" r:id="rId18"/>
    <p:sldId id="366" r:id="rId19"/>
    <p:sldId id="367" r:id="rId20"/>
    <p:sldId id="432" r:id="rId21"/>
    <p:sldId id="433" r:id="rId22"/>
    <p:sldId id="436" r:id="rId23"/>
    <p:sldId id="435" r:id="rId24"/>
    <p:sldId id="439" r:id="rId25"/>
    <p:sldId id="434" r:id="rId26"/>
    <p:sldId id="465" r:id="rId27"/>
    <p:sldId id="467" r:id="rId28"/>
    <p:sldId id="466" r:id="rId29"/>
    <p:sldId id="464" r:id="rId30"/>
    <p:sldId id="46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C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61AF5E4-9165-4340-8420-99362E0E2974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11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0CF5-70DA-4EDC-B378-0599120A8B77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5742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0CF5-70DA-4EDC-B378-0599120A8B77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327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0CF5-70DA-4EDC-B378-0599120A8B77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8193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0CF5-70DA-4EDC-B378-0599120A8B77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927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0CF5-70DA-4EDC-B378-0599120A8B77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3890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60CF5-70DA-4EDC-B378-0599120A8B77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7669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8938A-24BC-414D-83F6-05F1F3D89669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39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ADC2E-8A57-49BB-B6D0-416D39F66154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3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6DEC-CE3E-4AE6-B341-8CC002B6FD40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8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1375-1E17-4942-A89C-E850428AF8BD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84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A610-986C-4B0F-A3B4-FA8D516EADFC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8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00E7-E608-4C35-8ECF-BECD94677986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9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09B7-3BDC-4E78-8CBF-67FEED704E3E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54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4253E-8BD7-433E-874E-5CE6E772860A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5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56C0-B3D2-430D-B576-2D5A12BF2663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7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E94D-D7C5-4922-ABBB-6887E7B61064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9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CA60CF5-70DA-4EDC-B378-0599120A8B77}" type="datetime1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DA4F1FC-7F90-4E7B-BFBB-77101924C4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BAF851-107A-1511-2952-193CC888C8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400" dirty="0"/>
              <a:t>Επίδραση προστατευτικών αερίων στη μεταφορά υλικού σε συγκολλήσεις</a:t>
            </a:r>
            <a:r>
              <a:rPr lang="en-US" sz="4400" dirty="0"/>
              <a:t> </a:t>
            </a:r>
            <a:r>
              <a:rPr lang="el-GR" sz="4400" dirty="0"/>
              <a:t>αλουμινίου με τη μέθοδο </a:t>
            </a:r>
            <a:r>
              <a:rPr lang="en-US" sz="4400" dirty="0"/>
              <a:t>GMAW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7D5DA55-7DEA-F732-4105-E9DED2409A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Δ. Θ. ΚΑΛΟΒΕΛΩΝΗΣ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1847D4-41C6-48DA-2AB9-68B153CD14B0}"/>
              </a:ext>
            </a:extLst>
          </p:cNvPr>
          <p:cNvSpPr txBox="1"/>
          <p:nvPr/>
        </p:nvSpPr>
        <p:spPr>
          <a:xfrm>
            <a:off x="1154955" y="5612184"/>
            <a:ext cx="811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AFC5B9"/>
                </a:solidFill>
              </a:rPr>
              <a:t>Τμήμα Μηχανολόγων Μηχανικών, Πανεπιστήμιο Πελοποννήσου </a:t>
            </a:r>
            <a:endParaRPr lang="en-US" dirty="0">
              <a:solidFill>
                <a:srgbClr val="AFC5B9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D29FBD6-499B-6487-70B4-ED6ADC09B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480" y="732396"/>
            <a:ext cx="46386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2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1E93D-0547-990C-57A8-60C674445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5A66F9-E67C-14C8-FAB0-CADF0C20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Ρυθμός τήξης λόγω θερμότητας </a:t>
            </a:r>
            <a:r>
              <a:rPr lang="en-US" dirty="0"/>
              <a:t>Joule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68C65DB-B8BB-F725-9C2B-E859BA50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B86FD6A-F3E2-27F6-234B-7C2C00EA7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393" y="2358573"/>
            <a:ext cx="3614761" cy="4388177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0C76E905-2C91-5774-9DF6-A34A56071F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646"/>
          <a:stretch>
            <a:fillRect/>
          </a:stretch>
        </p:blipFill>
        <p:spPr>
          <a:xfrm>
            <a:off x="6494859" y="2769876"/>
            <a:ext cx="4195137" cy="35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EC97F-1F60-7971-E63B-221CD289A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7FD6A5-A83F-52B2-09BE-A482B6306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Ρυθμός τήξης</a:t>
            </a:r>
            <a:r>
              <a:rPr lang="en-US" dirty="0"/>
              <a:t> </a:t>
            </a:r>
            <a:r>
              <a:rPr lang="el-GR" dirty="0"/>
              <a:t>λόγω φυσικών παραγόντων 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47FF6BC-8330-7075-BCD6-CF69C7F0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F9F614-8167-0788-3948-663A39064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119" y="2784508"/>
            <a:ext cx="9197586" cy="34466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Στην άνοδο είναι σχεδόν ανεξάρτητη της έντασης του ρεύματος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Στην κάθοδο παρατηρείται μείωση του ρυθμού τήξης με την αύξηση της έντασης του ρεύματος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Έχει δειχτεί ότι η τάση στην κάθοδο είναι συνάρτηση του δυναμικού ιονισμού. Τα στοιχεία και οι ενώσεις στην επένδυση ιονίζονται πιο εύκολα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Συνεπώς προκύπτει πτώση τάσης στην κάθοδο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40590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8EFF1-6070-1511-50B1-F61AE98FF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9F9908-BA51-0688-D3BE-EA4264F32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Ρυθμός τήξης</a:t>
            </a:r>
            <a:r>
              <a:rPr lang="en-US" dirty="0"/>
              <a:t> </a:t>
            </a:r>
            <a:r>
              <a:rPr lang="el-GR" dirty="0"/>
              <a:t>λόγω φυσικών παραγόντων 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2DED4C9-DE9B-FD96-E15E-1A1B4921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8A2B4C-2B8E-9735-3E68-32DBFDBF5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38" y="2897629"/>
            <a:ext cx="6947555" cy="34466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Σε γυμνά ηλεκτρόδια ο μηχανισμός πτώσης του ρυθμού τήξης με την αύξηση του ρεύματος δεν έχει ξεκαθαριστεί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Μπορεί να οφείλεται σε δύο λόγους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Στην πτώση τάσης λόγω ιονισμού ή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Στην αύξηση της θερμοκρασίας των σταγόνων </a:t>
            </a:r>
            <a:endParaRPr lang="el-GR" sz="18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3A205B7-5FF2-0A2B-51E2-52B74FED49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639"/>
          <a:stretch>
            <a:fillRect/>
          </a:stretch>
        </p:blipFill>
        <p:spPr>
          <a:xfrm>
            <a:off x="8125930" y="2773486"/>
            <a:ext cx="3820947" cy="31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2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D8857-F9A7-A527-4289-1ED5627DA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D6F7CE-268D-C1F9-6FBA-94921F22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Προστατευτικά αέρια </a:t>
            </a:r>
            <a:r>
              <a:rPr lang="en-US" dirty="0"/>
              <a:t>GMAW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940C8A-AB39-ABFB-9A1F-56235F804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37" y="2603500"/>
            <a:ext cx="7400042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Σε συγκολλήσεις </a:t>
            </a:r>
            <a:r>
              <a:rPr lang="en-US" dirty="0"/>
              <a:t>Al </a:t>
            </a:r>
            <a:r>
              <a:rPr lang="el-GR" dirty="0"/>
              <a:t>χρησιμοποιείται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Ar</a:t>
            </a:r>
            <a:r>
              <a:rPr lang="en-US" dirty="0"/>
              <a:t> </a:t>
            </a:r>
            <a:r>
              <a:rPr lang="el-GR" dirty="0"/>
              <a:t>για πάχη &lt;25</a:t>
            </a:r>
            <a:r>
              <a:rPr lang="en-US" dirty="0"/>
              <a:t>mm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Μίγμα 25% </a:t>
            </a:r>
            <a:r>
              <a:rPr lang="en-US" dirty="0" err="1"/>
              <a:t>Ar</a:t>
            </a:r>
            <a:r>
              <a:rPr lang="el-GR" dirty="0"/>
              <a:t> και 75% </a:t>
            </a:r>
            <a:r>
              <a:rPr lang="en-US" dirty="0"/>
              <a:t>He </a:t>
            </a:r>
            <a:r>
              <a:rPr lang="el-GR" dirty="0"/>
              <a:t>για πάχη &lt;75</a:t>
            </a:r>
            <a:r>
              <a:rPr lang="en-US" dirty="0"/>
              <a:t>mm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Μίγμα 10% </a:t>
            </a:r>
            <a:r>
              <a:rPr lang="en-US" dirty="0" err="1"/>
              <a:t>Ar</a:t>
            </a:r>
            <a:r>
              <a:rPr lang="el-GR" dirty="0"/>
              <a:t> και 90% </a:t>
            </a:r>
            <a:r>
              <a:rPr lang="en-US" dirty="0"/>
              <a:t>He </a:t>
            </a:r>
            <a:r>
              <a:rPr lang="el-GR" dirty="0"/>
              <a:t>για μεγαλύτερα πάχη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6AA45E9-EC68-9133-6F36-818913C2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4F1FC-7F90-4E7B-BFBB-77101924C447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Εικόνα 4" descr="Εικόνα που περιέχει διάγραμμα, κείμενο, τεχνικό σχέδιο, Σχέδ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65916AE-DDDA-D410-A58B-24FA8F79A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223" y="3105936"/>
            <a:ext cx="3795165" cy="24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23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C9C6B-82D7-4852-C041-EB6972B44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EB1649-86D1-E07F-A8BE-2D130772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Επίδραση προστατευτικών αερίων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CDDA27E-A593-E0CA-7743-A2CEAA11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1036A845-0049-857A-D334-5808BBF0DF72}"/>
              </a:ext>
            </a:extLst>
          </p:cNvPr>
          <p:cNvGraphicFramePr>
            <a:graphicFrameLocks noGrp="1"/>
          </p:cNvGraphicFramePr>
          <p:nvPr/>
        </p:nvGraphicFramePr>
        <p:xfrm>
          <a:off x="8182465" y="2760537"/>
          <a:ext cx="3346629" cy="331711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480009">
                  <a:extLst>
                    <a:ext uri="{9D8B030D-6E8A-4147-A177-3AD203B41FA5}">
                      <a16:colId xmlns:a16="http://schemas.microsoft.com/office/drawing/2014/main" val="3502624167"/>
                    </a:ext>
                  </a:extLst>
                </a:gridCol>
                <a:gridCol w="1866620">
                  <a:extLst>
                    <a:ext uri="{9D8B030D-6E8A-4147-A177-3AD203B41FA5}">
                      <a16:colId xmlns:a16="http://schemas.microsoft.com/office/drawing/2014/main" val="2894834408"/>
                    </a:ext>
                  </a:extLst>
                </a:gridCol>
              </a:tblGrid>
              <a:tr h="29477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Αέριο</a:t>
                      </a:r>
                      <a:endParaRPr lang="en-US" sz="1400" kern="1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l-GR" sz="1400" kern="100" dirty="0">
                          <a:effectLst/>
                        </a:rPr>
                        <a:t>Διάμετρος σταγόνας (</a:t>
                      </a:r>
                      <a:r>
                        <a:rPr lang="en-US" sz="1400" kern="100" dirty="0">
                          <a:effectLst/>
                        </a:rPr>
                        <a:t>mm</a:t>
                      </a:r>
                      <a:r>
                        <a:rPr lang="el-GR" sz="1400" kern="100" dirty="0">
                          <a:effectLst/>
                        </a:rPr>
                        <a:t>)</a:t>
                      </a:r>
                      <a:endParaRPr lang="en-US" sz="1400" kern="1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8418340"/>
                  </a:ext>
                </a:extLst>
              </a:tr>
              <a:tr h="29477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kern="100" dirty="0" err="1">
                          <a:effectLst/>
                        </a:rPr>
                        <a:t>Ar</a:t>
                      </a:r>
                      <a:endParaRPr lang="en-US" sz="1400" kern="1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0.4</a:t>
                      </a:r>
                      <a:endParaRPr lang="en-US" sz="1400" kern="1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4595639"/>
                  </a:ext>
                </a:extLst>
              </a:tr>
              <a:tr h="29477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Ar+20%O</a:t>
                      </a:r>
                      <a:r>
                        <a:rPr lang="en-US" sz="1400" kern="100" baseline="-25000" dirty="0">
                          <a:effectLst/>
                        </a:rPr>
                        <a:t>2</a:t>
                      </a:r>
                      <a:endParaRPr lang="en-US" sz="1400" kern="1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0.6</a:t>
                      </a:r>
                      <a:endParaRPr lang="en-US" sz="1400" kern="1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5225832"/>
                  </a:ext>
                </a:extLst>
              </a:tr>
              <a:tr h="29477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N</a:t>
                      </a:r>
                      <a:r>
                        <a:rPr lang="en-US" sz="1400" kern="100" baseline="-25000">
                          <a:effectLst/>
                        </a:rPr>
                        <a:t>2</a:t>
                      </a:r>
                      <a:r>
                        <a:rPr lang="en-US" sz="1400" kern="100">
                          <a:effectLst/>
                        </a:rPr>
                        <a:t>+20%O</a:t>
                      </a:r>
                      <a:r>
                        <a:rPr lang="en-US" sz="1400" kern="100" baseline="-25000">
                          <a:effectLst/>
                        </a:rPr>
                        <a:t>2</a:t>
                      </a:r>
                      <a:endParaRPr lang="en-US" sz="1400" kern="1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2.2</a:t>
                      </a:r>
                      <a:endParaRPr lang="en-US" sz="1400" kern="1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9111385"/>
                  </a:ext>
                </a:extLst>
              </a:tr>
              <a:tr h="29477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N</a:t>
                      </a:r>
                      <a:r>
                        <a:rPr lang="en-US" sz="1400" kern="100" baseline="-25000">
                          <a:effectLst/>
                        </a:rPr>
                        <a:t>2</a:t>
                      </a:r>
                      <a:r>
                        <a:rPr lang="en-US" sz="1400" kern="100">
                          <a:effectLst/>
                        </a:rPr>
                        <a:t>+20%H</a:t>
                      </a:r>
                      <a:r>
                        <a:rPr lang="en-US" sz="1400" kern="100" baseline="-25000">
                          <a:effectLst/>
                        </a:rPr>
                        <a:t>2</a:t>
                      </a:r>
                      <a:endParaRPr lang="en-US" sz="1400" kern="1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2.6</a:t>
                      </a:r>
                      <a:endParaRPr lang="en-US" sz="1400" kern="1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243754"/>
                  </a:ext>
                </a:extLst>
              </a:tr>
              <a:tr h="29477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He</a:t>
                      </a:r>
                      <a:endParaRPr lang="en-US" sz="1400" kern="1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3.0</a:t>
                      </a:r>
                      <a:endParaRPr lang="en-US" sz="1400" kern="1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0933685"/>
                  </a:ext>
                </a:extLst>
              </a:tr>
              <a:tr h="29477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CO</a:t>
                      </a:r>
                      <a:r>
                        <a:rPr lang="en-US" sz="1400" kern="100" baseline="-25000" dirty="0">
                          <a:effectLst/>
                        </a:rPr>
                        <a:t>2</a:t>
                      </a:r>
                      <a:endParaRPr lang="en-US" sz="1400" kern="1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4.0</a:t>
                      </a:r>
                      <a:endParaRPr lang="en-US" sz="1400" kern="1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114704"/>
                  </a:ext>
                </a:extLst>
              </a:tr>
              <a:tr h="29477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H</a:t>
                      </a:r>
                      <a:r>
                        <a:rPr lang="en-US" sz="1400" kern="100" baseline="-25000">
                          <a:effectLst/>
                        </a:rPr>
                        <a:t>2</a:t>
                      </a:r>
                      <a:endParaRPr lang="en-US" sz="1400" kern="1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4.2</a:t>
                      </a:r>
                      <a:endParaRPr lang="en-US" sz="1400" kern="1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1953121"/>
                  </a:ext>
                </a:extLst>
              </a:tr>
            </a:tbl>
          </a:graphicData>
        </a:graphic>
      </p:graphicFrame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860204D4-BA63-C06C-E83B-5BCF252FD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38" y="2897629"/>
            <a:ext cx="6325387" cy="34466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Σε βιομηχανικές εφαρμογές χρησιμοποιούνται κυρίως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l-GR" sz="2000" dirty="0"/>
              <a:t>και </a:t>
            </a:r>
            <a:r>
              <a:rPr lang="en-US" sz="2000" dirty="0"/>
              <a:t>He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Όμως λόγω του κόστους του </a:t>
            </a:r>
            <a:r>
              <a:rPr lang="en-US" sz="2000" dirty="0"/>
              <a:t>He, </a:t>
            </a:r>
            <a:r>
              <a:rPr lang="el-GR" sz="2000" dirty="0"/>
              <a:t>σε περίπτωση που είναι απαραίτητο χρησιμοποιούνται μίγματα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He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Με χρήση</a:t>
            </a:r>
            <a:r>
              <a:rPr lang="el-GR" sz="1800" dirty="0"/>
              <a:t> </a:t>
            </a:r>
            <a:r>
              <a:rPr lang="en-US" kern="100" dirty="0"/>
              <a:t>CO</a:t>
            </a:r>
            <a:r>
              <a:rPr lang="en-US" kern="100" baseline="-25000" dirty="0"/>
              <a:t>2</a:t>
            </a:r>
            <a:r>
              <a:rPr lang="el-GR" sz="1800" dirty="0"/>
              <a:t> σταθε</a:t>
            </a:r>
            <a:r>
              <a:rPr lang="el-GR" dirty="0"/>
              <a:t>ρή μεταφορά υλικού προκύπτει μόνο κατά τη μεταφορά υλικού με βύθιση και σε χαμηλές εντάσεις ρεύματος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215461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FA7C6-8D60-D1F7-A40E-45577DFBB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77F660-9402-C987-C3EA-A1648EFD1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Επίδραση προστατευτικών αερίων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2A3BF91-38E4-670F-1DA8-87D7A65C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57AFCF-ECE6-A689-DC19-0A8F87F01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838" y="2897629"/>
            <a:ext cx="8342723" cy="34466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Στις συγκολλήσεις τόξου με χρήση </a:t>
            </a:r>
            <a:r>
              <a:rPr lang="en-US" sz="2000" dirty="0"/>
              <a:t>He </a:t>
            </a:r>
            <a:r>
              <a:rPr lang="el-GR" sz="2000" dirty="0"/>
              <a:t>αντί </a:t>
            </a:r>
            <a:r>
              <a:rPr lang="en-US" sz="2000" dirty="0" err="1"/>
              <a:t>Ar</a:t>
            </a:r>
            <a:r>
              <a:rPr lang="el-GR" sz="2000" dirty="0"/>
              <a:t> ή</a:t>
            </a:r>
            <a:r>
              <a:rPr lang="en-US" sz="2000" dirty="0"/>
              <a:t> </a:t>
            </a:r>
            <a:r>
              <a:rPr lang="el-GR" sz="2000" dirty="0"/>
              <a:t>μιγμάτων τους με μεγάλη περιεκτικότητα </a:t>
            </a:r>
            <a:r>
              <a:rPr lang="en-US" sz="2000" dirty="0"/>
              <a:t>He </a:t>
            </a:r>
            <a:endParaRPr lang="el-GR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Επιτυγχάνεται μεγαλύτερη διείσδυση διότι το </a:t>
            </a:r>
            <a:r>
              <a:rPr lang="en-US" sz="2000" dirty="0"/>
              <a:t>He </a:t>
            </a:r>
            <a:r>
              <a:rPr lang="el-GR" sz="2000" dirty="0"/>
              <a:t>σε σχέση με το αργό έχει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Καλύτερη θερμική αγωγιμότητα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Απαιτεί μεγαλύτερη τάση ανάφλεξης, αφού έχει μεγαλύτερο δυναμικό ιονισμού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Μικρότερη πυκνότητα, προκαλώντας μικρότερες θερμικές απώλειες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1734746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85876-A3C9-25F5-4B69-9252C2AF2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8FD452-53D5-05CB-7BBA-D2AD65F2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Μαθηματική διατύπωση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84B59A3-89FC-7EDD-3C6D-E1ECD3C43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C0F8BBE-3BB6-45BF-66AC-DD57ABA5F4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1030"/>
          <a:stretch>
            <a:fillRect/>
          </a:stretch>
        </p:blipFill>
        <p:spPr>
          <a:xfrm>
            <a:off x="1952581" y="2562716"/>
            <a:ext cx="8601075" cy="35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17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0B66A-BCB5-41D9-081F-BA15597E1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2A2F31-4CD3-71C1-0FF8-148B4697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Μαθηματική διατύπωση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2EA7A1C-759F-613F-6ABE-8116C330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32DC1E6-868D-3476-5AAA-D5EF49F4DA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0521" b="7785"/>
          <a:stretch>
            <a:fillRect/>
          </a:stretch>
        </p:blipFill>
        <p:spPr>
          <a:xfrm>
            <a:off x="1486181" y="3244827"/>
            <a:ext cx="9462870" cy="211902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882A625-0004-46C2-1F1E-362888FB54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011"/>
          <a:stretch>
            <a:fillRect/>
          </a:stretch>
        </p:blipFill>
        <p:spPr>
          <a:xfrm>
            <a:off x="1486181" y="2602623"/>
            <a:ext cx="8601075" cy="54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19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8B3F1-1111-2AC9-9F0A-482ECDEFB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8A47E3-ED63-5564-E780-305B8C9DB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Μαθηματική διατύπωση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3788B29-6BEF-679E-E04C-5BF5A9F8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D76E2B19-7B95-C057-9708-85DF7CD77B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25"/>
          <a:stretch>
            <a:fillRect/>
          </a:stretch>
        </p:blipFill>
        <p:spPr>
          <a:xfrm>
            <a:off x="1053159" y="2884602"/>
            <a:ext cx="9401175" cy="378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85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DC2CC-DD5F-6B52-35BE-EF5B080F7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47E002-4AD5-D514-5D88-7EF5889C1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Μαθηματική διατύπωση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06B8480-21B1-763A-61C7-5B6552E9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3E39B32-B819-6358-100E-08DAB532CA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8109"/>
          <a:stretch>
            <a:fillRect/>
          </a:stretch>
        </p:blipFill>
        <p:spPr>
          <a:xfrm>
            <a:off x="822309" y="1789701"/>
            <a:ext cx="10908742" cy="1501279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39B302B-7261-17FB-6FD0-16B7E6C045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514" b="20064"/>
          <a:stretch>
            <a:fillRect/>
          </a:stretch>
        </p:blipFill>
        <p:spPr>
          <a:xfrm>
            <a:off x="822309" y="3104319"/>
            <a:ext cx="10908742" cy="34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E05D64-F346-F0D5-1D21-CDCA4E8C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B41004A9-3542-5FBD-C08C-E8CAE55C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3CC4D6D2-6C54-BAC5-DDC1-ECCA4797CDF3}"/>
              </a:ext>
            </a:extLst>
          </p:cNvPr>
          <p:cNvSpPr txBox="1">
            <a:spLocks/>
          </p:cNvSpPr>
          <p:nvPr/>
        </p:nvSpPr>
        <p:spPr>
          <a:xfrm>
            <a:off x="1152144" y="2724346"/>
            <a:ext cx="9200396" cy="335594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Σύντομη περιγραφή </a:t>
            </a:r>
            <a:r>
              <a:rPr lang="en-US" dirty="0"/>
              <a:t>GMAW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Ρυθμός τήξης ηλεκτροδίων </a:t>
            </a:r>
            <a:r>
              <a:rPr lang="en-US" dirty="0"/>
              <a:t>GMAW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Επίδραση Προστατευτικών αερίων στην μεταφορά υλικού με </a:t>
            </a:r>
            <a:r>
              <a:rPr lang="en-US" dirty="0"/>
              <a:t>GMAW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Μαθηματική διατύπωση </a:t>
            </a:r>
            <a:r>
              <a:rPr lang="en-US" dirty="0"/>
              <a:t>GMAW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Αριθμητική προσομοίωση της επίδρασης των προστατευτικών αερίων στη μεταφοράς υλικού με </a:t>
            </a:r>
            <a:r>
              <a:rPr lang="en-US" dirty="0"/>
              <a:t>GMAW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Συζήτηση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Συμπεράσματα</a:t>
            </a:r>
          </a:p>
        </p:txBody>
      </p:sp>
    </p:spTree>
    <p:extLst>
      <p:ext uri="{BB962C8B-B14F-4D97-AF65-F5344CB8AC3E}">
        <p14:creationId xmlns:p14="http://schemas.microsoft.com/office/powerpoint/2010/main" val="3677726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A7849-DFB5-D795-164F-9A97E820D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3D8361-3F3D-A619-AD0D-FC21A985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Κατανομή ηλεκτρικού δυναμικού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691D2CD-2B92-06D7-6B68-5C157E9B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1799D0A-07C6-E2A8-4811-3CD0D022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526" b="1370"/>
          <a:stretch>
            <a:fillRect/>
          </a:stretch>
        </p:blipFill>
        <p:spPr>
          <a:xfrm>
            <a:off x="1538014" y="2650804"/>
            <a:ext cx="9233625" cy="1987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81CA34-CC21-A554-9930-851C7698044D}"/>
              </a:ext>
            </a:extLst>
          </p:cNvPr>
          <p:cNvSpPr txBox="1"/>
          <p:nvPr/>
        </p:nvSpPr>
        <p:spPr>
          <a:xfrm>
            <a:off x="904973" y="5503885"/>
            <a:ext cx="110010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Rao, </a:t>
            </a:r>
            <a:r>
              <a:rPr lang="en-US" sz="1200" dirty="0" err="1"/>
              <a:t>Zhili</a:t>
            </a:r>
            <a:r>
              <a:rPr lang="en-US" sz="1200" dirty="0"/>
              <a:t>, J F Hu, </a:t>
            </a:r>
            <a:r>
              <a:rPr lang="en-US" sz="1200" dirty="0" err="1"/>
              <a:t>Shengfa</a:t>
            </a:r>
            <a:r>
              <a:rPr lang="en-US" sz="1200" dirty="0"/>
              <a:t> F Liao, and Hai-Lung Tsai. 2010. “Modeling of the Transport Phenomena in GMAW Using Argon–Helium Mixtures. Part I – the Arc.” International Journal of Heat and Mass Transfer 53 (25-26): 5707–21. https://doi.org/10.1016/j.ijheatmasstransfer.2010.08.009.</a:t>
            </a:r>
          </a:p>
        </p:txBody>
      </p:sp>
    </p:spTree>
    <p:extLst>
      <p:ext uri="{BB962C8B-B14F-4D97-AF65-F5344CB8AC3E}">
        <p14:creationId xmlns:p14="http://schemas.microsoft.com/office/powerpoint/2010/main" val="223957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AD812-C0B3-1B4B-5876-27D04F11E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C317C8-7C7E-B0FA-7F3F-EB0B9387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Επίδραση προστατευτικών αερίων – Κατανομή θερμοκρασίας στο τόξο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514048B-8B39-5D82-7ED0-CE4234E4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9A0524CB-A3AA-1A54-0FBB-FECEA021AD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184" t="-330" r="16857" b="92289"/>
          <a:stretch>
            <a:fillRect/>
          </a:stretch>
        </p:blipFill>
        <p:spPr>
          <a:xfrm>
            <a:off x="141402" y="2976514"/>
            <a:ext cx="3506771" cy="452486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92D19E7-FF29-CB8A-BFEC-B9DC911B6B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79"/>
          <a:stretch>
            <a:fillRect/>
          </a:stretch>
        </p:blipFill>
        <p:spPr>
          <a:xfrm>
            <a:off x="4300519" y="2500143"/>
            <a:ext cx="4684510" cy="4253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200530-5E5A-3C3C-6861-CB96715FB8A8}"/>
              </a:ext>
            </a:extLst>
          </p:cNvPr>
          <p:cNvSpPr txBox="1"/>
          <p:nvPr/>
        </p:nvSpPr>
        <p:spPr>
          <a:xfrm>
            <a:off x="9637375" y="2905780"/>
            <a:ext cx="248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Κατεύθυνση αύξησης περιεκτικότητας </a:t>
            </a:r>
            <a:r>
              <a:rPr lang="en-US" sz="1400" b="1" dirty="0"/>
              <a:t>He</a:t>
            </a:r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616A3966-DC0B-E6F7-E9EB-4F4CCA646F19}"/>
              </a:ext>
            </a:extLst>
          </p:cNvPr>
          <p:cNvCxnSpPr/>
          <p:nvPr/>
        </p:nvCxnSpPr>
        <p:spPr>
          <a:xfrm>
            <a:off x="9637375" y="2604052"/>
            <a:ext cx="0" cy="35582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45838AD-C877-B6C9-CB61-B1BC0AE85B4D}"/>
              </a:ext>
            </a:extLst>
          </p:cNvPr>
          <p:cNvSpPr txBox="1"/>
          <p:nvPr/>
        </p:nvSpPr>
        <p:spPr>
          <a:xfrm>
            <a:off x="287516" y="4977289"/>
            <a:ext cx="35774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Rao, </a:t>
            </a:r>
            <a:r>
              <a:rPr lang="en-US" sz="1200" dirty="0" err="1"/>
              <a:t>Zhili</a:t>
            </a:r>
            <a:r>
              <a:rPr lang="en-US" sz="1200" dirty="0"/>
              <a:t>, J F Hu, </a:t>
            </a:r>
            <a:r>
              <a:rPr lang="en-US" sz="1200" dirty="0" err="1"/>
              <a:t>Shengfa</a:t>
            </a:r>
            <a:r>
              <a:rPr lang="en-US" sz="1200" dirty="0"/>
              <a:t> F Liao, and Hai-Lung Tsai. 2010. “Modeling of the Transport Phenomena in GMAW Using Argon–Helium Mixtures. Part I – the Arc.” International Journal of Heat and Mass Transfer 53 (25-26): 5707–21. https://doi.org/10.1016/j.ijheatmasstransfer.2010.08.009.</a:t>
            </a:r>
          </a:p>
        </p:txBody>
      </p:sp>
    </p:spTree>
    <p:extLst>
      <p:ext uri="{BB962C8B-B14F-4D97-AF65-F5344CB8AC3E}">
        <p14:creationId xmlns:p14="http://schemas.microsoft.com/office/powerpoint/2010/main" val="1205861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D0D37-5EAE-9596-8C75-D06817C8D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D2DA3C-E9CE-8492-4B09-27C44E73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Επίδραση προστατευτικών αερίων – Κατανομή θερμοκρασίας στο μέταλλο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AB24C7F-090F-53B6-6A51-C0A99B0A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A5EAEF9-44AB-FA26-99D6-7DE5A6CE2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266" y="2265217"/>
            <a:ext cx="3503166" cy="4489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0BF9EC-23EC-B0B5-B5A8-D2A1B381E511}"/>
              </a:ext>
            </a:extLst>
          </p:cNvPr>
          <p:cNvSpPr txBox="1"/>
          <p:nvPr/>
        </p:nvSpPr>
        <p:spPr>
          <a:xfrm>
            <a:off x="1694201" y="3317729"/>
            <a:ext cx="1955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Κατεύθυνση αύξησης περιεκτικότητας </a:t>
            </a:r>
            <a:r>
              <a:rPr lang="en-US" sz="1400" b="1" dirty="0"/>
              <a:t>He</a:t>
            </a: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9EA7726E-5A4A-D7D7-491F-C2C5C62E46C1}"/>
              </a:ext>
            </a:extLst>
          </p:cNvPr>
          <p:cNvCxnSpPr/>
          <p:nvPr/>
        </p:nvCxnSpPr>
        <p:spPr>
          <a:xfrm>
            <a:off x="3792755" y="2543274"/>
            <a:ext cx="0" cy="35582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CA297B7-1D50-78E2-72B0-A3CE7AA5F26E}"/>
              </a:ext>
            </a:extLst>
          </p:cNvPr>
          <p:cNvSpPr txBox="1"/>
          <p:nvPr/>
        </p:nvSpPr>
        <p:spPr>
          <a:xfrm>
            <a:off x="8488835" y="4992611"/>
            <a:ext cx="35774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Rao, </a:t>
            </a:r>
            <a:r>
              <a:rPr lang="en-US" sz="1200" dirty="0" err="1"/>
              <a:t>Zhili</a:t>
            </a:r>
            <a:r>
              <a:rPr lang="en-US" sz="1200" dirty="0"/>
              <a:t>, J F Hu, </a:t>
            </a:r>
            <a:r>
              <a:rPr lang="en-US" sz="1200" dirty="0" err="1"/>
              <a:t>Shengfa</a:t>
            </a:r>
            <a:r>
              <a:rPr lang="en-US" sz="1200" dirty="0"/>
              <a:t> F Liao, and Hai-Lung Tsai. 2010. “Modeling of the Transport Phenomena in GMAW Using Argon–Helium Mixtures. Part I – the Arc.” International Journal of Heat and Mass Transfer 53 (25-26): 5707–21. https://doi.org/10.1016/j.ijheatmasstransfer.2010.08.009.</a:t>
            </a:r>
          </a:p>
        </p:txBody>
      </p:sp>
    </p:spTree>
    <p:extLst>
      <p:ext uri="{BB962C8B-B14F-4D97-AF65-F5344CB8AC3E}">
        <p14:creationId xmlns:p14="http://schemas.microsoft.com/office/powerpoint/2010/main" val="3652737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1742D-C9FD-E5B6-EC54-B4051FE8B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4CD2D8-BA7F-8D3E-2FDB-9E998339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Επίδραση προστατευτικών αερίων – Κατανομή πυκνότητας ρεύματος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4427516-5DE0-BE63-3CAB-2C32FC12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E68F5EB5-35EE-28A3-E33F-AA16F07E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214" y="2358572"/>
            <a:ext cx="4786774" cy="4499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56817C-4286-E2F0-3B76-16988747C232}"/>
              </a:ext>
            </a:extLst>
          </p:cNvPr>
          <p:cNvSpPr txBox="1"/>
          <p:nvPr/>
        </p:nvSpPr>
        <p:spPr>
          <a:xfrm>
            <a:off x="1269995" y="3317729"/>
            <a:ext cx="1955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Κατεύθυνση αύξησης περιεκτικότητας </a:t>
            </a:r>
            <a:r>
              <a:rPr lang="en-US" sz="1400" b="1" dirty="0"/>
              <a:t>He</a:t>
            </a: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B705E964-553B-D604-88FD-9A77E5F20D92}"/>
              </a:ext>
            </a:extLst>
          </p:cNvPr>
          <p:cNvCxnSpPr/>
          <p:nvPr/>
        </p:nvCxnSpPr>
        <p:spPr>
          <a:xfrm>
            <a:off x="3368549" y="2543274"/>
            <a:ext cx="0" cy="35582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CE35C49-6735-4F15-61F7-F513140F1256}"/>
              </a:ext>
            </a:extLst>
          </p:cNvPr>
          <p:cNvSpPr txBox="1"/>
          <p:nvPr/>
        </p:nvSpPr>
        <p:spPr>
          <a:xfrm>
            <a:off x="8927184" y="4890370"/>
            <a:ext cx="31310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Rao, Z.H, J Hu, S.M Liao, and H.L Tsai. 2010. “Modeling of the Transport Phenomena in GMAW Using Argon–Helium Mixtures. Part II – the Metal.” International Journal of Heat and Mass Transfer 53 (25-26): 5722–32. https://doi.org/10.1016/j.ijheatmasstransfer.2010.08.010</a:t>
            </a:r>
          </a:p>
        </p:txBody>
      </p:sp>
    </p:spTree>
    <p:extLst>
      <p:ext uri="{BB962C8B-B14F-4D97-AF65-F5344CB8AC3E}">
        <p14:creationId xmlns:p14="http://schemas.microsoft.com/office/powerpoint/2010/main" val="4111251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7BAF5-01F5-23B9-750B-5148EEAE2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7C0E7E-A4F6-6284-87FD-AEFBF555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Επίδραση προστατευτικών αερίων – Κατανομή δύναμη </a:t>
            </a:r>
            <a:r>
              <a:rPr lang="en-US" dirty="0"/>
              <a:t>Lorenz </a:t>
            </a:r>
            <a:r>
              <a:rPr lang="el-GR" dirty="0"/>
              <a:t>στην σταγόνα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5F94947-D68E-A3E3-4A79-3E0CCA18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40388-2E14-D0B5-28E7-13BB2259B8C6}"/>
              </a:ext>
            </a:extLst>
          </p:cNvPr>
          <p:cNvSpPr txBox="1"/>
          <p:nvPr/>
        </p:nvSpPr>
        <p:spPr>
          <a:xfrm>
            <a:off x="1694201" y="3317729"/>
            <a:ext cx="1955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Κατεύθυνση αύξησης περιεκτικότητας </a:t>
            </a:r>
            <a:r>
              <a:rPr lang="en-US" sz="1400" b="1" dirty="0"/>
              <a:t>He</a:t>
            </a:r>
          </a:p>
        </p:txBody>
      </p:sp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0851330A-B8C6-33B1-C87D-AB8A316C52CC}"/>
              </a:ext>
            </a:extLst>
          </p:cNvPr>
          <p:cNvCxnSpPr/>
          <p:nvPr/>
        </p:nvCxnSpPr>
        <p:spPr>
          <a:xfrm>
            <a:off x="3792755" y="2543274"/>
            <a:ext cx="0" cy="35582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EDE0A9F-DD03-D71F-FBB3-37925F53F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367" y="2355282"/>
            <a:ext cx="3253488" cy="45027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E5C55-59F8-7890-CAF3-D381BB0591E2}"/>
              </a:ext>
            </a:extLst>
          </p:cNvPr>
          <p:cNvSpPr txBox="1"/>
          <p:nvPr/>
        </p:nvSpPr>
        <p:spPr>
          <a:xfrm>
            <a:off x="8927184" y="4890370"/>
            <a:ext cx="31310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Rao, Z.H, J Hu, S.M Liao, and H.L Tsai. 2010. “Modeling of the Transport Phenomena in GMAW Using Argon–Helium Mixtures. Part II – the Metal.” International Journal of Heat and Mass Transfer 53 (25-26): 5722–32. https://doi.org/10.1016/j.ijheatmasstransfer.2010.08.010</a:t>
            </a:r>
          </a:p>
        </p:txBody>
      </p:sp>
    </p:spTree>
    <p:extLst>
      <p:ext uri="{BB962C8B-B14F-4D97-AF65-F5344CB8AC3E}">
        <p14:creationId xmlns:p14="http://schemas.microsoft.com/office/powerpoint/2010/main" val="3555116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C46B9-C521-1908-834D-5CE454C0D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5162FB-4073-E570-E3F8-277F8602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Επίδραση προστατευτικών αερίων – Κατανομές ταχύτητας και μαγνητικού πεδίου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A978064-53D9-8870-EA37-8A8D9CD1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25</a:t>
            </a:fld>
            <a:endParaRPr 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8BBBEDC-B099-E45E-BB8B-AB5372EC5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94" y="2899075"/>
            <a:ext cx="7687308" cy="298525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F69C9B9-9DFA-B2CD-FCED-5DB0E64CB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4432" y="2067460"/>
            <a:ext cx="1207568" cy="467741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40BC8DC-3C71-2DE6-CBD4-943BC542C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3720" y="2180583"/>
            <a:ext cx="1077640" cy="4677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F2E758-7BC2-BD81-EC7F-36F310659771}"/>
              </a:ext>
            </a:extLst>
          </p:cNvPr>
          <p:cNvSpPr txBox="1"/>
          <p:nvPr/>
        </p:nvSpPr>
        <p:spPr>
          <a:xfrm>
            <a:off x="8084445" y="3411997"/>
            <a:ext cx="1636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/>
              <a:t>Κατεύθυνση αύξησης περιεκτικότητας </a:t>
            </a:r>
            <a:r>
              <a:rPr lang="en-US" sz="1400" b="1" dirty="0"/>
              <a:t>He</a:t>
            </a:r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68FD2009-3F42-D482-805A-6A7C79FDFF00}"/>
              </a:ext>
            </a:extLst>
          </p:cNvPr>
          <p:cNvCxnSpPr/>
          <p:nvPr/>
        </p:nvCxnSpPr>
        <p:spPr>
          <a:xfrm>
            <a:off x="9524253" y="2684677"/>
            <a:ext cx="0" cy="35582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D3AAE9F-7200-70F9-B7F0-C8119F4D02B6}"/>
              </a:ext>
            </a:extLst>
          </p:cNvPr>
          <p:cNvSpPr txBox="1"/>
          <p:nvPr/>
        </p:nvSpPr>
        <p:spPr>
          <a:xfrm>
            <a:off x="904976" y="5965320"/>
            <a:ext cx="84228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Rao, </a:t>
            </a:r>
            <a:r>
              <a:rPr lang="en-US" sz="1200" dirty="0" err="1"/>
              <a:t>Zhili</a:t>
            </a:r>
            <a:r>
              <a:rPr lang="en-US" sz="1200" dirty="0"/>
              <a:t>, J F Hu, </a:t>
            </a:r>
            <a:r>
              <a:rPr lang="en-US" sz="1200" dirty="0" err="1"/>
              <a:t>Shengfa</a:t>
            </a:r>
            <a:r>
              <a:rPr lang="en-US" sz="1200" dirty="0"/>
              <a:t> F Liao, and Hai-Lung Tsai. 2010. “Modeling of the Transport Phenomena in GMAW Using Argon–Helium Mixtures. Part I – the Arc.” International Journal of Heat and Mass Transfer 53 (25-26): 5707–21. https://doi.org/10.1016/j.ijheatmasstransfer.2010.08.009.</a:t>
            </a:r>
          </a:p>
        </p:txBody>
      </p:sp>
    </p:spTree>
    <p:extLst>
      <p:ext uri="{BB962C8B-B14F-4D97-AF65-F5344CB8AC3E}">
        <p14:creationId xmlns:p14="http://schemas.microsoft.com/office/powerpoint/2010/main" val="2574289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CDB614-78AC-870A-4976-5D0AA3F6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Συζήτηση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521394C-0727-B059-8A6A-33A80BAA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20B06E9F-D96D-2EC4-24E4-78F1898D930B}"/>
              </a:ext>
            </a:extLst>
          </p:cNvPr>
          <p:cNvSpPr txBox="1">
            <a:spLocks/>
          </p:cNvSpPr>
          <p:nvPr/>
        </p:nvSpPr>
        <p:spPr>
          <a:xfrm>
            <a:off x="886119" y="2784508"/>
            <a:ext cx="9197586" cy="3446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Προσθέστε κείμενο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1994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9F2F5-E67C-7291-F3A7-A2E9C5F90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2DA1EF-4966-E180-BC9F-22DC9BC7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Συζήτηση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B8B9EEA-6591-929B-C738-852BB49F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A69A3EE9-B2DD-9F78-0E4F-F65491C6546D}"/>
              </a:ext>
            </a:extLst>
          </p:cNvPr>
          <p:cNvSpPr txBox="1">
            <a:spLocks/>
          </p:cNvSpPr>
          <p:nvPr/>
        </p:nvSpPr>
        <p:spPr>
          <a:xfrm>
            <a:off x="886119" y="2784508"/>
            <a:ext cx="9197586" cy="3446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Προσθέστε κείμενο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1856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1B9A0-BA5D-9A9E-666B-4BED61B6F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ACBA9B-0035-F0B5-3D64-D194B3FC1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E7F4033-95E9-F6A9-DED7-94C81D56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2371A737-C50D-B59B-8FB2-59097E2EC55A}"/>
              </a:ext>
            </a:extLst>
          </p:cNvPr>
          <p:cNvSpPr txBox="1">
            <a:spLocks/>
          </p:cNvSpPr>
          <p:nvPr/>
        </p:nvSpPr>
        <p:spPr>
          <a:xfrm>
            <a:off x="886119" y="2784508"/>
            <a:ext cx="9197586" cy="3446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l-GR" sz="2000"/>
              <a:t>Προσθέστε κείμενο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651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BE2832-99B6-04A1-85AF-52E3637C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endParaRPr lang="en-US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8215D148-2D96-53F8-8203-E90F80DA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AF58D-5018-BAB1-698F-AFC2352B3251}"/>
              </a:ext>
            </a:extLst>
          </p:cNvPr>
          <p:cNvSpPr txBox="1"/>
          <p:nvPr/>
        </p:nvSpPr>
        <p:spPr>
          <a:xfrm>
            <a:off x="1152144" y="2868181"/>
            <a:ext cx="920039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Rao, </a:t>
            </a:r>
            <a:r>
              <a:rPr lang="en-US" sz="1400" dirty="0" err="1"/>
              <a:t>Zhili</a:t>
            </a:r>
            <a:r>
              <a:rPr lang="en-US" sz="1400" dirty="0"/>
              <a:t>, J F Hu, </a:t>
            </a:r>
            <a:r>
              <a:rPr lang="en-US" sz="1400" dirty="0" err="1"/>
              <a:t>Shengfa</a:t>
            </a:r>
            <a:r>
              <a:rPr lang="en-US" sz="1400" dirty="0"/>
              <a:t> F Liao, and Hai-Lung Tsai. 2010. “Modeling of the Transport Phenomena in GMAW Using Argon–Helium Mixtures. Part I – the Arc.” International Journal of Heat and Mass Transfer 53 (25-26): 5707–21. https://doi.org/10.1016/j.ijheatmasstransfer.2010.08.009.</a:t>
            </a:r>
          </a:p>
          <a:p>
            <a:endParaRPr lang="en-US" sz="1400" dirty="0"/>
          </a:p>
          <a:p>
            <a:r>
              <a:rPr lang="en-US" sz="1400" dirty="0"/>
              <a:t>Rao, Z.H, J Hu, S.M Liao, and H.L Tsai. 2010. “Modeling of the Transport Phenomena in GMAW Using Argon–Helium Mixtures. Part II – the Metal.” International Journal of Heat and Mass Transfer 53 (25-26): 5722–32. https://doi.org/10.1016/j.ijheatmasstransfer.2010.08.010.</a:t>
            </a:r>
          </a:p>
        </p:txBody>
      </p:sp>
    </p:spTree>
    <p:extLst>
      <p:ext uri="{BB962C8B-B14F-4D97-AF65-F5344CB8AC3E}">
        <p14:creationId xmlns:p14="http://schemas.microsoft.com/office/powerpoint/2010/main" val="257068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90CAA8-91C3-7279-9EB8-205C39B4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Συγκολλήσεις με </a:t>
            </a:r>
            <a:r>
              <a:rPr lang="el-GR" dirty="0" err="1"/>
              <a:t>τηκτόμενο</a:t>
            </a:r>
            <a:r>
              <a:rPr lang="el-GR" dirty="0"/>
              <a:t> ηλεκτρόδιο και προστασία αερίου </a:t>
            </a:r>
            <a:r>
              <a:rPr lang="en-US" dirty="0"/>
              <a:t>GMAW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E4DE91-4580-0D08-C5CA-BCE355357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6961524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Στην </a:t>
            </a:r>
            <a:r>
              <a:rPr lang="en-US" dirty="0"/>
              <a:t>GMAW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Χρησιμοποιείται </a:t>
            </a:r>
            <a:r>
              <a:rPr lang="el-GR" dirty="0" err="1"/>
              <a:t>τηκτόμενο</a:t>
            </a:r>
            <a:r>
              <a:rPr lang="el-GR" dirty="0"/>
              <a:t> ηλεκτρόδιο, δηλαδή καταναλώνεται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Σε πρώιμο στάδιο αποτελούνταν από γυμνά μεταλλικά ηλεκτρόδια, χρησιμοποιούνταν αδρανές αέριο και μεγάλες τιμές έντασης ρεύματος για τη συγκόλληση </a:t>
            </a:r>
            <a:r>
              <a:rPr lang="en-US" dirty="0"/>
              <a:t>Al (MIG)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Στη συνέχεια χρησιμοποιήθηκε </a:t>
            </a:r>
            <a:r>
              <a:rPr lang="en-US" dirty="0"/>
              <a:t>DC </a:t>
            </a:r>
            <a:r>
              <a:rPr lang="el-GR" dirty="0"/>
              <a:t>με παλμό και ενεργό αέριο </a:t>
            </a:r>
            <a:r>
              <a:rPr lang="en-US" dirty="0"/>
              <a:t>CO</a:t>
            </a:r>
            <a:r>
              <a:rPr lang="en-US" sz="1000" dirty="0"/>
              <a:t>2</a:t>
            </a:r>
            <a:r>
              <a:rPr lang="en-US" dirty="0"/>
              <a:t> </a:t>
            </a:r>
            <a:r>
              <a:rPr lang="el-GR" dirty="0"/>
              <a:t>και χαμηλές εντάσεις ρεύματος</a:t>
            </a:r>
            <a:r>
              <a:rPr lang="en-US" dirty="0"/>
              <a:t> (MAG)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Έτσι μετονομάστηκε σε </a:t>
            </a:r>
            <a:r>
              <a:rPr lang="en-US" dirty="0"/>
              <a:t>GMAW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1DDACDF-4C3F-9C9C-DE33-F415B1CC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Εικόνα 4" descr="Εικόνα που περιέχει διάγραμμα, κείμενο, τεχνικό σχέδιο, Σχέδ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E6252ECC-EE53-7358-488E-9CB8A9F26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223" y="3105936"/>
            <a:ext cx="3795165" cy="24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79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7DDC06-8F28-A285-941E-B75E9D221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Ευχαριστώ για την προσοχή σας!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41E7C34-ACCC-15B8-4D69-C73818B4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30</a:t>
            </a:fld>
            <a:endParaRPr lang="en-US" dirty="0"/>
          </a:p>
        </p:txBody>
      </p:sp>
      <p:pic>
        <p:nvPicPr>
          <p:cNvPr id="5" name="Εικόνα 4" descr="Εικόνα που περιέχει γραφικά, μοτίβο, γραφιστική, κύκ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E2309FD-A84A-4E56-5EA4-86F7E401A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27" y="2005951"/>
            <a:ext cx="3632481" cy="363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0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E5128-13BB-1407-3812-C0C5D3E4A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4D548E-BB3A-7C96-B31B-C8BC76F3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Ηλεκτρόδια </a:t>
            </a:r>
            <a:r>
              <a:rPr lang="en-US" dirty="0"/>
              <a:t>GMAW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00ED51-18DF-91E6-EB84-4DB836D39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2754329"/>
            <a:ext cx="7192652" cy="3416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Όταν γίνεται χρήση αδρανούς προστατευτικού αέριο τα ηλεκτρόδια έχουν την ίδια σύσταση με το μητρικό μέταλλο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Για τη χρήση ενεργών αερίων χρησιμοποιούνται ηλεκτρόδια με προσθήκες αντιοξειδωτικών (κυρίως </a:t>
            </a:r>
            <a:r>
              <a:rPr lang="en-US" dirty="0"/>
              <a:t>Si</a:t>
            </a:r>
            <a:r>
              <a:rPr lang="el-GR" dirty="0"/>
              <a:t> και </a:t>
            </a:r>
            <a:r>
              <a:rPr lang="en-US" dirty="0"/>
              <a:t>Mn)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B2DDA75-CEAC-2C04-A7C4-3E928F3D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Εικόνα 4" descr="Εικόνα που περιέχει διάγραμμα, κείμενο, τεχνικό σχέδιο, Σχέδ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0AF1C13-8CFB-CDD8-6262-D627E18B6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223" y="3105936"/>
            <a:ext cx="3795165" cy="24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6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EDB94-A0E8-C494-EDA3-C6286AE9B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1FE32C-7126-7800-F0D0-79C8BDB7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Μηχανές </a:t>
            </a:r>
            <a:r>
              <a:rPr lang="en-US" dirty="0"/>
              <a:t>GMAW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D48CC3-A04A-DB26-1F7D-91817B15B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6" y="3105936"/>
            <a:ext cx="7192652" cy="23078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DC </a:t>
            </a:r>
            <a:r>
              <a:rPr lang="el-GR" dirty="0"/>
              <a:t>με χαρακτηριστική σταθερής τάσης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Χρήση </a:t>
            </a:r>
            <a:r>
              <a:rPr lang="en-US" dirty="0"/>
              <a:t>DC </a:t>
            </a:r>
            <a:r>
              <a:rPr lang="el-GR" dirty="0"/>
              <a:t>με παλμό ή παλμούς (</a:t>
            </a:r>
            <a:r>
              <a:rPr lang="en-US" dirty="0"/>
              <a:t>Pulsed DC)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5E8E067-4DE7-F410-818F-11F22128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4F1FC-7F90-4E7B-BFBB-77101924C447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Εικόνα 4" descr="Εικόνα που περιέχει διάγραμμα, κείμενο, τεχνικό σχέδιο, Σχέδ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BD31D0F-C909-2859-C91E-6CCBA01CF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223" y="3105936"/>
            <a:ext cx="3795165" cy="24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7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4332C-0E03-0333-3428-5FA3FDBFB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02845F-C7F8-D02C-D4F7-BD58333C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Πιστόλι </a:t>
            </a:r>
            <a:r>
              <a:rPr lang="en-US" dirty="0"/>
              <a:t>GMAW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EC66635-37E7-8A38-D741-B3511BDA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Εικόνα 5" descr="Εικόνα που περιέχει κείμενο, στιγμιότυπο οθόνης, διάγραμμα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CCE402D-06DC-22A6-F4F0-D5B81B5D5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0"/>
          <a:stretch>
            <a:fillRect/>
          </a:stretch>
        </p:blipFill>
        <p:spPr>
          <a:xfrm>
            <a:off x="4368928" y="2300140"/>
            <a:ext cx="4257364" cy="44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3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93339-F2D1-724F-9CFC-7AA7874D3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5905A2-3C84-86E0-C1E0-88AB32D62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Μεταφορά υλικού </a:t>
            </a:r>
            <a:r>
              <a:rPr lang="en-US" dirty="0"/>
              <a:t>GMAW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576CE8-AD8E-F5DC-025B-977B33E2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6961524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Στην </a:t>
            </a:r>
            <a:r>
              <a:rPr lang="en-US" dirty="0"/>
              <a:t>GMAW </a:t>
            </a:r>
            <a:r>
              <a:rPr lang="el-GR" dirty="0"/>
              <a:t>χρησιμοποιείται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DC </a:t>
            </a:r>
            <a:r>
              <a:rPr lang="el-GR" dirty="0"/>
              <a:t>με παλμό και ΣΡΗΑ</a:t>
            </a:r>
            <a:r>
              <a:rPr lang="en-US" dirty="0"/>
              <a:t>, </a:t>
            </a:r>
            <a:r>
              <a:rPr lang="el-GR" dirty="0"/>
              <a:t>συνεπώς η μεταφορά γίνεται με σταγόνα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DC </a:t>
            </a:r>
            <a:r>
              <a:rPr lang="el-GR" dirty="0"/>
              <a:t>με ΣΡΗΘ</a:t>
            </a:r>
            <a:r>
              <a:rPr lang="en-US" dirty="0"/>
              <a:t>, </a:t>
            </a:r>
            <a:r>
              <a:rPr lang="el-GR" dirty="0"/>
              <a:t>συνεπώς η μεταφορά γίνεται με ψεκασμό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Τέλος μεταφορά υλικού με βραχυκύκλωμα χρησιμοποιείται επίσης 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109F4CC-8604-F0D7-2DFA-EE97CFD2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4F1FC-7F90-4E7B-BFBB-77101924C447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Εικόνα 4" descr="Εικόνα που περιέχει διάγραμμα, κείμενο, τεχνικό σχέδιο, Σχέδι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5EB79FA-4988-9E04-A9BF-3CF369B22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223" y="3105936"/>
            <a:ext cx="3795165" cy="24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50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62BD6-A789-A823-EDCE-0D5088317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5D2907-2931-08FB-9507-0C83DE0E0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Ρυθμός τήξης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2E055F8-28B7-0366-41B1-719D0E6F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ADB03D-0C51-B1E3-B1CE-CE246631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133" y="2709094"/>
            <a:ext cx="9503990" cy="33438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000" dirty="0"/>
              <a:t>Η τήξη προκαλείται από την θερμική ενέργεια στο ηλεκτρόδιο. Οι μορφές θερμικής ενέργειας στο ηλεκτρόδιο είναι</a:t>
            </a:r>
            <a:r>
              <a:rPr lang="en-US" sz="2000" dirty="0"/>
              <a:t>:</a:t>
            </a:r>
            <a:endParaRPr lang="el-GR" sz="2000" dirty="0"/>
          </a:p>
          <a:p>
            <a:pPr marL="0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Θερμότητα </a:t>
            </a:r>
            <a:r>
              <a:rPr lang="en-US" sz="1800" dirty="0"/>
              <a:t>Joule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Θερμότητα λόγω της κρούσης ιόντων</a:t>
            </a:r>
            <a:r>
              <a:rPr lang="en-US" sz="1800" dirty="0"/>
              <a:t>, </a:t>
            </a:r>
            <a:r>
              <a:rPr lang="el-GR" sz="1800" dirty="0"/>
              <a:t>θερμιονική εκπομπή, </a:t>
            </a:r>
            <a:r>
              <a:rPr lang="el-GR" sz="1800" dirty="0" err="1"/>
              <a:t>ανασυνδιασμοί</a:t>
            </a:r>
            <a:r>
              <a:rPr lang="el-GR" sz="1800" dirty="0"/>
              <a:t>, ιονισμός </a:t>
            </a:r>
            <a:r>
              <a:rPr lang="el-GR" sz="1800" dirty="0">
                <a:sym typeface="Wingdings" panose="05000000000000000000" pitchFamily="2" charset="2"/>
              </a:rPr>
              <a:t> λόγω φυσικών παραγόντων</a:t>
            </a:r>
            <a:endParaRPr lang="el-GR" sz="18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Συναγωγή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Ακτινοβολία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sz="1800" dirty="0"/>
              <a:t>Αγωγή από τη σταγόνα στο ηλεκτρόδιο</a:t>
            </a:r>
          </a:p>
        </p:txBody>
      </p:sp>
      <p:sp>
        <p:nvSpPr>
          <p:cNvPr id="5" name="Δεξί άγκιστρο 4">
            <a:extLst>
              <a:ext uri="{FF2B5EF4-FFF2-40B4-BE49-F238E27FC236}">
                <a16:creationId xmlns:a16="http://schemas.microsoft.com/office/drawing/2014/main" id="{E999995E-C718-DD8D-2173-C8FF4F8D9B20}"/>
              </a:ext>
            </a:extLst>
          </p:cNvPr>
          <p:cNvSpPr/>
          <p:nvPr/>
        </p:nvSpPr>
        <p:spPr>
          <a:xfrm>
            <a:off x="6095999" y="4769963"/>
            <a:ext cx="361361" cy="1114368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43664-399F-8EFA-B08A-15B0E2DB724F}"/>
              </a:ext>
            </a:extLst>
          </p:cNvPr>
          <p:cNvSpPr txBox="1"/>
          <p:nvPr/>
        </p:nvSpPr>
        <p:spPr>
          <a:xfrm>
            <a:off x="6598763" y="5175315"/>
            <a:ext cx="209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αμελητέες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9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AAAC7-9C18-E7A8-3DE5-92B4C5AC6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D7D911-32B3-327A-2861-13632A0D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9197586" cy="706964"/>
          </a:xfrm>
        </p:spPr>
        <p:txBody>
          <a:bodyPr/>
          <a:lstStyle/>
          <a:p>
            <a:r>
              <a:rPr lang="el-GR" dirty="0"/>
              <a:t>Ρυθμός τήξης λόγω θερμότητας </a:t>
            </a:r>
            <a:r>
              <a:rPr lang="en-US" dirty="0"/>
              <a:t>Joule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1C4BEBE-D516-72C2-D737-481D507D0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4F1FC-7F90-4E7B-BFBB-77101924C447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3286EA-6928-EBAC-A56C-3A2099E12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119" y="2784508"/>
            <a:ext cx="9197586" cy="34466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Επηρεάζει σε πολύ μεγάλο βαθμό την τήξη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Με την αύξηση της έντασης του ρεύματος ο ρυθμός τήξης αυξάνεται εκθετικά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000" dirty="0"/>
              <a:t>Επίσης παρατηρείται γραμμική αύξηση του ρυθμού τήξης λόγω θερμότητας </a:t>
            </a:r>
            <a:r>
              <a:rPr lang="en-US" sz="2000" dirty="0"/>
              <a:t>Joule</a:t>
            </a:r>
            <a:r>
              <a:rPr lang="el-GR" sz="2000" dirty="0"/>
              <a:t>, με την αύξηση της προέκτασης του ηλεκτροδίου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961402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Πρασινοκίτρινο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Αίθουσα συσκέψεων &quot;Ιόν&quot;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1206</Words>
  <Application>Microsoft Office PowerPoint</Application>
  <PresentationFormat>Ευρεία οθόνη</PresentationFormat>
  <Paragraphs>153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6" baseType="lpstr">
      <vt:lpstr>Arial</vt:lpstr>
      <vt:lpstr>Century Gothic</vt:lpstr>
      <vt:lpstr>Times New Roman</vt:lpstr>
      <vt:lpstr>Wingdings</vt:lpstr>
      <vt:lpstr>Wingdings 3</vt:lpstr>
      <vt:lpstr>Αίθουσα συσκέψεων "Ιόν"</vt:lpstr>
      <vt:lpstr>Επίδραση προστατευτικών αερίων στη μεταφορά υλικού σε συγκολλήσεις αλουμινίου με τη μέθοδο GMAW</vt:lpstr>
      <vt:lpstr>Περιεχόμενα</vt:lpstr>
      <vt:lpstr>Συγκολλήσεις με τηκτόμενο ηλεκτρόδιο και προστασία αερίου GMAW</vt:lpstr>
      <vt:lpstr>Ηλεκτρόδια GMAW </vt:lpstr>
      <vt:lpstr>Μηχανές GMAW </vt:lpstr>
      <vt:lpstr>Πιστόλι GMAW </vt:lpstr>
      <vt:lpstr>Μεταφορά υλικού GMAW</vt:lpstr>
      <vt:lpstr>Ρυθμός τήξης</vt:lpstr>
      <vt:lpstr>Ρυθμός τήξης λόγω θερμότητας Joule</vt:lpstr>
      <vt:lpstr>Ρυθμός τήξης λόγω θερμότητας Joule</vt:lpstr>
      <vt:lpstr>Ρυθμός τήξης λόγω φυσικών παραγόντων </vt:lpstr>
      <vt:lpstr>Ρυθμός τήξης λόγω φυσικών παραγόντων </vt:lpstr>
      <vt:lpstr>Προστατευτικά αέρια GMAW</vt:lpstr>
      <vt:lpstr>Επίδραση προστατευτικών αερίων</vt:lpstr>
      <vt:lpstr>Επίδραση προστατευτικών αερίων</vt:lpstr>
      <vt:lpstr>Μαθηματική διατύπωση</vt:lpstr>
      <vt:lpstr>Μαθηματική διατύπωση</vt:lpstr>
      <vt:lpstr>Μαθηματική διατύπωση</vt:lpstr>
      <vt:lpstr>Μαθηματική διατύπωση</vt:lpstr>
      <vt:lpstr>Κατανομή ηλεκτρικού δυναμικού</vt:lpstr>
      <vt:lpstr>Επίδραση προστατευτικών αερίων – Κατανομή θερμοκρασίας στο τόξο</vt:lpstr>
      <vt:lpstr>Επίδραση προστατευτικών αερίων – Κατανομή θερμοκρασίας στο μέταλλο</vt:lpstr>
      <vt:lpstr>Επίδραση προστατευτικών αερίων – Κατανομή πυκνότητας ρεύματος</vt:lpstr>
      <vt:lpstr>Επίδραση προστατευτικών αερίων – Κατανομή δύναμη Lorenz στην σταγόνα</vt:lpstr>
      <vt:lpstr>Επίδραση προστατευτικών αερίων – Κατανομές ταχύτητας και μαγνητικού πεδίου</vt:lpstr>
      <vt:lpstr>Συζήτηση</vt:lpstr>
      <vt:lpstr>Συζήτηση</vt:lpstr>
      <vt:lpstr>Συμπεράσματα</vt:lpstr>
      <vt:lpstr>Βιβλιογραφία</vt:lpstr>
      <vt:lpstr>Ευχαριστώ για την προσοχή σας!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DIMITRIOS KALOVELONIS</dc:creator>
  <cp:lastModifiedBy>DIMITRIOS KALOVELONIS</cp:lastModifiedBy>
  <cp:revision>3</cp:revision>
  <dcterms:created xsi:type="dcterms:W3CDTF">2025-11-10T13:59:19Z</dcterms:created>
  <dcterms:modified xsi:type="dcterms:W3CDTF">2025-11-10T14:48:06Z</dcterms:modified>
</cp:coreProperties>
</file>