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65" r:id="rId1"/>
  </p:sldMasterIdLst>
  <p:notesMasterIdLst>
    <p:notesMasterId r:id="rId62"/>
  </p:notesMasterIdLst>
  <p:sldIdLst>
    <p:sldId id="351" r:id="rId2"/>
    <p:sldId id="352" r:id="rId3"/>
    <p:sldId id="259" r:id="rId4"/>
    <p:sldId id="339" r:id="rId5"/>
    <p:sldId id="340" r:id="rId6"/>
    <p:sldId id="310" r:id="rId7"/>
    <p:sldId id="260" r:id="rId8"/>
    <p:sldId id="264" r:id="rId9"/>
    <p:sldId id="267" r:id="rId10"/>
    <p:sldId id="269" r:id="rId11"/>
    <p:sldId id="341" r:id="rId12"/>
    <p:sldId id="270" r:id="rId13"/>
    <p:sldId id="272" r:id="rId14"/>
    <p:sldId id="274" r:id="rId15"/>
    <p:sldId id="342" r:id="rId16"/>
    <p:sldId id="275" r:id="rId17"/>
    <p:sldId id="276" r:id="rId18"/>
    <p:sldId id="277" r:id="rId19"/>
    <p:sldId id="279" r:id="rId20"/>
    <p:sldId id="343" r:id="rId21"/>
    <p:sldId id="287" r:id="rId22"/>
    <p:sldId id="291" r:id="rId23"/>
    <p:sldId id="298" r:id="rId24"/>
    <p:sldId id="299" r:id="rId25"/>
    <p:sldId id="300" r:id="rId26"/>
    <p:sldId id="301" r:id="rId27"/>
    <p:sldId id="344" r:id="rId28"/>
    <p:sldId id="302" r:id="rId29"/>
    <p:sldId id="303" r:id="rId30"/>
    <p:sldId id="304" r:id="rId31"/>
    <p:sldId id="306" r:id="rId32"/>
    <p:sldId id="293" r:id="rId33"/>
    <p:sldId id="294" r:id="rId34"/>
    <p:sldId id="336" r:id="rId35"/>
    <p:sldId id="312" r:id="rId36"/>
    <p:sldId id="313" r:id="rId37"/>
    <p:sldId id="345" r:id="rId38"/>
    <p:sldId id="314" r:id="rId39"/>
    <p:sldId id="315" r:id="rId40"/>
    <p:sldId id="316" r:id="rId41"/>
    <p:sldId id="346" r:id="rId42"/>
    <p:sldId id="347" r:id="rId43"/>
    <p:sldId id="348" r:id="rId44"/>
    <p:sldId id="317" r:id="rId45"/>
    <p:sldId id="318" r:id="rId46"/>
    <p:sldId id="319" r:id="rId47"/>
    <p:sldId id="320" r:id="rId48"/>
    <p:sldId id="325" r:id="rId49"/>
    <p:sldId id="326" r:id="rId50"/>
    <p:sldId id="327" r:id="rId51"/>
    <p:sldId id="329" r:id="rId52"/>
    <p:sldId id="330" r:id="rId53"/>
    <p:sldId id="331" r:id="rId54"/>
    <p:sldId id="332" r:id="rId55"/>
    <p:sldId id="337" r:id="rId56"/>
    <p:sldId id="338" r:id="rId57"/>
    <p:sldId id="296" r:id="rId58"/>
    <p:sldId id="349" r:id="rId59"/>
    <p:sldId id="350" r:id="rId60"/>
    <p:sldId id="353" r:id="rId61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482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pos="2880">
          <p15:clr>
            <a:srgbClr val="A4A3A4"/>
          </p15:clr>
        </p15:guide>
        <p15:guide id="8" pos="249">
          <p15:clr>
            <a:srgbClr val="A4A3A4"/>
          </p15:clr>
        </p15:guide>
        <p15:guide id="9" pos="385">
          <p15:clr>
            <a:srgbClr val="A4A3A4"/>
          </p15:clr>
        </p15:guide>
        <p15:guide id="10" pos="567">
          <p15:clr>
            <a:srgbClr val="A4A3A4"/>
          </p15:clr>
        </p15:guide>
        <p15:guide id="11" pos="5511">
          <p15:clr>
            <a:srgbClr val="A4A3A4"/>
          </p15:clr>
        </p15:guide>
        <p15:guide id="12" pos="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896D"/>
    <a:srgbClr val="FEA900"/>
    <a:srgbClr val="FF8447"/>
    <a:srgbClr val="FF7733"/>
    <a:srgbClr val="FAF0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5" autoAdjust="0"/>
    <p:restoredTop sz="94660"/>
  </p:normalViewPr>
  <p:slideViewPr>
    <p:cSldViewPr>
      <p:cViewPr varScale="1">
        <p:scale>
          <a:sx n="87" d="100"/>
          <a:sy n="87" d="100"/>
        </p:scale>
        <p:origin x="-1584" y="-86"/>
      </p:cViewPr>
      <p:guideLst>
        <p:guide orient="horz" pos="2160"/>
        <p:guide orient="horz" pos="255"/>
        <p:guide orient="horz" pos="482"/>
        <p:guide orient="horz" pos="935"/>
        <p:guide orient="horz" pos="4065"/>
        <p:guide orient="horz" pos="3884"/>
        <p:guide pos="2880"/>
        <p:guide pos="249"/>
        <p:guide pos="385"/>
        <p:guide pos="567"/>
        <p:guide pos="5511"/>
        <p:guide pos="7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4AD08B-4E64-44FD-9B68-D79EFA1B26BF}" type="datetimeFigureOut">
              <a:rPr lang="en-GB"/>
              <a:pPr>
                <a:defRPr/>
              </a:pPr>
              <a:t>08/05/2025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985666-6EAD-489A-AAF4-28A048D47C59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175FB-F22D-422A-9CA7-A4AA0F61F1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08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804DDD-83C9-47EB-ADEE-EF8E8E6D9C7E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A15977-6AF8-44A9-BFF4-C0773AA4AAB4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0C2608-A7B6-4B23-9D7E-D59CADC16A2F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0C2608-A7B6-4B23-9D7E-D59CADC16A2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484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FB3F30-A4FC-48D7-BBE7-18A9F4D30CE9}" type="slidenum">
              <a:rPr lang="en-GB" altLang="en-US"/>
              <a:pPr eaLnBrk="1" hangingPunct="1"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8F01AE-5160-489F-9595-CDAAB39B7961}" type="slidenum">
              <a:rPr lang="en-GB" altLang="en-US"/>
              <a:pPr eaLnBrk="1" hangingPunct="1"/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85B852-37C3-4459-ACB1-0027DD1BCF87}" type="slidenum">
              <a:rPr lang="en-GB" altLang="en-US"/>
              <a:pPr eaLnBrk="1" hangingPunct="1"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8EED09-6805-41D6-A8B5-79470FEF7B2D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8EED09-6805-41D6-A8B5-79470FEF7B2D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245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D14DB4-A2C3-4638-9A7C-1E9E074F4A2D}" type="slidenum">
              <a:rPr lang="en-GB" altLang="en-US"/>
              <a:pPr eaLnBrk="1" hangingPunct="1"/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3CA9D6-BFFB-488C-AD71-5844B299A3AF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1CD1C4-B016-4E49-A87B-077B185F6786}" type="slidenum">
              <a:rPr lang="en-GB" altLang="en-US"/>
              <a:pPr eaLnBrk="1" hangingPunct="1"/>
              <a:t>22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0D26E6-07F8-44F2-AE1A-CA0C7BC51C9D}" type="slidenum">
              <a:rPr lang="en-GB" altLang="en-US"/>
              <a:pPr eaLnBrk="1" hangingPunct="1"/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8A5C58-ADB3-40AB-9131-1FA931BA3A49}" type="slidenum">
              <a:rPr lang="en-GB" altLang="en-US"/>
              <a:pPr eaLnBrk="1" hangingPunct="1"/>
              <a:t>24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7BDE7D-6F81-474F-8F68-309A087C49E3}" type="slidenum">
              <a:rPr lang="en-GB" altLang="en-US"/>
              <a:pPr eaLnBrk="1" hangingPunct="1"/>
              <a:t>25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0638A6-C08D-4EF5-B4B0-C51D4B3F731E}" type="slidenum">
              <a:rPr lang="en-GB" altLang="en-US"/>
              <a:pPr eaLnBrk="1" hangingPunct="1"/>
              <a:t>26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0638A6-C08D-4EF5-B4B0-C51D4B3F731E}" type="slidenum">
              <a:rPr lang="en-GB" altLang="en-US"/>
              <a:pPr eaLnBrk="1" hangingPunct="1"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675956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4E93CA-5B00-41F8-9AFB-067D499060C9}" type="slidenum">
              <a:rPr lang="en-GB" altLang="en-US"/>
              <a:pPr eaLnBrk="1" hangingPunct="1"/>
              <a:t>28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E2711C-B9BC-4588-B6C6-221C0EEB1E7E}" type="slidenum">
              <a:rPr lang="en-GB" altLang="en-US"/>
              <a:pPr eaLnBrk="1" hangingPunct="1"/>
              <a:t>29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587D7B-5B9F-4C30-A4DA-34AB189E7AC0}" type="slidenum">
              <a:rPr lang="en-GB" altLang="en-US"/>
              <a:pPr eaLnBrk="1" hangingPunct="1"/>
              <a:t>30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1AF5FB-8520-4697-8F33-1D0CBAF8BBB6}" type="slidenum">
              <a:rPr lang="en-GB" altLang="en-US"/>
              <a:pPr eaLnBrk="1" hangingPunct="1"/>
              <a:t>31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3CA9D6-BFFB-488C-AD71-5844B299A3AF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5937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628976-C094-4E75-97BF-F977567BA1F2}" type="slidenum">
              <a:rPr lang="en-GB" altLang="en-US"/>
              <a:pPr eaLnBrk="1" hangingPunct="1"/>
              <a:t>32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231C37-1414-4516-AD97-30A17E579BE1}" type="slidenum">
              <a:rPr lang="en-GB" altLang="en-US"/>
              <a:pPr eaLnBrk="1" hangingPunct="1"/>
              <a:t>33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5ED955-A0D5-4C93-8923-7EA1B27E7C46}" type="slidenum">
              <a:rPr lang="en-GB" altLang="en-US"/>
              <a:pPr eaLnBrk="1" hangingPunct="1"/>
              <a:t>35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FCB333-DA90-46D1-8A2E-7F4BCC6E31A6}" type="slidenum">
              <a:rPr lang="en-GB" altLang="en-US"/>
              <a:pPr eaLnBrk="1" hangingPunct="1"/>
              <a:t>36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FCB333-DA90-46D1-8A2E-7F4BCC6E31A6}" type="slidenum">
              <a:rPr lang="en-GB" altLang="en-US"/>
              <a:pPr eaLnBrk="1" hangingPunct="1"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919433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1A8A5D-CC2E-4DC3-B28F-4326A31C4C16}" type="slidenum">
              <a:rPr lang="en-GB" altLang="en-US"/>
              <a:pPr eaLnBrk="1" hangingPunct="1"/>
              <a:t>38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0F159B-76A7-4DFB-ABCE-A1D19D8884CC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629565-25D4-4C21-B733-CB9A2A1EB519}" type="slidenum">
              <a:rPr lang="en-GB" altLang="en-US"/>
              <a:pPr eaLnBrk="1" hangingPunct="1"/>
              <a:t>40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629565-25D4-4C21-B733-CB9A2A1EB519}" type="slidenum">
              <a:rPr lang="en-GB" altLang="en-US"/>
              <a:pPr eaLnBrk="1" hangingPunct="1"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290004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629565-25D4-4C21-B733-CB9A2A1EB519}" type="slidenum">
              <a:rPr lang="en-GB" altLang="en-US"/>
              <a:pPr eaLnBrk="1" hangingPunct="1"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3796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3CA9D6-BFFB-488C-AD71-5844B299A3AF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9806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629565-25D4-4C21-B733-CB9A2A1EB519}" type="slidenum">
              <a:rPr lang="en-GB" altLang="en-US"/>
              <a:pPr eaLnBrk="1" hangingPunct="1"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846812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2E8711-F8D7-4020-8254-C14B7B9DC723}" type="slidenum">
              <a:rPr lang="en-GB" altLang="en-US"/>
              <a:pPr eaLnBrk="1" hangingPunct="1"/>
              <a:t>44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CD6BD1-54D7-4004-A5EA-C602D377F04A}" type="slidenum">
              <a:rPr lang="en-GB" altLang="en-US"/>
              <a:pPr eaLnBrk="1" hangingPunct="1"/>
              <a:t>45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E5D168-1FF3-4CD4-84F5-99A9B04A04A3}" type="slidenum">
              <a:rPr lang="en-GB" altLang="en-US"/>
              <a:pPr eaLnBrk="1" hangingPunct="1"/>
              <a:t>46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7AEF97-C9A6-4C37-8629-BC2CBEA2C12E}" type="slidenum">
              <a:rPr lang="en-GB" altLang="en-US"/>
              <a:pPr eaLnBrk="1" hangingPunct="1"/>
              <a:t>47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33F43-C5FE-4728-9E40-4217B185E56F}" type="slidenum">
              <a:rPr lang="en-GB" altLang="en-US"/>
              <a:pPr eaLnBrk="1" hangingPunct="1"/>
              <a:t>48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9E0B71-ABDE-4853-BDD8-77E97B300282}" type="slidenum">
              <a:rPr lang="en-GB" altLang="en-US"/>
              <a:pPr eaLnBrk="1" hangingPunct="1"/>
              <a:t>49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6DADC4-4B2F-4E68-B762-4B0091544ACF}" type="slidenum">
              <a:rPr lang="en-GB" altLang="en-US"/>
              <a:pPr eaLnBrk="1" hangingPunct="1"/>
              <a:t>50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E90032-2093-4C47-BB9E-59EEF3D2C119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DC8792-8815-4F94-82AF-B59D5BF528F4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539E1F-9FB0-4FA7-AA83-C7FDC90A6FC9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1B70A6-88B5-4BDA-B52E-96AE3D3337AA}" type="slidenum">
              <a:rPr lang="en-GB" altLang="en-US"/>
              <a:pPr eaLnBrk="1" hangingPunct="1"/>
              <a:t>53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2FDDCA-20C8-4654-8116-6BD4351F26F8}" type="slidenum">
              <a:rPr lang="en-GB" altLang="en-US"/>
              <a:pPr eaLnBrk="1" hangingPunct="1"/>
              <a:t>54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8703AD-9917-4F25-9913-6A83F2C435EC}" type="slidenum">
              <a:rPr lang="en-GB" altLang="en-US"/>
              <a:pPr eaLnBrk="1" hangingPunct="1"/>
              <a:t>55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9A87B1-349C-46AE-A9D4-92F467D941AC}" type="slidenum">
              <a:rPr lang="en-GB" altLang="en-US"/>
              <a:pPr eaLnBrk="1" hangingPunct="1"/>
              <a:t>56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F18CEB-689A-4CCF-AB2A-EBD29D30B11B}" type="slidenum">
              <a:rPr lang="en-GB" altLang="en-US"/>
              <a:pPr eaLnBrk="1" hangingPunct="1"/>
              <a:t>57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F18CEB-689A-4CCF-AB2A-EBD29D30B11B}" type="slidenum">
              <a:rPr lang="en-GB" altLang="en-US"/>
              <a:pPr eaLnBrk="1" hangingPunct="1"/>
              <a:t>58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1064842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F18CEB-689A-4CCF-AB2A-EBD29D30B11B}" type="slidenum">
              <a:rPr lang="en-GB" altLang="en-US"/>
              <a:pPr eaLnBrk="1" hangingPunct="1"/>
              <a:t>59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0858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6DF6D0-AA8E-42CF-A717-542DFB902F5C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FD639C-C6F6-4A66-BAFA-6C88BFC3A6F7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476649-1D0C-4241-A3BE-96A9DE2AB302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476649-1D0C-4241-A3BE-96A9DE2AB30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37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5/8/2025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0" y="0"/>
            <a:ext cx="806450" cy="217488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800">
                <a:solidFill>
                  <a:srgbClr val="000000"/>
                </a:solidFill>
              </a:rPr>
              <a:t>Slide 10.</a:t>
            </a:r>
            <a:fld id="{2ED95E95-AAF3-459E-A439-81AB8BEEDF0F}" type="slidenum">
              <a:rPr lang="en-GB" altLang="en-US" sz="800">
                <a:solidFill>
                  <a:srgbClr val="000000"/>
                </a:solidFill>
              </a:rPr>
              <a:pPr algn="ctr"/>
              <a:t>‹#›</a:t>
            </a:fld>
            <a:endParaRPr lang="en-GB" altLang="en-US" sz="8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1035050" y="6443663"/>
            <a:ext cx="7713663" cy="4143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en-IN" sz="800" dirty="0" smtClean="0"/>
          </a:p>
          <a:p>
            <a:pPr algn="r">
              <a:defRPr/>
            </a:pPr>
            <a:r>
              <a:rPr lang="en-IN" sz="800" dirty="0" smtClean="0"/>
              <a:t>Johnson, Whittington, </a:t>
            </a:r>
            <a:r>
              <a:rPr lang="en-IN" sz="800" dirty="0" err="1" smtClean="0"/>
              <a:t>Scholes</a:t>
            </a:r>
            <a:r>
              <a:rPr lang="en-IN" sz="800" dirty="0" smtClean="0"/>
              <a:t>, </a:t>
            </a:r>
            <a:r>
              <a:rPr lang="en-IN" sz="800" dirty="0" err="1" smtClean="0"/>
              <a:t>Angwin</a:t>
            </a:r>
            <a:r>
              <a:rPr lang="en-IN" sz="800" dirty="0" smtClean="0"/>
              <a:t> and </a:t>
            </a:r>
            <a:r>
              <a:rPr lang="en-IN" sz="800" dirty="0" err="1" smtClean="0"/>
              <a:t>Regnér</a:t>
            </a:r>
            <a:r>
              <a:rPr lang="en-IN" sz="800" dirty="0" smtClean="0"/>
              <a:t>, </a:t>
            </a:r>
            <a:r>
              <a:rPr lang="en-IN" sz="800" i="1" dirty="0" smtClean="0"/>
              <a:t>Fundamentals of Strategy </a:t>
            </a:r>
            <a:r>
              <a:rPr lang="en-IN" sz="800" i="1" dirty="0" err="1" smtClean="0"/>
              <a:t>Powerpoints</a:t>
            </a:r>
            <a:r>
              <a:rPr lang="en-IN" sz="800" i="1" dirty="0" smtClean="0"/>
              <a:t> on the Web,</a:t>
            </a:r>
            <a:r>
              <a:rPr lang="en-IN" sz="800" dirty="0" smtClean="0"/>
              <a:t> 3</a:t>
            </a:r>
            <a:r>
              <a:rPr lang="en-IN" sz="800" baseline="30000" dirty="0" smtClean="0"/>
              <a:t>rd</a:t>
            </a:r>
            <a:r>
              <a:rPr lang="en-IN" sz="800" dirty="0" smtClean="0"/>
              <a:t> edition © Pearson Education Limited 2015</a:t>
            </a:r>
            <a:endParaRPr lang="en-GB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4231704" y="1412776"/>
            <a:ext cx="4876800" cy="3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2700" dirty="0" smtClean="0">
                <a:solidFill>
                  <a:srgbClr val="C02D10"/>
                </a:solidFill>
              </a:rPr>
              <a:t>G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Johnson, R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Whittington, </a:t>
            </a:r>
            <a:endParaRPr lang="el-GR" sz="2700" dirty="0" smtClean="0">
              <a:solidFill>
                <a:srgbClr val="C02D10"/>
              </a:solidFill>
            </a:endParaRPr>
          </a:p>
          <a:p>
            <a:r>
              <a:rPr lang="en-US" sz="2700" dirty="0" smtClean="0">
                <a:solidFill>
                  <a:srgbClr val="C02D10"/>
                </a:solidFill>
              </a:rPr>
              <a:t>K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</a:t>
            </a:r>
            <a:r>
              <a:rPr lang="en-US" sz="2700" dirty="0" err="1" smtClean="0">
                <a:solidFill>
                  <a:srgbClr val="C02D10"/>
                </a:solidFill>
              </a:rPr>
              <a:t>Scholes</a:t>
            </a:r>
            <a:r>
              <a:rPr lang="en-US" sz="2700" dirty="0" smtClean="0">
                <a:solidFill>
                  <a:srgbClr val="C02D10"/>
                </a:solidFill>
              </a:rPr>
              <a:t>, D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</a:t>
            </a:r>
            <a:r>
              <a:rPr lang="en-US" sz="2700" dirty="0" err="1" smtClean="0">
                <a:solidFill>
                  <a:srgbClr val="C02D10"/>
                </a:solidFill>
              </a:rPr>
              <a:t>Angwin</a:t>
            </a:r>
            <a:r>
              <a:rPr lang="en-US" sz="2700" dirty="0" smtClean="0">
                <a:solidFill>
                  <a:srgbClr val="C02D10"/>
                </a:solidFill>
              </a:rPr>
              <a:t>, P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</a:t>
            </a:r>
            <a:r>
              <a:rPr lang="en-US" sz="2700" dirty="0" err="1" smtClean="0">
                <a:solidFill>
                  <a:srgbClr val="C02D10"/>
                </a:solidFill>
              </a:rPr>
              <a:t>Regn</a:t>
            </a:r>
            <a:r>
              <a:rPr lang="en-US" sz="2700" dirty="0" err="1" smtClean="0">
                <a:solidFill>
                  <a:srgbClr val="C02D10"/>
                </a:solidFill>
                <a:latin typeface="Perpetua" pitchFamily="18" charset="0"/>
              </a:rPr>
              <a:t>é</a:t>
            </a:r>
            <a:r>
              <a:rPr lang="en-US" sz="2700" dirty="0" err="1" smtClean="0">
                <a:solidFill>
                  <a:srgbClr val="C02D10"/>
                </a:solidFill>
              </a:rPr>
              <a:t>r</a:t>
            </a:r>
            <a:endParaRPr lang="en-US" sz="2700" dirty="0" smtClean="0">
              <a:solidFill>
                <a:srgbClr val="C02D10"/>
              </a:solidFill>
            </a:endParaRPr>
          </a:p>
          <a:p>
            <a:r>
              <a:rPr lang="el-GR" sz="3200" dirty="0" smtClean="0">
                <a:solidFill>
                  <a:schemeClr val="tx1"/>
                </a:solidFill>
              </a:rPr>
              <a:t>Βασικές αρχές στρατηγικής των επιχειρήσεων</a:t>
            </a:r>
          </a:p>
          <a:p>
            <a:r>
              <a:rPr lang="el-GR" sz="2000" dirty="0" smtClean="0">
                <a:solidFill>
                  <a:schemeClr val="tx1"/>
                </a:solidFill>
              </a:rPr>
              <a:t>2</a:t>
            </a:r>
            <a:r>
              <a:rPr lang="el-GR" sz="2000" baseline="30000" dirty="0" smtClean="0">
                <a:solidFill>
                  <a:schemeClr val="tx1"/>
                </a:solidFill>
              </a:rPr>
              <a:t>η</a:t>
            </a:r>
            <a:r>
              <a:rPr lang="el-GR" sz="2000" dirty="0" smtClean="0">
                <a:solidFill>
                  <a:schemeClr val="tx1"/>
                </a:solidFill>
              </a:rPr>
              <a:t> έκδοση 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337" y="5486400"/>
            <a:ext cx="4038600" cy="1143000"/>
          </a:xfrm>
        </p:spPr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013450"/>
            <a:ext cx="16414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BACKUP\Artemis\BIBLIA\ΒΙΒΛΙΑ_2016\ΒΑΣΙΚΕΣ_ΑΡΧΕΣ_ΣΤΡΑΤΗΓΙΚΗΣ_ΤΩΝ_ΕΠΙΧΕΙΡΗΣΕΩΝ_2Η ΕΚΔΟΣΗ\Βασικές αρχές στρατηγική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87" y="693248"/>
            <a:ext cx="3518781" cy="496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6814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0389"/>
            <a:ext cx="8229600" cy="1138773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3600" dirty="0">
                <a:latin typeface="Franklin Gothic Book" pitchFamily="34" charset="0"/>
              </a:rPr>
              <a:t>Οργανωτική δομή βασισμένη </a:t>
            </a:r>
            <a:r>
              <a:rPr lang="el-GR" altLang="en-US" sz="3600" dirty="0" smtClean="0">
                <a:latin typeface="Franklin Gothic Book" pitchFamily="34" charset="0"/>
              </a:rPr>
              <a:t/>
            </a:r>
            <a:br>
              <a:rPr lang="el-GR" altLang="en-US" sz="3600" dirty="0" smtClean="0">
                <a:latin typeface="Franklin Gothic Book" pitchFamily="34" charset="0"/>
              </a:rPr>
            </a:br>
            <a:r>
              <a:rPr lang="el-GR" altLang="en-US" sz="3600" dirty="0" smtClean="0">
                <a:latin typeface="Franklin Gothic Book" pitchFamily="34" charset="0"/>
              </a:rPr>
              <a:t>στις </a:t>
            </a:r>
            <a:r>
              <a:rPr lang="el-GR" altLang="en-US" sz="3600" dirty="0">
                <a:latin typeface="Franklin Gothic Book" pitchFamily="34" charset="0"/>
              </a:rPr>
              <a:t>λειτουργικές </a:t>
            </a:r>
            <a:r>
              <a:rPr lang="el-GR" altLang="en-US" sz="3600" dirty="0" smtClean="0">
                <a:latin typeface="Franklin Gothic Book" pitchFamily="34" charset="0"/>
              </a:rPr>
              <a:t>μονάδες (3)</a:t>
            </a:r>
            <a:endParaRPr lang="en-GB" altLang="en-US" sz="3600" dirty="0" smtClean="0">
              <a:latin typeface="Franklin Gothic Book" pitchFamily="34" charset="0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5192" y="1624416"/>
            <a:ext cx="8435280" cy="3460768"/>
          </a:xfrm>
        </p:spPr>
        <p:txBody>
          <a:bodyPr>
            <a:normAutofit/>
          </a:bodyPr>
          <a:lstStyle/>
          <a:p>
            <a:pPr marL="265113" indent="-265113" eaLnBrk="1" hangingPunct="1">
              <a:lnSpc>
                <a:spcPts val="2800"/>
              </a:lnSpc>
              <a:buFont typeface="Wingdings" panose="05000000000000000000" pitchFamily="2" charset="2"/>
              <a:buNone/>
            </a:pPr>
            <a:r>
              <a:rPr lang="el-GR" altLang="en-US" sz="2800" b="1" u="sng" dirty="0" smtClean="0">
                <a:latin typeface="Arial" panose="020B0604020202020204" pitchFamily="34" charset="0"/>
              </a:rPr>
              <a:t>Πλεονεκτήματα</a:t>
            </a:r>
            <a:r>
              <a:rPr lang="el-GR" altLang="en-US" sz="2800" b="1" dirty="0" smtClean="0">
                <a:latin typeface="Arial" panose="020B0604020202020204" pitchFamily="34" charset="0"/>
              </a:rPr>
              <a:t>:</a:t>
            </a:r>
            <a:endParaRPr lang="en-US" altLang="en-US" sz="2800" b="1" dirty="0" smtClean="0">
              <a:latin typeface="Arial" panose="020B0604020202020204" pitchFamily="34" charset="0"/>
            </a:endParaRPr>
          </a:p>
          <a:p>
            <a:r>
              <a:rPr lang="el-GR" sz="2800" dirty="0">
                <a:latin typeface="Arial" panose="020B0604020202020204" pitchFamily="34" charset="0"/>
              </a:rPr>
              <a:t>Ο διευθύνων σύμβουλος έχει άμεση επαφή με όλα τα τμήματα (λειτουργίες).</a:t>
            </a:r>
          </a:p>
          <a:p>
            <a:r>
              <a:rPr lang="el-GR" sz="2800" dirty="0">
                <a:latin typeface="Arial" panose="020B0604020202020204" pitchFamily="34" charset="0"/>
              </a:rPr>
              <a:t>Μειώνονται/απλοποιούνται οι μηχανισμοί ελέγχου.</a:t>
            </a:r>
          </a:p>
          <a:p>
            <a:r>
              <a:rPr lang="el-GR" sz="2800" dirty="0">
                <a:latin typeface="Arial" panose="020B0604020202020204" pitchFamily="34" charset="0"/>
              </a:rPr>
              <a:t>Ξεκάθαρος προσδιορισμός αρμοδιοτήτων.</a:t>
            </a:r>
          </a:p>
          <a:p>
            <a:r>
              <a:rPr lang="el-GR" sz="2800" dirty="0">
                <a:latin typeface="Arial" panose="020B0604020202020204" pitchFamily="34" charset="0"/>
              </a:rPr>
              <a:t>Ειδικοί σε κάθε αντικείμενο εργάζονται μαζί και αλληλοϋποστηρίζονται.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0389"/>
            <a:ext cx="8229600" cy="1138773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3600" dirty="0">
                <a:latin typeface="Franklin Gothic Book" pitchFamily="34" charset="0"/>
              </a:rPr>
              <a:t>Οργανωτική δομή βασισμένη </a:t>
            </a:r>
            <a:r>
              <a:rPr lang="el-GR" altLang="en-US" sz="3600" dirty="0" smtClean="0">
                <a:latin typeface="Franklin Gothic Book" pitchFamily="34" charset="0"/>
              </a:rPr>
              <a:t/>
            </a:r>
            <a:br>
              <a:rPr lang="el-GR" altLang="en-US" sz="3600" dirty="0" smtClean="0">
                <a:latin typeface="Franklin Gothic Book" pitchFamily="34" charset="0"/>
              </a:rPr>
            </a:br>
            <a:r>
              <a:rPr lang="el-GR" altLang="en-US" sz="3600" dirty="0" smtClean="0">
                <a:latin typeface="Franklin Gothic Book" pitchFamily="34" charset="0"/>
              </a:rPr>
              <a:t>στις </a:t>
            </a:r>
            <a:r>
              <a:rPr lang="el-GR" altLang="en-US" sz="3600" dirty="0">
                <a:latin typeface="Franklin Gothic Book" pitchFamily="34" charset="0"/>
              </a:rPr>
              <a:t>λειτουργικές </a:t>
            </a:r>
            <a:r>
              <a:rPr lang="el-GR" altLang="en-US" sz="3600" dirty="0" smtClean="0">
                <a:latin typeface="Franklin Gothic Book" pitchFamily="34" charset="0"/>
              </a:rPr>
              <a:t>μονάδες (4)</a:t>
            </a:r>
            <a:endParaRPr lang="en-GB" altLang="en-US" sz="3600" dirty="0" smtClean="0">
              <a:latin typeface="Franklin Gothic Book" pitchFamily="34" charset="0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56792"/>
            <a:ext cx="8435280" cy="4760278"/>
          </a:xfrm>
        </p:spPr>
        <p:txBody>
          <a:bodyPr>
            <a:normAutofit/>
          </a:bodyPr>
          <a:lstStyle/>
          <a:p>
            <a:pPr marL="265113" indent="-265113" eaLnBrk="1" hangingPunct="1">
              <a:lnSpc>
                <a:spcPts val="2800"/>
              </a:lnSpc>
              <a:buFont typeface="Wingdings" panose="05000000000000000000" pitchFamily="2" charset="2"/>
              <a:buNone/>
            </a:pPr>
            <a:r>
              <a:rPr lang="el-GR" altLang="en-US" sz="2800" b="1" u="sng" dirty="0" smtClean="0">
                <a:latin typeface="Arial" panose="020B0604020202020204" pitchFamily="34" charset="0"/>
              </a:rPr>
              <a:t>Μειονεκτήματα</a:t>
            </a:r>
            <a:r>
              <a:rPr lang="el-GR" altLang="en-US" sz="2800" b="1" dirty="0" smtClean="0">
                <a:latin typeface="Arial" panose="020B0604020202020204" pitchFamily="34" charset="0"/>
              </a:rPr>
              <a:t>:</a:t>
            </a:r>
            <a:endParaRPr lang="en-US" altLang="en-US" sz="2800" b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800" dirty="0" smtClean="0">
                <a:latin typeface="Arial" panose="020B0604020202020204" pitchFamily="34" charset="0"/>
              </a:rPr>
              <a:t>Τα </a:t>
            </a:r>
            <a:r>
              <a:rPr lang="el-GR" sz="2800" dirty="0">
                <a:latin typeface="Arial" panose="020B0604020202020204" pitchFamily="34" charset="0"/>
              </a:rPr>
              <a:t>ανώτατα στελέχη </a:t>
            </a:r>
            <a:r>
              <a:rPr lang="el-GR" sz="2800" dirty="0" smtClean="0">
                <a:latin typeface="Arial" panose="020B0604020202020204" pitchFamily="34" charset="0"/>
              </a:rPr>
              <a:t>επιβαρύνονται υπερβολικά </a:t>
            </a:r>
            <a:r>
              <a:rPr lang="el-GR" sz="2800" dirty="0">
                <a:latin typeface="Arial" panose="020B0604020202020204" pitchFamily="34" charset="0"/>
              </a:rPr>
              <a:t>με την επίλυση </a:t>
            </a:r>
            <a:r>
              <a:rPr lang="el-GR" sz="2800" dirty="0" smtClean="0">
                <a:latin typeface="Arial" panose="020B0604020202020204" pitchFamily="34" charset="0"/>
              </a:rPr>
              <a:t>καθημερινών ζητημάτων.</a:t>
            </a:r>
            <a:endParaRPr lang="el-GR" sz="28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800" dirty="0" smtClean="0">
                <a:latin typeface="Arial" panose="020B0604020202020204" pitchFamily="34" charset="0"/>
              </a:rPr>
              <a:t>Τα </a:t>
            </a:r>
            <a:r>
              <a:rPr lang="el-GR" sz="2800" dirty="0">
                <a:latin typeface="Arial" panose="020B0604020202020204" pitchFamily="34" charset="0"/>
              </a:rPr>
              <a:t>ανώτατα στελέχη </a:t>
            </a:r>
            <a:r>
              <a:rPr lang="el-GR" sz="2800" dirty="0" smtClean="0">
                <a:latin typeface="Arial" panose="020B0604020202020204" pitchFamily="34" charset="0"/>
              </a:rPr>
              <a:t>παραμελούν ζητήματα </a:t>
            </a:r>
            <a:r>
              <a:rPr lang="el-GR" sz="2800" dirty="0">
                <a:latin typeface="Arial" panose="020B0604020202020204" pitchFamily="34" charset="0"/>
              </a:rPr>
              <a:t>στρατηγικής </a:t>
            </a:r>
            <a:r>
              <a:rPr lang="el-GR" sz="2800" dirty="0" smtClean="0">
                <a:latin typeface="Arial" panose="020B0604020202020204" pitchFamily="34" charset="0"/>
              </a:rPr>
              <a:t>σημασίας.</a:t>
            </a:r>
            <a:endParaRPr lang="el-GR" sz="28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800" dirty="0" smtClean="0">
                <a:latin typeface="Arial" panose="020B0604020202020204" pitchFamily="34" charset="0"/>
              </a:rPr>
              <a:t>Υπάρχει αναποτελεσματικότητα, αν η επιχείρηση διαθέτει μεγάλη γκάμα προϊόντων.</a:t>
            </a:r>
          </a:p>
          <a:p>
            <a:pPr>
              <a:spcBef>
                <a:spcPts val="0"/>
              </a:spcBef>
            </a:pPr>
            <a:r>
              <a:rPr lang="el-GR" sz="2800" dirty="0" smtClean="0">
                <a:latin typeface="Arial" panose="020B0604020202020204" pitchFamily="34" charset="0"/>
              </a:rPr>
              <a:t>Ο συντονισμός ανάμεσα στις λειτουργίες είναι δύσκολος.</a:t>
            </a:r>
          </a:p>
          <a:p>
            <a:pPr>
              <a:spcBef>
                <a:spcPts val="0"/>
              </a:spcBef>
            </a:pPr>
            <a:r>
              <a:rPr lang="el-GR" sz="2800" dirty="0" smtClean="0">
                <a:latin typeface="Arial" panose="020B0604020202020204" pitchFamily="34" charset="0"/>
              </a:rPr>
              <a:t>Υπάρχει </a:t>
            </a:r>
            <a:r>
              <a:rPr lang="el-GR" sz="2800" dirty="0">
                <a:latin typeface="Arial" panose="020B0604020202020204" pitchFamily="34" charset="0"/>
              </a:rPr>
              <a:t>μεγάλη δυσκολία </a:t>
            </a:r>
            <a:r>
              <a:rPr lang="el-GR" sz="2800" dirty="0" smtClean="0">
                <a:latin typeface="Arial" panose="020B0604020202020204" pitchFamily="34" charset="0"/>
              </a:rPr>
              <a:t>προσαρμογής σε </a:t>
            </a:r>
            <a:r>
              <a:rPr lang="el-GR" sz="2800" dirty="0">
                <a:latin typeface="Arial" panose="020B0604020202020204" pitchFamily="34" charset="0"/>
              </a:rPr>
              <a:t>νέες </a:t>
            </a:r>
            <a:r>
              <a:rPr lang="el-GR" sz="2800" dirty="0" smtClean="0">
                <a:latin typeface="Arial" panose="020B0604020202020204" pitchFamily="34" charset="0"/>
              </a:rPr>
              <a:t>συνθήκες.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61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000"/>
            <a:ext cx="8229600" cy="1169551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3600" dirty="0">
                <a:latin typeface="Franklin Gothic Book" pitchFamily="34" charset="0"/>
              </a:rPr>
              <a:t>Οργανωτική δομή βασισμένη </a:t>
            </a:r>
            <a:r>
              <a:rPr lang="el-GR" altLang="en-US" sz="3600" dirty="0" smtClean="0">
                <a:latin typeface="Franklin Gothic Book" pitchFamily="34" charset="0"/>
              </a:rPr>
              <a:t/>
            </a:r>
            <a:br>
              <a:rPr lang="el-GR" altLang="en-US" sz="3600" dirty="0" smtClean="0">
                <a:latin typeface="Franklin Gothic Book" pitchFamily="34" charset="0"/>
              </a:rPr>
            </a:br>
            <a:r>
              <a:rPr lang="el-GR" altLang="en-US" sz="3600" dirty="0" smtClean="0">
                <a:latin typeface="Franklin Gothic Book" pitchFamily="34" charset="0"/>
              </a:rPr>
              <a:t>στις </a:t>
            </a:r>
            <a:r>
              <a:rPr lang="el-GR" sz="3600" dirty="0">
                <a:latin typeface="Franklin Gothic Book" pitchFamily="34" charset="0"/>
              </a:rPr>
              <a:t>αυτόνομες</a:t>
            </a:r>
            <a:r>
              <a:rPr lang="el-GR" altLang="en-US" sz="3600" dirty="0">
                <a:latin typeface="Franklin Gothic Book" pitchFamily="34" charset="0"/>
              </a:rPr>
              <a:t> μονάδες (1)</a:t>
            </a:r>
            <a:endParaRPr lang="en-GB" altLang="en-US" sz="3600" dirty="0">
              <a:latin typeface="Franklin Gothic Book" pitchFamily="34" charset="0"/>
            </a:endParaRPr>
          </a:p>
        </p:txBody>
      </p:sp>
      <p:sp>
        <p:nvSpPr>
          <p:cNvPr id="10243" name="Content Placeholder 5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640960" cy="4862338"/>
          </a:xfrm>
        </p:spPr>
        <p:txBody>
          <a:bodyPr>
            <a:normAutofit/>
          </a:bodyPr>
          <a:lstStyle/>
          <a:p>
            <a:pPr marL="282575" indent="-282575" eaLnBrk="1" hangingPunct="1"/>
            <a:r>
              <a:rPr lang="el-GR" altLang="en-US" sz="2800" dirty="0">
                <a:latin typeface="Arial" panose="020B0604020202020204" pitchFamily="34" charset="0"/>
              </a:rPr>
              <a:t>Η </a:t>
            </a:r>
            <a:r>
              <a:rPr lang="el-GR" altLang="en-US" sz="2800" b="1" dirty="0">
                <a:latin typeface="Arial" panose="020B0604020202020204" pitchFamily="34" charset="0"/>
              </a:rPr>
              <a:t>οργανωτική δομή που βασίζεται στις αυτόνομες μονάδες </a:t>
            </a:r>
            <a:r>
              <a:rPr lang="el-GR" altLang="en-US" sz="2800" dirty="0">
                <a:latin typeface="Arial" panose="020B0604020202020204" pitchFamily="34" charset="0"/>
              </a:rPr>
              <a:t>(</a:t>
            </a:r>
            <a:r>
              <a:rPr lang="el-GR" altLang="en-US" sz="2800" dirty="0" err="1">
                <a:latin typeface="Arial" panose="020B0604020202020204" pitchFamily="34" charset="0"/>
              </a:rPr>
              <a:t>divisional</a:t>
            </a:r>
            <a:r>
              <a:rPr lang="el-GR" altLang="en-US" sz="2800" dirty="0">
                <a:latin typeface="Arial" panose="020B0604020202020204" pitchFamily="34" charset="0"/>
              </a:rPr>
              <a:t> </a:t>
            </a:r>
            <a:r>
              <a:rPr lang="el-GR" altLang="en-US" sz="2800" dirty="0" err="1" smtClean="0">
                <a:latin typeface="Arial" panose="020B0604020202020204" pitchFamily="34" charset="0"/>
              </a:rPr>
              <a:t>structure</a:t>
            </a:r>
            <a:r>
              <a:rPr lang="el-GR" altLang="en-US" sz="2800" dirty="0" smtClean="0">
                <a:latin typeface="Arial" panose="020B0604020202020204" pitchFamily="34" charset="0"/>
              </a:rPr>
              <a:t>) διαχωρίζει </a:t>
            </a:r>
            <a:r>
              <a:rPr lang="el-GR" altLang="en-US" sz="2800" dirty="0">
                <a:latin typeface="Arial" panose="020B0604020202020204" pitchFamily="34" charset="0"/>
              </a:rPr>
              <a:t>τον οργανισμό στη βάση διαφορετικών προϊόντων, υπηρεσιών ή </a:t>
            </a:r>
            <a:r>
              <a:rPr lang="el-GR" altLang="en-US" sz="2800" dirty="0" smtClean="0">
                <a:latin typeface="Arial" panose="020B0604020202020204" pitchFamily="34" charset="0"/>
              </a:rPr>
              <a:t>γεωγραφικών </a:t>
            </a:r>
            <a:r>
              <a:rPr lang="el-GR" altLang="en-US" sz="2800" dirty="0">
                <a:latin typeface="Arial" panose="020B0604020202020204" pitchFamily="34" charset="0"/>
              </a:rPr>
              <a:t>περιοχών (ονομάζεται και “αποκεντρωτικός τύπος</a:t>
            </a:r>
            <a:r>
              <a:rPr lang="el-GR" altLang="en-US" sz="2800" dirty="0" smtClean="0">
                <a:latin typeface="Arial" panose="020B0604020202020204" pitchFamily="34" charset="0"/>
              </a:rPr>
              <a:t>”).</a:t>
            </a:r>
          </a:p>
          <a:p>
            <a:pPr marL="282575" indent="-282575" eaLnBrk="1" hangingPunct="1"/>
            <a:r>
              <a:rPr lang="el-GR" altLang="en-US" sz="2800" dirty="0" smtClean="0">
                <a:latin typeface="Arial" panose="020B0604020202020204" pitchFamily="34" charset="0"/>
              </a:rPr>
              <a:t>Η τμηματοποίηση του </a:t>
            </a:r>
            <a:r>
              <a:rPr lang="el-GR" altLang="en-US" sz="2800" dirty="0">
                <a:latin typeface="Arial" panose="020B0604020202020204" pitchFamily="34" charset="0"/>
              </a:rPr>
              <a:t>οργανισμού σε αυτόνομες μονάδες αποτελεί προσπάθεια αντιμετώπισης </a:t>
            </a:r>
            <a:r>
              <a:rPr lang="el-GR" altLang="en-US" sz="2800" dirty="0" smtClean="0">
                <a:latin typeface="Arial" panose="020B0604020202020204" pitchFamily="34" charset="0"/>
              </a:rPr>
              <a:t>των αδυναμιών </a:t>
            </a:r>
            <a:r>
              <a:rPr lang="el-GR" altLang="en-US" sz="2800" dirty="0">
                <a:latin typeface="Arial" panose="020B0604020202020204" pitchFamily="34" charset="0"/>
              </a:rPr>
              <a:t>της οργανωτικής δομής που βασίζεται στις </a:t>
            </a:r>
            <a:r>
              <a:rPr lang="el-GR" altLang="en-US" sz="2800" dirty="0" smtClean="0">
                <a:latin typeface="Arial" panose="020B0604020202020204" pitchFamily="34" charset="0"/>
              </a:rPr>
              <a:t>λειτουργίες.</a:t>
            </a:r>
            <a:endParaRPr lang="en-GB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000"/>
            <a:ext cx="8229600" cy="1169551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3600" dirty="0">
                <a:latin typeface="Franklin Gothic Book" pitchFamily="34" charset="0"/>
              </a:rPr>
              <a:t>Οργανωτική δομή βασισμένη </a:t>
            </a:r>
            <a:r>
              <a:rPr lang="el-GR" altLang="en-US" sz="3600" dirty="0" smtClean="0">
                <a:latin typeface="Franklin Gothic Book" pitchFamily="34" charset="0"/>
              </a:rPr>
              <a:t/>
            </a:r>
            <a:br>
              <a:rPr lang="el-GR" altLang="en-US" sz="3600" dirty="0" smtClean="0">
                <a:latin typeface="Franklin Gothic Book" pitchFamily="34" charset="0"/>
              </a:rPr>
            </a:br>
            <a:r>
              <a:rPr lang="el-GR" altLang="en-US" sz="3600" dirty="0" smtClean="0">
                <a:latin typeface="Franklin Gothic Book" pitchFamily="34" charset="0"/>
              </a:rPr>
              <a:t>στις </a:t>
            </a:r>
            <a:r>
              <a:rPr lang="el-GR" sz="3600" dirty="0">
                <a:latin typeface="Franklin Gothic Book" pitchFamily="34" charset="0"/>
              </a:rPr>
              <a:t>αυτόνομες</a:t>
            </a:r>
            <a:r>
              <a:rPr lang="el-GR" altLang="en-US" sz="3600" dirty="0">
                <a:latin typeface="Franklin Gothic Book" pitchFamily="34" charset="0"/>
              </a:rPr>
              <a:t> μονάδες </a:t>
            </a:r>
            <a:r>
              <a:rPr lang="el-GR" altLang="en-US" sz="3600" dirty="0" smtClean="0">
                <a:latin typeface="Franklin Gothic Book" pitchFamily="34" charset="0"/>
              </a:rPr>
              <a:t>(2)</a:t>
            </a:r>
            <a:endParaRPr lang="en-GB" altLang="en-US" sz="3600" dirty="0">
              <a:latin typeface="Franklin Gothic Book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0"/>
          <a:stretch/>
        </p:blipFill>
        <p:spPr>
          <a:xfrm>
            <a:off x="537109" y="1629280"/>
            <a:ext cx="8067339" cy="43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000"/>
            <a:ext cx="8229600" cy="1169551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3600" dirty="0">
                <a:latin typeface="Franklin Gothic Book" pitchFamily="34" charset="0"/>
              </a:rPr>
              <a:t>Οργανωτική δομή βασισμένη </a:t>
            </a:r>
            <a:r>
              <a:rPr lang="el-GR" altLang="en-US" sz="3600" dirty="0" smtClean="0">
                <a:latin typeface="Franklin Gothic Book" pitchFamily="34" charset="0"/>
              </a:rPr>
              <a:t/>
            </a:r>
            <a:br>
              <a:rPr lang="el-GR" altLang="en-US" sz="3600" dirty="0" smtClean="0">
                <a:latin typeface="Franklin Gothic Book" pitchFamily="34" charset="0"/>
              </a:rPr>
            </a:br>
            <a:r>
              <a:rPr lang="el-GR" altLang="en-US" sz="3600" dirty="0" smtClean="0">
                <a:latin typeface="Franklin Gothic Book" pitchFamily="34" charset="0"/>
              </a:rPr>
              <a:t>στις </a:t>
            </a:r>
            <a:r>
              <a:rPr lang="el-GR" sz="3600" dirty="0" smtClean="0">
                <a:latin typeface="Franklin Gothic Book" pitchFamily="34" charset="0"/>
              </a:rPr>
              <a:t>αυτόνομες</a:t>
            </a:r>
            <a:r>
              <a:rPr lang="el-GR" altLang="en-US" sz="3600" dirty="0" smtClean="0">
                <a:latin typeface="Franklin Gothic Book" pitchFamily="34" charset="0"/>
              </a:rPr>
              <a:t> </a:t>
            </a:r>
            <a:r>
              <a:rPr lang="el-GR" altLang="en-US" sz="3600" dirty="0">
                <a:latin typeface="Franklin Gothic Book" pitchFamily="34" charset="0"/>
              </a:rPr>
              <a:t>μονάδες </a:t>
            </a:r>
            <a:r>
              <a:rPr lang="el-GR" altLang="en-US" sz="3600" dirty="0" smtClean="0">
                <a:latin typeface="Franklin Gothic Book" pitchFamily="34" charset="0"/>
              </a:rPr>
              <a:t>(3)</a:t>
            </a:r>
            <a:endParaRPr lang="en-GB" altLang="en-US" sz="3600" dirty="0">
              <a:latin typeface="Franklin Gothic Boo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5192" y="1624416"/>
            <a:ext cx="8435280" cy="47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04850" indent="-3603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23938" indent="-201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923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eaLnBrk="1" hangingPunct="1">
              <a:lnSpc>
                <a:spcPts val="2800"/>
              </a:lnSpc>
              <a:buFont typeface="Wingdings" panose="05000000000000000000" pitchFamily="2" charset="2"/>
              <a:buNone/>
            </a:pPr>
            <a:r>
              <a:rPr lang="el-GR" altLang="en-US" b="1" u="sng" dirty="0" smtClean="0">
                <a:latin typeface="Arial" panose="020B0604020202020204" pitchFamily="34" charset="0"/>
              </a:rPr>
              <a:t>Πλεονεκτήματα</a:t>
            </a:r>
            <a:r>
              <a:rPr lang="el-GR" altLang="en-US" b="1" dirty="0" smtClean="0">
                <a:latin typeface="Arial" panose="020B0604020202020204" pitchFamily="34" charset="0"/>
              </a:rPr>
              <a:t>:</a:t>
            </a:r>
            <a:endParaRPr lang="en-US" altLang="en-US" b="1" dirty="0" smtClean="0">
              <a:latin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</a:rPr>
              <a:t>Ευελιξία (προσθήκη ή κατάργηση μονάδων</a:t>
            </a:r>
            <a:r>
              <a:rPr lang="el-GR" dirty="0" smtClean="0">
                <a:latin typeface="Arial" panose="020B0604020202020204" pitchFamily="34" charset="0"/>
              </a:rPr>
              <a:t>).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</a:rPr>
              <a:t>Έλεγχος </a:t>
            </a:r>
            <a:r>
              <a:rPr lang="el-GR" dirty="0">
                <a:latin typeface="Arial" panose="020B0604020202020204" pitchFamily="34" charset="0"/>
              </a:rPr>
              <a:t>της απόδοσης των αυτόνομων </a:t>
            </a:r>
            <a:r>
              <a:rPr lang="el-GR" dirty="0" smtClean="0">
                <a:latin typeface="Arial" panose="020B0604020202020204" pitchFamily="34" charset="0"/>
              </a:rPr>
              <a:t>μονάδων από </a:t>
            </a:r>
            <a:r>
              <a:rPr lang="el-GR" dirty="0">
                <a:latin typeface="Arial" panose="020B0604020202020204" pitchFamily="34" charset="0"/>
              </a:rPr>
              <a:t>τα κεντρικά </a:t>
            </a:r>
            <a:r>
              <a:rPr lang="el-GR" dirty="0" smtClean="0">
                <a:latin typeface="Arial" panose="020B0604020202020204" pitchFamily="34" charset="0"/>
              </a:rPr>
              <a:t>γραφεία.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</a:rPr>
              <a:t>Οι </a:t>
            </a:r>
            <a:r>
              <a:rPr lang="el-GR" dirty="0">
                <a:latin typeface="Arial" panose="020B0604020202020204" pitchFamily="34" charset="0"/>
              </a:rPr>
              <a:t>αυτόνομες μονάδες αναπτύσσουν τη δική </a:t>
            </a:r>
            <a:r>
              <a:rPr lang="el-GR" dirty="0" smtClean="0">
                <a:latin typeface="Arial" panose="020B0604020202020204" pitchFamily="34" charset="0"/>
              </a:rPr>
              <a:t>τους στρατηγική κατεύθυνση.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</a:rPr>
              <a:t>Είναι </a:t>
            </a:r>
            <a:r>
              <a:rPr lang="el-GR" dirty="0">
                <a:latin typeface="Arial" panose="020B0604020202020204" pitchFamily="34" charset="0"/>
              </a:rPr>
              <a:t>δυνατή η εξειδίκευση σε </a:t>
            </a:r>
            <a:r>
              <a:rPr lang="el-GR" dirty="0" smtClean="0">
                <a:latin typeface="Arial" panose="020B0604020202020204" pitchFamily="34" charset="0"/>
              </a:rPr>
              <a:t>συγκεκριμένες δεξιότητες </a:t>
            </a:r>
            <a:r>
              <a:rPr lang="el-GR" dirty="0">
                <a:latin typeface="Arial" panose="020B0604020202020204" pitchFamily="34" charset="0"/>
              </a:rPr>
              <a:t>(π.χ. ομάδες προϊόντων</a:t>
            </a:r>
            <a:r>
              <a:rPr lang="el-GR" dirty="0" smtClean="0">
                <a:latin typeface="Arial" panose="020B0604020202020204" pitchFamily="34" charset="0"/>
              </a:rPr>
              <a:t>).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</a:rPr>
              <a:t>Τα </a:t>
            </a:r>
            <a:r>
              <a:rPr lang="el-GR" dirty="0">
                <a:latin typeface="Arial" panose="020B0604020202020204" pitchFamily="34" charset="0"/>
              </a:rPr>
              <a:t>ανώτατα στελέχη εκπαιδεύονται σε </a:t>
            </a:r>
            <a:r>
              <a:rPr lang="el-GR" dirty="0" smtClean="0">
                <a:latin typeface="Arial" panose="020B0604020202020204" pitchFamily="34" charset="0"/>
              </a:rPr>
              <a:t>ζητήματα στρατηγικής σκέψης.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000"/>
            <a:ext cx="8229600" cy="1169551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3600" dirty="0">
                <a:latin typeface="Franklin Gothic Book" pitchFamily="34" charset="0"/>
              </a:rPr>
              <a:t>Οργανωτική δομή βασισμένη </a:t>
            </a:r>
            <a:r>
              <a:rPr lang="el-GR" altLang="en-US" sz="3600" dirty="0" smtClean="0">
                <a:latin typeface="Franklin Gothic Book" pitchFamily="34" charset="0"/>
              </a:rPr>
              <a:t/>
            </a:r>
            <a:br>
              <a:rPr lang="el-GR" altLang="en-US" sz="3600" dirty="0" smtClean="0">
                <a:latin typeface="Franklin Gothic Book" pitchFamily="34" charset="0"/>
              </a:rPr>
            </a:br>
            <a:r>
              <a:rPr lang="el-GR" altLang="en-US" sz="3600" dirty="0" smtClean="0">
                <a:latin typeface="Franklin Gothic Book" pitchFamily="34" charset="0"/>
              </a:rPr>
              <a:t>στις </a:t>
            </a:r>
            <a:r>
              <a:rPr lang="el-GR" sz="3600" dirty="0">
                <a:latin typeface="Franklin Gothic Book" pitchFamily="34" charset="0"/>
              </a:rPr>
              <a:t>αυτόνομες</a:t>
            </a:r>
            <a:r>
              <a:rPr lang="el-GR" altLang="en-US" sz="3600" dirty="0">
                <a:latin typeface="Franklin Gothic Book" pitchFamily="34" charset="0"/>
              </a:rPr>
              <a:t> μονάδες </a:t>
            </a:r>
            <a:r>
              <a:rPr lang="el-GR" altLang="en-US" sz="3600" dirty="0" smtClean="0">
                <a:latin typeface="Franklin Gothic Book" pitchFamily="34" charset="0"/>
              </a:rPr>
              <a:t>(4)</a:t>
            </a:r>
            <a:endParaRPr lang="en-GB" altLang="en-US" sz="3600" dirty="0">
              <a:latin typeface="Franklin Gothic Boo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5192" y="1624416"/>
            <a:ext cx="8435280" cy="329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04850" indent="-3603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23938" indent="-201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923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eaLnBrk="1" hangingPunct="1">
              <a:lnSpc>
                <a:spcPts val="2800"/>
              </a:lnSpc>
              <a:buFont typeface="Wingdings" panose="05000000000000000000" pitchFamily="2" charset="2"/>
              <a:buNone/>
            </a:pPr>
            <a:r>
              <a:rPr lang="el-GR" altLang="en-US" b="1" u="sng" dirty="0" smtClean="0">
                <a:latin typeface="Arial" panose="020B0604020202020204" pitchFamily="34" charset="0"/>
              </a:rPr>
              <a:t>Μειονεκτήματα</a:t>
            </a:r>
            <a:r>
              <a:rPr lang="el-GR" altLang="en-US" b="1" dirty="0" smtClean="0">
                <a:latin typeface="Arial" panose="020B0604020202020204" pitchFamily="34" charset="0"/>
              </a:rPr>
              <a:t>:</a:t>
            </a:r>
            <a:endParaRPr lang="en-US" altLang="en-US" b="1" dirty="0" smtClean="0">
              <a:latin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</a:rPr>
              <a:t>Δημιουργούνται </a:t>
            </a:r>
            <a:r>
              <a:rPr lang="el-GR" dirty="0">
                <a:latin typeface="Arial" panose="020B0604020202020204" pitchFamily="34" charset="0"/>
              </a:rPr>
              <a:t>πολλά παρόμοια τμήματα </a:t>
            </a:r>
            <a:r>
              <a:rPr lang="el-GR" dirty="0" smtClean="0">
                <a:latin typeface="Arial" panose="020B0604020202020204" pitchFamily="34" charset="0"/>
              </a:rPr>
              <a:t>στο πλαίσιο </a:t>
            </a:r>
            <a:r>
              <a:rPr lang="el-GR" dirty="0">
                <a:latin typeface="Arial" panose="020B0604020202020204" pitchFamily="34" charset="0"/>
              </a:rPr>
              <a:t>του ίδιου εταιρικού </a:t>
            </a:r>
            <a:r>
              <a:rPr lang="el-GR" dirty="0" smtClean="0">
                <a:latin typeface="Arial" panose="020B0604020202020204" pitchFamily="34" charset="0"/>
              </a:rPr>
              <a:t>χαρτοφυλακίου (αύξηση </a:t>
            </a:r>
            <a:r>
              <a:rPr lang="el-GR" dirty="0">
                <a:latin typeface="Arial" panose="020B0604020202020204" pitchFamily="34" charset="0"/>
              </a:rPr>
              <a:t>κόστους</a:t>
            </a:r>
            <a:r>
              <a:rPr lang="el-GR" dirty="0" smtClean="0">
                <a:latin typeface="Arial" panose="020B0604020202020204" pitchFamily="34" charset="0"/>
              </a:rPr>
              <a:t>).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</a:rPr>
              <a:t>Υπάρχει </a:t>
            </a:r>
            <a:r>
              <a:rPr lang="el-GR" dirty="0">
                <a:latin typeface="Arial" panose="020B0604020202020204" pitchFamily="34" charset="0"/>
              </a:rPr>
              <a:t>κατακερματισμός και </a:t>
            </a:r>
            <a:r>
              <a:rPr lang="el-GR" dirty="0" smtClean="0">
                <a:latin typeface="Arial" panose="020B0604020202020204" pitchFamily="34" charset="0"/>
              </a:rPr>
              <a:t>έλλειψη συνεργασίας.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</a:rPr>
              <a:t>Υπάρχει </a:t>
            </a:r>
            <a:r>
              <a:rPr lang="el-GR" dirty="0">
                <a:latin typeface="Arial" panose="020B0604020202020204" pitchFamily="34" charset="0"/>
              </a:rPr>
              <a:t>κίνδυνος απώλειας κεντρικού </a:t>
            </a:r>
            <a:r>
              <a:rPr lang="el-GR" dirty="0" smtClean="0">
                <a:latin typeface="Arial" panose="020B0604020202020204" pitchFamily="34" charset="0"/>
              </a:rPr>
              <a:t>ελέγχου.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67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>
                <a:latin typeface="Franklin Gothic Book" pitchFamily="34" charset="0"/>
              </a:rPr>
              <a:t>Μητρική οργανωτική </a:t>
            </a:r>
            <a:r>
              <a:rPr lang="el-GR" altLang="en-US" dirty="0" smtClean="0">
                <a:latin typeface="Franklin Gothic Book" pitchFamily="34" charset="0"/>
              </a:rPr>
              <a:t>δομή (1)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13315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632701" cy="5004447"/>
          </a:xfrm>
        </p:spPr>
        <p:txBody>
          <a:bodyPr/>
          <a:lstStyle/>
          <a:p>
            <a:pPr marL="282575" indent="-282575" eaLnBrk="1" hangingPunct="1"/>
            <a:r>
              <a:rPr lang="el-GR" altLang="en-US" sz="2800" dirty="0">
                <a:latin typeface="Arial" panose="020B0604020202020204" pitchFamily="34" charset="0"/>
              </a:rPr>
              <a:t>Η </a:t>
            </a:r>
            <a:r>
              <a:rPr lang="el-GR" altLang="en-US" sz="2800" b="1" dirty="0">
                <a:latin typeface="Arial" panose="020B0604020202020204" pitchFamily="34" charset="0"/>
              </a:rPr>
              <a:t>μητρική οργανωτική δομή </a:t>
            </a:r>
            <a:r>
              <a:rPr lang="el-GR" altLang="en-US" sz="2800" dirty="0">
                <a:latin typeface="Arial" panose="020B0604020202020204" pitchFamily="34" charset="0"/>
              </a:rPr>
              <a:t>(</a:t>
            </a:r>
            <a:r>
              <a:rPr lang="el-GR" altLang="en-US" sz="2800" dirty="0" err="1">
                <a:latin typeface="Arial" panose="020B0604020202020204" pitchFamily="34" charset="0"/>
              </a:rPr>
              <a:t>matrix</a:t>
            </a:r>
            <a:r>
              <a:rPr lang="el-GR" altLang="en-US" sz="2800" dirty="0">
                <a:latin typeface="Arial" panose="020B0604020202020204" pitchFamily="34" charset="0"/>
              </a:rPr>
              <a:t> </a:t>
            </a:r>
            <a:r>
              <a:rPr lang="el-GR" altLang="en-US" sz="2800" dirty="0" err="1">
                <a:latin typeface="Arial" panose="020B0604020202020204" pitchFamily="34" charset="0"/>
              </a:rPr>
              <a:t>structure</a:t>
            </a:r>
            <a:r>
              <a:rPr lang="el-GR" altLang="en-US" sz="2800" dirty="0">
                <a:latin typeface="Arial" panose="020B0604020202020204" pitchFamily="34" charset="0"/>
              </a:rPr>
              <a:t>) συνδυάζει ταυτόχρονα δύο </a:t>
            </a:r>
            <a:r>
              <a:rPr lang="el-GR" altLang="en-US" sz="2800" dirty="0" smtClean="0">
                <a:latin typeface="Arial" panose="020B0604020202020204" pitchFamily="34" charset="0"/>
              </a:rPr>
              <a:t>δομικές διαστάσεις </a:t>
            </a:r>
            <a:r>
              <a:rPr lang="el-GR" altLang="en-US" sz="2800" dirty="0">
                <a:latin typeface="Arial" panose="020B0604020202020204" pitchFamily="34" charset="0"/>
              </a:rPr>
              <a:t>της επιχείρησης: π.χ. προϊόντα και γεωγραφικές περιοχές ή προϊόντα </a:t>
            </a:r>
            <a:r>
              <a:rPr lang="el-GR" altLang="en-US" sz="2800" dirty="0" smtClean="0">
                <a:latin typeface="Arial" panose="020B0604020202020204" pitchFamily="34" charset="0"/>
              </a:rPr>
              <a:t>και λειτουργικά τμήματα.</a:t>
            </a:r>
          </a:p>
          <a:p>
            <a:pPr marL="282575" indent="-282575" eaLnBrk="1" hangingPunct="1"/>
            <a:r>
              <a:rPr lang="el-GR" altLang="en-US" sz="2800" dirty="0" smtClean="0">
                <a:latin typeface="Arial" panose="020B0604020202020204" pitchFamily="34" charset="0"/>
              </a:rPr>
              <a:t>Οι εργαζόμενοι </a:t>
            </a:r>
            <a:r>
              <a:rPr lang="el-GR" altLang="en-US" sz="2800" dirty="0">
                <a:latin typeface="Arial" panose="020B0604020202020204" pitchFamily="34" charset="0"/>
              </a:rPr>
              <a:t>αναφέρονται, </a:t>
            </a:r>
            <a:r>
              <a:rPr lang="el-GR" altLang="en-US" sz="2800" dirty="0" smtClean="0">
                <a:latin typeface="Arial" panose="020B0604020202020204" pitchFamily="34" charset="0"/>
              </a:rPr>
              <a:t>κατά κανόνα</a:t>
            </a:r>
            <a:r>
              <a:rPr lang="el-GR" altLang="en-US" sz="2800" dirty="0">
                <a:latin typeface="Arial" panose="020B0604020202020204" pitchFamily="34" charset="0"/>
              </a:rPr>
              <a:t>, σε δύο διοικητικά στελέχη και όχι μόνο σε </a:t>
            </a:r>
            <a:r>
              <a:rPr lang="el-GR" altLang="en-US" sz="2800" dirty="0" smtClean="0">
                <a:latin typeface="Arial" panose="020B0604020202020204" pitchFamily="34" charset="0"/>
              </a:rPr>
              <a:t>ένα.</a:t>
            </a:r>
          </a:p>
          <a:p>
            <a:pPr marL="282575" indent="-282575" eaLnBrk="1" hangingPunct="1"/>
            <a:r>
              <a:rPr lang="el-GR" altLang="en-US" sz="2800" dirty="0" smtClean="0">
                <a:latin typeface="Arial" panose="020B0604020202020204" pitchFamily="34" charset="0"/>
              </a:rPr>
              <a:t>Οι </a:t>
            </a:r>
            <a:r>
              <a:rPr lang="el-GR" altLang="en-US" sz="2800" dirty="0">
                <a:latin typeface="Arial" panose="020B0604020202020204" pitchFamily="34" charset="0"/>
              </a:rPr>
              <a:t>δύο προηγούμενοι </a:t>
            </a:r>
            <a:r>
              <a:rPr lang="el-GR" altLang="en-US" sz="2800" dirty="0" smtClean="0">
                <a:latin typeface="Arial" panose="020B0604020202020204" pitchFamily="34" charset="0"/>
              </a:rPr>
              <a:t>τύποι στηρίζονται </a:t>
            </a:r>
            <a:r>
              <a:rPr lang="el-GR" altLang="en-US" sz="2800" dirty="0">
                <a:latin typeface="Arial" panose="020B0604020202020204" pitchFamily="34" charset="0"/>
              </a:rPr>
              <a:t>στην καθετή μεταβίβαση εξουσίας: από </a:t>
            </a:r>
            <a:r>
              <a:rPr lang="el-GR" altLang="en-US" sz="2800" dirty="0" smtClean="0">
                <a:latin typeface="Arial" panose="020B0604020202020204" pitchFamily="34" charset="0"/>
              </a:rPr>
              <a:t>πάνω προς </a:t>
            </a:r>
            <a:r>
              <a:rPr lang="el-GR" altLang="en-US" sz="2800" dirty="0">
                <a:latin typeface="Arial" panose="020B0604020202020204" pitchFamily="34" charset="0"/>
              </a:rPr>
              <a:t>τα </a:t>
            </a:r>
            <a:r>
              <a:rPr lang="el-GR" altLang="en-US" sz="2800" dirty="0" smtClean="0">
                <a:latin typeface="Arial" panose="020B0604020202020204" pitchFamily="34" charset="0"/>
              </a:rPr>
              <a:t>κάτω. Η </a:t>
            </a:r>
            <a:r>
              <a:rPr lang="el-GR" altLang="en-US" sz="2800" b="1" dirty="0">
                <a:latin typeface="Arial" panose="020B0604020202020204" pitchFamily="34" charset="0"/>
              </a:rPr>
              <a:t>μητρική οργανωτική δομή </a:t>
            </a:r>
            <a:r>
              <a:rPr lang="el-GR" altLang="en-US" sz="2800" dirty="0">
                <a:latin typeface="Arial" panose="020B0604020202020204" pitchFamily="34" charset="0"/>
              </a:rPr>
              <a:t>στηρίζεται στη </a:t>
            </a:r>
            <a:r>
              <a:rPr lang="el-GR" altLang="en-US" sz="2800" b="1" dirty="0" smtClean="0">
                <a:latin typeface="Arial" panose="020B0604020202020204" pitchFamily="34" charset="0"/>
              </a:rPr>
              <a:t>μεταβίβαση </a:t>
            </a:r>
            <a:r>
              <a:rPr lang="el-GR" altLang="en-US" sz="2800" b="1" dirty="0">
                <a:latin typeface="Arial" panose="020B0604020202020204" pitchFamily="34" charset="0"/>
              </a:rPr>
              <a:t>εξουσίας και προς τις δύο κατευθύνσεις</a:t>
            </a:r>
            <a:r>
              <a:rPr lang="el-GR" altLang="en-US" sz="2800" dirty="0">
                <a:latin typeface="Arial" panose="020B0604020202020204" pitchFamily="34" charset="0"/>
              </a:rPr>
              <a:t>: κάθετα και οριζόντια.</a:t>
            </a:r>
            <a:endParaRPr lang="en-GB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>
                <a:latin typeface="Franklin Gothic Book" pitchFamily="34" charset="0"/>
              </a:rPr>
              <a:t>Μητρική οργανωτική </a:t>
            </a:r>
            <a:r>
              <a:rPr lang="el-GR" altLang="en-US" dirty="0" smtClean="0">
                <a:latin typeface="Franklin Gothic Book" pitchFamily="34" charset="0"/>
              </a:rPr>
              <a:t>δομή (2)</a:t>
            </a:r>
            <a:endParaRPr lang="en-GB" altLang="en-US" dirty="0" smtClean="0">
              <a:latin typeface="Franklin Gothic Book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599" y="1412776"/>
            <a:ext cx="7145801" cy="43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71463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>
                <a:latin typeface="Franklin Gothic Book" pitchFamily="34" charset="0"/>
              </a:rPr>
              <a:t>Μητρική οργανωτική </a:t>
            </a:r>
            <a:r>
              <a:rPr lang="el-GR" altLang="en-US" dirty="0" smtClean="0">
                <a:latin typeface="Franklin Gothic Book" pitchFamily="34" charset="0"/>
              </a:rPr>
              <a:t>δομή (3)</a:t>
            </a:r>
            <a:endParaRPr lang="en-GB" altLang="en-US" dirty="0" smtClean="0">
              <a:latin typeface="Franklin Gothic Book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629280"/>
            <a:ext cx="7067523" cy="43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>
                <a:latin typeface="Franklin Gothic Book" pitchFamily="34" charset="0"/>
              </a:rPr>
              <a:t>Μητρική οργανωτική </a:t>
            </a:r>
            <a:r>
              <a:rPr lang="el-GR" altLang="en-US" dirty="0" smtClean="0">
                <a:latin typeface="Franklin Gothic Book" pitchFamily="34" charset="0"/>
              </a:rPr>
              <a:t>δομή (4)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5192" y="1413392"/>
            <a:ext cx="8435280" cy="25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04850" indent="-3603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23938" indent="-201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923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eaLnBrk="1" hangingPunct="1">
              <a:lnSpc>
                <a:spcPts val="2800"/>
              </a:lnSpc>
              <a:buFont typeface="Wingdings" panose="05000000000000000000" pitchFamily="2" charset="2"/>
              <a:buNone/>
            </a:pPr>
            <a:r>
              <a:rPr lang="el-GR" altLang="en-US" b="1" u="sng" dirty="0" smtClean="0">
                <a:latin typeface="Arial" panose="020B0604020202020204" pitchFamily="34" charset="0"/>
              </a:rPr>
              <a:t>Πλεονεκτήματα</a:t>
            </a:r>
            <a:r>
              <a:rPr lang="el-GR" altLang="en-US" b="1" dirty="0" smtClean="0">
                <a:latin typeface="Arial" panose="020B0604020202020204" pitchFamily="34" charset="0"/>
              </a:rPr>
              <a:t>:</a:t>
            </a:r>
            <a:endParaRPr lang="en-US" altLang="en-US" b="1" dirty="0" smtClean="0">
              <a:latin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</a:rPr>
              <a:t>Διαμοιρασμός γνώσης.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</a:rPr>
              <a:t>Βαθμός ευελιξίας.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</a:rPr>
              <a:t>Επιτρέπει </a:t>
            </a:r>
            <a:r>
              <a:rPr lang="el-GR" dirty="0">
                <a:latin typeface="Arial" panose="020B0604020202020204" pitchFamily="34" charset="0"/>
              </a:rPr>
              <a:t>την </a:t>
            </a:r>
            <a:r>
              <a:rPr lang="el-GR" dirty="0" smtClean="0">
                <a:latin typeface="Arial" panose="020B0604020202020204" pitchFamily="34" charset="0"/>
              </a:rPr>
              <a:t>παράλληλη εξέταση δύο διαστάσεων.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72816"/>
            <a:ext cx="6400800" cy="2235696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Κεφάλαιο 10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l-GR" sz="3600" dirty="0" smtClean="0">
                <a:solidFill>
                  <a:srgbClr val="C00000"/>
                </a:solidFill>
                <a:cs typeface="Arial" charset="0"/>
              </a:rPr>
              <a:t>Στρατηγική στην πράξη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337" y="5486400"/>
            <a:ext cx="4038600" cy="1143000"/>
          </a:xfrm>
        </p:spPr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95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>
                <a:latin typeface="Franklin Gothic Book" pitchFamily="34" charset="0"/>
              </a:rPr>
              <a:t>Μητρική οργανωτική </a:t>
            </a:r>
            <a:r>
              <a:rPr lang="el-GR" altLang="en-US" dirty="0" smtClean="0">
                <a:latin typeface="Franklin Gothic Book" pitchFamily="34" charset="0"/>
              </a:rPr>
              <a:t>δομή (5)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413392"/>
            <a:ext cx="8435280" cy="20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04850" indent="-3603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23938" indent="-201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923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eaLnBrk="1" hangingPunct="1">
              <a:lnSpc>
                <a:spcPts val="2800"/>
              </a:lnSpc>
              <a:buFont typeface="Wingdings" panose="05000000000000000000" pitchFamily="2" charset="2"/>
              <a:buNone/>
            </a:pPr>
            <a:r>
              <a:rPr lang="el-GR" altLang="en-US" b="1" u="sng" dirty="0" smtClean="0">
                <a:latin typeface="Arial" panose="020B0604020202020204" pitchFamily="34" charset="0"/>
              </a:rPr>
              <a:t>Μειονεκτήματα</a:t>
            </a:r>
            <a:r>
              <a:rPr lang="el-GR" altLang="en-US" b="1" dirty="0" smtClean="0">
                <a:latin typeface="Arial" panose="020B0604020202020204" pitchFamily="34" charset="0"/>
              </a:rPr>
              <a:t>:</a:t>
            </a:r>
            <a:endParaRPr lang="en-US" altLang="en-US" b="1" dirty="0" smtClean="0">
              <a:latin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</a:rPr>
              <a:t>Καθυστέρηση στη λήψη </a:t>
            </a:r>
            <a:r>
              <a:rPr lang="el-GR" dirty="0" smtClean="0">
                <a:latin typeface="Arial" panose="020B0604020202020204" pitchFamily="34" charset="0"/>
              </a:rPr>
              <a:t>αποφάσεων.</a:t>
            </a:r>
          </a:p>
          <a:p>
            <a:r>
              <a:rPr lang="el-GR" dirty="0" smtClean="0">
                <a:latin typeface="Arial" panose="020B0604020202020204" pitchFamily="34" charset="0"/>
              </a:rPr>
              <a:t>Ασάφεια </a:t>
            </a:r>
            <a:r>
              <a:rPr lang="el-GR" dirty="0">
                <a:latin typeface="Arial" panose="020B0604020202020204" pitchFamily="34" charset="0"/>
              </a:rPr>
              <a:t>καθηκόντων και </a:t>
            </a:r>
            <a:r>
              <a:rPr lang="el-GR" dirty="0" smtClean="0">
                <a:latin typeface="Arial" panose="020B0604020202020204" pitchFamily="34" charset="0"/>
              </a:rPr>
              <a:t>λογοδοσίας.</a:t>
            </a:r>
          </a:p>
          <a:p>
            <a:r>
              <a:rPr lang="el-GR" dirty="0" smtClean="0">
                <a:latin typeface="Arial" panose="020B0604020202020204" pitchFamily="34" charset="0"/>
              </a:rPr>
              <a:t>Υψηλό </a:t>
            </a:r>
            <a:r>
              <a:rPr lang="el-GR" dirty="0">
                <a:latin typeface="Arial" panose="020B0604020202020204" pitchFamily="34" charset="0"/>
              </a:rPr>
              <a:t>επίπεδο </a:t>
            </a:r>
            <a:r>
              <a:rPr lang="el-GR" dirty="0" smtClean="0">
                <a:latin typeface="Arial" panose="020B0604020202020204" pitchFamily="34" charset="0"/>
              </a:rPr>
              <a:t>προστριβών.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33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12055" y="333028"/>
            <a:ext cx="8480425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>
                <a:latin typeface="Franklin Gothic Book" pitchFamily="34" charset="0"/>
              </a:rPr>
              <a:t>Κατηγορίες συστημάτων ελέγχου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238457" y="1346200"/>
            <a:ext cx="8640960" cy="5022914"/>
          </a:xfrm>
        </p:spPr>
        <p:txBody>
          <a:bodyPr/>
          <a:lstStyle/>
          <a:p>
            <a:pPr marL="282575" indent="-282575" eaLnBrk="1" hangingPunct="1">
              <a:spcBef>
                <a:spcPct val="15000"/>
              </a:spcBef>
              <a:buFont typeface="Arial" charset="0"/>
              <a:buChar char="•"/>
              <a:defRPr/>
            </a:pPr>
            <a:r>
              <a:rPr lang="el-GR" altLang="en-US" sz="2800" b="1" i="1" dirty="0">
                <a:latin typeface="Arial" pitchFamily="34" charset="0"/>
                <a:cs typeface="Arial" pitchFamily="34" charset="0"/>
              </a:rPr>
              <a:t>Ά</a:t>
            </a:r>
            <a:r>
              <a:rPr lang="el-GR" altLang="en-US" sz="2800" b="1" i="1" dirty="0" smtClean="0">
                <a:latin typeface="Arial" pitchFamily="34" charset="0"/>
                <a:cs typeface="Arial" pitchFamily="34" charset="0"/>
              </a:rPr>
              <a:t>μεση </a:t>
            </a:r>
            <a:r>
              <a:rPr lang="el-GR" altLang="en-US" sz="2800" b="1" i="1" dirty="0">
                <a:latin typeface="Arial" pitchFamily="34" charset="0"/>
                <a:cs typeface="Arial" pitchFamily="34" charset="0"/>
              </a:rPr>
              <a:t>εποπτεία</a:t>
            </a:r>
            <a:r>
              <a:rPr lang="en-GB" alt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άμεσος </a:t>
            </a:r>
            <a:r>
              <a:rPr lang="el-GR" altLang="en-US" sz="2800" dirty="0" smtClean="0">
                <a:latin typeface="Arial" pitchFamily="34" charset="0"/>
                <a:cs typeface="Arial" pitchFamily="34" charset="0"/>
              </a:rPr>
              <a:t>έλεγχος των στρατηγικών αποφάσεων από ένα ή περισσότερους ανθρώπους. Κατά κανόνα, η άμεση εποπτεία αφορά την προσπάθεια των εργαζομένων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2575" indent="-282575" eaLnBrk="1" hangingPunct="1">
              <a:spcBef>
                <a:spcPct val="15000"/>
              </a:spcBef>
              <a:buFont typeface="Arial" charset="0"/>
              <a:buChar char="•"/>
              <a:defRPr/>
            </a:pPr>
            <a:r>
              <a:rPr lang="el-GR" altLang="en-US" sz="2800" dirty="0">
                <a:latin typeface="Arial" pitchFamily="34" charset="0"/>
                <a:cs typeface="Arial" pitchFamily="34" charset="0"/>
              </a:rPr>
              <a:t>Τα </a:t>
            </a:r>
            <a:r>
              <a:rPr lang="el-GR" altLang="en-US" sz="2800" b="1" i="1" dirty="0" smtClean="0">
                <a:latin typeface="Arial" pitchFamily="34" charset="0"/>
                <a:cs typeface="Arial" pitchFamily="34" charset="0"/>
              </a:rPr>
              <a:t>συστήματα </a:t>
            </a:r>
            <a:r>
              <a:rPr lang="el-GR" altLang="en-US" sz="2800" b="1" i="1" dirty="0">
                <a:latin typeface="Arial" pitchFamily="34" charset="0"/>
                <a:cs typeface="Arial" pitchFamily="34" charset="0"/>
              </a:rPr>
              <a:t>οργανωσιακής κουλτούρας</a:t>
            </a:r>
            <a:r>
              <a:rPr lang="en-GB" alt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sz="2800" dirty="0" smtClean="0">
                <a:latin typeface="Arial" pitchFamily="34" charset="0"/>
                <a:cs typeface="Arial" pitchFamily="34" charset="0"/>
              </a:rPr>
              <a:t>αποσκοπούν στην ευθυγράμμιση της συμπεριφοράς του συνόλου των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εργαζομένων</a:t>
            </a:r>
            <a:r>
              <a:rPr lang="el-GR" altLang="en-US" sz="2800" dirty="0" smtClean="0">
                <a:latin typeface="Arial" pitchFamily="34" charset="0"/>
                <a:cs typeface="Arial" pitchFamily="34" charset="0"/>
              </a:rPr>
              <a:t> με τους στόχους που θέτει η επιχείρηση.</a:t>
            </a:r>
            <a:endParaRPr lang="en-GB" altLang="en-US" sz="2800" dirty="0" smtClean="0">
              <a:latin typeface="Arial" pitchFamily="34" charset="0"/>
              <a:cs typeface="Arial" pitchFamily="34" charset="0"/>
            </a:endParaRPr>
          </a:p>
          <a:p>
            <a:pPr marL="282575" indent="-282575" eaLnBrk="1" hangingPunct="1">
              <a:spcBef>
                <a:spcPct val="15000"/>
              </a:spcBef>
              <a:buFont typeface="Arial" charset="0"/>
              <a:buChar char="•"/>
              <a:defRPr/>
            </a:pPr>
            <a:r>
              <a:rPr lang="el-GR" altLang="en-US" sz="2800" dirty="0">
                <a:latin typeface="Arial" pitchFamily="34" charset="0"/>
                <a:cs typeface="Arial" pitchFamily="34" charset="0"/>
              </a:rPr>
              <a:t>Οι </a:t>
            </a:r>
            <a:r>
              <a:rPr lang="el-GR" altLang="en-US" sz="2800" b="1" i="1" dirty="0" smtClean="0">
                <a:latin typeface="Arial" pitchFamily="34" charset="0"/>
                <a:cs typeface="Arial" pitchFamily="34" charset="0"/>
              </a:rPr>
              <a:t>στόχοι απόδοσης </a:t>
            </a:r>
            <a:r>
              <a:rPr lang="el-GR" altLang="en-US" sz="2800" dirty="0" smtClean="0">
                <a:latin typeface="Arial" pitchFamily="34" charset="0"/>
                <a:cs typeface="Arial" pitchFamily="34" charset="0"/>
              </a:rPr>
              <a:t>επικεντρώνονται στις εκροές ενός οργανισμού (π.χ. ποιότητα προϊόντων, πωλήσεις ή κέρδη).</a:t>
            </a:r>
            <a:endParaRPr lang="en-GB" altLang="en-US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11386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>
                <a:latin typeface="Franklin Gothic Book" pitchFamily="34" charset="0"/>
              </a:rPr>
              <a:t>Συστήματα σχεδιασμού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41438"/>
            <a:ext cx="8568952" cy="5004447"/>
          </a:xfrm>
        </p:spPr>
        <p:txBody>
          <a:bodyPr/>
          <a:lstStyle/>
          <a:p>
            <a:pPr marL="282575" indent="-282575" eaLnBrk="1" hangingPunct="1"/>
            <a:r>
              <a:rPr lang="el-GR" altLang="en-US" sz="2800" dirty="0">
                <a:latin typeface="Arial" panose="020B0604020202020204" pitchFamily="34" charset="0"/>
              </a:rPr>
              <a:t>Τα </a:t>
            </a:r>
            <a:r>
              <a:rPr lang="el-GR" altLang="en-US" sz="2800" b="1" dirty="0">
                <a:latin typeface="Arial" panose="020B0604020202020204" pitchFamily="34" charset="0"/>
              </a:rPr>
              <a:t>συστήματα σχεδιασμού </a:t>
            </a:r>
            <a:r>
              <a:rPr lang="el-GR" altLang="en-US" sz="2800" dirty="0">
                <a:latin typeface="Arial" panose="020B0604020202020204" pitchFamily="34" charset="0"/>
              </a:rPr>
              <a:t>(</a:t>
            </a:r>
            <a:r>
              <a:rPr lang="el-GR" altLang="en-US" sz="2800" dirty="0" err="1">
                <a:latin typeface="Arial" panose="020B0604020202020204" pitchFamily="34" charset="0"/>
              </a:rPr>
              <a:t>planning</a:t>
            </a:r>
            <a:r>
              <a:rPr lang="el-GR" altLang="en-US" sz="2800" dirty="0">
                <a:latin typeface="Arial" panose="020B0604020202020204" pitchFamily="34" charset="0"/>
              </a:rPr>
              <a:t> </a:t>
            </a:r>
            <a:r>
              <a:rPr lang="el-GR" altLang="en-US" sz="2800" dirty="0" err="1">
                <a:latin typeface="Arial" panose="020B0604020202020204" pitchFamily="34" charset="0"/>
              </a:rPr>
              <a:t>systems</a:t>
            </a:r>
            <a:r>
              <a:rPr lang="el-GR" altLang="en-US" sz="2800" dirty="0">
                <a:latin typeface="Arial" panose="020B0604020202020204" pitchFamily="34" charset="0"/>
              </a:rPr>
              <a:t>) σχεδιάζουν και ελέγχουν την </a:t>
            </a:r>
            <a:r>
              <a:rPr lang="el-GR" altLang="en-US" sz="2800" dirty="0" smtClean="0">
                <a:latin typeface="Arial" panose="020B0604020202020204" pitchFamily="34" charset="0"/>
              </a:rPr>
              <a:t>κατανομή </a:t>
            </a:r>
            <a:r>
              <a:rPr lang="el-GR" altLang="en-US" sz="2800" dirty="0">
                <a:latin typeface="Arial" panose="020B0604020202020204" pitchFamily="34" charset="0"/>
              </a:rPr>
              <a:t>των πόρων και παρακολουθούν τη χρήση </a:t>
            </a:r>
            <a:r>
              <a:rPr lang="el-GR" altLang="en-US" sz="2800" dirty="0" smtClean="0">
                <a:latin typeface="Arial" panose="020B0604020202020204" pitchFamily="34" charset="0"/>
              </a:rPr>
              <a:t>τους.</a:t>
            </a:r>
          </a:p>
          <a:p>
            <a:pPr marL="282575" indent="-282575" eaLnBrk="1" hangingPunct="1"/>
            <a:r>
              <a:rPr lang="el-GR" altLang="en-US" sz="2800" dirty="0" smtClean="0">
                <a:latin typeface="Arial" panose="020B0604020202020204" pitchFamily="34" charset="0"/>
              </a:rPr>
              <a:t>Η εστίαση </a:t>
            </a:r>
            <a:r>
              <a:rPr lang="el-GR" altLang="en-US" sz="2800" dirty="0">
                <a:latin typeface="Arial" panose="020B0604020202020204" pitchFamily="34" charset="0"/>
              </a:rPr>
              <a:t>επικεντρώνεται στους </a:t>
            </a:r>
            <a:r>
              <a:rPr lang="el-GR" altLang="en-US" sz="2800" b="1" dirty="0">
                <a:latin typeface="Arial" panose="020B0604020202020204" pitchFamily="34" charset="0"/>
              </a:rPr>
              <a:t>πόρους</a:t>
            </a:r>
            <a:r>
              <a:rPr lang="el-GR" altLang="en-US" sz="2800" dirty="0">
                <a:latin typeface="Arial" panose="020B0604020202020204" pitchFamily="34" charset="0"/>
              </a:rPr>
              <a:t>, οι οποίοι γίνονται αντιληπτοί και ως </a:t>
            </a:r>
            <a:r>
              <a:rPr lang="el-GR" altLang="en-US" sz="2800" b="1" dirty="0" smtClean="0">
                <a:latin typeface="Arial" panose="020B0604020202020204" pitchFamily="34" charset="0"/>
              </a:rPr>
              <a:t>εισροές</a:t>
            </a:r>
            <a:r>
              <a:rPr lang="el-GR" altLang="en-US" sz="2800" dirty="0" smtClean="0">
                <a:latin typeface="Arial" panose="020B0604020202020204" pitchFamily="34" charset="0"/>
              </a:rPr>
              <a:t>.</a:t>
            </a:r>
          </a:p>
          <a:p>
            <a:pPr marL="282575" indent="-282575" eaLnBrk="1" hangingPunct="1"/>
            <a:r>
              <a:rPr lang="el-GR" altLang="en-US" sz="2800" dirty="0" smtClean="0">
                <a:latin typeface="Arial" panose="020B0604020202020204" pitchFamily="34" charset="0"/>
              </a:rPr>
              <a:t>Οι εισροές </a:t>
            </a:r>
            <a:r>
              <a:rPr lang="el-GR" altLang="en-US" sz="2800" dirty="0">
                <a:latin typeface="Arial" panose="020B0604020202020204" pitchFamily="34" charset="0"/>
              </a:rPr>
              <a:t>μπορεί να είναι: (</a:t>
            </a:r>
            <a:r>
              <a:rPr lang="el-GR" altLang="en-US" sz="2800" dirty="0" smtClean="0">
                <a:latin typeface="Arial" panose="020B0604020202020204" pitchFamily="34" charset="0"/>
              </a:rPr>
              <a:t>α) </a:t>
            </a:r>
            <a:r>
              <a:rPr lang="el-GR" altLang="en-US" sz="2800" b="1" dirty="0" smtClean="0">
                <a:latin typeface="Arial" panose="020B0604020202020204" pitchFamily="34" charset="0"/>
              </a:rPr>
              <a:t>χρηματοοικονομικές </a:t>
            </a:r>
            <a:r>
              <a:rPr lang="el-GR" altLang="en-US" sz="2800" b="1" dirty="0">
                <a:latin typeface="Arial" panose="020B0604020202020204" pitchFamily="34" charset="0"/>
              </a:rPr>
              <a:t>εισροές </a:t>
            </a:r>
            <a:r>
              <a:rPr lang="el-GR" altLang="en-US" sz="2800" dirty="0">
                <a:latin typeface="Arial" panose="020B0604020202020204" pitchFamily="34" charset="0"/>
              </a:rPr>
              <a:t>(όπως ο προϋπολογισμός</a:t>
            </a:r>
            <a:r>
              <a:rPr lang="el-GR" altLang="en-US" sz="2800" dirty="0" smtClean="0">
                <a:latin typeface="Arial" panose="020B0604020202020204" pitchFamily="34" charset="0"/>
              </a:rPr>
              <a:t>), (</a:t>
            </a:r>
            <a:r>
              <a:rPr lang="el-GR" altLang="en-US" sz="2800" dirty="0">
                <a:latin typeface="Arial" panose="020B0604020202020204" pitchFamily="34" charset="0"/>
              </a:rPr>
              <a:t>β) </a:t>
            </a:r>
            <a:r>
              <a:rPr lang="el-GR" altLang="en-US" sz="2800" b="1" dirty="0">
                <a:latin typeface="Arial" panose="020B0604020202020204" pitchFamily="34" charset="0"/>
              </a:rPr>
              <a:t>ανθρώπινες εισροές </a:t>
            </a:r>
            <a:r>
              <a:rPr lang="el-GR" altLang="en-US" sz="2800" dirty="0">
                <a:latin typeface="Arial" panose="020B0604020202020204" pitchFamily="34" charset="0"/>
              </a:rPr>
              <a:t>(όπως ο σχεδιασμός της διαδοχής των στελεχών που </a:t>
            </a:r>
            <a:r>
              <a:rPr lang="el-GR" altLang="en-US" sz="2800" dirty="0" smtClean="0">
                <a:latin typeface="Arial" panose="020B0604020202020204" pitchFamily="34" charset="0"/>
              </a:rPr>
              <a:t>αποσύρονται</a:t>
            </a:r>
            <a:r>
              <a:rPr lang="el-GR" altLang="en-US" sz="2800" dirty="0">
                <a:latin typeface="Arial" panose="020B0604020202020204" pitchFamily="34" charset="0"/>
              </a:rPr>
              <a:t>), ή (γ) </a:t>
            </a:r>
            <a:r>
              <a:rPr lang="el-GR" altLang="en-US" sz="2800" b="1" dirty="0">
                <a:latin typeface="Arial" panose="020B0604020202020204" pitchFamily="34" charset="0"/>
              </a:rPr>
              <a:t>μακροπρόθεσμες επενδύσεις </a:t>
            </a:r>
            <a:r>
              <a:rPr lang="el-GR" altLang="en-US" sz="2800" dirty="0">
                <a:latin typeface="Arial" panose="020B0604020202020204" pitchFamily="34" charset="0"/>
              </a:rPr>
              <a:t>(όπως ο στρατηγικός σχεδιασμός).</a:t>
            </a:r>
            <a:endParaRPr lang="en-GB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140439"/>
            <a:ext cx="9144000" cy="1200329"/>
          </a:xfrm>
        </p:spPr>
        <p:txBody>
          <a:bodyPr>
            <a:normAutofit fontScale="90000"/>
          </a:bodyPr>
          <a:lstStyle/>
          <a:p>
            <a:r>
              <a:rPr lang="el-GR" altLang="en-US" dirty="0">
                <a:latin typeface="Franklin Gothic Book" pitchFamily="34" charset="0"/>
              </a:rPr>
              <a:t>Η προσέγγιση </a:t>
            </a:r>
            <a:r>
              <a:rPr lang="el-GR" altLang="en-US" dirty="0" smtClean="0">
                <a:latin typeface="Franklin Gothic Book" pitchFamily="34" charset="0"/>
              </a:rPr>
              <a:t>του στρατηγικού </a:t>
            </a:r>
            <a:br>
              <a:rPr lang="el-GR" altLang="en-US" dirty="0" smtClean="0">
                <a:latin typeface="Franklin Gothic Book" pitchFamily="34" charset="0"/>
              </a:rPr>
            </a:br>
            <a:r>
              <a:rPr lang="el-GR" altLang="en-US" dirty="0" smtClean="0">
                <a:latin typeface="Franklin Gothic Book" pitchFamily="34" charset="0"/>
              </a:rPr>
              <a:t>σχεδιασμού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48889"/>
            <a:ext cx="8496944" cy="500444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altLang="en-US" sz="2800" b="1" dirty="0" smtClean="0">
                <a:latin typeface="Arial" pitchFamily="34" charset="0"/>
              </a:rPr>
              <a:t>Αποτελεί</a:t>
            </a:r>
            <a:r>
              <a:rPr lang="en-US" altLang="en-US" sz="2800" b="1" dirty="0" smtClean="0">
                <a:latin typeface="Arial" pitchFamily="34" charset="0"/>
              </a:rPr>
              <a:t> </a:t>
            </a:r>
            <a:r>
              <a:rPr lang="el-GR" altLang="en-US" sz="2800" b="1" dirty="0" smtClean="0">
                <a:latin typeface="Arial" pitchFamily="34" charset="0"/>
              </a:rPr>
              <a:t>το </a:t>
            </a:r>
            <a:r>
              <a:rPr lang="el-GR" altLang="en-US" sz="2800" b="1" dirty="0">
                <a:latin typeface="Arial" pitchFamily="34" charset="0"/>
              </a:rPr>
              <a:t>αρχέτυπο σύστημα </a:t>
            </a:r>
            <a:r>
              <a:rPr lang="el-GR" altLang="en-US" sz="2800" b="1" dirty="0" smtClean="0">
                <a:latin typeface="Arial" pitchFamily="34" charset="0"/>
              </a:rPr>
              <a:t>σχεδιασμού</a:t>
            </a:r>
            <a:r>
              <a:rPr lang="en-GB" altLang="en-US" sz="2800" dirty="0" smtClean="0">
                <a:latin typeface="Arial" pitchFamily="34" charset="0"/>
              </a:rPr>
              <a:t>.</a:t>
            </a:r>
            <a:endParaRPr lang="el-GR" altLang="en-US" sz="2800" dirty="0" smtClean="0">
              <a:latin typeface="Arial" pitchFamily="34" charset="0"/>
            </a:endParaRPr>
          </a:p>
          <a:p>
            <a:pPr>
              <a:defRPr/>
            </a:pPr>
            <a:r>
              <a:rPr lang="el-GR" altLang="en-US" sz="2800" dirty="0" smtClean="0">
                <a:latin typeface="Arial" pitchFamily="34" charset="0"/>
              </a:rPr>
              <a:t>Προβλέπει ισχυρή </a:t>
            </a:r>
            <a:r>
              <a:rPr lang="el-GR" altLang="en-US" sz="2800" dirty="0">
                <a:latin typeface="Arial" pitchFamily="34" charset="0"/>
              </a:rPr>
              <a:t>επίδραση της μητρικής εταιρείας στο </a:t>
            </a:r>
            <a:r>
              <a:rPr lang="el-GR" altLang="en-US" sz="2800" dirty="0" smtClean="0">
                <a:latin typeface="Arial" pitchFamily="34" charset="0"/>
              </a:rPr>
              <a:t>σχεδιασμό της </a:t>
            </a:r>
            <a:r>
              <a:rPr lang="el-GR" altLang="en-US" sz="2800" dirty="0">
                <a:latin typeface="Arial" pitchFamily="34" charset="0"/>
              </a:rPr>
              <a:t>στρατηγικής κατεύθυνσης, </a:t>
            </a:r>
            <a:r>
              <a:rPr lang="el-GR" altLang="en-US" sz="2800" dirty="0" smtClean="0">
                <a:latin typeface="Arial" pitchFamily="34" charset="0"/>
              </a:rPr>
              <a:t>αλλά σχετικά </a:t>
            </a:r>
            <a:r>
              <a:rPr lang="el-GR" altLang="en-US" sz="2800" dirty="0">
                <a:latin typeface="Arial" pitchFamily="34" charset="0"/>
              </a:rPr>
              <a:t>χαλαρή λογοδοσία, σε σχέση με την απόδοση, από τις επιχειρηματικές μονάδες</a:t>
            </a:r>
            <a:r>
              <a:rPr lang="en-GB" altLang="en-US" sz="2800" dirty="0">
                <a:latin typeface="Arial" pitchFamily="34" charset="0"/>
              </a:rPr>
              <a:t>.</a:t>
            </a:r>
          </a:p>
          <a:p>
            <a:r>
              <a:rPr lang="el-GR" altLang="en-US" sz="2800" dirty="0">
                <a:latin typeface="Arial" pitchFamily="34" charset="0"/>
              </a:rPr>
              <a:t>Η μητρική </a:t>
            </a:r>
            <a:r>
              <a:rPr lang="el-GR" altLang="en-US" sz="2800" dirty="0" smtClean="0">
                <a:latin typeface="Arial" pitchFamily="34" charset="0"/>
              </a:rPr>
              <a:t>εταιρεία</a:t>
            </a:r>
            <a:r>
              <a:rPr lang="el-GR" altLang="en-US" sz="2800" dirty="0" smtClean="0"/>
              <a:t>: (α) </a:t>
            </a:r>
            <a:r>
              <a:rPr lang="el-GR" sz="2800" dirty="0" smtClean="0">
                <a:latin typeface="Arial" pitchFamily="34" charset="0"/>
              </a:rPr>
              <a:t>κατανέμει τους </a:t>
            </a:r>
            <a:r>
              <a:rPr lang="el-GR" sz="2800" dirty="0">
                <a:latin typeface="Arial" pitchFamily="34" charset="0"/>
              </a:rPr>
              <a:t>πόρους που είναι απαραίτητοι για την επίτευξη του στρατηγικού </a:t>
            </a:r>
            <a:r>
              <a:rPr lang="el-GR" sz="2800" dirty="0" smtClean="0">
                <a:latin typeface="Arial" pitchFamily="34" charset="0"/>
              </a:rPr>
              <a:t>σχεδίου, (β) </a:t>
            </a:r>
            <a:r>
              <a:rPr lang="el-GR" sz="2800" dirty="0" smtClean="0"/>
              <a:t>ασκεί άμεσο έλεγχο, σε σχέση </a:t>
            </a:r>
            <a:r>
              <a:rPr lang="el-GR" sz="2800" dirty="0"/>
              <a:t>με την καθημερινή εκτέλεση του στρατηγικού σχεδίου από τις διάφορες </a:t>
            </a:r>
            <a:r>
              <a:rPr lang="el-GR" sz="2800" dirty="0" smtClean="0"/>
              <a:t>επιχειρηματικές μονάδες.</a:t>
            </a:r>
            <a:endParaRPr lang="en-GB" altLang="en-US" sz="28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4544" y="140439"/>
            <a:ext cx="9144000" cy="1200329"/>
          </a:xfrm>
        </p:spPr>
        <p:txBody>
          <a:bodyPr>
            <a:normAutofit fontScale="90000"/>
          </a:bodyPr>
          <a:lstStyle/>
          <a:p>
            <a:r>
              <a:rPr lang="el-GR" altLang="en-US" dirty="0">
                <a:latin typeface="Franklin Gothic Book" pitchFamily="34" charset="0"/>
              </a:rPr>
              <a:t>Η προσέγγιση </a:t>
            </a:r>
            <a:r>
              <a:rPr lang="el-GR" altLang="en-US" dirty="0" smtClean="0">
                <a:latin typeface="Franklin Gothic Book" pitchFamily="34" charset="0"/>
              </a:rPr>
              <a:t>του </a:t>
            </a:r>
            <a:r>
              <a:rPr lang="el-GR" dirty="0" smtClean="0">
                <a:latin typeface="Franklin Gothic Book" pitchFamily="34" charset="0"/>
              </a:rPr>
              <a:t>χρηματοοικονομικού </a:t>
            </a:r>
            <a:br>
              <a:rPr lang="el-GR" dirty="0" smtClean="0">
                <a:latin typeface="Franklin Gothic Book" pitchFamily="34" charset="0"/>
              </a:rPr>
            </a:br>
            <a:r>
              <a:rPr lang="el-GR" dirty="0" smtClean="0">
                <a:latin typeface="Franklin Gothic Book" pitchFamily="34" charset="0"/>
              </a:rPr>
              <a:t>ελέγχου</a:t>
            </a:r>
            <a:endParaRPr lang="en-GB" altLang="en-US" dirty="0">
              <a:latin typeface="Franklin Gothic Book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2840" y="1541087"/>
            <a:ext cx="8589640" cy="4890570"/>
          </a:xfrm>
        </p:spPr>
        <p:txBody>
          <a:bodyPr/>
          <a:lstStyle/>
          <a:p>
            <a:pPr marL="0" indent="0">
              <a:lnSpc>
                <a:spcPts val="3300"/>
              </a:lnSpc>
              <a:buNone/>
              <a:defRPr/>
            </a:pPr>
            <a:r>
              <a:rPr lang="el-GR" altLang="en-US" sz="2800" b="1" dirty="0" smtClean="0">
                <a:latin typeface="Arial" pitchFamily="34" charset="0"/>
              </a:rPr>
              <a:t>Περιλαμβάνει </a:t>
            </a:r>
            <a:r>
              <a:rPr lang="el-GR" altLang="en-US" sz="2800" b="1" dirty="0">
                <a:latin typeface="Arial" pitchFamily="34" charset="0"/>
              </a:rPr>
              <a:t>πολύ χαμηλό επίπεδο κεντρικού σχεδιασμού από τη μητρική εταιρεία</a:t>
            </a:r>
            <a:r>
              <a:rPr lang="en-GB" altLang="en-US" sz="2800" dirty="0" smtClean="0">
                <a:latin typeface="Arial" pitchFamily="34" charset="0"/>
              </a:rPr>
              <a:t>.</a:t>
            </a:r>
            <a:endParaRPr lang="en-GB" altLang="en-US" sz="2800" dirty="0">
              <a:latin typeface="Arial" pitchFamily="34" charset="0"/>
            </a:endParaRPr>
          </a:p>
          <a:p>
            <a:pPr marL="342900" lvl="1" indent="-342900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l-GR" altLang="en-US" dirty="0">
                <a:latin typeface="Arial" pitchFamily="34" charset="0"/>
              </a:rPr>
              <a:t>Οι </a:t>
            </a:r>
            <a:r>
              <a:rPr lang="el-GR" altLang="en-US" dirty="0" smtClean="0">
                <a:latin typeface="Arial" pitchFamily="34" charset="0"/>
              </a:rPr>
              <a:t>επιχειρηματικές </a:t>
            </a:r>
            <a:r>
              <a:rPr lang="el-GR" altLang="en-US" dirty="0">
                <a:latin typeface="Arial" pitchFamily="34" charset="0"/>
              </a:rPr>
              <a:t>μονάδες αναπτύσσουν τα δικά τους στρατηγικά πλάνα, ίσως έπειτα από κάποιες διαπραγματεύσεις με τα κεντρικά γραφεία.</a:t>
            </a:r>
          </a:p>
          <a:p>
            <a:pPr marL="342900" lvl="1" indent="-342900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l-GR" altLang="en-US" dirty="0">
                <a:latin typeface="Arial" pitchFamily="34" charset="0"/>
              </a:rPr>
              <a:t>Οι επιχειρηματικές μονάδες είναι υπεύθυνες και λογοδοτούν για τα αποτελέσματα της εφαρμογή των στρατηγικών πλάνων που ανέπτυξαν</a:t>
            </a:r>
            <a:r>
              <a:rPr lang="en-GB" altLang="en-US" dirty="0">
                <a:latin typeface="Arial" pitchFamily="34" charset="0"/>
              </a:rPr>
              <a:t>.</a:t>
            </a:r>
          </a:p>
          <a:p>
            <a:pPr marL="342900" lvl="1" indent="-342900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Arial" pitchFamily="34" charset="0"/>
              </a:rPr>
              <a:t>Τα στελέχη των επιχειρηματικών μονάδων διαθέτουν μεγάλη αυτονομία και </a:t>
            </a:r>
            <a:r>
              <a:rPr lang="el-GR" dirty="0" smtClean="0">
                <a:latin typeface="Arial" pitchFamily="34" charset="0"/>
              </a:rPr>
              <a:t>λαμβάνουν υψηλά μπόνους </a:t>
            </a:r>
            <a:r>
              <a:rPr lang="el-GR" dirty="0">
                <a:latin typeface="Arial" pitchFamily="34" charset="0"/>
              </a:rPr>
              <a:t>σε περίπτωση επιτυχίας.</a:t>
            </a:r>
            <a:endParaRPr lang="en-GB" altLang="en-US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536" y="-171400"/>
            <a:ext cx="9144000" cy="1200329"/>
          </a:xfrm>
        </p:spPr>
        <p:txBody>
          <a:bodyPr>
            <a:normAutofit/>
          </a:bodyPr>
          <a:lstStyle/>
          <a:p>
            <a:r>
              <a:rPr lang="el-GR" altLang="en-US" sz="3600" dirty="0">
                <a:latin typeface="Franklin Gothic Book" pitchFamily="34" charset="0"/>
              </a:rPr>
              <a:t>Η προσέγγιση </a:t>
            </a:r>
            <a:r>
              <a:rPr lang="el-GR" altLang="en-US" sz="3600" dirty="0" smtClean="0">
                <a:latin typeface="Franklin Gothic Book" pitchFamily="34" charset="0"/>
              </a:rPr>
              <a:t>του </a:t>
            </a:r>
            <a:r>
              <a:rPr lang="el-GR" sz="3600" dirty="0" smtClean="0">
                <a:latin typeface="Franklin Gothic Book" pitchFamily="34" charset="0"/>
              </a:rPr>
              <a:t>στρατηγικού </a:t>
            </a:r>
            <a:r>
              <a:rPr lang="el-GR" sz="3600" dirty="0">
                <a:latin typeface="Franklin Gothic Book" pitchFamily="34" charset="0"/>
              </a:rPr>
              <a:t>ελέγχου</a:t>
            </a:r>
            <a:endParaRPr lang="en-GB" altLang="en-US" sz="3600" dirty="0">
              <a:latin typeface="Franklin Gothic Book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640960" cy="4890570"/>
          </a:xfrm>
        </p:spPr>
        <p:txBody>
          <a:bodyPr/>
          <a:lstStyle/>
          <a:p>
            <a:pPr marL="0" indent="0">
              <a:lnSpc>
                <a:spcPts val="3300"/>
              </a:lnSpc>
              <a:buNone/>
              <a:defRPr/>
            </a:pPr>
            <a:r>
              <a:rPr lang="el-GR" sz="2800" b="1" dirty="0">
                <a:latin typeface="Arial" pitchFamily="34" charset="0"/>
              </a:rPr>
              <a:t>Βρίσκεται στο μέσο των δύο παραπάνω αντικρουόμενων προσεγγίσεων.</a:t>
            </a:r>
            <a:endParaRPr lang="en-GB" altLang="en-US" sz="2800" b="1" dirty="0">
              <a:latin typeface="Arial" pitchFamily="34" charset="0"/>
            </a:endParaRPr>
          </a:p>
          <a:p>
            <a:pPr marL="288925" lvl="1" indent="-2714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l-GR" altLang="en-US" dirty="0" smtClean="0">
                <a:latin typeface="Arial" panose="020B0604020202020204" pitchFamily="34" charset="0"/>
              </a:rPr>
              <a:t>Η </a:t>
            </a:r>
            <a:r>
              <a:rPr lang="el-GR" altLang="en-US" dirty="0">
                <a:latin typeface="Arial" panose="020B0604020202020204" pitchFamily="34" charset="0"/>
              </a:rPr>
              <a:t>ανάπτυξη του στρατηγικού πλάνου πραγματοποιείται </a:t>
            </a:r>
            <a:r>
              <a:rPr lang="el-GR" altLang="en-US" dirty="0" smtClean="0">
                <a:latin typeface="Arial" panose="020B0604020202020204" pitchFamily="34" charset="0"/>
              </a:rPr>
              <a:t>συναινετικά (μητρική εταιρεία και επιχειρηματικές μονάδες).</a:t>
            </a:r>
            <a:endParaRPr lang="el-GR" altLang="en-US" dirty="0">
              <a:latin typeface="Arial" panose="020B0604020202020204" pitchFamily="34" charset="0"/>
            </a:endParaRPr>
          </a:p>
          <a:p>
            <a:pPr marL="288925" lvl="1" indent="-2714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l-GR" altLang="en-US" dirty="0">
                <a:latin typeface="Arial" panose="020B0604020202020204" pitchFamily="34" charset="0"/>
              </a:rPr>
              <a:t>Τα κεντρικά γραφεία </a:t>
            </a:r>
            <a:r>
              <a:rPr lang="el-GR" altLang="en-US" dirty="0" smtClean="0">
                <a:latin typeface="Arial" panose="020B0604020202020204" pitchFamily="34" charset="0"/>
              </a:rPr>
              <a:t>καθοδηγούν τα </a:t>
            </a:r>
            <a:r>
              <a:rPr lang="el-GR" altLang="en-US" dirty="0">
                <a:latin typeface="Arial" panose="020B0604020202020204" pitchFamily="34" charset="0"/>
              </a:rPr>
              <a:t>στελέχη των </a:t>
            </a:r>
            <a:r>
              <a:rPr lang="el-GR" altLang="en-US" dirty="0" smtClean="0">
                <a:latin typeface="Arial" panose="020B0604020202020204" pitchFamily="34" charset="0"/>
              </a:rPr>
              <a:t>επιχειρηματικών </a:t>
            </a:r>
            <a:r>
              <a:rPr lang="el-GR" altLang="en-US" dirty="0">
                <a:latin typeface="Arial" panose="020B0604020202020204" pitchFamily="34" charset="0"/>
              </a:rPr>
              <a:t>μονάδων στην αναγνώριση και εκμετάλλευση </a:t>
            </a:r>
            <a:r>
              <a:rPr lang="el-GR" altLang="en-US" dirty="0" smtClean="0">
                <a:latin typeface="Arial" panose="020B0604020202020204" pitchFamily="34" charset="0"/>
              </a:rPr>
              <a:t>ευκαιριών.</a:t>
            </a:r>
            <a:endParaRPr lang="el-GR" altLang="en-US" dirty="0">
              <a:latin typeface="Arial" panose="020B0604020202020204" pitchFamily="34" charset="0"/>
            </a:endParaRPr>
          </a:p>
          <a:p>
            <a:pPr marL="288925" lvl="1" indent="-2714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anose="020B0604020202020204" pitchFamily="34" charset="0"/>
              </a:rPr>
              <a:t>Στηρίζεται </a:t>
            </a:r>
            <a:r>
              <a:rPr lang="el-GR" dirty="0">
                <a:latin typeface="Arial" panose="020B0604020202020204" pitchFamily="34" charset="0"/>
              </a:rPr>
              <a:t>στα συστήματα οργανωσιακής </a:t>
            </a:r>
            <a:r>
              <a:rPr lang="el-GR" dirty="0" smtClean="0">
                <a:latin typeface="Arial" panose="020B0604020202020204" pitchFamily="34" charset="0"/>
              </a:rPr>
              <a:t>κουλτούρας</a:t>
            </a:r>
            <a:r>
              <a:rPr lang="el-GR" dirty="0">
                <a:latin typeface="Arial" panose="020B0604020202020204" pitchFamily="34" charset="0"/>
              </a:rPr>
              <a:t>, η χρήση των οποίων ενισχύει την εμπιστοσύνη και δημιουργεί αμοιβαία </a:t>
            </a:r>
            <a:r>
              <a:rPr lang="el-GR" dirty="0" smtClean="0">
                <a:latin typeface="Arial" panose="020B0604020202020204" pitchFamily="34" charset="0"/>
              </a:rPr>
              <a:t>κατανόηση.</a:t>
            </a:r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80528" y="282773"/>
            <a:ext cx="9144000" cy="615553"/>
          </a:xfrm>
        </p:spPr>
        <p:txBody>
          <a:bodyPr>
            <a:noAutofit/>
          </a:bodyPr>
          <a:lstStyle/>
          <a:p>
            <a:r>
              <a:rPr lang="el-GR" sz="3600" dirty="0">
                <a:latin typeface="Franklin Gothic Book" pitchFamily="34" charset="0"/>
              </a:rPr>
              <a:t>Συστήματα οργανωσιακής </a:t>
            </a:r>
            <a:r>
              <a:rPr lang="el-GR" sz="3600" dirty="0" smtClean="0">
                <a:latin typeface="Franklin Gothic Book" pitchFamily="34" charset="0"/>
              </a:rPr>
              <a:t>κουλτούρας (1)</a:t>
            </a:r>
            <a:endParaRPr lang="en-GB" altLang="en-US" sz="3600" dirty="0" smtClean="0">
              <a:latin typeface="Franklin Gothic Book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45504" y="1268760"/>
            <a:ext cx="8474968" cy="4503797"/>
          </a:xfrm>
        </p:spPr>
        <p:txBody>
          <a:bodyPr>
            <a:normAutofit/>
          </a:bodyPr>
          <a:lstStyle/>
          <a:p>
            <a:pPr marL="288925" lvl="1" indent="-271463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n-US" sz="2800" dirty="0">
                <a:latin typeface="Arial" pitchFamily="34" charset="0"/>
                <a:cs typeface="Arial" pitchFamily="34" charset="0"/>
              </a:rPr>
              <a:t>Τα </a:t>
            </a:r>
            <a:r>
              <a:rPr lang="el-GR" altLang="en-US" sz="2800" b="1" dirty="0">
                <a:latin typeface="Arial" pitchFamily="34" charset="0"/>
                <a:cs typeface="Arial" pitchFamily="34" charset="0"/>
              </a:rPr>
              <a:t>συστήματα οργανωσιακής κουλτούρας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αποσκοπούν στην ευθυγράμμιση της συμπεριφοράς του συνόλου των εργαζομένων</a:t>
            </a:r>
            <a:r>
              <a:rPr lang="el-G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με τους στρατηγικούς στόχους που θέτει η επιχείρηση.</a:t>
            </a:r>
          </a:p>
          <a:p>
            <a:pPr marL="288925" lvl="1" indent="-271463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n-US" sz="2800" dirty="0">
                <a:latin typeface="Arial" pitchFamily="34" charset="0"/>
                <a:cs typeface="Arial" pitchFamily="34" charset="0"/>
              </a:rPr>
              <a:t>Αποτελούν μια μορφή έμμεσου ελέγχου και βασίζονται στον αυτοέλεγχο των εργαζομένων.</a:t>
            </a:r>
          </a:p>
          <a:p>
            <a:pPr marL="288925" lvl="1" indent="-271463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Άλλωστε, η τήρηση των άρρητων αρχών που θέτει η οργανωτική κουλτούρα αποτελεί ζήτημα προσωπική θέλησης των εργαζομένων.</a:t>
            </a:r>
            <a:endParaRPr lang="en-GB" alt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6552" y="282773"/>
            <a:ext cx="9144000" cy="615553"/>
          </a:xfrm>
        </p:spPr>
        <p:txBody>
          <a:bodyPr>
            <a:noAutofit/>
          </a:bodyPr>
          <a:lstStyle/>
          <a:p>
            <a:r>
              <a:rPr lang="el-GR" sz="3600" dirty="0">
                <a:latin typeface="Franklin Gothic Book" pitchFamily="34" charset="0"/>
              </a:rPr>
              <a:t>Συστήματα οργανωσιακής </a:t>
            </a:r>
            <a:r>
              <a:rPr lang="el-GR" sz="3600" dirty="0" smtClean="0">
                <a:latin typeface="Franklin Gothic Book" pitchFamily="34" charset="0"/>
              </a:rPr>
              <a:t>κουλτούρας (2)</a:t>
            </a:r>
            <a:endParaRPr lang="en-GB" altLang="en-US" sz="3600" dirty="0" smtClean="0">
              <a:latin typeface="Franklin Gothic Book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286062"/>
          </a:xfrm>
        </p:spPr>
        <p:txBody>
          <a:bodyPr>
            <a:normAutofit/>
          </a:bodyPr>
          <a:lstStyle/>
          <a:p>
            <a:pPr marL="17462" lvl="1" indent="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800" u="sng" dirty="0">
                <a:latin typeface="Arial" pitchFamily="34" charset="0"/>
                <a:cs typeface="Arial" pitchFamily="34" charset="0"/>
              </a:rPr>
              <a:t>Υπάρχουν τρία βασικά συστήματα οργανωσιακής κουλτούρας (</a:t>
            </a:r>
            <a:r>
              <a:rPr lang="el-GR" sz="2800" u="sng" dirty="0" err="1">
                <a:latin typeface="Arial" pitchFamily="34" charset="0"/>
                <a:cs typeface="Arial" pitchFamily="34" charset="0"/>
              </a:rPr>
              <a:t>cultural</a:t>
            </a:r>
            <a:r>
              <a:rPr lang="el-GR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u="sng" dirty="0" err="1">
                <a:latin typeface="Arial" pitchFamily="34" charset="0"/>
                <a:cs typeface="Arial" pitchFamily="34" charset="0"/>
              </a:rPr>
              <a:t>systems</a:t>
            </a:r>
            <a:r>
              <a:rPr lang="el-GR" sz="2800" u="sng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l-GR" altLang="en-US" sz="2800" dirty="0" smtClean="0">
              <a:latin typeface="Arial" pitchFamily="34" charset="0"/>
              <a:cs typeface="Arial" pitchFamily="34" charset="0"/>
            </a:endParaRPr>
          </a:p>
          <a:p>
            <a:pPr marL="288925" lvl="1" indent="-271463">
              <a:lnSpc>
                <a:spcPts val="3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n-US" sz="2800" b="1" dirty="0">
                <a:latin typeface="Arial" pitchFamily="34" charset="0"/>
                <a:cs typeface="Arial" pitchFamily="34" charset="0"/>
              </a:rPr>
              <a:t>Στελέχωση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. Η επιλογή του κατάλληλου προσωπικού εξασφαλίζει τη </a:t>
            </a:r>
            <a:r>
              <a:rPr lang="el-GR" altLang="en-US" sz="2800" dirty="0" smtClean="0">
                <a:latin typeface="Arial" pitchFamily="34" charset="0"/>
                <a:cs typeface="Arial" pitchFamily="34" charset="0"/>
              </a:rPr>
              <a:t>συμμόρφωση με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τη στρατηγική που ακολουθεί η επιχείρηση</a:t>
            </a:r>
            <a:r>
              <a:rPr lang="el-GR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8925" lvl="1" indent="-271463">
              <a:lnSpc>
                <a:spcPts val="3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b="1" dirty="0">
                <a:latin typeface="Arial" pitchFamily="34" charset="0"/>
                <a:cs typeface="Arial" pitchFamily="34" charset="0"/>
              </a:rPr>
              <a:t>Κοινωνικοποίηση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συμπεριφορά των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εργαζομένων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διαμορφώνεται μέσα από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ορισμένες διαδικασίες κοινωνικοποίησης.</a:t>
            </a:r>
          </a:p>
          <a:p>
            <a:pPr marL="288925" lvl="1" indent="-271463">
              <a:lnSpc>
                <a:spcPts val="3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Ανταμοιβές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. Η υιοθέτηση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κατάλληλης συμπεριφοράς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μπορεί να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ενθαρρύνεται μέσα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από τη θέσπιση συγκεκριμένων συστημάτων ανταμοιβής και ανέλιξης.</a:t>
            </a:r>
            <a:endParaRPr lang="el-GR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72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641350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Franklin Gothic Book" pitchFamily="34" charset="0"/>
              </a:rPr>
              <a:t>Συστήματα ελέγχου </a:t>
            </a:r>
            <a:r>
              <a:rPr lang="el-GR" dirty="0" smtClean="0">
                <a:latin typeface="Franklin Gothic Book" pitchFamily="34" charset="0"/>
              </a:rPr>
              <a:t>απόδοσης </a:t>
            </a:r>
            <a:r>
              <a:rPr lang="en-GB" altLang="en-US" dirty="0" smtClean="0">
                <a:latin typeface="Franklin Gothic Book" pitchFamily="34" charset="0"/>
              </a:rPr>
              <a:t>(1)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22833" y="1268760"/>
            <a:ext cx="8569647" cy="4503797"/>
          </a:xfrm>
        </p:spPr>
        <p:txBody>
          <a:bodyPr>
            <a:normAutofit/>
          </a:bodyPr>
          <a:lstStyle/>
          <a:p>
            <a:pPr marL="288925" lvl="1" indent="-271463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n-US" sz="2800" dirty="0">
                <a:latin typeface="Arial" panose="020B0604020202020204" pitchFamily="34" charset="0"/>
              </a:rPr>
              <a:t>Οι </a:t>
            </a:r>
            <a:r>
              <a:rPr lang="el-GR" altLang="en-US" sz="2800" b="1" dirty="0">
                <a:latin typeface="Arial" panose="020B0604020202020204" pitchFamily="34" charset="0"/>
              </a:rPr>
              <a:t>στόχοι απόδοσης </a:t>
            </a:r>
            <a:r>
              <a:rPr lang="el-GR" altLang="en-US" sz="2800" dirty="0">
                <a:latin typeface="Arial" panose="020B0604020202020204" pitchFamily="34" charset="0"/>
              </a:rPr>
              <a:t>επικεντρώνονται στις εκροές ενός οργανισμού, και πιο συγκεκριμένα σε ορισμένους στόχους, όπως η ποιότητα των προϊόντων, τα έσοδα ή τα κέρδη.</a:t>
            </a:r>
          </a:p>
          <a:p>
            <a:pPr marL="288925" lvl="1" indent="-271463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dirty="0">
                <a:latin typeface="Arial" panose="020B0604020202020204" pitchFamily="34" charset="0"/>
              </a:rPr>
              <a:t>Οι στόχοι αυτοί είναι γνωστοί και ως </a:t>
            </a:r>
            <a:r>
              <a:rPr lang="el-GR" sz="2800" b="1" dirty="0">
                <a:latin typeface="Arial" panose="020B0604020202020204" pitchFamily="34" charset="0"/>
              </a:rPr>
              <a:t>βασικοί δείκτες απόδοσης</a:t>
            </a:r>
            <a:r>
              <a:rPr lang="el-GR" sz="2800" dirty="0">
                <a:latin typeface="Arial" panose="020B0604020202020204" pitchFamily="34" charset="0"/>
              </a:rPr>
              <a:t> (</a:t>
            </a:r>
            <a:r>
              <a:rPr lang="el-GR" sz="2800" dirty="0" err="1">
                <a:latin typeface="Arial" panose="020B0604020202020204" pitchFamily="34" charset="0"/>
              </a:rPr>
              <a:t>key</a:t>
            </a:r>
            <a:r>
              <a:rPr lang="el-GR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</a:rPr>
              <a:t>performance indicators, KPIs).</a:t>
            </a:r>
            <a:endParaRPr lang="el-GR" sz="2800" dirty="0">
              <a:latin typeface="Arial" panose="020B0604020202020204" pitchFamily="34" charset="0"/>
            </a:endParaRPr>
          </a:p>
          <a:p>
            <a:pPr marL="288925" lvl="1" indent="-271463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dirty="0">
                <a:latin typeface="Arial" panose="020B0604020202020204" pitchFamily="34" charset="0"/>
              </a:rPr>
              <a:t>Έτσι, η απόδοση ενός οργανισμού κρίνεται, τόσο εσωτερικά, όσο και εξωτερικά, με τη χρήση των συγκεκριμένων δεικτών.</a:t>
            </a:r>
            <a:endParaRPr lang="en-GB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646113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Franklin Gothic Book" pitchFamily="34" charset="0"/>
              </a:rPr>
              <a:t>Συστήματα ελέγχου </a:t>
            </a:r>
            <a:r>
              <a:rPr lang="el-GR" dirty="0" smtClean="0">
                <a:latin typeface="Franklin Gothic Book" pitchFamily="34" charset="0"/>
              </a:rPr>
              <a:t>απόδοσης </a:t>
            </a:r>
            <a:r>
              <a:rPr lang="en-GB" altLang="en-US" dirty="0" smtClean="0">
                <a:latin typeface="Franklin Gothic Book" pitchFamily="34" charset="0"/>
              </a:rPr>
              <a:t>(2)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856984" cy="5453801"/>
          </a:xfrm>
        </p:spPr>
        <p:txBody>
          <a:bodyPr/>
          <a:lstStyle/>
          <a:p>
            <a:pPr marL="280988" indent="-280988">
              <a:defRPr/>
            </a:pPr>
            <a:r>
              <a:rPr lang="el-GR" altLang="en-US" sz="2600" b="1" dirty="0" smtClean="0">
                <a:latin typeface="Arial" pitchFamily="34" charset="0"/>
              </a:rPr>
              <a:t>Μεγάλες </a:t>
            </a:r>
            <a:r>
              <a:rPr lang="el-GR" altLang="en-US" sz="2600" b="1" dirty="0">
                <a:latin typeface="Arial" pitchFamily="34" charset="0"/>
              </a:rPr>
              <a:t>επιχειρήσεις</a:t>
            </a:r>
            <a:r>
              <a:rPr lang="el-GR" altLang="en-US" sz="2600" dirty="0">
                <a:latin typeface="Arial" pitchFamily="34" charset="0"/>
              </a:rPr>
              <a:t>. Τα κεντρικά γραφεία </a:t>
            </a:r>
            <a:r>
              <a:rPr lang="el-GR" altLang="en-US" sz="2600" dirty="0" smtClean="0">
                <a:latin typeface="Arial" pitchFamily="34" charset="0"/>
              </a:rPr>
              <a:t>επιλέγουν συγκεκριμένους </a:t>
            </a:r>
            <a:r>
              <a:rPr lang="el-GR" altLang="en-US" sz="2600" dirty="0">
                <a:latin typeface="Arial" pitchFamily="34" charset="0"/>
              </a:rPr>
              <a:t>δείκτες απόδοσης με βάση τους οποίους γίνεται ο έλεγχος </a:t>
            </a:r>
            <a:r>
              <a:rPr lang="el-GR" altLang="en-US" sz="2600" dirty="0" smtClean="0">
                <a:latin typeface="Arial" pitchFamily="34" charset="0"/>
              </a:rPr>
              <a:t>των επιχειρηματικών μονάδων.</a:t>
            </a:r>
          </a:p>
          <a:p>
            <a:pPr marL="280988" indent="-280988">
              <a:defRPr/>
            </a:pPr>
            <a:r>
              <a:rPr lang="el-GR" altLang="en-US" sz="2600" b="1" dirty="0">
                <a:latin typeface="Arial" pitchFamily="34" charset="0"/>
              </a:rPr>
              <a:t>Ρυθμιζόμενες αγορές</a:t>
            </a:r>
            <a:r>
              <a:rPr lang="el-GR" altLang="en-US" sz="2600" dirty="0">
                <a:latin typeface="Arial" pitchFamily="34" charset="0"/>
              </a:rPr>
              <a:t>. Σε μια ρυθμιζόμενη αγορά (π.χ. </a:t>
            </a:r>
            <a:r>
              <a:rPr lang="el-GR" altLang="en-US" sz="2600" dirty="0" smtClean="0">
                <a:latin typeface="Arial" pitchFamily="34" charset="0"/>
              </a:rPr>
              <a:t>ηλεκτρικό ρεύμα, </a:t>
            </a:r>
            <a:r>
              <a:rPr lang="el-GR" altLang="en-US" sz="2600" dirty="0">
                <a:latin typeface="Arial" pitchFamily="34" charset="0"/>
              </a:rPr>
              <a:t>στην οποία συμμετέχουν και ιδιωτικές επιχειρήσεις), η </a:t>
            </a:r>
            <a:r>
              <a:rPr lang="el-GR" altLang="en-US" sz="2600" dirty="0" smtClean="0">
                <a:latin typeface="Arial" pitchFamily="34" charset="0"/>
              </a:rPr>
              <a:t>κυβέρνηση ασκεί </a:t>
            </a:r>
            <a:r>
              <a:rPr lang="el-GR" altLang="en-US" sz="2600" dirty="0">
                <a:latin typeface="Arial" pitchFamily="34" charset="0"/>
              </a:rPr>
              <a:t>έλεγχο με τη χρήση προσυμφωνημένων δεικτών απόδοσης</a:t>
            </a:r>
            <a:r>
              <a:rPr lang="el-GR" altLang="en-US" sz="2600" dirty="0" smtClean="0">
                <a:latin typeface="Arial" pitchFamily="34" charset="0"/>
              </a:rPr>
              <a:t>.</a:t>
            </a:r>
          </a:p>
          <a:p>
            <a:pPr marL="280988" indent="-280988">
              <a:defRPr/>
            </a:pPr>
            <a:r>
              <a:rPr lang="el-GR" altLang="en-US" sz="2600" b="1" dirty="0">
                <a:latin typeface="Arial" pitchFamily="34" charset="0"/>
              </a:rPr>
              <a:t>Δημόσιες υπηρεσίες</a:t>
            </a:r>
            <a:r>
              <a:rPr lang="el-GR" altLang="en-US" sz="2600" dirty="0">
                <a:latin typeface="Arial" pitchFamily="34" charset="0"/>
              </a:rPr>
              <a:t>. Παραδοσιακά, ο έλεγχος των δημόσιων υπηρεσιών </a:t>
            </a:r>
            <a:r>
              <a:rPr lang="el-GR" altLang="en-US" sz="2600" dirty="0" smtClean="0">
                <a:latin typeface="Arial" pitchFamily="34" charset="0"/>
              </a:rPr>
              <a:t>γινόταν στη </a:t>
            </a:r>
            <a:r>
              <a:rPr lang="el-GR" altLang="en-US" sz="2600" dirty="0">
                <a:latin typeface="Arial" pitchFamily="34" charset="0"/>
              </a:rPr>
              <a:t>βάση των εισροών. Σήμερα, γίνεται προσπάθεια ο έλεγχος να </a:t>
            </a:r>
            <a:r>
              <a:rPr lang="el-GR" altLang="en-US" sz="2600" dirty="0" smtClean="0">
                <a:latin typeface="Arial" pitchFamily="34" charset="0"/>
              </a:rPr>
              <a:t>μεταφερθεί στο </a:t>
            </a:r>
            <a:r>
              <a:rPr lang="el-GR" altLang="en-US" sz="2600" dirty="0">
                <a:latin typeface="Arial" pitchFamily="34" charset="0"/>
              </a:rPr>
              <a:t>κομμάτι των εκροών (π.χ. ποιότητα υπηρεσιών), καθώς και στα </a:t>
            </a:r>
            <a:r>
              <a:rPr lang="el-GR" altLang="en-US" sz="2600" dirty="0" smtClean="0">
                <a:latin typeface="Arial" pitchFamily="34" charset="0"/>
              </a:rPr>
              <a:t>αποτελέσματα </a:t>
            </a:r>
            <a:r>
              <a:rPr lang="el-GR" altLang="en-US" sz="2600" dirty="0">
                <a:latin typeface="Arial" pitchFamily="34" charset="0"/>
              </a:rPr>
              <a:t>(π.χ. δείκτης θνησιμότητας ασθενών στις υπηρεσίες υγείας).</a:t>
            </a:r>
            <a:endParaRPr lang="en-GB" altLang="en-US" sz="26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385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Μαθησιακά </a:t>
            </a:r>
            <a:r>
              <a:rPr lang="el-GR" dirty="0" smtClean="0">
                <a:latin typeface="Franklin Gothic Book" pitchFamily="34" charset="0"/>
              </a:rPr>
              <a:t>αποτελέσματα (1)</a:t>
            </a:r>
            <a:endParaRPr lang="en-US" altLang="en-US" dirty="0" smtClean="0">
              <a:latin typeface="Franklin Gothic Book" pitchFamily="34" charset="0"/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2202" y="1196752"/>
            <a:ext cx="8538270" cy="4801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u="sng" dirty="0">
                <a:latin typeface="Arial" pitchFamily="34" charset="0"/>
                <a:cs typeface="Arial" pitchFamily="34" charset="0"/>
              </a:rPr>
              <a:t>Έπειτα από τη μελέτη του συγκεκριμένου κεφαλαίου, θα είστε σε θέση να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:</a:t>
            </a:r>
            <a:endParaRPr lang="el-GR" altLang="el-GR" sz="2800" dirty="0" smtClean="0">
              <a:latin typeface="Arial" pitchFamily="34" charset="0"/>
              <a:cs typeface="Arial" pitchFamily="34" charset="0"/>
            </a:endParaRPr>
          </a:p>
          <a:p>
            <a:pPr marL="298450" indent="-298450">
              <a:spcBef>
                <a:spcPts val="1200"/>
              </a:spcBef>
              <a:spcAft>
                <a:spcPts val="1200"/>
              </a:spcAft>
            </a:pPr>
            <a:r>
              <a:rPr lang="el-GR" altLang="el-GR" sz="2800" dirty="0">
                <a:latin typeface="Arial" panose="020B0604020202020204" pitchFamily="34" charset="0"/>
              </a:rPr>
              <a:t>Αναλύσετε τους βασικούς τύπους </a:t>
            </a:r>
            <a:r>
              <a:rPr lang="el-GR" altLang="el-GR" sz="2800" b="1" dirty="0">
                <a:latin typeface="Arial" panose="020B0604020202020204" pitchFamily="34" charset="0"/>
              </a:rPr>
              <a:t>οργανωτικής δομής </a:t>
            </a:r>
            <a:r>
              <a:rPr lang="el-GR" altLang="el-GR" sz="2800" dirty="0">
                <a:latin typeface="Arial" panose="020B0604020202020204" pitchFamily="34" charset="0"/>
              </a:rPr>
              <a:t>και να τους αξιολογήσετε με </a:t>
            </a:r>
            <a:r>
              <a:rPr lang="el-GR" altLang="el-GR" sz="2800" dirty="0" smtClean="0">
                <a:latin typeface="Arial" panose="020B0604020202020204" pitchFamily="34" charset="0"/>
              </a:rPr>
              <a:t>βάση τα </a:t>
            </a:r>
            <a:r>
              <a:rPr lang="el-GR" altLang="el-GR" sz="2800" dirty="0">
                <a:latin typeface="Arial" panose="020B0604020202020204" pitchFamily="34" charset="0"/>
              </a:rPr>
              <a:t>δυνατά και τα αδύναμα σημεία τους.</a:t>
            </a:r>
          </a:p>
          <a:p>
            <a:pPr marL="298450" indent="-298450">
              <a:spcBef>
                <a:spcPts val="1200"/>
              </a:spcBef>
              <a:spcAft>
                <a:spcPts val="1200"/>
              </a:spcAft>
            </a:pPr>
            <a:r>
              <a:rPr lang="el-GR" altLang="el-GR" sz="2800" dirty="0">
                <a:latin typeface="Arial" panose="020B0604020202020204" pitchFamily="34" charset="0"/>
              </a:rPr>
              <a:t>Αναγνωρίσετε βασικά ζητήματα που εγείρονται κατά τον </a:t>
            </a:r>
            <a:r>
              <a:rPr lang="el-GR" altLang="el-GR" sz="2800" b="1" dirty="0">
                <a:latin typeface="Arial" panose="020B0604020202020204" pitchFamily="34" charset="0"/>
              </a:rPr>
              <a:t>σχεδιασμό οργανωσιακών συστημάτων </a:t>
            </a:r>
            <a:r>
              <a:rPr lang="el-GR" altLang="el-GR" sz="2800" dirty="0">
                <a:latin typeface="Arial" panose="020B0604020202020204" pitchFamily="34" charset="0"/>
              </a:rPr>
              <a:t>(συστήματα σχεδιασμού, συστήματα οργανωσιακής κουλτούρας, συστήματα ελέγχου απόδοσης).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646113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Franklin Gothic Book" pitchFamily="34" charset="0"/>
              </a:rPr>
              <a:t>Συστήματα ελέγχου </a:t>
            </a:r>
            <a:r>
              <a:rPr lang="el-GR" dirty="0" smtClean="0">
                <a:latin typeface="Franklin Gothic Book" pitchFamily="34" charset="0"/>
              </a:rPr>
              <a:t>απόδοσης </a:t>
            </a:r>
            <a:r>
              <a:rPr lang="en-GB" altLang="en-US" dirty="0" smtClean="0">
                <a:latin typeface="Franklin Gothic Book" pitchFamily="34" charset="0"/>
              </a:rPr>
              <a:t>(3)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13993"/>
            <a:ext cx="8640960" cy="55553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altLang="en-US" u="sng" dirty="0" smtClean="0">
                <a:latin typeface="Arial" pitchFamily="34" charset="0"/>
              </a:rPr>
              <a:t>Πιθανά </a:t>
            </a:r>
            <a:r>
              <a:rPr lang="el-GR" altLang="en-US" u="sng" dirty="0">
                <a:latin typeface="Arial" pitchFamily="34" charset="0"/>
              </a:rPr>
              <a:t>προβλήματα </a:t>
            </a:r>
            <a:r>
              <a:rPr lang="el-GR" altLang="en-US" u="sng" dirty="0" smtClean="0">
                <a:latin typeface="Arial" pitchFamily="34" charset="0"/>
              </a:rPr>
              <a:t>στοχοθέτησης</a:t>
            </a:r>
            <a:r>
              <a:rPr lang="en-GB" altLang="en-US" dirty="0" smtClean="0">
                <a:latin typeface="Arial" pitchFamily="34" charset="0"/>
              </a:rPr>
              <a:t>:</a:t>
            </a:r>
          </a:p>
          <a:p>
            <a:pPr marL="288925" lvl="1" indent="-271463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n-US" sz="2600" b="1" dirty="0">
                <a:latin typeface="Arial" panose="020B0604020202020204" pitchFamily="34" charset="0"/>
              </a:rPr>
              <a:t>Χρήση ακατάλληλων μέτρων απόδοσης</a:t>
            </a:r>
            <a:r>
              <a:rPr lang="el-GR" altLang="en-US" sz="2600" dirty="0">
                <a:latin typeface="Arial" panose="020B0604020202020204" pitchFamily="34" charset="0"/>
              </a:rPr>
              <a:t>. </a:t>
            </a:r>
            <a:r>
              <a:rPr lang="el-GR" altLang="en-US" sz="2600" dirty="0" smtClean="0">
                <a:latin typeface="Arial" panose="020B0604020202020204" pitchFamily="34" charset="0"/>
              </a:rPr>
              <a:t>Τα στελέχη επιλέγουν δείκτες </a:t>
            </a:r>
            <a:r>
              <a:rPr lang="el-GR" altLang="en-US" sz="2600" dirty="0">
                <a:latin typeface="Arial" panose="020B0604020202020204" pitchFamily="34" charset="0"/>
              </a:rPr>
              <a:t>που είναι εύκολα μετρήσιμοι ή </a:t>
            </a:r>
            <a:r>
              <a:rPr lang="el-GR" altLang="en-US" sz="2600" dirty="0" smtClean="0">
                <a:latin typeface="Arial" panose="020B0604020202020204" pitchFamily="34" charset="0"/>
              </a:rPr>
              <a:t>δεν αντικατοπτρίζουν </a:t>
            </a:r>
            <a:r>
              <a:rPr lang="el-GR" altLang="en-US" sz="2600" dirty="0">
                <a:latin typeface="Arial" panose="020B0604020202020204" pitchFamily="34" charset="0"/>
              </a:rPr>
              <a:t>πλήρως τις ανάγκες της επιχείρησης.</a:t>
            </a:r>
          </a:p>
          <a:p>
            <a:pPr marL="288925" lvl="1" indent="-271463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600" b="1" dirty="0">
                <a:latin typeface="Arial" panose="020B0604020202020204" pitchFamily="34" charset="0"/>
              </a:rPr>
              <a:t>Ακατάλληλα επίπεδα στόχων</a:t>
            </a:r>
            <a:r>
              <a:rPr lang="el-GR" sz="2600" dirty="0">
                <a:latin typeface="Arial" panose="020B0604020202020204" pitchFamily="34" charset="0"/>
              </a:rPr>
              <a:t>. </a:t>
            </a:r>
            <a:r>
              <a:rPr lang="el-GR" sz="2600" dirty="0" smtClean="0">
                <a:latin typeface="Arial" panose="020B0604020202020204" pitchFamily="34" charset="0"/>
              </a:rPr>
              <a:t>Τα στελέχη προχωρούν </a:t>
            </a:r>
            <a:r>
              <a:rPr lang="el-GR" sz="2600" dirty="0">
                <a:latin typeface="Arial" panose="020B0604020202020204" pitchFamily="34" charset="0"/>
              </a:rPr>
              <a:t>σε πεσιμιστικές προβλέψεις </a:t>
            </a:r>
            <a:r>
              <a:rPr lang="el-GR" sz="2600" dirty="0" smtClean="0">
                <a:latin typeface="Arial" panose="020B0604020202020204" pitchFamily="34" charset="0"/>
              </a:rPr>
              <a:t>και θέτουν αντίστοιχα </a:t>
            </a:r>
            <a:r>
              <a:rPr lang="el-GR" sz="2600" dirty="0">
                <a:latin typeface="Arial" panose="020B0604020202020204" pitchFamily="34" charset="0"/>
              </a:rPr>
              <a:t>χαμηλούς στόχους, ώστε να είναι σε θέση να τους εκπληρώνουν με ευκολία.</a:t>
            </a:r>
          </a:p>
          <a:p>
            <a:pPr marL="288925" lvl="1" indent="-271463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600" b="1" dirty="0">
                <a:latin typeface="Arial" panose="020B0604020202020204" pitchFamily="34" charset="0"/>
              </a:rPr>
              <a:t>Υπέρμετρος εσωτερικός ανταγωνισμός</a:t>
            </a:r>
            <a:r>
              <a:rPr lang="el-GR" sz="2600" dirty="0">
                <a:latin typeface="Arial" panose="020B0604020202020204" pitchFamily="34" charset="0"/>
              </a:rPr>
              <a:t>. Τα </a:t>
            </a:r>
            <a:r>
              <a:rPr lang="el-GR" sz="2600" dirty="0" smtClean="0">
                <a:latin typeface="Arial" panose="020B0604020202020204" pitchFamily="34" charset="0"/>
              </a:rPr>
              <a:t>τμήματα </a:t>
            </a:r>
            <a:r>
              <a:rPr lang="el-GR" sz="2600" dirty="0">
                <a:latin typeface="Arial" panose="020B0604020202020204" pitchFamily="34" charset="0"/>
              </a:rPr>
              <a:t>της επιχείρησης </a:t>
            </a:r>
            <a:r>
              <a:rPr lang="el-GR" sz="2600" dirty="0" smtClean="0">
                <a:latin typeface="Arial" panose="020B0604020202020204" pitchFamily="34" charset="0"/>
              </a:rPr>
              <a:t>αναπτύσσουν </a:t>
            </a:r>
            <a:r>
              <a:rPr lang="el-GR" sz="2600" dirty="0">
                <a:latin typeface="Arial" panose="020B0604020202020204" pitchFamily="34" charset="0"/>
              </a:rPr>
              <a:t>εσωτερικό </a:t>
            </a:r>
            <a:r>
              <a:rPr lang="el-GR" sz="2600" dirty="0" smtClean="0">
                <a:latin typeface="Arial" panose="020B0604020202020204" pitchFamily="34" charset="0"/>
              </a:rPr>
              <a:t>ανταγωνισμό, ιδίως εάν </a:t>
            </a:r>
            <a:r>
              <a:rPr lang="el-GR" sz="2600" dirty="0">
                <a:latin typeface="Arial" panose="020B0604020202020204" pitchFamily="34" charset="0"/>
              </a:rPr>
              <a:t>οι στόχοι απόδοσης </a:t>
            </a:r>
            <a:r>
              <a:rPr lang="el-GR" sz="2600" dirty="0" smtClean="0">
                <a:latin typeface="Arial" panose="020B0604020202020204" pitchFamily="34" charset="0"/>
              </a:rPr>
              <a:t>εξειδικεύονται </a:t>
            </a:r>
            <a:r>
              <a:rPr lang="el-GR" sz="2600" dirty="0">
                <a:latin typeface="Arial" panose="020B0604020202020204" pitchFamily="34" charset="0"/>
              </a:rPr>
              <a:t>σε μεγάλο βαθμό.</a:t>
            </a:r>
            <a:endParaRPr lang="en-GB" altLang="en-US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68973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>
                <a:latin typeface="Franklin Gothic Book" pitchFamily="34" charset="0"/>
              </a:rPr>
              <a:t>Κάρτες ισόρροπης </a:t>
            </a:r>
            <a:r>
              <a:rPr lang="el-GR" altLang="en-US" dirty="0">
                <a:latin typeface="Franklin Gothic Book" pitchFamily="34" charset="0"/>
              </a:rPr>
              <a:t>στοχοθεσίας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91905"/>
            <a:ext cx="8712968" cy="5139869"/>
          </a:xfrm>
        </p:spPr>
        <p:txBody>
          <a:bodyPr>
            <a:normAutofit/>
          </a:bodyPr>
          <a:lstStyle/>
          <a:p>
            <a:pPr marL="17462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l-GR" altLang="en-US" sz="2800" dirty="0" smtClean="0">
                <a:latin typeface="Arial" panose="020B0604020202020204" pitchFamily="34" charset="0"/>
              </a:rPr>
              <a:t>Θέτουν </a:t>
            </a:r>
            <a:r>
              <a:rPr lang="el-GR" altLang="en-US" sz="2800" b="1" dirty="0">
                <a:latin typeface="Arial" panose="020B0604020202020204" pitchFamily="34" charset="0"/>
              </a:rPr>
              <a:t>στόχους απόδοσης </a:t>
            </a:r>
            <a:r>
              <a:rPr lang="el-GR" altLang="en-US" sz="2800" dirty="0">
                <a:latin typeface="Arial" panose="020B0604020202020204" pitchFamily="34" charset="0"/>
              </a:rPr>
              <a:t>που σχετίζονται με </a:t>
            </a:r>
            <a:r>
              <a:rPr lang="el-GR" altLang="en-US" sz="2800" b="1" dirty="0">
                <a:latin typeface="Arial" panose="020B0604020202020204" pitchFamily="34" charset="0"/>
              </a:rPr>
              <a:t>πολλές διαστάσεις</a:t>
            </a:r>
            <a:r>
              <a:rPr lang="el-GR" altLang="en-US" sz="2800" dirty="0">
                <a:latin typeface="Arial" panose="020B0604020202020204" pitchFamily="34" charset="0"/>
              </a:rPr>
              <a:t>, και όχι μόνο με καθαρά </a:t>
            </a:r>
            <a:r>
              <a:rPr lang="el-GR" altLang="en-US" sz="2800" dirty="0" smtClean="0">
                <a:latin typeface="Arial" panose="020B0604020202020204" pitchFamily="34" charset="0"/>
              </a:rPr>
              <a:t>οικονομικές:</a:t>
            </a:r>
            <a:endParaRPr lang="el-GR" altLang="en-US" sz="2800" dirty="0">
              <a:latin typeface="Arial" panose="020B0604020202020204" pitchFamily="34" charset="0"/>
            </a:endParaRPr>
          </a:p>
          <a:p>
            <a:pPr marL="531812" lvl="1" indent="-5143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n-US" sz="2800" b="1" dirty="0" smtClean="0">
                <a:latin typeface="Arial" panose="020B0604020202020204" pitchFamily="34" charset="0"/>
              </a:rPr>
              <a:t>Χρηματοοικονομική </a:t>
            </a:r>
            <a:r>
              <a:rPr lang="el-GR" altLang="en-US" sz="2800" b="1" dirty="0">
                <a:latin typeface="Arial" panose="020B0604020202020204" pitchFamily="34" charset="0"/>
              </a:rPr>
              <a:t>διάσταση</a:t>
            </a:r>
            <a:r>
              <a:rPr lang="el-GR" altLang="en-US" sz="2800" dirty="0">
                <a:latin typeface="Arial" panose="020B0604020202020204" pitchFamily="34" charset="0"/>
              </a:rPr>
              <a:t>: </a:t>
            </a:r>
            <a:r>
              <a:rPr lang="el-GR" altLang="en-US" sz="2800" i="1" dirty="0">
                <a:latin typeface="Arial" panose="020B0604020202020204" pitchFamily="34" charset="0"/>
              </a:rPr>
              <a:t>π.χ. περιθώριο κέρδους ή χρηματικές </a:t>
            </a:r>
            <a:r>
              <a:rPr lang="el-GR" altLang="en-US" sz="2800" i="1" dirty="0" smtClean="0">
                <a:latin typeface="Arial" panose="020B0604020202020204" pitchFamily="34" charset="0"/>
              </a:rPr>
              <a:t>ροές</a:t>
            </a:r>
            <a:r>
              <a:rPr lang="el-GR" altLang="en-US" sz="2800" dirty="0">
                <a:latin typeface="Arial" panose="020B0604020202020204" pitchFamily="34" charset="0"/>
              </a:rPr>
              <a:t>.</a:t>
            </a:r>
            <a:endParaRPr lang="el-GR" altLang="en-US" sz="2800" dirty="0" smtClean="0">
              <a:latin typeface="Arial" panose="020B0604020202020204" pitchFamily="34" charset="0"/>
            </a:endParaRPr>
          </a:p>
          <a:p>
            <a:pPr marL="531812" lvl="1" indent="-5143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n-US" sz="2800" b="1" dirty="0" err="1">
                <a:latin typeface="Arial" panose="020B0604020202020204" pitchFamily="34" charset="0"/>
              </a:rPr>
              <a:t>Πελατοκεντρική</a:t>
            </a:r>
            <a:r>
              <a:rPr lang="el-GR" altLang="en-US" sz="2800" b="1" dirty="0">
                <a:latin typeface="Arial" panose="020B0604020202020204" pitchFamily="34" charset="0"/>
              </a:rPr>
              <a:t> διάσταση</a:t>
            </a:r>
            <a:r>
              <a:rPr lang="el-GR" altLang="en-US" sz="2800" dirty="0">
                <a:latin typeface="Arial" panose="020B0604020202020204" pitchFamily="34" charset="0"/>
              </a:rPr>
              <a:t>: </a:t>
            </a:r>
            <a:r>
              <a:rPr lang="el-GR" altLang="en-US" sz="2800" i="1" dirty="0">
                <a:latin typeface="Arial" panose="020B0604020202020204" pitchFamily="34" charset="0"/>
              </a:rPr>
              <a:t>π.χ. </a:t>
            </a:r>
            <a:r>
              <a:rPr lang="el-GR" altLang="en-US" sz="2800" i="1" dirty="0" smtClean="0">
                <a:latin typeface="Arial" panose="020B0604020202020204" pitchFamily="34" charset="0"/>
              </a:rPr>
              <a:t>ποιότητα </a:t>
            </a:r>
            <a:r>
              <a:rPr lang="el-GR" altLang="en-US" sz="2800" i="1" dirty="0">
                <a:latin typeface="Arial" panose="020B0604020202020204" pitchFamily="34" charset="0"/>
              </a:rPr>
              <a:t>υπηρεσιών, χρόνος παράδοσης προϊόντων</a:t>
            </a:r>
            <a:r>
              <a:rPr lang="el-GR" altLang="en-US" sz="2800" dirty="0" smtClean="0">
                <a:latin typeface="Arial" panose="020B0604020202020204" pitchFamily="34" charset="0"/>
              </a:rPr>
              <a:t>.</a:t>
            </a:r>
            <a:endParaRPr lang="el-GR" altLang="en-US" sz="2800" dirty="0">
              <a:latin typeface="Arial" panose="020B0604020202020204" pitchFamily="34" charset="0"/>
            </a:endParaRPr>
          </a:p>
          <a:p>
            <a:pPr marL="531812" lvl="1" indent="-5143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n-US" sz="2800" b="1" dirty="0">
                <a:latin typeface="Arial" panose="020B0604020202020204" pitchFamily="34" charset="0"/>
              </a:rPr>
              <a:t>Εσωτερική διάσταση</a:t>
            </a:r>
            <a:r>
              <a:rPr lang="el-GR" altLang="en-US" sz="2800" dirty="0">
                <a:latin typeface="Arial" panose="020B0604020202020204" pitchFamily="34" charset="0"/>
              </a:rPr>
              <a:t>: </a:t>
            </a:r>
            <a:r>
              <a:rPr lang="el-GR" altLang="en-US" sz="2800" i="1" dirty="0">
                <a:latin typeface="Arial" panose="020B0604020202020204" pitchFamily="34" charset="0"/>
              </a:rPr>
              <a:t>περιλαμβάνει στόχους που σχετίζονται με την λειτουργική αποδοτικότητα</a:t>
            </a:r>
            <a:r>
              <a:rPr lang="el-GR" altLang="en-US" sz="2800" dirty="0" smtClean="0">
                <a:latin typeface="Arial" panose="020B0604020202020204" pitchFamily="34" charset="0"/>
              </a:rPr>
              <a:t>.</a:t>
            </a:r>
            <a:endParaRPr lang="el-GR" altLang="en-US" sz="2800" dirty="0">
              <a:latin typeface="Arial" panose="020B0604020202020204" pitchFamily="34" charset="0"/>
            </a:endParaRPr>
          </a:p>
          <a:p>
            <a:pPr marL="531812" lvl="1" indent="-5143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n-US" sz="2800" b="1" dirty="0">
                <a:latin typeface="Arial" panose="020B0604020202020204" pitchFamily="34" charset="0"/>
              </a:rPr>
              <a:t>Καινοτομία και μάθηση (μελλοντική διάσταση)</a:t>
            </a:r>
            <a:r>
              <a:rPr lang="el-GR" altLang="en-US" sz="2800" dirty="0">
                <a:latin typeface="Arial" panose="020B0604020202020204" pitchFamily="34" charset="0"/>
              </a:rPr>
              <a:t>: </a:t>
            </a:r>
            <a:r>
              <a:rPr lang="el-GR" altLang="en-US" sz="2800" i="1" dirty="0">
                <a:latin typeface="Arial" panose="020B0604020202020204" pitchFamily="34" charset="0"/>
              </a:rPr>
              <a:t>π.χ. επενδύσεις σε εκπαίδευση και έρευνα</a:t>
            </a:r>
            <a:r>
              <a:rPr lang="el-GR" altLang="en-US" sz="2800" dirty="0">
                <a:latin typeface="Arial" panose="020B0604020202020204" pitchFamily="34" charset="0"/>
              </a:rPr>
              <a:t>.</a:t>
            </a:r>
            <a:endParaRPr lang="en-GB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67384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Οργανωσιακός σχεδιασμός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46088" y="1341438"/>
            <a:ext cx="8288337" cy="4503797"/>
          </a:xfrm>
        </p:spPr>
        <p:txBody>
          <a:bodyPr>
            <a:normAutofit/>
          </a:bodyPr>
          <a:lstStyle/>
          <a:p>
            <a:pPr marL="288925" lvl="1" indent="-271463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dirty="0" smtClean="0">
                <a:latin typeface="Arial" panose="020B0604020202020204" pitchFamily="34" charset="0"/>
              </a:rPr>
              <a:t>Είναι </a:t>
            </a:r>
            <a:r>
              <a:rPr lang="el-GR" sz="2800" dirty="0">
                <a:latin typeface="Arial" panose="020B0604020202020204" pitchFamily="34" charset="0"/>
              </a:rPr>
              <a:t>εξαιρετικά σημαντικό να υπάρχει συμβατότητα ανάμεσα στις </a:t>
            </a:r>
            <a:r>
              <a:rPr lang="el-GR" sz="2800" dirty="0" smtClean="0">
                <a:latin typeface="Arial" panose="020B0604020202020204" pitchFamily="34" charset="0"/>
              </a:rPr>
              <a:t>δομές </a:t>
            </a:r>
            <a:r>
              <a:rPr lang="el-GR" sz="2800" dirty="0">
                <a:latin typeface="Arial" panose="020B0604020202020204" pitchFamily="34" charset="0"/>
              </a:rPr>
              <a:t>και τα συστήματα </a:t>
            </a:r>
            <a:r>
              <a:rPr lang="el-GR" sz="2800" dirty="0" smtClean="0">
                <a:latin typeface="Arial" panose="020B0604020202020204" pitchFamily="34" charset="0"/>
              </a:rPr>
              <a:t>ενός οργανισμού.</a:t>
            </a:r>
          </a:p>
          <a:p>
            <a:pPr marL="288925" lvl="1" indent="-271463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dirty="0" smtClean="0">
                <a:latin typeface="Arial" panose="020B0604020202020204" pitchFamily="34" charset="0"/>
              </a:rPr>
              <a:t>Προς </a:t>
            </a:r>
            <a:r>
              <a:rPr lang="el-GR" sz="2800" dirty="0">
                <a:latin typeface="Arial" panose="020B0604020202020204" pitchFamily="34" charset="0"/>
              </a:rPr>
              <a:t>αυτή την </a:t>
            </a:r>
            <a:r>
              <a:rPr lang="el-GR" sz="2800" dirty="0" smtClean="0">
                <a:latin typeface="Arial" panose="020B0604020202020204" pitchFamily="34" charset="0"/>
              </a:rPr>
              <a:t>κατεύθυνση </a:t>
            </a:r>
            <a:r>
              <a:rPr lang="el-GR" sz="2800" dirty="0">
                <a:latin typeface="Arial" panose="020B0604020202020204" pitchFamily="34" charset="0"/>
              </a:rPr>
              <a:t>κινείται η έννοια του </a:t>
            </a:r>
            <a:r>
              <a:rPr lang="el-GR" sz="2800" b="1" dirty="0">
                <a:latin typeface="Arial" panose="020B0604020202020204" pitchFamily="34" charset="0"/>
              </a:rPr>
              <a:t>οργανωσιακού σχεδιασμού </a:t>
            </a:r>
            <a:r>
              <a:rPr lang="el-GR" sz="2800" dirty="0">
                <a:latin typeface="Arial" panose="020B0604020202020204" pitchFamily="34" charset="0"/>
              </a:rPr>
              <a:t>(</a:t>
            </a:r>
            <a:r>
              <a:rPr lang="el-GR" sz="2800" dirty="0" err="1">
                <a:latin typeface="Arial" panose="020B0604020202020204" pitchFamily="34" charset="0"/>
              </a:rPr>
              <a:t>organisational</a:t>
            </a:r>
            <a:r>
              <a:rPr lang="el-GR" sz="2800" dirty="0">
                <a:latin typeface="Arial" panose="020B0604020202020204" pitchFamily="34" charset="0"/>
              </a:rPr>
              <a:t> </a:t>
            </a:r>
            <a:r>
              <a:rPr lang="el-GR" sz="2800" dirty="0" err="1">
                <a:latin typeface="Arial" panose="020B0604020202020204" pitchFamily="34" charset="0"/>
              </a:rPr>
              <a:t>configuration</a:t>
            </a:r>
            <a:r>
              <a:rPr lang="el-GR" sz="2800" dirty="0" smtClean="0">
                <a:latin typeface="Arial" panose="020B0604020202020204" pitchFamily="34" charset="0"/>
              </a:rPr>
              <a:t>).</a:t>
            </a:r>
          </a:p>
          <a:p>
            <a:pPr marL="288925" lvl="1" indent="-271463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dirty="0">
                <a:latin typeface="Arial" panose="020B0604020202020204" pitchFamily="34" charset="0"/>
              </a:rPr>
              <a:t>Ο </a:t>
            </a:r>
            <a:r>
              <a:rPr lang="el-GR" sz="2800" b="1" dirty="0">
                <a:latin typeface="Arial" panose="020B0604020202020204" pitchFamily="34" charset="0"/>
              </a:rPr>
              <a:t>σχεδιασμός</a:t>
            </a:r>
            <a:r>
              <a:rPr lang="el-GR" sz="2800" dirty="0">
                <a:latin typeface="Arial" panose="020B0604020202020204" pitchFamily="34" charset="0"/>
              </a:rPr>
              <a:t> </a:t>
            </a:r>
            <a:r>
              <a:rPr lang="el-GR" sz="2800" dirty="0" smtClean="0">
                <a:latin typeface="Arial" panose="020B0604020202020204" pitchFamily="34" charset="0"/>
              </a:rPr>
              <a:t>(</a:t>
            </a:r>
            <a:r>
              <a:rPr lang="el-GR" sz="2800" dirty="0" err="1" smtClean="0">
                <a:latin typeface="Arial" panose="020B0604020202020204" pitchFamily="34" charset="0"/>
              </a:rPr>
              <a:t>configuration</a:t>
            </a:r>
            <a:r>
              <a:rPr lang="el-GR" sz="2800" dirty="0" smtClean="0">
                <a:latin typeface="Arial" panose="020B0604020202020204" pitchFamily="34" charset="0"/>
              </a:rPr>
              <a:t>) που </a:t>
            </a:r>
            <a:r>
              <a:rPr lang="el-GR" sz="2800" dirty="0">
                <a:latin typeface="Arial" panose="020B0604020202020204" pitchFamily="34" charset="0"/>
              </a:rPr>
              <a:t>έχει </a:t>
            </a:r>
            <a:r>
              <a:rPr lang="el-GR" sz="2800" dirty="0" smtClean="0">
                <a:latin typeface="Arial" panose="020B0604020202020204" pitchFamily="34" charset="0"/>
              </a:rPr>
              <a:t>υιοθετήσει </a:t>
            </a:r>
            <a:r>
              <a:rPr lang="el-GR" sz="2800" dirty="0">
                <a:latin typeface="Arial" panose="020B0604020202020204" pitchFamily="34" charset="0"/>
              </a:rPr>
              <a:t>ένας οργανισμός περιγράφει την αλληλεπίδραση των δομικών </a:t>
            </a:r>
            <a:r>
              <a:rPr lang="el-GR" sz="2800" dirty="0" smtClean="0">
                <a:latin typeface="Arial" panose="020B0604020202020204" pitchFamily="34" charset="0"/>
              </a:rPr>
              <a:t>στοιχείων που </a:t>
            </a:r>
            <a:r>
              <a:rPr lang="el-GR" sz="2800" dirty="0">
                <a:latin typeface="Arial" panose="020B0604020202020204" pitchFamily="34" charset="0"/>
              </a:rPr>
              <a:t>υποστηρίζουν την επιλεχθείσα στρατηγική</a:t>
            </a:r>
            <a:r>
              <a:rPr lang="el-GR" sz="2800" dirty="0" smtClean="0">
                <a:latin typeface="Arial" panose="020B0604020202020204" pitchFamily="34" charset="0"/>
              </a:rPr>
              <a:t>.</a:t>
            </a:r>
            <a:endParaRPr lang="el-GR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67370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>
                <a:latin typeface="Franklin Gothic Book" pitchFamily="34" charset="0"/>
              </a:rPr>
              <a:t>Το μοντέλο των 7-S της </a:t>
            </a:r>
            <a:r>
              <a:rPr lang="el-GR" altLang="en-US" dirty="0" err="1">
                <a:latin typeface="Franklin Gothic Book" pitchFamily="34" charset="0"/>
              </a:rPr>
              <a:t>McKinsey</a:t>
            </a:r>
            <a:endParaRPr lang="en-GB" altLang="en-US" dirty="0" smtClean="0">
              <a:latin typeface="Franklin Gothic Book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510" y="1413288"/>
            <a:ext cx="6826858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62880" y="215900"/>
            <a:ext cx="8229600" cy="708025"/>
          </a:xfrm>
        </p:spPr>
        <p:txBody>
          <a:bodyPr>
            <a:normAutofit fontScale="90000"/>
          </a:bodyPr>
          <a:lstStyle/>
          <a:p>
            <a:r>
              <a:rPr lang="el-GR" altLang="en-US" sz="4000" dirty="0" smtClean="0">
                <a:latin typeface="Franklin Gothic Book" pitchFamily="34" charset="0"/>
              </a:rPr>
              <a:t>Ηγεσία</a:t>
            </a:r>
            <a:endParaRPr lang="en-GB" altLang="el-GR" sz="4000" dirty="0" smtClean="0">
              <a:latin typeface="Franklin Gothic Book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341438"/>
            <a:ext cx="8229600" cy="4093428"/>
          </a:xfrm>
        </p:spPr>
        <p:txBody>
          <a:bodyPr>
            <a:normAutofit/>
          </a:bodyPr>
          <a:lstStyle/>
          <a:p>
            <a:pPr marL="298450" indent="-298450">
              <a:spcBef>
                <a:spcPts val="1200"/>
              </a:spcBef>
              <a:spcAft>
                <a:spcPts val="1200"/>
              </a:spcAft>
            </a:pPr>
            <a:r>
              <a:rPr lang="el-GR" altLang="en-US" sz="2800" b="1" dirty="0" smtClean="0">
                <a:latin typeface="Arial" panose="020B0604020202020204" pitchFamily="34" charset="0"/>
              </a:rPr>
              <a:t>Ηγεσία </a:t>
            </a:r>
            <a:r>
              <a:rPr lang="el-GR" altLang="en-US" sz="2800" dirty="0" smtClean="0">
                <a:latin typeface="Arial" panose="020B0604020202020204" pitchFamily="34" charset="0"/>
              </a:rPr>
              <a:t>είναι η διαδικασία μέσα από την οποία ένας ηγέτης επηρεάζει ένα οργανισμό (ή μια ομάδα εντός του οργανισμού) προς την κατεύθυνση εκπλήρωσης ενός σκοπού ή ενός στόχου.</a:t>
            </a:r>
          </a:p>
          <a:p>
            <a:pPr marL="298450" indent="-298450">
              <a:spcBef>
                <a:spcPts val="1200"/>
              </a:spcBef>
              <a:spcAft>
                <a:spcPts val="1200"/>
              </a:spcAft>
            </a:pPr>
            <a:r>
              <a:rPr lang="el-GR" altLang="en-US" sz="2800" dirty="0" smtClean="0">
                <a:latin typeface="Arial" panose="020B0604020202020204" pitchFamily="34" charset="0"/>
              </a:rPr>
              <a:t>Ηγέτες ενδέχεται να αναδύονται από </a:t>
            </a:r>
            <a:r>
              <a:rPr lang="el-GR" altLang="en-US" sz="2800" b="1" dirty="0" smtClean="0">
                <a:latin typeface="Arial" panose="020B0604020202020204" pitchFamily="34" charset="0"/>
              </a:rPr>
              <a:t>διάφορα ιεραρχικά επίπεδα </a:t>
            </a:r>
            <a:r>
              <a:rPr lang="el-GR" altLang="en-US" sz="2800" dirty="0" smtClean="0">
                <a:latin typeface="Arial" panose="020B0604020202020204" pitchFamily="34" charset="0"/>
              </a:rPr>
              <a:t>ενός οργανισμού.</a:t>
            </a:r>
            <a:endParaRPr lang="en-GB" altLang="en-US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560" y="209912"/>
            <a:ext cx="9144000" cy="1569660"/>
          </a:xfrm>
        </p:spPr>
        <p:txBody>
          <a:bodyPr>
            <a:noAutofit/>
          </a:bodyPr>
          <a:lstStyle/>
          <a:p>
            <a:r>
              <a:rPr lang="el-GR" altLang="en-US" sz="3200" dirty="0" smtClean="0">
                <a:latin typeface="Franklin Gothic Book" pitchFamily="34" charset="0"/>
              </a:rPr>
              <a:t>Ρόλοι </a:t>
            </a:r>
            <a:r>
              <a:rPr lang="el-GR" sz="3200" dirty="0">
                <a:latin typeface="Franklin Gothic Book" pitchFamily="34" charset="0"/>
              </a:rPr>
              <a:t>στελεχών στη διαδικασία διαχείρισης </a:t>
            </a:r>
            <a:r>
              <a:rPr lang="el-GR" sz="3200" dirty="0" smtClean="0">
                <a:latin typeface="Franklin Gothic Book" pitchFamily="34" charset="0"/>
              </a:rPr>
              <a:t/>
            </a:r>
            <a:br>
              <a:rPr lang="el-GR" sz="3200" dirty="0" smtClean="0">
                <a:latin typeface="Franklin Gothic Book" pitchFamily="34" charset="0"/>
              </a:rPr>
            </a:br>
            <a:r>
              <a:rPr lang="el-GR" sz="3200" dirty="0" smtClean="0">
                <a:latin typeface="Franklin Gothic Book" pitchFamily="34" charset="0"/>
              </a:rPr>
              <a:t>της </a:t>
            </a:r>
            <a:r>
              <a:rPr lang="el-GR" sz="3200" dirty="0">
                <a:latin typeface="Franklin Gothic Book" pitchFamily="34" charset="0"/>
              </a:rPr>
              <a:t>στρατηγικής αλλαγής</a:t>
            </a:r>
            <a:r>
              <a:rPr lang="en-GB" altLang="en-US" sz="3200" dirty="0" smtClean="0">
                <a:latin typeface="Franklin Gothic Book" pitchFamily="34" charset="0"/>
              </a:rPr>
              <a:t>:</a:t>
            </a:r>
            <a:r>
              <a:rPr lang="el-GR" altLang="en-US" sz="3200" dirty="0" smtClean="0">
                <a:latin typeface="Franklin Gothic Book" pitchFamily="34" charset="0"/>
              </a:rPr>
              <a:t/>
            </a:r>
            <a:br>
              <a:rPr lang="el-GR" altLang="en-US" sz="3200" dirty="0" smtClean="0">
                <a:latin typeface="Franklin Gothic Book" pitchFamily="34" charset="0"/>
              </a:rPr>
            </a:br>
            <a:r>
              <a:rPr lang="el-GR" sz="3200" i="1" dirty="0" smtClean="0">
                <a:latin typeface="Franklin Gothic Book" pitchFamily="34" charset="0"/>
              </a:rPr>
              <a:t>Στελέχη </a:t>
            </a:r>
            <a:r>
              <a:rPr lang="el-GR" sz="3200" i="1" dirty="0">
                <a:latin typeface="Franklin Gothic Book" pitchFamily="34" charset="0"/>
              </a:rPr>
              <a:t>ανώτατου επιπέδου</a:t>
            </a:r>
            <a:endParaRPr lang="en-GB" altLang="en-US" sz="3200" i="1" dirty="0">
              <a:latin typeface="Franklin Gothic Book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933898"/>
            <a:ext cx="8424936" cy="480747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altLang="en-US" sz="2800" dirty="0">
                <a:latin typeface="Arial" pitchFamily="34" charset="0"/>
              </a:rPr>
              <a:t>Υπάρχουν </a:t>
            </a:r>
            <a:r>
              <a:rPr lang="el-GR" altLang="en-US" sz="2800" b="1" dirty="0">
                <a:latin typeface="Arial" pitchFamily="34" charset="0"/>
              </a:rPr>
              <a:t>τρεις ρόλοι </a:t>
            </a:r>
            <a:r>
              <a:rPr lang="el-GR" altLang="en-US" sz="2800" dirty="0">
                <a:latin typeface="Arial" pitchFamily="34" charset="0"/>
              </a:rPr>
              <a:t>που είναι εξαιρετικά σημαντικοί για τα στελέχη της </a:t>
            </a:r>
            <a:r>
              <a:rPr lang="el-GR" altLang="en-US" sz="2800" dirty="0" smtClean="0">
                <a:latin typeface="Arial" pitchFamily="34" charset="0"/>
              </a:rPr>
              <a:t>ανώτατης διοίκησης</a:t>
            </a:r>
            <a:r>
              <a:rPr lang="el-GR" altLang="en-US" sz="2800" dirty="0">
                <a:latin typeface="Arial" pitchFamily="34" charset="0"/>
              </a:rPr>
              <a:t>, ειδικά για τους διευθύνοντες συμβούλους, στη διαδικασία </a:t>
            </a:r>
            <a:r>
              <a:rPr lang="el-GR" altLang="en-US" sz="2800" dirty="0" smtClean="0">
                <a:latin typeface="Arial" pitchFamily="34" charset="0"/>
              </a:rPr>
              <a:t>διαχείρισης της </a:t>
            </a:r>
            <a:r>
              <a:rPr lang="el-GR" altLang="en-US" sz="2800" dirty="0">
                <a:latin typeface="Arial" pitchFamily="34" charset="0"/>
              </a:rPr>
              <a:t>στρατηγικής αλλαγής</a:t>
            </a:r>
            <a:r>
              <a:rPr lang="en-GB" altLang="en-US" sz="2800" dirty="0" smtClean="0">
                <a:latin typeface="Arial" pitchFamily="34" charset="0"/>
              </a:rPr>
              <a:t>:</a:t>
            </a:r>
          </a:p>
          <a:p>
            <a:pPr marL="288925" lvl="1" indent="-288925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l-GR" altLang="en-US" sz="2800" b="1" i="1" dirty="0">
                <a:latin typeface="Arial" pitchFamily="34" charset="0"/>
              </a:rPr>
              <a:t>Δημιουργία οράματος και μελλοντικής </a:t>
            </a:r>
            <a:r>
              <a:rPr lang="el-GR" altLang="en-US" sz="2800" b="1" i="1" dirty="0" smtClean="0">
                <a:latin typeface="Arial" pitchFamily="34" charset="0"/>
              </a:rPr>
              <a:t>στρατηγικής.</a:t>
            </a:r>
            <a:endParaRPr lang="el-GR" altLang="en-US" sz="2800" b="1" i="1" dirty="0">
              <a:latin typeface="Arial" pitchFamily="34" charset="0"/>
            </a:endParaRPr>
          </a:p>
          <a:p>
            <a:pPr marL="288925" lvl="1" indent="-288925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l-GR" sz="2800" b="1" i="1" dirty="0">
                <a:latin typeface="Arial" pitchFamily="34" charset="0"/>
              </a:rPr>
              <a:t>Ευθυγράμμιση του οργανισμού με τη νέα στρατηγική </a:t>
            </a:r>
            <a:r>
              <a:rPr lang="el-GR" sz="2800" b="1" i="1" dirty="0" smtClean="0">
                <a:latin typeface="Arial" pitchFamily="34" charset="0"/>
              </a:rPr>
              <a:t>κατεύθυνση.</a:t>
            </a:r>
            <a:endParaRPr lang="el-GR" sz="2800" b="1" i="1" dirty="0">
              <a:latin typeface="Arial" pitchFamily="34" charset="0"/>
            </a:endParaRPr>
          </a:p>
          <a:p>
            <a:pPr marL="288925" lvl="1" indent="-288925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l-GR" sz="2800" b="1" i="1" dirty="0">
                <a:latin typeface="Arial" pitchFamily="34" charset="0"/>
              </a:rPr>
              <a:t>Ενσάρκωση της </a:t>
            </a:r>
            <a:r>
              <a:rPr lang="el-GR" sz="2800" b="1" i="1" dirty="0" smtClean="0">
                <a:latin typeface="Arial" pitchFamily="34" charset="0"/>
              </a:rPr>
              <a:t>αλλαγής.</a:t>
            </a:r>
            <a:endParaRPr lang="en-GB" altLang="en-US" sz="2800" b="1" i="1" dirty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GB" altLang="en-US" sz="28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552" y="179134"/>
            <a:ext cx="9144000" cy="1631216"/>
          </a:xfrm>
        </p:spPr>
        <p:txBody>
          <a:bodyPr/>
          <a:lstStyle/>
          <a:p>
            <a:r>
              <a:rPr lang="el-GR" altLang="en-US" sz="3200" dirty="0" smtClean="0">
                <a:latin typeface="Franklin Gothic Book" pitchFamily="34" charset="0"/>
              </a:rPr>
              <a:t>Ρόλοι </a:t>
            </a:r>
            <a:r>
              <a:rPr lang="el-GR" sz="3200" dirty="0">
                <a:latin typeface="Franklin Gothic Book" pitchFamily="34" charset="0"/>
              </a:rPr>
              <a:t>στελεχών στη διαδικασία διαχείρισης </a:t>
            </a:r>
            <a:r>
              <a:rPr lang="el-GR" sz="3200" dirty="0" smtClean="0">
                <a:latin typeface="Franklin Gothic Book" pitchFamily="34" charset="0"/>
              </a:rPr>
              <a:t/>
            </a:r>
            <a:br>
              <a:rPr lang="el-GR" sz="3200" dirty="0" smtClean="0">
                <a:latin typeface="Franklin Gothic Book" pitchFamily="34" charset="0"/>
              </a:rPr>
            </a:br>
            <a:r>
              <a:rPr lang="el-GR" sz="3200" dirty="0" smtClean="0">
                <a:latin typeface="Franklin Gothic Book" pitchFamily="34" charset="0"/>
              </a:rPr>
              <a:t>της </a:t>
            </a:r>
            <a:r>
              <a:rPr lang="el-GR" sz="3200" dirty="0">
                <a:latin typeface="Franklin Gothic Book" pitchFamily="34" charset="0"/>
              </a:rPr>
              <a:t>στρατηγικής αλλαγής</a:t>
            </a:r>
            <a:r>
              <a:rPr lang="en-GB" altLang="en-US" sz="3200" dirty="0" smtClean="0">
                <a:latin typeface="Franklin Gothic Book" pitchFamily="34" charset="0"/>
              </a:rPr>
              <a:t>:</a:t>
            </a:r>
            <a:r>
              <a:rPr lang="el-GR" altLang="en-US" sz="3200" dirty="0" smtClean="0">
                <a:latin typeface="Franklin Gothic Book" pitchFamily="34" charset="0"/>
              </a:rPr>
              <a:t/>
            </a:r>
            <a:br>
              <a:rPr lang="el-GR" altLang="en-US" sz="3200" dirty="0" smtClean="0">
                <a:latin typeface="Franklin Gothic Book" pitchFamily="34" charset="0"/>
              </a:rPr>
            </a:br>
            <a:r>
              <a:rPr lang="el-GR" sz="3200" i="1" dirty="0">
                <a:latin typeface="Franklin Gothic Book" pitchFamily="34" charset="0"/>
              </a:rPr>
              <a:t>Στελέχη μεσαίου </a:t>
            </a:r>
            <a:r>
              <a:rPr lang="el-GR" sz="3200" i="1" dirty="0" smtClean="0">
                <a:latin typeface="Franklin Gothic Book" pitchFamily="34" charset="0"/>
              </a:rPr>
              <a:t>επιπέδου (1)</a:t>
            </a:r>
            <a:endParaRPr lang="en-GB" altLang="en-US" sz="3200" i="1" dirty="0">
              <a:latin typeface="Franklin Gothic Book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978050"/>
            <a:ext cx="8640960" cy="369331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l-GR" altLang="en-US" sz="2800" dirty="0" smtClean="0">
                <a:latin typeface="Arial" panose="020B0604020202020204" pitchFamily="34" charset="0"/>
              </a:rPr>
              <a:t>Τα στελέχη του μεσαίου επιπέδου δεν εφαρμόζουν μόνο τη στρατηγική, αλλά έχουν βασικό ρόλο στη διαδικασία της στρατηγικής αλλαγής</a:t>
            </a:r>
            <a:r>
              <a:rPr lang="en-GB" altLang="en-US" sz="2800" dirty="0" smtClean="0">
                <a:latin typeface="Arial" panose="020B0604020202020204" pitchFamily="34" charset="0"/>
              </a:rPr>
              <a:t>:</a:t>
            </a:r>
          </a:p>
          <a:p>
            <a:pPr marL="307975" lvl="1" indent="-3079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altLang="en-US" sz="2800" b="1" dirty="0">
                <a:latin typeface="Arial" panose="020B0604020202020204" pitchFamily="34" charset="0"/>
              </a:rPr>
              <a:t>Στήριξη των ανώτατων στελεχών</a:t>
            </a:r>
            <a:r>
              <a:rPr lang="el-GR" altLang="en-US" sz="2800" dirty="0">
                <a:latin typeface="Arial" panose="020B0604020202020204" pitchFamily="34" charset="0"/>
              </a:rPr>
              <a:t>. </a:t>
            </a:r>
            <a:r>
              <a:rPr lang="el-GR" altLang="en-US" sz="2800" dirty="0" smtClean="0">
                <a:latin typeface="Arial" panose="020B0604020202020204" pitchFamily="34" charset="0"/>
              </a:rPr>
              <a:t>Θα </a:t>
            </a:r>
            <a:r>
              <a:rPr lang="el-GR" altLang="en-US" sz="2800" dirty="0">
                <a:latin typeface="Arial" panose="020B0604020202020204" pitchFamily="34" charset="0"/>
              </a:rPr>
              <a:t>πρέπει </a:t>
            </a:r>
            <a:r>
              <a:rPr lang="el-GR" altLang="en-US" sz="2800" dirty="0" smtClean="0">
                <a:latin typeface="Arial" panose="020B0604020202020204" pitchFamily="34" charset="0"/>
              </a:rPr>
              <a:t>να συμβουλεύουν </a:t>
            </a:r>
            <a:r>
              <a:rPr lang="el-GR" altLang="en-US" sz="2800" dirty="0">
                <a:latin typeface="Arial" panose="020B0604020202020204" pitchFamily="34" charset="0"/>
              </a:rPr>
              <a:t>την ανώτατη διοίκηση σε θέματα στρατηγικής αλλαγής, μιας </a:t>
            </a:r>
            <a:r>
              <a:rPr lang="el-GR" altLang="en-US" sz="2800" dirty="0" smtClean="0">
                <a:latin typeface="Arial" panose="020B0604020202020204" pitchFamily="34" charset="0"/>
              </a:rPr>
              <a:t>και βρίσκονται </a:t>
            </a:r>
            <a:r>
              <a:rPr lang="el-GR" altLang="en-US" sz="2800" dirty="0">
                <a:latin typeface="Arial" panose="020B0604020202020204" pitchFamily="34" charset="0"/>
              </a:rPr>
              <a:t>πολύ πιο κοντά στην αγορά και μπορούν να αντιλαμβάνονται </a:t>
            </a:r>
            <a:r>
              <a:rPr lang="el-GR" altLang="en-US" sz="2800" dirty="0" smtClean="0">
                <a:latin typeface="Arial" panose="020B0604020202020204" pitchFamily="34" charset="0"/>
              </a:rPr>
              <a:t>ευκολότερα </a:t>
            </a:r>
            <a:r>
              <a:rPr lang="el-GR" altLang="en-US" sz="2800" dirty="0">
                <a:latin typeface="Arial" panose="020B0604020202020204" pitchFamily="34" charset="0"/>
              </a:rPr>
              <a:t>την ανάγκη για </a:t>
            </a:r>
            <a:r>
              <a:rPr lang="el-GR" altLang="en-US" sz="2800" dirty="0" smtClean="0">
                <a:latin typeface="Arial" panose="020B0604020202020204" pitchFamily="34" charset="0"/>
              </a:rPr>
              <a:t>αλλαγή.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4544" y="179134"/>
            <a:ext cx="9144000" cy="1631216"/>
          </a:xfrm>
        </p:spPr>
        <p:txBody>
          <a:bodyPr/>
          <a:lstStyle/>
          <a:p>
            <a:r>
              <a:rPr lang="el-GR" altLang="en-US" sz="3200" dirty="0" smtClean="0">
                <a:latin typeface="Franklin Gothic Book" pitchFamily="34" charset="0"/>
              </a:rPr>
              <a:t>Ρόλοι </a:t>
            </a:r>
            <a:r>
              <a:rPr lang="el-GR" sz="3200" dirty="0">
                <a:latin typeface="Franklin Gothic Book" pitchFamily="34" charset="0"/>
              </a:rPr>
              <a:t>στελεχών στη διαδικασία διαχείρισης </a:t>
            </a:r>
            <a:r>
              <a:rPr lang="el-GR" sz="3200" dirty="0" smtClean="0">
                <a:latin typeface="Franklin Gothic Book" pitchFamily="34" charset="0"/>
              </a:rPr>
              <a:t/>
            </a:r>
            <a:br>
              <a:rPr lang="el-GR" sz="3200" dirty="0" smtClean="0">
                <a:latin typeface="Franklin Gothic Book" pitchFamily="34" charset="0"/>
              </a:rPr>
            </a:br>
            <a:r>
              <a:rPr lang="el-GR" sz="3200" dirty="0" smtClean="0">
                <a:latin typeface="Franklin Gothic Book" pitchFamily="34" charset="0"/>
              </a:rPr>
              <a:t>της </a:t>
            </a:r>
            <a:r>
              <a:rPr lang="el-GR" sz="3200" dirty="0">
                <a:latin typeface="Franklin Gothic Book" pitchFamily="34" charset="0"/>
              </a:rPr>
              <a:t>στρατηγικής αλλαγής</a:t>
            </a:r>
            <a:r>
              <a:rPr lang="en-GB" altLang="en-US" sz="3200" dirty="0" smtClean="0">
                <a:latin typeface="Franklin Gothic Book" pitchFamily="34" charset="0"/>
              </a:rPr>
              <a:t>:</a:t>
            </a:r>
            <a:r>
              <a:rPr lang="el-GR" altLang="en-US" sz="3200" dirty="0" smtClean="0">
                <a:latin typeface="Franklin Gothic Book" pitchFamily="34" charset="0"/>
              </a:rPr>
              <a:t/>
            </a:r>
            <a:br>
              <a:rPr lang="el-GR" altLang="en-US" sz="3200" dirty="0" smtClean="0">
                <a:latin typeface="Franklin Gothic Book" pitchFamily="34" charset="0"/>
              </a:rPr>
            </a:br>
            <a:r>
              <a:rPr lang="el-GR" sz="3200" i="1" dirty="0">
                <a:latin typeface="Franklin Gothic Book" pitchFamily="34" charset="0"/>
              </a:rPr>
              <a:t>Στελέχη μεσαίου </a:t>
            </a:r>
            <a:r>
              <a:rPr lang="el-GR" sz="3200" i="1" dirty="0" smtClean="0">
                <a:latin typeface="Franklin Gothic Book" pitchFamily="34" charset="0"/>
              </a:rPr>
              <a:t>επιπέδου (2)</a:t>
            </a:r>
            <a:endParaRPr lang="en-GB" altLang="en-US" sz="3200" i="1" dirty="0">
              <a:latin typeface="Franklin Gothic Book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978050"/>
            <a:ext cx="8784976" cy="4592026"/>
          </a:xfrm>
        </p:spPr>
        <p:txBody>
          <a:bodyPr/>
          <a:lstStyle/>
          <a:p>
            <a:pPr marL="307975" lvl="1" indent="-307975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l-GR" altLang="en-US" sz="2600" b="1" dirty="0" smtClean="0">
                <a:latin typeface="Arial" panose="020B0604020202020204" pitchFamily="34" charset="0"/>
              </a:rPr>
              <a:t>Κατανόηση </a:t>
            </a:r>
            <a:r>
              <a:rPr lang="el-GR" altLang="en-US" sz="2600" b="1" dirty="0">
                <a:latin typeface="Arial" panose="020B0604020202020204" pitchFamily="34" charset="0"/>
              </a:rPr>
              <a:t>και μετάδοση της στρατηγικής</a:t>
            </a:r>
            <a:r>
              <a:rPr lang="el-GR" altLang="en-US" sz="2600" dirty="0">
                <a:latin typeface="Arial" panose="020B0604020202020204" pitchFamily="34" charset="0"/>
              </a:rPr>
              <a:t>. Η ανώτατη διοίκηση θέτει μια </a:t>
            </a:r>
            <a:r>
              <a:rPr lang="el-GR" altLang="en-US" sz="2600" dirty="0" smtClean="0">
                <a:latin typeface="Arial" panose="020B0604020202020204" pitchFamily="34" charset="0"/>
              </a:rPr>
              <a:t>στρατηγική, </a:t>
            </a:r>
            <a:r>
              <a:rPr lang="el-GR" altLang="en-US" sz="2600" dirty="0">
                <a:latin typeface="Arial" panose="020B0604020202020204" pitchFamily="34" charset="0"/>
              </a:rPr>
              <a:t>αλλά η αποτελεσματική της μετάδοση στο </a:t>
            </a:r>
            <a:r>
              <a:rPr lang="el-GR" altLang="en-US" sz="2600" dirty="0" smtClean="0">
                <a:latin typeface="Arial" panose="020B0604020202020204" pitchFamily="34" charset="0"/>
              </a:rPr>
              <a:t>σύνολο </a:t>
            </a:r>
            <a:r>
              <a:rPr lang="el-GR" altLang="en-US" sz="2600" dirty="0">
                <a:latin typeface="Arial" panose="020B0604020202020204" pitchFamily="34" charset="0"/>
              </a:rPr>
              <a:t>του οργανισμού </a:t>
            </a:r>
            <a:r>
              <a:rPr lang="el-GR" altLang="en-US" sz="2600" dirty="0" smtClean="0">
                <a:latin typeface="Arial" panose="020B0604020202020204" pitchFamily="34" charset="0"/>
              </a:rPr>
              <a:t>εξαρτάται </a:t>
            </a:r>
            <a:r>
              <a:rPr lang="el-GR" altLang="en-US" sz="2600" dirty="0">
                <a:latin typeface="Arial" panose="020B0604020202020204" pitchFamily="34" charset="0"/>
              </a:rPr>
              <a:t>από </a:t>
            </a:r>
            <a:r>
              <a:rPr lang="el-GR" altLang="en-US" sz="2600" dirty="0" smtClean="0">
                <a:latin typeface="Arial" panose="020B0604020202020204" pitchFamily="34" charset="0"/>
              </a:rPr>
              <a:t>αυτά τα στελέχη.</a:t>
            </a:r>
          </a:p>
          <a:p>
            <a:r>
              <a:rPr lang="el-GR" sz="2600" b="1" dirty="0">
                <a:latin typeface="Arial" panose="020B0604020202020204" pitchFamily="34" charset="0"/>
              </a:rPr>
              <a:t>Στρατηγική ανταπόκριση σε καθημερινά περιστατικά</a:t>
            </a:r>
            <a:r>
              <a:rPr lang="el-GR" sz="2600" dirty="0">
                <a:latin typeface="Arial" panose="020B0604020202020204" pitchFamily="34" charset="0"/>
              </a:rPr>
              <a:t>. </a:t>
            </a:r>
            <a:r>
              <a:rPr lang="el-GR" sz="2600" dirty="0" smtClean="0">
                <a:latin typeface="Arial" panose="020B0604020202020204" pitchFamily="34" charset="0"/>
              </a:rPr>
              <a:t>Είναι </a:t>
            </a:r>
            <a:r>
              <a:rPr lang="el-GR" sz="2600" dirty="0">
                <a:latin typeface="Arial" panose="020B0604020202020204" pitchFamily="34" charset="0"/>
              </a:rPr>
              <a:t>υπεύθυνα για την ανταπόκριση σε </a:t>
            </a:r>
            <a:r>
              <a:rPr lang="el-GR" sz="2600" dirty="0" smtClean="0">
                <a:latin typeface="Arial" panose="020B0604020202020204" pitchFamily="34" charset="0"/>
              </a:rPr>
              <a:t>περιστατικά </a:t>
            </a:r>
            <a:r>
              <a:rPr lang="el-GR" sz="2600" dirty="0">
                <a:latin typeface="Arial" panose="020B0604020202020204" pitchFamily="34" charset="0"/>
              </a:rPr>
              <a:t>που </a:t>
            </a:r>
            <a:r>
              <a:rPr lang="el-GR" sz="2600" dirty="0" smtClean="0">
                <a:latin typeface="Arial" panose="020B0604020202020204" pitchFamily="34" charset="0"/>
              </a:rPr>
              <a:t>άπτονται </a:t>
            </a:r>
            <a:r>
              <a:rPr lang="el-GR" sz="2600" dirty="0">
                <a:latin typeface="Arial" panose="020B0604020202020204" pitchFamily="34" charset="0"/>
              </a:rPr>
              <a:t>της καθημερινής </a:t>
            </a:r>
            <a:r>
              <a:rPr lang="el-GR" sz="2600" dirty="0" smtClean="0">
                <a:latin typeface="Arial" panose="020B0604020202020204" pitchFamily="34" charset="0"/>
              </a:rPr>
              <a:t>λειτουργίας.</a:t>
            </a:r>
          </a:p>
          <a:p>
            <a:r>
              <a:rPr lang="el-GR" sz="2600" b="1" dirty="0">
                <a:latin typeface="Arial" panose="020B0604020202020204" pitchFamily="34" charset="0"/>
              </a:rPr>
              <a:t>Διαχείριση στρατηγικής αλλαγής σε τοπικό επίπεδο</a:t>
            </a:r>
            <a:r>
              <a:rPr lang="el-GR" sz="2600" dirty="0">
                <a:latin typeface="Arial" panose="020B0604020202020204" pitchFamily="34" charset="0"/>
              </a:rPr>
              <a:t>. Ευθυγράμμιση του οργανισμού με τη νέα στρατηγική κατεύθυνση και ενσάρκωση της αλλαγής σε τοπικό </a:t>
            </a:r>
            <a:r>
              <a:rPr lang="el-GR" sz="2600" dirty="0" smtClean="0">
                <a:latin typeface="Arial" panose="020B0604020202020204" pitchFamily="34" charset="0"/>
              </a:rPr>
              <a:t>επίπεδο (π.χ. διεύθυνση, τμήμα, εργοστάσιο).</a:t>
            </a:r>
            <a:endParaRPr lang="el-GR" altLang="en-US" sz="2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9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62389"/>
            <a:ext cx="8229600" cy="646331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Franklin Gothic Book" pitchFamily="34" charset="0"/>
              </a:rPr>
              <a:t>Στυλ </a:t>
            </a:r>
            <a:r>
              <a:rPr lang="el-GR" dirty="0">
                <a:latin typeface="Franklin Gothic Book" pitchFamily="34" charset="0"/>
              </a:rPr>
              <a:t>ηγεσίας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96944" cy="507831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None/>
              <a:defRPr/>
            </a:pPr>
            <a:r>
              <a:rPr lang="el-GR" altLang="en-US" sz="2800" u="sng" dirty="0">
                <a:latin typeface="Arial" pitchFamily="34" charset="0"/>
              </a:rPr>
              <a:t>Οι ηγέτες συχνά κατηγοριοποιούνται με δύο τρόπους</a:t>
            </a:r>
            <a:r>
              <a:rPr lang="en-GB" altLang="en-US" sz="2800" dirty="0" smtClean="0">
                <a:latin typeface="Arial" pitchFamily="34" charset="0"/>
              </a:rPr>
              <a:t>:</a:t>
            </a:r>
          </a:p>
          <a:p>
            <a:pPr marL="288925" indent="-271463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altLang="en-US" sz="2800" b="1" dirty="0">
                <a:latin typeface="Arial" pitchFamily="34" charset="0"/>
              </a:rPr>
              <a:t>Μετασχηματιστικοί / χαρισματικοί ηγέτες </a:t>
            </a:r>
            <a:r>
              <a:rPr lang="el-GR" altLang="en-US" sz="2800" dirty="0">
                <a:latin typeface="Arial" pitchFamily="34" charset="0"/>
              </a:rPr>
              <a:t>(</a:t>
            </a:r>
            <a:r>
              <a:rPr lang="el-GR" altLang="en-US" sz="2800" dirty="0" err="1">
                <a:latin typeface="Arial" pitchFamily="34" charset="0"/>
              </a:rPr>
              <a:t>transformational</a:t>
            </a:r>
            <a:r>
              <a:rPr lang="el-GR" altLang="en-US" sz="2800" dirty="0">
                <a:latin typeface="Arial" pitchFamily="34" charset="0"/>
              </a:rPr>
              <a:t> / </a:t>
            </a:r>
            <a:r>
              <a:rPr lang="el-GR" altLang="en-US" sz="2800" dirty="0" err="1">
                <a:latin typeface="Arial" pitchFamily="34" charset="0"/>
              </a:rPr>
              <a:t>charismatic</a:t>
            </a:r>
            <a:r>
              <a:rPr lang="el-GR" altLang="en-US" sz="2800" dirty="0">
                <a:latin typeface="Arial" pitchFamily="34" charset="0"/>
              </a:rPr>
              <a:t> </a:t>
            </a:r>
            <a:r>
              <a:rPr lang="el-GR" altLang="en-US" sz="2800" dirty="0" err="1">
                <a:latin typeface="Arial" pitchFamily="34" charset="0"/>
              </a:rPr>
              <a:t>leaders</a:t>
            </a:r>
            <a:r>
              <a:rPr lang="el-GR" altLang="en-US" sz="2800" dirty="0" smtClean="0">
                <a:latin typeface="Arial" pitchFamily="34" charset="0"/>
              </a:rPr>
              <a:t>). Δίνουν </a:t>
            </a:r>
            <a:r>
              <a:rPr lang="el-GR" altLang="en-US" sz="2800" dirty="0">
                <a:latin typeface="Arial" pitchFamily="34" charset="0"/>
              </a:rPr>
              <a:t>έμφαση στη δημιουργία ενός ξεκάθαρου οράματος και </a:t>
            </a:r>
            <a:r>
              <a:rPr lang="el-GR" sz="2800" dirty="0">
                <a:latin typeface="Arial" pitchFamily="34" charset="0"/>
              </a:rPr>
              <a:t>ενεργοποιούν (</a:t>
            </a:r>
            <a:r>
              <a:rPr lang="el-GR" altLang="en-US" sz="2800" dirty="0">
                <a:latin typeface="Arial" pitchFamily="34" charset="0"/>
              </a:rPr>
              <a:t>ενδυναμώνουν) τους ανθρώπους προκειμένου να το υλοποιήσουν</a:t>
            </a:r>
            <a:r>
              <a:rPr lang="el-GR" altLang="en-US" sz="2800" dirty="0" smtClean="0">
                <a:latin typeface="Arial" pitchFamily="34" charset="0"/>
              </a:rPr>
              <a:t>.</a:t>
            </a:r>
          </a:p>
          <a:p>
            <a:pPr marL="288925" indent="-271463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altLang="en-US" sz="2800" b="1" dirty="0">
                <a:latin typeface="Arial" pitchFamily="34" charset="0"/>
              </a:rPr>
              <a:t>Συναλλακτικοί ηγέτες </a:t>
            </a:r>
            <a:r>
              <a:rPr lang="el-GR" altLang="en-US" sz="2800" dirty="0">
                <a:latin typeface="Arial" pitchFamily="34" charset="0"/>
              </a:rPr>
              <a:t>(</a:t>
            </a:r>
            <a:r>
              <a:rPr lang="el-GR" altLang="en-US" sz="2800" dirty="0" err="1">
                <a:latin typeface="Arial" pitchFamily="34" charset="0"/>
              </a:rPr>
              <a:t>transactional</a:t>
            </a:r>
            <a:r>
              <a:rPr lang="el-GR" altLang="en-US" sz="2800" dirty="0">
                <a:latin typeface="Arial" pitchFamily="34" charset="0"/>
              </a:rPr>
              <a:t> </a:t>
            </a:r>
            <a:r>
              <a:rPr lang="el-GR" altLang="en-US" sz="2800" dirty="0" err="1">
                <a:latin typeface="Arial" pitchFamily="34" charset="0"/>
              </a:rPr>
              <a:t>leaders</a:t>
            </a:r>
            <a:r>
              <a:rPr lang="el-GR" altLang="en-US" sz="2800" dirty="0">
                <a:latin typeface="Arial" pitchFamily="34" charset="0"/>
              </a:rPr>
              <a:t>). Δίνουν μεγαλύτερη έμφαση </a:t>
            </a:r>
            <a:r>
              <a:rPr lang="el-GR" altLang="en-US" sz="2800" dirty="0" smtClean="0">
                <a:latin typeface="Arial" pitchFamily="34" charset="0"/>
              </a:rPr>
              <a:t>στις απτές </a:t>
            </a:r>
            <a:r>
              <a:rPr lang="el-GR" altLang="en-US" sz="2800" dirty="0">
                <a:latin typeface="Arial" pitchFamily="34" charset="0"/>
              </a:rPr>
              <a:t>διαστάσεις της στρατηγικής </a:t>
            </a:r>
            <a:r>
              <a:rPr lang="el-GR" altLang="en-US" sz="2800" dirty="0" smtClean="0">
                <a:latin typeface="Arial" pitchFamily="34" charset="0"/>
              </a:rPr>
              <a:t>αλλαγής (π.χ. σχεδιασμός συστημάτων, στόχοι, κίνητρα, </a:t>
            </a:r>
            <a:r>
              <a:rPr lang="el-GR" altLang="en-US" sz="2800" dirty="0" err="1" smtClean="0">
                <a:latin typeface="Arial" pitchFamily="34" charset="0"/>
              </a:rPr>
              <a:t>κτλ</a:t>
            </a:r>
            <a:r>
              <a:rPr lang="el-GR" altLang="en-US" sz="2800" dirty="0" smtClean="0">
                <a:latin typeface="Arial" pitchFamily="34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title"/>
          </p:nvPr>
        </p:nvSpPr>
        <p:spPr>
          <a:xfrm>
            <a:off x="324544" y="116632"/>
            <a:ext cx="9144000" cy="1077218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 smtClean="0">
                <a:latin typeface="Franklin Gothic Book" pitchFamily="34" charset="0"/>
              </a:rPr>
              <a:t>Στυλ </a:t>
            </a:r>
            <a:r>
              <a:rPr lang="el-GR" sz="3200" dirty="0">
                <a:latin typeface="Franklin Gothic Book" pitchFamily="34" charset="0"/>
              </a:rPr>
              <a:t>στρατηγικής ηγεσίας </a:t>
            </a:r>
            <a:r>
              <a:rPr lang="el-GR" sz="3200" dirty="0" smtClean="0">
                <a:latin typeface="Franklin Gothic Book" pitchFamily="34" charset="0"/>
              </a:rPr>
              <a:t>που υποστηρίζουν </a:t>
            </a:r>
            <a:r>
              <a:rPr lang="el-GR" sz="3200" dirty="0">
                <a:latin typeface="Franklin Gothic Book" pitchFamily="34" charset="0"/>
              </a:rPr>
              <a:t>την οργανωσιακή </a:t>
            </a:r>
            <a:r>
              <a:rPr lang="el-GR" sz="3200" dirty="0" smtClean="0">
                <a:latin typeface="Franklin Gothic Book" pitchFamily="34" charset="0"/>
              </a:rPr>
              <a:t>αλλαγή </a:t>
            </a:r>
            <a:r>
              <a:rPr lang="en-US" altLang="en-US" sz="3200" dirty="0" smtClean="0">
                <a:latin typeface="Franklin Gothic Book" pitchFamily="34" charset="0"/>
              </a:rPr>
              <a:t>(1)</a:t>
            </a:r>
          </a:p>
        </p:txBody>
      </p:sp>
      <p:sp>
        <p:nvSpPr>
          <p:cNvPr id="481283" name="AutoShape 3"/>
          <p:cNvSpPr>
            <a:spLocks noChangeArrowheads="1"/>
          </p:cNvSpPr>
          <p:nvPr/>
        </p:nvSpPr>
        <p:spPr bwMode="auto">
          <a:xfrm>
            <a:off x="3173185" y="1523973"/>
            <a:ext cx="2819400" cy="1310953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400" dirty="0"/>
              <a:t>Ηγεσία που </a:t>
            </a:r>
            <a:r>
              <a:rPr lang="el-GR" sz="2400" dirty="0" smtClean="0"/>
              <a:t>δίνει</a:t>
            </a:r>
            <a:br>
              <a:rPr lang="el-GR" sz="2400" dirty="0" smtClean="0"/>
            </a:br>
            <a:r>
              <a:rPr lang="el-GR" sz="2400" dirty="0" smtClean="0"/>
              <a:t>έμφαση</a:t>
            </a:r>
          </a:p>
          <a:p>
            <a:pPr algn="ctr">
              <a:defRPr/>
            </a:pPr>
            <a:r>
              <a:rPr lang="el-GR" sz="2400" dirty="0" smtClean="0"/>
              <a:t>στην </a:t>
            </a:r>
            <a:r>
              <a:rPr lang="el-GR" sz="2400" dirty="0"/>
              <a:t>πειθώ</a:t>
            </a:r>
            <a:endParaRPr lang="en-US" sz="3200" dirty="0">
              <a:latin typeface="Arial" charset="0"/>
            </a:endParaRPr>
          </a:p>
        </p:txBody>
      </p:sp>
      <p:sp>
        <p:nvSpPr>
          <p:cNvPr id="481284" name="AutoShape 4"/>
          <p:cNvSpPr>
            <a:spLocks noChangeArrowheads="1"/>
          </p:cNvSpPr>
          <p:nvPr/>
        </p:nvSpPr>
        <p:spPr bwMode="auto">
          <a:xfrm>
            <a:off x="233135" y="3180157"/>
            <a:ext cx="3011488" cy="1310953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400" dirty="0"/>
              <a:t>Ηγεσία που </a:t>
            </a:r>
            <a:r>
              <a:rPr lang="el-GR" sz="2400" dirty="0" smtClean="0"/>
              <a:t>δίνει</a:t>
            </a:r>
          </a:p>
          <a:p>
            <a:pPr algn="ctr"/>
            <a:r>
              <a:rPr lang="el-GR" sz="2400" dirty="0" smtClean="0"/>
              <a:t>έμφαση</a:t>
            </a:r>
          </a:p>
          <a:p>
            <a:pPr algn="ctr"/>
            <a:r>
              <a:rPr lang="el-GR" sz="2400" dirty="0" smtClean="0"/>
              <a:t>στη </a:t>
            </a:r>
            <a:r>
              <a:rPr lang="el-GR" sz="2400" dirty="0"/>
              <a:t>συμμετοχή</a:t>
            </a:r>
            <a:endParaRPr lang="en-US" sz="2400" dirty="0"/>
          </a:p>
        </p:txBody>
      </p:sp>
      <p:sp>
        <p:nvSpPr>
          <p:cNvPr id="481285" name="AutoShape 5"/>
          <p:cNvSpPr>
            <a:spLocks noChangeArrowheads="1"/>
          </p:cNvSpPr>
          <p:nvPr/>
        </p:nvSpPr>
        <p:spPr bwMode="auto">
          <a:xfrm>
            <a:off x="6041798" y="3180157"/>
            <a:ext cx="2819400" cy="1310953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400" dirty="0"/>
              <a:t>Ηγεσία που </a:t>
            </a:r>
            <a:r>
              <a:rPr lang="el-GR" sz="2400" dirty="0" smtClean="0"/>
              <a:t>δίνει</a:t>
            </a:r>
          </a:p>
          <a:p>
            <a:pPr algn="ctr"/>
            <a:r>
              <a:rPr lang="el-GR" sz="2400" dirty="0" smtClean="0"/>
              <a:t>έμφαση</a:t>
            </a:r>
          </a:p>
          <a:p>
            <a:pPr algn="ctr"/>
            <a:r>
              <a:rPr lang="el-GR" sz="2400" dirty="0" smtClean="0"/>
              <a:t>στη </a:t>
            </a:r>
            <a:r>
              <a:rPr lang="el-GR" sz="2400" dirty="0"/>
              <a:t>συνεργασία</a:t>
            </a:r>
            <a:endParaRPr lang="en-US" sz="2400" dirty="0"/>
          </a:p>
        </p:txBody>
      </p:sp>
      <p:sp>
        <p:nvSpPr>
          <p:cNvPr id="481286" name="AutoShape 6"/>
          <p:cNvSpPr>
            <a:spLocks noChangeArrowheads="1"/>
          </p:cNvSpPr>
          <p:nvPr/>
        </p:nvSpPr>
        <p:spPr bwMode="auto">
          <a:xfrm>
            <a:off x="3212374" y="4941747"/>
            <a:ext cx="2819400" cy="1310953"/>
          </a:xfrm>
          <a:prstGeom prst="octagon">
            <a:avLst>
              <a:gd name="adj" fmla="val 2928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400" dirty="0" smtClean="0"/>
              <a:t>Ηγεσία που δίνει</a:t>
            </a:r>
          </a:p>
          <a:p>
            <a:pPr algn="ctr"/>
            <a:r>
              <a:rPr lang="el-GR" sz="2400" dirty="0" smtClean="0"/>
              <a:t>έμφαση στην</a:t>
            </a:r>
          </a:p>
          <a:p>
            <a:pPr algn="ctr"/>
            <a:r>
              <a:rPr lang="el-GR" sz="2400" dirty="0" smtClean="0"/>
              <a:t>κατεύθυνση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97298" y="3842293"/>
            <a:ext cx="468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85885" y="3842293"/>
            <a:ext cx="387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26" name="Straight Arrow Connector 19"/>
          <p:cNvCxnSpPr>
            <a:cxnSpLocks noChangeShapeType="1"/>
          </p:cNvCxnSpPr>
          <p:nvPr/>
        </p:nvCxnSpPr>
        <p:spPr bwMode="auto">
          <a:xfrm>
            <a:off x="4595087" y="4509948"/>
            <a:ext cx="0" cy="430212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Straight Arrow Connector 23"/>
          <p:cNvCxnSpPr/>
          <p:nvPr/>
        </p:nvCxnSpPr>
        <p:spPr>
          <a:xfrm flipV="1">
            <a:off x="4595087" y="2842031"/>
            <a:ext cx="0" cy="430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9"/>
          <p:cNvSpPr/>
          <p:nvPr/>
        </p:nvSpPr>
        <p:spPr>
          <a:xfrm>
            <a:off x="3535634" y="3148463"/>
            <a:ext cx="2138363" cy="14414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b="1" smtClean="0">
                <a:solidFill>
                  <a:schemeClr val="tx1"/>
                </a:solidFill>
                <a:latin typeface="Arial" charset="0"/>
              </a:rPr>
              <a:t>Στυλ </a:t>
            </a:r>
            <a:r>
              <a:rPr lang="el-GR" sz="2400" b="1" dirty="0">
                <a:solidFill>
                  <a:schemeClr val="tx1"/>
                </a:solidFill>
                <a:latin typeface="Arial" charset="0"/>
              </a:rPr>
              <a:t>στρατηγικής ηγεσίας </a:t>
            </a:r>
            <a:endParaRPr lang="en-GB" sz="2400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397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Μαθησιακά </a:t>
            </a:r>
            <a:r>
              <a:rPr lang="el-GR" dirty="0" smtClean="0">
                <a:latin typeface="Franklin Gothic Book" pitchFamily="34" charset="0"/>
              </a:rPr>
              <a:t>αποτελέσματα (2)</a:t>
            </a:r>
            <a:endParaRPr lang="en-US" altLang="en-US" dirty="0" smtClean="0">
              <a:latin typeface="Franklin Gothic Book" pitchFamily="34" charset="0"/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2202" y="1196752"/>
            <a:ext cx="8538270" cy="4585871"/>
          </a:xfrm>
        </p:spPr>
        <p:txBody>
          <a:bodyPr/>
          <a:lstStyle/>
          <a:p>
            <a:pPr marL="298450" indent="-298450">
              <a:spcBef>
                <a:spcPts val="1200"/>
              </a:spcBef>
              <a:spcAft>
                <a:spcPts val="1200"/>
              </a:spcAft>
            </a:pPr>
            <a:r>
              <a:rPr lang="el-GR" altLang="el-GR" sz="2800" dirty="0">
                <a:latin typeface="Arial" panose="020B0604020202020204" pitchFamily="34" charset="0"/>
              </a:rPr>
              <a:t>Αναγνωρίσετε τη σχέση του </a:t>
            </a:r>
            <a:r>
              <a:rPr lang="el-GR" altLang="el-GR" sz="2800" b="1" dirty="0">
                <a:latin typeface="Arial" panose="020B0604020202020204" pitchFamily="34" charset="0"/>
              </a:rPr>
              <a:t>οργανωσιακού σχεδιασμού</a:t>
            </a:r>
            <a:r>
              <a:rPr lang="el-GR" altLang="el-GR" sz="2800" dirty="0">
                <a:latin typeface="Arial" panose="020B0604020202020204" pitchFamily="34" charset="0"/>
              </a:rPr>
              <a:t> με τη στρατηγική, την οργανωτική δομή και τα οργανωσιακά συστήματα, χρησιμοποιώντας το </a:t>
            </a:r>
            <a:r>
              <a:rPr lang="el-GR" altLang="el-GR" sz="2800" b="1" dirty="0">
                <a:latin typeface="Arial" panose="020B0604020202020204" pitchFamily="34" charset="0"/>
              </a:rPr>
              <a:t>μοντέλο των 7-S της McKinsey</a:t>
            </a:r>
            <a:r>
              <a:rPr lang="el-GR" altLang="el-GR" sz="2800" dirty="0">
                <a:latin typeface="Arial" panose="020B0604020202020204" pitchFamily="34" charset="0"/>
              </a:rPr>
              <a:t>.</a:t>
            </a:r>
          </a:p>
          <a:p>
            <a:pPr marL="298450" indent="-298450">
              <a:spcBef>
                <a:spcPts val="1200"/>
              </a:spcBef>
              <a:spcAft>
                <a:spcPts val="1200"/>
              </a:spcAft>
            </a:pPr>
            <a:r>
              <a:rPr lang="el-GR" sz="2800" dirty="0">
                <a:latin typeface="Arial" panose="020B0604020202020204" pitchFamily="34" charset="0"/>
              </a:rPr>
              <a:t>Αναγνωρίσετε τους </a:t>
            </a:r>
            <a:r>
              <a:rPr lang="el-GR" sz="2800" b="1" dirty="0">
                <a:latin typeface="Arial" panose="020B0604020202020204" pitchFamily="34" charset="0"/>
              </a:rPr>
              <a:t>ρόλους των στελεχών </a:t>
            </a:r>
            <a:r>
              <a:rPr lang="el-GR" sz="2800" dirty="0">
                <a:latin typeface="Arial" panose="020B0604020202020204" pitchFamily="34" charset="0"/>
              </a:rPr>
              <a:t>στη διαδικασία διαχείρισης της στρατηγικής αλλαγής.</a:t>
            </a:r>
          </a:p>
          <a:p>
            <a:pPr marL="298450" indent="-298450">
              <a:spcBef>
                <a:spcPts val="1200"/>
              </a:spcBef>
              <a:spcAft>
                <a:spcPts val="1200"/>
              </a:spcAft>
            </a:pPr>
            <a:r>
              <a:rPr lang="el-GR" sz="2800" dirty="0">
                <a:latin typeface="Arial" panose="020B0604020202020204" pitchFamily="34" charset="0"/>
              </a:rPr>
              <a:t>Αναγνωρίσετε και να αξιολογήσετε τα διάφορα </a:t>
            </a:r>
            <a:r>
              <a:rPr lang="el-GR" sz="2800" b="1" dirty="0">
                <a:latin typeface="Arial" panose="020B0604020202020204" pitchFamily="34" charset="0"/>
              </a:rPr>
              <a:t>στυλ στρατηγικής ηγεσίας</a:t>
            </a:r>
            <a:r>
              <a:rPr lang="el-GR" sz="2800" dirty="0">
                <a:latin typeface="Arial" panose="020B0604020202020204" pitchFamily="34" charset="0"/>
              </a:rPr>
              <a:t>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49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180528" y="263550"/>
            <a:ext cx="9144000" cy="1077218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 smtClean="0">
                <a:latin typeface="Franklin Gothic Book" pitchFamily="34" charset="0"/>
              </a:rPr>
              <a:t>Στυλ </a:t>
            </a:r>
            <a:r>
              <a:rPr lang="el-GR" sz="3200" dirty="0">
                <a:latin typeface="Franklin Gothic Book" pitchFamily="34" charset="0"/>
              </a:rPr>
              <a:t>στρατηγικής ηγεσίας </a:t>
            </a:r>
            <a:r>
              <a:rPr lang="el-GR" sz="3200" dirty="0" smtClean="0">
                <a:latin typeface="Franklin Gothic Book" pitchFamily="34" charset="0"/>
              </a:rPr>
              <a:t>που</a:t>
            </a:r>
            <a:br>
              <a:rPr lang="el-GR" sz="3200" dirty="0" smtClean="0">
                <a:latin typeface="Franklin Gothic Book" pitchFamily="34" charset="0"/>
              </a:rPr>
            </a:br>
            <a:r>
              <a:rPr lang="el-GR" sz="3200" dirty="0" smtClean="0">
                <a:latin typeface="Franklin Gothic Book" pitchFamily="34" charset="0"/>
              </a:rPr>
              <a:t>υποστηρίζουν </a:t>
            </a:r>
            <a:r>
              <a:rPr lang="el-GR" sz="3200" dirty="0">
                <a:latin typeface="Franklin Gothic Book" pitchFamily="34" charset="0"/>
              </a:rPr>
              <a:t>την οργανωσιακή </a:t>
            </a:r>
            <a:r>
              <a:rPr lang="el-GR" sz="3200" dirty="0" smtClean="0">
                <a:latin typeface="Franklin Gothic Book" pitchFamily="34" charset="0"/>
              </a:rPr>
              <a:t>αλλαγή </a:t>
            </a:r>
            <a:r>
              <a:rPr lang="en-US" altLang="en-US" sz="3200" dirty="0" smtClean="0">
                <a:latin typeface="Franklin Gothic Book" pitchFamily="34" charset="0"/>
              </a:rPr>
              <a:t>(</a:t>
            </a:r>
            <a:r>
              <a:rPr lang="el-GR" altLang="en-US" sz="3200" dirty="0" smtClean="0">
                <a:latin typeface="Franklin Gothic Book" pitchFamily="34" charset="0"/>
              </a:rPr>
              <a:t>2</a:t>
            </a:r>
            <a:r>
              <a:rPr lang="en-US" altLang="en-US" sz="3200" dirty="0" smtClean="0">
                <a:latin typeface="Franklin Gothic Book" pitchFamily="34" charset="0"/>
              </a:rPr>
              <a:t>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576" y="1707824"/>
            <a:ext cx="8784976" cy="55471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577" y="2248993"/>
            <a:ext cx="8784976" cy="3844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180528" y="263550"/>
            <a:ext cx="9144000" cy="1077218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latin typeface="Franklin Gothic Book" pitchFamily="34" charset="0"/>
              </a:rPr>
              <a:t>Στυλ στρατηγικής ηγεσίας </a:t>
            </a:r>
            <a:r>
              <a:rPr lang="el-GR" sz="3200" dirty="0" smtClean="0">
                <a:latin typeface="Franklin Gothic Book" pitchFamily="34" charset="0"/>
              </a:rPr>
              <a:t>που</a:t>
            </a:r>
            <a:br>
              <a:rPr lang="el-GR" sz="3200" dirty="0" smtClean="0">
                <a:latin typeface="Franklin Gothic Book" pitchFamily="34" charset="0"/>
              </a:rPr>
            </a:br>
            <a:r>
              <a:rPr lang="el-GR" sz="3200" dirty="0" smtClean="0">
                <a:latin typeface="Franklin Gothic Book" pitchFamily="34" charset="0"/>
              </a:rPr>
              <a:t>υποστηρίζουν </a:t>
            </a:r>
            <a:r>
              <a:rPr lang="el-GR" sz="3200" dirty="0">
                <a:latin typeface="Franklin Gothic Book" pitchFamily="34" charset="0"/>
              </a:rPr>
              <a:t>την οργανωσιακή </a:t>
            </a:r>
            <a:r>
              <a:rPr lang="el-GR" sz="3200" dirty="0" smtClean="0">
                <a:latin typeface="Franklin Gothic Book" pitchFamily="34" charset="0"/>
              </a:rPr>
              <a:t>αλλαγή </a:t>
            </a:r>
            <a:r>
              <a:rPr lang="en-US" altLang="en-US" sz="3200" dirty="0" smtClean="0">
                <a:latin typeface="Franklin Gothic Book" pitchFamily="34" charset="0"/>
              </a:rPr>
              <a:t>(</a:t>
            </a:r>
            <a:r>
              <a:rPr lang="el-GR" altLang="en-US" sz="3200" dirty="0" smtClean="0">
                <a:latin typeface="Franklin Gothic Book" pitchFamily="34" charset="0"/>
              </a:rPr>
              <a:t>3</a:t>
            </a:r>
            <a:r>
              <a:rPr lang="en-US" altLang="en-US" sz="3200" dirty="0" smtClean="0">
                <a:latin typeface="Franklin Gothic Book" pitchFamily="34" charset="0"/>
              </a:rPr>
              <a:t>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576" y="1707824"/>
            <a:ext cx="8784976" cy="55471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4" y="2249317"/>
            <a:ext cx="8784976" cy="289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91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252536" y="263550"/>
            <a:ext cx="9144000" cy="1077218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latin typeface="Franklin Gothic Book" pitchFamily="34" charset="0"/>
              </a:rPr>
              <a:t>Στυλ στρατηγικής ηγεσίας </a:t>
            </a:r>
            <a:r>
              <a:rPr lang="el-GR" sz="3200" dirty="0" smtClean="0">
                <a:latin typeface="Franklin Gothic Book" pitchFamily="34" charset="0"/>
              </a:rPr>
              <a:t>που</a:t>
            </a:r>
            <a:br>
              <a:rPr lang="el-GR" sz="3200" dirty="0" smtClean="0">
                <a:latin typeface="Franklin Gothic Book" pitchFamily="34" charset="0"/>
              </a:rPr>
            </a:br>
            <a:r>
              <a:rPr lang="el-GR" sz="3200" dirty="0" smtClean="0">
                <a:latin typeface="Franklin Gothic Book" pitchFamily="34" charset="0"/>
              </a:rPr>
              <a:t>υποστηρίζουν </a:t>
            </a:r>
            <a:r>
              <a:rPr lang="el-GR" sz="3200" dirty="0">
                <a:latin typeface="Franklin Gothic Book" pitchFamily="34" charset="0"/>
              </a:rPr>
              <a:t>την οργανωσιακή </a:t>
            </a:r>
            <a:r>
              <a:rPr lang="el-GR" sz="3200" dirty="0" smtClean="0">
                <a:latin typeface="Franklin Gothic Book" pitchFamily="34" charset="0"/>
              </a:rPr>
              <a:t>αλλαγή </a:t>
            </a:r>
            <a:r>
              <a:rPr lang="en-US" altLang="en-US" sz="3200" dirty="0" smtClean="0">
                <a:latin typeface="Franklin Gothic Book" pitchFamily="34" charset="0"/>
              </a:rPr>
              <a:t>(</a:t>
            </a:r>
            <a:r>
              <a:rPr lang="el-GR" altLang="en-US" sz="3200" dirty="0" smtClean="0">
                <a:latin typeface="Franklin Gothic Book" pitchFamily="34" charset="0"/>
              </a:rPr>
              <a:t>4</a:t>
            </a:r>
            <a:r>
              <a:rPr lang="en-US" altLang="en-US" sz="3200" dirty="0" smtClean="0">
                <a:latin typeface="Franklin Gothic Book" pitchFamily="34" charset="0"/>
              </a:rPr>
              <a:t>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576" y="1810898"/>
            <a:ext cx="8784976" cy="55471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364" y="2347127"/>
            <a:ext cx="8784125" cy="23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88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324544" y="191542"/>
            <a:ext cx="9144000" cy="1077218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latin typeface="Franklin Gothic Book" pitchFamily="34" charset="0"/>
              </a:rPr>
              <a:t>Στυλ στρατηγικής ηγεσίας </a:t>
            </a:r>
            <a:r>
              <a:rPr lang="el-GR" sz="3200" dirty="0" smtClean="0">
                <a:latin typeface="Franklin Gothic Book" pitchFamily="34" charset="0"/>
              </a:rPr>
              <a:t>που</a:t>
            </a:r>
            <a:br>
              <a:rPr lang="el-GR" sz="3200" dirty="0" smtClean="0">
                <a:latin typeface="Franklin Gothic Book" pitchFamily="34" charset="0"/>
              </a:rPr>
            </a:br>
            <a:r>
              <a:rPr lang="el-GR" sz="3200" dirty="0" smtClean="0">
                <a:latin typeface="Franklin Gothic Book" pitchFamily="34" charset="0"/>
              </a:rPr>
              <a:t>υποστηρίζουν </a:t>
            </a:r>
            <a:r>
              <a:rPr lang="el-GR" sz="3200" dirty="0">
                <a:latin typeface="Franklin Gothic Book" pitchFamily="34" charset="0"/>
              </a:rPr>
              <a:t>την οργανωσιακή </a:t>
            </a:r>
            <a:r>
              <a:rPr lang="el-GR" sz="3200" dirty="0" smtClean="0">
                <a:latin typeface="Franklin Gothic Book" pitchFamily="34" charset="0"/>
              </a:rPr>
              <a:t>αλλαγή </a:t>
            </a:r>
            <a:r>
              <a:rPr lang="en-US" altLang="en-US" sz="3200" dirty="0" smtClean="0">
                <a:latin typeface="Franklin Gothic Book" pitchFamily="34" charset="0"/>
              </a:rPr>
              <a:t>(</a:t>
            </a:r>
            <a:r>
              <a:rPr lang="el-GR" altLang="en-US" sz="3200" dirty="0" smtClean="0">
                <a:latin typeface="Franklin Gothic Book" pitchFamily="34" charset="0"/>
              </a:rPr>
              <a:t>5</a:t>
            </a:r>
            <a:r>
              <a:rPr lang="en-US" altLang="en-US" sz="3200" dirty="0" smtClean="0">
                <a:latin typeface="Franklin Gothic Book" pitchFamily="34" charset="0"/>
              </a:rPr>
              <a:t>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576" y="1707824"/>
            <a:ext cx="8784976" cy="55471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577" y="2262543"/>
            <a:ext cx="8784976" cy="25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25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180528" y="191542"/>
            <a:ext cx="9144000" cy="1077218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latin typeface="Franklin Gothic Book" pitchFamily="34" charset="0"/>
              </a:rPr>
              <a:t>Στυλ στρατηγικής ηγεσίας </a:t>
            </a:r>
            <a:r>
              <a:rPr lang="el-GR" sz="3200" dirty="0" smtClean="0">
                <a:latin typeface="Franklin Gothic Book" pitchFamily="34" charset="0"/>
              </a:rPr>
              <a:t>που</a:t>
            </a:r>
            <a:br>
              <a:rPr lang="el-GR" sz="3200" dirty="0" smtClean="0">
                <a:latin typeface="Franklin Gothic Book" pitchFamily="34" charset="0"/>
              </a:rPr>
            </a:br>
            <a:r>
              <a:rPr lang="el-GR" sz="3200" dirty="0" smtClean="0">
                <a:latin typeface="Franklin Gothic Book" pitchFamily="34" charset="0"/>
              </a:rPr>
              <a:t>υποστηρίζουν </a:t>
            </a:r>
            <a:r>
              <a:rPr lang="el-GR" sz="3200" dirty="0">
                <a:latin typeface="Franklin Gothic Book" pitchFamily="34" charset="0"/>
              </a:rPr>
              <a:t>την οργανωσιακή </a:t>
            </a:r>
            <a:r>
              <a:rPr lang="el-GR" sz="3200" dirty="0" smtClean="0">
                <a:latin typeface="Franklin Gothic Book" pitchFamily="34" charset="0"/>
              </a:rPr>
              <a:t>αλλαγή </a:t>
            </a:r>
            <a:r>
              <a:rPr lang="en-US" altLang="en-US" sz="3200" dirty="0" smtClean="0">
                <a:latin typeface="Franklin Gothic Book" pitchFamily="34" charset="0"/>
              </a:rPr>
              <a:t>(</a:t>
            </a:r>
            <a:r>
              <a:rPr lang="el-GR" altLang="en-US" sz="3200" dirty="0" smtClean="0">
                <a:latin typeface="Franklin Gothic Book" pitchFamily="34" charset="0"/>
              </a:rPr>
              <a:t>6</a:t>
            </a:r>
            <a:r>
              <a:rPr lang="en-US" altLang="en-US" sz="3200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243527" y="1357313"/>
            <a:ext cx="8707313" cy="510909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2600" b="1" i="1" dirty="0">
                <a:latin typeface="Arial" panose="020B0604020202020204" pitchFamily="34" charset="0"/>
              </a:rPr>
              <a:t>Ηγεσία που δίνει έμφαση στην πειθώ</a:t>
            </a:r>
            <a:endParaRPr lang="en-GB" altLang="en-US" sz="2600" dirty="0" smtClean="0">
              <a:latin typeface="Arial" panose="020B0604020202020204" pitchFamily="34" charset="0"/>
            </a:endParaRPr>
          </a:p>
          <a:p>
            <a:pPr marL="227013" indent="-227013" eaLnBrk="1" hangingPunct="1">
              <a:spcBef>
                <a:spcPts val="0"/>
              </a:spcBef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sz="2400" dirty="0">
                <a:latin typeface="Arial" panose="020B0604020202020204" pitchFamily="34" charset="0"/>
              </a:rPr>
              <a:t>Ο ηγέτης προσπαθεί να πείσει για την αναγκαιότητα και τα μέσα επίτευξης της στρατηγικής αλλαγής.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227013" indent="-227013" eaLnBrk="1" hangingPunct="1">
              <a:spcBef>
                <a:spcPts val="0"/>
              </a:spcBef>
            </a:pPr>
            <a:r>
              <a:rPr lang="el-GR" altLang="en-US" sz="2400" dirty="0">
                <a:latin typeface="Arial" panose="020B0604020202020204" pitchFamily="34" charset="0"/>
              </a:rPr>
              <a:t>Η αλλαγή πρέπει να αποκτήσει νόημα για κάθε ομάδα μέσα στην επιχείρηση.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227013" indent="-227013" eaLnBrk="1" hangingPunct="1">
              <a:spcBef>
                <a:spcPts val="0"/>
              </a:spcBef>
            </a:pPr>
            <a:r>
              <a:rPr lang="el-GR" altLang="en-US" sz="2400" dirty="0">
                <a:latin typeface="Arial" panose="020B0604020202020204" pitchFamily="34" charset="0"/>
              </a:rPr>
              <a:t>Εξασφάλιση συνεχούς επικοινωνίας σε σχέση με την πρόοδο της διαδικασίας αλλαγής.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227013" indent="-227013" eaLnBrk="1" hangingPunct="1">
              <a:spcBef>
                <a:spcPts val="0"/>
              </a:spcBef>
            </a:pPr>
            <a:r>
              <a:rPr lang="el-GR" altLang="en-US" sz="2400" dirty="0">
                <a:latin typeface="Arial" panose="020B0604020202020204" pitchFamily="34" charset="0"/>
              </a:rPr>
              <a:t>Ενδυνάμωση της συμπεριφοράς των στελεχών στην κατεύθυνση υλοποίησης της στρατηγικής αλλαγής</a:t>
            </a:r>
            <a:r>
              <a:rPr lang="en-GB" altLang="en-US" sz="2400" dirty="0" smtClean="0">
                <a:latin typeface="Arial" panose="020B0604020202020204" pitchFamily="34" charset="0"/>
              </a:rPr>
              <a:t>.</a:t>
            </a:r>
            <a:endParaRPr lang="el-GR" altLang="en-US" sz="24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l-GR" altLang="en-US" sz="2600" b="1" i="1" dirty="0" smtClean="0">
                <a:latin typeface="Arial" panose="020B0604020202020204" pitchFamily="34" charset="0"/>
              </a:rPr>
              <a:t>Μειονεκτήματα / προβλήματα:</a:t>
            </a:r>
            <a:endParaRPr lang="en-GB" altLang="en-US" sz="2600" b="1" i="1" dirty="0">
              <a:latin typeface="Arial" panose="020B0604020202020204" pitchFamily="34" charset="0"/>
            </a:endParaRPr>
          </a:p>
          <a:p>
            <a:pPr marL="227013" lvl="1" indent="-227013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altLang="en-US" sz="2400" dirty="0" smtClean="0">
                <a:latin typeface="Arial" panose="020B0604020202020204" pitchFamily="34" charset="0"/>
              </a:rPr>
              <a:t>Βαθιά εδραιωμένες αντιλήψεις δεν αλλάζουν εύκολα.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227013" lvl="1" indent="-227013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altLang="en-US" sz="2400" dirty="0" smtClean="0">
                <a:latin typeface="Arial" panose="020B0604020202020204" pitchFamily="34" charset="0"/>
              </a:rPr>
              <a:t>Είναι πιθανό να μην πραγματοποιηθεί αποδοχή της αλλαγής.</a:t>
            </a:r>
          </a:p>
          <a:p>
            <a:pPr marL="227013" lvl="1" indent="-227013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altLang="en-US" sz="2400" dirty="0" smtClean="0">
                <a:latin typeface="Arial" panose="020B0604020202020204" pitchFamily="34" charset="0"/>
              </a:rPr>
              <a:t>Ενδέχεται να είναι μια διαδικασία χρονοβόρα και δαπανηρή.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396552" y="191542"/>
            <a:ext cx="9144000" cy="1077218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latin typeface="Franklin Gothic Book" pitchFamily="34" charset="0"/>
              </a:rPr>
              <a:t>Στυλ στρατηγικής ηγεσίας </a:t>
            </a:r>
            <a:r>
              <a:rPr lang="el-GR" sz="3200" dirty="0" smtClean="0">
                <a:latin typeface="Franklin Gothic Book" pitchFamily="34" charset="0"/>
              </a:rPr>
              <a:t>που</a:t>
            </a:r>
            <a:br>
              <a:rPr lang="el-GR" sz="3200" dirty="0" smtClean="0">
                <a:latin typeface="Franklin Gothic Book" pitchFamily="34" charset="0"/>
              </a:rPr>
            </a:br>
            <a:r>
              <a:rPr lang="el-GR" sz="3200" dirty="0" smtClean="0">
                <a:latin typeface="Franklin Gothic Book" pitchFamily="34" charset="0"/>
              </a:rPr>
              <a:t>υποστηρίζουν </a:t>
            </a:r>
            <a:r>
              <a:rPr lang="el-GR" sz="3200" dirty="0">
                <a:latin typeface="Franklin Gothic Book" pitchFamily="34" charset="0"/>
              </a:rPr>
              <a:t>την οργανωσιακή </a:t>
            </a:r>
            <a:r>
              <a:rPr lang="el-GR" sz="3200" dirty="0" smtClean="0">
                <a:latin typeface="Franklin Gothic Book" pitchFamily="34" charset="0"/>
              </a:rPr>
              <a:t>αλλαγή </a:t>
            </a:r>
            <a:r>
              <a:rPr lang="en-US" altLang="en-US" sz="3200" dirty="0" smtClean="0">
                <a:latin typeface="Franklin Gothic Book" pitchFamily="34" charset="0"/>
              </a:rPr>
              <a:t>(</a:t>
            </a:r>
            <a:r>
              <a:rPr lang="el-GR" altLang="en-US" sz="3200" dirty="0" smtClean="0">
                <a:latin typeface="Franklin Gothic Book" pitchFamily="34" charset="0"/>
              </a:rPr>
              <a:t>7</a:t>
            </a:r>
            <a:r>
              <a:rPr lang="en-US" altLang="en-US" sz="3200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251521" y="1336675"/>
            <a:ext cx="8646418" cy="5047536"/>
          </a:xfrm>
        </p:spPr>
        <p:txBody>
          <a:bodyPr/>
          <a:lstStyle/>
          <a:p>
            <a:pPr marL="0" indent="0" eaLnBrk="1" hangingPunct="1">
              <a:buNone/>
              <a:tabLst>
                <a:tab pos="284163" algn="l"/>
              </a:tabLst>
              <a:defRPr/>
            </a:pPr>
            <a:r>
              <a:rPr lang="el-GR" sz="2600" b="1" i="1" dirty="0">
                <a:latin typeface="Arial" panose="020B0604020202020204" pitchFamily="34" charset="0"/>
              </a:rPr>
              <a:t>Ηγεσία που δίνει έμφαση στη συνεργασία</a:t>
            </a:r>
            <a:r>
              <a:rPr lang="en-GB" altLang="en-US" sz="2600" b="1" i="1" dirty="0">
                <a:latin typeface="Arial" panose="020B0604020202020204" pitchFamily="34" charset="0"/>
              </a:rPr>
              <a:t> </a:t>
            </a:r>
          </a:p>
          <a:p>
            <a:pPr marL="227013" indent="-227013" eaLnBrk="1" hangingPunct="1">
              <a:spcBef>
                <a:spcPts val="0"/>
              </a:spcBef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altLang="en-US" sz="2600" dirty="0" smtClean="0">
                <a:latin typeface="Arial" panose="020B0604020202020204" pitchFamily="34" charset="0"/>
              </a:rPr>
              <a:t>Ο </a:t>
            </a:r>
            <a:r>
              <a:rPr lang="el-GR" altLang="en-US" sz="2600" dirty="0">
                <a:latin typeface="Arial" panose="020B0604020202020204" pitchFamily="34" charset="0"/>
              </a:rPr>
              <a:t>ηγέτης εξασφαλίζει τη συνεργασία όλων όσων επηρεάζονται από την αλλαγή στη διαμόρφωση του πλάνου της στρατηγικής </a:t>
            </a:r>
            <a:r>
              <a:rPr lang="el-GR" altLang="en-US" sz="2600" dirty="0" smtClean="0">
                <a:latin typeface="Arial" panose="020B0604020202020204" pitchFamily="34" charset="0"/>
              </a:rPr>
              <a:t>αλλαγής.</a:t>
            </a:r>
          </a:p>
          <a:p>
            <a:pPr marL="227013" indent="-227013" eaLnBrk="1" hangingPunct="1">
              <a:spcBef>
                <a:spcPts val="0"/>
              </a:spcBef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altLang="en-US" sz="2600" dirty="0" smtClean="0">
                <a:latin typeface="Arial" panose="020B0604020202020204" pitchFamily="34" charset="0"/>
              </a:rPr>
              <a:t>Δημιουργεί μια θετική στάση απέναντι στην αλλαγή, αυξάνει την ιδιοκτησία της αλλαγής και τη δέσμευση.</a:t>
            </a:r>
          </a:p>
          <a:p>
            <a:pPr marL="227013" indent="-227013" eaLnBrk="1" hangingPunct="1">
              <a:spcBef>
                <a:spcPts val="0"/>
              </a:spcBef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altLang="en-US" sz="2600" dirty="0">
                <a:latin typeface="Arial" panose="020B0604020202020204" pitchFamily="34" charset="0"/>
              </a:rPr>
              <a:t>Δημιουργεί </a:t>
            </a:r>
            <a:r>
              <a:rPr lang="el-GR" altLang="en-US" sz="2600" dirty="0" smtClean="0">
                <a:latin typeface="Arial" panose="020B0604020202020204" pitchFamily="34" charset="0"/>
              </a:rPr>
              <a:t>ετοιμότητα</a:t>
            </a:r>
            <a:r>
              <a:rPr lang="el-GR" sz="2600" dirty="0" smtClean="0">
                <a:latin typeface="Arial" panose="020B0604020202020204" pitchFamily="34" charset="0"/>
              </a:rPr>
              <a:t>.</a:t>
            </a:r>
            <a:endParaRPr lang="el-GR" sz="26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l-GR" altLang="en-US" sz="2600" b="1" i="1" dirty="0">
                <a:latin typeface="Arial" panose="020B0604020202020204" pitchFamily="34" charset="0"/>
              </a:rPr>
              <a:t>Μειονεκτήματα / προβλήματα:</a:t>
            </a:r>
            <a:endParaRPr lang="en-GB" altLang="en-US" sz="2600" b="1" i="1" dirty="0">
              <a:latin typeface="Arial" panose="020B0604020202020204" pitchFamily="34" charset="0"/>
            </a:endParaRPr>
          </a:p>
          <a:p>
            <a:pPr marL="227013" indent="-227013" eaLnBrk="1" hangingPunct="1">
              <a:spcBef>
                <a:spcPts val="0"/>
              </a:spcBef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altLang="en-US" sz="2600" dirty="0">
                <a:latin typeface="Arial" panose="020B0604020202020204" pitchFamily="34" charset="0"/>
              </a:rPr>
              <a:t>Μικρός έλεγχος των προτάσεων που </a:t>
            </a:r>
            <a:r>
              <a:rPr lang="el-GR" altLang="en-US" sz="2600" dirty="0" smtClean="0">
                <a:latin typeface="Arial" panose="020B0604020202020204" pitchFamily="34" charset="0"/>
              </a:rPr>
              <a:t>καταθέτονται.</a:t>
            </a:r>
          </a:p>
          <a:p>
            <a:pPr marL="227013" indent="-227013" eaLnBrk="1" hangingPunct="1">
              <a:spcBef>
                <a:spcPts val="0"/>
              </a:spcBef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altLang="en-US" sz="2600" dirty="0" smtClean="0">
                <a:latin typeface="Arial" panose="020B0604020202020204" pitchFamily="34" charset="0"/>
              </a:rPr>
              <a:t>Μπορεί να οδηγήσει σε αλλαγή εντός του υπάρχοντος πλαισίου λειτουργίας της επιχείρησης.</a:t>
            </a:r>
          </a:p>
          <a:p>
            <a:pPr marL="227013" indent="-227013" eaLnBrk="1" hangingPunct="1">
              <a:spcBef>
                <a:spcPts val="0"/>
              </a:spcBef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altLang="en-US" sz="2600" dirty="0" smtClean="0">
                <a:latin typeface="Arial" panose="020B0604020202020204" pitchFamily="34" charset="0"/>
              </a:rPr>
              <a:t>Μπορεί να είναι μια χρονοβόρα διαδικασία.</a:t>
            </a:r>
            <a:endParaRPr lang="en-GB" altLang="en-US" sz="26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396552" y="191542"/>
            <a:ext cx="9144000" cy="1077218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latin typeface="Franklin Gothic Book" pitchFamily="34" charset="0"/>
              </a:rPr>
              <a:t>Στυλ στρατηγικής ηγεσίας </a:t>
            </a:r>
            <a:r>
              <a:rPr lang="el-GR" sz="3200" dirty="0" smtClean="0">
                <a:latin typeface="Franklin Gothic Book" pitchFamily="34" charset="0"/>
              </a:rPr>
              <a:t>που</a:t>
            </a:r>
            <a:br>
              <a:rPr lang="el-GR" sz="3200" dirty="0" smtClean="0">
                <a:latin typeface="Franklin Gothic Book" pitchFamily="34" charset="0"/>
              </a:rPr>
            </a:br>
            <a:r>
              <a:rPr lang="el-GR" sz="3200" dirty="0" smtClean="0">
                <a:latin typeface="Franklin Gothic Book" pitchFamily="34" charset="0"/>
              </a:rPr>
              <a:t>υποστηρίζουν </a:t>
            </a:r>
            <a:r>
              <a:rPr lang="el-GR" sz="3200" dirty="0">
                <a:latin typeface="Franklin Gothic Book" pitchFamily="34" charset="0"/>
              </a:rPr>
              <a:t>την οργανωσιακή </a:t>
            </a:r>
            <a:r>
              <a:rPr lang="el-GR" sz="3200" dirty="0" smtClean="0">
                <a:latin typeface="Franklin Gothic Book" pitchFamily="34" charset="0"/>
              </a:rPr>
              <a:t>αλλαγή </a:t>
            </a:r>
            <a:r>
              <a:rPr lang="en-US" altLang="en-US" sz="3200" dirty="0" smtClean="0">
                <a:latin typeface="Franklin Gothic Book" pitchFamily="34" charset="0"/>
              </a:rPr>
              <a:t>(</a:t>
            </a:r>
            <a:r>
              <a:rPr lang="el-GR" altLang="en-US" sz="3200" dirty="0" smtClean="0">
                <a:latin typeface="Franklin Gothic Book" pitchFamily="34" charset="0"/>
              </a:rPr>
              <a:t>8</a:t>
            </a:r>
            <a:r>
              <a:rPr lang="en-US" altLang="en-US" sz="3200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04938"/>
            <a:ext cx="8640960" cy="4852610"/>
          </a:xfrm>
        </p:spPr>
        <p:txBody>
          <a:bodyPr/>
          <a:lstStyle/>
          <a:p>
            <a:pPr marL="0" indent="0" eaLnBrk="1" hangingPunct="1">
              <a:lnSpc>
                <a:spcPts val="3100"/>
              </a:lnSpc>
              <a:buNone/>
              <a:tabLst>
                <a:tab pos="284163" algn="l"/>
              </a:tabLst>
              <a:defRPr/>
            </a:pPr>
            <a:r>
              <a:rPr lang="el-GR" sz="2600" b="1" i="1" dirty="0">
                <a:latin typeface="Arial" panose="020B0604020202020204" pitchFamily="34" charset="0"/>
              </a:rPr>
              <a:t>Ηγεσία που δίνει έμφαση στη συμμετοχή</a:t>
            </a:r>
            <a:endParaRPr lang="en-GB" altLang="en-US" sz="2600" b="1" i="1" dirty="0">
              <a:latin typeface="Arial" panose="020B0604020202020204" pitchFamily="34" charset="0"/>
            </a:endParaRPr>
          </a:p>
          <a:p>
            <a:pPr marL="227013" indent="-227013" eaLnBrk="1" hangingPunct="1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altLang="en-US" sz="2800" dirty="0">
                <a:latin typeface="Arial" panose="020B0604020202020204" pitchFamily="34" charset="0"/>
              </a:rPr>
              <a:t>Διατηρείται η γενική ευθύνη της διαδικασίας αλλαγής, αλλά ανατίθενται συγκεκριμένα στάδια της.</a:t>
            </a:r>
          </a:p>
          <a:p>
            <a:pPr marL="227013" indent="-227013" eaLnBrk="1" hangingPunct="1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altLang="en-US" sz="2800" dirty="0">
                <a:latin typeface="Arial" panose="020B0604020202020204" pitchFamily="34" charset="0"/>
              </a:rPr>
              <a:t>Οι εργαζόμενοι εμπλέκονται στην ανάπτυξη ιδεών για την ίδια την αλλαγή και την υλοποίηση της.</a:t>
            </a:r>
          </a:p>
          <a:p>
            <a:pPr marL="227013" indent="-227013" eaLnBrk="1" hangingPunct="1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altLang="en-US" sz="2800" dirty="0">
                <a:latin typeface="Arial" panose="020B0604020202020204" pitchFamily="34" charset="0"/>
              </a:rPr>
              <a:t>Στόχος είναι η αύξηση της δέσμευσης απέναντι στην αλλαγή και η ενίσχυση των κινήτρων.</a:t>
            </a:r>
            <a:r>
              <a:rPr lang="en-GB" altLang="en-US" sz="2600" dirty="0">
                <a:latin typeface="Arial" panose="020B0604020202020204" pitchFamily="34" charset="0"/>
              </a:rPr>
              <a:t>	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l-GR" altLang="en-US" sz="2600" b="1" i="1" dirty="0">
                <a:latin typeface="Arial" panose="020B0604020202020204" pitchFamily="34" charset="0"/>
              </a:rPr>
              <a:t>Μειονεκτήματα / προβλήματα:</a:t>
            </a:r>
            <a:endParaRPr lang="en-GB" altLang="en-US" sz="2600" b="1" i="1" dirty="0">
              <a:latin typeface="Arial" panose="020B0604020202020204" pitchFamily="34" charset="0"/>
            </a:endParaRPr>
          </a:p>
          <a:p>
            <a:pPr marL="227013" indent="-227013" eaLnBrk="1" hangingPunct="1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altLang="en-US" sz="2800" dirty="0">
                <a:latin typeface="Arial" panose="020B0604020202020204" pitchFamily="34" charset="0"/>
              </a:rPr>
              <a:t>Ενδέχεται να γίνει αντιληπτή ως προσπάθειας χειραγώγησης.</a:t>
            </a:r>
            <a:r>
              <a:rPr lang="en-GB" altLang="en-US" sz="2800" dirty="0">
                <a:latin typeface="Arial" panose="020B0604020202020204" pitchFamily="34" charset="0"/>
              </a:rPr>
              <a:t> </a:t>
            </a:r>
            <a:r>
              <a:rPr lang="el-GR" sz="2800" dirty="0">
                <a:latin typeface="Arial" panose="020B0604020202020204" pitchFamily="34" charset="0"/>
              </a:rPr>
              <a:t>Κάτι τέτοιο θα οδηγήσει σε απογοήτευση και απώλεια κάθε κινήτρου</a:t>
            </a:r>
            <a:r>
              <a:rPr lang="en-GB" altLang="en-US" sz="28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324544" y="126417"/>
            <a:ext cx="9144000" cy="1077218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latin typeface="Franklin Gothic Book" pitchFamily="34" charset="0"/>
              </a:rPr>
              <a:t>Στυλ στρατηγικής ηγεσίας </a:t>
            </a:r>
            <a:r>
              <a:rPr lang="el-GR" sz="3200" dirty="0" smtClean="0">
                <a:latin typeface="Franklin Gothic Book" pitchFamily="34" charset="0"/>
              </a:rPr>
              <a:t>που</a:t>
            </a:r>
            <a:br>
              <a:rPr lang="el-GR" sz="3200" dirty="0" smtClean="0">
                <a:latin typeface="Franklin Gothic Book" pitchFamily="34" charset="0"/>
              </a:rPr>
            </a:br>
            <a:r>
              <a:rPr lang="el-GR" sz="3200" dirty="0" smtClean="0">
                <a:latin typeface="Franklin Gothic Book" pitchFamily="34" charset="0"/>
              </a:rPr>
              <a:t>υποστηρίζουν </a:t>
            </a:r>
            <a:r>
              <a:rPr lang="el-GR" sz="3200" dirty="0">
                <a:latin typeface="Franklin Gothic Book" pitchFamily="34" charset="0"/>
              </a:rPr>
              <a:t>την οργανωσιακή </a:t>
            </a:r>
            <a:r>
              <a:rPr lang="el-GR" sz="3200" dirty="0" smtClean="0">
                <a:latin typeface="Franklin Gothic Book" pitchFamily="34" charset="0"/>
              </a:rPr>
              <a:t>αλλαγή </a:t>
            </a:r>
            <a:r>
              <a:rPr lang="en-US" altLang="en-US" sz="3200" dirty="0" smtClean="0">
                <a:latin typeface="Franklin Gothic Book" pitchFamily="34" charset="0"/>
              </a:rPr>
              <a:t>(</a:t>
            </a:r>
            <a:r>
              <a:rPr lang="el-GR" altLang="en-US" sz="3200" dirty="0" smtClean="0">
                <a:latin typeface="Franklin Gothic Book" pitchFamily="34" charset="0"/>
              </a:rPr>
              <a:t>9</a:t>
            </a:r>
            <a:r>
              <a:rPr lang="en-US" altLang="en-US" sz="3200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251521" y="1331913"/>
            <a:ext cx="8640959" cy="5288627"/>
          </a:xfrm>
        </p:spPr>
        <p:txBody>
          <a:bodyPr/>
          <a:lstStyle/>
          <a:p>
            <a:pPr marL="0" indent="0" eaLnBrk="1" hangingPunct="1">
              <a:lnSpc>
                <a:spcPts val="3100"/>
              </a:lnSpc>
              <a:buNone/>
              <a:tabLst>
                <a:tab pos="284163" algn="l"/>
              </a:tabLst>
              <a:defRPr/>
            </a:pPr>
            <a:r>
              <a:rPr lang="el-GR" sz="2600" b="1" i="1" dirty="0">
                <a:latin typeface="Arial" panose="020B0604020202020204" pitchFamily="34" charset="0"/>
              </a:rPr>
              <a:t>Ηγεσία που δίνει έμφαση στην κατεύθυνση</a:t>
            </a:r>
            <a:endParaRPr lang="en-GB" altLang="en-US" sz="2600" b="1" i="1" dirty="0">
              <a:latin typeface="Arial" panose="020B0604020202020204" pitchFamily="34" charset="0"/>
            </a:endParaRPr>
          </a:p>
          <a:p>
            <a:pPr marL="227013" indent="-227013" eaLnBrk="1" hangingPunct="1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sz="2800" dirty="0">
                <a:latin typeface="Arial" panose="020B0604020202020204" pitchFamily="34" charset="0"/>
              </a:rPr>
              <a:t>Ο</a:t>
            </a:r>
            <a:r>
              <a:rPr lang="el-GR" sz="2800" dirty="0" smtClean="0">
                <a:latin typeface="Arial" panose="020B0604020202020204" pitchFamily="34" charset="0"/>
              </a:rPr>
              <a:t> </a:t>
            </a:r>
            <a:r>
              <a:rPr lang="el-GR" sz="2800" dirty="0">
                <a:latin typeface="Arial" panose="020B0604020202020204" pitchFamily="34" charset="0"/>
              </a:rPr>
              <a:t>ηγέτης χρησιμοποιεί την τυπική του εξουσία προκειμένου να δημιουργήσει σαφήνεια σε σχέση με τη μελλοντική στρατηγική και τον τρόπο επίτευξης της στρατηγικής </a:t>
            </a:r>
            <a:r>
              <a:rPr lang="el-GR" sz="2800" dirty="0" smtClean="0">
                <a:latin typeface="Arial" panose="020B0604020202020204" pitchFamily="34" charset="0"/>
              </a:rPr>
              <a:t>αλλαγής.</a:t>
            </a:r>
          </a:p>
          <a:p>
            <a:pPr marL="227013" indent="-227013" eaLnBrk="1" hangingPunct="1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sz="2800" dirty="0">
                <a:latin typeface="Arial" panose="020B0604020202020204" pitchFamily="34" charset="0"/>
              </a:rPr>
              <a:t>Είναι απαραίτητη σε περιπτώσεις που υπάρχει ανάγκη για επίτευξη γρήγορης αλλαγής ή ανάγκη για </a:t>
            </a:r>
            <a:r>
              <a:rPr lang="el-GR" sz="2800" dirty="0" smtClean="0">
                <a:latin typeface="Arial" panose="020B0604020202020204" pitchFamily="34" charset="0"/>
              </a:rPr>
              <a:t>σαφή </a:t>
            </a:r>
            <a:r>
              <a:rPr lang="el-GR" sz="2800" dirty="0">
                <a:latin typeface="Arial" panose="020B0604020202020204" pitchFamily="34" charset="0"/>
              </a:rPr>
              <a:t>έλεγχο της όλης διαδικασίας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l-GR" altLang="en-US" sz="2600" b="1" i="1" dirty="0">
                <a:latin typeface="Arial" panose="020B0604020202020204" pitchFamily="34" charset="0"/>
              </a:rPr>
              <a:t>Μειονεκτήματα / προβλήματα:</a:t>
            </a:r>
            <a:endParaRPr lang="en-GB" altLang="en-US" sz="2600" b="1" i="1" dirty="0">
              <a:latin typeface="Arial" panose="020B0604020202020204" pitchFamily="34" charset="0"/>
            </a:endParaRPr>
          </a:p>
          <a:p>
            <a:pPr marL="227013" indent="-227013" eaLnBrk="1" hangingPunct="1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sz="2800" dirty="0">
                <a:latin typeface="Arial" panose="020B0604020202020204" pitchFamily="34" charset="0"/>
              </a:rPr>
              <a:t>Α</a:t>
            </a:r>
            <a:r>
              <a:rPr lang="el-GR" sz="2800" dirty="0" smtClean="0">
                <a:latin typeface="Arial" panose="020B0604020202020204" pitchFamily="34" charset="0"/>
              </a:rPr>
              <a:t>νάπτυξη </a:t>
            </a:r>
            <a:r>
              <a:rPr lang="el-GR" sz="2800" dirty="0">
                <a:latin typeface="Arial" panose="020B0604020202020204" pitchFamily="34" charset="0"/>
              </a:rPr>
              <a:t>ρητής αντίστασης απέναντι στην </a:t>
            </a:r>
            <a:r>
              <a:rPr lang="el-GR" sz="2800" dirty="0" smtClean="0">
                <a:latin typeface="Arial" panose="020B0604020202020204" pitchFamily="34" charset="0"/>
              </a:rPr>
              <a:t>αλλαγή.</a:t>
            </a:r>
          </a:p>
          <a:p>
            <a:pPr marL="227013" indent="-227013" eaLnBrk="1" hangingPunct="1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tabLst>
                <a:tab pos="284163" algn="l"/>
              </a:tabLst>
              <a:defRPr/>
            </a:pPr>
            <a:r>
              <a:rPr lang="el-GR" sz="2800" dirty="0" smtClean="0">
                <a:latin typeface="Arial" panose="020B0604020202020204" pitchFamily="34" charset="0"/>
              </a:rPr>
              <a:t>Φαινομενική </a:t>
            </a:r>
            <a:r>
              <a:rPr lang="el-GR" sz="2800" dirty="0">
                <a:latin typeface="Arial" panose="020B0604020202020204" pitchFamily="34" charset="0"/>
              </a:rPr>
              <a:t>αποδοχή της αλλαγής, αλλά υιοθέτηση απαθούς στάσης που ισοδυναμεί </a:t>
            </a:r>
            <a:r>
              <a:rPr lang="el-GR" sz="2800" dirty="0" smtClean="0">
                <a:latin typeface="Arial" panose="020B0604020202020204" pitchFamily="34" charset="0"/>
              </a:rPr>
              <a:t>με αντίσταση.</a:t>
            </a:r>
            <a:endParaRPr lang="en-GB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46856" y="267370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Τύποι στρατηγικής </a:t>
            </a:r>
            <a:r>
              <a:rPr lang="el-GR" dirty="0" smtClean="0">
                <a:latin typeface="Franklin Gothic Book" pitchFamily="34" charset="0"/>
              </a:rPr>
              <a:t>αλλαγής </a:t>
            </a:r>
            <a:r>
              <a:rPr lang="en-GB" altLang="en-US" dirty="0" smtClean="0">
                <a:latin typeface="Franklin Gothic Book" pitchFamily="34" charset="0"/>
              </a:rPr>
              <a:t>(1)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27"/>
          <a:stretch/>
        </p:blipFill>
        <p:spPr>
          <a:xfrm>
            <a:off x="1102627" y="1413288"/>
            <a:ext cx="6997765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333028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Τύποι στρατηγικής </a:t>
            </a:r>
            <a:r>
              <a:rPr lang="el-GR" dirty="0" smtClean="0">
                <a:latin typeface="Franklin Gothic Book" pitchFamily="34" charset="0"/>
              </a:rPr>
              <a:t>αλλαγής </a:t>
            </a:r>
            <a:r>
              <a:rPr lang="en-GB" altLang="en-US" dirty="0" smtClean="0">
                <a:latin typeface="Franklin Gothic Book" pitchFamily="34" charset="0"/>
              </a:rPr>
              <a:t>(2)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476820" y="1268760"/>
            <a:ext cx="8415660" cy="4939814"/>
          </a:xfrm>
        </p:spPr>
        <p:txBody>
          <a:bodyPr/>
          <a:lstStyle/>
          <a:p>
            <a:pPr marL="9525" indent="-9525" eaLnBrk="1" hangingPunct="1">
              <a:spcAft>
                <a:spcPts val="1200"/>
              </a:spcAft>
              <a:buNone/>
            </a:pPr>
            <a:r>
              <a:rPr lang="en-GB" altLang="en-US" sz="2800" dirty="0" smtClean="0">
                <a:latin typeface="Arial" panose="020B0604020202020204" pitchFamily="34" charset="0"/>
              </a:rPr>
              <a:t>	</a:t>
            </a:r>
            <a:r>
              <a:rPr lang="el-GR" altLang="en-US" sz="2800" u="sng" dirty="0" smtClean="0">
                <a:latin typeface="Arial" panose="020B0604020202020204" pitchFamily="34" charset="0"/>
              </a:rPr>
              <a:t>Τέσσερις τύποι </a:t>
            </a:r>
            <a:r>
              <a:rPr lang="el-GR" altLang="en-US" sz="2800" u="sng" dirty="0">
                <a:latin typeface="Arial" panose="020B0604020202020204" pitchFamily="34" charset="0"/>
              </a:rPr>
              <a:t>στρατηγικής </a:t>
            </a:r>
            <a:r>
              <a:rPr lang="el-GR" altLang="en-US" sz="2800" u="sng" dirty="0" smtClean="0">
                <a:latin typeface="Arial" panose="020B0604020202020204" pitchFamily="34" charset="0"/>
              </a:rPr>
              <a:t>αλλαγής</a:t>
            </a:r>
            <a:r>
              <a:rPr lang="en-GB" altLang="en-US" sz="2800" dirty="0" smtClean="0">
                <a:latin typeface="Arial" panose="020B0604020202020204" pitchFamily="34" charset="0"/>
              </a:rPr>
              <a:t>:</a:t>
            </a:r>
          </a:p>
          <a:p>
            <a:pPr marL="307975" lvl="1" indent="-298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n-US" b="1" i="1" dirty="0">
                <a:latin typeface="Arial" panose="020B0604020202020204" pitchFamily="34" charset="0"/>
              </a:rPr>
              <a:t>Προσαρμογή</a:t>
            </a:r>
            <a:r>
              <a:rPr lang="en-GB" altLang="en-US" sz="2400" b="1" i="1" dirty="0" smtClean="0">
                <a:latin typeface="Arial" panose="020B0604020202020204" pitchFamily="34" charset="0"/>
              </a:rPr>
              <a:t> </a:t>
            </a:r>
            <a:r>
              <a:rPr lang="en-GB" altLang="en-US" sz="2600" b="1" dirty="0" smtClean="0">
                <a:latin typeface="Arial" panose="020B0604020202020204" pitchFamily="34" charset="0"/>
              </a:rPr>
              <a:t>–</a:t>
            </a:r>
            <a:r>
              <a:rPr lang="en-GB" altLang="en-US" sz="2600" dirty="0" smtClean="0">
                <a:latin typeface="Arial" panose="020B0604020202020204" pitchFamily="34" charset="0"/>
              </a:rPr>
              <a:t> </a:t>
            </a:r>
            <a:r>
              <a:rPr lang="el-GR" altLang="en-US" sz="2600" dirty="0" smtClean="0">
                <a:latin typeface="Arial" panose="020B0604020202020204" pitchFamily="34" charset="0"/>
              </a:rPr>
              <a:t>η </a:t>
            </a:r>
            <a:r>
              <a:rPr lang="el-GR" altLang="en-US" sz="2600" dirty="0">
                <a:latin typeface="Arial" panose="020B0604020202020204" pitchFamily="34" charset="0"/>
              </a:rPr>
              <a:t>αλλαγή </a:t>
            </a:r>
            <a:r>
              <a:rPr lang="el-GR" sz="2600" dirty="0">
                <a:latin typeface="Arial" panose="020B0604020202020204" pitchFamily="34" charset="0"/>
              </a:rPr>
              <a:t>προκύπτει </a:t>
            </a:r>
            <a:r>
              <a:rPr lang="el-GR" sz="2600" dirty="0" smtClean="0">
                <a:latin typeface="Arial" panose="020B0604020202020204" pitchFamily="34" charset="0"/>
              </a:rPr>
              <a:t>σταδιακά εντός του υφιστάμενου </a:t>
            </a:r>
            <a:r>
              <a:rPr lang="el-GR" sz="2600" dirty="0">
                <a:latin typeface="Arial" panose="020B0604020202020204" pitchFamily="34" charset="0"/>
              </a:rPr>
              <a:t>επιχειρηματικού μοντέλου και της υπάρχουσας οργανωσιακής </a:t>
            </a:r>
            <a:r>
              <a:rPr lang="el-GR" sz="2600" dirty="0" smtClean="0">
                <a:latin typeface="Arial" panose="020B0604020202020204" pitchFamily="34" charset="0"/>
              </a:rPr>
              <a:t>κουλτούρας.</a:t>
            </a:r>
            <a:endParaRPr lang="el-GR" altLang="en-US" sz="2600" dirty="0">
              <a:latin typeface="Arial" panose="020B0604020202020204" pitchFamily="34" charset="0"/>
            </a:endParaRPr>
          </a:p>
          <a:p>
            <a:pPr marL="307975" lvl="1" indent="-298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n-US" b="1" i="1" dirty="0" smtClean="0">
                <a:latin typeface="Arial" panose="020B0604020202020204" pitchFamily="34" charset="0"/>
              </a:rPr>
              <a:t>Αναδόμηση / αναστροφή</a:t>
            </a:r>
            <a:r>
              <a:rPr lang="en-GB" altLang="en-US" b="1" i="1" dirty="0" smtClean="0">
                <a:latin typeface="Arial" panose="020B0604020202020204" pitchFamily="34" charset="0"/>
              </a:rPr>
              <a:t> </a:t>
            </a:r>
            <a:r>
              <a:rPr lang="en-GB" altLang="en-US" sz="2600" b="1" dirty="0" smtClean="0">
                <a:latin typeface="Arial" panose="020B0604020202020204" pitchFamily="34" charset="0"/>
              </a:rPr>
              <a:t>–</a:t>
            </a:r>
            <a:r>
              <a:rPr lang="en-GB" altLang="en-US" sz="2600" dirty="0" smtClean="0">
                <a:latin typeface="Arial" panose="020B0604020202020204" pitchFamily="34" charset="0"/>
              </a:rPr>
              <a:t> </a:t>
            </a:r>
            <a:r>
              <a:rPr lang="el-GR" altLang="en-US" sz="2600" dirty="0">
                <a:latin typeface="Arial" panose="020B0604020202020204" pitchFamily="34" charset="0"/>
              </a:rPr>
              <a:t>δραστική αλλαγή, αλλά χωρίς </a:t>
            </a:r>
            <a:r>
              <a:rPr lang="el-GR" sz="2600" dirty="0">
                <a:latin typeface="Arial" panose="020B0604020202020204" pitchFamily="34" charset="0"/>
              </a:rPr>
              <a:t>θεμελιώδεις μεταβολές στην </a:t>
            </a:r>
            <a:r>
              <a:rPr lang="el-GR" sz="2600" dirty="0" smtClean="0">
                <a:latin typeface="Arial" panose="020B0604020202020204" pitchFamily="34" charset="0"/>
              </a:rPr>
              <a:t>κουλτούρα.</a:t>
            </a:r>
            <a:endParaRPr lang="en-GB" altLang="en-US" sz="2600" dirty="0">
              <a:latin typeface="Arial" panose="020B0604020202020204" pitchFamily="34" charset="0"/>
            </a:endParaRPr>
          </a:p>
          <a:p>
            <a:pPr marL="307975" lvl="1" indent="-298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n-US" b="1" i="1" dirty="0">
                <a:latin typeface="Arial" panose="020B0604020202020204" pitchFamily="34" charset="0"/>
              </a:rPr>
              <a:t>Επανάσταση</a:t>
            </a:r>
            <a:r>
              <a:rPr lang="en-GB" altLang="en-US" sz="2400" b="1" i="1" dirty="0" smtClean="0">
                <a:latin typeface="Arial" panose="020B0604020202020204" pitchFamily="34" charset="0"/>
              </a:rPr>
              <a:t> </a:t>
            </a:r>
            <a:r>
              <a:rPr lang="en-GB" altLang="en-US" sz="2600" b="1" dirty="0" smtClean="0">
                <a:latin typeface="Arial" panose="020B0604020202020204" pitchFamily="34" charset="0"/>
              </a:rPr>
              <a:t>–</a:t>
            </a:r>
            <a:r>
              <a:rPr lang="en-GB" altLang="en-US" sz="2600" dirty="0" smtClean="0">
                <a:latin typeface="Arial" panose="020B0604020202020204" pitchFamily="34" charset="0"/>
              </a:rPr>
              <a:t> </a:t>
            </a:r>
            <a:r>
              <a:rPr lang="el-GR" altLang="en-US" sz="2600" dirty="0" smtClean="0">
                <a:latin typeface="Arial" panose="020B0604020202020204" pitchFamily="34" charset="0"/>
              </a:rPr>
              <a:t>θεμελιώδεις αλλαγές σε στρατηγική και κουλτούρα.</a:t>
            </a:r>
            <a:endParaRPr lang="en-GB" altLang="en-US" sz="2600" i="1" dirty="0" smtClean="0">
              <a:latin typeface="Arial" panose="020B0604020202020204" pitchFamily="34" charset="0"/>
            </a:endParaRPr>
          </a:p>
          <a:p>
            <a:pPr marL="307975" lvl="1" indent="-298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n-US" b="1" i="1" dirty="0">
                <a:latin typeface="Arial" panose="020B0604020202020204" pitchFamily="34" charset="0"/>
              </a:rPr>
              <a:t>Εξέλιξη</a:t>
            </a:r>
            <a:r>
              <a:rPr lang="en-GB" altLang="en-US" sz="2400" b="1" i="1" dirty="0" smtClean="0">
                <a:latin typeface="Arial" panose="020B0604020202020204" pitchFamily="34" charset="0"/>
              </a:rPr>
              <a:t> </a:t>
            </a:r>
            <a:r>
              <a:rPr lang="en-GB" altLang="en-US" sz="2600" dirty="0" smtClean="0">
                <a:latin typeface="Arial" panose="020B0604020202020204" pitchFamily="34" charset="0"/>
              </a:rPr>
              <a:t>– </a:t>
            </a:r>
            <a:r>
              <a:rPr lang="el-GR" altLang="en-US" sz="2600" dirty="0" smtClean="0">
                <a:latin typeface="Arial" panose="020B0604020202020204" pitchFamily="34" charset="0"/>
              </a:rPr>
              <a:t>απαιτείται αλλαγή στην κουλτούρα, αλλά μπορεί να προκύψει σταδιακά.</a:t>
            </a:r>
            <a:endParaRPr lang="en-GB" altLang="en-US" sz="2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6405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Μαθησιακά </a:t>
            </a:r>
            <a:r>
              <a:rPr lang="el-GR" dirty="0" smtClean="0">
                <a:latin typeface="Franklin Gothic Book" pitchFamily="34" charset="0"/>
              </a:rPr>
              <a:t>αποτελέσματα (3)</a:t>
            </a:r>
            <a:endParaRPr lang="en-US" altLang="en-US" dirty="0" smtClean="0">
              <a:latin typeface="Franklin Gothic Book" pitchFamily="34" charset="0"/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2202" y="1306503"/>
            <a:ext cx="8538270" cy="2554545"/>
          </a:xfrm>
        </p:spPr>
        <p:txBody>
          <a:bodyPr/>
          <a:lstStyle/>
          <a:p>
            <a:pPr marL="298450" indent="-298450">
              <a:spcBef>
                <a:spcPts val="1200"/>
              </a:spcBef>
              <a:spcAft>
                <a:spcPts val="1200"/>
              </a:spcAft>
            </a:pPr>
            <a:r>
              <a:rPr lang="el-GR" altLang="el-GR" sz="2800" dirty="0">
                <a:latin typeface="Arial" panose="020B0604020202020204" pitchFamily="34" charset="0"/>
              </a:rPr>
              <a:t>Αναγνωρίσετε και να αξιολογήσετε τους διαφορετικούς </a:t>
            </a:r>
            <a:r>
              <a:rPr lang="el-GR" altLang="el-GR" sz="2800" b="1" dirty="0">
                <a:latin typeface="Arial" panose="020B0604020202020204" pitchFamily="34" charset="0"/>
              </a:rPr>
              <a:t>τύπους στρατηγικής αλλαγής</a:t>
            </a:r>
            <a:r>
              <a:rPr lang="el-GR" altLang="el-GR" sz="2800" dirty="0">
                <a:latin typeface="Arial" panose="020B0604020202020204" pitchFamily="34" charset="0"/>
              </a:rPr>
              <a:t>.</a:t>
            </a:r>
          </a:p>
          <a:p>
            <a:pPr marL="298450" indent="-298450">
              <a:spcBef>
                <a:spcPts val="1200"/>
              </a:spcBef>
              <a:spcAft>
                <a:spcPts val="1200"/>
              </a:spcAft>
            </a:pPr>
            <a:r>
              <a:rPr lang="el-GR" altLang="el-GR" sz="2800" dirty="0">
                <a:latin typeface="Arial" panose="020B0604020202020204" pitchFamily="34" charset="0"/>
              </a:rPr>
              <a:t>Πραγματοποιήσετε </a:t>
            </a:r>
            <a:r>
              <a:rPr lang="el-GR" altLang="el-GR" sz="2800" b="1" dirty="0">
                <a:latin typeface="Arial" panose="020B0604020202020204" pitchFamily="34" charset="0"/>
              </a:rPr>
              <a:t>ανάλυση δυναμικού πεδίου </a:t>
            </a:r>
            <a:r>
              <a:rPr lang="el-GR" altLang="el-GR" sz="2800" dirty="0">
                <a:latin typeface="Arial" panose="020B0604020202020204" pitchFamily="34" charset="0"/>
              </a:rPr>
              <a:t>προκειμένου να αναγνωρίσετε τους </a:t>
            </a:r>
            <a:r>
              <a:rPr lang="el-GR" altLang="el-GR" sz="2800" b="1" dirty="0">
                <a:latin typeface="Arial" panose="020B0604020202020204" pitchFamily="34" charset="0"/>
              </a:rPr>
              <a:t>βασικούς μοχλούς </a:t>
            </a:r>
            <a:r>
              <a:rPr lang="el-GR" altLang="el-GR" sz="2800" dirty="0">
                <a:latin typeface="Arial" panose="020B0604020202020204" pitchFamily="34" charset="0"/>
              </a:rPr>
              <a:t>της</a:t>
            </a:r>
            <a:r>
              <a:rPr lang="el-GR" altLang="el-GR" sz="2800" b="1" dirty="0">
                <a:latin typeface="Arial" panose="020B0604020202020204" pitchFamily="34" charset="0"/>
              </a:rPr>
              <a:t> στρατηγικής αλλαγής</a:t>
            </a:r>
            <a:r>
              <a:rPr lang="el-GR" altLang="el-GR" sz="2800" dirty="0">
                <a:latin typeface="Arial" panose="020B0604020202020204" pitchFamily="34" charset="0"/>
              </a:rPr>
              <a:t>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46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>
                <a:latin typeface="Franklin Gothic Book" pitchFamily="34" charset="0"/>
              </a:rPr>
              <a:t>Στρατηγική </a:t>
            </a:r>
            <a:r>
              <a:rPr lang="el-GR" altLang="en-US" dirty="0">
                <a:latin typeface="Franklin Gothic Book" pitchFamily="34" charset="0"/>
              </a:rPr>
              <a:t>αναστροφής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278816" y="1104661"/>
            <a:ext cx="8613664" cy="54476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2800" dirty="0">
                <a:latin typeface="Arial" panose="020B0604020202020204" pitchFamily="34" charset="0"/>
              </a:rPr>
              <a:t>Η </a:t>
            </a:r>
            <a:r>
              <a:rPr lang="el-GR" altLang="en-US" sz="2800" b="1" dirty="0" smtClean="0">
                <a:latin typeface="Arial" panose="020B0604020202020204" pitchFamily="34" charset="0"/>
              </a:rPr>
              <a:t>στρατηγική αναστροφής</a:t>
            </a:r>
            <a:r>
              <a:rPr lang="el-GR" altLang="en-US" sz="2800" dirty="0" smtClean="0">
                <a:latin typeface="Arial" panose="020B0604020202020204" pitchFamily="34" charset="0"/>
              </a:rPr>
              <a:t> χαρακτηρίζεται </a:t>
            </a:r>
            <a:r>
              <a:rPr lang="el-GR" altLang="en-US" sz="2800" dirty="0">
                <a:latin typeface="Arial" panose="020B0604020202020204" pitchFamily="34" charset="0"/>
              </a:rPr>
              <a:t>από τη ραγδαία ταχύτητα της αλλαγής, την ανάγκη για σημαντική μείωση </a:t>
            </a:r>
            <a:r>
              <a:rPr lang="el-GR" altLang="en-US" sz="2800" dirty="0" smtClean="0">
                <a:latin typeface="Arial" panose="020B0604020202020204" pitchFamily="34" charset="0"/>
              </a:rPr>
              <a:t>του κόστους </a:t>
            </a:r>
            <a:r>
              <a:rPr lang="el-GR" altLang="en-US" sz="2800" dirty="0">
                <a:latin typeface="Arial" panose="020B0604020202020204" pitchFamily="34" charset="0"/>
              </a:rPr>
              <a:t>και την προσπάθεια για άμεση αύξηση των πωλήσεων</a:t>
            </a:r>
            <a:r>
              <a:rPr lang="en-GB" altLang="en-US" sz="2800" dirty="0" smtClean="0">
                <a:latin typeface="Arial" panose="020B0604020202020204" pitchFamily="34" charset="0"/>
              </a:rPr>
              <a:t>.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l-GR" altLang="en-US" u="sng" dirty="0" smtClean="0">
                <a:latin typeface="Arial" panose="020B0604020202020204" pitchFamily="34" charset="0"/>
              </a:rPr>
              <a:t>Βασικά </a:t>
            </a:r>
            <a:r>
              <a:rPr lang="el-GR" altLang="en-US" u="sng" dirty="0">
                <a:latin typeface="Arial" panose="020B0604020202020204" pitchFamily="34" charset="0"/>
              </a:rPr>
              <a:t>στοιχεία </a:t>
            </a:r>
            <a:r>
              <a:rPr lang="el-GR" altLang="en-US" u="sng" dirty="0" smtClean="0">
                <a:latin typeface="Arial" panose="020B0604020202020204" pitchFamily="34" charset="0"/>
              </a:rPr>
              <a:t>της συγκεκριμένης στρατηγικής</a:t>
            </a:r>
            <a:r>
              <a:rPr lang="en-GB" altLang="en-US" dirty="0" smtClean="0">
                <a:latin typeface="Arial" panose="020B0604020202020204" pitchFamily="34" charset="0"/>
              </a:rPr>
              <a:t>:</a:t>
            </a:r>
          </a:p>
          <a:p>
            <a:pPr marL="298450" lvl="1" indent="-298450" eaLnBrk="1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i="1" dirty="0">
                <a:latin typeface="Arial" panose="020B0604020202020204" pitchFamily="34" charset="0"/>
              </a:rPr>
              <a:t>Σταθεροποίηση της </a:t>
            </a:r>
            <a:r>
              <a:rPr lang="el-GR" i="1" dirty="0" smtClean="0">
                <a:latin typeface="Arial" panose="020B0604020202020204" pitchFamily="34" charset="0"/>
              </a:rPr>
              <a:t>κρίσης.</a:t>
            </a:r>
          </a:p>
          <a:p>
            <a:pPr marL="298450" lvl="1" indent="-298450" eaLnBrk="1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i="1" dirty="0">
                <a:latin typeface="Arial" panose="020B0604020202020204" pitchFamily="34" charset="0"/>
              </a:rPr>
              <a:t>Αλλαγές στη διοίκηση και χρήση </a:t>
            </a:r>
            <a:r>
              <a:rPr lang="el-GR" i="1" dirty="0" smtClean="0">
                <a:latin typeface="Arial" panose="020B0604020202020204" pitchFamily="34" charset="0"/>
              </a:rPr>
              <a:t>συμβούλων</a:t>
            </a:r>
            <a:r>
              <a:rPr lang="el-GR" i="1" dirty="0">
                <a:latin typeface="Arial" panose="020B0604020202020204" pitchFamily="34" charset="0"/>
              </a:rPr>
              <a:t>.</a:t>
            </a:r>
          </a:p>
          <a:p>
            <a:pPr marL="298450" lvl="1" indent="-298450" eaLnBrk="1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i="1" dirty="0">
                <a:latin typeface="Arial" panose="020B0604020202020204" pitchFamily="34" charset="0"/>
              </a:rPr>
              <a:t>Εξασφάλιση στήριξης από τα ενδιαφερόμενα μέρη. </a:t>
            </a:r>
          </a:p>
          <a:p>
            <a:pPr marL="298450" lvl="1" indent="-298450" eaLnBrk="1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i="1" dirty="0" smtClean="0">
                <a:latin typeface="Arial" panose="020B0604020202020204" pitchFamily="34" charset="0"/>
              </a:rPr>
              <a:t>Σαφής προσδιορισμός της αγοράς-στόχου </a:t>
            </a:r>
            <a:r>
              <a:rPr lang="el-GR" i="1" dirty="0">
                <a:latin typeface="Arial" panose="020B0604020202020204" pitchFamily="34" charset="0"/>
              </a:rPr>
              <a:t>και </a:t>
            </a:r>
            <a:r>
              <a:rPr lang="el-GR" i="1" dirty="0" smtClean="0">
                <a:latin typeface="Arial" panose="020B0604020202020204" pitchFamily="34" charset="0"/>
              </a:rPr>
              <a:t>των βασικών </a:t>
            </a:r>
            <a:r>
              <a:rPr lang="el-GR" i="1" dirty="0">
                <a:latin typeface="Arial" panose="020B0604020202020204" pitchFamily="34" charset="0"/>
              </a:rPr>
              <a:t>προϊόντων.</a:t>
            </a:r>
          </a:p>
          <a:p>
            <a:pPr marL="298450" lvl="1" indent="-298450" eaLnBrk="1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i="1" dirty="0">
                <a:latin typeface="Arial" panose="020B0604020202020204" pitchFamily="34" charset="0"/>
              </a:rPr>
              <a:t>Χρηματοοικονομική αναδιάρθρωση.</a:t>
            </a:r>
            <a:endParaRPr lang="en-GB" altLang="en-US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5362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>
                <a:latin typeface="Franklin Gothic Book" pitchFamily="34" charset="0"/>
              </a:rPr>
              <a:t>Επαναστατική αλλαγή</a:t>
            </a:r>
            <a:endParaRPr lang="en-US" altLang="en-US" dirty="0" smtClean="0">
              <a:latin typeface="Franklin Gothic Book" pitchFamily="34" charset="0"/>
            </a:endParaRPr>
          </a:p>
        </p:txBody>
      </p:sp>
      <p:sp>
        <p:nvSpPr>
          <p:cNvPr id="5038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013066"/>
            <a:ext cx="8568952" cy="5512278"/>
          </a:xfrm>
        </p:spPr>
        <p:txBody>
          <a:bodyPr/>
          <a:lstStyle/>
          <a:p>
            <a:pPr marL="9525" indent="-9525" eaLnBrk="1" hangingPunct="1">
              <a:buNone/>
              <a:tabLst>
                <a:tab pos="292100" algn="l"/>
              </a:tabLst>
              <a:defRPr/>
            </a:pPr>
            <a:r>
              <a:rPr lang="el-GR" altLang="en-US" sz="2800" dirty="0" smtClean="0">
                <a:latin typeface="Arial" pitchFamily="34" charset="0"/>
              </a:rPr>
              <a:t>Η </a:t>
            </a:r>
            <a:r>
              <a:rPr lang="el-GR" altLang="en-US" sz="2800" dirty="0">
                <a:latin typeface="Arial" pitchFamily="34" charset="0"/>
              </a:rPr>
              <a:t>περίπτωση της </a:t>
            </a:r>
            <a:r>
              <a:rPr lang="el-GR" altLang="en-US" sz="2800" b="1" dirty="0">
                <a:latin typeface="Arial" pitchFamily="34" charset="0"/>
              </a:rPr>
              <a:t>επανάστασης</a:t>
            </a:r>
            <a:r>
              <a:rPr lang="el-GR" altLang="en-US" sz="2800" dirty="0">
                <a:latin typeface="Arial" pitchFamily="34" charset="0"/>
              </a:rPr>
              <a:t> είναι ιδιαίτερα απαιτητική, μιας και συνδυάζει </a:t>
            </a:r>
            <a:r>
              <a:rPr lang="el-GR" altLang="en-US" sz="2800" dirty="0" smtClean="0">
                <a:latin typeface="Arial" pitchFamily="34" charset="0"/>
              </a:rPr>
              <a:t>την ανάγκη </a:t>
            </a:r>
            <a:r>
              <a:rPr lang="el-GR" altLang="en-US" sz="2800" dirty="0">
                <a:latin typeface="Arial" pitchFamily="34" charset="0"/>
              </a:rPr>
              <a:t>για ταχύτατη αλλαγή με την απαίτηση για ριζικό μετασχηματισμό της </a:t>
            </a:r>
            <a:r>
              <a:rPr lang="el-GR" altLang="en-US" sz="2800" dirty="0" smtClean="0">
                <a:latin typeface="Arial" pitchFamily="34" charset="0"/>
              </a:rPr>
              <a:t>επιχείρησης.</a:t>
            </a:r>
            <a:endParaRPr lang="en-GB" altLang="en-US" sz="2800" dirty="0" smtClean="0">
              <a:latin typeface="Arial" pitchFamily="34" charset="0"/>
            </a:endParaRPr>
          </a:p>
          <a:p>
            <a:pPr marL="9525" indent="-9525" eaLnBrk="1" hangingPunct="1">
              <a:spcBef>
                <a:spcPts val="1800"/>
              </a:spcBef>
              <a:buFont typeface="Arial" panose="020B0604020202020204" pitchFamily="34" charset="0"/>
              <a:buNone/>
              <a:tabLst>
                <a:tab pos="292100" algn="l"/>
              </a:tabLst>
              <a:defRPr/>
            </a:pPr>
            <a:r>
              <a:rPr lang="el-GR" altLang="en-US" sz="2800" u="sng" dirty="0" smtClean="0">
                <a:latin typeface="Arial" pitchFamily="34" charset="0"/>
              </a:rPr>
              <a:t>Είναι πιθανό να επιτυγχάνεται με</a:t>
            </a:r>
            <a:r>
              <a:rPr lang="en-GB" altLang="en-US" sz="2800" dirty="0" smtClean="0">
                <a:latin typeface="Arial" pitchFamily="34" charset="0"/>
              </a:rPr>
              <a:t>:</a:t>
            </a:r>
            <a:endParaRPr lang="en-US" altLang="en-US" sz="2800" dirty="0" smtClean="0">
              <a:latin typeface="Arial" pitchFamily="34" charset="0"/>
            </a:endParaRP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sz="2600" i="1" dirty="0">
                <a:latin typeface="Arial" panose="020B0604020202020204" pitchFamily="34" charset="0"/>
              </a:rPr>
              <a:t>Ανάπτυξη ξεκάθαρης στρατηγικής κατεύθυνσης.</a:t>
            </a: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sz="2600" i="1" dirty="0">
                <a:latin typeface="Arial" panose="020B0604020202020204" pitchFamily="34" charset="0"/>
              </a:rPr>
              <a:t>Αλλαγές στην ανώτατη διοίκηση.</a:t>
            </a: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sz="2600" i="1" dirty="0" smtClean="0">
                <a:latin typeface="Arial" panose="020B0604020202020204" pitchFamily="34" charset="0"/>
              </a:rPr>
              <a:t>Συνδυασμό </a:t>
            </a:r>
            <a:r>
              <a:rPr lang="el-GR" sz="2600" i="1" dirty="0">
                <a:latin typeface="Arial" panose="020B0604020202020204" pitchFamily="34" charset="0"/>
              </a:rPr>
              <a:t>διαφόρων στυλ στρατηγικής ηγεσίας.</a:t>
            </a: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sz="2600" i="1" dirty="0">
                <a:latin typeface="Arial" panose="020B0604020202020204" pitchFamily="34" charset="0"/>
              </a:rPr>
              <a:t>Αλλαγή κουλτούρας.</a:t>
            </a: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sz="2600" i="1" dirty="0">
                <a:latin typeface="Arial" panose="020B0604020202020204" pitchFamily="34" charset="0"/>
              </a:rPr>
              <a:t>Παρακολούθηση αλλαγής</a:t>
            </a:r>
            <a:r>
              <a:rPr lang="el-GR" sz="2600" i="1" dirty="0" smtClean="0">
                <a:latin typeface="Arial" panose="020B0604020202020204" pitchFamily="34" charset="0"/>
              </a:rPr>
              <a:t>.</a:t>
            </a: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sz="2600" i="1" dirty="0">
                <a:latin typeface="Arial" panose="020B0604020202020204" pitchFamily="34" charset="0"/>
              </a:rPr>
              <a:t>Καθορισμός και παρακολούθηση ξεκάθαρων στόχων.</a:t>
            </a:r>
            <a:endParaRPr lang="en-US" altLang="en-US" sz="26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>
                <a:latin typeface="Franklin Gothic Book" pitchFamily="34" charset="0"/>
              </a:rPr>
              <a:t>Εξελικτική αλλαγή</a:t>
            </a:r>
            <a:endParaRPr lang="en-US" altLang="en-US" dirty="0" smtClean="0">
              <a:latin typeface="Franklin Gothic Book" pitchFamily="34" charset="0"/>
            </a:endParaRPr>
          </a:p>
        </p:txBody>
      </p:sp>
      <p:sp>
        <p:nvSpPr>
          <p:cNvPr id="5058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2584" y="1196752"/>
            <a:ext cx="8568952" cy="5016758"/>
          </a:xfrm>
        </p:spPr>
        <p:txBody>
          <a:bodyPr>
            <a:normAutofit/>
          </a:bodyPr>
          <a:lstStyle/>
          <a:p>
            <a:pPr marL="288925" indent="-271463" defTabSz="876300">
              <a:spcBef>
                <a:spcPts val="1200"/>
              </a:spcBef>
              <a:spcAft>
                <a:spcPts val="1200"/>
              </a:spcAft>
              <a:tabLst>
                <a:tab pos="395288" algn="l"/>
              </a:tabLst>
              <a:defRPr/>
            </a:pPr>
            <a:r>
              <a:rPr lang="el-GR" altLang="en-US" sz="2800" dirty="0">
                <a:latin typeface="Arial" pitchFamily="34" charset="0"/>
              </a:rPr>
              <a:t>Στην περίπτωση της </a:t>
            </a:r>
            <a:r>
              <a:rPr lang="el-GR" altLang="en-US" sz="2800" b="1" dirty="0">
                <a:latin typeface="Arial" pitchFamily="34" charset="0"/>
              </a:rPr>
              <a:t>εξέλιξης</a:t>
            </a:r>
            <a:r>
              <a:rPr lang="el-GR" altLang="en-US" sz="2800" dirty="0">
                <a:latin typeface="Arial" pitchFamily="34" charset="0"/>
              </a:rPr>
              <a:t>, η αλλαγή που προκαλεί η εφαρμογή της νέας στρατηγικής οδηγεί στο μετασχηματισμό του οργανισμού, ο οποίος πραγματοποιείται σταδιακά.</a:t>
            </a:r>
          </a:p>
          <a:p>
            <a:pPr marL="288925" indent="-271463" defTabSz="876300">
              <a:spcBef>
                <a:spcPts val="1200"/>
              </a:spcBef>
              <a:spcAft>
                <a:spcPts val="1200"/>
              </a:spcAft>
              <a:tabLst>
                <a:tab pos="395288" algn="l"/>
              </a:tabLst>
              <a:defRPr/>
            </a:pPr>
            <a:r>
              <a:rPr lang="el-GR" sz="2800" dirty="0">
                <a:latin typeface="Arial" pitchFamily="34" charset="0"/>
              </a:rPr>
              <a:t>Υπάρχουν δύο τρόποι με τους οποίους μπορεί να ανταποκριθεί ένας οργανισμός στο στάδιο της εξέλιξης: (α) ανάπτυξη δεξιοτήτων </a:t>
            </a:r>
            <a:r>
              <a:rPr lang="el-GR" sz="2800" b="1" dirty="0">
                <a:latin typeface="Arial" pitchFamily="34" charset="0"/>
              </a:rPr>
              <a:t>οργανωσιακής αμφιδεξιότητας</a:t>
            </a:r>
            <a:r>
              <a:rPr lang="el-GR" sz="2800" dirty="0">
                <a:latin typeface="Arial" pitchFamily="34" charset="0"/>
              </a:rPr>
              <a:t>, (β) κατάτμηση της διαδικασίας της στρατηγικής αλλαγής σε διάφορα </a:t>
            </a:r>
            <a:r>
              <a:rPr lang="el-GR" sz="2800" dirty="0" smtClean="0">
                <a:latin typeface="Arial" pitchFamily="34" charset="0"/>
              </a:rPr>
              <a:t>στάδια (</a:t>
            </a:r>
            <a:r>
              <a:rPr lang="el-GR" sz="2800" b="1" dirty="0" smtClean="0">
                <a:latin typeface="Arial" pitchFamily="34" charset="0"/>
              </a:rPr>
              <a:t>στάδια εξέλιξης</a:t>
            </a:r>
            <a:r>
              <a:rPr lang="el-GR" sz="2800" dirty="0" smtClean="0">
                <a:latin typeface="Arial" pitchFamily="34" charset="0"/>
              </a:rPr>
              <a:t>).</a:t>
            </a:r>
            <a:endParaRPr lang="en-US" altLang="en-US" sz="2800" b="1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67385"/>
            <a:ext cx="8229600" cy="646331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Franklin Gothic Book" pitchFamily="34" charset="0"/>
              </a:rPr>
              <a:t>Οργανωσιακή αμφιδεξιότητα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406135" cy="513063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l-GR" altLang="en-US" sz="3000" dirty="0">
                <a:latin typeface="Franklin Gothic Book" pitchFamily="34" charset="0"/>
              </a:rPr>
              <a:t>Η </a:t>
            </a:r>
            <a:r>
              <a:rPr lang="el-GR" altLang="en-US" sz="3000" b="1" dirty="0">
                <a:latin typeface="Franklin Gothic Book" pitchFamily="34" charset="0"/>
              </a:rPr>
              <a:t>οργανωσιακή αμφιδεξιότητα </a:t>
            </a:r>
            <a:r>
              <a:rPr lang="el-GR" altLang="en-US" sz="3000" dirty="0">
                <a:latin typeface="Franklin Gothic Book" pitchFamily="34" charset="0"/>
              </a:rPr>
              <a:t>(</a:t>
            </a:r>
            <a:r>
              <a:rPr lang="el-GR" altLang="en-US" sz="3000" dirty="0" err="1">
                <a:latin typeface="Franklin Gothic Book" pitchFamily="34" charset="0"/>
              </a:rPr>
              <a:t>organisational</a:t>
            </a:r>
            <a:r>
              <a:rPr lang="el-GR" altLang="en-US" sz="3000" dirty="0">
                <a:latin typeface="Franklin Gothic Book" pitchFamily="34" charset="0"/>
              </a:rPr>
              <a:t> </a:t>
            </a:r>
            <a:r>
              <a:rPr lang="el-GR" altLang="en-US" sz="3000" dirty="0" err="1">
                <a:latin typeface="Franklin Gothic Book" pitchFamily="34" charset="0"/>
              </a:rPr>
              <a:t>ambidexterity</a:t>
            </a:r>
            <a:r>
              <a:rPr lang="el-GR" altLang="en-US" sz="3000" dirty="0">
                <a:latin typeface="Franklin Gothic Book" pitchFamily="34" charset="0"/>
              </a:rPr>
              <a:t>) περιλαμβάνει </a:t>
            </a:r>
            <a:r>
              <a:rPr lang="el-GR" altLang="en-US" sz="3000" dirty="0" smtClean="0">
                <a:latin typeface="Franklin Gothic Book" pitchFamily="34" charset="0"/>
              </a:rPr>
              <a:t>την εκμετάλλευση </a:t>
            </a:r>
            <a:r>
              <a:rPr lang="el-GR" altLang="en-US" sz="3000" dirty="0">
                <a:latin typeface="Franklin Gothic Book" pitchFamily="34" charset="0"/>
              </a:rPr>
              <a:t>των υφιστάμενων ικανοτήτων και </a:t>
            </a:r>
            <a:r>
              <a:rPr lang="el-GR" altLang="en-US" sz="3000" dirty="0" smtClean="0">
                <a:latin typeface="Franklin Gothic Book" pitchFamily="34" charset="0"/>
              </a:rPr>
              <a:t>την ταυτόχρονη </a:t>
            </a:r>
            <a:r>
              <a:rPr lang="el-GR" altLang="en-US" sz="3000" dirty="0">
                <a:latin typeface="Franklin Gothic Book" pitchFamily="34" charset="0"/>
              </a:rPr>
              <a:t>προσπάθεια </a:t>
            </a:r>
            <a:r>
              <a:rPr lang="el-GR" altLang="en-US" sz="3000" dirty="0" smtClean="0">
                <a:latin typeface="Franklin Gothic Book" pitchFamily="34" charset="0"/>
              </a:rPr>
              <a:t>για ανάπτυξη νέων.</a:t>
            </a:r>
          </a:p>
          <a:p>
            <a:pPr marL="0" indent="0">
              <a:spcBef>
                <a:spcPts val="1800"/>
              </a:spcBef>
              <a:buFont typeface="Arial" charset="0"/>
              <a:buNone/>
              <a:defRPr/>
            </a:pPr>
            <a:r>
              <a:rPr lang="el-GR" altLang="en-US" sz="3000" u="sng" dirty="0">
                <a:latin typeface="Franklin Gothic Book" pitchFamily="34" charset="0"/>
              </a:rPr>
              <a:t>Μπορεί να επιτευχθεί με</a:t>
            </a:r>
            <a:r>
              <a:rPr lang="el-GR" altLang="en-US" sz="3000" dirty="0" smtClean="0">
                <a:latin typeface="Franklin Gothic Book" pitchFamily="34" charset="0"/>
              </a:rPr>
              <a:t>:</a:t>
            </a:r>
            <a:endParaRPr lang="en-GB" altLang="en-US" sz="3000" dirty="0" smtClean="0">
              <a:latin typeface="Franklin Gothic Book" pitchFamily="34" charset="0"/>
            </a:endParaRP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i="1" dirty="0">
                <a:latin typeface="Arial" panose="020B0604020202020204" pitchFamily="34" charset="0"/>
              </a:rPr>
              <a:t>Δομική αμφιδεξιότητα.</a:t>
            </a: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i="1" dirty="0">
                <a:latin typeface="Arial" panose="020B0604020202020204" pitchFamily="34" charset="0"/>
              </a:rPr>
              <a:t>Ποικιλομορφία και όχι συμμόρφωση.</a:t>
            </a: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i="1" dirty="0">
                <a:latin typeface="Arial" panose="020B0604020202020204" pitchFamily="34" charset="0"/>
              </a:rPr>
              <a:t>Μια κουλτούρα αμφισβήτησης και ερωτημάτων.</a:t>
            </a:r>
            <a:endParaRPr lang="en-IN" altLang="en-US" i="1" dirty="0">
              <a:latin typeface="Arial" panose="020B0604020202020204" pitchFamily="34" charset="0"/>
            </a:endParaRP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i="1" dirty="0">
                <a:latin typeface="Arial" panose="020B0604020202020204" pitchFamily="34" charset="0"/>
              </a:rPr>
              <a:t>Ισορροπία ανάμεσα σε αυστηρά και χαλαρά συστήματα.</a:t>
            </a:r>
            <a:r>
              <a:rPr lang="en-GB" altLang="en-US" i="1" dirty="0">
                <a:latin typeface="Arial" panose="020B0604020202020204" pitchFamily="34" charset="0"/>
              </a:rPr>
              <a:t>	</a:t>
            </a:r>
            <a:r>
              <a:rPr lang="en-GB" altLang="en-US" sz="2000" dirty="0" smtClean="0"/>
              <a:t>		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67385"/>
            <a:ext cx="8229600" cy="646331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Franklin Gothic Book" pitchFamily="34" charset="0"/>
              </a:rPr>
              <a:t>Στάδια </a:t>
            </a:r>
            <a:r>
              <a:rPr lang="el-GR" dirty="0">
                <a:latin typeface="Franklin Gothic Book" pitchFamily="34" charset="0"/>
              </a:rPr>
              <a:t>εξέλιξης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568952" cy="51614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altLang="en-US" sz="2800" dirty="0">
                <a:latin typeface="Arial" pitchFamily="34" charset="0"/>
              </a:rPr>
              <a:t>Ένας δεύτερος τρόπος </a:t>
            </a:r>
            <a:r>
              <a:rPr lang="el-GR" altLang="en-US" sz="2800" dirty="0" smtClean="0">
                <a:latin typeface="Arial" pitchFamily="34" charset="0"/>
              </a:rPr>
              <a:t>ανταπόκρισης σε μια </a:t>
            </a:r>
            <a:r>
              <a:rPr lang="el-GR" altLang="en-US" sz="2800" dirty="0">
                <a:latin typeface="Arial" pitchFamily="34" charset="0"/>
              </a:rPr>
              <a:t>διαδικασία εξελικτικής αλλαγής είναι μέσα από την </a:t>
            </a:r>
            <a:r>
              <a:rPr lang="el-GR" altLang="en-US" sz="2800" b="1" dirty="0">
                <a:latin typeface="Arial" pitchFamily="34" charset="0"/>
              </a:rPr>
              <a:t>κατάτμηση της </a:t>
            </a:r>
            <a:r>
              <a:rPr lang="el-GR" altLang="en-US" sz="2800" b="1" dirty="0" smtClean="0">
                <a:latin typeface="Arial" pitchFamily="34" charset="0"/>
              </a:rPr>
              <a:t>διαδικασίας αλλαγής </a:t>
            </a:r>
            <a:r>
              <a:rPr lang="el-GR" altLang="en-US" sz="2800" b="1" dirty="0">
                <a:latin typeface="Arial" pitchFamily="34" charset="0"/>
              </a:rPr>
              <a:t>σε διάφορα στάδια </a:t>
            </a:r>
            <a:r>
              <a:rPr lang="el-GR" altLang="en-US" sz="2800" dirty="0">
                <a:latin typeface="Arial" pitchFamily="34" charset="0"/>
              </a:rPr>
              <a:t>που υλοποιούνται προοδευτικά σε </a:t>
            </a:r>
            <a:r>
              <a:rPr lang="el-GR" altLang="en-US" sz="2800" dirty="0" smtClean="0">
                <a:latin typeface="Arial" pitchFamily="34" charset="0"/>
              </a:rPr>
              <a:t>βάθος </a:t>
            </a:r>
            <a:r>
              <a:rPr lang="el-GR" altLang="en-US" sz="2800" dirty="0">
                <a:latin typeface="Arial" pitchFamily="34" charset="0"/>
              </a:rPr>
              <a:t>χρόνου</a:t>
            </a:r>
            <a:r>
              <a:rPr lang="en-GB" altLang="en-US" sz="2800" dirty="0" smtClean="0">
                <a:latin typeface="Arial" pitchFamily="34" charset="0"/>
              </a:rPr>
              <a:t>. </a:t>
            </a:r>
          </a:p>
          <a:p>
            <a:pPr marL="0" indent="0">
              <a:spcBef>
                <a:spcPts val="1800"/>
              </a:spcBef>
              <a:buFont typeface="Arial" charset="0"/>
              <a:buNone/>
              <a:defRPr/>
            </a:pPr>
            <a:r>
              <a:rPr lang="el-GR" altLang="en-US" sz="2800" u="sng" dirty="0">
                <a:latin typeface="Arial" pitchFamily="34" charset="0"/>
              </a:rPr>
              <a:t>Μπορεί να επιτευχθεί με</a:t>
            </a:r>
            <a:r>
              <a:rPr lang="el-GR" altLang="en-US" sz="2800" dirty="0"/>
              <a:t>:</a:t>
            </a:r>
            <a:endParaRPr lang="en-GB" altLang="en-US" sz="2800" dirty="0"/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i="1" dirty="0" smtClean="0">
                <a:latin typeface="Arial" panose="020B0604020202020204" pitchFamily="34" charset="0"/>
              </a:rPr>
              <a:t>Αναγνώριση </a:t>
            </a:r>
            <a:r>
              <a:rPr lang="el-GR" i="1" dirty="0">
                <a:latin typeface="Arial" panose="020B0604020202020204" pitchFamily="34" charset="0"/>
              </a:rPr>
              <a:t>ενδιάμεσων σταδίων μετάβασης.</a:t>
            </a: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i="1" dirty="0" smtClean="0">
                <a:latin typeface="Arial" panose="020B0604020202020204" pitchFamily="34" charset="0"/>
              </a:rPr>
              <a:t>Αναγνώριση μη αναστρέψιμων αλλαγών.</a:t>
            </a:r>
            <a:endParaRPr lang="en-GB" altLang="en-US" i="1" dirty="0">
              <a:latin typeface="Arial" panose="020B0604020202020204" pitchFamily="34" charset="0"/>
            </a:endParaRP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i="1" dirty="0" smtClean="0">
                <a:latin typeface="Arial" panose="020B0604020202020204" pitchFamily="34" charset="0"/>
              </a:rPr>
              <a:t>Διατήρηση της δέσμευσης της ανώτατης διοίκησης.</a:t>
            </a:r>
          </a:p>
          <a:p>
            <a:pPr marL="298450" lvl="1" indent="-298450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i="1" dirty="0" smtClean="0">
                <a:latin typeface="Arial" panose="020B0604020202020204" pitchFamily="34" charset="0"/>
              </a:rPr>
              <a:t>Δημιουργία οράματος που εμπνέει και καθοδηγεί.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>
                <a:latin typeface="Franklin Gothic Book" pitchFamily="34" charset="0"/>
              </a:rPr>
              <a:t>Ανάλυση </a:t>
            </a:r>
            <a:r>
              <a:rPr lang="el-GR" altLang="en-US" dirty="0">
                <a:latin typeface="Franklin Gothic Book" pitchFamily="34" charset="0"/>
              </a:rPr>
              <a:t>δυναμικού πεδίου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568952" cy="483209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800" dirty="0">
                <a:latin typeface="Arial" panose="020B0604020202020204" pitchFamily="34" charset="0"/>
              </a:rPr>
              <a:t>Η </a:t>
            </a:r>
            <a:r>
              <a:rPr lang="el-GR" altLang="el-GR" sz="2800" b="1" dirty="0">
                <a:latin typeface="Arial" panose="020B0604020202020204" pitchFamily="34" charset="0"/>
              </a:rPr>
              <a:t>ανάλυση δυναμικού πεδίου </a:t>
            </a:r>
            <a:r>
              <a:rPr lang="el-GR" altLang="el-GR" sz="2800" dirty="0">
                <a:latin typeface="Arial" panose="020B0604020202020204" pitchFamily="34" charset="0"/>
              </a:rPr>
              <a:t>(</a:t>
            </a:r>
            <a:r>
              <a:rPr lang="el-GR" altLang="el-GR" sz="2800" dirty="0" err="1">
                <a:latin typeface="Arial" panose="020B0604020202020204" pitchFamily="34" charset="0"/>
              </a:rPr>
              <a:t>forcefield</a:t>
            </a:r>
            <a:r>
              <a:rPr lang="el-GR" altLang="el-GR" sz="2800" dirty="0">
                <a:latin typeface="Arial" panose="020B0604020202020204" pitchFamily="34" charset="0"/>
              </a:rPr>
              <a:t> </a:t>
            </a:r>
            <a:r>
              <a:rPr lang="el-GR" altLang="el-GR" sz="2800" dirty="0" err="1">
                <a:latin typeface="Arial" panose="020B0604020202020204" pitchFamily="34" charset="0"/>
              </a:rPr>
              <a:t>analysis</a:t>
            </a:r>
            <a:r>
              <a:rPr lang="el-GR" altLang="el-GR" sz="2800" dirty="0">
                <a:latin typeface="Arial" panose="020B0604020202020204" pitchFamily="34" charset="0"/>
              </a:rPr>
              <a:t>) </a:t>
            </a:r>
            <a:r>
              <a:rPr lang="el-GR" altLang="el-GR" sz="2800" dirty="0" smtClean="0">
                <a:latin typeface="Arial" panose="020B0604020202020204" pitchFamily="34" charset="0"/>
              </a:rPr>
              <a:t>παρέχει μια </a:t>
            </a:r>
            <a:r>
              <a:rPr lang="el-GR" altLang="el-GR" sz="2800" dirty="0">
                <a:latin typeface="Arial" panose="020B0604020202020204" pitchFamily="34" charset="0"/>
              </a:rPr>
              <a:t>ανασκόπηση των δυνάμεων που εμποδίζουν ή διευκολύνουν την </a:t>
            </a:r>
            <a:r>
              <a:rPr lang="el-GR" altLang="el-GR" sz="2800" dirty="0" smtClean="0">
                <a:latin typeface="Arial" panose="020B0604020202020204" pitchFamily="34" charset="0"/>
              </a:rPr>
              <a:t>αλλαγή.</a:t>
            </a:r>
          </a:p>
          <a:p>
            <a:pPr marL="0" indent="0" eaLnBrk="1" hangingPunct="1">
              <a:buNone/>
            </a:pPr>
            <a:r>
              <a:rPr lang="el-GR" altLang="el-GR" sz="2800" dirty="0">
                <a:latin typeface="Arial" panose="020B0604020202020204" pitchFamily="34" charset="0"/>
              </a:rPr>
              <a:t>Το παρόν σύγγραμμα περιλαμβάνει </a:t>
            </a:r>
            <a:r>
              <a:rPr lang="el-GR" altLang="el-GR" sz="2800" b="1" dirty="0">
                <a:latin typeface="Arial" panose="020B0604020202020204" pitchFamily="34" charset="0"/>
              </a:rPr>
              <a:t>έννοιες</a:t>
            </a:r>
            <a:r>
              <a:rPr lang="el-GR" altLang="el-GR" sz="2800" dirty="0">
                <a:latin typeface="Arial" panose="020B0604020202020204" pitchFamily="34" charset="0"/>
              </a:rPr>
              <a:t> και </a:t>
            </a:r>
            <a:r>
              <a:rPr lang="el-GR" altLang="el-GR" sz="2800" b="1" dirty="0">
                <a:latin typeface="Arial" panose="020B0604020202020204" pitchFamily="34" charset="0"/>
              </a:rPr>
              <a:t>μοντέλα</a:t>
            </a:r>
            <a:r>
              <a:rPr lang="el-GR" altLang="el-GR" sz="2800" dirty="0">
                <a:latin typeface="Arial" panose="020B0604020202020204" pitchFamily="34" charset="0"/>
              </a:rPr>
              <a:t> </a:t>
            </a:r>
            <a:r>
              <a:rPr lang="el-GR" altLang="el-GR" sz="2800" dirty="0" smtClean="0">
                <a:latin typeface="Arial" panose="020B0604020202020204" pitchFamily="34" charset="0"/>
              </a:rPr>
              <a:t>που μπορούν </a:t>
            </a:r>
            <a:r>
              <a:rPr lang="el-GR" altLang="el-GR" sz="2800" dirty="0">
                <a:latin typeface="Arial" panose="020B0604020202020204" pitchFamily="34" charset="0"/>
              </a:rPr>
              <a:t>να αποτελέσουν τη βάση της συγκεκριμένης ανάλυσης</a:t>
            </a:r>
            <a:r>
              <a:rPr lang="en-GB" altLang="el-GR" sz="2800" dirty="0" smtClean="0">
                <a:latin typeface="Arial" panose="020B0604020202020204" pitchFamily="34" charset="0"/>
              </a:rPr>
              <a:t>: </a:t>
            </a:r>
          </a:p>
          <a:p>
            <a:pPr marL="298450" lvl="1" indent="-2984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i="1" dirty="0">
                <a:latin typeface="Arial" panose="020B0604020202020204" pitchFamily="34" charset="0"/>
              </a:rPr>
              <a:t>Χαρτογράφηση του συστήματος </a:t>
            </a:r>
            <a:r>
              <a:rPr lang="el-GR" i="1" dirty="0" smtClean="0">
                <a:latin typeface="Arial" panose="020B0604020202020204" pitchFamily="34" charset="0"/>
              </a:rPr>
              <a:t>δραστηριοτήτων.</a:t>
            </a:r>
            <a:endParaRPr lang="el-GR" i="1" dirty="0">
              <a:latin typeface="Arial" panose="020B0604020202020204" pitchFamily="34" charset="0"/>
            </a:endParaRPr>
          </a:p>
          <a:p>
            <a:pPr marL="298450" lvl="1" indent="-2984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i="1" dirty="0">
                <a:latin typeface="Arial" panose="020B0604020202020204" pitchFamily="34" charset="0"/>
              </a:rPr>
              <a:t>Χαρτογράφηση ενδιαφερομένων </a:t>
            </a:r>
            <a:r>
              <a:rPr lang="el-GR" i="1" dirty="0" smtClean="0">
                <a:latin typeface="Arial" panose="020B0604020202020204" pitchFamily="34" charset="0"/>
              </a:rPr>
              <a:t>μερών.</a:t>
            </a:r>
            <a:endParaRPr lang="el-GR" i="1" dirty="0">
              <a:latin typeface="Arial" panose="020B0604020202020204" pitchFamily="34" charset="0"/>
            </a:endParaRPr>
          </a:p>
          <a:p>
            <a:pPr marL="298450" lvl="1" indent="-2984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i="1" dirty="0">
                <a:latin typeface="Arial" panose="020B0604020202020204" pitchFamily="34" charset="0"/>
              </a:rPr>
              <a:t>Ιστός της </a:t>
            </a:r>
            <a:r>
              <a:rPr lang="el-GR" i="1" dirty="0" smtClean="0">
                <a:latin typeface="Arial" panose="020B0604020202020204" pitchFamily="34" charset="0"/>
              </a:rPr>
              <a:t>κουλτούρας.</a:t>
            </a:r>
            <a:endParaRPr lang="el-GR" i="1" dirty="0">
              <a:latin typeface="Arial" panose="020B0604020202020204" pitchFamily="34" charset="0"/>
            </a:endParaRPr>
          </a:p>
          <a:p>
            <a:pPr marL="298450" lvl="1" indent="-2984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i="1" dirty="0">
                <a:latin typeface="Arial" panose="020B0604020202020204" pitchFamily="34" charset="0"/>
              </a:rPr>
              <a:t>Το μοντέλο των 7-S της </a:t>
            </a:r>
            <a:r>
              <a:rPr lang="el-GR" i="1" dirty="0" err="1" smtClean="0">
                <a:latin typeface="Arial" panose="020B0604020202020204" pitchFamily="34" charset="0"/>
              </a:rPr>
              <a:t>McKinsey</a:t>
            </a:r>
            <a:r>
              <a:rPr lang="el-GR" i="1" dirty="0" smtClean="0">
                <a:latin typeface="Arial" panose="020B0604020202020204" pitchFamily="34" charset="0"/>
              </a:rPr>
              <a:t>.</a:t>
            </a:r>
            <a:endParaRPr lang="en-GB" altLang="el-GR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421951" y="191542"/>
            <a:ext cx="8326513" cy="1077218"/>
          </a:xfrm>
        </p:spPr>
        <p:txBody>
          <a:bodyPr>
            <a:noAutofit/>
          </a:bodyPr>
          <a:lstStyle/>
          <a:p>
            <a:r>
              <a:rPr lang="el-GR" sz="3600" dirty="0">
                <a:latin typeface="Franklin Gothic Book" pitchFamily="34" charset="0"/>
              </a:rPr>
              <a:t>Πραγματική περίπτωση </a:t>
            </a:r>
            <a:r>
              <a:rPr lang="el-GR" sz="3600" dirty="0" smtClean="0">
                <a:latin typeface="Franklin Gothic Book" pitchFamily="34" charset="0"/>
              </a:rPr>
              <a:t>εφαρμογής </a:t>
            </a:r>
            <a:br>
              <a:rPr lang="el-GR" sz="3600" dirty="0" smtClean="0">
                <a:latin typeface="Franklin Gothic Book" pitchFamily="34" charset="0"/>
              </a:rPr>
            </a:br>
            <a:r>
              <a:rPr lang="el-GR" sz="3600" dirty="0" smtClean="0">
                <a:latin typeface="Franklin Gothic Book" pitchFamily="34" charset="0"/>
              </a:rPr>
              <a:t>της </a:t>
            </a:r>
            <a:r>
              <a:rPr lang="el-GR" sz="3600" dirty="0">
                <a:latin typeface="Franklin Gothic Book" pitchFamily="34" charset="0"/>
              </a:rPr>
              <a:t>ανάλυσης δυναμικού πεδίου</a:t>
            </a:r>
            <a:endParaRPr lang="en-GB" altLang="en-US" sz="3600" dirty="0" smtClean="0">
              <a:latin typeface="Franklin Gothic Book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894" y="1557304"/>
            <a:ext cx="7392506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334397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latin typeface="Franklin Gothic Book" pitchFamily="34" charset="0"/>
              </a:rPr>
              <a:t>Σύνοψη (1)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39138"/>
            <a:ext cx="8640960" cy="4278094"/>
          </a:xfrm>
        </p:spPr>
        <p:txBody>
          <a:bodyPr/>
          <a:lstStyle/>
          <a:p>
            <a:pPr marL="288925" indent="-271463" defTabSz="876300">
              <a:spcBef>
                <a:spcPts val="1200"/>
              </a:spcBef>
              <a:spcAft>
                <a:spcPts val="1200"/>
              </a:spcAft>
              <a:tabLst>
                <a:tab pos="395288" algn="l"/>
              </a:tabLst>
              <a:defRPr/>
            </a:pPr>
            <a:r>
              <a:rPr lang="el-GR" altLang="el-GR" sz="2800" dirty="0">
                <a:latin typeface="Arial" pitchFamily="34" charset="0"/>
              </a:rPr>
              <a:t>Υπάρχουν διάφοροι </a:t>
            </a:r>
            <a:r>
              <a:rPr lang="el-GR" altLang="el-GR" sz="2800" b="1" dirty="0">
                <a:latin typeface="Arial" pitchFamily="34" charset="0"/>
              </a:rPr>
              <a:t>τύποι οργανωτικής δομής</a:t>
            </a:r>
            <a:r>
              <a:rPr lang="el-GR" altLang="el-GR" sz="2800" dirty="0">
                <a:latin typeface="Arial" pitchFamily="34" charset="0"/>
              </a:rPr>
              <a:t>. Τρεις βασικοί τύποι είναι οι εξής: (α) οργανωτική δομή </a:t>
            </a:r>
            <a:r>
              <a:rPr lang="el-GR" altLang="el-GR" sz="2800" b="1" dirty="0">
                <a:latin typeface="Arial" pitchFamily="34" charset="0"/>
              </a:rPr>
              <a:t>βασισμένη στις λειτουργικές μονάδες</a:t>
            </a:r>
            <a:r>
              <a:rPr lang="el-GR" altLang="el-GR" sz="2800" dirty="0">
                <a:latin typeface="Arial" pitchFamily="34" charset="0"/>
              </a:rPr>
              <a:t>, (β) οργανωτική δομή </a:t>
            </a:r>
            <a:r>
              <a:rPr lang="el-GR" altLang="el-GR" sz="2800" b="1" dirty="0">
                <a:latin typeface="Arial" pitchFamily="34" charset="0"/>
              </a:rPr>
              <a:t>βασισμένη στις αυτόνομες μονάδες</a:t>
            </a:r>
            <a:r>
              <a:rPr lang="el-GR" altLang="el-GR" sz="2800" dirty="0">
                <a:latin typeface="Arial" pitchFamily="34" charset="0"/>
              </a:rPr>
              <a:t>, (γ) </a:t>
            </a:r>
            <a:r>
              <a:rPr lang="el-GR" altLang="el-GR" sz="2800" b="1" dirty="0">
                <a:latin typeface="Arial" pitchFamily="34" charset="0"/>
              </a:rPr>
              <a:t>μητρική</a:t>
            </a:r>
            <a:r>
              <a:rPr lang="el-GR" altLang="el-GR" sz="2800" dirty="0">
                <a:latin typeface="Arial" pitchFamily="34" charset="0"/>
              </a:rPr>
              <a:t> οργανωτική δομή. Κάθε τύπος έχει πλεονεκτήματα και μειονεκτήματα.</a:t>
            </a:r>
          </a:p>
          <a:p>
            <a:pPr marL="288925" indent="-271463" defTabSz="876300">
              <a:spcBef>
                <a:spcPts val="1200"/>
              </a:spcBef>
              <a:spcAft>
                <a:spcPts val="1200"/>
              </a:spcAft>
              <a:tabLst>
                <a:tab pos="395288" algn="l"/>
              </a:tabLst>
              <a:defRPr/>
            </a:pPr>
            <a:r>
              <a:rPr lang="el-GR" altLang="el-GR" sz="2800" dirty="0">
                <a:latin typeface="Arial" pitchFamily="34" charset="0"/>
              </a:rPr>
              <a:t>Υπάρχει ένα μεγάλο εύρος διαφορετικών </a:t>
            </a:r>
            <a:r>
              <a:rPr lang="el-GR" altLang="el-GR" sz="2800" b="1" dirty="0">
                <a:latin typeface="Arial" pitchFamily="34" charset="0"/>
              </a:rPr>
              <a:t>οργανωσιακών συστημάτων </a:t>
            </a:r>
            <a:r>
              <a:rPr lang="el-GR" altLang="el-GR" sz="2800" dirty="0">
                <a:latin typeface="Arial" pitchFamily="34" charset="0"/>
              </a:rPr>
              <a:t>που διευκολύνουν και ελέγχουν την εφαρμογή της στρατηγική.</a:t>
            </a:r>
            <a:endParaRPr lang="en-GB" altLang="en-US" sz="2800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334397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latin typeface="Franklin Gothic Book" pitchFamily="34" charset="0"/>
              </a:rPr>
              <a:t>Σύνοψη (2)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39138"/>
            <a:ext cx="8640960" cy="2677656"/>
          </a:xfrm>
        </p:spPr>
        <p:txBody>
          <a:bodyPr/>
          <a:lstStyle/>
          <a:p>
            <a:pPr marL="288925" indent="-271463" defTabSz="876300">
              <a:spcBef>
                <a:spcPts val="1200"/>
              </a:spcBef>
              <a:spcAft>
                <a:spcPts val="1200"/>
              </a:spcAft>
              <a:tabLst>
                <a:tab pos="395288" algn="l"/>
              </a:tabLst>
              <a:defRPr/>
            </a:pPr>
            <a:r>
              <a:rPr lang="el-GR" altLang="el-GR" sz="2800" dirty="0">
                <a:latin typeface="Arial" pitchFamily="34" charset="0"/>
              </a:rPr>
              <a:t>Η </a:t>
            </a:r>
            <a:r>
              <a:rPr lang="el-GR" altLang="el-GR" sz="2800" b="1" dirty="0">
                <a:latin typeface="Arial" pitchFamily="34" charset="0"/>
              </a:rPr>
              <a:t>δομή και τα συστήματα</a:t>
            </a:r>
            <a:r>
              <a:rPr lang="el-GR" altLang="el-GR" sz="2800" dirty="0">
                <a:latin typeface="Arial" pitchFamily="34" charset="0"/>
              </a:rPr>
              <a:t> ενός οργανισμού θα πρέπει να συνδυάζονται </a:t>
            </a:r>
            <a:r>
              <a:rPr lang="el-GR" altLang="el-GR" sz="2800" dirty="0" smtClean="0">
                <a:latin typeface="Arial" pitchFamily="34" charset="0"/>
              </a:rPr>
              <a:t>αρμονικά </a:t>
            </a:r>
            <a:r>
              <a:rPr lang="el-GR" altLang="el-GR" sz="2800" dirty="0">
                <a:latin typeface="Arial" pitchFamily="34" charset="0"/>
              </a:rPr>
              <a:t>στο πλαίσιο του </a:t>
            </a:r>
            <a:r>
              <a:rPr lang="el-GR" altLang="el-GR" sz="2800" b="1" dirty="0">
                <a:latin typeface="Arial" pitchFamily="34" charset="0"/>
              </a:rPr>
              <a:t>οργανωσιακού σχεδιασμού</a:t>
            </a:r>
            <a:r>
              <a:rPr lang="el-GR" altLang="el-GR" sz="2800" dirty="0">
                <a:latin typeface="Arial" pitchFamily="34" charset="0"/>
              </a:rPr>
              <a:t>. Το </a:t>
            </a:r>
            <a:r>
              <a:rPr lang="el-GR" altLang="el-GR" sz="2800" b="1" dirty="0">
                <a:latin typeface="Arial" pitchFamily="34" charset="0"/>
              </a:rPr>
              <a:t>μοντέλο των 7-S </a:t>
            </a:r>
            <a:r>
              <a:rPr lang="el-GR" altLang="el-GR" sz="2800" b="1" dirty="0" smtClean="0">
                <a:latin typeface="Arial" pitchFamily="34" charset="0"/>
              </a:rPr>
              <a:t>της </a:t>
            </a:r>
            <a:r>
              <a:rPr lang="el-GR" altLang="el-GR" sz="2800" b="1" dirty="0" err="1" smtClean="0">
                <a:latin typeface="Arial" pitchFamily="34" charset="0"/>
              </a:rPr>
              <a:t>McKinsey</a:t>
            </a:r>
            <a:r>
              <a:rPr lang="el-GR" altLang="el-GR" sz="2800" b="1" dirty="0" smtClean="0">
                <a:latin typeface="Arial" pitchFamily="34" charset="0"/>
              </a:rPr>
              <a:t> </a:t>
            </a:r>
            <a:r>
              <a:rPr lang="el-GR" altLang="el-GR" sz="2800" dirty="0">
                <a:latin typeface="Arial" pitchFamily="34" charset="0"/>
              </a:rPr>
              <a:t>βοηθά σημαντικά στη διαδικασία διαμόρφωσης, εξέλιξης ή </a:t>
            </a:r>
            <a:r>
              <a:rPr lang="el-GR" altLang="el-GR" sz="2800" dirty="0" smtClean="0">
                <a:latin typeface="Arial" pitchFamily="34" charset="0"/>
              </a:rPr>
              <a:t>μεταβολής </a:t>
            </a:r>
            <a:r>
              <a:rPr lang="el-GR" altLang="el-GR" sz="2800" dirty="0">
                <a:latin typeface="Arial" pitchFamily="34" charset="0"/>
              </a:rPr>
              <a:t>του οργανωσιακού σχεδιασμού.</a:t>
            </a:r>
            <a:endParaRPr lang="en-GB" altLang="en-US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05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334397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latin typeface="Franklin Gothic Book" pitchFamily="34" charset="0"/>
              </a:rPr>
              <a:t>Σύνοψη (3)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39138"/>
            <a:ext cx="8640960" cy="4278094"/>
          </a:xfrm>
        </p:spPr>
        <p:txBody>
          <a:bodyPr/>
          <a:lstStyle/>
          <a:p>
            <a:pPr marL="288925" indent="-271463" defTabSz="876300">
              <a:spcBef>
                <a:spcPts val="1200"/>
              </a:spcBef>
              <a:spcAft>
                <a:spcPts val="1200"/>
              </a:spcAft>
              <a:tabLst>
                <a:tab pos="395288" algn="l"/>
              </a:tabLst>
              <a:defRPr/>
            </a:pPr>
            <a:r>
              <a:rPr lang="el-GR" altLang="el-GR" sz="2800" dirty="0">
                <a:latin typeface="Arial" pitchFamily="34" charset="0"/>
              </a:rPr>
              <a:t>Η μετατροπή μιας επιθυμητής στρατηγικής σε εφαρμοσμένη στρατηγική </a:t>
            </a:r>
            <a:r>
              <a:rPr lang="el-GR" altLang="el-GR" sz="2800" dirty="0" smtClean="0">
                <a:latin typeface="Arial" pitchFamily="34" charset="0"/>
              </a:rPr>
              <a:t>απαιτεί </a:t>
            </a:r>
            <a:r>
              <a:rPr lang="el-GR" altLang="el-GR" sz="2800" dirty="0">
                <a:latin typeface="Arial" pitchFamily="34" charset="0"/>
              </a:rPr>
              <a:t>τη </a:t>
            </a:r>
            <a:r>
              <a:rPr lang="el-GR" altLang="el-GR" sz="2800" b="1" dirty="0">
                <a:latin typeface="Arial" pitchFamily="34" charset="0"/>
              </a:rPr>
              <a:t>διαχείριση της στρατηγικής αλλαγής</a:t>
            </a:r>
            <a:r>
              <a:rPr lang="el-GR" altLang="el-GR" sz="2800" dirty="0">
                <a:latin typeface="Arial" pitchFamily="34" charset="0"/>
              </a:rPr>
              <a:t>. Η στρατηγική αλλαγή μπορεί να </a:t>
            </a:r>
            <a:r>
              <a:rPr lang="el-GR" altLang="el-GR" sz="2800" dirty="0" smtClean="0">
                <a:latin typeface="Arial" pitchFamily="34" charset="0"/>
              </a:rPr>
              <a:t>λάβει </a:t>
            </a:r>
            <a:r>
              <a:rPr lang="el-GR" altLang="el-GR" sz="2800" dirty="0">
                <a:latin typeface="Arial" pitchFamily="34" charset="0"/>
              </a:rPr>
              <a:t>διάφορες μορφές, όπως</a:t>
            </a:r>
            <a:r>
              <a:rPr lang="el-GR" altLang="el-GR" sz="2800" b="1" dirty="0">
                <a:latin typeface="Arial" pitchFamily="34" charset="0"/>
              </a:rPr>
              <a:t> σταδιακή αλλαγή</a:t>
            </a:r>
            <a:r>
              <a:rPr lang="el-GR" altLang="el-GR" sz="2800" dirty="0">
                <a:latin typeface="Arial" pitchFamily="34" charset="0"/>
              </a:rPr>
              <a:t>, </a:t>
            </a:r>
            <a:r>
              <a:rPr lang="el-GR" altLang="el-GR" sz="2800" b="1" dirty="0">
                <a:latin typeface="Arial" pitchFamily="34" charset="0"/>
              </a:rPr>
              <a:t>αναδόμηση (αναστροφή)</a:t>
            </a:r>
            <a:r>
              <a:rPr lang="el-GR" altLang="el-GR" sz="2800" dirty="0">
                <a:latin typeface="Arial" pitchFamily="34" charset="0"/>
              </a:rPr>
              <a:t>, </a:t>
            </a:r>
            <a:r>
              <a:rPr lang="el-GR" altLang="el-GR" sz="2800" b="1" dirty="0" smtClean="0">
                <a:latin typeface="Arial" pitchFamily="34" charset="0"/>
              </a:rPr>
              <a:t>επαναστατική </a:t>
            </a:r>
            <a:r>
              <a:rPr lang="el-GR" altLang="el-GR" sz="2800" b="1" dirty="0">
                <a:latin typeface="Arial" pitchFamily="34" charset="0"/>
              </a:rPr>
              <a:t>αλλαγή</a:t>
            </a:r>
            <a:r>
              <a:rPr lang="el-GR" altLang="el-GR" sz="2800" dirty="0">
                <a:latin typeface="Arial" pitchFamily="34" charset="0"/>
              </a:rPr>
              <a:t>, </a:t>
            </a:r>
            <a:r>
              <a:rPr lang="el-GR" altLang="el-GR" sz="2800" b="1" dirty="0">
                <a:latin typeface="Arial" pitchFamily="34" charset="0"/>
              </a:rPr>
              <a:t>εξελικτική </a:t>
            </a:r>
            <a:r>
              <a:rPr lang="el-GR" altLang="el-GR" sz="2800" b="1" dirty="0" smtClean="0">
                <a:latin typeface="Arial" pitchFamily="34" charset="0"/>
              </a:rPr>
              <a:t>αλλαγή</a:t>
            </a:r>
            <a:r>
              <a:rPr lang="el-GR" altLang="el-GR" sz="2800" dirty="0" smtClean="0">
                <a:latin typeface="Arial" pitchFamily="34" charset="0"/>
              </a:rPr>
              <a:t>.</a:t>
            </a:r>
          </a:p>
          <a:p>
            <a:pPr marL="288925" indent="-271463" defTabSz="876300">
              <a:spcBef>
                <a:spcPts val="1200"/>
              </a:spcBef>
              <a:spcAft>
                <a:spcPts val="1200"/>
              </a:spcAft>
              <a:tabLst>
                <a:tab pos="395288" algn="l"/>
              </a:tabLst>
              <a:defRPr/>
            </a:pPr>
            <a:r>
              <a:rPr lang="el-GR" altLang="el-GR" sz="2800" dirty="0" smtClean="0">
                <a:latin typeface="Arial" pitchFamily="34" charset="0"/>
              </a:rPr>
              <a:t>Η </a:t>
            </a:r>
            <a:r>
              <a:rPr lang="el-GR" altLang="el-GR" sz="2800" b="1" dirty="0">
                <a:latin typeface="Arial" pitchFamily="34" charset="0"/>
              </a:rPr>
              <a:t>ανάλυση δυναμικού πεδίου </a:t>
            </a:r>
            <a:r>
              <a:rPr lang="el-GR" altLang="el-GR" sz="2800" dirty="0">
                <a:latin typeface="Arial" pitchFamily="34" charset="0"/>
              </a:rPr>
              <a:t>βοηθά στην αναγνώριση των βασικών </a:t>
            </a:r>
            <a:r>
              <a:rPr lang="el-GR" altLang="el-GR" sz="2800" dirty="0" smtClean="0">
                <a:latin typeface="Arial" pitchFamily="34" charset="0"/>
              </a:rPr>
              <a:t>παραγόντων </a:t>
            </a:r>
            <a:r>
              <a:rPr lang="el-GR" altLang="el-GR" sz="2800" dirty="0">
                <a:latin typeface="Arial" pitchFamily="34" charset="0"/>
              </a:rPr>
              <a:t>που επηρεάζουν τη στρατηγική αλλαγή.</a:t>
            </a:r>
            <a:endParaRPr lang="en-GB" altLang="en-US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72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66591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Στρατηγική στην πράξη</a:t>
            </a:r>
            <a:endParaRPr lang="en-GB" altLang="en-US" dirty="0" smtClean="0">
              <a:latin typeface="Franklin Gothic Book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409688"/>
            <a:ext cx="7263833" cy="461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περιεχομένου"/>
          <p:cNvSpPr txBox="1">
            <a:spLocks noGrp="1"/>
          </p:cNvSpPr>
          <p:nvPr>
            <p:ph sz="quarter" idx="1"/>
          </p:nvPr>
        </p:nvSpPr>
        <p:spPr>
          <a:xfrm>
            <a:off x="755576" y="1772915"/>
            <a:ext cx="7772400" cy="20161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el-GR" sz="2400" dirty="0" smtClean="0">
                <a:solidFill>
                  <a:srgbClr val="1C485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  <a:endParaRPr lang="en-US" sz="2400" dirty="0" smtClean="0">
              <a:solidFill>
                <a:srgbClr val="1C485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el-GR" sz="2400" dirty="0" smtClean="0">
                <a:solidFill>
                  <a:srgbClr val="1C485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(που έχει κυρωθεί με τον Ν. 100/1975)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>
                <a:latin typeface="Franklin Gothic Book" pitchFamily="34" charset="0"/>
              </a:rPr>
              <a:t>Δομές και συστήματα</a:t>
            </a:r>
            <a:endParaRPr lang="en-GB" altLang="en-US" dirty="0" smtClean="0">
              <a:latin typeface="Franklin Gothic Book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5262979"/>
          </a:xfrm>
        </p:spPr>
        <p:txBody>
          <a:bodyPr>
            <a:normAutofit/>
          </a:bodyPr>
          <a:lstStyle/>
          <a:p>
            <a:pPr marL="282575" indent="-282575" eaLnBrk="1" hangingPunct="1"/>
            <a:r>
              <a:rPr lang="el-GR" altLang="en-US" sz="2800" dirty="0" smtClean="0">
                <a:latin typeface="Arial" panose="020B0604020202020204" pitchFamily="34" charset="0"/>
              </a:rPr>
              <a:t>Οι </a:t>
            </a:r>
            <a:r>
              <a:rPr lang="el-GR" altLang="en-US" sz="2800" b="1" dirty="0" smtClean="0">
                <a:latin typeface="Arial" panose="020B0604020202020204" pitchFamily="34" charset="0"/>
              </a:rPr>
              <a:t>δομές</a:t>
            </a:r>
            <a:r>
              <a:rPr lang="el-GR" altLang="en-US" sz="2800" dirty="0" smtClean="0">
                <a:latin typeface="Arial" panose="020B0604020202020204" pitchFamily="34" charset="0"/>
              </a:rPr>
              <a:t> ενός οργανισμού παρέχουν στους ανθρώπους επίσημους ρόλους, αρμοδιότητες και γραμμές λογοδοσίας. Η οργανωτική δομή αποτελεί το σκελετό του οργανισμού και διαμορφώνει το βασικό πλαίσιο λειτουργίας.</a:t>
            </a:r>
          </a:p>
          <a:p>
            <a:pPr marL="282575" indent="-282575" eaLnBrk="1" hangingPunct="1"/>
            <a:r>
              <a:rPr lang="el-GR" altLang="en-US" sz="2800" dirty="0" smtClean="0">
                <a:latin typeface="Arial" panose="020B0604020202020204" pitchFamily="34" charset="0"/>
              </a:rPr>
              <a:t>Τα </a:t>
            </a:r>
            <a:r>
              <a:rPr lang="el-GR" altLang="en-US" sz="2800" b="1" dirty="0" smtClean="0">
                <a:latin typeface="Arial" panose="020B0604020202020204" pitchFamily="34" charset="0"/>
              </a:rPr>
              <a:t>συστήματα</a:t>
            </a:r>
            <a:r>
              <a:rPr lang="el-GR" altLang="en-US" sz="2800" dirty="0" smtClean="0">
                <a:latin typeface="Arial" panose="020B0604020202020204" pitchFamily="34" charset="0"/>
              </a:rPr>
              <a:t> υποστηρίζουν και ελέγχουν τους ανθρώπους, καθώς αυτοί εκπληρώνουν τους επίσημους ρόλους και τις αρμοδιότητες που έχουν αναλάβει. Τα συστήματα αποτελούν τους μύες του οργανισμού,</a:t>
            </a:r>
            <a:r>
              <a:rPr lang="en-GB" altLang="en-US" sz="2800" dirty="0" smtClean="0">
                <a:latin typeface="Arial" panose="020B0604020202020204" pitchFamily="34" charset="0"/>
              </a:rPr>
              <a:t> </a:t>
            </a:r>
            <a:r>
              <a:rPr lang="el-GR" altLang="en-US" sz="2800" dirty="0" smtClean="0">
                <a:latin typeface="Arial" panose="020B0604020202020204" pitchFamily="34" charset="0"/>
              </a:rPr>
              <a:t>διότι παρέχουν κίνηση και συνοχή.</a:t>
            </a:r>
            <a:endParaRPr lang="en-GB" altLang="en-US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70389"/>
            <a:ext cx="8229600" cy="1138773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3600" dirty="0">
                <a:latin typeface="Franklin Gothic Book" pitchFamily="34" charset="0"/>
              </a:rPr>
              <a:t>Οργανωτική δομή βασισμένη </a:t>
            </a:r>
            <a:r>
              <a:rPr lang="el-GR" altLang="en-US" sz="3600" dirty="0" smtClean="0">
                <a:latin typeface="Franklin Gothic Book" pitchFamily="34" charset="0"/>
              </a:rPr>
              <a:t/>
            </a:r>
            <a:br>
              <a:rPr lang="el-GR" altLang="en-US" sz="3600" dirty="0" smtClean="0">
                <a:latin typeface="Franklin Gothic Book" pitchFamily="34" charset="0"/>
              </a:rPr>
            </a:br>
            <a:r>
              <a:rPr lang="el-GR" altLang="en-US" sz="3600" dirty="0" smtClean="0">
                <a:latin typeface="Franklin Gothic Book" pitchFamily="34" charset="0"/>
              </a:rPr>
              <a:t>στις </a:t>
            </a:r>
            <a:r>
              <a:rPr lang="el-GR" altLang="en-US" sz="3600" dirty="0">
                <a:latin typeface="Franklin Gothic Book" pitchFamily="34" charset="0"/>
              </a:rPr>
              <a:t>λειτουργικές </a:t>
            </a:r>
            <a:r>
              <a:rPr lang="el-GR" altLang="en-US" sz="3600" dirty="0" smtClean="0">
                <a:latin typeface="Franklin Gothic Book" pitchFamily="34" charset="0"/>
              </a:rPr>
              <a:t>μονάδες (1)</a:t>
            </a:r>
            <a:endParaRPr lang="en-GB" altLang="en-US" sz="3600" dirty="0" smtClean="0">
              <a:latin typeface="Franklin Gothic Book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246633" y="1624380"/>
            <a:ext cx="8717855" cy="4468916"/>
          </a:xfrm>
        </p:spPr>
        <p:txBody>
          <a:bodyPr>
            <a:normAutofit/>
          </a:bodyPr>
          <a:lstStyle/>
          <a:p>
            <a:pPr marL="282575" indent="-282575" eaLnBrk="1" hangingPunct="1"/>
            <a:r>
              <a:rPr lang="el-GR" sz="2800" dirty="0" smtClean="0">
                <a:latin typeface="Arial" panose="020B0604020202020204" pitchFamily="34" charset="0"/>
              </a:rPr>
              <a:t>Η </a:t>
            </a:r>
            <a:r>
              <a:rPr lang="el-GR" sz="2800" b="1" dirty="0">
                <a:latin typeface="Arial" panose="020B0604020202020204" pitchFamily="34" charset="0"/>
              </a:rPr>
              <a:t>οργανωτική δομή που βασίζεται στις λειτουργικές μονάδες </a:t>
            </a:r>
            <a:r>
              <a:rPr lang="el-GR" sz="2800" dirty="0">
                <a:latin typeface="Arial" panose="020B0604020202020204" pitchFamily="34" charset="0"/>
              </a:rPr>
              <a:t>(</a:t>
            </a:r>
            <a:r>
              <a:rPr lang="el-GR" sz="2800" dirty="0" err="1" smtClean="0">
                <a:latin typeface="Arial" panose="020B0604020202020204" pitchFamily="34" charset="0"/>
              </a:rPr>
              <a:t>functional</a:t>
            </a:r>
            <a:r>
              <a:rPr lang="el-GR" sz="2800" dirty="0" smtClean="0">
                <a:latin typeface="Arial" panose="020B0604020202020204" pitchFamily="34" charset="0"/>
              </a:rPr>
              <a:t> </a:t>
            </a:r>
            <a:r>
              <a:rPr lang="el-GR" sz="2800" dirty="0" err="1" smtClean="0">
                <a:latin typeface="Arial" panose="020B0604020202020204" pitchFamily="34" charset="0"/>
              </a:rPr>
              <a:t>structure</a:t>
            </a:r>
            <a:r>
              <a:rPr lang="el-GR" sz="2800" dirty="0">
                <a:latin typeface="Arial" panose="020B0604020202020204" pitchFamily="34" charset="0"/>
              </a:rPr>
              <a:t>) κατανέμει τις ευθύνες σύμφωνα με τις βασικές λειτουργίες της </a:t>
            </a:r>
            <a:r>
              <a:rPr lang="el-GR" sz="2800" dirty="0" smtClean="0">
                <a:latin typeface="Arial" panose="020B0604020202020204" pitchFamily="34" charset="0"/>
              </a:rPr>
              <a:t>επιχείρησης</a:t>
            </a:r>
            <a:r>
              <a:rPr lang="el-GR" sz="2800" dirty="0">
                <a:latin typeface="Arial" panose="020B0604020202020204" pitchFamily="34" charset="0"/>
              </a:rPr>
              <a:t>, όπως παραγωγή, έρευνα και πωλήσεις</a:t>
            </a:r>
            <a:r>
              <a:rPr lang="el-GR" sz="2800" dirty="0" smtClean="0">
                <a:latin typeface="Arial" panose="020B0604020202020204" pitchFamily="34" charset="0"/>
              </a:rPr>
              <a:t>.</a:t>
            </a:r>
          </a:p>
          <a:p>
            <a:pPr marL="282575" indent="-282575" eaLnBrk="1" hangingPunct="1"/>
            <a:r>
              <a:rPr lang="el-GR" sz="2800" dirty="0">
                <a:latin typeface="Arial" panose="020B0604020202020204" pitchFamily="34" charset="0"/>
              </a:rPr>
              <a:t>Τέτοια οργανογράμματα χαρακτηρίζουν τις μικρές ή νεοφυείς επιχειρήσεις, καθώς επίσης και μεγάλους οργανισμούς που διαθέτουν μικρή γκάμα προϊόντων.</a:t>
            </a:r>
            <a:endParaRPr lang="en-GB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70389"/>
            <a:ext cx="8229600" cy="1138773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3600" dirty="0">
                <a:latin typeface="Franklin Gothic Book" pitchFamily="34" charset="0"/>
              </a:rPr>
              <a:t>Οργανωτική δομή βασισμένη </a:t>
            </a:r>
            <a:r>
              <a:rPr lang="el-GR" altLang="en-US" sz="3600" dirty="0" smtClean="0">
                <a:latin typeface="Franklin Gothic Book" pitchFamily="34" charset="0"/>
              </a:rPr>
              <a:t/>
            </a:r>
            <a:br>
              <a:rPr lang="el-GR" altLang="en-US" sz="3600" dirty="0" smtClean="0">
                <a:latin typeface="Franklin Gothic Book" pitchFamily="34" charset="0"/>
              </a:rPr>
            </a:br>
            <a:r>
              <a:rPr lang="el-GR" altLang="en-US" sz="3600" dirty="0" smtClean="0">
                <a:latin typeface="Franklin Gothic Book" pitchFamily="34" charset="0"/>
              </a:rPr>
              <a:t>στις </a:t>
            </a:r>
            <a:r>
              <a:rPr lang="el-GR" altLang="en-US" sz="3600" dirty="0">
                <a:latin typeface="Franklin Gothic Book" pitchFamily="34" charset="0"/>
              </a:rPr>
              <a:t>λειτουργικές </a:t>
            </a:r>
            <a:r>
              <a:rPr lang="el-GR" altLang="en-US" sz="3600" dirty="0" smtClean="0">
                <a:latin typeface="Franklin Gothic Book" pitchFamily="34" charset="0"/>
              </a:rPr>
              <a:t>μονάδες (2)</a:t>
            </a:r>
            <a:endParaRPr lang="en-GB" altLang="en-US" sz="3600" dirty="0" smtClean="0">
              <a:latin typeface="Franklin Gothic Book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891" y="1772816"/>
            <a:ext cx="6552469" cy="3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7"/>
  <p:tag name="MMPROD_UIDATA" val="&lt;database version=&quot;6.0&quot;&gt;&lt;object type=&quot;1&quot; unique_id=&quot;10001&quot;&gt;&lt;object type=&quot;8&quot; unique_id=&quot;202837&quot;&gt;&lt;/object&gt;&lt;object type=&quot;2&quot; unique_id=&quot;202838&quot;&gt;&lt;object type=&quot;3&quot; unique_id=&quot;202839&quot;&gt;&lt;property id=&quot;20148&quot; value=&quot;5&quot;/&gt;&lt;property id=&quot;20300&quot; value=&quot;Slide 1 - &amp;quot;10. Strategy in action&amp;quot;&quot;/&gt;&lt;property id=&quot;20307&quot; value=&quot;257&quot;/&gt;&lt;/object&gt;&lt;object type=&quot;3&quot; unique_id=&quot;202840&quot;&gt;&lt;property id=&quot;20148&quot; value=&quot;5&quot;/&gt;&lt;property id=&quot;20300&quot; value=&quot;Slide 2 - &amp;quot;Learning outcomes &amp;quot;&quot;/&gt;&lt;property id=&quot;20307&quot; value=&quot;259&quot;/&gt;&lt;/object&gt;&lt;object type=&quot;3&quot; unique_id=&quot;202841&quot;&gt;&lt;property id=&quot;20148&quot; value=&quot;5&quot;/&gt;&lt;property id=&quot;20300&quot; value=&quot;Slide 4 - &amp;quot;Structures and systems&amp;quot;&quot;/&gt;&lt;property id=&quot;20307&quot; value=&quot;260&quot;/&gt;&lt;/object&gt;&lt;object type=&quot;3&quot; unique_id=&quot;202844&quot;&gt;&lt;property id=&quot;20148&quot; value=&quot;5&quot;/&gt;&lt;property id=&quot;20300&quot; value=&quot;Slide 5 - &amp;quot;The functional structure&amp;quot;&quot;/&gt;&lt;property id=&quot;20307&quot; value=&quot;264&quot;/&gt;&lt;/object&gt;&lt;object type=&quot;3&quot; unique_id=&quot;202845&quot;&gt;&lt;property id=&quot;20148&quot; value=&quot;5&quot;/&gt;&lt;property id=&quot;20300&quot; value=&quot;Slide 6 - &amp;quot;A functional structure (1)&amp;quot;&quot;/&gt;&lt;property id=&quot;20307&quot; value=&quot;267&quot;/&gt;&lt;/object&gt;&lt;object type=&quot;3&quot; unique_id=&quot;202846&quot;&gt;&lt;property id=&quot;20148&quot; value=&quot;5&quot;/&gt;&lt;property id=&quot;20300&quot; value=&quot;Slide 7 - &amp;quot;A functional structure (2)&amp;quot;&quot;/&gt;&lt;property id=&quot;20307&quot; value=&quot;269&quot;/&gt;&lt;/object&gt;&lt;object type=&quot;3&quot; unique_id=&quot;202847&quot;&gt;&lt;property id=&quot;20148&quot; value=&quot;5&quot;/&gt;&lt;property id=&quot;20300&quot; value=&quot;Slide 8 - &amp;quot;The divisional structure&amp;quot;&quot;/&gt;&lt;property id=&quot;20307&quot; value=&quot;270&quot;/&gt;&lt;/object&gt;&lt;object type=&quot;3&quot; unique_id=&quot;202848&quot;&gt;&lt;property id=&quot;20148&quot; value=&quot;5&quot;/&gt;&lt;property id=&quot;20300&quot; value=&quot;Slide 9 - &amp;quot;A multidivisional structure (1)&amp;quot;&quot;/&gt;&lt;property id=&quot;20307&quot; value=&quot;272&quot;/&gt;&lt;/object&gt;&lt;object type=&quot;3&quot; unique_id=&quot;202849&quot;&gt;&lt;property id=&quot;20148&quot; value=&quot;5&quot;/&gt;&lt;property id=&quot;20300&quot; value=&quot;Slide 10 - &amp;quot;A multidivisional structure (2)&amp;quot;&quot;/&gt;&lt;property id=&quot;20307&quot; value=&quot;274&quot;/&gt;&lt;/object&gt;&lt;object type=&quot;3&quot; unique_id=&quot;202850&quot;&gt;&lt;property id=&quot;20148&quot; value=&quot;5&quot;/&gt;&lt;property id=&quot;20300&quot; value=&quot;Slide 11 - &amp;quot;The matrix structure&amp;quot;&quot;/&gt;&lt;property id=&quot;20307&quot; value=&quot;275&quot;/&gt;&lt;/object&gt;&lt;object type=&quot;3&quot; unique_id=&quot;202851&quot;&gt;&lt;property id=&quot;20148&quot; value=&quot;5&quot;/&gt;&lt;property id=&quot;20300&quot; value=&quot;Slide 12 - &amp;quot;Matrix structures (1)&amp;quot;&quot;/&gt;&lt;property id=&quot;20307&quot; value=&quot;276&quot;/&gt;&lt;/object&gt;&lt;object type=&quot;3&quot; unique_id=&quot;202852&quot;&gt;&lt;property id=&quot;20148&quot; value=&quot;5&quot;/&gt;&lt;property id=&quot;20300&quot; value=&quot;Slide 13 - &amp;quot;Matrix structures (2)&amp;quot;&quot;/&gt;&lt;property id=&quot;20307&quot; value=&quot;277&quot;/&gt;&lt;/object&gt;&lt;object type=&quot;3&quot; unique_id=&quot;202853&quot;&gt;&lt;property id=&quot;20148&quot; value=&quot;5&quot;/&gt;&lt;property id=&quot;20300&quot; value=&quot;Slide 14 - &amp;quot;Matrix structures (3)&amp;quot;&quot;/&gt;&lt;property id=&quot;20307&quot; value=&quot;279&quot;/&gt;&lt;/object&gt;&lt;object type=&quot;3&quot; unique_id=&quot;202860&quot;&gt;&lt;property id=&quot;20148&quot; value=&quot;5&quot;/&gt;&lt;property id=&quot;20300&quot; value=&quot;Slide 15 - &amp;quot;Types of control systems &amp;quot;&quot;/&gt;&lt;property id=&quot;20307&quot; value=&quot;287&quot;/&gt;&lt;/object&gt;&lt;object type=&quot;3&quot; unique_id=&quot;202864&quot;&gt;&lt;property id=&quot;20148&quot; value=&quot;5&quot;/&gt;&lt;property id=&quot;20300&quot; value=&quot;Slide 16 - &amp;quot;Planning systems&amp;quot;&quot;/&gt;&lt;property id=&quot;20307&quot; value=&quot;291&quot;/&gt;&lt;/object&gt;&lt;object type=&quot;3&quot; unique_id=&quot;202865&quot;&gt;&lt;property id=&quot;20148&quot; value=&quot;5&quot;/&gt;&lt;property id=&quot;20300&quot; value=&quot;Slide 20 - &amp;quot;Strategy styles&amp;quot;&quot;/&gt;&lt;property id=&quot;20307&quot; value=&quot;292&quot;/&gt;&lt;/object&gt;&lt;object type=&quot;3&quot; unique_id=&quot;202866&quot;&gt;&lt;property id=&quot;20148&quot; value=&quot;5&quot;/&gt;&lt;property id=&quot;20300&quot; value=&quot;Slide 26 - &amp;quot;Configurations&amp;quot;&quot;/&gt;&lt;property id=&quot;20307&quot; value=&quot;293&quot;/&gt;&lt;/object&gt;&lt;object type=&quot;3&quot; unique_id=&quot;202867&quot;&gt;&lt;property id=&quot;20148&quot; value=&quot;5&quot;/&gt;&lt;property id=&quot;20300&quot; value=&quot;Slide 27 - &amp;quot;McKinsey 7-S framework&amp;quot;&quot;/&gt;&lt;property id=&quot;20307&quot; value=&quot;294&quot;/&gt;&lt;/object&gt;&lt;object type=&quot;3&quot; unique_id=&quot;202869&quot;&gt;&lt;property id=&quot;20148&quot; value=&quot;5&quot;/&gt;&lt;property id=&quot;20300&quot; value=&quot;Slide 48 - &amp;quot;Summary&amp;quot;&quot;/&gt;&lt;property id=&quot;20307&quot; value=&quot;296&quot;/&gt;&lt;/object&gt;&lt;object type=&quot;3&quot; unique_id=&quot;420369&quot;&gt;&lt;property id=&quot;20148&quot; value=&quot;5&quot;/&gt;&lt;property id=&quot;20300&quot; value=&quot;Slide 17 - &amp;quot;Strategic planning style&amp;quot;&quot;/&gt;&lt;property id=&quot;20307&quot; value=&quot;298&quot;/&gt;&lt;/object&gt;&lt;object type=&quot;3&quot; unique_id=&quot;420370&quot;&gt;&lt;property id=&quot;20148&quot; value=&quot;5&quot;/&gt;&lt;property id=&quot;20300&quot; value=&quot;Slide 18 - &amp;quot;Financial control style&amp;quot;&quot;/&gt;&lt;property id=&quot;20307&quot; value=&quot;299&quot;/&gt;&lt;/object&gt;&lt;object type=&quot;3&quot; unique_id=&quot;420371&quot;&gt;&lt;property id=&quot;20148&quot; value=&quot;5&quot;/&gt;&lt;property id=&quot;20300&quot; value=&quot;Slide 19 - &amp;quot;Strategic control style&amp;quot;&quot;/&gt;&lt;property id=&quot;20307&quot; value=&quot;300&quot;/&gt;&lt;/object&gt;&lt;object type=&quot;3&quot; unique_id=&quot;420372&quot;&gt;&lt;property id=&quot;20148&quot; value=&quot;5&quot;/&gt;&lt;property id=&quot;20300&quot; value=&quot;Slide 21 - &amp;quot;Cultural systems&amp;quot;&quot;/&gt;&lt;property id=&quot;20307&quot; value=&quot;301&quot;/&gt;&lt;/object&gt;&lt;object type=&quot;3&quot; unique_id=&quot;420373&quot;&gt;&lt;property id=&quot;20148&quot; value=&quot;5&quot;/&gt;&lt;property id=&quot;20300&quot; value=&quot;Slide 22 - &amp;quot;Performance targeting systems (1)&amp;quot;&quot;/&gt;&lt;property id=&quot;20307&quot; value=&quot;302&quot;/&gt;&lt;/object&gt;&lt;object type=&quot;3&quot; unique_id=&quot;420374&quot;&gt;&lt;property id=&quot;20148&quot; value=&quot;5&quot;/&gt;&lt;property id=&quot;20300&quot; value=&quot;Slide 23 - &amp;quot;Performance targeting systems (2)&amp;quot;&quot;/&gt;&lt;property id=&quot;20307&quot; value=&quot;303&quot;/&gt;&lt;/object&gt;&lt;object type=&quot;3&quot; unique_id=&quot;420375&quot;&gt;&lt;property id=&quot;20148&quot; value=&quot;5&quot;/&gt;&lt;property id=&quot;20300&quot; value=&quot;Slide 24 - &amp;quot;Performance targeting systems (3)&amp;quot;&quot;/&gt;&lt;property id=&quot;20307&quot; value=&quot;304&quot;/&gt;&lt;/object&gt;&lt;object type=&quot;3&quot; unique_id=&quot;420376&quot;&gt;&lt;property id=&quot;20148&quot; value=&quot;5&quot;/&gt;&lt;property id=&quot;20300&quot; value=&quot;Slide 25 - &amp;quot;Balanced scorecards &amp;quot;&quot;/&gt;&lt;property id=&quot;20307&quot; value=&quot;306&quot;/&gt;&lt;/object&gt;&lt;object type=&quot;3&quot; unique_id=&quot;420379&quot;&gt;&lt;property id=&quot;20148&quot; value=&quot;5&quot;/&gt;&lt;property id=&quot;20300&quot; value=&quot;Slide 3 - &amp;quot;Strategy in action&amp;quot;&quot;/&gt;&lt;property id=&quot;20307&quot; value=&quot;310&quot;/&gt;&lt;/object&gt;&lt;object type=&quot;3&quot; unique_id=&quot;420380&quot;&gt;&lt;property id=&quot;20148&quot; value=&quot;5&quot;/&gt;&lt;property id=&quot;20300&quot; value=&quot;Slide 28 - &amp;quot;Leadership&amp;quot;&quot;/&gt;&lt;property id=&quot;20307&quot; value=&quot;336&quot;/&gt;&lt;/object&gt;&lt;object type=&quot;3&quot; unique_id=&quot;420381&quot;&gt;&lt;property id=&quot;20148&quot; value=&quot;5&quot;/&gt;&lt;property id=&quot;20300&quot; value=&quot;Slide 29 - &amp;quot;Strategic leadership roles: &amp;#x0D;&amp;#x0A;Top Managers&amp;quot;&quot;/&gt;&lt;property id=&quot;20307&quot; value=&quot;312&quot;/&gt;&lt;/object&gt;&lt;object type=&quot;3&quot; unique_id=&quot;420382&quot;&gt;&lt;property id=&quot;20148&quot; value=&quot;5&quot;/&gt;&lt;property id=&quot;20300&quot; value=&quot;Slide 30 - &amp;quot;Strategic leadership roles:&amp;#x0D;&amp;#x0A;Middle managers&amp;quot;&quot;/&gt;&lt;property id=&quot;20307&quot; value=&quot;313&quot;/&gt;&lt;/object&gt;&lt;object type=&quot;3&quot; unique_id=&quot;420383&quot;&gt;&lt;property id=&quot;20148&quot; value=&quot;5&quot;/&gt;&lt;property id=&quot;20300&quot; value=&quot;Slide 31 - &amp;quot;Leadership styles&amp;quot;&quot;/&gt;&lt;property id=&quot;20307&quot; value=&quot;314&quot;/&gt;&lt;/object&gt;&lt;object type=&quot;3&quot; unique_id=&quot;420384&quot;&gt;&lt;property id=&quot;20148&quot; value=&quot;5&quot;/&gt;&lt;property id=&quot;20300&quot; value=&quot;Slide 32 - &amp;quot;Styles of leading change (1)&amp;quot;&quot;/&gt;&lt;property id=&quot;20307&quot; value=&quot;315&quot;/&gt;&lt;/object&gt;&lt;object type=&quot;3&quot; unique_id=&quot;420385&quot;&gt;&lt;property id=&quot;20148&quot; value=&quot;5&quot;/&gt;&lt;property id=&quot;20300&quot; value=&quot;Slide 33 - &amp;quot;Styles of leading change (2)&amp;quot;&quot;/&gt;&lt;property id=&quot;20307&quot; value=&quot;316&quot;/&gt;&lt;/object&gt;&lt;object type=&quot;3&quot; unique_id=&quot;420386&quot;&gt;&lt;property id=&quot;20148&quot; value=&quot;5&quot;/&gt;&lt;property id=&quot;20300&quot; value=&quot;Slide 34 - &amp;quot;Styles of managing change (1)&amp;quot;&quot;/&gt;&lt;property id=&quot;20307&quot; value=&quot;317&quot;/&gt;&lt;/object&gt;&lt;object type=&quot;3&quot; unique_id=&quot;420387&quot;&gt;&lt;property id=&quot;20148&quot; value=&quot;5&quot;/&gt;&lt;property id=&quot;20300&quot; value=&quot;Slide 35 - &amp;quot;Styles of managing change (2)&amp;quot;&quot;/&gt;&lt;property id=&quot;20307&quot; value=&quot;318&quot;/&gt;&lt;/object&gt;&lt;object type=&quot;3&quot; unique_id=&quot;420388&quot;&gt;&lt;property id=&quot;20148&quot; value=&quot;5&quot;/&gt;&lt;property id=&quot;20300&quot; value=&quot;Slide 36 - &amp;quot;Styles of managing change (3)&amp;quot;&quot;/&gt;&lt;property id=&quot;20307&quot; value=&quot;319&quot;/&gt;&lt;/object&gt;&lt;object type=&quot;3&quot; unique_id=&quot;420389&quot;&gt;&lt;property id=&quot;20148&quot; value=&quot;5&quot;/&gt;&lt;property id=&quot;20300&quot; value=&quot;Slide 37 - &amp;quot;Styles of managing change (4)&amp;quot;&quot;/&gt;&lt;property id=&quot;20307&quot; value=&quot;320&quot;/&gt;&lt;/object&gt;&lt;object type=&quot;3&quot; unique_id=&quot;420390&quot;&gt;&lt;property id=&quot;20148&quot; value=&quot;5&quot;/&gt;&lt;property id=&quot;20300&quot; value=&quot;Slide 38 - &amp;quot;Levers for strategic change&amp;quot;&quot;/&gt;&lt;property id=&quot;20307&quot; value=&quot;324&quot;/&gt;&lt;/object&gt;&lt;object type=&quot;3&quot; unique_id=&quot;420391&quot;&gt;&lt;property id=&quot;20148&quot; value=&quot;5&quot;/&gt;&lt;property id=&quot;20300&quot; value=&quot;Slide 39 - &amp;quot;Types of strategic change (1)&amp;quot;&quot;/&gt;&lt;property id=&quot;20307&quot; value=&quot;325&quot;/&gt;&lt;/object&gt;&lt;object type=&quot;3&quot; unique_id=&quot;420392&quot;&gt;&lt;property id=&quot;20148&quot; value=&quot;5&quot;/&gt;&lt;property id=&quot;20300&quot; value=&quot;Slide 40 - &amp;quot;Types of strategic change (2)&amp;quot;&quot;/&gt;&lt;property id=&quot;20307&quot; value=&quot;326&quot;/&gt;&lt;/object&gt;&lt;object type=&quot;3&quot; unique_id=&quot;420393&quot;&gt;&lt;property id=&quot;20148&quot; value=&quot;5&quot;/&gt;&lt;property id=&quot;20300&quot; value=&quot;Slide 41 - &amp;quot;Turnaround strategy&amp;quot;&quot;/&gt;&lt;property id=&quot;20307&quot; value=&quot;327&quot;/&gt;&lt;/object&gt;&lt;object type=&quot;3&quot; unique_id=&quot;420394&quot;&gt;&lt;property id=&quot;20148&quot; value=&quot;5&quot;/&gt;&lt;property id=&quot;20300&quot; value=&quot;Slide 42 - &amp;quot;Revolutionary change&amp;quot;&quot;/&gt;&lt;property id=&quot;20307&quot; value=&quot;329&quot;/&gt;&lt;/object&gt;&lt;object type=&quot;3&quot; unique_id=&quot;420395&quot;&gt;&lt;property id=&quot;20148&quot; value=&quot;5&quot;/&gt;&lt;property id=&quot;20300&quot; value=&quot;Slide 43 - &amp;quot;Evolutionary change&amp;quot;&quot;/&gt;&lt;property id=&quot;20307&quot; value=&quot;330&quot;/&gt;&lt;/object&gt;&lt;object type=&quot;3&quot; unique_id=&quot;420396&quot;&gt;&lt;property id=&quot;20148&quot; value=&quot;5&quot;/&gt;&lt;property id=&quot;20300&quot; value=&quot;Slide 44 - &amp;quot;Organisational ambidexterity&amp;quot;&quot;/&gt;&lt;property id=&quot;20307&quot; value=&quot;331&quot;/&gt;&lt;/object&gt;&lt;object type=&quot;3&quot; unique_id=&quot;420397&quot;&gt;&lt;property id=&quot;20148&quot; value=&quot;5&quot;/&gt;&lt;property id=&quot;20300&quot; value=&quot;Slide 45 - &amp;quot;Stages of evolution&amp;quot;&quot;/&gt;&lt;property id=&quot;20307&quot; value=&quot;332&quot;/&gt;&lt;/object&gt;&lt;object type=&quot;3&quot; unique_id=&quot;420398&quot;&gt;&lt;property id=&quot;20148&quot; value=&quot;5&quot;/&gt;&lt;property id=&quot;20300&quot; value=&quot;Slide 46 - &amp;quot;Forcefield analysis&amp;quot;&quot;/&gt;&lt;property id=&quot;20307&quot; value=&quot;337&quot;/&gt;&lt;/object&gt;&lt;object type=&quot;3&quot; unique_id=&quot;420399&quot;&gt;&lt;property id=&quot;20148&quot; value=&quot;5&quot;/&gt;&lt;property id=&quot;20300&quot; value=&quot;Slide 47 - &amp;quot;A forcefield analysis for devolving strategy &amp;#x0D;&amp;#x0A;Illustration&amp;quot;&quot;/&gt;&lt;property id=&quot;20307&quot; value=&quot;338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2845</Words>
  <Application>Microsoft Office PowerPoint</Application>
  <PresentationFormat>Προβολή στην οθόνη (4:3)</PresentationFormat>
  <Paragraphs>311</Paragraphs>
  <Slides>60</Slides>
  <Notes>56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1" baseType="lpstr">
      <vt:lpstr>Δικαιοσύνη</vt:lpstr>
      <vt:lpstr>Chapter 1</vt:lpstr>
      <vt:lpstr>Chapter 2</vt:lpstr>
      <vt:lpstr>Μαθησιακά αποτελέσματα (1)</vt:lpstr>
      <vt:lpstr>Μαθησιακά αποτελέσματα (2)</vt:lpstr>
      <vt:lpstr>Μαθησιακά αποτελέσματα (3)</vt:lpstr>
      <vt:lpstr>Στρατηγική στην πράξη</vt:lpstr>
      <vt:lpstr>Δομές και συστήματα</vt:lpstr>
      <vt:lpstr>Οργανωτική δομή βασισμένη  στις λειτουργικές μονάδες (1)</vt:lpstr>
      <vt:lpstr>Οργανωτική δομή βασισμένη  στις λειτουργικές μονάδες (2)</vt:lpstr>
      <vt:lpstr>Οργανωτική δομή βασισμένη  στις λειτουργικές μονάδες (3)</vt:lpstr>
      <vt:lpstr>Οργανωτική δομή βασισμένη  στις λειτουργικές μονάδες (4)</vt:lpstr>
      <vt:lpstr>Οργανωτική δομή βασισμένη  στις αυτόνομες μονάδες (1)</vt:lpstr>
      <vt:lpstr>Οργανωτική δομή βασισμένη  στις αυτόνομες μονάδες (2)</vt:lpstr>
      <vt:lpstr>Οργανωτική δομή βασισμένη  στις αυτόνομες μονάδες (3)</vt:lpstr>
      <vt:lpstr>Οργανωτική δομή βασισμένη  στις αυτόνομες μονάδες (4)</vt:lpstr>
      <vt:lpstr>Μητρική οργανωτική δομή (1)</vt:lpstr>
      <vt:lpstr>Μητρική οργανωτική δομή (2)</vt:lpstr>
      <vt:lpstr>Μητρική οργανωτική δομή (3)</vt:lpstr>
      <vt:lpstr>Μητρική οργανωτική δομή (4)</vt:lpstr>
      <vt:lpstr>Μητρική οργανωτική δομή (5)</vt:lpstr>
      <vt:lpstr>Κατηγορίες συστημάτων ελέγχου</vt:lpstr>
      <vt:lpstr>Συστήματα σχεδιασμού</vt:lpstr>
      <vt:lpstr>Η προσέγγιση του στρατηγικού  σχεδιασμού</vt:lpstr>
      <vt:lpstr>Η προσέγγιση του χρηματοοικονομικού  ελέγχου</vt:lpstr>
      <vt:lpstr>Η προσέγγιση του στρατηγικού ελέγχου</vt:lpstr>
      <vt:lpstr>Συστήματα οργανωσιακής κουλτούρας (1)</vt:lpstr>
      <vt:lpstr>Συστήματα οργανωσιακής κουλτούρας (2)</vt:lpstr>
      <vt:lpstr>Συστήματα ελέγχου απόδοσης (1)</vt:lpstr>
      <vt:lpstr>Συστήματα ελέγχου απόδοσης (2)</vt:lpstr>
      <vt:lpstr>Συστήματα ελέγχου απόδοσης (3)</vt:lpstr>
      <vt:lpstr>Κάρτες ισόρροπης στοχοθεσίας</vt:lpstr>
      <vt:lpstr>Οργανωσιακός σχεδιασμός</vt:lpstr>
      <vt:lpstr>Το μοντέλο των 7-S της McKinsey</vt:lpstr>
      <vt:lpstr>Ηγεσία</vt:lpstr>
      <vt:lpstr>Ρόλοι στελεχών στη διαδικασία διαχείρισης  της στρατηγικής αλλαγής: Στελέχη ανώτατου επιπέδου</vt:lpstr>
      <vt:lpstr>Ρόλοι στελεχών στη διαδικασία διαχείρισης  της στρατηγικής αλλαγής: Στελέχη μεσαίου επιπέδου (1)</vt:lpstr>
      <vt:lpstr>Ρόλοι στελεχών στη διαδικασία διαχείρισης  της στρατηγικής αλλαγής: Στελέχη μεσαίου επιπέδου (2)</vt:lpstr>
      <vt:lpstr>Στυλ ηγεσίας</vt:lpstr>
      <vt:lpstr>Στυλ στρατηγικής ηγεσίας που υποστηρίζουν την οργανωσιακή αλλαγή (1)</vt:lpstr>
      <vt:lpstr>Στυλ στρατηγικής ηγεσίας που υποστηρίζουν την οργανωσιακή αλλαγή (2)</vt:lpstr>
      <vt:lpstr>Στυλ στρατηγικής ηγεσίας που υποστηρίζουν την οργανωσιακή αλλαγή (3)</vt:lpstr>
      <vt:lpstr>Στυλ στρατηγικής ηγεσίας που υποστηρίζουν την οργανωσιακή αλλαγή (4)</vt:lpstr>
      <vt:lpstr>Στυλ στρατηγικής ηγεσίας που υποστηρίζουν την οργανωσιακή αλλαγή (5)</vt:lpstr>
      <vt:lpstr>Στυλ στρατηγικής ηγεσίας που υποστηρίζουν την οργανωσιακή αλλαγή (6)</vt:lpstr>
      <vt:lpstr>Στυλ στρατηγικής ηγεσίας που υποστηρίζουν την οργανωσιακή αλλαγή (7)</vt:lpstr>
      <vt:lpstr>Στυλ στρατηγικής ηγεσίας που υποστηρίζουν την οργανωσιακή αλλαγή (8)</vt:lpstr>
      <vt:lpstr>Στυλ στρατηγικής ηγεσίας που υποστηρίζουν την οργανωσιακή αλλαγή (9)</vt:lpstr>
      <vt:lpstr>Τύποι στρατηγικής αλλαγής (1)</vt:lpstr>
      <vt:lpstr>Τύποι στρατηγικής αλλαγής (2)</vt:lpstr>
      <vt:lpstr>Στρατηγική αναστροφής</vt:lpstr>
      <vt:lpstr>Επαναστατική αλλαγή</vt:lpstr>
      <vt:lpstr>Εξελικτική αλλαγή</vt:lpstr>
      <vt:lpstr>Οργανωσιακή αμφιδεξιότητα</vt:lpstr>
      <vt:lpstr>Στάδια εξέλιξης</vt:lpstr>
      <vt:lpstr>Ανάλυση δυναμικού πεδίου</vt:lpstr>
      <vt:lpstr>Πραγματική περίπτωση εφαρμογής  της ανάλυσης δυναμικού πεδίου</vt:lpstr>
      <vt:lpstr>Σύνοψη (1)</vt:lpstr>
      <vt:lpstr>Σύνοψη (2)</vt:lpstr>
      <vt:lpstr>Σύνοψη (3)</vt:lpstr>
      <vt:lpstr>Διαφάνεια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2016-08-24T20:34:24Z</dcterms:created>
  <dcterms:modified xsi:type="dcterms:W3CDTF">2025-05-08T08:35:38Z</dcterms:modified>
</cp:coreProperties>
</file>