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7" r:id="rId30"/>
    <p:sldId id="288" r:id="rId31"/>
    <p:sldId id="289" r:id="rId3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55471" y="1302288"/>
            <a:ext cx="4758055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002E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EB770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002E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EB770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002E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002E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468257"/>
            <a:ext cx="12358275" cy="2292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002E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25060" y="2416071"/>
            <a:ext cx="7592694" cy="4844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EB770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vasiliki.kremast@gmail.com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" y="-19254"/>
            <a:ext cx="4293619" cy="10306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72293" y="0"/>
            <a:ext cx="11116310" cy="10287000"/>
            <a:chOff x="7172293" y="0"/>
            <a:chExt cx="11116310" cy="10287000"/>
          </a:xfrm>
        </p:grpSpPr>
        <p:sp>
          <p:nvSpPr>
            <p:cNvPr id="4" name="object 4"/>
            <p:cNvSpPr/>
            <p:nvPr/>
          </p:nvSpPr>
          <p:spPr>
            <a:xfrm>
              <a:off x="11326198" y="0"/>
              <a:ext cx="6962140" cy="10287000"/>
            </a:xfrm>
            <a:custGeom>
              <a:avLst/>
              <a:gdLst/>
              <a:ahLst/>
              <a:cxnLst/>
              <a:rect l="l" t="t" r="r" b="b"/>
              <a:pathLst>
                <a:path w="6962140" h="10287000">
                  <a:moveTo>
                    <a:pt x="6961800" y="10286999"/>
                  </a:moveTo>
                  <a:lnTo>
                    <a:pt x="4044472" y="10286999"/>
                  </a:lnTo>
                  <a:lnTo>
                    <a:pt x="3875258" y="10238425"/>
                  </a:lnTo>
                  <a:lnTo>
                    <a:pt x="3831992" y="10213025"/>
                  </a:lnTo>
                  <a:lnTo>
                    <a:pt x="3703144" y="10174925"/>
                  </a:lnTo>
                  <a:lnTo>
                    <a:pt x="3660517" y="10149525"/>
                  </a:lnTo>
                  <a:lnTo>
                    <a:pt x="3533625" y="10111425"/>
                  </a:lnTo>
                  <a:lnTo>
                    <a:pt x="3491662" y="10086025"/>
                  </a:lnTo>
                  <a:lnTo>
                    <a:pt x="3449870" y="10073325"/>
                  </a:lnTo>
                  <a:lnTo>
                    <a:pt x="3408248" y="10047925"/>
                  </a:lnTo>
                  <a:lnTo>
                    <a:pt x="3366800" y="10035225"/>
                  </a:lnTo>
                  <a:lnTo>
                    <a:pt x="3325527" y="10009825"/>
                  </a:lnTo>
                  <a:lnTo>
                    <a:pt x="3284430" y="9997125"/>
                  </a:lnTo>
                  <a:lnTo>
                    <a:pt x="3243510" y="9971725"/>
                  </a:lnTo>
                  <a:lnTo>
                    <a:pt x="3202770" y="9959025"/>
                  </a:lnTo>
                  <a:lnTo>
                    <a:pt x="3162211" y="9933625"/>
                  </a:lnTo>
                  <a:lnTo>
                    <a:pt x="3121835" y="9920925"/>
                  </a:lnTo>
                  <a:lnTo>
                    <a:pt x="3041635" y="9870125"/>
                  </a:lnTo>
                  <a:lnTo>
                    <a:pt x="3001816" y="9857425"/>
                  </a:lnTo>
                  <a:lnTo>
                    <a:pt x="2883495" y="9781225"/>
                  </a:lnTo>
                  <a:lnTo>
                    <a:pt x="2844440" y="9768525"/>
                  </a:lnTo>
                  <a:lnTo>
                    <a:pt x="2652119" y="9641525"/>
                  </a:lnTo>
                  <a:lnTo>
                    <a:pt x="2614257" y="9616125"/>
                  </a:lnTo>
                  <a:lnTo>
                    <a:pt x="2576599" y="9603425"/>
                  </a:lnTo>
                  <a:lnTo>
                    <a:pt x="2391431" y="9476425"/>
                  </a:lnTo>
                  <a:lnTo>
                    <a:pt x="2355032" y="9438325"/>
                  </a:lnTo>
                  <a:lnTo>
                    <a:pt x="2211607" y="9336725"/>
                  </a:lnTo>
                  <a:lnTo>
                    <a:pt x="2141217" y="9285925"/>
                  </a:lnTo>
                  <a:lnTo>
                    <a:pt x="2106359" y="9247825"/>
                  </a:lnTo>
                  <a:lnTo>
                    <a:pt x="2003147" y="9171625"/>
                  </a:lnTo>
                  <a:lnTo>
                    <a:pt x="1969203" y="9133525"/>
                  </a:lnTo>
                  <a:lnTo>
                    <a:pt x="1902013" y="9082725"/>
                  </a:lnTo>
                  <a:lnTo>
                    <a:pt x="1868771" y="9044625"/>
                  </a:lnTo>
                  <a:lnTo>
                    <a:pt x="1835767" y="9019225"/>
                  </a:lnTo>
                  <a:lnTo>
                    <a:pt x="1803001" y="8981125"/>
                  </a:lnTo>
                  <a:lnTo>
                    <a:pt x="1738191" y="8930325"/>
                  </a:lnTo>
                  <a:lnTo>
                    <a:pt x="1706151" y="8892225"/>
                  </a:lnTo>
                  <a:lnTo>
                    <a:pt x="1674356" y="8866825"/>
                  </a:lnTo>
                  <a:lnTo>
                    <a:pt x="1642807" y="8828725"/>
                  </a:lnTo>
                  <a:lnTo>
                    <a:pt x="1611507" y="8803325"/>
                  </a:lnTo>
                  <a:lnTo>
                    <a:pt x="1580456" y="8765225"/>
                  </a:lnTo>
                  <a:lnTo>
                    <a:pt x="1549656" y="8739825"/>
                  </a:lnTo>
                  <a:lnTo>
                    <a:pt x="1488817" y="8663625"/>
                  </a:lnTo>
                  <a:lnTo>
                    <a:pt x="1458781" y="8638225"/>
                  </a:lnTo>
                  <a:lnTo>
                    <a:pt x="1399482" y="8562025"/>
                  </a:lnTo>
                  <a:lnTo>
                    <a:pt x="1370223" y="8536625"/>
                  </a:lnTo>
                  <a:lnTo>
                    <a:pt x="1312493" y="8460425"/>
                  </a:lnTo>
                  <a:lnTo>
                    <a:pt x="1284026" y="8435025"/>
                  </a:lnTo>
                  <a:lnTo>
                    <a:pt x="1200230" y="8320725"/>
                  </a:lnTo>
                  <a:lnTo>
                    <a:pt x="1172839" y="8295325"/>
                  </a:lnTo>
                  <a:lnTo>
                    <a:pt x="1092312" y="8181025"/>
                  </a:lnTo>
                  <a:lnTo>
                    <a:pt x="1040014" y="8104825"/>
                  </a:lnTo>
                  <a:lnTo>
                    <a:pt x="988840" y="8028625"/>
                  </a:lnTo>
                  <a:lnTo>
                    <a:pt x="963679" y="8003225"/>
                  </a:lnTo>
                  <a:lnTo>
                    <a:pt x="914214" y="7927025"/>
                  </a:lnTo>
                  <a:lnTo>
                    <a:pt x="865904" y="7850825"/>
                  </a:lnTo>
                  <a:lnTo>
                    <a:pt x="818762" y="7774625"/>
                  </a:lnTo>
                  <a:lnTo>
                    <a:pt x="772800" y="7698425"/>
                  </a:lnTo>
                  <a:lnTo>
                    <a:pt x="750266" y="7647625"/>
                  </a:lnTo>
                  <a:lnTo>
                    <a:pt x="706098" y="7571425"/>
                  </a:lnTo>
                  <a:lnTo>
                    <a:pt x="663141" y="7495225"/>
                  </a:lnTo>
                  <a:lnTo>
                    <a:pt x="621408" y="7419025"/>
                  </a:lnTo>
                  <a:lnTo>
                    <a:pt x="601005" y="7368225"/>
                  </a:lnTo>
                  <a:lnTo>
                    <a:pt x="561132" y="7292025"/>
                  </a:lnTo>
                  <a:lnTo>
                    <a:pt x="522514" y="7215825"/>
                  </a:lnTo>
                  <a:lnTo>
                    <a:pt x="503679" y="7165025"/>
                  </a:lnTo>
                  <a:lnTo>
                    <a:pt x="466967" y="7088825"/>
                  </a:lnTo>
                  <a:lnTo>
                    <a:pt x="449093" y="7050725"/>
                  </a:lnTo>
                  <a:lnTo>
                    <a:pt x="431542" y="6999925"/>
                  </a:lnTo>
                  <a:lnTo>
                    <a:pt x="397416" y="6923725"/>
                  </a:lnTo>
                  <a:lnTo>
                    <a:pt x="380844" y="6872925"/>
                  </a:lnTo>
                  <a:lnTo>
                    <a:pt x="348689" y="6796725"/>
                  </a:lnTo>
                  <a:lnTo>
                    <a:pt x="333110" y="6745925"/>
                  </a:lnTo>
                  <a:lnTo>
                    <a:pt x="317865" y="6707825"/>
                  </a:lnTo>
                  <a:lnTo>
                    <a:pt x="302956" y="6657025"/>
                  </a:lnTo>
                  <a:lnTo>
                    <a:pt x="288384" y="6618925"/>
                  </a:lnTo>
                  <a:lnTo>
                    <a:pt x="274151" y="6568125"/>
                  </a:lnTo>
                  <a:lnTo>
                    <a:pt x="246707" y="6491925"/>
                  </a:lnTo>
                  <a:lnTo>
                    <a:pt x="233500" y="6441125"/>
                  </a:lnTo>
                  <a:lnTo>
                    <a:pt x="220637" y="6403025"/>
                  </a:lnTo>
                  <a:lnTo>
                    <a:pt x="208122" y="6352225"/>
                  </a:lnTo>
                  <a:lnTo>
                    <a:pt x="195954" y="6314125"/>
                  </a:lnTo>
                  <a:lnTo>
                    <a:pt x="184137" y="6263325"/>
                  </a:lnTo>
                  <a:lnTo>
                    <a:pt x="172670" y="6225225"/>
                  </a:lnTo>
                  <a:lnTo>
                    <a:pt x="161557" y="6174425"/>
                  </a:lnTo>
                  <a:lnTo>
                    <a:pt x="150798" y="6136325"/>
                  </a:lnTo>
                  <a:lnTo>
                    <a:pt x="130349" y="6034725"/>
                  </a:lnTo>
                  <a:lnTo>
                    <a:pt x="120663" y="5996625"/>
                  </a:lnTo>
                  <a:lnTo>
                    <a:pt x="111337" y="5945825"/>
                  </a:lnTo>
                  <a:lnTo>
                    <a:pt x="102374" y="5907725"/>
                  </a:lnTo>
                  <a:lnTo>
                    <a:pt x="85540" y="5806125"/>
                  </a:lnTo>
                  <a:lnTo>
                    <a:pt x="77673" y="5768025"/>
                  </a:lnTo>
                  <a:lnTo>
                    <a:pt x="70175" y="5717225"/>
                  </a:lnTo>
                  <a:lnTo>
                    <a:pt x="63046" y="5679125"/>
                  </a:lnTo>
                  <a:lnTo>
                    <a:pt x="49906" y="5577525"/>
                  </a:lnTo>
                  <a:lnTo>
                    <a:pt x="43897" y="5539425"/>
                  </a:lnTo>
                  <a:lnTo>
                    <a:pt x="33010" y="5437825"/>
                  </a:lnTo>
                  <a:lnTo>
                    <a:pt x="28134" y="5387025"/>
                  </a:lnTo>
                  <a:lnTo>
                    <a:pt x="23640" y="5348925"/>
                  </a:lnTo>
                  <a:lnTo>
                    <a:pt x="15801" y="5247325"/>
                  </a:lnTo>
                  <a:lnTo>
                    <a:pt x="12460" y="5209225"/>
                  </a:lnTo>
                  <a:lnTo>
                    <a:pt x="6940" y="5107625"/>
                  </a:lnTo>
                  <a:lnTo>
                    <a:pt x="1592" y="4967925"/>
                  </a:lnTo>
                  <a:lnTo>
                    <a:pt x="0" y="4866325"/>
                  </a:lnTo>
                  <a:lnTo>
                    <a:pt x="0" y="4777425"/>
                  </a:lnTo>
                  <a:lnTo>
                    <a:pt x="1592" y="4675825"/>
                  </a:lnTo>
                  <a:lnTo>
                    <a:pt x="4765" y="4574225"/>
                  </a:lnTo>
                  <a:lnTo>
                    <a:pt x="12460" y="4434525"/>
                  </a:lnTo>
                  <a:lnTo>
                    <a:pt x="15801" y="4383725"/>
                  </a:lnTo>
                  <a:lnTo>
                    <a:pt x="19529" y="4345625"/>
                  </a:lnTo>
                  <a:lnTo>
                    <a:pt x="28134" y="4244025"/>
                  </a:lnTo>
                  <a:lnTo>
                    <a:pt x="33010" y="4205925"/>
                  </a:lnTo>
                  <a:lnTo>
                    <a:pt x="43897" y="4104325"/>
                  </a:lnTo>
                  <a:lnTo>
                    <a:pt x="49906" y="4053525"/>
                  </a:lnTo>
                  <a:lnTo>
                    <a:pt x="56289" y="4015425"/>
                  </a:lnTo>
                  <a:lnTo>
                    <a:pt x="70175" y="3913825"/>
                  </a:lnTo>
                  <a:lnTo>
                    <a:pt x="77673" y="3875725"/>
                  </a:lnTo>
                  <a:lnTo>
                    <a:pt x="85540" y="3824925"/>
                  </a:lnTo>
                  <a:lnTo>
                    <a:pt x="93775" y="3786825"/>
                  </a:lnTo>
                  <a:lnTo>
                    <a:pt x="111337" y="3685225"/>
                  </a:lnTo>
                  <a:lnTo>
                    <a:pt x="120663" y="3647125"/>
                  </a:lnTo>
                  <a:lnTo>
                    <a:pt x="130349" y="3596325"/>
                  </a:lnTo>
                  <a:lnTo>
                    <a:pt x="140395" y="3558225"/>
                  </a:lnTo>
                  <a:lnTo>
                    <a:pt x="150798" y="3507425"/>
                  </a:lnTo>
                  <a:lnTo>
                    <a:pt x="161557" y="3469325"/>
                  </a:lnTo>
                  <a:lnTo>
                    <a:pt x="184137" y="3367725"/>
                  </a:lnTo>
                  <a:lnTo>
                    <a:pt x="195954" y="3329625"/>
                  </a:lnTo>
                  <a:lnTo>
                    <a:pt x="208122" y="3278825"/>
                  </a:lnTo>
                  <a:lnTo>
                    <a:pt x="233500" y="3202625"/>
                  </a:lnTo>
                  <a:lnTo>
                    <a:pt x="246707" y="3151825"/>
                  </a:lnTo>
                  <a:lnTo>
                    <a:pt x="260258" y="3113725"/>
                  </a:lnTo>
                  <a:lnTo>
                    <a:pt x="274151" y="3062925"/>
                  </a:lnTo>
                  <a:lnTo>
                    <a:pt x="288384" y="3024825"/>
                  </a:lnTo>
                  <a:lnTo>
                    <a:pt x="302956" y="2974025"/>
                  </a:lnTo>
                  <a:lnTo>
                    <a:pt x="317865" y="2935925"/>
                  </a:lnTo>
                  <a:lnTo>
                    <a:pt x="333110" y="2885125"/>
                  </a:lnTo>
                  <a:lnTo>
                    <a:pt x="364601" y="2808925"/>
                  </a:lnTo>
                  <a:lnTo>
                    <a:pt x="380844" y="2758125"/>
                  </a:lnTo>
                  <a:lnTo>
                    <a:pt x="414316" y="2681925"/>
                  </a:lnTo>
                  <a:lnTo>
                    <a:pt x="431542" y="2631125"/>
                  </a:lnTo>
                  <a:lnTo>
                    <a:pt x="466967" y="2554925"/>
                  </a:lnTo>
                  <a:lnTo>
                    <a:pt x="485163" y="2516825"/>
                  </a:lnTo>
                  <a:lnTo>
                    <a:pt x="503679" y="2466025"/>
                  </a:lnTo>
                  <a:lnTo>
                    <a:pt x="541665" y="2389825"/>
                  </a:lnTo>
                  <a:lnTo>
                    <a:pt x="561132" y="2351725"/>
                  </a:lnTo>
                  <a:lnTo>
                    <a:pt x="580912" y="2300925"/>
                  </a:lnTo>
                  <a:lnTo>
                    <a:pt x="621408" y="2224725"/>
                  </a:lnTo>
                  <a:lnTo>
                    <a:pt x="663141" y="2148525"/>
                  </a:lnTo>
                  <a:lnTo>
                    <a:pt x="684467" y="2110425"/>
                  </a:lnTo>
                  <a:lnTo>
                    <a:pt x="706098" y="2059625"/>
                  </a:lnTo>
                  <a:lnTo>
                    <a:pt x="750266" y="1983425"/>
                  </a:lnTo>
                  <a:lnTo>
                    <a:pt x="795633" y="1907225"/>
                  </a:lnTo>
                  <a:lnTo>
                    <a:pt x="842186" y="1831025"/>
                  </a:lnTo>
                  <a:lnTo>
                    <a:pt x="889914" y="1754825"/>
                  </a:lnTo>
                  <a:lnTo>
                    <a:pt x="938802" y="1678625"/>
                  </a:lnTo>
                  <a:lnTo>
                    <a:pt x="988840" y="1602425"/>
                  </a:lnTo>
                  <a:lnTo>
                    <a:pt x="1040014" y="1526225"/>
                  </a:lnTo>
                  <a:lnTo>
                    <a:pt x="1066024" y="1488125"/>
                  </a:lnTo>
                  <a:lnTo>
                    <a:pt x="1092312" y="1462725"/>
                  </a:lnTo>
                  <a:lnTo>
                    <a:pt x="1172839" y="1348425"/>
                  </a:lnTo>
                  <a:lnTo>
                    <a:pt x="1200230" y="1310325"/>
                  </a:lnTo>
                  <a:lnTo>
                    <a:pt x="1227892" y="1284925"/>
                  </a:lnTo>
                  <a:lnTo>
                    <a:pt x="1312493" y="1170625"/>
                  </a:lnTo>
                  <a:lnTo>
                    <a:pt x="1341227" y="1145225"/>
                  </a:lnTo>
                  <a:lnTo>
                    <a:pt x="1399482" y="1069025"/>
                  </a:lnTo>
                  <a:lnTo>
                    <a:pt x="1429002" y="1043625"/>
                  </a:lnTo>
                  <a:lnTo>
                    <a:pt x="1488817" y="967425"/>
                  </a:lnTo>
                  <a:lnTo>
                    <a:pt x="1519110" y="942025"/>
                  </a:lnTo>
                  <a:lnTo>
                    <a:pt x="1549656" y="903925"/>
                  </a:lnTo>
                  <a:lnTo>
                    <a:pt x="1580456" y="878525"/>
                  </a:lnTo>
                  <a:lnTo>
                    <a:pt x="1611507" y="840425"/>
                  </a:lnTo>
                  <a:lnTo>
                    <a:pt x="1642807" y="815025"/>
                  </a:lnTo>
                  <a:lnTo>
                    <a:pt x="1674356" y="776925"/>
                  </a:lnTo>
                  <a:lnTo>
                    <a:pt x="1706151" y="751525"/>
                  </a:lnTo>
                  <a:lnTo>
                    <a:pt x="1738191" y="713425"/>
                  </a:lnTo>
                  <a:lnTo>
                    <a:pt x="1770475" y="688025"/>
                  </a:lnTo>
                  <a:lnTo>
                    <a:pt x="1803001" y="649925"/>
                  </a:lnTo>
                  <a:lnTo>
                    <a:pt x="1835767" y="624525"/>
                  </a:lnTo>
                  <a:lnTo>
                    <a:pt x="1868771" y="586425"/>
                  </a:lnTo>
                  <a:lnTo>
                    <a:pt x="1935491" y="535625"/>
                  </a:lnTo>
                  <a:lnTo>
                    <a:pt x="1969203" y="497525"/>
                  </a:lnTo>
                  <a:lnTo>
                    <a:pt x="2071726" y="421325"/>
                  </a:lnTo>
                  <a:lnTo>
                    <a:pt x="2106359" y="383225"/>
                  </a:lnTo>
                  <a:lnTo>
                    <a:pt x="2247135" y="281625"/>
                  </a:lnTo>
                  <a:lnTo>
                    <a:pt x="2282883" y="243525"/>
                  </a:lnTo>
                  <a:lnTo>
                    <a:pt x="2428043" y="141925"/>
                  </a:lnTo>
                  <a:lnTo>
                    <a:pt x="2614257" y="14925"/>
                  </a:lnTo>
                  <a:lnTo>
                    <a:pt x="2636624" y="0"/>
                  </a:lnTo>
                  <a:lnTo>
                    <a:pt x="6961800" y="0"/>
                  </a:lnTo>
                  <a:lnTo>
                    <a:pt x="6961800" y="10286999"/>
                  </a:lnTo>
                  <a:close/>
                </a:path>
              </a:pathLst>
            </a:custGeom>
            <a:solidFill>
              <a:srgbClr val="CB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72293" y="8264075"/>
              <a:ext cx="6795134" cy="1120775"/>
            </a:xfrm>
            <a:custGeom>
              <a:avLst/>
              <a:gdLst/>
              <a:ahLst/>
              <a:cxnLst/>
              <a:rect l="l" t="t" r="r" b="b"/>
              <a:pathLst>
                <a:path w="6795134" h="1120775">
                  <a:moveTo>
                    <a:pt x="5582485" y="1120742"/>
                  </a:moveTo>
                  <a:lnTo>
                    <a:pt x="73821" y="1120742"/>
                  </a:lnTo>
                  <a:lnTo>
                    <a:pt x="52015" y="1117466"/>
                  </a:lnTo>
                  <a:lnTo>
                    <a:pt x="32520" y="1108169"/>
                  </a:lnTo>
                  <a:lnTo>
                    <a:pt x="16529" y="1093652"/>
                  </a:lnTo>
                  <a:lnTo>
                    <a:pt x="5232" y="1074714"/>
                  </a:lnTo>
                  <a:lnTo>
                    <a:pt x="0" y="1053293"/>
                  </a:lnTo>
                  <a:lnTo>
                    <a:pt x="1214" y="1031729"/>
                  </a:lnTo>
                  <a:lnTo>
                    <a:pt x="21830" y="993796"/>
                  </a:lnTo>
                  <a:lnTo>
                    <a:pt x="902606" y="126945"/>
                  </a:lnTo>
                  <a:lnTo>
                    <a:pt x="939716" y="94298"/>
                  </a:lnTo>
                  <a:lnTo>
                    <a:pt x="979916" y="66202"/>
                  </a:lnTo>
                  <a:lnTo>
                    <a:pt x="1022786" y="42828"/>
                  </a:lnTo>
                  <a:lnTo>
                    <a:pt x="1067906" y="24349"/>
                  </a:lnTo>
                  <a:lnTo>
                    <a:pt x="1114856" y="10936"/>
                  </a:lnTo>
                  <a:lnTo>
                    <a:pt x="1163216" y="2762"/>
                  </a:lnTo>
                  <a:lnTo>
                    <a:pt x="1212565" y="0"/>
                  </a:lnTo>
                  <a:lnTo>
                    <a:pt x="6721229" y="0"/>
                  </a:lnTo>
                  <a:lnTo>
                    <a:pt x="6762530" y="12573"/>
                  </a:lnTo>
                  <a:lnTo>
                    <a:pt x="6789819" y="46028"/>
                  </a:lnTo>
                  <a:lnTo>
                    <a:pt x="6795051" y="67449"/>
                  </a:lnTo>
                  <a:lnTo>
                    <a:pt x="6793836" y="89013"/>
                  </a:lnTo>
                  <a:lnTo>
                    <a:pt x="6773219" y="126945"/>
                  </a:lnTo>
                  <a:lnTo>
                    <a:pt x="5892445" y="993796"/>
                  </a:lnTo>
                  <a:lnTo>
                    <a:pt x="5855335" y="1026443"/>
                  </a:lnTo>
                  <a:lnTo>
                    <a:pt x="5815135" y="1054540"/>
                  </a:lnTo>
                  <a:lnTo>
                    <a:pt x="5772264" y="1077914"/>
                  </a:lnTo>
                  <a:lnTo>
                    <a:pt x="5727144" y="1096393"/>
                  </a:lnTo>
                  <a:lnTo>
                    <a:pt x="5680194" y="1109806"/>
                  </a:lnTo>
                  <a:lnTo>
                    <a:pt x="5631834" y="1117979"/>
                  </a:lnTo>
                  <a:lnTo>
                    <a:pt x="5582485" y="1120742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60517" y="9112454"/>
              <a:ext cx="3031844" cy="5028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09240" y="1014856"/>
              <a:ext cx="4594225" cy="4572000"/>
            </a:xfrm>
            <a:custGeom>
              <a:avLst/>
              <a:gdLst/>
              <a:ahLst/>
              <a:cxnLst/>
              <a:rect l="l" t="t" r="r" b="b"/>
              <a:pathLst>
                <a:path w="4594225" h="4572000">
                  <a:moveTo>
                    <a:pt x="2627863" y="12699"/>
                  </a:moveTo>
                  <a:lnTo>
                    <a:pt x="1965869" y="12699"/>
                  </a:lnTo>
                  <a:lnTo>
                    <a:pt x="2012337" y="0"/>
                  </a:lnTo>
                  <a:lnTo>
                    <a:pt x="2581395" y="0"/>
                  </a:lnTo>
                  <a:lnTo>
                    <a:pt x="2627863" y="12699"/>
                  </a:lnTo>
                  <a:close/>
                </a:path>
                <a:path w="4594225" h="4572000">
                  <a:moveTo>
                    <a:pt x="2765440" y="38099"/>
                  </a:moveTo>
                  <a:lnTo>
                    <a:pt x="1828292" y="38099"/>
                  </a:lnTo>
                  <a:lnTo>
                    <a:pt x="1919699" y="12699"/>
                  </a:lnTo>
                  <a:lnTo>
                    <a:pt x="2674033" y="12699"/>
                  </a:lnTo>
                  <a:lnTo>
                    <a:pt x="2765440" y="38099"/>
                  </a:lnTo>
                  <a:close/>
                </a:path>
                <a:path w="4594225" h="4572000">
                  <a:moveTo>
                    <a:pt x="2765440" y="4533899"/>
                  </a:moveTo>
                  <a:lnTo>
                    <a:pt x="1828292" y="4533899"/>
                  </a:lnTo>
                  <a:lnTo>
                    <a:pt x="1519165" y="4444999"/>
                  </a:lnTo>
                  <a:lnTo>
                    <a:pt x="1476503" y="4432299"/>
                  </a:lnTo>
                  <a:lnTo>
                    <a:pt x="1434245" y="4406899"/>
                  </a:lnTo>
                  <a:lnTo>
                    <a:pt x="1350978" y="4381499"/>
                  </a:lnTo>
                  <a:lnTo>
                    <a:pt x="1269439" y="4330699"/>
                  </a:lnTo>
                  <a:lnTo>
                    <a:pt x="1229343" y="4317999"/>
                  </a:lnTo>
                  <a:lnTo>
                    <a:pt x="1150542" y="4267199"/>
                  </a:lnTo>
                  <a:lnTo>
                    <a:pt x="1111858" y="4254499"/>
                  </a:lnTo>
                  <a:lnTo>
                    <a:pt x="1035968" y="4203699"/>
                  </a:lnTo>
                  <a:lnTo>
                    <a:pt x="962114" y="4152899"/>
                  </a:lnTo>
                  <a:lnTo>
                    <a:pt x="925975" y="4127499"/>
                  </a:lnTo>
                  <a:lnTo>
                    <a:pt x="890373" y="4102099"/>
                  </a:lnTo>
                  <a:lnTo>
                    <a:pt x="855319" y="4063999"/>
                  </a:lnTo>
                  <a:lnTo>
                    <a:pt x="820822" y="4038599"/>
                  </a:lnTo>
                  <a:lnTo>
                    <a:pt x="786892" y="4013199"/>
                  </a:lnTo>
                  <a:lnTo>
                    <a:pt x="753538" y="3987799"/>
                  </a:lnTo>
                  <a:lnTo>
                    <a:pt x="720769" y="3949699"/>
                  </a:lnTo>
                  <a:lnTo>
                    <a:pt x="688596" y="3924299"/>
                  </a:lnTo>
                  <a:lnTo>
                    <a:pt x="657028" y="3886199"/>
                  </a:lnTo>
                  <a:lnTo>
                    <a:pt x="626075" y="3860799"/>
                  </a:lnTo>
                  <a:lnTo>
                    <a:pt x="595746" y="3822699"/>
                  </a:lnTo>
                  <a:lnTo>
                    <a:pt x="566050" y="3797299"/>
                  </a:lnTo>
                  <a:lnTo>
                    <a:pt x="536998" y="3759199"/>
                  </a:lnTo>
                  <a:lnTo>
                    <a:pt x="508598" y="3721099"/>
                  </a:lnTo>
                  <a:lnTo>
                    <a:pt x="480862" y="3682999"/>
                  </a:lnTo>
                  <a:lnTo>
                    <a:pt x="453797" y="3657599"/>
                  </a:lnTo>
                  <a:lnTo>
                    <a:pt x="427414" y="3619499"/>
                  </a:lnTo>
                  <a:lnTo>
                    <a:pt x="401722" y="3581399"/>
                  </a:lnTo>
                  <a:lnTo>
                    <a:pt x="376732" y="3543299"/>
                  </a:lnTo>
                  <a:lnTo>
                    <a:pt x="352451" y="3505199"/>
                  </a:lnTo>
                  <a:lnTo>
                    <a:pt x="328891" y="3467099"/>
                  </a:lnTo>
                  <a:lnTo>
                    <a:pt x="306061" y="3428999"/>
                  </a:lnTo>
                  <a:lnTo>
                    <a:pt x="283969" y="3390899"/>
                  </a:lnTo>
                  <a:lnTo>
                    <a:pt x="262627" y="3352799"/>
                  </a:lnTo>
                  <a:lnTo>
                    <a:pt x="242043" y="3314699"/>
                  </a:lnTo>
                  <a:lnTo>
                    <a:pt x="222227" y="3263899"/>
                  </a:lnTo>
                  <a:lnTo>
                    <a:pt x="203188" y="3225799"/>
                  </a:lnTo>
                  <a:lnTo>
                    <a:pt x="184937" y="3187699"/>
                  </a:lnTo>
                  <a:lnTo>
                    <a:pt x="167483" y="3149599"/>
                  </a:lnTo>
                  <a:lnTo>
                    <a:pt x="150835" y="3098799"/>
                  </a:lnTo>
                  <a:lnTo>
                    <a:pt x="135003" y="3060699"/>
                  </a:lnTo>
                  <a:lnTo>
                    <a:pt x="119997" y="3009899"/>
                  </a:lnTo>
                  <a:lnTo>
                    <a:pt x="105825" y="2971799"/>
                  </a:lnTo>
                  <a:lnTo>
                    <a:pt x="92499" y="2933699"/>
                  </a:lnTo>
                  <a:lnTo>
                    <a:pt x="80027" y="2882899"/>
                  </a:lnTo>
                  <a:lnTo>
                    <a:pt x="68419" y="2844799"/>
                  </a:lnTo>
                  <a:lnTo>
                    <a:pt x="57684" y="2793999"/>
                  </a:lnTo>
                  <a:lnTo>
                    <a:pt x="47833" y="2755899"/>
                  </a:lnTo>
                  <a:lnTo>
                    <a:pt x="38874" y="2705099"/>
                  </a:lnTo>
                  <a:lnTo>
                    <a:pt x="30817" y="2654299"/>
                  </a:lnTo>
                  <a:lnTo>
                    <a:pt x="23673" y="2616199"/>
                  </a:lnTo>
                  <a:lnTo>
                    <a:pt x="17450" y="2565399"/>
                  </a:lnTo>
                  <a:lnTo>
                    <a:pt x="12158" y="2514599"/>
                  </a:lnTo>
                  <a:lnTo>
                    <a:pt x="7806" y="2476499"/>
                  </a:lnTo>
                  <a:lnTo>
                    <a:pt x="4405" y="2425699"/>
                  </a:lnTo>
                  <a:lnTo>
                    <a:pt x="1964" y="2374899"/>
                  </a:lnTo>
                  <a:lnTo>
                    <a:pt x="492" y="2324099"/>
                  </a:lnTo>
                  <a:lnTo>
                    <a:pt x="0" y="2285999"/>
                  </a:lnTo>
                  <a:lnTo>
                    <a:pt x="492" y="2235199"/>
                  </a:lnTo>
                  <a:lnTo>
                    <a:pt x="1964" y="2184399"/>
                  </a:lnTo>
                  <a:lnTo>
                    <a:pt x="4405" y="2133599"/>
                  </a:lnTo>
                  <a:lnTo>
                    <a:pt x="7806" y="2095499"/>
                  </a:lnTo>
                  <a:lnTo>
                    <a:pt x="12158" y="2044699"/>
                  </a:lnTo>
                  <a:lnTo>
                    <a:pt x="17450" y="1993899"/>
                  </a:lnTo>
                  <a:lnTo>
                    <a:pt x="23673" y="1955799"/>
                  </a:lnTo>
                  <a:lnTo>
                    <a:pt x="30817" y="1904999"/>
                  </a:lnTo>
                  <a:lnTo>
                    <a:pt x="38874" y="1854199"/>
                  </a:lnTo>
                  <a:lnTo>
                    <a:pt x="47833" y="1816099"/>
                  </a:lnTo>
                  <a:lnTo>
                    <a:pt x="57684" y="1765299"/>
                  </a:lnTo>
                  <a:lnTo>
                    <a:pt x="68419" y="1727199"/>
                  </a:lnTo>
                  <a:lnTo>
                    <a:pt x="80027" y="1676399"/>
                  </a:lnTo>
                  <a:lnTo>
                    <a:pt x="92499" y="1638299"/>
                  </a:lnTo>
                  <a:lnTo>
                    <a:pt x="105825" y="1587499"/>
                  </a:lnTo>
                  <a:lnTo>
                    <a:pt x="119997" y="1549399"/>
                  </a:lnTo>
                  <a:lnTo>
                    <a:pt x="135003" y="1498599"/>
                  </a:lnTo>
                  <a:lnTo>
                    <a:pt x="150835" y="1460499"/>
                  </a:lnTo>
                  <a:lnTo>
                    <a:pt x="167483" y="1422399"/>
                  </a:lnTo>
                  <a:lnTo>
                    <a:pt x="184937" y="1371599"/>
                  </a:lnTo>
                  <a:lnTo>
                    <a:pt x="203188" y="1333499"/>
                  </a:lnTo>
                  <a:lnTo>
                    <a:pt x="222227" y="1295399"/>
                  </a:lnTo>
                  <a:lnTo>
                    <a:pt x="242043" y="1257299"/>
                  </a:lnTo>
                  <a:lnTo>
                    <a:pt x="262627" y="1219199"/>
                  </a:lnTo>
                  <a:lnTo>
                    <a:pt x="283969" y="1168399"/>
                  </a:lnTo>
                  <a:lnTo>
                    <a:pt x="306061" y="1130299"/>
                  </a:lnTo>
                  <a:lnTo>
                    <a:pt x="328891" y="1092199"/>
                  </a:lnTo>
                  <a:lnTo>
                    <a:pt x="352451" y="1054099"/>
                  </a:lnTo>
                  <a:lnTo>
                    <a:pt x="376732" y="1015999"/>
                  </a:lnTo>
                  <a:lnTo>
                    <a:pt x="401722" y="977899"/>
                  </a:lnTo>
                  <a:lnTo>
                    <a:pt x="427414" y="952499"/>
                  </a:lnTo>
                  <a:lnTo>
                    <a:pt x="453797" y="914399"/>
                  </a:lnTo>
                  <a:lnTo>
                    <a:pt x="480862" y="876299"/>
                  </a:lnTo>
                  <a:lnTo>
                    <a:pt x="508598" y="838199"/>
                  </a:lnTo>
                  <a:lnTo>
                    <a:pt x="536998" y="800099"/>
                  </a:lnTo>
                  <a:lnTo>
                    <a:pt x="566050" y="774699"/>
                  </a:lnTo>
                  <a:lnTo>
                    <a:pt x="595746" y="736599"/>
                  </a:lnTo>
                  <a:lnTo>
                    <a:pt x="626075" y="711199"/>
                  </a:lnTo>
                  <a:lnTo>
                    <a:pt x="657028" y="673099"/>
                  </a:lnTo>
                  <a:lnTo>
                    <a:pt x="688596" y="647699"/>
                  </a:lnTo>
                  <a:lnTo>
                    <a:pt x="720769" y="609599"/>
                  </a:lnTo>
                  <a:lnTo>
                    <a:pt x="753538" y="584199"/>
                  </a:lnTo>
                  <a:lnTo>
                    <a:pt x="786892" y="546099"/>
                  </a:lnTo>
                  <a:lnTo>
                    <a:pt x="820822" y="520699"/>
                  </a:lnTo>
                  <a:lnTo>
                    <a:pt x="855319" y="495299"/>
                  </a:lnTo>
                  <a:lnTo>
                    <a:pt x="890373" y="469899"/>
                  </a:lnTo>
                  <a:lnTo>
                    <a:pt x="925975" y="444499"/>
                  </a:lnTo>
                  <a:lnTo>
                    <a:pt x="962114" y="406399"/>
                  </a:lnTo>
                  <a:lnTo>
                    <a:pt x="1035968" y="355599"/>
                  </a:lnTo>
                  <a:lnTo>
                    <a:pt x="1073663" y="342899"/>
                  </a:lnTo>
                  <a:lnTo>
                    <a:pt x="1150542" y="292099"/>
                  </a:lnTo>
                  <a:lnTo>
                    <a:pt x="1229343" y="241299"/>
                  </a:lnTo>
                  <a:lnTo>
                    <a:pt x="1269439" y="228599"/>
                  </a:lnTo>
                  <a:lnTo>
                    <a:pt x="1309987" y="203199"/>
                  </a:lnTo>
                  <a:lnTo>
                    <a:pt x="1350978" y="190499"/>
                  </a:lnTo>
                  <a:lnTo>
                    <a:pt x="1392400" y="165099"/>
                  </a:lnTo>
                  <a:lnTo>
                    <a:pt x="1476503" y="139699"/>
                  </a:lnTo>
                  <a:lnTo>
                    <a:pt x="1519165" y="114299"/>
                  </a:lnTo>
                  <a:lnTo>
                    <a:pt x="1783074" y="38099"/>
                  </a:lnTo>
                  <a:lnTo>
                    <a:pt x="2810658" y="38099"/>
                  </a:lnTo>
                  <a:lnTo>
                    <a:pt x="3074567" y="114299"/>
                  </a:lnTo>
                  <a:lnTo>
                    <a:pt x="3117229" y="139699"/>
                  </a:lnTo>
                  <a:lnTo>
                    <a:pt x="3201332" y="165099"/>
                  </a:lnTo>
                  <a:lnTo>
                    <a:pt x="3242754" y="190499"/>
                  </a:lnTo>
                  <a:lnTo>
                    <a:pt x="3283744" y="203199"/>
                  </a:lnTo>
                  <a:lnTo>
                    <a:pt x="3324293" y="228599"/>
                  </a:lnTo>
                  <a:lnTo>
                    <a:pt x="3364389" y="241299"/>
                  </a:lnTo>
                  <a:lnTo>
                    <a:pt x="3443190" y="292099"/>
                  </a:lnTo>
                  <a:lnTo>
                    <a:pt x="3520069" y="342899"/>
                  </a:lnTo>
                  <a:lnTo>
                    <a:pt x="3557764" y="355599"/>
                  </a:lnTo>
                  <a:lnTo>
                    <a:pt x="3631618" y="406399"/>
                  </a:lnTo>
                  <a:lnTo>
                    <a:pt x="3667757" y="444499"/>
                  </a:lnTo>
                  <a:lnTo>
                    <a:pt x="3703358" y="469899"/>
                  </a:lnTo>
                  <a:lnTo>
                    <a:pt x="3738412" y="495299"/>
                  </a:lnTo>
                  <a:lnTo>
                    <a:pt x="3772909" y="520699"/>
                  </a:lnTo>
                  <a:lnTo>
                    <a:pt x="3806840" y="546099"/>
                  </a:lnTo>
                  <a:lnTo>
                    <a:pt x="3840194" y="584199"/>
                  </a:lnTo>
                  <a:lnTo>
                    <a:pt x="3872962" y="609599"/>
                  </a:lnTo>
                  <a:lnTo>
                    <a:pt x="3905135" y="647699"/>
                  </a:lnTo>
                  <a:lnTo>
                    <a:pt x="3936703" y="673099"/>
                  </a:lnTo>
                  <a:lnTo>
                    <a:pt x="3967657" y="711199"/>
                  </a:lnTo>
                  <a:lnTo>
                    <a:pt x="3997986" y="736599"/>
                  </a:lnTo>
                  <a:lnTo>
                    <a:pt x="4027682" y="774699"/>
                  </a:lnTo>
                  <a:lnTo>
                    <a:pt x="4056734" y="800099"/>
                  </a:lnTo>
                  <a:lnTo>
                    <a:pt x="4085133" y="838199"/>
                  </a:lnTo>
                  <a:lnTo>
                    <a:pt x="4112870" y="876299"/>
                  </a:lnTo>
                  <a:lnTo>
                    <a:pt x="4139935" y="914399"/>
                  </a:lnTo>
                  <a:lnTo>
                    <a:pt x="4166318" y="952499"/>
                  </a:lnTo>
                  <a:lnTo>
                    <a:pt x="4192009" y="977899"/>
                  </a:lnTo>
                  <a:lnTo>
                    <a:pt x="4217000" y="1015999"/>
                  </a:lnTo>
                  <a:lnTo>
                    <a:pt x="4241280" y="1054099"/>
                  </a:lnTo>
                  <a:lnTo>
                    <a:pt x="4264841" y="1092199"/>
                  </a:lnTo>
                  <a:lnTo>
                    <a:pt x="4287671" y="1130299"/>
                  </a:lnTo>
                  <a:lnTo>
                    <a:pt x="4309762" y="1168399"/>
                  </a:lnTo>
                  <a:lnTo>
                    <a:pt x="4331105" y="1219199"/>
                  </a:lnTo>
                  <a:lnTo>
                    <a:pt x="4351689" y="1257299"/>
                  </a:lnTo>
                  <a:lnTo>
                    <a:pt x="4371505" y="1295399"/>
                  </a:lnTo>
                  <a:lnTo>
                    <a:pt x="4390543" y="1333499"/>
                  </a:lnTo>
                  <a:lnTo>
                    <a:pt x="4408794" y="1371599"/>
                  </a:lnTo>
                  <a:lnTo>
                    <a:pt x="4426249" y="1422399"/>
                  </a:lnTo>
                  <a:lnTo>
                    <a:pt x="4442897" y="1460499"/>
                  </a:lnTo>
                  <a:lnTo>
                    <a:pt x="4458729" y="1498599"/>
                  </a:lnTo>
                  <a:lnTo>
                    <a:pt x="4473735" y="1549399"/>
                  </a:lnTo>
                  <a:lnTo>
                    <a:pt x="4487906" y="1587499"/>
                  </a:lnTo>
                  <a:lnTo>
                    <a:pt x="4501233" y="1638299"/>
                  </a:lnTo>
                  <a:lnTo>
                    <a:pt x="4513705" y="1676399"/>
                  </a:lnTo>
                  <a:lnTo>
                    <a:pt x="4525313" y="1727199"/>
                  </a:lnTo>
                  <a:lnTo>
                    <a:pt x="4536048" y="1765299"/>
                  </a:lnTo>
                  <a:lnTo>
                    <a:pt x="4545899" y="1816099"/>
                  </a:lnTo>
                  <a:lnTo>
                    <a:pt x="4554858" y="1854199"/>
                  </a:lnTo>
                  <a:lnTo>
                    <a:pt x="4562914" y="1904999"/>
                  </a:lnTo>
                  <a:lnTo>
                    <a:pt x="4570059" y="1955799"/>
                  </a:lnTo>
                  <a:lnTo>
                    <a:pt x="4576282" y="1993899"/>
                  </a:lnTo>
                  <a:lnTo>
                    <a:pt x="4581574" y="2044699"/>
                  </a:lnTo>
                  <a:lnTo>
                    <a:pt x="4585925" y="2095499"/>
                  </a:lnTo>
                  <a:lnTo>
                    <a:pt x="4589326" y="2133599"/>
                  </a:lnTo>
                  <a:lnTo>
                    <a:pt x="4591768" y="2184399"/>
                  </a:lnTo>
                  <a:lnTo>
                    <a:pt x="4593239" y="2235199"/>
                  </a:lnTo>
                  <a:lnTo>
                    <a:pt x="4593732" y="2285999"/>
                  </a:lnTo>
                  <a:lnTo>
                    <a:pt x="4593239" y="2324099"/>
                  </a:lnTo>
                  <a:lnTo>
                    <a:pt x="4591768" y="2374899"/>
                  </a:lnTo>
                  <a:lnTo>
                    <a:pt x="4589326" y="2425699"/>
                  </a:lnTo>
                  <a:lnTo>
                    <a:pt x="4585925" y="2476499"/>
                  </a:lnTo>
                  <a:lnTo>
                    <a:pt x="4581574" y="2514599"/>
                  </a:lnTo>
                  <a:lnTo>
                    <a:pt x="4576282" y="2565399"/>
                  </a:lnTo>
                  <a:lnTo>
                    <a:pt x="4570059" y="2616199"/>
                  </a:lnTo>
                  <a:lnTo>
                    <a:pt x="4562914" y="2654299"/>
                  </a:lnTo>
                  <a:lnTo>
                    <a:pt x="4554858" y="2705099"/>
                  </a:lnTo>
                  <a:lnTo>
                    <a:pt x="4545899" y="2755899"/>
                  </a:lnTo>
                  <a:lnTo>
                    <a:pt x="4536048" y="2793999"/>
                  </a:lnTo>
                  <a:lnTo>
                    <a:pt x="4525313" y="2844799"/>
                  </a:lnTo>
                  <a:lnTo>
                    <a:pt x="4513705" y="2882899"/>
                  </a:lnTo>
                  <a:lnTo>
                    <a:pt x="4501233" y="2933699"/>
                  </a:lnTo>
                  <a:lnTo>
                    <a:pt x="4487906" y="2971799"/>
                  </a:lnTo>
                  <a:lnTo>
                    <a:pt x="4473735" y="3009899"/>
                  </a:lnTo>
                  <a:lnTo>
                    <a:pt x="4458729" y="3060699"/>
                  </a:lnTo>
                  <a:lnTo>
                    <a:pt x="4442897" y="3098799"/>
                  </a:lnTo>
                  <a:lnTo>
                    <a:pt x="4426249" y="3149599"/>
                  </a:lnTo>
                  <a:lnTo>
                    <a:pt x="4408794" y="3187699"/>
                  </a:lnTo>
                  <a:lnTo>
                    <a:pt x="4390543" y="3225799"/>
                  </a:lnTo>
                  <a:lnTo>
                    <a:pt x="4371505" y="3263899"/>
                  </a:lnTo>
                  <a:lnTo>
                    <a:pt x="4351689" y="3314699"/>
                  </a:lnTo>
                  <a:lnTo>
                    <a:pt x="4331105" y="3352799"/>
                  </a:lnTo>
                  <a:lnTo>
                    <a:pt x="4309762" y="3390899"/>
                  </a:lnTo>
                  <a:lnTo>
                    <a:pt x="4287671" y="3428999"/>
                  </a:lnTo>
                  <a:lnTo>
                    <a:pt x="4264841" y="3467099"/>
                  </a:lnTo>
                  <a:lnTo>
                    <a:pt x="4241280" y="3505199"/>
                  </a:lnTo>
                  <a:lnTo>
                    <a:pt x="4217000" y="3543299"/>
                  </a:lnTo>
                  <a:lnTo>
                    <a:pt x="4192009" y="3581399"/>
                  </a:lnTo>
                  <a:lnTo>
                    <a:pt x="4166318" y="3619499"/>
                  </a:lnTo>
                  <a:lnTo>
                    <a:pt x="4139935" y="3657599"/>
                  </a:lnTo>
                  <a:lnTo>
                    <a:pt x="4112870" y="3682999"/>
                  </a:lnTo>
                  <a:lnTo>
                    <a:pt x="4085133" y="3721099"/>
                  </a:lnTo>
                  <a:lnTo>
                    <a:pt x="4056734" y="3759199"/>
                  </a:lnTo>
                  <a:lnTo>
                    <a:pt x="4027682" y="3797299"/>
                  </a:lnTo>
                  <a:lnTo>
                    <a:pt x="3997986" y="3822699"/>
                  </a:lnTo>
                  <a:lnTo>
                    <a:pt x="3967657" y="3860799"/>
                  </a:lnTo>
                  <a:lnTo>
                    <a:pt x="3936703" y="3886199"/>
                  </a:lnTo>
                  <a:lnTo>
                    <a:pt x="3905135" y="3924299"/>
                  </a:lnTo>
                  <a:lnTo>
                    <a:pt x="3872962" y="3949699"/>
                  </a:lnTo>
                  <a:lnTo>
                    <a:pt x="3840194" y="3987799"/>
                  </a:lnTo>
                  <a:lnTo>
                    <a:pt x="3806840" y="4013199"/>
                  </a:lnTo>
                  <a:lnTo>
                    <a:pt x="3772909" y="4038599"/>
                  </a:lnTo>
                  <a:lnTo>
                    <a:pt x="3738412" y="4063999"/>
                  </a:lnTo>
                  <a:lnTo>
                    <a:pt x="3703358" y="4102099"/>
                  </a:lnTo>
                  <a:lnTo>
                    <a:pt x="3667757" y="4127499"/>
                  </a:lnTo>
                  <a:lnTo>
                    <a:pt x="3631618" y="4152899"/>
                  </a:lnTo>
                  <a:lnTo>
                    <a:pt x="3557764" y="4203699"/>
                  </a:lnTo>
                  <a:lnTo>
                    <a:pt x="3481874" y="4254499"/>
                  </a:lnTo>
                  <a:lnTo>
                    <a:pt x="3443190" y="4267199"/>
                  </a:lnTo>
                  <a:lnTo>
                    <a:pt x="3364389" y="4317999"/>
                  </a:lnTo>
                  <a:lnTo>
                    <a:pt x="3324293" y="4330699"/>
                  </a:lnTo>
                  <a:lnTo>
                    <a:pt x="3242754" y="4381499"/>
                  </a:lnTo>
                  <a:lnTo>
                    <a:pt x="3159487" y="4406899"/>
                  </a:lnTo>
                  <a:lnTo>
                    <a:pt x="3117229" y="4432299"/>
                  </a:lnTo>
                  <a:lnTo>
                    <a:pt x="3074567" y="4444999"/>
                  </a:lnTo>
                  <a:lnTo>
                    <a:pt x="2765440" y="4533899"/>
                  </a:lnTo>
                  <a:close/>
                </a:path>
                <a:path w="4594225" h="4572000">
                  <a:moveTo>
                    <a:pt x="2627863" y="4559299"/>
                  </a:moveTo>
                  <a:lnTo>
                    <a:pt x="1965869" y="4559299"/>
                  </a:lnTo>
                  <a:lnTo>
                    <a:pt x="1873837" y="4533899"/>
                  </a:lnTo>
                  <a:lnTo>
                    <a:pt x="2719895" y="4533899"/>
                  </a:lnTo>
                  <a:lnTo>
                    <a:pt x="2627863" y="4559299"/>
                  </a:lnTo>
                  <a:close/>
                </a:path>
                <a:path w="4594225" h="4572000">
                  <a:moveTo>
                    <a:pt x="2534639" y="4571999"/>
                  </a:moveTo>
                  <a:lnTo>
                    <a:pt x="2059093" y="4571999"/>
                  </a:lnTo>
                  <a:lnTo>
                    <a:pt x="2012337" y="4559299"/>
                  </a:lnTo>
                  <a:lnTo>
                    <a:pt x="2581395" y="4559299"/>
                  </a:lnTo>
                  <a:lnTo>
                    <a:pt x="2534639" y="4571999"/>
                  </a:lnTo>
                  <a:close/>
                </a:path>
              </a:pathLst>
            </a:custGeom>
            <a:solidFill>
              <a:srgbClr val="FB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1460" y="520662"/>
              <a:ext cx="4305044" cy="42925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92677" y="7649192"/>
            <a:ext cx="6732270" cy="1396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615"/>
              </a:lnSpc>
              <a:spcBef>
                <a:spcPts val="130"/>
              </a:spcBef>
            </a:pPr>
            <a:r>
              <a:rPr sz="3150" b="1" spc="425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3150">
              <a:latin typeface="Cambria"/>
              <a:cs typeface="Cambria"/>
            </a:endParaRPr>
          </a:p>
          <a:p>
            <a:pPr marL="12700" marR="5080">
              <a:lnSpc>
                <a:spcPts val="3529"/>
              </a:lnSpc>
              <a:spcBef>
                <a:spcPts val="160"/>
              </a:spcBef>
              <a:tabLst>
                <a:tab pos="3610610" algn="l"/>
              </a:tabLst>
            </a:pPr>
            <a:r>
              <a:rPr sz="3150" b="1" spc="-1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3150" spc="-1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3150" b="1" spc="-1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3150" spc="-1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3150" b="1" spc="-1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3150" spc="-1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3150" dirty="0">
                <a:solidFill>
                  <a:srgbClr val="737373"/>
                </a:solidFill>
                <a:latin typeface="Arial Black"/>
                <a:cs typeface="Arial Black"/>
              </a:rPr>
              <a:t>	</a:t>
            </a:r>
            <a:r>
              <a:rPr sz="31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3150" spc="-4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3150" b="1" spc="-4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3150" spc="-4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3150" spc="-14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3150" b="1" spc="-12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3150" spc="-12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3150" spc="-13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3150" spc="-355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02600" y="8457171"/>
            <a:ext cx="298450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700" b="1" spc="175" dirty="0" smtClean="0">
                <a:solidFill>
                  <a:srgbClr val="EB7703"/>
                </a:solidFill>
                <a:latin typeface="Cambria"/>
                <a:cs typeface="Cambria"/>
              </a:rPr>
              <a:t>15</a:t>
            </a:r>
            <a:r>
              <a:rPr sz="3700" b="1" spc="175" dirty="0" smtClean="0">
                <a:solidFill>
                  <a:srgbClr val="EB7703"/>
                </a:solidFill>
                <a:latin typeface="Cambria"/>
                <a:cs typeface="Cambria"/>
              </a:rPr>
              <a:t>/0</a:t>
            </a:r>
            <a:r>
              <a:rPr lang="el-GR" sz="3700" b="1" spc="175" dirty="0" smtClean="0">
                <a:solidFill>
                  <a:srgbClr val="EB7703"/>
                </a:solidFill>
                <a:latin typeface="Cambria"/>
                <a:cs typeface="Cambria"/>
              </a:rPr>
              <a:t>5</a:t>
            </a:r>
            <a:r>
              <a:rPr sz="3700" b="1" spc="175" dirty="0" smtClean="0">
                <a:solidFill>
                  <a:srgbClr val="EB7703"/>
                </a:solidFill>
                <a:latin typeface="Cambria"/>
                <a:cs typeface="Cambria"/>
              </a:rPr>
              <a:t>/2025</a:t>
            </a:r>
            <a:endParaRPr sz="370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95600" y="3390900"/>
            <a:ext cx="7280909" cy="1062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800" spc="-280" dirty="0">
                <a:solidFill>
                  <a:srgbClr val="EB7703"/>
                </a:solidFill>
                <a:latin typeface="Arial Black"/>
                <a:cs typeface="Arial Black"/>
              </a:rPr>
              <a:t>Ανάλυση</a:t>
            </a:r>
            <a:r>
              <a:rPr sz="6800" spc="-500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6800" spc="-365" dirty="0">
                <a:solidFill>
                  <a:srgbClr val="EB7703"/>
                </a:solidFill>
                <a:latin typeface="Arial Black"/>
                <a:cs typeface="Arial Black"/>
              </a:rPr>
              <a:t>Αγοράς</a:t>
            </a:r>
            <a:endParaRPr sz="6800" dirty="0">
              <a:latin typeface="Arial Black"/>
              <a:cs typeface="Arial Black"/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1219200" y="571500"/>
            <a:ext cx="1013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latin typeface="Times New Roman" pitchFamily="18" charset="0"/>
                <a:cs typeface="Times New Roman" pitchFamily="18" charset="0"/>
              </a:rPr>
              <a:t>Πανεπιστήμιο Πελοποννήσου </a:t>
            </a:r>
          </a:p>
          <a:p>
            <a:pPr algn="ctr"/>
            <a:r>
              <a:rPr lang="el-GR" sz="4400" b="1" dirty="0" smtClean="0">
                <a:latin typeface="Times New Roman" pitchFamily="18" charset="0"/>
                <a:cs typeface="Times New Roman" pitchFamily="18" charset="0"/>
              </a:rPr>
              <a:t>Τμήμα Διοίκησης Επιχειρήσεων και Οργανισμών</a:t>
            </a:r>
            <a:endParaRPr lang="el-GR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301" y="243536"/>
              <a:ext cx="3913119" cy="18862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174" y="2912981"/>
              <a:ext cx="13506449" cy="6686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66366" y="7710703"/>
              <a:ext cx="3913119" cy="18862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13799" y="279644"/>
            <a:ext cx="527113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35300" algn="l"/>
              </a:tabLst>
            </a:pPr>
            <a:r>
              <a:rPr sz="3550" b="1" spc="434" dirty="0">
                <a:solidFill>
                  <a:srgbClr val="EB7703"/>
                </a:solidFill>
                <a:latin typeface="Cambria"/>
                <a:cs typeface="Cambria"/>
              </a:rPr>
              <a:t>Διάγραμμα</a:t>
            </a:r>
            <a:r>
              <a:rPr sz="35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3550" b="1" spc="440" dirty="0">
                <a:solidFill>
                  <a:srgbClr val="EB7703"/>
                </a:solidFill>
                <a:latin typeface="Cambria"/>
                <a:cs typeface="Cambria"/>
              </a:rPr>
              <a:t>Ζήτησης</a:t>
            </a:r>
            <a:endParaRPr sz="355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52010" y="9590430"/>
            <a:ext cx="3355340" cy="6953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1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65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39420" y="11"/>
              <a:ext cx="1990725" cy="2438400"/>
            </a:xfrm>
            <a:custGeom>
              <a:avLst/>
              <a:gdLst/>
              <a:ahLst/>
              <a:cxnLst/>
              <a:rect l="l" t="t" r="r" b="b"/>
              <a:pathLst>
                <a:path w="1990725" h="2438400">
                  <a:moveTo>
                    <a:pt x="1990432" y="943076"/>
                  </a:moveTo>
                  <a:lnTo>
                    <a:pt x="1990420" y="893394"/>
                  </a:lnTo>
                  <a:lnTo>
                    <a:pt x="1940369" y="895121"/>
                  </a:lnTo>
                  <a:lnTo>
                    <a:pt x="1890750" y="900277"/>
                  </a:lnTo>
                  <a:lnTo>
                    <a:pt x="1841715" y="908824"/>
                  </a:lnTo>
                  <a:lnTo>
                    <a:pt x="1793443" y="920699"/>
                  </a:lnTo>
                  <a:lnTo>
                    <a:pt x="1746097" y="935863"/>
                  </a:lnTo>
                  <a:lnTo>
                    <a:pt x="1699844" y="954265"/>
                  </a:lnTo>
                  <a:lnTo>
                    <a:pt x="1654848" y="975868"/>
                  </a:lnTo>
                  <a:lnTo>
                    <a:pt x="1611274" y="1000620"/>
                  </a:lnTo>
                  <a:lnTo>
                    <a:pt x="1569504" y="1028306"/>
                  </a:lnTo>
                  <a:lnTo>
                    <a:pt x="1529892" y="1058710"/>
                  </a:lnTo>
                  <a:lnTo>
                    <a:pt x="1492554" y="1091679"/>
                  </a:lnTo>
                  <a:lnTo>
                    <a:pt x="1457591" y="1127086"/>
                  </a:lnTo>
                  <a:lnTo>
                    <a:pt x="1425143" y="1164818"/>
                  </a:lnTo>
                  <a:lnTo>
                    <a:pt x="1395310" y="1204747"/>
                  </a:lnTo>
                  <a:lnTo>
                    <a:pt x="1368221" y="1246733"/>
                  </a:lnTo>
                  <a:lnTo>
                    <a:pt x="1343990" y="1290650"/>
                  </a:lnTo>
                  <a:lnTo>
                    <a:pt x="974496" y="2018449"/>
                  </a:lnTo>
                  <a:lnTo>
                    <a:pt x="948474" y="2065070"/>
                  </a:lnTo>
                  <a:lnTo>
                    <a:pt x="918997" y="2109317"/>
                  </a:lnTo>
                  <a:lnTo>
                    <a:pt x="886218" y="2151011"/>
                  </a:lnTo>
                  <a:lnTo>
                    <a:pt x="850328" y="2189962"/>
                  </a:lnTo>
                  <a:lnTo>
                    <a:pt x="811453" y="2226005"/>
                  </a:lnTo>
                  <a:lnTo>
                    <a:pt x="769785" y="2258961"/>
                  </a:lnTo>
                  <a:lnTo>
                    <a:pt x="725474" y="2288667"/>
                  </a:lnTo>
                  <a:lnTo>
                    <a:pt x="678967" y="2314778"/>
                  </a:lnTo>
                  <a:lnTo>
                    <a:pt x="630758" y="2337054"/>
                  </a:lnTo>
                  <a:lnTo>
                    <a:pt x="581088" y="2355418"/>
                  </a:lnTo>
                  <a:lnTo>
                    <a:pt x="530161" y="2369820"/>
                  </a:lnTo>
                  <a:lnTo>
                    <a:pt x="478218" y="2380183"/>
                  </a:lnTo>
                  <a:lnTo>
                    <a:pt x="425513" y="2386457"/>
                  </a:lnTo>
                  <a:lnTo>
                    <a:pt x="372249" y="2388565"/>
                  </a:lnTo>
                  <a:lnTo>
                    <a:pt x="0" y="2388565"/>
                  </a:lnTo>
                  <a:lnTo>
                    <a:pt x="0" y="2438235"/>
                  </a:lnTo>
                  <a:lnTo>
                    <a:pt x="372249" y="2438235"/>
                  </a:lnTo>
                  <a:lnTo>
                    <a:pt x="422300" y="2436507"/>
                  </a:lnTo>
                  <a:lnTo>
                    <a:pt x="471919" y="2431351"/>
                  </a:lnTo>
                  <a:lnTo>
                    <a:pt x="520954" y="2422804"/>
                  </a:lnTo>
                  <a:lnTo>
                    <a:pt x="569226" y="2410930"/>
                  </a:lnTo>
                  <a:lnTo>
                    <a:pt x="616572" y="2395766"/>
                  </a:lnTo>
                  <a:lnTo>
                    <a:pt x="662825" y="2377363"/>
                  </a:lnTo>
                  <a:lnTo>
                    <a:pt x="707821" y="2355761"/>
                  </a:lnTo>
                  <a:lnTo>
                    <a:pt x="751395" y="2331021"/>
                  </a:lnTo>
                  <a:lnTo>
                    <a:pt x="793153" y="2303322"/>
                  </a:lnTo>
                  <a:lnTo>
                    <a:pt x="832777" y="2272919"/>
                  </a:lnTo>
                  <a:lnTo>
                    <a:pt x="870115" y="2239949"/>
                  </a:lnTo>
                  <a:lnTo>
                    <a:pt x="905078" y="2204542"/>
                  </a:lnTo>
                  <a:lnTo>
                    <a:pt x="937526" y="2166810"/>
                  </a:lnTo>
                  <a:lnTo>
                    <a:pt x="967359" y="2126894"/>
                  </a:lnTo>
                  <a:lnTo>
                    <a:pt x="994448" y="2084908"/>
                  </a:lnTo>
                  <a:lnTo>
                    <a:pt x="1018679" y="2040978"/>
                  </a:lnTo>
                  <a:lnTo>
                    <a:pt x="1388173" y="1313180"/>
                  </a:lnTo>
                  <a:lnTo>
                    <a:pt x="1414195" y="1266558"/>
                  </a:lnTo>
                  <a:lnTo>
                    <a:pt x="1443672" y="1222311"/>
                  </a:lnTo>
                  <a:lnTo>
                    <a:pt x="1476451" y="1180630"/>
                  </a:lnTo>
                  <a:lnTo>
                    <a:pt x="1512341" y="1141666"/>
                  </a:lnTo>
                  <a:lnTo>
                    <a:pt x="1551216" y="1105623"/>
                  </a:lnTo>
                  <a:lnTo>
                    <a:pt x="1592884" y="1072667"/>
                  </a:lnTo>
                  <a:lnTo>
                    <a:pt x="1637195" y="1042962"/>
                  </a:lnTo>
                  <a:lnTo>
                    <a:pt x="1683702" y="1016850"/>
                  </a:lnTo>
                  <a:lnTo>
                    <a:pt x="1731899" y="994587"/>
                  </a:lnTo>
                  <a:lnTo>
                    <a:pt x="1781581" y="976210"/>
                  </a:lnTo>
                  <a:lnTo>
                    <a:pt x="1832508" y="961809"/>
                  </a:lnTo>
                  <a:lnTo>
                    <a:pt x="1884451" y="951445"/>
                  </a:lnTo>
                  <a:lnTo>
                    <a:pt x="1937156" y="945172"/>
                  </a:lnTo>
                  <a:lnTo>
                    <a:pt x="1990432" y="943076"/>
                  </a:lnTo>
                  <a:close/>
                </a:path>
                <a:path w="1990725" h="2438400">
                  <a:moveTo>
                    <a:pt x="1990432" y="794118"/>
                  </a:moveTo>
                  <a:lnTo>
                    <a:pt x="1949399" y="794118"/>
                  </a:lnTo>
                  <a:lnTo>
                    <a:pt x="1899348" y="795858"/>
                  </a:lnTo>
                  <a:lnTo>
                    <a:pt x="1849716" y="801014"/>
                  </a:lnTo>
                  <a:lnTo>
                    <a:pt x="1800682" y="809548"/>
                  </a:lnTo>
                  <a:lnTo>
                    <a:pt x="1752409" y="821436"/>
                  </a:lnTo>
                  <a:lnTo>
                    <a:pt x="1705063" y="836599"/>
                  </a:lnTo>
                  <a:lnTo>
                    <a:pt x="1658810" y="855002"/>
                  </a:lnTo>
                  <a:lnTo>
                    <a:pt x="1613814" y="876604"/>
                  </a:lnTo>
                  <a:lnTo>
                    <a:pt x="1570253" y="901344"/>
                  </a:lnTo>
                  <a:lnTo>
                    <a:pt x="1528483" y="929043"/>
                  </a:lnTo>
                  <a:lnTo>
                    <a:pt x="1488871" y="959434"/>
                  </a:lnTo>
                  <a:lnTo>
                    <a:pt x="1451521" y="992403"/>
                  </a:lnTo>
                  <a:lnTo>
                    <a:pt x="1416570" y="1027823"/>
                  </a:lnTo>
                  <a:lnTo>
                    <a:pt x="1384122" y="1065555"/>
                  </a:lnTo>
                  <a:lnTo>
                    <a:pt x="1354289" y="1105471"/>
                  </a:lnTo>
                  <a:lnTo>
                    <a:pt x="1327200" y="1147457"/>
                  </a:lnTo>
                  <a:lnTo>
                    <a:pt x="1302956" y="1191387"/>
                  </a:lnTo>
                  <a:lnTo>
                    <a:pt x="933462" y="1919185"/>
                  </a:lnTo>
                  <a:lnTo>
                    <a:pt x="907440" y="1965807"/>
                  </a:lnTo>
                  <a:lnTo>
                    <a:pt x="877963" y="2010054"/>
                  </a:lnTo>
                  <a:lnTo>
                    <a:pt x="845197" y="2051735"/>
                  </a:lnTo>
                  <a:lnTo>
                    <a:pt x="809294" y="2090699"/>
                  </a:lnTo>
                  <a:lnTo>
                    <a:pt x="770432" y="2126742"/>
                  </a:lnTo>
                  <a:lnTo>
                    <a:pt x="728764" y="2159698"/>
                  </a:lnTo>
                  <a:lnTo>
                    <a:pt x="684453" y="2189403"/>
                  </a:lnTo>
                  <a:lnTo>
                    <a:pt x="637946" y="2215515"/>
                  </a:lnTo>
                  <a:lnTo>
                    <a:pt x="589737" y="2237778"/>
                  </a:lnTo>
                  <a:lnTo>
                    <a:pt x="540054" y="2256155"/>
                  </a:lnTo>
                  <a:lnTo>
                    <a:pt x="489127" y="2270556"/>
                  </a:lnTo>
                  <a:lnTo>
                    <a:pt x="437197" y="2280920"/>
                  </a:lnTo>
                  <a:lnTo>
                    <a:pt x="384479" y="2287193"/>
                  </a:lnTo>
                  <a:lnTo>
                    <a:pt x="331216" y="2289289"/>
                  </a:lnTo>
                  <a:lnTo>
                    <a:pt x="0" y="2289289"/>
                  </a:lnTo>
                  <a:lnTo>
                    <a:pt x="0" y="2338971"/>
                  </a:lnTo>
                  <a:lnTo>
                    <a:pt x="331216" y="2338971"/>
                  </a:lnTo>
                  <a:lnTo>
                    <a:pt x="381266" y="2337244"/>
                  </a:lnTo>
                  <a:lnTo>
                    <a:pt x="430898" y="2332088"/>
                  </a:lnTo>
                  <a:lnTo>
                    <a:pt x="479920" y="2323541"/>
                  </a:lnTo>
                  <a:lnTo>
                    <a:pt x="528193" y="2311666"/>
                  </a:lnTo>
                  <a:lnTo>
                    <a:pt x="575538" y="2296503"/>
                  </a:lnTo>
                  <a:lnTo>
                    <a:pt x="621792" y="2278100"/>
                  </a:lnTo>
                  <a:lnTo>
                    <a:pt x="666788" y="2256498"/>
                  </a:lnTo>
                  <a:lnTo>
                    <a:pt x="710361" y="2231745"/>
                  </a:lnTo>
                  <a:lnTo>
                    <a:pt x="752132" y="2204059"/>
                  </a:lnTo>
                  <a:lnTo>
                    <a:pt x="791743" y="2173655"/>
                  </a:lnTo>
                  <a:lnTo>
                    <a:pt x="829081" y="2140686"/>
                  </a:lnTo>
                  <a:lnTo>
                    <a:pt x="864044" y="2105279"/>
                  </a:lnTo>
                  <a:lnTo>
                    <a:pt x="896493" y="2067547"/>
                  </a:lnTo>
                  <a:lnTo>
                    <a:pt x="926325" y="2027618"/>
                  </a:lnTo>
                  <a:lnTo>
                    <a:pt x="953414" y="1985632"/>
                  </a:lnTo>
                  <a:lnTo>
                    <a:pt x="977658" y="1941715"/>
                  </a:lnTo>
                  <a:lnTo>
                    <a:pt x="1347139" y="1213916"/>
                  </a:lnTo>
                  <a:lnTo>
                    <a:pt x="1373174" y="1167295"/>
                  </a:lnTo>
                  <a:lnTo>
                    <a:pt x="1402651" y="1123048"/>
                  </a:lnTo>
                  <a:lnTo>
                    <a:pt x="1435417" y="1081354"/>
                  </a:lnTo>
                  <a:lnTo>
                    <a:pt x="1471320" y="1042403"/>
                  </a:lnTo>
                  <a:lnTo>
                    <a:pt x="1510182" y="1006360"/>
                  </a:lnTo>
                  <a:lnTo>
                    <a:pt x="1551851" y="973391"/>
                  </a:lnTo>
                  <a:lnTo>
                    <a:pt x="1596161" y="943698"/>
                  </a:lnTo>
                  <a:lnTo>
                    <a:pt x="1642668" y="917587"/>
                  </a:lnTo>
                  <a:lnTo>
                    <a:pt x="1690878" y="895311"/>
                  </a:lnTo>
                  <a:lnTo>
                    <a:pt x="1740560" y="876947"/>
                  </a:lnTo>
                  <a:lnTo>
                    <a:pt x="1791487" y="862545"/>
                  </a:lnTo>
                  <a:lnTo>
                    <a:pt x="1843417" y="852182"/>
                  </a:lnTo>
                  <a:lnTo>
                    <a:pt x="1896135" y="845908"/>
                  </a:lnTo>
                  <a:lnTo>
                    <a:pt x="1949399" y="843800"/>
                  </a:lnTo>
                  <a:lnTo>
                    <a:pt x="1990432" y="843800"/>
                  </a:lnTo>
                  <a:lnTo>
                    <a:pt x="1990432" y="794118"/>
                  </a:lnTo>
                  <a:close/>
                </a:path>
                <a:path w="1990725" h="2438400">
                  <a:moveTo>
                    <a:pt x="1990432" y="694855"/>
                  </a:moveTo>
                  <a:lnTo>
                    <a:pt x="1908365" y="694855"/>
                  </a:lnTo>
                  <a:lnTo>
                    <a:pt x="1858314" y="696582"/>
                  </a:lnTo>
                  <a:lnTo>
                    <a:pt x="1808695" y="701751"/>
                  </a:lnTo>
                  <a:lnTo>
                    <a:pt x="1759661" y="710285"/>
                  </a:lnTo>
                  <a:lnTo>
                    <a:pt x="1711388" y="722160"/>
                  </a:lnTo>
                  <a:lnTo>
                    <a:pt x="1664042" y="737323"/>
                  </a:lnTo>
                  <a:lnTo>
                    <a:pt x="1617789" y="755738"/>
                  </a:lnTo>
                  <a:lnTo>
                    <a:pt x="1572793" y="777328"/>
                  </a:lnTo>
                  <a:lnTo>
                    <a:pt x="1529219" y="802081"/>
                  </a:lnTo>
                  <a:lnTo>
                    <a:pt x="1487449" y="829779"/>
                  </a:lnTo>
                  <a:lnTo>
                    <a:pt x="1447838" y="860171"/>
                  </a:lnTo>
                  <a:lnTo>
                    <a:pt x="1410500" y="893140"/>
                  </a:lnTo>
                  <a:lnTo>
                    <a:pt x="1375537" y="928560"/>
                  </a:lnTo>
                  <a:lnTo>
                    <a:pt x="1343088" y="966292"/>
                  </a:lnTo>
                  <a:lnTo>
                    <a:pt x="1313256" y="1006208"/>
                  </a:lnTo>
                  <a:lnTo>
                    <a:pt x="1286167" y="1048194"/>
                  </a:lnTo>
                  <a:lnTo>
                    <a:pt x="1261935" y="1092111"/>
                  </a:lnTo>
                  <a:lnTo>
                    <a:pt x="892441" y="1819922"/>
                  </a:lnTo>
                  <a:lnTo>
                    <a:pt x="866419" y="1866544"/>
                  </a:lnTo>
                  <a:lnTo>
                    <a:pt x="836930" y="1910791"/>
                  </a:lnTo>
                  <a:lnTo>
                    <a:pt x="804164" y="1952472"/>
                  </a:lnTo>
                  <a:lnTo>
                    <a:pt x="768261" y="1991423"/>
                  </a:lnTo>
                  <a:lnTo>
                    <a:pt x="729399" y="2027478"/>
                  </a:lnTo>
                  <a:lnTo>
                    <a:pt x="687730" y="2060435"/>
                  </a:lnTo>
                  <a:lnTo>
                    <a:pt x="643420" y="2090127"/>
                  </a:lnTo>
                  <a:lnTo>
                    <a:pt x="596912" y="2116239"/>
                  </a:lnTo>
                  <a:lnTo>
                    <a:pt x="548703" y="2138515"/>
                  </a:lnTo>
                  <a:lnTo>
                    <a:pt x="499021" y="2156879"/>
                  </a:lnTo>
                  <a:lnTo>
                    <a:pt x="448106" y="2171281"/>
                  </a:lnTo>
                  <a:lnTo>
                    <a:pt x="396163" y="2181656"/>
                  </a:lnTo>
                  <a:lnTo>
                    <a:pt x="343446" y="2187918"/>
                  </a:lnTo>
                  <a:lnTo>
                    <a:pt x="290182" y="2190026"/>
                  </a:lnTo>
                  <a:lnTo>
                    <a:pt x="0" y="2190026"/>
                  </a:lnTo>
                  <a:lnTo>
                    <a:pt x="0" y="2239708"/>
                  </a:lnTo>
                  <a:lnTo>
                    <a:pt x="290182" y="2239708"/>
                  </a:lnTo>
                  <a:lnTo>
                    <a:pt x="340233" y="2237981"/>
                  </a:lnTo>
                  <a:lnTo>
                    <a:pt x="389864" y="2232812"/>
                  </a:lnTo>
                  <a:lnTo>
                    <a:pt x="438899" y="2224278"/>
                  </a:lnTo>
                  <a:lnTo>
                    <a:pt x="487172" y="2212403"/>
                  </a:lnTo>
                  <a:lnTo>
                    <a:pt x="534517" y="2197239"/>
                  </a:lnTo>
                  <a:lnTo>
                    <a:pt x="580771" y="2178824"/>
                  </a:lnTo>
                  <a:lnTo>
                    <a:pt x="625767" y="2157234"/>
                  </a:lnTo>
                  <a:lnTo>
                    <a:pt x="669340" y="2132482"/>
                  </a:lnTo>
                  <a:lnTo>
                    <a:pt x="711098" y="2104783"/>
                  </a:lnTo>
                  <a:lnTo>
                    <a:pt x="750709" y="2074392"/>
                  </a:lnTo>
                  <a:lnTo>
                    <a:pt x="788060" y="2041423"/>
                  </a:lnTo>
                  <a:lnTo>
                    <a:pt x="823010" y="2006015"/>
                  </a:lnTo>
                  <a:lnTo>
                    <a:pt x="855472" y="1968284"/>
                  </a:lnTo>
                  <a:lnTo>
                    <a:pt x="885291" y="1928355"/>
                  </a:lnTo>
                  <a:lnTo>
                    <a:pt x="912393" y="1886369"/>
                  </a:lnTo>
                  <a:lnTo>
                    <a:pt x="936625" y="1842452"/>
                  </a:lnTo>
                  <a:lnTo>
                    <a:pt x="1306118" y="1114640"/>
                  </a:lnTo>
                  <a:lnTo>
                    <a:pt x="1332141" y="1068019"/>
                  </a:lnTo>
                  <a:lnTo>
                    <a:pt x="1361617" y="1023785"/>
                  </a:lnTo>
                  <a:lnTo>
                    <a:pt x="1394396" y="982091"/>
                  </a:lnTo>
                  <a:lnTo>
                    <a:pt x="1430286" y="943140"/>
                  </a:lnTo>
                  <a:lnTo>
                    <a:pt x="1469161" y="907097"/>
                  </a:lnTo>
                  <a:lnTo>
                    <a:pt x="1510830" y="874128"/>
                  </a:lnTo>
                  <a:lnTo>
                    <a:pt x="1555140" y="844435"/>
                  </a:lnTo>
                  <a:lnTo>
                    <a:pt x="1601635" y="818324"/>
                  </a:lnTo>
                  <a:lnTo>
                    <a:pt x="1649844" y="796048"/>
                  </a:lnTo>
                  <a:lnTo>
                    <a:pt x="1699526" y="777684"/>
                  </a:lnTo>
                  <a:lnTo>
                    <a:pt x="1750453" y="763282"/>
                  </a:lnTo>
                  <a:lnTo>
                    <a:pt x="1802384" y="752906"/>
                  </a:lnTo>
                  <a:lnTo>
                    <a:pt x="1855101" y="746645"/>
                  </a:lnTo>
                  <a:lnTo>
                    <a:pt x="1908365" y="744537"/>
                  </a:lnTo>
                  <a:lnTo>
                    <a:pt x="1990432" y="744537"/>
                  </a:lnTo>
                  <a:lnTo>
                    <a:pt x="1990432" y="694855"/>
                  </a:lnTo>
                  <a:close/>
                </a:path>
                <a:path w="1990725" h="2438400">
                  <a:moveTo>
                    <a:pt x="1990432" y="595591"/>
                  </a:moveTo>
                  <a:lnTo>
                    <a:pt x="1867344" y="595591"/>
                  </a:lnTo>
                  <a:lnTo>
                    <a:pt x="1817293" y="597319"/>
                  </a:lnTo>
                  <a:lnTo>
                    <a:pt x="1767662" y="602475"/>
                  </a:lnTo>
                  <a:lnTo>
                    <a:pt x="1718627" y="611022"/>
                  </a:lnTo>
                  <a:lnTo>
                    <a:pt x="1670354" y="622896"/>
                  </a:lnTo>
                  <a:lnTo>
                    <a:pt x="1623009" y="638060"/>
                  </a:lnTo>
                  <a:lnTo>
                    <a:pt x="1576755" y="656463"/>
                  </a:lnTo>
                  <a:lnTo>
                    <a:pt x="1531759" y="678065"/>
                  </a:lnTo>
                  <a:lnTo>
                    <a:pt x="1488198" y="702818"/>
                  </a:lnTo>
                  <a:lnTo>
                    <a:pt x="1446428" y="730516"/>
                  </a:lnTo>
                  <a:lnTo>
                    <a:pt x="1406817" y="760907"/>
                  </a:lnTo>
                  <a:lnTo>
                    <a:pt x="1369466" y="793877"/>
                  </a:lnTo>
                  <a:lnTo>
                    <a:pt x="1334516" y="829284"/>
                  </a:lnTo>
                  <a:lnTo>
                    <a:pt x="1302054" y="867016"/>
                  </a:lnTo>
                  <a:lnTo>
                    <a:pt x="1272235" y="906945"/>
                  </a:lnTo>
                  <a:lnTo>
                    <a:pt x="1245133" y="948931"/>
                  </a:lnTo>
                  <a:lnTo>
                    <a:pt x="1220901" y="992847"/>
                  </a:lnTo>
                  <a:lnTo>
                    <a:pt x="851408" y="1720659"/>
                  </a:lnTo>
                  <a:lnTo>
                    <a:pt x="825385" y="1767281"/>
                  </a:lnTo>
                  <a:lnTo>
                    <a:pt x="795909" y="1811515"/>
                  </a:lnTo>
                  <a:lnTo>
                    <a:pt x="763130" y="1853209"/>
                  </a:lnTo>
                  <a:lnTo>
                    <a:pt x="727240" y="1892160"/>
                  </a:lnTo>
                  <a:lnTo>
                    <a:pt x="688365" y="1928202"/>
                  </a:lnTo>
                  <a:lnTo>
                    <a:pt x="646696" y="1961172"/>
                  </a:lnTo>
                  <a:lnTo>
                    <a:pt x="602386" y="1990864"/>
                  </a:lnTo>
                  <a:lnTo>
                    <a:pt x="555891" y="2016975"/>
                  </a:lnTo>
                  <a:lnTo>
                    <a:pt x="507682" y="2039251"/>
                  </a:lnTo>
                  <a:lnTo>
                    <a:pt x="458000" y="2057615"/>
                  </a:lnTo>
                  <a:lnTo>
                    <a:pt x="407073" y="2072017"/>
                  </a:lnTo>
                  <a:lnTo>
                    <a:pt x="355142" y="2082393"/>
                  </a:lnTo>
                  <a:lnTo>
                    <a:pt x="302425" y="2088654"/>
                  </a:lnTo>
                  <a:lnTo>
                    <a:pt x="249161" y="2090762"/>
                  </a:lnTo>
                  <a:lnTo>
                    <a:pt x="0" y="2090762"/>
                  </a:lnTo>
                  <a:lnTo>
                    <a:pt x="0" y="2140445"/>
                  </a:lnTo>
                  <a:lnTo>
                    <a:pt x="249161" y="2140445"/>
                  </a:lnTo>
                  <a:lnTo>
                    <a:pt x="299212" y="2138705"/>
                  </a:lnTo>
                  <a:lnTo>
                    <a:pt x="348830" y="2133549"/>
                  </a:lnTo>
                  <a:lnTo>
                    <a:pt x="397865" y="2125014"/>
                  </a:lnTo>
                  <a:lnTo>
                    <a:pt x="446138" y="2113140"/>
                  </a:lnTo>
                  <a:lnTo>
                    <a:pt x="493483" y="2097963"/>
                  </a:lnTo>
                  <a:lnTo>
                    <a:pt x="539737" y="2079561"/>
                  </a:lnTo>
                  <a:lnTo>
                    <a:pt x="584733" y="2057958"/>
                  </a:lnTo>
                  <a:lnTo>
                    <a:pt x="628307" y="2033219"/>
                  </a:lnTo>
                  <a:lnTo>
                    <a:pt x="670077" y="2005520"/>
                  </a:lnTo>
                  <a:lnTo>
                    <a:pt x="709688" y="1975129"/>
                  </a:lnTo>
                  <a:lnTo>
                    <a:pt x="747026" y="1942160"/>
                  </a:lnTo>
                  <a:lnTo>
                    <a:pt x="781989" y="1906739"/>
                  </a:lnTo>
                  <a:lnTo>
                    <a:pt x="814438" y="1869008"/>
                  </a:lnTo>
                  <a:lnTo>
                    <a:pt x="844270" y="1829092"/>
                  </a:lnTo>
                  <a:lnTo>
                    <a:pt x="871359" y="1787105"/>
                  </a:lnTo>
                  <a:lnTo>
                    <a:pt x="895591" y="1743176"/>
                  </a:lnTo>
                  <a:lnTo>
                    <a:pt x="1265085" y="1015377"/>
                  </a:lnTo>
                  <a:lnTo>
                    <a:pt x="1291107" y="968756"/>
                  </a:lnTo>
                  <a:lnTo>
                    <a:pt x="1320596" y="924509"/>
                  </a:lnTo>
                  <a:lnTo>
                    <a:pt x="1353362" y="882827"/>
                  </a:lnTo>
                  <a:lnTo>
                    <a:pt x="1389265" y="843876"/>
                  </a:lnTo>
                  <a:lnTo>
                    <a:pt x="1428127" y="807821"/>
                  </a:lnTo>
                  <a:lnTo>
                    <a:pt x="1469796" y="774865"/>
                  </a:lnTo>
                  <a:lnTo>
                    <a:pt x="1514106" y="745172"/>
                  </a:lnTo>
                  <a:lnTo>
                    <a:pt x="1560614" y="719061"/>
                  </a:lnTo>
                  <a:lnTo>
                    <a:pt x="1608823" y="696785"/>
                  </a:lnTo>
                  <a:lnTo>
                    <a:pt x="1658505" y="678408"/>
                  </a:lnTo>
                  <a:lnTo>
                    <a:pt x="1709432" y="664006"/>
                  </a:lnTo>
                  <a:lnTo>
                    <a:pt x="1761363" y="653643"/>
                  </a:lnTo>
                  <a:lnTo>
                    <a:pt x="1814080" y="647382"/>
                  </a:lnTo>
                  <a:lnTo>
                    <a:pt x="1867344" y="645274"/>
                  </a:lnTo>
                  <a:lnTo>
                    <a:pt x="1990432" y="645274"/>
                  </a:lnTo>
                  <a:lnTo>
                    <a:pt x="1990432" y="595591"/>
                  </a:lnTo>
                  <a:close/>
                </a:path>
                <a:path w="1990725" h="2438400">
                  <a:moveTo>
                    <a:pt x="1990432" y="496328"/>
                  </a:moveTo>
                  <a:lnTo>
                    <a:pt x="1826310" y="496328"/>
                  </a:lnTo>
                  <a:lnTo>
                    <a:pt x="1776260" y="498055"/>
                  </a:lnTo>
                  <a:lnTo>
                    <a:pt x="1726628" y="503212"/>
                  </a:lnTo>
                  <a:lnTo>
                    <a:pt x="1677606" y="511759"/>
                  </a:lnTo>
                  <a:lnTo>
                    <a:pt x="1629333" y="523633"/>
                  </a:lnTo>
                  <a:lnTo>
                    <a:pt x="1581988" y="538797"/>
                  </a:lnTo>
                  <a:lnTo>
                    <a:pt x="1535734" y="557199"/>
                  </a:lnTo>
                  <a:lnTo>
                    <a:pt x="1490738" y="578802"/>
                  </a:lnTo>
                  <a:lnTo>
                    <a:pt x="1447165" y="603554"/>
                  </a:lnTo>
                  <a:lnTo>
                    <a:pt x="1405394" y="631240"/>
                  </a:lnTo>
                  <a:lnTo>
                    <a:pt x="1365783" y="661644"/>
                  </a:lnTo>
                  <a:lnTo>
                    <a:pt x="1328445" y="694613"/>
                  </a:lnTo>
                  <a:lnTo>
                    <a:pt x="1293482" y="730021"/>
                  </a:lnTo>
                  <a:lnTo>
                    <a:pt x="1261033" y="767753"/>
                  </a:lnTo>
                  <a:lnTo>
                    <a:pt x="1231201" y="807681"/>
                  </a:lnTo>
                  <a:lnTo>
                    <a:pt x="1204112" y="849655"/>
                  </a:lnTo>
                  <a:lnTo>
                    <a:pt x="1179868" y="893584"/>
                  </a:lnTo>
                  <a:lnTo>
                    <a:pt x="810387" y="1621383"/>
                  </a:lnTo>
                  <a:lnTo>
                    <a:pt x="784352" y="1668005"/>
                  </a:lnTo>
                  <a:lnTo>
                    <a:pt x="754875" y="1712252"/>
                  </a:lnTo>
                  <a:lnTo>
                    <a:pt x="722109" y="1753933"/>
                  </a:lnTo>
                  <a:lnTo>
                    <a:pt x="686206" y="1792897"/>
                  </a:lnTo>
                  <a:lnTo>
                    <a:pt x="647344" y="1828939"/>
                  </a:lnTo>
                  <a:lnTo>
                    <a:pt x="605675" y="1861896"/>
                  </a:lnTo>
                  <a:lnTo>
                    <a:pt x="561365" y="1891601"/>
                  </a:lnTo>
                  <a:lnTo>
                    <a:pt x="514858" y="1917712"/>
                  </a:lnTo>
                  <a:lnTo>
                    <a:pt x="466648" y="1939975"/>
                  </a:lnTo>
                  <a:lnTo>
                    <a:pt x="416966" y="1958352"/>
                  </a:lnTo>
                  <a:lnTo>
                    <a:pt x="366039" y="1972754"/>
                  </a:lnTo>
                  <a:lnTo>
                    <a:pt x="314109" y="1983117"/>
                  </a:lnTo>
                  <a:lnTo>
                    <a:pt x="261391" y="1989391"/>
                  </a:lnTo>
                  <a:lnTo>
                    <a:pt x="208127" y="1991487"/>
                  </a:lnTo>
                  <a:lnTo>
                    <a:pt x="0" y="1991487"/>
                  </a:lnTo>
                  <a:lnTo>
                    <a:pt x="0" y="2041169"/>
                  </a:lnTo>
                  <a:lnTo>
                    <a:pt x="208127" y="2041169"/>
                  </a:lnTo>
                  <a:lnTo>
                    <a:pt x="258178" y="2039442"/>
                  </a:lnTo>
                  <a:lnTo>
                    <a:pt x="307809" y="2034286"/>
                  </a:lnTo>
                  <a:lnTo>
                    <a:pt x="356844" y="2025738"/>
                  </a:lnTo>
                  <a:lnTo>
                    <a:pt x="405117" y="2013864"/>
                  </a:lnTo>
                  <a:lnTo>
                    <a:pt x="452462" y="1998700"/>
                  </a:lnTo>
                  <a:lnTo>
                    <a:pt x="498716" y="1980298"/>
                  </a:lnTo>
                  <a:lnTo>
                    <a:pt x="543712" y="1958695"/>
                  </a:lnTo>
                  <a:lnTo>
                    <a:pt x="587273" y="1933956"/>
                  </a:lnTo>
                  <a:lnTo>
                    <a:pt x="629043" y="1906257"/>
                  </a:lnTo>
                  <a:lnTo>
                    <a:pt x="668655" y="1875853"/>
                  </a:lnTo>
                  <a:lnTo>
                    <a:pt x="706005" y="1842884"/>
                  </a:lnTo>
                  <a:lnTo>
                    <a:pt x="740956" y="1807476"/>
                  </a:lnTo>
                  <a:lnTo>
                    <a:pt x="773404" y="1769745"/>
                  </a:lnTo>
                  <a:lnTo>
                    <a:pt x="803236" y="1729828"/>
                  </a:lnTo>
                  <a:lnTo>
                    <a:pt x="830326" y="1687842"/>
                  </a:lnTo>
                  <a:lnTo>
                    <a:pt x="854570" y="1643913"/>
                  </a:lnTo>
                  <a:lnTo>
                    <a:pt x="1224064" y="916114"/>
                  </a:lnTo>
                  <a:lnTo>
                    <a:pt x="1250086" y="869492"/>
                  </a:lnTo>
                  <a:lnTo>
                    <a:pt x="1279563" y="825246"/>
                  </a:lnTo>
                  <a:lnTo>
                    <a:pt x="1312329" y="783564"/>
                  </a:lnTo>
                  <a:lnTo>
                    <a:pt x="1348232" y="744601"/>
                  </a:lnTo>
                  <a:lnTo>
                    <a:pt x="1387094" y="708558"/>
                  </a:lnTo>
                  <a:lnTo>
                    <a:pt x="1428775" y="675601"/>
                  </a:lnTo>
                  <a:lnTo>
                    <a:pt x="1473073" y="645896"/>
                  </a:lnTo>
                  <a:lnTo>
                    <a:pt x="1519580" y="619785"/>
                  </a:lnTo>
                  <a:lnTo>
                    <a:pt x="1567789" y="597522"/>
                  </a:lnTo>
                  <a:lnTo>
                    <a:pt x="1617472" y="579145"/>
                  </a:lnTo>
                  <a:lnTo>
                    <a:pt x="1668399" y="564743"/>
                  </a:lnTo>
                  <a:lnTo>
                    <a:pt x="1720329" y="554380"/>
                  </a:lnTo>
                  <a:lnTo>
                    <a:pt x="1773047" y="548106"/>
                  </a:lnTo>
                  <a:lnTo>
                    <a:pt x="1826310" y="546011"/>
                  </a:lnTo>
                  <a:lnTo>
                    <a:pt x="1990432" y="546011"/>
                  </a:lnTo>
                  <a:lnTo>
                    <a:pt x="1990432" y="496328"/>
                  </a:lnTo>
                  <a:close/>
                </a:path>
                <a:path w="1990725" h="2438400">
                  <a:moveTo>
                    <a:pt x="1990432" y="397052"/>
                  </a:moveTo>
                  <a:lnTo>
                    <a:pt x="1785277" y="397052"/>
                  </a:lnTo>
                  <a:lnTo>
                    <a:pt x="1735226" y="398792"/>
                  </a:lnTo>
                  <a:lnTo>
                    <a:pt x="1685607" y="403948"/>
                  </a:lnTo>
                  <a:lnTo>
                    <a:pt x="1636572" y="412483"/>
                  </a:lnTo>
                  <a:lnTo>
                    <a:pt x="1588300" y="424370"/>
                  </a:lnTo>
                  <a:lnTo>
                    <a:pt x="1540954" y="439534"/>
                  </a:lnTo>
                  <a:lnTo>
                    <a:pt x="1494701" y="457936"/>
                  </a:lnTo>
                  <a:lnTo>
                    <a:pt x="1449705" y="479539"/>
                  </a:lnTo>
                  <a:lnTo>
                    <a:pt x="1406131" y="504278"/>
                  </a:lnTo>
                  <a:lnTo>
                    <a:pt x="1364373" y="531977"/>
                  </a:lnTo>
                  <a:lnTo>
                    <a:pt x="1324749" y="562368"/>
                  </a:lnTo>
                  <a:lnTo>
                    <a:pt x="1287411" y="595337"/>
                  </a:lnTo>
                  <a:lnTo>
                    <a:pt x="1252461" y="630758"/>
                  </a:lnTo>
                  <a:lnTo>
                    <a:pt x="1220000" y="668489"/>
                  </a:lnTo>
                  <a:lnTo>
                    <a:pt x="1190167" y="708406"/>
                  </a:lnTo>
                  <a:lnTo>
                    <a:pt x="1163078" y="750392"/>
                  </a:lnTo>
                  <a:lnTo>
                    <a:pt x="1138847" y="794321"/>
                  </a:lnTo>
                  <a:lnTo>
                    <a:pt x="769353" y="1522120"/>
                  </a:lnTo>
                  <a:lnTo>
                    <a:pt x="743331" y="1568742"/>
                  </a:lnTo>
                  <a:lnTo>
                    <a:pt x="713854" y="1612988"/>
                  </a:lnTo>
                  <a:lnTo>
                    <a:pt x="681075" y="1654670"/>
                  </a:lnTo>
                  <a:lnTo>
                    <a:pt x="645185" y="1693633"/>
                  </a:lnTo>
                  <a:lnTo>
                    <a:pt x="606310" y="1729676"/>
                  </a:lnTo>
                  <a:lnTo>
                    <a:pt x="564642" y="1762633"/>
                  </a:lnTo>
                  <a:lnTo>
                    <a:pt x="520331" y="1792338"/>
                  </a:lnTo>
                  <a:lnTo>
                    <a:pt x="473837" y="1818449"/>
                  </a:lnTo>
                  <a:lnTo>
                    <a:pt x="425627" y="1840712"/>
                  </a:lnTo>
                  <a:lnTo>
                    <a:pt x="375945" y="1859089"/>
                  </a:lnTo>
                  <a:lnTo>
                    <a:pt x="325018" y="1873491"/>
                  </a:lnTo>
                  <a:lnTo>
                    <a:pt x="273075" y="1883854"/>
                  </a:lnTo>
                  <a:lnTo>
                    <a:pt x="220370" y="1890128"/>
                  </a:lnTo>
                  <a:lnTo>
                    <a:pt x="167106" y="1892223"/>
                  </a:lnTo>
                  <a:lnTo>
                    <a:pt x="0" y="1892223"/>
                  </a:lnTo>
                  <a:lnTo>
                    <a:pt x="0" y="1941906"/>
                  </a:lnTo>
                  <a:lnTo>
                    <a:pt x="167106" y="1941906"/>
                  </a:lnTo>
                  <a:lnTo>
                    <a:pt x="217157" y="1940179"/>
                  </a:lnTo>
                  <a:lnTo>
                    <a:pt x="266776" y="1935022"/>
                  </a:lnTo>
                  <a:lnTo>
                    <a:pt x="315810" y="1926475"/>
                  </a:lnTo>
                  <a:lnTo>
                    <a:pt x="364083" y="1914601"/>
                  </a:lnTo>
                  <a:lnTo>
                    <a:pt x="411429" y="1899437"/>
                  </a:lnTo>
                  <a:lnTo>
                    <a:pt x="457682" y="1881035"/>
                  </a:lnTo>
                  <a:lnTo>
                    <a:pt x="502678" y="1859432"/>
                  </a:lnTo>
                  <a:lnTo>
                    <a:pt x="546252" y="1834680"/>
                  </a:lnTo>
                  <a:lnTo>
                    <a:pt x="588022" y="1806981"/>
                  </a:lnTo>
                  <a:lnTo>
                    <a:pt x="627634" y="1776590"/>
                  </a:lnTo>
                  <a:lnTo>
                    <a:pt x="664972" y="1743621"/>
                  </a:lnTo>
                  <a:lnTo>
                    <a:pt x="699935" y="1708213"/>
                  </a:lnTo>
                  <a:lnTo>
                    <a:pt x="732383" y="1670481"/>
                  </a:lnTo>
                  <a:lnTo>
                    <a:pt x="762215" y="1630553"/>
                  </a:lnTo>
                  <a:lnTo>
                    <a:pt x="789305" y="1588566"/>
                  </a:lnTo>
                  <a:lnTo>
                    <a:pt x="813536" y="1544650"/>
                  </a:lnTo>
                  <a:lnTo>
                    <a:pt x="1183030" y="816851"/>
                  </a:lnTo>
                  <a:lnTo>
                    <a:pt x="1209052" y="770229"/>
                  </a:lnTo>
                  <a:lnTo>
                    <a:pt x="1238529" y="725982"/>
                  </a:lnTo>
                  <a:lnTo>
                    <a:pt x="1271308" y="684288"/>
                  </a:lnTo>
                  <a:lnTo>
                    <a:pt x="1307211" y="645337"/>
                  </a:lnTo>
                  <a:lnTo>
                    <a:pt x="1346073" y="609295"/>
                  </a:lnTo>
                  <a:lnTo>
                    <a:pt x="1387741" y="576326"/>
                  </a:lnTo>
                  <a:lnTo>
                    <a:pt x="1432052" y="546633"/>
                  </a:lnTo>
                  <a:lnTo>
                    <a:pt x="1478559" y="520522"/>
                  </a:lnTo>
                  <a:lnTo>
                    <a:pt x="1526768" y="498246"/>
                  </a:lnTo>
                  <a:lnTo>
                    <a:pt x="1576451" y="479882"/>
                  </a:lnTo>
                  <a:lnTo>
                    <a:pt x="1627365" y="465480"/>
                  </a:lnTo>
                  <a:lnTo>
                    <a:pt x="1679308" y="455117"/>
                  </a:lnTo>
                  <a:lnTo>
                    <a:pt x="1732013" y="448843"/>
                  </a:lnTo>
                  <a:lnTo>
                    <a:pt x="1785277" y="446735"/>
                  </a:lnTo>
                  <a:lnTo>
                    <a:pt x="1990432" y="446735"/>
                  </a:lnTo>
                  <a:lnTo>
                    <a:pt x="1990432" y="397052"/>
                  </a:lnTo>
                  <a:close/>
                </a:path>
                <a:path w="1990725" h="2438400">
                  <a:moveTo>
                    <a:pt x="1990432" y="297789"/>
                  </a:moveTo>
                  <a:lnTo>
                    <a:pt x="1744256" y="297789"/>
                  </a:lnTo>
                  <a:lnTo>
                    <a:pt x="1694205" y="299529"/>
                  </a:lnTo>
                  <a:lnTo>
                    <a:pt x="1644573" y="304685"/>
                  </a:lnTo>
                  <a:lnTo>
                    <a:pt x="1595539" y="313220"/>
                  </a:lnTo>
                  <a:lnTo>
                    <a:pt x="1547279" y="325094"/>
                  </a:lnTo>
                  <a:lnTo>
                    <a:pt x="1499933" y="340258"/>
                  </a:lnTo>
                  <a:lnTo>
                    <a:pt x="1453680" y="358673"/>
                  </a:lnTo>
                  <a:lnTo>
                    <a:pt x="1408684" y="380263"/>
                  </a:lnTo>
                  <a:lnTo>
                    <a:pt x="1365110" y="405015"/>
                  </a:lnTo>
                  <a:lnTo>
                    <a:pt x="1323340" y="432714"/>
                  </a:lnTo>
                  <a:lnTo>
                    <a:pt x="1283728" y="463105"/>
                  </a:lnTo>
                  <a:lnTo>
                    <a:pt x="1246378" y="496074"/>
                  </a:lnTo>
                  <a:lnTo>
                    <a:pt x="1211427" y="531495"/>
                  </a:lnTo>
                  <a:lnTo>
                    <a:pt x="1178979" y="569214"/>
                  </a:lnTo>
                  <a:lnTo>
                    <a:pt x="1149146" y="609142"/>
                  </a:lnTo>
                  <a:lnTo>
                    <a:pt x="1122057" y="651129"/>
                  </a:lnTo>
                  <a:lnTo>
                    <a:pt x="1097813" y="695045"/>
                  </a:lnTo>
                  <a:lnTo>
                    <a:pt x="728319" y="1422857"/>
                  </a:lnTo>
                  <a:lnTo>
                    <a:pt x="702297" y="1469478"/>
                  </a:lnTo>
                  <a:lnTo>
                    <a:pt x="672820" y="1513725"/>
                  </a:lnTo>
                  <a:lnTo>
                    <a:pt x="640054" y="1555407"/>
                  </a:lnTo>
                  <a:lnTo>
                    <a:pt x="604151" y="1594358"/>
                  </a:lnTo>
                  <a:lnTo>
                    <a:pt x="565289" y="1630413"/>
                  </a:lnTo>
                  <a:lnTo>
                    <a:pt x="523621" y="1663369"/>
                  </a:lnTo>
                  <a:lnTo>
                    <a:pt x="479310" y="1693062"/>
                  </a:lnTo>
                  <a:lnTo>
                    <a:pt x="432803" y="1719173"/>
                  </a:lnTo>
                  <a:lnTo>
                    <a:pt x="384594" y="1741449"/>
                  </a:lnTo>
                  <a:lnTo>
                    <a:pt x="334911" y="1759826"/>
                  </a:lnTo>
                  <a:lnTo>
                    <a:pt x="283984" y="1774228"/>
                  </a:lnTo>
                  <a:lnTo>
                    <a:pt x="232054" y="1784591"/>
                  </a:lnTo>
                  <a:lnTo>
                    <a:pt x="179336" y="1790852"/>
                  </a:lnTo>
                  <a:lnTo>
                    <a:pt x="126072" y="1792960"/>
                  </a:lnTo>
                  <a:lnTo>
                    <a:pt x="0" y="1792960"/>
                  </a:lnTo>
                  <a:lnTo>
                    <a:pt x="0" y="1842643"/>
                  </a:lnTo>
                  <a:lnTo>
                    <a:pt x="126072" y="1842643"/>
                  </a:lnTo>
                  <a:lnTo>
                    <a:pt x="176123" y="1840915"/>
                  </a:lnTo>
                  <a:lnTo>
                    <a:pt x="225755" y="1835759"/>
                  </a:lnTo>
                  <a:lnTo>
                    <a:pt x="274777" y="1827212"/>
                  </a:lnTo>
                  <a:lnTo>
                    <a:pt x="323049" y="1815338"/>
                  </a:lnTo>
                  <a:lnTo>
                    <a:pt x="370395" y="1800174"/>
                  </a:lnTo>
                  <a:lnTo>
                    <a:pt x="416648" y="1781771"/>
                  </a:lnTo>
                  <a:lnTo>
                    <a:pt x="461645" y="1760169"/>
                  </a:lnTo>
                  <a:lnTo>
                    <a:pt x="505218" y="1735416"/>
                  </a:lnTo>
                  <a:lnTo>
                    <a:pt x="546989" y="1707718"/>
                  </a:lnTo>
                  <a:lnTo>
                    <a:pt x="586600" y="1677327"/>
                  </a:lnTo>
                  <a:lnTo>
                    <a:pt x="623938" y="1644357"/>
                  </a:lnTo>
                  <a:lnTo>
                    <a:pt x="658901" y="1608950"/>
                  </a:lnTo>
                  <a:lnTo>
                    <a:pt x="691349" y="1571218"/>
                  </a:lnTo>
                  <a:lnTo>
                    <a:pt x="721182" y="1531289"/>
                  </a:lnTo>
                  <a:lnTo>
                    <a:pt x="748271" y="1489303"/>
                  </a:lnTo>
                  <a:lnTo>
                    <a:pt x="772502" y="1445387"/>
                  </a:lnTo>
                  <a:lnTo>
                    <a:pt x="1142009" y="717575"/>
                  </a:lnTo>
                  <a:lnTo>
                    <a:pt x="1168031" y="670953"/>
                  </a:lnTo>
                  <a:lnTo>
                    <a:pt x="1197508" y="626719"/>
                  </a:lnTo>
                  <a:lnTo>
                    <a:pt x="1230274" y="585025"/>
                  </a:lnTo>
                  <a:lnTo>
                    <a:pt x="1266177" y="546074"/>
                  </a:lnTo>
                  <a:lnTo>
                    <a:pt x="1305039" y="510032"/>
                  </a:lnTo>
                  <a:lnTo>
                    <a:pt x="1346708" y="477062"/>
                  </a:lnTo>
                  <a:lnTo>
                    <a:pt x="1391018" y="447370"/>
                  </a:lnTo>
                  <a:lnTo>
                    <a:pt x="1437525" y="421259"/>
                  </a:lnTo>
                  <a:lnTo>
                    <a:pt x="1485734" y="398983"/>
                  </a:lnTo>
                  <a:lnTo>
                    <a:pt x="1535417" y="380619"/>
                  </a:lnTo>
                  <a:lnTo>
                    <a:pt x="1586344" y="366217"/>
                  </a:lnTo>
                  <a:lnTo>
                    <a:pt x="1638274" y="355841"/>
                  </a:lnTo>
                  <a:lnTo>
                    <a:pt x="1690992" y="349580"/>
                  </a:lnTo>
                  <a:lnTo>
                    <a:pt x="1744256" y="347472"/>
                  </a:lnTo>
                  <a:lnTo>
                    <a:pt x="1990432" y="347472"/>
                  </a:lnTo>
                  <a:lnTo>
                    <a:pt x="1990432" y="297789"/>
                  </a:lnTo>
                  <a:close/>
                </a:path>
                <a:path w="1990725" h="2438400">
                  <a:moveTo>
                    <a:pt x="1990432" y="198526"/>
                  </a:moveTo>
                  <a:lnTo>
                    <a:pt x="1703222" y="198526"/>
                  </a:lnTo>
                  <a:lnTo>
                    <a:pt x="1653171" y="200253"/>
                  </a:lnTo>
                  <a:lnTo>
                    <a:pt x="1603552" y="205409"/>
                  </a:lnTo>
                  <a:lnTo>
                    <a:pt x="1554518" y="213956"/>
                  </a:lnTo>
                  <a:lnTo>
                    <a:pt x="1506245" y="225831"/>
                  </a:lnTo>
                  <a:lnTo>
                    <a:pt x="1458899" y="240995"/>
                  </a:lnTo>
                  <a:lnTo>
                    <a:pt x="1412646" y="259397"/>
                  </a:lnTo>
                  <a:lnTo>
                    <a:pt x="1367650" y="281000"/>
                  </a:lnTo>
                  <a:lnTo>
                    <a:pt x="1324076" y="305752"/>
                  </a:lnTo>
                  <a:lnTo>
                    <a:pt x="1282319" y="333451"/>
                  </a:lnTo>
                  <a:lnTo>
                    <a:pt x="1242695" y="363842"/>
                  </a:lnTo>
                  <a:lnTo>
                    <a:pt x="1205357" y="396811"/>
                  </a:lnTo>
                  <a:lnTo>
                    <a:pt x="1170393" y="432219"/>
                  </a:lnTo>
                  <a:lnTo>
                    <a:pt x="1137945" y="469950"/>
                  </a:lnTo>
                  <a:lnTo>
                    <a:pt x="1108113" y="509879"/>
                  </a:lnTo>
                  <a:lnTo>
                    <a:pt x="1081024" y="551865"/>
                  </a:lnTo>
                  <a:lnTo>
                    <a:pt x="1056792" y="595782"/>
                  </a:lnTo>
                  <a:lnTo>
                    <a:pt x="687298" y="1323594"/>
                  </a:lnTo>
                  <a:lnTo>
                    <a:pt x="661276" y="1370215"/>
                  </a:lnTo>
                  <a:lnTo>
                    <a:pt x="631786" y="1414449"/>
                  </a:lnTo>
                  <a:lnTo>
                    <a:pt x="599020" y="1456143"/>
                  </a:lnTo>
                  <a:lnTo>
                    <a:pt x="563118" y="1495094"/>
                  </a:lnTo>
                  <a:lnTo>
                    <a:pt x="524256" y="1531137"/>
                  </a:lnTo>
                  <a:lnTo>
                    <a:pt x="482587" y="1564106"/>
                  </a:lnTo>
                  <a:lnTo>
                    <a:pt x="438277" y="1593799"/>
                  </a:lnTo>
                  <a:lnTo>
                    <a:pt x="391769" y="1619910"/>
                  </a:lnTo>
                  <a:lnTo>
                    <a:pt x="343560" y="1642186"/>
                  </a:lnTo>
                  <a:lnTo>
                    <a:pt x="293878" y="1660550"/>
                  </a:lnTo>
                  <a:lnTo>
                    <a:pt x="242963" y="1674952"/>
                  </a:lnTo>
                  <a:lnTo>
                    <a:pt x="191020" y="1685328"/>
                  </a:lnTo>
                  <a:lnTo>
                    <a:pt x="138303" y="1691589"/>
                  </a:lnTo>
                  <a:lnTo>
                    <a:pt x="85039" y="1693697"/>
                  </a:lnTo>
                  <a:lnTo>
                    <a:pt x="0" y="1693697"/>
                  </a:lnTo>
                  <a:lnTo>
                    <a:pt x="0" y="1743379"/>
                  </a:lnTo>
                  <a:lnTo>
                    <a:pt x="85039" y="1743379"/>
                  </a:lnTo>
                  <a:lnTo>
                    <a:pt x="135089" y="1741639"/>
                  </a:lnTo>
                  <a:lnTo>
                    <a:pt x="184721" y="1736483"/>
                  </a:lnTo>
                  <a:lnTo>
                    <a:pt x="233756" y="1727949"/>
                  </a:lnTo>
                  <a:lnTo>
                    <a:pt x="282028" y="1716074"/>
                  </a:lnTo>
                  <a:lnTo>
                    <a:pt x="329374" y="1700911"/>
                  </a:lnTo>
                  <a:lnTo>
                    <a:pt x="375627" y="1682496"/>
                  </a:lnTo>
                  <a:lnTo>
                    <a:pt x="420624" y="1660906"/>
                  </a:lnTo>
                  <a:lnTo>
                    <a:pt x="464185" y="1636153"/>
                  </a:lnTo>
                  <a:lnTo>
                    <a:pt x="505955" y="1608455"/>
                  </a:lnTo>
                  <a:lnTo>
                    <a:pt x="545566" y="1578063"/>
                  </a:lnTo>
                  <a:lnTo>
                    <a:pt x="582917" y="1545094"/>
                  </a:lnTo>
                  <a:lnTo>
                    <a:pt x="617867" y="1509674"/>
                  </a:lnTo>
                  <a:lnTo>
                    <a:pt x="650316" y="1471942"/>
                  </a:lnTo>
                  <a:lnTo>
                    <a:pt x="680148" y="1432026"/>
                  </a:lnTo>
                  <a:lnTo>
                    <a:pt x="707250" y="1390040"/>
                  </a:lnTo>
                  <a:lnTo>
                    <a:pt x="731481" y="1346123"/>
                  </a:lnTo>
                  <a:lnTo>
                    <a:pt x="1100975" y="618312"/>
                  </a:lnTo>
                  <a:lnTo>
                    <a:pt x="1126998" y="571690"/>
                  </a:lnTo>
                  <a:lnTo>
                    <a:pt x="1156474" y="527443"/>
                  </a:lnTo>
                  <a:lnTo>
                    <a:pt x="1189253" y="485762"/>
                  </a:lnTo>
                  <a:lnTo>
                    <a:pt x="1225143" y="446798"/>
                  </a:lnTo>
                  <a:lnTo>
                    <a:pt x="1264018" y="410756"/>
                  </a:lnTo>
                  <a:lnTo>
                    <a:pt x="1305687" y="377799"/>
                  </a:lnTo>
                  <a:lnTo>
                    <a:pt x="1349997" y="348107"/>
                  </a:lnTo>
                  <a:lnTo>
                    <a:pt x="1396504" y="321995"/>
                  </a:lnTo>
                  <a:lnTo>
                    <a:pt x="1444701" y="299720"/>
                  </a:lnTo>
                  <a:lnTo>
                    <a:pt x="1494383" y="281343"/>
                  </a:lnTo>
                  <a:lnTo>
                    <a:pt x="1545310" y="266941"/>
                  </a:lnTo>
                  <a:lnTo>
                    <a:pt x="1597253" y="256578"/>
                  </a:lnTo>
                  <a:lnTo>
                    <a:pt x="1649958" y="250317"/>
                  </a:lnTo>
                  <a:lnTo>
                    <a:pt x="1703222" y="248208"/>
                  </a:lnTo>
                  <a:lnTo>
                    <a:pt x="1990432" y="248208"/>
                  </a:lnTo>
                  <a:lnTo>
                    <a:pt x="1990432" y="198526"/>
                  </a:lnTo>
                  <a:close/>
                </a:path>
                <a:path w="1990725" h="2438400">
                  <a:moveTo>
                    <a:pt x="1990432" y="99263"/>
                  </a:moveTo>
                  <a:lnTo>
                    <a:pt x="1662201" y="99263"/>
                  </a:lnTo>
                  <a:lnTo>
                    <a:pt x="1612150" y="100990"/>
                  </a:lnTo>
                  <a:lnTo>
                    <a:pt x="1562519" y="106146"/>
                  </a:lnTo>
                  <a:lnTo>
                    <a:pt x="1513484" y="114693"/>
                  </a:lnTo>
                  <a:lnTo>
                    <a:pt x="1465211" y="126568"/>
                  </a:lnTo>
                  <a:lnTo>
                    <a:pt x="1417866" y="141732"/>
                  </a:lnTo>
                  <a:lnTo>
                    <a:pt x="1371612" y="160134"/>
                  </a:lnTo>
                  <a:lnTo>
                    <a:pt x="1326616" y="181737"/>
                  </a:lnTo>
                  <a:lnTo>
                    <a:pt x="1283055" y="206476"/>
                  </a:lnTo>
                  <a:lnTo>
                    <a:pt x="1241285" y="234175"/>
                  </a:lnTo>
                  <a:lnTo>
                    <a:pt x="1201674" y="264579"/>
                  </a:lnTo>
                  <a:lnTo>
                    <a:pt x="1164323" y="297548"/>
                  </a:lnTo>
                  <a:lnTo>
                    <a:pt x="1129372" y="332955"/>
                  </a:lnTo>
                  <a:lnTo>
                    <a:pt x="1096924" y="370687"/>
                  </a:lnTo>
                  <a:lnTo>
                    <a:pt x="1067092" y="410603"/>
                  </a:lnTo>
                  <a:lnTo>
                    <a:pt x="1040003" y="452589"/>
                  </a:lnTo>
                  <a:lnTo>
                    <a:pt x="1015758" y="496519"/>
                  </a:lnTo>
                  <a:lnTo>
                    <a:pt x="646264" y="1224318"/>
                  </a:lnTo>
                  <a:lnTo>
                    <a:pt x="620242" y="1270939"/>
                  </a:lnTo>
                  <a:lnTo>
                    <a:pt x="590765" y="1315186"/>
                  </a:lnTo>
                  <a:lnTo>
                    <a:pt x="557987" y="1356880"/>
                  </a:lnTo>
                  <a:lnTo>
                    <a:pt x="522097" y="1395831"/>
                  </a:lnTo>
                  <a:lnTo>
                    <a:pt x="483222" y="1431874"/>
                  </a:lnTo>
                  <a:lnTo>
                    <a:pt x="441553" y="1464830"/>
                  </a:lnTo>
                  <a:lnTo>
                    <a:pt x="397243" y="1494536"/>
                  </a:lnTo>
                  <a:lnTo>
                    <a:pt x="350748" y="1520647"/>
                  </a:lnTo>
                  <a:lnTo>
                    <a:pt x="302539" y="1542923"/>
                  </a:lnTo>
                  <a:lnTo>
                    <a:pt x="252857" y="1561287"/>
                  </a:lnTo>
                  <a:lnTo>
                    <a:pt x="201930" y="1575689"/>
                  </a:lnTo>
                  <a:lnTo>
                    <a:pt x="149999" y="1586052"/>
                  </a:lnTo>
                  <a:lnTo>
                    <a:pt x="97282" y="1592326"/>
                  </a:lnTo>
                  <a:lnTo>
                    <a:pt x="44018" y="1594434"/>
                  </a:lnTo>
                  <a:lnTo>
                    <a:pt x="0" y="1594434"/>
                  </a:lnTo>
                  <a:lnTo>
                    <a:pt x="0" y="1644103"/>
                  </a:lnTo>
                  <a:lnTo>
                    <a:pt x="44018" y="1644103"/>
                  </a:lnTo>
                  <a:lnTo>
                    <a:pt x="94068" y="1642376"/>
                  </a:lnTo>
                  <a:lnTo>
                    <a:pt x="143687" y="1637220"/>
                  </a:lnTo>
                  <a:lnTo>
                    <a:pt x="192722" y="1628673"/>
                  </a:lnTo>
                  <a:lnTo>
                    <a:pt x="240995" y="1616798"/>
                  </a:lnTo>
                  <a:lnTo>
                    <a:pt x="288340" y="1601635"/>
                  </a:lnTo>
                  <a:lnTo>
                    <a:pt x="334594" y="1583232"/>
                  </a:lnTo>
                  <a:lnTo>
                    <a:pt x="379590" y="1561630"/>
                  </a:lnTo>
                  <a:lnTo>
                    <a:pt x="423164" y="1536890"/>
                  </a:lnTo>
                  <a:lnTo>
                    <a:pt x="464934" y="1509191"/>
                  </a:lnTo>
                  <a:lnTo>
                    <a:pt x="504545" y="1478788"/>
                  </a:lnTo>
                  <a:lnTo>
                    <a:pt x="541883" y="1445831"/>
                  </a:lnTo>
                  <a:lnTo>
                    <a:pt x="576846" y="1410411"/>
                  </a:lnTo>
                  <a:lnTo>
                    <a:pt x="609295" y="1372679"/>
                  </a:lnTo>
                  <a:lnTo>
                    <a:pt x="639127" y="1332763"/>
                  </a:lnTo>
                  <a:lnTo>
                    <a:pt x="666216" y="1290777"/>
                  </a:lnTo>
                  <a:lnTo>
                    <a:pt x="690448" y="1246847"/>
                  </a:lnTo>
                  <a:lnTo>
                    <a:pt x="1059942" y="519049"/>
                  </a:lnTo>
                  <a:lnTo>
                    <a:pt x="1085964" y="472427"/>
                  </a:lnTo>
                  <a:lnTo>
                    <a:pt x="1115453" y="428180"/>
                  </a:lnTo>
                  <a:lnTo>
                    <a:pt x="1148219" y="386499"/>
                  </a:lnTo>
                  <a:lnTo>
                    <a:pt x="1184122" y="347535"/>
                  </a:lnTo>
                  <a:lnTo>
                    <a:pt x="1222984" y="311492"/>
                  </a:lnTo>
                  <a:lnTo>
                    <a:pt x="1264653" y="278536"/>
                  </a:lnTo>
                  <a:lnTo>
                    <a:pt x="1308963" y="248831"/>
                  </a:lnTo>
                  <a:lnTo>
                    <a:pt x="1355471" y="222719"/>
                  </a:lnTo>
                  <a:lnTo>
                    <a:pt x="1403680" y="200456"/>
                  </a:lnTo>
                  <a:lnTo>
                    <a:pt x="1453362" y="182079"/>
                  </a:lnTo>
                  <a:lnTo>
                    <a:pt x="1504289" y="167678"/>
                  </a:lnTo>
                  <a:lnTo>
                    <a:pt x="1556219" y="157314"/>
                  </a:lnTo>
                  <a:lnTo>
                    <a:pt x="1608937" y="151041"/>
                  </a:lnTo>
                  <a:lnTo>
                    <a:pt x="1662201" y="148945"/>
                  </a:lnTo>
                  <a:lnTo>
                    <a:pt x="1990432" y="148945"/>
                  </a:lnTo>
                  <a:lnTo>
                    <a:pt x="1990432" y="99263"/>
                  </a:lnTo>
                  <a:close/>
                </a:path>
                <a:path w="1990725" h="2438400">
                  <a:moveTo>
                    <a:pt x="1990432" y="0"/>
                  </a:moveTo>
                  <a:lnTo>
                    <a:pt x="1621167" y="0"/>
                  </a:lnTo>
                  <a:lnTo>
                    <a:pt x="1571117" y="1727"/>
                  </a:lnTo>
                  <a:lnTo>
                    <a:pt x="1521498" y="6883"/>
                  </a:lnTo>
                  <a:lnTo>
                    <a:pt x="1472463" y="15430"/>
                  </a:lnTo>
                  <a:lnTo>
                    <a:pt x="1424190" y="27305"/>
                  </a:lnTo>
                  <a:lnTo>
                    <a:pt x="1376845" y="42468"/>
                  </a:lnTo>
                  <a:lnTo>
                    <a:pt x="1330591" y="60871"/>
                  </a:lnTo>
                  <a:lnTo>
                    <a:pt x="1285595" y="82473"/>
                  </a:lnTo>
                  <a:lnTo>
                    <a:pt x="1242021" y="107213"/>
                  </a:lnTo>
                  <a:lnTo>
                    <a:pt x="1200251" y="134912"/>
                  </a:lnTo>
                  <a:lnTo>
                    <a:pt x="1160640" y="165303"/>
                  </a:lnTo>
                  <a:lnTo>
                    <a:pt x="1123302" y="198272"/>
                  </a:lnTo>
                  <a:lnTo>
                    <a:pt x="1088339" y="233692"/>
                  </a:lnTo>
                  <a:lnTo>
                    <a:pt x="1055890" y="271424"/>
                  </a:lnTo>
                  <a:lnTo>
                    <a:pt x="1026058" y="311340"/>
                  </a:lnTo>
                  <a:lnTo>
                    <a:pt x="998969" y="353326"/>
                  </a:lnTo>
                  <a:lnTo>
                    <a:pt x="974737" y="397256"/>
                  </a:lnTo>
                  <a:lnTo>
                    <a:pt x="605243" y="1125054"/>
                  </a:lnTo>
                  <a:lnTo>
                    <a:pt x="579208" y="1171676"/>
                  </a:lnTo>
                  <a:lnTo>
                    <a:pt x="549732" y="1215923"/>
                  </a:lnTo>
                  <a:lnTo>
                    <a:pt x="516966" y="1257604"/>
                  </a:lnTo>
                  <a:lnTo>
                    <a:pt x="481063" y="1296568"/>
                  </a:lnTo>
                  <a:lnTo>
                    <a:pt x="442201" y="1332611"/>
                  </a:lnTo>
                  <a:lnTo>
                    <a:pt x="400532" y="1365567"/>
                  </a:lnTo>
                  <a:lnTo>
                    <a:pt x="356222" y="1395272"/>
                  </a:lnTo>
                  <a:lnTo>
                    <a:pt x="309714" y="1421384"/>
                  </a:lnTo>
                  <a:lnTo>
                    <a:pt x="261505" y="1443647"/>
                  </a:lnTo>
                  <a:lnTo>
                    <a:pt x="211823" y="1462024"/>
                  </a:lnTo>
                  <a:lnTo>
                    <a:pt x="160896" y="1476425"/>
                  </a:lnTo>
                  <a:lnTo>
                    <a:pt x="108966" y="1486789"/>
                  </a:lnTo>
                  <a:lnTo>
                    <a:pt x="56248" y="1493062"/>
                  </a:lnTo>
                  <a:lnTo>
                    <a:pt x="2984" y="1495158"/>
                  </a:lnTo>
                  <a:lnTo>
                    <a:pt x="0" y="1495158"/>
                  </a:lnTo>
                  <a:lnTo>
                    <a:pt x="0" y="1544840"/>
                  </a:lnTo>
                  <a:lnTo>
                    <a:pt x="2984" y="1544840"/>
                  </a:lnTo>
                  <a:lnTo>
                    <a:pt x="53035" y="1543113"/>
                  </a:lnTo>
                  <a:lnTo>
                    <a:pt x="102666" y="1537957"/>
                  </a:lnTo>
                  <a:lnTo>
                    <a:pt x="151701" y="1529410"/>
                  </a:lnTo>
                  <a:lnTo>
                    <a:pt x="199961" y="1517535"/>
                  </a:lnTo>
                  <a:lnTo>
                    <a:pt x="247319" y="1502371"/>
                  </a:lnTo>
                  <a:lnTo>
                    <a:pt x="293573" y="1483969"/>
                  </a:lnTo>
                  <a:lnTo>
                    <a:pt x="338569" y="1462366"/>
                  </a:lnTo>
                  <a:lnTo>
                    <a:pt x="382130" y="1437614"/>
                  </a:lnTo>
                  <a:lnTo>
                    <a:pt x="423900" y="1409928"/>
                  </a:lnTo>
                  <a:lnTo>
                    <a:pt x="463511" y="1379524"/>
                  </a:lnTo>
                  <a:lnTo>
                    <a:pt x="500862" y="1346555"/>
                  </a:lnTo>
                  <a:lnTo>
                    <a:pt x="535813" y="1311148"/>
                  </a:lnTo>
                  <a:lnTo>
                    <a:pt x="568261" y="1273416"/>
                  </a:lnTo>
                  <a:lnTo>
                    <a:pt x="598093" y="1233500"/>
                  </a:lnTo>
                  <a:lnTo>
                    <a:pt x="625182" y="1191514"/>
                  </a:lnTo>
                  <a:lnTo>
                    <a:pt x="649427" y="1147584"/>
                  </a:lnTo>
                  <a:lnTo>
                    <a:pt x="1018921" y="419785"/>
                  </a:lnTo>
                  <a:lnTo>
                    <a:pt x="1044943" y="373164"/>
                  </a:lnTo>
                  <a:lnTo>
                    <a:pt x="1074420" y="328917"/>
                  </a:lnTo>
                  <a:lnTo>
                    <a:pt x="1107186" y="287223"/>
                  </a:lnTo>
                  <a:lnTo>
                    <a:pt x="1143088" y="248272"/>
                  </a:lnTo>
                  <a:lnTo>
                    <a:pt x="1181963" y="212229"/>
                  </a:lnTo>
                  <a:lnTo>
                    <a:pt x="1223632" y="179260"/>
                  </a:lnTo>
                  <a:lnTo>
                    <a:pt x="1267942" y="149567"/>
                  </a:lnTo>
                  <a:lnTo>
                    <a:pt x="1314437" y="123456"/>
                  </a:lnTo>
                  <a:lnTo>
                    <a:pt x="1362646" y="101180"/>
                  </a:lnTo>
                  <a:lnTo>
                    <a:pt x="1412328" y="82816"/>
                  </a:lnTo>
                  <a:lnTo>
                    <a:pt x="1463255" y="68414"/>
                  </a:lnTo>
                  <a:lnTo>
                    <a:pt x="1515186" y="58051"/>
                  </a:lnTo>
                  <a:lnTo>
                    <a:pt x="1567903" y="51777"/>
                  </a:lnTo>
                  <a:lnTo>
                    <a:pt x="1621167" y="49669"/>
                  </a:lnTo>
                  <a:lnTo>
                    <a:pt x="1990432" y="49669"/>
                  </a:lnTo>
                  <a:lnTo>
                    <a:pt x="1990432" y="0"/>
                  </a:lnTo>
                  <a:close/>
                </a:path>
              </a:pathLst>
            </a:custGeom>
            <a:solidFill>
              <a:srgbClr val="1D1A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783880" y="7872653"/>
              <a:ext cx="3369945" cy="2276475"/>
            </a:xfrm>
            <a:custGeom>
              <a:avLst/>
              <a:gdLst/>
              <a:ahLst/>
              <a:cxnLst/>
              <a:rect l="l" t="t" r="r" b="b"/>
              <a:pathLst>
                <a:path w="3369944" h="2276475">
                  <a:moveTo>
                    <a:pt x="3369449" y="1135507"/>
                  </a:moveTo>
                  <a:lnTo>
                    <a:pt x="3108807" y="875334"/>
                  </a:lnTo>
                  <a:lnTo>
                    <a:pt x="3108807" y="1138186"/>
                  </a:lnTo>
                  <a:lnTo>
                    <a:pt x="2231910" y="2013521"/>
                  </a:lnTo>
                  <a:lnTo>
                    <a:pt x="2089975" y="1871853"/>
                  </a:lnTo>
                  <a:lnTo>
                    <a:pt x="2822257" y="1140866"/>
                  </a:lnTo>
                  <a:lnTo>
                    <a:pt x="2564307" y="883386"/>
                  </a:lnTo>
                  <a:lnTo>
                    <a:pt x="2564307" y="1140866"/>
                  </a:lnTo>
                  <a:lnTo>
                    <a:pt x="1960994" y="1743100"/>
                  </a:lnTo>
                  <a:lnTo>
                    <a:pt x="1829333" y="1611693"/>
                  </a:lnTo>
                  <a:lnTo>
                    <a:pt x="1829333" y="1874532"/>
                  </a:lnTo>
                  <a:lnTo>
                    <a:pt x="1684731" y="2018880"/>
                  </a:lnTo>
                  <a:lnTo>
                    <a:pt x="1540103" y="1874520"/>
                  </a:lnTo>
                  <a:lnTo>
                    <a:pt x="1684705" y="1730171"/>
                  </a:lnTo>
                  <a:lnTo>
                    <a:pt x="1829333" y="1874532"/>
                  </a:lnTo>
                  <a:lnTo>
                    <a:pt x="1829333" y="1611693"/>
                  </a:lnTo>
                  <a:lnTo>
                    <a:pt x="1816379" y="1598752"/>
                  </a:lnTo>
                  <a:lnTo>
                    <a:pt x="2275078" y="1140866"/>
                  </a:lnTo>
                  <a:lnTo>
                    <a:pt x="2017128" y="883386"/>
                  </a:lnTo>
                  <a:lnTo>
                    <a:pt x="2017128" y="1140866"/>
                  </a:lnTo>
                  <a:lnTo>
                    <a:pt x="1687398" y="1469999"/>
                  </a:lnTo>
                  <a:lnTo>
                    <a:pt x="1555737" y="1338567"/>
                  </a:lnTo>
                  <a:lnTo>
                    <a:pt x="1555737" y="1601431"/>
                  </a:lnTo>
                  <a:lnTo>
                    <a:pt x="1411135" y="1745780"/>
                  </a:lnTo>
                  <a:lnTo>
                    <a:pt x="805141" y="1140866"/>
                  </a:lnTo>
                  <a:lnTo>
                    <a:pt x="1411135" y="535965"/>
                  </a:lnTo>
                  <a:lnTo>
                    <a:pt x="1553057" y="677646"/>
                  </a:lnTo>
                  <a:lnTo>
                    <a:pt x="1094384" y="1135507"/>
                  </a:lnTo>
                  <a:lnTo>
                    <a:pt x="1097064" y="1138186"/>
                  </a:lnTo>
                  <a:lnTo>
                    <a:pt x="1094384" y="1140866"/>
                  </a:lnTo>
                  <a:lnTo>
                    <a:pt x="1555737" y="1601431"/>
                  </a:lnTo>
                  <a:lnTo>
                    <a:pt x="1555737" y="1338567"/>
                  </a:lnTo>
                  <a:lnTo>
                    <a:pt x="1355013" y="1138186"/>
                  </a:lnTo>
                  <a:lnTo>
                    <a:pt x="1684718" y="809066"/>
                  </a:lnTo>
                  <a:lnTo>
                    <a:pt x="2017128" y="1140866"/>
                  </a:lnTo>
                  <a:lnTo>
                    <a:pt x="2017128" y="883386"/>
                  </a:lnTo>
                  <a:lnTo>
                    <a:pt x="1813699" y="680326"/>
                  </a:lnTo>
                  <a:lnTo>
                    <a:pt x="1958314" y="535965"/>
                  </a:lnTo>
                  <a:lnTo>
                    <a:pt x="2564307" y="1140866"/>
                  </a:lnTo>
                  <a:lnTo>
                    <a:pt x="2564307" y="883386"/>
                  </a:lnTo>
                  <a:lnTo>
                    <a:pt x="2087283" y="407212"/>
                  </a:lnTo>
                  <a:lnTo>
                    <a:pt x="2231910" y="262851"/>
                  </a:lnTo>
                  <a:lnTo>
                    <a:pt x="3108807" y="1138186"/>
                  </a:lnTo>
                  <a:lnTo>
                    <a:pt x="3108807" y="875334"/>
                  </a:lnTo>
                  <a:lnTo>
                    <a:pt x="2489860" y="257492"/>
                  </a:lnTo>
                  <a:lnTo>
                    <a:pt x="2231910" y="0"/>
                  </a:lnTo>
                  <a:lnTo>
                    <a:pt x="1955634" y="275793"/>
                  </a:lnTo>
                  <a:lnTo>
                    <a:pt x="1942680" y="262851"/>
                  </a:lnTo>
                  <a:lnTo>
                    <a:pt x="1826653" y="147040"/>
                  </a:lnTo>
                  <a:lnTo>
                    <a:pt x="1826653" y="404533"/>
                  </a:lnTo>
                  <a:lnTo>
                    <a:pt x="1682038" y="548894"/>
                  </a:lnTo>
                  <a:lnTo>
                    <a:pt x="1540103" y="407225"/>
                  </a:lnTo>
                  <a:lnTo>
                    <a:pt x="1684731" y="262851"/>
                  </a:lnTo>
                  <a:lnTo>
                    <a:pt x="1826653" y="404533"/>
                  </a:lnTo>
                  <a:lnTo>
                    <a:pt x="1826653" y="147040"/>
                  </a:lnTo>
                  <a:lnTo>
                    <a:pt x="1684731" y="5359"/>
                  </a:lnTo>
                  <a:lnTo>
                    <a:pt x="1411122" y="278472"/>
                  </a:lnTo>
                  <a:lnTo>
                    <a:pt x="1395488" y="262851"/>
                  </a:lnTo>
                  <a:lnTo>
                    <a:pt x="1282153" y="149720"/>
                  </a:lnTo>
                  <a:lnTo>
                    <a:pt x="1282153" y="407212"/>
                  </a:lnTo>
                  <a:lnTo>
                    <a:pt x="547192" y="1140866"/>
                  </a:lnTo>
                  <a:lnTo>
                    <a:pt x="1282153" y="1874532"/>
                  </a:lnTo>
                  <a:lnTo>
                    <a:pt x="1137539" y="2018880"/>
                  </a:lnTo>
                  <a:lnTo>
                    <a:pt x="257949" y="1140866"/>
                  </a:lnTo>
                  <a:lnTo>
                    <a:pt x="1137539" y="262851"/>
                  </a:lnTo>
                  <a:lnTo>
                    <a:pt x="1282153" y="407212"/>
                  </a:lnTo>
                  <a:lnTo>
                    <a:pt x="1282153" y="149720"/>
                  </a:lnTo>
                  <a:lnTo>
                    <a:pt x="1137539" y="5359"/>
                  </a:lnTo>
                  <a:lnTo>
                    <a:pt x="0" y="1140866"/>
                  </a:lnTo>
                  <a:lnTo>
                    <a:pt x="1137539" y="2276373"/>
                  </a:lnTo>
                  <a:lnTo>
                    <a:pt x="1395488" y="2018880"/>
                  </a:lnTo>
                  <a:lnTo>
                    <a:pt x="1411122" y="2003272"/>
                  </a:lnTo>
                  <a:lnTo>
                    <a:pt x="1684731" y="2276373"/>
                  </a:lnTo>
                  <a:lnTo>
                    <a:pt x="1942680" y="2018880"/>
                  </a:lnTo>
                  <a:lnTo>
                    <a:pt x="1958314" y="2003272"/>
                  </a:lnTo>
                  <a:lnTo>
                    <a:pt x="2231910" y="2276373"/>
                  </a:lnTo>
                  <a:lnTo>
                    <a:pt x="2489860" y="2018880"/>
                  </a:lnTo>
                  <a:lnTo>
                    <a:pt x="3369449" y="1140866"/>
                  </a:lnTo>
                  <a:lnTo>
                    <a:pt x="3366757" y="1138186"/>
                  </a:lnTo>
                  <a:lnTo>
                    <a:pt x="3369449" y="1135507"/>
                  </a:lnTo>
                  <a:close/>
                </a:path>
              </a:pathLst>
            </a:custGeom>
            <a:solidFill>
              <a:srgbClr val="1A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9515" y="2703349"/>
              <a:ext cx="10458449" cy="53911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70657" y="1936334"/>
            <a:ext cx="46278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340" dirty="0">
                <a:solidFill>
                  <a:srgbClr val="868686"/>
                </a:solidFill>
                <a:latin typeface="Cambria"/>
                <a:cs typeface="Cambria"/>
              </a:rPr>
              <a:t>Μετατόπιση</a:t>
            </a:r>
            <a:r>
              <a:rPr sz="2600" b="1" spc="35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600" b="1" spc="270" dirty="0">
                <a:solidFill>
                  <a:srgbClr val="868686"/>
                </a:solidFill>
                <a:latin typeface="Cambria"/>
                <a:cs typeface="Cambria"/>
              </a:rPr>
              <a:t>προσφοράς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4110" y="731869"/>
            <a:ext cx="57829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7665" algn="l"/>
              </a:tabLst>
            </a:pPr>
            <a:r>
              <a:rPr sz="3400" b="1" spc="409" dirty="0">
                <a:solidFill>
                  <a:srgbClr val="D56A34"/>
                </a:solidFill>
                <a:latin typeface="Cambria"/>
                <a:cs typeface="Cambria"/>
              </a:rPr>
              <a:t>Διάγραμμα</a:t>
            </a:r>
            <a:r>
              <a:rPr sz="3400" b="1" dirty="0">
                <a:solidFill>
                  <a:srgbClr val="D56A34"/>
                </a:solidFill>
                <a:latin typeface="Cambria"/>
                <a:cs typeface="Cambria"/>
              </a:rPr>
              <a:t>	</a:t>
            </a:r>
            <a:r>
              <a:rPr sz="3400" b="1" spc="409" dirty="0">
                <a:solidFill>
                  <a:srgbClr val="D56A34"/>
                </a:solidFill>
                <a:latin typeface="Cambria"/>
                <a:cs typeface="Cambria"/>
              </a:rPr>
              <a:t>Προσφοράς</a:t>
            </a:r>
            <a:endParaRPr sz="34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67943" y="9452077"/>
            <a:ext cx="3355340" cy="6953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1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65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8113" y="2824982"/>
              <a:ext cx="5248274" cy="5248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5065" y="2824982"/>
              <a:ext cx="5419724" cy="51530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03924" y="442438"/>
            <a:ext cx="7080250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9154" algn="l"/>
                <a:tab pos="5135245" algn="l"/>
              </a:tabLst>
            </a:pPr>
            <a:r>
              <a:rPr sz="4300" b="1" spc="455" dirty="0">
                <a:solidFill>
                  <a:srgbClr val="EB7703"/>
                </a:solidFill>
                <a:latin typeface="Cambria"/>
                <a:cs typeface="Cambria"/>
              </a:rPr>
              <a:t>Ισορροπία</a:t>
            </a:r>
            <a:r>
              <a:rPr sz="43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4300" b="1" spc="505" dirty="0">
                <a:solidFill>
                  <a:srgbClr val="EB7703"/>
                </a:solidFill>
                <a:latin typeface="Cambria"/>
                <a:cs typeface="Cambria"/>
              </a:rPr>
              <a:t>στην</a:t>
            </a:r>
            <a:r>
              <a:rPr sz="43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4300" b="1" spc="450" dirty="0">
                <a:solidFill>
                  <a:srgbClr val="EB7703"/>
                </a:solidFill>
                <a:latin typeface="Cambria"/>
                <a:cs typeface="Cambria"/>
              </a:rPr>
              <a:t>Αγορά</a:t>
            </a:r>
            <a:endParaRPr sz="43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1123" y="1354681"/>
            <a:ext cx="10245725" cy="4927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74370" algn="l"/>
                <a:tab pos="2854325" algn="l"/>
                <a:tab pos="3770629" algn="l"/>
                <a:tab pos="5823585" algn="l"/>
                <a:tab pos="6737984" algn="l"/>
                <a:tab pos="7654290" algn="l"/>
              </a:tabLst>
            </a:pPr>
            <a:r>
              <a:rPr sz="3050" b="1" spc="475" dirty="0">
                <a:solidFill>
                  <a:srgbClr val="588195"/>
                </a:solidFill>
                <a:latin typeface="Cambria"/>
                <a:cs typeface="Cambria"/>
              </a:rPr>
              <a:t>Οι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375" dirty="0">
                <a:solidFill>
                  <a:srgbClr val="588195"/>
                </a:solidFill>
                <a:latin typeface="Cambria"/>
                <a:cs typeface="Cambria"/>
              </a:rPr>
              <a:t>δυνάμεις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355" dirty="0">
                <a:solidFill>
                  <a:srgbClr val="588195"/>
                </a:solidFill>
                <a:latin typeface="Cambria"/>
                <a:cs typeface="Cambria"/>
              </a:rPr>
              <a:t>της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390" dirty="0">
                <a:solidFill>
                  <a:srgbClr val="588195"/>
                </a:solidFill>
                <a:latin typeface="Cambria"/>
                <a:cs typeface="Cambria"/>
              </a:rPr>
              <a:t>Ζήτησης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425" dirty="0">
                <a:solidFill>
                  <a:srgbClr val="588195"/>
                </a:solidFill>
                <a:latin typeface="Cambria"/>
                <a:cs typeface="Cambria"/>
              </a:rPr>
              <a:t>και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355" dirty="0">
                <a:solidFill>
                  <a:srgbClr val="588195"/>
                </a:solidFill>
                <a:latin typeface="Cambria"/>
                <a:cs typeface="Cambria"/>
              </a:rPr>
              <a:t>της</a:t>
            </a:r>
            <a:r>
              <a:rPr sz="3050" b="1" dirty="0">
                <a:solidFill>
                  <a:srgbClr val="588195"/>
                </a:solidFill>
                <a:latin typeface="Cambria"/>
                <a:cs typeface="Cambria"/>
              </a:rPr>
              <a:t>	</a:t>
            </a:r>
            <a:r>
              <a:rPr sz="3050" b="1" spc="370" dirty="0">
                <a:solidFill>
                  <a:srgbClr val="588195"/>
                </a:solidFill>
                <a:latin typeface="Cambria"/>
                <a:cs typeface="Cambria"/>
              </a:rPr>
              <a:t>Προσφοράς</a:t>
            </a:r>
            <a:endParaRPr sz="305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52559" y="9288194"/>
            <a:ext cx="3988435" cy="8362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30"/>
              </a:spcBef>
            </a:pPr>
            <a:r>
              <a:rPr sz="1850" b="1" spc="25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850">
              <a:latin typeface="Cambria"/>
              <a:cs typeface="Cambria"/>
            </a:endParaRPr>
          </a:p>
          <a:p>
            <a:pPr marL="12700" marR="5080">
              <a:lnSpc>
                <a:spcPts val="2100"/>
              </a:lnSpc>
              <a:spcBef>
                <a:spcPts val="70"/>
              </a:spcBef>
              <a:tabLst>
                <a:tab pos="2138680" algn="l"/>
              </a:tabLst>
            </a:pP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850" dirty="0">
                <a:solidFill>
                  <a:srgbClr val="737373"/>
                </a:solidFill>
                <a:latin typeface="Arial Black"/>
                <a:cs typeface="Arial Black"/>
              </a:rPr>
              <a:t>	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8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850" spc="-4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b="1" spc="-7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7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850" spc="-3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spc="-16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8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97939"/>
              <a:ext cx="18288000" cy="45602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071" y="3222691"/>
              <a:ext cx="3854597" cy="38480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89516" y="3097939"/>
              <a:ext cx="4113529" cy="4102100"/>
            </a:xfrm>
            <a:custGeom>
              <a:avLst/>
              <a:gdLst/>
              <a:ahLst/>
              <a:cxnLst/>
              <a:rect l="l" t="t" r="r" b="b"/>
              <a:pathLst>
                <a:path w="4113529" h="4102100">
                  <a:moveTo>
                    <a:pt x="2296375" y="12699"/>
                  </a:moveTo>
                  <a:lnTo>
                    <a:pt x="1816703" y="12699"/>
                  </a:lnTo>
                  <a:lnTo>
                    <a:pt x="1864070" y="0"/>
                  </a:lnTo>
                  <a:lnTo>
                    <a:pt x="2249009" y="0"/>
                  </a:lnTo>
                  <a:lnTo>
                    <a:pt x="2296375" y="12699"/>
                  </a:lnTo>
                  <a:close/>
                </a:path>
                <a:path w="4113529" h="4102100">
                  <a:moveTo>
                    <a:pt x="2390120" y="25399"/>
                  </a:moveTo>
                  <a:lnTo>
                    <a:pt x="1722958" y="25399"/>
                  </a:lnTo>
                  <a:lnTo>
                    <a:pt x="1769662" y="12699"/>
                  </a:lnTo>
                  <a:lnTo>
                    <a:pt x="2343416" y="12699"/>
                  </a:lnTo>
                  <a:lnTo>
                    <a:pt x="2390120" y="25399"/>
                  </a:lnTo>
                  <a:close/>
                </a:path>
                <a:path w="4113529" h="4102100">
                  <a:moveTo>
                    <a:pt x="2436475" y="4076699"/>
                  </a:moveTo>
                  <a:lnTo>
                    <a:pt x="1676604" y="4076699"/>
                  </a:lnTo>
                  <a:lnTo>
                    <a:pt x="1362953" y="3987799"/>
                  </a:lnTo>
                  <a:lnTo>
                    <a:pt x="1319841" y="3975099"/>
                  </a:lnTo>
                  <a:lnTo>
                    <a:pt x="1277190" y="3949699"/>
                  </a:lnTo>
                  <a:lnTo>
                    <a:pt x="1193320" y="3924299"/>
                  </a:lnTo>
                  <a:lnTo>
                    <a:pt x="1111441" y="3873499"/>
                  </a:lnTo>
                  <a:lnTo>
                    <a:pt x="1071279" y="3860799"/>
                  </a:lnTo>
                  <a:lnTo>
                    <a:pt x="992573" y="3809999"/>
                  </a:lnTo>
                  <a:lnTo>
                    <a:pt x="916105" y="3759199"/>
                  </a:lnTo>
                  <a:lnTo>
                    <a:pt x="878741" y="3733799"/>
                  </a:lnTo>
                  <a:lnTo>
                    <a:pt x="841974" y="3708399"/>
                  </a:lnTo>
                  <a:lnTo>
                    <a:pt x="805816" y="3682999"/>
                  </a:lnTo>
                  <a:lnTo>
                    <a:pt x="770279" y="3657599"/>
                  </a:lnTo>
                  <a:lnTo>
                    <a:pt x="735375" y="3632199"/>
                  </a:lnTo>
                  <a:lnTo>
                    <a:pt x="701118" y="3594099"/>
                  </a:lnTo>
                  <a:lnTo>
                    <a:pt x="667519" y="3568699"/>
                  </a:lnTo>
                  <a:lnTo>
                    <a:pt x="634591" y="3543299"/>
                  </a:lnTo>
                  <a:lnTo>
                    <a:pt x="602346" y="3505199"/>
                  </a:lnTo>
                  <a:lnTo>
                    <a:pt x="570796" y="3479799"/>
                  </a:lnTo>
                  <a:lnTo>
                    <a:pt x="539954" y="3441699"/>
                  </a:lnTo>
                  <a:lnTo>
                    <a:pt x="509833" y="3403599"/>
                  </a:lnTo>
                  <a:lnTo>
                    <a:pt x="480443" y="3378199"/>
                  </a:lnTo>
                  <a:lnTo>
                    <a:pt x="451798" y="3340099"/>
                  </a:lnTo>
                  <a:lnTo>
                    <a:pt x="423911" y="3301999"/>
                  </a:lnTo>
                  <a:lnTo>
                    <a:pt x="396792" y="3263899"/>
                  </a:lnTo>
                  <a:lnTo>
                    <a:pt x="370456" y="3225799"/>
                  </a:lnTo>
                  <a:lnTo>
                    <a:pt x="344914" y="3187699"/>
                  </a:lnTo>
                  <a:lnTo>
                    <a:pt x="320178" y="3149599"/>
                  </a:lnTo>
                  <a:lnTo>
                    <a:pt x="296261" y="3111499"/>
                  </a:lnTo>
                  <a:lnTo>
                    <a:pt x="273175" y="3073399"/>
                  </a:lnTo>
                  <a:lnTo>
                    <a:pt x="250933" y="3035299"/>
                  </a:lnTo>
                  <a:lnTo>
                    <a:pt x="229547" y="2997199"/>
                  </a:lnTo>
                  <a:lnTo>
                    <a:pt x="209029" y="2959099"/>
                  </a:lnTo>
                  <a:lnTo>
                    <a:pt x="189391" y="2920999"/>
                  </a:lnTo>
                  <a:lnTo>
                    <a:pt x="170646" y="2870199"/>
                  </a:lnTo>
                  <a:lnTo>
                    <a:pt x="152807" y="2832099"/>
                  </a:lnTo>
                  <a:lnTo>
                    <a:pt x="135885" y="2793999"/>
                  </a:lnTo>
                  <a:lnTo>
                    <a:pt x="119893" y="2743199"/>
                  </a:lnTo>
                  <a:lnTo>
                    <a:pt x="104843" y="2705099"/>
                  </a:lnTo>
                  <a:lnTo>
                    <a:pt x="90748" y="2654299"/>
                  </a:lnTo>
                  <a:lnTo>
                    <a:pt x="77620" y="2616199"/>
                  </a:lnTo>
                  <a:lnTo>
                    <a:pt x="65471" y="2565399"/>
                  </a:lnTo>
                  <a:lnTo>
                    <a:pt x="54314" y="2527299"/>
                  </a:lnTo>
                  <a:lnTo>
                    <a:pt x="44161" y="2476499"/>
                  </a:lnTo>
                  <a:lnTo>
                    <a:pt x="35024" y="2425699"/>
                  </a:lnTo>
                  <a:lnTo>
                    <a:pt x="26916" y="2387599"/>
                  </a:lnTo>
                  <a:lnTo>
                    <a:pt x="19849" y="2336799"/>
                  </a:lnTo>
                  <a:lnTo>
                    <a:pt x="13835" y="2285999"/>
                  </a:lnTo>
                  <a:lnTo>
                    <a:pt x="8887" y="2247899"/>
                  </a:lnTo>
                  <a:lnTo>
                    <a:pt x="5017" y="2197099"/>
                  </a:lnTo>
                  <a:lnTo>
                    <a:pt x="2238" y="2146299"/>
                  </a:lnTo>
                  <a:lnTo>
                    <a:pt x="561" y="2095499"/>
                  </a:lnTo>
                  <a:lnTo>
                    <a:pt x="0" y="2057399"/>
                  </a:lnTo>
                  <a:lnTo>
                    <a:pt x="561" y="2006599"/>
                  </a:lnTo>
                  <a:lnTo>
                    <a:pt x="2238" y="1955799"/>
                  </a:lnTo>
                  <a:lnTo>
                    <a:pt x="5017" y="1904999"/>
                  </a:lnTo>
                  <a:lnTo>
                    <a:pt x="8887" y="1854199"/>
                  </a:lnTo>
                  <a:lnTo>
                    <a:pt x="13835" y="1816099"/>
                  </a:lnTo>
                  <a:lnTo>
                    <a:pt x="19849" y="1765299"/>
                  </a:lnTo>
                  <a:lnTo>
                    <a:pt x="26916" y="1714499"/>
                  </a:lnTo>
                  <a:lnTo>
                    <a:pt x="35024" y="1676399"/>
                  </a:lnTo>
                  <a:lnTo>
                    <a:pt x="44161" y="1625599"/>
                  </a:lnTo>
                  <a:lnTo>
                    <a:pt x="54314" y="1574799"/>
                  </a:lnTo>
                  <a:lnTo>
                    <a:pt x="65471" y="1536699"/>
                  </a:lnTo>
                  <a:lnTo>
                    <a:pt x="77620" y="1485899"/>
                  </a:lnTo>
                  <a:lnTo>
                    <a:pt x="90748" y="1447799"/>
                  </a:lnTo>
                  <a:lnTo>
                    <a:pt x="104843" y="1396999"/>
                  </a:lnTo>
                  <a:lnTo>
                    <a:pt x="119893" y="1358899"/>
                  </a:lnTo>
                  <a:lnTo>
                    <a:pt x="135885" y="1320799"/>
                  </a:lnTo>
                  <a:lnTo>
                    <a:pt x="152807" y="1269999"/>
                  </a:lnTo>
                  <a:lnTo>
                    <a:pt x="170646" y="1231899"/>
                  </a:lnTo>
                  <a:lnTo>
                    <a:pt x="189391" y="1193799"/>
                  </a:lnTo>
                  <a:lnTo>
                    <a:pt x="209029" y="1142999"/>
                  </a:lnTo>
                  <a:lnTo>
                    <a:pt x="229547" y="1104899"/>
                  </a:lnTo>
                  <a:lnTo>
                    <a:pt x="250933" y="1066799"/>
                  </a:lnTo>
                  <a:lnTo>
                    <a:pt x="273175" y="1028699"/>
                  </a:lnTo>
                  <a:lnTo>
                    <a:pt x="296261" y="990599"/>
                  </a:lnTo>
                  <a:lnTo>
                    <a:pt x="320178" y="952499"/>
                  </a:lnTo>
                  <a:lnTo>
                    <a:pt x="344914" y="914399"/>
                  </a:lnTo>
                  <a:lnTo>
                    <a:pt x="370456" y="876299"/>
                  </a:lnTo>
                  <a:lnTo>
                    <a:pt x="396792" y="838199"/>
                  </a:lnTo>
                  <a:lnTo>
                    <a:pt x="423911" y="800099"/>
                  </a:lnTo>
                  <a:lnTo>
                    <a:pt x="451798" y="761999"/>
                  </a:lnTo>
                  <a:lnTo>
                    <a:pt x="480443" y="736599"/>
                  </a:lnTo>
                  <a:lnTo>
                    <a:pt x="509833" y="698499"/>
                  </a:lnTo>
                  <a:lnTo>
                    <a:pt x="539954" y="660399"/>
                  </a:lnTo>
                  <a:lnTo>
                    <a:pt x="570796" y="634999"/>
                  </a:lnTo>
                  <a:lnTo>
                    <a:pt x="602346" y="596899"/>
                  </a:lnTo>
                  <a:lnTo>
                    <a:pt x="634591" y="571499"/>
                  </a:lnTo>
                  <a:lnTo>
                    <a:pt x="667519" y="533399"/>
                  </a:lnTo>
                  <a:lnTo>
                    <a:pt x="701118" y="507999"/>
                  </a:lnTo>
                  <a:lnTo>
                    <a:pt x="735375" y="469899"/>
                  </a:lnTo>
                  <a:lnTo>
                    <a:pt x="770279" y="444499"/>
                  </a:lnTo>
                  <a:lnTo>
                    <a:pt x="805816" y="419099"/>
                  </a:lnTo>
                  <a:lnTo>
                    <a:pt x="841974" y="393699"/>
                  </a:lnTo>
                  <a:lnTo>
                    <a:pt x="878741" y="368299"/>
                  </a:lnTo>
                  <a:lnTo>
                    <a:pt x="916105" y="342899"/>
                  </a:lnTo>
                  <a:lnTo>
                    <a:pt x="992573" y="292099"/>
                  </a:lnTo>
                  <a:lnTo>
                    <a:pt x="1071279" y="241299"/>
                  </a:lnTo>
                  <a:lnTo>
                    <a:pt x="1111441" y="228599"/>
                  </a:lnTo>
                  <a:lnTo>
                    <a:pt x="1152125" y="203199"/>
                  </a:lnTo>
                  <a:lnTo>
                    <a:pt x="1193320" y="190499"/>
                  </a:lnTo>
                  <a:lnTo>
                    <a:pt x="1235012" y="165099"/>
                  </a:lnTo>
                  <a:lnTo>
                    <a:pt x="1277190" y="152399"/>
                  </a:lnTo>
                  <a:lnTo>
                    <a:pt x="1319841" y="126999"/>
                  </a:lnTo>
                  <a:lnTo>
                    <a:pt x="1676604" y="25399"/>
                  </a:lnTo>
                  <a:lnTo>
                    <a:pt x="2436475" y="25399"/>
                  </a:lnTo>
                  <a:lnTo>
                    <a:pt x="2793237" y="126999"/>
                  </a:lnTo>
                  <a:lnTo>
                    <a:pt x="2835888" y="152399"/>
                  </a:lnTo>
                  <a:lnTo>
                    <a:pt x="2878066" y="165099"/>
                  </a:lnTo>
                  <a:lnTo>
                    <a:pt x="2919758" y="190499"/>
                  </a:lnTo>
                  <a:lnTo>
                    <a:pt x="2960953" y="203199"/>
                  </a:lnTo>
                  <a:lnTo>
                    <a:pt x="3001637" y="228599"/>
                  </a:lnTo>
                  <a:lnTo>
                    <a:pt x="3041799" y="241299"/>
                  </a:lnTo>
                  <a:lnTo>
                    <a:pt x="3120506" y="292099"/>
                  </a:lnTo>
                  <a:lnTo>
                    <a:pt x="3196974" y="342899"/>
                  </a:lnTo>
                  <a:lnTo>
                    <a:pt x="3234337" y="368299"/>
                  </a:lnTo>
                  <a:lnTo>
                    <a:pt x="3271105" y="393699"/>
                  </a:lnTo>
                  <a:lnTo>
                    <a:pt x="3307263" y="419099"/>
                  </a:lnTo>
                  <a:lnTo>
                    <a:pt x="3342800" y="444499"/>
                  </a:lnTo>
                  <a:lnTo>
                    <a:pt x="3377703" y="469899"/>
                  </a:lnTo>
                  <a:lnTo>
                    <a:pt x="3411960" y="507999"/>
                  </a:lnTo>
                  <a:lnTo>
                    <a:pt x="3445559" y="533399"/>
                  </a:lnTo>
                  <a:lnTo>
                    <a:pt x="3478487" y="571499"/>
                  </a:lnTo>
                  <a:lnTo>
                    <a:pt x="3510732" y="596899"/>
                  </a:lnTo>
                  <a:lnTo>
                    <a:pt x="3542282" y="634999"/>
                  </a:lnTo>
                  <a:lnTo>
                    <a:pt x="3573124" y="660399"/>
                  </a:lnTo>
                  <a:lnTo>
                    <a:pt x="3603246" y="698499"/>
                  </a:lnTo>
                  <a:lnTo>
                    <a:pt x="3632635" y="736599"/>
                  </a:lnTo>
                  <a:lnTo>
                    <a:pt x="3661280" y="761999"/>
                  </a:lnTo>
                  <a:lnTo>
                    <a:pt x="3689168" y="800099"/>
                  </a:lnTo>
                  <a:lnTo>
                    <a:pt x="3716286" y="838199"/>
                  </a:lnTo>
                  <a:lnTo>
                    <a:pt x="3742622" y="876299"/>
                  </a:lnTo>
                  <a:lnTo>
                    <a:pt x="3768164" y="914399"/>
                  </a:lnTo>
                  <a:lnTo>
                    <a:pt x="3792900" y="952499"/>
                  </a:lnTo>
                  <a:lnTo>
                    <a:pt x="3816817" y="990599"/>
                  </a:lnTo>
                  <a:lnTo>
                    <a:pt x="3839903" y="1028699"/>
                  </a:lnTo>
                  <a:lnTo>
                    <a:pt x="3862145" y="1066799"/>
                  </a:lnTo>
                  <a:lnTo>
                    <a:pt x="3883532" y="1104899"/>
                  </a:lnTo>
                  <a:lnTo>
                    <a:pt x="3904050" y="1142999"/>
                  </a:lnTo>
                  <a:lnTo>
                    <a:pt x="3923687" y="1193799"/>
                  </a:lnTo>
                  <a:lnTo>
                    <a:pt x="3942432" y="1231899"/>
                  </a:lnTo>
                  <a:lnTo>
                    <a:pt x="3960271" y="1269999"/>
                  </a:lnTo>
                  <a:lnTo>
                    <a:pt x="3977193" y="1320799"/>
                  </a:lnTo>
                  <a:lnTo>
                    <a:pt x="3993185" y="1358899"/>
                  </a:lnTo>
                  <a:lnTo>
                    <a:pt x="4008235" y="1396999"/>
                  </a:lnTo>
                  <a:lnTo>
                    <a:pt x="4022330" y="1447799"/>
                  </a:lnTo>
                  <a:lnTo>
                    <a:pt x="4035458" y="1485899"/>
                  </a:lnTo>
                  <a:lnTo>
                    <a:pt x="4047607" y="1536699"/>
                  </a:lnTo>
                  <a:lnTo>
                    <a:pt x="4058764" y="1574799"/>
                  </a:lnTo>
                  <a:lnTo>
                    <a:pt x="4068917" y="1625599"/>
                  </a:lnTo>
                  <a:lnTo>
                    <a:pt x="4078054" y="1676399"/>
                  </a:lnTo>
                  <a:lnTo>
                    <a:pt x="4086162" y="1714499"/>
                  </a:lnTo>
                  <a:lnTo>
                    <a:pt x="4093229" y="1765299"/>
                  </a:lnTo>
                  <a:lnTo>
                    <a:pt x="4099243" y="1816099"/>
                  </a:lnTo>
                  <a:lnTo>
                    <a:pt x="4104191" y="1854199"/>
                  </a:lnTo>
                  <a:lnTo>
                    <a:pt x="4108061" y="1904999"/>
                  </a:lnTo>
                  <a:lnTo>
                    <a:pt x="4110840" y="1955799"/>
                  </a:lnTo>
                  <a:lnTo>
                    <a:pt x="4112517" y="2006599"/>
                  </a:lnTo>
                  <a:lnTo>
                    <a:pt x="4113079" y="2057399"/>
                  </a:lnTo>
                  <a:lnTo>
                    <a:pt x="4112517" y="2095499"/>
                  </a:lnTo>
                  <a:lnTo>
                    <a:pt x="4110840" y="2146299"/>
                  </a:lnTo>
                  <a:lnTo>
                    <a:pt x="4108061" y="2197099"/>
                  </a:lnTo>
                  <a:lnTo>
                    <a:pt x="4104191" y="2247899"/>
                  </a:lnTo>
                  <a:lnTo>
                    <a:pt x="4099243" y="2285999"/>
                  </a:lnTo>
                  <a:lnTo>
                    <a:pt x="4093229" y="2336799"/>
                  </a:lnTo>
                  <a:lnTo>
                    <a:pt x="4086162" y="2387599"/>
                  </a:lnTo>
                  <a:lnTo>
                    <a:pt x="4078054" y="2425699"/>
                  </a:lnTo>
                  <a:lnTo>
                    <a:pt x="4068917" y="2476499"/>
                  </a:lnTo>
                  <a:lnTo>
                    <a:pt x="4058764" y="2527299"/>
                  </a:lnTo>
                  <a:lnTo>
                    <a:pt x="4047607" y="2565399"/>
                  </a:lnTo>
                  <a:lnTo>
                    <a:pt x="4035458" y="2616199"/>
                  </a:lnTo>
                  <a:lnTo>
                    <a:pt x="4022330" y="2654299"/>
                  </a:lnTo>
                  <a:lnTo>
                    <a:pt x="4008235" y="2705099"/>
                  </a:lnTo>
                  <a:lnTo>
                    <a:pt x="3993185" y="2743199"/>
                  </a:lnTo>
                  <a:lnTo>
                    <a:pt x="3977193" y="2793999"/>
                  </a:lnTo>
                  <a:lnTo>
                    <a:pt x="3960271" y="2832099"/>
                  </a:lnTo>
                  <a:lnTo>
                    <a:pt x="3942432" y="2870199"/>
                  </a:lnTo>
                  <a:lnTo>
                    <a:pt x="3923687" y="2920999"/>
                  </a:lnTo>
                  <a:lnTo>
                    <a:pt x="3904050" y="2959099"/>
                  </a:lnTo>
                  <a:lnTo>
                    <a:pt x="3883532" y="2997199"/>
                  </a:lnTo>
                  <a:lnTo>
                    <a:pt x="3862145" y="3035299"/>
                  </a:lnTo>
                  <a:lnTo>
                    <a:pt x="3839903" y="3073399"/>
                  </a:lnTo>
                  <a:lnTo>
                    <a:pt x="3816817" y="3111499"/>
                  </a:lnTo>
                  <a:lnTo>
                    <a:pt x="3792900" y="3149599"/>
                  </a:lnTo>
                  <a:lnTo>
                    <a:pt x="3768164" y="3187699"/>
                  </a:lnTo>
                  <a:lnTo>
                    <a:pt x="3742622" y="3225799"/>
                  </a:lnTo>
                  <a:lnTo>
                    <a:pt x="3716286" y="3263899"/>
                  </a:lnTo>
                  <a:lnTo>
                    <a:pt x="3689168" y="3301999"/>
                  </a:lnTo>
                  <a:lnTo>
                    <a:pt x="3661280" y="3340099"/>
                  </a:lnTo>
                  <a:lnTo>
                    <a:pt x="3632635" y="3378199"/>
                  </a:lnTo>
                  <a:lnTo>
                    <a:pt x="3603246" y="3403599"/>
                  </a:lnTo>
                  <a:lnTo>
                    <a:pt x="3573124" y="3441699"/>
                  </a:lnTo>
                  <a:lnTo>
                    <a:pt x="3542282" y="3479799"/>
                  </a:lnTo>
                  <a:lnTo>
                    <a:pt x="3510732" y="3505199"/>
                  </a:lnTo>
                  <a:lnTo>
                    <a:pt x="3478487" y="3543299"/>
                  </a:lnTo>
                  <a:lnTo>
                    <a:pt x="3445559" y="3568699"/>
                  </a:lnTo>
                  <a:lnTo>
                    <a:pt x="3411960" y="3594099"/>
                  </a:lnTo>
                  <a:lnTo>
                    <a:pt x="3377703" y="3632199"/>
                  </a:lnTo>
                  <a:lnTo>
                    <a:pt x="3342800" y="3657599"/>
                  </a:lnTo>
                  <a:lnTo>
                    <a:pt x="3307263" y="3682999"/>
                  </a:lnTo>
                  <a:lnTo>
                    <a:pt x="3271105" y="3708399"/>
                  </a:lnTo>
                  <a:lnTo>
                    <a:pt x="3234337" y="3733799"/>
                  </a:lnTo>
                  <a:lnTo>
                    <a:pt x="3196974" y="3759199"/>
                  </a:lnTo>
                  <a:lnTo>
                    <a:pt x="3120506" y="3809999"/>
                  </a:lnTo>
                  <a:lnTo>
                    <a:pt x="3041799" y="3860799"/>
                  </a:lnTo>
                  <a:lnTo>
                    <a:pt x="3001637" y="3873499"/>
                  </a:lnTo>
                  <a:lnTo>
                    <a:pt x="2919758" y="3924299"/>
                  </a:lnTo>
                  <a:lnTo>
                    <a:pt x="2835888" y="3949699"/>
                  </a:lnTo>
                  <a:lnTo>
                    <a:pt x="2793237" y="3975099"/>
                  </a:lnTo>
                  <a:lnTo>
                    <a:pt x="2750125" y="3987799"/>
                  </a:lnTo>
                  <a:lnTo>
                    <a:pt x="2436475" y="4076699"/>
                  </a:lnTo>
                  <a:close/>
                </a:path>
                <a:path w="4113529" h="4102100">
                  <a:moveTo>
                    <a:pt x="2343416" y="4089399"/>
                  </a:moveTo>
                  <a:lnTo>
                    <a:pt x="1769662" y="4089399"/>
                  </a:lnTo>
                  <a:lnTo>
                    <a:pt x="1722958" y="4076699"/>
                  </a:lnTo>
                  <a:lnTo>
                    <a:pt x="2390120" y="4076699"/>
                  </a:lnTo>
                  <a:lnTo>
                    <a:pt x="2343416" y="4089399"/>
                  </a:lnTo>
                  <a:close/>
                </a:path>
                <a:path w="4113529" h="4102100">
                  <a:moveTo>
                    <a:pt x="2249009" y="4102099"/>
                  </a:moveTo>
                  <a:lnTo>
                    <a:pt x="1864070" y="4102099"/>
                  </a:lnTo>
                  <a:lnTo>
                    <a:pt x="1816703" y="4089399"/>
                  </a:lnTo>
                  <a:lnTo>
                    <a:pt x="2296375" y="4089399"/>
                  </a:lnTo>
                  <a:lnTo>
                    <a:pt x="2249009" y="4102099"/>
                  </a:lnTo>
                  <a:close/>
                </a:path>
              </a:pathLst>
            </a:custGeom>
            <a:solidFill>
              <a:srgbClr val="FB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2488" y="3222691"/>
              <a:ext cx="3854597" cy="38480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002821" y="3056413"/>
              <a:ext cx="4113529" cy="4102100"/>
            </a:xfrm>
            <a:custGeom>
              <a:avLst/>
              <a:gdLst/>
              <a:ahLst/>
              <a:cxnLst/>
              <a:rect l="l" t="t" r="r" b="b"/>
              <a:pathLst>
                <a:path w="4113529" h="4102100">
                  <a:moveTo>
                    <a:pt x="2296375" y="12699"/>
                  </a:moveTo>
                  <a:lnTo>
                    <a:pt x="1816703" y="12699"/>
                  </a:lnTo>
                  <a:lnTo>
                    <a:pt x="1864070" y="0"/>
                  </a:lnTo>
                  <a:lnTo>
                    <a:pt x="2249009" y="0"/>
                  </a:lnTo>
                  <a:lnTo>
                    <a:pt x="2296375" y="12699"/>
                  </a:lnTo>
                  <a:close/>
                </a:path>
                <a:path w="4113529" h="4102100">
                  <a:moveTo>
                    <a:pt x="2390120" y="25399"/>
                  </a:moveTo>
                  <a:lnTo>
                    <a:pt x="1722958" y="25399"/>
                  </a:lnTo>
                  <a:lnTo>
                    <a:pt x="1769662" y="12699"/>
                  </a:lnTo>
                  <a:lnTo>
                    <a:pt x="2343416" y="12699"/>
                  </a:lnTo>
                  <a:lnTo>
                    <a:pt x="2390120" y="25399"/>
                  </a:lnTo>
                  <a:close/>
                </a:path>
                <a:path w="4113529" h="4102100">
                  <a:moveTo>
                    <a:pt x="2436475" y="4076699"/>
                  </a:moveTo>
                  <a:lnTo>
                    <a:pt x="1676604" y="4076699"/>
                  </a:lnTo>
                  <a:lnTo>
                    <a:pt x="1362953" y="3987799"/>
                  </a:lnTo>
                  <a:lnTo>
                    <a:pt x="1319841" y="3975099"/>
                  </a:lnTo>
                  <a:lnTo>
                    <a:pt x="1277190" y="3949699"/>
                  </a:lnTo>
                  <a:lnTo>
                    <a:pt x="1193320" y="3924299"/>
                  </a:lnTo>
                  <a:lnTo>
                    <a:pt x="1111441" y="3873499"/>
                  </a:lnTo>
                  <a:lnTo>
                    <a:pt x="1071279" y="3860799"/>
                  </a:lnTo>
                  <a:lnTo>
                    <a:pt x="992573" y="3809999"/>
                  </a:lnTo>
                  <a:lnTo>
                    <a:pt x="916105" y="3759199"/>
                  </a:lnTo>
                  <a:lnTo>
                    <a:pt x="878741" y="3733799"/>
                  </a:lnTo>
                  <a:lnTo>
                    <a:pt x="841974" y="3708399"/>
                  </a:lnTo>
                  <a:lnTo>
                    <a:pt x="805815" y="3682999"/>
                  </a:lnTo>
                  <a:lnTo>
                    <a:pt x="770279" y="3657599"/>
                  </a:lnTo>
                  <a:lnTo>
                    <a:pt x="735375" y="3632199"/>
                  </a:lnTo>
                  <a:lnTo>
                    <a:pt x="701118" y="3594099"/>
                  </a:lnTo>
                  <a:lnTo>
                    <a:pt x="667519" y="3568699"/>
                  </a:lnTo>
                  <a:lnTo>
                    <a:pt x="634591" y="3543299"/>
                  </a:lnTo>
                  <a:lnTo>
                    <a:pt x="602346" y="3505199"/>
                  </a:lnTo>
                  <a:lnTo>
                    <a:pt x="570796" y="3479799"/>
                  </a:lnTo>
                  <a:lnTo>
                    <a:pt x="539954" y="3441699"/>
                  </a:lnTo>
                  <a:lnTo>
                    <a:pt x="509832" y="3403599"/>
                  </a:lnTo>
                  <a:lnTo>
                    <a:pt x="480443" y="3378199"/>
                  </a:lnTo>
                  <a:lnTo>
                    <a:pt x="451798" y="3340099"/>
                  </a:lnTo>
                  <a:lnTo>
                    <a:pt x="423911" y="3301999"/>
                  </a:lnTo>
                  <a:lnTo>
                    <a:pt x="396792" y="3263899"/>
                  </a:lnTo>
                  <a:lnTo>
                    <a:pt x="370456" y="3225799"/>
                  </a:lnTo>
                  <a:lnTo>
                    <a:pt x="344914" y="3187699"/>
                  </a:lnTo>
                  <a:lnTo>
                    <a:pt x="320178" y="3149599"/>
                  </a:lnTo>
                  <a:lnTo>
                    <a:pt x="296261" y="3111499"/>
                  </a:lnTo>
                  <a:lnTo>
                    <a:pt x="273175" y="3073399"/>
                  </a:lnTo>
                  <a:lnTo>
                    <a:pt x="250933" y="3035299"/>
                  </a:lnTo>
                  <a:lnTo>
                    <a:pt x="229547" y="2997199"/>
                  </a:lnTo>
                  <a:lnTo>
                    <a:pt x="209029" y="2959099"/>
                  </a:lnTo>
                  <a:lnTo>
                    <a:pt x="189391" y="2920999"/>
                  </a:lnTo>
                  <a:lnTo>
                    <a:pt x="170646" y="2870199"/>
                  </a:lnTo>
                  <a:lnTo>
                    <a:pt x="152807" y="2832099"/>
                  </a:lnTo>
                  <a:lnTo>
                    <a:pt x="135885" y="2793999"/>
                  </a:lnTo>
                  <a:lnTo>
                    <a:pt x="119893" y="2743199"/>
                  </a:lnTo>
                  <a:lnTo>
                    <a:pt x="104843" y="2705099"/>
                  </a:lnTo>
                  <a:lnTo>
                    <a:pt x="90748" y="2654299"/>
                  </a:lnTo>
                  <a:lnTo>
                    <a:pt x="77620" y="2616199"/>
                  </a:lnTo>
                  <a:lnTo>
                    <a:pt x="65471" y="2565399"/>
                  </a:lnTo>
                  <a:lnTo>
                    <a:pt x="54314" y="2527299"/>
                  </a:lnTo>
                  <a:lnTo>
                    <a:pt x="44161" y="2476499"/>
                  </a:lnTo>
                  <a:lnTo>
                    <a:pt x="35024" y="2425699"/>
                  </a:lnTo>
                  <a:lnTo>
                    <a:pt x="26916" y="2387599"/>
                  </a:lnTo>
                  <a:lnTo>
                    <a:pt x="19849" y="2336799"/>
                  </a:lnTo>
                  <a:lnTo>
                    <a:pt x="13835" y="2285999"/>
                  </a:lnTo>
                  <a:lnTo>
                    <a:pt x="8887" y="2247899"/>
                  </a:lnTo>
                  <a:lnTo>
                    <a:pt x="5017" y="2197099"/>
                  </a:lnTo>
                  <a:lnTo>
                    <a:pt x="2238" y="2146299"/>
                  </a:lnTo>
                  <a:lnTo>
                    <a:pt x="561" y="2095499"/>
                  </a:lnTo>
                  <a:lnTo>
                    <a:pt x="0" y="2057399"/>
                  </a:lnTo>
                  <a:lnTo>
                    <a:pt x="561" y="2006599"/>
                  </a:lnTo>
                  <a:lnTo>
                    <a:pt x="2238" y="1955799"/>
                  </a:lnTo>
                  <a:lnTo>
                    <a:pt x="5017" y="1904999"/>
                  </a:lnTo>
                  <a:lnTo>
                    <a:pt x="8887" y="1854199"/>
                  </a:lnTo>
                  <a:lnTo>
                    <a:pt x="13835" y="1816099"/>
                  </a:lnTo>
                  <a:lnTo>
                    <a:pt x="19849" y="1765299"/>
                  </a:lnTo>
                  <a:lnTo>
                    <a:pt x="26916" y="1714499"/>
                  </a:lnTo>
                  <a:lnTo>
                    <a:pt x="35024" y="1676399"/>
                  </a:lnTo>
                  <a:lnTo>
                    <a:pt x="44161" y="1625599"/>
                  </a:lnTo>
                  <a:lnTo>
                    <a:pt x="54314" y="1574799"/>
                  </a:lnTo>
                  <a:lnTo>
                    <a:pt x="65471" y="1536699"/>
                  </a:lnTo>
                  <a:lnTo>
                    <a:pt x="77620" y="1485899"/>
                  </a:lnTo>
                  <a:lnTo>
                    <a:pt x="90748" y="1447799"/>
                  </a:lnTo>
                  <a:lnTo>
                    <a:pt x="104843" y="1396999"/>
                  </a:lnTo>
                  <a:lnTo>
                    <a:pt x="119893" y="1358899"/>
                  </a:lnTo>
                  <a:lnTo>
                    <a:pt x="135885" y="1320799"/>
                  </a:lnTo>
                  <a:lnTo>
                    <a:pt x="152807" y="1269999"/>
                  </a:lnTo>
                  <a:lnTo>
                    <a:pt x="170646" y="1231899"/>
                  </a:lnTo>
                  <a:lnTo>
                    <a:pt x="189391" y="1193799"/>
                  </a:lnTo>
                  <a:lnTo>
                    <a:pt x="209029" y="1142999"/>
                  </a:lnTo>
                  <a:lnTo>
                    <a:pt x="229547" y="1104899"/>
                  </a:lnTo>
                  <a:lnTo>
                    <a:pt x="250933" y="1066799"/>
                  </a:lnTo>
                  <a:lnTo>
                    <a:pt x="273175" y="1028699"/>
                  </a:lnTo>
                  <a:lnTo>
                    <a:pt x="296261" y="990599"/>
                  </a:lnTo>
                  <a:lnTo>
                    <a:pt x="320178" y="952499"/>
                  </a:lnTo>
                  <a:lnTo>
                    <a:pt x="344914" y="914399"/>
                  </a:lnTo>
                  <a:lnTo>
                    <a:pt x="370456" y="876299"/>
                  </a:lnTo>
                  <a:lnTo>
                    <a:pt x="396792" y="838199"/>
                  </a:lnTo>
                  <a:lnTo>
                    <a:pt x="423911" y="800099"/>
                  </a:lnTo>
                  <a:lnTo>
                    <a:pt x="451798" y="761999"/>
                  </a:lnTo>
                  <a:lnTo>
                    <a:pt x="480443" y="736599"/>
                  </a:lnTo>
                  <a:lnTo>
                    <a:pt x="509832" y="698499"/>
                  </a:lnTo>
                  <a:lnTo>
                    <a:pt x="539954" y="660399"/>
                  </a:lnTo>
                  <a:lnTo>
                    <a:pt x="570796" y="634999"/>
                  </a:lnTo>
                  <a:lnTo>
                    <a:pt x="602346" y="596899"/>
                  </a:lnTo>
                  <a:lnTo>
                    <a:pt x="634591" y="571499"/>
                  </a:lnTo>
                  <a:lnTo>
                    <a:pt x="667519" y="533399"/>
                  </a:lnTo>
                  <a:lnTo>
                    <a:pt x="701118" y="507999"/>
                  </a:lnTo>
                  <a:lnTo>
                    <a:pt x="735375" y="469899"/>
                  </a:lnTo>
                  <a:lnTo>
                    <a:pt x="770279" y="444499"/>
                  </a:lnTo>
                  <a:lnTo>
                    <a:pt x="805815" y="419099"/>
                  </a:lnTo>
                  <a:lnTo>
                    <a:pt x="841974" y="393699"/>
                  </a:lnTo>
                  <a:lnTo>
                    <a:pt x="878741" y="368299"/>
                  </a:lnTo>
                  <a:lnTo>
                    <a:pt x="916105" y="342899"/>
                  </a:lnTo>
                  <a:lnTo>
                    <a:pt x="992573" y="292099"/>
                  </a:lnTo>
                  <a:lnTo>
                    <a:pt x="1071279" y="241299"/>
                  </a:lnTo>
                  <a:lnTo>
                    <a:pt x="1111441" y="228599"/>
                  </a:lnTo>
                  <a:lnTo>
                    <a:pt x="1152125" y="203199"/>
                  </a:lnTo>
                  <a:lnTo>
                    <a:pt x="1193320" y="190499"/>
                  </a:lnTo>
                  <a:lnTo>
                    <a:pt x="1235012" y="165099"/>
                  </a:lnTo>
                  <a:lnTo>
                    <a:pt x="1277190" y="152399"/>
                  </a:lnTo>
                  <a:lnTo>
                    <a:pt x="1319841" y="126999"/>
                  </a:lnTo>
                  <a:lnTo>
                    <a:pt x="1676604" y="25399"/>
                  </a:lnTo>
                  <a:lnTo>
                    <a:pt x="2436475" y="25399"/>
                  </a:lnTo>
                  <a:lnTo>
                    <a:pt x="2793237" y="126999"/>
                  </a:lnTo>
                  <a:lnTo>
                    <a:pt x="2835888" y="152399"/>
                  </a:lnTo>
                  <a:lnTo>
                    <a:pt x="2878066" y="165099"/>
                  </a:lnTo>
                  <a:lnTo>
                    <a:pt x="2919758" y="190499"/>
                  </a:lnTo>
                  <a:lnTo>
                    <a:pt x="2960953" y="203199"/>
                  </a:lnTo>
                  <a:lnTo>
                    <a:pt x="3001637" y="228599"/>
                  </a:lnTo>
                  <a:lnTo>
                    <a:pt x="3041799" y="241299"/>
                  </a:lnTo>
                  <a:lnTo>
                    <a:pt x="3120505" y="292099"/>
                  </a:lnTo>
                  <a:lnTo>
                    <a:pt x="3196974" y="342899"/>
                  </a:lnTo>
                  <a:lnTo>
                    <a:pt x="3234337" y="368299"/>
                  </a:lnTo>
                  <a:lnTo>
                    <a:pt x="3271104" y="393699"/>
                  </a:lnTo>
                  <a:lnTo>
                    <a:pt x="3307263" y="419099"/>
                  </a:lnTo>
                  <a:lnTo>
                    <a:pt x="3342800" y="444499"/>
                  </a:lnTo>
                  <a:lnTo>
                    <a:pt x="3377703" y="469899"/>
                  </a:lnTo>
                  <a:lnTo>
                    <a:pt x="3411960" y="507999"/>
                  </a:lnTo>
                  <a:lnTo>
                    <a:pt x="3445559" y="533399"/>
                  </a:lnTo>
                  <a:lnTo>
                    <a:pt x="3478487" y="571499"/>
                  </a:lnTo>
                  <a:lnTo>
                    <a:pt x="3510732" y="596899"/>
                  </a:lnTo>
                  <a:lnTo>
                    <a:pt x="3542282" y="634999"/>
                  </a:lnTo>
                  <a:lnTo>
                    <a:pt x="3573124" y="660399"/>
                  </a:lnTo>
                  <a:lnTo>
                    <a:pt x="3603246" y="698499"/>
                  </a:lnTo>
                  <a:lnTo>
                    <a:pt x="3632635" y="736599"/>
                  </a:lnTo>
                  <a:lnTo>
                    <a:pt x="3661280" y="761999"/>
                  </a:lnTo>
                  <a:lnTo>
                    <a:pt x="3689167" y="800099"/>
                  </a:lnTo>
                  <a:lnTo>
                    <a:pt x="3716286" y="838199"/>
                  </a:lnTo>
                  <a:lnTo>
                    <a:pt x="3742622" y="876299"/>
                  </a:lnTo>
                  <a:lnTo>
                    <a:pt x="3768164" y="914399"/>
                  </a:lnTo>
                  <a:lnTo>
                    <a:pt x="3792900" y="952499"/>
                  </a:lnTo>
                  <a:lnTo>
                    <a:pt x="3816817" y="990599"/>
                  </a:lnTo>
                  <a:lnTo>
                    <a:pt x="3839903" y="1028699"/>
                  </a:lnTo>
                  <a:lnTo>
                    <a:pt x="3862145" y="1066799"/>
                  </a:lnTo>
                  <a:lnTo>
                    <a:pt x="3883531" y="1104899"/>
                  </a:lnTo>
                  <a:lnTo>
                    <a:pt x="3904049" y="1142999"/>
                  </a:lnTo>
                  <a:lnTo>
                    <a:pt x="3923687" y="1193799"/>
                  </a:lnTo>
                  <a:lnTo>
                    <a:pt x="3942432" y="1231899"/>
                  </a:lnTo>
                  <a:lnTo>
                    <a:pt x="3960271" y="1269999"/>
                  </a:lnTo>
                  <a:lnTo>
                    <a:pt x="3977193" y="1320799"/>
                  </a:lnTo>
                  <a:lnTo>
                    <a:pt x="3993185" y="1358899"/>
                  </a:lnTo>
                  <a:lnTo>
                    <a:pt x="4008235" y="1396999"/>
                  </a:lnTo>
                  <a:lnTo>
                    <a:pt x="4022330" y="1447799"/>
                  </a:lnTo>
                  <a:lnTo>
                    <a:pt x="4035458" y="1485899"/>
                  </a:lnTo>
                  <a:lnTo>
                    <a:pt x="4047607" y="1536699"/>
                  </a:lnTo>
                  <a:lnTo>
                    <a:pt x="4058764" y="1574799"/>
                  </a:lnTo>
                  <a:lnTo>
                    <a:pt x="4068917" y="1625599"/>
                  </a:lnTo>
                  <a:lnTo>
                    <a:pt x="4078054" y="1676399"/>
                  </a:lnTo>
                  <a:lnTo>
                    <a:pt x="4086162" y="1714499"/>
                  </a:lnTo>
                  <a:lnTo>
                    <a:pt x="4093229" y="1765299"/>
                  </a:lnTo>
                  <a:lnTo>
                    <a:pt x="4099243" y="1816099"/>
                  </a:lnTo>
                  <a:lnTo>
                    <a:pt x="4104191" y="1854199"/>
                  </a:lnTo>
                  <a:lnTo>
                    <a:pt x="4108061" y="1904999"/>
                  </a:lnTo>
                  <a:lnTo>
                    <a:pt x="4110840" y="1955799"/>
                  </a:lnTo>
                  <a:lnTo>
                    <a:pt x="4112517" y="2006599"/>
                  </a:lnTo>
                  <a:lnTo>
                    <a:pt x="4113079" y="2057399"/>
                  </a:lnTo>
                  <a:lnTo>
                    <a:pt x="4112517" y="2095499"/>
                  </a:lnTo>
                  <a:lnTo>
                    <a:pt x="4110840" y="2146299"/>
                  </a:lnTo>
                  <a:lnTo>
                    <a:pt x="4108061" y="2197099"/>
                  </a:lnTo>
                  <a:lnTo>
                    <a:pt x="4104191" y="2247899"/>
                  </a:lnTo>
                  <a:lnTo>
                    <a:pt x="4099243" y="2285999"/>
                  </a:lnTo>
                  <a:lnTo>
                    <a:pt x="4093229" y="2336799"/>
                  </a:lnTo>
                  <a:lnTo>
                    <a:pt x="4086162" y="2387599"/>
                  </a:lnTo>
                  <a:lnTo>
                    <a:pt x="4078054" y="2425699"/>
                  </a:lnTo>
                  <a:lnTo>
                    <a:pt x="4068917" y="2476499"/>
                  </a:lnTo>
                  <a:lnTo>
                    <a:pt x="4058764" y="2527299"/>
                  </a:lnTo>
                  <a:lnTo>
                    <a:pt x="4047607" y="2565399"/>
                  </a:lnTo>
                  <a:lnTo>
                    <a:pt x="4035458" y="2616199"/>
                  </a:lnTo>
                  <a:lnTo>
                    <a:pt x="4022330" y="2654299"/>
                  </a:lnTo>
                  <a:lnTo>
                    <a:pt x="4008235" y="2705099"/>
                  </a:lnTo>
                  <a:lnTo>
                    <a:pt x="3993185" y="2743199"/>
                  </a:lnTo>
                  <a:lnTo>
                    <a:pt x="3977193" y="2793999"/>
                  </a:lnTo>
                  <a:lnTo>
                    <a:pt x="3960271" y="2832099"/>
                  </a:lnTo>
                  <a:lnTo>
                    <a:pt x="3942432" y="2870199"/>
                  </a:lnTo>
                  <a:lnTo>
                    <a:pt x="3923687" y="2920999"/>
                  </a:lnTo>
                  <a:lnTo>
                    <a:pt x="3904049" y="2959099"/>
                  </a:lnTo>
                  <a:lnTo>
                    <a:pt x="3883531" y="2997199"/>
                  </a:lnTo>
                  <a:lnTo>
                    <a:pt x="3862145" y="3035299"/>
                  </a:lnTo>
                  <a:lnTo>
                    <a:pt x="3839903" y="3073399"/>
                  </a:lnTo>
                  <a:lnTo>
                    <a:pt x="3816817" y="3111499"/>
                  </a:lnTo>
                  <a:lnTo>
                    <a:pt x="3792900" y="3149599"/>
                  </a:lnTo>
                  <a:lnTo>
                    <a:pt x="3768164" y="3187699"/>
                  </a:lnTo>
                  <a:lnTo>
                    <a:pt x="3742622" y="3225799"/>
                  </a:lnTo>
                  <a:lnTo>
                    <a:pt x="3716286" y="3263899"/>
                  </a:lnTo>
                  <a:lnTo>
                    <a:pt x="3689167" y="3301999"/>
                  </a:lnTo>
                  <a:lnTo>
                    <a:pt x="3661280" y="3340099"/>
                  </a:lnTo>
                  <a:lnTo>
                    <a:pt x="3632635" y="3378199"/>
                  </a:lnTo>
                  <a:lnTo>
                    <a:pt x="3603246" y="3403599"/>
                  </a:lnTo>
                  <a:lnTo>
                    <a:pt x="3573124" y="3441699"/>
                  </a:lnTo>
                  <a:lnTo>
                    <a:pt x="3542282" y="3479799"/>
                  </a:lnTo>
                  <a:lnTo>
                    <a:pt x="3510732" y="3505199"/>
                  </a:lnTo>
                  <a:lnTo>
                    <a:pt x="3478487" y="3543299"/>
                  </a:lnTo>
                  <a:lnTo>
                    <a:pt x="3445559" y="3568699"/>
                  </a:lnTo>
                  <a:lnTo>
                    <a:pt x="3411960" y="3594099"/>
                  </a:lnTo>
                  <a:lnTo>
                    <a:pt x="3377703" y="3632199"/>
                  </a:lnTo>
                  <a:lnTo>
                    <a:pt x="3342800" y="3657599"/>
                  </a:lnTo>
                  <a:lnTo>
                    <a:pt x="3307263" y="3682999"/>
                  </a:lnTo>
                  <a:lnTo>
                    <a:pt x="3271104" y="3708399"/>
                  </a:lnTo>
                  <a:lnTo>
                    <a:pt x="3234337" y="3733799"/>
                  </a:lnTo>
                  <a:lnTo>
                    <a:pt x="3196974" y="3759199"/>
                  </a:lnTo>
                  <a:lnTo>
                    <a:pt x="3120505" y="3809999"/>
                  </a:lnTo>
                  <a:lnTo>
                    <a:pt x="3041799" y="3860799"/>
                  </a:lnTo>
                  <a:lnTo>
                    <a:pt x="3001637" y="3873499"/>
                  </a:lnTo>
                  <a:lnTo>
                    <a:pt x="2919758" y="3924299"/>
                  </a:lnTo>
                  <a:lnTo>
                    <a:pt x="2835888" y="3949699"/>
                  </a:lnTo>
                  <a:lnTo>
                    <a:pt x="2793237" y="3975099"/>
                  </a:lnTo>
                  <a:lnTo>
                    <a:pt x="2750125" y="3987799"/>
                  </a:lnTo>
                  <a:lnTo>
                    <a:pt x="2436475" y="4076699"/>
                  </a:lnTo>
                  <a:close/>
                </a:path>
                <a:path w="4113529" h="4102100">
                  <a:moveTo>
                    <a:pt x="2343416" y="4089399"/>
                  </a:moveTo>
                  <a:lnTo>
                    <a:pt x="1769662" y="4089399"/>
                  </a:lnTo>
                  <a:lnTo>
                    <a:pt x="1722958" y="4076699"/>
                  </a:lnTo>
                  <a:lnTo>
                    <a:pt x="2390120" y="4076699"/>
                  </a:lnTo>
                  <a:lnTo>
                    <a:pt x="2343416" y="4089399"/>
                  </a:lnTo>
                  <a:close/>
                </a:path>
                <a:path w="4113529" h="4102100">
                  <a:moveTo>
                    <a:pt x="2249009" y="4102099"/>
                  </a:moveTo>
                  <a:lnTo>
                    <a:pt x="1864070" y="4102099"/>
                  </a:lnTo>
                  <a:lnTo>
                    <a:pt x="1816703" y="4089399"/>
                  </a:lnTo>
                  <a:lnTo>
                    <a:pt x="2296375" y="4089399"/>
                  </a:lnTo>
                  <a:lnTo>
                    <a:pt x="2249009" y="4102099"/>
                  </a:lnTo>
                  <a:close/>
                </a:path>
              </a:pathLst>
            </a:custGeom>
            <a:solidFill>
              <a:srgbClr val="FB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25794" y="3181165"/>
              <a:ext cx="3854597" cy="38480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09006" y="911221"/>
            <a:ext cx="707009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4210" marR="5080" indent="-1922145">
              <a:lnSpc>
                <a:spcPct val="116700"/>
              </a:lnSpc>
              <a:spcBef>
                <a:spcPts val="95"/>
              </a:spcBef>
              <a:tabLst>
                <a:tab pos="2112010" algn="l"/>
                <a:tab pos="2626360" algn="l"/>
                <a:tab pos="3570604" algn="l"/>
                <a:tab pos="3655060" algn="l"/>
              </a:tabLst>
            </a:pPr>
            <a:r>
              <a:rPr sz="3000" b="1" spc="415" dirty="0">
                <a:solidFill>
                  <a:srgbClr val="EB7703"/>
                </a:solidFill>
                <a:latin typeface="Cambria"/>
                <a:cs typeface="Cambria"/>
              </a:rPr>
              <a:t>ΕΙΣΟΔΟΣ</a:t>
            </a:r>
            <a:r>
              <a:rPr sz="30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3000" b="1" spc="560" dirty="0">
                <a:solidFill>
                  <a:srgbClr val="EB7703"/>
                </a:solidFill>
                <a:latin typeface="Cambria"/>
                <a:cs typeface="Cambria"/>
              </a:rPr>
              <a:t>ΝΕΩΝ</a:t>
            </a:r>
            <a:r>
              <a:rPr sz="30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3000" b="1" spc="484" dirty="0">
                <a:solidFill>
                  <a:srgbClr val="EB7703"/>
                </a:solidFill>
                <a:latin typeface="Cambria"/>
                <a:cs typeface="Cambria"/>
              </a:rPr>
              <a:t>ΕΠΙΧΕΙΡΗΣΕΩΝ </a:t>
            </a:r>
            <a:r>
              <a:rPr sz="3000" b="1" spc="409" dirty="0">
                <a:solidFill>
                  <a:srgbClr val="EB7703"/>
                </a:solidFill>
                <a:latin typeface="Cambria"/>
                <a:cs typeface="Cambria"/>
              </a:rPr>
              <a:t>ΣΕ</a:t>
            </a:r>
            <a:r>
              <a:rPr sz="30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3000" b="1" spc="470" dirty="0">
                <a:solidFill>
                  <a:srgbClr val="EB7703"/>
                </a:solidFill>
                <a:latin typeface="Cambria"/>
                <a:cs typeface="Cambria"/>
              </a:rPr>
              <a:t>ΜΙΑ</a:t>
            </a:r>
            <a:r>
              <a:rPr sz="3000" b="1" dirty="0">
                <a:solidFill>
                  <a:srgbClr val="EB7703"/>
                </a:solidFill>
                <a:latin typeface="Cambria"/>
                <a:cs typeface="Cambria"/>
              </a:rPr>
              <a:t>		</a:t>
            </a:r>
            <a:r>
              <a:rPr sz="3000" b="1" spc="425" dirty="0">
                <a:solidFill>
                  <a:srgbClr val="EB7703"/>
                </a:solidFill>
                <a:latin typeface="Cambria"/>
                <a:cs typeface="Cambria"/>
              </a:rPr>
              <a:t>ΑΓΟΡΑ</a:t>
            </a:r>
            <a:endParaRPr sz="30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33403" y="7830252"/>
            <a:ext cx="3506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b="1" spc="-365" dirty="0">
                <a:solidFill>
                  <a:srgbClr val="588195"/>
                </a:solidFill>
                <a:latin typeface="Verdana"/>
                <a:cs typeface="Verdana"/>
              </a:rPr>
              <a:t>Ζήτημα</a:t>
            </a:r>
            <a:r>
              <a:rPr sz="3000" b="1" spc="-395" dirty="0">
                <a:solidFill>
                  <a:srgbClr val="588195"/>
                </a:solidFill>
                <a:latin typeface="Verdana"/>
                <a:cs typeface="Verdana"/>
              </a:rPr>
              <a:t> </a:t>
            </a:r>
            <a:r>
              <a:rPr sz="3000" b="1" spc="-535" dirty="0">
                <a:solidFill>
                  <a:srgbClr val="588195"/>
                </a:solidFill>
                <a:latin typeface="Verdana"/>
                <a:cs typeface="Verdana"/>
              </a:rPr>
              <a:t>Β</a:t>
            </a:r>
            <a:endParaRPr sz="3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3000" spc="-10" dirty="0" err="1">
                <a:solidFill>
                  <a:srgbClr val="588195"/>
                </a:solidFill>
                <a:latin typeface="Tahoma"/>
                <a:cs typeface="Tahoma"/>
              </a:rPr>
              <a:t>Οικονομίες</a:t>
            </a:r>
            <a:r>
              <a:rPr sz="3000" spc="-315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spc="-10" dirty="0" err="1" smtClean="0">
                <a:solidFill>
                  <a:srgbClr val="588195"/>
                </a:solidFill>
                <a:latin typeface="Tahoma"/>
                <a:cs typeface="Tahoma"/>
              </a:rPr>
              <a:t>Κλίμακας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7415" y="7830252"/>
            <a:ext cx="45091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b="1" spc="-365" dirty="0">
                <a:solidFill>
                  <a:srgbClr val="588195"/>
                </a:solidFill>
                <a:latin typeface="Verdana"/>
                <a:cs typeface="Verdana"/>
              </a:rPr>
              <a:t>Ζήτημα</a:t>
            </a:r>
            <a:r>
              <a:rPr sz="3000" b="1" spc="-395" dirty="0">
                <a:solidFill>
                  <a:srgbClr val="588195"/>
                </a:solidFill>
                <a:latin typeface="Verdana"/>
                <a:cs typeface="Verdana"/>
              </a:rPr>
              <a:t> </a:t>
            </a:r>
            <a:r>
              <a:rPr sz="3000" b="1" spc="-690" dirty="0">
                <a:solidFill>
                  <a:srgbClr val="588195"/>
                </a:solidFill>
                <a:latin typeface="Verdana"/>
                <a:cs typeface="Verdana"/>
              </a:rPr>
              <a:t>Α</a:t>
            </a:r>
            <a:endParaRPr sz="3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3000" spc="-70" dirty="0">
                <a:solidFill>
                  <a:srgbClr val="588195"/>
                </a:solidFill>
                <a:latin typeface="Tahoma"/>
                <a:cs typeface="Tahoma"/>
              </a:rPr>
              <a:t>Υπάρχουν</a:t>
            </a:r>
            <a:r>
              <a:rPr sz="3000" spc="-215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88195"/>
                </a:solidFill>
                <a:latin typeface="Tahoma"/>
                <a:cs typeface="Tahoma"/>
              </a:rPr>
              <a:t>εμπόδια</a:t>
            </a:r>
            <a:r>
              <a:rPr sz="3000" spc="-215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spc="-35" dirty="0">
                <a:solidFill>
                  <a:srgbClr val="588195"/>
                </a:solidFill>
                <a:latin typeface="Tahoma"/>
                <a:cs typeface="Tahoma"/>
              </a:rPr>
              <a:t>εισόδου;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976032" y="7830252"/>
            <a:ext cx="5092700" cy="236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31775" algn="ctr">
              <a:lnSpc>
                <a:spcPct val="100000"/>
              </a:lnSpc>
              <a:spcBef>
                <a:spcPts val="100"/>
              </a:spcBef>
            </a:pPr>
            <a:r>
              <a:rPr sz="3000" b="1" spc="-365" dirty="0">
                <a:solidFill>
                  <a:srgbClr val="588195"/>
                </a:solidFill>
                <a:latin typeface="Verdana"/>
                <a:cs typeface="Verdana"/>
              </a:rPr>
              <a:t>Ζήτημα</a:t>
            </a:r>
            <a:r>
              <a:rPr sz="3000" b="1" spc="-395" dirty="0">
                <a:solidFill>
                  <a:srgbClr val="588195"/>
                </a:solidFill>
                <a:latin typeface="Verdana"/>
                <a:cs typeface="Verdana"/>
              </a:rPr>
              <a:t> </a:t>
            </a:r>
            <a:r>
              <a:rPr sz="3000" b="1" spc="-415" dirty="0">
                <a:solidFill>
                  <a:srgbClr val="588195"/>
                </a:solidFill>
                <a:latin typeface="Verdana"/>
                <a:cs typeface="Verdana"/>
              </a:rPr>
              <a:t>Γ</a:t>
            </a:r>
            <a:endParaRPr sz="3000">
              <a:latin typeface="Verdana"/>
              <a:cs typeface="Verdana"/>
            </a:endParaRPr>
          </a:p>
          <a:p>
            <a:pPr marR="231775" algn="ctr">
              <a:lnSpc>
                <a:spcPct val="100000"/>
              </a:lnSpc>
            </a:pPr>
            <a:r>
              <a:rPr sz="3000" spc="-55" dirty="0">
                <a:solidFill>
                  <a:srgbClr val="588195"/>
                </a:solidFill>
                <a:latin typeface="Tahoma"/>
                <a:cs typeface="Tahoma"/>
              </a:rPr>
              <a:t>Μοντέλο</a:t>
            </a:r>
            <a:r>
              <a:rPr sz="3000" spc="-254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spc="-55" dirty="0">
                <a:solidFill>
                  <a:srgbClr val="588195"/>
                </a:solidFill>
                <a:latin typeface="Tahoma"/>
                <a:cs typeface="Tahoma"/>
              </a:rPr>
              <a:t>Πέντε</a:t>
            </a:r>
            <a:r>
              <a:rPr sz="3000" spc="-254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spc="-70" dirty="0">
                <a:solidFill>
                  <a:srgbClr val="588195"/>
                </a:solidFill>
                <a:latin typeface="Tahoma"/>
                <a:cs typeface="Tahoma"/>
              </a:rPr>
              <a:t>Δυνάμεων</a:t>
            </a:r>
            <a:r>
              <a:rPr sz="3000" spc="-254" dirty="0">
                <a:solidFill>
                  <a:srgbClr val="588195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588195"/>
                </a:solidFill>
                <a:latin typeface="Tahoma"/>
                <a:cs typeface="Tahoma"/>
              </a:rPr>
              <a:t>του</a:t>
            </a:r>
            <a:endParaRPr sz="3000">
              <a:latin typeface="Tahoma"/>
              <a:cs typeface="Tahoma"/>
            </a:endParaRPr>
          </a:p>
          <a:p>
            <a:pPr marR="231775" algn="ctr">
              <a:lnSpc>
                <a:spcPct val="100000"/>
              </a:lnSpc>
              <a:spcBef>
                <a:spcPts val="600"/>
              </a:spcBef>
            </a:pPr>
            <a:r>
              <a:rPr sz="3000" spc="-10" dirty="0">
                <a:solidFill>
                  <a:srgbClr val="588195"/>
                </a:solidFill>
                <a:latin typeface="Tahoma"/>
                <a:cs typeface="Tahoma"/>
              </a:rPr>
              <a:t>“Porter”</a:t>
            </a:r>
            <a:endParaRPr sz="3000">
              <a:latin typeface="Tahoma"/>
              <a:cs typeface="Tahoma"/>
            </a:endParaRPr>
          </a:p>
          <a:p>
            <a:pPr marL="1749425">
              <a:lnSpc>
                <a:spcPts val="1755"/>
              </a:lnSpc>
              <a:spcBef>
                <a:spcPts val="1805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749425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25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4823" y="4233593"/>
            <a:ext cx="1964689" cy="2786380"/>
          </a:xfrm>
          <a:prstGeom prst="rect">
            <a:avLst/>
          </a:prstGeom>
        </p:spPr>
        <p:txBody>
          <a:bodyPr vert="horz" wrap="square" lIns="0" tIns="617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60"/>
              </a:spcBef>
            </a:pPr>
            <a:r>
              <a:rPr sz="8000" b="1" spc="-25" dirty="0">
                <a:solidFill>
                  <a:srgbClr val="A69D9C"/>
                </a:solidFill>
                <a:latin typeface="Verdana"/>
                <a:cs typeface="Verdana"/>
              </a:rPr>
              <a:t>01</a:t>
            </a:r>
            <a:endParaRPr sz="8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2300" dirty="0">
                <a:solidFill>
                  <a:srgbClr val="4E6E81"/>
                </a:solidFill>
                <a:latin typeface="Arial Black"/>
                <a:cs typeface="Arial Black"/>
              </a:rPr>
              <a:t>ΠΥΛΩΝΑΣ</a:t>
            </a:r>
            <a:r>
              <a:rPr sz="2300" spc="55" dirty="0">
                <a:solidFill>
                  <a:srgbClr val="4E6E81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4E6E81"/>
                </a:solidFill>
                <a:latin typeface="Arial Black"/>
                <a:cs typeface="Arial Black"/>
              </a:rPr>
              <a:t>Α</a:t>
            </a:r>
            <a:endParaRPr sz="2300">
              <a:latin typeface="Arial Black"/>
              <a:cs typeface="Arial Black"/>
            </a:endParaRPr>
          </a:p>
          <a:p>
            <a:pPr marL="332740">
              <a:lnSpc>
                <a:spcPct val="100000"/>
              </a:lnSpc>
              <a:spcBef>
                <a:spcPts val="605"/>
              </a:spcBef>
            </a:pPr>
            <a:r>
              <a:rPr sz="2200" spc="215" dirty="0">
                <a:latin typeface="Tahoma"/>
                <a:cs typeface="Tahoma"/>
              </a:rPr>
              <a:t>Ζήτηση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64324" y="4233593"/>
            <a:ext cx="1959610" cy="2786380"/>
          </a:xfrm>
          <a:prstGeom prst="rect">
            <a:avLst/>
          </a:prstGeom>
        </p:spPr>
        <p:txBody>
          <a:bodyPr vert="horz" wrap="square" lIns="0" tIns="617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60"/>
              </a:spcBef>
            </a:pPr>
            <a:r>
              <a:rPr sz="8000" b="1" spc="340" dirty="0">
                <a:solidFill>
                  <a:srgbClr val="A69D9C"/>
                </a:solidFill>
                <a:latin typeface="Verdana"/>
                <a:cs typeface="Verdana"/>
              </a:rPr>
              <a:t>02</a:t>
            </a:r>
            <a:endParaRPr sz="8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2300" dirty="0">
                <a:solidFill>
                  <a:srgbClr val="4E6E81"/>
                </a:solidFill>
                <a:latin typeface="Arial Black"/>
                <a:cs typeface="Arial Black"/>
              </a:rPr>
              <a:t>ΠΥΛΩΝΑΣ</a:t>
            </a:r>
            <a:r>
              <a:rPr sz="2300" spc="55" dirty="0">
                <a:solidFill>
                  <a:srgbClr val="4E6E81"/>
                </a:solidFill>
                <a:latin typeface="Arial Black"/>
                <a:cs typeface="Arial Black"/>
              </a:rPr>
              <a:t> </a:t>
            </a:r>
            <a:r>
              <a:rPr sz="2300" spc="-305" dirty="0">
                <a:solidFill>
                  <a:srgbClr val="4E6E81"/>
                </a:solidFill>
                <a:latin typeface="Arial Black"/>
                <a:cs typeface="Arial Black"/>
              </a:rPr>
              <a:t>Β</a:t>
            </a:r>
            <a:endParaRPr sz="23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200" spc="235" dirty="0">
                <a:latin typeface="Tahoma"/>
                <a:cs typeface="Tahoma"/>
              </a:rPr>
              <a:t>Προσφορά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48980" y="4233593"/>
            <a:ext cx="4544060" cy="4577407"/>
          </a:xfrm>
          <a:prstGeom prst="rect">
            <a:avLst/>
          </a:prstGeom>
        </p:spPr>
        <p:txBody>
          <a:bodyPr vert="horz" wrap="square" lIns="0" tIns="617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60"/>
              </a:spcBef>
            </a:pPr>
            <a:r>
              <a:rPr sz="8000" b="1" spc="340" dirty="0">
                <a:solidFill>
                  <a:srgbClr val="A69D9C"/>
                </a:solidFill>
                <a:latin typeface="Verdana"/>
                <a:cs typeface="Verdana"/>
              </a:rPr>
              <a:t>03</a:t>
            </a:r>
            <a:endParaRPr sz="8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2300" dirty="0">
                <a:solidFill>
                  <a:srgbClr val="4E6E81"/>
                </a:solidFill>
                <a:latin typeface="Arial Black"/>
                <a:cs typeface="Arial Black"/>
              </a:rPr>
              <a:t>ΠΥΛΩΝΑΣ</a:t>
            </a:r>
            <a:r>
              <a:rPr sz="2300" spc="55" dirty="0">
                <a:solidFill>
                  <a:srgbClr val="4E6E81"/>
                </a:solidFill>
                <a:latin typeface="Arial Black"/>
                <a:cs typeface="Arial Black"/>
              </a:rPr>
              <a:t> </a:t>
            </a:r>
            <a:r>
              <a:rPr sz="2300" spc="-315" dirty="0">
                <a:solidFill>
                  <a:srgbClr val="4E6E81"/>
                </a:solidFill>
                <a:latin typeface="Arial Black"/>
                <a:cs typeface="Arial Black"/>
              </a:rPr>
              <a:t>Γ</a:t>
            </a:r>
            <a:endParaRPr sz="230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200" spc="245" dirty="0">
                <a:latin typeface="Tahoma"/>
                <a:cs typeface="Tahoma"/>
              </a:rPr>
              <a:t>Πως</a:t>
            </a:r>
            <a:r>
              <a:rPr sz="2200" spc="315" dirty="0">
                <a:latin typeface="Tahoma"/>
                <a:cs typeface="Tahoma"/>
              </a:rPr>
              <a:t> </a:t>
            </a:r>
            <a:r>
              <a:rPr sz="2200" spc="165" dirty="0">
                <a:latin typeface="Tahoma"/>
                <a:cs typeface="Tahoma"/>
              </a:rPr>
              <a:t>οι</a:t>
            </a:r>
            <a:r>
              <a:rPr sz="2200" spc="320" dirty="0">
                <a:latin typeface="Tahoma"/>
                <a:cs typeface="Tahoma"/>
              </a:rPr>
              <a:t> </a:t>
            </a:r>
            <a:r>
              <a:rPr sz="2200" spc="245" dirty="0">
                <a:latin typeface="Tahoma"/>
                <a:cs typeface="Tahoma"/>
              </a:rPr>
              <a:t>προτιμήσεις</a:t>
            </a:r>
            <a:r>
              <a:rPr sz="2200" spc="315" dirty="0">
                <a:latin typeface="Tahoma"/>
                <a:cs typeface="Tahoma"/>
              </a:rPr>
              <a:t> </a:t>
            </a:r>
            <a:r>
              <a:rPr sz="2200" spc="145" dirty="0">
                <a:latin typeface="Tahoma"/>
                <a:cs typeface="Tahoma"/>
              </a:rPr>
              <a:t>των</a:t>
            </a:r>
            <a:endParaRPr sz="2200" dirty="0">
              <a:latin typeface="Tahoma"/>
              <a:cs typeface="Tahoma"/>
            </a:endParaRPr>
          </a:p>
          <a:p>
            <a:pPr marL="12700" marR="5080" algn="ctr">
              <a:lnSpc>
                <a:spcPct val="130700"/>
              </a:lnSpc>
            </a:pPr>
            <a:r>
              <a:rPr lang="el-GR" sz="2200" spc="235" dirty="0">
                <a:latin typeface="Tahoma"/>
                <a:cs typeface="Tahoma"/>
              </a:rPr>
              <a:t>κ</a:t>
            </a:r>
            <a:r>
              <a:rPr sz="2200" spc="235" dirty="0" err="1" smtClean="0">
                <a:latin typeface="Tahoma"/>
                <a:cs typeface="Tahoma"/>
              </a:rPr>
              <a:t>αταναλωτών</a:t>
            </a:r>
            <a:r>
              <a:rPr lang="el-GR" sz="2200" spc="235" dirty="0" smtClean="0">
                <a:latin typeface="Tahoma"/>
                <a:cs typeface="Tahoma"/>
              </a:rPr>
              <a:t> και η προσφορά των παραγωγών</a:t>
            </a:r>
            <a:r>
              <a:rPr sz="2200" spc="345" dirty="0" smtClean="0">
                <a:latin typeface="Tahoma"/>
                <a:cs typeface="Tahoma"/>
              </a:rPr>
              <a:t> </a:t>
            </a:r>
            <a:r>
              <a:rPr sz="2200" spc="220" dirty="0">
                <a:latin typeface="Tahoma"/>
                <a:cs typeface="Tahoma"/>
              </a:rPr>
              <a:t>επηρεάζουν</a:t>
            </a:r>
            <a:r>
              <a:rPr sz="2200" spc="345" dirty="0">
                <a:latin typeface="Tahoma"/>
                <a:cs typeface="Tahoma"/>
              </a:rPr>
              <a:t> </a:t>
            </a:r>
            <a:r>
              <a:rPr sz="2200" spc="140" dirty="0">
                <a:latin typeface="Tahoma"/>
                <a:cs typeface="Tahoma"/>
              </a:rPr>
              <a:t>την </a:t>
            </a:r>
            <a:r>
              <a:rPr sz="2200" spc="235" dirty="0">
                <a:latin typeface="Tahoma"/>
                <a:cs typeface="Tahoma"/>
              </a:rPr>
              <a:t>στρατηγική</a:t>
            </a:r>
            <a:r>
              <a:rPr sz="2200" spc="320" dirty="0">
                <a:latin typeface="Tahoma"/>
                <a:cs typeface="Tahoma"/>
              </a:rPr>
              <a:t> </a:t>
            </a:r>
            <a:r>
              <a:rPr sz="2200" spc="229" dirty="0">
                <a:latin typeface="Tahoma"/>
                <a:cs typeface="Tahoma"/>
              </a:rPr>
              <a:t>μιας</a:t>
            </a:r>
            <a:r>
              <a:rPr sz="2200" spc="325" dirty="0">
                <a:latin typeface="Tahoma"/>
                <a:cs typeface="Tahoma"/>
              </a:rPr>
              <a:t> </a:t>
            </a:r>
            <a:r>
              <a:rPr sz="2200" spc="204" dirty="0">
                <a:latin typeface="Tahoma"/>
                <a:cs typeface="Tahoma"/>
              </a:rPr>
              <a:t>επιχείρησης;</a:t>
            </a:r>
            <a:endParaRPr sz="22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04823" y="64"/>
            <a:ext cx="16254730" cy="9258300"/>
            <a:chOff x="1004823" y="64"/>
            <a:chExt cx="16254730" cy="9258300"/>
          </a:xfrm>
        </p:grpSpPr>
        <p:sp>
          <p:nvSpPr>
            <p:cNvPr id="7" name="object 7"/>
            <p:cNvSpPr/>
            <p:nvPr/>
          </p:nvSpPr>
          <p:spPr>
            <a:xfrm>
              <a:off x="1028687" y="1028712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248500" y="7981099"/>
                  </a:moveTo>
                  <a:lnTo>
                    <a:pt x="0" y="7981099"/>
                  </a:lnTo>
                  <a:lnTo>
                    <a:pt x="0" y="8229600"/>
                  </a:lnTo>
                  <a:lnTo>
                    <a:pt x="248500" y="8229600"/>
                  </a:lnTo>
                  <a:lnTo>
                    <a:pt x="248500" y="7981099"/>
                  </a:lnTo>
                  <a:close/>
                </a:path>
                <a:path w="16230600" h="8229600">
                  <a:moveTo>
                    <a:pt x="16230600" y="0"/>
                  </a:moveTo>
                  <a:lnTo>
                    <a:pt x="15982112" y="0"/>
                  </a:lnTo>
                  <a:lnTo>
                    <a:pt x="15982112" y="248488"/>
                  </a:lnTo>
                  <a:lnTo>
                    <a:pt x="16230600" y="248488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811" y="75"/>
              <a:ext cx="57150" cy="3334385"/>
            </a:xfrm>
            <a:custGeom>
              <a:avLst/>
              <a:gdLst/>
              <a:ahLst/>
              <a:cxnLst/>
              <a:rect l="l" t="t" r="r" b="b"/>
              <a:pathLst>
                <a:path w="57150" h="3334385">
                  <a:moveTo>
                    <a:pt x="57150" y="3200400"/>
                  </a:moveTo>
                  <a:lnTo>
                    <a:pt x="0" y="3200400"/>
                  </a:lnTo>
                  <a:lnTo>
                    <a:pt x="0" y="3334169"/>
                  </a:lnTo>
                  <a:lnTo>
                    <a:pt x="57150" y="3334169"/>
                  </a:lnTo>
                  <a:lnTo>
                    <a:pt x="57150" y="3200400"/>
                  </a:lnTo>
                  <a:close/>
                </a:path>
                <a:path w="57150" h="3334385">
                  <a:moveTo>
                    <a:pt x="57150" y="2971800"/>
                  </a:moveTo>
                  <a:lnTo>
                    <a:pt x="0" y="2971800"/>
                  </a:lnTo>
                  <a:lnTo>
                    <a:pt x="0" y="3143250"/>
                  </a:lnTo>
                  <a:lnTo>
                    <a:pt x="57150" y="3143250"/>
                  </a:lnTo>
                  <a:lnTo>
                    <a:pt x="57150" y="2971800"/>
                  </a:lnTo>
                  <a:close/>
                </a:path>
                <a:path w="57150" h="3334385">
                  <a:moveTo>
                    <a:pt x="57150" y="2743200"/>
                  </a:moveTo>
                  <a:lnTo>
                    <a:pt x="0" y="2743200"/>
                  </a:lnTo>
                  <a:lnTo>
                    <a:pt x="0" y="2914650"/>
                  </a:lnTo>
                  <a:lnTo>
                    <a:pt x="57150" y="2914650"/>
                  </a:lnTo>
                  <a:lnTo>
                    <a:pt x="57150" y="2743200"/>
                  </a:lnTo>
                  <a:close/>
                </a:path>
                <a:path w="57150" h="3334385">
                  <a:moveTo>
                    <a:pt x="57150" y="2514600"/>
                  </a:moveTo>
                  <a:lnTo>
                    <a:pt x="0" y="2514600"/>
                  </a:lnTo>
                  <a:lnTo>
                    <a:pt x="0" y="2686050"/>
                  </a:lnTo>
                  <a:lnTo>
                    <a:pt x="57150" y="2686050"/>
                  </a:lnTo>
                  <a:lnTo>
                    <a:pt x="57150" y="2514600"/>
                  </a:lnTo>
                  <a:close/>
                </a:path>
                <a:path w="57150" h="3334385">
                  <a:moveTo>
                    <a:pt x="57150" y="2286000"/>
                  </a:moveTo>
                  <a:lnTo>
                    <a:pt x="0" y="2286000"/>
                  </a:lnTo>
                  <a:lnTo>
                    <a:pt x="0" y="2457450"/>
                  </a:lnTo>
                  <a:lnTo>
                    <a:pt x="57150" y="2457450"/>
                  </a:lnTo>
                  <a:lnTo>
                    <a:pt x="57150" y="2286000"/>
                  </a:lnTo>
                  <a:close/>
                </a:path>
                <a:path w="57150" h="3334385">
                  <a:moveTo>
                    <a:pt x="57150" y="2057400"/>
                  </a:moveTo>
                  <a:lnTo>
                    <a:pt x="0" y="2057400"/>
                  </a:lnTo>
                  <a:lnTo>
                    <a:pt x="0" y="2228850"/>
                  </a:lnTo>
                  <a:lnTo>
                    <a:pt x="57150" y="2228850"/>
                  </a:lnTo>
                  <a:lnTo>
                    <a:pt x="57150" y="2057400"/>
                  </a:lnTo>
                  <a:close/>
                </a:path>
                <a:path w="57150" h="3334385">
                  <a:moveTo>
                    <a:pt x="57150" y="1828800"/>
                  </a:moveTo>
                  <a:lnTo>
                    <a:pt x="0" y="1828800"/>
                  </a:lnTo>
                  <a:lnTo>
                    <a:pt x="0" y="2000250"/>
                  </a:lnTo>
                  <a:lnTo>
                    <a:pt x="57150" y="2000250"/>
                  </a:lnTo>
                  <a:lnTo>
                    <a:pt x="57150" y="1828800"/>
                  </a:lnTo>
                  <a:close/>
                </a:path>
                <a:path w="57150" h="3334385">
                  <a:moveTo>
                    <a:pt x="57150" y="1600200"/>
                  </a:moveTo>
                  <a:lnTo>
                    <a:pt x="0" y="1600200"/>
                  </a:lnTo>
                  <a:lnTo>
                    <a:pt x="0" y="1771650"/>
                  </a:lnTo>
                  <a:lnTo>
                    <a:pt x="57150" y="1771650"/>
                  </a:lnTo>
                  <a:lnTo>
                    <a:pt x="57150" y="1600200"/>
                  </a:lnTo>
                  <a:close/>
                </a:path>
                <a:path w="57150" h="3334385">
                  <a:moveTo>
                    <a:pt x="57150" y="1371600"/>
                  </a:moveTo>
                  <a:lnTo>
                    <a:pt x="0" y="1371600"/>
                  </a:lnTo>
                  <a:lnTo>
                    <a:pt x="0" y="1543050"/>
                  </a:lnTo>
                  <a:lnTo>
                    <a:pt x="57150" y="1543050"/>
                  </a:lnTo>
                  <a:lnTo>
                    <a:pt x="57150" y="1371600"/>
                  </a:lnTo>
                  <a:close/>
                </a:path>
                <a:path w="57150" h="3334385">
                  <a:moveTo>
                    <a:pt x="57150" y="1143000"/>
                  </a:moveTo>
                  <a:lnTo>
                    <a:pt x="0" y="1143000"/>
                  </a:lnTo>
                  <a:lnTo>
                    <a:pt x="0" y="1314450"/>
                  </a:lnTo>
                  <a:lnTo>
                    <a:pt x="57150" y="1314450"/>
                  </a:lnTo>
                  <a:lnTo>
                    <a:pt x="57150" y="1143000"/>
                  </a:lnTo>
                  <a:close/>
                </a:path>
                <a:path w="57150" h="3334385">
                  <a:moveTo>
                    <a:pt x="57150" y="914400"/>
                  </a:moveTo>
                  <a:lnTo>
                    <a:pt x="0" y="914400"/>
                  </a:lnTo>
                  <a:lnTo>
                    <a:pt x="0" y="1085850"/>
                  </a:lnTo>
                  <a:lnTo>
                    <a:pt x="57150" y="1085850"/>
                  </a:lnTo>
                  <a:lnTo>
                    <a:pt x="57150" y="914400"/>
                  </a:lnTo>
                  <a:close/>
                </a:path>
                <a:path w="57150" h="3334385">
                  <a:moveTo>
                    <a:pt x="57150" y="685800"/>
                  </a:moveTo>
                  <a:lnTo>
                    <a:pt x="0" y="685800"/>
                  </a:lnTo>
                  <a:lnTo>
                    <a:pt x="0" y="857250"/>
                  </a:lnTo>
                  <a:lnTo>
                    <a:pt x="57150" y="857250"/>
                  </a:lnTo>
                  <a:lnTo>
                    <a:pt x="57150" y="685800"/>
                  </a:lnTo>
                  <a:close/>
                </a:path>
                <a:path w="57150" h="3334385">
                  <a:moveTo>
                    <a:pt x="57150" y="457200"/>
                  </a:moveTo>
                  <a:lnTo>
                    <a:pt x="0" y="457200"/>
                  </a:lnTo>
                  <a:lnTo>
                    <a:pt x="0" y="628650"/>
                  </a:lnTo>
                  <a:lnTo>
                    <a:pt x="57150" y="628650"/>
                  </a:lnTo>
                  <a:lnTo>
                    <a:pt x="57150" y="457200"/>
                  </a:lnTo>
                  <a:close/>
                </a:path>
                <a:path w="57150" h="3334385">
                  <a:moveTo>
                    <a:pt x="57150" y="228600"/>
                  </a:moveTo>
                  <a:lnTo>
                    <a:pt x="0" y="228600"/>
                  </a:lnTo>
                  <a:lnTo>
                    <a:pt x="0" y="400050"/>
                  </a:lnTo>
                  <a:lnTo>
                    <a:pt x="57150" y="400050"/>
                  </a:lnTo>
                  <a:lnTo>
                    <a:pt x="57150" y="228600"/>
                  </a:lnTo>
                  <a:close/>
                </a:path>
                <a:path w="57150" h="3334385">
                  <a:moveTo>
                    <a:pt x="571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57150" y="171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4E6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43854" y="1540029"/>
            <a:ext cx="1006157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8130" marR="5080" indent="-2806065">
              <a:lnSpc>
                <a:spcPct val="122600"/>
              </a:lnSpc>
              <a:spcBef>
                <a:spcPts val="100"/>
              </a:spcBef>
              <a:tabLst>
                <a:tab pos="5201920" algn="l"/>
              </a:tabLst>
            </a:pPr>
            <a:r>
              <a:rPr sz="2600" dirty="0">
                <a:solidFill>
                  <a:srgbClr val="868686"/>
                </a:solidFill>
                <a:latin typeface="Microsoft Sans Serif"/>
                <a:cs typeface="Microsoft Sans Serif"/>
              </a:rPr>
              <a:t>Η</a:t>
            </a:r>
            <a:r>
              <a:rPr sz="2600" spc="21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45" dirty="0">
                <a:solidFill>
                  <a:srgbClr val="868686"/>
                </a:solidFill>
                <a:latin typeface="Microsoft Sans Serif"/>
                <a:cs typeface="Microsoft Sans Serif"/>
              </a:rPr>
              <a:t>σύνδεση</a:t>
            </a:r>
            <a:r>
              <a:rPr sz="2600" spc="21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90" dirty="0">
                <a:solidFill>
                  <a:srgbClr val="868686"/>
                </a:solidFill>
                <a:latin typeface="Microsoft Sans Serif"/>
                <a:cs typeface="Microsoft Sans Serif"/>
              </a:rPr>
              <a:t>των</a:t>
            </a:r>
            <a:r>
              <a:rPr sz="2600" spc="21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215" dirty="0">
                <a:solidFill>
                  <a:srgbClr val="868686"/>
                </a:solidFill>
                <a:latin typeface="Microsoft Sans Serif"/>
                <a:cs typeface="Microsoft Sans Serif"/>
              </a:rPr>
              <a:t>καταναλωτών</a:t>
            </a:r>
            <a:r>
              <a:rPr sz="2600" dirty="0">
                <a:solidFill>
                  <a:srgbClr val="868686"/>
                </a:solidFill>
                <a:latin typeface="Microsoft Sans Serif"/>
                <a:cs typeface="Microsoft Sans Serif"/>
              </a:rPr>
              <a:t>	</a:t>
            </a:r>
            <a:r>
              <a:rPr sz="2600" spc="235" dirty="0">
                <a:solidFill>
                  <a:srgbClr val="868686"/>
                </a:solidFill>
                <a:latin typeface="Microsoft Sans Serif"/>
                <a:cs typeface="Microsoft Sans Serif"/>
              </a:rPr>
              <a:t>και</a:t>
            </a:r>
            <a:r>
              <a:rPr sz="2600" spc="20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90" dirty="0">
                <a:solidFill>
                  <a:srgbClr val="868686"/>
                </a:solidFill>
                <a:latin typeface="Microsoft Sans Serif"/>
                <a:cs typeface="Microsoft Sans Serif"/>
              </a:rPr>
              <a:t>των</a:t>
            </a:r>
            <a:r>
              <a:rPr sz="2600" spc="204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90" dirty="0">
                <a:solidFill>
                  <a:srgbClr val="868686"/>
                </a:solidFill>
                <a:latin typeface="Microsoft Sans Serif"/>
                <a:cs typeface="Microsoft Sans Serif"/>
              </a:rPr>
              <a:t>επιχειρήσεων</a:t>
            </a:r>
            <a:r>
              <a:rPr sz="2600" spc="204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65" dirty="0">
                <a:solidFill>
                  <a:srgbClr val="868686"/>
                </a:solidFill>
                <a:latin typeface="Microsoft Sans Serif"/>
                <a:cs typeface="Microsoft Sans Serif"/>
              </a:rPr>
              <a:t>με</a:t>
            </a:r>
            <a:r>
              <a:rPr sz="2600" spc="20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80" dirty="0">
                <a:solidFill>
                  <a:srgbClr val="868686"/>
                </a:solidFill>
                <a:latin typeface="Microsoft Sans Serif"/>
                <a:cs typeface="Microsoft Sans Serif"/>
              </a:rPr>
              <a:t>την </a:t>
            </a:r>
            <a:r>
              <a:rPr sz="2600" spc="100" dirty="0">
                <a:solidFill>
                  <a:srgbClr val="868686"/>
                </a:solidFill>
                <a:latin typeface="Microsoft Sans Serif"/>
                <a:cs typeface="Microsoft Sans Serif"/>
              </a:rPr>
              <a:t>Στρατηγική</a:t>
            </a:r>
            <a:r>
              <a:rPr sz="2600" spc="215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90" dirty="0">
                <a:solidFill>
                  <a:srgbClr val="868686"/>
                </a:solidFill>
                <a:latin typeface="Microsoft Sans Serif"/>
                <a:cs typeface="Microsoft Sans Serif"/>
              </a:rPr>
              <a:t>των</a:t>
            </a:r>
            <a:r>
              <a:rPr sz="2600" spc="220" dirty="0">
                <a:solidFill>
                  <a:srgbClr val="868686"/>
                </a:solidFill>
                <a:latin typeface="Microsoft Sans Serif"/>
                <a:cs typeface="Microsoft Sans Serif"/>
              </a:rPr>
              <a:t> </a:t>
            </a:r>
            <a:r>
              <a:rPr sz="2600" spc="135" dirty="0">
                <a:solidFill>
                  <a:srgbClr val="868686"/>
                </a:solidFill>
                <a:latin typeface="Microsoft Sans Serif"/>
                <a:cs typeface="Microsoft Sans Serif"/>
              </a:rPr>
              <a:t>εταιρειών.</a:t>
            </a:r>
            <a:endParaRPr sz="2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400" y="647700"/>
            <a:ext cx="16450944" cy="8897620"/>
            <a:chOff x="-85725" y="741013"/>
            <a:chExt cx="16450944" cy="8897620"/>
          </a:xfrm>
        </p:grpSpPr>
        <p:sp>
          <p:nvSpPr>
            <p:cNvPr id="3" name="object 3"/>
            <p:cNvSpPr/>
            <p:nvPr/>
          </p:nvSpPr>
          <p:spPr>
            <a:xfrm>
              <a:off x="6467669" y="3495223"/>
              <a:ext cx="9411970" cy="3601720"/>
            </a:xfrm>
            <a:custGeom>
              <a:avLst/>
              <a:gdLst/>
              <a:ahLst/>
              <a:cxnLst/>
              <a:rect l="l" t="t" r="r" b="b"/>
              <a:pathLst>
                <a:path w="9411969" h="3601720">
                  <a:moveTo>
                    <a:pt x="8293374" y="3601351"/>
                  </a:moveTo>
                  <a:lnTo>
                    <a:pt x="0" y="3601351"/>
                  </a:lnTo>
                  <a:lnTo>
                    <a:pt x="0" y="0"/>
                  </a:lnTo>
                  <a:lnTo>
                    <a:pt x="8293374" y="0"/>
                  </a:lnTo>
                  <a:lnTo>
                    <a:pt x="9411345" y="1796730"/>
                  </a:lnTo>
                  <a:lnTo>
                    <a:pt x="9411345" y="1804620"/>
                  </a:lnTo>
                  <a:lnTo>
                    <a:pt x="8293374" y="3601351"/>
                  </a:lnTo>
                  <a:close/>
                </a:path>
              </a:pathLst>
            </a:custGeom>
            <a:solidFill>
              <a:srgbClr val="93B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49660" y="3647562"/>
              <a:ext cx="9411970" cy="3601720"/>
            </a:xfrm>
            <a:custGeom>
              <a:avLst/>
              <a:gdLst/>
              <a:ahLst/>
              <a:cxnLst/>
              <a:rect l="l" t="t" r="r" b="b"/>
              <a:pathLst>
                <a:path w="9411969" h="3601720">
                  <a:moveTo>
                    <a:pt x="8293374" y="3601351"/>
                  </a:moveTo>
                  <a:lnTo>
                    <a:pt x="0" y="3601351"/>
                  </a:lnTo>
                  <a:lnTo>
                    <a:pt x="0" y="0"/>
                  </a:lnTo>
                  <a:lnTo>
                    <a:pt x="8293374" y="0"/>
                  </a:lnTo>
                  <a:lnTo>
                    <a:pt x="9411345" y="1796730"/>
                  </a:lnTo>
                  <a:lnTo>
                    <a:pt x="9411345" y="1804621"/>
                  </a:lnTo>
                  <a:lnTo>
                    <a:pt x="8293374" y="3601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49660" y="3647528"/>
              <a:ext cx="9410700" cy="3601085"/>
            </a:xfrm>
            <a:custGeom>
              <a:avLst/>
              <a:gdLst/>
              <a:ahLst/>
              <a:cxnLst/>
              <a:rect l="l" t="t" r="r" b="b"/>
              <a:pathLst>
                <a:path w="9410700" h="3601084">
                  <a:moveTo>
                    <a:pt x="8293844" y="3600427"/>
                  </a:moveTo>
                  <a:lnTo>
                    <a:pt x="9410607" y="1805635"/>
                  </a:lnTo>
                </a:path>
                <a:path w="9410700" h="3601084">
                  <a:moveTo>
                    <a:pt x="9410611" y="1795782"/>
                  </a:moveTo>
                  <a:lnTo>
                    <a:pt x="8293352" y="0"/>
                  </a:lnTo>
                  <a:lnTo>
                    <a:pt x="0" y="34"/>
                  </a:lnTo>
                  <a:lnTo>
                    <a:pt x="0" y="3600484"/>
                  </a:lnTo>
                </a:path>
              </a:pathLst>
            </a:custGeom>
            <a:ln w="209549">
              <a:solidFill>
                <a:srgbClr val="2A48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1013"/>
              <a:ext cx="7722719" cy="88137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2480605"/>
              <a:ext cx="7720330" cy="7071995"/>
            </a:xfrm>
            <a:custGeom>
              <a:avLst/>
              <a:gdLst/>
              <a:ahLst/>
              <a:cxnLst/>
              <a:rect l="l" t="t" r="r" b="b"/>
              <a:pathLst>
                <a:path w="7720330" h="7071995">
                  <a:moveTo>
                    <a:pt x="2975663" y="7061506"/>
                  </a:moveTo>
                  <a:lnTo>
                    <a:pt x="3023221" y="7064851"/>
                  </a:lnTo>
                  <a:lnTo>
                    <a:pt x="3070916" y="7067670"/>
                  </a:lnTo>
                  <a:lnTo>
                    <a:pt x="3118746" y="7069982"/>
                  </a:lnTo>
                  <a:lnTo>
                    <a:pt x="3166708" y="7071730"/>
                  </a:lnTo>
                </a:path>
                <a:path w="7720330" h="7071995">
                  <a:moveTo>
                    <a:pt x="3456008" y="7071730"/>
                  </a:moveTo>
                  <a:lnTo>
                    <a:pt x="3503970" y="7069982"/>
                  </a:lnTo>
                  <a:lnTo>
                    <a:pt x="3551800" y="7067670"/>
                  </a:lnTo>
                  <a:lnTo>
                    <a:pt x="3599495" y="7064851"/>
                  </a:lnTo>
                  <a:lnTo>
                    <a:pt x="3647053" y="7061506"/>
                  </a:lnTo>
                </a:path>
                <a:path w="7720330" h="7071995">
                  <a:moveTo>
                    <a:pt x="2836197" y="7048806"/>
                  </a:moveTo>
                  <a:lnTo>
                    <a:pt x="2880969" y="7053383"/>
                  </a:lnTo>
                  <a:lnTo>
                    <a:pt x="2928245" y="7057706"/>
                  </a:lnTo>
                  <a:lnTo>
                    <a:pt x="2975663" y="7061506"/>
                  </a:lnTo>
                </a:path>
                <a:path w="7720330" h="7071995">
                  <a:moveTo>
                    <a:pt x="3647053" y="7061506"/>
                  </a:moveTo>
                  <a:lnTo>
                    <a:pt x="3694471" y="7057706"/>
                  </a:lnTo>
                  <a:lnTo>
                    <a:pt x="3741747" y="7053383"/>
                  </a:lnTo>
                  <a:lnTo>
                    <a:pt x="3786519" y="7048806"/>
                  </a:lnTo>
                </a:path>
                <a:path w="7720330" h="7071995">
                  <a:moveTo>
                    <a:pt x="2730040" y="7036106"/>
                  </a:moveTo>
                  <a:lnTo>
                    <a:pt x="2740024" y="7037452"/>
                  </a:lnTo>
                  <a:lnTo>
                    <a:pt x="2786856" y="7043254"/>
                  </a:lnTo>
                  <a:lnTo>
                    <a:pt x="2833839" y="7048565"/>
                  </a:lnTo>
                  <a:lnTo>
                    <a:pt x="2836197" y="7048806"/>
                  </a:lnTo>
                </a:path>
                <a:path w="7720330" h="7071995">
                  <a:moveTo>
                    <a:pt x="3786519" y="7048806"/>
                  </a:moveTo>
                  <a:lnTo>
                    <a:pt x="3788877" y="7048565"/>
                  </a:lnTo>
                  <a:lnTo>
                    <a:pt x="3835860" y="7043254"/>
                  </a:lnTo>
                  <a:lnTo>
                    <a:pt x="3882692" y="7037452"/>
                  </a:lnTo>
                  <a:lnTo>
                    <a:pt x="3892676" y="7036106"/>
                  </a:lnTo>
                </a:path>
                <a:path w="7720330" h="7071995">
                  <a:moveTo>
                    <a:pt x="2562117" y="7010706"/>
                  </a:moveTo>
                  <a:lnTo>
                    <a:pt x="2600456" y="7017127"/>
                  </a:lnTo>
                  <a:lnTo>
                    <a:pt x="2646821" y="7024386"/>
                  </a:lnTo>
                  <a:lnTo>
                    <a:pt x="2693345" y="7031161"/>
                  </a:lnTo>
                  <a:lnTo>
                    <a:pt x="2730040" y="7036106"/>
                  </a:lnTo>
                </a:path>
                <a:path w="7720330" h="7071995">
                  <a:moveTo>
                    <a:pt x="3892676" y="7036106"/>
                  </a:moveTo>
                  <a:lnTo>
                    <a:pt x="3929372" y="7031161"/>
                  </a:lnTo>
                  <a:lnTo>
                    <a:pt x="3975895" y="7024386"/>
                  </a:lnTo>
                  <a:lnTo>
                    <a:pt x="4022261" y="7017127"/>
                  </a:lnTo>
                  <a:lnTo>
                    <a:pt x="4060599" y="7010706"/>
                  </a:lnTo>
                </a:path>
                <a:path w="7720330" h="7071995">
                  <a:moveTo>
                    <a:pt x="2426544" y="6985306"/>
                  </a:moveTo>
                  <a:lnTo>
                    <a:pt x="2462336" y="6992482"/>
                  </a:lnTo>
                  <a:lnTo>
                    <a:pt x="2508211" y="7001173"/>
                  </a:lnTo>
                  <a:lnTo>
                    <a:pt x="2554251" y="7009389"/>
                  </a:lnTo>
                  <a:lnTo>
                    <a:pt x="2562117" y="7010706"/>
                  </a:lnTo>
                </a:path>
                <a:path w="7720330" h="7071995">
                  <a:moveTo>
                    <a:pt x="4060599" y="7010706"/>
                  </a:moveTo>
                  <a:lnTo>
                    <a:pt x="4068465" y="7009389"/>
                  </a:lnTo>
                  <a:lnTo>
                    <a:pt x="4114506" y="7001173"/>
                  </a:lnTo>
                  <a:lnTo>
                    <a:pt x="4160380" y="6992482"/>
                  </a:lnTo>
                  <a:lnTo>
                    <a:pt x="4196172" y="6985306"/>
                  </a:lnTo>
                </a:path>
                <a:path w="7720330" h="7071995">
                  <a:moveTo>
                    <a:pt x="0" y="5577342"/>
                  </a:moveTo>
                  <a:lnTo>
                    <a:pt x="52669" y="5636137"/>
                  </a:lnTo>
                  <a:lnTo>
                    <a:pt x="83085" y="5669117"/>
                  </a:lnTo>
                  <a:lnTo>
                    <a:pt x="113831" y="5701787"/>
                  </a:lnTo>
                  <a:lnTo>
                    <a:pt x="144905" y="5734142"/>
                  </a:lnTo>
                  <a:lnTo>
                    <a:pt x="176302" y="5766181"/>
                  </a:lnTo>
                  <a:lnTo>
                    <a:pt x="208022" y="5797901"/>
                  </a:lnTo>
                  <a:lnTo>
                    <a:pt x="240061" y="5829299"/>
                  </a:lnTo>
                  <a:lnTo>
                    <a:pt x="272417" y="5860372"/>
                  </a:lnTo>
                  <a:lnTo>
                    <a:pt x="305086" y="5891118"/>
                  </a:lnTo>
                  <a:lnTo>
                    <a:pt x="338067" y="5921535"/>
                  </a:lnTo>
                  <a:lnTo>
                    <a:pt x="371356" y="5951619"/>
                  </a:lnTo>
                  <a:lnTo>
                    <a:pt x="404952" y="5981368"/>
                  </a:lnTo>
                  <a:lnTo>
                    <a:pt x="438851" y="6010779"/>
                  </a:lnTo>
                  <a:lnTo>
                    <a:pt x="473051" y="6039850"/>
                  </a:lnTo>
                  <a:lnTo>
                    <a:pt x="507548" y="6068578"/>
                  </a:lnTo>
                  <a:lnTo>
                    <a:pt x="542342" y="6096960"/>
                  </a:lnTo>
                  <a:lnTo>
                    <a:pt x="577428" y="6124994"/>
                  </a:lnTo>
                  <a:lnTo>
                    <a:pt x="612804" y="6152678"/>
                  </a:lnTo>
                  <a:lnTo>
                    <a:pt x="648468" y="6180007"/>
                  </a:lnTo>
                  <a:lnTo>
                    <a:pt x="684417" y="6206981"/>
                  </a:lnTo>
                  <a:lnTo>
                    <a:pt x="720648" y="6233595"/>
                  </a:lnTo>
                  <a:lnTo>
                    <a:pt x="757159" y="6259849"/>
                  </a:lnTo>
                  <a:lnTo>
                    <a:pt x="793947" y="6285738"/>
                  </a:lnTo>
                  <a:lnTo>
                    <a:pt x="831009" y="6311260"/>
                  </a:lnTo>
                  <a:lnTo>
                    <a:pt x="868343" y="6336414"/>
                  </a:lnTo>
                  <a:lnTo>
                    <a:pt x="905946" y="6361195"/>
                  </a:lnTo>
                  <a:lnTo>
                    <a:pt x="943816" y="6385601"/>
                  </a:lnTo>
                  <a:lnTo>
                    <a:pt x="981949" y="6409630"/>
                  </a:lnTo>
                  <a:lnTo>
                    <a:pt x="1020344" y="6433280"/>
                  </a:lnTo>
                  <a:lnTo>
                    <a:pt x="1058997" y="6456547"/>
                  </a:lnTo>
                  <a:lnTo>
                    <a:pt x="1097906" y="6479428"/>
                  </a:lnTo>
                  <a:lnTo>
                    <a:pt x="1137068" y="6501922"/>
                  </a:lnTo>
                  <a:lnTo>
                    <a:pt x="1176481" y="6524026"/>
                  </a:lnTo>
                  <a:lnTo>
                    <a:pt x="1216142" y="6545736"/>
                  </a:lnTo>
                  <a:lnTo>
                    <a:pt x="1256049" y="6567050"/>
                  </a:lnTo>
                  <a:lnTo>
                    <a:pt x="1296198" y="6587967"/>
                  </a:lnTo>
                  <a:lnTo>
                    <a:pt x="1336587" y="6608482"/>
                  </a:lnTo>
                  <a:lnTo>
                    <a:pt x="1377213" y="6628593"/>
                  </a:lnTo>
                  <a:lnTo>
                    <a:pt x="1418075" y="6648299"/>
                  </a:lnTo>
                  <a:lnTo>
                    <a:pt x="1459169" y="6667595"/>
                  </a:lnTo>
                  <a:lnTo>
                    <a:pt x="1500492" y="6686480"/>
                  </a:lnTo>
                  <a:lnTo>
                    <a:pt x="1542042" y="6704950"/>
                  </a:lnTo>
                  <a:lnTo>
                    <a:pt x="1583816" y="6723004"/>
                  </a:lnTo>
                  <a:lnTo>
                    <a:pt x="1625812" y="6740638"/>
                  </a:lnTo>
                  <a:lnTo>
                    <a:pt x="1668027" y="6757851"/>
                  </a:lnTo>
                  <a:lnTo>
                    <a:pt x="1710458" y="6774638"/>
                  </a:lnTo>
                  <a:lnTo>
                    <a:pt x="1753103" y="6790998"/>
                  </a:lnTo>
                  <a:lnTo>
                    <a:pt x="1795959" y="6806928"/>
                  </a:lnTo>
                  <a:lnTo>
                    <a:pt x="1839024" y="6822425"/>
                  </a:lnTo>
                  <a:lnTo>
                    <a:pt x="1882294" y="6837487"/>
                  </a:lnTo>
                  <a:lnTo>
                    <a:pt x="1925768" y="6852112"/>
                  </a:lnTo>
                  <a:lnTo>
                    <a:pt x="1969442" y="6866295"/>
                  </a:lnTo>
                  <a:lnTo>
                    <a:pt x="2013314" y="6880035"/>
                  </a:lnTo>
                  <a:lnTo>
                    <a:pt x="2057381" y="6893330"/>
                  </a:lnTo>
                  <a:lnTo>
                    <a:pt x="2101641" y="6906176"/>
                  </a:lnTo>
                  <a:lnTo>
                    <a:pt x="2146090" y="6918571"/>
                  </a:lnTo>
                  <a:lnTo>
                    <a:pt x="2190727" y="6930512"/>
                  </a:lnTo>
                  <a:lnTo>
                    <a:pt x="2235549" y="6941997"/>
                  </a:lnTo>
                  <a:lnTo>
                    <a:pt x="2280553" y="6953022"/>
                  </a:lnTo>
                  <a:lnTo>
                    <a:pt x="2325736" y="6963586"/>
                  </a:lnTo>
                  <a:lnTo>
                    <a:pt x="2371096" y="6973686"/>
                  </a:lnTo>
                  <a:lnTo>
                    <a:pt x="2416630" y="6983319"/>
                  </a:lnTo>
                  <a:lnTo>
                    <a:pt x="2426544" y="6985306"/>
                  </a:lnTo>
                </a:path>
                <a:path w="7720330" h="7071995">
                  <a:moveTo>
                    <a:pt x="4196172" y="6985306"/>
                  </a:moveTo>
                  <a:lnTo>
                    <a:pt x="4251620" y="6973686"/>
                  </a:lnTo>
                  <a:lnTo>
                    <a:pt x="4296980" y="6963586"/>
                  </a:lnTo>
                  <a:lnTo>
                    <a:pt x="4342163" y="6953022"/>
                  </a:lnTo>
                  <a:lnTo>
                    <a:pt x="4387167" y="6941997"/>
                  </a:lnTo>
                  <a:lnTo>
                    <a:pt x="4431989" y="6930512"/>
                  </a:lnTo>
                  <a:lnTo>
                    <a:pt x="4476626" y="6918571"/>
                  </a:lnTo>
                  <a:lnTo>
                    <a:pt x="4521076" y="6906176"/>
                  </a:lnTo>
                  <a:lnTo>
                    <a:pt x="4565335" y="6893330"/>
                  </a:lnTo>
                  <a:lnTo>
                    <a:pt x="4609403" y="6880035"/>
                  </a:lnTo>
                  <a:lnTo>
                    <a:pt x="4653274" y="6866295"/>
                  </a:lnTo>
                  <a:lnTo>
                    <a:pt x="4696948" y="6852112"/>
                  </a:lnTo>
                  <a:lnTo>
                    <a:pt x="4740422" y="6837487"/>
                  </a:lnTo>
                  <a:lnTo>
                    <a:pt x="4783692" y="6822425"/>
                  </a:lnTo>
                  <a:lnTo>
                    <a:pt x="4826757" y="6806928"/>
                  </a:lnTo>
                  <a:lnTo>
                    <a:pt x="4869613" y="6790998"/>
                  </a:lnTo>
                  <a:lnTo>
                    <a:pt x="4912258" y="6774638"/>
                  </a:lnTo>
                  <a:lnTo>
                    <a:pt x="4954689" y="6757851"/>
                  </a:lnTo>
                  <a:lnTo>
                    <a:pt x="4996904" y="6740638"/>
                  </a:lnTo>
                  <a:lnTo>
                    <a:pt x="5038900" y="6723004"/>
                  </a:lnTo>
                  <a:lnTo>
                    <a:pt x="5080674" y="6704950"/>
                  </a:lnTo>
                  <a:lnTo>
                    <a:pt x="5122225" y="6686480"/>
                  </a:lnTo>
                  <a:lnTo>
                    <a:pt x="5163548" y="6667595"/>
                  </a:lnTo>
                  <a:lnTo>
                    <a:pt x="5204641" y="6648299"/>
                  </a:lnTo>
                  <a:lnTo>
                    <a:pt x="5245503" y="6628593"/>
                  </a:lnTo>
                  <a:lnTo>
                    <a:pt x="5286129" y="6608482"/>
                  </a:lnTo>
                  <a:lnTo>
                    <a:pt x="5326519" y="6587967"/>
                  </a:lnTo>
                  <a:lnTo>
                    <a:pt x="5366668" y="6567050"/>
                  </a:lnTo>
                  <a:lnTo>
                    <a:pt x="5406574" y="6545736"/>
                  </a:lnTo>
                  <a:lnTo>
                    <a:pt x="5446235" y="6524026"/>
                  </a:lnTo>
                  <a:lnTo>
                    <a:pt x="5485648" y="6501922"/>
                  </a:lnTo>
                  <a:lnTo>
                    <a:pt x="5524810" y="6479428"/>
                  </a:lnTo>
                  <a:lnTo>
                    <a:pt x="5563720" y="6456547"/>
                  </a:lnTo>
                  <a:lnTo>
                    <a:pt x="5602373" y="6433280"/>
                  </a:lnTo>
                  <a:lnTo>
                    <a:pt x="5640767" y="6409630"/>
                  </a:lnTo>
                  <a:lnTo>
                    <a:pt x="5678901" y="6385601"/>
                  </a:lnTo>
                  <a:lnTo>
                    <a:pt x="5716770" y="6361195"/>
                  </a:lnTo>
                  <a:lnTo>
                    <a:pt x="5754373" y="6336414"/>
                  </a:lnTo>
                  <a:lnTo>
                    <a:pt x="5791707" y="6311260"/>
                  </a:lnTo>
                  <a:lnTo>
                    <a:pt x="5828770" y="6285738"/>
                  </a:lnTo>
                  <a:lnTo>
                    <a:pt x="5865557" y="6259849"/>
                  </a:lnTo>
                  <a:lnTo>
                    <a:pt x="5902068" y="6233595"/>
                  </a:lnTo>
                  <a:lnTo>
                    <a:pt x="5938299" y="6206981"/>
                  </a:lnTo>
                  <a:lnTo>
                    <a:pt x="5974248" y="6180007"/>
                  </a:lnTo>
                  <a:lnTo>
                    <a:pt x="6009912" y="6152678"/>
                  </a:lnTo>
                  <a:lnTo>
                    <a:pt x="6045289" y="6124994"/>
                  </a:lnTo>
                  <a:lnTo>
                    <a:pt x="6080375" y="6096960"/>
                  </a:lnTo>
                  <a:lnTo>
                    <a:pt x="6115168" y="6068578"/>
                  </a:lnTo>
                  <a:lnTo>
                    <a:pt x="6149666" y="6039850"/>
                  </a:lnTo>
                  <a:lnTo>
                    <a:pt x="6183865" y="6010779"/>
                  </a:lnTo>
                  <a:lnTo>
                    <a:pt x="6217764" y="5981368"/>
                  </a:lnTo>
                  <a:lnTo>
                    <a:pt x="6251360" y="5951619"/>
                  </a:lnTo>
                  <a:lnTo>
                    <a:pt x="6284649" y="5921535"/>
                  </a:lnTo>
                  <a:lnTo>
                    <a:pt x="6317630" y="5891118"/>
                  </a:lnTo>
                  <a:lnTo>
                    <a:pt x="6350300" y="5860372"/>
                  </a:lnTo>
                  <a:lnTo>
                    <a:pt x="6382655" y="5829299"/>
                  </a:lnTo>
                  <a:lnTo>
                    <a:pt x="6414694" y="5797901"/>
                  </a:lnTo>
                  <a:lnTo>
                    <a:pt x="6446414" y="5766181"/>
                  </a:lnTo>
                  <a:lnTo>
                    <a:pt x="6477812" y="5734142"/>
                  </a:lnTo>
                  <a:lnTo>
                    <a:pt x="6508885" y="5701787"/>
                  </a:lnTo>
                  <a:lnTo>
                    <a:pt x="6539631" y="5669117"/>
                  </a:lnTo>
                  <a:lnTo>
                    <a:pt x="6570048" y="5636137"/>
                  </a:lnTo>
                  <a:lnTo>
                    <a:pt x="6600132" y="5602847"/>
                  </a:lnTo>
                  <a:lnTo>
                    <a:pt x="6629881" y="5569252"/>
                  </a:lnTo>
                  <a:lnTo>
                    <a:pt x="6659292" y="5535353"/>
                  </a:lnTo>
                  <a:lnTo>
                    <a:pt x="6688363" y="5501153"/>
                  </a:lnTo>
                  <a:lnTo>
                    <a:pt x="6717091" y="5466655"/>
                  </a:lnTo>
                  <a:lnTo>
                    <a:pt x="6745473" y="5431862"/>
                  </a:lnTo>
                  <a:lnTo>
                    <a:pt x="6773507" y="5396776"/>
                  </a:lnTo>
                  <a:lnTo>
                    <a:pt x="6801190" y="5361399"/>
                  </a:lnTo>
                  <a:lnTo>
                    <a:pt x="6828520" y="5325736"/>
                  </a:lnTo>
                  <a:lnTo>
                    <a:pt x="6855493" y="5289787"/>
                  </a:lnTo>
                  <a:lnTo>
                    <a:pt x="6882108" y="5253555"/>
                  </a:lnTo>
                  <a:lnTo>
                    <a:pt x="6908361" y="5217045"/>
                  </a:lnTo>
                  <a:lnTo>
                    <a:pt x="6934251" y="5180257"/>
                  </a:lnTo>
                  <a:lnTo>
                    <a:pt x="6959773" y="5143195"/>
                  </a:lnTo>
                  <a:lnTo>
                    <a:pt x="6984926" y="5105861"/>
                  </a:lnTo>
                  <a:lnTo>
                    <a:pt x="7009707" y="5068257"/>
                  </a:lnTo>
                  <a:lnTo>
                    <a:pt x="7034114" y="5030388"/>
                  </a:lnTo>
                  <a:lnTo>
                    <a:pt x="7058143" y="4992255"/>
                  </a:lnTo>
                  <a:lnTo>
                    <a:pt x="7081793" y="4953860"/>
                  </a:lnTo>
                  <a:lnTo>
                    <a:pt x="7105059" y="4915207"/>
                  </a:lnTo>
                  <a:lnTo>
                    <a:pt x="7127941" y="4876298"/>
                  </a:lnTo>
                  <a:lnTo>
                    <a:pt x="7150435" y="4837135"/>
                  </a:lnTo>
                  <a:lnTo>
                    <a:pt x="7172538" y="4797722"/>
                  </a:lnTo>
                  <a:lnTo>
                    <a:pt x="7194249" y="4758061"/>
                  </a:lnTo>
                  <a:lnTo>
                    <a:pt x="7215563" y="4718155"/>
                  </a:lnTo>
                  <a:lnTo>
                    <a:pt x="7236479" y="4678006"/>
                  </a:lnTo>
                  <a:lnTo>
                    <a:pt x="7256994" y="4637617"/>
                  </a:lnTo>
                  <a:lnTo>
                    <a:pt x="7277106" y="4596990"/>
                  </a:lnTo>
                  <a:lnTo>
                    <a:pt x="7296811" y="4556129"/>
                  </a:lnTo>
                  <a:lnTo>
                    <a:pt x="7316108" y="4515035"/>
                  </a:lnTo>
                  <a:lnTo>
                    <a:pt x="7334992" y="4473712"/>
                  </a:lnTo>
                  <a:lnTo>
                    <a:pt x="7353463" y="4432162"/>
                  </a:lnTo>
                  <a:lnTo>
                    <a:pt x="7371517" y="4390387"/>
                  </a:lnTo>
                  <a:lnTo>
                    <a:pt x="7389151" y="4348391"/>
                  </a:lnTo>
                  <a:lnTo>
                    <a:pt x="7406363" y="4306176"/>
                  </a:lnTo>
                  <a:lnTo>
                    <a:pt x="7423151" y="4263745"/>
                  </a:lnTo>
                  <a:lnTo>
                    <a:pt x="7439511" y="4221100"/>
                  </a:lnTo>
                  <a:lnTo>
                    <a:pt x="7455441" y="4178244"/>
                  </a:lnTo>
                  <a:lnTo>
                    <a:pt x="7470938" y="4135180"/>
                  </a:lnTo>
                  <a:lnTo>
                    <a:pt x="7486000" y="4091909"/>
                  </a:lnTo>
                  <a:lnTo>
                    <a:pt x="7500624" y="4048436"/>
                  </a:lnTo>
                  <a:lnTo>
                    <a:pt x="7514808" y="4004762"/>
                  </a:lnTo>
                  <a:lnTo>
                    <a:pt x="7528548" y="3960890"/>
                  </a:lnTo>
                  <a:lnTo>
                    <a:pt x="7541843" y="3916823"/>
                  </a:lnTo>
                  <a:lnTo>
                    <a:pt x="7554689" y="3872563"/>
                  </a:lnTo>
                  <a:lnTo>
                    <a:pt x="7567084" y="3828113"/>
                  </a:lnTo>
                  <a:lnTo>
                    <a:pt x="7579025" y="3783476"/>
                  </a:lnTo>
                  <a:lnTo>
                    <a:pt x="7590509" y="3738654"/>
                  </a:lnTo>
                  <a:lnTo>
                    <a:pt x="7601535" y="3693651"/>
                  </a:lnTo>
                  <a:lnTo>
                    <a:pt x="7612099" y="3648467"/>
                  </a:lnTo>
                  <a:lnTo>
                    <a:pt x="7622199" y="3603107"/>
                  </a:lnTo>
                  <a:lnTo>
                    <a:pt x="7631832" y="3557573"/>
                  </a:lnTo>
                  <a:lnTo>
                    <a:pt x="7640995" y="3511868"/>
                  </a:lnTo>
                  <a:lnTo>
                    <a:pt x="7649686" y="3465993"/>
                  </a:lnTo>
                  <a:lnTo>
                    <a:pt x="7657902" y="3419952"/>
                  </a:lnTo>
                  <a:lnTo>
                    <a:pt x="7665640" y="3373748"/>
                  </a:lnTo>
                  <a:lnTo>
                    <a:pt x="7672899" y="3327383"/>
                  </a:lnTo>
                  <a:lnTo>
                    <a:pt x="7679674" y="3280859"/>
                  </a:lnTo>
                  <a:lnTo>
                    <a:pt x="7685964" y="3234180"/>
                  </a:lnTo>
                  <a:lnTo>
                    <a:pt x="7691767" y="3187347"/>
                  </a:lnTo>
                  <a:lnTo>
                    <a:pt x="7697078" y="3140365"/>
                  </a:lnTo>
                  <a:lnTo>
                    <a:pt x="7701896" y="3093234"/>
                  </a:lnTo>
                  <a:lnTo>
                    <a:pt x="7706218" y="3045958"/>
                  </a:lnTo>
                  <a:lnTo>
                    <a:pt x="7710042" y="2998540"/>
                  </a:lnTo>
                  <a:lnTo>
                    <a:pt x="7713364" y="2950982"/>
                  </a:lnTo>
                  <a:lnTo>
                    <a:pt x="7716182" y="2903287"/>
                  </a:lnTo>
                  <a:lnTo>
                    <a:pt x="7718494" y="2855457"/>
                  </a:lnTo>
                  <a:lnTo>
                    <a:pt x="7720242" y="2807496"/>
                  </a:lnTo>
                </a:path>
                <a:path w="7720330" h="7071995">
                  <a:moveTo>
                    <a:pt x="7716356" y="2426002"/>
                  </a:moveTo>
                  <a:lnTo>
                    <a:pt x="7716151" y="2422405"/>
                  </a:lnTo>
                  <a:lnTo>
                    <a:pt x="7713393" y="2375210"/>
                  </a:lnTo>
                  <a:lnTo>
                    <a:pt x="7713351" y="2374710"/>
                  </a:lnTo>
                </a:path>
                <a:path w="7720330" h="7071995">
                  <a:moveTo>
                    <a:pt x="7679699" y="2045016"/>
                  </a:moveTo>
                  <a:lnTo>
                    <a:pt x="7679667" y="2044833"/>
                  </a:lnTo>
                </a:path>
                <a:path w="7720330" h="7071995">
                  <a:moveTo>
                    <a:pt x="7590693" y="1587784"/>
                  </a:moveTo>
                  <a:lnTo>
                    <a:pt x="7590469" y="1587049"/>
                  </a:lnTo>
                </a:path>
                <a:path w="7720330" h="7071995">
                  <a:moveTo>
                    <a:pt x="7514867" y="1321117"/>
                  </a:moveTo>
                  <a:lnTo>
                    <a:pt x="7514798" y="1320933"/>
                  </a:lnTo>
                </a:path>
                <a:path w="7720330" h="7071995">
                  <a:moveTo>
                    <a:pt x="7439723" y="1105162"/>
                  </a:moveTo>
                  <a:lnTo>
                    <a:pt x="7439481" y="1104603"/>
                  </a:lnTo>
                </a:path>
                <a:path w="7720330" h="7071995">
                  <a:moveTo>
                    <a:pt x="7236627" y="647977"/>
                  </a:moveTo>
                  <a:lnTo>
                    <a:pt x="7236470" y="647690"/>
                  </a:lnTo>
                </a:path>
                <a:path w="7720330" h="7071995">
                  <a:moveTo>
                    <a:pt x="6828719" y="221"/>
                  </a:moveTo>
                  <a:lnTo>
                    <a:pt x="6828479" y="0"/>
                  </a:lnTo>
                </a:path>
              </a:pathLst>
            </a:custGeom>
            <a:ln w="171450">
              <a:solidFill>
                <a:srgbClr val="002E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7675976" y="942657"/>
            <a:ext cx="612140" cy="38100"/>
          </a:xfrm>
          <a:custGeom>
            <a:avLst/>
            <a:gdLst/>
            <a:ahLst/>
            <a:cxnLst/>
            <a:rect l="l" t="t" r="r" b="b"/>
            <a:pathLst>
              <a:path w="612140" h="38100">
                <a:moveTo>
                  <a:pt x="612023" y="38099"/>
                </a:moveTo>
                <a:lnTo>
                  <a:pt x="0" y="38099"/>
                </a:lnTo>
                <a:lnTo>
                  <a:pt x="0" y="0"/>
                </a:lnTo>
                <a:lnTo>
                  <a:pt x="612023" y="0"/>
                </a:lnTo>
                <a:lnTo>
                  <a:pt x="612023" y="38099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57795" y="909887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1"/>
                </a:lnTo>
                <a:lnTo>
                  <a:pt x="59799" y="29894"/>
                </a:lnTo>
                <a:lnTo>
                  <a:pt x="59800" y="33859"/>
                </a:lnTo>
                <a:lnTo>
                  <a:pt x="59042" y="37674"/>
                </a:lnTo>
                <a:lnTo>
                  <a:pt x="25936" y="59800"/>
                </a:lnTo>
                <a:lnTo>
                  <a:pt x="22122" y="59042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86105" y="909887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14429" y="90988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4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742731" y="90988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971041" y="90988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99351" y="909887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0"/>
                </a:moveTo>
                <a:lnTo>
                  <a:pt x="22133" y="757"/>
                </a:lnTo>
                <a:lnTo>
                  <a:pt x="25948" y="0"/>
                </a:lnTo>
                <a:lnTo>
                  <a:pt x="33877" y="3"/>
                </a:lnTo>
                <a:lnTo>
                  <a:pt x="59800" y="29894"/>
                </a:lnTo>
                <a:lnTo>
                  <a:pt x="59801" y="33860"/>
                </a:lnTo>
                <a:lnTo>
                  <a:pt x="59043" y="37675"/>
                </a:lnTo>
                <a:lnTo>
                  <a:pt x="33866" y="59801"/>
                </a:lnTo>
                <a:lnTo>
                  <a:pt x="25935" y="59801"/>
                </a:lnTo>
                <a:lnTo>
                  <a:pt x="0" y="3386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57795" y="929573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8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30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286105" y="92957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1" y="33873"/>
                </a:moveTo>
                <a:lnTo>
                  <a:pt x="22126" y="758"/>
                </a:lnTo>
                <a:lnTo>
                  <a:pt x="25941" y="0"/>
                </a:lnTo>
                <a:lnTo>
                  <a:pt x="33869" y="0"/>
                </a:lnTo>
                <a:lnTo>
                  <a:pt x="59800" y="29867"/>
                </a:lnTo>
                <a:lnTo>
                  <a:pt x="59804" y="33833"/>
                </a:lnTo>
                <a:lnTo>
                  <a:pt x="25954" y="59803"/>
                </a:lnTo>
                <a:lnTo>
                  <a:pt x="22138" y="59046"/>
                </a:lnTo>
                <a:lnTo>
                  <a:pt x="761" y="37688"/>
                </a:lnTo>
                <a:lnTo>
                  <a:pt x="1" y="3387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14429" y="929573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742731" y="929573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71041" y="92957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2" y="33877"/>
                </a:moveTo>
                <a:lnTo>
                  <a:pt x="22120" y="759"/>
                </a:lnTo>
                <a:lnTo>
                  <a:pt x="33863" y="0"/>
                </a:lnTo>
                <a:lnTo>
                  <a:pt x="37675" y="756"/>
                </a:lnTo>
                <a:lnTo>
                  <a:pt x="59801" y="29867"/>
                </a:lnTo>
                <a:lnTo>
                  <a:pt x="59805" y="33833"/>
                </a:lnTo>
                <a:lnTo>
                  <a:pt x="25957" y="59803"/>
                </a:lnTo>
                <a:lnTo>
                  <a:pt x="22142" y="59047"/>
                </a:lnTo>
                <a:lnTo>
                  <a:pt x="763" y="37692"/>
                </a:lnTo>
                <a:lnTo>
                  <a:pt x="2" y="3387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199351" y="929576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70"/>
                </a:moveTo>
                <a:lnTo>
                  <a:pt x="22131" y="757"/>
                </a:lnTo>
                <a:lnTo>
                  <a:pt x="25947" y="0"/>
                </a:lnTo>
                <a:lnTo>
                  <a:pt x="33874" y="2"/>
                </a:lnTo>
                <a:lnTo>
                  <a:pt x="59799" y="29868"/>
                </a:lnTo>
                <a:lnTo>
                  <a:pt x="59804" y="33834"/>
                </a:lnTo>
                <a:lnTo>
                  <a:pt x="25951" y="59803"/>
                </a:lnTo>
                <a:lnTo>
                  <a:pt x="22135" y="59046"/>
                </a:lnTo>
                <a:lnTo>
                  <a:pt x="760" y="37685"/>
                </a:lnTo>
                <a:lnTo>
                  <a:pt x="0" y="3387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57795" y="949258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1" y="0"/>
                </a:lnTo>
                <a:lnTo>
                  <a:pt x="33871" y="1"/>
                </a:lnTo>
                <a:lnTo>
                  <a:pt x="59800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3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286105" y="949258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2" y="0"/>
                </a:lnTo>
                <a:lnTo>
                  <a:pt x="33871" y="0"/>
                </a:lnTo>
                <a:lnTo>
                  <a:pt x="59801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2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514429" y="94925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742733" y="94925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971043" y="949258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199351" y="949258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57"/>
                </a:moveTo>
                <a:lnTo>
                  <a:pt x="22134" y="757"/>
                </a:lnTo>
                <a:lnTo>
                  <a:pt x="25948" y="0"/>
                </a:lnTo>
                <a:lnTo>
                  <a:pt x="33878" y="3"/>
                </a:lnTo>
                <a:lnTo>
                  <a:pt x="59800" y="25937"/>
                </a:lnTo>
                <a:lnTo>
                  <a:pt x="59800" y="29901"/>
                </a:lnTo>
                <a:lnTo>
                  <a:pt x="59800" y="33866"/>
                </a:lnTo>
                <a:lnTo>
                  <a:pt x="33861" y="59801"/>
                </a:lnTo>
                <a:lnTo>
                  <a:pt x="25931" y="59800"/>
                </a:lnTo>
                <a:lnTo>
                  <a:pt x="757" y="37672"/>
                </a:lnTo>
                <a:lnTo>
                  <a:pt x="0" y="3385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44451" y="24165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1"/>
                </a:lnTo>
                <a:lnTo>
                  <a:pt x="59799" y="29894"/>
                </a:lnTo>
                <a:lnTo>
                  <a:pt x="59800" y="33859"/>
                </a:lnTo>
                <a:lnTo>
                  <a:pt x="59042" y="37674"/>
                </a:lnTo>
                <a:lnTo>
                  <a:pt x="25936" y="59800"/>
                </a:lnTo>
                <a:lnTo>
                  <a:pt x="22122" y="59042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2761" y="24165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01084" y="24165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4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29387" y="24165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57697" y="24165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86007" y="241654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0"/>
                </a:moveTo>
                <a:lnTo>
                  <a:pt x="22133" y="757"/>
                </a:lnTo>
                <a:lnTo>
                  <a:pt x="25948" y="0"/>
                </a:lnTo>
                <a:lnTo>
                  <a:pt x="33877" y="3"/>
                </a:lnTo>
                <a:lnTo>
                  <a:pt x="59800" y="29894"/>
                </a:lnTo>
                <a:lnTo>
                  <a:pt x="59801" y="33860"/>
                </a:lnTo>
                <a:lnTo>
                  <a:pt x="59043" y="37675"/>
                </a:lnTo>
                <a:lnTo>
                  <a:pt x="33866" y="59801"/>
                </a:lnTo>
                <a:lnTo>
                  <a:pt x="25935" y="59801"/>
                </a:lnTo>
                <a:lnTo>
                  <a:pt x="0" y="3386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44451" y="261340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8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30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72760" y="261342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1" y="33873"/>
                </a:moveTo>
                <a:lnTo>
                  <a:pt x="22126" y="758"/>
                </a:lnTo>
                <a:lnTo>
                  <a:pt x="25941" y="0"/>
                </a:lnTo>
                <a:lnTo>
                  <a:pt x="33869" y="0"/>
                </a:lnTo>
                <a:lnTo>
                  <a:pt x="59800" y="29867"/>
                </a:lnTo>
                <a:lnTo>
                  <a:pt x="59804" y="33833"/>
                </a:lnTo>
                <a:lnTo>
                  <a:pt x="25954" y="59803"/>
                </a:lnTo>
                <a:lnTo>
                  <a:pt x="22138" y="59046"/>
                </a:lnTo>
                <a:lnTo>
                  <a:pt x="761" y="37688"/>
                </a:lnTo>
                <a:lnTo>
                  <a:pt x="1" y="3387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01084" y="261340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229387" y="261340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57697" y="261342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2" y="33877"/>
                </a:moveTo>
                <a:lnTo>
                  <a:pt x="22120" y="759"/>
                </a:lnTo>
                <a:lnTo>
                  <a:pt x="33863" y="0"/>
                </a:lnTo>
                <a:lnTo>
                  <a:pt x="37675" y="756"/>
                </a:lnTo>
                <a:lnTo>
                  <a:pt x="59801" y="29867"/>
                </a:lnTo>
                <a:lnTo>
                  <a:pt x="59805" y="33833"/>
                </a:lnTo>
                <a:lnTo>
                  <a:pt x="25957" y="59803"/>
                </a:lnTo>
                <a:lnTo>
                  <a:pt x="22142" y="59047"/>
                </a:lnTo>
                <a:lnTo>
                  <a:pt x="763" y="37692"/>
                </a:lnTo>
                <a:lnTo>
                  <a:pt x="2" y="3387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86008" y="261342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70"/>
                </a:moveTo>
                <a:lnTo>
                  <a:pt x="22131" y="757"/>
                </a:lnTo>
                <a:lnTo>
                  <a:pt x="25947" y="0"/>
                </a:lnTo>
                <a:lnTo>
                  <a:pt x="33874" y="2"/>
                </a:lnTo>
                <a:lnTo>
                  <a:pt x="59799" y="29868"/>
                </a:lnTo>
                <a:lnTo>
                  <a:pt x="59804" y="33834"/>
                </a:lnTo>
                <a:lnTo>
                  <a:pt x="25951" y="59803"/>
                </a:lnTo>
                <a:lnTo>
                  <a:pt x="22135" y="59046"/>
                </a:lnTo>
                <a:lnTo>
                  <a:pt x="760" y="37685"/>
                </a:lnTo>
                <a:lnTo>
                  <a:pt x="0" y="3387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44450" y="281025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1" y="0"/>
                </a:lnTo>
                <a:lnTo>
                  <a:pt x="33871" y="1"/>
                </a:lnTo>
                <a:lnTo>
                  <a:pt x="59800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3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72760" y="281025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2" y="0"/>
                </a:lnTo>
                <a:lnTo>
                  <a:pt x="33871" y="0"/>
                </a:lnTo>
                <a:lnTo>
                  <a:pt x="59801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2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01084" y="281025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29388" y="281025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57698" y="281025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86007" y="281025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57"/>
                </a:moveTo>
                <a:lnTo>
                  <a:pt x="22134" y="757"/>
                </a:lnTo>
                <a:lnTo>
                  <a:pt x="25948" y="0"/>
                </a:lnTo>
                <a:lnTo>
                  <a:pt x="33878" y="3"/>
                </a:lnTo>
                <a:lnTo>
                  <a:pt x="59800" y="25937"/>
                </a:lnTo>
                <a:lnTo>
                  <a:pt x="59800" y="29901"/>
                </a:lnTo>
                <a:lnTo>
                  <a:pt x="59800" y="33866"/>
                </a:lnTo>
                <a:lnTo>
                  <a:pt x="33861" y="59801"/>
                </a:lnTo>
                <a:lnTo>
                  <a:pt x="25931" y="59800"/>
                </a:lnTo>
                <a:lnTo>
                  <a:pt x="757" y="37672"/>
                </a:lnTo>
                <a:lnTo>
                  <a:pt x="0" y="3385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86800" y="78867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38099">
            <a:solidFill>
              <a:srgbClr val="2A48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772400" y="3848100"/>
            <a:ext cx="7696200" cy="320344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55904" marR="118110" indent="1012190">
              <a:lnSpc>
                <a:spcPct val="129200"/>
              </a:lnSpc>
              <a:spcBef>
                <a:spcPts val="400"/>
              </a:spcBef>
            </a:pPr>
            <a:r>
              <a:rPr sz="2400" spc="170" dirty="0">
                <a:solidFill>
                  <a:srgbClr val="2A485E"/>
                </a:solidFill>
                <a:latin typeface="Georgia"/>
                <a:cs typeface="Georgia"/>
              </a:rPr>
              <a:t>“Εμπόδιο</a:t>
            </a:r>
            <a:r>
              <a:rPr sz="2400" spc="20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75" dirty="0">
                <a:solidFill>
                  <a:srgbClr val="2A485E"/>
                </a:solidFill>
                <a:latin typeface="Georgia"/>
                <a:cs typeface="Georgia"/>
              </a:rPr>
              <a:t>Εισόδου</a:t>
            </a:r>
            <a:r>
              <a:rPr sz="2400" spc="204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00" dirty="0">
                <a:solidFill>
                  <a:srgbClr val="2A485E"/>
                </a:solidFill>
                <a:latin typeface="Georgia"/>
                <a:cs typeface="Georgia"/>
              </a:rPr>
              <a:t>είναι</a:t>
            </a:r>
            <a:r>
              <a:rPr sz="2400" spc="204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95" dirty="0">
                <a:solidFill>
                  <a:srgbClr val="2A485E"/>
                </a:solidFill>
                <a:latin typeface="Georgia"/>
                <a:cs typeface="Georgia"/>
              </a:rPr>
              <a:t>το</a:t>
            </a:r>
            <a:r>
              <a:rPr sz="2400" spc="204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2A485E"/>
                </a:solidFill>
                <a:latin typeface="Georgia"/>
                <a:cs typeface="Georgia"/>
              </a:rPr>
              <a:t>κόστος</a:t>
            </a:r>
            <a:r>
              <a:rPr sz="2400" spc="204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55" dirty="0">
                <a:solidFill>
                  <a:srgbClr val="2A485E"/>
                </a:solidFill>
                <a:latin typeface="Georgia"/>
                <a:cs typeface="Georgia"/>
              </a:rPr>
              <a:t>Παραγωγής </a:t>
            </a:r>
            <a:r>
              <a:rPr sz="2400" spc="210" dirty="0">
                <a:solidFill>
                  <a:srgbClr val="2A485E"/>
                </a:solidFill>
                <a:latin typeface="Georgia"/>
                <a:cs typeface="Georgia"/>
              </a:rPr>
              <a:t>το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00" dirty="0">
                <a:solidFill>
                  <a:srgbClr val="2A485E"/>
                </a:solidFill>
                <a:latin typeface="Georgia"/>
                <a:cs typeface="Georgia"/>
              </a:rPr>
              <a:t>οποίο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70" dirty="0">
                <a:solidFill>
                  <a:srgbClr val="2A485E"/>
                </a:solidFill>
                <a:latin typeface="Georgia"/>
                <a:cs typeface="Georgia"/>
              </a:rPr>
              <a:t>πρέπει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35" dirty="0">
                <a:solidFill>
                  <a:srgbClr val="2A485E"/>
                </a:solidFill>
                <a:latin typeface="Georgia"/>
                <a:cs typeface="Georgia"/>
              </a:rPr>
              <a:t>να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45" dirty="0">
                <a:solidFill>
                  <a:srgbClr val="2A485E"/>
                </a:solidFill>
                <a:latin typeface="Georgia"/>
                <a:cs typeface="Georgia"/>
              </a:rPr>
              <a:t>γίνει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04" dirty="0">
                <a:solidFill>
                  <a:srgbClr val="2A485E"/>
                </a:solidFill>
                <a:latin typeface="Georgia"/>
                <a:cs typeface="Georgia"/>
              </a:rPr>
              <a:t>αποδεκτό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80" dirty="0">
                <a:solidFill>
                  <a:srgbClr val="2A485E"/>
                </a:solidFill>
                <a:latin typeface="Georgia"/>
                <a:cs typeface="Georgia"/>
              </a:rPr>
              <a:t>από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20" dirty="0">
                <a:solidFill>
                  <a:srgbClr val="2A485E"/>
                </a:solidFill>
                <a:latin typeface="Georgia"/>
                <a:cs typeface="Georgia"/>
              </a:rPr>
              <a:t>εταιρείες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45" dirty="0">
                <a:solidFill>
                  <a:srgbClr val="2A485E"/>
                </a:solidFill>
                <a:latin typeface="Georgia"/>
                <a:cs typeface="Georgia"/>
              </a:rPr>
              <a:t>που </a:t>
            </a:r>
            <a:r>
              <a:rPr sz="2400" spc="229" dirty="0">
                <a:solidFill>
                  <a:srgbClr val="2A485E"/>
                </a:solidFill>
                <a:latin typeface="Georgia"/>
                <a:cs typeface="Georgia"/>
              </a:rPr>
              <a:t>επιδιώκουν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35" dirty="0">
                <a:solidFill>
                  <a:srgbClr val="2A485E"/>
                </a:solidFill>
                <a:latin typeface="Georgia"/>
                <a:cs typeface="Georgia"/>
              </a:rPr>
              <a:t>να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35" dirty="0">
                <a:solidFill>
                  <a:srgbClr val="2A485E"/>
                </a:solidFill>
                <a:latin typeface="Georgia"/>
                <a:cs typeface="Georgia"/>
              </a:rPr>
              <a:t>εισέλθουν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2A485E"/>
                </a:solidFill>
                <a:latin typeface="Georgia"/>
                <a:cs typeface="Georgia"/>
              </a:rPr>
              <a:t>σε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20" dirty="0">
                <a:solidFill>
                  <a:srgbClr val="2A485E"/>
                </a:solidFill>
                <a:latin typeface="Georgia"/>
                <a:cs typeface="Georgia"/>
              </a:rPr>
              <a:t>μία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15" dirty="0">
                <a:solidFill>
                  <a:srgbClr val="2A485E"/>
                </a:solidFill>
                <a:latin typeface="Georgia"/>
                <a:cs typeface="Georgia"/>
              </a:rPr>
              <a:t>βιομηχανία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90" dirty="0">
                <a:solidFill>
                  <a:srgbClr val="2A485E"/>
                </a:solidFill>
                <a:latin typeface="Georgia"/>
                <a:cs typeface="Georgia"/>
              </a:rPr>
              <a:t>αλλά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80" dirty="0">
                <a:solidFill>
                  <a:srgbClr val="2A485E"/>
                </a:solidFill>
                <a:latin typeface="Georgia"/>
                <a:cs typeface="Georgia"/>
              </a:rPr>
              <a:t>δεν</a:t>
            </a:r>
            <a:endParaRPr sz="2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spc="235" dirty="0">
                <a:solidFill>
                  <a:srgbClr val="2A485E"/>
                </a:solidFill>
                <a:latin typeface="Georgia"/>
                <a:cs typeface="Georgia"/>
              </a:rPr>
              <a:t>υφίσταται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85" dirty="0">
                <a:solidFill>
                  <a:srgbClr val="2A485E"/>
                </a:solidFill>
                <a:latin typeface="Georgia"/>
                <a:cs typeface="Georgia"/>
              </a:rPr>
              <a:t>στις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20" dirty="0">
                <a:solidFill>
                  <a:srgbClr val="2A485E"/>
                </a:solidFill>
                <a:latin typeface="Georgia"/>
                <a:cs typeface="Georgia"/>
              </a:rPr>
              <a:t>εταιρείες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70" dirty="0">
                <a:solidFill>
                  <a:srgbClr val="2A485E"/>
                </a:solidFill>
                <a:latin typeface="Georgia"/>
                <a:cs typeface="Georgia"/>
              </a:rPr>
              <a:t>που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40" dirty="0">
                <a:solidFill>
                  <a:srgbClr val="2A485E"/>
                </a:solidFill>
                <a:latin typeface="Georgia"/>
                <a:cs typeface="Georgia"/>
              </a:rPr>
              <a:t>είναι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120" dirty="0">
                <a:solidFill>
                  <a:srgbClr val="2A485E"/>
                </a:solidFill>
                <a:latin typeface="Georgia"/>
                <a:cs typeface="Georgia"/>
              </a:rPr>
              <a:t>ήδη</a:t>
            </a:r>
            <a:r>
              <a:rPr sz="2400" spc="315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20" dirty="0">
                <a:solidFill>
                  <a:srgbClr val="2A485E"/>
                </a:solidFill>
                <a:latin typeface="Georgia"/>
                <a:cs typeface="Georgia"/>
              </a:rPr>
              <a:t>στη</a:t>
            </a:r>
            <a:r>
              <a:rPr sz="2400" spc="320" dirty="0">
                <a:solidFill>
                  <a:srgbClr val="2A485E"/>
                </a:solidFill>
                <a:latin typeface="Georgia"/>
                <a:cs typeface="Georgia"/>
              </a:rPr>
              <a:t> </a:t>
            </a:r>
            <a:r>
              <a:rPr sz="2400" spc="210" dirty="0">
                <a:solidFill>
                  <a:srgbClr val="2A485E"/>
                </a:solidFill>
                <a:latin typeface="Georgia"/>
                <a:cs typeface="Georgia"/>
              </a:rPr>
              <a:t>βιομηχανία.”</a:t>
            </a:r>
            <a:endParaRPr sz="2400" dirty="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2300" b="1" spc="320" dirty="0">
                <a:solidFill>
                  <a:srgbClr val="2A485E"/>
                </a:solidFill>
                <a:latin typeface="Cambria"/>
                <a:cs typeface="Cambria"/>
              </a:rPr>
              <a:t>(George</a:t>
            </a:r>
            <a:r>
              <a:rPr sz="2300" b="1" spc="445" dirty="0">
                <a:solidFill>
                  <a:srgbClr val="2A485E"/>
                </a:solidFill>
                <a:latin typeface="Cambria"/>
                <a:cs typeface="Cambria"/>
              </a:rPr>
              <a:t> </a:t>
            </a:r>
            <a:r>
              <a:rPr sz="2300" b="1" spc="310" dirty="0">
                <a:solidFill>
                  <a:srgbClr val="2A485E"/>
                </a:solidFill>
                <a:latin typeface="Cambria"/>
                <a:cs typeface="Cambria"/>
              </a:rPr>
              <a:t>J.</a:t>
            </a:r>
            <a:r>
              <a:rPr sz="2300" b="1" spc="445" dirty="0">
                <a:solidFill>
                  <a:srgbClr val="2A485E"/>
                </a:solidFill>
                <a:latin typeface="Cambria"/>
                <a:cs typeface="Cambria"/>
              </a:rPr>
              <a:t> </a:t>
            </a:r>
            <a:r>
              <a:rPr sz="2300" b="1" spc="310" dirty="0">
                <a:solidFill>
                  <a:srgbClr val="2A485E"/>
                </a:solidFill>
                <a:latin typeface="Cambria"/>
                <a:cs typeface="Cambria"/>
              </a:rPr>
              <a:t>Stigler,</a:t>
            </a:r>
            <a:r>
              <a:rPr sz="2300" b="1" spc="445" dirty="0">
                <a:solidFill>
                  <a:srgbClr val="2A485E"/>
                </a:solidFill>
                <a:latin typeface="Cambria"/>
                <a:cs typeface="Cambria"/>
              </a:rPr>
              <a:t> </a:t>
            </a:r>
            <a:r>
              <a:rPr sz="2300" b="1" spc="245" dirty="0">
                <a:solidFill>
                  <a:srgbClr val="2A485E"/>
                </a:solidFill>
                <a:latin typeface="Cambria"/>
                <a:cs typeface="Cambria"/>
              </a:rPr>
              <a:t>1968)</a:t>
            </a:r>
            <a:endParaRPr sz="23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3348" y="1529276"/>
              <a:ext cx="8743949" cy="5419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8728" y="5325134"/>
              <a:ext cx="5838824" cy="4381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5800" y="508693"/>
            <a:ext cx="9753600" cy="130933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spcBef>
                <a:spcPts val="130"/>
              </a:spcBef>
            </a:pPr>
            <a:r>
              <a:rPr sz="2800" b="1" spc="-6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Case</a:t>
            </a:r>
            <a:r>
              <a:rPr sz="2800" b="1" spc="-1185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800" b="1" spc="-13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800" b="1" spc="-13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sz="2800" b="1" spc="-135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tudy</a:t>
            </a:r>
            <a:r>
              <a:rPr sz="2800" b="1" spc="-118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800" b="1" spc="-118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AU" sz="2800" b="1" spc="-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lang="el-GR" sz="2800" b="1" spc="-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l-GR" sz="2800" b="1" spc="235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Urban</a:t>
            </a:r>
            <a:r>
              <a:rPr lang="el-GR" sz="2800" b="1" spc="2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800" b="1" spc="22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Gardening</a:t>
            </a:r>
            <a:r>
              <a:rPr lang="el-GR" sz="2800" b="1" spc="22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800" b="1" spc="229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Ανθρωποκεντρική</a:t>
            </a:r>
            <a:r>
              <a:rPr lang="el-GR" sz="2800" b="1" spc="30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800" b="1" spc="22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πόλη </a:t>
            </a:r>
            <a:r>
              <a:rPr lang="el-GR" sz="2800" b="1" spc="23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Ουτρέχτη</a:t>
            </a:r>
            <a:r>
              <a:rPr lang="el-GR" sz="2800" b="1" spc="24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800" b="1" spc="275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Ολλανδίας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3612" y="1697670"/>
            <a:ext cx="5605388" cy="255967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Μπορεί</a:t>
            </a:r>
            <a:r>
              <a:rPr sz="2400" spc="-14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μια</a:t>
            </a:r>
            <a:r>
              <a:rPr sz="2400" spc="-14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επιχείρηση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" marR="20955" algn="ctr">
              <a:lnSpc>
                <a:spcPct val="114599"/>
              </a:lnSpc>
            </a:pPr>
            <a:r>
              <a:rPr sz="2400" spc="-9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γεωπόνων</a:t>
            </a:r>
            <a:r>
              <a:rPr sz="2400" spc="-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να</a:t>
            </a:r>
            <a:r>
              <a:rPr sz="2400" spc="-14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χρησιμοποιήσει </a:t>
            </a:r>
            <a:r>
              <a:rPr sz="2400" spc="-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ως</a:t>
            </a:r>
            <a:r>
              <a:rPr sz="2400" spc="-16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ανταγωνιστικό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65" marR="5080" indent="-635" algn="ctr">
              <a:lnSpc>
                <a:spcPct val="114599"/>
              </a:lnSpc>
            </a:pPr>
            <a:r>
              <a:rPr sz="2400" spc="-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πλεονέκτημα</a:t>
            </a:r>
            <a:r>
              <a:rPr sz="2400" spc="-17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τα</a:t>
            </a:r>
            <a:r>
              <a:rPr sz="2400" spc="-16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καλωπιστικά </a:t>
            </a:r>
            <a:r>
              <a:rPr sz="2400" spc="-85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φυτά</a:t>
            </a:r>
            <a:r>
              <a:rPr sz="2400" spc="-1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spc="-1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τα οποία </a:t>
            </a:r>
            <a:r>
              <a:rPr sz="2400" spc="-7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βοηθούν</a:t>
            </a:r>
            <a:r>
              <a:rPr sz="2400" spc="-1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στο</a:t>
            </a:r>
            <a:r>
              <a:rPr sz="2400" spc="-15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μικροκλίμα</a:t>
            </a:r>
            <a:r>
              <a:rPr sz="24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spc="-7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και στην προστασία του περιβάλλοντος</a:t>
            </a:r>
            <a:r>
              <a:rPr sz="2400" spc="-1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00599" y="8262386"/>
            <a:ext cx="6958965" cy="18846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3674745" indent="83185" algn="ctr">
              <a:lnSpc>
                <a:spcPts val="2180"/>
              </a:lnSpc>
              <a:spcBef>
                <a:spcPts val="235"/>
              </a:spcBef>
            </a:pPr>
            <a:r>
              <a:rPr sz="1850" b="1" spc="235" dirty="0">
                <a:latin typeface="Cambria"/>
                <a:cs typeface="Cambria"/>
              </a:rPr>
              <a:t>Urban</a:t>
            </a:r>
            <a:r>
              <a:rPr sz="1850" b="1" spc="250" dirty="0">
                <a:latin typeface="Cambria"/>
                <a:cs typeface="Cambria"/>
              </a:rPr>
              <a:t> </a:t>
            </a:r>
            <a:r>
              <a:rPr sz="1850" b="1" spc="220" dirty="0">
                <a:latin typeface="Cambria"/>
                <a:cs typeface="Cambria"/>
              </a:rPr>
              <a:t>Gardening </a:t>
            </a:r>
            <a:r>
              <a:rPr sz="1850" b="1" spc="229" dirty="0">
                <a:latin typeface="Cambria"/>
                <a:cs typeface="Cambria"/>
              </a:rPr>
              <a:t>Ανθρωποκεντρική</a:t>
            </a:r>
            <a:r>
              <a:rPr sz="1850" b="1" spc="305" dirty="0">
                <a:latin typeface="Cambria"/>
                <a:cs typeface="Cambria"/>
              </a:rPr>
              <a:t> </a:t>
            </a:r>
            <a:r>
              <a:rPr sz="1850" b="1" spc="220" dirty="0">
                <a:latin typeface="Cambria"/>
                <a:cs typeface="Cambria"/>
              </a:rPr>
              <a:t>πόλη </a:t>
            </a:r>
            <a:r>
              <a:rPr sz="1850" b="1" spc="235" dirty="0">
                <a:latin typeface="Cambria"/>
                <a:cs typeface="Cambria"/>
              </a:rPr>
              <a:t>Ουτρέχτη</a:t>
            </a:r>
            <a:r>
              <a:rPr sz="1850" b="1" spc="245" dirty="0">
                <a:latin typeface="Cambria"/>
                <a:cs typeface="Cambria"/>
              </a:rPr>
              <a:t> </a:t>
            </a:r>
            <a:r>
              <a:rPr sz="1850" b="1" spc="275" dirty="0">
                <a:latin typeface="Cambria"/>
                <a:cs typeface="Cambria"/>
              </a:rPr>
              <a:t>Ολλανδίας</a:t>
            </a:r>
            <a:endParaRPr sz="18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850" dirty="0">
              <a:latin typeface="Cambria"/>
              <a:cs typeface="Cambria"/>
            </a:endParaRPr>
          </a:p>
          <a:p>
            <a:pPr marL="3615690">
              <a:lnSpc>
                <a:spcPts val="1755"/>
              </a:lnSpc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 dirty="0">
              <a:latin typeface="Cambria"/>
              <a:cs typeface="Cambria"/>
            </a:endParaRPr>
          </a:p>
          <a:p>
            <a:pPr marL="361569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25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08630" cy="10287000"/>
          </a:xfrm>
          <a:custGeom>
            <a:avLst/>
            <a:gdLst/>
            <a:ahLst/>
            <a:cxnLst/>
            <a:rect l="l" t="t" r="r" b="b"/>
            <a:pathLst>
              <a:path w="3008630" h="10287000">
                <a:moveTo>
                  <a:pt x="300831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08312" y="0"/>
                </a:lnTo>
                <a:lnTo>
                  <a:pt x="3008312" y="10286999"/>
                </a:lnTo>
                <a:close/>
              </a:path>
            </a:pathLst>
          </a:custGeom>
          <a:solidFill>
            <a:srgbClr val="E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55937" y="0"/>
            <a:ext cx="3008630" cy="10287000"/>
          </a:xfrm>
          <a:custGeom>
            <a:avLst/>
            <a:gdLst/>
            <a:ahLst/>
            <a:cxnLst/>
            <a:rect l="l" t="t" r="r" b="b"/>
            <a:pathLst>
              <a:path w="3008629" h="10287000">
                <a:moveTo>
                  <a:pt x="300831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08312" y="0"/>
                </a:lnTo>
                <a:lnTo>
                  <a:pt x="3008312" y="10286999"/>
                </a:lnTo>
                <a:close/>
              </a:path>
            </a:pathLst>
          </a:custGeom>
          <a:solidFill>
            <a:srgbClr val="E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1874" y="0"/>
            <a:ext cx="3008630" cy="10287000"/>
          </a:xfrm>
          <a:custGeom>
            <a:avLst/>
            <a:gdLst/>
            <a:ahLst/>
            <a:cxnLst/>
            <a:rect l="l" t="t" r="r" b="b"/>
            <a:pathLst>
              <a:path w="3008629" h="10287000">
                <a:moveTo>
                  <a:pt x="300831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08312" y="0"/>
                </a:lnTo>
                <a:lnTo>
                  <a:pt x="3008312" y="10286999"/>
                </a:lnTo>
                <a:close/>
              </a:path>
            </a:pathLst>
          </a:custGeom>
          <a:solidFill>
            <a:srgbClr val="E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67811" y="0"/>
            <a:ext cx="3008630" cy="10287000"/>
          </a:xfrm>
          <a:custGeom>
            <a:avLst/>
            <a:gdLst/>
            <a:ahLst/>
            <a:cxnLst/>
            <a:rect l="l" t="t" r="r" b="b"/>
            <a:pathLst>
              <a:path w="3008629" h="10287000">
                <a:moveTo>
                  <a:pt x="300831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08312" y="0"/>
                </a:lnTo>
                <a:lnTo>
                  <a:pt x="3008312" y="10286999"/>
                </a:lnTo>
                <a:close/>
              </a:path>
            </a:pathLst>
          </a:custGeom>
          <a:solidFill>
            <a:srgbClr val="E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23749" y="0"/>
            <a:ext cx="3008630" cy="10287000"/>
          </a:xfrm>
          <a:custGeom>
            <a:avLst/>
            <a:gdLst/>
            <a:ahLst/>
            <a:cxnLst/>
            <a:rect l="l" t="t" r="r" b="b"/>
            <a:pathLst>
              <a:path w="3008630" h="10287000">
                <a:moveTo>
                  <a:pt x="3008311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08311" y="0"/>
                </a:lnTo>
                <a:lnTo>
                  <a:pt x="3008311" y="10286999"/>
                </a:lnTo>
                <a:close/>
              </a:path>
            </a:pathLst>
          </a:custGeom>
          <a:solidFill>
            <a:srgbClr val="E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8" name="object 8"/>
            <p:cNvSpPr/>
            <p:nvPr/>
          </p:nvSpPr>
          <p:spPr>
            <a:xfrm>
              <a:off x="15279685" y="0"/>
              <a:ext cx="3008630" cy="10287000"/>
            </a:xfrm>
            <a:custGeom>
              <a:avLst/>
              <a:gdLst/>
              <a:ahLst/>
              <a:cxnLst/>
              <a:rect l="l" t="t" r="r" b="b"/>
              <a:pathLst>
                <a:path w="3008630" h="10287000">
                  <a:moveTo>
                    <a:pt x="300831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3008312" y="0"/>
                  </a:lnTo>
                  <a:lnTo>
                    <a:pt x="3008312" y="10286999"/>
                  </a:lnTo>
                  <a:close/>
                </a:path>
              </a:pathLst>
            </a:custGeom>
            <a:solidFill>
              <a:srgbClr val="EC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88" y="6587922"/>
                  </a:moveTo>
                  <a:lnTo>
                    <a:pt x="3258896" y="10286987"/>
                  </a:lnTo>
                  <a:lnTo>
                    <a:pt x="18287988" y="10287000"/>
                  </a:lnTo>
                  <a:lnTo>
                    <a:pt x="18287988" y="6587922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5663908"/>
                  </a:lnTo>
                  <a:lnTo>
                    <a:pt x="18287988" y="116273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4563791"/>
              <a:ext cx="946844" cy="94684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78098" y="4795597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1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06844" y="884521"/>
            <a:ext cx="15833725" cy="5418455"/>
            <a:chOff x="1406844" y="884521"/>
            <a:chExt cx="15833725" cy="5418455"/>
          </a:xfrm>
        </p:grpSpPr>
        <p:sp>
          <p:nvSpPr>
            <p:cNvPr id="13" name="object 13"/>
            <p:cNvSpPr/>
            <p:nvPr/>
          </p:nvSpPr>
          <p:spPr>
            <a:xfrm>
              <a:off x="1502094" y="5510662"/>
              <a:ext cx="0" cy="614045"/>
            </a:xfrm>
            <a:custGeom>
              <a:avLst/>
              <a:gdLst/>
              <a:ahLst/>
              <a:cxnLst/>
              <a:rect l="l" t="t" r="r" b="b"/>
              <a:pathLst>
                <a:path h="614045">
                  <a:moveTo>
                    <a:pt x="0" y="0"/>
                  </a:moveTo>
                  <a:lnTo>
                    <a:pt x="0" y="613525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6844" y="6112280"/>
              <a:ext cx="190499" cy="1904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293403" y="884521"/>
              <a:ext cx="947419" cy="947419"/>
            </a:xfrm>
            <a:custGeom>
              <a:avLst/>
              <a:gdLst/>
              <a:ahLst/>
              <a:cxnLst/>
              <a:rect l="l" t="t" r="r" b="b"/>
              <a:pathLst>
                <a:path w="947419" h="947419">
                  <a:moveTo>
                    <a:pt x="473422" y="946844"/>
                  </a:moveTo>
                  <a:lnTo>
                    <a:pt x="425017" y="944400"/>
                  </a:lnTo>
                  <a:lnTo>
                    <a:pt x="378010" y="937226"/>
                  </a:lnTo>
                  <a:lnTo>
                    <a:pt x="332640" y="925560"/>
                  </a:lnTo>
                  <a:lnTo>
                    <a:pt x="289144" y="909640"/>
                  </a:lnTo>
                  <a:lnTo>
                    <a:pt x="247760" y="889704"/>
                  </a:lnTo>
                  <a:lnTo>
                    <a:pt x="208727" y="865991"/>
                  </a:lnTo>
                  <a:lnTo>
                    <a:pt x="172281" y="838737"/>
                  </a:lnTo>
                  <a:lnTo>
                    <a:pt x="138661" y="808182"/>
                  </a:lnTo>
                  <a:lnTo>
                    <a:pt x="108106" y="774562"/>
                  </a:lnTo>
                  <a:lnTo>
                    <a:pt x="80852" y="738117"/>
                  </a:lnTo>
                  <a:lnTo>
                    <a:pt x="57139" y="699083"/>
                  </a:lnTo>
                  <a:lnTo>
                    <a:pt x="37203" y="657699"/>
                  </a:lnTo>
                  <a:lnTo>
                    <a:pt x="21284" y="614203"/>
                  </a:lnTo>
                  <a:lnTo>
                    <a:pt x="9618" y="568833"/>
                  </a:lnTo>
                  <a:lnTo>
                    <a:pt x="2444" y="521826"/>
                  </a:lnTo>
                  <a:lnTo>
                    <a:pt x="0" y="473422"/>
                  </a:lnTo>
                  <a:lnTo>
                    <a:pt x="2444" y="425017"/>
                  </a:lnTo>
                  <a:lnTo>
                    <a:pt x="9618" y="378011"/>
                  </a:lnTo>
                  <a:lnTo>
                    <a:pt x="21284" y="332640"/>
                  </a:lnTo>
                  <a:lnTo>
                    <a:pt x="37203" y="289144"/>
                  </a:lnTo>
                  <a:lnTo>
                    <a:pt x="57139" y="247761"/>
                  </a:lnTo>
                  <a:lnTo>
                    <a:pt x="80852" y="208727"/>
                  </a:lnTo>
                  <a:lnTo>
                    <a:pt x="108106" y="172281"/>
                  </a:lnTo>
                  <a:lnTo>
                    <a:pt x="138661" y="138662"/>
                  </a:lnTo>
                  <a:lnTo>
                    <a:pt x="172281" y="108106"/>
                  </a:lnTo>
                  <a:lnTo>
                    <a:pt x="208727" y="80853"/>
                  </a:lnTo>
                  <a:lnTo>
                    <a:pt x="247760" y="57139"/>
                  </a:lnTo>
                  <a:lnTo>
                    <a:pt x="289144" y="37203"/>
                  </a:lnTo>
                  <a:lnTo>
                    <a:pt x="332640" y="21284"/>
                  </a:lnTo>
                  <a:lnTo>
                    <a:pt x="378010" y="9618"/>
                  </a:lnTo>
                  <a:lnTo>
                    <a:pt x="425017" y="2444"/>
                  </a:lnTo>
                  <a:lnTo>
                    <a:pt x="473422" y="0"/>
                  </a:lnTo>
                  <a:lnTo>
                    <a:pt x="521826" y="2444"/>
                  </a:lnTo>
                  <a:lnTo>
                    <a:pt x="568833" y="9618"/>
                  </a:lnTo>
                  <a:lnTo>
                    <a:pt x="614203" y="21284"/>
                  </a:lnTo>
                  <a:lnTo>
                    <a:pt x="657699" y="37203"/>
                  </a:lnTo>
                  <a:lnTo>
                    <a:pt x="699083" y="57139"/>
                  </a:lnTo>
                  <a:lnTo>
                    <a:pt x="738117" y="80853"/>
                  </a:lnTo>
                  <a:lnTo>
                    <a:pt x="774562" y="108106"/>
                  </a:lnTo>
                  <a:lnTo>
                    <a:pt x="808182" y="138662"/>
                  </a:lnTo>
                  <a:lnTo>
                    <a:pt x="838737" y="172281"/>
                  </a:lnTo>
                  <a:lnTo>
                    <a:pt x="865991" y="208727"/>
                  </a:lnTo>
                  <a:lnTo>
                    <a:pt x="889704" y="247761"/>
                  </a:lnTo>
                  <a:lnTo>
                    <a:pt x="909640" y="289144"/>
                  </a:lnTo>
                  <a:lnTo>
                    <a:pt x="925560" y="332640"/>
                  </a:lnTo>
                  <a:lnTo>
                    <a:pt x="937226" y="378011"/>
                  </a:lnTo>
                  <a:lnTo>
                    <a:pt x="944400" y="425017"/>
                  </a:lnTo>
                  <a:lnTo>
                    <a:pt x="946844" y="473422"/>
                  </a:lnTo>
                  <a:lnTo>
                    <a:pt x="944400" y="521826"/>
                  </a:lnTo>
                  <a:lnTo>
                    <a:pt x="937226" y="568833"/>
                  </a:lnTo>
                  <a:lnTo>
                    <a:pt x="925560" y="614203"/>
                  </a:lnTo>
                  <a:lnTo>
                    <a:pt x="909640" y="657699"/>
                  </a:lnTo>
                  <a:lnTo>
                    <a:pt x="889704" y="699083"/>
                  </a:lnTo>
                  <a:lnTo>
                    <a:pt x="865991" y="738117"/>
                  </a:lnTo>
                  <a:lnTo>
                    <a:pt x="838737" y="774562"/>
                  </a:lnTo>
                  <a:lnTo>
                    <a:pt x="808182" y="808182"/>
                  </a:lnTo>
                  <a:lnTo>
                    <a:pt x="774562" y="838737"/>
                  </a:lnTo>
                  <a:lnTo>
                    <a:pt x="738117" y="865991"/>
                  </a:lnTo>
                  <a:lnTo>
                    <a:pt x="699083" y="889704"/>
                  </a:lnTo>
                  <a:lnTo>
                    <a:pt x="657699" y="909640"/>
                  </a:lnTo>
                  <a:lnTo>
                    <a:pt x="614203" y="925560"/>
                  </a:lnTo>
                  <a:lnTo>
                    <a:pt x="568833" y="937226"/>
                  </a:lnTo>
                  <a:lnTo>
                    <a:pt x="521826" y="944400"/>
                  </a:lnTo>
                  <a:lnTo>
                    <a:pt x="473422" y="9468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6642804" y="1116327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6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240464" y="1620375"/>
            <a:ext cx="3622040" cy="947419"/>
            <a:chOff x="13240464" y="1620375"/>
            <a:chExt cx="3622040" cy="947419"/>
          </a:xfrm>
        </p:grpSpPr>
        <p:sp>
          <p:nvSpPr>
            <p:cNvPr id="18" name="object 18"/>
            <p:cNvSpPr/>
            <p:nvPr/>
          </p:nvSpPr>
          <p:spPr>
            <a:xfrm>
              <a:off x="16766802" y="1831389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30">
                  <a:moveTo>
                    <a:pt x="0" y="0"/>
                  </a:moveTo>
                  <a:lnTo>
                    <a:pt x="0" y="557260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71552" y="2376743"/>
              <a:ext cx="190499" cy="1905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240464" y="1620375"/>
              <a:ext cx="947419" cy="947419"/>
            </a:xfrm>
            <a:custGeom>
              <a:avLst/>
              <a:gdLst/>
              <a:ahLst/>
              <a:cxnLst/>
              <a:rect l="l" t="t" r="r" b="b"/>
              <a:pathLst>
                <a:path w="947419" h="947419">
                  <a:moveTo>
                    <a:pt x="473422" y="946844"/>
                  </a:moveTo>
                  <a:lnTo>
                    <a:pt x="425017" y="944400"/>
                  </a:lnTo>
                  <a:lnTo>
                    <a:pt x="378010" y="937226"/>
                  </a:lnTo>
                  <a:lnTo>
                    <a:pt x="332640" y="925560"/>
                  </a:lnTo>
                  <a:lnTo>
                    <a:pt x="289144" y="909640"/>
                  </a:lnTo>
                  <a:lnTo>
                    <a:pt x="247760" y="889704"/>
                  </a:lnTo>
                  <a:lnTo>
                    <a:pt x="208727" y="865991"/>
                  </a:lnTo>
                  <a:lnTo>
                    <a:pt x="172281" y="838737"/>
                  </a:lnTo>
                  <a:lnTo>
                    <a:pt x="138661" y="808182"/>
                  </a:lnTo>
                  <a:lnTo>
                    <a:pt x="108106" y="774562"/>
                  </a:lnTo>
                  <a:lnTo>
                    <a:pt x="80852" y="738116"/>
                  </a:lnTo>
                  <a:lnTo>
                    <a:pt x="57139" y="699083"/>
                  </a:lnTo>
                  <a:lnTo>
                    <a:pt x="37203" y="657699"/>
                  </a:lnTo>
                  <a:lnTo>
                    <a:pt x="21284" y="614203"/>
                  </a:lnTo>
                  <a:lnTo>
                    <a:pt x="9618" y="568833"/>
                  </a:lnTo>
                  <a:lnTo>
                    <a:pt x="2444" y="521826"/>
                  </a:lnTo>
                  <a:lnTo>
                    <a:pt x="0" y="473422"/>
                  </a:lnTo>
                  <a:lnTo>
                    <a:pt x="2444" y="425017"/>
                  </a:lnTo>
                  <a:lnTo>
                    <a:pt x="9618" y="378010"/>
                  </a:lnTo>
                  <a:lnTo>
                    <a:pt x="21284" y="332640"/>
                  </a:lnTo>
                  <a:lnTo>
                    <a:pt x="37203" y="289144"/>
                  </a:lnTo>
                  <a:lnTo>
                    <a:pt x="57139" y="247760"/>
                  </a:lnTo>
                  <a:lnTo>
                    <a:pt x="80852" y="208727"/>
                  </a:lnTo>
                  <a:lnTo>
                    <a:pt x="108106" y="172281"/>
                  </a:lnTo>
                  <a:lnTo>
                    <a:pt x="138661" y="138662"/>
                  </a:lnTo>
                  <a:lnTo>
                    <a:pt x="172281" y="108106"/>
                  </a:lnTo>
                  <a:lnTo>
                    <a:pt x="208727" y="80853"/>
                  </a:lnTo>
                  <a:lnTo>
                    <a:pt x="247760" y="57139"/>
                  </a:lnTo>
                  <a:lnTo>
                    <a:pt x="289144" y="37203"/>
                  </a:lnTo>
                  <a:lnTo>
                    <a:pt x="332640" y="21284"/>
                  </a:lnTo>
                  <a:lnTo>
                    <a:pt x="378010" y="9618"/>
                  </a:lnTo>
                  <a:lnTo>
                    <a:pt x="425017" y="2444"/>
                  </a:lnTo>
                  <a:lnTo>
                    <a:pt x="473422" y="0"/>
                  </a:lnTo>
                  <a:lnTo>
                    <a:pt x="521826" y="2444"/>
                  </a:lnTo>
                  <a:lnTo>
                    <a:pt x="568833" y="9618"/>
                  </a:lnTo>
                  <a:lnTo>
                    <a:pt x="614203" y="21284"/>
                  </a:lnTo>
                  <a:lnTo>
                    <a:pt x="657699" y="37203"/>
                  </a:lnTo>
                  <a:lnTo>
                    <a:pt x="699083" y="57139"/>
                  </a:lnTo>
                  <a:lnTo>
                    <a:pt x="738117" y="80853"/>
                  </a:lnTo>
                  <a:lnTo>
                    <a:pt x="774562" y="108106"/>
                  </a:lnTo>
                  <a:lnTo>
                    <a:pt x="808182" y="138662"/>
                  </a:lnTo>
                  <a:lnTo>
                    <a:pt x="838737" y="172281"/>
                  </a:lnTo>
                  <a:lnTo>
                    <a:pt x="865991" y="208727"/>
                  </a:lnTo>
                  <a:lnTo>
                    <a:pt x="889704" y="247760"/>
                  </a:lnTo>
                  <a:lnTo>
                    <a:pt x="909640" y="289144"/>
                  </a:lnTo>
                  <a:lnTo>
                    <a:pt x="925560" y="332640"/>
                  </a:lnTo>
                  <a:lnTo>
                    <a:pt x="937226" y="378010"/>
                  </a:lnTo>
                  <a:lnTo>
                    <a:pt x="944400" y="425017"/>
                  </a:lnTo>
                  <a:lnTo>
                    <a:pt x="946844" y="473422"/>
                  </a:lnTo>
                  <a:lnTo>
                    <a:pt x="944400" y="521826"/>
                  </a:lnTo>
                  <a:lnTo>
                    <a:pt x="937226" y="568833"/>
                  </a:lnTo>
                  <a:lnTo>
                    <a:pt x="925560" y="614203"/>
                  </a:lnTo>
                  <a:lnTo>
                    <a:pt x="909640" y="657699"/>
                  </a:lnTo>
                  <a:lnTo>
                    <a:pt x="889704" y="699083"/>
                  </a:lnTo>
                  <a:lnTo>
                    <a:pt x="865991" y="738116"/>
                  </a:lnTo>
                  <a:lnTo>
                    <a:pt x="838737" y="774562"/>
                  </a:lnTo>
                  <a:lnTo>
                    <a:pt x="808182" y="808182"/>
                  </a:lnTo>
                  <a:lnTo>
                    <a:pt x="774562" y="838737"/>
                  </a:lnTo>
                  <a:lnTo>
                    <a:pt x="738117" y="865991"/>
                  </a:lnTo>
                  <a:lnTo>
                    <a:pt x="699083" y="889704"/>
                  </a:lnTo>
                  <a:lnTo>
                    <a:pt x="657699" y="909640"/>
                  </a:lnTo>
                  <a:lnTo>
                    <a:pt x="614203" y="925560"/>
                  </a:lnTo>
                  <a:lnTo>
                    <a:pt x="568833" y="937226"/>
                  </a:lnTo>
                  <a:lnTo>
                    <a:pt x="521826" y="944400"/>
                  </a:lnTo>
                  <a:lnTo>
                    <a:pt x="473422" y="9468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589861" y="1852181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5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187522" y="2356229"/>
            <a:ext cx="3622040" cy="947419"/>
            <a:chOff x="10187522" y="2356229"/>
            <a:chExt cx="3622040" cy="947419"/>
          </a:xfrm>
        </p:grpSpPr>
        <p:sp>
          <p:nvSpPr>
            <p:cNvPr id="23" name="object 23"/>
            <p:cNvSpPr/>
            <p:nvPr/>
          </p:nvSpPr>
          <p:spPr>
            <a:xfrm>
              <a:off x="13713862" y="2567242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30">
                  <a:moveTo>
                    <a:pt x="0" y="0"/>
                  </a:moveTo>
                  <a:lnTo>
                    <a:pt x="0" y="557260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18612" y="3112596"/>
              <a:ext cx="190499" cy="1905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187522" y="2356229"/>
              <a:ext cx="947419" cy="947419"/>
            </a:xfrm>
            <a:custGeom>
              <a:avLst/>
              <a:gdLst/>
              <a:ahLst/>
              <a:cxnLst/>
              <a:rect l="l" t="t" r="r" b="b"/>
              <a:pathLst>
                <a:path w="947420" h="947420">
                  <a:moveTo>
                    <a:pt x="473422" y="946844"/>
                  </a:moveTo>
                  <a:lnTo>
                    <a:pt x="425017" y="944400"/>
                  </a:lnTo>
                  <a:lnTo>
                    <a:pt x="378010" y="937226"/>
                  </a:lnTo>
                  <a:lnTo>
                    <a:pt x="332640" y="925560"/>
                  </a:lnTo>
                  <a:lnTo>
                    <a:pt x="289144" y="909640"/>
                  </a:lnTo>
                  <a:lnTo>
                    <a:pt x="247760" y="889704"/>
                  </a:lnTo>
                  <a:lnTo>
                    <a:pt x="208727" y="865991"/>
                  </a:lnTo>
                  <a:lnTo>
                    <a:pt x="172281" y="838737"/>
                  </a:lnTo>
                  <a:lnTo>
                    <a:pt x="138661" y="808182"/>
                  </a:lnTo>
                  <a:lnTo>
                    <a:pt x="108106" y="774562"/>
                  </a:lnTo>
                  <a:lnTo>
                    <a:pt x="80852" y="738116"/>
                  </a:lnTo>
                  <a:lnTo>
                    <a:pt x="57139" y="699083"/>
                  </a:lnTo>
                  <a:lnTo>
                    <a:pt x="37203" y="657699"/>
                  </a:lnTo>
                  <a:lnTo>
                    <a:pt x="21284" y="614203"/>
                  </a:lnTo>
                  <a:lnTo>
                    <a:pt x="9618" y="568833"/>
                  </a:lnTo>
                  <a:lnTo>
                    <a:pt x="2444" y="521826"/>
                  </a:lnTo>
                  <a:lnTo>
                    <a:pt x="0" y="473422"/>
                  </a:lnTo>
                  <a:lnTo>
                    <a:pt x="2444" y="425017"/>
                  </a:lnTo>
                  <a:lnTo>
                    <a:pt x="9618" y="378011"/>
                  </a:lnTo>
                  <a:lnTo>
                    <a:pt x="21284" y="332640"/>
                  </a:lnTo>
                  <a:lnTo>
                    <a:pt x="37203" y="289144"/>
                  </a:lnTo>
                  <a:lnTo>
                    <a:pt x="57139" y="247760"/>
                  </a:lnTo>
                  <a:lnTo>
                    <a:pt x="80852" y="208727"/>
                  </a:lnTo>
                  <a:lnTo>
                    <a:pt x="108106" y="172281"/>
                  </a:lnTo>
                  <a:lnTo>
                    <a:pt x="138661" y="138662"/>
                  </a:lnTo>
                  <a:lnTo>
                    <a:pt x="172281" y="108106"/>
                  </a:lnTo>
                  <a:lnTo>
                    <a:pt x="208727" y="80853"/>
                  </a:lnTo>
                  <a:lnTo>
                    <a:pt x="247760" y="57139"/>
                  </a:lnTo>
                  <a:lnTo>
                    <a:pt x="289144" y="37203"/>
                  </a:lnTo>
                  <a:lnTo>
                    <a:pt x="332640" y="21284"/>
                  </a:lnTo>
                  <a:lnTo>
                    <a:pt x="378010" y="9618"/>
                  </a:lnTo>
                  <a:lnTo>
                    <a:pt x="425017" y="2444"/>
                  </a:lnTo>
                  <a:lnTo>
                    <a:pt x="473422" y="0"/>
                  </a:lnTo>
                  <a:lnTo>
                    <a:pt x="521826" y="2444"/>
                  </a:lnTo>
                  <a:lnTo>
                    <a:pt x="568833" y="9618"/>
                  </a:lnTo>
                  <a:lnTo>
                    <a:pt x="614203" y="21284"/>
                  </a:lnTo>
                  <a:lnTo>
                    <a:pt x="657699" y="37203"/>
                  </a:lnTo>
                  <a:lnTo>
                    <a:pt x="699083" y="57139"/>
                  </a:lnTo>
                  <a:lnTo>
                    <a:pt x="738116" y="80853"/>
                  </a:lnTo>
                  <a:lnTo>
                    <a:pt x="774562" y="108106"/>
                  </a:lnTo>
                  <a:lnTo>
                    <a:pt x="808182" y="138662"/>
                  </a:lnTo>
                  <a:lnTo>
                    <a:pt x="838737" y="172281"/>
                  </a:lnTo>
                  <a:lnTo>
                    <a:pt x="865991" y="208727"/>
                  </a:lnTo>
                  <a:lnTo>
                    <a:pt x="889704" y="247760"/>
                  </a:lnTo>
                  <a:lnTo>
                    <a:pt x="909640" y="289144"/>
                  </a:lnTo>
                  <a:lnTo>
                    <a:pt x="925560" y="332640"/>
                  </a:lnTo>
                  <a:lnTo>
                    <a:pt x="937226" y="378011"/>
                  </a:lnTo>
                  <a:lnTo>
                    <a:pt x="944400" y="425017"/>
                  </a:lnTo>
                  <a:lnTo>
                    <a:pt x="946844" y="473422"/>
                  </a:lnTo>
                  <a:lnTo>
                    <a:pt x="944400" y="521826"/>
                  </a:lnTo>
                  <a:lnTo>
                    <a:pt x="937226" y="568833"/>
                  </a:lnTo>
                  <a:lnTo>
                    <a:pt x="925560" y="614203"/>
                  </a:lnTo>
                  <a:lnTo>
                    <a:pt x="909640" y="657699"/>
                  </a:lnTo>
                  <a:lnTo>
                    <a:pt x="889704" y="699083"/>
                  </a:lnTo>
                  <a:lnTo>
                    <a:pt x="865991" y="738116"/>
                  </a:lnTo>
                  <a:lnTo>
                    <a:pt x="838737" y="774562"/>
                  </a:lnTo>
                  <a:lnTo>
                    <a:pt x="808182" y="808182"/>
                  </a:lnTo>
                  <a:lnTo>
                    <a:pt x="774562" y="838737"/>
                  </a:lnTo>
                  <a:lnTo>
                    <a:pt x="738116" y="865991"/>
                  </a:lnTo>
                  <a:lnTo>
                    <a:pt x="699083" y="889704"/>
                  </a:lnTo>
                  <a:lnTo>
                    <a:pt x="657699" y="909640"/>
                  </a:lnTo>
                  <a:lnTo>
                    <a:pt x="614203" y="925560"/>
                  </a:lnTo>
                  <a:lnTo>
                    <a:pt x="568833" y="937226"/>
                  </a:lnTo>
                  <a:lnTo>
                    <a:pt x="521826" y="944400"/>
                  </a:lnTo>
                  <a:lnTo>
                    <a:pt x="473422" y="9468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536921" y="2588035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4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134582" y="3092083"/>
            <a:ext cx="3622040" cy="947419"/>
            <a:chOff x="7134582" y="3092083"/>
            <a:chExt cx="3622040" cy="947419"/>
          </a:xfrm>
        </p:grpSpPr>
        <p:sp>
          <p:nvSpPr>
            <p:cNvPr id="28" name="object 28"/>
            <p:cNvSpPr/>
            <p:nvPr/>
          </p:nvSpPr>
          <p:spPr>
            <a:xfrm>
              <a:off x="10660921" y="3303096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260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5671" y="3848450"/>
              <a:ext cx="190499" cy="1905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134582" y="3092083"/>
              <a:ext cx="947419" cy="947419"/>
            </a:xfrm>
            <a:custGeom>
              <a:avLst/>
              <a:gdLst/>
              <a:ahLst/>
              <a:cxnLst/>
              <a:rect l="l" t="t" r="r" b="b"/>
              <a:pathLst>
                <a:path w="947420" h="947420">
                  <a:moveTo>
                    <a:pt x="473422" y="946844"/>
                  </a:moveTo>
                  <a:lnTo>
                    <a:pt x="425017" y="944400"/>
                  </a:lnTo>
                  <a:lnTo>
                    <a:pt x="378011" y="937226"/>
                  </a:lnTo>
                  <a:lnTo>
                    <a:pt x="332640" y="925560"/>
                  </a:lnTo>
                  <a:lnTo>
                    <a:pt x="289144" y="909640"/>
                  </a:lnTo>
                  <a:lnTo>
                    <a:pt x="247760" y="889704"/>
                  </a:lnTo>
                  <a:lnTo>
                    <a:pt x="208727" y="865991"/>
                  </a:lnTo>
                  <a:lnTo>
                    <a:pt x="172281" y="838737"/>
                  </a:lnTo>
                  <a:lnTo>
                    <a:pt x="138662" y="808182"/>
                  </a:lnTo>
                  <a:lnTo>
                    <a:pt x="108106" y="774562"/>
                  </a:lnTo>
                  <a:lnTo>
                    <a:pt x="80852" y="738116"/>
                  </a:lnTo>
                  <a:lnTo>
                    <a:pt x="57139" y="699083"/>
                  </a:lnTo>
                  <a:lnTo>
                    <a:pt x="37203" y="657699"/>
                  </a:lnTo>
                  <a:lnTo>
                    <a:pt x="21284" y="614203"/>
                  </a:lnTo>
                  <a:lnTo>
                    <a:pt x="9618" y="568833"/>
                  </a:lnTo>
                  <a:lnTo>
                    <a:pt x="2444" y="521826"/>
                  </a:lnTo>
                  <a:lnTo>
                    <a:pt x="0" y="473422"/>
                  </a:lnTo>
                  <a:lnTo>
                    <a:pt x="2444" y="425017"/>
                  </a:lnTo>
                  <a:lnTo>
                    <a:pt x="9618" y="378010"/>
                  </a:lnTo>
                  <a:lnTo>
                    <a:pt x="21284" y="332640"/>
                  </a:lnTo>
                  <a:lnTo>
                    <a:pt x="37203" y="289144"/>
                  </a:lnTo>
                  <a:lnTo>
                    <a:pt x="57139" y="247760"/>
                  </a:lnTo>
                  <a:lnTo>
                    <a:pt x="80852" y="208727"/>
                  </a:lnTo>
                  <a:lnTo>
                    <a:pt x="108106" y="172281"/>
                  </a:lnTo>
                  <a:lnTo>
                    <a:pt x="138662" y="138662"/>
                  </a:lnTo>
                  <a:lnTo>
                    <a:pt x="172281" y="108106"/>
                  </a:lnTo>
                  <a:lnTo>
                    <a:pt x="208727" y="80853"/>
                  </a:lnTo>
                  <a:lnTo>
                    <a:pt x="247760" y="57139"/>
                  </a:lnTo>
                  <a:lnTo>
                    <a:pt x="289144" y="37203"/>
                  </a:lnTo>
                  <a:lnTo>
                    <a:pt x="332640" y="21284"/>
                  </a:lnTo>
                  <a:lnTo>
                    <a:pt x="378011" y="9618"/>
                  </a:lnTo>
                  <a:lnTo>
                    <a:pt x="425017" y="2444"/>
                  </a:lnTo>
                  <a:lnTo>
                    <a:pt x="473422" y="0"/>
                  </a:lnTo>
                  <a:lnTo>
                    <a:pt x="521826" y="2444"/>
                  </a:lnTo>
                  <a:lnTo>
                    <a:pt x="568833" y="9618"/>
                  </a:lnTo>
                  <a:lnTo>
                    <a:pt x="614203" y="21284"/>
                  </a:lnTo>
                  <a:lnTo>
                    <a:pt x="657699" y="37203"/>
                  </a:lnTo>
                  <a:lnTo>
                    <a:pt x="699083" y="57139"/>
                  </a:lnTo>
                  <a:lnTo>
                    <a:pt x="738116" y="80853"/>
                  </a:lnTo>
                  <a:lnTo>
                    <a:pt x="774562" y="108106"/>
                  </a:lnTo>
                  <a:lnTo>
                    <a:pt x="808182" y="138662"/>
                  </a:lnTo>
                  <a:lnTo>
                    <a:pt x="838737" y="172281"/>
                  </a:lnTo>
                  <a:lnTo>
                    <a:pt x="865991" y="208727"/>
                  </a:lnTo>
                  <a:lnTo>
                    <a:pt x="889704" y="247760"/>
                  </a:lnTo>
                  <a:lnTo>
                    <a:pt x="909640" y="289144"/>
                  </a:lnTo>
                  <a:lnTo>
                    <a:pt x="925560" y="332640"/>
                  </a:lnTo>
                  <a:lnTo>
                    <a:pt x="937226" y="378010"/>
                  </a:lnTo>
                  <a:lnTo>
                    <a:pt x="944400" y="425017"/>
                  </a:lnTo>
                  <a:lnTo>
                    <a:pt x="946844" y="473422"/>
                  </a:lnTo>
                  <a:lnTo>
                    <a:pt x="944400" y="521826"/>
                  </a:lnTo>
                  <a:lnTo>
                    <a:pt x="937226" y="568833"/>
                  </a:lnTo>
                  <a:lnTo>
                    <a:pt x="925560" y="614203"/>
                  </a:lnTo>
                  <a:lnTo>
                    <a:pt x="909640" y="657699"/>
                  </a:lnTo>
                  <a:lnTo>
                    <a:pt x="889704" y="699083"/>
                  </a:lnTo>
                  <a:lnTo>
                    <a:pt x="865991" y="738116"/>
                  </a:lnTo>
                  <a:lnTo>
                    <a:pt x="838737" y="774562"/>
                  </a:lnTo>
                  <a:lnTo>
                    <a:pt x="808182" y="808182"/>
                  </a:lnTo>
                  <a:lnTo>
                    <a:pt x="774562" y="838737"/>
                  </a:lnTo>
                  <a:lnTo>
                    <a:pt x="738116" y="865991"/>
                  </a:lnTo>
                  <a:lnTo>
                    <a:pt x="699083" y="889704"/>
                  </a:lnTo>
                  <a:lnTo>
                    <a:pt x="657699" y="909640"/>
                  </a:lnTo>
                  <a:lnTo>
                    <a:pt x="614203" y="925560"/>
                  </a:lnTo>
                  <a:lnTo>
                    <a:pt x="568833" y="937226"/>
                  </a:lnTo>
                  <a:lnTo>
                    <a:pt x="521826" y="944400"/>
                  </a:lnTo>
                  <a:lnTo>
                    <a:pt x="473422" y="9468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483980" y="3323889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3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081640" y="3827936"/>
            <a:ext cx="3622040" cy="947419"/>
            <a:chOff x="4081640" y="3827936"/>
            <a:chExt cx="3622040" cy="947419"/>
          </a:xfrm>
        </p:grpSpPr>
        <p:sp>
          <p:nvSpPr>
            <p:cNvPr id="33" name="object 33"/>
            <p:cNvSpPr/>
            <p:nvPr/>
          </p:nvSpPr>
          <p:spPr>
            <a:xfrm>
              <a:off x="7607980" y="4038950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260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730" y="4584304"/>
              <a:ext cx="190499" cy="1905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081640" y="3827936"/>
              <a:ext cx="947419" cy="947419"/>
            </a:xfrm>
            <a:custGeom>
              <a:avLst/>
              <a:gdLst/>
              <a:ahLst/>
              <a:cxnLst/>
              <a:rect l="l" t="t" r="r" b="b"/>
              <a:pathLst>
                <a:path w="947420" h="947420">
                  <a:moveTo>
                    <a:pt x="473422" y="946844"/>
                  </a:moveTo>
                  <a:lnTo>
                    <a:pt x="425017" y="944400"/>
                  </a:lnTo>
                  <a:lnTo>
                    <a:pt x="378011" y="937226"/>
                  </a:lnTo>
                  <a:lnTo>
                    <a:pt x="332640" y="925560"/>
                  </a:lnTo>
                  <a:lnTo>
                    <a:pt x="289144" y="909640"/>
                  </a:lnTo>
                  <a:lnTo>
                    <a:pt x="247761" y="889704"/>
                  </a:lnTo>
                  <a:lnTo>
                    <a:pt x="208727" y="865991"/>
                  </a:lnTo>
                  <a:lnTo>
                    <a:pt x="172281" y="838737"/>
                  </a:lnTo>
                  <a:lnTo>
                    <a:pt x="138662" y="808182"/>
                  </a:lnTo>
                  <a:lnTo>
                    <a:pt x="108106" y="774562"/>
                  </a:lnTo>
                  <a:lnTo>
                    <a:pt x="80853" y="738117"/>
                  </a:lnTo>
                  <a:lnTo>
                    <a:pt x="57139" y="699083"/>
                  </a:lnTo>
                  <a:lnTo>
                    <a:pt x="37203" y="657699"/>
                  </a:lnTo>
                  <a:lnTo>
                    <a:pt x="21284" y="614203"/>
                  </a:lnTo>
                  <a:lnTo>
                    <a:pt x="9618" y="568833"/>
                  </a:lnTo>
                  <a:lnTo>
                    <a:pt x="2444" y="521826"/>
                  </a:lnTo>
                  <a:lnTo>
                    <a:pt x="0" y="473422"/>
                  </a:lnTo>
                  <a:lnTo>
                    <a:pt x="2444" y="425017"/>
                  </a:lnTo>
                  <a:lnTo>
                    <a:pt x="9618" y="378011"/>
                  </a:lnTo>
                  <a:lnTo>
                    <a:pt x="21284" y="332640"/>
                  </a:lnTo>
                  <a:lnTo>
                    <a:pt x="37203" y="289144"/>
                  </a:lnTo>
                  <a:lnTo>
                    <a:pt x="57139" y="247761"/>
                  </a:lnTo>
                  <a:lnTo>
                    <a:pt x="80853" y="208727"/>
                  </a:lnTo>
                  <a:lnTo>
                    <a:pt x="108106" y="172281"/>
                  </a:lnTo>
                  <a:lnTo>
                    <a:pt x="138662" y="138662"/>
                  </a:lnTo>
                  <a:lnTo>
                    <a:pt x="172281" y="108106"/>
                  </a:lnTo>
                  <a:lnTo>
                    <a:pt x="208727" y="80853"/>
                  </a:lnTo>
                  <a:lnTo>
                    <a:pt x="247761" y="57139"/>
                  </a:lnTo>
                  <a:lnTo>
                    <a:pt x="289144" y="37203"/>
                  </a:lnTo>
                  <a:lnTo>
                    <a:pt x="332640" y="21284"/>
                  </a:lnTo>
                  <a:lnTo>
                    <a:pt x="378011" y="9618"/>
                  </a:lnTo>
                  <a:lnTo>
                    <a:pt x="425017" y="2444"/>
                  </a:lnTo>
                  <a:lnTo>
                    <a:pt x="473422" y="0"/>
                  </a:lnTo>
                  <a:lnTo>
                    <a:pt x="521826" y="2444"/>
                  </a:lnTo>
                  <a:lnTo>
                    <a:pt x="568833" y="9618"/>
                  </a:lnTo>
                  <a:lnTo>
                    <a:pt x="614203" y="21284"/>
                  </a:lnTo>
                  <a:lnTo>
                    <a:pt x="657699" y="37203"/>
                  </a:lnTo>
                  <a:lnTo>
                    <a:pt x="699083" y="57139"/>
                  </a:lnTo>
                  <a:lnTo>
                    <a:pt x="738117" y="80853"/>
                  </a:lnTo>
                  <a:lnTo>
                    <a:pt x="774562" y="108106"/>
                  </a:lnTo>
                  <a:lnTo>
                    <a:pt x="808182" y="138662"/>
                  </a:lnTo>
                  <a:lnTo>
                    <a:pt x="838737" y="172281"/>
                  </a:lnTo>
                  <a:lnTo>
                    <a:pt x="865991" y="208727"/>
                  </a:lnTo>
                  <a:lnTo>
                    <a:pt x="889705" y="247761"/>
                  </a:lnTo>
                  <a:lnTo>
                    <a:pt x="909640" y="289144"/>
                  </a:lnTo>
                  <a:lnTo>
                    <a:pt x="925560" y="332640"/>
                  </a:lnTo>
                  <a:lnTo>
                    <a:pt x="937226" y="378011"/>
                  </a:lnTo>
                  <a:lnTo>
                    <a:pt x="944400" y="425017"/>
                  </a:lnTo>
                  <a:lnTo>
                    <a:pt x="946844" y="473422"/>
                  </a:lnTo>
                  <a:lnTo>
                    <a:pt x="944400" y="521826"/>
                  </a:lnTo>
                  <a:lnTo>
                    <a:pt x="937226" y="568833"/>
                  </a:lnTo>
                  <a:lnTo>
                    <a:pt x="925560" y="614203"/>
                  </a:lnTo>
                  <a:lnTo>
                    <a:pt x="909640" y="657699"/>
                  </a:lnTo>
                  <a:lnTo>
                    <a:pt x="889705" y="699083"/>
                  </a:lnTo>
                  <a:lnTo>
                    <a:pt x="865991" y="738117"/>
                  </a:lnTo>
                  <a:lnTo>
                    <a:pt x="838737" y="774562"/>
                  </a:lnTo>
                  <a:lnTo>
                    <a:pt x="808182" y="808182"/>
                  </a:lnTo>
                  <a:lnTo>
                    <a:pt x="774562" y="838737"/>
                  </a:lnTo>
                  <a:lnTo>
                    <a:pt x="738117" y="865991"/>
                  </a:lnTo>
                  <a:lnTo>
                    <a:pt x="699083" y="889704"/>
                  </a:lnTo>
                  <a:lnTo>
                    <a:pt x="657699" y="909640"/>
                  </a:lnTo>
                  <a:lnTo>
                    <a:pt x="614203" y="925560"/>
                  </a:lnTo>
                  <a:lnTo>
                    <a:pt x="568833" y="937226"/>
                  </a:lnTo>
                  <a:lnTo>
                    <a:pt x="521826" y="944400"/>
                  </a:lnTo>
                  <a:lnTo>
                    <a:pt x="473422" y="94684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431039" y="4059743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2</a:t>
            </a:r>
            <a:endParaRPr sz="2800">
              <a:latin typeface="Microsoft YaHei UI"/>
              <a:cs typeface="Microsoft YaHei U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59789" y="4774805"/>
            <a:ext cx="190500" cy="735965"/>
            <a:chOff x="4459789" y="4774805"/>
            <a:chExt cx="190500" cy="735965"/>
          </a:xfrm>
        </p:grpSpPr>
        <p:sp>
          <p:nvSpPr>
            <p:cNvPr id="38" name="object 38"/>
            <p:cNvSpPr/>
            <p:nvPr/>
          </p:nvSpPr>
          <p:spPr>
            <a:xfrm>
              <a:off x="4555039" y="4774805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260"/>
                  </a:lnTo>
                </a:path>
              </a:pathLst>
            </a:custGeom>
            <a:ln w="47624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789" y="5320158"/>
              <a:ext cx="190499" cy="19050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146935" y="973694"/>
            <a:ext cx="7039609" cy="111696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indent="1546225">
              <a:lnSpc>
                <a:spcPts val="4280"/>
              </a:lnSpc>
              <a:spcBef>
                <a:spcPts val="234"/>
              </a:spcBef>
            </a:pPr>
            <a:r>
              <a:rPr sz="3600" spc="-75" dirty="0">
                <a:solidFill>
                  <a:srgbClr val="737373"/>
                </a:solidFill>
                <a:latin typeface="Arial Black"/>
                <a:cs typeface="Arial Black"/>
              </a:rPr>
              <a:t>ΑΝΤΑΓΩΝΙΣΜΟΣ </a:t>
            </a:r>
            <a:r>
              <a:rPr sz="3600" spc="-254" dirty="0">
                <a:solidFill>
                  <a:srgbClr val="737373"/>
                </a:solidFill>
                <a:latin typeface="Arial Black"/>
                <a:cs typeface="Arial Black"/>
              </a:rPr>
              <a:t>ΥΠΑΡΧΟΥΣΩΝ</a:t>
            </a:r>
            <a:r>
              <a:rPr sz="3600" spc="-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3600" spc="-210" dirty="0">
                <a:solidFill>
                  <a:srgbClr val="737373"/>
                </a:solidFill>
                <a:latin typeface="Arial Black"/>
                <a:cs typeface="Arial Black"/>
              </a:rPr>
              <a:t>ΕΠΙΧΕΙΡΗΣΕΩΝ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5812" y="5794272"/>
            <a:ext cx="9018188" cy="194604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6242685" algn="ctr">
              <a:lnSpc>
                <a:spcPct val="100000"/>
              </a:lnSpc>
              <a:spcBef>
                <a:spcPts val="994"/>
              </a:spcBef>
            </a:pPr>
            <a:r>
              <a:rPr sz="2700" b="1" spc="130" dirty="0">
                <a:solidFill>
                  <a:srgbClr val="EB7703"/>
                </a:solidFill>
                <a:latin typeface="Tahoma"/>
                <a:cs typeface="Tahoma"/>
              </a:rPr>
              <a:t>Χρηματιστήριο</a:t>
            </a:r>
            <a:endParaRPr sz="2700" b="1" dirty="0">
              <a:latin typeface="Tahoma"/>
              <a:cs typeface="Tahoma"/>
            </a:endParaRPr>
          </a:p>
          <a:p>
            <a:pPr marL="360045" algn="ctr">
              <a:lnSpc>
                <a:spcPts val="3195"/>
              </a:lnSpc>
              <a:spcBef>
                <a:spcPts val="930"/>
              </a:spcBef>
            </a:pPr>
            <a:r>
              <a:rPr sz="2800" b="1" spc="100" dirty="0">
                <a:solidFill>
                  <a:srgbClr val="EB7703"/>
                </a:solidFill>
                <a:latin typeface="Tahoma"/>
                <a:cs typeface="Tahoma"/>
              </a:rPr>
              <a:t>Προμηθευτές</a:t>
            </a:r>
            <a:endParaRPr sz="2800" b="1" dirty="0">
              <a:latin typeface="Tahoma"/>
              <a:cs typeface="Tahoma"/>
            </a:endParaRPr>
          </a:p>
          <a:p>
            <a:pPr marR="6386830" algn="ctr">
              <a:lnSpc>
                <a:spcPts val="3075"/>
              </a:lnSpc>
            </a:pPr>
            <a:r>
              <a:rPr sz="2700" b="1" spc="130" dirty="0">
                <a:solidFill>
                  <a:srgbClr val="EB7703"/>
                </a:solidFill>
                <a:latin typeface="Tahoma"/>
                <a:cs typeface="Tahoma"/>
              </a:rPr>
              <a:t>Διεθνείς</a:t>
            </a:r>
            <a:endParaRPr sz="2700" b="1" dirty="0">
              <a:latin typeface="Tahoma"/>
              <a:cs typeface="Tahoma"/>
            </a:endParaRPr>
          </a:p>
          <a:p>
            <a:pPr marR="6386830" algn="ctr">
              <a:lnSpc>
                <a:spcPct val="100000"/>
              </a:lnSpc>
              <a:spcBef>
                <a:spcPts val="509"/>
              </a:spcBef>
            </a:pPr>
            <a:r>
              <a:rPr sz="2700" b="1" spc="135" dirty="0">
                <a:solidFill>
                  <a:srgbClr val="EB7703"/>
                </a:solidFill>
                <a:latin typeface="Tahoma"/>
                <a:cs typeface="Tahoma"/>
              </a:rPr>
              <a:t>Ανταγωνιστές</a:t>
            </a:r>
            <a:endParaRPr sz="2700" b="1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733696" y="5014384"/>
            <a:ext cx="215350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20" dirty="0">
                <a:solidFill>
                  <a:srgbClr val="EB7703"/>
                </a:solidFill>
                <a:latin typeface="Tahoma"/>
                <a:cs typeface="Tahoma"/>
              </a:rPr>
              <a:t>Αγοραστές</a:t>
            </a:r>
            <a:endParaRPr sz="2800" b="1" dirty="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420600" y="4610100"/>
            <a:ext cx="2895600" cy="87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-129539">
              <a:lnSpc>
                <a:spcPct val="114100"/>
              </a:lnSpc>
              <a:spcBef>
                <a:spcPts val="100"/>
              </a:spcBef>
            </a:pPr>
            <a:r>
              <a:rPr sz="2600" b="1" spc="130" dirty="0" err="1">
                <a:solidFill>
                  <a:srgbClr val="EB7703"/>
                </a:solidFill>
                <a:latin typeface="Tahoma"/>
                <a:cs typeface="Tahoma"/>
              </a:rPr>
              <a:t>Ανταγωνιστικό</a:t>
            </a:r>
            <a:r>
              <a:rPr sz="2600" b="1" spc="130" dirty="0">
                <a:solidFill>
                  <a:srgbClr val="EB7703"/>
                </a:solidFill>
                <a:latin typeface="Tahoma"/>
                <a:cs typeface="Tahoma"/>
              </a:rPr>
              <a:t> </a:t>
            </a:r>
            <a:r>
              <a:rPr lang="en-AU" sz="2600" b="1" spc="105" dirty="0" err="1">
                <a:solidFill>
                  <a:srgbClr val="EB7703"/>
                </a:solidFill>
                <a:latin typeface="Tahoma"/>
                <a:cs typeface="Tahoma"/>
              </a:rPr>
              <a:t>M</a:t>
            </a:r>
            <a:r>
              <a:rPr sz="2600" b="1" spc="105" dirty="0" err="1" smtClean="0">
                <a:solidFill>
                  <a:srgbClr val="EB7703"/>
                </a:solidFill>
                <a:latin typeface="Tahoma"/>
                <a:cs typeface="Tahoma"/>
              </a:rPr>
              <a:t>ana</a:t>
            </a:r>
            <a:r>
              <a:rPr lang="en-AU" sz="2600" b="1" spc="105" dirty="0" err="1" smtClean="0">
                <a:solidFill>
                  <a:srgbClr val="EB7703"/>
                </a:solidFill>
                <a:latin typeface="Tahoma"/>
                <a:cs typeface="Tahoma"/>
              </a:rPr>
              <a:t>ge</a:t>
            </a:r>
            <a:r>
              <a:rPr sz="2600" b="1" spc="105" dirty="0" err="1" smtClean="0">
                <a:solidFill>
                  <a:srgbClr val="EB7703"/>
                </a:solidFill>
                <a:latin typeface="Tahoma"/>
                <a:cs typeface="Tahoma"/>
              </a:rPr>
              <a:t>ment</a:t>
            </a:r>
            <a:endParaRPr sz="2600" b="1" dirty="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316200" y="3170946"/>
            <a:ext cx="2971800" cy="1393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2600" b="1" spc="80" dirty="0" err="1">
                <a:solidFill>
                  <a:srgbClr val="EB7703"/>
                </a:solidFill>
                <a:latin typeface="Tahoma"/>
                <a:cs typeface="Tahoma"/>
              </a:rPr>
              <a:t>Υποκατάστατα</a:t>
            </a:r>
            <a:r>
              <a:rPr sz="2600" b="1" spc="-130" dirty="0">
                <a:solidFill>
                  <a:srgbClr val="EB7703"/>
                </a:solidFill>
                <a:latin typeface="Tahoma"/>
                <a:cs typeface="Tahoma"/>
              </a:rPr>
              <a:t> </a:t>
            </a:r>
            <a:r>
              <a:rPr lang="en-AU" sz="2600" b="1" spc="125" dirty="0">
                <a:solidFill>
                  <a:srgbClr val="EB7703"/>
                </a:solidFill>
                <a:latin typeface="Tahoma"/>
                <a:cs typeface="Tahoma"/>
              </a:rPr>
              <a:t>&amp;</a:t>
            </a:r>
            <a:r>
              <a:rPr sz="2600" b="1" spc="125" dirty="0" smtClean="0">
                <a:solidFill>
                  <a:srgbClr val="EB7703"/>
                </a:solidFill>
                <a:latin typeface="Tahoma"/>
                <a:cs typeface="Tahoma"/>
              </a:rPr>
              <a:t> </a:t>
            </a:r>
            <a:r>
              <a:rPr lang="el-GR" sz="2600" b="1" spc="125" dirty="0" smtClean="0">
                <a:solidFill>
                  <a:srgbClr val="EB7703"/>
                </a:solidFill>
                <a:latin typeface="Tahoma"/>
                <a:cs typeface="Tahoma"/>
              </a:rPr>
              <a:t>Ανταγωνιστικές </a:t>
            </a:r>
            <a:r>
              <a:rPr sz="2600" b="1" spc="75" dirty="0" err="1" smtClean="0">
                <a:solidFill>
                  <a:srgbClr val="EB7703"/>
                </a:solidFill>
                <a:latin typeface="Tahoma"/>
                <a:cs typeface="Tahoma"/>
              </a:rPr>
              <a:t>αγορές</a:t>
            </a:r>
            <a:endParaRPr sz="2600" b="1" dirty="0">
              <a:latin typeface="Tahoma"/>
              <a:cs typeface="Tahoma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4175926" y="251981"/>
            <a:ext cx="3317875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8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851962" y="2943049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851962" y="3995591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51962" y="5048132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51962" y="6100674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51962" y="7153216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1962" y="8205758"/>
              <a:ext cx="581025" cy="1057275"/>
            </a:xfrm>
            <a:custGeom>
              <a:avLst/>
              <a:gdLst/>
              <a:ahLst/>
              <a:cxnLst/>
              <a:rect l="l" t="t" r="r" b="b"/>
              <a:pathLst>
                <a:path w="581025" h="1057275">
                  <a:moveTo>
                    <a:pt x="581024" y="1057274"/>
                  </a:moveTo>
                  <a:lnTo>
                    <a:pt x="0" y="1057274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057274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87029" y="3309010"/>
              <a:ext cx="1098550" cy="5583555"/>
            </a:xfrm>
            <a:custGeom>
              <a:avLst/>
              <a:gdLst/>
              <a:ahLst/>
              <a:cxnLst/>
              <a:rect l="l" t="t" r="r" b="b"/>
              <a:pathLst>
                <a:path w="1098550" h="5583555">
                  <a:moveTo>
                    <a:pt x="277558" y="5262702"/>
                  </a:moveTo>
                  <a:lnTo>
                    <a:pt x="0" y="5422963"/>
                  </a:lnTo>
                  <a:lnTo>
                    <a:pt x="277558" y="5583212"/>
                  </a:lnTo>
                  <a:lnTo>
                    <a:pt x="277558" y="5262702"/>
                  </a:lnTo>
                  <a:close/>
                </a:path>
                <a:path w="1098550" h="5583555">
                  <a:moveTo>
                    <a:pt x="277558" y="3157626"/>
                  </a:moveTo>
                  <a:lnTo>
                    <a:pt x="0" y="3317875"/>
                  </a:lnTo>
                  <a:lnTo>
                    <a:pt x="277558" y="3478136"/>
                  </a:lnTo>
                  <a:lnTo>
                    <a:pt x="277558" y="3157626"/>
                  </a:lnTo>
                  <a:close/>
                </a:path>
                <a:path w="1098550" h="5583555">
                  <a:moveTo>
                    <a:pt x="277558" y="1052537"/>
                  </a:moveTo>
                  <a:lnTo>
                    <a:pt x="0" y="1212799"/>
                  </a:lnTo>
                  <a:lnTo>
                    <a:pt x="277558" y="1373047"/>
                  </a:lnTo>
                  <a:lnTo>
                    <a:pt x="277558" y="1052537"/>
                  </a:lnTo>
                  <a:close/>
                </a:path>
                <a:path w="1098550" h="5583555">
                  <a:moveTo>
                    <a:pt x="1098283" y="4370425"/>
                  </a:moveTo>
                  <a:lnTo>
                    <a:pt x="820724" y="4210164"/>
                  </a:lnTo>
                  <a:lnTo>
                    <a:pt x="820724" y="4530674"/>
                  </a:lnTo>
                  <a:lnTo>
                    <a:pt x="1098283" y="4370425"/>
                  </a:lnTo>
                  <a:close/>
                </a:path>
                <a:path w="1098550" h="5583555">
                  <a:moveTo>
                    <a:pt x="1098283" y="2265337"/>
                  </a:moveTo>
                  <a:lnTo>
                    <a:pt x="820724" y="2105075"/>
                  </a:lnTo>
                  <a:lnTo>
                    <a:pt x="820724" y="2425598"/>
                  </a:lnTo>
                  <a:lnTo>
                    <a:pt x="1098283" y="2265337"/>
                  </a:lnTo>
                  <a:close/>
                </a:path>
                <a:path w="1098550" h="5583555">
                  <a:moveTo>
                    <a:pt x="1098283" y="160248"/>
                  </a:moveTo>
                  <a:lnTo>
                    <a:pt x="820724" y="0"/>
                  </a:lnTo>
                  <a:lnTo>
                    <a:pt x="820724" y="320509"/>
                  </a:lnTo>
                  <a:lnTo>
                    <a:pt x="1098283" y="160248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16923" y="1021162"/>
            <a:ext cx="5854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40" dirty="0">
                <a:solidFill>
                  <a:srgbClr val="BABABA"/>
                </a:solidFill>
              </a:rPr>
              <a:t>ΟΙΚΟΝΟΜΙΕΣ</a:t>
            </a:r>
            <a:r>
              <a:rPr sz="3600" spc="-250" dirty="0">
                <a:solidFill>
                  <a:srgbClr val="BABABA"/>
                </a:solidFill>
              </a:rPr>
              <a:t> </a:t>
            </a:r>
            <a:r>
              <a:rPr sz="3600" spc="-285" dirty="0">
                <a:solidFill>
                  <a:srgbClr val="BABABA"/>
                </a:solidFill>
              </a:rPr>
              <a:t>ΚΛΙΜΑΚΑΣ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06869" y="2738945"/>
            <a:ext cx="4806315" cy="137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55" dirty="0">
                <a:solidFill>
                  <a:srgbClr val="181818"/>
                </a:solidFill>
                <a:latin typeface="Arial Black"/>
                <a:cs typeface="Arial Black"/>
              </a:rPr>
              <a:t>Οικονομίες</a:t>
            </a:r>
            <a:r>
              <a:rPr sz="2500" spc="-145" dirty="0">
                <a:solidFill>
                  <a:srgbClr val="181818"/>
                </a:solidFill>
                <a:latin typeface="Arial Black"/>
                <a:cs typeface="Arial Black"/>
              </a:rPr>
              <a:t> </a:t>
            </a:r>
            <a:r>
              <a:rPr sz="2500" dirty="0">
                <a:solidFill>
                  <a:srgbClr val="181818"/>
                </a:solidFill>
                <a:latin typeface="Arial Black"/>
                <a:cs typeface="Arial Black"/>
              </a:rPr>
              <a:t>στη</a:t>
            </a:r>
            <a:r>
              <a:rPr sz="2500" spc="-140" dirty="0">
                <a:solidFill>
                  <a:srgbClr val="181818"/>
                </a:solidFill>
                <a:latin typeface="Arial Black"/>
                <a:cs typeface="Arial Black"/>
              </a:rPr>
              <a:t> </a:t>
            </a:r>
            <a:r>
              <a:rPr sz="2500" spc="45" dirty="0">
                <a:solidFill>
                  <a:srgbClr val="181818"/>
                </a:solidFill>
                <a:latin typeface="Arial Black"/>
                <a:cs typeface="Arial Black"/>
              </a:rPr>
              <a:t>διανομή</a:t>
            </a:r>
            <a:r>
              <a:rPr sz="2500" spc="-140" dirty="0">
                <a:solidFill>
                  <a:srgbClr val="181818"/>
                </a:solidFill>
                <a:latin typeface="Arial Black"/>
                <a:cs typeface="Arial Black"/>
              </a:rPr>
              <a:t> </a:t>
            </a:r>
            <a:r>
              <a:rPr sz="2500" spc="25" dirty="0">
                <a:solidFill>
                  <a:srgbClr val="181818"/>
                </a:solidFill>
                <a:latin typeface="Arial Black"/>
                <a:cs typeface="Arial Black"/>
              </a:rPr>
              <a:t>και </a:t>
            </a:r>
            <a:r>
              <a:rPr sz="2500" spc="60" dirty="0">
                <a:solidFill>
                  <a:srgbClr val="181818"/>
                </a:solidFill>
                <a:latin typeface="Arial Black"/>
                <a:cs typeface="Arial Black"/>
              </a:rPr>
              <a:t>τη</a:t>
            </a:r>
            <a:r>
              <a:rPr sz="2500" spc="-150" dirty="0">
                <a:solidFill>
                  <a:srgbClr val="181818"/>
                </a:solidFill>
                <a:latin typeface="Arial Black"/>
                <a:cs typeface="Arial Black"/>
              </a:rPr>
              <a:t> </a:t>
            </a:r>
            <a:r>
              <a:rPr sz="2500" spc="-10" dirty="0">
                <a:solidFill>
                  <a:srgbClr val="181818"/>
                </a:solidFill>
                <a:latin typeface="Arial Black"/>
                <a:cs typeface="Arial Black"/>
              </a:rPr>
              <a:t>μεταφορά</a:t>
            </a:r>
            <a:endParaRPr sz="2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35" dirty="0">
                <a:solidFill>
                  <a:srgbClr val="181818"/>
                </a:solidFill>
                <a:latin typeface="Lucida Sans Unicode"/>
                <a:cs typeface="Lucida Sans Unicode"/>
              </a:rPr>
              <a:t>Χρηματικές</a:t>
            </a:r>
            <a:r>
              <a:rPr sz="2000" spc="-105" dirty="0">
                <a:solidFill>
                  <a:srgbClr val="181818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181818"/>
                </a:solidFill>
                <a:latin typeface="Lucida Sans Unicode"/>
                <a:cs typeface="Lucida Sans Unicode"/>
              </a:rPr>
              <a:t>Οικονομίες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06869" y="5221014"/>
            <a:ext cx="46640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5" dirty="0">
                <a:solidFill>
                  <a:srgbClr val="EB7703"/>
                </a:solidFill>
                <a:latin typeface="Arial Black"/>
                <a:cs typeface="Arial Black"/>
              </a:rPr>
              <a:t>Οικονομίες</a:t>
            </a:r>
            <a:r>
              <a:rPr sz="2500" spc="-140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2500" spc="-20" dirty="0">
                <a:solidFill>
                  <a:srgbClr val="EB7703"/>
                </a:solidFill>
                <a:latin typeface="Arial Black"/>
                <a:cs typeface="Arial Black"/>
              </a:rPr>
              <a:t>στα</a:t>
            </a:r>
            <a:r>
              <a:rPr sz="2500" spc="-140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2500" spc="-10" dirty="0">
                <a:solidFill>
                  <a:srgbClr val="EB7703"/>
                </a:solidFill>
                <a:latin typeface="Arial Black"/>
                <a:cs typeface="Arial Black"/>
              </a:rPr>
              <a:t>Αποθέματα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66132" y="6701729"/>
            <a:ext cx="4392930" cy="137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55" dirty="0">
                <a:solidFill>
                  <a:srgbClr val="0D4F69"/>
                </a:solidFill>
                <a:latin typeface="Arial Black"/>
                <a:cs typeface="Arial Black"/>
              </a:rPr>
              <a:t>Οικονομίες</a:t>
            </a:r>
            <a:r>
              <a:rPr sz="2500" spc="-140" dirty="0">
                <a:solidFill>
                  <a:srgbClr val="0D4F69"/>
                </a:solidFill>
                <a:latin typeface="Arial Black"/>
                <a:cs typeface="Arial Black"/>
              </a:rPr>
              <a:t> </a:t>
            </a:r>
            <a:r>
              <a:rPr sz="2500" spc="-75" dirty="0">
                <a:solidFill>
                  <a:srgbClr val="0D4F69"/>
                </a:solidFill>
                <a:latin typeface="Arial Black"/>
                <a:cs typeface="Arial Black"/>
              </a:rPr>
              <a:t>σε</a:t>
            </a:r>
            <a:r>
              <a:rPr sz="2500" spc="-140" dirty="0">
                <a:solidFill>
                  <a:srgbClr val="0D4F69"/>
                </a:solidFill>
                <a:latin typeface="Arial Black"/>
                <a:cs typeface="Arial Black"/>
              </a:rPr>
              <a:t> </a:t>
            </a:r>
            <a:r>
              <a:rPr sz="2500" spc="-45" dirty="0">
                <a:solidFill>
                  <a:srgbClr val="0D4F69"/>
                </a:solidFill>
                <a:latin typeface="Arial Black"/>
                <a:cs typeface="Arial Black"/>
              </a:rPr>
              <a:t>Ερευνα</a:t>
            </a:r>
            <a:r>
              <a:rPr sz="2500" spc="-135" dirty="0">
                <a:solidFill>
                  <a:srgbClr val="0D4F69"/>
                </a:solidFill>
                <a:latin typeface="Arial Black"/>
                <a:cs typeface="Arial Black"/>
              </a:rPr>
              <a:t> </a:t>
            </a:r>
            <a:r>
              <a:rPr sz="2500" spc="25" dirty="0">
                <a:solidFill>
                  <a:srgbClr val="0D4F69"/>
                </a:solidFill>
                <a:latin typeface="Arial Black"/>
                <a:cs typeface="Arial Black"/>
              </a:rPr>
              <a:t>και </a:t>
            </a:r>
            <a:r>
              <a:rPr sz="2500" spc="40" dirty="0">
                <a:solidFill>
                  <a:srgbClr val="0D4F69"/>
                </a:solidFill>
                <a:latin typeface="Arial Black"/>
                <a:cs typeface="Arial Black"/>
              </a:rPr>
              <a:t>Ανάπτυξη</a:t>
            </a:r>
            <a:endParaRPr sz="2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dirty="0">
                <a:solidFill>
                  <a:srgbClr val="0D4F69"/>
                </a:solidFill>
                <a:latin typeface="Lucida Sans Unicode"/>
                <a:cs typeface="Lucida Sans Unicode"/>
              </a:rPr>
              <a:t>Οικονομίες</a:t>
            </a:r>
            <a:r>
              <a:rPr sz="2000" spc="-95" dirty="0">
                <a:solidFill>
                  <a:srgbClr val="0D4F69"/>
                </a:solidFill>
                <a:latin typeface="Lucida Sans Unicode"/>
                <a:cs typeface="Lucida Sans Unicode"/>
              </a:rPr>
              <a:t> </a:t>
            </a:r>
            <a:r>
              <a:rPr sz="2000" spc="-45" dirty="0">
                <a:solidFill>
                  <a:srgbClr val="0D4F69"/>
                </a:solidFill>
                <a:latin typeface="Lucida Sans Unicode"/>
                <a:cs typeface="Lucida Sans Unicode"/>
              </a:rPr>
              <a:t>στο</a:t>
            </a:r>
            <a:r>
              <a:rPr sz="2000" spc="-95" dirty="0">
                <a:solidFill>
                  <a:srgbClr val="0D4F69"/>
                </a:solidFill>
                <a:latin typeface="Lucida Sans Unicode"/>
                <a:cs typeface="Lucida Sans Unicode"/>
              </a:rPr>
              <a:t> </a:t>
            </a:r>
            <a:r>
              <a:rPr sz="2000" spc="90" dirty="0">
                <a:solidFill>
                  <a:srgbClr val="0D4F69"/>
                </a:solidFill>
                <a:latin typeface="Tahoma"/>
                <a:cs typeface="Tahoma"/>
              </a:rPr>
              <a:t>Managment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10083" y="4067750"/>
            <a:ext cx="44710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EB7703"/>
                </a:solidFill>
                <a:latin typeface="Arial Black"/>
                <a:cs typeface="Arial Black"/>
              </a:rPr>
              <a:t>Εξειδικευση</a:t>
            </a:r>
            <a:r>
              <a:rPr sz="2500" spc="55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2500" dirty="0">
                <a:solidFill>
                  <a:srgbClr val="EB7703"/>
                </a:solidFill>
                <a:latin typeface="Arial Black"/>
                <a:cs typeface="Arial Black"/>
              </a:rPr>
              <a:t>στην</a:t>
            </a:r>
            <a:r>
              <a:rPr sz="2500" spc="60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2500" spc="-20" dirty="0">
                <a:solidFill>
                  <a:srgbClr val="EB7703"/>
                </a:solidFill>
                <a:latin typeface="Arial Black"/>
                <a:cs typeface="Arial Black"/>
              </a:rPr>
              <a:t>Εργασία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0408" y="5966047"/>
            <a:ext cx="3540760" cy="1083310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500" dirty="0">
                <a:solidFill>
                  <a:srgbClr val="BABABA"/>
                </a:solidFill>
                <a:latin typeface="Arial Black"/>
                <a:cs typeface="Arial Black"/>
              </a:rPr>
              <a:t>Τεχνικές</a:t>
            </a:r>
            <a:r>
              <a:rPr sz="2500" spc="-80" dirty="0">
                <a:solidFill>
                  <a:srgbClr val="BABABA"/>
                </a:solidFill>
                <a:latin typeface="Arial Black"/>
                <a:cs typeface="Arial Black"/>
              </a:rPr>
              <a:t> </a:t>
            </a:r>
            <a:r>
              <a:rPr sz="2500" spc="45" dirty="0">
                <a:solidFill>
                  <a:srgbClr val="BABABA"/>
                </a:solidFill>
                <a:latin typeface="Arial Black"/>
                <a:cs typeface="Arial Black"/>
              </a:rPr>
              <a:t>Οικονομίες</a:t>
            </a:r>
            <a:endParaRPr sz="2500">
              <a:latin typeface="Arial Black"/>
              <a:cs typeface="Arial Black"/>
            </a:endParaRPr>
          </a:p>
          <a:p>
            <a:pPr marL="156210">
              <a:lnSpc>
                <a:spcPct val="100000"/>
              </a:lnSpc>
              <a:spcBef>
                <a:spcPts val="1305"/>
              </a:spcBef>
            </a:pPr>
            <a:r>
              <a:rPr sz="2000" dirty="0">
                <a:solidFill>
                  <a:srgbClr val="0D4F69"/>
                </a:solidFill>
                <a:latin typeface="Lucida Sans Unicode"/>
                <a:cs typeface="Lucida Sans Unicode"/>
              </a:rPr>
              <a:t>Οικονομίες</a:t>
            </a:r>
            <a:r>
              <a:rPr sz="2000" spc="-95" dirty="0">
                <a:solidFill>
                  <a:srgbClr val="0D4F69"/>
                </a:solidFill>
                <a:latin typeface="Lucida Sans Unicode"/>
                <a:cs typeface="Lucida Sans Unicode"/>
              </a:rPr>
              <a:t> </a:t>
            </a:r>
            <a:r>
              <a:rPr sz="2000" spc="-45" dirty="0">
                <a:solidFill>
                  <a:srgbClr val="0D4F69"/>
                </a:solidFill>
                <a:latin typeface="Lucida Sans Unicode"/>
                <a:cs typeface="Lucida Sans Unicode"/>
              </a:rPr>
              <a:t>στη</a:t>
            </a:r>
            <a:r>
              <a:rPr sz="2000" spc="-95" dirty="0">
                <a:solidFill>
                  <a:srgbClr val="0D4F69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0D4F69"/>
                </a:solidFill>
                <a:latin typeface="Lucida Sans Unicode"/>
                <a:cs typeface="Lucida Sans Unicode"/>
              </a:rPr>
              <a:t>Διαφήμιση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7163" y="8277917"/>
            <a:ext cx="37439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85" dirty="0">
                <a:solidFill>
                  <a:srgbClr val="EB7703"/>
                </a:solidFill>
                <a:latin typeface="Arial Black"/>
                <a:cs typeface="Arial Black"/>
              </a:rPr>
              <a:t>Κόστος</a:t>
            </a:r>
            <a:r>
              <a:rPr sz="2500" spc="-114" dirty="0">
                <a:solidFill>
                  <a:srgbClr val="EB7703"/>
                </a:solidFill>
                <a:latin typeface="Arial Black"/>
                <a:cs typeface="Arial Black"/>
              </a:rPr>
              <a:t> </a:t>
            </a:r>
            <a:r>
              <a:rPr sz="2500" spc="-20" dirty="0">
                <a:solidFill>
                  <a:srgbClr val="EB7703"/>
                </a:solidFill>
                <a:latin typeface="Arial Black"/>
                <a:cs typeface="Arial Black"/>
              </a:rPr>
              <a:t>Εγκατάστασης</a:t>
            </a:r>
            <a:endParaRPr sz="2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BCD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6734" y="3083730"/>
            <a:ext cx="8350041" cy="51071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443094" y="3207576"/>
            <a:ext cx="42925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-25" dirty="0">
                <a:solidFill>
                  <a:srgbClr val="FFFFFF"/>
                </a:solidFill>
                <a:latin typeface="Arial MT"/>
                <a:cs typeface="Arial MT"/>
              </a:rPr>
              <a:t>20%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02456" y="6433345"/>
            <a:ext cx="42925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-25" dirty="0">
                <a:solidFill>
                  <a:srgbClr val="FFFFFF"/>
                </a:solidFill>
                <a:latin typeface="Arial MT"/>
                <a:cs typeface="Arial MT"/>
              </a:rPr>
              <a:t>20%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49376" y="8326857"/>
            <a:ext cx="42925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-25" dirty="0">
                <a:solidFill>
                  <a:srgbClr val="FFFFFF"/>
                </a:solidFill>
                <a:latin typeface="Arial MT"/>
                <a:cs typeface="Arial MT"/>
              </a:rPr>
              <a:t>20%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6197" y="6433345"/>
            <a:ext cx="42925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-25" dirty="0">
                <a:solidFill>
                  <a:srgbClr val="FFFFFF"/>
                </a:solidFill>
                <a:latin typeface="Arial MT"/>
                <a:cs typeface="Arial MT"/>
              </a:rPr>
              <a:t>20%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55559" y="3207576"/>
            <a:ext cx="42925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-25" dirty="0">
                <a:solidFill>
                  <a:srgbClr val="FFFFFF"/>
                </a:solidFill>
                <a:latin typeface="Arial MT"/>
                <a:cs typeface="Arial MT"/>
              </a:rPr>
              <a:t>20%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85876" y="8859621"/>
            <a:ext cx="2069464" cy="565150"/>
          </a:xfrm>
          <a:custGeom>
            <a:avLst/>
            <a:gdLst/>
            <a:ahLst/>
            <a:cxnLst/>
            <a:rect l="l" t="t" r="r" b="b"/>
            <a:pathLst>
              <a:path w="2069465" h="565150">
                <a:moveTo>
                  <a:pt x="2069147" y="52070"/>
                </a:moveTo>
                <a:lnTo>
                  <a:pt x="2067712" y="41910"/>
                </a:lnTo>
                <a:lnTo>
                  <a:pt x="2060524" y="31750"/>
                </a:lnTo>
                <a:lnTo>
                  <a:pt x="2058898" y="22860"/>
                </a:lnTo>
                <a:lnTo>
                  <a:pt x="2049272" y="26670"/>
                </a:lnTo>
                <a:lnTo>
                  <a:pt x="2045081" y="21590"/>
                </a:lnTo>
                <a:lnTo>
                  <a:pt x="2045779" y="19050"/>
                </a:lnTo>
                <a:lnTo>
                  <a:pt x="2045627" y="17780"/>
                </a:lnTo>
                <a:lnTo>
                  <a:pt x="2044547" y="16510"/>
                </a:lnTo>
                <a:lnTo>
                  <a:pt x="2041677" y="10160"/>
                </a:lnTo>
                <a:lnTo>
                  <a:pt x="2036546" y="7620"/>
                </a:lnTo>
                <a:lnTo>
                  <a:pt x="2030463" y="3810"/>
                </a:lnTo>
                <a:lnTo>
                  <a:pt x="2024761" y="0"/>
                </a:lnTo>
                <a:lnTo>
                  <a:pt x="2014220" y="19050"/>
                </a:lnTo>
                <a:lnTo>
                  <a:pt x="2008505" y="26670"/>
                </a:lnTo>
                <a:lnTo>
                  <a:pt x="2001837" y="35560"/>
                </a:lnTo>
                <a:lnTo>
                  <a:pt x="1988731" y="52070"/>
                </a:lnTo>
                <a:lnTo>
                  <a:pt x="1976043" y="69850"/>
                </a:lnTo>
                <a:lnTo>
                  <a:pt x="1972564" y="72390"/>
                </a:lnTo>
                <a:lnTo>
                  <a:pt x="1968754" y="74930"/>
                </a:lnTo>
                <a:lnTo>
                  <a:pt x="1967522" y="78740"/>
                </a:lnTo>
                <a:lnTo>
                  <a:pt x="1960765" y="82550"/>
                </a:lnTo>
                <a:lnTo>
                  <a:pt x="1956816" y="87630"/>
                </a:lnTo>
                <a:lnTo>
                  <a:pt x="1952701" y="93980"/>
                </a:lnTo>
                <a:lnTo>
                  <a:pt x="1946617" y="97790"/>
                </a:lnTo>
                <a:lnTo>
                  <a:pt x="1941156" y="102870"/>
                </a:lnTo>
                <a:lnTo>
                  <a:pt x="1936280" y="109220"/>
                </a:lnTo>
                <a:lnTo>
                  <a:pt x="1931987" y="114300"/>
                </a:lnTo>
                <a:lnTo>
                  <a:pt x="1930285" y="115570"/>
                </a:lnTo>
                <a:lnTo>
                  <a:pt x="1929434" y="116840"/>
                </a:lnTo>
                <a:lnTo>
                  <a:pt x="1929269" y="117297"/>
                </a:lnTo>
                <a:lnTo>
                  <a:pt x="1929269" y="119380"/>
                </a:lnTo>
                <a:lnTo>
                  <a:pt x="1928888" y="120650"/>
                </a:lnTo>
                <a:lnTo>
                  <a:pt x="1928266" y="121920"/>
                </a:lnTo>
                <a:lnTo>
                  <a:pt x="1929269" y="119380"/>
                </a:lnTo>
                <a:lnTo>
                  <a:pt x="1929269" y="117297"/>
                </a:lnTo>
                <a:lnTo>
                  <a:pt x="1928964" y="118110"/>
                </a:lnTo>
                <a:lnTo>
                  <a:pt x="1925320" y="119380"/>
                </a:lnTo>
                <a:lnTo>
                  <a:pt x="1923453" y="120650"/>
                </a:lnTo>
                <a:lnTo>
                  <a:pt x="1922995" y="121920"/>
                </a:lnTo>
                <a:lnTo>
                  <a:pt x="1922056" y="124460"/>
                </a:lnTo>
                <a:lnTo>
                  <a:pt x="1918563" y="124460"/>
                </a:lnTo>
                <a:lnTo>
                  <a:pt x="1916861" y="127000"/>
                </a:lnTo>
                <a:lnTo>
                  <a:pt x="1916315" y="129540"/>
                </a:lnTo>
                <a:lnTo>
                  <a:pt x="1915388" y="130048"/>
                </a:lnTo>
                <a:lnTo>
                  <a:pt x="1915388" y="138430"/>
                </a:lnTo>
                <a:lnTo>
                  <a:pt x="1915312" y="139700"/>
                </a:lnTo>
                <a:lnTo>
                  <a:pt x="1914144" y="139700"/>
                </a:lnTo>
                <a:lnTo>
                  <a:pt x="1915388" y="138430"/>
                </a:lnTo>
                <a:lnTo>
                  <a:pt x="1915388" y="130048"/>
                </a:lnTo>
                <a:lnTo>
                  <a:pt x="1911667" y="132080"/>
                </a:lnTo>
                <a:lnTo>
                  <a:pt x="1908479" y="134620"/>
                </a:lnTo>
                <a:lnTo>
                  <a:pt x="1907781" y="138430"/>
                </a:lnTo>
                <a:lnTo>
                  <a:pt x="1907552" y="139700"/>
                </a:lnTo>
                <a:lnTo>
                  <a:pt x="1903907" y="139700"/>
                </a:lnTo>
                <a:lnTo>
                  <a:pt x="1901964" y="140970"/>
                </a:lnTo>
                <a:lnTo>
                  <a:pt x="1900262" y="144780"/>
                </a:lnTo>
                <a:lnTo>
                  <a:pt x="1903056" y="142240"/>
                </a:lnTo>
                <a:lnTo>
                  <a:pt x="1908479" y="139700"/>
                </a:lnTo>
                <a:lnTo>
                  <a:pt x="1906231" y="142240"/>
                </a:lnTo>
                <a:lnTo>
                  <a:pt x="1903361" y="143510"/>
                </a:lnTo>
                <a:lnTo>
                  <a:pt x="1900262" y="144780"/>
                </a:lnTo>
                <a:lnTo>
                  <a:pt x="1893481" y="148590"/>
                </a:lnTo>
                <a:lnTo>
                  <a:pt x="1887651" y="152400"/>
                </a:lnTo>
                <a:lnTo>
                  <a:pt x="1882381" y="158750"/>
                </a:lnTo>
                <a:lnTo>
                  <a:pt x="1877301" y="163830"/>
                </a:lnTo>
                <a:lnTo>
                  <a:pt x="1884591" y="171450"/>
                </a:lnTo>
                <a:lnTo>
                  <a:pt x="1877212" y="177800"/>
                </a:lnTo>
                <a:lnTo>
                  <a:pt x="1869757" y="185420"/>
                </a:lnTo>
                <a:lnTo>
                  <a:pt x="1861756" y="190500"/>
                </a:lnTo>
                <a:lnTo>
                  <a:pt x="1852714" y="195580"/>
                </a:lnTo>
                <a:lnTo>
                  <a:pt x="1793214" y="243840"/>
                </a:lnTo>
                <a:lnTo>
                  <a:pt x="1789798" y="243840"/>
                </a:lnTo>
                <a:lnTo>
                  <a:pt x="1787626" y="245071"/>
                </a:lnTo>
                <a:lnTo>
                  <a:pt x="1787626" y="267970"/>
                </a:lnTo>
                <a:lnTo>
                  <a:pt x="1786699" y="269240"/>
                </a:lnTo>
                <a:lnTo>
                  <a:pt x="1786229" y="269240"/>
                </a:lnTo>
                <a:lnTo>
                  <a:pt x="1787626" y="267970"/>
                </a:lnTo>
                <a:lnTo>
                  <a:pt x="1787626" y="245071"/>
                </a:lnTo>
                <a:lnTo>
                  <a:pt x="1786382" y="248920"/>
                </a:lnTo>
                <a:lnTo>
                  <a:pt x="1783829" y="248920"/>
                </a:lnTo>
                <a:lnTo>
                  <a:pt x="1783829" y="270510"/>
                </a:lnTo>
                <a:lnTo>
                  <a:pt x="1783283" y="271780"/>
                </a:lnTo>
                <a:lnTo>
                  <a:pt x="1782737" y="271780"/>
                </a:lnTo>
                <a:lnTo>
                  <a:pt x="1783829" y="270510"/>
                </a:lnTo>
                <a:lnTo>
                  <a:pt x="1783829" y="248920"/>
                </a:lnTo>
                <a:lnTo>
                  <a:pt x="1782978" y="248920"/>
                </a:lnTo>
                <a:lnTo>
                  <a:pt x="1780730" y="250190"/>
                </a:lnTo>
                <a:lnTo>
                  <a:pt x="1779714" y="254000"/>
                </a:lnTo>
                <a:lnTo>
                  <a:pt x="1776145" y="252730"/>
                </a:lnTo>
                <a:lnTo>
                  <a:pt x="1775028" y="254000"/>
                </a:lnTo>
                <a:lnTo>
                  <a:pt x="1773897" y="255270"/>
                </a:lnTo>
                <a:lnTo>
                  <a:pt x="1772894" y="257810"/>
                </a:lnTo>
                <a:lnTo>
                  <a:pt x="1769249" y="257810"/>
                </a:lnTo>
                <a:lnTo>
                  <a:pt x="1767078" y="259080"/>
                </a:lnTo>
                <a:lnTo>
                  <a:pt x="1765985" y="262890"/>
                </a:lnTo>
                <a:lnTo>
                  <a:pt x="1762340" y="262890"/>
                </a:lnTo>
                <a:lnTo>
                  <a:pt x="1760169" y="264160"/>
                </a:lnTo>
                <a:lnTo>
                  <a:pt x="1759077" y="267970"/>
                </a:lnTo>
                <a:lnTo>
                  <a:pt x="1758696" y="268160"/>
                </a:lnTo>
                <a:lnTo>
                  <a:pt x="1755978" y="268033"/>
                </a:lnTo>
                <a:lnTo>
                  <a:pt x="1753730" y="269506"/>
                </a:lnTo>
                <a:lnTo>
                  <a:pt x="1753158" y="271183"/>
                </a:lnTo>
                <a:lnTo>
                  <a:pt x="1752180" y="271780"/>
                </a:lnTo>
                <a:lnTo>
                  <a:pt x="1748688" y="271780"/>
                </a:lnTo>
                <a:lnTo>
                  <a:pt x="1746364" y="273050"/>
                </a:lnTo>
                <a:lnTo>
                  <a:pt x="1745195" y="276860"/>
                </a:lnTo>
                <a:lnTo>
                  <a:pt x="1741779" y="276860"/>
                </a:lnTo>
                <a:lnTo>
                  <a:pt x="1739455" y="278130"/>
                </a:lnTo>
                <a:lnTo>
                  <a:pt x="1738299" y="281940"/>
                </a:lnTo>
                <a:lnTo>
                  <a:pt x="1734883" y="280670"/>
                </a:lnTo>
                <a:lnTo>
                  <a:pt x="1733715" y="281940"/>
                </a:lnTo>
                <a:lnTo>
                  <a:pt x="1732559" y="283210"/>
                </a:lnTo>
                <a:lnTo>
                  <a:pt x="1731314" y="285750"/>
                </a:lnTo>
                <a:lnTo>
                  <a:pt x="1727898" y="285750"/>
                </a:lnTo>
                <a:lnTo>
                  <a:pt x="1725498" y="287020"/>
                </a:lnTo>
                <a:lnTo>
                  <a:pt x="1724253" y="290830"/>
                </a:lnTo>
                <a:lnTo>
                  <a:pt x="1720913" y="289560"/>
                </a:lnTo>
                <a:lnTo>
                  <a:pt x="1719719" y="290830"/>
                </a:lnTo>
                <a:lnTo>
                  <a:pt x="1718513" y="292100"/>
                </a:lnTo>
                <a:lnTo>
                  <a:pt x="1717192" y="294640"/>
                </a:lnTo>
                <a:lnTo>
                  <a:pt x="1713941" y="294640"/>
                </a:lnTo>
                <a:lnTo>
                  <a:pt x="1711528" y="295910"/>
                </a:lnTo>
                <a:lnTo>
                  <a:pt x="1710131" y="298450"/>
                </a:lnTo>
                <a:lnTo>
                  <a:pt x="1708823" y="298450"/>
                </a:lnTo>
                <a:lnTo>
                  <a:pt x="1707654" y="299720"/>
                </a:lnTo>
                <a:lnTo>
                  <a:pt x="1705013" y="300990"/>
                </a:lnTo>
                <a:lnTo>
                  <a:pt x="1703781" y="300990"/>
                </a:lnTo>
                <a:lnTo>
                  <a:pt x="1702917" y="303530"/>
                </a:lnTo>
                <a:lnTo>
                  <a:pt x="1700504" y="304800"/>
                </a:lnTo>
                <a:lnTo>
                  <a:pt x="1637487" y="337820"/>
                </a:lnTo>
                <a:lnTo>
                  <a:pt x="1564767" y="374650"/>
                </a:lnTo>
                <a:lnTo>
                  <a:pt x="1550111" y="382270"/>
                </a:lnTo>
                <a:lnTo>
                  <a:pt x="1500822" y="402590"/>
                </a:lnTo>
                <a:lnTo>
                  <a:pt x="1451051" y="420370"/>
                </a:lnTo>
                <a:lnTo>
                  <a:pt x="1400708" y="435610"/>
                </a:lnTo>
                <a:lnTo>
                  <a:pt x="1349743" y="449580"/>
                </a:lnTo>
                <a:lnTo>
                  <a:pt x="1298079" y="462280"/>
                </a:lnTo>
                <a:lnTo>
                  <a:pt x="1295755" y="461010"/>
                </a:lnTo>
                <a:lnTo>
                  <a:pt x="1292567" y="459740"/>
                </a:lnTo>
                <a:lnTo>
                  <a:pt x="1289240" y="455930"/>
                </a:lnTo>
                <a:lnTo>
                  <a:pt x="1289621" y="454660"/>
                </a:lnTo>
                <a:lnTo>
                  <a:pt x="1296136" y="452120"/>
                </a:lnTo>
                <a:lnTo>
                  <a:pt x="1305915" y="447040"/>
                </a:lnTo>
                <a:lnTo>
                  <a:pt x="1297927" y="445770"/>
                </a:lnTo>
                <a:lnTo>
                  <a:pt x="1295514" y="444500"/>
                </a:lnTo>
                <a:lnTo>
                  <a:pt x="1254226" y="452120"/>
                </a:lnTo>
                <a:lnTo>
                  <a:pt x="1233335" y="453390"/>
                </a:lnTo>
                <a:lnTo>
                  <a:pt x="1212519" y="457200"/>
                </a:lnTo>
                <a:lnTo>
                  <a:pt x="1206931" y="457200"/>
                </a:lnTo>
                <a:lnTo>
                  <a:pt x="1200810" y="455930"/>
                </a:lnTo>
                <a:lnTo>
                  <a:pt x="1199146" y="457200"/>
                </a:lnTo>
                <a:lnTo>
                  <a:pt x="1195844" y="459740"/>
                </a:lnTo>
                <a:lnTo>
                  <a:pt x="1192352" y="459740"/>
                </a:lnTo>
                <a:lnTo>
                  <a:pt x="1190637" y="461010"/>
                </a:lnTo>
                <a:lnTo>
                  <a:pt x="1185595" y="458470"/>
                </a:lnTo>
                <a:lnTo>
                  <a:pt x="1180719" y="458470"/>
                </a:lnTo>
                <a:lnTo>
                  <a:pt x="1177772" y="461010"/>
                </a:lnTo>
                <a:lnTo>
                  <a:pt x="1176286" y="462280"/>
                </a:lnTo>
                <a:lnTo>
                  <a:pt x="1160856" y="459740"/>
                </a:lnTo>
                <a:lnTo>
                  <a:pt x="1157287" y="462280"/>
                </a:lnTo>
                <a:lnTo>
                  <a:pt x="1153718" y="464820"/>
                </a:lnTo>
                <a:lnTo>
                  <a:pt x="1141476" y="462280"/>
                </a:lnTo>
                <a:lnTo>
                  <a:pt x="1135443" y="463550"/>
                </a:lnTo>
                <a:lnTo>
                  <a:pt x="1132484" y="464820"/>
                </a:lnTo>
                <a:lnTo>
                  <a:pt x="1129512" y="466090"/>
                </a:lnTo>
                <a:lnTo>
                  <a:pt x="1116672" y="463550"/>
                </a:lnTo>
                <a:lnTo>
                  <a:pt x="1110335" y="464820"/>
                </a:lnTo>
                <a:lnTo>
                  <a:pt x="1107211" y="466090"/>
                </a:lnTo>
                <a:lnTo>
                  <a:pt x="1104074" y="467360"/>
                </a:lnTo>
                <a:lnTo>
                  <a:pt x="1038453" y="464820"/>
                </a:lnTo>
                <a:lnTo>
                  <a:pt x="1005636" y="464820"/>
                </a:lnTo>
                <a:lnTo>
                  <a:pt x="920521" y="459740"/>
                </a:lnTo>
                <a:lnTo>
                  <a:pt x="868603" y="454660"/>
                </a:lnTo>
                <a:lnTo>
                  <a:pt x="817067" y="447040"/>
                </a:lnTo>
                <a:lnTo>
                  <a:pt x="765898" y="436880"/>
                </a:lnTo>
                <a:lnTo>
                  <a:pt x="715086" y="425450"/>
                </a:lnTo>
                <a:lnTo>
                  <a:pt x="664629" y="412750"/>
                </a:lnTo>
                <a:lnTo>
                  <a:pt x="614527" y="397510"/>
                </a:lnTo>
                <a:lnTo>
                  <a:pt x="605510" y="394970"/>
                </a:lnTo>
                <a:lnTo>
                  <a:pt x="596417" y="391160"/>
                </a:lnTo>
                <a:lnTo>
                  <a:pt x="587286" y="389890"/>
                </a:lnTo>
                <a:lnTo>
                  <a:pt x="578142" y="387350"/>
                </a:lnTo>
                <a:lnTo>
                  <a:pt x="446735" y="331470"/>
                </a:lnTo>
                <a:lnTo>
                  <a:pt x="339496" y="281940"/>
                </a:lnTo>
                <a:lnTo>
                  <a:pt x="299427" y="262890"/>
                </a:lnTo>
                <a:lnTo>
                  <a:pt x="294538" y="262890"/>
                </a:lnTo>
                <a:lnTo>
                  <a:pt x="289890" y="261620"/>
                </a:lnTo>
                <a:lnTo>
                  <a:pt x="286169" y="254000"/>
                </a:lnTo>
                <a:lnTo>
                  <a:pt x="279806" y="252730"/>
                </a:lnTo>
                <a:lnTo>
                  <a:pt x="272897" y="252730"/>
                </a:lnTo>
                <a:lnTo>
                  <a:pt x="272351" y="251460"/>
                </a:lnTo>
                <a:lnTo>
                  <a:pt x="271195" y="250190"/>
                </a:lnTo>
                <a:lnTo>
                  <a:pt x="269405" y="251460"/>
                </a:lnTo>
                <a:lnTo>
                  <a:pt x="265760" y="243840"/>
                </a:lnTo>
                <a:lnTo>
                  <a:pt x="258787" y="242570"/>
                </a:lnTo>
                <a:lnTo>
                  <a:pt x="251574" y="242570"/>
                </a:lnTo>
                <a:lnTo>
                  <a:pt x="248005" y="234950"/>
                </a:lnTo>
                <a:lnTo>
                  <a:pt x="242493" y="232410"/>
                </a:lnTo>
                <a:lnTo>
                  <a:pt x="234734" y="233680"/>
                </a:lnTo>
                <a:lnTo>
                  <a:pt x="231165" y="228600"/>
                </a:lnTo>
                <a:lnTo>
                  <a:pt x="229146" y="222250"/>
                </a:lnTo>
                <a:lnTo>
                  <a:pt x="242417" y="215900"/>
                </a:lnTo>
                <a:lnTo>
                  <a:pt x="249478" y="215900"/>
                </a:lnTo>
                <a:lnTo>
                  <a:pt x="256146" y="213360"/>
                </a:lnTo>
                <a:lnTo>
                  <a:pt x="300634" y="203200"/>
                </a:lnTo>
                <a:lnTo>
                  <a:pt x="344385" y="190500"/>
                </a:lnTo>
                <a:lnTo>
                  <a:pt x="387324" y="175260"/>
                </a:lnTo>
                <a:lnTo>
                  <a:pt x="429336" y="157480"/>
                </a:lnTo>
                <a:lnTo>
                  <a:pt x="470319" y="137160"/>
                </a:lnTo>
                <a:lnTo>
                  <a:pt x="501599" y="105410"/>
                </a:lnTo>
                <a:lnTo>
                  <a:pt x="507911" y="90170"/>
                </a:lnTo>
                <a:lnTo>
                  <a:pt x="514591" y="74930"/>
                </a:lnTo>
                <a:lnTo>
                  <a:pt x="523836" y="62230"/>
                </a:lnTo>
                <a:lnTo>
                  <a:pt x="527253" y="58420"/>
                </a:lnTo>
                <a:lnTo>
                  <a:pt x="528345" y="49530"/>
                </a:lnTo>
                <a:lnTo>
                  <a:pt x="519341" y="39370"/>
                </a:lnTo>
                <a:lnTo>
                  <a:pt x="512051" y="41910"/>
                </a:lnTo>
                <a:lnTo>
                  <a:pt x="505612" y="44450"/>
                </a:lnTo>
                <a:lnTo>
                  <a:pt x="500189" y="46990"/>
                </a:lnTo>
                <a:lnTo>
                  <a:pt x="494677" y="48260"/>
                </a:lnTo>
                <a:lnTo>
                  <a:pt x="446379" y="68580"/>
                </a:lnTo>
                <a:lnTo>
                  <a:pt x="402640" y="83820"/>
                </a:lnTo>
                <a:lnTo>
                  <a:pt x="358190" y="95250"/>
                </a:lnTo>
                <a:lnTo>
                  <a:pt x="313055" y="105410"/>
                </a:lnTo>
                <a:lnTo>
                  <a:pt x="267309" y="113030"/>
                </a:lnTo>
                <a:lnTo>
                  <a:pt x="261658" y="114300"/>
                </a:lnTo>
                <a:lnTo>
                  <a:pt x="255447" y="111760"/>
                </a:lnTo>
                <a:lnTo>
                  <a:pt x="252958" y="114300"/>
                </a:lnTo>
                <a:lnTo>
                  <a:pt x="250482" y="116840"/>
                </a:lnTo>
                <a:lnTo>
                  <a:pt x="233959" y="114300"/>
                </a:lnTo>
                <a:lnTo>
                  <a:pt x="228790" y="116840"/>
                </a:lnTo>
                <a:lnTo>
                  <a:pt x="226199" y="118110"/>
                </a:lnTo>
                <a:lnTo>
                  <a:pt x="220040" y="116840"/>
                </a:lnTo>
                <a:lnTo>
                  <a:pt x="213906" y="116840"/>
                </a:lnTo>
                <a:lnTo>
                  <a:pt x="207873" y="118110"/>
                </a:lnTo>
                <a:lnTo>
                  <a:pt x="201841" y="119380"/>
                </a:lnTo>
                <a:lnTo>
                  <a:pt x="88595" y="114300"/>
                </a:lnTo>
                <a:lnTo>
                  <a:pt x="79095" y="114300"/>
                </a:lnTo>
                <a:lnTo>
                  <a:pt x="70065" y="116840"/>
                </a:lnTo>
                <a:lnTo>
                  <a:pt x="64770" y="119380"/>
                </a:lnTo>
                <a:lnTo>
                  <a:pt x="62128" y="120650"/>
                </a:lnTo>
                <a:lnTo>
                  <a:pt x="55854" y="128270"/>
                </a:lnTo>
                <a:lnTo>
                  <a:pt x="50507" y="128270"/>
                </a:lnTo>
                <a:lnTo>
                  <a:pt x="47015" y="132080"/>
                </a:lnTo>
                <a:lnTo>
                  <a:pt x="43599" y="134620"/>
                </a:lnTo>
                <a:lnTo>
                  <a:pt x="36855" y="143510"/>
                </a:lnTo>
                <a:lnTo>
                  <a:pt x="5765" y="200660"/>
                </a:lnTo>
                <a:lnTo>
                  <a:pt x="0" y="222250"/>
                </a:lnTo>
                <a:lnTo>
                  <a:pt x="3708" y="233680"/>
                </a:lnTo>
                <a:lnTo>
                  <a:pt x="7010" y="243840"/>
                </a:lnTo>
                <a:lnTo>
                  <a:pt x="12230" y="251460"/>
                </a:lnTo>
                <a:lnTo>
                  <a:pt x="30492" y="278130"/>
                </a:lnTo>
                <a:lnTo>
                  <a:pt x="57975" y="316230"/>
                </a:lnTo>
                <a:lnTo>
                  <a:pt x="84480" y="354330"/>
                </a:lnTo>
                <a:lnTo>
                  <a:pt x="112610" y="396240"/>
                </a:lnTo>
                <a:lnTo>
                  <a:pt x="143179" y="434340"/>
                </a:lnTo>
                <a:lnTo>
                  <a:pt x="177469" y="469900"/>
                </a:lnTo>
                <a:lnTo>
                  <a:pt x="216839" y="499110"/>
                </a:lnTo>
                <a:lnTo>
                  <a:pt x="262585" y="521970"/>
                </a:lnTo>
                <a:lnTo>
                  <a:pt x="277215" y="497840"/>
                </a:lnTo>
                <a:lnTo>
                  <a:pt x="281457" y="473710"/>
                </a:lnTo>
                <a:lnTo>
                  <a:pt x="275196" y="448310"/>
                </a:lnTo>
                <a:lnTo>
                  <a:pt x="258318" y="424180"/>
                </a:lnTo>
                <a:lnTo>
                  <a:pt x="252082" y="410210"/>
                </a:lnTo>
                <a:lnTo>
                  <a:pt x="244309" y="396240"/>
                </a:lnTo>
                <a:lnTo>
                  <a:pt x="235318" y="384810"/>
                </a:lnTo>
                <a:lnTo>
                  <a:pt x="225425" y="373380"/>
                </a:lnTo>
                <a:lnTo>
                  <a:pt x="210769" y="355600"/>
                </a:lnTo>
                <a:lnTo>
                  <a:pt x="196964" y="337820"/>
                </a:lnTo>
                <a:lnTo>
                  <a:pt x="184365" y="320040"/>
                </a:lnTo>
                <a:lnTo>
                  <a:pt x="173380" y="299720"/>
                </a:lnTo>
                <a:lnTo>
                  <a:pt x="170891" y="298450"/>
                </a:lnTo>
                <a:lnTo>
                  <a:pt x="169418" y="295910"/>
                </a:lnTo>
                <a:lnTo>
                  <a:pt x="171665" y="294640"/>
                </a:lnTo>
                <a:lnTo>
                  <a:pt x="174459" y="293370"/>
                </a:lnTo>
                <a:lnTo>
                  <a:pt x="178269" y="294640"/>
                </a:lnTo>
                <a:lnTo>
                  <a:pt x="181673" y="294640"/>
                </a:lnTo>
                <a:lnTo>
                  <a:pt x="183616" y="297180"/>
                </a:lnTo>
                <a:lnTo>
                  <a:pt x="185483" y="299720"/>
                </a:lnTo>
                <a:lnTo>
                  <a:pt x="187413" y="302260"/>
                </a:lnTo>
                <a:lnTo>
                  <a:pt x="270103" y="342900"/>
                </a:lnTo>
                <a:lnTo>
                  <a:pt x="311492" y="364490"/>
                </a:lnTo>
                <a:lnTo>
                  <a:pt x="353098" y="384810"/>
                </a:lnTo>
                <a:lnTo>
                  <a:pt x="440067" y="424180"/>
                </a:lnTo>
                <a:lnTo>
                  <a:pt x="485343" y="443230"/>
                </a:lnTo>
                <a:lnTo>
                  <a:pt x="547344" y="467360"/>
                </a:lnTo>
                <a:lnTo>
                  <a:pt x="623303" y="495300"/>
                </a:lnTo>
                <a:lnTo>
                  <a:pt x="670204" y="509270"/>
                </a:lnTo>
                <a:lnTo>
                  <a:pt x="717651" y="521970"/>
                </a:lnTo>
                <a:lnTo>
                  <a:pt x="765708" y="533400"/>
                </a:lnTo>
                <a:lnTo>
                  <a:pt x="814743" y="542290"/>
                </a:lnTo>
                <a:lnTo>
                  <a:pt x="863625" y="549910"/>
                </a:lnTo>
                <a:lnTo>
                  <a:pt x="912368" y="556260"/>
                </a:lnTo>
                <a:lnTo>
                  <a:pt x="1009408" y="563880"/>
                </a:lnTo>
                <a:lnTo>
                  <a:pt x="1057706" y="565150"/>
                </a:lnTo>
                <a:lnTo>
                  <a:pt x="1105839" y="563880"/>
                </a:lnTo>
                <a:lnTo>
                  <a:pt x="1153820" y="561340"/>
                </a:lnTo>
                <a:lnTo>
                  <a:pt x="1201648" y="557530"/>
                </a:lnTo>
                <a:lnTo>
                  <a:pt x="1249311" y="552450"/>
                </a:lnTo>
                <a:lnTo>
                  <a:pt x="1296822" y="544830"/>
                </a:lnTo>
                <a:lnTo>
                  <a:pt x="1344155" y="534670"/>
                </a:lnTo>
                <a:lnTo>
                  <a:pt x="1391335" y="523240"/>
                </a:lnTo>
                <a:lnTo>
                  <a:pt x="1438338" y="509270"/>
                </a:lnTo>
                <a:lnTo>
                  <a:pt x="1485188" y="494030"/>
                </a:lnTo>
                <a:lnTo>
                  <a:pt x="1531848" y="476250"/>
                </a:lnTo>
                <a:lnTo>
                  <a:pt x="1578343" y="457200"/>
                </a:lnTo>
                <a:lnTo>
                  <a:pt x="1623009" y="435610"/>
                </a:lnTo>
                <a:lnTo>
                  <a:pt x="1666633" y="414020"/>
                </a:lnTo>
                <a:lnTo>
                  <a:pt x="1709191" y="389890"/>
                </a:lnTo>
                <a:lnTo>
                  <a:pt x="1750656" y="365760"/>
                </a:lnTo>
                <a:lnTo>
                  <a:pt x="1791042" y="339090"/>
                </a:lnTo>
                <a:lnTo>
                  <a:pt x="1830311" y="309880"/>
                </a:lnTo>
                <a:lnTo>
                  <a:pt x="1868462" y="280670"/>
                </a:lnTo>
                <a:lnTo>
                  <a:pt x="1905482" y="248920"/>
                </a:lnTo>
                <a:lnTo>
                  <a:pt x="1941347" y="215900"/>
                </a:lnTo>
                <a:lnTo>
                  <a:pt x="1976043" y="181610"/>
                </a:lnTo>
                <a:lnTo>
                  <a:pt x="2021535" y="129540"/>
                </a:lnTo>
                <a:lnTo>
                  <a:pt x="2060917" y="73660"/>
                </a:lnTo>
                <a:lnTo>
                  <a:pt x="2066366" y="63500"/>
                </a:lnTo>
                <a:lnTo>
                  <a:pt x="2069147" y="52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02507" y="6477583"/>
            <a:ext cx="2069464" cy="565150"/>
          </a:xfrm>
          <a:custGeom>
            <a:avLst/>
            <a:gdLst/>
            <a:ahLst/>
            <a:cxnLst/>
            <a:rect l="l" t="t" r="r" b="b"/>
            <a:pathLst>
              <a:path w="2069464" h="565150">
                <a:moveTo>
                  <a:pt x="2069160" y="52070"/>
                </a:moveTo>
                <a:lnTo>
                  <a:pt x="2067725" y="41910"/>
                </a:lnTo>
                <a:lnTo>
                  <a:pt x="2060524" y="31750"/>
                </a:lnTo>
                <a:lnTo>
                  <a:pt x="2058898" y="22860"/>
                </a:lnTo>
                <a:lnTo>
                  <a:pt x="2049284" y="26670"/>
                </a:lnTo>
                <a:lnTo>
                  <a:pt x="2045093" y="21590"/>
                </a:lnTo>
                <a:lnTo>
                  <a:pt x="2045792" y="19050"/>
                </a:lnTo>
                <a:lnTo>
                  <a:pt x="2045639" y="17780"/>
                </a:lnTo>
                <a:lnTo>
                  <a:pt x="2044547" y="16510"/>
                </a:lnTo>
                <a:lnTo>
                  <a:pt x="2041690" y="10160"/>
                </a:lnTo>
                <a:lnTo>
                  <a:pt x="2036546" y="7620"/>
                </a:lnTo>
                <a:lnTo>
                  <a:pt x="2030463" y="3810"/>
                </a:lnTo>
                <a:lnTo>
                  <a:pt x="2024773" y="0"/>
                </a:lnTo>
                <a:lnTo>
                  <a:pt x="2014220" y="19050"/>
                </a:lnTo>
                <a:lnTo>
                  <a:pt x="2008505" y="26670"/>
                </a:lnTo>
                <a:lnTo>
                  <a:pt x="2001837" y="35560"/>
                </a:lnTo>
                <a:lnTo>
                  <a:pt x="1988743" y="52070"/>
                </a:lnTo>
                <a:lnTo>
                  <a:pt x="1976056" y="69850"/>
                </a:lnTo>
                <a:lnTo>
                  <a:pt x="1972564" y="72390"/>
                </a:lnTo>
                <a:lnTo>
                  <a:pt x="1968766" y="74930"/>
                </a:lnTo>
                <a:lnTo>
                  <a:pt x="1967522" y="78740"/>
                </a:lnTo>
                <a:lnTo>
                  <a:pt x="1960778" y="82550"/>
                </a:lnTo>
                <a:lnTo>
                  <a:pt x="1956816" y="87630"/>
                </a:lnTo>
                <a:lnTo>
                  <a:pt x="1952701" y="93980"/>
                </a:lnTo>
                <a:lnTo>
                  <a:pt x="1946617" y="97790"/>
                </a:lnTo>
                <a:lnTo>
                  <a:pt x="1941156" y="102870"/>
                </a:lnTo>
                <a:lnTo>
                  <a:pt x="1936292" y="109220"/>
                </a:lnTo>
                <a:lnTo>
                  <a:pt x="1932000" y="114300"/>
                </a:lnTo>
                <a:lnTo>
                  <a:pt x="1930285" y="115570"/>
                </a:lnTo>
                <a:lnTo>
                  <a:pt x="1929434" y="116840"/>
                </a:lnTo>
                <a:lnTo>
                  <a:pt x="1929282" y="117259"/>
                </a:lnTo>
                <a:lnTo>
                  <a:pt x="1929282" y="119380"/>
                </a:lnTo>
                <a:lnTo>
                  <a:pt x="1928888" y="120650"/>
                </a:lnTo>
                <a:lnTo>
                  <a:pt x="1928266" y="121920"/>
                </a:lnTo>
                <a:lnTo>
                  <a:pt x="1929282" y="119380"/>
                </a:lnTo>
                <a:lnTo>
                  <a:pt x="1929282" y="117259"/>
                </a:lnTo>
                <a:lnTo>
                  <a:pt x="1928964" y="118110"/>
                </a:lnTo>
                <a:lnTo>
                  <a:pt x="1925320" y="119380"/>
                </a:lnTo>
                <a:lnTo>
                  <a:pt x="1923465" y="120650"/>
                </a:lnTo>
                <a:lnTo>
                  <a:pt x="1922995" y="121920"/>
                </a:lnTo>
                <a:lnTo>
                  <a:pt x="1922068" y="124460"/>
                </a:lnTo>
                <a:lnTo>
                  <a:pt x="1918576" y="124460"/>
                </a:lnTo>
                <a:lnTo>
                  <a:pt x="1916874" y="127000"/>
                </a:lnTo>
                <a:lnTo>
                  <a:pt x="1916328" y="129540"/>
                </a:lnTo>
                <a:lnTo>
                  <a:pt x="1915388" y="130060"/>
                </a:lnTo>
                <a:lnTo>
                  <a:pt x="1915388" y="138430"/>
                </a:lnTo>
                <a:lnTo>
                  <a:pt x="1915312" y="139700"/>
                </a:lnTo>
                <a:lnTo>
                  <a:pt x="1914156" y="139700"/>
                </a:lnTo>
                <a:lnTo>
                  <a:pt x="1915388" y="138430"/>
                </a:lnTo>
                <a:lnTo>
                  <a:pt x="1915388" y="130060"/>
                </a:lnTo>
                <a:lnTo>
                  <a:pt x="1911667" y="132080"/>
                </a:lnTo>
                <a:lnTo>
                  <a:pt x="1908492" y="134620"/>
                </a:lnTo>
                <a:lnTo>
                  <a:pt x="1907794" y="138430"/>
                </a:lnTo>
                <a:lnTo>
                  <a:pt x="1907565" y="139700"/>
                </a:lnTo>
                <a:lnTo>
                  <a:pt x="1903920" y="139700"/>
                </a:lnTo>
                <a:lnTo>
                  <a:pt x="1901977" y="140970"/>
                </a:lnTo>
                <a:lnTo>
                  <a:pt x="1900262" y="144780"/>
                </a:lnTo>
                <a:lnTo>
                  <a:pt x="1903056" y="142240"/>
                </a:lnTo>
                <a:lnTo>
                  <a:pt x="1908492" y="139700"/>
                </a:lnTo>
                <a:lnTo>
                  <a:pt x="1906244" y="142240"/>
                </a:lnTo>
                <a:lnTo>
                  <a:pt x="1903374" y="143510"/>
                </a:lnTo>
                <a:lnTo>
                  <a:pt x="1900262" y="144780"/>
                </a:lnTo>
                <a:lnTo>
                  <a:pt x="1893481" y="148590"/>
                </a:lnTo>
                <a:lnTo>
                  <a:pt x="1887651" y="152400"/>
                </a:lnTo>
                <a:lnTo>
                  <a:pt x="1882394" y="158750"/>
                </a:lnTo>
                <a:lnTo>
                  <a:pt x="1877301" y="163830"/>
                </a:lnTo>
                <a:lnTo>
                  <a:pt x="1884603" y="171450"/>
                </a:lnTo>
                <a:lnTo>
                  <a:pt x="1877212" y="177800"/>
                </a:lnTo>
                <a:lnTo>
                  <a:pt x="1869757" y="185420"/>
                </a:lnTo>
                <a:lnTo>
                  <a:pt x="1861756" y="190500"/>
                </a:lnTo>
                <a:lnTo>
                  <a:pt x="1852714" y="195580"/>
                </a:lnTo>
                <a:lnTo>
                  <a:pt x="1793214" y="243840"/>
                </a:lnTo>
                <a:lnTo>
                  <a:pt x="1789811" y="243840"/>
                </a:lnTo>
                <a:lnTo>
                  <a:pt x="1787639" y="245071"/>
                </a:lnTo>
                <a:lnTo>
                  <a:pt x="1787639" y="267970"/>
                </a:lnTo>
                <a:lnTo>
                  <a:pt x="1786699" y="269240"/>
                </a:lnTo>
                <a:lnTo>
                  <a:pt x="1786242" y="269240"/>
                </a:lnTo>
                <a:lnTo>
                  <a:pt x="1787639" y="267970"/>
                </a:lnTo>
                <a:lnTo>
                  <a:pt x="1787639" y="245071"/>
                </a:lnTo>
                <a:lnTo>
                  <a:pt x="1786394" y="248920"/>
                </a:lnTo>
                <a:lnTo>
                  <a:pt x="1783829" y="248920"/>
                </a:lnTo>
                <a:lnTo>
                  <a:pt x="1783829" y="270510"/>
                </a:lnTo>
                <a:lnTo>
                  <a:pt x="1783295" y="271780"/>
                </a:lnTo>
                <a:lnTo>
                  <a:pt x="1782749" y="271780"/>
                </a:lnTo>
                <a:lnTo>
                  <a:pt x="1783829" y="270510"/>
                </a:lnTo>
                <a:lnTo>
                  <a:pt x="1783829" y="248920"/>
                </a:lnTo>
                <a:lnTo>
                  <a:pt x="1782978" y="248920"/>
                </a:lnTo>
                <a:lnTo>
                  <a:pt x="1780730" y="250190"/>
                </a:lnTo>
                <a:lnTo>
                  <a:pt x="1779727" y="254000"/>
                </a:lnTo>
                <a:lnTo>
                  <a:pt x="1776158" y="252730"/>
                </a:lnTo>
                <a:lnTo>
                  <a:pt x="1775028" y="254000"/>
                </a:lnTo>
                <a:lnTo>
                  <a:pt x="1773910" y="255270"/>
                </a:lnTo>
                <a:lnTo>
                  <a:pt x="1772894" y="257810"/>
                </a:lnTo>
                <a:lnTo>
                  <a:pt x="1769249" y="257810"/>
                </a:lnTo>
                <a:lnTo>
                  <a:pt x="1767078" y="259080"/>
                </a:lnTo>
                <a:lnTo>
                  <a:pt x="1765998" y="262890"/>
                </a:lnTo>
                <a:lnTo>
                  <a:pt x="1762353" y="262890"/>
                </a:lnTo>
                <a:lnTo>
                  <a:pt x="1760169" y="264160"/>
                </a:lnTo>
                <a:lnTo>
                  <a:pt x="1759089" y="267970"/>
                </a:lnTo>
                <a:lnTo>
                  <a:pt x="1758708" y="268160"/>
                </a:lnTo>
                <a:lnTo>
                  <a:pt x="1755990" y="268033"/>
                </a:lnTo>
                <a:lnTo>
                  <a:pt x="1753730" y="269506"/>
                </a:lnTo>
                <a:lnTo>
                  <a:pt x="1753171" y="271183"/>
                </a:lnTo>
                <a:lnTo>
                  <a:pt x="1752180" y="271780"/>
                </a:lnTo>
                <a:lnTo>
                  <a:pt x="1748701" y="271780"/>
                </a:lnTo>
                <a:lnTo>
                  <a:pt x="1746364" y="273050"/>
                </a:lnTo>
                <a:lnTo>
                  <a:pt x="1745208" y="276860"/>
                </a:lnTo>
                <a:lnTo>
                  <a:pt x="1741792" y="276860"/>
                </a:lnTo>
                <a:lnTo>
                  <a:pt x="1739468" y="278130"/>
                </a:lnTo>
                <a:lnTo>
                  <a:pt x="1738299" y="281940"/>
                </a:lnTo>
                <a:lnTo>
                  <a:pt x="1734883" y="280670"/>
                </a:lnTo>
                <a:lnTo>
                  <a:pt x="1733727" y="281940"/>
                </a:lnTo>
                <a:lnTo>
                  <a:pt x="1732559" y="283210"/>
                </a:lnTo>
                <a:lnTo>
                  <a:pt x="1731314" y="285750"/>
                </a:lnTo>
                <a:lnTo>
                  <a:pt x="1727911" y="285750"/>
                </a:lnTo>
                <a:lnTo>
                  <a:pt x="1725498" y="287020"/>
                </a:lnTo>
                <a:lnTo>
                  <a:pt x="1724253" y="290830"/>
                </a:lnTo>
                <a:lnTo>
                  <a:pt x="1720926" y="289560"/>
                </a:lnTo>
                <a:lnTo>
                  <a:pt x="1719719" y="290830"/>
                </a:lnTo>
                <a:lnTo>
                  <a:pt x="1718525" y="292100"/>
                </a:lnTo>
                <a:lnTo>
                  <a:pt x="1717205" y="294640"/>
                </a:lnTo>
                <a:lnTo>
                  <a:pt x="1713941" y="294640"/>
                </a:lnTo>
                <a:lnTo>
                  <a:pt x="1711540" y="295910"/>
                </a:lnTo>
                <a:lnTo>
                  <a:pt x="1710143" y="298450"/>
                </a:lnTo>
                <a:lnTo>
                  <a:pt x="1708823" y="298450"/>
                </a:lnTo>
                <a:lnTo>
                  <a:pt x="1707654" y="299720"/>
                </a:lnTo>
                <a:lnTo>
                  <a:pt x="1705025" y="300990"/>
                </a:lnTo>
                <a:lnTo>
                  <a:pt x="1703781" y="300990"/>
                </a:lnTo>
                <a:lnTo>
                  <a:pt x="1702930" y="303530"/>
                </a:lnTo>
                <a:lnTo>
                  <a:pt x="1700504" y="304800"/>
                </a:lnTo>
                <a:lnTo>
                  <a:pt x="1637499" y="337820"/>
                </a:lnTo>
                <a:lnTo>
                  <a:pt x="1564779" y="374650"/>
                </a:lnTo>
                <a:lnTo>
                  <a:pt x="1500835" y="402590"/>
                </a:lnTo>
                <a:lnTo>
                  <a:pt x="1451051" y="420370"/>
                </a:lnTo>
                <a:lnTo>
                  <a:pt x="1400721" y="435610"/>
                </a:lnTo>
                <a:lnTo>
                  <a:pt x="1349743" y="449580"/>
                </a:lnTo>
                <a:lnTo>
                  <a:pt x="1298079" y="462280"/>
                </a:lnTo>
                <a:lnTo>
                  <a:pt x="1295755" y="461010"/>
                </a:lnTo>
                <a:lnTo>
                  <a:pt x="1292580" y="459740"/>
                </a:lnTo>
                <a:lnTo>
                  <a:pt x="1289240" y="455930"/>
                </a:lnTo>
                <a:lnTo>
                  <a:pt x="1289634" y="454660"/>
                </a:lnTo>
                <a:lnTo>
                  <a:pt x="1296149" y="452120"/>
                </a:lnTo>
                <a:lnTo>
                  <a:pt x="1305915" y="447040"/>
                </a:lnTo>
                <a:lnTo>
                  <a:pt x="1297927" y="445770"/>
                </a:lnTo>
                <a:lnTo>
                  <a:pt x="1295527" y="444500"/>
                </a:lnTo>
                <a:lnTo>
                  <a:pt x="1254226" y="452120"/>
                </a:lnTo>
                <a:lnTo>
                  <a:pt x="1233335" y="453390"/>
                </a:lnTo>
                <a:lnTo>
                  <a:pt x="1212519" y="457200"/>
                </a:lnTo>
                <a:lnTo>
                  <a:pt x="1206944" y="457200"/>
                </a:lnTo>
                <a:lnTo>
                  <a:pt x="1200810" y="455930"/>
                </a:lnTo>
                <a:lnTo>
                  <a:pt x="1199159" y="457200"/>
                </a:lnTo>
                <a:lnTo>
                  <a:pt x="1195844" y="459740"/>
                </a:lnTo>
                <a:lnTo>
                  <a:pt x="1192352" y="459740"/>
                </a:lnTo>
                <a:lnTo>
                  <a:pt x="1190650" y="461010"/>
                </a:lnTo>
                <a:lnTo>
                  <a:pt x="1185608" y="458470"/>
                </a:lnTo>
                <a:lnTo>
                  <a:pt x="1180719" y="458470"/>
                </a:lnTo>
                <a:lnTo>
                  <a:pt x="1177772" y="461010"/>
                </a:lnTo>
                <a:lnTo>
                  <a:pt x="1176299" y="462280"/>
                </a:lnTo>
                <a:lnTo>
                  <a:pt x="1160856" y="459740"/>
                </a:lnTo>
                <a:lnTo>
                  <a:pt x="1157287" y="462280"/>
                </a:lnTo>
                <a:lnTo>
                  <a:pt x="1153731" y="464820"/>
                </a:lnTo>
                <a:lnTo>
                  <a:pt x="1141476" y="462280"/>
                </a:lnTo>
                <a:lnTo>
                  <a:pt x="1135456" y="463550"/>
                </a:lnTo>
                <a:lnTo>
                  <a:pt x="1132484" y="464820"/>
                </a:lnTo>
                <a:lnTo>
                  <a:pt x="1129525" y="466090"/>
                </a:lnTo>
                <a:lnTo>
                  <a:pt x="1116685" y="463550"/>
                </a:lnTo>
                <a:lnTo>
                  <a:pt x="1110348" y="464820"/>
                </a:lnTo>
                <a:lnTo>
                  <a:pt x="1107211" y="466090"/>
                </a:lnTo>
                <a:lnTo>
                  <a:pt x="1104074" y="467360"/>
                </a:lnTo>
                <a:lnTo>
                  <a:pt x="1038453" y="464820"/>
                </a:lnTo>
                <a:lnTo>
                  <a:pt x="1005636" y="464820"/>
                </a:lnTo>
                <a:lnTo>
                  <a:pt x="972832" y="463550"/>
                </a:lnTo>
                <a:lnTo>
                  <a:pt x="920534" y="459740"/>
                </a:lnTo>
                <a:lnTo>
                  <a:pt x="868616" y="454660"/>
                </a:lnTo>
                <a:lnTo>
                  <a:pt x="817067" y="447040"/>
                </a:lnTo>
                <a:lnTo>
                  <a:pt x="765898" y="436880"/>
                </a:lnTo>
                <a:lnTo>
                  <a:pt x="715086" y="425450"/>
                </a:lnTo>
                <a:lnTo>
                  <a:pt x="664629" y="412750"/>
                </a:lnTo>
                <a:lnTo>
                  <a:pt x="614527" y="397510"/>
                </a:lnTo>
                <a:lnTo>
                  <a:pt x="605523" y="394970"/>
                </a:lnTo>
                <a:lnTo>
                  <a:pt x="596430" y="391160"/>
                </a:lnTo>
                <a:lnTo>
                  <a:pt x="587286" y="389890"/>
                </a:lnTo>
                <a:lnTo>
                  <a:pt x="578142" y="387350"/>
                </a:lnTo>
                <a:lnTo>
                  <a:pt x="446747" y="331470"/>
                </a:lnTo>
                <a:lnTo>
                  <a:pt x="339496" y="281940"/>
                </a:lnTo>
                <a:lnTo>
                  <a:pt x="299440" y="262890"/>
                </a:lnTo>
                <a:lnTo>
                  <a:pt x="294551" y="262890"/>
                </a:lnTo>
                <a:lnTo>
                  <a:pt x="289890" y="261620"/>
                </a:lnTo>
                <a:lnTo>
                  <a:pt x="286169" y="254000"/>
                </a:lnTo>
                <a:lnTo>
                  <a:pt x="279806" y="252730"/>
                </a:lnTo>
                <a:lnTo>
                  <a:pt x="272910" y="252730"/>
                </a:lnTo>
                <a:lnTo>
                  <a:pt x="272364" y="251460"/>
                </a:lnTo>
                <a:lnTo>
                  <a:pt x="271195" y="250190"/>
                </a:lnTo>
                <a:lnTo>
                  <a:pt x="269417" y="251460"/>
                </a:lnTo>
                <a:lnTo>
                  <a:pt x="265772" y="243840"/>
                </a:lnTo>
                <a:lnTo>
                  <a:pt x="258787" y="242570"/>
                </a:lnTo>
                <a:lnTo>
                  <a:pt x="251574" y="242570"/>
                </a:lnTo>
                <a:lnTo>
                  <a:pt x="248005" y="234950"/>
                </a:lnTo>
                <a:lnTo>
                  <a:pt x="242493" y="232410"/>
                </a:lnTo>
                <a:lnTo>
                  <a:pt x="234746" y="233680"/>
                </a:lnTo>
                <a:lnTo>
                  <a:pt x="231178" y="228600"/>
                </a:lnTo>
                <a:lnTo>
                  <a:pt x="229158" y="222250"/>
                </a:lnTo>
                <a:lnTo>
                  <a:pt x="242417" y="215900"/>
                </a:lnTo>
                <a:lnTo>
                  <a:pt x="249478" y="215900"/>
                </a:lnTo>
                <a:lnTo>
                  <a:pt x="256146" y="213360"/>
                </a:lnTo>
                <a:lnTo>
                  <a:pt x="300634" y="203200"/>
                </a:lnTo>
                <a:lnTo>
                  <a:pt x="344398" y="190500"/>
                </a:lnTo>
                <a:lnTo>
                  <a:pt x="387324" y="175260"/>
                </a:lnTo>
                <a:lnTo>
                  <a:pt x="429336" y="157480"/>
                </a:lnTo>
                <a:lnTo>
                  <a:pt x="470319" y="137160"/>
                </a:lnTo>
                <a:lnTo>
                  <a:pt x="501611" y="105410"/>
                </a:lnTo>
                <a:lnTo>
                  <a:pt x="507923" y="90170"/>
                </a:lnTo>
                <a:lnTo>
                  <a:pt x="514591" y="74930"/>
                </a:lnTo>
                <a:lnTo>
                  <a:pt x="523849" y="62230"/>
                </a:lnTo>
                <a:lnTo>
                  <a:pt x="527265" y="58420"/>
                </a:lnTo>
                <a:lnTo>
                  <a:pt x="528345" y="49530"/>
                </a:lnTo>
                <a:lnTo>
                  <a:pt x="519353" y="39370"/>
                </a:lnTo>
                <a:lnTo>
                  <a:pt x="512064" y="41910"/>
                </a:lnTo>
                <a:lnTo>
                  <a:pt x="505625" y="44450"/>
                </a:lnTo>
                <a:lnTo>
                  <a:pt x="500189" y="46990"/>
                </a:lnTo>
                <a:lnTo>
                  <a:pt x="494677" y="48260"/>
                </a:lnTo>
                <a:lnTo>
                  <a:pt x="446379" y="68580"/>
                </a:lnTo>
                <a:lnTo>
                  <a:pt x="402653" y="83820"/>
                </a:lnTo>
                <a:lnTo>
                  <a:pt x="358190" y="95250"/>
                </a:lnTo>
                <a:lnTo>
                  <a:pt x="313067" y="105410"/>
                </a:lnTo>
                <a:lnTo>
                  <a:pt x="267322" y="113030"/>
                </a:lnTo>
                <a:lnTo>
                  <a:pt x="261658" y="114300"/>
                </a:lnTo>
                <a:lnTo>
                  <a:pt x="255447" y="111760"/>
                </a:lnTo>
                <a:lnTo>
                  <a:pt x="252971" y="114300"/>
                </a:lnTo>
                <a:lnTo>
                  <a:pt x="250494" y="116840"/>
                </a:lnTo>
                <a:lnTo>
                  <a:pt x="233972" y="114300"/>
                </a:lnTo>
                <a:lnTo>
                  <a:pt x="228790" y="116840"/>
                </a:lnTo>
                <a:lnTo>
                  <a:pt x="226212" y="118110"/>
                </a:lnTo>
                <a:lnTo>
                  <a:pt x="220052" y="116840"/>
                </a:lnTo>
                <a:lnTo>
                  <a:pt x="213918" y="116840"/>
                </a:lnTo>
                <a:lnTo>
                  <a:pt x="207886" y="118110"/>
                </a:lnTo>
                <a:lnTo>
                  <a:pt x="201853" y="119380"/>
                </a:lnTo>
                <a:lnTo>
                  <a:pt x="88595" y="114300"/>
                </a:lnTo>
                <a:lnTo>
                  <a:pt x="79095" y="114300"/>
                </a:lnTo>
                <a:lnTo>
                  <a:pt x="70078" y="116840"/>
                </a:lnTo>
                <a:lnTo>
                  <a:pt x="64782" y="119380"/>
                </a:lnTo>
                <a:lnTo>
                  <a:pt x="62128" y="120650"/>
                </a:lnTo>
                <a:lnTo>
                  <a:pt x="55867" y="128270"/>
                </a:lnTo>
                <a:lnTo>
                  <a:pt x="50507" y="128270"/>
                </a:lnTo>
                <a:lnTo>
                  <a:pt x="47015" y="132080"/>
                </a:lnTo>
                <a:lnTo>
                  <a:pt x="43611" y="134620"/>
                </a:lnTo>
                <a:lnTo>
                  <a:pt x="36855" y="143510"/>
                </a:lnTo>
                <a:lnTo>
                  <a:pt x="30670" y="151130"/>
                </a:lnTo>
                <a:lnTo>
                  <a:pt x="25209" y="160020"/>
                </a:lnTo>
                <a:lnTo>
                  <a:pt x="20650" y="168910"/>
                </a:lnTo>
                <a:lnTo>
                  <a:pt x="5765" y="200660"/>
                </a:lnTo>
                <a:lnTo>
                  <a:pt x="0" y="222250"/>
                </a:lnTo>
                <a:lnTo>
                  <a:pt x="3721" y="233680"/>
                </a:lnTo>
                <a:lnTo>
                  <a:pt x="7023" y="243840"/>
                </a:lnTo>
                <a:lnTo>
                  <a:pt x="12242" y="251460"/>
                </a:lnTo>
                <a:lnTo>
                  <a:pt x="30492" y="278130"/>
                </a:lnTo>
                <a:lnTo>
                  <a:pt x="41516" y="293370"/>
                </a:lnTo>
                <a:lnTo>
                  <a:pt x="57988" y="316230"/>
                </a:lnTo>
                <a:lnTo>
                  <a:pt x="71462" y="335280"/>
                </a:lnTo>
                <a:lnTo>
                  <a:pt x="84480" y="354330"/>
                </a:lnTo>
                <a:lnTo>
                  <a:pt x="112623" y="396240"/>
                </a:lnTo>
                <a:lnTo>
                  <a:pt x="143179" y="434340"/>
                </a:lnTo>
                <a:lnTo>
                  <a:pt x="177482" y="469900"/>
                </a:lnTo>
                <a:lnTo>
                  <a:pt x="216839" y="499110"/>
                </a:lnTo>
                <a:lnTo>
                  <a:pt x="262585" y="521970"/>
                </a:lnTo>
                <a:lnTo>
                  <a:pt x="277215" y="497840"/>
                </a:lnTo>
                <a:lnTo>
                  <a:pt x="281457" y="473710"/>
                </a:lnTo>
                <a:lnTo>
                  <a:pt x="275196" y="448310"/>
                </a:lnTo>
                <a:lnTo>
                  <a:pt x="258318" y="424180"/>
                </a:lnTo>
                <a:lnTo>
                  <a:pt x="252095" y="410210"/>
                </a:lnTo>
                <a:lnTo>
                  <a:pt x="244322" y="396240"/>
                </a:lnTo>
                <a:lnTo>
                  <a:pt x="235331" y="384810"/>
                </a:lnTo>
                <a:lnTo>
                  <a:pt x="225437" y="373380"/>
                </a:lnTo>
                <a:lnTo>
                  <a:pt x="210781" y="355600"/>
                </a:lnTo>
                <a:lnTo>
                  <a:pt x="196964" y="337820"/>
                </a:lnTo>
                <a:lnTo>
                  <a:pt x="184378" y="320040"/>
                </a:lnTo>
                <a:lnTo>
                  <a:pt x="173380" y="299720"/>
                </a:lnTo>
                <a:lnTo>
                  <a:pt x="170903" y="298450"/>
                </a:lnTo>
                <a:lnTo>
                  <a:pt x="169430" y="295910"/>
                </a:lnTo>
                <a:lnTo>
                  <a:pt x="171678" y="294640"/>
                </a:lnTo>
                <a:lnTo>
                  <a:pt x="174472" y="293370"/>
                </a:lnTo>
                <a:lnTo>
                  <a:pt x="178269" y="294640"/>
                </a:lnTo>
                <a:lnTo>
                  <a:pt x="181686" y="294640"/>
                </a:lnTo>
                <a:lnTo>
                  <a:pt x="183616" y="297180"/>
                </a:lnTo>
                <a:lnTo>
                  <a:pt x="185483" y="299720"/>
                </a:lnTo>
                <a:lnTo>
                  <a:pt x="187426" y="302260"/>
                </a:lnTo>
                <a:lnTo>
                  <a:pt x="270116" y="342900"/>
                </a:lnTo>
                <a:lnTo>
                  <a:pt x="311492" y="364490"/>
                </a:lnTo>
                <a:lnTo>
                  <a:pt x="353098" y="384810"/>
                </a:lnTo>
                <a:lnTo>
                  <a:pt x="440080" y="424180"/>
                </a:lnTo>
                <a:lnTo>
                  <a:pt x="485343" y="443230"/>
                </a:lnTo>
                <a:lnTo>
                  <a:pt x="547357" y="467360"/>
                </a:lnTo>
                <a:lnTo>
                  <a:pt x="623316" y="495300"/>
                </a:lnTo>
                <a:lnTo>
                  <a:pt x="670217" y="509270"/>
                </a:lnTo>
                <a:lnTo>
                  <a:pt x="717664" y="521970"/>
                </a:lnTo>
                <a:lnTo>
                  <a:pt x="765721" y="533400"/>
                </a:lnTo>
                <a:lnTo>
                  <a:pt x="814743" y="542290"/>
                </a:lnTo>
                <a:lnTo>
                  <a:pt x="863638" y="549910"/>
                </a:lnTo>
                <a:lnTo>
                  <a:pt x="912380" y="556260"/>
                </a:lnTo>
                <a:lnTo>
                  <a:pt x="1009408" y="563880"/>
                </a:lnTo>
                <a:lnTo>
                  <a:pt x="1057706" y="565150"/>
                </a:lnTo>
                <a:lnTo>
                  <a:pt x="1105839" y="563880"/>
                </a:lnTo>
                <a:lnTo>
                  <a:pt x="1153833" y="561340"/>
                </a:lnTo>
                <a:lnTo>
                  <a:pt x="1201661" y="557530"/>
                </a:lnTo>
                <a:lnTo>
                  <a:pt x="1249324" y="552450"/>
                </a:lnTo>
                <a:lnTo>
                  <a:pt x="1296822" y="544830"/>
                </a:lnTo>
                <a:lnTo>
                  <a:pt x="1344168" y="534670"/>
                </a:lnTo>
                <a:lnTo>
                  <a:pt x="1391348" y="523240"/>
                </a:lnTo>
                <a:lnTo>
                  <a:pt x="1438351" y="509270"/>
                </a:lnTo>
                <a:lnTo>
                  <a:pt x="1485188" y="494030"/>
                </a:lnTo>
                <a:lnTo>
                  <a:pt x="1531861" y="476250"/>
                </a:lnTo>
                <a:lnTo>
                  <a:pt x="1578343" y="457200"/>
                </a:lnTo>
                <a:lnTo>
                  <a:pt x="1623021" y="435610"/>
                </a:lnTo>
                <a:lnTo>
                  <a:pt x="1666633" y="414020"/>
                </a:lnTo>
                <a:lnTo>
                  <a:pt x="1709191" y="389890"/>
                </a:lnTo>
                <a:lnTo>
                  <a:pt x="1750669" y="365760"/>
                </a:lnTo>
                <a:lnTo>
                  <a:pt x="1791042" y="339090"/>
                </a:lnTo>
                <a:lnTo>
                  <a:pt x="1830324" y="309880"/>
                </a:lnTo>
                <a:lnTo>
                  <a:pt x="1868474" y="280670"/>
                </a:lnTo>
                <a:lnTo>
                  <a:pt x="1905482" y="248920"/>
                </a:lnTo>
                <a:lnTo>
                  <a:pt x="1941347" y="215900"/>
                </a:lnTo>
                <a:lnTo>
                  <a:pt x="1976056" y="181610"/>
                </a:lnTo>
                <a:lnTo>
                  <a:pt x="2021535" y="129540"/>
                </a:lnTo>
                <a:lnTo>
                  <a:pt x="2060917" y="73660"/>
                </a:lnTo>
                <a:lnTo>
                  <a:pt x="2066378" y="63500"/>
                </a:lnTo>
                <a:lnTo>
                  <a:pt x="2069160" y="52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37457" y="0"/>
            <a:ext cx="1750541" cy="42532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50429" cy="47337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64482" y="6179257"/>
            <a:ext cx="2909570" cy="1111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900"/>
              </a:lnSpc>
              <a:spcBef>
                <a:spcPts val="95"/>
              </a:spcBef>
            </a:pPr>
            <a:r>
              <a:rPr sz="2050" b="1" spc="254" dirty="0">
                <a:solidFill>
                  <a:srgbClr val="002E41"/>
                </a:solidFill>
                <a:latin typeface="Cambria"/>
                <a:cs typeface="Cambria"/>
              </a:rPr>
              <a:t>Διαπραγματευτική </a:t>
            </a:r>
            <a:r>
              <a:rPr sz="2050" b="1" spc="275" dirty="0">
                <a:solidFill>
                  <a:srgbClr val="002E41"/>
                </a:solidFill>
                <a:latin typeface="Cambria"/>
                <a:cs typeface="Cambria"/>
              </a:rPr>
              <a:t>Δύναμη </a:t>
            </a:r>
            <a:r>
              <a:rPr sz="2050" b="1" spc="265" dirty="0">
                <a:solidFill>
                  <a:srgbClr val="002E41"/>
                </a:solidFill>
                <a:latin typeface="Cambria"/>
                <a:cs typeface="Cambria"/>
              </a:rPr>
              <a:t>των </a:t>
            </a:r>
            <a:r>
              <a:rPr sz="2050" b="1" spc="229" dirty="0">
                <a:solidFill>
                  <a:srgbClr val="002E41"/>
                </a:solidFill>
                <a:latin typeface="Cambria"/>
                <a:cs typeface="Cambria"/>
              </a:rPr>
              <a:t>προμηθευτών.</a:t>
            </a:r>
            <a:endParaRPr sz="205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8367" y="3595158"/>
            <a:ext cx="316166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 marR="5080" indent="-412750">
              <a:lnSpc>
                <a:spcPct val="115599"/>
              </a:lnSpc>
              <a:spcBef>
                <a:spcPts val="100"/>
              </a:spcBef>
            </a:pPr>
            <a:r>
              <a:rPr sz="2000" b="1" spc="260" dirty="0">
                <a:solidFill>
                  <a:srgbClr val="002E41"/>
                </a:solidFill>
                <a:latin typeface="Cambria"/>
                <a:cs typeface="Cambria"/>
              </a:rPr>
              <a:t>Απειλή</a:t>
            </a:r>
            <a:r>
              <a:rPr sz="2000" b="1" spc="254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000" b="1" spc="240" dirty="0">
                <a:solidFill>
                  <a:srgbClr val="002E41"/>
                </a:solidFill>
                <a:latin typeface="Cambria"/>
                <a:cs typeface="Cambria"/>
              </a:rPr>
              <a:t>Εισόδου</a:t>
            </a:r>
            <a:r>
              <a:rPr sz="2000" b="1" spc="254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000" b="1" spc="240" dirty="0">
                <a:solidFill>
                  <a:srgbClr val="002E41"/>
                </a:solidFill>
                <a:latin typeface="Cambria"/>
                <a:cs typeface="Cambria"/>
              </a:rPr>
              <a:t>νέων </a:t>
            </a:r>
            <a:r>
              <a:rPr sz="2000" b="1" spc="245" dirty="0">
                <a:solidFill>
                  <a:srgbClr val="002E41"/>
                </a:solidFill>
                <a:latin typeface="Cambria"/>
                <a:cs typeface="Cambria"/>
              </a:rPr>
              <a:t>ανταγωνιστών.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66788" y="3204634"/>
            <a:ext cx="34010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790" marR="5080" indent="-593725">
              <a:lnSpc>
                <a:spcPct val="125000"/>
              </a:lnSpc>
              <a:spcBef>
                <a:spcPts val="100"/>
              </a:spcBef>
            </a:pPr>
            <a:r>
              <a:rPr sz="2000" b="1" spc="305" dirty="0">
                <a:solidFill>
                  <a:srgbClr val="002E41"/>
                </a:solidFill>
                <a:latin typeface="Cambria"/>
                <a:cs typeface="Cambria"/>
              </a:rPr>
              <a:t>Αντιπαλότητα</a:t>
            </a:r>
            <a:r>
              <a:rPr sz="2000" b="1" spc="390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000" b="1" spc="285" dirty="0">
                <a:solidFill>
                  <a:srgbClr val="002E41"/>
                </a:solidFill>
                <a:latin typeface="Cambria"/>
                <a:cs typeface="Cambria"/>
              </a:rPr>
              <a:t>μεταξύ </a:t>
            </a:r>
            <a:r>
              <a:rPr sz="2000" b="1" spc="300" dirty="0">
                <a:solidFill>
                  <a:srgbClr val="002E41"/>
                </a:solidFill>
                <a:latin typeface="Cambria"/>
                <a:cs typeface="Cambria"/>
              </a:rPr>
              <a:t>υφιστάμενων.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6023" y="8766873"/>
            <a:ext cx="398589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244" marR="5080" indent="-805180">
              <a:lnSpc>
                <a:spcPct val="115599"/>
              </a:lnSpc>
              <a:spcBef>
                <a:spcPts val="100"/>
              </a:spcBef>
            </a:pPr>
            <a:r>
              <a:rPr sz="2000" b="1" spc="240" dirty="0">
                <a:solidFill>
                  <a:srgbClr val="002E41"/>
                </a:solidFill>
                <a:latin typeface="Cambria"/>
                <a:cs typeface="Cambria"/>
              </a:rPr>
              <a:t>Διαπραγματευτική</a:t>
            </a:r>
            <a:r>
              <a:rPr sz="2000" b="1" spc="31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000" b="1" spc="229" dirty="0">
                <a:solidFill>
                  <a:srgbClr val="002E41"/>
                </a:solidFill>
                <a:latin typeface="Cambria"/>
                <a:cs typeface="Cambria"/>
              </a:rPr>
              <a:t>δύναμη </a:t>
            </a:r>
            <a:r>
              <a:rPr sz="2000" b="1" spc="260" dirty="0">
                <a:solidFill>
                  <a:srgbClr val="002E41"/>
                </a:solidFill>
                <a:latin typeface="Cambria"/>
                <a:cs typeface="Cambria"/>
              </a:rPr>
              <a:t>των</a:t>
            </a:r>
            <a:r>
              <a:rPr sz="2000" b="1" spc="250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000" b="1" spc="225" dirty="0">
                <a:solidFill>
                  <a:srgbClr val="002E41"/>
                </a:solidFill>
                <a:latin typeface="Cambria"/>
                <a:cs typeface="Cambria"/>
              </a:rPr>
              <a:t>αγοραστών.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09801" y="7204616"/>
            <a:ext cx="408305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300"/>
              </a:lnSpc>
              <a:spcBef>
                <a:spcPts val="100"/>
              </a:spcBef>
            </a:pPr>
            <a:r>
              <a:rPr sz="2200" b="1" spc="275" dirty="0">
                <a:solidFill>
                  <a:srgbClr val="002E41"/>
                </a:solidFill>
                <a:latin typeface="Cambria"/>
                <a:cs typeface="Cambria"/>
              </a:rPr>
              <a:t>Απειλή</a:t>
            </a:r>
            <a:r>
              <a:rPr sz="2200" b="1" spc="30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200" b="1" spc="250" dirty="0">
                <a:solidFill>
                  <a:srgbClr val="002E41"/>
                </a:solidFill>
                <a:latin typeface="Cambria"/>
                <a:cs typeface="Cambria"/>
              </a:rPr>
              <a:t>Υποκατάστατων </a:t>
            </a:r>
            <a:r>
              <a:rPr sz="2200" b="1" spc="285" dirty="0">
                <a:solidFill>
                  <a:srgbClr val="002E41"/>
                </a:solidFill>
                <a:latin typeface="Cambria"/>
                <a:cs typeface="Cambria"/>
              </a:rPr>
              <a:t>Προιόντων</a:t>
            </a:r>
            <a:r>
              <a:rPr sz="2200" b="1" spc="280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200" b="1" spc="275" dirty="0">
                <a:solidFill>
                  <a:srgbClr val="002E41"/>
                </a:solidFill>
                <a:latin typeface="Cambria"/>
                <a:cs typeface="Cambria"/>
              </a:rPr>
              <a:t>ή</a:t>
            </a:r>
            <a:r>
              <a:rPr sz="2200" b="1" spc="28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200" b="1" spc="229" dirty="0">
                <a:solidFill>
                  <a:srgbClr val="002E41"/>
                </a:solidFill>
                <a:latin typeface="Cambria"/>
                <a:cs typeface="Cambria"/>
              </a:rPr>
              <a:t>Υπηρεσιών.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534" rIns="0" bIns="0" rtlCol="0">
            <a:spAutoFit/>
          </a:bodyPr>
          <a:lstStyle/>
          <a:p>
            <a:pPr marL="4023995">
              <a:lnSpc>
                <a:spcPct val="100000"/>
              </a:lnSpc>
              <a:spcBef>
                <a:spcPts val="100"/>
              </a:spcBef>
              <a:tabLst>
                <a:tab pos="4846320" algn="l"/>
                <a:tab pos="6715759" algn="l"/>
                <a:tab pos="9472930" algn="l"/>
                <a:tab pos="10621645" algn="l"/>
              </a:tabLst>
            </a:pPr>
            <a:r>
              <a:rPr sz="3800" b="1" spc="595" dirty="0">
                <a:latin typeface="Cambria"/>
                <a:cs typeface="Cambria"/>
              </a:rPr>
              <a:t>Οι</a:t>
            </a:r>
            <a:r>
              <a:rPr sz="3800" b="1" dirty="0">
                <a:latin typeface="Cambria"/>
                <a:cs typeface="Cambria"/>
              </a:rPr>
              <a:t>	</a:t>
            </a:r>
            <a:r>
              <a:rPr sz="3800" b="1" spc="525" dirty="0">
                <a:latin typeface="Cambria"/>
                <a:cs typeface="Cambria"/>
              </a:rPr>
              <a:t>Πέντε</a:t>
            </a:r>
            <a:r>
              <a:rPr sz="3800" b="1" dirty="0">
                <a:latin typeface="Cambria"/>
                <a:cs typeface="Cambria"/>
              </a:rPr>
              <a:t>	</a:t>
            </a:r>
            <a:r>
              <a:rPr sz="3800" b="1" spc="475" dirty="0">
                <a:latin typeface="Cambria"/>
                <a:cs typeface="Cambria"/>
              </a:rPr>
              <a:t>Δυνάμεις</a:t>
            </a:r>
            <a:r>
              <a:rPr sz="3800" b="1" dirty="0">
                <a:latin typeface="Cambria"/>
                <a:cs typeface="Cambria"/>
              </a:rPr>
              <a:t>	</a:t>
            </a:r>
            <a:r>
              <a:rPr sz="3800" b="1" spc="380" dirty="0">
                <a:latin typeface="Cambria"/>
                <a:cs typeface="Cambria"/>
              </a:rPr>
              <a:t>του</a:t>
            </a:r>
            <a:r>
              <a:rPr sz="3800" b="1" dirty="0">
                <a:latin typeface="Cambria"/>
                <a:cs typeface="Cambria"/>
              </a:rPr>
              <a:t>	</a:t>
            </a:r>
            <a:r>
              <a:rPr sz="3800" b="1" spc="340" dirty="0">
                <a:latin typeface="Cambria"/>
                <a:cs typeface="Cambria"/>
              </a:rPr>
              <a:t>Porter</a:t>
            </a:r>
            <a:endParaRPr sz="3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533400" y="0"/>
            <a:ext cx="18821400" cy="10477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r>
              <a:rPr lang="el-GR" b="1" dirty="0" smtClean="0">
                <a:latin typeface="Georgia"/>
                <a:cs typeface="Georgia"/>
              </a:rPr>
              <a:t>                          </a:t>
            </a:r>
          </a:p>
          <a:p>
            <a:endParaRPr lang="el-GR" b="1" dirty="0">
              <a:latin typeface="Georgia"/>
              <a:cs typeface="Georgia"/>
            </a:endParaRPr>
          </a:p>
          <a:p>
            <a:endParaRPr lang="el-GR" b="1" dirty="0" smtClean="0">
              <a:latin typeface="Georgia"/>
              <a:cs typeface="Georgia"/>
            </a:endParaRPr>
          </a:p>
          <a:p>
            <a:r>
              <a:rPr lang="el-GR" sz="32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l-GR" sz="4000" b="1" dirty="0" smtClean="0">
                <a:latin typeface="Times New Roman" pitchFamily="18" charset="0"/>
                <a:cs typeface="Times New Roman" pitchFamily="18" charset="0"/>
              </a:rPr>
              <a:t>Εισαγωγή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5241" y="4538753"/>
            <a:ext cx="4641215" cy="990600"/>
          </a:xfrm>
          <a:custGeom>
            <a:avLst/>
            <a:gdLst/>
            <a:ahLst/>
            <a:cxnLst/>
            <a:rect l="l" t="t" r="r" b="b"/>
            <a:pathLst>
              <a:path w="4641215" h="990600">
                <a:moveTo>
                  <a:pt x="4332735" y="990272"/>
                </a:moveTo>
                <a:lnTo>
                  <a:pt x="0" y="990272"/>
                </a:lnTo>
                <a:lnTo>
                  <a:pt x="0" y="0"/>
                </a:lnTo>
                <a:lnTo>
                  <a:pt x="4332735" y="0"/>
                </a:lnTo>
                <a:lnTo>
                  <a:pt x="4640821" y="495135"/>
                </a:lnTo>
                <a:lnTo>
                  <a:pt x="4332735" y="990272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75976" y="942657"/>
            <a:ext cx="612140" cy="38100"/>
          </a:xfrm>
          <a:custGeom>
            <a:avLst/>
            <a:gdLst/>
            <a:ahLst/>
            <a:cxnLst/>
            <a:rect l="l" t="t" r="r" b="b"/>
            <a:pathLst>
              <a:path w="612140" h="38100">
                <a:moveTo>
                  <a:pt x="612023" y="38099"/>
                </a:moveTo>
                <a:lnTo>
                  <a:pt x="0" y="38099"/>
                </a:lnTo>
                <a:lnTo>
                  <a:pt x="0" y="0"/>
                </a:lnTo>
                <a:lnTo>
                  <a:pt x="612023" y="0"/>
                </a:lnTo>
                <a:lnTo>
                  <a:pt x="612023" y="38099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57795" y="925833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1"/>
                </a:lnTo>
                <a:lnTo>
                  <a:pt x="59799" y="29894"/>
                </a:lnTo>
                <a:lnTo>
                  <a:pt x="59800" y="33859"/>
                </a:lnTo>
                <a:lnTo>
                  <a:pt x="59042" y="37674"/>
                </a:lnTo>
                <a:lnTo>
                  <a:pt x="25936" y="59800"/>
                </a:lnTo>
                <a:lnTo>
                  <a:pt x="22122" y="59042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286105" y="925833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7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14429" y="925833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4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40200" y="918210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71041" y="9258332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7"/>
                </a:moveTo>
                <a:lnTo>
                  <a:pt x="22120" y="758"/>
                </a:lnTo>
                <a:lnTo>
                  <a:pt x="25935" y="0"/>
                </a:lnTo>
                <a:lnTo>
                  <a:pt x="33864" y="0"/>
                </a:lnTo>
                <a:lnTo>
                  <a:pt x="59799" y="29893"/>
                </a:lnTo>
                <a:lnTo>
                  <a:pt x="59800" y="33858"/>
                </a:lnTo>
                <a:lnTo>
                  <a:pt x="59042" y="37672"/>
                </a:lnTo>
                <a:lnTo>
                  <a:pt x="25939" y="59800"/>
                </a:lnTo>
                <a:lnTo>
                  <a:pt x="22125" y="59041"/>
                </a:lnTo>
                <a:lnTo>
                  <a:pt x="0" y="3386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99351" y="925833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0"/>
                </a:moveTo>
                <a:lnTo>
                  <a:pt x="22133" y="757"/>
                </a:lnTo>
                <a:lnTo>
                  <a:pt x="25948" y="0"/>
                </a:lnTo>
                <a:lnTo>
                  <a:pt x="33877" y="3"/>
                </a:lnTo>
                <a:lnTo>
                  <a:pt x="59800" y="29894"/>
                </a:lnTo>
                <a:lnTo>
                  <a:pt x="59801" y="33860"/>
                </a:lnTo>
                <a:lnTo>
                  <a:pt x="59043" y="37675"/>
                </a:lnTo>
                <a:lnTo>
                  <a:pt x="33866" y="59801"/>
                </a:lnTo>
                <a:lnTo>
                  <a:pt x="25935" y="59801"/>
                </a:lnTo>
                <a:lnTo>
                  <a:pt x="0" y="3386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57795" y="945518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3"/>
                </a:moveTo>
                <a:lnTo>
                  <a:pt x="22126" y="758"/>
                </a:lnTo>
                <a:lnTo>
                  <a:pt x="25941" y="0"/>
                </a:lnTo>
                <a:lnTo>
                  <a:pt x="33870" y="0"/>
                </a:lnTo>
                <a:lnTo>
                  <a:pt x="59799" y="25930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6" y="59800"/>
                </a:lnTo>
                <a:lnTo>
                  <a:pt x="22122" y="59042"/>
                </a:lnTo>
                <a:lnTo>
                  <a:pt x="758" y="37678"/>
                </a:lnTo>
                <a:lnTo>
                  <a:pt x="0" y="3386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86105" y="945521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1" y="33873"/>
                </a:moveTo>
                <a:lnTo>
                  <a:pt x="22126" y="758"/>
                </a:lnTo>
                <a:lnTo>
                  <a:pt x="25941" y="0"/>
                </a:lnTo>
                <a:lnTo>
                  <a:pt x="33869" y="0"/>
                </a:lnTo>
                <a:lnTo>
                  <a:pt x="59800" y="29867"/>
                </a:lnTo>
                <a:lnTo>
                  <a:pt x="59804" y="33833"/>
                </a:lnTo>
                <a:lnTo>
                  <a:pt x="25954" y="59803"/>
                </a:lnTo>
                <a:lnTo>
                  <a:pt x="22138" y="59046"/>
                </a:lnTo>
                <a:lnTo>
                  <a:pt x="761" y="37688"/>
                </a:lnTo>
                <a:lnTo>
                  <a:pt x="1" y="33873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14429" y="945518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742731" y="945518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8"/>
                </a:moveTo>
                <a:lnTo>
                  <a:pt x="22120" y="759"/>
                </a:lnTo>
                <a:lnTo>
                  <a:pt x="33864" y="0"/>
                </a:lnTo>
                <a:lnTo>
                  <a:pt x="37678" y="757"/>
                </a:lnTo>
                <a:lnTo>
                  <a:pt x="59799" y="25929"/>
                </a:lnTo>
                <a:lnTo>
                  <a:pt x="59799" y="29894"/>
                </a:lnTo>
                <a:lnTo>
                  <a:pt x="59800" y="33859"/>
                </a:lnTo>
                <a:lnTo>
                  <a:pt x="25939" y="59801"/>
                </a:lnTo>
                <a:lnTo>
                  <a:pt x="22125" y="59042"/>
                </a:lnTo>
                <a:lnTo>
                  <a:pt x="759" y="37682"/>
                </a:lnTo>
                <a:lnTo>
                  <a:pt x="0" y="33868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145000" y="941070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2" y="33877"/>
                </a:moveTo>
                <a:lnTo>
                  <a:pt x="22120" y="759"/>
                </a:lnTo>
                <a:lnTo>
                  <a:pt x="33863" y="0"/>
                </a:lnTo>
                <a:lnTo>
                  <a:pt x="37675" y="756"/>
                </a:lnTo>
                <a:lnTo>
                  <a:pt x="59801" y="29867"/>
                </a:lnTo>
                <a:lnTo>
                  <a:pt x="59805" y="33833"/>
                </a:lnTo>
                <a:lnTo>
                  <a:pt x="25957" y="59803"/>
                </a:lnTo>
                <a:lnTo>
                  <a:pt x="22142" y="59047"/>
                </a:lnTo>
                <a:lnTo>
                  <a:pt x="763" y="37692"/>
                </a:lnTo>
                <a:lnTo>
                  <a:pt x="2" y="3387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199351" y="945521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70"/>
                </a:moveTo>
                <a:lnTo>
                  <a:pt x="22131" y="757"/>
                </a:lnTo>
                <a:lnTo>
                  <a:pt x="25947" y="0"/>
                </a:lnTo>
                <a:lnTo>
                  <a:pt x="33874" y="2"/>
                </a:lnTo>
                <a:lnTo>
                  <a:pt x="59799" y="29868"/>
                </a:lnTo>
                <a:lnTo>
                  <a:pt x="59804" y="33834"/>
                </a:lnTo>
                <a:lnTo>
                  <a:pt x="25951" y="59803"/>
                </a:lnTo>
                <a:lnTo>
                  <a:pt x="22135" y="59046"/>
                </a:lnTo>
                <a:lnTo>
                  <a:pt x="760" y="37685"/>
                </a:lnTo>
                <a:lnTo>
                  <a:pt x="0" y="33870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57795" y="965204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1" y="0"/>
                </a:lnTo>
                <a:lnTo>
                  <a:pt x="33871" y="1"/>
                </a:lnTo>
                <a:lnTo>
                  <a:pt x="59800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3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286105" y="965204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1"/>
                </a:moveTo>
                <a:lnTo>
                  <a:pt x="22127" y="757"/>
                </a:lnTo>
                <a:lnTo>
                  <a:pt x="25942" y="0"/>
                </a:lnTo>
                <a:lnTo>
                  <a:pt x="33871" y="0"/>
                </a:lnTo>
                <a:lnTo>
                  <a:pt x="59801" y="25936"/>
                </a:lnTo>
                <a:lnTo>
                  <a:pt x="59800" y="29900"/>
                </a:lnTo>
                <a:lnTo>
                  <a:pt x="59800" y="33865"/>
                </a:lnTo>
                <a:lnTo>
                  <a:pt x="33863" y="59800"/>
                </a:lnTo>
                <a:lnTo>
                  <a:pt x="25932" y="59800"/>
                </a:lnTo>
                <a:lnTo>
                  <a:pt x="758" y="37675"/>
                </a:lnTo>
                <a:lnTo>
                  <a:pt x="0" y="33861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14429" y="965204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742733" y="965204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971043" y="965204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64"/>
                </a:moveTo>
                <a:lnTo>
                  <a:pt x="0" y="25934"/>
                </a:lnTo>
                <a:lnTo>
                  <a:pt x="758" y="22120"/>
                </a:lnTo>
                <a:lnTo>
                  <a:pt x="25934" y="0"/>
                </a:lnTo>
                <a:lnTo>
                  <a:pt x="33864" y="0"/>
                </a:lnTo>
                <a:lnTo>
                  <a:pt x="59799" y="25934"/>
                </a:lnTo>
                <a:lnTo>
                  <a:pt x="59799" y="29899"/>
                </a:lnTo>
                <a:lnTo>
                  <a:pt x="59799" y="33864"/>
                </a:lnTo>
                <a:lnTo>
                  <a:pt x="33864" y="59799"/>
                </a:lnTo>
                <a:lnTo>
                  <a:pt x="25934" y="59799"/>
                </a:lnTo>
                <a:lnTo>
                  <a:pt x="758" y="37678"/>
                </a:lnTo>
                <a:lnTo>
                  <a:pt x="0" y="33864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99351" y="965203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33857"/>
                </a:moveTo>
                <a:lnTo>
                  <a:pt x="22134" y="757"/>
                </a:lnTo>
                <a:lnTo>
                  <a:pt x="25948" y="0"/>
                </a:lnTo>
                <a:lnTo>
                  <a:pt x="33878" y="3"/>
                </a:lnTo>
                <a:lnTo>
                  <a:pt x="59800" y="25937"/>
                </a:lnTo>
                <a:lnTo>
                  <a:pt x="59800" y="29901"/>
                </a:lnTo>
                <a:lnTo>
                  <a:pt x="59800" y="33866"/>
                </a:lnTo>
                <a:lnTo>
                  <a:pt x="33861" y="59801"/>
                </a:lnTo>
                <a:lnTo>
                  <a:pt x="25931" y="59800"/>
                </a:lnTo>
                <a:lnTo>
                  <a:pt x="757" y="37672"/>
                </a:lnTo>
                <a:lnTo>
                  <a:pt x="0" y="33857"/>
                </a:lnTo>
                <a:close/>
              </a:path>
            </a:pathLst>
          </a:custGeom>
          <a:solidFill>
            <a:srgbClr val="2A4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5594" y="2352601"/>
            <a:ext cx="133350" cy="13334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5594" y="2952676"/>
            <a:ext cx="133350" cy="1333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5594" y="4152826"/>
            <a:ext cx="133350" cy="13334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5594" y="4752901"/>
            <a:ext cx="133350" cy="13334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5594" y="5953052"/>
            <a:ext cx="133350" cy="13334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716864" y="2026205"/>
            <a:ext cx="8994140" cy="542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0555">
              <a:lnSpc>
                <a:spcPct val="115799"/>
              </a:lnSpc>
              <a:spcBef>
                <a:spcPts val="100"/>
              </a:spcBef>
            </a:pPr>
            <a:r>
              <a:rPr sz="3400" spc="204" dirty="0">
                <a:latin typeface="Georgia"/>
                <a:cs typeface="Georgia"/>
              </a:rPr>
              <a:t>Επεξήγηση</a:t>
            </a:r>
            <a:r>
              <a:rPr sz="3400" spc="265" dirty="0">
                <a:latin typeface="Georgia"/>
                <a:cs typeface="Georgia"/>
              </a:rPr>
              <a:t> </a:t>
            </a:r>
            <a:r>
              <a:rPr sz="3400" spc="340" dirty="0">
                <a:latin typeface="Georgia"/>
                <a:cs typeface="Georgia"/>
              </a:rPr>
              <a:t>των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54" dirty="0">
                <a:latin typeface="Georgia"/>
                <a:cs typeface="Georgia"/>
              </a:rPr>
              <a:t>δυνάμεων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65" dirty="0">
                <a:latin typeface="Georgia"/>
                <a:cs typeface="Georgia"/>
              </a:rPr>
              <a:t>της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10" dirty="0">
                <a:latin typeface="Georgia"/>
                <a:cs typeface="Georgia"/>
              </a:rPr>
              <a:t>Αγοράς </a:t>
            </a:r>
            <a:r>
              <a:rPr sz="3400" spc="165" dirty="0">
                <a:latin typeface="Georgia"/>
                <a:cs typeface="Georgia"/>
              </a:rPr>
              <a:t>Η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45" dirty="0">
                <a:latin typeface="Georgia"/>
                <a:cs typeface="Georgia"/>
              </a:rPr>
              <a:t>σύνδεση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65" dirty="0">
                <a:latin typeface="Georgia"/>
                <a:cs typeface="Georgia"/>
              </a:rPr>
              <a:t>της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35" dirty="0">
                <a:latin typeface="Georgia"/>
                <a:cs typeface="Georgia"/>
              </a:rPr>
              <a:t>Ζήτησης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85" dirty="0">
                <a:latin typeface="Georgia"/>
                <a:cs typeface="Georgia"/>
              </a:rPr>
              <a:t>και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40" dirty="0">
                <a:latin typeface="Georgia"/>
                <a:cs typeface="Georgia"/>
              </a:rPr>
              <a:t>της </a:t>
            </a:r>
            <a:r>
              <a:rPr sz="3400" spc="190" dirty="0">
                <a:latin typeface="Georgia"/>
                <a:cs typeface="Georgia"/>
              </a:rPr>
              <a:t>Προσφοράς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185" dirty="0">
                <a:latin typeface="Georgia"/>
                <a:cs typeface="Georgia"/>
              </a:rPr>
              <a:t>με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60" dirty="0">
                <a:latin typeface="Georgia"/>
                <a:cs typeface="Georgia"/>
              </a:rPr>
              <a:t>την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190" dirty="0">
                <a:latin typeface="Georgia"/>
                <a:cs typeface="Georgia"/>
              </a:rPr>
              <a:t>Αγορά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54" dirty="0">
                <a:latin typeface="Georgia"/>
                <a:cs typeface="Georgia"/>
              </a:rPr>
              <a:t>Εργασίας </a:t>
            </a:r>
            <a:r>
              <a:rPr sz="3400" spc="229" dirty="0">
                <a:latin typeface="Georgia"/>
                <a:cs typeface="Georgia"/>
              </a:rPr>
              <a:t>Κατανόηση</a:t>
            </a:r>
            <a:r>
              <a:rPr sz="3400" spc="260" dirty="0">
                <a:latin typeface="Georgia"/>
                <a:cs typeface="Georgia"/>
              </a:rPr>
              <a:t> </a:t>
            </a:r>
            <a:r>
              <a:rPr sz="3400" spc="340" dirty="0">
                <a:latin typeface="Georgia"/>
                <a:cs typeface="Georgia"/>
              </a:rPr>
              <a:t>των</a:t>
            </a:r>
            <a:r>
              <a:rPr sz="3400" spc="265" dirty="0">
                <a:latin typeface="Georgia"/>
                <a:cs typeface="Georgia"/>
              </a:rPr>
              <a:t> </a:t>
            </a:r>
            <a:r>
              <a:rPr sz="3400" spc="254" dirty="0">
                <a:latin typeface="Georgia"/>
                <a:cs typeface="Georgia"/>
              </a:rPr>
              <a:t>Εμποδίων</a:t>
            </a:r>
            <a:r>
              <a:rPr sz="3400" spc="265" dirty="0">
                <a:latin typeface="Georgia"/>
                <a:cs typeface="Georgia"/>
              </a:rPr>
              <a:t> </a:t>
            </a:r>
            <a:r>
              <a:rPr sz="3400" spc="235" dirty="0">
                <a:latin typeface="Georgia"/>
                <a:cs typeface="Georgia"/>
              </a:rPr>
              <a:t>Εισόδου</a:t>
            </a:r>
            <a:endParaRPr sz="3400">
              <a:latin typeface="Georgia"/>
              <a:cs typeface="Georgia"/>
            </a:endParaRPr>
          </a:p>
          <a:p>
            <a:pPr marL="12700" marR="5080">
              <a:lnSpc>
                <a:spcPct val="115799"/>
              </a:lnSpc>
            </a:pPr>
            <a:r>
              <a:rPr sz="3400" spc="254" dirty="0">
                <a:latin typeface="Georgia"/>
                <a:cs typeface="Georgia"/>
              </a:rPr>
              <a:t>Στρατηγικές</a:t>
            </a:r>
            <a:r>
              <a:rPr sz="3400" spc="280" dirty="0">
                <a:latin typeface="Georgia"/>
                <a:cs typeface="Georgia"/>
              </a:rPr>
              <a:t> </a:t>
            </a:r>
            <a:r>
              <a:rPr sz="3400" spc="235" dirty="0">
                <a:latin typeface="Georgia"/>
                <a:cs typeface="Georgia"/>
              </a:rPr>
              <a:t>εισόδου</a:t>
            </a:r>
            <a:r>
              <a:rPr sz="3400" spc="285" dirty="0">
                <a:latin typeface="Georgia"/>
                <a:cs typeface="Georgia"/>
              </a:rPr>
              <a:t> </a:t>
            </a:r>
            <a:r>
              <a:rPr sz="3400" spc="295" dirty="0">
                <a:latin typeface="Georgia"/>
                <a:cs typeface="Georgia"/>
              </a:rPr>
              <a:t>νέων</a:t>
            </a:r>
            <a:r>
              <a:rPr sz="3400" spc="285" dirty="0">
                <a:latin typeface="Georgia"/>
                <a:cs typeface="Georgia"/>
              </a:rPr>
              <a:t> </a:t>
            </a:r>
            <a:r>
              <a:rPr sz="3400" spc="225" dirty="0">
                <a:latin typeface="Georgia"/>
                <a:cs typeface="Georgia"/>
              </a:rPr>
              <a:t>επιχιερήσεων </a:t>
            </a:r>
            <a:r>
              <a:rPr sz="3400" spc="285" dirty="0">
                <a:latin typeface="Georgia"/>
                <a:cs typeface="Georgia"/>
              </a:rPr>
              <a:t>και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240" dirty="0">
                <a:latin typeface="Georgia"/>
                <a:cs typeface="Georgia"/>
              </a:rPr>
              <a:t>παράγοντες</a:t>
            </a:r>
            <a:r>
              <a:rPr sz="3400" spc="280" dirty="0">
                <a:latin typeface="Georgia"/>
                <a:cs typeface="Georgia"/>
              </a:rPr>
              <a:t> </a:t>
            </a:r>
            <a:r>
              <a:rPr sz="3400" spc="180" dirty="0">
                <a:latin typeface="Georgia"/>
                <a:cs typeface="Georgia"/>
              </a:rPr>
              <a:t>επηρεασμού</a:t>
            </a:r>
            <a:endParaRPr sz="3400">
              <a:latin typeface="Georgia"/>
              <a:cs typeface="Georgia"/>
            </a:endParaRPr>
          </a:p>
          <a:p>
            <a:pPr marL="12700" marR="24765" algn="just">
              <a:lnSpc>
                <a:spcPct val="115799"/>
              </a:lnSpc>
            </a:pPr>
            <a:r>
              <a:rPr sz="3400" spc="295" dirty="0">
                <a:latin typeface="Georgia"/>
                <a:cs typeface="Georgia"/>
              </a:rPr>
              <a:t>Πολιτικές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250" dirty="0">
                <a:latin typeface="Georgia"/>
                <a:cs typeface="Georgia"/>
              </a:rPr>
              <a:t>εντοπισμού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340" dirty="0">
                <a:latin typeface="Georgia"/>
                <a:cs typeface="Georgia"/>
              </a:rPr>
              <a:t>των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225" dirty="0">
                <a:latin typeface="Georgia"/>
                <a:cs typeface="Georgia"/>
              </a:rPr>
              <a:t>προτιμήσεων </a:t>
            </a:r>
            <a:r>
              <a:rPr sz="3400" spc="340" dirty="0">
                <a:latin typeface="Georgia"/>
                <a:cs typeface="Georgia"/>
              </a:rPr>
              <a:t>των</a:t>
            </a:r>
            <a:r>
              <a:rPr sz="3400" spc="265" dirty="0">
                <a:latin typeface="Georgia"/>
                <a:cs typeface="Georgia"/>
              </a:rPr>
              <a:t> </a:t>
            </a:r>
            <a:r>
              <a:rPr sz="3400" spc="320" dirty="0">
                <a:latin typeface="Georgia"/>
                <a:cs typeface="Georgia"/>
              </a:rPr>
              <a:t>καταναλωτών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60" dirty="0">
                <a:latin typeface="Georgia"/>
                <a:cs typeface="Georgia"/>
              </a:rPr>
              <a:t>οι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35" dirty="0">
                <a:latin typeface="Georgia"/>
                <a:cs typeface="Georgia"/>
              </a:rPr>
              <a:t>οποίες</a:t>
            </a:r>
            <a:r>
              <a:rPr sz="3400" spc="270" dirty="0">
                <a:latin typeface="Georgia"/>
                <a:cs typeface="Georgia"/>
              </a:rPr>
              <a:t> </a:t>
            </a:r>
            <a:r>
              <a:rPr sz="3400" spc="200" dirty="0">
                <a:latin typeface="Georgia"/>
                <a:cs typeface="Georgia"/>
              </a:rPr>
              <a:t>επηρεάζουν </a:t>
            </a:r>
            <a:r>
              <a:rPr sz="3400" spc="260" dirty="0">
                <a:latin typeface="Georgia"/>
                <a:cs typeface="Georgia"/>
              </a:rPr>
              <a:t>την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240" dirty="0">
                <a:latin typeface="Georgia"/>
                <a:cs typeface="Georgia"/>
              </a:rPr>
              <a:t>στρατηγική</a:t>
            </a:r>
            <a:r>
              <a:rPr sz="3400" spc="280" dirty="0">
                <a:latin typeface="Georgia"/>
                <a:cs typeface="Georgia"/>
              </a:rPr>
              <a:t> </a:t>
            </a:r>
            <a:r>
              <a:rPr sz="3400" spc="285" dirty="0">
                <a:latin typeface="Georgia"/>
                <a:cs typeface="Georgia"/>
              </a:rPr>
              <a:t>μιας</a:t>
            </a:r>
            <a:r>
              <a:rPr sz="3400" spc="275" dirty="0">
                <a:latin typeface="Georgia"/>
                <a:cs typeface="Georgia"/>
              </a:rPr>
              <a:t> </a:t>
            </a:r>
            <a:r>
              <a:rPr sz="3400" spc="204" dirty="0">
                <a:latin typeface="Georgia"/>
                <a:cs typeface="Georgia"/>
              </a:rPr>
              <a:t>επιχείρησης.</a:t>
            </a:r>
            <a:endParaRPr sz="3400">
              <a:latin typeface="Georgia"/>
              <a:cs typeface="Georg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4000560" y="117735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8" y="488632"/>
                </a:moveTo>
                <a:lnTo>
                  <a:pt x="204500" y="485498"/>
                </a:lnTo>
                <a:lnTo>
                  <a:pt x="158213" y="473097"/>
                </a:lnTo>
                <a:lnTo>
                  <a:pt x="115233" y="451904"/>
                </a:lnTo>
                <a:lnTo>
                  <a:pt x="77214" y="422732"/>
                </a:lnTo>
                <a:lnTo>
                  <a:pt x="45619" y="386704"/>
                </a:lnTo>
                <a:lnTo>
                  <a:pt x="21657" y="345204"/>
                </a:lnTo>
                <a:lnTo>
                  <a:pt x="6254" y="299826"/>
                </a:lnTo>
                <a:lnTo>
                  <a:pt x="0" y="252317"/>
                </a:lnTo>
                <a:lnTo>
                  <a:pt x="392" y="228332"/>
                </a:lnTo>
                <a:lnTo>
                  <a:pt x="8196" y="181050"/>
                </a:lnTo>
                <a:lnTo>
                  <a:pt x="25075" y="136202"/>
                </a:lnTo>
                <a:lnTo>
                  <a:pt x="50380" y="95508"/>
                </a:lnTo>
                <a:lnTo>
                  <a:pt x="83136" y="60533"/>
                </a:lnTo>
                <a:lnTo>
                  <a:pt x="122089" y="32620"/>
                </a:lnTo>
                <a:lnTo>
                  <a:pt x="165738" y="12842"/>
                </a:lnTo>
                <a:lnTo>
                  <a:pt x="212405" y="1962"/>
                </a:lnTo>
                <a:lnTo>
                  <a:pt x="236313" y="0"/>
                </a:lnTo>
                <a:lnTo>
                  <a:pt x="260300" y="392"/>
                </a:lnTo>
                <a:lnTo>
                  <a:pt x="307581" y="8198"/>
                </a:lnTo>
                <a:lnTo>
                  <a:pt x="352429" y="25076"/>
                </a:lnTo>
                <a:lnTo>
                  <a:pt x="393123" y="50380"/>
                </a:lnTo>
                <a:lnTo>
                  <a:pt x="428100" y="83136"/>
                </a:lnTo>
                <a:lnTo>
                  <a:pt x="456012" y="122089"/>
                </a:lnTo>
                <a:lnTo>
                  <a:pt x="475789" y="165736"/>
                </a:lnTo>
                <a:lnTo>
                  <a:pt x="486674" y="212405"/>
                </a:lnTo>
                <a:lnTo>
                  <a:pt x="488633" y="236315"/>
                </a:lnTo>
                <a:lnTo>
                  <a:pt x="488632" y="244316"/>
                </a:lnTo>
                <a:lnTo>
                  <a:pt x="480435" y="307580"/>
                </a:lnTo>
                <a:lnTo>
                  <a:pt x="463556" y="352427"/>
                </a:lnTo>
                <a:lnTo>
                  <a:pt x="438251" y="393121"/>
                </a:lnTo>
                <a:lnTo>
                  <a:pt x="405494" y="428098"/>
                </a:lnTo>
                <a:lnTo>
                  <a:pt x="366542" y="456012"/>
                </a:lnTo>
                <a:lnTo>
                  <a:pt x="322894" y="475790"/>
                </a:lnTo>
                <a:lnTo>
                  <a:pt x="276226" y="486671"/>
                </a:lnTo>
                <a:lnTo>
                  <a:pt x="252318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207997" y="117735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2"/>
                </a:moveTo>
                <a:lnTo>
                  <a:pt x="204499" y="485498"/>
                </a:lnTo>
                <a:lnTo>
                  <a:pt x="158211" y="473097"/>
                </a:lnTo>
                <a:lnTo>
                  <a:pt x="115231" y="451904"/>
                </a:lnTo>
                <a:lnTo>
                  <a:pt x="77214" y="422732"/>
                </a:lnTo>
                <a:lnTo>
                  <a:pt x="45619" y="386704"/>
                </a:lnTo>
                <a:lnTo>
                  <a:pt x="21657" y="345204"/>
                </a:lnTo>
                <a:lnTo>
                  <a:pt x="6255" y="299826"/>
                </a:lnTo>
                <a:lnTo>
                  <a:pt x="0" y="252317"/>
                </a:lnTo>
                <a:lnTo>
                  <a:pt x="391" y="228332"/>
                </a:lnTo>
                <a:lnTo>
                  <a:pt x="8195" y="181050"/>
                </a:lnTo>
                <a:lnTo>
                  <a:pt x="25074" y="136202"/>
                </a:lnTo>
                <a:lnTo>
                  <a:pt x="50380" y="95508"/>
                </a:lnTo>
                <a:lnTo>
                  <a:pt x="83136" y="60533"/>
                </a:lnTo>
                <a:lnTo>
                  <a:pt x="122087" y="32620"/>
                </a:lnTo>
                <a:lnTo>
                  <a:pt x="165736" y="12842"/>
                </a:lnTo>
                <a:lnTo>
                  <a:pt x="212404" y="1962"/>
                </a:lnTo>
                <a:lnTo>
                  <a:pt x="236315" y="0"/>
                </a:lnTo>
                <a:lnTo>
                  <a:pt x="260299" y="392"/>
                </a:lnTo>
                <a:lnTo>
                  <a:pt x="307578" y="8198"/>
                </a:lnTo>
                <a:lnTo>
                  <a:pt x="352427" y="25076"/>
                </a:lnTo>
                <a:lnTo>
                  <a:pt x="393123" y="50380"/>
                </a:lnTo>
                <a:lnTo>
                  <a:pt x="428098" y="83136"/>
                </a:lnTo>
                <a:lnTo>
                  <a:pt x="456011" y="122089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2" y="236315"/>
                </a:lnTo>
                <a:lnTo>
                  <a:pt x="488631" y="244316"/>
                </a:lnTo>
                <a:lnTo>
                  <a:pt x="480434" y="307580"/>
                </a:lnTo>
                <a:lnTo>
                  <a:pt x="463555" y="352427"/>
                </a:lnTo>
                <a:lnTo>
                  <a:pt x="438250" y="393121"/>
                </a:lnTo>
                <a:lnTo>
                  <a:pt x="405494" y="428098"/>
                </a:lnTo>
                <a:lnTo>
                  <a:pt x="366540" y="456012"/>
                </a:lnTo>
                <a:lnTo>
                  <a:pt x="322892" y="475790"/>
                </a:lnTo>
                <a:lnTo>
                  <a:pt x="276224" y="486671"/>
                </a:lnTo>
                <a:lnTo>
                  <a:pt x="252317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414148" y="117735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2"/>
                </a:moveTo>
                <a:lnTo>
                  <a:pt x="204498" y="485498"/>
                </a:lnTo>
                <a:lnTo>
                  <a:pt x="158209" y="473097"/>
                </a:lnTo>
                <a:lnTo>
                  <a:pt x="115232" y="451904"/>
                </a:lnTo>
                <a:lnTo>
                  <a:pt x="77214" y="422732"/>
                </a:lnTo>
                <a:lnTo>
                  <a:pt x="45618" y="386704"/>
                </a:lnTo>
                <a:lnTo>
                  <a:pt x="21658" y="345204"/>
                </a:lnTo>
                <a:lnTo>
                  <a:pt x="6255" y="299826"/>
                </a:lnTo>
                <a:lnTo>
                  <a:pt x="0" y="252317"/>
                </a:lnTo>
                <a:lnTo>
                  <a:pt x="392" y="228332"/>
                </a:lnTo>
                <a:lnTo>
                  <a:pt x="8197" y="181050"/>
                </a:lnTo>
                <a:lnTo>
                  <a:pt x="25075" y="136202"/>
                </a:lnTo>
                <a:lnTo>
                  <a:pt x="50379" y="95508"/>
                </a:lnTo>
                <a:lnTo>
                  <a:pt x="83136" y="60533"/>
                </a:lnTo>
                <a:lnTo>
                  <a:pt x="122088" y="32620"/>
                </a:lnTo>
                <a:lnTo>
                  <a:pt x="165734" y="12842"/>
                </a:lnTo>
                <a:lnTo>
                  <a:pt x="212404" y="1962"/>
                </a:lnTo>
                <a:lnTo>
                  <a:pt x="236313" y="0"/>
                </a:lnTo>
                <a:lnTo>
                  <a:pt x="260300" y="392"/>
                </a:lnTo>
                <a:lnTo>
                  <a:pt x="307580" y="8198"/>
                </a:lnTo>
                <a:lnTo>
                  <a:pt x="352429" y="25076"/>
                </a:lnTo>
                <a:lnTo>
                  <a:pt x="393122" y="50380"/>
                </a:lnTo>
                <a:lnTo>
                  <a:pt x="428098" y="83136"/>
                </a:lnTo>
                <a:lnTo>
                  <a:pt x="456009" y="122089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2" y="236315"/>
                </a:lnTo>
                <a:lnTo>
                  <a:pt x="488631" y="244316"/>
                </a:lnTo>
                <a:lnTo>
                  <a:pt x="480433" y="307580"/>
                </a:lnTo>
                <a:lnTo>
                  <a:pt x="463553" y="352427"/>
                </a:lnTo>
                <a:lnTo>
                  <a:pt x="438251" y="393121"/>
                </a:lnTo>
                <a:lnTo>
                  <a:pt x="405493" y="428098"/>
                </a:lnTo>
                <a:lnTo>
                  <a:pt x="366541" y="456012"/>
                </a:lnTo>
                <a:lnTo>
                  <a:pt x="322893" y="475790"/>
                </a:lnTo>
                <a:lnTo>
                  <a:pt x="276226" y="486671"/>
                </a:lnTo>
                <a:lnTo>
                  <a:pt x="252317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621586" y="117735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2"/>
                </a:moveTo>
                <a:lnTo>
                  <a:pt x="204499" y="485498"/>
                </a:lnTo>
                <a:lnTo>
                  <a:pt x="158210" y="473097"/>
                </a:lnTo>
                <a:lnTo>
                  <a:pt x="115231" y="451904"/>
                </a:lnTo>
                <a:lnTo>
                  <a:pt x="77214" y="422732"/>
                </a:lnTo>
                <a:lnTo>
                  <a:pt x="45617" y="386704"/>
                </a:lnTo>
                <a:lnTo>
                  <a:pt x="21656" y="345204"/>
                </a:lnTo>
                <a:lnTo>
                  <a:pt x="6253" y="299826"/>
                </a:lnTo>
                <a:lnTo>
                  <a:pt x="0" y="252317"/>
                </a:lnTo>
                <a:lnTo>
                  <a:pt x="391" y="228332"/>
                </a:lnTo>
                <a:lnTo>
                  <a:pt x="8196" y="181050"/>
                </a:lnTo>
                <a:lnTo>
                  <a:pt x="25075" y="136202"/>
                </a:lnTo>
                <a:lnTo>
                  <a:pt x="50379" y="95508"/>
                </a:lnTo>
                <a:lnTo>
                  <a:pt x="83137" y="60533"/>
                </a:lnTo>
                <a:lnTo>
                  <a:pt x="122089" y="32620"/>
                </a:lnTo>
                <a:lnTo>
                  <a:pt x="165737" y="12842"/>
                </a:lnTo>
                <a:lnTo>
                  <a:pt x="212405" y="1962"/>
                </a:lnTo>
                <a:lnTo>
                  <a:pt x="236313" y="0"/>
                </a:lnTo>
                <a:lnTo>
                  <a:pt x="260299" y="392"/>
                </a:lnTo>
                <a:lnTo>
                  <a:pt x="307578" y="8198"/>
                </a:lnTo>
                <a:lnTo>
                  <a:pt x="352427" y="25076"/>
                </a:lnTo>
                <a:lnTo>
                  <a:pt x="393122" y="50380"/>
                </a:lnTo>
                <a:lnTo>
                  <a:pt x="428097" y="83136"/>
                </a:lnTo>
                <a:lnTo>
                  <a:pt x="456010" y="122089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1" y="236315"/>
                </a:lnTo>
                <a:lnTo>
                  <a:pt x="488631" y="244316"/>
                </a:lnTo>
                <a:lnTo>
                  <a:pt x="480433" y="307580"/>
                </a:lnTo>
                <a:lnTo>
                  <a:pt x="463554" y="352427"/>
                </a:lnTo>
                <a:lnTo>
                  <a:pt x="438250" y="393121"/>
                </a:lnTo>
                <a:lnTo>
                  <a:pt x="405494" y="428098"/>
                </a:lnTo>
                <a:lnTo>
                  <a:pt x="366541" y="456012"/>
                </a:lnTo>
                <a:lnTo>
                  <a:pt x="322893" y="475790"/>
                </a:lnTo>
                <a:lnTo>
                  <a:pt x="276225" y="486671"/>
                </a:lnTo>
                <a:lnTo>
                  <a:pt x="252317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207997" y="1304598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1"/>
                </a:moveTo>
                <a:lnTo>
                  <a:pt x="204499" y="485498"/>
                </a:lnTo>
                <a:lnTo>
                  <a:pt x="158211" y="473096"/>
                </a:lnTo>
                <a:lnTo>
                  <a:pt x="115231" y="451901"/>
                </a:lnTo>
                <a:lnTo>
                  <a:pt x="77214" y="422731"/>
                </a:lnTo>
                <a:lnTo>
                  <a:pt x="45619" y="386703"/>
                </a:lnTo>
                <a:lnTo>
                  <a:pt x="21657" y="345204"/>
                </a:lnTo>
                <a:lnTo>
                  <a:pt x="6255" y="299827"/>
                </a:lnTo>
                <a:lnTo>
                  <a:pt x="0" y="252317"/>
                </a:lnTo>
                <a:lnTo>
                  <a:pt x="391" y="228331"/>
                </a:lnTo>
                <a:lnTo>
                  <a:pt x="8195" y="181049"/>
                </a:lnTo>
                <a:lnTo>
                  <a:pt x="25074" y="136202"/>
                </a:lnTo>
                <a:lnTo>
                  <a:pt x="50380" y="95506"/>
                </a:lnTo>
                <a:lnTo>
                  <a:pt x="83136" y="60532"/>
                </a:lnTo>
                <a:lnTo>
                  <a:pt x="122087" y="32618"/>
                </a:lnTo>
                <a:lnTo>
                  <a:pt x="165736" y="12842"/>
                </a:lnTo>
                <a:lnTo>
                  <a:pt x="212404" y="1961"/>
                </a:lnTo>
                <a:lnTo>
                  <a:pt x="236315" y="0"/>
                </a:lnTo>
                <a:lnTo>
                  <a:pt x="260299" y="392"/>
                </a:lnTo>
                <a:lnTo>
                  <a:pt x="307578" y="8197"/>
                </a:lnTo>
                <a:lnTo>
                  <a:pt x="352427" y="25075"/>
                </a:lnTo>
                <a:lnTo>
                  <a:pt x="393123" y="50378"/>
                </a:lnTo>
                <a:lnTo>
                  <a:pt x="428098" y="83135"/>
                </a:lnTo>
                <a:lnTo>
                  <a:pt x="456011" y="122087"/>
                </a:lnTo>
                <a:lnTo>
                  <a:pt x="475788" y="165735"/>
                </a:lnTo>
                <a:lnTo>
                  <a:pt x="486670" y="212404"/>
                </a:lnTo>
                <a:lnTo>
                  <a:pt x="488632" y="236314"/>
                </a:lnTo>
                <a:lnTo>
                  <a:pt x="488631" y="244315"/>
                </a:lnTo>
                <a:lnTo>
                  <a:pt x="480434" y="307579"/>
                </a:lnTo>
                <a:lnTo>
                  <a:pt x="463555" y="352427"/>
                </a:lnTo>
                <a:lnTo>
                  <a:pt x="438250" y="393121"/>
                </a:lnTo>
                <a:lnTo>
                  <a:pt x="405494" y="428097"/>
                </a:lnTo>
                <a:lnTo>
                  <a:pt x="366540" y="456010"/>
                </a:lnTo>
                <a:lnTo>
                  <a:pt x="322892" y="475789"/>
                </a:lnTo>
                <a:lnTo>
                  <a:pt x="276224" y="486671"/>
                </a:lnTo>
                <a:lnTo>
                  <a:pt x="252317" y="488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414148" y="1304598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1"/>
                </a:moveTo>
                <a:lnTo>
                  <a:pt x="204498" y="485498"/>
                </a:lnTo>
                <a:lnTo>
                  <a:pt x="158209" y="473096"/>
                </a:lnTo>
                <a:lnTo>
                  <a:pt x="115232" y="451901"/>
                </a:lnTo>
                <a:lnTo>
                  <a:pt x="77214" y="422731"/>
                </a:lnTo>
                <a:lnTo>
                  <a:pt x="45618" y="386703"/>
                </a:lnTo>
                <a:lnTo>
                  <a:pt x="21658" y="345204"/>
                </a:lnTo>
                <a:lnTo>
                  <a:pt x="6255" y="299827"/>
                </a:lnTo>
                <a:lnTo>
                  <a:pt x="0" y="252317"/>
                </a:lnTo>
                <a:lnTo>
                  <a:pt x="392" y="228331"/>
                </a:lnTo>
                <a:lnTo>
                  <a:pt x="8197" y="181049"/>
                </a:lnTo>
                <a:lnTo>
                  <a:pt x="25075" y="136202"/>
                </a:lnTo>
                <a:lnTo>
                  <a:pt x="50379" y="95506"/>
                </a:lnTo>
                <a:lnTo>
                  <a:pt x="83136" y="60532"/>
                </a:lnTo>
                <a:lnTo>
                  <a:pt x="122088" y="32618"/>
                </a:lnTo>
                <a:lnTo>
                  <a:pt x="165734" y="12842"/>
                </a:lnTo>
                <a:lnTo>
                  <a:pt x="212404" y="1961"/>
                </a:lnTo>
                <a:lnTo>
                  <a:pt x="236313" y="0"/>
                </a:lnTo>
                <a:lnTo>
                  <a:pt x="260300" y="392"/>
                </a:lnTo>
                <a:lnTo>
                  <a:pt x="307580" y="8197"/>
                </a:lnTo>
                <a:lnTo>
                  <a:pt x="352429" y="25075"/>
                </a:lnTo>
                <a:lnTo>
                  <a:pt x="393122" y="50378"/>
                </a:lnTo>
                <a:lnTo>
                  <a:pt x="428098" y="83135"/>
                </a:lnTo>
                <a:lnTo>
                  <a:pt x="456009" y="122087"/>
                </a:lnTo>
                <a:lnTo>
                  <a:pt x="475788" y="165735"/>
                </a:lnTo>
                <a:lnTo>
                  <a:pt x="486670" y="212404"/>
                </a:lnTo>
                <a:lnTo>
                  <a:pt x="488632" y="236314"/>
                </a:lnTo>
                <a:lnTo>
                  <a:pt x="488631" y="244315"/>
                </a:lnTo>
                <a:lnTo>
                  <a:pt x="480433" y="307579"/>
                </a:lnTo>
                <a:lnTo>
                  <a:pt x="463553" y="352427"/>
                </a:lnTo>
                <a:lnTo>
                  <a:pt x="438251" y="393121"/>
                </a:lnTo>
                <a:lnTo>
                  <a:pt x="405493" y="428097"/>
                </a:lnTo>
                <a:lnTo>
                  <a:pt x="366541" y="456010"/>
                </a:lnTo>
                <a:lnTo>
                  <a:pt x="322893" y="475789"/>
                </a:lnTo>
                <a:lnTo>
                  <a:pt x="276226" y="486671"/>
                </a:lnTo>
                <a:lnTo>
                  <a:pt x="252317" y="488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621586" y="1304598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1"/>
                </a:moveTo>
                <a:lnTo>
                  <a:pt x="204499" y="485498"/>
                </a:lnTo>
                <a:lnTo>
                  <a:pt x="158210" y="473096"/>
                </a:lnTo>
                <a:lnTo>
                  <a:pt x="115231" y="451901"/>
                </a:lnTo>
                <a:lnTo>
                  <a:pt x="77214" y="422731"/>
                </a:lnTo>
                <a:lnTo>
                  <a:pt x="45617" y="386703"/>
                </a:lnTo>
                <a:lnTo>
                  <a:pt x="21656" y="345204"/>
                </a:lnTo>
                <a:lnTo>
                  <a:pt x="6253" y="299827"/>
                </a:lnTo>
                <a:lnTo>
                  <a:pt x="0" y="252317"/>
                </a:lnTo>
                <a:lnTo>
                  <a:pt x="391" y="228331"/>
                </a:lnTo>
                <a:lnTo>
                  <a:pt x="8196" y="181049"/>
                </a:lnTo>
                <a:lnTo>
                  <a:pt x="25075" y="136202"/>
                </a:lnTo>
                <a:lnTo>
                  <a:pt x="50379" y="95506"/>
                </a:lnTo>
                <a:lnTo>
                  <a:pt x="83137" y="60532"/>
                </a:lnTo>
                <a:lnTo>
                  <a:pt x="122089" y="32618"/>
                </a:lnTo>
                <a:lnTo>
                  <a:pt x="165737" y="12842"/>
                </a:lnTo>
                <a:lnTo>
                  <a:pt x="212405" y="1961"/>
                </a:lnTo>
                <a:lnTo>
                  <a:pt x="236313" y="0"/>
                </a:lnTo>
                <a:lnTo>
                  <a:pt x="260299" y="392"/>
                </a:lnTo>
                <a:lnTo>
                  <a:pt x="307578" y="8197"/>
                </a:lnTo>
                <a:lnTo>
                  <a:pt x="352427" y="25075"/>
                </a:lnTo>
                <a:lnTo>
                  <a:pt x="393122" y="50378"/>
                </a:lnTo>
                <a:lnTo>
                  <a:pt x="428097" y="83135"/>
                </a:lnTo>
                <a:lnTo>
                  <a:pt x="456010" y="122087"/>
                </a:lnTo>
                <a:lnTo>
                  <a:pt x="475788" y="165735"/>
                </a:lnTo>
                <a:lnTo>
                  <a:pt x="486670" y="212404"/>
                </a:lnTo>
                <a:lnTo>
                  <a:pt x="488631" y="236314"/>
                </a:lnTo>
                <a:lnTo>
                  <a:pt x="488631" y="244315"/>
                </a:lnTo>
                <a:lnTo>
                  <a:pt x="480433" y="307579"/>
                </a:lnTo>
                <a:lnTo>
                  <a:pt x="463554" y="352427"/>
                </a:lnTo>
                <a:lnTo>
                  <a:pt x="438250" y="393121"/>
                </a:lnTo>
                <a:lnTo>
                  <a:pt x="405494" y="428097"/>
                </a:lnTo>
                <a:lnTo>
                  <a:pt x="366541" y="456010"/>
                </a:lnTo>
                <a:lnTo>
                  <a:pt x="322893" y="475789"/>
                </a:lnTo>
                <a:lnTo>
                  <a:pt x="276225" y="486671"/>
                </a:lnTo>
                <a:lnTo>
                  <a:pt x="252317" y="488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414148" y="2490174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2"/>
                </a:moveTo>
                <a:lnTo>
                  <a:pt x="204498" y="485499"/>
                </a:lnTo>
                <a:lnTo>
                  <a:pt x="158209" y="473095"/>
                </a:lnTo>
                <a:lnTo>
                  <a:pt x="115232" y="451901"/>
                </a:lnTo>
                <a:lnTo>
                  <a:pt x="77214" y="422731"/>
                </a:lnTo>
                <a:lnTo>
                  <a:pt x="45618" y="386703"/>
                </a:lnTo>
                <a:lnTo>
                  <a:pt x="21658" y="345205"/>
                </a:lnTo>
                <a:lnTo>
                  <a:pt x="6255" y="299826"/>
                </a:lnTo>
                <a:lnTo>
                  <a:pt x="0" y="252317"/>
                </a:lnTo>
                <a:lnTo>
                  <a:pt x="392" y="228332"/>
                </a:lnTo>
                <a:lnTo>
                  <a:pt x="8197" y="181050"/>
                </a:lnTo>
                <a:lnTo>
                  <a:pt x="25075" y="136202"/>
                </a:lnTo>
                <a:lnTo>
                  <a:pt x="50379" y="95508"/>
                </a:lnTo>
                <a:lnTo>
                  <a:pt x="83136" y="60534"/>
                </a:lnTo>
                <a:lnTo>
                  <a:pt x="122088" y="32620"/>
                </a:lnTo>
                <a:lnTo>
                  <a:pt x="165734" y="12842"/>
                </a:lnTo>
                <a:lnTo>
                  <a:pt x="212404" y="1961"/>
                </a:lnTo>
                <a:lnTo>
                  <a:pt x="236313" y="0"/>
                </a:lnTo>
                <a:lnTo>
                  <a:pt x="260300" y="392"/>
                </a:lnTo>
                <a:lnTo>
                  <a:pt x="307580" y="8198"/>
                </a:lnTo>
                <a:lnTo>
                  <a:pt x="352429" y="25075"/>
                </a:lnTo>
                <a:lnTo>
                  <a:pt x="393122" y="50380"/>
                </a:lnTo>
                <a:lnTo>
                  <a:pt x="428098" y="83138"/>
                </a:lnTo>
                <a:lnTo>
                  <a:pt x="456009" y="122089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2" y="236315"/>
                </a:lnTo>
                <a:lnTo>
                  <a:pt x="488631" y="244316"/>
                </a:lnTo>
                <a:lnTo>
                  <a:pt x="480433" y="307580"/>
                </a:lnTo>
                <a:lnTo>
                  <a:pt x="463553" y="352430"/>
                </a:lnTo>
                <a:lnTo>
                  <a:pt x="438251" y="393123"/>
                </a:lnTo>
                <a:lnTo>
                  <a:pt x="405493" y="428098"/>
                </a:lnTo>
                <a:lnTo>
                  <a:pt x="366541" y="456011"/>
                </a:lnTo>
                <a:lnTo>
                  <a:pt x="322893" y="475788"/>
                </a:lnTo>
                <a:lnTo>
                  <a:pt x="276226" y="486672"/>
                </a:lnTo>
                <a:lnTo>
                  <a:pt x="252317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621586" y="2490174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2"/>
                </a:moveTo>
                <a:lnTo>
                  <a:pt x="204499" y="485499"/>
                </a:lnTo>
                <a:lnTo>
                  <a:pt x="158210" y="473095"/>
                </a:lnTo>
                <a:lnTo>
                  <a:pt x="115231" y="451901"/>
                </a:lnTo>
                <a:lnTo>
                  <a:pt x="77214" y="422731"/>
                </a:lnTo>
                <a:lnTo>
                  <a:pt x="45617" y="386703"/>
                </a:lnTo>
                <a:lnTo>
                  <a:pt x="21656" y="345205"/>
                </a:lnTo>
                <a:lnTo>
                  <a:pt x="6253" y="299826"/>
                </a:lnTo>
                <a:lnTo>
                  <a:pt x="0" y="252317"/>
                </a:lnTo>
                <a:lnTo>
                  <a:pt x="391" y="228332"/>
                </a:lnTo>
                <a:lnTo>
                  <a:pt x="8196" y="181050"/>
                </a:lnTo>
                <a:lnTo>
                  <a:pt x="25075" y="136202"/>
                </a:lnTo>
                <a:lnTo>
                  <a:pt x="50379" y="95508"/>
                </a:lnTo>
                <a:lnTo>
                  <a:pt x="83137" y="60534"/>
                </a:lnTo>
                <a:lnTo>
                  <a:pt x="122089" y="32620"/>
                </a:lnTo>
                <a:lnTo>
                  <a:pt x="165737" y="12842"/>
                </a:lnTo>
                <a:lnTo>
                  <a:pt x="212405" y="1961"/>
                </a:lnTo>
                <a:lnTo>
                  <a:pt x="236313" y="0"/>
                </a:lnTo>
                <a:lnTo>
                  <a:pt x="260299" y="392"/>
                </a:lnTo>
                <a:lnTo>
                  <a:pt x="307578" y="8198"/>
                </a:lnTo>
                <a:lnTo>
                  <a:pt x="352427" y="25075"/>
                </a:lnTo>
                <a:lnTo>
                  <a:pt x="393122" y="50380"/>
                </a:lnTo>
                <a:lnTo>
                  <a:pt x="428097" y="83138"/>
                </a:lnTo>
                <a:lnTo>
                  <a:pt x="456010" y="122089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1" y="236315"/>
                </a:lnTo>
                <a:lnTo>
                  <a:pt x="488631" y="244316"/>
                </a:lnTo>
                <a:lnTo>
                  <a:pt x="480433" y="307580"/>
                </a:lnTo>
                <a:lnTo>
                  <a:pt x="463554" y="352430"/>
                </a:lnTo>
                <a:lnTo>
                  <a:pt x="438250" y="393123"/>
                </a:lnTo>
                <a:lnTo>
                  <a:pt x="405494" y="428098"/>
                </a:lnTo>
                <a:lnTo>
                  <a:pt x="366541" y="456011"/>
                </a:lnTo>
                <a:lnTo>
                  <a:pt x="322893" y="475788"/>
                </a:lnTo>
                <a:lnTo>
                  <a:pt x="276225" y="486672"/>
                </a:lnTo>
                <a:lnTo>
                  <a:pt x="252317" y="488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621586" y="3677037"/>
            <a:ext cx="488950" cy="488950"/>
          </a:xfrm>
          <a:custGeom>
            <a:avLst/>
            <a:gdLst/>
            <a:ahLst/>
            <a:cxnLst/>
            <a:rect l="l" t="t" r="r" b="b"/>
            <a:pathLst>
              <a:path w="488950" h="488950">
                <a:moveTo>
                  <a:pt x="252317" y="488631"/>
                </a:moveTo>
                <a:lnTo>
                  <a:pt x="204499" y="485497"/>
                </a:lnTo>
                <a:lnTo>
                  <a:pt x="158210" y="473095"/>
                </a:lnTo>
                <a:lnTo>
                  <a:pt x="115231" y="451901"/>
                </a:lnTo>
                <a:lnTo>
                  <a:pt x="77214" y="422731"/>
                </a:lnTo>
                <a:lnTo>
                  <a:pt x="45617" y="386703"/>
                </a:lnTo>
                <a:lnTo>
                  <a:pt x="21656" y="345204"/>
                </a:lnTo>
                <a:lnTo>
                  <a:pt x="6253" y="299826"/>
                </a:lnTo>
                <a:lnTo>
                  <a:pt x="0" y="252317"/>
                </a:lnTo>
                <a:lnTo>
                  <a:pt x="391" y="228332"/>
                </a:lnTo>
                <a:lnTo>
                  <a:pt x="8196" y="181050"/>
                </a:lnTo>
                <a:lnTo>
                  <a:pt x="25075" y="136200"/>
                </a:lnTo>
                <a:lnTo>
                  <a:pt x="50379" y="95507"/>
                </a:lnTo>
                <a:lnTo>
                  <a:pt x="83137" y="60532"/>
                </a:lnTo>
                <a:lnTo>
                  <a:pt x="122089" y="32619"/>
                </a:lnTo>
                <a:lnTo>
                  <a:pt x="165737" y="12842"/>
                </a:lnTo>
                <a:lnTo>
                  <a:pt x="212405" y="1960"/>
                </a:lnTo>
                <a:lnTo>
                  <a:pt x="236313" y="0"/>
                </a:lnTo>
                <a:lnTo>
                  <a:pt x="260299" y="392"/>
                </a:lnTo>
                <a:lnTo>
                  <a:pt x="307578" y="8197"/>
                </a:lnTo>
                <a:lnTo>
                  <a:pt x="352427" y="25075"/>
                </a:lnTo>
                <a:lnTo>
                  <a:pt x="393122" y="50379"/>
                </a:lnTo>
                <a:lnTo>
                  <a:pt x="428097" y="83136"/>
                </a:lnTo>
                <a:lnTo>
                  <a:pt x="456010" y="122087"/>
                </a:lnTo>
                <a:lnTo>
                  <a:pt x="475788" y="165736"/>
                </a:lnTo>
                <a:lnTo>
                  <a:pt x="486670" y="212405"/>
                </a:lnTo>
                <a:lnTo>
                  <a:pt x="488631" y="236314"/>
                </a:lnTo>
                <a:lnTo>
                  <a:pt x="488631" y="244315"/>
                </a:lnTo>
                <a:lnTo>
                  <a:pt x="480433" y="307579"/>
                </a:lnTo>
                <a:lnTo>
                  <a:pt x="463554" y="352428"/>
                </a:lnTo>
                <a:lnTo>
                  <a:pt x="438250" y="393121"/>
                </a:lnTo>
                <a:lnTo>
                  <a:pt x="405494" y="428098"/>
                </a:lnTo>
                <a:lnTo>
                  <a:pt x="366541" y="456009"/>
                </a:lnTo>
                <a:lnTo>
                  <a:pt x="322893" y="475787"/>
                </a:lnTo>
                <a:lnTo>
                  <a:pt x="276225" y="486670"/>
                </a:lnTo>
                <a:lnTo>
                  <a:pt x="252317" y="488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718" y="6176339"/>
            <a:ext cx="4156710" cy="4112260"/>
          </a:xfrm>
          <a:custGeom>
            <a:avLst/>
            <a:gdLst/>
            <a:ahLst/>
            <a:cxnLst/>
            <a:rect l="l" t="t" r="r" b="b"/>
            <a:pathLst>
              <a:path w="4156710" h="4112259">
                <a:moveTo>
                  <a:pt x="3811193" y="3511600"/>
                </a:moveTo>
                <a:lnTo>
                  <a:pt x="3810508" y="3504996"/>
                </a:lnTo>
                <a:lnTo>
                  <a:pt x="3807066" y="3499053"/>
                </a:lnTo>
                <a:lnTo>
                  <a:pt x="3801783" y="3494532"/>
                </a:lnTo>
                <a:lnTo>
                  <a:pt x="3795407" y="3492563"/>
                </a:lnTo>
                <a:lnTo>
                  <a:pt x="3788816" y="3493249"/>
                </a:lnTo>
                <a:lnTo>
                  <a:pt x="3782872" y="3496691"/>
                </a:lnTo>
                <a:lnTo>
                  <a:pt x="3774986" y="3503193"/>
                </a:lnTo>
                <a:lnTo>
                  <a:pt x="3575278" y="3503193"/>
                </a:lnTo>
                <a:lnTo>
                  <a:pt x="3572891" y="3499053"/>
                </a:lnTo>
                <a:lnTo>
                  <a:pt x="3567620" y="3494532"/>
                </a:lnTo>
                <a:lnTo>
                  <a:pt x="3561232" y="3492563"/>
                </a:lnTo>
                <a:lnTo>
                  <a:pt x="3554641" y="3493249"/>
                </a:lnTo>
                <a:lnTo>
                  <a:pt x="3548710" y="3496691"/>
                </a:lnTo>
                <a:lnTo>
                  <a:pt x="3540823" y="3503193"/>
                </a:lnTo>
                <a:lnTo>
                  <a:pt x="3341103" y="3503193"/>
                </a:lnTo>
                <a:lnTo>
                  <a:pt x="3338715" y="3499053"/>
                </a:lnTo>
                <a:lnTo>
                  <a:pt x="3333445" y="3494532"/>
                </a:lnTo>
                <a:lnTo>
                  <a:pt x="3327069" y="3492563"/>
                </a:lnTo>
                <a:lnTo>
                  <a:pt x="3320465" y="3493249"/>
                </a:lnTo>
                <a:lnTo>
                  <a:pt x="3314535" y="3496691"/>
                </a:lnTo>
                <a:lnTo>
                  <a:pt x="3306648" y="3503193"/>
                </a:lnTo>
                <a:lnTo>
                  <a:pt x="3106940" y="3503193"/>
                </a:lnTo>
                <a:lnTo>
                  <a:pt x="3104540" y="3499053"/>
                </a:lnTo>
                <a:lnTo>
                  <a:pt x="3099270" y="3494532"/>
                </a:lnTo>
                <a:lnTo>
                  <a:pt x="3092894" y="3492563"/>
                </a:lnTo>
                <a:lnTo>
                  <a:pt x="3086290" y="3493249"/>
                </a:lnTo>
                <a:lnTo>
                  <a:pt x="3080359" y="3496691"/>
                </a:lnTo>
                <a:lnTo>
                  <a:pt x="3072473" y="3503193"/>
                </a:lnTo>
                <a:lnTo>
                  <a:pt x="2872765" y="3503193"/>
                </a:lnTo>
                <a:lnTo>
                  <a:pt x="2870377" y="3499053"/>
                </a:lnTo>
                <a:lnTo>
                  <a:pt x="2865094" y="3494532"/>
                </a:lnTo>
                <a:lnTo>
                  <a:pt x="2858719" y="3492563"/>
                </a:lnTo>
                <a:lnTo>
                  <a:pt x="2852128" y="3493249"/>
                </a:lnTo>
                <a:lnTo>
                  <a:pt x="2846184" y="3496691"/>
                </a:lnTo>
                <a:lnTo>
                  <a:pt x="2838297" y="3503193"/>
                </a:lnTo>
                <a:lnTo>
                  <a:pt x="644271" y="3503193"/>
                </a:lnTo>
                <a:lnTo>
                  <a:pt x="644271" y="1105522"/>
                </a:lnTo>
                <a:lnTo>
                  <a:pt x="648982" y="1101610"/>
                </a:lnTo>
                <a:lnTo>
                  <a:pt x="653415" y="1096327"/>
                </a:lnTo>
                <a:lnTo>
                  <a:pt x="655256" y="1089952"/>
                </a:lnTo>
                <a:lnTo>
                  <a:pt x="654545" y="1083348"/>
                </a:lnTo>
                <a:lnTo>
                  <a:pt x="651344" y="1077404"/>
                </a:lnTo>
                <a:lnTo>
                  <a:pt x="646074" y="1072972"/>
                </a:lnTo>
                <a:lnTo>
                  <a:pt x="644271" y="1072451"/>
                </a:lnTo>
                <a:lnTo>
                  <a:pt x="644271" y="908342"/>
                </a:lnTo>
                <a:lnTo>
                  <a:pt x="648982" y="904430"/>
                </a:lnTo>
                <a:lnTo>
                  <a:pt x="653415" y="899147"/>
                </a:lnTo>
                <a:lnTo>
                  <a:pt x="655256" y="892771"/>
                </a:lnTo>
                <a:lnTo>
                  <a:pt x="654545" y="886167"/>
                </a:lnTo>
                <a:lnTo>
                  <a:pt x="651344" y="880224"/>
                </a:lnTo>
                <a:lnTo>
                  <a:pt x="646074" y="875703"/>
                </a:lnTo>
                <a:lnTo>
                  <a:pt x="644271" y="875157"/>
                </a:lnTo>
                <a:lnTo>
                  <a:pt x="644271" y="711161"/>
                </a:lnTo>
                <a:lnTo>
                  <a:pt x="648982" y="707250"/>
                </a:lnTo>
                <a:lnTo>
                  <a:pt x="653415" y="701967"/>
                </a:lnTo>
                <a:lnTo>
                  <a:pt x="655256" y="695515"/>
                </a:lnTo>
                <a:lnTo>
                  <a:pt x="654545" y="688733"/>
                </a:lnTo>
                <a:lnTo>
                  <a:pt x="651344" y="682447"/>
                </a:lnTo>
                <a:lnTo>
                  <a:pt x="646074" y="678268"/>
                </a:lnTo>
                <a:lnTo>
                  <a:pt x="644271" y="677773"/>
                </a:lnTo>
                <a:lnTo>
                  <a:pt x="644271" y="536409"/>
                </a:lnTo>
                <a:lnTo>
                  <a:pt x="648982" y="532498"/>
                </a:lnTo>
                <a:lnTo>
                  <a:pt x="653415" y="527227"/>
                </a:lnTo>
                <a:lnTo>
                  <a:pt x="655256" y="520839"/>
                </a:lnTo>
                <a:lnTo>
                  <a:pt x="654545" y="514235"/>
                </a:lnTo>
                <a:lnTo>
                  <a:pt x="651344" y="508292"/>
                </a:lnTo>
                <a:lnTo>
                  <a:pt x="646074" y="503783"/>
                </a:lnTo>
                <a:lnTo>
                  <a:pt x="644271" y="503224"/>
                </a:lnTo>
                <a:lnTo>
                  <a:pt x="644271" y="361670"/>
                </a:lnTo>
                <a:lnTo>
                  <a:pt x="648982" y="357759"/>
                </a:lnTo>
                <a:lnTo>
                  <a:pt x="653415" y="352475"/>
                </a:lnTo>
                <a:lnTo>
                  <a:pt x="655256" y="346100"/>
                </a:lnTo>
                <a:lnTo>
                  <a:pt x="654545" y="339496"/>
                </a:lnTo>
                <a:lnTo>
                  <a:pt x="651344" y="333552"/>
                </a:lnTo>
                <a:lnTo>
                  <a:pt x="646074" y="329031"/>
                </a:lnTo>
                <a:lnTo>
                  <a:pt x="639699" y="327063"/>
                </a:lnTo>
                <a:lnTo>
                  <a:pt x="633095" y="327736"/>
                </a:lnTo>
                <a:lnTo>
                  <a:pt x="627164" y="331190"/>
                </a:lnTo>
                <a:lnTo>
                  <a:pt x="318071" y="586219"/>
                </a:lnTo>
                <a:lnTo>
                  <a:pt x="313639" y="591756"/>
                </a:lnTo>
                <a:lnTo>
                  <a:pt x="311810" y="598182"/>
                </a:lnTo>
                <a:lnTo>
                  <a:pt x="312521" y="604824"/>
                </a:lnTo>
                <a:lnTo>
                  <a:pt x="315722" y="611022"/>
                </a:lnTo>
                <a:lnTo>
                  <a:pt x="320992" y="615454"/>
                </a:lnTo>
                <a:lnTo>
                  <a:pt x="327444" y="617296"/>
                </a:lnTo>
                <a:lnTo>
                  <a:pt x="334213" y="616585"/>
                </a:lnTo>
                <a:lnTo>
                  <a:pt x="340487" y="613384"/>
                </a:lnTo>
                <a:lnTo>
                  <a:pt x="631875" y="371944"/>
                </a:lnTo>
                <a:lnTo>
                  <a:pt x="631875" y="503199"/>
                </a:lnTo>
                <a:lnTo>
                  <a:pt x="627164" y="505929"/>
                </a:lnTo>
                <a:lnTo>
                  <a:pt x="318071" y="760971"/>
                </a:lnTo>
                <a:lnTo>
                  <a:pt x="313639" y="766508"/>
                </a:lnTo>
                <a:lnTo>
                  <a:pt x="311810" y="772922"/>
                </a:lnTo>
                <a:lnTo>
                  <a:pt x="312521" y="779564"/>
                </a:lnTo>
                <a:lnTo>
                  <a:pt x="315722" y="785761"/>
                </a:lnTo>
                <a:lnTo>
                  <a:pt x="320992" y="789952"/>
                </a:lnTo>
                <a:lnTo>
                  <a:pt x="327444" y="791819"/>
                </a:lnTo>
                <a:lnTo>
                  <a:pt x="334213" y="791248"/>
                </a:lnTo>
                <a:lnTo>
                  <a:pt x="340487" y="788123"/>
                </a:lnTo>
                <a:lnTo>
                  <a:pt x="631875" y="546684"/>
                </a:lnTo>
                <a:lnTo>
                  <a:pt x="631875" y="677938"/>
                </a:lnTo>
                <a:lnTo>
                  <a:pt x="627164" y="680681"/>
                </a:lnTo>
                <a:lnTo>
                  <a:pt x="318071" y="935723"/>
                </a:lnTo>
                <a:lnTo>
                  <a:pt x="313639" y="941247"/>
                </a:lnTo>
                <a:lnTo>
                  <a:pt x="311810" y="947674"/>
                </a:lnTo>
                <a:lnTo>
                  <a:pt x="312521" y="954316"/>
                </a:lnTo>
                <a:lnTo>
                  <a:pt x="315722" y="960513"/>
                </a:lnTo>
                <a:lnTo>
                  <a:pt x="320992" y="964704"/>
                </a:lnTo>
                <a:lnTo>
                  <a:pt x="327444" y="966558"/>
                </a:lnTo>
                <a:lnTo>
                  <a:pt x="334213" y="965987"/>
                </a:lnTo>
                <a:lnTo>
                  <a:pt x="340487" y="962875"/>
                </a:lnTo>
                <a:lnTo>
                  <a:pt x="631875" y="721436"/>
                </a:lnTo>
                <a:lnTo>
                  <a:pt x="631875" y="875118"/>
                </a:lnTo>
                <a:lnTo>
                  <a:pt x="627164" y="877862"/>
                </a:lnTo>
                <a:lnTo>
                  <a:pt x="318071" y="1132890"/>
                </a:lnTo>
                <a:lnTo>
                  <a:pt x="313639" y="1138428"/>
                </a:lnTo>
                <a:lnTo>
                  <a:pt x="311810" y="1144854"/>
                </a:lnTo>
                <a:lnTo>
                  <a:pt x="312521" y="1151496"/>
                </a:lnTo>
                <a:lnTo>
                  <a:pt x="315722" y="1157693"/>
                </a:lnTo>
                <a:lnTo>
                  <a:pt x="320992" y="1161884"/>
                </a:lnTo>
                <a:lnTo>
                  <a:pt x="327444" y="1163739"/>
                </a:lnTo>
                <a:lnTo>
                  <a:pt x="334213" y="1163167"/>
                </a:lnTo>
                <a:lnTo>
                  <a:pt x="340487" y="1160056"/>
                </a:lnTo>
                <a:lnTo>
                  <a:pt x="631875" y="918616"/>
                </a:lnTo>
                <a:lnTo>
                  <a:pt x="631875" y="1072502"/>
                </a:lnTo>
                <a:lnTo>
                  <a:pt x="627164" y="1075042"/>
                </a:lnTo>
                <a:lnTo>
                  <a:pt x="318071" y="1330667"/>
                </a:lnTo>
                <a:lnTo>
                  <a:pt x="313639" y="1335938"/>
                </a:lnTo>
                <a:lnTo>
                  <a:pt x="311810" y="1342326"/>
                </a:lnTo>
                <a:lnTo>
                  <a:pt x="312521" y="1348930"/>
                </a:lnTo>
                <a:lnTo>
                  <a:pt x="315722" y="1354874"/>
                </a:lnTo>
                <a:lnTo>
                  <a:pt x="320992" y="1359306"/>
                </a:lnTo>
                <a:lnTo>
                  <a:pt x="327444" y="1361147"/>
                </a:lnTo>
                <a:lnTo>
                  <a:pt x="334213" y="1360436"/>
                </a:lnTo>
                <a:lnTo>
                  <a:pt x="340487" y="1357236"/>
                </a:lnTo>
                <a:lnTo>
                  <a:pt x="631875" y="1115796"/>
                </a:lnTo>
                <a:lnTo>
                  <a:pt x="631875" y="3512629"/>
                </a:lnTo>
                <a:lnTo>
                  <a:pt x="634822" y="3515588"/>
                </a:lnTo>
                <a:lnTo>
                  <a:pt x="2823273" y="3515588"/>
                </a:lnTo>
                <a:lnTo>
                  <a:pt x="2537104" y="3751732"/>
                </a:lnTo>
                <a:lnTo>
                  <a:pt x="2532926" y="3757257"/>
                </a:lnTo>
                <a:lnTo>
                  <a:pt x="2531059" y="3763683"/>
                </a:lnTo>
                <a:lnTo>
                  <a:pt x="2531630" y="3770325"/>
                </a:lnTo>
                <a:lnTo>
                  <a:pt x="2534742" y="3776522"/>
                </a:lnTo>
                <a:lnTo>
                  <a:pt x="2540279" y="3780713"/>
                </a:lnTo>
                <a:lnTo>
                  <a:pt x="2546693" y="3782580"/>
                </a:lnTo>
                <a:lnTo>
                  <a:pt x="2553322" y="3781996"/>
                </a:lnTo>
                <a:lnTo>
                  <a:pt x="2559520" y="3778885"/>
                </a:lnTo>
                <a:lnTo>
                  <a:pt x="2868015" y="3523259"/>
                </a:lnTo>
                <a:lnTo>
                  <a:pt x="2872524" y="3517989"/>
                </a:lnTo>
                <a:lnTo>
                  <a:pt x="2873260" y="3515588"/>
                </a:lnTo>
                <a:lnTo>
                  <a:pt x="3057448" y="3515588"/>
                </a:lnTo>
                <a:lnTo>
                  <a:pt x="2771279" y="3751732"/>
                </a:lnTo>
                <a:lnTo>
                  <a:pt x="2767088" y="3757257"/>
                </a:lnTo>
                <a:lnTo>
                  <a:pt x="2765234" y="3763683"/>
                </a:lnTo>
                <a:lnTo>
                  <a:pt x="2765806" y="3770325"/>
                </a:lnTo>
                <a:lnTo>
                  <a:pt x="2768917" y="3776522"/>
                </a:lnTo>
                <a:lnTo>
                  <a:pt x="2774442" y="3780713"/>
                </a:lnTo>
                <a:lnTo>
                  <a:pt x="2780868" y="3782580"/>
                </a:lnTo>
                <a:lnTo>
                  <a:pt x="2787497" y="3781996"/>
                </a:lnTo>
                <a:lnTo>
                  <a:pt x="2793695" y="3778885"/>
                </a:lnTo>
                <a:lnTo>
                  <a:pt x="3102191" y="3523259"/>
                </a:lnTo>
                <a:lnTo>
                  <a:pt x="3106699" y="3517989"/>
                </a:lnTo>
                <a:lnTo>
                  <a:pt x="3107436" y="3515588"/>
                </a:lnTo>
                <a:lnTo>
                  <a:pt x="3291624" y="3515588"/>
                </a:lnTo>
                <a:lnTo>
                  <a:pt x="3005455" y="3751732"/>
                </a:lnTo>
                <a:lnTo>
                  <a:pt x="3001264" y="3757257"/>
                </a:lnTo>
                <a:lnTo>
                  <a:pt x="2999397" y="3763683"/>
                </a:lnTo>
                <a:lnTo>
                  <a:pt x="2999968" y="3770325"/>
                </a:lnTo>
                <a:lnTo>
                  <a:pt x="3003092" y="3776522"/>
                </a:lnTo>
                <a:lnTo>
                  <a:pt x="3008617" y="3780713"/>
                </a:lnTo>
                <a:lnTo>
                  <a:pt x="3015030" y="3782580"/>
                </a:lnTo>
                <a:lnTo>
                  <a:pt x="3021673" y="3781996"/>
                </a:lnTo>
                <a:lnTo>
                  <a:pt x="3027857" y="3778885"/>
                </a:lnTo>
                <a:lnTo>
                  <a:pt x="3336353" y="3523259"/>
                </a:lnTo>
                <a:lnTo>
                  <a:pt x="3340874" y="3517989"/>
                </a:lnTo>
                <a:lnTo>
                  <a:pt x="3341611" y="3515588"/>
                </a:lnTo>
                <a:lnTo>
                  <a:pt x="3525799" y="3515588"/>
                </a:lnTo>
                <a:lnTo>
                  <a:pt x="3239617" y="3751732"/>
                </a:lnTo>
                <a:lnTo>
                  <a:pt x="3235439" y="3757257"/>
                </a:lnTo>
                <a:lnTo>
                  <a:pt x="3233572" y="3763683"/>
                </a:lnTo>
                <a:lnTo>
                  <a:pt x="3234144" y="3770325"/>
                </a:lnTo>
                <a:lnTo>
                  <a:pt x="3237255" y="3776522"/>
                </a:lnTo>
                <a:lnTo>
                  <a:pt x="3242792" y="3780713"/>
                </a:lnTo>
                <a:lnTo>
                  <a:pt x="3249206" y="3782580"/>
                </a:lnTo>
                <a:lnTo>
                  <a:pt x="3255835" y="3781996"/>
                </a:lnTo>
                <a:lnTo>
                  <a:pt x="3262033" y="3778885"/>
                </a:lnTo>
                <a:lnTo>
                  <a:pt x="3570528" y="3523259"/>
                </a:lnTo>
                <a:lnTo>
                  <a:pt x="3575050" y="3517989"/>
                </a:lnTo>
                <a:lnTo>
                  <a:pt x="3575786" y="3515588"/>
                </a:lnTo>
                <a:lnTo>
                  <a:pt x="3759962" y="3515588"/>
                </a:lnTo>
                <a:lnTo>
                  <a:pt x="3473793" y="3751732"/>
                </a:lnTo>
                <a:lnTo>
                  <a:pt x="3469614" y="3757257"/>
                </a:lnTo>
                <a:lnTo>
                  <a:pt x="3467747" y="3763683"/>
                </a:lnTo>
                <a:lnTo>
                  <a:pt x="3468319" y="3770325"/>
                </a:lnTo>
                <a:lnTo>
                  <a:pt x="3471430" y="3776522"/>
                </a:lnTo>
                <a:lnTo>
                  <a:pt x="3476968" y="3780713"/>
                </a:lnTo>
                <a:lnTo>
                  <a:pt x="3483381" y="3782580"/>
                </a:lnTo>
                <a:lnTo>
                  <a:pt x="3490010" y="3781996"/>
                </a:lnTo>
                <a:lnTo>
                  <a:pt x="3496208" y="3778885"/>
                </a:lnTo>
                <a:lnTo>
                  <a:pt x="3804704" y="3523259"/>
                </a:lnTo>
                <a:lnTo>
                  <a:pt x="3809212" y="3517989"/>
                </a:lnTo>
                <a:lnTo>
                  <a:pt x="3811193" y="3511600"/>
                </a:lnTo>
                <a:close/>
              </a:path>
              <a:path w="4156710" h="4112259">
                <a:moveTo>
                  <a:pt x="4156252" y="3840950"/>
                </a:moveTo>
                <a:lnTo>
                  <a:pt x="4155567" y="3834168"/>
                </a:lnTo>
                <a:lnTo>
                  <a:pt x="4152125" y="3827881"/>
                </a:lnTo>
                <a:lnTo>
                  <a:pt x="4146854" y="3823690"/>
                </a:lnTo>
                <a:lnTo>
                  <a:pt x="4140479" y="3821836"/>
                </a:lnTo>
                <a:lnTo>
                  <a:pt x="4133875" y="3822408"/>
                </a:lnTo>
                <a:lnTo>
                  <a:pt x="4127944" y="3825519"/>
                </a:lnTo>
                <a:lnTo>
                  <a:pt x="3818852" y="4081145"/>
                </a:lnTo>
                <a:lnTo>
                  <a:pt x="3814419" y="4086428"/>
                </a:lnTo>
                <a:lnTo>
                  <a:pt x="3814241" y="4087050"/>
                </a:lnTo>
                <a:lnTo>
                  <a:pt x="21971" y="4087050"/>
                </a:lnTo>
                <a:lnTo>
                  <a:pt x="21971" y="289496"/>
                </a:lnTo>
                <a:lnTo>
                  <a:pt x="23774" y="289128"/>
                </a:lnTo>
                <a:lnTo>
                  <a:pt x="29641" y="285140"/>
                </a:lnTo>
                <a:lnTo>
                  <a:pt x="285038" y="30111"/>
                </a:lnTo>
                <a:lnTo>
                  <a:pt x="288696" y="24155"/>
                </a:lnTo>
                <a:lnTo>
                  <a:pt x="289915" y="17487"/>
                </a:lnTo>
                <a:lnTo>
                  <a:pt x="288696" y="10934"/>
                </a:lnTo>
                <a:lnTo>
                  <a:pt x="285038" y="5308"/>
                </a:lnTo>
                <a:lnTo>
                  <a:pt x="279095" y="1320"/>
                </a:lnTo>
                <a:lnTo>
                  <a:pt x="272440" y="0"/>
                </a:lnTo>
                <a:lnTo>
                  <a:pt x="265887" y="1320"/>
                </a:lnTo>
                <a:lnTo>
                  <a:pt x="260273" y="5308"/>
                </a:lnTo>
                <a:lnTo>
                  <a:pt x="4864" y="260350"/>
                </a:lnTo>
                <a:lnTo>
                  <a:pt x="1219" y="266293"/>
                </a:lnTo>
                <a:lnTo>
                  <a:pt x="0" y="272961"/>
                </a:lnTo>
                <a:lnTo>
                  <a:pt x="1219" y="279527"/>
                </a:lnTo>
                <a:lnTo>
                  <a:pt x="4864" y="285140"/>
                </a:lnTo>
                <a:lnTo>
                  <a:pt x="7226" y="286753"/>
                </a:lnTo>
                <a:lnTo>
                  <a:pt x="7226" y="4098861"/>
                </a:lnTo>
                <a:lnTo>
                  <a:pt x="10172" y="4101808"/>
                </a:lnTo>
                <a:lnTo>
                  <a:pt x="3814394" y="4101808"/>
                </a:lnTo>
                <a:lnTo>
                  <a:pt x="3816502" y="4105948"/>
                </a:lnTo>
                <a:lnTo>
                  <a:pt x="3821773" y="4110126"/>
                </a:lnTo>
                <a:lnTo>
                  <a:pt x="3828224" y="4111917"/>
                </a:lnTo>
                <a:lnTo>
                  <a:pt x="3834993" y="4111167"/>
                </a:lnTo>
                <a:lnTo>
                  <a:pt x="3841267" y="4107713"/>
                </a:lnTo>
                <a:lnTo>
                  <a:pt x="4149763" y="3852684"/>
                </a:lnTo>
                <a:lnTo>
                  <a:pt x="4154284" y="3847388"/>
                </a:lnTo>
                <a:lnTo>
                  <a:pt x="4156252" y="3840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160714" y="4764014"/>
            <a:ext cx="3969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70" dirty="0">
                <a:solidFill>
                  <a:srgbClr val="D56A34"/>
                </a:solidFill>
                <a:latin typeface="Trebuchet MS"/>
                <a:cs typeface="Trebuchet MS"/>
              </a:rPr>
              <a:t>Στόχοι</a:t>
            </a:r>
            <a:r>
              <a:rPr sz="3000" b="1" spc="-204" dirty="0">
                <a:solidFill>
                  <a:srgbClr val="D56A34"/>
                </a:solidFill>
                <a:latin typeface="Trebuchet MS"/>
                <a:cs typeface="Trebuchet MS"/>
              </a:rPr>
              <a:t> </a:t>
            </a:r>
            <a:r>
              <a:rPr sz="3000" b="1" spc="135" dirty="0">
                <a:solidFill>
                  <a:srgbClr val="D56A34"/>
                </a:solidFill>
                <a:latin typeface="Trebuchet MS"/>
                <a:cs typeface="Trebuchet MS"/>
              </a:rPr>
              <a:t>Παρουσίασης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420600" y="9450706"/>
            <a:ext cx="3988435" cy="8362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30"/>
              </a:spcBef>
            </a:pPr>
            <a:r>
              <a:rPr sz="1850" b="1" spc="25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850" dirty="0">
              <a:latin typeface="Cambria"/>
              <a:cs typeface="Cambria"/>
            </a:endParaRPr>
          </a:p>
          <a:p>
            <a:pPr marL="12700" marR="5080">
              <a:lnSpc>
                <a:spcPts val="2100"/>
              </a:lnSpc>
              <a:spcBef>
                <a:spcPts val="70"/>
              </a:spcBef>
              <a:tabLst>
                <a:tab pos="2138680" algn="l"/>
              </a:tabLst>
            </a:pP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850" dirty="0">
                <a:solidFill>
                  <a:srgbClr val="737373"/>
                </a:solidFill>
                <a:latin typeface="Arial Black"/>
                <a:cs typeface="Arial Black"/>
              </a:rPr>
              <a:t>	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8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850" spc="-4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b="1" spc="-7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7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850" spc="-3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spc="-16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8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965" y="3238501"/>
              <a:ext cx="2964815" cy="1084042"/>
            </a:xfrm>
            <a:custGeom>
              <a:avLst/>
              <a:gdLst/>
              <a:ahLst/>
              <a:cxnLst/>
              <a:rect l="l" t="t" r="r" b="b"/>
              <a:pathLst>
                <a:path w="2964815" h="978535">
                  <a:moveTo>
                    <a:pt x="2223586" y="978333"/>
                  </a:moveTo>
                  <a:lnTo>
                    <a:pt x="0" y="978333"/>
                  </a:lnTo>
                  <a:lnTo>
                    <a:pt x="0" y="0"/>
                  </a:lnTo>
                  <a:lnTo>
                    <a:pt x="2223586" y="0"/>
                  </a:lnTo>
                  <a:lnTo>
                    <a:pt x="2964781" y="489166"/>
                  </a:lnTo>
                  <a:lnTo>
                    <a:pt x="2223586" y="978333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00078" y="3414479"/>
            <a:ext cx="2333722" cy="869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Απειλή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 εισόδου</a:t>
            </a:r>
            <a:r>
              <a:rPr sz="16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 Black"/>
                <a:cs typeface="Arial Black"/>
              </a:rPr>
              <a:t>νέων </a:t>
            </a: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επιχειρήσεων</a:t>
            </a:r>
            <a:r>
              <a:rPr sz="1600" spc="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 Black"/>
                <a:cs typeface="Arial Black"/>
              </a:rPr>
              <a:t>στον 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κλάδο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03923" y="3238501"/>
            <a:ext cx="2964815" cy="1084042"/>
          </a:xfrm>
          <a:custGeom>
            <a:avLst/>
            <a:gdLst/>
            <a:ahLst/>
            <a:cxnLst/>
            <a:rect l="l" t="t" r="r" b="b"/>
            <a:pathLst>
              <a:path w="2964815" h="978535">
                <a:moveTo>
                  <a:pt x="2223586" y="978333"/>
                </a:moveTo>
                <a:lnTo>
                  <a:pt x="0" y="978333"/>
                </a:lnTo>
                <a:lnTo>
                  <a:pt x="0" y="0"/>
                </a:lnTo>
                <a:lnTo>
                  <a:pt x="2223586" y="0"/>
                </a:lnTo>
                <a:lnTo>
                  <a:pt x="2964781" y="489166"/>
                </a:lnTo>
                <a:lnTo>
                  <a:pt x="2223586" y="978333"/>
                </a:lnTo>
                <a:close/>
              </a:path>
            </a:pathLst>
          </a:custGeom>
          <a:solidFill>
            <a:srgbClr val="EB77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72000" y="3314700"/>
            <a:ext cx="2341245" cy="988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400" spc="-90" dirty="0">
                <a:solidFill>
                  <a:srgbClr val="FFFFFF"/>
                </a:solidFill>
                <a:latin typeface="Arial Black"/>
                <a:cs typeface="Arial Black"/>
              </a:rPr>
              <a:t>Η</a:t>
            </a:r>
            <a:r>
              <a:rPr sz="1400" spc="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διαπραγματευτική</a:t>
            </a:r>
            <a:r>
              <a:rPr sz="1400" spc="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δύναμη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των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προμηθευτών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της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επιχείρησης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79699" y="3238501"/>
            <a:ext cx="3064501" cy="1084042"/>
          </a:xfrm>
          <a:custGeom>
            <a:avLst/>
            <a:gdLst/>
            <a:ahLst/>
            <a:cxnLst/>
            <a:rect l="l" t="t" r="r" b="b"/>
            <a:pathLst>
              <a:path w="2964815" h="978535">
                <a:moveTo>
                  <a:pt x="2223586" y="978333"/>
                </a:moveTo>
                <a:lnTo>
                  <a:pt x="0" y="978333"/>
                </a:lnTo>
                <a:lnTo>
                  <a:pt x="0" y="0"/>
                </a:lnTo>
                <a:lnTo>
                  <a:pt x="2223586" y="0"/>
                </a:lnTo>
                <a:lnTo>
                  <a:pt x="2964781" y="489166"/>
                </a:lnTo>
                <a:lnTo>
                  <a:pt x="2223586" y="978333"/>
                </a:lnTo>
                <a:close/>
              </a:path>
            </a:pathLst>
          </a:custGeom>
          <a:solidFill>
            <a:srgbClr val="EB77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47176" y="3390900"/>
            <a:ext cx="2212975" cy="756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1400" spc="-105" dirty="0">
                <a:solidFill>
                  <a:srgbClr val="FFFFFF"/>
                </a:solidFill>
                <a:latin typeface="Arial Black"/>
                <a:cs typeface="Arial Black"/>
              </a:rPr>
              <a:t>Η</a:t>
            </a:r>
            <a:r>
              <a:rPr sz="14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διαπραγματευτική δύναμη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των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πελατών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της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επιχείρησης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8296" y="3238501"/>
            <a:ext cx="2964815" cy="1084042"/>
          </a:xfrm>
          <a:custGeom>
            <a:avLst/>
            <a:gdLst/>
            <a:ahLst/>
            <a:cxnLst/>
            <a:rect l="l" t="t" r="r" b="b"/>
            <a:pathLst>
              <a:path w="2964815" h="978535">
                <a:moveTo>
                  <a:pt x="2223585" y="978333"/>
                </a:moveTo>
                <a:lnTo>
                  <a:pt x="0" y="978333"/>
                </a:lnTo>
                <a:lnTo>
                  <a:pt x="0" y="0"/>
                </a:lnTo>
                <a:lnTo>
                  <a:pt x="2223585" y="0"/>
                </a:lnTo>
                <a:lnTo>
                  <a:pt x="2964780" y="489166"/>
                </a:lnTo>
                <a:lnTo>
                  <a:pt x="2223585" y="978333"/>
                </a:lnTo>
                <a:close/>
              </a:path>
            </a:pathLst>
          </a:custGeom>
          <a:solidFill>
            <a:srgbClr val="EB77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01400" y="3314700"/>
            <a:ext cx="177863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3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Απειλή </a:t>
            </a:r>
            <a:r>
              <a:rPr sz="1600" spc="-20" dirty="0">
                <a:solidFill>
                  <a:srgbClr val="FFFFFF"/>
                </a:solidFill>
                <a:latin typeface="Arial Black"/>
                <a:cs typeface="Arial Black"/>
              </a:rPr>
              <a:t>Υποκατάστατων 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Προιόντων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69713" y="3238501"/>
            <a:ext cx="2964815" cy="1084042"/>
          </a:xfrm>
          <a:custGeom>
            <a:avLst/>
            <a:gdLst/>
            <a:ahLst/>
            <a:cxnLst/>
            <a:rect l="l" t="t" r="r" b="b"/>
            <a:pathLst>
              <a:path w="2964815" h="978535">
                <a:moveTo>
                  <a:pt x="2223586" y="978333"/>
                </a:moveTo>
                <a:lnTo>
                  <a:pt x="0" y="978333"/>
                </a:lnTo>
                <a:lnTo>
                  <a:pt x="0" y="0"/>
                </a:lnTo>
                <a:lnTo>
                  <a:pt x="2223586" y="0"/>
                </a:lnTo>
                <a:lnTo>
                  <a:pt x="2964781" y="489166"/>
                </a:lnTo>
                <a:lnTo>
                  <a:pt x="2223586" y="978333"/>
                </a:lnTo>
                <a:close/>
              </a:path>
            </a:pathLst>
          </a:custGeom>
          <a:solidFill>
            <a:srgbClr val="EB77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517544" y="3314700"/>
            <a:ext cx="2475056" cy="862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185">
              <a:lnSpc>
                <a:spcPct val="115399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Επίπεδο</a:t>
            </a:r>
            <a:r>
              <a:rPr sz="16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Ανταγωνισμού </a:t>
            </a: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μεταξύ</a:t>
            </a:r>
            <a:r>
              <a:rPr sz="1600" spc="-20" dirty="0">
                <a:solidFill>
                  <a:srgbClr val="FFFFFF"/>
                </a:solidFill>
                <a:latin typeface="Arial Black"/>
                <a:cs typeface="Arial Black"/>
              </a:rPr>
              <a:t> των 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υφιστάμενων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44955" y="4810645"/>
            <a:ext cx="16153765" cy="4083050"/>
          </a:xfrm>
          <a:custGeom>
            <a:avLst/>
            <a:gdLst/>
            <a:ahLst/>
            <a:cxnLst/>
            <a:rect l="l" t="t" r="r" b="b"/>
            <a:pathLst>
              <a:path w="16153765" h="4083050">
                <a:moveTo>
                  <a:pt x="2926499" y="204520"/>
                </a:moveTo>
                <a:lnTo>
                  <a:pt x="1546682" y="203644"/>
                </a:lnTo>
                <a:lnTo>
                  <a:pt x="1462684" y="0"/>
                </a:lnTo>
                <a:lnTo>
                  <a:pt x="1378724" y="203542"/>
                </a:lnTo>
                <a:lnTo>
                  <a:pt x="0" y="202565"/>
                </a:lnTo>
                <a:lnTo>
                  <a:pt x="0" y="203644"/>
                </a:lnTo>
                <a:lnTo>
                  <a:pt x="0" y="4081488"/>
                </a:lnTo>
                <a:lnTo>
                  <a:pt x="1460728" y="4082453"/>
                </a:lnTo>
                <a:lnTo>
                  <a:pt x="2925521" y="4082453"/>
                </a:lnTo>
                <a:lnTo>
                  <a:pt x="2925521" y="4081488"/>
                </a:lnTo>
                <a:lnTo>
                  <a:pt x="2926499" y="1589481"/>
                </a:lnTo>
                <a:lnTo>
                  <a:pt x="2926499" y="204520"/>
                </a:lnTo>
                <a:close/>
              </a:path>
              <a:path w="16153765" h="4083050">
                <a:moveTo>
                  <a:pt x="6287452" y="204520"/>
                </a:moveTo>
                <a:lnTo>
                  <a:pt x="4907635" y="203644"/>
                </a:lnTo>
                <a:lnTo>
                  <a:pt x="4823638" y="0"/>
                </a:lnTo>
                <a:lnTo>
                  <a:pt x="4739678" y="203542"/>
                </a:lnTo>
                <a:lnTo>
                  <a:pt x="3360966" y="202565"/>
                </a:lnTo>
                <a:lnTo>
                  <a:pt x="3360966" y="203644"/>
                </a:lnTo>
                <a:lnTo>
                  <a:pt x="3360966" y="4081488"/>
                </a:lnTo>
                <a:lnTo>
                  <a:pt x="4821694" y="4082453"/>
                </a:lnTo>
                <a:lnTo>
                  <a:pt x="6286474" y="4082453"/>
                </a:lnTo>
                <a:lnTo>
                  <a:pt x="6286474" y="4081488"/>
                </a:lnTo>
                <a:lnTo>
                  <a:pt x="6287452" y="1589100"/>
                </a:lnTo>
                <a:lnTo>
                  <a:pt x="6287452" y="204520"/>
                </a:lnTo>
                <a:close/>
              </a:path>
              <a:path w="16153765" h="4083050">
                <a:moveTo>
                  <a:pt x="9463227" y="204520"/>
                </a:moveTo>
                <a:lnTo>
                  <a:pt x="8083410" y="203644"/>
                </a:lnTo>
                <a:lnTo>
                  <a:pt x="7999412" y="0"/>
                </a:lnTo>
                <a:lnTo>
                  <a:pt x="7915453" y="203542"/>
                </a:lnTo>
                <a:lnTo>
                  <a:pt x="6536741" y="202565"/>
                </a:lnTo>
                <a:lnTo>
                  <a:pt x="6536741" y="203644"/>
                </a:lnTo>
                <a:lnTo>
                  <a:pt x="6536741" y="4081488"/>
                </a:lnTo>
                <a:lnTo>
                  <a:pt x="7997469" y="4082453"/>
                </a:lnTo>
                <a:lnTo>
                  <a:pt x="9462249" y="4082453"/>
                </a:lnTo>
                <a:lnTo>
                  <a:pt x="9462249" y="4081488"/>
                </a:lnTo>
                <a:lnTo>
                  <a:pt x="9463227" y="1590040"/>
                </a:lnTo>
                <a:lnTo>
                  <a:pt x="9463227" y="204520"/>
                </a:lnTo>
                <a:close/>
              </a:path>
              <a:path w="16153765" h="4083050">
                <a:moveTo>
                  <a:pt x="12751829" y="204520"/>
                </a:moveTo>
                <a:lnTo>
                  <a:pt x="11372012" y="203644"/>
                </a:lnTo>
                <a:lnTo>
                  <a:pt x="11288014" y="0"/>
                </a:lnTo>
                <a:lnTo>
                  <a:pt x="11204054" y="203542"/>
                </a:lnTo>
                <a:lnTo>
                  <a:pt x="9825330" y="202565"/>
                </a:lnTo>
                <a:lnTo>
                  <a:pt x="9825330" y="203644"/>
                </a:lnTo>
                <a:lnTo>
                  <a:pt x="9825330" y="4081488"/>
                </a:lnTo>
                <a:lnTo>
                  <a:pt x="11286058" y="4082453"/>
                </a:lnTo>
                <a:lnTo>
                  <a:pt x="12750851" y="4082453"/>
                </a:lnTo>
                <a:lnTo>
                  <a:pt x="12750851" y="4081488"/>
                </a:lnTo>
                <a:lnTo>
                  <a:pt x="12751829" y="1589684"/>
                </a:lnTo>
                <a:lnTo>
                  <a:pt x="12751829" y="204520"/>
                </a:lnTo>
                <a:close/>
              </a:path>
              <a:path w="16153765" h="4083050">
                <a:moveTo>
                  <a:pt x="16153245" y="204520"/>
                </a:moveTo>
                <a:lnTo>
                  <a:pt x="14773428" y="203644"/>
                </a:lnTo>
                <a:lnTo>
                  <a:pt x="14689430" y="0"/>
                </a:lnTo>
                <a:lnTo>
                  <a:pt x="14605470" y="203542"/>
                </a:lnTo>
                <a:lnTo>
                  <a:pt x="13226745" y="202565"/>
                </a:lnTo>
                <a:lnTo>
                  <a:pt x="13226745" y="203644"/>
                </a:lnTo>
                <a:lnTo>
                  <a:pt x="13226745" y="4081488"/>
                </a:lnTo>
                <a:lnTo>
                  <a:pt x="14687474" y="4082453"/>
                </a:lnTo>
                <a:lnTo>
                  <a:pt x="16152267" y="4082453"/>
                </a:lnTo>
                <a:lnTo>
                  <a:pt x="16152267" y="4081488"/>
                </a:lnTo>
                <a:lnTo>
                  <a:pt x="16153245" y="1589582"/>
                </a:lnTo>
                <a:lnTo>
                  <a:pt x="16153245" y="204520"/>
                </a:lnTo>
                <a:close/>
              </a:path>
            </a:pathLst>
          </a:custGeom>
          <a:solidFill>
            <a:srgbClr val="B5B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5396" rIns="0" bIns="0" rtlCol="0">
            <a:spAutoFit/>
          </a:bodyPr>
          <a:lstStyle/>
          <a:p>
            <a:pPr marL="407352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181818"/>
                </a:solidFill>
              </a:rPr>
              <a:t>ΟΙ</a:t>
            </a:r>
            <a:r>
              <a:rPr sz="3600" spc="-90" dirty="0">
                <a:solidFill>
                  <a:srgbClr val="181818"/>
                </a:solidFill>
              </a:rPr>
              <a:t> </a:t>
            </a:r>
            <a:r>
              <a:rPr sz="3600" spc="-345" dirty="0">
                <a:solidFill>
                  <a:srgbClr val="181818"/>
                </a:solidFill>
              </a:rPr>
              <a:t>ΠΕΝΤΕ</a:t>
            </a:r>
            <a:r>
              <a:rPr sz="3600" spc="-50" dirty="0">
                <a:solidFill>
                  <a:srgbClr val="181818"/>
                </a:solidFill>
              </a:rPr>
              <a:t> </a:t>
            </a:r>
            <a:r>
              <a:rPr sz="3600" spc="-225" dirty="0">
                <a:solidFill>
                  <a:srgbClr val="181818"/>
                </a:solidFill>
              </a:rPr>
              <a:t>ΔΥΝΑΜΕΙΣ</a:t>
            </a:r>
            <a:r>
              <a:rPr sz="3600" spc="-55" dirty="0">
                <a:solidFill>
                  <a:srgbClr val="181818"/>
                </a:solidFill>
              </a:rPr>
              <a:t> </a:t>
            </a:r>
            <a:r>
              <a:rPr sz="3600" spc="-340" dirty="0">
                <a:solidFill>
                  <a:srgbClr val="181818"/>
                </a:solidFill>
              </a:rPr>
              <a:t>ΤΟΥ</a:t>
            </a:r>
            <a:r>
              <a:rPr sz="3600" spc="-50" dirty="0">
                <a:solidFill>
                  <a:srgbClr val="181818"/>
                </a:solidFill>
              </a:rPr>
              <a:t> </a:t>
            </a:r>
            <a:r>
              <a:rPr sz="3600" spc="-345" dirty="0">
                <a:solidFill>
                  <a:srgbClr val="181818"/>
                </a:solidFill>
              </a:rPr>
              <a:t>PORTER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7639" y="5395287"/>
            <a:ext cx="2437765" cy="2343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5200"/>
              </a:lnSpc>
              <a:spcBef>
                <a:spcPts val="100"/>
              </a:spcBef>
            </a:pPr>
            <a:r>
              <a:rPr sz="1350" spc="50" dirty="0">
                <a:latin typeface="Tahoma"/>
                <a:cs typeface="Tahoma"/>
              </a:rPr>
              <a:t>Ένας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60" dirty="0">
                <a:latin typeface="Tahoma"/>
                <a:cs typeface="Tahoma"/>
              </a:rPr>
              <a:t>κλάδος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25" dirty="0">
                <a:latin typeface="Tahoma"/>
                <a:cs typeface="Tahoma"/>
              </a:rPr>
              <a:t>που </a:t>
            </a:r>
            <a:r>
              <a:rPr sz="1350" spc="55" dirty="0">
                <a:latin typeface="Tahoma"/>
                <a:cs typeface="Tahoma"/>
              </a:rPr>
              <a:t>χαρακτηρίζεται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70" dirty="0">
                <a:latin typeface="Tahoma"/>
                <a:cs typeface="Tahoma"/>
              </a:rPr>
              <a:t>από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55" dirty="0">
                <a:latin typeface="Tahoma"/>
                <a:cs typeface="Tahoma"/>
              </a:rPr>
              <a:t>μεγάλες </a:t>
            </a:r>
            <a:r>
              <a:rPr sz="1350" spc="65" dirty="0">
                <a:latin typeface="Tahoma"/>
                <a:cs typeface="Tahoma"/>
              </a:rPr>
              <a:t>αποδόσεις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55" dirty="0">
                <a:latin typeface="Tahoma"/>
                <a:cs typeface="Tahoma"/>
              </a:rPr>
              <a:t>και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60" dirty="0">
                <a:latin typeface="Tahoma"/>
                <a:cs typeface="Tahoma"/>
              </a:rPr>
              <a:t>μεγάλα </a:t>
            </a:r>
            <a:r>
              <a:rPr sz="1350" spc="70" dirty="0">
                <a:latin typeface="Tahoma"/>
                <a:cs typeface="Tahoma"/>
              </a:rPr>
              <a:t>περιθώρια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45" dirty="0">
                <a:latin typeface="Tahoma"/>
                <a:cs typeface="Tahoma"/>
              </a:rPr>
              <a:t>κέρδους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40" dirty="0">
                <a:latin typeface="Tahoma"/>
                <a:cs typeface="Tahoma"/>
              </a:rPr>
              <a:t>είναι </a:t>
            </a:r>
            <a:r>
              <a:rPr sz="1350" spc="70" dirty="0">
                <a:latin typeface="Tahoma"/>
                <a:cs typeface="Tahoma"/>
              </a:rPr>
              <a:t>προφανώς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55" dirty="0">
                <a:latin typeface="Tahoma"/>
                <a:cs typeface="Tahoma"/>
              </a:rPr>
              <a:t>ελκυστικός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55" dirty="0">
                <a:latin typeface="Tahoma"/>
                <a:cs typeface="Tahoma"/>
              </a:rPr>
              <a:t>και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45" dirty="0">
                <a:latin typeface="Tahoma"/>
                <a:cs typeface="Tahoma"/>
              </a:rPr>
              <a:t>για </a:t>
            </a:r>
            <a:r>
              <a:rPr sz="1350" spc="70" dirty="0">
                <a:latin typeface="Tahoma"/>
                <a:cs typeface="Tahoma"/>
              </a:rPr>
              <a:t>άλλες</a:t>
            </a:r>
            <a:r>
              <a:rPr sz="1350" spc="5" dirty="0">
                <a:latin typeface="Tahoma"/>
                <a:cs typeface="Tahoma"/>
              </a:rPr>
              <a:t> </a:t>
            </a:r>
            <a:r>
              <a:rPr sz="1350" spc="40" dirty="0">
                <a:latin typeface="Tahoma"/>
                <a:cs typeface="Tahoma"/>
              </a:rPr>
              <a:t>επιχειρήσεις.</a:t>
            </a:r>
            <a:endParaRPr sz="1350" dirty="0">
              <a:latin typeface="Tahoma"/>
              <a:cs typeface="Tahoma"/>
            </a:endParaRPr>
          </a:p>
          <a:p>
            <a:pPr marL="22225" marR="14604" indent="-635" algn="ctr">
              <a:lnSpc>
                <a:spcPct val="125200"/>
              </a:lnSpc>
            </a:pPr>
            <a:r>
              <a:rPr sz="1350" spc="65" dirty="0">
                <a:latin typeface="Tahoma"/>
                <a:cs typeface="Tahoma"/>
              </a:rPr>
              <a:t>Αναμένεται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50" dirty="0">
                <a:latin typeface="Tahoma"/>
                <a:cs typeface="Tahoma"/>
              </a:rPr>
              <a:t>ότι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dirty="0">
                <a:latin typeface="Tahoma"/>
                <a:cs typeface="Tahoma"/>
              </a:rPr>
              <a:t>ο</a:t>
            </a:r>
            <a:r>
              <a:rPr sz="1350" spc="20" dirty="0">
                <a:latin typeface="Tahoma"/>
                <a:cs typeface="Tahoma"/>
              </a:rPr>
              <a:t> </a:t>
            </a:r>
            <a:r>
              <a:rPr sz="1350" spc="50" dirty="0">
                <a:latin typeface="Tahoma"/>
                <a:cs typeface="Tahoma"/>
              </a:rPr>
              <a:t>κλάδος </a:t>
            </a:r>
            <a:r>
              <a:rPr sz="1350" spc="55" dirty="0">
                <a:latin typeface="Tahoma"/>
                <a:cs typeface="Tahoma"/>
              </a:rPr>
              <a:t>αυτός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65" dirty="0">
                <a:latin typeface="Tahoma"/>
                <a:cs typeface="Tahoma"/>
              </a:rPr>
              <a:t>θα</a:t>
            </a:r>
            <a:r>
              <a:rPr sz="1350" spc="10" dirty="0">
                <a:latin typeface="Tahoma"/>
                <a:cs typeface="Tahoma"/>
              </a:rPr>
              <a:t> </a:t>
            </a:r>
            <a:r>
              <a:rPr sz="1350" spc="55" dirty="0">
                <a:latin typeface="Tahoma"/>
                <a:cs typeface="Tahoma"/>
              </a:rPr>
              <a:t>χαρακτηρίζεται</a:t>
            </a:r>
            <a:r>
              <a:rPr sz="1350" spc="15" dirty="0">
                <a:latin typeface="Tahoma"/>
                <a:cs typeface="Tahoma"/>
              </a:rPr>
              <a:t> </a:t>
            </a:r>
            <a:r>
              <a:rPr sz="1350" spc="45" dirty="0">
                <a:latin typeface="Tahoma"/>
                <a:cs typeface="Tahoma"/>
              </a:rPr>
              <a:t>από </a:t>
            </a:r>
            <a:r>
              <a:rPr sz="1350" dirty="0">
                <a:latin typeface="Tahoma"/>
                <a:cs typeface="Tahoma"/>
              </a:rPr>
              <a:t>έντονο</a:t>
            </a:r>
            <a:r>
              <a:rPr sz="1350" spc="280" dirty="0">
                <a:latin typeface="Tahoma"/>
                <a:cs typeface="Tahoma"/>
              </a:rPr>
              <a:t> </a:t>
            </a:r>
            <a:r>
              <a:rPr sz="1350" spc="45" dirty="0">
                <a:latin typeface="Tahoma"/>
                <a:cs typeface="Tahoma"/>
              </a:rPr>
              <a:t>ανταγωνισμό.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27091" y="5346065"/>
            <a:ext cx="2082164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1200" spc="110" dirty="0">
                <a:latin typeface="Tahoma"/>
                <a:cs typeface="Tahoma"/>
              </a:rPr>
              <a:t>Ο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αριθμός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των </a:t>
            </a:r>
            <a:r>
              <a:rPr sz="1200" spc="20" dirty="0">
                <a:latin typeface="Tahoma"/>
                <a:cs typeface="Tahoma"/>
              </a:rPr>
              <a:t>προμηθευτών,</a:t>
            </a:r>
            <a:r>
              <a:rPr sz="1200" spc="14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το</a:t>
            </a:r>
            <a:r>
              <a:rPr sz="1200" spc="145" dirty="0">
                <a:latin typeface="Tahoma"/>
                <a:cs typeface="Tahoma"/>
              </a:rPr>
              <a:t> </a:t>
            </a:r>
            <a:r>
              <a:rPr sz="1200" spc="40" dirty="0">
                <a:latin typeface="Tahoma"/>
                <a:cs typeface="Tahoma"/>
              </a:rPr>
              <a:t>μέγεθος </a:t>
            </a:r>
            <a:r>
              <a:rPr sz="1200" spc="10" dirty="0">
                <a:latin typeface="Tahoma"/>
                <a:cs typeface="Tahoma"/>
              </a:rPr>
              <a:t>του</a:t>
            </a:r>
            <a:r>
              <a:rPr sz="1200" spc="200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προμηθευτή,</a:t>
            </a:r>
            <a:r>
              <a:rPr sz="1200" spc="204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η </a:t>
            </a:r>
            <a:r>
              <a:rPr sz="1200" spc="45" dirty="0">
                <a:latin typeface="Tahoma"/>
                <a:cs typeface="Tahoma"/>
              </a:rPr>
              <a:t>δυνατότητα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υποκατάστασης </a:t>
            </a:r>
            <a:r>
              <a:rPr sz="1200" dirty="0">
                <a:latin typeface="Tahoma"/>
                <a:cs typeface="Tahoma"/>
              </a:rPr>
              <a:t>των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προϊόντων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spc="25" dirty="0">
                <a:latin typeface="Tahoma"/>
                <a:cs typeface="Tahoma"/>
              </a:rPr>
              <a:t>που </a:t>
            </a:r>
            <a:r>
              <a:rPr sz="1200" dirty="0">
                <a:latin typeface="Tahoma"/>
                <a:cs typeface="Tahoma"/>
              </a:rPr>
              <a:t>παρέχουν</a:t>
            </a:r>
            <a:r>
              <a:rPr sz="1200" spc="17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οι</a:t>
            </a:r>
            <a:r>
              <a:rPr sz="1200" spc="18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προμηθευτές,</a:t>
            </a:r>
            <a:r>
              <a:rPr sz="1200" spc="50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και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η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35" dirty="0">
                <a:latin typeface="Tahoma"/>
                <a:cs typeface="Tahoma"/>
              </a:rPr>
              <a:t>δυνατότητα </a:t>
            </a:r>
            <a:r>
              <a:rPr sz="1200" spc="55" dirty="0">
                <a:latin typeface="Tahoma"/>
                <a:cs typeface="Tahoma"/>
              </a:rPr>
              <a:t>ολοκλήρωσης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από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πλευράς </a:t>
            </a:r>
            <a:r>
              <a:rPr sz="1200" spc="10" dirty="0">
                <a:latin typeface="Tahoma"/>
                <a:cs typeface="Tahoma"/>
              </a:rPr>
              <a:t>της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επιχείρησης,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δηλαδή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να </a:t>
            </a:r>
            <a:r>
              <a:rPr sz="1200" spc="55" dirty="0">
                <a:latin typeface="Tahoma"/>
                <a:cs typeface="Tahoma"/>
              </a:rPr>
              <a:t>αναλάβει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η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επιχείρηση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να </a:t>
            </a:r>
            <a:r>
              <a:rPr sz="1200" spc="45" dirty="0">
                <a:latin typeface="Tahoma"/>
                <a:cs typeface="Tahoma"/>
              </a:rPr>
              <a:t>φτιάχνει</a:t>
            </a:r>
            <a:r>
              <a:rPr sz="1200" spc="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τις</a:t>
            </a:r>
            <a:r>
              <a:rPr sz="1200" spc="60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‘πρώτες</a:t>
            </a:r>
            <a:r>
              <a:rPr sz="1200" spc="6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ύλες’ </a:t>
            </a:r>
            <a:r>
              <a:rPr sz="1200" spc="50" dirty="0">
                <a:latin typeface="Tahoma"/>
                <a:cs typeface="Tahoma"/>
              </a:rPr>
              <a:t>που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θα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αγόραζε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από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τους </a:t>
            </a:r>
            <a:r>
              <a:rPr sz="1200" spc="50" dirty="0">
                <a:latin typeface="Tahoma"/>
                <a:cs typeface="Tahoma"/>
              </a:rPr>
              <a:t>προμηθευτές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της.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69166" y="5496473"/>
            <a:ext cx="218567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latin typeface="Tahoma"/>
                <a:cs typeface="Tahoma"/>
              </a:rPr>
              <a:t>Το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μέγεθος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και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η </a:t>
            </a:r>
            <a:r>
              <a:rPr sz="1600" spc="70" dirty="0">
                <a:latin typeface="Tahoma"/>
                <a:cs typeface="Tahoma"/>
              </a:rPr>
              <a:t>οικονομική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δύναμη των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πελατών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30" dirty="0">
                <a:latin typeface="Tahoma"/>
                <a:cs typeface="Tahoma"/>
              </a:rPr>
              <a:t>της </a:t>
            </a:r>
            <a:r>
              <a:rPr sz="1600" spc="70" dirty="0">
                <a:latin typeface="Tahoma"/>
                <a:cs typeface="Tahoma"/>
              </a:rPr>
              <a:t>επιχείρησης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και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60" dirty="0">
                <a:latin typeface="Tahoma"/>
                <a:cs typeface="Tahoma"/>
              </a:rPr>
              <a:t>η </a:t>
            </a:r>
            <a:r>
              <a:rPr sz="1600" spc="45" dirty="0">
                <a:latin typeface="Tahoma"/>
                <a:cs typeface="Tahoma"/>
              </a:rPr>
              <a:t>ύπαρξη </a:t>
            </a:r>
            <a:r>
              <a:rPr sz="1600" spc="60" dirty="0">
                <a:latin typeface="Tahoma"/>
                <a:cs typeface="Tahoma"/>
              </a:rPr>
              <a:t>ανταγωνιστών.</a:t>
            </a:r>
            <a:r>
              <a:rPr sz="1600" spc="55" dirty="0">
                <a:latin typeface="Tahoma"/>
                <a:cs typeface="Tahoma"/>
              </a:rPr>
              <a:t> </a:t>
            </a:r>
            <a:r>
              <a:rPr sz="1600" spc="90" dirty="0">
                <a:latin typeface="Tahoma"/>
                <a:cs typeface="Tahoma"/>
              </a:rPr>
              <a:t>Οι </a:t>
            </a:r>
            <a:r>
              <a:rPr sz="1600" spc="80" dirty="0">
                <a:latin typeface="Tahoma"/>
                <a:cs typeface="Tahoma"/>
              </a:rPr>
              <a:t>απειλές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που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υπάρχουν </a:t>
            </a:r>
            <a:r>
              <a:rPr sz="1600" spc="80" dirty="0">
                <a:latin typeface="Tahoma"/>
                <a:cs typeface="Tahoma"/>
              </a:rPr>
              <a:t>από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υποκατάστατα </a:t>
            </a:r>
            <a:r>
              <a:rPr sz="1600" spc="45" dirty="0">
                <a:latin typeface="Tahoma"/>
                <a:cs typeface="Tahoma"/>
              </a:rPr>
              <a:t>προϊόντα.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38732" y="5156898"/>
            <a:ext cx="1988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10" dirty="0">
                <a:latin typeface="Tahoma"/>
                <a:cs typeface="Tahoma"/>
              </a:rPr>
              <a:t>Η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εξέταση</a:t>
            </a:r>
            <a:r>
              <a:rPr sz="1400" spc="9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της</a:t>
            </a:r>
            <a:r>
              <a:rPr sz="1400" spc="9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δύναμης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27991" y="5370182"/>
            <a:ext cx="2409190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1400" spc="55" dirty="0">
                <a:latin typeface="Tahoma"/>
                <a:cs typeface="Tahoma"/>
              </a:rPr>
              <a:t>αυτής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μπορεί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να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αναδείξει </a:t>
            </a:r>
            <a:r>
              <a:rPr sz="1400" dirty="0">
                <a:latin typeface="Tahoma"/>
                <a:cs typeface="Tahoma"/>
              </a:rPr>
              <a:t>στην</a:t>
            </a:r>
            <a:r>
              <a:rPr sz="1400" spc="114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διοίκηση</a:t>
            </a:r>
            <a:r>
              <a:rPr sz="1400" spc="12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μιας </a:t>
            </a:r>
            <a:r>
              <a:rPr sz="1400" spc="60" dirty="0">
                <a:latin typeface="Tahoma"/>
                <a:cs typeface="Tahoma"/>
              </a:rPr>
              <a:t>επιχείρησης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το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ποια </a:t>
            </a:r>
            <a:r>
              <a:rPr sz="1400" spc="65" dirty="0">
                <a:latin typeface="Tahoma"/>
                <a:cs typeface="Tahoma"/>
              </a:rPr>
              <a:t>προϊόντα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ή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υπηρεσίες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της </a:t>
            </a:r>
            <a:r>
              <a:rPr sz="1400" spc="60" dirty="0">
                <a:latin typeface="Tahoma"/>
                <a:cs typeface="Tahoma"/>
              </a:rPr>
              <a:t>αντιμετωπίζουν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τον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κίνδυνο </a:t>
            </a:r>
            <a:r>
              <a:rPr sz="1400" spc="50" dirty="0">
                <a:latin typeface="Tahoma"/>
                <a:cs typeface="Tahoma"/>
              </a:rPr>
              <a:t>να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υποκατασταθούν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από </a:t>
            </a:r>
            <a:r>
              <a:rPr sz="1400" spc="75" dirty="0">
                <a:latin typeface="Tahoma"/>
                <a:cs typeface="Tahoma"/>
              </a:rPr>
              <a:t>άλλα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προϊόντα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ή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υπηρεσίες </a:t>
            </a:r>
            <a:r>
              <a:rPr sz="1400" dirty="0">
                <a:latin typeface="Tahoma"/>
                <a:cs typeface="Tahoma"/>
              </a:rPr>
              <a:t>του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ανταγωνισμού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(πχ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λόγω χαμηλότερων</a:t>
            </a:r>
            <a:r>
              <a:rPr sz="1400" spc="1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τιμών,</a:t>
            </a:r>
            <a:r>
              <a:rPr sz="1400" spc="12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λόγω χαμηλού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κόστους </a:t>
            </a:r>
            <a:r>
              <a:rPr sz="1400" spc="80" dirty="0">
                <a:latin typeface="Tahoma"/>
                <a:cs typeface="Tahoma"/>
              </a:rPr>
              <a:t>παραγωγής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κλπ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48042" y="5102853"/>
            <a:ext cx="2407920" cy="324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25000"/>
              </a:lnSpc>
              <a:spcBef>
                <a:spcPts val="100"/>
              </a:spcBef>
            </a:pPr>
            <a:r>
              <a:rPr sz="1300" spc="110" dirty="0">
                <a:latin typeface="Tahoma"/>
                <a:cs typeface="Tahoma"/>
              </a:rPr>
              <a:t>Η</a:t>
            </a:r>
            <a:r>
              <a:rPr sz="1300" spc="100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εξέταση</a:t>
            </a:r>
            <a:r>
              <a:rPr sz="1300" spc="10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της</a:t>
            </a:r>
            <a:r>
              <a:rPr sz="1300" spc="100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δύναμης</a:t>
            </a:r>
            <a:r>
              <a:rPr sz="1300" spc="105" dirty="0">
                <a:latin typeface="Tahoma"/>
                <a:cs typeface="Tahoma"/>
              </a:rPr>
              <a:t> </a:t>
            </a:r>
            <a:r>
              <a:rPr sz="1300" spc="-20" dirty="0">
                <a:latin typeface="Tahoma"/>
                <a:cs typeface="Tahoma"/>
              </a:rPr>
              <a:t>αυτής </a:t>
            </a:r>
            <a:r>
              <a:rPr sz="1300" spc="60" dirty="0">
                <a:latin typeface="Tahoma"/>
                <a:cs typeface="Tahoma"/>
              </a:rPr>
              <a:t>μπορεί</a:t>
            </a:r>
            <a:r>
              <a:rPr sz="1300" spc="3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να</a:t>
            </a:r>
            <a:r>
              <a:rPr sz="1300" spc="40" dirty="0">
                <a:latin typeface="Tahoma"/>
                <a:cs typeface="Tahoma"/>
              </a:rPr>
              <a:t> </a:t>
            </a:r>
            <a:r>
              <a:rPr sz="1300" spc="45" dirty="0">
                <a:latin typeface="Tahoma"/>
                <a:cs typeface="Tahoma"/>
              </a:rPr>
              <a:t>αναδείξει</a:t>
            </a:r>
            <a:r>
              <a:rPr sz="1300" spc="40" dirty="0">
                <a:latin typeface="Tahoma"/>
                <a:cs typeface="Tahoma"/>
              </a:rPr>
              <a:t> </a:t>
            </a:r>
            <a:r>
              <a:rPr sz="1300" spc="-20" dirty="0">
                <a:latin typeface="Tahoma"/>
                <a:cs typeface="Tahoma"/>
              </a:rPr>
              <a:t>στην </a:t>
            </a:r>
            <a:r>
              <a:rPr sz="1300" spc="55" dirty="0">
                <a:latin typeface="Tahoma"/>
                <a:cs typeface="Tahoma"/>
              </a:rPr>
              <a:t>διοίκηση</a:t>
            </a:r>
            <a:r>
              <a:rPr sz="1300" spc="25" dirty="0">
                <a:latin typeface="Tahoma"/>
                <a:cs typeface="Tahoma"/>
              </a:rPr>
              <a:t> </a:t>
            </a:r>
            <a:r>
              <a:rPr sz="1300" spc="65" dirty="0">
                <a:latin typeface="Tahoma"/>
                <a:cs typeface="Tahoma"/>
              </a:rPr>
              <a:t>μιας</a:t>
            </a:r>
            <a:r>
              <a:rPr sz="1300" spc="25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επιχείρησης</a:t>
            </a:r>
            <a:r>
              <a:rPr sz="1300" spc="25" dirty="0">
                <a:latin typeface="Tahoma"/>
                <a:cs typeface="Tahoma"/>
              </a:rPr>
              <a:t> </a:t>
            </a:r>
            <a:r>
              <a:rPr sz="1300" spc="-25" dirty="0">
                <a:latin typeface="Tahoma"/>
                <a:cs typeface="Tahoma"/>
              </a:rPr>
              <a:t>το </a:t>
            </a:r>
            <a:r>
              <a:rPr sz="1300" spc="55" dirty="0">
                <a:latin typeface="Tahoma"/>
                <a:cs typeface="Tahoma"/>
              </a:rPr>
              <a:t>επίπεδο</a:t>
            </a:r>
            <a:r>
              <a:rPr sz="1300" spc="15" dirty="0">
                <a:latin typeface="Tahoma"/>
                <a:cs typeface="Tahoma"/>
              </a:rPr>
              <a:t> </a:t>
            </a:r>
            <a:r>
              <a:rPr sz="1300" spc="60" dirty="0">
                <a:latin typeface="Tahoma"/>
                <a:cs typeface="Tahoma"/>
              </a:rPr>
              <a:t>ανταγωνισμού</a:t>
            </a:r>
            <a:r>
              <a:rPr sz="1300" spc="1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μεταξύ </a:t>
            </a:r>
            <a:r>
              <a:rPr sz="1300" dirty="0">
                <a:latin typeface="Tahoma"/>
                <a:cs typeface="Tahoma"/>
              </a:rPr>
              <a:t>των</a:t>
            </a:r>
            <a:r>
              <a:rPr sz="1300" spc="120" dirty="0">
                <a:latin typeface="Tahoma"/>
                <a:cs typeface="Tahoma"/>
              </a:rPr>
              <a:t> </a:t>
            </a:r>
            <a:r>
              <a:rPr sz="1300" spc="40" dirty="0">
                <a:latin typeface="Tahoma"/>
                <a:cs typeface="Tahoma"/>
              </a:rPr>
              <a:t>υφιστάμενων </a:t>
            </a:r>
            <a:r>
              <a:rPr sz="1300" spc="50" dirty="0">
                <a:latin typeface="Tahoma"/>
                <a:cs typeface="Tahoma"/>
              </a:rPr>
              <a:t>επιχειρήσεων</a:t>
            </a:r>
            <a:r>
              <a:rPr sz="1300" spc="10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ενός</a:t>
            </a:r>
            <a:r>
              <a:rPr sz="1300" spc="10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κλάδου.</a:t>
            </a:r>
            <a:endParaRPr sz="1300">
              <a:latin typeface="Tahoma"/>
              <a:cs typeface="Tahoma"/>
            </a:endParaRPr>
          </a:p>
          <a:p>
            <a:pPr marL="20320" marR="12700" algn="ctr">
              <a:lnSpc>
                <a:spcPct val="125000"/>
              </a:lnSpc>
            </a:pPr>
            <a:r>
              <a:rPr sz="1300" dirty="0">
                <a:latin typeface="Tahoma"/>
                <a:cs typeface="Tahoma"/>
              </a:rPr>
              <a:t>Εάν</a:t>
            </a:r>
            <a:r>
              <a:rPr sz="1300" spc="75" dirty="0">
                <a:latin typeface="Tahoma"/>
                <a:cs typeface="Tahoma"/>
              </a:rPr>
              <a:t> </a:t>
            </a:r>
            <a:r>
              <a:rPr sz="1300" spc="45" dirty="0">
                <a:latin typeface="Tahoma"/>
                <a:cs typeface="Tahoma"/>
              </a:rPr>
              <a:t>υπάρχουν</a:t>
            </a:r>
            <a:r>
              <a:rPr sz="1300" spc="75" dirty="0">
                <a:latin typeface="Tahoma"/>
                <a:cs typeface="Tahoma"/>
              </a:rPr>
              <a:t> </a:t>
            </a:r>
            <a:r>
              <a:rPr sz="1300" spc="60" dirty="0">
                <a:latin typeface="Tahoma"/>
                <a:cs typeface="Tahoma"/>
              </a:rPr>
              <a:t>πολλοί </a:t>
            </a:r>
            <a:r>
              <a:rPr sz="1300" spc="55" dirty="0">
                <a:latin typeface="Tahoma"/>
                <a:cs typeface="Tahoma"/>
              </a:rPr>
              <a:t>ανταγωνιστές</a:t>
            </a:r>
            <a:r>
              <a:rPr sz="1300" spc="25" dirty="0">
                <a:latin typeface="Tahoma"/>
                <a:cs typeface="Tahoma"/>
              </a:rPr>
              <a:t> και</a:t>
            </a:r>
            <a:r>
              <a:rPr sz="1300" spc="500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προσφέρουν</a:t>
            </a:r>
            <a:r>
              <a:rPr sz="1300" spc="1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εξίσου</a:t>
            </a:r>
            <a:r>
              <a:rPr sz="1300" spc="125" dirty="0">
                <a:latin typeface="Tahoma"/>
                <a:cs typeface="Tahoma"/>
              </a:rPr>
              <a:t> </a:t>
            </a:r>
            <a:r>
              <a:rPr sz="1300" spc="35" dirty="0">
                <a:latin typeface="Tahoma"/>
                <a:cs typeface="Tahoma"/>
              </a:rPr>
              <a:t>ελκυστικά </a:t>
            </a:r>
            <a:r>
              <a:rPr sz="1300" spc="60" dirty="0">
                <a:latin typeface="Tahoma"/>
                <a:cs typeface="Tahoma"/>
              </a:rPr>
              <a:t>προϊόντα</a:t>
            </a:r>
            <a:r>
              <a:rPr sz="1300" spc="110" dirty="0">
                <a:latin typeface="Tahoma"/>
                <a:cs typeface="Tahoma"/>
              </a:rPr>
              <a:t> </a:t>
            </a:r>
            <a:r>
              <a:rPr sz="1300" spc="50" dirty="0">
                <a:latin typeface="Tahoma"/>
                <a:cs typeface="Tahoma"/>
              </a:rPr>
              <a:t>και</a:t>
            </a:r>
            <a:r>
              <a:rPr sz="1300" spc="110" dirty="0">
                <a:latin typeface="Tahoma"/>
                <a:cs typeface="Tahoma"/>
              </a:rPr>
              <a:t> </a:t>
            </a:r>
            <a:r>
              <a:rPr sz="1300" spc="10" dirty="0">
                <a:latin typeface="Tahoma"/>
                <a:cs typeface="Tahoma"/>
              </a:rPr>
              <a:t>υπηρεσίες,</a:t>
            </a:r>
            <a:r>
              <a:rPr sz="1300" spc="110" dirty="0">
                <a:latin typeface="Tahoma"/>
                <a:cs typeface="Tahoma"/>
              </a:rPr>
              <a:t> </a:t>
            </a:r>
            <a:r>
              <a:rPr sz="1300" spc="-20" dirty="0">
                <a:latin typeface="Tahoma"/>
                <a:cs typeface="Tahoma"/>
              </a:rPr>
              <a:t>τότε </a:t>
            </a:r>
            <a:r>
              <a:rPr sz="1300" dirty="0">
                <a:latin typeface="Tahoma"/>
                <a:cs typeface="Tahoma"/>
              </a:rPr>
              <a:t>το</a:t>
            </a:r>
            <a:r>
              <a:rPr sz="1300" spc="15" dirty="0">
                <a:latin typeface="Tahoma"/>
                <a:cs typeface="Tahoma"/>
              </a:rPr>
              <a:t> </a:t>
            </a:r>
            <a:r>
              <a:rPr sz="1300" spc="60" dirty="0">
                <a:latin typeface="Tahoma"/>
                <a:cs typeface="Tahoma"/>
              </a:rPr>
              <a:t>πιθανότερο</a:t>
            </a:r>
            <a:r>
              <a:rPr sz="1300" spc="20" dirty="0">
                <a:latin typeface="Tahoma"/>
                <a:cs typeface="Tahoma"/>
              </a:rPr>
              <a:t> </a:t>
            </a:r>
            <a:r>
              <a:rPr sz="1300" spc="55" dirty="0">
                <a:latin typeface="Tahoma"/>
                <a:cs typeface="Tahoma"/>
              </a:rPr>
              <a:t>είναι</a:t>
            </a:r>
            <a:r>
              <a:rPr sz="1300" spc="20" dirty="0">
                <a:latin typeface="Tahoma"/>
                <a:cs typeface="Tahoma"/>
              </a:rPr>
              <a:t> </a:t>
            </a:r>
            <a:r>
              <a:rPr sz="1300" spc="70" dirty="0">
                <a:latin typeface="Tahoma"/>
                <a:cs typeface="Tahoma"/>
              </a:rPr>
              <a:t>πως</a:t>
            </a:r>
            <a:r>
              <a:rPr sz="1300" spc="20" dirty="0">
                <a:latin typeface="Tahoma"/>
                <a:cs typeface="Tahoma"/>
              </a:rPr>
              <a:t> </a:t>
            </a:r>
            <a:r>
              <a:rPr sz="1300" spc="-50" dirty="0">
                <a:latin typeface="Tahoma"/>
                <a:cs typeface="Tahoma"/>
              </a:rPr>
              <a:t>η </a:t>
            </a:r>
            <a:r>
              <a:rPr sz="1300" spc="50" dirty="0">
                <a:latin typeface="Tahoma"/>
                <a:cs typeface="Tahoma"/>
              </a:rPr>
              <a:t>επιχείρηση</a:t>
            </a:r>
            <a:r>
              <a:rPr sz="1300" spc="3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δεν</a:t>
            </a:r>
            <a:r>
              <a:rPr sz="1300" spc="40" dirty="0">
                <a:latin typeface="Tahoma"/>
                <a:cs typeface="Tahoma"/>
              </a:rPr>
              <a:t> </a:t>
            </a:r>
            <a:r>
              <a:rPr sz="1300" spc="45" dirty="0">
                <a:latin typeface="Tahoma"/>
                <a:cs typeface="Tahoma"/>
              </a:rPr>
              <a:t>ελέγχει</a:t>
            </a:r>
            <a:r>
              <a:rPr sz="1300" spc="40" dirty="0">
                <a:latin typeface="Tahoma"/>
                <a:cs typeface="Tahoma"/>
              </a:rPr>
              <a:t> </a:t>
            </a:r>
            <a:r>
              <a:rPr sz="1300" spc="-25" dirty="0">
                <a:latin typeface="Tahoma"/>
                <a:cs typeface="Tahoma"/>
              </a:rPr>
              <a:t>την </a:t>
            </a:r>
            <a:r>
              <a:rPr sz="1300" spc="-10" dirty="0">
                <a:latin typeface="Tahoma"/>
                <a:cs typeface="Tahoma"/>
              </a:rPr>
              <a:t>κατάσταση.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532747"/>
              <a:ext cx="18288000" cy="6817995"/>
            </a:xfrm>
            <a:custGeom>
              <a:avLst/>
              <a:gdLst/>
              <a:ahLst/>
              <a:cxnLst/>
              <a:rect l="l" t="t" r="r" b="b"/>
              <a:pathLst>
                <a:path w="18288000" h="6817995">
                  <a:moveTo>
                    <a:pt x="18287988" y="6669227"/>
                  </a:moveTo>
                  <a:lnTo>
                    <a:pt x="0" y="6669227"/>
                  </a:lnTo>
                  <a:lnTo>
                    <a:pt x="0" y="6817677"/>
                  </a:lnTo>
                  <a:lnTo>
                    <a:pt x="18287988" y="6817677"/>
                  </a:lnTo>
                  <a:lnTo>
                    <a:pt x="18287988" y="6669227"/>
                  </a:lnTo>
                  <a:close/>
                </a:path>
                <a:path w="18288000" h="6817995">
                  <a:moveTo>
                    <a:pt x="18287988" y="0"/>
                  </a:moveTo>
                  <a:lnTo>
                    <a:pt x="0" y="0"/>
                  </a:lnTo>
                  <a:lnTo>
                    <a:pt x="0" y="168516"/>
                  </a:lnTo>
                  <a:lnTo>
                    <a:pt x="18287988" y="168516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000000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701261"/>
              <a:ext cx="18283555" cy="6501130"/>
            </a:xfrm>
            <a:custGeom>
              <a:avLst/>
              <a:gdLst/>
              <a:ahLst/>
              <a:cxnLst/>
              <a:rect l="l" t="t" r="r" b="b"/>
              <a:pathLst>
                <a:path w="18283555" h="6501130">
                  <a:moveTo>
                    <a:pt x="18283237" y="6500706"/>
                  </a:moveTo>
                  <a:lnTo>
                    <a:pt x="0" y="6500706"/>
                  </a:lnTo>
                  <a:lnTo>
                    <a:pt x="0" y="0"/>
                  </a:lnTo>
                  <a:lnTo>
                    <a:pt x="18283237" y="0"/>
                  </a:lnTo>
                  <a:lnTo>
                    <a:pt x="18283237" y="6500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54529" y="3680764"/>
              <a:ext cx="4404995" cy="3205480"/>
            </a:xfrm>
            <a:custGeom>
              <a:avLst/>
              <a:gdLst/>
              <a:ahLst/>
              <a:cxnLst/>
              <a:rect l="l" t="t" r="r" b="b"/>
              <a:pathLst>
                <a:path w="4404994" h="3205479">
                  <a:moveTo>
                    <a:pt x="600786" y="2905061"/>
                  </a:moveTo>
                  <a:lnTo>
                    <a:pt x="596849" y="2856331"/>
                  </a:lnTo>
                  <a:lnTo>
                    <a:pt x="585470" y="2810103"/>
                  </a:lnTo>
                  <a:lnTo>
                    <a:pt x="567258" y="2767012"/>
                  </a:lnTo>
                  <a:lnTo>
                    <a:pt x="542823" y="2727642"/>
                  </a:lnTo>
                  <a:lnTo>
                    <a:pt x="512800" y="2692641"/>
                  </a:lnTo>
                  <a:lnTo>
                    <a:pt x="477799" y="2662618"/>
                  </a:lnTo>
                  <a:lnTo>
                    <a:pt x="438442" y="2638196"/>
                  </a:lnTo>
                  <a:lnTo>
                    <a:pt x="395338" y="2619972"/>
                  </a:lnTo>
                  <a:lnTo>
                    <a:pt x="349123" y="2608592"/>
                  </a:lnTo>
                  <a:lnTo>
                    <a:pt x="300393" y="2604668"/>
                  </a:lnTo>
                  <a:lnTo>
                    <a:pt x="251663" y="2608592"/>
                  </a:lnTo>
                  <a:lnTo>
                    <a:pt x="205447" y="2619972"/>
                  </a:lnTo>
                  <a:lnTo>
                    <a:pt x="162344" y="2638196"/>
                  </a:lnTo>
                  <a:lnTo>
                    <a:pt x="122986" y="2662618"/>
                  </a:lnTo>
                  <a:lnTo>
                    <a:pt x="87985" y="2692641"/>
                  </a:lnTo>
                  <a:lnTo>
                    <a:pt x="57962" y="2727642"/>
                  </a:lnTo>
                  <a:lnTo>
                    <a:pt x="33528" y="2767012"/>
                  </a:lnTo>
                  <a:lnTo>
                    <a:pt x="15316" y="2810103"/>
                  </a:lnTo>
                  <a:lnTo>
                    <a:pt x="3937" y="2856331"/>
                  </a:lnTo>
                  <a:lnTo>
                    <a:pt x="0" y="2905061"/>
                  </a:lnTo>
                  <a:lnTo>
                    <a:pt x="3937" y="2953778"/>
                  </a:lnTo>
                  <a:lnTo>
                    <a:pt x="15316" y="3000006"/>
                  </a:lnTo>
                  <a:lnTo>
                    <a:pt x="33528" y="3043097"/>
                  </a:lnTo>
                  <a:lnTo>
                    <a:pt x="57962" y="3082467"/>
                  </a:lnTo>
                  <a:lnTo>
                    <a:pt x="87985" y="3117469"/>
                  </a:lnTo>
                  <a:lnTo>
                    <a:pt x="122986" y="3147491"/>
                  </a:lnTo>
                  <a:lnTo>
                    <a:pt x="162344" y="3171914"/>
                  </a:lnTo>
                  <a:lnTo>
                    <a:pt x="205447" y="3190138"/>
                  </a:lnTo>
                  <a:lnTo>
                    <a:pt x="251663" y="3201517"/>
                  </a:lnTo>
                  <a:lnTo>
                    <a:pt x="300393" y="3205442"/>
                  </a:lnTo>
                  <a:lnTo>
                    <a:pt x="349123" y="3201517"/>
                  </a:lnTo>
                  <a:lnTo>
                    <a:pt x="395338" y="3190138"/>
                  </a:lnTo>
                  <a:lnTo>
                    <a:pt x="438442" y="3171914"/>
                  </a:lnTo>
                  <a:lnTo>
                    <a:pt x="477799" y="3147491"/>
                  </a:lnTo>
                  <a:lnTo>
                    <a:pt x="512800" y="3117469"/>
                  </a:lnTo>
                  <a:lnTo>
                    <a:pt x="542823" y="3082467"/>
                  </a:lnTo>
                  <a:lnTo>
                    <a:pt x="567258" y="3043097"/>
                  </a:lnTo>
                  <a:lnTo>
                    <a:pt x="585470" y="3000006"/>
                  </a:lnTo>
                  <a:lnTo>
                    <a:pt x="596849" y="2953778"/>
                  </a:lnTo>
                  <a:lnTo>
                    <a:pt x="600786" y="2905061"/>
                  </a:lnTo>
                  <a:close/>
                </a:path>
                <a:path w="4404994" h="3205479">
                  <a:moveTo>
                    <a:pt x="600786" y="323799"/>
                  </a:moveTo>
                  <a:lnTo>
                    <a:pt x="596849" y="275082"/>
                  </a:lnTo>
                  <a:lnTo>
                    <a:pt x="585470" y="228854"/>
                  </a:lnTo>
                  <a:lnTo>
                    <a:pt x="567258" y="185762"/>
                  </a:lnTo>
                  <a:lnTo>
                    <a:pt x="542823" y="146392"/>
                  </a:lnTo>
                  <a:lnTo>
                    <a:pt x="512800" y="111391"/>
                  </a:lnTo>
                  <a:lnTo>
                    <a:pt x="477799" y="81368"/>
                  </a:lnTo>
                  <a:lnTo>
                    <a:pt x="438442" y="56946"/>
                  </a:lnTo>
                  <a:lnTo>
                    <a:pt x="395338" y="38722"/>
                  </a:lnTo>
                  <a:lnTo>
                    <a:pt x="349123" y="27343"/>
                  </a:lnTo>
                  <a:lnTo>
                    <a:pt x="300393" y="23406"/>
                  </a:lnTo>
                  <a:lnTo>
                    <a:pt x="251663" y="27343"/>
                  </a:lnTo>
                  <a:lnTo>
                    <a:pt x="205447" y="38722"/>
                  </a:lnTo>
                  <a:lnTo>
                    <a:pt x="162344" y="56946"/>
                  </a:lnTo>
                  <a:lnTo>
                    <a:pt x="122986" y="81368"/>
                  </a:lnTo>
                  <a:lnTo>
                    <a:pt x="87985" y="111391"/>
                  </a:lnTo>
                  <a:lnTo>
                    <a:pt x="57962" y="146392"/>
                  </a:lnTo>
                  <a:lnTo>
                    <a:pt x="33528" y="185762"/>
                  </a:lnTo>
                  <a:lnTo>
                    <a:pt x="15316" y="228854"/>
                  </a:lnTo>
                  <a:lnTo>
                    <a:pt x="3937" y="275082"/>
                  </a:lnTo>
                  <a:lnTo>
                    <a:pt x="0" y="323799"/>
                  </a:lnTo>
                  <a:lnTo>
                    <a:pt x="3937" y="372529"/>
                  </a:lnTo>
                  <a:lnTo>
                    <a:pt x="15316" y="418757"/>
                  </a:lnTo>
                  <a:lnTo>
                    <a:pt x="33528" y="461848"/>
                  </a:lnTo>
                  <a:lnTo>
                    <a:pt x="57962" y="501218"/>
                  </a:lnTo>
                  <a:lnTo>
                    <a:pt x="87985" y="536219"/>
                  </a:lnTo>
                  <a:lnTo>
                    <a:pt x="122986" y="566242"/>
                  </a:lnTo>
                  <a:lnTo>
                    <a:pt x="162344" y="590664"/>
                  </a:lnTo>
                  <a:lnTo>
                    <a:pt x="205447" y="608888"/>
                  </a:lnTo>
                  <a:lnTo>
                    <a:pt x="251663" y="620268"/>
                  </a:lnTo>
                  <a:lnTo>
                    <a:pt x="300393" y="624192"/>
                  </a:lnTo>
                  <a:lnTo>
                    <a:pt x="349123" y="620268"/>
                  </a:lnTo>
                  <a:lnTo>
                    <a:pt x="395338" y="608888"/>
                  </a:lnTo>
                  <a:lnTo>
                    <a:pt x="438442" y="590664"/>
                  </a:lnTo>
                  <a:lnTo>
                    <a:pt x="477799" y="566242"/>
                  </a:lnTo>
                  <a:lnTo>
                    <a:pt x="512800" y="536219"/>
                  </a:lnTo>
                  <a:lnTo>
                    <a:pt x="542823" y="501218"/>
                  </a:lnTo>
                  <a:lnTo>
                    <a:pt x="567258" y="461848"/>
                  </a:lnTo>
                  <a:lnTo>
                    <a:pt x="585470" y="418757"/>
                  </a:lnTo>
                  <a:lnTo>
                    <a:pt x="596849" y="372529"/>
                  </a:lnTo>
                  <a:lnTo>
                    <a:pt x="600786" y="323799"/>
                  </a:lnTo>
                  <a:close/>
                </a:path>
                <a:path w="4404994" h="3205479">
                  <a:moveTo>
                    <a:pt x="4404398" y="2881642"/>
                  </a:moveTo>
                  <a:lnTo>
                    <a:pt x="4400474" y="2832912"/>
                  </a:lnTo>
                  <a:lnTo>
                    <a:pt x="4389082" y="2786697"/>
                  </a:lnTo>
                  <a:lnTo>
                    <a:pt x="4370870" y="2743593"/>
                  </a:lnTo>
                  <a:lnTo>
                    <a:pt x="4346435" y="2704236"/>
                  </a:lnTo>
                  <a:lnTo>
                    <a:pt x="4316412" y="2669235"/>
                  </a:lnTo>
                  <a:lnTo>
                    <a:pt x="4281411" y="2639212"/>
                  </a:lnTo>
                  <a:lnTo>
                    <a:pt x="4242054" y="2614777"/>
                  </a:lnTo>
                  <a:lnTo>
                    <a:pt x="4198950" y="2596565"/>
                  </a:lnTo>
                  <a:lnTo>
                    <a:pt x="4152735" y="2585186"/>
                  </a:lnTo>
                  <a:lnTo>
                    <a:pt x="4104005" y="2581249"/>
                  </a:lnTo>
                  <a:lnTo>
                    <a:pt x="4055275" y="2585186"/>
                  </a:lnTo>
                  <a:lnTo>
                    <a:pt x="4009059" y="2596565"/>
                  </a:lnTo>
                  <a:lnTo>
                    <a:pt x="3965956" y="2614777"/>
                  </a:lnTo>
                  <a:lnTo>
                    <a:pt x="3926598" y="2639212"/>
                  </a:lnTo>
                  <a:lnTo>
                    <a:pt x="3891597" y="2669235"/>
                  </a:lnTo>
                  <a:lnTo>
                    <a:pt x="3861574" y="2704236"/>
                  </a:lnTo>
                  <a:lnTo>
                    <a:pt x="3837140" y="2743593"/>
                  </a:lnTo>
                  <a:lnTo>
                    <a:pt x="3818928" y="2786697"/>
                  </a:lnTo>
                  <a:lnTo>
                    <a:pt x="3807549" y="2832912"/>
                  </a:lnTo>
                  <a:lnTo>
                    <a:pt x="3803612" y="2881642"/>
                  </a:lnTo>
                  <a:lnTo>
                    <a:pt x="3807549" y="2930372"/>
                  </a:lnTo>
                  <a:lnTo>
                    <a:pt x="3818928" y="2976588"/>
                  </a:lnTo>
                  <a:lnTo>
                    <a:pt x="3837140" y="3019691"/>
                  </a:lnTo>
                  <a:lnTo>
                    <a:pt x="3861574" y="3059049"/>
                  </a:lnTo>
                  <a:lnTo>
                    <a:pt x="3891597" y="3094050"/>
                  </a:lnTo>
                  <a:lnTo>
                    <a:pt x="3926598" y="3124073"/>
                  </a:lnTo>
                  <a:lnTo>
                    <a:pt x="3965956" y="3148507"/>
                  </a:lnTo>
                  <a:lnTo>
                    <a:pt x="4009059" y="3166719"/>
                  </a:lnTo>
                  <a:lnTo>
                    <a:pt x="4055275" y="3178098"/>
                  </a:lnTo>
                  <a:lnTo>
                    <a:pt x="4104005" y="3182035"/>
                  </a:lnTo>
                  <a:lnTo>
                    <a:pt x="4152735" y="3178098"/>
                  </a:lnTo>
                  <a:lnTo>
                    <a:pt x="4198950" y="3166719"/>
                  </a:lnTo>
                  <a:lnTo>
                    <a:pt x="4242054" y="3148507"/>
                  </a:lnTo>
                  <a:lnTo>
                    <a:pt x="4281411" y="3124073"/>
                  </a:lnTo>
                  <a:lnTo>
                    <a:pt x="4316412" y="3094050"/>
                  </a:lnTo>
                  <a:lnTo>
                    <a:pt x="4346435" y="3059049"/>
                  </a:lnTo>
                  <a:lnTo>
                    <a:pt x="4370870" y="3019691"/>
                  </a:lnTo>
                  <a:lnTo>
                    <a:pt x="4389082" y="2976588"/>
                  </a:lnTo>
                  <a:lnTo>
                    <a:pt x="4400474" y="2930372"/>
                  </a:lnTo>
                  <a:lnTo>
                    <a:pt x="4404398" y="2881642"/>
                  </a:lnTo>
                  <a:close/>
                </a:path>
                <a:path w="4404994" h="3205479">
                  <a:moveTo>
                    <a:pt x="4404398" y="300393"/>
                  </a:moveTo>
                  <a:lnTo>
                    <a:pt x="4400474" y="251663"/>
                  </a:lnTo>
                  <a:lnTo>
                    <a:pt x="4389082" y="205447"/>
                  </a:lnTo>
                  <a:lnTo>
                    <a:pt x="4370870" y="162344"/>
                  </a:lnTo>
                  <a:lnTo>
                    <a:pt x="4346435" y="122986"/>
                  </a:lnTo>
                  <a:lnTo>
                    <a:pt x="4316412" y="87985"/>
                  </a:lnTo>
                  <a:lnTo>
                    <a:pt x="4281411" y="57962"/>
                  </a:lnTo>
                  <a:lnTo>
                    <a:pt x="4242054" y="33528"/>
                  </a:lnTo>
                  <a:lnTo>
                    <a:pt x="4198950" y="15316"/>
                  </a:lnTo>
                  <a:lnTo>
                    <a:pt x="4152735" y="3937"/>
                  </a:lnTo>
                  <a:lnTo>
                    <a:pt x="4104005" y="0"/>
                  </a:lnTo>
                  <a:lnTo>
                    <a:pt x="4055275" y="3937"/>
                  </a:lnTo>
                  <a:lnTo>
                    <a:pt x="4009059" y="15316"/>
                  </a:lnTo>
                  <a:lnTo>
                    <a:pt x="3965956" y="33528"/>
                  </a:lnTo>
                  <a:lnTo>
                    <a:pt x="3926598" y="57962"/>
                  </a:lnTo>
                  <a:lnTo>
                    <a:pt x="3891597" y="87985"/>
                  </a:lnTo>
                  <a:lnTo>
                    <a:pt x="3861574" y="122986"/>
                  </a:lnTo>
                  <a:lnTo>
                    <a:pt x="3837140" y="162344"/>
                  </a:lnTo>
                  <a:lnTo>
                    <a:pt x="3818928" y="205447"/>
                  </a:lnTo>
                  <a:lnTo>
                    <a:pt x="3807549" y="251663"/>
                  </a:lnTo>
                  <a:lnTo>
                    <a:pt x="3803612" y="300393"/>
                  </a:lnTo>
                  <a:lnTo>
                    <a:pt x="3807549" y="349123"/>
                  </a:lnTo>
                  <a:lnTo>
                    <a:pt x="3818928" y="395338"/>
                  </a:lnTo>
                  <a:lnTo>
                    <a:pt x="3837140" y="438442"/>
                  </a:lnTo>
                  <a:lnTo>
                    <a:pt x="3861574" y="477799"/>
                  </a:lnTo>
                  <a:lnTo>
                    <a:pt x="3891597" y="512800"/>
                  </a:lnTo>
                  <a:lnTo>
                    <a:pt x="3926598" y="542823"/>
                  </a:lnTo>
                  <a:lnTo>
                    <a:pt x="3965956" y="567258"/>
                  </a:lnTo>
                  <a:lnTo>
                    <a:pt x="4009059" y="585470"/>
                  </a:lnTo>
                  <a:lnTo>
                    <a:pt x="4055275" y="596849"/>
                  </a:lnTo>
                  <a:lnTo>
                    <a:pt x="4104005" y="600786"/>
                  </a:lnTo>
                  <a:lnTo>
                    <a:pt x="4152735" y="596849"/>
                  </a:lnTo>
                  <a:lnTo>
                    <a:pt x="4198950" y="585470"/>
                  </a:lnTo>
                  <a:lnTo>
                    <a:pt x="4242054" y="567258"/>
                  </a:lnTo>
                  <a:lnTo>
                    <a:pt x="4281411" y="542823"/>
                  </a:lnTo>
                  <a:lnTo>
                    <a:pt x="4316412" y="512800"/>
                  </a:lnTo>
                  <a:lnTo>
                    <a:pt x="4346435" y="477799"/>
                  </a:lnTo>
                  <a:lnTo>
                    <a:pt x="4370870" y="438442"/>
                  </a:lnTo>
                  <a:lnTo>
                    <a:pt x="4389082" y="395338"/>
                  </a:lnTo>
                  <a:lnTo>
                    <a:pt x="4400474" y="349123"/>
                  </a:lnTo>
                  <a:lnTo>
                    <a:pt x="4404398" y="300393"/>
                  </a:lnTo>
                  <a:close/>
                </a:path>
              </a:pathLst>
            </a:custGeom>
            <a:solidFill>
              <a:srgbClr val="FD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88890" y="997054"/>
              <a:ext cx="5405755" cy="8719820"/>
            </a:xfrm>
            <a:custGeom>
              <a:avLst/>
              <a:gdLst/>
              <a:ahLst/>
              <a:cxnLst/>
              <a:rect l="l" t="t" r="r" b="b"/>
              <a:pathLst>
                <a:path w="5405755" h="8719820">
                  <a:moveTo>
                    <a:pt x="5177126" y="8719479"/>
                  </a:moveTo>
                  <a:lnTo>
                    <a:pt x="228599" y="8719479"/>
                  </a:lnTo>
                  <a:lnTo>
                    <a:pt x="183794" y="8715046"/>
                  </a:lnTo>
                  <a:lnTo>
                    <a:pt x="141118" y="8702078"/>
                  </a:lnTo>
                  <a:lnTo>
                    <a:pt x="101772" y="8681072"/>
                  </a:lnTo>
                  <a:lnTo>
                    <a:pt x="66955" y="8652524"/>
                  </a:lnTo>
                  <a:lnTo>
                    <a:pt x="38407" y="8617706"/>
                  </a:lnTo>
                  <a:lnTo>
                    <a:pt x="17401" y="8578360"/>
                  </a:lnTo>
                  <a:lnTo>
                    <a:pt x="4433" y="8535685"/>
                  </a:lnTo>
                  <a:lnTo>
                    <a:pt x="0" y="8490879"/>
                  </a:lnTo>
                  <a:lnTo>
                    <a:pt x="0" y="228599"/>
                  </a:lnTo>
                  <a:lnTo>
                    <a:pt x="4433" y="183794"/>
                  </a:lnTo>
                  <a:lnTo>
                    <a:pt x="17401" y="141118"/>
                  </a:lnTo>
                  <a:lnTo>
                    <a:pt x="38407" y="101772"/>
                  </a:lnTo>
                  <a:lnTo>
                    <a:pt x="66955" y="66955"/>
                  </a:lnTo>
                  <a:lnTo>
                    <a:pt x="101772" y="38407"/>
                  </a:lnTo>
                  <a:lnTo>
                    <a:pt x="141118" y="17401"/>
                  </a:lnTo>
                  <a:lnTo>
                    <a:pt x="183794" y="4433"/>
                  </a:lnTo>
                  <a:lnTo>
                    <a:pt x="228599" y="0"/>
                  </a:lnTo>
                  <a:lnTo>
                    <a:pt x="5177126" y="0"/>
                  </a:lnTo>
                  <a:lnTo>
                    <a:pt x="5221932" y="4433"/>
                  </a:lnTo>
                  <a:lnTo>
                    <a:pt x="5264608" y="17401"/>
                  </a:lnTo>
                  <a:lnTo>
                    <a:pt x="5303954" y="38407"/>
                  </a:lnTo>
                  <a:lnTo>
                    <a:pt x="5338771" y="66955"/>
                  </a:lnTo>
                  <a:lnTo>
                    <a:pt x="5367319" y="101772"/>
                  </a:lnTo>
                  <a:lnTo>
                    <a:pt x="5388325" y="141118"/>
                  </a:lnTo>
                  <a:lnTo>
                    <a:pt x="5401293" y="183794"/>
                  </a:lnTo>
                  <a:lnTo>
                    <a:pt x="5405726" y="228599"/>
                  </a:lnTo>
                  <a:lnTo>
                    <a:pt x="5405726" y="8490879"/>
                  </a:lnTo>
                  <a:lnTo>
                    <a:pt x="5401293" y="8535685"/>
                  </a:lnTo>
                  <a:lnTo>
                    <a:pt x="5388325" y="8578360"/>
                  </a:lnTo>
                  <a:lnTo>
                    <a:pt x="5367319" y="8617706"/>
                  </a:lnTo>
                  <a:lnTo>
                    <a:pt x="5338771" y="8652524"/>
                  </a:lnTo>
                  <a:lnTo>
                    <a:pt x="5303954" y="8681072"/>
                  </a:lnTo>
                  <a:lnTo>
                    <a:pt x="5264608" y="8702078"/>
                  </a:lnTo>
                  <a:lnTo>
                    <a:pt x="5221932" y="8715046"/>
                  </a:lnTo>
                  <a:lnTo>
                    <a:pt x="5177126" y="8719479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248" y="1220808"/>
              <a:ext cx="4981010" cy="82692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919484" y="1357245"/>
            <a:ext cx="667258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9554">
              <a:lnSpc>
                <a:spcPct val="116500"/>
              </a:lnSpc>
              <a:spcBef>
                <a:spcPts val="100"/>
              </a:spcBef>
              <a:tabLst>
                <a:tab pos="746125" algn="l"/>
                <a:tab pos="1179195" algn="l"/>
                <a:tab pos="2626995" algn="l"/>
                <a:tab pos="2731135" algn="l"/>
                <a:tab pos="3612515" algn="l"/>
              </a:tabLst>
            </a:pPr>
            <a:r>
              <a:rPr sz="2950" b="1" spc="605" dirty="0">
                <a:solidFill>
                  <a:srgbClr val="EB7703"/>
                </a:solidFill>
                <a:latin typeface="Cambria"/>
                <a:cs typeface="Cambria"/>
              </a:rPr>
              <a:t>Η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2950" b="1" spc="380" dirty="0">
                <a:solidFill>
                  <a:srgbClr val="EB7703"/>
                </a:solidFill>
                <a:latin typeface="Cambria"/>
                <a:cs typeface="Cambria"/>
              </a:rPr>
              <a:t>σημασία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	</a:t>
            </a:r>
            <a:r>
              <a:rPr sz="2950" b="1" spc="335" dirty="0">
                <a:solidFill>
                  <a:srgbClr val="EB7703"/>
                </a:solidFill>
                <a:latin typeface="Cambria"/>
                <a:cs typeface="Cambria"/>
              </a:rPr>
              <a:t>της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2950" b="1" spc="345" dirty="0">
                <a:solidFill>
                  <a:srgbClr val="EB7703"/>
                </a:solidFill>
                <a:latin typeface="Cambria"/>
                <a:cs typeface="Cambria"/>
              </a:rPr>
              <a:t>στρατηγικής </a:t>
            </a:r>
            <a:r>
              <a:rPr sz="2950" b="1" spc="320" dirty="0">
                <a:solidFill>
                  <a:srgbClr val="EB7703"/>
                </a:solidFill>
                <a:latin typeface="Cambria"/>
                <a:cs typeface="Cambria"/>
              </a:rPr>
              <a:t>στον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2950" b="1" spc="315" dirty="0">
                <a:solidFill>
                  <a:srgbClr val="EB7703"/>
                </a:solidFill>
                <a:latin typeface="Cambria"/>
                <a:cs typeface="Cambria"/>
              </a:rPr>
              <a:t>Τομέα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2950" b="1" spc="355" dirty="0">
                <a:solidFill>
                  <a:srgbClr val="EB7703"/>
                </a:solidFill>
                <a:latin typeface="Cambria"/>
                <a:cs typeface="Cambria"/>
              </a:rPr>
              <a:t>των</a:t>
            </a:r>
            <a:r>
              <a:rPr sz="29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2950" b="1" spc="-560" dirty="0">
                <a:solidFill>
                  <a:srgbClr val="EB7703"/>
                </a:solidFill>
                <a:latin typeface="Cambria"/>
                <a:cs typeface="Cambria"/>
              </a:rPr>
              <a:t> </a:t>
            </a:r>
            <a:r>
              <a:rPr sz="2950" b="1" spc="370" dirty="0">
                <a:solidFill>
                  <a:srgbClr val="EB7703"/>
                </a:solidFill>
                <a:latin typeface="Cambria"/>
                <a:cs typeface="Cambria"/>
              </a:rPr>
              <a:t>Επιχειρήσεων</a:t>
            </a:r>
            <a:endParaRPr sz="29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41837" y="4476356"/>
            <a:ext cx="2233295" cy="6489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2000" b="1" spc="245" dirty="0">
                <a:solidFill>
                  <a:srgbClr val="EB7703"/>
                </a:solidFill>
                <a:latin typeface="Cambria"/>
                <a:cs typeface="Cambria"/>
              </a:rPr>
              <a:t>Θέτει </a:t>
            </a:r>
            <a:r>
              <a:rPr sz="2000" b="1" spc="225" dirty="0">
                <a:solidFill>
                  <a:srgbClr val="EB7703"/>
                </a:solidFill>
                <a:latin typeface="Cambria"/>
                <a:cs typeface="Cambria"/>
              </a:rPr>
              <a:t>κατευυθύνσεις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41837" y="7057606"/>
            <a:ext cx="1925955" cy="6489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2000" b="1" spc="300" dirty="0">
                <a:solidFill>
                  <a:srgbClr val="EB7703"/>
                </a:solidFill>
                <a:latin typeface="Cambria"/>
                <a:cs typeface="Cambria"/>
              </a:rPr>
              <a:t>Μειώνει</a:t>
            </a:r>
            <a:r>
              <a:rPr sz="2000" b="1" spc="250" dirty="0">
                <a:solidFill>
                  <a:srgbClr val="EB7703"/>
                </a:solidFill>
                <a:latin typeface="Cambria"/>
                <a:cs typeface="Cambria"/>
              </a:rPr>
              <a:t> </a:t>
            </a:r>
            <a:r>
              <a:rPr sz="2000" b="1" spc="225" dirty="0">
                <a:solidFill>
                  <a:srgbClr val="EB7703"/>
                </a:solidFill>
                <a:latin typeface="Cambria"/>
                <a:cs typeface="Cambria"/>
              </a:rPr>
              <a:t>την </a:t>
            </a:r>
            <a:r>
              <a:rPr sz="2000" b="1" spc="215" dirty="0">
                <a:solidFill>
                  <a:srgbClr val="EB7703"/>
                </a:solidFill>
                <a:latin typeface="Cambria"/>
                <a:cs typeface="Cambria"/>
              </a:rPr>
              <a:t>αβεβαιότητα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5449" y="7034196"/>
            <a:ext cx="1975485" cy="12776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2000" b="1" spc="235" dirty="0">
                <a:solidFill>
                  <a:srgbClr val="EB7703"/>
                </a:solidFill>
                <a:latin typeface="Cambria"/>
                <a:cs typeface="Cambria"/>
              </a:rPr>
              <a:t>Προσδίδει </a:t>
            </a:r>
            <a:r>
              <a:rPr sz="2000" b="1" spc="225" dirty="0">
                <a:solidFill>
                  <a:srgbClr val="EB7703"/>
                </a:solidFill>
                <a:latin typeface="Cambria"/>
                <a:cs typeface="Cambria"/>
              </a:rPr>
              <a:t>διατηρήσιμο συγκριτικό </a:t>
            </a:r>
            <a:r>
              <a:rPr sz="2000" b="1" spc="235" dirty="0">
                <a:solidFill>
                  <a:srgbClr val="EB7703"/>
                </a:solidFill>
                <a:latin typeface="Cambria"/>
                <a:cs typeface="Cambria"/>
              </a:rPr>
              <a:t>πλεονέκτημα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01625" y="3815555"/>
            <a:ext cx="30670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81533" y="6396805"/>
            <a:ext cx="34671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5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87527" y="3792144"/>
            <a:ext cx="3422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40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82467" y="6373393"/>
            <a:ext cx="3524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75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878668" y="8900426"/>
            <a:ext cx="1409700" cy="1386840"/>
            <a:chOff x="16878668" y="8900426"/>
            <a:chExt cx="1409700" cy="1386840"/>
          </a:xfrm>
        </p:grpSpPr>
        <p:sp>
          <p:nvSpPr>
            <p:cNvPr id="17" name="object 17"/>
            <p:cNvSpPr/>
            <p:nvPr/>
          </p:nvSpPr>
          <p:spPr>
            <a:xfrm>
              <a:off x="16878668" y="8900426"/>
              <a:ext cx="1409700" cy="1386840"/>
            </a:xfrm>
            <a:custGeom>
              <a:avLst/>
              <a:gdLst/>
              <a:ahLst/>
              <a:cxnLst/>
              <a:rect l="l" t="t" r="r" b="b"/>
              <a:pathLst>
                <a:path w="1409700" h="1386840">
                  <a:moveTo>
                    <a:pt x="0" y="1386573"/>
                  </a:moveTo>
                  <a:lnTo>
                    <a:pt x="1409330" y="1386573"/>
                  </a:lnTo>
                  <a:lnTo>
                    <a:pt x="1409330" y="0"/>
                  </a:lnTo>
                  <a:lnTo>
                    <a:pt x="921190" y="0"/>
                  </a:lnTo>
                  <a:lnTo>
                    <a:pt x="872264" y="1275"/>
                  </a:lnTo>
                  <a:lnTo>
                    <a:pt x="824006" y="5059"/>
                  </a:lnTo>
                  <a:lnTo>
                    <a:pt x="776476" y="11287"/>
                  </a:lnTo>
                  <a:lnTo>
                    <a:pt x="729739" y="19897"/>
                  </a:lnTo>
                  <a:lnTo>
                    <a:pt x="683858" y="30824"/>
                  </a:lnTo>
                  <a:lnTo>
                    <a:pt x="638897" y="44005"/>
                  </a:lnTo>
                  <a:lnTo>
                    <a:pt x="594919" y="59376"/>
                  </a:lnTo>
                  <a:lnTo>
                    <a:pt x="551988" y="76875"/>
                  </a:lnTo>
                  <a:lnTo>
                    <a:pt x="510168" y="96436"/>
                  </a:lnTo>
                  <a:lnTo>
                    <a:pt x="469523" y="117997"/>
                  </a:lnTo>
                  <a:lnTo>
                    <a:pt x="430115" y="141495"/>
                  </a:lnTo>
                  <a:lnTo>
                    <a:pt x="392009" y="166864"/>
                  </a:lnTo>
                  <a:lnTo>
                    <a:pt x="355269" y="194043"/>
                  </a:lnTo>
                  <a:lnTo>
                    <a:pt x="319957" y="222967"/>
                  </a:lnTo>
                  <a:lnTo>
                    <a:pt x="286139" y="253572"/>
                  </a:lnTo>
                  <a:lnTo>
                    <a:pt x="253876" y="285796"/>
                  </a:lnTo>
                  <a:lnTo>
                    <a:pt x="223234" y="319574"/>
                  </a:lnTo>
                  <a:lnTo>
                    <a:pt x="194276" y="354843"/>
                  </a:lnTo>
                  <a:lnTo>
                    <a:pt x="167065" y="391539"/>
                  </a:lnTo>
                  <a:lnTo>
                    <a:pt x="141664" y="429599"/>
                  </a:lnTo>
                  <a:lnTo>
                    <a:pt x="118139" y="468960"/>
                  </a:lnTo>
                  <a:lnTo>
                    <a:pt x="96552" y="509557"/>
                  </a:lnTo>
                  <a:lnTo>
                    <a:pt x="76967" y="551327"/>
                  </a:lnTo>
                  <a:lnTo>
                    <a:pt x="59448" y="594206"/>
                  </a:lnTo>
                  <a:lnTo>
                    <a:pt x="44058" y="638131"/>
                  </a:lnTo>
                  <a:lnTo>
                    <a:pt x="30861" y="683038"/>
                  </a:lnTo>
                  <a:lnTo>
                    <a:pt x="19920" y="728864"/>
                  </a:lnTo>
                  <a:lnTo>
                    <a:pt x="11301" y="775545"/>
                  </a:lnTo>
                  <a:lnTo>
                    <a:pt x="5065" y="823018"/>
                  </a:lnTo>
                  <a:lnTo>
                    <a:pt x="1276" y="871218"/>
                  </a:lnTo>
                  <a:lnTo>
                    <a:pt x="0" y="920083"/>
                  </a:lnTo>
                  <a:lnTo>
                    <a:pt x="0" y="1386573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265392" y="9114677"/>
              <a:ext cx="1022985" cy="1172845"/>
            </a:xfrm>
            <a:custGeom>
              <a:avLst/>
              <a:gdLst/>
              <a:ahLst/>
              <a:cxnLst/>
              <a:rect l="l" t="t" r="r" b="b"/>
              <a:pathLst>
                <a:path w="1022984" h="1172845">
                  <a:moveTo>
                    <a:pt x="0" y="1172322"/>
                  </a:moveTo>
                  <a:lnTo>
                    <a:pt x="48204" y="1172322"/>
                  </a:lnTo>
                  <a:lnTo>
                    <a:pt x="48955" y="1137923"/>
                  </a:lnTo>
                  <a:lnTo>
                    <a:pt x="49029" y="1134529"/>
                  </a:lnTo>
                  <a:lnTo>
                    <a:pt x="52407" y="1083273"/>
                  </a:lnTo>
                  <a:lnTo>
                    <a:pt x="58028" y="1032432"/>
                  </a:lnTo>
                  <a:lnTo>
                    <a:pt x="65885" y="982041"/>
                  </a:lnTo>
                  <a:lnTo>
                    <a:pt x="75971" y="932134"/>
                  </a:lnTo>
                  <a:lnTo>
                    <a:pt x="88279" y="882746"/>
                  </a:lnTo>
                  <a:lnTo>
                    <a:pt x="102803" y="833911"/>
                  </a:lnTo>
                  <a:lnTo>
                    <a:pt x="119535" y="785664"/>
                  </a:lnTo>
                  <a:lnTo>
                    <a:pt x="138469" y="738039"/>
                  </a:lnTo>
                  <a:lnTo>
                    <a:pt x="158745" y="692862"/>
                  </a:lnTo>
                  <a:lnTo>
                    <a:pt x="180860" y="648749"/>
                  </a:lnTo>
                  <a:lnTo>
                    <a:pt x="204793" y="605726"/>
                  </a:lnTo>
                  <a:lnTo>
                    <a:pt x="230526" y="563821"/>
                  </a:lnTo>
                  <a:lnTo>
                    <a:pt x="258039" y="523064"/>
                  </a:lnTo>
                  <a:lnTo>
                    <a:pt x="287315" y="483481"/>
                  </a:lnTo>
                  <a:lnTo>
                    <a:pt x="318333" y="445101"/>
                  </a:lnTo>
                  <a:lnTo>
                    <a:pt x="351075" y="407953"/>
                  </a:lnTo>
                  <a:lnTo>
                    <a:pt x="385521" y="372064"/>
                  </a:lnTo>
                  <a:lnTo>
                    <a:pt x="421453" y="337659"/>
                  </a:lnTo>
                  <a:lnTo>
                    <a:pt x="458645" y="304957"/>
                  </a:lnTo>
                  <a:lnTo>
                    <a:pt x="497071" y="273976"/>
                  </a:lnTo>
                  <a:lnTo>
                    <a:pt x="536700" y="244735"/>
                  </a:lnTo>
                  <a:lnTo>
                    <a:pt x="577506" y="217255"/>
                  </a:lnTo>
                  <a:lnTo>
                    <a:pt x="619461" y="191553"/>
                  </a:lnTo>
                  <a:lnTo>
                    <a:pt x="662535" y="167648"/>
                  </a:lnTo>
                  <a:lnTo>
                    <a:pt x="706701" y="145560"/>
                  </a:lnTo>
                  <a:lnTo>
                    <a:pt x="751931" y="125308"/>
                  </a:lnTo>
                  <a:lnTo>
                    <a:pt x="799614" y="106398"/>
                  </a:lnTo>
                  <a:lnTo>
                    <a:pt x="847919" y="89687"/>
                  </a:lnTo>
                  <a:lnTo>
                    <a:pt x="896813" y="75181"/>
                  </a:lnTo>
                  <a:lnTo>
                    <a:pt x="946260" y="62888"/>
                  </a:lnTo>
                  <a:lnTo>
                    <a:pt x="996227" y="52814"/>
                  </a:lnTo>
                  <a:lnTo>
                    <a:pt x="1022606" y="48711"/>
                  </a:lnTo>
                  <a:lnTo>
                    <a:pt x="1022606" y="0"/>
                  </a:lnTo>
                  <a:lnTo>
                    <a:pt x="964305" y="9948"/>
                  </a:lnTo>
                  <a:lnTo>
                    <a:pt x="918786" y="19946"/>
                  </a:lnTo>
                  <a:lnTo>
                    <a:pt x="873930" y="31646"/>
                  </a:lnTo>
                  <a:lnTo>
                    <a:pt x="829774" y="45013"/>
                  </a:lnTo>
                  <a:lnTo>
                    <a:pt x="786353" y="60009"/>
                  </a:lnTo>
                  <a:lnTo>
                    <a:pt x="743703" y="76599"/>
                  </a:lnTo>
                  <a:lnTo>
                    <a:pt x="701859" y="94748"/>
                  </a:lnTo>
                  <a:lnTo>
                    <a:pt x="660859" y="114420"/>
                  </a:lnTo>
                  <a:lnTo>
                    <a:pt x="620737" y="135578"/>
                  </a:lnTo>
                  <a:lnTo>
                    <a:pt x="581530" y="158188"/>
                  </a:lnTo>
                  <a:lnTo>
                    <a:pt x="543273" y="182212"/>
                  </a:lnTo>
                  <a:lnTo>
                    <a:pt x="506003" y="207615"/>
                  </a:lnTo>
                  <a:lnTo>
                    <a:pt x="469755" y="234363"/>
                  </a:lnTo>
                  <a:lnTo>
                    <a:pt x="434565" y="262417"/>
                  </a:lnTo>
                  <a:lnTo>
                    <a:pt x="400468" y="291744"/>
                  </a:lnTo>
                  <a:lnTo>
                    <a:pt x="367502" y="322306"/>
                  </a:lnTo>
                  <a:lnTo>
                    <a:pt x="335701" y="354068"/>
                  </a:lnTo>
                  <a:lnTo>
                    <a:pt x="305102" y="386995"/>
                  </a:lnTo>
                  <a:lnTo>
                    <a:pt x="275740" y="421050"/>
                  </a:lnTo>
                  <a:lnTo>
                    <a:pt x="247652" y="456198"/>
                  </a:lnTo>
                  <a:lnTo>
                    <a:pt x="220873" y="492403"/>
                  </a:lnTo>
                  <a:lnTo>
                    <a:pt x="195438" y="529629"/>
                  </a:lnTo>
                  <a:lnTo>
                    <a:pt x="171385" y="567839"/>
                  </a:lnTo>
                  <a:lnTo>
                    <a:pt x="148749" y="606999"/>
                  </a:lnTo>
                  <a:lnTo>
                    <a:pt x="127565" y="647073"/>
                  </a:lnTo>
                  <a:lnTo>
                    <a:pt x="107870" y="688024"/>
                  </a:lnTo>
                  <a:lnTo>
                    <a:pt x="89699" y="729817"/>
                  </a:lnTo>
                  <a:lnTo>
                    <a:pt x="73088" y="772416"/>
                  </a:lnTo>
                  <a:lnTo>
                    <a:pt x="58074" y="815785"/>
                  </a:lnTo>
                  <a:lnTo>
                    <a:pt x="44692" y="859888"/>
                  </a:lnTo>
                  <a:lnTo>
                    <a:pt x="32977" y="904690"/>
                  </a:lnTo>
                  <a:lnTo>
                    <a:pt x="22967" y="950155"/>
                  </a:lnTo>
                  <a:lnTo>
                    <a:pt x="14696" y="996246"/>
                  </a:lnTo>
                  <a:lnTo>
                    <a:pt x="8200" y="1042928"/>
                  </a:lnTo>
                  <a:lnTo>
                    <a:pt x="3516" y="1090166"/>
                  </a:lnTo>
                  <a:lnTo>
                    <a:pt x="679" y="1137923"/>
                  </a:lnTo>
                  <a:lnTo>
                    <a:pt x="0" y="1172322"/>
                  </a:lnTo>
                  <a:close/>
                </a:path>
              </a:pathLst>
            </a:custGeom>
            <a:solidFill>
              <a:srgbClr val="FD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628366" y="4501855"/>
            <a:ext cx="2051685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5">
              <a:lnSpc>
                <a:spcPct val="114900"/>
              </a:lnSpc>
              <a:spcBef>
                <a:spcPts val="100"/>
              </a:spcBef>
            </a:pPr>
            <a:r>
              <a:rPr sz="1850" b="1" spc="210" dirty="0">
                <a:solidFill>
                  <a:srgbClr val="D56A34"/>
                </a:solidFill>
                <a:latin typeface="Cambria"/>
                <a:cs typeface="Cambria"/>
              </a:rPr>
              <a:t>Oδηγός</a:t>
            </a:r>
            <a:r>
              <a:rPr sz="1850" b="1" spc="245" dirty="0">
                <a:solidFill>
                  <a:srgbClr val="D56A34"/>
                </a:solidFill>
                <a:latin typeface="Cambria"/>
                <a:cs typeface="Cambria"/>
              </a:rPr>
              <a:t> </a:t>
            </a:r>
            <a:r>
              <a:rPr sz="1850" b="1" spc="229" dirty="0">
                <a:solidFill>
                  <a:srgbClr val="D56A34"/>
                </a:solidFill>
                <a:latin typeface="Cambria"/>
                <a:cs typeface="Cambria"/>
              </a:rPr>
              <a:t>για</a:t>
            </a:r>
            <a:r>
              <a:rPr sz="1850" b="1" spc="245" dirty="0">
                <a:solidFill>
                  <a:srgbClr val="D56A34"/>
                </a:solidFill>
                <a:latin typeface="Cambria"/>
                <a:cs typeface="Cambria"/>
              </a:rPr>
              <a:t> </a:t>
            </a:r>
            <a:r>
              <a:rPr sz="1850" b="1" spc="210" dirty="0">
                <a:solidFill>
                  <a:srgbClr val="D56A34"/>
                </a:solidFill>
                <a:latin typeface="Cambria"/>
                <a:cs typeface="Cambria"/>
              </a:rPr>
              <a:t>τις </a:t>
            </a:r>
            <a:r>
              <a:rPr sz="1850" b="1" spc="225" dirty="0">
                <a:solidFill>
                  <a:srgbClr val="D56A34"/>
                </a:solidFill>
                <a:latin typeface="Cambria"/>
                <a:cs typeface="Cambria"/>
              </a:rPr>
              <a:t>αποφάσεις</a:t>
            </a:r>
            <a:r>
              <a:rPr sz="1850" b="1" spc="260" dirty="0">
                <a:solidFill>
                  <a:srgbClr val="D56A34"/>
                </a:solidFill>
                <a:latin typeface="Cambria"/>
                <a:cs typeface="Cambria"/>
              </a:rPr>
              <a:t> </a:t>
            </a:r>
            <a:r>
              <a:rPr sz="1850" b="1" spc="190" dirty="0">
                <a:solidFill>
                  <a:srgbClr val="D56A34"/>
                </a:solidFill>
                <a:latin typeface="Cambria"/>
                <a:cs typeface="Cambria"/>
              </a:rPr>
              <a:t>της</a:t>
            </a:r>
            <a:endParaRPr sz="18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85651" y="5143500"/>
            <a:ext cx="3709670" cy="5144135"/>
          </a:xfrm>
          <a:custGeom>
            <a:avLst/>
            <a:gdLst/>
            <a:ahLst/>
            <a:cxnLst/>
            <a:rect l="l" t="t" r="r" b="b"/>
            <a:pathLst>
              <a:path w="3709669" h="5144134">
                <a:moveTo>
                  <a:pt x="3709549" y="5144101"/>
                </a:moveTo>
                <a:lnTo>
                  <a:pt x="0" y="5144101"/>
                </a:lnTo>
                <a:lnTo>
                  <a:pt x="0" y="0"/>
                </a:lnTo>
                <a:lnTo>
                  <a:pt x="3709549" y="0"/>
                </a:lnTo>
                <a:lnTo>
                  <a:pt x="3709549" y="5144101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" y="0"/>
            <a:ext cx="4229100" cy="5137785"/>
            <a:chOff x="0" y="0"/>
            <a:chExt cx="4229100" cy="513778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229100" cy="5137785"/>
            </a:xfrm>
            <a:custGeom>
              <a:avLst/>
              <a:gdLst/>
              <a:ahLst/>
              <a:cxnLst/>
              <a:rect l="l" t="t" r="r" b="b"/>
              <a:pathLst>
                <a:path w="4229100" h="5137785">
                  <a:moveTo>
                    <a:pt x="4229100" y="5137695"/>
                  </a:moveTo>
                  <a:lnTo>
                    <a:pt x="0" y="5137695"/>
                  </a:lnTo>
                  <a:lnTo>
                    <a:pt x="0" y="0"/>
                  </a:lnTo>
                  <a:lnTo>
                    <a:pt x="4229100" y="0"/>
                  </a:lnTo>
                  <a:lnTo>
                    <a:pt x="4229100" y="5137695"/>
                  </a:lnTo>
                  <a:close/>
                </a:path>
              </a:pathLst>
            </a:custGeom>
            <a:solidFill>
              <a:srgbClr val="FFFD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114550" cy="2057400"/>
            </a:xfrm>
            <a:custGeom>
              <a:avLst/>
              <a:gdLst/>
              <a:ahLst/>
              <a:cxnLst/>
              <a:rect l="l" t="t" r="r" b="b"/>
              <a:pathLst>
                <a:path w="2114550" h="2057400">
                  <a:moveTo>
                    <a:pt x="233067" y="127000"/>
                  </a:moveTo>
                  <a:lnTo>
                    <a:pt x="101122" y="127000"/>
                  </a:lnTo>
                  <a:lnTo>
                    <a:pt x="139348" y="101600"/>
                  </a:lnTo>
                  <a:lnTo>
                    <a:pt x="169515" y="76200"/>
                  </a:lnTo>
                  <a:lnTo>
                    <a:pt x="189310" y="38100"/>
                  </a:lnTo>
                  <a:lnTo>
                    <a:pt x="196422" y="0"/>
                  </a:lnTo>
                  <a:lnTo>
                    <a:pt x="280325" y="0"/>
                  </a:lnTo>
                  <a:lnTo>
                    <a:pt x="275783" y="38100"/>
                  </a:lnTo>
                  <a:lnTo>
                    <a:pt x="262759" y="76200"/>
                  </a:lnTo>
                  <a:lnTo>
                    <a:pt x="242158" y="114300"/>
                  </a:lnTo>
                  <a:lnTo>
                    <a:pt x="233067" y="127000"/>
                  </a:lnTo>
                  <a:close/>
                </a:path>
                <a:path w="2114550" h="2057400">
                  <a:moveTo>
                    <a:pt x="298095" y="355600"/>
                  </a:moveTo>
                  <a:lnTo>
                    <a:pt x="57150" y="355600"/>
                  </a:lnTo>
                  <a:lnTo>
                    <a:pt x="105440" y="342900"/>
                  </a:lnTo>
                  <a:lnTo>
                    <a:pt x="151776" y="342900"/>
                  </a:lnTo>
                  <a:lnTo>
                    <a:pt x="195730" y="317500"/>
                  </a:lnTo>
                  <a:lnTo>
                    <a:pt x="236874" y="304800"/>
                  </a:lnTo>
                  <a:lnTo>
                    <a:pt x="274780" y="279400"/>
                  </a:lnTo>
                  <a:lnTo>
                    <a:pt x="309020" y="241300"/>
                  </a:lnTo>
                  <a:lnTo>
                    <a:pt x="339167" y="215900"/>
                  </a:lnTo>
                  <a:lnTo>
                    <a:pt x="364791" y="177800"/>
                  </a:lnTo>
                  <a:lnTo>
                    <a:pt x="385466" y="127000"/>
                  </a:lnTo>
                  <a:lnTo>
                    <a:pt x="400764" y="88900"/>
                  </a:lnTo>
                  <a:lnTo>
                    <a:pt x="410257" y="38100"/>
                  </a:lnTo>
                  <a:lnTo>
                    <a:pt x="413516" y="0"/>
                  </a:lnTo>
                  <a:lnTo>
                    <a:pt x="497418" y="0"/>
                  </a:lnTo>
                  <a:lnTo>
                    <a:pt x="494830" y="38100"/>
                  </a:lnTo>
                  <a:lnTo>
                    <a:pt x="487246" y="88900"/>
                  </a:lnTo>
                  <a:lnTo>
                    <a:pt x="474936" y="127000"/>
                  </a:lnTo>
                  <a:lnTo>
                    <a:pt x="458171" y="177800"/>
                  </a:lnTo>
                  <a:lnTo>
                    <a:pt x="437223" y="215900"/>
                  </a:lnTo>
                  <a:lnTo>
                    <a:pt x="412361" y="254000"/>
                  </a:lnTo>
                  <a:lnTo>
                    <a:pt x="383855" y="292100"/>
                  </a:lnTo>
                  <a:lnTo>
                    <a:pt x="351978" y="317500"/>
                  </a:lnTo>
                  <a:lnTo>
                    <a:pt x="316999" y="342900"/>
                  </a:lnTo>
                  <a:lnTo>
                    <a:pt x="298095" y="355600"/>
                  </a:lnTo>
                  <a:close/>
                </a:path>
                <a:path w="2114550" h="2057400">
                  <a:moveTo>
                    <a:pt x="105808" y="647700"/>
                  </a:moveTo>
                  <a:lnTo>
                    <a:pt x="0" y="647700"/>
                  </a:lnTo>
                  <a:lnTo>
                    <a:pt x="0" y="558800"/>
                  </a:lnTo>
                  <a:lnTo>
                    <a:pt x="154060" y="558800"/>
                  </a:lnTo>
                  <a:lnTo>
                    <a:pt x="245705" y="533400"/>
                  </a:lnTo>
                  <a:lnTo>
                    <a:pt x="289122" y="508000"/>
                  </a:lnTo>
                  <a:lnTo>
                    <a:pt x="330706" y="495300"/>
                  </a:lnTo>
                  <a:lnTo>
                    <a:pt x="370285" y="469900"/>
                  </a:lnTo>
                  <a:lnTo>
                    <a:pt x="407687" y="444500"/>
                  </a:lnTo>
                  <a:lnTo>
                    <a:pt x="442739" y="406400"/>
                  </a:lnTo>
                  <a:lnTo>
                    <a:pt x="475270" y="381000"/>
                  </a:lnTo>
                  <a:lnTo>
                    <a:pt x="505108" y="342900"/>
                  </a:lnTo>
                  <a:lnTo>
                    <a:pt x="532080" y="304800"/>
                  </a:lnTo>
                  <a:lnTo>
                    <a:pt x="556014" y="266700"/>
                  </a:lnTo>
                  <a:lnTo>
                    <a:pt x="576738" y="228600"/>
                  </a:lnTo>
                  <a:lnTo>
                    <a:pt x="594080" y="177800"/>
                  </a:lnTo>
                  <a:lnTo>
                    <a:pt x="607868" y="139700"/>
                  </a:lnTo>
                  <a:lnTo>
                    <a:pt x="617929" y="88900"/>
                  </a:lnTo>
                  <a:lnTo>
                    <a:pt x="624092" y="38100"/>
                  </a:lnTo>
                  <a:lnTo>
                    <a:pt x="626185" y="0"/>
                  </a:lnTo>
                  <a:lnTo>
                    <a:pt x="710087" y="0"/>
                  </a:lnTo>
                  <a:lnTo>
                    <a:pt x="708293" y="38100"/>
                  </a:lnTo>
                  <a:lnTo>
                    <a:pt x="702995" y="88900"/>
                  </a:lnTo>
                  <a:lnTo>
                    <a:pt x="694320" y="139700"/>
                  </a:lnTo>
                  <a:lnTo>
                    <a:pt x="682396" y="177800"/>
                  </a:lnTo>
                  <a:lnTo>
                    <a:pt x="667350" y="228600"/>
                  </a:lnTo>
                  <a:lnTo>
                    <a:pt x="649309" y="266700"/>
                  </a:lnTo>
                  <a:lnTo>
                    <a:pt x="628400" y="304800"/>
                  </a:lnTo>
                  <a:lnTo>
                    <a:pt x="604751" y="342900"/>
                  </a:lnTo>
                  <a:lnTo>
                    <a:pt x="578488" y="381000"/>
                  </a:lnTo>
                  <a:lnTo>
                    <a:pt x="549739" y="419100"/>
                  </a:lnTo>
                  <a:lnTo>
                    <a:pt x="518632" y="457200"/>
                  </a:lnTo>
                  <a:lnTo>
                    <a:pt x="485293" y="482600"/>
                  </a:lnTo>
                  <a:lnTo>
                    <a:pt x="449849" y="520700"/>
                  </a:lnTo>
                  <a:lnTo>
                    <a:pt x="412428" y="546100"/>
                  </a:lnTo>
                  <a:lnTo>
                    <a:pt x="373157" y="558800"/>
                  </a:lnTo>
                  <a:lnTo>
                    <a:pt x="332164" y="584200"/>
                  </a:lnTo>
                  <a:lnTo>
                    <a:pt x="289575" y="609600"/>
                  </a:lnTo>
                  <a:lnTo>
                    <a:pt x="200119" y="635000"/>
                  </a:lnTo>
                  <a:lnTo>
                    <a:pt x="153507" y="635000"/>
                  </a:lnTo>
                  <a:lnTo>
                    <a:pt x="105808" y="647700"/>
                  </a:lnTo>
                  <a:close/>
                </a:path>
                <a:path w="2114550" h="2057400">
                  <a:moveTo>
                    <a:pt x="104940" y="838200"/>
                  </a:moveTo>
                  <a:lnTo>
                    <a:pt x="0" y="838200"/>
                  </a:lnTo>
                  <a:lnTo>
                    <a:pt x="0" y="749300"/>
                  </a:lnTo>
                  <a:lnTo>
                    <a:pt x="152293" y="749300"/>
                  </a:lnTo>
                  <a:lnTo>
                    <a:pt x="288241" y="711200"/>
                  </a:lnTo>
                  <a:lnTo>
                    <a:pt x="373316" y="685800"/>
                  </a:lnTo>
                  <a:lnTo>
                    <a:pt x="413917" y="660400"/>
                  </a:lnTo>
                  <a:lnTo>
                    <a:pt x="453108" y="647700"/>
                  </a:lnTo>
                  <a:lnTo>
                    <a:pt x="490799" y="622300"/>
                  </a:lnTo>
                  <a:lnTo>
                    <a:pt x="526901" y="584200"/>
                  </a:lnTo>
                  <a:lnTo>
                    <a:pt x="561323" y="558800"/>
                  </a:lnTo>
                  <a:lnTo>
                    <a:pt x="593976" y="533400"/>
                  </a:lnTo>
                  <a:lnTo>
                    <a:pt x="624771" y="495300"/>
                  </a:lnTo>
                  <a:lnTo>
                    <a:pt x="653617" y="457200"/>
                  </a:lnTo>
                  <a:lnTo>
                    <a:pt x="680425" y="431800"/>
                  </a:lnTo>
                  <a:lnTo>
                    <a:pt x="705106" y="393700"/>
                  </a:lnTo>
                  <a:lnTo>
                    <a:pt x="727570" y="355600"/>
                  </a:lnTo>
                  <a:lnTo>
                    <a:pt x="747726" y="304800"/>
                  </a:lnTo>
                  <a:lnTo>
                    <a:pt x="765486" y="266700"/>
                  </a:lnTo>
                  <a:lnTo>
                    <a:pt x="780759" y="228600"/>
                  </a:lnTo>
                  <a:lnTo>
                    <a:pt x="793457" y="177800"/>
                  </a:lnTo>
                  <a:lnTo>
                    <a:pt x="803489" y="139700"/>
                  </a:lnTo>
                  <a:lnTo>
                    <a:pt x="810766" y="88900"/>
                  </a:lnTo>
                  <a:lnTo>
                    <a:pt x="815198" y="38100"/>
                  </a:lnTo>
                  <a:lnTo>
                    <a:pt x="816695" y="0"/>
                  </a:lnTo>
                  <a:lnTo>
                    <a:pt x="900597" y="0"/>
                  </a:lnTo>
                  <a:lnTo>
                    <a:pt x="899259" y="38100"/>
                  </a:lnTo>
                  <a:lnTo>
                    <a:pt x="895294" y="88900"/>
                  </a:lnTo>
                  <a:lnTo>
                    <a:pt x="888773" y="139700"/>
                  </a:lnTo>
                  <a:lnTo>
                    <a:pt x="879767" y="177800"/>
                  </a:lnTo>
                  <a:lnTo>
                    <a:pt x="868349" y="228600"/>
                  </a:lnTo>
                  <a:lnTo>
                    <a:pt x="854591" y="266700"/>
                  </a:lnTo>
                  <a:lnTo>
                    <a:pt x="838563" y="317500"/>
                  </a:lnTo>
                  <a:lnTo>
                    <a:pt x="820338" y="355600"/>
                  </a:lnTo>
                  <a:lnTo>
                    <a:pt x="799988" y="393700"/>
                  </a:lnTo>
                  <a:lnTo>
                    <a:pt x="777584" y="431800"/>
                  </a:lnTo>
                  <a:lnTo>
                    <a:pt x="753199" y="469900"/>
                  </a:lnTo>
                  <a:lnTo>
                    <a:pt x="726903" y="508000"/>
                  </a:lnTo>
                  <a:lnTo>
                    <a:pt x="698769" y="546100"/>
                  </a:lnTo>
                  <a:lnTo>
                    <a:pt x="668868" y="571500"/>
                  </a:lnTo>
                  <a:lnTo>
                    <a:pt x="637272" y="609600"/>
                  </a:lnTo>
                  <a:lnTo>
                    <a:pt x="604053" y="635000"/>
                  </a:lnTo>
                  <a:lnTo>
                    <a:pt x="569283" y="660400"/>
                  </a:lnTo>
                  <a:lnTo>
                    <a:pt x="533033" y="685800"/>
                  </a:lnTo>
                  <a:lnTo>
                    <a:pt x="495375" y="711200"/>
                  </a:lnTo>
                  <a:lnTo>
                    <a:pt x="456381" y="736600"/>
                  </a:lnTo>
                  <a:lnTo>
                    <a:pt x="416123" y="762000"/>
                  </a:lnTo>
                  <a:lnTo>
                    <a:pt x="332100" y="787400"/>
                  </a:lnTo>
                  <a:lnTo>
                    <a:pt x="198377" y="825500"/>
                  </a:lnTo>
                  <a:lnTo>
                    <a:pt x="152040" y="825500"/>
                  </a:lnTo>
                  <a:lnTo>
                    <a:pt x="104940" y="838200"/>
                  </a:lnTo>
                  <a:close/>
                </a:path>
                <a:path w="2114550" h="2057400">
                  <a:moveTo>
                    <a:pt x="152333" y="1041400"/>
                  </a:moveTo>
                  <a:lnTo>
                    <a:pt x="0" y="1041400"/>
                  </a:lnTo>
                  <a:lnTo>
                    <a:pt x="0" y="952500"/>
                  </a:lnTo>
                  <a:lnTo>
                    <a:pt x="199314" y="952500"/>
                  </a:lnTo>
                  <a:lnTo>
                    <a:pt x="290620" y="927100"/>
                  </a:lnTo>
                  <a:lnTo>
                    <a:pt x="421263" y="889000"/>
                  </a:lnTo>
                  <a:lnTo>
                    <a:pt x="462904" y="863600"/>
                  </a:lnTo>
                  <a:lnTo>
                    <a:pt x="503498" y="850900"/>
                  </a:lnTo>
                  <a:lnTo>
                    <a:pt x="542991" y="825500"/>
                  </a:lnTo>
                  <a:lnTo>
                    <a:pt x="581326" y="800100"/>
                  </a:lnTo>
                  <a:lnTo>
                    <a:pt x="618448" y="774700"/>
                  </a:lnTo>
                  <a:lnTo>
                    <a:pt x="654301" y="749300"/>
                  </a:lnTo>
                  <a:lnTo>
                    <a:pt x="688830" y="723900"/>
                  </a:lnTo>
                  <a:lnTo>
                    <a:pt x="721980" y="685800"/>
                  </a:lnTo>
                  <a:lnTo>
                    <a:pt x="753693" y="660400"/>
                  </a:lnTo>
                  <a:lnTo>
                    <a:pt x="783916" y="622300"/>
                  </a:lnTo>
                  <a:lnTo>
                    <a:pt x="812592" y="596900"/>
                  </a:lnTo>
                  <a:lnTo>
                    <a:pt x="839665" y="558800"/>
                  </a:lnTo>
                  <a:lnTo>
                    <a:pt x="865081" y="520700"/>
                  </a:lnTo>
                  <a:lnTo>
                    <a:pt x="888782" y="482600"/>
                  </a:lnTo>
                  <a:lnTo>
                    <a:pt x="910715" y="444500"/>
                  </a:lnTo>
                  <a:lnTo>
                    <a:pt x="930823" y="393700"/>
                  </a:lnTo>
                  <a:lnTo>
                    <a:pt x="949050" y="355600"/>
                  </a:lnTo>
                  <a:lnTo>
                    <a:pt x="965341" y="317500"/>
                  </a:lnTo>
                  <a:lnTo>
                    <a:pt x="979641" y="266700"/>
                  </a:lnTo>
                  <a:lnTo>
                    <a:pt x="991893" y="228600"/>
                  </a:lnTo>
                  <a:lnTo>
                    <a:pt x="1002042" y="177800"/>
                  </a:lnTo>
                  <a:lnTo>
                    <a:pt x="1010032" y="139700"/>
                  </a:lnTo>
                  <a:lnTo>
                    <a:pt x="1015809" y="88900"/>
                  </a:lnTo>
                  <a:lnTo>
                    <a:pt x="1019316" y="38100"/>
                  </a:lnTo>
                  <a:lnTo>
                    <a:pt x="1020497" y="0"/>
                  </a:lnTo>
                  <a:lnTo>
                    <a:pt x="1104399" y="0"/>
                  </a:lnTo>
                  <a:lnTo>
                    <a:pt x="1103319" y="38100"/>
                  </a:lnTo>
                  <a:lnTo>
                    <a:pt x="1100111" y="88900"/>
                  </a:lnTo>
                  <a:lnTo>
                    <a:pt x="1094821" y="139700"/>
                  </a:lnTo>
                  <a:lnTo>
                    <a:pt x="1087496" y="177800"/>
                  </a:lnTo>
                  <a:lnTo>
                    <a:pt x="1078182" y="228600"/>
                  </a:lnTo>
                  <a:lnTo>
                    <a:pt x="1066926" y="266700"/>
                  </a:lnTo>
                  <a:lnTo>
                    <a:pt x="1053774" y="317500"/>
                  </a:lnTo>
                  <a:lnTo>
                    <a:pt x="1038774" y="355600"/>
                  </a:lnTo>
                  <a:lnTo>
                    <a:pt x="1021971" y="406400"/>
                  </a:lnTo>
                  <a:lnTo>
                    <a:pt x="1003412" y="444500"/>
                  </a:lnTo>
                  <a:lnTo>
                    <a:pt x="983144" y="482600"/>
                  </a:lnTo>
                  <a:lnTo>
                    <a:pt x="961214" y="520700"/>
                  </a:lnTo>
                  <a:lnTo>
                    <a:pt x="937667" y="558800"/>
                  </a:lnTo>
                  <a:lnTo>
                    <a:pt x="912550" y="596900"/>
                  </a:lnTo>
                  <a:lnTo>
                    <a:pt x="885911" y="635000"/>
                  </a:lnTo>
                  <a:lnTo>
                    <a:pt x="857795" y="673100"/>
                  </a:lnTo>
                  <a:lnTo>
                    <a:pt x="828249" y="698500"/>
                  </a:lnTo>
                  <a:lnTo>
                    <a:pt x="797320" y="736600"/>
                  </a:lnTo>
                  <a:lnTo>
                    <a:pt x="765055" y="762000"/>
                  </a:lnTo>
                  <a:lnTo>
                    <a:pt x="731499" y="800100"/>
                  </a:lnTo>
                  <a:lnTo>
                    <a:pt x="696700" y="825500"/>
                  </a:lnTo>
                  <a:lnTo>
                    <a:pt x="660703" y="850900"/>
                  </a:lnTo>
                  <a:lnTo>
                    <a:pt x="623557" y="876300"/>
                  </a:lnTo>
                  <a:lnTo>
                    <a:pt x="585306" y="901700"/>
                  </a:lnTo>
                  <a:lnTo>
                    <a:pt x="545998" y="914400"/>
                  </a:lnTo>
                  <a:lnTo>
                    <a:pt x="505680" y="939800"/>
                  </a:lnTo>
                  <a:lnTo>
                    <a:pt x="464397" y="952500"/>
                  </a:lnTo>
                  <a:lnTo>
                    <a:pt x="422196" y="977900"/>
                  </a:lnTo>
                  <a:lnTo>
                    <a:pt x="245151" y="1028700"/>
                  </a:lnTo>
                  <a:lnTo>
                    <a:pt x="199061" y="1028700"/>
                  </a:lnTo>
                  <a:lnTo>
                    <a:pt x="152333" y="1041400"/>
                  </a:lnTo>
                  <a:close/>
                </a:path>
                <a:path w="2114550" h="2057400">
                  <a:moveTo>
                    <a:pt x="104893" y="1244600"/>
                  </a:moveTo>
                  <a:lnTo>
                    <a:pt x="0" y="1244600"/>
                  </a:lnTo>
                  <a:lnTo>
                    <a:pt x="0" y="1155700"/>
                  </a:lnTo>
                  <a:lnTo>
                    <a:pt x="152371" y="1155700"/>
                  </a:lnTo>
                  <a:lnTo>
                    <a:pt x="199215" y="1143000"/>
                  </a:lnTo>
                  <a:lnTo>
                    <a:pt x="245498" y="1143000"/>
                  </a:lnTo>
                  <a:lnTo>
                    <a:pt x="336229" y="1117600"/>
                  </a:lnTo>
                  <a:lnTo>
                    <a:pt x="509297" y="1066800"/>
                  </a:lnTo>
                  <a:lnTo>
                    <a:pt x="550595" y="1041400"/>
                  </a:lnTo>
                  <a:lnTo>
                    <a:pt x="591030" y="1028700"/>
                  </a:lnTo>
                  <a:lnTo>
                    <a:pt x="630565" y="1003300"/>
                  </a:lnTo>
                  <a:lnTo>
                    <a:pt x="669162" y="977900"/>
                  </a:lnTo>
                  <a:lnTo>
                    <a:pt x="706783" y="952500"/>
                  </a:lnTo>
                  <a:lnTo>
                    <a:pt x="743390" y="927100"/>
                  </a:lnTo>
                  <a:lnTo>
                    <a:pt x="778945" y="901700"/>
                  </a:lnTo>
                  <a:lnTo>
                    <a:pt x="813412" y="876300"/>
                  </a:lnTo>
                  <a:lnTo>
                    <a:pt x="846752" y="850900"/>
                  </a:lnTo>
                  <a:lnTo>
                    <a:pt x="878928" y="812800"/>
                  </a:lnTo>
                  <a:lnTo>
                    <a:pt x="909901" y="787400"/>
                  </a:lnTo>
                  <a:lnTo>
                    <a:pt x="939635" y="749300"/>
                  </a:lnTo>
                  <a:lnTo>
                    <a:pt x="968091" y="711200"/>
                  </a:lnTo>
                  <a:lnTo>
                    <a:pt x="995232" y="685800"/>
                  </a:lnTo>
                  <a:lnTo>
                    <a:pt x="1021020" y="647700"/>
                  </a:lnTo>
                  <a:lnTo>
                    <a:pt x="1045418" y="609600"/>
                  </a:lnTo>
                  <a:lnTo>
                    <a:pt x="1068387" y="571500"/>
                  </a:lnTo>
                  <a:lnTo>
                    <a:pt x="1089890" y="533400"/>
                  </a:lnTo>
                  <a:lnTo>
                    <a:pt x="1109890" y="482600"/>
                  </a:lnTo>
                  <a:lnTo>
                    <a:pt x="1128348" y="444500"/>
                  </a:lnTo>
                  <a:lnTo>
                    <a:pt x="1145228" y="406400"/>
                  </a:lnTo>
                  <a:lnTo>
                    <a:pt x="1160490" y="355600"/>
                  </a:lnTo>
                  <a:lnTo>
                    <a:pt x="1174098" y="317500"/>
                  </a:lnTo>
                  <a:lnTo>
                    <a:pt x="1186014" y="266700"/>
                  </a:lnTo>
                  <a:lnTo>
                    <a:pt x="1196201" y="228600"/>
                  </a:lnTo>
                  <a:lnTo>
                    <a:pt x="1204619" y="177800"/>
                  </a:lnTo>
                  <a:lnTo>
                    <a:pt x="1211233" y="139700"/>
                  </a:lnTo>
                  <a:lnTo>
                    <a:pt x="1216003" y="88900"/>
                  </a:lnTo>
                  <a:lnTo>
                    <a:pt x="1218893" y="38100"/>
                  </a:lnTo>
                  <a:lnTo>
                    <a:pt x="1219865" y="0"/>
                  </a:lnTo>
                  <a:lnTo>
                    <a:pt x="1303767" y="0"/>
                  </a:lnTo>
                  <a:lnTo>
                    <a:pt x="1302865" y="38100"/>
                  </a:lnTo>
                  <a:lnTo>
                    <a:pt x="1300181" y="88900"/>
                  </a:lnTo>
                  <a:lnTo>
                    <a:pt x="1295747" y="139700"/>
                  </a:lnTo>
                  <a:lnTo>
                    <a:pt x="1289596" y="177800"/>
                  </a:lnTo>
                  <a:lnTo>
                    <a:pt x="1281761" y="228600"/>
                  </a:lnTo>
                  <a:lnTo>
                    <a:pt x="1272274" y="266700"/>
                  </a:lnTo>
                  <a:lnTo>
                    <a:pt x="1261167" y="317500"/>
                  </a:lnTo>
                  <a:lnTo>
                    <a:pt x="1248473" y="355600"/>
                  </a:lnTo>
                  <a:lnTo>
                    <a:pt x="1234224" y="406400"/>
                  </a:lnTo>
                  <a:lnTo>
                    <a:pt x="1218454" y="444500"/>
                  </a:lnTo>
                  <a:lnTo>
                    <a:pt x="1201194" y="482600"/>
                  </a:lnTo>
                  <a:lnTo>
                    <a:pt x="1182478" y="533400"/>
                  </a:lnTo>
                  <a:lnTo>
                    <a:pt x="1162337" y="571500"/>
                  </a:lnTo>
                  <a:lnTo>
                    <a:pt x="1140804" y="609600"/>
                  </a:lnTo>
                  <a:lnTo>
                    <a:pt x="1117912" y="647700"/>
                  </a:lnTo>
                  <a:lnTo>
                    <a:pt x="1093693" y="685800"/>
                  </a:lnTo>
                  <a:lnTo>
                    <a:pt x="1068180" y="723900"/>
                  </a:lnTo>
                  <a:lnTo>
                    <a:pt x="1041406" y="762000"/>
                  </a:lnTo>
                  <a:lnTo>
                    <a:pt x="1013402" y="787400"/>
                  </a:lnTo>
                  <a:lnTo>
                    <a:pt x="984202" y="825500"/>
                  </a:lnTo>
                  <a:lnTo>
                    <a:pt x="953837" y="863600"/>
                  </a:lnTo>
                  <a:lnTo>
                    <a:pt x="922341" y="889000"/>
                  </a:lnTo>
                  <a:lnTo>
                    <a:pt x="889746" y="914400"/>
                  </a:lnTo>
                  <a:lnTo>
                    <a:pt x="856085" y="952500"/>
                  </a:lnTo>
                  <a:lnTo>
                    <a:pt x="821389" y="977900"/>
                  </a:lnTo>
                  <a:lnTo>
                    <a:pt x="785692" y="1003300"/>
                  </a:lnTo>
                  <a:lnTo>
                    <a:pt x="749026" y="1028700"/>
                  </a:lnTo>
                  <a:lnTo>
                    <a:pt x="711424" y="1054100"/>
                  </a:lnTo>
                  <a:lnTo>
                    <a:pt x="672918" y="1079500"/>
                  </a:lnTo>
                  <a:lnTo>
                    <a:pt x="633541" y="1104900"/>
                  </a:lnTo>
                  <a:lnTo>
                    <a:pt x="593325" y="1117600"/>
                  </a:lnTo>
                  <a:lnTo>
                    <a:pt x="552303" y="1143000"/>
                  </a:lnTo>
                  <a:lnTo>
                    <a:pt x="380802" y="1193800"/>
                  </a:lnTo>
                  <a:lnTo>
                    <a:pt x="245305" y="1231900"/>
                  </a:lnTo>
                  <a:lnTo>
                    <a:pt x="152189" y="1231900"/>
                  </a:lnTo>
                  <a:lnTo>
                    <a:pt x="104893" y="1244600"/>
                  </a:lnTo>
                  <a:close/>
                </a:path>
                <a:path w="2114550" h="2057400">
                  <a:moveTo>
                    <a:pt x="199823" y="1447800"/>
                  </a:moveTo>
                  <a:lnTo>
                    <a:pt x="0" y="1447800"/>
                  </a:lnTo>
                  <a:lnTo>
                    <a:pt x="0" y="1358900"/>
                  </a:lnTo>
                  <a:lnTo>
                    <a:pt x="200060" y="1358900"/>
                  </a:lnTo>
                  <a:lnTo>
                    <a:pt x="246803" y="1346200"/>
                  </a:lnTo>
                  <a:lnTo>
                    <a:pt x="293054" y="1346200"/>
                  </a:lnTo>
                  <a:lnTo>
                    <a:pt x="428578" y="1308100"/>
                  </a:lnTo>
                  <a:lnTo>
                    <a:pt x="600720" y="1257300"/>
                  </a:lnTo>
                  <a:lnTo>
                    <a:pt x="642046" y="1231900"/>
                  </a:lnTo>
                  <a:lnTo>
                    <a:pt x="682632" y="1219200"/>
                  </a:lnTo>
                  <a:lnTo>
                    <a:pt x="722452" y="1193800"/>
                  </a:lnTo>
                  <a:lnTo>
                    <a:pt x="761478" y="1168400"/>
                  </a:lnTo>
                  <a:lnTo>
                    <a:pt x="799682" y="1143000"/>
                  </a:lnTo>
                  <a:lnTo>
                    <a:pt x="837039" y="1117600"/>
                  </a:lnTo>
                  <a:lnTo>
                    <a:pt x="873519" y="1092200"/>
                  </a:lnTo>
                  <a:lnTo>
                    <a:pt x="909096" y="1066800"/>
                  </a:lnTo>
                  <a:lnTo>
                    <a:pt x="943742" y="1041400"/>
                  </a:lnTo>
                  <a:lnTo>
                    <a:pt x="977430" y="1003300"/>
                  </a:lnTo>
                  <a:lnTo>
                    <a:pt x="1010133" y="977900"/>
                  </a:lnTo>
                  <a:lnTo>
                    <a:pt x="1041822" y="952500"/>
                  </a:lnTo>
                  <a:lnTo>
                    <a:pt x="1072472" y="914400"/>
                  </a:lnTo>
                  <a:lnTo>
                    <a:pt x="1102053" y="876300"/>
                  </a:lnTo>
                  <a:lnTo>
                    <a:pt x="1130540" y="850900"/>
                  </a:lnTo>
                  <a:lnTo>
                    <a:pt x="1157903" y="812800"/>
                  </a:lnTo>
                  <a:lnTo>
                    <a:pt x="1184117" y="774700"/>
                  </a:lnTo>
                  <a:lnTo>
                    <a:pt x="1209154" y="736600"/>
                  </a:lnTo>
                  <a:lnTo>
                    <a:pt x="1232986" y="698500"/>
                  </a:lnTo>
                  <a:lnTo>
                    <a:pt x="1255586" y="660400"/>
                  </a:lnTo>
                  <a:lnTo>
                    <a:pt x="1276926" y="622300"/>
                  </a:lnTo>
                  <a:lnTo>
                    <a:pt x="1296979" y="584200"/>
                  </a:lnTo>
                  <a:lnTo>
                    <a:pt x="1315718" y="533400"/>
                  </a:lnTo>
                  <a:lnTo>
                    <a:pt x="1333116" y="495300"/>
                  </a:lnTo>
                  <a:lnTo>
                    <a:pt x="1349144" y="457200"/>
                  </a:lnTo>
                  <a:lnTo>
                    <a:pt x="1363776" y="406400"/>
                  </a:lnTo>
                  <a:lnTo>
                    <a:pt x="1376984" y="368300"/>
                  </a:lnTo>
                  <a:lnTo>
                    <a:pt x="1388741" y="317500"/>
                  </a:lnTo>
                  <a:lnTo>
                    <a:pt x="1399019" y="279400"/>
                  </a:lnTo>
                  <a:lnTo>
                    <a:pt x="1407791" y="228600"/>
                  </a:lnTo>
                  <a:lnTo>
                    <a:pt x="1415029" y="177800"/>
                  </a:lnTo>
                  <a:lnTo>
                    <a:pt x="1420707" y="139700"/>
                  </a:lnTo>
                  <a:lnTo>
                    <a:pt x="1424796" y="88900"/>
                  </a:lnTo>
                  <a:lnTo>
                    <a:pt x="1427270" y="38100"/>
                  </a:lnTo>
                  <a:lnTo>
                    <a:pt x="1428100" y="0"/>
                  </a:lnTo>
                  <a:lnTo>
                    <a:pt x="1512002" y="0"/>
                  </a:lnTo>
                  <a:lnTo>
                    <a:pt x="1511223" y="38100"/>
                  </a:lnTo>
                  <a:lnTo>
                    <a:pt x="1508902" y="88900"/>
                  </a:lnTo>
                  <a:lnTo>
                    <a:pt x="1505063" y="139700"/>
                  </a:lnTo>
                  <a:lnTo>
                    <a:pt x="1499729" y="177800"/>
                  </a:lnTo>
                  <a:lnTo>
                    <a:pt x="1492926" y="228600"/>
                  </a:lnTo>
                  <a:lnTo>
                    <a:pt x="1484677" y="279400"/>
                  </a:lnTo>
                  <a:lnTo>
                    <a:pt x="1475007" y="317500"/>
                  </a:lnTo>
                  <a:lnTo>
                    <a:pt x="1463940" y="368300"/>
                  </a:lnTo>
                  <a:lnTo>
                    <a:pt x="1451499" y="406400"/>
                  </a:lnTo>
                  <a:lnTo>
                    <a:pt x="1437710" y="457200"/>
                  </a:lnTo>
                  <a:lnTo>
                    <a:pt x="1422595" y="495300"/>
                  </a:lnTo>
                  <a:lnTo>
                    <a:pt x="1406180" y="533400"/>
                  </a:lnTo>
                  <a:lnTo>
                    <a:pt x="1388488" y="584200"/>
                  </a:lnTo>
                  <a:lnTo>
                    <a:pt x="1369544" y="622300"/>
                  </a:lnTo>
                  <a:lnTo>
                    <a:pt x="1349371" y="660400"/>
                  </a:lnTo>
                  <a:lnTo>
                    <a:pt x="1327995" y="698500"/>
                  </a:lnTo>
                  <a:lnTo>
                    <a:pt x="1305438" y="736600"/>
                  </a:lnTo>
                  <a:lnTo>
                    <a:pt x="1281726" y="774700"/>
                  </a:lnTo>
                  <a:lnTo>
                    <a:pt x="1256881" y="812800"/>
                  </a:lnTo>
                  <a:lnTo>
                    <a:pt x="1230930" y="850900"/>
                  </a:lnTo>
                  <a:lnTo>
                    <a:pt x="1203895" y="889000"/>
                  </a:lnTo>
                  <a:lnTo>
                    <a:pt x="1175800" y="927100"/>
                  </a:lnTo>
                  <a:lnTo>
                    <a:pt x="1146671" y="952500"/>
                  </a:lnTo>
                  <a:lnTo>
                    <a:pt x="1116531" y="990600"/>
                  </a:lnTo>
                  <a:lnTo>
                    <a:pt x="1085404" y="1016000"/>
                  </a:lnTo>
                  <a:lnTo>
                    <a:pt x="1053314" y="1054100"/>
                  </a:lnTo>
                  <a:lnTo>
                    <a:pt x="1020285" y="1079500"/>
                  </a:lnTo>
                  <a:lnTo>
                    <a:pt x="986343" y="1117600"/>
                  </a:lnTo>
                  <a:lnTo>
                    <a:pt x="951510" y="1143000"/>
                  </a:lnTo>
                  <a:lnTo>
                    <a:pt x="915811" y="1168400"/>
                  </a:lnTo>
                  <a:lnTo>
                    <a:pt x="879270" y="1193800"/>
                  </a:lnTo>
                  <a:lnTo>
                    <a:pt x="841912" y="1219200"/>
                  </a:lnTo>
                  <a:lnTo>
                    <a:pt x="803760" y="1244600"/>
                  </a:lnTo>
                  <a:lnTo>
                    <a:pt x="764838" y="1270000"/>
                  </a:lnTo>
                  <a:lnTo>
                    <a:pt x="725171" y="1282700"/>
                  </a:lnTo>
                  <a:lnTo>
                    <a:pt x="684783" y="1308100"/>
                  </a:lnTo>
                  <a:lnTo>
                    <a:pt x="643698" y="1320800"/>
                  </a:lnTo>
                  <a:lnTo>
                    <a:pt x="601940" y="1346200"/>
                  </a:lnTo>
                  <a:lnTo>
                    <a:pt x="383902" y="1409700"/>
                  </a:lnTo>
                  <a:lnTo>
                    <a:pt x="292822" y="1435100"/>
                  </a:lnTo>
                  <a:lnTo>
                    <a:pt x="246550" y="1435100"/>
                  </a:lnTo>
                  <a:lnTo>
                    <a:pt x="199823" y="1447800"/>
                  </a:lnTo>
                  <a:close/>
                </a:path>
                <a:path w="2114550" h="2057400">
                  <a:moveTo>
                    <a:pt x="249331" y="1638300"/>
                  </a:moveTo>
                  <a:lnTo>
                    <a:pt x="0" y="1638300"/>
                  </a:lnTo>
                  <a:lnTo>
                    <a:pt x="0" y="1562100"/>
                  </a:lnTo>
                  <a:lnTo>
                    <a:pt x="152422" y="1562100"/>
                  </a:lnTo>
                  <a:lnTo>
                    <a:pt x="199510" y="1549400"/>
                  </a:lnTo>
                  <a:lnTo>
                    <a:pt x="246205" y="1549400"/>
                  </a:lnTo>
                  <a:lnTo>
                    <a:pt x="292486" y="1536700"/>
                  </a:lnTo>
                  <a:lnTo>
                    <a:pt x="338332" y="1536700"/>
                  </a:lnTo>
                  <a:lnTo>
                    <a:pt x="428638" y="1511300"/>
                  </a:lnTo>
                  <a:lnTo>
                    <a:pt x="645356" y="1447800"/>
                  </a:lnTo>
                  <a:lnTo>
                    <a:pt x="686983" y="1422400"/>
                  </a:lnTo>
                  <a:lnTo>
                    <a:pt x="727990" y="1409700"/>
                  </a:lnTo>
                  <a:lnTo>
                    <a:pt x="768356" y="1384300"/>
                  </a:lnTo>
                  <a:lnTo>
                    <a:pt x="808061" y="1371600"/>
                  </a:lnTo>
                  <a:lnTo>
                    <a:pt x="847083" y="1346200"/>
                  </a:lnTo>
                  <a:lnTo>
                    <a:pt x="885403" y="1320800"/>
                  </a:lnTo>
                  <a:lnTo>
                    <a:pt x="922999" y="1295400"/>
                  </a:lnTo>
                  <a:lnTo>
                    <a:pt x="959851" y="1270000"/>
                  </a:lnTo>
                  <a:lnTo>
                    <a:pt x="995938" y="1244600"/>
                  </a:lnTo>
                  <a:lnTo>
                    <a:pt x="1031240" y="1219200"/>
                  </a:lnTo>
                  <a:lnTo>
                    <a:pt x="1065736" y="1193800"/>
                  </a:lnTo>
                  <a:lnTo>
                    <a:pt x="1099405" y="1155700"/>
                  </a:lnTo>
                  <a:lnTo>
                    <a:pt x="1132227" y="1130300"/>
                  </a:lnTo>
                  <a:lnTo>
                    <a:pt x="1164181" y="1104900"/>
                  </a:lnTo>
                  <a:lnTo>
                    <a:pt x="1195247" y="1066800"/>
                  </a:lnTo>
                  <a:lnTo>
                    <a:pt x="1225403" y="1041400"/>
                  </a:lnTo>
                  <a:lnTo>
                    <a:pt x="1254630" y="1003300"/>
                  </a:lnTo>
                  <a:lnTo>
                    <a:pt x="1282906" y="965200"/>
                  </a:lnTo>
                  <a:lnTo>
                    <a:pt x="1310211" y="927100"/>
                  </a:lnTo>
                  <a:lnTo>
                    <a:pt x="1336525" y="901700"/>
                  </a:lnTo>
                  <a:lnTo>
                    <a:pt x="1361825" y="863600"/>
                  </a:lnTo>
                  <a:lnTo>
                    <a:pt x="1386093" y="825500"/>
                  </a:lnTo>
                  <a:lnTo>
                    <a:pt x="1409308" y="787400"/>
                  </a:lnTo>
                  <a:lnTo>
                    <a:pt x="1431448" y="749300"/>
                  </a:lnTo>
                  <a:lnTo>
                    <a:pt x="1452493" y="711200"/>
                  </a:lnTo>
                  <a:lnTo>
                    <a:pt x="1472422" y="660400"/>
                  </a:lnTo>
                  <a:lnTo>
                    <a:pt x="1491215" y="622300"/>
                  </a:lnTo>
                  <a:lnTo>
                    <a:pt x="1508852" y="584200"/>
                  </a:lnTo>
                  <a:lnTo>
                    <a:pt x="1525311" y="533400"/>
                  </a:lnTo>
                  <a:lnTo>
                    <a:pt x="1540572" y="495300"/>
                  </a:lnTo>
                  <a:lnTo>
                    <a:pt x="1554614" y="457200"/>
                  </a:lnTo>
                  <a:lnTo>
                    <a:pt x="1567416" y="406400"/>
                  </a:lnTo>
                  <a:lnTo>
                    <a:pt x="1578959" y="368300"/>
                  </a:lnTo>
                  <a:lnTo>
                    <a:pt x="1589221" y="317500"/>
                  </a:lnTo>
                  <a:lnTo>
                    <a:pt x="1598182" y="279400"/>
                  </a:lnTo>
                  <a:lnTo>
                    <a:pt x="1605820" y="228600"/>
                  </a:lnTo>
                  <a:lnTo>
                    <a:pt x="1612117" y="177800"/>
                  </a:lnTo>
                  <a:lnTo>
                    <a:pt x="1617050" y="139700"/>
                  </a:lnTo>
                  <a:lnTo>
                    <a:pt x="1620599" y="88900"/>
                  </a:lnTo>
                  <a:lnTo>
                    <a:pt x="1622743" y="38100"/>
                  </a:lnTo>
                  <a:lnTo>
                    <a:pt x="1623463" y="0"/>
                  </a:lnTo>
                  <a:lnTo>
                    <a:pt x="1707365" y="0"/>
                  </a:lnTo>
                  <a:lnTo>
                    <a:pt x="1706660" y="38100"/>
                  </a:lnTo>
                  <a:lnTo>
                    <a:pt x="1704558" y="88900"/>
                  </a:lnTo>
                  <a:lnTo>
                    <a:pt x="1701079" y="139700"/>
                  </a:lnTo>
                  <a:lnTo>
                    <a:pt x="1696242" y="190500"/>
                  </a:lnTo>
                  <a:lnTo>
                    <a:pt x="1690067" y="228600"/>
                  </a:lnTo>
                  <a:lnTo>
                    <a:pt x="1682572" y="279400"/>
                  </a:lnTo>
                  <a:lnTo>
                    <a:pt x="1673779" y="330200"/>
                  </a:lnTo>
                  <a:lnTo>
                    <a:pt x="1663705" y="368300"/>
                  </a:lnTo>
                  <a:lnTo>
                    <a:pt x="1652371" y="419100"/>
                  </a:lnTo>
                  <a:lnTo>
                    <a:pt x="1639797" y="457200"/>
                  </a:lnTo>
                  <a:lnTo>
                    <a:pt x="1626000" y="508000"/>
                  </a:lnTo>
                  <a:lnTo>
                    <a:pt x="1611002" y="546100"/>
                  </a:lnTo>
                  <a:lnTo>
                    <a:pt x="1594822" y="596900"/>
                  </a:lnTo>
                  <a:lnTo>
                    <a:pt x="1577478" y="635000"/>
                  </a:lnTo>
                  <a:lnTo>
                    <a:pt x="1558991" y="673100"/>
                  </a:lnTo>
                  <a:lnTo>
                    <a:pt x="1539381" y="723900"/>
                  </a:lnTo>
                  <a:lnTo>
                    <a:pt x="1518666" y="762000"/>
                  </a:lnTo>
                  <a:lnTo>
                    <a:pt x="1496865" y="800100"/>
                  </a:lnTo>
                  <a:lnTo>
                    <a:pt x="1474000" y="838200"/>
                  </a:lnTo>
                  <a:lnTo>
                    <a:pt x="1450088" y="876300"/>
                  </a:lnTo>
                  <a:lnTo>
                    <a:pt x="1425151" y="914400"/>
                  </a:lnTo>
                  <a:lnTo>
                    <a:pt x="1399206" y="952500"/>
                  </a:lnTo>
                  <a:lnTo>
                    <a:pt x="1372273" y="990600"/>
                  </a:lnTo>
                  <a:lnTo>
                    <a:pt x="1344373" y="1028700"/>
                  </a:lnTo>
                  <a:lnTo>
                    <a:pt x="1315524" y="1054100"/>
                  </a:lnTo>
                  <a:lnTo>
                    <a:pt x="1285747" y="1092200"/>
                  </a:lnTo>
                  <a:lnTo>
                    <a:pt x="1255060" y="1130300"/>
                  </a:lnTo>
                  <a:lnTo>
                    <a:pt x="1223483" y="1155700"/>
                  </a:lnTo>
                  <a:lnTo>
                    <a:pt x="1191035" y="1193800"/>
                  </a:lnTo>
                  <a:lnTo>
                    <a:pt x="1157736" y="1219200"/>
                  </a:lnTo>
                  <a:lnTo>
                    <a:pt x="1123606" y="1257300"/>
                  </a:lnTo>
                  <a:lnTo>
                    <a:pt x="1088664" y="1282700"/>
                  </a:lnTo>
                  <a:lnTo>
                    <a:pt x="1052930" y="1308100"/>
                  </a:lnTo>
                  <a:lnTo>
                    <a:pt x="1016422" y="1333500"/>
                  </a:lnTo>
                  <a:lnTo>
                    <a:pt x="979161" y="1358900"/>
                  </a:lnTo>
                  <a:lnTo>
                    <a:pt x="941166" y="1384300"/>
                  </a:lnTo>
                  <a:lnTo>
                    <a:pt x="902457" y="1409700"/>
                  </a:lnTo>
                  <a:lnTo>
                    <a:pt x="863052" y="1435100"/>
                  </a:lnTo>
                  <a:lnTo>
                    <a:pt x="822972" y="1460500"/>
                  </a:lnTo>
                  <a:lnTo>
                    <a:pt x="782236" y="1473200"/>
                  </a:lnTo>
                  <a:lnTo>
                    <a:pt x="740864" y="1498600"/>
                  </a:lnTo>
                  <a:lnTo>
                    <a:pt x="698874" y="1511300"/>
                  </a:lnTo>
                  <a:lnTo>
                    <a:pt x="656287" y="1536700"/>
                  </a:lnTo>
                  <a:lnTo>
                    <a:pt x="389308" y="1612900"/>
                  </a:lnTo>
                  <a:lnTo>
                    <a:pt x="343084" y="1612900"/>
                  </a:lnTo>
                  <a:lnTo>
                    <a:pt x="249331" y="1638300"/>
                  </a:lnTo>
                  <a:close/>
                </a:path>
                <a:path w="2114550" h="2057400">
                  <a:moveTo>
                    <a:pt x="152620" y="1854200"/>
                  </a:moveTo>
                  <a:lnTo>
                    <a:pt x="0" y="1854200"/>
                  </a:lnTo>
                  <a:lnTo>
                    <a:pt x="0" y="1765300"/>
                  </a:lnTo>
                  <a:lnTo>
                    <a:pt x="200087" y="1765300"/>
                  </a:lnTo>
                  <a:lnTo>
                    <a:pt x="247068" y="1752600"/>
                  </a:lnTo>
                  <a:lnTo>
                    <a:pt x="293691" y="1752600"/>
                  </a:lnTo>
                  <a:lnTo>
                    <a:pt x="339939" y="1739900"/>
                  </a:lnTo>
                  <a:lnTo>
                    <a:pt x="385795" y="1739900"/>
                  </a:lnTo>
                  <a:lnTo>
                    <a:pt x="476268" y="1714500"/>
                  </a:lnTo>
                  <a:lnTo>
                    <a:pt x="736609" y="1638300"/>
                  </a:lnTo>
                  <a:lnTo>
                    <a:pt x="778212" y="1612900"/>
                  </a:lnTo>
                  <a:lnTo>
                    <a:pt x="819263" y="1600200"/>
                  </a:lnTo>
                  <a:lnTo>
                    <a:pt x="899638" y="1549400"/>
                  </a:lnTo>
                  <a:lnTo>
                    <a:pt x="938930" y="1536700"/>
                  </a:lnTo>
                  <a:lnTo>
                    <a:pt x="977604" y="1511300"/>
                  </a:lnTo>
                  <a:lnTo>
                    <a:pt x="1015643" y="1485900"/>
                  </a:lnTo>
                  <a:lnTo>
                    <a:pt x="1053032" y="1460500"/>
                  </a:lnTo>
                  <a:lnTo>
                    <a:pt x="1089753" y="1435100"/>
                  </a:lnTo>
                  <a:lnTo>
                    <a:pt x="1125791" y="1409700"/>
                  </a:lnTo>
                  <a:lnTo>
                    <a:pt x="1161130" y="1384300"/>
                  </a:lnTo>
                  <a:lnTo>
                    <a:pt x="1195752" y="1358900"/>
                  </a:lnTo>
                  <a:lnTo>
                    <a:pt x="1229643" y="1320800"/>
                  </a:lnTo>
                  <a:lnTo>
                    <a:pt x="1262786" y="1295400"/>
                  </a:lnTo>
                  <a:lnTo>
                    <a:pt x="1295164" y="1257300"/>
                  </a:lnTo>
                  <a:lnTo>
                    <a:pt x="1326762" y="1231900"/>
                  </a:lnTo>
                  <a:lnTo>
                    <a:pt x="1357563" y="1193800"/>
                  </a:lnTo>
                  <a:lnTo>
                    <a:pt x="1387551" y="1168400"/>
                  </a:lnTo>
                  <a:lnTo>
                    <a:pt x="1416709" y="1130300"/>
                  </a:lnTo>
                  <a:lnTo>
                    <a:pt x="1445022" y="1092200"/>
                  </a:lnTo>
                  <a:lnTo>
                    <a:pt x="1472474" y="1066800"/>
                  </a:lnTo>
                  <a:lnTo>
                    <a:pt x="1499047" y="1028700"/>
                  </a:lnTo>
                  <a:lnTo>
                    <a:pt x="1524727" y="990600"/>
                  </a:lnTo>
                  <a:lnTo>
                    <a:pt x="1549496" y="952500"/>
                  </a:lnTo>
                  <a:lnTo>
                    <a:pt x="1573338" y="914400"/>
                  </a:lnTo>
                  <a:lnTo>
                    <a:pt x="1596238" y="876300"/>
                  </a:lnTo>
                  <a:lnTo>
                    <a:pt x="1618179" y="838200"/>
                  </a:lnTo>
                  <a:lnTo>
                    <a:pt x="1639145" y="800100"/>
                  </a:lnTo>
                  <a:lnTo>
                    <a:pt x="1659119" y="762000"/>
                  </a:lnTo>
                  <a:lnTo>
                    <a:pt x="1678085" y="711200"/>
                  </a:lnTo>
                  <a:lnTo>
                    <a:pt x="1696028" y="673100"/>
                  </a:lnTo>
                  <a:lnTo>
                    <a:pt x="1712931" y="635000"/>
                  </a:lnTo>
                  <a:lnTo>
                    <a:pt x="1728777" y="584200"/>
                  </a:lnTo>
                  <a:lnTo>
                    <a:pt x="1743551" y="546100"/>
                  </a:lnTo>
                  <a:lnTo>
                    <a:pt x="1757236" y="495300"/>
                  </a:lnTo>
                  <a:lnTo>
                    <a:pt x="1769816" y="457200"/>
                  </a:lnTo>
                  <a:lnTo>
                    <a:pt x="1781275" y="419100"/>
                  </a:lnTo>
                  <a:lnTo>
                    <a:pt x="1791597" y="368300"/>
                  </a:lnTo>
                  <a:lnTo>
                    <a:pt x="1800765" y="317500"/>
                  </a:lnTo>
                  <a:lnTo>
                    <a:pt x="1808763" y="279400"/>
                  </a:lnTo>
                  <a:lnTo>
                    <a:pt x="1815576" y="228600"/>
                  </a:lnTo>
                  <a:lnTo>
                    <a:pt x="1821186" y="177800"/>
                  </a:lnTo>
                  <a:lnTo>
                    <a:pt x="1825577" y="139700"/>
                  </a:lnTo>
                  <a:lnTo>
                    <a:pt x="1828734" y="88900"/>
                  </a:lnTo>
                  <a:lnTo>
                    <a:pt x="1830640" y="38100"/>
                  </a:lnTo>
                  <a:lnTo>
                    <a:pt x="1831279" y="0"/>
                  </a:lnTo>
                  <a:lnTo>
                    <a:pt x="1915182" y="0"/>
                  </a:lnTo>
                  <a:lnTo>
                    <a:pt x="1914574" y="38100"/>
                  </a:lnTo>
                  <a:lnTo>
                    <a:pt x="1912759" y="88900"/>
                  </a:lnTo>
                  <a:lnTo>
                    <a:pt x="1909753" y="139700"/>
                  </a:lnTo>
                  <a:lnTo>
                    <a:pt x="1905571" y="177800"/>
                  </a:lnTo>
                  <a:lnTo>
                    <a:pt x="1900226" y="228600"/>
                  </a:lnTo>
                  <a:lnTo>
                    <a:pt x="1893734" y="279400"/>
                  </a:lnTo>
                  <a:lnTo>
                    <a:pt x="1886109" y="317500"/>
                  </a:lnTo>
                  <a:lnTo>
                    <a:pt x="1877366" y="368300"/>
                  </a:lnTo>
                  <a:lnTo>
                    <a:pt x="1867520" y="419100"/>
                  </a:lnTo>
                  <a:lnTo>
                    <a:pt x="1856585" y="457200"/>
                  </a:lnTo>
                  <a:lnTo>
                    <a:pt x="1844576" y="508000"/>
                  </a:lnTo>
                  <a:lnTo>
                    <a:pt x="1831508" y="546100"/>
                  </a:lnTo>
                  <a:lnTo>
                    <a:pt x="1817395" y="584200"/>
                  </a:lnTo>
                  <a:lnTo>
                    <a:pt x="1802253" y="635000"/>
                  </a:lnTo>
                  <a:lnTo>
                    <a:pt x="1786096" y="673100"/>
                  </a:lnTo>
                  <a:lnTo>
                    <a:pt x="1768938" y="711200"/>
                  </a:lnTo>
                  <a:lnTo>
                    <a:pt x="1750795" y="762000"/>
                  </a:lnTo>
                  <a:lnTo>
                    <a:pt x="1731680" y="800100"/>
                  </a:lnTo>
                  <a:lnTo>
                    <a:pt x="1711610" y="838200"/>
                  </a:lnTo>
                  <a:lnTo>
                    <a:pt x="1690597" y="876300"/>
                  </a:lnTo>
                  <a:lnTo>
                    <a:pt x="1668658" y="914400"/>
                  </a:lnTo>
                  <a:lnTo>
                    <a:pt x="1645807" y="952500"/>
                  </a:lnTo>
                  <a:lnTo>
                    <a:pt x="1622059" y="990600"/>
                  </a:lnTo>
                  <a:lnTo>
                    <a:pt x="1597427" y="1028700"/>
                  </a:lnTo>
                  <a:lnTo>
                    <a:pt x="1571928" y="1066800"/>
                  </a:lnTo>
                  <a:lnTo>
                    <a:pt x="1545575" y="1104900"/>
                  </a:lnTo>
                  <a:lnTo>
                    <a:pt x="1518384" y="1143000"/>
                  </a:lnTo>
                  <a:lnTo>
                    <a:pt x="1490369" y="1181100"/>
                  </a:lnTo>
                  <a:lnTo>
                    <a:pt x="1461544" y="1206500"/>
                  </a:lnTo>
                  <a:lnTo>
                    <a:pt x="1431925" y="1244600"/>
                  </a:lnTo>
                  <a:lnTo>
                    <a:pt x="1401527" y="1270000"/>
                  </a:lnTo>
                  <a:lnTo>
                    <a:pt x="1370363" y="1308100"/>
                  </a:lnTo>
                  <a:lnTo>
                    <a:pt x="1338449" y="1333500"/>
                  </a:lnTo>
                  <a:lnTo>
                    <a:pt x="1305799" y="1371600"/>
                  </a:lnTo>
                  <a:lnTo>
                    <a:pt x="1272428" y="1397000"/>
                  </a:lnTo>
                  <a:lnTo>
                    <a:pt x="1238351" y="1422400"/>
                  </a:lnTo>
                  <a:lnTo>
                    <a:pt x="1203582" y="1460500"/>
                  </a:lnTo>
                  <a:lnTo>
                    <a:pt x="1168137" y="1485900"/>
                  </a:lnTo>
                  <a:lnTo>
                    <a:pt x="1132029" y="1511300"/>
                  </a:lnTo>
                  <a:lnTo>
                    <a:pt x="1095274" y="1536700"/>
                  </a:lnTo>
                  <a:lnTo>
                    <a:pt x="1057886" y="1562100"/>
                  </a:lnTo>
                  <a:lnTo>
                    <a:pt x="1019880" y="1587500"/>
                  </a:lnTo>
                  <a:lnTo>
                    <a:pt x="981271" y="1600200"/>
                  </a:lnTo>
                  <a:lnTo>
                    <a:pt x="902301" y="1651000"/>
                  </a:lnTo>
                  <a:lnTo>
                    <a:pt x="861970" y="1663700"/>
                  </a:lnTo>
                  <a:lnTo>
                    <a:pt x="821094" y="1689100"/>
                  </a:lnTo>
                  <a:lnTo>
                    <a:pt x="779689" y="1701800"/>
                  </a:lnTo>
                  <a:lnTo>
                    <a:pt x="737769" y="1727200"/>
                  </a:lnTo>
                  <a:lnTo>
                    <a:pt x="431138" y="1816100"/>
                  </a:lnTo>
                  <a:lnTo>
                    <a:pt x="385626" y="1828800"/>
                  </a:lnTo>
                  <a:lnTo>
                    <a:pt x="339731" y="1828800"/>
                  </a:lnTo>
                  <a:lnTo>
                    <a:pt x="293469" y="1841500"/>
                  </a:lnTo>
                  <a:lnTo>
                    <a:pt x="199898" y="1841500"/>
                  </a:lnTo>
                  <a:lnTo>
                    <a:pt x="152620" y="1854200"/>
                  </a:lnTo>
                  <a:close/>
                </a:path>
                <a:path w="2114550" h="2057400">
                  <a:moveTo>
                    <a:pt x="255368" y="2044700"/>
                  </a:moveTo>
                  <a:lnTo>
                    <a:pt x="0" y="2044700"/>
                  </a:lnTo>
                  <a:lnTo>
                    <a:pt x="0" y="1968500"/>
                  </a:lnTo>
                  <a:lnTo>
                    <a:pt x="154039" y="1968500"/>
                  </a:lnTo>
                  <a:lnTo>
                    <a:pt x="202043" y="1955800"/>
                  </a:lnTo>
                  <a:lnTo>
                    <a:pt x="297101" y="1955800"/>
                  </a:lnTo>
                  <a:lnTo>
                    <a:pt x="344128" y="1943100"/>
                  </a:lnTo>
                  <a:lnTo>
                    <a:pt x="390802" y="1943100"/>
                  </a:lnTo>
                  <a:lnTo>
                    <a:pt x="483037" y="1917700"/>
                  </a:lnTo>
                  <a:lnTo>
                    <a:pt x="792745" y="1828800"/>
                  </a:lnTo>
                  <a:lnTo>
                    <a:pt x="835141" y="1803400"/>
                  </a:lnTo>
                  <a:lnTo>
                    <a:pt x="877036" y="1790700"/>
                  </a:lnTo>
                  <a:lnTo>
                    <a:pt x="918414" y="1765300"/>
                  </a:lnTo>
                  <a:lnTo>
                    <a:pt x="959262" y="1752600"/>
                  </a:lnTo>
                  <a:lnTo>
                    <a:pt x="999567" y="1727200"/>
                  </a:lnTo>
                  <a:lnTo>
                    <a:pt x="1078491" y="1676400"/>
                  </a:lnTo>
                  <a:lnTo>
                    <a:pt x="1117084" y="1663700"/>
                  </a:lnTo>
                  <a:lnTo>
                    <a:pt x="1155079" y="1638300"/>
                  </a:lnTo>
                  <a:lnTo>
                    <a:pt x="1192462" y="1612900"/>
                  </a:lnTo>
                  <a:lnTo>
                    <a:pt x="1229220" y="1574800"/>
                  </a:lnTo>
                  <a:lnTo>
                    <a:pt x="1265339" y="1549400"/>
                  </a:lnTo>
                  <a:lnTo>
                    <a:pt x="1300806" y="1524000"/>
                  </a:lnTo>
                  <a:lnTo>
                    <a:pt x="1335607" y="1498600"/>
                  </a:lnTo>
                  <a:lnTo>
                    <a:pt x="1369729" y="1460500"/>
                  </a:lnTo>
                  <a:lnTo>
                    <a:pt x="1403157" y="1435100"/>
                  </a:lnTo>
                  <a:lnTo>
                    <a:pt x="1435878" y="1409700"/>
                  </a:lnTo>
                  <a:lnTo>
                    <a:pt x="1467879" y="1371600"/>
                  </a:lnTo>
                  <a:lnTo>
                    <a:pt x="1499146" y="1333500"/>
                  </a:lnTo>
                  <a:lnTo>
                    <a:pt x="1529666" y="1308100"/>
                  </a:lnTo>
                  <a:lnTo>
                    <a:pt x="1559424" y="1270000"/>
                  </a:lnTo>
                  <a:lnTo>
                    <a:pt x="1588407" y="1231900"/>
                  </a:lnTo>
                  <a:lnTo>
                    <a:pt x="1616601" y="1206500"/>
                  </a:lnTo>
                  <a:lnTo>
                    <a:pt x="1643994" y="1168400"/>
                  </a:lnTo>
                  <a:lnTo>
                    <a:pt x="1670571" y="1130300"/>
                  </a:lnTo>
                  <a:lnTo>
                    <a:pt x="1696318" y="1092200"/>
                  </a:lnTo>
                  <a:lnTo>
                    <a:pt x="1721223" y="1054100"/>
                  </a:lnTo>
                  <a:lnTo>
                    <a:pt x="1745270" y="1016000"/>
                  </a:lnTo>
                  <a:lnTo>
                    <a:pt x="1768448" y="977900"/>
                  </a:lnTo>
                  <a:lnTo>
                    <a:pt x="1790742" y="939800"/>
                  </a:lnTo>
                  <a:lnTo>
                    <a:pt x="1812139" y="901700"/>
                  </a:lnTo>
                  <a:lnTo>
                    <a:pt x="1832624" y="850900"/>
                  </a:lnTo>
                  <a:lnTo>
                    <a:pt x="1852185" y="812800"/>
                  </a:lnTo>
                  <a:lnTo>
                    <a:pt x="1870808" y="774700"/>
                  </a:lnTo>
                  <a:lnTo>
                    <a:pt x="1888478" y="723900"/>
                  </a:lnTo>
                  <a:lnTo>
                    <a:pt x="1905184" y="685800"/>
                  </a:lnTo>
                  <a:lnTo>
                    <a:pt x="1920910" y="647700"/>
                  </a:lnTo>
                  <a:lnTo>
                    <a:pt x="1935643" y="596900"/>
                  </a:lnTo>
                  <a:lnTo>
                    <a:pt x="1949370" y="558800"/>
                  </a:lnTo>
                  <a:lnTo>
                    <a:pt x="1962078" y="508000"/>
                  </a:lnTo>
                  <a:lnTo>
                    <a:pt x="1973751" y="469900"/>
                  </a:lnTo>
                  <a:lnTo>
                    <a:pt x="1984378" y="419100"/>
                  </a:lnTo>
                  <a:lnTo>
                    <a:pt x="1993943" y="368300"/>
                  </a:lnTo>
                  <a:lnTo>
                    <a:pt x="2002435" y="330200"/>
                  </a:lnTo>
                  <a:lnTo>
                    <a:pt x="2009838" y="279400"/>
                  </a:lnTo>
                  <a:lnTo>
                    <a:pt x="2016140" y="228600"/>
                  </a:lnTo>
                  <a:lnTo>
                    <a:pt x="2021326" y="190500"/>
                  </a:lnTo>
                  <a:lnTo>
                    <a:pt x="2025384" y="139700"/>
                  </a:lnTo>
                  <a:lnTo>
                    <a:pt x="2028299" y="88900"/>
                  </a:lnTo>
                  <a:lnTo>
                    <a:pt x="2030058" y="38100"/>
                  </a:lnTo>
                  <a:lnTo>
                    <a:pt x="2030647" y="0"/>
                  </a:lnTo>
                  <a:lnTo>
                    <a:pt x="2114550" y="0"/>
                  </a:lnTo>
                  <a:lnTo>
                    <a:pt x="2113961" y="38100"/>
                  </a:lnTo>
                  <a:lnTo>
                    <a:pt x="2112200" y="88900"/>
                  </a:lnTo>
                  <a:lnTo>
                    <a:pt x="2109273" y="139700"/>
                  </a:lnTo>
                  <a:lnTo>
                    <a:pt x="2105187" y="190500"/>
                  </a:lnTo>
                  <a:lnTo>
                    <a:pt x="2099948" y="241300"/>
                  </a:lnTo>
                  <a:lnTo>
                    <a:pt x="2093563" y="292100"/>
                  </a:lnTo>
                  <a:lnTo>
                    <a:pt x="2086038" y="342900"/>
                  </a:lnTo>
                  <a:lnTo>
                    <a:pt x="2077380" y="381000"/>
                  </a:lnTo>
                  <a:lnTo>
                    <a:pt x="2067596" y="431800"/>
                  </a:lnTo>
                  <a:lnTo>
                    <a:pt x="2056691" y="482600"/>
                  </a:lnTo>
                  <a:lnTo>
                    <a:pt x="2044674" y="533400"/>
                  </a:lnTo>
                  <a:lnTo>
                    <a:pt x="2031550" y="571500"/>
                  </a:lnTo>
                  <a:lnTo>
                    <a:pt x="2017325" y="622300"/>
                  </a:lnTo>
                  <a:lnTo>
                    <a:pt x="2002008" y="673100"/>
                  </a:lnTo>
                  <a:lnTo>
                    <a:pt x="1985603" y="711200"/>
                  </a:lnTo>
                  <a:lnTo>
                    <a:pt x="1968117" y="762000"/>
                  </a:lnTo>
                  <a:lnTo>
                    <a:pt x="1949558" y="800100"/>
                  </a:lnTo>
                  <a:lnTo>
                    <a:pt x="1929932" y="850900"/>
                  </a:lnTo>
                  <a:lnTo>
                    <a:pt x="1909245" y="889000"/>
                  </a:lnTo>
                  <a:lnTo>
                    <a:pt x="1887504" y="939800"/>
                  </a:lnTo>
                  <a:lnTo>
                    <a:pt x="1864716" y="977900"/>
                  </a:lnTo>
                  <a:lnTo>
                    <a:pt x="1840887" y="1016000"/>
                  </a:lnTo>
                  <a:lnTo>
                    <a:pt x="1816023" y="1066800"/>
                  </a:lnTo>
                  <a:lnTo>
                    <a:pt x="1790132" y="1104900"/>
                  </a:lnTo>
                  <a:lnTo>
                    <a:pt x="1763219" y="1143000"/>
                  </a:lnTo>
                  <a:lnTo>
                    <a:pt x="1735292" y="1181100"/>
                  </a:lnTo>
                  <a:lnTo>
                    <a:pt x="1706357" y="1219200"/>
                  </a:lnTo>
                  <a:lnTo>
                    <a:pt x="1676421" y="1257300"/>
                  </a:lnTo>
                  <a:lnTo>
                    <a:pt x="1645490" y="1295400"/>
                  </a:lnTo>
                  <a:lnTo>
                    <a:pt x="1613570" y="1333500"/>
                  </a:lnTo>
                  <a:lnTo>
                    <a:pt x="1580669" y="1371600"/>
                  </a:lnTo>
                  <a:lnTo>
                    <a:pt x="1546793" y="1409700"/>
                  </a:lnTo>
                  <a:lnTo>
                    <a:pt x="1511948" y="1447800"/>
                  </a:lnTo>
                  <a:lnTo>
                    <a:pt x="1476272" y="1485900"/>
                  </a:lnTo>
                  <a:lnTo>
                    <a:pt x="1439906" y="1511300"/>
                  </a:lnTo>
                  <a:lnTo>
                    <a:pt x="1402866" y="1549400"/>
                  </a:lnTo>
                  <a:lnTo>
                    <a:pt x="1365169" y="1587500"/>
                  </a:lnTo>
                  <a:lnTo>
                    <a:pt x="1326829" y="1612900"/>
                  </a:lnTo>
                  <a:lnTo>
                    <a:pt x="1287863" y="1638300"/>
                  </a:lnTo>
                  <a:lnTo>
                    <a:pt x="1248286" y="1676400"/>
                  </a:lnTo>
                  <a:lnTo>
                    <a:pt x="1167367" y="1727200"/>
                  </a:lnTo>
                  <a:lnTo>
                    <a:pt x="1084196" y="1778000"/>
                  </a:lnTo>
                  <a:lnTo>
                    <a:pt x="998903" y="1828800"/>
                  </a:lnTo>
                  <a:lnTo>
                    <a:pt x="955499" y="1841500"/>
                  </a:lnTo>
                  <a:lnTo>
                    <a:pt x="867259" y="1892300"/>
                  </a:lnTo>
                  <a:lnTo>
                    <a:pt x="777213" y="1917700"/>
                  </a:lnTo>
                  <a:lnTo>
                    <a:pt x="731553" y="1943100"/>
                  </a:lnTo>
                  <a:lnTo>
                    <a:pt x="449669" y="2019300"/>
                  </a:lnTo>
                  <a:lnTo>
                    <a:pt x="401517" y="2019300"/>
                  </a:lnTo>
                  <a:lnTo>
                    <a:pt x="353072" y="2032000"/>
                  </a:lnTo>
                  <a:lnTo>
                    <a:pt x="304350" y="2032000"/>
                  </a:lnTo>
                  <a:lnTo>
                    <a:pt x="255368" y="2044700"/>
                  </a:lnTo>
                  <a:close/>
                </a:path>
                <a:path w="2114550" h="2057400">
                  <a:moveTo>
                    <a:pt x="102070" y="215900"/>
                  </a:moveTo>
                  <a:lnTo>
                    <a:pt x="12229" y="215900"/>
                  </a:lnTo>
                  <a:lnTo>
                    <a:pt x="0" y="203200"/>
                  </a:lnTo>
                  <a:lnTo>
                    <a:pt x="0" y="114300"/>
                  </a:lnTo>
                  <a:lnTo>
                    <a:pt x="13177" y="127000"/>
                  </a:lnTo>
                  <a:lnTo>
                    <a:pt x="233067" y="127000"/>
                  </a:lnTo>
                  <a:lnTo>
                    <a:pt x="214884" y="152400"/>
                  </a:lnTo>
                  <a:lnTo>
                    <a:pt x="181842" y="177800"/>
                  </a:lnTo>
                  <a:lnTo>
                    <a:pt x="143936" y="203200"/>
                  </a:lnTo>
                  <a:lnTo>
                    <a:pt x="102070" y="215900"/>
                  </a:lnTo>
                  <a:close/>
                </a:path>
                <a:path w="2114550" h="2057400">
                  <a:moveTo>
                    <a:pt x="105054" y="431800"/>
                  </a:moveTo>
                  <a:lnTo>
                    <a:pt x="0" y="431800"/>
                  </a:lnTo>
                  <a:lnTo>
                    <a:pt x="0" y="342900"/>
                  </a:lnTo>
                  <a:lnTo>
                    <a:pt x="8859" y="342900"/>
                  </a:lnTo>
                  <a:lnTo>
                    <a:pt x="57150" y="355600"/>
                  </a:lnTo>
                  <a:lnTo>
                    <a:pt x="298095" y="355600"/>
                  </a:lnTo>
                  <a:lnTo>
                    <a:pt x="279190" y="368300"/>
                  </a:lnTo>
                  <a:lnTo>
                    <a:pt x="238820" y="393700"/>
                  </a:lnTo>
                  <a:lnTo>
                    <a:pt x="196160" y="406400"/>
                  </a:lnTo>
                  <a:lnTo>
                    <a:pt x="151481" y="419100"/>
                  </a:lnTo>
                  <a:lnTo>
                    <a:pt x="105054" y="431800"/>
                  </a:lnTo>
                  <a:close/>
                </a:path>
                <a:path w="2114550" h="2057400">
                  <a:moveTo>
                    <a:pt x="57150" y="2057400"/>
                  </a:moveTo>
                  <a:lnTo>
                    <a:pt x="7284" y="2044700"/>
                  </a:lnTo>
                  <a:lnTo>
                    <a:pt x="107016" y="2044700"/>
                  </a:lnTo>
                  <a:lnTo>
                    <a:pt x="57150" y="2057400"/>
                  </a:lnTo>
                  <a:close/>
                </a:path>
              </a:pathLst>
            </a:custGeom>
            <a:solidFill>
              <a:srgbClr val="D56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249" y="8229600"/>
            <a:ext cx="4114801" cy="20574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5716250" y="1028700"/>
            <a:ext cx="2571750" cy="189230"/>
          </a:xfrm>
          <a:custGeom>
            <a:avLst/>
            <a:gdLst/>
            <a:ahLst/>
            <a:cxnLst/>
            <a:rect l="l" t="t" r="r" b="b"/>
            <a:pathLst>
              <a:path w="2571750" h="189230">
                <a:moveTo>
                  <a:pt x="2571749" y="189103"/>
                </a:moveTo>
                <a:lnTo>
                  <a:pt x="0" y="189103"/>
                </a:lnTo>
                <a:lnTo>
                  <a:pt x="0" y="0"/>
                </a:lnTo>
                <a:lnTo>
                  <a:pt x="2571749" y="0"/>
                </a:lnTo>
                <a:lnTo>
                  <a:pt x="2571749" y="189103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42728" y="9069196"/>
            <a:ext cx="3086735" cy="189230"/>
          </a:xfrm>
          <a:custGeom>
            <a:avLst/>
            <a:gdLst/>
            <a:ahLst/>
            <a:cxnLst/>
            <a:rect l="l" t="t" r="r" b="b"/>
            <a:pathLst>
              <a:path w="3086735" h="189229">
                <a:moveTo>
                  <a:pt x="3086224" y="189103"/>
                </a:moveTo>
                <a:lnTo>
                  <a:pt x="0" y="189103"/>
                </a:lnTo>
                <a:lnTo>
                  <a:pt x="0" y="0"/>
                </a:lnTo>
                <a:lnTo>
                  <a:pt x="3086224" y="0"/>
                </a:lnTo>
                <a:lnTo>
                  <a:pt x="3086224" y="189103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3981" y="2417262"/>
            <a:ext cx="10190088" cy="54482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29600" y="495300"/>
            <a:ext cx="5971540" cy="148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730"/>
              </a:lnSpc>
              <a:spcBef>
                <a:spcPts val="100"/>
              </a:spcBef>
              <a:tabLst>
                <a:tab pos="1575435" algn="l"/>
              </a:tabLst>
            </a:pPr>
            <a:r>
              <a:rPr sz="4800" b="1" spc="810" dirty="0">
                <a:solidFill>
                  <a:srgbClr val="3D4A6A"/>
                </a:solidFill>
                <a:latin typeface="Cambria"/>
                <a:cs typeface="Cambria"/>
              </a:rPr>
              <a:t>«ΤΙ</a:t>
            </a:r>
            <a:r>
              <a:rPr sz="4800" b="1" dirty="0">
                <a:solidFill>
                  <a:srgbClr val="3D4A6A"/>
                </a:solidFill>
                <a:latin typeface="Cambria"/>
                <a:cs typeface="Cambria"/>
              </a:rPr>
              <a:t>	</a:t>
            </a:r>
            <a:r>
              <a:rPr sz="4800" b="1" spc="1100" dirty="0">
                <a:solidFill>
                  <a:srgbClr val="3D4A6A"/>
                </a:solidFill>
                <a:latin typeface="Cambria"/>
                <a:cs typeface="Cambria"/>
              </a:rPr>
              <a:t>ΕΙΝΑΙ</a:t>
            </a:r>
            <a:endParaRPr sz="4800" dirty="0">
              <a:latin typeface="Cambria"/>
              <a:cs typeface="Cambria"/>
            </a:endParaRPr>
          </a:p>
          <a:p>
            <a:pPr algn="ctr">
              <a:lnSpc>
                <a:spcPts val="5730"/>
              </a:lnSpc>
            </a:pPr>
            <a:r>
              <a:rPr sz="4800" b="1" spc="1090" dirty="0">
                <a:solidFill>
                  <a:srgbClr val="3D4A6A"/>
                </a:solidFill>
                <a:latin typeface="Cambria"/>
                <a:cs typeface="Cambria"/>
              </a:rPr>
              <a:t>ΣΤΡΑΤΗΓΙΚΗ;»</a:t>
            </a:r>
            <a:endParaRPr sz="48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830350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0600" y="5295900"/>
            <a:ext cx="6352540" cy="339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" algn="ctr">
              <a:lnSpc>
                <a:spcPct val="122900"/>
              </a:lnSpc>
              <a:spcBef>
                <a:spcPts val="100"/>
              </a:spcBef>
              <a:tabLst>
                <a:tab pos="831215" algn="l"/>
                <a:tab pos="1057910" algn="l"/>
                <a:tab pos="1317625" algn="l"/>
                <a:tab pos="2516505" algn="l"/>
                <a:tab pos="2757170" algn="l"/>
                <a:tab pos="2843530" algn="l"/>
                <a:tab pos="3316604" algn="l"/>
                <a:tab pos="3460115" algn="l"/>
                <a:tab pos="3691254" algn="l"/>
                <a:tab pos="4063365" algn="l"/>
                <a:tab pos="4128135" algn="l"/>
                <a:tab pos="5618480" algn="l"/>
              </a:tabLst>
            </a:pPr>
            <a:r>
              <a:rPr sz="3000" spc="280" dirty="0">
                <a:latin typeface="Georgia"/>
                <a:cs typeface="Georgia"/>
              </a:rPr>
              <a:t>Στρατηγική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300" dirty="0">
                <a:latin typeface="Georgia"/>
                <a:cs typeface="Georgia"/>
              </a:rPr>
              <a:t>είναι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15" dirty="0">
                <a:latin typeface="Georgia"/>
                <a:cs typeface="Georgia"/>
              </a:rPr>
              <a:t>η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265" dirty="0">
                <a:latin typeface="Georgia"/>
                <a:cs typeface="Georgia"/>
              </a:rPr>
              <a:t>δημιουργία </a:t>
            </a:r>
            <a:r>
              <a:rPr sz="3000" spc="305" dirty="0">
                <a:latin typeface="Georgia"/>
                <a:cs typeface="Georgia"/>
              </a:rPr>
              <a:t>μιας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295" dirty="0">
                <a:latin typeface="Georgia"/>
                <a:cs typeface="Georgia"/>
              </a:rPr>
              <a:t>μοναδικής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285" dirty="0">
                <a:latin typeface="Georgia"/>
                <a:cs typeface="Georgia"/>
              </a:rPr>
              <a:t>και</a:t>
            </a:r>
            <a:r>
              <a:rPr sz="3000" dirty="0">
                <a:latin typeface="Georgia"/>
                <a:cs typeface="Georgia"/>
              </a:rPr>
              <a:t>		</a:t>
            </a:r>
            <a:r>
              <a:rPr sz="3000" spc="305" dirty="0">
                <a:latin typeface="Georgia"/>
                <a:cs typeface="Georgia"/>
              </a:rPr>
              <a:t>πολύτιμης </a:t>
            </a:r>
            <a:r>
              <a:rPr sz="3000" spc="265" dirty="0">
                <a:latin typeface="Georgia"/>
                <a:cs typeface="Georgia"/>
              </a:rPr>
              <a:t>τοποθέτησης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220" dirty="0">
                <a:latin typeface="Georgia"/>
                <a:cs typeface="Georgia"/>
              </a:rPr>
              <a:t>(positioning),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15" dirty="0">
                <a:latin typeface="Georgia"/>
                <a:cs typeface="Georgia"/>
              </a:rPr>
              <a:t>η </a:t>
            </a:r>
            <a:r>
              <a:rPr sz="3000" spc="270" dirty="0">
                <a:latin typeface="Georgia"/>
                <a:cs typeface="Georgia"/>
              </a:rPr>
              <a:t>οποία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315" dirty="0" err="1" smtClean="0">
                <a:latin typeface="Georgia"/>
                <a:cs typeface="Georgia"/>
              </a:rPr>
              <a:t>βασίζεται</a:t>
            </a:r>
            <a:r>
              <a:rPr lang="en-AU" sz="3000" spc="315" dirty="0" smtClean="0">
                <a:latin typeface="Georgia"/>
                <a:cs typeface="Georgia"/>
              </a:rPr>
              <a:t> 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350" dirty="0">
                <a:latin typeface="Georgia"/>
                <a:cs typeface="Georgia"/>
              </a:rPr>
              <a:t>στις </a:t>
            </a:r>
            <a:r>
              <a:rPr sz="3000" spc="270" dirty="0">
                <a:latin typeface="Georgia"/>
                <a:cs typeface="Georgia"/>
              </a:rPr>
              <a:t>διαφορετικές</a:t>
            </a:r>
            <a:r>
              <a:rPr sz="3000" dirty="0">
                <a:latin typeface="Georgia"/>
                <a:cs typeface="Georgia"/>
              </a:rPr>
              <a:t>		</a:t>
            </a:r>
            <a:r>
              <a:rPr sz="3000" spc="275" dirty="0">
                <a:latin typeface="Georgia"/>
                <a:cs typeface="Georgia"/>
              </a:rPr>
              <a:t>δραστηριότητες </a:t>
            </a:r>
            <a:r>
              <a:rPr sz="3000" spc="265" dirty="0">
                <a:latin typeface="Georgia"/>
                <a:cs typeface="Georgia"/>
              </a:rPr>
              <a:t>της</a:t>
            </a:r>
            <a:r>
              <a:rPr sz="3000" dirty="0">
                <a:latin typeface="Georgia"/>
                <a:cs typeface="Georgia"/>
              </a:rPr>
              <a:t>	</a:t>
            </a:r>
            <a:r>
              <a:rPr sz="3000" spc="260" dirty="0">
                <a:latin typeface="Georgia"/>
                <a:cs typeface="Georgia"/>
              </a:rPr>
              <a:t>επιχείρησης.</a:t>
            </a:r>
            <a:endParaRPr sz="3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606893" y="8589205"/>
              <a:ext cx="4681220" cy="1697989"/>
            </a:xfrm>
            <a:custGeom>
              <a:avLst/>
              <a:gdLst/>
              <a:ahLst/>
              <a:cxnLst/>
              <a:rect l="l" t="t" r="r" b="b"/>
              <a:pathLst>
                <a:path w="4681219" h="1697990">
                  <a:moveTo>
                    <a:pt x="4681105" y="952308"/>
                  </a:moveTo>
                  <a:lnTo>
                    <a:pt x="3458151" y="952308"/>
                  </a:lnTo>
                  <a:lnTo>
                    <a:pt x="3505981" y="951874"/>
                  </a:lnTo>
                  <a:lnTo>
                    <a:pt x="3515971" y="951504"/>
                  </a:lnTo>
                  <a:lnTo>
                    <a:pt x="3525998" y="950986"/>
                  </a:lnTo>
                  <a:lnTo>
                    <a:pt x="3537194" y="950244"/>
                  </a:lnTo>
                  <a:lnTo>
                    <a:pt x="3536987" y="950244"/>
                  </a:lnTo>
                  <a:lnTo>
                    <a:pt x="3546114" y="949505"/>
                  </a:lnTo>
                  <a:lnTo>
                    <a:pt x="3586904" y="945163"/>
                  </a:lnTo>
                  <a:lnTo>
                    <a:pt x="3625464" y="939118"/>
                  </a:lnTo>
                  <a:lnTo>
                    <a:pt x="3686884" y="925588"/>
                  </a:lnTo>
                  <a:lnTo>
                    <a:pt x="3735336" y="911367"/>
                  </a:lnTo>
                  <a:lnTo>
                    <a:pt x="3782778" y="894374"/>
                  </a:lnTo>
                  <a:lnTo>
                    <a:pt x="3829200" y="874770"/>
                  </a:lnTo>
                  <a:lnTo>
                    <a:pt x="3874591" y="852720"/>
                  </a:lnTo>
                  <a:lnTo>
                    <a:pt x="3918941" y="828385"/>
                  </a:lnTo>
                  <a:lnTo>
                    <a:pt x="3962240" y="801929"/>
                  </a:lnTo>
                  <a:lnTo>
                    <a:pt x="4004477" y="773514"/>
                  </a:lnTo>
                  <a:lnTo>
                    <a:pt x="4045643" y="743303"/>
                  </a:lnTo>
                  <a:lnTo>
                    <a:pt x="4085726" y="711459"/>
                  </a:lnTo>
                  <a:lnTo>
                    <a:pt x="4124717" y="678145"/>
                  </a:lnTo>
                  <a:lnTo>
                    <a:pt x="4162606" y="643524"/>
                  </a:lnTo>
                  <a:lnTo>
                    <a:pt x="4199381" y="607758"/>
                  </a:lnTo>
                  <a:lnTo>
                    <a:pt x="4235033" y="571010"/>
                  </a:lnTo>
                  <a:lnTo>
                    <a:pt x="4269551" y="533443"/>
                  </a:lnTo>
                  <a:lnTo>
                    <a:pt x="4303040" y="495167"/>
                  </a:lnTo>
                  <a:lnTo>
                    <a:pt x="4335734" y="456241"/>
                  </a:lnTo>
                  <a:lnTo>
                    <a:pt x="4367739" y="416750"/>
                  </a:lnTo>
                  <a:lnTo>
                    <a:pt x="4399162" y="376782"/>
                  </a:lnTo>
                  <a:lnTo>
                    <a:pt x="4430110" y="336421"/>
                  </a:lnTo>
                  <a:lnTo>
                    <a:pt x="4460690" y="295756"/>
                  </a:lnTo>
                  <a:lnTo>
                    <a:pt x="4491008" y="254871"/>
                  </a:lnTo>
                  <a:lnTo>
                    <a:pt x="4581459" y="131768"/>
                  </a:lnTo>
                  <a:lnTo>
                    <a:pt x="4611797" y="90871"/>
                  </a:lnTo>
                  <a:lnTo>
                    <a:pt x="4642406" y="50186"/>
                  </a:lnTo>
                  <a:lnTo>
                    <a:pt x="4673393" y="9801"/>
                  </a:lnTo>
                  <a:lnTo>
                    <a:pt x="4681105" y="0"/>
                  </a:lnTo>
                  <a:lnTo>
                    <a:pt x="4681105" y="952308"/>
                  </a:lnTo>
                  <a:close/>
                </a:path>
                <a:path w="4681219" h="1697990">
                  <a:moveTo>
                    <a:pt x="4681105" y="1697794"/>
                  </a:moveTo>
                  <a:lnTo>
                    <a:pt x="467" y="1697794"/>
                  </a:lnTo>
                  <a:lnTo>
                    <a:pt x="0" y="1681894"/>
                  </a:lnTo>
                  <a:lnTo>
                    <a:pt x="376" y="1631914"/>
                  </a:lnTo>
                  <a:lnTo>
                    <a:pt x="2638" y="1581972"/>
                  </a:lnTo>
                  <a:lnTo>
                    <a:pt x="6822" y="1532111"/>
                  </a:lnTo>
                  <a:lnTo>
                    <a:pt x="12968" y="1482376"/>
                  </a:lnTo>
                  <a:lnTo>
                    <a:pt x="21114" y="1432812"/>
                  </a:lnTo>
                  <a:lnTo>
                    <a:pt x="31298" y="1383462"/>
                  </a:lnTo>
                  <a:lnTo>
                    <a:pt x="43230" y="1335461"/>
                  </a:lnTo>
                  <a:lnTo>
                    <a:pt x="57009" y="1288083"/>
                  </a:lnTo>
                  <a:lnTo>
                    <a:pt x="72583" y="1241350"/>
                  </a:lnTo>
                  <a:lnTo>
                    <a:pt x="89898" y="1195285"/>
                  </a:lnTo>
                  <a:lnTo>
                    <a:pt x="108901" y="1149913"/>
                  </a:lnTo>
                  <a:lnTo>
                    <a:pt x="129539" y="1105255"/>
                  </a:lnTo>
                  <a:lnTo>
                    <a:pt x="151760" y="1061335"/>
                  </a:lnTo>
                  <a:lnTo>
                    <a:pt x="175509" y="1018176"/>
                  </a:lnTo>
                  <a:lnTo>
                    <a:pt x="200735" y="975802"/>
                  </a:lnTo>
                  <a:lnTo>
                    <a:pt x="227383" y="934235"/>
                  </a:lnTo>
                  <a:lnTo>
                    <a:pt x="255401" y="893499"/>
                  </a:lnTo>
                  <a:lnTo>
                    <a:pt x="284736" y="853617"/>
                  </a:lnTo>
                  <a:lnTo>
                    <a:pt x="315335" y="814611"/>
                  </a:lnTo>
                  <a:lnTo>
                    <a:pt x="347144" y="776505"/>
                  </a:lnTo>
                  <a:lnTo>
                    <a:pt x="380111" y="739323"/>
                  </a:lnTo>
                  <a:lnTo>
                    <a:pt x="414182" y="703087"/>
                  </a:lnTo>
                  <a:lnTo>
                    <a:pt x="449305" y="667820"/>
                  </a:lnTo>
                  <a:lnTo>
                    <a:pt x="485427" y="633546"/>
                  </a:lnTo>
                  <a:lnTo>
                    <a:pt x="522493" y="600287"/>
                  </a:lnTo>
                  <a:lnTo>
                    <a:pt x="561592" y="567036"/>
                  </a:lnTo>
                  <a:lnTo>
                    <a:pt x="601919" y="534710"/>
                  </a:lnTo>
                  <a:lnTo>
                    <a:pt x="647603" y="500286"/>
                  </a:lnTo>
                  <a:lnTo>
                    <a:pt x="684314" y="474089"/>
                  </a:lnTo>
                  <a:lnTo>
                    <a:pt x="744604" y="433963"/>
                  </a:lnTo>
                  <a:lnTo>
                    <a:pt x="787152" y="407676"/>
                  </a:lnTo>
                  <a:lnTo>
                    <a:pt x="830486" y="382538"/>
                  </a:lnTo>
                  <a:lnTo>
                    <a:pt x="874559" y="358611"/>
                  </a:lnTo>
                  <a:lnTo>
                    <a:pt x="919324" y="335958"/>
                  </a:lnTo>
                  <a:lnTo>
                    <a:pt x="964732" y="314639"/>
                  </a:lnTo>
                  <a:lnTo>
                    <a:pt x="1010735" y="294719"/>
                  </a:lnTo>
                  <a:lnTo>
                    <a:pt x="1057287" y="276259"/>
                  </a:lnTo>
                  <a:lnTo>
                    <a:pt x="1104338" y="259322"/>
                  </a:lnTo>
                  <a:lnTo>
                    <a:pt x="1151842" y="243969"/>
                  </a:lnTo>
                  <a:lnTo>
                    <a:pt x="1199750" y="230264"/>
                  </a:lnTo>
                  <a:lnTo>
                    <a:pt x="1248014" y="218268"/>
                  </a:lnTo>
                  <a:lnTo>
                    <a:pt x="1296587" y="208044"/>
                  </a:lnTo>
                  <a:lnTo>
                    <a:pt x="1345421" y="199654"/>
                  </a:lnTo>
                  <a:lnTo>
                    <a:pt x="1394468" y="193160"/>
                  </a:lnTo>
                  <a:lnTo>
                    <a:pt x="1443680" y="188626"/>
                  </a:lnTo>
                  <a:lnTo>
                    <a:pt x="1493010" y="186112"/>
                  </a:lnTo>
                  <a:lnTo>
                    <a:pt x="1542409" y="185682"/>
                  </a:lnTo>
                  <a:lnTo>
                    <a:pt x="1591830" y="187397"/>
                  </a:lnTo>
                  <a:lnTo>
                    <a:pt x="1641225" y="191321"/>
                  </a:lnTo>
                  <a:lnTo>
                    <a:pt x="1690546" y="197514"/>
                  </a:lnTo>
                  <a:lnTo>
                    <a:pt x="1740222" y="206079"/>
                  </a:lnTo>
                  <a:lnTo>
                    <a:pt x="1789236" y="216763"/>
                  </a:lnTo>
                  <a:lnTo>
                    <a:pt x="1837620" y="229440"/>
                  </a:lnTo>
                  <a:lnTo>
                    <a:pt x="1885371" y="243969"/>
                  </a:lnTo>
                  <a:lnTo>
                    <a:pt x="1932641" y="260260"/>
                  </a:lnTo>
                  <a:lnTo>
                    <a:pt x="1979347" y="278149"/>
                  </a:lnTo>
                  <a:lnTo>
                    <a:pt x="2025563" y="297521"/>
                  </a:lnTo>
                  <a:lnTo>
                    <a:pt x="2071324" y="318250"/>
                  </a:lnTo>
                  <a:lnTo>
                    <a:pt x="2116664" y="340206"/>
                  </a:lnTo>
                  <a:lnTo>
                    <a:pt x="2161618" y="363264"/>
                  </a:lnTo>
                  <a:lnTo>
                    <a:pt x="2206221" y="387296"/>
                  </a:lnTo>
                  <a:lnTo>
                    <a:pt x="2250508" y="412175"/>
                  </a:lnTo>
                  <a:lnTo>
                    <a:pt x="2294512" y="437773"/>
                  </a:lnTo>
                  <a:lnTo>
                    <a:pt x="2338270" y="463963"/>
                  </a:lnTo>
                  <a:lnTo>
                    <a:pt x="2381815" y="490618"/>
                  </a:lnTo>
                  <a:lnTo>
                    <a:pt x="2640567" y="653183"/>
                  </a:lnTo>
                  <a:lnTo>
                    <a:pt x="2682395" y="678730"/>
                  </a:lnTo>
                  <a:lnTo>
                    <a:pt x="2724795" y="703888"/>
                  </a:lnTo>
                  <a:lnTo>
                    <a:pt x="2767741" y="728534"/>
                  </a:lnTo>
                  <a:lnTo>
                    <a:pt x="2811203" y="752542"/>
                  </a:lnTo>
                  <a:lnTo>
                    <a:pt x="2855154" y="775790"/>
                  </a:lnTo>
                  <a:lnTo>
                    <a:pt x="2899566" y="798153"/>
                  </a:lnTo>
                  <a:lnTo>
                    <a:pt x="2944410" y="819506"/>
                  </a:lnTo>
                  <a:lnTo>
                    <a:pt x="2989657" y="839727"/>
                  </a:lnTo>
                  <a:lnTo>
                    <a:pt x="3035281" y="858690"/>
                  </a:lnTo>
                  <a:lnTo>
                    <a:pt x="3081252" y="876272"/>
                  </a:lnTo>
                  <a:lnTo>
                    <a:pt x="3127542" y="892348"/>
                  </a:lnTo>
                  <a:lnTo>
                    <a:pt x="3174124" y="906795"/>
                  </a:lnTo>
                  <a:lnTo>
                    <a:pt x="3220969" y="919488"/>
                  </a:lnTo>
                  <a:lnTo>
                    <a:pt x="3268049" y="930304"/>
                  </a:lnTo>
                  <a:lnTo>
                    <a:pt x="3315335" y="939118"/>
                  </a:lnTo>
                  <a:lnTo>
                    <a:pt x="3362799" y="945806"/>
                  </a:lnTo>
                  <a:lnTo>
                    <a:pt x="3410414" y="950244"/>
                  </a:lnTo>
                  <a:lnTo>
                    <a:pt x="3458151" y="952308"/>
                  </a:lnTo>
                  <a:lnTo>
                    <a:pt x="4681105" y="952308"/>
                  </a:lnTo>
                  <a:lnTo>
                    <a:pt x="4681105" y="1697794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26153" y="8286631"/>
              <a:ext cx="5262245" cy="1993900"/>
            </a:xfrm>
            <a:custGeom>
              <a:avLst/>
              <a:gdLst/>
              <a:ahLst/>
              <a:cxnLst/>
              <a:rect l="l" t="t" r="r" b="b"/>
              <a:pathLst>
                <a:path w="5262244" h="1993900">
                  <a:moveTo>
                    <a:pt x="3722896" y="1562099"/>
                  </a:moveTo>
                  <a:lnTo>
                    <a:pt x="3456805" y="1562099"/>
                  </a:lnTo>
                  <a:lnTo>
                    <a:pt x="3504734" y="1549399"/>
                  </a:lnTo>
                  <a:lnTo>
                    <a:pt x="3555039" y="1549399"/>
                  </a:lnTo>
                  <a:lnTo>
                    <a:pt x="3700890" y="1511299"/>
                  </a:lnTo>
                  <a:lnTo>
                    <a:pt x="3747562" y="1485899"/>
                  </a:lnTo>
                  <a:lnTo>
                    <a:pt x="3793133" y="1460499"/>
                  </a:lnTo>
                  <a:lnTo>
                    <a:pt x="3837526" y="1435099"/>
                  </a:lnTo>
                  <a:lnTo>
                    <a:pt x="3880664" y="1409699"/>
                  </a:lnTo>
                  <a:lnTo>
                    <a:pt x="3924830" y="1384299"/>
                  </a:lnTo>
                  <a:lnTo>
                    <a:pt x="3967398" y="1358899"/>
                  </a:lnTo>
                  <a:lnTo>
                    <a:pt x="4008476" y="1320799"/>
                  </a:lnTo>
                  <a:lnTo>
                    <a:pt x="4048170" y="1282699"/>
                  </a:lnTo>
                  <a:lnTo>
                    <a:pt x="4086589" y="1244599"/>
                  </a:lnTo>
                  <a:lnTo>
                    <a:pt x="4122079" y="1206499"/>
                  </a:lnTo>
                  <a:lnTo>
                    <a:pt x="4156563" y="1181099"/>
                  </a:lnTo>
                  <a:lnTo>
                    <a:pt x="4190128" y="1142999"/>
                  </a:lnTo>
                  <a:lnTo>
                    <a:pt x="4222859" y="1104899"/>
                  </a:lnTo>
                  <a:lnTo>
                    <a:pt x="4254844" y="1054099"/>
                  </a:lnTo>
                  <a:lnTo>
                    <a:pt x="4286166" y="1015999"/>
                  </a:lnTo>
                  <a:lnTo>
                    <a:pt x="4316913" y="977899"/>
                  </a:lnTo>
                  <a:lnTo>
                    <a:pt x="4347170" y="939799"/>
                  </a:lnTo>
                  <a:lnTo>
                    <a:pt x="4377023" y="901699"/>
                  </a:lnTo>
                  <a:lnTo>
                    <a:pt x="4406559" y="850899"/>
                  </a:lnTo>
                  <a:lnTo>
                    <a:pt x="4465019" y="774699"/>
                  </a:lnTo>
                  <a:lnTo>
                    <a:pt x="4493778" y="736599"/>
                  </a:lnTo>
                  <a:lnTo>
                    <a:pt x="4522782" y="698499"/>
                  </a:lnTo>
                  <a:lnTo>
                    <a:pt x="4552080" y="660399"/>
                  </a:lnTo>
                  <a:lnTo>
                    <a:pt x="4581723" y="609599"/>
                  </a:lnTo>
                  <a:lnTo>
                    <a:pt x="4611761" y="571499"/>
                  </a:lnTo>
                  <a:lnTo>
                    <a:pt x="4642244" y="533399"/>
                  </a:lnTo>
                  <a:lnTo>
                    <a:pt x="4673224" y="495299"/>
                  </a:lnTo>
                  <a:lnTo>
                    <a:pt x="4704749" y="457199"/>
                  </a:lnTo>
                  <a:lnTo>
                    <a:pt x="4736870" y="419099"/>
                  </a:lnTo>
                  <a:lnTo>
                    <a:pt x="4769639" y="380999"/>
                  </a:lnTo>
                  <a:lnTo>
                    <a:pt x="4803104" y="355599"/>
                  </a:lnTo>
                  <a:lnTo>
                    <a:pt x="4837316" y="317499"/>
                  </a:lnTo>
                  <a:lnTo>
                    <a:pt x="4872326" y="279399"/>
                  </a:lnTo>
                  <a:lnTo>
                    <a:pt x="4908184" y="241299"/>
                  </a:lnTo>
                  <a:lnTo>
                    <a:pt x="4944940" y="215899"/>
                  </a:lnTo>
                  <a:lnTo>
                    <a:pt x="4982644" y="177799"/>
                  </a:lnTo>
                  <a:lnTo>
                    <a:pt x="5021347" y="152399"/>
                  </a:lnTo>
                  <a:lnTo>
                    <a:pt x="5062168" y="114299"/>
                  </a:lnTo>
                  <a:lnTo>
                    <a:pt x="5103874" y="88899"/>
                  </a:lnTo>
                  <a:lnTo>
                    <a:pt x="5146436" y="63499"/>
                  </a:lnTo>
                  <a:lnTo>
                    <a:pt x="5189829" y="38099"/>
                  </a:lnTo>
                  <a:lnTo>
                    <a:pt x="5234023" y="12699"/>
                  </a:lnTo>
                  <a:lnTo>
                    <a:pt x="5261845" y="0"/>
                  </a:lnTo>
                  <a:lnTo>
                    <a:pt x="5261845" y="50799"/>
                  </a:lnTo>
                  <a:lnTo>
                    <a:pt x="5244190" y="63499"/>
                  </a:lnTo>
                  <a:lnTo>
                    <a:pt x="5200808" y="88899"/>
                  </a:lnTo>
                  <a:lnTo>
                    <a:pt x="5158274" y="114299"/>
                  </a:lnTo>
                  <a:lnTo>
                    <a:pt x="5116593" y="152399"/>
                  </a:lnTo>
                  <a:lnTo>
                    <a:pt x="5075769" y="177799"/>
                  </a:lnTo>
                  <a:lnTo>
                    <a:pt x="5035808" y="203199"/>
                  </a:lnTo>
                  <a:lnTo>
                    <a:pt x="4996714" y="241299"/>
                  </a:lnTo>
                  <a:lnTo>
                    <a:pt x="4958492" y="279399"/>
                  </a:lnTo>
                  <a:lnTo>
                    <a:pt x="4921147" y="304799"/>
                  </a:lnTo>
                  <a:lnTo>
                    <a:pt x="4884683" y="342899"/>
                  </a:lnTo>
                  <a:lnTo>
                    <a:pt x="4849106" y="380999"/>
                  </a:lnTo>
                  <a:lnTo>
                    <a:pt x="4814749" y="419099"/>
                  </a:lnTo>
                  <a:lnTo>
                    <a:pt x="4781327" y="457199"/>
                  </a:lnTo>
                  <a:lnTo>
                    <a:pt x="4748749" y="495299"/>
                  </a:lnTo>
                  <a:lnTo>
                    <a:pt x="4716925" y="533399"/>
                  </a:lnTo>
                  <a:lnTo>
                    <a:pt x="4685764" y="571499"/>
                  </a:lnTo>
                  <a:lnTo>
                    <a:pt x="4655178" y="609599"/>
                  </a:lnTo>
                  <a:lnTo>
                    <a:pt x="4625075" y="647699"/>
                  </a:lnTo>
                  <a:lnTo>
                    <a:pt x="4595365" y="685799"/>
                  </a:lnTo>
                  <a:lnTo>
                    <a:pt x="4536765" y="761999"/>
                  </a:lnTo>
                  <a:lnTo>
                    <a:pt x="4507694" y="812799"/>
                  </a:lnTo>
                  <a:lnTo>
                    <a:pt x="4420319" y="927099"/>
                  </a:lnTo>
                  <a:lnTo>
                    <a:pt x="4390839" y="965199"/>
                  </a:lnTo>
                  <a:lnTo>
                    <a:pt x="4361030" y="1015999"/>
                  </a:lnTo>
                  <a:lnTo>
                    <a:pt x="4330804" y="1054099"/>
                  </a:lnTo>
                  <a:lnTo>
                    <a:pt x="4299866" y="1092199"/>
                  </a:lnTo>
                  <a:lnTo>
                    <a:pt x="4268131" y="1130299"/>
                  </a:lnTo>
                  <a:lnTo>
                    <a:pt x="4235563" y="1168399"/>
                  </a:lnTo>
                  <a:lnTo>
                    <a:pt x="4202123" y="1206499"/>
                  </a:lnTo>
                  <a:lnTo>
                    <a:pt x="4167774" y="1244599"/>
                  </a:lnTo>
                  <a:lnTo>
                    <a:pt x="4132809" y="1282699"/>
                  </a:lnTo>
                  <a:lnTo>
                    <a:pt x="4096859" y="1308099"/>
                  </a:lnTo>
                  <a:lnTo>
                    <a:pt x="4059889" y="1346199"/>
                  </a:lnTo>
                  <a:lnTo>
                    <a:pt x="4021861" y="1371599"/>
                  </a:lnTo>
                  <a:lnTo>
                    <a:pt x="3982738" y="1409699"/>
                  </a:lnTo>
                  <a:lnTo>
                    <a:pt x="3942481" y="1435099"/>
                  </a:lnTo>
                  <a:lnTo>
                    <a:pt x="3901054" y="1460499"/>
                  </a:lnTo>
                  <a:lnTo>
                    <a:pt x="3858419" y="1485899"/>
                  </a:lnTo>
                  <a:lnTo>
                    <a:pt x="3814540" y="1511299"/>
                  </a:lnTo>
                  <a:lnTo>
                    <a:pt x="3769378" y="1536699"/>
                  </a:lnTo>
                  <a:lnTo>
                    <a:pt x="3722896" y="1562099"/>
                  </a:lnTo>
                  <a:close/>
                </a:path>
                <a:path w="5262244" h="1993900">
                  <a:moveTo>
                    <a:pt x="1624301" y="787399"/>
                  </a:moveTo>
                  <a:lnTo>
                    <a:pt x="1364156" y="787399"/>
                  </a:lnTo>
                  <a:lnTo>
                    <a:pt x="1416063" y="774699"/>
                  </a:lnTo>
                  <a:lnTo>
                    <a:pt x="1572717" y="774699"/>
                  </a:lnTo>
                  <a:lnTo>
                    <a:pt x="1624301" y="787399"/>
                  </a:lnTo>
                  <a:close/>
                </a:path>
                <a:path w="5262244" h="1993900">
                  <a:moveTo>
                    <a:pt x="54905" y="1993899"/>
                  </a:moveTo>
                  <a:lnTo>
                    <a:pt x="0" y="1993899"/>
                  </a:lnTo>
                  <a:lnTo>
                    <a:pt x="6561" y="1968499"/>
                  </a:lnTo>
                  <a:lnTo>
                    <a:pt x="19896" y="1917699"/>
                  </a:lnTo>
                  <a:lnTo>
                    <a:pt x="34817" y="1879599"/>
                  </a:lnTo>
                  <a:lnTo>
                    <a:pt x="51286" y="1828799"/>
                  </a:lnTo>
                  <a:lnTo>
                    <a:pt x="69265" y="1790699"/>
                  </a:lnTo>
                  <a:lnTo>
                    <a:pt x="88715" y="1739899"/>
                  </a:lnTo>
                  <a:lnTo>
                    <a:pt x="109599" y="1701799"/>
                  </a:lnTo>
                  <a:lnTo>
                    <a:pt x="131877" y="1650999"/>
                  </a:lnTo>
                  <a:lnTo>
                    <a:pt x="155512" y="1612899"/>
                  </a:lnTo>
                  <a:lnTo>
                    <a:pt x="180465" y="1574799"/>
                  </a:lnTo>
                  <a:lnTo>
                    <a:pt x="206699" y="1523999"/>
                  </a:lnTo>
                  <a:lnTo>
                    <a:pt x="234174" y="1485899"/>
                  </a:lnTo>
                  <a:lnTo>
                    <a:pt x="262854" y="1447799"/>
                  </a:lnTo>
                  <a:lnTo>
                    <a:pt x="292699" y="1409699"/>
                  </a:lnTo>
                  <a:lnTo>
                    <a:pt x="323671" y="1371599"/>
                  </a:lnTo>
                  <a:lnTo>
                    <a:pt x="355732" y="1333499"/>
                  </a:lnTo>
                  <a:lnTo>
                    <a:pt x="388844" y="1295399"/>
                  </a:lnTo>
                  <a:lnTo>
                    <a:pt x="422969" y="1269999"/>
                  </a:lnTo>
                  <a:lnTo>
                    <a:pt x="458067" y="1231899"/>
                  </a:lnTo>
                  <a:lnTo>
                    <a:pt x="494102" y="1193799"/>
                  </a:lnTo>
                  <a:lnTo>
                    <a:pt x="531035" y="1168399"/>
                  </a:lnTo>
                  <a:lnTo>
                    <a:pt x="568828" y="1130299"/>
                  </a:lnTo>
                  <a:lnTo>
                    <a:pt x="607442" y="1104899"/>
                  </a:lnTo>
                  <a:lnTo>
                    <a:pt x="646839" y="1079499"/>
                  </a:lnTo>
                  <a:lnTo>
                    <a:pt x="686981" y="1041399"/>
                  </a:lnTo>
                  <a:lnTo>
                    <a:pt x="727829" y="1015999"/>
                  </a:lnTo>
                  <a:lnTo>
                    <a:pt x="772458" y="990599"/>
                  </a:lnTo>
                  <a:lnTo>
                    <a:pt x="818040" y="965199"/>
                  </a:lnTo>
                  <a:lnTo>
                    <a:pt x="911838" y="914399"/>
                  </a:lnTo>
                  <a:lnTo>
                    <a:pt x="959940" y="901699"/>
                  </a:lnTo>
                  <a:lnTo>
                    <a:pt x="1058266" y="850899"/>
                  </a:lnTo>
                  <a:lnTo>
                    <a:pt x="1312505" y="787399"/>
                  </a:lnTo>
                  <a:lnTo>
                    <a:pt x="1675246" y="787399"/>
                  </a:lnTo>
                  <a:lnTo>
                    <a:pt x="1824379" y="825499"/>
                  </a:lnTo>
                  <a:lnTo>
                    <a:pt x="1449029" y="825499"/>
                  </a:lnTo>
                  <a:lnTo>
                    <a:pt x="1398531" y="838199"/>
                  </a:lnTo>
                  <a:lnTo>
                    <a:pt x="1348345" y="838199"/>
                  </a:lnTo>
                  <a:lnTo>
                    <a:pt x="1298506" y="850899"/>
                  </a:lnTo>
                  <a:lnTo>
                    <a:pt x="1249052" y="850899"/>
                  </a:lnTo>
                  <a:lnTo>
                    <a:pt x="1151443" y="876299"/>
                  </a:lnTo>
                  <a:lnTo>
                    <a:pt x="1103363" y="901699"/>
                  </a:lnTo>
                  <a:lnTo>
                    <a:pt x="1054469" y="914399"/>
                  </a:lnTo>
                  <a:lnTo>
                    <a:pt x="1006189" y="939799"/>
                  </a:lnTo>
                  <a:lnTo>
                    <a:pt x="958567" y="952499"/>
                  </a:lnTo>
                  <a:lnTo>
                    <a:pt x="865479" y="1003299"/>
                  </a:lnTo>
                  <a:lnTo>
                    <a:pt x="820103" y="1028699"/>
                  </a:lnTo>
                  <a:lnTo>
                    <a:pt x="775565" y="1054099"/>
                  </a:lnTo>
                  <a:lnTo>
                    <a:pt x="731910" y="1079499"/>
                  </a:lnTo>
                  <a:lnTo>
                    <a:pt x="689184" y="1117599"/>
                  </a:lnTo>
                  <a:lnTo>
                    <a:pt x="647431" y="1142999"/>
                  </a:lnTo>
                  <a:lnTo>
                    <a:pt x="608501" y="1168399"/>
                  </a:lnTo>
                  <a:lnTo>
                    <a:pt x="570374" y="1206499"/>
                  </a:lnTo>
                  <a:lnTo>
                    <a:pt x="533096" y="1231899"/>
                  </a:lnTo>
                  <a:lnTo>
                    <a:pt x="496712" y="1269999"/>
                  </a:lnTo>
                  <a:lnTo>
                    <a:pt x="461267" y="1308099"/>
                  </a:lnTo>
                  <a:lnTo>
                    <a:pt x="426808" y="1333499"/>
                  </a:lnTo>
                  <a:lnTo>
                    <a:pt x="393378" y="1371599"/>
                  </a:lnTo>
                  <a:lnTo>
                    <a:pt x="361024" y="1409699"/>
                  </a:lnTo>
                  <a:lnTo>
                    <a:pt x="329791" y="1447799"/>
                  </a:lnTo>
                  <a:lnTo>
                    <a:pt x="299724" y="1485899"/>
                  </a:lnTo>
                  <a:lnTo>
                    <a:pt x="270869" y="1523999"/>
                  </a:lnTo>
                  <a:lnTo>
                    <a:pt x="243271" y="1562099"/>
                  </a:lnTo>
                  <a:lnTo>
                    <a:pt x="216975" y="1612899"/>
                  </a:lnTo>
                  <a:lnTo>
                    <a:pt x="192028" y="1650999"/>
                  </a:lnTo>
                  <a:lnTo>
                    <a:pt x="168473" y="1689099"/>
                  </a:lnTo>
                  <a:lnTo>
                    <a:pt x="146029" y="1739899"/>
                  </a:lnTo>
                  <a:lnTo>
                    <a:pt x="125366" y="1790699"/>
                  </a:lnTo>
                  <a:lnTo>
                    <a:pt x="106482" y="1828799"/>
                  </a:lnTo>
                  <a:lnTo>
                    <a:pt x="89375" y="1879599"/>
                  </a:lnTo>
                  <a:lnTo>
                    <a:pt x="74044" y="1917699"/>
                  </a:lnTo>
                  <a:lnTo>
                    <a:pt x="60484" y="1968499"/>
                  </a:lnTo>
                  <a:lnTo>
                    <a:pt x="54905" y="1993899"/>
                  </a:lnTo>
                  <a:close/>
                </a:path>
                <a:path w="5262244" h="1993900">
                  <a:moveTo>
                    <a:pt x="3582276" y="1600199"/>
                  </a:moveTo>
                  <a:lnTo>
                    <a:pt x="3262362" y="1600199"/>
                  </a:lnTo>
                  <a:lnTo>
                    <a:pt x="2997826" y="1523999"/>
                  </a:lnTo>
                  <a:lnTo>
                    <a:pt x="2954647" y="1498599"/>
                  </a:lnTo>
                  <a:lnTo>
                    <a:pt x="2911735" y="1485899"/>
                  </a:lnTo>
                  <a:lnTo>
                    <a:pt x="2826724" y="1435099"/>
                  </a:lnTo>
                  <a:lnTo>
                    <a:pt x="2784629" y="1422399"/>
                  </a:lnTo>
                  <a:lnTo>
                    <a:pt x="2660021" y="1346199"/>
                  </a:lnTo>
                  <a:lnTo>
                    <a:pt x="2497883" y="1244599"/>
                  </a:lnTo>
                  <a:lnTo>
                    <a:pt x="2340476" y="1142999"/>
                  </a:lnTo>
                  <a:lnTo>
                    <a:pt x="2225625" y="1066799"/>
                  </a:lnTo>
                  <a:lnTo>
                    <a:pt x="2183535" y="1041399"/>
                  </a:lnTo>
                  <a:lnTo>
                    <a:pt x="2141037" y="1028699"/>
                  </a:lnTo>
                  <a:lnTo>
                    <a:pt x="2011018" y="952499"/>
                  </a:lnTo>
                  <a:lnTo>
                    <a:pt x="1966808" y="939799"/>
                  </a:lnTo>
                  <a:lnTo>
                    <a:pt x="1922149" y="914399"/>
                  </a:lnTo>
                  <a:lnTo>
                    <a:pt x="1644300" y="838199"/>
                  </a:lnTo>
                  <a:lnTo>
                    <a:pt x="1596264" y="838199"/>
                  </a:lnTo>
                  <a:lnTo>
                    <a:pt x="1547712" y="825499"/>
                  </a:lnTo>
                  <a:lnTo>
                    <a:pt x="1824379" y="825499"/>
                  </a:lnTo>
                  <a:lnTo>
                    <a:pt x="1872903" y="838199"/>
                  </a:lnTo>
                  <a:lnTo>
                    <a:pt x="1920856" y="863599"/>
                  </a:lnTo>
                  <a:lnTo>
                    <a:pt x="1968252" y="876299"/>
                  </a:lnTo>
                  <a:lnTo>
                    <a:pt x="2015106" y="901699"/>
                  </a:lnTo>
                  <a:lnTo>
                    <a:pt x="2061431" y="914399"/>
                  </a:lnTo>
                  <a:lnTo>
                    <a:pt x="2197370" y="990599"/>
                  </a:lnTo>
                  <a:lnTo>
                    <a:pt x="2329050" y="1066799"/>
                  </a:lnTo>
                  <a:lnTo>
                    <a:pt x="2371881" y="1104899"/>
                  </a:lnTo>
                  <a:lnTo>
                    <a:pt x="2542591" y="1206499"/>
                  </a:lnTo>
                  <a:lnTo>
                    <a:pt x="2585412" y="1244599"/>
                  </a:lnTo>
                  <a:lnTo>
                    <a:pt x="2759056" y="1346199"/>
                  </a:lnTo>
                  <a:lnTo>
                    <a:pt x="2893431" y="1422399"/>
                  </a:lnTo>
                  <a:lnTo>
                    <a:pt x="2939329" y="1435099"/>
                  </a:lnTo>
                  <a:lnTo>
                    <a:pt x="2985878" y="1460499"/>
                  </a:lnTo>
                  <a:lnTo>
                    <a:pt x="3033140" y="1473199"/>
                  </a:lnTo>
                  <a:lnTo>
                    <a:pt x="3081172" y="1498599"/>
                  </a:lnTo>
                  <a:lnTo>
                    <a:pt x="3266389" y="1549399"/>
                  </a:lnTo>
                  <a:lnTo>
                    <a:pt x="3361207" y="1549399"/>
                  </a:lnTo>
                  <a:lnTo>
                    <a:pt x="3408941" y="1562099"/>
                  </a:lnTo>
                  <a:lnTo>
                    <a:pt x="3722896" y="1562099"/>
                  </a:lnTo>
                  <a:lnTo>
                    <a:pt x="3582276" y="1600199"/>
                  </a:lnTo>
                  <a:close/>
                </a:path>
                <a:path w="5262244" h="1993900">
                  <a:moveTo>
                    <a:pt x="3489679" y="1612899"/>
                  </a:moveTo>
                  <a:lnTo>
                    <a:pt x="3352560" y="1612899"/>
                  </a:lnTo>
                  <a:lnTo>
                    <a:pt x="3307338" y="1600199"/>
                  </a:lnTo>
                  <a:lnTo>
                    <a:pt x="3535861" y="1600199"/>
                  </a:lnTo>
                  <a:lnTo>
                    <a:pt x="3489679" y="1612899"/>
                  </a:lnTo>
                  <a:close/>
                </a:path>
              </a:pathLst>
            </a:custGeom>
            <a:solidFill>
              <a:srgbClr val="CB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5651500" cy="2459355"/>
            </a:xfrm>
            <a:custGeom>
              <a:avLst/>
              <a:gdLst/>
              <a:ahLst/>
              <a:cxnLst/>
              <a:rect l="l" t="t" r="r" b="b"/>
              <a:pathLst>
                <a:path w="5651500" h="2459355">
                  <a:moveTo>
                    <a:pt x="5651093" y="4216"/>
                  </a:moveTo>
                  <a:lnTo>
                    <a:pt x="5604370" y="4216"/>
                  </a:lnTo>
                  <a:lnTo>
                    <a:pt x="5604141" y="42316"/>
                  </a:lnTo>
                  <a:lnTo>
                    <a:pt x="5601830" y="93116"/>
                  </a:lnTo>
                  <a:lnTo>
                    <a:pt x="5597499" y="143916"/>
                  </a:lnTo>
                  <a:lnTo>
                    <a:pt x="5591137" y="194716"/>
                  </a:lnTo>
                  <a:lnTo>
                    <a:pt x="5582729" y="245516"/>
                  </a:lnTo>
                  <a:lnTo>
                    <a:pt x="5572290" y="296316"/>
                  </a:lnTo>
                  <a:lnTo>
                    <a:pt x="5559818" y="347116"/>
                  </a:lnTo>
                  <a:lnTo>
                    <a:pt x="5545302" y="385216"/>
                  </a:lnTo>
                  <a:lnTo>
                    <a:pt x="5528729" y="436016"/>
                  </a:lnTo>
                  <a:lnTo>
                    <a:pt x="5510123" y="486816"/>
                  </a:lnTo>
                  <a:lnTo>
                    <a:pt x="5489448" y="537616"/>
                  </a:lnTo>
                  <a:lnTo>
                    <a:pt x="5466727" y="575716"/>
                  </a:lnTo>
                  <a:lnTo>
                    <a:pt x="5442216" y="626516"/>
                  </a:lnTo>
                  <a:lnTo>
                    <a:pt x="5416042" y="664616"/>
                  </a:lnTo>
                  <a:lnTo>
                    <a:pt x="5388280" y="702716"/>
                  </a:lnTo>
                  <a:lnTo>
                    <a:pt x="5358968" y="753516"/>
                  </a:lnTo>
                  <a:lnTo>
                    <a:pt x="5328209" y="791616"/>
                  </a:lnTo>
                  <a:lnTo>
                    <a:pt x="5296027" y="829716"/>
                  </a:lnTo>
                  <a:lnTo>
                    <a:pt x="5262511" y="867816"/>
                  </a:lnTo>
                  <a:lnTo>
                    <a:pt x="5227701" y="905916"/>
                  </a:lnTo>
                  <a:lnTo>
                    <a:pt x="5191684" y="944016"/>
                  </a:lnTo>
                  <a:lnTo>
                    <a:pt x="5154511" y="982116"/>
                  </a:lnTo>
                  <a:lnTo>
                    <a:pt x="5116233" y="1007516"/>
                  </a:lnTo>
                  <a:lnTo>
                    <a:pt x="5076926" y="1045616"/>
                  </a:lnTo>
                  <a:lnTo>
                    <a:pt x="5036655" y="1071016"/>
                  </a:lnTo>
                  <a:lnTo>
                    <a:pt x="4994948" y="1109116"/>
                  </a:lnTo>
                  <a:lnTo>
                    <a:pt x="4952162" y="1134516"/>
                  </a:lnTo>
                  <a:lnTo>
                    <a:pt x="4908359" y="1159916"/>
                  </a:lnTo>
                  <a:lnTo>
                    <a:pt x="4863592" y="1185316"/>
                  </a:lnTo>
                  <a:lnTo>
                    <a:pt x="4817923" y="1210716"/>
                  </a:lnTo>
                  <a:lnTo>
                    <a:pt x="4724070" y="1261516"/>
                  </a:lnTo>
                  <a:lnTo>
                    <a:pt x="4676013" y="1274216"/>
                  </a:lnTo>
                  <a:lnTo>
                    <a:pt x="4627270" y="1299616"/>
                  </a:lnTo>
                  <a:lnTo>
                    <a:pt x="4607649" y="1304505"/>
                  </a:lnTo>
                  <a:lnTo>
                    <a:pt x="4615802" y="1297571"/>
                  </a:lnTo>
                  <a:lnTo>
                    <a:pt x="4627384" y="1287513"/>
                  </a:lnTo>
                  <a:lnTo>
                    <a:pt x="4664519" y="1254074"/>
                  </a:lnTo>
                  <a:lnTo>
                    <a:pt x="4700600" y="1219504"/>
                  </a:lnTo>
                  <a:lnTo>
                    <a:pt x="4735550" y="1183817"/>
                  </a:lnTo>
                  <a:lnTo>
                    <a:pt x="4769282" y="1147064"/>
                  </a:lnTo>
                  <a:lnTo>
                    <a:pt x="4801768" y="1109256"/>
                  </a:lnTo>
                  <a:lnTo>
                    <a:pt x="4832909" y="1070419"/>
                  </a:lnTo>
                  <a:lnTo>
                    <a:pt x="4862652" y="1030605"/>
                  </a:lnTo>
                  <a:lnTo>
                    <a:pt x="4890922" y="989825"/>
                  </a:lnTo>
                  <a:lnTo>
                    <a:pt x="4917668" y="948105"/>
                  </a:lnTo>
                  <a:lnTo>
                    <a:pt x="4942814" y="905484"/>
                  </a:lnTo>
                  <a:lnTo>
                    <a:pt x="4966284" y="861999"/>
                  </a:lnTo>
                  <a:lnTo>
                    <a:pt x="4988026" y="817651"/>
                  </a:lnTo>
                  <a:lnTo>
                    <a:pt x="5007978" y="772502"/>
                  </a:lnTo>
                  <a:lnTo>
                    <a:pt x="5026063" y="726554"/>
                  </a:lnTo>
                  <a:lnTo>
                    <a:pt x="5042205" y="679843"/>
                  </a:lnTo>
                  <a:lnTo>
                    <a:pt x="5056352" y="632409"/>
                  </a:lnTo>
                  <a:lnTo>
                    <a:pt x="5068443" y="584276"/>
                  </a:lnTo>
                  <a:lnTo>
                    <a:pt x="5078666" y="534035"/>
                  </a:lnTo>
                  <a:lnTo>
                    <a:pt x="5086540" y="483565"/>
                  </a:lnTo>
                  <a:lnTo>
                    <a:pt x="5092128" y="432904"/>
                  </a:lnTo>
                  <a:lnTo>
                    <a:pt x="5095468" y="382117"/>
                  </a:lnTo>
                  <a:lnTo>
                    <a:pt x="5096624" y="331266"/>
                  </a:lnTo>
                  <a:lnTo>
                    <a:pt x="5095621" y="280403"/>
                  </a:lnTo>
                  <a:lnTo>
                    <a:pt x="5092522" y="229590"/>
                  </a:lnTo>
                  <a:lnTo>
                    <a:pt x="5087391" y="178892"/>
                  </a:lnTo>
                  <a:lnTo>
                    <a:pt x="5080254" y="128358"/>
                  </a:lnTo>
                  <a:lnTo>
                    <a:pt x="5071186" y="78041"/>
                  </a:lnTo>
                  <a:lnTo>
                    <a:pt x="5060213" y="28016"/>
                  </a:lnTo>
                  <a:lnTo>
                    <a:pt x="5052987" y="0"/>
                  </a:lnTo>
                  <a:lnTo>
                    <a:pt x="1879942" y="0"/>
                  </a:lnTo>
                  <a:lnTo>
                    <a:pt x="1879942" y="977353"/>
                  </a:lnTo>
                  <a:lnTo>
                    <a:pt x="1875624" y="982116"/>
                  </a:lnTo>
                  <a:lnTo>
                    <a:pt x="1837207" y="1020216"/>
                  </a:lnTo>
                  <a:lnTo>
                    <a:pt x="1800047" y="1071016"/>
                  </a:lnTo>
                  <a:lnTo>
                    <a:pt x="1764080" y="1109116"/>
                  </a:lnTo>
                  <a:lnTo>
                    <a:pt x="1729244" y="1159916"/>
                  </a:lnTo>
                  <a:lnTo>
                    <a:pt x="1698510" y="1198016"/>
                  </a:lnTo>
                  <a:lnTo>
                    <a:pt x="1668246" y="1236116"/>
                  </a:lnTo>
                  <a:lnTo>
                    <a:pt x="1638338" y="1274216"/>
                  </a:lnTo>
                  <a:lnTo>
                    <a:pt x="1608658" y="1325016"/>
                  </a:lnTo>
                  <a:lnTo>
                    <a:pt x="1519834" y="1439316"/>
                  </a:lnTo>
                  <a:lnTo>
                    <a:pt x="1489913" y="1490116"/>
                  </a:lnTo>
                  <a:lnTo>
                    <a:pt x="1459623" y="1528216"/>
                  </a:lnTo>
                  <a:lnTo>
                    <a:pt x="1428877" y="1566316"/>
                  </a:lnTo>
                  <a:lnTo>
                    <a:pt x="1397520" y="1604416"/>
                  </a:lnTo>
                  <a:lnTo>
                    <a:pt x="1365465" y="1642516"/>
                  </a:lnTo>
                  <a:lnTo>
                    <a:pt x="1332572" y="1680616"/>
                  </a:lnTo>
                  <a:lnTo>
                    <a:pt x="1298740" y="1718716"/>
                  </a:lnTo>
                  <a:lnTo>
                    <a:pt x="1263840" y="1756816"/>
                  </a:lnTo>
                  <a:lnTo>
                    <a:pt x="1227264" y="1794916"/>
                  </a:lnTo>
                  <a:lnTo>
                    <a:pt x="1189647" y="1833016"/>
                  </a:lnTo>
                  <a:lnTo>
                    <a:pt x="1151001" y="1871116"/>
                  </a:lnTo>
                  <a:lnTo>
                    <a:pt x="1111338" y="1896516"/>
                  </a:lnTo>
                  <a:lnTo>
                    <a:pt x="1070648" y="1934616"/>
                  </a:lnTo>
                  <a:lnTo>
                    <a:pt x="1028941" y="1960016"/>
                  </a:lnTo>
                  <a:lnTo>
                    <a:pt x="986231" y="1998116"/>
                  </a:lnTo>
                  <a:lnTo>
                    <a:pt x="942517" y="2023516"/>
                  </a:lnTo>
                  <a:lnTo>
                    <a:pt x="897813" y="2048916"/>
                  </a:lnTo>
                  <a:lnTo>
                    <a:pt x="852119" y="2074316"/>
                  </a:lnTo>
                  <a:lnTo>
                    <a:pt x="805446" y="2099716"/>
                  </a:lnTo>
                  <a:lnTo>
                    <a:pt x="757796" y="2112416"/>
                  </a:lnTo>
                  <a:lnTo>
                    <a:pt x="709193" y="2137816"/>
                  </a:lnTo>
                  <a:lnTo>
                    <a:pt x="659612" y="2150516"/>
                  </a:lnTo>
                  <a:lnTo>
                    <a:pt x="636689" y="2163216"/>
                  </a:lnTo>
                  <a:lnTo>
                    <a:pt x="613638" y="2163216"/>
                  </a:lnTo>
                  <a:lnTo>
                    <a:pt x="590473" y="2175916"/>
                  </a:lnTo>
                  <a:lnTo>
                    <a:pt x="567220" y="2175916"/>
                  </a:lnTo>
                  <a:lnTo>
                    <a:pt x="554494" y="2179282"/>
                  </a:lnTo>
                  <a:lnTo>
                    <a:pt x="604481" y="2137067"/>
                  </a:lnTo>
                  <a:lnTo>
                    <a:pt x="641032" y="2104174"/>
                  </a:lnTo>
                  <a:lnTo>
                    <a:pt x="676757" y="2070328"/>
                  </a:lnTo>
                  <a:lnTo>
                    <a:pt x="711657" y="2035594"/>
                  </a:lnTo>
                  <a:lnTo>
                    <a:pt x="745744" y="2000034"/>
                  </a:lnTo>
                  <a:lnTo>
                    <a:pt x="779005" y="1963724"/>
                  </a:lnTo>
                  <a:lnTo>
                    <a:pt x="811466" y="1926742"/>
                  </a:lnTo>
                  <a:lnTo>
                    <a:pt x="843102" y="1889137"/>
                  </a:lnTo>
                  <a:lnTo>
                    <a:pt x="873925" y="1851101"/>
                  </a:lnTo>
                  <a:lnTo>
                    <a:pt x="904151" y="1812569"/>
                  </a:lnTo>
                  <a:lnTo>
                    <a:pt x="933894" y="1773656"/>
                  </a:lnTo>
                  <a:lnTo>
                    <a:pt x="963269" y="1734464"/>
                  </a:lnTo>
                  <a:lnTo>
                    <a:pt x="1079461" y="1576679"/>
                  </a:lnTo>
                  <a:lnTo>
                    <a:pt x="1108760" y="1537462"/>
                  </a:lnTo>
                  <a:lnTo>
                    <a:pt x="1138415" y="1498523"/>
                  </a:lnTo>
                  <a:lnTo>
                    <a:pt x="1168527" y="1459979"/>
                  </a:lnTo>
                  <a:lnTo>
                    <a:pt x="1199210" y="1421892"/>
                  </a:lnTo>
                  <a:lnTo>
                    <a:pt x="1230591" y="1384376"/>
                  </a:lnTo>
                  <a:lnTo>
                    <a:pt x="1262697" y="1347622"/>
                  </a:lnTo>
                  <a:lnTo>
                    <a:pt x="1296022" y="1311414"/>
                  </a:lnTo>
                  <a:lnTo>
                    <a:pt x="1330439" y="1276159"/>
                  </a:lnTo>
                  <a:lnTo>
                    <a:pt x="1366012" y="1241933"/>
                  </a:lnTo>
                  <a:lnTo>
                    <a:pt x="1402727" y="1208925"/>
                  </a:lnTo>
                  <a:lnTo>
                    <a:pt x="1440586" y="1177315"/>
                  </a:lnTo>
                  <a:lnTo>
                    <a:pt x="1479550" y="1147279"/>
                  </a:lnTo>
                  <a:lnTo>
                    <a:pt x="1519643" y="1118997"/>
                  </a:lnTo>
                  <a:lnTo>
                    <a:pt x="1560817" y="1092657"/>
                  </a:lnTo>
                  <a:lnTo>
                    <a:pt x="1603095" y="1068425"/>
                  </a:lnTo>
                  <a:lnTo>
                    <a:pt x="1646440" y="1046480"/>
                  </a:lnTo>
                  <a:lnTo>
                    <a:pt x="1690852" y="1027023"/>
                  </a:lnTo>
                  <a:lnTo>
                    <a:pt x="1736318" y="1010221"/>
                  </a:lnTo>
                  <a:lnTo>
                    <a:pt x="1782838" y="996238"/>
                  </a:lnTo>
                  <a:lnTo>
                    <a:pt x="1830374" y="985278"/>
                  </a:lnTo>
                  <a:lnTo>
                    <a:pt x="1875751" y="977836"/>
                  </a:lnTo>
                  <a:lnTo>
                    <a:pt x="1879942" y="977353"/>
                  </a:lnTo>
                  <a:lnTo>
                    <a:pt x="1879942" y="0"/>
                  </a:lnTo>
                  <a:lnTo>
                    <a:pt x="0" y="0"/>
                  </a:lnTo>
                  <a:lnTo>
                    <a:pt x="0" y="971524"/>
                  </a:lnTo>
                  <a:lnTo>
                    <a:pt x="0" y="2125116"/>
                  </a:lnTo>
                  <a:lnTo>
                    <a:pt x="0" y="2175916"/>
                  </a:lnTo>
                  <a:lnTo>
                    <a:pt x="0" y="2459228"/>
                  </a:lnTo>
                  <a:lnTo>
                    <a:pt x="49123" y="2447163"/>
                  </a:lnTo>
                  <a:lnTo>
                    <a:pt x="98412" y="2432761"/>
                  </a:lnTo>
                  <a:lnTo>
                    <a:pt x="147015" y="2416251"/>
                  </a:lnTo>
                  <a:lnTo>
                    <a:pt x="194818" y="2397722"/>
                  </a:lnTo>
                  <a:lnTo>
                    <a:pt x="241706" y="2377224"/>
                  </a:lnTo>
                  <a:lnTo>
                    <a:pt x="284657" y="2356396"/>
                  </a:lnTo>
                  <a:lnTo>
                    <a:pt x="326783" y="2334095"/>
                  </a:lnTo>
                  <a:lnTo>
                    <a:pt x="368084" y="2310396"/>
                  </a:lnTo>
                  <a:lnTo>
                    <a:pt x="408571" y="2285352"/>
                  </a:lnTo>
                  <a:lnTo>
                    <a:pt x="448246" y="2259012"/>
                  </a:lnTo>
                  <a:lnTo>
                    <a:pt x="475843" y="2239416"/>
                  </a:lnTo>
                  <a:lnTo>
                    <a:pt x="487222" y="2239416"/>
                  </a:lnTo>
                  <a:lnTo>
                    <a:pt x="535978" y="2226716"/>
                  </a:lnTo>
                  <a:lnTo>
                    <a:pt x="584187" y="2226716"/>
                  </a:lnTo>
                  <a:lnTo>
                    <a:pt x="678853" y="2201316"/>
                  </a:lnTo>
                  <a:lnTo>
                    <a:pt x="725258" y="2175916"/>
                  </a:lnTo>
                  <a:lnTo>
                    <a:pt x="770978" y="2163216"/>
                  </a:lnTo>
                  <a:lnTo>
                    <a:pt x="816013" y="2137816"/>
                  </a:lnTo>
                  <a:lnTo>
                    <a:pt x="860323" y="2125116"/>
                  </a:lnTo>
                  <a:lnTo>
                    <a:pt x="903871" y="2099716"/>
                  </a:lnTo>
                  <a:lnTo>
                    <a:pt x="946632" y="2074316"/>
                  </a:lnTo>
                  <a:lnTo>
                    <a:pt x="988568" y="2048916"/>
                  </a:lnTo>
                  <a:lnTo>
                    <a:pt x="1029665" y="2023516"/>
                  </a:lnTo>
                  <a:lnTo>
                    <a:pt x="1069873" y="1998116"/>
                  </a:lnTo>
                  <a:lnTo>
                    <a:pt x="1109179" y="1960016"/>
                  </a:lnTo>
                  <a:lnTo>
                    <a:pt x="1148499" y="1934616"/>
                  </a:lnTo>
                  <a:lnTo>
                    <a:pt x="1186675" y="1896516"/>
                  </a:lnTo>
                  <a:lnTo>
                    <a:pt x="1223759" y="1871116"/>
                  </a:lnTo>
                  <a:lnTo>
                    <a:pt x="1259852" y="1833016"/>
                  </a:lnTo>
                  <a:lnTo>
                    <a:pt x="1294980" y="1794916"/>
                  </a:lnTo>
                  <a:lnTo>
                    <a:pt x="1329232" y="1756816"/>
                  </a:lnTo>
                  <a:lnTo>
                    <a:pt x="1362671" y="1718716"/>
                  </a:lnTo>
                  <a:lnTo>
                    <a:pt x="1395361" y="1680616"/>
                  </a:lnTo>
                  <a:lnTo>
                    <a:pt x="1427365" y="1642516"/>
                  </a:lnTo>
                  <a:lnTo>
                    <a:pt x="1458760" y="1604416"/>
                  </a:lnTo>
                  <a:lnTo>
                    <a:pt x="1489595" y="1566316"/>
                  </a:lnTo>
                  <a:lnTo>
                    <a:pt x="1519936" y="1528216"/>
                  </a:lnTo>
                  <a:lnTo>
                    <a:pt x="1549869" y="1490116"/>
                  </a:lnTo>
                  <a:lnTo>
                    <a:pt x="1579435" y="1439316"/>
                  </a:lnTo>
                  <a:lnTo>
                    <a:pt x="1608721" y="1401216"/>
                  </a:lnTo>
                  <a:lnTo>
                    <a:pt x="1666024" y="1325016"/>
                  </a:lnTo>
                  <a:lnTo>
                    <a:pt x="1695018" y="1286916"/>
                  </a:lnTo>
                  <a:lnTo>
                    <a:pt x="1724380" y="1248816"/>
                  </a:lnTo>
                  <a:lnTo>
                    <a:pt x="1754200" y="1198016"/>
                  </a:lnTo>
                  <a:lnTo>
                    <a:pt x="1784591" y="1159916"/>
                  </a:lnTo>
                  <a:lnTo>
                    <a:pt x="1815655" y="1121816"/>
                  </a:lnTo>
                  <a:lnTo>
                    <a:pt x="1847469" y="1083716"/>
                  </a:lnTo>
                  <a:lnTo>
                    <a:pt x="1880158" y="1045616"/>
                  </a:lnTo>
                  <a:lnTo>
                    <a:pt x="1913813" y="1007516"/>
                  </a:lnTo>
                  <a:lnTo>
                    <a:pt x="1948522" y="982116"/>
                  </a:lnTo>
                  <a:lnTo>
                    <a:pt x="1957895" y="971765"/>
                  </a:lnTo>
                  <a:lnTo>
                    <a:pt x="1996401" y="971524"/>
                  </a:lnTo>
                  <a:lnTo>
                    <a:pt x="2044293" y="974026"/>
                  </a:lnTo>
                  <a:lnTo>
                    <a:pt x="2092032" y="979157"/>
                  </a:lnTo>
                  <a:lnTo>
                    <a:pt x="2139594" y="986764"/>
                  </a:lnTo>
                  <a:lnTo>
                    <a:pt x="2186952" y="996683"/>
                  </a:lnTo>
                  <a:lnTo>
                    <a:pt x="2234044" y="1008773"/>
                  </a:lnTo>
                  <a:lnTo>
                    <a:pt x="2280856" y="1022858"/>
                  </a:lnTo>
                  <a:lnTo>
                    <a:pt x="2327351" y="1038809"/>
                  </a:lnTo>
                  <a:lnTo>
                    <a:pt x="2373490" y="1056449"/>
                  </a:lnTo>
                  <a:lnTo>
                    <a:pt x="2419235" y="1075639"/>
                  </a:lnTo>
                  <a:lnTo>
                    <a:pt x="2464549" y="1096213"/>
                  </a:lnTo>
                  <a:lnTo>
                    <a:pt x="2509393" y="1118006"/>
                  </a:lnTo>
                  <a:lnTo>
                    <a:pt x="2553754" y="1140879"/>
                  </a:lnTo>
                  <a:lnTo>
                    <a:pt x="2597581" y="1164678"/>
                  </a:lnTo>
                  <a:lnTo>
                    <a:pt x="2640838" y="1189240"/>
                  </a:lnTo>
                  <a:lnTo>
                    <a:pt x="2683484" y="1214399"/>
                  </a:lnTo>
                  <a:lnTo>
                    <a:pt x="2725496" y="1240015"/>
                  </a:lnTo>
                  <a:lnTo>
                    <a:pt x="2896412" y="1347622"/>
                  </a:lnTo>
                  <a:lnTo>
                    <a:pt x="2982506" y="1401152"/>
                  </a:lnTo>
                  <a:lnTo>
                    <a:pt x="3025864" y="1427302"/>
                  </a:lnTo>
                  <a:lnTo>
                    <a:pt x="3069488" y="1452841"/>
                  </a:lnTo>
                  <a:lnTo>
                    <a:pt x="3113405" y="1477606"/>
                  </a:lnTo>
                  <a:lnTo>
                    <a:pt x="3157677" y="1501457"/>
                  </a:lnTo>
                  <a:lnTo>
                    <a:pt x="3202330" y="1524228"/>
                  </a:lnTo>
                  <a:lnTo>
                    <a:pt x="3247415" y="1545767"/>
                  </a:lnTo>
                  <a:lnTo>
                    <a:pt x="3292970" y="1565935"/>
                  </a:lnTo>
                  <a:lnTo>
                    <a:pt x="3339033" y="1584553"/>
                  </a:lnTo>
                  <a:lnTo>
                    <a:pt x="3385655" y="1601482"/>
                  </a:lnTo>
                  <a:lnTo>
                    <a:pt x="3432873" y="1616557"/>
                  </a:lnTo>
                  <a:lnTo>
                    <a:pt x="3480739" y="1629638"/>
                  </a:lnTo>
                  <a:lnTo>
                    <a:pt x="3529279" y="1640560"/>
                  </a:lnTo>
                  <a:lnTo>
                    <a:pt x="3578542" y="1649171"/>
                  </a:lnTo>
                  <a:lnTo>
                    <a:pt x="3627780" y="1655241"/>
                  </a:lnTo>
                  <a:lnTo>
                    <a:pt x="3627971" y="1655241"/>
                  </a:lnTo>
                  <a:lnTo>
                    <a:pt x="3676535" y="1658747"/>
                  </a:lnTo>
                  <a:lnTo>
                    <a:pt x="3725583" y="1659890"/>
                  </a:lnTo>
                  <a:lnTo>
                    <a:pt x="3772179" y="1658747"/>
                  </a:lnTo>
                  <a:lnTo>
                    <a:pt x="3773754" y="1658747"/>
                  </a:lnTo>
                  <a:lnTo>
                    <a:pt x="3823487" y="1655241"/>
                  </a:lnTo>
                  <a:lnTo>
                    <a:pt x="3872242" y="1649603"/>
                  </a:lnTo>
                  <a:lnTo>
                    <a:pt x="3920782" y="1641868"/>
                  </a:lnTo>
                  <a:lnTo>
                    <a:pt x="3969042" y="1632102"/>
                  </a:lnTo>
                  <a:lnTo>
                    <a:pt x="4016972" y="1620380"/>
                  </a:lnTo>
                  <a:lnTo>
                    <a:pt x="4064520" y="1606778"/>
                  </a:lnTo>
                  <a:lnTo>
                    <a:pt x="4111625" y="1591373"/>
                  </a:lnTo>
                  <a:lnTo>
                    <a:pt x="4158221" y="1574241"/>
                  </a:lnTo>
                  <a:lnTo>
                    <a:pt x="4204246" y="1555457"/>
                  </a:lnTo>
                  <a:lnTo>
                    <a:pt x="4249661" y="1535087"/>
                  </a:lnTo>
                  <a:lnTo>
                    <a:pt x="4294403" y="1513230"/>
                  </a:lnTo>
                  <a:lnTo>
                    <a:pt x="4338396" y="1489938"/>
                  </a:lnTo>
                  <a:lnTo>
                    <a:pt x="4381601" y="1465300"/>
                  </a:lnTo>
                  <a:lnTo>
                    <a:pt x="4423956" y="1439392"/>
                  </a:lnTo>
                  <a:lnTo>
                    <a:pt x="4465396" y="1412278"/>
                  </a:lnTo>
                  <a:lnTo>
                    <a:pt x="4498619" y="1389164"/>
                  </a:lnTo>
                  <a:lnTo>
                    <a:pt x="4510113" y="1380858"/>
                  </a:lnTo>
                  <a:lnTo>
                    <a:pt x="4531322" y="1375816"/>
                  </a:lnTo>
                  <a:lnTo>
                    <a:pt x="4582350" y="1363116"/>
                  </a:lnTo>
                  <a:lnTo>
                    <a:pt x="4632807" y="1337716"/>
                  </a:lnTo>
                  <a:lnTo>
                    <a:pt x="4682642" y="1325016"/>
                  </a:lnTo>
                  <a:lnTo>
                    <a:pt x="4731766" y="1299616"/>
                  </a:lnTo>
                  <a:lnTo>
                    <a:pt x="4780127" y="1286916"/>
                  </a:lnTo>
                  <a:lnTo>
                    <a:pt x="4827651" y="1261516"/>
                  </a:lnTo>
                  <a:lnTo>
                    <a:pt x="4874260" y="1236116"/>
                  </a:lnTo>
                  <a:lnTo>
                    <a:pt x="4919891" y="1210716"/>
                  </a:lnTo>
                  <a:lnTo>
                    <a:pt x="4964468" y="1185316"/>
                  </a:lnTo>
                  <a:lnTo>
                    <a:pt x="5004905" y="1159916"/>
                  </a:lnTo>
                  <a:lnTo>
                    <a:pt x="5044567" y="1121816"/>
                  </a:lnTo>
                  <a:lnTo>
                    <a:pt x="5083403" y="1096416"/>
                  </a:lnTo>
                  <a:lnTo>
                    <a:pt x="5121376" y="1071016"/>
                  </a:lnTo>
                  <a:lnTo>
                    <a:pt x="5158422" y="1032916"/>
                  </a:lnTo>
                  <a:lnTo>
                    <a:pt x="5194516" y="1007516"/>
                  </a:lnTo>
                  <a:lnTo>
                    <a:pt x="5229606" y="969416"/>
                  </a:lnTo>
                  <a:lnTo>
                    <a:pt x="5263629" y="931316"/>
                  </a:lnTo>
                  <a:lnTo>
                    <a:pt x="5296560" y="905916"/>
                  </a:lnTo>
                  <a:lnTo>
                    <a:pt x="5328348" y="867816"/>
                  </a:lnTo>
                  <a:lnTo>
                    <a:pt x="5358943" y="829716"/>
                  </a:lnTo>
                  <a:lnTo>
                    <a:pt x="5388292" y="791616"/>
                  </a:lnTo>
                  <a:lnTo>
                    <a:pt x="5416372" y="753516"/>
                  </a:lnTo>
                  <a:lnTo>
                    <a:pt x="5443105" y="715416"/>
                  </a:lnTo>
                  <a:lnTo>
                    <a:pt x="5468467" y="664616"/>
                  </a:lnTo>
                  <a:lnTo>
                    <a:pt x="5492407" y="626516"/>
                  </a:lnTo>
                  <a:lnTo>
                    <a:pt x="5514886" y="588416"/>
                  </a:lnTo>
                  <a:lnTo>
                    <a:pt x="5535841" y="537616"/>
                  </a:lnTo>
                  <a:lnTo>
                    <a:pt x="5555234" y="499516"/>
                  </a:lnTo>
                  <a:lnTo>
                    <a:pt x="5573026" y="448716"/>
                  </a:lnTo>
                  <a:lnTo>
                    <a:pt x="5589155" y="410616"/>
                  </a:lnTo>
                  <a:lnTo>
                    <a:pt x="5603595" y="359816"/>
                  </a:lnTo>
                  <a:lnTo>
                    <a:pt x="5616283" y="321716"/>
                  </a:lnTo>
                  <a:lnTo>
                    <a:pt x="5627179" y="270916"/>
                  </a:lnTo>
                  <a:lnTo>
                    <a:pt x="5636234" y="220116"/>
                  </a:lnTo>
                  <a:lnTo>
                    <a:pt x="5643410" y="169316"/>
                  </a:lnTo>
                  <a:lnTo>
                    <a:pt x="5648655" y="131216"/>
                  </a:lnTo>
                  <a:lnTo>
                    <a:pt x="5651093" y="93116"/>
                  </a:lnTo>
                  <a:lnTo>
                    <a:pt x="5651093" y="4216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3317616"/>
              <a:ext cx="5246369" cy="52463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57436" y="3767963"/>
              <a:ext cx="6650355" cy="0"/>
            </a:xfrm>
            <a:custGeom>
              <a:avLst/>
              <a:gdLst/>
              <a:ahLst/>
              <a:cxnLst/>
              <a:rect l="l" t="t" r="r" b="b"/>
              <a:pathLst>
                <a:path w="6650355">
                  <a:moveTo>
                    <a:pt x="0" y="0"/>
                  </a:moveTo>
                  <a:lnTo>
                    <a:pt x="6650234" y="0"/>
                  </a:lnTo>
                </a:path>
              </a:pathLst>
            </a:custGeom>
            <a:ln w="38099">
              <a:solidFill>
                <a:srgbClr val="826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79368" y="2234928"/>
            <a:ext cx="466661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100"/>
              </a:spcBef>
            </a:pPr>
            <a:r>
              <a:rPr sz="3200" spc="-240" dirty="0">
                <a:solidFill>
                  <a:srgbClr val="EB7703"/>
                </a:solidFill>
              </a:rPr>
              <a:t>ΤΙ</a:t>
            </a:r>
            <a:r>
              <a:rPr sz="3200" spc="-375" dirty="0">
                <a:solidFill>
                  <a:srgbClr val="EB7703"/>
                </a:solidFill>
              </a:rPr>
              <a:t> </a:t>
            </a:r>
            <a:r>
              <a:rPr sz="3200" spc="-200" dirty="0">
                <a:solidFill>
                  <a:srgbClr val="EB7703"/>
                </a:solidFill>
              </a:rPr>
              <a:t>ΕΙΝΑΙ</a:t>
            </a:r>
            <a:r>
              <a:rPr sz="3200" spc="-375" dirty="0">
                <a:solidFill>
                  <a:srgbClr val="EB7703"/>
                </a:solidFill>
              </a:rPr>
              <a:t> </a:t>
            </a:r>
            <a:r>
              <a:rPr sz="3200" spc="-245" dirty="0">
                <a:solidFill>
                  <a:srgbClr val="EB7703"/>
                </a:solidFill>
              </a:rPr>
              <a:t>Η</a:t>
            </a:r>
            <a:r>
              <a:rPr sz="3200" spc="-370" dirty="0">
                <a:solidFill>
                  <a:srgbClr val="EB7703"/>
                </a:solidFill>
              </a:rPr>
              <a:t> </a:t>
            </a:r>
            <a:r>
              <a:rPr sz="3200" spc="-355" dirty="0">
                <a:solidFill>
                  <a:srgbClr val="EB7703"/>
                </a:solidFill>
              </a:rPr>
              <a:t>ΣΤΡΑΤΗΓΙΚΗ </a:t>
            </a:r>
            <a:r>
              <a:rPr sz="3200" spc="-285" dirty="0">
                <a:solidFill>
                  <a:srgbClr val="EB7703"/>
                </a:solidFill>
              </a:rPr>
              <a:t>ΕΙΣΟΔΟΥ</a:t>
            </a:r>
            <a:r>
              <a:rPr sz="3200" b="1" i="1" spc="-285" dirty="0">
                <a:solidFill>
                  <a:srgbClr val="EB7703"/>
                </a:solidFill>
                <a:latin typeface="Sitka Subheading"/>
                <a:cs typeface="Sitka Subheading"/>
              </a:rPr>
              <a:t>;</a:t>
            </a:r>
            <a:endParaRPr sz="3200">
              <a:latin typeface="Sitka Subheading"/>
              <a:cs typeface="Sitka Subheading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7426" y="4751853"/>
            <a:ext cx="7204709" cy="2905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16599"/>
              </a:lnSpc>
              <a:spcBef>
                <a:spcPts val="90"/>
              </a:spcBef>
            </a:pPr>
            <a:r>
              <a:rPr sz="2700" spc="-65" dirty="0">
                <a:solidFill>
                  <a:srgbClr val="1A1B23"/>
                </a:solidFill>
                <a:latin typeface="Lucida Sans Unicode"/>
                <a:cs typeface="Lucida Sans Unicode"/>
              </a:rPr>
              <a:t>Είναι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1A1B23"/>
                </a:solidFill>
                <a:latin typeface="Lucida Sans Unicode"/>
                <a:cs typeface="Lucida Sans Unicode"/>
              </a:rPr>
              <a:t>ο</a:t>
            </a:r>
            <a:r>
              <a:rPr sz="2700" spc="-10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95" dirty="0">
                <a:solidFill>
                  <a:srgbClr val="1A1B23"/>
                </a:solidFill>
                <a:latin typeface="Lucida Sans Unicode"/>
                <a:cs typeface="Lucida Sans Unicode"/>
              </a:rPr>
              <a:t>καθορισμός</a:t>
            </a:r>
            <a:r>
              <a:rPr sz="2700" spc="-11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55" dirty="0">
                <a:solidFill>
                  <a:srgbClr val="1A1B23"/>
                </a:solidFill>
                <a:latin typeface="Lucida Sans Unicode"/>
                <a:cs typeface="Lucida Sans Unicode"/>
              </a:rPr>
              <a:t>των</a:t>
            </a:r>
            <a:r>
              <a:rPr sz="2700" spc="-10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0" dirty="0">
                <a:solidFill>
                  <a:srgbClr val="1A1B23"/>
                </a:solidFill>
                <a:latin typeface="Lucida Sans Unicode"/>
                <a:cs typeface="Lucida Sans Unicode"/>
              </a:rPr>
              <a:t>βασικών </a:t>
            </a:r>
            <a:r>
              <a:rPr sz="2700" spc="-65" dirty="0">
                <a:solidFill>
                  <a:srgbClr val="1A1B23"/>
                </a:solidFill>
                <a:latin typeface="Lucida Sans Unicode"/>
                <a:cs typeface="Lucida Sans Unicode"/>
              </a:rPr>
              <a:t>μακροχρόνιων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στόχων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 και </a:t>
            </a:r>
            <a:r>
              <a:rPr sz="2700" spc="-20" dirty="0">
                <a:solidFill>
                  <a:srgbClr val="1A1B23"/>
                </a:solidFill>
                <a:latin typeface="Lucida Sans Unicode"/>
                <a:cs typeface="Lucida Sans Unicode"/>
              </a:rPr>
              <a:t>σκο</a:t>
            </a:r>
            <a:r>
              <a:rPr sz="2700" spc="-20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20" dirty="0">
                <a:solidFill>
                  <a:srgbClr val="1A1B23"/>
                </a:solidFill>
                <a:latin typeface="Lucida Sans Unicode"/>
                <a:cs typeface="Lucida Sans Unicode"/>
              </a:rPr>
              <a:t>ών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20" dirty="0">
                <a:solidFill>
                  <a:srgbClr val="1A1B23"/>
                </a:solidFill>
                <a:latin typeface="Lucida Sans Unicode"/>
                <a:cs typeface="Lucida Sans Unicode"/>
              </a:rPr>
              <a:t>μιας ε</a:t>
            </a:r>
            <a:r>
              <a:rPr sz="2700" spc="-20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20" dirty="0">
                <a:solidFill>
                  <a:srgbClr val="1A1B23"/>
                </a:solidFill>
                <a:latin typeface="Lucida Sans Unicode"/>
                <a:cs typeface="Lucida Sans Unicode"/>
              </a:rPr>
              <a:t>ιχείρησης</a:t>
            </a:r>
            <a:r>
              <a:rPr sz="2700" spc="-20" dirty="0">
                <a:solidFill>
                  <a:srgbClr val="1A1B23"/>
                </a:solidFill>
                <a:latin typeface="Cambria"/>
                <a:cs typeface="Cambria"/>
              </a:rPr>
              <a:t>,</a:t>
            </a:r>
            <a:r>
              <a:rPr sz="2700" spc="35" dirty="0">
                <a:solidFill>
                  <a:srgbClr val="1A1B23"/>
                </a:solidFill>
                <a:latin typeface="Cambria"/>
                <a:cs typeface="Cambria"/>
              </a:rPr>
              <a:t> </a:t>
            </a:r>
            <a:r>
              <a:rPr sz="2700" spc="-185" dirty="0">
                <a:solidFill>
                  <a:srgbClr val="1A1B23"/>
                </a:solidFill>
                <a:latin typeface="Lucida Sans Unicode"/>
                <a:cs typeface="Lucida Sans Unicode"/>
              </a:rPr>
              <a:t>καθώς</a:t>
            </a:r>
            <a:r>
              <a:rPr sz="2700" spc="-12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και</a:t>
            </a:r>
            <a:r>
              <a:rPr sz="2700" spc="-12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1A1B23"/>
                </a:solidFill>
                <a:latin typeface="Lucida Sans Unicode"/>
                <a:cs typeface="Lucida Sans Unicode"/>
              </a:rPr>
              <a:t>η</a:t>
            </a:r>
            <a:r>
              <a:rPr sz="2700" spc="-15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50" dirty="0">
                <a:solidFill>
                  <a:srgbClr val="1A1B23"/>
                </a:solidFill>
                <a:latin typeface="Lucida Sans Unicode"/>
                <a:cs typeface="Lucida Sans Unicode"/>
              </a:rPr>
              <a:t>υιοθέτηση</a:t>
            </a:r>
            <a:r>
              <a:rPr sz="2700" spc="-16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20" dirty="0">
                <a:solidFill>
                  <a:srgbClr val="1A1B23"/>
                </a:solidFill>
                <a:latin typeface="Lucida Sans Unicode"/>
                <a:cs typeface="Lucida Sans Unicode"/>
              </a:rPr>
              <a:t>μιας </a:t>
            </a:r>
            <a:r>
              <a:rPr sz="2700" spc="-155" dirty="0">
                <a:solidFill>
                  <a:srgbClr val="1A1B23"/>
                </a:solidFill>
                <a:latin typeface="Lucida Sans Unicode"/>
                <a:cs typeface="Lucida Sans Unicode"/>
              </a:rPr>
              <a:t>σειράς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05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105" dirty="0">
                <a:solidFill>
                  <a:srgbClr val="1A1B23"/>
                </a:solidFill>
                <a:latin typeface="Lucida Sans Unicode"/>
                <a:cs typeface="Lucida Sans Unicode"/>
              </a:rPr>
              <a:t>ράξεων 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και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1A1B23"/>
                </a:solidFill>
                <a:latin typeface="Lucida Sans Unicode"/>
                <a:cs typeface="Lucida Sans Unicode"/>
              </a:rPr>
              <a:t>ο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35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35" dirty="0">
                <a:solidFill>
                  <a:srgbClr val="1A1B23"/>
                </a:solidFill>
                <a:latin typeface="Lucida Sans Unicode"/>
                <a:cs typeface="Lucida Sans Unicode"/>
              </a:rPr>
              <a:t>ροσδιορισμός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25" dirty="0">
                <a:solidFill>
                  <a:srgbClr val="1A1B23"/>
                </a:solidFill>
                <a:latin typeface="Lucida Sans Unicode"/>
                <a:cs typeface="Lucida Sans Unicode"/>
              </a:rPr>
              <a:t>των </a:t>
            </a:r>
            <a:r>
              <a:rPr sz="2700" spc="-150" dirty="0">
                <a:solidFill>
                  <a:srgbClr val="1A1B23"/>
                </a:solidFill>
                <a:latin typeface="Lucida Sans Unicode"/>
                <a:cs typeface="Lucida Sans Unicode"/>
              </a:rPr>
              <a:t>αναγκαίων</a:t>
            </a:r>
            <a:r>
              <a:rPr sz="2700" spc="-114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20" dirty="0">
                <a:solidFill>
                  <a:srgbClr val="1A1B23"/>
                </a:solidFill>
                <a:latin typeface="Lucida Sans Unicode"/>
                <a:cs typeface="Lucida Sans Unicode"/>
              </a:rPr>
              <a:t>μέσων</a:t>
            </a:r>
            <a:r>
              <a:rPr sz="2700" spc="-114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65" dirty="0">
                <a:solidFill>
                  <a:srgbClr val="1A1B23"/>
                </a:solidFill>
                <a:latin typeface="Lucida Sans Unicode"/>
                <a:cs typeface="Lucida Sans Unicode"/>
              </a:rPr>
              <a:t>για</a:t>
            </a:r>
            <a:r>
              <a:rPr sz="2700" spc="-114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35" dirty="0">
                <a:solidFill>
                  <a:srgbClr val="1A1B23"/>
                </a:solidFill>
                <a:latin typeface="Lucida Sans Unicode"/>
                <a:cs typeface="Lucida Sans Unicode"/>
              </a:rPr>
              <a:t>την</a:t>
            </a:r>
            <a:r>
              <a:rPr sz="2700" spc="-114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0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10" dirty="0">
                <a:solidFill>
                  <a:srgbClr val="1A1B23"/>
                </a:solidFill>
                <a:latin typeface="Lucida Sans Unicode"/>
                <a:cs typeface="Lucida Sans Unicode"/>
              </a:rPr>
              <a:t>ραγματο</a:t>
            </a:r>
            <a:r>
              <a:rPr sz="2700" spc="-10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10" dirty="0">
                <a:solidFill>
                  <a:srgbClr val="1A1B23"/>
                </a:solidFill>
                <a:latin typeface="Lucida Sans Unicode"/>
                <a:cs typeface="Lucida Sans Unicode"/>
              </a:rPr>
              <a:t>οίηση </a:t>
            </a:r>
            <a:r>
              <a:rPr sz="2700" spc="-145" dirty="0">
                <a:solidFill>
                  <a:srgbClr val="1A1B23"/>
                </a:solidFill>
                <a:latin typeface="Lucida Sans Unicode"/>
                <a:cs typeface="Lucida Sans Unicode"/>
              </a:rPr>
              <a:t>αυτών</a:t>
            </a:r>
            <a:r>
              <a:rPr sz="2700" spc="-105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55" dirty="0">
                <a:solidFill>
                  <a:srgbClr val="1A1B23"/>
                </a:solidFill>
                <a:latin typeface="Lucida Sans Unicode"/>
                <a:cs typeface="Lucida Sans Unicode"/>
              </a:rPr>
              <a:t>των</a:t>
            </a:r>
            <a:r>
              <a:rPr sz="2700" spc="-100" dirty="0">
                <a:solidFill>
                  <a:srgbClr val="1A1B23"/>
                </a:solidFill>
                <a:latin typeface="Lucida Sans Unicode"/>
                <a:cs typeface="Lucida Sans Unicode"/>
              </a:rPr>
              <a:t> </a:t>
            </a:r>
            <a:r>
              <a:rPr sz="2700" spc="-10" dirty="0">
                <a:solidFill>
                  <a:srgbClr val="1A1B23"/>
                </a:solidFill>
                <a:latin typeface="Lucida Sans Unicode"/>
                <a:cs typeface="Lucida Sans Unicode"/>
              </a:rPr>
              <a:t>σκο</a:t>
            </a:r>
            <a:r>
              <a:rPr sz="2700" spc="-10" dirty="0">
                <a:solidFill>
                  <a:srgbClr val="1A1B23"/>
                </a:solidFill>
                <a:latin typeface="Cambria"/>
                <a:cs typeface="Cambria"/>
              </a:rPr>
              <a:t>π</a:t>
            </a:r>
            <a:r>
              <a:rPr sz="2700" spc="-10" dirty="0">
                <a:solidFill>
                  <a:srgbClr val="1A1B23"/>
                </a:solidFill>
                <a:latin typeface="Lucida Sans Unicode"/>
                <a:cs typeface="Lucida Sans Unicode"/>
              </a:rPr>
              <a:t>ών</a:t>
            </a:r>
            <a:r>
              <a:rPr sz="2700" spc="-10" dirty="0">
                <a:solidFill>
                  <a:srgbClr val="1A1B23"/>
                </a:solidFill>
                <a:latin typeface="Cambria"/>
                <a:cs typeface="Cambria"/>
              </a:rPr>
              <a:t>.</a:t>
            </a:r>
            <a:endParaRPr sz="2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3606893" y="8589205"/>
              <a:ext cx="4681220" cy="1697989"/>
            </a:xfrm>
            <a:custGeom>
              <a:avLst/>
              <a:gdLst/>
              <a:ahLst/>
              <a:cxnLst/>
              <a:rect l="l" t="t" r="r" b="b"/>
              <a:pathLst>
                <a:path w="4681219" h="1697990">
                  <a:moveTo>
                    <a:pt x="4681105" y="952308"/>
                  </a:moveTo>
                  <a:lnTo>
                    <a:pt x="3458151" y="952308"/>
                  </a:lnTo>
                  <a:lnTo>
                    <a:pt x="3505981" y="951874"/>
                  </a:lnTo>
                  <a:lnTo>
                    <a:pt x="3515971" y="951504"/>
                  </a:lnTo>
                  <a:lnTo>
                    <a:pt x="3525998" y="950986"/>
                  </a:lnTo>
                  <a:lnTo>
                    <a:pt x="3537194" y="950244"/>
                  </a:lnTo>
                  <a:lnTo>
                    <a:pt x="3536987" y="950244"/>
                  </a:lnTo>
                  <a:lnTo>
                    <a:pt x="3546114" y="949505"/>
                  </a:lnTo>
                  <a:lnTo>
                    <a:pt x="3586904" y="945163"/>
                  </a:lnTo>
                  <a:lnTo>
                    <a:pt x="3625464" y="939118"/>
                  </a:lnTo>
                  <a:lnTo>
                    <a:pt x="3686884" y="925588"/>
                  </a:lnTo>
                  <a:lnTo>
                    <a:pt x="3735336" y="911367"/>
                  </a:lnTo>
                  <a:lnTo>
                    <a:pt x="3782778" y="894374"/>
                  </a:lnTo>
                  <a:lnTo>
                    <a:pt x="3829200" y="874770"/>
                  </a:lnTo>
                  <a:lnTo>
                    <a:pt x="3874591" y="852720"/>
                  </a:lnTo>
                  <a:lnTo>
                    <a:pt x="3918941" y="828385"/>
                  </a:lnTo>
                  <a:lnTo>
                    <a:pt x="3962240" y="801929"/>
                  </a:lnTo>
                  <a:lnTo>
                    <a:pt x="4004477" y="773514"/>
                  </a:lnTo>
                  <a:lnTo>
                    <a:pt x="4045643" y="743303"/>
                  </a:lnTo>
                  <a:lnTo>
                    <a:pt x="4085726" y="711459"/>
                  </a:lnTo>
                  <a:lnTo>
                    <a:pt x="4124717" y="678145"/>
                  </a:lnTo>
                  <a:lnTo>
                    <a:pt x="4162606" y="643524"/>
                  </a:lnTo>
                  <a:lnTo>
                    <a:pt x="4199381" y="607758"/>
                  </a:lnTo>
                  <a:lnTo>
                    <a:pt x="4235033" y="571010"/>
                  </a:lnTo>
                  <a:lnTo>
                    <a:pt x="4269551" y="533443"/>
                  </a:lnTo>
                  <a:lnTo>
                    <a:pt x="4303040" y="495167"/>
                  </a:lnTo>
                  <a:lnTo>
                    <a:pt x="4335734" y="456241"/>
                  </a:lnTo>
                  <a:lnTo>
                    <a:pt x="4367739" y="416750"/>
                  </a:lnTo>
                  <a:lnTo>
                    <a:pt x="4399162" y="376782"/>
                  </a:lnTo>
                  <a:lnTo>
                    <a:pt x="4430110" y="336421"/>
                  </a:lnTo>
                  <a:lnTo>
                    <a:pt x="4460690" y="295756"/>
                  </a:lnTo>
                  <a:lnTo>
                    <a:pt x="4491008" y="254871"/>
                  </a:lnTo>
                  <a:lnTo>
                    <a:pt x="4581459" y="131768"/>
                  </a:lnTo>
                  <a:lnTo>
                    <a:pt x="4611797" y="90871"/>
                  </a:lnTo>
                  <a:lnTo>
                    <a:pt x="4642406" y="50186"/>
                  </a:lnTo>
                  <a:lnTo>
                    <a:pt x="4673393" y="9801"/>
                  </a:lnTo>
                  <a:lnTo>
                    <a:pt x="4681105" y="0"/>
                  </a:lnTo>
                  <a:lnTo>
                    <a:pt x="4681105" y="952308"/>
                  </a:lnTo>
                  <a:close/>
                </a:path>
                <a:path w="4681219" h="1697990">
                  <a:moveTo>
                    <a:pt x="4681105" y="1697794"/>
                  </a:moveTo>
                  <a:lnTo>
                    <a:pt x="467" y="1697794"/>
                  </a:lnTo>
                  <a:lnTo>
                    <a:pt x="0" y="1681894"/>
                  </a:lnTo>
                  <a:lnTo>
                    <a:pt x="376" y="1631914"/>
                  </a:lnTo>
                  <a:lnTo>
                    <a:pt x="2638" y="1581972"/>
                  </a:lnTo>
                  <a:lnTo>
                    <a:pt x="6822" y="1532111"/>
                  </a:lnTo>
                  <a:lnTo>
                    <a:pt x="12968" y="1482376"/>
                  </a:lnTo>
                  <a:lnTo>
                    <a:pt x="21114" y="1432812"/>
                  </a:lnTo>
                  <a:lnTo>
                    <a:pt x="31298" y="1383462"/>
                  </a:lnTo>
                  <a:lnTo>
                    <a:pt x="43230" y="1335461"/>
                  </a:lnTo>
                  <a:lnTo>
                    <a:pt x="57009" y="1288083"/>
                  </a:lnTo>
                  <a:lnTo>
                    <a:pt x="72583" y="1241350"/>
                  </a:lnTo>
                  <a:lnTo>
                    <a:pt x="89898" y="1195285"/>
                  </a:lnTo>
                  <a:lnTo>
                    <a:pt x="108901" y="1149913"/>
                  </a:lnTo>
                  <a:lnTo>
                    <a:pt x="129539" y="1105255"/>
                  </a:lnTo>
                  <a:lnTo>
                    <a:pt x="151760" y="1061335"/>
                  </a:lnTo>
                  <a:lnTo>
                    <a:pt x="175509" y="1018176"/>
                  </a:lnTo>
                  <a:lnTo>
                    <a:pt x="200735" y="975802"/>
                  </a:lnTo>
                  <a:lnTo>
                    <a:pt x="227383" y="934235"/>
                  </a:lnTo>
                  <a:lnTo>
                    <a:pt x="255401" y="893499"/>
                  </a:lnTo>
                  <a:lnTo>
                    <a:pt x="284736" y="853617"/>
                  </a:lnTo>
                  <a:lnTo>
                    <a:pt x="315335" y="814611"/>
                  </a:lnTo>
                  <a:lnTo>
                    <a:pt x="347144" y="776505"/>
                  </a:lnTo>
                  <a:lnTo>
                    <a:pt x="380111" y="739323"/>
                  </a:lnTo>
                  <a:lnTo>
                    <a:pt x="414182" y="703087"/>
                  </a:lnTo>
                  <a:lnTo>
                    <a:pt x="449305" y="667820"/>
                  </a:lnTo>
                  <a:lnTo>
                    <a:pt x="485427" y="633546"/>
                  </a:lnTo>
                  <a:lnTo>
                    <a:pt x="522493" y="600287"/>
                  </a:lnTo>
                  <a:lnTo>
                    <a:pt x="561592" y="567036"/>
                  </a:lnTo>
                  <a:lnTo>
                    <a:pt x="601919" y="534710"/>
                  </a:lnTo>
                  <a:lnTo>
                    <a:pt x="647603" y="500286"/>
                  </a:lnTo>
                  <a:lnTo>
                    <a:pt x="684314" y="474089"/>
                  </a:lnTo>
                  <a:lnTo>
                    <a:pt x="744604" y="433963"/>
                  </a:lnTo>
                  <a:lnTo>
                    <a:pt x="787152" y="407676"/>
                  </a:lnTo>
                  <a:lnTo>
                    <a:pt x="830486" y="382538"/>
                  </a:lnTo>
                  <a:lnTo>
                    <a:pt x="874559" y="358611"/>
                  </a:lnTo>
                  <a:lnTo>
                    <a:pt x="919324" y="335958"/>
                  </a:lnTo>
                  <a:lnTo>
                    <a:pt x="964732" y="314639"/>
                  </a:lnTo>
                  <a:lnTo>
                    <a:pt x="1010735" y="294719"/>
                  </a:lnTo>
                  <a:lnTo>
                    <a:pt x="1057287" y="276259"/>
                  </a:lnTo>
                  <a:lnTo>
                    <a:pt x="1104338" y="259322"/>
                  </a:lnTo>
                  <a:lnTo>
                    <a:pt x="1151842" y="243969"/>
                  </a:lnTo>
                  <a:lnTo>
                    <a:pt x="1199750" y="230264"/>
                  </a:lnTo>
                  <a:lnTo>
                    <a:pt x="1248014" y="218268"/>
                  </a:lnTo>
                  <a:lnTo>
                    <a:pt x="1296587" y="208044"/>
                  </a:lnTo>
                  <a:lnTo>
                    <a:pt x="1345421" y="199654"/>
                  </a:lnTo>
                  <a:lnTo>
                    <a:pt x="1394468" y="193160"/>
                  </a:lnTo>
                  <a:lnTo>
                    <a:pt x="1443680" y="188626"/>
                  </a:lnTo>
                  <a:lnTo>
                    <a:pt x="1493010" y="186112"/>
                  </a:lnTo>
                  <a:lnTo>
                    <a:pt x="1542409" y="185682"/>
                  </a:lnTo>
                  <a:lnTo>
                    <a:pt x="1591830" y="187397"/>
                  </a:lnTo>
                  <a:lnTo>
                    <a:pt x="1641225" y="191321"/>
                  </a:lnTo>
                  <a:lnTo>
                    <a:pt x="1690546" y="197514"/>
                  </a:lnTo>
                  <a:lnTo>
                    <a:pt x="1740222" y="206079"/>
                  </a:lnTo>
                  <a:lnTo>
                    <a:pt x="1789236" y="216763"/>
                  </a:lnTo>
                  <a:lnTo>
                    <a:pt x="1837620" y="229440"/>
                  </a:lnTo>
                  <a:lnTo>
                    <a:pt x="1885371" y="243969"/>
                  </a:lnTo>
                  <a:lnTo>
                    <a:pt x="1932641" y="260260"/>
                  </a:lnTo>
                  <a:lnTo>
                    <a:pt x="1979347" y="278149"/>
                  </a:lnTo>
                  <a:lnTo>
                    <a:pt x="2025563" y="297521"/>
                  </a:lnTo>
                  <a:lnTo>
                    <a:pt x="2071324" y="318250"/>
                  </a:lnTo>
                  <a:lnTo>
                    <a:pt x="2116664" y="340206"/>
                  </a:lnTo>
                  <a:lnTo>
                    <a:pt x="2161618" y="363264"/>
                  </a:lnTo>
                  <a:lnTo>
                    <a:pt x="2206221" y="387296"/>
                  </a:lnTo>
                  <a:lnTo>
                    <a:pt x="2250508" y="412175"/>
                  </a:lnTo>
                  <a:lnTo>
                    <a:pt x="2294512" y="437773"/>
                  </a:lnTo>
                  <a:lnTo>
                    <a:pt x="2338270" y="463963"/>
                  </a:lnTo>
                  <a:lnTo>
                    <a:pt x="2381815" y="490618"/>
                  </a:lnTo>
                  <a:lnTo>
                    <a:pt x="2640567" y="653183"/>
                  </a:lnTo>
                  <a:lnTo>
                    <a:pt x="2682395" y="678730"/>
                  </a:lnTo>
                  <a:lnTo>
                    <a:pt x="2724795" y="703888"/>
                  </a:lnTo>
                  <a:lnTo>
                    <a:pt x="2767741" y="728534"/>
                  </a:lnTo>
                  <a:lnTo>
                    <a:pt x="2811203" y="752542"/>
                  </a:lnTo>
                  <a:lnTo>
                    <a:pt x="2855154" y="775790"/>
                  </a:lnTo>
                  <a:lnTo>
                    <a:pt x="2899566" y="798153"/>
                  </a:lnTo>
                  <a:lnTo>
                    <a:pt x="2944410" y="819506"/>
                  </a:lnTo>
                  <a:lnTo>
                    <a:pt x="2989657" y="839727"/>
                  </a:lnTo>
                  <a:lnTo>
                    <a:pt x="3035281" y="858690"/>
                  </a:lnTo>
                  <a:lnTo>
                    <a:pt x="3081252" y="876272"/>
                  </a:lnTo>
                  <a:lnTo>
                    <a:pt x="3127542" y="892348"/>
                  </a:lnTo>
                  <a:lnTo>
                    <a:pt x="3174124" y="906795"/>
                  </a:lnTo>
                  <a:lnTo>
                    <a:pt x="3220969" y="919488"/>
                  </a:lnTo>
                  <a:lnTo>
                    <a:pt x="3268049" y="930304"/>
                  </a:lnTo>
                  <a:lnTo>
                    <a:pt x="3315335" y="939118"/>
                  </a:lnTo>
                  <a:lnTo>
                    <a:pt x="3362799" y="945806"/>
                  </a:lnTo>
                  <a:lnTo>
                    <a:pt x="3410414" y="950244"/>
                  </a:lnTo>
                  <a:lnTo>
                    <a:pt x="3458151" y="952308"/>
                  </a:lnTo>
                  <a:lnTo>
                    <a:pt x="4681105" y="952308"/>
                  </a:lnTo>
                  <a:lnTo>
                    <a:pt x="4681105" y="1697794"/>
                  </a:lnTo>
                  <a:close/>
                </a:path>
              </a:pathLst>
            </a:custGeom>
            <a:solidFill>
              <a:srgbClr val="D4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6153" y="8286631"/>
              <a:ext cx="5262245" cy="1993900"/>
            </a:xfrm>
            <a:custGeom>
              <a:avLst/>
              <a:gdLst/>
              <a:ahLst/>
              <a:cxnLst/>
              <a:rect l="l" t="t" r="r" b="b"/>
              <a:pathLst>
                <a:path w="5262244" h="1993900">
                  <a:moveTo>
                    <a:pt x="3722896" y="1562099"/>
                  </a:moveTo>
                  <a:lnTo>
                    <a:pt x="3456805" y="1562099"/>
                  </a:lnTo>
                  <a:lnTo>
                    <a:pt x="3504734" y="1549399"/>
                  </a:lnTo>
                  <a:lnTo>
                    <a:pt x="3555039" y="1549399"/>
                  </a:lnTo>
                  <a:lnTo>
                    <a:pt x="3700890" y="1511299"/>
                  </a:lnTo>
                  <a:lnTo>
                    <a:pt x="3747562" y="1485899"/>
                  </a:lnTo>
                  <a:lnTo>
                    <a:pt x="3793133" y="1460499"/>
                  </a:lnTo>
                  <a:lnTo>
                    <a:pt x="3837526" y="1435099"/>
                  </a:lnTo>
                  <a:lnTo>
                    <a:pt x="3880664" y="1409699"/>
                  </a:lnTo>
                  <a:lnTo>
                    <a:pt x="3924830" y="1384299"/>
                  </a:lnTo>
                  <a:lnTo>
                    <a:pt x="3967398" y="1358899"/>
                  </a:lnTo>
                  <a:lnTo>
                    <a:pt x="4008476" y="1320799"/>
                  </a:lnTo>
                  <a:lnTo>
                    <a:pt x="4048170" y="1282699"/>
                  </a:lnTo>
                  <a:lnTo>
                    <a:pt x="4086589" y="1244599"/>
                  </a:lnTo>
                  <a:lnTo>
                    <a:pt x="4122079" y="1206499"/>
                  </a:lnTo>
                  <a:lnTo>
                    <a:pt x="4156563" y="1181099"/>
                  </a:lnTo>
                  <a:lnTo>
                    <a:pt x="4190128" y="1142999"/>
                  </a:lnTo>
                  <a:lnTo>
                    <a:pt x="4222859" y="1104899"/>
                  </a:lnTo>
                  <a:lnTo>
                    <a:pt x="4254844" y="1054099"/>
                  </a:lnTo>
                  <a:lnTo>
                    <a:pt x="4286166" y="1015999"/>
                  </a:lnTo>
                  <a:lnTo>
                    <a:pt x="4316913" y="977899"/>
                  </a:lnTo>
                  <a:lnTo>
                    <a:pt x="4347170" y="939799"/>
                  </a:lnTo>
                  <a:lnTo>
                    <a:pt x="4377023" y="901699"/>
                  </a:lnTo>
                  <a:lnTo>
                    <a:pt x="4406559" y="850899"/>
                  </a:lnTo>
                  <a:lnTo>
                    <a:pt x="4465019" y="774699"/>
                  </a:lnTo>
                  <a:lnTo>
                    <a:pt x="4493778" y="736599"/>
                  </a:lnTo>
                  <a:lnTo>
                    <a:pt x="4522782" y="698499"/>
                  </a:lnTo>
                  <a:lnTo>
                    <a:pt x="4552080" y="660399"/>
                  </a:lnTo>
                  <a:lnTo>
                    <a:pt x="4581723" y="609599"/>
                  </a:lnTo>
                  <a:lnTo>
                    <a:pt x="4611761" y="571499"/>
                  </a:lnTo>
                  <a:lnTo>
                    <a:pt x="4642244" y="533399"/>
                  </a:lnTo>
                  <a:lnTo>
                    <a:pt x="4673224" y="495299"/>
                  </a:lnTo>
                  <a:lnTo>
                    <a:pt x="4704749" y="457199"/>
                  </a:lnTo>
                  <a:lnTo>
                    <a:pt x="4736870" y="419099"/>
                  </a:lnTo>
                  <a:lnTo>
                    <a:pt x="4769639" y="380999"/>
                  </a:lnTo>
                  <a:lnTo>
                    <a:pt x="4803104" y="355599"/>
                  </a:lnTo>
                  <a:lnTo>
                    <a:pt x="4837316" y="317499"/>
                  </a:lnTo>
                  <a:lnTo>
                    <a:pt x="4872326" y="279399"/>
                  </a:lnTo>
                  <a:lnTo>
                    <a:pt x="4908184" y="241299"/>
                  </a:lnTo>
                  <a:lnTo>
                    <a:pt x="4944940" y="215899"/>
                  </a:lnTo>
                  <a:lnTo>
                    <a:pt x="4982644" y="177799"/>
                  </a:lnTo>
                  <a:lnTo>
                    <a:pt x="5021347" y="152399"/>
                  </a:lnTo>
                  <a:lnTo>
                    <a:pt x="5062168" y="114299"/>
                  </a:lnTo>
                  <a:lnTo>
                    <a:pt x="5103874" y="88899"/>
                  </a:lnTo>
                  <a:lnTo>
                    <a:pt x="5146436" y="63499"/>
                  </a:lnTo>
                  <a:lnTo>
                    <a:pt x="5189829" y="38099"/>
                  </a:lnTo>
                  <a:lnTo>
                    <a:pt x="5234023" y="12699"/>
                  </a:lnTo>
                  <a:lnTo>
                    <a:pt x="5261845" y="0"/>
                  </a:lnTo>
                  <a:lnTo>
                    <a:pt x="5261845" y="50799"/>
                  </a:lnTo>
                  <a:lnTo>
                    <a:pt x="5244190" y="63499"/>
                  </a:lnTo>
                  <a:lnTo>
                    <a:pt x="5200808" y="88899"/>
                  </a:lnTo>
                  <a:lnTo>
                    <a:pt x="5158274" y="114299"/>
                  </a:lnTo>
                  <a:lnTo>
                    <a:pt x="5116593" y="152399"/>
                  </a:lnTo>
                  <a:lnTo>
                    <a:pt x="5075769" y="177799"/>
                  </a:lnTo>
                  <a:lnTo>
                    <a:pt x="5035808" y="203199"/>
                  </a:lnTo>
                  <a:lnTo>
                    <a:pt x="4996714" y="241299"/>
                  </a:lnTo>
                  <a:lnTo>
                    <a:pt x="4958492" y="279399"/>
                  </a:lnTo>
                  <a:lnTo>
                    <a:pt x="4921147" y="304799"/>
                  </a:lnTo>
                  <a:lnTo>
                    <a:pt x="4884683" y="342899"/>
                  </a:lnTo>
                  <a:lnTo>
                    <a:pt x="4849106" y="380999"/>
                  </a:lnTo>
                  <a:lnTo>
                    <a:pt x="4814749" y="419099"/>
                  </a:lnTo>
                  <a:lnTo>
                    <a:pt x="4781327" y="457199"/>
                  </a:lnTo>
                  <a:lnTo>
                    <a:pt x="4748749" y="495299"/>
                  </a:lnTo>
                  <a:lnTo>
                    <a:pt x="4716925" y="533399"/>
                  </a:lnTo>
                  <a:lnTo>
                    <a:pt x="4685764" y="571499"/>
                  </a:lnTo>
                  <a:lnTo>
                    <a:pt x="4655178" y="609599"/>
                  </a:lnTo>
                  <a:lnTo>
                    <a:pt x="4625075" y="647699"/>
                  </a:lnTo>
                  <a:lnTo>
                    <a:pt x="4595365" y="685799"/>
                  </a:lnTo>
                  <a:lnTo>
                    <a:pt x="4536765" y="761999"/>
                  </a:lnTo>
                  <a:lnTo>
                    <a:pt x="4507694" y="812799"/>
                  </a:lnTo>
                  <a:lnTo>
                    <a:pt x="4420319" y="927099"/>
                  </a:lnTo>
                  <a:lnTo>
                    <a:pt x="4390839" y="965199"/>
                  </a:lnTo>
                  <a:lnTo>
                    <a:pt x="4361030" y="1015999"/>
                  </a:lnTo>
                  <a:lnTo>
                    <a:pt x="4330804" y="1054099"/>
                  </a:lnTo>
                  <a:lnTo>
                    <a:pt x="4299866" y="1092199"/>
                  </a:lnTo>
                  <a:lnTo>
                    <a:pt x="4268131" y="1130299"/>
                  </a:lnTo>
                  <a:lnTo>
                    <a:pt x="4235563" y="1168399"/>
                  </a:lnTo>
                  <a:lnTo>
                    <a:pt x="4202123" y="1206499"/>
                  </a:lnTo>
                  <a:lnTo>
                    <a:pt x="4167774" y="1244599"/>
                  </a:lnTo>
                  <a:lnTo>
                    <a:pt x="4132809" y="1282699"/>
                  </a:lnTo>
                  <a:lnTo>
                    <a:pt x="4096859" y="1308099"/>
                  </a:lnTo>
                  <a:lnTo>
                    <a:pt x="4059889" y="1346199"/>
                  </a:lnTo>
                  <a:lnTo>
                    <a:pt x="4021861" y="1371599"/>
                  </a:lnTo>
                  <a:lnTo>
                    <a:pt x="3982738" y="1409699"/>
                  </a:lnTo>
                  <a:lnTo>
                    <a:pt x="3942481" y="1435099"/>
                  </a:lnTo>
                  <a:lnTo>
                    <a:pt x="3901054" y="1460499"/>
                  </a:lnTo>
                  <a:lnTo>
                    <a:pt x="3858419" y="1485899"/>
                  </a:lnTo>
                  <a:lnTo>
                    <a:pt x="3814540" y="1511299"/>
                  </a:lnTo>
                  <a:lnTo>
                    <a:pt x="3769378" y="1536699"/>
                  </a:lnTo>
                  <a:lnTo>
                    <a:pt x="3722896" y="1562099"/>
                  </a:lnTo>
                  <a:close/>
                </a:path>
                <a:path w="5262244" h="1993900">
                  <a:moveTo>
                    <a:pt x="1624301" y="787399"/>
                  </a:moveTo>
                  <a:lnTo>
                    <a:pt x="1364156" y="787399"/>
                  </a:lnTo>
                  <a:lnTo>
                    <a:pt x="1416063" y="774699"/>
                  </a:lnTo>
                  <a:lnTo>
                    <a:pt x="1572717" y="774699"/>
                  </a:lnTo>
                  <a:lnTo>
                    <a:pt x="1624301" y="787399"/>
                  </a:lnTo>
                  <a:close/>
                </a:path>
                <a:path w="5262244" h="1993900">
                  <a:moveTo>
                    <a:pt x="54905" y="1993899"/>
                  </a:moveTo>
                  <a:lnTo>
                    <a:pt x="0" y="1993899"/>
                  </a:lnTo>
                  <a:lnTo>
                    <a:pt x="6561" y="1968499"/>
                  </a:lnTo>
                  <a:lnTo>
                    <a:pt x="19896" y="1917699"/>
                  </a:lnTo>
                  <a:lnTo>
                    <a:pt x="34817" y="1879599"/>
                  </a:lnTo>
                  <a:lnTo>
                    <a:pt x="51286" y="1828799"/>
                  </a:lnTo>
                  <a:lnTo>
                    <a:pt x="69265" y="1790699"/>
                  </a:lnTo>
                  <a:lnTo>
                    <a:pt x="88715" y="1739899"/>
                  </a:lnTo>
                  <a:lnTo>
                    <a:pt x="109599" y="1701799"/>
                  </a:lnTo>
                  <a:lnTo>
                    <a:pt x="131877" y="1650999"/>
                  </a:lnTo>
                  <a:lnTo>
                    <a:pt x="155512" y="1612899"/>
                  </a:lnTo>
                  <a:lnTo>
                    <a:pt x="180465" y="1574799"/>
                  </a:lnTo>
                  <a:lnTo>
                    <a:pt x="206699" y="1523999"/>
                  </a:lnTo>
                  <a:lnTo>
                    <a:pt x="234174" y="1485899"/>
                  </a:lnTo>
                  <a:lnTo>
                    <a:pt x="262854" y="1447799"/>
                  </a:lnTo>
                  <a:lnTo>
                    <a:pt x="292699" y="1409699"/>
                  </a:lnTo>
                  <a:lnTo>
                    <a:pt x="323671" y="1371599"/>
                  </a:lnTo>
                  <a:lnTo>
                    <a:pt x="355732" y="1333499"/>
                  </a:lnTo>
                  <a:lnTo>
                    <a:pt x="388844" y="1295399"/>
                  </a:lnTo>
                  <a:lnTo>
                    <a:pt x="422969" y="1269999"/>
                  </a:lnTo>
                  <a:lnTo>
                    <a:pt x="458067" y="1231899"/>
                  </a:lnTo>
                  <a:lnTo>
                    <a:pt x="494102" y="1193799"/>
                  </a:lnTo>
                  <a:lnTo>
                    <a:pt x="531035" y="1168399"/>
                  </a:lnTo>
                  <a:lnTo>
                    <a:pt x="568828" y="1130299"/>
                  </a:lnTo>
                  <a:lnTo>
                    <a:pt x="607442" y="1104899"/>
                  </a:lnTo>
                  <a:lnTo>
                    <a:pt x="646839" y="1079499"/>
                  </a:lnTo>
                  <a:lnTo>
                    <a:pt x="686981" y="1041399"/>
                  </a:lnTo>
                  <a:lnTo>
                    <a:pt x="727829" y="1015999"/>
                  </a:lnTo>
                  <a:lnTo>
                    <a:pt x="772458" y="990599"/>
                  </a:lnTo>
                  <a:lnTo>
                    <a:pt x="818040" y="965199"/>
                  </a:lnTo>
                  <a:lnTo>
                    <a:pt x="911838" y="914399"/>
                  </a:lnTo>
                  <a:lnTo>
                    <a:pt x="959940" y="901699"/>
                  </a:lnTo>
                  <a:lnTo>
                    <a:pt x="1058266" y="850899"/>
                  </a:lnTo>
                  <a:lnTo>
                    <a:pt x="1312505" y="787399"/>
                  </a:lnTo>
                  <a:lnTo>
                    <a:pt x="1675246" y="787399"/>
                  </a:lnTo>
                  <a:lnTo>
                    <a:pt x="1824379" y="825499"/>
                  </a:lnTo>
                  <a:lnTo>
                    <a:pt x="1449029" y="825499"/>
                  </a:lnTo>
                  <a:lnTo>
                    <a:pt x="1398531" y="838199"/>
                  </a:lnTo>
                  <a:lnTo>
                    <a:pt x="1348345" y="838199"/>
                  </a:lnTo>
                  <a:lnTo>
                    <a:pt x="1298506" y="850899"/>
                  </a:lnTo>
                  <a:lnTo>
                    <a:pt x="1249052" y="850899"/>
                  </a:lnTo>
                  <a:lnTo>
                    <a:pt x="1151443" y="876299"/>
                  </a:lnTo>
                  <a:lnTo>
                    <a:pt x="1103363" y="901699"/>
                  </a:lnTo>
                  <a:lnTo>
                    <a:pt x="1054469" y="914399"/>
                  </a:lnTo>
                  <a:lnTo>
                    <a:pt x="1006189" y="939799"/>
                  </a:lnTo>
                  <a:lnTo>
                    <a:pt x="958567" y="952499"/>
                  </a:lnTo>
                  <a:lnTo>
                    <a:pt x="865479" y="1003299"/>
                  </a:lnTo>
                  <a:lnTo>
                    <a:pt x="820103" y="1028699"/>
                  </a:lnTo>
                  <a:lnTo>
                    <a:pt x="775565" y="1054099"/>
                  </a:lnTo>
                  <a:lnTo>
                    <a:pt x="731910" y="1079499"/>
                  </a:lnTo>
                  <a:lnTo>
                    <a:pt x="689184" y="1117599"/>
                  </a:lnTo>
                  <a:lnTo>
                    <a:pt x="647431" y="1142999"/>
                  </a:lnTo>
                  <a:lnTo>
                    <a:pt x="608501" y="1168399"/>
                  </a:lnTo>
                  <a:lnTo>
                    <a:pt x="570374" y="1206499"/>
                  </a:lnTo>
                  <a:lnTo>
                    <a:pt x="533096" y="1231899"/>
                  </a:lnTo>
                  <a:lnTo>
                    <a:pt x="496712" y="1269999"/>
                  </a:lnTo>
                  <a:lnTo>
                    <a:pt x="461267" y="1308099"/>
                  </a:lnTo>
                  <a:lnTo>
                    <a:pt x="426808" y="1333499"/>
                  </a:lnTo>
                  <a:lnTo>
                    <a:pt x="393378" y="1371599"/>
                  </a:lnTo>
                  <a:lnTo>
                    <a:pt x="361024" y="1409699"/>
                  </a:lnTo>
                  <a:lnTo>
                    <a:pt x="329791" y="1447799"/>
                  </a:lnTo>
                  <a:lnTo>
                    <a:pt x="299724" y="1485899"/>
                  </a:lnTo>
                  <a:lnTo>
                    <a:pt x="270869" y="1523999"/>
                  </a:lnTo>
                  <a:lnTo>
                    <a:pt x="243271" y="1562099"/>
                  </a:lnTo>
                  <a:lnTo>
                    <a:pt x="216975" y="1612899"/>
                  </a:lnTo>
                  <a:lnTo>
                    <a:pt x="192028" y="1650999"/>
                  </a:lnTo>
                  <a:lnTo>
                    <a:pt x="168473" y="1689099"/>
                  </a:lnTo>
                  <a:lnTo>
                    <a:pt x="146029" y="1739899"/>
                  </a:lnTo>
                  <a:lnTo>
                    <a:pt x="125366" y="1790699"/>
                  </a:lnTo>
                  <a:lnTo>
                    <a:pt x="106482" y="1828799"/>
                  </a:lnTo>
                  <a:lnTo>
                    <a:pt x="89375" y="1879599"/>
                  </a:lnTo>
                  <a:lnTo>
                    <a:pt x="74044" y="1917699"/>
                  </a:lnTo>
                  <a:lnTo>
                    <a:pt x="60484" y="1968499"/>
                  </a:lnTo>
                  <a:lnTo>
                    <a:pt x="54905" y="1993899"/>
                  </a:lnTo>
                  <a:close/>
                </a:path>
                <a:path w="5262244" h="1993900">
                  <a:moveTo>
                    <a:pt x="3582276" y="1600199"/>
                  </a:moveTo>
                  <a:lnTo>
                    <a:pt x="3262362" y="1600199"/>
                  </a:lnTo>
                  <a:lnTo>
                    <a:pt x="2997826" y="1523999"/>
                  </a:lnTo>
                  <a:lnTo>
                    <a:pt x="2954647" y="1498599"/>
                  </a:lnTo>
                  <a:lnTo>
                    <a:pt x="2911735" y="1485899"/>
                  </a:lnTo>
                  <a:lnTo>
                    <a:pt x="2826724" y="1435099"/>
                  </a:lnTo>
                  <a:lnTo>
                    <a:pt x="2784629" y="1422399"/>
                  </a:lnTo>
                  <a:lnTo>
                    <a:pt x="2660021" y="1346199"/>
                  </a:lnTo>
                  <a:lnTo>
                    <a:pt x="2497883" y="1244599"/>
                  </a:lnTo>
                  <a:lnTo>
                    <a:pt x="2340476" y="1142999"/>
                  </a:lnTo>
                  <a:lnTo>
                    <a:pt x="2225625" y="1066799"/>
                  </a:lnTo>
                  <a:lnTo>
                    <a:pt x="2183535" y="1041399"/>
                  </a:lnTo>
                  <a:lnTo>
                    <a:pt x="2141037" y="1028699"/>
                  </a:lnTo>
                  <a:lnTo>
                    <a:pt x="2011018" y="952499"/>
                  </a:lnTo>
                  <a:lnTo>
                    <a:pt x="1966808" y="939799"/>
                  </a:lnTo>
                  <a:lnTo>
                    <a:pt x="1922149" y="914399"/>
                  </a:lnTo>
                  <a:lnTo>
                    <a:pt x="1644300" y="838199"/>
                  </a:lnTo>
                  <a:lnTo>
                    <a:pt x="1596264" y="838199"/>
                  </a:lnTo>
                  <a:lnTo>
                    <a:pt x="1547712" y="825499"/>
                  </a:lnTo>
                  <a:lnTo>
                    <a:pt x="1824379" y="825499"/>
                  </a:lnTo>
                  <a:lnTo>
                    <a:pt x="1872903" y="838199"/>
                  </a:lnTo>
                  <a:lnTo>
                    <a:pt x="1920856" y="863599"/>
                  </a:lnTo>
                  <a:lnTo>
                    <a:pt x="1968252" y="876299"/>
                  </a:lnTo>
                  <a:lnTo>
                    <a:pt x="2015106" y="901699"/>
                  </a:lnTo>
                  <a:lnTo>
                    <a:pt x="2061431" y="914399"/>
                  </a:lnTo>
                  <a:lnTo>
                    <a:pt x="2197370" y="990599"/>
                  </a:lnTo>
                  <a:lnTo>
                    <a:pt x="2329050" y="1066799"/>
                  </a:lnTo>
                  <a:lnTo>
                    <a:pt x="2371881" y="1104899"/>
                  </a:lnTo>
                  <a:lnTo>
                    <a:pt x="2542591" y="1206499"/>
                  </a:lnTo>
                  <a:lnTo>
                    <a:pt x="2585412" y="1244599"/>
                  </a:lnTo>
                  <a:lnTo>
                    <a:pt x="2759056" y="1346199"/>
                  </a:lnTo>
                  <a:lnTo>
                    <a:pt x="2893431" y="1422399"/>
                  </a:lnTo>
                  <a:lnTo>
                    <a:pt x="2939329" y="1435099"/>
                  </a:lnTo>
                  <a:lnTo>
                    <a:pt x="2985878" y="1460499"/>
                  </a:lnTo>
                  <a:lnTo>
                    <a:pt x="3033140" y="1473199"/>
                  </a:lnTo>
                  <a:lnTo>
                    <a:pt x="3081172" y="1498599"/>
                  </a:lnTo>
                  <a:lnTo>
                    <a:pt x="3266389" y="1549399"/>
                  </a:lnTo>
                  <a:lnTo>
                    <a:pt x="3361207" y="1549399"/>
                  </a:lnTo>
                  <a:lnTo>
                    <a:pt x="3408941" y="1562099"/>
                  </a:lnTo>
                  <a:lnTo>
                    <a:pt x="3722896" y="1562099"/>
                  </a:lnTo>
                  <a:lnTo>
                    <a:pt x="3582276" y="1600199"/>
                  </a:lnTo>
                  <a:close/>
                </a:path>
                <a:path w="5262244" h="1993900">
                  <a:moveTo>
                    <a:pt x="3489679" y="1612899"/>
                  </a:moveTo>
                  <a:lnTo>
                    <a:pt x="3352560" y="1612899"/>
                  </a:lnTo>
                  <a:lnTo>
                    <a:pt x="3307338" y="1600199"/>
                  </a:lnTo>
                  <a:lnTo>
                    <a:pt x="3535861" y="1600199"/>
                  </a:lnTo>
                  <a:lnTo>
                    <a:pt x="3489679" y="1612899"/>
                  </a:lnTo>
                  <a:close/>
                </a:path>
              </a:pathLst>
            </a:custGeom>
            <a:solidFill>
              <a:srgbClr val="FD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5097145" cy="2459355"/>
            </a:xfrm>
            <a:custGeom>
              <a:avLst/>
              <a:gdLst/>
              <a:ahLst/>
              <a:cxnLst/>
              <a:rect l="l" t="t" r="r" b="b"/>
              <a:pathLst>
                <a:path w="5097145" h="2459355">
                  <a:moveTo>
                    <a:pt x="0" y="971520"/>
                  </a:moveTo>
                  <a:lnTo>
                    <a:pt x="1996412" y="971520"/>
                  </a:lnTo>
                  <a:lnTo>
                    <a:pt x="1948416" y="971806"/>
                  </a:lnTo>
                  <a:lnTo>
                    <a:pt x="1939446" y="972138"/>
                  </a:lnTo>
                  <a:lnTo>
                    <a:pt x="1930442" y="972604"/>
                  </a:lnTo>
                  <a:lnTo>
                    <a:pt x="1921416" y="973202"/>
                  </a:lnTo>
                  <a:lnTo>
                    <a:pt x="1911303" y="974020"/>
                  </a:lnTo>
                  <a:lnTo>
                    <a:pt x="1911433" y="974020"/>
                  </a:lnTo>
                  <a:lnTo>
                    <a:pt x="1894066" y="975705"/>
                  </a:lnTo>
                  <a:lnTo>
                    <a:pt x="1853068" y="981199"/>
                  </a:lnTo>
                  <a:lnTo>
                    <a:pt x="1782840" y="996235"/>
                  </a:lnTo>
                  <a:lnTo>
                    <a:pt x="1736330" y="1010209"/>
                  </a:lnTo>
                  <a:lnTo>
                    <a:pt x="1690862" y="1027017"/>
                  </a:lnTo>
                  <a:lnTo>
                    <a:pt x="1646447" y="1046479"/>
                  </a:lnTo>
                  <a:lnTo>
                    <a:pt x="1603099" y="1068416"/>
                  </a:lnTo>
                  <a:lnTo>
                    <a:pt x="1560827" y="1092647"/>
                  </a:lnTo>
                  <a:lnTo>
                    <a:pt x="1519644" y="1118993"/>
                  </a:lnTo>
                  <a:lnTo>
                    <a:pt x="1479559" y="1147274"/>
                  </a:lnTo>
                  <a:lnTo>
                    <a:pt x="1440586" y="1177311"/>
                  </a:lnTo>
                  <a:lnTo>
                    <a:pt x="1402735" y="1208923"/>
                  </a:lnTo>
                  <a:lnTo>
                    <a:pt x="1366018" y="1241930"/>
                  </a:lnTo>
                  <a:lnTo>
                    <a:pt x="1330446" y="1276154"/>
                  </a:lnTo>
                  <a:lnTo>
                    <a:pt x="1296030" y="1311413"/>
                  </a:lnTo>
                  <a:lnTo>
                    <a:pt x="1262702" y="1347619"/>
                  </a:lnTo>
                  <a:lnTo>
                    <a:pt x="1230592" y="1384376"/>
                  </a:lnTo>
                  <a:lnTo>
                    <a:pt x="1199213" y="1421887"/>
                  </a:lnTo>
                  <a:lnTo>
                    <a:pt x="1168529" y="1459968"/>
                  </a:lnTo>
                  <a:lnTo>
                    <a:pt x="1138421" y="1498522"/>
                  </a:lnTo>
                  <a:lnTo>
                    <a:pt x="1108771" y="1537454"/>
                  </a:lnTo>
                  <a:lnTo>
                    <a:pt x="1079461" y="1576669"/>
                  </a:lnTo>
                  <a:lnTo>
                    <a:pt x="963273" y="1734453"/>
                  </a:lnTo>
                  <a:lnTo>
                    <a:pt x="933898" y="1773652"/>
                  </a:lnTo>
                  <a:lnTo>
                    <a:pt x="904158" y="1812563"/>
                  </a:lnTo>
                  <a:lnTo>
                    <a:pt x="873934" y="1851089"/>
                  </a:lnTo>
                  <a:lnTo>
                    <a:pt x="843107" y="1889135"/>
                  </a:lnTo>
                  <a:lnTo>
                    <a:pt x="811466" y="1926735"/>
                  </a:lnTo>
                  <a:lnTo>
                    <a:pt x="779014" y="1963722"/>
                  </a:lnTo>
                  <a:lnTo>
                    <a:pt x="745747" y="2000029"/>
                  </a:lnTo>
                  <a:lnTo>
                    <a:pt x="711664" y="2035584"/>
                  </a:lnTo>
                  <a:lnTo>
                    <a:pt x="676760" y="2070321"/>
                  </a:lnTo>
                  <a:lnTo>
                    <a:pt x="641035" y="2104168"/>
                  </a:lnTo>
                  <a:lnTo>
                    <a:pt x="604484" y="2137057"/>
                  </a:lnTo>
                  <a:lnTo>
                    <a:pt x="567105" y="2168919"/>
                  </a:lnTo>
                  <a:lnTo>
                    <a:pt x="537082" y="2193293"/>
                  </a:lnTo>
                  <a:lnTo>
                    <a:pt x="487117" y="2231421"/>
                  </a:lnTo>
                  <a:lnTo>
                    <a:pt x="448254" y="2259000"/>
                  </a:lnTo>
                  <a:lnTo>
                    <a:pt x="408581" y="2285341"/>
                  </a:lnTo>
                  <a:lnTo>
                    <a:pt x="368093" y="2310390"/>
                  </a:lnTo>
                  <a:lnTo>
                    <a:pt x="326789" y="2334090"/>
                  </a:lnTo>
                  <a:lnTo>
                    <a:pt x="284664" y="2356385"/>
                  </a:lnTo>
                  <a:lnTo>
                    <a:pt x="241716" y="2377220"/>
                  </a:lnTo>
                  <a:lnTo>
                    <a:pt x="194823" y="2397709"/>
                  </a:lnTo>
                  <a:lnTo>
                    <a:pt x="147018" y="2416243"/>
                  </a:lnTo>
                  <a:lnTo>
                    <a:pt x="98415" y="2432748"/>
                  </a:lnTo>
                  <a:lnTo>
                    <a:pt x="49132" y="2447156"/>
                  </a:lnTo>
                  <a:lnTo>
                    <a:pt x="0" y="2459218"/>
                  </a:lnTo>
                  <a:lnTo>
                    <a:pt x="0" y="971520"/>
                  </a:lnTo>
                  <a:close/>
                </a:path>
                <a:path w="5097145" h="2459355">
                  <a:moveTo>
                    <a:pt x="0" y="0"/>
                  </a:moveTo>
                  <a:lnTo>
                    <a:pt x="5052991" y="0"/>
                  </a:lnTo>
                  <a:lnTo>
                    <a:pt x="5060215" y="28008"/>
                  </a:lnTo>
                  <a:lnTo>
                    <a:pt x="5071186" y="78037"/>
                  </a:lnTo>
                  <a:lnTo>
                    <a:pt x="5080263" y="128349"/>
                  </a:lnTo>
                  <a:lnTo>
                    <a:pt x="5087395" y="178885"/>
                  </a:lnTo>
                  <a:lnTo>
                    <a:pt x="5092533" y="229587"/>
                  </a:lnTo>
                  <a:lnTo>
                    <a:pt x="5095626" y="280398"/>
                  </a:lnTo>
                  <a:lnTo>
                    <a:pt x="5096624" y="331258"/>
                  </a:lnTo>
                  <a:lnTo>
                    <a:pt x="5095478" y="382110"/>
                  </a:lnTo>
                  <a:lnTo>
                    <a:pt x="5092137" y="432895"/>
                  </a:lnTo>
                  <a:lnTo>
                    <a:pt x="5086552" y="483555"/>
                  </a:lnTo>
                  <a:lnTo>
                    <a:pt x="5078672" y="534032"/>
                  </a:lnTo>
                  <a:lnTo>
                    <a:pt x="5068447" y="584269"/>
                  </a:lnTo>
                  <a:lnTo>
                    <a:pt x="5056363" y="632405"/>
                  </a:lnTo>
                  <a:lnTo>
                    <a:pt x="5042213" y="679840"/>
                  </a:lnTo>
                  <a:lnTo>
                    <a:pt x="5026065" y="726544"/>
                  </a:lnTo>
                  <a:lnTo>
                    <a:pt x="5007984" y="772490"/>
                  </a:lnTo>
                  <a:lnTo>
                    <a:pt x="4988038" y="817648"/>
                  </a:lnTo>
                  <a:lnTo>
                    <a:pt x="4966293" y="861988"/>
                  </a:lnTo>
                  <a:lnTo>
                    <a:pt x="4942816" y="905482"/>
                  </a:lnTo>
                  <a:lnTo>
                    <a:pt x="4917673" y="948102"/>
                  </a:lnTo>
                  <a:lnTo>
                    <a:pt x="4890930" y="989817"/>
                  </a:lnTo>
                  <a:lnTo>
                    <a:pt x="4862654" y="1030598"/>
                  </a:lnTo>
                  <a:lnTo>
                    <a:pt x="4832911" y="1070418"/>
                  </a:lnTo>
                  <a:lnTo>
                    <a:pt x="4801769" y="1109247"/>
                  </a:lnTo>
                  <a:lnTo>
                    <a:pt x="4769293" y="1147055"/>
                  </a:lnTo>
                  <a:lnTo>
                    <a:pt x="4735551" y="1183814"/>
                  </a:lnTo>
                  <a:lnTo>
                    <a:pt x="4700608" y="1219496"/>
                  </a:lnTo>
                  <a:lnTo>
                    <a:pt x="4664531" y="1254070"/>
                  </a:lnTo>
                  <a:lnTo>
                    <a:pt x="4627387" y="1287507"/>
                  </a:lnTo>
                  <a:lnTo>
                    <a:pt x="4592279" y="1317365"/>
                  </a:lnTo>
                  <a:lnTo>
                    <a:pt x="4556067" y="1346391"/>
                  </a:lnTo>
                  <a:lnTo>
                    <a:pt x="4515047" y="1377301"/>
                  </a:lnTo>
                  <a:lnTo>
                    <a:pt x="4482082" y="1400824"/>
                  </a:lnTo>
                  <a:lnTo>
                    <a:pt x="4423959" y="1439386"/>
                  </a:lnTo>
                  <a:lnTo>
                    <a:pt x="4381607" y="1465298"/>
                  </a:lnTo>
                  <a:lnTo>
                    <a:pt x="4338403" y="1489936"/>
                  </a:lnTo>
                  <a:lnTo>
                    <a:pt x="4294404" y="1513223"/>
                  </a:lnTo>
                  <a:lnTo>
                    <a:pt x="4249670" y="1535085"/>
                  </a:lnTo>
                  <a:lnTo>
                    <a:pt x="4204257" y="1555446"/>
                  </a:lnTo>
                  <a:lnTo>
                    <a:pt x="4158224" y="1574230"/>
                  </a:lnTo>
                  <a:lnTo>
                    <a:pt x="4111628" y="1591363"/>
                  </a:lnTo>
                  <a:lnTo>
                    <a:pt x="4064529" y="1606767"/>
                  </a:lnTo>
                  <a:lnTo>
                    <a:pt x="4016983" y="1620369"/>
                  </a:lnTo>
                  <a:lnTo>
                    <a:pt x="3969049" y="1632091"/>
                  </a:lnTo>
                  <a:lnTo>
                    <a:pt x="3920784" y="1641860"/>
                  </a:lnTo>
                  <a:lnTo>
                    <a:pt x="3872247" y="1649598"/>
                  </a:lnTo>
                  <a:lnTo>
                    <a:pt x="3823496" y="1655231"/>
                  </a:lnTo>
                  <a:lnTo>
                    <a:pt x="3773757" y="1658742"/>
                  </a:lnTo>
                  <a:lnTo>
                    <a:pt x="3772181" y="1658742"/>
                  </a:lnTo>
                  <a:lnTo>
                    <a:pt x="3725583" y="1659878"/>
                  </a:lnTo>
                  <a:lnTo>
                    <a:pt x="3676536" y="1658742"/>
                  </a:lnTo>
                  <a:lnTo>
                    <a:pt x="3627973" y="1655231"/>
                  </a:lnTo>
                  <a:lnTo>
                    <a:pt x="3627781" y="1655231"/>
                  </a:lnTo>
                  <a:lnTo>
                    <a:pt x="3578554" y="1649170"/>
                  </a:lnTo>
                  <a:lnTo>
                    <a:pt x="3529288" y="1640557"/>
                  </a:lnTo>
                  <a:lnTo>
                    <a:pt x="3480745" y="1629634"/>
                  </a:lnTo>
                  <a:lnTo>
                    <a:pt x="3432884" y="1616555"/>
                  </a:lnTo>
                  <a:lnTo>
                    <a:pt x="3385663" y="1601475"/>
                  </a:lnTo>
                  <a:lnTo>
                    <a:pt x="3339039" y="1584547"/>
                  </a:lnTo>
                  <a:lnTo>
                    <a:pt x="3292971" y="1565927"/>
                  </a:lnTo>
                  <a:lnTo>
                    <a:pt x="3247417" y="1545767"/>
                  </a:lnTo>
                  <a:lnTo>
                    <a:pt x="3202333" y="1524224"/>
                  </a:lnTo>
                  <a:lnTo>
                    <a:pt x="3157680" y="1501450"/>
                  </a:lnTo>
                  <a:lnTo>
                    <a:pt x="3113413" y="1477601"/>
                  </a:lnTo>
                  <a:lnTo>
                    <a:pt x="3069491" y="1452830"/>
                  </a:lnTo>
                  <a:lnTo>
                    <a:pt x="3025873" y="1427292"/>
                  </a:lnTo>
                  <a:lnTo>
                    <a:pt x="2982516" y="1401142"/>
                  </a:lnTo>
                  <a:lnTo>
                    <a:pt x="2896416" y="1347619"/>
                  </a:lnTo>
                  <a:lnTo>
                    <a:pt x="2725499" y="1240010"/>
                  </a:lnTo>
                  <a:lnTo>
                    <a:pt x="2683488" y="1214393"/>
                  </a:lnTo>
                  <a:lnTo>
                    <a:pt x="2640838" y="1189228"/>
                  </a:lnTo>
                  <a:lnTo>
                    <a:pt x="2597584" y="1164671"/>
                  </a:lnTo>
                  <a:lnTo>
                    <a:pt x="2553761" y="1140877"/>
                  </a:lnTo>
                  <a:lnTo>
                    <a:pt x="2509405" y="1118002"/>
                  </a:lnTo>
                  <a:lnTo>
                    <a:pt x="2464551" y="1096202"/>
                  </a:lnTo>
                  <a:lnTo>
                    <a:pt x="2419235" y="1075632"/>
                  </a:lnTo>
                  <a:lnTo>
                    <a:pt x="2373492" y="1056447"/>
                  </a:lnTo>
                  <a:lnTo>
                    <a:pt x="2327357" y="1038804"/>
                  </a:lnTo>
                  <a:lnTo>
                    <a:pt x="2280865" y="1022857"/>
                  </a:lnTo>
                  <a:lnTo>
                    <a:pt x="2234053" y="1008763"/>
                  </a:lnTo>
                  <a:lnTo>
                    <a:pt x="2186955" y="996677"/>
                  </a:lnTo>
                  <a:lnTo>
                    <a:pt x="2139606" y="986754"/>
                  </a:lnTo>
                  <a:lnTo>
                    <a:pt x="2092043" y="979149"/>
                  </a:lnTo>
                  <a:lnTo>
                    <a:pt x="2044300" y="974020"/>
                  </a:lnTo>
                  <a:lnTo>
                    <a:pt x="1996412" y="971520"/>
                  </a:lnTo>
                  <a:lnTo>
                    <a:pt x="0" y="971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208"/>
              <a:ext cx="5651500" cy="2235200"/>
            </a:xfrm>
            <a:custGeom>
              <a:avLst/>
              <a:gdLst/>
              <a:ahLst/>
              <a:cxnLst/>
              <a:rect l="l" t="t" r="r" b="b"/>
              <a:pathLst>
                <a:path w="5651500" h="2235200">
                  <a:moveTo>
                    <a:pt x="2275106" y="698500"/>
                  </a:moveTo>
                  <a:lnTo>
                    <a:pt x="2471001" y="698500"/>
                  </a:lnTo>
                  <a:lnTo>
                    <a:pt x="2419434" y="711200"/>
                  </a:lnTo>
                  <a:lnTo>
                    <a:pt x="2270802" y="749300"/>
                  </a:lnTo>
                  <a:lnTo>
                    <a:pt x="2223625" y="774700"/>
                  </a:lnTo>
                  <a:lnTo>
                    <a:pt x="2177804" y="800100"/>
                  </a:lnTo>
                  <a:lnTo>
                    <a:pt x="2133442" y="825500"/>
                  </a:lnTo>
                  <a:lnTo>
                    <a:pt x="2093783" y="850900"/>
                  </a:lnTo>
                  <a:lnTo>
                    <a:pt x="2055560" y="876300"/>
                  </a:lnTo>
                  <a:lnTo>
                    <a:pt x="2018675" y="914400"/>
                  </a:lnTo>
                  <a:lnTo>
                    <a:pt x="1983032" y="939800"/>
                  </a:lnTo>
                  <a:lnTo>
                    <a:pt x="1948534" y="977900"/>
                  </a:lnTo>
                  <a:lnTo>
                    <a:pt x="1913816" y="1003300"/>
                  </a:lnTo>
                  <a:lnTo>
                    <a:pt x="1880164" y="1041400"/>
                  </a:lnTo>
                  <a:lnTo>
                    <a:pt x="1847477" y="1079500"/>
                  </a:lnTo>
                  <a:lnTo>
                    <a:pt x="1815656" y="1117600"/>
                  </a:lnTo>
                  <a:lnTo>
                    <a:pt x="1784600" y="1155700"/>
                  </a:lnTo>
                  <a:lnTo>
                    <a:pt x="1754209" y="1193800"/>
                  </a:lnTo>
                  <a:lnTo>
                    <a:pt x="1724384" y="1244600"/>
                  </a:lnTo>
                  <a:lnTo>
                    <a:pt x="1695023" y="1282700"/>
                  </a:lnTo>
                  <a:lnTo>
                    <a:pt x="1666027" y="1320800"/>
                  </a:lnTo>
                  <a:lnTo>
                    <a:pt x="1608730" y="1397000"/>
                  </a:lnTo>
                  <a:lnTo>
                    <a:pt x="1579447" y="1435100"/>
                  </a:lnTo>
                  <a:lnTo>
                    <a:pt x="1549875" y="1485900"/>
                  </a:lnTo>
                  <a:lnTo>
                    <a:pt x="1519948" y="1524000"/>
                  </a:lnTo>
                  <a:lnTo>
                    <a:pt x="1489600" y="1562100"/>
                  </a:lnTo>
                  <a:lnTo>
                    <a:pt x="1458765" y="1600200"/>
                  </a:lnTo>
                  <a:lnTo>
                    <a:pt x="1427377" y="1638300"/>
                  </a:lnTo>
                  <a:lnTo>
                    <a:pt x="1395372" y="1676400"/>
                  </a:lnTo>
                  <a:lnTo>
                    <a:pt x="1362683" y="1714500"/>
                  </a:lnTo>
                  <a:lnTo>
                    <a:pt x="1329243" y="1752600"/>
                  </a:lnTo>
                  <a:lnTo>
                    <a:pt x="1294989" y="1790700"/>
                  </a:lnTo>
                  <a:lnTo>
                    <a:pt x="1259853" y="1828800"/>
                  </a:lnTo>
                  <a:lnTo>
                    <a:pt x="1223771" y="1866900"/>
                  </a:lnTo>
                  <a:lnTo>
                    <a:pt x="1186676" y="1892300"/>
                  </a:lnTo>
                  <a:lnTo>
                    <a:pt x="1148502" y="1930400"/>
                  </a:lnTo>
                  <a:lnTo>
                    <a:pt x="1109185" y="1955800"/>
                  </a:lnTo>
                  <a:lnTo>
                    <a:pt x="1069881" y="1993900"/>
                  </a:lnTo>
                  <a:lnTo>
                    <a:pt x="1029668" y="2019300"/>
                  </a:lnTo>
                  <a:lnTo>
                    <a:pt x="988576" y="2044700"/>
                  </a:lnTo>
                  <a:lnTo>
                    <a:pt x="946634" y="2070100"/>
                  </a:lnTo>
                  <a:lnTo>
                    <a:pt x="903874" y="2095500"/>
                  </a:lnTo>
                  <a:lnTo>
                    <a:pt x="860326" y="2120900"/>
                  </a:lnTo>
                  <a:lnTo>
                    <a:pt x="816021" y="2133600"/>
                  </a:lnTo>
                  <a:lnTo>
                    <a:pt x="770988" y="2159000"/>
                  </a:lnTo>
                  <a:lnTo>
                    <a:pt x="725260" y="2171700"/>
                  </a:lnTo>
                  <a:lnTo>
                    <a:pt x="678865" y="2197100"/>
                  </a:lnTo>
                  <a:lnTo>
                    <a:pt x="584199" y="2222500"/>
                  </a:lnTo>
                  <a:lnTo>
                    <a:pt x="535989" y="2222500"/>
                  </a:lnTo>
                  <a:lnTo>
                    <a:pt x="487234" y="2235200"/>
                  </a:lnTo>
                  <a:lnTo>
                    <a:pt x="231008" y="2235200"/>
                  </a:lnTo>
                  <a:lnTo>
                    <a:pt x="85154" y="2197100"/>
                  </a:lnTo>
                  <a:lnTo>
                    <a:pt x="373999" y="2197100"/>
                  </a:lnTo>
                  <a:lnTo>
                    <a:pt x="422410" y="2184400"/>
                  </a:lnTo>
                  <a:lnTo>
                    <a:pt x="519116" y="2184400"/>
                  </a:lnTo>
                  <a:lnTo>
                    <a:pt x="567223" y="2171700"/>
                  </a:lnTo>
                  <a:lnTo>
                    <a:pt x="590483" y="2171700"/>
                  </a:lnTo>
                  <a:lnTo>
                    <a:pt x="613642" y="2159000"/>
                  </a:lnTo>
                  <a:lnTo>
                    <a:pt x="636691" y="2159000"/>
                  </a:lnTo>
                  <a:lnTo>
                    <a:pt x="659618" y="2146300"/>
                  </a:lnTo>
                  <a:lnTo>
                    <a:pt x="709194" y="2133600"/>
                  </a:lnTo>
                  <a:lnTo>
                    <a:pt x="757808" y="2108200"/>
                  </a:lnTo>
                  <a:lnTo>
                    <a:pt x="805454" y="2095500"/>
                  </a:lnTo>
                  <a:lnTo>
                    <a:pt x="852127" y="2070100"/>
                  </a:lnTo>
                  <a:lnTo>
                    <a:pt x="897818" y="2044700"/>
                  </a:lnTo>
                  <a:lnTo>
                    <a:pt x="942523" y="2019300"/>
                  </a:lnTo>
                  <a:lnTo>
                    <a:pt x="986234" y="1993900"/>
                  </a:lnTo>
                  <a:lnTo>
                    <a:pt x="1028944" y="1955800"/>
                  </a:lnTo>
                  <a:lnTo>
                    <a:pt x="1070649" y="1930400"/>
                  </a:lnTo>
                  <a:lnTo>
                    <a:pt x="1111340" y="1892300"/>
                  </a:lnTo>
                  <a:lnTo>
                    <a:pt x="1151012" y="1866900"/>
                  </a:lnTo>
                  <a:lnTo>
                    <a:pt x="1189658" y="1828800"/>
                  </a:lnTo>
                  <a:lnTo>
                    <a:pt x="1227271" y="1790700"/>
                  </a:lnTo>
                  <a:lnTo>
                    <a:pt x="1263846" y="1752600"/>
                  </a:lnTo>
                  <a:lnTo>
                    <a:pt x="1298744" y="1714500"/>
                  </a:lnTo>
                  <a:lnTo>
                    <a:pt x="1332578" y="1676400"/>
                  </a:lnTo>
                  <a:lnTo>
                    <a:pt x="1365467" y="1638300"/>
                  </a:lnTo>
                  <a:lnTo>
                    <a:pt x="1397527" y="1600200"/>
                  </a:lnTo>
                  <a:lnTo>
                    <a:pt x="1428878" y="1562100"/>
                  </a:lnTo>
                  <a:lnTo>
                    <a:pt x="1459635" y="1524000"/>
                  </a:lnTo>
                  <a:lnTo>
                    <a:pt x="1489919" y="1485900"/>
                  </a:lnTo>
                  <a:lnTo>
                    <a:pt x="1519846" y="1435100"/>
                  </a:lnTo>
                  <a:lnTo>
                    <a:pt x="1608665" y="1320800"/>
                  </a:lnTo>
                  <a:lnTo>
                    <a:pt x="1638343" y="1270000"/>
                  </a:lnTo>
                  <a:lnTo>
                    <a:pt x="1668254" y="1231900"/>
                  </a:lnTo>
                  <a:lnTo>
                    <a:pt x="1698516" y="1193800"/>
                  </a:lnTo>
                  <a:lnTo>
                    <a:pt x="1729246" y="1155700"/>
                  </a:lnTo>
                  <a:lnTo>
                    <a:pt x="1764082" y="1104900"/>
                  </a:lnTo>
                  <a:lnTo>
                    <a:pt x="1800048" y="1066800"/>
                  </a:lnTo>
                  <a:lnTo>
                    <a:pt x="1837210" y="1016000"/>
                  </a:lnTo>
                  <a:lnTo>
                    <a:pt x="1875636" y="977900"/>
                  </a:lnTo>
                  <a:lnTo>
                    <a:pt x="1910220" y="939800"/>
                  </a:lnTo>
                  <a:lnTo>
                    <a:pt x="1945877" y="914400"/>
                  </a:lnTo>
                  <a:lnTo>
                    <a:pt x="1982652" y="876300"/>
                  </a:lnTo>
                  <a:lnTo>
                    <a:pt x="2020588" y="850900"/>
                  </a:lnTo>
                  <a:lnTo>
                    <a:pt x="2059731" y="812800"/>
                  </a:lnTo>
                  <a:lnTo>
                    <a:pt x="2100125" y="787400"/>
                  </a:lnTo>
                  <a:lnTo>
                    <a:pt x="2141815" y="762000"/>
                  </a:lnTo>
                  <a:lnTo>
                    <a:pt x="2184845" y="736600"/>
                  </a:lnTo>
                  <a:lnTo>
                    <a:pt x="2229261" y="711200"/>
                  </a:lnTo>
                  <a:lnTo>
                    <a:pt x="2275106" y="698500"/>
                  </a:lnTo>
                  <a:close/>
                </a:path>
                <a:path w="5651500" h="2235200">
                  <a:moveTo>
                    <a:pt x="0" y="2120900"/>
                  </a:moveTo>
                  <a:lnTo>
                    <a:pt x="42820" y="2133600"/>
                  </a:lnTo>
                  <a:lnTo>
                    <a:pt x="229664" y="2184400"/>
                  </a:lnTo>
                  <a:lnTo>
                    <a:pt x="277532" y="2184400"/>
                  </a:lnTo>
                  <a:lnTo>
                    <a:pt x="325675" y="2197100"/>
                  </a:lnTo>
                  <a:lnTo>
                    <a:pt x="85154" y="2197100"/>
                  </a:lnTo>
                  <a:lnTo>
                    <a:pt x="38022" y="2184400"/>
                  </a:lnTo>
                  <a:lnTo>
                    <a:pt x="0" y="2171700"/>
                  </a:lnTo>
                  <a:lnTo>
                    <a:pt x="0" y="2120900"/>
                  </a:lnTo>
                  <a:close/>
                </a:path>
                <a:path w="5651500" h="2235200">
                  <a:moveTo>
                    <a:pt x="5604373" y="0"/>
                  </a:moveTo>
                  <a:lnTo>
                    <a:pt x="5651096" y="0"/>
                  </a:lnTo>
                  <a:lnTo>
                    <a:pt x="5651096" y="88900"/>
                  </a:lnTo>
                  <a:lnTo>
                    <a:pt x="5648664" y="127000"/>
                  </a:lnTo>
                  <a:lnTo>
                    <a:pt x="5643419" y="165100"/>
                  </a:lnTo>
                  <a:lnTo>
                    <a:pt x="5636243" y="215900"/>
                  </a:lnTo>
                  <a:lnTo>
                    <a:pt x="5627184" y="266700"/>
                  </a:lnTo>
                  <a:lnTo>
                    <a:pt x="5616286" y="317500"/>
                  </a:lnTo>
                  <a:lnTo>
                    <a:pt x="5603597" y="355600"/>
                  </a:lnTo>
                  <a:lnTo>
                    <a:pt x="5589162" y="406400"/>
                  </a:lnTo>
                  <a:lnTo>
                    <a:pt x="5573027" y="444500"/>
                  </a:lnTo>
                  <a:lnTo>
                    <a:pt x="5555239" y="495300"/>
                  </a:lnTo>
                  <a:lnTo>
                    <a:pt x="5535844" y="533400"/>
                  </a:lnTo>
                  <a:lnTo>
                    <a:pt x="5514888" y="584200"/>
                  </a:lnTo>
                  <a:lnTo>
                    <a:pt x="5492417" y="622300"/>
                  </a:lnTo>
                  <a:lnTo>
                    <a:pt x="5468476" y="660400"/>
                  </a:lnTo>
                  <a:lnTo>
                    <a:pt x="5443113" y="711200"/>
                  </a:lnTo>
                  <a:lnTo>
                    <a:pt x="5416374" y="749300"/>
                  </a:lnTo>
                  <a:lnTo>
                    <a:pt x="5388304" y="787400"/>
                  </a:lnTo>
                  <a:lnTo>
                    <a:pt x="5358949" y="825500"/>
                  </a:lnTo>
                  <a:lnTo>
                    <a:pt x="5328356" y="863600"/>
                  </a:lnTo>
                  <a:lnTo>
                    <a:pt x="5296571" y="901700"/>
                  </a:lnTo>
                  <a:lnTo>
                    <a:pt x="5263641" y="927100"/>
                  </a:lnTo>
                  <a:lnTo>
                    <a:pt x="5229610" y="965200"/>
                  </a:lnTo>
                  <a:lnTo>
                    <a:pt x="5194525" y="1003300"/>
                  </a:lnTo>
                  <a:lnTo>
                    <a:pt x="5158433" y="1028700"/>
                  </a:lnTo>
                  <a:lnTo>
                    <a:pt x="5121380" y="1066800"/>
                  </a:lnTo>
                  <a:lnTo>
                    <a:pt x="5083411" y="1092200"/>
                  </a:lnTo>
                  <a:lnTo>
                    <a:pt x="5044573" y="1117600"/>
                  </a:lnTo>
                  <a:lnTo>
                    <a:pt x="5004912" y="1155700"/>
                  </a:lnTo>
                  <a:lnTo>
                    <a:pt x="4964474" y="1181100"/>
                  </a:lnTo>
                  <a:lnTo>
                    <a:pt x="4919894" y="1206500"/>
                  </a:lnTo>
                  <a:lnTo>
                    <a:pt x="4874264" y="1231900"/>
                  </a:lnTo>
                  <a:lnTo>
                    <a:pt x="4827654" y="1257300"/>
                  </a:lnTo>
                  <a:lnTo>
                    <a:pt x="4780134" y="1282700"/>
                  </a:lnTo>
                  <a:lnTo>
                    <a:pt x="4731773" y="1295400"/>
                  </a:lnTo>
                  <a:lnTo>
                    <a:pt x="4682642" y="1320800"/>
                  </a:lnTo>
                  <a:lnTo>
                    <a:pt x="4632812" y="1333500"/>
                  </a:lnTo>
                  <a:lnTo>
                    <a:pt x="4582351" y="1358900"/>
                  </a:lnTo>
                  <a:lnTo>
                    <a:pt x="4531330" y="1371600"/>
                  </a:lnTo>
                  <a:lnTo>
                    <a:pt x="4477910" y="1384300"/>
                  </a:lnTo>
                  <a:lnTo>
                    <a:pt x="4424044" y="1384300"/>
                  </a:lnTo>
                  <a:lnTo>
                    <a:pt x="4369816" y="1397000"/>
                  </a:lnTo>
                  <a:lnTo>
                    <a:pt x="4156435" y="1397000"/>
                  </a:lnTo>
                  <a:lnTo>
                    <a:pt x="3965265" y="1346200"/>
                  </a:lnTo>
                  <a:lnTo>
                    <a:pt x="4369759" y="1346200"/>
                  </a:lnTo>
                  <a:lnTo>
                    <a:pt x="4422246" y="1333500"/>
                  </a:lnTo>
                  <a:lnTo>
                    <a:pt x="4474293" y="1333500"/>
                  </a:lnTo>
                  <a:lnTo>
                    <a:pt x="4627270" y="1295400"/>
                  </a:lnTo>
                  <a:lnTo>
                    <a:pt x="4676018" y="1270000"/>
                  </a:lnTo>
                  <a:lnTo>
                    <a:pt x="4724080" y="1257300"/>
                  </a:lnTo>
                  <a:lnTo>
                    <a:pt x="4817927" y="1206500"/>
                  </a:lnTo>
                  <a:lnTo>
                    <a:pt x="4863600" y="1181100"/>
                  </a:lnTo>
                  <a:lnTo>
                    <a:pt x="4908366" y="1155700"/>
                  </a:lnTo>
                  <a:lnTo>
                    <a:pt x="4952169" y="1130300"/>
                  </a:lnTo>
                  <a:lnTo>
                    <a:pt x="4994954" y="1104900"/>
                  </a:lnTo>
                  <a:lnTo>
                    <a:pt x="5036666" y="1066800"/>
                  </a:lnTo>
                  <a:lnTo>
                    <a:pt x="5076937" y="1041400"/>
                  </a:lnTo>
                  <a:lnTo>
                    <a:pt x="5116240" y="1003300"/>
                  </a:lnTo>
                  <a:lnTo>
                    <a:pt x="5154512" y="977900"/>
                  </a:lnTo>
                  <a:lnTo>
                    <a:pt x="5191690" y="939800"/>
                  </a:lnTo>
                  <a:lnTo>
                    <a:pt x="5227711" y="901700"/>
                  </a:lnTo>
                  <a:lnTo>
                    <a:pt x="5262513" y="863600"/>
                  </a:lnTo>
                  <a:lnTo>
                    <a:pt x="5296034" y="825500"/>
                  </a:lnTo>
                  <a:lnTo>
                    <a:pt x="5328210" y="787400"/>
                  </a:lnTo>
                  <a:lnTo>
                    <a:pt x="5358980" y="749300"/>
                  </a:lnTo>
                  <a:lnTo>
                    <a:pt x="5388280" y="698500"/>
                  </a:lnTo>
                  <a:lnTo>
                    <a:pt x="5416048" y="660400"/>
                  </a:lnTo>
                  <a:lnTo>
                    <a:pt x="5442221" y="622300"/>
                  </a:lnTo>
                  <a:lnTo>
                    <a:pt x="5466738" y="571500"/>
                  </a:lnTo>
                  <a:lnTo>
                    <a:pt x="5489458" y="533400"/>
                  </a:lnTo>
                  <a:lnTo>
                    <a:pt x="5510123" y="482600"/>
                  </a:lnTo>
                  <a:lnTo>
                    <a:pt x="5528737" y="431800"/>
                  </a:lnTo>
                  <a:lnTo>
                    <a:pt x="5545303" y="381000"/>
                  </a:lnTo>
                  <a:lnTo>
                    <a:pt x="5559823" y="342900"/>
                  </a:lnTo>
                  <a:lnTo>
                    <a:pt x="5572300" y="292100"/>
                  </a:lnTo>
                  <a:lnTo>
                    <a:pt x="5582737" y="241300"/>
                  </a:lnTo>
                  <a:lnTo>
                    <a:pt x="5591138" y="190500"/>
                  </a:lnTo>
                  <a:lnTo>
                    <a:pt x="5597505" y="139700"/>
                  </a:lnTo>
                  <a:lnTo>
                    <a:pt x="5601841" y="88900"/>
                  </a:lnTo>
                  <a:lnTo>
                    <a:pt x="5604148" y="38100"/>
                  </a:lnTo>
                  <a:lnTo>
                    <a:pt x="5604373" y="0"/>
                  </a:lnTo>
                  <a:close/>
                </a:path>
                <a:path w="5651500" h="2235200">
                  <a:moveTo>
                    <a:pt x="2464480" y="647700"/>
                  </a:moveTo>
                  <a:lnTo>
                    <a:pt x="2649555" y="647700"/>
                  </a:lnTo>
                  <a:lnTo>
                    <a:pt x="2918639" y="723900"/>
                  </a:lnTo>
                  <a:lnTo>
                    <a:pt x="2962448" y="749300"/>
                  </a:lnTo>
                  <a:lnTo>
                    <a:pt x="3005951" y="762000"/>
                  </a:lnTo>
                  <a:lnTo>
                    <a:pt x="3092028" y="812800"/>
                  </a:lnTo>
                  <a:lnTo>
                    <a:pt x="3134595" y="825500"/>
                  </a:lnTo>
                  <a:lnTo>
                    <a:pt x="3218768" y="876300"/>
                  </a:lnTo>
                  <a:lnTo>
                    <a:pt x="3383179" y="977900"/>
                  </a:lnTo>
                  <a:lnTo>
                    <a:pt x="3502938" y="1054100"/>
                  </a:lnTo>
                  <a:lnTo>
                    <a:pt x="3619554" y="1130300"/>
                  </a:lnTo>
                  <a:lnTo>
                    <a:pt x="3662415" y="1155700"/>
                  </a:lnTo>
                  <a:lnTo>
                    <a:pt x="3793867" y="1231900"/>
                  </a:lnTo>
                  <a:lnTo>
                    <a:pt x="3838678" y="1244600"/>
                  </a:lnTo>
                  <a:lnTo>
                    <a:pt x="3884002" y="1270000"/>
                  </a:lnTo>
                  <a:lnTo>
                    <a:pt x="3976240" y="1295400"/>
                  </a:lnTo>
                  <a:lnTo>
                    <a:pt x="4023174" y="1320800"/>
                  </a:lnTo>
                  <a:lnTo>
                    <a:pt x="4070666" y="1320800"/>
                  </a:lnTo>
                  <a:lnTo>
                    <a:pt x="4167370" y="1346200"/>
                  </a:lnTo>
                  <a:lnTo>
                    <a:pt x="3965265" y="1346200"/>
                  </a:lnTo>
                  <a:lnTo>
                    <a:pt x="3873294" y="1320800"/>
                  </a:lnTo>
                  <a:lnTo>
                    <a:pt x="3783572" y="1270000"/>
                  </a:lnTo>
                  <a:lnTo>
                    <a:pt x="3739516" y="1257300"/>
                  </a:lnTo>
                  <a:lnTo>
                    <a:pt x="3652940" y="1206500"/>
                  </a:lnTo>
                  <a:lnTo>
                    <a:pt x="3526686" y="1130300"/>
                  </a:lnTo>
                  <a:lnTo>
                    <a:pt x="3439661" y="1079500"/>
                  </a:lnTo>
                  <a:lnTo>
                    <a:pt x="3352845" y="1016000"/>
                  </a:lnTo>
                  <a:lnTo>
                    <a:pt x="3177358" y="914400"/>
                  </a:lnTo>
                  <a:lnTo>
                    <a:pt x="3087442" y="863600"/>
                  </a:lnTo>
                  <a:lnTo>
                    <a:pt x="2995249" y="812800"/>
                  </a:lnTo>
                  <a:lnTo>
                    <a:pt x="2948105" y="787400"/>
                  </a:lnTo>
                  <a:lnTo>
                    <a:pt x="2900158" y="774700"/>
                  </a:lnTo>
                  <a:lnTo>
                    <a:pt x="2851331" y="749300"/>
                  </a:lnTo>
                  <a:lnTo>
                    <a:pt x="2711407" y="711200"/>
                  </a:lnTo>
                  <a:lnTo>
                    <a:pt x="2663824" y="711200"/>
                  </a:lnTo>
                  <a:lnTo>
                    <a:pt x="2615909" y="698500"/>
                  </a:lnTo>
                  <a:lnTo>
                    <a:pt x="2275106" y="698500"/>
                  </a:lnTo>
                  <a:lnTo>
                    <a:pt x="2464480" y="647700"/>
                  </a:lnTo>
                  <a:close/>
                </a:path>
              </a:pathLst>
            </a:custGeom>
            <a:solidFill>
              <a:srgbClr val="FD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31296" y="2209689"/>
            <a:ext cx="9762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1175" algn="l"/>
                <a:tab pos="3622675" algn="l"/>
                <a:tab pos="6595109" algn="l"/>
              </a:tabLst>
            </a:pPr>
            <a:r>
              <a:rPr sz="3600" b="1" spc="440" dirty="0">
                <a:solidFill>
                  <a:srgbClr val="737373"/>
                </a:solidFill>
                <a:latin typeface="Cambria"/>
                <a:cs typeface="Cambria"/>
              </a:rPr>
              <a:t>Εσωτερικό</a:t>
            </a:r>
            <a:r>
              <a:rPr sz="3600" b="1" dirty="0">
                <a:solidFill>
                  <a:srgbClr val="737373"/>
                </a:solidFill>
                <a:latin typeface="Cambria"/>
                <a:cs typeface="Cambria"/>
              </a:rPr>
              <a:t>	</a:t>
            </a:r>
            <a:r>
              <a:rPr sz="3600" b="1" spc="535" dirty="0">
                <a:solidFill>
                  <a:srgbClr val="737373"/>
                </a:solidFill>
                <a:latin typeface="Cambria"/>
                <a:cs typeface="Cambria"/>
              </a:rPr>
              <a:t>&amp;</a:t>
            </a:r>
            <a:r>
              <a:rPr sz="3600" b="1" dirty="0">
                <a:solidFill>
                  <a:srgbClr val="737373"/>
                </a:solidFill>
                <a:latin typeface="Cambria"/>
                <a:cs typeface="Cambria"/>
              </a:rPr>
              <a:t>	</a:t>
            </a:r>
            <a:r>
              <a:rPr sz="3600" b="1" spc="465" dirty="0">
                <a:solidFill>
                  <a:srgbClr val="737373"/>
                </a:solidFill>
                <a:latin typeface="Cambria"/>
                <a:cs typeface="Cambria"/>
              </a:rPr>
              <a:t>Εξωτερικό</a:t>
            </a:r>
            <a:r>
              <a:rPr sz="3600" b="1" dirty="0">
                <a:solidFill>
                  <a:srgbClr val="737373"/>
                </a:solidFill>
                <a:latin typeface="Cambria"/>
                <a:cs typeface="Cambria"/>
              </a:rPr>
              <a:t>	</a:t>
            </a:r>
            <a:r>
              <a:rPr sz="3600" b="1" spc="484" dirty="0">
                <a:solidFill>
                  <a:srgbClr val="737373"/>
                </a:solidFill>
                <a:latin typeface="Cambria"/>
                <a:cs typeface="Cambria"/>
              </a:rPr>
              <a:t>Περιβάλλον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2421" y="3600701"/>
            <a:ext cx="7143750" cy="4867275"/>
          </a:xfrm>
          <a:custGeom>
            <a:avLst/>
            <a:gdLst/>
            <a:ahLst/>
            <a:cxnLst/>
            <a:rect l="l" t="t" r="r" b="b"/>
            <a:pathLst>
              <a:path w="7143750" h="4867275">
                <a:moveTo>
                  <a:pt x="6191250" y="4866819"/>
                </a:moveTo>
                <a:lnTo>
                  <a:pt x="952499" y="4866819"/>
                </a:lnTo>
                <a:lnTo>
                  <a:pt x="904960" y="4865653"/>
                </a:lnTo>
                <a:lnTo>
                  <a:pt x="858024" y="4862192"/>
                </a:lnTo>
                <a:lnTo>
                  <a:pt x="811746" y="4856491"/>
                </a:lnTo>
                <a:lnTo>
                  <a:pt x="766180" y="4848604"/>
                </a:lnTo>
                <a:lnTo>
                  <a:pt x="721382" y="4838586"/>
                </a:lnTo>
                <a:lnTo>
                  <a:pt x="677405" y="4826491"/>
                </a:lnTo>
                <a:lnTo>
                  <a:pt x="634304" y="4812374"/>
                </a:lnTo>
                <a:lnTo>
                  <a:pt x="592134" y="4796289"/>
                </a:lnTo>
                <a:lnTo>
                  <a:pt x="550950" y="4778291"/>
                </a:lnTo>
                <a:lnTo>
                  <a:pt x="510805" y="4758435"/>
                </a:lnTo>
                <a:lnTo>
                  <a:pt x="471754" y="4736775"/>
                </a:lnTo>
                <a:lnTo>
                  <a:pt x="433853" y="4713365"/>
                </a:lnTo>
                <a:lnTo>
                  <a:pt x="397156" y="4688261"/>
                </a:lnTo>
                <a:lnTo>
                  <a:pt x="361716" y="4661517"/>
                </a:lnTo>
                <a:lnTo>
                  <a:pt x="327590" y="4633187"/>
                </a:lnTo>
                <a:lnTo>
                  <a:pt x="294830" y="4603326"/>
                </a:lnTo>
                <a:lnTo>
                  <a:pt x="263493" y="4571988"/>
                </a:lnTo>
                <a:lnTo>
                  <a:pt x="233632" y="4539229"/>
                </a:lnTo>
                <a:lnTo>
                  <a:pt x="205302" y="4505102"/>
                </a:lnTo>
                <a:lnTo>
                  <a:pt x="178557" y="4469663"/>
                </a:lnTo>
                <a:lnTo>
                  <a:pt x="153453" y="4432965"/>
                </a:lnTo>
                <a:lnTo>
                  <a:pt x="130044" y="4395064"/>
                </a:lnTo>
                <a:lnTo>
                  <a:pt x="108384" y="4356013"/>
                </a:lnTo>
                <a:lnTo>
                  <a:pt x="88527" y="4315869"/>
                </a:lnTo>
                <a:lnTo>
                  <a:pt x="70529" y="4274684"/>
                </a:lnTo>
                <a:lnTo>
                  <a:pt x="54445" y="4232514"/>
                </a:lnTo>
                <a:lnTo>
                  <a:pt x="40327" y="4189413"/>
                </a:lnTo>
                <a:lnTo>
                  <a:pt x="28232" y="4145436"/>
                </a:lnTo>
                <a:lnTo>
                  <a:pt x="18214" y="4100638"/>
                </a:lnTo>
                <a:lnTo>
                  <a:pt x="10327" y="4055072"/>
                </a:lnTo>
                <a:lnTo>
                  <a:pt x="4626" y="4008794"/>
                </a:lnTo>
                <a:lnTo>
                  <a:pt x="1165" y="3961858"/>
                </a:lnTo>
                <a:lnTo>
                  <a:pt x="0" y="3914319"/>
                </a:lnTo>
                <a:lnTo>
                  <a:pt x="0" y="952499"/>
                </a:lnTo>
                <a:lnTo>
                  <a:pt x="1165" y="904960"/>
                </a:lnTo>
                <a:lnTo>
                  <a:pt x="4626" y="858024"/>
                </a:lnTo>
                <a:lnTo>
                  <a:pt x="10327" y="811746"/>
                </a:lnTo>
                <a:lnTo>
                  <a:pt x="18214" y="766180"/>
                </a:lnTo>
                <a:lnTo>
                  <a:pt x="28232" y="721382"/>
                </a:lnTo>
                <a:lnTo>
                  <a:pt x="40327" y="677405"/>
                </a:lnTo>
                <a:lnTo>
                  <a:pt x="54445" y="634304"/>
                </a:lnTo>
                <a:lnTo>
                  <a:pt x="70529" y="592134"/>
                </a:lnTo>
                <a:lnTo>
                  <a:pt x="88527" y="550950"/>
                </a:lnTo>
                <a:lnTo>
                  <a:pt x="108384" y="510805"/>
                </a:lnTo>
                <a:lnTo>
                  <a:pt x="130044" y="471754"/>
                </a:lnTo>
                <a:lnTo>
                  <a:pt x="153453" y="433853"/>
                </a:lnTo>
                <a:lnTo>
                  <a:pt x="178557" y="397156"/>
                </a:lnTo>
                <a:lnTo>
                  <a:pt x="205302" y="361716"/>
                </a:lnTo>
                <a:lnTo>
                  <a:pt x="233632" y="327590"/>
                </a:lnTo>
                <a:lnTo>
                  <a:pt x="263493" y="294830"/>
                </a:lnTo>
                <a:lnTo>
                  <a:pt x="294830" y="263493"/>
                </a:lnTo>
                <a:lnTo>
                  <a:pt x="327590" y="233632"/>
                </a:lnTo>
                <a:lnTo>
                  <a:pt x="361716" y="205302"/>
                </a:lnTo>
                <a:lnTo>
                  <a:pt x="397156" y="178557"/>
                </a:lnTo>
                <a:lnTo>
                  <a:pt x="433853" y="153453"/>
                </a:lnTo>
                <a:lnTo>
                  <a:pt x="471754" y="130044"/>
                </a:lnTo>
                <a:lnTo>
                  <a:pt x="510805" y="108384"/>
                </a:lnTo>
                <a:lnTo>
                  <a:pt x="550950" y="88527"/>
                </a:lnTo>
                <a:lnTo>
                  <a:pt x="592134" y="70529"/>
                </a:lnTo>
                <a:lnTo>
                  <a:pt x="634304" y="54445"/>
                </a:lnTo>
                <a:lnTo>
                  <a:pt x="677405" y="40327"/>
                </a:lnTo>
                <a:lnTo>
                  <a:pt x="721382" y="28232"/>
                </a:lnTo>
                <a:lnTo>
                  <a:pt x="766180" y="18214"/>
                </a:lnTo>
                <a:lnTo>
                  <a:pt x="811746" y="10327"/>
                </a:lnTo>
                <a:lnTo>
                  <a:pt x="858024" y="4626"/>
                </a:lnTo>
                <a:lnTo>
                  <a:pt x="904960" y="1165"/>
                </a:lnTo>
                <a:lnTo>
                  <a:pt x="952499" y="0"/>
                </a:lnTo>
                <a:lnTo>
                  <a:pt x="6191250" y="0"/>
                </a:lnTo>
                <a:lnTo>
                  <a:pt x="6238789" y="1165"/>
                </a:lnTo>
                <a:lnTo>
                  <a:pt x="6285725" y="4626"/>
                </a:lnTo>
                <a:lnTo>
                  <a:pt x="6332003" y="10327"/>
                </a:lnTo>
                <a:lnTo>
                  <a:pt x="6377569" y="18214"/>
                </a:lnTo>
                <a:lnTo>
                  <a:pt x="6422367" y="28232"/>
                </a:lnTo>
                <a:lnTo>
                  <a:pt x="6466344" y="40327"/>
                </a:lnTo>
                <a:lnTo>
                  <a:pt x="6509445" y="54445"/>
                </a:lnTo>
                <a:lnTo>
                  <a:pt x="6551615" y="70529"/>
                </a:lnTo>
                <a:lnTo>
                  <a:pt x="6592799" y="88527"/>
                </a:lnTo>
                <a:lnTo>
                  <a:pt x="6632944" y="108384"/>
                </a:lnTo>
                <a:lnTo>
                  <a:pt x="6671994" y="130044"/>
                </a:lnTo>
                <a:lnTo>
                  <a:pt x="6709896" y="153453"/>
                </a:lnTo>
                <a:lnTo>
                  <a:pt x="6746593" y="178557"/>
                </a:lnTo>
                <a:lnTo>
                  <a:pt x="6782033" y="205302"/>
                </a:lnTo>
                <a:lnTo>
                  <a:pt x="6816159" y="233632"/>
                </a:lnTo>
                <a:lnTo>
                  <a:pt x="6848919" y="263493"/>
                </a:lnTo>
                <a:lnTo>
                  <a:pt x="6880256" y="294830"/>
                </a:lnTo>
                <a:lnTo>
                  <a:pt x="6910117" y="327590"/>
                </a:lnTo>
                <a:lnTo>
                  <a:pt x="6938447" y="361716"/>
                </a:lnTo>
                <a:lnTo>
                  <a:pt x="6965192" y="397156"/>
                </a:lnTo>
                <a:lnTo>
                  <a:pt x="6990296" y="433853"/>
                </a:lnTo>
                <a:lnTo>
                  <a:pt x="7013705" y="471754"/>
                </a:lnTo>
                <a:lnTo>
                  <a:pt x="7035366" y="510805"/>
                </a:lnTo>
                <a:lnTo>
                  <a:pt x="7055222" y="550950"/>
                </a:lnTo>
                <a:lnTo>
                  <a:pt x="7073220" y="592134"/>
                </a:lnTo>
                <a:lnTo>
                  <a:pt x="7089304" y="634304"/>
                </a:lnTo>
                <a:lnTo>
                  <a:pt x="7103422" y="677405"/>
                </a:lnTo>
                <a:lnTo>
                  <a:pt x="7115517" y="721382"/>
                </a:lnTo>
                <a:lnTo>
                  <a:pt x="7125535" y="766180"/>
                </a:lnTo>
                <a:lnTo>
                  <a:pt x="7133422" y="811746"/>
                </a:lnTo>
                <a:lnTo>
                  <a:pt x="7139123" y="858024"/>
                </a:lnTo>
                <a:lnTo>
                  <a:pt x="7142584" y="904960"/>
                </a:lnTo>
                <a:lnTo>
                  <a:pt x="7143750" y="952499"/>
                </a:lnTo>
                <a:lnTo>
                  <a:pt x="7143750" y="3914319"/>
                </a:lnTo>
                <a:lnTo>
                  <a:pt x="7142584" y="3961858"/>
                </a:lnTo>
                <a:lnTo>
                  <a:pt x="7139123" y="4008794"/>
                </a:lnTo>
                <a:lnTo>
                  <a:pt x="7133422" y="4055072"/>
                </a:lnTo>
                <a:lnTo>
                  <a:pt x="7125535" y="4100638"/>
                </a:lnTo>
                <a:lnTo>
                  <a:pt x="7115517" y="4145436"/>
                </a:lnTo>
                <a:lnTo>
                  <a:pt x="7103422" y="4189413"/>
                </a:lnTo>
                <a:lnTo>
                  <a:pt x="7089304" y="4232514"/>
                </a:lnTo>
                <a:lnTo>
                  <a:pt x="7073220" y="4274684"/>
                </a:lnTo>
                <a:lnTo>
                  <a:pt x="7055222" y="4315869"/>
                </a:lnTo>
                <a:lnTo>
                  <a:pt x="7035366" y="4356013"/>
                </a:lnTo>
                <a:lnTo>
                  <a:pt x="7013705" y="4395064"/>
                </a:lnTo>
                <a:lnTo>
                  <a:pt x="6990296" y="4432965"/>
                </a:lnTo>
                <a:lnTo>
                  <a:pt x="6965192" y="4469663"/>
                </a:lnTo>
                <a:lnTo>
                  <a:pt x="6938447" y="4505102"/>
                </a:lnTo>
                <a:lnTo>
                  <a:pt x="6910117" y="4539229"/>
                </a:lnTo>
                <a:lnTo>
                  <a:pt x="6880256" y="4571988"/>
                </a:lnTo>
                <a:lnTo>
                  <a:pt x="6848919" y="4603326"/>
                </a:lnTo>
                <a:lnTo>
                  <a:pt x="6816159" y="4633187"/>
                </a:lnTo>
                <a:lnTo>
                  <a:pt x="6782033" y="4661517"/>
                </a:lnTo>
                <a:lnTo>
                  <a:pt x="6746593" y="4688261"/>
                </a:lnTo>
                <a:lnTo>
                  <a:pt x="6709896" y="4713365"/>
                </a:lnTo>
                <a:lnTo>
                  <a:pt x="6671994" y="4736775"/>
                </a:lnTo>
                <a:lnTo>
                  <a:pt x="6632944" y="4758435"/>
                </a:lnTo>
                <a:lnTo>
                  <a:pt x="6592799" y="4778291"/>
                </a:lnTo>
                <a:lnTo>
                  <a:pt x="6551615" y="4796289"/>
                </a:lnTo>
                <a:lnTo>
                  <a:pt x="6509445" y="4812374"/>
                </a:lnTo>
                <a:lnTo>
                  <a:pt x="6466344" y="4826491"/>
                </a:lnTo>
                <a:lnTo>
                  <a:pt x="6422367" y="4838586"/>
                </a:lnTo>
                <a:lnTo>
                  <a:pt x="6377569" y="4848604"/>
                </a:lnTo>
                <a:lnTo>
                  <a:pt x="6332003" y="4856491"/>
                </a:lnTo>
                <a:lnTo>
                  <a:pt x="6285725" y="4862192"/>
                </a:lnTo>
                <a:lnTo>
                  <a:pt x="6238789" y="4865653"/>
                </a:lnTo>
                <a:lnTo>
                  <a:pt x="6191250" y="4866819"/>
                </a:lnTo>
                <a:close/>
              </a:path>
            </a:pathLst>
          </a:custGeom>
          <a:solidFill>
            <a:srgbClr val="D56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45334" y="3890840"/>
            <a:ext cx="5777865" cy="3884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3300" marR="995680" algn="ctr">
              <a:lnSpc>
                <a:spcPct val="119300"/>
              </a:lnSpc>
              <a:spcBef>
                <a:spcPts val="100"/>
              </a:spcBef>
            </a:pPr>
            <a:r>
              <a:rPr sz="2200" b="1" spc="295" dirty="0">
                <a:solidFill>
                  <a:srgbClr val="FFFFFF"/>
                </a:solidFill>
                <a:latin typeface="Cambria"/>
                <a:cs typeface="Cambria"/>
              </a:rPr>
              <a:t>ΑΝΑΛΥΣΗ</a:t>
            </a:r>
            <a:r>
              <a:rPr sz="2200" b="1" spc="3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mbria"/>
                <a:cs typeface="Cambria"/>
              </a:rPr>
              <a:t>ΕΣΩΤΕΡΙΚΟΥ </a:t>
            </a:r>
            <a:r>
              <a:rPr sz="2200" b="1" spc="325" dirty="0">
                <a:solidFill>
                  <a:srgbClr val="FFFFFF"/>
                </a:solidFill>
                <a:latin typeface="Cambria"/>
                <a:cs typeface="Cambria"/>
              </a:rPr>
              <a:t>ΠΕΡΙΒΑΛΛΟΝΤΟΣ</a:t>
            </a:r>
            <a:endParaRPr sz="22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2200">
              <a:latin typeface="Cambria"/>
              <a:cs typeface="Cambria"/>
            </a:endParaRPr>
          </a:p>
          <a:p>
            <a:pPr marL="12700" marR="5080" algn="ctr">
              <a:lnSpc>
                <a:spcPct val="114999"/>
              </a:lnSpc>
            </a:pPr>
            <a:r>
              <a:rPr sz="2500" spc="125" dirty="0">
                <a:solidFill>
                  <a:srgbClr val="FFFFFF"/>
                </a:solidFill>
                <a:latin typeface="Georgia"/>
                <a:cs typeface="Georgia"/>
              </a:rPr>
              <a:t>Το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5" dirty="0">
                <a:solidFill>
                  <a:srgbClr val="FFFFFF"/>
                </a:solidFill>
                <a:latin typeface="Georgia"/>
                <a:cs typeface="Georgia"/>
              </a:rPr>
              <a:t>εσωτερικό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FFFFFF"/>
                </a:solidFill>
                <a:latin typeface="Georgia"/>
                <a:cs typeface="Georgia"/>
              </a:rPr>
              <a:t>περιβάλλον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Georgia"/>
                <a:cs typeface="Georgia"/>
              </a:rPr>
              <a:t>της </a:t>
            </a:r>
            <a:r>
              <a:rPr sz="2500" spc="160" dirty="0">
                <a:solidFill>
                  <a:srgbClr val="FFFFFF"/>
                </a:solidFill>
                <a:latin typeface="Georgia"/>
                <a:cs typeface="Georgia"/>
              </a:rPr>
              <a:t>επιχείρησης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50" dirty="0">
                <a:solidFill>
                  <a:srgbClr val="FFFFFF"/>
                </a:solidFill>
                <a:latin typeface="Georgia"/>
                <a:cs typeface="Georgia"/>
              </a:rPr>
              <a:t>αναφέρεται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στους </a:t>
            </a:r>
            <a:r>
              <a:rPr sz="2500" spc="150" dirty="0">
                <a:solidFill>
                  <a:srgbClr val="FFFFFF"/>
                </a:solidFill>
                <a:latin typeface="Georgia"/>
                <a:cs typeface="Georgia"/>
              </a:rPr>
              <a:t>πόρους</a:t>
            </a:r>
            <a:r>
              <a:rPr sz="2500" spc="1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και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50" dirty="0">
                <a:solidFill>
                  <a:srgbClr val="FFFFFF"/>
                </a:solidFill>
                <a:latin typeface="Georgia"/>
                <a:cs typeface="Georgia"/>
              </a:rPr>
              <a:t>τις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 ικανότητες </a:t>
            </a:r>
            <a:r>
              <a:rPr sz="2500" spc="170" dirty="0">
                <a:solidFill>
                  <a:srgbClr val="FFFFFF"/>
                </a:solidFill>
                <a:latin typeface="Georgia"/>
                <a:cs typeface="Georgia"/>
              </a:rPr>
              <a:t>της </a:t>
            </a:r>
            <a:r>
              <a:rPr sz="2500" spc="155" dirty="0">
                <a:solidFill>
                  <a:srgbClr val="FFFFFF"/>
                </a:solidFill>
                <a:latin typeface="Georgia"/>
                <a:cs typeface="Georgia"/>
              </a:rPr>
              <a:t>επιχείρησης,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καθώς 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και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25" dirty="0">
                <a:solidFill>
                  <a:srgbClr val="FFFFFF"/>
                </a:solidFill>
                <a:latin typeface="Georgia"/>
                <a:cs typeface="Georgia"/>
              </a:rPr>
              <a:t>στον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20" dirty="0">
                <a:solidFill>
                  <a:srgbClr val="FFFFFF"/>
                </a:solidFill>
                <a:latin typeface="Georgia"/>
                <a:cs typeface="Georgia"/>
              </a:rPr>
              <a:t>τρόπο </a:t>
            </a:r>
            <a:r>
              <a:rPr sz="2500" spc="140" dirty="0">
                <a:solidFill>
                  <a:srgbClr val="FFFFFF"/>
                </a:solidFill>
                <a:latin typeface="Georgia"/>
                <a:cs typeface="Georgia"/>
              </a:rPr>
              <a:t>με</a:t>
            </a:r>
            <a:r>
              <a:rPr sz="2500" spc="1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15" dirty="0">
                <a:solidFill>
                  <a:srgbClr val="FFFFFF"/>
                </a:solidFill>
                <a:latin typeface="Georgia"/>
                <a:cs typeface="Georgia"/>
              </a:rPr>
              <a:t>τον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5" dirty="0">
                <a:solidFill>
                  <a:srgbClr val="FFFFFF"/>
                </a:solidFill>
                <a:latin typeface="Georgia"/>
                <a:cs typeface="Georgia"/>
              </a:rPr>
              <a:t>οποίον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85" dirty="0">
                <a:solidFill>
                  <a:srgbClr val="FFFFFF"/>
                </a:solidFill>
                <a:latin typeface="Georgia"/>
                <a:cs typeface="Georgia"/>
              </a:rPr>
              <a:t>τους</a:t>
            </a:r>
            <a:r>
              <a:rPr sz="2500" spc="6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FFFFFF"/>
                </a:solidFill>
                <a:latin typeface="Georgia"/>
                <a:cs typeface="Georgia"/>
              </a:rPr>
              <a:t>εκμεταλλεύεται.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481828" y="3600701"/>
            <a:ext cx="7143750" cy="4867275"/>
          </a:xfrm>
          <a:custGeom>
            <a:avLst/>
            <a:gdLst/>
            <a:ahLst/>
            <a:cxnLst/>
            <a:rect l="l" t="t" r="r" b="b"/>
            <a:pathLst>
              <a:path w="7143750" h="4867275">
                <a:moveTo>
                  <a:pt x="6191249" y="4866819"/>
                </a:moveTo>
                <a:lnTo>
                  <a:pt x="952499" y="4866819"/>
                </a:lnTo>
                <a:lnTo>
                  <a:pt x="904960" y="4865653"/>
                </a:lnTo>
                <a:lnTo>
                  <a:pt x="858024" y="4862192"/>
                </a:lnTo>
                <a:lnTo>
                  <a:pt x="811746" y="4856491"/>
                </a:lnTo>
                <a:lnTo>
                  <a:pt x="766181" y="4848604"/>
                </a:lnTo>
                <a:lnTo>
                  <a:pt x="721382" y="4838586"/>
                </a:lnTo>
                <a:lnTo>
                  <a:pt x="677405" y="4826491"/>
                </a:lnTo>
                <a:lnTo>
                  <a:pt x="634304" y="4812374"/>
                </a:lnTo>
                <a:lnTo>
                  <a:pt x="592134" y="4796289"/>
                </a:lnTo>
                <a:lnTo>
                  <a:pt x="550950" y="4778291"/>
                </a:lnTo>
                <a:lnTo>
                  <a:pt x="510805" y="4758435"/>
                </a:lnTo>
                <a:lnTo>
                  <a:pt x="471755" y="4736775"/>
                </a:lnTo>
                <a:lnTo>
                  <a:pt x="433854" y="4713365"/>
                </a:lnTo>
                <a:lnTo>
                  <a:pt x="397156" y="4688261"/>
                </a:lnTo>
                <a:lnTo>
                  <a:pt x="361716" y="4661517"/>
                </a:lnTo>
                <a:lnTo>
                  <a:pt x="327590" y="4633187"/>
                </a:lnTo>
                <a:lnTo>
                  <a:pt x="294830" y="4603326"/>
                </a:lnTo>
                <a:lnTo>
                  <a:pt x="263493" y="4571988"/>
                </a:lnTo>
                <a:lnTo>
                  <a:pt x="233632" y="4539229"/>
                </a:lnTo>
                <a:lnTo>
                  <a:pt x="205302" y="4505102"/>
                </a:lnTo>
                <a:lnTo>
                  <a:pt x="178557" y="4469663"/>
                </a:lnTo>
                <a:lnTo>
                  <a:pt x="153453" y="4432965"/>
                </a:lnTo>
                <a:lnTo>
                  <a:pt x="130044" y="4395064"/>
                </a:lnTo>
                <a:lnTo>
                  <a:pt x="108384" y="4356013"/>
                </a:lnTo>
                <a:lnTo>
                  <a:pt x="88527" y="4315869"/>
                </a:lnTo>
                <a:lnTo>
                  <a:pt x="70530" y="4274684"/>
                </a:lnTo>
                <a:lnTo>
                  <a:pt x="54445" y="4232514"/>
                </a:lnTo>
                <a:lnTo>
                  <a:pt x="40327" y="4189413"/>
                </a:lnTo>
                <a:lnTo>
                  <a:pt x="28232" y="4145436"/>
                </a:lnTo>
                <a:lnTo>
                  <a:pt x="18214" y="4100638"/>
                </a:lnTo>
                <a:lnTo>
                  <a:pt x="10327" y="4055072"/>
                </a:lnTo>
                <a:lnTo>
                  <a:pt x="4626" y="4008794"/>
                </a:lnTo>
                <a:lnTo>
                  <a:pt x="1165" y="3961858"/>
                </a:lnTo>
                <a:lnTo>
                  <a:pt x="0" y="3914319"/>
                </a:lnTo>
                <a:lnTo>
                  <a:pt x="0" y="952499"/>
                </a:lnTo>
                <a:lnTo>
                  <a:pt x="1165" y="904960"/>
                </a:lnTo>
                <a:lnTo>
                  <a:pt x="4626" y="858024"/>
                </a:lnTo>
                <a:lnTo>
                  <a:pt x="10327" y="811746"/>
                </a:lnTo>
                <a:lnTo>
                  <a:pt x="18214" y="766180"/>
                </a:lnTo>
                <a:lnTo>
                  <a:pt x="28232" y="721382"/>
                </a:lnTo>
                <a:lnTo>
                  <a:pt x="40327" y="677405"/>
                </a:lnTo>
                <a:lnTo>
                  <a:pt x="54445" y="634304"/>
                </a:lnTo>
                <a:lnTo>
                  <a:pt x="70530" y="592134"/>
                </a:lnTo>
                <a:lnTo>
                  <a:pt x="88527" y="550950"/>
                </a:lnTo>
                <a:lnTo>
                  <a:pt x="108384" y="510805"/>
                </a:lnTo>
                <a:lnTo>
                  <a:pt x="130044" y="471754"/>
                </a:lnTo>
                <a:lnTo>
                  <a:pt x="153453" y="433853"/>
                </a:lnTo>
                <a:lnTo>
                  <a:pt x="178557" y="397156"/>
                </a:lnTo>
                <a:lnTo>
                  <a:pt x="205302" y="361716"/>
                </a:lnTo>
                <a:lnTo>
                  <a:pt x="233632" y="327590"/>
                </a:lnTo>
                <a:lnTo>
                  <a:pt x="263493" y="294830"/>
                </a:lnTo>
                <a:lnTo>
                  <a:pt x="294830" y="263493"/>
                </a:lnTo>
                <a:lnTo>
                  <a:pt x="327590" y="233632"/>
                </a:lnTo>
                <a:lnTo>
                  <a:pt x="361716" y="205302"/>
                </a:lnTo>
                <a:lnTo>
                  <a:pt x="397156" y="178557"/>
                </a:lnTo>
                <a:lnTo>
                  <a:pt x="433854" y="153453"/>
                </a:lnTo>
                <a:lnTo>
                  <a:pt x="471755" y="130044"/>
                </a:lnTo>
                <a:lnTo>
                  <a:pt x="510805" y="108384"/>
                </a:lnTo>
                <a:lnTo>
                  <a:pt x="550950" y="88527"/>
                </a:lnTo>
                <a:lnTo>
                  <a:pt x="592134" y="70529"/>
                </a:lnTo>
                <a:lnTo>
                  <a:pt x="634304" y="54445"/>
                </a:lnTo>
                <a:lnTo>
                  <a:pt x="677405" y="40327"/>
                </a:lnTo>
                <a:lnTo>
                  <a:pt x="721382" y="28232"/>
                </a:lnTo>
                <a:lnTo>
                  <a:pt x="766181" y="18214"/>
                </a:lnTo>
                <a:lnTo>
                  <a:pt x="811746" y="10327"/>
                </a:lnTo>
                <a:lnTo>
                  <a:pt x="858024" y="4626"/>
                </a:lnTo>
                <a:lnTo>
                  <a:pt x="904960" y="1165"/>
                </a:lnTo>
                <a:lnTo>
                  <a:pt x="952499" y="0"/>
                </a:lnTo>
                <a:lnTo>
                  <a:pt x="6191249" y="0"/>
                </a:lnTo>
                <a:lnTo>
                  <a:pt x="6238789" y="1165"/>
                </a:lnTo>
                <a:lnTo>
                  <a:pt x="6285725" y="4626"/>
                </a:lnTo>
                <a:lnTo>
                  <a:pt x="6332003" y="10327"/>
                </a:lnTo>
                <a:lnTo>
                  <a:pt x="6377568" y="18214"/>
                </a:lnTo>
                <a:lnTo>
                  <a:pt x="6422367" y="28232"/>
                </a:lnTo>
                <a:lnTo>
                  <a:pt x="6466344" y="40327"/>
                </a:lnTo>
                <a:lnTo>
                  <a:pt x="6509444" y="54445"/>
                </a:lnTo>
                <a:lnTo>
                  <a:pt x="6551614" y="70529"/>
                </a:lnTo>
                <a:lnTo>
                  <a:pt x="6592799" y="88527"/>
                </a:lnTo>
                <a:lnTo>
                  <a:pt x="6632944" y="108384"/>
                </a:lnTo>
                <a:lnTo>
                  <a:pt x="6671994" y="130044"/>
                </a:lnTo>
                <a:lnTo>
                  <a:pt x="6709895" y="153453"/>
                </a:lnTo>
                <a:lnTo>
                  <a:pt x="6746593" y="178557"/>
                </a:lnTo>
                <a:lnTo>
                  <a:pt x="6782032" y="205302"/>
                </a:lnTo>
                <a:lnTo>
                  <a:pt x="6816159" y="233632"/>
                </a:lnTo>
                <a:lnTo>
                  <a:pt x="6848918" y="263493"/>
                </a:lnTo>
                <a:lnTo>
                  <a:pt x="6880256" y="294830"/>
                </a:lnTo>
                <a:lnTo>
                  <a:pt x="6910117" y="327590"/>
                </a:lnTo>
                <a:lnTo>
                  <a:pt x="6938447" y="361716"/>
                </a:lnTo>
                <a:lnTo>
                  <a:pt x="6965191" y="397156"/>
                </a:lnTo>
                <a:lnTo>
                  <a:pt x="6990295" y="433853"/>
                </a:lnTo>
                <a:lnTo>
                  <a:pt x="7013705" y="471754"/>
                </a:lnTo>
                <a:lnTo>
                  <a:pt x="7035365" y="510805"/>
                </a:lnTo>
                <a:lnTo>
                  <a:pt x="7055221" y="550950"/>
                </a:lnTo>
                <a:lnTo>
                  <a:pt x="7073219" y="592134"/>
                </a:lnTo>
                <a:lnTo>
                  <a:pt x="7089304" y="634304"/>
                </a:lnTo>
                <a:lnTo>
                  <a:pt x="7103421" y="677405"/>
                </a:lnTo>
                <a:lnTo>
                  <a:pt x="7115516" y="721382"/>
                </a:lnTo>
                <a:lnTo>
                  <a:pt x="7125535" y="766180"/>
                </a:lnTo>
                <a:lnTo>
                  <a:pt x="7133422" y="811746"/>
                </a:lnTo>
                <a:lnTo>
                  <a:pt x="7139123" y="858024"/>
                </a:lnTo>
                <a:lnTo>
                  <a:pt x="7142583" y="904960"/>
                </a:lnTo>
                <a:lnTo>
                  <a:pt x="7143749" y="952499"/>
                </a:lnTo>
                <a:lnTo>
                  <a:pt x="7143749" y="3914319"/>
                </a:lnTo>
                <a:lnTo>
                  <a:pt x="7142583" y="3961858"/>
                </a:lnTo>
                <a:lnTo>
                  <a:pt x="7139123" y="4008794"/>
                </a:lnTo>
                <a:lnTo>
                  <a:pt x="7133422" y="4055072"/>
                </a:lnTo>
                <a:lnTo>
                  <a:pt x="7125535" y="4100638"/>
                </a:lnTo>
                <a:lnTo>
                  <a:pt x="7115516" y="4145436"/>
                </a:lnTo>
                <a:lnTo>
                  <a:pt x="7103421" y="4189413"/>
                </a:lnTo>
                <a:lnTo>
                  <a:pt x="7089304" y="4232514"/>
                </a:lnTo>
                <a:lnTo>
                  <a:pt x="7073219" y="4274684"/>
                </a:lnTo>
                <a:lnTo>
                  <a:pt x="7055221" y="4315869"/>
                </a:lnTo>
                <a:lnTo>
                  <a:pt x="7035365" y="4356013"/>
                </a:lnTo>
                <a:lnTo>
                  <a:pt x="7013705" y="4395064"/>
                </a:lnTo>
                <a:lnTo>
                  <a:pt x="6990295" y="4432965"/>
                </a:lnTo>
                <a:lnTo>
                  <a:pt x="6965191" y="4469663"/>
                </a:lnTo>
                <a:lnTo>
                  <a:pt x="6938447" y="4505102"/>
                </a:lnTo>
                <a:lnTo>
                  <a:pt x="6910117" y="4539229"/>
                </a:lnTo>
                <a:lnTo>
                  <a:pt x="6880256" y="4571988"/>
                </a:lnTo>
                <a:lnTo>
                  <a:pt x="6848918" y="4603326"/>
                </a:lnTo>
                <a:lnTo>
                  <a:pt x="6816159" y="4633187"/>
                </a:lnTo>
                <a:lnTo>
                  <a:pt x="6782032" y="4661517"/>
                </a:lnTo>
                <a:lnTo>
                  <a:pt x="6746593" y="4688261"/>
                </a:lnTo>
                <a:lnTo>
                  <a:pt x="6709895" y="4713365"/>
                </a:lnTo>
                <a:lnTo>
                  <a:pt x="6671994" y="4736775"/>
                </a:lnTo>
                <a:lnTo>
                  <a:pt x="6632944" y="4758435"/>
                </a:lnTo>
                <a:lnTo>
                  <a:pt x="6592799" y="4778291"/>
                </a:lnTo>
                <a:lnTo>
                  <a:pt x="6551614" y="4796289"/>
                </a:lnTo>
                <a:lnTo>
                  <a:pt x="6509444" y="4812374"/>
                </a:lnTo>
                <a:lnTo>
                  <a:pt x="6466344" y="4826491"/>
                </a:lnTo>
                <a:lnTo>
                  <a:pt x="6422367" y="4838586"/>
                </a:lnTo>
                <a:lnTo>
                  <a:pt x="6377568" y="4848604"/>
                </a:lnTo>
                <a:lnTo>
                  <a:pt x="6332003" y="4856491"/>
                </a:lnTo>
                <a:lnTo>
                  <a:pt x="6285725" y="4862192"/>
                </a:lnTo>
                <a:lnTo>
                  <a:pt x="6238789" y="4865653"/>
                </a:lnTo>
                <a:lnTo>
                  <a:pt x="6191249" y="4866819"/>
                </a:lnTo>
                <a:close/>
              </a:path>
            </a:pathLst>
          </a:custGeom>
          <a:solidFill>
            <a:srgbClr val="D56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51495" y="3876876"/>
            <a:ext cx="5804535" cy="367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5819" marR="838200" algn="ctr">
              <a:lnSpc>
                <a:spcPct val="114599"/>
              </a:lnSpc>
              <a:spcBef>
                <a:spcPts val="100"/>
              </a:spcBef>
            </a:pPr>
            <a:r>
              <a:rPr sz="2400" b="1" spc="330" dirty="0">
                <a:solidFill>
                  <a:srgbClr val="FBFEFF"/>
                </a:solidFill>
                <a:latin typeface="Cambria"/>
                <a:cs typeface="Cambria"/>
              </a:rPr>
              <a:t>ΑΝΑΛΥΣΗ</a:t>
            </a:r>
            <a:r>
              <a:rPr sz="2400" b="1" spc="310" dirty="0">
                <a:solidFill>
                  <a:srgbClr val="FBFEFF"/>
                </a:solidFill>
                <a:latin typeface="Cambria"/>
                <a:cs typeface="Cambria"/>
              </a:rPr>
              <a:t> ΕΞΩΤΕΡΙΚΟΥ </a:t>
            </a:r>
            <a:r>
              <a:rPr sz="2400" b="1" spc="365" dirty="0">
                <a:solidFill>
                  <a:srgbClr val="FBFEFF"/>
                </a:solidFill>
                <a:latin typeface="Cambria"/>
                <a:cs typeface="Cambria"/>
              </a:rPr>
              <a:t>ΠΕΡΙΒΑΛΛΟΝΤΟΣ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105"/>
              </a:spcBef>
            </a:pPr>
            <a:endParaRPr sz="2400">
              <a:latin typeface="Cambria"/>
              <a:cs typeface="Cambria"/>
            </a:endParaRPr>
          </a:p>
          <a:p>
            <a:pPr marL="12700" marR="5080" indent="-635" algn="ctr">
              <a:lnSpc>
                <a:spcPct val="114999"/>
              </a:lnSpc>
            </a:pPr>
            <a:r>
              <a:rPr sz="2500" spc="125" dirty="0">
                <a:solidFill>
                  <a:srgbClr val="FFFFFF"/>
                </a:solidFill>
                <a:latin typeface="Georgia"/>
                <a:cs typeface="Georgia"/>
              </a:rPr>
              <a:t>Το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FFFFFF"/>
                </a:solidFill>
                <a:latin typeface="Georgia"/>
                <a:cs typeface="Georgia"/>
              </a:rPr>
              <a:t>εξωτερικό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FFFFFF"/>
                </a:solidFill>
                <a:latin typeface="Georgia"/>
                <a:cs typeface="Georgia"/>
              </a:rPr>
              <a:t>περιβάλλον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Georgia"/>
                <a:cs typeface="Georgia"/>
              </a:rPr>
              <a:t>της </a:t>
            </a:r>
            <a:r>
              <a:rPr sz="2500" spc="160" dirty="0">
                <a:solidFill>
                  <a:srgbClr val="FFFFFF"/>
                </a:solidFill>
                <a:latin typeface="Georgia"/>
                <a:cs typeface="Georgia"/>
              </a:rPr>
              <a:t>επιχείρησης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είναι </a:t>
            </a:r>
            <a:r>
              <a:rPr sz="2500" spc="145" dirty="0">
                <a:solidFill>
                  <a:srgbClr val="FFFFFF"/>
                </a:solidFill>
                <a:latin typeface="Georgia"/>
                <a:cs typeface="Georgia"/>
              </a:rPr>
              <a:t>ο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5" dirty="0">
                <a:solidFill>
                  <a:srgbClr val="FFFFFF"/>
                </a:solidFill>
                <a:latin typeface="Georgia"/>
                <a:cs typeface="Georgia"/>
              </a:rPr>
              <a:t>χώρος,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40" dirty="0">
                <a:solidFill>
                  <a:srgbClr val="FFFFFF"/>
                </a:solidFill>
                <a:latin typeface="Georgia"/>
                <a:cs typeface="Georgia"/>
              </a:rPr>
              <a:t>όπου</a:t>
            </a:r>
            <a:r>
              <a:rPr sz="2500" spc="2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Georgia"/>
                <a:cs typeface="Georgia"/>
              </a:rPr>
              <a:t>η </a:t>
            </a:r>
            <a:r>
              <a:rPr sz="2500" spc="165" dirty="0">
                <a:solidFill>
                  <a:srgbClr val="FFFFFF"/>
                </a:solidFill>
                <a:latin typeface="Georgia"/>
                <a:cs typeface="Georgia"/>
              </a:rPr>
              <a:t>διοίκηση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της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60" dirty="0">
                <a:solidFill>
                  <a:srgbClr val="FFFFFF"/>
                </a:solidFill>
                <a:latin typeface="Georgia"/>
                <a:cs typeface="Georgia"/>
              </a:rPr>
              <a:t>επιχείρησης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25" dirty="0">
                <a:solidFill>
                  <a:srgbClr val="FFFFFF"/>
                </a:solidFill>
                <a:latin typeface="Georgia"/>
                <a:cs typeface="Georgia"/>
              </a:rPr>
              <a:t>πρέπει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90" dirty="0">
                <a:solidFill>
                  <a:srgbClr val="FFFFFF"/>
                </a:solidFill>
                <a:latin typeface="Georgia"/>
                <a:cs typeface="Georgia"/>
              </a:rPr>
              <a:t>να </a:t>
            </a:r>
            <a:r>
              <a:rPr sz="2500" spc="195" dirty="0">
                <a:solidFill>
                  <a:srgbClr val="FFFFFF"/>
                </a:solidFill>
                <a:latin typeface="Georgia"/>
                <a:cs typeface="Georgia"/>
              </a:rPr>
              <a:t>αναζητεί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Georgia"/>
                <a:cs typeface="Georgia"/>
              </a:rPr>
              <a:t>ευκαιρίες</a:t>
            </a:r>
            <a:r>
              <a:rPr sz="2500" spc="2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204" dirty="0">
                <a:solidFill>
                  <a:srgbClr val="FFFFFF"/>
                </a:solidFill>
                <a:latin typeface="Georgia"/>
                <a:cs typeface="Georgia"/>
              </a:rPr>
              <a:t>και</a:t>
            </a:r>
            <a:r>
              <a:rPr sz="2500" spc="2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FFFFFF"/>
                </a:solidFill>
                <a:latin typeface="Georgia"/>
                <a:cs typeface="Georgia"/>
              </a:rPr>
              <a:t>πιθανές </a:t>
            </a:r>
            <a:r>
              <a:rPr sz="2500" spc="175" dirty="0">
                <a:solidFill>
                  <a:srgbClr val="FFFFFF"/>
                </a:solidFill>
                <a:latin typeface="Georgia"/>
                <a:cs typeface="Georgia"/>
              </a:rPr>
              <a:t>απειλές.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876801" y="1302288"/>
            <a:ext cx="9525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615" dirty="0">
                <a:solidFill>
                  <a:srgbClr val="0E4561"/>
                </a:solidFill>
              </a:rPr>
              <a:t>Case</a:t>
            </a:r>
            <a:r>
              <a:rPr sz="6000" spc="-434" dirty="0">
                <a:solidFill>
                  <a:srgbClr val="0E4561"/>
                </a:solidFill>
              </a:rPr>
              <a:t> </a:t>
            </a:r>
            <a:r>
              <a:rPr sz="6000" spc="-254" dirty="0">
                <a:solidFill>
                  <a:srgbClr val="0E4561"/>
                </a:solidFill>
              </a:rPr>
              <a:t>study</a:t>
            </a:r>
            <a:r>
              <a:rPr sz="6000" spc="-430" dirty="0">
                <a:solidFill>
                  <a:srgbClr val="0E4561"/>
                </a:solidFill>
              </a:rPr>
              <a:t> </a:t>
            </a:r>
            <a:r>
              <a:rPr sz="6000" spc="-650" dirty="0" smtClean="0">
                <a:solidFill>
                  <a:srgbClr val="0E4561"/>
                </a:solidFill>
              </a:rPr>
              <a:t>3</a:t>
            </a:r>
            <a:r>
              <a:rPr lang="el-GR" sz="6000" spc="-650" dirty="0" smtClean="0">
                <a:solidFill>
                  <a:srgbClr val="0E4561"/>
                </a:solidFill>
              </a:rPr>
              <a:t> </a:t>
            </a:r>
            <a:r>
              <a:rPr lang="en-AU" sz="6000" spc="-650" dirty="0" smtClean="0">
                <a:solidFill>
                  <a:srgbClr val="0E4561"/>
                </a:solidFill>
              </a:rPr>
              <a:t>-</a:t>
            </a:r>
            <a:r>
              <a:rPr lang="en-US" sz="6000" spc="-650" dirty="0" smtClean="0">
                <a:solidFill>
                  <a:srgbClr val="0E4561"/>
                </a:solidFill>
              </a:rPr>
              <a:t> </a:t>
            </a:r>
            <a:r>
              <a:rPr lang="el-GR" sz="6000" spc="-650" dirty="0" smtClean="0">
                <a:solidFill>
                  <a:srgbClr val="0E4561"/>
                </a:solidFill>
              </a:rPr>
              <a:t>Θερμοκήπιο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01804" y="3640616"/>
            <a:ext cx="11466796" cy="227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9160" algn="ctr">
              <a:lnSpc>
                <a:spcPct val="115199"/>
              </a:lnSpc>
              <a:spcBef>
                <a:spcPts val="100"/>
              </a:spcBef>
            </a:pPr>
            <a:r>
              <a:rPr sz="3200" spc="-90" dirty="0">
                <a:solidFill>
                  <a:srgbClr val="868686"/>
                </a:solidFill>
                <a:latin typeface="Arial Black"/>
                <a:cs typeface="Arial Black"/>
              </a:rPr>
              <a:t>Ποια</a:t>
            </a:r>
            <a:r>
              <a:rPr sz="3200" spc="-165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40" dirty="0">
                <a:solidFill>
                  <a:srgbClr val="868686"/>
                </a:solidFill>
                <a:latin typeface="Arial Black"/>
                <a:cs typeface="Arial Black"/>
              </a:rPr>
              <a:t>βήματα</a:t>
            </a:r>
            <a:r>
              <a:rPr sz="3200" spc="-160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868686"/>
                </a:solidFill>
                <a:latin typeface="Arial Black"/>
                <a:cs typeface="Arial Black"/>
              </a:rPr>
              <a:t>πρέπει</a:t>
            </a:r>
            <a:r>
              <a:rPr sz="3200" spc="-165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95" dirty="0">
                <a:solidFill>
                  <a:srgbClr val="868686"/>
                </a:solidFill>
                <a:latin typeface="Arial Black"/>
                <a:cs typeface="Arial Black"/>
              </a:rPr>
              <a:t>να</a:t>
            </a:r>
            <a:r>
              <a:rPr sz="3200" spc="-160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105" dirty="0" err="1">
                <a:solidFill>
                  <a:srgbClr val="868686"/>
                </a:solidFill>
                <a:latin typeface="Arial Black"/>
                <a:cs typeface="Arial Black"/>
              </a:rPr>
              <a:t>ακολουθήσει</a:t>
            </a:r>
            <a:r>
              <a:rPr sz="3200" spc="-160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25" dirty="0" err="1" smtClean="0">
                <a:solidFill>
                  <a:srgbClr val="868686"/>
                </a:solidFill>
                <a:latin typeface="Arial Black"/>
                <a:cs typeface="Arial Black"/>
              </a:rPr>
              <a:t>ένα</a:t>
            </a:r>
            <a:r>
              <a:rPr lang="el-GR" sz="3200" spc="-25" dirty="0" smtClean="0">
                <a:solidFill>
                  <a:srgbClr val="868686"/>
                </a:solidFill>
                <a:latin typeface="Arial Black"/>
                <a:cs typeface="Arial Black"/>
              </a:rPr>
              <a:t>ς </a:t>
            </a:r>
            <a:r>
              <a:rPr lang="en-AU" sz="3200" spc="-25" dirty="0" err="1" smtClean="0">
                <a:solidFill>
                  <a:srgbClr val="868686"/>
                </a:solidFill>
                <a:latin typeface="Arial Black"/>
                <a:cs typeface="Arial Black"/>
              </a:rPr>
              <a:t>startuper</a:t>
            </a:r>
            <a:r>
              <a:rPr lang="en-AU" sz="3200" spc="-25" dirty="0" smtClean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lang="el-GR" sz="3200" spc="-25" dirty="0" smtClean="0">
                <a:solidFill>
                  <a:srgbClr val="868686"/>
                </a:solidFill>
                <a:latin typeface="Arial Black"/>
                <a:cs typeface="Arial Black"/>
              </a:rPr>
              <a:t>που θέλει να φτιάξει</a:t>
            </a:r>
            <a:r>
              <a:rPr sz="3200" spc="-25" dirty="0" smtClean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70" dirty="0" err="1">
                <a:solidFill>
                  <a:srgbClr val="868686"/>
                </a:solidFill>
                <a:latin typeface="Arial Black"/>
                <a:cs typeface="Arial Black"/>
              </a:rPr>
              <a:t>θερμοκήπιο</a:t>
            </a:r>
            <a:r>
              <a:rPr sz="3200" spc="-215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lang="el-GR" sz="3200" spc="-215" dirty="0" smtClean="0">
                <a:solidFill>
                  <a:srgbClr val="868686"/>
                </a:solidFill>
                <a:latin typeface="Arial Black"/>
                <a:cs typeface="Arial Black"/>
              </a:rPr>
              <a:t>προκειμένου </a:t>
            </a:r>
            <a:r>
              <a:rPr sz="3200" spc="-95" dirty="0" err="1" smtClean="0">
                <a:solidFill>
                  <a:srgbClr val="868686"/>
                </a:solidFill>
                <a:latin typeface="Arial Black"/>
                <a:cs typeface="Arial Black"/>
              </a:rPr>
              <a:t>να</a:t>
            </a:r>
            <a:r>
              <a:rPr sz="3200" spc="-215" dirty="0" smtClean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60" dirty="0" err="1">
                <a:solidFill>
                  <a:srgbClr val="868686"/>
                </a:solidFill>
                <a:latin typeface="Arial Black"/>
                <a:cs typeface="Arial Black"/>
              </a:rPr>
              <a:t>σημειώσει</a:t>
            </a:r>
            <a:r>
              <a:rPr sz="3200" spc="-215" dirty="0">
                <a:solidFill>
                  <a:srgbClr val="868686"/>
                </a:solidFill>
                <a:latin typeface="Arial Black"/>
                <a:cs typeface="Arial Black"/>
              </a:rPr>
              <a:t> </a:t>
            </a:r>
            <a:r>
              <a:rPr sz="3200" spc="-10" dirty="0" err="1" smtClean="0">
                <a:solidFill>
                  <a:srgbClr val="868686"/>
                </a:solidFill>
                <a:latin typeface="Arial Black"/>
                <a:cs typeface="Arial Black"/>
              </a:rPr>
              <a:t>επιτυχία</a:t>
            </a:r>
            <a:r>
              <a:rPr lang="el-GR" sz="3200" spc="-10" dirty="0" smtClean="0">
                <a:solidFill>
                  <a:srgbClr val="868686"/>
                </a:solidFill>
                <a:latin typeface="Arial Black"/>
                <a:cs typeface="Arial Black"/>
              </a:rPr>
              <a:t> με βάση το μοντέλο δυνάμεων του </a:t>
            </a:r>
            <a:r>
              <a:rPr lang="en-AU" sz="3200" spc="-10" dirty="0" smtClean="0">
                <a:solidFill>
                  <a:srgbClr val="868686"/>
                </a:solidFill>
                <a:latin typeface="Arial Black"/>
                <a:cs typeface="Arial Black"/>
              </a:rPr>
              <a:t>Porter</a:t>
            </a:r>
            <a:r>
              <a:rPr sz="3200" spc="-10" dirty="0" smtClean="0">
                <a:solidFill>
                  <a:srgbClr val="868686"/>
                </a:solidFill>
                <a:latin typeface="Arial Black"/>
                <a:cs typeface="Arial Black"/>
              </a:rPr>
              <a:t>;</a:t>
            </a:r>
            <a:endParaRPr sz="32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5382400"/>
              <a:ext cx="18288000" cy="4904740"/>
            </a:xfrm>
            <a:custGeom>
              <a:avLst/>
              <a:gdLst/>
              <a:ahLst/>
              <a:cxnLst/>
              <a:rect l="l" t="t" r="r" b="b"/>
              <a:pathLst>
                <a:path w="18288000" h="4904740">
                  <a:moveTo>
                    <a:pt x="18288000" y="4904598"/>
                  </a:moveTo>
                  <a:lnTo>
                    <a:pt x="0" y="4904598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4904598"/>
                  </a:lnTo>
                  <a:close/>
                </a:path>
              </a:pathLst>
            </a:custGeom>
            <a:solidFill>
              <a:srgbClr val="EB77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9563" y="3394785"/>
              <a:ext cx="13266419" cy="5734685"/>
            </a:xfrm>
            <a:custGeom>
              <a:avLst/>
              <a:gdLst/>
              <a:ahLst/>
              <a:cxnLst/>
              <a:rect l="l" t="t" r="r" b="b"/>
              <a:pathLst>
                <a:path w="13266419" h="5734684">
                  <a:moveTo>
                    <a:pt x="3976179" y="525145"/>
                  </a:moveTo>
                  <a:lnTo>
                    <a:pt x="3972877" y="476034"/>
                  </a:lnTo>
                  <a:lnTo>
                    <a:pt x="3963251" y="428929"/>
                  </a:lnTo>
                  <a:lnTo>
                    <a:pt x="3947744" y="384263"/>
                  </a:lnTo>
                  <a:lnTo>
                    <a:pt x="3926763" y="342468"/>
                  </a:lnTo>
                  <a:lnTo>
                    <a:pt x="3900767" y="303974"/>
                  </a:lnTo>
                  <a:lnTo>
                    <a:pt x="3870172" y="269214"/>
                  </a:lnTo>
                  <a:lnTo>
                    <a:pt x="3835412" y="238620"/>
                  </a:lnTo>
                  <a:lnTo>
                    <a:pt x="3796919" y="212610"/>
                  </a:lnTo>
                  <a:lnTo>
                    <a:pt x="3755123" y="191643"/>
                  </a:lnTo>
                  <a:lnTo>
                    <a:pt x="3710457" y="176123"/>
                  </a:lnTo>
                  <a:lnTo>
                    <a:pt x="3663353" y="166497"/>
                  </a:lnTo>
                  <a:lnTo>
                    <a:pt x="3614229" y="163195"/>
                  </a:lnTo>
                  <a:lnTo>
                    <a:pt x="361950" y="163195"/>
                  </a:lnTo>
                  <a:lnTo>
                    <a:pt x="312826" y="166497"/>
                  </a:lnTo>
                  <a:lnTo>
                    <a:pt x="265722" y="176123"/>
                  </a:lnTo>
                  <a:lnTo>
                    <a:pt x="221056" y="191643"/>
                  </a:lnTo>
                  <a:lnTo>
                    <a:pt x="179260" y="212610"/>
                  </a:lnTo>
                  <a:lnTo>
                    <a:pt x="140766" y="238620"/>
                  </a:lnTo>
                  <a:lnTo>
                    <a:pt x="106006" y="269214"/>
                  </a:lnTo>
                  <a:lnTo>
                    <a:pt x="75412" y="303974"/>
                  </a:lnTo>
                  <a:lnTo>
                    <a:pt x="49415" y="342468"/>
                  </a:lnTo>
                  <a:lnTo>
                    <a:pt x="28435" y="384263"/>
                  </a:lnTo>
                  <a:lnTo>
                    <a:pt x="12928" y="428929"/>
                  </a:lnTo>
                  <a:lnTo>
                    <a:pt x="3302" y="476034"/>
                  </a:lnTo>
                  <a:lnTo>
                    <a:pt x="0" y="525145"/>
                  </a:lnTo>
                  <a:lnTo>
                    <a:pt x="0" y="5372582"/>
                  </a:lnTo>
                  <a:lnTo>
                    <a:pt x="3302" y="5421693"/>
                  </a:lnTo>
                  <a:lnTo>
                    <a:pt x="12928" y="5468810"/>
                  </a:lnTo>
                  <a:lnTo>
                    <a:pt x="28435" y="5513476"/>
                  </a:lnTo>
                  <a:lnTo>
                    <a:pt x="49415" y="5555272"/>
                  </a:lnTo>
                  <a:lnTo>
                    <a:pt x="75412" y="5593766"/>
                  </a:lnTo>
                  <a:lnTo>
                    <a:pt x="106006" y="5628525"/>
                  </a:lnTo>
                  <a:lnTo>
                    <a:pt x="140766" y="5659120"/>
                  </a:lnTo>
                  <a:lnTo>
                    <a:pt x="179260" y="5685117"/>
                  </a:lnTo>
                  <a:lnTo>
                    <a:pt x="221056" y="5706084"/>
                  </a:lnTo>
                  <a:lnTo>
                    <a:pt x="265722" y="5721604"/>
                  </a:lnTo>
                  <a:lnTo>
                    <a:pt x="312826" y="5731230"/>
                  </a:lnTo>
                  <a:lnTo>
                    <a:pt x="361950" y="5734532"/>
                  </a:lnTo>
                  <a:lnTo>
                    <a:pt x="3614229" y="5734532"/>
                  </a:lnTo>
                  <a:lnTo>
                    <a:pt x="3663353" y="5731230"/>
                  </a:lnTo>
                  <a:lnTo>
                    <a:pt x="3710457" y="5721604"/>
                  </a:lnTo>
                  <a:lnTo>
                    <a:pt x="3755123" y="5706084"/>
                  </a:lnTo>
                  <a:lnTo>
                    <a:pt x="3796919" y="5685117"/>
                  </a:lnTo>
                  <a:lnTo>
                    <a:pt x="3835412" y="5659120"/>
                  </a:lnTo>
                  <a:lnTo>
                    <a:pt x="3870172" y="5628525"/>
                  </a:lnTo>
                  <a:lnTo>
                    <a:pt x="3900767" y="5593766"/>
                  </a:lnTo>
                  <a:lnTo>
                    <a:pt x="3926763" y="5555272"/>
                  </a:lnTo>
                  <a:lnTo>
                    <a:pt x="3947744" y="5513476"/>
                  </a:lnTo>
                  <a:lnTo>
                    <a:pt x="3963251" y="5468810"/>
                  </a:lnTo>
                  <a:lnTo>
                    <a:pt x="3972877" y="5421693"/>
                  </a:lnTo>
                  <a:lnTo>
                    <a:pt x="3976179" y="5372582"/>
                  </a:lnTo>
                  <a:lnTo>
                    <a:pt x="3976179" y="525145"/>
                  </a:lnTo>
                  <a:close/>
                </a:path>
                <a:path w="13266419" h="5734684">
                  <a:moveTo>
                    <a:pt x="13266420" y="361950"/>
                  </a:moveTo>
                  <a:lnTo>
                    <a:pt x="13263118" y="312839"/>
                  </a:lnTo>
                  <a:lnTo>
                    <a:pt x="13253492" y="265722"/>
                  </a:lnTo>
                  <a:lnTo>
                    <a:pt x="13237972" y="221056"/>
                  </a:lnTo>
                  <a:lnTo>
                    <a:pt x="13217004" y="179260"/>
                  </a:lnTo>
                  <a:lnTo>
                    <a:pt x="13191008" y="140766"/>
                  </a:lnTo>
                  <a:lnTo>
                    <a:pt x="13160401" y="106006"/>
                  </a:lnTo>
                  <a:lnTo>
                    <a:pt x="13125641" y="75412"/>
                  </a:lnTo>
                  <a:lnTo>
                    <a:pt x="13087147" y="49415"/>
                  </a:lnTo>
                  <a:lnTo>
                    <a:pt x="13045351" y="28448"/>
                  </a:lnTo>
                  <a:lnTo>
                    <a:pt x="13000685" y="12928"/>
                  </a:lnTo>
                  <a:lnTo>
                    <a:pt x="12953581" y="3302"/>
                  </a:lnTo>
                  <a:lnTo>
                    <a:pt x="12904470" y="0"/>
                  </a:lnTo>
                  <a:lnTo>
                    <a:pt x="9652178" y="0"/>
                  </a:lnTo>
                  <a:lnTo>
                    <a:pt x="9603067" y="3302"/>
                  </a:lnTo>
                  <a:lnTo>
                    <a:pt x="9555963" y="12928"/>
                  </a:lnTo>
                  <a:lnTo>
                    <a:pt x="9511297" y="28448"/>
                  </a:lnTo>
                  <a:lnTo>
                    <a:pt x="9469501" y="49415"/>
                  </a:lnTo>
                  <a:lnTo>
                    <a:pt x="9431007" y="75412"/>
                  </a:lnTo>
                  <a:lnTo>
                    <a:pt x="9396247" y="106006"/>
                  </a:lnTo>
                  <a:lnTo>
                    <a:pt x="9365653" y="140766"/>
                  </a:lnTo>
                  <a:lnTo>
                    <a:pt x="9339643" y="179260"/>
                  </a:lnTo>
                  <a:lnTo>
                    <a:pt x="9318676" y="221056"/>
                  </a:lnTo>
                  <a:lnTo>
                    <a:pt x="9303156" y="265722"/>
                  </a:lnTo>
                  <a:lnTo>
                    <a:pt x="9293530" y="312839"/>
                  </a:lnTo>
                  <a:lnTo>
                    <a:pt x="9290228" y="361950"/>
                  </a:lnTo>
                  <a:lnTo>
                    <a:pt x="9290228" y="5209387"/>
                  </a:lnTo>
                  <a:lnTo>
                    <a:pt x="9293530" y="5258498"/>
                  </a:lnTo>
                  <a:lnTo>
                    <a:pt x="9303156" y="5305603"/>
                  </a:lnTo>
                  <a:lnTo>
                    <a:pt x="9318676" y="5350268"/>
                  </a:lnTo>
                  <a:lnTo>
                    <a:pt x="9339643" y="5392064"/>
                  </a:lnTo>
                  <a:lnTo>
                    <a:pt x="9365653" y="5430558"/>
                  </a:lnTo>
                  <a:lnTo>
                    <a:pt x="9396247" y="5465318"/>
                  </a:lnTo>
                  <a:lnTo>
                    <a:pt x="9431007" y="5495912"/>
                  </a:lnTo>
                  <a:lnTo>
                    <a:pt x="9469501" y="5521922"/>
                  </a:lnTo>
                  <a:lnTo>
                    <a:pt x="9511297" y="5542889"/>
                  </a:lnTo>
                  <a:lnTo>
                    <a:pt x="9555963" y="5558409"/>
                  </a:lnTo>
                  <a:lnTo>
                    <a:pt x="9603067" y="5568035"/>
                  </a:lnTo>
                  <a:lnTo>
                    <a:pt x="9652178" y="5571337"/>
                  </a:lnTo>
                  <a:lnTo>
                    <a:pt x="12904470" y="5571337"/>
                  </a:lnTo>
                  <a:lnTo>
                    <a:pt x="12953581" y="5568035"/>
                  </a:lnTo>
                  <a:lnTo>
                    <a:pt x="13000685" y="5558409"/>
                  </a:lnTo>
                  <a:lnTo>
                    <a:pt x="13045351" y="5542889"/>
                  </a:lnTo>
                  <a:lnTo>
                    <a:pt x="13087147" y="5521922"/>
                  </a:lnTo>
                  <a:lnTo>
                    <a:pt x="13125641" y="5495912"/>
                  </a:lnTo>
                  <a:lnTo>
                    <a:pt x="13160401" y="5465318"/>
                  </a:lnTo>
                  <a:lnTo>
                    <a:pt x="13191008" y="5430558"/>
                  </a:lnTo>
                  <a:lnTo>
                    <a:pt x="13217004" y="5392064"/>
                  </a:lnTo>
                  <a:lnTo>
                    <a:pt x="13237972" y="5350268"/>
                  </a:lnTo>
                  <a:lnTo>
                    <a:pt x="13253492" y="5305603"/>
                  </a:lnTo>
                  <a:lnTo>
                    <a:pt x="13263118" y="5258498"/>
                  </a:lnTo>
                  <a:lnTo>
                    <a:pt x="13266420" y="5209387"/>
                  </a:lnTo>
                  <a:lnTo>
                    <a:pt x="13266420" y="361950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3766" y="3557980"/>
              <a:ext cx="12787630" cy="5245100"/>
            </a:xfrm>
            <a:custGeom>
              <a:avLst/>
              <a:gdLst/>
              <a:ahLst/>
              <a:cxnLst/>
              <a:rect l="l" t="t" r="r" b="b"/>
              <a:pathLst>
                <a:path w="12787630" h="5245100">
                  <a:moveTo>
                    <a:pt x="3651516" y="247650"/>
                  </a:moveTo>
                  <a:lnTo>
                    <a:pt x="3646487" y="197739"/>
                  </a:lnTo>
                  <a:lnTo>
                    <a:pt x="3632047" y="151257"/>
                  </a:lnTo>
                  <a:lnTo>
                    <a:pt x="3609213" y="109194"/>
                  </a:lnTo>
                  <a:lnTo>
                    <a:pt x="3578974" y="72542"/>
                  </a:lnTo>
                  <a:lnTo>
                    <a:pt x="3542322" y="42291"/>
                  </a:lnTo>
                  <a:lnTo>
                    <a:pt x="3500259" y="19469"/>
                  </a:lnTo>
                  <a:lnTo>
                    <a:pt x="3453777" y="5029"/>
                  </a:lnTo>
                  <a:lnTo>
                    <a:pt x="3403866" y="0"/>
                  </a:lnTo>
                  <a:lnTo>
                    <a:pt x="247650" y="0"/>
                  </a:lnTo>
                  <a:lnTo>
                    <a:pt x="197739" y="5029"/>
                  </a:lnTo>
                  <a:lnTo>
                    <a:pt x="151257" y="19469"/>
                  </a:lnTo>
                  <a:lnTo>
                    <a:pt x="109194" y="42291"/>
                  </a:lnTo>
                  <a:lnTo>
                    <a:pt x="72542" y="72542"/>
                  </a:lnTo>
                  <a:lnTo>
                    <a:pt x="42303" y="109194"/>
                  </a:lnTo>
                  <a:lnTo>
                    <a:pt x="19469" y="151257"/>
                  </a:lnTo>
                  <a:lnTo>
                    <a:pt x="5041" y="197739"/>
                  </a:lnTo>
                  <a:lnTo>
                    <a:pt x="0" y="247650"/>
                  </a:lnTo>
                  <a:lnTo>
                    <a:pt x="0" y="4997285"/>
                  </a:lnTo>
                  <a:lnTo>
                    <a:pt x="5041" y="5047196"/>
                  </a:lnTo>
                  <a:lnTo>
                    <a:pt x="19469" y="5093690"/>
                  </a:lnTo>
                  <a:lnTo>
                    <a:pt x="42303" y="5135753"/>
                  </a:lnTo>
                  <a:lnTo>
                    <a:pt x="72542" y="5172405"/>
                  </a:lnTo>
                  <a:lnTo>
                    <a:pt x="109194" y="5202644"/>
                  </a:lnTo>
                  <a:lnTo>
                    <a:pt x="151257" y="5225478"/>
                  </a:lnTo>
                  <a:lnTo>
                    <a:pt x="197739" y="5239905"/>
                  </a:lnTo>
                  <a:lnTo>
                    <a:pt x="247650" y="5244935"/>
                  </a:lnTo>
                  <a:lnTo>
                    <a:pt x="3403866" y="5244935"/>
                  </a:lnTo>
                  <a:lnTo>
                    <a:pt x="3453777" y="5239905"/>
                  </a:lnTo>
                  <a:lnTo>
                    <a:pt x="3500259" y="5225478"/>
                  </a:lnTo>
                  <a:lnTo>
                    <a:pt x="3542322" y="5202644"/>
                  </a:lnTo>
                  <a:lnTo>
                    <a:pt x="3578974" y="5172405"/>
                  </a:lnTo>
                  <a:lnTo>
                    <a:pt x="3609213" y="5135753"/>
                  </a:lnTo>
                  <a:lnTo>
                    <a:pt x="3632047" y="5093690"/>
                  </a:lnTo>
                  <a:lnTo>
                    <a:pt x="3646487" y="5047196"/>
                  </a:lnTo>
                  <a:lnTo>
                    <a:pt x="3651516" y="4997285"/>
                  </a:lnTo>
                  <a:lnTo>
                    <a:pt x="3651516" y="247650"/>
                  </a:lnTo>
                  <a:close/>
                </a:path>
                <a:path w="12787630" h="5245100">
                  <a:moveTo>
                    <a:pt x="12787541" y="247650"/>
                  </a:moveTo>
                  <a:lnTo>
                    <a:pt x="12782512" y="197739"/>
                  </a:lnTo>
                  <a:lnTo>
                    <a:pt x="12768072" y="151257"/>
                  </a:lnTo>
                  <a:lnTo>
                    <a:pt x="12745238" y="109194"/>
                  </a:lnTo>
                  <a:lnTo>
                    <a:pt x="12714999" y="72542"/>
                  </a:lnTo>
                  <a:lnTo>
                    <a:pt x="12678347" y="42291"/>
                  </a:lnTo>
                  <a:lnTo>
                    <a:pt x="12636284" y="19469"/>
                  </a:lnTo>
                  <a:lnTo>
                    <a:pt x="12589802" y="5029"/>
                  </a:lnTo>
                  <a:lnTo>
                    <a:pt x="12539891" y="0"/>
                  </a:lnTo>
                  <a:lnTo>
                    <a:pt x="9383674" y="0"/>
                  </a:lnTo>
                  <a:lnTo>
                    <a:pt x="9333763" y="5029"/>
                  </a:lnTo>
                  <a:lnTo>
                    <a:pt x="9287281" y="19469"/>
                  </a:lnTo>
                  <a:lnTo>
                    <a:pt x="9245219" y="42291"/>
                  </a:lnTo>
                  <a:lnTo>
                    <a:pt x="9208567" y="72542"/>
                  </a:lnTo>
                  <a:lnTo>
                    <a:pt x="9178328" y="109194"/>
                  </a:lnTo>
                  <a:lnTo>
                    <a:pt x="9155493" y="151257"/>
                  </a:lnTo>
                  <a:lnTo>
                    <a:pt x="9141066" y="197739"/>
                  </a:lnTo>
                  <a:lnTo>
                    <a:pt x="9136024" y="247650"/>
                  </a:lnTo>
                  <a:lnTo>
                    <a:pt x="9136024" y="4997285"/>
                  </a:lnTo>
                  <a:lnTo>
                    <a:pt x="9141066" y="5047196"/>
                  </a:lnTo>
                  <a:lnTo>
                    <a:pt x="9155493" y="5093690"/>
                  </a:lnTo>
                  <a:lnTo>
                    <a:pt x="9178328" y="5135753"/>
                  </a:lnTo>
                  <a:lnTo>
                    <a:pt x="9208567" y="5172405"/>
                  </a:lnTo>
                  <a:lnTo>
                    <a:pt x="9245219" y="5202644"/>
                  </a:lnTo>
                  <a:lnTo>
                    <a:pt x="9287281" y="5225478"/>
                  </a:lnTo>
                  <a:lnTo>
                    <a:pt x="9333763" y="5239905"/>
                  </a:lnTo>
                  <a:lnTo>
                    <a:pt x="9383674" y="5244935"/>
                  </a:lnTo>
                  <a:lnTo>
                    <a:pt x="12539891" y="5244935"/>
                  </a:lnTo>
                  <a:lnTo>
                    <a:pt x="12589802" y="5239905"/>
                  </a:lnTo>
                  <a:lnTo>
                    <a:pt x="12636284" y="5225478"/>
                  </a:lnTo>
                  <a:lnTo>
                    <a:pt x="12678347" y="5202644"/>
                  </a:lnTo>
                  <a:lnTo>
                    <a:pt x="12714999" y="5172405"/>
                  </a:lnTo>
                  <a:lnTo>
                    <a:pt x="12745238" y="5135753"/>
                  </a:lnTo>
                  <a:lnTo>
                    <a:pt x="12768072" y="5093690"/>
                  </a:lnTo>
                  <a:lnTo>
                    <a:pt x="12782512" y="5047196"/>
                  </a:lnTo>
                  <a:lnTo>
                    <a:pt x="12787541" y="4997285"/>
                  </a:lnTo>
                  <a:lnTo>
                    <a:pt x="12787541" y="247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1053" y="3559683"/>
              <a:ext cx="3375253" cy="20283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77078" y="3550158"/>
              <a:ext cx="3375253" cy="202832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04953" y="577218"/>
            <a:ext cx="6920230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91965" algn="l"/>
              </a:tabLst>
            </a:pPr>
            <a:r>
              <a:rPr sz="4450" b="1" spc="484" dirty="0">
                <a:solidFill>
                  <a:srgbClr val="EB7703"/>
                </a:solidFill>
                <a:latin typeface="Cambria"/>
                <a:cs typeface="Cambria"/>
              </a:rPr>
              <a:t>Στρατηγικές</a:t>
            </a:r>
            <a:r>
              <a:rPr sz="445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4450" b="1" spc="490" dirty="0">
                <a:solidFill>
                  <a:srgbClr val="EB7703"/>
                </a:solidFill>
                <a:latin typeface="Cambria"/>
                <a:cs typeface="Cambria"/>
              </a:rPr>
              <a:t>Εισόδου</a:t>
            </a:r>
            <a:endParaRPr sz="44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9578" y="1611023"/>
            <a:ext cx="4413250" cy="657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97075" algn="l"/>
              </a:tabLst>
            </a:pPr>
            <a:r>
              <a:rPr sz="4150" b="1" spc="610" dirty="0">
                <a:solidFill>
                  <a:srgbClr val="868686"/>
                </a:solidFill>
                <a:latin typeface="Cambria"/>
                <a:cs typeface="Cambria"/>
              </a:rPr>
              <a:t>SWOT</a:t>
            </a:r>
            <a:r>
              <a:rPr sz="4150" b="1" dirty="0">
                <a:solidFill>
                  <a:srgbClr val="868686"/>
                </a:solidFill>
                <a:latin typeface="Cambria"/>
                <a:cs typeface="Cambria"/>
              </a:rPr>
              <a:t>	</a:t>
            </a:r>
            <a:r>
              <a:rPr sz="4150" b="1" spc="340" dirty="0">
                <a:solidFill>
                  <a:srgbClr val="868686"/>
                </a:solidFill>
                <a:latin typeface="Cambria"/>
                <a:cs typeface="Cambria"/>
              </a:rPr>
              <a:t>Analysis</a:t>
            </a:r>
            <a:endParaRPr sz="4150">
              <a:latin typeface="Cambria"/>
              <a:cs typeface="Cambr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876277" y="5788278"/>
            <a:ext cx="805815" cy="1645920"/>
            <a:chOff x="11876277" y="5788278"/>
            <a:chExt cx="805815" cy="16459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5579" y="5788278"/>
              <a:ext cx="76200" cy="761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5579" y="6121653"/>
              <a:ext cx="76200" cy="761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6277" y="6471787"/>
              <a:ext cx="76200" cy="761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6277" y="7357612"/>
              <a:ext cx="76200" cy="761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087498" y="2575511"/>
            <a:ext cx="50812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latin typeface="Courier New"/>
                <a:cs typeface="Courier New"/>
              </a:rPr>
              <a:t>Εσωτερικό</a:t>
            </a:r>
            <a:r>
              <a:rPr sz="3400" b="1" spc="-1220" dirty="0">
                <a:latin typeface="Courier New"/>
                <a:cs typeface="Courier New"/>
              </a:rPr>
              <a:t> </a:t>
            </a:r>
            <a:r>
              <a:rPr sz="3400" b="1" spc="-10" dirty="0">
                <a:latin typeface="Courier New"/>
                <a:cs typeface="Courier New"/>
              </a:rPr>
              <a:t>Περιβάλλον</a:t>
            </a:r>
            <a:endParaRPr sz="34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86507" y="2657110"/>
            <a:ext cx="50209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5" dirty="0">
                <a:latin typeface="Courier New"/>
                <a:cs typeface="Courier New"/>
              </a:rPr>
              <a:t>Εξωτερικό</a:t>
            </a:r>
            <a:r>
              <a:rPr sz="3400" b="1" spc="-1195" dirty="0">
                <a:latin typeface="Courier New"/>
                <a:cs typeface="Courier New"/>
              </a:rPr>
              <a:t> </a:t>
            </a:r>
            <a:r>
              <a:rPr sz="3400" b="1" spc="-10" dirty="0">
                <a:latin typeface="Courier New"/>
                <a:cs typeface="Courier New"/>
              </a:rPr>
              <a:t>Περιβάλλον</a:t>
            </a:r>
            <a:endParaRPr sz="34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78187" y="5594737"/>
            <a:ext cx="3088640" cy="1933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2790" marR="1012825">
              <a:lnSpc>
                <a:spcPct val="118200"/>
              </a:lnSpc>
              <a:spcBef>
                <a:spcPts val="95"/>
              </a:spcBef>
            </a:pPr>
            <a:r>
              <a:rPr sz="1850" b="1" spc="225" dirty="0">
                <a:solidFill>
                  <a:srgbClr val="262525"/>
                </a:solidFill>
                <a:latin typeface="Cambria"/>
                <a:cs typeface="Cambria"/>
              </a:rPr>
              <a:t>Strenghts </a:t>
            </a:r>
            <a:r>
              <a:rPr sz="1850" b="1" spc="210" dirty="0">
                <a:solidFill>
                  <a:srgbClr val="262525"/>
                </a:solidFill>
                <a:latin typeface="Cambria"/>
                <a:cs typeface="Cambria"/>
              </a:rPr>
              <a:t>Weakness</a:t>
            </a:r>
            <a:endParaRPr sz="1850">
              <a:latin typeface="Cambria"/>
              <a:cs typeface="Cambria"/>
            </a:endParaRPr>
          </a:p>
          <a:p>
            <a:pPr marL="12700" marR="5080">
              <a:lnSpc>
                <a:spcPct val="113999"/>
              </a:lnSpc>
              <a:spcBef>
                <a:spcPts val="475"/>
              </a:spcBef>
              <a:tabLst>
                <a:tab pos="1324610" algn="l"/>
                <a:tab pos="2818765" algn="l"/>
              </a:tabLst>
            </a:pPr>
            <a:r>
              <a:rPr sz="1700" spc="80" dirty="0">
                <a:latin typeface="Tahoma"/>
                <a:cs typeface="Tahoma"/>
              </a:rPr>
              <a:t>Πλεονεκτήματα</a:t>
            </a:r>
            <a:r>
              <a:rPr sz="1700" spc="225" dirty="0">
                <a:latin typeface="Tahoma"/>
                <a:cs typeface="Tahoma"/>
              </a:rPr>
              <a:t> </a:t>
            </a:r>
            <a:r>
              <a:rPr sz="1700" spc="85" dirty="0">
                <a:latin typeface="Tahoma"/>
                <a:cs typeface="Tahoma"/>
              </a:rPr>
              <a:t>δυνάμεις</a:t>
            </a:r>
            <a:r>
              <a:rPr sz="1700" spc="225" dirty="0">
                <a:latin typeface="Tahoma"/>
                <a:cs typeface="Tahoma"/>
              </a:rPr>
              <a:t> </a:t>
            </a:r>
            <a:r>
              <a:rPr sz="1700" spc="120" dirty="0">
                <a:latin typeface="Tahoma"/>
                <a:cs typeface="Tahoma"/>
              </a:rPr>
              <a:t>και </a:t>
            </a:r>
            <a:r>
              <a:rPr sz="1700" spc="75" dirty="0">
                <a:latin typeface="Tahoma"/>
                <a:cs typeface="Tahoma"/>
              </a:rPr>
              <a:t>ικανότητες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80" dirty="0">
                <a:latin typeface="Tahoma"/>
                <a:cs typeface="Tahoma"/>
              </a:rPr>
              <a:t>προκειμένου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80" dirty="0">
                <a:latin typeface="Tahoma"/>
                <a:cs typeface="Tahoma"/>
              </a:rPr>
              <a:t>να </a:t>
            </a:r>
            <a:r>
              <a:rPr sz="1700" spc="70" dirty="0">
                <a:latin typeface="Tahoma"/>
                <a:cs typeface="Tahoma"/>
              </a:rPr>
              <a:t>επιτευχθούν</a:t>
            </a:r>
            <a:r>
              <a:rPr sz="1700" spc="-140" dirty="0">
                <a:latin typeface="Tahoma"/>
                <a:cs typeface="Tahoma"/>
              </a:rPr>
              <a:t> </a:t>
            </a:r>
            <a:r>
              <a:rPr sz="1700" spc="110" dirty="0">
                <a:latin typeface="Tahoma"/>
                <a:cs typeface="Tahoma"/>
              </a:rPr>
              <a:t>οι</a:t>
            </a:r>
            <a:r>
              <a:rPr sz="1700" spc="-14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στόχοι </a:t>
            </a:r>
            <a:r>
              <a:rPr sz="1700" spc="65" dirty="0">
                <a:latin typeface="Tahoma"/>
                <a:cs typeface="Tahoma"/>
              </a:rPr>
              <a:t>Αδυναμίες,περιορισμοί,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78187" y="7502380"/>
            <a:ext cx="111061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-10" dirty="0">
                <a:latin typeface="Tahoma"/>
                <a:cs typeface="Tahoma"/>
              </a:rPr>
              <a:t>σφάλματα, </a:t>
            </a:r>
            <a:r>
              <a:rPr sz="1700" spc="65" dirty="0">
                <a:latin typeface="Tahoma"/>
                <a:cs typeface="Tahoma"/>
              </a:rPr>
              <a:t>οργάνωση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31978" y="7502380"/>
            <a:ext cx="173482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 marR="5080" indent="-121285">
              <a:lnSpc>
                <a:spcPct val="113999"/>
              </a:lnSpc>
              <a:spcBef>
                <a:spcPts val="100"/>
              </a:spcBef>
              <a:tabLst>
                <a:tab pos="1229360" algn="l"/>
                <a:tab pos="1332865" algn="l"/>
              </a:tabLst>
            </a:pPr>
            <a:r>
              <a:rPr sz="1700" spc="60" dirty="0">
                <a:latin typeface="Tahoma"/>
                <a:cs typeface="Tahoma"/>
              </a:rPr>
              <a:t>ελλέιψεις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45" dirty="0">
                <a:latin typeface="Tahoma"/>
                <a:cs typeface="Tahoma"/>
              </a:rPr>
              <a:t>στην </a:t>
            </a:r>
            <a:r>
              <a:rPr sz="1700" spc="80" dirty="0">
                <a:latin typeface="Tahoma"/>
                <a:cs typeface="Tahoma"/>
              </a:rPr>
              <a:t>πράγμα</a:t>
            </a:r>
            <a:r>
              <a:rPr sz="1700" dirty="0">
                <a:latin typeface="Tahoma"/>
                <a:cs typeface="Tahoma"/>
              </a:rPr>
              <a:t>		</a:t>
            </a:r>
            <a:r>
              <a:rPr sz="1700" spc="40" dirty="0">
                <a:latin typeface="Tahoma"/>
                <a:cs typeface="Tahoma"/>
              </a:rPr>
              <a:t>που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78187" y="8092930"/>
            <a:ext cx="308864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  <a:tabLst>
                <a:tab pos="940435" algn="l"/>
                <a:tab pos="1677670" algn="l"/>
                <a:tab pos="2186305" algn="l"/>
              </a:tabLst>
            </a:pPr>
            <a:r>
              <a:rPr sz="1700" spc="75" dirty="0">
                <a:latin typeface="Tahoma"/>
                <a:cs typeface="Tahoma"/>
              </a:rPr>
              <a:t>οδηγεί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45" dirty="0">
                <a:latin typeface="Tahoma"/>
                <a:cs typeface="Tahoma"/>
              </a:rPr>
              <a:t>στην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45" dirty="0">
                <a:latin typeface="Tahoma"/>
                <a:cs typeface="Tahoma"/>
              </a:rPr>
              <a:t>μη</a:t>
            </a:r>
            <a:r>
              <a:rPr sz="1700" dirty="0">
                <a:latin typeface="Tahoma"/>
                <a:cs typeface="Tahoma"/>
              </a:rPr>
              <a:t>	</a:t>
            </a:r>
            <a:r>
              <a:rPr sz="1700" spc="65" dirty="0">
                <a:latin typeface="Tahoma"/>
                <a:cs typeface="Tahoma"/>
              </a:rPr>
              <a:t>επίτευξη </a:t>
            </a:r>
            <a:r>
              <a:rPr sz="1700" spc="-10" dirty="0">
                <a:latin typeface="Tahoma"/>
                <a:cs typeface="Tahoma"/>
              </a:rPr>
              <a:t>στόχων.</a:t>
            </a:r>
            <a:endParaRPr sz="17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646652" y="5951845"/>
            <a:ext cx="528320" cy="2206625"/>
            <a:chOff x="2646652" y="5951845"/>
            <a:chExt cx="528320" cy="220662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9220" y="5951845"/>
              <a:ext cx="85725" cy="857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9220" y="6332845"/>
              <a:ext cx="85725" cy="857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6652" y="6900618"/>
              <a:ext cx="76200" cy="761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6652" y="7491168"/>
              <a:ext cx="76200" cy="761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6652" y="8081718"/>
              <a:ext cx="76200" cy="7619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2851836" y="5746397"/>
            <a:ext cx="3303904" cy="280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4980" marR="679450">
              <a:lnSpc>
                <a:spcPct val="116300"/>
              </a:lnSpc>
              <a:spcBef>
                <a:spcPts val="95"/>
              </a:spcBef>
            </a:pPr>
            <a:r>
              <a:rPr sz="2150" b="1" spc="204" dirty="0">
                <a:latin typeface="Cambria"/>
                <a:cs typeface="Cambria"/>
              </a:rPr>
              <a:t>Opportunities Threats</a:t>
            </a:r>
            <a:endParaRPr sz="2150">
              <a:latin typeface="Cambria"/>
              <a:cs typeface="Cambria"/>
            </a:endParaRPr>
          </a:p>
          <a:p>
            <a:pPr marL="12700" marR="5080">
              <a:lnSpc>
                <a:spcPct val="117400"/>
              </a:lnSpc>
              <a:spcBef>
                <a:spcPts val="1895"/>
              </a:spcBef>
            </a:pPr>
            <a:r>
              <a:rPr sz="1650" spc="110" dirty="0">
                <a:latin typeface="Tahoma"/>
                <a:cs typeface="Tahoma"/>
              </a:rPr>
              <a:t>Ευκαιρίες</a:t>
            </a:r>
            <a:r>
              <a:rPr sz="1650" spc="-120" dirty="0">
                <a:latin typeface="Tahoma"/>
                <a:cs typeface="Tahoma"/>
              </a:rPr>
              <a:t> </a:t>
            </a:r>
            <a:r>
              <a:rPr sz="1650" spc="80" dirty="0">
                <a:latin typeface="Tahoma"/>
                <a:cs typeface="Tahoma"/>
              </a:rPr>
              <a:t>που</a:t>
            </a:r>
            <a:r>
              <a:rPr sz="1650" spc="-114" dirty="0">
                <a:latin typeface="Tahoma"/>
                <a:cs typeface="Tahoma"/>
              </a:rPr>
              <a:t> </a:t>
            </a:r>
            <a:r>
              <a:rPr sz="1650" spc="90" dirty="0">
                <a:latin typeface="Tahoma"/>
                <a:cs typeface="Tahoma"/>
              </a:rPr>
              <a:t>προκύπτουν</a:t>
            </a:r>
            <a:r>
              <a:rPr sz="1650" spc="-120" dirty="0">
                <a:latin typeface="Tahoma"/>
                <a:cs typeface="Tahoma"/>
              </a:rPr>
              <a:t> </a:t>
            </a:r>
            <a:r>
              <a:rPr sz="1650" spc="65" dirty="0">
                <a:latin typeface="Tahoma"/>
                <a:cs typeface="Tahoma"/>
              </a:rPr>
              <a:t>από </a:t>
            </a:r>
            <a:r>
              <a:rPr sz="1650" spc="50" dirty="0">
                <a:latin typeface="Tahoma"/>
                <a:cs typeface="Tahoma"/>
              </a:rPr>
              <a:t>το</a:t>
            </a:r>
            <a:r>
              <a:rPr sz="1650" spc="-140" dirty="0">
                <a:latin typeface="Tahoma"/>
                <a:cs typeface="Tahoma"/>
              </a:rPr>
              <a:t> </a:t>
            </a:r>
            <a:r>
              <a:rPr sz="1650" spc="90" dirty="0">
                <a:latin typeface="Tahoma"/>
                <a:cs typeface="Tahoma"/>
              </a:rPr>
              <a:t>εξωτερικό</a:t>
            </a:r>
            <a:r>
              <a:rPr sz="1650" spc="-135" dirty="0">
                <a:latin typeface="Tahoma"/>
                <a:cs typeface="Tahoma"/>
              </a:rPr>
              <a:t> </a:t>
            </a:r>
            <a:r>
              <a:rPr sz="1650" spc="85" dirty="0">
                <a:latin typeface="Tahoma"/>
                <a:cs typeface="Tahoma"/>
              </a:rPr>
              <a:t>περιβάλλον </a:t>
            </a:r>
            <a:r>
              <a:rPr sz="1650" spc="90" dirty="0">
                <a:latin typeface="Tahoma"/>
                <a:cs typeface="Tahoma"/>
              </a:rPr>
              <a:t>Παράγοντες</a:t>
            </a:r>
            <a:r>
              <a:rPr sz="1650" spc="-120" dirty="0">
                <a:latin typeface="Tahoma"/>
                <a:cs typeface="Tahoma"/>
              </a:rPr>
              <a:t> </a:t>
            </a:r>
            <a:r>
              <a:rPr sz="1650" spc="80" dirty="0">
                <a:latin typeface="Tahoma"/>
                <a:cs typeface="Tahoma"/>
              </a:rPr>
              <a:t>εξέλιξης</a:t>
            </a:r>
            <a:r>
              <a:rPr sz="1650" spc="-114" dirty="0">
                <a:latin typeface="Tahoma"/>
                <a:cs typeface="Tahoma"/>
              </a:rPr>
              <a:t> </a:t>
            </a:r>
            <a:r>
              <a:rPr sz="1650" spc="55" dirty="0">
                <a:latin typeface="Tahoma"/>
                <a:cs typeface="Tahoma"/>
              </a:rPr>
              <a:t>όπως </a:t>
            </a:r>
            <a:r>
              <a:rPr sz="1650" spc="110" dirty="0">
                <a:latin typeface="Tahoma"/>
                <a:cs typeface="Tahoma"/>
              </a:rPr>
              <a:t>πολιτικοοικονομικό</a:t>
            </a:r>
            <a:r>
              <a:rPr sz="1650" spc="-114" dirty="0">
                <a:latin typeface="Tahoma"/>
                <a:cs typeface="Tahoma"/>
              </a:rPr>
              <a:t> </a:t>
            </a:r>
            <a:r>
              <a:rPr sz="1650" spc="65" dirty="0">
                <a:latin typeface="Tahoma"/>
                <a:cs typeface="Tahoma"/>
              </a:rPr>
              <a:t>περιβάλλον. </a:t>
            </a:r>
            <a:r>
              <a:rPr sz="1650" spc="80" dirty="0">
                <a:latin typeface="Tahoma"/>
                <a:cs typeface="Tahoma"/>
              </a:rPr>
              <a:t>Απειλές-</a:t>
            </a:r>
            <a:r>
              <a:rPr sz="1650" spc="-125" dirty="0">
                <a:latin typeface="Tahoma"/>
                <a:cs typeface="Tahoma"/>
              </a:rPr>
              <a:t> </a:t>
            </a:r>
            <a:r>
              <a:rPr sz="1650" spc="100" dirty="0">
                <a:latin typeface="Tahoma"/>
                <a:cs typeface="Tahoma"/>
              </a:rPr>
              <a:t>δυνητικά</a:t>
            </a:r>
            <a:r>
              <a:rPr sz="1650" spc="-120" dirty="0">
                <a:latin typeface="Tahoma"/>
                <a:cs typeface="Tahoma"/>
              </a:rPr>
              <a:t> </a:t>
            </a:r>
            <a:r>
              <a:rPr sz="1650" spc="95" dirty="0">
                <a:latin typeface="Tahoma"/>
                <a:cs typeface="Tahoma"/>
              </a:rPr>
              <a:t>ζημιογόνοι </a:t>
            </a:r>
            <a:r>
              <a:rPr sz="1650" spc="90" dirty="0">
                <a:latin typeface="Tahoma"/>
                <a:cs typeface="Tahoma"/>
              </a:rPr>
              <a:t>εξωτερικοί</a:t>
            </a:r>
            <a:r>
              <a:rPr sz="1650" spc="-50" dirty="0">
                <a:latin typeface="Tahoma"/>
                <a:cs typeface="Tahoma"/>
              </a:rPr>
              <a:t> </a:t>
            </a:r>
            <a:r>
              <a:rPr sz="1650" spc="60" dirty="0">
                <a:latin typeface="Tahoma"/>
                <a:cs typeface="Tahoma"/>
              </a:rPr>
              <a:t>παράγοντες.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037195" cy="10287000"/>
          </a:xfrm>
          <a:custGeom>
            <a:avLst/>
            <a:gdLst/>
            <a:ahLst/>
            <a:cxnLst/>
            <a:rect l="l" t="t" r="r" b="b"/>
            <a:pathLst>
              <a:path w="8037195" h="10287000">
                <a:moveTo>
                  <a:pt x="0" y="10286999"/>
                </a:moveTo>
                <a:lnTo>
                  <a:pt x="8036838" y="10286999"/>
                </a:lnTo>
                <a:lnTo>
                  <a:pt x="803683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36838" y="0"/>
            <a:ext cx="10251440" cy="10287000"/>
            <a:chOff x="8036838" y="0"/>
            <a:chExt cx="10251440" cy="10287000"/>
          </a:xfrm>
        </p:grpSpPr>
        <p:sp>
          <p:nvSpPr>
            <p:cNvPr id="4" name="object 4"/>
            <p:cNvSpPr/>
            <p:nvPr/>
          </p:nvSpPr>
          <p:spPr>
            <a:xfrm>
              <a:off x="17875077" y="0"/>
              <a:ext cx="413384" cy="10287000"/>
            </a:xfrm>
            <a:custGeom>
              <a:avLst/>
              <a:gdLst/>
              <a:ahLst/>
              <a:cxnLst/>
              <a:rect l="l" t="t" r="r" b="b"/>
              <a:pathLst>
                <a:path w="413384" h="10287000">
                  <a:moveTo>
                    <a:pt x="0" y="10286999"/>
                  </a:moveTo>
                  <a:lnTo>
                    <a:pt x="412920" y="10286999"/>
                  </a:lnTo>
                  <a:lnTo>
                    <a:pt x="412920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36838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3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838239" y="0"/>
                  </a:lnTo>
                  <a:lnTo>
                    <a:pt x="9838239" y="1028699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028700" y="9741522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199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67059" y="10287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199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349" y="1882139"/>
            <a:ext cx="12744449" cy="70484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80058" y="610490"/>
            <a:ext cx="63182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8510" marR="5080" indent="-766445">
              <a:lnSpc>
                <a:spcPct val="115399"/>
              </a:lnSpc>
              <a:spcBef>
                <a:spcPts val="100"/>
              </a:spcBef>
            </a:pPr>
            <a:r>
              <a:rPr sz="2600" b="1" i="1" dirty="0">
                <a:solidFill>
                  <a:srgbClr val="D56A34"/>
                </a:solidFill>
                <a:latin typeface="Arial"/>
                <a:cs typeface="Arial"/>
              </a:rPr>
              <a:t>Η</a:t>
            </a:r>
            <a:r>
              <a:rPr sz="2600" b="1" i="1" spc="-95" dirty="0">
                <a:solidFill>
                  <a:srgbClr val="D56A34"/>
                </a:solidFill>
                <a:latin typeface="Arial"/>
                <a:cs typeface="Arial"/>
              </a:rPr>
              <a:t> </a:t>
            </a:r>
            <a:r>
              <a:rPr sz="2600" b="1" i="1" spc="-90" dirty="0">
                <a:solidFill>
                  <a:srgbClr val="D56A34"/>
                </a:solidFill>
                <a:latin typeface="Arial"/>
                <a:cs typeface="Arial"/>
              </a:rPr>
              <a:t>ση</a:t>
            </a:r>
            <a:r>
              <a:rPr sz="2600" b="1" i="1" spc="-90" dirty="0">
                <a:solidFill>
                  <a:srgbClr val="D56A34"/>
                </a:solidFill>
                <a:latin typeface="Cambria"/>
                <a:cs typeface="Cambria"/>
              </a:rPr>
              <a:t>μ</a:t>
            </a:r>
            <a:r>
              <a:rPr sz="2600" b="1" i="1" spc="-90" dirty="0">
                <a:solidFill>
                  <a:srgbClr val="D56A34"/>
                </a:solidFill>
                <a:latin typeface="Arial"/>
                <a:cs typeface="Arial"/>
              </a:rPr>
              <a:t>ασία</a:t>
            </a:r>
            <a:r>
              <a:rPr sz="2600" b="1" i="1" spc="-95" dirty="0">
                <a:solidFill>
                  <a:srgbClr val="D56A34"/>
                </a:solidFill>
                <a:latin typeface="Arial"/>
                <a:cs typeface="Arial"/>
              </a:rPr>
              <a:t> </a:t>
            </a:r>
            <a:r>
              <a:rPr sz="2600" b="1" i="1" dirty="0">
                <a:solidFill>
                  <a:srgbClr val="D56A34"/>
                </a:solidFill>
                <a:latin typeface="Arial"/>
                <a:cs typeface="Arial"/>
              </a:rPr>
              <a:t>της</a:t>
            </a:r>
            <a:r>
              <a:rPr sz="2600" b="1" i="1" spc="-90" dirty="0">
                <a:solidFill>
                  <a:srgbClr val="D56A34"/>
                </a:solidFill>
                <a:latin typeface="Arial"/>
                <a:cs typeface="Arial"/>
              </a:rPr>
              <a:t> </a:t>
            </a:r>
            <a:r>
              <a:rPr sz="2600" b="1" i="1" spc="-30" dirty="0">
                <a:solidFill>
                  <a:srgbClr val="D56A34"/>
                </a:solidFill>
                <a:latin typeface="Arial"/>
                <a:cs typeface="Arial"/>
              </a:rPr>
              <a:t>Ε</a:t>
            </a:r>
            <a:r>
              <a:rPr sz="2600" b="1" i="1" spc="-30" dirty="0">
                <a:solidFill>
                  <a:srgbClr val="D56A34"/>
                </a:solidFill>
                <a:latin typeface="Cambria"/>
                <a:cs typeface="Cambria"/>
              </a:rPr>
              <a:t>π</a:t>
            </a:r>
            <a:r>
              <a:rPr sz="2600" b="1" i="1" spc="-30" dirty="0">
                <a:solidFill>
                  <a:srgbClr val="D56A34"/>
                </a:solidFill>
                <a:latin typeface="Arial"/>
                <a:cs typeface="Arial"/>
              </a:rPr>
              <a:t>ιχιερη</a:t>
            </a:r>
            <a:r>
              <a:rPr sz="2600" b="1" i="1" spc="-30" dirty="0">
                <a:solidFill>
                  <a:srgbClr val="D56A34"/>
                </a:solidFill>
                <a:latin typeface="Cambria"/>
                <a:cs typeface="Cambria"/>
              </a:rPr>
              <a:t>μ</a:t>
            </a:r>
            <a:r>
              <a:rPr sz="2600" b="1" i="1" spc="-30" dirty="0">
                <a:solidFill>
                  <a:srgbClr val="D56A34"/>
                </a:solidFill>
                <a:latin typeface="Arial"/>
                <a:cs typeface="Arial"/>
              </a:rPr>
              <a:t>ατικότητας</a:t>
            </a:r>
            <a:r>
              <a:rPr sz="2600" b="1" i="1" spc="-95" dirty="0">
                <a:solidFill>
                  <a:srgbClr val="D56A34"/>
                </a:solidFill>
                <a:latin typeface="Arial"/>
                <a:cs typeface="Arial"/>
              </a:rPr>
              <a:t> </a:t>
            </a:r>
            <a:r>
              <a:rPr sz="2600" b="1" i="1" spc="-20" dirty="0">
                <a:solidFill>
                  <a:srgbClr val="D56A34"/>
                </a:solidFill>
                <a:latin typeface="Arial"/>
                <a:cs typeface="Arial"/>
              </a:rPr>
              <a:t>στην </a:t>
            </a:r>
            <a:r>
              <a:rPr sz="2600" b="1" i="1" dirty="0">
                <a:solidFill>
                  <a:srgbClr val="D56A34"/>
                </a:solidFill>
                <a:latin typeface="Arial"/>
                <a:cs typeface="Arial"/>
              </a:rPr>
              <a:t>Στρατηγική </a:t>
            </a:r>
            <a:r>
              <a:rPr sz="2600" b="1" i="1" spc="50" dirty="0">
                <a:solidFill>
                  <a:srgbClr val="D56A34"/>
                </a:solidFill>
                <a:latin typeface="Arial"/>
                <a:cs typeface="Arial"/>
              </a:rPr>
              <a:t>των</a:t>
            </a:r>
            <a:r>
              <a:rPr sz="2600" b="1" i="1" spc="5" dirty="0">
                <a:solidFill>
                  <a:srgbClr val="D56A34"/>
                </a:solidFill>
                <a:latin typeface="Arial"/>
                <a:cs typeface="Arial"/>
              </a:rPr>
              <a:t> </a:t>
            </a:r>
            <a:r>
              <a:rPr sz="2600" b="1" i="1" spc="-10" dirty="0">
                <a:solidFill>
                  <a:srgbClr val="D56A34"/>
                </a:solidFill>
                <a:latin typeface="Arial"/>
                <a:cs typeface="Arial"/>
              </a:rPr>
              <a:t>Ε</a:t>
            </a:r>
            <a:r>
              <a:rPr sz="2600" b="1" i="1" spc="-10" dirty="0">
                <a:solidFill>
                  <a:srgbClr val="D56A34"/>
                </a:solidFill>
                <a:latin typeface="Cambria"/>
                <a:cs typeface="Cambria"/>
              </a:rPr>
              <a:t>π</a:t>
            </a:r>
            <a:r>
              <a:rPr sz="2600" b="1" i="1" spc="-10" dirty="0">
                <a:solidFill>
                  <a:srgbClr val="D56A34"/>
                </a:solidFill>
                <a:latin typeface="Arial"/>
                <a:cs typeface="Arial"/>
              </a:rPr>
              <a:t>ιχειρήσεων</a:t>
            </a:r>
            <a:r>
              <a:rPr sz="2600" b="1" i="1" spc="-10" dirty="0">
                <a:solidFill>
                  <a:srgbClr val="D56A34"/>
                </a:solidFill>
                <a:latin typeface="Cambria"/>
                <a:cs typeface="Cambria"/>
              </a:rPr>
              <a:t>.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22798" y="3251213"/>
            <a:ext cx="95250" cy="9524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333242" y="1333639"/>
            <a:ext cx="324358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30" dirty="0">
                <a:solidFill>
                  <a:srgbClr val="0E4561"/>
                </a:solidFill>
                <a:latin typeface="Tahoma"/>
                <a:cs typeface="Tahoma"/>
              </a:rPr>
              <a:t>Schumpeter</a:t>
            </a:r>
            <a:r>
              <a:rPr sz="2600" b="1" spc="-12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00" b="1" spc="-10" dirty="0">
                <a:solidFill>
                  <a:srgbClr val="0E4561"/>
                </a:solidFill>
                <a:latin typeface="Tahoma"/>
                <a:cs typeface="Tahoma"/>
              </a:rPr>
              <a:t>Joseph</a:t>
            </a:r>
            <a:endParaRPr sz="26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73680" y="2392011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94223" y="3890353"/>
            <a:ext cx="85725" cy="857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3922178" y="2196621"/>
            <a:ext cx="3953510" cy="3038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35"/>
              </a:spcBef>
            </a:pPr>
            <a:r>
              <a:rPr sz="2600" b="1" spc="335" dirty="0">
                <a:solidFill>
                  <a:srgbClr val="0E4561"/>
                </a:solidFill>
                <a:latin typeface="Cambria"/>
                <a:cs typeface="Cambria"/>
              </a:rPr>
              <a:t>Τεχνολογική</a:t>
            </a:r>
            <a:r>
              <a:rPr sz="2600" b="1" spc="390" dirty="0">
                <a:solidFill>
                  <a:srgbClr val="0E4561"/>
                </a:solidFill>
                <a:latin typeface="Cambria"/>
                <a:cs typeface="Cambria"/>
              </a:rPr>
              <a:t> </a:t>
            </a:r>
            <a:r>
              <a:rPr sz="2600" b="1" spc="265" dirty="0">
                <a:solidFill>
                  <a:srgbClr val="0E4561"/>
                </a:solidFill>
                <a:latin typeface="Cambria"/>
                <a:cs typeface="Cambria"/>
              </a:rPr>
              <a:t>πρόδος</a:t>
            </a:r>
            <a:endParaRPr sz="2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2600">
              <a:latin typeface="Cambria"/>
              <a:cs typeface="Cambria"/>
            </a:endParaRPr>
          </a:p>
          <a:p>
            <a:pPr marL="60960">
              <a:lnSpc>
                <a:spcPct val="100000"/>
              </a:lnSpc>
            </a:pPr>
            <a:r>
              <a:rPr sz="2400" b="1" spc="315" dirty="0">
                <a:solidFill>
                  <a:srgbClr val="0E4561"/>
                </a:solidFill>
                <a:latin typeface="Cambria"/>
                <a:cs typeface="Cambria"/>
              </a:rPr>
              <a:t>Καινοτομία</a:t>
            </a:r>
            <a:endParaRPr sz="2400">
              <a:latin typeface="Cambria"/>
              <a:cs typeface="Cambria"/>
            </a:endParaRPr>
          </a:p>
          <a:p>
            <a:pPr marL="12700" marR="201295">
              <a:lnSpc>
                <a:spcPct val="116300"/>
              </a:lnSpc>
              <a:spcBef>
                <a:spcPts val="1905"/>
              </a:spcBef>
            </a:pPr>
            <a:r>
              <a:rPr sz="2150" b="1" spc="235" dirty="0">
                <a:solidFill>
                  <a:srgbClr val="002E41"/>
                </a:solidFill>
                <a:latin typeface="Cambria"/>
                <a:cs typeface="Cambria"/>
              </a:rPr>
              <a:t>Τρίτος</a:t>
            </a:r>
            <a:r>
              <a:rPr sz="2150" b="1" spc="260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54" dirty="0">
                <a:solidFill>
                  <a:srgbClr val="002E41"/>
                </a:solidFill>
                <a:latin typeface="Cambria"/>
                <a:cs typeface="Cambria"/>
              </a:rPr>
              <a:t>παράγοντας </a:t>
            </a:r>
            <a:r>
              <a:rPr sz="2150" b="1" spc="235" dirty="0">
                <a:solidFill>
                  <a:srgbClr val="002E41"/>
                </a:solidFill>
                <a:latin typeface="Cambria"/>
                <a:cs typeface="Cambria"/>
              </a:rPr>
              <a:t>στη </a:t>
            </a:r>
            <a:r>
              <a:rPr sz="2150" b="1" spc="254" dirty="0">
                <a:solidFill>
                  <a:srgbClr val="002E41"/>
                </a:solidFill>
                <a:latin typeface="Cambria"/>
                <a:cs typeface="Cambria"/>
              </a:rPr>
              <a:t>συνάρτηση</a:t>
            </a:r>
            <a:r>
              <a:rPr sz="2150" b="1" spc="26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40" dirty="0">
                <a:solidFill>
                  <a:srgbClr val="002E41"/>
                </a:solidFill>
                <a:latin typeface="Cambria"/>
                <a:cs typeface="Cambria"/>
              </a:rPr>
              <a:t>παραγωγής, </a:t>
            </a:r>
            <a:r>
              <a:rPr sz="2150" b="1" spc="235" dirty="0">
                <a:solidFill>
                  <a:srgbClr val="002E41"/>
                </a:solidFill>
                <a:latin typeface="Cambria"/>
                <a:cs typeface="Cambria"/>
              </a:rPr>
              <a:t>πέρα</a:t>
            </a:r>
            <a:r>
              <a:rPr sz="2150" b="1" spc="24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50" dirty="0">
                <a:solidFill>
                  <a:srgbClr val="002E41"/>
                </a:solidFill>
                <a:latin typeface="Cambria"/>
                <a:cs typeface="Cambria"/>
              </a:rPr>
              <a:t>από</a:t>
            </a:r>
            <a:r>
              <a:rPr sz="2150" b="1" spc="254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25" dirty="0">
                <a:solidFill>
                  <a:srgbClr val="002E41"/>
                </a:solidFill>
                <a:latin typeface="Cambria"/>
                <a:cs typeface="Cambria"/>
              </a:rPr>
              <a:t>το</a:t>
            </a:r>
            <a:r>
              <a:rPr sz="2150" b="1" spc="245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90" dirty="0">
                <a:solidFill>
                  <a:srgbClr val="002E41"/>
                </a:solidFill>
                <a:latin typeface="Cambria"/>
                <a:cs typeface="Cambria"/>
              </a:rPr>
              <a:t>κεφάλαιο </a:t>
            </a:r>
            <a:r>
              <a:rPr sz="2150" b="1" spc="325" dirty="0">
                <a:solidFill>
                  <a:srgbClr val="002E41"/>
                </a:solidFill>
                <a:latin typeface="Cambria"/>
                <a:cs typeface="Cambria"/>
              </a:rPr>
              <a:t>και</a:t>
            </a:r>
            <a:r>
              <a:rPr sz="2150" b="1" spc="250" dirty="0">
                <a:solidFill>
                  <a:srgbClr val="002E41"/>
                </a:solidFill>
                <a:latin typeface="Cambria"/>
                <a:cs typeface="Cambria"/>
              </a:rPr>
              <a:t> </a:t>
            </a:r>
            <a:r>
              <a:rPr sz="2150" b="1" spc="265" dirty="0">
                <a:solidFill>
                  <a:srgbClr val="002E41"/>
                </a:solidFill>
                <a:latin typeface="Cambria"/>
                <a:cs typeface="Cambria"/>
              </a:rPr>
              <a:t>την</a:t>
            </a:r>
            <a:r>
              <a:rPr sz="2150" b="1" spc="250" dirty="0">
                <a:solidFill>
                  <a:srgbClr val="002E41"/>
                </a:solidFill>
                <a:latin typeface="Cambria"/>
                <a:cs typeface="Cambria"/>
              </a:rPr>
              <a:t> εργασία.</a:t>
            </a:r>
            <a:endParaRPr sz="215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660755" cy="10287000"/>
            </a:xfrm>
            <a:custGeom>
              <a:avLst/>
              <a:gdLst/>
              <a:ahLst/>
              <a:cxnLst/>
              <a:rect l="l" t="t" r="r" b="b"/>
              <a:pathLst>
                <a:path w="13660755" h="10287000">
                  <a:moveTo>
                    <a:pt x="0" y="10286999"/>
                  </a:moveTo>
                  <a:lnTo>
                    <a:pt x="13660650" y="10286999"/>
                  </a:lnTo>
                  <a:lnTo>
                    <a:pt x="13660650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649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8" y="10285006"/>
                  </a:moveTo>
                  <a:lnTo>
                    <a:pt x="0" y="10285006"/>
                  </a:lnTo>
                  <a:lnTo>
                    <a:pt x="0" y="0"/>
                  </a:lnTo>
                  <a:lnTo>
                    <a:pt x="4627348" y="0"/>
                  </a:lnTo>
                  <a:lnTo>
                    <a:pt x="4627348" y="10285006"/>
                  </a:lnTo>
                  <a:close/>
                </a:path>
              </a:pathLst>
            </a:custGeom>
            <a:solidFill>
              <a:srgbClr val="A69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5071" y="1684924"/>
              <a:ext cx="5344227" cy="75733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626410"/>
            <a:ext cx="60718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i="1" spc="-775" dirty="0">
                <a:solidFill>
                  <a:srgbClr val="D56A34"/>
                </a:solidFill>
                <a:latin typeface="Cambria"/>
                <a:cs typeface="Cambria"/>
              </a:rPr>
              <a:t>Schumpeter</a:t>
            </a:r>
            <a:r>
              <a:rPr sz="6400" b="1" i="1" spc="90" dirty="0">
                <a:solidFill>
                  <a:srgbClr val="D56A34"/>
                </a:solidFill>
                <a:latin typeface="Cambria"/>
                <a:cs typeface="Cambria"/>
              </a:rPr>
              <a:t> </a:t>
            </a:r>
            <a:r>
              <a:rPr sz="6400" b="1" i="1" spc="-540" dirty="0">
                <a:solidFill>
                  <a:srgbClr val="D56A34"/>
                </a:solidFill>
                <a:latin typeface="Cambria"/>
                <a:cs typeface="Cambria"/>
              </a:rPr>
              <a:t>Theory..</a:t>
            </a:r>
            <a:endParaRPr sz="64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2293588"/>
            <a:ext cx="6786245" cy="6559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Ο</a:t>
            </a:r>
            <a:r>
              <a:rPr sz="2650" b="1" spc="-12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40" dirty="0">
                <a:solidFill>
                  <a:srgbClr val="0E4561"/>
                </a:solidFill>
                <a:latin typeface="Tahoma"/>
                <a:cs typeface="Tahoma"/>
              </a:rPr>
              <a:t>επιχειρηματίας-</a:t>
            </a:r>
            <a:r>
              <a:rPr sz="2650" b="1" spc="-12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90" dirty="0">
                <a:solidFill>
                  <a:srgbClr val="0E4561"/>
                </a:solidFill>
                <a:latin typeface="Tahoma"/>
                <a:cs typeface="Tahoma"/>
              </a:rPr>
              <a:t>καινοτόμος</a:t>
            </a:r>
            <a:r>
              <a:rPr sz="2650" b="1" spc="-12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20" dirty="0">
                <a:solidFill>
                  <a:srgbClr val="0E4561"/>
                </a:solidFill>
                <a:latin typeface="Tahoma"/>
                <a:cs typeface="Tahoma"/>
              </a:rPr>
              <a:t>επιτυγχάνει </a:t>
            </a:r>
            <a:r>
              <a:rPr sz="2650" b="1" spc="-25" dirty="0">
                <a:solidFill>
                  <a:srgbClr val="0E4561"/>
                </a:solidFill>
                <a:latin typeface="Tahoma"/>
                <a:cs typeface="Tahoma"/>
              </a:rPr>
              <a:t>να</a:t>
            </a:r>
            <a:r>
              <a:rPr sz="2650" b="1" spc="-14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70" dirty="0">
                <a:solidFill>
                  <a:srgbClr val="0E4561"/>
                </a:solidFill>
                <a:latin typeface="Tahoma"/>
                <a:cs typeface="Tahoma"/>
              </a:rPr>
              <a:t>προκαλέσει</a:t>
            </a: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80" dirty="0">
                <a:solidFill>
                  <a:srgbClr val="0E4561"/>
                </a:solidFill>
                <a:latin typeface="Tahoma"/>
                <a:cs typeface="Tahoma"/>
              </a:rPr>
              <a:t>αναστάτωση</a:t>
            </a: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20" dirty="0">
                <a:solidFill>
                  <a:srgbClr val="0E4561"/>
                </a:solidFill>
                <a:latin typeface="Tahoma"/>
                <a:cs typeface="Tahoma"/>
              </a:rPr>
              <a:t>στην </a:t>
            </a:r>
            <a:r>
              <a:rPr sz="2650" b="1" spc="-80" dirty="0">
                <a:solidFill>
                  <a:srgbClr val="0E4561"/>
                </a:solidFill>
                <a:latin typeface="Tahoma"/>
                <a:cs typeface="Tahoma"/>
              </a:rPr>
              <a:t>ισορροπία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του</a:t>
            </a:r>
            <a:r>
              <a:rPr sz="2650" b="1" spc="-14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5" dirty="0">
                <a:solidFill>
                  <a:srgbClr val="0E4561"/>
                </a:solidFill>
                <a:latin typeface="Tahoma"/>
                <a:cs typeface="Tahoma"/>
              </a:rPr>
              <a:t>συστήματος</a:t>
            </a:r>
            <a:r>
              <a:rPr sz="2650" b="1" spc="-14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20" dirty="0">
                <a:solidFill>
                  <a:srgbClr val="0E4561"/>
                </a:solidFill>
                <a:latin typeface="Tahoma"/>
                <a:cs typeface="Tahoma"/>
              </a:rPr>
              <a:t>μέσω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25" dirty="0">
                <a:solidFill>
                  <a:srgbClr val="0E4561"/>
                </a:solidFill>
                <a:latin typeface="Tahoma"/>
                <a:cs typeface="Tahoma"/>
              </a:rPr>
              <a:t>της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δημιουργίας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14" dirty="0">
                <a:solidFill>
                  <a:srgbClr val="0E4561"/>
                </a:solidFill>
                <a:latin typeface="Tahoma"/>
                <a:cs typeface="Tahoma"/>
              </a:rPr>
              <a:t>νέων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40" dirty="0">
                <a:solidFill>
                  <a:srgbClr val="0E4561"/>
                </a:solidFill>
                <a:latin typeface="Tahoma"/>
                <a:cs typeface="Tahoma"/>
              </a:rPr>
              <a:t>συνδυασμών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50" dirty="0">
                <a:solidFill>
                  <a:srgbClr val="0E4561"/>
                </a:solidFill>
                <a:latin typeface="Tahoma"/>
                <a:cs typeface="Tahoma"/>
              </a:rPr>
              <a:t>οι</a:t>
            </a:r>
            <a:r>
              <a:rPr sz="2650" b="1" spc="-14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οποίοι </a:t>
            </a:r>
            <a:r>
              <a:rPr sz="2650" b="1" spc="-75" dirty="0">
                <a:solidFill>
                  <a:srgbClr val="0E4561"/>
                </a:solidFill>
                <a:latin typeface="Tahoma"/>
                <a:cs typeface="Tahoma"/>
              </a:rPr>
              <a:t>μπορεί</a:t>
            </a:r>
            <a:r>
              <a:rPr sz="2650" b="1" spc="-16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25" dirty="0">
                <a:solidFill>
                  <a:srgbClr val="0E4561"/>
                </a:solidFill>
                <a:latin typeface="Tahoma"/>
                <a:cs typeface="Tahoma"/>
              </a:rPr>
              <a:t>να</a:t>
            </a:r>
            <a:r>
              <a:rPr sz="2650" b="1" spc="-15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περιλαμβάνουν:</a:t>
            </a:r>
            <a:endParaRPr sz="2650">
              <a:latin typeface="Tahoma"/>
              <a:cs typeface="Tahoma"/>
            </a:endParaRPr>
          </a:p>
          <a:p>
            <a:pPr marL="12700" marR="574040" indent="457200">
              <a:lnSpc>
                <a:spcPts val="3670"/>
              </a:lnSpc>
              <a:spcBef>
                <a:spcPts val="204"/>
              </a:spcBef>
              <a:buAutoNum type="arabicPeriod"/>
              <a:tabLst>
                <a:tab pos="469900" algn="l"/>
              </a:tabLst>
            </a:pP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Την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εισαγωγή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ενός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25" dirty="0">
                <a:solidFill>
                  <a:srgbClr val="0E4561"/>
                </a:solidFill>
                <a:latin typeface="Tahoma"/>
                <a:cs typeface="Tahoma"/>
              </a:rPr>
              <a:t>νέου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95" dirty="0">
                <a:solidFill>
                  <a:srgbClr val="0E4561"/>
                </a:solidFill>
                <a:latin typeface="Tahoma"/>
                <a:cs typeface="Tahoma"/>
              </a:rPr>
              <a:t>προϊόντος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50" dirty="0">
                <a:solidFill>
                  <a:srgbClr val="0E4561"/>
                </a:solidFill>
                <a:latin typeface="Tahoma"/>
                <a:cs typeface="Tahoma"/>
              </a:rPr>
              <a:t>ή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ενός</a:t>
            </a:r>
            <a:r>
              <a:rPr sz="2650" b="1" spc="-15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95" dirty="0">
                <a:solidFill>
                  <a:srgbClr val="0E4561"/>
                </a:solidFill>
                <a:latin typeface="Tahoma"/>
                <a:cs typeface="Tahoma"/>
              </a:rPr>
              <a:t>υπάρχοντος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95" dirty="0">
                <a:solidFill>
                  <a:srgbClr val="0E4561"/>
                </a:solidFill>
                <a:latin typeface="Tahoma"/>
                <a:cs typeface="Tahoma"/>
              </a:rPr>
              <a:t>προϊόντος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55" dirty="0">
                <a:solidFill>
                  <a:srgbClr val="0E4561"/>
                </a:solidFill>
                <a:latin typeface="Tahoma"/>
                <a:cs typeface="Tahoma"/>
              </a:rPr>
              <a:t>με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25" dirty="0">
                <a:solidFill>
                  <a:srgbClr val="0E4561"/>
                </a:solidFill>
                <a:latin typeface="Tahoma"/>
                <a:cs typeface="Tahoma"/>
              </a:rPr>
              <a:t>νέα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ποιότητα.</a:t>
            </a:r>
            <a:endParaRPr sz="2650">
              <a:latin typeface="Tahoma"/>
              <a:cs typeface="Tahoma"/>
            </a:endParaRPr>
          </a:p>
          <a:p>
            <a:pPr marL="12700" marR="631825" indent="379730">
              <a:lnSpc>
                <a:spcPts val="3679"/>
              </a:lnSpc>
              <a:spcBef>
                <a:spcPts val="10"/>
              </a:spcBef>
              <a:buAutoNum type="arabicPeriod"/>
              <a:tabLst>
                <a:tab pos="392430" algn="l"/>
              </a:tabLst>
            </a:pP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Την</a:t>
            </a:r>
            <a:r>
              <a:rPr sz="2650" b="1" spc="-16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εισαγωγή</a:t>
            </a:r>
            <a:r>
              <a:rPr sz="2650" b="1" spc="-16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μιας</a:t>
            </a:r>
            <a:r>
              <a:rPr sz="2650" b="1" spc="-15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40" dirty="0">
                <a:solidFill>
                  <a:srgbClr val="0E4561"/>
                </a:solidFill>
                <a:latin typeface="Tahoma"/>
                <a:cs typeface="Tahoma"/>
              </a:rPr>
              <a:t>νέας</a:t>
            </a:r>
            <a:r>
              <a:rPr sz="2650" b="1" spc="-16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διαδικασίας παραγωγής.</a:t>
            </a:r>
            <a:endParaRPr sz="2650">
              <a:latin typeface="Tahoma"/>
              <a:cs typeface="Tahoma"/>
            </a:endParaRPr>
          </a:p>
          <a:p>
            <a:pPr marL="469900" indent="-379730">
              <a:lnSpc>
                <a:spcPct val="100000"/>
              </a:lnSpc>
              <a:spcBef>
                <a:spcPts val="284"/>
              </a:spcBef>
              <a:buAutoNum type="arabicPeriod"/>
              <a:tabLst>
                <a:tab pos="469900" algn="l"/>
              </a:tabLst>
            </a:pP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Την</a:t>
            </a:r>
            <a:r>
              <a:rPr sz="2650" b="1" spc="-16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70" dirty="0">
                <a:solidFill>
                  <a:srgbClr val="0E4561"/>
                </a:solidFill>
                <a:latin typeface="Tahoma"/>
                <a:cs typeface="Tahoma"/>
              </a:rPr>
              <a:t>ανάπτυξη</a:t>
            </a:r>
            <a:r>
              <a:rPr sz="2650" b="1" spc="-15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40" dirty="0">
                <a:solidFill>
                  <a:srgbClr val="0E4561"/>
                </a:solidFill>
                <a:latin typeface="Tahoma"/>
                <a:cs typeface="Tahoma"/>
              </a:rPr>
              <a:t>νέας</a:t>
            </a:r>
            <a:r>
              <a:rPr sz="2650" b="1" spc="-15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αγοράς.</a:t>
            </a:r>
            <a:endParaRPr sz="2650">
              <a:latin typeface="Tahoma"/>
              <a:cs typeface="Tahoma"/>
            </a:endParaRPr>
          </a:p>
          <a:p>
            <a:pPr marL="12700" marR="429259" indent="457200">
              <a:lnSpc>
                <a:spcPts val="3670"/>
              </a:lnSpc>
              <a:spcBef>
                <a:spcPts val="204"/>
              </a:spcBef>
              <a:buAutoNum type="arabicPeriod"/>
              <a:tabLst>
                <a:tab pos="469900" algn="l"/>
              </a:tabLst>
            </a:pP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Την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90" dirty="0">
                <a:solidFill>
                  <a:srgbClr val="0E4561"/>
                </a:solidFill>
                <a:latin typeface="Tahoma"/>
                <a:cs typeface="Tahoma"/>
              </a:rPr>
              <a:t>αξιοποίηση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14" dirty="0">
                <a:solidFill>
                  <a:srgbClr val="0E4561"/>
                </a:solidFill>
                <a:latin typeface="Tahoma"/>
                <a:cs typeface="Tahoma"/>
              </a:rPr>
              <a:t>νέων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25" dirty="0">
                <a:solidFill>
                  <a:srgbClr val="0E4561"/>
                </a:solidFill>
                <a:latin typeface="Tahoma"/>
                <a:cs typeface="Tahoma"/>
              </a:rPr>
              <a:t>φυσικών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45" dirty="0">
                <a:solidFill>
                  <a:srgbClr val="0E4561"/>
                </a:solidFill>
                <a:latin typeface="Tahoma"/>
                <a:cs typeface="Tahoma"/>
              </a:rPr>
              <a:t>πηγών </a:t>
            </a:r>
            <a:r>
              <a:rPr sz="2650" b="1" dirty="0">
                <a:solidFill>
                  <a:srgbClr val="0E4561"/>
                </a:solidFill>
                <a:latin typeface="Tahoma"/>
                <a:cs typeface="Tahoma"/>
              </a:rPr>
              <a:t>και</a:t>
            </a:r>
            <a:r>
              <a:rPr sz="2650" b="1" spc="-150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υλικών.</a:t>
            </a:r>
            <a:endParaRPr sz="2650">
              <a:latin typeface="Tahoma"/>
              <a:cs typeface="Tahoma"/>
            </a:endParaRPr>
          </a:p>
          <a:p>
            <a:pPr marL="392430" indent="-37973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92430" algn="l"/>
              </a:tabLst>
            </a:pP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Την</a:t>
            </a:r>
            <a:r>
              <a:rPr sz="2650" b="1" spc="-16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50" dirty="0">
                <a:solidFill>
                  <a:srgbClr val="0E4561"/>
                </a:solidFill>
                <a:latin typeface="Tahoma"/>
                <a:cs typeface="Tahoma"/>
              </a:rPr>
              <a:t>αλλαγή</a:t>
            </a:r>
            <a:r>
              <a:rPr sz="2650" b="1" spc="-16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14" dirty="0">
                <a:solidFill>
                  <a:srgbClr val="0E4561"/>
                </a:solidFill>
                <a:latin typeface="Tahoma"/>
                <a:cs typeface="Tahoma"/>
              </a:rPr>
              <a:t>στη</a:t>
            </a:r>
            <a:r>
              <a:rPr sz="2650" b="1" spc="-16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35" dirty="0">
                <a:solidFill>
                  <a:srgbClr val="0E4561"/>
                </a:solidFill>
                <a:latin typeface="Tahoma"/>
                <a:cs typeface="Tahoma"/>
              </a:rPr>
              <a:t>δομή</a:t>
            </a:r>
            <a:r>
              <a:rPr sz="2650" b="1" spc="-16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85" dirty="0">
                <a:solidFill>
                  <a:srgbClr val="0E4561"/>
                </a:solidFill>
                <a:latin typeface="Tahoma"/>
                <a:cs typeface="Tahoma"/>
              </a:rPr>
              <a:t>ενός</a:t>
            </a:r>
            <a:r>
              <a:rPr sz="2650" b="1" spc="-165" dirty="0">
                <a:solidFill>
                  <a:srgbClr val="0E4561"/>
                </a:solidFill>
                <a:latin typeface="Tahoma"/>
                <a:cs typeface="Tahoma"/>
              </a:rPr>
              <a:t> </a:t>
            </a:r>
            <a:r>
              <a:rPr sz="2650" b="1" spc="-10" dirty="0">
                <a:solidFill>
                  <a:srgbClr val="0E4561"/>
                </a:solidFill>
                <a:latin typeface="Tahoma"/>
                <a:cs typeface="Tahoma"/>
              </a:rPr>
              <a:t>κλάδου.</a:t>
            </a:r>
            <a:endParaRPr sz="2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45530" y="2234008"/>
              <a:ext cx="6715124" cy="67151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468257"/>
            <a:ext cx="15849600" cy="1449452"/>
          </a:xfrm>
          <a:prstGeom prst="rect">
            <a:avLst/>
          </a:prstGeom>
        </p:spPr>
        <p:txBody>
          <a:bodyPr vert="horz" wrap="square" lIns="0" tIns="536274" rIns="0" bIns="0" rtlCol="0">
            <a:spAutoFit/>
          </a:bodyPr>
          <a:lstStyle/>
          <a:p>
            <a:pPr marL="5269230" algn="l">
              <a:lnSpc>
                <a:spcPct val="100000"/>
              </a:lnSpc>
              <a:spcBef>
                <a:spcPts val="100"/>
              </a:spcBef>
            </a:pPr>
            <a:r>
              <a:rPr spc="-610" dirty="0"/>
              <a:t>Case</a:t>
            </a:r>
            <a:r>
              <a:rPr spc="-440" dirty="0"/>
              <a:t> </a:t>
            </a:r>
            <a:r>
              <a:rPr spc="-265" dirty="0"/>
              <a:t>study</a:t>
            </a:r>
            <a:r>
              <a:rPr spc="-440" dirty="0"/>
              <a:t> </a:t>
            </a:r>
            <a:r>
              <a:rPr spc="-645" dirty="0" smtClean="0"/>
              <a:t>4</a:t>
            </a:r>
            <a:r>
              <a:rPr lang="el-GR" spc="-645" smtClean="0"/>
              <a:t> - </a:t>
            </a:r>
            <a:r>
              <a:rPr lang="en-AU" spc="-645" dirty="0" smtClean="0"/>
              <a:t>La vie en rose!!!</a:t>
            </a:r>
            <a:endParaRPr spc="-645" dirty="0"/>
          </a:p>
        </p:txBody>
      </p:sp>
      <p:sp>
        <p:nvSpPr>
          <p:cNvPr id="7" name="object 7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030" y="3149659"/>
            <a:ext cx="7580630" cy="12827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dirty="0">
                <a:solidFill>
                  <a:srgbClr val="002E41"/>
                </a:solidFill>
                <a:latin typeface="Arial Black"/>
                <a:cs typeface="Arial Black"/>
              </a:rPr>
              <a:t>Μπορεί</a:t>
            </a:r>
            <a:r>
              <a:rPr sz="2400" spc="-14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70" dirty="0">
                <a:solidFill>
                  <a:srgbClr val="002E41"/>
                </a:solidFill>
                <a:latin typeface="Arial Black"/>
                <a:cs typeface="Arial Black"/>
              </a:rPr>
              <a:t>να</a:t>
            </a:r>
            <a:r>
              <a:rPr sz="2400" spc="-14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35" dirty="0">
                <a:solidFill>
                  <a:srgbClr val="002E41"/>
                </a:solidFill>
                <a:latin typeface="Arial Black"/>
                <a:cs typeface="Arial Black"/>
              </a:rPr>
              <a:t>αναδειχθεί</a:t>
            </a:r>
            <a:r>
              <a:rPr sz="2400" spc="-14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40" dirty="0">
                <a:solidFill>
                  <a:srgbClr val="002E41"/>
                </a:solidFill>
                <a:latin typeface="Arial Black"/>
                <a:cs typeface="Arial Black"/>
              </a:rPr>
              <a:t>η</a:t>
            </a:r>
            <a:r>
              <a:rPr sz="2400" spc="-14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2E41"/>
                </a:solidFill>
                <a:latin typeface="Arial Black"/>
                <a:cs typeface="Arial Black"/>
              </a:rPr>
              <a:t>αξία</a:t>
            </a:r>
            <a:r>
              <a:rPr sz="2400" spc="-14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25" dirty="0">
                <a:solidFill>
                  <a:srgbClr val="002E41"/>
                </a:solidFill>
                <a:latin typeface="Arial Black"/>
                <a:cs typeface="Arial Black"/>
              </a:rPr>
              <a:t>της</a:t>
            </a:r>
            <a:endParaRPr sz="2400">
              <a:latin typeface="Arial Black"/>
              <a:cs typeface="Arial Black"/>
            </a:endParaRPr>
          </a:p>
          <a:p>
            <a:pPr marL="12700" marR="5080" algn="ctr">
              <a:lnSpc>
                <a:spcPct val="114599"/>
              </a:lnSpc>
            </a:pPr>
            <a:r>
              <a:rPr sz="2400" spc="-25" dirty="0">
                <a:solidFill>
                  <a:srgbClr val="002E41"/>
                </a:solidFill>
                <a:latin typeface="Arial Black"/>
                <a:cs typeface="Arial Black"/>
              </a:rPr>
              <a:t>Επιχειρηματικότητας</a:t>
            </a:r>
            <a:r>
              <a:rPr sz="2400" spc="-95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65" dirty="0">
                <a:solidFill>
                  <a:srgbClr val="002E41"/>
                </a:solidFill>
                <a:latin typeface="Arial Black"/>
                <a:cs typeface="Arial Black"/>
              </a:rPr>
              <a:t>χρησιμοποιοώντας</a:t>
            </a:r>
            <a:r>
              <a:rPr sz="2400" spc="-9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2E41"/>
                </a:solidFill>
                <a:latin typeface="Arial Black"/>
                <a:cs typeface="Arial Black"/>
              </a:rPr>
              <a:t>φυτικά </a:t>
            </a:r>
            <a:r>
              <a:rPr sz="2400" spc="-35" dirty="0">
                <a:solidFill>
                  <a:srgbClr val="002E41"/>
                </a:solidFill>
                <a:latin typeface="Arial Black"/>
                <a:cs typeface="Arial Black"/>
              </a:rPr>
              <a:t>καλλυντικά</a:t>
            </a:r>
            <a:r>
              <a:rPr sz="2400" spc="-155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20" dirty="0">
                <a:solidFill>
                  <a:srgbClr val="002E41"/>
                </a:solidFill>
                <a:latin typeface="Arial Black"/>
                <a:cs typeface="Arial Black"/>
              </a:rPr>
              <a:t>φιλικά</a:t>
            </a:r>
            <a:r>
              <a:rPr sz="2400" spc="-15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65" dirty="0">
                <a:solidFill>
                  <a:srgbClr val="002E41"/>
                </a:solidFill>
                <a:latin typeface="Arial Black"/>
                <a:cs typeface="Arial Black"/>
              </a:rPr>
              <a:t>προς</a:t>
            </a:r>
            <a:r>
              <a:rPr sz="2400" spc="-15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35" dirty="0">
                <a:solidFill>
                  <a:srgbClr val="002E41"/>
                </a:solidFill>
                <a:latin typeface="Arial Black"/>
                <a:cs typeface="Arial Black"/>
              </a:rPr>
              <a:t>το</a:t>
            </a:r>
            <a:r>
              <a:rPr sz="2400" spc="-155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20" dirty="0">
                <a:solidFill>
                  <a:srgbClr val="002E41"/>
                </a:solidFill>
                <a:latin typeface="Arial Black"/>
                <a:cs typeface="Arial Black"/>
              </a:rPr>
              <a:t>γυναικείο</a:t>
            </a:r>
            <a:r>
              <a:rPr sz="2400" spc="-150" dirty="0">
                <a:solidFill>
                  <a:srgbClr val="002E41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2E41"/>
                </a:solidFill>
                <a:latin typeface="Arial Black"/>
                <a:cs typeface="Arial Black"/>
              </a:rPr>
              <a:t>δέρμα;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670" y="0"/>
            <a:ext cx="18306670" cy="10305154"/>
            <a:chOff x="-8597" y="-9332"/>
            <a:chExt cx="18306670" cy="103051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273" y="2028122"/>
              <a:ext cx="8876487" cy="70464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8597" y="-9332"/>
              <a:ext cx="4345731" cy="37261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71568" y="5887782"/>
              <a:ext cx="3526505" cy="44080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7073" y="3323522"/>
              <a:ext cx="6105524" cy="53911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13168" y="682296"/>
            <a:ext cx="8002431" cy="81817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5200" b="1" dirty="0" smtClean="0">
                <a:latin typeface="Georgia"/>
                <a:cs typeface="Georgia"/>
              </a:rPr>
              <a:t>H </a:t>
            </a:r>
            <a:r>
              <a:rPr lang="el-GR" sz="5200" b="1" dirty="0" smtClean="0">
                <a:latin typeface="Georgia"/>
                <a:cs typeface="Georgia"/>
              </a:rPr>
              <a:t>έννοια του Κόστους</a:t>
            </a:r>
            <a:endParaRPr sz="5200" b="1" dirty="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18924" y="9436696"/>
            <a:ext cx="3988435" cy="8362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30"/>
              </a:spcBef>
            </a:pPr>
            <a:r>
              <a:rPr sz="1850" b="1" spc="25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850">
              <a:latin typeface="Cambria"/>
              <a:cs typeface="Cambria"/>
            </a:endParaRPr>
          </a:p>
          <a:p>
            <a:pPr marL="12700" marR="5080">
              <a:lnSpc>
                <a:spcPts val="2100"/>
              </a:lnSpc>
              <a:spcBef>
                <a:spcPts val="70"/>
              </a:spcBef>
              <a:tabLst>
                <a:tab pos="2138680" algn="l"/>
              </a:tabLst>
            </a:pP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850" b="1" spc="-1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850" dirty="0">
                <a:solidFill>
                  <a:srgbClr val="737373"/>
                </a:solidFill>
                <a:latin typeface="Arial Black"/>
                <a:cs typeface="Arial Black"/>
              </a:rPr>
              <a:t>	</a:t>
            </a:r>
            <a:r>
              <a:rPr sz="18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8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8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850" spc="-4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b="1" spc="-7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850" spc="-7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850" spc="-3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850" spc="-16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850">
              <a:latin typeface="Arial Black"/>
              <a:cs typeface="Arial Black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1887200" y="3771900"/>
            <a:ext cx="3223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MC</a:t>
            </a:r>
            <a:r>
              <a:rPr lang="el-GR" dirty="0" smtClean="0"/>
              <a:t>: Οριακό Κόστος</a:t>
            </a:r>
          </a:p>
          <a:p>
            <a:r>
              <a:rPr lang="en-AU" dirty="0" smtClean="0"/>
              <a:t>ATC </a:t>
            </a:r>
            <a:r>
              <a:rPr lang="el-GR" dirty="0" smtClean="0"/>
              <a:t>Συνολικό Μέσο Κόστος</a:t>
            </a:r>
          </a:p>
          <a:p>
            <a:r>
              <a:rPr lang="en-AU" dirty="0" smtClean="0"/>
              <a:t>AVC</a:t>
            </a:r>
            <a:r>
              <a:rPr lang="el-GR" dirty="0" smtClean="0"/>
              <a:t>Μέσο Μεταβλητό Κόστος</a:t>
            </a:r>
          </a:p>
          <a:p>
            <a:r>
              <a:rPr lang="en-AU" dirty="0" smtClean="0"/>
              <a:t>AFC</a:t>
            </a:r>
            <a:r>
              <a:rPr lang="el-GR" dirty="0" smtClean="0"/>
              <a:t>Μέσο Σταθερό Κόστος</a:t>
            </a:r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3660" y="335066"/>
            <a:ext cx="362648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i="1" spc="900" dirty="0">
                <a:solidFill>
                  <a:srgbClr val="D56A34"/>
                </a:solidFill>
                <a:latin typeface="Cambria"/>
                <a:cs typeface="Cambria"/>
              </a:rPr>
              <a:t>Σύνοψη</a:t>
            </a:r>
            <a:endParaRPr sz="64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2764" y="2155933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199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97879" y="9057502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199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7595" y="1258433"/>
            <a:ext cx="229776" cy="2297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8086" y="1260608"/>
            <a:ext cx="229780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8894" y="1260608"/>
            <a:ext cx="229780" cy="2297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0187" y="1260608"/>
            <a:ext cx="229780" cy="2297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9563" y="1260611"/>
            <a:ext cx="229780" cy="229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2711" y="9654126"/>
            <a:ext cx="229776" cy="229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23201" y="9656301"/>
            <a:ext cx="229780" cy="2297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84009" y="9656301"/>
            <a:ext cx="229780" cy="2297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44679" y="9656304"/>
            <a:ext cx="229780" cy="22976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05302" y="9656301"/>
            <a:ext cx="229780" cy="22977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3316340"/>
            <a:ext cx="104774" cy="1047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4268840"/>
            <a:ext cx="104774" cy="1047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4745090"/>
            <a:ext cx="104774" cy="1047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76518" y="5697590"/>
            <a:ext cx="104774" cy="1047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6173840"/>
            <a:ext cx="104774" cy="1047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6650090"/>
            <a:ext cx="104774" cy="1047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518" y="7126340"/>
            <a:ext cx="104774" cy="1047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935578" y="3048751"/>
            <a:ext cx="13526769" cy="4311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2105">
              <a:lnSpc>
                <a:spcPct val="115700"/>
              </a:lnSpc>
              <a:spcBef>
                <a:spcPts val="95"/>
              </a:spcBef>
            </a:pP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Σχεδιαστική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40" dirty="0">
                <a:solidFill>
                  <a:srgbClr val="868686"/>
                </a:solidFill>
                <a:latin typeface="Cambria"/>
                <a:cs typeface="Cambria"/>
              </a:rPr>
              <a:t>σκέψη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45" dirty="0">
                <a:solidFill>
                  <a:srgbClr val="868686"/>
                </a:solidFill>
                <a:latin typeface="Cambria"/>
                <a:cs typeface="Cambria"/>
              </a:rPr>
              <a:t>για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00" dirty="0">
                <a:solidFill>
                  <a:srgbClr val="868686"/>
                </a:solidFill>
                <a:latin typeface="Cambria"/>
                <a:cs typeface="Cambria"/>
              </a:rPr>
              <a:t>δημιουργία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55" dirty="0">
                <a:solidFill>
                  <a:srgbClr val="868686"/>
                </a:solidFill>
                <a:latin typeface="Cambria"/>
                <a:cs typeface="Cambria"/>
              </a:rPr>
              <a:t>ανάλυση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20" dirty="0">
                <a:solidFill>
                  <a:srgbClr val="868686"/>
                </a:solidFill>
                <a:latin typeface="Cambria"/>
                <a:cs typeface="Cambria"/>
              </a:rPr>
              <a:t>επιχειρηματικών ιδεών.</a:t>
            </a:r>
            <a:endParaRPr sz="27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700" b="1" spc="355" dirty="0">
                <a:solidFill>
                  <a:srgbClr val="868686"/>
                </a:solidFill>
                <a:latin typeface="Cambria"/>
                <a:cs typeface="Cambria"/>
              </a:rPr>
              <a:t>Εταιρική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295" dirty="0">
                <a:solidFill>
                  <a:srgbClr val="868686"/>
                </a:solidFill>
                <a:latin typeface="Cambria"/>
                <a:cs typeface="Cambria"/>
              </a:rPr>
              <a:t>μορφή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280" dirty="0">
                <a:solidFill>
                  <a:srgbClr val="868686"/>
                </a:solidFill>
                <a:latin typeface="Cambria"/>
                <a:cs typeface="Cambria"/>
              </a:rPr>
              <a:t>χωροθέτηση.</a:t>
            </a:r>
            <a:endParaRPr sz="2700">
              <a:latin typeface="Cambria"/>
              <a:cs typeface="Cambria"/>
            </a:endParaRPr>
          </a:p>
          <a:p>
            <a:pPr marL="12700" marR="5080">
              <a:lnSpc>
                <a:spcPct val="115700"/>
              </a:lnSpc>
              <a:spcBef>
                <a:spcPts val="5"/>
              </a:spcBef>
            </a:pPr>
            <a:r>
              <a:rPr sz="2700" b="1" spc="295" dirty="0">
                <a:solidFill>
                  <a:srgbClr val="868686"/>
                </a:solidFill>
                <a:latin typeface="Cambria"/>
                <a:cs typeface="Cambria"/>
              </a:rPr>
              <a:t>Βραχυπρόθεσμοι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285" dirty="0">
                <a:solidFill>
                  <a:srgbClr val="868686"/>
                </a:solidFill>
                <a:latin typeface="Cambria"/>
                <a:cs typeface="Cambria"/>
              </a:rPr>
              <a:t>μακροπρόθεσμοι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15" dirty="0">
                <a:solidFill>
                  <a:srgbClr val="868686"/>
                </a:solidFill>
                <a:latin typeface="Cambria"/>
                <a:cs typeface="Cambria"/>
              </a:rPr>
              <a:t>ποιοτικοί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15" dirty="0">
                <a:solidFill>
                  <a:srgbClr val="868686"/>
                </a:solidFill>
                <a:latin typeface="Cambria"/>
                <a:cs typeface="Cambria"/>
              </a:rPr>
              <a:t>στρατηγικοί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290" dirty="0">
                <a:solidFill>
                  <a:srgbClr val="868686"/>
                </a:solidFill>
                <a:latin typeface="Cambria"/>
                <a:cs typeface="Cambria"/>
              </a:rPr>
              <a:t>στόχοι </a:t>
            </a:r>
            <a:r>
              <a:rPr sz="2700" b="1" spc="305" dirty="0">
                <a:solidFill>
                  <a:srgbClr val="868686"/>
                </a:solidFill>
                <a:latin typeface="Cambria"/>
                <a:cs typeface="Cambria"/>
              </a:rPr>
              <a:t>υλοποίησης.</a:t>
            </a:r>
            <a:endParaRPr sz="2700">
              <a:latin typeface="Cambria"/>
              <a:cs typeface="Cambria"/>
            </a:endParaRPr>
          </a:p>
          <a:p>
            <a:pPr marL="12700" marR="511175">
              <a:lnSpc>
                <a:spcPct val="115700"/>
              </a:lnSpc>
            </a:pPr>
            <a:r>
              <a:rPr sz="2700" b="1" spc="295" dirty="0">
                <a:solidFill>
                  <a:srgbClr val="868686"/>
                </a:solidFill>
                <a:latin typeface="Cambria"/>
                <a:cs typeface="Cambria"/>
              </a:rPr>
              <a:t>Σχέδιο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40" dirty="0">
                <a:solidFill>
                  <a:srgbClr val="868686"/>
                </a:solidFill>
                <a:latin typeface="Cambria"/>
                <a:cs typeface="Cambria"/>
              </a:rPr>
              <a:t>Διοίκησης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10" dirty="0">
                <a:solidFill>
                  <a:srgbClr val="868686"/>
                </a:solidFill>
                <a:latin typeface="Cambria"/>
                <a:cs typeface="Cambria"/>
              </a:rPr>
              <a:t>Λειτουργικής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35" dirty="0">
                <a:solidFill>
                  <a:srgbClr val="868686"/>
                </a:solidFill>
                <a:latin typeface="Cambria"/>
                <a:cs typeface="Cambria"/>
              </a:rPr>
              <a:t>Διαχείρισης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της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15" dirty="0">
                <a:solidFill>
                  <a:srgbClr val="868686"/>
                </a:solidFill>
                <a:latin typeface="Cambria"/>
                <a:cs typeface="Cambria"/>
              </a:rPr>
              <a:t>Επιχείρησης. </a:t>
            </a:r>
            <a:r>
              <a:rPr sz="2700" b="1" spc="395" dirty="0">
                <a:solidFill>
                  <a:srgbClr val="868686"/>
                </a:solidFill>
                <a:latin typeface="Cambria"/>
                <a:cs typeface="Cambria"/>
              </a:rPr>
              <a:t>Πωλήσεις</a:t>
            </a:r>
            <a:r>
              <a:rPr sz="2700" b="1" spc="32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10" dirty="0">
                <a:solidFill>
                  <a:srgbClr val="868686"/>
                </a:solidFill>
                <a:latin typeface="Cambria"/>
                <a:cs typeface="Cambria"/>
              </a:rPr>
              <a:t>Στρατηγική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45" dirty="0">
                <a:solidFill>
                  <a:srgbClr val="868686"/>
                </a:solidFill>
                <a:latin typeface="Cambria"/>
                <a:cs typeface="Cambria"/>
              </a:rPr>
              <a:t>Μάρκετινγκ.</a:t>
            </a:r>
            <a:endParaRPr sz="27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Τιμολογιακή </a:t>
            </a:r>
            <a:r>
              <a:rPr sz="2700" b="1" spc="300" dirty="0">
                <a:solidFill>
                  <a:srgbClr val="868686"/>
                </a:solidFill>
                <a:latin typeface="Cambria"/>
                <a:cs typeface="Cambria"/>
              </a:rPr>
              <a:t>Στρατηγική.</a:t>
            </a:r>
            <a:endParaRPr sz="27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700" b="1" spc="340" dirty="0">
                <a:solidFill>
                  <a:srgbClr val="868686"/>
                </a:solidFill>
                <a:latin typeface="Cambria"/>
                <a:cs typeface="Cambria"/>
              </a:rPr>
              <a:t>Κατάρτιση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90" dirty="0">
                <a:solidFill>
                  <a:srgbClr val="868686"/>
                </a:solidFill>
                <a:latin typeface="Cambria"/>
                <a:cs typeface="Cambria"/>
              </a:rPr>
              <a:t>και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 αξιολόγηση</a:t>
            </a:r>
            <a:r>
              <a:rPr sz="2700" b="1" spc="335" dirty="0">
                <a:solidFill>
                  <a:srgbClr val="868686"/>
                </a:solidFill>
                <a:latin typeface="Cambria"/>
                <a:cs typeface="Cambria"/>
              </a:rPr>
              <a:t> </a:t>
            </a:r>
            <a:r>
              <a:rPr sz="2700" b="1" spc="330" dirty="0">
                <a:solidFill>
                  <a:srgbClr val="868686"/>
                </a:solidFill>
                <a:latin typeface="Cambria"/>
                <a:cs typeface="Cambria"/>
              </a:rPr>
              <a:t>Επιχειρηματικού </a:t>
            </a:r>
            <a:r>
              <a:rPr sz="2700" b="1" spc="285" dirty="0">
                <a:solidFill>
                  <a:srgbClr val="868686"/>
                </a:solidFill>
                <a:latin typeface="Cambria"/>
                <a:cs typeface="Cambria"/>
              </a:rPr>
              <a:t>Σχεδίου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003914" y="9464320"/>
            <a:ext cx="3355340" cy="70167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70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858500"/>
            <a:chOff x="0" y="0"/>
            <a:chExt cx="18288000" cy="10858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2468" y="0"/>
              <a:ext cx="541683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259299" y="7109186"/>
              <a:ext cx="1028700" cy="3178810"/>
            </a:xfrm>
            <a:custGeom>
              <a:avLst/>
              <a:gdLst/>
              <a:ahLst/>
              <a:cxnLst/>
              <a:rect l="l" t="t" r="r" b="b"/>
              <a:pathLst>
                <a:path w="1028700" h="3178809">
                  <a:moveTo>
                    <a:pt x="1028700" y="3178522"/>
                  </a:moveTo>
                  <a:lnTo>
                    <a:pt x="0" y="3178522"/>
                  </a:lnTo>
                  <a:lnTo>
                    <a:pt x="0" y="0"/>
                  </a:lnTo>
                  <a:lnTo>
                    <a:pt x="1028700" y="0"/>
                  </a:lnTo>
                  <a:lnTo>
                    <a:pt x="1028700" y="3178522"/>
                  </a:lnTo>
                  <a:close/>
                </a:path>
              </a:pathLst>
            </a:custGeom>
            <a:solidFill>
              <a:srgbClr val="D56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109186"/>
              <a:ext cx="11842750" cy="3178175"/>
            </a:xfrm>
            <a:custGeom>
              <a:avLst/>
              <a:gdLst/>
              <a:ahLst/>
              <a:cxnLst/>
              <a:rect l="l" t="t" r="r" b="b"/>
              <a:pathLst>
                <a:path w="11842750" h="3178175">
                  <a:moveTo>
                    <a:pt x="11842318" y="3177813"/>
                  </a:moveTo>
                  <a:lnTo>
                    <a:pt x="0" y="3177813"/>
                  </a:lnTo>
                  <a:lnTo>
                    <a:pt x="0" y="0"/>
                  </a:lnTo>
                  <a:lnTo>
                    <a:pt x="11842318" y="0"/>
                  </a:lnTo>
                  <a:lnTo>
                    <a:pt x="11842318" y="317781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084872" y="485775"/>
                  </a:moveTo>
                  <a:lnTo>
                    <a:pt x="1082497" y="437756"/>
                  </a:lnTo>
                  <a:lnTo>
                    <a:pt x="1075448" y="390550"/>
                  </a:lnTo>
                  <a:lnTo>
                    <a:pt x="1063879" y="344487"/>
                  </a:lnTo>
                  <a:lnTo>
                    <a:pt x="1047889" y="299872"/>
                  </a:lnTo>
                  <a:lnTo>
                    <a:pt x="1027645" y="257022"/>
                  </a:lnTo>
                  <a:lnTo>
                    <a:pt x="1003261" y="216255"/>
                  </a:lnTo>
                  <a:lnTo>
                    <a:pt x="974864" y="177901"/>
                  </a:lnTo>
                  <a:lnTo>
                    <a:pt x="942594" y="142278"/>
                  </a:lnTo>
                  <a:lnTo>
                    <a:pt x="906957" y="110007"/>
                  </a:lnTo>
                  <a:lnTo>
                    <a:pt x="868603" y="81610"/>
                  </a:lnTo>
                  <a:lnTo>
                    <a:pt x="827849" y="57226"/>
                  </a:lnTo>
                  <a:lnTo>
                    <a:pt x="784999" y="36969"/>
                  </a:lnTo>
                  <a:lnTo>
                    <a:pt x="740371" y="20993"/>
                  </a:lnTo>
                  <a:lnTo>
                    <a:pt x="694309" y="9410"/>
                  </a:lnTo>
                  <a:lnTo>
                    <a:pt x="647115" y="2374"/>
                  </a:lnTo>
                  <a:lnTo>
                    <a:pt x="599097" y="0"/>
                  </a:lnTo>
                  <a:lnTo>
                    <a:pt x="0" y="0"/>
                  </a:lnTo>
                  <a:lnTo>
                    <a:pt x="0" y="10287000"/>
                  </a:lnTo>
                  <a:lnTo>
                    <a:pt x="599097" y="10287000"/>
                  </a:lnTo>
                  <a:lnTo>
                    <a:pt x="647115" y="10284612"/>
                  </a:lnTo>
                  <a:lnTo>
                    <a:pt x="694309" y="10277577"/>
                  </a:lnTo>
                  <a:lnTo>
                    <a:pt x="740371" y="10265994"/>
                  </a:lnTo>
                  <a:lnTo>
                    <a:pt x="784999" y="10250018"/>
                  </a:lnTo>
                  <a:lnTo>
                    <a:pt x="827849" y="10229761"/>
                  </a:lnTo>
                  <a:lnTo>
                    <a:pt x="868603" y="10205377"/>
                  </a:lnTo>
                  <a:lnTo>
                    <a:pt x="906957" y="10176980"/>
                  </a:lnTo>
                  <a:lnTo>
                    <a:pt x="942594" y="10144709"/>
                  </a:lnTo>
                  <a:lnTo>
                    <a:pt x="974864" y="10109086"/>
                  </a:lnTo>
                  <a:lnTo>
                    <a:pt x="1003261" y="10070732"/>
                  </a:lnTo>
                  <a:lnTo>
                    <a:pt x="1027645" y="10029965"/>
                  </a:lnTo>
                  <a:lnTo>
                    <a:pt x="1047889" y="9987115"/>
                  </a:lnTo>
                  <a:lnTo>
                    <a:pt x="1063879" y="9942500"/>
                  </a:lnTo>
                  <a:lnTo>
                    <a:pt x="1075448" y="9896437"/>
                  </a:lnTo>
                  <a:lnTo>
                    <a:pt x="1082497" y="9849231"/>
                  </a:lnTo>
                  <a:lnTo>
                    <a:pt x="1084872" y="9801225"/>
                  </a:lnTo>
                  <a:lnTo>
                    <a:pt x="1084872" y="485775"/>
                  </a:lnTo>
                  <a:close/>
                </a:path>
                <a:path w="18288000" h="10287000">
                  <a:moveTo>
                    <a:pt x="5579110" y="6413093"/>
                  </a:moveTo>
                  <a:lnTo>
                    <a:pt x="5573814" y="6359601"/>
                  </a:lnTo>
                  <a:lnTo>
                    <a:pt x="5558333" y="6308661"/>
                  </a:lnTo>
                  <a:lnTo>
                    <a:pt x="5533263" y="6261684"/>
                  </a:lnTo>
                  <a:lnTo>
                    <a:pt x="5499176" y="6220117"/>
                  </a:lnTo>
                  <a:lnTo>
                    <a:pt x="5457609" y="6186043"/>
                  </a:lnTo>
                  <a:lnTo>
                    <a:pt x="5410644" y="6160960"/>
                  </a:lnTo>
                  <a:lnTo>
                    <a:pt x="5359692" y="6145479"/>
                  </a:lnTo>
                  <a:lnTo>
                    <a:pt x="5306212" y="6140196"/>
                  </a:lnTo>
                  <a:lnTo>
                    <a:pt x="1675752" y="6140196"/>
                  </a:lnTo>
                  <a:lnTo>
                    <a:pt x="1622259" y="6145479"/>
                  </a:lnTo>
                  <a:lnTo>
                    <a:pt x="1571320" y="6160960"/>
                  </a:lnTo>
                  <a:lnTo>
                    <a:pt x="1524342" y="6186043"/>
                  </a:lnTo>
                  <a:lnTo>
                    <a:pt x="1482775" y="6220117"/>
                  </a:lnTo>
                  <a:lnTo>
                    <a:pt x="1448701" y="6261684"/>
                  </a:lnTo>
                  <a:lnTo>
                    <a:pt x="1423619" y="6308661"/>
                  </a:lnTo>
                  <a:lnTo>
                    <a:pt x="1408137" y="6359601"/>
                  </a:lnTo>
                  <a:lnTo>
                    <a:pt x="1402854" y="6413093"/>
                  </a:lnTo>
                  <a:lnTo>
                    <a:pt x="1408137" y="6466586"/>
                  </a:lnTo>
                  <a:lnTo>
                    <a:pt x="1423619" y="6517526"/>
                  </a:lnTo>
                  <a:lnTo>
                    <a:pt x="1448701" y="6564503"/>
                  </a:lnTo>
                  <a:lnTo>
                    <a:pt x="1482775" y="6606057"/>
                  </a:lnTo>
                  <a:lnTo>
                    <a:pt x="1524342" y="6640144"/>
                  </a:lnTo>
                  <a:lnTo>
                    <a:pt x="1571320" y="6665214"/>
                  </a:lnTo>
                  <a:lnTo>
                    <a:pt x="1622259" y="6680695"/>
                  </a:lnTo>
                  <a:lnTo>
                    <a:pt x="1675752" y="6685991"/>
                  </a:lnTo>
                  <a:lnTo>
                    <a:pt x="5306212" y="6685991"/>
                  </a:lnTo>
                  <a:lnTo>
                    <a:pt x="5359692" y="6680695"/>
                  </a:lnTo>
                  <a:lnTo>
                    <a:pt x="5410644" y="6665214"/>
                  </a:lnTo>
                  <a:lnTo>
                    <a:pt x="5457609" y="6640144"/>
                  </a:lnTo>
                  <a:lnTo>
                    <a:pt x="5499176" y="6606057"/>
                  </a:lnTo>
                  <a:lnTo>
                    <a:pt x="5533263" y="6564503"/>
                  </a:lnTo>
                  <a:lnTo>
                    <a:pt x="5558333" y="6517526"/>
                  </a:lnTo>
                  <a:lnTo>
                    <a:pt x="5573814" y="6466586"/>
                  </a:lnTo>
                  <a:lnTo>
                    <a:pt x="5579110" y="6413093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17259288" y="0"/>
                  </a:lnTo>
                  <a:lnTo>
                    <a:pt x="17259288" y="1028700"/>
                  </a:lnTo>
                  <a:lnTo>
                    <a:pt x="18287988" y="102870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D4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53885" y="786853"/>
              <a:ext cx="1977389" cy="1977389"/>
            </a:xfrm>
            <a:custGeom>
              <a:avLst/>
              <a:gdLst/>
              <a:ahLst/>
              <a:cxnLst/>
              <a:rect l="l" t="t" r="r" b="b"/>
              <a:pathLst>
                <a:path w="1977389" h="1977389">
                  <a:moveTo>
                    <a:pt x="1491389" y="1977164"/>
                  </a:moveTo>
                  <a:lnTo>
                    <a:pt x="485774" y="1977164"/>
                  </a:lnTo>
                  <a:lnTo>
                    <a:pt x="437762" y="1974787"/>
                  </a:lnTo>
                  <a:lnTo>
                    <a:pt x="390562" y="1967744"/>
                  </a:lnTo>
                  <a:lnTo>
                    <a:pt x="344494" y="1956166"/>
                  </a:lnTo>
                  <a:lnTo>
                    <a:pt x="299876" y="1940186"/>
                  </a:lnTo>
                  <a:lnTo>
                    <a:pt x="257028" y="1919936"/>
                  </a:lnTo>
                  <a:lnTo>
                    <a:pt x="216266" y="1895548"/>
                  </a:lnTo>
                  <a:lnTo>
                    <a:pt x="177911" y="1867153"/>
                  </a:lnTo>
                  <a:lnTo>
                    <a:pt x="142280" y="1834884"/>
                  </a:lnTo>
                  <a:lnTo>
                    <a:pt x="110010" y="1799253"/>
                  </a:lnTo>
                  <a:lnTo>
                    <a:pt x="81615" y="1760897"/>
                  </a:lnTo>
                  <a:lnTo>
                    <a:pt x="57227" y="1720136"/>
                  </a:lnTo>
                  <a:lnTo>
                    <a:pt x="36977" y="1677287"/>
                  </a:lnTo>
                  <a:lnTo>
                    <a:pt x="20997" y="1632669"/>
                  </a:lnTo>
                  <a:lnTo>
                    <a:pt x="9420" y="1586601"/>
                  </a:lnTo>
                  <a:lnTo>
                    <a:pt x="2377" y="1539402"/>
                  </a:lnTo>
                  <a:lnTo>
                    <a:pt x="0" y="1491389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491389" y="0"/>
                  </a:lnTo>
                  <a:lnTo>
                    <a:pt x="1539402" y="2377"/>
                  </a:lnTo>
                  <a:lnTo>
                    <a:pt x="1586601" y="9420"/>
                  </a:lnTo>
                  <a:lnTo>
                    <a:pt x="1632669" y="20997"/>
                  </a:lnTo>
                  <a:lnTo>
                    <a:pt x="1677287" y="36977"/>
                  </a:lnTo>
                  <a:lnTo>
                    <a:pt x="1720136" y="57227"/>
                  </a:lnTo>
                  <a:lnTo>
                    <a:pt x="1760897" y="81615"/>
                  </a:lnTo>
                  <a:lnTo>
                    <a:pt x="1799253" y="110010"/>
                  </a:lnTo>
                  <a:lnTo>
                    <a:pt x="1834884" y="142280"/>
                  </a:lnTo>
                  <a:lnTo>
                    <a:pt x="1867153" y="177911"/>
                  </a:lnTo>
                  <a:lnTo>
                    <a:pt x="1895548" y="216266"/>
                  </a:lnTo>
                  <a:lnTo>
                    <a:pt x="1919936" y="257028"/>
                  </a:lnTo>
                  <a:lnTo>
                    <a:pt x="1940186" y="299876"/>
                  </a:lnTo>
                  <a:lnTo>
                    <a:pt x="1956166" y="344494"/>
                  </a:lnTo>
                  <a:lnTo>
                    <a:pt x="1967744" y="390562"/>
                  </a:lnTo>
                  <a:lnTo>
                    <a:pt x="1974787" y="437762"/>
                  </a:lnTo>
                  <a:lnTo>
                    <a:pt x="1977164" y="485774"/>
                  </a:lnTo>
                  <a:lnTo>
                    <a:pt x="1977164" y="1491389"/>
                  </a:lnTo>
                  <a:lnTo>
                    <a:pt x="1974787" y="1539402"/>
                  </a:lnTo>
                  <a:lnTo>
                    <a:pt x="1967744" y="1586601"/>
                  </a:lnTo>
                  <a:lnTo>
                    <a:pt x="1956166" y="1632669"/>
                  </a:lnTo>
                  <a:lnTo>
                    <a:pt x="1940186" y="1677287"/>
                  </a:lnTo>
                  <a:lnTo>
                    <a:pt x="1919936" y="1720136"/>
                  </a:lnTo>
                  <a:lnTo>
                    <a:pt x="1895548" y="1760897"/>
                  </a:lnTo>
                  <a:lnTo>
                    <a:pt x="1867153" y="1799253"/>
                  </a:lnTo>
                  <a:lnTo>
                    <a:pt x="1834884" y="1834884"/>
                  </a:lnTo>
                  <a:lnTo>
                    <a:pt x="1799253" y="1867153"/>
                  </a:lnTo>
                  <a:lnTo>
                    <a:pt x="1760897" y="1895548"/>
                  </a:lnTo>
                  <a:lnTo>
                    <a:pt x="1720136" y="1919936"/>
                  </a:lnTo>
                  <a:lnTo>
                    <a:pt x="1677287" y="1940186"/>
                  </a:lnTo>
                  <a:lnTo>
                    <a:pt x="1632669" y="1956166"/>
                  </a:lnTo>
                  <a:lnTo>
                    <a:pt x="1586601" y="1967744"/>
                  </a:lnTo>
                  <a:lnTo>
                    <a:pt x="1539402" y="1974787"/>
                  </a:lnTo>
                  <a:lnTo>
                    <a:pt x="1491389" y="1977164"/>
                  </a:lnTo>
                  <a:close/>
                </a:path>
              </a:pathLst>
            </a:custGeom>
            <a:solidFill>
              <a:srgbClr val="D56A3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4429" y="789182"/>
              <a:ext cx="586740" cy="481330"/>
            </a:xfrm>
            <a:custGeom>
              <a:avLst/>
              <a:gdLst/>
              <a:ahLst/>
              <a:cxnLst/>
              <a:rect l="l" t="t" r="r" b="b"/>
              <a:pathLst>
                <a:path w="586739" h="481330">
                  <a:moveTo>
                    <a:pt x="56714" y="376097"/>
                  </a:moveTo>
                  <a:lnTo>
                    <a:pt x="44714" y="376097"/>
                  </a:lnTo>
                  <a:lnTo>
                    <a:pt x="38997" y="373687"/>
                  </a:lnTo>
                  <a:lnTo>
                    <a:pt x="2334" y="337021"/>
                  </a:lnTo>
                  <a:lnTo>
                    <a:pt x="0" y="331383"/>
                  </a:lnTo>
                  <a:lnTo>
                    <a:pt x="0" y="319382"/>
                  </a:lnTo>
                  <a:lnTo>
                    <a:pt x="2334" y="313743"/>
                  </a:lnTo>
                  <a:lnTo>
                    <a:pt x="309505" y="6570"/>
                  </a:lnTo>
                  <a:lnTo>
                    <a:pt x="316932" y="1642"/>
                  </a:lnTo>
                  <a:lnTo>
                    <a:pt x="325390" y="0"/>
                  </a:lnTo>
                  <a:lnTo>
                    <a:pt x="333849" y="1642"/>
                  </a:lnTo>
                  <a:lnTo>
                    <a:pt x="341280" y="6570"/>
                  </a:lnTo>
                  <a:lnTo>
                    <a:pt x="369524" y="34823"/>
                  </a:lnTo>
                  <a:lnTo>
                    <a:pt x="374453" y="42249"/>
                  </a:lnTo>
                  <a:lnTo>
                    <a:pt x="376096" y="50706"/>
                  </a:lnTo>
                  <a:lnTo>
                    <a:pt x="374453" y="59163"/>
                  </a:lnTo>
                  <a:lnTo>
                    <a:pt x="369524" y="66588"/>
                  </a:lnTo>
                  <a:lnTo>
                    <a:pt x="62431" y="373687"/>
                  </a:lnTo>
                  <a:lnTo>
                    <a:pt x="56714" y="376097"/>
                  </a:lnTo>
                  <a:close/>
                </a:path>
                <a:path w="586739" h="481330">
                  <a:moveTo>
                    <a:pt x="541262" y="418394"/>
                  </a:moveTo>
                  <a:lnTo>
                    <a:pt x="529756" y="418394"/>
                  </a:lnTo>
                  <a:lnTo>
                    <a:pt x="524008" y="416205"/>
                  </a:lnTo>
                  <a:lnTo>
                    <a:pt x="332955" y="225152"/>
                  </a:lnTo>
                  <a:lnTo>
                    <a:pt x="328030" y="217726"/>
                  </a:lnTo>
                  <a:lnTo>
                    <a:pt x="326388" y="209269"/>
                  </a:lnTo>
                  <a:lnTo>
                    <a:pt x="328030" y="200812"/>
                  </a:lnTo>
                  <a:lnTo>
                    <a:pt x="332955" y="193387"/>
                  </a:lnTo>
                  <a:lnTo>
                    <a:pt x="361206" y="165133"/>
                  </a:lnTo>
                  <a:lnTo>
                    <a:pt x="368635" y="160205"/>
                  </a:lnTo>
                  <a:lnTo>
                    <a:pt x="377093" y="158563"/>
                  </a:lnTo>
                  <a:lnTo>
                    <a:pt x="385550" y="160205"/>
                  </a:lnTo>
                  <a:lnTo>
                    <a:pt x="392978" y="165133"/>
                  </a:lnTo>
                  <a:lnTo>
                    <a:pt x="583892" y="356045"/>
                  </a:lnTo>
                  <a:lnTo>
                    <a:pt x="586227" y="361691"/>
                  </a:lnTo>
                  <a:lnTo>
                    <a:pt x="586227" y="373687"/>
                  </a:lnTo>
                  <a:lnTo>
                    <a:pt x="583892" y="379330"/>
                  </a:lnTo>
                  <a:lnTo>
                    <a:pt x="547017" y="416205"/>
                  </a:lnTo>
                  <a:lnTo>
                    <a:pt x="541262" y="418394"/>
                  </a:lnTo>
                  <a:close/>
                </a:path>
                <a:path w="586739" h="481330">
                  <a:moveTo>
                    <a:pt x="161598" y="481220"/>
                  </a:moveTo>
                  <a:lnTo>
                    <a:pt x="150092" y="481220"/>
                  </a:lnTo>
                  <a:lnTo>
                    <a:pt x="144339" y="479031"/>
                  </a:lnTo>
                  <a:lnTo>
                    <a:pt x="111710" y="446401"/>
                  </a:lnTo>
                  <a:lnTo>
                    <a:pt x="106783" y="438972"/>
                  </a:lnTo>
                  <a:lnTo>
                    <a:pt x="105141" y="430514"/>
                  </a:lnTo>
                  <a:lnTo>
                    <a:pt x="106783" y="422057"/>
                  </a:lnTo>
                  <a:lnTo>
                    <a:pt x="111710" y="414629"/>
                  </a:lnTo>
                  <a:lnTo>
                    <a:pt x="256649" y="269690"/>
                  </a:lnTo>
                  <a:lnTo>
                    <a:pt x="264076" y="264765"/>
                  </a:lnTo>
                  <a:lnTo>
                    <a:pt x="272533" y="263123"/>
                  </a:lnTo>
                  <a:lnTo>
                    <a:pt x="280990" y="264765"/>
                  </a:lnTo>
                  <a:lnTo>
                    <a:pt x="288416" y="269690"/>
                  </a:lnTo>
                  <a:lnTo>
                    <a:pt x="396410" y="377684"/>
                  </a:lnTo>
                  <a:lnTo>
                    <a:pt x="268693" y="377684"/>
                  </a:lnTo>
                  <a:lnTo>
                    <a:pt x="167350" y="479031"/>
                  </a:lnTo>
                  <a:lnTo>
                    <a:pt x="161598" y="481220"/>
                  </a:lnTo>
                  <a:close/>
                </a:path>
                <a:path w="586739" h="481330">
                  <a:moveTo>
                    <a:pt x="378252" y="470252"/>
                  </a:moveTo>
                  <a:lnTo>
                    <a:pt x="369795" y="468610"/>
                  </a:lnTo>
                  <a:lnTo>
                    <a:pt x="362369" y="463685"/>
                  </a:lnTo>
                  <a:lnTo>
                    <a:pt x="276368" y="377684"/>
                  </a:lnTo>
                  <a:lnTo>
                    <a:pt x="396410" y="377684"/>
                  </a:lnTo>
                  <a:lnTo>
                    <a:pt x="426631" y="407905"/>
                  </a:lnTo>
                  <a:lnTo>
                    <a:pt x="428966" y="413542"/>
                  </a:lnTo>
                  <a:lnTo>
                    <a:pt x="428966" y="425545"/>
                  </a:lnTo>
                  <a:lnTo>
                    <a:pt x="426631" y="431188"/>
                  </a:lnTo>
                  <a:lnTo>
                    <a:pt x="394134" y="463685"/>
                  </a:lnTo>
                  <a:lnTo>
                    <a:pt x="386708" y="468610"/>
                  </a:lnTo>
                  <a:lnTo>
                    <a:pt x="378252" y="470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4422" y="8133422"/>
              <a:ext cx="485775" cy="485775"/>
            </a:xfrm>
            <a:custGeom>
              <a:avLst/>
              <a:gdLst/>
              <a:ahLst/>
              <a:cxnLst/>
              <a:rect l="l" t="t" r="r" b="b"/>
              <a:pathLst>
                <a:path w="485775" h="485775">
                  <a:moveTo>
                    <a:pt x="270810" y="485774"/>
                  </a:moveTo>
                  <a:lnTo>
                    <a:pt x="217643" y="485774"/>
                  </a:lnTo>
                  <a:lnTo>
                    <a:pt x="194998" y="483493"/>
                  </a:lnTo>
                  <a:lnTo>
                    <a:pt x="149150" y="469265"/>
                  </a:lnTo>
                  <a:lnTo>
                    <a:pt x="107664" y="446751"/>
                  </a:lnTo>
                  <a:lnTo>
                    <a:pt x="71521" y="416931"/>
                  </a:lnTo>
                  <a:lnTo>
                    <a:pt x="41702" y="380788"/>
                  </a:lnTo>
                  <a:lnTo>
                    <a:pt x="19188" y="339302"/>
                  </a:lnTo>
                  <a:lnTo>
                    <a:pt x="4960" y="293455"/>
                  </a:lnTo>
                  <a:lnTo>
                    <a:pt x="19" y="244422"/>
                  </a:lnTo>
                  <a:lnTo>
                    <a:pt x="0" y="244226"/>
                  </a:lnTo>
                  <a:lnTo>
                    <a:pt x="4960" y="194998"/>
                  </a:lnTo>
                  <a:lnTo>
                    <a:pt x="19188" y="149150"/>
                  </a:lnTo>
                  <a:lnTo>
                    <a:pt x="41702" y="107664"/>
                  </a:lnTo>
                  <a:lnTo>
                    <a:pt x="71521" y="71521"/>
                  </a:lnTo>
                  <a:lnTo>
                    <a:pt x="107664" y="41702"/>
                  </a:lnTo>
                  <a:lnTo>
                    <a:pt x="149150" y="19188"/>
                  </a:lnTo>
                  <a:lnTo>
                    <a:pt x="194998" y="4960"/>
                  </a:lnTo>
                  <a:lnTo>
                    <a:pt x="244226" y="0"/>
                  </a:lnTo>
                  <a:lnTo>
                    <a:pt x="293455" y="4960"/>
                  </a:lnTo>
                  <a:lnTo>
                    <a:pt x="339302" y="19188"/>
                  </a:lnTo>
                  <a:lnTo>
                    <a:pt x="380788" y="41702"/>
                  </a:lnTo>
                  <a:lnTo>
                    <a:pt x="416931" y="71521"/>
                  </a:lnTo>
                  <a:lnTo>
                    <a:pt x="446751" y="107664"/>
                  </a:lnTo>
                  <a:lnTo>
                    <a:pt x="466838" y="144679"/>
                  </a:lnTo>
                  <a:lnTo>
                    <a:pt x="101598" y="144679"/>
                  </a:lnTo>
                  <a:lnTo>
                    <a:pt x="100621" y="145168"/>
                  </a:lnTo>
                  <a:lnTo>
                    <a:pt x="100816" y="145168"/>
                  </a:lnTo>
                  <a:lnTo>
                    <a:pt x="100523" y="145363"/>
                  </a:lnTo>
                  <a:lnTo>
                    <a:pt x="100132" y="145363"/>
                  </a:lnTo>
                  <a:lnTo>
                    <a:pt x="127994" y="173205"/>
                  </a:lnTo>
                  <a:lnTo>
                    <a:pt x="96127" y="173205"/>
                  </a:lnTo>
                  <a:lnTo>
                    <a:pt x="96127" y="315638"/>
                  </a:lnTo>
                  <a:lnTo>
                    <a:pt x="127877" y="315638"/>
                  </a:lnTo>
                  <a:lnTo>
                    <a:pt x="100523" y="342992"/>
                  </a:lnTo>
                  <a:lnTo>
                    <a:pt x="100304" y="342992"/>
                  </a:lnTo>
                  <a:lnTo>
                    <a:pt x="102379" y="344652"/>
                  </a:lnTo>
                  <a:lnTo>
                    <a:pt x="104919" y="345629"/>
                  </a:lnTo>
                  <a:lnTo>
                    <a:pt x="465831" y="345629"/>
                  </a:lnTo>
                  <a:lnTo>
                    <a:pt x="446751" y="380788"/>
                  </a:lnTo>
                  <a:lnTo>
                    <a:pt x="416931" y="416931"/>
                  </a:lnTo>
                  <a:lnTo>
                    <a:pt x="380788" y="446751"/>
                  </a:lnTo>
                  <a:lnTo>
                    <a:pt x="339302" y="469265"/>
                  </a:lnTo>
                  <a:lnTo>
                    <a:pt x="293455" y="483493"/>
                  </a:lnTo>
                  <a:lnTo>
                    <a:pt x="270810" y="485774"/>
                  </a:lnTo>
                  <a:close/>
                </a:path>
                <a:path w="485775" h="485775">
                  <a:moveTo>
                    <a:pt x="282619" y="286917"/>
                  </a:moveTo>
                  <a:lnTo>
                    <a:pt x="249306" y="286917"/>
                  </a:lnTo>
                  <a:lnTo>
                    <a:pt x="252139" y="285745"/>
                  </a:lnTo>
                  <a:lnTo>
                    <a:pt x="392619" y="145363"/>
                  </a:lnTo>
                  <a:lnTo>
                    <a:pt x="392326" y="145363"/>
                  </a:lnTo>
                  <a:lnTo>
                    <a:pt x="392228" y="145168"/>
                  </a:lnTo>
                  <a:lnTo>
                    <a:pt x="391251" y="144679"/>
                  </a:lnTo>
                  <a:lnTo>
                    <a:pt x="466838" y="144679"/>
                  </a:lnTo>
                  <a:lnTo>
                    <a:pt x="469265" y="149150"/>
                  </a:lnTo>
                  <a:lnTo>
                    <a:pt x="476730" y="173205"/>
                  </a:lnTo>
                  <a:lnTo>
                    <a:pt x="396526" y="173205"/>
                  </a:lnTo>
                  <a:lnTo>
                    <a:pt x="325505" y="244226"/>
                  </a:lnTo>
                  <a:lnTo>
                    <a:pt x="341429" y="260150"/>
                  </a:lnTo>
                  <a:lnTo>
                    <a:pt x="309386" y="260150"/>
                  </a:lnTo>
                  <a:lnTo>
                    <a:pt x="282619" y="286917"/>
                  </a:lnTo>
                  <a:close/>
                </a:path>
                <a:path w="485775" h="485775">
                  <a:moveTo>
                    <a:pt x="127877" y="315638"/>
                  </a:moveTo>
                  <a:lnTo>
                    <a:pt x="96127" y="315638"/>
                  </a:lnTo>
                  <a:lnTo>
                    <a:pt x="167344" y="244422"/>
                  </a:lnTo>
                  <a:lnTo>
                    <a:pt x="96127" y="173205"/>
                  </a:lnTo>
                  <a:lnTo>
                    <a:pt x="127994" y="173205"/>
                  </a:lnTo>
                  <a:lnTo>
                    <a:pt x="215196" y="260345"/>
                  </a:lnTo>
                  <a:lnTo>
                    <a:pt x="183170" y="260345"/>
                  </a:lnTo>
                  <a:lnTo>
                    <a:pt x="127877" y="315638"/>
                  </a:lnTo>
                  <a:close/>
                </a:path>
                <a:path w="485775" h="485775">
                  <a:moveTo>
                    <a:pt x="476730" y="315247"/>
                  </a:moveTo>
                  <a:lnTo>
                    <a:pt x="396477" y="315247"/>
                  </a:lnTo>
                  <a:lnTo>
                    <a:pt x="396526" y="173205"/>
                  </a:lnTo>
                  <a:lnTo>
                    <a:pt x="476730" y="173205"/>
                  </a:lnTo>
                  <a:lnTo>
                    <a:pt x="483493" y="194998"/>
                  </a:lnTo>
                  <a:lnTo>
                    <a:pt x="485774" y="217642"/>
                  </a:lnTo>
                  <a:lnTo>
                    <a:pt x="485774" y="270811"/>
                  </a:lnTo>
                  <a:lnTo>
                    <a:pt x="483493" y="293455"/>
                  </a:lnTo>
                  <a:lnTo>
                    <a:pt x="476730" y="315247"/>
                  </a:lnTo>
                  <a:close/>
                </a:path>
                <a:path w="485775" h="485775">
                  <a:moveTo>
                    <a:pt x="465831" y="345629"/>
                  </a:moveTo>
                  <a:lnTo>
                    <a:pt x="387930" y="345629"/>
                  </a:lnTo>
                  <a:lnTo>
                    <a:pt x="390469" y="344652"/>
                  </a:lnTo>
                  <a:lnTo>
                    <a:pt x="392228" y="342992"/>
                  </a:lnTo>
                  <a:lnTo>
                    <a:pt x="309386" y="260150"/>
                  </a:lnTo>
                  <a:lnTo>
                    <a:pt x="341429" y="260150"/>
                  </a:lnTo>
                  <a:lnTo>
                    <a:pt x="396526" y="315247"/>
                  </a:lnTo>
                  <a:lnTo>
                    <a:pt x="476730" y="315247"/>
                  </a:lnTo>
                  <a:lnTo>
                    <a:pt x="469265" y="339302"/>
                  </a:lnTo>
                  <a:lnTo>
                    <a:pt x="465831" y="345629"/>
                  </a:lnTo>
                  <a:close/>
                </a:path>
                <a:path w="485775" h="485775">
                  <a:moveTo>
                    <a:pt x="246180" y="309386"/>
                  </a:moveTo>
                  <a:lnTo>
                    <a:pt x="183170" y="260345"/>
                  </a:lnTo>
                  <a:lnTo>
                    <a:pt x="215196" y="260345"/>
                  </a:lnTo>
                  <a:lnTo>
                    <a:pt x="238463" y="283596"/>
                  </a:lnTo>
                  <a:lnTo>
                    <a:pt x="240514" y="285745"/>
                  </a:lnTo>
                  <a:lnTo>
                    <a:pt x="243347" y="286917"/>
                  </a:lnTo>
                  <a:lnTo>
                    <a:pt x="282619" y="286917"/>
                  </a:lnTo>
                  <a:lnTo>
                    <a:pt x="270017" y="299519"/>
                  </a:lnTo>
                  <a:lnTo>
                    <a:pt x="264877" y="303740"/>
                  </a:lnTo>
                  <a:lnTo>
                    <a:pt x="259088" y="306834"/>
                  </a:lnTo>
                  <a:lnTo>
                    <a:pt x="252803" y="308737"/>
                  </a:lnTo>
                  <a:lnTo>
                    <a:pt x="246180" y="309386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84492" y="9014055"/>
              <a:ext cx="2546350" cy="1273175"/>
            </a:xfrm>
            <a:custGeom>
              <a:avLst/>
              <a:gdLst/>
              <a:ahLst/>
              <a:cxnLst/>
              <a:rect l="l" t="t" r="r" b="b"/>
              <a:pathLst>
                <a:path w="2546350" h="1273175">
                  <a:moveTo>
                    <a:pt x="2545888" y="1272944"/>
                  </a:moveTo>
                  <a:lnTo>
                    <a:pt x="0" y="1272944"/>
                  </a:lnTo>
                  <a:lnTo>
                    <a:pt x="878" y="1225221"/>
                  </a:lnTo>
                  <a:lnTo>
                    <a:pt x="3491" y="1177942"/>
                  </a:lnTo>
                  <a:lnTo>
                    <a:pt x="7809" y="1131137"/>
                  </a:lnTo>
                  <a:lnTo>
                    <a:pt x="13801" y="1084837"/>
                  </a:lnTo>
                  <a:lnTo>
                    <a:pt x="21437" y="1039073"/>
                  </a:lnTo>
                  <a:lnTo>
                    <a:pt x="30685" y="993875"/>
                  </a:lnTo>
                  <a:lnTo>
                    <a:pt x="41514" y="949274"/>
                  </a:lnTo>
                  <a:lnTo>
                    <a:pt x="53895" y="905301"/>
                  </a:lnTo>
                  <a:lnTo>
                    <a:pt x="67795" y="861986"/>
                  </a:lnTo>
                  <a:lnTo>
                    <a:pt x="83185" y="819361"/>
                  </a:lnTo>
                  <a:lnTo>
                    <a:pt x="100034" y="777456"/>
                  </a:lnTo>
                  <a:lnTo>
                    <a:pt x="118310" y="736302"/>
                  </a:lnTo>
                  <a:lnTo>
                    <a:pt x="137984" y="695930"/>
                  </a:lnTo>
                  <a:lnTo>
                    <a:pt x="159023" y="656371"/>
                  </a:lnTo>
                  <a:lnTo>
                    <a:pt x="181399" y="617654"/>
                  </a:lnTo>
                  <a:lnTo>
                    <a:pt x="205079" y="579812"/>
                  </a:lnTo>
                  <a:lnTo>
                    <a:pt x="230033" y="542875"/>
                  </a:lnTo>
                  <a:lnTo>
                    <a:pt x="256230" y="506873"/>
                  </a:lnTo>
                  <a:lnTo>
                    <a:pt x="283640" y="471837"/>
                  </a:lnTo>
                  <a:lnTo>
                    <a:pt x="312231" y="437799"/>
                  </a:lnTo>
                  <a:lnTo>
                    <a:pt x="341974" y="404788"/>
                  </a:lnTo>
                  <a:lnTo>
                    <a:pt x="372836" y="372836"/>
                  </a:lnTo>
                  <a:lnTo>
                    <a:pt x="404788" y="341974"/>
                  </a:lnTo>
                  <a:lnTo>
                    <a:pt x="437799" y="312231"/>
                  </a:lnTo>
                  <a:lnTo>
                    <a:pt x="471837" y="283640"/>
                  </a:lnTo>
                  <a:lnTo>
                    <a:pt x="506873" y="256230"/>
                  </a:lnTo>
                  <a:lnTo>
                    <a:pt x="542875" y="230033"/>
                  </a:lnTo>
                  <a:lnTo>
                    <a:pt x="579812" y="205079"/>
                  </a:lnTo>
                  <a:lnTo>
                    <a:pt x="617654" y="181399"/>
                  </a:lnTo>
                  <a:lnTo>
                    <a:pt x="656371" y="159023"/>
                  </a:lnTo>
                  <a:lnTo>
                    <a:pt x="695930" y="137984"/>
                  </a:lnTo>
                  <a:lnTo>
                    <a:pt x="736302" y="118310"/>
                  </a:lnTo>
                  <a:lnTo>
                    <a:pt x="777456" y="100034"/>
                  </a:lnTo>
                  <a:lnTo>
                    <a:pt x="819361" y="83185"/>
                  </a:lnTo>
                  <a:lnTo>
                    <a:pt x="861986" y="67795"/>
                  </a:lnTo>
                  <a:lnTo>
                    <a:pt x="905301" y="53895"/>
                  </a:lnTo>
                  <a:lnTo>
                    <a:pt x="949274" y="41514"/>
                  </a:lnTo>
                  <a:lnTo>
                    <a:pt x="993875" y="30685"/>
                  </a:lnTo>
                  <a:lnTo>
                    <a:pt x="1039073" y="21437"/>
                  </a:lnTo>
                  <a:lnTo>
                    <a:pt x="1084837" y="13801"/>
                  </a:lnTo>
                  <a:lnTo>
                    <a:pt x="1131137" y="7809"/>
                  </a:lnTo>
                  <a:lnTo>
                    <a:pt x="1177942" y="3491"/>
                  </a:lnTo>
                  <a:lnTo>
                    <a:pt x="1225221" y="878"/>
                  </a:lnTo>
                  <a:lnTo>
                    <a:pt x="1272944" y="0"/>
                  </a:lnTo>
                  <a:lnTo>
                    <a:pt x="1320666" y="878"/>
                  </a:lnTo>
                  <a:lnTo>
                    <a:pt x="1367945" y="3491"/>
                  </a:lnTo>
                  <a:lnTo>
                    <a:pt x="1414750" y="7809"/>
                  </a:lnTo>
                  <a:lnTo>
                    <a:pt x="1461050" y="13801"/>
                  </a:lnTo>
                  <a:lnTo>
                    <a:pt x="1506814" y="21437"/>
                  </a:lnTo>
                  <a:lnTo>
                    <a:pt x="1552013" y="30685"/>
                  </a:lnTo>
                  <a:lnTo>
                    <a:pt x="1596614" y="41514"/>
                  </a:lnTo>
                  <a:lnTo>
                    <a:pt x="1640587" y="53895"/>
                  </a:lnTo>
                  <a:lnTo>
                    <a:pt x="1683901" y="67795"/>
                  </a:lnTo>
                  <a:lnTo>
                    <a:pt x="1726526" y="83185"/>
                  </a:lnTo>
                  <a:lnTo>
                    <a:pt x="1768431" y="100034"/>
                  </a:lnTo>
                  <a:lnTo>
                    <a:pt x="1809585" y="118310"/>
                  </a:lnTo>
                  <a:lnTo>
                    <a:pt x="1849957" y="137984"/>
                  </a:lnTo>
                  <a:lnTo>
                    <a:pt x="1889516" y="159023"/>
                  </a:lnTo>
                  <a:lnTo>
                    <a:pt x="1928233" y="181399"/>
                  </a:lnTo>
                  <a:lnTo>
                    <a:pt x="1966075" y="205079"/>
                  </a:lnTo>
                  <a:lnTo>
                    <a:pt x="2003013" y="230033"/>
                  </a:lnTo>
                  <a:lnTo>
                    <a:pt x="2039015" y="256230"/>
                  </a:lnTo>
                  <a:lnTo>
                    <a:pt x="2074050" y="283640"/>
                  </a:lnTo>
                  <a:lnTo>
                    <a:pt x="2108089" y="312231"/>
                  </a:lnTo>
                  <a:lnTo>
                    <a:pt x="2141099" y="341974"/>
                  </a:lnTo>
                  <a:lnTo>
                    <a:pt x="2173051" y="372836"/>
                  </a:lnTo>
                  <a:lnTo>
                    <a:pt x="2203914" y="404788"/>
                  </a:lnTo>
                  <a:lnTo>
                    <a:pt x="2233656" y="437799"/>
                  </a:lnTo>
                  <a:lnTo>
                    <a:pt x="2262248" y="471837"/>
                  </a:lnTo>
                  <a:lnTo>
                    <a:pt x="2289657" y="506873"/>
                  </a:lnTo>
                  <a:lnTo>
                    <a:pt x="2315855" y="542875"/>
                  </a:lnTo>
                  <a:lnTo>
                    <a:pt x="2340809" y="579812"/>
                  </a:lnTo>
                  <a:lnTo>
                    <a:pt x="2364489" y="617654"/>
                  </a:lnTo>
                  <a:lnTo>
                    <a:pt x="2386864" y="656371"/>
                  </a:lnTo>
                  <a:lnTo>
                    <a:pt x="2407904" y="695930"/>
                  </a:lnTo>
                  <a:lnTo>
                    <a:pt x="2427577" y="736302"/>
                  </a:lnTo>
                  <a:lnTo>
                    <a:pt x="2445854" y="777456"/>
                  </a:lnTo>
                  <a:lnTo>
                    <a:pt x="2462702" y="819361"/>
                  </a:lnTo>
                  <a:lnTo>
                    <a:pt x="2478092" y="861986"/>
                  </a:lnTo>
                  <a:lnTo>
                    <a:pt x="2491993" y="905301"/>
                  </a:lnTo>
                  <a:lnTo>
                    <a:pt x="2504373" y="949274"/>
                  </a:lnTo>
                  <a:lnTo>
                    <a:pt x="2515203" y="993875"/>
                  </a:lnTo>
                  <a:lnTo>
                    <a:pt x="2524451" y="1039073"/>
                  </a:lnTo>
                  <a:lnTo>
                    <a:pt x="2532086" y="1084837"/>
                  </a:lnTo>
                  <a:lnTo>
                    <a:pt x="2538078" y="1131137"/>
                  </a:lnTo>
                  <a:lnTo>
                    <a:pt x="2542397" y="1177942"/>
                  </a:lnTo>
                  <a:lnTo>
                    <a:pt x="2545010" y="1225221"/>
                  </a:lnTo>
                  <a:lnTo>
                    <a:pt x="2545888" y="1272944"/>
                  </a:lnTo>
                  <a:close/>
                </a:path>
              </a:pathLst>
            </a:custGeom>
            <a:solidFill>
              <a:srgbClr val="535353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84492" y="9014055"/>
              <a:ext cx="2543175" cy="1273175"/>
            </a:xfrm>
            <a:custGeom>
              <a:avLst/>
              <a:gdLst/>
              <a:ahLst/>
              <a:cxnLst/>
              <a:rect l="l" t="t" r="r" b="b"/>
              <a:pathLst>
                <a:path w="2543175" h="1273175">
                  <a:moveTo>
                    <a:pt x="2543141" y="1192019"/>
                  </a:moveTo>
                  <a:lnTo>
                    <a:pt x="2538077" y="1131119"/>
                  </a:lnTo>
                  <a:lnTo>
                    <a:pt x="2532084" y="1084819"/>
                  </a:lnTo>
                  <a:lnTo>
                    <a:pt x="2524448" y="1039054"/>
                  </a:lnTo>
                  <a:lnTo>
                    <a:pt x="2515199" y="993855"/>
                  </a:lnTo>
                  <a:lnTo>
                    <a:pt x="2504369" y="949254"/>
                  </a:lnTo>
                  <a:lnTo>
                    <a:pt x="2491987" y="905281"/>
                  </a:lnTo>
                  <a:lnTo>
                    <a:pt x="2478086" y="861966"/>
                  </a:lnTo>
                  <a:lnTo>
                    <a:pt x="2462695" y="819341"/>
                  </a:lnTo>
                  <a:lnTo>
                    <a:pt x="2445846" y="777436"/>
                  </a:lnTo>
                  <a:lnTo>
                    <a:pt x="2427568" y="736282"/>
                  </a:lnTo>
                  <a:lnTo>
                    <a:pt x="2407894" y="695910"/>
                  </a:lnTo>
                  <a:lnTo>
                    <a:pt x="2386853" y="656351"/>
                  </a:lnTo>
                  <a:lnTo>
                    <a:pt x="2364477" y="617634"/>
                  </a:lnTo>
                  <a:lnTo>
                    <a:pt x="2340796" y="579792"/>
                  </a:lnTo>
                  <a:lnTo>
                    <a:pt x="2315842" y="542855"/>
                  </a:lnTo>
                  <a:lnTo>
                    <a:pt x="2289643" y="506854"/>
                  </a:lnTo>
                  <a:lnTo>
                    <a:pt x="2262233" y="471819"/>
                  </a:lnTo>
                  <a:lnTo>
                    <a:pt x="2233641" y="437781"/>
                  </a:lnTo>
                  <a:lnTo>
                    <a:pt x="2203898" y="404770"/>
                  </a:lnTo>
                  <a:lnTo>
                    <a:pt x="2173035" y="372819"/>
                  </a:lnTo>
                  <a:lnTo>
                    <a:pt x="2141082" y="341957"/>
                  </a:lnTo>
                  <a:lnTo>
                    <a:pt x="2108071" y="312215"/>
                  </a:lnTo>
                  <a:lnTo>
                    <a:pt x="2074032" y="283625"/>
                  </a:lnTo>
                  <a:lnTo>
                    <a:pt x="2038996" y="256216"/>
                  </a:lnTo>
                  <a:lnTo>
                    <a:pt x="2002993" y="230019"/>
                  </a:lnTo>
                  <a:lnTo>
                    <a:pt x="1966056" y="205066"/>
                  </a:lnTo>
                  <a:lnTo>
                    <a:pt x="1928213" y="181386"/>
                  </a:lnTo>
                  <a:lnTo>
                    <a:pt x="1889496" y="159012"/>
                  </a:lnTo>
                  <a:lnTo>
                    <a:pt x="1849937" y="137973"/>
                  </a:lnTo>
                  <a:lnTo>
                    <a:pt x="1809564" y="118300"/>
                  </a:lnTo>
                  <a:lnTo>
                    <a:pt x="1768411" y="100025"/>
                  </a:lnTo>
                  <a:lnTo>
                    <a:pt x="1726506" y="83177"/>
                  </a:lnTo>
                  <a:lnTo>
                    <a:pt x="1683881" y="67788"/>
                  </a:lnTo>
                  <a:lnTo>
                    <a:pt x="1640567" y="53888"/>
                  </a:lnTo>
                  <a:lnTo>
                    <a:pt x="1596594" y="41509"/>
                  </a:lnTo>
                  <a:lnTo>
                    <a:pt x="1551993" y="30680"/>
                  </a:lnTo>
                  <a:lnTo>
                    <a:pt x="1506795" y="21433"/>
                  </a:lnTo>
                  <a:lnTo>
                    <a:pt x="1461031" y="13799"/>
                  </a:lnTo>
                  <a:lnTo>
                    <a:pt x="1414731" y="7807"/>
                  </a:lnTo>
                  <a:lnTo>
                    <a:pt x="1367927" y="3490"/>
                  </a:lnTo>
                  <a:lnTo>
                    <a:pt x="1320648" y="877"/>
                  </a:lnTo>
                  <a:lnTo>
                    <a:pt x="1272927" y="0"/>
                  </a:lnTo>
                  <a:lnTo>
                    <a:pt x="1225205" y="878"/>
                  </a:lnTo>
                  <a:lnTo>
                    <a:pt x="1177927" y="3492"/>
                  </a:lnTo>
                  <a:lnTo>
                    <a:pt x="1131122" y="7811"/>
                  </a:lnTo>
                  <a:lnTo>
                    <a:pt x="1084823" y="13804"/>
                  </a:lnTo>
                  <a:lnTo>
                    <a:pt x="1039059" y="21439"/>
                  </a:lnTo>
                  <a:lnTo>
                    <a:pt x="993862" y="30688"/>
                  </a:lnTo>
                  <a:lnTo>
                    <a:pt x="949262" y="41518"/>
                  </a:lnTo>
                  <a:lnTo>
                    <a:pt x="905290" y="53898"/>
                  </a:lnTo>
                  <a:lnTo>
                    <a:pt x="861976" y="67799"/>
                  </a:lnTo>
                  <a:lnTo>
                    <a:pt x="819352" y="83189"/>
                  </a:lnTo>
                  <a:lnTo>
                    <a:pt x="777448" y="100038"/>
                  </a:lnTo>
                  <a:lnTo>
                    <a:pt x="736295" y="118314"/>
                  </a:lnTo>
                  <a:lnTo>
                    <a:pt x="695924" y="137987"/>
                  </a:lnTo>
                  <a:lnTo>
                    <a:pt x="656365" y="159027"/>
                  </a:lnTo>
                  <a:lnTo>
                    <a:pt x="617650" y="181402"/>
                  </a:lnTo>
                  <a:lnTo>
                    <a:pt x="579808" y="205082"/>
                  </a:lnTo>
                  <a:lnTo>
                    <a:pt x="542871" y="230035"/>
                  </a:lnTo>
                  <a:lnTo>
                    <a:pt x="506870" y="256232"/>
                  </a:lnTo>
                  <a:lnTo>
                    <a:pt x="471835" y="283642"/>
                  </a:lnTo>
                  <a:lnTo>
                    <a:pt x="437798" y="312233"/>
                  </a:lnTo>
                  <a:lnTo>
                    <a:pt x="404788" y="341975"/>
                  </a:lnTo>
                  <a:lnTo>
                    <a:pt x="372836" y="372837"/>
                  </a:lnTo>
                  <a:lnTo>
                    <a:pt x="341974" y="404788"/>
                  </a:lnTo>
                  <a:lnTo>
                    <a:pt x="312233" y="437798"/>
                  </a:lnTo>
                  <a:lnTo>
                    <a:pt x="283642" y="471836"/>
                  </a:lnTo>
                  <a:lnTo>
                    <a:pt x="256232" y="506871"/>
                  </a:lnTo>
                  <a:lnTo>
                    <a:pt x="230035" y="542872"/>
                  </a:lnTo>
                  <a:lnTo>
                    <a:pt x="205082" y="579808"/>
                  </a:lnTo>
                  <a:lnTo>
                    <a:pt x="181402" y="617650"/>
                  </a:lnTo>
                  <a:lnTo>
                    <a:pt x="159027" y="656365"/>
                  </a:lnTo>
                  <a:lnTo>
                    <a:pt x="137987" y="695924"/>
                  </a:lnTo>
                  <a:lnTo>
                    <a:pt x="118314" y="736295"/>
                  </a:lnTo>
                  <a:lnTo>
                    <a:pt x="100038" y="777448"/>
                  </a:lnTo>
                  <a:lnTo>
                    <a:pt x="83189" y="819352"/>
                  </a:lnTo>
                  <a:lnTo>
                    <a:pt x="67799" y="861976"/>
                  </a:lnTo>
                  <a:lnTo>
                    <a:pt x="53899" y="905290"/>
                  </a:lnTo>
                  <a:lnTo>
                    <a:pt x="41518" y="949262"/>
                  </a:lnTo>
                  <a:lnTo>
                    <a:pt x="30688" y="993862"/>
                  </a:lnTo>
                  <a:lnTo>
                    <a:pt x="21440" y="1039060"/>
                  </a:lnTo>
                  <a:lnTo>
                    <a:pt x="13804" y="1084823"/>
                  </a:lnTo>
                  <a:lnTo>
                    <a:pt x="7812" y="1131123"/>
                  </a:lnTo>
                  <a:lnTo>
                    <a:pt x="3493" y="1177927"/>
                  </a:lnTo>
                  <a:lnTo>
                    <a:pt x="879" y="1225205"/>
                  </a:lnTo>
                  <a:lnTo>
                    <a:pt x="0" y="1272944"/>
                  </a:lnTo>
                </a:path>
              </a:pathLst>
            </a:custGeom>
            <a:ln w="1142999">
              <a:solidFill>
                <a:srgbClr val="FF9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80928" y="8168180"/>
            <a:ext cx="422719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55" dirty="0" smtClean="0">
                <a:latin typeface="Lucida Sans Unicode"/>
                <a:cs typeface="Lucida Sans Unicode"/>
                <a:hlinkClick r:id="rId3"/>
              </a:rPr>
              <a:t>v</a:t>
            </a:r>
            <a:r>
              <a:rPr lang="el-GR" sz="2300" spc="55" dirty="0" smtClean="0">
                <a:latin typeface="Lucida Sans Unicode"/>
                <a:cs typeface="Lucida Sans Unicode"/>
              </a:rPr>
              <a:t>.</a:t>
            </a:r>
            <a:r>
              <a:rPr lang="en-AU" sz="2300" spc="55" dirty="0" smtClean="0">
                <a:latin typeface="Lucida Sans Unicode"/>
                <a:cs typeface="Lucida Sans Unicode"/>
              </a:rPr>
              <a:t>kremastioti@go.uop.gr</a:t>
            </a:r>
            <a:endParaRPr sz="2300" dirty="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53885" y="3466851"/>
            <a:ext cx="866775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100" spc="-375" dirty="0">
                <a:solidFill>
                  <a:srgbClr val="737373"/>
                </a:solidFill>
              </a:rPr>
              <a:t>Ευχαριστώ</a:t>
            </a:r>
            <a:r>
              <a:rPr sz="8100" spc="-580" dirty="0">
                <a:solidFill>
                  <a:srgbClr val="737373"/>
                </a:solidFill>
              </a:rPr>
              <a:t> </a:t>
            </a:r>
            <a:r>
              <a:rPr sz="8100" spc="-20" dirty="0">
                <a:solidFill>
                  <a:srgbClr val="737373"/>
                </a:solidFill>
              </a:rPr>
              <a:t>πολύ</a:t>
            </a:r>
            <a:endParaRPr sz="8100"/>
          </a:p>
        </p:txBody>
      </p:sp>
      <p:sp>
        <p:nvSpPr>
          <p:cNvPr id="15" name="object 15"/>
          <p:cNvSpPr txBox="1"/>
          <p:nvPr/>
        </p:nvSpPr>
        <p:spPr>
          <a:xfrm>
            <a:off x="1390305" y="4894994"/>
            <a:ext cx="8286115" cy="165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8605" algn="l"/>
                <a:tab pos="3151505" algn="l"/>
                <a:tab pos="6585584" algn="l"/>
              </a:tabLst>
            </a:pPr>
            <a:r>
              <a:rPr sz="5200" b="1" spc="755" dirty="0">
                <a:solidFill>
                  <a:srgbClr val="EB7703"/>
                </a:solidFill>
                <a:latin typeface="Cambria"/>
                <a:cs typeface="Cambria"/>
              </a:rPr>
              <a:t>Για</a:t>
            </a:r>
            <a:r>
              <a:rPr sz="52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5200" b="1" spc="610" dirty="0">
                <a:solidFill>
                  <a:srgbClr val="EB7703"/>
                </a:solidFill>
                <a:latin typeface="Cambria"/>
                <a:cs typeface="Cambria"/>
              </a:rPr>
              <a:t>την</a:t>
            </a:r>
            <a:r>
              <a:rPr sz="52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5200" b="1" spc="530" dirty="0">
                <a:solidFill>
                  <a:srgbClr val="EB7703"/>
                </a:solidFill>
                <a:latin typeface="Cambria"/>
                <a:cs typeface="Cambria"/>
              </a:rPr>
              <a:t>προσοχή</a:t>
            </a:r>
            <a:r>
              <a:rPr sz="5200" b="1" dirty="0">
                <a:solidFill>
                  <a:srgbClr val="EB7703"/>
                </a:solidFill>
                <a:latin typeface="Cambria"/>
                <a:cs typeface="Cambria"/>
              </a:rPr>
              <a:t>	</a:t>
            </a:r>
            <a:r>
              <a:rPr sz="5200" b="1" spc="630" dirty="0">
                <a:solidFill>
                  <a:srgbClr val="EB7703"/>
                </a:solidFill>
                <a:latin typeface="Cambria"/>
                <a:cs typeface="Cambria"/>
              </a:rPr>
              <a:t>σας!</a:t>
            </a:r>
            <a:endParaRPr sz="5200" dirty="0">
              <a:latin typeface="Cambria"/>
              <a:cs typeface="Cambria"/>
            </a:endParaRPr>
          </a:p>
          <a:p>
            <a:pPr marL="1271270">
              <a:lnSpc>
                <a:spcPct val="100000"/>
              </a:lnSpc>
              <a:spcBef>
                <a:spcPts val="4340"/>
              </a:spcBef>
            </a:pPr>
            <a:r>
              <a:rPr lang="el-GR" sz="1900" spc="-85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15/5/</a:t>
            </a:r>
            <a:r>
              <a:rPr sz="1900" spc="-2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2025</a:t>
            </a:r>
            <a:endParaRPr sz="19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419100"/>
            <a:ext cx="18306671" cy="10305155"/>
            <a:chOff x="10453" y="-27487"/>
            <a:chExt cx="18306671" cy="10305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3" y="-27487"/>
              <a:ext cx="18306671" cy="103051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944" y="3175984"/>
              <a:ext cx="6323309" cy="52006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5401" y="685293"/>
            <a:ext cx="8534400" cy="7271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l-GR" sz="4650" b="1" spc="290" dirty="0" smtClean="0">
                <a:latin typeface="Georgia"/>
                <a:cs typeface="Georgia"/>
              </a:rPr>
              <a:t>Καμπύλη Προσφοράς</a:t>
            </a:r>
            <a:endParaRPr sz="465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8458200" y="3467100"/>
            <a:ext cx="7592694" cy="39431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3110" marR="745490" algn="ctr">
              <a:lnSpc>
                <a:spcPct val="116799"/>
              </a:lnSpc>
              <a:spcBef>
                <a:spcPts val="95"/>
              </a:spcBef>
            </a:pPr>
            <a:r>
              <a:rPr spc="310" dirty="0"/>
              <a:t>Οριακό</a:t>
            </a:r>
            <a:r>
              <a:rPr spc="330" dirty="0"/>
              <a:t> </a:t>
            </a:r>
            <a:r>
              <a:rPr spc="290" dirty="0"/>
              <a:t>Κόστος</a:t>
            </a:r>
            <a:r>
              <a:rPr spc="335" dirty="0"/>
              <a:t> </a:t>
            </a:r>
            <a:r>
              <a:rPr spc="315" dirty="0"/>
              <a:t>Παραγωγής</a:t>
            </a:r>
            <a:r>
              <a:rPr spc="335" dirty="0"/>
              <a:t> </a:t>
            </a:r>
            <a:r>
              <a:rPr spc="370" dirty="0"/>
              <a:t>&amp;</a:t>
            </a:r>
            <a:r>
              <a:rPr spc="335" dirty="0"/>
              <a:t> </a:t>
            </a:r>
            <a:r>
              <a:rPr spc="325" dirty="0"/>
              <a:t>Μέσο </a:t>
            </a:r>
            <a:r>
              <a:rPr spc="310" dirty="0"/>
              <a:t>Μεταβλητό</a:t>
            </a:r>
            <a:r>
              <a:rPr spc="355" dirty="0"/>
              <a:t> </a:t>
            </a:r>
            <a:r>
              <a:rPr spc="280" dirty="0"/>
              <a:t>Κόστος</a:t>
            </a:r>
          </a:p>
          <a:p>
            <a:pPr>
              <a:lnSpc>
                <a:spcPct val="100000"/>
              </a:lnSpc>
              <a:spcBef>
                <a:spcPts val="1280"/>
              </a:spcBef>
            </a:pPr>
            <a:endParaRPr sz="2550" dirty="0"/>
          </a:p>
          <a:p>
            <a:pPr marL="12700" marR="5080" indent="-117475" algn="ctr">
              <a:lnSpc>
                <a:spcPct val="116199"/>
              </a:lnSpc>
            </a:pPr>
            <a:r>
              <a:rPr sz="2850" b="0" spc="135" dirty="0">
                <a:solidFill>
                  <a:srgbClr val="1D1A1B"/>
                </a:solidFill>
                <a:latin typeface="Georgia"/>
                <a:cs typeface="Georgia"/>
              </a:rPr>
              <a:t>Η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65" dirty="0">
                <a:solidFill>
                  <a:srgbClr val="1D1A1B"/>
                </a:solidFill>
                <a:latin typeface="Georgia"/>
                <a:cs typeface="Georgia"/>
              </a:rPr>
              <a:t>βραχυπρόθεσμη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20" dirty="0" err="1">
                <a:solidFill>
                  <a:srgbClr val="1D1A1B"/>
                </a:solidFill>
                <a:latin typeface="Georgia"/>
                <a:cs typeface="Georgia"/>
              </a:rPr>
              <a:t>καμπύλη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60" dirty="0" err="1" smtClean="0">
                <a:solidFill>
                  <a:srgbClr val="1D1A1B"/>
                </a:solidFill>
                <a:latin typeface="Georgia"/>
                <a:cs typeface="Georgia"/>
              </a:rPr>
              <a:t>προσφοράς</a:t>
            </a:r>
            <a:r>
              <a:rPr lang="en-AU" sz="2850" b="0" spc="160" dirty="0" smtClean="0">
                <a:solidFill>
                  <a:srgbClr val="1D1A1B"/>
                </a:solidFill>
                <a:latin typeface="Georgia"/>
                <a:cs typeface="Georgia"/>
              </a:rPr>
              <a:t>(S)</a:t>
            </a:r>
            <a:r>
              <a:rPr sz="2850" b="0" spc="160" dirty="0" smtClean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40" dirty="0">
                <a:solidFill>
                  <a:srgbClr val="1D1A1B"/>
                </a:solidFill>
                <a:latin typeface="Georgia"/>
                <a:cs typeface="Georgia"/>
              </a:rPr>
              <a:t>ξεκινάει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στο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00" dirty="0">
                <a:solidFill>
                  <a:srgbClr val="1D1A1B"/>
                </a:solidFill>
                <a:latin typeface="Georgia"/>
                <a:cs typeface="Georgia"/>
              </a:rPr>
              <a:t>σημείο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75" dirty="0">
                <a:solidFill>
                  <a:srgbClr val="1D1A1B"/>
                </a:solidFill>
                <a:latin typeface="Georgia"/>
                <a:cs typeface="Georgia"/>
              </a:rPr>
              <a:t>όπου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29" dirty="0">
                <a:solidFill>
                  <a:srgbClr val="1D1A1B"/>
                </a:solidFill>
                <a:latin typeface="Georgia"/>
                <a:cs typeface="Georgia"/>
              </a:rPr>
              <a:t>το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95" dirty="0">
                <a:solidFill>
                  <a:srgbClr val="1D1A1B"/>
                </a:solidFill>
                <a:latin typeface="Georgia"/>
                <a:cs typeface="Georgia"/>
              </a:rPr>
              <a:t>ανερχόμενο </a:t>
            </a:r>
            <a:r>
              <a:rPr sz="2850" b="0" spc="200" dirty="0">
                <a:solidFill>
                  <a:srgbClr val="1D1A1B"/>
                </a:solidFill>
                <a:latin typeface="Georgia"/>
                <a:cs typeface="Georgia"/>
              </a:rPr>
              <a:t>τμήμα</a:t>
            </a:r>
            <a:r>
              <a:rPr sz="2850" b="0" spc="245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29" dirty="0">
                <a:solidFill>
                  <a:srgbClr val="1D1A1B"/>
                </a:solidFill>
                <a:latin typeface="Georgia"/>
                <a:cs typeface="Georgia"/>
              </a:rPr>
              <a:t>της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35" dirty="0">
                <a:solidFill>
                  <a:srgbClr val="1D1A1B"/>
                </a:solidFill>
                <a:latin typeface="Georgia"/>
                <a:cs typeface="Georgia"/>
              </a:rPr>
              <a:t>καμπύλης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15" dirty="0">
                <a:solidFill>
                  <a:srgbClr val="1D1A1B"/>
                </a:solidFill>
                <a:latin typeface="Georgia"/>
                <a:cs typeface="Georgia"/>
              </a:rPr>
              <a:t>του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90" dirty="0">
                <a:solidFill>
                  <a:srgbClr val="1D1A1B"/>
                </a:solidFill>
                <a:latin typeface="Georgia"/>
                <a:cs typeface="Georgia"/>
              </a:rPr>
              <a:t>οριακού </a:t>
            </a:r>
            <a:r>
              <a:rPr sz="2850" b="0" spc="220" dirty="0">
                <a:solidFill>
                  <a:srgbClr val="1D1A1B"/>
                </a:solidFill>
                <a:latin typeface="Georgia"/>
                <a:cs typeface="Georgia"/>
              </a:rPr>
              <a:t>κόστους(MC)</a:t>
            </a:r>
            <a:r>
              <a:rPr sz="2850" b="0" spc="245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54" dirty="0">
                <a:solidFill>
                  <a:srgbClr val="1D1A1B"/>
                </a:solidFill>
                <a:latin typeface="Georgia"/>
                <a:cs typeface="Georgia"/>
              </a:rPr>
              <a:t>στο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00" dirty="0">
                <a:solidFill>
                  <a:srgbClr val="1D1A1B"/>
                </a:solidFill>
                <a:latin typeface="Georgia"/>
                <a:cs typeface="Georgia"/>
              </a:rPr>
              <a:t>σημείο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15" dirty="0">
                <a:solidFill>
                  <a:srgbClr val="1D1A1B"/>
                </a:solidFill>
                <a:latin typeface="Georgia"/>
                <a:cs typeface="Georgia"/>
              </a:rPr>
              <a:t>τομής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70" dirty="0">
                <a:solidFill>
                  <a:srgbClr val="1D1A1B"/>
                </a:solidFill>
                <a:latin typeface="Georgia"/>
                <a:cs typeface="Georgia"/>
              </a:rPr>
              <a:t>με</a:t>
            </a:r>
            <a:r>
              <a:rPr sz="2850" b="0" spc="245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04" dirty="0">
                <a:solidFill>
                  <a:srgbClr val="1D1A1B"/>
                </a:solidFill>
                <a:latin typeface="Georgia"/>
                <a:cs typeface="Georgia"/>
              </a:rPr>
              <a:t>το μέσο</a:t>
            </a:r>
            <a:r>
              <a:rPr sz="2850" b="0" spc="235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210" dirty="0">
                <a:solidFill>
                  <a:srgbClr val="1D1A1B"/>
                </a:solidFill>
                <a:latin typeface="Georgia"/>
                <a:cs typeface="Georgia"/>
              </a:rPr>
              <a:t>μεταβλητό</a:t>
            </a:r>
            <a:r>
              <a:rPr sz="2850" b="0" spc="250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2850" b="0" spc="190" dirty="0">
                <a:solidFill>
                  <a:srgbClr val="1D1A1B"/>
                </a:solidFill>
                <a:latin typeface="Georgia"/>
                <a:cs typeface="Georgia"/>
              </a:rPr>
              <a:t>κόστος(AVC).</a:t>
            </a:r>
            <a:endParaRPr sz="285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43543" y="9445249"/>
            <a:ext cx="3145155" cy="6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95"/>
              </a:lnSpc>
              <a:spcBef>
                <a:spcPts val="130"/>
              </a:spcBef>
            </a:pPr>
            <a:r>
              <a:rPr sz="1450" b="1" spc="195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450">
              <a:latin typeface="Cambria"/>
              <a:cs typeface="Cambria"/>
            </a:endParaRPr>
          </a:p>
          <a:p>
            <a:pPr marL="12700" marR="5080">
              <a:lnSpc>
                <a:spcPts val="1650"/>
              </a:lnSpc>
              <a:spcBef>
                <a:spcPts val="85"/>
              </a:spcBef>
            </a:pP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450" spc="21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4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b="1" spc="-5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450" spc="-5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450" spc="-2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spc="-12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30675" y="0"/>
            <a:ext cx="3019425" cy="6238240"/>
          </a:xfrm>
          <a:custGeom>
            <a:avLst/>
            <a:gdLst/>
            <a:ahLst/>
            <a:cxnLst/>
            <a:rect l="l" t="t" r="r" b="b"/>
            <a:pathLst>
              <a:path w="3019425" h="6238240">
                <a:moveTo>
                  <a:pt x="1510477" y="6238083"/>
                </a:moveTo>
                <a:lnTo>
                  <a:pt x="1458588" y="6237064"/>
                </a:lnTo>
                <a:lnTo>
                  <a:pt x="1406650" y="6234070"/>
                </a:lnTo>
                <a:lnTo>
                  <a:pt x="1354810" y="6229201"/>
                </a:lnTo>
                <a:lnTo>
                  <a:pt x="1303215" y="6222556"/>
                </a:lnTo>
                <a:lnTo>
                  <a:pt x="1252010" y="6214232"/>
                </a:lnTo>
                <a:lnTo>
                  <a:pt x="1201343" y="6204330"/>
                </a:lnTo>
                <a:lnTo>
                  <a:pt x="1151360" y="6192947"/>
                </a:lnTo>
                <a:lnTo>
                  <a:pt x="1102209" y="6180182"/>
                </a:lnTo>
                <a:lnTo>
                  <a:pt x="1054035" y="6166133"/>
                </a:lnTo>
                <a:lnTo>
                  <a:pt x="1006986" y="6150901"/>
                </a:lnTo>
                <a:lnTo>
                  <a:pt x="963671" y="6134824"/>
                </a:lnTo>
                <a:lnTo>
                  <a:pt x="920995" y="6117453"/>
                </a:lnTo>
                <a:lnTo>
                  <a:pt x="878983" y="6098803"/>
                </a:lnTo>
                <a:lnTo>
                  <a:pt x="837656" y="6078894"/>
                </a:lnTo>
                <a:lnTo>
                  <a:pt x="797091" y="6057771"/>
                </a:lnTo>
                <a:lnTo>
                  <a:pt x="757152" y="6035371"/>
                </a:lnTo>
                <a:lnTo>
                  <a:pt x="718021" y="6011792"/>
                </a:lnTo>
                <a:lnTo>
                  <a:pt x="679667" y="5987027"/>
                </a:lnTo>
                <a:lnTo>
                  <a:pt x="642113" y="5961094"/>
                </a:lnTo>
                <a:lnTo>
                  <a:pt x="605383" y="5934010"/>
                </a:lnTo>
                <a:lnTo>
                  <a:pt x="569499" y="5905793"/>
                </a:lnTo>
                <a:lnTo>
                  <a:pt x="534484" y="5876463"/>
                </a:lnTo>
                <a:lnTo>
                  <a:pt x="500362" y="5846037"/>
                </a:lnTo>
                <a:lnTo>
                  <a:pt x="467154" y="5814533"/>
                </a:lnTo>
                <a:lnTo>
                  <a:pt x="434885" y="5781969"/>
                </a:lnTo>
                <a:lnTo>
                  <a:pt x="403576" y="5748365"/>
                </a:lnTo>
                <a:lnTo>
                  <a:pt x="373251" y="5713737"/>
                </a:lnTo>
                <a:lnTo>
                  <a:pt x="343933" y="5678103"/>
                </a:lnTo>
                <a:lnTo>
                  <a:pt x="315644" y="5641484"/>
                </a:lnTo>
                <a:lnTo>
                  <a:pt x="288408" y="5603895"/>
                </a:lnTo>
                <a:lnTo>
                  <a:pt x="262248" y="5565356"/>
                </a:lnTo>
                <a:lnTo>
                  <a:pt x="237185" y="5525884"/>
                </a:lnTo>
                <a:lnTo>
                  <a:pt x="213244" y="5485499"/>
                </a:lnTo>
                <a:lnTo>
                  <a:pt x="190447" y="5444217"/>
                </a:lnTo>
                <a:lnTo>
                  <a:pt x="168817" y="5402058"/>
                </a:lnTo>
                <a:lnTo>
                  <a:pt x="148377" y="5359039"/>
                </a:lnTo>
                <a:lnTo>
                  <a:pt x="129150" y="5315178"/>
                </a:lnTo>
                <a:lnTo>
                  <a:pt x="111159" y="5270495"/>
                </a:lnTo>
                <a:lnTo>
                  <a:pt x="94427" y="5225006"/>
                </a:lnTo>
                <a:lnTo>
                  <a:pt x="78868" y="5178372"/>
                </a:lnTo>
                <a:lnTo>
                  <a:pt x="64830" y="5131685"/>
                </a:lnTo>
                <a:lnTo>
                  <a:pt x="52011" y="5083890"/>
                </a:lnTo>
                <a:lnTo>
                  <a:pt x="40542" y="5035363"/>
                </a:lnTo>
                <a:lnTo>
                  <a:pt x="30447" y="4986121"/>
                </a:lnTo>
                <a:lnTo>
                  <a:pt x="21749" y="4936183"/>
                </a:lnTo>
                <a:lnTo>
                  <a:pt x="14469" y="4885567"/>
                </a:lnTo>
                <a:lnTo>
                  <a:pt x="8631" y="4834292"/>
                </a:lnTo>
                <a:lnTo>
                  <a:pt x="4258" y="4782374"/>
                </a:lnTo>
                <a:lnTo>
                  <a:pt x="1374" y="4729834"/>
                </a:lnTo>
                <a:lnTo>
                  <a:pt x="89" y="4680162"/>
                </a:lnTo>
                <a:lnTo>
                  <a:pt x="0" y="0"/>
                </a:lnTo>
                <a:lnTo>
                  <a:pt x="3019328" y="0"/>
                </a:lnTo>
                <a:lnTo>
                  <a:pt x="3019328" y="4680162"/>
                </a:lnTo>
                <a:lnTo>
                  <a:pt x="3017942" y="4732813"/>
                </a:lnTo>
                <a:lnTo>
                  <a:pt x="3015023" y="4784885"/>
                </a:lnTo>
                <a:lnTo>
                  <a:pt x="3010595" y="4836357"/>
                </a:lnTo>
                <a:lnTo>
                  <a:pt x="3004683" y="4887214"/>
                </a:lnTo>
                <a:lnTo>
                  <a:pt x="2997312" y="4937435"/>
                </a:lnTo>
                <a:lnTo>
                  <a:pt x="2988507" y="4987002"/>
                </a:lnTo>
                <a:lnTo>
                  <a:pt x="2978292" y="5035898"/>
                </a:lnTo>
                <a:lnTo>
                  <a:pt x="2966692" y="5084104"/>
                </a:lnTo>
                <a:lnTo>
                  <a:pt x="2953706" y="5131685"/>
                </a:lnTo>
                <a:lnTo>
                  <a:pt x="2939314" y="5178730"/>
                </a:lnTo>
                <a:lnTo>
                  <a:pt x="2923829" y="5224397"/>
                </a:lnTo>
                <a:lnTo>
                  <a:pt x="2906937" y="5269659"/>
                </a:lnTo>
                <a:lnTo>
                  <a:pt x="2888784" y="5314139"/>
                </a:lnTo>
                <a:lnTo>
                  <a:pt x="2869394" y="5357819"/>
                </a:lnTo>
                <a:lnTo>
                  <a:pt x="2848792" y="5400680"/>
                </a:lnTo>
                <a:lnTo>
                  <a:pt x="2827004" y="5442705"/>
                </a:lnTo>
                <a:lnTo>
                  <a:pt x="2804053" y="5483874"/>
                </a:lnTo>
                <a:lnTo>
                  <a:pt x="2779965" y="5524170"/>
                </a:lnTo>
                <a:lnTo>
                  <a:pt x="2754764" y="5563574"/>
                </a:lnTo>
                <a:lnTo>
                  <a:pt x="2728475" y="5602068"/>
                </a:lnTo>
                <a:lnTo>
                  <a:pt x="2701124" y="5639633"/>
                </a:lnTo>
                <a:lnTo>
                  <a:pt x="2672733" y="5676251"/>
                </a:lnTo>
                <a:lnTo>
                  <a:pt x="2643329" y="5711904"/>
                </a:lnTo>
                <a:lnTo>
                  <a:pt x="2612936" y="5746573"/>
                </a:lnTo>
                <a:lnTo>
                  <a:pt x="2581579" y="5780241"/>
                </a:lnTo>
                <a:lnTo>
                  <a:pt x="2549282" y="5812888"/>
                </a:lnTo>
                <a:lnTo>
                  <a:pt x="2516070" y="5844496"/>
                </a:lnTo>
                <a:lnTo>
                  <a:pt x="2481969" y="5875048"/>
                </a:lnTo>
                <a:lnTo>
                  <a:pt x="2447002" y="5904524"/>
                </a:lnTo>
                <a:lnTo>
                  <a:pt x="2411195" y="5932906"/>
                </a:lnTo>
                <a:lnTo>
                  <a:pt x="2374572" y="5960177"/>
                </a:lnTo>
                <a:lnTo>
                  <a:pt x="2337158" y="5986317"/>
                </a:lnTo>
                <a:lnTo>
                  <a:pt x="2298978" y="6011308"/>
                </a:lnTo>
                <a:lnTo>
                  <a:pt x="2260056" y="6035132"/>
                </a:lnTo>
                <a:lnTo>
                  <a:pt x="2220418" y="6057771"/>
                </a:lnTo>
                <a:lnTo>
                  <a:pt x="2180088" y="6079207"/>
                </a:lnTo>
                <a:lnTo>
                  <a:pt x="2139090" y="6099420"/>
                </a:lnTo>
                <a:lnTo>
                  <a:pt x="2097450" y="6118393"/>
                </a:lnTo>
                <a:lnTo>
                  <a:pt x="2055192" y="6136106"/>
                </a:lnTo>
                <a:lnTo>
                  <a:pt x="2012341" y="6152543"/>
                </a:lnTo>
                <a:lnTo>
                  <a:pt x="2009084" y="6154187"/>
                </a:lnTo>
                <a:lnTo>
                  <a:pt x="2005827" y="6154187"/>
                </a:lnTo>
                <a:lnTo>
                  <a:pt x="2002563" y="6155830"/>
                </a:lnTo>
                <a:lnTo>
                  <a:pt x="1956230" y="6170925"/>
                </a:lnTo>
                <a:lnTo>
                  <a:pt x="1909154" y="6184599"/>
                </a:lnTo>
                <a:lnTo>
                  <a:pt x="1861373" y="6196811"/>
                </a:lnTo>
                <a:lnTo>
                  <a:pt x="1812927" y="6207524"/>
                </a:lnTo>
                <a:lnTo>
                  <a:pt x="1763856" y="6216697"/>
                </a:lnTo>
                <a:lnTo>
                  <a:pt x="1714197" y="6224291"/>
                </a:lnTo>
                <a:lnTo>
                  <a:pt x="1663991" y="6230266"/>
                </a:lnTo>
                <a:lnTo>
                  <a:pt x="1613276" y="6234583"/>
                </a:lnTo>
                <a:lnTo>
                  <a:pt x="1562091" y="6237202"/>
                </a:lnTo>
                <a:lnTo>
                  <a:pt x="1510477" y="6238083"/>
                </a:lnTo>
                <a:close/>
              </a:path>
            </a:pathLst>
          </a:custGeom>
          <a:solidFill>
            <a:srgbClr val="D56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7204" y="0"/>
            <a:ext cx="3019425" cy="6812280"/>
          </a:xfrm>
          <a:custGeom>
            <a:avLst/>
            <a:gdLst/>
            <a:ahLst/>
            <a:cxnLst/>
            <a:rect l="l" t="t" r="r" b="b"/>
            <a:pathLst>
              <a:path w="3019425" h="6812280">
                <a:moveTo>
                  <a:pt x="1510477" y="6812196"/>
                </a:moveTo>
                <a:lnTo>
                  <a:pt x="1458588" y="6811176"/>
                </a:lnTo>
                <a:lnTo>
                  <a:pt x="1406651" y="6808182"/>
                </a:lnTo>
                <a:lnTo>
                  <a:pt x="1354811" y="6803313"/>
                </a:lnTo>
                <a:lnTo>
                  <a:pt x="1303215" y="6796668"/>
                </a:lnTo>
                <a:lnTo>
                  <a:pt x="1252010" y="6788344"/>
                </a:lnTo>
                <a:lnTo>
                  <a:pt x="1201343" y="6778442"/>
                </a:lnTo>
                <a:lnTo>
                  <a:pt x="1151361" y="6767059"/>
                </a:lnTo>
                <a:lnTo>
                  <a:pt x="1102209" y="6754294"/>
                </a:lnTo>
                <a:lnTo>
                  <a:pt x="1054036" y="6740245"/>
                </a:lnTo>
                <a:lnTo>
                  <a:pt x="1006986" y="6725013"/>
                </a:lnTo>
                <a:lnTo>
                  <a:pt x="963671" y="6708936"/>
                </a:lnTo>
                <a:lnTo>
                  <a:pt x="920995" y="6691563"/>
                </a:lnTo>
                <a:lnTo>
                  <a:pt x="878983" y="6672910"/>
                </a:lnTo>
                <a:lnTo>
                  <a:pt x="837656" y="6652993"/>
                </a:lnTo>
                <a:lnTo>
                  <a:pt x="797093" y="6631859"/>
                </a:lnTo>
                <a:lnTo>
                  <a:pt x="757152" y="6609438"/>
                </a:lnTo>
                <a:lnTo>
                  <a:pt x="718021" y="6585834"/>
                </a:lnTo>
                <a:lnTo>
                  <a:pt x="679667" y="6561034"/>
                </a:lnTo>
                <a:lnTo>
                  <a:pt x="642113" y="6535056"/>
                </a:lnTo>
                <a:lnTo>
                  <a:pt x="605383" y="6507916"/>
                </a:lnTo>
                <a:lnTo>
                  <a:pt x="569499" y="6479632"/>
                </a:lnTo>
                <a:lnTo>
                  <a:pt x="534485" y="6450220"/>
                </a:lnTo>
                <a:lnTo>
                  <a:pt x="500362" y="6419697"/>
                </a:lnTo>
                <a:lnTo>
                  <a:pt x="467155" y="6388080"/>
                </a:lnTo>
                <a:lnTo>
                  <a:pt x="434885" y="6355387"/>
                </a:lnTo>
                <a:lnTo>
                  <a:pt x="403576" y="6321634"/>
                </a:lnTo>
                <a:lnTo>
                  <a:pt x="373251" y="6286838"/>
                </a:lnTo>
                <a:lnTo>
                  <a:pt x="343933" y="6251016"/>
                </a:lnTo>
                <a:lnTo>
                  <a:pt x="315645" y="6214184"/>
                </a:lnTo>
                <a:lnTo>
                  <a:pt x="288408" y="6176361"/>
                </a:lnTo>
                <a:lnTo>
                  <a:pt x="262248" y="6137562"/>
                </a:lnTo>
                <a:lnTo>
                  <a:pt x="237185" y="6097806"/>
                </a:lnTo>
                <a:lnTo>
                  <a:pt x="213244" y="6057107"/>
                </a:lnTo>
                <a:lnTo>
                  <a:pt x="190447" y="6015485"/>
                </a:lnTo>
                <a:lnTo>
                  <a:pt x="168817" y="5972955"/>
                </a:lnTo>
                <a:lnTo>
                  <a:pt x="148377" y="5929534"/>
                </a:lnTo>
                <a:lnTo>
                  <a:pt x="129150" y="5885240"/>
                </a:lnTo>
                <a:lnTo>
                  <a:pt x="111159" y="5840090"/>
                </a:lnTo>
                <a:lnTo>
                  <a:pt x="94427" y="5794099"/>
                </a:lnTo>
                <a:lnTo>
                  <a:pt x="78922" y="5747104"/>
                </a:lnTo>
                <a:lnTo>
                  <a:pt x="64862" y="5699777"/>
                </a:lnTo>
                <a:lnTo>
                  <a:pt x="52011" y="5651260"/>
                </a:lnTo>
                <a:lnTo>
                  <a:pt x="40542" y="5602080"/>
                </a:lnTo>
                <a:lnTo>
                  <a:pt x="30447" y="5552146"/>
                </a:lnTo>
                <a:lnTo>
                  <a:pt x="21749" y="5501473"/>
                </a:lnTo>
                <a:lnTo>
                  <a:pt x="14469" y="5450079"/>
                </a:lnTo>
                <a:lnTo>
                  <a:pt x="8631" y="5397981"/>
                </a:lnTo>
                <a:lnTo>
                  <a:pt x="4258" y="5345196"/>
                </a:lnTo>
                <a:lnTo>
                  <a:pt x="1374" y="5291740"/>
                </a:lnTo>
                <a:lnTo>
                  <a:pt x="98" y="5241521"/>
                </a:lnTo>
                <a:lnTo>
                  <a:pt x="0" y="0"/>
                </a:lnTo>
                <a:lnTo>
                  <a:pt x="3019329" y="0"/>
                </a:lnTo>
                <a:lnTo>
                  <a:pt x="3019329" y="5241521"/>
                </a:lnTo>
                <a:lnTo>
                  <a:pt x="3017943" y="5295105"/>
                </a:lnTo>
                <a:lnTo>
                  <a:pt x="3015023" y="5348063"/>
                </a:lnTo>
                <a:lnTo>
                  <a:pt x="3010595" y="5400376"/>
                </a:lnTo>
                <a:lnTo>
                  <a:pt x="3004684" y="5452029"/>
                </a:lnTo>
                <a:lnTo>
                  <a:pt x="2997312" y="5503003"/>
                </a:lnTo>
                <a:lnTo>
                  <a:pt x="2988507" y="5553283"/>
                </a:lnTo>
                <a:lnTo>
                  <a:pt x="2978292" y="5602849"/>
                </a:lnTo>
                <a:lnTo>
                  <a:pt x="2966692" y="5651687"/>
                </a:lnTo>
                <a:lnTo>
                  <a:pt x="2953732" y="5699777"/>
                </a:lnTo>
                <a:lnTo>
                  <a:pt x="2939375" y="5747286"/>
                </a:lnTo>
                <a:lnTo>
                  <a:pt x="2923830" y="5793649"/>
                </a:lnTo>
                <a:lnTo>
                  <a:pt x="2906938" y="5839397"/>
                </a:lnTo>
                <a:lnTo>
                  <a:pt x="2888784" y="5884329"/>
                </a:lnTo>
                <a:lnTo>
                  <a:pt x="2869394" y="5928429"/>
                </a:lnTo>
                <a:lnTo>
                  <a:pt x="2848793" y="5971679"/>
                </a:lnTo>
                <a:lnTo>
                  <a:pt x="2827004" y="6014062"/>
                </a:lnTo>
                <a:lnTo>
                  <a:pt x="2804054" y="6055562"/>
                </a:lnTo>
                <a:lnTo>
                  <a:pt x="2779966" y="6096160"/>
                </a:lnTo>
                <a:lnTo>
                  <a:pt x="2754765" y="6135841"/>
                </a:lnTo>
                <a:lnTo>
                  <a:pt x="2728476" y="6174586"/>
                </a:lnTo>
                <a:lnTo>
                  <a:pt x="2701124" y="6212378"/>
                </a:lnTo>
                <a:lnTo>
                  <a:pt x="2672734" y="6249201"/>
                </a:lnTo>
                <a:lnTo>
                  <a:pt x="2643329" y="6285037"/>
                </a:lnTo>
                <a:lnTo>
                  <a:pt x="2612936" y="6319869"/>
                </a:lnTo>
                <a:lnTo>
                  <a:pt x="2581579" y="6353680"/>
                </a:lnTo>
                <a:lnTo>
                  <a:pt x="2549282" y="6386453"/>
                </a:lnTo>
                <a:lnTo>
                  <a:pt x="2516071" y="6418170"/>
                </a:lnTo>
                <a:lnTo>
                  <a:pt x="2481969" y="6448815"/>
                </a:lnTo>
                <a:lnTo>
                  <a:pt x="2447003" y="6478371"/>
                </a:lnTo>
                <a:lnTo>
                  <a:pt x="2411195" y="6506819"/>
                </a:lnTo>
                <a:lnTo>
                  <a:pt x="2374573" y="6534143"/>
                </a:lnTo>
                <a:lnTo>
                  <a:pt x="2337159" y="6560327"/>
                </a:lnTo>
                <a:lnTo>
                  <a:pt x="2298979" y="6585352"/>
                </a:lnTo>
                <a:lnTo>
                  <a:pt x="2260057" y="6609202"/>
                </a:lnTo>
                <a:lnTo>
                  <a:pt x="2220419" y="6631859"/>
                </a:lnTo>
                <a:lnTo>
                  <a:pt x="2180088" y="6653306"/>
                </a:lnTo>
                <a:lnTo>
                  <a:pt x="2139091" y="6673527"/>
                </a:lnTo>
                <a:lnTo>
                  <a:pt x="2097451" y="6692503"/>
                </a:lnTo>
                <a:lnTo>
                  <a:pt x="2055193" y="6710219"/>
                </a:lnTo>
                <a:lnTo>
                  <a:pt x="2012342" y="6726656"/>
                </a:lnTo>
                <a:lnTo>
                  <a:pt x="2009084" y="6728299"/>
                </a:lnTo>
                <a:lnTo>
                  <a:pt x="2005827" y="6728299"/>
                </a:lnTo>
                <a:lnTo>
                  <a:pt x="2002564" y="6729942"/>
                </a:lnTo>
                <a:lnTo>
                  <a:pt x="1956231" y="6745037"/>
                </a:lnTo>
                <a:lnTo>
                  <a:pt x="1909154" y="6758710"/>
                </a:lnTo>
                <a:lnTo>
                  <a:pt x="1861374" y="6770923"/>
                </a:lnTo>
                <a:lnTo>
                  <a:pt x="1812928" y="6781636"/>
                </a:lnTo>
                <a:lnTo>
                  <a:pt x="1763856" y="6790809"/>
                </a:lnTo>
                <a:lnTo>
                  <a:pt x="1714197" y="6798403"/>
                </a:lnTo>
                <a:lnTo>
                  <a:pt x="1663991" y="6804378"/>
                </a:lnTo>
                <a:lnTo>
                  <a:pt x="1613276" y="6808695"/>
                </a:lnTo>
                <a:lnTo>
                  <a:pt x="1562092" y="6811314"/>
                </a:lnTo>
                <a:lnTo>
                  <a:pt x="1510477" y="6812196"/>
                </a:lnTo>
                <a:close/>
              </a:path>
            </a:pathLst>
          </a:custGeom>
          <a:solidFill>
            <a:srgbClr val="D9D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3734" y="0"/>
            <a:ext cx="3019425" cy="7371715"/>
          </a:xfrm>
          <a:custGeom>
            <a:avLst/>
            <a:gdLst/>
            <a:ahLst/>
            <a:cxnLst/>
            <a:rect l="l" t="t" r="r" b="b"/>
            <a:pathLst>
              <a:path w="3019425" h="7371715">
                <a:moveTo>
                  <a:pt x="1581054" y="7371408"/>
                </a:moveTo>
                <a:lnTo>
                  <a:pt x="1444150" y="7371408"/>
                </a:lnTo>
                <a:lnTo>
                  <a:pt x="1406651" y="7369247"/>
                </a:lnTo>
                <a:lnTo>
                  <a:pt x="1354811" y="7364378"/>
                </a:lnTo>
                <a:lnTo>
                  <a:pt x="1303215" y="7357732"/>
                </a:lnTo>
                <a:lnTo>
                  <a:pt x="1252010" y="7349409"/>
                </a:lnTo>
                <a:lnTo>
                  <a:pt x="1201343" y="7339506"/>
                </a:lnTo>
                <a:lnTo>
                  <a:pt x="1151361" y="7328123"/>
                </a:lnTo>
                <a:lnTo>
                  <a:pt x="1102209" y="7315358"/>
                </a:lnTo>
                <a:lnTo>
                  <a:pt x="1054036" y="7301310"/>
                </a:lnTo>
                <a:lnTo>
                  <a:pt x="1006986" y="7286077"/>
                </a:lnTo>
                <a:lnTo>
                  <a:pt x="963671" y="7270001"/>
                </a:lnTo>
                <a:lnTo>
                  <a:pt x="920995" y="7252626"/>
                </a:lnTo>
                <a:lnTo>
                  <a:pt x="878983" y="7233969"/>
                </a:lnTo>
                <a:lnTo>
                  <a:pt x="837656" y="7214045"/>
                </a:lnTo>
                <a:lnTo>
                  <a:pt x="797095" y="7192899"/>
                </a:lnTo>
                <a:lnTo>
                  <a:pt x="757152" y="7170459"/>
                </a:lnTo>
                <a:lnTo>
                  <a:pt x="718021" y="7146829"/>
                </a:lnTo>
                <a:lnTo>
                  <a:pt x="679667" y="7121996"/>
                </a:lnTo>
                <a:lnTo>
                  <a:pt x="642113" y="7095974"/>
                </a:lnTo>
                <a:lnTo>
                  <a:pt x="605383" y="7068779"/>
                </a:lnTo>
                <a:lnTo>
                  <a:pt x="569499" y="7040428"/>
                </a:lnTo>
                <a:lnTo>
                  <a:pt x="534485" y="7010937"/>
                </a:lnTo>
                <a:lnTo>
                  <a:pt x="500362" y="6980320"/>
                </a:lnTo>
                <a:lnTo>
                  <a:pt x="467155" y="6948593"/>
                </a:lnTo>
                <a:lnTo>
                  <a:pt x="434885" y="6915773"/>
                </a:lnTo>
                <a:lnTo>
                  <a:pt x="403576" y="6881875"/>
                </a:lnTo>
                <a:lnTo>
                  <a:pt x="373252" y="6846914"/>
                </a:lnTo>
                <a:lnTo>
                  <a:pt x="343933" y="6810907"/>
                </a:lnTo>
                <a:lnTo>
                  <a:pt x="315645" y="6773870"/>
                </a:lnTo>
                <a:lnTo>
                  <a:pt x="288408" y="6735817"/>
                </a:lnTo>
                <a:lnTo>
                  <a:pt x="262248" y="6696765"/>
                </a:lnTo>
                <a:lnTo>
                  <a:pt x="237185" y="6656729"/>
                </a:lnTo>
                <a:lnTo>
                  <a:pt x="213244" y="6615725"/>
                </a:lnTo>
                <a:lnTo>
                  <a:pt x="190447" y="6573770"/>
                </a:lnTo>
                <a:lnTo>
                  <a:pt x="168817" y="6530877"/>
                </a:lnTo>
                <a:lnTo>
                  <a:pt x="148377" y="6487065"/>
                </a:lnTo>
                <a:lnTo>
                  <a:pt x="129150" y="6442347"/>
                </a:lnTo>
                <a:lnTo>
                  <a:pt x="111159" y="6396740"/>
                </a:lnTo>
                <a:lnTo>
                  <a:pt x="94437" y="6350260"/>
                </a:lnTo>
                <a:lnTo>
                  <a:pt x="78976" y="6302921"/>
                </a:lnTo>
                <a:lnTo>
                  <a:pt x="64918" y="6255040"/>
                </a:lnTo>
                <a:lnTo>
                  <a:pt x="52011" y="6205735"/>
                </a:lnTo>
                <a:lnTo>
                  <a:pt x="40543" y="6155918"/>
                </a:lnTo>
                <a:lnTo>
                  <a:pt x="30448" y="6105306"/>
                </a:lnTo>
                <a:lnTo>
                  <a:pt x="21749" y="6053915"/>
                </a:lnTo>
                <a:lnTo>
                  <a:pt x="14469" y="6001761"/>
                </a:lnTo>
                <a:lnTo>
                  <a:pt x="8631" y="5948859"/>
                </a:lnTo>
                <a:lnTo>
                  <a:pt x="4259" y="5895226"/>
                </a:lnTo>
                <a:lnTo>
                  <a:pt x="1374" y="5840876"/>
                </a:lnTo>
                <a:lnTo>
                  <a:pt x="0" y="5790123"/>
                </a:lnTo>
                <a:lnTo>
                  <a:pt x="0" y="0"/>
                </a:lnTo>
                <a:lnTo>
                  <a:pt x="3019329" y="0"/>
                </a:lnTo>
                <a:lnTo>
                  <a:pt x="3019329" y="5790123"/>
                </a:lnTo>
                <a:lnTo>
                  <a:pt x="3018038" y="5840876"/>
                </a:lnTo>
                <a:lnTo>
                  <a:pt x="3015024" y="5898442"/>
                </a:lnTo>
                <a:lnTo>
                  <a:pt x="3010596" y="5951577"/>
                </a:lnTo>
                <a:lnTo>
                  <a:pt x="3004684" y="6004008"/>
                </a:lnTo>
                <a:lnTo>
                  <a:pt x="2997313" y="6055719"/>
                </a:lnTo>
                <a:lnTo>
                  <a:pt x="2988507" y="6106693"/>
                </a:lnTo>
                <a:lnTo>
                  <a:pt x="2978292" y="6156916"/>
                </a:lnTo>
                <a:lnTo>
                  <a:pt x="2966692" y="6206370"/>
                </a:lnTo>
                <a:lnTo>
                  <a:pt x="2953811" y="6254741"/>
                </a:lnTo>
                <a:lnTo>
                  <a:pt x="2939432" y="6302921"/>
                </a:lnTo>
                <a:lnTo>
                  <a:pt x="2923820" y="6349965"/>
                </a:lnTo>
                <a:lnTo>
                  <a:pt x="2906937" y="6396187"/>
                </a:lnTo>
                <a:lnTo>
                  <a:pt x="2888784" y="6441561"/>
                </a:lnTo>
                <a:lnTo>
                  <a:pt x="2869394" y="6486071"/>
                </a:lnTo>
                <a:lnTo>
                  <a:pt x="2848793" y="6529701"/>
                </a:lnTo>
                <a:lnTo>
                  <a:pt x="2827004" y="6572435"/>
                </a:lnTo>
                <a:lnTo>
                  <a:pt x="2804053" y="6614257"/>
                </a:lnTo>
                <a:lnTo>
                  <a:pt x="2779965" y="6655151"/>
                </a:lnTo>
                <a:lnTo>
                  <a:pt x="2754764" y="6695102"/>
                </a:lnTo>
                <a:lnTo>
                  <a:pt x="2728476" y="6734092"/>
                </a:lnTo>
                <a:lnTo>
                  <a:pt x="2701124" y="6772107"/>
                </a:lnTo>
                <a:lnTo>
                  <a:pt x="2672733" y="6809130"/>
                </a:lnTo>
                <a:lnTo>
                  <a:pt x="2643329" y="6845145"/>
                </a:lnTo>
                <a:lnTo>
                  <a:pt x="2612936" y="6880136"/>
                </a:lnTo>
                <a:lnTo>
                  <a:pt x="2581579" y="6914088"/>
                </a:lnTo>
                <a:lnTo>
                  <a:pt x="2549282" y="6946983"/>
                </a:lnTo>
                <a:lnTo>
                  <a:pt x="2516070" y="6978807"/>
                </a:lnTo>
                <a:lnTo>
                  <a:pt x="2481969" y="7009543"/>
                </a:lnTo>
                <a:lnTo>
                  <a:pt x="2447002" y="7039176"/>
                </a:lnTo>
                <a:lnTo>
                  <a:pt x="2411195" y="7067689"/>
                </a:lnTo>
                <a:lnTo>
                  <a:pt x="2374572" y="7095066"/>
                </a:lnTo>
                <a:lnTo>
                  <a:pt x="2337158" y="7121292"/>
                </a:lnTo>
                <a:lnTo>
                  <a:pt x="2298978" y="7146350"/>
                </a:lnTo>
                <a:lnTo>
                  <a:pt x="2260057" y="7170224"/>
                </a:lnTo>
                <a:lnTo>
                  <a:pt x="2220418" y="7192899"/>
                </a:lnTo>
                <a:lnTo>
                  <a:pt x="2180088" y="7214358"/>
                </a:lnTo>
                <a:lnTo>
                  <a:pt x="2139090" y="7234586"/>
                </a:lnTo>
                <a:lnTo>
                  <a:pt x="2097450" y="7253566"/>
                </a:lnTo>
                <a:lnTo>
                  <a:pt x="2055192" y="7271283"/>
                </a:lnTo>
                <a:lnTo>
                  <a:pt x="2012342" y="7287720"/>
                </a:lnTo>
                <a:lnTo>
                  <a:pt x="2009085" y="7289363"/>
                </a:lnTo>
                <a:lnTo>
                  <a:pt x="2005827" y="7289363"/>
                </a:lnTo>
                <a:lnTo>
                  <a:pt x="2002564" y="7291006"/>
                </a:lnTo>
                <a:lnTo>
                  <a:pt x="1956231" y="7306101"/>
                </a:lnTo>
                <a:lnTo>
                  <a:pt x="1909154" y="7319775"/>
                </a:lnTo>
                <a:lnTo>
                  <a:pt x="1861374" y="7331988"/>
                </a:lnTo>
                <a:lnTo>
                  <a:pt x="1812928" y="7342701"/>
                </a:lnTo>
                <a:lnTo>
                  <a:pt x="1763856" y="7351874"/>
                </a:lnTo>
                <a:lnTo>
                  <a:pt x="1714198" y="7359468"/>
                </a:lnTo>
                <a:lnTo>
                  <a:pt x="1663991" y="7365443"/>
                </a:lnTo>
                <a:lnTo>
                  <a:pt x="1613276" y="7369759"/>
                </a:lnTo>
                <a:lnTo>
                  <a:pt x="1581054" y="7371408"/>
                </a:lnTo>
                <a:close/>
              </a:path>
            </a:pathLst>
          </a:custGeom>
          <a:solidFill>
            <a:srgbClr val="EB77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50262" y="0"/>
            <a:ext cx="3019425" cy="7760970"/>
          </a:xfrm>
          <a:custGeom>
            <a:avLst/>
            <a:gdLst/>
            <a:ahLst/>
            <a:cxnLst/>
            <a:rect l="l" t="t" r="r" b="b"/>
            <a:pathLst>
              <a:path w="3019425" h="7760970">
                <a:moveTo>
                  <a:pt x="1620104" y="7760618"/>
                </a:moveTo>
                <a:lnTo>
                  <a:pt x="1406651" y="7760618"/>
                </a:lnTo>
                <a:lnTo>
                  <a:pt x="1354811" y="7755818"/>
                </a:lnTo>
                <a:lnTo>
                  <a:pt x="1303215" y="7749172"/>
                </a:lnTo>
                <a:lnTo>
                  <a:pt x="1252010" y="7740849"/>
                </a:lnTo>
                <a:lnTo>
                  <a:pt x="1201343" y="7730946"/>
                </a:lnTo>
                <a:lnTo>
                  <a:pt x="1151361" y="7719563"/>
                </a:lnTo>
                <a:lnTo>
                  <a:pt x="1102209" y="7706798"/>
                </a:lnTo>
                <a:lnTo>
                  <a:pt x="1054036" y="7692750"/>
                </a:lnTo>
                <a:lnTo>
                  <a:pt x="1006987" y="7677517"/>
                </a:lnTo>
                <a:lnTo>
                  <a:pt x="964721" y="7661848"/>
                </a:lnTo>
                <a:lnTo>
                  <a:pt x="923217" y="7645005"/>
                </a:lnTo>
                <a:lnTo>
                  <a:pt x="882035" y="7626813"/>
                </a:lnTo>
                <a:lnTo>
                  <a:pt x="841658" y="7607475"/>
                </a:lnTo>
                <a:lnTo>
                  <a:pt x="801954" y="7586942"/>
                </a:lnTo>
                <a:lnTo>
                  <a:pt x="762943" y="7565227"/>
                </a:lnTo>
                <a:lnTo>
                  <a:pt x="724648" y="7542345"/>
                </a:lnTo>
                <a:lnTo>
                  <a:pt x="687089" y="7518308"/>
                </a:lnTo>
                <a:lnTo>
                  <a:pt x="650288" y="7493132"/>
                </a:lnTo>
                <a:lnTo>
                  <a:pt x="614265" y="7466829"/>
                </a:lnTo>
                <a:lnTo>
                  <a:pt x="579043" y="7439414"/>
                </a:lnTo>
                <a:lnTo>
                  <a:pt x="544642" y="7410900"/>
                </a:lnTo>
                <a:lnTo>
                  <a:pt x="511084" y="7381302"/>
                </a:lnTo>
                <a:lnTo>
                  <a:pt x="478390" y="7350633"/>
                </a:lnTo>
                <a:lnTo>
                  <a:pt x="446581" y="7318907"/>
                </a:lnTo>
                <a:lnTo>
                  <a:pt x="415679" y="7286137"/>
                </a:lnTo>
                <a:lnTo>
                  <a:pt x="385705" y="7252338"/>
                </a:lnTo>
                <a:lnTo>
                  <a:pt x="356680" y="7217523"/>
                </a:lnTo>
                <a:lnTo>
                  <a:pt x="328625" y="7181707"/>
                </a:lnTo>
                <a:lnTo>
                  <a:pt x="301562" y="7144903"/>
                </a:lnTo>
                <a:lnTo>
                  <a:pt x="275512" y="7107124"/>
                </a:lnTo>
                <a:lnTo>
                  <a:pt x="250496" y="7068386"/>
                </a:lnTo>
                <a:lnTo>
                  <a:pt x="226535" y="7028701"/>
                </a:lnTo>
                <a:lnTo>
                  <a:pt x="203652" y="6988083"/>
                </a:lnTo>
                <a:lnTo>
                  <a:pt x="181866" y="6946546"/>
                </a:lnTo>
                <a:lnTo>
                  <a:pt x="161200" y="6904105"/>
                </a:lnTo>
                <a:lnTo>
                  <a:pt x="141675" y="6860772"/>
                </a:lnTo>
                <a:lnTo>
                  <a:pt x="123311" y="6816562"/>
                </a:lnTo>
                <a:lnTo>
                  <a:pt x="106131" y="6771488"/>
                </a:lnTo>
                <a:lnTo>
                  <a:pt x="90155" y="6725565"/>
                </a:lnTo>
                <a:lnTo>
                  <a:pt x="75405" y="6678806"/>
                </a:lnTo>
                <a:lnTo>
                  <a:pt x="61901" y="6631225"/>
                </a:lnTo>
                <a:lnTo>
                  <a:pt x="49667" y="6582836"/>
                </a:lnTo>
                <a:lnTo>
                  <a:pt x="38721" y="6533652"/>
                </a:lnTo>
                <a:lnTo>
                  <a:pt x="29087" y="6483688"/>
                </a:lnTo>
                <a:lnTo>
                  <a:pt x="20785" y="6432958"/>
                </a:lnTo>
                <a:lnTo>
                  <a:pt x="13836" y="6381474"/>
                </a:lnTo>
                <a:lnTo>
                  <a:pt x="8261" y="6329251"/>
                </a:lnTo>
                <a:lnTo>
                  <a:pt x="4083" y="6276303"/>
                </a:lnTo>
                <a:lnTo>
                  <a:pt x="1322" y="6222644"/>
                </a:lnTo>
                <a:lnTo>
                  <a:pt x="0" y="6172868"/>
                </a:lnTo>
                <a:lnTo>
                  <a:pt x="0" y="0"/>
                </a:lnTo>
                <a:lnTo>
                  <a:pt x="3019328" y="0"/>
                </a:lnTo>
                <a:lnTo>
                  <a:pt x="3019328" y="6172868"/>
                </a:lnTo>
                <a:lnTo>
                  <a:pt x="3017942" y="6228000"/>
                </a:lnTo>
                <a:lnTo>
                  <a:pt x="3015023" y="6282427"/>
                </a:lnTo>
                <a:lnTo>
                  <a:pt x="3010595" y="6336136"/>
                </a:lnTo>
                <a:lnTo>
                  <a:pt x="3004683" y="6389109"/>
                </a:lnTo>
                <a:lnTo>
                  <a:pt x="2997312" y="6441334"/>
                </a:lnTo>
                <a:lnTo>
                  <a:pt x="2988507" y="6492794"/>
                </a:lnTo>
                <a:lnTo>
                  <a:pt x="2978292" y="6543474"/>
                </a:lnTo>
                <a:lnTo>
                  <a:pt x="2966692" y="6593358"/>
                </a:lnTo>
                <a:lnTo>
                  <a:pt x="2953732" y="6642433"/>
                </a:lnTo>
                <a:lnTo>
                  <a:pt x="2939436" y="6690683"/>
                </a:lnTo>
                <a:lnTo>
                  <a:pt x="2923830" y="6738091"/>
                </a:lnTo>
                <a:lnTo>
                  <a:pt x="2906938" y="6784645"/>
                </a:lnTo>
                <a:lnTo>
                  <a:pt x="2888784" y="6830327"/>
                </a:lnTo>
                <a:lnTo>
                  <a:pt x="2869395" y="6875123"/>
                </a:lnTo>
                <a:lnTo>
                  <a:pt x="2848793" y="6919018"/>
                </a:lnTo>
                <a:lnTo>
                  <a:pt x="2827005" y="6961997"/>
                </a:lnTo>
                <a:lnTo>
                  <a:pt x="2804054" y="7004044"/>
                </a:lnTo>
                <a:lnTo>
                  <a:pt x="2779966" y="7045145"/>
                </a:lnTo>
                <a:lnTo>
                  <a:pt x="2754765" y="7085284"/>
                </a:lnTo>
                <a:lnTo>
                  <a:pt x="2728476" y="7124446"/>
                </a:lnTo>
                <a:lnTo>
                  <a:pt x="2701124" y="7162615"/>
                </a:lnTo>
                <a:lnTo>
                  <a:pt x="2672734" y="7199778"/>
                </a:lnTo>
                <a:lnTo>
                  <a:pt x="2643330" y="7235917"/>
                </a:lnTo>
                <a:lnTo>
                  <a:pt x="2612937" y="7271020"/>
                </a:lnTo>
                <a:lnTo>
                  <a:pt x="2581579" y="7305069"/>
                </a:lnTo>
                <a:lnTo>
                  <a:pt x="2549283" y="7338050"/>
                </a:lnTo>
                <a:lnTo>
                  <a:pt x="2516071" y="7369949"/>
                </a:lnTo>
                <a:lnTo>
                  <a:pt x="2481970" y="7400749"/>
                </a:lnTo>
                <a:lnTo>
                  <a:pt x="2447003" y="7430435"/>
                </a:lnTo>
                <a:lnTo>
                  <a:pt x="2411196" y="7458993"/>
                </a:lnTo>
                <a:lnTo>
                  <a:pt x="2374573" y="7486407"/>
                </a:lnTo>
                <a:lnTo>
                  <a:pt x="2337159" y="7512662"/>
                </a:lnTo>
                <a:lnTo>
                  <a:pt x="2298979" y="7537743"/>
                </a:lnTo>
                <a:lnTo>
                  <a:pt x="2260057" y="7561634"/>
                </a:lnTo>
                <a:lnTo>
                  <a:pt x="2220419" y="7584322"/>
                </a:lnTo>
                <a:lnTo>
                  <a:pt x="2180089" y="7605789"/>
                </a:lnTo>
                <a:lnTo>
                  <a:pt x="2139091" y="7626022"/>
                </a:lnTo>
                <a:lnTo>
                  <a:pt x="2097451" y="7645005"/>
                </a:lnTo>
                <a:lnTo>
                  <a:pt x="2055193" y="7662722"/>
                </a:lnTo>
                <a:lnTo>
                  <a:pt x="2012342" y="7679160"/>
                </a:lnTo>
                <a:lnTo>
                  <a:pt x="2009085" y="7680804"/>
                </a:lnTo>
                <a:lnTo>
                  <a:pt x="2005828" y="7680804"/>
                </a:lnTo>
                <a:lnTo>
                  <a:pt x="2002564" y="7682446"/>
                </a:lnTo>
                <a:lnTo>
                  <a:pt x="1956231" y="7697541"/>
                </a:lnTo>
                <a:lnTo>
                  <a:pt x="1909154" y="7711215"/>
                </a:lnTo>
                <a:lnTo>
                  <a:pt x="1861374" y="7723428"/>
                </a:lnTo>
                <a:lnTo>
                  <a:pt x="1812928" y="7734141"/>
                </a:lnTo>
                <a:lnTo>
                  <a:pt x="1763856" y="7743314"/>
                </a:lnTo>
                <a:lnTo>
                  <a:pt x="1714197" y="7750908"/>
                </a:lnTo>
                <a:lnTo>
                  <a:pt x="1663991" y="7756883"/>
                </a:lnTo>
                <a:lnTo>
                  <a:pt x="1620104" y="7760618"/>
                </a:lnTo>
                <a:close/>
              </a:path>
            </a:pathLst>
          </a:custGeom>
          <a:solidFill>
            <a:srgbClr val="B5B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147" y="0"/>
            <a:ext cx="3019425" cy="5685155"/>
          </a:xfrm>
          <a:custGeom>
            <a:avLst/>
            <a:gdLst/>
            <a:ahLst/>
            <a:cxnLst/>
            <a:rect l="l" t="t" r="r" b="b"/>
            <a:pathLst>
              <a:path w="3019425" h="5685155">
                <a:moveTo>
                  <a:pt x="1633685" y="5684830"/>
                </a:moveTo>
                <a:lnTo>
                  <a:pt x="1393613" y="5684830"/>
                </a:lnTo>
                <a:lnTo>
                  <a:pt x="1354810" y="5681185"/>
                </a:lnTo>
                <a:lnTo>
                  <a:pt x="1303215" y="5674540"/>
                </a:lnTo>
                <a:lnTo>
                  <a:pt x="1252010" y="5666216"/>
                </a:lnTo>
                <a:lnTo>
                  <a:pt x="1201343" y="5656314"/>
                </a:lnTo>
                <a:lnTo>
                  <a:pt x="1151360" y="5644931"/>
                </a:lnTo>
                <a:lnTo>
                  <a:pt x="1102209" y="5632166"/>
                </a:lnTo>
                <a:lnTo>
                  <a:pt x="1054035" y="5618117"/>
                </a:lnTo>
                <a:lnTo>
                  <a:pt x="1006986" y="5602885"/>
                </a:lnTo>
                <a:lnTo>
                  <a:pt x="963671" y="5586809"/>
                </a:lnTo>
                <a:lnTo>
                  <a:pt x="920995" y="5569438"/>
                </a:lnTo>
                <a:lnTo>
                  <a:pt x="878983" y="5550792"/>
                </a:lnTo>
                <a:lnTo>
                  <a:pt x="837656" y="5530891"/>
                </a:lnTo>
                <a:lnTo>
                  <a:pt x="797038" y="5509753"/>
                </a:lnTo>
                <a:lnTo>
                  <a:pt x="757152" y="5487397"/>
                </a:lnTo>
                <a:lnTo>
                  <a:pt x="718021" y="5463844"/>
                </a:lnTo>
                <a:lnTo>
                  <a:pt x="679667" y="5439112"/>
                </a:lnTo>
                <a:lnTo>
                  <a:pt x="642113" y="5413221"/>
                </a:lnTo>
                <a:lnTo>
                  <a:pt x="605383" y="5386190"/>
                </a:lnTo>
                <a:lnTo>
                  <a:pt x="569499" y="5358039"/>
                </a:lnTo>
                <a:lnTo>
                  <a:pt x="534485" y="5328786"/>
                </a:lnTo>
                <a:lnTo>
                  <a:pt x="500362" y="5298452"/>
                </a:lnTo>
                <a:lnTo>
                  <a:pt x="467155" y="5267056"/>
                </a:lnTo>
                <a:lnTo>
                  <a:pt x="434885" y="5234616"/>
                </a:lnTo>
                <a:lnTo>
                  <a:pt x="403576" y="5201153"/>
                </a:lnTo>
                <a:lnTo>
                  <a:pt x="373251" y="5166686"/>
                </a:lnTo>
                <a:lnTo>
                  <a:pt x="343933" y="5131233"/>
                </a:lnTo>
                <a:lnTo>
                  <a:pt x="315644" y="5094815"/>
                </a:lnTo>
                <a:lnTo>
                  <a:pt x="288408" y="5057450"/>
                </a:lnTo>
                <a:lnTo>
                  <a:pt x="262248" y="5019159"/>
                </a:lnTo>
                <a:lnTo>
                  <a:pt x="237185" y="4979960"/>
                </a:lnTo>
                <a:lnTo>
                  <a:pt x="213244" y="4939873"/>
                </a:lnTo>
                <a:lnTo>
                  <a:pt x="190447" y="4898917"/>
                </a:lnTo>
                <a:lnTo>
                  <a:pt x="168817" y="4857111"/>
                </a:lnTo>
                <a:lnTo>
                  <a:pt x="148377" y="4814475"/>
                </a:lnTo>
                <a:lnTo>
                  <a:pt x="129150" y="4771029"/>
                </a:lnTo>
                <a:lnTo>
                  <a:pt x="111159" y="4726791"/>
                </a:lnTo>
                <a:lnTo>
                  <a:pt x="94427" y="4681780"/>
                </a:lnTo>
                <a:lnTo>
                  <a:pt x="78976" y="4636017"/>
                </a:lnTo>
                <a:lnTo>
                  <a:pt x="64830" y="4589521"/>
                </a:lnTo>
                <a:lnTo>
                  <a:pt x="52011" y="4542311"/>
                </a:lnTo>
                <a:lnTo>
                  <a:pt x="40542" y="4494405"/>
                </a:lnTo>
                <a:lnTo>
                  <a:pt x="30447" y="4445825"/>
                </a:lnTo>
                <a:lnTo>
                  <a:pt x="21749" y="4396588"/>
                </a:lnTo>
                <a:lnTo>
                  <a:pt x="14469" y="4346715"/>
                </a:lnTo>
                <a:lnTo>
                  <a:pt x="8631" y="4296225"/>
                </a:lnTo>
                <a:lnTo>
                  <a:pt x="4258" y="4245136"/>
                </a:lnTo>
                <a:lnTo>
                  <a:pt x="1374" y="4193469"/>
                </a:lnTo>
                <a:lnTo>
                  <a:pt x="0" y="4144319"/>
                </a:lnTo>
                <a:lnTo>
                  <a:pt x="0" y="0"/>
                </a:lnTo>
                <a:lnTo>
                  <a:pt x="3019329" y="0"/>
                </a:lnTo>
                <a:lnTo>
                  <a:pt x="3019328" y="4144319"/>
                </a:lnTo>
                <a:lnTo>
                  <a:pt x="3017994" y="4193469"/>
                </a:lnTo>
                <a:lnTo>
                  <a:pt x="3017887" y="4197400"/>
                </a:lnTo>
                <a:lnTo>
                  <a:pt x="3014833" y="4249917"/>
                </a:lnTo>
                <a:lnTo>
                  <a:pt x="3010193" y="4301850"/>
                </a:lnTo>
                <a:lnTo>
                  <a:pt x="3003994" y="4353176"/>
                </a:lnTo>
                <a:lnTo>
                  <a:pt x="2996263" y="4403876"/>
                </a:lnTo>
                <a:lnTo>
                  <a:pt x="2987027" y="4453927"/>
                </a:lnTo>
                <a:lnTo>
                  <a:pt x="2976311" y="4503310"/>
                </a:lnTo>
                <a:lnTo>
                  <a:pt x="2964143" y="4552003"/>
                </a:lnTo>
                <a:lnTo>
                  <a:pt x="2950550" y="4599984"/>
                </a:lnTo>
                <a:lnTo>
                  <a:pt x="2935558" y="4647234"/>
                </a:lnTo>
                <a:lnTo>
                  <a:pt x="2919194" y="4693730"/>
                </a:lnTo>
                <a:lnTo>
                  <a:pt x="2901485" y="4739452"/>
                </a:lnTo>
                <a:lnTo>
                  <a:pt x="2882457" y="4784380"/>
                </a:lnTo>
                <a:lnTo>
                  <a:pt x="2862137" y="4828491"/>
                </a:lnTo>
                <a:lnTo>
                  <a:pt x="2840552" y="4871764"/>
                </a:lnTo>
                <a:lnTo>
                  <a:pt x="2817728" y="4914180"/>
                </a:lnTo>
                <a:lnTo>
                  <a:pt x="2793692" y="4955717"/>
                </a:lnTo>
                <a:lnTo>
                  <a:pt x="2768471" y="4996353"/>
                </a:lnTo>
                <a:lnTo>
                  <a:pt x="2742092" y="5036068"/>
                </a:lnTo>
                <a:lnTo>
                  <a:pt x="2714580" y="5074840"/>
                </a:lnTo>
                <a:lnTo>
                  <a:pt x="2685964" y="5112650"/>
                </a:lnTo>
                <a:lnTo>
                  <a:pt x="2656270" y="5149475"/>
                </a:lnTo>
                <a:lnTo>
                  <a:pt x="2625523" y="5185295"/>
                </a:lnTo>
                <a:lnTo>
                  <a:pt x="2593752" y="5220088"/>
                </a:lnTo>
                <a:lnTo>
                  <a:pt x="2560982" y="5253834"/>
                </a:lnTo>
                <a:lnTo>
                  <a:pt x="2527241" y="5286511"/>
                </a:lnTo>
                <a:lnTo>
                  <a:pt x="2492555" y="5318099"/>
                </a:lnTo>
                <a:lnTo>
                  <a:pt x="2456951" y="5348577"/>
                </a:lnTo>
                <a:lnTo>
                  <a:pt x="2420455" y="5377923"/>
                </a:lnTo>
                <a:lnTo>
                  <a:pt x="2383095" y="5406117"/>
                </a:lnTo>
                <a:lnTo>
                  <a:pt x="2344896" y="5433137"/>
                </a:lnTo>
                <a:lnTo>
                  <a:pt x="2305887" y="5458962"/>
                </a:lnTo>
                <a:lnTo>
                  <a:pt x="2266092" y="5483572"/>
                </a:lnTo>
                <a:lnTo>
                  <a:pt x="2225539" y="5506946"/>
                </a:lnTo>
                <a:lnTo>
                  <a:pt x="2184256" y="5529061"/>
                </a:lnTo>
                <a:lnTo>
                  <a:pt x="2142267" y="5549899"/>
                </a:lnTo>
                <a:lnTo>
                  <a:pt x="2099596" y="5569438"/>
                </a:lnTo>
                <a:lnTo>
                  <a:pt x="2056284" y="5587653"/>
                </a:lnTo>
                <a:lnTo>
                  <a:pt x="2012342" y="5604528"/>
                </a:lnTo>
                <a:lnTo>
                  <a:pt x="2009084" y="5606171"/>
                </a:lnTo>
                <a:lnTo>
                  <a:pt x="2005827" y="5606171"/>
                </a:lnTo>
                <a:lnTo>
                  <a:pt x="2002564" y="5607814"/>
                </a:lnTo>
                <a:lnTo>
                  <a:pt x="1956230" y="5622909"/>
                </a:lnTo>
                <a:lnTo>
                  <a:pt x="1909154" y="5636583"/>
                </a:lnTo>
                <a:lnTo>
                  <a:pt x="1861373" y="5648796"/>
                </a:lnTo>
                <a:lnTo>
                  <a:pt x="1812928" y="5659508"/>
                </a:lnTo>
                <a:lnTo>
                  <a:pt x="1763856" y="5668681"/>
                </a:lnTo>
                <a:lnTo>
                  <a:pt x="1714197" y="5676275"/>
                </a:lnTo>
                <a:lnTo>
                  <a:pt x="1663991" y="5682250"/>
                </a:lnTo>
                <a:lnTo>
                  <a:pt x="1633685" y="5684830"/>
                </a:lnTo>
                <a:close/>
              </a:path>
            </a:pathLst>
          </a:custGeom>
          <a:solidFill>
            <a:srgbClr val="B5B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59036" y="8362684"/>
            <a:ext cx="6586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35" dirty="0">
                <a:solidFill>
                  <a:srgbClr val="FBFEFF"/>
                </a:solidFill>
                <a:latin typeface="Tahoma"/>
                <a:cs typeface="Tahoma"/>
              </a:rPr>
              <a:t>Σημαντικότητα</a:t>
            </a:r>
            <a:r>
              <a:rPr sz="3600" spc="-40" dirty="0">
                <a:solidFill>
                  <a:srgbClr val="FBFEFF"/>
                </a:solidFill>
                <a:latin typeface="Tahoma"/>
                <a:cs typeface="Tahoma"/>
              </a:rPr>
              <a:t> </a:t>
            </a:r>
            <a:r>
              <a:rPr sz="3600" spc="65" dirty="0">
                <a:solidFill>
                  <a:srgbClr val="FBFEFF"/>
                </a:solidFill>
                <a:latin typeface="Tahoma"/>
                <a:cs typeface="Tahoma"/>
              </a:rPr>
              <a:t>του</a:t>
            </a:r>
            <a:r>
              <a:rPr sz="3600" spc="-40" dirty="0">
                <a:solidFill>
                  <a:srgbClr val="FBFEFF"/>
                </a:solidFill>
                <a:latin typeface="Tahoma"/>
                <a:cs typeface="Tahoma"/>
              </a:rPr>
              <a:t> </a:t>
            </a:r>
            <a:r>
              <a:rPr sz="3600" spc="125" dirty="0">
                <a:solidFill>
                  <a:srgbClr val="FBFEFF"/>
                </a:solidFill>
                <a:latin typeface="Tahoma"/>
                <a:cs typeface="Tahoma"/>
              </a:rPr>
              <a:t>Ζητήματος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9739" y="2391115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1</a:t>
            </a:r>
            <a:endParaRPr sz="2800">
              <a:latin typeface="Microsoft YaHei UI"/>
              <a:cs typeface="Microsoft YaHei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6743" y="2391115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2</a:t>
            </a:r>
            <a:endParaRPr sz="2800">
              <a:latin typeface="Microsoft YaHei UI"/>
              <a:cs typeface="Microsoft YaHei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2677" y="2391115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3</a:t>
            </a:r>
            <a:endParaRPr sz="2800">
              <a:latin typeface="Microsoft YaHei UI"/>
              <a:cs typeface="Microsoft YaHei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08616" y="2417110"/>
            <a:ext cx="234950" cy="427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4</a:t>
            </a:r>
            <a:endParaRPr sz="2600">
              <a:latin typeface="Microsoft YaHei UI"/>
              <a:cs typeface="Microsoft YaHei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01258" y="2391115"/>
            <a:ext cx="247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latin typeface="Microsoft YaHei UI"/>
                <a:cs typeface="Microsoft YaHei UI"/>
              </a:rPr>
              <a:t>5</a:t>
            </a:r>
            <a:endParaRPr sz="28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49231" y="3838015"/>
            <a:ext cx="2399665" cy="115633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-635" algn="ctr">
              <a:lnSpc>
                <a:spcPts val="2180"/>
              </a:lnSpc>
              <a:spcBef>
                <a:spcPts val="335"/>
              </a:spcBef>
            </a:pPr>
            <a:r>
              <a:rPr sz="1950" spc="-50" dirty="0">
                <a:solidFill>
                  <a:srgbClr val="FFFFFF"/>
                </a:solidFill>
                <a:latin typeface="Arial Black"/>
                <a:cs typeface="Arial Black"/>
              </a:rPr>
              <a:t>Εμπόδιο</a:t>
            </a:r>
            <a:r>
              <a:rPr sz="195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 Black"/>
                <a:cs typeface="Arial Black"/>
              </a:rPr>
              <a:t>Εισόδου </a:t>
            </a:r>
            <a:r>
              <a:rPr sz="1950" spc="-45" dirty="0">
                <a:solidFill>
                  <a:srgbClr val="FFFFFF"/>
                </a:solidFill>
                <a:latin typeface="Arial Black"/>
                <a:cs typeface="Arial Black"/>
              </a:rPr>
              <a:t>ανταγωνιστών</a:t>
            </a:r>
            <a:r>
              <a:rPr sz="195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Arial Black"/>
                <a:cs typeface="Arial Black"/>
              </a:rPr>
              <a:t>και </a:t>
            </a:r>
            <a:r>
              <a:rPr sz="1950" dirty="0">
                <a:solidFill>
                  <a:srgbClr val="FFFFFF"/>
                </a:solidFill>
                <a:latin typeface="Arial Black"/>
                <a:cs typeface="Arial Black"/>
              </a:rPr>
              <a:t>οι</a:t>
            </a:r>
            <a:r>
              <a:rPr sz="1950" spc="-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Arial Black"/>
                <a:cs typeface="Arial Black"/>
              </a:rPr>
              <a:t>Δυνάμεις</a:t>
            </a:r>
            <a:r>
              <a:rPr sz="1950" spc="-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Arial Black"/>
                <a:cs typeface="Arial Black"/>
              </a:rPr>
              <a:t>του </a:t>
            </a:r>
            <a:r>
              <a:rPr sz="1950" spc="-10" dirty="0">
                <a:solidFill>
                  <a:srgbClr val="FFFFFF"/>
                </a:solidFill>
                <a:latin typeface="Arial Black"/>
                <a:cs typeface="Arial Black"/>
              </a:rPr>
              <a:t>Porter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401800" y="3619500"/>
            <a:ext cx="3124200" cy="114095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635" algn="ctr">
              <a:lnSpc>
                <a:spcPts val="1730"/>
              </a:lnSpc>
              <a:spcBef>
                <a:spcPts val="295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Ακανθώδες</a:t>
            </a:r>
            <a:r>
              <a:rPr sz="20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Black"/>
                <a:cs typeface="Arial Black"/>
              </a:rPr>
              <a:t>θέμα</a:t>
            </a:r>
            <a:r>
              <a:rPr sz="2000" spc="-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Black"/>
                <a:cs typeface="Arial Black"/>
              </a:rPr>
              <a:t>το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οποίο</a:t>
            </a: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συμβάλει</a:t>
            </a:r>
            <a:r>
              <a:rPr sz="20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Black"/>
                <a:cs typeface="Arial Black"/>
              </a:rPr>
              <a:t>στην 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βελτίωσης</a:t>
            </a:r>
            <a:r>
              <a:rPr sz="20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Black"/>
                <a:cs typeface="Arial Black"/>
              </a:rPr>
              <a:t>της </a:t>
            </a:r>
            <a:r>
              <a:rPr sz="2000" spc="-10" dirty="0" err="1">
                <a:solidFill>
                  <a:srgbClr val="FFFFFF"/>
                </a:solidFill>
                <a:latin typeface="Arial Black"/>
                <a:cs typeface="Arial Black"/>
              </a:rPr>
              <a:t>κοινωνικής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" dirty="0" err="1" smtClean="0">
                <a:solidFill>
                  <a:srgbClr val="FFFFFF"/>
                </a:solidFill>
                <a:latin typeface="Arial Black"/>
                <a:cs typeface="Arial Black"/>
              </a:rPr>
              <a:t>αποτελεσματικότητας</a:t>
            </a:r>
            <a:endParaRPr sz="2000" dirty="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20723" y="3364668"/>
            <a:ext cx="2580640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90" dirty="0">
                <a:solidFill>
                  <a:srgbClr val="FFFFFF"/>
                </a:solidFill>
                <a:latin typeface="Arial Black"/>
                <a:cs typeface="Arial Black"/>
              </a:rPr>
              <a:t>Άμεση</a:t>
            </a:r>
            <a:r>
              <a:rPr sz="21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Black"/>
                <a:cs typeface="Arial Black"/>
              </a:rPr>
              <a:t>συσχέτιση </a:t>
            </a:r>
            <a:r>
              <a:rPr sz="2100" spc="-60" dirty="0">
                <a:solidFill>
                  <a:srgbClr val="FFFFFF"/>
                </a:solidFill>
                <a:latin typeface="Arial Black"/>
                <a:cs typeface="Arial Black"/>
              </a:rPr>
              <a:t>των</a:t>
            </a:r>
            <a:r>
              <a:rPr sz="2100" spc="-1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 Black"/>
                <a:cs typeface="Arial Black"/>
              </a:rPr>
              <a:t>δύο</a:t>
            </a:r>
            <a:r>
              <a:rPr sz="2100" spc="-1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Arial Black"/>
                <a:cs typeface="Arial Black"/>
              </a:rPr>
              <a:t>δυνάμεων </a:t>
            </a:r>
            <a:r>
              <a:rPr sz="2100" spc="-10" dirty="0">
                <a:solidFill>
                  <a:srgbClr val="FFFFFF"/>
                </a:solidFill>
                <a:latin typeface="Arial Black"/>
                <a:cs typeface="Arial Black"/>
              </a:rPr>
              <a:t>της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100" dirty="0">
                <a:solidFill>
                  <a:srgbClr val="FFFFFF"/>
                </a:solidFill>
                <a:latin typeface="Arial Black"/>
                <a:cs typeface="Arial Black"/>
              </a:rPr>
              <a:t>αγοράς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dirty="0">
                <a:solidFill>
                  <a:srgbClr val="FFFFFF"/>
                </a:solidFill>
                <a:latin typeface="Arial Black"/>
                <a:cs typeface="Arial Black"/>
              </a:rPr>
              <a:t>με</a:t>
            </a:r>
            <a:r>
              <a:rPr sz="2100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 Black"/>
                <a:cs typeface="Arial Black"/>
              </a:rPr>
              <a:t>τα</a:t>
            </a:r>
            <a:endParaRPr sz="2100" dirty="0">
              <a:latin typeface="Arial Black"/>
              <a:cs typeface="Arial Black"/>
            </a:endParaRPr>
          </a:p>
          <a:p>
            <a:pPr marL="259715" marR="252095" indent="-635" algn="ctr">
              <a:lnSpc>
                <a:spcPct val="116100"/>
              </a:lnSpc>
            </a:pPr>
            <a:r>
              <a:rPr sz="2100" spc="-10" dirty="0" err="1">
                <a:solidFill>
                  <a:srgbClr val="FFFFFF"/>
                </a:solidFill>
                <a:latin typeface="Arial Black"/>
                <a:cs typeface="Arial Black"/>
              </a:rPr>
              <a:t>επίπεδα</a:t>
            </a:r>
            <a:r>
              <a:rPr sz="21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-65" dirty="0" err="1" smtClean="0">
                <a:solidFill>
                  <a:srgbClr val="FFFFFF"/>
                </a:solidFill>
                <a:latin typeface="Arial Black"/>
                <a:cs typeface="Arial Black"/>
              </a:rPr>
              <a:t>ανταγωνισμού</a:t>
            </a:r>
            <a:endParaRPr sz="2100" dirty="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0410" y="3447176"/>
            <a:ext cx="2126615" cy="1419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 marR="288290" algn="ctr">
              <a:lnSpc>
                <a:spcPct val="114100"/>
              </a:lnSpc>
              <a:spcBef>
                <a:spcPts val="100"/>
              </a:spcBef>
            </a:pPr>
            <a:r>
              <a:rPr sz="2000" b="1" spc="-80" dirty="0">
                <a:solidFill>
                  <a:srgbClr val="FFFFFF"/>
                </a:solidFill>
                <a:latin typeface="Arial Black" pitchFamily="34" charset="0"/>
                <a:cs typeface="Lucida Sans Unicode"/>
              </a:rPr>
              <a:t>Ζήτηση</a:t>
            </a:r>
            <a:r>
              <a:rPr sz="2000" b="1" spc="-85" dirty="0">
                <a:solidFill>
                  <a:srgbClr val="FFFFFF"/>
                </a:solidFill>
                <a:latin typeface="Arial Black" pitchFamily="34" charset="0"/>
                <a:cs typeface="Lucida Sans Unicode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Arial Black" pitchFamily="34" charset="0"/>
                <a:cs typeface="Lucida Sans Unicode"/>
              </a:rPr>
              <a:t>και </a:t>
            </a:r>
            <a:r>
              <a:rPr sz="2000" b="1" spc="-45" dirty="0">
                <a:solidFill>
                  <a:srgbClr val="FFFFFF"/>
                </a:solidFill>
                <a:latin typeface="Arial Black" pitchFamily="34" charset="0"/>
                <a:cs typeface="Lucida Sans Unicode"/>
              </a:rPr>
              <a:t>Προσφορά</a:t>
            </a:r>
            <a:endParaRPr sz="2000" b="1" dirty="0">
              <a:latin typeface="Arial Black" pitchFamily="34" charset="0"/>
              <a:cs typeface="Lucida Sans Unicode"/>
            </a:endParaRPr>
          </a:p>
          <a:p>
            <a:pPr marL="12700" marR="5080" algn="ctr">
              <a:lnSpc>
                <a:spcPts val="2330"/>
              </a:lnSpc>
              <a:spcBef>
                <a:spcPts val="940"/>
              </a:spcBef>
            </a:pPr>
            <a:r>
              <a:rPr sz="2050" spc="-80" dirty="0">
                <a:solidFill>
                  <a:srgbClr val="FFFFFF"/>
                </a:solidFill>
                <a:latin typeface="Arial Black"/>
                <a:cs typeface="Arial Black"/>
              </a:rPr>
              <a:t>Ισορρο</a:t>
            </a:r>
            <a:r>
              <a:rPr sz="2050" b="1" spc="-8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2050" spc="-80" dirty="0">
                <a:solidFill>
                  <a:srgbClr val="FFFFFF"/>
                </a:solidFill>
                <a:latin typeface="Arial Black"/>
                <a:cs typeface="Arial Black"/>
              </a:rPr>
              <a:t>ία</a:t>
            </a:r>
            <a:r>
              <a:rPr sz="205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 Black"/>
                <a:cs typeface="Arial Black"/>
              </a:rPr>
              <a:t>στην </a:t>
            </a:r>
            <a:r>
              <a:rPr sz="2050" spc="-10" dirty="0">
                <a:solidFill>
                  <a:srgbClr val="FFFFFF"/>
                </a:solidFill>
                <a:latin typeface="Arial Black"/>
                <a:cs typeface="Arial Black"/>
              </a:rPr>
              <a:t>Αγορά</a:t>
            </a:r>
            <a:endParaRPr sz="2050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80987" y="3511976"/>
            <a:ext cx="2145030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-90" dirty="0">
                <a:solidFill>
                  <a:srgbClr val="FFFFFE"/>
                </a:solidFill>
                <a:latin typeface="Arial Black"/>
                <a:cs typeface="Arial Black"/>
              </a:rPr>
              <a:t>Ο</a:t>
            </a:r>
            <a:r>
              <a:rPr sz="2000" spc="-145" dirty="0">
                <a:solidFill>
                  <a:srgbClr val="FFFFFE"/>
                </a:solidFill>
                <a:latin typeface="Arial Black"/>
                <a:cs typeface="Arial Black"/>
              </a:rPr>
              <a:t> </a:t>
            </a:r>
            <a:r>
              <a:rPr sz="2000" spc="-60" dirty="0">
                <a:solidFill>
                  <a:srgbClr val="FFFFFE"/>
                </a:solidFill>
                <a:latin typeface="Arial Black"/>
                <a:cs typeface="Arial Black"/>
              </a:rPr>
              <a:t>ανταγωνισμός </a:t>
            </a:r>
            <a:r>
              <a:rPr sz="2000" spc="-10" dirty="0">
                <a:solidFill>
                  <a:srgbClr val="FFFFFE"/>
                </a:solidFill>
                <a:latin typeface="Arial Black"/>
                <a:cs typeface="Arial Black"/>
              </a:rPr>
              <a:t>λειτουργεί</a:t>
            </a:r>
            <a:r>
              <a:rPr sz="2000" spc="-110" dirty="0">
                <a:solidFill>
                  <a:srgbClr val="FFFFFE"/>
                </a:solidFill>
                <a:latin typeface="Arial Black"/>
                <a:cs typeface="Arial Black"/>
              </a:rPr>
              <a:t> </a:t>
            </a:r>
            <a:r>
              <a:rPr sz="2000" spc="-25" dirty="0">
                <a:solidFill>
                  <a:srgbClr val="FFFFFE"/>
                </a:solidFill>
                <a:latin typeface="Arial Black"/>
                <a:cs typeface="Arial Black"/>
              </a:rPr>
              <a:t>ως </a:t>
            </a:r>
            <a:r>
              <a:rPr sz="2000" spc="-50" dirty="0">
                <a:solidFill>
                  <a:srgbClr val="FFFFFE"/>
                </a:solidFill>
                <a:latin typeface="Arial Black"/>
                <a:cs typeface="Arial Black"/>
              </a:rPr>
              <a:t>εγγυητής</a:t>
            </a:r>
            <a:r>
              <a:rPr sz="2000" spc="-95" dirty="0">
                <a:solidFill>
                  <a:srgbClr val="FFFFFE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FFFFFE"/>
                </a:solidFill>
                <a:latin typeface="Arial Black"/>
                <a:cs typeface="Arial Black"/>
              </a:rPr>
              <a:t>μιας </a:t>
            </a:r>
            <a:r>
              <a:rPr sz="2000" spc="-10" dirty="0" err="1">
                <a:solidFill>
                  <a:srgbClr val="FFFFFE"/>
                </a:solidFill>
                <a:latin typeface="Arial Black"/>
                <a:cs typeface="Arial Black"/>
              </a:rPr>
              <a:t>αποδοτικής</a:t>
            </a:r>
            <a:r>
              <a:rPr sz="2000" spc="-10" dirty="0">
                <a:solidFill>
                  <a:srgbClr val="FFFFFE"/>
                </a:solidFill>
                <a:latin typeface="Arial Black"/>
                <a:cs typeface="Arial Black"/>
              </a:rPr>
              <a:t> </a:t>
            </a:r>
            <a:r>
              <a:rPr sz="2000" spc="-10" dirty="0" err="1" smtClean="0">
                <a:solidFill>
                  <a:srgbClr val="FFFFFE"/>
                </a:solidFill>
                <a:latin typeface="Arial Black"/>
                <a:cs typeface="Arial Black"/>
              </a:rPr>
              <a:t>λειτουργίας</a:t>
            </a:r>
            <a:endParaRPr sz="20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940" y="0"/>
            <a:ext cx="1080770" cy="1965960"/>
          </a:xfrm>
          <a:custGeom>
            <a:avLst/>
            <a:gdLst/>
            <a:ahLst/>
            <a:cxnLst/>
            <a:rect l="l" t="t" r="r" b="b"/>
            <a:pathLst>
              <a:path w="1080769" h="1965960">
                <a:moveTo>
                  <a:pt x="627354" y="1965409"/>
                </a:moveTo>
                <a:lnTo>
                  <a:pt x="453360" y="1965409"/>
                </a:lnTo>
                <a:lnTo>
                  <a:pt x="437762" y="1964637"/>
                </a:lnTo>
                <a:lnTo>
                  <a:pt x="390562" y="1957594"/>
                </a:lnTo>
                <a:lnTo>
                  <a:pt x="344494" y="1946017"/>
                </a:lnTo>
                <a:lnTo>
                  <a:pt x="299876" y="1930037"/>
                </a:lnTo>
                <a:lnTo>
                  <a:pt x="257027" y="1909787"/>
                </a:lnTo>
                <a:lnTo>
                  <a:pt x="216266" y="1885398"/>
                </a:lnTo>
                <a:lnTo>
                  <a:pt x="177911" y="1857003"/>
                </a:lnTo>
                <a:lnTo>
                  <a:pt x="142280" y="1824734"/>
                </a:lnTo>
                <a:lnTo>
                  <a:pt x="110010" y="1789103"/>
                </a:lnTo>
                <a:lnTo>
                  <a:pt x="81615" y="1750747"/>
                </a:lnTo>
                <a:lnTo>
                  <a:pt x="57227" y="1709986"/>
                </a:lnTo>
                <a:lnTo>
                  <a:pt x="36977" y="1667137"/>
                </a:lnTo>
                <a:lnTo>
                  <a:pt x="20997" y="1622520"/>
                </a:lnTo>
                <a:lnTo>
                  <a:pt x="9420" y="1576452"/>
                </a:lnTo>
                <a:lnTo>
                  <a:pt x="2377" y="1529252"/>
                </a:lnTo>
                <a:lnTo>
                  <a:pt x="0" y="1481239"/>
                </a:lnTo>
                <a:lnTo>
                  <a:pt x="0" y="0"/>
                </a:lnTo>
                <a:lnTo>
                  <a:pt x="1080714" y="0"/>
                </a:lnTo>
                <a:lnTo>
                  <a:pt x="1080714" y="1481239"/>
                </a:lnTo>
                <a:lnTo>
                  <a:pt x="1078338" y="1529252"/>
                </a:lnTo>
                <a:lnTo>
                  <a:pt x="1071295" y="1576452"/>
                </a:lnTo>
                <a:lnTo>
                  <a:pt x="1059717" y="1622520"/>
                </a:lnTo>
                <a:lnTo>
                  <a:pt x="1043737" y="1667137"/>
                </a:lnTo>
                <a:lnTo>
                  <a:pt x="1023487" y="1709986"/>
                </a:lnTo>
                <a:lnTo>
                  <a:pt x="999098" y="1750747"/>
                </a:lnTo>
                <a:lnTo>
                  <a:pt x="970703" y="1789103"/>
                </a:lnTo>
                <a:lnTo>
                  <a:pt x="938434" y="1824734"/>
                </a:lnTo>
                <a:lnTo>
                  <a:pt x="902803" y="1857003"/>
                </a:lnTo>
                <a:lnTo>
                  <a:pt x="864447" y="1885398"/>
                </a:lnTo>
                <a:lnTo>
                  <a:pt x="823686" y="1909787"/>
                </a:lnTo>
                <a:lnTo>
                  <a:pt x="780837" y="1930037"/>
                </a:lnTo>
                <a:lnTo>
                  <a:pt x="736220" y="1946017"/>
                </a:lnTo>
                <a:lnTo>
                  <a:pt x="690152" y="1957594"/>
                </a:lnTo>
                <a:lnTo>
                  <a:pt x="642953" y="1964637"/>
                </a:lnTo>
                <a:lnTo>
                  <a:pt x="627354" y="1965409"/>
                </a:lnTo>
                <a:close/>
              </a:path>
            </a:pathLst>
          </a:custGeom>
          <a:solidFill>
            <a:srgbClr val="FAE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9718118"/>
            <a:ext cx="18288000" cy="568960"/>
            <a:chOff x="0" y="9718118"/>
            <a:chExt cx="18288000" cy="568960"/>
          </a:xfrm>
        </p:grpSpPr>
        <p:sp>
          <p:nvSpPr>
            <p:cNvPr id="4" name="object 4"/>
            <p:cNvSpPr/>
            <p:nvPr/>
          </p:nvSpPr>
          <p:spPr>
            <a:xfrm>
              <a:off x="0" y="9889568"/>
              <a:ext cx="18288000" cy="397510"/>
            </a:xfrm>
            <a:custGeom>
              <a:avLst/>
              <a:gdLst/>
              <a:ahLst/>
              <a:cxnLst/>
              <a:rect l="l" t="t" r="r" b="b"/>
              <a:pathLst>
                <a:path w="18288000" h="397509">
                  <a:moveTo>
                    <a:pt x="0" y="397431"/>
                  </a:moveTo>
                  <a:lnTo>
                    <a:pt x="18288000" y="397431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397431"/>
                  </a:lnTo>
                  <a:close/>
                </a:path>
              </a:pathLst>
            </a:custGeom>
            <a:solidFill>
              <a:srgbClr val="FAE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718118"/>
              <a:ext cx="18288000" cy="171450"/>
            </a:xfrm>
            <a:custGeom>
              <a:avLst/>
              <a:gdLst/>
              <a:ahLst/>
              <a:cxnLst/>
              <a:rect l="l" t="t" r="r" b="b"/>
              <a:pathLst>
                <a:path w="18288000" h="171450">
                  <a:moveTo>
                    <a:pt x="0" y="0"/>
                  </a:moveTo>
                  <a:lnTo>
                    <a:pt x="18287999" y="0"/>
                  </a:lnTo>
                  <a:lnTo>
                    <a:pt x="18287999" y="171449"/>
                  </a:lnTo>
                  <a:lnTo>
                    <a:pt x="0" y="17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263020" y="3089010"/>
            <a:ext cx="1025525" cy="3916045"/>
          </a:xfrm>
          <a:custGeom>
            <a:avLst/>
            <a:gdLst/>
            <a:ahLst/>
            <a:cxnLst/>
            <a:rect l="l" t="t" r="r" b="b"/>
            <a:pathLst>
              <a:path w="1025525" h="3916045">
                <a:moveTo>
                  <a:pt x="1024979" y="82285"/>
                </a:moveTo>
                <a:lnTo>
                  <a:pt x="1024979" y="1179"/>
                </a:lnTo>
                <a:lnTo>
                  <a:pt x="777298" y="642"/>
                </a:lnTo>
                <a:lnTo>
                  <a:pt x="69433" y="0"/>
                </a:lnTo>
                <a:lnTo>
                  <a:pt x="36641" y="1624"/>
                </a:lnTo>
                <a:lnTo>
                  <a:pt x="18347" y="9727"/>
                </a:lnTo>
                <a:lnTo>
                  <a:pt x="10386" y="28455"/>
                </a:lnTo>
                <a:lnTo>
                  <a:pt x="8596" y="61956"/>
                </a:lnTo>
                <a:lnTo>
                  <a:pt x="8588" y="79871"/>
                </a:lnTo>
                <a:lnTo>
                  <a:pt x="121187" y="79871"/>
                </a:lnTo>
                <a:lnTo>
                  <a:pt x="273464" y="80184"/>
                </a:lnTo>
                <a:lnTo>
                  <a:pt x="794809" y="80888"/>
                </a:lnTo>
                <a:lnTo>
                  <a:pt x="887444" y="81280"/>
                </a:lnTo>
                <a:lnTo>
                  <a:pt x="1024979" y="82285"/>
                </a:lnTo>
                <a:close/>
              </a:path>
              <a:path w="1025525" h="3916045">
                <a:moveTo>
                  <a:pt x="37646" y="1583241"/>
                </a:moveTo>
                <a:lnTo>
                  <a:pt x="55287" y="1579445"/>
                </a:lnTo>
                <a:lnTo>
                  <a:pt x="69417" y="1567192"/>
                </a:lnTo>
                <a:lnTo>
                  <a:pt x="78812" y="1547988"/>
                </a:lnTo>
                <a:lnTo>
                  <a:pt x="82247" y="1523337"/>
                </a:lnTo>
                <a:lnTo>
                  <a:pt x="82178" y="928570"/>
                </a:lnTo>
                <a:lnTo>
                  <a:pt x="82395" y="879013"/>
                </a:lnTo>
                <a:lnTo>
                  <a:pt x="82669" y="834617"/>
                </a:lnTo>
                <a:lnTo>
                  <a:pt x="83107" y="779904"/>
                </a:lnTo>
                <a:lnTo>
                  <a:pt x="83603" y="732463"/>
                </a:lnTo>
                <a:lnTo>
                  <a:pt x="84268" y="680803"/>
                </a:lnTo>
                <a:lnTo>
                  <a:pt x="85046" y="631256"/>
                </a:lnTo>
                <a:lnTo>
                  <a:pt x="85819" y="579304"/>
                </a:lnTo>
                <a:lnTo>
                  <a:pt x="86406" y="527356"/>
                </a:lnTo>
                <a:lnTo>
                  <a:pt x="86843" y="475410"/>
                </a:lnTo>
                <a:lnTo>
                  <a:pt x="87163" y="423467"/>
                </a:lnTo>
                <a:lnTo>
                  <a:pt x="87402" y="371527"/>
                </a:lnTo>
                <a:lnTo>
                  <a:pt x="87978" y="215715"/>
                </a:lnTo>
                <a:lnTo>
                  <a:pt x="88239" y="163779"/>
                </a:lnTo>
                <a:lnTo>
                  <a:pt x="88592" y="111844"/>
                </a:lnTo>
                <a:lnTo>
                  <a:pt x="121187" y="79871"/>
                </a:lnTo>
                <a:lnTo>
                  <a:pt x="8588" y="79871"/>
                </a:lnTo>
                <a:lnTo>
                  <a:pt x="8543" y="163779"/>
                </a:lnTo>
                <a:lnTo>
                  <a:pt x="8285" y="196132"/>
                </a:lnTo>
                <a:lnTo>
                  <a:pt x="6984" y="300020"/>
                </a:lnTo>
                <a:lnTo>
                  <a:pt x="2811" y="611661"/>
                </a:lnTo>
                <a:lnTo>
                  <a:pt x="8172" y="641891"/>
                </a:lnTo>
                <a:lnTo>
                  <a:pt x="10011" y="672109"/>
                </a:lnTo>
                <a:lnTo>
                  <a:pt x="8095" y="702303"/>
                </a:lnTo>
                <a:lnTo>
                  <a:pt x="2189" y="732463"/>
                </a:lnTo>
                <a:lnTo>
                  <a:pt x="2088" y="834617"/>
                </a:lnTo>
                <a:lnTo>
                  <a:pt x="1963" y="978129"/>
                </a:lnTo>
                <a:lnTo>
                  <a:pt x="1906" y="1038941"/>
                </a:lnTo>
                <a:lnTo>
                  <a:pt x="1781" y="1141106"/>
                </a:lnTo>
                <a:lnTo>
                  <a:pt x="1700" y="1192187"/>
                </a:lnTo>
                <a:lnTo>
                  <a:pt x="1604" y="1243268"/>
                </a:lnTo>
                <a:lnTo>
                  <a:pt x="1353" y="1345425"/>
                </a:lnTo>
                <a:lnTo>
                  <a:pt x="1194" y="1396501"/>
                </a:lnTo>
                <a:lnTo>
                  <a:pt x="0" y="1440138"/>
                </a:lnTo>
                <a:lnTo>
                  <a:pt x="0" y="1548976"/>
                </a:lnTo>
                <a:lnTo>
                  <a:pt x="7663" y="1565886"/>
                </a:lnTo>
                <a:lnTo>
                  <a:pt x="20812" y="1578249"/>
                </a:lnTo>
                <a:lnTo>
                  <a:pt x="37646" y="1583241"/>
                </a:lnTo>
                <a:close/>
              </a:path>
              <a:path w="1025525" h="3916045">
                <a:moveTo>
                  <a:pt x="1024979" y="3915843"/>
                </a:moveTo>
                <a:lnTo>
                  <a:pt x="1024979" y="3833363"/>
                </a:lnTo>
                <a:lnTo>
                  <a:pt x="313907" y="3832831"/>
                </a:lnTo>
                <a:lnTo>
                  <a:pt x="187503" y="3832831"/>
                </a:lnTo>
                <a:lnTo>
                  <a:pt x="155711" y="3832325"/>
                </a:lnTo>
                <a:lnTo>
                  <a:pt x="136715" y="3833824"/>
                </a:lnTo>
                <a:lnTo>
                  <a:pt x="121592" y="3839976"/>
                </a:lnTo>
                <a:lnTo>
                  <a:pt x="110993" y="3851587"/>
                </a:lnTo>
                <a:lnTo>
                  <a:pt x="105574" y="3869462"/>
                </a:lnTo>
                <a:lnTo>
                  <a:pt x="107779" y="3885166"/>
                </a:lnTo>
                <a:lnTo>
                  <a:pt x="157142" y="3908277"/>
                </a:lnTo>
                <a:lnTo>
                  <a:pt x="257289" y="3911342"/>
                </a:lnTo>
                <a:lnTo>
                  <a:pt x="451175" y="3913864"/>
                </a:lnTo>
                <a:lnTo>
                  <a:pt x="808179" y="3913864"/>
                </a:lnTo>
                <a:lnTo>
                  <a:pt x="1024979" y="3915843"/>
                </a:lnTo>
                <a:close/>
              </a:path>
              <a:path w="1025525" h="3916045">
                <a:moveTo>
                  <a:pt x="222371" y="3832831"/>
                </a:moveTo>
                <a:lnTo>
                  <a:pt x="320227" y="3832831"/>
                </a:lnTo>
                <a:lnTo>
                  <a:pt x="288307" y="3832631"/>
                </a:lnTo>
                <a:lnTo>
                  <a:pt x="255722" y="3832631"/>
                </a:lnTo>
                <a:lnTo>
                  <a:pt x="222371" y="3832831"/>
                </a:lnTo>
                <a:close/>
              </a:path>
            </a:pathLst>
          </a:custGeom>
          <a:solidFill>
            <a:srgbClr val="49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089010"/>
            <a:ext cx="1028700" cy="3916045"/>
          </a:xfrm>
          <a:custGeom>
            <a:avLst/>
            <a:gdLst/>
            <a:ahLst/>
            <a:cxnLst/>
            <a:rect l="l" t="t" r="r" b="b"/>
            <a:pathLst>
              <a:path w="1028700" h="3916045">
                <a:moveTo>
                  <a:pt x="0" y="82316"/>
                </a:moveTo>
                <a:lnTo>
                  <a:pt x="0" y="1309"/>
                </a:lnTo>
                <a:lnTo>
                  <a:pt x="31030" y="1179"/>
                </a:lnTo>
                <a:lnTo>
                  <a:pt x="250968" y="642"/>
                </a:lnTo>
                <a:lnTo>
                  <a:pt x="958834" y="0"/>
                </a:lnTo>
                <a:lnTo>
                  <a:pt x="991625" y="1624"/>
                </a:lnTo>
                <a:lnTo>
                  <a:pt x="1009919" y="9727"/>
                </a:lnTo>
                <a:lnTo>
                  <a:pt x="1017880" y="28455"/>
                </a:lnTo>
                <a:lnTo>
                  <a:pt x="1019670" y="61956"/>
                </a:lnTo>
                <a:lnTo>
                  <a:pt x="1019678" y="79871"/>
                </a:lnTo>
                <a:lnTo>
                  <a:pt x="907079" y="79871"/>
                </a:lnTo>
                <a:lnTo>
                  <a:pt x="754802" y="80184"/>
                </a:lnTo>
                <a:lnTo>
                  <a:pt x="233457" y="80888"/>
                </a:lnTo>
                <a:lnTo>
                  <a:pt x="140822" y="81280"/>
                </a:lnTo>
                <a:lnTo>
                  <a:pt x="0" y="82316"/>
                </a:lnTo>
                <a:close/>
              </a:path>
              <a:path w="1028700" h="3916045">
                <a:moveTo>
                  <a:pt x="990620" y="1583241"/>
                </a:moveTo>
                <a:lnTo>
                  <a:pt x="972979" y="1579445"/>
                </a:lnTo>
                <a:lnTo>
                  <a:pt x="958849" y="1567192"/>
                </a:lnTo>
                <a:lnTo>
                  <a:pt x="949454" y="1547988"/>
                </a:lnTo>
                <a:lnTo>
                  <a:pt x="946019" y="1523337"/>
                </a:lnTo>
                <a:lnTo>
                  <a:pt x="946088" y="928570"/>
                </a:lnTo>
                <a:lnTo>
                  <a:pt x="945872" y="879013"/>
                </a:lnTo>
                <a:lnTo>
                  <a:pt x="945598" y="834617"/>
                </a:lnTo>
                <a:lnTo>
                  <a:pt x="945160" y="779904"/>
                </a:lnTo>
                <a:lnTo>
                  <a:pt x="944663" y="732463"/>
                </a:lnTo>
                <a:lnTo>
                  <a:pt x="943998" y="680803"/>
                </a:lnTo>
                <a:lnTo>
                  <a:pt x="943220" y="631256"/>
                </a:lnTo>
                <a:lnTo>
                  <a:pt x="942447" y="579304"/>
                </a:lnTo>
                <a:lnTo>
                  <a:pt x="941860" y="527356"/>
                </a:lnTo>
                <a:lnTo>
                  <a:pt x="941424" y="475410"/>
                </a:lnTo>
                <a:lnTo>
                  <a:pt x="941103" y="423467"/>
                </a:lnTo>
                <a:lnTo>
                  <a:pt x="940864" y="371527"/>
                </a:lnTo>
                <a:lnTo>
                  <a:pt x="940288" y="215715"/>
                </a:lnTo>
                <a:lnTo>
                  <a:pt x="940027" y="163779"/>
                </a:lnTo>
                <a:lnTo>
                  <a:pt x="939674" y="111844"/>
                </a:lnTo>
                <a:lnTo>
                  <a:pt x="907079" y="79871"/>
                </a:lnTo>
                <a:lnTo>
                  <a:pt x="1019678" y="79871"/>
                </a:lnTo>
                <a:lnTo>
                  <a:pt x="1019724" y="163779"/>
                </a:lnTo>
                <a:lnTo>
                  <a:pt x="1019981" y="196132"/>
                </a:lnTo>
                <a:lnTo>
                  <a:pt x="1021283" y="300020"/>
                </a:lnTo>
                <a:lnTo>
                  <a:pt x="1025455" y="611661"/>
                </a:lnTo>
                <a:lnTo>
                  <a:pt x="1020094" y="641891"/>
                </a:lnTo>
                <a:lnTo>
                  <a:pt x="1018255" y="672109"/>
                </a:lnTo>
                <a:lnTo>
                  <a:pt x="1020172" y="702303"/>
                </a:lnTo>
                <a:lnTo>
                  <a:pt x="1026077" y="732463"/>
                </a:lnTo>
                <a:lnTo>
                  <a:pt x="1026178" y="834617"/>
                </a:lnTo>
                <a:lnTo>
                  <a:pt x="1026304" y="978129"/>
                </a:lnTo>
                <a:lnTo>
                  <a:pt x="1026360" y="1038941"/>
                </a:lnTo>
                <a:lnTo>
                  <a:pt x="1026486" y="1141106"/>
                </a:lnTo>
                <a:lnTo>
                  <a:pt x="1026566" y="1192187"/>
                </a:lnTo>
                <a:lnTo>
                  <a:pt x="1026663" y="1243268"/>
                </a:lnTo>
                <a:lnTo>
                  <a:pt x="1026913" y="1345425"/>
                </a:lnTo>
                <a:lnTo>
                  <a:pt x="1027072" y="1396501"/>
                </a:lnTo>
                <a:lnTo>
                  <a:pt x="1028266" y="1440128"/>
                </a:lnTo>
                <a:lnTo>
                  <a:pt x="1028266" y="1548977"/>
                </a:lnTo>
                <a:lnTo>
                  <a:pt x="1020603" y="1565886"/>
                </a:lnTo>
                <a:lnTo>
                  <a:pt x="1007454" y="1578249"/>
                </a:lnTo>
                <a:lnTo>
                  <a:pt x="990620" y="1583241"/>
                </a:lnTo>
                <a:close/>
              </a:path>
              <a:path w="1028700" h="3916045">
                <a:moveTo>
                  <a:pt x="0" y="3915881"/>
                </a:moveTo>
                <a:lnTo>
                  <a:pt x="0" y="3833363"/>
                </a:lnTo>
                <a:lnTo>
                  <a:pt x="714360" y="3832831"/>
                </a:lnTo>
                <a:lnTo>
                  <a:pt x="840763" y="3832831"/>
                </a:lnTo>
                <a:lnTo>
                  <a:pt x="872555" y="3832325"/>
                </a:lnTo>
                <a:lnTo>
                  <a:pt x="891551" y="3833824"/>
                </a:lnTo>
                <a:lnTo>
                  <a:pt x="906675" y="3839976"/>
                </a:lnTo>
                <a:lnTo>
                  <a:pt x="917273" y="3851587"/>
                </a:lnTo>
                <a:lnTo>
                  <a:pt x="922693" y="3869462"/>
                </a:lnTo>
                <a:lnTo>
                  <a:pt x="920487" y="3885166"/>
                </a:lnTo>
                <a:lnTo>
                  <a:pt x="871125" y="3908277"/>
                </a:lnTo>
                <a:lnTo>
                  <a:pt x="770977" y="3911342"/>
                </a:lnTo>
                <a:lnTo>
                  <a:pt x="577091" y="3913864"/>
                </a:lnTo>
                <a:lnTo>
                  <a:pt x="220087" y="3913864"/>
                </a:lnTo>
                <a:lnTo>
                  <a:pt x="0" y="3915881"/>
                </a:lnTo>
                <a:close/>
              </a:path>
              <a:path w="1028700" h="3916045">
                <a:moveTo>
                  <a:pt x="805895" y="3832831"/>
                </a:moveTo>
                <a:lnTo>
                  <a:pt x="708040" y="3832831"/>
                </a:lnTo>
                <a:lnTo>
                  <a:pt x="739959" y="3832631"/>
                </a:lnTo>
                <a:lnTo>
                  <a:pt x="772544" y="3832631"/>
                </a:lnTo>
                <a:lnTo>
                  <a:pt x="805895" y="3832831"/>
                </a:lnTo>
                <a:close/>
              </a:path>
            </a:pathLst>
          </a:custGeom>
          <a:solidFill>
            <a:srgbClr val="494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00" y="0"/>
            <a:ext cx="1080770" cy="1965960"/>
          </a:xfrm>
          <a:custGeom>
            <a:avLst/>
            <a:gdLst/>
            <a:ahLst/>
            <a:cxnLst/>
            <a:rect l="l" t="t" r="r" b="b"/>
            <a:pathLst>
              <a:path w="1080770" h="1965960">
                <a:moveTo>
                  <a:pt x="627354" y="1965409"/>
                </a:moveTo>
                <a:lnTo>
                  <a:pt x="453360" y="1965409"/>
                </a:lnTo>
                <a:lnTo>
                  <a:pt x="437762" y="1964637"/>
                </a:lnTo>
                <a:lnTo>
                  <a:pt x="390562" y="1957594"/>
                </a:lnTo>
                <a:lnTo>
                  <a:pt x="344494" y="1946017"/>
                </a:lnTo>
                <a:lnTo>
                  <a:pt x="299876" y="1930037"/>
                </a:lnTo>
                <a:lnTo>
                  <a:pt x="257028" y="1909787"/>
                </a:lnTo>
                <a:lnTo>
                  <a:pt x="216266" y="1885398"/>
                </a:lnTo>
                <a:lnTo>
                  <a:pt x="177911" y="1857003"/>
                </a:lnTo>
                <a:lnTo>
                  <a:pt x="142280" y="1824734"/>
                </a:lnTo>
                <a:lnTo>
                  <a:pt x="110010" y="1789103"/>
                </a:lnTo>
                <a:lnTo>
                  <a:pt x="81615" y="1750747"/>
                </a:lnTo>
                <a:lnTo>
                  <a:pt x="57227" y="1709986"/>
                </a:lnTo>
                <a:lnTo>
                  <a:pt x="36977" y="1667137"/>
                </a:lnTo>
                <a:lnTo>
                  <a:pt x="20997" y="1622520"/>
                </a:lnTo>
                <a:lnTo>
                  <a:pt x="9420" y="1576452"/>
                </a:lnTo>
                <a:lnTo>
                  <a:pt x="2377" y="1529252"/>
                </a:lnTo>
                <a:lnTo>
                  <a:pt x="0" y="1481239"/>
                </a:lnTo>
                <a:lnTo>
                  <a:pt x="0" y="0"/>
                </a:lnTo>
                <a:lnTo>
                  <a:pt x="1080714" y="0"/>
                </a:lnTo>
                <a:lnTo>
                  <a:pt x="1080714" y="1481239"/>
                </a:lnTo>
                <a:lnTo>
                  <a:pt x="1078337" y="1529252"/>
                </a:lnTo>
                <a:lnTo>
                  <a:pt x="1071294" y="1576452"/>
                </a:lnTo>
                <a:lnTo>
                  <a:pt x="1059717" y="1622520"/>
                </a:lnTo>
                <a:lnTo>
                  <a:pt x="1043737" y="1667137"/>
                </a:lnTo>
                <a:lnTo>
                  <a:pt x="1023487" y="1709986"/>
                </a:lnTo>
                <a:lnTo>
                  <a:pt x="999098" y="1750747"/>
                </a:lnTo>
                <a:lnTo>
                  <a:pt x="970704" y="1789103"/>
                </a:lnTo>
                <a:lnTo>
                  <a:pt x="938434" y="1824734"/>
                </a:lnTo>
                <a:lnTo>
                  <a:pt x="902803" y="1857003"/>
                </a:lnTo>
                <a:lnTo>
                  <a:pt x="864448" y="1885398"/>
                </a:lnTo>
                <a:lnTo>
                  <a:pt x="823686" y="1909787"/>
                </a:lnTo>
                <a:lnTo>
                  <a:pt x="780837" y="1930037"/>
                </a:lnTo>
                <a:lnTo>
                  <a:pt x="736220" y="1946017"/>
                </a:lnTo>
                <a:lnTo>
                  <a:pt x="690152" y="1957594"/>
                </a:lnTo>
                <a:lnTo>
                  <a:pt x="642952" y="1964637"/>
                </a:lnTo>
                <a:lnTo>
                  <a:pt x="627354" y="1965409"/>
                </a:lnTo>
                <a:close/>
              </a:path>
            </a:pathLst>
          </a:custGeom>
          <a:solidFill>
            <a:srgbClr val="FAE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1447800" y="800100"/>
            <a:ext cx="17678400" cy="1432945"/>
          </a:xfrm>
          <a:prstGeom prst="rect">
            <a:avLst/>
          </a:prstGeom>
        </p:spPr>
        <p:txBody>
          <a:bodyPr vert="horz" wrap="square" lIns="0" tIns="756147" rIns="0" bIns="0" rtlCol="0">
            <a:spAutoFit/>
          </a:bodyPr>
          <a:lstStyle/>
          <a:p>
            <a:pPr marL="5852160" algn="ctr">
              <a:lnSpc>
                <a:spcPct val="100000"/>
              </a:lnSpc>
              <a:spcBef>
                <a:spcPts val="130"/>
              </a:spcBef>
            </a:pPr>
            <a:r>
              <a:rPr sz="4350" spc="-430" dirty="0"/>
              <a:t>Case</a:t>
            </a:r>
            <a:r>
              <a:rPr sz="4350" spc="-315" dirty="0"/>
              <a:t> </a:t>
            </a:r>
            <a:r>
              <a:rPr sz="4350" spc="-185" dirty="0"/>
              <a:t>study</a:t>
            </a:r>
            <a:r>
              <a:rPr sz="4350" spc="-310" dirty="0"/>
              <a:t> </a:t>
            </a:r>
            <a:r>
              <a:rPr sz="4350" spc="-459" dirty="0" smtClean="0"/>
              <a:t>1</a:t>
            </a:r>
            <a:r>
              <a:rPr lang="el-GR" sz="4350" spc="-459" dirty="0" smtClean="0"/>
              <a:t> – Ζήτηση Εσωτερικών  Φυτών</a:t>
            </a:r>
            <a:endParaRPr sz="4350" dirty="0"/>
          </a:p>
        </p:txBody>
      </p:sp>
      <p:sp>
        <p:nvSpPr>
          <p:cNvPr id="10" name="object 10"/>
          <p:cNvSpPr txBox="1"/>
          <p:nvPr/>
        </p:nvSpPr>
        <p:spPr>
          <a:xfrm>
            <a:off x="3086824" y="4369562"/>
            <a:ext cx="12610376" cy="284629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535"/>
              </a:spcBef>
              <a:buFont typeface="Arial" pitchFamily="34" charset="0"/>
              <a:buChar char="•"/>
            </a:pPr>
            <a:r>
              <a:rPr lang="el-GR" sz="2800" b="1" spc="-30" dirty="0" smtClean="0">
                <a:latin typeface="Cambria"/>
                <a:cs typeface="Cambria"/>
              </a:rPr>
              <a:t>Μπορούν τα φυτά εσωτερικού χώρου να θεωρηθούν τρόπος προσέλκυσης πελατών σε ένα κατάστημα;</a:t>
            </a:r>
          </a:p>
          <a:p>
            <a:pPr algn="l">
              <a:lnSpc>
                <a:spcPct val="100000"/>
              </a:lnSpc>
              <a:spcBef>
                <a:spcPts val="535"/>
              </a:spcBef>
              <a:buFont typeface="Arial" pitchFamily="34" charset="0"/>
              <a:buChar char="•"/>
            </a:pPr>
            <a:r>
              <a:rPr lang="el-GR" sz="2800" b="1" spc="-30" dirty="0" smtClean="0">
                <a:latin typeface="Cambria"/>
                <a:cs typeface="Cambria"/>
              </a:rPr>
              <a:t>Υπάρχει εποχικότητα στη ζήτηση τους;</a:t>
            </a:r>
          </a:p>
          <a:p>
            <a:pPr algn="l">
              <a:lnSpc>
                <a:spcPct val="100000"/>
              </a:lnSpc>
              <a:spcBef>
                <a:spcPts val="535"/>
              </a:spcBef>
              <a:buFont typeface="Arial" pitchFamily="34" charset="0"/>
              <a:buChar char="•"/>
            </a:pPr>
            <a:r>
              <a:rPr lang="el-GR" sz="2800" b="1" dirty="0" smtClean="0">
                <a:latin typeface="Cambria"/>
                <a:cs typeface="Cambria"/>
              </a:rPr>
              <a:t>Υπάρχει υποκατάσταση μεταξύ των πραγματικών φυτών και των ψεύτικων;</a:t>
            </a:r>
            <a:endParaRPr lang="en-AU" sz="2800" b="1" dirty="0">
              <a:latin typeface="Cambria"/>
              <a:cs typeface="Cambria"/>
            </a:endParaRPr>
          </a:p>
          <a:p>
            <a:pPr algn="l">
              <a:lnSpc>
                <a:spcPct val="100000"/>
              </a:lnSpc>
              <a:spcBef>
                <a:spcPts val="535"/>
              </a:spcBef>
              <a:buFont typeface="Arial" pitchFamily="34" charset="0"/>
              <a:buChar char="•"/>
            </a:pPr>
            <a:r>
              <a:rPr sz="2800" b="1" spc="-80" dirty="0" err="1" smtClean="0">
                <a:latin typeface="Cambria"/>
                <a:cs typeface="Cambria"/>
              </a:rPr>
              <a:t>Είναι</a:t>
            </a:r>
            <a:r>
              <a:rPr sz="2800" b="1" spc="-85" dirty="0" smtClean="0">
                <a:latin typeface="Cambria"/>
                <a:cs typeface="Cambria"/>
              </a:rPr>
              <a:t> </a:t>
            </a:r>
            <a:r>
              <a:rPr sz="2800" b="1" spc="-35" dirty="0">
                <a:latin typeface="Cambria"/>
                <a:cs typeface="Cambria"/>
              </a:rPr>
              <a:t>ένα</a:t>
            </a:r>
            <a:r>
              <a:rPr sz="2800" b="1" spc="-90" dirty="0">
                <a:latin typeface="Cambria"/>
                <a:cs typeface="Cambria"/>
              </a:rPr>
              <a:t> </a:t>
            </a:r>
            <a:r>
              <a:rPr sz="2800" b="1" spc="-20" dirty="0">
                <a:latin typeface="Cambria"/>
                <a:cs typeface="Cambria"/>
              </a:rPr>
              <a:t>προϊόν</a:t>
            </a:r>
            <a:r>
              <a:rPr sz="2800" b="1" spc="-85" dirty="0">
                <a:latin typeface="Cambria"/>
                <a:cs typeface="Cambria"/>
              </a:rPr>
              <a:t> </a:t>
            </a:r>
            <a:r>
              <a:rPr sz="2800" b="1" dirty="0">
                <a:latin typeface="Cambria"/>
                <a:cs typeface="Cambria"/>
              </a:rPr>
              <a:t>με</a:t>
            </a:r>
            <a:r>
              <a:rPr sz="2800" b="1" spc="-90" dirty="0">
                <a:latin typeface="Cambria"/>
                <a:cs typeface="Cambria"/>
              </a:rPr>
              <a:t> </a:t>
            </a:r>
            <a:r>
              <a:rPr sz="2800" b="1" spc="-45" dirty="0">
                <a:latin typeface="Cambria"/>
                <a:cs typeface="Cambria"/>
              </a:rPr>
              <a:t>αυξημένη</a:t>
            </a:r>
            <a:r>
              <a:rPr sz="2800" b="1" spc="-85" dirty="0">
                <a:latin typeface="Cambria"/>
                <a:cs typeface="Cambria"/>
              </a:rPr>
              <a:t> </a:t>
            </a:r>
            <a:r>
              <a:rPr sz="2800" b="1" spc="-10" dirty="0">
                <a:latin typeface="Cambria"/>
                <a:cs typeface="Cambria"/>
              </a:rPr>
              <a:t>ζήτηση;</a:t>
            </a:r>
            <a:endParaRPr sz="2800"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15858" y="8223206"/>
            <a:ext cx="3988435" cy="88485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08305" marR="400685" indent="-71755" algn="l">
              <a:lnSpc>
                <a:spcPts val="2100"/>
              </a:lnSpc>
              <a:spcBef>
                <a:spcPts val="300"/>
              </a:spcBef>
            </a:pPr>
            <a:r>
              <a:rPr sz="1850" spc="-10" dirty="0" err="1" smtClean="0">
                <a:latin typeface="Arial Black"/>
                <a:cs typeface="Arial Black"/>
              </a:rPr>
              <a:t>Ε</a:t>
            </a:r>
            <a:r>
              <a:rPr sz="1850" b="1" spc="-10" dirty="0" err="1" smtClean="0">
                <a:latin typeface="Arial"/>
                <a:cs typeface="Arial"/>
              </a:rPr>
              <a:t>π</a:t>
            </a:r>
            <a:r>
              <a:rPr sz="1850" spc="-10" dirty="0" err="1" smtClean="0">
                <a:latin typeface="Arial Black"/>
                <a:cs typeface="Arial Black"/>
              </a:rPr>
              <a:t>ι</a:t>
            </a:r>
            <a:r>
              <a:rPr sz="1850" b="1" spc="-10" dirty="0" err="1" smtClean="0">
                <a:latin typeface="Arial"/>
                <a:cs typeface="Arial"/>
              </a:rPr>
              <a:t>μ</a:t>
            </a:r>
            <a:r>
              <a:rPr sz="1850" spc="-10" dirty="0" err="1" smtClean="0">
                <a:latin typeface="Arial Black"/>
                <a:cs typeface="Arial Black"/>
              </a:rPr>
              <a:t>έλεια</a:t>
            </a:r>
            <a:r>
              <a:rPr sz="1850" b="1" spc="-10" dirty="0" smtClean="0">
                <a:latin typeface="Arial"/>
                <a:cs typeface="Arial"/>
              </a:rPr>
              <a:t>:</a:t>
            </a:r>
            <a:endParaRPr lang="en-AU" sz="1850" b="1" spc="-10" dirty="0" smtClean="0">
              <a:latin typeface="Arial"/>
              <a:cs typeface="Arial"/>
            </a:endParaRPr>
          </a:p>
          <a:p>
            <a:pPr marL="408305" marR="400685" indent="-71755" algn="l">
              <a:lnSpc>
                <a:spcPts val="2100"/>
              </a:lnSpc>
              <a:spcBef>
                <a:spcPts val="300"/>
              </a:spcBef>
            </a:pPr>
            <a:r>
              <a:rPr sz="1850" b="1" spc="-45" dirty="0" err="1" smtClean="0">
                <a:latin typeface="Arial"/>
                <a:cs typeface="Arial"/>
              </a:rPr>
              <a:t>Δ</a:t>
            </a:r>
            <a:r>
              <a:rPr sz="1850" spc="-45" dirty="0" err="1" smtClean="0">
                <a:latin typeface="Arial Black"/>
                <a:cs typeface="Arial Black"/>
              </a:rPr>
              <a:t>ρ</a:t>
            </a:r>
            <a:r>
              <a:rPr sz="1850" b="1" spc="-45" dirty="0" err="1" smtClean="0">
                <a:latin typeface="Arial"/>
                <a:cs typeface="Arial"/>
              </a:rPr>
              <a:t>,</a:t>
            </a:r>
            <a:r>
              <a:rPr sz="1850" spc="-45" dirty="0" err="1" smtClean="0">
                <a:latin typeface="Arial Black"/>
                <a:cs typeface="Arial Black"/>
              </a:rPr>
              <a:t>Κρε</a:t>
            </a:r>
            <a:r>
              <a:rPr sz="1850" b="1" spc="-45" dirty="0" err="1" smtClean="0">
                <a:latin typeface="Arial"/>
                <a:cs typeface="Arial"/>
              </a:rPr>
              <a:t>μ</a:t>
            </a:r>
            <a:r>
              <a:rPr sz="1850" spc="-45" dirty="0" err="1" smtClean="0">
                <a:latin typeface="Arial Black"/>
                <a:cs typeface="Arial Black"/>
              </a:rPr>
              <a:t>αστιώτη</a:t>
            </a:r>
            <a:r>
              <a:rPr sz="1850" spc="-70" dirty="0" smtClean="0">
                <a:latin typeface="Arial Black"/>
                <a:cs typeface="Arial Black"/>
              </a:rPr>
              <a:t> </a:t>
            </a:r>
            <a:r>
              <a:rPr sz="1850" spc="-10" dirty="0">
                <a:latin typeface="Arial Black"/>
                <a:cs typeface="Arial Black"/>
              </a:rPr>
              <a:t>Βασιλική</a:t>
            </a:r>
            <a:endParaRPr sz="1850" dirty="0">
              <a:latin typeface="Arial Black"/>
              <a:cs typeface="Arial Black"/>
            </a:endParaRPr>
          </a:p>
          <a:p>
            <a:pPr algn="ctr">
              <a:lnSpc>
                <a:spcPts val="2050"/>
              </a:lnSpc>
            </a:pPr>
            <a:r>
              <a:rPr sz="1850" spc="-10" dirty="0">
                <a:latin typeface="Arial Black"/>
                <a:cs typeface="Arial Black"/>
              </a:rPr>
              <a:t>Εντεταλ</a:t>
            </a:r>
            <a:r>
              <a:rPr sz="1850" b="1" spc="-10" dirty="0">
                <a:latin typeface="Arial"/>
                <a:cs typeface="Arial"/>
              </a:rPr>
              <a:t>μ</a:t>
            </a:r>
            <a:r>
              <a:rPr sz="1850" spc="-10" dirty="0">
                <a:latin typeface="Arial Black"/>
                <a:cs typeface="Arial Black"/>
              </a:rPr>
              <a:t>ένη</a:t>
            </a:r>
            <a:r>
              <a:rPr sz="1850" spc="-140" dirty="0">
                <a:latin typeface="Arial Black"/>
                <a:cs typeface="Arial Black"/>
              </a:rPr>
              <a:t> </a:t>
            </a:r>
            <a:r>
              <a:rPr sz="1850" b="1" spc="-65" dirty="0">
                <a:latin typeface="Arial"/>
                <a:cs typeface="Arial"/>
              </a:rPr>
              <a:t>Δ</a:t>
            </a:r>
            <a:r>
              <a:rPr sz="1850" spc="-65" dirty="0">
                <a:latin typeface="Arial Black"/>
                <a:cs typeface="Arial Black"/>
              </a:rPr>
              <a:t>ιδάσκουσα</a:t>
            </a:r>
            <a:r>
              <a:rPr sz="1850" spc="-90" dirty="0">
                <a:latin typeface="Arial Black"/>
                <a:cs typeface="Arial Black"/>
              </a:rPr>
              <a:t> </a:t>
            </a:r>
            <a:r>
              <a:rPr sz="1850" spc="-120" dirty="0">
                <a:latin typeface="Arial Black"/>
                <a:cs typeface="Arial Black"/>
              </a:rPr>
              <a:t>ΠΑΠΕΛ</a:t>
            </a:r>
            <a:endParaRPr sz="18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015" y="4371392"/>
              <a:ext cx="6610858" cy="30127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44942" y="5004102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4" h="1746884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4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845" y="4768508"/>
              <a:ext cx="2560411" cy="22173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3669" y="4371392"/>
              <a:ext cx="6610858" cy="30127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75597" y="5004102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5" h="1746884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0500" y="4768508"/>
              <a:ext cx="2560411" cy="2217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70536" y="1492353"/>
              <a:ext cx="9544049" cy="28955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246" y="167588"/>
              <a:ext cx="18164175" cy="10022840"/>
            </a:xfrm>
            <a:custGeom>
              <a:avLst/>
              <a:gdLst/>
              <a:ahLst/>
              <a:cxnLst/>
              <a:rect l="l" t="t" r="r" b="b"/>
              <a:pathLst>
                <a:path w="18164175" h="10022840">
                  <a:moveTo>
                    <a:pt x="2796908" y="9582569"/>
                  </a:moveTo>
                  <a:lnTo>
                    <a:pt x="2794736" y="9580397"/>
                  </a:lnTo>
                  <a:lnTo>
                    <a:pt x="469773" y="9580397"/>
                  </a:lnTo>
                  <a:lnTo>
                    <a:pt x="469773" y="7249884"/>
                  </a:lnTo>
                  <a:lnTo>
                    <a:pt x="467601" y="7248131"/>
                  </a:lnTo>
                  <a:lnTo>
                    <a:pt x="462813" y="7248131"/>
                  </a:lnTo>
                  <a:lnTo>
                    <a:pt x="460641" y="7249884"/>
                  </a:lnTo>
                  <a:lnTo>
                    <a:pt x="460641" y="7252500"/>
                  </a:lnTo>
                  <a:lnTo>
                    <a:pt x="460641" y="9587370"/>
                  </a:lnTo>
                  <a:lnTo>
                    <a:pt x="462813" y="9589554"/>
                  </a:lnTo>
                  <a:lnTo>
                    <a:pt x="2794736" y="9589554"/>
                  </a:lnTo>
                  <a:lnTo>
                    <a:pt x="2796908" y="9587370"/>
                  </a:lnTo>
                  <a:lnTo>
                    <a:pt x="2796908" y="9582569"/>
                  </a:lnTo>
                  <a:close/>
                </a:path>
                <a:path w="18164175" h="10022840">
                  <a:moveTo>
                    <a:pt x="2824315" y="10014153"/>
                  </a:moveTo>
                  <a:lnTo>
                    <a:pt x="2821711" y="10011537"/>
                  </a:lnTo>
                  <a:lnTo>
                    <a:pt x="10871" y="10011537"/>
                  </a:lnTo>
                  <a:lnTo>
                    <a:pt x="10871" y="7194512"/>
                  </a:lnTo>
                  <a:lnTo>
                    <a:pt x="8267" y="7191896"/>
                  </a:lnTo>
                  <a:lnTo>
                    <a:pt x="2171" y="7191896"/>
                  </a:lnTo>
                  <a:lnTo>
                    <a:pt x="0" y="7194512"/>
                  </a:lnTo>
                  <a:lnTo>
                    <a:pt x="0" y="7197572"/>
                  </a:lnTo>
                  <a:lnTo>
                    <a:pt x="0" y="10020249"/>
                  </a:lnTo>
                  <a:lnTo>
                    <a:pt x="2171" y="10022434"/>
                  </a:lnTo>
                  <a:lnTo>
                    <a:pt x="2821711" y="10022434"/>
                  </a:lnTo>
                  <a:lnTo>
                    <a:pt x="2824315" y="10020249"/>
                  </a:lnTo>
                  <a:lnTo>
                    <a:pt x="2824315" y="10014153"/>
                  </a:lnTo>
                  <a:close/>
                </a:path>
                <a:path w="18164175" h="10022840">
                  <a:moveTo>
                    <a:pt x="15707767" y="165709"/>
                  </a:moveTo>
                  <a:lnTo>
                    <a:pt x="15700629" y="117602"/>
                  </a:lnTo>
                  <a:lnTo>
                    <a:pt x="15679839" y="73647"/>
                  </a:lnTo>
                  <a:lnTo>
                    <a:pt x="15647188" y="37617"/>
                  </a:lnTo>
                  <a:lnTo>
                    <a:pt x="15605468" y="12611"/>
                  </a:lnTo>
                  <a:lnTo>
                    <a:pt x="15558300" y="800"/>
                  </a:lnTo>
                  <a:lnTo>
                    <a:pt x="15542057" y="0"/>
                  </a:lnTo>
                  <a:lnTo>
                    <a:pt x="15525814" y="800"/>
                  </a:lnTo>
                  <a:lnTo>
                    <a:pt x="15478646" y="12611"/>
                  </a:lnTo>
                  <a:lnTo>
                    <a:pt x="15436939" y="37617"/>
                  </a:lnTo>
                  <a:lnTo>
                    <a:pt x="15404287" y="73647"/>
                  </a:lnTo>
                  <a:lnTo>
                    <a:pt x="15383485" y="117602"/>
                  </a:lnTo>
                  <a:lnTo>
                    <a:pt x="15376360" y="165709"/>
                  </a:lnTo>
                  <a:lnTo>
                    <a:pt x="15377148" y="181952"/>
                  </a:lnTo>
                  <a:lnTo>
                    <a:pt x="15388971" y="229120"/>
                  </a:lnTo>
                  <a:lnTo>
                    <a:pt x="15413965" y="270827"/>
                  </a:lnTo>
                  <a:lnTo>
                    <a:pt x="15449995" y="303491"/>
                  </a:lnTo>
                  <a:lnTo>
                    <a:pt x="15493962" y="324281"/>
                  </a:lnTo>
                  <a:lnTo>
                    <a:pt x="15542057" y="331419"/>
                  </a:lnTo>
                  <a:lnTo>
                    <a:pt x="15558300" y="330619"/>
                  </a:lnTo>
                  <a:lnTo>
                    <a:pt x="15605468" y="318795"/>
                  </a:lnTo>
                  <a:lnTo>
                    <a:pt x="15647188" y="293801"/>
                  </a:lnTo>
                  <a:lnTo>
                    <a:pt x="15679839" y="257771"/>
                  </a:lnTo>
                  <a:lnTo>
                    <a:pt x="15700629" y="213804"/>
                  </a:lnTo>
                  <a:lnTo>
                    <a:pt x="15707767" y="165709"/>
                  </a:lnTo>
                  <a:close/>
                </a:path>
                <a:path w="18164175" h="10022840">
                  <a:moveTo>
                    <a:pt x="16526701" y="970686"/>
                  </a:moveTo>
                  <a:lnTo>
                    <a:pt x="16519563" y="922578"/>
                  </a:lnTo>
                  <a:lnTo>
                    <a:pt x="16498773" y="878624"/>
                  </a:lnTo>
                  <a:lnTo>
                    <a:pt x="16466122" y="842594"/>
                  </a:lnTo>
                  <a:lnTo>
                    <a:pt x="16424402" y="817587"/>
                  </a:lnTo>
                  <a:lnTo>
                    <a:pt x="16377234" y="805776"/>
                  </a:lnTo>
                  <a:lnTo>
                    <a:pt x="16360991" y="804976"/>
                  </a:lnTo>
                  <a:lnTo>
                    <a:pt x="16344748" y="805776"/>
                  </a:lnTo>
                  <a:lnTo>
                    <a:pt x="16297580" y="817587"/>
                  </a:lnTo>
                  <a:lnTo>
                    <a:pt x="16255873" y="842594"/>
                  </a:lnTo>
                  <a:lnTo>
                    <a:pt x="16223209" y="878624"/>
                  </a:lnTo>
                  <a:lnTo>
                    <a:pt x="16202419" y="922578"/>
                  </a:lnTo>
                  <a:lnTo>
                    <a:pt x="16195294" y="970686"/>
                  </a:lnTo>
                  <a:lnTo>
                    <a:pt x="16196082" y="986929"/>
                  </a:lnTo>
                  <a:lnTo>
                    <a:pt x="16207905" y="1034097"/>
                  </a:lnTo>
                  <a:lnTo>
                    <a:pt x="16232899" y="1075804"/>
                  </a:lnTo>
                  <a:lnTo>
                    <a:pt x="16268929" y="1108468"/>
                  </a:lnTo>
                  <a:lnTo>
                    <a:pt x="16312896" y="1129258"/>
                  </a:lnTo>
                  <a:lnTo>
                    <a:pt x="16360991" y="1136396"/>
                  </a:lnTo>
                  <a:lnTo>
                    <a:pt x="16377234" y="1135595"/>
                  </a:lnTo>
                  <a:lnTo>
                    <a:pt x="16424402" y="1123772"/>
                  </a:lnTo>
                  <a:lnTo>
                    <a:pt x="16466122" y="1098778"/>
                  </a:lnTo>
                  <a:lnTo>
                    <a:pt x="16498773" y="1062748"/>
                  </a:lnTo>
                  <a:lnTo>
                    <a:pt x="16519563" y="1018781"/>
                  </a:lnTo>
                  <a:lnTo>
                    <a:pt x="16526701" y="970686"/>
                  </a:lnTo>
                  <a:close/>
                </a:path>
                <a:path w="18164175" h="10022840">
                  <a:moveTo>
                    <a:pt x="16526701" y="165709"/>
                  </a:moveTo>
                  <a:lnTo>
                    <a:pt x="16519563" y="117602"/>
                  </a:lnTo>
                  <a:lnTo>
                    <a:pt x="16498773" y="73647"/>
                  </a:lnTo>
                  <a:lnTo>
                    <a:pt x="16466122" y="37617"/>
                  </a:lnTo>
                  <a:lnTo>
                    <a:pt x="16424402" y="12611"/>
                  </a:lnTo>
                  <a:lnTo>
                    <a:pt x="16377234" y="800"/>
                  </a:lnTo>
                  <a:lnTo>
                    <a:pt x="16360991" y="0"/>
                  </a:lnTo>
                  <a:lnTo>
                    <a:pt x="16344748" y="800"/>
                  </a:lnTo>
                  <a:lnTo>
                    <a:pt x="16297580" y="12611"/>
                  </a:lnTo>
                  <a:lnTo>
                    <a:pt x="16255873" y="37617"/>
                  </a:lnTo>
                  <a:lnTo>
                    <a:pt x="16223209" y="73647"/>
                  </a:lnTo>
                  <a:lnTo>
                    <a:pt x="16202419" y="117602"/>
                  </a:lnTo>
                  <a:lnTo>
                    <a:pt x="16195294" y="165709"/>
                  </a:lnTo>
                  <a:lnTo>
                    <a:pt x="16196082" y="181952"/>
                  </a:lnTo>
                  <a:lnTo>
                    <a:pt x="16207905" y="229120"/>
                  </a:lnTo>
                  <a:lnTo>
                    <a:pt x="16232899" y="270827"/>
                  </a:lnTo>
                  <a:lnTo>
                    <a:pt x="16268929" y="303491"/>
                  </a:lnTo>
                  <a:lnTo>
                    <a:pt x="16312896" y="324281"/>
                  </a:lnTo>
                  <a:lnTo>
                    <a:pt x="16360991" y="331419"/>
                  </a:lnTo>
                  <a:lnTo>
                    <a:pt x="16377234" y="330619"/>
                  </a:lnTo>
                  <a:lnTo>
                    <a:pt x="16424402" y="318795"/>
                  </a:lnTo>
                  <a:lnTo>
                    <a:pt x="16466122" y="293801"/>
                  </a:lnTo>
                  <a:lnTo>
                    <a:pt x="16498773" y="257771"/>
                  </a:lnTo>
                  <a:lnTo>
                    <a:pt x="16519563" y="213804"/>
                  </a:lnTo>
                  <a:lnTo>
                    <a:pt x="16526701" y="165709"/>
                  </a:lnTo>
                  <a:close/>
                </a:path>
                <a:path w="18164175" h="10022840">
                  <a:moveTo>
                    <a:pt x="17344759" y="1774786"/>
                  </a:moveTo>
                  <a:lnTo>
                    <a:pt x="17337621" y="1726692"/>
                  </a:lnTo>
                  <a:lnTo>
                    <a:pt x="17316831" y="1682724"/>
                  </a:lnTo>
                  <a:lnTo>
                    <a:pt x="17284180" y="1646694"/>
                  </a:lnTo>
                  <a:lnTo>
                    <a:pt x="17242473" y="1621701"/>
                  </a:lnTo>
                  <a:lnTo>
                    <a:pt x="17195292" y="1609877"/>
                  </a:lnTo>
                  <a:lnTo>
                    <a:pt x="17179049" y="1609090"/>
                  </a:lnTo>
                  <a:lnTo>
                    <a:pt x="17162818" y="1609877"/>
                  </a:lnTo>
                  <a:lnTo>
                    <a:pt x="17115638" y="1621701"/>
                  </a:lnTo>
                  <a:lnTo>
                    <a:pt x="17073931" y="1646694"/>
                  </a:lnTo>
                  <a:lnTo>
                    <a:pt x="17041279" y="1682724"/>
                  </a:lnTo>
                  <a:lnTo>
                    <a:pt x="17020477" y="1726692"/>
                  </a:lnTo>
                  <a:lnTo>
                    <a:pt x="17013352" y="1774786"/>
                  </a:lnTo>
                  <a:lnTo>
                    <a:pt x="17014140" y="1791030"/>
                  </a:lnTo>
                  <a:lnTo>
                    <a:pt x="17025963" y="1838198"/>
                  </a:lnTo>
                  <a:lnTo>
                    <a:pt x="17050957" y="1879917"/>
                  </a:lnTo>
                  <a:lnTo>
                    <a:pt x="17086987" y="1912569"/>
                  </a:lnTo>
                  <a:lnTo>
                    <a:pt x="17130954" y="1933359"/>
                  </a:lnTo>
                  <a:lnTo>
                    <a:pt x="17179049" y="1940496"/>
                  </a:lnTo>
                  <a:lnTo>
                    <a:pt x="17195292" y="1939696"/>
                  </a:lnTo>
                  <a:lnTo>
                    <a:pt x="17242473" y="1927885"/>
                  </a:lnTo>
                  <a:lnTo>
                    <a:pt x="17284180" y="1902879"/>
                  </a:lnTo>
                  <a:lnTo>
                    <a:pt x="17316831" y="1866849"/>
                  </a:lnTo>
                  <a:lnTo>
                    <a:pt x="17337621" y="1822894"/>
                  </a:lnTo>
                  <a:lnTo>
                    <a:pt x="17344759" y="1774786"/>
                  </a:lnTo>
                  <a:close/>
                </a:path>
                <a:path w="18164175" h="10022840">
                  <a:moveTo>
                    <a:pt x="17344759" y="970686"/>
                  </a:moveTo>
                  <a:lnTo>
                    <a:pt x="17337621" y="922578"/>
                  </a:lnTo>
                  <a:lnTo>
                    <a:pt x="17316831" y="878624"/>
                  </a:lnTo>
                  <a:lnTo>
                    <a:pt x="17284180" y="842594"/>
                  </a:lnTo>
                  <a:lnTo>
                    <a:pt x="17242473" y="817587"/>
                  </a:lnTo>
                  <a:lnTo>
                    <a:pt x="17195292" y="805776"/>
                  </a:lnTo>
                  <a:lnTo>
                    <a:pt x="17179049" y="804976"/>
                  </a:lnTo>
                  <a:lnTo>
                    <a:pt x="17162818" y="805776"/>
                  </a:lnTo>
                  <a:lnTo>
                    <a:pt x="17115638" y="817587"/>
                  </a:lnTo>
                  <a:lnTo>
                    <a:pt x="17073931" y="842594"/>
                  </a:lnTo>
                  <a:lnTo>
                    <a:pt x="17041279" y="878624"/>
                  </a:lnTo>
                  <a:lnTo>
                    <a:pt x="17020477" y="922578"/>
                  </a:lnTo>
                  <a:lnTo>
                    <a:pt x="17013352" y="970686"/>
                  </a:lnTo>
                  <a:lnTo>
                    <a:pt x="17014140" y="986929"/>
                  </a:lnTo>
                  <a:lnTo>
                    <a:pt x="17025963" y="1034097"/>
                  </a:lnTo>
                  <a:lnTo>
                    <a:pt x="17050957" y="1075804"/>
                  </a:lnTo>
                  <a:lnTo>
                    <a:pt x="17086987" y="1108468"/>
                  </a:lnTo>
                  <a:lnTo>
                    <a:pt x="17130954" y="1129258"/>
                  </a:lnTo>
                  <a:lnTo>
                    <a:pt x="17179049" y="1136396"/>
                  </a:lnTo>
                  <a:lnTo>
                    <a:pt x="17195292" y="1135595"/>
                  </a:lnTo>
                  <a:lnTo>
                    <a:pt x="17242473" y="1123772"/>
                  </a:lnTo>
                  <a:lnTo>
                    <a:pt x="17284180" y="1098778"/>
                  </a:lnTo>
                  <a:lnTo>
                    <a:pt x="17316831" y="1062748"/>
                  </a:lnTo>
                  <a:lnTo>
                    <a:pt x="17337621" y="1018781"/>
                  </a:lnTo>
                  <a:lnTo>
                    <a:pt x="17344759" y="970686"/>
                  </a:lnTo>
                  <a:close/>
                </a:path>
                <a:path w="18164175" h="10022840">
                  <a:moveTo>
                    <a:pt x="17344759" y="165709"/>
                  </a:moveTo>
                  <a:lnTo>
                    <a:pt x="17337621" y="117602"/>
                  </a:lnTo>
                  <a:lnTo>
                    <a:pt x="17316831" y="73647"/>
                  </a:lnTo>
                  <a:lnTo>
                    <a:pt x="17284180" y="37617"/>
                  </a:lnTo>
                  <a:lnTo>
                    <a:pt x="17242473" y="12611"/>
                  </a:lnTo>
                  <a:lnTo>
                    <a:pt x="17195292" y="800"/>
                  </a:lnTo>
                  <a:lnTo>
                    <a:pt x="17179049" y="0"/>
                  </a:lnTo>
                  <a:lnTo>
                    <a:pt x="17162818" y="800"/>
                  </a:lnTo>
                  <a:lnTo>
                    <a:pt x="17115638" y="12611"/>
                  </a:lnTo>
                  <a:lnTo>
                    <a:pt x="17073931" y="37617"/>
                  </a:lnTo>
                  <a:lnTo>
                    <a:pt x="17041279" y="73647"/>
                  </a:lnTo>
                  <a:lnTo>
                    <a:pt x="17020477" y="117602"/>
                  </a:lnTo>
                  <a:lnTo>
                    <a:pt x="17013352" y="165709"/>
                  </a:lnTo>
                  <a:lnTo>
                    <a:pt x="17014140" y="181952"/>
                  </a:lnTo>
                  <a:lnTo>
                    <a:pt x="17025963" y="229120"/>
                  </a:lnTo>
                  <a:lnTo>
                    <a:pt x="17050957" y="270827"/>
                  </a:lnTo>
                  <a:lnTo>
                    <a:pt x="17086987" y="303491"/>
                  </a:lnTo>
                  <a:lnTo>
                    <a:pt x="17130954" y="324281"/>
                  </a:lnTo>
                  <a:lnTo>
                    <a:pt x="17179049" y="331419"/>
                  </a:lnTo>
                  <a:lnTo>
                    <a:pt x="17195292" y="330619"/>
                  </a:lnTo>
                  <a:lnTo>
                    <a:pt x="17242473" y="318795"/>
                  </a:lnTo>
                  <a:lnTo>
                    <a:pt x="17284180" y="293801"/>
                  </a:lnTo>
                  <a:lnTo>
                    <a:pt x="17316831" y="257771"/>
                  </a:lnTo>
                  <a:lnTo>
                    <a:pt x="17337621" y="213804"/>
                  </a:lnTo>
                  <a:lnTo>
                    <a:pt x="17344759" y="165709"/>
                  </a:lnTo>
                  <a:close/>
                </a:path>
                <a:path w="18164175" h="10022840">
                  <a:moveTo>
                    <a:pt x="18163693" y="2579776"/>
                  </a:moveTo>
                  <a:lnTo>
                    <a:pt x="18156555" y="2531668"/>
                  </a:lnTo>
                  <a:lnTo>
                    <a:pt x="18135765" y="2487714"/>
                  </a:lnTo>
                  <a:lnTo>
                    <a:pt x="18103114" y="2451671"/>
                  </a:lnTo>
                  <a:lnTo>
                    <a:pt x="18061394" y="2426678"/>
                  </a:lnTo>
                  <a:lnTo>
                    <a:pt x="18014226" y="2414867"/>
                  </a:lnTo>
                  <a:lnTo>
                    <a:pt x="17997983" y="2414066"/>
                  </a:lnTo>
                  <a:lnTo>
                    <a:pt x="17981740" y="2414867"/>
                  </a:lnTo>
                  <a:lnTo>
                    <a:pt x="17934572" y="2426678"/>
                  </a:lnTo>
                  <a:lnTo>
                    <a:pt x="17892865" y="2451671"/>
                  </a:lnTo>
                  <a:lnTo>
                    <a:pt x="17860214" y="2487714"/>
                  </a:lnTo>
                  <a:lnTo>
                    <a:pt x="17839411" y="2531668"/>
                  </a:lnTo>
                  <a:lnTo>
                    <a:pt x="17832286" y="2579776"/>
                  </a:lnTo>
                  <a:lnTo>
                    <a:pt x="17833074" y="2596007"/>
                  </a:lnTo>
                  <a:lnTo>
                    <a:pt x="17844897" y="2643187"/>
                  </a:lnTo>
                  <a:lnTo>
                    <a:pt x="17869891" y="2684894"/>
                  </a:lnTo>
                  <a:lnTo>
                    <a:pt x="17905921" y="2717546"/>
                  </a:lnTo>
                  <a:lnTo>
                    <a:pt x="17949888" y="2738336"/>
                  </a:lnTo>
                  <a:lnTo>
                    <a:pt x="17997983" y="2745473"/>
                  </a:lnTo>
                  <a:lnTo>
                    <a:pt x="18014226" y="2744673"/>
                  </a:lnTo>
                  <a:lnTo>
                    <a:pt x="18061394" y="2732862"/>
                  </a:lnTo>
                  <a:lnTo>
                    <a:pt x="18103114" y="2707868"/>
                  </a:lnTo>
                  <a:lnTo>
                    <a:pt x="18135765" y="2671826"/>
                  </a:lnTo>
                  <a:lnTo>
                    <a:pt x="18156555" y="2627871"/>
                  </a:lnTo>
                  <a:lnTo>
                    <a:pt x="18163693" y="2579776"/>
                  </a:lnTo>
                  <a:close/>
                </a:path>
                <a:path w="18164175" h="10022840">
                  <a:moveTo>
                    <a:pt x="18163693" y="1774786"/>
                  </a:moveTo>
                  <a:lnTo>
                    <a:pt x="18156555" y="1726692"/>
                  </a:lnTo>
                  <a:lnTo>
                    <a:pt x="18135765" y="1682724"/>
                  </a:lnTo>
                  <a:lnTo>
                    <a:pt x="18103114" y="1646694"/>
                  </a:lnTo>
                  <a:lnTo>
                    <a:pt x="18061394" y="1621701"/>
                  </a:lnTo>
                  <a:lnTo>
                    <a:pt x="18014226" y="1609877"/>
                  </a:lnTo>
                  <a:lnTo>
                    <a:pt x="17997983" y="1609090"/>
                  </a:lnTo>
                  <a:lnTo>
                    <a:pt x="17981740" y="1609877"/>
                  </a:lnTo>
                  <a:lnTo>
                    <a:pt x="17934572" y="1621701"/>
                  </a:lnTo>
                  <a:lnTo>
                    <a:pt x="17892865" y="1646694"/>
                  </a:lnTo>
                  <a:lnTo>
                    <a:pt x="17860214" y="1682724"/>
                  </a:lnTo>
                  <a:lnTo>
                    <a:pt x="17839411" y="1726692"/>
                  </a:lnTo>
                  <a:lnTo>
                    <a:pt x="17832286" y="1774786"/>
                  </a:lnTo>
                  <a:lnTo>
                    <a:pt x="17833074" y="1791030"/>
                  </a:lnTo>
                  <a:lnTo>
                    <a:pt x="17844897" y="1838198"/>
                  </a:lnTo>
                  <a:lnTo>
                    <a:pt x="17869891" y="1879917"/>
                  </a:lnTo>
                  <a:lnTo>
                    <a:pt x="17905921" y="1912569"/>
                  </a:lnTo>
                  <a:lnTo>
                    <a:pt x="17949888" y="1933359"/>
                  </a:lnTo>
                  <a:lnTo>
                    <a:pt x="17997983" y="1940496"/>
                  </a:lnTo>
                  <a:lnTo>
                    <a:pt x="18014226" y="1939696"/>
                  </a:lnTo>
                  <a:lnTo>
                    <a:pt x="18061394" y="1927885"/>
                  </a:lnTo>
                  <a:lnTo>
                    <a:pt x="18103114" y="1902879"/>
                  </a:lnTo>
                  <a:lnTo>
                    <a:pt x="18135765" y="1866849"/>
                  </a:lnTo>
                  <a:lnTo>
                    <a:pt x="18156555" y="1822894"/>
                  </a:lnTo>
                  <a:lnTo>
                    <a:pt x="18163693" y="1774786"/>
                  </a:lnTo>
                  <a:close/>
                </a:path>
                <a:path w="18164175" h="10022840">
                  <a:moveTo>
                    <a:pt x="18163693" y="970686"/>
                  </a:moveTo>
                  <a:lnTo>
                    <a:pt x="18156555" y="922578"/>
                  </a:lnTo>
                  <a:lnTo>
                    <a:pt x="18135765" y="878624"/>
                  </a:lnTo>
                  <a:lnTo>
                    <a:pt x="18103114" y="842594"/>
                  </a:lnTo>
                  <a:lnTo>
                    <a:pt x="18061394" y="817587"/>
                  </a:lnTo>
                  <a:lnTo>
                    <a:pt x="18014226" y="805776"/>
                  </a:lnTo>
                  <a:lnTo>
                    <a:pt x="17997983" y="804976"/>
                  </a:lnTo>
                  <a:lnTo>
                    <a:pt x="17981740" y="805776"/>
                  </a:lnTo>
                  <a:lnTo>
                    <a:pt x="17934572" y="817587"/>
                  </a:lnTo>
                  <a:lnTo>
                    <a:pt x="17892865" y="842594"/>
                  </a:lnTo>
                  <a:lnTo>
                    <a:pt x="17860214" y="878624"/>
                  </a:lnTo>
                  <a:lnTo>
                    <a:pt x="17839411" y="922578"/>
                  </a:lnTo>
                  <a:lnTo>
                    <a:pt x="17832286" y="970686"/>
                  </a:lnTo>
                  <a:lnTo>
                    <a:pt x="17833074" y="986929"/>
                  </a:lnTo>
                  <a:lnTo>
                    <a:pt x="17844897" y="1034097"/>
                  </a:lnTo>
                  <a:lnTo>
                    <a:pt x="17869891" y="1075804"/>
                  </a:lnTo>
                  <a:lnTo>
                    <a:pt x="17905921" y="1108468"/>
                  </a:lnTo>
                  <a:lnTo>
                    <a:pt x="17949888" y="1129258"/>
                  </a:lnTo>
                  <a:lnTo>
                    <a:pt x="17997983" y="1136396"/>
                  </a:lnTo>
                  <a:lnTo>
                    <a:pt x="18014226" y="1135595"/>
                  </a:lnTo>
                  <a:lnTo>
                    <a:pt x="18061394" y="1123772"/>
                  </a:lnTo>
                  <a:lnTo>
                    <a:pt x="18103114" y="1098778"/>
                  </a:lnTo>
                  <a:lnTo>
                    <a:pt x="18135765" y="1062748"/>
                  </a:lnTo>
                  <a:lnTo>
                    <a:pt x="18156555" y="1018781"/>
                  </a:lnTo>
                  <a:lnTo>
                    <a:pt x="18163693" y="970686"/>
                  </a:lnTo>
                  <a:close/>
                </a:path>
                <a:path w="18164175" h="10022840">
                  <a:moveTo>
                    <a:pt x="18163693" y="165709"/>
                  </a:moveTo>
                  <a:lnTo>
                    <a:pt x="18156555" y="117602"/>
                  </a:lnTo>
                  <a:lnTo>
                    <a:pt x="18135765" y="73647"/>
                  </a:lnTo>
                  <a:lnTo>
                    <a:pt x="18103114" y="37617"/>
                  </a:lnTo>
                  <a:lnTo>
                    <a:pt x="18061394" y="12611"/>
                  </a:lnTo>
                  <a:lnTo>
                    <a:pt x="18014226" y="800"/>
                  </a:lnTo>
                  <a:lnTo>
                    <a:pt x="17997983" y="0"/>
                  </a:lnTo>
                  <a:lnTo>
                    <a:pt x="17981740" y="800"/>
                  </a:lnTo>
                  <a:lnTo>
                    <a:pt x="17934572" y="12611"/>
                  </a:lnTo>
                  <a:lnTo>
                    <a:pt x="17892865" y="37617"/>
                  </a:lnTo>
                  <a:lnTo>
                    <a:pt x="17860214" y="73647"/>
                  </a:lnTo>
                  <a:lnTo>
                    <a:pt x="17839411" y="117602"/>
                  </a:lnTo>
                  <a:lnTo>
                    <a:pt x="17832286" y="165709"/>
                  </a:lnTo>
                  <a:lnTo>
                    <a:pt x="17833074" y="181952"/>
                  </a:lnTo>
                  <a:lnTo>
                    <a:pt x="17844897" y="229120"/>
                  </a:lnTo>
                  <a:lnTo>
                    <a:pt x="17869891" y="270827"/>
                  </a:lnTo>
                  <a:lnTo>
                    <a:pt x="17905921" y="303491"/>
                  </a:lnTo>
                  <a:lnTo>
                    <a:pt x="17949888" y="324281"/>
                  </a:lnTo>
                  <a:lnTo>
                    <a:pt x="17997983" y="331419"/>
                  </a:lnTo>
                  <a:lnTo>
                    <a:pt x="18014226" y="330619"/>
                  </a:lnTo>
                  <a:lnTo>
                    <a:pt x="18061394" y="318795"/>
                  </a:lnTo>
                  <a:lnTo>
                    <a:pt x="18103114" y="293801"/>
                  </a:lnTo>
                  <a:lnTo>
                    <a:pt x="18135765" y="257771"/>
                  </a:lnTo>
                  <a:lnTo>
                    <a:pt x="18156555" y="213804"/>
                  </a:lnTo>
                  <a:lnTo>
                    <a:pt x="18163693" y="165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25" y="7159823"/>
              <a:ext cx="216184" cy="2170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6385" y="7400899"/>
              <a:ext cx="2838450" cy="2795905"/>
            </a:xfrm>
            <a:custGeom>
              <a:avLst/>
              <a:gdLst/>
              <a:ahLst/>
              <a:cxnLst/>
              <a:rect l="l" t="t" r="r" b="b"/>
              <a:pathLst>
                <a:path w="2838450" h="2795904">
                  <a:moveTo>
                    <a:pt x="256209" y="561047"/>
                  </a:moveTo>
                  <a:lnTo>
                    <a:pt x="247510" y="550151"/>
                  </a:lnTo>
                  <a:lnTo>
                    <a:pt x="239242" y="549719"/>
                  </a:lnTo>
                  <a:lnTo>
                    <a:pt x="431" y="747191"/>
                  </a:lnTo>
                  <a:lnTo>
                    <a:pt x="0" y="755484"/>
                  </a:lnTo>
                  <a:lnTo>
                    <a:pt x="8699" y="766381"/>
                  </a:lnTo>
                  <a:lnTo>
                    <a:pt x="16967" y="766813"/>
                  </a:lnTo>
                  <a:lnTo>
                    <a:pt x="22618" y="762457"/>
                  </a:lnTo>
                  <a:lnTo>
                    <a:pt x="255765" y="569341"/>
                  </a:lnTo>
                  <a:lnTo>
                    <a:pt x="256209" y="561047"/>
                  </a:lnTo>
                  <a:close/>
                </a:path>
                <a:path w="2838450" h="2795904">
                  <a:moveTo>
                    <a:pt x="256209" y="415455"/>
                  </a:moveTo>
                  <a:lnTo>
                    <a:pt x="247510" y="404545"/>
                  </a:lnTo>
                  <a:lnTo>
                    <a:pt x="239242" y="403682"/>
                  </a:lnTo>
                  <a:lnTo>
                    <a:pt x="234022" y="408470"/>
                  </a:lnTo>
                  <a:lnTo>
                    <a:pt x="431" y="601599"/>
                  </a:lnTo>
                  <a:lnTo>
                    <a:pt x="0" y="609447"/>
                  </a:lnTo>
                  <a:lnTo>
                    <a:pt x="8699" y="620344"/>
                  </a:lnTo>
                  <a:lnTo>
                    <a:pt x="16967" y="621207"/>
                  </a:lnTo>
                  <a:lnTo>
                    <a:pt x="22618" y="616851"/>
                  </a:lnTo>
                  <a:lnTo>
                    <a:pt x="255765" y="423735"/>
                  </a:lnTo>
                  <a:lnTo>
                    <a:pt x="256209" y="415455"/>
                  </a:lnTo>
                  <a:close/>
                </a:path>
                <a:path w="2838450" h="2795904">
                  <a:moveTo>
                    <a:pt x="256209" y="269849"/>
                  </a:moveTo>
                  <a:lnTo>
                    <a:pt x="247510" y="258953"/>
                  </a:lnTo>
                  <a:lnTo>
                    <a:pt x="239242" y="258076"/>
                  </a:lnTo>
                  <a:lnTo>
                    <a:pt x="234022" y="262877"/>
                  </a:lnTo>
                  <a:lnTo>
                    <a:pt x="431" y="455993"/>
                  </a:lnTo>
                  <a:lnTo>
                    <a:pt x="0" y="463842"/>
                  </a:lnTo>
                  <a:lnTo>
                    <a:pt x="8699" y="474738"/>
                  </a:lnTo>
                  <a:lnTo>
                    <a:pt x="16967" y="475615"/>
                  </a:lnTo>
                  <a:lnTo>
                    <a:pt x="22618" y="471246"/>
                  </a:lnTo>
                  <a:lnTo>
                    <a:pt x="255765" y="278130"/>
                  </a:lnTo>
                  <a:lnTo>
                    <a:pt x="256209" y="269849"/>
                  </a:lnTo>
                  <a:close/>
                </a:path>
                <a:path w="2838450" h="2795904">
                  <a:moveTo>
                    <a:pt x="256209" y="140804"/>
                  </a:moveTo>
                  <a:lnTo>
                    <a:pt x="247510" y="129908"/>
                  </a:lnTo>
                  <a:lnTo>
                    <a:pt x="239242" y="129044"/>
                  </a:lnTo>
                  <a:lnTo>
                    <a:pt x="234022" y="133832"/>
                  </a:lnTo>
                  <a:lnTo>
                    <a:pt x="431" y="326948"/>
                  </a:lnTo>
                  <a:lnTo>
                    <a:pt x="0" y="334797"/>
                  </a:lnTo>
                  <a:lnTo>
                    <a:pt x="8699" y="345706"/>
                  </a:lnTo>
                  <a:lnTo>
                    <a:pt x="16967" y="346570"/>
                  </a:lnTo>
                  <a:lnTo>
                    <a:pt x="22618" y="342214"/>
                  </a:lnTo>
                  <a:lnTo>
                    <a:pt x="255765" y="149098"/>
                  </a:lnTo>
                  <a:lnTo>
                    <a:pt x="256209" y="140804"/>
                  </a:lnTo>
                  <a:close/>
                </a:path>
                <a:path w="2838450" h="2795904">
                  <a:moveTo>
                    <a:pt x="256209" y="11772"/>
                  </a:moveTo>
                  <a:lnTo>
                    <a:pt x="247510" y="876"/>
                  </a:lnTo>
                  <a:lnTo>
                    <a:pt x="239242" y="0"/>
                  </a:lnTo>
                  <a:lnTo>
                    <a:pt x="234022" y="4800"/>
                  </a:lnTo>
                  <a:lnTo>
                    <a:pt x="431" y="197916"/>
                  </a:lnTo>
                  <a:lnTo>
                    <a:pt x="0" y="205765"/>
                  </a:lnTo>
                  <a:lnTo>
                    <a:pt x="8699" y="217093"/>
                  </a:lnTo>
                  <a:lnTo>
                    <a:pt x="16967" y="217538"/>
                  </a:lnTo>
                  <a:lnTo>
                    <a:pt x="22618" y="213169"/>
                  </a:lnTo>
                  <a:lnTo>
                    <a:pt x="255765" y="20053"/>
                  </a:lnTo>
                  <a:lnTo>
                    <a:pt x="256209" y="11772"/>
                  </a:lnTo>
                  <a:close/>
                </a:path>
                <a:path w="2838450" h="2795904">
                  <a:moveTo>
                    <a:pt x="1893036" y="2349258"/>
                  </a:moveTo>
                  <a:lnTo>
                    <a:pt x="1888248" y="2344026"/>
                  </a:lnTo>
                  <a:lnTo>
                    <a:pt x="1883892" y="2338362"/>
                  </a:lnTo>
                  <a:lnTo>
                    <a:pt x="1875637" y="2337498"/>
                  </a:lnTo>
                  <a:lnTo>
                    <a:pt x="1870417" y="2342286"/>
                  </a:lnTo>
                  <a:lnTo>
                    <a:pt x="1642491" y="2530614"/>
                  </a:lnTo>
                  <a:lnTo>
                    <a:pt x="1637271" y="2535402"/>
                  </a:lnTo>
                  <a:lnTo>
                    <a:pt x="1636395" y="2543251"/>
                  </a:lnTo>
                  <a:lnTo>
                    <a:pt x="1640751" y="2548928"/>
                  </a:lnTo>
                  <a:lnTo>
                    <a:pt x="1645526" y="2554147"/>
                  </a:lnTo>
                  <a:lnTo>
                    <a:pt x="1653362" y="2555024"/>
                  </a:lnTo>
                  <a:lnTo>
                    <a:pt x="1659013" y="2550668"/>
                  </a:lnTo>
                  <a:lnTo>
                    <a:pt x="1892160" y="2357551"/>
                  </a:lnTo>
                  <a:lnTo>
                    <a:pt x="1893036" y="2349258"/>
                  </a:lnTo>
                  <a:close/>
                </a:path>
                <a:path w="2838450" h="2795904">
                  <a:moveTo>
                    <a:pt x="2065718" y="2349258"/>
                  </a:moveTo>
                  <a:lnTo>
                    <a:pt x="2060930" y="2344026"/>
                  </a:lnTo>
                  <a:lnTo>
                    <a:pt x="2056587" y="2338362"/>
                  </a:lnTo>
                  <a:lnTo>
                    <a:pt x="2048319" y="2337498"/>
                  </a:lnTo>
                  <a:lnTo>
                    <a:pt x="2043099" y="2342286"/>
                  </a:lnTo>
                  <a:lnTo>
                    <a:pt x="1815172" y="2530614"/>
                  </a:lnTo>
                  <a:lnTo>
                    <a:pt x="1809953" y="2535402"/>
                  </a:lnTo>
                  <a:lnTo>
                    <a:pt x="1809076" y="2543251"/>
                  </a:lnTo>
                  <a:lnTo>
                    <a:pt x="1813433" y="2548928"/>
                  </a:lnTo>
                  <a:lnTo>
                    <a:pt x="1818220" y="2554147"/>
                  </a:lnTo>
                  <a:lnTo>
                    <a:pt x="1826044" y="2555024"/>
                  </a:lnTo>
                  <a:lnTo>
                    <a:pt x="1831695" y="2550668"/>
                  </a:lnTo>
                  <a:lnTo>
                    <a:pt x="2064854" y="2357551"/>
                  </a:lnTo>
                  <a:lnTo>
                    <a:pt x="2065718" y="2349258"/>
                  </a:lnTo>
                  <a:close/>
                </a:path>
                <a:path w="2838450" h="2795904">
                  <a:moveTo>
                    <a:pt x="2238400" y="2349258"/>
                  </a:moveTo>
                  <a:lnTo>
                    <a:pt x="2233625" y="2344026"/>
                  </a:lnTo>
                  <a:lnTo>
                    <a:pt x="2229269" y="2338362"/>
                  </a:lnTo>
                  <a:lnTo>
                    <a:pt x="2221001" y="2337498"/>
                  </a:lnTo>
                  <a:lnTo>
                    <a:pt x="2215781" y="2342286"/>
                  </a:lnTo>
                  <a:lnTo>
                    <a:pt x="1987854" y="2530614"/>
                  </a:lnTo>
                  <a:lnTo>
                    <a:pt x="1982635" y="2535402"/>
                  </a:lnTo>
                  <a:lnTo>
                    <a:pt x="1981771" y="2543251"/>
                  </a:lnTo>
                  <a:lnTo>
                    <a:pt x="1986114" y="2548928"/>
                  </a:lnTo>
                  <a:lnTo>
                    <a:pt x="1990902" y="2554147"/>
                  </a:lnTo>
                  <a:lnTo>
                    <a:pt x="1998738" y="2555024"/>
                  </a:lnTo>
                  <a:lnTo>
                    <a:pt x="2004390" y="2550668"/>
                  </a:lnTo>
                  <a:lnTo>
                    <a:pt x="2237536" y="2357551"/>
                  </a:lnTo>
                  <a:lnTo>
                    <a:pt x="2238400" y="2349258"/>
                  </a:lnTo>
                  <a:close/>
                </a:path>
                <a:path w="2838450" h="2795904">
                  <a:moveTo>
                    <a:pt x="2411095" y="2349258"/>
                  </a:moveTo>
                  <a:lnTo>
                    <a:pt x="2406307" y="2344026"/>
                  </a:lnTo>
                  <a:lnTo>
                    <a:pt x="2401963" y="2338362"/>
                  </a:lnTo>
                  <a:lnTo>
                    <a:pt x="2393696" y="2337498"/>
                  </a:lnTo>
                  <a:lnTo>
                    <a:pt x="2388476" y="2342286"/>
                  </a:lnTo>
                  <a:lnTo>
                    <a:pt x="2160549" y="2530614"/>
                  </a:lnTo>
                  <a:lnTo>
                    <a:pt x="2155329" y="2535402"/>
                  </a:lnTo>
                  <a:lnTo>
                    <a:pt x="2154453" y="2543251"/>
                  </a:lnTo>
                  <a:lnTo>
                    <a:pt x="2158809" y="2548928"/>
                  </a:lnTo>
                  <a:lnTo>
                    <a:pt x="2163584" y="2554147"/>
                  </a:lnTo>
                  <a:lnTo>
                    <a:pt x="2171420" y="2555024"/>
                  </a:lnTo>
                  <a:lnTo>
                    <a:pt x="2177072" y="2550668"/>
                  </a:lnTo>
                  <a:lnTo>
                    <a:pt x="2410218" y="2357551"/>
                  </a:lnTo>
                  <a:lnTo>
                    <a:pt x="2411095" y="2349258"/>
                  </a:lnTo>
                  <a:close/>
                </a:path>
                <a:path w="2838450" h="2795904">
                  <a:moveTo>
                    <a:pt x="2583777" y="2349258"/>
                  </a:moveTo>
                  <a:lnTo>
                    <a:pt x="2579001" y="2344026"/>
                  </a:lnTo>
                  <a:lnTo>
                    <a:pt x="2574645" y="2338362"/>
                  </a:lnTo>
                  <a:lnTo>
                    <a:pt x="2566378" y="2337498"/>
                  </a:lnTo>
                  <a:lnTo>
                    <a:pt x="2561158" y="2342286"/>
                  </a:lnTo>
                  <a:lnTo>
                    <a:pt x="2333231" y="2530614"/>
                  </a:lnTo>
                  <a:lnTo>
                    <a:pt x="2328011" y="2535402"/>
                  </a:lnTo>
                  <a:lnTo>
                    <a:pt x="2327148" y="2543251"/>
                  </a:lnTo>
                  <a:lnTo>
                    <a:pt x="2331491" y="2548928"/>
                  </a:lnTo>
                  <a:lnTo>
                    <a:pt x="2336279" y="2554147"/>
                  </a:lnTo>
                  <a:lnTo>
                    <a:pt x="2344102" y="2555024"/>
                  </a:lnTo>
                  <a:lnTo>
                    <a:pt x="2349766" y="2550668"/>
                  </a:lnTo>
                  <a:lnTo>
                    <a:pt x="2582913" y="2357551"/>
                  </a:lnTo>
                  <a:lnTo>
                    <a:pt x="2583777" y="2349258"/>
                  </a:lnTo>
                  <a:close/>
                </a:path>
                <a:path w="2838450" h="2795904">
                  <a:moveTo>
                    <a:pt x="2838246" y="2592514"/>
                  </a:moveTo>
                  <a:lnTo>
                    <a:pt x="2829102" y="2581618"/>
                  </a:lnTo>
                  <a:lnTo>
                    <a:pt x="2820847" y="2580741"/>
                  </a:lnTo>
                  <a:lnTo>
                    <a:pt x="2582037" y="2778226"/>
                  </a:lnTo>
                  <a:lnTo>
                    <a:pt x="2581605" y="2786507"/>
                  </a:lnTo>
                  <a:lnTo>
                    <a:pt x="2588857" y="2795663"/>
                  </a:lnTo>
                  <a:lnTo>
                    <a:pt x="2601658" y="2795663"/>
                  </a:lnTo>
                  <a:lnTo>
                    <a:pt x="2837370" y="2600795"/>
                  </a:lnTo>
                  <a:lnTo>
                    <a:pt x="2838246" y="259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973178" y="7282308"/>
            <a:ext cx="619506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30" dirty="0">
                <a:solidFill>
                  <a:srgbClr val="B3A39D"/>
                </a:solidFill>
                <a:latin typeface="Tahoma"/>
                <a:cs typeface="Tahoma"/>
              </a:rPr>
              <a:t>Στόχος</a:t>
            </a:r>
            <a:r>
              <a:rPr sz="3000" spc="-250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70" dirty="0">
                <a:solidFill>
                  <a:srgbClr val="B3A39D"/>
                </a:solidFill>
                <a:latin typeface="Tahoma"/>
                <a:cs typeface="Tahoma"/>
              </a:rPr>
              <a:t>του</a:t>
            </a:r>
            <a:r>
              <a:rPr sz="3000" spc="-24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30" dirty="0">
                <a:solidFill>
                  <a:srgbClr val="B3A39D"/>
                </a:solidFill>
                <a:latin typeface="Tahoma"/>
                <a:cs typeface="Tahoma"/>
              </a:rPr>
              <a:t>καταναλωτή</a:t>
            </a:r>
            <a:r>
              <a:rPr sz="3000" spc="-250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B3A39D"/>
                </a:solidFill>
                <a:latin typeface="Tahoma"/>
                <a:cs typeface="Tahoma"/>
              </a:rPr>
              <a:t>είναι</a:t>
            </a:r>
            <a:r>
              <a:rPr sz="3000" spc="-24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50" dirty="0">
                <a:solidFill>
                  <a:srgbClr val="B3A39D"/>
                </a:solidFill>
                <a:latin typeface="Tahoma"/>
                <a:cs typeface="Tahoma"/>
              </a:rPr>
              <a:t>η </a:t>
            </a:r>
            <a:r>
              <a:rPr sz="3000" spc="-25" dirty="0">
                <a:solidFill>
                  <a:srgbClr val="B3A39D"/>
                </a:solidFill>
                <a:latin typeface="Tahoma"/>
                <a:cs typeface="Tahoma"/>
              </a:rPr>
              <a:t>μεγιστοποίηση</a:t>
            </a:r>
            <a:r>
              <a:rPr sz="3000" spc="-23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B3A39D"/>
                </a:solidFill>
                <a:latin typeface="Tahoma"/>
                <a:cs typeface="Tahoma"/>
              </a:rPr>
              <a:t>της</a:t>
            </a:r>
            <a:r>
              <a:rPr sz="3000" spc="-23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40" dirty="0">
                <a:solidFill>
                  <a:srgbClr val="B3A39D"/>
                </a:solidFill>
                <a:latin typeface="Tahoma"/>
                <a:cs typeface="Tahoma"/>
              </a:rPr>
              <a:t>Χρησιμότητας</a:t>
            </a:r>
            <a:r>
              <a:rPr sz="3000" spc="-23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B3A39D"/>
                </a:solidFill>
                <a:latin typeface="Tahoma"/>
                <a:cs typeface="Tahoma"/>
              </a:rPr>
              <a:t>του.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05722" y="5494233"/>
            <a:ext cx="194818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spc="245" dirty="0">
                <a:solidFill>
                  <a:srgbClr val="1A1B23"/>
                </a:solidFill>
                <a:latin typeface="Times New Roman"/>
                <a:cs typeface="Times New Roman"/>
              </a:rPr>
              <a:t>ΖΗΤΗΣΗ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870390" y="5509188"/>
            <a:ext cx="2389505" cy="526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50" spc="135" dirty="0">
                <a:latin typeface="Times New Roman"/>
                <a:cs typeface="Times New Roman"/>
              </a:rPr>
              <a:t>ΠΡΟΣΦΟΡΑ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04458" y="7263435"/>
            <a:ext cx="575564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10" dirty="0">
                <a:solidFill>
                  <a:srgbClr val="B3A39D"/>
                </a:solidFill>
                <a:latin typeface="Tahoma"/>
                <a:cs typeface="Tahoma"/>
              </a:rPr>
              <a:t>Βασική</a:t>
            </a:r>
            <a:r>
              <a:rPr sz="3000" spc="-27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B3A39D"/>
                </a:solidFill>
                <a:latin typeface="Tahoma"/>
                <a:cs typeface="Tahoma"/>
              </a:rPr>
              <a:t>επιδίωξη</a:t>
            </a:r>
            <a:r>
              <a:rPr sz="3000" spc="-270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70" dirty="0">
                <a:solidFill>
                  <a:srgbClr val="B3A39D"/>
                </a:solidFill>
                <a:latin typeface="Tahoma"/>
                <a:cs typeface="Tahoma"/>
              </a:rPr>
              <a:t>των</a:t>
            </a:r>
            <a:r>
              <a:rPr sz="3000" spc="-270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B3A39D"/>
                </a:solidFill>
                <a:latin typeface="Tahoma"/>
                <a:cs typeface="Tahoma"/>
              </a:rPr>
              <a:t>επιχιερήσεων </a:t>
            </a:r>
            <a:r>
              <a:rPr sz="3000" dirty="0">
                <a:solidFill>
                  <a:srgbClr val="B3A39D"/>
                </a:solidFill>
                <a:latin typeface="Tahoma"/>
                <a:cs typeface="Tahoma"/>
              </a:rPr>
              <a:t>είναι</a:t>
            </a:r>
            <a:r>
              <a:rPr sz="3000" spc="-24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75" dirty="0">
                <a:solidFill>
                  <a:srgbClr val="B3A39D"/>
                </a:solidFill>
                <a:latin typeface="Tahoma"/>
                <a:cs typeface="Tahoma"/>
              </a:rPr>
              <a:t>η</a:t>
            </a:r>
            <a:r>
              <a:rPr sz="3000" spc="-24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B3A39D"/>
                </a:solidFill>
                <a:latin typeface="Tahoma"/>
                <a:cs typeface="Tahoma"/>
              </a:rPr>
              <a:t>μεγιστοποίηση</a:t>
            </a:r>
            <a:r>
              <a:rPr sz="3000" spc="-240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70" dirty="0">
                <a:solidFill>
                  <a:srgbClr val="B3A39D"/>
                </a:solidFill>
                <a:latin typeface="Tahoma"/>
                <a:cs typeface="Tahoma"/>
              </a:rPr>
              <a:t>του</a:t>
            </a:r>
            <a:r>
              <a:rPr sz="3000" spc="-245" dirty="0">
                <a:solidFill>
                  <a:srgbClr val="B3A39D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B3A39D"/>
                </a:solidFill>
                <a:latin typeface="Tahoma"/>
                <a:cs typeface="Tahoma"/>
              </a:rPr>
              <a:t>κέρδους.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773127" y="363857"/>
            <a:ext cx="51879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210" dirty="0">
                <a:solidFill>
                  <a:srgbClr val="EB7703"/>
                </a:solidFill>
                <a:latin typeface="Georgia"/>
                <a:cs typeface="Georgia"/>
              </a:rPr>
              <a:t>ΖΗΤΗΣΗ</a:t>
            </a:r>
            <a:r>
              <a:rPr sz="3300" spc="254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300" spc="560" dirty="0">
                <a:solidFill>
                  <a:srgbClr val="EB7703"/>
                </a:solidFill>
                <a:latin typeface="Georgia"/>
                <a:cs typeface="Georgia"/>
              </a:rPr>
              <a:t>&amp;</a:t>
            </a:r>
            <a:r>
              <a:rPr sz="3300" spc="254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300" spc="215" dirty="0">
                <a:solidFill>
                  <a:srgbClr val="EB7703"/>
                </a:solidFill>
                <a:latin typeface="Georgia"/>
                <a:cs typeface="Georgia"/>
              </a:rPr>
              <a:t>ΠΡΟΣΦΟΡΑ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052219" y="9424971"/>
            <a:ext cx="3568065" cy="7581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30"/>
              </a:lnSpc>
              <a:spcBef>
                <a:spcPts val="130"/>
              </a:spcBef>
            </a:pPr>
            <a:r>
              <a:rPr sz="1650" b="1" spc="225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650">
              <a:latin typeface="Cambria"/>
              <a:cs typeface="Cambria"/>
            </a:endParaRPr>
          </a:p>
          <a:p>
            <a:pPr marL="12700" marR="5080">
              <a:lnSpc>
                <a:spcPts val="1870"/>
              </a:lnSpc>
              <a:spcBef>
                <a:spcPts val="100"/>
              </a:spcBef>
              <a:tabLst>
                <a:tab pos="1913255" algn="l"/>
              </a:tabLst>
            </a:pPr>
            <a:r>
              <a:rPr sz="1650" b="1" spc="-1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650" spc="-1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650" b="1" spc="-1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650" spc="-1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650" b="1" spc="-1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650" spc="-1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650" dirty="0">
                <a:solidFill>
                  <a:srgbClr val="737373"/>
                </a:solidFill>
                <a:latin typeface="Arial Black"/>
                <a:cs typeface="Arial Black"/>
              </a:rPr>
              <a:t>	</a:t>
            </a:r>
            <a:r>
              <a:rPr sz="16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6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6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6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650" spc="-5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650" b="1" spc="-6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650" spc="-6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650" spc="-5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650" spc="-135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6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6926" y="2961870"/>
              <a:ext cx="6610858" cy="3012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18854" y="3594580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4" h="1746885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9D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3757" y="3358987"/>
              <a:ext cx="2560411" cy="221738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5702" y="3545148"/>
              <a:ext cx="2070735" cy="1793239"/>
            </a:xfrm>
            <a:custGeom>
              <a:avLst/>
              <a:gdLst/>
              <a:ahLst/>
              <a:cxnLst/>
              <a:rect l="l" t="t" r="r" b="b"/>
              <a:pathLst>
                <a:path w="2070735" h="1793239">
                  <a:moveTo>
                    <a:pt x="1552698" y="1792756"/>
                  </a:moveTo>
                  <a:lnTo>
                    <a:pt x="517566" y="1792756"/>
                  </a:lnTo>
                  <a:lnTo>
                    <a:pt x="0" y="896377"/>
                  </a:lnTo>
                  <a:lnTo>
                    <a:pt x="517566" y="0"/>
                  </a:lnTo>
                  <a:lnTo>
                    <a:pt x="1552698" y="0"/>
                  </a:lnTo>
                  <a:lnTo>
                    <a:pt x="2070265" y="896377"/>
                  </a:lnTo>
                  <a:lnTo>
                    <a:pt x="1552698" y="1792756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3587" y="2961870"/>
              <a:ext cx="6610857" cy="30127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315514" y="3594580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5" h="1746885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9D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416" y="3358987"/>
              <a:ext cx="2560411" cy="22173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522470" y="3545148"/>
              <a:ext cx="2070735" cy="1793239"/>
            </a:xfrm>
            <a:custGeom>
              <a:avLst/>
              <a:gdLst/>
              <a:ahLst/>
              <a:cxnLst/>
              <a:rect l="l" t="t" r="r" b="b"/>
              <a:pathLst>
                <a:path w="2070734" h="1793239">
                  <a:moveTo>
                    <a:pt x="1552699" y="1792756"/>
                  </a:moveTo>
                  <a:lnTo>
                    <a:pt x="517566" y="1792756"/>
                  </a:lnTo>
                  <a:lnTo>
                    <a:pt x="0" y="896377"/>
                  </a:lnTo>
                  <a:lnTo>
                    <a:pt x="517566" y="0"/>
                  </a:lnTo>
                  <a:lnTo>
                    <a:pt x="1552699" y="0"/>
                  </a:lnTo>
                  <a:lnTo>
                    <a:pt x="2070266" y="896377"/>
                  </a:lnTo>
                  <a:lnTo>
                    <a:pt x="1552699" y="1792756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0" y="6173501"/>
              <a:ext cx="3594100" cy="4105910"/>
            </a:xfrm>
            <a:custGeom>
              <a:avLst/>
              <a:gdLst/>
              <a:ahLst/>
              <a:cxnLst/>
              <a:rect l="l" t="t" r="r" b="b"/>
              <a:pathLst>
                <a:path w="3594100" h="4105909">
                  <a:moveTo>
                    <a:pt x="885463" y="4105684"/>
                  </a:moveTo>
                  <a:lnTo>
                    <a:pt x="653680" y="4105684"/>
                  </a:lnTo>
                  <a:lnTo>
                    <a:pt x="656284" y="3843952"/>
                  </a:lnTo>
                  <a:lnTo>
                    <a:pt x="7812" y="3842650"/>
                  </a:lnTo>
                  <a:lnTo>
                    <a:pt x="9115" y="3610867"/>
                  </a:lnTo>
                  <a:lnTo>
                    <a:pt x="657586" y="3612169"/>
                  </a:lnTo>
                  <a:lnTo>
                    <a:pt x="660190" y="3399918"/>
                  </a:lnTo>
                  <a:lnTo>
                    <a:pt x="0" y="3398616"/>
                  </a:lnTo>
                  <a:lnTo>
                    <a:pt x="14323" y="0"/>
                  </a:lnTo>
                  <a:lnTo>
                    <a:pt x="246106" y="2604"/>
                  </a:lnTo>
                  <a:lnTo>
                    <a:pt x="238293" y="3166833"/>
                  </a:lnTo>
                  <a:lnTo>
                    <a:pt x="661493" y="3168135"/>
                  </a:lnTo>
                  <a:lnTo>
                    <a:pt x="674514" y="1571697"/>
                  </a:lnTo>
                  <a:lnTo>
                    <a:pt x="906297" y="1574301"/>
                  </a:lnTo>
                  <a:lnTo>
                    <a:pt x="893276" y="3168135"/>
                  </a:lnTo>
                  <a:lnTo>
                    <a:pt x="2755353" y="3172042"/>
                  </a:lnTo>
                  <a:lnTo>
                    <a:pt x="2754051" y="3403824"/>
                  </a:lnTo>
                  <a:lnTo>
                    <a:pt x="891974" y="3399918"/>
                  </a:lnTo>
                  <a:lnTo>
                    <a:pt x="889369" y="3612169"/>
                  </a:lnTo>
                  <a:lnTo>
                    <a:pt x="3593939" y="3616075"/>
                  </a:lnTo>
                  <a:lnTo>
                    <a:pt x="3592636" y="3847858"/>
                  </a:lnTo>
                  <a:lnTo>
                    <a:pt x="888067" y="3843952"/>
                  </a:lnTo>
                  <a:lnTo>
                    <a:pt x="885463" y="4105684"/>
                  </a:lnTo>
                  <a:close/>
                </a:path>
              </a:pathLst>
            </a:custGeom>
            <a:solidFill>
              <a:srgbClr val="B5B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0" y="6173501"/>
              <a:ext cx="3594100" cy="4105910"/>
            </a:xfrm>
            <a:custGeom>
              <a:avLst/>
              <a:gdLst/>
              <a:ahLst/>
              <a:cxnLst/>
              <a:rect l="l" t="t" r="r" b="b"/>
              <a:pathLst>
                <a:path w="3594100" h="4105909">
                  <a:moveTo>
                    <a:pt x="674514" y="1571697"/>
                  </a:moveTo>
                  <a:lnTo>
                    <a:pt x="906297" y="1574301"/>
                  </a:lnTo>
                  <a:lnTo>
                    <a:pt x="893276" y="3168135"/>
                  </a:lnTo>
                  <a:lnTo>
                    <a:pt x="2755353" y="3172042"/>
                  </a:lnTo>
                  <a:lnTo>
                    <a:pt x="2754051" y="3403824"/>
                  </a:lnTo>
                  <a:lnTo>
                    <a:pt x="891974" y="3399918"/>
                  </a:lnTo>
                  <a:lnTo>
                    <a:pt x="889369" y="3612169"/>
                  </a:lnTo>
                  <a:lnTo>
                    <a:pt x="3593939" y="3616075"/>
                  </a:lnTo>
                  <a:lnTo>
                    <a:pt x="3592636" y="3847858"/>
                  </a:lnTo>
                  <a:lnTo>
                    <a:pt x="888067" y="3843952"/>
                  </a:lnTo>
                  <a:lnTo>
                    <a:pt x="885463" y="4105684"/>
                  </a:lnTo>
                  <a:lnTo>
                    <a:pt x="653680" y="4105684"/>
                  </a:lnTo>
                  <a:lnTo>
                    <a:pt x="656284" y="3843952"/>
                  </a:lnTo>
                  <a:lnTo>
                    <a:pt x="7812" y="3842650"/>
                  </a:lnTo>
                  <a:lnTo>
                    <a:pt x="9115" y="3610867"/>
                  </a:lnTo>
                  <a:lnTo>
                    <a:pt x="657586" y="3612169"/>
                  </a:lnTo>
                  <a:lnTo>
                    <a:pt x="660190" y="3399918"/>
                  </a:lnTo>
                  <a:lnTo>
                    <a:pt x="0" y="3398616"/>
                  </a:lnTo>
                  <a:lnTo>
                    <a:pt x="14323" y="0"/>
                  </a:lnTo>
                  <a:lnTo>
                    <a:pt x="246106" y="2604"/>
                  </a:lnTo>
                  <a:lnTo>
                    <a:pt x="238293" y="3166833"/>
                  </a:lnTo>
                  <a:lnTo>
                    <a:pt x="661493" y="3168135"/>
                  </a:lnTo>
                  <a:lnTo>
                    <a:pt x="674514" y="1571697"/>
                  </a:lnTo>
                  <a:close/>
                </a:path>
              </a:pathLst>
            </a:custGeom>
            <a:ln w="3906">
              <a:solidFill>
                <a:srgbClr val="332B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24908" y="321019"/>
              <a:ext cx="1782445" cy="2545715"/>
            </a:xfrm>
            <a:custGeom>
              <a:avLst/>
              <a:gdLst/>
              <a:ahLst/>
              <a:cxnLst/>
              <a:rect l="l" t="t" r="r" b="b"/>
              <a:pathLst>
                <a:path w="1782444" h="2545715">
                  <a:moveTo>
                    <a:pt x="890944" y="2545556"/>
                  </a:moveTo>
                  <a:lnTo>
                    <a:pt x="751734" y="2380989"/>
                  </a:lnTo>
                  <a:lnTo>
                    <a:pt x="445472" y="1968828"/>
                  </a:lnTo>
                  <a:lnTo>
                    <a:pt x="139210" y="1431378"/>
                  </a:lnTo>
                  <a:lnTo>
                    <a:pt x="0" y="890944"/>
                  </a:lnTo>
                  <a:lnTo>
                    <a:pt x="1268" y="843944"/>
                  </a:lnTo>
                  <a:lnTo>
                    <a:pt x="1318" y="842072"/>
                  </a:lnTo>
                  <a:lnTo>
                    <a:pt x="5229" y="793888"/>
                  </a:lnTo>
                  <a:lnTo>
                    <a:pt x="11664" y="746459"/>
                  </a:lnTo>
                  <a:lnTo>
                    <a:pt x="20555" y="699854"/>
                  </a:lnTo>
                  <a:lnTo>
                    <a:pt x="31834" y="654140"/>
                  </a:lnTo>
                  <a:lnTo>
                    <a:pt x="45433" y="609385"/>
                  </a:lnTo>
                  <a:lnTo>
                    <a:pt x="61283" y="565658"/>
                  </a:lnTo>
                  <a:lnTo>
                    <a:pt x="79318" y="523027"/>
                  </a:lnTo>
                  <a:lnTo>
                    <a:pt x="99469" y="481560"/>
                  </a:lnTo>
                  <a:lnTo>
                    <a:pt x="121668" y="441324"/>
                  </a:lnTo>
                  <a:lnTo>
                    <a:pt x="145846" y="402387"/>
                  </a:lnTo>
                  <a:lnTo>
                    <a:pt x="171937" y="364818"/>
                  </a:lnTo>
                  <a:lnTo>
                    <a:pt x="199871" y="328685"/>
                  </a:lnTo>
                  <a:lnTo>
                    <a:pt x="229581" y="294056"/>
                  </a:lnTo>
                  <a:lnTo>
                    <a:pt x="260999" y="260999"/>
                  </a:lnTo>
                  <a:lnTo>
                    <a:pt x="294056" y="229581"/>
                  </a:lnTo>
                  <a:lnTo>
                    <a:pt x="328685" y="199871"/>
                  </a:lnTo>
                  <a:lnTo>
                    <a:pt x="364818" y="171937"/>
                  </a:lnTo>
                  <a:lnTo>
                    <a:pt x="402387" y="145846"/>
                  </a:lnTo>
                  <a:lnTo>
                    <a:pt x="441324" y="121668"/>
                  </a:lnTo>
                  <a:lnTo>
                    <a:pt x="481560" y="99469"/>
                  </a:lnTo>
                  <a:lnTo>
                    <a:pt x="523027" y="79318"/>
                  </a:lnTo>
                  <a:lnTo>
                    <a:pt x="565658" y="61283"/>
                  </a:lnTo>
                  <a:lnTo>
                    <a:pt x="609385" y="45433"/>
                  </a:lnTo>
                  <a:lnTo>
                    <a:pt x="654140" y="31834"/>
                  </a:lnTo>
                  <a:lnTo>
                    <a:pt x="699854" y="20555"/>
                  </a:lnTo>
                  <a:lnTo>
                    <a:pt x="746459" y="11664"/>
                  </a:lnTo>
                  <a:lnTo>
                    <a:pt x="793888" y="5229"/>
                  </a:lnTo>
                  <a:lnTo>
                    <a:pt x="842072" y="1318"/>
                  </a:lnTo>
                  <a:lnTo>
                    <a:pt x="890944" y="0"/>
                  </a:lnTo>
                  <a:lnTo>
                    <a:pt x="939816" y="1318"/>
                  </a:lnTo>
                  <a:lnTo>
                    <a:pt x="988000" y="5229"/>
                  </a:lnTo>
                  <a:lnTo>
                    <a:pt x="1035429" y="11664"/>
                  </a:lnTo>
                  <a:lnTo>
                    <a:pt x="1082035" y="20555"/>
                  </a:lnTo>
                  <a:lnTo>
                    <a:pt x="1127749" y="31834"/>
                  </a:lnTo>
                  <a:lnTo>
                    <a:pt x="1172503" y="45433"/>
                  </a:lnTo>
                  <a:lnTo>
                    <a:pt x="1216230" y="61283"/>
                  </a:lnTo>
                  <a:lnTo>
                    <a:pt x="1258861" y="79318"/>
                  </a:lnTo>
                  <a:lnTo>
                    <a:pt x="1300329" y="99469"/>
                  </a:lnTo>
                  <a:lnTo>
                    <a:pt x="1340565" y="121668"/>
                  </a:lnTo>
                  <a:lnTo>
                    <a:pt x="1379501" y="145846"/>
                  </a:lnTo>
                  <a:lnTo>
                    <a:pt x="1417070" y="171937"/>
                  </a:lnTo>
                  <a:lnTo>
                    <a:pt x="1453203" y="199871"/>
                  </a:lnTo>
                  <a:lnTo>
                    <a:pt x="1487832" y="229581"/>
                  </a:lnTo>
                  <a:lnTo>
                    <a:pt x="1520890" y="260999"/>
                  </a:lnTo>
                  <a:lnTo>
                    <a:pt x="1552308" y="294056"/>
                  </a:lnTo>
                  <a:lnTo>
                    <a:pt x="1582018" y="328685"/>
                  </a:lnTo>
                  <a:lnTo>
                    <a:pt x="1609952" y="364818"/>
                  </a:lnTo>
                  <a:lnTo>
                    <a:pt x="1636042" y="402387"/>
                  </a:lnTo>
                  <a:lnTo>
                    <a:pt x="1660221" y="441324"/>
                  </a:lnTo>
                  <a:lnTo>
                    <a:pt x="1682419" y="481560"/>
                  </a:lnTo>
                  <a:lnTo>
                    <a:pt x="1702570" y="523027"/>
                  </a:lnTo>
                  <a:lnTo>
                    <a:pt x="1720605" y="565658"/>
                  </a:lnTo>
                  <a:lnTo>
                    <a:pt x="1723175" y="572750"/>
                  </a:lnTo>
                  <a:lnTo>
                    <a:pt x="890944" y="572750"/>
                  </a:lnTo>
                  <a:lnTo>
                    <a:pt x="843944" y="576202"/>
                  </a:lnTo>
                  <a:lnTo>
                    <a:pt x="799078" y="586229"/>
                  </a:lnTo>
                  <a:lnTo>
                    <a:pt x="756841" y="602338"/>
                  </a:lnTo>
                  <a:lnTo>
                    <a:pt x="717724" y="624036"/>
                  </a:lnTo>
                  <a:lnTo>
                    <a:pt x="682222" y="650828"/>
                  </a:lnTo>
                  <a:lnTo>
                    <a:pt x="650828" y="682222"/>
                  </a:lnTo>
                  <a:lnTo>
                    <a:pt x="624036" y="717724"/>
                  </a:lnTo>
                  <a:lnTo>
                    <a:pt x="602338" y="756841"/>
                  </a:lnTo>
                  <a:lnTo>
                    <a:pt x="586229" y="799078"/>
                  </a:lnTo>
                  <a:lnTo>
                    <a:pt x="576202" y="843944"/>
                  </a:lnTo>
                  <a:lnTo>
                    <a:pt x="572750" y="890944"/>
                  </a:lnTo>
                  <a:lnTo>
                    <a:pt x="576202" y="937944"/>
                  </a:lnTo>
                  <a:lnTo>
                    <a:pt x="586229" y="982810"/>
                  </a:lnTo>
                  <a:lnTo>
                    <a:pt x="602338" y="1025048"/>
                  </a:lnTo>
                  <a:lnTo>
                    <a:pt x="624036" y="1064164"/>
                  </a:lnTo>
                  <a:lnTo>
                    <a:pt x="650828" y="1099666"/>
                  </a:lnTo>
                  <a:lnTo>
                    <a:pt x="682222" y="1131060"/>
                  </a:lnTo>
                  <a:lnTo>
                    <a:pt x="717724" y="1157853"/>
                  </a:lnTo>
                  <a:lnTo>
                    <a:pt x="756841" y="1179550"/>
                  </a:lnTo>
                  <a:lnTo>
                    <a:pt x="799078" y="1195659"/>
                  </a:lnTo>
                  <a:lnTo>
                    <a:pt x="843944" y="1205687"/>
                  </a:lnTo>
                  <a:lnTo>
                    <a:pt x="890944" y="1209139"/>
                  </a:lnTo>
                  <a:lnTo>
                    <a:pt x="1699925" y="1209139"/>
                  </a:lnTo>
                  <a:lnTo>
                    <a:pt x="1642679" y="1431378"/>
                  </a:lnTo>
                  <a:lnTo>
                    <a:pt x="1336417" y="1968828"/>
                  </a:lnTo>
                  <a:lnTo>
                    <a:pt x="1030154" y="2380989"/>
                  </a:lnTo>
                  <a:lnTo>
                    <a:pt x="890944" y="2545556"/>
                  </a:lnTo>
                  <a:close/>
                </a:path>
                <a:path w="1782444" h="2545715">
                  <a:moveTo>
                    <a:pt x="1699925" y="1209139"/>
                  </a:moveTo>
                  <a:lnTo>
                    <a:pt x="890944" y="1209139"/>
                  </a:lnTo>
                  <a:lnTo>
                    <a:pt x="937944" y="1205687"/>
                  </a:lnTo>
                  <a:lnTo>
                    <a:pt x="982810" y="1195659"/>
                  </a:lnTo>
                  <a:lnTo>
                    <a:pt x="1025048" y="1179550"/>
                  </a:lnTo>
                  <a:lnTo>
                    <a:pt x="1064164" y="1157853"/>
                  </a:lnTo>
                  <a:lnTo>
                    <a:pt x="1099666" y="1131060"/>
                  </a:lnTo>
                  <a:lnTo>
                    <a:pt x="1131060" y="1099666"/>
                  </a:lnTo>
                  <a:lnTo>
                    <a:pt x="1157853" y="1064164"/>
                  </a:lnTo>
                  <a:lnTo>
                    <a:pt x="1179550" y="1025048"/>
                  </a:lnTo>
                  <a:lnTo>
                    <a:pt x="1195659" y="982810"/>
                  </a:lnTo>
                  <a:lnTo>
                    <a:pt x="1205687" y="937944"/>
                  </a:lnTo>
                  <a:lnTo>
                    <a:pt x="1209139" y="890944"/>
                  </a:lnTo>
                  <a:lnTo>
                    <a:pt x="1205687" y="843944"/>
                  </a:lnTo>
                  <a:lnTo>
                    <a:pt x="1195659" y="799078"/>
                  </a:lnTo>
                  <a:lnTo>
                    <a:pt x="1179550" y="756841"/>
                  </a:lnTo>
                  <a:lnTo>
                    <a:pt x="1157853" y="717724"/>
                  </a:lnTo>
                  <a:lnTo>
                    <a:pt x="1131060" y="682222"/>
                  </a:lnTo>
                  <a:lnTo>
                    <a:pt x="1099666" y="650828"/>
                  </a:lnTo>
                  <a:lnTo>
                    <a:pt x="1064164" y="624036"/>
                  </a:lnTo>
                  <a:lnTo>
                    <a:pt x="1025048" y="602338"/>
                  </a:lnTo>
                  <a:lnTo>
                    <a:pt x="982810" y="586229"/>
                  </a:lnTo>
                  <a:lnTo>
                    <a:pt x="937944" y="576202"/>
                  </a:lnTo>
                  <a:lnTo>
                    <a:pt x="890944" y="572750"/>
                  </a:lnTo>
                  <a:lnTo>
                    <a:pt x="1723175" y="572750"/>
                  </a:lnTo>
                  <a:lnTo>
                    <a:pt x="1736456" y="609385"/>
                  </a:lnTo>
                  <a:lnTo>
                    <a:pt x="1750055" y="654140"/>
                  </a:lnTo>
                  <a:lnTo>
                    <a:pt x="1761334" y="699854"/>
                  </a:lnTo>
                  <a:lnTo>
                    <a:pt x="1770224" y="746459"/>
                  </a:lnTo>
                  <a:lnTo>
                    <a:pt x="1776659" y="793888"/>
                  </a:lnTo>
                  <a:lnTo>
                    <a:pt x="1780570" y="842072"/>
                  </a:lnTo>
                  <a:lnTo>
                    <a:pt x="1781889" y="890944"/>
                  </a:lnTo>
                  <a:lnTo>
                    <a:pt x="1699925" y="1209139"/>
                  </a:lnTo>
                  <a:close/>
                </a:path>
              </a:pathLst>
            </a:custGeom>
            <a:solidFill>
              <a:srgbClr val="B5B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75584" y="5980729"/>
            <a:ext cx="6080760" cy="30924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550"/>
              </a:spcBef>
              <a:buAutoNum type="arabicPeriod"/>
              <a:tabLst>
                <a:tab pos="349250" algn="l"/>
              </a:tabLst>
            </a:pP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181818"/>
                </a:solidFill>
                <a:latin typeface="Georgia"/>
                <a:cs typeface="Georgia"/>
              </a:rPr>
              <a:t>προτιμήσεις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54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καταναλωτών.</a:t>
            </a:r>
            <a:endParaRPr sz="2500">
              <a:latin typeface="Georgia"/>
              <a:cs typeface="Georgia"/>
            </a:endParaRPr>
          </a:p>
          <a:p>
            <a:pPr marL="349250" indent="-336550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349250" algn="l"/>
              </a:tabLst>
            </a:pPr>
            <a:r>
              <a:rPr sz="2500" spc="130" dirty="0">
                <a:solidFill>
                  <a:srgbClr val="181818"/>
                </a:solidFill>
                <a:latin typeface="Georgia"/>
                <a:cs typeface="Georgia"/>
              </a:rPr>
              <a:t>Το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181818"/>
                </a:solidFill>
                <a:latin typeface="Georgia"/>
                <a:cs typeface="Georgia"/>
              </a:rPr>
              <a:t>εισόδημα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54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καταναλωτών.</a:t>
            </a:r>
            <a:endParaRPr sz="2500">
              <a:latin typeface="Georgia"/>
              <a:cs typeface="Georgia"/>
            </a:endParaRPr>
          </a:p>
          <a:p>
            <a:pPr marL="348615" marR="238125" indent="-336550">
              <a:lnSpc>
                <a:spcPct val="114999"/>
              </a:lnSpc>
              <a:buAutoNum type="arabicPeriod"/>
              <a:tabLst>
                <a:tab pos="349885" algn="l"/>
              </a:tabLst>
            </a:pP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500" spc="229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τιμές</a:t>
            </a:r>
            <a:r>
              <a:rPr sz="2500" spc="229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54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500" spc="23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04" dirty="0">
                <a:solidFill>
                  <a:srgbClr val="181818"/>
                </a:solidFill>
                <a:latin typeface="Georgia"/>
                <a:cs typeface="Georgia"/>
              </a:rPr>
              <a:t>Υποκατάστατων</a:t>
            </a:r>
            <a:r>
              <a:rPr sz="2500" spc="229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85" dirty="0">
                <a:solidFill>
                  <a:srgbClr val="181818"/>
                </a:solidFill>
                <a:latin typeface="Georgia"/>
                <a:cs typeface="Georgia"/>
              </a:rPr>
              <a:t>και 	</a:t>
            </a:r>
            <a:r>
              <a:rPr sz="2500" spc="204" dirty="0">
                <a:solidFill>
                  <a:srgbClr val="181818"/>
                </a:solidFill>
                <a:latin typeface="Georgia"/>
                <a:cs typeface="Georgia"/>
              </a:rPr>
              <a:t>Συμπληρωματικών </a:t>
            </a:r>
            <a:r>
              <a:rPr sz="2500" spc="170" dirty="0">
                <a:solidFill>
                  <a:srgbClr val="181818"/>
                </a:solidFill>
                <a:latin typeface="Georgia"/>
                <a:cs typeface="Georgia"/>
              </a:rPr>
              <a:t>Αγαθών.</a:t>
            </a:r>
            <a:endParaRPr sz="2500">
              <a:latin typeface="Georgia"/>
              <a:cs typeface="Georgia"/>
            </a:endParaRPr>
          </a:p>
          <a:p>
            <a:pPr marL="348615" marR="341630" indent="-336550">
              <a:lnSpc>
                <a:spcPct val="114999"/>
              </a:lnSpc>
              <a:buAutoNum type="arabicPeriod"/>
              <a:tabLst>
                <a:tab pos="349885" algn="l"/>
              </a:tabLst>
            </a:pP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75" dirty="0">
                <a:solidFill>
                  <a:srgbClr val="181818"/>
                </a:solidFill>
                <a:latin typeface="Georgia"/>
                <a:cs typeface="Georgia"/>
              </a:rPr>
              <a:t>προσδοκίες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και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90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50" dirty="0">
                <a:solidFill>
                  <a:srgbClr val="181818"/>
                </a:solidFill>
                <a:latin typeface="Georgia"/>
                <a:cs typeface="Georgia"/>
              </a:rPr>
              <a:t>προβλέψεις 	</a:t>
            </a:r>
            <a:r>
              <a:rPr sz="2500" spc="254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καταναλωτών.</a:t>
            </a:r>
            <a:endParaRPr sz="2500">
              <a:latin typeface="Georgia"/>
              <a:cs typeface="Georgia"/>
            </a:endParaRPr>
          </a:p>
          <a:p>
            <a:pPr marL="349250" indent="-336550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349250" algn="l"/>
              </a:tabLst>
            </a:pPr>
            <a:r>
              <a:rPr sz="2500" spc="185" dirty="0">
                <a:solidFill>
                  <a:srgbClr val="181818"/>
                </a:solidFill>
                <a:latin typeface="Georgia"/>
                <a:cs typeface="Georgia"/>
              </a:rPr>
              <a:t>Ο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70" dirty="0">
                <a:solidFill>
                  <a:srgbClr val="181818"/>
                </a:solidFill>
                <a:latin typeface="Georgia"/>
                <a:cs typeface="Georgia"/>
              </a:rPr>
              <a:t>αριθμός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54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καταναλωτών.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96845" y="3834141"/>
            <a:ext cx="2676525" cy="1082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8600"/>
              </a:lnSpc>
              <a:spcBef>
                <a:spcPts val="90"/>
              </a:spcBef>
            </a:pPr>
            <a:r>
              <a:rPr sz="1950" spc="200" dirty="0">
                <a:solidFill>
                  <a:srgbClr val="1D1A1B"/>
                </a:solidFill>
                <a:latin typeface="Georgia"/>
                <a:cs typeface="Georgia"/>
              </a:rPr>
              <a:t>ΠΡΟΣΔΙΟΡΙΣΤΙΚΟΙ </a:t>
            </a:r>
            <a:r>
              <a:rPr sz="1950" spc="240" dirty="0">
                <a:solidFill>
                  <a:srgbClr val="1D1A1B"/>
                </a:solidFill>
                <a:latin typeface="Georgia"/>
                <a:cs typeface="Georgia"/>
              </a:rPr>
              <a:t>ΠΑΡΑΓΟΝΤΕΣ</a:t>
            </a:r>
            <a:endParaRPr sz="19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1950" spc="240" dirty="0">
                <a:solidFill>
                  <a:srgbClr val="1D1A1B"/>
                </a:solidFill>
                <a:latin typeface="Georgia"/>
                <a:cs typeface="Georgia"/>
              </a:rPr>
              <a:t>ΖΗΤΗΣΗΣ</a:t>
            </a:r>
            <a:endParaRPr sz="195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09767" y="3812647"/>
            <a:ext cx="2568575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00"/>
              </a:lnSpc>
              <a:spcBef>
                <a:spcPts val="100"/>
              </a:spcBef>
            </a:pPr>
            <a:r>
              <a:rPr sz="1900" spc="175" dirty="0">
                <a:solidFill>
                  <a:srgbClr val="181818"/>
                </a:solidFill>
                <a:latin typeface="Georgia"/>
                <a:cs typeface="Georgia"/>
              </a:rPr>
              <a:t>ΠΡΟΣΔΙΟΡΙΣΤΙΚΟΙ </a:t>
            </a:r>
            <a:r>
              <a:rPr sz="1900" spc="210" dirty="0">
                <a:solidFill>
                  <a:srgbClr val="181818"/>
                </a:solidFill>
                <a:latin typeface="Georgia"/>
                <a:cs typeface="Georgia"/>
              </a:rPr>
              <a:t>ΠΑΡΑΓΟΝΤΕΣ </a:t>
            </a:r>
            <a:r>
              <a:rPr sz="1900" spc="200" dirty="0">
                <a:solidFill>
                  <a:srgbClr val="181818"/>
                </a:solidFill>
                <a:latin typeface="Georgia"/>
                <a:cs typeface="Georgia"/>
              </a:rPr>
              <a:t>ΠΡΟΣΦΟΡΑΣ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04458" y="5972468"/>
            <a:ext cx="5445760" cy="1854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30200" indent="-317500">
              <a:lnSpc>
                <a:spcPct val="100000"/>
              </a:lnSpc>
              <a:spcBef>
                <a:spcPts val="580"/>
              </a:spcBef>
              <a:buSzPct val="96153"/>
              <a:buAutoNum type="arabicPeriod"/>
              <a:tabLst>
                <a:tab pos="330200" algn="l"/>
              </a:tabLst>
            </a:pP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6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29" dirty="0">
                <a:solidFill>
                  <a:srgbClr val="181818"/>
                </a:solidFill>
                <a:latin typeface="Georgia"/>
                <a:cs typeface="Georgia"/>
              </a:rPr>
              <a:t>τιμές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60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6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50" dirty="0">
                <a:solidFill>
                  <a:srgbClr val="181818"/>
                </a:solidFill>
                <a:latin typeface="Georgia"/>
                <a:cs typeface="Georgia"/>
              </a:rPr>
              <a:t>Π.Σ.</a:t>
            </a:r>
            <a:endParaRPr sz="2600">
              <a:latin typeface="Georgia"/>
              <a:cs typeface="Georgia"/>
            </a:endParaRPr>
          </a:p>
          <a:p>
            <a:pPr marL="330200" indent="-317500">
              <a:lnSpc>
                <a:spcPct val="100000"/>
              </a:lnSpc>
              <a:spcBef>
                <a:spcPts val="480"/>
              </a:spcBef>
              <a:buSzPct val="96153"/>
              <a:buAutoNum type="arabicPeriod"/>
              <a:tabLst>
                <a:tab pos="330200" algn="l"/>
              </a:tabLst>
            </a:pP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Οι</a:t>
            </a:r>
            <a:r>
              <a:rPr sz="2600" spc="23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10" dirty="0">
                <a:solidFill>
                  <a:srgbClr val="181818"/>
                </a:solidFill>
                <a:latin typeface="Georgia"/>
                <a:cs typeface="Georgia"/>
              </a:rPr>
              <a:t>καιρικές</a:t>
            </a:r>
            <a:r>
              <a:rPr sz="2600" spc="23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80" dirty="0">
                <a:solidFill>
                  <a:srgbClr val="181818"/>
                </a:solidFill>
                <a:latin typeface="Georgia"/>
                <a:cs typeface="Georgia"/>
              </a:rPr>
              <a:t>συνθήκες.</a:t>
            </a:r>
            <a:endParaRPr sz="2600">
              <a:latin typeface="Georgia"/>
              <a:cs typeface="Georgia"/>
            </a:endParaRPr>
          </a:p>
          <a:p>
            <a:pPr marL="330200" indent="-317500">
              <a:lnSpc>
                <a:spcPct val="100000"/>
              </a:lnSpc>
              <a:spcBef>
                <a:spcPts val="480"/>
              </a:spcBef>
              <a:buSzPct val="96153"/>
              <a:buAutoNum type="arabicPeriod"/>
              <a:tabLst>
                <a:tab pos="330200" algn="l"/>
              </a:tabLst>
            </a:pPr>
            <a:r>
              <a:rPr sz="2600" spc="125" dirty="0">
                <a:solidFill>
                  <a:srgbClr val="181818"/>
                </a:solidFill>
                <a:latin typeface="Georgia"/>
                <a:cs typeface="Georgia"/>
              </a:rPr>
              <a:t>Η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35" dirty="0">
                <a:solidFill>
                  <a:srgbClr val="181818"/>
                </a:solidFill>
                <a:latin typeface="Georgia"/>
                <a:cs typeface="Georgia"/>
              </a:rPr>
              <a:t>τεχνολογία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75" dirty="0">
                <a:solidFill>
                  <a:srgbClr val="181818"/>
                </a:solidFill>
                <a:latin typeface="Georgia"/>
                <a:cs typeface="Georgia"/>
              </a:rPr>
              <a:t>παραγωγής.</a:t>
            </a:r>
            <a:endParaRPr sz="2600">
              <a:latin typeface="Georgia"/>
              <a:cs typeface="Georgia"/>
            </a:endParaRPr>
          </a:p>
          <a:p>
            <a:pPr marL="435609" indent="-422909">
              <a:lnSpc>
                <a:spcPct val="100000"/>
              </a:lnSpc>
              <a:spcBef>
                <a:spcPts val="480"/>
              </a:spcBef>
              <a:buSzPct val="96153"/>
              <a:buAutoNum type="arabicPeriod"/>
              <a:tabLst>
                <a:tab pos="435609" algn="l"/>
              </a:tabLst>
            </a:pPr>
            <a:r>
              <a:rPr sz="2600" spc="190" dirty="0">
                <a:solidFill>
                  <a:srgbClr val="181818"/>
                </a:solidFill>
                <a:latin typeface="Georgia"/>
                <a:cs typeface="Georgia"/>
              </a:rPr>
              <a:t>Ο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85" dirty="0">
                <a:solidFill>
                  <a:srgbClr val="181818"/>
                </a:solidFill>
                <a:latin typeface="Georgia"/>
                <a:cs typeface="Georgia"/>
              </a:rPr>
              <a:t>αριθμός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60" dirty="0">
                <a:solidFill>
                  <a:srgbClr val="181818"/>
                </a:solidFill>
                <a:latin typeface="Georgia"/>
                <a:cs typeface="Georgia"/>
              </a:rPr>
              <a:t>των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80" dirty="0">
                <a:solidFill>
                  <a:srgbClr val="181818"/>
                </a:solidFill>
                <a:latin typeface="Georgia"/>
                <a:cs typeface="Georgia"/>
              </a:rPr>
              <a:t>επιχειρήσεων.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70" rIns="0" bIns="0" rtlCol="0">
            <a:spAutoFit/>
          </a:bodyPr>
          <a:lstStyle/>
          <a:p>
            <a:pPr marL="5295900">
              <a:lnSpc>
                <a:spcPct val="100000"/>
              </a:lnSpc>
              <a:spcBef>
                <a:spcPts val="100"/>
              </a:spcBef>
            </a:pPr>
            <a:r>
              <a:rPr sz="3900" spc="245" dirty="0">
                <a:solidFill>
                  <a:srgbClr val="EB7703"/>
                </a:solidFill>
                <a:latin typeface="Georgia"/>
                <a:cs typeface="Georgia"/>
              </a:rPr>
              <a:t>ΖΗΤΗΣΗ</a:t>
            </a:r>
            <a:r>
              <a:rPr sz="3900" spc="310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900" spc="690" dirty="0">
                <a:solidFill>
                  <a:srgbClr val="EB7703"/>
                </a:solidFill>
                <a:latin typeface="Georgia"/>
                <a:cs typeface="Georgia"/>
              </a:rPr>
              <a:t>&amp;</a:t>
            </a:r>
            <a:r>
              <a:rPr sz="3900" spc="310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900" spc="260" dirty="0">
                <a:solidFill>
                  <a:srgbClr val="EB7703"/>
                </a:solidFill>
                <a:latin typeface="Georgia"/>
                <a:cs typeface="Georgia"/>
              </a:rPr>
              <a:t>ΠΡΟΣΦΟΡΑ</a:t>
            </a:r>
            <a:endParaRPr sz="39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33530" y="9435396"/>
            <a:ext cx="3145155" cy="6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95"/>
              </a:lnSpc>
              <a:spcBef>
                <a:spcPts val="130"/>
              </a:spcBef>
            </a:pPr>
            <a:r>
              <a:rPr sz="1450" b="1" spc="195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450">
              <a:latin typeface="Cambria"/>
              <a:cs typeface="Cambria"/>
            </a:endParaRPr>
          </a:p>
          <a:p>
            <a:pPr marL="12700" marR="5080">
              <a:lnSpc>
                <a:spcPts val="1650"/>
              </a:lnSpc>
              <a:spcBef>
                <a:spcPts val="85"/>
              </a:spcBef>
            </a:pP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450" spc="21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4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4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4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b="1" spc="-5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450" spc="-50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450" spc="-2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450" spc="-12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6926" y="2961870"/>
              <a:ext cx="6610858" cy="3012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18854" y="3594580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4" h="1746885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9D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3757" y="3358987"/>
              <a:ext cx="2560411" cy="221738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5702" y="3545148"/>
              <a:ext cx="2070735" cy="1793239"/>
            </a:xfrm>
            <a:custGeom>
              <a:avLst/>
              <a:gdLst/>
              <a:ahLst/>
              <a:cxnLst/>
              <a:rect l="l" t="t" r="r" b="b"/>
              <a:pathLst>
                <a:path w="2070735" h="1793239">
                  <a:moveTo>
                    <a:pt x="1552698" y="1792756"/>
                  </a:moveTo>
                  <a:lnTo>
                    <a:pt x="517566" y="1792756"/>
                  </a:lnTo>
                  <a:lnTo>
                    <a:pt x="0" y="896377"/>
                  </a:lnTo>
                  <a:lnTo>
                    <a:pt x="517566" y="0"/>
                  </a:lnTo>
                  <a:lnTo>
                    <a:pt x="1552698" y="0"/>
                  </a:lnTo>
                  <a:lnTo>
                    <a:pt x="2070265" y="896377"/>
                  </a:lnTo>
                  <a:lnTo>
                    <a:pt x="1552698" y="1792756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3587" y="2961870"/>
              <a:ext cx="6610857" cy="30127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315514" y="3594580"/>
              <a:ext cx="1650364" cy="1746885"/>
            </a:xfrm>
            <a:custGeom>
              <a:avLst/>
              <a:gdLst/>
              <a:ahLst/>
              <a:cxnLst/>
              <a:rect l="l" t="t" r="r" b="b"/>
              <a:pathLst>
                <a:path w="1650365" h="1746885">
                  <a:moveTo>
                    <a:pt x="1146068" y="1746318"/>
                  </a:moveTo>
                  <a:lnTo>
                    <a:pt x="503997" y="1746318"/>
                  </a:lnTo>
                  <a:lnTo>
                    <a:pt x="0" y="873076"/>
                  </a:lnTo>
                  <a:lnTo>
                    <a:pt x="503997" y="0"/>
                  </a:lnTo>
                  <a:lnTo>
                    <a:pt x="1146234" y="0"/>
                  </a:lnTo>
                  <a:lnTo>
                    <a:pt x="1650232" y="873076"/>
                  </a:lnTo>
                  <a:lnTo>
                    <a:pt x="1146068" y="1746318"/>
                  </a:lnTo>
                  <a:close/>
                </a:path>
              </a:pathLst>
            </a:custGeom>
            <a:solidFill>
              <a:srgbClr val="D9D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416" y="3358987"/>
              <a:ext cx="2560411" cy="22173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522470" y="3545148"/>
              <a:ext cx="2070735" cy="1793239"/>
            </a:xfrm>
            <a:custGeom>
              <a:avLst/>
              <a:gdLst/>
              <a:ahLst/>
              <a:cxnLst/>
              <a:rect l="l" t="t" r="r" b="b"/>
              <a:pathLst>
                <a:path w="2070734" h="1793239">
                  <a:moveTo>
                    <a:pt x="1552699" y="1792756"/>
                  </a:moveTo>
                  <a:lnTo>
                    <a:pt x="517566" y="1792756"/>
                  </a:lnTo>
                  <a:lnTo>
                    <a:pt x="0" y="896377"/>
                  </a:lnTo>
                  <a:lnTo>
                    <a:pt x="517566" y="0"/>
                  </a:lnTo>
                  <a:lnTo>
                    <a:pt x="1552699" y="0"/>
                  </a:lnTo>
                  <a:lnTo>
                    <a:pt x="2070266" y="896377"/>
                  </a:lnTo>
                  <a:lnTo>
                    <a:pt x="1552699" y="1792756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0" y="6173501"/>
              <a:ext cx="3594100" cy="4105910"/>
            </a:xfrm>
            <a:custGeom>
              <a:avLst/>
              <a:gdLst/>
              <a:ahLst/>
              <a:cxnLst/>
              <a:rect l="l" t="t" r="r" b="b"/>
              <a:pathLst>
                <a:path w="3594100" h="4105909">
                  <a:moveTo>
                    <a:pt x="885463" y="4105684"/>
                  </a:moveTo>
                  <a:lnTo>
                    <a:pt x="653680" y="4105684"/>
                  </a:lnTo>
                  <a:lnTo>
                    <a:pt x="656284" y="3843952"/>
                  </a:lnTo>
                  <a:lnTo>
                    <a:pt x="7812" y="3842650"/>
                  </a:lnTo>
                  <a:lnTo>
                    <a:pt x="9115" y="3610867"/>
                  </a:lnTo>
                  <a:lnTo>
                    <a:pt x="657586" y="3612169"/>
                  </a:lnTo>
                  <a:lnTo>
                    <a:pt x="660190" y="3399918"/>
                  </a:lnTo>
                  <a:lnTo>
                    <a:pt x="0" y="3398616"/>
                  </a:lnTo>
                  <a:lnTo>
                    <a:pt x="14323" y="0"/>
                  </a:lnTo>
                  <a:lnTo>
                    <a:pt x="246106" y="2604"/>
                  </a:lnTo>
                  <a:lnTo>
                    <a:pt x="238293" y="3166833"/>
                  </a:lnTo>
                  <a:lnTo>
                    <a:pt x="661493" y="3168135"/>
                  </a:lnTo>
                  <a:lnTo>
                    <a:pt x="674514" y="1571697"/>
                  </a:lnTo>
                  <a:lnTo>
                    <a:pt x="906297" y="1574301"/>
                  </a:lnTo>
                  <a:lnTo>
                    <a:pt x="893276" y="3168135"/>
                  </a:lnTo>
                  <a:lnTo>
                    <a:pt x="2755353" y="3172042"/>
                  </a:lnTo>
                  <a:lnTo>
                    <a:pt x="2754051" y="3403824"/>
                  </a:lnTo>
                  <a:lnTo>
                    <a:pt x="891974" y="3399918"/>
                  </a:lnTo>
                  <a:lnTo>
                    <a:pt x="889369" y="3612169"/>
                  </a:lnTo>
                  <a:lnTo>
                    <a:pt x="3593939" y="3616075"/>
                  </a:lnTo>
                  <a:lnTo>
                    <a:pt x="3592636" y="3847858"/>
                  </a:lnTo>
                  <a:lnTo>
                    <a:pt x="888067" y="3843952"/>
                  </a:lnTo>
                  <a:lnTo>
                    <a:pt x="885463" y="4105684"/>
                  </a:lnTo>
                  <a:close/>
                </a:path>
              </a:pathLst>
            </a:custGeom>
            <a:solidFill>
              <a:srgbClr val="B5B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0" y="6173501"/>
              <a:ext cx="3594100" cy="4105910"/>
            </a:xfrm>
            <a:custGeom>
              <a:avLst/>
              <a:gdLst/>
              <a:ahLst/>
              <a:cxnLst/>
              <a:rect l="l" t="t" r="r" b="b"/>
              <a:pathLst>
                <a:path w="3594100" h="4105909">
                  <a:moveTo>
                    <a:pt x="674514" y="1571697"/>
                  </a:moveTo>
                  <a:lnTo>
                    <a:pt x="906297" y="1574301"/>
                  </a:lnTo>
                  <a:lnTo>
                    <a:pt x="893276" y="3168135"/>
                  </a:lnTo>
                  <a:lnTo>
                    <a:pt x="2755353" y="3172042"/>
                  </a:lnTo>
                  <a:lnTo>
                    <a:pt x="2754051" y="3403824"/>
                  </a:lnTo>
                  <a:lnTo>
                    <a:pt x="891974" y="3399918"/>
                  </a:lnTo>
                  <a:lnTo>
                    <a:pt x="889369" y="3612169"/>
                  </a:lnTo>
                  <a:lnTo>
                    <a:pt x="3593939" y="3616075"/>
                  </a:lnTo>
                  <a:lnTo>
                    <a:pt x="3592636" y="3847858"/>
                  </a:lnTo>
                  <a:lnTo>
                    <a:pt x="888067" y="3843952"/>
                  </a:lnTo>
                  <a:lnTo>
                    <a:pt x="885463" y="4105684"/>
                  </a:lnTo>
                  <a:lnTo>
                    <a:pt x="653680" y="4105684"/>
                  </a:lnTo>
                  <a:lnTo>
                    <a:pt x="656284" y="3843952"/>
                  </a:lnTo>
                  <a:lnTo>
                    <a:pt x="7812" y="3842650"/>
                  </a:lnTo>
                  <a:lnTo>
                    <a:pt x="9115" y="3610867"/>
                  </a:lnTo>
                  <a:lnTo>
                    <a:pt x="657586" y="3612169"/>
                  </a:lnTo>
                  <a:lnTo>
                    <a:pt x="660190" y="3399918"/>
                  </a:lnTo>
                  <a:lnTo>
                    <a:pt x="0" y="3398616"/>
                  </a:lnTo>
                  <a:lnTo>
                    <a:pt x="14323" y="0"/>
                  </a:lnTo>
                  <a:lnTo>
                    <a:pt x="246106" y="2604"/>
                  </a:lnTo>
                  <a:lnTo>
                    <a:pt x="238293" y="3166833"/>
                  </a:lnTo>
                  <a:lnTo>
                    <a:pt x="661493" y="3168135"/>
                  </a:lnTo>
                  <a:lnTo>
                    <a:pt x="674514" y="1571697"/>
                  </a:lnTo>
                  <a:close/>
                </a:path>
              </a:pathLst>
            </a:custGeom>
            <a:ln w="3906">
              <a:solidFill>
                <a:srgbClr val="332B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24908" y="321019"/>
              <a:ext cx="1782445" cy="2545715"/>
            </a:xfrm>
            <a:custGeom>
              <a:avLst/>
              <a:gdLst/>
              <a:ahLst/>
              <a:cxnLst/>
              <a:rect l="l" t="t" r="r" b="b"/>
              <a:pathLst>
                <a:path w="1782444" h="2545715">
                  <a:moveTo>
                    <a:pt x="890944" y="2545556"/>
                  </a:moveTo>
                  <a:lnTo>
                    <a:pt x="751734" y="2380989"/>
                  </a:lnTo>
                  <a:lnTo>
                    <a:pt x="445472" y="1968828"/>
                  </a:lnTo>
                  <a:lnTo>
                    <a:pt x="139210" y="1431378"/>
                  </a:lnTo>
                  <a:lnTo>
                    <a:pt x="0" y="890944"/>
                  </a:lnTo>
                  <a:lnTo>
                    <a:pt x="1268" y="843944"/>
                  </a:lnTo>
                  <a:lnTo>
                    <a:pt x="1318" y="842072"/>
                  </a:lnTo>
                  <a:lnTo>
                    <a:pt x="5229" y="793888"/>
                  </a:lnTo>
                  <a:lnTo>
                    <a:pt x="11664" y="746459"/>
                  </a:lnTo>
                  <a:lnTo>
                    <a:pt x="20555" y="699854"/>
                  </a:lnTo>
                  <a:lnTo>
                    <a:pt x="31834" y="654140"/>
                  </a:lnTo>
                  <a:lnTo>
                    <a:pt x="45433" y="609385"/>
                  </a:lnTo>
                  <a:lnTo>
                    <a:pt x="61283" y="565658"/>
                  </a:lnTo>
                  <a:lnTo>
                    <a:pt x="79318" y="523027"/>
                  </a:lnTo>
                  <a:lnTo>
                    <a:pt x="99469" y="481560"/>
                  </a:lnTo>
                  <a:lnTo>
                    <a:pt x="121668" y="441324"/>
                  </a:lnTo>
                  <a:lnTo>
                    <a:pt x="145846" y="402387"/>
                  </a:lnTo>
                  <a:lnTo>
                    <a:pt x="171937" y="364818"/>
                  </a:lnTo>
                  <a:lnTo>
                    <a:pt x="199871" y="328685"/>
                  </a:lnTo>
                  <a:lnTo>
                    <a:pt x="229581" y="294056"/>
                  </a:lnTo>
                  <a:lnTo>
                    <a:pt x="260999" y="260999"/>
                  </a:lnTo>
                  <a:lnTo>
                    <a:pt x="294056" y="229581"/>
                  </a:lnTo>
                  <a:lnTo>
                    <a:pt x="328685" y="199871"/>
                  </a:lnTo>
                  <a:lnTo>
                    <a:pt x="364818" y="171937"/>
                  </a:lnTo>
                  <a:lnTo>
                    <a:pt x="402387" y="145846"/>
                  </a:lnTo>
                  <a:lnTo>
                    <a:pt x="441324" y="121668"/>
                  </a:lnTo>
                  <a:lnTo>
                    <a:pt x="481560" y="99469"/>
                  </a:lnTo>
                  <a:lnTo>
                    <a:pt x="523027" y="79318"/>
                  </a:lnTo>
                  <a:lnTo>
                    <a:pt x="565658" y="61283"/>
                  </a:lnTo>
                  <a:lnTo>
                    <a:pt x="609385" y="45433"/>
                  </a:lnTo>
                  <a:lnTo>
                    <a:pt x="654140" y="31834"/>
                  </a:lnTo>
                  <a:lnTo>
                    <a:pt x="699854" y="20555"/>
                  </a:lnTo>
                  <a:lnTo>
                    <a:pt x="746459" y="11664"/>
                  </a:lnTo>
                  <a:lnTo>
                    <a:pt x="793888" y="5229"/>
                  </a:lnTo>
                  <a:lnTo>
                    <a:pt x="842072" y="1318"/>
                  </a:lnTo>
                  <a:lnTo>
                    <a:pt x="890944" y="0"/>
                  </a:lnTo>
                  <a:lnTo>
                    <a:pt x="939816" y="1318"/>
                  </a:lnTo>
                  <a:lnTo>
                    <a:pt x="988000" y="5229"/>
                  </a:lnTo>
                  <a:lnTo>
                    <a:pt x="1035429" y="11664"/>
                  </a:lnTo>
                  <a:lnTo>
                    <a:pt x="1082035" y="20555"/>
                  </a:lnTo>
                  <a:lnTo>
                    <a:pt x="1127749" y="31834"/>
                  </a:lnTo>
                  <a:lnTo>
                    <a:pt x="1172503" y="45433"/>
                  </a:lnTo>
                  <a:lnTo>
                    <a:pt x="1216230" y="61283"/>
                  </a:lnTo>
                  <a:lnTo>
                    <a:pt x="1258861" y="79318"/>
                  </a:lnTo>
                  <a:lnTo>
                    <a:pt x="1300329" y="99469"/>
                  </a:lnTo>
                  <a:lnTo>
                    <a:pt x="1340565" y="121668"/>
                  </a:lnTo>
                  <a:lnTo>
                    <a:pt x="1379501" y="145846"/>
                  </a:lnTo>
                  <a:lnTo>
                    <a:pt x="1417070" y="171937"/>
                  </a:lnTo>
                  <a:lnTo>
                    <a:pt x="1453203" y="199871"/>
                  </a:lnTo>
                  <a:lnTo>
                    <a:pt x="1487832" y="229581"/>
                  </a:lnTo>
                  <a:lnTo>
                    <a:pt x="1520890" y="260999"/>
                  </a:lnTo>
                  <a:lnTo>
                    <a:pt x="1552308" y="294056"/>
                  </a:lnTo>
                  <a:lnTo>
                    <a:pt x="1582018" y="328685"/>
                  </a:lnTo>
                  <a:lnTo>
                    <a:pt x="1609952" y="364818"/>
                  </a:lnTo>
                  <a:lnTo>
                    <a:pt x="1636042" y="402387"/>
                  </a:lnTo>
                  <a:lnTo>
                    <a:pt x="1660221" y="441324"/>
                  </a:lnTo>
                  <a:lnTo>
                    <a:pt x="1682419" y="481560"/>
                  </a:lnTo>
                  <a:lnTo>
                    <a:pt x="1702570" y="523027"/>
                  </a:lnTo>
                  <a:lnTo>
                    <a:pt x="1720605" y="565658"/>
                  </a:lnTo>
                  <a:lnTo>
                    <a:pt x="1723175" y="572750"/>
                  </a:lnTo>
                  <a:lnTo>
                    <a:pt x="890944" y="572750"/>
                  </a:lnTo>
                  <a:lnTo>
                    <a:pt x="843944" y="576202"/>
                  </a:lnTo>
                  <a:lnTo>
                    <a:pt x="799078" y="586229"/>
                  </a:lnTo>
                  <a:lnTo>
                    <a:pt x="756841" y="602338"/>
                  </a:lnTo>
                  <a:lnTo>
                    <a:pt x="717724" y="624036"/>
                  </a:lnTo>
                  <a:lnTo>
                    <a:pt x="682222" y="650828"/>
                  </a:lnTo>
                  <a:lnTo>
                    <a:pt x="650828" y="682222"/>
                  </a:lnTo>
                  <a:lnTo>
                    <a:pt x="624036" y="717724"/>
                  </a:lnTo>
                  <a:lnTo>
                    <a:pt x="602338" y="756841"/>
                  </a:lnTo>
                  <a:lnTo>
                    <a:pt x="586229" y="799078"/>
                  </a:lnTo>
                  <a:lnTo>
                    <a:pt x="576202" y="843944"/>
                  </a:lnTo>
                  <a:lnTo>
                    <a:pt x="572750" y="890944"/>
                  </a:lnTo>
                  <a:lnTo>
                    <a:pt x="576202" y="937944"/>
                  </a:lnTo>
                  <a:lnTo>
                    <a:pt x="586229" y="982810"/>
                  </a:lnTo>
                  <a:lnTo>
                    <a:pt x="602338" y="1025048"/>
                  </a:lnTo>
                  <a:lnTo>
                    <a:pt x="624036" y="1064164"/>
                  </a:lnTo>
                  <a:lnTo>
                    <a:pt x="650828" y="1099666"/>
                  </a:lnTo>
                  <a:lnTo>
                    <a:pt x="682222" y="1131060"/>
                  </a:lnTo>
                  <a:lnTo>
                    <a:pt x="717724" y="1157853"/>
                  </a:lnTo>
                  <a:lnTo>
                    <a:pt x="756841" y="1179550"/>
                  </a:lnTo>
                  <a:lnTo>
                    <a:pt x="799078" y="1195659"/>
                  </a:lnTo>
                  <a:lnTo>
                    <a:pt x="843944" y="1205687"/>
                  </a:lnTo>
                  <a:lnTo>
                    <a:pt x="890944" y="1209139"/>
                  </a:lnTo>
                  <a:lnTo>
                    <a:pt x="1699925" y="1209139"/>
                  </a:lnTo>
                  <a:lnTo>
                    <a:pt x="1642679" y="1431378"/>
                  </a:lnTo>
                  <a:lnTo>
                    <a:pt x="1336417" y="1968828"/>
                  </a:lnTo>
                  <a:lnTo>
                    <a:pt x="1030154" y="2380989"/>
                  </a:lnTo>
                  <a:lnTo>
                    <a:pt x="890944" y="2545556"/>
                  </a:lnTo>
                  <a:close/>
                </a:path>
                <a:path w="1782444" h="2545715">
                  <a:moveTo>
                    <a:pt x="1699925" y="1209139"/>
                  </a:moveTo>
                  <a:lnTo>
                    <a:pt x="890944" y="1209139"/>
                  </a:lnTo>
                  <a:lnTo>
                    <a:pt x="937944" y="1205687"/>
                  </a:lnTo>
                  <a:lnTo>
                    <a:pt x="982810" y="1195659"/>
                  </a:lnTo>
                  <a:lnTo>
                    <a:pt x="1025048" y="1179550"/>
                  </a:lnTo>
                  <a:lnTo>
                    <a:pt x="1064164" y="1157853"/>
                  </a:lnTo>
                  <a:lnTo>
                    <a:pt x="1099666" y="1131060"/>
                  </a:lnTo>
                  <a:lnTo>
                    <a:pt x="1131060" y="1099666"/>
                  </a:lnTo>
                  <a:lnTo>
                    <a:pt x="1157853" y="1064164"/>
                  </a:lnTo>
                  <a:lnTo>
                    <a:pt x="1179550" y="1025048"/>
                  </a:lnTo>
                  <a:lnTo>
                    <a:pt x="1195659" y="982810"/>
                  </a:lnTo>
                  <a:lnTo>
                    <a:pt x="1205687" y="937944"/>
                  </a:lnTo>
                  <a:lnTo>
                    <a:pt x="1209139" y="890944"/>
                  </a:lnTo>
                  <a:lnTo>
                    <a:pt x="1205687" y="843944"/>
                  </a:lnTo>
                  <a:lnTo>
                    <a:pt x="1195659" y="799078"/>
                  </a:lnTo>
                  <a:lnTo>
                    <a:pt x="1179550" y="756841"/>
                  </a:lnTo>
                  <a:lnTo>
                    <a:pt x="1157853" y="717724"/>
                  </a:lnTo>
                  <a:lnTo>
                    <a:pt x="1131060" y="682222"/>
                  </a:lnTo>
                  <a:lnTo>
                    <a:pt x="1099666" y="650828"/>
                  </a:lnTo>
                  <a:lnTo>
                    <a:pt x="1064164" y="624036"/>
                  </a:lnTo>
                  <a:lnTo>
                    <a:pt x="1025048" y="602338"/>
                  </a:lnTo>
                  <a:lnTo>
                    <a:pt x="982810" y="586229"/>
                  </a:lnTo>
                  <a:lnTo>
                    <a:pt x="937944" y="576202"/>
                  </a:lnTo>
                  <a:lnTo>
                    <a:pt x="890944" y="572750"/>
                  </a:lnTo>
                  <a:lnTo>
                    <a:pt x="1723175" y="572750"/>
                  </a:lnTo>
                  <a:lnTo>
                    <a:pt x="1736456" y="609385"/>
                  </a:lnTo>
                  <a:lnTo>
                    <a:pt x="1750055" y="654140"/>
                  </a:lnTo>
                  <a:lnTo>
                    <a:pt x="1761334" y="699854"/>
                  </a:lnTo>
                  <a:lnTo>
                    <a:pt x="1770224" y="746459"/>
                  </a:lnTo>
                  <a:lnTo>
                    <a:pt x="1776659" y="793888"/>
                  </a:lnTo>
                  <a:lnTo>
                    <a:pt x="1780570" y="842072"/>
                  </a:lnTo>
                  <a:lnTo>
                    <a:pt x="1781889" y="890944"/>
                  </a:lnTo>
                  <a:lnTo>
                    <a:pt x="1699925" y="1209139"/>
                  </a:lnTo>
                  <a:close/>
                </a:path>
              </a:pathLst>
            </a:custGeom>
            <a:solidFill>
              <a:srgbClr val="B5B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231136" y="5980729"/>
            <a:ext cx="5875655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2500" spc="165" dirty="0">
                <a:solidFill>
                  <a:srgbClr val="181818"/>
                </a:solidFill>
                <a:latin typeface="Georgia"/>
                <a:cs typeface="Georgia"/>
              </a:rPr>
              <a:t>Όταν</a:t>
            </a:r>
            <a:r>
              <a:rPr sz="2500" spc="21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70" dirty="0">
                <a:solidFill>
                  <a:srgbClr val="181818"/>
                </a:solidFill>
                <a:latin typeface="Georgia"/>
                <a:cs typeface="Georgia"/>
              </a:rPr>
              <a:t>η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85" dirty="0">
                <a:solidFill>
                  <a:srgbClr val="181818"/>
                </a:solidFill>
                <a:latin typeface="Georgia"/>
                <a:cs typeface="Georgia"/>
              </a:rPr>
              <a:t>τιμή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75" dirty="0">
                <a:solidFill>
                  <a:srgbClr val="181818"/>
                </a:solidFill>
                <a:latin typeface="Georgia"/>
                <a:cs typeface="Georgia"/>
              </a:rPr>
              <a:t>(Ρ)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04" dirty="0">
                <a:solidFill>
                  <a:srgbClr val="181818"/>
                </a:solidFill>
                <a:latin typeface="Georgia"/>
                <a:cs typeface="Georgia"/>
              </a:rPr>
              <a:t>ενός</a:t>
            </a:r>
            <a:r>
              <a:rPr sz="2500" spc="21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55" dirty="0">
                <a:solidFill>
                  <a:srgbClr val="181818"/>
                </a:solidFill>
                <a:latin typeface="Georgia"/>
                <a:cs typeface="Georgia"/>
              </a:rPr>
              <a:t>αγαθού </a:t>
            </a:r>
            <a:r>
              <a:rPr sz="2500" spc="200" dirty="0">
                <a:solidFill>
                  <a:srgbClr val="181818"/>
                </a:solidFill>
                <a:latin typeface="Georgia"/>
                <a:cs typeface="Georgia"/>
              </a:rPr>
              <a:t>αυξάνεται,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90" dirty="0">
                <a:solidFill>
                  <a:srgbClr val="181818"/>
                </a:solidFill>
                <a:latin typeface="Georgia"/>
                <a:cs typeface="Georgia"/>
              </a:rPr>
              <a:t>τότε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04" dirty="0">
                <a:solidFill>
                  <a:srgbClr val="181818"/>
                </a:solidFill>
                <a:latin typeface="Georgia"/>
                <a:cs typeface="Georgia"/>
              </a:rPr>
              <a:t>μειώνεται</a:t>
            </a:r>
            <a:r>
              <a:rPr sz="25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20" dirty="0">
                <a:solidFill>
                  <a:srgbClr val="181818"/>
                </a:solidFill>
                <a:latin typeface="Georgia"/>
                <a:cs typeface="Georgia"/>
              </a:rPr>
              <a:t>η </a:t>
            </a:r>
            <a:r>
              <a:rPr sz="2500" spc="180" dirty="0">
                <a:solidFill>
                  <a:srgbClr val="181818"/>
                </a:solidFill>
                <a:latin typeface="Georgia"/>
                <a:cs typeface="Georgia"/>
              </a:rPr>
              <a:t>ζητούμενη</a:t>
            </a:r>
            <a:r>
              <a:rPr sz="25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80" dirty="0">
                <a:solidFill>
                  <a:srgbClr val="181818"/>
                </a:solidFill>
                <a:latin typeface="Georgia"/>
                <a:cs typeface="Georgia"/>
              </a:rPr>
              <a:t>ποσότητα</a:t>
            </a:r>
            <a:r>
              <a:rPr sz="2500" spc="229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35" dirty="0">
                <a:solidFill>
                  <a:srgbClr val="181818"/>
                </a:solidFill>
                <a:latin typeface="Georgia"/>
                <a:cs typeface="Georgia"/>
              </a:rPr>
              <a:t>του(Q),</a:t>
            </a:r>
            <a:r>
              <a:rPr sz="2500" spc="229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500" spc="185" dirty="0">
                <a:solidFill>
                  <a:srgbClr val="181818"/>
                </a:solidFill>
                <a:latin typeface="Georgia"/>
                <a:cs typeface="Georgia"/>
              </a:rPr>
              <a:t>ceteris </a:t>
            </a:r>
            <a:r>
              <a:rPr sz="2500" spc="155" dirty="0">
                <a:solidFill>
                  <a:srgbClr val="181818"/>
                </a:solidFill>
                <a:latin typeface="Georgia"/>
                <a:cs typeface="Georgia"/>
              </a:rPr>
              <a:t>paribus.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2819" y="3834141"/>
            <a:ext cx="1844675" cy="730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3835" marR="5080" indent="-191770">
              <a:lnSpc>
                <a:spcPct val="118600"/>
              </a:lnSpc>
              <a:spcBef>
                <a:spcPts val="90"/>
              </a:spcBef>
            </a:pPr>
            <a:r>
              <a:rPr sz="1950" spc="275" dirty="0">
                <a:solidFill>
                  <a:srgbClr val="1D1A1B"/>
                </a:solidFill>
                <a:latin typeface="Georgia"/>
                <a:cs typeface="Georgia"/>
              </a:rPr>
              <a:t>ΝΟΜΟΣ</a:t>
            </a:r>
            <a:r>
              <a:rPr sz="1950" spc="375" dirty="0">
                <a:solidFill>
                  <a:srgbClr val="1D1A1B"/>
                </a:solidFill>
                <a:latin typeface="Georgia"/>
                <a:cs typeface="Georgia"/>
              </a:rPr>
              <a:t> </a:t>
            </a:r>
            <a:r>
              <a:rPr sz="1950" spc="195" dirty="0">
                <a:solidFill>
                  <a:srgbClr val="1D1A1B"/>
                </a:solidFill>
                <a:latin typeface="Georgia"/>
                <a:cs typeface="Georgia"/>
              </a:rPr>
              <a:t>ΤΗΣ </a:t>
            </a:r>
            <a:r>
              <a:rPr sz="1950" spc="240" dirty="0">
                <a:solidFill>
                  <a:srgbClr val="1D1A1B"/>
                </a:solidFill>
                <a:latin typeface="Georgia"/>
                <a:cs typeface="Georgia"/>
              </a:rPr>
              <a:t>ΖΗΤΗΣΗΣ</a:t>
            </a:r>
            <a:endParaRPr sz="195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608477" y="3812647"/>
            <a:ext cx="177165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900" spc="240" dirty="0">
                <a:solidFill>
                  <a:srgbClr val="181818"/>
                </a:solidFill>
                <a:latin typeface="Georgia"/>
                <a:cs typeface="Georgia"/>
              </a:rPr>
              <a:t>ΝΟΜΟΣ</a:t>
            </a:r>
            <a:r>
              <a:rPr sz="1900" spc="35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1900" spc="165" dirty="0">
                <a:solidFill>
                  <a:srgbClr val="181818"/>
                </a:solidFill>
                <a:latin typeface="Georgia"/>
                <a:cs typeface="Georgia"/>
              </a:rPr>
              <a:t>ΤΗΣ </a:t>
            </a:r>
            <a:r>
              <a:rPr sz="1900" spc="200" dirty="0">
                <a:solidFill>
                  <a:srgbClr val="181818"/>
                </a:solidFill>
                <a:latin typeface="Georgia"/>
                <a:cs typeface="Georgia"/>
              </a:rPr>
              <a:t>ΠΡΟΣΦΟΡΑΣ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62294" y="5972468"/>
            <a:ext cx="555117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2600" spc="175" dirty="0">
                <a:solidFill>
                  <a:srgbClr val="181818"/>
                </a:solidFill>
                <a:latin typeface="Georgia"/>
                <a:cs typeface="Georgia"/>
              </a:rPr>
              <a:t>Όταν</a:t>
            </a:r>
            <a:r>
              <a:rPr sz="2600" spc="220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55" dirty="0">
                <a:solidFill>
                  <a:srgbClr val="181818"/>
                </a:solidFill>
                <a:latin typeface="Georgia"/>
                <a:cs typeface="Georgia"/>
              </a:rPr>
              <a:t>η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90" dirty="0">
                <a:solidFill>
                  <a:srgbClr val="181818"/>
                </a:solidFill>
                <a:latin typeface="Georgia"/>
                <a:cs typeface="Georgia"/>
              </a:rPr>
              <a:t>τιμή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85" dirty="0">
                <a:solidFill>
                  <a:srgbClr val="181818"/>
                </a:solidFill>
                <a:latin typeface="Georgia"/>
                <a:cs typeface="Georgia"/>
              </a:rPr>
              <a:t>(Ρ)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20" dirty="0">
                <a:solidFill>
                  <a:srgbClr val="181818"/>
                </a:solidFill>
                <a:latin typeface="Georgia"/>
                <a:cs typeface="Georgia"/>
              </a:rPr>
              <a:t>ενός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65" dirty="0">
                <a:solidFill>
                  <a:srgbClr val="181818"/>
                </a:solidFill>
                <a:latin typeface="Georgia"/>
                <a:cs typeface="Georgia"/>
              </a:rPr>
              <a:t>αγαθού </a:t>
            </a:r>
            <a:r>
              <a:rPr sz="2600" spc="215" dirty="0">
                <a:solidFill>
                  <a:srgbClr val="181818"/>
                </a:solidFill>
                <a:latin typeface="Georgia"/>
                <a:cs typeface="Georgia"/>
              </a:rPr>
              <a:t>αυξάνεται,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204" dirty="0">
                <a:solidFill>
                  <a:srgbClr val="181818"/>
                </a:solidFill>
                <a:latin typeface="Georgia"/>
                <a:cs typeface="Georgia"/>
              </a:rPr>
              <a:t>τότε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αυξάνεται</a:t>
            </a:r>
            <a:r>
              <a:rPr sz="2600" spc="229" dirty="0">
                <a:solidFill>
                  <a:srgbClr val="181818"/>
                </a:solidFill>
                <a:latin typeface="Georgia"/>
                <a:cs typeface="Georgia"/>
              </a:rPr>
              <a:t> και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5" dirty="0">
                <a:solidFill>
                  <a:srgbClr val="181818"/>
                </a:solidFill>
                <a:latin typeface="Georgia"/>
                <a:cs typeface="Georgia"/>
              </a:rPr>
              <a:t>η </a:t>
            </a:r>
            <a:r>
              <a:rPr sz="2600" spc="145" dirty="0">
                <a:solidFill>
                  <a:srgbClr val="181818"/>
                </a:solidFill>
                <a:latin typeface="Georgia"/>
                <a:cs typeface="Georgia"/>
              </a:rPr>
              <a:t>προσφερόμενη</a:t>
            </a:r>
            <a:r>
              <a:rPr sz="2600" spc="23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95" dirty="0">
                <a:solidFill>
                  <a:srgbClr val="181818"/>
                </a:solidFill>
                <a:latin typeface="Georgia"/>
                <a:cs typeface="Georgia"/>
              </a:rPr>
              <a:t>ποσότητα</a:t>
            </a:r>
            <a:r>
              <a:rPr sz="2600" spc="23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35" dirty="0">
                <a:solidFill>
                  <a:srgbClr val="181818"/>
                </a:solidFill>
                <a:latin typeface="Georgia"/>
                <a:cs typeface="Georgia"/>
              </a:rPr>
              <a:t>του(Q), </a:t>
            </a:r>
            <a:r>
              <a:rPr sz="2600" spc="204" dirty="0">
                <a:solidFill>
                  <a:srgbClr val="181818"/>
                </a:solidFill>
                <a:latin typeface="Georgia"/>
                <a:cs typeface="Georgia"/>
              </a:rPr>
              <a:t>ceteris</a:t>
            </a:r>
            <a:r>
              <a:rPr sz="2600" spc="225" dirty="0">
                <a:solidFill>
                  <a:srgbClr val="181818"/>
                </a:solidFill>
                <a:latin typeface="Georgia"/>
                <a:cs typeface="Georgia"/>
              </a:rPr>
              <a:t> </a:t>
            </a:r>
            <a:r>
              <a:rPr sz="2600" spc="165" dirty="0">
                <a:solidFill>
                  <a:srgbClr val="181818"/>
                </a:solidFill>
                <a:latin typeface="Georgia"/>
                <a:cs typeface="Georgia"/>
              </a:rPr>
              <a:t>paribus.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470" rIns="0" bIns="0" rtlCol="0">
            <a:spAutoFit/>
          </a:bodyPr>
          <a:lstStyle/>
          <a:p>
            <a:pPr marL="5295900">
              <a:lnSpc>
                <a:spcPct val="100000"/>
              </a:lnSpc>
              <a:spcBef>
                <a:spcPts val="100"/>
              </a:spcBef>
            </a:pPr>
            <a:r>
              <a:rPr sz="3900" spc="245" dirty="0">
                <a:solidFill>
                  <a:srgbClr val="EB7703"/>
                </a:solidFill>
                <a:latin typeface="Georgia"/>
                <a:cs typeface="Georgia"/>
              </a:rPr>
              <a:t>ΖΗΤΗΣΗ</a:t>
            </a:r>
            <a:r>
              <a:rPr sz="3900" spc="310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900" spc="690" dirty="0">
                <a:solidFill>
                  <a:srgbClr val="EB7703"/>
                </a:solidFill>
                <a:latin typeface="Georgia"/>
                <a:cs typeface="Georgia"/>
              </a:rPr>
              <a:t>&amp;</a:t>
            </a:r>
            <a:r>
              <a:rPr sz="3900" spc="310" dirty="0">
                <a:solidFill>
                  <a:srgbClr val="EB7703"/>
                </a:solidFill>
                <a:latin typeface="Georgia"/>
                <a:cs typeface="Georgia"/>
              </a:rPr>
              <a:t> </a:t>
            </a:r>
            <a:r>
              <a:rPr sz="3900" spc="260" dirty="0">
                <a:solidFill>
                  <a:srgbClr val="EB7703"/>
                </a:solidFill>
                <a:latin typeface="Georgia"/>
                <a:cs typeface="Georgia"/>
              </a:rPr>
              <a:t>ΠΡΟΣΦΟΡΑ</a:t>
            </a:r>
            <a:endParaRPr sz="39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00754" y="9313142"/>
            <a:ext cx="3355340" cy="6953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755"/>
              </a:lnSpc>
              <a:spcBef>
                <a:spcPts val="130"/>
              </a:spcBef>
            </a:pPr>
            <a:r>
              <a:rPr sz="1550" b="1" spc="210" dirty="0">
                <a:solidFill>
                  <a:srgbClr val="737373"/>
                </a:solidFill>
                <a:latin typeface="Cambria"/>
                <a:cs typeface="Cambria"/>
              </a:rPr>
              <a:t>Επιμέλεια:</a:t>
            </a:r>
            <a:endParaRPr sz="1550">
              <a:latin typeface="Cambria"/>
              <a:cs typeface="Cambria"/>
            </a:endParaRPr>
          </a:p>
          <a:p>
            <a:pPr marL="12700" marR="5080">
              <a:lnSpc>
                <a:spcPts val="1720"/>
              </a:lnSpc>
              <a:spcBef>
                <a:spcPts val="65"/>
              </a:spcBef>
            </a:pP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ρ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,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Κρε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αστιώτη</a:t>
            </a:r>
            <a:r>
              <a:rPr sz="1550" spc="215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0" dirty="0">
                <a:solidFill>
                  <a:srgbClr val="737373"/>
                </a:solidFill>
                <a:latin typeface="Arial Black"/>
                <a:cs typeface="Arial Black"/>
              </a:rPr>
              <a:t>Βασιλική 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Εντεταλ</a:t>
            </a:r>
            <a:r>
              <a:rPr sz="1550" b="1" spc="-20" dirty="0">
                <a:solidFill>
                  <a:srgbClr val="737373"/>
                </a:solidFill>
                <a:latin typeface="Arial"/>
                <a:cs typeface="Arial"/>
              </a:rPr>
              <a:t>μ</a:t>
            </a:r>
            <a:r>
              <a:rPr sz="1550" spc="-20" dirty="0">
                <a:solidFill>
                  <a:srgbClr val="737373"/>
                </a:solidFill>
                <a:latin typeface="Arial Black"/>
                <a:cs typeface="Arial Black"/>
              </a:rPr>
              <a:t>ένη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b="1" spc="-55" dirty="0">
                <a:solidFill>
                  <a:srgbClr val="737373"/>
                </a:solidFill>
                <a:latin typeface="Arial"/>
                <a:cs typeface="Arial"/>
              </a:rPr>
              <a:t>Δ</a:t>
            </a:r>
            <a:r>
              <a:rPr sz="1550" spc="-55" dirty="0">
                <a:solidFill>
                  <a:srgbClr val="737373"/>
                </a:solidFill>
                <a:latin typeface="Arial Black"/>
                <a:cs typeface="Arial Black"/>
              </a:rPr>
              <a:t>ιδάσκουσα</a:t>
            </a:r>
            <a:r>
              <a:rPr sz="1550" spc="-30" dirty="0">
                <a:solidFill>
                  <a:srgbClr val="737373"/>
                </a:solidFill>
                <a:latin typeface="Arial Black"/>
                <a:cs typeface="Arial Black"/>
              </a:rPr>
              <a:t> </a:t>
            </a:r>
            <a:r>
              <a:rPr sz="1550" spc="-130" dirty="0">
                <a:solidFill>
                  <a:srgbClr val="737373"/>
                </a:solidFill>
                <a:latin typeface="Arial Black"/>
                <a:cs typeface="Arial Black"/>
              </a:rPr>
              <a:t>ΠΑΠΕΛ</a:t>
            </a:r>
            <a:endParaRPr sz="1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1292</Words>
  <Application>Microsoft Office PowerPoint</Application>
  <PresentationFormat>Προσαρμογή</PresentationFormat>
  <Paragraphs>258</Paragraphs>
  <Slides>31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Office Theme</vt:lpstr>
      <vt:lpstr>Διαφάνεια 1</vt:lpstr>
      <vt:lpstr>Διαφάνεια 2</vt:lpstr>
      <vt:lpstr>H έννοια του Κόστους</vt:lpstr>
      <vt:lpstr>Καμπύλη Προσφοράς</vt:lpstr>
      <vt:lpstr>Διαφάνεια 5</vt:lpstr>
      <vt:lpstr>Case study 1 – Ζήτηση Εσωτερικών  Φυτών</vt:lpstr>
      <vt:lpstr>ΖΗΤΗΣΗ &amp; ΠΡΟΣΦΟΡΑ</vt:lpstr>
      <vt:lpstr>ΖΗΤΗΣΗ &amp; ΠΡΟΣΦΟΡΑ</vt:lpstr>
      <vt:lpstr>ΖΗΤΗΣΗ &amp; ΠΡΟΣΦΟΡΑ</vt:lpstr>
      <vt:lpstr>Διαφάνεια 10</vt:lpstr>
      <vt:lpstr>Διαφάνεια 11</vt:lpstr>
      <vt:lpstr>Ισορροπία στην Αγορά</vt:lpstr>
      <vt:lpstr>ΕΙΣΟΔΟΣ ΝΕΩΝ ΕΠΙΧΕΙΡΗΣΕΩΝ ΣΕ ΜΙΑ  ΑΓΟΡΑ</vt:lpstr>
      <vt:lpstr>Η σύνδεση των καταναλωτών και των επιχειρήσεων με την Στρατηγική των εταιρειών.</vt:lpstr>
      <vt:lpstr>Διαφάνεια 15</vt:lpstr>
      <vt:lpstr>Case  study     2-Urban Gardening Ανθρωποκεντρική πόλη Ουτρέχτη Ολλανδίας </vt:lpstr>
      <vt:lpstr>Διαφάνεια 17</vt:lpstr>
      <vt:lpstr>ΟΙΚΟΝΟΜΙΕΣ ΚΛΙΜΑΚΑΣ</vt:lpstr>
      <vt:lpstr>Οι Πέντε Δυνάμεις του Porter</vt:lpstr>
      <vt:lpstr>ΟΙ ΠΕΝΤΕ ΔΥΝΑΜΕΙΣ ΤΟΥ PORTER</vt:lpstr>
      <vt:lpstr>Η σημασία  της στρατηγικής στον Τομέα των  Επιχειρήσεων</vt:lpstr>
      <vt:lpstr>«ΤΙ ΕΙΝΑΙ ΣΤΡΑΤΗΓΙΚΗ;»</vt:lpstr>
      <vt:lpstr>ΤΙ ΕΙΝΑΙ Η ΣΤΡΑΤΗΓΙΚΗ ΕΙΣΟΔΟΥ;</vt:lpstr>
      <vt:lpstr>Εσωτερικό &amp; Εξωτερικό Περιβάλλον</vt:lpstr>
      <vt:lpstr>Case study 3 - Θερμοκήπιο</vt:lpstr>
      <vt:lpstr>Στρατηγικές Εισόδου</vt:lpstr>
      <vt:lpstr>Schumpeter Joseph</vt:lpstr>
      <vt:lpstr>Schumpeter Theory..</vt:lpstr>
      <vt:lpstr>Case study 4 - La vie en rose!!!</vt:lpstr>
      <vt:lpstr>Σύνοψη</vt:lpstr>
      <vt:lpstr>Ευχαριστώ πολύ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</dc:title>
  <dc:creator>Unistart</dc:creator>
  <cp:keywords>DAGfWQFYbik,BAGdeTqGAqg,0</cp:keywords>
  <cp:lastModifiedBy>user</cp:lastModifiedBy>
  <cp:revision>13</cp:revision>
  <dcterms:created xsi:type="dcterms:W3CDTF">2025-03-12T15:43:37Z</dcterms:created>
  <dcterms:modified xsi:type="dcterms:W3CDTF">2025-05-23T08:32:52Z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2025-03-11T00:00:00Z</vt:filetime>
  </property>
  <property fmtid="{D5CDD505-2E9C-101B-9397-08002B2CF9AE}" pid="3" name="Creator">
    <vt:lpwstr>Canva</vt:lpwstr>
  </property>
  <property fmtid="{D5CDD505-2E9C-101B-9397-08002B2CF9AE}" pid="4" name="LastSaved">
    <vt:filetime>2025-03-12T00:00:00Z</vt:filetime>
  </property>
  <property fmtid="{D5CDD505-2E9C-101B-9397-08002B2CF9AE}" pid="5" name="Producer">
    <vt:lpwstr>Canva</vt:lpwstr>
  </property>
</Properties>
</file>