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Garamond" panose="02020404030301010803"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zioVvLNJ9Xvw5tMRuvpHCXiec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94"/>
  </p:normalViewPr>
  <p:slideViewPr>
    <p:cSldViewPr snapToGrid="0">
      <p:cViewPr varScale="1">
        <p:scale>
          <a:sx n="93" d="100"/>
          <a:sy n="93" d="100"/>
        </p:scale>
        <p:origin x="21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48"/>
            <a:lum/>
          </a:blip>
          <a:srcRect/>
          <a:stretch>
            <a:fillRect l="-1000" t="-2000" r="-1000" b="-35000"/>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395046" y="219686"/>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l-GR" sz="4000"/>
            </a:br>
            <a:br>
              <a:rPr lang="el-GR" sz="4000"/>
            </a:br>
            <a:br>
              <a:rPr lang="el-GR" sz="4000"/>
            </a:br>
            <a:br>
              <a:rPr lang="el-GR" sz="4000"/>
            </a:br>
            <a:br>
              <a:rPr lang="el-GR" sz="4000"/>
            </a:br>
            <a:r>
              <a:rPr lang="el-GR" sz="4000" b="1" i="0" u="none" strike="noStrike" cap="none">
                <a:solidFill>
                  <a:srgbClr val="000000"/>
                </a:solidFill>
                <a:latin typeface="Garamond"/>
                <a:ea typeface="Garamond"/>
                <a:cs typeface="Garamond"/>
                <a:sym typeface="Garamond"/>
              </a:rPr>
              <a:t>Θέσεις και αντιθέσεις ως προς το ζήτημα ύπαρξης της πρακτικής της κλειτοριδεκτομής</a:t>
            </a:r>
            <a:endParaRPr sz="4000" b="1">
              <a:solidFill>
                <a:srgbClr val="000000"/>
              </a:solidFill>
              <a:latin typeface="Garamond"/>
              <a:ea typeface="Garamond"/>
              <a:cs typeface="Garamond"/>
              <a:sym typeface="Garamond"/>
            </a:endParaRPr>
          </a:p>
          <a:p>
            <a:pPr marL="0" lvl="0" indent="0" algn="ctr" rtl="0">
              <a:lnSpc>
                <a:spcPct val="90000"/>
              </a:lnSpc>
              <a:spcBef>
                <a:spcPts val="0"/>
              </a:spcBef>
              <a:spcAft>
                <a:spcPts val="0"/>
              </a:spcAft>
              <a:buClr>
                <a:schemeClr val="dk1"/>
              </a:buClr>
              <a:buSzPct val="100000"/>
              <a:buFont typeface="Calibri"/>
              <a:buNone/>
            </a:pPr>
            <a:r>
              <a:rPr lang="el-GR" sz="4000" b="1" i="0" u="none" strike="noStrike" cap="none">
                <a:solidFill>
                  <a:srgbClr val="000000"/>
                </a:solidFill>
                <a:latin typeface="Garamond"/>
                <a:ea typeface="Garamond"/>
                <a:cs typeface="Garamond"/>
                <a:sym typeface="Garamond"/>
              </a:rPr>
              <a:t> </a:t>
            </a:r>
            <a:r>
              <a:rPr lang="el-GR" sz="3100" b="1" i="0" u="none" strike="noStrike" cap="none">
                <a:solidFill>
                  <a:srgbClr val="000000"/>
                </a:solidFill>
                <a:latin typeface="Garamond"/>
                <a:ea typeface="Garamond"/>
                <a:cs typeface="Garamond"/>
                <a:sym typeface="Garamond"/>
              </a:rPr>
              <a:t>Μια μελέτη περίπτωσης σε Δομή Ασυνόδευτων Ανηλίκων Προσφύγων από τη Σομαλία</a:t>
            </a:r>
            <a:br>
              <a:rPr lang="el-GR"/>
            </a:br>
            <a:endParaRPr/>
          </a:p>
        </p:txBody>
      </p:sp>
      <p:sp>
        <p:nvSpPr>
          <p:cNvPr id="85" name="Google Shape;85;p1"/>
          <p:cNvSpPr txBox="1">
            <a:spLocks noGrp="1"/>
          </p:cNvSpPr>
          <p:nvPr>
            <p:ph type="subTitle" idx="1"/>
          </p:nvPr>
        </p:nvSpPr>
        <p:spPr>
          <a:xfrm>
            <a:off x="93775" y="3115100"/>
            <a:ext cx="11147400" cy="31467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000000"/>
              </a:buClr>
              <a:buSzPts val="1600"/>
              <a:buNone/>
            </a:pPr>
            <a:r>
              <a:rPr lang="el-GR" sz="2100" b="1" i="0" u="none" strike="noStrike">
                <a:solidFill>
                  <a:srgbClr val="000000"/>
                </a:solidFill>
                <a:latin typeface="Garamond"/>
                <a:ea typeface="Garamond"/>
                <a:cs typeface="Garamond"/>
                <a:sym typeface="Garamond"/>
              </a:rPr>
              <a:t>Ανδρομάχη Μπούνα- Βάιλα,</a:t>
            </a:r>
            <a:r>
              <a:rPr lang="el-GR" sz="2100" b="0" i="0" u="none" strike="noStrike">
                <a:solidFill>
                  <a:srgbClr val="000000"/>
                </a:solidFill>
                <a:latin typeface="Garamond"/>
                <a:ea typeface="Garamond"/>
                <a:cs typeface="Garamond"/>
                <a:sym typeface="Garamond"/>
              </a:rPr>
              <a:t> </a:t>
            </a:r>
            <a:r>
              <a:rPr lang="el-GR" sz="2100" b="0" i="1" u="none" strike="noStrike">
                <a:solidFill>
                  <a:srgbClr val="000000"/>
                </a:solidFill>
                <a:latin typeface="Garamond"/>
                <a:ea typeface="Garamond"/>
                <a:cs typeface="Garamond"/>
                <a:sym typeface="Garamond"/>
              </a:rPr>
              <a:t>Διδάσκουσα Πανεπιστημίου Αιγαίου, Επιστ. Υπεύθυνη Δομής Ασυνόδευτων Ανηλίκων Προσφύγων, Δήμου Βοΐου</a:t>
            </a:r>
            <a:endParaRPr sz="2100" b="0" i="1">
              <a:latin typeface="Garamond"/>
              <a:ea typeface="Garamond"/>
              <a:cs typeface="Garamond"/>
              <a:sym typeface="Garamond"/>
            </a:endParaRPr>
          </a:p>
          <a:p>
            <a:pPr marL="0" lvl="0" indent="0" algn="just" rtl="0">
              <a:lnSpc>
                <a:spcPct val="150000"/>
              </a:lnSpc>
              <a:spcBef>
                <a:spcPts val="800"/>
              </a:spcBef>
              <a:spcAft>
                <a:spcPts val="0"/>
              </a:spcAft>
              <a:buClr>
                <a:srgbClr val="000000"/>
              </a:buClr>
              <a:buSzPts val="1600"/>
              <a:buNone/>
            </a:pPr>
            <a:r>
              <a:rPr lang="el-GR" sz="2100" b="1" i="0" u="none" strike="noStrike">
                <a:solidFill>
                  <a:srgbClr val="000000"/>
                </a:solidFill>
                <a:latin typeface="Garamond"/>
                <a:ea typeface="Garamond"/>
                <a:cs typeface="Garamond"/>
                <a:sym typeface="Garamond"/>
              </a:rPr>
              <a:t>Αικατερίνη Γκούντρα</a:t>
            </a:r>
            <a:r>
              <a:rPr lang="el-GR" sz="2100" b="0" i="0" u="none" strike="noStrike">
                <a:solidFill>
                  <a:srgbClr val="000000"/>
                </a:solidFill>
                <a:latin typeface="Garamond"/>
                <a:ea typeface="Garamond"/>
                <a:cs typeface="Garamond"/>
                <a:sym typeface="Garamond"/>
              </a:rPr>
              <a:t>, </a:t>
            </a:r>
            <a:r>
              <a:rPr lang="el-GR" sz="2100" b="0" i="1" u="none" strike="noStrike">
                <a:solidFill>
                  <a:srgbClr val="000000"/>
                </a:solidFill>
                <a:latin typeface="Garamond"/>
                <a:ea typeface="Garamond"/>
                <a:cs typeface="Garamond"/>
                <a:sym typeface="Garamond"/>
              </a:rPr>
              <a:t>Μεταπτυχιακή φοιτήτρια, Ψυχολόγος Δομής Ασυνόδευτων Ανηλίκων Προσφύγων, Δήμου Βοΐου</a:t>
            </a:r>
            <a:endParaRPr sz="2100" b="0" i="1" u="none" strike="noStrike">
              <a:solidFill>
                <a:srgbClr val="000000"/>
              </a:solidFill>
              <a:latin typeface="Garamond"/>
              <a:ea typeface="Garamond"/>
              <a:cs typeface="Garamond"/>
              <a:sym typeface="Garamond"/>
            </a:endParaRPr>
          </a:p>
          <a:p>
            <a:pPr marL="0" lvl="0" indent="0" algn="just" rtl="0">
              <a:lnSpc>
                <a:spcPct val="150000"/>
              </a:lnSpc>
              <a:spcBef>
                <a:spcPts val="800"/>
              </a:spcBef>
              <a:spcAft>
                <a:spcPts val="0"/>
              </a:spcAft>
              <a:buClr>
                <a:srgbClr val="000000"/>
              </a:buClr>
              <a:buSzPts val="1600"/>
              <a:buNone/>
            </a:pPr>
            <a:r>
              <a:rPr lang="el-GR" sz="2100" b="1" i="0" u="none" strike="noStrike">
                <a:solidFill>
                  <a:srgbClr val="000000"/>
                </a:solidFill>
                <a:latin typeface="Garamond"/>
                <a:ea typeface="Garamond"/>
                <a:cs typeface="Garamond"/>
                <a:sym typeface="Garamond"/>
              </a:rPr>
              <a:t>Νίκος Κλιούμης</a:t>
            </a:r>
            <a:r>
              <a:rPr lang="el-GR" sz="2100" b="0" i="0" u="none" strike="noStrike">
                <a:solidFill>
                  <a:srgbClr val="000000"/>
                </a:solidFill>
                <a:latin typeface="Garamond"/>
                <a:ea typeface="Garamond"/>
                <a:cs typeface="Garamond"/>
                <a:sym typeface="Garamond"/>
              </a:rPr>
              <a:t>, </a:t>
            </a:r>
            <a:r>
              <a:rPr lang="el-GR" sz="2100" b="0" i="1" u="none" strike="noStrike">
                <a:solidFill>
                  <a:srgbClr val="000000"/>
                </a:solidFill>
                <a:latin typeface="Garamond"/>
                <a:ea typeface="Garamond"/>
                <a:cs typeface="Garamond"/>
                <a:sym typeface="Garamond"/>
              </a:rPr>
              <a:t>Υποψήφιος Διδάκτωρ Τμήματος Δημόσιας και Κοινοτικής Υγείας Πανεπιστημίου Δυτικής Αττικής</a:t>
            </a:r>
            <a:endParaRPr sz="2100" i="1">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Garamond"/>
              <a:buNone/>
            </a:pPr>
            <a:r>
              <a:rPr lang="el-GR">
                <a:latin typeface="Garamond"/>
                <a:ea typeface="Garamond"/>
                <a:cs typeface="Garamond"/>
                <a:sym typeface="Garamond"/>
              </a:rPr>
              <a:t>Συζήτηση - Συμπεράσματα</a:t>
            </a:r>
            <a:br>
              <a:rPr lang="el-GR"/>
            </a:br>
            <a:br>
              <a:rPr lang="el-GR"/>
            </a:br>
            <a:endParaRPr/>
          </a:p>
        </p:txBody>
      </p:sp>
      <p:sp>
        <p:nvSpPr>
          <p:cNvPr id="139" name="Google Shape;139;p10"/>
          <p:cNvSpPr txBox="1">
            <a:spLocks noGrp="1"/>
          </p:cNvSpPr>
          <p:nvPr>
            <p:ph type="body" idx="1"/>
          </p:nvPr>
        </p:nvSpPr>
        <p:spPr>
          <a:xfrm>
            <a:off x="332509" y="1031625"/>
            <a:ext cx="11460315" cy="5687830"/>
          </a:xfrm>
          <a:prstGeom prst="rect">
            <a:avLst/>
          </a:prstGeom>
          <a:noFill/>
          <a:ln>
            <a:noFill/>
          </a:ln>
        </p:spPr>
        <p:txBody>
          <a:bodyPr spcFirstLastPara="1" wrap="square" lIns="91425" tIns="45700" rIns="91425" bIns="45700" anchor="t" anchorCtr="0">
            <a:normAutofit fontScale="40000" lnSpcReduction="20000"/>
          </a:bodyPr>
          <a:lstStyle/>
          <a:p>
            <a:pPr marL="228600" lvl="0" indent="-227547" algn="l" rtl="0">
              <a:lnSpc>
                <a:spcPct val="170000"/>
              </a:lnSpc>
              <a:spcBef>
                <a:spcPts val="0"/>
              </a:spcBef>
              <a:spcAft>
                <a:spcPts val="0"/>
              </a:spcAft>
              <a:buClr>
                <a:srgbClr val="000000"/>
              </a:buClr>
              <a:buSzPct val="100000"/>
              <a:buChar char="•"/>
            </a:pPr>
            <a:r>
              <a:rPr lang="el-GR" sz="4471" b="0" i="0" u="none" strike="noStrike" dirty="0">
                <a:solidFill>
                  <a:srgbClr val="000000"/>
                </a:solidFill>
                <a:latin typeface="Garamond"/>
                <a:ea typeface="Garamond"/>
                <a:cs typeface="Garamond"/>
                <a:sym typeface="Garamond"/>
              </a:rPr>
              <a:t>Από τα αποτελέσματα της έρευνας αναδεικνύονται οι </a:t>
            </a:r>
            <a:r>
              <a:rPr lang="el-GR" sz="4471" b="0" i="0" u="none" strike="noStrike" dirty="0" err="1">
                <a:solidFill>
                  <a:srgbClr val="000000"/>
                </a:solidFill>
                <a:latin typeface="Garamond"/>
                <a:ea typeface="Garamond"/>
                <a:cs typeface="Garamond"/>
                <a:sym typeface="Garamond"/>
              </a:rPr>
              <a:t>πολυπαραγοντικές</a:t>
            </a:r>
            <a:r>
              <a:rPr lang="el-GR" sz="4471" b="0" i="0" u="none" strike="noStrike" dirty="0">
                <a:solidFill>
                  <a:srgbClr val="000000"/>
                </a:solidFill>
                <a:latin typeface="Garamond"/>
                <a:ea typeface="Garamond"/>
                <a:cs typeface="Garamond"/>
                <a:sym typeface="Garamond"/>
              </a:rPr>
              <a:t> διαστάσεις της εμπειρίας της </a:t>
            </a:r>
            <a:r>
              <a:rPr lang="el-GR" sz="4471" b="0" i="0" u="none" strike="noStrike" dirty="0" err="1">
                <a:solidFill>
                  <a:srgbClr val="000000"/>
                </a:solidFill>
                <a:latin typeface="Garamond"/>
                <a:ea typeface="Garamond"/>
                <a:cs typeface="Garamond"/>
                <a:sym typeface="Garamond"/>
              </a:rPr>
              <a:t>κλειτοριδεκτομής</a:t>
            </a:r>
            <a:r>
              <a:rPr lang="el-GR" sz="4471" b="0" i="0" u="none" strike="noStrike" dirty="0">
                <a:solidFill>
                  <a:srgbClr val="000000"/>
                </a:solidFill>
                <a:latin typeface="Garamond"/>
                <a:ea typeface="Garamond"/>
                <a:cs typeface="Garamond"/>
                <a:sym typeface="Garamond"/>
              </a:rPr>
              <a:t> και οι προσλαμβανόμενες συνέπειες τόσο κατά τη διάρκεια της διαδικασίας όσο και στη μετέπειτα ζωή των κοριτσιών. </a:t>
            </a:r>
            <a:endParaRPr sz="4471" b="0" dirty="0">
              <a:latin typeface="Garamond"/>
              <a:ea typeface="Garamond"/>
              <a:cs typeface="Garamond"/>
              <a:sym typeface="Garamond"/>
            </a:endParaRPr>
          </a:p>
          <a:p>
            <a:pPr marL="228600" lvl="0" indent="-227547" algn="l" rtl="0">
              <a:lnSpc>
                <a:spcPct val="170000"/>
              </a:lnSpc>
              <a:spcBef>
                <a:spcPts val="1800"/>
              </a:spcBef>
              <a:spcAft>
                <a:spcPts val="0"/>
              </a:spcAft>
              <a:buClr>
                <a:srgbClr val="000000"/>
              </a:buClr>
              <a:buSzPct val="100000"/>
              <a:buChar char="•"/>
            </a:pPr>
            <a:r>
              <a:rPr lang="el-GR" sz="4471" b="0" i="0" u="none" strike="noStrike" dirty="0">
                <a:solidFill>
                  <a:srgbClr val="000000"/>
                </a:solidFill>
                <a:latin typeface="Garamond"/>
                <a:ea typeface="Garamond"/>
                <a:cs typeface="Garamond"/>
                <a:sym typeface="Garamond"/>
              </a:rPr>
              <a:t>Όσον αφορά την ψυχολογική διάσταση, η </a:t>
            </a:r>
            <a:r>
              <a:rPr lang="el-GR" sz="4471" b="0" i="0" u="none" strike="noStrike" dirty="0" err="1">
                <a:solidFill>
                  <a:srgbClr val="000000"/>
                </a:solidFill>
                <a:latin typeface="Garamond"/>
                <a:ea typeface="Garamond"/>
                <a:cs typeface="Garamond"/>
                <a:sym typeface="Garamond"/>
              </a:rPr>
              <a:t>κλειτοριδεκτομή</a:t>
            </a:r>
            <a:r>
              <a:rPr lang="el-GR" sz="4471" b="0" i="0" u="none" strike="noStrike" dirty="0">
                <a:solidFill>
                  <a:srgbClr val="000000"/>
                </a:solidFill>
                <a:latin typeface="Garamond"/>
                <a:ea typeface="Garamond"/>
                <a:cs typeface="Garamond"/>
                <a:sym typeface="Garamond"/>
              </a:rPr>
              <a:t> φαίνεται να συνδέεται με ψυχική δυσφορία και μια αίσθηση </a:t>
            </a:r>
            <a:r>
              <a:rPr lang="el-GR" sz="4471" b="0" i="0" u="none" strike="noStrike" dirty="0" err="1">
                <a:solidFill>
                  <a:srgbClr val="000000"/>
                </a:solidFill>
                <a:latin typeface="Garamond"/>
                <a:ea typeface="Garamond"/>
                <a:cs typeface="Garamond"/>
                <a:sym typeface="Garamond"/>
              </a:rPr>
              <a:t>αβοηθητότητας</a:t>
            </a:r>
            <a:r>
              <a:rPr lang="el-GR" sz="4471" b="0" i="0" u="none" strike="noStrike" dirty="0">
                <a:solidFill>
                  <a:srgbClr val="000000"/>
                </a:solidFill>
                <a:latin typeface="Garamond"/>
                <a:ea typeface="Garamond"/>
                <a:cs typeface="Garamond"/>
                <a:sym typeface="Garamond"/>
              </a:rPr>
              <a:t>. </a:t>
            </a:r>
            <a:endParaRPr sz="3471" dirty="0"/>
          </a:p>
          <a:p>
            <a:pPr marL="228600" lvl="0" indent="-227547" algn="l" rtl="0">
              <a:lnSpc>
                <a:spcPct val="170000"/>
              </a:lnSpc>
              <a:spcBef>
                <a:spcPts val="1000"/>
              </a:spcBef>
              <a:spcAft>
                <a:spcPts val="0"/>
              </a:spcAft>
              <a:buClr>
                <a:srgbClr val="000000"/>
              </a:buClr>
              <a:buSzPct val="100000"/>
              <a:buChar char="•"/>
            </a:pPr>
            <a:r>
              <a:rPr lang="el-GR" sz="4471" b="0" i="0" u="none" strike="noStrike" dirty="0">
                <a:solidFill>
                  <a:srgbClr val="000000"/>
                </a:solidFill>
                <a:latin typeface="Garamond"/>
                <a:ea typeface="Garamond"/>
                <a:cs typeface="Garamond"/>
                <a:sym typeface="Garamond"/>
              </a:rPr>
              <a:t>Η ύπαρξη τραύματος αντίστοιχα τείνει να συνδέεται με χαμηλή αυτοεκτίμηση και χαμηλή </a:t>
            </a:r>
            <a:r>
              <a:rPr lang="el-GR" sz="4471" b="0" i="0" u="none" strike="noStrike" dirty="0" err="1">
                <a:solidFill>
                  <a:srgbClr val="000000"/>
                </a:solidFill>
                <a:latin typeface="Garamond"/>
                <a:ea typeface="Garamond"/>
                <a:cs typeface="Garamond"/>
                <a:sym typeface="Garamond"/>
              </a:rPr>
              <a:t>αυτοαποτελεσματικότητα</a:t>
            </a:r>
            <a:r>
              <a:rPr lang="el-GR" sz="4471" b="0" i="0" u="none" strike="noStrike" dirty="0">
                <a:solidFill>
                  <a:srgbClr val="000000"/>
                </a:solidFill>
                <a:latin typeface="Garamond"/>
                <a:ea typeface="Garamond"/>
                <a:cs typeface="Garamond"/>
                <a:sym typeface="Garamond"/>
              </a:rPr>
              <a:t>.</a:t>
            </a:r>
            <a:endParaRPr sz="4471" dirty="0">
              <a:solidFill>
                <a:srgbClr val="000000"/>
              </a:solidFill>
              <a:latin typeface="Garamond"/>
              <a:ea typeface="Garamond"/>
              <a:cs typeface="Garamond"/>
              <a:sym typeface="Garamond"/>
            </a:endParaRPr>
          </a:p>
          <a:p>
            <a:pPr marL="228600" lvl="0" indent="-227547" algn="l" rtl="0">
              <a:lnSpc>
                <a:spcPct val="170000"/>
              </a:lnSpc>
              <a:spcBef>
                <a:spcPts val="1000"/>
              </a:spcBef>
              <a:spcAft>
                <a:spcPts val="0"/>
              </a:spcAft>
              <a:buClr>
                <a:srgbClr val="000000"/>
              </a:buClr>
              <a:buSzPct val="100000"/>
              <a:buChar char="•"/>
            </a:pPr>
            <a:r>
              <a:rPr lang="el-GR" sz="4471" b="0" i="0" u="none" strike="noStrike" dirty="0">
                <a:solidFill>
                  <a:srgbClr val="000000"/>
                </a:solidFill>
                <a:latin typeface="Garamond"/>
                <a:ea typeface="Garamond"/>
                <a:cs typeface="Garamond"/>
                <a:sym typeface="Garamond"/>
              </a:rPr>
              <a:t>Η αίσθηση της "απώλειας" είναι σωματική αλλά και ψυχολογική, επηρεάζοντας βαθιά την </a:t>
            </a:r>
            <a:r>
              <a:rPr lang="el-GR" sz="4471" b="0" i="0" u="none" strike="noStrike" dirty="0" err="1">
                <a:solidFill>
                  <a:srgbClr val="000000"/>
                </a:solidFill>
                <a:latin typeface="Garamond"/>
                <a:ea typeface="Garamond"/>
                <a:cs typeface="Garamond"/>
                <a:sym typeface="Garamond"/>
              </a:rPr>
              <a:t>αυτοεικόνα</a:t>
            </a:r>
            <a:r>
              <a:rPr lang="el-GR" sz="4471" b="0" i="0" u="none" strike="noStrike" dirty="0">
                <a:solidFill>
                  <a:srgbClr val="000000"/>
                </a:solidFill>
                <a:latin typeface="Garamond"/>
                <a:ea typeface="Garamond"/>
                <a:cs typeface="Garamond"/>
                <a:sym typeface="Garamond"/>
              </a:rPr>
              <a:t> των κοριτσιών.</a:t>
            </a:r>
            <a:endParaRPr sz="3471" dirty="0"/>
          </a:p>
          <a:p>
            <a:pPr marL="228600" lvl="0" indent="-227547" algn="l" rtl="0">
              <a:lnSpc>
                <a:spcPct val="170000"/>
              </a:lnSpc>
              <a:spcBef>
                <a:spcPts val="1000"/>
              </a:spcBef>
              <a:spcAft>
                <a:spcPts val="0"/>
              </a:spcAft>
              <a:buClr>
                <a:srgbClr val="000000"/>
              </a:buClr>
              <a:buSzPct val="100000"/>
              <a:buChar char="•"/>
            </a:pPr>
            <a:r>
              <a:rPr lang="el-GR" sz="4471" b="0" i="0" u="none" strike="noStrike" dirty="0">
                <a:solidFill>
                  <a:srgbClr val="000000"/>
                </a:solidFill>
                <a:latin typeface="Garamond"/>
                <a:ea typeface="Garamond"/>
                <a:cs typeface="Garamond"/>
                <a:sym typeface="Garamond"/>
              </a:rPr>
              <a:t>Το αίσθημα </a:t>
            </a:r>
            <a:r>
              <a:rPr lang="el-GR" sz="4471" b="0" i="0" u="none" strike="noStrike" dirty="0" err="1">
                <a:solidFill>
                  <a:srgbClr val="000000"/>
                </a:solidFill>
                <a:latin typeface="Garamond"/>
                <a:ea typeface="Garamond"/>
                <a:cs typeface="Garamond"/>
                <a:sym typeface="Garamond"/>
              </a:rPr>
              <a:t>αβοηθησίας</a:t>
            </a:r>
            <a:r>
              <a:rPr lang="el-GR" sz="4471" b="0" i="0" u="none" strike="noStrike" dirty="0">
                <a:solidFill>
                  <a:srgbClr val="000000"/>
                </a:solidFill>
                <a:latin typeface="Garamond"/>
                <a:ea typeface="Garamond"/>
                <a:cs typeface="Garamond"/>
                <a:sym typeface="Garamond"/>
              </a:rPr>
              <a:t> </a:t>
            </a:r>
            <a:endParaRPr sz="4471" dirty="0">
              <a:solidFill>
                <a:srgbClr val="000000"/>
              </a:solidFill>
              <a:latin typeface="Garamond"/>
              <a:ea typeface="Garamond"/>
              <a:cs typeface="Garamond"/>
              <a:sym typeface="Garamond"/>
            </a:endParaRPr>
          </a:p>
          <a:p>
            <a:pPr marL="228600" lvl="0" indent="-227547" algn="l" rtl="0">
              <a:lnSpc>
                <a:spcPct val="170000"/>
              </a:lnSpc>
              <a:spcBef>
                <a:spcPts val="1000"/>
              </a:spcBef>
              <a:spcAft>
                <a:spcPts val="0"/>
              </a:spcAft>
              <a:buClr>
                <a:schemeClr val="dk1"/>
              </a:buClr>
              <a:buSzPct val="100000"/>
              <a:buChar char="•"/>
            </a:pPr>
            <a:r>
              <a:rPr lang="el-GR" sz="4471" dirty="0">
                <a:latin typeface="Garamond"/>
                <a:ea typeface="Garamond"/>
                <a:cs typeface="Garamond"/>
                <a:sym typeface="Garamond"/>
              </a:rPr>
              <a:t>“Καλή” γυναίκα</a:t>
            </a:r>
            <a:endParaRPr sz="3471" dirty="0"/>
          </a:p>
          <a:p>
            <a:pPr marL="228600" lvl="0" indent="-210502" algn="l" rtl="0">
              <a:lnSpc>
                <a:spcPct val="170000"/>
              </a:lnSpc>
              <a:spcBef>
                <a:spcPts val="1000"/>
              </a:spcBef>
              <a:spcAft>
                <a:spcPts val="0"/>
              </a:spcAft>
              <a:buClr>
                <a:schemeClr val="dk1"/>
              </a:buClr>
              <a:buSzPct val="84991"/>
              <a:buChar char="•"/>
            </a:pPr>
            <a:r>
              <a:rPr lang="el-GR" sz="4471" dirty="0">
                <a:latin typeface="Garamond"/>
                <a:ea typeface="Garamond"/>
                <a:cs typeface="Garamond"/>
                <a:sym typeface="Garamond"/>
              </a:rPr>
              <a:t>Μετατόπιση Αντίληψης </a:t>
            </a:r>
            <a:br>
              <a:rPr lang="el-GR" dirty="0"/>
            </a:br>
            <a:br>
              <a:rPr lang="el-GR"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5" name="Google Shape;14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a:p>
          <a:p>
            <a:pPr marL="228600" lvl="0" indent="0" algn="r" rtl="0">
              <a:lnSpc>
                <a:spcPct val="90000"/>
              </a:lnSpc>
              <a:spcBef>
                <a:spcPts val="0"/>
              </a:spcBef>
              <a:spcAft>
                <a:spcPts val="0"/>
              </a:spcAft>
              <a:buNone/>
            </a:pPr>
            <a:endParaRPr i="1"/>
          </a:p>
        </p:txBody>
      </p:sp>
      <p:pic>
        <p:nvPicPr>
          <p:cNvPr id="146" name="Google Shape;146;p11"/>
          <p:cNvPicPr preferRelativeResize="0"/>
          <p:nvPr/>
        </p:nvPicPr>
        <p:blipFill rotWithShape="1">
          <a:blip r:embed="rId3">
            <a:alphaModFix/>
          </a:blip>
          <a:srcRect t="6721" b="6997"/>
          <a:stretch/>
        </p:blipFill>
        <p:spPr>
          <a:xfrm>
            <a:off x="0" y="4032875"/>
            <a:ext cx="2802825" cy="282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1116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l-GR">
                <a:latin typeface="Garamond"/>
                <a:ea typeface="Garamond"/>
                <a:cs typeface="Garamond"/>
                <a:sym typeface="Garamond"/>
              </a:rPr>
              <a:t>Εισαγωγή</a:t>
            </a:r>
            <a:endParaRPr/>
          </a:p>
        </p:txBody>
      </p:sp>
      <p:sp>
        <p:nvSpPr>
          <p:cNvPr id="91" name="Google Shape;91;p2"/>
          <p:cNvSpPr txBox="1">
            <a:spLocks noGrp="1"/>
          </p:cNvSpPr>
          <p:nvPr>
            <p:ph type="body" idx="1"/>
          </p:nvPr>
        </p:nvSpPr>
        <p:spPr>
          <a:xfrm>
            <a:off x="655975" y="1520676"/>
            <a:ext cx="10697700" cy="4656300"/>
          </a:xfrm>
          <a:prstGeom prst="rect">
            <a:avLst/>
          </a:prstGeom>
          <a:noFill/>
          <a:ln>
            <a:noFill/>
          </a:ln>
        </p:spPr>
        <p:txBody>
          <a:bodyPr spcFirstLastPara="1" wrap="square" lIns="91425" tIns="45700" rIns="91425" bIns="45700" anchor="t" anchorCtr="0">
            <a:normAutofit/>
          </a:bodyPr>
          <a:lstStyle/>
          <a:p>
            <a:pPr marL="228600" lvl="0" indent="-234950" algn="just" rtl="0">
              <a:lnSpc>
                <a:spcPct val="90000"/>
              </a:lnSpc>
              <a:spcBef>
                <a:spcPts val="0"/>
              </a:spcBef>
              <a:spcAft>
                <a:spcPts val="0"/>
              </a:spcAft>
              <a:buClr>
                <a:srgbClr val="000000"/>
              </a:buClr>
              <a:buSzPts val="2100"/>
              <a:buChar char="•"/>
            </a:pPr>
            <a:r>
              <a:rPr lang="el-GR" sz="2100" b="0" i="0" u="none" strike="noStrike">
                <a:solidFill>
                  <a:srgbClr val="000000"/>
                </a:solidFill>
                <a:latin typeface="Garamond"/>
                <a:ea typeface="Garamond"/>
                <a:cs typeface="Garamond"/>
                <a:sym typeface="Garamond"/>
              </a:rPr>
              <a:t>Η γυναικεία περιτομή, γνωστότερη ως κλειτοριδεκτομή, είναι μια πρακτική που εφαρμόζεται σε αρκετές χώρες και επιβάλει την ολική ή επιμέρους αφαίρεση των γεννητικών οργάνων της γυναίκας, χωρίς να συντρέχουν ιατρικοί λόγοι (Unicef, 1997).</a:t>
            </a:r>
            <a:endParaRPr sz="2100" b="0" i="0" u="none" strike="noStrike">
              <a:solidFill>
                <a:srgbClr val="000000"/>
              </a:solidFill>
              <a:latin typeface="Garamond"/>
              <a:ea typeface="Garamond"/>
              <a:cs typeface="Garamond"/>
              <a:sym typeface="Garamond"/>
            </a:endParaRPr>
          </a:p>
          <a:p>
            <a:pPr marL="228600" lvl="0" indent="-101600" algn="just" rtl="0">
              <a:lnSpc>
                <a:spcPct val="90000"/>
              </a:lnSpc>
              <a:spcBef>
                <a:spcPts val="1000"/>
              </a:spcBef>
              <a:spcAft>
                <a:spcPts val="0"/>
              </a:spcAft>
              <a:buClr>
                <a:schemeClr val="dk1"/>
              </a:buClr>
              <a:buSzPts val="2000"/>
              <a:buNone/>
            </a:pPr>
            <a:endParaRPr sz="2100">
              <a:solidFill>
                <a:srgbClr val="000000"/>
              </a:solidFill>
              <a:latin typeface="Garamond"/>
              <a:ea typeface="Garamond"/>
              <a:cs typeface="Garamond"/>
              <a:sym typeface="Garamond"/>
            </a:endParaRPr>
          </a:p>
          <a:p>
            <a:pPr marL="228600" lvl="0" indent="-234950" algn="just" rtl="0">
              <a:lnSpc>
                <a:spcPct val="90000"/>
              </a:lnSpc>
              <a:spcBef>
                <a:spcPts val="1000"/>
              </a:spcBef>
              <a:spcAft>
                <a:spcPts val="0"/>
              </a:spcAft>
              <a:buClr>
                <a:srgbClr val="000000"/>
              </a:buClr>
              <a:buSzPts val="2100"/>
              <a:buChar char="•"/>
            </a:pPr>
            <a:r>
              <a:rPr lang="el-GR" sz="2100" b="0" i="0" u="none" strike="noStrike">
                <a:solidFill>
                  <a:srgbClr val="000000"/>
                </a:solidFill>
                <a:latin typeface="Garamond"/>
                <a:ea typeface="Garamond"/>
                <a:cs typeface="Garamond"/>
                <a:sym typeface="Garamond"/>
              </a:rPr>
              <a:t>Στις περισσότερες περιπτώσεις εφαρμόζεται σε ηλικία μεταξύ 5-10 ετών, όπου το ανήλικο αδυνατεί να αντιληφθεί τους κινδύνους αυτής της διαδικασίας και να συναινέσει σε αυτήν (Nakamura, Miyachi, Miyawaki, &amp; Toda, 2023). </a:t>
            </a:r>
            <a:endParaRPr sz="2100" b="0" i="0" u="none" strike="noStrike">
              <a:solidFill>
                <a:srgbClr val="000000"/>
              </a:solidFill>
              <a:latin typeface="Garamond"/>
              <a:ea typeface="Garamond"/>
              <a:cs typeface="Garamond"/>
              <a:sym typeface="Garamond"/>
            </a:endParaRPr>
          </a:p>
          <a:p>
            <a:pPr marL="228600" lvl="0" indent="-101600" algn="l" rtl="0">
              <a:lnSpc>
                <a:spcPct val="90000"/>
              </a:lnSpc>
              <a:spcBef>
                <a:spcPts val="1000"/>
              </a:spcBef>
              <a:spcAft>
                <a:spcPts val="0"/>
              </a:spcAft>
              <a:buClr>
                <a:schemeClr val="dk1"/>
              </a:buClr>
              <a:buSzPts val="2000"/>
              <a:buNone/>
            </a:pPr>
            <a:endParaRPr sz="2000">
              <a:solidFill>
                <a:srgbClr val="000000"/>
              </a:solidFill>
              <a:latin typeface="Garamond"/>
              <a:ea typeface="Garamond"/>
              <a:cs typeface="Garamond"/>
              <a:sym typeface="Garamond"/>
            </a:endParaRPr>
          </a:p>
          <a:p>
            <a:pPr marL="0" lvl="0" indent="0" algn="ctr" rtl="0">
              <a:lnSpc>
                <a:spcPct val="90000"/>
              </a:lnSpc>
              <a:spcBef>
                <a:spcPts val="0"/>
              </a:spcBef>
              <a:spcAft>
                <a:spcPts val="0"/>
              </a:spcAft>
              <a:buNone/>
            </a:pPr>
            <a:r>
              <a:rPr lang="el-GR" sz="2500" b="0" i="0" u="none" strike="noStrike">
                <a:solidFill>
                  <a:srgbClr val="000000"/>
                </a:solidFill>
                <a:latin typeface="Garamond"/>
                <a:ea typeface="Garamond"/>
                <a:cs typeface="Garamond"/>
                <a:sym typeface="Garamond"/>
              </a:rPr>
              <a:t>Σκοπός της παρούσας εργασίας, είναι η εθνογραφική αποτίμηση της πρακτικής της κλειτοριδεκτομής και η ερμηνεία της με αναφορά στα κοινωνικο-πολιτισμικά συμφραζόμενα όπου εμφανίζεται. </a:t>
            </a:r>
            <a:endParaRPr sz="2500" b="0">
              <a:latin typeface="Garamond"/>
              <a:ea typeface="Garamond"/>
              <a:cs typeface="Garamond"/>
              <a:sym typeface="Garamond"/>
            </a:endParaRPr>
          </a:p>
          <a:p>
            <a:pPr marL="0" lvl="0" indent="0" algn="l" rtl="0">
              <a:lnSpc>
                <a:spcPct val="90000"/>
              </a:lnSpc>
              <a:spcBef>
                <a:spcPts val="18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1181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l-GR">
                <a:latin typeface="Garamond"/>
                <a:ea typeface="Garamond"/>
                <a:cs typeface="Garamond"/>
                <a:sym typeface="Garamond"/>
              </a:rPr>
              <a:t>Εννοιολογήσεις</a:t>
            </a:r>
            <a:endParaRPr>
              <a:latin typeface="Garamond"/>
              <a:ea typeface="Garamond"/>
              <a:cs typeface="Garamond"/>
              <a:sym typeface="Garamond"/>
            </a:endParaRPr>
          </a:p>
        </p:txBody>
      </p:sp>
      <p:sp>
        <p:nvSpPr>
          <p:cNvPr id="97" name="Google Shape;97;p3"/>
          <p:cNvSpPr txBox="1">
            <a:spLocks noGrp="1"/>
          </p:cNvSpPr>
          <p:nvPr>
            <p:ph type="body" idx="1"/>
          </p:nvPr>
        </p:nvSpPr>
        <p:spPr>
          <a:xfrm>
            <a:off x="745425" y="1207600"/>
            <a:ext cx="11017500" cy="5650500"/>
          </a:xfrm>
          <a:prstGeom prst="rect">
            <a:avLst/>
          </a:prstGeom>
          <a:noFill/>
          <a:ln>
            <a:noFill/>
          </a:ln>
        </p:spPr>
        <p:txBody>
          <a:bodyPr spcFirstLastPara="1" wrap="square" lIns="91425" tIns="45700" rIns="91425" bIns="45700" anchor="t" anchorCtr="0">
            <a:noAutofit/>
          </a:bodyPr>
          <a:lstStyle/>
          <a:p>
            <a:pPr marL="228600" lvl="0" indent="-241300" algn="just" rtl="0">
              <a:lnSpc>
                <a:spcPct val="90000"/>
              </a:lnSpc>
              <a:spcBef>
                <a:spcPts val="0"/>
              </a:spcBef>
              <a:spcAft>
                <a:spcPts val="0"/>
              </a:spcAft>
              <a:buClr>
                <a:srgbClr val="000000"/>
              </a:buClr>
              <a:buSzPts val="2000"/>
              <a:buChar char="•"/>
            </a:pPr>
            <a:r>
              <a:rPr lang="el-GR" sz="2000" b="1" i="0" u="none" strike="noStrike">
                <a:solidFill>
                  <a:srgbClr val="000000"/>
                </a:solidFill>
                <a:latin typeface="Garamond"/>
                <a:ea typeface="Garamond"/>
                <a:cs typeface="Garamond"/>
                <a:sym typeface="Garamond"/>
              </a:rPr>
              <a:t>Ασυνόδευτος Ανήλικος:</a:t>
            </a:r>
            <a:r>
              <a:rPr lang="el-GR" sz="2000" b="0" i="0" u="none" strike="noStrike">
                <a:solidFill>
                  <a:srgbClr val="000000"/>
                </a:solidFill>
                <a:latin typeface="Garamond"/>
                <a:ea typeface="Garamond"/>
                <a:cs typeface="Garamond"/>
                <a:sym typeface="Garamond"/>
              </a:rPr>
              <a:t> Σύμφωνα με την Ύπατη Αρμοστεία του Ο.Η.Ε. για τους Πρόσφυγες, ως ασυνόδευτος ανήλικος ορίζεται ένα πρόσωπο κάτω από την ηλικία των δεκαοκτώ ετών (ή της ηλικίας ενηλικίωσης κατά το δίκαιο της χώρας ασύλου) το οποίο δεν συνοδεύεται από τους γονείς του, από επίτροπο, ή από άλλο ενήλικο που σύμφωνα με τον νόμο ή το έθιμο είναι υπεύθυνος για την επιμέλειά του και αιτείται να υπαχθεί στο καθεστώς του πρόσφυγα στη χώρα ασύλου (Δημητροπούλου, Παπαγεωργίου, 2008)</a:t>
            </a:r>
            <a:endParaRPr sz="3000"/>
          </a:p>
          <a:p>
            <a:pPr marL="0" lvl="0" indent="0" algn="just" rtl="0">
              <a:lnSpc>
                <a:spcPct val="90000"/>
              </a:lnSpc>
              <a:spcBef>
                <a:spcPts val="800"/>
              </a:spcBef>
              <a:spcAft>
                <a:spcPts val="0"/>
              </a:spcAft>
              <a:buClr>
                <a:schemeClr val="dk1"/>
              </a:buClr>
              <a:buSzPts val="1800"/>
              <a:buNone/>
            </a:pPr>
            <a:endParaRPr sz="2000" b="0">
              <a:latin typeface="Garamond"/>
              <a:ea typeface="Garamond"/>
              <a:cs typeface="Garamond"/>
              <a:sym typeface="Garamond"/>
            </a:endParaRPr>
          </a:p>
          <a:p>
            <a:pPr marL="228600" lvl="0" indent="-241300" algn="just" rtl="0">
              <a:lnSpc>
                <a:spcPct val="90000"/>
              </a:lnSpc>
              <a:spcBef>
                <a:spcPts val="800"/>
              </a:spcBef>
              <a:spcAft>
                <a:spcPts val="0"/>
              </a:spcAft>
              <a:buClr>
                <a:srgbClr val="000000"/>
              </a:buClr>
              <a:buSzPts val="2000"/>
              <a:buChar char="•"/>
            </a:pPr>
            <a:r>
              <a:rPr lang="el-GR" sz="2000" b="1" i="0" u="none" strike="noStrike">
                <a:solidFill>
                  <a:srgbClr val="000000"/>
                </a:solidFill>
                <a:latin typeface="Garamond"/>
                <a:ea typeface="Garamond"/>
                <a:cs typeface="Garamond"/>
                <a:sym typeface="Garamond"/>
              </a:rPr>
              <a:t>FGM</a:t>
            </a:r>
            <a:r>
              <a:rPr lang="el-GR" sz="2000" b="0" i="0" u="none" strike="noStrike">
                <a:solidFill>
                  <a:srgbClr val="000000"/>
                </a:solidFill>
                <a:latin typeface="Garamond"/>
                <a:ea typeface="Garamond"/>
                <a:cs typeface="Garamond"/>
                <a:sym typeface="Garamond"/>
              </a:rPr>
              <a:t>: Σύμφωνα με τον Παγκόσμιο Οργανισμό Υγείας (WHO, 2008) η κλειτοριδεκτομή διακρίνεται σε τέσσερις τύπους. </a:t>
            </a:r>
            <a:endParaRPr sz="2000" b="0">
              <a:latin typeface="Garamond"/>
              <a:ea typeface="Garamond"/>
              <a:cs typeface="Garamond"/>
              <a:sym typeface="Garamond"/>
            </a:endParaRPr>
          </a:p>
          <a:p>
            <a:pPr marL="228600" lvl="0" indent="-241300" algn="l" rtl="0">
              <a:lnSpc>
                <a:spcPct val="90000"/>
              </a:lnSpc>
              <a:spcBef>
                <a:spcPts val="800"/>
              </a:spcBef>
              <a:spcAft>
                <a:spcPts val="0"/>
              </a:spcAft>
              <a:buClr>
                <a:srgbClr val="000000"/>
              </a:buClr>
              <a:buSzPts val="2000"/>
              <a:buFont typeface="Noto Sans Symbols"/>
              <a:buChar char="❑"/>
            </a:pPr>
            <a:r>
              <a:rPr lang="el-GR" sz="2000" b="0" i="0" u="none" strike="noStrike">
                <a:solidFill>
                  <a:srgbClr val="000000"/>
                </a:solidFill>
                <a:latin typeface="Garamond"/>
                <a:ea typeface="Garamond"/>
                <a:cs typeface="Garamond"/>
                <a:sym typeface="Garamond"/>
              </a:rPr>
              <a:t>Η περιτομή Σούνα, όπως ονομάζεται από τις ισλαμικές αρχές, η οποία αναφέρεται στο κόψιμο της άκρης ή ολόκληρης της κλειτορίδας με ένα ξυράφι. </a:t>
            </a:r>
            <a:endParaRPr sz="3000"/>
          </a:p>
          <a:p>
            <a:pPr marL="228600" lvl="0" indent="-241300" algn="l" rtl="0">
              <a:lnSpc>
                <a:spcPct val="90000"/>
              </a:lnSpc>
              <a:spcBef>
                <a:spcPts val="800"/>
              </a:spcBef>
              <a:spcAft>
                <a:spcPts val="0"/>
              </a:spcAft>
              <a:buClr>
                <a:srgbClr val="000000"/>
              </a:buClr>
              <a:buSzPts val="2000"/>
              <a:buFont typeface="Noto Sans Symbols"/>
              <a:buChar char="❑"/>
            </a:pPr>
            <a:r>
              <a:rPr lang="el-GR" sz="2000" b="0" i="0" u="none" strike="noStrike">
                <a:solidFill>
                  <a:srgbClr val="000000"/>
                </a:solidFill>
                <a:latin typeface="Garamond"/>
                <a:ea typeface="Garamond"/>
                <a:cs typeface="Garamond"/>
                <a:sym typeface="Garamond"/>
              </a:rPr>
              <a:t>Η ολική αφαίρεση της κλειτορίδας και των εσωτερικών χειλέων του αιδοίου</a:t>
            </a:r>
            <a:endParaRPr sz="3000"/>
          </a:p>
          <a:p>
            <a:pPr marL="228600" lvl="0" indent="-241300" algn="l" rtl="0">
              <a:lnSpc>
                <a:spcPct val="90000"/>
              </a:lnSpc>
              <a:spcBef>
                <a:spcPts val="800"/>
              </a:spcBef>
              <a:spcAft>
                <a:spcPts val="0"/>
              </a:spcAft>
              <a:buClr>
                <a:srgbClr val="000000"/>
              </a:buClr>
              <a:buSzPts val="2000"/>
              <a:buFont typeface="Noto Sans Symbols"/>
              <a:buChar char="❑"/>
            </a:pPr>
            <a:r>
              <a:rPr lang="el-GR" sz="2000" b="0" i="0" u="none" strike="noStrike">
                <a:solidFill>
                  <a:srgbClr val="000000"/>
                </a:solidFill>
                <a:latin typeface="Garamond"/>
                <a:ea typeface="Garamond"/>
                <a:cs typeface="Garamond"/>
                <a:sym typeface="Garamond"/>
              </a:rPr>
              <a:t>Ο αγκτηριασμός που είναι ο πιο ριζικός τύπος ακρωτηριασμού. Είναι το κόψιμο ολόκληρης της κλειτορίδας, των εσωτερικών και των εξωτερικών χειλέων, και στη συνέχεια τα υπόλοιπα μέρη των εξωτερικών χειλέων ράβονται μαζί αφήνοντας μόνο μία μικρή τρύπα από την οποία μπορούν να φεύγουν τα ούρα και η ροή της περιόδου.</a:t>
            </a:r>
            <a:endParaRPr sz="3000"/>
          </a:p>
          <a:p>
            <a:pPr marL="228600" lvl="0" indent="-228600" algn="l" rtl="0">
              <a:lnSpc>
                <a:spcPct val="90000"/>
              </a:lnSpc>
              <a:spcBef>
                <a:spcPts val="800"/>
              </a:spcBef>
              <a:spcAft>
                <a:spcPts val="0"/>
              </a:spcAft>
              <a:buClr>
                <a:srgbClr val="000000"/>
              </a:buClr>
              <a:buSzPts val="1800"/>
              <a:buFont typeface="Noto Sans Symbols"/>
              <a:buChar char="❑"/>
            </a:pPr>
            <a:r>
              <a:rPr lang="el-GR" sz="2000" b="0" i="0" u="none" strike="noStrike">
                <a:solidFill>
                  <a:srgbClr val="000000"/>
                </a:solidFill>
                <a:latin typeface="Garamond"/>
                <a:ea typeface="Garamond"/>
                <a:cs typeface="Garamond"/>
                <a:sym typeface="Garamond"/>
              </a:rPr>
              <a:t>Οποιαδήποτε διαδικασία κατά την οποία τραυματίζονται ή ακρωτηριάζονται τα γεννητικά όργανα μιας γυναίκας (καυτηριασμός, τρύπημα κλειτορίδας). </a:t>
            </a:r>
            <a:br>
              <a:rPr lang="el-GR" sz="1800">
                <a:latin typeface="Garamond"/>
                <a:ea typeface="Garamond"/>
                <a:cs typeface="Garamond"/>
                <a:sym typeface="Garamond"/>
              </a:rPr>
            </a:br>
            <a:endParaRPr sz="1800">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58786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Garamond"/>
              <a:buNone/>
            </a:pPr>
            <a:r>
              <a:rPr lang="el-GR">
                <a:latin typeface="Garamond"/>
                <a:ea typeface="Garamond"/>
                <a:cs typeface="Garamond"/>
                <a:sym typeface="Garamond"/>
              </a:rPr>
              <a:t>Μεθοδολογία της έρευνας</a:t>
            </a:r>
            <a:br>
              <a:rPr lang="el-GR"/>
            </a:br>
            <a:br>
              <a:rPr lang="el-GR"/>
            </a:br>
            <a:endParaRPr/>
          </a:p>
        </p:txBody>
      </p:sp>
      <p:sp>
        <p:nvSpPr>
          <p:cNvPr id="103" name="Google Shape;103;p4"/>
          <p:cNvSpPr txBox="1">
            <a:spLocks noGrp="1"/>
          </p:cNvSpPr>
          <p:nvPr>
            <p:ph type="body" idx="1"/>
          </p:nvPr>
        </p:nvSpPr>
        <p:spPr>
          <a:xfrm>
            <a:off x="760350" y="1356700"/>
            <a:ext cx="11032500" cy="52179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l-GR">
                <a:latin typeface="Garamond"/>
                <a:ea typeface="Garamond"/>
                <a:cs typeface="Garamond"/>
                <a:sym typeface="Garamond"/>
              </a:rPr>
              <a:t>Σκοπός της παρούσας εργασίας, είναι η εθνογραφική αποτίμηση της πρακτικής της κλειτοριδεκτομής και η ερμηνεία της με αναφορά στα κοινωνικο-πολιτισμικά συμφραζόμενα όπου εμφανίζεται. Το δείγμα της έρευνας αποτέλεσαν είκοσι ασυνόδευτα ανήλικα κορίτσια που φιλοξενούνται σε Κέντρο φιλοξενίας και κατάγονται από τη Σομαλία. Οι δώδεκα έχουν υποστεί τον τύπο ΙΙ, εφτά έχουν υποστεί αγκτηριασμό και μία κοπέλα που υπέστη Suna. Πραγματοποιήθηκαν από τριών έως δέκα ετών. Τηρήθηκε η λήψη ειδικής άδειας για τη συμμετοχή των ανηλίκων στην έρευνα. Πραγματοποιήθηκαν ημι-δομημένες συνεντεύξεις με επαγγελματία πιστοποιημένο διερμηνέα.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l-GR">
                <a:latin typeface="Garamond"/>
                <a:ea typeface="Garamond"/>
                <a:cs typeface="Garamond"/>
                <a:sym typeface="Garamond"/>
              </a:rPr>
              <a:t>Αποτελέσματα της έρευνας</a:t>
            </a:r>
            <a:endParaRPr/>
          </a:p>
        </p:txBody>
      </p:sp>
      <p:sp>
        <p:nvSpPr>
          <p:cNvPr id="109" name="Google Shape;109;p5"/>
          <p:cNvSpPr txBox="1">
            <a:spLocks noGrp="1"/>
          </p:cNvSpPr>
          <p:nvPr>
            <p:ph type="body" idx="1"/>
          </p:nvPr>
        </p:nvSpPr>
        <p:spPr>
          <a:xfrm>
            <a:off x="838200" y="1825625"/>
            <a:ext cx="10924800" cy="47937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l-GR">
                <a:latin typeface="Garamond"/>
                <a:ea typeface="Garamond"/>
                <a:cs typeface="Garamond"/>
                <a:sym typeface="Garamond"/>
              </a:rPr>
              <a:t>Από τα αποτελέσματα της έρευνας προκύπτει ότι η διαδικασία της κλειτοριδεκτομής αποτυπώνεται ως μια επίπονη εμπειρία που φέρει σωματικές και ψυχολογικές συνέπειες από την παιδική ηλικία μέχρι και την ενηλικίωση </a:t>
            </a:r>
            <a:r>
              <a:rPr lang="el-GR" i="1">
                <a:latin typeface="Garamond"/>
                <a:ea typeface="Garamond"/>
                <a:cs typeface="Garamond"/>
                <a:sym typeface="Garamond"/>
              </a:rPr>
              <a:t>“θυμάμαι ότι αιμορραγούσα πολύ, ήταν τρεις γυναίκες ηλικιωμένες, οι δυο με κρατούσαν σφιχτά για να μη κουνηθώ και η άλλη χρησιμοποίησε μαχαίρι και λεπίδα</a:t>
            </a:r>
            <a:r>
              <a:rPr lang="el-GR">
                <a:latin typeface="Garamond"/>
                <a:ea typeface="Garamond"/>
                <a:cs typeface="Garamond"/>
                <a:sym typeface="Garamond"/>
              </a:rPr>
              <a:t> ” </a:t>
            </a:r>
            <a:r>
              <a:rPr lang="el-GR" b="1">
                <a:latin typeface="Garamond"/>
                <a:ea typeface="Garamond"/>
                <a:cs typeface="Garamond"/>
                <a:sym typeface="Garamond"/>
              </a:rPr>
              <a:t>(Κ, 1)</a:t>
            </a:r>
            <a:r>
              <a:rPr lang="el-GR">
                <a:latin typeface="Garamond"/>
                <a:ea typeface="Garamond"/>
                <a:cs typeface="Garamond"/>
                <a:sym typeface="Garamond"/>
              </a:rPr>
              <a:t>, </a:t>
            </a:r>
            <a:r>
              <a:rPr lang="el-GR" i="1">
                <a:latin typeface="Garamond"/>
                <a:ea typeface="Garamond"/>
                <a:cs typeface="Garamond"/>
                <a:sym typeface="Garamond"/>
              </a:rPr>
              <a:t>“...μου παραβίασαν το σώμα μου, ένιωθα πολλά χέρια πάνω στο σώμα μου, με έκοψαν και μετά με ράψανε”</a:t>
            </a:r>
            <a:r>
              <a:rPr lang="el-GR">
                <a:latin typeface="Garamond"/>
                <a:ea typeface="Garamond"/>
                <a:cs typeface="Garamond"/>
                <a:sym typeface="Garamond"/>
              </a:rPr>
              <a:t> </a:t>
            </a:r>
            <a:r>
              <a:rPr lang="el-GR" b="1">
                <a:latin typeface="Garamond"/>
                <a:ea typeface="Garamond"/>
                <a:cs typeface="Garamond"/>
                <a:sym typeface="Garamond"/>
              </a:rPr>
              <a:t>(Κ, 14)</a:t>
            </a:r>
            <a:r>
              <a:rPr lang="el-GR">
                <a:latin typeface="Garamond"/>
                <a:ea typeface="Garamond"/>
                <a:cs typeface="Garamond"/>
                <a:sym typeface="Garamond"/>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5" name="Google Shape;11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l-GR">
                <a:latin typeface="Garamond"/>
                <a:ea typeface="Garamond"/>
                <a:cs typeface="Garamond"/>
                <a:sym typeface="Garamond"/>
              </a:rPr>
              <a:t>Ως προς την κατανόηση- συμβολισμό αυτής της πρακτικής, όλα τα κορίτσια του δείγματος το απέδωσαν στον πολιτισμό τους, </a:t>
            </a:r>
            <a:r>
              <a:rPr lang="el-GR" i="1">
                <a:latin typeface="Garamond"/>
                <a:ea typeface="Garamond"/>
                <a:cs typeface="Garamond"/>
                <a:sym typeface="Garamond"/>
              </a:rPr>
              <a:t>“Είναι ο πολιτισμός μας και αντιβαίνει στη θρησκεία μας.  Αυτή η πρακτική εξασφαλίζει ότι η γυναίκα δεν έχει σεξουαλικές επαφές με άνδρες πριν από τον γάμο”</a:t>
            </a:r>
            <a:r>
              <a:rPr lang="el-GR">
                <a:latin typeface="Garamond"/>
                <a:ea typeface="Garamond"/>
                <a:cs typeface="Garamond"/>
                <a:sym typeface="Garamond"/>
              </a:rPr>
              <a:t> </a:t>
            </a:r>
            <a:r>
              <a:rPr lang="el-GR" b="1">
                <a:latin typeface="Garamond"/>
                <a:ea typeface="Garamond"/>
                <a:cs typeface="Garamond"/>
                <a:sym typeface="Garamond"/>
              </a:rPr>
              <a:t>(Κ, 2)</a:t>
            </a:r>
            <a:r>
              <a:rPr lang="el-GR">
                <a:latin typeface="Garamond"/>
                <a:ea typeface="Garamond"/>
                <a:cs typeface="Garamond"/>
                <a:sym typeface="Garamond"/>
              </a:rPr>
              <a:t> αλλά και την καθαρότητά τους </a:t>
            </a:r>
            <a:r>
              <a:rPr lang="el-GR" i="1">
                <a:latin typeface="Garamond"/>
                <a:ea typeface="Garamond"/>
                <a:cs typeface="Garamond"/>
                <a:sym typeface="Garamond"/>
              </a:rPr>
              <a:t>“...συμβολίζει την καλή γυναίκα, και έτσι η γυναίκα κάνει νόμιμο σεξ, αλλιως το σεξ αν δεν έχεις κάνει fmg είναι παράνομο. Και τα αγόρια θεωρούν πως δεν είναι καλό ένα κορίτσι αν δεν έχει fgm. Πρέπει να το κάνει η κάθε γυναίκα αυτό…” </a:t>
            </a:r>
            <a:r>
              <a:rPr lang="el-GR" b="1">
                <a:latin typeface="Garamond"/>
                <a:ea typeface="Garamond"/>
                <a:cs typeface="Garamond"/>
                <a:sym typeface="Garamond"/>
              </a:rPr>
              <a:t>(Κ, 20)</a:t>
            </a:r>
            <a:r>
              <a:rPr lang="el-GR">
                <a:latin typeface="Garamond"/>
                <a:ea typeface="Garamond"/>
                <a:cs typeface="Garamond"/>
                <a:sym typeface="Garamond"/>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1" name="Google Shape;1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l-GR">
                <a:latin typeface="Garamond"/>
                <a:ea typeface="Garamond"/>
                <a:cs typeface="Garamond"/>
                <a:sym typeface="Garamond"/>
              </a:rPr>
              <a:t>Η κλειτοριδεκτομή αποτελεί σύμβολο της αγνότητας και της αξίας της γυναίκας και φέρεται να σηματοδοτεί τη διαθεσιμότητα της γυναίκας να παντρευτεί και να κυοφορήσει </a:t>
            </a:r>
            <a:r>
              <a:rPr lang="el-GR" i="1">
                <a:latin typeface="Garamond"/>
                <a:ea typeface="Garamond"/>
                <a:cs typeface="Garamond"/>
                <a:sym typeface="Garamond"/>
              </a:rPr>
              <a:t>“...λέγανε πως είσαι γυναίκα πια, μετά τη διαδικασία πραγματοποιείται μια γιορτή, όλοι ήταν χαρούμενοι από την οικογένειά μου. Είσαι καλό κορίτσι τώρα μου έλεγε ο πατέρας μου…” </a:t>
            </a:r>
            <a:r>
              <a:rPr lang="el-GR" b="1">
                <a:latin typeface="Garamond"/>
                <a:ea typeface="Garamond"/>
                <a:cs typeface="Garamond"/>
                <a:sym typeface="Garamond"/>
              </a:rPr>
              <a:t>(Κ, 4)</a:t>
            </a:r>
            <a:r>
              <a:rPr lang="el-GR">
                <a:latin typeface="Garamond"/>
                <a:ea typeface="Garamond"/>
                <a:cs typeface="Garamond"/>
                <a:sym typeface="Garamond"/>
              </a:rPr>
              <a:t>. </a:t>
            </a:r>
            <a:endParaRPr/>
          </a:p>
          <a:p>
            <a:pPr marL="228600" lvl="0" indent="-228600" algn="just" rtl="0">
              <a:lnSpc>
                <a:spcPct val="90000"/>
              </a:lnSpc>
              <a:spcBef>
                <a:spcPts val="1000"/>
              </a:spcBef>
              <a:spcAft>
                <a:spcPts val="0"/>
              </a:spcAft>
              <a:buClr>
                <a:schemeClr val="dk1"/>
              </a:buClr>
              <a:buSzPts val="2800"/>
              <a:buChar char="•"/>
            </a:pPr>
            <a:r>
              <a:rPr lang="el-GR">
                <a:latin typeface="Garamond"/>
                <a:ea typeface="Garamond"/>
                <a:cs typeface="Garamond"/>
                <a:sym typeface="Garamond"/>
              </a:rPr>
              <a:t>Γύρω από την πρακτική της κλειτοριδεκτομής περιστρέφονται θρησκευτικές, κοινωνικές και προσωπικές πεποιθήσεις, εστιάζοντας κυρίως σε ψυχοσεξουαλικές και κοινωνικές αιτίες οι οποίες έχουν διαπεράσει από γενιά σε γενιά και έχουν φυσικοποιηθεί </a:t>
            </a:r>
            <a:r>
              <a:rPr lang="el-GR" i="1">
                <a:latin typeface="Garamond"/>
                <a:ea typeface="Garamond"/>
                <a:cs typeface="Garamond"/>
                <a:sym typeface="Garamond"/>
              </a:rPr>
              <a:t>“Είναι η κουλτούρα μας, είναι υποχρεωτικό να γίνει, πάππου προς πάππου…” </a:t>
            </a:r>
            <a:r>
              <a:rPr lang="el-GR" b="1">
                <a:latin typeface="Garamond"/>
                <a:ea typeface="Garamond"/>
                <a:cs typeface="Garamond"/>
                <a:sym typeface="Garamond"/>
              </a:rPr>
              <a:t>(Κ, 15)</a:t>
            </a:r>
            <a:r>
              <a:rPr lang="el-GR">
                <a:latin typeface="Garamond"/>
                <a:ea typeface="Garamond"/>
                <a:cs typeface="Garamond"/>
                <a:sym typeface="Garamond"/>
              </a:rPr>
              <a:t>.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l-GR">
                <a:latin typeface="Garamond"/>
                <a:ea typeface="Garamond"/>
                <a:cs typeface="Garamond"/>
                <a:sym typeface="Garamond"/>
              </a:rPr>
              <a:t>Υπό το πρίσμα αυτής της πρακτικής εγείρονται ζητήματα που αφορούν την αυτο-εικόνα και την αυτο-αντίληψη των γυναικών και τη σχέση των γυναικών με το σώμα τους, </a:t>
            </a:r>
            <a:r>
              <a:rPr lang="el-GR" i="1">
                <a:latin typeface="Garamond"/>
                <a:ea typeface="Garamond"/>
                <a:cs typeface="Garamond"/>
                <a:sym typeface="Garamond"/>
              </a:rPr>
              <a:t>“...νιώθω ότι έχω χάσει κάτι από το σώμα μου… Ντρέπομαι να συζητάω γι' αυτό…”</a:t>
            </a:r>
            <a:r>
              <a:rPr lang="el-GR">
                <a:latin typeface="Garamond"/>
                <a:ea typeface="Garamond"/>
                <a:cs typeface="Garamond"/>
                <a:sym typeface="Garamond"/>
              </a:rPr>
              <a:t> </a:t>
            </a:r>
            <a:r>
              <a:rPr lang="el-GR" b="1">
                <a:latin typeface="Garamond"/>
                <a:ea typeface="Garamond"/>
                <a:cs typeface="Garamond"/>
                <a:sym typeface="Garamond"/>
              </a:rPr>
              <a:t>(Κ, 20)</a:t>
            </a:r>
            <a:r>
              <a:rPr lang="el-GR">
                <a:latin typeface="Garamond"/>
                <a:ea typeface="Garamond"/>
                <a:cs typeface="Garamond"/>
                <a:sym typeface="Garamond"/>
              </a:rPr>
              <a:t>,  καθώς και ανησυχίες γύρω από την έμμηνο ρύση, </a:t>
            </a:r>
            <a:r>
              <a:rPr lang="el-GR" i="1">
                <a:latin typeface="Garamond"/>
                <a:ea typeface="Garamond"/>
                <a:cs typeface="Garamond"/>
                <a:sym typeface="Garamond"/>
              </a:rPr>
              <a:t>“Είναι δύσκολο για το σώμα μου, πονάω πάρα πολύ στην περίοδο. Τα υλικά που χρησιμοποίησαν (ξυράφια) δεν ήταν αποστειρωμένα και δημιουργούν μολύνσεις και φαγούρα σε όλη σου τη ζωή” </a:t>
            </a:r>
            <a:r>
              <a:rPr lang="el-GR" b="1">
                <a:latin typeface="Garamond"/>
                <a:ea typeface="Garamond"/>
                <a:cs typeface="Garamond"/>
                <a:sym typeface="Garamond"/>
              </a:rPr>
              <a:t>(Κ, 7)</a:t>
            </a:r>
            <a:r>
              <a:rPr lang="el-GR">
                <a:latin typeface="Garamond"/>
                <a:ea typeface="Garamond"/>
                <a:cs typeface="Garamond"/>
                <a:sym typeface="Garamond"/>
              </a:rPr>
              <a:t>.</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3" name="Google Shape;133;p9"/>
          <p:cNvSpPr txBox="1">
            <a:spLocks noGrp="1"/>
          </p:cNvSpPr>
          <p:nvPr>
            <p:ph type="body" idx="1"/>
          </p:nvPr>
        </p:nvSpPr>
        <p:spPr>
          <a:xfrm>
            <a:off x="838200" y="1595225"/>
            <a:ext cx="10805400" cy="4875000"/>
          </a:xfrm>
          <a:prstGeom prst="rect">
            <a:avLst/>
          </a:prstGeom>
          <a:noFill/>
          <a:ln>
            <a:noFill/>
          </a:ln>
        </p:spPr>
        <p:txBody>
          <a:bodyPr spcFirstLastPara="1" wrap="square" lIns="91425" tIns="45700" rIns="91425" bIns="45700" anchor="t" anchorCtr="0">
            <a:normAutofit lnSpcReduction="10000"/>
          </a:bodyPr>
          <a:lstStyle/>
          <a:p>
            <a:pPr marL="228600" lvl="0" indent="-241934" algn="just" rtl="0">
              <a:lnSpc>
                <a:spcPct val="90000"/>
              </a:lnSpc>
              <a:spcBef>
                <a:spcPts val="0"/>
              </a:spcBef>
              <a:spcAft>
                <a:spcPts val="0"/>
              </a:spcAft>
              <a:buClr>
                <a:schemeClr val="dk1"/>
              </a:buClr>
              <a:buSzPts val="2800"/>
              <a:buChar char="•"/>
            </a:pPr>
            <a:r>
              <a:rPr lang="el-GR">
                <a:latin typeface="Garamond"/>
                <a:ea typeface="Garamond"/>
                <a:cs typeface="Garamond"/>
                <a:sym typeface="Garamond"/>
              </a:rPr>
              <a:t>Ταυτόχρονα εκφράστηκε έντονα η επιθυμία των κοριτσιών να εξαλειφθεί η πρακτική της κλειτοριδεκτομής για την απαλλαγή από την τραυματική εμπειρία της επίπονης διαδικασίας αλλά και της μετέπειτα ανησυχίας για τη σεξουαλικότητα και το σώμα γενικότερα, </a:t>
            </a:r>
            <a:r>
              <a:rPr lang="el-GR" i="1">
                <a:latin typeface="Garamond"/>
                <a:ea typeface="Garamond"/>
                <a:cs typeface="Garamond"/>
                <a:sym typeface="Garamond"/>
              </a:rPr>
              <a:t>“Δε θέλω να παντρευτώ γιατί φοβάμαι για την πρώτη μου επαφή… Δεν θα το έκανα στην κόρη μου γιατί εκτός από τον πόνο που προκαλεί και θα προκαλεί για πάντα, η διαδικασία αυτή δηλώνει μια έλλειψη σεβασμού προς τη γυναίκα. Είναι σαν η γυναίκα να είναι ένα 'τίποτα', δεν έχει το δικαίωμα της επιλογής και δεν έχει δική της προσωπικότητα” </a:t>
            </a:r>
            <a:r>
              <a:rPr lang="el-GR" b="1">
                <a:latin typeface="Garamond"/>
                <a:ea typeface="Garamond"/>
                <a:cs typeface="Garamond"/>
                <a:sym typeface="Garamond"/>
              </a:rPr>
              <a:t>(Κ, 13)</a:t>
            </a:r>
            <a:r>
              <a:rPr lang="el-GR">
                <a:latin typeface="Garamond"/>
                <a:ea typeface="Garamond"/>
                <a:cs typeface="Garamond"/>
                <a:sym typeface="Garamond"/>
              </a:rPr>
              <a:t>, </a:t>
            </a:r>
            <a:r>
              <a:rPr lang="el-GR" i="1">
                <a:latin typeface="Garamond"/>
                <a:ea typeface="Garamond"/>
                <a:cs typeface="Garamond"/>
                <a:sym typeface="Garamond"/>
              </a:rPr>
              <a:t>“ Έχω ήδη παντρευτεί και ξέρω τη δυσκολία της πρώτης φοράς (δεν ήθελε να μιλήσει περισσότερο, έκλαιγε)- Η FGM είναι ενάντια στα δικαιώματα της γυναίκας και δεν έχει να κάνει με τη θρησκεία” </a:t>
            </a:r>
            <a:r>
              <a:rPr lang="el-GR" b="1">
                <a:latin typeface="Garamond"/>
                <a:ea typeface="Garamond"/>
                <a:cs typeface="Garamond"/>
                <a:sym typeface="Garamond"/>
              </a:rPr>
              <a:t>(Κ, 2)</a:t>
            </a:r>
            <a:r>
              <a:rPr lang="el-GR">
                <a:latin typeface="Garamond"/>
                <a:ea typeface="Garamond"/>
                <a:cs typeface="Garamond"/>
                <a:sym typeface="Garamond"/>
              </a:rPr>
              <a:t>. </a:t>
            </a:r>
            <a:r>
              <a:rPr lang="el-GR" i="1">
                <a:latin typeface="Garamond"/>
                <a:ea typeface="Garamond"/>
                <a:cs typeface="Garamond"/>
                <a:sym typeface="Garamond"/>
              </a:rPr>
              <a:t>“Δε θέλω να παντρευτώ γιατί θα έχω προβλήματα και πόνο και στο σεξ και στη γέννα, και θα έχει πολύ πόνο και εγχείρηση για να ανοίξω πρώτα…Δε θα το έκανα στο παιδί μου γιατί έχει πολύ πόνο και δε θέλω να υποφέρει κι αυτό”</a:t>
            </a:r>
            <a:r>
              <a:rPr lang="el-GR">
                <a:latin typeface="Garamond"/>
                <a:ea typeface="Garamond"/>
                <a:cs typeface="Garamond"/>
                <a:sym typeface="Garamond"/>
              </a:rPr>
              <a:t> </a:t>
            </a:r>
            <a:r>
              <a:rPr lang="el-GR" b="1">
                <a:latin typeface="Garamond"/>
                <a:ea typeface="Garamond"/>
                <a:cs typeface="Garamond"/>
                <a:sym typeface="Garamond"/>
              </a:rPr>
              <a:t>(Κ, 19)</a:t>
            </a:r>
            <a:r>
              <a:rPr lang="el-GR">
                <a:latin typeface="Garamond"/>
                <a:ea typeface="Garamond"/>
                <a:cs typeface="Garamond"/>
                <a:sym typeface="Garamond"/>
              </a:rPr>
              <a:t>. </a:t>
            </a:r>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1219</Words>
  <Application>Microsoft Macintosh PowerPoint</Application>
  <PresentationFormat>Ευρεία οθόνη</PresentationFormat>
  <Paragraphs>42</Paragraphs>
  <Slides>11</Slides>
  <Notes>11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Garamond</vt:lpstr>
      <vt:lpstr>Arial</vt:lpstr>
      <vt:lpstr>Noto Sans Symbols</vt:lpstr>
      <vt:lpstr>Calibri</vt:lpstr>
      <vt:lpstr>Θέμα του Office</vt:lpstr>
      <vt:lpstr>     Θέσεις και αντιθέσεις ως προς το ζήτημα ύπαρξης της πρακτικής της κλειτοριδεκτομής  Μια μελέτη περίπτωσης σε Δομή Ασυνόδευτων Ανηλίκων Προσφύγων από τη Σομαλία </vt:lpstr>
      <vt:lpstr>Εισαγωγή</vt:lpstr>
      <vt:lpstr>Εννοιολογήσεις</vt:lpstr>
      <vt:lpstr>Μεθοδολογία της έρευνας  </vt:lpstr>
      <vt:lpstr>Αποτελέσματα της έρευνας</vt:lpstr>
      <vt:lpstr>Παρουσίαση του PowerPoint</vt:lpstr>
      <vt:lpstr>Παρουσίαση του PowerPoint</vt:lpstr>
      <vt:lpstr>Παρουσίαση του PowerPoint</vt:lpstr>
      <vt:lpstr>Παρουσίαση του PowerPoint</vt:lpstr>
      <vt:lpstr>Συζήτηση - Συμπεράσματα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Θέσεις και αντιθέσεις ως προς το ζήτημα ύπαρξης της πρακτικής της κλειτοριδεκτομής  Μια μελέτη περίπτωσης σε Δομή Ασυνόδευτων Ανηλίκων Προσφύγων από τη Σομαλία </dc:title>
  <dc:creator>Ανδρομαχη Μπουνα</dc:creator>
  <cp:lastModifiedBy>Ανδρομαχη Μπουνα</cp:lastModifiedBy>
  <cp:revision>2</cp:revision>
  <dcterms:created xsi:type="dcterms:W3CDTF">2023-10-30T09:28:22Z</dcterms:created>
  <dcterms:modified xsi:type="dcterms:W3CDTF">2023-11-01T09:29:19Z</dcterms:modified>
</cp:coreProperties>
</file>