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sldIdLst>
    <p:sldId id="256" r:id="rId2"/>
    <p:sldId id="257" r:id="rId3"/>
    <p:sldId id="258" r:id="rId4"/>
    <p:sldId id="259" r:id="rId5"/>
    <p:sldId id="266" r:id="rId6"/>
    <p:sldId id="267" r:id="rId7"/>
    <p:sldId id="268" r:id="rId8"/>
    <p:sldId id="260" r:id="rId9"/>
    <p:sldId id="275" r:id="rId10"/>
    <p:sldId id="261" r:id="rId11"/>
    <p:sldId id="262" r:id="rId12"/>
    <p:sldId id="269" r:id="rId13"/>
    <p:sldId id="270" r:id="rId14"/>
    <p:sldId id="271" r:id="rId15"/>
    <p:sldId id="276" r:id="rId16"/>
    <p:sldId id="277" r:id="rId17"/>
    <p:sldId id="263" r:id="rId18"/>
    <p:sldId id="265" r:id="rId19"/>
    <p:sldId id="264" r:id="rId20"/>
    <p:sldId id="272" r:id="rId21"/>
    <p:sldId id="273" r:id="rId22"/>
    <p:sldId id="274" r:id="rId23"/>
    <p:sldId id="278" r:id="rId24"/>
    <p:sldId id="279" r:id="rId25"/>
    <p:sldId id="280" r:id="rId26"/>
    <p:sldId id="281" r:id="rId27"/>
    <p:sldId id="284" r:id="rId28"/>
    <p:sldId id="285" r:id="rId29"/>
    <p:sldId id="286" r:id="rId30"/>
    <p:sldId id="287" r:id="rId31"/>
    <p:sldId id="282" r:id="rId32"/>
    <p:sldId id="288" r:id="rId33"/>
    <p:sldId id="289" r:id="rId34"/>
    <p:sldId id="290" r:id="rId35"/>
    <p:sldId id="283" r:id="rId36"/>
    <p:sldId id="295" r:id="rId37"/>
    <p:sldId id="291" r:id="rId38"/>
    <p:sldId id="292" r:id="rId39"/>
    <p:sldId id="293" r:id="rId40"/>
    <p:sldId id="294" r:id="rId41"/>
  </p:sldIdLst>
  <p:sldSz cx="12192000" cy="6858000"/>
  <p:notesSz cx="6858000" cy="9144000"/>
  <p:defaultText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179"/>
    <p:restoredTop sz="94694"/>
  </p:normalViewPr>
  <p:slideViewPr>
    <p:cSldViewPr snapToGrid="0">
      <p:cViewPr varScale="1">
        <p:scale>
          <a:sx n="81" d="100"/>
          <a:sy n="81" d="100"/>
        </p:scale>
        <p:origin x="216" y="79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0" Type="http://schemas.openxmlformats.org/officeDocument/2006/relationships/slide" Target="slides/slide19.xml"/><Relationship Id="rId41" Type="http://schemas.openxmlformats.org/officeDocument/2006/relationships/slide" Target="slides/slide40.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7124555-07F4-4028-9EB0-55860CC8FDF5}" type="doc">
      <dgm:prSet loTypeId="urn:microsoft.com/office/officeart/2005/8/layout/hierarchy1" loCatId="hierarchy" qsTypeId="urn:microsoft.com/office/officeart/2005/8/quickstyle/simple5" qsCatId="simple" csTypeId="urn:microsoft.com/office/officeart/2005/8/colors/accent1_2" csCatId="accent1"/>
      <dgm:spPr/>
      <dgm:t>
        <a:bodyPr/>
        <a:lstStyle/>
        <a:p>
          <a:endParaRPr lang="en-US"/>
        </a:p>
      </dgm:t>
    </dgm:pt>
    <dgm:pt modelId="{9A7C58FB-4A28-4B69-818D-2302E449F7D3}">
      <dgm:prSet/>
      <dgm:spPr/>
      <dgm:t>
        <a:bodyPr/>
        <a:lstStyle/>
        <a:p>
          <a:r>
            <a:rPr lang="el-GR"/>
            <a:t>Σήμερα ξεκινάμε ένα ταξίδι στην ειδική διδακτική των αρχαιογνωστικών μαθημάτων. Ο στόχος μας είναι να κατανοήσουμε πώς μπορούμε να διδάξουμε μαθήματα, όπως η Αρχαία Ελληνική Γλώσσα, η Ιστορία και η Λογοτεχνία, με τρόπο που να είναι ουσιαστικός, ενδιαφέρον και κατανοητός για τους μαθητές μας.</a:t>
          </a:r>
          <a:endParaRPr lang="en-US"/>
        </a:p>
      </dgm:t>
    </dgm:pt>
    <dgm:pt modelId="{AE26CFC2-03B2-4F3B-B50B-6E2F69FDCF2A}" type="parTrans" cxnId="{D38458BB-F201-4FAC-B551-E63343E1E804}">
      <dgm:prSet/>
      <dgm:spPr/>
      <dgm:t>
        <a:bodyPr/>
        <a:lstStyle/>
        <a:p>
          <a:endParaRPr lang="en-US"/>
        </a:p>
      </dgm:t>
    </dgm:pt>
    <dgm:pt modelId="{CFC89829-4C81-48E8-A062-746C6D6AD42E}" type="sibTrans" cxnId="{D38458BB-F201-4FAC-B551-E63343E1E804}">
      <dgm:prSet/>
      <dgm:spPr/>
      <dgm:t>
        <a:bodyPr/>
        <a:lstStyle/>
        <a:p>
          <a:endParaRPr lang="en-US"/>
        </a:p>
      </dgm:t>
    </dgm:pt>
    <dgm:pt modelId="{ED232D20-4DF7-4B6D-8938-50F2F02209B6}">
      <dgm:prSet/>
      <dgm:spPr/>
      <dgm:t>
        <a:bodyPr/>
        <a:lstStyle/>
        <a:p>
          <a:r>
            <a:rPr lang="el-GR"/>
            <a:t>Τα αρχαιογνωστικά μαθήματα συχνά θεωρούνται δύσκολα ή αποκομμένα από τη σημερινή πραγματικότητα. Αλλά η αλήθεια είναι ότι κρύβουν θησαυρούς που μας βοηθούν να καταλάβουμε τον κόσμο γύρω μας. Για να φτάσουμε σε αυτό το σημείο, θα εξετάσουμε σήμερα βασικές παιδαγωγικές αρχές και θα δούμε πώς η διδασκαλία επηρεάζεται από το κοινωνικό πλαίσιο.</a:t>
          </a:r>
          <a:endParaRPr lang="en-US"/>
        </a:p>
      </dgm:t>
    </dgm:pt>
    <dgm:pt modelId="{03EA2D1C-1D61-4565-9842-E9950A9EB5D3}" type="parTrans" cxnId="{7E983E50-6780-4A13-8270-9025D8A5DC79}">
      <dgm:prSet/>
      <dgm:spPr/>
      <dgm:t>
        <a:bodyPr/>
        <a:lstStyle/>
        <a:p>
          <a:endParaRPr lang="en-US"/>
        </a:p>
      </dgm:t>
    </dgm:pt>
    <dgm:pt modelId="{5FEDC7B3-6C18-4A1E-ABBA-834784CBFDCA}" type="sibTrans" cxnId="{7E983E50-6780-4A13-8270-9025D8A5DC79}">
      <dgm:prSet/>
      <dgm:spPr/>
      <dgm:t>
        <a:bodyPr/>
        <a:lstStyle/>
        <a:p>
          <a:endParaRPr lang="en-US"/>
        </a:p>
      </dgm:t>
    </dgm:pt>
    <dgm:pt modelId="{F61D827D-81E2-BF43-8ACB-25162A878D1F}" type="pres">
      <dgm:prSet presAssocID="{17124555-07F4-4028-9EB0-55860CC8FDF5}" presName="hierChild1" presStyleCnt="0">
        <dgm:presLayoutVars>
          <dgm:chPref val="1"/>
          <dgm:dir/>
          <dgm:animOne val="branch"/>
          <dgm:animLvl val="lvl"/>
          <dgm:resizeHandles/>
        </dgm:presLayoutVars>
      </dgm:prSet>
      <dgm:spPr/>
    </dgm:pt>
    <dgm:pt modelId="{AB79D5AA-A20A-A642-B29C-91D83A3703BB}" type="pres">
      <dgm:prSet presAssocID="{9A7C58FB-4A28-4B69-818D-2302E449F7D3}" presName="hierRoot1" presStyleCnt="0"/>
      <dgm:spPr/>
    </dgm:pt>
    <dgm:pt modelId="{5F6D4874-7F73-7D4C-9252-67D6365819D4}" type="pres">
      <dgm:prSet presAssocID="{9A7C58FB-4A28-4B69-818D-2302E449F7D3}" presName="composite" presStyleCnt="0"/>
      <dgm:spPr/>
    </dgm:pt>
    <dgm:pt modelId="{BCD59FE2-5FF6-804E-8075-498C4B8BD685}" type="pres">
      <dgm:prSet presAssocID="{9A7C58FB-4A28-4B69-818D-2302E449F7D3}" presName="background" presStyleLbl="node0" presStyleIdx="0" presStyleCnt="2"/>
      <dgm:spPr/>
    </dgm:pt>
    <dgm:pt modelId="{7C4EB2D9-E93F-4E46-8EA2-60DB9DF3B643}" type="pres">
      <dgm:prSet presAssocID="{9A7C58FB-4A28-4B69-818D-2302E449F7D3}" presName="text" presStyleLbl="fgAcc0" presStyleIdx="0" presStyleCnt="2">
        <dgm:presLayoutVars>
          <dgm:chPref val="3"/>
        </dgm:presLayoutVars>
      </dgm:prSet>
      <dgm:spPr/>
    </dgm:pt>
    <dgm:pt modelId="{542DAC69-A3CF-7645-9B80-06320D428974}" type="pres">
      <dgm:prSet presAssocID="{9A7C58FB-4A28-4B69-818D-2302E449F7D3}" presName="hierChild2" presStyleCnt="0"/>
      <dgm:spPr/>
    </dgm:pt>
    <dgm:pt modelId="{CD768DF2-B9EE-164B-A526-6B3E80F816B9}" type="pres">
      <dgm:prSet presAssocID="{ED232D20-4DF7-4B6D-8938-50F2F02209B6}" presName="hierRoot1" presStyleCnt="0"/>
      <dgm:spPr/>
    </dgm:pt>
    <dgm:pt modelId="{5EBC6CCC-A0EE-C240-B93D-86CEE6D94065}" type="pres">
      <dgm:prSet presAssocID="{ED232D20-4DF7-4B6D-8938-50F2F02209B6}" presName="composite" presStyleCnt="0"/>
      <dgm:spPr/>
    </dgm:pt>
    <dgm:pt modelId="{9B4B9C0F-0D2F-3D4A-B734-F1C2E6EB8D26}" type="pres">
      <dgm:prSet presAssocID="{ED232D20-4DF7-4B6D-8938-50F2F02209B6}" presName="background" presStyleLbl="node0" presStyleIdx="1" presStyleCnt="2"/>
      <dgm:spPr/>
    </dgm:pt>
    <dgm:pt modelId="{24931406-E3C3-7140-80DB-5651693E03CB}" type="pres">
      <dgm:prSet presAssocID="{ED232D20-4DF7-4B6D-8938-50F2F02209B6}" presName="text" presStyleLbl="fgAcc0" presStyleIdx="1" presStyleCnt="2">
        <dgm:presLayoutVars>
          <dgm:chPref val="3"/>
        </dgm:presLayoutVars>
      </dgm:prSet>
      <dgm:spPr/>
    </dgm:pt>
    <dgm:pt modelId="{307159D9-B9FB-5D4C-AA6B-F14E78C05B8A}" type="pres">
      <dgm:prSet presAssocID="{ED232D20-4DF7-4B6D-8938-50F2F02209B6}" presName="hierChild2" presStyleCnt="0"/>
      <dgm:spPr/>
    </dgm:pt>
  </dgm:ptLst>
  <dgm:cxnLst>
    <dgm:cxn modelId="{D9D11D1A-B207-D445-A3BD-41F20FA712C1}" type="presOf" srcId="{17124555-07F4-4028-9EB0-55860CC8FDF5}" destId="{F61D827D-81E2-BF43-8ACB-25162A878D1F}" srcOrd="0" destOrd="0" presId="urn:microsoft.com/office/officeart/2005/8/layout/hierarchy1"/>
    <dgm:cxn modelId="{7E983E50-6780-4A13-8270-9025D8A5DC79}" srcId="{17124555-07F4-4028-9EB0-55860CC8FDF5}" destId="{ED232D20-4DF7-4B6D-8938-50F2F02209B6}" srcOrd="1" destOrd="0" parTransId="{03EA2D1C-1D61-4565-9842-E9950A9EB5D3}" sibTransId="{5FEDC7B3-6C18-4A1E-ABBA-834784CBFDCA}"/>
    <dgm:cxn modelId="{5608746F-5FB2-4845-B63F-1EA8EAD11C74}" type="presOf" srcId="{ED232D20-4DF7-4B6D-8938-50F2F02209B6}" destId="{24931406-E3C3-7140-80DB-5651693E03CB}" srcOrd="0" destOrd="0" presId="urn:microsoft.com/office/officeart/2005/8/layout/hierarchy1"/>
    <dgm:cxn modelId="{D38458BB-F201-4FAC-B551-E63343E1E804}" srcId="{17124555-07F4-4028-9EB0-55860CC8FDF5}" destId="{9A7C58FB-4A28-4B69-818D-2302E449F7D3}" srcOrd="0" destOrd="0" parTransId="{AE26CFC2-03B2-4F3B-B50B-6E2F69FDCF2A}" sibTransId="{CFC89829-4C81-48E8-A062-746C6D6AD42E}"/>
    <dgm:cxn modelId="{B8A928F6-4654-B541-969B-1E4B249504F7}" type="presOf" srcId="{9A7C58FB-4A28-4B69-818D-2302E449F7D3}" destId="{7C4EB2D9-E93F-4E46-8EA2-60DB9DF3B643}" srcOrd="0" destOrd="0" presId="urn:microsoft.com/office/officeart/2005/8/layout/hierarchy1"/>
    <dgm:cxn modelId="{146A1F34-8D5D-D148-B056-F69A9E5F6628}" type="presParOf" srcId="{F61D827D-81E2-BF43-8ACB-25162A878D1F}" destId="{AB79D5AA-A20A-A642-B29C-91D83A3703BB}" srcOrd="0" destOrd="0" presId="urn:microsoft.com/office/officeart/2005/8/layout/hierarchy1"/>
    <dgm:cxn modelId="{422AEB7F-890C-7640-95DA-C6D6EC93D299}" type="presParOf" srcId="{AB79D5AA-A20A-A642-B29C-91D83A3703BB}" destId="{5F6D4874-7F73-7D4C-9252-67D6365819D4}" srcOrd="0" destOrd="0" presId="urn:microsoft.com/office/officeart/2005/8/layout/hierarchy1"/>
    <dgm:cxn modelId="{B12281BC-8525-844F-A54D-A2D0E87EEE8F}" type="presParOf" srcId="{5F6D4874-7F73-7D4C-9252-67D6365819D4}" destId="{BCD59FE2-5FF6-804E-8075-498C4B8BD685}" srcOrd="0" destOrd="0" presId="urn:microsoft.com/office/officeart/2005/8/layout/hierarchy1"/>
    <dgm:cxn modelId="{193867EC-6907-D14F-9103-6C76D81E06BA}" type="presParOf" srcId="{5F6D4874-7F73-7D4C-9252-67D6365819D4}" destId="{7C4EB2D9-E93F-4E46-8EA2-60DB9DF3B643}" srcOrd="1" destOrd="0" presId="urn:microsoft.com/office/officeart/2005/8/layout/hierarchy1"/>
    <dgm:cxn modelId="{F1289D07-E0EB-D445-8DD6-878B1DFC0D7F}" type="presParOf" srcId="{AB79D5AA-A20A-A642-B29C-91D83A3703BB}" destId="{542DAC69-A3CF-7645-9B80-06320D428974}" srcOrd="1" destOrd="0" presId="urn:microsoft.com/office/officeart/2005/8/layout/hierarchy1"/>
    <dgm:cxn modelId="{FC2FA319-B689-3045-9785-D2ED76AB1CF2}" type="presParOf" srcId="{F61D827D-81E2-BF43-8ACB-25162A878D1F}" destId="{CD768DF2-B9EE-164B-A526-6B3E80F816B9}" srcOrd="1" destOrd="0" presId="urn:microsoft.com/office/officeart/2005/8/layout/hierarchy1"/>
    <dgm:cxn modelId="{8EA2158D-3973-F34D-AAA0-D5FA1C42F8A2}" type="presParOf" srcId="{CD768DF2-B9EE-164B-A526-6B3E80F816B9}" destId="{5EBC6CCC-A0EE-C240-B93D-86CEE6D94065}" srcOrd="0" destOrd="0" presId="urn:microsoft.com/office/officeart/2005/8/layout/hierarchy1"/>
    <dgm:cxn modelId="{10E37962-72FF-0E40-B871-4A9E84EF69D2}" type="presParOf" srcId="{5EBC6CCC-A0EE-C240-B93D-86CEE6D94065}" destId="{9B4B9C0F-0D2F-3D4A-B734-F1C2E6EB8D26}" srcOrd="0" destOrd="0" presId="urn:microsoft.com/office/officeart/2005/8/layout/hierarchy1"/>
    <dgm:cxn modelId="{1F552DB2-D812-3445-B1B1-81DAF9C35871}" type="presParOf" srcId="{5EBC6CCC-A0EE-C240-B93D-86CEE6D94065}" destId="{24931406-E3C3-7140-80DB-5651693E03CB}" srcOrd="1" destOrd="0" presId="urn:microsoft.com/office/officeart/2005/8/layout/hierarchy1"/>
    <dgm:cxn modelId="{39ADBDF7-CE2C-9548-93C0-C8B4A709A537}" type="presParOf" srcId="{CD768DF2-B9EE-164B-A526-6B3E80F816B9}" destId="{307159D9-B9FB-5D4C-AA6B-F14E78C05B8A}"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1AEE92D-C892-49DB-B0CD-9D12DEA0E1DD}" type="doc">
      <dgm:prSet loTypeId="urn:microsoft.com/office/officeart/2016/7/layout/RepeatingBendingProcessNew" loCatId="process" qsTypeId="urn:microsoft.com/office/officeart/2005/8/quickstyle/simple1" qsCatId="simple" csTypeId="urn:microsoft.com/office/officeart/2005/8/colors/colorful5" csCatId="colorful"/>
      <dgm:spPr/>
      <dgm:t>
        <a:bodyPr/>
        <a:lstStyle/>
        <a:p>
          <a:endParaRPr lang="en-US"/>
        </a:p>
      </dgm:t>
    </dgm:pt>
    <dgm:pt modelId="{9D383DE1-9355-4069-AC14-04C171A691C5}">
      <dgm:prSet/>
      <dgm:spPr/>
      <dgm:t>
        <a:bodyPr/>
        <a:lstStyle/>
        <a:p>
          <a:r>
            <a:rPr lang="el-GR"/>
            <a:t>Η έννοια της κοινότητας και η σχέση του ατόμου με την πολιτεία είναι κεντρικά θέματα στην αρχαιοελληνική γραμματεία.</a:t>
          </a:r>
          <a:endParaRPr lang="en-US"/>
        </a:p>
      </dgm:t>
    </dgm:pt>
    <dgm:pt modelId="{C08350B0-4037-490B-B766-37C777925BFA}" type="parTrans" cxnId="{7255C31B-1D49-4C64-BB7C-FDBD6807F430}">
      <dgm:prSet/>
      <dgm:spPr/>
      <dgm:t>
        <a:bodyPr/>
        <a:lstStyle/>
        <a:p>
          <a:endParaRPr lang="en-US"/>
        </a:p>
      </dgm:t>
    </dgm:pt>
    <dgm:pt modelId="{507145CB-E038-426C-A674-EE0E073081DE}" type="sibTrans" cxnId="{7255C31B-1D49-4C64-BB7C-FDBD6807F430}">
      <dgm:prSet/>
      <dgm:spPr/>
      <dgm:t>
        <a:bodyPr/>
        <a:lstStyle/>
        <a:p>
          <a:endParaRPr lang="en-US"/>
        </a:p>
      </dgm:t>
    </dgm:pt>
    <dgm:pt modelId="{B76EF482-9D42-4114-923D-3E30F019FEFC}">
      <dgm:prSet/>
      <dgm:spPr/>
      <dgm:t>
        <a:bodyPr/>
        <a:lstStyle/>
        <a:p>
          <a:r>
            <a:rPr lang="el-GR"/>
            <a:t>Στον </a:t>
          </a:r>
          <a:r>
            <a:rPr lang="el-GR" b="1"/>
            <a:t>Επιτάφιο Λόγο</a:t>
          </a:r>
          <a:r>
            <a:rPr lang="el-GR"/>
            <a:t> του Περικλή, η αθηναϊκή δημοκρατία παρουσιάζεται ως μια κοινωνία που βασίζεται στη συλλογικότητα και τη συμμετοχή.</a:t>
          </a:r>
          <a:endParaRPr lang="en-US"/>
        </a:p>
      </dgm:t>
    </dgm:pt>
    <dgm:pt modelId="{F328EDD1-1C3D-46FD-97DA-6F27ABDD6B87}" type="parTrans" cxnId="{57EF6D63-BA20-4EF3-971E-D4FFEEB80C54}">
      <dgm:prSet/>
      <dgm:spPr/>
      <dgm:t>
        <a:bodyPr/>
        <a:lstStyle/>
        <a:p>
          <a:endParaRPr lang="en-US"/>
        </a:p>
      </dgm:t>
    </dgm:pt>
    <dgm:pt modelId="{811877B9-24CD-4EAF-85CD-3CC7A34E28B4}" type="sibTrans" cxnId="{57EF6D63-BA20-4EF3-971E-D4FFEEB80C54}">
      <dgm:prSet/>
      <dgm:spPr/>
      <dgm:t>
        <a:bodyPr/>
        <a:lstStyle/>
        <a:p>
          <a:endParaRPr lang="en-US"/>
        </a:p>
      </dgm:t>
    </dgm:pt>
    <dgm:pt modelId="{DC2D1B98-5225-4B37-A629-FF74AF7FF90C}">
      <dgm:prSet/>
      <dgm:spPr/>
      <dgm:t>
        <a:bodyPr/>
        <a:lstStyle/>
        <a:p>
          <a:r>
            <a:rPr lang="el-GR"/>
            <a:t>Στην </a:t>
          </a:r>
          <a:r>
            <a:rPr lang="el-GR" b="1"/>
            <a:t>Απολογία του Σωκράτη</a:t>
          </a:r>
          <a:r>
            <a:rPr lang="el-GR"/>
            <a:t>, ο φιλόσοφος υπερασπίζεται το δικαίωμα του ατόμου να σκέφτεται και να εκφράζεται ελεύθερα, ακόμα κι αν αυτό συγκρούεται με την πλειοψηφία.</a:t>
          </a:r>
          <a:endParaRPr lang="en-US"/>
        </a:p>
      </dgm:t>
    </dgm:pt>
    <dgm:pt modelId="{0901F229-E591-4671-BA70-329CA76803FB}" type="parTrans" cxnId="{1F1501CB-1ABD-4ADF-B34A-223F7B3BDDE2}">
      <dgm:prSet/>
      <dgm:spPr/>
      <dgm:t>
        <a:bodyPr/>
        <a:lstStyle/>
        <a:p>
          <a:endParaRPr lang="en-US"/>
        </a:p>
      </dgm:t>
    </dgm:pt>
    <dgm:pt modelId="{DD85B597-6FA0-46F1-A86F-139257D0D1F0}" type="sibTrans" cxnId="{1F1501CB-1ABD-4ADF-B34A-223F7B3BDDE2}">
      <dgm:prSet/>
      <dgm:spPr/>
      <dgm:t>
        <a:bodyPr/>
        <a:lstStyle/>
        <a:p>
          <a:endParaRPr lang="en-US"/>
        </a:p>
      </dgm:t>
    </dgm:pt>
    <dgm:pt modelId="{E8D31584-6D42-4C7C-BA03-F8144943B498}">
      <dgm:prSet/>
      <dgm:spPr/>
      <dgm:t>
        <a:bodyPr/>
        <a:lstStyle/>
        <a:p>
          <a:r>
            <a:rPr lang="el-GR" b="1"/>
            <a:t>Πρακτική Εφαρμογή:</a:t>
          </a:r>
          <a:endParaRPr lang="en-US"/>
        </a:p>
      </dgm:t>
    </dgm:pt>
    <dgm:pt modelId="{E17FF5FB-6321-467F-9783-F94B7CD4A3E5}" type="parTrans" cxnId="{7BCBF799-3C51-483C-8358-7B3B2D9B345F}">
      <dgm:prSet/>
      <dgm:spPr/>
      <dgm:t>
        <a:bodyPr/>
        <a:lstStyle/>
        <a:p>
          <a:endParaRPr lang="en-US"/>
        </a:p>
      </dgm:t>
    </dgm:pt>
    <dgm:pt modelId="{9198E932-5946-4C51-9766-43B3FD050D4A}" type="sibTrans" cxnId="{7BCBF799-3C51-483C-8358-7B3B2D9B345F}">
      <dgm:prSet/>
      <dgm:spPr/>
      <dgm:t>
        <a:bodyPr/>
        <a:lstStyle/>
        <a:p>
          <a:endParaRPr lang="en-US"/>
        </a:p>
      </dgm:t>
    </dgm:pt>
    <dgm:pt modelId="{9D408A3B-D0C6-4E8C-B427-FEA15D55DE1D}">
      <dgm:prSet/>
      <dgm:spPr/>
      <dgm:t>
        <a:bodyPr/>
        <a:lstStyle/>
        <a:p>
          <a:r>
            <a:rPr lang="el-GR"/>
            <a:t>Προκαλέστε συζήτηση:</a:t>
          </a:r>
          <a:endParaRPr lang="en-US"/>
        </a:p>
      </dgm:t>
    </dgm:pt>
    <dgm:pt modelId="{7D1B4690-3C1F-4AFE-9358-34D9F2CB9638}" type="parTrans" cxnId="{CD084436-9710-4FDD-8256-79056F663831}">
      <dgm:prSet/>
      <dgm:spPr/>
      <dgm:t>
        <a:bodyPr/>
        <a:lstStyle/>
        <a:p>
          <a:endParaRPr lang="en-US"/>
        </a:p>
      </dgm:t>
    </dgm:pt>
    <dgm:pt modelId="{2CFADFC8-5A91-4D6F-9D51-14107FEEA1F5}" type="sibTrans" cxnId="{CD084436-9710-4FDD-8256-79056F663831}">
      <dgm:prSet/>
      <dgm:spPr/>
      <dgm:t>
        <a:bodyPr/>
        <a:lstStyle/>
        <a:p>
          <a:endParaRPr lang="en-US"/>
        </a:p>
      </dgm:t>
    </dgm:pt>
    <dgm:pt modelId="{BA1AA610-545E-4D12-A82B-8D75CD1ED294}">
      <dgm:prSet/>
      <dgm:spPr/>
      <dgm:t>
        <a:bodyPr/>
        <a:lstStyle/>
        <a:p>
          <a:r>
            <a:rPr lang="el-GR"/>
            <a:t>Ποιες είναι οι υποχρεώσεις μας προς την κοινότητα;</a:t>
          </a:r>
          <a:endParaRPr lang="en-US"/>
        </a:p>
      </dgm:t>
    </dgm:pt>
    <dgm:pt modelId="{F1EC7422-9B46-41F5-9B43-FB6F732AA183}" type="parTrans" cxnId="{C2E3DDEF-54BD-41AD-9AAC-CB51E9FA8BAC}">
      <dgm:prSet/>
      <dgm:spPr/>
      <dgm:t>
        <a:bodyPr/>
        <a:lstStyle/>
        <a:p>
          <a:endParaRPr lang="en-US"/>
        </a:p>
      </dgm:t>
    </dgm:pt>
    <dgm:pt modelId="{546B17BD-7E0B-4FBC-B316-064E305DBC2A}" type="sibTrans" cxnId="{C2E3DDEF-54BD-41AD-9AAC-CB51E9FA8BAC}">
      <dgm:prSet/>
      <dgm:spPr/>
      <dgm:t>
        <a:bodyPr/>
        <a:lstStyle/>
        <a:p>
          <a:endParaRPr lang="en-US"/>
        </a:p>
      </dgm:t>
    </dgm:pt>
    <dgm:pt modelId="{6C4A3A3C-4EA9-4C3D-A136-004895DD627C}">
      <dgm:prSet/>
      <dgm:spPr/>
      <dgm:t>
        <a:bodyPr/>
        <a:lstStyle/>
        <a:p>
          <a:r>
            <a:rPr lang="el-GR"/>
            <a:t>Πώς ισορροπούμε ανάμεσα στην ελευθερία του ατόμου και τις ανάγκες της κοινωνίας;</a:t>
          </a:r>
          <a:endParaRPr lang="en-US"/>
        </a:p>
      </dgm:t>
    </dgm:pt>
    <dgm:pt modelId="{C74DAED0-7DEB-4D9E-82C8-D85DC2FD1A1F}" type="parTrans" cxnId="{F3EFEA43-F079-4EC4-919A-80CC12DA981C}">
      <dgm:prSet/>
      <dgm:spPr/>
      <dgm:t>
        <a:bodyPr/>
        <a:lstStyle/>
        <a:p>
          <a:endParaRPr lang="en-US"/>
        </a:p>
      </dgm:t>
    </dgm:pt>
    <dgm:pt modelId="{88734018-8D6F-4FE5-A42C-8F1703B2A499}" type="sibTrans" cxnId="{F3EFEA43-F079-4EC4-919A-80CC12DA981C}">
      <dgm:prSet/>
      <dgm:spPr/>
      <dgm:t>
        <a:bodyPr/>
        <a:lstStyle/>
        <a:p>
          <a:endParaRPr lang="en-US"/>
        </a:p>
      </dgm:t>
    </dgm:pt>
    <dgm:pt modelId="{4D5511F6-67AB-E249-B947-AB320C6F6AF9}" type="pres">
      <dgm:prSet presAssocID="{C1AEE92D-C892-49DB-B0CD-9D12DEA0E1DD}" presName="Name0" presStyleCnt="0">
        <dgm:presLayoutVars>
          <dgm:dir/>
          <dgm:resizeHandles val="exact"/>
        </dgm:presLayoutVars>
      </dgm:prSet>
      <dgm:spPr/>
    </dgm:pt>
    <dgm:pt modelId="{E64DA33B-1CB0-FD46-B456-A7E09608B654}" type="pres">
      <dgm:prSet presAssocID="{9D383DE1-9355-4069-AC14-04C171A691C5}" presName="node" presStyleLbl="node1" presStyleIdx="0" presStyleCnt="7">
        <dgm:presLayoutVars>
          <dgm:bulletEnabled val="1"/>
        </dgm:presLayoutVars>
      </dgm:prSet>
      <dgm:spPr/>
    </dgm:pt>
    <dgm:pt modelId="{4B3E06C8-C46D-5E40-B31A-970230762B9B}" type="pres">
      <dgm:prSet presAssocID="{507145CB-E038-426C-A674-EE0E073081DE}" presName="sibTrans" presStyleLbl="sibTrans1D1" presStyleIdx="0" presStyleCnt="6"/>
      <dgm:spPr/>
    </dgm:pt>
    <dgm:pt modelId="{439B90D8-F715-344E-975A-BC28A0C9BED1}" type="pres">
      <dgm:prSet presAssocID="{507145CB-E038-426C-A674-EE0E073081DE}" presName="connectorText" presStyleLbl="sibTrans1D1" presStyleIdx="0" presStyleCnt="6"/>
      <dgm:spPr/>
    </dgm:pt>
    <dgm:pt modelId="{74E6DA43-DA05-674D-9B20-7D19890980DC}" type="pres">
      <dgm:prSet presAssocID="{B76EF482-9D42-4114-923D-3E30F019FEFC}" presName="node" presStyleLbl="node1" presStyleIdx="1" presStyleCnt="7">
        <dgm:presLayoutVars>
          <dgm:bulletEnabled val="1"/>
        </dgm:presLayoutVars>
      </dgm:prSet>
      <dgm:spPr/>
    </dgm:pt>
    <dgm:pt modelId="{2E5E51A5-3C39-BA44-BFBA-E0DB2E6D0472}" type="pres">
      <dgm:prSet presAssocID="{811877B9-24CD-4EAF-85CD-3CC7A34E28B4}" presName="sibTrans" presStyleLbl="sibTrans1D1" presStyleIdx="1" presStyleCnt="6"/>
      <dgm:spPr/>
    </dgm:pt>
    <dgm:pt modelId="{3EFEBCBC-1573-0F4D-9F38-9E2C681F1910}" type="pres">
      <dgm:prSet presAssocID="{811877B9-24CD-4EAF-85CD-3CC7A34E28B4}" presName="connectorText" presStyleLbl="sibTrans1D1" presStyleIdx="1" presStyleCnt="6"/>
      <dgm:spPr/>
    </dgm:pt>
    <dgm:pt modelId="{6898B852-B983-3641-BA9A-5F50DFC89ADE}" type="pres">
      <dgm:prSet presAssocID="{DC2D1B98-5225-4B37-A629-FF74AF7FF90C}" presName="node" presStyleLbl="node1" presStyleIdx="2" presStyleCnt="7">
        <dgm:presLayoutVars>
          <dgm:bulletEnabled val="1"/>
        </dgm:presLayoutVars>
      </dgm:prSet>
      <dgm:spPr/>
    </dgm:pt>
    <dgm:pt modelId="{00B4F014-1000-6749-8870-06AFA98E8D34}" type="pres">
      <dgm:prSet presAssocID="{DD85B597-6FA0-46F1-A86F-139257D0D1F0}" presName="sibTrans" presStyleLbl="sibTrans1D1" presStyleIdx="2" presStyleCnt="6"/>
      <dgm:spPr/>
    </dgm:pt>
    <dgm:pt modelId="{7037A02B-6CDA-7543-917D-67F906BC9B07}" type="pres">
      <dgm:prSet presAssocID="{DD85B597-6FA0-46F1-A86F-139257D0D1F0}" presName="connectorText" presStyleLbl="sibTrans1D1" presStyleIdx="2" presStyleCnt="6"/>
      <dgm:spPr/>
    </dgm:pt>
    <dgm:pt modelId="{9A4D7483-DD10-1C4D-80CB-762B5555D09F}" type="pres">
      <dgm:prSet presAssocID="{E8D31584-6D42-4C7C-BA03-F8144943B498}" presName="node" presStyleLbl="node1" presStyleIdx="3" presStyleCnt="7">
        <dgm:presLayoutVars>
          <dgm:bulletEnabled val="1"/>
        </dgm:presLayoutVars>
      </dgm:prSet>
      <dgm:spPr/>
    </dgm:pt>
    <dgm:pt modelId="{3F357366-2BF5-EA4D-8593-790880B6DC2E}" type="pres">
      <dgm:prSet presAssocID="{9198E932-5946-4C51-9766-43B3FD050D4A}" presName="sibTrans" presStyleLbl="sibTrans1D1" presStyleIdx="3" presStyleCnt="6"/>
      <dgm:spPr/>
    </dgm:pt>
    <dgm:pt modelId="{EBDCAB2E-6BC3-904C-9F25-D75DEC9D6696}" type="pres">
      <dgm:prSet presAssocID="{9198E932-5946-4C51-9766-43B3FD050D4A}" presName="connectorText" presStyleLbl="sibTrans1D1" presStyleIdx="3" presStyleCnt="6"/>
      <dgm:spPr/>
    </dgm:pt>
    <dgm:pt modelId="{E2D330EC-E936-444E-B9D9-CDD42806B9B3}" type="pres">
      <dgm:prSet presAssocID="{9D408A3B-D0C6-4E8C-B427-FEA15D55DE1D}" presName="node" presStyleLbl="node1" presStyleIdx="4" presStyleCnt="7">
        <dgm:presLayoutVars>
          <dgm:bulletEnabled val="1"/>
        </dgm:presLayoutVars>
      </dgm:prSet>
      <dgm:spPr/>
    </dgm:pt>
    <dgm:pt modelId="{EDDD7856-38B5-B94A-871B-3C5E545B4455}" type="pres">
      <dgm:prSet presAssocID="{2CFADFC8-5A91-4D6F-9D51-14107FEEA1F5}" presName="sibTrans" presStyleLbl="sibTrans1D1" presStyleIdx="4" presStyleCnt="6"/>
      <dgm:spPr/>
    </dgm:pt>
    <dgm:pt modelId="{C75BD829-0CAE-C344-A2EB-2449E06725D2}" type="pres">
      <dgm:prSet presAssocID="{2CFADFC8-5A91-4D6F-9D51-14107FEEA1F5}" presName="connectorText" presStyleLbl="sibTrans1D1" presStyleIdx="4" presStyleCnt="6"/>
      <dgm:spPr/>
    </dgm:pt>
    <dgm:pt modelId="{9834A9D2-3778-C348-8D6E-0DCEF01737F5}" type="pres">
      <dgm:prSet presAssocID="{BA1AA610-545E-4D12-A82B-8D75CD1ED294}" presName="node" presStyleLbl="node1" presStyleIdx="5" presStyleCnt="7">
        <dgm:presLayoutVars>
          <dgm:bulletEnabled val="1"/>
        </dgm:presLayoutVars>
      </dgm:prSet>
      <dgm:spPr/>
    </dgm:pt>
    <dgm:pt modelId="{61AB6603-6CB4-5548-9952-2C95DDA894D9}" type="pres">
      <dgm:prSet presAssocID="{546B17BD-7E0B-4FBC-B316-064E305DBC2A}" presName="sibTrans" presStyleLbl="sibTrans1D1" presStyleIdx="5" presStyleCnt="6"/>
      <dgm:spPr/>
    </dgm:pt>
    <dgm:pt modelId="{88ED8BD7-802A-704E-9BD4-DD9C1A67BFD2}" type="pres">
      <dgm:prSet presAssocID="{546B17BD-7E0B-4FBC-B316-064E305DBC2A}" presName="connectorText" presStyleLbl="sibTrans1D1" presStyleIdx="5" presStyleCnt="6"/>
      <dgm:spPr/>
    </dgm:pt>
    <dgm:pt modelId="{E511D734-7B78-3F48-A0C7-013C81D3E435}" type="pres">
      <dgm:prSet presAssocID="{6C4A3A3C-4EA9-4C3D-A136-004895DD627C}" presName="node" presStyleLbl="node1" presStyleIdx="6" presStyleCnt="7">
        <dgm:presLayoutVars>
          <dgm:bulletEnabled val="1"/>
        </dgm:presLayoutVars>
      </dgm:prSet>
      <dgm:spPr/>
    </dgm:pt>
  </dgm:ptLst>
  <dgm:cxnLst>
    <dgm:cxn modelId="{159C4503-66C8-0740-94E1-0A2E7E34CCBA}" type="presOf" srcId="{9198E932-5946-4C51-9766-43B3FD050D4A}" destId="{EBDCAB2E-6BC3-904C-9F25-D75DEC9D6696}" srcOrd="1" destOrd="0" presId="urn:microsoft.com/office/officeart/2016/7/layout/RepeatingBendingProcessNew"/>
    <dgm:cxn modelId="{A609C119-C05E-424A-8694-3A966A30C686}" type="presOf" srcId="{DD85B597-6FA0-46F1-A86F-139257D0D1F0}" destId="{7037A02B-6CDA-7543-917D-67F906BC9B07}" srcOrd="1" destOrd="0" presId="urn:microsoft.com/office/officeart/2016/7/layout/RepeatingBendingProcessNew"/>
    <dgm:cxn modelId="{7255C31B-1D49-4C64-BB7C-FDBD6807F430}" srcId="{C1AEE92D-C892-49DB-B0CD-9D12DEA0E1DD}" destId="{9D383DE1-9355-4069-AC14-04C171A691C5}" srcOrd="0" destOrd="0" parTransId="{C08350B0-4037-490B-B766-37C777925BFA}" sibTransId="{507145CB-E038-426C-A674-EE0E073081DE}"/>
    <dgm:cxn modelId="{0191832C-40F9-3040-976C-CAE1B2BD76AB}" type="presOf" srcId="{811877B9-24CD-4EAF-85CD-3CC7A34E28B4}" destId="{2E5E51A5-3C39-BA44-BFBA-E0DB2E6D0472}" srcOrd="0" destOrd="0" presId="urn:microsoft.com/office/officeart/2016/7/layout/RepeatingBendingProcessNew"/>
    <dgm:cxn modelId="{CD084436-9710-4FDD-8256-79056F663831}" srcId="{C1AEE92D-C892-49DB-B0CD-9D12DEA0E1DD}" destId="{9D408A3B-D0C6-4E8C-B427-FEA15D55DE1D}" srcOrd="4" destOrd="0" parTransId="{7D1B4690-3C1F-4AFE-9358-34D9F2CB9638}" sibTransId="{2CFADFC8-5A91-4D6F-9D51-14107FEEA1F5}"/>
    <dgm:cxn modelId="{F3EFEA43-F079-4EC4-919A-80CC12DA981C}" srcId="{C1AEE92D-C892-49DB-B0CD-9D12DEA0E1DD}" destId="{6C4A3A3C-4EA9-4C3D-A136-004895DD627C}" srcOrd="6" destOrd="0" parTransId="{C74DAED0-7DEB-4D9E-82C8-D85DC2FD1A1F}" sibTransId="{88734018-8D6F-4FE5-A42C-8F1703B2A499}"/>
    <dgm:cxn modelId="{84BD9D4A-0CF2-5748-A320-BF63A9723582}" type="presOf" srcId="{BA1AA610-545E-4D12-A82B-8D75CD1ED294}" destId="{9834A9D2-3778-C348-8D6E-0DCEF01737F5}" srcOrd="0" destOrd="0" presId="urn:microsoft.com/office/officeart/2016/7/layout/RepeatingBendingProcessNew"/>
    <dgm:cxn modelId="{85EF084E-51B0-4B4B-8CA7-5B2F75903148}" type="presOf" srcId="{DC2D1B98-5225-4B37-A629-FF74AF7FF90C}" destId="{6898B852-B983-3641-BA9A-5F50DFC89ADE}" srcOrd="0" destOrd="0" presId="urn:microsoft.com/office/officeart/2016/7/layout/RepeatingBendingProcessNew"/>
    <dgm:cxn modelId="{2ED27D5E-46EB-CA4E-9B88-4D9A9A22FB3A}" type="presOf" srcId="{2CFADFC8-5A91-4D6F-9D51-14107FEEA1F5}" destId="{C75BD829-0CAE-C344-A2EB-2449E06725D2}" srcOrd="1" destOrd="0" presId="urn:microsoft.com/office/officeart/2016/7/layout/RepeatingBendingProcessNew"/>
    <dgm:cxn modelId="{57EF6D63-BA20-4EF3-971E-D4FFEEB80C54}" srcId="{C1AEE92D-C892-49DB-B0CD-9D12DEA0E1DD}" destId="{B76EF482-9D42-4114-923D-3E30F019FEFC}" srcOrd="1" destOrd="0" parTransId="{F328EDD1-1C3D-46FD-97DA-6F27ABDD6B87}" sibTransId="{811877B9-24CD-4EAF-85CD-3CC7A34E28B4}"/>
    <dgm:cxn modelId="{8C740E7F-C3BE-1D47-8549-91164B9B8122}" type="presOf" srcId="{E8D31584-6D42-4C7C-BA03-F8144943B498}" destId="{9A4D7483-DD10-1C4D-80CB-762B5555D09F}" srcOrd="0" destOrd="0" presId="urn:microsoft.com/office/officeart/2016/7/layout/RepeatingBendingProcessNew"/>
    <dgm:cxn modelId="{F412EB86-FFC5-6B48-8DB6-8C9B39AB057B}" type="presOf" srcId="{9198E932-5946-4C51-9766-43B3FD050D4A}" destId="{3F357366-2BF5-EA4D-8593-790880B6DC2E}" srcOrd="0" destOrd="0" presId="urn:microsoft.com/office/officeart/2016/7/layout/RepeatingBendingProcessNew"/>
    <dgm:cxn modelId="{DC25BA8C-0D4F-E944-A74E-98FFE44BADA8}" type="presOf" srcId="{9D408A3B-D0C6-4E8C-B427-FEA15D55DE1D}" destId="{E2D330EC-E936-444E-B9D9-CDD42806B9B3}" srcOrd="0" destOrd="0" presId="urn:microsoft.com/office/officeart/2016/7/layout/RepeatingBendingProcessNew"/>
    <dgm:cxn modelId="{F6AAAA94-6A9E-E546-8484-352318B13328}" type="presOf" srcId="{507145CB-E038-426C-A674-EE0E073081DE}" destId="{439B90D8-F715-344E-975A-BC28A0C9BED1}" srcOrd="1" destOrd="0" presId="urn:microsoft.com/office/officeart/2016/7/layout/RepeatingBendingProcessNew"/>
    <dgm:cxn modelId="{133A2A98-025D-4D4B-B900-7565A5C74069}" type="presOf" srcId="{9D383DE1-9355-4069-AC14-04C171A691C5}" destId="{E64DA33B-1CB0-FD46-B456-A7E09608B654}" srcOrd="0" destOrd="0" presId="urn:microsoft.com/office/officeart/2016/7/layout/RepeatingBendingProcessNew"/>
    <dgm:cxn modelId="{14DAA098-CB84-1445-A8A6-AC64236A946D}" type="presOf" srcId="{546B17BD-7E0B-4FBC-B316-064E305DBC2A}" destId="{88ED8BD7-802A-704E-9BD4-DD9C1A67BFD2}" srcOrd="1" destOrd="0" presId="urn:microsoft.com/office/officeart/2016/7/layout/RepeatingBendingProcessNew"/>
    <dgm:cxn modelId="{7BCBF799-3C51-483C-8358-7B3B2D9B345F}" srcId="{C1AEE92D-C892-49DB-B0CD-9D12DEA0E1DD}" destId="{E8D31584-6D42-4C7C-BA03-F8144943B498}" srcOrd="3" destOrd="0" parTransId="{E17FF5FB-6321-467F-9783-F94B7CD4A3E5}" sibTransId="{9198E932-5946-4C51-9766-43B3FD050D4A}"/>
    <dgm:cxn modelId="{B9BF6E9C-0C71-4D49-8DAD-2ABA3FE72DAB}" type="presOf" srcId="{6C4A3A3C-4EA9-4C3D-A136-004895DD627C}" destId="{E511D734-7B78-3F48-A0C7-013C81D3E435}" srcOrd="0" destOrd="0" presId="urn:microsoft.com/office/officeart/2016/7/layout/RepeatingBendingProcessNew"/>
    <dgm:cxn modelId="{551831A0-7C76-6249-BEBC-953B66C00372}" type="presOf" srcId="{546B17BD-7E0B-4FBC-B316-064E305DBC2A}" destId="{61AB6603-6CB4-5548-9952-2C95DDA894D9}" srcOrd="0" destOrd="0" presId="urn:microsoft.com/office/officeart/2016/7/layout/RepeatingBendingProcessNew"/>
    <dgm:cxn modelId="{75DBB3B4-B306-9049-B52F-9CC913A6BDB3}" type="presOf" srcId="{C1AEE92D-C892-49DB-B0CD-9D12DEA0E1DD}" destId="{4D5511F6-67AB-E249-B947-AB320C6F6AF9}" srcOrd="0" destOrd="0" presId="urn:microsoft.com/office/officeart/2016/7/layout/RepeatingBendingProcessNew"/>
    <dgm:cxn modelId="{11E4A8BD-8E6B-184B-AACC-B4295D0C5928}" type="presOf" srcId="{B76EF482-9D42-4114-923D-3E30F019FEFC}" destId="{74E6DA43-DA05-674D-9B20-7D19890980DC}" srcOrd="0" destOrd="0" presId="urn:microsoft.com/office/officeart/2016/7/layout/RepeatingBendingProcessNew"/>
    <dgm:cxn modelId="{1F1501CB-1ABD-4ADF-B34A-223F7B3BDDE2}" srcId="{C1AEE92D-C892-49DB-B0CD-9D12DEA0E1DD}" destId="{DC2D1B98-5225-4B37-A629-FF74AF7FF90C}" srcOrd="2" destOrd="0" parTransId="{0901F229-E591-4671-BA70-329CA76803FB}" sibTransId="{DD85B597-6FA0-46F1-A86F-139257D0D1F0}"/>
    <dgm:cxn modelId="{33813FD2-29DD-4C41-9B11-71701719FDB0}" type="presOf" srcId="{507145CB-E038-426C-A674-EE0E073081DE}" destId="{4B3E06C8-C46D-5E40-B31A-970230762B9B}" srcOrd="0" destOrd="0" presId="urn:microsoft.com/office/officeart/2016/7/layout/RepeatingBendingProcessNew"/>
    <dgm:cxn modelId="{5034FAE9-A28D-5848-8095-EF6668305324}" type="presOf" srcId="{DD85B597-6FA0-46F1-A86F-139257D0D1F0}" destId="{00B4F014-1000-6749-8870-06AFA98E8D34}" srcOrd="0" destOrd="0" presId="urn:microsoft.com/office/officeart/2016/7/layout/RepeatingBendingProcessNew"/>
    <dgm:cxn modelId="{C2E3DDEF-54BD-41AD-9AAC-CB51E9FA8BAC}" srcId="{C1AEE92D-C892-49DB-B0CD-9D12DEA0E1DD}" destId="{BA1AA610-545E-4D12-A82B-8D75CD1ED294}" srcOrd="5" destOrd="0" parTransId="{F1EC7422-9B46-41F5-9B43-FB6F732AA183}" sibTransId="{546B17BD-7E0B-4FBC-B316-064E305DBC2A}"/>
    <dgm:cxn modelId="{30FABBF1-29E3-DA40-9295-804D0E3FCF6A}" type="presOf" srcId="{2CFADFC8-5A91-4D6F-9D51-14107FEEA1F5}" destId="{EDDD7856-38B5-B94A-871B-3C5E545B4455}" srcOrd="0" destOrd="0" presId="urn:microsoft.com/office/officeart/2016/7/layout/RepeatingBendingProcessNew"/>
    <dgm:cxn modelId="{DD9D6FF9-DA4C-804A-8761-988CD689AEA1}" type="presOf" srcId="{811877B9-24CD-4EAF-85CD-3CC7A34E28B4}" destId="{3EFEBCBC-1573-0F4D-9F38-9E2C681F1910}" srcOrd="1" destOrd="0" presId="urn:microsoft.com/office/officeart/2016/7/layout/RepeatingBendingProcessNew"/>
    <dgm:cxn modelId="{F80EE8C2-DB0E-114B-89EC-F57C082095C7}" type="presParOf" srcId="{4D5511F6-67AB-E249-B947-AB320C6F6AF9}" destId="{E64DA33B-1CB0-FD46-B456-A7E09608B654}" srcOrd="0" destOrd="0" presId="urn:microsoft.com/office/officeart/2016/7/layout/RepeatingBendingProcessNew"/>
    <dgm:cxn modelId="{30C48B43-E390-B04D-BBF8-C3D352CDE272}" type="presParOf" srcId="{4D5511F6-67AB-E249-B947-AB320C6F6AF9}" destId="{4B3E06C8-C46D-5E40-B31A-970230762B9B}" srcOrd="1" destOrd="0" presId="urn:microsoft.com/office/officeart/2016/7/layout/RepeatingBendingProcessNew"/>
    <dgm:cxn modelId="{2439CDA7-F4D7-914B-871B-13828A41ADC8}" type="presParOf" srcId="{4B3E06C8-C46D-5E40-B31A-970230762B9B}" destId="{439B90D8-F715-344E-975A-BC28A0C9BED1}" srcOrd="0" destOrd="0" presId="urn:microsoft.com/office/officeart/2016/7/layout/RepeatingBendingProcessNew"/>
    <dgm:cxn modelId="{09DDFBAD-9155-AC46-A33C-2F7328448367}" type="presParOf" srcId="{4D5511F6-67AB-E249-B947-AB320C6F6AF9}" destId="{74E6DA43-DA05-674D-9B20-7D19890980DC}" srcOrd="2" destOrd="0" presId="urn:microsoft.com/office/officeart/2016/7/layout/RepeatingBendingProcessNew"/>
    <dgm:cxn modelId="{9DECC0B9-642F-304B-B3B1-D16681C6859E}" type="presParOf" srcId="{4D5511F6-67AB-E249-B947-AB320C6F6AF9}" destId="{2E5E51A5-3C39-BA44-BFBA-E0DB2E6D0472}" srcOrd="3" destOrd="0" presId="urn:microsoft.com/office/officeart/2016/7/layout/RepeatingBendingProcessNew"/>
    <dgm:cxn modelId="{DA8E2FE7-F726-FF46-B354-5F3A31CB4F9F}" type="presParOf" srcId="{2E5E51A5-3C39-BA44-BFBA-E0DB2E6D0472}" destId="{3EFEBCBC-1573-0F4D-9F38-9E2C681F1910}" srcOrd="0" destOrd="0" presId="urn:microsoft.com/office/officeart/2016/7/layout/RepeatingBendingProcessNew"/>
    <dgm:cxn modelId="{DAB20B9C-7649-0341-A4C4-CD9D2F1B9779}" type="presParOf" srcId="{4D5511F6-67AB-E249-B947-AB320C6F6AF9}" destId="{6898B852-B983-3641-BA9A-5F50DFC89ADE}" srcOrd="4" destOrd="0" presId="urn:microsoft.com/office/officeart/2016/7/layout/RepeatingBendingProcessNew"/>
    <dgm:cxn modelId="{7AB02FA4-77D3-F845-8705-7E58A349E450}" type="presParOf" srcId="{4D5511F6-67AB-E249-B947-AB320C6F6AF9}" destId="{00B4F014-1000-6749-8870-06AFA98E8D34}" srcOrd="5" destOrd="0" presId="urn:microsoft.com/office/officeart/2016/7/layout/RepeatingBendingProcessNew"/>
    <dgm:cxn modelId="{E9D8E585-916F-3E46-BE1F-0D996A0B5A08}" type="presParOf" srcId="{00B4F014-1000-6749-8870-06AFA98E8D34}" destId="{7037A02B-6CDA-7543-917D-67F906BC9B07}" srcOrd="0" destOrd="0" presId="urn:microsoft.com/office/officeart/2016/7/layout/RepeatingBendingProcessNew"/>
    <dgm:cxn modelId="{CAE9AC43-C45E-5040-AFC1-C85E8F33E25C}" type="presParOf" srcId="{4D5511F6-67AB-E249-B947-AB320C6F6AF9}" destId="{9A4D7483-DD10-1C4D-80CB-762B5555D09F}" srcOrd="6" destOrd="0" presId="urn:microsoft.com/office/officeart/2016/7/layout/RepeatingBendingProcessNew"/>
    <dgm:cxn modelId="{56C2785E-E575-DC43-B154-A18E40E8FF14}" type="presParOf" srcId="{4D5511F6-67AB-E249-B947-AB320C6F6AF9}" destId="{3F357366-2BF5-EA4D-8593-790880B6DC2E}" srcOrd="7" destOrd="0" presId="urn:microsoft.com/office/officeart/2016/7/layout/RepeatingBendingProcessNew"/>
    <dgm:cxn modelId="{64E0854C-37A8-0140-A62B-4D25A4B90A6E}" type="presParOf" srcId="{3F357366-2BF5-EA4D-8593-790880B6DC2E}" destId="{EBDCAB2E-6BC3-904C-9F25-D75DEC9D6696}" srcOrd="0" destOrd="0" presId="urn:microsoft.com/office/officeart/2016/7/layout/RepeatingBendingProcessNew"/>
    <dgm:cxn modelId="{0CC79444-BA60-244F-A7FD-D43B5F22803F}" type="presParOf" srcId="{4D5511F6-67AB-E249-B947-AB320C6F6AF9}" destId="{E2D330EC-E936-444E-B9D9-CDD42806B9B3}" srcOrd="8" destOrd="0" presId="urn:microsoft.com/office/officeart/2016/7/layout/RepeatingBendingProcessNew"/>
    <dgm:cxn modelId="{22143117-E498-834A-A070-67C3DA196B73}" type="presParOf" srcId="{4D5511F6-67AB-E249-B947-AB320C6F6AF9}" destId="{EDDD7856-38B5-B94A-871B-3C5E545B4455}" srcOrd="9" destOrd="0" presId="urn:microsoft.com/office/officeart/2016/7/layout/RepeatingBendingProcessNew"/>
    <dgm:cxn modelId="{10C4BE66-3928-4B42-B1BE-61B1FA0F2DA2}" type="presParOf" srcId="{EDDD7856-38B5-B94A-871B-3C5E545B4455}" destId="{C75BD829-0CAE-C344-A2EB-2449E06725D2}" srcOrd="0" destOrd="0" presId="urn:microsoft.com/office/officeart/2016/7/layout/RepeatingBendingProcessNew"/>
    <dgm:cxn modelId="{91C15973-5B1F-F94D-85AB-A8B8288386AB}" type="presParOf" srcId="{4D5511F6-67AB-E249-B947-AB320C6F6AF9}" destId="{9834A9D2-3778-C348-8D6E-0DCEF01737F5}" srcOrd="10" destOrd="0" presId="urn:microsoft.com/office/officeart/2016/7/layout/RepeatingBendingProcessNew"/>
    <dgm:cxn modelId="{0947E20C-FA47-6340-9DAB-83E27D536877}" type="presParOf" srcId="{4D5511F6-67AB-E249-B947-AB320C6F6AF9}" destId="{61AB6603-6CB4-5548-9952-2C95DDA894D9}" srcOrd="11" destOrd="0" presId="urn:microsoft.com/office/officeart/2016/7/layout/RepeatingBendingProcessNew"/>
    <dgm:cxn modelId="{B45B94AE-01E0-D74F-AF2D-FDA607627509}" type="presParOf" srcId="{61AB6603-6CB4-5548-9952-2C95DDA894D9}" destId="{88ED8BD7-802A-704E-9BD4-DD9C1A67BFD2}" srcOrd="0" destOrd="0" presId="urn:microsoft.com/office/officeart/2016/7/layout/RepeatingBendingProcessNew"/>
    <dgm:cxn modelId="{999F631A-00D9-E440-8F1E-308EC7D93247}" type="presParOf" srcId="{4D5511F6-67AB-E249-B947-AB320C6F6AF9}" destId="{E511D734-7B78-3F48-A0C7-013C81D3E435}" srcOrd="12" destOrd="0" presId="urn:microsoft.com/office/officeart/2016/7/layout/RepeatingBendingProcessNew"/>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F92E88DB-E330-44A9-859E-8D387E1A502C}"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677FB40E-5D4C-4110-8568-9707D9AF182B}">
      <dgm:prSet/>
      <dgm:spPr/>
      <dgm:t>
        <a:bodyPr/>
        <a:lstStyle/>
        <a:p>
          <a:r>
            <a:rPr lang="el-GR" b="1"/>
            <a:t>Ενίσχυση της Κριτικής Σκέψης:</a:t>
          </a:r>
          <a:br>
            <a:rPr lang="el-GR"/>
          </a:br>
          <a:r>
            <a:rPr lang="el-GR"/>
            <a:t>Οι μαθητές μαθαίνουν να βλέπουν τα κείμενα όχι μόνο ως λογοτεχνία, αλλά ως αντανάκλαση των κοινωνιών που τα παρήγαγαν.</a:t>
          </a:r>
          <a:endParaRPr lang="en-US"/>
        </a:p>
      </dgm:t>
    </dgm:pt>
    <dgm:pt modelId="{E2518B2C-83CD-48F8-B9F1-AC1E792A1246}" type="parTrans" cxnId="{8F0D21D7-1268-45F8-92A0-72A173F041B5}">
      <dgm:prSet/>
      <dgm:spPr/>
      <dgm:t>
        <a:bodyPr/>
        <a:lstStyle/>
        <a:p>
          <a:endParaRPr lang="en-US"/>
        </a:p>
      </dgm:t>
    </dgm:pt>
    <dgm:pt modelId="{4922A864-63B6-45D3-9301-E3468829CEB7}" type="sibTrans" cxnId="{8F0D21D7-1268-45F8-92A0-72A173F041B5}">
      <dgm:prSet/>
      <dgm:spPr/>
      <dgm:t>
        <a:bodyPr/>
        <a:lstStyle/>
        <a:p>
          <a:endParaRPr lang="en-US"/>
        </a:p>
      </dgm:t>
    </dgm:pt>
    <dgm:pt modelId="{FE784A0F-F85C-4A5A-A769-49DC0F6F3097}">
      <dgm:prSet/>
      <dgm:spPr/>
      <dgm:t>
        <a:bodyPr/>
        <a:lstStyle/>
        <a:p>
          <a:r>
            <a:rPr lang="el-GR" b="1"/>
            <a:t>Σύνδεση με τη Σύγχρονη Πραγματικότητα:</a:t>
          </a:r>
          <a:br>
            <a:rPr lang="el-GR"/>
          </a:br>
          <a:r>
            <a:rPr lang="el-GR"/>
            <a:t>Μέσα από τις κοινωνιολογικές αναλύσεις, οι μαθητές βλέπουν πώς τα θέματα της αρχαιότητας σχετίζονται με τη δική τους ζωή.</a:t>
          </a:r>
          <a:endParaRPr lang="en-US"/>
        </a:p>
      </dgm:t>
    </dgm:pt>
    <dgm:pt modelId="{1FB3C22B-ADBB-4A97-A95D-8625F7FB0BDA}" type="parTrans" cxnId="{CDE8EF34-8AB5-451F-918D-F20C54BB4B7D}">
      <dgm:prSet/>
      <dgm:spPr/>
      <dgm:t>
        <a:bodyPr/>
        <a:lstStyle/>
        <a:p>
          <a:endParaRPr lang="en-US"/>
        </a:p>
      </dgm:t>
    </dgm:pt>
    <dgm:pt modelId="{FFD08628-328D-4F97-9191-A8E8D1F6A6D3}" type="sibTrans" cxnId="{CDE8EF34-8AB5-451F-918D-F20C54BB4B7D}">
      <dgm:prSet/>
      <dgm:spPr/>
      <dgm:t>
        <a:bodyPr/>
        <a:lstStyle/>
        <a:p>
          <a:endParaRPr lang="en-US"/>
        </a:p>
      </dgm:t>
    </dgm:pt>
    <dgm:pt modelId="{19C025CD-C647-45AD-821D-B9316CA91862}">
      <dgm:prSet/>
      <dgm:spPr/>
      <dgm:t>
        <a:bodyPr/>
        <a:lstStyle/>
        <a:p>
          <a:r>
            <a:rPr lang="el-GR" b="1"/>
            <a:t>Καλλιέργεια Ενσυναίσθησης:</a:t>
          </a:r>
          <a:br>
            <a:rPr lang="el-GR"/>
          </a:br>
          <a:r>
            <a:rPr lang="el-GR"/>
            <a:t>Η κατανόηση διαφορετικών κοινωνικών πλαισίων βοηθά τους μαθητές να αναπτύξουν ενσυναίσθηση για ανθρώπους με διαφορετικές εμπειρίες και απόψεις.</a:t>
          </a:r>
          <a:endParaRPr lang="en-US"/>
        </a:p>
      </dgm:t>
    </dgm:pt>
    <dgm:pt modelId="{67D59D05-8961-4B95-9088-882B653B499E}" type="parTrans" cxnId="{60ED69CF-05D5-4408-9F7B-3B5ED285917C}">
      <dgm:prSet/>
      <dgm:spPr/>
      <dgm:t>
        <a:bodyPr/>
        <a:lstStyle/>
        <a:p>
          <a:endParaRPr lang="en-US"/>
        </a:p>
      </dgm:t>
    </dgm:pt>
    <dgm:pt modelId="{4CA015B6-33E1-4DCE-BA36-685B59F2BA94}" type="sibTrans" cxnId="{60ED69CF-05D5-4408-9F7B-3B5ED285917C}">
      <dgm:prSet/>
      <dgm:spPr/>
      <dgm:t>
        <a:bodyPr/>
        <a:lstStyle/>
        <a:p>
          <a:endParaRPr lang="en-US"/>
        </a:p>
      </dgm:t>
    </dgm:pt>
    <dgm:pt modelId="{FE9951DB-9658-3842-A9CE-4A650A602644}" type="pres">
      <dgm:prSet presAssocID="{F92E88DB-E330-44A9-859E-8D387E1A502C}" presName="linear" presStyleCnt="0">
        <dgm:presLayoutVars>
          <dgm:animLvl val="lvl"/>
          <dgm:resizeHandles val="exact"/>
        </dgm:presLayoutVars>
      </dgm:prSet>
      <dgm:spPr/>
    </dgm:pt>
    <dgm:pt modelId="{528403FC-3EE3-E942-BA0F-DDAA50E2FA6A}" type="pres">
      <dgm:prSet presAssocID="{677FB40E-5D4C-4110-8568-9707D9AF182B}" presName="parentText" presStyleLbl="node1" presStyleIdx="0" presStyleCnt="3">
        <dgm:presLayoutVars>
          <dgm:chMax val="0"/>
          <dgm:bulletEnabled val="1"/>
        </dgm:presLayoutVars>
      </dgm:prSet>
      <dgm:spPr/>
    </dgm:pt>
    <dgm:pt modelId="{00B9D262-AAC5-1745-B701-074B56FAE4E8}" type="pres">
      <dgm:prSet presAssocID="{4922A864-63B6-45D3-9301-E3468829CEB7}" presName="spacer" presStyleCnt="0"/>
      <dgm:spPr/>
    </dgm:pt>
    <dgm:pt modelId="{DE1FF806-155C-CD44-8992-D6FE4E226B3A}" type="pres">
      <dgm:prSet presAssocID="{FE784A0F-F85C-4A5A-A769-49DC0F6F3097}" presName="parentText" presStyleLbl="node1" presStyleIdx="1" presStyleCnt="3">
        <dgm:presLayoutVars>
          <dgm:chMax val="0"/>
          <dgm:bulletEnabled val="1"/>
        </dgm:presLayoutVars>
      </dgm:prSet>
      <dgm:spPr/>
    </dgm:pt>
    <dgm:pt modelId="{E87AA949-61C4-8C4B-A052-8E782558E4FF}" type="pres">
      <dgm:prSet presAssocID="{FFD08628-328D-4F97-9191-A8E8D1F6A6D3}" presName="spacer" presStyleCnt="0"/>
      <dgm:spPr/>
    </dgm:pt>
    <dgm:pt modelId="{6FDB80C4-68DC-1A44-9B6E-CB37CFB98E9D}" type="pres">
      <dgm:prSet presAssocID="{19C025CD-C647-45AD-821D-B9316CA91862}" presName="parentText" presStyleLbl="node1" presStyleIdx="2" presStyleCnt="3">
        <dgm:presLayoutVars>
          <dgm:chMax val="0"/>
          <dgm:bulletEnabled val="1"/>
        </dgm:presLayoutVars>
      </dgm:prSet>
      <dgm:spPr/>
    </dgm:pt>
  </dgm:ptLst>
  <dgm:cxnLst>
    <dgm:cxn modelId="{80639E02-E545-604A-8818-8E1E9603488F}" type="presOf" srcId="{F92E88DB-E330-44A9-859E-8D387E1A502C}" destId="{FE9951DB-9658-3842-A9CE-4A650A602644}" srcOrd="0" destOrd="0" presId="urn:microsoft.com/office/officeart/2005/8/layout/vList2"/>
    <dgm:cxn modelId="{C2475E06-1F4F-2145-B6A6-23D0788E2225}" type="presOf" srcId="{FE784A0F-F85C-4A5A-A769-49DC0F6F3097}" destId="{DE1FF806-155C-CD44-8992-D6FE4E226B3A}" srcOrd="0" destOrd="0" presId="urn:microsoft.com/office/officeart/2005/8/layout/vList2"/>
    <dgm:cxn modelId="{CDE8EF34-8AB5-451F-918D-F20C54BB4B7D}" srcId="{F92E88DB-E330-44A9-859E-8D387E1A502C}" destId="{FE784A0F-F85C-4A5A-A769-49DC0F6F3097}" srcOrd="1" destOrd="0" parTransId="{1FB3C22B-ADBB-4A97-A95D-8625F7FB0BDA}" sibTransId="{FFD08628-328D-4F97-9191-A8E8D1F6A6D3}"/>
    <dgm:cxn modelId="{A4F7A1A5-ED41-A846-A6FE-2766B029597D}" type="presOf" srcId="{677FB40E-5D4C-4110-8568-9707D9AF182B}" destId="{528403FC-3EE3-E942-BA0F-DDAA50E2FA6A}" srcOrd="0" destOrd="0" presId="urn:microsoft.com/office/officeart/2005/8/layout/vList2"/>
    <dgm:cxn modelId="{E4F3C5BF-B218-B749-8527-2954DACC8CE4}" type="presOf" srcId="{19C025CD-C647-45AD-821D-B9316CA91862}" destId="{6FDB80C4-68DC-1A44-9B6E-CB37CFB98E9D}" srcOrd="0" destOrd="0" presId="urn:microsoft.com/office/officeart/2005/8/layout/vList2"/>
    <dgm:cxn modelId="{60ED69CF-05D5-4408-9F7B-3B5ED285917C}" srcId="{F92E88DB-E330-44A9-859E-8D387E1A502C}" destId="{19C025CD-C647-45AD-821D-B9316CA91862}" srcOrd="2" destOrd="0" parTransId="{67D59D05-8961-4B95-9088-882B653B499E}" sibTransId="{4CA015B6-33E1-4DCE-BA36-685B59F2BA94}"/>
    <dgm:cxn modelId="{8F0D21D7-1268-45F8-92A0-72A173F041B5}" srcId="{F92E88DB-E330-44A9-859E-8D387E1A502C}" destId="{677FB40E-5D4C-4110-8568-9707D9AF182B}" srcOrd="0" destOrd="0" parTransId="{E2518B2C-83CD-48F8-B9F1-AC1E792A1246}" sibTransId="{4922A864-63B6-45D3-9301-E3468829CEB7}"/>
    <dgm:cxn modelId="{0458D19D-5489-6346-8694-C140DBE541E2}" type="presParOf" srcId="{FE9951DB-9658-3842-A9CE-4A650A602644}" destId="{528403FC-3EE3-E942-BA0F-DDAA50E2FA6A}" srcOrd="0" destOrd="0" presId="urn:microsoft.com/office/officeart/2005/8/layout/vList2"/>
    <dgm:cxn modelId="{6E8F654F-3CBB-5844-B93F-C9BFBFAA1F94}" type="presParOf" srcId="{FE9951DB-9658-3842-A9CE-4A650A602644}" destId="{00B9D262-AAC5-1745-B701-074B56FAE4E8}" srcOrd="1" destOrd="0" presId="urn:microsoft.com/office/officeart/2005/8/layout/vList2"/>
    <dgm:cxn modelId="{B625EC35-2031-FF4A-8D50-813E3A794B80}" type="presParOf" srcId="{FE9951DB-9658-3842-A9CE-4A650A602644}" destId="{DE1FF806-155C-CD44-8992-D6FE4E226B3A}" srcOrd="2" destOrd="0" presId="urn:microsoft.com/office/officeart/2005/8/layout/vList2"/>
    <dgm:cxn modelId="{FF3D963B-D726-F442-BC2C-EC85EC53703D}" type="presParOf" srcId="{FE9951DB-9658-3842-A9CE-4A650A602644}" destId="{E87AA949-61C4-8C4B-A052-8E782558E4FF}" srcOrd="3" destOrd="0" presId="urn:microsoft.com/office/officeart/2005/8/layout/vList2"/>
    <dgm:cxn modelId="{45997CD6-7780-9941-9879-60C3E9F5E54E}" type="presParOf" srcId="{FE9951DB-9658-3842-A9CE-4A650A602644}" destId="{6FDB80C4-68DC-1A44-9B6E-CB37CFB98E9D}"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E53541FE-9930-4DBA-9D31-13F2FE4E1F56}" type="doc">
      <dgm:prSet loTypeId="urn:microsoft.com/office/officeart/2005/8/layout/vList2" loCatId="list" qsTypeId="urn:microsoft.com/office/officeart/2005/8/quickstyle/simple2" qsCatId="simple" csTypeId="urn:microsoft.com/office/officeart/2005/8/colors/colorful5" csCatId="colorful"/>
      <dgm:spPr/>
      <dgm:t>
        <a:bodyPr/>
        <a:lstStyle/>
        <a:p>
          <a:endParaRPr lang="en-US"/>
        </a:p>
      </dgm:t>
    </dgm:pt>
    <dgm:pt modelId="{97A44305-5B6B-440B-B77F-04720FD819D2}">
      <dgm:prSet/>
      <dgm:spPr/>
      <dgm:t>
        <a:bodyPr/>
        <a:lstStyle/>
        <a:p>
          <a:r>
            <a:rPr lang="el-GR"/>
            <a:t>Η γυναίκα στην αρχαία ελληνική λογοτεχνία συχνά λειτουργεί ως μέσο ανάδειξης κοινωνικών, ηθικών και πολιτικών ζητημάτων. Οι γυναικείοι χαρακτήρες, αν και δευτερεύοντες στη δημόσια σφαίρα, έχουν πρωταγωνιστικό ρόλο στη λογοτεχνική έκφραση.</a:t>
          </a:r>
          <a:endParaRPr lang="en-US"/>
        </a:p>
      </dgm:t>
    </dgm:pt>
    <dgm:pt modelId="{4B81E9EA-73CB-4B67-A63E-56D0603E35F5}" type="parTrans" cxnId="{D3D17015-CF20-4DAA-B9C5-298CAB07826A}">
      <dgm:prSet/>
      <dgm:spPr/>
      <dgm:t>
        <a:bodyPr/>
        <a:lstStyle/>
        <a:p>
          <a:endParaRPr lang="en-US"/>
        </a:p>
      </dgm:t>
    </dgm:pt>
    <dgm:pt modelId="{1E41C3AD-76DD-4362-8357-15A7D984B0EF}" type="sibTrans" cxnId="{D3D17015-CF20-4DAA-B9C5-298CAB07826A}">
      <dgm:prSet/>
      <dgm:spPr/>
      <dgm:t>
        <a:bodyPr/>
        <a:lstStyle/>
        <a:p>
          <a:endParaRPr lang="en-US"/>
        </a:p>
      </dgm:t>
    </dgm:pt>
    <dgm:pt modelId="{F686487C-CB0B-48C8-AE54-D12D45C6B924}">
      <dgm:prSet/>
      <dgm:spPr/>
      <dgm:t>
        <a:bodyPr/>
        <a:lstStyle/>
        <a:p>
          <a:r>
            <a:rPr lang="el-GR" b="1"/>
            <a:t>Αντιγόνη (Σοφοκλής):</a:t>
          </a:r>
          <a:br>
            <a:rPr lang="el-GR"/>
          </a:br>
          <a:r>
            <a:rPr lang="el-GR"/>
            <a:t>Η Αντιγόνη εκφράζει την αντιπαράθεση μεταξύ του θείου και του ανθρώπινου νόμου. Ως γυναικείος χαρακτήρας, αντιπροσωπεύει τη δύναμη της ηθικής, υπερβαίνοντας τους περιορισμούς του φύλου της στην πατριαρχική κοινωνία της Θήβας.</a:t>
          </a:r>
          <a:endParaRPr lang="en-US"/>
        </a:p>
      </dgm:t>
    </dgm:pt>
    <dgm:pt modelId="{F071B18A-7517-4340-BB66-2787CE884703}" type="parTrans" cxnId="{55B57648-EC7D-46CA-9B67-0BCCC60F1344}">
      <dgm:prSet/>
      <dgm:spPr/>
      <dgm:t>
        <a:bodyPr/>
        <a:lstStyle/>
        <a:p>
          <a:endParaRPr lang="en-US"/>
        </a:p>
      </dgm:t>
    </dgm:pt>
    <dgm:pt modelId="{B1C61BD9-EF17-40AF-ADF0-23D89CB4F247}" type="sibTrans" cxnId="{55B57648-EC7D-46CA-9B67-0BCCC60F1344}">
      <dgm:prSet/>
      <dgm:spPr/>
      <dgm:t>
        <a:bodyPr/>
        <a:lstStyle/>
        <a:p>
          <a:endParaRPr lang="en-US"/>
        </a:p>
      </dgm:t>
    </dgm:pt>
    <dgm:pt modelId="{FDB5B183-4B41-4EF7-A1EB-533FEF216D7A}">
      <dgm:prSet/>
      <dgm:spPr/>
      <dgm:t>
        <a:bodyPr/>
        <a:lstStyle/>
        <a:p>
          <a:r>
            <a:rPr lang="el-GR" b="1"/>
            <a:t>Μήδεια (Ευριπίδης):</a:t>
          </a:r>
          <a:br>
            <a:rPr lang="el-GR"/>
          </a:br>
          <a:r>
            <a:rPr lang="el-GR"/>
            <a:t>Η Μήδεια παρουσιάζεται ως θύμα και θύτης. Ο χαρακτήρας της ενσαρκώνει την προδοσία, την εκδίκηση και την απόγνωση, ενώ ταυτόχρονα προβληματίζει για τον ρόλο της γυναίκας στην κοινωνία και την οικογένεια.</a:t>
          </a:r>
          <a:endParaRPr lang="en-US"/>
        </a:p>
      </dgm:t>
    </dgm:pt>
    <dgm:pt modelId="{8C4DD6E9-D757-44E8-85BB-0E9EFCDC2AAC}" type="parTrans" cxnId="{F188FB0D-6480-4B42-BBE1-AF0AC068EB19}">
      <dgm:prSet/>
      <dgm:spPr/>
      <dgm:t>
        <a:bodyPr/>
        <a:lstStyle/>
        <a:p>
          <a:endParaRPr lang="en-US"/>
        </a:p>
      </dgm:t>
    </dgm:pt>
    <dgm:pt modelId="{4D2DF7EA-05ED-422D-9D43-E537BFC24407}" type="sibTrans" cxnId="{F188FB0D-6480-4B42-BBE1-AF0AC068EB19}">
      <dgm:prSet/>
      <dgm:spPr/>
      <dgm:t>
        <a:bodyPr/>
        <a:lstStyle/>
        <a:p>
          <a:endParaRPr lang="en-US"/>
        </a:p>
      </dgm:t>
    </dgm:pt>
    <dgm:pt modelId="{0D4FF84D-61DB-4C91-B988-8D31DF09BC76}">
      <dgm:prSet/>
      <dgm:spPr/>
      <dgm:t>
        <a:bodyPr/>
        <a:lstStyle/>
        <a:p>
          <a:r>
            <a:rPr lang="el-GR" b="1"/>
            <a:t>Λυσιστράτη (Αριστοφάνης):</a:t>
          </a:r>
          <a:br>
            <a:rPr lang="el-GR"/>
          </a:br>
          <a:r>
            <a:rPr lang="el-GR"/>
            <a:t>Με χιουμοριστικό τρόπο, η Λυσιστράτη φέρνει στο προσκήνιο τη δύναμη της γυναικείας συλλογικότητας και της ειρηνικής διεκδίκησης, αναδεικνύοντας τον ρόλο των γυναικών ως κοινωνικών καταλυτών.</a:t>
          </a:r>
          <a:endParaRPr lang="en-US"/>
        </a:p>
      </dgm:t>
    </dgm:pt>
    <dgm:pt modelId="{96A28F57-011E-4001-A9EE-5454A731E9E4}" type="parTrans" cxnId="{9D8EA057-85C1-4B3A-A0FE-AA10C6AC640C}">
      <dgm:prSet/>
      <dgm:spPr/>
      <dgm:t>
        <a:bodyPr/>
        <a:lstStyle/>
        <a:p>
          <a:endParaRPr lang="en-US"/>
        </a:p>
      </dgm:t>
    </dgm:pt>
    <dgm:pt modelId="{A9A4B941-246F-438B-8052-EB2968DAA500}" type="sibTrans" cxnId="{9D8EA057-85C1-4B3A-A0FE-AA10C6AC640C}">
      <dgm:prSet/>
      <dgm:spPr/>
      <dgm:t>
        <a:bodyPr/>
        <a:lstStyle/>
        <a:p>
          <a:endParaRPr lang="en-US"/>
        </a:p>
      </dgm:t>
    </dgm:pt>
    <dgm:pt modelId="{5848F216-D0AD-2448-9012-BEE79F6B91EA}" type="pres">
      <dgm:prSet presAssocID="{E53541FE-9930-4DBA-9D31-13F2FE4E1F56}" presName="linear" presStyleCnt="0">
        <dgm:presLayoutVars>
          <dgm:animLvl val="lvl"/>
          <dgm:resizeHandles val="exact"/>
        </dgm:presLayoutVars>
      </dgm:prSet>
      <dgm:spPr/>
    </dgm:pt>
    <dgm:pt modelId="{39422D44-8F51-0E41-A14F-F24699E8515F}" type="pres">
      <dgm:prSet presAssocID="{97A44305-5B6B-440B-B77F-04720FD819D2}" presName="parentText" presStyleLbl="node1" presStyleIdx="0" presStyleCnt="4">
        <dgm:presLayoutVars>
          <dgm:chMax val="0"/>
          <dgm:bulletEnabled val="1"/>
        </dgm:presLayoutVars>
      </dgm:prSet>
      <dgm:spPr/>
    </dgm:pt>
    <dgm:pt modelId="{BC515151-5503-4948-B105-DAA02FC4D90B}" type="pres">
      <dgm:prSet presAssocID="{1E41C3AD-76DD-4362-8357-15A7D984B0EF}" presName="spacer" presStyleCnt="0"/>
      <dgm:spPr/>
    </dgm:pt>
    <dgm:pt modelId="{9F92CFB0-E862-FD42-8CD7-5CA92B1EF1E6}" type="pres">
      <dgm:prSet presAssocID="{F686487C-CB0B-48C8-AE54-D12D45C6B924}" presName="parentText" presStyleLbl="node1" presStyleIdx="1" presStyleCnt="4">
        <dgm:presLayoutVars>
          <dgm:chMax val="0"/>
          <dgm:bulletEnabled val="1"/>
        </dgm:presLayoutVars>
      </dgm:prSet>
      <dgm:spPr/>
    </dgm:pt>
    <dgm:pt modelId="{A21C219A-3A07-1443-99D3-3D6AFB4F06D8}" type="pres">
      <dgm:prSet presAssocID="{B1C61BD9-EF17-40AF-ADF0-23D89CB4F247}" presName="spacer" presStyleCnt="0"/>
      <dgm:spPr/>
    </dgm:pt>
    <dgm:pt modelId="{B7E3D37A-D2FF-4749-8C77-C9CD5E94F33C}" type="pres">
      <dgm:prSet presAssocID="{FDB5B183-4B41-4EF7-A1EB-533FEF216D7A}" presName="parentText" presStyleLbl="node1" presStyleIdx="2" presStyleCnt="4">
        <dgm:presLayoutVars>
          <dgm:chMax val="0"/>
          <dgm:bulletEnabled val="1"/>
        </dgm:presLayoutVars>
      </dgm:prSet>
      <dgm:spPr/>
    </dgm:pt>
    <dgm:pt modelId="{FDB6504C-8B93-D340-B6BD-654C891F841E}" type="pres">
      <dgm:prSet presAssocID="{4D2DF7EA-05ED-422D-9D43-E537BFC24407}" presName="spacer" presStyleCnt="0"/>
      <dgm:spPr/>
    </dgm:pt>
    <dgm:pt modelId="{CE194639-487E-3845-89C4-5F5162BA1FE7}" type="pres">
      <dgm:prSet presAssocID="{0D4FF84D-61DB-4C91-B988-8D31DF09BC76}" presName="parentText" presStyleLbl="node1" presStyleIdx="3" presStyleCnt="4">
        <dgm:presLayoutVars>
          <dgm:chMax val="0"/>
          <dgm:bulletEnabled val="1"/>
        </dgm:presLayoutVars>
      </dgm:prSet>
      <dgm:spPr/>
    </dgm:pt>
  </dgm:ptLst>
  <dgm:cxnLst>
    <dgm:cxn modelId="{F0386E0D-528E-6C4D-9F84-4D72123A3BD8}" type="presOf" srcId="{E53541FE-9930-4DBA-9D31-13F2FE4E1F56}" destId="{5848F216-D0AD-2448-9012-BEE79F6B91EA}" srcOrd="0" destOrd="0" presId="urn:microsoft.com/office/officeart/2005/8/layout/vList2"/>
    <dgm:cxn modelId="{F188FB0D-6480-4B42-BBE1-AF0AC068EB19}" srcId="{E53541FE-9930-4DBA-9D31-13F2FE4E1F56}" destId="{FDB5B183-4B41-4EF7-A1EB-533FEF216D7A}" srcOrd="2" destOrd="0" parTransId="{8C4DD6E9-D757-44E8-85BB-0E9EFCDC2AAC}" sibTransId="{4D2DF7EA-05ED-422D-9D43-E537BFC24407}"/>
    <dgm:cxn modelId="{D3D17015-CF20-4DAA-B9C5-298CAB07826A}" srcId="{E53541FE-9930-4DBA-9D31-13F2FE4E1F56}" destId="{97A44305-5B6B-440B-B77F-04720FD819D2}" srcOrd="0" destOrd="0" parTransId="{4B81E9EA-73CB-4B67-A63E-56D0603E35F5}" sibTransId="{1E41C3AD-76DD-4362-8357-15A7D984B0EF}"/>
    <dgm:cxn modelId="{0C01E93E-B9E7-F44B-B004-112C780FFF54}" type="presOf" srcId="{FDB5B183-4B41-4EF7-A1EB-533FEF216D7A}" destId="{B7E3D37A-D2FF-4749-8C77-C9CD5E94F33C}" srcOrd="0" destOrd="0" presId="urn:microsoft.com/office/officeart/2005/8/layout/vList2"/>
    <dgm:cxn modelId="{55B57648-EC7D-46CA-9B67-0BCCC60F1344}" srcId="{E53541FE-9930-4DBA-9D31-13F2FE4E1F56}" destId="{F686487C-CB0B-48C8-AE54-D12D45C6B924}" srcOrd="1" destOrd="0" parTransId="{F071B18A-7517-4340-BB66-2787CE884703}" sibTransId="{B1C61BD9-EF17-40AF-ADF0-23D89CB4F247}"/>
    <dgm:cxn modelId="{B3E82152-B0F0-7D4A-93F5-F07F9EED1AB6}" type="presOf" srcId="{0D4FF84D-61DB-4C91-B988-8D31DF09BC76}" destId="{CE194639-487E-3845-89C4-5F5162BA1FE7}" srcOrd="0" destOrd="0" presId="urn:microsoft.com/office/officeart/2005/8/layout/vList2"/>
    <dgm:cxn modelId="{3B943057-53C9-1A43-A51B-2171987CB0F3}" type="presOf" srcId="{F686487C-CB0B-48C8-AE54-D12D45C6B924}" destId="{9F92CFB0-E862-FD42-8CD7-5CA92B1EF1E6}" srcOrd="0" destOrd="0" presId="urn:microsoft.com/office/officeart/2005/8/layout/vList2"/>
    <dgm:cxn modelId="{9D8EA057-85C1-4B3A-A0FE-AA10C6AC640C}" srcId="{E53541FE-9930-4DBA-9D31-13F2FE4E1F56}" destId="{0D4FF84D-61DB-4C91-B988-8D31DF09BC76}" srcOrd="3" destOrd="0" parTransId="{96A28F57-011E-4001-A9EE-5454A731E9E4}" sibTransId="{A9A4B941-246F-438B-8052-EB2968DAA500}"/>
    <dgm:cxn modelId="{EE3E4AAE-125C-B542-AA6E-3F9661CC02D7}" type="presOf" srcId="{97A44305-5B6B-440B-B77F-04720FD819D2}" destId="{39422D44-8F51-0E41-A14F-F24699E8515F}" srcOrd="0" destOrd="0" presId="urn:microsoft.com/office/officeart/2005/8/layout/vList2"/>
    <dgm:cxn modelId="{255E3069-80F0-A84A-BA6A-319C8C996684}" type="presParOf" srcId="{5848F216-D0AD-2448-9012-BEE79F6B91EA}" destId="{39422D44-8F51-0E41-A14F-F24699E8515F}" srcOrd="0" destOrd="0" presId="urn:microsoft.com/office/officeart/2005/8/layout/vList2"/>
    <dgm:cxn modelId="{5A547BAF-FB3F-8746-A218-3847F2DB9132}" type="presParOf" srcId="{5848F216-D0AD-2448-9012-BEE79F6B91EA}" destId="{BC515151-5503-4948-B105-DAA02FC4D90B}" srcOrd="1" destOrd="0" presId="urn:microsoft.com/office/officeart/2005/8/layout/vList2"/>
    <dgm:cxn modelId="{ADF34A7D-230F-9F4D-BBC2-1947C7B42DA0}" type="presParOf" srcId="{5848F216-D0AD-2448-9012-BEE79F6B91EA}" destId="{9F92CFB0-E862-FD42-8CD7-5CA92B1EF1E6}" srcOrd="2" destOrd="0" presId="urn:microsoft.com/office/officeart/2005/8/layout/vList2"/>
    <dgm:cxn modelId="{56C46C96-E34E-3244-9462-D96DF45ACDE2}" type="presParOf" srcId="{5848F216-D0AD-2448-9012-BEE79F6B91EA}" destId="{A21C219A-3A07-1443-99D3-3D6AFB4F06D8}" srcOrd="3" destOrd="0" presId="urn:microsoft.com/office/officeart/2005/8/layout/vList2"/>
    <dgm:cxn modelId="{29A12998-8DD5-3A48-8A3B-29A3755B1425}" type="presParOf" srcId="{5848F216-D0AD-2448-9012-BEE79F6B91EA}" destId="{B7E3D37A-D2FF-4749-8C77-C9CD5E94F33C}" srcOrd="4" destOrd="0" presId="urn:microsoft.com/office/officeart/2005/8/layout/vList2"/>
    <dgm:cxn modelId="{B28952B2-E064-FA46-9CA4-5833E147DC6B}" type="presParOf" srcId="{5848F216-D0AD-2448-9012-BEE79F6B91EA}" destId="{FDB6504C-8B93-D340-B6BD-654C891F841E}" srcOrd="5" destOrd="0" presId="urn:microsoft.com/office/officeart/2005/8/layout/vList2"/>
    <dgm:cxn modelId="{3EC74624-3F00-4E45-8186-2E7B3302598C}" type="presParOf" srcId="{5848F216-D0AD-2448-9012-BEE79F6B91EA}" destId="{CE194639-487E-3845-89C4-5F5162BA1FE7}" srcOrd="6"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D0D7F8C1-C93A-4610-9E2A-22681129A128}"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E1A73D40-C6BF-4481-90E9-EE1E2063DB42}">
      <dgm:prSet/>
      <dgm:spPr/>
      <dgm:t>
        <a:bodyPr/>
        <a:lstStyle/>
        <a:p>
          <a:r>
            <a:rPr lang="el-GR" b="1"/>
            <a:t>Ερωτήματα για Σκέψη:</a:t>
          </a:r>
          <a:endParaRPr lang="en-US"/>
        </a:p>
      </dgm:t>
    </dgm:pt>
    <dgm:pt modelId="{1B04F90D-DC5A-4271-BE77-8FC8BE1E0581}" type="parTrans" cxnId="{B60EFF46-0589-40B1-A3D0-B0A246817B13}">
      <dgm:prSet/>
      <dgm:spPr/>
      <dgm:t>
        <a:bodyPr/>
        <a:lstStyle/>
        <a:p>
          <a:endParaRPr lang="en-US"/>
        </a:p>
      </dgm:t>
    </dgm:pt>
    <dgm:pt modelId="{350074D0-841F-45A6-ACCD-7077BB4752F3}" type="sibTrans" cxnId="{B60EFF46-0589-40B1-A3D0-B0A246817B13}">
      <dgm:prSet/>
      <dgm:spPr/>
      <dgm:t>
        <a:bodyPr/>
        <a:lstStyle/>
        <a:p>
          <a:endParaRPr lang="en-US"/>
        </a:p>
      </dgm:t>
    </dgm:pt>
    <dgm:pt modelId="{8B11BA9E-3E69-45E6-96D7-05801054EB52}">
      <dgm:prSet/>
      <dgm:spPr/>
      <dgm:t>
        <a:bodyPr/>
        <a:lstStyle/>
        <a:p>
          <a:r>
            <a:rPr lang="el-GR"/>
            <a:t>Πώς οι γυναίκες στα έργα αυτά αμφισβητούν τις κοινωνικές δομές της εποχής;</a:t>
          </a:r>
          <a:endParaRPr lang="en-US"/>
        </a:p>
      </dgm:t>
    </dgm:pt>
    <dgm:pt modelId="{5C7ED40C-49A5-42B9-B8EA-D3E3E14D3BE1}" type="parTrans" cxnId="{95D45EB9-0310-443D-BF64-3BD7E1DE3942}">
      <dgm:prSet/>
      <dgm:spPr/>
      <dgm:t>
        <a:bodyPr/>
        <a:lstStyle/>
        <a:p>
          <a:endParaRPr lang="en-US"/>
        </a:p>
      </dgm:t>
    </dgm:pt>
    <dgm:pt modelId="{CF5C49C7-B203-492E-A734-2EB30C236167}" type="sibTrans" cxnId="{95D45EB9-0310-443D-BF64-3BD7E1DE3942}">
      <dgm:prSet/>
      <dgm:spPr/>
      <dgm:t>
        <a:bodyPr/>
        <a:lstStyle/>
        <a:p>
          <a:endParaRPr lang="en-US"/>
        </a:p>
      </dgm:t>
    </dgm:pt>
    <dgm:pt modelId="{17BCA721-01BE-45A7-887A-9EEF2DF50824}">
      <dgm:prSet/>
      <dgm:spPr/>
      <dgm:t>
        <a:bodyPr/>
        <a:lstStyle/>
        <a:p>
          <a:r>
            <a:rPr lang="el-GR"/>
            <a:t>Ποιες ομοιότητες ή διαφορές μπορούμε να βρούμε με τις σύγχρονες κοινωνικές αντιλήψεις για τις γυναίκες;</a:t>
          </a:r>
          <a:endParaRPr lang="en-US"/>
        </a:p>
      </dgm:t>
    </dgm:pt>
    <dgm:pt modelId="{EDCEC3CC-7D4F-4859-B197-F43411FB011E}" type="parTrans" cxnId="{A19BBCE3-AF51-4A82-92EA-D2E523FF5AAF}">
      <dgm:prSet/>
      <dgm:spPr/>
      <dgm:t>
        <a:bodyPr/>
        <a:lstStyle/>
        <a:p>
          <a:endParaRPr lang="en-US"/>
        </a:p>
      </dgm:t>
    </dgm:pt>
    <dgm:pt modelId="{B0A1D32F-D6B7-485B-B504-5EEFB5862D18}" type="sibTrans" cxnId="{A19BBCE3-AF51-4A82-92EA-D2E523FF5AAF}">
      <dgm:prSet/>
      <dgm:spPr/>
      <dgm:t>
        <a:bodyPr/>
        <a:lstStyle/>
        <a:p>
          <a:endParaRPr lang="en-US"/>
        </a:p>
      </dgm:t>
    </dgm:pt>
    <dgm:pt modelId="{1780A457-84F8-AA41-8A9D-A4FB7B226963}" type="pres">
      <dgm:prSet presAssocID="{D0D7F8C1-C93A-4610-9E2A-22681129A128}" presName="linear" presStyleCnt="0">
        <dgm:presLayoutVars>
          <dgm:animLvl val="lvl"/>
          <dgm:resizeHandles val="exact"/>
        </dgm:presLayoutVars>
      </dgm:prSet>
      <dgm:spPr/>
    </dgm:pt>
    <dgm:pt modelId="{8F50CB44-9331-F148-A1B3-D13CE163A434}" type="pres">
      <dgm:prSet presAssocID="{E1A73D40-C6BF-4481-90E9-EE1E2063DB42}" presName="parentText" presStyleLbl="node1" presStyleIdx="0" presStyleCnt="3">
        <dgm:presLayoutVars>
          <dgm:chMax val="0"/>
          <dgm:bulletEnabled val="1"/>
        </dgm:presLayoutVars>
      </dgm:prSet>
      <dgm:spPr/>
    </dgm:pt>
    <dgm:pt modelId="{69C107BF-7AD0-2B49-B363-C177894DAA61}" type="pres">
      <dgm:prSet presAssocID="{350074D0-841F-45A6-ACCD-7077BB4752F3}" presName="spacer" presStyleCnt="0"/>
      <dgm:spPr/>
    </dgm:pt>
    <dgm:pt modelId="{52F906AB-AE82-CD4E-90AB-2CA2E7AE67D3}" type="pres">
      <dgm:prSet presAssocID="{8B11BA9E-3E69-45E6-96D7-05801054EB52}" presName="parentText" presStyleLbl="node1" presStyleIdx="1" presStyleCnt="3">
        <dgm:presLayoutVars>
          <dgm:chMax val="0"/>
          <dgm:bulletEnabled val="1"/>
        </dgm:presLayoutVars>
      </dgm:prSet>
      <dgm:spPr/>
    </dgm:pt>
    <dgm:pt modelId="{265C1E15-7B2F-BB43-8C13-7C035BA1DA0E}" type="pres">
      <dgm:prSet presAssocID="{CF5C49C7-B203-492E-A734-2EB30C236167}" presName="spacer" presStyleCnt="0"/>
      <dgm:spPr/>
    </dgm:pt>
    <dgm:pt modelId="{034EA670-FAE8-E94A-B256-C925FF138081}" type="pres">
      <dgm:prSet presAssocID="{17BCA721-01BE-45A7-887A-9EEF2DF50824}" presName="parentText" presStyleLbl="node1" presStyleIdx="2" presStyleCnt="3">
        <dgm:presLayoutVars>
          <dgm:chMax val="0"/>
          <dgm:bulletEnabled val="1"/>
        </dgm:presLayoutVars>
      </dgm:prSet>
      <dgm:spPr/>
    </dgm:pt>
  </dgm:ptLst>
  <dgm:cxnLst>
    <dgm:cxn modelId="{BE333F10-09DA-544A-9B47-381FB5C73FA7}" type="presOf" srcId="{D0D7F8C1-C93A-4610-9E2A-22681129A128}" destId="{1780A457-84F8-AA41-8A9D-A4FB7B226963}" srcOrd="0" destOrd="0" presId="urn:microsoft.com/office/officeart/2005/8/layout/vList2"/>
    <dgm:cxn modelId="{B60EFF46-0589-40B1-A3D0-B0A246817B13}" srcId="{D0D7F8C1-C93A-4610-9E2A-22681129A128}" destId="{E1A73D40-C6BF-4481-90E9-EE1E2063DB42}" srcOrd="0" destOrd="0" parTransId="{1B04F90D-DC5A-4271-BE77-8FC8BE1E0581}" sibTransId="{350074D0-841F-45A6-ACCD-7077BB4752F3}"/>
    <dgm:cxn modelId="{FC050E63-7B2D-0048-B43A-62057A6F6C2E}" type="presOf" srcId="{E1A73D40-C6BF-4481-90E9-EE1E2063DB42}" destId="{8F50CB44-9331-F148-A1B3-D13CE163A434}" srcOrd="0" destOrd="0" presId="urn:microsoft.com/office/officeart/2005/8/layout/vList2"/>
    <dgm:cxn modelId="{388EF373-BCE5-0B4C-A7B1-A362F4153C04}" type="presOf" srcId="{8B11BA9E-3E69-45E6-96D7-05801054EB52}" destId="{52F906AB-AE82-CD4E-90AB-2CA2E7AE67D3}" srcOrd="0" destOrd="0" presId="urn:microsoft.com/office/officeart/2005/8/layout/vList2"/>
    <dgm:cxn modelId="{95D45EB9-0310-443D-BF64-3BD7E1DE3942}" srcId="{D0D7F8C1-C93A-4610-9E2A-22681129A128}" destId="{8B11BA9E-3E69-45E6-96D7-05801054EB52}" srcOrd="1" destOrd="0" parTransId="{5C7ED40C-49A5-42B9-B8EA-D3E3E14D3BE1}" sibTransId="{CF5C49C7-B203-492E-A734-2EB30C236167}"/>
    <dgm:cxn modelId="{AF0D19D5-8564-234D-B58A-97CFE951540D}" type="presOf" srcId="{17BCA721-01BE-45A7-887A-9EEF2DF50824}" destId="{034EA670-FAE8-E94A-B256-C925FF138081}" srcOrd="0" destOrd="0" presId="urn:microsoft.com/office/officeart/2005/8/layout/vList2"/>
    <dgm:cxn modelId="{A19BBCE3-AF51-4A82-92EA-D2E523FF5AAF}" srcId="{D0D7F8C1-C93A-4610-9E2A-22681129A128}" destId="{17BCA721-01BE-45A7-887A-9EEF2DF50824}" srcOrd="2" destOrd="0" parTransId="{EDCEC3CC-7D4F-4859-B197-F43411FB011E}" sibTransId="{B0A1D32F-D6B7-485B-B504-5EEFB5862D18}"/>
    <dgm:cxn modelId="{8666DDDF-6502-F84E-BB56-21F79138C619}" type="presParOf" srcId="{1780A457-84F8-AA41-8A9D-A4FB7B226963}" destId="{8F50CB44-9331-F148-A1B3-D13CE163A434}" srcOrd="0" destOrd="0" presId="urn:microsoft.com/office/officeart/2005/8/layout/vList2"/>
    <dgm:cxn modelId="{28E00468-5C2B-B849-9226-FC69834AC35D}" type="presParOf" srcId="{1780A457-84F8-AA41-8A9D-A4FB7B226963}" destId="{69C107BF-7AD0-2B49-B363-C177894DAA61}" srcOrd="1" destOrd="0" presId="urn:microsoft.com/office/officeart/2005/8/layout/vList2"/>
    <dgm:cxn modelId="{106F5268-2988-A041-AD36-8AE1007AFE90}" type="presParOf" srcId="{1780A457-84F8-AA41-8A9D-A4FB7B226963}" destId="{52F906AB-AE82-CD4E-90AB-2CA2E7AE67D3}" srcOrd="2" destOrd="0" presId="urn:microsoft.com/office/officeart/2005/8/layout/vList2"/>
    <dgm:cxn modelId="{0E89F0A2-8D92-2143-BBF9-DB212518EEBB}" type="presParOf" srcId="{1780A457-84F8-AA41-8A9D-A4FB7B226963}" destId="{265C1E15-7B2F-BB43-8C13-7C035BA1DA0E}" srcOrd="3" destOrd="0" presId="urn:microsoft.com/office/officeart/2005/8/layout/vList2"/>
    <dgm:cxn modelId="{DDF75138-8322-A340-8AD6-1143960E598A}" type="presParOf" srcId="{1780A457-84F8-AA41-8A9D-A4FB7B226963}" destId="{034EA670-FAE8-E94A-B256-C925FF138081}" srcOrd="4"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AFFF058F-ABFD-4FE2-BC4C-E52E2C501686}" type="doc">
      <dgm:prSet loTypeId="urn:microsoft.com/office/officeart/2005/8/layout/orgChart1" loCatId="hierarchy" qsTypeId="urn:microsoft.com/office/officeart/2005/8/quickstyle/simple5" qsCatId="simple" csTypeId="urn:microsoft.com/office/officeart/2005/8/colors/accent1_2" csCatId="accent1"/>
      <dgm:spPr/>
      <dgm:t>
        <a:bodyPr/>
        <a:lstStyle/>
        <a:p>
          <a:endParaRPr lang="en-US"/>
        </a:p>
      </dgm:t>
    </dgm:pt>
    <dgm:pt modelId="{19C6BD31-5229-46CC-A4B3-4DEB3CFCEB26}">
      <dgm:prSet/>
      <dgm:spPr/>
      <dgm:t>
        <a:bodyPr/>
        <a:lstStyle/>
        <a:p>
          <a:r>
            <a:rPr lang="el-GR" b="1"/>
            <a:t>Ερωτήματα για Σκέψη:</a:t>
          </a:r>
          <a:endParaRPr lang="en-US"/>
        </a:p>
      </dgm:t>
    </dgm:pt>
    <dgm:pt modelId="{763E4005-B64E-48CE-ADE8-69E18E5708F7}" type="parTrans" cxnId="{F4BB4F33-0A19-4E6C-A080-5BEA1F2EEB69}">
      <dgm:prSet/>
      <dgm:spPr/>
      <dgm:t>
        <a:bodyPr/>
        <a:lstStyle/>
        <a:p>
          <a:endParaRPr lang="en-US"/>
        </a:p>
      </dgm:t>
    </dgm:pt>
    <dgm:pt modelId="{08907E40-F599-439D-A254-D4C80EB4FD21}" type="sibTrans" cxnId="{F4BB4F33-0A19-4E6C-A080-5BEA1F2EEB69}">
      <dgm:prSet/>
      <dgm:spPr/>
      <dgm:t>
        <a:bodyPr/>
        <a:lstStyle/>
        <a:p>
          <a:endParaRPr lang="en-US"/>
        </a:p>
      </dgm:t>
    </dgm:pt>
    <dgm:pt modelId="{D138E7A0-4F5B-473F-B8A4-B4986F6D4DEC}">
      <dgm:prSet/>
      <dgm:spPr/>
      <dgm:t>
        <a:bodyPr/>
        <a:lstStyle/>
        <a:p>
          <a:r>
            <a:rPr lang="el-GR"/>
            <a:t>Τι μπορεί να μάθει η σύγχρονη πολιτική ηγεσία από τα αρχαία κείμενα;</a:t>
          </a:r>
          <a:endParaRPr lang="en-US"/>
        </a:p>
      </dgm:t>
    </dgm:pt>
    <dgm:pt modelId="{8E09B675-11EE-434B-A701-BED63F1FC227}" type="parTrans" cxnId="{59D598D9-3DC9-4860-BBCA-5576DBA5D627}">
      <dgm:prSet/>
      <dgm:spPr/>
      <dgm:t>
        <a:bodyPr/>
        <a:lstStyle/>
        <a:p>
          <a:endParaRPr lang="en-US"/>
        </a:p>
      </dgm:t>
    </dgm:pt>
    <dgm:pt modelId="{6E00DBCE-A9CB-4194-A290-B0A6283357B2}" type="sibTrans" cxnId="{59D598D9-3DC9-4860-BBCA-5576DBA5D627}">
      <dgm:prSet/>
      <dgm:spPr/>
      <dgm:t>
        <a:bodyPr/>
        <a:lstStyle/>
        <a:p>
          <a:endParaRPr lang="en-US"/>
        </a:p>
      </dgm:t>
    </dgm:pt>
    <dgm:pt modelId="{E2EA1C4C-F271-4D30-97E7-20722AFFCD2A}">
      <dgm:prSet/>
      <dgm:spPr/>
      <dgm:t>
        <a:bodyPr/>
        <a:lstStyle/>
        <a:p>
          <a:r>
            <a:rPr lang="el-GR"/>
            <a:t>Πώς τα χαρακτηριστικά ενός ηγέτη επηρεάζουν τη συνοχή μιας κοινωνίας;</a:t>
          </a:r>
          <a:endParaRPr lang="en-US"/>
        </a:p>
      </dgm:t>
    </dgm:pt>
    <dgm:pt modelId="{5391A191-4FF6-48B6-910E-CEEB52D644E2}" type="parTrans" cxnId="{3DB3B7C0-0B6F-4713-A512-64D0A3E93DE9}">
      <dgm:prSet/>
      <dgm:spPr/>
      <dgm:t>
        <a:bodyPr/>
        <a:lstStyle/>
        <a:p>
          <a:endParaRPr lang="en-US"/>
        </a:p>
      </dgm:t>
    </dgm:pt>
    <dgm:pt modelId="{5577B7CF-549C-4510-9A32-E7F7823816F0}" type="sibTrans" cxnId="{3DB3B7C0-0B6F-4713-A512-64D0A3E93DE9}">
      <dgm:prSet/>
      <dgm:spPr/>
      <dgm:t>
        <a:bodyPr/>
        <a:lstStyle/>
        <a:p>
          <a:endParaRPr lang="en-US"/>
        </a:p>
      </dgm:t>
    </dgm:pt>
    <dgm:pt modelId="{F0CB7C9F-8967-8745-801C-1C6F8E1CF149}" type="pres">
      <dgm:prSet presAssocID="{AFFF058F-ABFD-4FE2-BC4C-E52E2C501686}" presName="hierChild1" presStyleCnt="0">
        <dgm:presLayoutVars>
          <dgm:orgChart val="1"/>
          <dgm:chPref val="1"/>
          <dgm:dir/>
          <dgm:animOne val="branch"/>
          <dgm:animLvl val="lvl"/>
          <dgm:resizeHandles/>
        </dgm:presLayoutVars>
      </dgm:prSet>
      <dgm:spPr/>
    </dgm:pt>
    <dgm:pt modelId="{B4473440-0802-8F43-906F-B85F283FA55F}" type="pres">
      <dgm:prSet presAssocID="{19C6BD31-5229-46CC-A4B3-4DEB3CFCEB26}" presName="hierRoot1" presStyleCnt="0">
        <dgm:presLayoutVars>
          <dgm:hierBranch val="init"/>
        </dgm:presLayoutVars>
      </dgm:prSet>
      <dgm:spPr/>
    </dgm:pt>
    <dgm:pt modelId="{EAC7738C-B21E-AF4F-977E-9F9825860128}" type="pres">
      <dgm:prSet presAssocID="{19C6BD31-5229-46CC-A4B3-4DEB3CFCEB26}" presName="rootComposite1" presStyleCnt="0"/>
      <dgm:spPr/>
    </dgm:pt>
    <dgm:pt modelId="{CFB37549-0F18-904C-A51E-978357E03574}" type="pres">
      <dgm:prSet presAssocID="{19C6BD31-5229-46CC-A4B3-4DEB3CFCEB26}" presName="rootText1" presStyleLbl="node0" presStyleIdx="0" presStyleCnt="3">
        <dgm:presLayoutVars>
          <dgm:chPref val="3"/>
        </dgm:presLayoutVars>
      </dgm:prSet>
      <dgm:spPr/>
    </dgm:pt>
    <dgm:pt modelId="{2F993B39-4352-0F45-87E1-57F49963BAD9}" type="pres">
      <dgm:prSet presAssocID="{19C6BD31-5229-46CC-A4B3-4DEB3CFCEB26}" presName="rootConnector1" presStyleLbl="node1" presStyleIdx="0" presStyleCnt="0"/>
      <dgm:spPr/>
    </dgm:pt>
    <dgm:pt modelId="{4E684026-C44E-4E4B-A726-E64B4CE95C7E}" type="pres">
      <dgm:prSet presAssocID="{19C6BD31-5229-46CC-A4B3-4DEB3CFCEB26}" presName="hierChild2" presStyleCnt="0"/>
      <dgm:spPr/>
    </dgm:pt>
    <dgm:pt modelId="{A6C2052F-B4A9-9349-8D94-BBDB6074C96E}" type="pres">
      <dgm:prSet presAssocID="{19C6BD31-5229-46CC-A4B3-4DEB3CFCEB26}" presName="hierChild3" presStyleCnt="0"/>
      <dgm:spPr/>
    </dgm:pt>
    <dgm:pt modelId="{F0EA8192-6CCA-2441-8F81-86E0560CD5D1}" type="pres">
      <dgm:prSet presAssocID="{D138E7A0-4F5B-473F-B8A4-B4986F6D4DEC}" presName="hierRoot1" presStyleCnt="0">
        <dgm:presLayoutVars>
          <dgm:hierBranch val="init"/>
        </dgm:presLayoutVars>
      </dgm:prSet>
      <dgm:spPr/>
    </dgm:pt>
    <dgm:pt modelId="{0FBE6B79-4A6A-684A-BD4C-E31BEB3DFAEC}" type="pres">
      <dgm:prSet presAssocID="{D138E7A0-4F5B-473F-B8A4-B4986F6D4DEC}" presName="rootComposite1" presStyleCnt="0"/>
      <dgm:spPr/>
    </dgm:pt>
    <dgm:pt modelId="{D0EAEDC9-F1CC-D649-BEB7-1AB4F6B2EDDA}" type="pres">
      <dgm:prSet presAssocID="{D138E7A0-4F5B-473F-B8A4-B4986F6D4DEC}" presName="rootText1" presStyleLbl="node0" presStyleIdx="1" presStyleCnt="3">
        <dgm:presLayoutVars>
          <dgm:chPref val="3"/>
        </dgm:presLayoutVars>
      </dgm:prSet>
      <dgm:spPr/>
    </dgm:pt>
    <dgm:pt modelId="{A97D7C27-9CE2-F34D-860A-9077BC571CB2}" type="pres">
      <dgm:prSet presAssocID="{D138E7A0-4F5B-473F-B8A4-B4986F6D4DEC}" presName="rootConnector1" presStyleLbl="node1" presStyleIdx="0" presStyleCnt="0"/>
      <dgm:spPr/>
    </dgm:pt>
    <dgm:pt modelId="{08C3E8D0-0F6F-6A4E-A70B-0E0655A6F984}" type="pres">
      <dgm:prSet presAssocID="{D138E7A0-4F5B-473F-B8A4-B4986F6D4DEC}" presName="hierChild2" presStyleCnt="0"/>
      <dgm:spPr/>
    </dgm:pt>
    <dgm:pt modelId="{1B26345B-111A-4644-9611-321D804C58C4}" type="pres">
      <dgm:prSet presAssocID="{D138E7A0-4F5B-473F-B8A4-B4986F6D4DEC}" presName="hierChild3" presStyleCnt="0"/>
      <dgm:spPr/>
    </dgm:pt>
    <dgm:pt modelId="{DF84942B-C6DF-794D-BCC6-2894B0998A91}" type="pres">
      <dgm:prSet presAssocID="{E2EA1C4C-F271-4D30-97E7-20722AFFCD2A}" presName="hierRoot1" presStyleCnt="0">
        <dgm:presLayoutVars>
          <dgm:hierBranch val="init"/>
        </dgm:presLayoutVars>
      </dgm:prSet>
      <dgm:spPr/>
    </dgm:pt>
    <dgm:pt modelId="{79EF0B6F-5CBE-2D48-B0C6-EEC2B30FEE07}" type="pres">
      <dgm:prSet presAssocID="{E2EA1C4C-F271-4D30-97E7-20722AFFCD2A}" presName="rootComposite1" presStyleCnt="0"/>
      <dgm:spPr/>
    </dgm:pt>
    <dgm:pt modelId="{525E8DC5-4ADE-6248-8E65-09F5160EA587}" type="pres">
      <dgm:prSet presAssocID="{E2EA1C4C-F271-4D30-97E7-20722AFFCD2A}" presName="rootText1" presStyleLbl="node0" presStyleIdx="2" presStyleCnt="3">
        <dgm:presLayoutVars>
          <dgm:chPref val="3"/>
        </dgm:presLayoutVars>
      </dgm:prSet>
      <dgm:spPr/>
    </dgm:pt>
    <dgm:pt modelId="{B98E24F6-1EEB-D24C-B3BA-915B7A6CFA7D}" type="pres">
      <dgm:prSet presAssocID="{E2EA1C4C-F271-4D30-97E7-20722AFFCD2A}" presName="rootConnector1" presStyleLbl="node1" presStyleIdx="0" presStyleCnt="0"/>
      <dgm:spPr/>
    </dgm:pt>
    <dgm:pt modelId="{69A611C4-F6D4-7E4F-A3C4-E34909A69E23}" type="pres">
      <dgm:prSet presAssocID="{E2EA1C4C-F271-4D30-97E7-20722AFFCD2A}" presName="hierChild2" presStyleCnt="0"/>
      <dgm:spPr/>
    </dgm:pt>
    <dgm:pt modelId="{8CC5DD5F-EBED-634B-961E-24CA1CD95F75}" type="pres">
      <dgm:prSet presAssocID="{E2EA1C4C-F271-4D30-97E7-20722AFFCD2A}" presName="hierChild3" presStyleCnt="0"/>
      <dgm:spPr/>
    </dgm:pt>
  </dgm:ptLst>
  <dgm:cxnLst>
    <dgm:cxn modelId="{2FC57B2E-F897-514C-8D17-BBE7F0C04190}" type="presOf" srcId="{D138E7A0-4F5B-473F-B8A4-B4986F6D4DEC}" destId="{A97D7C27-9CE2-F34D-860A-9077BC571CB2}" srcOrd="1" destOrd="0" presId="urn:microsoft.com/office/officeart/2005/8/layout/orgChart1"/>
    <dgm:cxn modelId="{F4BB4F33-0A19-4E6C-A080-5BEA1F2EEB69}" srcId="{AFFF058F-ABFD-4FE2-BC4C-E52E2C501686}" destId="{19C6BD31-5229-46CC-A4B3-4DEB3CFCEB26}" srcOrd="0" destOrd="0" parTransId="{763E4005-B64E-48CE-ADE8-69E18E5708F7}" sibTransId="{08907E40-F599-439D-A254-D4C80EB4FD21}"/>
    <dgm:cxn modelId="{5E21C484-38CD-6E40-A5CD-B436277FD9D1}" type="presOf" srcId="{AFFF058F-ABFD-4FE2-BC4C-E52E2C501686}" destId="{F0CB7C9F-8967-8745-801C-1C6F8E1CF149}" srcOrd="0" destOrd="0" presId="urn:microsoft.com/office/officeart/2005/8/layout/orgChart1"/>
    <dgm:cxn modelId="{3B67E2AF-324C-5046-860B-FD0ABB426D44}" type="presOf" srcId="{D138E7A0-4F5B-473F-B8A4-B4986F6D4DEC}" destId="{D0EAEDC9-F1CC-D649-BEB7-1AB4F6B2EDDA}" srcOrd="0" destOrd="0" presId="urn:microsoft.com/office/officeart/2005/8/layout/orgChart1"/>
    <dgm:cxn modelId="{BCEE53B4-4150-C44A-9631-0C344AA1CD4F}" type="presOf" srcId="{19C6BD31-5229-46CC-A4B3-4DEB3CFCEB26}" destId="{2F993B39-4352-0F45-87E1-57F49963BAD9}" srcOrd="1" destOrd="0" presId="urn:microsoft.com/office/officeart/2005/8/layout/orgChart1"/>
    <dgm:cxn modelId="{3DB3B7C0-0B6F-4713-A512-64D0A3E93DE9}" srcId="{AFFF058F-ABFD-4FE2-BC4C-E52E2C501686}" destId="{E2EA1C4C-F271-4D30-97E7-20722AFFCD2A}" srcOrd="2" destOrd="0" parTransId="{5391A191-4FF6-48B6-910E-CEEB52D644E2}" sibTransId="{5577B7CF-549C-4510-9A32-E7F7823816F0}"/>
    <dgm:cxn modelId="{A14E73CF-1C94-064A-8EAC-5E743C0EDB50}" type="presOf" srcId="{E2EA1C4C-F271-4D30-97E7-20722AFFCD2A}" destId="{B98E24F6-1EEB-D24C-B3BA-915B7A6CFA7D}" srcOrd="1" destOrd="0" presId="urn:microsoft.com/office/officeart/2005/8/layout/orgChart1"/>
    <dgm:cxn modelId="{FE4848D0-F290-8F4F-9A6B-89B37D0F81F6}" type="presOf" srcId="{19C6BD31-5229-46CC-A4B3-4DEB3CFCEB26}" destId="{CFB37549-0F18-904C-A51E-978357E03574}" srcOrd="0" destOrd="0" presId="urn:microsoft.com/office/officeart/2005/8/layout/orgChart1"/>
    <dgm:cxn modelId="{B76FE7D2-070A-B146-BB16-2F2F30BE0815}" type="presOf" srcId="{E2EA1C4C-F271-4D30-97E7-20722AFFCD2A}" destId="{525E8DC5-4ADE-6248-8E65-09F5160EA587}" srcOrd="0" destOrd="0" presId="urn:microsoft.com/office/officeart/2005/8/layout/orgChart1"/>
    <dgm:cxn modelId="{59D598D9-3DC9-4860-BBCA-5576DBA5D627}" srcId="{AFFF058F-ABFD-4FE2-BC4C-E52E2C501686}" destId="{D138E7A0-4F5B-473F-B8A4-B4986F6D4DEC}" srcOrd="1" destOrd="0" parTransId="{8E09B675-11EE-434B-A701-BED63F1FC227}" sibTransId="{6E00DBCE-A9CB-4194-A290-B0A6283357B2}"/>
    <dgm:cxn modelId="{4C9C56CF-DCBE-4E4F-A63D-099920F6327E}" type="presParOf" srcId="{F0CB7C9F-8967-8745-801C-1C6F8E1CF149}" destId="{B4473440-0802-8F43-906F-B85F283FA55F}" srcOrd="0" destOrd="0" presId="urn:microsoft.com/office/officeart/2005/8/layout/orgChart1"/>
    <dgm:cxn modelId="{53209E94-71AC-EF47-A826-3B88FBEA330E}" type="presParOf" srcId="{B4473440-0802-8F43-906F-B85F283FA55F}" destId="{EAC7738C-B21E-AF4F-977E-9F9825860128}" srcOrd="0" destOrd="0" presId="urn:microsoft.com/office/officeart/2005/8/layout/orgChart1"/>
    <dgm:cxn modelId="{01948CB9-08A5-E047-9A56-19884CCC3FA0}" type="presParOf" srcId="{EAC7738C-B21E-AF4F-977E-9F9825860128}" destId="{CFB37549-0F18-904C-A51E-978357E03574}" srcOrd="0" destOrd="0" presId="urn:microsoft.com/office/officeart/2005/8/layout/orgChart1"/>
    <dgm:cxn modelId="{D117EF92-3C3F-EA42-B25E-76A705FFD8F8}" type="presParOf" srcId="{EAC7738C-B21E-AF4F-977E-9F9825860128}" destId="{2F993B39-4352-0F45-87E1-57F49963BAD9}" srcOrd="1" destOrd="0" presId="urn:microsoft.com/office/officeart/2005/8/layout/orgChart1"/>
    <dgm:cxn modelId="{F9A22C9B-9F56-624D-89E4-CBBACA255B0A}" type="presParOf" srcId="{B4473440-0802-8F43-906F-B85F283FA55F}" destId="{4E684026-C44E-4E4B-A726-E64B4CE95C7E}" srcOrd="1" destOrd="0" presId="urn:microsoft.com/office/officeart/2005/8/layout/orgChart1"/>
    <dgm:cxn modelId="{2905BA38-3E0C-6F41-91D6-8C03AA725F60}" type="presParOf" srcId="{B4473440-0802-8F43-906F-B85F283FA55F}" destId="{A6C2052F-B4A9-9349-8D94-BBDB6074C96E}" srcOrd="2" destOrd="0" presId="urn:microsoft.com/office/officeart/2005/8/layout/orgChart1"/>
    <dgm:cxn modelId="{E34CDC1C-E0D1-FA4B-83A0-8F05E5B6F20D}" type="presParOf" srcId="{F0CB7C9F-8967-8745-801C-1C6F8E1CF149}" destId="{F0EA8192-6CCA-2441-8F81-86E0560CD5D1}" srcOrd="1" destOrd="0" presId="urn:microsoft.com/office/officeart/2005/8/layout/orgChart1"/>
    <dgm:cxn modelId="{D084E699-3851-6A49-8F7D-7906F067DBA0}" type="presParOf" srcId="{F0EA8192-6CCA-2441-8F81-86E0560CD5D1}" destId="{0FBE6B79-4A6A-684A-BD4C-E31BEB3DFAEC}" srcOrd="0" destOrd="0" presId="urn:microsoft.com/office/officeart/2005/8/layout/orgChart1"/>
    <dgm:cxn modelId="{1BFC283E-9CF0-4245-8066-4E739E4E8BBC}" type="presParOf" srcId="{0FBE6B79-4A6A-684A-BD4C-E31BEB3DFAEC}" destId="{D0EAEDC9-F1CC-D649-BEB7-1AB4F6B2EDDA}" srcOrd="0" destOrd="0" presId="urn:microsoft.com/office/officeart/2005/8/layout/orgChart1"/>
    <dgm:cxn modelId="{F3BBB3AF-EBD1-4941-B38A-C278FFD41E41}" type="presParOf" srcId="{0FBE6B79-4A6A-684A-BD4C-E31BEB3DFAEC}" destId="{A97D7C27-9CE2-F34D-860A-9077BC571CB2}" srcOrd="1" destOrd="0" presId="urn:microsoft.com/office/officeart/2005/8/layout/orgChart1"/>
    <dgm:cxn modelId="{C14F3CC5-6471-3144-A951-3055FD1BA33B}" type="presParOf" srcId="{F0EA8192-6CCA-2441-8F81-86E0560CD5D1}" destId="{08C3E8D0-0F6F-6A4E-A70B-0E0655A6F984}" srcOrd="1" destOrd="0" presId="urn:microsoft.com/office/officeart/2005/8/layout/orgChart1"/>
    <dgm:cxn modelId="{A92ABD05-0B8D-4A41-9488-64028550713F}" type="presParOf" srcId="{F0EA8192-6CCA-2441-8F81-86E0560CD5D1}" destId="{1B26345B-111A-4644-9611-321D804C58C4}" srcOrd="2" destOrd="0" presId="urn:microsoft.com/office/officeart/2005/8/layout/orgChart1"/>
    <dgm:cxn modelId="{A902D401-1748-874B-8688-3C6ABB686388}" type="presParOf" srcId="{F0CB7C9F-8967-8745-801C-1C6F8E1CF149}" destId="{DF84942B-C6DF-794D-BCC6-2894B0998A91}" srcOrd="2" destOrd="0" presId="urn:microsoft.com/office/officeart/2005/8/layout/orgChart1"/>
    <dgm:cxn modelId="{1FF5E0DD-DC7A-3747-90AD-ED463871C46E}" type="presParOf" srcId="{DF84942B-C6DF-794D-BCC6-2894B0998A91}" destId="{79EF0B6F-5CBE-2D48-B0C6-EEC2B30FEE07}" srcOrd="0" destOrd="0" presId="urn:microsoft.com/office/officeart/2005/8/layout/orgChart1"/>
    <dgm:cxn modelId="{B85E1713-B492-8744-A8D2-C357DB120170}" type="presParOf" srcId="{79EF0B6F-5CBE-2D48-B0C6-EEC2B30FEE07}" destId="{525E8DC5-4ADE-6248-8E65-09F5160EA587}" srcOrd="0" destOrd="0" presId="urn:microsoft.com/office/officeart/2005/8/layout/orgChart1"/>
    <dgm:cxn modelId="{3AA2E76D-9447-454B-83AC-D2679A8DD83B}" type="presParOf" srcId="{79EF0B6F-5CBE-2D48-B0C6-EEC2B30FEE07}" destId="{B98E24F6-1EEB-D24C-B3BA-915B7A6CFA7D}" srcOrd="1" destOrd="0" presId="urn:microsoft.com/office/officeart/2005/8/layout/orgChart1"/>
    <dgm:cxn modelId="{23FE0990-C508-8F47-9247-4FD09942DE2E}" type="presParOf" srcId="{DF84942B-C6DF-794D-BCC6-2894B0998A91}" destId="{69A611C4-F6D4-7E4F-A3C4-E34909A69E23}" srcOrd="1" destOrd="0" presId="urn:microsoft.com/office/officeart/2005/8/layout/orgChart1"/>
    <dgm:cxn modelId="{89A7393A-6D44-BB4C-809A-04A35FC00EA4}" type="presParOf" srcId="{DF84942B-C6DF-794D-BCC6-2894B0998A91}" destId="{8CC5DD5F-EBED-634B-961E-24CA1CD95F75}"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6D6EA898-A089-41F2-B851-4233A4CA4535}"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C25A6F4D-D17F-44D6-9369-7C9739DD7D5D}">
      <dgm:prSet/>
      <dgm:spPr/>
      <dgm:t>
        <a:bodyPr/>
        <a:lstStyle/>
        <a:p>
          <a:r>
            <a:rPr lang="el-GR" b="1"/>
            <a:t>Δημιουργία Παρουσίασης:</a:t>
          </a:r>
          <a:endParaRPr lang="en-US"/>
        </a:p>
      </dgm:t>
    </dgm:pt>
    <dgm:pt modelId="{0E909E12-8B21-4537-A5C0-A7BD995143C9}" type="parTrans" cxnId="{87BC2DB1-3B89-458F-BA7E-9BD55D29FFF3}">
      <dgm:prSet/>
      <dgm:spPr/>
      <dgm:t>
        <a:bodyPr/>
        <a:lstStyle/>
        <a:p>
          <a:endParaRPr lang="en-US"/>
        </a:p>
      </dgm:t>
    </dgm:pt>
    <dgm:pt modelId="{07C5C83D-5488-485F-A45B-F6BC5C1B93ED}" type="sibTrans" cxnId="{87BC2DB1-3B89-458F-BA7E-9BD55D29FFF3}">
      <dgm:prSet/>
      <dgm:spPr/>
      <dgm:t>
        <a:bodyPr/>
        <a:lstStyle/>
        <a:p>
          <a:endParaRPr lang="en-US"/>
        </a:p>
      </dgm:t>
    </dgm:pt>
    <dgm:pt modelId="{7B71FBD7-C39B-4834-B2F2-8EC355318064}">
      <dgm:prSet/>
      <dgm:spPr/>
      <dgm:t>
        <a:bodyPr/>
        <a:lstStyle/>
        <a:p>
          <a:r>
            <a:rPr lang="el-GR"/>
            <a:t>Κάθε ομάδα θα ετοιμάσει μια 10λεπτη παρουσίαση που θα περιλαμβάνει:</a:t>
          </a:r>
          <a:endParaRPr lang="en-US"/>
        </a:p>
      </dgm:t>
    </dgm:pt>
    <dgm:pt modelId="{8268F338-D5B5-40F6-BDBB-917261F2CF6A}" type="parTrans" cxnId="{05080DC4-E220-4C00-8925-C8B1314002A7}">
      <dgm:prSet/>
      <dgm:spPr/>
      <dgm:t>
        <a:bodyPr/>
        <a:lstStyle/>
        <a:p>
          <a:endParaRPr lang="en-US"/>
        </a:p>
      </dgm:t>
    </dgm:pt>
    <dgm:pt modelId="{5C0A422C-4D03-45C3-A843-B2EDAC639048}" type="sibTrans" cxnId="{05080DC4-E220-4C00-8925-C8B1314002A7}">
      <dgm:prSet/>
      <dgm:spPr/>
      <dgm:t>
        <a:bodyPr/>
        <a:lstStyle/>
        <a:p>
          <a:endParaRPr lang="en-US"/>
        </a:p>
      </dgm:t>
    </dgm:pt>
    <dgm:pt modelId="{494FE05C-6958-4909-A9EA-15CDD9E95B70}">
      <dgm:prSet/>
      <dgm:spPr/>
      <dgm:t>
        <a:bodyPr/>
        <a:lstStyle/>
        <a:p>
          <a:r>
            <a:rPr lang="el-GR"/>
            <a:t>Τα κύρια σημεία σύγκρισης.</a:t>
          </a:r>
          <a:endParaRPr lang="en-US"/>
        </a:p>
      </dgm:t>
    </dgm:pt>
    <dgm:pt modelId="{807CFE81-29D9-4FAF-AE8A-51D1F840D285}" type="parTrans" cxnId="{6ACEE6E1-C9F9-498A-B8D6-D356FA90904A}">
      <dgm:prSet/>
      <dgm:spPr/>
      <dgm:t>
        <a:bodyPr/>
        <a:lstStyle/>
        <a:p>
          <a:endParaRPr lang="en-US"/>
        </a:p>
      </dgm:t>
    </dgm:pt>
    <dgm:pt modelId="{2AF13ADC-073C-4A46-A2E3-DB66D77C5598}" type="sibTrans" cxnId="{6ACEE6E1-C9F9-498A-B8D6-D356FA90904A}">
      <dgm:prSet/>
      <dgm:spPr/>
      <dgm:t>
        <a:bodyPr/>
        <a:lstStyle/>
        <a:p>
          <a:endParaRPr lang="en-US"/>
        </a:p>
      </dgm:t>
    </dgm:pt>
    <dgm:pt modelId="{A6FE6294-2C31-4B84-BE82-C1C9D8649F6B}">
      <dgm:prSet/>
      <dgm:spPr/>
      <dgm:t>
        <a:bodyPr/>
        <a:lstStyle/>
        <a:p>
          <a:r>
            <a:rPr lang="el-GR"/>
            <a:t>Παραδείγματα από τα κείμενα που υποστηρίζουν τα επιχειρήματά σας.</a:t>
          </a:r>
          <a:endParaRPr lang="en-US"/>
        </a:p>
      </dgm:t>
    </dgm:pt>
    <dgm:pt modelId="{BDB1863C-F551-432D-BC14-6D39FE3694C8}" type="parTrans" cxnId="{CCD6F143-E590-4AE5-A136-6D67490F8917}">
      <dgm:prSet/>
      <dgm:spPr/>
      <dgm:t>
        <a:bodyPr/>
        <a:lstStyle/>
        <a:p>
          <a:endParaRPr lang="en-US"/>
        </a:p>
      </dgm:t>
    </dgm:pt>
    <dgm:pt modelId="{B8C3C117-9D2D-45ED-AE73-BE3E5AC140C7}" type="sibTrans" cxnId="{CCD6F143-E590-4AE5-A136-6D67490F8917}">
      <dgm:prSet/>
      <dgm:spPr/>
      <dgm:t>
        <a:bodyPr/>
        <a:lstStyle/>
        <a:p>
          <a:endParaRPr lang="en-US"/>
        </a:p>
      </dgm:t>
    </dgm:pt>
    <dgm:pt modelId="{293DB3B3-97D3-441B-8E3E-A7168EC97200}">
      <dgm:prSet/>
      <dgm:spPr/>
      <dgm:t>
        <a:bodyPr/>
        <a:lstStyle/>
        <a:p>
          <a:r>
            <a:rPr lang="el-GR" dirty="0"/>
            <a:t>Προσωπική σας ερμηνεία για το πώς οι πολιτικοί λόγοι αντικατοπτρίζουν τις αξίες της εποχής τους.</a:t>
          </a:r>
          <a:endParaRPr lang="en-US" dirty="0"/>
        </a:p>
      </dgm:t>
    </dgm:pt>
    <dgm:pt modelId="{AA41E050-40C7-4468-A170-D8D7EA39C213}" type="parTrans" cxnId="{4052995F-5CC6-4F1A-AC1A-3A10EA023DE8}">
      <dgm:prSet/>
      <dgm:spPr/>
      <dgm:t>
        <a:bodyPr/>
        <a:lstStyle/>
        <a:p>
          <a:endParaRPr lang="en-US"/>
        </a:p>
      </dgm:t>
    </dgm:pt>
    <dgm:pt modelId="{3370B877-FE6B-4916-9056-3D25314461F4}" type="sibTrans" cxnId="{4052995F-5CC6-4F1A-AC1A-3A10EA023DE8}">
      <dgm:prSet/>
      <dgm:spPr/>
      <dgm:t>
        <a:bodyPr/>
        <a:lstStyle/>
        <a:p>
          <a:endParaRPr lang="en-US"/>
        </a:p>
      </dgm:t>
    </dgm:pt>
    <dgm:pt modelId="{07265261-8D46-489D-A6A0-5213B977DC80}">
      <dgm:prSet/>
      <dgm:spPr/>
      <dgm:t>
        <a:bodyPr/>
        <a:lstStyle/>
        <a:p>
          <a:r>
            <a:rPr lang="el-GR" b="1"/>
            <a:t>Ενδεικτικά Ερωτήματα για Καθοδήγηση:</a:t>
          </a:r>
          <a:endParaRPr lang="en-US"/>
        </a:p>
      </dgm:t>
    </dgm:pt>
    <dgm:pt modelId="{39ECE97C-67A3-4B1F-AD67-D6F10799725F}" type="parTrans" cxnId="{799FD78F-1F24-48CA-940D-C4CF42657312}">
      <dgm:prSet/>
      <dgm:spPr/>
      <dgm:t>
        <a:bodyPr/>
        <a:lstStyle/>
        <a:p>
          <a:endParaRPr lang="en-US"/>
        </a:p>
      </dgm:t>
    </dgm:pt>
    <dgm:pt modelId="{B93D9E89-F6B7-4BFE-88AC-6A9239ADDF54}" type="sibTrans" cxnId="{799FD78F-1F24-48CA-940D-C4CF42657312}">
      <dgm:prSet/>
      <dgm:spPr/>
      <dgm:t>
        <a:bodyPr/>
        <a:lstStyle/>
        <a:p>
          <a:endParaRPr lang="en-US"/>
        </a:p>
      </dgm:t>
    </dgm:pt>
    <dgm:pt modelId="{FA37CA8B-9116-4F31-A0AD-8C782B870968}">
      <dgm:prSet/>
      <dgm:spPr/>
      <dgm:t>
        <a:bodyPr/>
        <a:lstStyle/>
        <a:p>
          <a:r>
            <a:rPr lang="el-GR"/>
            <a:t>Πώς ο Περικλής προβάλλει την έννοια της δημοκρατίας σε σχέση με τη συλλογικότητα;</a:t>
          </a:r>
          <a:endParaRPr lang="en-US"/>
        </a:p>
      </dgm:t>
    </dgm:pt>
    <dgm:pt modelId="{C2BE486C-A65E-47AF-9905-2D198775861E}" type="parTrans" cxnId="{01A30D55-10E3-4106-BB9B-C99DEE94FC7B}">
      <dgm:prSet/>
      <dgm:spPr/>
      <dgm:t>
        <a:bodyPr/>
        <a:lstStyle/>
        <a:p>
          <a:endParaRPr lang="en-US"/>
        </a:p>
      </dgm:t>
    </dgm:pt>
    <dgm:pt modelId="{95C2836F-FEEC-4D75-BB9F-D17CD77D55EE}" type="sibTrans" cxnId="{01A30D55-10E3-4106-BB9B-C99DEE94FC7B}">
      <dgm:prSet/>
      <dgm:spPr/>
      <dgm:t>
        <a:bodyPr/>
        <a:lstStyle/>
        <a:p>
          <a:endParaRPr lang="en-US"/>
        </a:p>
      </dgm:t>
    </dgm:pt>
    <dgm:pt modelId="{F8A4D2F0-C50A-4A1C-B969-F74A362C51E1}">
      <dgm:prSet/>
      <dgm:spPr/>
      <dgm:t>
        <a:bodyPr/>
        <a:lstStyle/>
        <a:p>
          <a:r>
            <a:rPr lang="el-GR"/>
            <a:t>Ποια ιδανικά προωθεί ο σύγχρονος λόγος και πώς σχετίζονται με τα ιδανικά του «Επιταφίου»;</a:t>
          </a:r>
          <a:endParaRPr lang="en-US"/>
        </a:p>
      </dgm:t>
    </dgm:pt>
    <dgm:pt modelId="{DA684E79-079B-4D63-8148-2E18B0211DCF}" type="parTrans" cxnId="{CCEFDEE3-CC9E-431E-A08B-630020AFD490}">
      <dgm:prSet/>
      <dgm:spPr/>
      <dgm:t>
        <a:bodyPr/>
        <a:lstStyle/>
        <a:p>
          <a:endParaRPr lang="en-US"/>
        </a:p>
      </dgm:t>
    </dgm:pt>
    <dgm:pt modelId="{72A453AF-3F59-434C-A4E7-9D045B4CA27C}" type="sibTrans" cxnId="{CCEFDEE3-CC9E-431E-A08B-630020AFD490}">
      <dgm:prSet/>
      <dgm:spPr/>
      <dgm:t>
        <a:bodyPr/>
        <a:lstStyle/>
        <a:p>
          <a:endParaRPr lang="en-US"/>
        </a:p>
      </dgm:t>
    </dgm:pt>
    <dgm:pt modelId="{734FE93B-1FFC-4980-B52E-F30D23F3E13A}">
      <dgm:prSet/>
      <dgm:spPr/>
      <dgm:t>
        <a:bodyPr/>
        <a:lstStyle/>
        <a:p>
          <a:r>
            <a:rPr lang="el-GR"/>
            <a:t>Είναι τα μηνύματα του «Επιταφίου» διαχρονικά;</a:t>
          </a:r>
          <a:endParaRPr lang="en-US"/>
        </a:p>
      </dgm:t>
    </dgm:pt>
    <dgm:pt modelId="{67FF2395-20EA-4FBE-B5C7-0E3F533CE58B}" type="parTrans" cxnId="{D095DDD7-1923-47CC-A3D7-408001BA4473}">
      <dgm:prSet/>
      <dgm:spPr/>
      <dgm:t>
        <a:bodyPr/>
        <a:lstStyle/>
        <a:p>
          <a:endParaRPr lang="en-US"/>
        </a:p>
      </dgm:t>
    </dgm:pt>
    <dgm:pt modelId="{0AB6A104-C404-4310-B9B2-10FE230A018B}" type="sibTrans" cxnId="{D095DDD7-1923-47CC-A3D7-408001BA4473}">
      <dgm:prSet/>
      <dgm:spPr/>
      <dgm:t>
        <a:bodyPr/>
        <a:lstStyle/>
        <a:p>
          <a:endParaRPr lang="en-US"/>
        </a:p>
      </dgm:t>
    </dgm:pt>
    <dgm:pt modelId="{46414B96-D4DA-F341-95CA-62213AE1A2BA}" type="pres">
      <dgm:prSet presAssocID="{6D6EA898-A089-41F2-B851-4233A4CA4535}" presName="linear" presStyleCnt="0">
        <dgm:presLayoutVars>
          <dgm:animLvl val="lvl"/>
          <dgm:resizeHandles val="exact"/>
        </dgm:presLayoutVars>
      </dgm:prSet>
      <dgm:spPr/>
    </dgm:pt>
    <dgm:pt modelId="{0B93EB42-0CFE-CF47-8029-73911A429874}" type="pres">
      <dgm:prSet presAssocID="{C25A6F4D-D17F-44D6-9369-7C9739DD7D5D}" presName="parentText" presStyleLbl="node1" presStyleIdx="0" presStyleCnt="5">
        <dgm:presLayoutVars>
          <dgm:chMax val="0"/>
          <dgm:bulletEnabled val="1"/>
        </dgm:presLayoutVars>
      </dgm:prSet>
      <dgm:spPr/>
    </dgm:pt>
    <dgm:pt modelId="{C7D06501-3A88-D947-95AF-85D48E5D82A5}" type="pres">
      <dgm:prSet presAssocID="{C25A6F4D-D17F-44D6-9369-7C9739DD7D5D}" presName="childText" presStyleLbl="revTx" presStyleIdx="0" presStyleCnt="1">
        <dgm:presLayoutVars>
          <dgm:bulletEnabled val="1"/>
        </dgm:presLayoutVars>
      </dgm:prSet>
      <dgm:spPr/>
    </dgm:pt>
    <dgm:pt modelId="{753372A9-9C99-BB49-84B6-980AAD5FEF82}" type="pres">
      <dgm:prSet presAssocID="{07265261-8D46-489D-A6A0-5213B977DC80}" presName="parentText" presStyleLbl="node1" presStyleIdx="1" presStyleCnt="5">
        <dgm:presLayoutVars>
          <dgm:chMax val="0"/>
          <dgm:bulletEnabled val="1"/>
        </dgm:presLayoutVars>
      </dgm:prSet>
      <dgm:spPr/>
    </dgm:pt>
    <dgm:pt modelId="{6F01C371-B13D-F54E-B734-0C7CE55C366C}" type="pres">
      <dgm:prSet presAssocID="{B93D9E89-F6B7-4BFE-88AC-6A9239ADDF54}" presName="spacer" presStyleCnt="0"/>
      <dgm:spPr/>
    </dgm:pt>
    <dgm:pt modelId="{95833DC4-59A6-6B4F-BE98-F264D4DACAB1}" type="pres">
      <dgm:prSet presAssocID="{FA37CA8B-9116-4F31-A0AD-8C782B870968}" presName="parentText" presStyleLbl="node1" presStyleIdx="2" presStyleCnt="5">
        <dgm:presLayoutVars>
          <dgm:chMax val="0"/>
          <dgm:bulletEnabled val="1"/>
        </dgm:presLayoutVars>
      </dgm:prSet>
      <dgm:spPr/>
    </dgm:pt>
    <dgm:pt modelId="{3F93EBCA-E850-1742-821C-48E778627B66}" type="pres">
      <dgm:prSet presAssocID="{95C2836F-FEEC-4D75-BB9F-D17CD77D55EE}" presName="spacer" presStyleCnt="0"/>
      <dgm:spPr/>
    </dgm:pt>
    <dgm:pt modelId="{F05828EF-3B00-DA4C-A735-70458E6507EE}" type="pres">
      <dgm:prSet presAssocID="{F8A4D2F0-C50A-4A1C-B969-F74A362C51E1}" presName="parentText" presStyleLbl="node1" presStyleIdx="3" presStyleCnt="5">
        <dgm:presLayoutVars>
          <dgm:chMax val="0"/>
          <dgm:bulletEnabled val="1"/>
        </dgm:presLayoutVars>
      </dgm:prSet>
      <dgm:spPr/>
    </dgm:pt>
    <dgm:pt modelId="{A5B8B1B3-5F96-2844-87F8-741693AD3B31}" type="pres">
      <dgm:prSet presAssocID="{72A453AF-3F59-434C-A4E7-9D045B4CA27C}" presName="spacer" presStyleCnt="0"/>
      <dgm:spPr/>
    </dgm:pt>
    <dgm:pt modelId="{0D1BCB5F-63D2-D74A-B7D6-D7193C4B768D}" type="pres">
      <dgm:prSet presAssocID="{734FE93B-1FFC-4980-B52E-F30D23F3E13A}" presName="parentText" presStyleLbl="node1" presStyleIdx="4" presStyleCnt="5">
        <dgm:presLayoutVars>
          <dgm:chMax val="0"/>
          <dgm:bulletEnabled val="1"/>
        </dgm:presLayoutVars>
      </dgm:prSet>
      <dgm:spPr/>
    </dgm:pt>
  </dgm:ptLst>
  <dgm:cxnLst>
    <dgm:cxn modelId="{7DC16A0B-F45A-6442-B76D-13B4FA18E977}" type="presOf" srcId="{A6FE6294-2C31-4B84-BE82-C1C9D8649F6B}" destId="{C7D06501-3A88-D947-95AF-85D48E5D82A5}" srcOrd="0" destOrd="2" presId="urn:microsoft.com/office/officeart/2005/8/layout/vList2"/>
    <dgm:cxn modelId="{A8CD5F0E-401F-B84A-98E6-0896CFD05994}" type="presOf" srcId="{6D6EA898-A089-41F2-B851-4233A4CA4535}" destId="{46414B96-D4DA-F341-95CA-62213AE1A2BA}" srcOrd="0" destOrd="0" presId="urn:microsoft.com/office/officeart/2005/8/layout/vList2"/>
    <dgm:cxn modelId="{AA204713-D451-2046-A37C-BB357A223D81}" type="presOf" srcId="{F8A4D2F0-C50A-4A1C-B969-F74A362C51E1}" destId="{F05828EF-3B00-DA4C-A735-70458E6507EE}" srcOrd="0" destOrd="0" presId="urn:microsoft.com/office/officeart/2005/8/layout/vList2"/>
    <dgm:cxn modelId="{7595AE19-9530-8148-AB20-D2F6EBC18F5C}" type="presOf" srcId="{C25A6F4D-D17F-44D6-9369-7C9739DD7D5D}" destId="{0B93EB42-0CFE-CF47-8029-73911A429874}" srcOrd="0" destOrd="0" presId="urn:microsoft.com/office/officeart/2005/8/layout/vList2"/>
    <dgm:cxn modelId="{0B568637-59D5-0041-948B-A65AA3361EA2}" type="presOf" srcId="{494FE05C-6958-4909-A9EA-15CDD9E95B70}" destId="{C7D06501-3A88-D947-95AF-85D48E5D82A5}" srcOrd="0" destOrd="1" presId="urn:microsoft.com/office/officeart/2005/8/layout/vList2"/>
    <dgm:cxn modelId="{2E7D3140-A5AC-1E44-B631-7AEBD9D63986}" type="presOf" srcId="{734FE93B-1FFC-4980-B52E-F30D23F3E13A}" destId="{0D1BCB5F-63D2-D74A-B7D6-D7193C4B768D}" srcOrd="0" destOrd="0" presId="urn:microsoft.com/office/officeart/2005/8/layout/vList2"/>
    <dgm:cxn modelId="{D3164D43-40AA-B746-98A3-995D5D9B9D1A}" type="presOf" srcId="{7B71FBD7-C39B-4834-B2F2-8EC355318064}" destId="{C7D06501-3A88-D947-95AF-85D48E5D82A5}" srcOrd="0" destOrd="0" presId="urn:microsoft.com/office/officeart/2005/8/layout/vList2"/>
    <dgm:cxn modelId="{CCD6F143-E590-4AE5-A136-6D67490F8917}" srcId="{7B71FBD7-C39B-4834-B2F2-8EC355318064}" destId="{A6FE6294-2C31-4B84-BE82-C1C9D8649F6B}" srcOrd="1" destOrd="0" parTransId="{BDB1863C-F551-432D-BC14-6D39FE3694C8}" sibTransId="{B8C3C117-9D2D-45ED-AE73-BE3E5AC140C7}"/>
    <dgm:cxn modelId="{01A30D55-10E3-4106-BB9B-C99DEE94FC7B}" srcId="{6D6EA898-A089-41F2-B851-4233A4CA4535}" destId="{FA37CA8B-9116-4F31-A0AD-8C782B870968}" srcOrd="2" destOrd="0" parTransId="{C2BE486C-A65E-47AF-9905-2D198775861E}" sibTransId="{95C2836F-FEEC-4D75-BB9F-D17CD77D55EE}"/>
    <dgm:cxn modelId="{4052995F-5CC6-4F1A-AC1A-3A10EA023DE8}" srcId="{7B71FBD7-C39B-4834-B2F2-8EC355318064}" destId="{293DB3B3-97D3-441B-8E3E-A7168EC97200}" srcOrd="2" destOrd="0" parTransId="{AA41E050-40C7-4468-A170-D8D7EA39C213}" sibTransId="{3370B877-FE6B-4916-9056-3D25314461F4}"/>
    <dgm:cxn modelId="{3D333F6F-3DA9-E648-BB77-52FE3C183805}" type="presOf" srcId="{FA37CA8B-9116-4F31-A0AD-8C782B870968}" destId="{95833DC4-59A6-6B4F-BE98-F264D4DACAB1}" srcOrd="0" destOrd="0" presId="urn:microsoft.com/office/officeart/2005/8/layout/vList2"/>
    <dgm:cxn modelId="{799FD78F-1F24-48CA-940D-C4CF42657312}" srcId="{6D6EA898-A089-41F2-B851-4233A4CA4535}" destId="{07265261-8D46-489D-A6A0-5213B977DC80}" srcOrd="1" destOrd="0" parTransId="{39ECE97C-67A3-4B1F-AD67-D6F10799725F}" sibTransId="{B93D9E89-F6B7-4BFE-88AC-6A9239ADDF54}"/>
    <dgm:cxn modelId="{F01DA793-91EF-E14D-A307-12A66C16C1A3}" type="presOf" srcId="{293DB3B3-97D3-441B-8E3E-A7168EC97200}" destId="{C7D06501-3A88-D947-95AF-85D48E5D82A5}" srcOrd="0" destOrd="3" presId="urn:microsoft.com/office/officeart/2005/8/layout/vList2"/>
    <dgm:cxn modelId="{87BC2DB1-3B89-458F-BA7E-9BD55D29FFF3}" srcId="{6D6EA898-A089-41F2-B851-4233A4CA4535}" destId="{C25A6F4D-D17F-44D6-9369-7C9739DD7D5D}" srcOrd="0" destOrd="0" parTransId="{0E909E12-8B21-4537-A5C0-A7BD995143C9}" sibTransId="{07C5C83D-5488-485F-A45B-F6BC5C1B93ED}"/>
    <dgm:cxn modelId="{05080DC4-E220-4C00-8925-C8B1314002A7}" srcId="{C25A6F4D-D17F-44D6-9369-7C9739DD7D5D}" destId="{7B71FBD7-C39B-4834-B2F2-8EC355318064}" srcOrd="0" destOrd="0" parTransId="{8268F338-D5B5-40F6-BDBB-917261F2CF6A}" sibTransId="{5C0A422C-4D03-45C3-A843-B2EDAC639048}"/>
    <dgm:cxn modelId="{F6B5DED1-D8FA-5F4E-B595-F3B33BED606D}" type="presOf" srcId="{07265261-8D46-489D-A6A0-5213B977DC80}" destId="{753372A9-9C99-BB49-84B6-980AAD5FEF82}" srcOrd="0" destOrd="0" presId="urn:microsoft.com/office/officeart/2005/8/layout/vList2"/>
    <dgm:cxn modelId="{D095DDD7-1923-47CC-A3D7-408001BA4473}" srcId="{6D6EA898-A089-41F2-B851-4233A4CA4535}" destId="{734FE93B-1FFC-4980-B52E-F30D23F3E13A}" srcOrd="4" destOrd="0" parTransId="{67FF2395-20EA-4FBE-B5C7-0E3F533CE58B}" sibTransId="{0AB6A104-C404-4310-B9B2-10FE230A018B}"/>
    <dgm:cxn modelId="{6ACEE6E1-C9F9-498A-B8D6-D356FA90904A}" srcId="{7B71FBD7-C39B-4834-B2F2-8EC355318064}" destId="{494FE05C-6958-4909-A9EA-15CDD9E95B70}" srcOrd="0" destOrd="0" parTransId="{807CFE81-29D9-4FAF-AE8A-51D1F840D285}" sibTransId="{2AF13ADC-073C-4A46-A2E3-DB66D77C5598}"/>
    <dgm:cxn modelId="{CCEFDEE3-CC9E-431E-A08B-630020AFD490}" srcId="{6D6EA898-A089-41F2-B851-4233A4CA4535}" destId="{F8A4D2F0-C50A-4A1C-B969-F74A362C51E1}" srcOrd="3" destOrd="0" parTransId="{DA684E79-079B-4D63-8148-2E18B0211DCF}" sibTransId="{72A453AF-3F59-434C-A4E7-9D045B4CA27C}"/>
    <dgm:cxn modelId="{BB743272-322F-884E-A794-82092D970BB0}" type="presParOf" srcId="{46414B96-D4DA-F341-95CA-62213AE1A2BA}" destId="{0B93EB42-0CFE-CF47-8029-73911A429874}" srcOrd="0" destOrd="0" presId="urn:microsoft.com/office/officeart/2005/8/layout/vList2"/>
    <dgm:cxn modelId="{B741458F-A91B-E247-9FBC-92B605CA6C2E}" type="presParOf" srcId="{46414B96-D4DA-F341-95CA-62213AE1A2BA}" destId="{C7D06501-3A88-D947-95AF-85D48E5D82A5}" srcOrd="1" destOrd="0" presId="urn:microsoft.com/office/officeart/2005/8/layout/vList2"/>
    <dgm:cxn modelId="{81AB2157-2F47-3843-B257-BCAEAB2F12DF}" type="presParOf" srcId="{46414B96-D4DA-F341-95CA-62213AE1A2BA}" destId="{753372A9-9C99-BB49-84B6-980AAD5FEF82}" srcOrd="2" destOrd="0" presId="urn:microsoft.com/office/officeart/2005/8/layout/vList2"/>
    <dgm:cxn modelId="{AC83B61A-2E21-0944-A685-A43A9184EE01}" type="presParOf" srcId="{46414B96-D4DA-F341-95CA-62213AE1A2BA}" destId="{6F01C371-B13D-F54E-B734-0C7CE55C366C}" srcOrd="3" destOrd="0" presId="urn:microsoft.com/office/officeart/2005/8/layout/vList2"/>
    <dgm:cxn modelId="{0A70C150-BF42-7D45-AD05-B23C011038B8}" type="presParOf" srcId="{46414B96-D4DA-F341-95CA-62213AE1A2BA}" destId="{95833DC4-59A6-6B4F-BE98-F264D4DACAB1}" srcOrd="4" destOrd="0" presId="urn:microsoft.com/office/officeart/2005/8/layout/vList2"/>
    <dgm:cxn modelId="{FEE6019A-B073-C044-A7B9-209B3C65B8CC}" type="presParOf" srcId="{46414B96-D4DA-F341-95CA-62213AE1A2BA}" destId="{3F93EBCA-E850-1742-821C-48E778627B66}" srcOrd="5" destOrd="0" presId="urn:microsoft.com/office/officeart/2005/8/layout/vList2"/>
    <dgm:cxn modelId="{7FD8F4AE-9C92-6B4F-A023-EA553B75C1ED}" type="presParOf" srcId="{46414B96-D4DA-F341-95CA-62213AE1A2BA}" destId="{F05828EF-3B00-DA4C-A735-70458E6507EE}" srcOrd="6" destOrd="0" presId="urn:microsoft.com/office/officeart/2005/8/layout/vList2"/>
    <dgm:cxn modelId="{01D676B2-41FC-5549-A149-A8D4CFD8A2C4}" type="presParOf" srcId="{46414B96-D4DA-F341-95CA-62213AE1A2BA}" destId="{A5B8B1B3-5F96-2844-87F8-741693AD3B31}" srcOrd="7" destOrd="0" presId="urn:microsoft.com/office/officeart/2005/8/layout/vList2"/>
    <dgm:cxn modelId="{7ED91784-582C-4D4D-89BF-45ECD348D886}" type="presParOf" srcId="{46414B96-D4DA-F341-95CA-62213AE1A2BA}" destId="{0D1BCB5F-63D2-D74A-B7D6-D7193C4B768D}" srcOrd="8"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C731BCC6-37BD-45B4-AC75-340F14220454}" type="doc">
      <dgm:prSet loTypeId="urn:microsoft.com/office/officeart/2005/8/layout/process1" loCatId="process" qsTypeId="urn:microsoft.com/office/officeart/2005/8/quickstyle/simple1" qsCatId="simple" csTypeId="urn:microsoft.com/office/officeart/2005/8/colors/colorful5" csCatId="colorful"/>
      <dgm:spPr/>
      <dgm:t>
        <a:bodyPr/>
        <a:lstStyle/>
        <a:p>
          <a:endParaRPr lang="en-US"/>
        </a:p>
      </dgm:t>
    </dgm:pt>
    <dgm:pt modelId="{17D62578-ECD2-428F-BFCC-F1EAC005AA42}">
      <dgm:prSet/>
      <dgm:spPr/>
      <dgm:t>
        <a:bodyPr/>
        <a:lstStyle/>
        <a:p>
          <a:r>
            <a:rPr lang="el-GR"/>
            <a:t>Ο μύθος και η θρησκεία διαδραμάτισαν κεντρικό ρόλο στην κοσμοθεωρία της αρχαίας Ελλάδας, διαμορφώνοντας τις αξίες και την ταυτότητα των ανθρώπων.</a:t>
          </a:r>
          <a:endParaRPr lang="en-US"/>
        </a:p>
      </dgm:t>
    </dgm:pt>
    <dgm:pt modelId="{CFE765E2-85EA-47D7-8385-23EBD32CB830}" type="parTrans" cxnId="{D9C3D372-2BDB-417C-BB05-7A13955D15F0}">
      <dgm:prSet/>
      <dgm:spPr/>
      <dgm:t>
        <a:bodyPr/>
        <a:lstStyle/>
        <a:p>
          <a:endParaRPr lang="en-US"/>
        </a:p>
      </dgm:t>
    </dgm:pt>
    <dgm:pt modelId="{E1E99852-56B7-4CC6-A91B-53AE22BBF19D}" type="sibTrans" cxnId="{D9C3D372-2BDB-417C-BB05-7A13955D15F0}">
      <dgm:prSet/>
      <dgm:spPr/>
      <dgm:t>
        <a:bodyPr/>
        <a:lstStyle/>
        <a:p>
          <a:endParaRPr lang="en-US"/>
        </a:p>
      </dgm:t>
    </dgm:pt>
    <dgm:pt modelId="{511560BD-8646-44D5-A920-BFCA9E4CDC80}">
      <dgm:prSet/>
      <dgm:spPr/>
      <dgm:t>
        <a:bodyPr/>
        <a:lstStyle/>
        <a:p>
          <a:r>
            <a:rPr lang="el-GR" b="1"/>
            <a:t>Θεογονία του Ησιόδου:</a:t>
          </a:r>
          <a:endParaRPr lang="en-US"/>
        </a:p>
      </dgm:t>
    </dgm:pt>
    <dgm:pt modelId="{5B11A3BA-7A03-4D63-B14E-B77D6881C06F}" type="parTrans" cxnId="{5D19E940-1B2B-47A1-BAA3-A1C84460F7D8}">
      <dgm:prSet/>
      <dgm:spPr/>
      <dgm:t>
        <a:bodyPr/>
        <a:lstStyle/>
        <a:p>
          <a:endParaRPr lang="en-US"/>
        </a:p>
      </dgm:t>
    </dgm:pt>
    <dgm:pt modelId="{F2423F57-2F43-4140-A940-00496F517E9F}" type="sibTrans" cxnId="{5D19E940-1B2B-47A1-BAA3-A1C84460F7D8}">
      <dgm:prSet/>
      <dgm:spPr/>
      <dgm:t>
        <a:bodyPr/>
        <a:lstStyle/>
        <a:p>
          <a:endParaRPr lang="en-US"/>
        </a:p>
      </dgm:t>
    </dgm:pt>
    <dgm:pt modelId="{D812C2B8-804F-48BC-A50E-FE2818CE53DF}">
      <dgm:prSet/>
      <dgm:spPr/>
      <dgm:t>
        <a:bodyPr/>
        <a:lstStyle/>
        <a:p>
          <a:r>
            <a:rPr lang="el-GR"/>
            <a:t>Οργάνωση του κόσμου μέσα από την ιεραρχία των θεών.</a:t>
          </a:r>
          <a:endParaRPr lang="en-US"/>
        </a:p>
      </dgm:t>
    </dgm:pt>
    <dgm:pt modelId="{3D58AAEA-26DC-421C-B6F2-AF030BC6C01B}" type="parTrans" cxnId="{D649A491-30F9-427B-B60D-90A9D6A9F49D}">
      <dgm:prSet/>
      <dgm:spPr/>
      <dgm:t>
        <a:bodyPr/>
        <a:lstStyle/>
        <a:p>
          <a:endParaRPr lang="en-US"/>
        </a:p>
      </dgm:t>
    </dgm:pt>
    <dgm:pt modelId="{11D35467-A220-458F-950A-350B9D1E01C0}" type="sibTrans" cxnId="{D649A491-30F9-427B-B60D-90A9D6A9F49D}">
      <dgm:prSet/>
      <dgm:spPr/>
      <dgm:t>
        <a:bodyPr/>
        <a:lstStyle/>
        <a:p>
          <a:endParaRPr lang="en-US"/>
        </a:p>
      </dgm:t>
    </dgm:pt>
    <dgm:pt modelId="{D8C8C0A6-4729-4101-B219-6AB566DAAE15}">
      <dgm:prSet/>
      <dgm:spPr/>
      <dgm:t>
        <a:bodyPr/>
        <a:lstStyle/>
        <a:p>
          <a:r>
            <a:rPr lang="el-GR"/>
            <a:t>Η έννοια της Δίκης (Δικαιοσύνης) και της Υβριστικής συμπεριφοράς.</a:t>
          </a:r>
          <a:endParaRPr lang="en-US"/>
        </a:p>
      </dgm:t>
    </dgm:pt>
    <dgm:pt modelId="{A8F15278-CDC0-45B3-9DA5-B978F6990693}" type="parTrans" cxnId="{83439EB3-3C0A-4462-846E-9A260DE9597D}">
      <dgm:prSet/>
      <dgm:spPr/>
      <dgm:t>
        <a:bodyPr/>
        <a:lstStyle/>
        <a:p>
          <a:endParaRPr lang="en-US"/>
        </a:p>
      </dgm:t>
    </dgm:pt>
    <dgm:pt modelId="{455E6D1D-90A6-48DD-9AF1-4B0D380CED9D}" type="sibTrans" cxnId="{83439EB3-3C0A-4462-846E-9A260DE9597D}">
      <dgm:prSet/>
      <dgm:spPr/>
      <dgm:t>
        <a:bodyPr/>
        <a:lstStyle/>
        <a:p>
          <a:endParaRPr lang="en-US"/>
        </a:p>
      </dgm:t>
    </dgm:pt>
    <dgm:pt modelId="{B923F859-7762-4757-B1B5-0F2166D5BD40}">
      <dgm:prSet/>
      <dgm:spPr/>
      <dgm:t>
        <a:bodyPr/>
        <a:lstStyle/>
        <a:p>
          <a:r>
            <a:rPr lang="el-GR" b="1"/>
            <a:t>Προμηθέας Δεσμώτης (Αισχύλος):</a:t>
          </a:r>
          <a:endParaRPr lang="en-US"/>
        </a:p>
      </dgm:t>
    </dgm:pt>
    <dgm:pt modelId="{F32839F6-BFCE-4845-8D0F-4428638EAC30}" type="parTrans" cxnId="{51A423A3-4A91-4810-BAEC-8FB76BDE09AC}">
      <dgm:prSet/>
      <dgm:spPr/>
      <dgm:t>
        <a:bodyPr/>
        <a:lstStyle/>
        <a:p>
          <a:endParaRPr lang="en-US"/>
        </a:p>
      </dgm:t>
    </dgm:pt>
    <dgm:pt modelId="{02503C9F-258C-41E8-B9A6-A35659C36D19}" type="sibTrans" cxnId="{51A423A3-4A91-4810-BAEC-8FB76BDE09AC}">
      <dgm:prSet/>
      <dgm:spPr/>
      <dgm:t>
        <a:bodyPr/>
        <a:lstStyle/>
        <a:p>
          <a:endParaRPr lang="en-US"/>
        </a:p>
      </dgm:t>
    </dgm:pt>
    <dgm:pt modelId="{5DACC94F-4439-400F-8AA2-F819BD5B75D1}">
      <dgm:prSet/>
      <dgm:spPr/>
      <dgm:t>
        <a:bodyPr/>
        <a:lstStyle/>
        <a:p>
          <a:r>
            <a:rPr lang="el-GR"/>
            <a:t>Ο Προμηθέας ως σύμβολο αντίστασης απέναντι στην τυραννία και ως ευεργέτης της ανθρωπότητας.</a:t>
          </a:r>
          <a:endParaRPr lang="en-US"/>
        </a:p>
      </dgm:t>
    </dgm:pt>
    <dgm:pt modelId="{7BC4ECD3-8E87-40FC-A897-5B9E976E6E47}" type="parTrans" cxnId="{3A6EBCF2-ED73-498E-BBE3-6C994F790D9E}">
      <dgm:prSet/>
      <dgm:spPr/>
      <dgm:t>
        <a:bodyPr/>
        <a:lstStyle/>
        <a:p>
          <a:endParaRPr lang="en-US"/>
        </a:p>
      </dgm:t>
    </dgm:pt>
    <dgm:pt modelId="{5A20302C-52F4-45FD-A6A5-C5511171BBD0}" type="sibTrans" cxnId="{3A6EBCF2-ED73-498E-BBE3-6C994F790D9E}">
      <dgm:prSet/>
      <dgm:spPr/>
      <dgm:t>
        <a:bodyPr/>
        <a:lstStyle/>
        <a:p>
          <a:endParaRPr lang="en-US"/>
        </a:p>
      </dgm:t>
    </dgm:pt>
    <dgm:pt modelId="{F4A08242-5382-4046-92B2-0C1C514909E2}">
      <dgm:prSet/>
      <dgm:spPr/>
      <dgm:t>
        <a:bodyPr/>
        <a:lstStyle/>
        <a:p>
          <a:r>
            <a:rPr lang="el-GR"/>
            <a:t>Το τίμημα της υπέρβασης και της καινοτομίας.</a:t>
          </a:r>
          <a:endParaRPr lang="en-US"/>
        </a:p>
      </dgm:t>
    </dgm:pt>
    <dgm:pt modelId="{1E3EBBB5-03C7-4A9C-9EC4-EEAB9F549660}" type="parTrans" cxnId="{FBA93075-FE85-4F26-A833-6DC91D8F0E6B}">
      <dgm:prSet/>
      <dgm:spPr/>
      <dgm:t>
        <a:bodyPr/>
        <a:lstStyle/>
        <a:p>
          <a:endParaRPr lang="en-US"/>
        </a:p>
      </dgm:t>
    </dgm:pt>
    <dgm:pt modelId="{B21686F2-C874-427E-BA7F-C0D76486A180}" type="sibTrans" cxnId="{FBA93075-FE85-4F26-A833-6DC91D8F0E6B}">
      <dgm:prSet/>
      <dgm:spPr/>
      <dgm:t>
        <a:bodyPr/>
        <a:lstStyle/>
        <a:p>
          <a:endParaRPr lang="en-US"/>
        </a:p>
      </dgm:t>
    </dgm:pt>
    <dgm:pt modelId="{FCBF3C52-A8F8-4233-B810-F066F9C3642E}">
      <dgm:prSet/>
      <dgm:spPr/>
      <dgm:t>
        <a:bodyPr/>
        <a:lstStyle/>
        <a:p>
          <a:r>
            <a:rPr lang="el-GR" b="1"/>
            <a:t>Μύθοι Διαφορετικών Πολιτισμών:</a:t>
          </a:r>
          <a:endParaRPr lang="en-US"/>
        </a:p>
      </dgm:t>
    </dgm:pt>
    <dgm:pt modelId="{9102459A-418B-4C88-BDDA-86C00EE3CA06}" type="parTrans" cxnId="{85E90A80-C7BD-4891-AA6E-22EC7F38CCF0}">
      <dgm:prSet/>
      <dgm:spPr/>
      <dgm:t>
        <a:bodyPr/>
        <a:lstStyle/>
        <a:p>
          <a:endParaRPr lang="en-US"/>
        </a:p>
      </dgm:t>
    </dgm:pt>
    <dgm:pt modelId="{04F35474-80AD-4857-9449-452D2885EA43}" type="sibTrans" cxnId="{85E90A80-C7BD-4891-AA6E-22EC7F38CCF0}">
      <dgm:prSet/>
      <dgm:spPr/>
      <dgm:t>
        <a:bodyPr/>
        <a:lstStyle/>
        <a:p>
          <a:endParaRPr lang="en-US"/>
        </a:p>
      </dgm:t>
    </dgm:pt>
    <dgm:pt modelId="{ED07C23B-43B4-44ED-8A16-86C8F56F52AF}">
      <dgm:prSet/>
      <dgm:spPr/>
      <dgm:t>
        <a:bodyPr/>
        <a:lstStyle/>
        <a:p>
          <a:r>
            <a:rPr lang="el-GR"/>
            <a:t>Παράλληλα στοιχεία: Ο Προμηθέας συγκρίνεται με τον Λούσιφερ (χριστιανική παράδοση) ή τον </a:t>
          </a:r>
          <a:r>
            <a:rPr lang="en-US"/>
            <a:t>Enki (</a:t>
          </a:r>
          <a:r>
            <a:rPr lang="el-GR"/>
            <a:t>σουμέρια μυθολογία).</a:t>
          </a:r>
          <a:endParaRPr lang="en-US"/>
        </a:p>
      </dgm:t>
    </dgm:pt>
    <dgm:pt modelId="{7D697418-489C-4E13-AC58-AB690AA2C2E9}" type="parTrans" cxnId="{A93BD5A6-BEA7-4421-9F1B-F2FAD2DF9C67}">
      <dgm:prSet/>
      <dgm:spPr/>
      <dgm:t>
        <a:bodyPr/>
        <a:lstStyle/>
        <a:p>
          <a:endParaRPr lang="en-US"/>
        </a:p>
      </dgm:t>
    </dgm:pt>
    <dgm:pt modelId="{5B8F13CE-BD22-4FF0-959D-C59B31A7024C}" type="sibTrans" cxnId="{A93BD5A6-BEA7-4421-9F1B-F2FAD2DF9C67}">
      <dgm:prSet/>
      <dgm:spPr/>
      <dgm:t>
        <a:bodyPr/>
        <a:lstStyle/>
        <a:p>
          <a:endParaRPr lang="en-US"/>
        </a:p>
      </dgm:t>
    </dgm:pt>
    <dgm:pt modelId="{EBE2FC4D-855F-49E1-BD96-64140BC96153}">
      <dgm:prSet/>
      <dgm:spPr/>
      <dgm:t>
        <a:bodyPr/>
        <a:lstStyle/>
        <a:p>
          <a:r>
            <a:rPr lang="el-GR"/>
            <a:t>Πώς οι μύθοι αντανακλούν τις ανησυχίες των κοινωνιών που τους παρήγαγαν.</a:t>
          </a:r>
          <a:endParaRPr lang="en-US"/>
        </a:p>
      </dgm:t>
    </dgm:pt>
    <dgm:pt modelId="{DB6F1685-C1D5-4ECC-8F83-79872A7CD2E2}" type="parTrans" cxnId="{ECB59A28-CFF0-4201-8ACB-D105068F5333}">
      <dgm:prSet/>
      <dgm:spPr/>
      <dgm:t>
        <a:bodyPr/>
        <a:lstStyle/>
        <a:p>
          <a:endParaRPr lang="en-US"/>
        </a:p>
      </dgm:t>
    </dgm:pt>
    <dgm:pt modelId="{5F2A932C-C7C2-442E-A4C5-89048941C2B7}" type="sibTrans" cxnId="{ECB59A28-CFF0-4201-8ACB-D105068F5333}">
      <dgm:prSet/>
      <dgm:spPr/>
      <dgm:t>
        <a:bodyPr/>
        <a:lstStyle/>
        <a:p>
          <a:endParaRPr lang="en-US"/>
        </a:p>
      </dgm:t>
    </dgm:pt>
    <dgm:pt modelId="{B90613B6-EE46-3F44-ACC3-CE560402B98E}" type="pres">
      <dgm:prSet presAssocID="{C731BCC6-37BD-45B4-AC75-340F14220454}" presName="Name0" presStyleCnt="0">
        <dgm:presLayoutVars>
          <dgm:dir/>
          <dgm:resizeHandles val="exact"/>
        </dgm:presLayoutVars>
      </dgm:prSet>
      <dgm:spPr/>
    </dgm:pt>
    <dgm:pt modelId="{256C0089-C9C1-9B4F-92C4-AFC021516AC3}" type="pres">
      <dgm:prSet presAssocID="{17D62578-ECD2-428F-BFCC-F1EAC005AA42}" presName="node" presStyleLbl="node1" presStyleIdx="0" presStyleCnt="4">
        <dgm:presLayoutVars>
          <dgm:bulletEnabled val="1"/>
        </dgm:presLayoutVars>
      </dgm:prSet>
      <dgm:spPr/>
    </dgm:pt>
    <dgm:pt modelId="{EE17FE2B-D7B6-054E-B5BF-D21DB158FDBE}" type="pres">
      <dgm:prSet presAssocID="{E1E99852-56B7-4CC6-A91B-53AE22BBF19D}" presName="sibTrans" presStyleLbl="sibTrans2D1" presStyleIdx="0" presStyleCnt="3"/>
      <dgm:spPr/>
    </dgm:pt>
    <dgm:pt modelId="{6F6FDF60-E4CC-3143-B380-B167A7344673}" type="pres">
      <dgm:prSet presAssocID="{E1E99852-56B7-4CC6-A91B-53AE22BBF19D}" presName="connectorText" presStyleLbl="sibTrans2D1" presStyleIdx="0" presStyleCnt="3"/>
      <dgm:spPr/>
    </dgm:pt>
    <dgm:pt modelId="{29CB47A6-04DB-7045-8DC2-BCF0D61B852C}" type="pres">
      <dgm:prSet presAssocID="{511560BD-8646-44D5-A920-BFCA9E4CDC80}" presName="node" presStyleLbl="node1" presStyleIdx="1" presStyleCnt="4">
        <dgm:presLayoutVars>
          <dgm:bulletEnabled val="1"/>
        </dgm:presLayoutVars>
      </dgm:prSet>
      <dgm:spPr/>
    </dgm:pt>
    <dgm:pt modelId="{A1520675-97A1-9B42-9E4A-66A47F0E498D}" type="pres">
      <dgm:prSet presAssocID="{F2423F57-2F43-4140-A940-00496F517E9F}" presName="sibTrans" presStyleLbl="sibTrans2D1" presStyleIdx="1" presStyleCnt="3"/>
      <dgm:spPr/>
    </dgm:pt>
    <dgm:pt modelId="{D118BA71-A809-EB49-A28B-6BB0332CE171}" type="pres">
      <dgm:prSet presAssocID="{F2423F57-2F43-4140-A940-00496F517E9F}" presName="connectorText" presStyleLbl="sibTrans2D1" presStyleIdx="1" presStyleCnt="3"/>
      <dgm:spPr/>
    </dgm:pt>
    <dgm:pt modelId="{7ACBF1B8-A34A-9F49-9E03-4F5DBD82BFE8}" type="pres">
      <dgm:prSet presAssocID="{B923F859-7762-4757-B1B5-0F2166D5BD40}" presName="node" presStyleLbl="node1" presStyleIdx="2" presStyleCnt="4">
        <dgm:presLayoutVars>
          <dgm:bulletEnabled val="1"/>
        </dgm:presLayoutVars>
      </dgm:prSet>
      <dgm:spPr/>
    </dgm:pt>
    <dgm:pt modelId="{4DEF538E-5F96-9A4A-8B32-9F05820F5BBD}" type="pres">
      <dgm:prSet presAssocID="{02503C9F-258C-41E8-B9A6-A35659C36D19}" presName="sibTrans" presStyleLbl="sibTrans2D1" presStyleIdx="2" presStyleCnt="3"/>
      <dgm:spPr/>
    </dgm:pt>
    <dgm:pt modelId="{0BD47D74-B48A-6D48-A628-D858939360A9}" type="pres">
      <dgm:prSet presAssocID="{02503C9F-258C-41E8-B9A6-A35659C36D19}" presName="connectorText" presStyleLbl="sibTrans2D1" presStyleIdx="2" presStyleCnt="3"/>
      <dgm:spPr/>
    </dgm:pt>
    <dgm:pt modelId="{4AD7AE8B-584F-584B-89E5-C591EFD9DEA1}" type="pres">
      <dgm:prSet presAssocID="{FCBF3C52-A8F8-4233-B810-F066F9C3642E}" presName="node" presStyleLbl="node1" presStyleIdx="3" presStyleCnt="4">
        <dgm:presLayoutVars>
          <dgm:bulletEnabled val="1"/>
        </dgm:presLayoutVars>
      </dgm:prSet>
      <dgm:spPr/>
    </dgm:pt>
  </dgm:ptLst>
  <dgm:cxnLst>
    <dgm:cxn modelId="{77F0AE0A-8A57-9944-874E-0E96D5CAB3C2}" type="presOf" srcId="{02503C9F-258C-41E8-B9A6-A35659C36D19}" destId="{0BD47D74-B48A-6D48-A628-D858939360A9}" srcOrd="1" destOrd="0" presId="urn:microsoft.com/office/officeart/2005/8/layout/process1"/>
    <dgm:cxn modelId="{C7064326-AEB1-7C4A-950E-88387DE8F5D8}" type="presOf" srcId="{C731BCC6-37BD-45B4-AC75-340F14220454}" destId="{B90613B6-EE46-3F44-ACC3-CE560402B98E}" srcOrd="0" destOrd="0" presId="urn:microsoft.com/office/officeart/2005/8/layout/process1"/>
    <dgm:cxn modelId="{ECB59A28-CFF0-4201-8ACB-D105068F5333}" srcId="{FCBF3C52-A8F8-4233-B810-F066F9C3642E}" destId="{EBE2FC4D-855F-49E1-BD96-64140BC96153}" srcOrd="1" destOrd="0" parTransId="{DB6F1685-C1D5-4ECC-8F83-79872A7CD2E2}" sibTransId="{5F2A932C-C7C2-442E-A4C5-89048941C2B7}"/>
    <dgm:cxn modelId="{3FFE1331-786A-874E-A05D-9F61471A0677}" type="presOf" srcId="{02503C9F-258C-41E8-B9A6-A35659C36D19}" destId="{4DEF538E-5F96-9A4A-8B32-9F05820F5BBD}" srcOrd="0" destOrd="0" presId="urn:microsoft.com/office/officeart/2005/8/layout/process1"/>
    <dgm:cxn modelId="{5D19E940-1B2B-47A1-BAA3-A1C84460F7D8}" srcId="{C731BCC6-37BD-45B4-AC75-340F14220454}" destId="{511560BD-8646-44D5-A920-BFCA9E4CDC80}" srcOrd="1" destOrd="0" parTransId="{5B11A3BA-7A03-4D63-B14E-B77D6881C06F}" sibTransId="{F2423F57-2F43-4140-A940-00496F517E9F}"/>
    <dgm:cxn modelId="{7A7CB254-73E0-B346-A531-49CFD782694C}" type="presOf" srcId="{EBE2FC4D-855F-49E1-BD96-64140BC96153}" destId="{4AD7AE8B-584F-584B-89E5-C591EFD9DEA1}" srcOrd="0" destOrd="2" presId="urn:microsoft.com/office/officeart/2005/8/layout/process1"/>
    <dgm:cxn modelId="{91AEE85B-8008-4B4C-A71B-CD18E69C7A21}" type="presOf" srcId="{F4A08242-5382-4046-92B2-0C1C514909E2}" destId="{7ACBF1B8-A34A-9F49-9E03-4F5DBD82BFE8}" srcOrd="0" destOrd="2" presId="urn:microsoft.com/office/officeart/2005/8/layout/process1"/>
    <dgm:cxn modelId="{1B928B67-B21D-B445-9489-4833327C39D3}" type="presOf" srcId="{D812C2B8-804F-48BC-A50E-FE2818CE53DF}" destId="{29CB47A6-04DB-7045-8DC2-BCF0D61B852C}" srcOrd="0" destOrd="1" presId="urn:microsoft.com/office/officeart/2005/8/layout/process1"/>
    <dgm:cxn modelId="{FAC5AB6A-D760-924E-8ED8-D57B6411144D}" type="presOf" srcId="{F2423F57-2F43-4140-A940-00496F517E9F}" destId="{D118BA71-A809-EB49-A28B-6BB0332CE171}" srcOrd="1" destOrd="0" presId="urn:microsoft.com/office/officeart/2005/8/layout/process1"/>
    <dgm:cxn modelId="{D9C3D372-2BDB-417C-BB05-7A13955D15F0}" srcId="{C731BCC6-37BD-45B4-AC75-340F14220454}" destId="{17D62578-ECD2-428F-BFCC-F1EAC005AA42}" srcOrd="0" destOrd="0" parTransId="{CFE765E2-85EA-47D7-8385-23EBD32CB830}" sibTransId="{E1E99852-56B7-4CC6-A91B-53AE22BBF19D}"/>
    <dgm:cxn modelId="{FBA93075-FE85-4F26-A833-6DC91D8F0E6B}" srcId="{B923F859-7762-4757-B1B5-0F2166D5BD40}" destId="{F4A08242-5382-4046-92B2-0C1C514909E2}" srcOrd="1" destOrd="0" parTransId="{1E3EBBB5-03C7-4A9C-9EC4-EEAB9F549660}" sibTransId="{B21686F2-C874-427E-BA7F-C0D76486A180}"/>
    <dgm:cxn modelId="{5D882479-3C96-9046-9A39-1A7438ED1A2E}" type="presOf" srcId="{FCBF3C52-A8F8-4233-B810-F066F9C3642E}" destId="{4AD7AE8B-584F-584B-89E5-C591EFD9DEA1}" srcOrd="0" destOrd="0" presId="urn:microsoft.com/office/officeart/2005/8/layout/process1"/>
    <dgm:cxn modelId="{85E90A80-C7BD-4891-AA6E-22EC7F38CCF0}" srcId="{C731BCC6-37BD-45B4-AC75-340F14220454}" destId="{FCBF3C52-A8F8-4233-B810-F066F9C3642E}" srcOrd="3" destOrd="0" parTransId="{9102459A-418B-4C88-BDDA-86C00EE3CA06}" sibTransId="{04F35474-80AD-4857-9449-452D2885EA43}"/>
    <dgm:cxn modelId="{D1AB7083-DB2B-0041-99F7-88EC24402BC3}" type="presOf" srcId="{ED07C23B-43B4-44ED-8A16-86C8F56F52AF}" destId="{4AD7AE8B-584F-584B-89E5-C591EFD9DEA1}" srcOrd="0" destOrd="1" presId="urn:microsoft.com/office/officeart/2005/8/layout/process1"/>
    <dgm:cxn modelId="{C1574286-2092-9144-88C6-08A9F6F6DA20}" type="presOf" srcId="{F2423F57-2F43-4140-A940-00496F517E9F}" destId="{A1520675-97A1-9B42-9E4A-66A47F0E498D}" srcOrd="0" destOrd="0" presId="urn:microsoft.com/office/officeart/2005/8/layout/process1"/>
    <dgm:cxn modelId="{AC794391-F65E-3F41-B451-25B08150EF22}" type="presOf" srcId="{5DACC94F-4439-400F-8AA2-F819BD5B75D1}" destId="{7ACBF1B8-A34A-9F49-9E03-4F5DBD82BFE8}" srcOrd="0" destOrd="1" presId="urn:microsoft.com/office/officeart/2005/8/layout/process1"/>
    <dgm:cxn modelId="{D649A491-30F9-427B-B60D-90A9D6A9F49D}" srcId="{511560BD-8646-44D5-A920-BFCA9E4CDC80}" destId="{D812C2B8-804F-48BC-A50E-FE2818CE53DF}" srcOrd="0" destOrd="0" parTransId="{3D58AAEA-26DC-421C-B6F2-AF030BC6C01B}" sibTransId="{11D35467-A220-458F-950A-350B9D1E01C0}"/>
    <dgm:cxn modelId="{6687CB92-7807-9247-AF43-2295A029B518}" type="presOf" srcId="{E1E99852-56B7-4CC6-A91B-53AE22BBF19D}" destId="{6F6FDF60-E4CC-3143-B380-B167A7344673}" srcOrd="1" destOrd="0" presId="urn:microsoft.com/office/officeart/2005/8/layout/process1"/>
    <dgm:cxn modelId="{0ED0B9A0-AB21-6A4A-9300-6481AC1168EE}" type="presOf" srcId="{D8C8C0A6-4729-4101-B219-6AB566DAAE15}" destId="{29CB47A6-04DB-7045-8DC2-BCF0D61B852C}" srcOrd="0" destOrd="2" presId="urn:microsoft.com/office/officeart/2005/8/layout/process1"/>
    <dgm:cxn modelId="{4F1034A1-5B27-994F-A748-E4D9240490DC}" type="presOf" srcId="{E1E99852-56B7-4CC6-A91B-53AE22BBF19D}" destId="{EE17FE2B-D7B6-054E-B5BF-D21DB158FDBE}" srcOrd="0" destOrd="0" presId="urn:microsoft.com/office/officeart/2005/8/layout/process1"/>
    <dgm:cxn modelId="{51A423A3-4A91-4810-BAEC-8FB76BDE09AC}" srcId="{C731BCC6-37BD-45B4-AC75-340F14220454}" destId="{B923F859-7762-4757-B1B5-0F2166D5BD40}" srcOrd="2" destOrd="0" parTransId="{F32839F6-BFCE-4845-8D0F-4428638EAC30}" sibTransId="{02503C9F-258C-41E8-B9A6-A35659C36D19}"/>
    <dgm:cxn modelId="{A93BD5A6-BEA7-4421-9F1B-F2FAD2DF9C67}" srcId="{FCBF3C52-A8F8-4233-B810-F066F9C3642E}" destId="{ED07C23B-43B4-44ED-8A16-86C8F56F52AF}" srcOrd="0" destOrd="0" parTransId="{7D697418-489C-4E13-AC58-AB690AA2C2E9}" sibTransId="{5B8F13CE-BD22-4FF0-959D-C59B31A7024C}"/>
    <dgm:cxn modelId="{83439EB3-3C0A-4462-846E-9A260DE9597D}" srcId="{511560BD-8646-44D5-A920-BFCA9E4CDC80}" destId="{D8C8C0A6-4729-4101-B219-6AB566DAAE15}" srcOrd="1" destOrd="0" parTransId="{A8F15278-CDC0-45B3-9DA5-B978F6990693}" sibTransId="{455E6D1D-90A6-48DD-9AF1-4B0D380CED9D}"/>
    <dgm:cxn modelId="{B3E3B7CC-EB11-8B49-B7B8-21E00AB26FEC}" type="presOf" srcId="{B923F859-7762-4757-B1B5-0F2166D5BD40}" destId="{7ACBF1B8-A34A-9F49-9E03-4F5DBD82BFE8}" srcOrd="0" destOrd="0" presId="urn:microsoft.com/office/officeart/2005/8/layout/process1"/>
    <dgm:cxn modelId="{0E4465E4-1DFF-A84D-9470-1CD1301FAC6B}" type="presOf" srcId="{17D62578-ECD2-428F-BFCC-F1EAC005AA42}" destId="{256C0089-C9C1-9B4F-92C4-AFC021516AC3}" srcOrd="0" destOrd="0" presId="urn:microsoft.com/office/officeart/2005/8/layout/process1"/>
    <dgm:cxn modelId="{B8CE5AEC-F421-1148-8B62-A16655DFCEA4}" type="presOf" srcId="{511560BD-8646-44D5-A920-BFCA9E4CDC80}" destId="{29CB47A6-04DB-7045-8DC2-BCF0D61B852C}" srcOrd="0" destOrd="0" presId="urn:microsoft.com/office/officeart/2005/8/layout/process1"/>
    <dgm:cxn modelId="{3A6EBCF2-ED73-498E-BBE3-6C994F790D9E}" srcId="{B923F859-7762-4757-B1B5-0F2166D5BD40}" destId="{5DACC94F-4439-400F-8AA2-F819BD5B75D1}" srcOrd="0" destOrd="0" parTransId="{7BC4ECD3-8E87-40FC-A897-5B9E976E6E47}" sibTransId="{5A20302C-52F4-45FD-A6A5-C5511171BBD0}"/>
    <dgm:cxn modelId="{6D477E80-85CE-1A4A-900D-36FCA49FC0EF}" type="presParOf" srcId="{B90613B6-EE46-3F44-ACC3-CE560402B98E}" destId="{256C0089-C9C1-9B4F-92C4-AFC021516AC3}" srcOrd="0" destOrd="0" presId="urn:microsoft.com/office/officeart/2005/8/layout/process1"/>
    <dgm:cxn modelId="{FD0587CE-CD8A-C148-B549-159E5693A43F}" type="presParOf" srcId="{B90613B6-EE46-3F44-ACC3-CE560402B98E}" destId="{EE17FE2B-D7B6-054E-B5BF-D21DB158FDBE}" srcOrd="1" destOrd="0" presId="urn:microsoft.com/office/officeart/2005/8/layout/process1"/>
    <dgm:cxn modelId="{A44F110D-80E4-3E44-9697-D2824A206EDB}" type="presParOf" srcId="{EE17FE2B-D7B6-054E-B5BF-D21DB158FDBE}" destId="{6F6FDF60-E4CC-3143-B380-B167A7344673}" srcOrd="0" destOrd="0" presId="urn:microsoft.com/office/officeart/2005/8/layout/process1"/>
    <dgm:cxn modelId="{E4802751-5C0E-D146-A541-A2E42C0D7ED3}" type="presParOf" srcId="{B90613B6-EE46-3F44-ACC3-CE560402B98E}" destId="{29CB47A6-04DB-7045-8DC2-BCF0D61B852C}" srcOrd="2" destOrd="0" presId="urn:microsoft.com/office/officeart/2005/8/layout/process1"/>
    <dgm:cxn modelId="{B7C048A2-4370-8747-A1F0-48BE073327FB}" type="presParOf" srcId="{B90613B6-EE46-3F44-ACC3-CE560402B98E}" destId="{A1520675-97A1-9B42-9E4A-66A47F0E498D}" srcOrd="3" destOrd="0" presId="urn:microsoft.com/office/officeart/2005/8/layout/process1"/>
    <dgm:cxn modelId="{C22BB574-A9DE-864F-94DA-0DC63AC911F0}" type="presParOf" srcId="{A1520675-97A1-9B42-9E4A-66A47F0E498D}" destId="{D118BA71-A809-EB49-A28B-6BB0332CE171}" srcOrd="0" destOrd="0" presId="urn:microsoft.com/office/officeart/2005/8/layout/process1"/>
    <dgm:cxn modelId="{EE55FFC4-8A3F-F54C-A2CC-AFDFC0637E5C}" type="presParOf" srcId="{B90613B6-EE46-3F44-ACC3-CE560402B98E}" destId="{7ACBF1B8-A34A-9F49-9E03-4F5DBD82BFE8}" srcOrd="4" destOrd="0" presId="urn:microsoft.com/office/officeart/2005/8/layout/process1"/>
    <dgm:cxn modelId="{AAD16014-EBF5-454E-8FFD-A2E03664E8DA}" type="presParOf" srcId="{B90613B6-EE46-3F44-ACC3-CE560402B98E}" destId="{4DEF538E-5F96-9A4A-8B32-9F05820F5BBD}" srcOrd="5" destOrd="0" presId="urn:microsoft.com/office/officeart/2005/8/layout/process1"/>
    <dgm:cxn modelId="{AE20658E-6DC2-AC41-B8D8-8CC2820F4FAD}" type="presParOf" srcId="{4DEF538E-5F96-9A4A-8B32-9F05820F5BBD}" destId="{0BD47D74-B48A-6D48-A628-D858939360A9}" srcOrd="0" destOrd="0" presId="urn:microsoft.com/office/officeart/2005/8/layout/process1"/>
    <dgm:cxn modelId="{E87BD7B3-58CA-AF4B-8031-C3FD001397C5}" type="presParOf" srcId="{B90613B6-EE46-3F44-ACC3-CE560402B98E}" destId="{4AD7AE8B-584F-584B-89E5-C591EFD9DEA1}" srcOrd="6"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FE477647-61E7-41B8-87D2-8A9259004181}"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8D887487-5363-443B-A91F-A100929537A1}">
      <dgm:prSet/>
      <dgm:spPr/>
      <dgm:t>
        <a:bodyPr/>
        <a:lstStyle/>
        <a:p>
          <a:r>
            <a:rPr lang="el-GR"/>
            <a:t>Η «Θεογονία» δεν είναι μόνο μια ιστορία για τους θεούς, αλλά και ένας τρόπος για να διδάξει ηθικά και κοινωνικά πρότυπα, παρουσιάζοντας τις συνέπειες της αταξίας και της ανυπακοής.</a:t>
          </a:r>
          <a:endParaRPr lang="en-US"/>
        </a:p>
      </dgm:t>
    </dgm:pt>
    <dgm:pt modelId="{E137BE53-D6FD-461B-B05B-171ACEBB924F}" type="parTrans" cxnId="{BE6B1C58-1BD7-4E6A-91B8-014E005BFF07}">
      <dgm:prSet/>
      <dgm:spPr/>
      <dgm:t>
        <a:bodyPr/>
        <a:lstStyle/>
        <a:p>
          <a:endParaRPr lang="en-US"/>
        </a:p>
      </dgm:t>
    </dgm:pt>
    <dgm:pt modelId="{DC07BBBC-C731-44F1-8D59-851A1FF4BC2E}" type="sibTrans" cxnId="{BE6B1C58-1BD7-4E6A-91B8-014E005BFF07}">
      <dgm:prSet/>
      <dgm:spPr/>
      <dgm:t>
        <a:bodyPr/>
        <a:lstStyle/>
        <a:p>
          <a:endParaRPr lang="en-US"/>
        </a:p>
      </dgm:t>
    </dgm:pt>
    <dgm:pt modelId="{5C6FBC9A-AD5D-4EED-BE59-1259B72F370D}">
      <dgm:prSet/>
      <dgm:spPr/>
      <dgm:t>
        <a:bodyPr/>
        <a:lstStyle/>
        <a:p>
          <a:r>
            <a:rPr lang="el-GR"/>
            <a:t>Ο Προμηθέας αποτελεί διαχρονικό σύμβολο της επανάστασης, της γνώσης και του ανθρώπινου θάρρους να αντισταθεί στην αδικία. Παράλληλα, υπογραμμίζει τη σύγκρουση ανάμεσα στην εξουσία και την ελευθερία.</a:t>
          </a:r>
          <a:endParaRPr lang="en-US"/>
        </a:p>
      </dgm:t>
    </dgm:pt>
    <dgm:pt modelId="{58F6B713-D022-45EA-AC83-46E581FF09F6}" type="parTrans" cxnId="{03281093-8AD1-4957-9E78-FFDC251BEB51}">
      <dgm:prSet/>
      <dgm:spPr/>
      <dgm:t>
        <a:bodyPr/>
        <a:lstStyle/>
        <a:p>
          <a:endParaRPr lang="en-US"/>
        </a:p>
      </dgm:t>
    </dgm:pt>
    <dgm:pt modelId="{A188AFB3-C12C-4EA9-98B5-8E4BF4220E19}" type="sibTrans" cxnId="{03281093-8AD1-4957-9E78-FFDC251BEB51}">
      <dgm:prSet/>
      <dgm:spPr/>
      <dgm:t>
        <a:bodyPr/>
        <a:lstStyle/>
        <a:p>
          <a:endParaRPr lang="en-US"/>
        </a:p>
      </dgm:t>
    </dgm:pt>
    <dgm:pt modelId="{260AF1BF-D906-48A3-92CE-36D09E3CA7B7}">
      <dgm:prSet/>
      <dgm:spPr/>
      <dgm:t>
        <a:bodyPr/>
        <a:lstStyle/>
        <a:p>
          <a:r>
            <a:rPr lang="el-GR" b="1"/>
            <a:t>Λούσιφερ (Χριστιανική Παράδοση):</a:t>
          </a:r>
          <a:br>
            <a:rPr lang="el-GR"/>
          </a:br>
          <a:r>
            <a:rPr lang="el-GR"/>
            <a:t>Ο Λούσιφερ, ως άγγελος που επαναστάτησε κατά του Θεού, έχει κοινά στοιχεία με τον Προμηθέα, ειδικά ως προς την αμφισβήτηση της ανώτερης εξουσίας και την τιμωρία για την «ύβρη» του.</a:t>
          </a:r>
          <a:endParaRPr lang="en-US"/>
        </a:p>
      </dgm:t>
    </dgm:pt>
    <dgm:pt modelId="{5999061F-64FE-4228-A94F-6D9E2FBEA8B4}" type="parTrans" cxnId="{0FD3A7CF-B2F6-4785-99F7-F7959A004544}">
      <dgm:prSet/>
      <dgm:spPr/>
      <dgm:t>
        <a:bodyPr/>
        <a:lstStyle/>
        <a:p>
          <a:endParaRPr lang="en-US"/>
        </a:p>
      </dgm:t>
    </dgm:pt>
    <dgm:pt modelId="{055FFFE6-C7AC-4C2E-9375-633F5D118FDA}" type="sibTrans" cxnId="{0FD3A7CF-B2F6-4785-99F7-F7959A004544}">
      <dgm:prSet/>
      <dgm:spPr/>
      <dgm:t>
        <a:bodyPr/>
        <a:lstStyle/>
        <a:p>
          <a:endParaRPr lang="en-US"/>
        </a:p>
      </dgm:t>
    </dgm:pt>
    <dgm:pt modelId="{2B39BCEF-17A1-4F78-851D-997A89134E2B}">
      <dgm:prSet/>
      <dgm:spPr/>
      <dgm:t>
        <a:bodyPr/>
        <a:lstStyle/>
        <a:p>
          <a:r>
            <a:rPr lang="en-US" b="1"/>
            <a:t>Enki (</a:t>
          </a:r>
          <a:r>
            <a:rPr lang="el-GR" b="1"/>
            <a:t>Σουμέρια Μυθολογία):</a:t>
          </a:r>
          <a:br>
            <a:rPr lang="el-GR"/>
          </a:br>
          <a:r>
            <a:rPr lang="el-GR"/>
            <a:t>Ο </a:t>
          </a:r>
          <a:r>
            <a:rPr lang="en-US"/>
            <a:t>Enki, </a:t>
          </a:r>
          <a:r>
            <a:rPr lang="el-GR"/>
            <a:t>θεός της σοφίας, βοηθά τους ανθρώπους να αποκτήσουν γνώση, παρακάμπτοντας τη θεϊκή εξουσία. Ο μύθος του ενσωματώνει το ίδιο μοτίβο της ανυπακοής που φέρνει πρόοδο αλλά και σύγκρουση με τους θεούς.</a:t>
          </a:r>
          <a:endParaRPr lang="en-US"/>
        </a:p>
      </dgm:t>
    </dgm:pt>
    <dgm:pt modelId="{391BD573-3D25-4C9C-91EC-71FB3EDC8658}" type="parTrans" cxnId="{64284A3F-0295-493D-B2E6-424E366C9C8E}">
      <dgm:prSet/>
      <dgm:spPr/>
      <dgm:t>
        <a:bodyPr/>
        <a:lstStyle/>
        <a:p>
          <a:endParaRPr lang="en-US"/>
        </a:p>
      </dgm:t>
    </dgm:pt>
    <dgm:pt modelId="{7099D070-BD59-4118-9F78-6851D126E004}" type="sibTrans" cxnId="{64284A3F-0295-493D-B2E6-424E366C9C8E}">
      <dgm:prSet/>
      <dgm:spPr/>
      <dgm:t>
        <a:bodyPr/>
        <a:lstStyle/>
        <a:p>
          <a:endParaRPr lang="en-US"/>
        </a:p>
      </dgm:t>
    </dgm:pt>
    <dgm:pt modelId="{D38ADB5F-AE8A-7D41-92AB-895CBE8CE165}" type="pres">
      <dgm:prSet presAssocID="{FE477647-61E7-41B8-87D2-8A9259004181}" presName="linear" presStyleCnt="0">
        <dgm:presLayoutVars>
          <dgm:animLvl val="lvl"/>
          <dgm:resizeHandles val="exact"/>
        </dgm:presLayoutVars>
      </dgm:prSet>
      <dgm:spPr/>
    </dgm:pt>
    <dgm:pt modelId="{9BD953BB-1EF0-6C43-BBC4-8E68DCC9F97C}" type="pres">
      <dgm:prSet presAssocID="{8D887487-5363-443B-A91F-A100929537A1}" presName="parentText" presStyleLbl="node1" presStyleIdx="0" presStyleCnt="4">
        <dgm:presLayoutVars>
          <dgm:chMax val="0"/>
          <dgm:bulletEnabled val="1"/>
        </dgm:presLayoutVars>
      </dgm:prSet>
      <dgm:spPr/>
    </dgm:pt>
    <dgm:pt modelId="{BA7AE71F-DD0B-7E42-BBF0-6CDFD3DBA637}" type="pres">
      <dgm:prSet presAssocID="{DC07BBBC-C731-44F1-8D59-851A1FF4BC2E}" presName="spacer" presStyleCnt="0"/>
      <dgm:spPr/>
    </dgm:pt>
    <dgm:pt modelId="{26473822-70E2-BB40-A547-464F529F9591}" type="pres">
      <dgm:prSet presAssocID="{5C6FBC9A-AD5D-4EED-BE59-1259B72F370D}" presName="parentText" presStyleLbl="node1" presStyleIdx="1" presStyleCnt="4">
        <dgm:presLayoutVars>
          <dgm:chMax val="0"/>
          <dgm:bulletEnabled val="1"/>
        </dgm:presLayoutVars>
      </dgm:prSet>
      <dgm:spPr/>
    </dgm:pt>
    <dgm:pt modelId="{57B7548E-560B-514B-9FCD-55F334924FBF}" type="pres">
      <dgm:prSet presAssocID="{A188AFB3-C12C-4EA9-98B5-8E4BF4220E19}" presName="spacer" presStyleCnt="0"/>
      <dgm:spPr/>
    </dgm:pt>
    <dgm:pt modelId="{837893F6-41B2-0A4D-A3E9-A5B561C8358B}" type="pres">
      <dgm:prSet presAssocID="{260AF1BF-D906-48A3-92CE-36D09E3CA7B7}" presName="parentText" presStyleLbl="node1" presStyleIdx="2" presStyleCnt="4">
        <dgm:presLayoutVars>
          <dgm:chMax val="0"/>
          <dgm:bulletEnabled val="1"/>
        </dgm:presLayoutVars>
      </dgm:prSet>
      <dgm:spPr/>
    </dgm:pt>
    <dgm:pt modelId="{87E0D84D-D3C6-AB45-B568-423C14B11025}" type="pres">
      <dgm:prSet presAssocID="{055FFFE6-C7AC-4C2E-9375-633F5D118FDA}" presName="spacer" presStyleCnt="0"/>
      <dgm:spPr/>
    </dgm:pt>
    <dgm:pt modelId="{0E0F683F-16D1-8646-A9C1-37A7B8AF628F}" type="pres">
      <dgm:prSet presAssocID="{2B39BCEF-17A1-4F78-851D-997A89134E2B}" presName="parentText" presStyleLbl="node1" presStyleIdx="3" presStyleCnt="4">
        <dgm:presLayoutVars>
          <dgm:chMax val="0"/>
          <dgm:bulletEnabled val="1"/>
        </dgm:presLayoutVars>
      </dgm:prSet>
      <dgm:spPr/>
    </dgm:pt>
  </dgm:ptLst>
  <dgm:cxnLst>
    <dgm:cxn modelId="{8F4DE31D-83B9-0C4D-B441-7EF0E22AF963}" type="presOf" srcId="{260AF1BF-D906-48A3-92CE-36D09E3CA7B7}" destId="{837893F6-41B2-0A4D-A3E9-A5B561C8358B}" srcOrd="0" destOrd="0" presId="urn:microsoft.com/office/officeart/2005/8/layout/vList2"/>
    <dgm:cxn modelId="{133CE13E-0416-DB45-A004-DEA67B35E722}" type="presOf" srcId="{8D887487-5363-443B-A91F-A100929537A1}" destId="{9BD953BB-1EF0-6C43-BBC4-8E68DCC9F97C}" srcOrd="0" destOrd="0" presId="urn:microsoft.com/office/officeart/2005/8/layout/vList2"/>
    <dgm:cxn modelId="{64284A3F-0295-493D-B2E6-424E366C9C8E}" srcId="{FE477647-61E7-41B8-87D2-8A9259004181}" destId="{2B39BCEF-17A1-4F78-851D-997A89134E2B}" srcOrd="3" destOrd="0" parTransId="{391BD573-3D25-4C9C-91EC-71FB3EDC8658}" sibTransId="{7099D070-BD59-4118-9F78-6851D126E004}"/>
    <dgm:cxn modelId="{BE6B1C58-1BD7-4E6A-91B8-014E005BFF07}" srcId="{FE477647-61E7-41B8-87D2-8A9259004181}" destId="{8D887487-5363-443B-A91F-A100929537A1}" srcOrd="0" destOrd="0" parTransId="{E137BE53-D6FD-461B-B05B-171ACEBB924F}" sibTransId="{DC07BBBC-C731-44F1-8D59-851A1FF4BC2E}"/>
    <dgm:cxn modelId="{F5D99D5A-45BB-954B-82DC-72F49627EC88}" type="presOf" srcId="{FE477647-61E7-41B8-87D2-8A9259004181}" destId="{D38ADB5F-AE8A-7D41-92AB-895CBE8CE165}" srcOrd="0" destOrd="0" presId="urn:microsoft.com/office/officeart/2005/8/layout/vList2"/>
    <dgm:cxn modelId="{B874F078-9B59-A34B-AE84-59518E3E707D}" type="presOf" srcId="{5C6FBC9A-AD5D-4EED-BE59-1259B72F370D}" destId="{26473822-70E2-BB40-A547-464F529F9591}" srcOrd="0" destOrd="0" presId="urn:microsoft.com/office/officeart/2005/8/layout/vList2"/>
    <dgm:cxn modelId="{03281093-8AD1-4957-9E78-FFDC251BEB51}" srcId="{FE477647-61E7-41B8-87D2-8A9259004181}" destId="{5C6FBC9A-AD5D-4EED-BE59-1259B72F370D}" srcOrd="1" destOrd="0" parTransId="{58F6B713-D022-45EA-AC83-46E581FF09F6}" sibTransId="{A188AFB3-C12C-4EA9-98B5-8E4BF4220E19}"/>
    <dgm:cxn modelId="{0FD3A7CF-B2F6-4785-99F7-F7959A004544}" srcId="{FE477647-61E7-41B8-87D2-8A9259004181}" destId="{260AF1BF-D906-48A3-92CE-36D09E3CA7B7}" srcOrd="2" destOrd="0" parTransId="{5999061F-64FE-4228-A94F-6D9E2FBEA8B4}" sibTransId="{055FFFE6-C7AC-4C2E-9375-633F5D118FDA}"/>
    <dgm:cxn modelId="{5533B0D0-CB52-E74B-B84E-2252B0DD4F07}" type="presOf" srcId="{2B39BCEF-17A1-4F78-851D-997A89134E2B}" destId="{0E0F683F-16D1-8646-A9C1-37A7B8AF628F}" srcOrd="0" destOrd="0" presId="urn:microsoft.com/office/officeart/2005/8/layout/vList2"/>
    <dgm:cxn modelId="{1EF7FDDB-1D46-3E4F-BB7D-C2A4A15E4B0E}" type="presParOf" srcId="{D38ADB5F-AE8A-7D41-92AB-895CBE8CE165}" destId="{9BD953BB-1EF0-6C43-BBC4-8E68DCC9F97C}" srcOrd="0" destOrd="0" presId="urn:microsoft.com/office/officeart/2005/8/layout/vList2"/>
    <dgm:cxn modelId="{8F3762AB-C9D8-254D-ADE1-4630CE850711}" type="presParOf" srcId="{D38ADB5F-AE8A-7D41-92AB-895CBE8CE165}" destId="{BA7AE71F-DD0B-7E42-BBF0-6CDFD3DBA637}" srcOrd="1" destOrd="0" presId="urn:microsoft.com/office/officeart/2005/8/layout/vList2"/>
    <dgm:cxn modelId="{FB803E07-7ADD-5F45-8ACB-DE8977617166}" type="presParOf" srcId="{D38ADB5F-AE8A-7D41-92AB-895CBE8CE165}" destId="{26473822-70E2-BB40-A547-464F529F9591}" srcOrd="2" destOrd="0" presId="urn:microsoft.com/office/officeart/2005/8/layout/vList2"/>
    <dgm:cxn modelId="{D4D42B05-1F13-1948-ABEB-121146C53B66}" type="presParOf" srcId="{D38ADB5F-AE8A-7D41-92AB-895CBE8CE165}" destId="{57B7548E-560B-514B-9FCD-55F334924FBF}" srcOrd="3" destOrd="0" presId="urn:microsoft.com/office/officeart/2005/8/layout/vList2"/>
    <dgm:cxn modelId="{AA61EC8E-C9B1-A44E-97B6-5FCC1AFFDF2A}" type="presParOf" srcId="{D38ADB5F-AE8A-7D41-92AB-895CBE8CE165}" destId="{837893F6-41B2-0A4D-A3E9-A5B561C8358B}" srcOrd="4" destOrd="0" presId="urn:microsoft.com/office/officeart/2005/8/layout/vList2"/>
    <dgm:cxn modelId="{474609AB-F603-D047-A21D-F9E77AEB68D3}" type="presParOf" srcId="{D38ADB5F-AE8A-7D41-92AB-895CBE8CE165}" destId="{87E0D84D-D3C6-AB45-B568-423C14B11025}" srcOrd="5" destOrd="0" presId="urn:microsoft.com/office/officeart/2005/8/layout/vList2"/>
    <dgm:cxn modelId="{BECFD8C5-8D34-364D-B8E6-A620DD11C529}" type="presParOf" srcId="{D38ADB5F-AE8A-7D41-92AB-895CBE8CE165}" destId="{0E0F683F-16D1-8646-A9C1-37A7B8AF628F}" srcOrd="6"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DC97E947-3C53-4878-95B1-EE07F0060772}" type="doc">
      <dgm:prSet loTypeId="urn:microsoft.com/office/officeart/2018/layout/CircleProcess" loCatId="simpleprocesssa" qsTypeId="urn:microsoft.com/office/officeart/2005/8/quickstyle/simple1" qsCatId="simple" csTypeId="urn:microsoft.com/office/officeart/2005/8/colors/accent5_2" csCatId="accent5"/>
      <dgm:spPr/>
      <dgm:t>
        <a:bodyPr/>
        <a:lstStyle/>
        <a:p>
          <a:endParaRPr lang="en-US"/>
        </a:p>
      </dgm:t>
    </dgm:pt>
    <dgm:pt modelId="{27EF7F50-9077-48FA-998E-E003535FB891}">
      <dgm:prSet/>
      <dgm:spPr/>
      <dgm:t>
        <a:bodyPr/>
        <a:lstStyle/>
        <a:p>
          <a:r>
            <a:rPr lang="el-GR" b="1"/>
            <a:t>Ερωτήματα για Σκέψη:</a:t>
          </a:r>
          <a:endParaRPr lang="en-US"/>
        </a:p>
      </dgm:t>
    </dgm:pt>
    <dgm:pt modelId="{D654B3FF-7A59-46F3-9516-847E1B7D8146}" type="parTrans" cxnId="{BE4D7497-A6F0-49A2-ABBA-51C9E3F92470}">
      <dgm:prSet/>
      <dgm:spPr/>
      <dgm:t>
        <a:bodyPr/>
        <a:lstStyle/>
        <a:p>
          <a:endParaRPr lang="en-US"/>
        </a:p>
      </dgm:t>
    </dgm:pt>
    <dgm:pt modelId="{CB304B4B-4D6E-48BF-9E6A-4287D6859D2A}" type="sibTrans" cxnId="{BE4D7497-A6F0-49A2-ABBA-51C9E3F92470}">
      <dgm:prSet/>
      <dgm:spPr/>
      <dgm:t>
        <a:bodyPr/>
        <a:lstStyle/>
        <a:p>
          <a:endParaRPr lang="en-US"/>
        </a:p>
      </dgm:t>
    </dgm:pt>
    <dgm:pt modelId="{885F6A2D-717D-40E9-B178-CB5AE4A4E8E3}">
      <dgm:prSet/>
      <dgm:spPr/>
      <dgm:t>
        <a:bodyPr/>
        <a:lstStyle/>
        <a:p>
          <a:r>
            <a:rPr lang="el-GR"/>
            <a:t>Πώς οι μύθοι διαμορφώνουν τη συλλογική ταυτότητα μιας κοινωνίας;</a:t>
          </a:r>
          <a:endParaRPr lang="en-US"/>
        </a:p>
      </dgm:t>
    </dgm:pt>
    <dgm:pt modelId="{33D8A141-4310-46FB-93C1-28019814AA09}" type="parTrans" cxnId="{13555323-392E-4F5C-8881-998C00465713}">
      <dgm:prSet/>
      <dgm:spPr/>
      <dgm:t>
        <a:bodyPr/>
        <a:lstStyle/>
        <a:p>
          <a:endParaRPr lang="en-US"/>
        </a:p>
      </dgm:t>
    </dgm:pt>
    <dgm:pt modelId="{08F69A01-B3D8-49F1-9C9E-6BA91F828BBC}" type="sibTrans" cxnId="{13555323-392E-4F5C-8881-998C00465713}">
      <dgm:prSet/>
      <dgm:spPr/>
      <dgm:t>
        <a:bodyPr/>
        <a:lstStyle/>
        <a:p>
          <a:endParaRPr lang="en-US"/>
        </a:p>
      </dgm:t>
    </dgm:pt>
    <dgm:pt modelId="{D4D161CD-8549-4E2F-9E73-0F9DB60A9599}">
      <dgm:prSet/>
      <dgm:spPr/>
      <dgm:t>
        <a:bodyPr/>
        <a:lstStyle/>
        <a:p>
          <a:r>
            <a:rPr lang="el-GR"/>
            <a:t>Υπάρχουν κοινά μοτίβα ανάμεσα στους αρχαίους και τους σύγχρονους μύθους;</a:t>
          </a:r>
          <a:endParaRPr lang="en-US"/>
        </a:p>
      </dgm:t>
    </dgm:pt>
    <dgm:pt modelId="{ECFFBBA4-9996-4158-B409-41C986F9FF0E}" type="parTrans" cxnId="{BCC99FE9-FC31-447F-9F28-429BDD214239}">
      <dgm:prSet/>
      <dgm:spPr/>
      <dgm:t>
        <a:bodyPr/>
        <a:lstStyle/>
        <a:p>
          <a:endParaRPr lang="en-US"/>
        </a:p>
      </dgm:t>
    </dgm:pt>
    <dgm:pt modelId="{5F9EBB3A-EA26-4FBB-8345-90FB1D3F6EDD}" type="sibTrans" cxnId="{BCC99FE9-FC31-447F-9F28-429BDD214239}">
      <dgm:prSet/>
      <dgm:spPr/>
      <dgm:t>
        <a:bodyPr/>
        <a:lstStyle/>
        <a:p>
          <a:endParaRPr lang="en-US"/>
        </a:p>
      </dgm:t>
    </dgm:pt>
    <dgm:pt modelId="{121BDA28-1ED6-A441-B08B-0F79F6B21F10}" type="pres">
      <dgm:prSet presAssocID="{DC97E947-3C53-4878-95B1-EE07F0060772}" presName="Name0" presStyleCnt="0">
        <dgm:presLayoutVars>
          <dgm:chMax val="11"/>
          <dgm:chPref val="11"/>
          <dgm:dir/>
          <dgm:resizeHandles/>
        </dgm:presLayoutVars>
      </dgm:prSet>
      <dgm:spPr/>
    </dgm:pt>
    <dgm:pt modelId="{95525A1D-FBE0-F042-8AB5-21C75E310E3E}" type="pres">
      <dgm:prSet presAssocID="{D4D161CD-8549-4E2F-9E73-0F9DB60A9599}" presName="Accent3" presStyleCnt="0"/>
      <dgm:spPr/>
    </dgm:pt>
    <dgm:pt modelId="{37886637-8208-6447-BBD5-FDD1042CC377}" type="pres">
      <dgm:prSet presAssocID="{D4D161CD-8549-4E2F-9E73-0F9DB60A9599}" presName="Accent" presStyleLbl="node1" presStyleIdx="0" presStyleCnt="6"/>
      <dgm:spPr/>
    </dgm:pt>
    <dgm:pt modelId="{62CDC364-79A1-A949-8354-FDD30DBCDE37}" type="pres">
      <dgm:prSet presAssocID="{D4D161CD-8549-4E2F-9E73-0F9DB60A9599}" presName="ParentBackground3" presStyleCnt="0"/>
      <dgm:spPr/>
    </dgm:pt>
    <dgm:pt modelId="{E69B8C54-8956-9648-87F4-BE7E9FC87908}" type="pres">
      <dgm:prSet presAssocID="{D4D161CD-8549-4E2F-9E73-0F9DB60A9599}" presName="ParentBackground" presStyleLbl="node1" presStyleIdx="1" presStyleCnt="6"/>
      <dgm:spPr/>
    </dgm:pt>
    <dgm:pt modelId="{1E44230B-1771-2E4C-A7FD-2BC90BB63FE0}" type="pres">
      <dgm:prSet presAssocID="{D4D161CD-8549-4E2F-9E73-0F9DB60A9599}" presName="Parent3" presStyleLbl="fgAcc0" presStyleIdx="0" presStyleCnt="0">
        <dgm:presLayoutVars>
          <dgm:chMax val="1"/>
          <dgm:chPref val="1"/>
          <dgm:bulletEnabled val="1"/>
        </dgm:presLayoutVars>
      </dgm:prSet>
      <dgm:spPr/>
    </dgm:pt>
    <dgm:pt modelId="{7ABD4316-0C89-8440-8142-86540D11ABF4}" type="pres">
      <dgm:prSet presAssocID="{885F6A2D-717D-40E9-B178-CB5AE4A4E8E3}" presName="Accent2" presStyleCnt="0"/>
      <dgm:spPr/>
    </dgm:pt>
    <dgm:pt modelId="{1026D52D-0E76-1243-A043-256660BBFF59}" type="pres">
      <dgm:prSet presAssocID="{885F6A2D-717D-40E9-B178-CB5AE4A4E8E3}" presName="Accent" presStyleLbl="node1" presStyleIdx="2" presStyleCnt="6"/>
      <dgm:spPr/>
    </dgm:pt>
    <dgm:pt modelId="{142EB516-532F-394D-AB13-5CB7AAE44F12}" type="pres">
      <dgm:prSet presAssocID="{885F6A2D-717D-40E9-B178-CB5AE4A4E8E3}" presName="ParentBackground2" presStyleCnt="0"/>
      <dgm:spPr/>
    </dgm:pt>
    <dgm:pt modelId="{685BF882-C71D-F742-8640-A7E22D1DEABA}" type="pres">
      <dgm:prSet presAssocID="{885F6A2D-717D-40E9-B178-CB5AE4A4E8E3}" presName="ParentBackground" presStyleLbl="node1" presStyleIdx="3" presStyleCnt="6"/>
      <dgm:spPr/>
    </dgm:pt>
    <dgm:pt modelId="{E4AAD16C-BE35-A940-95CD-585899BAB429}" type="pres">
      <dgm:prSet presAssocID="{885F6A2D-717D-40E9-B178-CB5AE4A4E8E3}" presName="Parent2" presStyleLbl="fgAcc0" presStyleIdx="0" presStyleCnt="0">
        <dgm:presLayoutVars>
          <dgm:chMax val="1"/>
          <dgm:chPref val="1"/>
          <dgm:bulletEnabled val="1"/>
        </dgm:presLayoutVars>
      </dgm:prSet>
      <dgm:spPr/>
    </dgm:pt>
    <dgm:pt modelId="{E333CD13-D9A4-C045-BC95-3F965A462E36}" type="pres">
      <dgm:prSet presAssocID="{27EF7F50-9077-48FA-998E-E003535FB891}" presName="Accent1" presStyleCnt="0"/>
      <dgm:spPr/>
    </dgm:pt>
    <dgm:pt modelId="{9E2A556C-B41D-944D-9E6C-4EBFEE494F6A}" type="pres">
      <dgm:prSet presAssocID="{27EF7F50-9077-48FA-998E-E003535FB891}" presName="Accent" presStyleLbl="node1" presStyleIdx="4" presStyleCnt="6"/>
      <dgm:spPr/>
    </dgm:pt>
    <dgm:pt modelId="{30BCAF1F-6609-5A44-B916-B728C81D7A6E}" type="pres">
      <dgm:prSet presAssocID="{27EF7F50-9077-48FA-998E-E003535FB891}" presName="ParentBackground1" presStyleCnt="0"/>
      <dgm:spPr/>
    </dgm:pt>
    <dgm:pt modelId="{B807F3D4-4B9C-FA48-9806-69435F7FE6B9}" type="pres">
      <dgm:prSet presAssocID="{27EF7F50-9077-48FA-998E-E003535FB891}" presName="ParentBackground" presStyleLbl="node1" presStyleIdx="5" presStyleCnt="6"/>
      <dgm:spPr/>
    </dgm:pt>
    <dgm:pt modelId="{D6E9845C-C1F6-7A40-A30E-6E511A1ED013}" type="pres">
      <dgm:prSet presAssocID="{27EF7F50-9077-48FA-998E-E003535FB891}" presName="Parent1" presStyleLbl="fgAcc0" presStyleIdx="0" presStyleCnt="0">
        <dgm:presLayoutVars>
          <dgm:chMax val="1"/>
          <dgm:chPref val="1"/>
          <dgm:bulletEnabled val="1"/>
        </dgm:presLayoutVars>
      </dgm:prSet>
      <dgm:spPr/>
    </dgm:pt>
  </dgm:ptLst>
  <dgm:cxnLst>
    <dgm:cxn modelId="{13555323-392E-4F5C-8881-998C00465713}" srcId="{DC97E947-3C53-4878-95B1-EE07F0060772}" destId="{885F6A2D-717D-40E9-B178-CB5AE4A4E8E3}" srcOrd="1" destOrd="0" parTransId="{33D8A141-4310-46FB-93C1-28019814AA09}" sibTransId="{08F69A01-B3D8-49F1-9C9E-6BA91F828BBC}"/>
    <dgm:cxn modelId="{1D1E4928-44FB-8A47-869A-DB23E94FB512}" type="presOf" srcId="{27EF7F50-9077-48FA-998E-E003535FB891}" destId="{D6E9845C-C1F6-7A40-A30E-6E511A1ED013}" srcOrd="1" destOrd="0" presId="urn:microsoft.com/office/officeart/2018/layout/CircleProcess"/>
    <dgm:cxn modelId="{AB814586-F179-7A48-8C5D-6693A054DCBA}" type="presOf" srcId="{D4D161CD-8549-4E2F-9E73-0F9DB60A9599}" destId="{1E44230B-1771-2E4C-A7FD-2BC90BB63FE0}" srcOrd="1" destOrd="0" presId="urn:microsoft.com/office/officeart/2018/layout/CircleProcess"/>
    <dgm:cxn modelId="{9EFCE387-EFB1-AE4D-80C2-21A4F25BDA78}" type="presOf" srcId="{27EF7F50-9077-48FA-998E-E003535FB891}" destId="{B807F3D4-4B9C-FA48-9806-69435F7FE6B9}" srcOrd="0" destOrd="0" presId="urn:microsoft.com/office/officeart/2018/layout/CircleProcess"/>
    <dgm:cxn modelId="{F8F6C38A-EE1A-9E4A-9C18-39165A325848}" type="presOf" srcId="{DC97E947-3C53-4878-95B1-EE07F0060772}" destId="{121BDA28-1ED6-A441-B08B-0F79F6B21F10}" srcOrd="0" destOrd="0" presId="urn:microsoft.com/office/officeart/2018/layout/CircleProcess"/>
    <dgm:cxn modelId="{BE4D7497-A6F0-49A2-ABBA-51C9E3F92470}" srcId="{DC97E947-3C53-4878-95B1-EE07F0060772}" destId="{27EF7F50-9077-48FA-998E-E003535FB891}" srcOrd="0" destOrd="0" parTransId="{D654B3FF-7A59-46F3-9516-847E1B7D8146}" sibTransId="{CB304B4B-4D6E-48BF-9E6A-4287D6859D2A}"/>
    <dgm:cxn modelId="{2366B79B-A2B5-BE45-90CB-5E8EEABF705E}" type="presOf" srcId="{885F6A2D-717D-40E9-B178-CB5AE4A4E8E3}" destId="{E4AAD16C-BE35-A940-95CD-585899BAB429}" srcOrd="1" destOrd="0" presId="urn:microsoft.com/office/officeart/2018/layout/CircleProcess"/>
    <dgm:cxn modelId="{C5124F9F-DA4D-1648-A58F-02E4C9006D1C}" type="presOf" srcId="{885F6A2D-717D-40E9-B178-CB5AE4A4E8E3}" destId="{685BF882-C71D-F742-8640-A7E22D1DEABA}" srcOrd="0" destOrd="0" presId="urn:microsoft.com/office/officeart/2018/layout/CircleProcess"/>
    <dgm:cxn modelId="{BCC99FE9-FC31-447F-9F28-429BDD214239}" srcId="{DC97E947-3C53-4878-95B1-EE07F0060772}" destId="{D4D161CD-8549-4E2F-9E73-0F9DB60A9599}" srcOrd="2" destOrd="0" parTransId="{ECFFBBA4-9996-4158-B409-41C986F9FF0E}" sibTransId="{5F9EBB3A-EA26-4FBB-8345-90FB1D3F6EDD}"/>
    <dgm:cxn modelId="{9FF907EE-7DF2-8B4C-AFD0-30209D8A6635}" type="presOf" srcId="{D4D161CD-8549-4E2F-9E73-0F9DB60A9599}" destId="{E69B8C54-8956-9648-87F4-BE7E9FC87908}" srcOrd="0" destOrd="0" presId="urn:microsoft.com/office/officeart/2018/layout/CircleProcess"/>
    <dgm:cxn modelId="{9AFB9CB9-3E92-2A41-A7ED-EECAADA55AD8}" type="presParOf" srcId="{121BDA28-1ED6-A441-B08B-0F79F6B21F10}" destId="{95525A1D-FBE0-F042-8AB5-21C75E310E3E}" srcOrd="0" destOrd="0" presId="urn:microsoft.com/office/officeart/2018/layout/CircleProcess"/>
    <dgm:cxn modelId="{5CC5FDF7-AF90-CE46-8520-36AC63DE85CE}" type="presParOf" srcId="{95525A1D-FBE0-F042-8AB5-21C75E310E3E}" destId="{37886637-8208-6447-BBD5-FDD1042CC377}" srcOrd="0" destOrd="0" presId="urn:microsoft.com/office/officeart/2018/layout/CircleProcess"/>
    <dgm:cxn modelId="{A83F3B1B-B527-2144-9BE3-60FBE14A7D1D}" type="presParOf" srcId="{121BDA28-1ED6-A441-B08B-0F79F6B21F10}" destId="{62CDC364-79A1-A949-8354-FDD30DBCDE37}" srcOrd="1" destOrd="0" presId="urn:microsoft.com/office/officeart/2018/layout/CircleProcess"/>
    <dgm:cxn modelId="{2E9CEF8C-1F73-0242-927C-7E5F5D36FF7E}" type="presParOf" srcId="{62CDC364-79A1-A949-8354-FDD30DBCDE37}" destId="{E69B8C54-8956-9648-87F4-BE7E9FC87908}" srcOrd="0" destOrd="0" presId="urn:microsoft.com/office/officeart/2018/layout/CircleProcess"/>
    <dgm:cxn modelId="{71B24C65-ACE1-234D-9EE0-86BE22B19930}" type="presParOf" srcId="{121BDA28-1ED6-A441-B08B-0F79F6B21F10}" destId="{1E44230B-1771-2E4C-A7FD-2BC90BB63FE0}" srcOrd="2" destOrd="0" presId="urn:microsoft.com/office/officeart/2018/layout/CircleProcess"/>
    <dgm:cxn modelId="{2C10EEEE-6535-E547-80CC-68BB184942D7}" type="presParOf" srcId="{121BDA28-1ED6-A441-B08B-0F79F6B21F10}" destId="{7ABD4316-0C89-8440-8142-86540D11ABF4}" srcOrd="3" destOrd="0" presId="urn:microsoft.com/office/officeart/2018/layout/CircleProcess"/>
    <dgm:cxn modelId="{D32D884E-53AB-9449-9D65-D65842DA6AD0}" type="presParOf" srcId="{7ABD4316-0C89-8440-8142-86540D11ABF4}" destId="{1026D52D-0E76-1243-A043-256660BBFF59}" srcOrd="0" destOrd="0" presId="urn:microsoft.com/office/officeart/2018/layout/CircleProcess"/>
    <dgm:cxn modelId="{D32E9D98-B33C-3744-B826-D79F54F8F7B6}" type="presParOf" srcId="{121BDA28-1ED6-A441-B08B-0F79F6B21F10}" destId="{142EB516-532F-394D-AB13-5CB7AAE44F12}" srcOrd="4" destOrd="0" presId="urn:microsoft.com/office/officeart/2018/layout/CircleProcess"/>
    <dgm:cxn modelId="{AD0A5D4A-7037-224E-880F-8F1F27FC938F}" type="presParOf" srcId="{142EB516-532F-394D-AB13-5CB7AAE44F12}" destId="{685BF882-C71D-F742-8640-A7E22D1DEABA}" srcOrd="0" destOrd="0" presId="urn:microsoft.com/office/officeart/2018/layout/CircleProcess"/>
    <dgm:cxn modelId="{26FD2E20-BAFD-BC4F-B98D-783A477111D2}" type="presParOf" srcId="{121BDA28-1ED6-A441-B08B-0F79F6B21F10}" destId="{E4AAD16C-BE35-A940-95CD-585899BAB429}" srcOrd="5" destOrd="0" presId="urn:microsoft.com/office/officeart/2018/layout/CircleProcess"/>
    <dgm:cxn modelId="{77AC698B-0C07-4B46-BD67-2D131F361C75}" type="presParOf" srcId="{121BDA28-1ED6-A441-B08B-0F79F6B21F10}" destId="{E333CD13-D9A4-C045-BC95-3F965A462E36}" srcOrd="6" destOrd="0" presId="urn:microsoft.com/office/officeart/2018/layout/CircleProcess"/>
    <dgm:cxn modelId="{65EE08D6-7FB1-B443-A71B-7706343C60EB}" type="presParOf" srcId="{E333CD13-D9A4-C045-BC95-3F965A462E36}" destId="{9E2A556C-B41D-944D-9E6C-4EBFEE494F6A}" srcOrd="0" destOrd="0" presId="urn:microsoft.com/office/officeart/2018/layout/CircleProcess"/>
    <dgm:cxn modelId="{B45A56A5-37A4-1B45-A2EF-549040B2729F}" type="presParOf" srcId="{121BDA28-1ED6-A441-B08B-0F79F6B21F10}" destId="{30BCAF1F-6609-5A44-B916-B728C81D7A6E}" srcOrd="7" destOrd="0" presId="urn:microsoft.com/office/officeart/2018/layout/CircleProcess"/>
    <dgm:cxn modelId="{EC57E4B1-FC29-D94F-9B8D-D94110B2E827}" type="presParOf" srcId="{30BCAF1F-6609-5A44-B916-B728C81D7A6E}" destId="{B807F3D4-4B9C-FA48-9806-69435F7FE6B9}" srcOrd="0" destOrd="0" presId="urn:microsoft.com/office/officeart/2018/layout/CircleProcess"/>
    <dgm:cxn modelId="{14728883-84CB-4E47-858A-AC7FB9BDF4C7}" type="presParOf" srcId="{121BDA28-1ED6-A441-B08B-0F79F6B21F10}" destId="{D6E9845C-C1F6-7A40-A30E-6E511A1ED013}" srcOrd="8" destOrd="0" presId="urn:microsoft.com/office/officeart/2018/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90BB3B8A-90ED-4684-9491-866910B5A482}" type="doc">
      <dgm:prSet loTypeId="urn:microsoft.com/office/officeart/2005/8/layout/default" loCatId="list" qsTypeId="urn:microsoft.com/office/officeart/2005/8/quickstyle/simple1" qsCatId="simple" csTypeId="urn:microsoft.com/office/officeart/2005/8/colors/colorful1" csCatId="colorful"/>
      <dgm:spPr/>
      <dgm:t>
        <a:bodyPr/>
        <a:lstStyle/>
        <a:p>
          <a:endParaRPr lang="en-US"/>
        </a:p>
      </dgm:t>
    </dgm:pt>
    <dgm:pt modelId="{ACE3083F-2219-446A-854B-33B1BE46573A}">
      <dgm:prSet/>
      <dgm:spPr/>
      <dgm:t>
        <a:bodyPr/>
        <a:lstStyle/>
        <a:p>
          <a:r>
            <a:rPr lang="el-GR"/>
            <a:t>Ζητήστε να εντάξουν στοιχεία από την αρχαία μυθολογία, όπως:</a:t>
          </a:r>
          <a:endParaRPr lang="en-US"/>
        </a:p>
      </dgm:t>
    </dgm:pt>
    <dgm:pt modelId="{D6E212B2-DF8E-4D83-8CC3-EB76854EAE79}" type="parTrans" cxnId="{221B8FE3-6618-4754-AAC8-1A21A61740ED}">
      <dgm:prSet/>
      <dgm:spPr/>
      <dgm:t>
        <a:bodyPr/>
        <a:lstStyle/>
        <a:p>
          <a:endParaRPr lang="en-US"/>
        </a:p>
      </dgm:t>
    </dgm:pt>
    <dgm:pt modelId="{F9A083DE-4B38-4F2F-A502-C7C6E0A8707D}" type="sibTrans" cxnId="{221B8FE3-6618-4754-AAC8-1A21A61740ED}">
      <dgm:prSet/>
      <dgm:spPr/>
      <dgm:t>
        <a:bodyPr/>
        <a:lstStyle/>
        <a:p>
          <a:endParaRPr lang="en-US"/>
        </a:p>
      </dgm:t>
    </dgm:pt>
    <dgm:pt modelId="{C69F27D1-8197-4C07-8D14-03065B37ABF4}">
      <dgm:prSet/>
      <dgm:spPr/>
      <dgm:t>
        <a:bodyPr/>
        <a:lstStyle/>
        <a:p>
          <a:r>
            <a:rPr lang="el-GR" b="1"/>
            <a:t>Θεότητες ή υπερφυσικές δυνάμεις:</a:t>
          </a:r>
          <a:r>
            <a:rPr lang="el-GR"/>
            <a:t> Δημιουργήστε έναν νέο θεό/θεά ή χρησιμοποιήστε έναν υπάρχοντα για να συμβολίσετε το φαινόμενο.</a:t>
          </a:r>
          <a:endParaRPr lang="en-US"/>
        </a:p>
      </dgm:t>
    </dgm:pt>
    <dgm:pt modelId="{A957D058-D5D6-4FBF-83A4-80199D7664C0}" type="parTrans" cxnId="{3D19ABAB-8056-48AD-95EA-547811683275}">
      <dgm:prSet/>
      <dgm:spPr/>
      <dgm:t>
        <a:bodyPr/>
        <a:lstStyle/>
        <a:p>
          <a:endParaRPr lang="en-US"/>
        </a:p>
      </dgm:t>
    </dgm:pt>
    <dgm:pt modelId="{00266D4B-737A-478F-881F-E233C7797AAC}" type="sibTrans" cxnId="{3D19ABAB-8056-48AD-95EA-547811683275}">
      <dgm:prSet/>
      <dgm:spPr/>
      <dgm:t>
        <a:bodyPr/>
        <a:lstStyle/>
        <a:p>
          <a:endParaRPr lang="en-US"/>
        </a:p>
      </dgm:t>
    </dgm:pt>
    <dgm:pt modelId="{A8AB2733-46D8-432A-92A2-A0BFCCC2A2F6}">
      <dgm:prSet/>
      <dgm:spPr/>
      <dgm:t>
        <a:bodyPr/>
        <a:lstStyle/>
        <a:p>
          <a:r>
            <a:rPr lang="el-GR" b="1"/>
            <a:t>Ανθρώπινες μορφές:</a:t>
          </a:r>
          <a:r>
            <a:rPr lang="el-GR"/>
            <a:t> Ήρωες ή τραγικές φιγούρες που αντιμετωπίζουν το φαινόμενο.</a:t>
          </a:r>
          <a:endParaRPr lang="en-US"/>
        </a:p>
      </dgm:t>
    </dgm:pt>
    <dgm:pt modelId="{E32D8361-BB2E-454B-A517-9AD796961C14}" type="parTrans" cxnId="{29A4528E-F054-44A6-AF8D-E1408951A3F2}">
      <dgm:prSet/>
      <dgm:spPr/>
      <dgm:t>
        <a:bodyPr/>
        <a:lstStyle/>
        <a:p>
          <a:endParaRPr lang="en-US"/>
        </a:p>
      </dgm:t>
    </dgm:pt>
    <dgm:pt modelId="{A0BE16AF-EE23-436A-B79D-BB2091DA50C8}" type="sibTrans" cxnId="{29A4528E-F054-44A6-AF8D-E1408951A3F2}">
      <dgm:prSet/>
      <dgm:spPr/>
      <dgm:t>
        <a:bodyPr/>
        <a:lstStyle/>
        <a:p>
          <a:endParaRPr lang="en-US"/>
        </a:p>
      </dgm:t>
    </dgm:pt>
    <dgm:pt modelId="{AF091379-449B-4005-B24B-01F014929539}">
      <dgm:prSet/>
      <dgm:spPr/>
      <dgm:t>
        <a:bodyPr/>
        <a:lstStyle/>
        <a:p>
          <a:r>
            <a:rPr lang="el-GR" b="1"/>
            <a:t>Σύμβολα και αλληγορίες:</a:t>
          </a:r>
          <a:r>
            <a:rPr lang="el-GR"/>
            <a:t> Π.χ., η τεχνολογία ως δώρο που μπορεί να γίνει κατάρα (όπως η Πανδώρα).</a:t>
          </a:r>
          <a:endParaRPr lang="en-US"/>
        </a:p>
      </dgm:t>
    </dgm:pt>
    <dgm:pt modelId="{0F3299C4-4B12-42D0-B715-43B29DB0D49C}" type="parTrans" cxnId="{BBFED97D-C65B-4386-8ABC-50533B7F7EA6}">
      <dgm:prSet/>
      <dgm:spPr/>
      <dgm:t>
        <a:bodyPr/>
        <a:lstStyle/>
        <a:p>
          <a:endParaRPr lang="en-US"/>
        </a:p>
      </dgm:t>
    </dgm:pt>
    <dgm:pt modelId="{513CB87C-1A17-4DE3-92A8-7C9704E32CD8}" type="sibTrans" cxnId="{BBFED97D-C65B-4386-8ABC-50533B7F7EA6}">
      <dgm:prSet/>
      <dgm:spPr/>
      <dgm:t>
        <a:bodyPr/>
        <a:lstStyle/>
        <a:p>
          <a:endParaRPr lang="en-US"/>
        </a:p>
      </dgm:t>
    </dgm:pt>
    <dgm:pt modelId="{3B9BABCE-778E-4DA7-982F-7EDC93CCF85C}">
      <dgm:prSet/>
      <dgm:spPr/>
      <dgm:t>
        <a:bodyPr/>
        <a:lstStyle/>
        <a:p>
          <a:r>
            <a:rPr lang="el-GR" b="1"/>
            <a:t>Διδακτικό μήνυμα:</a:t>
          </a:r>
          <a:r>
            <a:rPr lang="el-GR"/>
            <a:t> Ενσωματώστε ένα ηθικό δίδαγμα για τον αναγνώστη.</a:t>
          </a:r>
          <a:endParaRPr lang="en-US"/>
        </a:p>
      </dgm:t>
    </dgm:pt>
    <dgm:pt modelId="{BF6F6960-0E8C-4A8C-B304-87DA358BD04E}" type="parTrans" cxnId="{826B09D7-6028-4C58-9A27-3FCA6ECC8F1F}">
      <dgm:prSet/>
      <dgm:spPr/>
      <dgm:t>
        <a:bodyPr/>
        <a:lstStyle/>
        <a:p>
          <a:endParaRPr lang="en-US"/>
        </a:p>
      </dgm:t>
    </dgm:pt>
    <dgm:pt modelId="{F4323724-3877-49EE-8326-430B3162CD5D}" type="sibTrans" cxnId="{826B09D7-6028-4C58-9A27-3FCA6ECC8F1F}">
      <dgm:prSet/>
      <dgm:spPr/>
      <dgm:t>
        <a:bodyPr/>
        <a:lstStyle/>
        <a:p>
          <a:endParaRPr lang="en-US"/>
        </a:p>
      </dgm:t>
    </dgm:pt>
    <dgm:pt modelId="{DC866D22-0F9F-4142-8798-452BA3670CA9}" type="pres">
      <dgm:prSet presAssocID="{90BB3B8A-90ED-4684-9491-866910B5A482}" presName="diagram" presStyleCnt="0">
        <dgm:presLayoutVars>
          <dgm:dir/>
          <dgm:resizeHandles val="exact"/>
        </dgm:presLayoutVars>
      </dgm:prSet>
      <dgm:spPr/>
    </dgm:pt>
    <dgm:pt modelId="{A06E462B-4F54-104A-9E7B-7F61D2396058}" type="pres">
      <dgm:prSet presAssocID="{ACE3083F-2219-446A-854B-33B1BE46573A}" presName="node" presStyleLbl="node1" presStyleIdx="0" presStyleCnt="5">
        <dgm:presLayoutVars>
          <dgm:bulletEnabled val="1"/>
        </dgm:presLayoutVars>
      </dgm:prSet>
      <dgm:spPr/>
    </dgm:pt>
    <dgm:pt modelId="{FAEFD87A-9C6D-B94A-BA01-C39AF312C16D}" type="pres">
      <dgm:prSet presAssocID="{F9A083DE-4B38-4F2F-A502-C7C6E0A8707D}" presName="sibTrans" presStyleCnt="0"/>
      <dgm:spPr/>
    </dgm:pt>
    <dgm:pt modelId="{FA121A26-F571-0946-BFBA-64623E788C33}" type="pres">
      <dgm:prSet presAssocID="{C69F27D1-8197-4C07-8D14-03065B37ABF4}" presName="node" presStyleLbl="node1" presStyleIdx="1" presStyleCnt="5">
        <dgm:presLayoutVars>
          <dgm:bulletEnabled val="1"/>
        </dgm:presLayoutVars>
      </dgm:prSet>
      <dgm:spPr/>
    </dgm:pt>
    <dgm:pt modelId="{49B44F8E-2BEE-3646-AE1E-EB63C4438AA2}" type="pres">
      <dgm:prSet presAssocID="{00266D4B-737A-478F-881F-E233C7797AAC}" presName="sibTrans" presStyleCnt="0"/>
      <dgm:spPr/>
    </dgm:pt>
    <dgm:pt modelId="{23C2DA82-6622-9540-913A-BAB878644DFD}" type="pres">
      <dgm:prSet presAssocID="{A8AB2733-46D8-432A-92A2-A0BFCCC2A2F6}" presName="node" presStyleLbl="node1" presStyleIdx="2" presStyleCnt="5">
        <dgm:presLayoutVars>
          <dgm:bulletEnabled val="1"/>
        </dgm:presLayoutVars>
      </dgm:prSet>
      <dgm:spPr/>
    </dgm:pt>
    <dgm:pt modelId="{586D2301-1264-5847-8E75-FEC5DD6FA198}" type="pres">
      <dgm:prSet presAssocID="{A0BE16AF-EE23-436A-B79D-BB2091DA50C8}" presName="sibTrans" presStyleCnt="0"/>
      <dgm:spPr/>
    </dgm:pt>
    <dgm:pt modelId="{2C599BF4-4516-7343-AFE2-E3285493F1B9}" type="pres">
      <dgm:prSet presAssocID="{AF091379-449B-4005-B24B-01F014929539}" presName="node" presStyleLbl="node1" presStyleIdx="3" presStyleCnt="5">
        <dgm:presLayoutVars>
          <dgm:bulletEnabled val="1"/>
        </dgm:presLayoutVars>
      </dgm:prSet>
      <dgm:spPr/>
    </dgm:pt>
    <dgm:pt modelId="{BC5AFA89-0D67-4949-9EAE-37D1ADDBF1B5}" type="pres">
      <dgm:prSet presAssocID="{513CB87C-1A17-4DE3-92A8-7C9704E32CD8}" presName="sibTrans" presStyleCnt="0"/>
      <dgm:spPr/>
    </dgm:pt>
    <dgm:pt modelId="{3660DECB-1BC4-8B42-8CF4-7FB54180E4DD}" type="pres">
      <dgm:prSet presAssocID="{3B9BABCE-778E-4DA7-982F-7EDC93CCF85C}" presName="node" presStyleLbl="node1" presStyleIdx="4" presStyleCnt="5">
        <dgm:presLayoutVars>
          <dgm:bulletEnabled val="1"/>
        </dgm:presLayoutVars>
      </dgm:prSet>
      <dgm:spPr/>
    </dgm:pt>
  </dgm:ptLst>
  <dgm:cxnLst>
    <dgm:cxn modelId="{E65DD62B-5849-584B-8A19-391E13937FE9}" type="presOf" srcId="{C69F27D1-8197-4C07-8D14-03065B37ABF4}" destId="{FA121A26-F571-0946-BFBA-64623E788C33}" srcOrd="0" destOrd="0" presId="urn:microsoft.com/office/officeart/2005/8/layout/default"/>
    <dgm:cxn modelId="{334A5446-5E2B-DF4C-9A49-3F6F94B7AE50}" type="presOf" srcId="{3B9BABCE-778E-4DA7-982F-7EDC93CCF85C}" destId="{3660DECB-1BC4-8B42-8CF4-7FB54180E4DD}" srcOrd="0" destOrd="0" presId="urn:microsoft.com/office/officeart/2005/8/layout/default"/>
    <dgm:cxn modelId="{FAFC1775-2133-1348-9C67-BFB4061E0773}" type="presOf" srcId="{ACE3083F-2219-446A-854B-33B1BE46573A}" destId="{A06E462B-4F54-104A-9E7B-7F61D2396058}" srcOrd="0" destOrd="0" presId="urn:microsoft.com/office/officeart/2005/8/layout/default"/>
    <dgm:cxn modelId="{BBFED97D-C65B-4386-8ABC-50533B7F7EA6}" srcId="{90BB3B8A-90ED-4684-9491-866910B5A482}" destId="{AF091379-449B-4005-B24B-01F014929539}" srcOrd="3" destOrd="0" parTransId="{0F3299C4-4B12-42D0-B715-43B29DB0D49C}" sibTransId="{513CB87C-1A17-4DE3-92A8-7C9704E32CD8}"/>
    <dgm:cxn modelId="{29A4528E-F054-44A6-AF8D-E1408951A3F2}" srcId="{90BB3B8A-90ED-4684-9491-866910B5A482}" destId="{A8AB2733-46D8-432A-92A2-A0BFCCC2A2F6}" srcOrd="2" destOrd="0" parTransId="{E32D8361-BB2E-454B-A517-9AD796961C14}" sibTransId="{A0BE16AF-EE23-436A-B79D-BB2091DA50C8}"/>
    <dgm:cxn modelId="{44484A93-EE67-504F-95CC-F5B7A7BBF7DD}" type="presOf" srcId="{A8AB2733-46D8-432A-92A2-A0BFCCC2A2F6}" destId="{23C2DA82-6622-9540-913A-BAB878644DFD}" srcOrd="0" destOrd="0" presId="urn:microsoft.com/office/officeart/2005/8/layout/default"/>
    <dgm:cxn modelId="{3D19ABAB-8056-48AD-95EA-547811683275}" srcId="{90BB3B8A-90ED-4684-9491-866910B5A482}" destId="{C69F27D1-8197-4C07-8D14-03065B37ABF4}" srcOrd="1" destOrd="0" parTransId="{A957D058-D5D6-4FBF-83A4-80199D7664C0}" sibTransId="{00266D4B-737A-478F-881F-E233C7797AAC}"/>
    <dgm:cxn modelId="{826B09D7-6028-4C58-9A27-3FCA6ECC8F1F}" srcId="{90BB3B8A-90ED-4684-9491-866910B5A482}" destId="{3B9BABCE-778E-4DA7-982F-7EDC93CCF85C}" srcOrd="4" destOrd="0" parTransId="{BF6F6960-0E8C-4A8C-B304-87DA358BD04E}" sibTransId="{F4323724-3877-49EE-8326-430B3162CD5D}"/>
    <dgm:cxn modelId="{74C995E0-F8B4-3D4A-9528-3D93FBD9A9D7}" type="presOf" srcId="{AF091379-449B-4005-B24B-01F014929539}" destId="{2C599BF4-4516-7343-AFE2-E3285493F1B9}" srcOrd="0" destOrd="0" presId="urn:microsoft.com/office/officeart/2005/8/layout/default"/>
    <dgm:cxn modelId="{221B8FE3-6618-4754-AAC8-1A21A61740ED}" srcId="{90BB3B8A-90ED-4684-9491-866910B5A482}" destId="{ACE3083F-2219-446A-854B-33B1BE46573A}" srcOrd="0" destOrd="0" parTransId="{D6E212B2-DF8E-4D83-8CC3-EB76854EAE79}" sibTransId="{F9A083DE-4B38-4F2F-A502-C7C6E0A8707D}"/>
    <dgm:cxn modelId="{9CD624EC-00D3-4B41-B3D3-8CF28FEDF9B2}" type="presOf" srcId="{90BB3B8A-90ED-4684-9491-866910B5A482}" destId="{DC866D22-0F9F-4142-8798-452BA3670CA9}" srcOrd="0" destOrd="0" presId="urn:microsoft.com/office/officeart/2005/8/layout/default"/>
    <dgm:cxn modelId="{E36399AE-87FB-9A43-A2E2-D3A4AA8C7A32}" type="presParOf" srcId="{DC866D22-0F9F-4142-8798-452BA3670CA9}" destId="{A06E462B-4F54-104A-9E7B-7F61D2396058}" srcOrd="0" destOrd="0" presId="urn:microsoft.com/office/officeart/2005/8/layout/default"/>
    <dgm:cxn modelId="{16F47F65-3588-1948-8CC2-36FDB29BD3FF}" type="presParOf" srcId="{DC866D22-0F9F-4142-8798-452BA3670CA9}" destId="{FAEFD87A-9C6D-B94A-BA01-C39AF312C16D}" srcOrd="1" destOrd="0" presId="urn:microsoft.com/office/officeart/2005/8/layout/default"/>
    <dgm:cxn modelId="{1F388FF3-23FD-3F4D-8541-1D763C73A9AA}" type="presParOf" srcId="{DC866D22-0F9F-4142-8798-452BA3670CA9}" destId="{FA121A26-F571-0946-BFBA-64623E788C33}" srcOrd="2" destOrd="0" presId="urn:microsoft.com/office/officeart/2005/8/layout/default"/>
    <dgm:cxn modelId="{1C4B22F1-5231-244C-8DB8-34A56E605228}" type="presParOf" srcId="{DC866D22-0F9F-4142-8798-452BA3670CA9}" destId="{49B44F8E-2BEE-3646-AE1E-EB63C4438AA2}" srcOrd="3" destOrd="0" presId="urn:microsoft.com/office/officeart/2005/8/layout/default"/>
    <dgm:cxn modelId="{FE15C707-1C72-814C-9920-6A877C9AD854}" type="presParOf" srcId="{DC866D22-0F9F-4142-8798-452BA3670CA9}" destId="{23C2DA82-6622-9540-913A-BAB878644DFD}" srcOrd="4" destOrd="0" presId="urn:microsoft.com/office/officeart/2005/8/layout/default"/>
    <dgm:cxn modelId="{ED0A37EE-9743-1947-AAB9-48C33330EC71}" type="presParOf" srcId="{DC866D22-0F9F-4142-8798-452BA3670CA9}" destId="{586D2301-1264-5847-8E75-FEC5DD6FA198}" srcOrd="5" destOrd="0" presId="urn:microsoft.com/office/officeart/2005/8/layout/default"/>
    <dgm:cxn modelId="{6B24EE8B-5CDC-144A-8C74-E53D39B93980}" type="presParOf" srcId="{DC866D22-0F9F-4142-8798-452BA3670CA9}" destId="{2C599BF4-4516-7343-AFE2-E3285493F1B9}" srcOrd="6" destOrd="0" presId="urn:microsoft.com/office/officeart/2005/8/layout/default"/>
    <dgm:cxn modelId="{2FD4449A-09D2-F144-8689-6F65AC3101AE}" type="presParOf" srcId="{DC866D22-0F9F-4142-8798-452BA3670CA9}" destId="{BC5AFA89-0D67-4949-9EAE-37D1ADDBF1B5}" srcOrd="7" destOrd="0" presId="urn:microsoft.com/office/officeart/2005/8/layout/default"/>
    <dgm:cxn modelId="{E16335E0-D7AC-314C-8FDD-E0C3AE8108D2}" type="presParOf" srcId="{DC866D22-0F9F-4142-8798-452BA3670CA9}" destId="{3660DECB-1BC4-8B42-8CF4-7FB54180E4DD}"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F992A9F-BA9E-46FE-9D1B-959834F890C0}"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CAB90D3E-38F2-4004-BADB-A084B9529D9E}">
      <dgm:prSet/>
      <dgm:spPr/>
      <dgm:t>
        <a:bodyPr/>
        <a:lstStyle/>
        <a:p>
          <a:r>
            <a:rPr lang="el-GR"/>
            <a:t>Ο </a:t>
          </a:r>
          <a:r>
            <a:rPr lang="el-GR" b="1"/>
            <a:t>κονστρουκτιβισμός</a:t>
          </a:r>
          <a:r>
            <a:rPr lang="el-GR"/>
            <a:t> μας λέει ότι η γνώση χτίζεται μέσα από την ενεργητική συμμετοχή του μαθητή. Ο ρόλος μας, λοιπόν, δεν είναι να δίνουμε έτοιμες απαντήσεις, αλλά να δημιουργούμε ερωτήματα.</a:t>
          </a:r>
          <a:endParaRPr lang="en-US"/>
        </a:p>
      </dgm:t>
    </dgm:pt>
    <dgm:pt modelId="{9FE6385A-47BF-4CAB-B8B4-704D9F7644F1}" type="parTrans" cxnId="{BC7BD935-6599-4EED-AE36-8F3FD4412F14}">
      <dgm:prSet/>
      <dgm:spPr/>
      <dgm:t>
        <a:bodyPr/>
        <a:lstStyle/>
        <a:p>
          <a:endParaRPr lang="en-US"/>
        </a:p>
      </dgm:t>
    </dgm:pt>
    <dgm:pt modelId="{05B61CE5-B5D7-41C2-A65B-3532743BB5E8}" type="sibTrans" cxnId="{BC7BD935-6599-4EED-AE36-8F3FD4412F14}">
      <dgm:prSet/>
      <dgm:spPr/>
      <dgm:t>
        <a:bodyPr/>
        <a:lstStyle/>
        <a:p>
          <a:endParaRPr lang="en-US"/>
        </a:p>
      </dgm:t>
    </dgm:pt>
    <dgm:pt modelId="{C351C3F7-D8D6-4CA0-94BC-F2D300F2204B}">
      <dgm:prSet/>
      <dgm:spPr/>
      <dgm:t>
        <a:bodyPr/>
        <a:lstStyle/>
        <a:p>
          <a:r>
            <a:rPr lang="el-GR"/>
            <a:t>Η </a:t>
          </a:r>
          <a:r>
            <a:rPr lang="el-GR" b="1"/>
            <a:t>βιωματική μάθηση</a:t>
          </a:r>
          <a:r>
            <a:rPr lang="el-GR"/>
            <a:t> μας δείχνει πώς οι μαθητές κατανοούν καλύτερα όταν συνδέουν τη γνώση με τις εμπειρίες τους.</a:t>
          </a:r>
          <a:endParaRPr lang="en-US"/>
        </a:p>
      </dgm:t>
    </dgm:pt>
    <dgm:pt modelId="{B2B3CF60-D524-4154-A39C-9182FF6FF40C}" type="parTrans" cxnId="{FE855542-A98F-47AE-AD65-497BE476DA3E}">
      <dgm:prSet/>
      <dgm:spPr/>
      <dgm:t>
        <a:bodyPr/>
        <a:lstStyle/>
        <a:p>
          <a:endParaRPr lang="en-US"/>
        </a:p>
      </dgm:t>
    </dgm:pt>
    <dgm:pt modelId="{0600C643-15A4-4855-B602-5EA27A59B917}" type="sibTrans" cxnId="{FE855542-A98F-47AE-AD65-497BE476DA3E}">
      <dgm:prSet/>
      <dgm:spPr/>
      <dgm:t>
        <a:bodyPr/>
        <a:lstStyle/>
        <a:p>
          <a:endParaRPr lang="en-US"/>
        </a:p>
      </dgm:t>
    </dgm:pt>
    <dgm:pt modelId="{493105A7-63E6-6149-9D3C-7A1450A00DCF}" type="pres">
      <dgm:prSet presAssocID="{8F992A9F-BA9E-46FE-9D1B-959834F890C0}" presName="linear" presStyleCnt="0">
        <dgm:presLayoutVars>
          <dgm:animLvl val="lvl"/>
          <dgm:resizeHandles val="exact"/>
        </dgm:presLayoutVars>
      </dgm:prSet>
      <dgm:spPr/>
    </dgm:pt>
    <dgm:pt modelId="{A2CBAD6D-D511-FD4E-A203-F6A18D661347}" type="pres">
      <dgm:prSet presAssocID="{CAB90D3E-38F2-4004-BADB-A084B9529D9E}" presName="parentText" presStyleLbl="node1" presStyleIdx="0" presStyleCnt="2">
        <dgm:presLayoutVars>
          <dgm:chMax val="0"/>
          <dgm:bulletEnabled val="1"/>
        </dgm:presLayoutVars>
      </dgm:prSet>
      <dgm:spPr/>
    </dgm:pt>
    <dgm:pt modelId="{1525E9AA-CF8E-3642-A5B7-6463D3A80CCE}" type="pres">
      <dgm:prSet presAssocID="{05B61CE5-B5D7-41C2-A65B-3532743BB5E8}" presName="spacer" presStyleCnt="0"/>
      <dgm:spPr/>
    </dgm:pt>
    <dgm:pt modelId="{8089E6D4-AA8B-A244-B5B2-B1AEBC0F2521}" type="pres">
      <dgm:prSet presAssocID="{C351C3F7-D8D6-4CA0-94BC-F2D300F2204B}" presName="parentText" presStyleLbl="node1" presStyleIdx="1" presStyleCnt="2">
        <dgm:presLayoutVars>
          <dgm:chMax val="0"/>
          <dgm:bulletEnabled val="1"/>
        </dgm:presLayoutVars>
      </dgm:prSet>
      <dgm:spPr/>
    </dgm:pt>
  </dgm:ptLst>
  <dgm:cxnLst>
    <dgm:cxn modelId="{4B35E511-C562-B04A-AC03-3A5347568D69}" type="presOf" srcId="{C351C3F7-D8D6-4CA0-94BC-F2D300F2204B}" destId="{8089E6D4-AA8B-A244-B5B2-B1AEBC0F2521}" srcOrd="0" destOrd="0" presId="urn:microsoft.com/office/officeart/2005/8/layout/vList2"/>
    <dgm:cxn modelId="{BC7BD935-6599-4EED-AE36-8F3FD4412F14}" srcId="{8F992A9F-BA9E-46FE-9D1B-959834F890C0}" destId="{CAB90D3E-38F2-4004-BADB-A084B9529D9E}" srcOrd="0" destOrd="0" parTransId="{9FE6385A-47BF-4CAB-B8B4-704D9F7644F1}" sibTransId="{05B61CE5-B5D7-41C2-A65B-3532743BB5E8}"/>
    <dgm:cxn modelId="{04CFDF3F-43B4-4340-92FA-8B0059B68F71}" type="presOf" srcId="{8F992A9F-BA9E-46FE-9D1B-959834F890C0}" destId="{493105A7-63E6-6149-9D3C-7A1450A00DCF}" srcOrd="0" destOrd="0" presId="urn:microsoft.com/office/officeart/2005/8/layout/vList2"/>
    <dgm:cxn modelId="{FE855542-A98F-47AE-AD65-497BE476DA3E}" srcId="{8F992A9F-BA9E-46FE-9D1B-959834F890C0}" destId="{C351C3F7-D8D6-4CA0-94BC-F2D300F2204B}" srcOrd="1" destOrd="0" parTransId="{B2B3CF60-D524-4154-A39C-9182FF6FF40C}" sibTransId="{0600C643-15A4-4855-B602-5EA27A59B917}"/>
    <dgm:cxn modelId="{5DC6DE4F-B0BD-0C44-8736-D42D7265FC97}" type="presOf" srcId="{CAB90D3E-38F2-4004-BADB-A084B9529D9E}" destId="{A2CBAD6D-D511-FD4E-A203-F6A18D661347}" srcOrd="0" destOrd="0" presId="urn:microsoft.com/office/officeart/2005/8/layout/vList2"/>
    <dgm:cxn modelId="{79E821BA-CB2A-FE43-A362-1A6442AEE257}" type="presParOf" srcId="{493105A7-63E6-6149-9D3C-7A1450A00DCF}" destId="{A2CBAD6D-D511-FD4E-A203-F6A18D661347}" srcOrd="0" destOrd="0" presId="urn:microsoft.com/office/officeart/2005/8/layout/vList2"/>
    <dgm:cxn modelId="{55A0A166-42AA-324C-B193-F4422EDC36D0}" type="presParOf" srcId="{493105A7-63E6-6149-9D3C-7A1450A00DCF}" destId="{1525E9AA-CF8E-3642-A5B7-6463D3A80CCE}" srcOrd="1" destOrd="0" presId="urn:microsoft.com/office/officeart/2005/8/layout/vList2"/>
    <dgm:cxn modelId="{A6BA3C20-C32B-9C4D-B6A6-B9172ACC6BDA}" type="presParOf" srcId="{493105A7-63E6-6149-9D3C-7A1450A00DCF}" destId="{8089E6D4-AA8B-A244-B5B2-B1AEBC0F2521}"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ABDCE112-7926-4013-BA0F-D1EBD5F14F7F}" type="doc">
      <dgm:prSet loTypeId="urn:microsoft.com/office/officeart/2005/8/layout/hierarchy1" loCatId="hierarchy" qsTypeId="urn:microsoft.com/office/officeart/2005/8/quickstyle/simple1" qsCatId="simple" csTypeId="urn:microsoft.com/office/officeart/2005/8/colors/accent0_3" csCatId="mainScheme"/>
      <dgm:spPr/>
      <dgm:t>
        <a:bodyPr/>
        <a:lstStyle/>
        <a:p>
          <a:endParaRPr lang="en-US"/>
        </a:p>
      </dgm:t>
    </dgm:pt>
    <dgm:pt modelId="{94AFD7C4-8A43-45CF-9526-FE029D9EDB9B}">
      <dgm:prSet/>
      <dgm:spPr/>
      <dgm:t>
        <a:bodyPr/>
        <a:lstStyle/>
        <a:p>
          <a:r>
            <a:rPr lang="el-GR" b="1"/>
            <a:t>Η Θεά Δίκτυα:</a:t>
          </a:r>
          <a:r>
            <a:rPr lang="el-GR"/>
            <a:t> Μια θεότητα που δίνει στους ανθρώπους τη δύναμη της επικοινωνίας μέσω τεχνολογίας, αλλά όταν τη χρησιμοποιούν υπερβολικά, χάνουν την ικανότητα της πρόσωπο με πρόσωπο επαφής.</a:t>
          </a:r>
          <a:endParaRPr lang="en-US"/>
        </a:p>
      </dgm:t>
    </dgm:pt>
    <dgm:pt modelId="{E17CD475-ECF4-4840-8ABE-98AE431C0B6E}" type="parTrans" cxnId="{C09FCD54-C785-41DC-B7F4-8C544C49AAB3}">
      <dgm:prSet/>
      <dgm:spPr/>
      <dgm:t>
        <a:bodyPr/>
        <a:lstStyle/>
        <a:p>
          <a:endParaRPr lang="en-US"/>
        </a:p>
      </dgm:t>
    </dgm:pt>
    <dgm:pt modelId="{52873953-D241-4068-8059-66C150A1AA7C}" type="sibTrans" cxnId="{C09FCD54-C785-41DC-B7F4-8C544C49AAB3}">
      <dgm:prSet/>
      <dgm:spPr/>
      <dgm:t>
        <a:bodyPr/>
        <a:lstStyle/>
        <a:p>
          <a:endParaRPr lang="en-US"/>
        </a:p>
      </dgm:t>
    </dgm:pt>
    <dgm:pt modelId="{09A46180-4550-4614-A024-FA76A608C36A}">
      <dgm:prSet/>
      <dgm:spPr/>
      <dgm:t>
        <a:bodyPr/>
        <a:lstStyle/>
        <a:p>
          <a:r>
            <a:rPr lang="el-GR" b="1"/>
            <a:t>Ο Ήρωας Κλιμαίος:</a:t>
          </a:r>
          <a:r>
            <a:rPr lang="el-GR"/>
            <a:t> Ένας θνητός που προσπαθεί να σώσει τον κόσμο από την οργή της θεάς Κλιμής, η οποία τιμωρεί την ανθρωπότητα για την καταστροφή της φύσης.</a:t>
          </a:r>
          <a:endParaRPr lang="en-US"/>
        </a:p>
      </dgm:t>
    </dgm:pt>
    <dgm:pt modelId="{B87D8812-790C-4691-ADC2-6095906F8628}" type="parTrans" cxnId="{BADC52F5-D5B8-48CB-B9B0-32E617ED9705}">
      <dgm:prSet/>
      <dgm:spPr/>
      <dgm:t>
        <a:bodyPr/>
        <a:lstStyle/>
        <a:p>
          <a:endParaRPr lang="en-US"/>
        </a:p>
      </dgm:t>
    </dgm:pt>
    <dgm:pt modelId="{B77CE9AD-6E8E-4242-A4BE-511592AE14B6}" type="sibTrans" cxnId="{BADC52F5-D5B8-48CB-B9B0-32E617ED9705}">
      <dgm:prSet/>
      <dgm:spPr/>
      <dgm:t>
        <a:bodyPr/>
        <a:lstStyle/>
        <a:p>
          <a:endParaRPr lang="en-US"/>
        </a:p>
      </dgm:t>
    </dgm:pt>
    <dgm:pt modelId="{9A27C9A2-2B72-C049-8469-2CA58F268B92}" type="pres">
      <dgm:prSet presAssocID="{ABDCE112-7926-4013-BA0F-D1EBD5F14F7F}" presName="hierChild1" presStyleCnt="0">
        <dgm:presLayoutVars>
          <dgm:chPref val="1"/>
          <dgm:dir/>
          <dgm:animOne val="branch"/>
          <dgm:animLvl val="lvl"/>
          <dgm:resizeHandles/>
        </dgm:presLayoutVars>
      </dgm:prSet>
      <dgm:spPr/>
    </dgm:pt>
    <dgm:pt modelId="{7C10C2A7-44B2-E24D-9DC9-C5D580B59F48}" type="pres">
      <dgm:prSet presAssocID="{94AFD7C4-8A43-45CF-9526-FE029D9EDB9B}" presName="hierRoot1" presStyleCnt="0"/>
      <dgm:spPr/>
    </dgm:pt>
    <dgm:pt modelId="{303072AC-2C3E-1941-9EF2-389DEA39FB2A}" type="pres">
      <dgm:prSet presAssocID="{94AFD7C4-8A43-45CF-9526-FE029D9EDB9B}" presName="composite" presStyleCnt="0"/>
      <dgm:spPr/>
    </dgm:pt>
    <dgm:pt modelId="{C030661B-ECAF-FC47-8D60-ECF9B789FEC3}" type="pres">
      <dgm:prSet presAssocID="{94AFD7C4-8A43-45CF-9526-FE029D9EDB9B}" presName="background" presStyleLbl="node0" presStyleIdx="0" presStyleCnt="2"/>
      <dgm:spPr/>
    </dgm:pt>
    <dgm:pt modelId="{66226694-0149-4F46-A419-092D209D56E9}" type="pres">
      <dgm:prSet presAssocID="{94AFD7C4-8A43-45CF-9526-FE029D9EDB9B}" presName="text" presStyleLbl="fgAcc0" presStyleIdx="0" presStyleCnt="2">
        <dgm:presLayoutVars>
          <dgm:chPref val="3"/>
        </dgm:presLayoutVars>
      </dgm:prSet>
      <dgm:spPr/>
    </dgm:pt>
    <dgm:pt modelId="{527F86BE-3BF5-6343-948D-4288AEAD168C}" type="pres">
      <dgm:prSet presAssocID="{94AFD7C4-8A43-45CF-9526-FE029D9EDB9B}" presName="hierChild2" presStyleCnt="0"/>
      <dgm:spPr/>
    </dgm:pt>
    <dgm:pt modelId="{270E5657-E425-C448-9F32-2D8A225ED1D8}" type="pres">
      <dgm:prSet presAssocID="{09A46180-4550-4614-A024-FA76A608C36A}" presName="hierRoot1" presStyleCnt="0"/>
      <dgm:spPr/>
    </dgm:pt>
    <dgm:pt modelId="{EED183D7-B626-2B47-BA83-F617892246FE}" type="pres">
      <dgm:prSet presAssocID="{09A46180-4550-4614-A024-FA76A608C36A}" presName="composite" presStyleCnt="0"/>
      <dgm:spPr/>
    </dgm:pt>
    <dgm:pt modelId="{96FAD518-536F-3B4A-9A10-AF911C6B5928}" type="pres">
      <dgm:prSet presAssocID="{09A46180-4550-4614-A024-FA76A608C36A}" presName="background" presStyleLbl="node0" presStyleIdx="1" presStyleCnt="2"/>
      <dgm:spPr/>
    </dgm:pt>
    <dgm:pt modelId="{D8FA6093-1953-9D4B-AF3E-BE3C625379EE}" type="pres">
      <dgm:prSet presAssocID="{09A46180-4550-4614-A024-FA76A608C36A}" presName="text" presStyleLbl="fgAcc0" presStyleIdx="1" presStyleCnt="2">
        <dgm:presLayoutVars>
          <dgm:chPref val="3"/>
        </dgm:presLayoutVars>
      </dgm:prSet>
      <dgm:spPr/>
    </dgm:pt>
    <dgm:pt modelId="{CA924259-B1E9-D842-A47F-21F2E1764857}" type="pres">
      <dgm:prSet presAssocID="{09A46180-4550-4614-A024-FA76A608C36A}" presName="hierChild2" presStyleCnt="0"/>
      <dgm:spPr/>
    </dgm:pt>
  </dgm:ptLst>
  <dgm:cxnLst>
    <dgm:cxn modelId="{C157F649-D0D9-1B40-ADB9-54BCE10A013B}" type="presOf" srcId="{94AFD7C4-8A43-45CF-9526-FE029D9EDB9B}" destId="{66226694-0149-4F46-A419-092D209D56E9}" srcOrd="0" destOrd="0" presId="urn:microsoft.com/office/officeart/2005/8/layout/hierarchy1"/>
    <dgm:cxn modelId="{C09FCD54-C785-41DC-B7F4-8C544C49AAB3}" srcId="{ABDCE112-7926-4013-BA0F-D1EBD5F14F7F}" destId="{94AFD7C4-8A43-45CF-9526-FE029D9EDB9B}" srcOrd="0" destOrd="0" parTransId="{E17CD475-ECF4-4840-8ABE-98AE431C0B6E}" sibTransId="{52873953-D241-4068-8059-66C150A1AA7C}"/>
    <dgm:cxn modelId="{883CEA54-76AD-CF40-AC7E-967171D57BC6}" type="presOf" srcId="{ABDCE112-7926-4013-BA0F-D1EBD5F14F7F}" destId="{9A27C9A2-2B72-C049-8469-2CA58F268B92}" srcOrd="0" destOrd="0" presId="urn:microsoft.com/office/officeart/2005/8/layout/hierarchy1"/>
    <dgm:cxn modelId="{55A0D86A-7B8A-E640-A63F-58C1030743A3}" type="presOf" srcId="{09A46180-4550-4614-A024-FA76A608C36A}" destId="{D8FA6093-1953-9D4B-AF3E-BE3C625379EE}" srcOrd="0" destOrd="0" presId="urn:microsoft.com/office/officeart/2005/8/layout/hierarchy1"/>
    <dgm:cxn modelId="{BADC52F5-D5B8-48CB-B9B0-32E617ED9705}" srcId="{ABDCE112-7926-4013-BA0F-D1EBD5F14F7F}" destId="{09A46180-4550-4614-A024-FA76A608C36A}" srcOrd="1" destOrd="0" parTransId="{B87D8812-790C-4691-ADC2-6095906F8628}" sibTransId="{B77CE9AD-6E8E-4242-A4BE-511592AE14B6}"/>
    <dgm:cxn modelId="{6A21BE36-A9A7-FF42-9D86-FE416B64577B}" type="presParOf" srcId="{9A27C9A2-2B72-C049-8469-2CA58F268B92}" destId="{7C10C2A7-44B2-E24D-9DC9-C5D580B59F48}" srcOrd="0" destOrd="0" presId="urn:microsoft.com/office/officeart/2005/8/layout/hierarchy1"/>
    <dgm:cxn modelId="{F691B750-84E9-7342-8053-2480994F2AB6}" type="presParOf" srcId="{7C10C2A7-44B2-E24D-9DC9-C5D580B59F48}" destId="{303072AC-2C3E-1941-9EF2-389DEA39FB2A}" srcOrd="0" destOrd="0" presId="urn:microsoft.com/office/officeart/2005/8/layout/hierarchy1"/>
    <dgm:cxn modelId="{28FBDF26-BCDC-A446-9145-C1B473304E6D}" type="presParOf" srcId="{303072AC-2C3E-1941-9EF2-389DEA39FB2A}" destId="{C030661B-ECAF-FC47-8D60-ECF9B789FEC3}" srcOrd="0" destOrd="0" presId="urn:microsoft.com/office/officeart/2005/8/layout/hierarchy1"/>
    <dgm:cxn modelId="{A186E70B-026D-6449-9C01-753C173DD288}" type="presParOf" srcId="{303072AC-2C3E-1941-9EF2-389DEA39FB2A}" destId="{66226694-0149-4F46-A419-092D209D56E9}" srcOrd="1" destOrd="0" presId="urn:microsoft.com/office/officeart/2005/8/layout/hierarchy1"/>
    <dgm:cxn modelId="{2D2FFD97-8EC0-E54F-8C36-FB62FD4F5B0E}" type="presParOf" srcId="{7C10C2A7-44B2-E24D-9DC9-C5D580B59F48}" destId="{527F86BE-3BF5-6343-948D-4288AEAD168C}" srcOrd="1" destOrd="0" presId="urn:microsoft.com/office/officeart/2005/8/layout/hierarchy1"/>
    <dgm:cxn modelId="{58BEBEAB-26E3-3E40-A4AA-B62C560E83C6}" type="presParOf" srcId="{9A27C9A2-2B72-C049-8469-2CA58F268B92}" destId="{270E5657-E425-C448-9F32-2D8A225ED1D8}" srcOrd="1" destOrd="0" presId="urn:microsoft.com/office/officeart/2005/8/layout/hierarchy1"/>
    <dgm:cxn modelId="{3EAB402A-D736-4541-B787-BED37BE176A3}" type="presParOf" srcId="{270E5657-E425-C448-9F32-2D8A225ED1D8}" destId="{EED183D7-B626-2B47-BA83-F617892246FE}" srcOrd="0" destOrd="0" presId="urn:microsoft.com/office/officeart/2005/8/layout/hierarchy1"/>
    <dgm:cxn modelId="{98DF91CD-609D-C940-A35D-0B4C6C35D81C}" type="presParOf" srcId="{EED183D7-B626-2B47-BA83-F617892246FE}" destId="{96FAD518-536F-3B4A-9A10-AF911C6B5928}" srcOrd="0" destOrd="0" presId="urn:microsoft.com/office/officeart/2005/8/layout/hierarchy1"/>
    <dgm:cxn modelId="{9B20F6C9-7C7F-5144-A55C-1C255F55FBE0}" type="presParOf" srcId="{EED183D7-B626-2B47-BA83-F617892246FE}" destId="{D8FA6093-1953-9D4B-AF3E-BE3C625379EE}" srcOrd="1" destOrd="0" presId="urn:microsoft.com/office/officeart/2005/8/layout/hierarchy1"/>
    <dgm:cxn modelId="{E2D99EBF-313D-2846-B714-D564162CBA06}" type="presParOf" srcId="{270E5657-E425-C448-9F32-2D8A225ED1D8}" destId="{CA924259-B1E9-D842-A47F-21F2E1764857}"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C00DFC8-2726-4884-A212-C327636DD953}" type="doc">
      <dgm:prSet loTypeId="urn:microsoft.com/office/officeart/2008/layout/LinedList" loCatId="list" qsTypeId="urn:microsoft.com/office/officeart/2005/8/quickstyle/simple1" qsCatId="simple" csTypeId="urn:microsoft.com/office/officeart/2005/8/colors/colorful1" csCatId="colorful"/>
      <dgm:spPr/>
      <dgm:t>
        <a:bodyPr/>
        <a:lstStyle/>
        <a:p>
          <a:endParaRPr lang="en-US"/>
        </a:p>
      </dgm:t>
    </dgm:pt>
    <dgm:pt modelId="{3BD088E7-A019-422C-8106-38B4C42B4A10}">
      <dgm:prSet/>
      <dgm:spPr/>
      <dgm:t>
        <a:bodyPr/>
        <a:lstStyle/>
        <a:p>
          <a:r>
            <a:rPr lang="el-GR"/>
            <a:t>Ο κονστρουκτιβισμός υποστηρίζει ότι η μάθηση δεν είναι μια παθητική διαδικασία. Οι μαθητές δεν είναι άδεια δοχεία που γεμίζουμε με πληροφορίες. Αντίθετα, η μάθηση είναι μια ενεργητική διαδικασία όπου ο κάθε μαθητής «χτίζει» τη γνώση μέσα από την αλληλεπίδραση με το περιβάλλον και την προσωπική του εμπειρία.</a:t>
          </a:r>
          <a:endParaRPr lang="en-US"/>
        </a:p>
      </dgm:t>
    </dgm:pt>
    <dgm:pt modelId="{621067AF-52D2-466F-A4CF-A193BF4C3586}" type="parTrans" cxnId="{3D690A91-C43A-4E01-ADC1-6C7D9FB9B3DB}">
      <dgm:prSet/>
      <dgm:spPr/>
      <dgm:t>
        <a:bodyPr/>
        <a:lstStyle/>
        <a:p>
          <a:endParaRPr lang="en-US"/>
        </a:p>
      </dgm:t>
    </dgm:pt>
    <dgm:pt modelId="{24A6CF84-9081-45B2-92DF-1B08079ACA12}" type="sibTrans" cxnId="{3D690A91-C43A-4E01-ADC1-6C7D9FB9B3DB}">
      <dgm:prSet/>
      <dgm:spPr/>
      <dgm:t>
        <a:bodyPr/>
        <a:lstStyle/>
        <a:p>
          <a:endParaRPr lang="en-US"/>
        </a:p>
      </dgm:t>
    </dgm:pt>
    <dgm:pt modelId="{27B0A4DB-7B89-4B7F-AD9A-41B4A540DE87}">
      <dgm:prSet/>
      <dgm:spPr/>
      <dgm:t>
        <a:bodyPr/>
        <a:lstStyle/>
        <a:p>
          <a:r>
            <a:rPr lang="el-GR"/>
            <a:t>Για παράδειγμα, ας πάρουμε την Ιλιάδα. Αν απλώς ζητήσουμε από τους μαθητές να αποστηθίσουν το περιεχόμενο ή να αναγνωρίσουν τη δομή του έπους, περιοριζόμαστε σε παθητική μάθηση. Αν όμως τους ζητήσουμε να συγκρίνουν τη στάση του Αχιλλέα με τη συμπεριφορά ενός σύγχρονου ηγέτη, τους προσκαλούμε να συνδέσουν τις έννοιες με τη δική τους πραγματικότητα. Μέσα από αυτό, η γνώση γίνεται πιο ουσιαστική.</a:t>
          </a:r>
          <a:endParaRPr lang="en-US"/>
        </a:p>
      </dgm:t>
    </dgm:pt>
    <dgm:pt modelId="{0D15C3BE-B817-44D9-BACD-5A52F96B0730}" type="parTrans" cxnId="{B6CFB45E-4F92-4C3F-9805-515245B4DAB5}">
      <dgm:prSet/>
      <dgm:spPr/>
      <dgm:t>
        <a:bodyPr/>
        <a:lstStyle/>
        <a:p>
          <a:endParaRPr lang="en-US"/>
        </a:p>
      </dgm:t>
    </dgm:pt>
    <dgm:pt modelId="{D7A8C112-752A-4273-B07C-CCA2C798FA8A}" type="sibTrans" cxnId="{B6CFB45E-4F92-4C3F-9805-515245B4DAB5}">
      <dgm:prSet/>
      <dgm:spPr/>
      <dgm:t>
        <a:bodyPr/>
        <a:lstStyle/>
        <a:p>
          <a:endParaRPr lang="en-US"/>
        </a:p>
      </dgm:t>
    </dgm:pt>
    <dgm:pt modelId="{2EBEF751-9B04-4B76-AFEA-9DE654D7EC35}">
      <dgm:prSet/>
      <dgm:spPr/>
      <dgm:t>
        <a:bodyPr/>
        <a:lstStyle/>
        <a:p>
          <a:r>
            <a:rPr lang="el-GR"/>
            <a:t>Ως εκπαιδευτικοί, λοιπόν, πρέπει να δημιουργούμε καταστάσεις όπου οι μαθητές θα συνδυάζουν τα νέα δεδομένα με τις δικές τους εμπειρίες. Ο ρόλος μας δεν είναι να δώσουμε απαντήσεις, αλλά να θέσουμε ερωτήματα που θα τους εμπνεύσουν να ψάξουν τις απαντήσεις μόνοι τους.</a:t>
          </a:r>
          <a:endParaRPr lang="en-US"/>
        </a:p>
      </dgm:t>
    </dgm:pt>
    <dgm:pt modelId="{93486AAB-8A23-4FD4-B5BD-271418771C98}" type="parTrans" cxnId="{162CFA19-AB40-4BB0-A0D4-32D9A2565B92}">
      <dgm:prSet/>
      <dgm:spPr/>
      <dgm:t>
        <a:bodyPr/>
        <a:lstStyle/>
        <a:p>
          <a:endParaRPr lang="en-US"/>
        </a:p>
      </dgm:t>
    </dgm:pt>
    <dgm:pt modelId="{532C1CEA-659D-43DF-97F1-4B5465BECCD8}" type="sibTrans" cxnId="{162CFA19-AB40-4BB0-A0D4-32D9A2565B92}">
      <dgm:prSet/>
      <dgm:spPr/>
      <dgm:t>
        <a:bodyPr/>
        <a:lstStyle/>
        <a:p>
          <a:endParaRPr lang="en-US"/>
        </a:p>
      </dgm:t>
    </dgm:pt>
    <dgm:pt modelId="{B850B0A2-20FC-014B-94AF-78BDF170C11E}" type="pres">
      <dgm:prSet presAssocID="{6C00DFC8-2726-4884-A212-C327636DD953}" presName="vert0" presStyleCnt="0">
        <dgm:presLayoutVars>
          <dgm:dir/>
          <dgm:animOne val="branch"/>
          <dgm:animLvl val="lvl"/>
        </dgm:presLayoutVars>
      </dgm:prSet>
      <dgm:spPr/>
    </dgm:pt>
    <dgm:pt modelId="{5928EA7F-9660-1546-998F-8C75234EC6FC}" type="pres">
      <dgm:prSet presAssocID="{3BD088E7-A019-422C-8106-38B4C42B4A10}" presName="thickLine" presStyleLbl="alignNode1" presStyleIdx="0" presStyleCnt="3"/>
      <dgm:spPr/>
    </dgm:pt>
    <dgm:pt modelId="{80BFB5C2-1AEA-A640-8076-2CCA8305CE43}" type="pres">
      <dgm:prSet presAssocID="{3BD088E7-A019-422C-8106-38B4C42B4A10}" presName="horz1" presStyleCnt="0"/>
      <dgm:spPr/>
    </dgm:pt>
    <dgm:pt modelId="{E32D8D54-EF86-2346-9CC8-4B5BA2EED2F3}" type="pres">
      <dgm:prSet presAssocID="{3BD088E7-A019-422C-8106-38B4C42B4A10}" presName="tx1" presStyleLbl="revTx" presStyleIdx="0" presStyleCnt="3"/>
      <dgm:spPr/>
    </dgm:pt>
    <dgm:pt modelId="{D7086BBD-1D59-684C-8FC1-85F5CF487FB8}" type="pres">
      <dgm:prSet presAssocID="{3BD088E7-A019-422C-8106-38B4C42B4A10}" presName="vert1" presStyleCnt="0"/>
      <dgm:spPr/>
    </dgm:pt>
    <dgm:pt modelId="{44514309-D6EB-A844-9AB0-DA376CC802E6}" type="pres">
      <dgm:prSet presAssocID="{27B0A4DB-7B89-4B7F-AD9A-41B4A540DE87}" presName="thickLine" presStyleLbl="alignNode1" presStyleIdx="1" presStyleCnt="3"/>
      <dgm:spPr/>
    </dgm:pt>
    <dgm:pt modelId="{85414029-E9AE-E545-8AED-09FB383318EC}" type="pres">
      <dgm:prSet presAssocID="{27B0A4DB-7B89-4B7F-AD9A-41B4A540DE87}" presName="horz1" presStyleCnt="0"/>
      <dgm:spPr/>
    </dgm:pt>
    <dgm:pt modelId="{B7FDEDF7-9720-F144-9BB5-34E4C65EF202}" type="pres">
      <dgm:prSet presAssocID="{27B0A4DB-7B89-4B7F-AD9A-41B4A540DE87}" presName="tx1" presStyleLbl="revTx" presStyleIdx="1" presStyleCnt="3"/>
      <dgm:spPr/>
    </dgm:pt>
    <dgm:pt modelId="{FD9FA87E-A36D-E74F-A533-B14F457150C5}" type="pres">
      <dgm:prSet presAssocID="{27B0A4DB-7B89-4B7F-AD9A-41B4A540DE87}" presName="vert1" presStyleCnt="0"/>
      <dgm:spPr/>
    </dgm:pt>
    <dgm:pt modelId="{9D8708E7-D9D6-464F-B0B0-0DFEFD56497C}" type="pres">
      <dgm:prSet presAssocID="{2EBEF751-9B04-4B76-AFEA-9DE654D7EC35}" presName="thickLine" presStyleLbl="alignNode1" presStyleIdx="2" presStyleCnt="3"/>
      <dgm:spPr/>
    </dgm:pt>
    <dgm:pt modelId="{81137ED7-92F0-7D46-AA2B-AF4CF7BB7FB4}" type="pres">
      <dgm:prSet presAssocID="{2EBEF751-9B04-4B76-AFEA-9DE654D7EC35}" presName="horz1" presStyleCnt="0"/>
      <dgm:spPr/>
    </dgm:pt>
    <dgm:pt modelId="{3479569E-2A53-164C-A24E-8E7F7505EE8C}" type="pres">
      <dgm:prSet presAssocID="{2EBEF751-9B04-4B76-AFEA-9DE654D7EC35}" presName="tx1" presStyleLbl="revTx" presStyleIdx="2" presStyleCnt="3"/>
      <dgm:spPr/>
    </dgm:pt>
    <dgm:pt modelId="{CC377D7C-1B24-674D-AE22-3A4F897DD805}" type="pres">
      <dgm:prSet presAssocID="{2EBEF751-9B04-4B76-AFEA-9DE654D7EC35}" presName="vert1" presStyleCnt="0"/>
      <dgm:spPr/>
    </dgm:pt>
  </dgm:ptLst>
  <dgm:cxnLst>
    <dgm:cxn modelId="{162CFA19-AB40-4BB0-A0D4-32D9A2565B92}" srcId="{6C00DFC8-2726-4884-A212-C327636DD953}" destId="{2EBEF751-9B04-4B76-AFEA-9DE654D7EC35}" srcOrd="2" destOrd="0" parTransId="{93486AAB-8A23-4FD4-B5BD-271418771C98}" sibTransId="{532C1CEA-659D-43DF-97F1-4B5465BECCD8}"/>
    <dgm:cxn modelId="{516B0E2F-0AC1-C940-95B4-AB59D2F1E901}" type="presOf" srcId="{2EBEF751-9B04-4B76-AFEA-9DE654D7EC35}" destId="{3479569E-2A53-164C-A24E-8E7F7505EE8C}" srcOrd="0" destOrd="0" presId="urn:microsoft.com/office/officeart/2008/layout/LinedList"/>
    <dgm:cxn modelId="{2EC62552-395C-4046-AEC0-587B9C550B89}" type="presOf" srcId="{6C00DFC8-2726-4884-A212-C327636DD953}" destId="{B850B0A2-20FC-014B-94AF-78BDF170C11E}" srcOrd="0" destOrd="0" presId="urn:microsoft.com/office/officeart/2008/layout/LinedList"/>
    <dgm:cxn modelId="{B6CFB45E-4F92-4C3F-9805-515245B4DAB5}" srcId="{6C00DFC8-2726-4884-A212-C327636DD953}" destId="{27B0A4DB-7B89-4B7F-AD9A-41B4A540DE87}" srcOrd="1" destOrd="0" parTransId="{0D15C3BE-B817-44D9-BACD-5A52F96B0730}" sibTransId="{D7A8C112-752A-4273-B07C-CCA2C798FA8A}"/>
    <dgm:cxn modelId="{C91DD461-CAB4-834B-8719-B533C484A4AE}" type="presOf" srcId="{27B0A4DB-7B89-4B7F-AD9A-41B4A540DE87}" destId="{B7FDEDF7-9720-F144-9BB5-34E4C65EF202}" srcOrd="0" destOrd="0" presId="urn:microsoft.com/office/officeart/2008/layout/LinedList"/>
    <dgm:cxn modelId="{3D690A91-C43A-4E01-ADC1-6C7D9FB9B3DB}" srcId="{6C00DFC8-2726-4884-A212-C327636DD953}" destId="{3BD088E7-A019-422C-8106-38B4C42B4A10}" srcOrd="0" destOrd="0" parTransId="{621067AF-52D2-466F-A4CF-A193BF4C3586}" sibTransId="{24A6CF84-9081-45B2-92DF-1B08079ACA12}"/>
    <dgm:cxn modelId="{4D5352F8-BE0D-C34E-B398-594D63D6BB7D}" type="presOf" srcId="{3BD088E7-A019-422C-8106-38B4C42B4A10}" destId="{E32D8D54-EF86-2346-9CC8-4B5BA2EED2F3}" srcOrd="0" destOrd="0" presId="urn:microsoft.com/office/officeart/2008/layout/LinedList"/>
    <dgm:cxn modelId="{356BCBE9-5415-8746-8868-611947E6596A}" type="presParOf" srcId="{B850B0A2-20FC-014B-94AF-78BDF170C11E}" destId="{5928EA7F-9660-1546-998F-8C75234EC6FC}" srcOrd="0" destOrd="0" presId="urn:microsoft.com/office/officeart/2008/layout/LinedList"/>
    <dgm:cxn modelId="{BFFECF1F-55A0-C64F-9D85-0F9A6F5A8CAF}" type="presParOf" srcId="{B850B0A2-20FC-014B-94AF-78BDF170C11E}" destId="{80BFB5C2-1AEA-A640-8076-2CCA8305CE43}" srcOrd="1" destOrd="0" presId="urn:microsoft.com/office/officeart/2008/layout/LinedList"/>
    <dgm:cxn modelId="{7D1A8E6D-959C-9247-9999-BB35A0062524}" type="presParOf" srcId="{80BFB5C2-1AEA-A640-8076-2CCA8305CE43}" destId="{E32D8D54-EF86-2346-9CC8-4B5BA2EED2F3}" srcOrd="0" destOrd="0" presId="urn:microsoft.com/office/officeart/2008/layout/LinedList"/>
    <dgm:cxn modelId="{42A9F4B3-F47F-AA4F-9B58-A39AF1757A49}" type="presParOf" srcId="{80BFB5C2-1AEA-A640-8076-2CCA8305CE43}" destId="{D7086BBD-1D59-684C-8FC1-85F5CF487FB8}" srcOrd="1" destOrd="0" presId="urn:microsoft.com/office/officeart/2008/layout/LinedList"/>
    <dgm:cxn modelId="{C7A5C1F2-7EA5-CF48-B91F-122C92CE3D0B}" type="presParOf" srcId="{B850B0A2-20FC-014B-94AF-78BDF170C11E}" destId="{44514309-D6EB-A844-9AB0-DA376CC802E6}" srcOrd="2" destOrd="0" presId="urn:microsoft.com/office/officeart/2008/layout/LinedList"/>
    <dgm:cxn modelId="{0065B6F2-E17E-0743-B7EB-63C858D4B698}" type="presParOf" srcId="{B850B0A2-20FC-014B-94AF-78BDF170C11E}" destId="{85414029-E9AE-E545-8AED-09FB383318EC}" srcOrd="3" destOrd="0" presId="urn:microsoft.com/office/officeart/2008/layout/LinedList"/>
    <dgm:cxn modelId="{0D30451F-4FC6-FE4F-923F-847953C42C47}" type="presParOf" srcId="{85414029-E9AE-E545-8AED-09FB383318EC}" destId="{B7FDEDF7-9720-F144-9BB5-34E4C65EF202}" srcOrd="0" destOrd="0" presId="urn:microsoft.com/office/officeart/2008/layout/LinedList"/>
    <dgm:cxn modelId="{00FB3ABF-DE74-974F-950F-F421EF49E36B}" type="presParOf" srcId="{85414029-E9AE-E545-8AED-09FB383318EC}" destId="{FD9FA87E-A36D-E74F-A533-B14F457150C5}" srcOrd="1" destOrd="0" presId="urn:microsoft.com/office/officeart/2008/layout/LinedList"/>
    <dgm:cxn modelId="{3F92CB31-68E3-464E-8642-5F3DBF8B6F49}" type="presParOf" srcId="{B850B0A2-20FC-014B-94AF-78BDF170C11E}" destId="{9D8708E7-D9D6-464F-B0B0-0DFEFD56497C}" srcOrd="4" destOrd="0" presId="urn:microsoft.com/office/officeart/2008/layout/LinedList"/>
    <dgm:cxn modelId="{4B279CCA-EA40-5148-A796-F686B90AAEE9}" type="presParOf" srcId="{B850B0A2-20FC-014B-94AF-78BDF170C11E}" destId="{81137ED7-92F0-7D46-AA2B-AF4CF7BB7FB4}" srcOrd="5" destOrd="0" presId="urn:microsoft.com/office/officeart/2008/layout/LinedList"/>
    <dgm:cxn modelId="{9ACF7980-923E-9545-A3E2-74B4B48BF88E}" type="presParOf" srcId="{81137ED7-92F0-7D46-AA2B-AF4CF7BB7FB4}" destId="{3479569E-2A53-164C-A24E-8E7F7505EE8C}" srcOrd="0" destOrd="0" presId="urn:microsoft.com/office/officeart/2008/layout/LinedList"/>
    <dgm:cxn modelId="{30A032E6-FAF4-A545-AC7E-A6A80DABCFB6}" type="presParOf" srcId="{81137ED7-92F0-7D46-AA2B-AF4CF7BB7FB4}" destId="{CC377D7C-1B24-674D-AE22-3A4F897DD805}"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EE649E6E-01F7-4E75-94F6-0CDC9A5842A3}"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4D3E7049-ADCE-4659-8CFA-DE53DE09B954}">
      <dgm:prSet/>
      <dgm:spPr/>
      <dgm:t>
        <a:bodyPr/>
        <a:lstStyle/>
        <a:p>
          <a:r>
            <a:rPr lang="el-GR"/>
            <a:t>Η βιωματική μάθηση προτείνει ότι οι μαθητές κατανοούν καλύτερα όταν συμμετέχουν ενεργά στη διαδικασία της μάθησης. Η μάθηση δεν είναι θεωρητική, αλλά έμπρακτη.</a:t>
          </a:r>
          <a:endParaRPr lang="en-US"/>
        </a:p>
      </dgm:t>
    </dgm:pt>
    <dgm:pt modelId="{8ABC5338-1303-45DC-A567-D34FF6EF9142}" type="parTrans" cxnId="{0AD1463D-E7AE-4382-89AF-BC54076D452B}">
      <dgm:prSet/>
      <dgm:spPr/>
      <dgm:t>
        <a:bodyPr/>
        <a:lstStyle/>
        <a:p>
          <a:endParaRPr lang="en-US"/>
        </a:p>
      </dgm:t>
    </dgm:pt>
    <dgm:pt modelId="{91004AE0-C133-4510-B0CC-35721BE96898}" type="sibTrans" cxnId="{0AD1463D-E7AE-4382-89AF-BC54076D452B}">
      <dgm:prSet/>
      <dgm:spPr/>
      <dgm:t>
        <a:bodyPr/>
        <a:lstStyle/>
        <a:p>
          <a:endParaRPr lang="en-US"/>
        </a:p>
      </dgm:t>
    </dgm:pt>
    <dgm:pt modelId="{A2DF8D0D-3652-44BB-B432-AED13A614220}">
      <dgm:prSet/>
      <dgm:spPr/>
      <dgm:t>
        <a:bodyPr/>
        <a:lstStyle/>
        <a:p>
          <a:r>
            <a:rPr lang="el-GR"/>
            <a:t>Ας φανταστούμε ότι θέλουμε να διδάξουμε την έννοια της δημοκρατίας όπως την ανέπτυξαν οι αρχαίοι Έλληνες. Μπορούμε να οργανώσουμε μια βιωματική δραστηριότητα όπου η τάξη θα μετατραπεί σε εκκλησία του δήμου. Οι μαθητές θα αναλάβουν ρόλους (πολίτες, ρήτορες, στρατηγοί) και θα συζητήσουν ένα ζήτημα που αφορά την κοινότητά τους.</a:t>
          </a:r>
          <a:endParaRPr lang="en-US"/>
        </a:p>
      </dgm:t>
    </dgm:pt>
    <dgm:pt modelId="{4FA06EBC-2BB3-46E1-95C6-FF2972121D08}" type="parTrans" cxnId="{8A1E242A-93CD-49B8-AB94-B971F0D975EE}">
      <dgm:prSet/>
      <dgm:spPr/>
      <dgm:t>
        <a:bodyPr/>
        <a:lstStyle/>
        <a:p>
          <a:endParaRPr lang="en-US"/>
        </a:p>
      </dgm:t>
    </dgm:pt>
    <dgm:pt modelId="{F80C4B04-2304-4636-BD67-19A5CA7D0200}" type="sibTrans" cxnId="{8A1E242A-93CD-49B8-AB94-B971F0D975EE}">
      <dgm:prSet/>
      <dgm:spPr/>
      <dgm:t>
        <a:bodyPr/>
        <a:lstStyle/>
        <a:p>
          <a:endParaRPr lang="en-US"/>
        </a:p>
      </dgm:t>
    </dgm:pt>
    <dgm:pt modelId="{5638777A-B099-4BCF-A97D-D4A82664A241}">
      <dgm:prSet/>
      <dgm:spPr/>
      <dgm:t>
        <a:bodyPr/>
        <a:lstStyle/>
        <a:p>
          <a:r>
            <a:rPr lang="el-GR"/>
            <a:t>Με αυτόν τον τρόπο, δεν μαθαίνουν μόνο τις αρχές της δημοκρατίας αλλά βιώνουν τη διαδικασία, κατανοούν τις δυσκολίες της και τη συνδέουν με τις δικές τους εμπειρίες. Η βιωματική μάθηση ενθαρρύνει τη σύνδεση του μαθητή με το αντικείμενο διδασκαλίας και προάγει τη βαθιά κατανόηση.</a:t>
          </a:r>
          <a:endParaRPr lang="en-US"/>
        </a:p>
      </dgm:t>
    </dgm:pt>
    <dgm:pt modelId="{F0DD40D1-A45E-44E4-9BAB-D723931986CE}" type="parTrans" cxnId="{8C3591A1-35E7-4325-883E-024391746BDE}">
      <dgm:prSet/>
      <dgm:spPr/>
      <dgm:t>
        <a:bodyPr/>
        <a:lstStyle/>
        <a:p>
          <a:endParaRPr lang="en-US"/>
        </a:p>
      </dgm:t>
    </dgm:pt>
    <dgm:pt modelId="{089C09D9-C635-4898-B490-A703F6AA73BD}" type="sibTrans" cxnId="{8C3591A1-35E7-4325-883E-024391746BDE}">
      <dgm:prSet/>
      <dgm:spPr/>
      <dgm:t>
        <a:bodyPr/>
        <a:lstStyle/>
        <a:p>
          <a:endParaRPr lang="en-US"/>
        </a:p>
      </dgm:t>
    </dgm:pt>
    <dgm:pt modelId="{BDB9ECBB-43D1-3B4E-A93A-A53D90863039}" type="pres">
      <dgm:prSet presAssocID="{EE649E6E-01F7-4E75-94F6-0CDC9A5842A3}" presName="linear" presStyleCnt="0">
        <dgm:presLayoutVars>
          <dgm:animLvl val="lvl"/>
          <dgm:resizeHandles val="exact"/>
        </dgm:presLayoutVars>
      </dgm:prSet>
      <dgm:spPr/>
    </dgm:pt>
    <dgm:pt modelId="{37F2686E-BA29-B146-A14B-5D0279DB086B}" type="pres">
      <dgm:prSet presAssocID="{4D3E7049-ADCE-4659-8CFA-DE53DE09B954}" presName="parentText" presStyleLbl="node1" presStyleIdx="0" presStyleCnt="3">
        <dgm:presLayoutVars>
          <dgm:chMax val="0"/>
          <dgm:bulletEnabled val="1"/>
        </dgm:presLayoutVars>
      </dgm:prSet>
      <dgm:spPr/>
    </dgm:pt>
    <dgm:pt modelId="{D66BC06E-4D64-114A-A2EA-D44890FA7BE2}" type="pres">
      <dgm:prSet presAssocID="{91004AE0-C133-4510-B0CC-35721BE96898}" presName="spacer" presStyleCnt="0"/>
      <dgm:spPr/>
    </dgm:pt>
    <dgm:pt modelId="{483E1EF9-3BEC-A54C-A1A7-03BFCB3A0125}" type="pres">
      <dgm:prSet presAssocID="{A2DF8D0D-3652-44BB-B432-AED13A614220}" presName="parentText" presStyleLbl="node1" presStyleIdx="1" presStyleCnt="3">
        <dgm:presLayoutVars>
          <dgm:chMax val="0"/>
          <dgm:bulletEnabled val="1"/>
        </dgm:presLayoutVars>
      </dgm:prSet>
      <dgm:spPr/>
    </dgm:pt>
    <dgm:pt modelId="{C7537E53-56C9-6B4B-B6D2-A44698F086A4}" type="pres">
      <dgm:prSet presAssocID="{F80C4B04-2304-4636-BD67-19A5CA7D0200}" presName="spacer" presStyleCnt="0"/>
      <dgm:spPr/>
    </dgm:pt>
    <dgm:pt modelId="{37557557-66A7-C644-9A2D-0D35257206E8}" type="pres">
      <dgm:prSet presAssocID="{5638777A-B099-4BCF-A97D-D4A82664A241}" presName="parentText" presStyleLbl="node1" presStyleIdx="2" presStyleCnt="3">
        <dgm:presLayoutVars>
          <dgm:chMax val="0"/>
          <dgm:bulletEnabled val="1"/>
        </dgm:presLayoutVars>
      </dgm:prSet>
      <dgm:spPr/>
    </dgm:pt>
  </dgm:ptLst>
  <dgm:cxnLst>
    <dgm:cxn modelId="{8A1E242A-93CD-49B8-AB94-B971F0D975EE}" srcId="{EE649E6E-01F7-4E75-94F6-0CDC9A5842A3}" destId="{A2DF8D0D-3652-44BB-B432-AED13A614220}" srcOrd="1" destOrd="0" parTransId="{4FA06EBC-2BB3-46E1-95C6-FF2972121D08}" sibTransId="{F80C4B04-2304-4636-BD67-19A5CA7D0200}"/>
    <dgm:cxn modelId="{4328C838-E1FE-A642-9A7C-4C8B3BDB587F}" type="presOf" srcId="{A2DF8D0D-3652-44BB-B432-AED13A614220}" destId="{483E1EF9-3BEC-A54C-A1A7-03BFCB3A0125}" srcOrd="0" destOrd="0" presId="urn:microsoft.com/office/officeart/2005/8/layout/vList2"/>
    <dgm:cxn modelId="{0AD1463D-E7AE-4382-89AF-BC54076D452B}" srcId="{EE649E6E-01F7-4E75-94F6-0CDC9A5842A3}" destId="{4D3E7049-ADCE-4659-8CFA-DE53DE09B954}" srcOrd="0" destOrd="0" parTransId="{8ABC5338-1303-45DC-A567-D34FF6EF9142}" sibTransId="{91004AE0-C133-4510-B0CC-35721BE96898}"/>
    <dgm:cxn modelId="{E778F542-848C-CF49-8CD2-659706F3E7BE}" type="presOf" srcId="{EE649E6E-01F7-4E75-94F6-0CDC9A5842A3}" destId="{BDB9ECBB-43D1-3B4E-A93A-A53D90863039}" srcOrd="0" destOrd="0" presId="urn:microsoft.com/office/officeart/2005/8/layout/vList2"/>
    <dgm:cxn modelId="{99688A78-6B93-D243-A5A2-939B5EC41105}" type="presOf" srcId="{4D3E7049-ADCE-4659-8CFA-DE53DE09B954}" destId="{37F2686E-BA29-B146-A14B-5D0279DB086B}" srcOrd="0" destOrd="0" presId="urn:microsoft.com/office/officeart/2005/8/layout/vList2"/>
    <dgm:cxn modelId="{8C3591A1-35E7-4325-883E-024391746BDE}" srcId="{EE649E6E-01F7-4E75-94F6-0CDC9A5842A3}" destId="{5638777A-B099-4BCF-A97D-D4A82664A241}" srcOrd="2" destOrd="0" parTransId="{F0DD40D1-A45E-44E4-9BAB-D723931986CE}" sibTransId="{089C09D9-C635-4898-B490-A703F6AA73BD}"/>
    <dgm:cxn modelId="{3BDEFFBA-FE46-8A45-9DA6-BC71EFA743B7}" type="presOf" srcId="{5638777A-B099-4BCF-A97D-D4A82664A241}" destId="{37557557-66A7-C644-9A2D-0D35257206E8}" srcOrd="0" destOrd="0" presId="urn:microsoft.com/office/officeart/2005/8/layout/vList2"/>
    <dgm:cxn modelId="{501E5F27-A508-1941-A02A-03107698E367}" type="presParOf" srcId="{BDB9ECBB-43D1-3B4E-A93A-A53D90863039}" destId="{37F2686E-BA29-B146-A14B-5D0279DB086B}" srcOrd="0" destOrd="0" presId="urn:microsoft.com/office/officeart/2005/8/layout/vList2"/>
    <dgm:cxn modelId="{2B824F39-BE41-E94E-B026-B174818AD773}" type="presParOf" srcId="{BDB9ECBB-43D1-3B4E-A93A-A53D90863039}" destId="{D66BC06E-4D64-114A-A2EA-D44890FA7BE2}" srcOrd="1" destOrd="0" presId="urn:microsoft.com/office/officeart/2005/8/layout/vList2"/>
    <dgm:cxn modelId="{4B3DB91E-C9C7-1E44-9AA4-72F752BF3A62}" type="presParOf" srcId="{BDB9ECBB-43D1-3B4E-A93A-A53D90863039}" destId="{483E1EF9-3BEC-A54C-A1A7-03BFCB3A0125}" srcOrd="2" destOrd="0" presId="urn:microsoft.com/office/officeart/2005/8/layout/vList2"/>
    <dgm:cxn modelId="{7216E828-E0ED-BD4A-9FC5-55F04DCF550B}" type="presParOf" srcId="{BDB9ECBB-43D1-3B4E-A93A-A53D90863039}" destId="{C7537E53-56C9-6B4B-B6D2-A44698F086A4}" srcOrd="3" destOrd="0" presId="urn:microsoft.com/office/officeart/2005/8/layout/vList2"/>
    <dgm:cxn modelId="{88F6B9B4-554C-CB4D-88B7-76F0A4CE4A5E}" type="presParOf" srcId="{BDB9ECBB-43D1-3B4E-A93A-A53D90863039}" destId="{37557557-66A7-C644-9A2D-0D35257206E8}" srcOrd="4"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AB03B1F-4088-4A8F-8768-0EBC57D1C81F}" type="doc">
      <dgm:prSet loTypeId="urn:microsoft.com/office/officeart/2005/8/layout/hierarchy1" loCatId="hierarchy" qsTypeId="urn:microsoft.com/office/officeart/2005/8/quickstyle/simple1" qsCatId="simple" csTypeId="urn:microsoft.com/office/officeart/2005/8/colors/colorful2" csCatId="colorful"/>
      <dgm:spPr/>
      <dgm:t>
        <a:bodyPr/>
        <a:lstStyle/>
        <a:p>
          <a:endParaRPr lang="en-US"/>
        </a:p>
      </dgm:t>
    </dgm:pt>
    <dgm:pt modelId="{D4D0E8AE-1F08-47BF-A839-93F5FF0364EF}">
      <dgm:prSet/>
      <dgm:spPr/>
      <dgm:t>
        <a:bodyPr/>
        <a:lstStyle/>
        <a:p>
          <a:r>
            <a:rPr lang="el-GR"/>
            <a:t>Για να ξεκινήσουμε, ας σκεφτούμε τη διαφορά μεταξύ της παθητικής και της ενεργητικής μάθησης. Στην πρώτη περίπτωση, ο μαθητής είναι ένας απλός δέκτης της γνώσης. Ακούν, διαβάζουν και επαναλαμβάνουν. Στην ενεργητική μάθηση, όμως, οι μαθητές συμμετέχουν. Δημιουργούν, ανακαλύπτουν και αναστοχάζονται.</a:t>
          </a:r>
          <a:endParaRPr lang="en-US"/>
        </a:p>
      </dgm:t>
    </dgm:pt>
    <dgm:pt modelId="{4B50B240-8361-4BDC-8AC0-56443535B195}" type="parTrans" cxnId="{6EABBCA1-4346-4197-A760-119E87BF362C}">
      <dgm:prSet/>
      <dgm:spPr/>
      <dgm:t>
        <a:bodyPr/>
        <a:lstStyle/>
        <a:p>
          <a:endParaRPr lang="en-US"/>
        </a:p>
      </dgm:t>
    </dgm:pt>
    <dgm:pt modelId="{DA80B4F6-0617-42FF-BF6D-1F301540760B}" type="sibTrans" cxnId="{6EABBCA1-4346-4197-A760-119E87BF362C}">
      <dgm:prSet/>
      <dgm:spPr/>
      <dgm:t>
        <a:bodyPr/>
        <a:lstStyle/>
        <a:p>
          <a:endParaRPr lang="en-US"/>
        </a:p>
      </dgm:t>
    </dgm:pt>
    <dgm:pt modelId="{28DE1B00-CC2B-4BFD-9EF6-5454EA01E858}">
      <dgm:prSet/>
      <dgm:spPr/>
      <dgm:t>
        <a:bodyPr/>
        <a:lstStyle/>
        <a:p>
          <a:r>
            <a:rPr lang="el-GR"/>
            <a:t>Για παράδειγμα, φανταστείτε να ζητήσετε από τους μαθητές σας να αναπαραστήσουν μια σκηνή από μια τραγωδία. Αντί να απλώς διαβάσουν τον διάλογο, θα μπουν στους ρόλους, θα καταλάβουν τα συναισθήματα των χαρακτήρων, θα εξετάσουν τις αξίες και τα κοινωνικά ζητήματα που θίγει το έργο.</a:t>
          </a:r>
          <a:endParaRPr lang="en-US"/>
        </a:p>
      </dgm:t>
    </dgm:pt>
    <dgm:pt modelId="{27DA2438-E32B-4258-AB10-E45D0B4FF133}" type="parTrans" cxnId="{988B0BC1-FB73-4D1F-BD46-57CEA59137B8}">
      <dgm:prSet/>
      <dgm:spPr/>
      <dgm:t>
        <a:bodyPr/>
        <a:lstStyle/>
        <a:p>
          <a:endParaRPr lang="en-US"/>
        </a:p>
      </dgm:t>
    </dgm:pt>
    <dgm:pt modelId="{C59236A0-63A7-4E6C-96BE-D0EECFBEA4EA}" type="sibTrans" cxnId="{988B0BC1-FB73-4D1F-BD46-57CEA59137B8}">
      <dgm:prSet/>
      <dgm:spPr/>
      <dgm:t>
        <a:bodyPr/>
        <a:lstStyle/>
        <a:p>
          <a:endParaRPr lang="en-US"/>
        </a:p>
      </dgm:t>
    </dgm:pt>
    <dgm:pt modelId="{23A95F68-301F-0F4B-987B-7831F77BE260}" type="pres">
      <dgm:prSet presAssocID="{7AB03B1F-4088-4A8F-8768-0EBC57D1C81F}" presName="hierChild1" presStyleCnt="0">
        <dgm:presLayoutVars>
          <dgm:chPref val="1"/>
          <dgm:dir/>
          <dgm:animOne val="branch"/>
          <dgm:animLvl val="lvl"/>
          <dgm:resizeHandles/>
        </dgm:presLayoutVars>
      </dgm:prSet>
      <dgm:spPr/>
    </dgm:pt>
    <dgm:pt modelId="{141C20B1-44F2-EC4F-A019-B3E869972F0C}" type="pres">
      <dgm:prSet presAssocID="{D4D0E8AE-1F08-47BF-A839-93F5FF0364EF}" presName="hierRoot1" presStyleCnt="0"/>
      <dgm:spPr/>
    </dgm:pt>
    <dgm:pt modelId="{6AB1337C-4AB5-C049-9BFC-2957CA762CEB}" type="pres">
      <dgm:prSet presAssocID="{D4D0E8AE-1F08-47BF-A839-93F5FF0364EF}" presName="composite" presStyleCnt="0"/>
      <dgm:spPr/>
    </dgm:pt>
    <dgm:pt modelId="{2F76892B-9A34-3B43-BD92-F891926801E4}" type="pres">
      <dgm:prSet presAssocID="{D4D0E8AE-1F08-47BF-A839-93F5FF0364EF}" presName="background" presStyleLbl="node0" presStyleIdx="0" presStyleCnt="2"/>
      <dgm:spPr/>
    </dgm:pt>
    <dgm:pt modelId="{E0C78790-981C-F744-B64C-CCB00BB2AFBE}" type="pres">
      <dgm:prSet presAssocID="{D4D0E8AE-1F08-47BF-A839-93F5FF0364EF}" presName="text" presStyleLbl="fgAcc0" presStyleIdx="0" presStyleCnt="2">
        <dgm:presLayoutVars>
          <dgm:chPref val="3"/>
        </dgm:presLayoutVars>
      </dgm:prSet>
      <dgm:spPr/>
    </dgm:pt>
    <dgm:pt modelId="{1EF760E4-C6B1-2843-9C1B-32F646C890B7}" type="pres">
      <dgm:prSet presAssocID="{D4D0E8AE-1F08-47BF-A839-93F5FF0364EF}" presName="hierChild2" presStyleCnt="0"/>
      <dgm:spPr/>
    </dgm:pt>
    <dgm:pt modelId="{9C2DB387-387D-0C47-8E8D-2059CE612289}" type="pres">
      <dgm:prSet presAssocID="{28DE1B00-CC2B-4BFD-9EF6-5454EA01E858}" presName="hierRoot1" presStyleCnt="0"/>
      <dgm:spPr/>
    </dgm:pt>
    <dgm:pt modelId="{B63E09DD-0419-0642-83B7-5EB34B5A8CE0}" type="pres">
      <dgm:prSet presAssocID="{28DE1B00-CC2B-4BFD-9EF6-5454EA01E858}" presName="composite" presStyleCnt="0"/>
      <dgm:spPr/>
    </dgm:pt>
    <dgm:pt modelId="{22D98D23-482D-0B4E-BB95-C714D0CB9DF0}" type="pres">
      <dgm:prSet presAssocID="{28DE1B00-CC2B-4BFD-9EF6-5454EA01E858}" presName="background" presStyleLbl="node0" presStyleIdx="1" presStyleCnt="2"/>
      <dgm:spPr/>
    </dgm:pt>
    <dgm:pt modelId="{82FCB52B-1D3C-FD42-9E9C-14B322160006}" type="pres">
      <dgm:prSet presAssocID="{28DE1B00-CC2B-4BFD-9EF6-5454EA01E858}" presName="text" presStyleLbl="fgAcc0" presStyleIdx="1" presStyleCnt="2">
        <dgm:presLayoutVars>
          <dgm:chPref val="3"/>
        </dgm:presLayoutVars>
      </dgm:prSet>
      <dgm:spPr/>
    </dgm:pt>
    <dgm:pt modelId="{8270CC36-D015-744D-9E26-385462878188}" type="pres">
      <dgm:prSet presAssocID="{28DE1B00-CC2B-4BFD-9EF6-5454EA01E858}" presName="hierChild2" presStyleCnt="0"/>
      <dgm:spPr/>
    </dgm:pt>
  </dgm:ptLst>
  <dgm:cxnLst>
    <dgm:cxn modelId="{E7BBE521-686B-F440-9FEF-20CD414ABFB9}" type="presOf" srcId="{D4D0E8AE-1F08-47BF-A839-93F5FF0364EF}" destId="{E0C78790-981C-F744-B64C-CCB00BB2AFBE}" srcOrd="0" destOrd="0" presId="urn:microsoft.com/office/officeart/2005/8/layout/hierarchy1"/>
    <dgm:cxn modelId="{5AD5577A-9111-034A-8412-C207BC849481}" type="presOf" srcId="{28DE1B00-CC2B-4BFD-9EF6-5454EA01E858}" destId="{82FCB52B-1D3C-FD42-9E9C-14B322160006}" srcOrd="0" destOrd="0" presId="urn:microsoft.com/office/officeart/2005/8/layout/hierarchy1"/>
    <dgm:cxn modelId="{03E2B382-6E72-5A4E-8B82-30FDFCFCC7E0}" type="presOf" srcId="{7AB03B1F-4088-4A8F-8768-0EBC57D1C81F}" destId="{23A95F68-301F-0F4B-987B-7831F77BE260}" srcOrd="0" destOrd="0" presId="urn:microsoft.com/office/officeart/2005/8/layout/hierarchy1"/>
    <dgm:cxn modelId="{6EABBCA1-4346-4197-A760-119E87BF362C}" srcId="{7AB03B1F-4088-4A8F-8768-0EBC57D1C81F}" destId="{D4D0E8AE-1F08-47BF-A839-93F5FF0364EF}" srcOrd="0" destOrd="0" parTransId="{4B50B240-8361-4BDC-8AC0-56443535B195}" sibTransId="{DA80B4F6-0617-42FF-BF6D-1F301540760B}"/>
    <dgm:cxn modelId="{988B0BC1-FB73-4D1F-BD46-57CEA59137B8}" srcId="{7AB03B1F-4088-4A8F-8768-0EBC57D1C81F}" destId="{28DE1B00-CC2B-4BFD-9EF6-5454EA01E858}" srcOrd="1" destOrd="0" parTransId="{27DA2438-E32B-4258-AB10-E45D0B4FF133}" sibTransId="{C59236A0-63A7-4E6C-96BE-D0EECFBEA4EA}"/>
    <dgm:cxn modelId="{1C313049-51A9-E540-9F5C-0FAD06048D3A}" type="presParOf" srcId="{23A95F68-301F-0F4B-987B-7831F77BE260}" destId="{141C20B1-44F2-EC4F-A019-B3E869972F0C}" srcOrd="0" destOrd="0" presId="urn:microsoft.com/office/officeart/2005/8/layout/hierarchy1"/>
    <dgm:cxn modelId="{B6827769-2362-554C-8AA0-C1B29FEA197B}" type="presParOf" srcId="{141C20B1-44F2-EC4F-A019-B3E869972F0C}" destId="{6AB1337C-4AB5-C049-9BFC-2957CA762CEB}" srcOrd="0" destOrd="0" presId="urn:microsoft.com/office/officeart/2005/8/layout/hierarchy1"/>
    <dgm:cxn modelId="{07D142E4-0311-794B-A6F4-44AB77FB01A7}" type="presParOf" srcId="{6AB1337C-4AB5-C049-9BFC-2957CA762CEB}" destId="{2F76892B-9A34-3B43-BD92-F891926801E4}" srcOrd="0" destOrd="0" presId="urn:microsoft.com/office/officeart/2005/8/layout/hierarchy1"/>
    <dgm:cxn modelId="{A6D89461-119E-F74E-904E-E4580D149BD1}" type="presParOf" srcId="{6AB1337C-4AB5-C049-9BFC-2957CA762CEB}" destId="{E0C78790-981C-F744-B64C-CCB00BB2AFBE}" srcOrd="1" destOrd="0" presId="urn:microsoft.com/office/officeart/2005/8/layout/hierarchy1"/>
    <dgm:cxn modelId="{376D23F0-4D4A-9E40-8ECF-0EC4BB10E7CF}" type="presParOf" srcId="{141C20B1-44F2-EC4F-A019-B3E869972F0C}" destId="{1EF760E4-C6B1-2843-9C1B-32F646C890B7}" srcOrd="1" destOrd="0" presId="urn:microsoft.com/office/officeart/2005/8/layout/hierarchy1"/>
    <dgm:cxn modelId="{625C014D-B32C-3C45-90BB-2D852EC94676}" type="presParOf" srcId="{23A95F68-301F-0F4B-987B-7831F77BE260}" destId="{9C2DB387-387D-0C47-8E8D-2059CE612289}" srcOrd="1" destOrd="0" presId="urn:microsoft.com/office/officeart/2005/8/layout/hierarchy1"/>
    <dgm:cxn modelId="{02014764-5D2D-9849-97FC-F08440A19B08}" type="presParOf" srcId="{9C2DB387-387D-0C47-8E8D-2059CE612289}" destId="{B63E09DD-0419-0642-83B7-5EB34B5A8CE0}" srcOrd="0" destOrd="0" presId="urn:microsoft.com/office/officeart/2005/8/layout/hierarchy1"/>
    <dgm:cxn modelId="{BBA05E2F-12B5-D34E-9D0F-393CD446D07F}" type="presParOf" srcId="{B63E09DD-0419-0642-83B7-5EB34B5A8CE0}" destId="{22D98D23-482D-0B4E-BB95-C714D0CB9DF0}" srcOrd="0" destOrd="0" presId="urn:microsoft.com/office/officeart/2005/8/layout/hierarchy1"/>
    <dgm:cxn modelId="{7F0BD41F-2E2E-A44B-A608-5522DCC855B1}" type="presParOf" srcId="{B63E09DD-0419-0642-83B7-5EB34B5A8CE0}" destId="{82FCB52B-1D3C-FD42-9E9C-14B322160006}" srcOrd="1" destOrd="0" presId="urn:microsoft.com/office/officeart/2005/8/layout/hierarchy1"/>
    <dgm:cxn modelId="{699CCA1D-B7E9-5F40-A2FC-329151A5372E}" type="presParOf" srcId="{9C2DB387-387D-0C47-8E8D-2059CE612289}" destId="{8270CC36-D015-744D-9E26-385462878188}"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E9D02CDF-DC08-43BA-ABA4-8EE45FF35977}" type="doc">
      <dgm:prSet loTypeId="urn:microsoft.com/office/officeart/2005/8/layout/vList2" loCatId="list" qsTypeId="urn:microsoft.com/office/officeart/2005/8/quickstyle/simple4" qsCatId="simple" csTypeId="urn:microsoft.com/office/officeart/2005/8/colors/colorful5" csCatId="colorful"/>
      <dgm:spPr/>
      <dgm:t>
        <a:bodyPr/>
        <a:lstStyle/>
        <a:p>
          <a:endParaRPr lang="en-US"/>
        </a:p>
      </dgm:t>
    </dgm:pt>
    <dgm:pt modelId="{CA2798B6-4D30-4BDA-9B64-90C638881B30}">
      <dgm:prSet/>
      <dgm:spPr/>
      <dgm:t>
        <a:bodyPr/>
        <a:lstStyle/>
        <a:p>
          <a:r>
            <a:rPr lang="el-GR" b="1"/>
            <a:t>Βαθύτερη Κατανόηση:</a:t>
          </a:r>
          <a:br>
            <a:rPr lang="el-GR"/>
          </a:br>
          <a:r>
            <a:rPr lang="el-GR"/>
            <a:t>Οι μαθητές δεν αποστηθίζουν απλώς, αλλά συνδέουν τη γνώση με τις δικές τους εμπειρίες.</a:t>
          </a:r>
          <a:endParaRPr lang="en-US"/>
        </a:p>
      </dgm:t>
    </dgm:pt>
    <dgm:pt modelId="{8D5F70DB-8D03-4551-BB76-14FBB122D97F}" type="parTrans" cxnId="{BADFC261-27D4-49C9-AEDE-5F01DBEFA5E9}">
      <dgm:prSet/>
      <dgm:spPr/>
      <dgm:t>
        <a:bodyPr/>
        <a:lstStyle/>
        <a:p>
          <a:endParaRPr lang="en-US"/>
        </a:p>
      </dgm:t>
    </dgm:pt>
    <dgm:pt modelId="{938F44C3-3EB8-4369-998B-FEC37F9C96EB}" type="sibTrans" cxnId="{BADFC261-27D4-49C9-AEDE-5F01DBEFA5E9}">
      <dgm:prSet/>
      <dgm:spPr/>
      <dgm:t>
        <a:bodyPr/>
        <a:lstStyle/>
        <a:p>
          <a:endParaRPr lang="en-US"/>
        </a:p>
      </dgm:t>
    </dgm:pt>
    <dgm:pt modelId="{6DBB177C-1654-4635-A388-352B21EFA264}">
      <dgm:prSet/>
      <dgm:spPr/>
      <dgm:t>
        <a:bodyPr/>
        <a:lstStyle/>
        <a:p>
          <a:r>
            <a:rPr lang="el-GR" b="1"/>
            <a:t>Ενίσχυση της Κριτικής Σκέψης:</a:t>
          </a:r>
          <a:br>
            <a:rPr lang="el-GR"/>
          </a:br>
          <a:r>
            <a:rPr lang="el-GR"/>
            <a:t>Μέσα από τη συμμετοχή, οι μαθητές μαθαίνουν να ερμηνεύουν, να αμφισβητούν και να παράγουν ιδέες.</a:t>
          </a:r>
          <a:endParaRPr lang="en-US"/>
        </a:p>
      </dgm:t>
    </dgm:pt>
    <dgm:pt modelId="{92BBCE44-C6B9-4ED7-A7F6-214943F27976}" type="parTrans" cxnId="{DFD0AE5F-069D-4B8B-98CE-5F814AB8BD2A}">
      <dgm:prSet/>
      <dgm:spPr/>
      <dgm:t>
        <a:bodyPr/>
        <a:lstStyle/>
        <a:p>
          <a:endParaRPr lang="en-US"/>
        </a:p>
      </dgm:t>
    </dgm:pt>
    <dgm:pt modelId="{067B4BA5-D24B-4807-B42B-41836EB30F47}" type="sibTrans" cxnId="{DFD0AE5F-069D-4B8B-98CE-5F814AB8BD2A}">
      <dgm:prSet/>
      <dgm:spPr/>
      <dgm:t>
        <a:bodyPr/>
        <a:lstStyle/>
        <a:p>
          <a:endParaRPr lang="en-US"/>
        </a:p>
      </dgm:t>
    </dgm:pt>
    <dgm:pt modelId="{BD812D54-ECF7-4973-8DA6-C312DEF81484}">
      <dgm:prSet/>
      <dgm:spPr/>
      <dgm:t>
        <a:bodyPr/>
        <a:lstStyle/>
        <a:p>
          <a:r>
            <a:rPr lang="el-GR" b="1"/>
            <a:t>Διαμόρφωση Προσωπικής Σχέσης με τη Γνώση:</a:t>
          </a:r>
          <a:br>
            <a:rPr lang="el-GR"/>
          </a:br>
          <a:r>
            <a:rPr lang="el-GR"/>
            <a:t>Τα αρχαία κείμενα δεν είναι πια «ξένα». Γίνονται «δικά τους», καθώς τα βιώνουν και τα επεξεργάζονται μέσα από το δικό τους πρίσμα.</a:t>
          </a:r>
          <a:endParaRPr lang="en-US"/>
        </a:p>
      </dgm:t>
    </dgm:pt>
    <dgm:pt modelId="{70F482CC-1ABB-4647-89DD-FDABC8963F0B}" type="parTrans" cxnId="{750A6EDA-6234-44C6-9E94-B958FD4605F7}">
      <dgm:prSet/>
      <dgm:spPr/>
      <dgm:t>
        <a:bodyPr/>
        <a:lstStyle/>
        <a:p>
          <a:endParaRPr lang="en-US"/>
        </a:p>
      </dgm:t>
    </dgm:pt>
    <dgm:pt modelId="{F966DEA5-464B-4DB5-B9E7-8D625FEEBDF9}" type="sibTrans" cxnId="{750A6EDA-6234-44C6-9E94-B958FD4605F7}">
      <dgm:prSet/>
      <dgm:spPr/>
      <dgm:t>
        <a:bodyPr/>
        <a:lstStyle/>
        <a:p>
          <a:endParaRPr lang="en-US"/>
        </a:p>
      </dgm:t>
    </dgm:pt>
    <dgm:pt modelId="{97C5FB8D-82FD-FA45-9D7D-9786BC1A5815}" type="pres">
      <dgm:prSet presAssocID="{E9D02CDF-DC08-43BA-ABA4-8EE45FF35977}" presName="linear" presStyleCnt="0">
        <dgm:presLayoutVars>
          <dgm:animLvl val="lvl"/>
          <dgm:resizeHandles val="exact"/>
        </dgm:presLayoutVars>
      </dgm:prSet>
      <dgm:spPr/>
    </dgm:pt>
    <dgm:pt modelId="{CA83767E-1EAA-F54E-86B4-7D1E72AC3DE1}" type="pres">
      <dgm:prSet presAssocID="{CA2798B6-4D30-4BDA-9B64-90C638881B30}" presName="parentText" presStyleLbl="node1" presStyleIdx="0" presStyleCnt="3">
        <dgm:presLayoutVars>
          <dgm:chMax val="0"/>
          <dgm:bulletEnabled val="1"/>
        </dgm:presLayoutVars>
      </dgm:prSet>
      <dgm:spPr/>
    </dgm:pt>
    <dgm:pt modelId="{4F903CDA-2A68-994D-83FB-CE0009974526}" type="pres">
      <dgm:prSet presAssocID="{938F44C3-3EB8-4369-998B-FEC37F9C96EB}" presName="spacer" presStyleCnt="0"/>
      <dgm:spPr/>
    </dgm:pt>
    <dgm:pt modelId="{21593C1F-385C-9943-A152-DFA24297D833}" type="pres">
      <dgm:prSet presAssocID="{6DBB177C-1654-4635-A388-352B21EFA264}" presName="parentText" presStyleLbl="node1" presStyleIdx="1" presStyleCnt="3">
        <dgm:presLayoutVars>
          <dgm:chMax val="0"/>
          <dgm:bulletEnabled val="1"/>
        </dgm:presLayoutVars>
      </dgm:prSet>
      <dgm:spPr/>
    </dgm:pt>
    <dgm:pt modelId="{D49F5104-3816-D746-8F44-EB5C4474076E}" type="pres">
      <dgm:prSet presAssocID="{067B4BA5-D24B-4807-B42B-41836EB30F47}" presName="spacer" presStyleCnt="0"/>
      <dgm:spPr/>
    </dgm:pt>
    <dgm:pt modelId="{2641D082-C9C9-AC46-B86A-2CE013E02944}" type="pres">
      <dgm:prSet presAssocID="{BD812D54-ECF7-4973-8DA6-C312DEF81484}" presName="parentText" presStyleLbl="node1" presStyleIdx="2" presStyleCnt="3">
        <dgm:presLayoutVars>
          <dgm:chMax val="0"/>
          <dgm:bulletEnabled val="1"/>
        </dgm:presLayoutVars>
      </dgm:prSet>
      <dgm:spPr/>
    </dgm:pt>
  </dgm:ptLst>
  <dgm:cxnLst>
    <dgm:cxn modelId="{652F2009-6145-A849-9D31-E7436335A598}" type="presOf" srcId="{6DBB177C-1654-4635-A388-352B21EFA264}" destId="{21593C1F-385C-9943-A152-DFA24297D833}" srcOrd="0" destOrd="0" presId="urn:microsoft.com/office/officeart/2005/8/layout/vList2"/>
    <dgm:cxn modelId="{F8044056-739E-B445-9378-0E90ABCFC836}" type="presOf" srcId="{E9D02CDF-DC08-43BA-ABA4-8EE45FF35977}" destId="{97C5FB8D-82FD-FA45-9D7D-9786BC1A5815}" srcOrd="0" destOrd="0" presId="urn:microsoft.com/office/officeart/2005/8/layout/vList2"/>
    <dgm:cxn modelId="{25D3B65D-473E-9A4F-AB53-1EFCAD4F884D}" type="presOf" srcId="{BD812D54-ECF7-4973-8DA6-C312DEF81484}" destId="{2641D082-C9C9-AC46-B86A-2CE013E02944}" srcOrd="0" destOrd="0" presId="urn:microsoft.com/office/officeart/2005/8/layout/vList2"/>
    <dgm:cxn modelId="{DFD0AE5F-069D-4B8B-98CE-5F814AB8BD2A}" srcId="{E9D02CDF-DC08-43BA-ABA4-8EE45FF35977}" destId="{6DBB177C-1654-4635-A388-352B21EFA264}" srcOrd="1" destOrd="0" parTransId="{92BBCE44-C6B9-4ED7-A7F6-214943F27976}" sibTransId="{067B4BA5-D24B-4807-B42B-41836EB30F47}"/>
    <dgm:cxn modelId="{BADFC261-27D4-49C9-AEDE-5F01DBEFA5E9}" srcId="{E9D02CDF-DC08-43BA-ABA4-8EE45FF35977}" destId="{CA2798B6-4D30-4BDA-9B64-90C638881B30}" srcOrd="0" destOrd="0" parTransId="{8D5F70DB-8D03-4551-BB76-14FBB122D97F}" sibTransId="{938F44C3-3EB8-4369-998B-FEC37F9C96EB}"/>
    <dgm:cxn modelId="{750A6EDA-6234-44C6-9E94-B958FD4605F7}" srcId="{E9D02CDF-DC08-43BA-ABA4-8EE45FF35977}" destId="{BD812D54-ECF7-4973-8DA6-C312DEF81484}" srcOrd="2" destOrd="0" parTransId="{70F482CC-1ABB-4647-89DD-FDABC8963F0B}" sibTransId="{F966DEA5-464B-4DB5-B9E7-8D625FEEBDF9}"/>
    <dgm:cxn modelId="{F10F4DF0-50C3-6F4B-B52A-059B47FF9DEE}" type="presOf" srcId="{CA2798B6-4D30-4BDA-9B64-90C638881B30}" destId="{CA83767E-1EAA-F54E-86B4-7D1E72AC3DE1}" srcOrd="0" destOrd="0" presId="urn:microsoft.com/office/officeart/2005/8/layout/vList2"/>
    <dgm:cxn modelId="{73E2B9A1-0982-4F43-BA56-8F4BA821B9EC}" type="presParOf" srcId="{97C5FB8D-82FD-FA45-9D7D-9786BC1A5815}" destId="{CA83767E-1EAA-F54E-86B4-7D1E72AC3DE1}" srcOrd="0" destOrd="0" presId="urn:microsoft.com/office/officeart/2005/8/layout/vList2"/>
    <dgm:cxn modelId="{C4663382-0194-4A46-B0E8-982DB1A5B5ED}" type="presParOf" srcId="{97C5FB8D-82FD-FA45-9D7D-9786BC1A5815}" destId="{4F903CDA-2A68-994D-83FB-CE0009974526}" srcOrd="1" destOrd="0" presId="urn:microsoft.com/office/officeart/2005/8/layout/vList2"/>
    <dgm:cxn modelId="{D85BFF50-2441-D848-B2D6-F15355884BE8}" type="presParOf" srcId="{97C5FB8D-82FD-FA45-9D7D-9786BC1A5815}" destId="{21593C1F-385C-9943-A152-DFA24297D833}" srcOrd="2" destOrd="0" presId="urn:microsoft.com/office/officeart/2005/8/layout/vList2"/>
    <dgm:cxn modelId="{7D4B0CD2-6AEA-DB49-B6DD-D80B4D06FBB6}" type="presParOf" srcId="{97C5FB8D-82FD-FA45-9D7D-9786BC1A5815}" destId="{D49F5104-3816-D746-8F44-EB5C4474076E}" srcOrd="3" destOrd="0" presId="urn:microsoft.com/office/officeart/2005/8/layout/vList2"/>
    <dgm:cxn modelId="{6BDA9EA9-7A11-8040-89C1-E79867B15569}" type="presParOf" srcId="{97C5FB8D-82FD-FA45-9D7D-9786BC1A5815}" destId="{2641D082-C9C9-AC46-B86A-2CE013E02944}"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2555CC05-29F8-4001-AC97-53D0EC36A591}" type="doc">
      <dgm:prSet loTypeId="urn:microsoft.com/office/officeart/2008/layout/LinedList" loCatId="list" qsTypeId="urn:microsoft.com/office/officeart/2005/8/quickstyle/simple4" qsCatId="simple" csTypeId="urn:microsoft.com/office/officeart/2005/8/colors/colorful2" csCatId="colorful"/>
      <dgm:spPr/>
      <dgm:t>
        <a:bodyPr/>
        <a:lstStyle/>
        <a:p>
          <a:endParaRPr lang="en-US"/>
        </a:p>
      </dgm:t>
    </dgm:pt>
    <dgm:pt modelId="{A2666C18-A89B-4AD7-922E-33304EDD4F14}">
      <dgm:prSet/>
      <dgm:spPr/>
      <dgm:t>
        <a:bodyPr/>
        <a:lstStyle/>
        <a:p>
          <a:r>
            <a:rPr lang="el-GR" b="1"/>
            <a:t>Μήδεια:</a:t>
          </a:r>
          <a:br>
            <a:rPr lang="el-GR"/>
          </a:br>
          <a:r>
            <a:rPr lang="el-GR"/>
            <a:t>Εσύ είπες πως έπραξες αυτό από ανάγκη και όχι για δικό σου όφελος. Ποιο κακό μου έκανες;</a:t>
          </a:r>
          <a:br>
            <a:rPr lang="el-GR"/>
          </a:br>
          <a:r>
            <a:rPr lang="el-GR"/>
            <a:t>Γεννήθηκες άνδρας, και όμως ήσουν ένα μεγάλο βάρος για τη γυναίκα σου;</a:t>
          </a:r>
          <a:endParaRPr lang="en-US"/>
        </a:p>
      </dgm:t>
    </dgm:pt>
    <dgm:pt modelId="{DDA44C1C-5069-4D3A-AA26-37C9E678D844}" type="parTrans" cxnId="{167AE45C-B1F6-4DCE-AFAB-0CE150AA64FD}">
      <dgm:prSet/>
      <dgm:spPr/>
      <dgm:t>
        <a:bodyPr/>
        <a:lstStyle/>
        <a:p>
          <a:endParaRPr lang="en-US"/>
        </a:p>
      </dgm:t>
    </dgm:pt>
    <dgm:pt modelId="{851A3620-8C7F-4E88-949C-04856E1F86C8}" type="sibTrans" cxnId="{167AE45C-B1F6-4DCE-AFAB-0CE150AA64FD}">
      <dgm:prSet/>
      <dgm:spPr/>
      <dgm:t>
        <a:bodyPr/>
        <a:lstStyle/>
        <a:p>
          <a:endParaRPr lang="en-US"/>
        </a:p>
      </dgm:t>
    </dgm:pt>
    <dgm:pt modelId="{5C2D9A87-5FB0-4E9B-A332-783827BF6264}">
      <dgm:prSet/>
      <dgm:spPr/>
      <dgm:t>
        <a:bodyPr/>
        <a:lstStyle/>
        <a:p>
          <a:r>
            <a:rPr lang="el-GR" b="1"/>
            <a:t>Ιάσων:</a:t>
          </a:r>
          <a:br>
            <a:rPr lang="el-GR"/>
          </a:br>
          <a:r>
            <a:rPr lang="el-GR"/>
            <a:t>Μίλησες, όπως θα έπρεπε να μιλήσεις, αλλά μην προσθέτεις σε μένα βαριά λόγια.</a:t>
          </a:r>
          <a:br>
            <a:rPr lang="el-GR"/>
          </a:br>
          <a:r>
            <a:rPr lang="el-GR"/>
            <a:t>Εύχομαι να ευημερείς, αν και είναι δύσκολο να μη θυμώσω.</a:t>
          </a:r>
          <a:br>
            <a:rPr lang="el-GR"/>
          </a:br>
          <a:r>
            <a:rPr lang="el-GR"/>
            <a:t>Εκείνο που θα έπρεπε να πράξουμε για τους θεούς είναι να ζούμε καλά ο ένας με τον άλλο.</a:t>
          </a:r>
          <a:endParaRPr lang="en-US"/>
        </a:p>
      </dgm:t>
    </dgm:pt>
    <dgm:pt modelId="{662E7BC1-83D2-4C35-A728-B5B0D7F4AE80}" type="parTrans" cxnId="{2E3919BC-B997-4CC8-85BC-DFA67E9B1F14}">
      <dgm:prSet/>
      <dgm:spPr/>
      <dgm:t>
        <a:bodyPr/>
        <a:lstStyle/>
        <a:p>
          <a:endParaRPr lang="en-US"/>
        </a:p>
      </dgm:t>
    </dgm:pt>
    <dgm:pt modelId="{EE0A7BED-484C-4505-BD25-440D8997B116}" type="sibTrans" cxnId="{2E3919BC-B997-4CC8-85BC-DFA67E9B1F14}">
      <dgm:prSet/>
      <dgm:spPr/>
      <dgm:t>
        <a:bodyPr/>
        <a:lstStyle/>
        <a:p>
          <a:endParaRPr lang="en-US"/>
        </a:p>
      </dgm:t>
    </dgm:pt>
    <dgm:pt modelId="{B04B9B5D-12AA-1C44-885D-9D6EAC2CAA90}" type="pres">
      <dgm:prSet presAssocID="{2555CC05-29F8-4001-AC97-53D0EC36A591}" presName="vert0" presStyleCnt="0">
        <dgm:presLayoutVars>
          <dgm:dir/>
          <dgm:animOne val="branch"/>
          <dgm:animLvl val="lvl"/>
        </dgm:presLayoutVars>
      </dgm:prSet>
      <dgm:spPr/>
    </dgm:pt>
    <dgm:pt modelId="{EDC28BFB-D210-4B4B-A35A-A08F06CA57EC}" type="pres">
      <dgm:prSet presAssocID="{A2666C18-A89B-4AD7-922E-33304EDD4F14}" presName="thickLine" presStyleLbl="alignNode1" presStyleIdx="0" presStyleCnt="2"/>
      <dgm:spPr/>
    </dgm:pt>
    <dgm:pt modelId="{22335CB9-F6B9-764C-8736-33D6DB71BD9A}" type="pres">
      <dgm:prSet presAssocID="{A2666C18-A89B-4AD7-922E-33304EDD4F14}" presName="horz1" presStyleCnt="0"/>
      <dgm:spPr/>
    </dgm:pt>
    <dgm:pt modelId="{634A072A-874F-4147-A046-78184DFC0588}" type="pres">
      <dgm:prSet presAssocID="{A2666C18-A89B-4AD7-922E-33304EDD4F14}" presName="tx1" presStyleLbl="revTx" presStyleIdx="0" presStyleCnt="2"/>
      <dgm:spPr/>
    </dgm:pt>
    <dgm:pt modelId="{BCB14C35-DE8A-6E4B-80CE-81AB14B20AB4}" type="pres">
      <dgm:prSet presAssocID="{A2666C18-A89B-4AD7-922E-33304EDD4F14}" presName="vert1" presStyleCnt="0"/>
      <dgm:spPr/>
    </dgm:pt>
    <dgm:pt modelId="{21656B79-DE8E-544A-879C-C7F9DD4A2316}" type="pres">
      <dgm:prSet presAssocID="{5C2D9A87-5FB0-4E9B-A332-783827BF6264}" presName="thickLine" presStyleLbl="alignNode1" presStyleIdx="1" presStyleCnt="2"/>
      <dgm:spPr/>
    </dgm:pt>
    <dgm:pt modelId="{70D5DE6E-D8B4-9C48-A125-987B6282BE03}" type="pres">
      <dgm:prSet presAssocID="{5C2D9A87-5FB0-4E9B-A332-783827BF6264}" presName="horz1" presStyleCnt="0"/>
      <dgm:spPr/>
    </dgm:pt>
    <dgm:pt modelId="{3F261EE9-1E10-EF4A-A95A-DF554BF64DE8}" type="pres">
      <dgm:prSet presAssocID="{5C2D9A87-5FB0-4E9B-A332-783827BF6264}" presName="tx1" presStyleLbl="revTx" presStyleIdx="1" presStyleCnt="2"/>
      <dgm:spPr/>
    </dgm:pt>
    <dgm:pt modelId="{C0666EC1-FB57-D043-9875-39BB89366574}" type="pres">
      <dgm:prSet presAssocID="{5C2D9A87-5FB0-4E9B-A332-783827BF6264}" presName="vert1" presStyleCnt="0"/>
      <dgm:spPr/>
    </dgm:pt>
  </dgm:ptLst>
  <dgm:cxnLst>
    <dgm:cxn modelId="{7BA23124-5CC1-0E42-830B-9675D130EEFD}" type="presOf" srcId="{5C2D9A87-5FB0-4E9B-A332-783827BF6264}" destId="{3F261EE9-1E10-EF4A-A95A-DF554BF64DE8}" srcOrd="0" destOrd="0" presId="urn:microsoft.com/office/officeart/2008/layout/LinedList"/>
    <dgm:cxn modelId="{167AE45C-B1F6-4DCE-AFAB-0CE150AA64FD}" srcId="{2555CC05-29F8-4001-AC97-53D0EC36A591}" destId="{A2666C18-A89B-4AD7-922E-33304EDD4F14}" srcOrd="0" destOrd="0" parTransId="{DDA44C1C-5069-4D3A-AA26-37C9E678D844}" sibTransId="{851A3620-8C7F-4E88-949C-04856E1F86C8}"/>
    <dgm:cxn modelId="{696E5F6F-8929-954A-9732-9C3BA41F9979}" type="presOf" srcId="{A2666C18-A89B-4AD7-922E-33304EDD4F14}" destId="{634A072A-874F-4147-A046-78184DFC0588}" srcOrd="0" destOrd="0" presId="urn:microsoft.com/office/officeart/2008/layout/LinedList"/>
    <dgm:cxn modelId="{15DE3988-77A4-6943-A421-952636549AF9}" type="presOf" srcId="{2555CC05-29F8-4001-AC97-53D0EC36A591}" destId="{B04B9B5D-12AA-1C44-885D-9D6EAC2CAA90}" srcOrd="0" destOrd="0" presId="urn:microsoft.com/office/officeart/2008/layout/LinedList"/>
    <dgm:cxn modelId="{2E3919BC-B997-4CC8-85BC-DFA67E9B1F14}" srcId="{2555CC05-29F8-4001-AC97-53D0EC36A591}" destId="{5C2D9A87-5FB0-4E9B-A332-783827BF6264}" srcOrd="1" destOrd="0" parTransId="{662E7BC1-83D2-4C35-A728-B5B0D7F4AE80}" sibTransId="{EE0A7BED-484C-4505-BD25-440D8997B116}"/>
    <dgm:cxn modelId="{4541A4D6-49BB-9746-A251-3AF43516FE54}" type="presParOf" srcId="{B04B9B5D-12AA-1C44-885D-9D6EAC2CAA90}" destId="{EDC28BFB-D210-4B4B-A35A-A08F06CA57EC}" srcOrd="0" destOrd="0" presId="urn:microsoft.com/office/officeart/2008/layout/LinedList"/>
    <dgm:cxn modelId="{072F362E-C21E-D647-8605-9252D99F2031}" type="presParOf" srcId="{B04B9B5D-12AA-1C44-885D-9D6EAC2CAA90}" destId="{22335CB9-F6B9-764C-8736-33D6DB71BD9A}" srcOrd="1" destOrd="0" presId="urn:microsoft.com/office/officeart/2008/layout/LinedList"/>
    <dgm:cxn modelId="{C459B462-8BF8-3B4E-B5FC-DE3B4307AC94}" type="presParOf" srcId="{22335CB9-F6B9-764C-8736-33D6DB71BD9A}" destId="{634A072A-874F-4147-A046-78184DFC0588}" srcOrd="0" destOrd="0" presId="urn:microsoft.com/office/officeart/2008/layout/LinedList"/>
    <dgm:cxn modelId="{894897A6-D339-DC45-A20E-FF74D76999D8}" type="presParOf" srcId="{22335CB9-F6B9-764C-8736-33D6DB71BD9A}" destId="{BCB14C35-DE8A-6E4B-80CE-81AB14B20AB4}" srcOrd="1" destOrd="0" presId="urn:microsoft.com/office/officeart/2008/layout/LinedList"/>
    <dgm:cxn modelId="{05635E59-2011-C341-8C15-9CC8578B00CA}" type="presParOf" srcId="{B04B9B5D-12AA-1C44-885D-9D6EAC2CAA90}" destId="{21656B79-DE8E-544A-879C-C7F9DD4A2316}" srcOrd="2" destOrd="0" presId="urn:microsoft.com/office/officeart/2008/layout/LinedList"/>
    <dgm:cxn modelId="{2A01FD49-0E44-034B-8377-253C9300B3DE}" type="presParOf" srcId="{B04B9B5D-12AA-1C44-885D-9D6EAC2CAA90}" destId="{70D5DE6E-D8B4-9C48-A125-987B6282BE03}" srcOrd="3" destOrd="0" presId="urn:microsoft.com/office/officeart/2008/layout/LinedList"/>
    <dgm:cxn modelId="{9DC9B609-C061-6A4F-8AFF-AC6B1FE1F6F5}" type="presParOf" srcId="{70D5DE6E-D8B4-9C48-A125-987B6282BE03}" destId="{3F261EE9-1E10-EF4A-A95A-DF554BF64DE8}" srcOrd="0" destOrd="0" presId="urn:microsoft.com/office/officeart/2008/layout/LinedList"/>
    <dgm:cxn modelId="{10F6EA4B-950A-0847-98BC-768D8266BE3A}" type="presParOf" srcId="{70D5DE6E-D8B4-9C48-A125-987B6282BE03}" destId="{C0666EC1-FB57-D043-9875-39BB89366574}"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45C4BCD9-D840-46DA-BDDC-DABFF44A2F28}" type="doc">
      <dgm:prSet loTypeId="urn:microsoft.com/office/officeart/2008/layout/LinedList" loCatId="list" qsTypeId="urn:microsoft.com/office/officeart/2005/8/quickstyle/simple4" qsCatId="simple" csTypeId="urn:microsoft.com/office/officeart/2005/8/colors/colorful2" csCatId="colorful"/>
      <dgm:spPr/>
      <dgm:t>
        <a:bodyPr/>
        <a:lstStyle/>
        <a:p>
          <a:endParaRPr lang="en-US"/>
        </a:p>
      </dgm:t>
    </dgm:pt>
    <dgm:pt modelId="{96FFC85F-8D20-47A4-B309-3F448B9D14BF}">
      <dgm:prSet/>
      <dgm:spPr/>
      <dgm:t>
        <a:bodyPr/>
        <a:lstStyle/>
        <a:p>
          <a:r>
            <a:rPr lang="el-GR"/>
            <a:t>Αυτό το απόσπασμα μπορεί να χρησιμεύσει για δραστηριότητες όπως:</a:t>
          </a:r>
          <a:endParaRPr lang="en-US"/>
        </a:p>
      </dgm:t>
    </dgm:pt>
    <dgm:pt modelId="{1E17B7E8-2D3F-4ACA-8B60-FCA6E8587244}" type="parTrans" cxnId="{2FC53BD3-DC65-462B-89CF-A691A7EC73ED}">
      <dgm:prSet/>
      <dgm:spPr/>
      <dgm:t>
        <a:bodyPr/>
        <a:lstStyle/>
        <a:p>
          <a:endParaRPr lang="en-US"/>
        </a:p>
      </dgm:t>
    </dgm:pt>
    <dgm:pt modelId="{7D015B46-37A8-4FB4-91DE-4AFC9F2BA67D}" type="sibTrans" cxnId="{2FC53BD3-DC65-462B-89CF-A691A7EC73ED}">
      <dgm:prSet/>
      <dgm:spPr/>
      <dgm:t>
        <a:bodyPr/>
        <a:lstStyle/>
        <a:p>
          <a:endParaRPr lang="en-US"/>
        </a:p>
      </dgm:t>
    </dgm:pt>
    <dgm:pt modelId="{AC43A555-CAD4-464C-AB57-FA69F19CBD99}">
      <dgm:prSet/>
      <dgm:spPr/>
      <dgm:t>
        <a:bodyPr/>
        <a:lstStyle/>
        <a:p>
          <a:r>
            <a:rPr lang="el-GR" b="1"/>
            <a:t>Ανάλυση ρόλων:</a:t>
          </a:r>
          <a:r>
            <a:rPr lang="el-GR"/>
            <a:t> Ερμηνεία της οπτικής γωνίας κάθε χαρακτήρα.</a:t>
          </a:r>
          <a:endParaRPr lang="en-US"/>
        </a:p>
      </dgm:t>
    </dgm:pt>
    <dgm:pt modelId="{EF52EB27-23C3-4876-B661-5301B5984723}" type="parTrans" cxnId="{C9989303-D704-4549-B23D-4D162F844EEE}">
      <dgm:prSet/>
      <dgm:spPr/>
      <dgm:t>
        <a:bodyPr/>
        <a:lstStyle/>
        <a:p>
          <a:endParaRPr lang="en-US"/>
        </a:p>
      </dgm:t>
    </dgm:pt>
    <dgm:pt modelId="{21512AFE-E419-47AC-8E6B-A4529C9F0F05}" type="sibTrans" cxnId="{C9989303-D704-4549-B23D-4D162F844EEE}">
      <dgm:prSet/>
      <dgm:spPr/>
      <dgm:t>
        <a:bodyPr/>
        <a:lstStyle/>
        <a:p>
          <a:endParaRPr lang="en-US"/>
        </a:p>
      </dgm:t>
    </dgm:pt>
    <dgm:pt modelId="{94598B89-4D3C-421E-8DE3-580EC2C63E00}">
      <dgm:prSet/>
      <dgm:spPr/>
      <dgm:t>
        <a:bodyPr/>
        <a:lstStyle/>
        <a:p>
          <a:r>
            <a:rPr lang="el-GR" b="1"/>
            <a:t>Σύγκριση:</a:t>
          </a:r>
          <a:r>
            <a:rPr lang="el-GR"/>
            <a:t> Ανάδειξη της έννοιας της προδοσίας και της θυσίας σε σχέση με τη σημερινή πραγματικότητα.</a:t>
          </a:r>
          <a:endParaRPr lang="en-US"/>
        </a:p>
      </dgm:t>
    </dgm:pt>
    <dgm:pt modelId="{E8F538F0-B9F1-4B01-844F-65C606A1B140}" type="parTrans" cxnId="{E525F663-B281-40A6-8B03-1CF1108D8C68}">
      <dgm:prSet/>
      <dgm:spPr/>
      <dgm:t>
        <a:bodyPr/>
        <a:lstStyle/>
        <a:p>
          <a:endParaRPr lang="en-US"/>
        </a:p>
      </dgm:t>
    </dgm:pt>
    <dgm:pt modelId="{5490D826-8778-43F4-B089-5B75AE7E5B7C}" type="sibTrans" cxnId="{E525F663-B281-40A6-8B03-1CF1108D8C68}">
      <dgm:prSet/>
      <dgm:spPr/>
      <dgm:t>
        <a:bodyPr/>
        <a:lstStyle/>
        <a:p>
          <a:endParaRPr lang="en-US"/>
        </a:p>
      </dgm:t>
    </dgm:pt>
    <dgm:pt modelId="{5F066FF8-841D-4111-93B6-B171F988168B}">
      <dgm:prSet/>
      <dgm:spPr/>
      <dgm:t>
        <a:bodyPr/>
        <a:lstStyle/>
        <a:p>
          <a:r>
            <a:rPr lang="el-GR" b="1"/>
            <a:t>Δραματοποίηση:</a:t>
          </a:r>
          <a:r>
            <a:rPr lang="el-GR"/>
            <a:t> Παρουσίαση της σκηνής με έμφαση στις αντιδράσεις και τις συγκρούσεις.</a:t>
          </a:r>
          <a:endParaRPr lang="en-US"/>
        </a:p>
      </dgm:t>
    </dgm:pt>
    <dgm:pt modelId="{F1DA9F2A-09E8-4A00-B3EE-2DCC8BE70A31}" type="parTrans" cxnId="{2DB4F3DC-4645-43E7-AC0C-2DD4113B6BB6}">
      <dgm:prSet/>
      <dgm:spPr/>
      <dgm:t>
        <a:bodyPr/>
        <a:lstStyle/>
        <a:p>
          <a:endParaRPr lang="en-US"/>
        </a:p>
      </dgm:t>
    </dgm:pt>
    <dgm:pt modelId="{A99A6ACA-8732-476E-A62E-07CDD9DC3E08}" type="sibTrans" cxnId="{2DB4F3DC-4645-43E7-AC0C-2DD4113B6BB6}">
      <dgm:prSet/>
      <dgm:spPr/>
      <dgm:t>
        <a:bodyPr/>
        <a:lstStyle/>
        <a:p>
          <a:endParaRPr lang="en-US"/>
        </a:p>
      </dgm:t>
    </dgm:pt>
    <dgm:pt modelId="{A747A218-43BD-7548-89DC-3C1C94A3D5EC}" type="pres">
      <dgm:prSet presAssocID="{45C4BCD9-D840-46DA-BDDC-DABFF44A2F28}" presName="vert0" presStyleCnt="0">
        <dgm:presLayoutVars>
          <dgm:dir/>
          <dgm:animOne val="branch"/>
          <dgm:animLvl val="lvl"/>
        </dgm:presLayoutVars>
      </dgm:prSet>
      <dgm:spPr/>
    </dgm:pt>
    <dgm:pt modelId="{39813ADC-3691-5F4B-A2CF-36FD8BD4ED3D}" type="pres">
      <dgm:prSet presAssocID="{96FFC85F-8D20-47A4-B309-3F448B9D14BF}" presName="thickLine" presStyleLbl="alignNode1" presStyleIdx="0" presStyleCnt="4"/>
      <dgm:spPr/>
    </dgm:pt>
    <dgm:pt modelId="{CE123639-F76A-3844-BE68-438769081637}" type="pres">
      <dgm:prSet presAssocID="{96FFC85F-8D20-47A4-B309-3F448B9D14BF}" presName="horz1" presStyleCnt="0"/>
      <dgm:spPr/>
    </dgm:pt>
    <dgm:pt modelId="{275A44AC-1E24-6B40-A5EB-FB966AE79D0C}" type="pres">
      <dgm:prSet presAssocID="{96FFC85F-8D20-47A4-B309-3F448B9D14BF}" presName="tx1" presStyleLbl="revTx" presStyleIdx="0" presStyleCnt="4"/>
      <dgm:spPr/>
    </dgm:pt>
    <dgm:pt modelId="{BD49B3A6-BEBD-0049-A1DB-67A826F32553}" type="pres">
      <dgm:prSet presAssocID="{96FFC85F-8D20-47A4-B309-3F448B9D14BF}" presName="vert1" presStyleCnt="0"/>
      <dgm:spPr/>
    </dgm:pt>
    <dgm:pt modelId="{AA795FD8-546C-124B-A2B0-2D0B275A3CFC}" type="pres">
      <dgm:prSet presAssocID="{AC43A555-CAD4-464C-AB57-FA69F19CBD99}" presName="thickLine" presStyleLbl="alignNode1" presStyleIdx="1" presStyleCnt="4"/>
      <dgm:spPr/>
    </dgm:pt>
    <dgm:pt modelId="{FA13619D-CFB6-9746-80A1-B9C2DA285114}" type="pres">
      <dgm:prSet presAssocID="{AC43A555-CAD4-464C-AB57-FA69F19CBD99}" presName="horz1" presStyleCnt="0"/>
      <dgm:spPr/>
    </dgm:pt>
    <dgm:pt modelId="{C150134E-0355-3F4E-AD0D-8DE142D33FB8}" type="pres">
      <dgm:prSet presAssocID="{AC43A555-CAD4-464C-AB57-FA69F19CBD99}" presName="tx1" presStyleLbl="revTx" presStyleIdx="1" presStyleCnt="4"/>
      <dgm:spPr/>
    </dgm:pt>
    <dgm:pt modelId="{DC97AD37-CF8E-634C-85A2-A4B7CB32D99C}" type="pres">
      <dgm:prSet presAssocID="{AC43A555-CAD4-464C-AB57-FA69F19CBD99}" presName="vert1" presStyleCnt="0"/>
      <dgm:spPr/>
    </dgm:pt>
    <dgm:pt modelId="{1EE4FD53-82E8-EC43-8E92-3254005CA360}" type="pres">
      <dgm:prSet presAssocID="{94598B89-4D3C-421E-8DE3-580EC2C63E00}" presName="thickLine" presStyleLbl="alignNode1" presStyleIdx="2" presStyleCnt="4"/>
      <dgm:spPr/>
    </dgm:pt>
    <dgm:pt modelId="{543C7461-2E8F-4049-B30D-CD777B19685C}" type="pres">
      <dgm:prSet presAssocID="{94598B89-4D3C-421E-8DE3-580EC2C63E00}" presName="horz1" presStyleCnt="0"/>
      <dgm:spPr/>
    </dgm:pt>
    <dgm:pt modelId="{D1B96A4C-9545-A840-A3F5-94FDEC4136C1}" type="pres">
      <dgm:prSet presAssocID="{94598B89-4D3C-421E-8DE3-580EC2C63E00}" presName="tx1" presStyleLbl="revTx" presStyleIdx="2" presStyleCnt="4"/>
      <dgm:spPr/>
    </dgm:pt>
    <dgm:pt modelId="{B78A3659-9CB1-FC44-A613-4D73663E4B55}" type="pres">
      <dgm:prSet presAssocID="{94598B89-4D3C-421E-8DE3-580EC2C63E00}" presName="vert1" presStyleCnt="0"/>
      <dgm:spPr/>
    </dgm:pt>
    <dgm:pt modelId="{ECB0BA46-59DC-2B42-BE48-7B8A02C4EB13}" type="pres">
      <dgm:prSet presAssocID="{5F066FF8-841D-4111-93B6-B171F988168B}" presName="thickLine" presStyleLbl="alignNode1" presStyleIdx="3" presStyleCnt="4"/>
      <dgm:spPr/>
    </dgm:pt>
    <dgm:pt modelId="{D8D679EB-6BF0-B34B-861D-CEE5EA2A8625}" type="pres">
      <dgm:prSet presAssocID="{5F066FF8-841D-4111-93B6-B171F988168B}" presName="horz1" presStyleCnt="0"/>
      <dgm:spPr/>
    </dgm:pt>
    <dgm:pt modelId="{0B88775F-0582-0848-8641-038AD1E04E79}" type="pres">
      <dgm:prSet presAssocID="{5F066FF8-841D-4111-93B6-B171F988168B}" presName="tx1" presStyleLbl="revTx" presStyleIdx="3" presStyleCnt="4"/>
      <dgm:spPr/>
    </dgm:pt>
    <dgm:pt modelId="{8F996C4E-F358-AC40-B30B-76ED2FF7898B}" type="pres">
      <dgm:prSet presAssocID="{5F066FF8-841D-4111-93B6-B171F988168B}" presName="vert1" presStyleCnt="0"/>
      <dgm:spPr/>
    </dgm:pt>
  </dgm:ptLst>
  <dgm:cxnLst>
    <dgm:cxn modelId="{C9989303-D704-4549-B23D-4D162F844EEE}" srcId="{45C4BCD9-D840-46DA-BDDC-DABFF44A2F28}" destId="{AC43A555-CAD4-464C-AB57-FA69F19CBD99}" srcOrd="1" destOrd="0" parTransId="{EF52EB27-23C3-4876-B661-5301B5984723}" sibTransId="{21512AFE-E419-47AC-8E6B-A4529C9F0F05}"/>
    <dgm:cxn modelId="{716CED23-F6B0-D445-8E41-FA7A52D4903D}" type="presOf" srcId="{5F066FF8-841D-4111-93B6-B171F988168B}" destId="{0B88775F-0582-0848-8641-038AD1E04E79}" srcOrd="0" destOrd="0" presId="urn:microsoft.com/office/officeart/2008/layout/LinedList"/>
    <dgm:cxn modelId="{E525F663-B281-40A6-8B03-1CF1108D8C68}" srcId="{45C4BCD9-D840-46DA-BDDC-DABFF44A2F28}" destId="{94598B89-4D3C-421E-8DE3-580EC2C63E00}" srcOrd="2" destOrd="0" parTransId="{E8F538F0-B9F1-4B01-844F-65C606A1B140}" sibTransId="{5490D826-8778-43F4-B089-5B75AE7E5B7C}"/>
    <dgm:cxn modelId="{2531538D-B764-F849-BC03-585744BB8ACA}" type="presOf" srcId="{AC43A555-CAD4-464C-AB57-FA69F19CBD99}" destId="{C150134E-0355-3F4E-AD0D-8DE142D33FB8}" srcOrd="0" destOrd="0" presId="urn:microsoft.com/office/officeart/2008/layout/LinedList"/>
    <dgm:cxn modelId="{5B4B18A3-786C-1D41-BEC7-03D28E73DFE1}" type="presOf" srcId="{96FFC85F-8D20-47A4-B309-3F448B9D14BF}" destId="{275A44AC-1E24-6B40-A5EB-FB966AE79D0C}" srcOrd="0" destOrd="0" presId="urn:microsoft.com/office/officeart/2008/layout/LinedList"/>
    <dgm:cxn modelId="{CEBB8EA7-DEF0-8C4F-8431-D898DE52DEB4}" type="presOf" srcId="{45C4BCD9-D840-46DA-BDDC-DABFF44A2F28}" destId="{A747A218-43BD-7548-89DC-3C1C94A3D5EC}" srcOrd="0" destOrd="0" presId="urn:microsoft.com/office/officeart/2008/layout/LinedList"/>
    <dgm:cxn modelId="{CB6E99BF-4F29-B24C-B51F-BAAA41C8E685}" type="presOf" srcId="{94598B89-4D3C-421E-8DE3-580EC2C63E00}" destId="{D1B96A4C-9545-A840-A3F5-94FDEC4136C1}" srcOrd="0" destOrd="0" presId="urn:microsoft.com/office/officeart/2008/layout/LinedList"/>
    <dgm:cxn modelId="{2FC53BD3-DC65-462B-89CF-A691A7EC73ED}" srcId="{45C4BCD9-D840-46DA-BDDC-DABFF44A2F28}" destId="{96FFC85F-8D20-47A4-B309-3F448B9D14BF}" srcOrd="0" destOrd="0" parTransId="{1E17B7E8-2D3F-4ACA-8B60-FCA6E8587244}" sibTransId="{7D015B46-37A8-4FB4-91DE-4AFC9F2BA67D}"/>
    <dgm:cxn modelId="{2DB4F3DC-4645-43E7-AC0C-2DD4113B6BB6}" srcId="{45C4BCD9-D840-46DA-BDDC-DABFF44A2F28}" destId="{5F066FF8-841D-4111-93B6-B171F988168B}" srcOrd="3" destOrd="0" parTransId="{F1DA9F2A-09E8-4A00-B3EE-2DCC8BE70A31}" sibTransId="{A99A6ACA-8732-476E-A62E-07CDD9DC3E08}"/>
    <dgm:cxn modelId="{0C252E02-2B6C-9745-801D-4E2BF2BEFC03}" type="presParOf" srcId="{A747A218-43BD-7548-89DC-3C1C94A3D5EC}" destId="{39813ADC-3691-5F4B-A2CF-36FD8BD4ED3D}" srcOrd="0" destOrd="0" presId="urn:microsoft.com/office/officeart/2008/layout/LinedList"/>
    <dgm:cxn modelId="{32875502-4200-B441-86E4-FDEA2B9C00C1}" type="presParOf" srcId="{A747A218-43BD-7548-89DC-3C1C94A3D5EC}" destId="{CE123639-F76A-3844-BE68-438769081637}" srcOrd="1" destOrd="0" presId="urn:microsoft.com/office/officeart/2008/layout/LinedList"/>
    <dgm:cxn modelId="{1093FC05-CFE4-0047-A681-B3C11E3C9E84}" type="presParOf" srcId="{CE123639-F76A-3844-BE68-438769081637}" destId="{275A44AC-1E24-6B40-A5EB-FB966AE79D0C}" srcOrd="0" destOrd="0" presId="urn:microsoft.com/office/officeart/2008/layout/LinedList"/>
    <dgm:cxn modelId="{AAB8D4B3-BBB7-AC44-BE83-B76502D5AC8A}" type="presParOf" srcId="{CE123639-F76A-3844-BE68-438769081637}" destId="{BD49B3A6-BEBD-0049-A1DB-67A826F32553}" srcOrd="1" destOrd="0" presId="urn:microsoft.com/office/officeart/2008/layout/LinedList"/>
    <dgm:cxn modelId="{D638E28C-F556-004E-A137-13BAD9DC6BCC}" type="presParOf" srcId="{A747A218-43BD-7548-89DC-3C1C94A3D5EC}" destId="{AA795FD8-546C-124B-A2B0-2D0B275A3CFC}" srcOrd="2" destOrd="0" presId="urn:microsoft.com/office/officeart/2008/layout/LinedList"/>
    <dgm:cxn modelId="{2EF729EB-4B94-2144-9548-15C56CD6637E}" type="presParOf" srcId="{A747A218-43BD-7548-89DC-3C1C94A3D5EC}" destId="{FA13619D-CFB6-9746-80A1-B9C2DA285114}" srcOrd="3" destOrd="0" presId="urn:microsoft.com/office/officeart/2008/layout/LinedList"/>
    <dgm:cxn modelId="{53BC7130-192F-C54E-8BFA-A2203ED92AF0}" type="presParOf" srcId="{FA13619D-CFB6-9746-80A1-B9C2DA285114}" destId="{C150134E-0355-3F4E-AD0D-8DE142D33FB8}" srcOrd="0" destOrd="0" presId="urn:microsoft.com/office/officeart/2008/layout/LinedList"/>
    <dgm:cxn modelId="{B290492E-E2CC-FA4A-82ED-7C82C1F41B4B}" type="presParOf" srcId="{FA13619D-CFB6-9746-80A1-B9C2DA285114}" destId="{DC97AD37-CF8E-634C-85A2-A4B7CB32D99C}" srcOrd="1" destOrd="0" presId="urn:microsoft.com/office/officeart/2008/layout/LinedList"/>
    <dgm:cxn modelId="{0215FC47-1B22-C345-9D84-00111F36E953}" type="presParOf" srcId="{A747A218-43BD-7548-89DC-3C1C94A3D5EC}" destId="{1EE4FD53-82E8-EC43-8E92-3254005CA360}" srcOrd="4" destOrd="0" presId="urn:microsoft.com/office/officeart/2008/layout/LinedList"/>
    <dgm:cxn modelId="{8292B2F1-9F02-5140-8BF3-1E6CAE94859B}" type="presParOf" srcId="{A747A218-43BD-7548-89DC-3C1C94A3D5EC}" destId="{543C7461-2E8F-4049-B30D-CD777B19685C}" srcOrd="5" destOrd="0" presId="urn:microsoft.com/office/officeart/2008/layout/LinedList"/>
    <dgm:cxn modelId="{69756E21-28E3-CA43-8A20-B5CF74A96E38}" type="presParOf" srcId="{543C7461-2E8F-4049-B30D-CD777B19685C}" destId="{D1B96A4C-9545-A840-A3F5-94FDEC4136C1}" srcOrd="0" destOrd="0" presId="urn:microsoft.com/office/officeart/2008/layout/LinedList"/>
    <dgm:cxn modelId="{0D5EF4C8-8656-B947-B5A9-C5C332205AB9}" type="presParOf" srcId="{543C7461-2E8F-4049-B30D-CD777B19685C}" destId="{B78A3659-9CB1-FC44-A613-4D73663E4B55}" srcOrd="1" destOrd="0" presId="urn:microsoft.com/office/officeart/2008/layout/LinedList"/>
    <dgm:cxn modelId="{647D7A2C-8866-5D46-9C13-34E73C15408C}" type="presParOf" srcId="{A747A218-43BD-7548-89DC-3C1C94A3D5EC}" destId="{ECB0BA46-59DC-2B42-BE48-7B8A02C4EB13}" srcOrd="6" destOrd="0" presId="urn:microsoft.com/office/officeart/2008/layout/LinedList"/>
    <dgm:cxn modelId="{F3DB5DE7-3038-2244-9B88-A90B97FB1BC9}" type="presParOf" srcId="{A747A218-43BD-7548-89DC-3C1C94A3D5EC}" destId="{D8D679EB-6BF0-B34B-861D-CEE5EA2A8625}" srcOrd="7" destOrd="0" presId="urn:microsoft.com/office/officeart/2008/layout/LinedList"/>
    <dgm:cxn modelId="{406DBADC-F766-FA4F-9883-B407A8A94B16}" type="presParOf" srcId="{D8D679EB-6BF0-B34B-861D-CEE5EA2A8625}" destId="{0B88775F-0582-0848-8641-038AD1E04E79}" srcOrd="0" destOrd="0" presId="urn:microsoft.com/office/officeart/2008/layout/LinedList"/>
    <dgm:cxn modelId="{771CEAEF-F6CE-894D-B13F-F395F76CB288}" type="presParOf" srcId="{D8D679EB-6BF0-B34B-861D-CEE5EA2A8625}" destId="{8F996C4E-F358-AC40-B30B-76ED2FF7898B}"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BD36F395-72B0-4F8F-9B25-6F7448C1EC27}" type="doc">
      <dgm:prSet loTypeId="urn:microsoft.com/office/officeart/2016/7/layout/BasicProcessNew" loCatId="process" qsTypeId="urn:microsoft.com/office/officeart/2005/8/quickstyle/simple1" qsCatId="simple" csTypeId="urn:microsoft.com/office/officeart/2005/8/colors/colorful1" csCatId="colorful"/>
      <dgm:spPr/>
      <dgm:t>
        <a:bodyPr/>
        <a:lstStyle/>
        <a:p>
          <a:endParaRPr lang="en-US"/>
        </a:p>
      </dgm:t>
    </dgm:pt>
    <dgm:pt modelId="{3A1BB6D4-E089-4956-9C40-2A24C0A7C0B5}">
      <dgm:prSet/>
      <dgm:spPr/>
      <dgm:t>
        <a:bodyPr/>
        <a:lstStyle/>
        <a:p>
          <a:r>
            <a:rPr lang="el-GR"/>
            <a:t>Οι αρχαίες κοινωνίες ήταν έντονα ιεραρχημένες, και αυτή η ιεραρχία αποτυπώνεται στα κείμενα που διδάσκουμε. Για παράδειγμα:</a:t>
          </a:r>
          <a:endParaRPr lang="en-US"/>
        </a:p>
      </dgm:t>
    </dgm:pt>
    <dgm:pt modelId="{D3CB4523-A62E-417E-B7A3-DA290664F570}" type="parTrans" cxnId="{F1A1D342-6802-4424-AEEE-5B1FB7F121F1}">
      <dgm:prSet/>
      <dgm:spPr/>
      <dgm:t>
        <a:bodyPr/>
        <a:lstStyle/>
        <a:p>
          <a:endParaRPr lang="en-US"/>
        </a:p>
      </dgm:t>
    </dgm:pt>
    <dgm:pt modelId="{6D845A59-0A7D-43C2-BF62-4C8D9D92C439}" type="sibTrans" cxnId="{F1A1D342-6802-4424-AEEE-5B1FB7F121F1}">
      <dgm:prSet/>
      <dgm:spPr/>
      <dgm:t>
        <a:bodyPr/>
        <a:lstStyle/>
        <a:p>
          <a:endParaRPr lang="en-US"/>
        </a:p>
      </dgm:t>
    </dgm:pt>
    <dgm:pt modelId="{AED159D2-A3BA-4581-8A31-C0D1A17A0C81}">
      <dgm:prSet/>
      <dgm:spPr/>
      <dgm:t>
        <a:bodyPr/>
        <a:lstStyle/>
        <a:p>
          <a:r>
            <a:rPr lang="el-GR"/>
            <a:t>Στην </a:t>
          </a:r>
          <a:r>
            <a:rPr lang="el-GR" b="1"/>
            <a:t>Ιλιάδα</a:t>
          </a:r>
          <a:r>
            <a:rPr lang="el-GR"/>
            <a:t>, βλέπουμε τη διαίρεση ανάμεσα σε βασιλείς, ευγενείς και κοινούς στρατιώτες. Ο Αχιλλέας και ο Αγαμέμνονας συγκρούονται για την τιμή και το κύρος, έννοιες θεμελιώδεις για την κοινωνική τους θέση.</a:t>
          </a:r>
          <a:endParaRPr lang="en-US"/>
        </a:p>
      </dgm:t>
    </dgm:pt>
    <dgm:pt modelId="{1BD562CE-BA5A-4928-B634-25C1B165BE35}" type="parTrans" cxnId="{C211FAA6-5332-409C-A386-3931DB0FD795}">
      <dgm:prSet/>
      <dgm:spPr/>
      <dgm:t>
        <a:bodyPr/>
        <a:lstStyle/>
        <a:p>
          <a:endParaRPr lang="en-US"/>
        </a:p>
      </dgm:t>
    </dgm:pt>
    <dgm:pt modelId="{237192DF-FAF4-431F-984F-D69E50F87484}" type="sibTrans" cxnId="{C211FAA6-5332-409C-A386-3931DB0FD795}">
      <dgm:prSet/>
      <dgm:spPr/>
      <dgm:t>
        <a:bodyPr/>
        <a:lstStyle/>
        <a:p>
          <a:endParaRPr lang="en-US"/>
        </a:p>
      </dgm:t>
    </dgm:pt>
    <dgm:pt modelId="{CE6E76E4-2DAC-4FE1-8412-04DF6C35269A}">
      <dgm:prSet/>
      <dgm:spPr/>
      <dgm:t>
        <a:bodyPr/>
        <a:lstStyle/>
        <a:p>
          <a:r>
            <a:rPr lang="el-GR"/>
            <a:t>Στην </a:t>
          </a:r>
          <a:r>
            <a:rPr lang="el-GR" b="1"/>
            <a:t>Αντιγόνη</a:t>
          </a:r>
          <a:r>
            <a:rPr lang="el-GR"/>
            <a:t> του Σοφοκλή, παρατηρούμε τη σύγκρουση ανάμεσα στον νόμο του κράτους (εκπροσωπούμενο από τον Κρέοντα) και τον άγραφο ηθικό νόμο (εκπροσωπούμενο από την Αντιγόνη).</a:t>
          </a:r>
          <a:endParaRPr lang="en-US"/>
        </a:p>
      </dgm:t>
    </dgm:pt>
    <dgm:pt modelId="{9CC831D3-0B1C-44A8-A9D9-941193454C84}" type="parTrans" cxnId="{A9AB4192-5379-441D-AD1B-BE4CE10AADDD}">
      <dgm:prSet/>
      <dgm:spPr/>
      <dgm:t>
        <a:bodyPr/>
        <a:lstStyle/>
        <a:p>
          <a:endParaRPr lang="en-US"/>
        </a:p>
      </dgm:t>
    </dgm:pt>
    <dgm:pt modelId="{E476BD29-780B-48D2-AE3E-A015D97A82D1}" type="sibTrans" cxnId="{A9AB4192-5379-441D-AD1B-BE4CE10AADDD}">
      <dgm:prSet/>
      <dgm:spPr/>
      <dgm:t>
        <a:bodyPr/>
        <a:lstStyle/>
        <a:p>
          <a:endParaRPr lang="en-US"/>
        </a:p>
      </dgm:t>
    </dgm:pt>
    <dgm:pt modelId="{1B1EB41A-DB2A-43B2-BA76-29750EACE868}">
      <dgm:prSet/>
      <dgm:spPr/>
      <dgm:t>
        <a:bodyPr/>
        <a:lstStyle/>
        <a:p>
          <a:r>
            <a:rPr lang="el-GR" b="1"/>
            <a:t>Πρακτική Εφαρμογή:</a:t>
          </a:r>
          <a:endParaRPr lang="en-US"/>
        </a:p>
      </dgm:t>
    </dgm:pt>
    <dgm:pt modelId="{603C9917-97CF-4192-B69C-20951E57FECB}" type="parTrans" cxnId="{9A54E353-2AA5-4C6C-AA19-CB782069EB26}">
      <dgm:prSet/>
      <dgm:spPr/>
      <dgm:t>
        <a:bodyPr/>
        <a:lstStyle/>
        <a:p>
          <a:endParaRPr lang="en-US"/>
        </a:p>
      </dgm:t>
    </dgm:pt>
    <dgm:pt modelId="{DADFAF1E-6C8B-4CD7-9EE2-099D2D7FC6D0}" type="sibTrans" cxnId="{9A54E353-2AA5-4C6C-AA19-CB782069EB26}">
      <dgm:prSet/>
      <dgm:spPr/>
      <dgm:t>
        <a:bodyPr/>
        <a:lstStyle/>
        <a:p>
          <a:endParaRPr lang="en-US"/>
        </a:p>
      </dgm:t>
    </dgm:pt>
    <dgm:pt modelId="{889A3659-58BD-4700-950E-DD3049618EBE}">
      <dgm:prSet/>
      <dgm:spPr/>
      <dgm:t>
        <a:bodyPr/>
        <a:lstStyle/>
        <a:p>
          <a:r>
            <a:rPr lang="el-GR"/>
            <a:t>Ζητήστε από τους μαθητές να εντοπίσουν σύγχρονες εκφράσεις κοινωνικής ιεραρχίας:</a:t>
          </a:r>
          <a:endParaRPr lang="en-US"/>
        </a:p>
      </dgm:t>
    </dgm:pt>
    <dgm:pt modelId="{9390555B-4FA0-49BF-8D47-3F867EBB5734}" type="parTrans" cxnId="{01240372-3022-44FA-8663-B7CB65513EF8}">
      <dgm:prSet/>
      <dgm:spPr/>
      <dgm:t>
        <a:bodyPr/>
        <a:lstStyle/>
        <a:p>
          <a:endParaRPr lang="en-US"/>
        </a:p>
      </dgm:t>
    </dgm:pt>
    <dgm:pt modelId="{3E8CC537-22AE-4386-81C2-6C1D19A7590C}" type="sibTrans" cxnId="{01240372-3022-44FA-8663-B7CB65513EF8}">
      <dgm:prSet/>
      <dgm:spPr/>
      <dgm:t>
        <a:bodyPr/>
        <a:lstStyle/>
        <a:p>
          <a:endParaRPr lang="en-US"/>
        </a:p>
      </dgm:t>
    </dgm:pt>
    <dgm:pt modelId="{B8C537A6-28AD-4679-B927-64309D0E688B}">
      <dgm:prSet/>
      <dgm:spPr/>
      <dgm:t>
        <a:bodyPr/>
        <a:lstStyle/>
        <a:p>
          <a:r>
            <a:rPr lang="el-GR"/>
            <a:t>Πώς οι σύγχρονες κοινωνίες καθορίζουν την τιμή και το κύρος;</a:t>
          </a:r>
          <a:endParaRPr lang="en-US"/>
        </a:p>
      </dgm:t>
    </dgm:pt>
    <dgm:pt modelId="{B8776726-E6CC-49A7-83EF-18A4379994B9}" type="parTrans" cxnId="{D1E2F66D-BE79-4554-846A-7E33CA21D9EC}">
      <dgm:prSet/>
      <dgm:spPr/>
      <dgm:t>
        <a:bodyPr/>
        <a:lstStyle/>
        <a:p>
          <a:endParaRPr lang="en-US"/>
        </a:p>
      </dgm:t>
    </dgm:pt>
    <dgm:pt modelId="{AACDEB56-B907-4B76-A128-292B7389FFC1}" type="sibTrans" cxnId="{D1E2F66D-BE79-4554-846A-7E33CA21D9EC}">
      <dgm:prSet/>
      <dgm:spPr/>
      <dgm:t>
        <a:bodyPr/>
        <a:lstStyle/>
        <a:p>
          <a:endParaRPr lang="en-US"/>
        </a:p>
      </dgm:t>
    </dgm:pt>
    <dgm:pt modelId="{E07F13C2-C04A-4DD2-B836-053C68B46A90}">
      <dgm:prSet/>
      <dgm:spPr/>
      <dgm:t>
        <a:bodyPr/>
        <a:lstStyle/>
        <a:p>
          <a:r>
            <a:rPr lang="el-GR"/>
            <a:t>Υπάρχουν ακόμα συγκρούσεις ανάμεσα στους θεσμοθετημένους νόμους και τις προσωπικές αξίες;</a:t>
          </a:r>
          <a:endParaRPr lang="en-US"/>
        </a:p>
      </dgm:t>
    </dgm:pt>
    <dgm:pt modelId="{3C6FF363-E482-427D-ACF2-9A22EE3D1710}" type="parTrans" cxnId="{6C08DB47-526C-4A60-A3FF-6BBB12A20255}">
      <dgm:prSet/>
      <dgm:spPr/>
      <dgm:t>
        <a:bodyPr/>
        <a:lstStyle/>
        <a:p>
          <a:endParaRPr lang="en-US"/>
        </a:p>
      </dgm:t>
    </dgm:pt>
    <dgm:pt modelId="{B6460A4D-A943-41C9-BD47-38D0EB5E7E0D}" type="sibTrans" cxnId="{6C08DB47-526C-4A60-A3FF-6BBB12A20255}">
      <dgm:prSet/>
      <dgm:spPr/>
      <dgm:t>
        <a:bodyPr/>
        <a:lstStyle/>
        <a:p>
          <a:endParaRPr lang="en-US"/>
        </a:p>
      </dgm:t>
    </dgm:pt>
    <dgm:pt modelId="{10D7EEED-9440-1745-A476-5F1E190E8C72}" type="pres">
      <dgm:prSet presAssocID="{BD36F395-72B0-4F8F-9B25-6F7448C1EC27}" presName="Name0" presStyleCnt="0">
        <dgm:presLayoutVars>
          <dgm:dir/>
          <dgm:resizeHandles val="exact"/>
        </dgm:presLayoutVars>
      </dgm:prSet>
      <dgm:spPr/>
    </dgm:pt>
    <dgm:pt modelId="{BA378819-CB79-524C-A51B-4C66494F04AE}" type="pres">
      <dgm:prSet presAssocID="{3A1BB6D4-E089-4956-9C40-2A24C0A7C0B5}" presName="node" presStyleLbl="node1" presStyleIdx="0" presStyleCnt="13">
        <dgm:presLayoutVars>
          <dgm:bulletEnabled val="1"/>
        </dgm:presLayoutVars>
      </dgm:prSet>
      <dgm:spPr/>
    </dgm:pt>
    <dgm:pt modelId="{ED82F30C-0C46-F142-978C-524D07FB4563}" type="pres">
      <dgm:prSet presAssocID="{6D845A59-0A7D-43C2-BF62-4C8D9D92C439}" presName="sibTransSpacerBeforeConnector" presStyleCnt="0"/>
      <dgm:spPr/>
    </dgm:pt>
    <dgm:pt modelId="{D61228E3-D814-5C4A-876C-2C6001106439}" type="pres">
      <dgm:prSet presAssocID="{6D845A59-0A7D-43C2-BF62-4C8D9D92C439}" presName="sibTrans" presStyleLbl="node1" presStyleIdx="1" presStyleCnt="13"/>
      <dgm:spPr/>
    </dgm:pt>
    <dgm:pt modelId="{7FFFA470-6C98-9B4E-97F1-001CDFD9C519}" type="pres">
      <dgm:prSet presAssocID="{6D845A59-0A7D-43C2-BF62-4C8D9D92C439}" presName="sibTransSpacerAfterConnector" presStyleCnt="0"/>
      <dgm:spPr/>
    </dgm:pt>
    <dgm:pt modelId="{678436B4-B103-3744-825C-11908D48A941}" type="pres">
      <dgm:prSet presAssocID="{AED159D2-A3BA-4581-8A31-C0D1A17A0C81}" presName="node" presStyleLbl="node1" presStyleIdx="2" presStyleCnt="13">
        <dgm:presLayoutVars>
          <dgm:bulletEnabled val="1"/>
        </dgm:presLayoutVars>
      </dgm:prSet>
      <dgm:spPr/>
    </dgm:pt>
    <dgm:pt modelId="{8B0072EE-5A0E-F545-8F0F-633B412B11C6}" type="pres">
      <dgm:prSet presAssocID="{237192DF-FAF4-431F-984F-D69E50F87484}" presName="sibTransSpacerBeforeConnector" presStyleCnt="0"/>
      <dgm:spPr/>
    </dgm:pt>
    <dgm:pt modelId="{F2893E51-2B9D-6548-998B-F0E8FF373A2A}" type="pres">
      <dgm:prSet presAssocID="{237192DF-FAF4-431F-984F-D69E50F87484}" presName="sibTrans" presStyleLbl="node1" presStyleIdx="3" presStyleCnt="13"/>
      <dgm:spPr/>
    </dgm:pt>
    <dgm:pt modelId="{F5A3CC80-9BF1-414B-949E-386183E6E138}" type="pres">
      <dgm:prSet presAssocID="{237192DF-FAF4-431F-984F-D69E50F87484}" presName="sibTransSpacerAfterConnector" presStyleCnt="0"/>
      <dgm:spPr/>
    </dgm:pt>
    <dgm:pt modelId="{845DAA1E-9225-F34E-B0F5-45E9139CDED2}" type="pres">
      <dgm:prSet presAssocID="{CE6E76E4-2DAC-4FE1-8412-04DF6C35269A}" presName="node" presStyleLbl="node1" presStyleIdx="4" presStyleCnt="13">
        <dgm:presLayoutVars>
          <dgm:bulletEnabled val="1"/>
        </dgm:presLayoutVars>
      </dgm:prSet>
      <dgm:spPr/>
    </dgm:pt>
    <dgm:pt modelId="{740DDB40-7DAB-3042-873E-F33AE5CE636F}" type="pres">
      <dgm:prSet presAssocID="{E476BD29-780B-48D2-AE3E-A015D97A82D1}" presName="sibTransSpacerBeforeConnector" presStyleCnt="0"/>
      <dgm:spPr/>
    </dgm:pt>
    <dgm:pt modelId="{8826CA69-8455-284D-BFBD-8A5C7E864A1D}" type="pres">
      <dgm:prSet presAssocID="{E476BD29-780B-48D2-AE3E-A015D97A82D1}" presName="sibTrans" presStyleLbl="node1" presStyleIdx="5" presStyleCnt="13"/>
      <dgm:spPr/>
    </dgm:pt>
    <dgm:pt modelId="{4BFDA644-FF2A-5149-8543-B101CC3483E3}" type="pres">
      <dgm:prSet presAssocID="{E476BD29-780B-48D2-AE3E-A015D97A82D1}" presName="sibTransSpacerAfterConnector" presStyleCnt="0"/>
      <dgm:spPr/>
    </dgm:pt>
    <dgm:pt modelId="{9DB3BCED-163B-7E43-ACB9-72049B7A5C2F}" type="pres">
      <dgm:prSet presAssocID="{1B1EB41A-DB2A-43B2-BA76-29750EACE868}" presName="node" presStyleLbl="node1" presStyleIdx="6" presStyleCnt="13">
        <dgm:presLayoutVars>
          <dgm:bulletEnabled val="1"/>
        </dgm:presLayoutVars>
      </dgm:prSet>
      <dgm:spPr/>
    </dgm:pt>
    <dgm:pt modelId="{0907F6B8-C605-7848-8259-829D4339E607}" type="pres">
      <dgm:prSet presAssocID="{DADFAF1E-6C8B-4CD7-9EE2-099D2D7FC6D0}" presName="sibTransSpacerBeforeConnector" presStyleCnt="0"/>
      <dgm:spPr/>
    </dgm:pt>
    <dgm:pt modelId="{18BF2C11-3FD7-2E46-8135-E1E5A321A669}" type="pres">
      <dgm:prSet presAssocID="{DADFAF1E-6C8B-4CD7-9EE2-099D2D7FC6D0}" presName="sibTrans" presStyleLbl="node1" presStyleIdx="7" presStyleCnt="13"/>
      <dgm:spPr/>
    </dgm:pt>
    <dgm:pt modelId="{BE1D4F74-ECBD-A241-8FED-CC3E8DBD762B}" type="pres">
      <dgm:prSet presAssocID="{DADFAF1E-6C8B-4CD7-9EE2-099D2D7FC6D0}" presName="sibTransSpacerAfterConnector" presStyleCnt="0"/>
      <dgm:spPr/>
    </dgm:pt>
    <dgm:pt modelId="{22575196-4077-624A-8460-6A8EA14429FC}" type="pres">
      <dgm:prSet presAssocID="{889A3659-58BD-4700-950E-DD3049618EBE}" presName="node" presStyleLbl="node1" presStyleIdx="8" presStyleCnt="13">
        <dgm:presLayoutVars>
          <dgm:bulletEnabled val="1"/>
        </dgm:presLayoutVars>
      </dgm:prSet>
      <dgm:spPr/>
    </dgm:pt>
    <dgm:pt modelId="{71B4F853-8755-9F45-BE63-92EC2DA40290}" type="pres">
      <dgm:prSet presAssocID="{3E8CC537-22AE-4386-81C2-6C1D19A7590C}" presName="sibTransSpacerBeforeConnector" presStyleCnt="0"/>
      <dgm:spPr/>
    </dgm:pt>
    <dgm:pt modelId="{EB50122C-A998-304A-AF9C-3B476333BD6D}" type="pres">
      <dgm:prSet presAssocID="{3E8CC537-22AE-4386-81C2-6C1D19A7590C}" presName="sibTrans" presStyleLbl="node1" presStyleIdx="9" presStyleCnt="13"/>
      <dgm:spPr/>
    </dgm:pt>
    <dgm:pt modelId="{D2170D1A-54D8-6841-975C-B1E49BE6BF7E}" type="pres">
      <dgm:prSet presAssocID="{3E8CC537-22AE-4386-81C2-6C1D19A7590C}" presName="sibTransSpacerAfterConnector" presStyleCnt="0"/>
      <dgm:spPr/>
    </dgm:pt>
    <dgm:pt modelId="{27DEE921-7596-C74F-98D9-D5E41E21A49A}" type="pres">
      <dgm:prSet presAssocID="{B8C537A6-28AD-4679-B927-64309D0E688B}" presName="node" presStyleLbl="node1" presStyleIdx="10" presStyleCnt="13">
        <dgm:presLayoutVars>
          <dgm:bulletEnabled val="1"/>
        </dgm:presLayoutVars>
      </dgm:prSet>
      <dgm:spPr/>
    </dgm:pt>
    <dgm:pt modelId="{1327ED14-D6C5-854A-BDA8-3AB965CB8F24}" type="pres">
      <dgm:prSet presAssocID="{AACDEB56-B907-4B76-A128-292B7389FFC1}" presName="sibTransSpacerBeforeConnector" presStyleCnt="0"/>
      <dgm:spPr/>
    </dgm:pt>
    <dgm:pt modelId="{1979219D-041C-9A45-AE5D-23E5145E7A5B}" type="pres">
      <dgm:prSet presAssocID="{AACDEB56-B907-4B76-A128-292B7389FFC1}" presName="sibTrans" presStyleLbl="node1" presStyleIdx="11" presStyleCnt="13"/>
      <dgm:spPr/>
    </dgm:pt>
    <dgm:pt modelId="{E57E09FE-9EDD-8F4F-A2EA-58895C663E97}" type="pres">
      <dgm:prSet presAssocID="{AACDEB56-B907-4B76-A128-292B7389FFC1}" presName="sibTransSpacerAfterConnector" presStyleCnt="0"/>
      <dgm:spPr/>
    </dgm:pt>
    <dgm:pt modelId="{0CED5D28-4824-5E4D-96C8-0DF39124051B}" type="pres">
      <dgm:prSet presAssocID="{E07F13C2-C04A-4DD2-B836-053C68B46A90}" presName="node" presStyleLbl="node1" presStyleIdx="12" presStyleCnt="13">
        <dgm:presLayoutVars>
          <dgm:bulletEnabled val="1"/>
        </dgm:presLayoutVars>
      </dgm:prSet>
      <dgm:spPr/>
    </dgm:pt>
  </dgm:ptLst>
  <dgm:cxnLst>
    <dgm:cxn modelId="{B9444E11-A75E-1741-939A-0D54736513CF}" type="presOf" srcId="{DADFAF1E-6C8B-4CD7-9EE2-099D2D7FC6D0}" destId="{18BF2C11-3FD7-2E46-8135-E1E5A321A669}" srcOrd="0" destOrd="0" presId="urn:microsoft.com/office/officeart/2016/7/layout/BasicProcessNew"/>
    <dgm:cxn modelId="{68C3C215-2772-3747-9F6A-4ABF77E48096}" type="presOf" srcId="{3E8CC537-22AE-4386-81C2-6C1D19A7590C}" destId="{EB50122C-A998-304A-AF9C-3B476333BD6D}" srcOrd="0" destOrd="0" presId="urn:microsoft.com/office/officeart/2016/7/layout/BasicProcessNew"/>
    <dgm:cxn modelId="{2D334A3B-BAFF-8D40-B623-FB73D26AE705}" type="presOf" srcId="{B8C537A6-28AD-4679-B927-64309D0E688B}" destId="{27DEE921-7596-C74F-98D9-D5E41E21A49A}" srcOrd="0" destOrd="0" presId="urn:microsoft.com/office/officeart/2016/7/layout/BasicProcessNew"/>
    <dgm:cxn modelId="{5F996541-8D86-6848-A886-6670D674EB5D}" type="presOf" srcId="{CE6E76E4-2DAC-4FE1-8412-04DF6C35269A}" destId="{845DAA1E-9225-F34E-B0F5-45E9139CDED2}" srcOrd="0" destOrd="0" presId="urn:microsoft.com/office/officeart/2016/7/layout/BasicProcessNew"/>
    <dgm:cxn modelId="{F1A1D342-6802-4424-AEEE-5B1FB7F121F1}" srcId="{BD36F395-72B0-4F8F-9B25-6F7448C1EC27}" destId="{3A1BB6D4-E089-4956-9C40-2A24C0A7C0B5}" srcOrd="0" destOrd="0" parTransId="{D3CB4523-A62E-417E-B7A3-DA290664F570}" sibTransId="{6D845A59-0A7D-43C2-BF62-4C8D9D92C439}"/>
    <dgm:cxn modelId="{E7CD5847-4203-5348-9DB8-86AC31C72515}" type="presOf" srcId="{237192DF-FAF4-431F-984F-D69E50F87484}" destId="{F2893E51-2B9D-6548-998B-F0E8FF373A2A}" srcOrd="0" destOrd="0" presId="urn:microsoft.com/office/officeart/2016/7/layout/BasicProcessNew"/>
    <dgm:cxn modelId="{6C08DB47-526C-4A60-A3FF-6BBB12A20255}" srcId="{BD36F395-72B0-4F8F-9B25-6F7448C1EC27}" destId="{E07F13C2-C04A-4DD2-B836-053C68B46A90}" srcOrd="6" destOrd="0" parTransId="{3C6FF363-E482-427D-ACF2-9A22EE3D1710}" sibTransId="{B6460A4D-A943-41C9-BD47-38D0EB5E7E0D}"/>
    <dgm:cxn modelId="{9A54E353-2AA5-4C6C-AA19-CB782069EB26}" srcId="{BD36F395-72B0-4F8F-9B25-6F7448C1EC27}" destId="{1B1EB41A-DB2A-43B2-BA76-29750EACE868}" srcOrd="3" destOrd="0" parTransId="{603C9917-97CF-4192-B69C-20951E57FECB}" sibTransId="{DADFAF1E-6C8B-4CD7-9EE2-099D2D7FC6D0}"/>
    <dgm:cxn modelId="{27630B67-A9DC-634D-8A8D-F7F29DBC4DB4}" type="presOf" srcId="{AED159D2-A3BA-4581-8A31-C0D1A17A0C81}" destId="{678436B4-B103-3744-825C-11908D48A941}" srcOrd="0" destOrd="0" presId="urn:microsoft.com/office/officeart/2016/7/layout/BasicProcessNew"/>
    <dgm:cxn modelId="{D1E2F66D-BE79-4554-846A-7E33CA21D9EC}" srcId="{BD36F395-72B0-4F8F-9B25-6F7448C1EC27}" destId="{B8C537A6-28AD-4679-B927-64309D0E688B}" srcOrd="5" destOrd="0" parTransId="{B8776726-E6CC-49A7-83EF-18A4379994B9}" sibTransId="{AACDEB56-B907-4B76-A128-292B7389FFC1}"/>
    <dgm:cxn modelId="{BD51D06E-77EF-AE43-BF92-6DF3C781FB91}" type="presOf" srcId="{3A1BB6D4-E089-4956-9C40-2A24C0A7C0B5}" destId="{BA378819-CB79-524C-A51B-4C66494F04AE}" srcOrd="0" destOrd="0" presId="urn:microsoft.com/office/officeart/2016/7/layout/BasicProcessNew"/>
    <dgm:cxn modelId="{01240372-3022-44FA-8663-B7CB65513EF8}" srcId="{BD36F395-72B0-4F8F-9B25-6F7448C1EC27}" destId="{889A3659-58BD-4700-950E-DD3049618EBE}" srcOrd="4" destOrd="0" parTransId="{9390555B-4FA0-49BF-8D47-3F867EBB5734}" sibTransId="{3E8CC537-22AE-4386-81C2-6C1D19A7590C}"/>
    <dgm:cxn modelId="{A9AB4192-5379-441D-AD1B-BE4CE10AADDD}" srcId="{BD36F395-72B0-4F8F-9B25-6F7448C1EC27}" destId="{CE6E76E4-2DAC-4FE1-8412-04DF6C35269A}" srcOrd="2" destOrd="0" parTransId="{9CC831D3-0B1C-44A8-A9D9-941193454C84}" sibTransId="{E476BD29-780B-48D2-AE3E-A015D97A82D1}"/>
    <dgm:cxn modelId="{03B21A99-AA87-AF49-8B90-4CBFD456B4B8}" type="presOf" srcId="{6D845A59-0A7D-43C2-BF62-4C8D9D92C439}" destId="{D61228E3-D814-5C4A-876C-2C6001106439}" srcOrd="0" destOrd="0" presId="urn:microsoft.com/office/officeart/2016/7/layout/BasicProcessNew"/>
    <dgm:cxn modelId="{8AE389A4-D591-BC4A-8D3F-13335E78A7AF}" type="presOf" srcId="{E07F13C2-C04A-4DD2-B836-053C68B46A90}" destId="{0CED5D28-4824-5E4D-96C8-0DF39124051B}" srcOrd="0" destOrd="0" presId="urn:microsoft.com/office/officeart/2016/7/layout/BasicProcessNew"/>
    <dgm:cxn modelId="{C211FAA6-5332-409C-A386-3931DB0FD795}" srcId="{BD36F395-72B0-4F8F-9B25-6F7448C1EC27}" destId="{AED159D2-A3BA-4581-8A31-C0D1A17A0C81}" srcOrd="1" destOrd="0" parTransId="{1BD562CE-BA5A-4928-B634-25C1B165BE35}" sibTransId="{237192DF-FAF4-431F-984F-D69E50F87484}"/>
    <dgm:cxn modelId="{937E78B6-05F7-5949-A15D-1D09254F5E49}" type="presOf" srcId="{1B1EB41A-DB2A-43B2-BA76-29750EACE868}" destId="{9DB3BCED-163B-7E43-ACB9-72049B7A5C2F}" srcOrd="0" destOrd="0" presId="urn:microsoft.com/office/officeart/2016/7/layout/BasicProcessNew"/>
    <dgm:cxn modelId="{D25730B9-88BC-6A47-8B4A-D61AC6F4226D}" type="presOf" srcId="{BD36F395-72B0-4F8F-9B25-6F7448C1EC27}" destId="{10D7EEED-9440-1745-A476-5F1E190E8C72}" srcOrd="0" destOrd="0" presId="urn:microsoft.com/office/officeart/2016/7/layout/BasicProcessNew"/>
    <dgm:cxn modelId="{B09CE1BA-16A0-0C43-8B85-384086C85717}" type="presOf" srcId="{AACDEB56-B907-4B76-A128-292B7389FFC1}" destId="{1979219D-041C-9A45-AE5D-23E5145E7A5B}" srcOrd="0" destOrd="0" presId="urn:microsoft.com/office/officeart/2016/7/layout/BasicProcessNew"/>
    <dgm:cxn modelId="{F6BFBCD8-816D-A348-865A-1E81A2234363}" type="presOf" srcId="{889A3659-58BD-4700-950E-DD3049618EBE}" destId="{22575196-4077-624A-8460-6A8EA14429FC}" srcOrd="0" destOrd="0" presId="urn:microsoft.com/office/officeart/2016/7/layout/BasicProcessNew"/>
    <dgm:cxn modelId="{3AABBBE2-D6B0-6046-8EE6-FB1EB7E8E81A}" type="presOf" srcId="{E476BD29-780B-48D2-AE3E-A015D97A82D1}" destId="{8826CA69-8455-284D-BFBD-8A5C7E864A1D}" srcOrd="0" destOrd="0" presId="urn:microsoft.com/office/officeart/2016/7/layout/BasicProcessNew"/>
    <dgm:cxn modelId="{57E05647-2675-4747-A97A-98D8C761D2FF}" type="presParOf" srcId="{10D7EEED-9440-1745-A476-5F1E190E8C72}" destId="{BA378819-CB79-524C-A51B-4C66494F04AE}" srcOrd="0" destOrd="0" presId="urn:microsoft.com/office/officeart/2016/7/layout/BasicProcessNew"/>
    <dgm:cxn modelId="{984484EF-B3F0-3643-A525-C4268666954C}" type="presParOf" srcId="{10D7EEED-9440-1745-A476-5F1E190E8C72}" destId="{ED82F30C-0C46-F142-978C-524D07FB4563}" srcOrd="1" destOrd="0" presId="urn:microsoft.com/office/officeart/2016/7/layout/BasicProcessNew"/>
    <dgm:cxn modelId="{174DC2CE-5767-2D45-8FB2-A9D8234910E4}" type="presParOf" srcId="{10D7EEED-9440-1745-A476-5F1E190E8C72}" destId="{D61228E3-D814-5C4A-876C-2C6001106439}" srcOrd="2" destOrd="0" presId="urn:microsoft.com/office/officeart/2016/7/layout/BasicProcessNew"/>
    <dgm:cxn modelId="{34D049FB-10C2-1648-96EF-B356EE537C51}" type="presParOf" srcId="{10D7EEED-9440-1745-A476-5F1E190E8C72}" destId="{7FFFA470-6C98-9B4E-97F1-001CDFD9C519}" srcOrd="3" destOrd="0" presId="urn:microsoft.com/office/officeart/2016/7/layout/BasicProcessNew"/>
    <dgm:cxn modelId="{6D242D8F-5300-2447-B253-7BD9C3CCFBF9}" type="presParOf" srcId="{10D7EEED-9440-1745-A476-5F1E190E8C72}" destId="{678436B4-B103-3744-825C-11908D48A941}" srcOrd="4" destOrd="0" presId="urn:microsoft.com/office/officeart/2016/7/layout/BasicProcessNew"/>
    <dgm:cxn modelId="{D03C73C9-84FA-164F-8238-17CE249E1104}" type="presParOf" srcId="{10D7EEED-9440-1745-A476-5F1E190E8C72}" destId="{8B0072EE-5A0E-F545-8F0F-633B412B11C6}" srcOrd="5" destOrd="0" presId="urn:microsoft.com/office/officeart/2016/7/layout/BasicProcessNew"/>
    <dgm:cxn modelId="{D3CE5688-3F51-F443-8CCD-67B2F4AF7CD0}" type="presParOf" srcId="{10D7EEED-9440-1745-A476-5F1E190E8C72}" destId="{F2893E51-2B9D-6548-998B-F0E8FF373A2A}" srcOrd="6" destOrd="0" presId="urn:microsoft.com/office/officeart/2016/7/layout/BasicProcessNew"/>
    <dgm:cxn modelId="{BAEA86F0-2F4D-F845-9FE9-7AF5ABC0DD0C}" type="presParOf" srcId="{10D7EEED-9440-1745-A476-5F1E190E8C72}" destId="{F5A3CC80-9BF1-414B-949E-386183E6E138}" srcOrd="7" destOrd="0" presId="urn:microsoft.com/office/officeart/2016/7/layout/BasicProcessNew"/>
    <dgm:cxn modelId="{8FBFD6A3-B2CE-E041-94AC-F1B11923C96C}" type="presParOf" srcId="{10D7EEED-9440-1745-A476-5F1E190E8C72}" destId="{845DAA1E-9225-F34E-B0F5-45E9139CDED2}" srcOrd="8" destOrd="0" presId="urn:microsoft.com/office/officeart/2016/7/layout/BasicProcessNew"/>
    <dgm:cxn modelId="{6D01C7EB-C442-364C-8064-33B70CD7E446}" type="presParOf" srcId="{10D7EEED-9440-1745-A476-5F1E190E8C72}" destId="{740DDB40-7DAB-3042-873E-F33AE5CE636F}" srcOrd="9" destOrd="0" presId="urn:microsoft.com/office/officeart/2016/7/layout/BasicProcessNew"/>
    <dgm:cxn modelId="{D1011CFC-F292-6E49-9441-2326EBD5DBBA}" type="presParOf" srcId="{10D7EEED-9440-1745-A476-5F1E190E8C72}" destId="{8826CA69-8455-284D-BFBD-8A5C7E864A1D}" srcOrd="10" destOrd="0" presId="urn:microsoft.com/office/officeart/2016/7/layout/BasicProcessNew"/>
    <dgm:cxn modelId="{48253FD1-7E12-7149-825C-1FC10FE5EF1C}" type="presParOf" srcId="{10D7EEED-9440-1745-A476-5F1E190E8C72}" destId="{4BFDA644-FF2A-5149-8543-B101CC3483E3}" srcOrd="11" destOrd="0" presId="urn:microsoft.com/office/officeart/2016/7/layout/BasicProcessNew"/>
    <dgm:cxn modelId="{192BD18E-1AE3-354A-BBAE-1D506AFCCAE4}" type="presParOf" srcId="{10D7EEED-9440-1745-A476-5F1E190E8C72}" destId="{9DB3BCED-163B-7E43-ACB9-72049B7A5C2F}" srcOrd="12" destOrd="0" presId="urn:microsoft.com/office/officeart/2016/7/layout/BasicProcessNew"/>
    <dgm:cxn modelId="{08CAD520-A4EE-B646-B2EF-78308517D096}" type="presParOf" srcId="{10D7EEED-9440-1745-A476-5F1E190E8C72}" destId="{0907F6B8-C605-7848-8259-829D4339E607}" srcOrd="13" destOrd="0" presId="urn:microsoft.com/office/officeart/2016/7/layout/BasicProcessNew"/>
    <dgm:cxn modelId="{B62D2A1C-4762-6A48-8AEB-5689F6B8A81B}" type="presParOf" srcId="{10D7EEED-9440-1745-A476-5F1E190E8C72}" destId="{18BF2C11-3FD7-2E46-8135-E1E5A321A669}" srcOrd="14" destOrd="0" presId="urn:microsoft.com/office/officeart/2016/7/layout/BasicProcessNew"/>
    <dgm:cxn modelId="{4267DB8A-6A3A-494A-B018-BB1F5C411949}" type="presParOf" srcId="{10D7EEED-9440-1745-A476-5F1E190E8C72}" destId="{BE1D4F74-ECBD-A241-8FED-CC3E8DBD762B}" srcOrd="15" destOrd="0" presId="urn:microsoft.com/office/officeart/2016/7/layout/BasicProcessNew"/>
    <dgm:cxn modelId="{17A9012D-1F0D-E141-8D5F-987FD874D001}" type="presParOf" srcId="{10D7EEED-9440-1745-A476-5F1E190E8C72}" destId="{22575196-4077-624A-8460-6A8EA14429FC}" srcOrd="16" destOrd="0" presId="urn:microsoft.com/office/officeart/2016/7/layout/BasicProcessNew"/>
    <dgm:cxn modelId="{77FA15F2-DE82-374F-868E-C8417400A37D}" type="presParOf" srcId="{10D7EEED-9440-1745-A476-5F1E190E8C72}" destId="{71B4F853-8755-9F45-BE63-92EC2DA40290}" srcOrd="17" destOrd="0" presId="urn:microsoft.com/office/officeart/2016/7/layout/BasicProcessNew"/>
    <dgm:cxn modelId="{7EA9B233-D1DE-1149-A9A7-B20F3F93D0B1}" type="presParOf" srcId="{10D7EEED-9440-1745-A476-5F1E190E8C72}" destId="{EB50122C-A998-304A-AF9C-3B476333BD6D}" srcOrd="18" destOrd="0" presId="urn:microsoft.com/office/officeart/2016/7/layout/BasicProcessNew"/>
    <dgm:cxn modelId="{EDCEF3B6-9310-6244-823F-E298AF73F541}" type="presParOf" srcId="{10D7EEED-9440-1745-A476-5F1E190E8C72}" destId="{D2170D1A-54D8-6841-975C-B1E49BE6BF7E}" srcOrd="19" destOrd="0" presId="urn:microsoft.com/office/officeart/2016/7/layout/BasicProcessNew"/>
    <dgm:cxn modelId="{EEDBB6C9-8EFF-5A43-8933-437803930965}" type="presParOf" srcId="{10D7EEED-9440-1745-A476-5F1E190E8C72}" destId="{27DEE921-7596-C74F-98D9-D5E41E21A49A}" srcOrd="20" destOrd="0" presId="urn:microsoft.com/office/officeart/2016/7/layout/BasicProcessNew"/>
    <dgm:cxn modelId="{91E3CC0B-82E7-BE4D-B76A-740CB70D0078}" type="presParOf" srcId="{10D7EEED-9440-1745-A476-5F1E190E8C72}" destId="{1327ED14-D6C5-854A-BDA8-3AB965CB8F24}" srcOrd="21" destOrd="0" presId="urn:microsoft.com/office/officeart/2016/7/layout/BasicProcessNew"/>
    <dgm:cxn modelId="{0ADA6854-12ED-C947-921D-7409B171E563}" type="presParOf" srcId="{10D7EEED-9440-1745-A476-5F1E190E8C72}" destId="{1979219D-041C-9A45-AE5D-23E5145E7A5B}" srcOrd="22" destOrd="0" presId="urn:microsoft.com/office/officeart/2016/7/layout/BasicProcessNew"/>
    <dgm:cxn modelId="{D69ECF9D-ED20-E845-9CC6-40D770A19A3E}" type="presParOf" srcId="{10D7EEED-9440-1745-A476-5F1E190E8C72}" destId="{E57E09FE-9EDD-8F4F-A2EA-58895C663E97}" srcOrd="23" destOrd="0" presId="urn:microsoft.com/office/officeart/2016/7/layout/BasicProcessNew"/>
    <dgm:cxn modelId="{07660B85-30CE-E346-A93A-517111D3C03B}" type="presParOf" srcId="{10D7EEED-9440-1745-A476-5F1E190E8C72}" destId="{0CED5D28-4824-5E4D-96C8-0DF39124051B}" srcOrd="24" destOrd="0" presId="urn:microsoft.com/office/officeart/2016/7/layout/BasicProcessNew"/>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CD59FE2-5FF6-804E-8075-498C4B8BD685}">
      <dsp:nvSpPr>
        <dsp:cNvPr id="0" name=""/>
        <dsp:cNvSpPr/>
      </dsp:nvSpPr>
      <dsp:spPr>
        <a:xfrm>
          <a:off x="1283" y="507350"/>
          <a:ext cx="4505585" cy="2861046"/>
        </a:xfrm>
        <a:prstGeom prst="roundRect">
          <a:avLst>
            <a:gd name="adj" fmla="val 10000"/>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sp>
    <dsp:sp modelId="{7C4EB2D9-E93F-4E46-8EA2-60DB9DF3B643}">
      <dsp:nvSpPr>
        <dsp:cNvPr id="0" name=""/>
        <dsp:cNvSpPr/>
      </dsp:nvSpPr>
      <dsp:spPr>
        <a:xfrm>
          <a:off x="501904" y="982940"/>
          <a:ext cx="4505585" cy="28610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t>Σήμερα ξεκινάμε ένα ταξίδι στην ειδική διδακτική των αρχαιογνωστικών μαθημάτων. Ο στόχος μας είναι να κατανοήσουμε πώς μπορούμε να διδάξουμε μαθήματα, όπως η Αρχαία Ελληνική Γλώσσα, η Ιστορία και η Λογοτεχνία, με τρόπο που να είναι ουσιαστικός, ενδιαφέρον και κατανοητός για τους μαθητές μας.</a:t>
          </a:r>
          <a:endParaRPr lang="en-US" sz="1800" kern="1200"/>
        </a:p>
      </dsp:txBody>
      <dsp:txXfrm>
        <a:off x="585701" y="1066737"/>
        <a:ext cx="4337991" cy="2693452"/>
      </dsp:txXfrm>
    </dsp:sp>
    <dsp:sp modelId="{9B4B9C0F-0D2F-3D4A-B734-F1C2E6EB8D26}">
      <dsp:nvSpPr>
        <dsp:cNvPr id="0" name=""/>
        <dsp:cNvSpPr/>
      </dsp:nvSpPr>
      <dsp:spPr>
        <a:xfrm>
          <a:off x="5508110" y="507350"/>
          <a:ext cx="4505585" cy="2861046"/>
        </a:xfrm>
        <a:prstGeom prst="roundRect">
          <a:avLst>
            <a:gd name="adj" fmla="val 10000"/>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sp>
    <dsp:sp modelId="{24931406-E3C3-7140-80DB-5651693E03CB}">
      <dsp:nvSpPr>
        <dsp:cNvPr id="0" name=""/>
        <dsp:cNvSpPr/>
      </dsp:nvSpPr>
      <dsp:spPr>
        <a:xfrm>
          <a:off x="6008730" y="982940"/>
          <a:ext cx="4505585" cy="28610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t>Τα αρχαιογνωστικά μαθήματα συχνά θεωρούνται δύσκολα ή αποκομμένα από τη σημερινή πραγματικότητα. Αλλά η αλήθεια είναι ότι κρύβουν θησαυρούς που μας βοηθούν να καταλάβουμε τον κόσμο γύρω μας. Για να φτάσουμε σε αυτό το σημείο, θα εξετάσουμε σήμερα βασικές παιδαγωγικές αρχές και θα δούμε πώς η διδασκαλία επηρεάζεται από το κοινωνικό πλαίσιο.</a:t>
          </a:r>
          <a:endParaRPr lang="en-US" sz="1800" kern="1200"/>
        </a:p>
      </dsp:txBody>
      <dsp:txXfrm>
        <a:off x="6092527" y="1066737"/>
        <a:ext cx="4337991" cy="2693452"/>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B3E06C8-C46D-5E40-B31A-970230762B9B}">
      <dsp:nvSpPr>
        <dsp:cNvPr id="0" name=""/>
        <dsp:cNvSpPr/>
      </dsp:nvSpPr>
      <dsp:spPr>
        <a:xfrm>
          <a:off x="2332533" y="833349"/>
          <a:ext cx="504569" cy="91440"/>
        </a:xfrm>
        <a:custGeom>
          <a:avLst/>
          <a:gdLst/>
          <a:ahLst/>
          <a:cxnLst/>
          <a:rect l="0" t="0" r="0" b="0"/>
          <a:pathLst>
            <a:path>
              <a:moveTo>
                <a:pt x="0" y="45720"/>
              </a:moveTo>
              <a:lnTo>
                <a:pt x="504569" y="45720"/>
              </a:lnTo>
            </a:path>
          </a:pathLst>
        </a:custGeom>
        <a:noFill/>
        <a:ln w="12700" cap="flat" cmpd="sng" algn="ctr">
          <a:solidFill>
            <a:schemeClr val="accent5">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571439" y="876391"/>
        <a:ext cx="26758" cy="5356"/>
      </dsp:txXfrm>
    </dsp:sp>
    <dsp:sp modelId="{E64DA33B-1CB0-FD46-B456-A7E09608B654}">
      <dsp:nvSpPr>
        <dsp:cNvPr id="0" name=""/>
        <dsp:cNvSpPr/>
      </dsp:nvSpPr>
      <dsp:spPr>
        <a:xfrm>
          <a:off x="7508" y="181022"/>
          <a:ext cx="2326825" cy="1396095"/>
        </a:xfrm>
        <a:prstGeom prst="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016" tIns="119680" rIns="114016" bIns="119680" numCol="1" spcCol="1270" anchor="ctr" anchorCtr="0">
          <a:noAutofit/>
        </a:bodyPr>
        <a:lstStyle/>
        <a:p>
          <a:pPr marL="0" lvl="0" indent="0" algn="ctr" defTabSz="533400">
            <a:lnSpc>
              <a:spcPct val="90000"/>
            </a:lnSpc>
            <a:spcBef>
              <a:spcPct val="0"/>
            </a:spcBef>
            <a:spcAft>
              <a:spcPct val="35000"/>
            </a:spcAft>
            <a:buNone/>
          </a:pPr>
          <a:r>
            <a:rPr lang="el-GR" sz="1200" kern="1200"/>
            <a:t>Η έννοια της κοινότητας και η σχέση του ατόμου με την πολιτεία είναι κεντρικά θέματα στην αρχαιοελληνική γραμματεία.</a:t>
          </a:r>
          <a:endParaRPr lang="en-US" sz="1200" kern="1200"/>
        </a:p>
      </dsp:txBody>
      <dsp:txXfrm>
        <a:off x="7508" y="181022"/>
        <a:ext cx="2326825" cy="1396095"/>
      </dsp:txXfrm>
    </dsp:sp>
    <dsp:sp modelId="{2E5E51A5-3C39-BA44-BFBA-E0DB2E6D0472}">
      <dsp:nvSpPr>
        <dsp:cNvPr id="0" name=""/>
        <dsp:cNvSpPr/>
      </dsp:nvSpPr>
      <dsp:spPr>
        <a:xfrm>
          <a:off x="5194529" y="833349"/>
          <a:ext cx="504569" cy="91440"/>
        </a:xfrm>
        <a:custGeom>
          <a:avLst/>
          <a:gdLst/>
          <a:ahLst/>
          <a:cxnLst/>
          <a:rect l="0" t="0" r="0" b="0"/>
          <a:pathLst>
            <a:path>
              <a:moveTo>
                <a:pt x="0" y="45720"/>
              </a:moveTo>
              <a:lnTo>
                <a:pt x="504569" y="45720"/>
              </a:lnTo>
            </a:path>
          </a:pathLst>
        </a:custGeom>
        <a:noFill/>
        <a:ln w="12700" cap="flat" cmpd="sng" algn="ctr">
          <a:solidFill>
            <a:schemeClr val="accent5">
              <a:hueOff val="-2430430"/>
              <a:satOff val="-165"/>
              <a:lumOff val="392"/>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5433435" y="876391"/>
        <a:ext cx="26758" cy="5356"/>
      </dsp:txXfrm>
    </dsp:sp>
    <dsp:sp modelId="{74E6DA43-DA05-674D-9B20-7D19890980DC}">
      <dsp:nvSpPr>
        <dsp:cNvPr id="0" name=""/>
        <dsp:cNvSpPr/>
      </dsp:nvSpPr>
      <dsp:spPr>
        <a:xfrm>
          <a:off x="2869503" y="181022"/>
          <a:ext cx="2326825" cy="1396095"/>
        </a:xfrm>
        <a:prstGeom prst="rect">
          <a:avLst/>
        </a:prstGeom>
        <a:solidFill>
          <a:schemeClr val="accent5">
            <a:hueOff val="-2025358"/>
            <a:satOff val="-138"/>
            <a:lumOff val="327"/>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016" tIns="119680" rIns="114016" bIns="119680" numCol="1" spcCol="1270" anchor="ctr" anchorCtr="0">
          <a:noAutofit/>
        </a:bodyPr>
        <a:lstStyle/>
        <a:p>
          <a:pPr marL="0" lvl="0" indent="0" algn="ctr" defTabSz="533400">
            <a:lnSpc>
              <a:spcPct val="90000"/>
            </a:lnSpc>
            <a:spcBef>
              <a:spcPct val="0"/>
            </a:spcBef>
            <a:spcAft>
              <a:spcPct val="35000"/>
            </a:spcAft>
            <a:buNone/>
          </a:pPr>
          <a:r>
            <a:rPr lang="el-GR" sz="1200" kern="1200"/>
            <a:t>Στον </a:t>
          </a:r>
          <a:r>
            <a:rPr lang="el-GR" sz="1200" b="1" kern="1200"/>
            <a:t>Επιτάφιο Λόγο</a:t>
          </a:r>
          <a:r>
            <a:rPr lang="el-GR" sz="1200" kern="1200"/>
            <a:t> του Περικλή, η αθηναϊκή δημοκρατία παρουσιάζεται ως μια κοινωνία που βασίζεται στη συλλογικότητα και τη συμμετοχή.</a:t>
          </a:r>
          <a:endParaRPr lang="en-US" sz="1200" kern="1200"/>
        </a:p>
      </dsp:txBody>
      <dsp:txXfrm>
        <a:off x="2869503" y="181022"/>
        <a:ext cx="2326825" cy="1396095"/>
      </dsp:txXfrm>
    </dsp:sp>
    <dsp:sp modelId="{00B4F014-1000-6749-8870-06AFA98E8D34}">
      <dsp:nvSpPr>
        <dsp:cNvPr id="0" name=""/>
        <dsp:cNvSpPr/>
      </dsp:nvSpPr>
      <dsp:spPr>
        <a:xfrm>
          <a:off x="8056525" y="833349"/>
          <a:ext cx="504569" cy="91440"/>
        </a:xfrm>
        <a:custGeom>
          <a:avLst/>
          <a:gdLst/>
          <a:ahLst/>
          <a:cxnLst/>
          <a:rect l="0" t="0" r="0" b="0"/>
          <a:pathLst>
            <a:path>
              <a:moveTo>
                <a:pt x="0" y="45720"/>
              </a:moveTo>
              <a:lnTo>
                <a:pt x="504569" y="45720"/>
              </a:lnTo>
            </a:path>
          </a:pathLst>
        </a:custGeom>
        <a:noFill/>
        <a:ln w="12700" cap="flat" cmpd="sng" algn="ctr">
          <a:solidFill>
            <a:schemeClr val="accent5">
              <a:hueOff val="-4860860"/>
              <a:satOff val="-330"/>
              <a:lumOff val="784"/>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8295430" y="876391"/>
        <a:ext cx="26758" cy="5356"/>
      </dsp:txXfrm>
    </dsp:sp>
    <dsp:sp modelId="{6898B852-B983-3641-BA9A-5F50DFC89ADE}">
      <dsp:nvSpPr>
        <dsp:cNvPr id="0" name=""/>
        <dsp:cNvSpPr/>
      </dsp:nvSpPr>
      <dsp:spPr>
        <a:xfrm>
          <a:off x="5731499" y="181022"/>
          <a:ext cx="2326825" cy="1396095"/>
        </a:xfrm>
        <a:prstGeom prst="rect">
          <a:avLst/>
        </a:prstGeom>
        <a:solidFill>
          <a:schemeClr val="accent5">
            <a:hueOff val="-4050717"/>
            <a:satOff val="-275"/>
            <a:lumOff val="65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016" tIns="119680" rIns="114016" bIns="119680" numCol="1" spcCol="1270" anchor="ctr" anchorCtr="0">
          <a:noAutofit/>
        </a:bodyPr>
        <a:lstStyle/>
        <a:p>
          <a:pPr marL="0" lvl="0" indent="0" algn="ctr" defTabSz="533400">
            <a:lnSpc>
              <a:spcPct val="90000"/>
            </a:lnSpc>
            <a:spcBef>
              <a:spcPct val="0"/>
            </a:spcBef>
            <a:spcAft>
              <a:spcPct val="35000"/>
            </a:spcAft>
            <a:buNone/>
          </a:pPr>
          <a:r>
            <a:rPr lang="el-GR" sz="1200" kern="1200"/>
            <a:t>Στην </a:t>
          </a:r>
          <a:r>
            <a:rPr lang="el-GR" sz="1200" b="1" kern="1200"/>
            <a:t>Απολογία του Σωκράτη</a:t>
          </a:r>
          <a:r>
            <a:rPr lang="el-GR" sz="1200" kern="1200"/>
            <a:t>, ο φιλόσοφος υπερασπίζεται το δικαίωμα του ατόμου να σκέφτεται και να εκφράζεται ελεύθερα, ακόμα κι αν αυτό συγκρούεται με την πλειοψηφία.</a:t>
          </a:r>
          <a:endParaRPr lang="en-US" sz="1200" kern="1200"/>
        </a:p>
      </dsp:txBody>
      <dsp:txXfrm>
        <a:off x="5731499" y="181022"/>
        <a:ext cx="2326825" cy="1396095"/>
      </dsp:txXfrm>
    </dsp:sp>
    <dsp:sp modelId="{3F357366-2BF5-EA4D-8593-790880B6DC2E}">
      <dsp:nvSpPr>
        <dsp:cNvPr id="0" name=""/>
        <dsp:cNvSpPr/>
      </dsp:nvSpPr>
      <dsp:spPr>
        <a:xfrm>
          <a:off x="1170920" y="1575317"/>
          <a:ext cx="8585987" cy="504569"/>
        </a:xfrm>
        <a:custGeom>
          <a:avLst/>
          <a:gdLst/>
          <a:ahLst/>
          <a:cxnLst/>
          <a:rect l="0" t="0" r="0" b="0"/>
          <a:pathLst>
            <a:path>
              <a:moveTo>
                <a:pt x="8585987" y="0"/>
              </a:moveTo>
              <a:lnTo>
                <a:pt x="8585987" y="269384"/>
              </a:lnTo>
              <a:lnTo>
                <a:pt x="0" y="269384"/>
              </a:lnTo>
              <a:lnTo>
                <a:pt x="0" y="504569"/>
              </a:lnTo>
            </a:path>
          </a:pathLst>
        </a:custGeom>
        <a:noFill/>
        <a:ln w="12700" cap="flat" cmpd="sng" algn="ctr">
          <a:solidFill>
            <a:schemeClr val="accent5">
              <a:hueOff val="-7291290"/>
              <a:satOff val="-496"/>
              <a:lumOff val="1177"/>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5248848" y="1824924"/>
        <a:ext cx="430132" cy="5356"/>
      </dsp:txXfrm>
    </dsp:sp>
    <dsp:sp modelId="{9A4D7483-DD10-1C4D-80CB-762B5555D09F}">
      <dsp:nvSpPr>
        <dsp:cNvPr id="0" name=""/>
        <dsp:cNvSpPr/>
      </dsp:nvSpPr>
      <dsp:spPr>
        <a:xfrm>
          <a:off x="8593495" y="181022"/>
          <a:ext cx="2326825" cy="1396095"/>
        </a:xfrm>
        <a:prstGeom prst="rect">
          <a:avLst/>
        </a:prstGeom>
        <a:solidFill>
          <a:schemeClr val="accent5">
            <a:hueOff val="-6076075"/>
            <a:satOff val="-413"/>
            <a:lumOff val="98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016" tIns="119680" rIns="114016" bIns="119680" numCol="1" spcCol="1270" anchor="ctr" anchorCtr="0">
          <a:noAutofit/>
        </a:bodyPr>
        <a:lstStyle/>
        <a:p>
          <a:pPr marL="0" lvl="0" indent="0" algn="ctr" defTabSz="533400">
            <a:lnSpc>
              <a:spcPct val="90000"/>
            </a:lnSpc>
            <a:spcBef>
              <a:spcPct val="0"/>
            </a:spcBef>
            <a:spcAft>
              <a:spcPct val="35000"/>
            </a:spcAft>
            <a:buNone/>
          </a:pPr>
          <a:r>
            <a:rPr lang="el-GR" sz="1200" b="1" kern="1200"/>
            <a:t>Πρακτική Εφαρμογή:</a:t>
          </a:r>
          <a:endParaRPr lang="en-US" sz="1200" kern="1200"/>
        </a:p>
      </dsp:txBody>
      <dsp:txXfrm>
        <a:off x="8593495" y="181022"/>
        <a:ext cx="2326825" cy="1396095"/>
      </dsp:txXfrm>
    </dsp:sp>
    <dsp:sp modelId="{EDDD7856-38B5-B94A-871B-3C5E545B4455}">
      <dsp:nvSpPr>
        <dsp:cNvPr id="0" name=""/>
        <dsp:cNvSpPr/>
      </dsp:nvSpPr>
      <dsp:spPr>
        <a:xfrm>
          <a:off x="2332533" y="2764615"/>
          <a:ext cx="504569" cy="91440"/>
        </a:xfrm>
        <a:custGeom>
          <a:avLst/>
          <a:gdLst/>
          <a:ahLst/>
          <a:cxnLst/>
          <a:rect l="0" t="0" r="0" b="0"/>
          <a:pathLst>
            <a:path>
              <a:moveTo>
                <a:pt x="0" y="45720"/>
              </a:moveTo>
              <a:lnTo>
                <a:pt x="504569" y="45720"/>
              </a:lnTo>
            </a:path>
          </a:pathLst>
        </a:custGeom>
        <a:noFill/>
        <a:ln w="12700" cap="flat" cmpd="sng" algn="ctr">
          <a:solidFill>
            <a:schemeClr val="accent5">
              <a:hueOff val="-9721720"/>
              <a:satOff val="-661"/>
              <a:lumOff val="1569"/>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571439" y="2807656"/>
        <a:ext cx="26758" cy="5356"/>
      </dsp:txXfrm>
    </dsp:sp>
    <dsp:sp modelId="{E2D330EC-E936-444E-B9D9-CDD42806B9B3}">
      <dsp:nvSpPr>
        <dsp:cNvPr id="0" name=""/>
        <dsp:cNvSpPr/>
      </dsp:nvSpPr>
      <dsp:spPr>
        <a:xfrm>
          <a:off x="7508" y="2112287"/>
          <a:ext cx="2326825" cy="1396095"/>
        </a:xfrm>
        <a:prstGeom prst="rect">
          <a:avLst/>
        </a:prstGeom>
        <a:solidFill>
          <a:schemeClr val="accent5">
            <a:hueOff val="-8101434"/>
            <a:satOff val="-551"/>
            <a:lumOff val="1307"/>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016" tIns="119680" rIns="114016" bIns="119680" numCol="1" spcCol="1270" anchor="ctr" anchorCtr="0">
          <a:noAutofit/>
        </a:bodyPr>
        <a:lstStyle/>
        <a:p>
          <a:pPr marL="0" lvl="0" indent="0" algn="ctr" defTabSz="533400">
            <a:lnSpc>
              <a:spcPct val="90000"/>
            </a:lnSpc>
            <a:spcBef>
              <a:spcPct val="0"/>
            </a:spcBef>
            <a:spcAft>
              <a:spcPct val="35000"/>
            </a:spcAft>
            <a:buNone/>
          </a:pPr>
          <a:r>
            <a:rPr lang="el-GR" sz="1200" kern="1200"/>
            <a:t>Προκαλέστε συζήτηση:</a:t>
          </a:r>
          <a:endParaRPr lang="en-US" sz="1200" kern="1200"/>
        </a:p>
      </dsp:txBody>
      <dsp:txXfrm>
        <a:off x="7508" y="2112287"/>
        <a:ext cx="2326825" cy="1396095"/>
      </dsp:txXfrm>
    </dsp:sp>
    <dsp:sp modelId="{61AB6603-6CB4-5548-9952-2C95DDA894D9}">
      <dsp:nvSpPr>
        <dsp:cNvPr id="0" name=""/>
        <dsp:cNvSpPr/>
      </dsp:nvSpPr>
      <dsp:spPr>
        <a:xfrm>
          <a:off x="5194529" y="2764615"/>
          <a:ext cx="504569" cy="91440"/>
        </a:xfrm>
        <a:custGeom>
          <a:avLst/>
          <a:gdLst/>
          <a:ahLst/>
          <a:cxnLst/>
          <a:rect l="0" t="0" r="0" b="0"/>
          <a:pathLst>
            <a:path>
              <a:moveTo>
                <a:pt x="0" y="45720"/>
              </a:moveTo>
              <a:lnTo>
                <a:pt x="504569" y="45720"/>
              </a:lnTo>
            </a:path>
          </a:pathLst>
        </a:custGeom>
        <a:noFill/>
        <a:ln w="12700" cap="flat" cmpd="sng" algn="ctr">
          <a:solidFill>
            <a:schemeClr val="accent5">
              <a:hueOff val="-12152150"/>
              <a:satOff val="-826"/>
              <a:lumOff val="1961"/>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5433435" y="2807656"/>
        <a:ext cx="26758" cy="5356"/>
      </dsp:txXfrm>
    </dsp:sp>
    <dsp:sp modelId="{9834A9D2-3778-C348-8D6E-0DCEF01737F5}">
      <dsp:nvSpPr>
        <dsp:cNvPr id="0" name=""/>
        <dsp:cNvSpPr/>
      </dsp:nvSpPr>
      <dsp:spPr>
        <a:xfrm>
          <a:off x="2869503" y="2112287"/>
          <a:ext cx="2326825" cy="1396095"/>
        </a:xfrm>
        <a:prstGeom prst="rect">
          <a:avLst/>
        </a:prstGeom>
        <a:solidFill>
          <a:schemeClr val="accent5">
            <a:hueOff val="-10126791"/>
            <a:satOff val="-688"/>
            <a:lumOff val="163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016" tIns="119680" rIns="114016" bIns="119680" numCol="1" spcCol="1270" anchor="ctr" anchorCtr="0">
          <a:noAutofit/>
        </a:bodyPr>
        <a:lstStyle/>
        <a:p>
          <a:pPr marL="0" lvl="0" indent="0" algn="ctr" defTabSz="533400">
            <a:lnSpc>
              <a:spcPct val="90000"/>
            </a:lnSpc>
            <a:spcBef>
              <a:spcPct val="0"/>
            </a:spcBef>
            <a:spcAft>
              <a:spcPct val="35000"/>
            </a:spcAft>
            <a:buNone/>
          </a:pPr>
          <a:r>
            <a:rPr lang="el-GR" sz="1200" kern="1200"/>
            <a:t>Ποιες είναι οι υποχρεώσεις μας προς την κοινότητα;</a:t>
          </a:r>
          <a:endParaRPr lang="en-US" sz="1200" kern="1200"/>
        </a:p>
      </dsp:txBody>
      <dsp:txXfrm>
        <a:off x="2869503" y="2112287"/>
        <a:ext cx="2326825" cy="1396095"/>
      </dsp:txXfrm>
    </dsp:sp>
    <dsp:sp modelId="{E511D734-7B78-3F48-A0C7-013C81D3E435}">
      <dsp:nvSpPr>
        <dsp:cNvPr id="0" name=""/>
        <dsp:cNvSpPr/>
      </dsp:nvSpPr>
      <dsp:spPr>
        <a:xfrm>
          <a:off x="5731499" y="2112287"/>
          <a:ext cx="2326825" cy="1396095"/>
        </a:xfrm>
        <a:prstGeom prst="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016" tIns="119680" rIns="114016" bIns="119680" numCol="1" spcCol="1270" anchor="ctr" anchorCtr="0">
          <a:noAutofit/>
        </a:bodyPr>
        <a:lstStyle/>
        <a:p>
          <a:pPr marL="0" lvl="0" indent="0" algn="ctr" defTabSz="533400">
            <a:lnSpc>
              <a:spcPct val="90000"/>
            </a:lnSpc>
            <a:spcBef>
              <a:spcPct val="0"/>
            </a:spcBef>
            <a:spcAft>
              <a:spcPct val="35000"/>
            </a:spcAft>
            <a:buNone/>
          </a:pPr>
          <a:r>
            <a:rPr lang="el-GR" sz="1200" kern="1200"/>
            <a:t>Πώς ισορροπούμε ανάμεσα στην ελευθερία του ατόμου και τις ανάγκες της κοινωνίας;</a:t>
          </a:r>
          <a:endParaRPr lang="en-US" sz="1200" kern="1200"/>
        </a:p>
      </dsp:txBody>
      <dsp:txXfrm>
        <a:off x="5731499" y="2112287"/>
        <a:ext cx="2326825" cy="1396095"/>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8403FC-3EE3-E942-BA0F-DDAA50E2FA6A}">
      <dsp:nvSpPr>
        <dsp:cNvPr id="0" name=""/>
        <dsp:cNvSpPr/>
      </dsp:nvSpPr>
      <dsp:spPr>
        <a:xfrm>
          <a:off x="0" y="418325"/>
          <a:ext cx="6666833" cy="1498770"/>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l-GR" sz="2100" b="1" kern="1200"/>
            <a:t>Ενίσχυση της Κριτικής Σκέψης:</a:t>
          </a:r>
          <a:br>
            <a:rPr lang="el-GR" sz="2100" kern="1200"/>
          </a:br>
          <a:r>
            <a:rPr lang="el-GR" sz="2100" kern="1200"/>
            <a:t>Οι μαθητές μαθαίνουν να βλέπουν τα κείμενα όχι μόνο ως λογοτεχνία, αλλά ως αντανάκλαση των κοινωνιών που τα παρήγαγαν.</a:t>
          </a:r>
          <a:endParaRPr lang="en-US" sz="2100" kern="1200"/>
        </a:p>
      </dsp:txBody>
      <dsp:txXfrm>
        <a:off x="73164" y="491489"/>
        <a:ext cx="6520505" cy="1352442"/>
      </dsp:txXfrm>
    </dsp:sp>
    <dsp:sp modelId="{DE1FF806-155C-CD44-8992-D6FE4E226B3A}">
      <dsp:nvSpPr>
        <dsp:cNvPr id="0" name=""/>
        <dsp:cNvSpPr/>
      </dsp:nvSpPr>
      <dsp:spPr>
        <a:xfrm>
          <a:off x="0" y="1977575"/>
          <a:ext cx="6666833" cy="1498770"/>
        </a:xfrm>
        <a:prstGeom prst="roundRect">
          <a:avLst/>
        </a:prstGeom>
        <a:gradFill rotWithShape="0">
          <a:gsLst>
            <a:gs pos="0">
              <a:schemeClr val="accent2">
                <a:hueOff val="3221806"/>
                <a:satOff val="-9246"/>
                <a:lumOff val="-14805"/>
                <a:alphaOff val="0"/>
                <a:satMod val="103000"/>
                <a:lumMod val="102000"/>
                <a:tint val="94000"/>
              </a:schemeClr>
            </a:gs>
            <a:gs pos="50000">
              <a:schemeClr val="accent2">
                <a:hueOff val="3221806"/>
                <a:satOff val="-9246"/>
                <a:lumOff val="-14805"/>
                <a:alphaOff val="0"/>
                <a:satMod val="110000"/>
                <a:lumMod val="100000"/>
                <a:shade val="100000"/>
              </a:schemeClr>
            </a:gs>
            <a:gs pos="100000">
              <a:schemeClr val="accent2">
                <a:hueOff val="3221806"/>
                <a:satOff val="-9246"/>
                <a:lumOff val="-1480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l-GR" sz="2100" b="1" kern="1200"/>
            <a:t>Σύνδεση με τη Σύγχρονη Πραγματικότητα:</a:t>
          </a:r>
          <a:br>
            <a:rPr lang="el-GR" sz="2100" kern="1200"/>
          </a:br>
          <a:r>
            <a:rPr lang="el-GR" sz="2100" kern="1200"/>
            <a:t>Μέσα από τις κοινωνιολογικές αναλύσεις, οι μαθητές βλέπουν πώς τα θέματα της αρχαιότητας σχετίζονται με τη δική τους ζωή.</a:t>
          </a:r>
          <a:endParaRPr lang="en-US" sz="2100" kern="1200"/>
        </a:p>
      </dsp:txBody>
      <dsp:txXfrm>
        <a:off x="73164" y="2050739"/>
        <a:ext cx="6520505" cy="1352442"/>
      </dsp:txXfrm>
    </dsp:sp>
    <dsp:sp modelId="{6FDB80C4-68DC-1A44-9B6E-CB37CFB98E9D}">
      <dsp:nvSpPr>
        <dsp:cNvPr id="0" name=""/>
        <dsp:cNvSpPr/>
      </dsp:nvSpPr>
      <dsp:spPr>
        <a:xfrm>
          <a:off x="0" y="3536825"/>
          <a:ext cx="6666833" cy="1498770"/>
        </a:xfrm>
        <a:prstGeom prst="roundRect">
          <a:avLst/>
        </a:prstGeom>
        <a:gradFill rotWithShape="0">
          <a:gsLst>
            <a:gs pos="0">
              <a:schemeClr val="accent2">
                <a:hueOff val="6443612"/>
                <a:satOff val="-18493"/>
                <a:lumOff val="-29609"/>
                <a:alphaOff val="0"/>
                <a:satMod val="103000"/>
                <a:lumMod val="102000"/>
                <a:tint val="94000"/>
              </a:schemeClr>
            </a:gs>
            <a:gs pos="50000">
              <a:schemeClr val="accent2">
                <a:hueOff val="6443612"/>
                <a:satOff val="-18493"/>
                <a:lumOff val="-29609"/>
                <a:alphaOff val="0"/>
                <a:satMod val="110000"/>
                <a:lumMod val="100000"/>
                <a:shade val="100000"/>
              </a:schemeClr>
            </a:gs>
            <a:gs pos="100000">
              <a:schemeClr val="accent2">
                <a:hueOff val="6443612"/>
                <a:satOff val="-18493"/>
                <a:lumOff val="-2960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l-GR" sz="2100" b="1" kern="1200"/>
            <a:t>Καλλιέργεια Ενσυναίσθησης:</a:t>
          </a:r>
          <a:br>
            <a:rPr lang="el-GR" sz="2100" kern="1200"/>
          </a:br>
          <a:r>
            <a:rPr lang="el-GR" sz="2100" kern="1200"/>
            <a:t>Η κατανόηση διαφορετικών κοινωνικών πλαισίων βοηθά τους μαθητές να αναπτύξουν ενσυναίσθηση για ανθρώπους με διαφορετικές εμπειρίες και απόψεις.</a:t>
          </a:r>
          <a:endParaRPr lang="en-US" sz="2100" kern="1200"/>
        </a:p>
      </dsp:txBody>
      <dsp:txXfrm>
        <a:off x="73164" y="3609989"/>
        <a:ext cx="6520505" cy="1352442"/>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9422D44-8F51-0E41-A14F-F24699E8515F}">
      <dsp:nvSpPr>
        <dsp:cNvPr id="0" name=""/>
        <dsp:cNvSpPr/>
      </dsp:nvSpPr>
      <dsp:spPr>
        <a:xfrm>
          <a:off x="0" y="109826"/>
          <a:ext cx="6798539" cy="845471"/>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l" defTabSz="533400">
            <a:lnSpc>
              <a:spcPct val="90000"/>
            </a:lnSpc>
            <a:spcBef>
              <a:spcPct val="0"/>
            </a:spcBef>
            <a:spcAft>
              <a:spcPct val="35000"/>
            </a:spcAft>
            <a:buNone/>
          </a:pPr>
          <a:r>
            <a:rPr lang="el-GR" sz="1200" kern="1200"/>
            <a:t>Η γυναίκα στην αρχαία ελληνική λογοτεχνία συχνά λειτουργεί ως μέσο ανάδειξης κοινωνικών, ηθικών και πολιτικών ζητημάτων. Οι γυναικείοι χαρακτήρες, αν και δευτερεύοντες στη δημόσια σφαίρα, έχουν πρωταγωνιστικό ρόλο στη λογοτεχνική έκφραση.</a:t>
          </a:r>
          <a:endParaRPr lang="en-US" sz="1200" kern="1200"/>
        </a:p>
      </dsp:txBody>
      <dsp:txXfrm>
        <a:off x="41272" y="151098"/>
        <a:ext cx="6715995" cy="762927"/>
      </dsp:txXfrm>
    </dsp:sp>
    <dsp:sp modelId="{9F92CFB0-E862-FD42-8CD7-5CA92B1EF1E6}">
      <dsp:nvSpPr>
        <dsp:cNvPr id="0" name=""/>
        <dsp:cNvSpPr/>
      </dsp:nvSpPr>
      <dsp:spPr>
        <a:xfrm>
          <a:off x="0" y="989857"/>
          <a:ext cx="6798539" cy="845471"/>
        </a:xfrm>
        <a:prstGeom prst="roundRect">
          <a:avLst/>
        </a:prstGeom>
        <a:solidFill>
          <a:schemeClr val="accent5">
            <a:hueOff val="-4050717"/>
            <a:satOff val="-275"/>
            <a:lumOff val="654"/>
            <a:alphaOff val="0"/>
          </a:schemeClr>
        </a:solidFill>
        <a:ln w="2540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l" defTabSz="533400">
            <a:lnSpc>
              <a:spcPct val="90000"/>
            </a:lnSpc>
            <a:spcBef>
              <a:spcPct val="0"/>
            </a:spcBef>
            <a:spcAft>
              <a:spcPct val="35000"/>
            </a:spcAft>
            <a:buNone/>
          </a:pPr>
          <a:r>
            <a:rPr lang="el-GR" sz="1200" b="1" kern="1200"/>
            <a:t>Αντιγόνη (Σοφοκλής):</a:t>
          </a:r>
          <a:br>
            <a:rPr lang="el-GR" sz="1200" kern="1200"/>
          </a:br>
          <a:r>
            <a:rPr lang="el-GR" sz="1200" kern="1200"/>
            <a:t>Η Αντιγόνη εκφράζει την αντιπαράθεση μεταξύ του θείου και του ανθρώπινου νόμου. Ως γυναικείος χαρακτήρας, αντιπροσωπεύει τη δύναμη της ηθικής, υπερβαίνοντας τους περιορισμούς του φύλου της στην πατριαρχική κοινωνία της Θήβας.</a:t>
          </a:r>
          <a:endParaRPr lang="en-US" sz="1200" kern="1200"/>
        </a:p>
      </dsp:txBody>
      <dsp:txXfrm>
        <a:off x="41272" y="1031129"/>
        <a:ext cx="6715995" cy="762927"/>
      </dsp:txXfrm>
    </dsp:sp>
    <dsp:sp modelId="{B7E3D37A-D2FF-4749-8C77-C9CD5E94F33C}">
      <dsp:nvSpPr>
        <dsp:cNvPr id="0" name=""/>
        <dsp:cNvSpPr/>
      </dsp:nvSpPr>
      <dsp:spPr>
        <a:xfrm>
          <a:off x="0" y="1869888"/>
          <a:ext cx="6798539" cy="845471"/>
        </a:xfrm>
        <a:prstGeom prst="roundRect">
          <a:avLst/>
        </a:prstGeom>
        <a:solidFill>
          <a:schemeClr val="accent5">
            <a:hueOff val="-8101434"/>
            <a:satOff val="-551"/>
            <a:lumOff val="1307"/>
            <a:alphaOff val="0"/>
          </a:schemeClr>
        </a:solidFill>
        <a:ln w="2540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l" defTabSz="533400">
            <a:lnSpc>
              <a:spcPct val="90000"/>
            </a:lnSpc>
            <a:spcBef>
              <a:spcPct val="0"/>
            </a:spcBef>
            <a:spcAft>
              <a:spcPct val="35000"/>
            </a:spcAft>
            <a:buNone/>
          </a:pPr>
          <a:r>
            <a:rPr lang="el-GR" sz="1200" b="1" kern="1200"/>
            <a:t>Μήδεια (Ευριπίδης):</a:t>
          </a:r>
          <a:br>
            <a:rPr lang="el-GR" sz="1200" kern="1200"/>
          </a:br>
          <a:r>
            <a:rPr lang="el-GR" sz="1200" kern="1200"/>
            <a:t>Η Μήδεια παρουσιάζεται ως θύμα και θύτης. Ο χαρακτήρας της ενσαρκώνει την προδοσία, την εκδίκηση και την απόγνωση, ενώ ταυτόχρονα προβληματίζει για τον ρόλο της γυναίκας στην κοινωνία και την οικογένεια.</a:t>
          </a:r>
          <a:endParaRPr lang="en-US" sz="1200" kern="1200"/>
        </a:p>
      </dsp:txBody>
      <dsp:txXfrm>
        <a:off x="41272" y="1911160"/>
        <a:ext cx="6715995" cy="762927"/>
      </dsp:txXfrm>
    </dsp:sp>
    <dsp:sp modelId="{CE194639-487E-3845-89C4-5F5162BA1FE7}">
      <dsp:nvSpPr>
        <dsp:cNvPr id="0" name=""/>
        <dsp:cNvSpPr/>
      </dsp:nvSpPr>
      <dsp:spPr>
        <a:xfrm>
          <a:off x="0" y="2749919"/>
          <a:ext cx="6798539" cy="845471"/>
        </a:xfrm>
        <a:prstGeom prst="roundRect">
          <a:avLst/>
        </a:prstGeom>
        <a:solidFill>
          <a:schemeClr val="accent5">
            <a:hueOff val="-12152150"/>
            <a:satOff val="-826"/>
            <a:lumOff val="1961"/>
            <a:alphaOff val="0"/>
          </a:schemeClr>
        </a:solidFill>
        <a:ln w="2540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l" defTabSz="533400">
            <a:lnSpc>
              <a:spcPct val="90000"/>
            </a:lnSpc>
            <a:spcBef>
              <a:spcPct val="0"/>
            </a:spcBef>
            <a:spcAft>
              <a:spcPct val="35000"/>
            </a:spcAft>
            <a:buNone/>
          </a:pPr>
          <a:r>
            <a:rPr lang="el-GR" sz="1200" b="1" kern="1200"/>
            <a:t>Λυσιστράτη (Αριστοφάνης):</a:t>
          </a:r>
          <a:br>
            <a:rPr lang="el-GR" sz="1200" kern="1200"/>
          </a:br>
          <a:r>
            <a:rPr lang="el-GR" sz="1200" kern="1200"/>
            <a:t>Με χιουμοριστικό τρόπο, η Λυσιστράτη φέρνει στο προσκήνιο τη δύναμη της γυναικείας συλλογικότητας και της ειρηνικής διεκδίκησης, αναδεικνύοντας τον ρόλο των γυναικών ως κοινωνικών καταλυτών.</a:t>
          </a:r>
          <a:endParaRPr lang="en-US" sz="1200" kern="1200"/>
        </a:p>
      </dsp:txBody>
      <dsp:txXfrm>
        <a:off x="41272" y="2791191"/>
        <a:ext cx="6715995" cy="762927"/>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50CB44-9331-F148-A1B3-D13CE163A434}">
      <dsp:nvSpPr>
        <dsp:cNvPr id="0" name=""/>
        <dsp:cNvSpPr/>
      </dsp:nvSpPr>
      <dsp:spPr>
        <a:xfrm>
          <a:off x="0" y="35428"/>
          <a:ext cx="6002110" cy="1179072"/>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l-GR" sz="2100" b="1" kern="1200"/>
            <a:t>Ερωτήματα για Σκέψη:</a:t>
          </a:r>
          <a:endParaRPr lang="en-US" sz="2100" kern="1200"/>
        </a:p>
      </dsp:txBody>
      <dsp:txXfrm>
        <a:off x="57558" y="92986"/>
        <a:ext cx="5886994" cy="1063956"/>
      </dsp:txXfrm>
    </dsp:sp>
    <dsp:sp modelId="{52F906AB-AE82-CD4E-90AB-2CA2E7AE67D3}">
      <dsp:nvSpPr>
        <dsp:cNvPr id="0" name=""/>
        <dsp:cNvSpPr/>
      </dsp:nvSpPr>
      <dsp:spPr>
        <a:xfrm>
          <a:off x="0" y="1274980"/>
          <a:ext cx="6002110" cy="1179072"/>
        </a:xfrm>
        <a:prstGeom prst="roundRect">
          <a:avLst/>
        </a:prstGeom>
        <a:solidFill>
          <a:schemeClr val="accent5">
            <a:hueOff val="-6076075"/>
            <a:satOff val="-413"/>
            <a:lumOff val="98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l-GR" sz="2100" kern="1200"/>
            <a:t>Πώς οι γυναίκες στα έργα αυτά αμφισβητούν τις κοινωνικές δομές της εποχής;</a:t>
          </a:r>
          <a:endParaRPr lang="en-US" sz="2100" kern="1200"/>
        </a:p>
      </dsp:txBody>
      <dsp:txXfrm>
        <a:off x="57558" y="1332538"/>
        <a:ext cx="5886994" cy="1063956"/>
      </dsp:txXfrm>
    </dsp:sp>
    <dsp:sp modelId="{034EA670-FAE8-E94A-B256-C925FF138081}">
      <dsp:nvSpPr>
        <dsp:cNvPr id="0" name=""/>
        <dsp:cNvSpPr/>
      </dsp:nvSpPr>
      <dsp:spPr>
        <a:xfrm>
          <a:off x="0" y="2514533"/>
          <a:ext cx="6002110" cy="1179072"/>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l-GR" sz="2100" kern="1200"/>
            <a:t>Ποιες ομοιότητες ή διαφορές μπορούμε να βρούμε με τις σύγχρονες κοινωνικές αντιλήψεις για τις γυναίκες;</a:t>
          </a:r>
          <a:endParaRPr lang="en-US" sz="2100" kern="1200"/>
        </a:p>
      </dsp:txBody>
      <dsp:txXfrm>
        <a:off x="57558" y="2572091"/>
        <a:ext cx="5886994" cy="1063956"/>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FB37549-0F18-904C-A51E-978357E03574}">
      <dsp:nvSpPr>
        <dsp:cNvPr id="0" name=""/>
        <dsp:cNvSpPr/>
      </dsp:nvSpPr>
      <dsp:spPr>
        <a:xfrm>
          <a:off x="706" y="1407088"/>
          <a:ext cx="3074323" cy="1537161"/>
        </a:xfrm>
        <a:prstGeom prst="rect">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l-GR" sz="2400" b="1" kern="1200"/>
            <a:t>Ερωτήματα για Σκέψη:</a:t>
          </a:r>
          <a:endParaRPr lang="en-US" sz="2400" kern="1200"/>
        </a:p>
      </dsp:txBody>
      <dsp:txXfrm>
        <a:off x="706" y="1407088"/>
        <a:ext cx="3074323" cy="1537161"/>
      </dsp:txXfrm>
    </dsp:sp>
    <dsp:sp modelId="{D0EAEDC9-F1CC-D649-BEB7-1AB4F6B2EDDA}">
      <dsp:nvSpPr>
        <dsp:cNvPr id="0" name=""/>
        <dsp:cNvSpPr/>
      </dsp:nvSpPr>
      <dsp:spPr>
        <a:xfrm>
          <a:off x="3720638" y="1407088"/>
          <a:ext cx="3074323" cy="1537161"/>
        </a:xfrm>
        <a:prstGeom prst="rect">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l-GR" sz="2400" kern="1200"/>
            <a:t>Τι μπορεί να μάθει η σύγχρονη πολιτική ηγεσία από τα αρχαία κείμενα;</a:t>
          </a:r>
          <a:endParaRPr lang="en-US" sz="2400" kern="1200"/>
        </a:p>
      </dsp:txBody>
      <dsp:txXfrm>
        <a:off x="3720638" y="1407088"/>
        <a:ext cx="3074323" cy="1537161"/>
      </dsp:txXfrm>
    </dsp:sp>
    <dsp:sp modelId="{525E8DC5-4ADE-6248-8E65-09F5160EA587}">
      <dsp:nvSpPr>
        <dsp:cNvPr id="0" name=""/>
        <dsp:cNvSpPr/>
      </dsp:nvSpPr>
      <dsp:spPr>
        <a:xfrm>
          <a:off x="7440570" y="1407088"/>
          <a:ext cx="3074323" cy="1537161"/>
        </a:xfrm>
        <a:prstGeom prst="rect">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l-GR" sz="2400" kern="1200"/>
            <a:t>Πώς τα χαρακτηριστικά ενός ηγέτη επηρεάζουν τη συνοχή μιας κοινωνίας;</a:t>
          </a:r>
          <a:endParaRPr lang="en-US" sz="2400" kern="1200"/>
        </a:p>
      </dsp:txBody>
      <dsp:txXfrm>
        <a:off x="7440570" y="1407088"/>
        <a:ext cx="3074323" cy="1537161"/>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93EB42-0CFE-CF47-8029-73911A429874}">
      <dsp:nvSpPr>
        <dsp:cNvPr id="0" name=""/>
        <dsp:cNvSpPr/>
      </dsp:nvSpPr>
      <dsp:spPr>
        <a:xfrm>
          <a:off x="0" y="96892"/>
          <a:ext cx="6798541" cy="758598"/>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l-GR" sz="1900" b="1" kern="1200"/>
            <a:t>Δημιουργία Παρουσίασης:</a:t>
          </a:r>
          <a:endParaRPr lang="en-US" sz="1900" kern="1200"/>
        </a:p>
      </dsp:txBody>
      <dsp:txXfrm>
        <a:off x="37032" y="133924"/>
        <a:ext cx="6724477" cy="684534"/>
      </dsp:txXfrm>
    </dsp:sp>
    <dsp:sp modelId="{C7D06501-3A88-D947-95AF-85D48E5D82A5}">
      <dsp:nvSpPr>
        <dsp:cNvPr id="0" name=""/>
        <dsp:cNvSpPr/>
      </dsp:nvSpPr>
      <dsp:spPr>
        <a:xfrm>
          <a:off x="0" y="855491"/>
          <a:ext cx="6798541" cy="123889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854" tIns="24130" rIns="135128" bIns="24130" numCol="1" spcCol="1270" anchor="t" anchorCtr="0">
          <a:noAutofit/>
        </a:bodyPr>
        <a:lstStyle/>
        <a:p>
          <a:pPr marL="114300" lvl="1" indent="-114300" algn="l" defTabSz="666750">
            <a:lnSpc>
              <a:spcPct val="90000"/>
            </a:lnSpc>
            <a:spcBef>
              <a:spcPct val="0"/>
            </a:spcBef>
            <a:spcAft>
              <a:spcPct val="20000"/>
            </a:spcAft>
            <a:buChar char="•"/>
          </a:pPr>
          <a:r>
            <a:rPr lang="el-GR" sz="1500" kern="1200"/>
            <a:t>Κάθε ομάδα θα ετοιμάσει μια 10λεπτη παρουσίαση που θα περιλαμβάνει:</a:t>
          </a:r>
          <a:endParaRPr lang="en-US" sz="1500" kern="1200"/>
        </a:p>
        <a:p>
          <a:pPr marL="228600" lvl="2" indent="-114300" algn="l" defTabSz="666750">
            <a:lnSpc>
              <a:spcPct val="90000"/>
            </a:lnSpc>
            <a:spcBef>
              <a:spcPct val="0"/>
            </a:spcBef>
            <a:spcAft>
              <a:spcPct val="20000"/>
            </a:spcAft>
            <a:buChar char="•"/>
          </a:pPr>
          <a:r>
            <a:rPr lang="el-GR" sz="1500" kern="1200"/>
            <a:t>Τα κύρια σημεία σύγκρισης.</a:t>
          </a:r>
          <a:endParaRPr lang="en-US" sz="1500" kern="1200"/>
        </a:p>
        <a:p>
          <a:pPr marL="228600" lvl="2" indent="-114300" algn="l" defTabSz="666750">
            <a:lnSpc>
              <a:spcPct val="90000"/>
            </a:lnSpc>
            <a:spcBef>
              <a:spcPct val="0"/>
            </a:spcBef>
            <a:spcAft>
              <a:spcPct val="20000"/>
            </a:spcAft>
            <a:buChar char="•"/>
          </a:pPr>
          <a:r>
            <a:rPr lang="el-GR" sz="1500" kern="1200"/>
            <a:t>Παραδείγματα από τα κείμενα που υποστηρίζουν τα επιχειρήματά σας.</a:t>
          </a:r>
          <a:endParaRPr lang="en-US" sz="1500" kern="1200"/>
        </a:p>
        <a:p>
          <a:pPr marL="228600" lvl="2" indent="-114300" algn="l" defTabSz="666750">
            <a:lnSpc>
              <a:spcPct val="90000"/>
            </a:lnSpc>
            <a:spcBef>
              <a:spcPct val="0"/>
            </a:spcBef>
            <a:spcAft>
              <a:spcPct val="20000"/>
            </a:spcAft>
            <a:buChar char="•"/>
          </a:pPr>
          <a:r>
            <a:rPr lang="el-GR" sz="1500" kern="1200" dirty="0"/>
            <a:t>Προσωπική σας ερμηνεία για το πώς οι πολιτικοί λόγοι αντικατοπτρίζουν τις αξίες της εποχής τους.</a:t>
          </a:r>
          <a:endParaRPr lang="en-US" sz="1500" kern="1200" dirty="0"/>
        </a:p>
      </dsp:txBody>
      <dsp:txXfrm>
        <a:off x="0" y="855491"/>
        <a:ext cx="6798541" cy="1238895"/>
      </dsp:txXfrm>
    </dsp:sp>
    <dsp:sp modelId="{753372A9-9C99-BB49-84B6-980AAD5FEF82}">
      <dsp:nvSpPr>
        <dsp:cNvPr id="0" name=""/>
        <dsp:cNvSpPr/>
      </dsp:nvSpPr>
      <dsp:spPr>
        <a:xfrm>
          <a:off x="0" y="2094386"/>
          <a:ext cx="6798541" cy="758598"/>
        </a:xfrm>
        <a:prstGeom prst="roundRect">
          <a:avLst/>
        </a:prstGeom>
        <a:solidFill>
          <a:schemeClr val="accent5">
            <a:hueOff val="-3038037"/>
            <a:satOff val="-207"/>
            <a:lumOff val="49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l-GR" sz="1900" b="1" kern="1200"/>
            <a:t>Ενδεικτικά Ερωτήματα για Καθοδήγηση:</a:t>
          </a:r>
          <a:endParaRPr lang="en-US" sz="1900" kern="1200"/>
        </a:p>
      </dsp:txBody>
      <dsp:txXfrm>
        <a:off x="37032" y="2131418"/>
        <a:ext cx="6724477" cy="684534"/>
      </dsp:txXfrm>
    </dsp:sp>
    <dsp:sp modelId="{95833DC4-59A6-6B4F-BE98-F264D4DACAB1}">
      <dsp:nvSpPr>
        <dsp:cNvPr id="0" name=""/>
        <dsp:cNvSpPr/>
      </dsp:nvSpPr>
      <dsp:spPr>
        <a:xfrm>
          <a:off x="0" y="2907705"/>
          <a:ext cx="6798541" cy="758598"/>
        </a:xfrm>
        <a:prstGeom prst="roundRect">
          <a:avLst/>
        </a:prstGeom>
        <a:solidFill>
          <a:schemeClr val="accent5">
            <a:hueOff val="-6076075"/>
            <a:satOff val="-413"/>
            <a:lumOff val="98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l-GR" sz="1900" kern="1200"/>
            <a:t>Πώς ο Περικλής προβάλλει την έννοια της δημοκρατίας σε σχέση με τη συλλογικότητα;</a:t>
          </a:r>
          <a:endParaRPr lang="en-US" sz="1900" kern="1200"/>
        </a:p>
      </dsp:txBody>
      <dsp:txXfrm>
        <a:off x="37032" y="2944737"/>
        <a:ext cx="6724477" cy="684534"/>
      </dsp:txXfrm>
    </dsp:sp>
    <dsp:sp modelId="{F05828EF-3B00-DA4C-A735-70458E6507EE}">
      <dsp:nvSpPr>
        <dsp:cNvPr id="0" name=""/>
        <dsp:cNvSpPr/>
      </dsp:nvSpPr>
      <dsp:spPr>
        <a:xfrm>
          <a:off x="0" y="3721023"/>
          <a:ext cx="6798541" cy="758598"/>
        </a:xfrm>
        <a:prstGeom prst="roundRect">
          <a:avLst/>
        </a:prstGeom>
        <a:solidFill>
          <a:schemeClr val="accent5">
            <a:hueOff val="-9114112"/>
            <a:satOff val="-620"/>
            <a:lumOff val="147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l-GR" sz="1900" kern="1200"/>
            <a:t>Ποια ιδανικά προωθεί ο σύγχρονος λόγος και πώς σχετίζονται με τα ιδανικά του «Επιταφίου»;</a:t>
          </a:r>
          <a:endParaRPr lang="en-US" sz="1900" kern="1200"/>
        </a:p>
      </dsp:txBody>
      <dsp:txXfrm>
        <a:off x="37032" y="3758055"/>
        <a:ext cx="6724477" cy="684534"/>
      </dsp:txXfrm>
    </dsp:sp>
    <dsp:sp modelId="{0D1BCB5F-63D2-D74A-B7D6-D7193C4B768D}">
      <dsp:nvSpPr>
        <dsp:cNvPr id="0" name=""/>
        <dsp:cNvSpPr/>
      </dsp:nvSpPr>
      <dsp:spPr>
        <a:xfrm>
          <a:off x="0" y="4534342"/>
          <a:ext cx="6798541" cy="758598"/>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l-GR" sz="1900" kern="1200"/>
            <a:t>Είναι τα μηνύματα του «Επιταφίου» διαχρονικά;</a:t>
          </a:r>
          <a:endParaRPr lang="en-US" sz="1900" kern="1200"/>
        </a:p>
      </dsp:txBody>
      <dsp:txXfrm>
        <a:off x="37032" y="4571374"/>
        <a:ext cx="6724477" cy="684534"/>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6C0089-C9C1-9B4F-92C4-AFC021516AC3}">
      <dsp:nvSpPr>
        <dsp:cNvPr id="0" name=""/>
        <dsp:cNvSpPr/>
      </dsp:nvSpPr>
      <dsp:spPr>
        <a:xfrm>
          <a:off x="4875" y="530802"/>
          <a:ext cx="2131480" cy="3096059"/>
        </a:xfrm>
        <a:prstGeom prst="roundRect">
          <a:avLst>
            <a:gd name="adj" fmla="val 10000"/>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a:t>Ο μύθος και η θρησκεία διαδραμάτισαν κεντρικό ρόλο στην κοσμοθεωρία της αρχαίας Ελλάδας, διαμορφώνοντας τις αξίες και την ταυτότητα των ανθρώπων.</a:t>
          </a:r>
          <a:endParaRPr lang="en-US" sz="1700" kern="1200"/>
        </a:p>
      </dsp:txBody>
      <dsp:txXfrm>
        <a:off x="67304" y="593231"/>
        <a:ext cx="2006622" cy="2971201"/>
      </dsp:txXfrm>
    </dsp:sp>
    <dsp:sp modelId="{EE17FE2B-D7B6-054E-B5BF-D21DB158FDBE}">
      <dsp:nvSpPr>
        <dsp:cNvPr id="0" name=""/>
        <dsp:cNvSpPr/>
      </dsp:nvSpPr>
      <dsp:spPr>
        <a:xfrm>
          <a:off x="2349503" y="1814528"/>
          <a:ext cx="451873" cy="528607"/>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2349503" y="1920249"/>
        <a:ext cx="316311" cy="317165"/>
      </dsp:txXfrm>
    </dsp:sp>
    <dsp:sp modelId="{29CB47A6-04DB-7045-8DC2-BCF0D61B852C}">
      <dsp:nvSpPr>
        <dsp:cNvPr id="0" name=""/>
        <dsp:cNvSpPr/>
      </dsp:nvSpPr>
      <dsp:spPr>
        <a:xfrm>
          <a:off x="2988948" y="530802"/>
          <a:ext cx="2131480" cy="3096059"/>
        </a:xfrm>
        <a:prstGeom prst="roundRect">
          <a:avLst>
            <a:gd name="adj" fmla="val 10000"/>
          </a:avLst>
        </a:prstGeom>
        <a:solidFill>
          <a:schemeClr val="accent5">
            <a:hueOff val="-4050717"/>
            <a:satOff val="-275"/>
            <a:lumOff val="65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t" anchorCtr="0">
          <a:noAutofit/>
        </a:bodyPr>
        <a:lstStyle/>
        <a:p>
          <a:pPr marL="0" lvl="0" indent="0" algn="l" defTabSz="755650">
            <a:lnSpc>
              <a:spcPct val="90000"/>
            </a:lnSpc>
            <a:spcBef>
              <a:spcPct val="0"/>
            </a:spcBef>
            <a:spcAft>
              <a:spcPct val="35000"/>
            </a:spcAft>
            <a:buNone/>
          </a:pPr>
          <a:r>
            <a:rPr lang="el-GR" sz="1700" b="1" kern="1200"/>
            <a:t>Θεογονία του Ησιόδου:</a:t>
          </a:r>
          <a:endParaRPr lang="en-US" sz="1700" kern="1200"/>
        </a:p>
        <a:p>
          <a:pPr marL="114300" lvl="1" indent="-114300" algn="l" defTabSz="577850">
            <a:lnSpc>
              <a:spcPct val="90000"/>
            </a:lnSpc>
            <a:spcBef>
              <a:spcPct val="0"/>
            </a:spcBef>
            <a:spcAft>
              <a:spcPct val="15000"/>
            </a:spcAft>
            <a:buChar char="•"/>
          </a:pPr>
          <a:r>
            <a:rPr lang="el-GR" sz="1300" kern="1200"/>
            <a:t>Οργάνωση του κόσμου μέσα από την ιεραρχία των θεών.</a:t>
          </a:r>
          <a:endParaRPr lang="en-US" sz="1300" kern="1200"/>
        </a:p>
        <a:p>
          <a:pPr marL="114300" lvl="1" indent="-114300" algn="l" defTabSz="577850">
            <a:lnSpc>
              <a:spcPct val="90000"/>
            </a:lnSpc>
            <a:spcBef>
              <a:spcPct val="0"/>
            </a:spcBef>
            <a:spcAft>
              <a:spcPct val="15000"/>
            </a:spcAft>
            <a:buChar char="•"/>
          </a:pPr>
          <a:r>
            <a:rPr lang="el-GR" sz="1300" kern="1200"/>
            <a:t>Η έννοια της Δίκης (Δικαιοσύνης) και της Υβριστικής συμπεριφοράς.</a:t>
          </a:r>
          <a:endParaRPr lang="en-US" sz="1300" kern="1200"/>
        </a:p>
      </dsp:txBody>
      <dsp:txXfrm>
        <a:off x="3051377" y="593231"/>
        <a:ext cx="2006622" cy="2971201"/>
      </dsp:txXfrm>
    </dsp:sp>
    <dsp:sp modelId="{A1520675-97A1-9B42-9E4A-66A47F0E498D}">
      <dsp:nvSpPr>
        <dsp:cNvPr id="0" name=""/>
        <dsp:cNvSpPr/>
      </dsp:nvSpPr>
      <dsp:spPr>
        <a:xfrm>
          <a:off x="5333576" y="1814528"/>
          <a:ext cx="451873" cy="528607"/>
        </a:xfrm>
        <a:prstGeom prst="rightArrow">
          <a:avLst>
            <a:gd name="adj1" fmla="val 60000"/>
            <a:gd name="adj2" fmla="val 50000"/>
          </a:avLst>
        </a:prstGeom>
        <a:solidFill>
          <a:schemeClr val="accent5">
            <a:hueOff val="-6076075"/>
            <a:satOff val="-413"/>
            <a:lumOff val="981"/>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5333576" y="1920249"/>
        <a:ext cx="316311" cy="317165"/>
      </dsp:txXfrm>
    </dsp:sp>
    <dsp:sp modelId="{7ACBF1B8-A34A-9F49-9E03-4F5DBD82BFE8}">
      <dsp:nvSpPr>
        <dsp:cNvPr id="0" name=""/>
        <dsp:cNvSpPr/>
      </dsp:nvSpPr>
      <dsp:spPr>
        <a:xfrm>
          <a:off x="5973021" y="530802"/>
          <a:ext cx="2131480" cy="3096059"/>
        </a:xfrm>
        <a:prstGeom prst="roundRect">
          <a:avLst>
            <a:gd name="adj" fmla="val 10000"/>
          </a:avLst>
        </a:prstGeom>
        <a:solidFill>
          <a:schemeClr val="accent5">
            <a:hueOff val="-8101434"/>
            <a:satOff val="-551"/>
            <a:lumOff val="1307"/>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t" anchorCtr="0">
          <a:noAutofit/>
        </a:bodyPr>
        <a:lstStyle/>
        <a:p>
          <a:pPr marL="0" lvl="0" indent="0" algn="l" defTabSz="755650">
            <a:lnSpc>
              <a:spcPct val="90000"/>
            </a:lnSpc>
            <a:spcBef>
              <a:spcPct val="0"/>
            </a:spcBef>
            <a:spcAft>
              <a:spcPct val="35000"/>
            </a:spcAft>
            <a:buNone/>
          </a:pPr>
          <a:r>
            <a:rPr lang="el-GR" sz="1700" b="1" kern="1200"/>
            <a:t>Προμηθέας Δεσμώτης (Αισχύλος):</a:t>
          </a:r>
          <a:endParaRPr lang="en-US" sz="1700" kern="1200"/>
        </a:p>
        <a:p>
          <a:pPr marL="114300" lvl="1" indent="-114300" algn="l" defTabSz="577850">
            <a:lnSpc>
              <a:spcPct val="90000"/>
            </a:lnSpc>
            <a:spcBef>
              <a:spcPct val="0"/>
            </a:spcBef>
            <a:spcAft>
              <a:spcPct val="15000"/>
            </a:spcAft>
            <a:buChar char="•"/>
          </a:pPr>
          <a:r>
            <a:rPr lang="el-GR" sz="1300" kern="1200"/>
            <a:t>Ο Προμηθέας ως σύμβολο αντίστασης απέναντι στην τυραννία και ως ευεργέτης της ανθρωπότητας.</a:t>
          </a:r>
          <a:endParaRPr lang="en-US" sz="1300" kern="1200"/>
        </a:p>
        <a:p>
          <a:pPr marL="114300" lvl="1" indent="-114300" algn="l" defTabSz="577850">
            <a:lnSpc>
              <a:spcPct val="90000"/>
            </a:lnSpc>
            <a:spcBef>
              <a:spcPct val="0"/>
            </a:spcBef>
            <a:spcAft>
              <a:spcPct val="15000"/>
            </a:spcAft>
            <a:buChar char="•"/>
          </a:pPr>
          <a:r>
            <a:rPr lang="el-GR" sz="1300" kern="1200"/>
            <a:t>Το τίμημα της υπέρβασης και της καινοτομίας.</a:t>
          </a:r>
          <a:endParaRPr lang="en-US" sz="1300" kern="1200"/>
        </a:p>
      </dsp:txBody>
      <dsp:txXfrm>
        <a:off x="6035450" y="593231"/>
        <a:ext cx="2006622" cy="2971201"/>
      </dsp:txXfrm>
    </dsp:sp>
    <dsp:sp modelId="{4DEF538E-5F96-9A4A-8B32-9F05820F5BBD}">
      <dsp:nvSpPr>
        <dsp:cNvPr id="0" name=""/>
        <dsp:cNvSpPr/>
      </dsp:nvSpPr>
      <dsp:spPr>
        <a:xfrm>
          <a:off x="8317649" y="1814528"/>
          <a:ext cx="451873" cy="528607"/>
        </a:xfrm>
        <a:prstGeom prst="rightArrow">
          <a:avLst>
            <a:gd name="adj1" fmla="val 60000"/>
            <a:gd name="adj2" fmla="val 50000"/>
          </a:avLst>
        </a:prstGeom>
        <a:solidFill>
          <a:schemeClr val="accent5">
            <a:hueOff val="-12152150"/>
            <a:satOff val="-826"/>
            <a:lumOff val="1961"/>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8317649" y="1920249"/>
        <a:ext cx="316311" cy="317165"/>
      </dsp:txXfrm>
    </dsp:sp>
    <dsp:sp modelId="{4AD7AE8B-584F-584B-89E5-C591EFD9DEA1}">
      <dsp:nvSpPr>
        <dsp:cNvPr id="0" name=""/>
        <dsp:cNvSpPr/>
      </dsp:nvSpPr>
      <dsp:spPr>
        <a:xfrm>
          <a:off x="8957094" y="530802"/>
          <a:ext cx="2131480" cy="3096059"/>
        </a:xfrm>
        <a:prstGeom prst="roundRect">
          <a:avLst>
            <a:gd name="adj" fmla="val 10000"/>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t" anchorCtr="0">
          <a:noAutofit/>
        </a:bodyPr>
        <a:lstStyle/>
        <a:p>
          <a:pPr marL="0" lvl="0" indent="0" algn="l" defTabSz="755650">
            <a:lnSpc>
              <a:spcPct val="90000"/>
            </a:lnSpc>
            <a:spcBef>
              <a:spcPct val="0"/>
            </a:spcBef>
            <a:spcAft>
              <a:spcPct val="35000"/>
            </a:spcAft>
            <a:buNone/>
          </a:pPr>
          <a:r>
            <a:rPr lang="el-GR" sz="1700" b="1" kern="1200"/>
            <a:t>Μύθοι Διαφορετικών Πολιτισμών:</a:t>
          </a:r>
          <a:endParaRPr lang="en-US" sz="1700" kern="1200"/>
        </a:p>
        <a:p>
          <a:pPr marL="114300" lvl="1" indent="-114300" algn="l" defTabSz="577850">
            <a:lnSpc>
              <a:spcPct val="90000"/>
            </a:lnSpc>
            <a:spcBef>
              <a:spcPct val="0"/>
            </a:spcBef>
            <a:spcAft>
              <a:spcPct val="15000"/>
            </a:spcAft>
            <a:buChar char="•"/>
          </a:pPr>
          <a:r>
            <a:rPr lang="el-GR" sz="1300" kern="1200"/>
            <a:t>Παράλληλα στοιχεία: Ο Προμηθέας συγκρίνεται με τον Λούσιφερ (χριστιανική παράδοση) ή τον </a:t>
          </a:r>
          <a:r>
            <a:rPr lang="en-US" sz="1300" kern="1200"/>
            <a:t>Enki (</a:t>
          </a:r>
          <a:r>
            <a:rPr lang="el-GR" sz="1300" kern="1200"/>
            <a:t>σουμέρια μυθολογία).</a:t>
          </a:r>
          <a:endParaRPr lang="en-US" sz="1300" kern="1200"/>
        </a:p>
        <a:p>
          <a:pPr marL="114300" lvl="1" indent="-114300" algn="l" defTabSz="577850">
            <a:lnSpc>
              <a:spcPct val="90000"/>
            </a:lnSpc>
            <a:spcBef>
              <a:spcPct val="0"/>
            </a:spcBef>
            <a:spcAft>
              <a:spcPct val="15000"/>
            </a:spcAft>
            <a:buChar char="•"/>
          </a:pPr>
          <a:r>
            <a:rPr lang="el-GR" sz="1300" kern="1200"/>
            <a:t>Πώς οι μύθοι αντανακλούν τις ανησυχίες των κοινωνιών που τους παρήγαγαν.</a:t>
          </a:r>
          <a:endParaRPr lang="en-US" sz="1300" kern="1200"/>
        </a:p>
      </dsp:txBody>
      <dsp:txXfrm>
        <a:off x="9019523" y="593231"/>
        <a:ext cx="2006622" cy="2971201"/>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D953BB-1EF0-6C43-BBC4-8E68DCC9F97C}">
      <dsp:nvSpPr>
        <dsp:cNvPr id="0" name=""/>
        <dsp:cNvSpPr/>
      </dsp:nvSpPr>
      <dsp:spPr>
        <a:xfrm>
          <a:off x="0" y="101450"/>
          <a:ext cx="5291664" cy="1288022"/>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l-GR" sz="1500" kern="1200"/>
            <a:t>Η «Θεογονία» δεν είναι μόνο μια ιστορία για τους θεούς, αλλά και ένας τρόπος για να διδάξει ηθικά και κοινωνικά πρότυπα, παρουσιάζοντας τις συνέπειες της αταξίας και της ανυπακοής.</a:t>
          </a:r>
          <a:endParaRPr lang="en-US" sz="1500" kern="1200"/>
        </a:p>
      </dsp:txBody>
      <dsp:txXfrm>
        <a:off x="62876" y="164326"/>
        <a:ext cx="5165912" cy="1162270"/>
      </dsp:txXfrm>
    </dsp:sp>
    <dsp:sp modelId="{26473822-70E2-BB40-A547-464F529F9591}">
      <dsp:nvSpPr>
        <dsp:cNvPr id="0" name=""/>
        <dsp:cNvSpPr/>
      </dsp:nvSpPr>
      <dsp:spPr>
        <a:xfrm>
          <a:off x="0" y="1432673"/>
          <a:ext cx="5291664" cy="1288022"/>
        </a:xfrm>
        <a:prstGeom prst="roundRect">
          <a:avLst/>
        </a:prstGeom>
        <a:solidFill>
          <a:schemeClr val="accent5">
            <a:hueOff val="-4050717"/>
            <a:satOff val="-275"/>
            <a:lumOff val="65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l-GR" sz="1500" kern="1200"/>
            <a:t>Ο Προμηθέας αποτελεί διαχρονικό σύμβολο της επανάστασης, της γνώσης και του ανθρώπινου θάρρους να αντισταθεί στην αδικία. Παράλληλα, υπογραμμίζει τη σύγκρουση ανάμεσα στην εξουσία και την ελευθερία.</a:t>
          </a:r>
          <a:endParaRPr lang="en-US" sz="1500" kern="1200"/>
        </a:p>
      </dsp:txBody>
      <dsp:txXfrm>
        <a:off x="62876" y="1495549"/>
        <a:ext cx="5165912" cy="1162270"/>
      </dsp:txXfrm>
    </dsp:sp>
    <dsp:sp modelId="{837893F6-41B2-0A4D-A3E9-A5B561C8358B}">
      <dsp:nvSpPr>
        <dsp:cNvPr id="0" name=""/>
        <dsp:cNvSpPr/>
      </dsp:nvSpPr>
      <dsp:spPr>
        <a:xfrm>
          <a:off x="0" y="2763895"/>
          <a:ext cx="5291664" cy="1288022"/>
        </a:xfrm>
        <a:prstGeom prst="roundRect">
          <a:avLst/>
        </a:prstGeom>
        <a:solidFill>
          <a:schemeClr val="accent5">
            <a:hueOff val="-8101434"/>
            <a:satOff val="-551"/>
            <a:lumOff val="1307"/>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l-GR" sz="1500" b="1" kern="1200"/>
            <a:t>Λούσιφερ (Χριστιανική Παράδοση):</a:t>
          </a:r>
          <a:br>
            <a:rPr lang="el-GR" sz="1500" kern="1200"/>
          </a:br>
          <a:r>
            <a:rPr lang="el-GR" sz="1500" kern="1200"/>
            <a:t>Ο Λούσιφερ, ως άγγελος που επαναστάτησε κατά του Θεού, έχει κοινά στοιχεία με τον Προμηθέα, ειδικά ως προς την αμφισβήτηση της ανώτερης εξουσίας και την τιμωρία για την «ύβρη» του.</a:t>
          </a:r>
          <a:endParaRPr lang="en-US" sz="1500" kern="1200"/>
        </a:p>
      </dsp:txBody>
      <dsp:txXfrm>
        <a:off x="62876" y="2826771"/>
        <a:ext cx="5165912" cy="1162270"/>
      </dsp:txXfrm>
    </dsp:sp>
    <dsp:sp modelId="{0E0F683F-16D1-8646-A9C1-37A7B8AF628F}">
      <dsp:nvSpPr>
        <dsp:cNvPr id="0" name=""/>
        <dsp:cNvSpPr/>
      </dsp:nvSpPr>
      <dsp:spPr>
        <a:xfrm>
          <a:off x="0" y="4095118"/>
          <a:ext cx="5291664" cy="1288022"/>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n-US" sz="1500" b="1" kern="1200"/>
            <a:t>Enki (</a:t>
          </a:r>
          <a:r>
            <a:rPr lang="el-GR" sz="1500" b="1" kern="1200"/>
            <a:t>Σουμέρια Μυθολογία):</a:t>
          </a:r>
          <a:br>
            <a:rPr lang="el-GR" sz="1500" kern="1200"/>
          </a:br>
          <a:r>
            <a:rPr lang="el-GR" sz="1500" kern="1200"/>
            <a:t>Ο </a:t>
          </a:r>
          <a:r>
            <a:rPr lang="en-US" sz="1500" kern="1200"/>
            <a:t>Enki, </a:t>
          </a:r>
          <a:r>
            <a:rPr lang="el-GR" sz="1500" kern="1200"/>
            <a:t>θεός της σοφίας, βοηθά τους ανθρώπους να αποκτήσουν γνώση, παρακάμπτοντας τη θεϊκή εξουσία. Ο μύθος του ενσωματώνει το ίδιο μοτίβο της ανυπακοής που φέρνει πρόοδο αλλά και σύγκρουση με τους θεούς.</a:t>
          </a:r>
          <a:endParaRPr lang="en-US" sz="1500" kern="1200"/>
        </a:p>
      </dsp:txBody>
      <dsp:txXfrm>
        <a:off x="62876" y="4157994"/>
        <a:ext cx="5165912" cy="1162270"/>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7886637-8208-6447-BBD5-FDD1042CC377}">
      <dsp:nvSpPr>
        <dsp:cNvPr id="0" name=""/>
        <dsp:cNvSpPr/>
      </dsp:nvSpPr>
      <dsp:spPr>
        <a:xfrm>
          <a:off x="6983892" y="901872"/>
          <a:ext cx="2389037" cy="2389479"/>
        </a:xfrm>
        <a:prstGeom prst="ellipse">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69B8C54-8956-9648-87F4-BE7E9FC87908}">
      <dsp:nvSpPr>
        <dsp:cNvPr id="0" name=""/>
        <dsp:cNvSpPr/>
      </dsp:nvSpPr>
      <dsp:spPr>
        <a:xfrm>
          <a:off x="7063216" y="981535"/>
          <a:ext cx="2230390" cy="2230152"/>
        </a:xfrm>
        <a:prstGeom prst="ellipse">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l-GR" sz="1700" kern="1200"/>
            <a:t>Υπάρχουν κοινά μοτίβα ανάμεσα στους αρχαίους και τους σύγχρονους μύθους;</a:t>
          </a:r>
          <a:endParaRPr lang="en-US" sz="1700" kern="1200"/>
        </a:p>
      </dsp:txBody>
      <dsp:txXfrm>
        <a:off x="7382065" y="1300188"/>
        <a:ext cx="1592691" cy="1592846"/>
      </dsp:txXfrm>
    </dsp:sp>
    <dsp:sp modelId="{1026D52D-0E76-1243-A043-256660BBFF59}">
      <dsp:nvSpPr>
        <dsp:cNvPr id="0" name=""/>
        <dsp:cNvSpPr/>
      </dsp:nvSpPr>
      <dsp:spPr>
        <a:xfrm rot="2700000">
          <a:off x="4517631" y="904760"/>
          <a:ext cx="2383283" cy="2383283"/>
        </a:xfrm>
        <a:prstGeom prst="teardrop">
          <a:avLst>
            <a:gd name="adj" fmla="val 100000"/>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85BF882-C71D-F742-8640-A7E22D1DEABA}">
      <dsp:nvSpPr>
        <dsp:cNvPr id="0" name=""/>
        <dsp:cNvSpPr/>
      </dsp:nvSpPr>
      <dsp:spPr>
        <a:xfrm>
          <a:off x="4594077" y="981535"/>
          <a:ext cx="2230390" cy="2230152"/>
        </a:xfrm>
        <a:prstGeom prst="ellipse">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l-GR" sz="1700" kern="1200"/>
            <a:t>Πώς οι μύθοι διαμορφώνουν τη συλλογική ταυτότητα μιας κοινωνίας;</a:t>
          </a:r>
          <a:endParaRPr lang="en-US" sz="1700" kern="1200"/>
        </a:p>
      </dsp:txBody>
      <dsp:txXfrm>
        <a:off x="4912927" y="1300188"/>
        <a:ext cx="1592691" cy="1592846"/>
      </dsp:txXfrm>
    </dsp:sp>
    <dsp:sp modelId="{9E2A556C-B41D-944D-9E6C-4EBFEE494F6A}">
      <dsp:nvSpPr>
        <dsp:cNvPr id="0" name=""/>
        <dsp:cNvSpPr/>
      </dsp:nvSpPr>
      <dsp:spPr>
        <a:xfrm rot="2700000">
          <a:off x="2048492" y="904760"/>
          <a:ext cx="2383283" cy="2383283"/>
        </a:xfrm>
        <a:prstGeom prst="teardrop">
          <a:avLst>
            <a:gd name="adj" fmla="val 100000"/>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807F3D4-4B9C-FA48-9806-69435F7FE6B9}">
      <dsp:nvSpPr>
        <dsp:cNvPr id="0" name=""/>
        <dsp:cNvSpPr/>
      </dsp:nvSpPr>
      <dsp:spPr>
        <a:xfrm>
          <a:off x="2124939" y="981535"/>
          <a:ext cx="2230390" cy="2230152"/>
        </a:xfrm>
        <a:prstGeom prst="ellipse">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l-GR" sz="1700" b="1" kern="1200"/>
            <a:t>Ερωτήματα για Σκέψη:</a:t>
          </a:r>
          <a:endParaRPr lang="en-US" sz="1700" kern="1200"/>
        </a:p>
      </dsp:txBody>
      <dsp:txXfrm>
        <a:off x="2443788" y="1300188"/>
        <a:ext cx="1592691" cy="1592846"/>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6E462B-4F54-104A-9E7B-7F61D2396058}">
      <dsp:nvSpPr>
        <dsp:cNvPr id="0" name=""/>
        <dsp:cNvSpPr/>
      </dsp:nvSpPr>
      <dsp:spPr>
        <a:xfrm>
          <a:off x="1240547" y="802"/>
          <a:ext cx="2467920" cy="1480752"/>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a:t>Ζητήστε να εντάξουν στοιχεία από την αρχαία μυθολογία, όπως:</a:t>
          </a:r>
          <a:endParaRPr lang="en-US" sz="1500" kern="1200"/>
        </a:p>
      </dsp:txBody>
      <dsp:txXfrm>
        <a:off x="1240547" y="802"/>
        <a:ext cx="2467920" cy="1480752"/>
      </dsp:txXfrm>
    </dsp:sp>
    <dsp:sp modelId="{FA121A26-F571-0946-BFBA-64623E788C33}">
      <dsp:nvSpPr>
        <dsp:cNvPr id="0" name=""/>
        <dsp:cNvSpPr/>
      </dsp:nvSpPr>
      <dsp:spPr>
        <a:xfrm>
          <a:off x="3955259" y="802"/>
          <a:ext cx="2467920" cy="1480752"/>
        </a:xfrm>
        <a:prstGeom prst="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b="1" kern="1200"/>
            <a:t>Θεότητες ή υπερφυσικές δυνάμεις:</a:t>
          </a:r>
          <a:r>
            <a:rPr lang="el-GR" sz="1500" kern="1200"/>
            <a:t> Δημιουργήστε έναν νέο θεό/θεά ή χρησιμοποιήστε έναν υπάρχοντα για να συμβολίσετε το φαινόμενο.</a:t>
          </a:r>
          <a:endParaRPr lang="en-US" sz="1500" kern="1200"/>
        </a:p>
      </dsp:txBody>
      <dsp:txXfrm>
        <a:off x="3955259" y="802"/>
        <a:ext cx="2467920" cy="1480752"/>
      </dsp:txXfrm>
    </dsp:sp>
    <dsp:sp modelId="{23C2DA82-6622-9540-913A-BAB878644DFD}">
      <dsp:nvSpPr>
        <dsp:cNvPr id="0" name=""/>
        <dsp:cNvSpPr/>
      </dsp:nvSpPr>
      <dsp:spPr>
        <a:xfrm>
          <a:off x="6669972" y="802"/>
          <a:ext cx="2467920" cy="1480752"/>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b="1" kern="1200"/>
            <a:t>Ανθρώπινες μορφές:</a:t>
          </a:r>
          <a:r>
            <a:rPr lang="el-GR" sz="1500" kern="1200"/>
            <a:t> Ήρωες ή τραγικές φιγούρες που αντιμετωπίζουν το φαινόμενο.</a:t>
          </a:r>
          <a:endParaRPr lang="en-US" sz="1500" kern="1200"/>
        </a:p>
      </dsp:txBody>
      <dsp:txXfrm>
        <a:off x="6669972" y="802"/>
        <a:ext cx="2467920" cy="1480752"/>
      </dsp:txXfrm>
    </dsp:sp>
    <dsp:sp modelId="{2C599BF4-4516-7343-AFE2-E3285493F1B9}">
      <dsp:nvSpPr>
        <dsp:cNvPr id="0" name=""/>
        <dsp:cNvSpPr/>
      </dsp:nvSpPr>
      <dsp:spPr>
        <a:xfrm>
          <a:off x="2597903" y="1728347"/>
          <a:ext cx="2467920" cy="1480752"/>
        </a:xfrm>
        <a:prstGeom prst="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b="1" kern="1200"/>
            <a:t>Σύμβολα και αλληγορίες:</a:t>
          </a:r>
          <a:r>
            <a:rPr lang="el-GR" sz="1500" kern="1200"/>
            <a:t> Π.χ., η τεχνολογία ως δώρο που μπορεί να γίνει κατάρα (όπως η Πανδώρα).</a:t>
          </a:r>
          <a:endParaRPr lang="en-US" sz="1500" kern="1200"/>
        </a:p>
      </dsp:txBody>
      <dsp:txXfrm>
        <a:off x="2597903" y="1728347"/>
        <a:ext cx="2467920" cy="1480752"/>
      </dsp:txXfrm>
    </dsp:sp>
    <dsp:sp modelId="{3660DECB-1BC4-8B42-8CF4-7FB54180E4DD}">
      <dsp:nvSpPr>
        <dsp:cNvPr id="0" name=""/>
        <dsp:cNvSpPr/>
      </dsp:nvSpPr>
      <dsp:spPr>
        <a:xfrm>
          <a:off x="5312616" y="1728347"/>
          <a:ext cx="2467920" cy="1480752"/>
        </a:xfrm>
        <a:prstGeom prst="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b="1" kern="1200"/>
            <a:t>Διδακτικό μήνυμα:</a:t>
          </a:r>
          <a:r>
            <a:rPr lang="el-GR" sz="1500" kern="1200"/>
            <a:t> Ενσωματώστε ένα ηθικό δίδαγμα για τον αναγνώστη.</a:t>
          </a:r>
          <a:endParaRPr lang="en-US" sz="1500" kern="1200"/>
        </a:p>
      </dsp:txBody>
      <dsp:txXfrm>
        <a:off x="5312616" y="1728347"/>
        <a:ext cx="2467920" cy="148075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2CBAD6D-D511-FD4E-A203-F6A18D661347}">
      <dsp:nvSpPr>
        <dsp:cNvPr id="0" name=""/>
        <dsp:cNvSpPr/>
      </dsp:nvSpPr>
      <dsp:spPr>
        <a:xfrm>
          <a:off x="0" y="64179"/>
          <a:ext cx="10515600" cy="206973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l-GR" sz="2900" kern="1200"/>
            <a:t>Ο </a:t>
          </a:r>
          <a:r>
            <a:rPr lang="el-GR" sz="2900" b="1" kern="1200"/>
            <a:t>κονστρουκτιβισμός</a:t>
          </a:r>
          <a:r>
            <a:rPr lang="el-GR" sz="2900" kern="1200"/>
            <a:t> μας λέει ότι η γνώση χτίζεται μέσα από την ενεργητική συμμετοχή του μαθητή. Ο ρόλος μας, λοιπόν, δεν είναι να δίνουμε έτοιμες απαντήσεις, αλλά να δημιουργούμε ερωτήματα.</a:t>
          </a:r>
          <a:endParaRPr lang="en-US" sz="2900" kern="1200"/>
        </a:p>
      </dsp:txBody>
      <dsp:txXfrm>
        <a:off x="101036" y="165215"/>
        <a:ext cx="10313528" cy="1867658"/>
      </dsp:txXfrm>
    </dsp:sp>
    <dsp:sp modelId="{8089E6D4-AA8B-A244-B5B2-B1AEBC0F2521}">
      <dsp:nvSpPr>
        <dsp:cNvPr id="0" name=""/>
        <dsp:cNvSpPr/>
      </dsp:nvSpPr>
      <dsp:spPr>
        <a:xfrm>
          <a:off x="0" y="2217429"/>
          <a:ext cx="10515600" cy="2069730"/>
        </a:xfrm>
        <a:prstGeom prst="roundRect">
          <a:avLst/>
        </a:prstGeom>
        <a:solidFill>
          <a:schemeClr val="accent2">
            <a:hueOff val="6443612"/>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l-GR" sz="2900" kern="1200"/>
            <a:t>Η </a:t>
          </a:r>
          <a:r>
            <a:rPr lang="el-GR" sz="2900" b="1" kern="1200"/>
            <a:t>βιωματική μάθηση</a:t>
          </a:r>
          <a:r>
            <a:rPr lang="el-GR" sz="2900" kern="1200"/>
            <a:t> μας δείχνει πώς οι μαθητές κατανοούν καλύτερα όταν συνδέουν τη γνώση με τις εμπειρίες τους.</a:t>
          </a:r>
          <a:endParaRPr lang="en-US" sz="2900" kern="1200"/>
        </a:p>
      </dsp:txBody>
      <dsp:txXfrm>
        <a:off x="101036" y="2318465"/>
        <a:ext cx="10313528" cy="1867658"/>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030661B-ECAF-FC47-8D60-ECF9B789FEC3}">
      <dsp:nvSpPr>
        <dsp:cNvPr id="0" name=""/>
        <dsp:cNvSpPr/>
      </dsp:nvSpPr>
      <dsp:spPr>
        <a:xfrm>
          <a:off x="134291" y="612"/>
          <a:ext cx="4332795" cy="2751325"/>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6226694-0149-4F46-A419-092D209D56E9}">
      <dsp:nvSpPr>
        <dsp:cNvPr id="0" name=""/>
        <dsp:cNvSpPr/>
      </dsp:nvSpPr>
      <dsp:spPr>
        <a:xfrm>
          <a:off x="615713" y="457963"/>
          <a:ext cx="4332795" cy="2751325"/>
        </a:xfrm>
        <a:prstGeom prst="roundRect">
          <a:avLst>
            <a:gd name="adj" fmla="val 10000"/>
          </a:avLst>
        </a:prstGeom>
        <a:solidFill>
          <a:schemeClr val="lt2">
            <a:alpha val="90000"/>
            <a:hueOff val="0"/>
            <a:satOff val="0"/>
            <a:lumOff val="0"/>
            <a:alphaOff val="0"/>
          </a:schemeClr>
        </a:solidFill>
        <a:ln w="1905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l-GR" sz="2300" b="1" kern="1200"/>
            <a:t>Η Θεά Δίκτυα:</a:t>
          </a:r>
          <a:r>
            <a:rPr lang="el-GR" sz="2300" kern="1200"/>
            <a:t> Μια θεότητα που δίνει στους ανθρώπους τη δύναμη της επικοινωνίας μέσω τεχνολογίας, αλλά όταν τη χρησιμοποιούν υπερβολικά, χάνουν την ικανότητα της πρόσωπο με πρόσωπο επαφής.</a:t>
          </a:r>
          <a:endParaRPr lang="en-US" sz="2300" kern="1200"/>
        </a:p>
      </dsp:txBody>
      <dsp:txXfrm>
        <a:off x="696297" y="538547"/>
        <a:ext cx="4171627" cy="2590157"/>
      </dsp:txXfrm>
    </dsp:sp>
    <dsp:sp modelId="{96FAD518-536F-3B4A-9A10-AF911C6B5928}">
      <dsp:nvSpPr>
        <dsp:cNvPr id="0" name=""/>
        <dsp:cNvSpPr/>
      </dsp:nvSpPr>
      <dsp:spPr>
        <a:xfrm>
          <a:off x="5429930" y="612"/>
          <a:ext cx="4332795" cy="2751325"/>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8FA6093-1953-9D4B-AF3E-BE3C625379EE}">
      <dsp:nvSpPr>
        <dsp:cNvPr id="0" name=""/>
        <dsp:cNvSpPr/>
      </dsp:nvSpPr>
      <dsp:spPr>
        <a:xfrm>
          <a:off x="5911352" y="457963"/>
          <a:ext cx="4332795" cy="2751325"/>
        </a:xfrm>
        <a:prstGeom prst="roundRect">
          <a:avLst>
            <a:gd name="adj" fmla="val 10000"/>
          </a:avLst>
        </a:prstGeom>
        <a:solidFill>
          <a:schemeClr val="lt2">
            <a:alpha val="90000"/>
            <a:hueOff val="0"/>
            <a:satOff val="0"/>
            <a:lumOff val="0"/>
            <a:alphaOff val="0"/>
          </a:schemeClr>
        </a:solidFill>
        <a:ln w="1905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l-GR" sz="2300" b="1" kern="1200"/>
            <a:t>Ο Ήρωας Κλιμαίος:</a:t>
          </a:r>
          <a:r>
            <a:rPr lang="el-GR" sz="2300" kern="1200"/>
            <a:t> Ένας θνητός που προσπαθεί να σώσει τον κόσμο από την οργή της θεάς Κλιμής, η οποία τιμωρεί την ανθρωπότητα για την καταστροφή της φύσης.</a:t>
          </a:r>
          <a:endParaRPr lang="en-US" sz="2300" kern="1200"/>
        </a:p>
      </dsp:txBody>
      <dsp:txXfrm>
        <a:off x="5991936" y="538547"/>
        <a:ext cx="4171627" cy="259015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28EA7F-9660-1546-998F-8C75234EC6FC}">
      <dsp:nvSpPr>
        <dsp:cNvPr id="0" name=""/>
        <dsp:cNvSpPr/>
      </dsp:nvSpPr>
      <dsp:spPr>
        <a:xfrm>
          <a:off x="0" y="2124"/>
          <a:ext cx="10515600" cy="0"/>
        </a:xfrm>
        <a:prstGeom prst="line">
          <a:avLst/>
        </a:prstGeom>
        <a:solidFill>
          <a:schemeClr val="accent2">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32D8D54-EF86-2346-9CC8-4B5BA2EED2F3}">
      <dsp:nvSpPr>
        <dsp:cNvPr id="0" name=""/>
        <dsp:cNvSpPr/>
      </dsp:nvSpPr>
      <dsp:spPr>
        <a:xfrm>
          <a:off x="0" y="2124"/>
          <a:ext cx="10515600" cy="14490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a:t>Ο κονστρουκτιβισμός υποστηρίζει ότι η μάθηση δεν είναι μια παθητική διαδικασία. Οι μαθητές δεν είναι άδεια δοχεία που γεμίζουμε με πληροφορίες. Αντίθετα, η μάθηση είναι μια ενεργητική διαδικασία όπου ο κάθε μαθητής «χτίζει» τη γνώση μέσα από την αλληλεπίδραση με το περιβάλλον και την προσωπική του εμπειρία.</a:t>
          </a:r>
          <a:endParaRPr lang="en-US" sz="1800" kern="1200"/>
        </a:p>
      </dsp:txBody>
      <dsp:txXfrm>
        <a:off x="0" y="2124"/>
        <a:ext cx="10515600" cy="1449029"/>
      </dsp:txXfrm>
    </dsp:sp>
    <dsp:sp modelId="{44514309-D6EB-A844-9AB0-DA376CC802E6}">
      <dsp:nvSpPr>
        <dsp:cNvPr id="0" name=""/>
        <dsp:cNvSpPr/>
      </dsp:nvSpPr>
      <dsp:spPr>
        <a:xfrm>
          <a:off x="0" y="1451154"/>
          <a:ext cx="10515600" cy="0"/>
        </a:xfrm>
        <a:prstGeom prst="line">
          <a:avLst/>
        </a:prstGeom>
        <a:solidFill>
          <a:schemeClr val="accent3">
            <a:hueOff val="0"/>
            <a:satOff val="0"/>
            <a:lumOff val="0"/>
            <a:alphaOff val="0"/>
          </a:schemeClr>
        </a:solidFill>
        <a:ln w="1905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7FDEDF7-9720-F144-9BB5-34E4C65EF202}">
      <dsp:nvSpPr>
        <dsp:cNvPr id="0" name=""/>
        <dsp:cNvSpPr/>
      </dsp:nvSpPr>
      <dsp:spPr>
        <a:xfrm>
          <a:off x="0" y="1451154"/>
          <a:ext cx="10515600" cy="14490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a:t>Για παράδειγμα, ας πάρουμε την Ιλιάδα. Αν απλώς ζητήσουμε από τους μαθητές να αποστηθίσουν το περιεχόμενο ή να αναγνωρίσουν τη δομή του έπους, περιοριζόμαστε σε παθητική μάθηση. Αν όμως τους ζητήσουμε να συγκρίνουν τη στάση του Αχιλλέα με τη συμπεριφορά ενός σύγχρονου ηγέτη, τους προσκαλούμε να συνδέσουν τις έννοιες με τη δική τους πραγματικότητα. Μέσα από αυτό, η γνώση γίνεται πιο ουσιαστική.</a:t>
          </a:r>
          <a:endParaRPr lang="en-US" sz="1800" kern="1200"/>
        </a:p>
      </dsp:txBody>
      <dsp:txXfrm>
        <a:off x="0" y="1451154"/>
        <a:ext cx="10515600" cy="1449029"/>
      </dsp:txXfrm>
    </dsp:sp>
    <dsp:sp modelId="{9D8708E7-D9D6-464F-B0B0-0DFEFD56497C}">
      <dsp:nvSpPr>
        <dsp:cNvPr id="0" name=""/>
        <dsp:cNvSpPr/>
      </dsp:nvSpPr>
      <dsp:spPr>
        <a:xfrm>
          <a:off x="0" y="2900183"/>
          <a:ext cx="10515600" cy="0"/>
        </a:xfrm>
        <a:prstGeom prst="line">
          <a:avLst/>
        </a:prstGeom>
        <a:solidFill>
          <a:schemeClr val="accent4">
            <a:hueOff val="0"/>
            <a:satOff val="0"/>
            <a:lumOff val="0"/>
            <a:alphaOff val="0"/>
          </a:schemeClr>
        </a:solidFill>
        <a:ln w="1905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479569E-2A53-164C-A24E-8E7F7505EE8C}">
      <dsp:nvSpPr>
        <dsp:cNvPr id="0" name=""/>
        <dsp:cNvSpPr/>
      </dsp:nvSpPr>
      <dsp:spPr>
        <a:xfrm>
          <a:off x="0" y="2900183"/>
          <a:ext cx="10515600" cy="14490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a:t>Ως εκπαιδευτικοί, λοιπόν, πρέπει να δημιουργούμε καταστάσεις όπου οι μαθητές θα συνδυάζουν τα νέα δεδομένα με τις δικές τους εμπειρίες. Ο ρόλος μας δεν είναι να δώσουμε απαντήσεις, αλλά να θέσουμε ερωτήματα που θα τους εμπνεύσουν να ψάξουν τις απαντήσεις μόνοι τους.</a:t>
          </a:r>
          <a:endParaRPr lang="en-US" sz="1800" kern="1200"/>
        </a:p>
      </dsp:txBody>
      <dsp:txXfrm>
        <a:off x="0" y="2900183"/>
        <a:ext cx="10515600" cy="144902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7F2686E-BA29-B146-A14B-5D0279DB086B}">
      <dsp:nvSpPr>
        <dsp:cNvPr id="0" name=""/>
        <dsp:cNvSpPr/>
      </dsp:nvSpPr>
      <dsp:spPr>
        <a:xfrm>
          <a:off x="0" y="101492"/>
          <a:ext cx="10515600" cy="1346304"/>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l-GR" sz="1900" kern="1200"/>
            <a:t>Η βιωματική μάθηση προτείνει ότι οι μαθητές κατανοούν καλύτερα όταν συμμετέχουν ενεργά στη διαδικασία της μάθησης. Η μάθηση δεν είναι θεωρητική, αλλά έμπρακτη.</a:t>
          </a:r>
          <a:endParaRPr lang="en-US" sz="1900" kern="1200"/>
        </a:p>
      </dsp:txBody>
      <dsp:txXfrm>
        <a:off x="65721" y="167213"/>
        <a:ext cx="10384158" cy="1214862"/>
      </dsp:txXfrm>
    </dsp:sp>
    <dsp:sp modelId="{483E1EF9-3BEC-A54C-A1A7-03BFCB3A0125}">
      <dsp:nvSpPr>
        <dsp:cNvPr id="0" name=""/>
        <dsp:cNvSpPr/>
      </dsp:nvSpPr>
      <dsp:spPr>
        <a:xfrm>
          <a:off x="0" y="1502516"/>
          <a:ext cx="10515600" cy="1346304"/>
        </a:xfrm>
        <a:prstGeom prst="roundRect">
          <a:avLst/>
        </a:prstGeom>
        <a:solidFill>
          <a:schemeClr val="accent2">
            <a:hueOff val="3221806"/>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l-GR" sz="1900" kern="1200"/>
            <a:t>Ας φανταστούμε ότι θέλουμε να διδάξουμε την έννοια της δημοκρατίας όπως την ανέπτυξαν οι αρχαίοι Έλληνες. Μπορούμε να οργανώσουμε μια βιωματική δραστηριότητα όπου η τάξη θα μετατραπεί σε εκκλησία του δήμου. Οι μαθητές θα αναλάβουν ρόλους (πολίτες, ρήτορες, στρατηγοί) και θα συζητήσουν ένα ζήτημα που αφορά την κοινότητά τους.</a:t>
          </a:r>
          <a:endParaRPr lang="en-US" sz="1900" kern="1200"/>
        </a:p>
      </dsp:txBody>
      <dsp:txXfrm>
        <a:off x="65721" y="1568237"/>
        <a:ext cx="10384158" cy="1214862"/>
      </dsp:txXfrm>
    </dsp:sp>
    <dsp:sp modelId="{37557557-66A7-C644-9A2D-0D35257206E8}">
      <dsp:nvSpPr>
        <dsp:cNvPr id="0" name=""/>
        <dsp:cNvSpPr/>
      </dsp:nvSpPr>
      <dsp:spPr>
        <a:xfrm>
          <a:off x="0" y="2903541"/>
          <a:ext cx="10515600" cy="1346304"/>
        </a:xfrm>
        <a:prstGeom prst="roundRect">
          <a:avLst/>
        </a:prstGeom>
        <a:solidFill>
          <a:schemeClr val="accent2">
            <a:hueOff val="6443612"/>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l-GR" sz="1900" kern="1200"/>
            <a:t>Με αυτόν τον τρόπο, δεν μαθαίνουν μόνο τις αρχές της δημοκρατίας αλλά βιώνουν τη διαδικασία, κατανοούν τις δυσκολίες της και τη συνδέουν με τις δικές τους εμπειρίες. Η βιωματική μάθηση ενθαρρύνει τη σύνδεση του μαθητή με το αντικείμενο διδασκαλίας και προάγει τη βαθιά κατανόηση.</a:t>
          </a:r>
          <a:endParaRPr lang="en-US" sz="1900" kern="1200"/>
        </a:p>
      </dsp:txBody>
      <dsp:txXfrm>
        <a:off x="65721" y="2969262"/>
        <a:ext cx="10384158" cy="1214862"/>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F76892B-9A34-3B43-BD92-F891926801E4}">
      <dsp:nvSpPr>
        <dsp:cNvPr id="0" name=""/>
        <dsp:cNvSpPr/>
      </dsp:nvSpPr>
      <dsp:spPr>
        <a:xfrm>
          <a:off x="1333" y="110983"/>
          <a:ext cx="4682211" cy="2973204"/>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0C78790-981C-F744-B64C-CCB00BB2AFBE}">
      <dsp:nvSpPr>
        <dsp:cNvPr id="0" name=""/>
        <dsp:cNvSpPr/>
      </dsp:nvSpPr>
      <dsp:spPr>
        <a:xfrm>
          <a:off x="521579" y="605216"/>
          <a:ext cx="4682211" cy="2973204"/>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l-GR" sz="2100" kern="1200"/>
            <a:t>Για να ξεκινήσουμε, ας σκεφτούμε τη διαφορά μεταξύ της παθητικής και της ενεργητικής μάθησης. Στην πρώτη περίπτωση, ο μαθητής είναι ένας απλός δέκτης της γνώσης. Ακούν, διαβάζουν και επαναλαμβάνουν. Στην ενεργητική μάθηση, όμως, οι μαθητές συμμετέχουν. Δημιουργούν, ανακαλύπτουν και αναστοχάζονται.</a:t>
          </a:r>
          <a:endParaRPr lang="en-US" sz="2100" kern="1200"/>
        </a:p>
      </dsp:txBody>
      <dsp:txXfrm>
        <a:off x="608661" y="692298"/>
        <a:ext cx="4508047" cy="2799040"/>
      </dsp:txXfrm>
    </dsp:sp>
    <dsp:sp modelId="{22D98D23-482D-0B4E-BB95-C714D0CB9DF0}">
      <dsp:nvSpPr>
        <dsp:cNvPr id="0" name=""/>
        <dsp:cNvSpPr/>
      </dsp:nvSpPr>
      <dsp:spPr>
        <a:xfrm>
          <a:off x="5724037" y="110983"/>
          <a:ext cx="4682211" cy="2973204"/>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2FCB52B-1D3C-FD42-9E9C-14B322160006}">
      <dsp:nvSpPr>
        <dsp:cNvPr id="0" name=""/>
        <dsp:cNvSpPr/>
      </dsp:nvSpPr>
      <dsp:spPr>
        <a:xfrm>
          <a:off x="6244283" y="605216"/>
          <a:ext cx="4682211" cy="2973204"/>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l-GR" sz="2100" kern="1200"/>
            <a:t>Για παράδειγμα, φανταστείτε να ζητήσετε από τους μαθητές σας να αναπαραστήσουν μια σκηνή από μια τραγωδία. Αντί να απλώς διαβάσουν τον διάλογο, θα μπουν στους ρόλους, θα καταλάβουν τα συναισθήματα των χαρακτήρων, θα εξετάσουν τις αξίες και τα κοινωνικά ζητήματα που θίγει το έργο.</a:t>
          </a:r>
          <a:endParaRPr lang="en-US" sz="2100" kern="1200"/>
        </a:p>
      </dsp:txBody>
      <dsp:txXfrm>
        <a:off x="6331365" y="692298"/>
        <a:ext cx="4508047" cy="2799040"/>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83767E-1EAA-F54E-86B4-7D1E72AC3DE1}">
      <dsp:nvSpPr>
        <dsp:cNvPr id="0" name=""/>
        <dsp:cNvSpPr/>
      </dsp:nvSpPr>
      <dsp:spPr>
        <a:xfrm>
          <a:off x="0" y="229990"/>
          <a:ext cx="6666833" cy="1620486"/>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l-GR" sz="2300" b="1" kern="1200"/>
            <a:t>Βαθύτερη Κατανόηση:</a:t>
          </a:r>
          <a:br>
            <a:rPr lang="el-GR" sz="2300" kern="1200"/>
          </a:br>
          <a:r>
            <a:rPr lang="el-GR" sz="2300" kern="1200"/>
            <a:t>Οι μαθητές δεν αποστηθίζουν απλώς, αλλά συνδέουν τη γνώση με τις δικές τους εμπειρίες.</a:t>
          </a:r>
          <a:endParaRPr lang="en-US" sz="2300" kern="1200"/>
        </a:p>
      </dsp:txBody>
      <dsp:txXfrm>
        <a:off x="79106" y="309096"/>
        <a:ext cx="6508621" cy="1462274"/>
      </dsp:txXfrm>
    </dsp:sp>
    <dsp:sp modelId="{21593C1F-385C-9943-A152-DFA24297D833}">
      <dsp:nvSpPr>
        <dsp:cNvPr id="0" name=""/>
        <dsp:cNvSpPr/>
      </dsp:nvSpPr>
      <dsp:spPr>
        <a:xfrm>
          <a:off x="0" y="1916716"/>
          <a:ext cx="6666833" cy="1620486"/>
        </a:xfrm>
        <a:prstGeom prst="roundRect">
          <a:avLst/>
        </a:prstGeom>
        <a:gradFill rotWithShape="0">
          <a:gsLst>
            <a:gs pos="0">
              <a:schemeClr val="accent5">
                <a:hueOff val="-6076075"/>
                <a:satOff val="-413"/>
                <a:lumOff val="981"/>
                <a:alphaOff val="0"/>
                <a:satMod val="103000"/>
                <a:lumMod val="102000"/>
                <a:tint val="94000"/>
              </a:schemeClr>
            </a:gs>
            <a:gs pos="50000">
              <a:schemeClr val="accent5">
                <a:hueOff val="-6076075"/>
                <a:satOff val="-413"/>
                <a:lumOff val="981"/>
                <a:alphaOff val="0"/>
                <a:satMod val="110000"/>
                <a:lumMod val="100000"/>
                <a:shade val="100000"/>
              </a:schemeClr>
            </a:gs>
            <a:gs pos="100000">
              <a:schemeClr val="accent5">
                <a:hueOff val="-6076075"/>
                <a:satOff val="-413"/>
                <a:lumOff val="981"/>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l-GR" sz="2300" b="1" kern="1200"/>
            <a:t>Ενίσχυση της Κριτικής Σκέψης:</a:t>
          </a:r>
          <a:br>
            <a:rPr lang="el-GR" sz="2300" kern="1200"/>
          </a:br>
          <a:r>
            <a:rPr lang="el-GR" sz="2300" kern="1200"/>
            <a:t>Μέσα από τη συμμετοχή, οι μαθητές μαθαίνουν να ερμηνεύουν, να αμφισβητούν και να παράγουν ιδέες.</a:t>
          </a:r>
          <a:endParaRPr lang="en-US" sz="2300" kern="1200"/>
        </a:p>
      </dsp:txBody>
      <dsp:txXfrm>
        <a:off x="79106" y="1995822"/>
        <a:ext cx="6508621" cy="1462274"/>
      </dsp:txXfrm>
    </dsp:sp>
    <dsp:sp modelId="{2641D082-C9C9-AC46-B86A-2CE013E02944}">
      <dsp:nvSpPr>
        <dsp:cNvPr id="0" name=""/>
        <dsp:cNvSpPr/>
      </dsp:nvSpPr>
      <dsp:spPr>
        <a:xfrm>
          <a:off x="0" y="3603443"/>
          <a:ext cx="6666833" cy="1620486"/>
        </a:xfrm>
        <a:prstGeom prst="roundRect">
          <a:avLst/>
        </a:prstGeom>
        <a:gradFill rotWithShape="0">
          <a:gsLst>
            <a:gs pos="0">
              <a:schemeClr val="accent5">
                <a:hueOff val="-12152150"/>
                <a:satOff val="-826"/>
                <a:lumOff val="1961"/>
                <a:alphaOff val="0"/>
                <a:satMod val="103000"/>
                <a:lumMod val="102000"/>
                <a:tint val="94000"/>
              </a:schemeClr>
            </a:gs>
            <a:gs pos="50000">
              <a:schemeClr val="accent5">
                <a:hueOff val="-12152150"/>
                <a:satOff val="-826"/>
                <a:lumOff val="1961"/>
                <a:alphaOff val="0"/>
                <a:satMod val="110000"/>
                <a:lumMod val="100000"/>
                <a:shade val="100000"/>
              </a:schemeClr>
            </a:gs>
            <a:gs pos="100000">
              <a:schemeClr val="accent5">
                <a:hueOff val="-12152150"/>
                <a:satOff val="-826"/>
                <a:lumOff val="1961"/>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l-GR" sz="2300" b="1" kern="1200"/>
            <a:t>Διαμόρφωση Προσωπικής Σχέσης με τη Γνώση:</a:t>
          </a:r>
          <a:br>
            <a:rPr lang="el-GR" sz="2300" kern="1200"/>
          </a:br>
          <a:r>
            <a:rPr lang="el-GR" sz="2300" kern="1200"/>
            <a:t>Τα αρχαία κείμενα δεν είναι πια «ξένα». Γίνονται «δικά τους», καθώς τα βιώνουν και τα επεξεργάζονται μέσα από το δικό τους πρίσμα.</a:t>
          </a:r>
          <a:endParaRPr lang="en-US" sz="2300" kern="1200"/>
        </a:p>
      </dsp:txBody>
      <dsp:txXfrm>
        <a:off x="79106" y="3682549"/>
        <a:ext cx="6508621" cy="1462274"/>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C28BFB-D210-4B4B-A35A-A08F06CA57EC}">
      <dsp:nvSpPr>
        <dsp:cNvPr id="0" name=""/>
        <dsp:cNvSpPr/>
      </dsp:nvSpPr>
      <dsp:spPr>
        <a:xfrm>
          <a:off x="0" y="0"/>
          <a:ext cx="6666833" cy="0"/>
        </a:xfrm>
        <a:prstGeom prst="lin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w="12700" cap="flat" cmpd="sng" algn="ctr">
          <a:solidFill>
            <a:schemeClr val="accent2">
              <a:hueOff val="0"/>
              <a:satOff val="0"/>
              <a:lumOff val="0"/>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sp>
    <dsp:sp modelId="{634A072A-874F-4147-A046-78184DFC0588}">
      <dsp:nvSpPr>
        <dsp:cNvPr id="0" name=""/>
        <dsp:cNvSpPr/>
      </dsp:nvSpPr>
      <dsp:spPr>
        <a:xfrm>
          <a:off x="0" y="0"/>
          <a:ext cx="6666833" cy="27269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5250" tIns="95250" rIns="95250" bIns="95250" numCol="1" spcCol="1270" anchor="t" anchorCtr="0">
          <a:noAutofit/>
        </a:bodyPr>
        <a:lstStyle/>
        <a:p>
          <a:pPr marL="0" lvl="0" indent="0" algn="l" defTabSz="1111250">
            <a:lnSpc>
              <a:spcPct val="90000"/>
            </a:lnSpc>
            <a:spcBef>
              <a:spcPct val="0"/>
            </a:spcBef>
            <a:spcAft>
              <a:spcPct val="35000"/>
            </a:spcAft>
            <a:buNone/>
          </a:pPr>
          <a:r>
            <a:rPr lang="el-GR" sz="2500" b="1" kern="1200"/>
            <a:t>Μήδεια:</a:t>
          </a:r>
          <a:br>
            <a:rPr lang="el-GR" sz="2500" kern="1200"/>
          </a:br>
          <a:r>
            <a:rPr lang="el-GR" sz="2500" kern="1200"/>
            <a:t>Εσύ είπες πως έπραξες αυτό από ανάγκη και όχι για δικό σου όφελος. Ποιο κακό μου έκανες;</a:t>
          </a:r>
          <a:br>
            <a:rPr lang="el-GR" sz="2500" kern="1200"/>
          </a:br>
          <a:r>
            <a:rPr lang="el-GR" sz="2500" kern="1200"/>
            <a:t>Γεννήθηκες άνδρας, και όμως ήσουν ένα μεγάλο βάρος για τη γυναίκα σου;</a:t>
          </a:r>
          <a:endParaRPr lang="en-US" sz="2500" kern="1200"/>
        </a:p>
      </dsp:txBody>
      <dsp:txXfrm>
        <a:off x="0" y="0"/>
        <a:ext cx="6666833" cy="2726960"/>
      </dsp:txXfrm>
    </dsp:sp>
    <dsp:sp modelId="{21656B79-DE8E-544A-879C-C7F9DD4A2316}">
      <dsp:nvSpPr>
        <dsp:cNvPr id="0" name=""/>
        <dsp:cNvSpPr/>
      </dsp:nvSpPr>
      <dsp:spPr>
        <a:xfrm>
          <a:off x="0" y="2726960"/>
          <a:ext cx="6666833" cy="0"/>
        </a:xfrm>
        <a:prstGeom prst="line">
          <a:avLst/>
        </a:prstGeom>
        <a:gradFill rotWithShape="0">
          <a:gsLst>
            <a:gs pos="0">
              <a:schemeClr val="accent2">
                <a:hueOff val="6443612"/>
                <a:satOff val="-18493"/>
                <a:lumOff val="-29609"/>
                <a:alphaOff val="0"/>
                <a:satMod val="103000"/>
                <a:lumMod val="102000"/>
                <a:tint val="94000"/>
              </a:schemeClr>
            </a:gs>
            <a:gs pos="50000">
              <a:schemeClr val="accent2">
                <a:hueOff val="6443612"/>
                <a:satOff val="-18493"/>
                <a:lumOff val="-29609"/>
                <a:alphaOff val="0"/>
                <a:satMod val="110000"/>
                <a:lumMod val="100000"/>
                <a:shade val="100000"/>
              </a:schemeClr>
            </a:gs>
            <a:gs pos="100000">
              <a:schemeClr val="accent2">
                <a:hueOff val="6443612"/>
                <a:satOff val="-18493"/>
                <a:lumOff val="-29609"/>
                <a:alphaOff val="0"/>
                <a:lumMod val="99000"/>
                <a:satMod val="120000"/>
                <a:shade val="78000"/>
              </a:schemeClr>
            </a:gs>
          </a:gsLst>
          <a:lin ang="5400000" scaled="0"/>
        </a:gradFill>
        <a:ln w="12700" cap="flat" cmpd="sng" algn="ctr">
          <a:solidFill>
            <a:schemeClr val="accent2">
              <a:hueOff val="6443612"/>
              <a:satOff val="-18493"/>
              <a:lumOff val="-29609"/>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sp>
    <dsp:sp modelId="{3F261EE9-1E10-EF4A-A95A-DF554BF64DE8}">
      <dsp:nvSpPr>
        <dsp:cNvPr id="0" name=""/>
        <dsp:cNvSpPr/>
      </dsp:nvSpPr>
      <dsp:spPr>
        <a:xfrm>
          <a:off x="0" y="2726960"/>
          <a:ext cx="6666833" cy="27269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5250" tIns="95250" rIns="95250" bIns="95250" numCol="1" spcCol="1270" anchor="t" anchorCtr="0">
          <a:noAutofit/>
        </a:bodyPr>
        <a:lstStyle/>
        <a:p>
          <a:pPr marL="0" lvl="0" indent="0" algn="l" defTabSz="1111250">
            <a:lnSpc>
              <a:spcPct val="90000"/>
            </a:lnSpc>
            <a:spcBef>
              <a:spcPct val="0"/>
            </a:spcBef>
            <a:spcAft>
              <a:spcPct val="35000"/>
            </a:spcAft>
            <a:buNone/>
          </a:pPr>
          <a:r>
            <a:rPr lang="el-GR" sz="2500" b="1" kern="1200"/>
            <a:t>Ιάσων:</a:t>
          </a:r>
          <a:br>
            <a:rPr lang="el-GR" sz="2500" kern="1200"/>
          </a:br>
          <a:r>
            <a:rPr lang="el-GR" sz="2500" kern="1200"/>
            <a:t>Μίλησες, όπως θα έπρεπε να μιλήσεις, αλλά μην προσθέτεις σε μένα βαριά λόγια.</a:t>
          </a:r>
          <a:br>
            <a:rPr lang="el-GR" sz="2500" kern="1200"/>
          </a:br>
          <a:r>
            <a:rPr lang="el-GR" sz="2500" kern="1200"/>
            <a:t>Εύχομαι να ευημερείς, αν και είναι δύσκολο να μη θυμώσω.</a:t>
          </a:r>
          <a:br>
            <a:rPr lang="el-GR" sz="2500" kern="1200"/>
          </a:br>
          <a:r>
            <a:rPr lang="el-GR" sz="2500" kern="1200"/>
            <a:t>Εκείνο που θα έπρεπε να πράξουμε για τους θεούς είναι να ζούμε καλά ο ένας με τον άλλο.</a:t>
          </a:r>
          <a:endParaRPr lang="en-US" sz="2500" kern="1200"/>
        </a:p>
      </dsp:txBody>
      <dsp:txXfrm>
        <a:off x="0" y="2726960"/>
        <a:ext cx="6666833" cy="2726960"/>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9813ADC-3691-5F4B-A2CF-36FD8BD4ED3D}">
      <dsp:nvSpPr>
        <dsp:cNvPr id="0" name=""/>
        <dsp:cNvSpPr/>
      </dsp:nvSpPr>
      <dsp:spPr>
        <a:xfrm>
          <a:off x="0" y="0"/>
          <a:ext cx="6666833" cy="0"/>
        </a:xfrm>
        <a:prstGeom prst="lin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w="12700" cap="flat" cmpd="sng" algn="ctr">
          <a:solidFill>
            <a:schemeClr val="accent2">
              <a:hueOff val="0"/>
              <a:satOff val="0"/>
              <a:lumOff val="0"/>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sp>
    <dsp:sp modelId="{275A44AC-1E24-6B40-A5EB-FB966AE79D0C}">
      <dsp:nvSpPr>
        <dsp:cNvPr id="0" name=""/>
        <dsp:cNvSpPr/>
      </dsp:nvSpPr>
      <dsp:spPr>
        <a:xfrm>
          <a:off x="0" y="0"/>
          <a:ext cx="6666833" cy="13634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l-GR" sz="2700" kern="1200"/>
            <a:t>Αυτό το απόσπασμα μπορεί να χρησιμεύσει για δραστηριότητες όπως:</a:t>
          </a:r>
          <a:endParaRPr lang="en-US" sz="2700" kern="1200"/>
        </a:p>
      </dsp:txBody>
      <dsp:txXfrm>
        <a:off x="0" y="0"/>
        <a:ext cx="6666833" cy="1363480"/>
      </dsp:txXfrm>
    </dsp:sp>
    <dsp:sp modelId="{AA795FD8-546C-124B-A2B0-2D0B275A3CFC}">
      <dsp:nvSpPr>
        <dsp:cNvPr id="0" name=""/>
        <dsp:cNvSpPr/>
      </dsp:nvSpPr>
      <dsp:spPr>
        <a:xfrm>
          <a:off x="0" y="1363480"/>
          <a:ext cx="6666833" cy="0"/>
        </a:xfrm>
        <a:prstGeom prst="line">
          <a:avLst/>
        </a:prstGeom>
        <a:gradFill rotWithShape="0">
          <a:gsLst>
            <a:gs pos="0">
              <a:schemeClr val="accent2">
                <a:hueOff val="2147871"/>
                <a:satOff val="-6164"/>
                <a:lumOff val="-9870"/>
                <a:alphaOff val="0"/>
                <a:satMod val="103000"/>
                <a:lumMod val="102000"/>
                <a:tint val="94000"/>
              </a:schemeClr>
            </a:gs>
            <a:gs pos="50000">
              <a:schemeClr val="accent2">
                <a:hueOff val="2147871"/>
                <a:satOff val="-6164"/>
                <a:lumOff val="-9870"/>
                <a:alphaOff val="0"/>
                <a:satMod val="110000"/>
                <a:lumMod val="100000"/>
                <a:shade val="100000"/>
              </a:schemeClr>
            </a:gs>
            <a:gs pos="100000">
              <a:schemeClr val="accent2">
                <a:hueOff val="2147871"/>
                <a:satOff val="-6164"/>
                <a:lumOff val="-9870"/>
                <a:alphaOff val="0"/>
                <a:lumMod val="99000"/>
                <a:satMod val="120000"/>
                <a:shade val="78000"/>
              </a:schemeClr>
            </a:gs>
          </a:gsLst>
          <a:lin ang="5400000" scaled="0"/>
        </a:gradFill>
        <a:ln w="12700" cap="flat" cmpd="sng" algn="ctr">
          <a:solidFill>
            <a:schemeClr val="accent2">
              <a:hueOff val="2147871"/>
              <a:satOff val="-6164"/>
              <a:lumOff val="-9870"/>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sp>
    <dsp:sp modelId="{C150134E-0355-3F4E-AD0D-8DE142D33FB8}">
      <dsp:nvSpPr>
        <dsp:cNvPr id="0" name=""/>
        <dsp:cNvSpPr/>
      </dsp:nvSpPr>
      <dsp:spPr>
        <a:xfrm>
          <a:off x="0" y="1363480"/>
          <a:ext cx="6666833" cy="13634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l-GR" sz="2700" b="1" kern="1200"/>
            <a:t>Ανάλυση ρόλων:</a:t>
          </a:r>
          <a:r>
            <a:rPr lang="el-GR" sz="2700" kern="1200"/>
            <a:t> Ερμηνεία της οπτικής γωνίας κάθε χαρακτήρα.</a:t>
          </a:r>
          <a:endParaRPr lang="en-US" sz="2700" kern="1200"/>
        </a:p>
      </dsp:txBody>
      <dsp:txXfrm>
        <a:off x="0" y="1363480"/>
        <a:ext cx="6666833" cy="1363480"/>
      </dsp:txXfrm>
    </dsp:sp>
    <dsp:sp modelId="{1EE4FD53-82E8-EC43-8E92-3254005CA360}">
      <dsp:nvSpPr>
        <dsp:cNvPr id="0" name=""/>
        <dsp:cNvSpPr/>
      </dsp:nvSpPr>
      <dsp:spPr>
        <a:xfrm>
          <a:off x="0" y="2726960"/>
          <a:ext cx="6666833" cy="0"/>
        </a:xfrm>
        <a:prstGeom prst="line">
          <a:avLst/>
        </a:prstGeom>
        <a:gradFill rotWithShape="0">
          <a:gsLst>
            <a:gs pos="0">
              <a:schemeClr val="accent2">
                <a:hueOff val="4295742"/>
                <a:satOff val="-12329"/>
                <a:lumOff val="-19739"/>
                <a:alphaOff val="0"/>
                <a:satMod val="103000"/>
                <a:lumMod val="102000"/>
                <a:tint val="94000"/>
              </a:schemeClr>
            </a:gs>
            <a:gs pos="50000">
              <a:schemeClr val="accent2">
                <a:hueOff val="4295742"/>
                <a:satOff val="-12329"/>
                <a:lumOff val="-19739"/>
                <a:alphaOff val="0"/>
                <a:satMod val="110000"/>
                <a:lumMod val="100000"/>
                <a:shade val="100000"/>
              </a:schemeClr>
            </a:gs>
            <a:gs pos="100000">
              <a:schemeClr val="accent2">
                <a:hueOff val="4295742"/>
                <a:satOff val="-12329"/>
                <a:lumOff val="-19739"/>
                <a:alphaOff val="0"/>
                <a:lumMod val="99000"/>
                <a:satMod val="120000"/>
                <a:shade val="78000"/>
              </a:schemeClr>
            </a:gs>
          </a:gsLst>
          <a:lin ang="5400000" scaled="0"/>
        </a:gradFill>
        <a:ln w="12700" cap="flat" cmpd="sng" algn="ctr">
          <a:solidFill>
            <a:schemeClr val="accent2">
              <a:hueOff val="4295742"/>
              <a:satOff val="-12329"/>
              <a:lumOff val="-19739"/>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sp>
    <dsp:sp modelId="{D1B96A4C-9545-A840-A3F5-94FDEC4136C1}">
      <dsp:nvSpPr>
        <dsp:cNvPr id="0" name=""/>
        <dsp:cNvSpPr/>
      </dsp:nvSpPr>
      <dsp:spPr>
        <a:xfrm>
          <a:off x="0" y="2726960"/>
          <a:ext cx="6666833" cy="13634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l-GR" sz="2700" b="1" kern="1200"/>
            <a:t>Σύγκριση:</a:t>
          </a:r>
          <a:r>
            <a:rPr lang="el-GR" sz="2700" kern="1200"/>
            <a:t> Ανάδειξη της έννοιας της προδοσίας και της θυσίας σε σχέση με τη σημερινή πραγματικότητα.</a:t>
          </a:r>
          <a:endParaRPr lang="en-US" sz="2700" kern="1200"/>
        </a:p>
      </dsp:txBody>
      <dsp:txXfrm>
        <a:off x="0" y="2726960"/>
        <a:ext cx="6666833" cy="1363480"/>
      </dsp:txXfrm>
    </dsp:sp>
    <dsp:sp modelId="{ECB0BA46-59DC-2B42-BE48-7B8A02C4EB13}">
      <dsp:nvSpPr>
        <dsp:cNvPr id="0" name=""/>
        <dsp:cNvSpPr/>
      </dsp:nvSpPr>
      <dsp:spPr>
        <a:xfrm>
          <a:off x="0" y="4090440"/>
          <a:ext cx="6666833" cy="0"/>
        </a:xfrm>
        <a:prstGeom prst="line">
          <a:avLst/>
        </a:prstGeom>
        <a:gradFill rotWithShape="0">
          <a:gsLst>
            <a:gs pos="0">
              <a:schemeClr val="accent2">
                <a:hueOff val="6443612"/>
                <a:satOff val="-18493"/>
                <a:lumOff val="-29609"/>
                <a:alphaOff val="0"/>
                <a:satMod val="103000"/>
                <a:lumMod val="102000"/>
                <a:tint val="94000"/>
              </a:schemeClr>
            </a:gs>
            <a:gs pos="50000">
              <a:schemeClr val="accent2">
                <a:hueOff val="6443612"/>
                <a:satOff val="-18493"/>
                <a:lumOff val="-29609"/>
                <a:alphaOff val="0"/>
                <a:satMod val="110000"/>
                <a:lumMod val="100000"/>
                <a:shade val="100000"/>
              </a:schemeClr>
            </a:gs>
            <a:gs pos="100000">
              <a:schemeClr val="accent2">
                <a:hueOff val="6443612"/>
                <a:satOff val="-18493"/>
                <a:lumOff val="-29609"/>
                <a:alphaOff val="0"/>
                <a:lumMod val="99000"/>
                <a:satMod val="120000"/>
                <a:shade val="78000"/>
              </a:schemeClr>
            </a:gs>
          </a:gsLst>
          <a:lin ang="5400000" scaled="0"/>
        </a:gradFill>
        <a:ln w="12700" cap="flat" cmpd="sng" algn="ctr">
          <a:solidFill>
            <a:schemeClr val="accent2">
              <a:hueOff val="6443612"/>
              <a:satOff val="-18493"/>
              <a:lumOff val="-29609"/>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sp>
    <dsp:sp modelId="{0B88775F-0582-0848-8641-038AD1E04E79}">
      <dsp:nvSpPr>
        <dsp:cNvPr id="0" name=""/>
        <dsp:cNvSpPr/>
      </dsp:nvSpPr>
      <dsp:spPr>
        <a:xfrm>
          <a:off x="0" y="4090440"/>
          <a:ext cx="6666833" cy="13634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l-GR" sz="2700" b="1" kern="1200"/>
            <a:t>Δραματοποίηση:</a:t>
          </a:r>
          <a:r>
            <a:rPr lang="el-GR" sz="2700" kern="1200"/>
            <a:t> Παρουσίαση της σκηνής με έμφαση στις αντιδράσεις και τις συγκρούσεις.</a:t>
          </a:r>
          <a:endParaRPr lang="en-US" sz="2700" kern="1200"/>
        </a:p>
      </dsp:txBody>
      <dsp:txXfrm>
        <a:off x="0" y="4090440"/>
        <a:ext cx="6666833" cy="136348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378819-CB79-524C-A51B-4C66494F04AE}">
      <dsp:nvSpPr>
        <dsp:cNvPr id="0" name=""/>
        <dsp:cNvSpPr/>
      </dsp:nvSpPr>
      <dsp:spPr>
        <a:xfrm>
          <a:off x="6012" y="710012"/>
          <a:ext cx="1351318" cy="2772780"/>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l-GR" sz="1100" kern="1200"/>
            <a:t>Οι αρχαίες κοινωνίες ήταν έντονα ιεραρχημένες, και αυτή η ιεραρχία αποτυπώνεται στα κείμενα που διδάσκουμε. Για παράδειγμα:</a:t>
          </a:r>
          <a:endParaRPr lang="en-US" sz="1100" kern="1200"/>
        </a:p>
      </dsp:txBody>
      <dsp:txXfrm>
        <a:off x="6012" y="710012"/>
        <a:ext cx="1351318" cy="2772780"/>
      </dsp:txXfrm>
    </dsp:sp>
    <dsp:sp modelId="{D61228E3-D814-5C4A-876C-2C6001106439}">
      <dsp:nvSpPr>
        <dsp:cNvPr id="0" name=""/>
        <dsp:cNvSpPr/>
      </dsp:nvSpPr>
      <dsp:spPr>
        <a:xfrm>
          <a:off x="1377362" y="1974902"/>
          <a:ext cx="202697" cy="243000"/>
        </a:xfrm>
        <a:prstGeom prst="rightArrow">
          <a:avLst>
            <a:gd name="adj1" fmla="val 50000"/>
            <a:gd name="adj2" fmla="val 50000"/>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78436B4-B103-3744-825C-11908D48A941}">
      <dsp:nvSpPr>
        <dsp:cNvPr id="0" name=""/>
        <dsp:cNvSpPr/>
      </dsp:nvSpPr>
      <dsp:spPr>
        <a:xfrm>
          <a:off x="1600093" y="710012"/>
          <a:ext cx="1351318" cy="2772780"/>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l-GR" sz="1100" kern="1200"/>
            <a:t>Στην </a:t>
          </a:r>
          <a:r>
            <a:rPr lang="el-GR" sz="1100" b="1" kern="1200"/>
            <a:t>Ιλιάδα</a:t>
          </a:r>
          <a:r>
            <a:rPr lang="el-GR" sz="1100" kern="1200"/>
            <a:t>, βλέπουμε τη διαίρεση ανάμεσα σε βασιλείς, ευγενείς και κοινούς στρατιώτες. Ο Αχιλλέας και ο Αγαμέμνονας συγκρούονται για την τιμή και το κύρος, έννοιες θεμελιώδεις για την κοινωνική τους θέση.</a:t>
          </a:r>
          <a:endParaRPr lang="en-US" sz="1100" kern="1200"/>
        </a:p>
      </dsp:txBody>
      <dsp:txXfrm>
        <a:off x="1600093" y="710012"/>
        <a:ext cx="1351318" cy="2772780"/>
      </dsp:txXfrm>
    </dsp:sp>
    <dsp:sp modelId="{F2893E51-2B9D-6548-998B-F0E8FF373A2A}">
      <dsp:nvSpPr>
        <dsp:cNvPr id="0" name=""/>
        <dsp:cNvSpPr/>
      </dsp:nvSpPr>
      <dsp:spPr>
        <a:xfrm>
          <a:off x="2971444" y="1974902"/>
          <a:ext cx="202697" cy="243000"/>
        </a:xfrm>
        <a:prstGeom prst="rightArrow">
          <a:avLst>
            <a:gd name="adj1" fmla="val 50000"/>
            <a:gd name="adj2" fmla="val 50000"/>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45DAA1E-9225-F34E-B0F5-45E9139CDED2}">
      <dsp:nvSpPr>
        <dsp:cNvPr id="0" name=""/>
        <dsp:cNvSpPr/>
      </dsp:nvSpPr>
      <dsp:spPr>
        <a:xfrm>
          <a:off x="3194174" y="710012"/>
          <a:ext cx="1351318" cy="2772780"/>
        </a:xfrm>
        <a:prstGeom prst="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l-GR" sz="1100" kern="1200"/>
            <a:t>Στην </a:t>
          </a:r>
          <a:r>
            <a:rPr lang="el-GR" sz="1100" b="1" kern="1200"/>
            <a:t>Αντιγόνη</a:t>
          </a:r>
          <a:r>
            <a:rPr lang="el-GR" sz="1100" kern="1200"/>
            <a:t> του Σοφοκλή, παρατηρούμε τη σύγκρουση ανάμεσα στον νόμο του κράτους (εκπροσωπούμενο από τον Κρέοντα) και τον άγραφο ηθικό νόμο (εκπροσωπούμενο από την Αντιγόνη).</a:t>
          </a:r>
          <a:endParaRPr lang="en-US" sz="1100" kern="1200"/>
        </a:p>
      </dsp:txBody>
      <dsp:txXfrm>
        <a:off x="3194174" y="710012"/>
        <a:ext cx="1351318" cy="2772780"/>
      </dsp:txXfrm>
    </dsp:sp>
    <dsp:sp modelId="{8826CA69-8455-284D-BFBD-8A5C7E864A1D}">
      <dsp:nvSpPr>
        <dsp:cNvPr id="0" name=""/>
        <dsp:cNvSpPr/>
      </dsp:nvSpPr>
      <dsp:spPr>
        <a:xfrm>
          <a:off x="4565525" y="1974902"/>
          <a:ext cx="202697" cy="243000"/>
        </a:xfrm>
        <a:prstGeom prst="rightArrow">
          <a:avLst>
            <a:gd name="adj1" fmla="val 50000"/>
            <a:gd name="adj2" fmla="val 50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DB3BCED-163B-7E43-ACB9-72049B7A5C2F}">
      <dsp:nvSpPr>
        <dsp:cNvPr id="0" name=""/>
        <dsp:cNvSpPr/>
      </dsp:nvSpPr>
      <dsp:spPr>
        <a:xfrm>
          <a:off x="4788255" y="710012"/>
          <a:ext cx="1351318" cy="2772780"/>
        </a:xfrm>
        <a:prstGeom prst="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l-GR" sz="1100" b="1" kern="1200"/>
            <a:t>Πρακτική Εφαρμογή:</a:t>
          </a:r>
          <a:endParaRPr lang="en-US" sz="1100" kern="1200"/>
        </a:p>
      </dsp:txBody>
      <dsp:txXfrm>
        <a:off x="4788255" y="710012"/>
        <a:ext cx="1351318" cy="2772780"/>
      </dsp:txXfrm>
    </dsp:sp>
    <dsp:sp modelId="{18BF2C11-3FD7-2E46-8135-E1E5A321A669}">
      <dsp:nvSpPr>
        <dsp:cNvPr id="0" name=""/>
        <dsp:cNvSpPr/>
      </dsp:nvSpPr>
      <dsp:spPr>
        <a:xfrm>
          <a:off x="6159606" y="1974902"/>
          <a:ext cx="202697" cy="243000"/>
        </a:xfrm>
        <a:prstGeom prst="rightArrow">
          <a:avLst>
            <a:gd name="adj1" fmla="val 50000"/>
            <a:gd name="adj2" fmla="val 50000"/>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2575196-4077-624A-8460-6A8EA14429FC}">
      <dsp:nvSpPr>
        <dsp:cNvPr id="0" name=""/>
        <dsp:cNvSpPr/>
      </dsp:nvSpPr>
      <dsp:spPr>
        <a:xfrm>
          <a:off x="6382336" y="710012"/>
          <a:ext cx="1351318" cy="2772780"/>
        </a:xfrm>
        <a:prstGeom prst="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l-GR" sz="1100" kern="1200"/>
            <a:t>Ζητήστε από τους μαθητές να εντοπίσουν σύγχρονες εκφράσεις κοινωνικής ιεραρχίας:</a:t>
          </a:r>
          <a:endParaRPr lang="en-US" sz="1100" kern="1200"/>
        </a:p>
      </dsp:txBody>
      <dsp:txXfrm>
        <a:off x="6382336" y="710012"/>
        <a:ext cx="1351318" cy="2772780"/>
      </dsp:txXfrm>
    </dsp:sp>
    <dsp:sp modelId="{EB50122C-A998-304A-AF9C-3B476333BD6D}">
      <dsp:nvSpPr>
        <dsp:cNvPr id="0" name=""/>
        <dsp:cNvSpPr/>
      </dsp:nvSpPr>
      <dsp:spPr>
        <a:xfrm>
          <a:off x="7753687" y="1974902"/>
          <a:ext cx="202697" cy="243000"/>
        </a:xfrm>
        <a:prstGeom prst="rightArrow">
          <a:avLst>
            <a:gd name="adj1" fmla="val 50000"/>
            <a:gd name="adj2" fmla="val 50000"/>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7DEE921-7596-C74F-98D9-D5E41E21A49A}">
      <dsp:nvSpPr>
        <dsp:cNvPr id="0" name=""/>
        <dsp:cNvSpPr/>
      </dsp:nvSpPr>
      <dsp:spPr>
        <a:xfrm>
          <a:off x="7976417" y="710012"/>
          <a:ext cx="1351318" cy="2772780"/>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l-GR" sz="1100" kern="1200"/>
            <a:t>Πώς οι σύγχρονες κοινωνίες καθορίζουν την τιμή και το κύρος;</a:t>
          </a:r>
          <a:endParaRPr lang="en-US" sz="1100" kern="1200"/>
        </a:p>
      </dsp:txBody>
      <dsp:txXfrm>
        <a:off x="7976417" y="710012"/>
        <a:ext cx="1351318" cy="2772780"/>
      </dsp:txXfrm>
    </dsp:sp>
    <dsp:sp modelId="{1979219D-041C-9A45-AE5D-23E5145E7A5B}">
      <dsp:nvSpPr>
        <dsp:cNvPr id="0" name=""/>
        <dsp:cNvSpPr/>
      </dsp:nvSpPr>
      <dsp:spPr>
        <a:xfrm>
          <a:off x="9347768" y="1974902"/>
          <a:ext cx="202697" cy="243000"/>
        </a:xfrm>
        <a:prstGeom prst="rightArrow">
          <a:avLst>
            <a:gd name="adj1" fmla="val 50000"/>
            <a:gd name="adj2" fmla="val 50000"/>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CED5D28-4824-5E4D-96C8-0DF39124051B}">
      <dsp:nvSpPr>
        <dsp:cNvPr id="0" name=""/>
        <dsp:cNvSpPr/>
      </dsp:nvSpPr>
      <dsp:spPr>
        <a:xfrm>
          <a:off x="9570498" y="710012"/>
          <a:ext cx="1351318" cy="2772780"/>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l-GR" sz="1100" kern="1200"/>
            <a:t>Υπάρχουν ακόμα συγκρούσεις ανάμεσα στους θεσμοθετημένους νόμους και τις προσωπικές αξίες;</a:t>
          </a:r>
          <a:endParaRPr lang="en-US" sz="1100" kern="1200"/>
        </a:p>
      </dsp:txBody>
      <dsp:txXfrm>
        <a:off x="9570498" y="710012"/>
        <a:ext cx="1351318" cy="2772780"/>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16/7/layout/RepeatingBendingProcessNew">
  <dgm:title val="Repeating Bending Process New"/>
  <dgm:desc val=""/>
  <dgm:catLst>
    <dgm:cat type="process" pri="5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 type="tMarg" refType="h" fact="0.243"/>
          <dgm:constr type="bMarg" refType="h" fact="0.243"/>
          <dgm:constr type="lMarg" refType="w" fact="0.1389"/>
          <dgm:constr type="rMarg" refType="w" fact="0.1389"/>
        </dgm:constrLst>
        <dgm:ruleLst>
          <dgm:rule type="primFontSz" val="12"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xml><?xml version="1.0" encoding="utf-8"?>
<dgm:layoutDef xmlns:dgm="http://schemas.openxmlformats.org/drawingml/2006/diagram" xmlns:a="http://schemas.openxmlformats.org/drawingml/2006/main" uniqueId="urn:microsoft.com/office/officeart/2018/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node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fgAcc0">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fgAcc0">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fgAcc0">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fgAcc0">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fgAcc0">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fgAcc0">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fgAcc0">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fgAcc0">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fgAcc0">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fgAcc0">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fgAcc0">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9.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xml><?xml version="1.0" encoding="utf-8"?>
<dgm:layoutDef xmlns:dgm="http://schemas.openxmlformats.org/drawingml/2006/diagram" xmlns:a="http://schemas.openxmlformats.org/drawingml/2006/main" uniqueId="urn:microsoft.com/office/officeart/2016/7/layout/BasicProcessNew">
  <dgm:title val="Basic Process New"/>
  <dgm:desc val=""/>
  <dgm:catLst>
    <dgm:cat type="process" pri="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fact="0.15"/>
      <dgm:constr type="h" for="ch" forName="sibTrans" op="equ"/>
    </dgm:constrLst>
    <dgm:ruleLst>
      <dgm:rule type="h" for="ch" forName="sibTrans" val="6.75" fact="NaN" max="NaN"/>
      <dgm:rule type="w" for="ch" forName="sibTrans" val="8.75" fact="NaN" max="NaN"/>
    </dgm:ruleLst>
    <dgm:forEach name="nodesForEach" axis="ch" ptType="node">
      <dgm:layoutNode name="node">
        <dgm:varLst>
          <dgm:bulletEnabled val="1"/>
        </dgm:varLst>
        <dgm:alg type="tx"/>
        <dgm:shape xmlns:r="http://schemas.openxmlformats.org/officeDocument/2006/relationships" type="rect" r:blip="">
          <dgm:adjLst>
            <dgm:adj idx="1" val="0.1"/>
          </dgm:adjLst>
        </dgm:shape>
        <dgm:presOf axis="desOrSelf" ptType="node"/>
        <dgm:constrLst>
          <dgm:constr type="h" refType="w" fact="0.6"/>
          <dgm:constr type="lMarg" val="12"/>
          <dgm:constr type="rMarg" val="12"/>
          <dgm:constr type="tMarg" val="12"/>
          <dgm:constr type="bMarg" val="12"/>
        </dgm:constrLst>
        <dgm:ruleLst>
          <dgm:rule type="primFontSz" val="11" fact="NaN" max="NaN"/>
          <dgm:rule type="primFontSz" val="18" fact="NaN" max="NaN"/>
          <dgm:rule type="h" val="NaN" fact="1.5" max="NaN"/>
          <dgm:rule type="primFontSz" val="11" fact="NaN" max="NaN"/>
          <dgm:rule type="h" val="INF" fact="NaN" max="NaN"/>
        </dgm:ruleLst>
      </dgm:layoutNode>
      <dgm:forEach name="sibTransForEach" axis="followSib" ptType="sibTrans" cnt="1">
        <dgm:layoutNode name="sibTransSpacerBeforeConnector" styleLbl="node1">
          <dgm:alg type="sp"/>
          <dgm:shape xmlns:r="http://schemas.openxmlformats.org/officeDocument/2006/relationships" r:blip="">
            <dgm:adjLst/>
          </dgm:shape>
          <dgm:constrLst>
            <dgm:constr type="w" val="4.5"/>
          </dgm:constrLst>
          <dgm:presOf/>
          <dgm:ruleLst>
            <dgm:rule type="w" val="4.5" fact="NaN" max="NaN"/>
          </dgm:ruleLst>
        </dgm:layoutNode>
        <dgm:layoutNode name="sibTrans" styleLbl="node1">
          <dgm:alg type="sp"/>
          <dgm:shape xmlns:r="http://schemas.openxmlformats.org/officeDocument/2006/relationships" type="rightArrow" r:blip="">
            <dgm:adjLst>
              <dgm:adj idx="1" val="0.5"/>
            </dgm:adjLst>
          </dgm:shape>
          <dgm:presOf axis="self"/>
          <dgm:constrLst>
            <dgm:constr type="h" val="6.75"/>
          </dgm:constrLst>
          <dgm:ruleLst>
            <dgm:rule type="h" val="6.75" fact="NaN" max="NaN"/>
            <dgm:rule type="w" val="8.75" fact="NaN" max="NaN"/>
          </dgm:ruleLst>
        </dgm:layoutNode>
        <dgm:layoutNode name="sibTransSpacerAfterConnector">
          <dgm:alg type="sp"/>
          <dgm:shape xmlns:r="http://schemas.openxmlformats.org/officeDocument/2006/relationships" r:blip="">
            <dgm:adjLst/>
          </dgm:shape>
          <dgm:constrLst>
            <dgm:constr type="w" val="4.5"/>
          </dgm:constrLst>
          <dgm:presOf/>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Διαφάνεια τίτλου">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723F8573-4E9A-48CB-8439-68A5770B0232}"/>
              </a:ext>
            </a:extLst>
          </p:cNvPr>
          <p:cNvSpPr>
            <a:spLocks noGrp="1"/>
          </p:cNvSpPr>
          <p:nvPr>
            <p:ph type="ctrTitle"/>
          </p:nvPr>
        </p:nvSpPr>
        <p:spPr>
          <a:xfrm>
            <a:off x="1524000" y="1122363"/>
            <a:ext cx="9144000" cy="2387600"/>
          </a:xfrm>
        </p:spPr>
        <p:txBody>
          <a:bodyPr anchor="b"/>
          <a:lstStyle>
            <a:lvl1pPr algn="ctr">
              <a:defRPr sz="6000"/>
            </a:lvl1pPr>
          </a:lstStyle>
          <a:p>
            <a:r>
              <a:rPr lang="el-GR"/>
              <a:t>Κάντε κλικ για να επεξεργαστείτε τον τίτλο υποδείγματος</a:t>
            </a:r>
          </a:p>
        </p:txBody>
      </p:sp>
      <p:sp>
        <p:nvSpPr>
          <p:cNvPr id="3" name="Υπότιτλος 2">
            <a:extLst>
              <a:ext uri="{FF2B5EF4-FFF2-40B4-BE49-F238E27FC236}">
                <a16:creationId xmlns:a16="http://schemas.microsoft.com/office/drawing/2014/main" id="{45E6CFE8-46FB-036F-5FED-CD393C834B2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l-GR"/>
              <a:t>Κάντε κλικ για να επεξεργαστείτε τον υπότιτλο του υποδείγματος</a:t>
            </a:r>
          </a:p>
        </p:txBody>
      </p:sp>
      <p:sp>
        <p:nvSpPr>
          <p:cNvPr id="4" name="Θέση ημερομηνίας 3">
            <a:extLst>
              <a:ext uri="{FF2B5EF4-FFF2-40B4-BE49-F238E27FC236}">
                <a16:creationId xmlns:a16="http://schemas.microsoft.com/office/drawing/2014/main" id="{508DA213-7E47-9612-E926-45CF96385176}"/>
              </a:ext>
            </a:extLst>
          </p:cNvPr>
          <p:cNvSpPr>
            <a:spLocks noGrp="1"/>
          </p:cNvSpPr>
          <p:nvPr>
            <p:ph type="dt" sz="half" idx="10"/>
          </p:nvPr>
        </p:nvSpPr>
        <p:spPr/>
        <p:txBody>
          <a:bodyPr/>
          <a:lstStyle/>
          <a:p>
            <a:fld id="{008E1878-073E-0143-8736-8DCC945ED01C}" type="datetimeFigureOut">
              <a:rPr lang="el-GR" smtClean="0"/>
              <a:t>28/12/24</a:t>
            </a:fld>
            <a:endParaRPr lang="el-GR"/>
          </a:p>
        </p:txBody>
      </p:sp>
      <p:sp>
        <p:nvSpPr>
          <p:cNvPr id="5" name="Θέση υποσέλιδου 4">
            <a:extLst>
              <a:ext uri="{FF2B5EF4-FFF2-40B4-BE49-F238E27FC236}">
                <a16:creationId xmlns:a16="http://schemas.microsoft.com/office/drawing/2014/main" id="{90B65A36-7D15-42BB-6D1C-B570BA55B2CB}"/>
              </a:ext>
            </a:extLst>
          </p:cNvPr>
          <p:cNvSpPr>
            <a:spLocks noGrp="1"/>
          </p:cNvSpPr>
          <p:nvPr>
            <p:ph type="ftr" sz="quarter" idx="11"/>
          </p:nvPr>
        </p:nvSpPr>
        <p:spPr/>
        <p:txBody>
          <a:bodyPr/>
          <a:lstStyle/>
          <a:p>
            <a:endParaRPr lang="el-GR"/>
          </a:p>
        </p:txBody>
      </p:sp>
      <p:sp>
        <p:nvSpPr>
          <p:cNvPr id="6" name="Θέση αριθμού διαφάνειας 5">
            <a:extLst>
              <a:ext uri="{FF2B5EF4-FFF2-40B4-BE49-F238E27FC236}">
                <a16:creationId xmlns:a16="http://schemas.microsoft.com/office/drawing/2014/main" id="{B81B3C8A-EC48-743F-8A82-043908B28D19}"/>
              </a:ext>
            </a:extLst>
          </p:cNvPr>
          <p:cNvSpPr>
            <a:spLocks noGrp="1"/>
          </p:cNvSpPr>
          <p:nvPr>
            <p:ph type="sldNum" sz="quarter" idx="12"/>
          </p:nvPr>
        </p:nvSpPr>
        <p:spPr/>
        <p:txBody>
          <a:bodyPr/>
          <a:lstStyle/>
          <a:p>
            <a:fld id="{3F51BEB3-7446-BE44-8A8C-98CDEEF7DFBF}" type="slidenum">
              <a:rPr lang="el-GR" smtClean="0"/>
              <a:t>‹#›</a:t>
            </a:fld>
            <a:endParaRPr lang="el-GR"/>
          </a:p>
        </p:txBody>
      </p:sp>
    </p:spTree>
    <p:extLst>
      <p:ext uri="{BB962C8B-B14F-4D97-AF65-F5344CB8AC3E}">
        <p14:creationId xmlns:p14="http://schemas.microsoft.com/office/powerpoint/2010/main" val="25214711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Τίτλος και Κατακόρυφο κείμενο">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68A07F1A-5B60-C3D4-1C7C-FED9B07BC6C7}"/>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κατακόρυφου κειμένου 2">
            <a:extLst>
              <a:ext uri="{FF2B5EF4-FFF2-40B4-BE49-F238E27FC236}">
                <a16:creationId xmlns:a16="http://schemas.microsoft.com/office/drawing/2014/main" id="{23697087-E2D9-23D8-7242-663F7963444B}"/>
              </a:ext>
            </a:extLst>
          </p:cNvPr>
          <p:cNvSpPr>
            <a:spLocks noGrp="1"/>
          </p:cNvSpPr>
          <p:nvPr>
            <p:ph type="body" orient="vert" idx="1"/>
          </p:nvPr>
        </p:nvSpPr>
        <p:spPr/>
        <p:txBody>
          <a:bodyPr vert="eaVert"/>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ημερομηνίας 3">
            <a:extLst>
              <a:ext uri="{FF2B5EF4-FFF2-40B4-BE49-F238E27FC236}">
                <a16:creationId xmlns:a16="http://schemas.microsoft.com/office/drawing/2014/main" id="{28ED211D-D6BE-9CBA-CDC7-B27F34A1362B}"/>
              </a:ext>
            </a:extLst>
          </p:cNvPr>
          <p:cNvSpPr>
            <a:spLocks noGrp="1"/>
          </p:cNvSpPr>
          <p:nvPr>
            <p:ph type="dt" sz="half" idx="10"/>
          </p:nvPr>
        </p:nvSpPr>
        <p:spPr/>
        <p:txBody>
          <a:bodyPr/>
          <a:lstStyle/>
          <a:p>
            <a:fld id="{008E1878-073E-0143-8736-8DCC945ED01C}" type="datetimeFigureOut">
              <a:rPr lang="el-GR" smtClean="0"/>
              <a:t>28/12/24</a:t>
            </a:fld>
            <a:endParaRPr lang="el-GR"/>
          </a:p>
        </p:txBody>
      </p:sp>
      <p:sp>
        <p:nvSpPr>
          <p:cNvPr id="5" name="Θέση υποσέλιδου 4">
            <a:extLst>
              <a:ext uri="{FF2B5EF4-FFF2-40B4-BE49-F238E27FC236}">
                <a16:creationId xmlns:a16="http://schemas.microsoft.com/office/drawing/2014/main" id="{75123393-6993-A2B7-5937-65AE160971D2}"/>
              </a:ext>
            </a:extLst>
          </p:cNvPr>
          <p:cNvSpPr>
            <a:spLocks noGrp="1"/>
          </p:cNvSpPr>
          <p:nvPr>
            <p:ph type="ftr" sz="quarter" idx="11"/>
          </p:nvPr>
        </p:nvSpPr>
        <p:spPr/>
        <p:txBody>
          <a:bodyPr/>
          <a:lstStyle/>
          <a:p>
            <a:endParaRPr lang="el-GR"/>
          </a:p>
        </p:txBody>
      </p:sp>
      <p:sp>
        <p:nvSpPr>
          <p:cNvPr id="6" name="Θέση αριθμού διαφάνειας 5">
            <a:extLst>
              <a:ext uri="{FF2B5EF4-FFF2-40B4-BE49-F238E27FC236}">
                <a16:creationId xmlns:a16="http://schemas.microsoft.com/office/drawing/2014/main" id="{4A744867-9621-A68B-39D5-459EFF405F14}"/>
              </a:ext>
            </a:extLst>
          </p:cNvPr>
          <p:cNvSpPr>
            <a:spLocks noGrp="1"/>
          </p:cNvSpPr>
          <p:nvPr>
            <p:ph type="sldNum" sz="quarter" idx="12"/>
          </p:nvPr>
        </p:nvSpPr>
        <p:spPr/>
        <p:txBody>
          <a:bodyPr/>
          <a:lstStyle/>
          <a:p>
            <a:fld id="{3F51BEB3-7446-BE44-8A8C-98CDEEF7DFBF}" type="slidenum">
              <a:rPr lang="el-GR" smtClean="0"/>
              <a:t>‹#›</a:t>
            </a:fld>
            <a:endParaRPr lang="el-GR"/>
          </a:p>
        </p:txBody>
      </p:sp>
    </p:spTree>
    <p:extLst>
      <p:ext uri="{BB962C8B-B14F-4D97-AF65-F5344CB8AC3E}">
        <p14:creationId xmlns:p14="http://schemas.microsoft.com/office/powerpoint/2010/main" val="10628437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Κατακόρυφος τίτλος και Κείμενο">
    <p:spTree>
      <p:nvGrpSpPr>
        <p:cNvPr id="1" name=""/>
        <p:cNvGrpSpPr/>
        <p:nvPr/>
      </p:nvGrpSpPr>
      <p:grpSpPr>
        <a:xfrm>
          <a:off x="0" y="0"/>
          <a:ext cx="0" cy="0"/>
          <a:chOff x="0" y="0"/>
          <a:chExt cx="0" cy="0"/>
        </a:xfrm>
      </p:grpSpPr>
      <p:sp>
        <p:nvSpPr>
          <p:cNvPr id="2" name="Κατακόρυφος τίτλος 1">
            <a:extLst>
              <a:ext uri="{FF2B5EF4-FFF2-40B4-BE49-F238E27FC236}">
                <a16:creationId xmlns:a16="http://schemas.microsoft.com/office/drawing/2014/main" id="{7A87015F-27E4-E701-06B1-73CAA2767DDE}"/>
              </a:ext>
            </a:extLst>
          </p:cNvPr>
          <p:cNvSpPr>
            <a:spLocks noGrp="1"/>
          </p:cNvSpPr>
          <p:nvPr>
            <p:ph type="title" orient="vert"/>
          </p:nvPr>
        </p:nvSpPr>
        <p:spPr>
          <a:xfrm>
            <a:off x="8724900" y="365125"/>
            <a:ext cx="2628900" cy="5811838"/>
          </a:xfrm>
        </p:spPr>
        <p:txBody>
          <a:bodyPr vert="eaVert"/>
          <a:lstStyle/>
          <a:p>
            <a:r>
              <a:rPr lang="el-GR"/>
              <a:t>Κάντε κλικ για να επεξεργαστείτε τον τίτλο υποδείγματος</a:t>
            </a:r>
          </a:p>
        </p:txBody>
      </p:sp>
      <p:sp>
        <p:nvSpPr>
          <p:cNvPr id="3" name="Θέση κατακόρυφου κειμένου 2">
            <a:extLst>
              <a:ext uri="{FF2B5EF4-FFF2-40B4-BE49-F238E27FC236}">
                <a16:creationId xmlns:a16="http://schemas.microsoft.com/office/drawing/2014/main" id="{62B7CBEA-02B5-9A75-F35F-E6E78DC709EA}"/>
              </a:ext>
            </a:extLst>
          </p:cNvPr>
          <p:cNvSpPr>
            <a:spLocks noGrp="1"/>
          </p:cNvSpPr>
          <p:nvPr>
            <p:ph type="body" orient="vert" idx="1"/>
          </p:nvPr>
        </p:nvSpPr>
        <p:spPr>
          <a:xfrm>
            <a:off x="838200" y="365125"/>
            <a:ext cx="7734300" cy="5811838"/>
          </a:xfrm>
        </p:spPr>
        <p:txBody>
          <a:bodyPr vert="eaVert"/>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ημερομηνίας 3">
            <a:extLst>
              <a:ext uri="{FF2B5EF4-FFF2-40B4-BE49-F238E27FC236}">
                <a16:creationId xmlns:a16="http://schemas.microsoft.com/office/drawing/2014/main" id="{AEBC96C8-4CCC-F982-FCF1-57E0D8C9AD60}"/>
              </a:ext>
            </a:extLst>
          </p:cNvPr>
          <p:cNvSpPr>
            <a:spLocks noGrp="1"/>
          </p:cNvSpPr>
          <p:nvPr>
            <p:ph type="dt" sz="half" idx="10"/>
          </p:nvPr>
        </p:nvSpPr>
        <p:spPr/>
        <p:txBody>
          <a:bodyPr/>
          <a:lstStyle/>
          <a:p>
            <a:fld id="{008E1878-073E-0143-8736-8DCC945ED01C}" type="datetimeFigureOut">
              <a:rPr lang="el-GR" smtClean="0"/>
              <a:t>28/12/24</a:t>
            </a:fld>
            <a:endParaRPr lang="el-GR"/>
          </a:p>
        </p:txBody>
      </p:sp>
      <p:sp>
        <p:nvSpPr>
          <p:cNvPr id="5" name="Θέση υποσέλιδου 4">
            <a:extLst>
              <a:ext uri="{FF2B5EF4-FFF2-40B4-BE49-F238E27FC236}">
                <a16:creationId xmlns:a16="http://schemas.microsoft.com/office/drawing/2014/main" id="{F763993F-694F-A940-A1D5-D311BC1689EC}"/>
              </a:ext>
            </a:extLst>
          </p:cNvPr>
          <p:cNvSpPr>
            <a:spLocks noGrp="1"/>
          </p:cNvSpPr>
          <p:nvPr>
            <p:ph type="ftr" sz="quarter" idx="11"/>
          </p:nvPr>
        </p:nvSpPr>
        <p:spPr/>
        <p:txBody>
          <a:bodyPr/>
          <a:lstStyle/>
          <a:p>
            <a:endParaRPr lang="el-GR"/>
          </a:p>
        </p:txBody>
      </p:sp>
      <p:sp>
        <p:nvSpPr>
          <p:cNvPr id="6" name="Θέση αριθμού διαφάνειας 5">
            <a:extLst>
              <a:ext uri="{FF2B5EF4-FFF2-40B4-BE49-F238E27FC236}">
                <a16:creationId xmlns:a16="http://schemas.microsoft.com/office/drawing/2014/main" id="{58186C4F-F736-B7FD-DC3F-D90A2D64F632}"/>
              </a:ext>
            </a:extLst>
          </p:cNvPr>
          <p:cNvSpPr>
            <a:spLocks noGrp="1"/>
          </p:cNvSpPr>
          <p:nvPr>
            <p:ph type="sldNum" sz="quarter" idx="12"/>
          </p:nvPr>
        </p:nvSpPr>
        <p:spPr/>
        <p:txBody>
          <a:bodyPr/>
          <a:lstStyle/>
          <a:p>
            <a:fld id="{3F51BEB3-7446-BE44-8A8C-98CDEEF7DFBF}" type="slidenum">
              <a:rPr lang="el-GR" smtClean="0"/>
              <a:t>‹#›</a:t>
            </a:fld>
            <a:endParaRPr lang="el-GR"/>
          </a:p>
        </p:txBody>
      </p:sp>
    </p:spTree>
    <p:extLst>
      <p:ext uri="{BB962C8B-B14F-4D97-AF65-F5344CB8AC3E}">
        <p14:creationId xmlns:p14="http://schemas.microsoft.com/office/powerpoint/2010/main" val="15893303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Τίτλος και περιεχόμενο">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5250EBD2-6714-64EB-E3D8-E3195D30734F}"/>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id="{62373E86-F351-FD55-233A-834AAD8270F4}"/>
              </a:ext>
            </a:extLst>
          </p:cNvPr>
          <p:cNvSpPr>
            <a:spLocks noGrp="1"/>
          </p:cNvSpPr>
          <p:nvPr>
            <p:ph idx="1"/>
          </p:nvPr>
        </p:nvSpPr>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ημερομηνίας 3">
            <a:extLst>
              <a:ext uri="{FF2B5EF4-FFF2-40B4-BE49-F238E27FC236}">
                <a16:creationId xmlns:a16="http://schemas.microsoft.com/office/drawing/2014/main" id="{A98CD068-839F-36B2-1BA6-6F7DD4A66329}"/>
              </a:ext>
            </a:extLst>
          </p:cNvPr>
          <p:cNvSpPr>
            <a:spLocks noGrp="1"/>
          </p:cNvSpPr>
          <p:nvPr>
            <p:ph type="dt" sz="half" idx="10"/>
          </p:nvPr>
        </p:nvSpPr>
        <p:spPr/>
        <p:txBody>
          <a:bodyPr/>
          <a:lstStyle/>
          <a:p>
            <a:fld id="{008E1878-073E-0143-8736-8DCC945ED01C}" type="datetimeFigureOut">
              <a:rPr lang="el-GR" smtClean="0"/>
              <a:t>28/12/24</a:t>
            </a:fld>
            <a:endParaRPr lang="el-GR"/>
          </a:p>
        </p:txBody>
      </p:sp>
      <p:sp>
        <p:nvSpPr>
          <p:cNvPr id="5" name="Θέση υποσέλιδου 4">
            <a:extLst>
              <a:ext uri="{FF2B5EF4-FFF2-40B4-BE49-F238E27FC236}">
                <a16:creationId xmlns:a16="http://schemas.microsoft.com/office/drawing/2014/main" id="{6008FD2A-7FF7-668A-0B9C-11D07129CD61}"/>
              </a:ext>
            </a:extLst>
          </p:cNvPr>
          <p:cNvSpPr>
            <a:spLocks noGrp="1"/>
          </p:cNvSpPr>
          <p:nvPr>
            <p:ph type="ftr" sz="quarter" idx="11"/>
          </p:nvPr>
        </p:nvSpPr>
        <p:spPr/>
        <p:txBody>
          <a:bodyPr/>
          <a:lstStyle/>
          <a:p>
            <a:endParaRPr lang="el-GR"/>
          </a:p>
        </p:txBody>
      </p:sp>
      <p:sp>
        <p:nvSpPr>
          <p:cNvPr id="6" name="Θέση αριθμού διαφάνειας 5">
            <a:extLst>
              <a:ext uri="{FF2B5EF4-FFF2-40B4-BE49-F238E27FC236}">
                <a16:creationId xmlns:a16="http://schemas.microsoft.com/office/drawing/2014/main" id="{DC8D5EFA-2EE7-6CBC-3912-41094E18BBF5}"/>
              </a:ext>
            </a:extLst>
          </p:cNvPr>
          <p:cNvSpPr>
            <a:spLocks noGrp="1"/>
          </p:cNvSpPr>
          <p:nvPr>
            <p:ph type="sldNum" sz="quarter" idx="12"/>
          </p:nvPr>
        </p:nvSpPr>
        <p:spPr/>
        <p:txBody>
          <a:bodyPr/>
          <a:lstStyle/>
          <a:p>
            <a:fld id="{3F51BEB3-7446-BE44-8A8C-98CDEEF7DFBF}" type="slidenum">
              <a:rPr lang="el-GR" smtClean="0"/>
              <a:t>‹#›</a:t>
            </a:fld>
            <a:endParaRPr lang="el-GR"/>
          </a:p>
        </p:txBody>
      </p:sp>
    </p:spTree>
    <p:extLst>
      <p:ext uri="{BB962C8B-B14F-4D97-AF65-F5344CB8AC3E}">
        <p14:creationId xmlns:p14="http://schemas.microsoft.com/office/powerpoint/2010/main" val="31126085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Κεφαλίδα ενότητας">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F9729277-8E75-0A5A-950E-4C622AF08E5C}"/>
              </a:ext>
            </a:extLst>
          </p:cNvPr>
          <p:cNvSpPr>
            <a:spLocks noGrp="1"/>
          </p:cNvSpPr>
          <p:nvPr>
            <p:ph type="title"/>
          </p:nvPr>
        </p:nvSpPr>
        <p:spPr>
          <a:xfrm>
            <a:off x="831850" y="1709738"/>
            <a:ext cx="10515600" cy="2852737"/>
          </a:xfrm>
        </p:spPr>
        <p:txBody>
          <a:bodyPr anchor="b"/>
          <a:lstStyle>
            <a:lvl1pPr>
              <a:defRPr sz="6000"/>
            </a:lvl1p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id="{A21A39E7-69DE-DFD9-E005-CD00385C169C}"/>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l-GR"/>
              <a:t>Στυλ κειμένου υποδείγματος</a:t>
            </a:r>
          </a:p>
        </p:txBody>
      </p:sp>
      <p:sp>
        <p:nvSpPr>
          <p:cNvPr id="4" name="Θέση ημερομηνίας 3">
            <a:extLst>
              <a:ext uri="{FF2B5EF4-FFF2-40B4-BE49-F238E27FC236}">
                <a16:creationId xmlns:a16="http://schemas.microsoft.com/office/drawing/2014/main" id="{61A0FF95-27B0-6478-5AB6-03BF40714AFE}"/>
              </a:ext>
            </a:extLst>
          </p:cNvPr>
          <p:cNvSpPr>
            <a:spLocks noGrp="1"/>
          </p:cNvSpPr>
          <p:nvPr>
            <p:ph type="dt" sz="half" idx="10"/>
          </p:nvPr>
        </p:nvSpPr>
        <p:spPr/>
        <p:txBody>
          <a:bodyPr/>
          <a:lstStyle/>
          <a:p>
            <a:fld id="{008E1878-073E-0143-8736-8DCC945ED01C}" type="datetimeFigureOut">
              <a:rPr lang="el-GR" smtClean="0"/>
              <a:t>28/12/24</a:t>
            </a:fld>
            <a:endParaRPr lang="el-GR"/>
          </a:p>
        </p:txBody>
      </p:sp>
      <p:sp>
        <p:nvSpPr>
          <p:cNvPr id="5" name="Θέση υποσέλιδου 4">
            <a:extLst>
              <a:ext uri="{FF2B5EF4-FFF2-40B4-BE49-F238E27FC236}">
                <a16:creationId xmlns:a16="http://schemas.microsoft.com/office/drawing/2014/main" id="{23CD052C-D9BA-1DB3-47B5-E55C1BE16A43}"/>
              </a:ext>
            </a:extLst>
          </p:cNvPr>
          <p:cNvSpPr>
            <a:spLocks noGrp="1"/>
          </p:cNvSpPr>
          <p:nvPr>
            <p:ph type="ftr" sz="quarter" idx="11"/>
          </p:nvPr>
        </p:nvSpPr>
        <p:spPr/>
        <p:txBody>
          <a:bodyPr/>
          <a:lstStyle/>
          <a:p>
            <a:endParaRPr lang="el-GR"/>
          </a:p>
        </p:txBody>
      </p:sp>
      <p:sp>
        <p:nvSpPr>
          <p:cNvPr id="6" name="Θέση αριθμού διαφάνειας 5">
            <a:extLst>
              <a:ext uri="{FF2B5EF4-FFF2-40B4-BE49-F238E27FC236}">
                <a16:creationId xmlns:a16="http://schemas.microsoft.com/office/drawing/2014/main" id="{CE431376-8038-F4BE-F996-3A20F48F8A27}"/>
              </a:ext>
            </a:extLst>
          </p:cNvPr>
          <p:cNvSpPr>
            <a:spLocks noGrp="1"/>
          </p:cNvSpPr>
          <p:nvPr>
            <p:ph type="sldNum" sz="quarter" idx="12"/>
          </p:nvPr>
        </p:nvSpPr>
        <p:spPr/>
        <p:txBody>
          <a:bodyPr/>
          <a:lstStyle/>
          <a:p>
            <a:fld id="{3F51BEB3-7446-BE44-8A8C-98CDEEF7DFBF}" type="slidenum">
              <a:rPr lang="el-GR" smtClean="0"/>
              <a:t>‹#›</a:t>
            </a:fld>
            <a:endParaRPr lang="el-GR"/>
          </a:p>
        </p:txBody>
      </p:sp>
    </p:spTree>
    <p:extLst>
      <p:ext uri="{BB962C8B-B14F-4D97-AF65-F5344CB8AC3E}">
        <p14:creationId xmlns:p14="http://schemas.microsoft.com/office/powerpoint/2010/main" val="332271879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Δύο περιεχόμεν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348A113C-FA5F-0BEC-3B00-8850ADDB2EB3}"/>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id="{387D5A90-87F9-34A2-2DF0-7FD53B5B0434}"/>
              </a:ext>
            </a:extLst>
          </p:cNvPr>
          <p:cNvSpPr>
            <a:spLocks noGrp="1"/>
          </p:cNvSpPr>
          <p:nvPr>
            <p:ph sz="half" idx="1"/>
          </p:nvPr>
        </p:nvSpPr>
        <p:spPr>
          <a:xfrm>
            <a:off x="838200" y="1825625"/>
            <a:ext cx="5181600" cy="4351338"/>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περιεχομένου 3">
            <a:extLst>
              <a:ext uri="{FF2B5EF4-FFF2-40B4-BE49-F238E27FC236}">
                <a16:creationId xmlns:a16="http://schemas.microsoft.com/office/drawing/2014/main" id="{F72D4713-D92C-3833-88D3-6DC7DE8F83DB}"/>
              </a:ext>
            </a:extLst>
          </p:cNvPr>
          <p:cNvSpPr>
            <a:spLocks noGrp="1"/>
          </p:cNvSpPr>
          <p:nvPr>
            <p:ph sz="half" idx="2"/>
          </p:nvPr>
        </p:nvSpPr>
        <p:spPr>
          <a:xfrm>
            <a:off x="6172200" y="1825625"/>
            <a:ext cx="5181600" cy="4351338"/>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5" name="Θέση ημερομηνίας 4">
            <a:extLst>
              <a:ext uri="{FF2B5EF4-FFF2-40B4-BE49-F238E27FC236}">
                <a16:creationId xmlns:a16="http://schemas.microsoft.com/office/drawing/2014/main" id="{F534C727-80A6-2081-EDB1-141D00C47098}"/>
              </a:ext>
            </a:extLst>
          </p:cNvPr>
          <p:cNvSpPr>
            <a:spLocks noGrp="1"/>
          </p:cNvSpPr>
          <p:nvPr>
            <p:ph type="dt" sz="half" idx="10"/>
          </p:nvPr>
        </p:nvSpPr>
        <p:spPr/>
        <p:txBody>
          <a:bodyPr/>
          <a:lstStyle/>
          <a:p>
            <a:fld id="{008E1878-073E-0143-8736-8DCC945ED01C}" type="datetimeFigureOut">
              <a:rPr lang="el-GR" smtClean="0"/>
              <a:t>28/12/24</a:t>
            </a:fld>
            <a:endParaRPr lang="el-GR"/>
          </a:p>
        </p:txBody>
      </p:sp>
      <p:sp>
        <p:nvSpPr>
          <p:cNvPr id="6" name="Θέση υποσέλιδου 5">
            <a:extLst>
              <a:ext uri="{FF2B5EF4-FFF2-40B4-BE49-F238E27FC236}">
                <a16:creationId xmlns:a16="http://schemas.microsoft.com/office/drawing/2014/main" id="{00705789-0B2C-DE4E-E1EA-735A8548971F}"/>
              </a:ext>
            </a:extLst>
          </p:cNvPr>
          <p:cNvSpPr>
            <a:spLocks noGrp="1"/>
          </p:cNvSpPr>
          <p:nvPr>
            <p:ph type="ftr" sz="quarter" idx="11"/>
          </p:nvPr>
        </p:nvSpPr>
        <p:spPr/>
        <p:txBody>
          <a:bodyPr/>
          <a:lstStyle/>
          <a:p>
            <a:endParaRPr lang="el-GR"/>
          </a:p>
        </p:txBody>
      </p:sp>
      <p:sp>
        <p:nvSpPr>
          <p:cNvPr id="7" name="Θέση αριθμού διαφάνειας 6">
            <a:extLst>
              <a:ext uri="{FF2B5EF4-FFF2-40B4-BE49-F238E27FC236}">
                <a16:creationId xmlns:a16="http://schemas.microsoft.com/office/drawing/2014/main" id="{4F01EC03-0783-3BEF-0380-4AE307B2012A}"/>
              </a:ext>
            </a:extLst>
          </p:cNvPr>
          <p:cNvSpPr>
            <a:spLocks noGrp="1"/>
          </p:cNvSpPr>
          <p:nvPr>
            <p:ph type="sldNum" sz="quarter" idx="12"/>
          </p:nvPr>
        </p:nvSpPr>
        <p:spPr/>
        <p:txBody>
          <a:bodyPr/>
          <a:lstStyle/>
          <a:p>
            <a:fld id="{3F51BEB3-7446-BE44-8A8C-98CDEEF7DFBF}" type="slidenum">
              <a:rPr lang="el-GR" smtClean="0"/>
              <a:t>‹#›</a:t>
            </a:fld>
            <a:endParaRPr lang="el-GR"/>
          </a:p>
        </p:txBody>
      </p:sp>
    </p:spTree>
    <p:extLst>
      <p:ext uri="{BB962C8B-B14F-4D97-AF65-F5344CB8AC3E}">
        <p14:creationId xmlns:p14="http://schemas.microsoft.com/office/powerpoint/2010/main" val="34716278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Σύγκριση">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6E244AD7-D25D-49C2-A5C8-5EE08ACB8CA2}"/>
              </a:ext>
            </a:extLst>
          </p:cNvPr>
          <p:cNvSpPr>
            <a:spLocks noGrp="1"/>
          </p:cNvSpPr>
          <p:nvPr>
            <p:ph type="title"/>
          </p:nvPr>
        </p:nvSpPr>
        <p:spPr>
          <a:xfrm>
            <a:off x="839788" y="365125"/>
            <a:ext cx="10515600" cy="1325563"/>
          </a:xfrm>
        </p:spPr>
        <p:txBody>
          <a:body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id="{769ACCA0-3D9B-D183-AF88-9D35307CDDB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4" name="Θέση περιεχομένου 3">
            <a:extLst>
              <a:ext uri="{FF2B5EF4-FFF2-40B4-BE49-F238E27FC236}">
                <a16:creationId xmlns:a16="http://schemas.microsoft.com/office/drawing/2014/main" id="{76F0BB0D-FB51-2EE2-6F9A-3597F5CC3C11}"/>
              </a:ext>
            </a:extLst>
          </p:cNvPr>
          <p:cNvSpPr>
            <a:spLocks noGrp="1"/>
          </p:cNvSpPr>
          <p:nvPr>
            <p:ph sz="half" idx="2"/>
          </p:nvPr>
        </p:nvSpPr>
        <p:spPr>
          <a:xfrm>
            <a:off x="839788" y="2505075"/>
            <a:ext cx="5157787" cy="3684588"/>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5" name="Θέση κειμένου 4">
            <a:extLst>
              <a:ext uri="{FF2B5EF4-FFF2-40B4-BE49-F238E27FC236}">
                <a16:creationId xmlns:a16="http://schemas.microsoft.com/office/drawing/2014/main" id="{E79FA51F-AA40-A32C-6CED-F454279474F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6" name="Θέση περιεχομένου 5">
            <a:extLst>
              <a:ext uri="{FF2B5EF4-FFF2-40B4-BE49-F238E27FC236}">
                <a16:creationId xmlns:a16="http://schemas.microsoft.com/office/drawing/2014/main" id="{2190789B-7CA1-969B-2048-CD3ED1A3D894}"/>
              </a:ext>
            </a:extLst>
          </p:cNvPr>
          <p:cNvSpPr>
            <a:spLocks noGrp="1"/>
          </p:cNvSpPr>
          <p:nvPr>
            <p:ph sz="quarter" idx="4"/>
          </p:nvPr>
        </p:nvSpPr>
        <p:spPr>
          <a:xfrm>
            <a:off x="6172200" y="2505075"/>
            <a:ext cx="5183188" cy="3684588"/>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7" name="Θέση ημερομηνίας 6">
            <a:extLst>
              <a:ext uri="{FF2B5EF4-FFF2-40B4-BE49-F238E27FC236}">
                <a16:creationId xmlns:a16="http://schemas.microsoft.com/office/drawing/2014/main" id="{F64EB694-8911-4230-CD40-AE8DB1684335}"/>
              </a:ext>
            </a:extLst>
          </p:cNvPr>
          <p:cNvSpPr>
            <a:spLocks noGrp="1"/>
          </p:cNvSpPr>
          <p:nvPr>
            <p:ph type="dt" sz="half" idx="10"/>
          </p:nvPr>
        </p:nvSpPr>
        <p:spPr/>
        <p:txBody>
          <a:bodyPr/>
          <a:lstStyle/>
          <a:p>
            <a:fld id="{008E1878-073E-0143-8736-8DCC945ED01C}" type="datetimeFigureOut">
              <a:rPr lang="el-GR" smtClean="0"/>
              <a:t>28/12/24</a:t>
            </a:fld>
            <a:endParaRPr lang="el-GR"/>
          </a:p>
        </p:txBody>
      </p:sp>
      <p:sp>
        <p:nvSpPr>
          <p:cNvPr id="8" name="Θέση υποσέλιδου 7">
            <a:extLst>
              <a:ext uri="{FF2B5EF4-FFF2-40B4-BE49-F238E27FC236}">
                <a16:creationId xmlns:a16="http://schemas.microsoft.com/office/drawing/2014/main" id="{625BC57A-A3F8-4AA7-34ED-001C98C19C89}"/>
              </a:ext>
            </a:extLst>
          </p:cNvPr>
          <p:cNvSpPr>
            <a:spLocks noGrp="1"/>
          </p:cNvSpPr>
          <p:nvPr>
            <p:ph type="ftr" sz="quarter" idx="11"/>
          </p:nvPr>
        </p:nvSpPr>
        <p:spPr/>
        <p:txBody>
          <a:bodyPr/>
          <a:lstStyle/>
          <a:p>
            <a:endParaRPr lang="el-GR"/>
          </a:p>
        </p:txBody>
      </p:sp>
      <p:sp>
        <p:nvSpPr>
          <p:cNvPr id="9" name="Θέση αριθμού διαφάνειας 8">
            <a:extLst>
              <a:ext uri="{FF2B5EF4-FFF2-40B4-BE49-F238E27FC236}">
                <a16:creationId xmlns:a16="http://schemas.microsoft.com/office/drawing/2014/main" id="{2C07659E-0593-4DA8-8B08-8AF8BA022EE6}"/>
              </a:ext>
            </a:extLst>
          </p:cNvPr>
          <p:cNvSpPr>
            <a:spLocks noGrp="1"/>
          </p:cNvSpPr>
          <p:nvPr>
            <p:ph type="sldNum" sz="quarter" idx="12"/>
          </p:nvPr>
        </p:nvSpPr>
        <p:spPr/>
        <p:txBody>
          <a:bodyPr/>
          <a:lstStyle/>
          <a:p>
            <a:fld id="{3F51BEB3-7446-BE44-8A8C-98CDEEF7DFBF}" type="slidenum">
              <a:rPr lang="el-GR" smtClean="0"/>
              <a:t>‹#›</a:t>
            </a:fld>
            <a:endParaRPr lang="el-GR"/>
          </a:p>
        </p:txBody>
      </p:sp>
    </p:spTree>
    <p:extLst>
      <p:ext uri="{BB962C8B-B14F-4D97-AF65-F5344CB8AC3E}">
        <p14:creationId xmlns:p14="http://schemas.microsoft.com/office/powerpoint/2010/main" val="5199546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Μόνο τίτλος">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F30DD5E5-5B23-7EBF-1D5F-0D691F780A74}"/>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ημερομηνίας 2">
            <a:extLst>
              <a:ext uri="{FF2B5EF4-FFF2-40B4-BE49-F238E27FC236}">
                <a16:creationId xmlns:a16="http://schemas.microsoft.com/office/drawing/2014/main" id="{6150ED34-0EA1-8322-B716-CC97D71974E8}"/>
              </a:ext>
            </a:extLst>
          </p:cNvPr>
          <p:cNvSpPr>
            <a:spLocks noGrp="1"/>
          </p:cNvSpPr>
          <p:nvPr>
            <p:ph type="dt" sz="half" idx="10"/>
          </p:nvPr>
        </p:nvSpPr>
        <p:spPr/>
        <p:txBody>
          <a:bodyPr/>
          <a:lstStyle/>
          <a:p>
            <a:fld id="{008E1878-073E-0143-8736-8DCC945ED01C}" type="datetimeFigureOut">
              <a:rPr lang="el-GR" smtClean="0"/>
              <a:t>28/12/24</a:t>
            </a:fld>
            <a:endParaRPr lang="el-GR"/>
          </a:p>
        </p:txBody>
      </p:sp>
      <p:sp>
        <p:nvSpPr>
          <p:cNvPr id="4" name="Θέση υποσέλιδου 3">
            <a:extLst>
              <a:ext uri="{FF2B5EF4-FFF2-40B4-BE49-F238E27FC236}">
                <a16:creationId xmlns:a16="http://schemas.microsoft.com/office/drawing/2014/main" id="{4079A9E5-4834-4F41-25F1-266F83738E9B}"/>
              </a:ext>
            </a:extLst>
          </p:cNvPr>
          <p:cNvSpPr>
            <a:spLocks noGrp="1"/>
          </p:cNvSpPr>
          <p:nvPr>
            <p:ph type="ftr" sz="quarter" idx="11"/>
          </p:nvPr>
        </p:nvSpPr>
        <p:spPr/>
        <p:txBody>
          <a:bodyPr/>
          <a:lstStyle/>
          <a:p>
            <a:endParaRPr lang="el-GR"/>
          </a:p>
        </p:txBody>
      </p:sp>
      <p:sp>
        <p:nvSpPr>
          <p:cNvPr id="5" name="Θέση αριθμού διαφάνειας 4">
            <a:extLst>
              <a:ext uri="{FF2B5EF4-FFF2-40B4-BE49-F238E27FC236}">
                <a16:creationId xmlns:a16="http://schemas.microsoft.com/office/drawing/2014/main" id="{009FD633-566C-BB74-990E-AD6A1D9952B6}"/>
              </a:ext>
            </a:extLst>
          </p:cNvPr>
          <p:cNvSpPr>
            <a:spLocks noGrp="1"/>
          </p:cNvSpPr>
          <p:nvPr>
            <p:ph type="sldNum" sz="quarter" idx="12"/>
          </p:nvPr>
        </p:nvSpPr>
        <p:spPr/>
        <p:txBody>
          <a:bodyPr/>
          <a:lstStyle/>
          <a:p>
            <a:fld id="{3F51BEB3-7446-BE44-8A8C-98CDEEF7DFBF}" type="slidenum">
              <a:rPr lang="el-GR" smtClean="0"/>
              <a:t>‹#›</a:t>
            </a:fld>
            <a:endParaRPr lang="el-GR"/>
          </a:p>
        </p:txBody>
      </p:sp>
    </p:spTree>
    <p:extLst>
      <p:ext uri="{BB962C8B-B14F-4D97-AF65-F5344CB8AC3E}">
        <p14:creationId xmlns:p14="http://schemas.microsoft.com/office/powerpoint/2010/main" val="42374944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Κενό">
    <p:spTree>
      <p:nvGrpSpPr>
        <p:cNvPr id="1" name=""/>
        <p:cNvGrpSpPr/>
        <p:nvPr/>
      </p:nvGrpSpPr>
      <p:grpSpPr>
        <a:xfrm>
          <a:off x="0" y="0"/>
          <a:ext cx="0" cy="0"/>
          <a:chOff x="0" y="0"/>
          <a:chExt cx="0" cy="0"/>
        </a:xfrm>
      </p:grpSpPr>
      <p:sp>
        <p:nvSpPr>
          <p:cNvPr id="2" name="Θέση ημερομηνίας 1">
            <a:extLst>
              <a:ext uri="{FF2B5EF4-FFF2-40B4-BE49-F238E27FC236}">
                <a16:creationId xmlns:a16="http://schemas.microsoft.com/office/drawing/2014/main" id="{454B0A0B-6583-F27F-64E9-F3B93C3FFC5B}"/>
              </a:ext>
            </a:extLst>
          </p:cNvPr>
          <p:cNvSpPr>
            <a:spLocks noGrp="1"/>
          </p:cNvSpPr>
          <p:nvPr>
            <p:ph type="dt" sz="half" idx="10"/>
          </p:nvPr>
        </p:nvSpPr>
        <p:spPr/>
        <p:txBody>
          <a:bodyPr/>
          <a:lstStyle/>
          <a:p>
            <a:fld id="{008E1878-073E-0143-8736-8DCC945ED01C}" type="datetimeFigureOut">
              <a:rPr lang="el-GR" smtClean="0"/>
              <a:t>28/12/24</a:t>
            </a:fld>
            <a:endParaRPr lang="el-GR"/>
          </a:p>
        </p:txBody>
      </p:sp>
      <p:sp>
        <p:nvSpPr>
          <p:cNvPr id="3" name="Θέση υποσέλιδου 2">
            <a:extLst>
              <a:ext uri="{FF2B5EF4-FFF2-40B4-BE49-F238E27FC236}">
                <a16:creationId xmlns:a16="http://schemas.microsoft.com/office/drawing/2014/main" id="{23798EF8-2502-D54E-B941-A88C2DC6625E}"/>
              </a:ext>
            </a:extLst>
          </p:cNvPr>
          <p:cNvSpPr>
            <a:spLocks noGrp="1"/>
          </p:cNvSpPr>
          <p:nvPr>
            <p:ph type="ftr" sz="quarter" idx="11"/>
          </p:nvPr>
        </p:nvSpPr>
        <p:spPr/>
        <p:txBody>
          <a:bodyPr/>
          <a:lstStyle/>
          <a:p>
            <a:endParaRPr lang="el-GR"/>
          </a:p>
        </p:txBody>
      </p:sp>
      <p:sp>
        <p:nvSpPr>
          <p:cNvPr id="4" name="Θέση αριθμού διαφάνειας 3">
            <a:extLst>
              <a:ext uri="{FF2B5EF4-FFF2-40B4-BE49-F238E27FC236}">
                <a16:creationId xmlns:a16="http://schemas.microsoft.com/office/drawing/2014/main" id="{3FB7B82D-E8D8-195A-531B-A33D2D38D46B}"/>
              </a:ext>
            </a:extLst>
          </p:cNvPr>
          <p:cNvSpPr>
            <a:spLocks noGrp="1"/>
          </p:cNvSpPr>
          <p:nvPr>
            <p:ph type="sldNum" sz="quarter" idx="12"/>
          </p:nvPr>
        </p:nvSpPr>
        <p:spPr/>
        <p:txBody>
          <a:bodyPr/>
          <a:lstStyle/>
          <a:p>
            <a:fld id="{3F51BEB3-7446-BE44-8A8C-98CDEEF7DFBF}" type="slidenum">
              <a:rPr lang="el-GR" smtClean="0"/>
              <a:t>‹#›</a:t>
            </a:fld>
            <a:endParaRPr lang="el-GR"/>
          </a:p>
        </p:txBody>
      </p:sp>
    </p:spTree>
    <p:extLst>
      <p:ext uri="{BB962C8B-B14F-4D97-AF65-F5344CB8AC3E}">
        <p14:creationId xmlns:p14="http://schemas.microsoft.com/office/powerpoint/2010/main" val="17102107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Περιεχόμενο με λεζάντ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2F47DA3B-6AAC-0C05-799F-5CBA6BD49136}"/>
              </a:ext>
            </a:extLst>
          </p:cNvPr>
          <p:cNvSpPr>
            <a:spLocks noGrp="1"/>
          </p:cNvSpPr>
          <p:nvPr>
            <p:ph type="title"/>
          </p:nvPr>
        </p:nvSpPr>
        <p:spPr>
          <a:xfrm>
            <a:off x="839788" y="457200"/>
            <a:ext cx="3932237" cy="1600200"/>
          </a:xfrm>
        </p:spPr>
        <p:txBody>
          <a:bodyPr anchor="b"/>
          <a:lstStyle>
            <a:lvl1pPr>
              <a:defRPr sz="3200"/>
            </a:lvl1p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id="{9A1D0FD8-9F29-3FB7-7A8E-6F056CB0477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κειμένου 3">
            <a:extLst>
              <a:ext uri="{FF2B5EF4-FFF2-40B4-BE49-F238E27FC236}">
                <a16:creationId xmlns:a16="http://schemas.microsoft.com/office/drawing/2014/main" id="{D8E279EC-59F1-43F2-BF97-983574B1C85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κειμένου υποδείγματος</a:t>
            </a:r>
          </a:p>
        </p:txBody>
      </p:sp>
      <p:sp>
        <p:nvSpPr>
          <p:cNvPr id="5" name="Θέση ημερομηνίας 4">
            <a:extLst>
              <a:ext uri="{FF2B5EF4-FFF2-40B4-BE49-F238E27FC236}">
                <a16:creationId xmlns:a16="http://schemas.microsoft.com/office/drawing/2014/main" id="{D931BB50-1D1F-26B3-C793-137FE580299D}"/>
              </a:ext>
            </a:extLst>
          </p:cNvPr>
          <p:cNvSpPr>
            <a:spLocks noGrp="1"/>
          </p:cNvSpPr>
          <p:nvPr>
            <p:ph type="dt" sz="half" idx="10"/>
          </p:nvPr>
        </p:nvSpPr>
        <p:spPr/>
        <p:txBody>
          <a:bodyPr/>
          <a:lstStyle/>
          <a:p>
            <a:fld id="{008E1878-073E-0143-8736-8DCC945ED01C}" type="datetimeFigureOut">
              <a:rPr lang="el-GR" smtClean="0"/>
              <a:t>28/12/24</a:t>
            </a:fld>
            <a:endParaRPr lang="el-GR"/>
          </a:p>
        </p:txBody>
      </p:sp>
      <p:sp>
        <p:nvSpPr>
          <p:cNvPr id="6" name="Θέση υποσέλιδου 5">
            <a:extLst>
              <a:ext uri="{FF2B5EF4-FFF2-40B4-BE49-F238E27FC236}">
                <a16:creationId xmlns:a16="http://schemas.microsoft.com/office/drawing/2014/main" id="{A6EF85AC-7F5E-CB69-EE8D-C5E9BF9E3EBA}"/>
              </a:ext>
            </a:extLst>
          </p:cNvPr>
          <p:cNvSpPr>
            <a:spLocks noGrp="1"/>
          </p:cNvSpPr>
          <p:nvPr>
            <p:ph type="ftr" sz="quarter" idx="11"/>
          </p:nvPr>
        </p:nvSpPr>
        <p:spPr/>
        <p:txBody>
          <a:bodyPr/>
          <a:lstStyle/>
          <a:p>
            <a:endParaRPr lang="el-GR"/>
          </a:p>
        </p:txBody>
      </p:sp>
      <p:sp>
        <p:nvSpPr>
          <p:cNvPr id="7" name="Θέση αριθμού διαφάνειας 6">
            <a:extLst>
              <a:ext uri="{FF2B5EF4-FFF2-40B4-BE49-F238E27FC236}">
                <a16:creationId xmlns:a16="http://schemas.microsoft.com/office/drawing/2014/main" id="{1EDD7B95-19F8-EA68-5119-9467E21B2873}"/>
              </a:ext>
            </a:extLst>
          </p:cNvPr>
          <p:cNvSpPr>
            <a:spLocks noGrp="1"/>
          </p:cNvSpPr>
          <p:nvPr>
            <p:ph type="sldNum" sz="quarter" idx="12"/>
          </p:nvPr>
        </p:nvSpPr>
        <p:spPr/>
        <p:txBody>
          <a:bodyPr/>
          <a:lstStyle/>
          <a:p>
            <a:fld id="{3F51BEB3-7446-BE44-8A8C-98CDEEF7DFBF}" type="slidenum">
              <a:rPr lang="el-GR" smtClean="0"/>
              <a:t>‹#›</a:t>
            </a:fld>
            <a:endParaRPr lang="el-GR"/>
          </a:p>
        </p:txBody>
      </p:sp>
    </p:spTree>
    <p:extLst>
      <p:ext uri="{BB962C8B-B14F-4D97-AF65-F5344CB8AC3E}">
        <p14:creationId xmlns:p14="http://schemas.microsoft.com/office/powerpoint/2010/main" val="12009316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Εικόνα με λεζάντ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816FFFA0-94B9-9990-1801-5C07449A4E38}"/>
              </a:ext>
            </a:extLst>
          </p:cNvPr>
          <p:cNvSpPr>
            <a:spLocks noGrp="1"/>
          </p:cNvSpPr>
          <p:nvPr>
            <p:ph type="title"/>
          </p:nvPr>
        </p:nvSpPr>
        <p:spPr>
          <a:xfrm>
            <a:off x="839788" y="457200"/>
            <a:ext cx="3932237" cy="1600200"/>
          </a:xfrm>
        </p:spPr>
        <p:txBody>
          <a:bodyPr anchor="b"/>
          <a:lstStyle>
            <a:lvl1pPr>
              <a:defRPr sz="3200"/>
            </a:lvl1pPr>
          </a:lstStyle>
          <a:p>
            <a:r>
              <a:rPr lang="el-GR"/>
              <a:t>Κάντε κλικ για να επεξεργαστείτε τον τίτλο υποδείγματος</a:t>
            </a:r>
          </a:p>
        </p:txBody>
      </p:sp>
      <p:sp>
        <p:nvSpPr>
          <p:cNvPr id="3" name="Θέση εικόνας 2">
            <a:extLst>
              <a:ext uri="{FF2B5EF4-FFF2-40B4-BE49-F238E27FC236}">
                <a16:creationId xmlns:a16="http://schemas.microsoft.com/office/drawing/2014/main" id="{3AB1B9F8-C353-4B84-A36F-0542F74BB76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l-GR"/>
          </a:p>
        </p:txBody>
      </p:sp>
      <p:sp>
        <p:nvSpPr>
          <p:cNvPr id="4" name="Θέση κειμένου 3">
            <a:extLst>
              <a:ext uri="{FF2B5EF4-FFF2-40B4-BE49-F238E27FC236}">
                <a16:creationId xmlns:a16="http://schemas.microsoft.com/office/drawing/2014/main" id="{4D503F15-B83D-0629-A8C9-12901C1F876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κειμένου υποδείγματος</a:t>
            </a:r>
          </a:p>
        </p:txBody>
      </p:sp>
      <p:sp>
        <p:nvSpPr>
          <p:cNvPr id="5" name="Θέση ημερομηνίας 4">
            <a:extLst>
              <a:ext uri="{FF2B5EF4-FFF2-40B4-BE49-F238E27FC236}">
                <a16:creationId xmlns:a16="http://schemas.microsoft.com/office/drawing/2014/main" id="{FA4D5D17-6E62-8045-7F0F-B26AF891D91C}"/>
              </a:ext>
            </a:extLst>
          </p:cNvPr>
          <p:cNvSpPr>
            <a:spLocks noGrp="1"/>
          </p:cNvSpPr>
          <p:nvPr>
            <p:ph type="dt" sz="half" idx="10"/>
          </p:nvPr>
        </p:nvSpPr>
        <p:spPr/>
        <p:txBody>
          <a:bodyPr/>
          <a:lstStyle/>
          <a:p>
            <a:fld id="{008E1878-073E-0143-8736-8DCC945ED01C}" type="datetimeFigureOut">
              <a:rPr lang="el-GR" smtClean="0"/>
              <a:t>28/12/24</a:t>
            </a:fld>
            <a:endParaRPr lang="el-GR"/>
          </a:p>
        </p:txBody>
      </p:sp>
      <p:sp>
        <p:nvSpPr>
          <p:cNvPr id="6" name="Θέση υποσέλιδου 5">
            <a:extLst>
              <a:ext uri="{FF2B5EF4-FFF2-40B4-BE49-F238E27FC236}">
                <a16:creationId xmlns:a16="http://schemas.microsoft.com/office/drawing/2014/main" id="{946BA898-8C0F-BF16-D674-CD91BDF98C84}"/>
              </a:ext>
            </a:extLst>
          </p:cNvPr>
          <p:cNvSpPr>
            <a:spLocks noGrp="1"/>
          </p:cNvSpPr>
          <p:nvPr>
            <p:ph type="ftr" sz="quarter" idx="11"/>
          </p:nvPr>
        </p:nvSpPr>
        <p:spPr/>
        <p:txBody>
          <a:bodyPr/>
          <a:lstStyle/>
          <a:p>
            <a:endParaRPr lang="el-GR"/>
          </a:p>
        </p:txBody>
      </p:sp>
      <p:sp>
        <p:nvSpPr>
          <p:cNvPr id="7" name="Θέση αριθμού διαφάνειας 6">
            <a:extLst>
              <a:ext uri="{FF2B5EF4-FFF2-40B4-BE49-F238E27FC236}">
                <a16:creationId xmlns:a16="http://schemas.microsoft.com/office/drawing/2014/main" id="{EBD943C1-6F3A-F823-37D8-FAD8E39E54B8}"/>
              </a:ext>
            </a:extLst>
          </p:cNvPr>
          <p:cNvSpPr>
            <a:spLocks noGrp="1"/>
          </p:cNvSpPr>
          <p:nvPr>
            <p:ph type="sldNum" sz="quarter" idx="12"/>
          </p:nvPr>
        </p:nvSpPr>
        <p:spPr/>
        <p:txBody>
          <a:bodyPr/>
          <a:lstStyle/>
          <a:p>
            <a:fld id="{3F51BEB3-7446-BE44-8A8C-98CDEEF7DFBF}" type="slidenum">
              <a:rPr lang="el-GR" smtClean="0"/>
              <a:t>‹#›</a:t>
            </a:fld>
            <a:endParaRPr lang="el-GR"/>
          </a:p>
        </p:txBody>
      </p:sp>
    </p:spTree>
    <p:extLst>
      <p:ext uri="{BB962C8B-B14F-4D97-AF65-F5344CB8AC3E}">
        <p14:creationId xmlns:p14="http://schemas.microsoft.com/office/powerpoint/2010/main" val="74217702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Θέση τίτλου 1">
            <a:extLst>
              <a:ext uri="{FF2B5EF4-FFF2-40B4-BE49-F238E27FC236}">
                <a16:creationId xmlns:a16="http://schemas.microsoft.com/office/drawing/2014/main" id="{204AC2CB-4CD1-0176-8ABB-52CB1DD5BC0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id="{1A4ECF62-C9CC-925D-C89A-8DD414259B3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ημερομηνίας 3">
            <a:extLst>
              <a:ext uri="{FF2B5EF4-FFF2-40B4-BE49-F238E27FC236}">
                <a16:creationId xmlns:a16="http://schemas.microsoft.com/office/drawing/2014/main" id="{AF571330-DD1B-D7A1-91A4-BF5340DCA69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008E1878-073E-0143-8736-8DCC945ED01C}" type="datetimeFigureOut">
              <a:rPr lang="el-GR" smtClean="0"/>
              <a:t>28/12/24</a:t>
            </a:fld>
            <a:endParaRPr lang="el-GR"/>
          </a:p>
        </p:txBody>
      </p:sp>
      <p:sp>
        <p:nvSpPr>
          <p:cNvPr id="5" name="Θέση υποσέλιδου 4">
            <a:extLst>
              <a:ext uri="{FF2B5EF4-FFF2-40B4-BE49-F238E27FC236}">
                <a16:creationId xmlns:a16="http://schemas.microsoft.com/office/drawing/2014/main" id="{69C553E4-120F-F365-E916-EC34C864FD2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l-GR"/>
          </a:p>
        </p:txBody>
      </p:sp>
      <p:sp>
        <p:nvSpPr>
          <p:cNvPr id="6" name="Θέση αριθμού διαφάνειας 5">
            <a:extLst>
              <a:ext uri="{FF2B5EF4-FFF2-40B4-BE49-F238E27FC236}">
                <a16:creationId xmlns:a16="http://schemas.microsoft.com/office/drawing/2014/main" id="{B235FA8F-D372-D8C2-D342-6938E5A1131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F51BEB3-7446-BE44-8A8C-98CDEEF7DFBF}" type="slidenum">
              <a:rPr lang="el-GR" smtClean="0"/>
              <a:t>‹#›</a:t>
            </a:fld>
            <a:endParaRPr lang="el-GR"/>
          </a:p>
        </p:txBody>
      </p:sp>
    </p:spTree>
    <p:extLst>
      <p:ext uri="{BB962C8B-B14F-4D97-AF65-F5344CB8AC3E}">
        <p14:creationId xmlns:p14="http://schemas.microsoft.com/office/powerpoint/2010/main" val="162913846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5.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2.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diagramData" Target="../diagrams/data12.xml"/><Relationship Id="rId7" Type="http://schemas.microsoft.com/office/2007/relationships/diagramDrawing" Target="../diagrams/drawing12.xml"/><Relationship Id="rId2" Type="http://schemas.openxmlformats.org/officeDocument/2006/relationships/image" Target="../media/image5.jpeg"/><Relationship Id="rId1" Type="http://schemas.openxmlformats.org/officeDocument/2006/relationships/slideLayout" Target="../slideLayouts/slideLayout2.xml"/><Relationship Id="rId6" Type="http://schemas.openxmlformats.org/officeDocument/2006/relationships/diagramColors" Target="../diagrams/colors12.xml"/><Relationship Id="rId5" Type="http://schemas.openxmlformats.org/officeDocument/2006/relationships/diagramQuickStyle" Target="../diagrams/quickStyle12.xml"/><Relationship Id="rId4" Type="http://schemas.openxmlformats.org/officeDocument/2006/relationships/diagramLayout" Target="../diagrams/layout12.xml"/></Relationships>
</file>

<file path=ppt/slides/_rels/slide27.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image" Target="../media/image6.jpeg"/><Relationship Id="rId1" Type="http://schemas.openxmlformats.org/officeDocument/2006/relationships/slideLayout" Target="../slideLayouts/slideLayout2.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jpe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image" Target="../media/image7.jpeg"/><Relationship Id="rId1" Type="http://schemas.openxmlformats.org/officeDocument/2006/relationships/slideLayout" Target="../slideLayouts/slideLayout2.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2.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36.xml.rels><?xml version="1.0" encoding="UTF-8" standalone="yes"?>
<Relationships xmlns="http://schemas.openxmlformats.org/package/2006/relationships"><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image" Target="../media/image6.jpeg"/><Relationship Id="rId1" Type="http://schemas.openxmlformats.org/officeDocument/2006/relationships/slideLayout" Target="../slideLayouts/slideLayout2.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2.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2.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4.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2.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3.jpeg"/><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6.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4.jpeg"/><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id="{D278ADA9-6383-4BDD-80D2-8899A402687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484B7147-B0F6-40ED-B5A2-FF72BC8198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Rectangle 24">
            <a:extLst>
              <a:ext uri="{FF2B5EF4-FFF2-40B4-BE49-F238E27FC236}">
                <a16:creationId xmlns:a16="http://schemas.microsoft.com/office/drawing/2014/main" id="{B36D2DE0-0628-4A9A-A59D-7BA8B5EB30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8E405C9-94BE-41DA-928C-DEC9A8550E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815929" y="148929"/>
            <a:ext cx="6560142" cy="65601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Τίτλος 1">
            <a:extLst>
              <a:ext uri="{FF2B5EF4-FFF2-40B4-BE49-F238E27FC236}">
                <a16:creationId xmlns:a16="http://schemas.microsoft.com/office/drawing/2014/main" id="{46B1127C-B4AE-F748-8BC8-35F945B1440A}"/>
              </a:ext>
            </a:extLst>
          </p:cNvPr>
          <p:cNvSpPr>
            <a:spLocks noGrp="1"/>
          </p:cNvSpPr>
          <p:nvPr>
            <p:ph type="ctrTitle"/>
          </p:nvPr>
        </p:nvSpPr>
        <p:spPr>
          <a:xfrm>
            <a:off x="3315031" y="1380754"/>
            <a:ext cx="5561938" cy="2513516"/>
          </a:xfrm>
        </p:spPr>
        <p:txBody>
          <a:bodyPr>
            <a:normAutofit/>
          </a:bodyPr>
          <a:lstStyle/>
          <a:p>
            <a:r>
              <a:rPr lang="el-GR" sz="4200" dirty="0"/>
              <a:t>Παιδαγωγική: Ειδική Διδακτική των Αρχαιογνωστικών Μαθημάτων</a:t>
            </a:r>
          </a:p>
        </p:txBody>
      </p:sp>
      <p:sp>
        <p:nvSpPr>
          <p:cNvPr id="3" name="Υπότιτλος 2">
            <a:extLst>
              <a:ext uri="{FF2B5EF4-FFF2-40B4-BE49-F238E27FC236}">
                <a16:creationId xmlns:a16="http://schemas.microsoft.com/office/drawing/2014/main" id="{31F593BF-4B72-9028-575E-73D04AB7E6E8}"/>
              </a:ext>
            </a:extLst>
          </p:cNvPr>
          <p:cNvSpPr>
            <a:spLocks noGrp="1"/>
          </p:cNvSpPr>
          <p:nvPr>
            <p:ph type="subTitle" idx="1"/>
          </p:nvPr>
        </p:nvSpPr>
        <p:spPr>
          <a:xfrm>
            <a:off x="3345005" y="4358801"/>
            <a:ext cx="5561938" cy="1534587"/>
          </a:xfrm>
        </p:spPr>
        <p:txBody>
          <a:bodyPr>
            <a:normAutofit/>
          </a:bodyPr>
          <a:lstStyle/>
          <a:p>
            <a:r>
              <a:rPr lang="el-GR" dirty="0" err="1"/>
              <a:t>Δρ.Ανδρομάχη</a:t>
            </a:r>
            <a:r>
              <a:rPr lang="el-GR" dirty="0"/>
              <a:t> </a:t>
            </a:r>
            <a:r>
              <a:rPr lang="el-GR" dirty="0" err="1"/>
              <a:t>Μπούνα</a:t>
            </a:r>
            <a:r>
              <a:rPr lang="el-GR" dirty="0"/>
              <a:t>- </a:t>
            </a:r>
            <a:r>
              <a:rPr lang="el-GR" dirty="0" err="1"/>
              <a:t>Βάιλα</a:t>
            </a:r>
            <a:endParaRPr lang="en-US" dirty="0"/>
          </a:p>
          <a:p>
            <a:r>
              <a:rPr lang="en-US" dirty="0"/>
              <a:t>13-14/</a:t>
            </a:r>
            <a:r>
              <a:rPr lang="el-GR" dirty="0"/>
              <a:t>1/ 2024</a:t>
            </a:r>
          </a:p>
        </p:txBody>
      </p:sp>
      <p:sp>
        <p:nvSpPr>
          <p:cNvPr id="29" name="Arc 28">
            <a:extLst>
              <a:ext uri="{FF2B5EF4-FFF2-40B4-BE49-F238E27FC236}">
                <a16:creationId xmlns:a16="http://schemas.microsoft.com/office/drawing/2014/main" id="{D2091A72-D5BB-42AC-8FD3-F7747D90861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9222429" flipV="1">
            <a:off x="2494119" y="6170"/>
            <a:ext cx="6816262" cy="6816262"/>
          </a:xfrm>
          <a:prstGeom prst="arc">
            <a:avLst>
              <a:gd name="adj1" fmla="val 16200000"/>
              <a:gd name="adj2" fmla="val 20093138"/>
            </a:avLst>
          </a:prstGeom>
          <a:ln w="127000" cap="rnd">
            <a:solidFill>
              <a:schemeClr val="accent4">
                <a:alpha val="9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Oval 30">
            <a:extLst>
              <a:ext uri="{FF2B5EF4-FFF2-40B4-BE49-F238E27FC236}">
                <a16:creationId xmlns:a16="http://schemas.microsoft.com/office/drawing/2014/main" id="{6ED12BFC-A737-46AF-8411-481112D54B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200995" y="5310973"/>
            <a:ext cx="705948" cy="68679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1672232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2170031"/>
          </a:xfrm>
          <a:prstGeom prst="rect">
            <a:avLst/>
          </a:prstGeom>
          <a:gradFill>
            <a:gsLst>
              <a:gs pos="0">
                <a:srgbClr val="000000">
                  <a:alpha val="96000"/>
                </a:srgbClr>
              </a:gs>
              <a:gs pos="100000">
                <a:schemeClr val="accent1">
                  <a:lumMod val="7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082819" y="0"/>
            <a:ext cx="4097211" cy="2170661"/>
          </a:xfrm>
          <a:prstGeom prst="rect">
            <a:avLst/>
          </a:prstGeom>
          <a:gradFill>
            <a:gsLst>
              <a:gs pos="19000">
                <a:schemeClr val="accent1">
                  <a:lumMod val="50000"/>
                  <a:alpha val="68000"/>
                </a:schemeClr>
              </a:gs>
              <a:gs pos="100000">
                <a:schemeClr val="accent1">
                  <a:alpha val="48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5010646" y="-5010043"/>
            <a:ext cx="2170709" cy="12192000"/>
          </a:xfrm>
          <a:prstGeom prst="rect">
            <a:avLst/>
          </a:prstGeom>
          <a:gradFill>
            <a:gsLst>
              <a:gs pos="23000">
                <a:schemeClr val="accent1">
                  <a:lumMod val="75000"/>
                  <a:alpha val="16000"/>
                </a:schemeClr>
              </a:gs>
              <a:gs pos="99000">
                <a:srgbClr val="000000">
                  <a:alpha val="45000"/>
                </a:srgbClr>
              </a:gs>
            </a:gsLst>
            <a:lin ang="21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Τίτλος 1">
            <a:extLst>
              <a:ext uri="{FF2B5EF4-FFF2-40B4-BE49-F238E27FC236}">
                <a16:creationId xmlns:a16="http://schemas.microsoft.com/office/drawing/2014/main" id="{9061FA46-EDC3-0E26-0122-2900A69BDF79}"/>
              </a:ext>
            </a:extLst>
          </p:cNvPr>
          <p:cNvSpPr>
            <a:spLocks noGrp="1"/>
          </p:cNvSpPr>
          <p:nvPr>
            <p:ph type="title"/>
          </p:nvPr>
        </p:nvSpPr>
        <p:spPr>
          <a:xfrm>
            <a:off x="1383564" y="348865"/>
            <a:ext cx="9718111" cy="1576446"/>
          </a:xfrm>
        </p:spPr>
        <p:txBody>
          <a:bodyPr anchor="ctr">
            <a:normAutofit/>
          </a:bodyPr>
          <a:lstStyle/>
          <a:p>
            <a:r>
              <a:rPr lang="el-GR" sz="4000">
                <a:solidFill>
                  <a:srgbClr val="FFFFFF"/>
                </a:solidFill>
              </a:rPr>
              <a:t>Μάθημα 2: Ενεργητική Μάθηση και Βιωματική Προσέγγιση</a:t>
            </a:r>
          </a:p>
        </p:txBody>
      </p:sp>
      <p:graphicFrame>
        <p:nvGraphicFramePr>
          <p:cNvPr id="5" name="Θέση περιεχομένου 2">
            <a:extLst>
              <a:ext uri="{FF2B5EF4-FFF2-40B4-BE49-F238E27FC236}">
                <a16:creationId xmlns:a16="http://schemas.microsoft.com/office/drawing/2014/main" id="{FAFB4A29-886F-F34E-0877-53F43A1CCA6C}"/>
              </a:ext>
            </a:extLst>
          </p:cNvPr>
          <p:cNvGraphicFramePr>
            <a:graphicFrameLocks noGrp="1"/>
          </p:cNvGraphicFramePr>
          <p:nvPr>
            <p:ph idx="1"/>
            <p:extLst>
              <p:ext uri="{D42A27DB-BD31-4B8C-83A1-F6EECF244321}">
                <p14:modId xmlns:p14="http://schemas.microsoft.com/office/powerpoint/2010/main" val="3109840366"/>
              </p:ext>
            </p:extLst>
          </p:nvPr>
        </p:nvGraphicFramePr>
        <p:xfrm>
          <a:off x="644056" y="2615979"/>
          <a:ext cx="10927829" cy="3689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8035384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Τίτλος 1">
            <a:extLst>
              <a:ext uri="{FF2B5EF4-FFF2-40B4-BE49-F238E27FC236}">
                <a16:creationId xmlns:a16="http://schemas.microsoft.com/office/drawing/2014/main" id="{BB8F3D2E-82ED-31C6-7EA8-B688C34E8B02}"/>
              </a:ext>
            </a:extLst>
          </p:cNvPr>
          <p:cNvSpPr>
            <a:spLocks noGrp="1"/>
          </p:cNvSpPr>
          <p:nvPr>
            <p:ph type="title"/>
          </p:nvPr>
        </p:nvSpPr>
        <p:spPr>
          <a:xfrm>
            <a:off x="1143000" y="1676400"/>
            <a:ext cx="3810000" cy="3505200"/>
          </a:xfrm>
        </p:spPr>
        <p:txBody>
          <a:bodyPr anchor="t">
            <a:normAutofit/>
          </a:bodyPr>
          <a:lstStyle/>
          <a:p>
            <a:endParaRPr lang="el-GR" sz="4000"/>
          </a:p>
        </p:txBody>
      </p:sp>
      <p:sp>
        <p:nvSpPr>
          <p:cNvPr id="3" name="Θέση περιεχομένου 2">
            <a:extLst>
              <a:ext uri="{FF2B5EF4-FFF2-40B4-BE49-F238E27FC236}">
                <a16:creationId xmlns:a16="http://schemas.microsoft.com/office/drawing/2014/main" id="{F7E0D256-B8CB-B98C-9026-664F96C4767B}"/>
              </a:ext>
            </a:extLst>
          </p:cNvPr>
          <p:cNvSpPr>
            <a:spLocks noGrp="1"/>
          </p:cNvSpPr>
          <p:nvPr>
            <p:ph idx="1"/>
          </p:nvPr>
        </p:nvSpPr>
        <p:spPr>
          <a:xfrm>
            <a:off x="5181604" y="1676400"/>
            <a:ext cx="5638796" cy="3505200"/>
          </a:xfrm>
        </p:spPr>
        <p:txBody>
          <a:bodyPr>
            <a:normAutofit/>
          </a:bodyPr>
          <a:lstStyle/>
          <a:p>
            <a:r>
              <a:rPr lang="el-GR" sz="2400">
                <a:solidFill>
                  <a:schemeClr val="tx1">
                    <a:alpha val="55000"/>
                  </a:schemeClr>
                </a:solidFill>
              </a:rPr>
              <a:t>Η βιωματική μάθηση πηγαίνει ακόμα πιο βαθιά. Αντί να μιλάμε για την αρχαία δημοκρατία, γιατί να μην επισκεφθούμε έναν αρχαιολογικό χώρο; Αντί να εξηγούμε τις έννοιες του ηρωισμού, γιατί να μην αναλύσουμε πώς αυτές οι έννοιες σχετίζονται με σημερινές ιστορίες;</a:t>
            </a:r>
          </a:p>
        </p:txBody>
      </p:sp>
    </p:spTree>
    <p:extLst>
      <p:ext uri="{BB962C8B-B14F-4D97-AF65-F5344CB8AC3E}">
        <p14:creationId xmlns:p14="http://schemas.microsoft.com/office/powerpoint/2010/main" val="125443007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3DB65F05-611A-A9E6-AB69-D233A498B924}"/>
              </a:ext>
            </a:extLst>
          </p:cNvPr>
          <p:cNvSpPr>
            <a:spLocks noGrp="1"/>
          </p:cNvSpPr>
          <p:nvPr>
            <p:ph type="title"/>
          </p:nvPr>
        </p:nvSpPr>
        <p:spPr>
          <a:xfrm>
            <a:off x="686834" y="1153572"/>
            <a:ext cx="3200400" cy="4461163"/>
          </a:xfrm>
        </p:spPr>
        <p:txBody>
          <a:bodyPr>
            <a:normAutofit/>
          </a:bodyPr>
          <a:lstStyle/>
          <a:p>
            <a:r>
              <a:rPr lang="el-GR">
                <a:solidFill>
                  <a:srgbClr val="FFFFFF"/>
                </a:solidFill>
              </a:rPr>
              <a:t>Ενεργητική Μάθηση (</a:t>
            </a:r>
            <a:r>
              <a:rPr lang="en">
                <a:solidFill>
                  <a:srgbClr val="FFFFFF"/>
                </a:solidFill>
              </a:rPr>
              <a:t>Active Learning): </a:t>
            </a:r>
            <a:r>
              <a:rPr lang="el-GR">
                <a:solidFill>
                  <a:srgbClr val="FFFFFF"/>
                </a:solidFill>
              </a:rPr>
              <a:t>Ο Μαθητής ως Δημιουργός Γνώσης</a:t>
            </a:r>
          </a:p>
        </p:txBody>
      </p:sp>
      <p:sp>
        <p:nvSpPr>
          <p:cNvPr id="12" name="Arc 1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Θέση περιεχομένου 2">
            <a:extLst>
              <a:ext uri="{FF2B5EF4-FFF2-40B4-BE49-F238E27FC236}">
                <a16:creationId xmlns:a16="http://schemas.microsoft.com/office/drawing/2014/main" id="{A1E7653F-CE21-81A6-F673-66FDC5F80D88}"/>
              </a:ext>
            </a:extLst>
          </p:cNvPr>
          <p:cNvSpPr>
            <a:spLocks noGrp="1"/>
          </p:cNvSpPr>
          <p:nvPr>
            <p:ph idx="1"/>
          </p:nvPr>
        </p:nvSpPr>
        <p:spPr>
          <a:xfrm>
            <a:off x="4447308" y="591344"/>
            <a:ext cx="6906491" cy="5585619"/>
          </a:xfrm>
        </p:spPr>
        <p:txBody>
          <a:bodyPr anchor="ctr">
            <a:normAutofit lnSpcReduction="10000"/>
          </a:bodyPr>
          <a:lstStyle/>
          <a:p>
            <a:r>
              <a:rPr lang="el-GR" sz="1600" dirty="0"/>
              <a:t>Η ενεργητική μάθηση βασίζεται στην ιδέα ότι οι μαθητές συμμετέχουν ενεργά στη μαθησιακή διαδικασία. Αντί να είναι παθητικοί δέκτες, γίνονται οι ίδιοι ερευνητές, δημιουργοί και συνομιλητές της γνώσης.</a:t>
            </a:r>
          </a:p>
          <a:p>
            <a:r>
              <a:rPr lang="el-GR" sz="1600" b="1" dirty="0"/>
              <a:t>Πρακτικά παραδείγματα:</a:t>
            </a:r>
          </a:p>
          <a:p>
            <a:pPr>
              <a:buFont typeface="+mj-lt"/>
              <a:buAutoNum type="arabicPeriod"/>
            </a:pPr>
            <a:r>
              <a:rPr lang="el-GR" sz="1600" b="1" dirty="0"/>
              <a:t>Συζήτηση και Ανάλυση Κειμένων:</a:t>
            </a:r>
            <a:br>
              <a:rPr lang="el-GR" sz="1600" dirty="0"/>
            </a:br>
            <a:r>
              <a:rPr lang="el-GR" sz="1600" dirty="0"/>
              <a:t>Διδάσκουμε τον Επιτάφιο του Περικλή. Αντί να διαβάσουμε το κείμενο μονοδιάστατα, ζητάμε από τους μαθητές:</a:t>
            </a:r>
          </a:p>
          <a:p>
            <a:pPr marL="742950" lvl="1" indent="-285750">
              <a:buFont typeface="+mj-lt"/>
              <a:buAutoNum type="arabicPeriod"/>
            </a:pPr>
            <a:r>
              <a:rPr lang="el-GR" sz="1600" dirty="0"/>
              <a:t>Να εντοπίσουν φράσεις που θεωρούν σημαντικές.</a:t>
            </a:r>
          </a:p>
          <a:p>
            <a:pPr marL="742950" lvl="1" indent="-285750">
              <a:buFont typeface="+mj-lt"/>
              <a:buAutoNum type="arabicPeriod"/>
            </a:pPr>
            <a:r>
              <a:rPr lang="el-GR" sz="1600" dirty="0"/>
              <a:t>Να συζητήσουν αν αυτές οι αξίες (π.χ., η ισότητα ή η θυσία για την κοινότητα) έχουν θέση στη σημερινή κοινωνία.</a:t>
            </a:r>
          </a:p>
          <a:p>
            <a:pPr>
              <a:buFont typeface="+mj-lt"/>
              <a:buAutoNum type="arabicPeriod"/>
            </a:pPr>
            <a:r>
              <a:rPr lang="el-GR" sz="1600" b="1" dirty="0"/>
              <a:t>Δημιουργία Ερωτήσεων:</a:t>
            </a:r>
            <a:br>
              <a:rPr lang="el-GR" sz="1600" dirty="0"/>
            </a:br>
            <a:r>
              <a:rPr lang="el-GR" sz="1600" dirty="0"/>
              <a:t>Αντί να απαντούν σε ερωτήσεις του βιβλίου, οι μαθητές φτιάχνουν τις δικές τους ερωτήσεις για το κείμενο. Αυτό τους βοηθά να σκεφτούν κριτικά και να προσεγγίσουν το κείμενο ως ερευνητές.</a:t>
            </a:r>
          </a:p>
          <a:p>
            <a:pPr>
              <a:buFont typeface="+mj-lt"/>
              <a:buAutoNum type="arabicPeriod"/>
            </a:pPr>
            <a:r>
              <a:rPr lang="el-GR" sz="1600" b="1" dirty="0"/>
              <a:t>Εργασία σε Ομάδες:</a:t>
            </a:r>
            <a:br>
              <a:rPr lang="el-GR" sz="1600" dirty="0"/>
            </a:br>
            <a:r>
              <a:rPr lang="el-GR" sz="1600" dirty="0"/>
              <a:t>Χωρίζουμε τους μαθητές σε ομάδες και τους ζητάμε να δημιουργήσουν ένα σύντομο θεατρικό έργο βασισμένο σε μια σκηνή από τον «</a:t>
            </a:r>
            <a:r>
              <a:rPr lang="el-GR" sz="1600" dirty="0" err="1"/>
              <a:t>Οιδίποδα</a:t>
            </a:r>
            <a:r>
              <a:rPr lang="el-GR" sz="1600" dirty="0"/>
              <a:t> Τύραννο». Η κάθε ομάδα επιλέγει πώς θα παρουσιάσει το θέμα, αναλύοντας τα κίνητρα και τα συναισθήματα των χαρακτήρων.</a:t>
            </a:r>
          </a:p>
          <a:p>
            <a:r>
              <a:rPr lang="el-GR" sz="1600" dirty="0"/>
              <a:t>Η ενεργητική μάθηση δημιουργεί μια δυναμική στην τάξη, όπου οι μαθητές εμπλέκονται, παίρνουν πρωτοβουλίες και νιώθουν ότι έχουν λόγο στη μαθησιακή διαδικασία.</a:t>
            </a:r>
          </a:p>
          <a:p>
            <a:endParaRPr lang="el-GR" sz="1000" dirty="0"/>
          </a:p>
        </p:txBody>
      </p:sp>
    </p:spTree>
    <p:extLst>
      <p:ext uri="{BB962C8B-B14F-4D97-AF65-F5344CB8AC3E}">
        <p14:creationId xmlns:p14="http://schemas.microsoft.com/office/powerpoint/2010/main" val="261992749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8041427A-0964-2D67-C038-70A1E62875B5}"/>
              </a:ext>
            </a:extLst>
          </p:cNvPr>
          <p:cNvSpPr>
            <a:spLocks noGrp="1"/>
          </p:cNvSpPr>
          <p:nvPr>
            <p:ph type="title"/>
          </p:nvPr>
        </p:nvSpPr>
        <p:spPr/>
        <p:txBody>
          <a:bodyPr/>
          <a:lstStyle/>
          <a:p>
            <a:r>
              <a:rPr lang="el-GR" dirty="0"/>
              <a:t>Βιωματική Μάθηση (</a:t>
            </a:r>
            <a:r>
              <a:rPr lang="en" dirty="0"/>
              <a:t>Experiential Learning): </a:t>
            </a:r>
            <a:r>
              <a:rPr lang="el-GR" dirty="0"/>
              <a:t>Η Μάθηση μέσα από την Εμπειρία</a:t>
            </a:r>
          </a:p>
        </p:txBody>
      </p:sp>
      <p:sp>
        <p:nvSpPr>
          <p:cNvPr id="3" name="Θέση περιεχομένου 2">
            <a:extLst>
              <a:ext uri="{FF2B5EF4-FFF2-40B4-BE49-F238E27FC236}">
                <a16:creationId xmlns:a16="http://schemas.microsoft.com/office/drawing/2014/main" id="{52322D05-6E49-0BAD-1243-C553504D4A90}"/>
              </a:ext>
            </a:extLst>
          </p:cNvPr>
          <p:cNvSpPr>
            <a:spLocks noGrp="1"/>
          </p:cNvSpPr>
          <p:nvPr>
            <p:ph idx="1"/>
          </p:nvPr>
        </p:nvSpPr>
        <p:spPr/>
        <p:txBody>
          <a:bodyPr>
            <a:normAutofit fontScale="62500" lnSpcReduction="20000"/>
          </a:bodyPr>
          <a:lstStyle/>
          <a:p>
            <a:r>
              <a:rPr lang="el-GR" dirty="0"/>
              <a:t>Η βιωματική μάθηση πάει ένα βήμα παραπέρα. Η βασική της αρχή είναι ότι οι μαθητές μαθαίνουν καλύτερα όταν συμμετέχουν σε δραστηριότητες που τους επιτρέπουν να ζήσουν τη γνώση. Η εμπειρία γίνεται εργαλείο κατανόησης.</a:t>
            </a:r>
          </a:p>
          <a:p>
            <a:r>
              <a:rPr lang="el-GR" b="1" dirty="0"/>
              <a:t>Πρακτικά παραδείγματα:</a:t>
            </a:r>
          </a:p>
          <a:p>
            <a:pPr>
              <a:buFont typeface="+mj-lt"/>
              <a:buAutoNum type="arabicPeriod"/>
            </a:pPr>
            <a:r>
              <a:rPr lang="el-GR" b="1" dirty="0"/>
              <a:t>Δραματοποίηση Αρχαίων Κειμένων:</a:t>
            </a:r>
            <a:br>
              <a:rPr lang="el-GR" dirty="0"/>
            </a:br>
            <a:r>
              <a:rPr lang="el-GR" dirty="0"/>
              <a:t>Αν διδάσκουμε τη «Μήδεια» του Ευριπίδη, μπορούμε να οργανώσουμε μια αναπαράσταση της σκηνής όπου η Μήδεια αντιπαρατίθεται με τον </a:t>
            </a:r>
            <a:r>
              <a:rPr lang="el-GR" dirty="0" err="1"/>
              <a:t>Ιάσονα</a:t>
            </a:r>
            <a:r>
              <a:rPr lang="el-GR" dirty="0"/>
              <a:t>. Οι μαθητές μπαίνουν στους ρόλους, εκφράζουν συναισθήματα και βιώνουν τις συγκρούσεις. Στο τέλος, συζητάμε:</a:t>
            </a:r>
          </a:p>
          <a:p>
            <a:pPr marL="742950" lvl="1" indent="-285750">
              <a:buFont typeface="+mj-lt"/>
              <a:buAutoNum type="arabicPeriod"/>
            </a:pPr>
            <a:r>
              <a:rPr lang="el-GR" dirty="0"/>
              <a:t>Ποια ήταν τα συναισθήματά τους στον ρόλο;</a:t>
            </a:r>
          </a:p>
          <a:p>
            <a:pPr marL="742950" lvl="1" indent="-285750">
              <a:buFont typeface="+mj-lt"/>
              <a:buAutoNum type="arabicPeriod"/>
            </a:pPr>
            <a:r>
              <a:rPr lang="el-GR" dirty="0"/>
              <a:t>Πώς βλέπουν τις πράξεις της Μήδειας;</a:t>
            </a:r>
          </a:p>
          <a:p>
            <a:pPr marL="742950" lvl="1" indent="-285750">
              <a:buFont typeface="+mj-lt"/>
              <a:buAutoNum type="arabicPeriod"/>
            </a:pPr>
            <a:r>
              <a:rPr lang="el-GR" dirty="0"/>
              <a:t>Τι μπορεί να μας διδάξει το έργο για τις κοινωνικές δομές της εποχής και τη θέση της γυναίκας;</a:t>
            </a:r>
          </a:p>
          <a:p>
            <a:pPr>
              <a:buFont typeface="+mj-lt"/>
              <a:buAutoNum type="arabicPeriod"/>
            </a:pPr>
            <a:r>
              <a:rPr lang="el-GR" b="1" dirty="0"/>
              <a:t>Αναπαράσταση Ιστορικών Γεγονότων:</a:t>
            </a:r>
            <a:br>
              <a:rPr lang="el-GR" dirty="0"/>
            </a:br>
            <a:r>
              <a:rPr lang="el-GR" dirty="0"/>
              <a:t>Για να διδάξουμε τη μάχη του Μαραθώνα, μπορούμε να ζητήσουμε από τους μαθητές να κατασκευάσουν ένα χάρτη της περιοχής και να σχεδιάσουν στρατηγικές για τις δύο πλευρές. Οι μαθητές βιώνουν την έννοια της στρατηγικής και αναλύουν τις αποφάσεις των ιστορικών πρωταγωνιστών.</a:t>
            </a:r>
          </a:p>
          <a:p>
            <a:pPr>
              <a:buFont typeface="+mj-lt"/>
              <a:buAutoNum type="arabicPeriod"/>
            </a:pPr>
            <a:r>
              <a:rPr lang="el-GR" b="1" dirty="0"/>
              <a:t>Σύνδεση με τη Σύγχρονη Ζωή:</a:t>
            </a:r>
            <a:br>
              <a:rPr lang="el-GR" dirty="0"/>
            </a:br>
            <a:r>
              <a:rPr lang="el-GR" dirty="0"/>
              <a:t>Μια επίσκεψη σε ένα αρχαιολογικό μουσείο ή σε έναν αρχαιολογικό χώρο, όπως η Ακρόπολη, μπορεί να γίνει η αφετηρία για συζητήσεις. Πώς συνδέεται ο Παρθενώνας με τις ιδέες της δημοκρατίας και της αισθητικής στην αρχαία Ελλάδα; Τι σημαίνει αυτό για εμάς σήμερα;</a:t>
            </a:r>
          </a:p>
          <a:p>
            <a:endParaRPr lang="el-GR" dirty="0"/>
          </a:p>
        </p:txBody>
      </p:sp>
    </p:spTree>
    <p:extLst>
      <p:ext uri="{BB962C8B-B14F-4D97-AF65-F5344CB8AC3E}">
        <p14:creationId xmlns:p14="http://schemas.microsoft.com/office/powerpoint/2010/main" val="95179469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9" name="Rectangle 18">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26DAEBD3-9FA7-7994-7AB2-818EFA2B3C5E}"/>
              </a:ext>
            </a:extLst>
          </p:cNvPr>
          <p:cNvSpPr>
            <a:spLocks noGrp="1"/>
          </p:cNvSpPr>
          <p:nvPr>
            <p:ph type="title"/>
          </p:nvPr>
        </p:nvSpPr>
        <p:spPr>
          <a:xfrm>
            <a:off x="586478" y="1683756"/>
            <a:ext cx="3115265" cy="2396359"/>
          </a:xfrm>
        </p:spPr>
        <p:txBody>
          <a:bodyPr anchor="b">
            <a:normAutofit/>
          </a:bodyPr>
          <a:lstStyle/>
          <a:p>
            <a:pPr algn="r"/>
            <a:r>
              <a:rPr lang="el-GR" sz="3100">
                <a:solidFill>
                  <a:srgbClr val="FFFFFF"/>
                </a:solidFill>
              </a:rPr>
              <a:t>Γιατί να Εφαρμόσουμε Ενεργητική και Βιωματική Μάθηση;</a:t>
            </a:r>
          </a:p>
        </p:txBody>
      </p:sp>
      <p:graphicFrame>
        <p:nvGraphicFramePr>
          <p:cNvPr id="5" name="Θέση περιεχομένου 2">
            <a:extLst>
              <a:ext uri="{FF2B5EF4-FFF2-40B4-BE49-F238E27FC236}">
                <a16:creationId xmlns:a16="http://schemas.microsoft.com/office/drawing/2014/main" id="{50D95748-0032-5656-DE97-9DE007FB4661}"/>
              </a:ext>
            </a:extLst>
          </p:cNvPr>
          <p:cNvGraphicFramePr>
            <a:graphicFrameLocks noGrp="1"/>
          </p:cNvGraphicFramePr>
          <p:nvPr>
            <p:ph idx="1"/>
            <p:extLst>
              <p:ext uri="{D42A27DB-BD31-4B8C-83A1-F6EECF244321}">
                <p14:modId xmlns:p14="http://schemas.microsoft.com/office/powerpoint/2010/main" val="1353131596"/>
              </p:ext>
            </p:extLst>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4274356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9" name="Rectangle 18">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E70F815C-F96A-1EED-9280-6BF30C04F482}"/>
              </a:ext>
            </a:extLst>
          </p:cNvPr>
          <p:cNvSpPr>
            <a:spLocks noGrp="1"/>
          </p:cNvSpPr>
          <p:nvPr>
            <p:ph type="title"/>
          </p:nvPr>
        </p:nvSpPr>
        <p:spPr>
          <a:xfrm>
            <a:off x="586478" y="1683756"/>
            <a:ext cx="3115265" cy="2396359"/>
          </a:xfrm>
        </p:spPr>
        <p:txBody>
          <a:bodyPr anchor="b">
            <a:normAutofit/>
          </a:bodyPr>
          <a:lstStyle/>
          <a:p>
            <a:pPr algn="r"/>
            <a:r>
              <a:rPr lang="el-GR" sz="3700">
                <a:solidFill>
                  <a:srgbClr val="FFFFFF"/>
                </a:solidFill>
              </a:rPr>
              <a:t>Δραστηριότητα</a:t>
            </a:r>
          </a:p>
        </p:txBody>
      </p:sp>
      <p:graphicFrame>
        <p:nvGraphicFramePr>
          <p:cNvPr id="5" name="Θέση περιεχομένου 2">
            <a:extLst>
              <a:ext uri="{FF2B5EF4-FFF2-40B4-BE49-F238E27FC236}">
                <a16:creationId xmlns:a16="http://schemas.microsoft.com/office/drawing/2014/main" id="{CACA65F5-1B60-34D4-DFB4-51B05A095C98}"/>
              </a:ext>
            </a:extLst>
          </p:cNvPr>
          <p:cNvGraphicFramePr>
            <a:graphicFrameLocks noGrp="1"/>
          </p:cNvGraphicFramePr>
          <p:nvPr>
            <p:ph idx="1"/>
            <p:extLst>
              <p:ext uri="{D42A27DB-BD31-4B8C-83A1-F6EECF244321}">
                <p14:modId xmlns:p14="http://schemas.microsoft.com/office/powerpoint/2010/main" val="4140288857"/>
              </p:ext>
            </p:extLst>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522920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9" name="Rectangle 18">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EE34FAC0-FFF2-E207-9E54-7A600E1A54F7}"/>
              </a:ext>
            </a:extLst>
          </p:cNvPr>
          <p:cNvSpPr>
            <a:spLocks noGrp="1"/>
          </p:cNvSpPr>
          <p:nvPr>
            <p:ph type="title"/>
          </p:nvPr>
        </p:nvSpPr>
        <p:spPr>
          <a:xfrm>
            <a:off x="586478" y="1683756"/>
            <a:ext cx="3115265" cy="2396359"/>
          </a:xfrm>
        </p:spPr>
        <p:txBody>
          <a:bodyPr anchor="b">
            <a:normAutofit/>
          </a:bodyPr>
          <a:lstStyle/>
          <a:p>
            <a:pPr algn="r"/>
            <a:endParaRPr lang="el-GR" sz="4000">
              <a:solidFill>
                <a:srgbClr val="FFFFFF"/>
              </a:solidFill>
            </a:endParaRPr>
          </a:p>
        </p:txBody>
      </p:sp>
      <p:graphicFrame>
        <p:nvGraphicFramePr>
          <p:cNvPr id="5" name="Θέση περιεχομένου 2">
            <a:extLst>
              <a:ext uri="{FF2B5EF4-FFF2-40B4-BE49-F238E27FC236}">
                <a16:creationId xmlns:a16="http://schemas.microsoft.com/office/drawing/2014/main" id="{ECDFE04F-F628-CD00-C83D-36ECD6BBEBC3}"/>
              </a:ext>
            </a:extLst>
          </p:cNvPr>
          <p:cNvGraphicFramePr>
            <a:graphicFrameLocks noGrp="1"/>
          </p:cNvGraphicFramePr>
          <p:nvPr>
            <p:ph idx="1"/>
            <p:extLst>
              <p:ext uri="{D42A27DB-BD31-4B8C-83A1-F6EECF244321}">
                <p14:modId xmlns:p14="http://schemas.microsoft.com/office/powerpoint/2010/main" val="2601347317"/>
              </p:ext>
            </p:extLst>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3768267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6C1CFD15-4D9B-6E93-A4D1-896E6034B92A}"/>
              </a:ext>
            </a:extLst>
          </p:cNvPr>
          <p:cNvSpPr>
            <a:spLocks noGrp="1"/>
          </p:cNvSpPr>
          <p:nvPr>
            <p:ph type="title"/>
          </p:nvPr>
        </p:nvSpPr>
        <p:spPr/>
        <p:txBody>
          <a:bodyPr/>
          <a:lstStyle/>
          <a:p>
            <a:r>
              <a:rPr lang="el-GR" dirty="0"/>
              <a:t>Μάθημα 3: Ετερότητα και Κοινωνικές Ανισότητες στα Αρχαία Κείμενα</a:t>
            </a:r>
          </a:p>
        </p:txBody>
      </p:sp>
      <p:sp>
        <p:nvSpPr>
          <p:cNvPr id="3" name="Θέση περιεχομένου 2">
            <a:extLst>
              <a:ext uri="{FF2B5EF4-FFF2-40B4-BE49-F238E27FC236}">
                <a16:creationId xmlns:a16="http://schemas.microsoft.com/office/drawing/2014/main" id="{518F613E-880E-0F3A-9E7A-F1A614600213}"/>
              </a:ext>
            </a:extLst>
          </p:cNvPr>
          <p:cNvSpPr>
            <a:spLocks noGrp="1"/>
          </p:cNvSpPr>
          <p:nvPr>
            <p:ph idx="1"/>
          </p:nvPr>
        </p:nvSpPr>
        <p:spPr/>
        <p:txBody>
          <a:bodyPr>
            <a:normAutofit fontScale="92500" lnSpcReduction="20000"/>
          </a:bodyPr>
          <a:lstStyle/>
          <a:p>
            <a:r>
              <a:rPr lang="el-GR" dirty="0"/>
              <a:t>Πολλά αρχαία κείμενα, όπως η «Αντιγόνη» του Σοφοκλή ή η «</a:t>
            </a:r>
            <a:r>
              <a:rPr lang="el-GR" dirty="0" err="1"/>
              <a:t>Λυσιστράτη</a:t>
            </a:r>
            <a:r>
              <a:rPr lang="el-GR" dirty="0"/>
              <a:t>» του Αριστοφάνη, θίγουν ζητήματα που αφορούν το φύλο, την εξουσία, τη δικαιοσύνη. Η διδασκαλία αυτών των κειμένων είναι μια ευκαιρία να συζητήσουμε με τους μαθητές μας για τη θέση της γυναίκας, τις κοινωνικές ιεραρχίες και τη σχέση του ατόμου με την εξουσία.</a:t>
            </a:r>
          </a:p>
          <a:p>
            <a:r>
              <a:rPr lang="el-GR" dirty="0"/>
              <a:t>Δεν αρκεί να διδάξουμε το περιεχόμενο. Πρέπει να αναλύσουμε μαζί τους τις κοινωνικές δομές της εποχής. Να ρωτήσουμε: Πώς μοιάζει αυτή η κοινωνία με τη δική μας; Τι έχουμε αλλάξει και τι όχι;</a:t>
            </a:r>
          </a:p>
          <a:p>
            <a:r>
              <a:rPr lang="el-GR" dirty="0"/>
              <a:t>Στο δεύτερο μέρος, θα αναλύσουμε ένα απόσπασμα από την «Αντιγόνη». Θα δούμε πώς το θέμα της σύγκρουσης μεταξύ νόμου και ηθικής μπορεί να γίνει αφετηρία για συζήτηση γύρω από τη δικαιοσύνη σήμερα. Ας δούμε πώς τα κείμενα του παρελθόντος γίνονται καθρέφτης της δικής μας κοινωνίας.</a:t>
            </a:r>
          </a:p>
          <a:p>
            <a:endParaRPr lang="el-GR" dirty="0"/>
          </a:p>
        </p:txBody>
      </p:sp>
    </p:spTree>
    <p:extLst>
      <p:ext uri="{BB962C8B-B14F-4D97-AF65-F5344CB8AC3E}">
        <p14:creationId xmlns:p14="http://schemas.microsoft.com/office/powerpoint/2010/main" val="350021047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1575955"/>
          </a:xfrm>
          <a:prstGeom prst="rect">
            <a:avLst/>
          </a:prstGeom>
          <a:gradFill>
            <a:gsLst>
              <a:gs pos="0">
                <a:srgbClr val="000000">
                  <a:alpha val="96000"/>
                </a:srgbClr>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8857" y="0"/>
            <a:ext cx="4063143" cy="1576412"/>
          </a:xfrm>
          <a:prstGeom prst="rect">
            <a:avLst/>
          </a:prstGeom>
          <a:gradFill>
            <a:gsLst>
              <a:gs pos="19000">
                <a:schemeClr val="accent1">
                  <a:lumMod val="50000"/>
                  <a:alpha val="68000"/>
                </a:schemeClr>
              </a:gs>
              <a:gs pos="100000">
                <a:schemeClr val="accent1">
                  <a:alpha val="79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307777" y="-5307778"/>
            <a:ext cx="1576446" cy="12192002"/>
          </a:xfrm>
          <a:prstGeom prst="rect">
            <a:avLst/>
          </a:prstGeom>
          <a:gradFill>
            <a:gsLst>
              <a:gs pos="23000">
                <a:schemeClr val="accent1">
                  <a:alpha val="0"/>
                </a:schemeClr>
              </a:gs>
              <a:gs pos="99000">
                <a:srgbClr val="000000">
                  <a:alpha val="74000"/>
                </a:srgbClr>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Τίτλος 1">
            <a:extLst>
              <a:ext uri="{FF2B5EF4-FFF2-40B4-BE49-F238E27FC236}">
                <a16:creationId xmlns:a16="http://schemas.microsoft.com/office/drawing/2014/main" id="{7139002F-21FB-EB60-EEB2-630ADBE0DF22}"/>
              </a:ext>
            </a:extLst>
          </p:cNvPr>
          <p:cNvSpPr>
            <a:spLocks noGrp="1"/>
          </p:cNvSpPr>
          <p:nvPr>
            <p:ph type="title"/>
          </p:nvPr>
        </p:nvSpPr>
        <p:spPr>
          <a:xfrm>
            <a:off x="1371597" y="348865"/>
            <a:ext cx="10044023" cy="877729"/>
          </a:xfrm>
        </p:spPr>
        <p:txBody>
          <a:bodyPr anchor="ctr">
            <a:normAutofit/>
          </a:bodyPr>
          <a:lstStyle/>
          <a:p>
            <a:r>
              <a:rPr lang="el-GR" sz="4000">
                <a:solidFill>
                  <a:srgbClr val="FFFFFF"/>
                </a:solidFill>
              </a:rPr>
              <a:t>Κοινωνικές Δομές και Ιεραρχίες</a:t>
            </a:r>
          </a:p>
        </p:txBody>
      </p:sp>
      <p:graphicFrame>
        <p:nvGraphicFramePr>
          <p:cNvPr id="5" name="Θέση περιεχομένου 2">
            <a:extLst>
              <a:ext uri="{FF2B5EF4-FFF2-40B4-BE49-F238E27FC236}">
                <a16:creationId xmlns:a16="http://schemas.microsoft.com/office/drawing/2014/main" id="{95130CE4-F91D-D8B0-71A7-EFD8B8824429}"/>
              </a:ext>
            </a:extLst>
          </p:cNvPr>
          <p:cNvGraphicFramePr>
            <a:graphicFrameLocks noGrp="1"/>
          </p:cNvGraphicFramePr>
          <p:nvPr>
            <p:ph idx="1"/>
            <p:extLst>
              <p:ext uri="{D42A27DB-BD31-4B8C-83A1-F6EECF244321}">
                <p14:modId xmlns:p14="http://schemas.microsoft.com/office/powerpoint/2010/main" val="1302154931"/>
              </p:ext>
            </p:extLst>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0386227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Τίτλος 1">
            <a:extLst>
              <a:ext uri="{FF2B5EF4-FFF2-40B4-BE49-F238E27FC236}">
                <a16:creationId xmlns:a16="http://schemas.microsoft.com/office/drawing/2014/main" id="{9DB670B5-3679-C229-6225-612E217CFE4F}"/>
              </a:ext>
            </a:extLst>
          </p:cNvPr>
          <p:cNvSpPr>
            <a:spLocks noGrp="1"/>
          </p:cNvSpPr>
          <p:nvPr>
            <p:ph type="title"/>
          </p:nvPr>
        </p:nvSpPr>
        <p:spPr>
          <a:xfrm>
            <a:off x="826396" y="586855"/>
            <a:ext cx="4230100" cy="3387497"/>
          </a:xfrm>
        </p:spPr>
        <p:txBody>
          <a:bodyPr anchor="b">
            <a:normAutofit/>
          </a:bodyPr>
          <a:lstStyle/>
          <a:p>
            <a:pPr algn="r"/>
            <a:r>
              <a:rPr lang="el-GR" sz="4000">
                <a:solidFill>
                  <a:srgbClr val="FFFFFF"/>
                </a:solidFill>
              </a:rPr>
              <a:t>Θέματα Φύλου και Έμφυλων Ρόλων</a:t>
            </a:r>
          </a:p>
        </p:txBody>
      </p:sp>
      <p:sp>
        <p:nvSpPr>
          <p:cNvPr id="3" name="Θέση περιεχομένου 2">
            <a:extLst>
              <a:ext uri="{FF2B5EF4-FFF2-40B4-BE49-F238E27FC236}">
                <a16:creationId xmlns:a16="http://schemas.microsoft.com/office/drawing/2014/main" id="{4B723E15-91CD-74EC-9452-A95DBE7AD08C}"/>
              </a:ext>
            </a:extLst>
          </p:cNvPr>
          <p:cNvSpPr>
            <a:spLocks noGrp="1"/>
          </p:cNvSpPr>
          <p:nvPr>
            <p:ph idx="1"/>
          </p:nvPr>
        </p:nvSpPr>
        <p:spPr>
          <a:xfrm>
            <a:off x="6503158" y="649480"/>
            <a:ext cx="4862447" cy="5546047"/>
          </a:xfrm>
        </p:spPr>
        <p:txBody>
          <a:bodyPr anchor="ctr">
            <a:normAutofit/>
          </a:bodyPr>
          <a:lstStyle/>
          <a:p>
            <a:r>
              <a:rPr lang="el-GR" sz="1900"/>
              <a:t>Ένα από τα πιο ενδιαφέροντα κοινωνιολογικά θέματα που προκύπτουν από τα αρχαιογνωστικά κείμενα είναι η θέση της γυναίκας και οι έμφυλοι ρόλοι.</a:t>
            </a:r>
          </a:p>
          <a:p>
            <a:pPr>
              <a:buFont typeface="Arial" panose="020B0604020202020204" pitchFamily="34" charset="0"/>
              <a:buChar char="•"/>
            </a:pPr>
            <a:r>
              <a:rPr lang="el-GR" sz="1900"/>
              <a:t>Στη </a:t>
            </a:r>
            <a:r>
              <a:rPr lang="el-GR" sz="1900" b="1"/>
              <a:t>Μήδεια</a:t>
            </a:r>
            <a:r>
              <a:rPr lang="el-GR" sz="1900"/>
              <a:t> του Ευριπίδη, η πρωταγωνίστρια επαναστατεί ενάντια στις κοινωνικές προσδοκίες, αλλά με έναν τρόπο που προκαλεί αντιδράσεις.</a:t>
            </a:r>
          </a:p>
          <a:p>
            <a:pPr>
              <a:buFont typeface="Arial" panose="020B0604020202020204" pitchFamily="34" charset="0"/>
              <a:buChar char="•"/>
            </a:pPr>
            <a:r>
              <a:rPr lang="el-GR" sz="1900"/>
              <a:t>Στην </a:t>
            </a:r>
            <a:r>
              <a:rPr lang="el-GR" sz="1900" b="1"/>
              <a:t>Αντιγόνη</a:t>
            </a:r>
            <a:r>
              <a:rPr lang="el-GR" sz="1900"/>
              <a:t>, βλέπουμε μια γυναίκα να συγκρούεται με τον πατριαρχικό έλεγχο.</a:t>
            </a:r>
          </a:p>
          <a:p>
            <a:r>
              <a:rPr lang="el-GR" sz="1900" b="1"/>
              <a:t>Πρακτική Εφαρμογή:</a:t>
            </a:r>
          </a:p>
          <a:p>
            <a:r>
              <a:rPr lang="el-GR" sz="1900"/>
              <a:t>Αναλύστε με τους μαθητές:</a:t>
            </a:r>
          </a:p>
          <a:p>
            <a:pPr>
              <a:buFont typeface="Arial" panose="020B0604020202020204" pitchFamily="34" charset="0"/>
              <a:buChar char="•"/>
            </a:pPr>
            <a:r>
              <a:rPr lang="el-GR" sz="1900"/>
              <a:t>Πώς οι αντιλήψεις για τα φύλα στην αρχαιότητα μοιάζουν ή διαφέρουν από τις σημερινές;</a:t>
            </a:r>
          </a:p>
          <a:p>
            <a:pPr>
              <a:buFont typeface="Arial" panose="020B0604020202020204" pitchFamily="34" charset="0"/>
              <a:buChar char="•"/>
            </a:pPr>
            <a:r>
              <a:rPr lang="el-GR" sz="1900"/>
              <a:t>Τι μηνύματα μπορούμε να πάρουμε από αυτές τις συγκρούσεις για τη θέση της γυναίκας σήμερα;</a:t>
            </a:r>
          </a:p>
          <a:p>
            <a:endParaRPr lang="el-GR" sz="1900"/>
          </a:p>
        </p:txBody>
      </p:sp>
    </p:spTree>
    <p:extLst>
      <p:ext uri="{BB962C8B-B14F-4D97-AF65-F5344CB8AC3E}">
        <p14:creationId xmlns:p14="http://schemas.microsoft.com/office/powerpoint/2010/main" val="99637915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Τίτλος 1">
            <a:extLst>
              <a:ext uri="{FF2B5EF4-FFF2-40B4-BE49-F238E27FC236}">
                <a16:creationId xmlns:a16="http://schemas.microsoft.com/office/drawing/2014/main" id="{63F00EC6-D0F3-DB97-BB15-46C4B5E4C2A8}"/>
              </a:ext>
            </a:extLst>
          </p:cNvPr>
          <p:cNvSpPr>
            <a:spLocks noGrp="1"/>
          </p:cNvSpPr>
          <p:nvPr>
            <p:ph type="title"/>
          </p:nvPr>
        </p:nvSpPr>
        <p:spPr>
          <a:xfrm>
            <a:off x="1143000" y="1676400"/>
            <a:ext cx="3810000" cy="3505200"/>
          </a:xfrm>
        </p:spPr>
        <p:txBody>
          <a:bodyPr anchor="t">
            <a:normAutofit/>
          </a:bodyPr>
          <a:lstStyle/>
          <a:p>
            <a:endParaRPr lang="el-GR" sz="4000"/>
          </a:p>
        </p:txBody>
      </p:sp>
      <p:sp>
        <p:nvSpPr>
          <p:cNvPr id="3" name="Θέση περιεχομένου 2">
            <a:extLst>
              <a:ext uri="{FF2B5EF4-FFF2-40B4-BE49-F238E27FC236}">
                <a16:creationId xmlns:a16="http://schemas.microsoft.com/office/drawing/2014/main" id="{BD6939A8-EBB2-3471-1CEE-30991BC1C75F}"/>
              </a:ext>
            </a:extLst>
          </p:cNvPr>
          <p:cNvSpPr>
            <a:spLocks noGrp="1"/>
          </p:cNvSpPr>
          <p:nvPr>
            <p:ph idx="1"/>
          </p:nvPr>
        </p:nvSpPr>
        <p:spPr>
          <a:xfrm>
            <a:off x="5181604" y="1676400"/>
            <a:ext cx="5638796" cy="3505200"/>
          </a:xfrm>
        </p:spPr>
        <p:txBody>
          <a:bodyPr>
            <a:normAutofit/>
          </a:bodyPr>
          <a:lstStyle/>
          <a:p>
            <a:pPr algn="just"/>
            <a:r>
              <a:rPr lang="el-GR" sz="2400" dirty="0">
                <a:solidFill>
                  <a:schemeClr val="tx1">
                    <a:alpha val="55000"/>
                  </a:schemeClr>
                </a:solidFill>
              </a:rPr>
              <a:t>Η «Ειδική Διδακτική των Αρχαιογνωστικών Μαθημάτων» ασχολείται με τη μεθοδολογία, τις στρατηγικές και τις προσεγγίσεις που αφορούν στη διδασκαλία μαθημάτων, όπως η Αρχαία Ελληνική Γλώσσα, η Ιστορία και η Λογοτεχνία, με στόχο να καταστούν κατανοητά, ενδιαφέροντα και παιδαγωγικά αποτελεσματικά για τους μαθητές.</a:t>
            </a:r>
          </a:p>
        </p:txBody>
      </p:sp>
    </p:spTree>
    <p:extLst>
      <p:ext uri="{BB962C8B-B14F-4D97-AF65-F5344CB8AC3E}">
        <p14:creationId xmlns:p14="http://schemas.microsoft.com/office/powerpoint/2010/main" val="409235267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2170031"/>
          </a:xfrm>
          <a:prstGeom prst="rect">
            <a:avLst/>
          </a:prstGeom>
          <a:gradFill>
            <a:gsLst>
              <a:gs pos="0">
                <a:srgbClr val="000000">
                  <a:alpha val="96000"/>
                </a:srgbClr>
              </a:gs>
              <a:gs pos="100000">
                <a:schemeClr val="accent1">
                  <a:lumMod val="7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082819" y="0"/>
            <a:ext cx="4097211" cy="2170661"/>
          </a:xfrm>
          <a:prstGeom prst="rect">
            <a:avLst/>
          </a:prstGeom>
          <a:gradFill>
            <a:gsLst>
              <a:gs pos="19000">
                <a:schemeClr val="accent1">
                  <a:lumMod val="50000"/>
                  <a:alpha val="68000"/>
                </a:schemeClr>
              </a:gs>
              <a:gs pos="100000">
                <a:schemeClr val="accent1">
                  <a:alpha val="48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5010646" y="-5010043"/>
            <a:ext cx="2170709" cy="12192000"/>
          </a:xfrm>
          <a:prstGeom prst="rect">
            <a:avLst/>
          </a:prstGeom>
          <a:gradFill>
            <a:gsLst>
              <a:gs pos="23000">
                <a:schemeClr val="accent1">
                  <a:lumMod val="75000"/>
                  <a:alpha val="16000"/>
                </a:schemeClr>
              </a:gs>
              <a:gs pos="99000">
                <a:srgbClr val="000000">
                  <a:alpha val="45000"/>
                </a:srgbClr>
              </a:gs>
            </a:gsLst>
            <a:lin ang="21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Τίτλος 1">
            <a:extLst>
              <a:ext uri="{FF2B5EF4-FFF2-40B4-BE49-F238E27FC236}">
                <a16:creationId xmlns:a16="http://schemas.microsoft.com/office/drawing/2014/main" id="{6300C8B4-88FF-0B49-BE9D-A3636E00047D}"/>
              </a:ext>
            </a:extLst>
          </p:cNvPr>
          <p:cNvSpPr>
            <a:spLocks noGrp="1"/>
          </p:cNvSpPr>
          <p:nvPr>
            <p:ph type="title"/>
          </p:nvPr>
        </p:nvSpPr>
        <p:spPr>
          <a:xfrm>
            <a:off x="1383564" y="348865"/>
            <a:ext cx="9718111" cy="1576446"/>
          </a:xfrm>
        </p:spPr>
        <p:txBody>
          <a:bodyPr anchor="ctr">
            <a:normAutofit/>
          </a:bodyPr>
          <a:lstStyle/>
          <a:p>
            <a:r>
              <a:rPr lang="el-GR" sz="4000">
                <a:solidFill>
                  <a:srgbClr val="FFFFFF"/>
                </a:solidFill>
              </a:rPr>
              <a:t>Κοινότητα και Άτομο: Η Έννοια της Πολιτείας</a:t>
            </a:r>
          </a:p>
        </p:txBody>
      </p:sp>
      <p:graphicFrame>
        <p:nvGraphicFramePr>
          <p:cNvPr id="5" name="Θέση περιεχομένου 2">
            <a:extLst>
              <a:ext uri="{FF2B5EF4-FFF2-40B4-BE49-F238E27FC236}">
                <a16:creationId xmlns:a16="http://schemas.microsoft.com/office/drawing/2014/main" id="{77A4D3A1-1E2E-0A5F-5829-6F313CEBDDC7}"/>
              </a:ext>
            </a:extLst>
          </p:cNvPr>
          <p:cNvGraphicFramePr>
            <a:graphicFrameLocks noGrp="1"/>
          </p:cNvGraphicFramePr>
          <p:nvPr>
            <p:ph idx="1"/>
            <p:extLst>
              <p:ext uri="{D42A27DB-BD31-4B8C-83A1-F6EECF244321}">
                <p14:modId xmlns:p14="http://schemas.microsoft.com/office/powerpoint/2010/main" val="1774729450"/>
              </p:ext>
            </p:extLst>
          </p:nvPr>
        </p:nvGraphicFramePr>
        <p:xfrm>
          <a:off x="644056" y="2615979"/>
          <a:ext cx="10927829" cy="3689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141211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Rectangle 19">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C1B8F7D5-36FE-01F6-5163-F362541D32FB}"/>
              </a:ext>
            </a:extLst>
          </p:cNvPr>
          <p:cNvSpPr>
            <a:spLocks noGrp="1"/>
          </p:cNvSpPr>
          <p:nvPr>
            <p:ph type="title"/>
          </p:nvPr>
        </p:nvSpPr>
        <p:spPr>
          <a:xfrm>
            <a:off x="466722" y="586855"/>
            <a:ext cx="3201366" cy="3387497"/>
          </a:xfrm>
        </p:spPr>
        <p:txBody>
          <a:bodyPr anchor="b">
            <a:normAutofit/>
          </a:bodyPr>
          <a:lstStyle/>
          <a:p>
            <a:pPr algn="r"/>
            <a:r>
              <a:rPr lang="el-GR" sz="4000">
                <a:solidFill>
                  <a:srgbClr val="FFFFFF"/>
                </a:solidFill>
              </a:rPr>
              <a:t>Κοινωνική Δικαιοσύνη και Ανισότητες</a:t>
            </a:r>
          </a:p>
        </p:txBody>
      </p:sp>
      <p:sp>
        <p:nvSpPr>
          <p:cNvPr id="3" name="Θέση περιεχομένου 2">
            <a:extLst>
              <a:ext uri="{FF2B5EF4-FFF2-40B4-BE49-F238E27FC236}">
                <a16:creationId xmlns:a16="http://schemas.microsoft.com/office/drawing/2014/main" id="{CFEBAE1B-17B6-C411-CEE6-936B11536EC7}"/>
              </a:ext>
            </a:extLst>
          </p:cNvPr>
          <p:cNvSpPr>
            <a:spLocks noGrp="1"/>
          </p:cNvSpPr>
          <p:nvPr>
            <p:ph idx="1"/>
          </p:nvPr>
        </p:nvSpPr>
        <p:spPr>
          <a:xfrm>
            <a:off x="4810259" y="649480"/>
            <a:ext cx="6555347" cy="5546047"/>
          </a:xfrm>
        </p:spPr>
        <p:txBody>
          <a:bodyPr anchor="ctr">
            <a:normAutofit/>
          </a:bodyPr>
          <a:lstStyle/>
          <a:p>
            <a:r>
              <a:rPr lang="el-GR" sz="2000"/>
              <a:t>Τα αρχαία κείμενα συχνά αποκαλύπτουν τις ανισότητες που χαρακτήριζαν τις κοινωνίες τους.</a:t>
            </a:r>
          </a:p>
          <a:p>
            <a:pPr>
              <a:buFont typeface="Arial" panose="020B0604020202020204" pitchFamily="34" charset="0"/>
              <a:buChar char="•"/>
            </a:pPr>
            <a:r>
              <a:rPr lang="el-GR" sz="2000"/>
              <a:t>Στην </a:t>
            </a:r>
            <a:r>
              <a:rPr lang="el-GR" sz="2000" b="1"/>
              <a:t>Οδύσσεια</a:t>
            </a:r>
            <a:r>
              <a:rPr lang="el-GR" sz="2000"/>
              <a:t>, η ανισότητα ανάμεσα στους ευγενείς και τους δούλους είναι έντονη. Ο Εύμαιος, αν και πιστός, είναι δούλος και αντιμετωπίζεται ως κατώτερος.</a:t>
            </a:r>
          </a:p>
          <a:p>
            <a:pPr>
              <a:buFont typeface="Arial" panose="020B0604020202020204" pitchFamily="34" charset="0"/>
              <a:buChar char="•"/>
            </a:pPr>
            <a:r>
              <a:rPr lang="el-GR" sz="2000"/>
              <a:t>Στον </a:t>
            </a:r>
            <a:r>
              <a:rPr lang="el-GR" sz="2000" b="1"/>
              <a:t>Πλούτο</a:t>
            </a:r>
            <a:r>
              <a:rPr lang="el-GR" sz="2000"/>
              <a:t> του Αριστοφάνη, ο ποιητής σατιρίζει την ανισοκατανομή πλούτου και εξουσίας.</a:t>
            </a:r>
          </a:p>
          <a:p>
            <a:r>
              <a:rPr lang="el-GR" sz="2000" b="1"/>
              <a:t>Πρακτική Εφαρμογή:</a:t>
            </a:r>
          </a:p>
          <a:p>
            <a:r>
              <a:rPr lang="el-GR" sz="2000"/>
              <a:t>Ρωτήστε τους μαθητές:</a:t>
            </a:r>
          </a:p>
          <a:p>
            <a:pPr>
              <a:buFont typeface="Arial" panose="020B0604020202020204" pitchFamily="34" charset="0"/>
              <a:buChar char="•"/>
            </a:pPr>
            <a:r>
              <a:rPr lang="el-GR" sz="2000"/>
              <a:t>Ποια κοινωνικά ζητήματα της αρχαιότητας παραμένουν επίκαιρα σήμερα;</a:t>
            </a:r>
          </a:p>
          <a:p>
            <a:pPr>
              <a:buFont typeface="Arial" panose="020B0604020202020204" pitchFamily="34" charset="0"/>
              <a:buChar char="•"/>
            </a:pPr>
            <a:r>
              <a:rPr lang="el-GR" sz="2000"/>
              <a:t>Πώς μπορούμε να χρησιμοποιήσουμε αυτά τα μαθήματα για να προωθήσουμε τη δικαιοσύνη στη σύγχρονη κοινωνία;</a:t>
            </a:r>
          </a:p>
          <a:p>
            <a:endParaRPr lang="el-GR" sz="2000"/>
          </a:p>
        </p:txBody>
      </p:sp>
    </p:spTree>
    <p:extLst>
      <p:ext uri="{BB962C8B-B14F-4D97-AF65-F5344CB8AC3E}">
        <p14:creationId xmlns:p14="http://schemas.microsoft.com/office/powerpoint/2010/main" val="417990391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9" name="Rectangle 18">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E9F88BDB-0686-26E0-25EB-BCEC23F798EA}"/>
              </a:ext>
            </a:extLst>
          </p:cNvPr>
          <p:cNvSpPr>
            <a:spLocks noGrp="1"/>
          </p:cNvSpPr>
          <p:nvPr>
            <p:ph type="title"/>
          </p:nvPr>
        </p:nvSpPr>
        <p:spPr>
          <a:xfrm>
            <a:off x="586478" y="1683756"/>
            <a:ext cx="3115265" cy="2396359"/>
          </a:xfrm>
        </p:spPr>
        <p:txBody>
          <a:bodyPr anchor="b">
            <a:normAutofit/>
          </a:bodyPr>
          <a:lstStyle/>
          <a:p>
            <a:pPr algn="r"/>
            <a:r>
              <a:rPr lang="el-GR" sz="3400">
                <a:solidFill>
                  <a:srgbClr val="FFFFFF"/>
                </a:solidFill>
              </a:rPr>
              <a:t>Γιατί Είναι Σημαντική η Κοινωνιολογική Προσέγγιση;</a:t>
            </a:r>
          </a:p>
        </p:txBody>
      </p:sp>
      <p:graphicFrame>
        <p:nvGraphicFramePr>
          <p:cNvPr id="5" name="Θέση περιεχομένου 2">
            <a:extLst>
              <a:ext uri="{FF2B5EF4-FFF2-40B4-BE49-F238E27FC236}">
                <a16:creationId xmlns:a16="http://schemas.microsoft.com/office/drawing/2014/main" id="{96FC02BB-7536-663B-2932-77B8C8FC8CBA}"/>
              </a:ext>
            </a:extLst>
          </p:cNvPr>
          <p:cNvGraphicFramePr>
            <a:graphicFrameLocks noGrp="1"/>
          </p:cNvGraphicFramePr>
          <p:nvPr>
            <p:ph idx="1"/>
            <p:extLst>
              <p:ext uri="{D42A27DB-BD31-4B8C-83A1-F6EECF244321}">
                <p14:modId xmlns:p14="http://schemas.microsoft.com/office/powerpoint/2010/main" val="4190363170"/>
              </p:ext>
            </p:extLst>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5354268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Τίτλος 1">
            <a:extLst>
              <a:ext uri="{FF2B5EF4-FFF2-40B4-BE49-F238E27FC236}">
                <a16:creationId xmlns:a16="http://schemas.microsoft.com/office/drawing/2014/main" id="{3F5C091F-D764-18D7-09CA-5A0DACCD2F74}"/>
              </a:ext>
            </a:extLst>
          </p:cNvPr>
          <p:cNvSpPr>
            <a:spLocks noGrp="1"/>
          </p:cNvSpPr>
          <p:nvPr>
            <p:ph type="title"/>
          </p:nvPr>
        </p:nvSpPr>
        <p:spPr>
          <a:xfrm>
            <a:off x="826396" y="586855"/>
            <a:ext cx="4230100" cy="3387497"/>
          </a:xfrm>
        </p:spPr>
        <p:txBody>
          <a:bodyPr anchor="b">
            <a:normAutofit/>
          </a:bodyPr>
          <a:lstStyle/>
          <a:p>
            <a:pPr algn="r"/>
            <a:endParaRPr lang="el-GR" sz="4000">
              <a:solidFill>
                <a:srgbClr val="FFFFFF"/>
              </a:solidFill>
            </a:endParaRPr>
          </a:p>
        </p:txBody>
      </p:sp>
      <p:sp>
        <p:nvSpPr>
          <p:cNvPr id="3" name="Θέση περιεχομένου 2">
            <a:extLst>
              <a:ext uri="{FF2B5EF4-FFF2-40B4-BE49-F238E27FC236}">
                <a16:creationId xmlns:a16="http://schemas.microsoft.com/office/drawing/2014/main" id="{BD5EADB9-82E7-FA9D-B730-B1580C7381F5}"/>
              </a:ext>
            </a:extLst>
          </p:cNvPr>
          <p:cNvSpPr>
            <a:spLocks noGrp="1"/>
          </p:cNvSpPr>
          <p:nvPr>
            <p:ph idx="1"/>
          </p:nvPr>
        </p:nvSpPr>
        <p:spPr>
          <a:xfrm>
            <a:off x="6503158" y="649480"/>
            <a:ext cx="4862447" cy="5546047"/>
          </a:xfrm>
        </p:spPr>
        <p:txBody>
          <a:bodyPr anchor="ctr">
            <a:normAutofit/>
          </a:bodyPr>
          <a:lstStyle/>
          <a:p>
            <a:pPr marL="0" indent="0">
              <a:buNone/>
            </a:pPr>
            <a:r>
              <a:rPr lang="el-GR" sz="1900" b="1" dirty="0"/>
              <a:t>Δραστηριότητα: Διάλογος για τη Δικαιοσύνη στον Επιτάφιο του Περικλή</a:t>
            </a:r>
            <a:endParaRPr lang="el-GR" sz="1900" dirty="0"/>
          </a:p>
          <a:p>
            <a:r>
              <a:rPr lang="el-GR" sz="1900" b="1" dirty="0"/>
              <a:t>Υλικό:</a:t>
            </a:r>
            <a:endParaRPr lang="el-GR" sz="1900" dirty="0"/>
          </a:p>
          <a:p>
            <a:pPr>
              <a:buFont typeface="Arial" panose="020B0604020202020204" pitchFamily="34" charset="0"/>
              <a:buChar char="•"/>
            </a:pPr>
            <a:r>
              <a:rPr lang="el-GR" sz="1900" dirty="0"/>
              <a:t>Απόσπασμα από τον «Επιτάφιο Λόγο» του Περικλή:</a:t>
            </a:r>
            <a:br>
              <a:rPr lang="el-GR" sz="1900" dirty="0"/>
            </a:br>
            <a:r>
              <a:rPr lang="el-GR" sz="1900" i="1" dirty="0"/>
              <a:t>«Εδώ ο φτωχός έχει ίσα δικαιώματα με τον πλούσιο στις δημόσιες υποθέσεις, και η αξιοσύνη δεν εξαρτάται από την κοινωνική τάξη, αλλά από την αξία κάθε ανθρώπου».</a:t>
            </a:r>
            <a:endParaRPr lang="el-GR" sz="1900" dirty="0"/>
          </a:p>
          <a:p>
            <a:r>
              <a:rPr lang="el-GR" sz="1900" b="1" dirty="0"/>
              <a:t>Οδηγίες:</a:t>
            </a:r>
            <a:endParaRPr lang="el-GR" sz="1900" dirty="0"/>
          </a:p>
          <a:p>
            <a:pPr>
              <a:buFont typeface="+mj-lt"/>
              <a:buAutoNum type="arabicPeriod"/>
            </a:pPr>
            <a:r>
              <a:rPr lang="el-GR" sz="1900" dirty="0"/>
              <a:t>Χωρίστε τους φοιτητές σε δύο ομάδες:</a:t>
            </a:r>
          </a:p>
          <a:p>
            <a:pPr marL="742950" lvl="1" indent="-285750">
              <a:buFont typeface="+mj-lt"/>
              <a:buAutoNum type="arabicPeriod"/>
            </a:pPr>
            <a:r>
              <a:rPr lang="el-GR" sz="1900" dirty="0"/>
              <a:t>Η μία ομάδα υποστηρίζει ότι αυτή η αξία είναι διαχρονική και παραμένει σημαντική.</a:t>
            </a:r>
          </a:p>
          <a:p>
            <a:pPr marL="742950" lvl="1" indent="-285750">
              <a:buFont typeface="+mj-lt"/>
              <a:buAutoNum type="arabicPeriod"/>
            </a:pPr>
            <a:r>
              <a:rPr lang="el-GR" sz="1900" dirty="0"/>
              <a:t>Η άλλη ομάδα κρίνει ότι είναι ουτοπική και δύσκολα εφαρμόσιμη σήμερα.</a:t>
            </a:r>
          </a:p>
          <a:p>
            <a:endParaRPr lang="el-GR" sz="1900" dirty="0"/>
          </a:p>
        </p:txBody>
      </p:sp>
    </p:spTree>
    <p:extLst>
      <p:ext uri="{BB962C8B-B14F-4D97-AF65-F5344CB8AC3E}">
        <p14:creationId xmlns:p14="http://schemas.microsoft.com/office/powerpoint/2010/main" val="90497506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B6CDA21F-E7AF-4C75-8395-33F58D5B0E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216597"/>
            <a:ext cx="731521" cy="673460"/>
            <a:chOff x="3940602" y="308034"/>
            <a:chExt cx="2116791" cy="3428999"/>
          </a:xfrm>
          <a:solidFill>
            <a:schemeClr val="accent4"/>
          </a:solidFill>
        </p:grpSpPr>
        <p:sp>
          <p:nvSpPr>
            <p:cNvPr id="14" name="Rectangle 10">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Rectangle 14">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79" y="613954"/>
            <a:ext cx="10907487" cy="1894116"/>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B398AFA7-E396-C8B0-CF7F-83FA4EBEA41A}"/>
              </a:ext>
            </a:extLst>
          </p:cNvPr>
          <p:cNvSpPr>
            <a:spLocks noGrp="1"/>
          </p:cNvSpPr>
          <p:nvPr>
            <p:ph type="title"/>
          </p:nvPr>
        </p:nvSpPr>
        <p:spPr>
          <a:xfrm>
            <a:off x="1043631" y="809898"/>
            <a:ext cx="9942716" cy="1554480"/>
          </a:xfrm>
        </p:spPr>
        <p:txBody>
          <a:bodyPr anchor="ctr">
            <a:normAutofit/>
          </a:bodyPr>
          <a:lstStyle/>
          <a:p>
            <a:endParaRPr lang="el-GR" sz="4800"/>
          </a:p>
        </p:txBody>
      </p:sp>
      <p:sp>
        <p:nvSpPr>
          <p:cNvPr id="16" name="Θέση περιεχομένου 2">
            <a:extLst>
              <a:ext uri="{FF2B5EF4-FFF2-40B4-BE49-F238E27FC236}">
                <a16:creationId xmlns:a16="http://schemas.microsoft.com/office/drawing/2014/main" id="{86B6164F-D8B2-D0A7-2D57-EF7F2D63CDDA}"/>
              </a:ext>
            </a:extLst>
          </p:cNvPr>
          <p:cNvSpPr>
            <a:spLocks noGrp="1"/>
          </p:cNvSpPr>
          <p:nvPr>
            <p:ph idx="1"/>
          </p:nvPr>
        </p:nvSpPr>
        <p:spPr>
          <a:xfrm>
            <a:off x="1045028" y="3017522"/>
            <a:ext cx="9941319" cy="3124658"/>
          </a:xfrm>
        </p:spPr>
        <p:txBody>
          <a:bodyPr anchor="ctr">
            <a:normAutofit/>
          </a:bodyPr>
          <a:lstStyle/>
          <a:p>
            <a:r>
              <a:rPr lang="el-GR" sz="2000" dirty="0"/>
              <a:t>Ανισότητες στην Εκπαίδευση (Δραστηριότητες: Ανάλυση περιπτώσεων ανισοτήτων σε σχολικά περιβάλλοντα. Συζήτηση και εργασία σε ομάδες για την ανάπτυξη προτάσεων που θα μπορούσαν να μειώσουν τις ανισότητες)</a:t>
            </a:r>
          </a:p>
          <a:p>
            <a:r>
              <a:rPr lang="el-GR" sz="2000" dirty="0" err="1"/>
              <a:t>Έμφυλες</a:t>
            </a:r>
            <a:r>
              <a:rPr lang="el-GR" sz="2000" dirty="0"/>
              <a:t> Ταυτότητες και Πολιτισμική Κληρονομιά (Δημιουργία πορτραίτων προσωπικοτήτων από την αρχαιότητα με βάση τη μελέτη των </a:t>
            </a:r>
            <a:r>
              <a:rPr lang="el-GR" sz="2000" dirty="0" err="1"/>
              <a:t>έμφυλων</a:t>
            </a:r>
            <a:r>
              <a:rPr lang="el-GR" sz="2000" dirty="0"/>
              <a:t> ταυτοτήτων. Συζήτηση για την επίδραση των αρχαίων κειμένων στις σύγχρονες </a:t>
            </a:r>
            <a:r>
              <a:rPr lang="el-GR" sz="2000" dirty="0" err="1"/>
              <a:t>έμφυλες</a:t>
            </a:r>
            <a:r>
              <a:rPr lang="el-GR" sz="2000" dirty="0"/>
              <a:t> αντιλήψεις)</a:t>
            </a:r>
          </a:p>
          <a:p>
            <a:r>
              <a:rPr lang="el-GR" sz="2000" dirty="0"/>
              <a:t>Διδακτικές Προσεγγίσεις για τη Διαχείριση της Διαφορετικότητας (Δημιουργία εκπαιδευτικών προγραμμάτων που ενσωματώνουν την ανάλυση </a:t>
            </a:r>
            <a:r>
              <a:rPr lang="el-GR" sz="2000" dirty="0" err="1"/>
              <a:t>έμφυλων</a:t>
            </a:r>
            <a:r>
              <a:rPr lang="el-GR" sz="2000" dirty="0"/>
              <a:t> ταυτοτήτων και ανισοτήτων)</a:t>
            </a:r>
          </a:p>
          <a:p>
            <a:endParaRPr lang="el-GR" sz="2000" dirty="0"/>
          </a:p>
          <a:p>
            <a:endParaRPr lang="el-GR" sz="2000" dirty="0"/>
          </a:p>
          <a:p>
            <a:endParaRPr lang="el-GR" sz="2000" dirty="0"/>
          </a:p>
          <a:p>
            <a:endParaRPr lang="el-GR" sz="2000" dirty="0"/>
          </a:p>
          <a:p>
            <a:endParaRPr lang="el-GR" sz="2000" dirty="0"/>
          </a:p>
          <a:p>
            <a:endParaRPr lang="el-GR" sz="2000" dirty="0"/>
          </a:p>
        </p:txBody>
      </p:sp>
      <p:cxnSp>
        <p:nvCxnSpPr>
          <p:cNvPr id="17" name="Straight Connector 16">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85313"/>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681443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CB7D603B-36FA-6B6E-F24F-B9FA4B88E59E}"/>
              </a:ext>
            </a:extLst>
          </p:cNvPr>
          <p:cNvSpPr>
            <a:spLocks noGrp="1"/>
          </p:cNvSpPr>
          <p:nvPr>
            <p:ph type="title"/>
          </p:nvPr>
        </p:nvSpPr>
        <p:spPr>
          <a:xfrm>
            <a:off x="686834" y="1153572"/>
            <a:ext cx="3200400" cy="4461163"/>
          </a:xfrm>
        </p:spPr>
        <p:txBody>
          <a:bodyPr>
            <a:normAutofit/>
          </a:bodyPr>
          <a:lstStyle/>
          <a:p>
            <a:endParaRPr lang="el-GR">
              <a:solidFill>
                <a:srgbClr val="FFFFFF"/>
              </a:solidFill>
            </a:endParaRPr>
          </a:p>
        </p:txBody>
      </p:sp>
      <p:sp>
        <p:nvSpPr>
          <p:cNvPr id="12" name="Arc 1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Θέση περιεχομένου 2">
            <a:extLst>
              <a:ext uri="{FF2B5EF4-FFF2-40B4-BE49-F238E27FC236}">
                <a16:creationId xmlns:a16="http://schemas.microsoft.com/office/drawing/2014/main" id="{58D091A6-4C84-3304-B4AE-893A6E2A2858}"/>
              </a:ext>
            </a:extLst>
          </p:cNvPr>
          <p:cNvSpPr>
            <a:spLocks noGrp="1"/>
          </p:cNvSpPr>
          <p:nvPr>
            <p:ph idx="1"/>
          </p:nvPr>
        </p:nvSpPr>
        <p:spPr>
          <a:xfrm>
            <a:off x="4447308" y="591344"/>
            <a:ext cx="6906491" cy="5585619"/>
          </a:xfrm>
        </p:spPr>
        <p:txBody>
          <a:bodyPr anchor="ctr">
            <a:normAutofit/>
          </a:bodyPr>
          <a:lstStyle/>
          <a:p>
            <a:pPr marL="0" indent="0" algn="just">
              <a:buNone/>
            </a:pPr>
            <a:r>
              <a:rPr lang="el-GR" sz="2600" dirty="0">
                <a:latin typeface="Inter"/>
              </a:rPr>
              <a:t>Έ</a:t>
            </a:r>
            <a:r>
              <a:rPr lang="el-GR" sz="2600" b="0" i="0" u="none" strike="noStrike" dirty="0">
                <a:effectLst/>
                <a:latin typeface="Inter"/>
              </a:rPr>
              <a:t>να χαρακτηριστικό απόσπασμα από την "Πολιτεία" του Πλάτωνα που σχετίζεται με την εκπαίδευση και τις ανισότητες είναι το εξής:</a:t>
            </a:r>
          </a:p>
          <a:p>
            <a:pPr algn="just"/>
            <a:r>
              <a:rPr lang="el-GR" sz="2600" b="0" i="0" u="none" strike="noStrike" dirty="0">
                <a:effectLst/>
                <a:latin typeface="Inter"/>
              </a:rPr>
              <a:t>«... Διότι αν ένας πατέρας έχει ένα γιο καταπληκτικό και καθαρό, τότε, αν θέλει να γίνει </a:t>
            </a:r>
            <a:r>
              <a:rPr lang="el-GR" sz="2600" b="0" i="0" u="none" strike="noStrike" dirty="0" err="1">
                <a:effectLst/>
                <a:latin typeface="Inter"/>
              </a:rPr>
              <a:t>φιλοσοφός</a:t>
            </a:r>
            <a:r>
              <a:rPr lang="el-GR" sz="2600" b="0" i="0" u="none" strike="noStrike" dirty="0">
                <a:effectLst/>
                <a:latin typeface="Inter"/>
              </a:rPr>
              <a:t>, πρέπει πρώτα να εκπαιδευτεί σωστά. (...) Και αν δε μεταβληθεί στην εκπαίδευσή του, τότε, όπως ακριβώς λέγεται ότι δεν μπορεί να κατανοήσει την αλήθεια αν δεν πάψει να κοιτάζει την σπηλιά, έτσι και οι πολίτες που δεν θα είναι φωτισμένοι από την εκπαίδευση δεν θα μπορέσουν να επιλέξουν σωστά ηγέτες.»</a:t>
            </a:r>
          </a:p>
          <a:p>
            <a:endParaRPr lang="el-GR" sz="2600" dirty="0"/>
          </a:p>
        </p:txBody>
      </p:sp>
    </p:spTree>
    <p:extLst>
      <p:ext uri="{BB962C8B-B14F-4D97-AF65-F5344CB8AC3E}">
        <p14:creationId xmlns:p14="http://schemas.microsoft.com/office/powerpoint/2010/main" val="389593799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E51BA4DF-2BD4-4EC2-B1DB-B27C8AC718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1A03827F-F7A6-FDF9-CF17-5839CB71C36B}"/>
              </a:ext>
            </a:extLst>
          </p:cNvPr>
          <p:cNvSpPr>
            <a:spLocks noGrp="1"/>
          </p:cNvSpPr>
          <p:nvPr>
            <p:ph type="title"/>
          </p:nvPr>
        </p:nvSpPr>
        <p:spPr>
          <a:xfrm>
            <a:off x="4553733" y="548464"/>
            <a:ext cx="6798541" cy="1675623"/>
          </a:xfrm>
        </p:spPr>
        <p:txBody>
          <a:bodyPr anchor="b">
            <a:normAutofit/>
          </a:bodyPr>
          <a:lstStyle/>
          <a:p>
            <a:r>
              <a:rPr lang="el-GR" sz="4000"/>
              <a:t>Μάθημα 4: Η Γυναίκα στην Αρχαία Ελληνική Γραμματεία</a:t>
            </a:r>
          </a:p>
        </p:txBody>
      </p:sp>
      <p:pic>
        <p:nvPicPr>
          <p:cNvPr id="6" name="Picture 5">
            <a:extLst>
              <a:ext uri="{FF2B5EF4-FFF2-40B4-BE49-F238E27FC236}">
                <a16:creationId xmlns:a16="http://schemas.microsoft.com/office/drawing/2014/main" id="{BE1AC35D-791E-0D5C-8485-C25BE79ED199}"/>
              </a:ext>
            </a:extLst>
          </p:cNvPr>
          <p:cNvPicPr>
            <a:picLocks noChangeAspect="1"/>
          </p:cNvPicPr>
          <p:nvPr/>
        </p:nvPicPr>
        <p:blipFill>
          <a:blip r:embed="rId2"/>
          <a:srcRect l="28562" r="31969" b="-1"/>
          <a:stretch/>
        </p:blipFill>
        <p:spPr>
          <a:xfrm>
            <a:off x="1" y="10"/>
            <a:ext cx="4196496" cy="6857990"/>
          </a:xfrm>
          <a:prstGeom prst="rect">
            <a:avLst/>
          </a:prstGeom>
          <a:effectLst/>
        </p:spPr>
      </p:pic>
      <p:graphicFrame>
        <p:nvGraphicFramePr>
          <p:cNvPr id="5" name="Θέση περιεχομένου 2">
            <a:extLst>
              <a:ext uri="{FF2B5EF4-FFF2-40B4-BE49-F238E27FC236}">
                <a16:creationId xmlns:a16="http://schemas.microsoft.com/office/drawing/2014/main" id="{0632D0AD-6C8D-950C-9908-127A65A62439}"/>
              </a:ext>
            </a:extLst>
          </p:cNvPr>
          <p:cNvGraphicFramePr>
            <a:graphicFrameLocks noGrp="1"/>
          </p:cNvGraphicFramePr>
          <p:nvPr>
            <p:ph idx="1"/>
            <p:extLst>
              <p:ext uri="{D42A27DB-BD31-4B8C-83A1-F6EECF244321}">
                <p14:modId xmlns:p14="http://schemas.microsoft.com/office/powerpoint/2010/main" val="3521084280"/>
              </p:ext>
            </p:extLst>
          </p:nvPr>
        </p:nvGraphicFramePr>
        <p:xfrm>
          <a:off x="4553734" y="2409830"/>
          <a:ext cx="6798539" cy="370521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29433541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D1D34770-47A8-402C-AF23-2B653F2D88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C2E2FC39-1581-A248-3AB6-328BA63BCE7C}"/>
              </a:ext>
            </a:extLst>
          </p:cNvPr>
          <p:cNvSpPr>
            <a:spLocks noGrp="1"/>
          </p:cNvSpPr>
          <p:nvPr>
            <p:ph type="title"/>
          </p:nvPr>
        </p:nvSpPr>
        <p:spPr>
          <a:xfrm>
            <a:off x="836679" y="723898"/>
            <a:ext cx="6002110" cy="1495425"/>
          </a:xfrm>
        </p:spPr>
        <p:txBody>
          <a:bodyPr>
            <a:normAutofit/>
          </a:bodyPr>
          <a:lstStyle/>
          <a:p>
            <a:endParaRPr lang="el-GR" sz="4000"/>
          </a:p>
        </p:txBody>
      </p:sp>
      <p:pic>
        <p:nvPicPr>
          <p:cNvPr id="6" name="Picture 5">
            <a:extLst>
              <a:ext uri="{FF2B5EF4-FFF2-40B4-BE49-F238E27FC236}">
                <a16:creationId xmlns:a16="http://schemas.microsoft.com/office/drawing/2014/main" id="{E1A5BFF4-ABBA-C52B-E051-0A4E6EBB22F0}"/>
              </a:ext>
            </a:extLst>
          </p:cNvPr>
          <p:cNvPicPr>
            <a:picLocks noChangeAspect="1"/>
          </p:cNvPicPr>
          <p:nvPr/>
        </p:nvPicPr>
        <p:blipFill>
          <a:blip r:embed="rId2"/>
          <a:srcRect l="29653" r="21753" b="-1"/>
          <a:stretch/>
        </p:blipFill>
        <p:spPr>
          <a:xfrm>
            <a:off x="7199440" y="10"/>
            <a:ext cx="4992560" cy="6857990"/>
          </a:xfrm>
          <a:prstGeom prst="rect">
            <a:avLst/>
          </a:prstGeom>
          <a:effectLst/>
        </p:spPr>
      </p:pic>
      <p:graphicFrame>
        <p:nvGraphicFramePr>
          <p:cNvPr id="5" name="Θέση περιεχομένου 2">
            <a:extLst>
              <a:ext uri="{FF2B5EF4-FFF2-40B4-BE49-F238E27FC236}">
                <a16:creationId xmlns:a16="http://schemas.microsoft.com/office/drawing/2014/main" id="{3EE2173F-0979-1EF0-5F1C-E6BB2F81F8A4}"/>
              </a:ext>
            </a:extLst>
          </p:cNvPr>
          <p:cNvGraphicFramePr>
            <a:graphicFrameLocks noGrp="1"/>
          </p:cNvGraphicFramePr>
          <p:nvPr>
            <p:ph idx="1"/>
            <p:extLst>
              <p:ext uri="{D42A27DB-BD31-4B8C-83A1-F6EECF244321}">
                <p14:modId xmlns:p14="http://schemas.microsoft.com/office/powerpoint/2010/main" val="1731917162"/>
              </p:ext>
            </p:extLst>
          </p:nvPr>
        </p:nvGraphicFramePr>
        <p:xfrm>
          <a:off x="836680" y="2405067"/>
          <a:ext cx="6002110" cy="372903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3335033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BB867FF-FC45-48F7-8104-F89BE54909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8BB56887-D0D5-4F0C-9E19-7247EB83C8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208695" y="1"/>
            <a:ext cx="1135066" cy="477997"/>
          </a:xfrm>
          <a:custGeom>
            <a:avLst/>
            <a:gdLst>
              <a:gd name="connsiteX0" fmla="*/ 0 w 1135066"/>
              <a:gd name="connsiteY0" fmla="*/ 0 h 477997"/>
              <a:gd name="connsiteX1" fmla="*/ 1135066 w 1135066"/>
              <a:gd name="connsiteY1" fmla="*/ 0 h 477997"/>
              <a:gd name="connsiteX2" fmla="*/ 1133370 w 1135066"/>
              <a:gd name="connsiteY2" fmla="*/ 16827 h 477997"/>
              <a:gd name="connsiteX3" fmla="*/ 567533 w 1135066"/>
              <a:gd name="connsiteY3" fmla="*/ 477997 h 477997"/>
              <a:gd name="connsiteX4" fmla="*/ 1696 w 1135066"/>
              <a:gd name="connsiteY4" fmla="*/ 16827 h 47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066" h="477997">
                <a:moveTo>
                  <a:pt x="0" y="0"/>
                </a:moveTo>
                <a:lnTo>
                  <a:pt x="1135066" y="0"/>
                </a:lnTo>
                <a:lnTo>
                  <a:pt x="1133370" y="16827"/>
                </a:lnTo>
                <a:cubicBezTo>
                  <a:pt x="1079514" y="280016"/>
                  <a:pt x="846644" y="477997"/>
                  <a:pt x="567533" y="477997"/>
                </a:cubicBezTo>
                <a:cubicBezTo>
                  <a:pt x="288422" y="477997"/>
                  <a:pt x="55552" y="280016"/>
                  <a:pt x="1696" y="1682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Τίτλος 1">
            <a:extLst>
              <a:ext uri="{FF2B5EF4-FFF2-40B4-BE49-F238E27FC236}">
                <a16:creationId xmlns:a16="http://schemas.microsoft.com/office/drawing/2014/main" id="{7225B0C0-6018-DF69-5FD3-6D3EEE3FA7A9}"/>
              </a:ext>
            </a:extLst>
          </p:cNvPr>
          <p:cNvSpPr>
            <a:spLocks noGrp="1"/>
          </p:cNvSpPr>
          <p:nvPr>
            <p:ph type="title"/>
          </p:nvPr>
        </p:nvSpPr>
        <p:spPr>
          <a:xfrm>
            <a:off x="838200" y="365125"/>
            <a:ext cx="10515600" cy="1325563"/>
          </a:xfrm>
        </p:spPr>
        <p:txBody>
          <a:bodyPr>
            <a:normAutofit/>
          </a:bodyPr>
          <a:lstStyle/>
          <a:p>
            <a:endParaRPr lang="el-GR"/>
          </a:p>
        </p:txBody>
      </p:sp>
      <p:sp>
        <p:nvSpPr>
          <p:cNvPr id="12" name="Arc 1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V="1">
            <a:off x="555710" y="2183223"/>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Θέση περιεχομένου 2">
            <a:extLst>
              <a:ext uri="{FF2B5EF4-FFF2-40B4-BE49-F238E27FC236}">
                <a16:creationId xmlns:a16="http://schemas.microsoft.com/office/drawing/2014/main" id="{EFBF4EC9-0266-7F5E-A5EB-2AB051DEBF6E}"/>
              </a:ext>
            </a:extLst>
          </p:cNvPr>
          <p:cNvSpPr>
            <a:spLocks noGrp="1"/>
          </p:cNvSpPr>
          <p:nvPr>
            <p:ph idx="1"/>
          </p:nvPr>
        </p:nvSpPr>
        <p:spPr>
          <a:xfrm>
            <a:off x="838200" y="1825625"/>
            <a:ext cx="10515600" cy="4351338"/>
          </a:xfrm>
        </p:spPr>
        <p:txBody>
          <a:bodyPr>
            <a:normAutofit/>
          </a:bodyPr>
          <a:lstStyle/>
          <a:p>
            <a:r>
              <a:rPr lang="el-GR" sz="1800" b="1"/>
              <a:t>Απόσπασμα από την «Αντιγόνη» του Σοφοκλή (</a:t>
            </a:r>
            <a:r>
              <a:rPr lang="el-GR" sz="1800" b="1" err="1"/>
              <a:t>στ</a:t>
            </a:r>
            <a:r>
              <a:rPr lang="el-GR" sz="1800" b="1"/>
              <a:t>. 441-460):</a:t>
            </a:r>
            <a:br>
              <a:rPr lang="el-GR" sz="1800"/>
            </a:br>
            <a:r>
              <a:rPr lang="el-GR" sz="1800"/>
              <a:t>Η Αντιγόνη αντιπαρατίθεται με τον </a:t>
            </a:r>
            <a:r>
              <a:rPr lang="el-GR" sz="1800" err="1"/>
              <a:t>Κρέοντα</a:t>
            </a:r>
            <a:r>
              <a:rPr lang="el-GR" sz="1800"/>
              <a:t>, δηλώνοντας ότι ηθικός νόμος υπερισχύει του ανθρώπινου.</a:t>
            </a:r>
          </a:p>
          <a:p>
            <a:r>
              <a:rPr lang="el-GR" sz="1800" b="1"/>
              <a:t>Αντιγόνη:</a:t>
            </a:r>
            <a:br>
              <a:rPr lang="el-GR" sz="1800"/>
            </a:br>
            <a:r>
              <a:rPr lang="el-GR" sz="1800" err="1"/>
              <a:t>Οὔτοι</a:t>
            </a:r>
            <a:r>
              <a:rPr lang="el-GR" sz="1800"/>
              <a:t> </a:t>
            </a:r>
            <a:r>
              <a:rPr lang="el-GR" sz="1800" err="1"/>
              <a:t>συνέχθειν</a:t>
            </a:r>
            <a:r>
              <a:rPr lang="el-GR" sz="1800"/>
              <a:t>, </a:t>
            </a:r>
            <a:r>
              <a:rPr lang="el-GR" sz="1800" err="1"/>
              <a:t>ἀλλὰ</a:t>
            </a:r>
            <a:r>
              <a:rPr lang="el-GR" sz="1800"/>
              <a:t> </a:t>
            </a:r>
            <a:r>
              <a:rPr lang="el-GR" sz="1800" err="1"/>
              <a:t>συμφιλεῖν</a:t>
            </a:r>
            <a:r>
              <a:rPr lang="el-GR" sz="1800"/>
              <a:t> </a:t>
            </a:r>
            <a:r>
              <a:rPr lang="el-GR" sz="1800" err="1"/>
              <a:t>ἔφυν</a:t>
            </a:r>
            <a:r>
              <a:rPr lang="el-GR" sz="1800"/>
              <a:t>.</a:t>
            </a:r>
            <a:br>
              <a:rPr lang="el-GR" sz="1800"/>
            </a:br>
            <a:r>
              <a:rPr lang="el-GR" sz="1800"/>
              <a:t>(Δεν γεννήθηκα για να μισώ, αλλά για να αγαπώ.)</a:t>
            </a:r>
            <a:br>
              <a:rPr lang="el-GR" sz="1800"/>
            </a:br>
            <a:r>
              <a:rPr lang="el-GR" sz="1800" err="1"/>
              <a:t>Κρέων</a:t>
            </a:r>
            <a:r>
              <a:rPr lang="el-GR" sz="1800"/>
              <a:t>:</a:t>
            </a:r>
            <a:br>
              <a:rPr lang="el-GR" sz="1800"/>
            </a:br>
            <a:r>
              <a:rPr lang="el-GR" sz="1800" err="1"/>
              <a:t>Ἐὰν</a:t>
            </a:r>
            <a:r>
              <a:rPr lang="el-GR" sz="1800"/>
              <a:t> </a:t>
            </a:r>
            <a:r>
              <a:rPr lang="el-GR" sz="1800" err="1"/>
              <a:t>δὲ</a:t>
            </a:r>
            <a:r>
              <a:rPr lang="el-GR" sz="1800"/>
              <a:t> </a:t>
            </a:r>
            <a:r>
              <a:rPr lang="el-GR" sz="1800" err="1"/>
              <a:t>ζῶσα</a:t>
            </a:r>
            <a:r>
              <a:rPr lang="el-GR" sz="1800"/>
              <a:t> </a:t>
            </a:r>
            <a:r>
              <a:rPr lang="el-GR" sz="1800" err="1"/>
              <a:t>δειλὴ</a:t>
            </a:r>
            <a:r>
              <a:rPr lang="el-GR" sz="1800"/>
              <a:t> </a:t>
            </a:r>
            <a:r>
              <a:rPr lang="el-GR" sz="1800" err="1"/>
              <a:t>τιμωρηθῇ</a:t>
            </a:r>
            <a:r>
              <a:rPr lang="el-GR" sz="1800"/>
              <a:t> πόλει;</a:t>
            </a:r>
            <a:br>
              <a:rPr lang="el-GR" sz="1800"/>
            </a:br>
            <a:r>
              <a:rPr lang="el-GR" sz="1800"/>
              <a:t>(Κι αν η πόλη, ζώντας δειλά, χάσει την τιμή της;)</a:t>
            </a:r>
            <a:br>
              <a:rPr lang="el-GR" sz="1800"/>
            </a:br>
            <a:r>
              <a:rPr lang="el-GR" sz="1800"/>
              <a:t>Αντιγόνη:</a:t>
            </a:r>
            <a:br>
              <a:rPr lang="el-GR" sz="1800"/>
            </a:br>
            <a:r>
              <a:rPr lang="el-GR" sz="1800" err="1"/>
              <a:t>Ἔρωτι</a:t>
            </a:r>
            <a:r>
              <a:rPr lang="el-GR" sz="1800"/>
              <a:t> δ’ </a:t>
            </a:r>
            <a:r>
              <a:rPr lang="el-GR" sz="1800" err="1"/>
              <a:t>οὐχ</a:t>
            </a:r>
            <a:r>
              <a:rPr lang="el-GR" sz="1800"/>
              <a:t> </a:t>
            </a:r>
            <a:r>
              <a:rPr lang="el-GR" sz="1800" err="1"/>
              <a:t>ὑπείκει</a:t>
            </a:r>
            <a:r>
              <a:rPr lang="el-GR" sz="1800"/>
              <a:t> </a:t>
            </a:r>
            <a:r>
              <a:rPr lang="el-GR" sz="1800" err="1"/>
              <a:t>μηδ</a:t>
            </a:r>
            <a:r>
              <a:rPr lang="el-GR" sz="1800"/>
              <a:t>’ </a:t>
            </a:r>
            <a:r>
              <a:rPr lang="el-GR" sz="1800" err="1"/>
              <a:t>ἐμαυτῷ</a:t>
            </a:r>
            <a:r>
              <a:rPr lang="el-GR" sz="1800"/>
              <a:t>.</a:t>
            </a:r>
            <a:br>
              <a:rPr lang="el-GR" sz="1800"/>
            </a:br>
            <a:r>
              <a:rPr lang="el-GR" sz="1800"/>
              <a:t>(Αλλά δεν υποχωρώ ούτε στον έρωτα ούτε στον ίδιο μου τον εαυτό.)</a:t>
            </a:r>
          </a:p>
          <a:p>
            <a:r>
              <a:rPr lang="el-GR" sz="1800" i="1"/>
              <a:t>Θέματα για ανάλυση:</a:t>
            </a:r>
            <a:endParaRPr lang="el-GR" sz="1800"/>
          </a:p>
          <a:p>
            <a:pPr>
              <a:buFont typeface="Arial" panose="020B0604020202020204" pitchFamily="34" charset="0"/>
              <a:buChar char="•"/>
            </a:pPr>
            <a:r>
              <a:rPr lang="el-GR" sz="1800"/>
              <a:t>Πώς η Αντιγόνη ενσαρκώνει την έννοια της θυσίας για υψηλότερες αξίες.</a:t>
            </a:r>
          </a:p>
          <a:p>
            <a:pPr>
              <a:buFont typeface="Arial" panose="020B0604020202020204" pitchFamily="34" charset="0"/>
              <a:buChar char="•"/>
            </a:pPr>
            <a:r>
              <a:rPr lang="el-GR" sz="1800"/>
              <a:t>Ο ρόλος της εξουσίας ως μηχανισμός ελέγχου.</a:t>
            </a:r>
          </a:p>
          <a:p>
            <a:endParaRPr lang="el-GR" sz="1800"/>
          </a:p>
        </p:txBody>
      </p:sp>
    </p:spTree>
    <p:extLst>
      <p:ext uri="{BB962C8B-B14F-4D97-AF65-F5344CB8AC3E}">
        <p14:creationId xmlns:p14="http://schemas.microsoft.com/office/powerpoint/2010/main" val="152589678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6" name="Rectangle 7">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9">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FD70C750-D728-D527-6EF3-136D935493D5}"/>
              </a:ext>
            </a:extLst>
          </p:cNvPr>
          <p:cNvSpPr>
            <a:spLocks noGrp="1"/>
          </p:cNvSpPr>
          <p:nvPr>
            <p:ph type="title"/>
          </p:nvPr>
        </p:nvSpPr>
        <p:spPr>
          <a:xfrm>
            <a:off x="686834" y="1153572"/>
            <a:ext cx="3200400" cy="4461163"/>
          </a:xfrm>
        </p:spPr>
        <p:txBody>
          <a:bodyPr>
            <a:normAutofit/>
          </a:bodyPr>
          <a:lstStyle/>
          <a:p>
            <a:endParaRPr lang="el-GR">
              <a:solidFill>
                <a:srgbClr val="FFFFFF"/>
              </a:solidFill>
            </a:endParaRPr>
          </a:p>
        </p:txBody>
      </p:sp>
      <p:sp>
        <p:nvSpPr>
          <p:cNvPr id="28" name="Arc 1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Θέση περιεχομένου 2">
            <a:extLst>
              <a:ext uri="{FF2B5EF4-FFF2-40B4-BE49-F238E27FC236}">
                <a16:creationId xmlns:a16="http://schemas.microsoft.com/office/drawing/2014/main" id="{E6748629-AA01-C23E-891F-D630CE6779F1}"/>
              </a:ext>
            </a:extLst>
          </p:cNvPr>
          <p:cNvSpPr>
            <a:spLocks noGrp="1"/>
          </p:cNvSpPr>
          <p:nvPr>
            <p:ph idx="1"/>
          </p:nvPr>
        </p:nvSpPr>
        <p:spPr>
          <a:xfrm>
            <a:off x="4447308" y="591344"/>
            <a:ext cx="6906491" cy="5585619"/>
          </a:xfrm>
        </p:spPr>
        <p:txBody>
          <a:bodyPr anchor="ctr">
            <a:normAutofit/>
          </a:bodyPr>
          <a:lstStyle/>
          <a:p>
            <a:r>
              <a:rPr lang="el-GR" sz="2000" b="1"/>
              <a:t>Απόσπασμα από τη «Μήδεια» του Ευριπίδη (</a:t>
            </a:r>
            <a:r>
              <a:rPr lang="el-GR" sz="2000" b="1" err="1"/>
              <a:t>στ</a:t>
            </a:r>
            <a:r>
              <a:rPr lang="el-GR" sz="2000" b="1"/>
              <a:t>. 214-224):</a:t>
            </a:r>
            <a:br>
              <a:rPr lang="el-GR" sz="2000"/>
            </a:br>
            <a:r>
              <a:rPr lang="el-GR" sz="2000"/>
              <a:t>Η Μήδεια εκφράζει την απόγνωσή της και τη θέση της ως ξένης και μητέρας που προδόθηκε.</a:t>
            </a:r>
          </a:p>
          <a:p>
            <a:r>
              <a:rPr lang="el-GR" sz="2000" b="1"/>
              <a:t>Μήδεια:</a:t>
            </a:r>
            <a:br>
              <a:rPr lang="el-GR" sz="2000"/>
            </a:br>
            <a:r>
              <a:rPr lang="el-GR" sz="2000" err="1"/>
              <a:t>Ἄρσενες</a:t>
            </a:r>
            <a:r>
              <a:rPr lang="el-GR" sz="2000"/>
              <a:t> </a:t>
            </a:r>
            <a:r>
              <a:rPr lang="el-GR" sz="2000" err="1"/>
              <a:t>βροτοῖς</a:t>
            </a:r>
            <a:r>
              <a:rPr lang="el-GR" sz="2000"/>
              <a:t> </a:t>
            </a:r>
            <a:r>
              <a:rPr lang="el-GR" sz="2000" err="1"/>
              <a:t>εὐκολώτερα</a:t>
            </a:r>
            <a:r>
              <a:rPr lang="el-GR" sz="2000"/>
              <a:t>.</a:t>
            </a:r>
            <a:br>
              <a:rPr lang="el-GR" sz="2000"/>
            </a:br>
            <a:r>
              <a:rPr lang="el-GR" sz="2000" err="1"/>
              <a:t>ὁμῶς</a:t>
            </a:r>
            <a:r>
              <a:rPr lang="el-GR" sz="2000"/>
              <a:t> </a:t>
            </a:r>
            <a:r>
              <a:rPr lang="el-GR" sz="2000" err="1"/>
              <a:t>γὰρ</a:t>
            </a:r>
            <a:r>
              <a:rPr lang="el-GR" sz="2000"/>
              <a:t> </a:t>
            </a:r>
            <a:r>
              <a:rPr lang="el-GR" sz="2000" err="1"/>
              <a:t>ἀμύνεσθαι</a:t>
            </a:r>
            <a:r>
              <a:rPr lang="el-GR" sz="2000"/>
              <a:t> </a:t>
            </a:r>
            <a:r>
              <a:rPr lang="el-GR" sz="2000" err="1"/>
              <a:t>κἂν</a:t>
            </a:r>
            <a:r>
              <a:rPr lang="el-GR" sz="2000"/>
              <a:t> </a:t>
            </a:r>
            <a:r>
              <a:rPr lang="el-GR" sz="2000" err="1"/>
              <a:t>δύνωνται</a:t>
            </a:r>
            <a:r>
              <a:rPr lang="el-GR" sz="2000"/>
              <a:t>,</a:t>
            </a:r>
            <a:br>
              <a:rPr lang="el-GR" sz="2000"/>
            </a:br>
            <a:r>
              <a:rPr lang="el-GR" sz="2000" err="1"/>
              <a:t>τοῦτο</a:t>
            </a:r>
            <a:r>
              <a:rPr lang="el-GR" sz="2000"/>
              <a:t> </a:t>
            </a:r>
            <a:r>
              <a:rPr lang="el-GR" sz="2000" err="1"/>
              <a:t>δὲ</a:t>
            </a:r>
            <a:r>
              <a:rPr lang="el-GR" sz="2000"/>
              <a:t> </a:t>
            </a:r>
            <a:r>
              <a:rPr lang="el-GR" sz="2000" err="1"/>
              <a:t>δοῦναι</a:t>
            </a:r>
            <a:r>
              <a:rPr lang="el-GR" sz="2000"/>
              <a:t> </a:t>
            </a:r>
            <a:r>
              <a:rPr lang="el-GR" sz="2000" err="1"/>
              <a:t>γνώμην</a:t>
            </a:r>
            <a:r>
              <a:rPr lang="el-GR" sz="2000"/>
              <a:t>·</a:t>
            </a:r>
            <a:br>
              <a:rPr lang="el-GR" sz="2000"/>
            </a:br>
            <a:r>
              <a:rPr lang="el-GR" sz="2000" err="1"/>
              <a:t>γυναῖκα</a:t>
            </a:r>
            <a:r>
              <a:rPr lang="el-GR" sz="2000"/>
              <a:t> δ’ </a:t>
            </a:r>
            <a:r>
              <a:rPr lang="el-GR" sz="2000" err="1"/>
              <a:t>οὐδὲν</a:t>
            </a:r>
            <a:r>
              <a:rPr lang="el-GR" sz="2000"/>
              <a:t> </a:t>
            </a:r>
            <a:r>
              <a:rPr lang="el-GR" sz="2000" err="1"/>
              <a:t>ἀλγῶσαν</a:t>
            </a:r>
            <a:r>
              <a:rPr lang="el-GR" sz="2000"/>
              <a:t> </a:t>
            </a:r>
            <a:r>
              <a:rPr lang="el-GR" sz="2000" err="1"/>
              <a:t>ἔστιν</a:t>
            </a:r>
            <a:r>
              <a:rPr lang="el-GR" sz="2000"/>
              <a:t> </a:t>
            </a:r>
            <a:r>
              <a:rPr lang="el-GR" sz="2000" err="1"/>
              <a:t>ἐπαινέσαι</a:t>
            </a:r>
            <a:r>
              <a:rPr lang="el-GR" sz="2000"/>
              <a:t>.</a:t>
            </a:r>
            <a:br>
              <a:rPr lang="el-GR" sz="2000"/>
            </a:br>
            <a:r>
              <a:rPr lang="el-GR" sz="2000"/>
              <a:t>(Για τους άντρες όλα είναι ευκολότερα.</a:t>
            </a:r>
            <a:br>
              <a:rPr lang="el-GR" sz="2000"/>
            </a:br>
            <a:r>
              <a:rPr lang="el-GR" sz="2000"/>
              <a:t>Μπορούν να αμυνθούν, να μιλήσουν τη γνώμη τους.</a:t>
            </a:r>
            <a:br>
              <a:rPr lang="el-GR" sz="2000"/>
            </a:br>
            <a:r>
              <a:rPr lang="el-GR" sz="2000"/>
              <a:t>Αλλά τη γυναίκα κανείς δεν επαινεί όταν υποφέρει.)</a:t>
            </a:r>
          </a:p>
          <a:p>
            <a:r>
              <a:rPr lang="el-GR" sz="2000" i="1"/>
              <a:t>Θέματα για ανάλυση:</a:t>
            </a:r>
            <a:endParaRPr lang="el-GR" sz="2000"/>
          </a:p>
          <a:p>
            <a:pPr>
              <a:buFont typeface="Arial" panose="020B0604020202020204" pitchFamily="34" charset="0"/>
              <a:buChar char="•"/>
            </a:pPr>
            <a:r>
              <a:rPr lang="el-GR" sz="2000"/>
              <a:t>Ο λόγος της Μήδειας για τη θέση της γυναίκας στην κοινωνία.</a:t>
            </a:r>
          </a:p>
          <a:p>
            <a:pPr>
              <a:buFont typeface="Arial" panose="020B0604020202020204" pitchFamily="34" charset="0"/>
              <a:buChar char="•"/>
            </a:pPr>
            <a:r>
              <a:rPr lang="el-GR" sz="2000"/>
              <a:t>Πώς η προδοσία και η απουσία δικαιοσύνης οδηγούν στη θυσία της ηθικής.</a:t>
            </a:r>
          </a:p>
          <a:p>
            <a:endParaRPr lang="el-GR" sz="2000"/>
          </a:p>
        </p:txBody>
      </p:sp>
    </p:spTree>
    <p:extLst>
      <p:ext uri="{BB962C8B-B14F-4D97-AF65-F5344CB8AC3E}">
        <p14:creationId xmlns:p14="http://schemas.microsoft.com/office/powerpoint/2010/main" val="227991011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D021C6E-8831-F032-FC16-62CA8D9788E0}"/>
              </a:ext>
            </a:extLst>
          </p:cNvPr>
          <p:cNvPicPr>
            <a:picLocks noChangeAspect="1"/>
          </p:cNvPicPr>
          <p:nvPr/>
        </p:nvPicPr>
        <p:blipFill>
          <a:blip r:embed="rId2">
            <a:duotone>
              <a:schemeClr val="bg2">
                <a:shade val="45000"/>
                <a:satMod val="135000"/>
              </a:schemeClr>
              <a:prstClr val="white"/>
            </a:duotone>
          </a:blip>
          <a:srcRect t="13476" b="9732"/>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F3773866-F75C-86A2-693D-5EC51725C6F4}"/>
              </a:ext>
            </a:extLst>
          </p:cNvPr>
          <p:cNvSpPr>
            <a:spLocks noGrp="1"/>
          </p:cNvSpPr>
          <p:nvPr>
            <p:ph type="title"/>
          </p:nvPr>
        </p:nvSpPr>
        <p:spPr>
          <a:xfrm>
            <a:off x="838200" y="365125"/>
            <a:ext cx="10515600" cy="1325563"/>
          </a:xfrm>
        </p:spPr>
        <p:txBody>
          <a:bodyPr>
            <a:normAutofit/>
          </a:bodyPr>
          <a:lstStyle/>
          <a:p>
            <a:r>
              <a:rPr lang="el-GR" sz="4100"/>
              <a:t>Μάθημα 1: Εισαγωγή στις Παιδαγωγικές Προσεγγίσεις για τα Αρχαιογνωστικά Μαθήματα</a:t>
            </a:r>
          </a:p>
        </p:txBody>
      </p:sp>
      <p:graphicFrame>
        <p:nvGraphicFramePr>
          <p:cNvPr id="5" name="Θέση περιεχομένου 2">
            <a:extLst>
              <a:ext uri="{FF2B5EF4-FFF2-40B4-BE49-F238E27FC236}">
                <a16:creationId xmlns:a16="http://schemas.microsoft.com/office/drawing/2014/main" id="{3D8F6202-45DA-AEAA-6C1D-8E57208551CB}"/>
              </a:ext>
            </a:extLst>
          </p:cNvPr>
          <p:cNvGraphicFramePr>
            <a:graphicFrameLocks noGrp="1"/>
          </p:cNvGraphicFramePr>
          <p:nvPr>
            <p:ph idx="1"/>
            <p:extLst>
              <p:ext uri="{D42A27DB-BD31-4B8C-83A1-F6EECF244321}">
                <p14:modId xmlns:p14="http://schemas.microsoft.com/office/powerpoint/2010/main" val="2664321511"/>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29561598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BB867FF-FC45-48F7-8104-F89BE54909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8BB56887-D0D5-4F0C-9E19-7247EB83C8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208695" y="1"/>
            <a:ext cx="1135066" cy="477997"/>
          </a:xfrm>
          <a:custGeom>
            <a:avLst/>
            <a:gdLst>
              <a:gd name="connsiteX0" fmla="*/ 0 w 1135066"/>
              <a:gd name="connsiteY0" fmla="*/ 0 h 477997"/>
              <a:gd name="connsiteX1" fmla="*/ 1135066 w 1135066"/>
              <a:gd name="connsiteY1" fmla="*/ 0 h 477997"/>
              <a:gd name="connsiteX2" fmla="*/ 1133370 w 1135066"/>
              <a:gd name="connsiteY2" fmla="*/ 16827 h 477997"/>
              <a:gd name="connsiteX3" fmla="*/ 567533 w 1135066"/>
              <a:gd name="connsiteY3" fmla="*/ 477997 h 477997"/>
              <a:gd name="connsiteX4" fmla="*/ 1696 w 1135066"/>
              <a:gd name="connsiteY4" fmla="*/ 16827 h 47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066" h="477997">
                <a:moveTo>
                  <a:pt x="0" y="0"/>
                </a:moveTo>
                <a:lnTo>
                  <a:pt x="1135066" y="0"/>
                </a:lnTo>
                <a:lnTo>
                  <a:pt x="1133370" y="16827"/>
                </a:lnTo>
                <a:cubicBezTo>
                  <a:pt x="1079514" y="280016"/>
                  <a:pt x="846644" y="477997"/>
                  <a:pt x="567533" y="477997"/>
                </a:cubicBezTo>
                <a:cubicBezTo>
                  <a:pt x="288422" y="477997"/>
                  <a:pt x="55552" y="280016"/>
                  <a:pt x="1696" y="1682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Τίτλος 1">
            <a:extLst>
              <a:ext uri="{FF2B5EF4-FFF2-40B4-BE49-F238E27FC236}">
                <a16:creationId xmlns:a16="http://schemas.microsoft.com/office/drawing/2014/main" id="{CACEB334-76EE-D51C-1CC0-4778B3743023}"/>
              </a:ext>
            </a:extLst>
          </p:cNvPr>
          <p:cNvSpPr>
            <a:spLocks noGrp="1"/>
          </p:cNvSpPr>
          <p:nvPr>
            <p:ph type="title"/>
          </p:nvPr>
        </p:nvSpPr>
        <p:spPr>
          <a:xfrm>
            <a:off x="838200" y="365125"/>
            <a:ext cx="10515600" cy="1325563"/>
          </a:xfrm>
        </p:spPr>
        <p:txBody>
          <a:bodyPr>
            <a:normAutofit/>
          </a:bodyPr>
          <a:lstStyle/>
          <a:p>
            <a:endParaRPr lang="el-GR"/>
          </a:p>
        </p:txBody>
      </p:sp>
      <p:sp>
        <p:nvSpPr>
          <p:cNvPr id="12" name="Arc 1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V="1">
            <a:off x="555710" y="2183223"/>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Θέση περιεχομένου 2">
            <a:extLst>
              <a:ext uri="{FF2B5EF4-FFF2-40B4-BE49-F238E27FC236}">
                <a16:creationId xmlns:a16="http://schemas.microsoft.com/office/drawing/2014/main" id="{4C716ED5-4E0B-FFA8-EA95-44A59A1B0BAF}"/>
              </a:ext>
            </a:extLst>
          </p:cNvPr>
          <p:cNvSpPr>
            <a:spLocks noGrp="1"/>
          </p:cNvSpPr>
          <p:nvPr>
            <p:ph idx="1"/>
          </p:nvPr>
        </p:nvSpPr>
        <p:spPr>
          <a:xfrm>
            <a:off x="838200" y="1825625"/>
            <a:ext cx="10515600" cy="4351338"/>
          </a:xfrm>
        </p:spPr>
        <p:txBody>
          <a:bodyPr>
            <a:normAutofit fontScale="92500" lnSpcReduction="10000"/>
          </a:bodyPr>
          <a:lstStyle/>
          <a:p>
            <a:r>
              <a:rPr lang="el-GR" sz="1500" b="1" dirty="0"/>
              <a:t>Θέμα:</a:t>
            </a:r>
            <a:r>
              <a:rPr lang="el-GR" sz="1500" dirty="0"/>
              <a:t> Σύγκριση της Αντιγόνης και της Μήδειας ως προς τη στάση τους απέναντι στην εξουσία.</a:t>
            </a:r>
          </a:p>
          <a:p>
            <a:r>
              <a:rPr lang="el-GR" sz="1500" b="1" dirty="0"/>
              <a:t>Οδηγίες προς τους φοιτητές:</a:t>
            </a:r>
            <a:endParaRPr lang="el-GR" sz="1500" dirty="0"/>
          </a:p>
          <a:p>
            <a:pPr>
              <a:buFont typeface="+mj-lt"/>
              <a:buAutoNum type="arabicPeriod"/>
            </a:pPr>
            <a:r>
              <a:rPr lang="el-GR" sz="1500" dirty="0"/>
              <a:t>Διαβάστε προσεκτικά τα παρακάτω αποσπάσματα.</a:t>
            </a:r>
          </a:p>
          <a:p>
            <a:pPr>
              <a:buFont typeface="+mj-lt"/>
              <a:buAutoNum type="arabicPeriod"/>
            </a:pPr>
            <a:r>
              <a:rPr lang="el-GR" sz="1500" dirty="0"/>
              <a:t>Συγκρίνετε:</a:t>
            </a:r>
          </a:p>
          <a:p>
            <a:pPr marL="742950" lvl="1" indent="-285750">
              <a:buFont typeface="+mj-lt"/>
              <a:buAutoNum type="arabicPeriod"/>
            </a:pPr>
            <a:r>
              <a:rPr lang="el-GR" sz="1500" dirty="0"/>
              <a:t>Τη στάση των δύο γυναικείων χαρακτήρων απέναντι στους θεσμούς εξουσίας.</a:t>
            </a:r>
          </a:p>
          <a:p>
            <a:pPr marL="742950" lvl="1" indent="-285750">
              <a:buFont typeface="+mj-lt"/>
              <a:buAutoNum type="arabicPeriod"/>
            </a:pPr>
            <a:r>
              <a:rPr lang="el-GR" sz="1500" dirty="0"/>
              <a:t>Τον τρόπο που δικαιολογούν τις πράξεις τους.</a:t>
            </a:r>
          </a:p>
          <a:p>
            <a:pPr marL="742950" lvl="1" indent="-285750">
              <a:buFont typeface="+mj-lt"/>
              <a:buAutoNum type="arabicPeriod"/>
            </a:pPr>
            <a:r>
              <a:rPr lang="el-GR" sz="1500" dirty="0"/>
              <a:t>Την έννοια της δύναμης: Πώς την εκφράζουν μέσα από τις ενέργειές τους;</a:t>
            </a:r>
          </a:p>
          <a:p>
            <a:pPr>
              <a:buFont typeface="+mj-lt"/>
              <a:buAutoNum type="arabicPeriod"/>
            </a:pPr>
            <a:r>
              <a:rPr lang="el-GR" sz="1500" dirty="0"/>
              <a:t>Ομαδική παρουσίαση: Κάθε ομάδα θα παρουσιάσει μια σύγκριση 5 λεπτών.</a:t>
            </a:r>
          </a:p>
          <a:p>
            <a:r>
              <a:rPr lang="el-GR" sz="1500" b="1" dirty="0"/>
              <a:t>Σημεία Σύγκρισης:</a:t>
            </a:r>
            <a:endParaRPr lang="el-GR" sz="1500" dirty="0"/>
          </a:p>
          <a:p>
            <a:pPr>
              <a:buFont typeface="Arial" panose="020B0604020202020204" pitchFamily="34" charset="0"/>
              <a:buChar char="•"/>
            </a:pPr>
            <a:r>
              <a:rPr lang="el-GR" sz="1500" b="1" dirty="0"/>
              <a:t>Αντιγόνη:</a:t>
            </a:r>
            <a:r>
              <a:rPr lang="el-GR" sz="1500" dirty="0"/>
              <a:t> Θυσιάζει τη ζωή της για να υπερασπιστεί τον ηθικό νόμο και τις θείες εντολές. Η αντίστασή της είναι παθητική αλλά ηθικά ακλόνητη.</a:t>
            </a:r>
          </a:p>
          <a:p>
            <a:pPr>
              <a:buFont typeface="Arial" panose="020B0604020202020204" pitchFamily="34" charset="0"/>
              <a:buChar char="•"/>
            </a:pPr>
            <a:r>
              <a:rPr lang="el-GR" sz="1500" b="1" dirty="0"/>
              <a:t>Μήδεια:</a:t>
            </a:r>
            <a:r>
              <a:rPr lang="el-GR" sz="1500" dirty="0"/>
              <a:t> Ενεργεί δραστικά, τιμωρώντας την αδικία εις βάρος της. Η δύναμή της είναι άγρια και εκρηκτική, διαπερνώντας τις πατριαρχικές δομές.</a:t>
            </a:r>
          </a:p>
          <a:p>
            <a:r>
              <a:rPr lang="el-GR" sz="1500" b="1" dirty="0"/>
              <a:t>Πιθανά Συμπεράσματα:</a:t>
            </a:r>
            <a:endParaRPr lang="el-GR" sz="1500" dirty="0"/>
          </a:p>
          <a:p>
            <a:pPr>
              <a:buFont typeface="Arial" panose="020B0604020202020204" pitchFamily="34" charset="0"/>
              <a:buChar char="•"/>
            </a:pPr>
            <a:r>
              <a:rPr lang="el-GR" sz="1500" dirty="0"/>
              <a:t>Η Αντιγόνη συμβολίζει την ιδεολογική επανάσταση.</a:t>
            </a:r>
          </a:p>
          <a:p>
            <a:pPr>
              <a:buFont typeface="Arial" panose="020B0604020202020204" pitchFamily="34" charset="0"/>
              <a:buChar char="•"/>
            </a:pPr>
            <a:r>
              <a:rPr lang="el-GR" sz="1500" dirty="0"/>
              <a:t>Η Μήδεια την προσωπική και συναισθηματική έκρηξη απέναντι στην αδικία.</a:t>
            </a:r>
          </a:p>
          <a:p>
            <a:endParaRPr lang="el-GR" sz="900" dirty="0"/>
          </a:p>
        </p:txBody>
      </p:sp>
    </p:spTree>
    <p:extLst>
      <p:ext uri="{BB962C8B-B14F-4D97-AF65-F5344CB8AC3E}">
        <p14:creationId xmlns:p14="http://schemas.microsoft.com/office/powerpoint/2010/main" val="225641542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CD12BC82-64E1-495C-5D78-83F2C2E7123F}"/>
              </a:ext>
            </a:extLst>
          </p:cNvPr>
          <p:cNvSpPr>
            <a:spLocks noGrp="1"/>
          </p:cNvSpPr>
          <p:nvPr>
            <p:ph type="title"/>
          </p:nvPr>
        </p:nvSpPr>
        <p:spPr>
          <a:xfrm>
            <a:off x="838200" y="365125"/>
            <a:ext cx="10515600" cy="1325563"/>
          </a:xfrm>
        </p:spPr>
        <p:txBody>
          <a:bodyPr>
            <a:normAutofit/>
          </a:bodyPr>
          <a:lstStyle/>
          <a:p>
            <a:r>
              <a:rPr lang="el-GR" sz="4200"/>
              <a:t>Μάθημα 5: Πολιτική Σκέψη και Ηγεσία στα Αρχαία Κείμενα</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9036" y="1677373"/>
            <a:ext cx="10853928" cy="18288"/>
          </a:xfrm>
          <a:custGeom>
            <a:avLst/>
            <a:gdLst>
              <a:gd name="connsiteX0" fmla="*/ 0 w 10853928"/>
              <a:gd name="connsiteY0" fmla="*/ 0 h 18288"/>
              <a:gd name="connsiteX1" fmla="*/ 461292 w 10853928"/>
              <a:gd name="connsiteY1" fmla="*/ 0 h 18288"/>
              <a:gd name="connsiteX2" fmla="*/ 1139662 w 10853928"/>
              <a:gd name="connsiteY2" fmla="*/ 0 h 18288"/>
              <a:gd name="connsiteX3" fmla="*/ 1926572 w 10853928"/>
              <a:gd name="connsiteY3" fmla="*/ 0 h 18288"/>
              <a:gd name="connsiteX4" fmla="*/ 2279325 w 10853928"/>
              <a:gd name="connsiteY4" fmla="*/ 0 h 18288"/>
              <a:gd name="connsiteX5" fmla="*/ 2632078 w 10853928"/>
              <a:gd name="connsiteY5" fmla="*/ 0 h 18288"/>
              <a:gd name="connsiteX6" fmla="*/ 3527527 w 10853928"/>
              <a:gd name="connsiteY6" fmla="*/ 0 h 18288"/>
              <a:gd name="connsiteX7" fmla="*/ 4205897 w 10853928"/>
              <a:gd name="connsiteY7" fmla="*/ 0 h 18288"/>
              <a:gd name="connsiteX8" fmla="*/ 4558650 w 10853928"/>
              <a:gd name="connsiteY8" fmla="*/ 0 h 18288"/>
              <a:gd name="connsiteX9" fmla="*/ 5237020 w 10853928"/>
              <a:gd name="connsiteY9" fmla="*/ 0 h 18288"/>
              <a:gd name="connsiteX10" fmla="*/ 6132469 w 10853928"/>
              <a:gd name="connsiteY10" fmla="*/ 0 h 18288"/>
              <a:gd name="connsiteX11" fmla="*/ 6702301 w 10853928"/>
              <a:gd name="connsiteY11" fmla="*/ 0 h 18288"/>
              <a:gd name="connsiteX12" fmla="*/ 7272132 w 10853928"/>
              <a:gd name="connsiteY12" fmla="*/ 0 h 18288"/>
              <a:gd name="connsiteX13" fmla="*/ 7950502 w 10853928"/>
              <a:gd name="connsiteY13" fmla="*/ 0 h 18288"/>
              <a:gd name="connsiteX14" fmla="*/ 8737412 w 10853928"/>
              <a:gd name="connsiteY14" fmla="*/ 0 h 18288"/>
              <a:gd name="connsiteX15" fmla="*/ 9524322 w 10853928"/>
              <a:gd name="connsiteY15" fmla="*/ 0 h 18288"/>
              <a:gd name="connsiteX16" fmla="*/ 10853928 w 10853928"/>
              <a:gd name="connsiteY16" fmla="*/ 0 h 18288"/>
              <a:gd name="connsiteX17" fmla="*/ 10853928 w 10853928"/>
              <a:gd name="connsiteY17" fmla="*/ 18288 h 18288"/>
              <a:gd name="connsiteX18" fmla="*/ 10392636 w 10853928"/>
              <a:gd name="connsiteY18" fmla="*/ 18288 h 18288"/>
              <a:gd name="connsiteX19" fmla="*/ 9497187 w 10853928"/>
              <a:gd name="connsiteY19" fmla="*/ 18288 h 18288"/>
              <a:gd name="connsiteX20" fmla="*/ 8818817 w 10853928"/>
              <a:gd name="connsiteY20" fmla="*/ 18288 h 18288"/>
              <a:gd name="connsiteX21" fmla="*/ 8466064 w 10853928"/>
              <a:gd name="connsiteY21" fmla="*/ 18288 h 18288"/>
              <a:gd name="connsiteX22" fmla="*/ 7787693 w 10853928"/>
              <a:gd name="connsiteY22" fmla="*/ 18288 h 18288"/>
              <a:gd name="connsiteX23" fmla="*/ 7217862 w 10853928"/>
              <a:gd name="connsiteY23" fmla="*/ 18288 h 18288"/>
              <a:gd name="connsiteX24" fmla="*/ 6648031 w 10853928"/>
              <a:gd name="connsiteY24" fmla="*/ 18288 h 18288"/>
              <a:gd name="connsiteX25" fmla="*/ 6078200 w 10853928"/>
              <a:gd name="connsiteY25" fmla="*/ 18288 h 18288"/>
              <a:gd name="connsiteX26" fmla="*/ 5508368 w 10853928"/>
              <a:gd name="connsiteY26" fmla="*/ 18288 h 18288"/>
              <a:gd name="connsiteX27" fmla="*/ 4721459 w 10853928"/>
              <a:gd name="connsiteY27" fmla="*/ 18288 h 18288"/>
              <a:gd name="connsiteX28" fmla="*/ 4043088 w 10853928"/>
              <a:gd name="connsiteY28" fmla="*/ 18288 h 18288"/>
              <a:gd name="connsiteX29" fmla="*/ 3690336 w 10853928"/>
              <a:gd name="connsiteY29" fmla="*/ 18288 h 18288"/>
              <a:gd name="connsiteX30" fmla="*/ 3120504 w 10853928"/>
              <a:gd name="connsiteY30" fmla="*/ 18288 h 18288"/>
              <a:gd name="connsiteX31" fmla="*/ 2333595 w 10853928"/>
              <a:gd name="connsiteY31" fmla="*/ 18288 h 18288"/>
              <a:gd name="connsiteX32" fmla="*/ 1872303 w 10853928"/>
              <a:gd name="connsiteY32" fmla="*/ 18288 h 18288"/>
              <a:gd name="connsiteX33" fmla="*/ 976854 w 10853928"/>
              <a:gd name="connsiteY33" fmla="*/ 18288 h 18288"/>
              <a:gd name="connsiteX34" fmla="*/ 0 w 10853928"/>
              <a:gd name="connsiteY34" fmla="*/ 18288 h 18288"/>
              <a:gd name="connsiteX35" fmla="*/ 0 w 10853928"/>
              <a:gd name="connsiteY35"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53928" h="18288" fill="none" extrusionOk="0">
                <a:moveTo>
                  <a:pt x="0" y="0"/>
                </a:moveTo>
                <a:cubicBezTo>
                  <a:pt x="146993" y="-19076"/>
                  <a:pt x="347684" y="-4790"/>
                  <a:pt x="461292" y="0"/>
                </a:cubicBezTo>
                <a:cubicBezTo>
                  <a:pt x="574900" y="4790"/>
                  <a:pt x="808367" y="19821"/>
                  <a:pt x="1139662" y="0"/>
                </a:cubicBezTo>
                <a:cubicBezTo>
                  <a:pt x="1470957" y="-19821"/>
                  <a:pt x="1627405" y="5721"/>
                  <a:pt x="1926572" y="0"/>
                </a:cubicBezTo>
                <a:cubicBezTo>
                  <a:pt x="2225739" y="-5721"/>
                  <a:pt x="2137730" y="-3235"/>
                  <a:pt x="2279325" y="0"/>
                </a:cubicBezTo>
                <a:cubicBezTo>
                  <a:pt x="2420920" y="3235"/>
                  <a:pt x="2456518" y="9685"/>
                  <a:pt x="2632078" y="0"/>
                </a:cubicBezTo>
                <a:cubicBezTo>
                  <a:pt x="2807638" y="-9685"/>
                  <a:pt x="3211516" y="-43007"/>
                  <a:pt x="3527527" y="0"/>
                </a:cubicBezTo>
                <a:cubicBezTo>
                  <a:pt x="3843538" y="43007"/>
                  <a:pt x="4058833" y="22042"/>
                  <a:pt x="4205897" y="0"/>
                </a:cubicBezTo>
                <a:cubicBezTo>
                  <a:pt x="4352961" y="-22042"/>
                  <a:pt x="4474805" y="-11846"/>
                  <a:pt x="4558650" y="0"/>
                </a:cubicBezTo>
                <a:cubicBezTo>
                  <a:pt x="4642495" y="11846"/>
                  <a:pt x="5041928" y="-6069"/>
                  <a:pt x="5237020" y="0"/>
                </a:cubicBezTo>
                <a:cubicBezTo>
                  <a:pt x="5432112" y="6069"/>
                  <a:pt x="5943266" y="-17479"/>
                  <a:pt x="6132469" y="0"/>
                </a:cubicBezTo>
                <a:cubicBezTo>
                  <a:pt x="6321672" y="17479"/>
                  <a:pt x="6483872" y="26234"/>
                  <a:pt x="6702301" y="0"/>
                </a:cubicBezTo>
                <a:cubicBezTo>
                  <a:pt x="6920730" y="-26234"/>
                  <a:pt x="6991194" y="-15156"/>
                  <a:pt x="7272132" y="0"/>
                </a:cubicBezTo>
                <a:cubicBezTo>
                  <a:pt x="7553070" y="15156"/>
                  <a:pt x="7684444" y="-32961"/>
                  <a:pt x="7950502" y="0"/>
                </a:cubicBezTo>
                <a:cubicBezTo>
                  <a:pt x="8216560" y="32961"/>
                  <a:pt x="8493290" y="-10491"/>
                  <a:pt x="8737412" y="0"/>
                </a:cubicBezTo>
                <a:cubicBezTo>
                  <a:pt x="8981534" y="10491"/>
                  <a:pt x="9191586" y="-13899"/>
                  <a:pt x="9524322" y="0"/>
                </a:cubicBezTo>
                <a:cubicBezTo>
                  <a:pt x="9857058" y="13899"/>
                  <a:pt x="10297509" y="7485"/>
                  <a:pt x="10853928" y="0"/>
                </a:cubicBezTo>
                <a:cubicBezTo>
                  <a:pt x="10854574" y="4451"/>
                  <a:pt x="10854418" y="9226"/>
                  <a:pt x="10853928" y="18288"/>
                </a:cubicBezTo>
                <a:cubicBezTo>
                  <a:pt x="10691638" y="28522"/>
                  <a:pt x="10574319" y="29578"/>
                  <a:pt x="10392636" y="18288"/>
                </a:cubicBezTo>
                <a:cubicBezTo>
                  <a:pt x="10210953" y="6998"/>
                  <a:pt x="9836277" y="-16742"/>
                  <a:pt x="9497187" y="18288"/>
                </a:cubicBezTo>
                <a:cubicBezTo>
                  <a:pt x="9158097" y="53318"/>
                  <a:pt x="9119479" y="30714"/>
                  <a:pt x="8818817" y="18288"/>
                </a:cubicBezTo>
                <a:cubicBezTo>
                  <a:pt x="8518155" y="5863"/>
                  <a:pt x="8640037" y="6483"/>
                  <a:pt x="8466064" y="18288"/>
                </a:cubicBezTo>
                <a:cubicBezTo>
                  <a:pt x="8292091" y="30093"/>
                  <a:pt x="7997656" y="18914"/>
                  <a:pt x="7787693" y="18288"/>
                </a:cubicBezTo>
                <a:cubicBezTo>
                  <a:pt x="7577730" y="17662"/>
                  <a:pt x="7412468" y="21416"/>
                  <a:pt x="7217862" y="18288"/>
                </a:cubicBezTo>
                <a:cubicBezTo>
                  <a:pt x="7023256" y="15160"/>
                  <a:pt x="6898018" y="14824"/>
                  <a:pt x="6648031" y="18288"/>
                </a:cubicBezTo>
                <a:cubicBezTo>
                  <a:pt x="6398044" y="21752"/>
                  <a:pt x="6254402" y="38625"/>
                  <a:pt x="6078200" y="18288"/>
                </a:cubicBezTo>
                <a:cubicBezTo>
                  <a:pt x="5901998" y="-2049"/>
                  <a:pt x="5622886" y="3213"/>
                  <a:pt x="5508368" y="18288"/>
                </a:cubicBezTo>
                <a:cubicBezTo>
                  <a:pt x="5393850" y="33363"/>
                  <a:pt x="5036260" y="26830"/>
                  <a:pt x="4721459" y="18288"/>
                </a:cubicBezTo>
                <a:cubicBezTo>
                  <a:pt x="4406658" y="9746"/>
                  <a:pt x="4239221" y="41551"/>
                  <a:pt x="4043088" y="18288"/>
                </a:cubicBezTo>
                <a:cubicBezTo>
                  <a:pt x="3846955" y="-4975"/>
                  <a:pt x="3818802" y="34658"/>
                  <a:pt x="3690336" y="18288"/>
                </a:cubicBezTo>
                <a:cubicBezTo>
                  <a:pt x="3561870" y="1918"/>
                  <a:pt x="3265491" y="42194"/>
                  <a:pt x="3120504" y="18288"/>
                </a:cubicBezTo>
                <a:cubicBezTo>
                  <a:pt x="2975517" y="-5618"/>
                  <a:pt x="2720254" y="36673"/>
                  <a:pt x="2333595" y="18288"/>
                </a:cubicBezTo>
                <a:cubicBezTo>
                  <a:pt x="1946936" y="-97"/>
                  <a:pt x="2097241" y="5776"/>
                  <a:pt x="1872303" y="18288"/>
                </a:cubicBezTo>
                <a:cubicBezTo>
                  <a:pt x="1647365" y="30800"/>
                  <a:pt x="1282708" y="45380"/>
                  <a:pt x="976854" y="18288"/>
                </a:cubicBezTo>
                <a:cubicBezTo>
                  <a:pt x="671000" y="-8804"/>
                  <a:pt x="408401" y="-12775"/>
                  <a:pt x="0" y="18288"/>
                </a:cubicBezTo>
                <a:cubicBezTo>
                  <a:pt x="-213" y="9468"/>
                  <a:pt x="187" y="4459"/>
                  <a:pt x="0" y="0"/>
                </a:cubicBezTo>
                <a:close/>
              </a:path>
              <a:path w="10853928" h="18288" stroke="0" extrusionOk="0">
                <a:moveTo>
                  <a:pt x="0" y="0"/>
                </a:moveTo>
                <a:cubicBezTo>
                  <a:pt x="267322" y="15284"/>
                  <a:pt x="415388" y="-21048"/>
                  <a:pt x="569831" y="0"/>
                </a:cubicBezTo>
                <a:cubicBezTo>
                  <a:pt x="724274" y="21048"/>
                  <a:pt x="769333" y="-2353"/>
                  <a:pt x="922584" y="0"/>
                </a:cubicBezTo>
                <a:cubicBezTo>
                  <a:pt x="1075835" y="2353"/>
                  <a:pt x="1399490" y="-145"/>
                  <a:pt x="1818033" y="0"/>
                </a:cubicBezTo>
                <a:cubicBezTo>
                  <a:pt x="2236576" y="145"/>
                  <a:pt x="2145330" y="5482"/>
                  <a:pt x="2387864" y="0"/>
                </a:cubicBezTo>
                <a:cubicBezTo>
                  <a:pt x="2630398" y="-5482"/>
                  <a:pt x="2793207" y="18487"/>
                  <a:pt x="2957695" y="0"/>
                </a:cubicBezTo>
                <a:cubicBezTo>
                  <a:pt x="3122183" y="-18487"/>
                  <a:pt x="3579141" y="19003"/>
                  <a:pt x="3853144" y="0"/>
                </a:cubicBezTo>
                <a:cubicBezTo>
                  <a:pt x="4127147" y="-19003"/>
                  <a:pt x="4209857" y="12211"/>
                  <a:pt x="4314436" y="0"/>
                </a:cubicBezTo>
                <a:cubicBezTo>
                  <a:pt x="4419015" y="-12211"/>
                  <a:pt x="4762459" y="-17220"/>
                  <a:pt x="5209885" y="0"/>
                </a:cubicBezTo>
                <a:cubicBezTo>
                  <a:pt x="5657311" y="17220"/>
                  <a:pt x="5692663" y="-3290"/>
                  <a:pt x="6105335" y="0"/>
                </a:cubicBezTo>
                <a:cubicBezTo>
                  <a:pt x="6518007" y="3290"/>
                  <a:pt x="6455516" y="-5124"/>
                  <a:pt x="6783705" y="0"/>
                </a:cubicBezTo>
                <a:cubicBezTo>
                  <a:pt x="7111894" y="5124"/>
                  <a:pt x="7441941" y="-17829"/>
                  <a:pt x="7679154" y="0"/>
                </a:cubicBezTo>
                <a:cubicBezTo>
                  <a:pt x="7916367" y="17829"/>
                  <a:pt x="8102967" y="-24363"/>
                  <a:pt x="8248985" y="0"/>
                </a:cubicBezTo>
                <a:cubicBezTo>
                  <a:pt x="8395003" y="24363"/>
                  <a:pt x="8552393" y="25505"/>
                  <a:pt x="8818817" y="0"/>
                </a:cubicBezTo>
                <a:cubicBezTo>
                  <a:pt x="9085241" y="-25505"/>
                  <a:pt x="9411308" y="38000"/>
                  <a:pt x="9605726" y="0"/>
                </a:cubicBezTo>
                <a:cubicBezTo>
                  <a:pt x="9800144" y="-38000"/>
                  <a:pt x="10006468" y="-25741"/>
                  <a:pt x="10175558" y="0"/>
                </a:cubicBezTo>
                <a:cubicBezTo>
                  <a:pt x="10344648" y="25741"/>
                  <a:pt x="10696282" y="695"/>
                  <a:pt x="10853928" y="0"/>
                </a:cubicBezTo>
                <a:cubicBezTo>
                  <a:pt x="10853521" y="8690"/>
                  <a:pt x="10853774" y="14141"/>
                  <a:pt x="10853928" y="18288"/>
                </a:cubicBezTo>
                <a:cubicBezTo>
                  <a:pt x="10608124" y="24255"/>
                  <a:pt x="10343415" y="22307"/>
                  <a:pt x="10067018" y="18288"/>
                </a:cubicBezTo>
                <a:cubicBezTo>
                  <a:pt x="9790621" y="14270"/>
                  <a:pt x="9843266" y="3564"/>
                  <a:pt x="9714266" y="18288"/>
                </a:cubicBezTo>
                <a:cubicBezTo>
                  <a:pt x="9585266" y="33012"/>
                  <a:pt x="9379484" y="1875"/>
                  <a:pt x="9252974" y="18288"/>
                </a:cubicBezTo>
                <a:cubicBezTo>
                  <a:pt x="9126464" y="34701"/>
                  <a:pt x="8580678" y="-4904"/>
                  <a:pt x="8357525" y="18288"/>
                </a:cubicBezTo>
                <a:cubicBezTo>
                  <a:pt x="8134372" y="41480"/>
                  <a:pt x="7903199" y="26458"/>
                  <a:pt x="7679154" y="18288"/>
                </a:cubicBezTo>
                <a:cubicBezTo>
                  <a:pt x="7455109" y="10118"/>
                  <a:pt x="7435944" y="27109"/>
                  <a:pt x="7217862" y="18288"/>
                </a:cubicBezTo>
                <a:cubicBezTo>
                  <a:pt x="6999780" y="9467"/>
                  <a:pt x="6680409" y="18985"/>
                  <a:pt x="6539492" y="18288"/>
                </a:cubicBezTo>
                <a:cubicBezTo>
                  <a:pt x="6398575" y="17592"/>
                  <a:pt x="6312077" y="33018"/>
                  <a:pt x="6186739" y="18288"/>
                </a:cubicBezTo>
                <a:cubicBezTo>
                  <a:pt x="6061401" y="3558"/>
                  <a:pt x="5947033" y="12075"/>
                  <a:pt x="5833986" y="18288"/>
                </a:cubicBezTo>
                <a:cubicBezTo>
                  <a:pt x="5720939" y="24501"/>
                  <a:pt x="5482226" y="8586"/>
                  <a:pt x="5155616" y="18288"/>
                </a:cubicBezTo>
                <a:cubicBezTo>
                  <a:pt x="4829006" y="27991"/>
                  <a:pt x="4841274" y="29316"/>
                  <a:pt x="4694324" y="18288"/>
                </a:cubicBezTo>
                <a:cubicBezTo>
                  <a:pt x="4547374" y="7260"/>
                  <a:pt x="4077675" y="7013"/>
                  <a:pt x="3907414" y="18288"/>
                </a:cubicBezTo>
                <a:cubicBezTo>
                  <a:pt x="3737153" y="29564"/>
                  <a:pt x="3538393" y="21630"/>
                  <a:pt x="3446122" y="18288"/>
                </a:cubicBezTo>
                <a:cubicBezTo>
                  <a:pt x="3353851" y="14946"/>
                  <a:pt x="2990320" y="-8091"/>
                  <a:pt x="2659212" y="18288"/>
                </a:cubicBezTo>
                <a:cubicBezTo>
                  <a:pt x="2328104" y="44667"/>
                  <a:pt x="2427653" y="9607"/>
                  <a:pt x="2306460" y="18288"/>
                </a:cubicBezTo>
                <a:cubicBezTo>
                  <a:pt x="2185267" y="26969"/>
                  <a:pt x="1719763" y="3717"/>
                  <a:pt x="1519550" y="18288"/>
                </a:cubicBezTo>
                <a:cubicBezTo>
                  <a:pt x="1319337" y="32860"/>
                  <a:pt x="1167371" y="17040"/>
                  <a:pt x="1058258" y="18288"/>
                </a:cubicBezTo>
                <a:cubicBezTo>
                  <a:pt x="949145" y="19536"/>
                  <a:pt x="780234" y="31447"/>
                  <a:pt x="705505" y="18288"/>
                </a:cubicBezTo>
                <a:cubicBezTo>
                  <a:pt x="630776" y="5129"/>
                  <a:pt x="215796" y="30056"/>
                  <a:pt x="0" y="18288"/>
                </a:cubicBezTo>
                <a:cubicBezTo>
                  <a:pt x="-53" y="11301"/>
                  <a:pt x="-649" y="7756"/>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Θέση περιεχομένου 2">
            <a:extLst>
              <a:ext uri="{FF2B5EF4-FFF2-40B4-BE49-F238E27FC236}">
                <a16:creationId xmlns:a16="http://schemas.microsoft.com/office/drawing/2014/main" id="{59FB3A0C-8358-9823-5460-8DA69D686970}"/>
              </a:ext>
            </a:extLst>
          </p:cNvPr>
          <p:cNvSpPr>
            <a:spLocks noGrp="1"/>
          </p:cNvSpPr>
          <p:nvPr>
            <p:ph idx="1"/>
          </p:nvPr>
        </p:nvSpPr>
        <p:spPr>
          <a:xfrm>
            <a:off x="838200" y="1929384"/>
            <a:ext cx="10515600" cy="4251960"/>
          </a:xfrm>
        </p:spPr>
        <p:txBody>
          <a:bodyPr>
            <a:normAutofit/>
          </a:bodyPr>
          <a:lstStyle/>
          <a:p>
            <a:r>
              <a:rPr lang="el-GR" sz="1700"/>
              <a:t>Τα αρχαία κείμενα αποτελούν πρότυπα πολιτικής σκέψης και ηγεσίας, παρέχοντας διαχρονικές αξίες και ιδανικά.</a:t>
            </a:r>
          </a:p>
          <a:p>
            <a:pPr>
              <a:buFont typeface="+mj-lt"/>
              <a:buAutoNum type="arabicPeriod"/>
            </a:pPr>
            <a:r>
              <a:rPr lang="el-GR" sz="1700" b="1"/>
              <a:t>Ο Επιτάφιος του Περικλή:</a:t>
            </a:r>
            <a:endParaRPr lang="el-GR" sz="1700"/>
          </a:p>
          <a:p>
            <a:pPr marL="742950" lvl="1" indent="-285750">
              <a:buFont typeface="+mj-lt"/>
              <a:buAutoNum type="arabicPeriod"/>
            </a:pPr>
            <a:r>
              <a:rPr lang="el-GR" sz="1700"/>
              <a:t>Ένα πρότυπο ηγετικής ρητορικής που δίνει έμφαση στη συλλογική ευθύνη και τη δημοκρατία.</a:t>
            </a:r>
          </a:p>
          <a:p>
            <a:pPr marL="742950" lvl="1" indent="-285750">
              <a:buFont typeface="+mj-lt"/>
              <a:buAutoNum type="arabicPeriod"/>
            </a:pPr>
            <a:r>
              <a:rPr lang="el-GR" sz="1700"/>
              <a:t>Ο Περικλής συνδέει την ατομική αρετή με τη δύναμη της κοινότητας, προβάλλοντας την Αθήνα ως το πρότυπο δημοκρατικού πολιτεύματος.</a:t>
            </a:r>
          </a:p>
          <a:p>
            <a:pPr>
              <a:buFont typeface="+mj-lt"/>
              <a:buAutoNum type="arabicPeriod"/>
            </a:pPr>
            <a:r>
              <a:rPr lang="el-GR" sz="1700" b="1"/>
              <a:t>Η «Πολιτεία» του Πλάτωνα:</a:t>
            </a:r>
            <a:endParaRPr lang="el-GR" sz="1700"/>
          </a:p>
          <a:p>
            <a:pPr marL="742950" lvl="1" indent="-285750">
              <a:buFont typeface="+mj-lt"/>
              <a:buAutoNum type="arabicPeriod"/>
            </a:pPr>
            <a:r>
              <a:rPr lang="el-GR" sz="1700"/>
              <a:t>Εξετάζεται το ιδανικό του φιλοσόφου-βασιλιά, ο οποίος κυβερνά με βάση τη λογική και την αρετή.</a:t>
            </a:r>
          </a:p>
          <a:p>
            <a:pPr marL="742950" lvl="1" indent="-285750">
              <a:buFont typeface="+mj-lt"/>
              <a:buAutoNum type="arabicPeriod"/>
            </a:pPr>
            <a:r>
              <a:rPr lang="el-GR" sz="1700"/>
              <a:t>Οι κοινωνικές τάξεις οργανώνονται με στόχο την ευδαιμονία της πόλης.</a:t>
            </a:r>
          </a:p>
          <a:p>
            <a:pPr>
              <a:buFont typeface="+mj-lt"/>
              <a:buAutoNum type="arabicPeriod"/>
            </a:pPr>
            <a:r>
              <a:rPr lang="el-GR" sz="1700" b="1"/>
              <a:t>Αντίθεση Τύραννου και Δίκαιου Ηγέτη:</a:t>
            </a:r>
            <a:endParaRPr lang="el-GR" sz="1700"/>
          </a:p>
          <a:p>
            <a:pPr marL="742950" lvl="1" indent="-285750">
              <a:buFont typeface="+mj-lt"/>
              <a:buAutoNum type="arabicPeriod"/>
            </a:pPr>
            <a:r>
              <a:rPr lang="el-GR" sz="1700"/>
              <a:t>Στους «Πέρσες» του Αισχύλου, η αλαζονεία του Ξέρξη παρουσιάζεται ως ηθικό δίδαγμα ενάντια στην υπερβολή και την αυταρχικότητα.</a:t>
            </a:r>
          </a:p>
          <a:p>
            <a:endParaRPr lang="el-GR" sz="1700"/>
          </a:p>
        </p:txBody>
      </p:sp>
    </p:spTree>
    <p:extLst>
      <p:ext uri="{BB962C8B-B14F-4D97-AF65-F5344CB8AC3E}">
        <p14:creationId xmlns:p14="http://schemas.microsoft.com/office/powerpoint/2010/main" val="137723273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5F68757-9689-2EE8-A16E-4F403CCDCF6F}"/>
              </a:ext>
            </a:extLst>
          </p:cNvPr>
          <p:cNvPicPr>
            <a:picLocks noChangeAspect="1"/>
          </p:cNvPicPr>
          <p:nvPr/>
        </p:nvPicPr>
        <p:blipFill>
          <a:blip r:embed="rId2">
            <a:duotone>
              <a:schemeClr val="bg2">
                <a:shade val="45000"/>
                <a:satMod val="135000"/>
              </a:schemeClr>
              <a:prstClr val="white"/>
            </a:duotone>
          </a:blip>
          <a:srcRect t="12256" b="3157"/>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336F10CE-C2B7-2720-50D8-8D8FCEA109CF}"/>
              </a:ext>
            </a:extLst>
          </p:cNvPr>
          <p:cNvSpPr>
            <a:spLocks noGrp="1"/>
          </p:cNvSpPr>
          <p:nvPr>
            <p:ph type="title"/>
          </p:nvPr>
        </p:nvSpPr>
        <p:spPr>
          <a:xfrm>
            <a:off x="838200" y="365125"/>
            <a:ext cx="10515600" cy="1325563"/>
          </a:xfrm>
        </p:spPr>
        <p:txBody>
          <a:bodyPr>
            <a:normAutofit/>
          </a:bodyPr>
          <a:lstStyle/>
          <a:p>
            <a:endParaRPr lang="el-GR"/>
          </a:p>
        </p:txBody>
      </p:sp>
      <p:graphicFrame>
        <p:nvGraphicFramePr>
          <p:cNvPr id="5" name="Θέση περιεχομένου 2">
            <a:extLst>
              <a:ext uri="{FF2B5EF4-FFF2-40B4-BE49-F238E27FC236}">
                <a16:creationId xmlns:a16="http://schemas.microsoft.com/office/drawing/2014/main" id="{87E8E4E9-65ED-C134-5743-321D9EDC742D}"/>
              </a:ext>
            </a:extLst>
          </p:cNvPr>
          <p:cNvGraphicFramePr>
            <a:graphicFrameLocks noGrp="1"/>
          </p:cNvGraphicFramePr>
          <p:nvPr>
            <p:ph idx="1"/>
            <p:extLst>
              <p:ext uri="{D42A27DB-BD31-4B8C-83A1-F6EECF244321}">
                <p14:modId xmlns:p14="http://schemas.microsoft.com/office/powerpoint/2010/main" val="2336639785"/>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0023411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Τίτλος 1">
            <a:extLst>
              <a:ext uri="{FF2B5EF4-FFF2-40B4-BE49-F238E27FC236}">
                <a16:creationId xmlns:a16="http://schemas.microsoft.com/office/drawing/2014/main" id="{DABB1DC3-468D-8C92-8BCD-3829B0DC9CCD}"/>
              </a:ext>
            </a:extLst>
          </p:cNvPr>
          <p:cNvSpPr>
            <a:spLocks noGrp="1"/>
          </p:cNvSpPr>
          <p:nvPr>
            <p:ph type="title"/>
          </p:nvPr>
        </p:nvSpPr>
        <p:spPr>
          <a:xfrm>
            <a:off x="826396" y="586855"/>
            <a:ext cx="4230100" cy="3387497"/>
          </a:xfrm>
        </p:spPr>
        <p:txBody>
          <a:bodyPr anchor="b">
            <a:normAutofit/>
          </a:bodyPr>
          <a:lstStyle/>
          <a:p>
            <a:pPr algn="r"/>
            <a:r>
              <a:rPr lang="el-GR" sz="2800">
                <a:solidFill>
                  <a:srgbClr val="FFFFFF"/>
                </a:solidFill>
              </a:rPr>
              <a:t>Ανάθεση ομαδικής εργασίας: Συγκρίνετε έναν λόγο σύγχρονου πολιτικού με τον Επιτάφιο του Περικλή ως προς την ηθική και τα ιδανικά που προβάλλονται.</a:t>
            </a:r>
            <a:br>
              <a:rPr lang="el-GR" sz="2800">
                <a:solidFill>
                  <a:srgbClr val="FFFFFF"/>
                </a:solidFill>
              </a:rPr>
            </a:br>
            <a:endParaRPr lang="el-GR" sz="2800">
              <a:solidFill>
                <a:srgbClr val="FFFFFF"/>
              </a:solidFill>
            </a:endParaRPr>
          </a:p>
        </p:txBody>
      </p:sp>
      <p:sp>
        <p:nvSpPr>
          <p:cNvPr id="3" name="Θέση περιεχομένου 2">
            <a:extLst>
              <a:ext uri="{FF2B5EF4-FFF2-40B4-BE49-F238E27FC236}">
                <a16:creationId xmlns:a16="http://schemas.microsoft.com/office/drawing/2014/main" id="{40C0E180-34FD-C024-D166-F67D8B6180FB}"/>
              </a:ext>
            </a:extLst>
          </p:cNvPr>
          <p:cNvSpPr>
            <a:spLocks noGrp="1"/>
          </p:cNvSpPr>
          <p:nvPr>
            <p:ph idx="1"/>
          </p:nvPr>
        </p:nvSpPr>
        <p:spPr>
          <a:xfrm>
            <a:off x="6213193" y="304800"/>
            <a:ext cx="5551013" cy="6459415"/>
          </a:xfrm>
        </p:spPr>
        <p:txBody>
          <a:bodyPr anchor="ctr">
            <a:normAutofit/>
          </a:bodyPr>
          <a:lstStyle/>
          <a:p>
            <a:r>
              <a:rPr lang="el-GR" sz="1200" b="1" dirty="0"/>
              <a:t>Εισαγωγή στο Θέμα:</a:t>
            </a:r>
            <a:br>
              <a:rPr lang="el-GR" sz="1200" dirty="0"/>
            </a:br>
            <a:r>
              <a:rPr lang="el-GR" sz="1200" dirty="0"/>
              <a:t>Ο «Επιτάφιος» λόγος του Περικλή, όπως παραδίδεται από τον Θουκυδίδη (Βιβλίο 2, Κεφ. 34-46), αποτελεί μία από τις πιο εμβληματικές δηλώσεις της αρχαίας πολιτικής ρητορικής. Στον λόγο αυτόν, ο Περικλής εξυμνεί τη δημοκρατία, τη θυσία των πολιτών για την πόλη, και την ηθική ανωτερότητα της Αθήνας. Στοχεύει να εμπνεύσει το κοινό και να ενισχύσει την ιδέα της συλλογικότητας, βασισμένης στην ελευθερία, τη δικαιοσύνη, και την υπευθυνότητα.</a:t>
            </a:r>
          </a:p>
          <a:p>
            <a:r>
              <a:rPr lang="el-GR" sz="1200" dirty="0"/>
              <a:t>Στη σύγχρονη εποχή, οι πολιτικοί λόγοι εξακολουθούν να λειτουργούν ως μέσα επικοινωνίας ιδανικών, αν και τα </a:t>
            </a:r>
            <a:r>
              <a:rPr lang="el-GR" sz="1200" dirty="0" err="1"/>
              <a:t>συμφραζόμενα</a:t>
            </a:r>
            <a:r>
              <a:rPr lang="el-GR" sz="1200" dirty="0"/>
              <a:t> και οι προκλήσεις είναι διαφορετικά. Οι αξίες της δημοκρατίας, της ισότητας, και της συλλογικής ευθύνης εξακολουθούν να απασχολούν τους ηγέτες.</a:t>
            </a:r>
          </a:p>
          <a:p>
            <a:r>
              <a:rPr lang="el-GR" sz="1200" b="1" dirty="0"/>
              <a:t>Οδηγίες για την Εργασία:</a:t>
            </a:r>
            <a:endParaRPr lang="el-GR" sz="1200" dirty="0"/>
          </a:p>
          <a:p>
            <a:pPr>
              <a:buFont typeface="+mj-lt"/>
              <a:buAutoNum type="arabicPeriod"/>
            </a:pPr>
            <a:r>
              <a:rPr lang="el-GR" sz="1200" b="1" dirty="0"/>
              <a:t>Ανάγνωση Κειμένων:</a:t>
            </a:r>
            <a:endParaRPr lang="el-GR" sz="1200" dirty="0"/>
          </a:p>
          <a:p>
            <a:pPr marL="742950" lvl="1" indent="-285750">
              <a:buFont typeface="+mj-lt"/>
              <a:buAutoNum type="arabicPeriod"/>
            </a:pPr>
            <a:r>
              <a:rPr lang="el-GR" sz="1200" dirty="0"/>
              <a:t>Διαβάστε το απόσπασμα του «Επιταφίου» του Περικλή:</a:t>
            </a:r>
          </a:p>
          <a:p>
            <a:pPr>
              <a:buFont typeface="+mj-lt"/>
              <a:buAutoNum type="arabicPeriod"/>
            </a:pPr>
            <a:r>
              <a:rPr lang="el-GR" sz="1200" b="1" dirty="0"/>
              <a:t>Απόσπασμα από τον «Επιτάφιο»:</a:t>
            </a:r>
            <a:endParaRPr lang="el-GR" sz="1200" dirty="0"/>
          </a:p>
          <a:p>
            <a:pPr>
              <a:buFont typeface="+mj-lt"/>
              <a:buAutoNum type="arabicPeriod"/>
            </a:pPr>
            <a:r>
              <a:rPr lang="el-GR" sz="1200" dirty="0"/>
              <a:t>«</a:t>
            </a:r>
            <a:r>
              <a:rPr lang="el-GR" sz="1200" dirty="0" err="1"/>
              <a:t>Αγαπῶμεν</a:t>
            </a:r>
            <a:r>
              <a:rPr lang="el-GR" sz="1200" dirty="0"/>
              <a:t> </a:t>
            </a:r>
            <a:r>
              <a:rPr lang="el-GR" sz="1200" dirty="0" err="1"/>
              <a:t>τὴν</a:t>
            </a:r>
            <a:r>
              <a:rPr lang="el-GR" sz="1200" dirty="0"/>
              <a:t> </a:t>
            </a:r>
            <a:r>
              <a:rPr lang="el-GR" sz="1200" dirty="0" err="1"/>
              <a:t>ἑλευθερίαν</a:t>
            </a:r>
            <a:r>
              <a:rPr lang="el-GR" sz="1200" dirty="0"/>
              <a:t>, </a:t>
            </a:r>
            <a:r>
              <a:rPr lang="el-GR" sz="1200" dirty="0" err="1"/>
              <a:t>ἀλλ</a:t>
            </a:r>
            <a:r>
              <a:rPr lang="el-GR" sz="1200" dirty="0"/>
              <a:t>’ </a:t>
            </a:r>
            <a:r>
              <a:rPr lang="el-GR" sz="1200" dirty="0" err="1"/>
              <a:t>εἰς</a:t>
            </a:r>
            <a:r>
              <a:rPr lang="el-GR" sz="1200" dirty="0"/>
              <a:t> </a:t>
            </a:r>
            <a:r>
              <a:rPr lang="el-GR" sz="1200" dirty="0" err="1"/>
              <a:t>τὸν</a:t>
            </a:r>
            <a:r>
              <a:rPr lang="el-GR" sz="1200" dirty="0"/>
              <a:t> </a:t>
            </a:r>
            <a:r>
              <a:rPr lang="el-GR" sz="1200" dirty="0" err="1"/>
              <a:t>νόμον</a:t>
            </a:r>
            <a:r>
              <a:rPr lang="el-GR" sz="1200" dirty="0"/>
              <a:t> </a:t>
            </a:r>
            <a:r>
              <a:rPr lang="el-GR" sz="1200" dirty="0" err="1"/>
              <a:t>ὑποτασσόμενοι</a:t>
            </a:r>
            <a:r>
              <a:rPr lang="el-GR" sz="1200" dirty="0"/>
              <a:t>, </a:t>
            </a:r>
            <a:r>
              <a:rPr lang="el-GR" sz="1200" dirty="0" err="1"/>
              <a:t>καὶ</a:t>
            </a:r>
            <a:r>
              <a:rPr lang="el-GR" sz="1200" dirty="0"/>
              <a:t> φοβούμεθα </a:t>
            </a:r>
            <a:r>
              <a:rPr lang="el-GR" sz="1200" dirty="0" err="1"/>
              <a:t>μᾶλλον</a:t>
            </a:r>
            <a:r>
              <a:rPr lang="el-GR" sz="1200" dirty="0"/>
              <a:t> </a:t>
            </a:r>
            <a:r>
              <a:rPr lang="el-GR" sz="1200" dirty="0" err="1"/>
              <a:t>τὸ</a:t>
            </a:r>
            <a:r>
              <a:rPr lang="el-GR" sz="1200" dirty="0"/>
              <a:t> </a:t>
            </a:r>
            <a:r>
              <a:rPr lang="el-GR" sz="1200" dirty="0" err="1"/>
              <a:t>ἀδίκημα</a:t>
            </a:r>
            <a:r>
              <a:rPr lang="el-GR" sz="1200" dirty="0"/>
              <a:t> </a:t>
            </a:r>
            <a:r>
              <a:rPr lang="el-GR" sz="1200" dirty="0" err="1"/>
              <a:t>ἤ</a:t>
            </a:r>
            <a:r>
              <a:rPr lang="el-GR" sz="1200" dirty="0"/>
              <a:t> </a:t>
            </a:r>
            <a:r>
              <a:rPr lang="el-GR" sz="1200" dirty="0" err="1"/>
              <a:t>τὴν</a:t>
            </a:r>
            <a:r>
              <a:rPr lang="el-GR" sz="1200" dirty="0"/>
              <a:t> </a:t>
            </a:r>
            <a:r>
              <a:rPr lang="el-GR" sz="1200" dirty="0" err="1"/>
              <a:t>ποινήν</a:t>
            </a:r>
            <a:r>
              <a:rPr lang="el-GR" sz="1200" dirty="0"/>
              <a:t>. </a:t>
            </a:r>
            <a:r>
              <a:rPr lang="el-GR" sz="1200" dirty="0" err="1"/>
              <a:t>Ζῶμεν</a:t>
            </a:r>
            <a:r>
              <a:rPr lang="el-GR" sz="1200" dirty="0"/>
              <a:t> </a:t>
            </a:r>
            <a:r>
              <a:rPr lang="el-GR" sz="1200" dirty="0" err="1"/>
              <a:t>δὲ</a:t>
            </a:r>
            <a:r>
              <a:rPr lang="el-GR" sz="1200" dirty="0"/>
              <a:t> </a:t>
            </a:r>
            <a:r>
              <a:rPr lang="el-GR" sz="1200" dirty="0" err="1"/>
              <a:t>οὐχ</a:t>
            </a:r>
            <a:r>
              <a:rPr lang="el-GR" sz="1200" dirty="0"/>
              <a:t> </a:t>
            </a:r>
            <a:r>
              <a:rPr lang="el-GR" sz="1200" dirty="0" err="1"/>
              <a:t>ὡς</a:t>
            </a:r>
            <a:r>
              <a:rPr lang="el-GR" sz="1200" dirty="0"/>
              <a:t> δούλοι </a:t>
            </a:r>
            <a:r>
              <a:rPr lang="el-GR" sz="1200" dirty="0" err="1"/>
              <a:t>τῶν</a:t>
            </a:r>
            <a:r>
              <a:rPr lang="el-GR" sz="1200" dirty="0"/>
              <a:t> </a:t>
            </a:r>
            <a:r>
              <a:rPr lang="el-GR" sz="1200" dirty="0" err="1"/>
              <a:t>ἀρχόντων</a:t>
            </a:r>
            <a:r>
              <a:rPr lang="el-GR" sz="1200" dirty="0"/>
              <a:t>, </a:t>
            </a:r>
            <a:r>
              <a:rPr lang="el-GR" sz="1200" dirty="0" err="1"/>
              <a:t>ἀλλ</a:t>
            </a:r>
            <a:r>
              <a:rPr lang="el-GR" sz="1200" dirty="0"/>
              <a:t>’ </a:t>
            </a:r>
            <a:r>
              <a:rPr lang="el-GR" sz="1200" dirty="0" err="1"/>
              <a:t>ὡς</a:t>
            </a:r>
            <a:r>
              <a:rPr lang="el-GR" sz="1200" dirty="0"/>
              <a:t> </a:t>
            </a:r>
            <a:r>
              <a:rPr lang="el-GR" sz="1200" dirty="0" err="1"/>
              <a:t>ἑταῖροι</a:t>
            </a:r>
            <a:r>
              <a:rPr lang="el-GR" sz="1200" dirty="0"/>
              <a:t> </a:t>
            </a:r>
            <a:r>
              <a:rPr lang="el-GR" sz="1200" dirty="0" err="1"/>
              <a:t>τῆς</a:t>
            </a:r>
            <a:r>
              <a:rPr lang="el-GR" sz="1200" dirty="0"/>
              <a:t> πόλεως, </a:t>
            </a:r>
            <a:r>
              <a:rPr lang="el-GR" sz="1200" dirty="0" err="1"/>
              <a:t>εἰδότες</a:t>
            </a:r>
            <a:r>
              <a:rPr lang="el-GR" sz="1200" dirty="0"/>
              <a:t> </a:t>
            </a:r>
            <a:r>
              <a:rPr lang="el-GR" sz="1200" dirty="0" err="1"/>
              <a:t>ὅτι</a:t>
            </a:r>
            <a:r>
              <a:rPr lang="el-GR" sz="1200" dirty="0"/>
              <a:t> </a:t>
            </a:r>
            <a:r>
              <a:rPr lang="el-GR" sz="1200" dirty="0" err="1"/>
              <a:t>ἡ</a:t>
            </a:r>
            <a:r>
              <a:rPr lang="el-GR" sz="1200" dirty="0"/>
              <a:t> συμμετοχή </a:t>
            </a:r>
            <a:r>
              <a:rPr lang="el-GR" sz="1200" dirty="0" err="1"/>
              <a:t>ὁμοίας</a:t>
            </a:r>
            <a:r>
              <a:rPr lang="el-GR" sz="1200" dirty="0"/>
              <a:t> </a:t>
            </a:r>
            <a:r>
              <a:rPr lang="el-GR" sz="1200" dirty="0" err="1"/>
              <a:t>ἐξουσίας</a:t>
            </a:r>
            <a:r>
              <a:rPr lang="el-GR" sz="1200" dirty="0"/>
              <a:t> </a:t>
            </a:r>
            <a:r>
              <a:rPr lang="el-GR" sz="1200" dirty="0" err="1"/>
              <a:t>τοῖς</a:t>
            </a:r>
            <a:r>
              <a:rPr lang="el-GR" sz="1200" dirty="0"/>
              <a:t> </a:t>
            </a:r>
            <a:r>
              <a:rPr lang="el-GR" sz="1200" dirty="0" err="1"/>
              <a:t>ἄλλοις</a:t>
            </a:r>
            <a:r>
              <a:rPr lang="el-GR" sz="1200" dirty="0"/>
              <a:t> </a:t>
            </a:r>
            <a:r>
              <a:rPr lang="el-GR" sz="1200" dirty="0" err="1"/>
              <a:t>ἀποδίδει</a:t>
            </a:r>
            <a:r>
              <a:rPr lang="el-GR" sz="1200" dirty="0"/>
              <a:t> </a:t>
            </a:r>
            <a:r>
              <a:rPr lang="el-GR" sz="1200" dirty="0" err="1"/>
              <a:t>ἡμῖν</a:t>
            </a:r>
            <a:r>
              <a:rPr lang="el-GR" sz="1200" dirty="0"/>
              <a:t> </a:t>
            </a:r>
            <a:r>
              <a:rPr lang="el-GR" sz="1200" dirty="0" err="1"/>
              <a:t>αὐτοῖς</a:t>
            </a:r>
            <a:r>
              <a:rPr lang="el-GR" sz="1200" dirty="0"/>
              <a:t> </a:t>
            </a:r>
            <a:r>
              <a:rPr lang="el-GR" sz="1200" dirty="0" err="1"/>
              <a:t>τὴν</a:t>
            </a:r>
            <a:r>
              <a:rPr lang="el-GR" sz="1200" dirty="0"/>
              <a:t> </a:t>
            </a:r>
            <a:r>
              <a:rPr lang="el-GR" sz="1200" dirty="0" err="1"/>
              <a:t>ἱκανότητα</a:t>
            </a:r>
            <a:r>
              <a:rPr lang="el-GR" sz="1200" dirty="0"/>
              <a:t> </a:t>
            </a:r>
            <a:r>
              <a:rPr lang="el-GR" sz="1200" dirty="0" err="1"/>
              <a:t>νὰ</a:t>
            </a:r>
            <a:r>
              <a:rPr lang="el-GR" sz="1200" dirty="0"/>
              <a:t> </a:t>
            </a:r>
            <a:r>
              <a:rPr lang="el-GR" sz="1200" dirty="0" err="1"/>
              <a:t>ζῶμεν</a:t>
            </a:r>
            <a:r>
              <a:rPr lang="el-GR" sz="1200" dirty="0"/>
              <a:t> </a:t>
            </a:r>
            <a:r>
              <a:rPr lang="el-GR" sz="1200" dirty="0" err="1"/>
              <a:t>εἰς</a:t>
            </a:r>
            <a:r>
              <a:rPr lang="el-GR" sz="1200" dirty="0"/>
              <a:t> </a:t>
            </a:r>
            <a:r>
              <a:rPr lang="el-GR" sz="1200" dirty="0" err="1"/>
              <a:t>εὐδαιμονίαν</a:t>
            </a:r>
            <a:r>
              <a:rPr lang="el-GR" sz="1200" dirty="0"/>
              <a:t>.»</a:t>
            </a:r>
          </a:p>
          <a:p>
            <a:pPr marL="742950" lvl="1" indent="-285750">
              <a:buFont typeface="+mj-lt"/>
              <a:buAutoNum type="arabicPeriod"/>
            </a:pPr>
            <a:r>
              <a:rPr lang="el-GR" sz="1200" dirty="0"/>
              <a:t>Αναζητήστε έναν σύγχρονο πολιτικό λόγο που δίνει έμφαση σε ζητήματα ηθικής, ελευθερίας, ή συλλογικής δράσης (π.χ. ομιλία του Μάρτιν Λούθερ Κινγκ, της Μισέλ Ομπάμα, ή άλλου σύγχρονου ηγέτη).</a:t>
            </a:r>
          </a:p>
          <a:p>
            <a:pPr>
              <a:buFont typeface="+mj-lt"/>
              <a:buAutoNum type="arabicPeriod"/>
            </a:pPr>
            <a:r>
              <a:rPr lang="el-GR" sz="1200" b="1" dirty="0"/>
              <a:t>Συγκριτική Ανάλυση:</a:t>
            </a:r>
            <a:br>
              <a:rPr lang="el-GR" sz="1200" dirty="0"/>
            </a:br>
            <a:r>
              <a:rPr lang="el-GR" sz="1200" dirty="0"/>
              <a:t>Συγκρίνετε τον «Επιτάφιο» με τον σύγχρονο λόγο:</a:t>
            </a:r>
          </a:p>
          <a:p>
            <a:pPr marL="742950" lvl="1" indent="-285750">
              <a:buFont typeface="+mj-lt"/>
              <a:buAutoNum type="arabicPeriod"/>
            </a:pPr>
            <a:r>
              <a:rPr lang="el-GR" sz="1200" dirty="0"/>
              <a:t>Πώς παρουσιάζεται η έννοια της ηθικής και της ελευθερίας;</a:t>
            </a:r>
          </a:p>
          <a:p>
            <a:pPr marL="742950" lvl="1" indent="-285750">
              <a:buFont typeface="+mj-lt"/>
              <a:buAutoNum type="arabicPeriod"/>
            </a:pPr>
            <a:r>
              <a:rPr lang="el-GR" sz="1200" dirty="0"/>
              <a:t>Τι λέγεται για τη συλλογικότητα και την ευθύνη των πολιτών;</a:t>
            </a:r>
          </a:p>
          <a:p>
            <a:pPr marL="742950" lvl="1" indent="-285750">
              <a:buFont typeface="+mj-lt"/>
              <a:buAutoNum type="arabicPeriod"/>
            </a:pPr>
            <a:r>
              <a:rPr lang="el-GR" sz="1200" dirty="0"/>
              <a:t>Ποια γλωσσικά μέσα χρησιμοποιούνται για να εμπνεύσουν το ακροατήριο;</a:t>
            </a:r>
          </a:p>
          <a:p>
            <a:pPr marL="0" indent="0">
              <a:buNone/>
            </a:pPr>
            <a:endParaRPr lang="el-GR" sz="1000" dirty="0"/>
          </a:p>
        </p:txBody>
      </p:sp>
    </p:spTree>
    <p:extLst>
      <p:ext uri="{BB962C8B-B14F-4D97-AF65-F5344CB8AC3E}">
        <p14:creationId xmlns:p14="http://schemas.microsoft.com/office/powerpoint/2010/main" val="138789994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E51BA4DF-2BD4-4EC2-B1DB-B27C8AC718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D60003EE-9B44-B471-BF33-F7080CD8DB02}"/>
              </a:ext>
            </a:extLst>
          </p:cNvPr>
          <p:cNvPicPr>
            <a:picLocks noChangeAspect="1"/>
          </p:cNvPicPr>
          <p:nvPr/>
        </p:nvPicPr>
        <p:blipFill>
          <a:blip r:embed="rId2"/>
          <a:srcRect l="6159" r="52995" b="-1"/>
          <a:stretch/>
        </p:blipFill>
        <p:spPr>
          <a:xfrm>
            <a:off x="1" y="10"/>
            <a:ext cx="4196496" cy="6857990"/>
          </a:xfrm>
          <a:prstGeom prst="rect">
            <a:avLst/>
          </a:prstGeom>
          <a:effectLst/>
        </p:spPr>
      </p:pic>
      <p:graphicFrame>
        <p:nvGraphicFramePr>
          <p:cNvPr id="5" name="Θέση περιεχομένου 2">
            <a:extLst>
              <a:ext uri="{FF2B5EF4-FFF2-40B4-BE49-F238E27FC236}">
                <a16:creationId xmlns:a16="http://schemas.microsoft.com/office/drawing/2014/main" id="{79A15FCD-2FDC-4412-E82E-9C01CC43B6D0}"/>
              </a:ext>
            </a:extLst>
          </p:cNvPr>
          <p:cNvGraphicFramePr>
            <a:graphicFrameLocks noGrp="1"/>
          </p:cNvGraphicFramePr>
          <p:nvPr>
            <p:ph idx="1"/>
            <p:extLst>
              <p:ext uri="{D42A27DB-BD31-4B8C-83A1-F6EECF244321}">
                <p14:modId xmlns:p14="http://schemas.microsoft.com/office/powerpoint/2010/main" val="2362562319"/>
              </p:ext>
            </p:extLst>
          </p:nvPr>
        </p:nvGraphicFramePr>
        <p:xfrm>
          <a:off x="4553733" y="725214"/>
          <a:ext cx="6798541" cy="538983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0169880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38F59A4-4431-460D-8E49-6E65C189A5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8A919B9C-5C01-47E4-B2F2-45F589208AB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92000" cy="6858000"/>
            <a:chOff x="0" y="0"/>
            <a:chExt cx="12192000" cy="6858000"/>
          </a:xfrm>
        </p:grpSpPr>
        <p:sp>
          <p:nvSpPr>
            <p:cNvPr id="12" name="Rectangle 11">
              <a:extLst>
                <a:ext uri="{FF2B5EF4-FFF2-40B4-BE49-F238E27FC236}">
                  <a16:creationId xmlns:a16="http://schemas.microsoft.com/office/drawing/2014/main" id="{E85A82CE-D835-4542-BE8D-62A8F5A943C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063D7EF0-3AC8-4029-B55D-EBDD733D39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4">
                <a:lumMod val="75000"/>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Τίτλος 1">
            <a:extLst>
              <a:ext uri="{FF2B5EF4-FFF2-40B4-BE49-F238E27FC236}">
                <a16:creationId xmlns:a16="http://schemas.microsoft.com/office/drawing/2014/main" id="{5412E18B-3BB7-ACED-984D-2CE27655F505}"/>
              </a:ext>
            </a:extLst>
          </p:cNvPr>
          <p:cNvSpPr>
            <a:spLocks noGrp="1"/>
          </p:cNvSpPr>
          <p:nvPr>
            <p:ph type="title"/>
          </p:nvPr>
        </p:nvSpPr>
        <p:spPr>
          <a:xfrm>
            <a:off x="550863" y="365125"/>
            <a:ext cx="11090274" cy="1325563"/>
          </a:xfrm>
        </p:spPr>
        <p:txBody>
          <a:bodyPr>
            <a:normAutofit/>
          </a:bodyPr>
          <a:lstStyle/>
          <a:p>
            <a:r>
              <a:rPr lang="el-GR" sz="4000"/>
              <a:t>Μάθημα 6: Θρησκεία και Μύθος στα Αρχαιογνωστικά Μαθήματα</a:t>
            </a:r>
          </a:p>
        </p:txBody>
      </p:sp>
      <p:graphicFrame>
        <p:nvGraphicFramePr>
          <p:cNvPr id="5" name="Θέση περιεχομένου 2">
            <a:extLst>
              <a:ext uri="{FF2B5EF4-FFF2-40B4-BE49-F238E27FC236}">
                <a16:creationId xmlns:a16="http://schemas.microsoft.com/office/drawing/2014/main" id="{ADFB6C08-F1EC-8729-4058-412B5C9F4798}"/>
              </a:ext>
            </a:extLst>
          </p:cNvPr>
          <p:cNvGraphicFramePr>
            <a:graphicFrameLocks noGrp="1"/>
          </p:cNvGraphicFramePr>
          <p:nvPr>
            <p:ph idx="1"/>
            <p:extLst>
              <p:ext uri="{D42A27DB-BD31-4B8C-83A1-F6EECF244321}">
                <p14:modId xmlns:p14="http://schemas.microsoft.com/office/powerpoint/2010/main" val="4099420151"/>
              </p:ext>
            </p:extLst>
          </p:nvPr>
        </p:nvGraphicFramePr>
        <p:xfrm>
          <a:off x="547688" y="2133600"/>
          <a:ext cx="11093450" cy="41576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8051928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DAF9DCFA-4586-E145-C203-18B6E2927937}"/>
              </a:ext>
            </a:extLst>
          </p:cNvPr>
          <p:cNvSpPr>
            <a:spLocks noGrp="1"/>
          </p:cNvSpPr>
          <p:nvPr>
            <p:ph type="title"/>
          </p:nvPr>
        </p:nvSpPr>
        <p:spPr>
          <a:xfrm>
            <a:off x="6417733" y="490537"/>
            <a:ext cx="5291663" cy="1628775"/>
          </a:xfrm>
        </p:spPr>
        <p:txBody>
          <a:bodyPr anchor="b">
            <a:normAutofit/>
          </a:bodyPr>
          <a:lstStyle/>
          <a:p>
            <a:endParaRPr lang="el-GR" sz="4000"/>
          </a:p>
        </p:txBody>
      </p:sp>
      <p:pic>
        <p:nvPicPr>
          <p:cNvPr id="6" name="Picture 5">
            <a:extLst>
              <a:ext uri="{FF2B5EF4-FFF2-40B4-BE49-F238E27FC236}">
                <a16:creationId xmlns:a16="http://schemas.microsoft.com/office/drawing/2014/main" id="{721121EA-4D71-FBD0-2BF2-A1E39913AB12}"/>
              </a:ext>
            </a:extLst>
          </p:cNvPr>
          <p:cNvPicPr>
            <a:picLocks noChangeAspect="1"/>
          </p:cNvPicPr>
          <p:nvPr/>
        </p:nvPicPr>
        <p:blipFill>
          <a:blip r:embed="rId2"/>
          <a:srcRect l="24276" r="16376" b="-2"/>
          <a:stretch/>
        </p:blipFill>
        <p:spPr>
          <a:xfrm>
            <a:off x="2" y="1587"/>
            <a:ext cx="6095999" cy="6856413"/>
          </a:xfrm>
          <a:custGeom>
            <a:avLst/>
            <a:gdLst/>
            <a:ahLst/>
            <a:cxnLst/>
            <a:rect l="l" t="t" r="r" b="b"/>
            <a:pathLst>
              <a:path w="6649908" h="6856413">
                <a:moveTo>
                  <a:pt x="0" y="0"/>
                </a:moveTo>
                <a:lnTo>
                  <a:pt x="6559859" y="0"/>
                </a:lnTo>
                <a:lnTo>
                  <a:pt x="6572145" y="79394"/>
                </a:lnTo>
                <a:cubicBezTo>
                  <a:pt x="6857782" y="2230562"/>
                  <a:pt x="6243159" y="4473353"/>
                  <a:pt x="6528796" y="6624522"/>
                </a:cubicBezTo>
                <a:lnTo>
                  <a:pt x="6564680" y="6856413"/>
                </a:lnTo>
                <a:lnTo>
                  <a:pt x="0" y="6856413"/>
                </a:lnTo>
                <a:close/>
              </a:path>
            </a:pathLst>
          </a:custGeom>
        </p:spPr>
      </p:pic>
      <p:graphicFrame>
        <p:nvGraphicFramePr>
          <p:cNvPr id="5" name="Θέση περιεχομένου 2">
            <a:extLst>
              <a:ext uri="{FF2B5EF4-FFF2-40B4-BE49-F238E27FC236}">
                <a16:creationId xmlns:a16="http://schemas.microsoft.com/office/drawing/2014/main" id="{26F89EFD-5244-9AB7-C145-D8D9880582CC}"/>
              </a:ext>
            </a:extLst>
          </p:cNvPr>
          <p:cNvGraphicFramePr>
            <a:graphicFrameLocks noGrp="1"/>
          </p:cNvGraphicFramePr>
          <p:nvPr>
            <p:ph idx="1"/>
            <p:extLst>
              <p:ext uri="{D42A27DB-BD31-4B8C-83A1-F6EECF244321}">
                <p14:modId xmlns:p14="http://schemas.microsoft.com/office/powerpoint/2010/main" val="3595513837"/>
              </p:ext>
            </p:extLst>
          </p:nvPr>
        </p:nvGraphicFramePr>
        <p:xfrm>
          <a:off x="6417734" y="882870"/>
          <a:ext cx="5291664" cy="548459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4074904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1575955"/>
          </a:xfrm>
          <a:prstGeom prst="rect">
            <a:avLst/>
          </a:prstGeom>
          <a:gradFill>
            <a:gsLst>
              <a:gs pos="0">
                <a:srgbClr val="000000">
                  <a:alpha val="96000"/>
                </a:srgbClr>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8857" y="0"/>
            <a:ext cx="4063143" cy="1576412"/>
          </a:xfrm>
          <a:prstGeom prst="rect">
            <a:avLst/>
          </a:prstGeom>
          <a:gradFill>
            <a:gsLst>
              <a:gs pos="19000">
                <a:schemeClr val="accent1">
                  <a:lumMod val="50000"/>
                  <a:alpha val="68000"/>
                </a:schemeClr>
              </a:gs>
              <a:gs pos="100000">
                <a:schemeClr val="accent1">
                  <a:alpha val="79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307777" y="-5307778"/>
            <a:ext cx="1576446" cy="12192002"/>
          </a:xfrm>
          <a:prstGeom prst="rect">
            <a:avLst/>
          </a:prstGeom>
          <a:gradFill>
            <a:gsLst>
              <a:gs pos="23000">
                <a:schemeClr val="accent1">
                  <a:alpha val="0"/>
                </a:schemeClr>
              </a:gs>
              <a:gs pos="99000">
                <a:srgbClr val="000000">
                  <a:alpha val="74000"/>
                </a:srgbClr>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Τίτλος 1">
            <a:extLst>
              <a:ext uri="{FF2B5EF4-FFF2-40B4-BE49-F238E27FC236}">
                <a16:creationId xmlns:a16="http://schemas.microsoft.com/office/drawing/2014/main" id="{C2CA5038-0405-2FDB-ED43-BCD77211BDA6}"/>
              </a:ext>
            </a:extLst>
          </p:cNvPr>
          <p:cNvSpPr>
            <a:spLocks noGrp="1"/>
          </p:cNvSpPr>
          <p:nvPr>
            <p:ph type="title"/>
          </p:nvPr>
        </p:nvSpPr>
        <p:spPr>
          <a:xfrm>
            <a:off x="1371597" y="348865"/>
            <a:ext cx="10044023" cy="877729"/>
          </a:xfrm>
        </p:spPr>
        <p:txBody>
          <a:bodyPr anchor="ctr">
            <a:normAutofit/>
          </a:bodyPr>
          <a:lstStyle/>
          <a:p>
            <a:endParaRPr lang="el-GR" sz="4000">
              <a:solidFill>
                <a:srgbClr val="FFFFFF"/>
              </a:solidFill>
            </a:endParaRPr>
          </a:p>
        </p:txBody>
      </p:sp>
      <p:graphicFrame>
        <p:nvGraphicFramePr>
          <p:cNvPr id="5" name="Θέση περιεχομένου 2">
            <a:extLst>
              <a:ext uri="{FF2B5EF4-FFF2-40B4-BE49-F238E27FC236}">
                <a16:creationId xmlns:a16="http://schemas.microsoft.com/office/drawing/2014/main" id="{4EC817D0-FEDE-0B79-E08F-8F3F6E5044DB}"/>
              </a:ext>
            </a:extLst>
          </p:cNvPr>
          <p:cNvGraphicFramePr>
            <a:graphicFrameLocks noGrp="1"/>
          </p:cNvGraphicFramePr>
          <p:nvPr>
            <p:ph idx="1"/>
            <p:extLst>
              <p:ext uri="{D42A27DB-BD31-4B8C-83A1-F6EECF244321}">
                <p14:modId xmlns:p14="http://schemas.microsoft.com/office/powerpoint/2010/main" val="2920256190"/>
              </p:ext>
            </p:extLst>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6515907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DE794AAA-5678-A07C-4F04-9C47C624256E}"/>
              </a:ext>
            </a:extLst>
          </p:cNvPr>
          <p:cNvSpPr>
            <a:spLocks noGrp="1"/>
          </p:cNvSpPr>
          <p:nvPr>
            <p:ph type="title"/>
          </p:nvPr>
        </p:nvSpPr>
        <p:spPr>
          <a:xfrm>
            <a:off x="686834" y="1153572"/>
            <a:ext cx="3200400" cy="4461163"/>
          </a:xfrm>
        </p:spPr>
        <p:txBody>
          <a:bodyPr>
            <a:normAutofit/>
          </a:bodyPr>
          <a:lstStyle/>
          <a:p>
            <a:r>
              <a:rPr lang="el-GR" sz="3100">
                <a:solidFill>
                  <a:srgbClr val="FFFFFF"/>
                </a:solidFill>
              </a:rPr>
              <a:t>Δημιουργία σύγχρονου μύθου: Οι φοιτητές γράφουν μια ιστορία που εξηγεί ένα φαινόμενο της εποχής μας, εμπνεόμενοι από την αρχαία μυθολογία.</a:t>
            </a:r>
          </a:p>
        </p:txBody>
      </p:sp>
      <p:sp>
        <p:nvSpPr>
          <p:cNvPr id="12" name="Arc 1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Θέση περιεχομένου 2">
            <a:extLst>
              <a:ext uri="{FF2B5EF4-FFF2-40B4-BE49-F238E27FC236}">
                <a16:creationId xmlns:a16="http://schemas.microsoft.com/office/drawing/2014/main" id="{0EC3F22F-DF35-FC2D-F272-3E39A2B53E08}"/>
              </a:ext>
            </a:extLst>
          </p:cNvPr>
          <p:cNvSpPr>
            <a:spLocks noGrp="1"/>
          </p:cNvSpPr>
          <p:nvPr>
            <p:ph idx="1"/>
          </p:nvPr>
        </p:nvSpPr>
        <p:spPr>
          <a:xfrm>
            <a:off x="4447308" y="591344"/>
            <a:ext cx="6906491" cy="5585619"/>
          </a:xfrm>
        </p:spPr>
        <p:txBody>
          <a:bodyPr anchor="ctr">
            <a:normAutofit lnSpcReduction="10000"/>
          </a:bodyPr>
          <a:lstStyle/>
          <a:p>
            <a:pPr marL="0" indent="0">
              <a:buNone/>
            </a:pPr>
            <a:r>
              <a:rPr lang="el-GR" sz="2000" dirty="0"/>
              <a:t>Ανατρέξτε στη λειτουργία των αρχαίων μύθων ως αφηγήσεων που προσπαθούσαν να εξηγήσουν φυσικά φαινόμενα, ανθρώπινες σχέσεις, ή ηθικά διλήμματα. Αναφερθείτε σε παραδείγματα όπως: </a:t>
            </a:r>
          </a:p>
          <a:p>
            <a:r>
              <a:rPr lang="el-GR" sz="2000" dirty="0"/>
              <a:t>Ο μύθος του Προμηθέα για τη φωτιά (τεχνολογία και γνώση).</a:t>
            </a:r>
          </a:p>
          <a:p>
            <a:pPr>
              <a:buFont typeface="Arial" panose="020B0604020202020204" pitchFamily="34" charset="0"/>
              <a:buChar char="•"/>
            </a:pPr>
            <a:r>
              <a:rPr lang="el-GR" sz="2000" dirty="0"/>
              <a:t>Ο μύθος του Νάρκισσου για την </a:t>
            </a:r>
            <a:r>
              <a:rPr lang="el-GR" sz="2000" dirty="0" err="1"/>
              <a:t>αυτοαγάπη</a:t>
            </a:r>
            <a:r>
              <a:rPr lang="el-GR" sz="2000" dirty="0"/>
              <a:t> και τον εγωισμό.</a:t>
            </a:r>
          </a:p>
          <a:p>
            <a:pPr>
              <a:buFont typeface="Arial" panose="020B0604020202020204" pitchFamily="34" charset="0"/>
              <a:buChar char="•"/>
            </a:pPr>
            <a:r>
              <a:rPr lang="el-GR" sz="2000" dirty="0"/>
              <a:t>Η Πανδώρα για την περιέργεια και τις συνέπειές της.</a:t>
            </a:r>
          </a:p>
          <a:p>
            <a:pPr marL="0" indent="0">
              <a:buNone/>
            </a:pPr>
            <a:r>
              <a:rPr lang="el-GR" sz="2000" dirty="0"/>
              <a:t>Ζητήστε από κάθε ομάδα ή φοιτητή να επιλέξει ένα σύγχρονο φαινόμενο που τους ενδιαφέρει. Ενδεικτικά θέματα:</a:t>
            </a:r>
          </a:p>
          <a:p>
            <a:r>
              <a:rPr lang="el-GR" sz="2000" dirty="0"/>
              <a:t>Η κλιματική αλλαγή.</a:t>
            </a:r>
          </a:p>
          <a:p>
            <a:pPr>
              <a:buFont typeface="Arial" panose="020B0604020202020204" pitchFamily="34" charset="0"/>
              <a:buChar char="•"/>
            </a:pPr>
            <a:r>
              <a:rPr lang="el-GR" sz="2000" dirty="0"/>
              <a:t>Η εξάρτηση από την τεχνολογία ή τα μέσα κοινωνικής δικτύωσης.</a:t>
            </a:r>
          </a:p>
          <a:p>
            <a:pPr>
              <a:buFont typeface="Arial" panose="020B0604020202020204" pitchFamily="34" charset="0"/>
              <a:buChar char="•"/>
            </a:pPr>
            <a:r>
              <a:rPr lang="el-GR" sz="2000" dirty="0"/>
              <a:t>Η ανισότητα και η κοινωνική δικαιοσύνη.</a:t>
            </a:r>
          </a:p>
          <a:p>
            <a:pPr>
              <a:buFont typeface="Arial" panose="020B0604020202020204" pitchFamily="34" charset="0"/>
              <a:buChar char="•"/>
            </a:pPr>
            <a:r>
              <a:rPr lang="el-GR" sz="2000" dirty="0"/>
              <a:t>Η βιοηθική και οι εξελίξεις στη γενετική επιστήμη.</a:t>
            </a:r>
          </a:p>
          <a:p>
            <a:pPr>
              <a:buFont typeface="Arial" panose="020B0604020202020204" pitchFamily="34" charset="0"/>
              <a:buChar char="•"/>
            </a:pPr>
            <a:r>
              <a:rPr lang="el-GR" sz="2000" dirty="0"/>
              <a:t>Η μοναξιά σε έναν ψηφιακό κόσμο.</a:t>
            </a:r>
          </a:p>
          <a:p>
            <a:endParaRPr lang="el-GR" sz="2000" dirty="0"/>
          </a:p>
        </p:txBody>
      </p:sp>
    </p:spTree>
    <p:extLst>
      <p:ext uri="{BB962C8B-B14F-4D97-AF65-F5344CB8AC3E}">
        <p14:creationId xmlns:p14="http://schemas.microsoft.com/office/powerpoint/2010/main" val="134276155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56E9B3E6-E277-4D68-BA48-9CB43FFBD6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216597"/>
            <a:ext cx="731521" cy="673460"/>
            <a:chOff x="3940602" y="308034"/>
            <a:chExt cx="2116791" cy="3428999"/>
          </a:xfrm>
          <a:solidFill>
            <a:schemeClr val="accent4"/>
          </a:solidFill>
        </p:grpSpPr>
        <p:sp>
          <p:nvSpPr>
            <p:cNvPr id="12" name="Rectangle 11">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Rectangle 15">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79" y="613954"/>
            <a:ext cx="10907487" cy="1894116"/>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00EDA2DA-37AC-E67E-E8EE-B8C2A2B918D7}"/>
              </a:ext>
            </a:extLst>
          </p:cNvPr>
          <p:cNvSpPr>
            <a:spLocks noGrp="1"/>
          </p:cNvSpPr>
          <p:nvPr>
            <p:ph type="title"/>
          </p:nvPr>
        </p:nvSpPr>
        <p:spPr>
          <a:xfrm>
            <a:off x="1043631" y="809898"/>
            <a:ext cx="10173010" cy="1554480"/>
          </a:xfrm>
        </p:spPr>
        <p:txBody>
          <a:bodyPr anchor="ctr">
            <a:normAutofit/>
          </a:bodyPr>
          <a:lstStyle/>
          <a:p>
            <a:r>
              <a:rPr lang="el-GR" sz="4800" b="1"/>
              <a:t>Δημιουργία του Μύθου:</a:t>
            </a:r>
            <a:endParaRPr lang="el-GR" sz="4800"/>
          </a:p>
        </p:txBody>
      </p:sp>
      <p:cxnSp>
        <p:nvCxnSpPr>
          <p:cNvPr id="18" name="Straight Connector 17">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85313"/>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aphicFrame>
        <p:nvGraphicFramePr>
          <p:cNvPr id="5" name="Θέση περιεχομένου 2">
            <a:extLst>
              <a:ext uri="{FF2B5EF4-FFF2-40B4-BE49-F238E27FC236}">
                <a16:creationId xmlns:a16="http://schemas.microsoft.com/office/drawing/2014/main" id="{C763F5BE-1F49-AD99-CA22-5E667B5C3793}"/>
              </a:ext>
            </a:extLst>
          </p:cNvPr>
          <p:cNvGraphicFramePr>
            <a:graphicFrameLocks noGrp="1"/>
          </p:cNvGraphicFramePr>
          <p:nvPr>
            <p:ph idx="1"/>
            <p:extLst>
              <p:ext uri="{D42A27DB-BD31-4B8C-83A1-F6EECF244321}">
                <p14:modId xmlns:p14="http://schemas.microsoft.com/office/powerpoint/2010/main" val="775705035"/>
              </p:ext>
            </p:extLst>
          </p:nvPr>
        </p:nvGraphicFramePr>
        <p:xfrm>
          <a:off x="904602" y="3017519"/>
          <a:ext cx="10378440" cy="32099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7776944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99257C0-200E-0004-B983-6205768DD3A2}"/>
              </a:ext>
            </a:extLst>
          </p:cNvPr>
          <p:cNvPicPr>
            <a:picLocks noChangeAspect="1"/>
          </p:cNvPicPr>
          <p:nvPr/>
        </p:nvPicPr>
        <p:blipFill>
          <a:blip r:embed="rId2">
            <a:duotone>
              <a:schemeClr val="bg2">
                <a:shade val="45000"/>
                <a:satMod val="135000"/>
              </a:schemeClr>
              <a:prstClr val="white"/>
            </a:duotone>
          </a:blip>
          <a:srcRect/>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7EDC1854-C36F-B7BC-5C8B-666A4CB74EB4}"/>
              </a:ext>
            </a:extLst>
          </p:cNvPr>
          <p:cNvSpPr>
            <a:spLocks noGrp="1"/>
          </p:cNvSpPr>
          <p:nvPr>
            <p:ph type="title"/>
          </p:nvPr>
        </p:nvSpPr>
        <p:spPr>
          <a:xfrm>
            <a:off x="838200" y="365125"/>
            <a:ext cx="10515600" cy="1325563"/>
          </a:xfrm>
        </p:spPr>
        <p:txBody>
          <a:bodyPr>
            <a:normAutofit/>
          </a:bodyPr>
          <a:lstStyle/>
          <a:p>
            <a:r>
              <a:rPr lang="el-GR" dirty="0"/>
              <a:t>θεμελιώδεις παιδαγωγικές θεωρίες</a:t>
            </a:r>
          </a:p>
        </p:txBody>
      </p:sp>
      <p:graphicFrame>
        <p:nvGraphicFramePr>
          <p:cNvPr id="5" name="Θέση περιεχομένου 2">
            <a:extLst>
              <a:ext uri="{FF2B5EF4-FFF2-40B4-BE49-F238E27FC236}">
                <a16:creationId xmlns:a16="http://schemas.microsoft.com/office/drawing/2014/main" id="{512C0503-56B1-F83B-0EA3-6572C0263AFF}"/>
              </a:ext>
            </a:extLst>
          </p:cNvPr>
          <p:cNvGraphicFramePr>
            <a:graphicFrameLocks noGrp="1"/>
          </p:cNvGraphicFramePr>
          <p:nvPr>
            <p:ph idx="1"/>
            <p:extLst>
              <p:ext uri="{D42A27DB-BD31-4B8C-83A1-F6EECF244321}">
                <p14:modId xmlns:p14="http://schemas.microsoft.com/office/powerpoint/2010/main" val="2781938117"/>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78880821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56E9B3E6-E277-4D68-BA48-9CB43FFBD6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216597"/>
            <a:ext cx="731521" cy="673460"/>
            <a:chOff x="3940602" y="308034"/>
            <a:chExt cx="2116791" cy="3428999"/>
          </a:xfrm>
          <a:solidFill>
            <a:schemeClr val="accent4"/>
          </a:solidFill>
        </p:grpSpPr>
        <p:sp>
          <p:nvSpPr>
            <p:cNvPr id="12" name="Rectangle 11">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Rectangle 15">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79" y="613954"/>
            <a:ext cx="10907487" cy="1894116"/>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0EB66E2B-B132-3B67-7BB3-2AA0B8EEC3B8}"/>
              </a:ext>
            </a:extLst>
          </p:cNvPr>
          <p:cNvSpPr>
            <a:spLocks noGrp="1"/>
          </p:cNvSpPr>
          <p:nvPr>
            <p:ph type="title"/>
          </p:nvPr>
        </p:nvSpPr>
        <p:spPr>
          <a:xfrm>
            <a:off x="1043631" y="809898"/>
            <a:ext cx="10173010" cy="1554480"/>
          </a:xfrm>
        </p:spPr>
        <p:txBody>
          <a:bodyPr anchor="ctr">
            <a:normAutofit/>
          </a:bodyPr>
          <a:lstStyle/>
          <a:p>
            <a:r>
              <a:rPr lang="el-GR" sz="4800" b="1" dirty="0"/>
              <a:t>Παραδείγματα για Έμπνευση:</a:t>
            </a:r>
            <a:br>
              <a:rPr lang="el-GR" sz="4800" dirty="0"/>
            </a:br>
            <a:endParaRPr lang="el-GR" sz="4800" dirty="0"/>
          </a:p>
        </p:txBody>
      </p:sp>
      <p:cxnSp>
        <p:nvCxnSpPr>
          <p:cNvPr id="18" name="Straight Connector 17">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85313"/>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aphicFrame>
        <p:nvGraphicFramePr>
          <p:cNvPr id="5" name="Θέση περιεχομένου 2">
            <a:extLst>
              <a:ext uri="{FF2B5EF4-FFF2-40B4-BE49-F238E27FC236}">
                <a16:creationId xmlns:a16="http://schemas.microsoft.com/office/drawing/2014/main" id="{227C8D4B-9B64-ECCF-B872-9F8D1ECF1F86}"/>
              </a:ext>
            </a:extLst>
          </p:cNvPr>
          <p:cNvGraphicFramePr>
            <a:graphicFrameLocks noGrp="1"/>
          </p:cNvGraphicFramePr>
          <p:nvPr>
            <p:ph idx="1"/>
            <p:extLst>
              <p:ext uri="{D42A27DB-BD31-4B8C-83A1-F6EECF244321}">
                <p14:modId xmlns:p14="http://schemas.microsoft.com/office/powerpoint/2010/main" val="2040017526"/>
              </p:ext>
            </p:extLst>
          </p:nvPr>
        </p:nvGraphicFramePr>
        <p:xfrm>
          <a:off x="904602" y="3017519"/>
          <a:ext cx="10378440" cy="32099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0891140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495178C-13B3-B37D-07FF-962B5E1F09A8}"/>
              </a:ext>
            </a:extLst>
          </p:cNvPr>
          <p:cNvPicPr>
            <a:picLocks noChangeAspect="1"/>
          </p:cNvPicPr>
          <p:nvPr/>
        </p:nvPicPr>
        <p:blipFill>
          <a:blip r:embed="rId2"/>
          <a:srcRect t="15730"/>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257363FD-7E77-4145-9483-331A807ADF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6802" cy="6858000"/>
          </a:xfrm>
          <a:prstGeom prst="rect">
            <a:avLst/>
          </a:prstGeom>
          <a:gradFill flip="none" rotWithShape="1">
            <a:gsLst>
              <a:gs pos="28000">
                <a:schemeClr val="bg2">
                  <a:alpha val="84000"/>
                </a:schemeClr>
              </a:gs>
              <a:gs pos="74000">
                <a:schemeClr val="bg1"/>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Τίτλος 1">
            <a:extLst>
              <a:ext uri="{FF2B5EF4-FFF2-40B4-BE49-F238E27FC236}">
                <a16:creationId xmlns:a16="http://schemas.microsoft.com/office/drawing/2014/main" id="{A1E73483-24F2-64C7-70BC-66F7F94F4709}"/>
              </a:ext>
            </a:extLst>
          </p:cNvPr>
          <p:cNvSpPr>
            <a:spLocks noGrp="1"/>
          </p:cNvSpPr>
          <p:nvPr>
            <p:ph type="title"/>
          </p:nvPr>
        </p:nvSpPr>
        <p:spPr>
          <a:xfrm>
            <a:off x="838200" y="365125"/>
            <a:ext cx="10515600" cy="1325563"/>
          </a:xfrm>
        </p:spPr>
        <p:txBody>
          <a:bodyPr>
            <a:normAutofit/>
          </a:bodyPr>
          <a:lstStyle/>
          <a:p>
            <a:r>
              <a:rPr lang="el-GR" b="1" dirty="0"/>
              <a:t>Κονστρουκτιβισμός (</a:t>
            </a:r>
            <a:r>
              <a:rPr lang="en" b="1" dirty="0"/>
              <a:t>Constructivism)</a:t>
            </a:r>
            <a:br>
              <a:rPr lang="en" b="1" dirty="0"/>
            </a:br>
            <a:endParaRPr lang="el-GR" dirty="0"/>
          </a:p>
        </p:txBody>
      </p:sp>
      <p:graphicFrame>
        <p:nvGraphicFramePr>
          <p:cNvPr id="5" name="Θέση περιεχομένου 2">
            <a:extLst>
              <a:ext uri="{FF2B5EF4-FFF2-40B4-BE49-F238E27FC236}">
                <a16:creationId xmlns:a16="http://schemas.microsoft.com/office/drawing/2014/main" id="{668D66DC-0F2F-7D32-4CE9-2177CF315DBE}"/>
              </a:ext>
            </a:extLst>
          </p:cNvPr>
          <p:cNvGraphicFramePr>
            <a:graphicFrameLocks noGrp="1"/>
          </p:cNvGraphicFramePr>
          <p:nvPr>
            <p:ph idx="1"/>
            <p:extLst>
              <p:ext uri="{D42A27DB-BD31-4B8C-83A1-F6EECF244321}">
                <p14:modId xmlns:p14="http://schemas.microsoft.com/office/powerpoint/2010/main" val="2611538025"/>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8381509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A7CA333D-F0B6-0312-8D21-4FF63CBF2237}"/>
              </a:ext>
            </a:extLst>
          </p:cNvPr>
          <p:cNvPicPr>
            <a:picLocks noChangeAspect="1"/>
          </p:cNvPicPr>
          <p:nvPr/>
        </p:nvPicPr>
        <p:blipFill>
          <a:blip r:embed="rId2"/>
          <a:srcRect t="15730"/>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257363FD-7E77-4145-9483-331A807ADF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6802" cy="6858000"/>
          </a:xfrm>
          <a:prstGeom prst="rect">
            <a:avLst/>
          </a:prstGeom>
          <a:gradFill flip="none" rotWithShape="1">
            <a:gsLst>
              <a:gs pos="28000">
                <a:schemeClr val="bg2">
                  <a:alpha val="84000"/>
                </a:schemeClr>
              </a:gs>
              <a:gs pos="74000">
                <a:schemeClr val="bg1"/>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Τίτλος 1">
            <a:extLst>
              <a:ext uri="{FF2B5EF4-FFF2-40B4-BE49-F238E27FC236}">
                <a16:creationId xmlns:a16="http://schemas.microsoft.com/office/drawing/2014/main" id="{48BAFAF9-C511-01A4-4841-B408D54E42E6}"/>
              </a:ext>
            </a:extLst>
          </p:cNvPr>
          <p:cNvSpPr>
            <a:spLocks noGrp="1"/>
          </p:cNvSpPr>
          <p:nvPr>
            <p:ph type="title"/>
          </p:nvPr>
        </p:nvSpPr>
        <p:spPr>
          <a:xfrm>
            <a:off x="838200" y="365125"/>
            <a:ext cx="10515600" cy="1325563"/>
          </a:xfrm>
        </p:spPr>
        <p:txBody>
          <a:bodyPr>
            <a:normAutofit/>
          </a:bodyPr>
          <a:lstStyle/>
          <a:p>
            <a:r>
              <a:rPr lang="el-GR" dirty="0"/>
              <a:t>Βιωματική Μάθηση (</a:t>
            </a:r>
            <a:r>
              <a:rPr lang="en" dirty="0"/>
              <a:t>Experiential Learning)</a:t>
            </a:r>
            <a:endParaRPr lang="el-GR" dirty="0"/>
          </a:p>
        </p:txBody>
      </p:sp>
      <p:graphicFrame>
        <p:nvGraphicFramePr>
          <p:cNvPr id="5" name="Θέση περιεχομένου 2">
            <a:extLst>
              <a:ext uri="{FF2B5EF4-FFF2-40B4-BE49-F238E27FC236}">
                <a16:creationId xmlns:a16="http://schemas.microsoft.com/office/drawing/2014/main" id="{E8AADA5E-CFD5-A6F5-75F1-D5A20F6763A4}"/>
              </a:ext>
            </a:extLst>
          </p:cNvPr>
          <p:cNvGraphicFramePr>
            <a:graphicFrameLocks noGrp="1"/>
          </p:cNvGraphicFramePr>
          <p:nvPr>
            <p:ph idx="1"/>
            <p:extLst>
              <p:ext uri="{D42A27DB-BD31-4B8C-83A1-F6EECF244321}">
                <p14:modId xmlns:p14="http://schemas.microsoft.com/office/powerpoint/2010/main" val="842656453"/>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4798410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BB867FF-FC45-48F7-8104-F89BE54909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8BB56887-D0D5-4F0C-9E19-7247EB83C8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208695" y="1"/>
            <a:ext cx="1135066" cy="477997"/>
          </a:xfrm>
          <a:custGeom>
            <a:avLst/>
            <a:gdLst>
              <a:gd name="connsiteX0" fmla="*/ 0 w 1135066"/>
              <a:gd name="connsiteY0" fmla="*/ 0 h 477997"/>
              <a:gd name="connsiteX1" fmla="*/ 1135066 w 1135066"/>
              <a:gd name="connsiteY1" fmla="*/ 0 h 477997"/>
              <a:gd name="connsiteX2" fmla="*/ 1133370 w 1135066"/>
              <a:gd name="connsiteY2" fmla="*/ 16827 h 477997"/>
              <a:gd name="connsiteX3" fmla="*/ 567533 w 1135066"/>
              <a:gd name="connsiteY3" fmla="*/ 477997 h 477997"/>
              <a:gd name="connsiteX4" fmla="*/ 1696 w 1135066"/>
              <a:gd name="connsiteY4" fmla="*/ 16827 h 47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066" h="477997">
                <a:moveTo>
                  <a:pt x="0" y="0"/>
                </a:moveTo>
                <a:lnTo>
                  <a:pt x="1135066" y="0"/>
                </a:lnTo>
                <a:lnTo>
                  <a:pt x="1133370" y="16827"/>
                </a:lnTo>
                <a:cubicBezTo>
                  <a:pt x="1079514" y="280016"/>
                  <a:pt x="846644" y="477997"/>
                  <a:pt x="567533" y="477997"/>
                </a:cubicBezTo>
                <a:cubicBezTo>
                  <a:pt x="288422" y="477997"/>
                  <a:pt x="55552" y="280016"/>
                  <a:pt x="1696" y="1682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Τίτλος 1">
            <a:extLst>
              <a:ext uri="{FF2B5EF4-FFF2-40B4-BE49-F238E27FC236}">
                <a16:creationId xmlns:a16="http://schemas.microsoft.com/office/drawing/2014/main" id="{49874432-4B08-2AC3-9716-D00F9D3A27AF}"/>
              </a:ext>
            </a:extLst>
          </p:cNvPr>
          <p:cNvSpPr>
            <a:spLocks noGrp="1"/>
          </p:cNvSpPr>
          <p:nvPr>
            <p:ph type="title"/>
          </p:nvPr>
        </p:nvSpPr>
        <p:spPr>
          <a:xfrm>
            <a:off x="838200" y="365125"/>
            <a:ext cx="10515600" cy="1325563"/>
          </a:xfrm>
        </p:spPr>
        <p:txBody>
          <a:bodyPr>
            <a:normAutofit/>
          </a:bodyPr>
          <a:lstStyle/>
          <a:p>
            <a:r>
              <a:rPr lang="el-GR" dirty="0"/>
              <a:t>Θεωρία της </a:t>
            </a:r>
            <a:r>
              <a:rPr lang="el-GR" dirty="0" err="1"/>
              <a:t>Πολυτροπικότητας</a:t>
            </a:r>
            <a:r>
              <a:rPr lang="el-GR" dirty="0"/>
              <a:t> (</a:t>
            </a:r>
            <a:r>
              <a:rPr lang="en" dirty="0"/>
              <a:t>Multimodality)</a:t>
            </a:r>
            <a:endParaRPr lang="el-GR" dirty="0"/>
          </a:p>
        </p:txBody>
      </p:sp>
      <p:sp>
        <p:nvSpPr>
          <p:cNvPr id="12" name="Arc 1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V="1">
            <a:off x="555710" y="2183223"/>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Θέση περιεχομένου 2">
            <a:extLst>
              <a:ext uri="{FF2B5EF4-FFF2-40B4-BE49-F238E27FC236}">
                <a16:creationId xmlns:a16="http://schemas.microsoft.com/office/drawing/2014/main" id="{1FD734F9-6513-4593-3614-C15976B267C4}"/>
              </a:ext>
            </a:extLst>
          </p:cNvPr>
          <p:cNvSpPr>
            <a:spLocks noGrp="1"/>
          </p:cNvSpPr>
          <p:nvPr>
            <p:ph idx="1"/>
          </p:nvPr>
        </p:nvSpPr>
        <p:spPr>
          <a:xfrm>
            <a:off x="838200" y="1825625"/>
            <a:ext cx="10515600" cy="4351338"/>
          </a:xfrm>
        </p:spPr>
        <p:txBody>
          <a:bodyPr>
            <a:normAutofit/>
          </a:bodyPr>
          <a:lstStyle/>
          <a:p>
            <a:r>
              <a:rPr lang="el-GR" sz="2000"/>
              <a:t>Η θεωρία της </a:t>
            </a:r>
            <a:r>
              <a:rPr lang="el-GR" sz="2000" err="1"/>
              <a:t>πολυτροπικότητας</a:t>
            </a:r>
            <a:r>
              <a:rPr lang="el-GR" sz="2000"/>
              <a:t> βασίζεται στην ιδέα ότι οι άνθρωποι μαθαίνουν με διαφορετικούς τρόπους. Ορισμένοι μαθητές είναι οπτικοί τύποι, άλλοι μαθαίνουν καλύτερα μέσω ακουστικών ερεθισμάτων, ενώ κάποιοι χρειάζονται κίνηση και δραστηριότητα.</a:t>
            </a:r>
          </a:p>
          <a:p>
            <a:r>
              <a:rPr lang="el-GR" sz="2000"/>
              <a:t>Για παράδειγμα, όταν διδάσκουμε την τραγωδία «Αντιγόνη», μπορούμε να αξιοποιήσουμε διαφορετικούς τρόπους παρουσίασης:</a:t>
            </a:r>
          </a:p>
          <a:p>
            <a:pPr>
              <a:buFont typeface="Arial" panose="020B0604020202020204" pitchFamily="34" charset="0"/>
              <a:buChar char="•"/>
            </a:pPr>
            <a:r>
              <a:rPr lang="el-GR" sz="2000" b="1"/>
              <a:t>Οπτικά ερεθίσματα</a:t>
            </a:r>
            <a:r>
              <a:rPr lang="el-GR" sz="2000"/>
              <a:t>: Προβολή εικόνων αρχαίων θεάτρων ή σχεδίων σκηνών από το έργο.</a:t>
            </a:r>
          </a:p>
          <a:p>
            <a:pPr>
              <a:buFont typeface="Arial" panose="020B0604020202020204" pitchFamily="34" charset="0"/>
              <a:buChar char="•"/>
            </a:pPr>
            <a:r>
              <a:rPr lang="el-GR" sz="2000" b="1"/>
              <a:t>Ακουστικά ερεθίσματα</a:t>
            </a:r>
            <a:r>
              <a:rPr lang="el-GR" sz="2000"/>
              <a:t>: Ακρόαση αποσπασμάτων από το έργο με μουσική υπόκρουση.</a:t>
            </a:r>
          </a:p>
          <a:p>
            <a:pPr>
              <a:buFont typeface="Arial" panose="020B0604020202020204" pitchFamily="34" charset="0"/>
              <a:buChar char="•"/>
            </a:pPr>
            <a:r>
              <a:rPr lang="el-GR" sz="2000" b="1"/>
              <a:t>Δραστηριότητα</a:t>
            </a:r>
            <a:r>
              <a:rPr lang="el-GR" sz="2000"/>
              <a:t>: Δραματοποίηση σκηνών με τη συμμετοχή των μαθητών.</a:t>
            </a:r>
          </a:p>
          <a:p>
            <a:r>
              <a:rPr lang="el-GR" sz="2000"/>
              <a:t>Η </a:t>
            </a:r>
            <a:r>
              <a:rPr lang="el-GR" sz="2000" err="1"/>
              <a:t>πολυτροπικότητα</a:t>
            </a:r>
            <a:r>
              <a:rPr lang="el-GR" sz="2000"/>
              <a:t> μάς δίνει τη δυνατότητα να προσεγγίσουμε όλους τους μαθητές, ανεξάρτητα από το μαθησιακό τους προφίλ. Είναι μια στρατηγική που όχι μόνο κάνει τη διδασκαλία πιο ενδιαφέρουσα, αλλά και πιο προσιτή.</a:t>
            </a:r>
          </a:p>
          <a:p>
            <a:endParaRPr lang="el-GR" sz="2000"/>
          </a:p>
        </p:txBody>
      </p:sp>
    </p:spTree>
    <p:extLst>
      <p:ext uri="{BB962C8B-B14F-4D97-AF65-F5344CB8AC3E}">
        <p14:creationId xmlns:p14="http://schemas.microsoft.com/office/powerpoint/2010/main" val="11920918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Τίτλος 1">
            <a:extLst>
              <a:ext uri="{FF2B5EF4-FFF2-40B4-BE49-F238E27FC236}">
                <a16:creationId xmlns:a16="http://schemas.microsoft.com/office/drawing/2014/main" id="{C197990A-3A12-8F93-F60D-607637CB5A07}"/>
              </a:ext>
            </a:extLst>
          </p:cNvPr>
          <p:cNvSpPr>
            <a:spLocks noGrp="1"/>
          </p:cNvSpPr>
          <p:nvPr>
            <p:ph type="title"/>
          </p:nvPr>
        </p:nvSpPr>
        <p:spPr>
          <a:xfrm>
            <a:off x="1143000" y="1676400"/>
            <a:ext cx="3810000" cy="3505200"/>
          </a:xfrm>
        </p:spPr>
        <p:txBody>
          <a:bodyPr anchor="t">
            <a:normAutofit/>
          </a:bodyPr>
          <a:lstStyle/>
          <a:p>
            <a:endParaRPr lang="el-GR" sz="4000"/>
          </a:p>
        </p:txBody>
      </p:sp>
      <p:sp>
        <p:nvSpPr>
          <p:cNvPr id="3" name="Θέση περιεχομένου 2">
            <a:extLst>
              <a:ext uri="{FF2B5EF4-FFF2-40B4-BE49-F238E27FC236}">
                <a16:creationId xmlns:a16="http://schemas.microsoft.com/office/drawing/2014/main" id="{7CD736F7-B585-69E0-2DED-6B94D4AB710C}"/>
              </a:ext>
            </a:extLst>
          </p:cNvPr>
          <p:cNvSpPr>
            <a:spLocks noGrp="1"/>
          </p:cNvSpPr>
          <p:nvPr>
            <p:ph idx="1"/>
          </p:nvPr>
        </p:nvSpPr>
        <p:spPr>
          <a:xfrm>
            <a:off x="5181604" y="1676400"/>
            <a:ext cx="5638796" cy="3505200"/>
          </a:xfrm>
        </p:spPr>
        <p:txBody>
          <a:bodyPr>
            <a:normAutofit/>
          </a:bodyPr>
          <a:lstStyle/>
          <a:p>
            <a:r>
              <a:rPr lang="el-GR" sz="2400">
                <a:solidFill>
                  <a:schemeClr val="tx1">
                    <a:alpha val="55000"/>
                  </a:schemeClr>
                </a:solidFill>
              </a:rPr>
              <a:t>Πώς συνδέονται αυτά με την κοινωνία; Η τάξη μας δεν είναι αποκομμένη από τον κόσμο. Ό,τι συμβαίνει έξω από αυτήν επηρεάζει τα παιδιά μας. Αν εμείς διδάσκουμε την Ιλιάδα, πώς μπορούμε να την κάνουμε σχετική με τις δικές τους εμπειρίες; Αυτό είναι το ερώτημα που πρέπει να μας καθοδηγεί.</a:t>
            </a:r>
          </a:p>
        </p:txBody>
      </p:sp>
    </p:spTree>
    <p:extLst>
      <p:ext uri="{BB962C8B-B14F-4D97-AF65-F5344CB8AC3E}">
        <p14:creationId xmlns:p14="http://schemas.microsoft.com/office/powerpoint/2010/main" val="15944277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F837543A-6020-4505-A233-C9DB4BF740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a:extLst>
              <a:ext uri="{FF2B5EF4-FFF2-40B4-BE49-F238E27FC236}">
                <a16:creationId xmlns:a16="http://schemas.microsoft.com/office/drawing/2014/main" id="{37CAAFD2-741C-7AB4-A1C9-8EFD53EB61F4}"/>
              </a:ext>
            </a:extLst>
          </p:cNvPr>
          <p:cNvSpPr>
            <a:spLocks noGrp="1"/>
          </p:cNvSpPr>
          <p:nvPr>
            <p:ph type="title"/>
          </p:nvPr>
        </p:nvSpPr>
        <p:spPr>
          <a:xfrm>
            <a:off x="838200" y="365125"/>
            <a:ext cx="5558489" cy="1325563"/>
          </a:xfrm>
        </p:spPr>
        <p:txBody>
          <a:bodyPr>
            <a:normAutofit/>
          </a:bodyPr>
          <a:lstStyle/>
          <a:p>
            <a:r>
              <a:rPr lang="el-GR" sz="2800" b="1" dirty="0"/>
              <a:t>Δραστηριότητα: Ανάλυση και Σύγκριση Παιδαγωγικών Θεωριών</a:t>
            </a:r>
            <a:br>
              <a:rPr lang="el-GR" sz="2800" dirty="0"/>
            </a:br>
            <a:endParaRPr lang="el-GR" sz="2800" dirty="0"/>
          </a:p>
        </p:txBody>
      </p:sp>
      <p:sp>
        <p:nvSpPr>
          <p:cNvPr id="10" name="Freeform: Shape 9">
            <a:extLst>
              <a:ext uri="{FF2B5EF4-FFF2-40B4-BE49-F238E27FC236}">
                <a16:creationId xmlns:a16="http://schemas.microsoft.com/office/drawing/2014/main" id="{35B16301-FB18-48BA-A6DD-C37CAF6F9A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208695" y="1"/>
            <a:ext cx="1135066" cy="477997"/>
          </a:xfrm>
          <a:custGeom>
            <a:avLst/>
            <a:gdLst>
              <a:gd name="connsiteX0" fmla="*/ 0 w 1135066"/>
              <a:gd name="connsiteY0" fmla="*/ 0 h 477997"/>
              <a:gd name="connsiteX1" fmla="*/ 1135066 w 1135066"/>
              <a:gd name="connsiteY1" fmla="*/ 0 h 477997"/>
              <a:gd name="connsiteX2" fmla="*/ 1133370 w 1135066"/>
              <a:gd name="connsiteY2" fmla="*/ 16827 h 477997"/>
              <a:gd name="connsiteX3" fmla="*/ 567533 w 1135066"/>
              <a:gd name="connsiteY3" fmla="*/ 477997 h 477997"/>
              <a:gd name="connsiteX4" fmla="*/ 1696 w 1135066"/>
              <a:gd name="connsiteY4" fmla="*/ 16827 h 47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066" h="477997">
                <a:moveTo>
                  <a:pt x="0" y="0"/>
                </a:moveTo>
                <a:lnTo>
                  <a:pt x="1135066" y="0"/>
                </a:lnTo>
                <a:lnTo>
                  <a:pt x="1133370" y="16827"/>
                </a:lnTo>
                <a:cubicBezTo>
                  <a:pt x="1079514" y="280016"/>
                  <a:pt x="846644" y="477997"/>
                  <a:pt x="567533" y="477997"/>
                </a:cubicBezTo>
                <a:cubicBezTo>
                  <a:pt x="288422" y="477997"/>
                  <a:pt x="55552" y="280016"/>
                  <a:pt x="1696" y="168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Θέση περιεχομένου 2">
            <a:extLst>
              <a:ext uri="{FF2B5EF4-FFF2-40B4-BE49-F238E27FC236}">
                <a16:creationId xmlns:a16="http://schemas.microsoft.com/office/drawing/2014/main" id="{4C4B22A1-5EE4-4096-0C27-BA971869C579}"/>
              </a:ext>
            </a:extLst>
          </p:cNvPr>
          <p:cNvSpPr>
            <a:spLocks noGrp="1"/>
          </p:cNvSpPr>
          <p:nvPr>
            <p:ph idx="1"/>
          </p:nvPr>
        </p:nvSpPr>
        <p:spPr>
          <a:xfrm>
            <a:off x="467362" y="1331572"/>
            <a:ext cx="6547802" cy="5526427"/>
          </a:xfrm>
        </p:spPr>
        <p:txBody>
          <a:bodyPr>
            <a:normAutofit/>
          </a:bodyPr>
          <a:lstStyle/>
          <a:p>
            <a:r>
              <a:rPr lang="el-GR" sz="1700" b="1" dirty="0"/>
              <a:t>Υλικό:</a:t>
            </a:r>
            <a:br>
              <a:rPr lang="el-GR" sz="1700" dirty="0"/>
            </a:br>
            <a:r>
              <a:rPr lang="el-GR" sz="1700" dirty="0"/>
              <a:t>Δώστε το παρακάτω κείμενο:</a:t>
            </a:r>
          </a:p>
          <a:p>
            <a:pPr>
              <a:buFont typeface="Arial" panose="020B0604020202020204" pitchFamily="34" charset="0"/>
              <a:buChar char="•"/>
            </a:pPr>
            <a:r>
              <a:rPr lang="el-GR" sz="1700" dirty="0"/>
              <a:t>Απόσπασμα από την «Απολογία του Σωκράτη» του Πλάτωνα:</a:t>
            </a:r>
            <a:br>
              <a:rPr lang="el-GR" sz="1700" dirty="0"/>
            </a:br>
            <a:r>
              <a:rPr lang="el-GR" sz="1700" i="1" dirty="0"/>
              <a:t>«Δεν είναι η ζωή εκείνη που πρέπει να εξετάζουμε, αλλά η καλή ζωή, δηλαδή η ζωή που είναι σύμφωνη με την αρετή και τη δικαιοσύνη».</a:t>
            </a:r>
            <a:endParaRPr lang="el-GR" sz="1700" dirty="0"/>
          </a:p>
          <a:p>
            <a:r>
              <a:rPr lang="el-GR" sz="1700" b="1" dirty="0"/>
              <a:t>Οδηγίες:</a:t>
            </a:r>
            <a:endParaRPr lang="el-GR" sz="1700" dirty="0"/>
          </a:p>
          <a:p>
            <a:pPr>
              <a:buFont typeface="+mj-lt"/>
              <a:buAutoNum type="arabicPeriod"/>
            </a:pPr>
            <a:r>
              <a:rPr lang="el-GR" sz="1700" dirty="0"/>
              <a:t>Χωρίστε τους φοιτητές σε ομάδες και ζητήστε τους να συζητήσουν:</a:t>
            </a:r>
          </a:p>
          <a:p>
            <a:pPr marL="742950" lvl="1" indent="-285750">
              <a:buFont typeface="+mj-lt"/>
              <a:buAutoNum type="arabicPeriod"/>
            </a:pPr>
            <a:r>
              <a:rPr lang="el-GR" sz="1700" dirty="0"/>
              <a:t>Πώς θα ερμήνευαν το κείμενο με βάση τη θεωρία του Κονστρουκτιβισμού;</a:t>
            </a:r>
          </a:p>
          <a:p>
            <a:pPr marL="742950" lvl="1" indent="-285750">
              <a:buFont typeface="+mj-lt"/>
              <a:buAutoNum type="arabicPeriod"/>
            </a:pPr>
            <a:r>
              <a:rPr lang="el-GR" sz="1700" dirty="0"/>
              <a:t>Πώς θα το προσέγγιζαν με βάση τον Συμπεριφορισμό (π.χ., πώς μια κοινωνία θα «αντάμειβε» ή «τιμωρούσε» τέτοιες συμπεριφορές);</a:t>
            </a:r>
          </a:p>
          <a:p>
            <a:pPr marL="742950" lvl="1" indent="-285750">
              <a:buFont typeface="+mj-lt"/>
              <a:buAutoNum type="arabicPeriod"/>
            </a:pPr>
            <a:r>
              <a:rPr lang="el-GR" sz="1700" dirty="0"/>
              <a:t>Ποια στοιχεία του κειμένου προωθούν την κριτική σκέψη και την ενδοσκόπηση, βασικές δεξιότητες της Ανθρωπιστικής Παιδαγωγικής;</a:t>
            </a:r>
          </a:p>
          <a:p>
            <a:endParaRPr lang="el-GR" sz="1000" dirty="0"/>
          </a:p>
        </p:txBody>
      </p:sp>
      <p:sp>
        <p:nvSpPr>
          <p:cNvPr id="12" name="Oval 11">
            <a:extLst>
              <a:ext uri="{FF2B5EF4-FFF2-40B4-BE49-F238E27FC236}">
                <a16:creationId xmlns:a16="http://schemas.microsoft.com/office/drawing/2014/main" id="{C3C0D90E-074A-4F52-9B11-B52BEF4BCB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821310" y="2624479"/>
            <a:ext cx="812427" cy="812427"/>
          </a:xfrm>
          <a:prstGeom prst="ellipse">
            <a:avLst/>
          </a:prstGeom>
          <a:noFill/>
          <a:ln w="1270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Block Arc 13">
            <a:extLst>
              <a:ext uri="{FF2B5EF4-FFF2-40B4-BE49-F238E27FC236}">
                <a16:creationId xmlns:a16="http://schemas.microsoft.com/office/drawing/2014/main" id="{CABBD4C1-E6F8-46F6-8152-A8A97490BF4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8912417" y="1218531"/>
            <a:ext cx="2387600" cy="2387600"/>
          </a:xfrm>
          <a:prstGeom prst="blockArc">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Freeform: Shape 15">
            <a:extLst>
              <a:ext uri="{FF2B5EF4-FFF2-40B4-BE49-F238E27FC236}">
                <a16:creationId xmlns:a16="http://schemas.microsoft.com/office/drawing/2014/main" id="{83BA5EF5-1FE9-4BF9-83BB-269BCDDF61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821310" y="0"/>
            <a:ext cx="2315251" cy="1550992"/>
          </a:xfrm>
          <a:custGeom>
            <a:avLst/>
            <a:gdLst>
              <a:gd name="connsiteX0" fmla="*/ 0 w 2315251"/>
              <a:gd name="connsiteY0" fmla="*/ 0 h 1550992"/>
              <a:gd name="connsiteX1" fmla="*/ 138700 w 2315251"/>
              <a:gd name="connsiteY1" fmla="*/ 0 h 1550992"/>
              <a:gd name="connsiteX2" fmla="*/ 138700 w 2315251"/>
              <a:gd name="connsiteY2" fmla="*/ 1361400 h 1550992"/>
              <a:gd name="connsiteX3" fmla="*/ 2107387 w 2315251"/>
              <a:gd name="connsiteY3" fmla="*/ 222673 h 1550992"/>
              <a:gd name="connsiteX4" fmla="*/ 1722420 w 2315251"/>
              <a:gd name="connsiteY4" fmla="*/ 0 h 1550992"/>
              <a:gd name="connsiteX5" fmla="*/ 1999436 w 2315251"/>
              <a:gd name="connsiteY5" fmla="*/ 0 h 1550992"/>
              <a:gd name="connsiteX6" fmla="*/ 2280549 w 2315251"/>
              <a:gd name="connsiteY6" fmla="*/ 162605 h 1550992"/>
              <a:gd name="connsiteX7" fmla="*/ 2305953 w 2315251"/>
              <a:gd name="connsiteY7" fmla="*/ 257336 h 1550992"/>
              <a:gd name="connsiteX8" fmla="*/ 2280549 w 2315251"/>
              <a:gd name="connsiteY8" fmla="*/ 282740 h 1550992"/>
              <a:gd name="connsiteX9" fmla="*/ 104026 w 2315251"/>
              <a:gd name="connsiteY9" fmla="*/ 1541710 h 1550992"/>
              <a:gd name="connsiteX10" fmla="*/ 69351 w 2315251"/>
              <a:gd name="connsiteY10" fmla="*/ 1550992 h 1550992"/>
              <a:gd name="connsiteX11" fmla="*/ 0 w 2315251"/>
              <a:gd name="connsiteY11" fmla="*/ 1481643 h 155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5251" h="1550992">
                <a:moveTo>
                  <a:pt x="0" y="0"/>
                </a:moveTo>
                <a:lnTo>
                  <a:pt x="138700" y="0"/>
                </a:lnTo>
                <a:lnTo>
                  <a:pt x="138700" y="1361400"/>
                </a:lnTo>
                <a:lnTo>
                  <a:pt x="2107387" y="222673"/>
                </a:lnTo>
                <a:lnTo>
                  <a:pt x="1722420" y="0"/>
                </a:lnTo>
                <a:lnTo>
                  <a:pt x="1999436" y="0"/>
                </a:lnTo>
                <a:lnTo>
                  <a:pt x="2280549" y="162605"/>
                </a:lnTo>
                <a:cubicBezTo>
                  <a:pt x="2313720" y="181745"/>
                  <a:pt x="2325104" y="224155"/>
                  <a:pt x="2305953" y="257336"/>
                </a:cubicBezTo>
                <a:cubicBezTo>
                  <a:pt x="2299872" y="267889"/>
                  <a:pt x="2291101" y="276648"/>
                  <a:pt x="2280549" y="282740"/>
                </a:cubicBezTo>
                <a:lnTo>
                  <a:pt x="104026" y="1541710"/>
                </a:lnTo>
                <a:cubicBezTo>
                  <a:pt x="93484" y="1547802"/>
                  <a:pt x="81523" y="1551003"/>
                  <a:pt x="69351" y="1550992"/>
                </a:cubicBezTo>
                <a:cubicBezTo>
                  <a:pt x="31049" y="1550992"/>
                  <a:pt x="0" y="1519944"/>
                  <a:pt x="0" y="1481643"/>
                </a:cubicBezTo>
                <a:close/>
              </a:path>
            </a:pathLst>
          </a:custGeom>
          <a:solidFill>
            <a:schemeClr val="accent6"/>
          </a:solidFill>
          <a:ln w="9525" cap="flat">
            <a:noFill/>
            <a:prstDash val="solid"/>
            <a:miter/>
          </a:ln>
        </p:spPr>
        <p:txBody>
          <a:bodyPr rtlCol="0" anchor="ctr"/>
          <a:lstStyle/>
          <a:p>
            <a:endParaRPr lang="en-US" dirty="0"/>
          </a:p>
        </p:txBody>
      </p:sp>
      <p:cxnSp>
        <p:nvCxnSpPr>
          <p:cNvPr id="18" name="Straight Connector 17">
            <a:extLst>
              <a:ext uri="{FF2B5EF4-FFF2-40B4-BE49-F238E27FC236}">
                <a16:creationId xmlns:a16="http://schemas.microsoft.com/office/drawing/2014/main" id="{4B3BCACB-5880-460B-9606-8C433A9AF99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724638" y="1331572"/>
            <a:ext cx="0" cy="1597708"/>
          </a:xfrm>
          <a:prstGeom prst="line">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20" name="Freeform: Shape 19">
            <a:extLst>
              <a:ext uri="{FF2B5EF4-FFF2-40B4-BE49-F238E27FC236}">
                <a16:creationId xmlns:a16="http://schemas.microsoft.com/office/drawing/2014/main" id="{88853921-7BC9-4BDE-ACAB-133C683C82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005550" y="4112081"/>
            <a:ext cx="1186451" cy="1771650"/>
          </a:xfrm>
          <a:custGeom>
            <a:avLst/>
            <a:gdLst>
              <a:gd name="connsiteX0" fmla="*/ 61913 w 1186451"/>
              <a:gd name="connsiteY0" fmla="*/ 0 h 1771650"/>
              <a:gd name="connsiteX1" fmla="*/ 1186451 w 1186451"/>
              <a:gd name="connsiteY1" fmla="*/ 0 h 1771650"/>
              <a:gd name="connsiteX2" fmla="*/ 1186451 w 1186451"/>
              <a:gd name="connsiteY2" fmla="*/ 123825 h 1771650"/>
              <a:gd name="connsiteX3" fmla="*/ 123825 w 1186451"/>
              <a:gd name="connsiteY3" fmla="*/ 123825 h 1771650"/>
              <a:gd name="connsiteX4" fmla="*/ 123825 w 1186451"/>
              <a:gd name="connsiteY4" fmla="*/ 1647825 h 1771650"/>
              <a:gd name="connsiteX5" fmla="*/ 1186451 w 1186451"/>
              <a:gd name="connsiteY5" fmla="*/ 1647825 h 1771650"/>
              <a:gd name="connsiteX6" fmla="*/ 1186451 w 1186451"/>
              <a:gd name="connsiteY6" fmla="*/ 1771650 h 1771650"/>
              <a:gd name="connsiteX7" fmla="*/ 61913 w 1186451"/>
              <a:gd name="connsiteY7" fmla="*/ 1771650 h 1771650"/>
              <a:gd name="connsiteX8" fmla="*/ 0 w 1186451"/>
              <a:gd name="connsiteY8" fmla="*/ 1709738 h 1771650"/>
              <a:gd name="connsiteX9" fmla="*/ 0 w 1186451"/>
              <a:gd name="connsiteY9" fmla="*/ 61913 h 1771650"/>
              <a:gd name="connsiteX10" fmla="*/ 61913 w 1186451"/>
              <a:gd name="connsiteY10" fmla="*/ 0 h 177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6451" h="1771650">
                <a:moveTo>
                  <a:pt x="61913" y="0"/>
                </a:moveTo>
                <a:lnTo>
                  <a:pt x="1186451" y="0"/>
                </a:lnTo>
                <a:lnTo>
                  <a:pt x="1186451" y="123825"/>
                </a:lnTo>
                <a:lnTo>
                  <a:pt x="123825" y="123825"/>
                </a:lnTo>
                <a:lnTo>
                  <a:pt x="123825" y="1647825"/>
                </a:lnTo>
                <a:lnTo>
                  <a:pt x="1186451" y="1647825"/>
                </a:lnTo>
                <a:lnTo>
                  <a:pt x="1186451" y="1771650"/>
                </a:lnTo>
                <a:lnTo>
                  <a:pt x="61913" y="1771650"/>
                </a:lnTo>
                <a:cubicBezTo>
                  <a:pt x="27719" y="1771650"/>
                  <a:pt x="0" y="1743932"/>
                  <a:pt x="0" y="1709738"/>
                </a:cubicBezTo>
                <a:lnTo>
                  <a:pt x="0" y="61913"/>
                </a:lnTo>
                <a:cubicBezTo>
                  <a:pt x="0" y="27719"/>
                  <a:pt x="27719" y="0"/>
                  <a:pt x="61913" y="0"/>
                </a:cubicBezTo>
                <a:close/>
              </a:path>
            </a:pathLst>
          </a:custGeom>
          <a:solidFill>
            <a:schemeClr val="accent6"/>
          </a:solidFill>
          <a:ln w="9525" cap="flat">
            <a:noFill/>
            <a:prstDash val="solid"/>
            <a:miter/>
          </a:ln>
        </p:spPr>
        <p:txBody>
          <a:bodyPr rtlCol="0" anchor="ctr"/>
          <a:lstStyle/>
          <a:p>
            <a:endParaRPr lang="en-US"/>
          </a:p>
        </p:txBody>
      </p:sp>
      <p:sp>
        <p:nvSpPr>
          <p:cNvPr id="22" name="Arc 21">
            <a:extLst>
              <a:ext uri="{FF2B5EF4-FFF2-40B4-BE49-F238E27FC236}">
                <a16:creationId xmlns:a16="http://schemas.microsoft.com/office/drawing/2014/main" id="{09192968-3AE7-4470-A61C-97294BB9273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992895">
            <a:off x="6086940" y="4145122"/>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3AB72E55-43E4-4356-BFE8-E2102CB0B5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821310" y="4962670"/>
            <a:ext cx="2643352" cy="1895331"/>
          </a:xfrm>
          <a:custGeom>
            <a:avLst/>
            <a:gdLst>
              <a:gd name="connsiteX0" fmla="*/ 1321676 w 2643352"/>
              <a:gd name="connsiteY0" fmla="*/ 0 h 1895331"/>
              <a:gd name="connsiteX1" fmla="*/ 2643352 w 2643352"/>
              <a:gd name="connsiteY1" fmla="*/ 1321676 h 1895331"/>
              <a:gd name="connsiteX2" fmla="*/ 2539488 w 2643352"/>
              <a:gd name="connsiteY2" fmla="*/ 1836132 h 1895331"/>
              <a:gd name="connsiteX3" fmla="*/ 2510970 w 2643352"/>
              <a:gd name="connsiteY3" fmla="*/ 1895331 h 1895331"/>
              <a:gd name="connsiteX4" fmla="*/ 132382 w 2643352"/>
              <a:gd name="connsiteY4" fmla="*/ 1895331 h 1895331"/>
              <a:gd name="connsiteX5" fmla="*/ 103864 w 2643352"/>
              <a:gd name="connsiteY5" fmla="*/ 1836132 h 1895331"/>
              <a:gd name="connsiteX6" fmla="*/ 0 w 2643352"/>
              <a:gd name="connsiteY6" fmla="*/ 1321676 h 1895331"/>
              <a:gd name="connsiteX7" fmla="*/ 1321676 w 2643352"/>
              <a:gd name="connsiteY7" fmla="*/ 0 h 189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3352" h="1895331">
                <a:moveTo>
                  <a:pt x="1321676" y="0"/>
                </a:moveTo>
                <a:cubicBezTo>
                  <a:pt x="2051617" y="0"/>
                  <a:pt x="2643352" y="591735"/>
                  <a:pt x="2643352" y="1321676"/>
                </a:cubicBezTo>
                <a:cubicBezTo>
                  <a:pt x="2643352" y="1504161"/>
                  <a:pt x="2606369" y="1678009"/>
                  <a:pt x="2539488" y="1836132"/>
                </a:cubicBezTo>
                <a:lnTo>
                  <a:pt x="2510970" y="1895331"/>
                </a:lnTo>
                <a:lnTo>
                  <a:pt x="132382" y="1895331"/>
                </a:lnTo>
                <a:lnTo>
                  <a:pt x="103864" y="1836132"/>
                </a:lnTo>
                <a:cubicBezTo>
                  <a:pt x="36984" y="1678009"/>
                  <a:pt x="0" y="1504161"/>
                  <a:pt x="0" y="1321676"/>
                </a:cubicBezTo>
                <a:cubicBezTo>
                  <a:pt x="0" y="591735"/>
                  <a:pt x="591735" y="0"/>
                  <a:pt x="13216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28551138"/>
      </p:ext>
    </p:extLst>
  </p:cSld>
  <p:clrMapOvr>
    <a:masterClrMapping/>
  </p:clrMapOvr>
</p:sld>
</file>

<file path=ppt/theme/theme1.xml><?xml version="1.0" encoding="utf-8"?>
<a:theme xmlns:a="http://schemas.openxmlformats.org/drawingml/2006/main" name="Θέμα του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246</TotalTime>
  <Words>4366</Words>
  <Application>Microsoft Macintosh PowerPoint</Application>
  <PresentationFormat>Ευρεία οθόνη</PresentationFormat>
  <Paragraphs>228</Paragraphs>
  <Slides>40</Slides>
  <Notes>0</Notes>
  <HiddenSlides>0</HiddenSlides>
  <MMClips>0</MMClips>
  <ScaleCrop>false</ScaleCrop>
  <HeadingPairs>
    <vt:vector size="6" baseType="variant">
      <vt:variant>
        <vt:lpstr>Γραμματοσειρές που χρησιμοποιούνται</vt:lpstr>
      </vt:variant>
      <vt:variant>
        <vt:i4>5</vt:i4>
      </vt:variant>
      <vt:variant>
        <vt:lpstr>Θέμα</vt:lpstr>
      </vt:variant>
      <vt:variant>
        <vt:i4>1</vt:i4>
      </vt:variant>
      <vt:variant>
        <vt:lpstr>Τίτλοι διαφανειών</vt:lpstr>
      </vt:variant>
      <vt:variant>
        <vt:i4>40</vt:i4>
      </vt:variant>
    </vt:vector>
  </HeadingPairs>
  <TitlesOfParts>
    <vt:vector size="46" baseType="lpstr">
      <vt:lpstr>Aptos</vt:lpstr>
      <vt:lpstr>Aptos Display</vt:lpstr>
      <vt:lpstr>Arial</vt:lpstr>
      <vt:lpstr>Calibri</vt:lpstr>
      <vt:lpstr>Inter</vt:lpstr>
      <vt:lpstr>Θέμα του Office</vt:lpstr>
      <vt:lpstr>Παιδαγωγική: Ειδική Διδακτική των Αρχαιογνωστικών Μαθημάτων</vt:lpstr>
      <vt:lpstr>Παρουσίαση του PowerPoint</vt:lpstr>
      <vt:lpstr>Μάθημα 1: Εισαγωγή στις Παιδαγωγικές Προσεγγίσεις για τα Αρχαιογνωστικά Μαθήματα</vt:lpstr>
      <vt:lpstr>θεμελιώδεις παιδαγωγικές θεωρίες</vt:lpstr>
      <vt:lpstr>Κονστρουκτιβισμός (Constructivism) </vt:lpstr>
      <vt:lpstr>Βιωματική Μάθηση (Experiential Learning)</vt:lpstr>
      <vt:lpstr>Θεωρία της Πολυτροπικότητας (Multimodality)</vt:lpstr>
      <vt:lpstr>Παρουσίαση του PowerPoint</vt:lpstr>
      <vt:lpstr>Δραστηριότητα: Ανάλυση και Σύγκριση Παιδαγωγικών Θεωριών </vt:lpstr>
      <vt:lpstr>Μάθημα 2: Ενεργητική Μάθηση και Βιωματική Προσέγγιση</vt:lpstr>
      <vt:lpstr>Παρουσίαση του PowerPoint</vt:lpstr>
      <vt:lpstr>Ενεργητική Μάθηση (Active Learning): Ο Μαθητής ως Δημιουργός Γνώσης</vt:lpstr>
      <vt:lpstr>Βιωματική Μάθηση (Experiential Learning): Η Μάθηση μέσα από την Εμπειρία</vt:lpstr>
      <vt:lpstr>Γιατί να Εφαρμόσουμε Ενεργητική και Βιωματική Μάθηση;</vt:lpstr>
      <vt:lpstr>Δραστηριότητα</vt:lpstr>
      <vt:lpstr>Παρουσίαση του PowerPoint</vt:lpstr>
      <vt:lpstr>Μάθημα 3: Ετερότητα και Κοινωνικές Ανισότητες στα Αρχαία Κείμενα</vt:lpstr>
      <vt:lpstr>Κοινωνικές Δομές και Ιεραρχίες</vt:lpstr>
      <vt:lpstr>Θέματα Φύλου και Έμφυλων Ρόλων</vt:lpstr>
      <vt:lpstr>Κοινότητα και Άτομο: Η Έννοια της Πολιτείας</vt:lpstr>
      <vt:lpstr>Κοινωνική Δικαιοσύνη και Ανισότητες</vt:lpstr>
      <vt:lpstr>Γιατί Είναι Σημαντική η Κοινωνιολογική Προσέγγιση;</vt:lpstr>
      <vt:lpstr>Παρουσίαση του PowerPoint</vt:lpstr>
      <vt:lpstr>Παρουσίαση του PowerPoint</vt:lpstr>
      <vt:lpstr>Παρουσίαση του PowerPoint</vt:lpstr>
      <vt:lpstr>Μάθημα 4: Η Γυναίκα στην Αρχαία Ελληνική Γραμματεία</vt:lpstr>
      <vt:lpstr>Παρουσίαση του PowerPoint</vt:lpstr>
      <vt:lpstr>Παρουσίαση του PowerPoint</vt:lpstr>
      <vt:lpstr>Παρουσίαση του PowerPoint</vt:lpstr>
      <vt:lpstr>Παρουσίαση του PowerPoint</vt:lpstr>
      <vt:lpstr>Μάθημα 5: Πολιτική Σκέψη και Ηγεσία στα Αρχαία Κείμενα</vt:lpstr>
      <vt:lpstr>Παρουσίαση του PowerPoint</vt:lpstr>
      <vt:lpstr>Ανάθεση ομαδικής εργασίας: Συγκρίνετε έναν λόγο σύγχρονου πολιτικού με τον Επιτάφιο του Περικλή ως προς την ηθική και τα ιδανικά που προβάλλονται. </vt:lpstr>
      <vt:lpstr>Παρουσίαση του PowerPoint</vt:lpstr>
      <vt:lpstr>Μάθημα 6: Θρησκεία και Μύθος στα Αρχαιογνωστικά Μαθήματα</vt:lpstr>
      <vt:lpstr>Παρουσίαση του PowerPoint</vt:lpstr>
      <vt:lpstr>Παρουσίαση του PowerPoint</vt:lpstr>
      <vt:lpstr>Δημιουργία σύγχρονου μύθου: Οι φοιτητές γράφουν μια ιστορία που εξηγεί ένα φαινόμενο της εποχής μας, εμπνεόμενοι από την αρχαία μυθολογία.</vt:lpstr>
      <vt:lpstr>Δημιουργία του Μύθου:</vt:lpstr>
      <vt:lpstr>Παραδείγματα για Έμπνευση: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Ανδρομαχη Μπουνα</dc:creator>
  <cp:lastModifiedBy>Ανδρομαχη Μπουνα</cp:lastModifiedBy>
  <cp:revision>17</cp:revision>
  <dcterms:created xsi:type="dcterms:W3CDTF">2024-12-26T15:59:18Z</dcterms:created>
  <dcterms:modified xsi:type="dcterms:W3CDTF">2024-12-28T09:53:56Z</dcterms:modified>
</cp:coreProperties>
</file>