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57" r:id="rId3"/>
    <p:sldId id="393" r:id="rId4"/>
    <p:sldId id="394" r:id="rId5"/>
    <p:sldId id="390" r:id="rId6"/>
    <p:sldId id="258" r:id="rId7"/>
    <p:sldId id="259" r:id="rId8"/>
    <p:sldId id="396" r:id="rId9"/>
    <p:sldId id="397" r:id="rId10"/>
    <p:sldId id="398" r:id="rId11"/>
    <p:sldId id="392" r:id="rId12"/>
    <p:sldId id="395" r:id="rId13"/>
    <p:sldId id="399" r:id="rId14"/>
    <p:sldId id="391" r:id="rId15"/>
    <p:sldId id="389"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F3ABF-5863-41A6-8ADF-D9D966941AE8}" v="5" dt="2023-02-09T10:47:54.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1" autoAdjust="0"/>
    <p:restoredTop sz="94660"/>
  </p:normalViewPr>
  <p:slideViewPr>
    <p:cSldViewPr snapToGrid="0">
      <p:cViewPr varScale="1">
        <p:scale>
          <a:sx n="125" d="100"/>
          <a:sy n="125" d="100"/>
        </p:scale>
        <p:origin x="1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Μουσείο Σχολικής Ζωής και Εκπαίδευσης ΕΚΕΔΙΣΥ" userId="3ny2A6XTmc3bSsnYyJ0qRa8j/tcRafxRTn3GGHGtLPw=" providerId="None" clId="Web-{758F3ABF-5863-41A6-8ADF-D9D966941AE8}"/>
    <pc:docChg chg="modSld">
      <pc:chgData name="Μουσείο Σχολικής Ζωής και Εκπαίδευσης ΕΚΕΔΙΣΥ" userId="3ny2A6XTmc3bSsnYyJ0qRa8j/tcRafxRTn3GGHGtLPw=" providerId="None" clId="Web-{758F3ABF-5863-41A6-8ADF-D9D966941AE8}" dt="2023-02-09T10:47:54.665" v="3" actId="14100"/>
      <pc:docMkLst>
        <pc:docMk/>
      </pc:docMkLst>
      <pc:sldChg chg="addSp delSp modSp">
        <pc:chgData name="Μουσείο Σχολικής Ζωής και Εκπαίδευσης ΕΚΕΔΙΣΥ" userId="3ny2A6XTmc3bSsnYyJ0qRa8j/tcRafxRTn3GGHGtLPw=" providerId="None" clId="Web-{758F3ABF-5863-41A6-8ADF-D9D966941AE8}" dt="2023-02-09T10:47:54.665" v="3" actId="14100"/>
        <pc:sldMkLst>
          <pc:docMk/>
          <pc:sldMk cId="1523638209" sldId="256"/>
        </pc:sldMkLst>
        <pc:picChg chg="add mod">
          <ac:chgData name="Μουσείο Σχολικής Ζωής και Εκπαίδευσης ΕΚΕΔΙΣΥ" userId="3ny2A6XTmc3bSsnYyJ0qRa8j/tcRafxRTn3GGHGtLPw=" providerId="None" clId="Web-{758F3ABF-5863-41A6-8ADF-D9D966941AE8}" dt="2023-02-09T10:47:54.665" v="3" actId="14100"/>
          <ac:picMkLst>
            <pc:docMk/>
            <pc:sldMk cId="1523638209" sldId="256"/>
            <ac:picMk id="3" creationId="{AB5CE0BA-1070-5332-CD83-DC39D8D206FB}"/>
          </ac:picMkLst>
        </pc:picChg>
        <pc:picChg chg="del">
          <ac:chgData name="Μουσείο Σχολικής Ζωής και Εκπαίδευσης ΕΚΕΔΙΣΥ" userId="3ny2A6XTmc3bSsnYyJ0qRa8j/tcRafxRTn3GGHGtLPw=" providerId="None" clId="Web-{758F3ABF-5863-41A6-8ADF-D9D966941AE8}" dt="2023-02-09T10:47:37.774" v="0"/>
          <ac:picMkLst>
            <pc:docMk/>
            <pc:sldMk cId="1523638209" sldId="256"/>
            <ac:picMk id="5" creationId="{10DB88D5-7D4A-47D3-9123-49DB64B2F97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4774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5673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53863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127705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49250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6570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27640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349135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40299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49079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6/6/24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75889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6/6/24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6438274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4" r:id="rId6"/>
    <p:sldLayoutId id="2147483689" r:id="rId7"/>
    <p:sldLayoutId id="2147483690" r:id="rId8"/>
    <p:sldLayoutId id="2147483691" r:id="rId9"/>
    <p:sldLayoutId id="2147483693" r:id="rId10"/>
    <p:sldLayoutId id="2147483692"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111/j.1471-6402.1997.tb00108.x" TargetMode="External"/><Relationship Id="rId2" Type="http://schemas.openxmlformats.org/officeDocument/2006/relationships/hyperlink" Target="https://doi.org/10.1111/ppc.12929" TargetMode="External"/><Relationship Id="rId1" Type="http://schemas.openxmlformats.org/officeDocument/2006/relationships/slideLayout" Target="../slideLayouts/slideLayout7.xml"/><Relationship Id="rId4" Type="http://schemas.openxmlformats.org/officeDocument/2006/relationships/hyperlink" Target="https://data.unicef.org/topic/child-protection/child-marriag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D0940C6F-9A54-410C-9BCD-203E8D97F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98B472A-D6EF-4DBE-8152-4B2AA75D8A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496" y="954156"/>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3F372FE9-D118-4C70-AC2C-6BD7E312B87C}"/>
              </a:ext>
            </a:extLst>
          </p:cNvPr>
          <p:cNvSpPr>
            <a:spLocks noGrp="1"/>
          </p:cNvSpPr>
          <p:nvPr>
            <p:ph type="ctrTitle"/>
          </p:nvPr>
        </p:nvSpPr>
        <p:spPr>
          <a:xfrm>
            <a:off x="648930" y="294968"/>
            <a:ext cx="5182612" cy="6563032"/>
          </a:xfrm>
        </p:spPr>
        <p:txBody>
          <a:bodyPr anchor="ctr">
            <a:normAutofit/>
          </a:bodyPr>
          <a:lstStyle/>
          <a:p>
            <a:pPr>
              <a:lnSpc>
                <a:spcPct val="90000"/>
              </a:lnSpc>
            </a:pPr>
            <a:r>
              <a:rPr lang="el-GR" sz="1800" dirty="0"/>
              <a:t>Εξαναγκαστικός γάμος ανηλίκων. </a:t>
            </a:r>
            <a:br>
              <a:rPr lang="el-GR" sz="1800" dirty="0"/>
            </a:br>
            <a:r>
              <a:rPr lang="el-GR" sz="1800" dirty="0"/>
              <a:t>Η «κλοπή» της παιδικής ηλικίας στη Σομαλία. </a:t>
            </a:r>
            <a:r>
              <a:rPr lang="el-GR" sz="1800" i="1" dirty="0"/>
              <a:t>Μαρτυρίες Ασυνόδευτων Ανηλίκων Προσφύγων κοριτσιών.</a:t>
            </a:r>
            <a:br>
              <a:rPr lang="el-GR" sz="1200" dirty="0"/>
            </a:br>
            <a:br>
              <a:rPr lang="en-US" sz="1200" dirty="0"/>
            </a:br>
            <a:r>
              <a:rPr lang="el-GR" sz="1600" i="1" dirty="0"/>
              <a:t>Ανδρομάχη </a:t>
            </a:r>
            <a:r>
              <a:rPr lang="el-GR" sz="1600" i="1" dirty="0" err="1"/>
              <a:t>Μπούνα</a:t>
            </a:r>
            <a:r>
              <a:rPr lang="el-GR" sz="1600" i="1" dirty="0"/>
              <a:t> </a:t>
            </a:r>
            <a:r>
              <a:rPr lang="el-GR" sz="1600" i="1" dirty="0" err="1"/>
              <a:t>Βάιλα</a:t>
            </a:r>
            <a:r>
              <a:rPr lang="el-GR" sz="1600" i="1" dirty="0"/>
              <a:t>, Αικατερίνη </a:t>
            </a:r>
            <a:r>
              <a:rPr lang="el-GR" sz="1600" i="1" dirty="0" err="1"/>
              <a:t>Γκούντρα</a:t>
            </a:r>
            <a:r>
              <a:rPr lang="el-GR" sz="1600" i="1" dirty="0"/>
              <a:t>, Αντιγόνη </a:t>
            </a:r>
            <a:r>
              <a:rPr lang="el-GR" sz="1600" i="1" dirty="0" err="1"/>
              <a:t>Δαϊναβά</a:t>
            </a:r>
            <a:r>
              <a:rPr lang="el-GR" sz="1600" i="1" dirty="0"/>
              <a:t> &amp; Ιωάννα Κιούση</a:t>
            </a:r>
            <a:br>
              <a:rPr lang="el-GR" sz="1400" dirty="0"/>
            </a:br>
            <a:br>
              <a:rPr lang="el-GR" sz="1400" dirty="0"/>
            </a:br>
            <a:r>
              <a:rPr lang="el-GR" sz="1400" dirty="0"/>
              <a:t>Δομή Ασυνόδευτων Ανηλίκων Προσφύγων </a:t>
            </a:r>
            <a:r>
              <a:rPr lang="el-GR" sz="1400" dirty="0" err="1"/>
              <a:t>Πενταλόφου</a:t>
            </a:r>
            <a:r>
              <a:rPr lang="el-GR" sz="1400" dirty="0"/>
              <a:t>, Δήμου </a:t>
            </a:r>
            <a:r>
              <a:rPr lang="el-GR" sz="1400" dirty="0" err="1"/>
              <a:t>Βοΐου</a:t>
            </a:r>
            <a:br>
              <a:rPr lang="el-GR" sz="1400" dirty="0"/>
            </a:br>
            <a:r>
              <a:rPr lang="en-US" sz="1400" dirty="0" err="1"/>
              <a:t>and.bouna@gmail.com</a:t>
            </a:r>
            <a:endParaRPr lang="el-GR" sz="1400" dirty="0"/>
          </a:p>
        </p:txBody>
      </p:sp>
      <p:sp>
        <p:nvSpPr>
          <p:cNvPr id="35" name="Freeform: Shape 34">
            <a:extLst>
              <a:ext uri="{FF2B5EF4-FFF2-40B4-BE49-F238E27FC236}">
                <a16:creationId xmlns:a16="http://schemas.microsoft.com/office/drawing/2014/main" id="{FB69A980-D397-4383-991D-6DC2FB1C3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735556" y="935488"/>
            <a:ext cx="4587669" cy="3813636"/>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52318E-D247-4ED8-8B91-ED4663F2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746" y="1000537"/>
            <a:ext cx="5776791" cy="5009321"/>
          </a:xfrm>
          <a:custGeom>
            <a:avLst/>
            <a:gdLst>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341247 w 7832861"/>
              <a:gd name="connsiteY11" fmla="*/ 221774 h 6021285"/>
              <a:gd name="connsiteX12" fmla="*/ 2729122 w 7832861"/>
              <a:gd name="connsiteY12" fmla="*/ 145569 h 6021285"/>
              <a:gd name="connsiteX13" fmla="*/ 2759736 w 7832861"/>
              <a:gd name="connsiteY13" fmla="*/ 144080 h 6021285"/>
              <a:gd name="connsiteX14" fmla="*/ 2777664 w 7832861"/>
              <a:gd name="connsiteY14" fmla="*/ 140289 h 6021285"/>
              <a:gd name="connsiteX15" fmla="*/ 4237554 w 7832861"/>
              <a:gd name="connsiteY15" fmla="*/ 1051 h 6021285"/>
              <a:gd name="connsiteX0" fmla="*/ 4237554 w 7832861"/>
              <a:gd name="connsiteY0" fmla="*/ 1051 h 6021285"/>
              <a:gd name="connsiteX1" fmla="*/ 6794477 w 7832861"/>
              <a:gd name="connsiteY1" fmla="*/ 1540633 h 6021285"/>
              <a:gd name="connsiteX2" fmla="*/ 7189105 w 7832861"/>
              <a:gd name="connsiteY2" fmla="*/ 3895332 h 6021285"/>
              <a:gd name="connsiteX3" fmla="*/ 7832861 w 7832861"/>
              <a:gd name="connsiteY3" fmla="*/ 4544816 h 6021285"/>
              <a:gd name="connsiteX4" fmla="*/ 6807235 w 7832861"/>
              <a:gd name="connsiteY4" fmla="*/ 4774287 h 6021285"/>
              <a:gd name="connsiteX5" fmla="*/ 4462697 w 7832861"/>
              <a:gd name="connsiteY5" fmla="*/ 5728371 h 6021285"/>
              <a:gd name="connsiteX6" fmla="*/ 2015005 w 7832861"/>
              <a:gd name="connsiteY6" fmla="*/ 5896478 h 6021285"/>
              <a:gd name="connsiteX7" fmla="*/ 131003 w 7832861"/>
              <a:gd name="connsiteY7" fmla="*/ 4020686 h 6021285"/>
              <a:gd name="connsiteX8" fmla="*/ 1330810 w 7832861"/>
              <a:gd name="connsiteY8" fmla="*/ 518885 h 6021285"/>
              <a:gd name="connsiteX9" fmla="*/ 2228690 w 7832861"/>
              <a:gd name="connsiteY9" fmla="*/ 261285 h 6021285"/>
              <a:gd name="connsiteX10" fmla="*/ 2230235 w 7832861"/>
              <a:gd name="connsiteY10" fmla="*/ 260915 h 6021285"/>
              <a:gd name="connsiteX11" fmla="*/ 2729122 w 7832861"/>
              <a:gd name="connsiteY11" fmla="*/ 145569 h 6021285"/>
              <a:gd name="connsiteX12" fmla="*/ 2759736 w 7832861"/>
              <a:gd name="connsiteY12" fmla="*/ 144080 h 6021285"/>
              <a:gd name="connsiteX13" fmla="*/ 2777664 w 7832861"/>
              <a:gd name="connsiteY13" fmla="*/ 140289 h 6021285"/>
              <a:gd name="connsiteX14" fmla="*/ 4237554 w 7832861"/>
              <a:gd name="connsiteY14" fmla="*/ 1051 h 6021285"/>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2759736 w 7832861"/>
              <a:gd name="connsiteY12" fmla="*/ 143029 h 6020234"/>
              <a:gd name="connsiteX13" fmla="*/ 4237554 w 7832861"/>
              <a:gd name="connsiteY13"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230235 w 7832861"/>
              <a:gd name="connsiteY10" fmla="*/ 259864 h 6020234"/>
              <a:gd name="connsiteX11" fmla="*/ 2729122 w 7832861"/>
              <a:gd name="connsiteY11" fmla="*/ 144518 h 6020234"/>
              <a:gd name="connsiteX12" fmla="*/ 4237554 w 7832861"/>
              <a:gd name="connsiteY12"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228690 w 7832861"/>
              <a:gd name="connsiteY9" fmla="*/ 260234 h 6020234"/>
              <a:gd name="connsiteX10" fmla="*/ 2729122 w 7832861"/>
              <a:gd name="connsiteY10" fmla="*/ 144518 h 6020234"/>
              <a:gd name="connsiteX11" fmla="*/ 4237554 w 7832861"/>
              <a:gd name="connsiteY11"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29122 w 7832861"/>
              <a:gd name="connsiteY9" fmla="*/ 144518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20234"/>
              <a:gd name="connsiteX1" fmla="*/ 6794477 w 7832861"/>
              <a:gd name="connsiteY1" fmla="*/ 1539582 h 6020234"/>
              <a:gd name="connsiteX2" fmla="*/ 7189105 w 7832861"/>
              <a:gd name="connsiteY2" fmla="*/ 3894281 h 6020234"/>
              <a:gd name="connsiteX3" fmla="*/ 7832861 w 7832861"/>
              <a:gd name="connsiteY3" fmla="*/ 4543765 h 6020234"/>
              <a:gd name="connsiteX4" fmla="*/ 6807235 w 7832861"/>
              <a:gd name="connsiteY4" fmla="*/ 4773236 h 6020234"/>
              <a:gd name="connsiteX5" fmla="*/ 4462697 w 7832861"/>
              <a:gd name="connsiteY5" fmla="*/ 5727320 h 6020234"/>
              <a:gd name="connsiteX6" fmla="*/ 2015005 w 7832861"/>
              <a:gd name="connsiteY6" fmla="*/ 5895427 h 6020234"/>
              <a:gd name="connsiteX7" fmla="*/ 131003 w 7832861"/>
              <a:gd name="connsiteY7" fmla="*/ 4019635 h 6020234"/>
              <a:gd name="connsiteX8" fmla="*/ 1330810 w 7832861"/>
              <a:gd name="connsiteY8" fmla="*/ 517834 h 6020234"/>
              <a:gd name="connsiteX9" fmla="*/ 2780941 w 7832861"/>
              <a:gd name="connsiteY9" fmla="*/ 69783 h 6020234"/>
              <a:gd name="connsiteX10" fmla="*/ 4237554 w 7832861"/>
              <a:gd name="connsiteY10" fmla="*/ 0 h 6020234"/>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84730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532781 h 6035181"/>
              <a:gd name="connsiteX9" fmla="*/ 2780941 w 7832861"/>
              <a:gd name="connsiteY9" fmla="*/ 144519 h 6035181"/>
              <a:gd name="connsiteX10" fmla="*/ 4237554 w 7832861"/>
              <a:gd name="connsiteY10" fmla="*/ 0 h 6035181"/>
              <a:gd name="connsiteX0" fmla="*/ 4237554 w 7832861"/>
              <a:gd name="connsiteY0" fmla="*/ 0 h 6035181"/>
              <a:gd name="connsiteX1" fmla="*/ 6794477 w 7832861"/>
              <a:gd name="connsiteY1" fmla="*/ 1554529 h 6035181"/>
              <a:gd name="connsiteX2" fmla="*/ 7189105 w 7832861"/>
              <a:gd name="connsiteY2" fmla="*/ 3909228 h 6035181"/>
              <a:gd name="connsiteX3" fmla="*/ 7832861 w 7832861"/>
              <a:gd name="connsiteY3" fmla="*/ 4558712 h 6035181"/>
              <a:gd name="connsiteX4" fmla="*/ 6807235 w 7832861"/>
              <a:gd name="connsiteY4" fmla="*/ 4788183 h 6035181"/>
              <a:gd name="connsiteX5" fmla="*/ 4462697 w 7832861"/>
              <a:gd name="connsiteY5" fmla="*/ 5742267 h 6035181"/>
              <a:gd name="connsiteX6" fmla="*/ 2015005 w 7832861"/>
              <a:gd name="connsiteY6" fmla="*/ 5910374 h 6035181"/>
              <a:gd name="connsiteX7" fmla="*/ 131003 w 7832861"/>
              <a:gd name="connsiteY7" fmla="*/ 4034582 h 6035181"/>
              <a:gd name="connsiteX8" fmla="*/ 1330810 w 7832861"/>
              <a:gd name="connsiteY8" fmla="*/ 607516 h 6035181"/>
              <a:gd name="connsiteX9" fmla="*/ 2780941 w 7832861"/>
              <a:gd name="connsiteY9" fmla="*/ 144519 h 6035181"/>
              <a:gd name="connsiteX10" fmla="*/ 4237554 w 7832861"/>
              <a:gd name="connsiteY10" fmla="*/ 0 h 6035181"/>
              <a:gd name="connsiteX0" fmla="*/ 4265780 w 7861087"/>
              <a:gd name="connsiteY0" fmla="*/ 0 h 6035181"/>
              <a:gd name="connsiteX1" fmla="*/ 6822703 w 7861087"/>
              <a:gd name="connsiteY1" fmla="*/ 1554529 h 6035181"/>
              <a:gd name="connsiteX2" fmla="*/ 7217331 w 7861087"/>
              <a:gd name="connsiteY2" fmla="*/ 3909228 h 6035181"/>
              <a:gd name="connsiteX3" fmla="*/ 7861087 w 7861087"/>
              <a:gd name="connsiteY3" fmla="*/ 4558712 h 6035181"/>
              <a:gd name="connsiteX4" fmla="*/ 6835461 w 7861087"/>
              <a:gd name="connsiteY4" fmla="*/ 4788183 h 6035181"/>
              <a:gd name="connsiteX5" fmla="*/ 4490923 w 7861087"/>
              <a:gd name="connsiteY5" fmla="*/ 5742267 h 6035181"/>
              <a:gd name="connsiteX6" fmla="*/ 2043231 w 7861087"/>
              <a:gd name="connsiteY6" fmla="*/ 5910374 h 6035181"/>
              <a:gd name="connsiteX7" fmla="*/ 159229 w 7861087"/>
              <a:gd name="connsiteY7" fmla="*/ 4034582 h 6035181"/>
              <a:gd name="connsiteX8" fmla="*/ 1289943 w 7861087"/>
              <a:gd name="connsiteY8" fmla="*/ 622464 h 6035181"/>
              <a:gd name="connsiteX9" fmla="*/ 2809167 w 7861087"/>
              <a:gd name="connsiteY9" fmla="*/ 144519 h 6035181"/>
              <a:gd name="connsiteX10" fmla="*/ 4265780 w 7861087"/>
              <a:gd name="connsiteY10" fmla="*/ 0 h 60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61087" h="6035181">
                <a:moveTo>
                  <a:pt x="4265780" y="0"/>
                </a:moveTo>
                <a:cubicBezTo>
                  <a:pt x="5338002" y="21445"/>
                  <a:pt x="6383269" y="390941"/>
                  <a:pt x="6822703" y="1554529"/>
                </a:cubicBezTo>
                <a:cubicBezTo>
                  <a:pt x="7159410" y="2314095"/>
                  <a:pt x="7103165" y="3447531"/>
                  <a:pt x="7217331" y="3909228"/>
                </a:cubicBezTo>
                <a:cubicBezTo>
                  <a:pt x="7342397" y="4433062"/>
                  <a:pt x="7861087" y="4558712"/>
                  <a:pt x="7861087" y="4558712"/>
                </a:cubicBezTo>
                <a:cubicBezTo>
                  <a:pt x="7709964" y="4623369"/>
                  <a:pt x="7377128" y="4620797"/>
                  <a:pt x="6835461" y="4788183"/>
                </a:cubicBezTo>
                <a:cubicBezTo>
                  <a:pt x="6293793" y="4955568"/>
                  <a:pt x="5289626" y="5555233"/>
                  <a:pt x="4490923" y="5742267"/>
                </a:cubicBezTo>
                <a:cubicBezTo>
                  <a:pt x="3692220" y="5929300"/>
                  <a:pt x="2765184" y="6194987"/>
                  <a:pt x="2043231" y="5910374"/>
                </a:cubicBezTo>
                <a:cubicBezTo>
                  <a:pt x="1321278" y="5625761"/>
                  <a:pt x="284777" y="4915900"/>
                  <a:pt x="159229" y="4034582"/>
                </a:cubicBezTo>
                <a:cubicBezTo>
                  <a:pt x="33681" y="3153264"/>
                  <a:pt x="-456595" y="1392285"/>
                  <a:pt x="1289943" y="622464"/>
                </a:cubicBezTo>
                <a:cubicBezTo>
                  <a:pt x="2241160" y="260608"/>
                  <a:pt x="2324710" y="230825"/>
                  <a:pt x="2809167" y="144519"/>
                </a:cubicBezTo>
                <a:cubicBezTo>
                  <a:pt x="3450164" y="31575"/>
                  <a:pt x="3780243" y="8313"/>
                  <a:pt x="4265780" y="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Εικόνα 4" descr="Εικόνα που περιέχει κείμενο, στιγμιότυπο οθόνης, γραφιστική&#10;&#10;Περιγραφή που δημιουργήθηκε αυτόματα">
            <a:extLst>
              <a:ext uri="{FF2B5EF4-FFF2-40B4-BE49-F238E27FC236}">
                <a16:creationId xmlns:a16="http://schemas.microsoft.com/office/drawing/2014/main" id="{159CC3BF-F961-6134-F7E0-D9102921FF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171" y="548672"/>
            <a:ext cx="4079200" cy="5765657"/>
          </a:xfrm>
          <a:prstGeom prst="rect">
            <a:avLst/>
          </a:prstGeom>
        </p:spPr>
      </p:pic>
    </p:spTree>
    <p:extLst>
      <p:ext uri="{BB962C8B-B14F-4D97-AF65-F5344CB8AC3E}">
        <p14:creationId xmlns:p14="http://schemas.microsoft.com/office/powerpoint/2010/main" val="152363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A69E-864F-B542-B367-D432B5B1B7C9}"/>
              </a:ext>
            </a:extLst>
          </p:cNvPr>
          <p:cNvSpPr>
            <a:spLocks noGrp="1"/>
          </p:cNvSpPr>
          <p:nvPr>
            <p:ph type="title"/>
          </p:nvPr>
        </p:nvSpPr>
        <p:spPr/>
        <p:txBody>
          <a:bodyPr/>
          <a:lstStyle/>
          <a:p>
            <a:r>
              <a:rPr lang="el-GR" dirty="0"/>
              <a:t>Αποτελέσματα Ι</a:t>
            </a:r>
            <a:r>
              <a:rPr lang="en-US" dirty="0"/>
              <a:t>V</a:t>
            </a:r>
            <a:endParaRPr lang="en-GR" dirty="0"/>
          </a:p>
        </p:txBody>
      </p:sp>
      <p:sp>
        <p:nvSpPr>
          <p:cNvPr id="3" name="Content Placeholder 2">
            <a:extLst>
              <a:ext uri="{FF2B5EF4-FFF2-40B4-BE49-F238E27FC236}">
                <a16:creationId xmlns:a16="http://schemas.microsoft.com/office/drawing/2014/main" id="{82DD3706-FC5F-3C44-B558-23835248DEDC}"/>
              </a:ext>
            </a:extLst>
          </p:cNvPr>
          <p:cNvSpPr>
            <a:spLocks noGrp="1"/>
          </p:cNvSpPr>
          <p:nvPr>
            <p:ph idx="1"/>
          </p:nvPr>
        </p:nvSpPr>
        <p:spPr>
          <a:xfrm>
            <a:off x="714895" y="1729047"/>
            <a:ext cx="10638905" cy="4187973"/>
          </a:xfrm>
        </p:spPr>
        <p:txBody>
          <a:bodyPr>
            <a:normAutofit fontScale="77500" lnSpcReduction="20000"/>
          </a:bodyPr>
          <a:lstStyle/>
          <a:p>
            <a:pPr algn="just"/>
            <a:r>
              <a:rPr lang="el-GR" sz="3200" b="0" dirty="0">
                <a:effectLst/>
                <a:ea typeface="Times New Roman" panose="02020603050405020304" pitchFamily="18" charset="0"/>
                <a:cs typeface="Aptos" panose="020B0004020202020204" pitchFamily="34" charset="0"/>
              </a:rPr>
              <a:t>Μέσω των συνεντεύξεων αναδείχθηκαν ζητήματα της </a:t>
            </a:r>
            <a:r>
              <a:rPr lang="el-GR" sz="3200" dirty="0" err="1">
                <a:effectLst/>
                <a:ea typeface="Times New Roman" panose="02020603050405020304" pitchFamily="18" charset="0"/>
                <a:cs typeface="Aptos" panose="020B0004020202020204" pitchFamily="34" charset="0"/>
              </a:rPr>
              <a:t>αντικειμενοποίησης</a:t>
            </a:r>
            <a:r>
              <a:rPr lang="el-GR" sz="3200" b="0" dirty="0">
                <a:effectLst/>
                <a:ea typeface="Times New Roman" panose="02020603050405020304" pitchFamily="18" charset="0"/>
                <a:cs typeface="Aptos" panose="020B0004020202020204" pitchFamily="34" charset="0"/>
              </a:rPr>
              <a:t> του γυναικείου σώματος και της «</a:t>
            </a:r>
            <a:r>
              <a:rPr lang="el-GR" sz="3200" dirty="0">
                <a:effectLst/>
                <a:ea typeface="Times New Roman" panose="02020603050405020304" pitchFamily="18" charset="0"/>
                <a:cs typeface="Aptos" panose="020B0004020202020204" pitchFamily="34" charset="0"/>
              </a:rPr>
              <a:t>εμπορευματοποίησής</a:t>
            </a:r>
            <a:r>
              <a:rPr lang="el-GR" sz="3200" b="0" dirty="0">
                <a:effectLst/>
                <a:ea typeface="Times New Roman" panose="02020603050405020304" pitchFamily="18" charset="0"/>
                <a:cs typeface="Aptos" panose="020B0004020202020204" pitchFamily="34" charset="0"/>
              </a:rPr>
              <a:t>» του για λόγους σεβασμού των πολιτιστικών παραδόσεων, εθίμων, θρησκευτικών πεποιθήσεων, επικαλούμενης τιμής, όπως μας διηγήθηκε μια ασυνόδευτη ανήλικη </a:t>
            </a:r>
            <a:r>
              <a:rPr lang="el-GR" b="0" i="1" dirty="0"/>
              <a:t>«Όταν είχα μπει στην Ελλάδα και περπατούσα για να φτάσω στο </a:t>
            </a:r>
            <a:r>
              <a:rPr lang="en-US" b="0" i="1" dirty="0"/>
              <a:t>camp</a:t>
            </a:r>
            <a:r>
              <a:rPr lang="el-GR" b="0" i="1" dirty="0"/>
              <a:t> άκουγα κάποιους άνδρες να μας φωνάζουν εμένα και μια έγκυο γυναίκα. Μας έλεγαν «γυρίστε πίσω στη Σομαλία. Εξαιτίας σας, επειδή έρχεστε στη Ευρώπη και μιλάτε για τους εξαναγκαστικούς γάμους, παίρνετε εσείς άσυλο κι εμείς παίρνουμε απορριπτική. Εξαιτίας σας δεν πάμε στην Ευρώπη»</a:t>
            </a:r>
            <a:r>
              <a:rPr lang="el-GR" b="0" dirty="0"/>
              <a:t> (Κ, 10), </a:t>
            </a:r>
            <a:r>
              <a:rPr lang="el-GR" b="0" i="1" dirty="0"/>
              <a:t>«…αλλά σκέψου ότι δεν δίνουν μόνο λεφτά οι γονείς για να μας παντρέψουν. Μας πουλάνε για καμήλες, αυτοκίνητα ή όπλα. Βέβαια, τι νομίζεις; Μας ανταλλάσσουν» </a:t>
            </a:r>
            <a:r>
              <a:rPr lang="el-GR" b="0" dirty="0"/>
              <a:t>(Κ, 6)</a:t>
            </a:r>
            <a:endParaRPr lang="en-GR" b="0" dirty="0"/>
          </a:p>
        </p:txBody>
      </p:sp>
    </p:spTree>
    <p:extLst>
      <p:ext uri="{BB962C8B-B14F-4D97-AF65-F5344CB8AC3E}">
        <p14:creationId xmlns:p14="http://schemas.microsoft.com/office/powerpoint/2010/main" val="97316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0724" y="558209"/>
            <a:ext cx="10333075" cy="909983"/>
          </a:xfrm>
        </p:spPr>
        <p:txBody>
          <a:bodyPr/>
          <a:lstStyle/>
          <a:p>
            <a:r>
              <a:rPr lang="el-GR" dirty="0"/>
              <a:t>Συζήτηση</a:t>
            </a:r>
          </a:p>
        </p:txBody>
      </p:sp>
      <p:sp>
        <p:nvSpPr>
          <p:cNvPr id="3" name="Θέση περιεχομένου 2"/>
          <p:cNvSpPr>
            <a:spLocks noGrp="1"/>
          </p:cNvSpPr>
          <p:nvPr>
            <p:ph idx="1"/>
          </p:nvPr>
        </p:nvSpPr>
        <p:spPr>
          <a:xfrm>
            <a:off x="676102" y="1966955"/>
            <a:ext cx="10839796" cy="5215240"/>
          </a:xfrm>
        </p:spPr>
        <p:txBody>
          <a:bodyPr>
            <a:normAutofit/>
          </a:bodyPr>
          <a:lstStyle/>
          <a:p>
            <a:pPr algn="just">
              <a:lnSpc>
                <a:spcPct val="115000"/>
              </a:lnSpc>
              <a:spcAft>
                <a:spcPts val="1000"/>
              </a:spcAft>
            </a:pPr>
            <a:r>
              <a:rPr lang="el-GR" sz="1900" b="0" dirty="0">
                <a:effectLst/>
                <a:ea typeface="Calibri" panose="020F0502020204030204" pitchFamily="34" charset="0"/>
                <a:cs typeface="Times New Roman" panose="02020603050405020304" pitchFamily="18" charset="0"/>
              </a:rPr>
              <a:t>Οι αιτίες των παιδικών γάμων είναι πολύπλευρες και αλληλένδετες. Κοινωνικοοικονομικοί παράγοντες, όπως η αγροτική απασχόληση, η φτώχεια και η </a:t>
            </a:r>
            <a:r>
              <a:rPr lang="el-GR" sz="1900" b="0" dirty="0" err="1">
                <a:effectLst/>
                <a:ea typeface="Calibri" panose="020F0502020204030204" pitchFamily="34" charset="0"/>
                <a:cs typeface="Times New Roman" panose="02020603050405020304" pitchFamily="18" charset="0"/>
              </a:rPr>
              <a:t>ελλειπής</a:t>
            </a:r>
            <a:r>
              <a:rPr lang="el-GR" sz="1900" b="0" dirty="0">
                <a:effectLst/>
                <a:ea typeface="Calibri" panose="020F0502020204030204" pitchFamily="34" charset="0"/>
                <a:cs typeface="Times New Roman" panose="02020603050405020304" pitchFamily="18" charset="0"/>
              </a:rPr>
              <a:t> εκπαίδευση, έχουν επανειλημμένα συσχετιστεί με την πρακτική (</a:t>
            </a:r>
            <a:r>
              <a:rPr lang="el-GR" sz="1900" b="0" dirty="0" err="1">
                <a:effectLst/>
                <a:ea typeface="Calibri" panose="020F0502020204030204" pitchFamily="34" charset="0"/>
                <a:cs typeface="Times New Roman" panose="02020603050405020304" pitchFamily="18" charset="0"/>
              </a:rPr>
              <a:t>Raj</a:t>
            </a:r>
            <a:r>
              <a:rPr lang="el-GR" sz="1900" b="0" dirty="0">
                <a:effectLst/>
                <a:ea typeface="Calibri" panose="020F0502020204030204" pitchFamily="34" charset="0"/>
                <a:cs typeface="Times New Roman" panose="02020603050405020304" pitchFamily="18" charset="0"/>
              </a:rPr>
              <a:t>, </a:t>
            </a:r>
            <a:r>
              <a:rPr lang="el-GR" sz="1900" b="0" dirty="0" err="1">
                <a:effectLst/>
                <a:ea typeface="Calibri" panose="020F0502020204030204" pitchFamily="34" charset="0"/>
                <a:cs typeface="Times New Roman" panose="02020603050405020304" pitchFamily="18" charset="0"/>
              </a:rPr>
              <a:t>Jackson</a:t>
            </a:r>
            <a:r>
              <a:rPr lang="el-GR" sz="1900" b="0" dirty="0">
                <a:effectLst/>
                <a:ea typeface="Calibri" panose="020F0502020204030204" pitchFamily="34" charset="0"/>
                <a:cs typeface="Times New Roman" panose="02020603050405020304" pitchFamily="18" charset="0"/>
              </a:rPr>
              <a:t>, &amp; </a:t>
            </a:r>
            <a:r>
              <a:rPr lang="el-GR" sz="1900" b="0" dirty="0" err="1">
                <a:effectLst/>
                <a:ea typeface="Calibri" panose="020F0502020204030204" pitchFamily="34" charset="0"/>
                <a:cs typeface="Times New Roman" panose="02020603050405020304" pitchFamily="18" charset="0"/>
              </a:rPr>
              <a:t>Dunham</a:t>
            </a:r>
            <a:r>
              <a:rPr lang="el-GR" sz="1900" b="0" dirty="0">
                <a:effectLst/>
                <a:ea typeface="Calibri" panose="020F0502020204030204" pitchFamily="34" charset="0"/>
                <a:cs typeface="Times New Roman" panose="02020603050405020304" pitchFamily="18" charset="0"/>
              </a:rPr>
              <a:t>, 2018).</a:t>
            </a:r>
            <a:endParaRPr lang="en-GR" sz="1900" b="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900" b="0" dirty="0">
                <a:effectLst/>
                <a:ea typeface="Calibri" panose="020F0502020204030204" pitchFamily="34" charset="0"/>
                <a:cs typeface="Times New Roman" panose="02020603050405020304" pitchFamily="18" charset="0"/>
              </a:rPr>
              <a:t>Οι επιπτώσεις του παιδικού γάμου για την υγεία, τα ανθρώπινα δικαιώματα και την ανάπτυξη των κοριτσιών αναγνωρίζονται όλο και περισσότερο από τις εθνικές πολιτικές, τις περιφερειακές πρωτοβουλίες και τις παγκόσμιες δεσμεύσεις. Είναι γνωστό πλέον ότι ο παιδικός γάμος συνδέεται με την απόσυρση των κοριτσιών από το σχολείο (</a:t>
            </a:r>
            <a:r>
              <a:rPr lang="en-US" sz="1900" b="0" dirty="0" err="1">
                <a:effectLst/>
                <a:ea typeface="Calibri" panose="020F0502020204030204" pitchFamily="34" charset="0"/>
                <a:cs typeface="Times New Roman" panose="02020603050405020304" pitchFamily="18" charset="0"/>
              </a:rPr>
              <a:t>Wodon</a:t>
            </a:r>
            <a:r>
              <a:rPr lang="el-GR" sz="1900" b="0" dirty="0">
                <a:effectLst/>
                <a:ea typeface="Calibri" panose="020F0502020204030204" pitchFamily="34" charset="0"/>
                <a:cs typeface="Times New Roman" panose="02020603050405020304" pitchFamily="18" charset="0"/>
              </a:rPr>
              <a:t>,</a:t>
            </a:r>
            <a:r>
              <a:rPr lang="en-US" sz="1900" b="0" dirty="0">
                <a:effectLst/>
                <a:ea typeface="Calibri" panose="020F0502020204030204" pitchFamily="34" charset="0"/>
                <a:cs typeface="Times New Roman" panose="02020603050405020304" pitchFamily="18" charset="0"/>
              </a:rPr>
              <a:t>Nguyen</a:t>
            </a:r>
            <a:r>
              <a:rPr lang="el-GR" sz="1900" b="0" dirty="0">
                <a:effectLst/>
                <a:ea typeface="Calibri" panose="020F0502020204030204" pitchFamily="34" charset="0"/>
                <a:cs typeface="Times New Roman" panose="02020603050405020304" pitchFamily="18" charset="0"/>
              </a:rPr>
              <a:t>,</a:t>
            </a:r>
            <a:r>
              <a:rPr lang="en-US" sz="1900" b="0" dirty="0" err="1">
                <a:effectLst/>
                <a:ea typeface="Calibri" panose="020F0502020204030204" pitchFamily="34" charset="0"/>
                <a:cs typeface="Times New Roman" panose="02020603050405020304" pitchFamily="18" charset="0"/>
              </a:rPr>
              <a:t>Tsimpo</a:t>
            </a:r>
            <a:r>
              <a:rPr lang="el-GR" sz="1900" b="0" dirty="0">
                <a:effectLst/>
                <a:ea typeface="Calibri" panose="020F0502020204030204" pitchFamily="34" charset="0"/>
                <a:cs typeface="Times New Roman" panose="02020603050405020304" pitchFamily="18" charset="0"/>
              </a:rPr>
              <a:t> 2016), τη βία λόγω φύλου (</a:t>
            </a:r>
            <a:r>
              <a:rPr lang="en-US" sz="1900" b="0" dirty="0">
                <a:effectLst/>
                <a:ea typeface="Calibri" panose="020F0502020204030204" pitchFamily="34" charset="0"/>
                <a:cs typeface="Times New Roman" panose="02020603050405020304" pitchFamily="18" charset="0"/>
              </a:rPr>
              <a:t>Kidman</a:t>
            </a:r>
            <a:r>
              <a:rPr lang="el-GR" sz="1900" b="0" dirty="0">
                <a:effectLst/>
                <a:ea typeface="Calibri" panose="020F0502020204030204" pitchFamily="34" charset="0"/>
                <a:cs typeface="Times New Roman" panose="02020603050405020304" pitchFamily="18" charset="0"/>
              </a:rPr>
              <a:t>,2017), την κοινωνική απομόνωση και την κακή ψυχική υγεία (</a:t>
            </a:r>
            <a:r>
              <a:rPr lang="en-US" sz="1900" b="0" dirty="0">
                <a:effectLst/>
                <a:ea typeface="Calibri" panose="020F0502020204030204" pitchFamily="34" charset="0"/>
                <a:cs typeface="Times New Roman" panose="02020603050405020304" pitchFamily="18" charset="0"/>
              </a:rPr>
              <a:t>Strat</a:t>
            </a:r>
            <a:r>
              <a:rPr lang="el-GR" sz="1900" b="0" dirty="0">
                <a:effectLst/>
                <a:ea typeface="Calibri" panose="020F0502020204030204" pitchFamily="34" charset="0"/>
                <a:cs typeface="Times New Roman" panose="02020603050405020304" pitchFamily="18" charset="0"/>
              </a:rPr>
              <a:t>, </a:t>
            </a:r>
            <a:r>
              <a:rPr lang="en-US" sz="1900" b="0" dirty="0" err="1">
                <a:effectLst/>
                <a:ea typeface="Calibri" panose="020F0502020204030204" pitchFamily="34" charset="0"/>
                <a:cs typeface="Times New Roman" panose="02020603050405020304" pitchFamily="18" charset="0"/>
              </a:rPr>
              <a:t>Dubertrat</a:t>
            </a:r>
            <a:r>
              <a:rPr lang="el-GR" sz="1900" b="0" dirty="0">
                <a:effectLst/>
                <a:ea typeface="Calibri" panose="020F0502020204030204" pitchFamily="34" charset="0"/>
                <a:cs typeface="Times New Roman" panose="02020603050405020304" pitchFamily="18" charset="0"/>
              </a:rPr>
              <a:t>,</a:t>
            </a:r>
            <a:r>
              <a:rPr lang="en-US" sz="1900" b="0" dirty="0" err="1">
                <a:effectLst/>
                <a:ea typeface="Calibri" panose="020F0502020204030204" pitchFamily="34" charset="0"/>
                <a:cs typeface="Times New Roman" panose="02020603050405020304" pitchFamily="18" charset="0"/>
              </a:rPr>
              <a:t>Foll</a:t>
            </a:r>
            <a:r>
              <a:rPr lang="el-GR" sz="1900" b="0" dirty="0">
                <a:effectLst/>
                <a:ea typeface="Calibri" panose="020F0502020204030204" pitchFamily="34" charset="0"/>
                <a:cs typeface="Times New Roman" panose="02020603050405020304" pitchFamily="18" charset="0"/>
              </a:rPr>
              <a:t>,2011) και την ανεπιθύμητη ή κακή εγκυμοσύνη και την κακή υγεία της μητέρας και του παιδιού. (</a:t>
            </a:r>
            <a:r>
              <a:rPr lang="en-US" sz="1900" b="0" dirty="0">
                <a:effectLst/>
                <a:ea typeface="Calibri" panose="020F0502020204030204" pitchFamily="34" charset="0"/>
                <a:cs typeface="Times New Roman" panose="02020603050405020304" pitchFamily="18" charset="0"/>
              </a:rPr>
              <a:t>Raj</a:t>
            </a:r>
            <a:r>
              <a:rPr lang="el-GR" sz="1900" b="0" dirty="0">
                <a:effectLst/>
                <a:ea typeface="Calibri" panose="020F0502020204030204" pitchFamily="34" charset="0"/>
                <a:cs typeface="Times New Roman" panose="02020603050405020304" pitchFamily="18" charset="0"/>
              </a:rPr>
              <a:t>,2010).</a:t>
            </a:r>
            <a:endParaRPr lang="en-GR" sz="1900" b="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58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C48C-E11B-F147-8F55-B754FB7EAD98}"/>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501F5817-C71E-1C44-947A-A36753EB77FE}"/>
              </a:ext>
            </a:extLst>
          </p:cNvPr>
          <p:cNvSpPr>
            <a:spLocks noGrp="1"/>
          </p:cNvSpPr>
          <p:nvPr>
            <p:ph idx="1"/>
          </p:nvPr>
        </p:nvSpPr>
        <p:spPr>
          <a:xfrm>
            <a:off x="838201" y="1529542"/>
            <a:ext cx="10515599" cy="4387478"/>
          </a:xfrm>
        </p:spPr>
        <p:txBody>
          <a:bodyPr>
            <a:normAutofit lnSpcReduction="10000"/>
          </a:bodyPr>
          <a:lstStyle/>
          <a:p>
            <a:endParaRPr lang="el-GR" dirty="0"/>
          </a:p>
          <a:p>
            <a:pPr algn="just">
              <a:lnSpc>
                <a:spcPct val="115000"/>
              </a:lnSpc>
              <a:spcAft>
                <a:spcPts val="1000"/>
              </a:spcAft>
            </a:pPr>
            <a:r>
              <a:rPr lang="el-GR" sz="1800" b="0" dirty="0">
                <a:effectLst/>
                <a:ea typeface="Calibri" panose="020F0502020204030204" pitchFamily="34" charset="0"/>
                <a:cs typeface="Times New Roman" panose="02020603050405020304" pitchFamily="18" charset="0"/>
              </a:rPr>
              <a:t>Οι γονείς, αναφέρονται ως οι κύριοι υπεύθυνοι λήψης αποφάσεων(</a:t>
            </a:r>
            <a:r>
              <a:rPr lang="en-US" sz="1800" b="0" dirty="0">
                <a:effectLst/>
                <a:ea typeface="Calibri" panose="020F0502020204030204" pitchFamily="34" charset="0"/>
                <a:cs typeface="Times New Roman" panose="02020603050405020304" pitchFamily="18" charset="0"/>
              </a:rPr>
              <a:t>Raj</a:t>
            </a:r>
            <a:r>
              <a:rPr lang="el-GR" sz="1800" b="0" dirty="0">
                <a:effectLst/>
                <a:ea typeface="Calibri" panose="020F0502020204030204" pitchFamily="34" charset="0"/>
                <a:cs typeface="Times New Roman" panose="02020603050405020304" pitchFamily="18" charset="0"/>
              </a:rPr>
              <a:t>,2010) οι οποίοι προσδοκούν οικονομικά και κοινωνικά οφέλη από τον εξαναγκαστικό γάμο των παιδιών τους. Στον αντίποδα, η έλλειψη δικαιοσύνης για τα κορίτσια  και ικανότητας αυτών να «καθορίζουν στόχους ζωής και να ενεργούν σύμφωνα με αυτούς» (</a:t>
            </a:r>
            <a:r>
              <a:rPr lang="el-GR" sz="1800" b="0" dirty="0" err="1">
                <a:effectLst/>
                <a:ea typeface="Calibri" panose="020F0502020204030204" pitchFamily="34" charset="0"/>
                <a:cs typeface="Times New Roman" panose="02020603050405020304" pitchFamily="18" charset="0"/>
              </a:rPr>
              <a:t>Kabeer</a:t>
            </a:r>
            <a:r>
              <a:rPr lang="el-GR" sz="1800" b="0" dirty="0">
                <a:effectLst/>
                <a:ea typeface="Calibri" panose="020F0502020204030204" pitchFamily="34" charset="0"/>
                <a:cs typeface="Times New Roman" panose="02020603050405020304" pitchFamily="18" charset="0"/>
              </a:rPr>
              <a:t>, 1999), αναφέρεται συχνά στη βιβλιογραφία ότι συμβάλλει στον παιδικό γάμο, καθώς επηρεάζει την δυνατότητα να αντιστέκονται σε ανεπιθύμητες προτάσεις γάμου (</a:t>
            </a:r>
            <a:r>
              <a:rPr lang="el-GR" sz="1800" b="0" dirty="0" err="1">
                <a:effectLst/>
                <a:ea typeface="Calibri" panose="020F0502020204030204" pitchFamily="34" charset="0"/>
                <a:cs typeface="Times New Roman" panose="02020603050405020304" pitchFamily="18" charset="0"/>
              </a:rPr>
              <a:t>Klugman</a:t>
            </a:r>
            <a:r>
              <a:rPr lang="el-GR" sz="1800" b="0" dirty="0">
                <a:effectLst/>
                <a:ea typeface="Calibri" panose="020F0502020204030204" pitchFamily="34" charset="0"/>
                <a:cs typeface="Times New Roman" panose="02020603050405020304" pitchFamily="18" charset="0"/>
              </a:rPr>
              <a:t> </a:t>
            </a:r>
            <a:r>
              <a:rPr lang="el-GR" sz="1800" b="0" dirty="0" err="1">
                <a:effectLst/>
                <a:ea typeface="Calibri" panose="020F0502020204030204" pitchFamily="34" charset="0"/>
                <a:cs typeface="Times New Roman" panose="02020603050405020304" pitchFamily="18" charset="0"/>
              </a:rPr>
              <a:t>et</a:t>
            </a:r>
            <a:r>
              <a:rPr lang="el-GR" sz="1800" b="0" dirty="0">
                <a:effectLst/>
                <a:ea typeface="Calibri" panose="020F0502020204030204" pitchFamily="34" charset="0"/>
                <a:cs typeface="Times New Roman" panose="02020603050405020304" pitchFamily="18" charset="0"/>
              </a:rPr>
              <a:t> </a:t>
            </a:r>
            <a:r>
              <a:rPr lang="el-GR" sz="1800" b="0" dirty="0" err="1">
                <a:effectLst/>
                <a:ea typeface="Calibri" panose="020F0502020204030204" pitchFamily="34" charset="0"/>
                <a:cs typeface="Times New Roman" panose="02020603050405020304" pitchFamily="18" charset="0"/>
              </a:rPr>
              <a:t>al</a:t>
            </a:r>
            <a:r>
              <a:rPr lang="el-GR" sz="1800" b="0" dirty="0">
                <a:effectLst/>
                <a:ea typeface="Calibri" panose="020F0502020204030204" pitchFamily="34" charset="0"/>
                <a:cs typeface="Times New Roman" panose="02020603050405020304" pitchFamily="18" charset="0"/>
              </a:rPr>
              <a:t>., 2014)</a:t>
            </a:r>
            <a:endParaRPr lang="en-GR" sz="1800" b="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el-GR" sz="1800" b="0" dirty="0">
                <a:effectLst/>
                <a:ea typeface="Calibri" panose="020F0502020204030204" pitchFamily="34" charset="0"/>
                <a:cs typeface="Times New Roman" panose="02020603050405020304" pitchFamily="18" charset="0"/>
              </a:rPr>
              <a:t>Τα κορίτσια παντρεύονται συνήθως σε νεαρή ηλικία λόγω της ανάγκης των οικογενειών να διασφαλίζουν την κοινωνική και οικονομική ασφάλεια και για να αποφύγουν να γεννήσουν παιδιά εκτός γάμου. Ο πρόωρος γάμος θεωρείται τόσο πολιτιστική όσο και θρησκευτική απαίτηση, ενώ οι γυναίκες εκτιμώνται παραδοσιακά σύμφωνα με την ικανότητά τους να αναπαράγουν(</a:t>
            </a:r>
            <a:r>
              <a:rPr lang="en-US" sz="1800" b="0" dirty="0">
                <a:effectLst/>
                <a:ea typeface="Calibri" panose="020F0502020204030204" pitchFamily="34" charset="0"/>
                <a:cs typeface="Times New Roman" panose="02020603050405020304" pitchFamily="18" charset="0"/>
              </a:rPr>
              <a:t>Country of information report</a:t>
            </a:r>
            <a:r>
              <a:rPr lang="el-GR" sz="1800" b="0" dirty="0">
                <a:effectLst/>
                <a:ea typeface="Calibri" panose="020F0502020204030204" pitchFamily="34" charset="0"/>
                <a:cs typeface="Times New Roman" panose="02020603050405020304" pitchFamily="18" charset="0"/>
              </a:rPr>
              <a:t>,2021)</a:t>
            </a:r>
            <a:endParaRPr lang="en-GR" sz="1800" b="0" dirty="0">
              <a:effectLst/>
              <a:ea typeface="Calibri" panose="020F050202020403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316660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EF348-18D9-D54C-931F-66A3F2F807EC}"/>
              </a:ext>
            </a:extLst>
          </p:cNvPr>
          <p:cNvSpPr>
            <a:spLocks noGrp="1"/>
          </p:cNvSpPr>
          <p:nvPr>
            <p:ph type="title"/>
          </p:nvPr>
        </p:nvSpPr>
        <p:spPr/>
        <p:txBody>
          <a:bodyPr/>
          <a:lstStyle/>
          <a:p>
            <a:endParaRPr lang="en-GR"/>
          </a:p>
        </p:txBody>
      </p:sp>
      <p:sp>
        <p:nvSpPr>
          <p:cNvPr id="3" name="Content Placeholder 2">
            <a:extLst>
              <a:ext uri="{FF2B5EF4-FFF2-40B4-BE49-F238E27FC236}">
                <a16:creationId xmlns:a16="http://schemas.microsoft.com/office/drawing/2014/main" id="{E1D4D82C-2C97-A745-8986-65432DABB4A4}"/>
              </a:ext>
            </a:extLst>
          </p:cNvPr>
          <p:cNvSpPr>
            <a:spLocks noGrp="1"/>
          </p:cNvSpPr>
          <p:nvPr>
            <p:ph idx="1"/>
          </p:nvPr>
        </p:nvSpPr>
        <p:spPr/>
        <p:txBody>
          <a:bodyPr>
            <a:normAutofit lnSpcReduction="10000"/>
          </a:bodyPr>
          <a:lstStyle/>
          <a:p>
            <a:pPr algn="just"/>
            <a:r>
              <a:rPr lang="el-GR" b="0" dirty="0"/>
              <a:t>Ένα άλλο ζήτημα που έθεσαν τα Ηνωμένα Έθνη και ο Μ. </a:t>
            </a:r>
            <a:r>
              <a:rPr lang="en-GB" b="0" dirty="0"/>
              <a:t>Otieno </a:t>
            </a:r>
            <a:r>
              <a:rPr lang="el-GR" b="0" dirty="0"/>
              <a:t>είναι ότι , «θύματα βιασμού αναγκάστηκαν να παντρευτούν τους δράστες τους ως μέρος των  πρακτικών τ</a:t>
            </a:r>
            <a:r>
              <a:rPr lang="en-GB" b="0" dirty="0"/>
              <a:t>o</a:t>
            </a:r>
            <a:r>
              <a:rPr lang="el-GR" b="0" dirty="0"/>
              <a:t>υ παραδοσιακού συστήματος δικαιοσύνης.» (</a:t>
            </a:r>
            <a:r>
              <a:rPr lang="en-GB" b="0" dirty="0"/>
              <a:t>UN Human Rights Council, 2012) </a:t>
            </a:r>
            <a:r>
              <a:rPr lang="el-GR" b="0" dirty="0"/>
              <a:t>Εάν μια γυναίκα αρνηθεί, «μπορεί να αντιμετωπίσει σοβαρές συνέπειες», όπως μπορεί να εκδιωχθεί από την κοινότητα ή να της αρνηθεί η επιμέλεια των παιδιών ή ιδιοκτησία. (</a:t>
            </a:r>
            <a:r>
              <a:rPr lang="en-GB" b="0" dirty="0"/>
              <a:t>Otieno,2019)</a:t>
            </a:r>
          </a:p>
          <a:p>
            <a:endParaRPr lang="en-GR" dirty="0"/>
          </a:p>
        </p:txBody>
      </p:sp>
    </p:spTree>
    <p:extLst>
      <p:ext uri="{BB962C8B-B14F-4D97-AF65-F5344CB8AC3E}">
        <p14:creationId xmlns:p14="http://schemas.microsoft.com/office/powerpoint/2010/main" val="4120894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2293" y="656823"/>
            <a:ext cx="5022761" cy="461665"/>
          </a:xfrm>
          <a:prstGeom prst="rect">
            <a:avLst/>
          </a:prstGeom>
          <a:noFill/>
        </p:spPr>
        <p:txBody>
          <a:bodyPr wrap="square" rtlCol="0">
            <a:spAutoFit/>
          </a:bodyPr>
          <a:lstStyle/>
          <a:p>
            <a:pPr algn="ctr"/>
            <a:r>
              <a:rPr lang="el-GR" sz="2400" b="1" dirty="0"/>
              <a:t>Ενδεικτική Βιβλιογραφία</a:t>
            </a:r>
          </a:p>
        </p:txBody>
      </p:sp>
      <p:sp>
        <p:nvSpPr>
          <p:cNvPr id="3" name="TextBox 2"/>
          <p:cNvSpPr txBox="1"/>
          <p:nvPr/>
        </p:nvSpPr>
        <p:spPr>
          <a:xfrm>
            <a:off x="232535" y="1328670"/>
            <a:ext cx="11578107" cy="5262979"/>
          </a:xfrm>
          <a:prstGeom prst="rect">
            <a:avLst/>
          </a:prstGeom>
          <a:noFill/>
        </p:spPr>
        <p:txBody>
          <a:bodyPr wrap="square" rtlCol="0">
            <a:spAutoFit/>
          </a:bodyPr>
          <a:lstStyle/>
          <a:p>
            <a:pPr algn="just"/>
            <a:r>
              <a:rPr lang="en-GB" sz="2000" dirty="0"/>
              <a:t>Abdi M.I.,</a:t>
            </a:r>
            <a:r>
              <a:rPr lang="en-GB" sz="2000" dirty="0" err="1"/>
              <a:t>Funwie</a:t>
            </a:r>
            <a:r>
              <a:rPr lang="en-GB" sz="2000" dirty="0"/>
              <a:t> A.D(2022). The Impact Of Early Marriage On Girls’ School Dropout In Somalia (Case Study). IQ Research Journal of IQ res. j. (2022)1(5): pp 01-10. Vol. 001</a:t>
            </a:r>
          </a:p>
          <a:p>
            <a:pPr algn="just"/>
            <a:endParaRPr lang="el-GR" sz="2000" dirty="0"/>
          </a:p>
          <a:p>
            <a:pPr algn="just"/>
            <a:r>
              <a:rPr lang="en-US" sz="2000" dirty="0"/>
              <a:t>Dean, L., Obasi, A., El Sony, A., </a:t>
            </a:r>
            <a:r>
              <a:rPr lang="en-US" sz="2000" dirty="0" err="1"/>
              <a:t>Fadul</a:t>
            </a:r>
            <a:r>
              <a:rPr lang="en-US" sz="2000" dirty="0"/>
              <a:t>, S., El Hassan, H., Thomson, R., &amp; </a:t>
            </a:r>
            <a:r>
              <a:rPr lang="en-US" sz="2000" dirty="0" err="1"/>
              <a:t>Tolhurst</a:t>
            </a:r>
            <a:r>
              <a:rPr lang="en-US" sz="2000" dirty="0"/>
              <a:t>, R. (2019). “He is suitable for her, of course he is our relative”: a qualitative exploration of the drivers and implications of child marriage in Gezira State, Sudan. </a:t>
            </a:r>
            <a:r>
              <a:rPr lang="en-US" sz="2000" i="1" dirty="0"/>
              <a:t>BMJ global health</a:t>
            </a:r>
            <a:r>
              <a:rPr lang="en-US" sz="2000" dirty="0"/>
              <a:t>, </a:t>
            </a:r>
            <a:r>
              <a:rPr lang="en-US" sz="2000" i="1" dirty="0"/>
              <a:t>4</a:t>
            </a:r>
            <a:r>
              <a:rPr lang="en-US" sz="2000" dirty="0"/>
              <a:t>(3), e001264.</a:t>
            </a:r>
            <a:endParaRPr lang="el-GR" sz="2000" dirty="0"/>
          </a:p>
          <a:p>
            <a:pPr algn="just"/>
            <a:endParaRPr lang="el-GR" sz="2000" dirty="0"/>
          </a:p>
          <a:p>
            <a:pPr algn="just"/>
            <a:r>
              <a:rPr lang="en-US" sz="2000" dirty="0" err="1"/>
              <a:t>Duru</a:t>
            </a:r>
            <a:r>
              <a:rPr lang="en-US" sz="2000" dirty="0"/>
              <a:t>, P., </a:t>
            </a:r>
            <a:r>
              <a:rPr lang="en-US" sz="2000" dirty="0" err="1"/>
              <a:t>Başaran</a:t>
            </a:r>
            <a:r>
              <a:rPr lang="en-US" sz="2000" dirty="0"/>
              <a:t>, F., &amp; </a:t>
            </a:r>
            <a:r>
              <a:rPr lang="en-US" sz="2000" dirty="0" err="1"/>
              <a:t>Örsal</a:t>
            </a:r>
            <a:r>
              <a:rPr lang="en-US" sz="2000" dirty="0"/>
              <a:t>, Ö. Reflections of the before processes in early and forced marriages: A meta-synthesis study. </a:t>
            </a:r>
            <a:r>
              <a:rPr lang="en-US" sz="2000" i="1" dirty="0"/>
              <a:t>Perspective Psychiatric Care</a:t>
            </a:r>
            <a:r>
              <a:rPr lang="en-US" sz="2000" dirty="0"/>
              <a:t>, 2022; 58: 3034–3043. </a:t>
            </a:r>
            <a:r>
              <a:rPr lang="en-US" sz="2000" dirty="0">
                <a:hlinkClick r:id="rId2"/>
              </a:rPr>
              <a:t>https://doi.org/10.1111/ppc.12929</a:t>
            </a:r>
            <a:endParaRPr lang="el-GR" sz="2000" dirty="0"/>
          </a:p>
          <a:p>
            <a:pPr algn="just"/>
            <a:endParaRPr lang="el-GR" sz="2000" dirty="0"/>
          </a:p>
          <a:p>
            <a:pPr algn="just"/>
            <a:r>
              <a:rPr lang="en-US" sz="2000" dirty="0"/>
              <a:t>Fredrickson, B. L., &amp; Roberts, T.-A. (1997). Objectification Theory: Toward Understanding Women’s Lived Experiences and Mental Health Risks. </a:t>
            </a:r>
            <a:r>
              <a:rPr lang="en-US" sz="2000" i="1" dirty="0"/>
              <a:t>Psychology of Women Quarterly</a:t>
            </a:r>
            <a:r>
              <a:rPr lang="en-US" sz="2000" dirty="0"/>
              <a:t>, 21(2), 173-206. </a:t>
            </a:r>
            <a:r>
              <a:rPr lang="en-US" sz="2000" dirty="0">
                <a:hlinkClick r:id="rId3"/>
              </a:rPr>
              <a:t>https://doi.org/10.1111/j.1471-6402.1997.tb00108.x</a:t>
            </a:r>
            <a:endParaRPr lang="el-GR" sz="2000" dirty="0"/>
          </a:p>
          <a:p>
            <a:pPr algn="just"/>
            <a:endParaRPr lang="el-GR" sz="2000" dirty="0"/>
          </a:p>
          <a:p>
            <a:pPr algn="just"/>
            <a:r>
              <a:rPr lang="en-GB" sz="2000" dirty="0"/>
              <a:t>UNICEF. Child marriage [Internet]. UNICEF DATA. 2020. [cited 2024 Mar 29]. Available from: </a:t>
            </a:r>
            <a:r>
              <a:rPr lang="el-GR" sz="2000" dirty="0"/>
              <a:t> </a:t>
            </a:r>
            <a:r>
              <a:rPr lang="en-GB" sz="2000" dirty="0">
                <a:hlinkClick r:id="rId4"/>
              </a:rPr>
              <a:t>https://data.unicef.org/topic/child-protection/child-marriage/</a:t>
            </a:r>
            <a:endParaRPr lang="el-GR" sz="2000" dirty="0"/>
          </a:p>
          <a:p>
            <a:pPr algn="just"/>
            <a:endParaRPr lang="el-GR" sz="2000" dirty="0"/>
          </a:p>
          <a:p>
            <a:pPr algn="just"/>
            <a:r>
              <a:rPr lang="en-GB" sz="2000" dirty="0"/>
              <a:t>United Nations Children’s Fund Child marriage: Latest trends and future prospects UNICEF, New York ,2018 [cited 2024 Mar 29]. Available from: https://</a:t>
            </a:r>
            <a:r>
              <a:rPr lang="en-GB" sz="2000" dirty="0" err="1"/>
              <a:t>www.sciencedirect.com</a:t>
            </a:r>
            <a:r>
              <a:rPr lang="en-GB" sz="2000" dirty="0"/>
              <a:t>/science/article/</a:t>
            </a:r>
            <a:r>
              <a:rPr lang="en-GB" sz="2000" dirty="0" err="1"/>
              <a:t>pii</a:t>
            </a:r>
            <a:r>
              <a:rPr lang="en-GB" sz="2000" dirty="0"/>
              <a:t>/S1054139X21004791</a:t>
            </a:r>
          </a:p>
          <a:p>
            <a:endParaRPr lang="en-GB" dirty="0"/>
          </a:p>
          <a:p>
            <a:endParaRPr lang="el-GR" dirty="0"/>
          </a:p>
        </p:txBody>
      </p:sp>
    </p:spTree>
    <p:extLst>
      <p:ext uri="{BB962C8B-B14F-4D97-AF65-F5344CB8AC3E}">
        <p14:creationId xmlns:p14="http://schemas.microsoft.com/office/powerpoint/2010/main" val="232494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 Εικόνα" descr="εικόνα_Viber_2023-07-18_15-26-23-821 (1).jpg"/>
          <p:cNvPicPr>
            <a:picLocks noChangeAspect="1"/>
          </p:cNvPicPr>
          <p:nvPr/>
        </p:nvPicPr>
        <p:blipFill>
          <a:blip r:embed="rId2">
            <a:lum bright="50000"/>
          </a:blip>
          <a:stretch>
            <a:fillRect/>
          </a:stretch>
        </p:blipFill>
        <p:spPr>
          <a:xfrm>
            <a:off x="0" y="-6394"/>
            <a:ext cx="12192000" cy="6858000"/>
          </a:xfrm>
          <a:prstGeom prst="rect">
            <a:avLst/>
          </a:prstGeom>
        </p:spPr>
      </p:pic>
      <p:pic>
        <p:nvPicPr>
          <p:cNvPr id="15" name="Google Shape;146;p11">
            <a:extLst>
              <a:ext uri="{FF2B5EF4-FFF2-40B4-BE49-F238E27FC236}">
                <a16:creationId xmlns:a16="http://schemas.microsoft.com/office/drawing/2014/main" id="{21D59414-4336-D93F-5F9D-D50D5D97AF70}"/>
              </a:ext>
            </a:extLst>
          </p:cNvPr>
          <p:cNvPicPr preferRelativeResize="0"/>
          <p:nvPr/>
        </p:nvPicPr>
        <p:blipFill rotWithShape="1">
          <a:blip r:embed="rId3">
            <a:alphaModFix/>
          </a:blip>
          <a:srcRect t="6721" b="6997"/>
          <a:stretch/>
        </p:blipFill>
        <p:spPr>
          <a:xfrm>
            <a:off x="9111421" y="4026481"/>
            <a:ext cx="2802825" cy="2825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37AABB-75AF-6DEF-0669-2BC17E0DC004}"/>
              </a:ext>
            </a:extLst>
          </p:cNvPr>
          <p:cNvSpPr>
            <a:spLocks noGrp="1"/>
          </p:cNvSpPr>
          <p:nvPr>
            <p:ph type="title"/>
          </p:nvPr>
        </p:nvSpPr>
        <p:spPr/>
        <p:txBody>
          <a:bodyPr/>
          <a:lstStyle/>
          <a:p>
            <a:r>
              <a:rPr lang="el-GR" dirty="0" err="1"/>
              <a:t>Εισαγωγ</a:t>
            </a:r>
            <a:r>
              <a:rPr lang="en-US" dirty="0" err="1"/>
              <a:t>ή</a:t>
            </a:r>
            <a:endParaRPr lang="el-GR" dirty="0"/>
          </a:p>
        </p:txBody>
      </p:sp>
      <p:sp>
        <p:nvSpPr>
          <p:cNvPr id="3" name="Θέση περιεχομένου 2">
            <a:extLst>
              <a:ext uri="{FF2B5EF4-FFF2-40B4-BE49-F238E27FC236}">
                <a16:creationId xmlns:a16="http://schemas.microsoft.com/office/drawing/2014/main" id="{E7D07B73-62DE-9FFC-57C6-794E56B794FE}"/>
              </a:ext>
            </a:extLst>
          </p:cNvPr>
          <p:cNvSpPr>
            <a:spLocks noGrp="1"/>
          </p:cNvSpPr>
          <p:nvPr>
            <p:ph idx="1"/>
          </p:nvPr>
        </p:nvSpPr>
        <p:spPr/>
        <p:txBody>
          <a:bodyPr/>
          <a:lstStyle/>
          <a:p>
            <a:pPr algn="just"/>
            <a:r>
              <a:rPr lang="el-GR" sz="1800" b="0" dirty="0">
                <a:effectLst/>
                <a:ea typeface="Times New Roman" panose="02020603050405020304" pitchFamily="18" charset="0"/>
              </a:rPr>
              <a:t>Σύμφωνα με τα τελευταία στοιχεία του Ο.Η.Ε ο εξαναγκαστικός γάμος, κυρίως σε γυναίκες έχει αυξηθεί κατακόρυφα. Αποτελεί μία μορφή </a:t>
            </a:r>
            <a:r>
              <a:rPr lang="el-GR" sz="1800" b="0" dirty="0" err="1">
                <a:effectLst/>
                <a:ea typeface="Times New Roman" panose="02020603050405020304" pitchFamily="18" charset="0"/>
              </a:rPr>
              <a:t>έμφυλης</a:t>
            </a:r>
            <a:r>
              <a:rPr lang="el-GR" sz="1800" b="0" dirty="0">
                <a:effectLst/>
                <a:ea typeface="Times New Roman" panose="02020603050405020304" pitchFamily="18" charset="0"/>
              </a:rPr>
              <a:t> βίας και προσβολής των ανθρωπίνων δικαιωμάτων κυρίως σε χώρες όπου δεν υφίσταται η ισότητα μεταξύ των φύλων. Οι γυναίκες πρόσφυγες διατρέχουν αυξημένο κίνδυνο εξαναγκαστικού γάμου επειδή οι οικονομικές συνθήκες, οι θρησκευτικοί λόγοι, η διασφάλιση της διατήρησης των παραδόσεων, η πατριαρχία επίσης μπορεί να αποτελέσουν αιτίες γάμου. Ο εξαναγκαστικός γάμος είναι συχνά ένας λόγος για τον οποίο οι γυναίκες πρόσφυγες φεύγουν από τη χώρα τους και αναζητούν διεθνή προστασία επειδή εξαναγκάζονται να παντρευτούν κάποιον ενάντια στη θέλησή τους ή επειδή προσπαθούν να φύγουν από έναν ήδη πραγματοποιθέντα με εξαναγκασμό γάμο. Στη Σομαλία δεν ορίζεται βάσει νόμου κατώτατη ηλικία γάμου, το νομοσχέδιο προβλέπει τη νομιμοποίηση του γάμου στη εφηβεία, ακόμη και στην ηλικία των 10 ετών για κάποια κορίτσια.</a:t>
            </a:r>
            <a:endParaRPr lang="el-GR" b="0" dirty="0"/>
          </a:p>
        </p:txBody>
      </p:sp>
    </p:spTree>
    <p:extLst>
      <p:ext uri="{BB962C8B-B14F-4D97-AF65-F5344CB8AC3E}">
        <p14:creationId xmlns:p14="http://schemas.microsoft.com/office/powerpoint/2010/main" val="389935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0CB2-4575-2E4D-896C-7D51A668D6AA}"/>
              </a:ext>
            </a:extLst>
          </p:cNvPr>
          <p:cNvSpPr>
            <a:spLocks noGrp="1"/>
          </p:cNvSpPr>
          <p:nvPr>
            <p:ph type="title"/>
          </p:nvPr>
        </p:nvSpPr>
        <p:spPr/>
        <p:txBody>
          <a:bodyPr/>
          <a:lstStyle/>
          <a:p>
            <a:r>
              <a:rPr lang="el-GR" dirty="0"/>
              <a:t>Παιδικοί γάμοι</a:t>
            </a:r>
            <a:endParaRPr lang="en-GR" dirty="0"/>
          </a:p>
        </p:txBody>
      </p:sp>
      <p:sp>
        <p:nvSpPr>
          <p:cNvPr id="3" name="Content Placeholder 2">
            <a:extLst>
              <a:ext uri="{FF2B5EF4-FFF2-40B4-BE49-F238E27FC236}">
                <a16:creationId xmlns:a16="http://schemas.microsoft.com/office/drawing/2014/main" id="{AE88EEED-E7CC-D445-89EB-1F3271635ABB}"/>
              </a:ext>
            </a:extLst>
          </p:cNvPr>
          <p:cNvSpPr>
            <a:spLocks noGrp="1"/>
          </p:cNvSpPr>
          <p:nvPr>
            <p:ph idx="1"/>
          </p:nvPr>
        </p:nvSpPr>
        <p:spPr/>
        <p:txBody>
          <a:bodyPr>
            <a:normAutofit fontScale="85000" lnSpcReduction="20000"/>
          </a:bodyPr>
          <a:lstStyle/>
          <a:p>
            <a:pPr algn="just"/>
            <a:r>
              <a:rPr lang="el-GR" b="0" dirty="0"/>
              <a:t>Ο παιδικός γάμος, που ορίζεται ως γάμος ή άτυπη ένωση ατόμων κάτω των 18 ετών, αποτελεί παραβίαση ανθρωπίνων δικαιωμάτων που επηρεάζει δυσανάλογα τα κορίτσια στις αναπτυσσόμενες χώρες (</a:t>
            </a:r>
            <a:r>
              <a:rPr lang="en-GB" b="0" dirty="0"/>
              <a:t>Unisef,2020)</a:t>
            </a:r>
          </a:p>
          <a:p>
            <a:pPr algn="just"/>
            <a:r>
              <a:rPr lang="el-GR" b="0" dirty="0"/>
              <a:t>Οι παιδικοί γάμοι συνεχίζουν να λαμβάνουν χώρα σε πολλά μέρη του κόσμου και περίπου 39.000 ανήλικα κορίτσια γίνονται  νύφες κάθε μέρα (</a:t>
            </a:r>
            <a:r>
              <a:rPr lang="en-GB" b="0" dirty="0" err="1"/>
              <a:t>Elnakib</a:t>
            </a:r>
            <a:r>
              <a:rPr lang="en-GB" b="0" dirty="0"/>
              <a:t> et al</a:t>
            </a:r>
            <a:r>
              <a:rPr lang="el-GR" b="0" dirty="0"/>
              <a:t>., </a:t>
            </a:r>
            <a:r>
              <a:rPr lang="en-GB" b="0" dirty="0"/>
              <a:t>2021)</a:t>
            </a:r>
            <a:r>
              <a:rPr lang="el-GR" b="0" dirty="0"/>
              <a:t>. Καθώς οι αναγκαστικοί γάμοι είναι συχνά ανεπίσημοι και χωρίς τεκμηρίωση, είναι δύσκολο να βρεθούν συγκεκριμένα και αξιόπιστα στατιστικά στοιχεία για τον καταναγκαστικό γάμο. </a:t>
            </a:r>
          </a:p>
          <a:p>
            <a:endParaRPr lang="en-GR" dirty="0"/>
          </a:p>
        </p:txBody>
      </p:sp>
    </p:spTree>
    <p:extLst>
      <p:ext uri="{BB962C8B-B14F-4D97-AF65-F5344CB8AC3E}">
        <p14:creationId xmlns:p14="http://schemas.microsoft.com/office/powerpoint/2010/main" val="151844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EC3D-F2FC-B448-A472-500DBD34615E}"/>
              </a:ext>
            </a:extLst>
          </p:cNvPr>
          <p:cNvSpPr>
            <a:spLocks noGrp="1"/>
          </p:cNvSpPr>
          <p:nvPr>
            <p:ph type="title"/>
          </p:nvPr>
        </p:nvSpPr>
        <p:spPr/>
        <p:txBody>
          <a:bodyPr>
            <a:normAutofit fontScale="90000"/>
          </a:bodyPr>
          <a:lstStyle/>
          <a:p>
            <a:r>
              <a:rPr lang="el-GR" dirty="0"/>
              <a:t>Εξαναγκαστικός γάμος στη Σομαλία</a:t>
            </a:r>
            <a:endParaRPr lang="en-GR" dirty="0"/>
          </a:p>
        </p:txBody>
      </p:sp>
      <p:sp>
        <p:nvSpPr>
          <p:cNvPr id="3" name="Content Placeholder 2">
            <a:extLst>
              <a:ext uri="{FF2B5EF4-FFF2-40B4-BE49-F238E27FC236}">
                <a16:creationId xmlns:a16="http://schemas.microsoft.com/office/drawing/2014/main" id="{DF93BD90-5D8E-4F40-ACA1-7416EE5385FA}"/>
              </a:ext>
            </a:extLst>
          </p:cNvPr>
          <p:cNvSpPr>
            <a:spLocks noGrp="1"/>
          </p:cNvSpPr>
          <p:nvPr>
            <p:ph idx="1"/>
          </p:nvPr>
        </p:nvSpPr>
        <p:spPr>
          <a:xfrm>
            <a:off x="1020725" y="2089298"/>
            <a:ext cx="10674745" cy="3827722"/>
          </a:xfrm>
        </p:spPr>
        <p:txBody>
          <a:bodyPr>
            <a:normAutofit fontScale="62500" lnSpcReduction="20000"/>
          </a:bodyPr>
          <a:lstStyle/>
          <a:p>
            <a:pPr algn="just"/>
            <a:r>
              <a:rPr lang="el-GR" b="0" dirty="0"/>
              <a:t>Η Σομαλία συγκαταλέγεται στις χώρες με τις μεγαλύτερες ανισότητες μεταξύ των φύλων  ωστόσο  τα δεδομένα που αντικατοπτρίζουν τις πρόσφατες αλλαγές ,παρουσιάζουν κενά (</a:t>
            </a:r>
            <a:r>
              <a:rPr lang="en-GB" b="0" dirty="0" err="1"/>
              <a:t>Abdi&amp;Funwie</a:t>
            </a:r>
            <a:r>
              <a:rPr lang="en-GB" b="0" dirty="0"/>
              <a:t>,</a:t>
            </a:r>
            <a:r>
              <a:rPr lang="el-GR" b="0" dirty="0"/>
              <a:t> </a:t>
            </a:r>
            <a:r>
              <a:rPr lang="en-GB" b="0" dirty="0"/>
              <a:t>2022)</a:t>
            </a:r>
            <a:r>
              <a:rPr lang="el-GR" b="0" dirty="0"/>
              <a:t>.</a:t>
            </a:r>
            <a:endParaRPr lang="en-GB" b="0" dirty="0"/>
          </a:p>
          <a:p>
            <a:pPr algn="just"/>
            <a:r>
              <a:rPr lang="el-GR" b="0" dirty="0"/>
              <a:t>Ο καταναγκαστικός γάμος ασκείται και συνεχίζει να εφαρμόζεται παραδοσιακά στη Σομαλία, όπου οι νύφες ανταλλάσσονται μεταξύ γειτονικών φυλών με σκοπό τη δημιουργία συμμαχιών που δίνουν πρόσβαση σε βοσκοτόπους και νερό ή για τη σφράγιση ειρηνευτικών συμφωνιών (</a:t>
            </a:r>
            <a:r>
              <a:rPr lang="en-GB" b="0" dirty="0"/>
              <a:t>Otieno,</a:t>
            </a:r>
            <a:r>
              <a:rPr lang="el-GR" b="0" dirty="0"/>
              <a:t> </a:t>
            </a:r>
            <a:r>
              <a:rPr lang="en-GB" b="0" dirty="0"/>
              <a:t>2017)</a:t>
            </a:r>
            <a:r>
              <a:rPr lang="el-GR" b="0" dirty="0"/>
              <a:t>. </a:t>
            </a:r>
          </a:p>
          <a:p>
            <a:pPr algn="just"/>
            <a:r>
              <a:rPr lang="el-GR" b="0" dirty="0"/>
              <a:t>Ο καταναγκαστικός γάμος θέτει τα κορίτσια σε κίνδυνο σεξουαλικής, σωματικής και ψυχολογικής βίας καθ' όλη τη διάρκεια της ζωής τους. Τα κορίτσια που παντρεύονται ούσες ανήλικες είναι πιο πιθανό να ξυλοκοπηθούν ή να απειληθούν από τους συζύγους τους σε σχέση με τα κορίτσια που παντρεύονται αργότερα. Επιπλέον, η πρακτική εμποδίζει την εκπαιδευτική ανάπτυξη των κοριτσιών και περιορίζει τις ευκαιρίες μάθησης, επηρεάζοντας σοβαρά την οικονομική κατάσταση και την εθνική ανάπτυξη της χώρας (</a:t>
            </a:r>
            <a:r>
              <a:rPr lang="en-GB" b="0" dirty="0"/>
              <a:t>Bader, </a:t>
            </a:r>
            <a:r>
              <a:rPr lang="en-GB" b="0" dirty="0" err="1"/>
              <a:t>Coursen</a:t>
            </a:r>
            <a:r>
              <a:rPr lang="en-GB" b="0" dirty="0"/>
              <a:t>-Neff &amp; Hassan, 2012). </a:t>
            </a:r>
          </a:p>
          <a:p>
            <a:endParaRPr lang="en-GR" dirty="0"/>
          </a:p>
        </p:txBody>
      </p:sp>
    </p:spTree>
    <p:extLst>
      <p:ext uri="{BB962C8B-B14F-4D97-AF65-F5344CB8AC3E}">
        <p14:creationId xmlns:p14="http://schemas.microsoft.com/office/powerpoint/2010/main" val="381153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40913" y="553792"/>
            <a:ext cx="11204619" cy="5640945"/>
          </a:xfrm>
        </p:spPr>
        <p:txBody>
          <a:bodyPr>
            <a:normAutofit fontScale="40000" lnSpcReduction="20000"/>
          </a:bodyPr>
          <a:lstStyle/>
          <a:p>
            <a:pPr algn="just"/>
            <a:r>
              <a:rPr lang="el-GR" sz="4000" b="0" dirty="0"/>
              <a:t>Εξετάζοντας τον εξαναγκαστικό γάμο από μία </a:t>
            </a:r>
            <a:r>
              <a:rPr lang="el-GR" sz="4000" b="0" dirty="0" err="1"/>
              <a:t>κοινωνιοψυχολογική</a:t>
            </a:r>
            <a:r>
              <a:rPr lang="el-GR" sz="4000" b="0" dirty="0"/>
              <a:t> πλευρά μπορούν να διακριθούν παράγοντες που συντελούν στην συνέχιση ύπαρξης της πρακτικής και σχετίζονται με τον τρόπο </a:t>
            </a:r>
            <a:r>
              <a:rPr lang="el-GR" sz="4000" b="0" dirty="0" err="1"/>
              <a:t>νοηματοδότησής</a:t>
            </a:r>
            <a:r>
              <a:rPr lang="el-GR" sz="4000" b="0" dirty="0"/>
              <a:t> του. Ενδεικτικά, σε μία </a:t>
            </a:r>
            <a:r>
              <a:rPr lang="el-GR" sz="4000" b="0" dirty="0" err="1"/>
              <a:t>μετα</a:t>
            </a:r>
            <a:r>
              <a:rPr lang="el-GR" sz="4000" b="0" dirty="0"/>
              <a:t>-σύνθεση των </a:t>
            </a:r>
            <a:r>
              <a:rPr lang="en-US" sz="4000" b="0" dirty="0" err="1"/>
              <a:t>Duru</a:t>
            </a:r>
            <a:r>
              <a:rPr lang="en-US" sz="4000" b="0" dirty="0"/>
              <a:t> et al. (2022)</a:t>
            </a:r>
            <a:r>
              <a:rPr lang="el-GR" sz="4000" b="0" dirty="0"/>
              <a:t> εξετάστηκαν οι παράγοντες που οδηγούν στον εξαναγκαστικό γάμο.</a:t>
            </a:r>
          </a:p>
          <a:p>
            <a:pPr algn="just"/>
            <a:endParaRPr lang="el-GR" sz="4000" b="0" dirty="0"/>
          </a:p>
          <a:p>
            <a:pPr algn="just"/>
            <a:r>
              <a:rPr lang="el-GR" sz="4000" b="0" u="sng" dirty="0"/>
              <a:t>Γνωστική</a:t>
            </a:r>
            <a:r>
              <a:rPr lang="el-GR" sz="4000" b="0" dirty="0"/>
              <a:t> διάσταση: Ο γάμος παραβλέπει το επίπεδο της συνείδησης του παιδιού, στο κατά πόσο μπορεί να αντιληφθεί τι του συμβαίνει και </a:t>
            </a:r>
            <a:r>
              <a:rPr lang="el-GR" sz="4000" b="0" dirty="0" err="1"/>
              <a:t>νοηματοδοτείται</a:t>
            </a:r>
            <a:r>
              <a:rPr lang="el-GR" sz="4000" b="0" dirty="0"/>
              <a:t> από την οικογένεια ως το «ελάχιστο κακό» που μπορεί να του συμβεί και ως ευκαιρία για ένα καλύτερο μέλλον του παιδιού. Έτσι οι γονείς είναι αυτοί που παίρνουν την απόφαση του γάμου ερήμην του παιδιού.</a:t>
            </a:r>
          </a:p>
          <a:p>
            <a:pPr algn="just"/>
            <a:r>
              <a:rPr lang="el-GR" sz="4000" b="0" u="sng" dirty="0"/>
              <a:t>Συναισθηματική</a:t>
            </a:r>
            <a:r>
              <a:rPr lang="el-GR" sz="4000" b="0" dirty="0"/>
              <a:t> διάσταση: Ο γάμος γίνεται πολλές φορές για οικονομικούς λόγους και ιδιαίτερα για να διευκολυνθεί οικονομικά η οικογένεια. Έτσι το παιδί ‘θυσιάζεται’ για την οικονομική ανάγκη της οικογένειας. Επίσης, η πίεση από τον κοινωνικό περίγυρο είναι πολύ έντονη, ο οποίος απαιτεί από το κορίτσι να αποδείξει την αξία και τη θέση του στην κοινωνία, ως μια καλή σύζυγος και μετέπειτα μητέρα.</a:t>
            </a:r>
          </a:p>
          <a:p>
            <a:pPr algn="just"/>
            <a:r>
              <a:rPr lang="el-GR" sz="4000" b="0" u="sng" dirty="0" err="1"/>
              <a:t>Συμπεριφορική</a:t>
            </a:r>
            <a:r>
              <a:rPr lang="el-GR" sz="4000" b="0" dirty="0"/>
              <a:t> διάσταση: Η αποδοχή του γάμου από το κορίτσι είναι μονόδρομος, καθώς δεν της δίνεται η δυνατότητα να εκφράσει επιθυμία/δυσαρέσκεια για τον επικείμενο γάμο</a:t>
            </a:r>
            <a:r>
              <a:rPr lang="en-US" sz="4000" b="0" dirty="0"/>
              <a:t>. </a:t>
            </a:r>
            <a:r>
              <a:rPr lang="el-GR" sz="4000" b="0" dirty="0"/>
              <a:t>Έτσι το παιδί καθίσταται πρακτικά ανήμπορο να προστατεύσει τον εαυτό του από έναν γάμο με τον οποίο δεν συναινεί. Σημαντικό εμπόδιο στην όλη διαδικασία μετά τον γάμο αποτελεί το γεγονός ότι τα κορίτσια βιώνουν την αποστέρηση της εκπαίδευσης, καθώς αφαιρούνται από το σχολείο με στόχο να ακολουθήσουν το κοινωνικά αποδεκτό, τη δημιουργία οικογένειας και την τιμή τους στην κοινωνία </a:t>
            </a:r>
            <a:r>
              <a:rPr lang="en-US" sz="4000" b="0" dirty="0"/>
              <a:t>(Dean et al., 2019)</a:t>
            </a:r>
            <a:r>
              <a:rPr lang="el-GR" sz="4000" b="0" dirty="0"/>
              <a:t>.</a:t>
            </a:r>
          </a:p>
          <a:p>
            <a:pPr algn="just"/>
            <a:r>
              <a:rPr lang="el-GR" sz="4000" b="0" u="sng" dirty="0"/>
              <a:t>Πολιτισμική</a:t>
            </a:r>
            <a:r>
              <a:rPr lang="el-GR" sz="4000" b="0" dirty="0"/>
              <a:t> διάσταση: Ο γάμος των κοριτσιών σε νεαρή ηλικία αποτελεί μια νόρμα στο κοινωνικό πλαίσιο και </a:t>
            </a:r>
            <a:r>
              <a:rPr lang="el-GR" sz="4000" b="0" dirty="0" err="1"/>
              <a:t>νοηματοδοτείται</a:t>
            </a:r>
            <a:r>
              <a:rPr lang="el-GR" sz="4000" b="0" dirty="0"/>
              <a:t> ως ‘το φυσιολογικό’, ‘η μοίρα’ του κοριτσιού. Έτσι μόνο το κορίτσι και η οικογένειά του θα μπορέσουν να εξασφαλίσουν την κοινωνική αποδοχή και θα διασφαλιστεί επίσης ότι το κορίτσι ανταποκρίνεται στα κανονιστικά πρότυπα της εκάστοτε κοινωνίας, όντας υπάκουο, σεβόμενο την οικογένεια και τον σύζυγό του και έτοιμη να γίνει μητέρα. </a:t>
            </a:r>
          </a:p>
          <a:p>
            <a:endParaRPr lang="el-GR" sz="3600" b="0" dirty="0"/>
          </a:p>
          <a:p>
            <a:pPr marL="457200" indent="-457200">
              <a:buFont typeface="Arial" panose="020B0604020202020204" pitchFamily="34" charset="0"/>
              <a:buChar char="•"/>
            </a:pPr>
            <a:endParaRPr lang="el-GR" dirty="0"/>
          </a:p>
        </p:txBody>
      </p:sp>
    </p:spTree>
    <p:extLst>
      <p:ext uri="{BB962C8B-B14F-4D97-AF65-F5344CB8AC3E}">
        <p14:creationId xmlns:p14="http://schemas.microsoft.com/office/powerpoint/2010/main" val="35296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79057" y="2200234"/>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7520" y="2255022"/>
            <a:ext cx="7166759" cy="4187342"/>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41748" y="618134"/>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77662" y="659873"/>
            <a:ext cx="6247268" cy="243216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id="{51C96C94-A8AD-4BE7-2E1E-C650A8565118}"/>
              </a:ext>
            </a:extLst>
          </p:cNvPr>
          <p:cNvSpPr>
            <a:spLocks noGrp="1"/>
          </p:cNvSpPr>
          <p:nvPr>
            <p:ph type="title"/>
          </p:nvPr>
        </p:nvSpPr>
        <p:spPr>
          <a:xfrm>
            <a:off x="5876598" y="1083379"/>
            <a:ext cx="4947424" cy="1364106"/>
          </a:xfrm>
        </p:spPr>
        <p:txBody>
          <a:bodyPr>
            <a:normAutofit/>
          </a:bodyPr>
          <a:lstStyle/>
          <a:p>
            <a:pPr algn="ctr"/>
            <a:r>
              <a:rPr lang="el-GR" dirty="0"/>
              <a:t>Μεθοδολογία</a:t>
            </a:r>
            <a:endParaRPr lang="el-GR"/>
          </a:p>
        </p:txBody>
      </p:sp>
      <p:sp>
        <p:nvSpPr>
          <p:cNvPr id="3" name="Θέση περιεχομένου 2">
            <a:extLst>
              <a:ext uri="{FF2B5EF4-FFF2-40B4-BE49-F238E27FC236}">
                <a16:creationId xmlns:a16="http://schemas.microsoft.com/office/drawing/2014/main" id="{232C21E1-A8DE-BF51-B124-234402D593B3}"/>
              </a:ext>
            </a:extLst>
          </p:cNvPr>
          <p:cNvSpPr>
            <a:spLocks noGrp="1"/>
          </p:cNvSpPr>
          <p:nvPr>
            <p:ph idx="1"/>
          </p:nvPr>
        </p:nvSpPr>
        <p:spPr>
          <a:xfrm>
            <a:off x="2022053" y="2870991"/>
            <a:ext cx="5864379" cy="2643119"/>
          </a:xfrm>
        </p:spPr>
        <p:txBody>
          <a:bodyPr anchor="ctr">
            <a:normAutofit/>
          </a:bodyPr>
          <a:lstStyle/>
          <a:p>
            <a:pPr algn="ctr">
              <a:lnSpc>
                <a:spcPct val="90000"/>
              </a:lnSpc>
            </a:pPr>
            <a:r>
              <a:rPr lang="el-GR" sz="1300" b="0" dirty="0"/>
              <a:t>Μέσα από την παρούσα εργασία επιχειρήσαμε να αναδείξουμε μέσω των προφορικών μαρτυριών το φαινόμενο των εξαναγκαστικών γάμων και κατά συνέπεια ως παραβίαση των ανθρωπίνων δικαιωμάτων και συγκεκριμένα των δικαιωμάτων των παιδιών. Το δείγμα της έρευνας αποτέλεσαν έντεκα ασυνόδευτα ανήλικα κορίτσια πρόσφυγες ηλικίας 16-17 ετών που διαμένουν σε Κέντρο Φιλοξενίας Ασυνόδευτων Ανηλίκων και έχουν εξαναγκαστεί σε πρόωρο γάμο στη χώρα προέλευσής τους τη Σομαλία. Στο δείγμα συμπεριλήφθηκαν ανήλικα κορίτσια τα οποία παντρεύτηκαν στη χώρα καταγωγής τους αλλά και ανήλικα κορίτσια τα οποία εξαναγκάστηκαν να παντρευτούν όμως φυγαδεύτηκαν από τη χώρα καταγωγής τους για να διασωθούν από τον επερχόμενο γάμο. Για την διεξαγωγή της έρευνας ελήφθησαν ατομικές </a:t>
            </a:r>
            <a:r>
              <a:rPr lang="el-GR" sz="1300" b="0" dirty="0" err="1"/>
              <a:t>ημι</a:t>
            </a:r>
            <a:r>
              <a:rPr lang="el-GR" sz="1300" b="0" dirty="0"/>
              <a:t>-δομημένες συνεντεύξεις διάρκειας 30-60 λεπτών. </a:t>
            </a:r>
          </a:p>
        </p:txBody>
      </p:sp>
    </p:spTree>
    <p:extLst>
      <p:ext uri="{BB962C8B-B14F-4D97-AF65-F5344CB8AC3E}">
        <p14:creationId xmlns:p14="http://schemas.microsoft.com/office/powerpoint/2010/main" val="1089280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51E2FB-0BCA-6141-F783-EEC2A4083D5D}"/>
              </a:ext>
            </a:extLst>
          </p:cNvPr>
          <p:cNvSpPr>
            <a:spLocks noGrp="1"/>
          </p:cNvSpPr>
          <p:nvPr>
            <p:ph type="title"/>
          </p:nvPr>
        </p:nvSpPr>
        <p:spPr>
          <a:xfrm>
            <a:off x="929462" y="374074"/>
            <a:ext cx="10333075" cy="1414131"/>
          </a:xfrm>
        </p:spPr>
        <p:txBody>
          <a:bodyPr/>
          <a:lstStyle/>
          <a:p>
            <a:r>
              <a:rPr lang="el-GR" dirty="0"/>
              <a:t>Αποτελέσματα της έρευνας</a:t>
            </a:r>
          </a:p>
        </p:txBody>
      </p:sp>
      <p:sp>
        <p:nvSpPr>
          <p:cNvPr id="3" name="Θέση περιεχομένου 2">
            <a:extLst>
              <a:ext uri="{FF2B5EF4-FFF2-40B4-BE49-F238E27FC236}">
                <a16:creationId xmlns:a16="http://schemas.microsoft.com/office/drawing/2014/main" id="{5FDB62F0-B989-AA25-B7C9-C344077EE911}"/>
              </a:ext>
            </a:extLst>
          </p:cNvPr>
          <p:cNvSpPr>
            <a:spLocks noGrp="1"/>
          </p:cNvSpPr>
          <p:nvPr>
            <p:ph idx="1"/>
          </p:nvPr>
        </p:nvSpPr>
        <p:spPr>
          <a:xfrm>
            <a:off x="432262" y="1546167"/>
            <a:ext cx="11338560" cy="4937759"/>
          </a:xfrm>
        </p:spPr>
        <p:txBody>
          <a:bodyPr>
            <a:normAutofit/>
          </a:bodyPr>
          <a:lstStyle/>
          <a:p>
            <a:pPr algn="just"/>
            <a:r>
              <a:rPr lang="el-GR" sz="1800" b="0" dirty="0">
                <a:effectLst/>
                <a:ea typeface="Times New Roman" panose="02020603050405020304" pitchFamily="18" charset="0"/>
                <a:cs typeface="Aptos" panose="020B0004020202020204" pitchFamily="34" charset="0"/>
              </a:rPr>
              <a:t>Από τα αποτελέσματα της έρευνας αναδείχθηκαν ζητήματα </a:t>
            </a:r>
            <a:r>
              <a:rPr lang="el-GR" sz="1800" b="0" dirty="0" err="1">
                <a:effectLst/>
                <a:ea typeface="Times New Roman" panose="02020603050405020304" pitchFamily="18" charset="0"/>
                <a:cs typeface="Aptos" panose="020B0004020202020204" pitchFamily="34" charset="0"/>
              </a:rPr>
              <a:t>έμφυλης</a:t>
            </a:r>
            <a:r>
              <a:rPr lang="el-GR" sz="1800" b="0" dirty="0">
                <a:effectLst/>
                <a:ea typeface="Times New Roman" panose="02020603050405020304" pitchFamily="18" charset="0"/>
                <a:cs typeface="Aptos" panose="020B0004020202020204" pitchFamily="34" charset="0"/>
              </a:rPr>
              <a:t> βίας, κοινωνικής κατασκευής της παιδικής ηλικίας και ψυχοκοινωνικών διαστάσεων της κουλτούρας του εξαναγκαστικού γάμου, εστιάζοντας σε ερμηνείες βάσει πολιτισμικών αρχών και πεποιθήσεων της σομαλικής κουλτούρας. Παράλληλα διαφάνηκαν ζητήματα της </a:t>
            </a:r>
            <a:r>
              <a:rPr lang="el-GR" sz="1800" b="0" dirty="0" err="1">
                <a:effectLst/>
                <a:ea typeface="Times New Roman" panose="02020603050405020304" pitchFamily="18" charset="0"/>
                <a:cs typeface="Aptos" panose="020B0004020202020204" pitchFamily="34" charset="0"/>
              </a:rPr>
              <a:t>αντικειμενοποίησης</a:t>
            </a:r>
            <a:r>
              <a:rPr lang="el-GR" sz="1800" b="0" dirty="0">
                <a:effectLst/>
                <a:ea typeface="Times New Roman" panose="02020603050405020304" pitchFamily="18" charset="0"/>
                <a:cs typeface="Aptos" panose="020B0004020202020204" pitchFamily="34" charset="0"/>
              </a:rPr>
              <a:t> του γυναικείου σώματος και της «εμπορευματοποίησής» του για λόγους σεβασμού των πολιτιστικών παραδόσεων, εθίμων, θρησκευτικών πεποιθήσεων, επικαλούμενης τιμής. </a:t>
            </a:r>
          </a:p>
          <a:p>
            <a:pPr algn="just"/>
            <a:r>
              <a:rPr lang="el-GR" sz="1800" b="0" dirty="0">
                <a:effectLst/>
                <a:ea typeface="Aptos" panose="020B0004020202020204" pitchFamily="34" charset="0"/>
                <a:cs typeface="Aptos" panose="020B0004020202020204" pitchFamily="34" charset="0"/>
              </a:rPr>
              <a:t>Πιο αναλυτικά όπως οι ίδιες ανέφεραν και ο γάμος αλλά και στην άρνηση του ακολουθούν διάφορες </a:t>
            </a:r>
            <a:r>
              <a:rPr lang="el-GR" sz="1800" dirty="0">
                <a:effectLst/>
                <a:ea typeface="Aptos" panose="020B0004020202020204" pitchFamily="34" charset="0"/>
                <a:cs typeface="Aptos" panose="020B0004020202020204" pitchFamily="34" charset="0"/>
              </a:rPr>
              <a:t>μορφές βίας </a:t>
            </a:r>
            <a:r>
              <a:rPr lang="el-GR" sz="1800" b="0" dirty="0">
                <a:effectLst/>
                <a:ea typeface="Aptos" panose="020B0004020202020204" pitchFamily="34" charset="0"/>
                <a:cs typeface="Aptos" panose="020B0004020202020204" pitchFamily="34" charset="0"/>
              </a:rPr>
              <a:t>είτε στις ίδιες </a:t>
            </a:r>
            <a:r>
              <a:rPr lang="el-GR" sz="1800" b="0" i="1" dirty="0">
                <a:effectLst/>
                <a:ea typeface="Aptos" panose="020B0004020202020204" pitchFamily="34" charset="0"/>
                <a:cs typeface="Aptos" panose="020B0004020202020204" pitchFamily="34" charset="0"/>
              </a:rPr>
              <a:t>«Σε κλειδώνουν σε ένα πολύ μικρό χώρο και σου δίνουν ελάχιστο φαγητό και νερό χωρίς να βλέπεις τον ήλιο, μέχρι να εξαντληθείς και να δεχτείς να παντρευτείς.. Δεν υπάρχει επιλογή. Ή πεθαίνεις ή σε πετάνε στο δρόμο ή παντρεύεσαι. Πολλές κοπέλες τις φυλακίζουν μέχρι να αλλάξουν γνώμη και να πουν το ναι…» </a:t>
            </a:r>
            <a:r>
              <a:rPr lang="el-GR" sz="1800" b="0" dirty="0">
                <a:effectLst/>
                <a:ea typeface="Aptos" panose="020B0004020202020204" pitchFamily="34" charset="0"/>
                <a:cs typeface="Aptos" panose="020B0004020202020204" pitchFamily="34" charset="0"/>
              </a:rPr>
              <a:t>(Κ,2) είτε και στις οικογένειες τους </a:t>
            </a:r>
            <a:r>
              <a:rPr lang="el-GR" sz="1800" b="0" i="1" dirty="0">
                <a:effectLst/>
                <a:ea typeface="Aptos" panose="020B0004020202020204" pitchFamily="34" charset="0"/>
                <a:cs typeface="Aptos" panose="020B0004020202020204" pitchFamily="34" charset="0"/>
              </a:rPr>
              <a:t>«Ο μπαμπάς μου αρνήθηκε.. Τους είπε όχι δεν την παντρεύω. Του είπαν «Σκέψου το ξανά και θα ξαναμιλήσουμε σε 4-5 ημέρες. Αν δεν την πάρουμε από εσένα, θα την πάρουμε μόνοι μας». Εγώ το έσκασα και τον πατέρα μου τον πήρε η </a:t>
            </a:r>
            <a:r>
              <a:rPr lang="en-GB" sz="1800" b="0" i="1" dirty="0">
                <a:effectLst/>
                <a:ea typeface="Aptos" panose="020B0004020202020204" pitchFamily="34" charset="0"/>
                <a:cs typeface="Aptos" panose="020B0004020202020204" pitchFamily="34" charset="0"/>
              </a:rPr>
              <a:t>Al </a:t>
            </a:r>
            <a:r>
              <a:rPr lang="en-GB" sz="1800" b="0" i="1" dirty="0" err="1">
                <a:effectLst/>
                <a:ea typeface="Aptos" panose="020B0004020202020204" pitchFamily="34" charset="0"/>
                <a:cs typeface="Aptos" panose="020B0004020202020204" pitchFamily="34" charset="0"/>
              </a:rPr>
              <a:t>Shabaab</a:t>
            </a:r>
            <a:r>
              <a:rPr lang="en-GB" sz="1800" b="0" i="1" dirty="0">
                <a:effectLst/>
                <a:ea typeface="Aptos" panose="020B0004020202020204" pitchFamily="34" charset="0"/>
                <a:cs typeface="Aptos" panose="020B0004020202020204" pitchFamily="34" charset="0"/>
              </a:rPr>
              <a:t> </a:t>
            </a:r>
            <a:r>
              <a:rPr lang="el-GR" sz="1800" b="0" i="1" dirty="0">
                <a:effectLst/>
                <a:ea typeface="Aptos" panose="020B0004020202020204" pitchFamily="34" charset="0"/>
                <a:cs typeface="Aptos" panose="020B0004020202020204" pitchFamily="34" charset="0"/>
              </a:rPr>
              <a:t>(</a:t>
            </a:r>
            <a:r>
              <a:rPr lang="el-GR" sz="1800" b="0" i="1" dirty="0" err="1">
                <a:effectLst/>
                <a:ea typeface="Aptos" panose="020B0004020202020204" pitchFamily="34" charset="0"/>
                <a:cs typeface="Aptos" panose="020B0004020202020204" pitchFamily="34" charset="0"/>
              </a:rPr>
              <a:t>ισλαμιστική</a:t>
            </a:r>
            <a:r>
              <a:rPr lang="el-GR" sz="1800" b="0" i="1" dirty="0">
                <a:effectLst/>
                <a:ea typeface="Aptos" panose="020B0004020202020204" pitchFamily="34" charset="0"/>
                <a:cs typeface="Aptos" panose="020B0004020202020204" pitchFamily="34" charset="0"/>
              </a:rPr>
              <a:t> τρομοκρατικ</a:t>
            </a:r>
            <a:r>
              <a:rPr lang="el-GR" sz="1800" b="0" i="1" dirty="0">
                <a:ea typeface="Aptos" panose="020B0004020202020204" pitchFamily="34" charset="0"/>
                <a:cs typeface="Aptos" panose="020B0004020202020204" pitchFamily="34" charset="0"/>
              </a:rPr>
              <a:t>ή οργάνωση) </a:t>
            </a:r>
            <a:r>
              <a:rPr lang="el-GR" sz="1800" b="0" i="1" dirty="0">
                <a:effectLst/>
                <a:ea typeface="Aptos" panose="020B0004020202020204" pitchFamily="34" charset="0"/>
                <a:cs typeface="Aptos" panose="020B0004020202020204" pitchFamily="34" charset="0"/>
              </a:rPr>
              <a:t>και τον φυλάκισε. Από τότε δεν ξέρω πού είναι…»</a:t>
            </a:r>
            <a:r>
              <a:rPr lang="el-GR" sz="1800" b="0" dirty="0">
                <a:effectLst/>
                <a:ea typeface="Aptos" panose="020B0004020202020204" pitchFamily="34" charset="0"/>
                <a:cs typeface="Aptos" panose="020B0004020202020204" pitchFamily="34" charset="0"/>
              </a:rPr>
              <a:t> (Κ, 5). </a:t>
            </a:r>
          </a:p>
          <a:p>
            <a:endParaRPr lang="el-GR" dirty="0"/>
          </a:p>
        </p:txBody>
      </p:sp>
    </p:spTree>
    <p:extLst>
      <p:ext uri="{BB962C8B-B14F-4D97-AF65-F5344CB8AC3E}">
        <p14:creationId xmlns:p14="http://schemas.microsoft.com/office/powerpoint/2010/main" val="418114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0245-D983-F049-B350-E75DAFC95F79}"/>
              </a:ext>
            </a:extLst>
          </p:cNvPr>
          <p:cNvSpPr>
            <a:spLocks noGrp="1"/>
          </p:cNvSpPr>
          <p:nvPr>
            <p:ph type="title"/>
          </p:nvPr>
        </p:nvSpPr>
        <p:spPr/>
        <p:txBody>
          <a:bodyPr/>
          <a:lstStyle/>
          <a:p>
            <a:r>
              <a:rPr lang="el-GR" dirty="0"/>
              <a:t>Αποτελέσματα ΙΙ</a:t>
            </a:r>
            <a:endParaRPr lang="en-GR" dirty="0"/>
          </a:p>
        </p:txBody>
      </p:sp>
      <p:sp>
        <p:nvSpPr>
          <p:cNvPr id="3" name="Content Placeholder 2">
            <a:extLst>
              <a:ext uri="{FF2B5EF4-FFF2-40B4-BE49-F238E27FC236}">
                <a16:creationId xmlns:a16="http://schemas.microsoft.com/office/drawing/2014/main" id="{60C5F8E5-1A4D-9B4B-8D9A-7D8521584127}"/>
              </a:ext>
            </a:extLst>
          </p:cNvPr>
          <p:cNvSpPr>
            <a:spLocks noGrp="1"/>
          </p:cNvSpPr>
          <p:nvPr>
            <p:ph idx="1"/>
          </p:nvPr>
        </p:nvSpPr>
        <p:spPr/>
        <p:txBody>
          <a:bodyPr>
            <a:normAutofit fontScale="85000" lnSpcReduction="10000"/>
          </a:bodyPr>
          <a:lstStyle/>
          <a:p>
            <a:pPr algn="just"/>
            <a:r>
              <a:rPr lang="el-GR" b="0" dirty="0"/>
              <a:t>Τα </a:t>
            </a:r>
            <a:r>
              <a:rPr lang="el-GR" b="0" dirty="0" err="1"/>
              <a:t>έμφυλα</a:t>
            </a:r>
            <a:r>
              <a:rPr lang="el-GR" b="0" dirty="0"/>
              <a:t> δίπολα </a:t>
            </a:r>
            <a:r>
              <a:rPr lang="el-GR" b="0" dirty="0" err="1"/>
              <a:t>περι</a:t>
            </a:r>
            <a:r>
              <a:rPr lang="el-GR" b="0" dirty="0"/>
              <a:t> προνομίων και δικαιωμάτων και ταύτισής τους με την ανδρική κυριαρχία αναπαράγονται από τα ίδια τα κορίτσια ως </a:t>
            </a:r>
            <a:r>
              <a:rPr lang="el-GR" dirty="0"/>
              <a:t>πολιτισμικά στοιχεία,  </a:t>
            </a:r>
            <a:r>
              <a:rPr lang="el-GR" b="0" i="1" dirty="0"/>
              <a:t>«…ο άνδρας δεν θα σε σεβαστεί, γιατί πλήρωσε για σένα κι άρα είσαι δικιά του, κτήμα του. Δεύτερον αυτός μιλάει, εσύ ακούς. Σε παίρνει και σε χρησιμοποιεί χωρίς να σε ρωτήσει τίποτα. Όταν θέλουν να κάνουν σεξ κάνουν. Δεν ρωτάνε. Και σκέψου πόσο δύσκολο είναι με την </a:t>
            </a:r>
            <a:r>
              <a:rPr lang="el-GR" b="0" i="1" dirty="0" err="1"/>
              <a:t>κλειτοριδεκτομή</a:t>
            </a:r>
            <a:r>
              <a:rPr lang="el-GR" b="0" i="1" dirty="0"/>
              <a:t>. Κάποιοι σκέψου δεν δέχονται να κάνει επέμβαση η γυναίκα για να «ανοίξει» πριν το σεξ. Καταλαβαίνεις τι σημαίνει αυτό; Τι πόνος και τι αίμα;» </a:t>
            </a:r>
            <a:r>
              <a:rPr lang="el-GR" b="0" dirty="0"/>
              <a:t>(Κ, 3). </a:t>
            </a:r>
            <a:endParaRPr lang="en-GR" b="0" dirty="0"/>
          </a:p>
        </p:txBody>
      </p:sp>
    </p:spTree>
    <p:extLst>
      <p:ext uri="{BB962C8B-B14F-4D97-AF65-F5344CB8AC3E}">
        <p14:creationId xmlns:p14="http://schemas.microsoft.com/office/powerpoint/2010/main" val="3261473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2D2A-A1D8-4D48-ADA9-FF9B0CFAC82B}"/>
              </a:ext>
            </a:extLst>
          </p:cNvPr>
          <p:cNvSpPr>
            <a:spLocks noGrp="1"/>
          </p:cNvSpPr>
          <p:nvPr>
            <p:ph type="title"/>
          </p:nvPr>
        </p:nvSpPr>
        <p:spPr/>
        <p:txBody>
          <a:bodyPr/>
          <a:lstStyle/>
          <a:p>
            <a:r>
              <a:rPr lang="el-GR" dirty="0"/>
              <a:t>Αποτελέσματα ΙΙΙ</a:t>
            </a:r>
            <a:endParaRPr lang="en-GR" dirty="0"/>
          </a:p>
        </p:txBody>
      </p:sp>
      <p:sp>
        <p:nvSpPr>
          <p:cNvPr id="3" name="Content Placeholder 2">
            <a:extLst>
              <a:ext uri="{FF2B5EF4-FFF2-40B4-BE49-F238E27FC236}">
                <a16:creationId xmlns:a16="http://schemas.microsoft.com/office/drawing/2014/main" id="{39D23EDB-F79B-2742-A6CA-7896CD604325}"/>
              </a:ext>
            </a:extLst>
          </p:cNvPr>
          <p:cNvSpPr>
            <a:spLocks noGrp="1"/>
          </p:cNvSpPr>
          <p:nvPr>
            <p:ph idx="1"/>
          </p:nvPr>
        </p:nvSpPr>
        <p:spPr/>
        <p:txBody>
          <a:bodyPr>
            <a:normAutofit lnSpcReduction="10000"/>
          </a:bodyPr>
          <a:lstStyle/>
          <a:p>
            <a:pPr algn="just"/>
            <a:r>
              <a:rPr lang="en-US" sz="3200" b="0" dirty="0">
                <a:effectLst/>
                <a:ea typeface="Times New Roman" panose="02020603050405020304" pitchFamily="18" charset="0"/>
                <a:cs typeface="Aptos" panose="020B0004020202020204" pitchFamily="34" charset="0"/>
              </a:rPr>
              <a:t>H </a:t>
            </a:r>
            <a:r>
              <a:rPr lang="el-GR" sz="3200" dirty="0">
                <a:effectLst/>
                <a:ea typeface="Times New Roman" panose="02020603050405020304" pitchFamily="18" charset="0"/>
                <a:cs typeface="Aptos" panose="020B0004020202020204" pitchFamily="34" charset="0"/>
              </a:rPr>
              <a:t>ψυχολογική πίεση </a:t>
            </a:r>
            <a:r>
              <a:rPr lang="el-GR" sz="3200" b="0" dirty="0">
                <a:effectLst/>
                <a:ea typeface="Times New Roman" panose="02020603050405020304" pitchFamily="18" charset="0"/>
                <a:cs typeface="Aptos" panose="020B0004020202020204" pitchFamily="34" charset="0"/>
              </a:rPr>
              <a:t>του εξαναγκαστικού γάμου αποτυπώνεται στα κορίτσια έντονα </a:t>
            </a:r>
            <a:r>
              <a:rPr lang="el-GR" sz="3200" b="0" i="1" dirty="0">
                <a:effectLst/>
                <a:ea typeface="Times New Roman" panose="02020603050405020304" pitchFamily="18" charset="0"/>
                <a:cs typeface="Aptos" panose="020B0004020202020204" pitchFamily="34" charset="0"/>
              </a:rPr>
              <a:t>«</a:t>
            </a:r>
            <a:r>
              <a:rPr lang="el-GR" b="0" i="1" dirty="0"/>
              <a:t>Είχα μια κοπέλα στη γειτονιά 14 χρονών που την είχαν φυλακίσει γιατί δεν ήθελε να παντρευτεί. Μόλις την ελευθέρωσαν είχε βγει έξω και έτρεμε και δάγκωνε τα χέρια της» </a:t>
            </a:r>
            <a:r>
              <a:rPr lang="el-GR" b="0" dirty="0"/>
              <a:t>(Κ, 10), και τους ακολουθεί στην πορεία τους </a:t>
            </a:r>
            <a:r>
              <a:rPr lang="el-GR" b="0" i="1" dirty="0"/>
              <a:t>«Για τους γονείς μου ξέρω ότι έχω πεθάνει. Εγώ όμως όσο ζω δε πρόκειται ποτέ να τους  συγχωρέσω για όσα πέρασα εξαιτίας τους»</a:t>
            </a:r>
            <a:r>
              <a:rPr lang="el-GR" b="0" dirty="0"/>
              <a:t> (Κ, 8)</a:t>
            </a:r>
            <a:endParaRPr lang="en-GR" b="0" dirty="0"/>
          </a:p>
        </p:txBody>
      </p:sp>
    </p:spTree>
    <p:extLst>
      <p:ext uri="{BB962C8B-B14F-4D97-AF65-F5344CB8AC3E}">
        <p14:creationId xmlns:p14="http://schemas.microsoft.com/office/powerpoint/2010/main" val="1098804799"/>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docProps/app.xml><?xml version="1.0" encoding="utf-8"?>
<Properties xmlns="http://schemas.openxmlformats.org/officeDocument/2006/extended-properties" xmlns:vt="http://schemas.openxmlformats.org/officeDocument/2006/docPropsVTypes">
  <TotalTime>1552</TotalTime>
  <Words>2182</Words>
  <Application>Microsoft Macintosh PowerPoint</Application>
  <PresentationFormat>Ευρεία οθόνη</PresentationFormat>
  <Paragraphs>46</Paragraphs>
  <Slides>15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15</vt:i4>
      </vt:variant>
    </vt:vector>
  </HeadingPairs>
  <TitlesOfParts>
    <vt:vector size="22" baseType="lpstr">
      <vt:lpstr>Aptos</vt:lpstr>
      <vt:lpstr>Arial</vt:lpstr>
      <vt:lpstr>Calibri</vt:lpstr>
      <vt:lpstr>The Hand</vt:lpstr>
      <vt:lpstr>The Serif Hand</vt:lpstr>
      <vt:lpstr>Times New Roman</vt:lpstr>
      <vt:lpstr>ChitchatVTI</vt:lpstr>
      <vt:lpstr>Εξαναγκαστικός γάμος ανηλίκων.  Η «κλοπή» της παιδικής ηλικίας στη Σομαλία. Μαρτυρίες Ασυνόδευτων Ανηλίκων Προσφύγων κοριτσιών.  Ανδρομάχη Μπούνα Βάιλα, Αικατερίνη Γκούντρα, Αντιγόνη Δαϊναβά &amp; Ιωάννα Κιούση  Δομή Ασυνόδευτων Ανηλίκων Προσφύγων Πενταλόφου, Δήμου Βοΐου and.bouna@gmail.com</vt:lpstr>
      <vt:lpstr>Εισαγωγή</vt:lpstr>
      <vt:lpstr>Παιδικοί γάμοι</vt:lpstr>
      <vt:lpstr>Εξαναγκαστικός γάμος στη Σομαλία</vt:lpstr>
      <vt:lpstr>Παρουσίαση του PowerPoint</vt:lpstr>
      <vt:lpstr>Μεθοδολογία</vt:lpstr>
      <vt:lpstr>Αποτελέσματα της έρευνας</vt:lpstr>
      <vt:lpstr>Αποτελέσματα ΙΙ</vt:lpstr>
      <vt:lpstr>Αποτελέσματα ΙΙΙ</vt:lpstr>
      <vt:lpstr>Αποτελέσματα ΙV</vt:lpstr>
      <vt:lpstr>Συζήτηση</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Εργασίας</dc:title>
  <dc:creator>lia kan</dc:creator>
  <cp:lastModifiedBy>Ανδρομαχη Μπουνα</cp:lastModifiedBy>
  <cp:revision>39</cp:revision>
  <dcterms:created xsi:type="dcterms:W3CDTF">2020-04-05T13:41:56Z</dcterms:created>
  <dcterms:modified xsi:type="dcterms:W3CDTF">2024-06-06T08:56:51Z</dcterms:modified>
</cp:coreProperties>
</file>