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03" r:id="rId3"/>
    <p:sldId id="404" r:id="rId4"/>
    <p:sldId id="405" r:id="rId5"/>
    <p:sldId id="406" r:id="rId6"/>
    <p:sldId id="407" r:id="rId7"/>
    <p:sldId id="408" r:id="rId8"/>
    <p:sldId id="409" r:id="rId9"/>
    <p:sldId id="410" r:id="rId10"/>
    <p:sldId id="411" r:id="rId11"/>
    <p:sldId id="412" r:id="rId12"/>
    <p:sldId id="413" r:id="rId13"/>
    <p:sldId id="414" r:id="rId14"/>
    <p:sldId id="415" r:id="rId15"/>
    <p:sldId id="416" r:id="rId16"/>
    <p:sldId id="417" r:id="rId17"/>
    <p:sldId id="402"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130"/>
    <p:restoredTop sz="94428"/>
  </p:normalViewPr>
  <p:slideViewPr>
    <p:cSldViewPr>
      <p:cViewPr varScale="1">
        <p:scale>
          <a:sx n="108" d="100"/>
          <a:sy n="108" d="100"/>
        </p:scale>
        <p:origin x="776"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2812E7-BB68-4895-B50E-45E7980775F4}" type="doc">
      <dgm:prSet loTypeId="urn:microsoft.com/office/officeart/2005/8/layout/process1" loCatId="process" qsTypeId="urn:microsoft.com/office/officeart/2005/8/quickstyle/simple2" qsCatId="simple" csTypeId="urn:microsoft.com/office/officeart/2005/8/colors/accent2_2" csCatId="accent2"/>
      <dgm:spPr/>
      <dgm:t>
        <a:bodyPr/>
        <a:lstStyle/>
        <a:p>
          <a:endParaRPr lang="en-US"/>
        </a:p>
      </dgm:t>
    </dgm:pt>
    <dgm:pt modelId="{C3050759-23EF-485C-9C2B-03E2D553FD8E}">
      <dgm:prSet/>
      <dgm:spPr/>
      <dgm:t>
        <a:bodyPr/>
        <a:lstStyle/>
        <a:p>
          <a:r>
            <a:rPr lang="el-GR" i="1"/>
            <a:t>«Το κορίτσι που με κατηγορεί για βιασμό είχε ήδη «πειρα- χτεί» από κάποιον άλλο και όχι από εμένα» </a:t>
          </a:r>
          <a:r>
            <a:rPr lang="el-GR"/>
            <a:t>(Άνδρας, 1). </a:t>
          </a:r>
          <a:endParaRPr lang="en-US"/>
        </a:p>
      </dgm:t>
    </dgm:pt>
    <dgm:pt modelId="{BE801488-DD1F-4E77-BD5C-42FAAEC2533A}" type="parTrans" cxnId="{61AEFAA7-A2F6-46BD-9647-4CFD68C42B87}">
      <dgm:prSet/>
      <dgm:spPr/>
      <dgm:t>
        <a:bodyPr/>
        <a:lstStyle/>
        <a:p>
          <a:endParaRPr lang="en-US"/>
        </a:p>
      </dgm:t>
    </dgm:pt>
    <dgm:pt modelId="{67817893-280B-46B6-8B97-DA530FD0A861}" type="sibTrans" cxnId="{61AEFAA7-A2F6-46BD-9647-4CFD68C42B87}">
      <dgm:prSet/>
      <dgm:spPr/>
      <dgm:t>
        <a:bodyPr/>
        <a:lstStyle/>
        <a:p>
          <a:endParaRPr lang="en-US"/>
        </a:p>
      </dgm:t>
    </dgm:pt>
    <dgm:pt modelId="{DB9A243B-53B9-440C-BE7A-00FCF1888A29}">
      <dgm:prSet/>
      <dgm:spPr/>
      <dgm:t>
        <a:bodyPr/>
        <a:lstStyle/>
        <a:p>
          <a:r>
            <a:rPr lang="el-GR" i="1"/>
            <a:t>«Αν γυρνούσα τον χρόνο πίσω, θα είχα κάνει δύο πράγματα: πρώτον, θα είχα σκοτώσει τον άλλη που τη χτύπησε και τη σκότωσε, και, δεύτερον, δεν θα είχα μοιραστεί τη φίλη μου με κανέναν άλλον...έπρεπε όμως να είχε αρνηθεί το τρίο» </a:t>
          </a:r>
          <a:r>
            <a:rPr lang="el-GR"/>
            <a:t>(Άνδρας, 3). </a:t>
          </a:r>
          <a:endParaRPr lang="en-US"/>
        </a:p>
      </dgm:t>
    </dgm:pt>
    <dgm:pt modelId="{2CF3CFE4-FB4A-48B5-B917-67D35F9E14E7}" type="parTrans" cxnId="{83368254-3A44-470C-B610-0A234344EEDD}">
      <dgm:prSet/>
      <dgm:spPr/>
      <dgm:t>
        <a:bodyPr/>
        <a:lstStyle/>
        <a:p>
          <a:endParaRPr lang="en-US"/>
        </a:p>
      </dgm:t>
    </dgm:pt>
    <dgm:pt modelId="{40F5B009-4183-4DDF-8F3C-FFF39A67AF75}" type="sibTrans" cxnId="{83368254-3A44-470C-B610-0A234344EEDD}">
      <dgm:prSet/>
      <dgm:spPr/>
      <dgm:t>
        <a:bodyPr/>
        <a:lstStyle/>
        <a:p>
          <a:endParaRPr lang="en-US"/>
        </a:p>
      </dgm:t>
    </dgm:pt>
    <dgm:pt modelId="{1E1C5A5F-B040-413A-A52B-A370AD1B88F0}">
      <dgm:prSet/>
      <dgm:spPr/>
      <dgm:t>
        <a:bodyPr/>
        <a:lstStyle/>
        <a:p>
          <a:r>
            <a:rPr lang="el-GR" i="1"/>
            <a:t>«Έίχα τάσεις αυτοκτονίας πριν από λίγες μέρες, αλλά σκέ- φτηκα να γράψω στον τοίχο του κελιού μου «είσαι ο κύριος του εαυτού σου», και έτσι το βλέπω κάθε πρωί και δυναμώ- νω. «Θέλω να βγω από τη φυλακή και να βρω ένα «σοβαρό» κορίτσι να παντρευτώ και να κάνω οικογένεια» </a:t>
          </a:r>
          <a:r>
            <a:rPr lang="el-GR"/>
            <a:t>(Άνδρας, 3). </a:t>
          </a:r>
          <a:endParaRPr lang="en-US"/>
        </a:p>
      </dgm:t>
    </dgm:pt>
    <dgm:pt modelId="{BD30E11B-BA00-4859-9006-A1CEEC336D42}" type="parTrans" cxnId="{7330CEA9-E995-4E2B-830B-9339FB98B0D2}">
      <dgm:prSet/>
      <dgm:spPr/>
      <dgm:t>
        <a:bodyPr/>
        <a:lstStyle/>
        <a:p>
          <a:endParaRPr lang="en-US"/>
        </a:p>
      </dgm:t>
    </dgm:pt>
    <dgm:pt modelId="{B1158D23-7FE8-4250-A170-93C43DA07BC4}" type="sibTrans" cxnId="{7330CEA9-E995-4E2B-830B-9339FB98B0D2}">
      <dgm:prSet/>
      <dgm:spPr/>
      <dgm:t>
        <a:bodyPr/>
        <a:lstStyle/>
        <a:p>
          <a:endParaRPr lang="en-US"/>
        </a:p>
      </dgm:t>
    </dgm:pt>
    <dgm:pt modelId="{E7545DCC-B430-F345-ADEB-5E19382B4EF8}" type="pres">
      <dgm:prSet presAssocID="{5B2812E7-BB68-4895-B50E-45E7980775F4}" presName="Name0" presStyleCnt="0">
        <dgm:presLayoutVars>
          <dgm:dir/>
          <dgm:resizeHandles val="exact"/>
        </dgm:presLayoutVars>
      </dgm:prSet>
      <dgm:spPr/>
    </dgm:pt>
    <dgm:pt modelId="{A8A4ACDC-2DD3-2F47-B9BB-9FC4DDF582AE}" type="pres">
      <dgm:prSet presAssocID="{C3050759-23EF-485C-9C2B-03E2D553FD8E}" presName="node" presStyleLbl="node1" presStyleIdx="0" presStyleCnt="3">
        <dgm:presLayoutVars>
          <dgm:bulletEnabled val="1"/>
        </dgm:presLayoutVars>
      </dgm:prSet>
      <dgm:spPr/>
    </dgm:pt>
    <dgm:pt modelId="{104C37F7-A525-4142-BC05-3C709F04F1DB}" type="pres">
      <dgm:prSet presAssocID="{67817893-280B-46B6-8B97-DA530FD0A861}" presName="sibTrans" presStyleLbl="sibTrans2D1" presStyleIdx="0" presStyleCnt="2"/>
      <dgm:spPr/>
    </dgm:pt>
    <dgm:pt modelId="{34C3A6D5-4A11-F24E-A4EF-8F2BF12AB727}" type="pres">
      <dgm:prSet presAssocID="{67817893-280B-46B6-8B97-DA530FD0A861}" presName="connectorText" presStyleLbl="sibTrans2D1" presStyleIdx="0" presStyleCnt="2"/>
      <dgm:spPr/>
    </dgm:pt>
    <dgm:pt modelId="{7BC43A47-73AB-AB4D-BA21-8E5FCB9EFA5C}" type="pres">
      <dgm:prSet presAssocID="{DB9A243B-53B9-440C-BE7A-00FCF1888A29}" presName="node" presStyleLbl="node1" presStyleIdx="1" presStyleCnt="3">
        <dgm:presLayoutVars>
          <dgm:bulletEnabled val="1"/>
        </dgm:presLayoutVars>
      </dgm:prSet>
      <dgm:spPr/>
    </dgm:pt>
    <dgm:pt modelId="{1E714305-605B-B945-A07F-7D03A9B651FF}" type="pres">
      <dgm:prSet presAssocID="{40F5B009-4183-4DDF-8F3C-FFF39A67AF75}" presName="sibTrans" presStyleLbl="sibTrans2D1" presStyleIdx="1" presStyleCnt="2"/>
      <dgm:spPr/>
    </dgm:pt>
    <dgm:pt modelId="{32F39977-A280-7A4D-82D0-F916C5123467}" type="pres">
      <dgm:prSet presAssocID="{40F5B009-4183-4DDF-8F3C-FFF39A67AF75}" presName="connectorText" presStyleLbl="sibTrans2D1" presStyleIdx="1" presStyleCnt="2"/>
      <dgm:spPr/>
    </dgm:pt>
    <dgm:pt modelId="{72403A3B-7DFA-B24B-BA25-FA07B6A856DC}" type="pres">
      <dgm:prSet presAssocID="{1E1C5A5F-B040-413A-A52B-A370AD1B88F0}" presName="node" presStyleLbl="node1" presStyleIdx="2" presStyleCnt="3">
        <dgm:presLayoutVars>
          <dgm:bulletEnabled val="1"/>
        </dgm:presLayoutVars>
      </dgm:prSet>
      <dgm:spPr/>
    </dgm:pt>
  </dgm:ptLst>
  <dgm:cxnLst>
    <dgm:cxn modelId="{5E299627-574F-AE4C-99BF-2FFD217E1670}" type="presOf" srcId="{67817893-280B-46B6-8B97-DA530FD0A861}" destId="{104C37F7-A525-4142-BC05-3C709F04F1DB}" srcOrd="0" destOrd="0" presId="urn:microsoft.com/office/officeart/2005/8/layout/process1"/>
    <dgm:cxn modelId="{5A215134-4CDE-4947-8ED4-EEA60FA9DCF9}" type="presOf" srcId="{DB9A243B-53B9-440C-BE7A-00FCF1888A29}" destId="{7BC43A47-73AB-AB4D-BA21-8E5FCB9EFA5C}" srcOrd="0" destOrd="0" presId="urn:microsoft.com/office/officeart/2005/8/layout/process1"/>
    <dgm:cxn modelId="{D0B1B63E-880A-364B-B347-36005571E9F9}" type="presOf" srcId="{67817893-280B-46B6-8B97-DA530FD0A861}" destId="{34C3A6D5-4A11-F24E-A4EF-8F2BF12AB727}" srcOrd="1" destOrd="0" presId="urn:microsoft.com/office/officeart/2005/8/layout/process1"/>
    <dgm:cxn modelId="{83368254-3A44-470C-B610-0A234344EEDD}" srcId="{5B2812E7-BB68-4895-B50E-45E7980775F4}" destId="{DB9A243B-53B9-440C-BE7A-00FCF1888A29}" srcOrd="1" destOrd="0" parTransId="{2CF3CFE4-FB4A-48B5-B917-67D35F9E14E7}" sibTransId="{40F5B009-4183-4DDF-8F3C-FFF39A67AF75}"/>
    <dgm:cxn modelId="{AE98B691-EBBC-3346-9BF6-1AA3857BD8E1}" type="presOf" srcId="{1E1C5A5F-B040-413A-A52B-A370AD1B88F0}" destId="{72403A3B-7DFA-B24B-BA25-FA07B6A856DC}" srcOrd="0" destOrd="0" presId="urn:microsoft.com/office/officeart/2005/8/layout/process1"/>
    <dgm:cxn modelId="{4A7E8895-2A00-FB4F-BAFE-0833A5D75113}" type="presOf" srcId="{40F5B009-4183-4DDF-8F3C-FFF39A67AF75}" destId="{32F39977-A280-7A4D-82D0-F916C5123467}" srcOrd="1" destOrd="0" presId="urn:microsoft.com/office/officeart/2005/8/layout/process1"/>
    <dgm:cxn modelId="{61AEFAA7-A2F6-46BD-9647-4CFD68C42B87}" srcId="{5B2812E7-BB68-4895-B50E-45E7980775F4}" destId="{C3050759-23EF-485C-9C2B-03E2D553FD8E}" srcOrd="0" destOrd="0" parTransId="{BE801488-DD1F-4E77-BD5C-42FAAEC2533A}" sibTransId="{67817893-280B-46B6-8B97-DA530FD0A861}"/>
    <dgm:cxn modelId="{7330CEA9-E995-4E2B-830B-9339FB98B0D2}" srcId="{5B2812E7-BB68-4895-B50E-45E7980775F4}" destId="{1E1C5A5F-B040-413A-A52B-A370AD1B88F0}" srcOrd="2" destOrd="0" parTransId="{BD30E11B-BA00-4859-9006-A1CEEC336D42}" sibTransId="{B1158D23-7FE8-4250-A170-93C43DA07BC4}"/>
    <dgm:cxn modelId="{6BD30CC5-DF17-AB4C-82FD-08F78119AB81}" type="presOf" srcId="{40F5B009-4183-4DDF-8F3C-FFF39A67AF75}" destId="{1E714305-605B-B945-A07F-7D03A9B651FF}" srcOrd="0" destOrd="0" presId="urn:microsoft.com/office/officeart/2005/8/layout/process1"/>
    <dgm:cxn modelId="{C070C5CB-01AD-9341-97C3-092B2C54C5F9}" type="presOf" srcId="{5B2812E7-BB68-4895-B50E-45E7980775F4}" destId="{E7545DCC-B430-F345-ADEB-5E19382B4EF8}" srcOrd="0" destOrd="0" presId="urn:microsoft.com/office/officeart/2005/8/layout/process1"/>
    <dgm:cxn modelId="{1586A3D2-C2D2-9347-AAB9-EA2343BC90E6}" type="presOf" srcId="{C3050759-23EF-485C-9C2B-03E2D553FD8E}" destId="{A8A4ACDC-2DD3-2F47-B9BB-9FC4DDF582AE}" srcOrd="0" destOrd="0" presId="urn:microsoft.com/office/officeart/2005/8/layout/process1"/>
    <dgm:cxn modelId="{B260BF60-3CA1-4849-9802-4E340AA7BD9D}" type="presParOf" srcId="{E7545DCC-B430-F345-ADEB-5E19382B4EF8}" destId="{A8A4ACDC-2DD3-2F47-B9BB-9FC4DDF582AE}" srcOrd="0" destOrd="0" presId="urn:microsoft.com/office/officeart/2005/8/layout/process1"/>
    <dgm:cxn modelId="{0DA7DA45-8B1E-4D42-AAAE-0026559EFFF9}" type="presParOf" srcId="{E7545DCC-B430-F345-ADEB-5E19382B4EF8}" destId="{104C37F7-A525-4142-BC05-3C709F04F1DB}" srcOrd="1" destOrd="0" presId="urn:microsoft.com/office/officeart/2005/8/layout/process1"/>
    <dgm:cxn modelId="{CD5F8CF3-58D4-424D-B92A-2106713AABD1}" type="presParOf" srcId="{104C37F7-A525-4142-BC05-3C709F04F1DB}" destId="{34C3A6D5-4A11-F24E-A4EF-8F2BF12AB727}" srcOrd="0" destOrd="0" presId="urn:microsoft.com/office/officeart/2005/8/layout/process1"/>
    <dgm:cxn modelId="{4E4C9687-E1F3-E943-89DC-2577A1A91CBE}" type="presParOf" srcId="{E7545DCC-B430-F345-ADEB-5E19382B4EF8}" destId="{7BC43A47-73AB-AB4D-BA21-8E5FCB9EFA5C}" srcOrd="2" destOrd="0" presId="urn:microsoft.com/office/officeart/2005/8/layout/process1"/>
    <dgm:cxn modelId="{1D0FAF26-91F4-ED4B-9047-64651BBCBBA3}" type="presParOf" srcId="{E7545DCC-B430-F345-ADEB-5E19382B4EF8}" destId="{1E714305-605B-B945-A07F-7D03A9B651FF}" srcOrd="3" destOrd="0" presId="urn:microsoft.com/office/officeart/2005/8/layout/process1"/>
    <dgm:cxn modelId="{1D886CE5-4788-D043-8D88-E649EF00FF8E}" type="presParOf" srcId="{1E714305-605B-B945-A07F-7D03A9B651FF}" destId="{32F39977-A280-7A4D-82D0-F916C5123467}" srcOrd="0" destOrd="0" presId="urn:microsoft.com/office/officeart/2005/8/layout/process1"/>
    <dgm:cxn modelId="{06F92D45-1F46-7F4E-B6D5-84FB12D878AD}" type="presParOf" srcId="{E7545DCC-B430-F345-ADEB-5E19382B4EF8}" destId="{72403A3B-7DFA-B24B-BA25-FA07B6A856DC}"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5F4532B-EE8D-4ECF-8319-248BEFF6BDAE}" type="doc">
      <dgm:prSet loTypeId="urn:microsoft.com/office/officeart/2005/8/layout/hierarchy1" loCatId="hierarchy" qsTypeId="urn:microsoft.com/office/officeart/2005/8/quickstyle/simple4" qsCatId="simple" csTypeId="urn:microsoft.com/office/officeart/2005/8/colors/accent2_2" csCatId="accent2"/>
      <dgm:spPr/>
      <dgm:t>
        <a:bodyPr/>
        <a:lstStyle/>
        <a:p>
          <a:endParaRPr lang="en-US"/>
        </a:p>
      </dgm:t>
    </dgm:pt>
    <dgm:pt modelId="{5E9E5BBD-5BA1-4D8F-8BFB-EA66E7ABFB65}">
      <dgm:prSet/>
      <dgm:spPr/>
      <dgm:t>
        <a:bodyPr/>
        <a:lstStyle/>
        <a:p>
          <a:r>
            <a:rPr lang="el-GR" i="1"/>
            <a:t>«Δεν είχα καταλάβει την πράξη μου, γιατί όταν ήμουν υπό την επήρεια ναρκωτικών όλα ήταν θολά, και νόμιζα ότι έκανα σεξ με τη γυναίκα μου, δεν αναγνώρισα ότι ήταν τα παιδιά μου, απλώς έκανα αυτή την πράξη» </a:t>
          </a:r>
          <a:r>
            <a:rPr lang="el-GR"/>
            <a:t>(Άνδρας, 2). </a:t>
          </a:r>
          <a:endParaRPr lang="en-US"/>
        </a:p>
      </dgm:t>
    </dgm:pt>
    <dgm:pt modelId="{FAEC6D98-E07B-4F96-B890-C4A23AE132D8}" type="parTrans" cxnId="{5B088800-DC2F-43ED-9797-377E04EA2A93}">
      <dgm:prSet/>
      <dgm:spPr/>
      <dgm:t>
        <a:bodyPr/>
        <a:lstStyle/>
        <a:p>
          <a:endParaRPr lang="en-US"/>
        </a:p>
      </dgm:t>
    </dgm:pt>
    <dgm:pt modelId="{A86F1CB0-78D6-4CC7-8341-9831B5079A63}" type="sibTrans" cxnId="{5B088800-DC2F-43ED-9797-377E04EA2A93}">
      <dgm:prSet/>
      <dgm:spPr/>
      <dgm:t>
        <a:bodyPr/>
        <a:lstStyle/>
        <a:p>
          <a:endParaRPr lang="en-US"/>
        </a:p>
      </dgm:t>
    </dgm:pt>
    <dgm:pt modelId="{E998432F-004F-4053-B54F-5698DBFC8E7D}">
      <dgm:prSet/>
      <dgm:spPr/>
      <dgm:t>
        <a:bodyPr/>
        <a:lstStyle/>
        <a:p>
          <a:r>
            <a:rPr lang="el-GR"/>
            <a:t>«</a:t>
          </a:r>
          <a:r>
            <a:rPr lang="el-GR" i="1"/>
            <a:t>Αν ζούσε το κορίτσι θα μπορούσε να ήταν η γυναίκα της ζωής μου, αλλά τελικά (όχι, δεν μπορούσε) γιατί έμαθα από φίλους ότι αυτό το κορίτσι είχε γενικά κάποιες εμπειρίες με άλλα αγόρια... οπότε είναι καλύτερα έτσι... δεν θα μπορούσα να είχα μια «σοβαρή» σχέση μαζί της» </a:t>
          </a:r>
          <a:r>
            <a:rPr lang="el-GR"/>
            <a:t>(Άνδρας, 3). </a:t>
          </a:r>
          <a:endParaRPr lang="en-US"/>
        </a:p>
      </dgm:t>
    </dgm:pt>
    <dgm:pt modelId="{B40FB265-380A-4189-95D9-384E4D7A6AC2}" type="parTrans" cxnId="{9A629EE9-78BF-4309-8C23-6AD57D7C71B1}">
      <dgm:prSet/>
      <dgm:spPr/>
      <dgm:t>
        <a:bodyPr/>
        <a:lstStyle/>
        <a:p>
          <a:endParaRPr lang="en-US"/>
        </a:p>
      </dgm:t>
    </dgm:pt>
    <dgm:pt modelId="{32D7944F-7D61-4DC7-96FE-C2DF6B77DE36}" type="sibTrans" cxnId="{9A629EE9-78BF-4309-8C23-6AD57D7C71B1}">
      <dgm:prSet/>
      <dgm:spPr/>
      <dgm:t>
        <a:bodyPr/>
        <a:lstStyle/>
        <a:p>
          <a:endParaRPr lang="en-US"/>
        </a:p>
      </dgm:t>
    </dgm:pt>
    <dgm:pt modelId="{767AD381-3E7D-D945-A885-3B871E92BC8F}" type="pres">
      <dgm:prSet presAssocID="{65F4532B-EE8D-4ECF-8319-248BEFF6BDAE}" presName="hierChild1" presStyleCnt="0">
        <dgm:presLayoutVars>
          <dgm:chPref val="1"/>
          <dgm:dir/>
          <dgm:animOne val="branch"/>
          <dgm:animLvl val="lvl"/>
          <dgm:resizeHandles/>
        </dgm:presLayoutVars>
      </dgm:prSet>
      <dgm:spPr/>
    </dgm:pt>
    <dgm:pt modelId="{A472687A-20A3-B944-8389-6252DCA4ED41}" type="pres">
      <dgm:prSet presAssocID="{5E9E5BBD-5BA1-4D8F-8BFB-EA66E7ABFB65}" presName="hierRoot1" presStyleCnt="0"/>
      <dgm:spPr/>
    </dgm:pt>
    <dgm:pt modelId="{AEE7E310-B03F-DC49-B257-361FA8EF3479}" type="pres">
      <dgm:prSet presAssocID="{5E9E5BBD-5BA1-4D8F-8BFB-EA66E7ABFB65}" presName="composite" presStyleCnt="0"/>
      <dgm:spPr/>
    </dgm:pt>
    <dgm:pt modelId="{C398B64F-DCA9-3748-84FA-CE63817890E4}" type="pres">
      <dgm:prSet presAssocID="{5E9E5BBD-5BA1-4D8F-8BFB-EA66E7ABFB65}" presName="background" presStyleLbl="node0" presStyleIdx="0" presStyleCnt="2"/>
      <dgm:spPr/>
    </dgm:pt>
    <dgm:pt modelId="{4DE5531D-4B93-614F-ABFC-624B3DF7BBAB}" type="pres">
      <dgm:prSet presAssocID="{5E9E5BBD-5BA1-4D8F-8BFB-EA66E7ABFB65}" presName="text" presStyleLbl="fgAcc0" presStyleIdx="0" presStyleCnt="2">
        <dgm:presLayoutVars>
          <dgm:chPref val="3"/>
        </dgm:presLayoutVars>
      </dgm:prSet>
      <dgm:spPr/>
    </dgm:pt>
    <dgm:pt modelId="{8698794E-7C7D-B74D-9462-ABA8E45B53B9}" type="pres">
      <dgm:prSet presAssocID="{5E9E5BBD-5BA1-4D8F-8BFB-EA66E7ABFB65}" presName="hierChild2" presStyleCnt="0"/>
      <dgm:spPr/>
    </dgm:pt>
    <dgm:pt modelId="{D52686B5-0175-7644-990B-2B037866812E}" type="pres">
      <dgm:prSet presAssocID="{E998432F-004F-4053-B54F-5698DBFC8E7D}" presName="hierRoot1" presStyleCnt="0"/>
      <dgm:spPr/>
    </dgm:pt>
    <dgm:pt modelId="{B09C3C5F-54EA-9C45-863A-AC2E47560835}" type="pres">
      <dgm:prSet presAssocID="{E998432F-004F-4053-B54F-5698DBFC8E7D}" presName="composite" presStyleCnt="0"/>
      <dgm:spPr/>
    </dgm:pt>
    <dgm:pt modelId="{C9666682-7FDA-084A-97F6-E7258352BBBB}" type="pres">
      <dgm:prSet presAssocID="{E998432F-004F-4053-B54F-5698DBFC8E7D}" presName="background" presStyleLbl="node0" presStyleIdx="1" presStyleCnt="2"/>
      <dgm:spPr/>
    </dgm:pt>
    <dgm:pt modelId="{4CC28116-22C1-2C4C-93FE-E48A535F1AC4}" type="pres">
      <dgm:prSet presAssocID="{E998432F-004F-4053-B54F-5698DBFC8E7D}" presName="text" presStyleLbl="fgAcc0" presStyleIdx="1" presStyleCnt="2">
        <dgm:presLayoutVars>
          <dgm:chPref val="3"/>
        </dgm:presLayoutVars>
      </dgm:prSet>
      <dgm:spPr/>
    </dgm:pt>
    <dgm:pt modelId="{F8887CF3-B334-1648-BD9D-D1DF96E9F2D5}" type="pres">
      <dgm:prSet presAssocID="{E998432F-004F-4053-B54F-5698DBFC8E7D}" presName="hierChild2" presStyleCnt="0"/>
      <dgm:spPr/>
    </dgm:pt>
  </dgm:ptLst>
  <dgm:cxnLst>
    <dgm:cxn modelId="{5B088800-DC2F-43ED-9797-377E04EA2A93}" srcId="{65F4532B-EE8D-4ECF-8319-248BEFF6BDAE}" destId="{5E9E5BBD-5BA1-4D8F-8BFB-EA66E7ABFB65}" srcOrd="0" destOrd="0" parTransId="{FAEC6D98-E07B-4F96-B890-C4A23AE132D8}" sibTransId="{A86F1CB0-78D6-4CC7-8341-9831B5079A63}"/>
    <dgm:cxn modelId="{EE41CC99-5150-8A4F-BA3C-491BE8E3979A}" type="presOf" srcId="{5E9E5BBD-5BA1-4D8F-8BFB-EA66E7ABFB65}" destId="{4DE5531D-4B93-614F-ABFC-624B3DF7BBAB}" srcOrd="0" destOrd="0" presId="urn:microsoft.com/office/officeart/2005/8/layout/hierarchy1"/>
    <dgm:cxn modelId="{0BF78CC4-DE62-9341-AA94-1B8BF709BB02}" type="presOf" srcId="{E998432F-004F-4053-B54F-5698DBFC8E7D}" destId="{4CC28116-22C1-2C4C-93FE-E48A535F1AC4}" srcOrd="0" destOrd="0" presId="urn:microsoft.com/office/officeart/2005/8/layout/hierarchy1"/>
    <dgm:cxn modelId="{9A629EE9-78BF-4309-8C23-6AD57D7C71B1}" srcId="{65F4532B-EE8D-4ECF-8319-248BEFF6BDAE}" destId="{E998432F-004F-4053-B54F-5698DBFC8E7D}" srcOrd="1" destOrd="0" parTransId="{B40FB265-380A-4189-95D9-384E4D7A6AC2}" sibTransId="{32D7944F-7D61-4DC7-96FE-C2DF6B77DE36}"/>
    <dgm:cxn modelId="{DF7475FB-8C4F-A244-8AE7-75E064C46F06}" type="presOf" srcId="{65F4532B-EE8D-4ECF-8319-248BEFF6BDAE}" destId="{767AD381-3E7D-D945-A885-3B871E92BC8F}" srcOrd="0" destOrd="0" presId="urn:microsoft.com/office/officeart/2005/8/layout/hierarchy1"/>
    <dgm:cxn modelId="{28B12A8A-E4E9-EE45-99F0-444D68ED0361}" type="presParOf" srcId="{767AD381-3E7D-D945-A885-3B871E92BC8F}" destId="{A472687A-20A3-B944-8389-6252DCA4ED41}" srcOrd="0" destOrd="0" presId="urn:microsoft.com/office/officeart/2005/8/layout/hierarchy1"/>
    <dgm:cxn modelId="{3F49D676-F385-E84A-BC15-0C750BA577B9}" type="presParOf" srcId="{A472687A-20A3-B944-8389-6252DCA4ED41}" destId="{AEE7E310-B03F-DC49-B257-361FA8EF3479}" srcOrd="0" destOrd="0" presId="urn:microsoft.com/office/officeart/2005/8/layout/hierarchy1"/>
    <dgm:cxn modelId="{68B96D7C-1D9F-D242-8810-213DB9D97E2C}" type="presParOf" srcId="{AEE7E310-B03F-DC49-B257-361FA8EF3479}" destId="{C398B64F-DCA9-3748-84FA-CE63817890E4}" srcOrd="0" destOrd="0" presId="urn:microsoft.com/office/officeart/2005/8/layout/hierarchy1"/>
    <dgm:cxn modelId="{470D835A-066B-4E45-B3D2-1D306626C40A}" type="presParOf" srcId="{AEE7E310-B03F-DC49-B257-361FA8EF3479}" destId="{4DE5531D-4B93-614F-ABFC-624B3DF7BBAB}" srcOrd="1" destOrd="0" presId="urn:microsoft.com/office/officeart/2005/8/layout/hierarchy1"/>
    <dgm:cxn modelId="{A71F44C0-F86C-8740-81EF-E13B0AC67818}" type="presParOf" srcId="{A472687A-20A3-B944-8389-6252DCA4ED41}" destId="{8698794E-7C7D-B74D-9462-ABA8E45B53B9}" srcOrd="1" destOrd="0" presId="urn:microsoft.com/office/officeart/2005/8/layout/hierarchy1"/>
    <dgm:cxn modelId="{DBEB1BCD-F525-8845-8320-66DC50AD639C}" type="presParOf" srcId="{767AD381-3E7D-D945-A885-3B871E92BC8F}" destId="{D52686B5-0175-7644-990B-2B037866812E}" srcOrd="1" destOrd="0" presId="urn:microsoft.com/office/officeart/2005/8/layout/hierarchy1"/>
    <dgm:cxn modelId="{F15C8E79-775A-9C40-9D53-3DFB336A9EEE}" type="presParOf" srcId="{D52686B5-0175-7644-990B-2B037866812E}" destId="{B09C3C5F-54EA-9C45-863A-AC2E47560835}" srcOrd="0" destOrd="0" presId="urn:microsoft.com/office/officeart/2005/8/layout/hierarchy1"/>
    <dgm:cxn modelId="{B424DEA6-EE07-CA4D-A343-0D91DF85739F}" type="presParOf" srcId="{B09C3C5F-54EA-9C45-863A-AC2E47560835}" destId="{C9666682-7FDA-084A-97F6-E7258352BBBB}" srcOrd="0" destOrd="0" presId="urn:microsoft.com/office/officeart/2005/8/layout/hierarchy1"/>
    <dgm:cxn modelId="{09D70E88-B1C5-E547-A6AA-37DB21BC66C0}" type="presParOf" srcId="{B09C3C5F-54EA-9C45-863A-AC2E47560835}" destId="{4CC28116-22C1-2C4C-93FE-E48A535F1AC4}" srcOrd="1" destOrd="0" presId="urn:microsoft.com/office/officeart/2005/8/layout/hierarchy1"/>
    <dgm:cxn modelId="{7F32912C-657F-1C49-B330-149DFE4DDBA7}" type="presParOf" srcId="{D52686B5-0175-7644-990B-2B037866812E}" destId="{F8887CF3-B334-1648-BD9D-D1DF96E9F2D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33DFD22-2D7B-4A50-87FE-DA6B56C9471A}" type="doc">
      <dgm:prSet loTypeId="urn:microsoft.com/office/officeart/2005/8/layout/hProcess9" loCatId="process" qsTypeId="urn:microsoft.com/office/officeart/2005/8/quickstyle/simple2" qsCatId="simple" csTypeId="urn:microsoft.com/office/officeart/2005/8/colors/accent2_2" csCatId="accent2"/>
      <dgm:spPr/>
      <dgm:t>
        <a:bodyPr/>
        <a:lstStyle/>
        <a:p>
          <a:endParaRPr lang="en-US"/>
        </a:p>
      </dgm:t>
    </dgm:pt>
    <dgm:pt modelId="{EC0D2325-6C76-44AE-8926-329D46BC6FD0}">
      <dgm:prSet/>
      <dgm:spPr/>
      <dgm:t>
        <a:bodyPr/>
        <a:lstStyle/>
        <a:p>
          <a:r>
            <a:rPr lang="el-GR" i="1"/>
            <a:t>«Οι γυναίκες και οι άνδρες έχουν κάποιες φυσικές και βιολο- γικές διαφορές μεταξύ τους. Οι γυναίκες επηρεάζονται πιο εύκολα και στην περίπτωση της κοπέλας που με κατηγόρησε για βιασμό, επηρεάστηκε από τον θείο της και κατέθεσε ενα- ντίον μου» </a:t>
          </a:r>
          <a:r>
            <a:rPr lang="el-GR"/>
            <a:t>(Άνδρας, 1). </a:t>
          </a:r>
          <a:endParaRPr lang="en-US"/>
        </a:p>
      </dgm:t>
    </dgm:pt>
    <dgm:pt modelId="{1DD720EE-E49A-4D92-A2AC-90E85242CA57}" type="parTrans" cxnId="{8B93D388-9755-47DB-B4B5-BF798C530CA2}">
      <dgm:prSet/>
      <dgm:spPr/>
      <dgm:t>
        <a:bodyPr/>
        <a:lstStyle/>
        <a:p>
          <a:endParaRPr lang="en-US"/>
        </a:p>
      </dgm:t>
    </dgm:pt>
    <dgm:pt modelId="{155FF2F9-DBA5-4716-9AA3-4A75FBFB8C09}" type="sibTrans" cxnId="{8B93D388-9755-47DB-B4B5-BF798C530CA2}">
      <dgm:prSet/>
      <dgm:spPr/>
      <dgm:t>
        <a:bodyPr/>
        <a:lstStyle/>
        <a:p>
          <a:endParaRPr lang="en-US"/>
        </a:p>
      </dgm:t>
    </dgm:pt>
    <dgm:pt modelId="{D23062F0-5361-40FF-81EA-8E1A5613D0E7}">
      <dgm:prSet/>
      <dgm:spPr/>
      <dgm:t>
        <a:bodyPr/>
        <a:lstStyle/>
        <a:p>
          <a:r>
            <a:rPr lang="el-GR" i="1"/>
            <a:t>«Ή γυναίκα δεν μπορεί να βιάσει τον άντρα, γι’ αυτό εδώ στη φυλακή υπάρχουν μόνο άνδρες και όχι γυναίκες με αυτήν την κατηγορία. Μάλιστα, όταν διάβασα κάπου ότι μια γυναίκα βίασε έναν άντρα, αναρωτήθηκα και είπα «είναι δυνατόν;» </a:t>
          </a:r>
          <a:r>
            <a:rPr lang="el-GR"/>
            <a:t>(Άνδρας, 2). </a:t>
          </a:r>
          <a:endParaRPr lang="en-US"/>
        </a:p>
      </dgm:t>
    </dgm:pt>
    <dgm:pt modelId="{E40B71A2-1E74-4242-AE77-B8C81E35DAF7}" type="parTrans" cxnId="{E8AE29E6-A306-4DB3-8338-5D688ECD3944}">
      <dgm:prSet/>
      <dgm:spPr/>
      <dgm:t>
        <a:bodyPr/>
        <a:lstStyle/>
        <a:p>
          <a:endParaRPr lang="en-US"/>
        </a:p>
      </dgm:t>
    </dgm:pt>
    <dgm:pt modelId="{FB6CC0DE-02F6-4647-A6DC-1314F70B9BDD}" type="sibTrans" cxnId="{E8AE29E6-A306-4DB3-8338-5D688ECD3944}">
      <dgm:prSet/>
      <dgm:spPr/>
      <dgm:t>
        <a:bodyPr/>
        <a:lstStyle/>
        <a:p>
          <a:endParaRPr lang="en-US"/>
        </a:p>
      </dgm:t>
    </dgm:pt>
    <dgm:pt modelId="{6F3FE1EF-D0D5-3040-B5BB-E4E8048B3B40}" type="pres">
      <dgm:prSet presAssocID="{533DFD22-2D7B-4A50-87FE-DA6B56C9471A}" presName="CompostProcess" presStyleCnt="0">
        <dgm:presLayoutVars>
          <dgm:dir/>
          <dgm:resizeHandles val="exact"/>
        </dgm:presLayoutVars>
      </dgm:prSet>
      <dgm:spPr/>
    </dgm:pt>
    <dgm:pt modelId="{6FC03CF3-EAF7-D946-83DD-6D3291DF297E}" type="pres">
      <dgm:prSet presAssocID="{533DFD22-2D7B-4A50-87FE-DA6B56C9471A}" presName="arrow" presStyleLbl="bgShp" presStyleIdx="0" presStyleCnt="1"/>
      <dgm:spPr/>
    </dgm:pt>
    <dgm:pt modelId="{58444090-4A8F-AD4A-B559-8592445F39DF}" type="pres">
      <dgm:prSet presAssocID="{533DFD22-2D7B-4A50-87FE-DA6B56C9471A}" presName="linearProcess" presStyleCnt="0"/>
      <dgm:spPr/>
    </dgm:pt>
    <dgm:pt modelId="{E350F9C9-F9D4-024E-A36B-172C9D507A18}" type="pres">
      <dgm:prSet presAssocID="{EC0D2325-6C76-44AE-8926-329D46BC6FD0}" presName="textNode" presStyleLbl="node1" presStyleIdx="0" presStyleCnt="2">
        <dgm:presLayoutVars>
          <dgm:bulletEnabled val="1"/>
        </dgm:presLayoutVars>
      </dgm:prSet>
      <dgm:spPr/>
    </dgm:pt>
    <dgm:pt modelId="{584A0CB6-04BD-2749-B835-EDD6579B3D07}" type="pres">
      <dgm:prSet presAssocID="{155FF2F9-DBA5-4716-9AA3-4A75FBFB8C09}" presName="sibTrans" presStyleCnt="0"/>
      <dgm:spPr/>
    </dgm:pt>
    <dgm:pt modelId="{EA725E8F-7FA1-0646-A2B9-C400912B73C1}" type="pres">
      <dgm:prSet presAssocID="{D23062F0-5361-40FF-81EA-8E1A5613D0E7}" presName="textNode" presStyleLbl="node1" presStyleIdx="1" presStyleCnt="2">
        <dgm:presLayoutVars>
          <dgm:bulletEnabled val="1"/>
        </dgm:presLayoutVars>
      </dgm:prSet>
      <dgm:spPr/>
    </dgm:pt>
  </dgm:ptLst>
  <dgm:cxnLst>
    <dgm:cxn modelId="{A8A95278-65E9-734B-A5FF-223087E53917}" type="presOf" srcId="{D23062F0-5361-40FF-81EA-8E1A5613D0E7}" destId="{EA725E8F-7FA1-0646-A2B9-C400912B73C1}" srcOrd="0" destOrd="0" presId="urn:microsoft.com/office/officeart/2005/8/layout/hProcess9"/>
    <dgm:cxn modelId="{8B93D388-9755-47DB-B4B5-BF798C530CA2}" srcId="{533DFD22-2D7B-4A50-87FE-DA6B56C9471A}" destId="{EC0D2325-6C76-44AE-8926-329D46BC6FD0}" srcOrd="0" destOrd="0" parTransId="{1DD720EE-E49A-4D92-A2AC-90E85242CA57}" sibTransId="{155FF2F9-DBA5-4716-9AA3-4A75FBFB8C09}"/>
    <dgm:cxn modelId="{9D9305A8-CD70-644C-9745-47D6BDEA9AB1}" type="presOf" srcId="{EC0D2325-6C76-44AE-8926-329D46BC6FD0}" destId="{E350F9C9-F9D4-024E-A36B-172C9D507A18}" srcOrd="0" destOrd="0" presId="urn:microsoft.com/office/officeart/2005/8/layout/hProcess9"/>
    <dgm:cxn modelId="{E8AE29E6-A306-4DB3-8338-5D688ECD3944}" srcId="{533DFD22-2D7B-4A50-87FE-DA6B56C9471A}" destId="{D23062F0-5361-40FF-81EA-8E1A5613D0E7}" srcOrd="1" destOrd="0" parTransId="{E40B71A2-1E74-4242-AE77-B8C81E35DAF7}" sibTransId="{FB6CC0DE-02F6-4647-A6DC-1314F70B9BDD}"/>
    <dgm:cxn modelId="{8739F0FA-11B1-E24A-B76F-8D38BF6E5D6F}" type="presOf" srcId="{533DFD22-2D7B-4A50-87FE-DA6B56C9471A}" destId="{6F3FE1EF-D0D5-3040-B5BB-E4E8048B3B40}" srcOrd="0" destOrd="0" presId="urn:microsoft.com/office/officeart/2005/8/layout/hProcess9"/>
    <dgm:cxn modelId="{C05CB45A-83D3-5847-A0E8-A44BA954D19E}" type="presParOf" srcId="{6F3FE1EF-D0D5-3040-B5BB-E4E8048B3B40}" destId="{6FC03CF3-EAF7-D946-83DD-6D3291DF297E}" srcOrd="0" destOrd="0" presId="urn:microsoft.com/office/officeart/2005/8/layout/hProcess9"/>
    <dgm:cxn modelId="{77A61BCC-2821-F246-9E9B-DA8AD04DE69F}" type="presParOf" srcId="{6F3FE1EF-D0D5-3040-B5BB-E4E8048B3B40}" destId="{58444090-4A8F-AD4A-B559-8592445F39DF}" srcOrd="1" destOrd="0" presId="urn:microsoft.com/office/officeart/2005/8/layout/hProcess9"/>
    <dgm:cxn modelId="{E31E454D-BE8B-0E4C-9356-E7E3B1224E0C}" type="presParOf" srcId="{58444090-4A8F-AD4A-B559-8592445F39DF}" destId="{E350F9C9-F9D4-024E-A36B-172C9D507A18}" srcOrd="0" destOrd="0" presId="urn:microsoft.com/office/officeart/2005/8/layout/hProcess9"/>
    <dgm:cxn modelId="{4D29B008-271C-8047-98E3-DD5BCBC14571}" type="presParOf" srcId="{58444090-4A8F-AD4A-B559-8592445F39DF}" destId="{584A0CB6-04BD-2749-B835-EDD6579B3D07}" srcOrd="1" destOrd="0" presId="urn:microsoft.com/office/officeart/2005/8/layout/hProcess9"/>
    <dgm:cxn modelId="{844E527C-1D22-F94D-B1BD-81391284A116}" type="presParOf" srcId="{58444090-4A8F-AD4A-B559-8592445F39DF}" destId="{EA725E8F-7FA1-0646-A2B9-C400912B73C1}" srcOrd="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A4ACDC-2DD3-2F47-B9BB-9FC4DDF582AE}">
      <dsp:nvSpPr>
        <dsp:cNvPr id="0" name=""/>
        <dsp:cNvSpPr/>
      </dsp:nvSpPr>
      <dsp:spPr>
        <a:xfrm>
          <a:off x="7233" y="672924"/>
          <a:ext cx="2161877" cy="3180113"/>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l-GR" sz="1500" i="1" kern="1200"/>
            <a:t>«Το κορίτσι που με κατηγορεί για βιασμό είχε ήδη «πειρα- χτεί» από κάποιον άλλο και όχι από εμένα» </a:t>
          </a:r>
          <a:r>
            <a:rPr lang="el-GR" sz="1500" kern="1200"/>
            <a:t>(Άνδρας, 1). </a:t>
          </a:r>
          <a:endParaRPr lang="en-US" sz="1500" kern="1200"/>
        </a:p>
      </dsp:txBody>
      <dsp:txXfrm>
        <a:off x="70552" y="736243"/>
        <a:ext cx="2035239" cy="3053475"/>
      </dsp:txXfrm>
    </dsp:sp>
    <dsp:sp modelId="{104C37F7-A525-4142-BC05-3C709F04F1DB}">
      <dsp:nvSpPr>
        <dsp:cNvPr id="0" name=""/>
        <dsp:cNvSpPr/>
      </dsp:nvSpPr>
      <dsp:spPr>
        <a:xfrm>
          <a:off x="2385298" y="1994908"/>
          <a:ext cx="458317" cy="536145"/>
        </a:xfrm>
        <a:prstGeom prst="rightArrow">
          <a:avLst>
            <a:gd name="adj1" fmla="val 60000"/>
            <a:gd name="adj2" fmla="val 50000"/>
          </a:avLst>
        </a:prstGeom>
        <a:solidFill>
          <a:schemeClr val="accent2">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2385298" y="2102137"/>
        <a:ext cx="320822" cy="321687"/>
      </dsp:txXfrm>
    </dsp:sp>
    <dsp:sp modelId="{7BC43A47-73AB-AB4D-BA21-8E5FCB9EFA5C}">
      <dsp:nvSpPr>
        <dsp:cNvPr id="0" name=""/>
        <dsp:cNvSpPr/>
      </dsp:nvSpPr>
      <dsp:spPr>
        <a:xfrm>
          <a:off x="3033861" y="672924"/>
          <a:ext cx="2161877" cy="3180113"/>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l-GR" sz="1500" i="1" kern="1200"/>
            <a:t>«Αν γυρνούσα τον χρόνο πίσω, θα είχα κάνει δύο πράγματα: πρώτον, θα είχα σκοτώσει τον άλλη που τη χτύπησε και τη σκότωσε, και, δεύτερον, δεν θα είχα μοιραστεί τη φίλη μου με κανέναν άλλον...έπρεπε όμως να είχε αρνηθεί το τρίο» </a:t>
          </a:r>
          <a:r>
            <a:rPr lang="el-GR" sz="1500" kern="1200"/>
            <a:t>(Άνδρας, 3). </a:t>
          </a:r>
          <a:endParaRPr lang="en-US" sz="1500" kern="1200"/>
        </a:p>
      </dsp:txBody>
      <dsp:txXfrm>
        <a:off x="3097180" y="736243"/>
        <a:ext cx="2035239" cy="3053475"/>
      </dsp:txXfrm>
    </dsp:sp>
    <dsp:sp modelId="{1E714305-605B-B945-A07F-7D03A9B651FF}">
      <dsp:nvSpPr>
        <dsp:cNvPr id="0" name=""/>
        <dsp:cNvSpPr/>
      </dsp:nvSpPr>
      <dsp:spPr>
        <a:xfrm>
          <a:off x="5411926" y="1994908"/>
          <a:ext cx="458317" cy="536145"/>
        </a:xfrm>
        <a:prstGeom prst="rightArrow">
          <a:avLst>
            <a:gd name="adj1" fmla="val 60000"/>
            <a:gd name="adj2" fmla="val 50000"/>
          </a:avLst>
        </a:prstGeom>
        <a:solidFill>
          <a:schemeClr val="accent2">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5411926" y="2102137"/>
        <a:ext cx="320822" cy="321687"/>
      </dsp:txXfrm>
    </dsp:sp>
    <dsp:sp modelId="{72403A3B-7DFA-B24B-BA25-FA07B6A856DC}">
      <dsp:nvSpPr>
        <dsp:cNvPr id="0" name=""/>
        <dsp:cNvSpPr/>
      </dsp:nvSpPr>
      <dsp:spPr>
        <a:xfrm>
          <a:off x="6060489" y="672924"/>
          <a:ext cx="2161877" cy="3180113"/>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l-GR" sz="1500" i="1" kern="1200"/>
            <a:t>«Έίχα τάσεις αυτοκτονίας πριν από λίγες μέρες, αλλά σκέ- φτηκα να γράψω στον τοίχο του κελιού μου «είσαι ο κύριος του εαυτού σου», και έτσι το βλέπω κάθε πρωί και δυναμώ- νω. «Θέλω να βγω από τη φυλακή και να βρω ένα «σοβαρό» κορίτσι να παντρευτώ και να κάνω οικογένεια» </a:t>
          </a:r>
          <a:r>
            <a:rPr lang="el-GR" sz="1500" kern="1200"/>
            <a:t>(Άνδρας, 3). </a:t>
          </a:r>
          <a:endParaRPr lang="en-US" sz="1500" kern="1200"/>
        </a:p>
      </dsp:txBody>
      <dsp:txXfrm>
        <a:off x="6123808" y="736243"/>
        <a:ext cx="2035239" cy="30534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98B64F-DCA9-3748-84FA-CE63817890E4}">
      <dsp:nvSpPr>
        <dsp:cNvPr id="0" name=""/>
        <dsp:cNvSpPr/>
      </dsp:nvSpPr>
      <dsp:spPr>
        <a:xfrm>
          <a:off x="1004" y="957341"/>
          <a:ext cx="3526110" cy="2239080"/>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4DE5531D-4B93-614F-ABFC-624B3DF7BBAB}">
      <dsp:nvSpPr>
        <dsp:cNvPr id="0" name=""/>
        <dsp:cNvSpPr/>
      </dsp:nvSpPr>
      <dsp:spPr>
        <a:xfrm>
          <a:off x="392794" y="1329541"/>
          <a:ext cx="3526110" cy="2239080"/>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i="1" kern="1200"/>
            <a:t>«Δεν είχα καταλάβει την πράξη μου, γιατί όταν ήμουν υπό την επήρεια ναρκωτικών όλα ήταν θολά, και νόμιζα ότι έκανα σεξ με τη γυναίκα μου, δεν αναγνώρισα ότι ήταν τα παιδιά μου, απλώς έκανα αυτή την πράξη» </a:t>
          </a:r>
          <a:r>
            <a:rPr lang="el-GR" sz="1600" kern="1200"/>
            <a:t>(Άνδρας, 2). </a:t>
          </a:r>
          <a:endParaRPr lang="en-US" sz="1600" kern="1200"/>
        </a:p>
      </dsp:txBody>
      <dsp:txXfrm>
        <a:off x="458374" y="1395121"/>
        <a:ext cx="3394950" cy="2107920"/>
      </dsp:txXfrm>
    </dsp:sp>
    <dsp:sp modelId="{C9666682-7FDA-084A-97F6-E7258352BBBB}">
      <dsp:nvSpPr>
        <dsp:cNvPr id="0" name=""/>
        <dsp:cNvSpPr/>
      </dsp:nvSpPr>
      <dsp:spPr>
        <a:xfrm>
          <a:off x="4310695" y="957341"/>
          <a:ext cx="3526110" cy="2239080"/>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4CC28116-22C1-2C4C-93FE-E48A535F1AC4}">
      <dsp:nvSpPr>
        <dsp:cNvPr id="0" name=""/>
        <dsp:cNvSpPr/>
      </dsp:nvSpPr>
      <dsp:spPr>
        <a:xfrm>
          <a:off x="4702485" y="1329541"/>
          <a:ext cx="3526110" cy="2239080"/>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kern="1200"/>
            <a:t>«</a:t>
          </a:r>
          <a:r>
            <a:rPr lang="el-GR" sz="1600" i="1" kern="1200"/>
            <a:t>Αν ζούσε το κορίτσι θα μπορούσε να ήταν η γυναίκα της ζωής μου, αλλά τελικά (όχι, δεν μπορούσε) γιατί έμαθα από φίλους ότι αυτό το κορίτσι είχε γενικά κάποιες εμπειρίες με άλλα αγόρια... οπότε είναι καλύτερα έτσι... δεν θα μπορούσα να είχα μια «σοβαρή» σχέση μαζί της» </a:t>
          </a:r>
          <a:r>
            <a:rPr lang="el-GR" sz="1600" kern="1200"/>
            <a:t>(Άνδρας, 3). </a:t>
          </a:r>
          <a:endParaRPr lang="en-US" sz="1600" kern="1200"/>
        </a:p>
      </dsp:txBody>
      <dsp:txXfrm>
        <a:off x="4768065" y="1395121"/>
        <a:ext cx="3394950" cy="21079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C03CF3-EAF7-D946-83DD-6D3291DF297E}">
      <dsp:nvSpPr>
        <dsp:cNvPr id="0" name=""/>
        <dsp:cNvSpPr/>
      </dsp:nvSpPr>
      <dsp:spPr>
        <a:xfrm>
          <a:off x="617219" y="0"/>
          <a:ext cx="6995160" cy="4525963"/>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350F9C9-F9D4-024E-A36B-172C9D507A18}">
      <dsp:nvSpPr>
        <dsp:cNvPr id="0" name=""/>
        <dsp:cNvSpPr/>
      </dsp:nvSpPr>
      <dsp:spPr>
        <a:xfrm>
          <a:off x="465426" y="1357788"/>
          <a:ext cx="3549015" cy="1810385"/>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l-GR" sz="1500" i="1" kern="1200"/>
            <a:t>«Οι γυναίκες και οι άνδρες έχουν κάποιες φυσικές και βιολο- γικές διαφορές μεταξύ τους. Οι γυναίκες επηρεάζονται πιο εύκολα και στην περίπτωση της κοπέλας που με κατηγόρησε για βιασμό, επηρεάστηκε από τον θείο της και κατέθεσε ενα- ντίον μου» </a:t>
          </a:r>
          <a:r>
            <a:rPr lang="el-GR" sz="1500" kern="1200"/>
            <a:t>(Άνδρας, 1). </a:t>
          </a:r>
          <a:endParaRPr lang="en-US" sz="1500" kern="1200"/>
        </a:p>
      </dsp:txBody>
      <dsp:txXfrm>
        <a:off x="553802" y="1446164"/>
        <a:ext cx="3372263" cy="1633633"/>
      </dsp:txXfrm>
    </dsp:sp>
    <dsp:sp modelId="{EA725E8F-7FA1-0646-A2B9-C400912B73C1}">
      <dsp:nvSpPr>
        <dsp:cNvPr id="0" name=""/>
        <dsp:cNvSpPr/>
      </dsp:nvSpPr>
      <dsp:spPr>
        <a:xfrm>
          <a:off x="4215158" y="1357788"/>
          <a:ext cx="3549015" cy="1810385"/>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l-GR" sz="1500" i="1" kern="1200"/>
            <a:t>«Ή γυναίκα δεν μπορεί να βιάσει τον άντρα, γι’ αυτό εδώ στη φυλακή υπάρχουν μόνο άνδρες και όχι γυναίκες με αυτήν την κατηγορία. Μάλιστα, όταν διάβασα κάπου ότι μια γυναίκα βίασε έναν άντρα, αναρωτήθηκα και είπα «είναι δυνατόν;» </a:t>
          </a:r>
          <a:r>
            <a:rPr lang="el-GR" sz="1500" kern="1200"/>
            <a:t>(Άνδρας, 2). </a:t>
          </a:r>
          <a:endParaRPr lang="en-US" sz="1500" kern="1200"/>
        </a:p>
      </dsp:txBody>
      <dsp:txXfrm>
        <a:off x="4303534" y="1446164"/>
        <a:ext cx="3372263" cy="1633633"/>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39B24266-F575-4968-9C1F-D45E9238741A}" type="datetimeFigureOut">
              <a:rPr lang="el-GR" smtClean="0"/>
              <a:pPr/>
              <a:t>16/1/25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C998F3-45AF-4392-B979-29DB0CADD10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39B24266-F575-4968-9C1F-D45E9238741A}" type="datetimeFigureOut">
              <a:rPr lang="el-GR" smtClean="0"/>
              <a:pPr/>
              <a:t>16/1/25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C998F3-45AF-4392-B979-29DB0CADD10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39B24266-F575-4968-9C1F-D45E9238741A}" type="datetimeFigureOut">
              <a:rPr lang="el-GR" smtClean="0"/>
              <a:pPr/>
              <a:t>16/1/25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C998F3-45AF-4392-B979-29DB0CADD10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39B24266-F575-4968-9C1F-D45E9238741A}" type="datetimeFigureOut">
              <a:rPr lang="el-GR" smtClean="0"/>
              <a:pPr/>
              <a:t>16/1/25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C998F3-45AF-4392-B979-29DB0CADD10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39B24266-F575-4968-9C1F-D45E9238741A}" type="datetimeFigureOut">
              <a:rPr lang="el-GR" smtClean="0"/>
              <a:pPr/>
              <a:t>16/1/25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C998F3-45AF-4392-B979-29DB0CADD10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39B24266-F575-4968-9C1F-D45E9238741A}" type="datetimeFigureOut">
              <a:rPr lang="el-GR" smtClean="0"/>
              <a:pPr/>
              <a:t>16/1/25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C998F3-45AF-4392-B979-29DB0CADD10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39B24266-F575-4968-9C1F-D45E9238741A}" type="datetimeFigureOut">
              <a:rPr lang="el-GR" smtClean="0"/>
              <a:pPr/>
              <a:t>16/1/25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DC998F3-45AF-4392-B979-29DB0CADD10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39B24266-F575-4968-9C1F-D45E9238741A}" type="datetimeFigureOut">
              <a:rPr lang="el-GR" smtClean="0"/>
              <a:pPr/>
              <a:t>16/1/25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3DC998F3-45AF-4392-B979-29DB0CADD10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39B24266-F575-4968-9C1F-D45E9238741A}" type="datetimeFigureOut">
              <a:rPr lang="el-GR" smtClean="0"/>
              <a:pPr/>
              <a:t>16/1/25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DC998F3-45AF-4392-B979-29DB0CADD10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9B24266-F575-4968-9C1F-D45E9238741A}" type="datetimeFigureOut">
              <a:rPr lang="el-GR" smtClean="0"/>
              <a:pPr/>
              <a:t>16/1/25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C998F3-45AF-4392-B979-29DB0CADD10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9B24266-F575-4968-9C1F-D45E9238741A}" type="datetimeFigureOut">
              <a:rPr lang="el-GR" smtClean="0"/>
              <a:pPr/>
              <a:t>16/1/25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C998F3-45AF-4392-B979-29DB0CADD10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40000"/>
            <a:lumOff val="60000"/>
            <a:alpha val="87000"/>
          </a:schemeClr>
        </a:solid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B24266-F575-4968-9C1F-D45E9238741A}" type="datetimeFigureOut">
              <a:rPr lang="el-GR" smtClean="0"/>
              <a:pPr/>
              <a:t>16/1/25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C998F3-45AF-4392-B979-29DB0CADD10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57200" y="789734"/>
            <a:ext cx="3008313" cy="1162050"/>
          </a:xfrm>
          <a:solidFill>
            <a:schemeClr val="accent2">
              <a:lumMod val="60000"/>
              <a:lumOff val="40000"/>
            </a:schemeClr>
          </a:solidFill>
        </p:spPr>
        <p:txBody>
          <a:bodyPr anchor="b">
            <a:normAutofit/>
          </a:bodyPr>
          <a:lstStyle/>
          <a:p>
            <a:pPr>
              <a:lnSpc>
                <a:spcPct val="90000"/>
              </a:lnSpc>
            </a:pPr>
            <a:r>
              <a:rPr lang="el-GR" sz="1600" b="1" i="1" dirty="0"/>
              <a:t>Ο Βιασμός</a:t>
            </a:r>
            <a:br>
              <a:rPr lang="el-GR" sz="1600" b="1" i="1" dirty="0"/>
            </a:br>
            <a:r>
              <a:rPr lang="el-GR" sz="1600" b="1" i="1" dirty="0"/>
              <a:t>Μια κοινωνιολογική προσέγγιση</a:t>
            </a:r>
            <a:br>
              <a:rPr lang="el-GR" sz="1600" b="1" i="1" dirty="0"/>
            </a:br>
            <a:br>
              <a:rPr lang="el-GR" sz="1600" b="1" dirty="0"/>
            </a:br>
            <a:endParaRPr lang="el-GR" sz="1600" b="1" dirty="0"/>
          </a:p>
        </p:txBody>
      </p:sp>
      <p:pic>
        <p:nvPicPr>
          <p:cNvPr id="5" name="Εικόνα 4" descr="Εικόνα που περιέχει κείμενο&#10;&#10;Περιγραφή που δημιουργήθηκε αυτόματα">
            <a:extLst>
              <a:ext uri="{FF2B5EF4-FFF2-40B4-BE49-F238E27FC236}">
                <a16:creationId xmlns:a16="http://schemas.microsoft.com/office/drawing/2014/main" id="{FBE90EDB-3228-0C45-B33D-9023014CEA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67703" y="273050"/>
            <a:ext cx="4126444" cy="5853113"/>
          </a:xfrm>
          <a:prstGeom prst="rect">
            <a:avLst/>
          </a:prstGeom>
        </p:spPr>
      </p:pic>
      <p:sp>
        <p:nvSpPr>
          <p:cNvPr id="3" name="2 - Υπότιτλος"/>
          <p:cNvSpPr>
            <a:spLocks noGrp="1"/>
          </p:cNvSpPr>
          <p:nvPr>
            <p:ph type="body" sz="half" idx="2"/>
          </p:nvPr>
        </p:nvSpPr>
        <p:spPr>
          <a:xfrm>
            <a:off x="457200" y="1435100"/>
            <a:ext cx="3008313" cy="4691063"/>
          </a:xfrm>
        </p:spPr>
        <p:txBody>
          <a:bodyPr>
            <a:normAutofit/>
          </a:bodyPr>
          <a:lstStyle/>
          <a:p>
            <a:pPr algn="r"/>
            <a:endParaRPr lang="en-US" sz="2000" b="1" i="1" dirty="0">
              <a:solidFill>
                <a:schemeClr val="accent3">
                  <a:lumMod val="50000"/>
                </a:schemeClr>
              </a:solidFill>
              <a:latin typeface="Times New Roman" pitchFamily="18" charset="0"/>
              <a:cs typeface="Times New Roman" pitchFamily="18" charset="0"/>
            </a:endParaRPr>
          </a:p>
          <a:p>
            <a:pPr algn="r"/>
            <a:endParaRPr lang="en-US" sz="2000" b="1" i="1" dirty="0">
              <a:solidFill>
                <a:schemeClr val="accent3">
                  <a:lumMod val="50000"/>
                </a:schemeClr>
              </a:solidFill>
              <a:latin typeface="Times New Roman" pitchFamily="18" charset="0"/>
              <a:cs typeface="Times New Roman" pitchFamily="18" charset="0"/>
            </a:endParaRPr>
          </a:p>
          <a:p>
            <a:pPr algn="r"/>
            <a:endParaRPr lang="en-US" sz="2000" b="1" i="1" dirty="0">
              <a:solidFill>
                <a:schemeClr val="accent3">
                  <a:lumMod val="50000"/>
                </a:schemeClr>
              </a:solidFill>
              <a:latin typeface="Times New Roman" pitchFamily="18" charset="0"/>
              <a:cs typeface="Times New Roman" pitchFamily="18" charset="0"/>
            </a:endParaRPr>
          </a:p>
          <a:p>
            <a:pPr algn="r"/>
            <a:endParaRPr lang="en-US" sz="2000" b="1" i="1" dirty="0">
              <a:solidFill>
                <a:schemeClr val="accent3">
                  <a:lumMod val="50000"/>
                </a:schemeClr>
              </a:solidFill>
              <a:latin typeface="Times New Roman" pitchFamily="18" charset="0"/>
              <a:cs typeface="Times New Roman" pitchFamily="18" charset="0"/>
            </a:endParaRPr>
          </a:p>
          <a:p>
            <a:pPr algn="r"/>
            <a:endParaRPr lang="en-US" sz="2000" b="1" i="1" dirty="0">
              <a:solidFill>
                <a:schemeClr val="accent3">
                  <a:lumMod val="50000"/>
                </a:schemeClr>
              </a:solidFill>
              <a:latin typeface="Times New Roman" pitchFamily="18" charset="0"/>
              <a:cs typeface="Times New Roman" pitchFamily="18" charset="0"/>
            </a:endParaRPr>
          </a:p>
          <a:p>
            <a:pPr algn="r"/>
            <a:endParaRPr lang="en-US" sz="2000" b="1" i="1" dirty="0">
              <a:solidFill>
                <a:schemeClr val="accent3">
                  <a:lumMod val="50000"/>
                </a:schemeClr>
              </a:solidFill>
              <a:latin typeface="Times New Roman" pitchFamily="18" charset="0"/>
              <a:cs typeface="Times New Roman" pitchFamily="18" charset="0"/>
            </a:endParaRPr>
          </a:p>
          <a:p>
            <a:pPr algn="r"/>
            <a:r>
              <a:rPr lang="el-GR" sz="2000" b="1" i="1" dirty="0">
                <a:solidFill>
                  <a:schemeClr val="accent3">
                    <a:lumMod val="50000"/>
                  </a:schemeClr>
                </a:solidFill>
                <a:latin typeface="Times New Roman" pitchFamily="18" charset="0"/>
                <a:cs typeface="Times New Roman" pitchFamily="18" charset="0"/>
              </a:rPr>
              <a:t>Ανδρομάχη Μπούνα- </a:t>
            </a:r>
            <a:r>
              <a:rPr lang="el-GR" sz="2000" b="1" i="1" dirty="0" err="1">
                <a:solidFill>
                  <a:schemeClr val="accent3">
                    <a:lumMod val="50000"/>
                  </a:schemeClr>
                </a:solidFill>
                <a:latin typeface="Times New Roman" pitchFamily="18" charset="0"/>
                <a:cs typeface="Times New Roman" pitchFamily="18" charset="0"/>
              </a:rPr>
              <a:t>Βάιλα</a:t>
            </a:r>
            <a:endParaRPr lang="el-GR" sz="2000" b="1" i="1" dirty="0">
              <a:solidFill>
                <a:schemeClr val="accent3">
                  <a:lumMod val="50000"/>
                </a:schemeClr>
              </a:solidFill>
              <a:latin typeface="Times New Roman" pitchFamily="18" charset="0"/>
              <a:cs typeface="Times New Roman" pitchFamily="18" charset="0"/>
            </a:endParaRPr>
          </a:p>
          <a:p>
            <a:endParaRPr lang="el-GR" dirty="0"/>
          </a:p>
        </p:txBody>
      </p:sp>
    </p:spTree>
  </p:cSld>
  <p:clrMapOvr>
    <a:masterClrMapping/>
  </p:clrMapOvr>
  <p:transitio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A95B34B1-E5F7-4C8A-9F52-D89A1AF19BB2}"/>
              </a:ext>
            </a:extLst>
          </p:cNvPr>
          <p:cNvSpPr>
            <a:spLocks noGrp="1"/>
          </p:cNvSpPr>
          <p:nvPr>
            <p:ph type="title"/>
          </p:nvPr>
        </p:nvSpPr>
        <p:spPr>
          <a:xfrm>
            <a:off x="457200" y="274638"/>
            <a:ext cx="8229600" cy="1143000"/>
          </a:xfrm>
        </p:spPr>
        <p:txBody>
          <a:bodyPr/>
          <a:lstStyle/>
          <a:p>
            <a:endParaRPr lang="en-US"/>
          </a:p>
        </p:txBody>
      </p:sp>
      <p:graphicFrame>
        <p:nvGraphicFramePr>
          <p:cNvPr id="14" name="Θέση περιεχομένου 2">
            <a:extLst>
              <a:ext uri="{FF2B5EF4-FFF2-40B4-BE49-F238E27FC236}">
                <a16:creationId xmlns:a16="http://schemas.microsoft.com/office/drawing/2014/main" id="{17F13139-0668-4246-9217-6C292B492345}"/>
              </a:ext>
            </a:extLst>
          </p:cNvPr>
          <p:cNvGraphicFramePr>
            <a:graphicFrameLocks noGrp="1"/>
          </p:cNvGraphicFramePr>
          <p:nvPr>
            <p:ph idx="1"/>
            <p:extLst>
              <p:ext uri="{D42A27DB-BD31-4B8C-83A1-F6EECF244321}">
                <p14:modId xmlns:p14="http://schemas.microsoft.com/office/powerpoint/2010/main" val="10777722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384087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B3BC886-EC11-4465-9CCC-8B425CF1BBC8}"/>
              </a:ext>
            </a:extLst>
          </p:cNvPr>
          <p:cNvSpPr>
            <a:spLocks noGrp="1"/>
          </p:cNvSpPr>
          <p:nvPr>
            <p:ph type="title"/>
          </p:nvPr>
        </p:nvSpPr>
        <p:spPr>
          <a:xfrm>
            <a:off x="457200" y="274638"/>
            <a:ext cx="8229600" cy="1143000"/>
          </a:xfrm>
        </p:spPr>
        <p:txBody>
          <a:bodyPr/>
          <a:lstStyle/>
          <a:p>
            <a:endParaRPr lang="en-US"/>
          </a:p>
        </p:txBody>
      </p:sp>
      <p:graphicFrame>
        <p:nvGraphicFramePr>
          <p:cNvPr id="5" name="Θέση περιεχομένου 2">
            <a:extLst>
              <a:ext uri="{FF2B5EF4-FFF2-40B4-BE49-F238E27FC236}">
                <a16:creationId xmlns:a16="http://schemas.microsoft.com/office/drawing/2014/main" id="{8E08C2B1-4E9B-44B7-8247-B32780298209}"/>
              </a:ext>
            </a:extLst>
          </p:cNvPr>
          <p:cNvGraphicFramePr>
            <a:graphicFrameLocks noGrp="1"/>
          </p:cNvGraphicFramePr>
          <p:nvPr>
            <p:ph idx="1"/>
            <p:extLst>
              <p:ext uri="{D42A27DB-BD31-4B8C-83A1-F6EECF244321}">
                <p14:modId xmlns:p14="http://schemas.microsoft.com/office/powerpoint/2010/main" val="27320426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830093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09B222A4-799A-4267-9284-5CE3C0A09010}"/>
              </a:ext>
            </a:extLst>
          </p:cNvPr>
          <p:cNvSpPr>
            <a:spLocks noGrp="1"/>
          </p:cNvSpPr>
          <p:nvPr>
            <p:ph type="title"/>
          </p:nvPr>
        </p:nvSpPr>
        <p:spPr>
          <a:xfrm>
            <a:off x="457200" y="273050"/>
            <a:ext cx="3008313" cy="1162050"/>
          </a:xfrm>
        </p:spPr>
        <p:txBody>
          <a:bodyPr/>
          <a:lstStyle/>
          <a:p>
            <a:endParaRPr lang="en-US"/>
          </a:p>
        </p:txBody>
      </p:sp>
      <p:sp>
        <p:nvSpPr>
          <p:cNvPr id="3" name="Θέση περιεχομένου 2">
            <a:extLst>
              <a:ext uri="{FF2B5EF4-FFF2-40B4-BE49-F238E27FC236}">
                <a16:creationId xmlns:a16="http://schemas.microsoft.com/office/drawing/2014/main" id="{45140BCB-73EF-AB42-BD76-76F9FE8CD626}"/>
              </a:ext>
            </a:extLst>
          </p:cNvPr>
          <p:cNvSpPr>
            <a:spLocks noGrp="1"/>
          </p:cNvSpPr>
          <p:nvPr>
            <p:ph idx="1"/>
          </p:nvPr>
        </p:nvSpPr>
        <p:spPr>
          <a:xfrm>
            <a:off x="3575050" y="273050"/>
            <a:ext cx="5111750" cy="5853113"/>
          </a:xfrm>
        </p:spPr>
        <p:txBody>
          <a:bodyPr>
            <a:normAutofit/>
          </a:bodyPr>
          <a:lstStyle/>
          <a:p>
            <a:pPr>
              <a:lnSpc>
                <a:spcPct val="90000"/>
              </a:lnSpc>
            </a:pPr>
            <a:r>
              <a:rPr lang="el-GR" sz="2000" i="1" dirty="0"/>
              <a:t>«...</a:t>
            </a:r>
            <a:r>
              <a:rPr lang="el-GR" sz="2000" i="1" dirty="0" err="1"/>
              <a:t>κατα</a:t>
            </a:r>
            <a:r>
              <a:rPr lang="el-GR" sz="2000" i="1" dirty="0"/>
              <a:t>́ την </a:t>
            </a:r>
            <a:r>
              <a:rPr lang="el-GR" sz="2000" i="1" dirty="0" err="1"/>
              <a:t>εναλλακτικη</a:t>
            </a:r>
            <a:r>
              <a:rPr lang="el-GR" sz="2000" i="1" dirty="0"/>
              <a:t>́ </a:t>
            </a:r>
            <a:r>
              <a:rPr lang="el-GR" sz="2000" i="1" dirty="0" err="1"/>
              <a:t>σεξουαλικη</a:t>
            </a:r>
            <a:r>
              <a:rPr lang="el-GR" sz="2000" i="1" dirty="0"/>
              <a:t>́ </a:t>
            </a:r>
            <a:r>
              <a:rPr lang="el-GR" sz="2000" i="1" dirty="0" err="1"/>
              <a:t>επαφη</a:t>
            </a:r>
            <a:r>
              <a:rPr lang="el-GR" sz="2000" i="1" dirty="0"/>
              <a:t>́ με το </a:t>
            </a:r>
            <a:r>
              <a:rPr lang="el-GR" sz="2000" i="1" dirty="0" err="1"/>
              <a:t>κορίτσι</a:t>
            </a:r>
            <a:r>
              <a:rPr lang="el-GR" sz="2000" i="1" dirty="0"/>
              <a:t>, ο </a:t>
            </a:r>
            <a:r>
              <a:rPr lang="el-GR" sz="2000" i="1" dirty="0" err="1"/>
              <a:t>άλλος</a:t>
            </a:r>
            <a:r>
              <a:rPr lang="el-GR" sz="2000" i="1" dirty="0"/>
              <a:t> </a:t>
            </a:r>
            <a:r>
              <a:rPr lang="el-GR" sz="2000" i="1" dirty="0" err="1"/>
              <a:t>νεαρός</a:t>
            </a:r>
            <a:r>
              <a:rPr lang="el-GR" sz="2000" i="1" dirty="0"/>
              <a:t> </a:t>
            </a:r>
            <a:r>
              <a:rPr lang="el-GR" sz="2000" i="1" dirty="0" err="1"/>
              <a:t>έγινε</a:t>
            </a:r>
            <a:r>
              <a:rPr lang="el-GR" sz="2000" i="1" dirty="0"/>
              <a:t> </a:t>
            </a:r>
            <a:r>
              <a:rPr lang="el-GR" sz="2000" i="1" dirty="0" err="1"/>
              <a:t>λίγο</a:t>
            </a:r>
            <a:r>
              <a:rPr lang="el-GR" sz="2000" i="1" dirty="0"/>
              <a:t> πιο </a:t>
            </a:r>
            <a:r>
              <a:rPr lang="el-GR" sz="2000" i="1" dirty="0" err="1"/>
              <a:t>επιθετικός</a:t>
            </a:r>
            <a:r>
              <a:rPr lang="el-GR" sz="2000" i="1" dirty="0"/>
              <a:t> με το </a:t>
            </a:r>
            <a:r>
              <a:rPr lang="el-GR" sz="2000" i="1" dirty="0" err="1"/>
              <a:t>κορίτσι</a:t>
            </a:r>
            <a:r>
              <a:rPr lang="el-GR" sz="2000" i="1" dirty="0"/>
              <a:t> στη (σε- </a:t>
            </a:r>
            <a:r>
              <a:rPr lang="el-GR" sz="2000" i="1" dirty="0" err="1"/>
              <a:t>ξουαλικη</a:t>
            </a:r>
            <a:r>
              <a:rPr lang="el-GR" sz="2000" i="1" dirty="0"/>
              <a:t>́) </a:t>
            </a:r>
            <a:r>
              <a:rPr lang="el-GR" sz="2000" i="1" dirty="0" err="1"/>
              <a:t>επαφη</a:t>
            </a:r>
            <a:r>
              <a:rPr lang="el-GR" sz="2000" i="1" dirty="0"/>
              <a:t>́ και το </a:t>
            </a:r>
            <a:r>
              <a:rPr lang="el-GR" sz="2000" i="1" dirty="0" err="1"/>
              <a:t>κορίτσι</a:t>
            </a:r>
            <a:r>
              <a:rPr lang="el-GR" sz="2000" i="1" dirty="0"/>
              <a:t> </a:t>
            </a:r>
            <a:r>
              <a:rPr lang="el-GR" sz="2000" i="1" dirty="0" err="1"/>
              <a:t>αντέδρασε</a:t>
            </a:r>
            <a:r>
              <a:rPr lang="el-GR" sz="2000" i="1" dirty="0"/>
              <a:t>. Δεν </a:t>
            </a:r>
            <a:r>
              <a:rPr lang="el-GR" sz="2000" i="1" dirty="0" err="1"/>
              <a:t>αντέδρασα</a:t>
            </a:r>
            <a:r>
              <a:rPr lang="el-GR" sz="2000" i="1" dirty="0"/>
              <a:t> </a:t>
            </a:r>
            <a:r>
              <a:rPr lang="el-GR" sz="2000" i="1" dirty="0" err="1"/>
              <a:t>γιατι</a:t>
            </a:r>
            <a:r>
              <a:rPr lang="el-GR" sz="2000" i="1" dirty="0"/>
              <a:t>́ </a:t>
            </a:r>
            <a:r>
              <a:rPr lang="el-GR" sz="2000" i="1" dirty="0" err="1"/>
              <a:t>νόμιζα</a:t>
            </a:r>
            <a:r>
              <a:rPr lang="el-GR" sz="2000" i="1" dirty="0"/>
              <a:t> </a:t>
            </a:r>
            <a:r>
              <a:rPr lang="el-GR" sz="2000" i="1" dirty="0" err="1"/>
              <a:t>ότι</a:t>
            </a:r>
            <a:r>
              <a:rPr lang="el-GR" sz="2000" i="1" dirty="0"/>
              <a:t> της </a:t>
            </a:r>
            <a:r>
              <a:rPr lang="el-GR" sz="2000" i="1" dirty="0" err="1"/>
              <a:t>άρεσε</a:t>
            </a:r>
            <a:r>
              <a:rPr lang="el-GR" sz="2000" i="1" dirty="0"/>
              <a:t>» </a:t>
            </a:r>
            <a:r>
              <a:rPr lang="el-GR" sz="2000" dirty="0"/>
              <a:t>(</a:t>
            </a:r>
            <a:r>
              <a:rPr lang="el-GR" sz="2000" dirty="0" err="1"/>
              <a:t>Άνδρας</a:t>
            </a:r>
            <a:r>
              <a:rPr lang="el-GR" sz="2000" dirty="0"/>
              <a:t>, 3). </a:t>
            </a:r>
          </a:p>
          <a:p>
            <a:pPr>
              <a:lnSpc>
                <a:spcPct val="90000"/>
              </a:lnSpc>
            </a:pPr>
            <a:r>
              <a:rPr lang="el-GR" sz="2000" i="1" dirty="0"/>
              <a:t>«</a:t>
            </a:r>
            <a:r>
              <a:rPr lang="el-GR" sz="2000" i="1" dirty="0" err="1"/>
              <a:t>Αρχίσαμε</a:t>
            </a:r>
            <a:r>
              <a:rPr lang="el-GR" sz="2000" i="1" dirty="0"/>
              <a:t> να </a:t>
            </a:r>
            <a:r>
              <a:rPr lang="el-GR" sz="2000" i="1" dirty="0" err="1"/>
              <a:t>μαλώνουμε</a:t>
            </a:r>
            <a:r>
              <a:rPr lang="el-GR" sz="2000" i="1" dirty="0"/>
              <a:t> για </a:t>
            </a:r>
            <a:r>
              <a:rPr lang="el-GR" sz="2000" i="1" dirty="0" err="1"/>
              <a:t>αυτα</a:t>
            </a:r>
            <a:r>
              <a:rPr lang="el-GR" sz="2000" i="1" dirty="0"/>
              <a:t>́ τα </a:t>
            </a:r>
            <a:r>
              <a:rPr lang="el-GR" sz="2000" i="1" dirty="0" err="1"/>
              <a:t>ανδρικα</a:t>
            </a:r>
            <a:r>
              <a:rPr lang="el-GR" sz="2000" i="1" dirty="0"/>
              <a:t>́ </a:t>
            </a:r>
            <a:r>
              <a:rPr lang="el-GR" sz="2000" i="1" dirty="0" err="1"/>
              <a:t>πράγματα</a:t>
            </a:r>
            <a:r>
              <a:rPr lang="el-GR" sz="2000" i="1" dirty="0"/>
              <a:t> - για το </a:t>
            </a:r>
            <a:r>
              <a:rPr lang="el-GR" sz="2000" i="1" dirty="0" err="1"/>
              <a:t>μέγεθος</a:t>
            </a:r>
            <a:r>
              <a:rPr lang="el-GR" sz="2000" i="1" dirty="0"/>
              <a:t> και για το ποιος </a:t>
            </a:r>
            <a:r>
              <a:rPr lang="el-GR" sz="2000" i="1" dirty="0" err="1"/>
              <a:t>ήταν</a:t>
            </a:r>
            <a:r>
              <a:rPr lang="el-GR" sz="2000" i="1" dirty="0"/>
              <a:t> </a:t>
            </a:r>
            <a:r>
              <a:rPr lang="el-GR" sz="2000" i="1" dirty="0" err="1"/>
              <a:t>καλύτερος</a:t>
            </a:r>
            <a:r>
              <a:rPr lang="el-GR" sz="2000" i="1" dirty="0"/>
              <a:t> στη </a:t>
            </a:r>
            <a:r>
              <a:rPr lang="el-GR" sz="2000" i="1" dirty="0" err="1"/>
              <a:t>διαδι</a:t>
            </a:r>
            <a:r>
              <a:rPr lang="el-GR" sz="2000" i="1" dirty="0"/>
              <a:t>- </a:t>
            </a:r>
            <a:r>
              <a:rPr lang="el-GR" sz="2000" i="1" dirty="0" err="1"/>
              <a:t>κασία</a:t>
            </a:r>
            <a:r>
              <a:rPr lang="el-GR" sz="2000" i="1" dirty="0"/>
              <a:t>, το </a:t>
            </a:r>
            <a:r>
              <a:rPr lang="el-GR" sz="2000" i="1" dirty="0" err="1"/>
              <a:t>κορίτσι</a:t>
            </a:r>
            <a:r>
              <a:rPr lang="el-GR" sz="2000" i="1" dirty="0"/>
              <a:t> </a:t>
            </a:r>
            <a:r>
              <a:rPr lang="el-GR" sz="2000" i="1" dirty="0" err="1"/>
              <a:t>πήρε</a:t>
            </a:r>
            <a:r>
              <a:rPr lang="el-GR" sz="2000" i="1" dirty="0"/>
              <a:t> </a:t>
            </a:r>
            <a:r>
              <a:rPr lang="el-GR" sz="2000" i="1" dirty="0" err="1"/>
              <a:t>θέση</a:t>
            </a:r>
            <a:r>
              <a:rPr lang="el-GR" sz="2000" i="1" dirty="0"/>
              <a:t>, και στον </a:t>
            </a:r>
            <a:r>
              <a:rPr lang="el-GR" sz="2000" i="1" dirty="0" err="1"/>
              <a:t>άλλον</a:t>
            </a:r>
            <a:r>
              <a:rPr lang="el-GR" sz="2000" i="1" dirty="0"/>
              <a:t> δεν </a:t>
            </a:r>
            <a:r>
              <a:rPr lang="el-GR" sz="2000" i="1" dirty="0" err="1"/>
              <a:t>άρεσε</a:t>
            </a:r>
            <a:r>
              <a:rPr lang="el-GR" sz="2000" i="1" dirty="0"/>
              <a:t> </a:t>
            </a:r>
            <a:r>
              <a:rPr lang="el-GR" sz="2000" i="1" dirty="0" err="1"/>
              <a:t>αυτο</a:t>
            </a:r>
            <a:r>
              <a:rPr lang="el-GR" sz="2000" i="1" dirty="0"/>
              <a:t>́ που </a:t>
            </a:r>
            <a:r>
              <a:rPr lang="el-GR" sz="2000" i="1" dirty="0" err="1"/>
              <a:t>είπε</a:t>
            </a:r>
            <a:r>
              <a:rPr lang="el-GR" sz="2000" i="1" dirty="0"/>
              <a:t>, και </a:t>
            </a:r>
            <a:r>
              <a:rPr lang="el-GR" sz="2000" i="1" dirty="0" err="1"/>
              <a:t>έγινε</a:t>
            </a:r>
            <a:r>
              <a:rPr lang="el-GR" sz="2000" i="1" dirty="0"/>
              <a:t> </a:t>
            </a:r>
            <a:r>
              <a:rPr lang="el-GR" sz="2000" i="1" dirty="0" err="1"/>
              <a:t>πολυ</a:t>
            </a:r>
            <a:r>
              <a:rPr lang="el-GR" sz="2000" i="1" dirty="0"/>
              <a:t>́ </a:t>
            </a:r>
            <a:r>
              <a:rPr lang="el-GR" sz="2000" i="1" dirty="0" err="1"/>
              <a:t>επιθετικός</a:t>
            </a:r>
            <a:r>
              <a:rPr lang="el-GR" sz="2000" i="1" dirty="0"/>
              <a:t> και τη </a:t>
            </a:r>
            <a:r>
              <a:rPr lang="el-GR" sz="2000" i="1" dirty="0" err="1"/>
              <a:t>χτύπησε</a:t>
            </a:r>
            <a:r>
              <a:rPr lang="el-GR" sz="2000" i="1" dirty="0"/>
              <a:t> </a:t>
            </a:r>
            <a:r>
              <a:rPr lang="el-GR" sz="2000" i="1" dirty="0" err="1"/>
              <a:t>επειδη</a:t>
            </a:r>
            <a:r>
              <a:rPr lang="el-GR" sz="2000" i="1" dirty="0"/>
              <a:t>́ τον </a:t>
            </a:r>
            <a:r>
              <a:rPr lang="el-GR" sz="2000" i="1" dirty="0" err="1"/>
              <a:t>πρόσβαλε</a:t>
            </a:r>
            <a:r>
              <a:rPr lang="el-GR" sz="2000" i="1" dirty="0"/>
              <a:t> [...] η </a:t>
            </a:r>
            <a:r>
              <a:rPr lang="el-GR" sz="2000" i="1" dirty="0" err="1"/>
              <a:t>κοπέλα</a:t>
            </a:r>
            <a:r>
              <a:rPr lang="el-GR" sz="2000" i="1" dirty="0"/>
              <a:t> </a:t>
            </a:r>
            <a:r>
              <a:rPr lang="el-GR" sz="2000" i="1" dirty="0" err="1"/>
              <a:t>αντέδρασε</a:t>
            </a:r>
            <a:r>
              <a:rPr lang="el-GR" sz="2000" i="1" dirty="0"/>
              <a:t> </a:t>
            </a:r>
            <a:r>
              <a:rPr lang="el-GR" sz="2000" i="1" dirty="0" err="1"/>
              <a:t>όταν</a:t>
            </a:r>
            <a:r>
              <a:rPr lang="el-GR" sz="2000" i="1" dirty="0"/>
              <a:t> μας </a:t>
            </a:r>
            <a:r>
              <a:rPr lang="el-GR" sz="2000" i="1" dirty="0" err="1"/>
              <a:t>άκουσε</a:t>
            </a:r>
            <a:r>
              <a:rPr lang="el-GR" sz="2000" i="1" dirty="0"/>
              <a:t> να </a:t>
            </a:r>
            <a:r>
              <a:rPr lang="el-GR" sz="2000" i="1" dirty="0" err="1"/>
              <a:t>μαλώνουμε</a:t>
            </a:r>
            <a:r>
              <a:rPr lang="el-GR" sz="2000" i="1" dirty="0"/>
              <a:t> και </a:t>
            </a:r>
            <a:r>
              <a:rPr lang="el-GR" sz="2000" i="1" dirty="0" err="1"/>
              <a:t>άρχισε</a:t>
            </a:r>
            <a:r>
              <a:rPr lang="el-GR" sz="2000" i="1" dirty="0"/>
              <a:t> να </a:t>
            </a:r>
            <a:r>
              <a:rPr lang="el-GR" sz="2000" i="1" dirty="0" err="1"/>
              <a:t>λέει</a:t>
            </a:r>
            <a:r>
              <a:rPr lang="el-GR" sz="2000" i="1" dirty="0"/>
              <a:t> </a:t>
            </a:r>
            <a:r>
              <a:rPr lang="el-GR" sz="2000" i="1" dirty="0" err="1"/>
              <a:t>ότι</a:t>
            </a:r>
            <a:r>
              <a:rPr lang="el-GR" sz="2000" i="1" dirty="0"/>
              <a:t> τη </a:t>
            </a:r>
            <a:r>
              <a:rPr lang="el-GR" sz="2000" i="1" dirty="0" err="1"/>
              <a:t>βλέπουμε</a:t>
            </a:r>
            <a:r>
              <a:rPr lang="el-GR" sz="2000" i="1" dirty="0"/>
              <a:t> σαν </a:t>
            </a:r>
            <a:r>
              <a:rPr lang="el-GR" sz="2000" i="1" dirty="0" err="1"/>
              <a:t>αντικει</a:t>
            </a:r>
            <a:r>
              <a:rPr lang="el-GR" sz="2000" i="1" dirty="0"/>
              <a:t>́- </a:t>
            </a:r>
            <a:r>
              <a:rPr lang="el-GR" sz="2000" i="1" dirty="0" err="1"/>
              <a:t>μενο</a:t>
            </a:r>
            <a:r>
              <a:rPr lang="el-GR" sz="2000" i="1" dirty="0"/>
              <a:t> και </a:t>
            </a:r>
            <a:r>
              <a:rPr lang="el-GR" sz="2000" i="1" dirty="0" err="1"/>
              <a:t>τσακωνόμαστε</a:t>
            </a:r>
            <a:r>
              <a:rPr lang="el-GR" sz="2000" i="1" dirty="0"/>
              <a:t> γι’ </a:t>
            </a:r>
            <a:r>
              <a:rPr lang="el-GR" sz="2000" i="1" dirty="0" err="1"/>
              <a:t>αυτο</a:t>
            </a:r>
            <a:r>
              <a:rPr lang="el-GR" sz="2000" i="1" dirty="0"/>
              <a:t>́. Δεν </a:t>
            </a:r>
            <a:r>
              <a:rPr lang="el-GR" sz="2000" i="1" dirty="0" err="1"/>
              <a:t>έπρεπε</a:t>
            </a:r>
            <a:r>
              <a:rPr lang="el-GR" sz="2000" i="1" dirty="0"/>
              <a:t> να </a:t>
            </a:r>
            <a:r>
              <a:rPr lang="el-GR" sz="2000" i="1" dirty="0" err="1"/>
              <a:t>πάρει</a:t>
            </a:r>
            <a:r>
              <a:rPr lang="el-GR" sz="2000" i="1" dirty="0"/>
              <a:t> </a:t>
            </a:r>
            <a:r>
              <a:rPr lang="el-GR" sz="2000" i="1" dirty="0" err="1"/>
              <a:t>θέση</a:t>
            </a:r>
            <a:r>
              <a:rPr lang="el-GR" sz="2000" i="1" dirty="0"/>
              <a:t>, </a:t>
            </a:r>
            <a:r>
              <a:rPr lang="el-GR" sz="2000" i="1" dirty="0" err="1"/>
              <a:t>ήταν</a:t>
            </a:r>
            <a:r>
              <a:rPr lang="el-GR" sz="2000" i="1" dirty="0"/>
              <a:t> το </a:t>
            </a:r>
            <a:r>
              <a:rPr lang="el-GR" sz="2000" i="1" dirty="0" err="1"/>
              <a:t>μεγάλο</a:t>
            </a:r>
            <a:r>
              <a:rPr lang="el-GR" sz="2000" i="1" dirty="0"/>
              <a:t> της </a:t>
            </a:r>
            <a:r>
              <a:rPr lang="el-GR" sz="2000" i="1" dirty="0" err="1"/>
              <a:t>λάθος</a:t>
            </a:r>
            <a:r>
              <a:rPr lang="el-GR" sz="2000" i="1" dirty="0"/>
              <a:t>» </a:t>
            </a:r>
            <a:r>
              <a:rPr lang="el-GR" sz="2000" dirty="0"/>
              <a:t>(</a:t>
            </a:r>
            <a:r>
              <a:rPr lang="el-GR" sz="2000" dirty="0" err="1"/>
              <a:t>Άνδρας</a:t>
            </a:r>
            <a:r>
              <a:rPr lang="el-GR" sz="2000" dirty="0"/>
              <a:t>, 3). </a:t>
            </a:r>
          </a:p>
          <a:p>
            <a:pPr>
              <a:lnSpc>
                <a:spcPct val="90000"/>
              </a:lnSpc>
            </a:pPr>
            <a:endParaRPr lang="el-GR" sz="2000" dirty="0"/>
          </a:p>
        </p:txBody>
      </p:sp>
      <p:sp>
        <p:nvSpPr>
          <p:cNvPr id="10" name="Text Placeholder 3">
            <a:extLst>
              <a:ext uri="{FF2B5EF4-FFF2-40B4-BE49-F238E27FC236}">
                <a16:creationId xmlns:a16="http://schemas.microsoft.com/office/drawing/2014/main" id="{624CF06C-A958-46F6-9F60-5D2CFE439284}"/>
              </a:ext>
            </a:extLst>
          </p:cNvPr>
          <p:cNvSpPr>
            <a:spLocks noGrp="1"/>
          </p:cNvSpPr>
          <p:nvPr>
            <p:ph type="body" sz="half" idx="2"/>
          </p:nvPr>
        </p:nvSpPr>
        <p:spPr>
          <a:xfrm>
            <a:off x="457200" y="1435100"/>
            <a:ext cx="3008313" cy="4691063"/>
          </a:xfrm>
        </p:spPr>
        <p:txBody>
          <a:bodyPr/>
          <a:lstStyle/>
          <a:p>
            <a:endParaRPr lang="en-US"/>
          </a:p>
        </p:txBody>
      </p:sp>
    </p:spTree>
    <p:extLst>
      <p:ext uri="{BB962C8B-B14F-4D97-AF65-F5344CB8AC3E}">
        <p14:creationId xmlns:p14="http://schemas.microsoft.com/office/powerpoint/2010/main" val="709785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7E0546B5-A5D2-4ED9-82DB-5C669B8D5327}"/>
              </a:ext>
            </a:extLst>
          </p:cNvPr>
          <p:cNvSpPr>
            <a:spLocks noGrp="1"/>
          </p:cNvSpPr>
          <p:nvPr>
            <p:ph type="title"/>
          </p:nvPr>
        </p:nvSpPr>
        <p:spPr>
          <a:xfrm>
            <a:off x="457200" y="274638"/>
            <a:ext cx="8229600" cy="1143000"/>
          </a:xfrm>
        </p:spPr>
        <p:txBody>
          <a:bodyPr/>
          <a:lstStyle/>
          <a:p>
            <a:endParaRPr lang="en-US"/>
          </a:p>
        </p:txBody>
      </p:sp>
      <p:graphicFrame>
        <p:nvGraphicFramePr>
          <p:cNvPr id="6" name="Θέση περιεχομένου 2">
            <a:extLst>
              <a:ext uri="{FF2B5EF4-FFF2-40B4-BE49-F238E27FC236}">
                <a16:creationId xmlns:a16="http://schemas.microsoft.com/office/drawing/2014/main" id="{35A9113D-38D3-4EF4-8E2A-D494998868C6}"/>
              </a:ext>
            </a:extLst>
          </p:cNvPr>
          <p:cNvGraphicFramePr>
            <a:graphicFrameLocks noGrp="1"/>
          </p:cNvGraphicFramePr>
          <p:nvPr>
            <p:ph idx="1"/>
            <p:extLst>
              <p:ext uri="{D42A27DB-BD31-4B8C-83A1-F6EECF244321}">
                <p14:modId xmlns:p14="http://schemas.microsoft.com/office/powerpoint/2010/main" val="322815426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213910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337675-5F84-834F-A987-33054B469B87}"/>
              </a:ext>
            </a:extLst>
          </p:cNvPr>
          <p:cNvSpPr>
            <a:spLocks noGrp="1"/>
          </p:cNvSpPr>
          <p:nvPr>
            <p:ph type="ctrTitle"/>
          </p:nvPr>
        </p:nvSpPr>
        <p:spPr>
          <a:xfrm>
            <a:off x="685800" y="2130425"/>
            <a:ext cx="7772400" cy="1470025"/>
          </a:xfrm>
        </p:spPr>
        <p:txBody>
          <a:bodyPr anchor="ctr">
            <a:normAutofit/>
          </a:bodyPr>
          <a:lstStyle/>
          <a:p>
            <a:r>
              <a:rPr lang="el-GR" dirty="0" err="1"/>
              <a:t>Σκέψεις</a:t>
            </a:r>
            <a:r>
              <a:rPr lang="el-GR" dirty="0"/>
              <a:t> </a:t>
            </a:r>
            <a:r>
              <a:rPr lang="el-GR" dirty="0" err="1"/>
              <a:t>περι</a:t>
            </a:r>
            <a:r>
              <a:rPr lang="el-GR" dirty="0"/>
              <a:t>́ </a:t>
            </a:r>
            <a:r>
              <a:rPr lang="el-GR" dirty="0" err="1"/>
              <a:t>βιασμου</a:t>
            </a:r>
            <a:r>
              <a:rPr lang="el-GR" dirty="0"/>
              <a:t>́ </a:t>
            </a:r>
            <a:br>
              <a:rPr lang="el-GR" dirty="0"/>
            </a:br>
            <a:endParaRPr lang="el-GR" dirty="0"/>
          </a:p>
        </p:txBody>
      </p:sp>
      <p:sp>
        <p:nvSpPr>
          <p:cNvPr id="3" name="Θέση περιεχομένου 2">
            <a:extLst>
              <a:ext uri="{FF2B5EF4-FFF2-40B4-BE49-F238E27FC236}">
                <a16:creationId xmlns:a16="http://schemas.microsoft.com/office/drawing/2014/main" id="{769FF8EF-5512-F344-B319-2941170705D4}"/>
              </a:ext>
            </a:extLst>
          </p:cNvPr>
          <p:cNvSpPr>
            <a:spLocks noGrp="1"/>
          </p:cNvSpPr>
          <p:nvPr>
            <p:ph type="subTitle" idx="1"/>
          </p:nvPr>
        </p:nvSpPr>
        <p:spPr>
          <a:xfrm>
            <a:off x="1371600" y="3886200"/>
            <a:ext cx="6400800" cy="1752600"/>
          </a:xfrm>
        </p:spPr>
        <p:txBody>
          <a:bodyPr>
            <a:normAutofit/>
          </a:bodyPr>
          <a:lstStyle/>
          <a:p>
            <a:pPr>
              <a:lnSpc>
                <a:spcPct val="90000"/>
              </a:lnSpc>
            </a:pPr>
            <a:r>
              <a:rPr lang="el-GR" sz="2000" dirty="0"/>
              <a:t>«Ο </a:t>
            </a:r>
            <a:r>
              <a:rPr lang="el-GR" sz="2000" dirty="0" err="1"/>
              <a:t>άνδρας</a:t>
            </a:r>
            <a:r>
              <a:rPr lang="el-GR" sz="2000" dirty="0"/>
              <a:t> δεν </a:t>
            </a:r>
            <a:r>
              <a:rPr lang="el-GR" sz="2000" dirty="0" err="1"/>
              <a:t>ορίζεται</a:t>
            </a:r>
            <a:r>
              <a:rPr lang="el-GR" sz="2000" dirty="0"/>
              <a:t> </a:t>
            </a:r>
            <a:r>
              <a:rPr lang="el-GR" sz="2000" dirty="0" err="1"/>
              <a:t>ποτε</a:t>
            </a:r>
            <a:r>
              <a:rPr lang="el-GR" sz="2000" dirty="0"/>
              <a:t>́ </a:t>
            </a:r>
            <a:r>
              <a:rPr lang="el-GR" sz="2000" dirty="0" err="1"/>
              <a:t>απο</a:t>
            </a:r>
            <a:r>
              <a:rPr lang="el-GR" sz="2000" dirty="0"/>
              <a:t>́ την </a:t>
            </a:r>
            <a:r>
              <a:rPr lang="el-GR" sz="2000" dirty="0" err="1"/>
              <a:t>πατρικη</a:t>
            </a:r>
            <a:r>
              <a:rPr lang="el-GR" sz="2000" dirty="0"/>
              <a:t>́ </a:t>
            </a:r>
            <a:r>
              <a:rPr lang="el-GR" sz="2000" dirty="0" err="1"/>
              <a:t>ικανότητα</a:t>
            </a:r>
            <a:r>
              <a:rPr lang="el-GR" sz="2000" dirty="0"/>
              <a:t> ή </a:t>
            </a:r>
            <a:r>
              <a:rPr lang="el-GR" sz="2000" dirty="0" err="1"/>
              <a:t>απο</a:t>
            </a:r>
            <a:r>
              <a:rPr lang="el-GR" sz="2000" dirty="0"/>
              <a:t>́ τη </a:t>
            </a:r>
            <a:r>
              <a:rPr lang="el-GR" sz="2000" dirty="0" err="1"/>
              <a:t>ση</a:t>
            </a:r>
            <a:r>
              <a:rPr lang="el-GR" sz="2000" dirty="0"/>
              <a:t>- </a:t>
            </a:r>
            <a:r>
              <a:rPr lang="el-GR" sz="2000" dirty="0" err="1"/>
              <a:t>μασία</a:t>
            </a:r>
            <a:r>
              <a:rPr lang="el-GR" sz="2000" dirty="0"/>
              <a:t> των </a:t>
            </a:r>
            <a:r>
              <a:rPr lang="el-GR" sz="2000" dirty="0" err="1"/>
              <a:t>μυών</a:t>
            </a:r>
            <a:r>
              <a:rPr lang="el-GR" sz="2000" dirty="0"/>
              <a:t> του. Ή </a:t>
            </a:r>
            <a:r>
              <a:rPr lang="el-GR" sz="2000" dirty="0" err="1"/>
              <a:t>γυναίκα</a:t>
            </a:r>
            <a:r>
              <a:rPr lang="el-GR" sz="2000" dirty="0"/>
              <a:t> </a:t>
            </a:r>
            <a:r>
              <a:rPr lang="el-GR" sz="2000" dirty="0" err="1"/>
              <a:t>αμέσως</a:t>
            </a:r>
            <a:r>
              <a:rPr lang="el-GR" sz="2000" dirty="0"/>
              <a:t> </a:t>
            </a:r>
            <a:r>
              <a:rPr lang="el-GR" sz="2000" dirty="0" err="1"/>
              <a:t>συνδέεται</a:t>
            </a:r>
            <a:r>
              <a:rPr lang="el-GR" sz="2000" dirty="0"/>
              <a:t> με το </a:t>
            </a:r>
            <a:r>
              <a:rPr lang="el-GR" sz="2000" dirty="0" err="1"/>
              <a:t>σώμα</a:t>
            </a:r>
            <a:r>
              <a:rPr lang="el-GR" sz="2000" dirty="0"/>
              <a:t> της </a:t>
            </a:r>
            <a:r>
              <a:rPr lang="el-GR" sz="2000" dirty="0" err="1"/>
              <a:t>ενω</a:t>
            </a:r>
            <a:r>
              <a:rPr lang="el-GR" sz="2000" dirty="0"/>
              <a:t>́ </a:t>
            </a:r>
            <a:r>
              <a:rPr lang="el-GR" sz="2000" dirty="0" err="1"/>
              <a:t>έχει</a:t>
            </a:r>
            <a:r>
              <a:rPr lang="el-GR" sz="2000" dirty="0"/>
              <a:t> </a:t>
            </a:r>
            <a:r>
              <a:rPr lang="el-GR" sz="2000" dirty="0" err="1"/>
              <a:t>απελευθερωθει</a:t>
            </a:r>
            <a:r>
              <a:rPr lang="el-GR" sz="2000" dirty="0"/>
              <a:t>́ </a:t>
            </a:r>
            <a:r>
              <a:rPr lang="el-GR" sz="2000" dirty="0" err="1"/>
              <a:t>απο</a:t>
            </a:r>
            <a:r>
              <a:rPr lang="el-GR" sz="2000" dirty="0"/>
              <a:t>́ </a:t>
            </a:r>
            <a:r>
              <a:rPr lang="el-GR" sz="2000" dirty="0" err="1"/>
              <a:t>αυτο</a:t>
            </a:r>
            <a:r>
              <a:rPr lang="el-GR" sz="2000" dirty="0"/>
              <a:t>́. Ή </a:t>
            </a:r>
            <a:r>
              <a:rPr lang="el-GR" sz="2000" dirty="0" err="1"/>
              <a:t>μητρότητα</a:t>
            </a:r>
            <a:r>
              <a:rPr lang="el-GR" sz="2000" dirty="0"/>
              <a:t> </a:t>
            </a:r>
            <a:r>
              <a:rPr lang="el-GR" sz="2000" dirty="0" err="1"/>
              <a:t>είναι</a:t>
            </a:r>
            <a:r>
              <a:rPr lang="el-GR" sz="2000" dirty="0"/>
              <a:t> η </a:t>
            </a:r>
            <a:r>
              <a:rPr lang="el-GR" sz="2000" dirty="0" err="1"/>
              <a:t>μοίρα</a:t>
            </a:r>
            <a:r>
              <a:rPr lang="el-GR" sz="2000" dirty="0"/>
              <a:t> της </a:t>
            </a:r>
            <a:r>
              <a:rPr lang="el-GR" sz="2000" dirty="0" err="1"/>
              <a:t>ενω</a:t>
            </a:r>
            <a:r>
              <a:rPr lang="el-GR" sz="2000" dirty="0"/>
              <a:t>́ η </a:t>
            </a:r>
            <a:r>
              <a:rPr lang="el-GR" sz="2000" dirty="0" err="1"/>
              <a:t>πα</a:t>
            </a:r>
            <a:r>
              <a:rPr lang="el-GR" sz="2000" dirty="0"/>
              <a:t>- </a:t>
            </a:r>
            <a:r>
              <a:rPr lang="el-GR" sz="2000" dirty="0" err="1"/>
              <a:t>τρότητα</a:t>
            </a:r>
            <a:r>
              <a:rPr lang="el-GR" sz="2000" dirty="0"/>
              <a:t> </a:t>
            </a:r>
            <a:r>
              <a:rPr lang="el-GR" sz="2000" dirty="0" err="1"/>
              <a:t>είναι</a:t>
            </a:r>
            <a:r>
              <a:rPr lang="el-GR" sz="2000" dirty="0"/>
              <a:t> </a:t>
            </a:r>
            <a:r>
              <a:rPr lang="el-GR" sz="2000" dirty="0" err="1"/>
              <a:t>επιλογη</a:t>
            </a:r>
            <a:r>
              <a:rPr lang="el-GR" sz="2000" dirty="0"/>
              <a:t>́» (</a:t>
            </a:r>
            <a:r>
              <a:rPr lang="el-GR" sz="2000" dirty="0" err="1"/>
              <a:t>Μπαντέντερ</a:t>
            </a:r>
            <a:r>
              <a:rPr lang="el-GR" sz="2000" dirty="0"/>
              <a:t>, 2005). </a:t>
            </a:r>
          </a:p>
        </p:txBody>
      </p:sp>
    </p:spTree>
    <p:extLst>
      <p:ext uri="{BB962C8B-B14F-4D97-AF65-F5344CB8AC3E}">
        <p14:creationId xmlns:p14="http://schemas.microsoft.com/office/powerpoint/2010/main" val="3183384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B994CF24-0ADE-45CB-9CFB-8E3C0529986D}"/>
              </a:ext>
            </a:extLst>
          </p:cNvPr>
          <p:cNvSpPr>
            <a:spLocks noGrp="1"/>
          </p:cNvSpPr>
          <p:nvPr>
            <p:ph type="title"/>
          </p:nvPr>
        </p:nvSpPr>
        <p:spPr>
          <a:xfrm>
            <a:off x="457200" y="273050"/>
            <a:ext cx="3008313" cy="1162050"/>
          </a:xfrm>
        </p:spPr>
        <p:txBody>
          <a:bodyPr/>
          <a:lstStyle/>
          <a:p>
            <a:endParaRPr lang="en-US"/>
          </a:p>
        </p:txBody>
      </p:sp>
      <p:sp>
        <p:nvSpPr>
          <p:cNvPr id="3" name="Θέση περιεχομένου 2">
            <a:extLst>
              <a:ext uri="{FF2B5EF4-FFF2-40B4-BE49-F238E27FC236}">
                <a16:creationId xmlns:a16="http://schemas.microsoft.com/office/drawing/2014/main" id="{1362397A-7F26-334B-BD80-7824CF6BE15B}"/>
              </a:ext>
            </a:extLst>
          </p:cNvPr>
          <p:cNvSpPr>
            <a:spLocks noGrp="1"/>
          </p:cNvSpPr>
          <p:nvPr>
            <p:ph idx="1"/>
          </p:nvPr>
        </p:nvSpPr>
        <p:spPr>
          <a:xfrm>
            <a:off x="3575050" y="273050"/>
            <a:ext cx="5111750" cy="5853113"/>
          </a:xfrm>
        </p:spPr>
        <p:txBody>
          <a:bodyPr>
            <a:normAutofit/>
          </a:bodyPr>
          <a:lstStyle/>
          <a:p>
            <a:pPr algn="just">
              <a:lnSpc>
                <a:spcPct val="90000"/>
              </a:lnSpc>
            </a:pPr>
            <a:r>
              <a:rPr lang="el-GR" sz="2200" dirty="0" err="1"/>
              <a:t>To</a:t>
            </a:r>
            <a:r>
              <a:rPr lang="el-GR" sz="2200" dirty="0"/>
              <a:t> 1978 η </a:t>
            </a:r>
            <a:r>
              <a:rPr lang="el-GR" sz="2200" dirty="0" err="1"/>
              <a:t>δίκη</a:t>
            </a:r>
            <a:r>
              <a:rPr lang="el-GR" sz="2200" dirty="0"/>
              <a:t> στην </a:t>
            </a:r>
            <a:r>
              <a:rPr lang="el-GR" sz="2200" dirty="0" err="1"/>
              <a:t>Έξ</a:t>
            </a:r>
            <a:r>
              <a:rPr lang="el-GR" sz="2200" dirty="0"/>
              <a:t>- αν- </a:t>
            </a:r>
            <a:r>
              <a:rPr lang="el-GR" sz="2200" dirty="0" err="1"/>
              <a:t>Πρόβανς</a:t>
            </a:r>
            <a:r>
              <a:rPr lang="el-GR" sz="2200" dirty="0"/>
              <a:t> </a:t>
            </a:r>
            <a:r>
              <a:rPr lang="el-GR" sz="2200" dirty="0" err="1"/>
              <a:t>τριών</a:t>
            </a:r>
            <a:r>
              <a:rPr lang="el-GR" sz="2200" dirty="0"/>
              <a:t> </a:t>
            </a:r>
            <a:r>
              <a:rPr lang="el-GR" sz="2200" dirty="0" err="1"/>
              <a:t>βιαστών</a:t>
            </a:r>
            <a:r>
              <a:rPr lang="el-GR" sz="2200" dirty="0"/>
              <a:t> </a:t>
            </a:r>
            <a:r>
              <a:rPr lang="el-GR" sz="2200" dirty="0" err="1"/>
              <a:t>υπήρξε</a:t>
            </a:r>
            <a:r>
              <a:rPr lang="el-GR" sz="2200" dirty="0"/>
              <a:t> </a:t>
            </a:r>
            <a:r>
              <a:rPr lang="el-GR" sz="2200" dirty="0" err="1"/>
              <a:t>αποκαλυπτικη</a:t>
            </a:r>
            <a:r>
              <a:rPr lang="el-GR" sz="2200" dirty="0"/>
              <a:t>́ για μια </a:t>
            </a:r>
            <a:r>
              <a:rPr lang="el-GR" sz="2200" dirty="0" err="1"/>
              <a:t>ολόκληρη</a:t>
            </a:r>
            <a:r>
              <a:rPr lang="el-GR" sz="2200" dirty="0"/>
              <a:t> </a:t>
            </a:r>
            <a:r>
              <a:rPr lang="el-GR" sz="2200" dirty="0" err="1"/>
              <a:t>κοινωνία</a:t>
            </a:r>
            <a:r>
              <a:rPr lang="el-GR" sz="2200" dirty="0"/>
              <a:t>, </a:t>
            </a:r>
            <a:r>
              <a:rPr lang="el-GR" sz="2200" dirty="0" err="1"/>
              <a:t>χάρη</a:t>
            </a:r>
            <a:r>
              <a:rPr lang="el-GR" sz="2200" dirty="0"/>
              <a:t> σε </a:t>
            </a:r>
            <a:r>
              <a:rPr lang="el-GR" sz="2200" dirty="0" err="1"/>
              <a:t>αυτη</a:t>
            </a:r>
            <a:r>
              <a:rPr lang="el-GR" sz="2200" dirty="0"/>
              <a:t>́ τη </a:t>
            </a:r>
            <a:r>
              <a:rPr lang="el-GR" sz="2200" dirty="0" err="1"/>
              <a:t>δίκη</a:t>
            </a:r>
            <a:r>
              <a:rPr lang="el-GR" sz="2200" dirty="0"/>
              <a:t> </a:t>
            </a:r>
            <a:r>
              <a:rPr lang="el-GR" sz="2200" dirty="0" err="1"/>
              <a:t>άρχισε</a:t>
            </a:r>
            <a:r>
              <a:rPr lang="el-GR" sz="2200" dirty="0"/>
              <a:t> να </a:t>
            </a:r>
            <a:r>
              <a:rPr lang="el-GR" sz="2200" dirty="0" err="1"/>
              <a:t>υποστηρίζεται</a:t>
            </a:r>
            <a:r>
              <a:rPr lang="el-GR" sz="2200" dirty="0"/>
              <a:t> </a:t>
            </a:r>
            <a:r>
              <a:rPr lang="el-GR" sz="2200" dirty="0" err="1"/>
              <a:t>ότι</a:t>
            </a:r>
            <a:r>
              <a:rPr lang="el-GR" sz="2200" dirty="0"/>
              <a:t> τα </a:t>
            </a:r>
            <a:r>
              <a:rPr lang="el-GR" sz="2200" dirty="0" err="1"/>
              <a:t>ψυχολογικα</a:t>
            </a:r>
            <a:r>
              <a:rPr lang="el-GR" sz="2200" dirty="0"/>
              <a:t>́ </a:t>
            </a:r>
            <a:r>
              <a:rPr lang="el-GR" sz="2200" dirty="0" err="1"/>
              <a:t>τραύματα</a:t>
            </a:r>
            <a:r>
              <a:rPr lang="el-GR" sz="2200" dirty="0"/>
              <a:t> κά- νουν </a:t>
            </a:r>
            <a:r>
              <a:rPr lang="el-GR" sz="2200" dirty="0" err="1"/>
              <a:t>πολυ</a:t>
            </a:r>
            <a:r>
              <a:rPr lang="el-GR" sz="2200" dirty="0"/>
              <a:t>́ </a:t>
            </a:r>
            <a:r>
              <a:rPr lang="el-GR" sz="2200" dirty="0" err="1"/>
              <a:t>περισσότερο</a:t>
            </a:r>
            <a:r>
              <a:rPr lang="el-GR" sz="2200" dirty="0"/>
              <a:t> </a:t>
            </a:r>
            <a:r>
              <a:rPr lang="el-GR" sz="2200" dirty="0" err="1"/>
              <a:t>χρόνο</a:t>
            </a:r>
            <a:r>
              <a:rPr lang="el-GR" sz="2200" dirty="0"/>
              <a:t> να </a:t>
            </a:r>
            <a:r>
              <a:rPr lang="el-GR" sz="2200" dirty="0" err="1"/>
              <a:t>επουλωθούν</a:t>
            </a:r>
            <a:r>
              <a:rPr lang="el-GR" sz="2200" dirty="0"/>
              <a:t> </a:t>
            </a:r>
            <a:r>
              <a:rPr lang="el-GR" sz="2200" dirty="0" err="1"/>
              <a:t>απο</a:t>
            </a:r>
            <a:r>
              <a:rPr lang="el-GR" sz="2200" dirty="0"/>
              <a:t>́ </a:t>
            </a:r>
            <a:r>
              <a:rPr lang="el-GR" sz="2200" dirty="0" err="1"/>
              <a:t>ο,τι</a:t>
            </a:r>
            <a:r>
              <a:rPr lang="el-GR" sz="2200" dirty="0"/>
              <a:t> τα </a:t>
            </a:r>
            <a:r>
              <a:rPr lang="el-GR" sz="2200" dirty="0" err="1"/>
              <a:t>σωματικα</a:t>
            </a:r>
            <a:r>
              <a:rPr lang="el-GR" sz="2200" dirty="0"/>
              <a:t>́. Ο </a:t>
            </a:r>
            <a:r>
              <a:rPr lang="el-GR" sz="2200" dirty="0" err="1"/>
              <a:t>πόνος</a:t>
            </a:r>
            <a:r>
              <a:rPr lang="el-GR" sz="2200" dirty="0"/>
              <a:t> που δεν </a:t>
            </a:r>
            <a:r>
              <a:rPr lang="el-GR" sz="2200" dirty="0" err="1"/>
              <a:t>λαμβάνεται</a:t>
            </a:r>
            <a:r>
              <a:rPr lang="el-GR" sz="2200" dirty="0"/>
              <a:t> </a:t>
            </a:r>
            <a:r>
              <a:rPr lang="el-GR" sz="2200" dirty="0" err="1"/>
              <a:t>υπόψη</a:t>
            </a:r>
            <a:r>
              <a:rPr lang="el-GR" sz="2200" dirty="0"/>
              <a:t> ή </a:t>
            </a:r>
            <a:r>
              <a:rPr lang="el-GR" sz="2200" dirty="0" err="1"/>
              <a:t>αποκρύπτεται</a:t>
            </a:r>
            <a:r>
              <a:rPr lang="el-GR" sz="2200" dirty="0"/>
              <a:t>, </a:t>
            </a:r>
            <a:r>
              <a:rPr lang="el-GR" sz="2200" dirty="0" err="1"/>
              <a:t>είναι</a:t>
            </a:r>
            <a:r>
              <a:rPr lang="el-GR" sz="2200" dirty="0"/>
              <a:t> </a:t>
            </a:r>
            <a:r>
              <a:rPr lang="el-GR" sz="2200" dirty="0" err="1"/>
              <a:t>αναπόδραστος</a:t>
            </a:r>
            <a:r>
              <a:rPr lang="el-GR" sz="2200" dirty="0"/>
              <a:t> (</a:t>
            </a:r>
            <a:r>
              <a:rPr lang="el-GR" sz="2200" dirty="0" err="1"/>
              <a:t>Μπαντέντερ</a:t>
            </a:r>
            <a:r>
              <a:rPr lang="el-GR" sz="2200" dirty="0"/>
              <a:t>, 2005). </a:t>
            </a:r>
            <a:r>
              <a:rPr lang="el-GR" sz="2200" dirty="0" err="1"/>
              <a:t>Μετα</a:t>
            </a:r>
            <a:r>
              <a:rPr lang="el-GR" sz="2200" dirty="0"/>
              <a:t>́ </a:t>
            </a:r>
            <a:r>
              <a:rPr lang="el-GR" sz="2200" dirty="0" err="1"/>
              <a:t>απο</a:t>
            </a:r>
            <a:r>
              <a:rPr lang="el-GR" sz="2200" dirty="0"/>
              <a:t>́ </a:t>
            </a:r>
            <a:r>
              <a:rPr lang="el-GR" sz="2200" dirty="0" err="1"/>
              <a:t>αυτη</a:t>
            </a:r>
            <a:r>
              <a:rPr lang="el-GR" sz="2200" dirty="0"/>
              <a:t>́ τη </a:t>
            </a:r>
            <a:r>
              <a:rPr lang="el-GR" sz="2200" dirty="0" err="1"/>
              <a:t>δίκη</a:t>
            </a:r>
            <a:r>
              <a:rPr lang="el-GR" sz="2200" dirty="0"/>
              <a:t> ο </a:t>
            </a:r>
            <a:r>
              <a:rPr lang="el-GR" sz="2200" dirty="0" err="1"/>
              <a:t>βιασμός</a:t>
            </a:r>
            <a:r>
              <a:rPr lang="el-GR" sz="2200" dirty="0"/>
              <a:t> </a:t>
            </a:r>
            <a:r>
              <a:rPr lang="el-GR" sz="2200" dirty="0" err="1"/>
              <a:t>επανακαθορίζεται</a:t>
            </a:r>
            <a:r>
              <a:rPr lang="el-GR" sz="2200" dirty="0"/>
              <a:t> και </a:t>
            </a:r>
            <a:r>
              <a:rPr lang="el-GR" sz="2200" dirty="0" err="1"/>
              <a:t>αλλάζει</a:t>
            </a:r>
            <a:r>
              <a:rPr lang="el-GR" sz="2200" dirty="0"/>
              <a:t> </a:t>
            </a:r>
            <a:r>
              <a:rPr lang="el-GR" sz="2200" dirty="0" err="1"/>
              <a:t>χαρακτήρα</a:t>
            </a:r>
            <a:r>
              <a:rPr lang="el-GR" sz="2200" dirty="0"/>
              <a:t>. Ο </a:t>
            </a:r>
            <a:r>
              <a:rPr lang="el-GR" sz="2200" dirty="0" err="1"/>
              <a:t>νόμος</a:t>
            </a:r>
            <a:r>
              <a:rPr lang="el-GR" sz="2200" dirty="0"/>
              <a:t> της 23ης </a:t>
            </a:r>
            <a:r>
              <a:rPr lang="el-GR" sz="2200" dirty="0" err="1"/>
              <a:t>Δεκεμβρίου</a:t>
            </a:r>
            <a:r>
              <a:rPr lang="el-GR" sz="2200" dirty="0"/>
              <a:t> 1980 </a:t>
            </a:r>
            <a:r>
              <a:rPr lang="el-GR" sz="2200" dirty="0" err="1"/>
              <a:t>ορίζει</a:t>
            </a:r>
            <a:r>
              <a:rPr lang="el-GR" sz="2200" dirty="0"/>
              <a:t> «</a:t>
            </a:r>
            <a:r>
              <a:rPr lang="el-GR" sz="2200" dirty="0" err="1"/>
              <a:t>Κάθε</a:t>
            </a:r>
            <a:r>
              <a:rPr lang="el-GR" sz="2200" dirty="0"/>
              <a:t> </a:t>
            </a:r>
            <a:r>
              <a:rPr lang="el-GR" sz="2200" dirty="0" err="1"/>
              <a:t>πράξη</a:t>
            </a:r>
            <a:r>
              <a:rPr lang="el-GR" sz="2200" dirty="0"/>
              <a:t> </a:t>
            </a:r>
            <a:r>
              <a:rPr lang="el-GR" sz="2200" dirty="0" err="1"/>
              <a:t>σεξουαλικής</a:t>
            </a:r>
            <a:r>
              <a:rPr lang="el-GR" sz="2200" dirty="0"/>
              <a:t> </a:t>
            </a:r>
            <a:r>
              <a:rPr lang="el-GR" sz="2200" dirty="0" err="1"/>
              <a:t>διείσδυσης</a:t>
            </a:r>
            <a:r>
              <a:rPr lang="el-GR" sz="2200" dirty="0"/>
              <a:t>, </a:t>
            </a:r>
            <a:r>
              <a:rPr lang="el-GR" sz="2200" dirty="0" err="1"/>
              <a:t>οιασδήποτε</a:t>
            </a:r>
            <a:r>
              <a:rPr lang="el-GR" sz="2200" dirty="0"/>
              <a:t> </a:t>
            </a:r>
            <a:r>
              <a:rPr lang="el-GR" sz="2200" dirty="0" err="1"/>
              <a:t>φύσεως</a:t>
            </a:r>
            <a:r>
              <a:rPr lang="el-GR" sz="2200" dirty="0"/>
              <a:t>, που </a:t>
            </a:r>
            <a:r>
              <a:rPr lang="el-GR" sz="2200" dirty="0" err="1"/>
              <a:t>διαπράττεται</a:t>
            </a:r>
            <a:r>
              <a:rPr lang="el-GR" sz="2200" dirty="0"/>
              <a:t> σε </a:t>
            </a:r>
            <a:r>
              <a:rPr lang="el-GR" sz="2200" dirty="0" err="1"/>
              <a:t>βάρος</a:t>
            </a:r>
            <a:r>
              <a:rPr lang="el-GR" sz="2200" dirty="0"/>
              <a:t> </a:t>
            </a:r>
            <a:r>
              <a:rPr lang="el-GR" sz="2200" dirty="0" err="1"/>
              <a:t>άλλου</a:t>
            </a:r>
            <a:r>
              <a:rPr lang="el-GR" sz="2200" dirty="0"/>
              <a:t> με </a:t>
            </a:r>
            <a:r>
              <a:rPr lang="el-GR" sz="2200" dirty="0" err="1"/>
              <a:t>βία</a:t>
            </a:r>
            <a:r>
              <a:rPr lang="el-GR" sz="2200" dirty="0"/>
              <a:t>, με </a:t>
            </a:r>
            <a:r>
              <a:rPr lang="el-GR" sz="2200" dirty="0" err="1"/>
              <a:t>εξαναγκασμο</a:t>
            </a:r>
            <a:r>
              <a:rPr lang="el-GR" sz="2200" dirty="0"/>
              <a:t>́ ή </a:t>
            </a:r>
            <a:r>
              <a:rPr lang="el-GR" sz="2200" dirty="0" err="1"/>
              <a:t>αιφνιδιασμο</a:t>
            </a:r>
            <a:r>
              <a:rPr lang="el-GR" sz="2200" dirty="0"/>
              <a:t>́, </a:t>
            </a:r>
            <a:r>
              <a:rPr lang="el-GR" sz="2200" dirty="0" err="1"/>
              <a:t>συνιστα</a:t>
            </a:r>
            <a:r>
              <a:rPr lang="el-GR" sz="2200" dirty="0"/>
              <a:t>́ </a:t>
            </a:r>
            <a:r>
              <a:rPr lang="el-GR" sz="2200" dirty="0" err="1"/>
              <a:t>βιασμο</a:t>
            </a:r>
            <a:r>
              <a:rPr lang="el-GR" sz="2200" dirty="0"/>
              <a:t>́» (</a:t>
            </a:r>
            <a:r>
              <a:rPr lang="el-GR" sz="2200" dirty="0" err="1"/>
              <a:t>Άρθρο</a:t>
            </a:r>
            <a:r>
              <a:rPr lang="el-GR" sz="2200" dirty="0"/>
              <a:t> 332 του </a:t>
            </a:r>
            <a:r>
              <a:rPr lang="el-GR" sz="2200" dirty="0" err="1"/>
              <a:t>παλιου</a:t>
            </a:r>
            <a:r>
              <a:rPr lang="el-GR" sz="2200" dirty="0"/>
              <a:t>́ </a:t>
            </a:r>
            <a:r>
              <a:rPr lang="el-GR" sz="2200" dirty="0" err="1"/>
              <a:t>Ποινικου</a:t>
            </a:r>
            <a:r>
              <a:rPr lang="el-GR" sz="2200" dirty="0"/>
              <a:t>́ </a:t>
            </a:r>
            <a:r>
              <a:rPr lang="el-GR" sz="2200" dirty="0" err="1"/>
              <a:t>Κώδικα</a:t>
            </a:r>
            <a:r>
              <a:rPr lang="el-GR" sz="2200" dirty="0"/>
              <a:t>́). </a:t>
            </a:r>
          </a:p>
          <a:p>
            <a:pPr>
              <a:lnSpc>
                <a:spcPct val="90000"/>
              </a:lnSpc>
            </a:pPr>
            <a:endParaRPr lang="el-GR" sz="2200" dirty="0"/>
          </a:p>
        </p:txBody>
      </p:sp>
      <p:sp>
        <p:nvSpPr>
          <p:cNvPr id="10" name="Text Placeholder 3">
            <a:extLst>
              <a:ext uri="{FF2B5EF4-FFF2-40B4-BE49-F238E27FC236}">
                <a16:creationId xmlns:a16="http://schemas.microsoft.com/office/drawing/2014/main" id="{5C7BB13A-53DF-4DDE-8550-624E6FA7AE9F}"/>
              </a:ext>
            </a:extLst>
          </p:cNvPr>
          <p:cNvSpPr>
            <a:spLocks noGrp="1"/>
          </p:cNvSpPr>
          <p:nvPr>
            <p:ph type="body" sz="half" idx="2"/>
          </p:nvPr>
        </p:nvSpPr>
        <p:spPr>
          <a:xfrm>
            <a:off x="457200" y="1435100"/>
            <a:ext cx="3008313" cy="4691063"/>
          </a:xfrm>
        </p:spPr>
        <p:txBody>
          <a:bodyPr/>
          <a:lstStyle/>
          <a:p>
            <a:endParaRPr lang="en-US"/>
          </a:p>
        </p:txBody>
      </p:sp>
    </p:spTree>
    <p:extLst>
      <p:ext uri="{BB962C8B-B14F-4D97-AF65-F5344CB8AC3E}">
        <p14:creationId xmlns:p14="http://schemas.microsoft.com/office/powerpoint/2010/main" val="4393184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C7E4583-1339-4515-9F39-A8E5FBEEC451}"/>
              </a:ext>
            </a:extLst>
          </p:cNvPr>
          <p:cNvSpPr>
            <a:spLocks noGrp="1"/>
          </p:cNvSpPr>
          <p:nvPr>
            <p:ph type="title"/>
          </p:nvPr>
        </p:nvSpPr>
        <p:spPr>
          <a:xfrm>
            <a:off x="457200" y="274638"/>
            <a:ext cx="8229600" cy="1143000"/>
          </a:xfrm>
        </p:spPr>
        <p:txBody>
          <a:bodyPr/>
          <a:lstStyle/>
          <a:p>
            <a:endParaRPr lang="en-US"/>
          </a:p>
        </p:txBody>
      </p:sp>
      <p:sp>
        <p:nvSpPr>
          <p:cNvPr id="3" name="Θέση περιεχομένου 2">
            <a:extLst>
              <a:ext uri="{FF2B5EF4-FFF2-40B4-BE49-F238E27FC236}">
                <a16:creationId xmlns:a16="http://schemas.microsoft.com/office/drawing/2014/main" id="{3C329A8A-929C-DE49-9C9E-10430E558371}"/>
              </a:ext>
            </a:extLst>
          </p:cNvPr>
          <p:cNvSpPr>
            <a:spLocks noGrp="1"/>
          </p:cNvSpPr>
          <p:nvPr>
            <p:ph sz="half" idx="1"/>
          </p:nvPr>
        </p:nvSpPr>
        <p:spPr>
          <a:xfrm>
            <a:off x="457200" y="1600200"/>
            <a:ext cx="4038600" cy="4525963"/>
          </a:xfrm>
        </p:spPr>
        <p:txBody>
          <a:bodyPr>
            <a:normAutofit/>
          </a:bodyPr>
          <a:lstStyle/>
          <a:p>
            <a:pPr algn="just">
              <a:lnSpc>
                <a:spcPct val="90000"/>
              </a:lnSpc>
            </a:pPr>
            <a:r>
              <a:rPr lang="el-GR" sz="2000" dirty="0"/>
              <a:t>Ο </a:t>
            </a:r>
            <a:r>
              <a:rPr lang="el-GR" sz="2000" dirty="0" err="1"/>
              <a:t>βιασμός</a:t>
            </a:r>
            <a:r>
              <a:rPr lang="el-GR" sz="2000" dirty="0"/>
              <a:t> ως </a:t>
            </a:r>
            <a:r>
              <a:rPr lang="el-GR" sz="2000" dirty="0" err="1"/>
              <a:t>ένα</a:t>
            </a:r>
            <a:r>
              <a:rPr lang="el-GR" sz="2000" dirty="0"/>
              <a:t> </a:t>
            </a:r>
            <a:r>
              <a:rPr lang="el-GR" sz="2000" dirty="0" err="1"/>
              <a:t>έγκλημα</a:t>
            </a:r>
            <a:r>
              <a:rPr lang="el-GR" sz="2000" dirty="0"/>
              <a:t> με </a:t>
            </a:r>
            <a:r>
              <a:rPr lang="el-GR" sz="2000" dirty="0" err="1"/>
              <a:t>κίνητρο</a:t>
            </a:r>
            <a:r>
              <a:rPr lang="el-GR" sz="2000" dirty="0"/>
              <a:t> τη </a:t>
            </a:r>
            <a:r>
              <a:rPr lang="el-GR" sz="2000" dirty="0" err="1"/>
              <a:t>σεξουαλικη</a:t>
            </a:r>
            <a:r>
              <a:rPr lang="el-GR" sz="2000" dirty="0"/>
              <a:t>́ </a:t>
            </a:r>
            <a:r>
              <a:rPr lang="el-GR" sz="2000" dirty="0" err="1"/>
              <a:t>ικανοποίηση</a:t>
            </a:r>
            <a:r>
              <a:rPr lang="el-GR" sz="2000" dirty="0"/>
              <a:t> του </a:t>
            </a:r>
            <a:r>
              <a:rPr lang="el-GR" sz="2000" dirty="0" err="1"/>
              <a:t>δράστη</a:t>
            </a:r>
            <a:r>
              <a:rPr lang="el-GR" sz="2000" dirty="0"/>
              <a:t> </a:t>
            </a:r>
            <a:r>
              <a:rPr lang="el-GR" sz="2000" dirty="0" err="1"/>
              <a:t>έχει</a:t>
            </a:r>
            <a:r>
              <a:rPr lang="el-GR" sz="2000" dirty="0"/>
              <a:t> </a:t>
            </a:r>
            <a:r>
              <a:rPr lang="el-GR" sz="2000" dirty="0" err="1"/>
              <a:t>πάψει</a:t>
            </a:r>
            <a:r>
              <a:rPr lang="el-GR" sz="2000" dirty="0"/>
              <a:t> να </a:t>
            </a:r>
            <a:r>
              <a:rPr lang="el-GR" sz="2000" dirty="0" err="1"/>
              <a:t>υπάρχει</a:t>
            </a:r>
            <a:r>
              <a:rPr lang="el-GR" sz="2000" dirty="0"/>
              <a:t>. Οι </a:t>
            </a:r>
            <a:r>
              <a:rPr lang="el-GR" sz="2000" dirty="0" err="1"/>
              <a:t>απόψεις</a:t>
            </a:r>
            <a:r>
              <a:rPr lang="el-GR" sz="2000" dirty="0"/>
              <a:t> της </a:t>
            </a:r>
            <a:r>
              <a:rPr lang="el-GR" sz="2000" dirty="0" err="1"/>
              <a:t>θεωρίας</a:t>
            </a:r>
            <a:r>
              <a:rPr lang="el-GR" sz="2000" dirty="0"/>
              <a:t> </a:t>
            </a:r>
            <a:r>
              <a:rPr lang="el-GR" sz="2000" dirty="0" err="1"/>
              <a:t>καταλήγουν</a:t>
            </a:r>
            <a:r>
              <a:rPr lang="el-GR" sz="2000" dirty="0"/>
              <a:t> πως </a:t>
            </a:r>
            <a:r>
              <a:rPr lang="el-GR" sz="2000" dirty="0" err="1"/>
              <a:t>βιασμός</a:t>
            </a:r>
            <a:r>
              <a:rPr lang="el-GR" sz="2000" dirty="0"/>
              <a:t> </a:t>
            </a:r>
            <a:r>
              <a:rPr lang="el-GR" sz="2000" dirty="0" err="1"/>
              <a:t>είναι</a:t>
            </a:r>
            <a:r>
              <a:rPr lang="el-GR" sz="2000" dirty="0"/>
              <a:t> μια </a:t>
            </a:r>
            <a:r>
              <a:rPr lang="el-GR" sz="2000" dirty="0" err="1"/>
              <a:t>πράξη</a:t>
            </a:r>
            <a:r>
              <a:rPr lang="el-GR" sz="2000" dirty="0"/>
              <a:t> </a:t>
            </a:r>
            <a:r>
              <a:rPr lang="el-GR" sz="2000" dirty="0" err="1"/>
              <a:t>έσχατης</a:t>
            </a:r>
            <a:r>
              <a:rPr lang="el-GR" sz="2000" dirty="0"/>
              <a:t> </a:t>
            </a:r>
            <a:r>
              <a:rPr lang="el-GR" sz="2000" dirty="0" err="1"/>
              <a:t>βίας</a:t>
            </a:r>
            <a:r>
              <a:rPr lang="el-GR" sz="2000" dirty="0"/>
              <a:t>, </a:t>
            </a:r>
            <a:r>
              <a:rPr lang="el-GR" sz="2000" dirty="0" err="1"/>
              <a:t>όπου</a:t>
            </a:r>
            <a:r>
              <a:rPr lang="el-GR" sz="2000" dirty="0"/>
              <a:t> η </a:t>
            </a:r>
            <a:r>
              <a:rPr lang="el-GR" sz="2000" dirty="0" err="1"/>
              <a:t>γενετήσια</a:t>
            </a:r>
            <a:r>
              <a:rPr lang="el-GR" sz="2000" dirty="0"/>
              <a:t> </a:t>
            </a:r>
            <a:r>
              <a:rPr lang="el-GR" sz="2000" dirty="0" err="1"/>
              <a:t>πράξη</a:t>
            </a:r>
            <a:r>
              <a:rPr lang="el-GR" sz="2000" dirty="0"/>
              <a:t> </a:t>
            </a:r>
            <a:r>
              <a:rPr lang="el-GR" sz="2000" dirty="0" err="1"/>
              <a:t>χρησιμο</a:t>
            </a:r>
            <a:r>
              <a:rPr lang="el-GR" sz="2000" dirty="0"/>
              <a:t>- </a:t>
            </a:r>
            <a:r>
              <a:rPr lang="el-GR" sz="2000" dirty="0" err="1"/>
              <a:t>ποιείται</a:t>
            </a:r>
            <a:r>
              <a:rPr lang="el-GR" sz="2000" dirty="0"/>
              <a:t> ως </a:t>
            </a:r>
            <a:r>
              <a:rPr lang="el-GR" sz="2000" dirty="0" err="1"/>
              <a:t>μέσο</a:t>
            </a:r>
            <a:r>
              <a:rPr lang="el-GR" sz="2000" dirty="0"/>
              <a:t>, </a:t>
            </a:r>
            <a:r>
              <a:rPr lang="el-GR" sz="2000" dirty="0" err="1"/>
              <a:t>δηλαδη</a:t>
            </a:r>
            <a:r>
              <a:rPr lang="el-GR" sz="2000" dirty="0"/>
              <a:t>́ ο </a:t>
            </a:r>
            <a:r>
              <a:rPr lang="el-GR" sz="2000" dirty="0" err="1"/>
              <a:t>βιασμός</a:t>
            </a:r>
            <a:r>
              <a:rPr lang="el-GR" sz="2000" dirty="0"/>
              <a:t> ως </a:t>
            </a:r>
            <a:r>
              <a:rPr lang="el-GR" sz="2000" dirty="0" err="1"/>
              <a:t>μία</a:t>
            </a:r>
            <a:r>
              <a:rPr lang="el-GR" sz="2000" dirty="0"/>
              <a:t> «</a:t>
            </a:r>
            <a:r>
              <a:rPr lang="el-GR" sz="2000" dirty="0" err="1"/>
              <a:t>συνολικη</a:t>
            </a:r>
            <a:r>
              <a:rPr lang="el-GR" sz="2000" dirty="0"/>
              <a:t>́ </a:t>
            </a:r>
            <a:r>
              <a:rPr lang="el-GR" sz="2000" dirty="0" err="1"/>
              <a:t>επίθεση</a:t>
            </a:r>
            <a:r>
              <a:rPr lang="el-GR" sz="2000" dirty="0"/>
              <a:t>» </a:t>
            </a:r>
            <a:r>
              <a:rPr lang="el-GR" sz="2000" dirty="0" err="1"/>
              <a:t>εναντίον</a:t>
            </a:r>
            <a:r>
              <a:rPr lang="el-GR" sz="2000" dirty="0"/>
              <a:t> του </a:t>
            </a:r>
            <a:r>
              <a:rPr lang="el-GR" sz="2000" dirty="0" err="1"/>
              <a:t>ατόμου</a:t>
            </a:r>
            <a:r>
              <a:rPr lang="el-GR" sz="2000" dirty="0"/>
              <a:t> που </a:t>
            </a:r>
            <a:r>
              <a:rPr lang="el-GR" sz="2000" dirty="0" err="1"/>
              <a:t>επηρεάζει</a:t>
            </a:r>
            <a:r>
              <a:rPr lang="el-GR" sz="2000" dirty="0"/>
              <a:t> σε </a:t>
            </a:r>
            <a:r>
              <a:rPr lang="el-GR" sz="2000" dirty="0" err="1"/>
              <a:t>ακραίο</a:t>
            </a:r>
            <a:r>
              <a:rPr lang="el-GR" sz="2000" dirty="0"/>
              <a:t> </a:t>
            </a:r>
            <a:r>
              <a:rPr lang="el-GR" sz="2000" dirty="0" err="1"/>
              <a:t>βαθμο</a:t>
            </a:r>
            <a:r>
              <a:rPr lang="el-GR" sz="2000" dirty="0"/>
              <a:t>́ τη </a:t>
            </a:r>
            <a:r>
              <a:rPr lang="el-GR" sz="2000" dirty="0" err="1"/>
              <a:t>σωματικη</a:t>
            </a:r>
            <a:r>
              <a:rPr lang="el-GR" sz="2000" dirty="0"/>
              <a:t>́, </a:t>
            </a:r>
            <a:r>
              <a:rPr lang="el-GR" sz="2000" dirty="0" err="1"/>
              <a:t>ψυχολογικη</a:t>
            </a:r>
            <a:r>
              <a:rPr lang="el-GR" sz="2000" dirty="0"/>
              <a:t>́ και </a:t>
            </a:r>
            <a:r>
              <a:rPr lang="el-GR" sz="2000" dirty="0" err="1"/>
              <a:t>κοινωνικη</a:t>
            </a:r>
            <a:r>
              <a:rPr lang="el-GR" sz="2000" dirty="0"/>
              <a:t>́ του </a:t>
            </a:r>
            <a:r>
              <a:rPr lang="el-GR" sz="2000" dirty="0" err="1"/>
              <a:t>ταυτότητα</a:t>
            </a:r>
            <a:r>
              <a:rPr lang="el-GR" sz="2000" dirty="0"/>
              <a:t> (</a:t>
            </a:r>
            <a:r>
              <a:rPr lang="el-GR" sz="2000" dirty="0" err="1"/>
              <a:t>Τσιγκρη</a:t>
            </a:r>
            <a:r>
              <a:rPr lang="el-GR" sz="2000" dirty="0"/>
              <a:t>́, 1996). </a:t>
            </a:r>
          </a:p>
          <a:p>
            <a:pPr>
              <a:lnSpc>
                <a:spcPct val="90000"/>
              </a:lnSpc>
            </a:pPr>
            <a:endParaRPr lang="el-GR" sz="2000" dirty="0"/>
          </a:p>
        </p:txBody>
      </p:sp>
      <p:sp>
        <p:nvSpPr>
          <p:cNvPr id="11" name="Content Placeholder 3">
            <a:extLst>
              <a:ext uri="{FF2B5EF4-FFF2-40B4-BE49-F238E27FC236}">
                <a16:creationId xmlns:a16="http://schemas.microsoft.com/office/drawing/2014/main" id="{EB66F95F-2AE5-42EA-B4BA-B512246D0121}"/>
              </a:ext>
            </a:extLst>
          </p:cNvPr>
          <p:cNvSpPr>
            <a:spLocks noGrp="1"/>
          </p:cNvSpPr>
          <p:nvPr>
            <p:ph sz="half" idx="2"/>
          </p:nvPr>
        </p:nvSpPr>
        <p:spPr>
          <a:xfrm>
            <a:off x="4648200" y="1600200"/>
            <a:ext cx="4038600" cy="4525963"/>
          </a:xfrm>
        </p:spPr>
        <p:txBody>
          <a:bodyPr/>
          <a:lstStyle/>
          <a:p>
            <a:endParaRPr lang="en-US"/>
          </a:p>
        </p:txBody>
      </p:sp>
    </p:spTree>
    <p:extLst>
      <p:ext uri="{BB962C8B-B14F-4D97-AF65-F5344CB8AC3E}">
        <p14:creationId xmlns:p14="http://schemas.microsoft.com/office/powerpoint/2010/main" val="5640239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C64CA-130B-2449-9230-9687DEA6B9E3}"/>
              </a:ext>
            </a:extLst>
          </p:cNvPr>
          <p:cNvSpPr>
            <a:spLocks noGrp="1"/>
          </p:cNvSpPr>
          <p:nvPr>
            <p:ph type="title"/>
          </p:nvPr>
        </p:nvSpPr>
        <p:spPr/>
        <p:txBody>
          <a:bodyPr/>
          <a:lstStyle/>
          <a:p>
            <a:endParaRPr lang="en-GR"/>
          </a:p>
        </p:txBody>
      </p:sp>
      <p:sp>
        <p:nvSpPr>
          <p:cNvPr id="3" name="Content Placeholder 2">
            <a:extLst>
              <a:ext uri="{FF2B5EF4-FFF2-40B4-BE49-F238E27FC236}">
                <a16:creationId xmlns:a16="http://schemas.microsoft.com/office/drawing/2014/main" id="{B11851B3-C0AD-F543-9820-580633C0593C}"/>
              </a:ext>
            </a:extLst>
          </p:cNvPr>
          <p:cNvSpPr>
            <a:spLocks noGrp="1"/>
          </p:cNvSpPr>
          <p:nvPr>
            <p:ph idx="1"/>
          </p:nvPr>
        </p:nvSpPr>
        <p:spPr/>
        <p:txBody>
          <a:bodyPr/>
          <a:lstStyle/>
          <a:p>
            <a:pPr marL="0" indent="0" algn="r">
              <a:buNone/>
            </a:pPr>
            <a:endParaRPr lang="el-GR" i="1" dirty="0"/>
          </a:p>
          <a:p>
            <a:pPr marL="0" indent="0" algn="r">
              <a:buNone/>
            </a:pPr>
            <a:endParaRPr lang="el-GR" i="1" dirty="0"/>
          </a:p>
          <a:p>
            <a:pPr marL="0" indent="0" algn="r">
              <a:buNone/>
            </a:pPr>
            <a:endParaRPr lang="el-GR" i="1" dirty="0"/>
          </a:p>
          <a:p>
            <a:pPr marL="0" indent="0" algn="r">
              <a:buNone/>
            </a:pPr>
            <a:endParaRPr lang="el-GR" i="1" dirty="0"/>
          </a:p>
          <a:p>
            <a:pPr marL="0" indent="0" algn="r">
              <a:buNone/>
            </a:pPr>
            <a:endParaRPr lang="el-GR" i="1" dirty="0"/>
          </a:p>
          <a:p>
            <a:pPr marL="0" indent="0" algn="r">
              <a:buNone/>
            </a:pPr>
            <a:r>
              <a:rPr lang="el-GR" i="1" dirty="0"/>
              <a:t>Σας </a:t>
            </a:r>
            <a:r>
              <a:rPr lang="el-GR" i="1" dirty="0" err="1"/>
              <a:t>ευχαριστ</a:t>
            </a:r>
            <a:r>
              <a:rPr lang="en-GR" i="1" dirty="0"/>
              <a:t>ώ</a:t>
            </a:r>
            <a:r>
              <a:rPr lang="el-GR" i="1" dirty="0"/>
              <a:t> πολύ</a:t>
            </a:r>
            <a:endParaRPr lang="en-GR" i="1" dirty="0"/>
          </a:p>
        </p:txBody>
      </p:sp>
    </p:spTree>
    <p:extLst>
      <p:ext uri="{BB962C8B-B14F-4D97-AF65-F5344CB8AC3E}">
        <p14:creationId xmlns:p14="http://schemas.microsoft.com/office/powerpoint/2010/main" val="2619533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C519B9-28F5-0445-B327-4D5212DEB54B}"/>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2F369AD2-39B6-264D-84C5-2A77CDD73BFA}"/>
              </a:ext>
            </a:extLst>
          </p:cNvPr>
          <p:cNvSpPr>
            <a:spLocks noGrp="1"/>
          </p:cNvSpPr>
          <p:nvPr>
            <p:ph idx="1"/>
          </p:nvPr>
        </p:nvSpPr>
        <p:spPr/>
        <p:txBody>
          <a:bodyPr/>
          <a:lstStyle/>
          <a:p>
            <a:pPr algn="just"/>
            <a:r>
              <a:rPr lang="el-GR" dirty="0"/>
              <a:t>Το ζήτημα της ανθρώπινης βίας και συγκεκριμένα το θέμα του βιασμού, έχει απασχολήσει πολλές επιστήμες όπως την </a:t>
            </a:r>
            <a:r>
              <a:rPr lang="el-GR" dirty="0" err="1"/>
              <a:t>Έγκληματολογία</a:t>
            </a:r>
            <a:r>
              <a:rPr lang="el-GR" dirty="0"/>
              <a:t>, την Ανθρωπολογία, την Κοινωνιολογία, την Ψυχολογία προσπαθώντας να εξηγήσουν, ερμηνεύσουν το φαινόμενο. </a:t>
            </a:r>
          </a:p>
        </p:txBody>
      </p:sp>
    </p:spTree>
    <p:extLst>
      <p:ext uri="{BB962C8B-B14F-4D97-AF65-F5344CB8AC3E}">
        <p14:creationId xmlns:p14="http://schemas.microsoft.com/office/powerpoint/2010/main" val="3077809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F79B8E-6321-404E-B2D8-B56488AB99A2}"/>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C48F20BF-25E3-694B-BF37-285A248133D0}"/>
              </a:ext>
            </a:extLst>
          </p:cNvPr>
          <p:cNvSpPr>
            <a:spLocks noGrp="1"/>
          </p:cNvSpPr>
          <p:nvPr>
            <p:ph idx="1"/>
          </p:nvPr>
        </p:nvSpPr>
        <p:spPr/>
        <p:txBody>
          <a:bodyPr/>
          <a:lstStyle/>
          <a:p>
            <a:pPr algn="just"/>
            <a:r>
              <a:rPr lang="el-GR" dirty="0"/>
              <a:t>«ένας άνδρας γίνεται βίαιος σε μία γυναίκα, όταν ο ανδρισμός του θέτεται σε επιφυλακή. Μπορεί να μην αισθάνεται πως έχασε τον έλεγχο του εαυτού του- αντίθετα, μπορεί να αισθάνεται πως έχασε τον έλεγχο κάποιου τον οποίο ο ίδιος είχε καθήκον να ελέγχει»</a:t>
            </a:r>
            <a:r>
              <a:rPr lang="en-US" dirty="0"/>
              <a:t> (Pittman, 1995)</a:t>
            </a:r>
            <a:endParaRPr lang="el-GR" dirty="0"/>
          </a:p>
        </p:txBody>
      </p:sp>
    </p:spTree>
    <p:extLst>
      <p:ext uri="{BB962C8B-B14F-4D97-AF65-F5344CB8AC3E}">
        <p14:creationId xmlns:p14="http://schemas.microsoft.com/office/powerpoint/2010/main" val="3317007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95CEB34-662A-854C-8708-43037BC1330C}"/>
              </a:ext>
            </a:extLst>
          </p:cNvPr>
          <p:cNvSpPr>
            <a:spLocks noGrp="1"/>
          </p:cNvSpPr>
          <p:nvPr>
            <p:ph type="subTitle" idx="1"/>
          </p:nvPr>
        </p:nvSpPr>
        <p:spPr>
          <a:xfrm>
            <a:off x="539552" y="2060848"/>
            <a:ext cx="8208912" cy="3649960"/>
          </a:xfrm>
        </p:spPr>
        <p:txBody>
          <a:bodyPr>
            <a:normAutofit/>
          </a:bodyPr>
          <a:lstStyle/>
          <a:p>
            <a:pPr>
              <a:lnSpc>
                <a:spcPct val="90000"/>
              </a:lnSpc>
            </a:pPr>
            <a:r>
              <a:rPr lang="el-GR" sz="3000" dirty="0"/>
              <a:t>Ένα πρόσωπο είναι ελεύθερο όταν η συγκρότησή του καθιστά κατάλληλη την αντίδραση μας, όταν είναι ικανό να θεωρηθεί υπεύθυνο. </a:t>
            </a:r>
          </a:p>
        </p:txBody>
      </p:sp>
    </p:spTree>
    <p:extLst>
      <p:ext uri="{BB962C8B-B14F-4D97-AF65-F5344CB8AC3E}">
        <p14:creationId xmlns:p14="http://schemas.microsoft.com/office/powerpoint/2010/main" val="2398576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5C1358-5783-934D-A84D-BC222B59E749}"/>
              </a:ext>
            </a:extLst>
          </p:cNvPr>
          <p:cNvSpPr>
            <a:spLocks noGrp="1"/>
          </p:cNvSpPr>
          <p:nvPr>
            <p:ph type="title"/>
          </p:nvPr>
        </p:nvSpPr>
        <p:spPr/>
        <p:txBody>
          <a:bodyPr/>
          <a:lstStyle/>
          <a:p>
            <a:endParaRPr lang="el-GR" dirty="0"/>
          </a:p>
        </p:txBody>
      </p:sp>
      <p:sp>
        <p:nvSpPr>
          <p:cNvPr id="3" name="Θέση περιεχομένου 2">
            <a:extLst>
              <a:ext uri="{FF2B5EF4-FFF2-40B4-BE49-F238E27FC236}">
                <a16:creationId xmlns:a16="http://schemas.microsoft.com/office/drawing/2014/main" id="{8819712C-F473-3D49-870A-C0DAA56EDC4E}"/>
              </a:ext>
            </a:extLst>
          </p:cNvPr>
          <p:cNvSpPr>
            <a:spLocks noGrp="1"/>
          </p:cNvSpPr>
          <p:nvPr>
            <p:ph idx="1"/>
          </p:nvPr>
        </p:nvSpPr>
        <p:spPr/>
        <p:txBody>
          <a:bodyPr/>
          <a:lstStyle/>
          <a:p>
            <a:pPr algn="just"/>
            <a:r>
              <a:rPr lang="el-GR" dirty="0"/>
              <a:t>Σε αυτό το πλαίσιο, ο βιασμός δεν λογίζεται ως μια πράξη που πηγάζει πρωτίστως από σεξουαλικά κίνητρα, αλλά από τη διάθεση των ανδρών να εκφράσουν την κυριαρχία τους επί του «αδύναμου» φύλου. Για το λόγο αυτό χαρακτηρίζεται ως μια «</a:t>
            </a:r>
            <a:r>
              <a:rPr lang="el-GR" dirty="0" err="1"/>
              <a:t>ψευδο</a:t>
            </a:r>
            <a:r>
              <a:rPr lang="el-GR" dirty="0"/>
              <a:t>-σεξουαλική ενέργεια» μιας και - ενώ αποτελεί σεξουαλική πράξη - πηγάζει κυρίως από μη σεξουαλικές ανάγκες. </a:t>
            </a:r>
          </a:p>
          <a:p>
            <a:endParaRPr lang="el-GR" dirty="0"/>
          </a:p>
        </p:txBody>
      </p:sp>
    </p:spTree>
    <p:extLst>
      <p:ext uri="{BB962C8B-B14F-4D97-AF65-F5344CB8AC3E}">
        <p14:creationId xmlns:p14="http://schemas.microsoft.com/office/powerpoint/2010/main" val="2954305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E01C9B-A948-DA48-B025-D671B37B2CF6}"/>
              </a:ext>
            </a:extLst>
          </p:cNvPr>
          <p:cNvSpPr>
            <a:spLocks noGrp="1"/>
          </p:cNvSpPr>
          <p:nvPr>
            <p:ph type="title"/>
          </p:nvPr>
        </p:nvSpPr>
        <p:spPr/>
        <p:txBody>
          <a:bodyPr>
            <a:normAutofit fontScale="90000"/>
          </a:bodyPr>
          <a:lstStyle/>
          <a:p>
            <a:r>
              <a:rPr lang="el-GR" dirty="0"/>
              <a:t>Τι εννοούμε όταν συζητάμε για την έννοια του βιασμού; </a:t>
            </a:r>
          </a:p>
        </p:txBody>
      </p:sp>
      <p:sp>
        <p:nvSpPr>
          <p:cNvPr id="3" name="Θέση περιεχομένου 2">
            <a:extLst>
              <a:ext uri="{FF2B5EF4-FFF2-40B4-BE49-F238E27FC236}">
                <a16:creationId xmlns:a16="http://schemas.microsoft.com/office/drawing/2014/main" id="{870178A5-4D72-0343-85CB-5693DA5DC6EE}"/>
              </a:ext>
            </a:extLst>
          </p:cNvPr>
          <p:cNvSpPr>
            <a:spLocks noGrp="1"/>
          </p:cNvSpPr>
          <p:nvPr>
            <p:ph idx="1"/>
          </p:nvPr>
        </p:nvSpPr>
        <p:spPr/>
        <p:txBody>
          <a:bodyPr/>
          <a:lstStyle/>
          <a:p>
            <a:pPr algn="just"/>
            <a:r>
              <a:rPr lang="el-GR" dirty="0"/>
              <a:t>Μοιάζει, όπως αναφέρει η </a:t>
            </a:r>
            <a:r>
              <a:rPr lang="el-GR" dirty="0" err="1"/>
              <a:t>Dallayrac</a:t>
            </a:r>
            <a:r>
              <a:rPr lang="el-GR" dirty="0"/>
              <a:t> (1983), μία μερίδα ανδρών να τους ενδιαφέρει μονάχα η επιβολή της δύναμης και της θέλησή τους στη σύζυγό τους, και με αυτόν τον τρόπο αποδεικνύει ότι είναι άνδρας, ότι είναι αυτός που αποφασίζει, όμως αυτός είναι ο βιασμός: η απόδειξη ότι αυτός είναι ο κύριος, ότι αυτός έχει την ισχύ.</a:t>
            </a:r>
          </a:p>
          <a:p>
            <a:endParaRPr lang="el-GR" dirty="0"/>
          </a:p>
        </p:txBody>
      </p:sp>
    </p:spTree>
    <p:extLst>
      <p:ext uri="{BB962C8B-B14F-4D97-AF65-F5344CB8AC3E}">
        <p14:creationId xmlns:p14="http://schemas.microsoft.com/office/powerpoint/2010/main" val="2705332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33B7DE-C4CC-2F48-AA9A-7522B2062EE1}"/>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942EC8D3-9172-7041-BC58-197DD245556B}"/>
              </a:ext>
            </a:extLst>
          </p:cNvPr>
          <p:cNvSpPr>
            <a:spLocks noGrp="1"/>
          </p:cNvSpPr>
          <p:nvPr>
            <p:ph idx="1"/>
          </p:nvPr>
        </p:nvSpPr>
        <p:spPr>
          <a:xfrm>
            <a:off x="539552" y="2492896"/>
            <a:ext cx="8229600" cy="4525963"/>
          </a:xfrm>
        </p:spPr>
        <p:txBody>
          <a:bodyPr/>
          <a:lstStyle/>
          <a:p>
            <a:pPr marL="0" indent="0" algn="ctr">
              <a:buNone/>
            </a:pPr>
            <a:r>
              <a:rPr lang="el-GR" dirty="0"/>
              <a:t>Το φύλο αποτελεί ένα είδος μίμησης, για το οποίο δεν υπάρχει πρωτότυπο (</a:t>
            </a:r>
            <a:r>
              <a:rPr lang="el-GR" dirty="0" err="1"/>
              <a:t>Butler</a:t>
            </a:r>
            <a:r>
              <a:rPr lang="el-GR" dirty="0"/>
              <a:t>, 1991). </a:t>
            </a:r>
          </a:p>
        </p:txBody>
      </p:sp>
    </p:spTree>
    <p:extLst>
      <p:ext uri="{BB962C8B-B14F-4D97-AF65-F5344CB8AC3E}">
        <p14:creationId xmlns:p14="http://schemas.microsoft.com/office/powerpoint/2010/main" val="2315196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7DD3AB-F961-4F47-B4A2-47DD1629E9D2}"/>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9BE51823-CB91-0E4C-BA71-435A9E7B6215}"/>
              </a:ext>
            </a:extLst>
          </p:cNvPr>
          <p:cNvSpPr>
            <a:spLocks noGrp="1"/>
          </p:cNvSpPr>
          <p:nvPr>
            <p:ph idx="1"/>
          </p:nvPr>
        </p:nvSpPr>
        <p:spPr/>
        <p:txBody>
          <a:bodyPr>
            <a:normAutofit fontScale="92500" lnSpcReduction="10000"/>
          </a:bodyPr>
          <a:lstStyle/>
          <a:p>
            <a:pPr algn="just"/>
            <a:r>
              <a:rPr lang="el-GR" dirty="0"/>
              <a:t>Αναπτύχθηκαν διάφορες θεωρίες, οι οποίες κατατάσσονται σε τρείς κατηγορίες α) οι ψυχαναλυτικές θεωρίες που αναφέρονται στα ασυνείδητα κίνητρα και ότι είναι «αποτέλεσμα μάθησης», β) οι βιολογικές θεωρίες οι οποίες δέχονται την επιθετική συμπεριφορά ως «έμφυτη τάση» και γ) οι κοινωνιολογικές θεωρίες που τη βία την αποδίδουν στις «συνθήκες του περιβάλλοντος» και τη θεωρούν ως αντίδραση σ’ αυτές.</a:t>
            </a:r>
          </a:p>
          <a:p>
            <a:endParaRPr lang="el-GR" dirty="0"/>
          </a:p>
        </p:txBody>
      </p:sp>
    </p:spTree>
    <p:extLst>
      <p:ext uri="{BB962C8B-B14F-4D97-AF65-F5344CB8AC3E}">
        <p14:creationId xmlns:p14="http://schemas.microsoft.com/office/powerpoint/2010/main" val="478960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52EA02-A352-7843-B44F-45629F95D050}"/>
              </a:ext>
            </a:extLst>
          </p:cNvPr>
          <p:cNvSpPr>
            <a:spLocks noGrp="1"/>
          </p:cNvSpPr>
          <p:nvPr>
            <p:ph type="title"/>
          </p:nvPr>
        </p:nvSpPr>
        <p:spPr/>
        <p:txBody>
          <a:bodyPr>
            <a:normAutofit fontScale="90000"/>
          </a:bodyPr>
          <a:lstStyle/>
          <a:p>
            <a:r>
              <a:rPr lang="el-GR" dirty="0"/>
              <a:t>Γενικό Κατάστημα </a:t>
            </a:r>
            <a:r>
              <a:rPr lang="el-GR" dirty="0" err="1"/>
              <a:t>Φελλίου</a:t>
            </a:r>
            <a:r>
              <a:rPr lang="el-GR" dirty="0"/>
              <a:t> Γρεβενών</a:t>
            </a:r>
          </a:p>
        </p:txBody>
      </p:sp>
      <p:sp>
        <p:nvSpPr>
          <p:cNvPr id="3" name="Θέση περιεχομένου 2">
            <a:extLst>
              <a:ext uri="{FF2B5EF4-FFF2-40B4-BE49-F238E27FC236}">
                <a16:creationId xmlns:a16="http://schemas.microsoft.com/office/drawing/2014/main" id="{A247FEFA-2171-FD41-9D17-AD92CE24C6FC}"/>
              </a:ext>
            </a:extLst>
          </p:cNvPr>
          <p:cNvSpPr>
            <a:spLocks noGrp="1"/>
          </p:cNvSpPr>
          <p:nvPr>
            <p:ph idx="1"/>
          </p:nvPr>
        </p:nvSpPr>
        <p:spPr>
          <a:xfrm>
            <a:off x="457200" y="1600200"/>
            <a:ext cx="8229600" cy="5069160"/>
          </a:xfrm>
        </p:spPr>
        <p:txBody>
          <a:bodyPr>
            <a:normAutofit/>
          </a:bodyPr>
          <a:lstStyle/>
          <a:p>
            <a:pPr algn="just"/>
            <a:r>
              <a:rPr lang="el-GR" i="1" dirty="0"/>
              <a:t>«</a:t>
            </a:r>
            <a:r>
              <a:rPr lang="el-GR" i="1" dirty="0" err="1"/>
              <a:t>Έίχα</a:t>
            </a:r>
            <a:r>
              <a:rPr lang="el-GR" i="1" dirty="0"/>
              <a:t> </a:t>
            </a:r>
            <a:r>
              <a:rPr lang="el-GR" i="1" dirty="0" err="1"/>
              <a:t>σεξουαλικη</a:t>
            </a:r>
            <a:r>
              <a:rPr lang="el-GR" i="1" dirty="0"/>
              <a:t>́ </a:t>
            </a:r>
            <a:r>
              <a:rPr lang="el-GR" i="1" dirty="0" err="1"/>
              <a:t>επαφη</a:t>
            </a:r>
            <a:r>
              <a:rPr lang="el-GR" i="1" dirty="0"/>
              <a:t>́ με το </a:t>
            </a:r>
            <a:r>
              <a:rPr lang="el-GR" i="1" dirty="0" err="1"/>
              <a:t>κορίτσι</a:t>
            </a:r>
            <a:r>
              <a:rPr lang="el-GR" i="1" dirty="0"/>
              <a:t> με </a:t>
            </a:r>
            <a:r>
              <a:rPr lang="el-GR" i="1" dirty="0" err="1"/>
              <a:t>συναίνεση</a:t>
            </a:r>
            <a:r>
              <a:rPr lang="el-GR" i="1" dirty="0"/>
              <a:t>. </a:t>
            </a:r>
            <a:r>
              <a:rPr lang="el-GR" i="1" dirty="0" err="1"/>
              <a:t>Συζήτησα</a:t>
            </a:r>
            <a:r>
              <a:rPr lang="el-GR" i="1" dirty="0"/>
              <a:t> </a:t>
            </a:r>
            <a:r>
              <a:rPr lang="el-GR" i="1" dirty="0" err="1"/>
              <a:t>μαζι</a:t>
            </a:r>
            <a:r>
              <a:rPr lang="el-GR" i="1" dirty="0"/>
              <a:t>́ της </a:t>
            </a:r>
            <a:r>
              <a:rPr lang="el-GR" i="1" dirty="0" err="1"/>
              <a:t>μερικα</a:t>
            </a:r>
            <a:r>
              <a:rPr lang="el-GR" i="1" dirty="0"/>
              <a:t>́ </a:t>
            </a:r>
            <a:r>
              <a:rPr lang="el-GR" i="1" dirty="0" err="1"/>
              <a:t>σεξουαλικα</a:t>
            </a:r>
            <a:r>
              <a:rPr lang="el-GR" i="1" dirty="0"/>
              <a:t>́ </a:t>
            </a:r>
            <a:r>
              <a:rPr lang="el-GR" i="1" dirty="0" err="1"/>
              <a:t>φετίχ</a:t>
            </a:r>
            <a:r>
              <a:rPr lang="el-GR" i="1" dirty="0"/>
              <a:t> που </a:t>
            </a:r>
            <a:r>
              <a:rPr lang="el-GR" i="1" dirty="0" err="1"/>
              <a:t>έχουμε</a:t>
            </a:r>
            <a:r>
              <a:rPr lang="el-GR" i="1" dirty="0"/>
              <a:t> και οι </a:t>
            </a:r>
            <a:r>
              <a:rPr lang="el-GR" i="1" dirty="0" err="1"/>
              <a:t>δύο</a:t>
            </a:r>
            <a:r>
              <a:rPr lang="el-GR" i="1" dirty="0"/>
              <a:t> και, στο </a:t>
            </a:r>
            <a:r>
              <a:rPr lang="el-GR" i="1" dirty="0" err="1"/>
              <a:t>πλαίσιο</a:t>
            </a:r>
            <a:r>
              <a:rPr lang="el-GR" i="1" dirty="0"/>
              <a:t> τους, </a:t>
            </a:r>
            <a:r>
              <a:rPr lang="el-GR" i="1" dirty="0" err="1"/>
              <a:t>επρόκειτο</a:t>
            </a:r>
            <a:r>
              <a:rPr lang="el-GR" i="1" dirty="0"/>
              <a:t> να </a:t>
            </a:r>
            <a:r>
              <a:rPr lang="el-GR" i="1" dirty="0" err="1"/>
              <a:t>κάνουμε</a:t>
            </a:r>
            <a:r>
              <a:rPr lang="el-GR" i="1" dirty="0"/>
              <a:t> σεξ με </a:t>
            </a:r>
            <a:r>
              <a:rPr lang="el-GR" i="1" dirty="0" err="1"/>
              <a:t>άλλον</a:t>
            </a:r>
            <a:r>
              <a:rPr lang="el-GR" i="1" dirty="0"/>
              <a:t> </a:t>
            </a:r>
            <a:r>
              <a:rPr lang="el-GR" i="1" dirty="0" err="1"/>
              <a:t>άντρα</a:t>
            </a:r>
            <a:r>
              <a:rPr lang="el-GR" i="1" dirty="0"/>
              <a:t> </a:t>
            </a:r>
            <a:r>
              <a:rPr lang="el-GR" i="1" dirty="0" err="1"/>
              <a:t>ταυτόχρονα</a:t>
            </a:r>
            <a:r>
              <a:rPr lang="el-GR" i="1" dirty="0"/>
              <a:t>, </a:t>
            </a:r>
            <a:r>
              <a:rPr lang="el-GR" i="1" dirty="0" err="1"/>
              <a:t>έτσι</a:t>
            </a:r>
            <a:r>
              <a:rPr lang="el-GR" i="1" dirty="0"/>
              <a:t> </a:t>
            </a:r>
            <a:r>
              <a:rPr lang="el-GR" i="1" dirty="0" err="1"/>
              <a:t>κάλεσα</a:t>
            </a:r>
            <a:r>
              <a:rPr lang="el-GR" i="1" dirty="0"/>
              <a:t> τον </a:t>
            </a:r>
            <a:r>
              <a:rPr lang="el-GR" i="1" dirty="0" err="1"/>
              <a:t>φίλο</a:t>
            </a:r>
            <a:r>
              <a:rPr lang="el-GR" i="1" dirty="0"/>
              <a:t> μου, </a:t>
            </a:r>
            <a:r>
              <a:rPr lang="el-GR" i="1" dirty="0" err="1"/>
              <a:t>αφου</a:t>
            </a:r>
            <a:r>
              <a:rPr lang="el-GR" i="1" dirty="0"/>
              <a:t>́ η </a:t>
            </a:r>
            <a:r>
              <a:rPr lang="el-GR" i="1" dirty="0" err="1"/>
              <a:t>ίδια</a:t>
            </a:r>
            <a:r>
              <a:rPr lang="el-GR" i="1" dirty="0"/>
              <a:t> </a:t>
            </a:r>
            <a:r>
              <a:rPr lang="el-GR" i="1" dirty="0" err="1"/>
              <a:t>συμφώνησε</a:t>
            </a:r>
            <a:r>
              <a:rPr lang="el-GR" i="1" dirty="0"/>
              <a:t> σε </a:t>
            </a:r>
            <a:r>
              <a:rPr lang="el-GR" i="1" dirty="0" err="1"/>
              <a:t>κάτι</a:t>
            </a:r>
            <a:r>
              <a:rPr lang="el-GR" i="1" dirty="0"/>
              <a:t> </a:t>
            </a:r>
            <a:r>
              <a:rPr lang="el-GR" i="1" dirty="0" err="1"/>
              <a:t>τέτοιο</a:t>
            </a:r>
            <a:r>
              <a:rPr lang="el-GR" i="1" dirty="0"/>
              <a:t>» </a:t>
            </a:r>
            <a:r>
              <a:rPr lang="el-GR" dirty="0"/>
              <a:t>(</a:t>
            </a:r>
            <a:r>
              <a:rPr lang="el-GR" dirty="0" err="1"/>
              <a:t>Άνδρας</a:t>
            </a:r>
            <a:r>
              <a:rPr lang="el-GR" dirty="0"/>
              <a:t>, 3). </a:t>
            </a:r>
          </a:p>
          <a:p>
            <a:pPr algn="just"/>
            <a:r>
              <a:rPr lang="el-GR" i="1" dirty="0"/>
              <a:t>«[...] δεν </a:t>
            </a:r>
            <a:r>
              <a:rPr lang="el-GR" i="1" dirty="0" err="1"/>
              <a:t>ήταν</a:t>
            </a:r>
            <a:r>
              <a:rPr lang="el-GR" i="1" dirty="0"/>
              <a:t> </a:t>
            </a:r>
            <a:r>
              <a:rPr lang="el-GR" i="1" dirty="0" err="1"/>
              <a:t>βιασμός</a:t>
            </a:r>
            <a:r>
              <a:rPr lang="el-GR" i="1" dirty="0"/>
              <a:t>. </a:t>
            </a:r>
            <a:r>
              <a:rPr lang="el-GR" i="1" dirty="0" err="1"/>
              <a:t>έγινε</a:t>
            </a:r>
            <a:r>
              <a:rPr lang="el-GR" i="1" dirty="0"/>
              <a:t> με </a:t>
            </a:r>
            <a:r>
              <a:rPr lang="el-GR" i="1" dirty="0" err="1"/>
              <a:t>επιλογη</a:t>
            </a:r>
            <a:r>
              <a:rPr lang="el-GR" i="1" dirty="0"/>
              <a:t>́ / </a:t>
            </a:r>
            <a:r>
              <a:rPr lang="el-GR" i="1" dirty="0" err="1"/>
              <a:t>συγκατάθεση</a:t>
            </a:r>
            <a:r>
              <a:rPr lang="el-GR" i="1" dirty="0"/>
              <a:t> της </a:t>
            </a:r>
            <a:r>
              <a:rPr lang="el-GR" i="1" dirty="0" err="1"/>
              <a:t>κοπέλας</a:t>
            </a:r>
            <a:r>
              <a:rPr lang="el-GR" i="1" dirty="0"/>
              <a:t>, και </a:t>
            </a:r>
            <a:r>
              <a:rPr lang="el-GR" i="1" dirty="0" err="1"/>
              <a:t>είναι</a:t>
            </a:r>
            <a:r>
              <a:rPr lang="el-GR" i="1" dirty="0"/>
              <a:t> </a:t>
            </a:r>
            <a:r>
              <a:rPr lang="el-GR" i="1" dirty="0" err="1"/>
              <a:t>άδικο</a:t>
            </a:r>
            <a:r>
              <a:rPr lang="el-GR" i="1" dirty="0"/>
              <a:t> να με </a:t>
            </a:r>
            <a:r>
              <a:rPr lang="el-GR" i="1" dirty="0" err="1"/>
              <a:t>κατηγορει</a:t>
            </a:r>
            <a:r>
              <a:rPr lang="el-GR" i="1" dirty="0"/>
              <a:t>́ γι’ </a:t>
            </a:r>
            <a:r>
              <a:rPr lang="el-GR" i="1" dirty="0" err="1"/>
              <a:t>αυτο</a:t>
            </a:r>
            <a:r>
              <a:rPr lang="el-GR" i="1" dirty="0"/>
              <a:t>́» </a:t>
            </a:r>
            <a:r>
              <a:rPr lang="el-GR" dirty="0"/>
              <a:t>(</a:t>
            </a:r>
            <a:r>
              <a:rPr lang="el-GR" dirty="0" err="1"/>
              <a:t>Άνδρας</a:t>
            </a:r>
            <a:r>
              <a:rPr lang="el-GR" dirty="0"/>
              <a:t>, 3). </a:t>
            </a:r>
          </a:p>
          <a:p>
            <a:endParaRPr lang="el-GR" dirty="0"/>
          </a:p>
        </p:txBody>
      </p:sp>
    </p:spTree>
    <p:extLst>
      <p:ext uri="{BB962C8B-B14F-4D97-AF65-F5344CB8AC3E}">
        <p14:creationId xmlns:p14="http://schemas.microsoft.com/office/powerpoint/2010/main" val="270707143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1098</TotalTime>
  <Words>1158</Words>
  <Application>Microsoft Macintosh PowerPoint</Application>
  <PresentationFormat>Προβολή στην οθόνη (4:3)</PresentationFormat>
  <Paragraphs>38</Paragraphs>
  <Slides>17</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17</vt:i4>
      </vt:variant>
    </vt:vector>
  </HeadingPairs>
  <TitlesOfParts>
    <vt:vector size="21" baseType="lpstr">
      <vt:lpstr>Arial</vt:lpstr>
      <vt:lpstr>Calibri</vt:lpstr>
      <vt:lpstr>Times New Roman</vt:lpstr>
      <vt:lpstr>Θέμα του Office</vt:lpstr>
      <vt:lpstr>Ο Βιασμός Μια κοινωνιολογική προσέγγιση  </vt:lpstr>
      <vt:lpstr>Παρουσίαση του PowerPoint</vt:lpstr>
      <vt:lpstr>Παρουσίαση του PowerPoint</vt:lpstr>
      <vt:lpstr>Παρουσίαση του PowerPoint</vt:lpstr>
      <vt:lpstr>Παρουσίαση του PowerPoint</vt:lpstr>
      <vt:lpstr>Τι εννοούμε όταν συζητάμε για την έννοια του βιασμού; </vt:lpstr>
      <vt:lpstr>Παρουσίαση του PowerPoint</vt:lpstr>
      <vt:lpstr>Παρουσίαση του PowerPoint</vt:lpstr>
      <vt:lpstr>Γενικό Κατάστημα Φελλίου Γρεβενών</vt:lpstr>
      <vt:lpstr>Παρουσίαση του PowerPoint</vt:lpstr>
      <vt:lpstr>Παρουσίαση του PowerPoint</vt:lpstr>
      <vt:lpstr>Παρουσίαση του PowerPoint</vt:lpstr>
      <vt:lpstr>Παρουσίαση του PowerPoint</vt:lpstr>
      <vt:lpstr>Σκέψεις περί βιασμού  </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Ανδρομαχη Μπουνα</cp:lastModifiedBy>
  <cp:revision>36</cp:revision>
  <dcterms:created xsi:type="dcterms:W3CDTF">2017-10-29T06:48:17Z</dcterms:created>
  <dcterms:modified xsi:type="dcterms:W3CDTF">2025-01-16T07:44:36Z</dcterms:modified>
</cp:coreProperties>
</file>