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366" r:id="rId4"/>
    <p:sldId id="258" r:id="rId5"/>
    <p:sldId id="364" r:id="rId6"/>
    <p:sldId id="363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FA4BBF1-E196-2E24-B16F-DD226B35E9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57EDDAA-62B6-440C-B09D-66CE9C1A35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1101865-B740-158E-986C-56C06E65E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2476-9669-4187-921B-CC28CBA45809}" type="datetimeFigureOut">
              <a:rPr lang="el-GR" smtClean="0"/>
              <a:t>20/1/2024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8EB0F55-C36F-7912-9B2F-9244B85AD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7B28504-923E-0FE4-A569-34BFDD0C2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194B-C3C9-4DF5-A122-36C46DCCD1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6787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51DB0EF-EC15-D82F-059E-1258CD480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633BF79-5415-FA4C-C7BD-C8A4F1FA92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1F96D8A-723C-0869-588E-476E00CC8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2476-9669-4187-921B-CC28CBA45809}" type="datetimeFigureOut">
              <a:rPr lang="el-GR" smtClean="0"/>
              <a:t>20/1/2024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611A225-BC62-07B2-5D22-46A8679C9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B2DA7B7-23BE-4968-6B79-AD17F511D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194B-C3C9-4DF5-A122-36C46DCCD1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0169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7CE50494-56D2-A8C6-E650-A247074491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04CD99F-7E72-FBA1-0641-CB66AB1FBA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C47C317-CB5A-D107-E03B-F671996ED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2476-9669-4187-921B-CC28CBA45809}" type="datetimeFigureOut">
              <a:rPr lang="el-GR" smtClean="0"/>
              <a:t>20/1/2024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8E5122D-6E6E-26B1-C355-005CD4A25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3868DCD-BCCD-6747-9F20-1FC3EBAE0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194B-C3C9-4DF5-A122-36C46DCCD1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9094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A2AC552-4697-F150-F191-FCE4AB65B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0797C45-EC4C-EBF5-9D04-C4269BA2D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97E2448-E521-EADF-437C-465DEED51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2476-9669-4187-921B-CC28CBA45809}" type="datetimeFigureOut">
              <a:rPr lang="el-GR" smtClean="0"/>
              <a:t>20/1/2024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C5C2A08-71F9-3F65-FC16-6739FCB41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816B348-9E1D-5719-F6EC-CBE62FD03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194B-C3C9-4DF5-A122-36C46DCCD1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7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B4AB3B7-C265-F125-E1ED-8F44C5B21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D0FE16B-2F5B-F384-0136-15FDEAC4B6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EC08D1B-6474-DBCA-DC7A-9FC59E5AE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2476-9669-4187-921B-CC28CBA45809}" type="datetimeFigureOut">
              <a:rPr lang="el-GR" smtClean="0"/>
              <a:t>20/1/2024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3CBA6BB-D65A-7E46-D019-D6713591A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4593640-A7F4-CF2D-9B4D-75B63D143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194B-C3C9-4DF5-A122-36C46DCCD1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5480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26FD2F-9E3F-D5DF-F195-B8C785777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BC03794-76F6-2F74-D1D0-1337927D59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FD02748-02B0-1913-65D7-BEF1E6D8D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C33EE01-9EA3-F367-B6FD-9518F8293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2476-9669-4187-921B-CC28CBA45809}" type="datetimeFigureOut">
              <a:rPr lang="el-GR" smtClean="0"/>
              <a:t>20/1/2024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D549D7F-2E99-B151-24EA-8455A4463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AF1F67C-64EF-E756-8E9D-40C8B4093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194B-C3C9-4DF5-A122-36C46DCCD1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3968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B22837-8ECA-B975-852C-64F013554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BB5A3AB-FC72-6D04-5902-A4F46F6538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CDBBD6F-BAF3-90A0-96F0-389B73BE46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780F911-2571-159B-9CD7-DB71ACCB61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6B967E98-CF8C-C94D-7625-3DB11C8975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10508C38-45DB-6EE4-5CA7-E172D58E0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2476-9669-4187-921B-CC28CBA45809}" type="datetimeFigureOut">
              <a:rPr lang="el-GR" smtClean="0"/>
              <a:t>20/1/2024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675178EC-7B59-AE85-2DCB-42C51D3DD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9AEE5024-E3FB-5015-9E81-8AD2A386E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194B-C3C9-4DF5-A122-36C46DCCD1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652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5F8A8AA-5AE3-72BF-333B-EC22F8A00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22A7A899-75EA-4E71-19FD-3AA65E6B7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2476-9669-4187-921B-CC28CBA45809}" type="datetimeFigureOut">
              <a:rPr lang="el-GR" smtClean="0"/>
              <a:t>20/1/2024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CF854A9-47EC-D011-5C89-2906C5CB7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A2AAB72C-A636-FAF8-49B1-EE190F3E3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194B-C3C9-4DF5-A122-36C46DCCD1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8728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1DCB775A-A9B1-F10E-97E0-B4B0B2DF5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2476-9669-4187-921B-CC28CBA45809}" type="datetimeFigureOut">
              <a:rPr lang="el-GR" smtClean="0"/>
              <a:t>20/1/2024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D833425-1B25-7A90-4BF7-63B0A3BFA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7AE3EB0-FB41-2EC3-AA5B-4B8043119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194B-C3C9-4DF5-A122-36C46DCCD1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2183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DB8CBB-9788-C81B-5FD9-E0B82FEF7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3625F02-1085-EDB5-4A45-A251E696B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C87116F-F39C-A28D-D0ED-1DEF952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3321E11-672B-14D1-91D9-420B7CD4B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2476-9669-4187-921B-CC28CBA45809}" type="datetimeFigureOut">
              <a:rPr lang="el-GR" smtClean="0"/>
              <a:t>20/1/2024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25928DA-56B9-317C-EB4D-909383C16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3828B80-C592-093C-03ED-BD2E76615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194B-C3C9-4DF5-A122-36C46DCCD1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8272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10DD10B-11B8-1DE5-CB2A-1DB01C564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624B8E9C-A236-8EED-777F-A799EC4C85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C01DA51-3648-DC2C-7FB6-6E316D8EA2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74EAF30-0ECD-18CD-795F-335930E67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2476-9669-4187-921B-CC28CBA45809}" type="datetimeFigureOut">
              <a:rPr lang="el-GR" smtClean="0"/>
              <a:t>20/1/2024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3A90D90-6B55-369C-A915-9832C59B5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53FDA89-7905-FC25-EADD-1B3C02AD8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194B-C3C9-4DF5-A122-36C46DCCD1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1162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B733E2-70EA-503C-6773-29B1B6DA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5A09DC2-2CF5-9B68-6A59-5B6D5539F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62164A4-FD1F-2D6B-7D70-C046AE887D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C2476-9669-4187-921B-CC28CBA45809}" type="datetimeFigureOut">
              <a:rPr lang="el-GR" smtClean="0"/>
              <a:t>20/1/2024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B0EC6C5-2186-3390-288A-238765A04E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A8BA8F7-9C95-A60E-86BC-8555D701DE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9194B-C3C9-4DF5-A122-36C46DCCD1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2241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7C6E60-96FF-032B-0F0E-4946AA8E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44235"/>
          </a:xfrm>
        </p:spPr>
        <p:txBody>
          <a:bodyPr/>
          <a:lstStyle/>
          <a:p>
            <a:r>
              <a:rPr lang="el-GR" dirty="0"/>
              <a:t>Ποιοτική έρευνα χαρακτηριστικά</a:t>
            </a:r>
            <a:br>
              <a:rPr lang="el-GR" dirty="0"/>
            </a:br>
            <a:br>
              <a:rPr lang="el-GR" dirty="0"/>
            </a:br>
            <a:r>
              <a:rPr lang="el-GR" dirty="0"/>
              <a:t>Σχετικά βοηθήματα:</a:t>
            </a:r>
            <a:br>
              <a:rPr lang="el-GR" dirty="0"/>
            </a:br>
            <a:br>
              <a:rPr lang="el-GR" dirty="0"/>
            </a:br>
            <a:r>
              <a:rPr lang="el-GR" dirty="0"/>
              <a:t>- </a:t>
            </a:r>
            <a:r>
              <a:rPr lang="el-GR" sz="3600" dirty="0"/>
              <a:t>Μ. </a:t>
            </a:r>
            <a:r>
              <a:rPr lang="el-GR" sz="3600" dirty="0" err="1"/>
              <a:t>Πουρκός</a:t>
            </a:r>
            <a:r>
              <a:rPr lang="el-GR" sz="3600" dirty="0"/>
              <a:t> &amp; Μ. </a:t>
            </a:r>
            <a:r>
              <a:rPr lang="el-GR" sz="3600" dirty="0" err="1"/>
              <a:t>Δαφέρμος</a:t>
            </a:r>
            <a:r>
              <a:rPr lang="el-GR" sz="3600" dirty="0"/>
              <a:t> (</a:t>
            </a:r>
            <a:r>
              <a:rPr lang="el-GR" sz="3600" dirty="0" err="1"/>
              <a:t>επιμ</a:t>
            </a:r>
            <a:r>
              <a:rPr lang="el-GR" sz="3600" dirty="0"/>
              <a:t>.)Κεφ. 1 Εισαγωγή στην ποιοτική έρευνα</a:t>
            </a:r>
            <a:br>
              <a:rPr lang="el-GR" sz="3600" dirty="0"/>
            </a:br>
            <a:r>
              <a:rPr lang="el-GR" sz="3600" dirty="0"/>
              <a:t>- ΕΚΚΕ : η διαδικτυακή έρευνα. Πλεονεκτήματα </a:t>
            </a:r>
            <a:r>
              <a:rPr lang="el-GR" sz="3600"/>
              <a:t>- μειονεκτήματα</a:t>
            </a:r>
            <a:br>
              <a:rPr lang="el-GR" dirty="0"/>
            </a:b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62502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7AA27AB-6A4C-CBEC-E256-34A74BF16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l-GR" b="1" dirty="0"/>
              <a:t>Τα χαρακτηριστικά της ποιοτικής έρευνας</a:t>
            </a:r>
            <a:endParaRPr lang="el-GR" dirty="0"/>
          </a:p>
        </p:txBody>
      </p:sp>
      <p:sp>
        <p:nvSpPr>
          <p:cNvPr id="3075" name="Θέση περιεχομένου 2">
            <a:extLst>
              <a:ext uri="{FF2B5EF4-FFF2-40B4-BE49-F238E27FC236}">
                <a16:creationId xmlns:a16="http://schemas.microsoft.com/office/drawing/2014/main" id="{6A22776B-784D-15AF-7907-34B796E486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z="1600"/>
              <a:t>Δεν πραγματεύεται και δεν μελετά τα φαινόμενα με χρήση αριθμητικών μετρήσεων.</a:t>
            </a:r>
            <a:endParaRPr lang="en-US" altLang="el-GR" sz="1600"/>
          </a:p>
          <a:p>
            <a:r>
              <a:rPr lang="el-GR" altLang="el-GR" sz="1600"/>
              <a:t>Όπου χρειάζεται να χρησιμοποιηθούν ερωτηματολόγια, χρησιμοποιούνται μη δομημένα ερωτηματολόγια.</a:t>
            </a:r>
            <a:endParaRPr lang="en-US" altLang="el-GR" sz="1600"/>
          </a:p>
          <a:p>
            <a:r>
              <a:rPr lang="el-GR" altLang="el-GR" sz="1600"/>
              <a:t>Μελετά μικρό αριθμό ερωτώμενων ή παρατηρούμενων</a:t>
            </a:r>
            <a:endParaRPr lang="en-US" altLang="el-GR" sz="1600"/>
          </a:p>
          <a:p>
            <a:r>
              <a:rPr lang="el-GR" altLang="el-GR" sz="1600"/>
              <a:t>Έχει δυναμικό χαρακτήρα κατά την εξέλιξή της.</a:t>
            </a:r>
            <a:endParaRPr lang="en-US" altLang="el-GR" sz="1600"/>
          </a:p>
          <a:p>
            <a:r>
              <a:rPr lang="el-GR" altLang="el-GR" sz="1600"/>
              <a:t>Δεν προϋποθέτει την ύπαρξη σχέσεων αιτίου - αποτελέσματος, αλλά τέτοιες σχέσεις αναδύονται από τα ευρήματά της.</a:t>
            </a:r>
            <a:endParaRPr lang="en-US" altLang="el-GR" sz="1600"/>
          </a:p>
          <a:p>
            <a:r>
              <a:rPr lang="el-GR" altLang="el-GR" sz="1600"/>
              <a:t>Προσαρμόζεται εύκολα στις ανάγκες του ερευνητικού έργου .</a:t>
            </a:r>
            <a:endParaRPr lang="en-US" altLang="el-GR" sz="1600"/>
          </a:p>
          <a:p>
            <a:r>
              <a:rPr lang="el-GR" altLang="el-GR" sz="1600"/>
              <a:t>Επιτρέπει την ανάλυση και κατανόηση των αιτίων σε φαινόμενα αλλαγής καταστάσεων.</a:t>
            </a:r>
            <a:endParaRPr lang="en-US" altLang="el-GR" sz="1600"/>
          </a:p>
          <a:p>
            <a:r>
              <a:rPr lang="el-GR" altLang="el-GR" sz="1600"/>
              <a:t>Πραγματοποιείται στους φυσικούς χώρους που συμβαίνει το υπό μελέτη φαινόμενο.</a:t>
            </a:r>
          </a:p>
          <a:p>
            <a:r>
              <a:rPr lang="el-GR" altLang="el-GR" sz="1600"/>
              <a:t>Προσφέρει μια ολιστική θεώρηση και ερμηνεία του φαινομένου που μελετά.</a:t>
            </a:r>
            <a:endParaRPr lang="en-US" altLang="el-GR" sz="1600"/>
          </a:p>
          <a:p>
            <a:r>
              <a:rPr lang="el-GR" altLang="el-GR" sz="1600"/>
              <a:t>Το χαρακτηριστικό της υποκειμενικότητας.</a:t>
            </a:r>
            <a:endParaRPr lang="en-US" altLang="el-GR" sz="1600"/>
          </a:p>
          <a:p>
            <a:r>
              <a:rPr lang="el-GR" altLang="el-GR" sz="1600"/>
              <a:t>Χαρακτηρίζεται από την αλληλεπίδραση ερευνητή - ερευνούμενου.</a:t>
            </a:r>
            <a:endParaRPr lang="en-US" altLang="el-GR" sz="1600"/>
          </a:p>
          <a:p>
            <a:r>
              <a:rPr lang="el-GR" altLang="el-GR" sz="1600"/>
              <a:t>Τα ευρήματα της ποιοτικής έρευνας δύσκολα γενικεύονται.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>
            <a:extLst>
              <a:ext uri="{FF2B5EF4-FFF2-40B4-BE49-F238E27FC236}">
                <a16:creationId xmlns:a16="http://schemas.microsoft.com/office/drawing/2014/main" id="{67B25F5F-8BC6-BB20-44DB-06A7E7AEA1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/>
              <a:t>Τα είδη της ποιοτικής έρευνας</a:t>
            </a:r>
            <a:endParaRPr lang="el-GR" alt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4C642E6-960F-8185-7066-10964A5A5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l-GR" dirty="0"/>
              <a:t>Συμμετοχική παρατήρηση (</a:t>
            </a:r>
            <a:r>
              <a:rPr lang="el-GR" dirty="0" err="1"/>
              <a:t>participant</a:t>
            </a:r>
            <a:r>
              <a:rPr lang="el-GR" dirty="0"/>
              <a:t> </a:t>
            </a:r>
            <a:r>
              <a:rPr lang="el-GR" dirty="0" err="1"/>
              <a:t>observation</a:t>
            </a:r>
            <a:r>
              <a:rPr lang="el-GR" dirty="0"/>
              <a:t>)</a:t>
            </a:r>
          </a:p>
          <a:p>
            <a:pPr>
              <a:defRPr/>
            </a:pPr>
            <a:r>
              <a:rPr lang="el-GR" dirty="0" err="1"/>
              <a:t>Oμάδες</a:t>
            </a:r>
            <a:r>
              <a:rPr lang="el-GR" dirty="0"/>
              <a:t> εστίασης (</a:t>
            </a:r>
            <a:r>
              <a:rPr lang="el-GR" dirty="0" err="1"/>
              <a:t>focus</a:t>
            </a:r>
            <a:r>
              <a:rPr lang="el-GR" dirty="0"/>
              <a:t> </a:t>
            </a:r>
            <a:r>
              <a:rPr lang="el-GR" dirty="0" err="1"/>
              <a:t>groups</a:t>
            </a:r>
            <a:r>
              <a:rPr lang="el-GR" dirty="0"/>
              <a:t>)</a:t>
            </a:r>
          </a:p>
          <a:p>
            <a:pPr>
              <a:defRPr/>
            </a:pPr>
            <a:r>
              <a:rPr lang="el-GR" dirty="0"/>
              <a:t>Προσωπική συνέντευξη σε βάθος(</a:t>
            </a:r>
            <a:r>
              <a:rPr lang="en-US" dirty="0"/>
              <a:t>personal in</a:t>
            </a:r>
            <a:r>
              <a:rPr lang="el-GR" dirty="0"/>
              <a:t>-</a:t>
            </a:r>
            <a:r>
              <a:rPr lang="en-US" dirty="0"/>
              <a:t>depth interview</a:t>
            </a:r>
            <a:r>
              <a:rPr lang="el-GR" dirty="0"/>
              <a:t>)</a:t>
            </a:r>
          </a:p>
          <a:p>
            <a:pPr>
              <a:defRPr/>
            </a:pPr>
            <a:r>
              <a:rPr lang="el-GR" dirty="0"/>
              <a:t>Ανάλυση κειμένων - αρχειακού υλικού (</a:t>
            </a:r>
            <a:r>
              <a:rPr lang="el-GR" dirty="0" err="1"/>
              <a:t>analysis</a:t>
            </a:r>
            <a:r>
              <a:rPr lang="el-GR" dirty="0"/>
              <a:t> </a:t>
            </a:r>
            <a:r>
              <a:rPr lang="el-GR" dirty="0" err="1"/>
              <a:t>of</a:t>
            </a:r>
            <a:r>
              <a:rPr lang="el-GR" dirty="0"/>
              <a:t> </a:t>
            </a:r>
            <a:r>
              <a:rPr lang="el-GR" dirty="0" err="1"/>
              <a:t>documentation</a:t>
            </a:r>
            <a:r>
              <a:rPr lang="el-GR" dirty="0"/>
              <a:t>)</a:t>
            </a:r>
          </a:p>
          <a:p>
            <a:pPr>
              <a:defRPr/>
            </a:pPr>
            <a:r>
              <a:rPr lang="el-GR" dirty="0"/>
              <a:t>Ανάλυση περιεχομένου (</a:t>
            </a:r>
            <a:r>
              <a:rPr lang="el-GR" dirty="0" err="1"/>
              <a:t>content</a:t>
            </a:r>
            <a:r>
              <a:rPr lang="el-GR" dirty="0"/>
              <a:t> </a:t>
            </a:r>
            <a:r>
              <a:rPr lang="el-GR" dirty="0" err="1"/>
              <a:t>analysis</a:t>
            </a:r>
            <a:r>
              <a:rPr lang="el-GR" dirty="0"/>
              <a:t>)</a:t>
            </a:r>
          </a:p>
          <a:p>
            <a:pPr>
              <a:defRPr/>
            </a:pPr>
            <a:r>
              <a:rPr lang="el-GR" dirty="0"/>
              <a:t>Η μελέτη περίπτωσης (</a:t>
            </a:r>
            <a:r>
              <a:rPr lang="el-GR" dirty="0" err="1"/>
              <a:t>case</a:t>
            </a:r>
            <a:r>
              <a:rPr lang="el-GR" dirty="0"/>
              <a:t> </a:t>
            </a:r>
            <a:r>
              <a:rPr lang="el-GR" dirty="0" err="1"/>
              <a:t>study</a:t>
            </a:r>
            <a:r>
              <a:rPr lang="el-GR" dirty="0"/>
              <a:t>).</a:t>
            </a:r>
          </a:p>
          <a:p>
            <a:pPr>
              <a:defRPr/>
            </a:pP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Τίτλος 1">
            <a:extLst>
              <a:ext uri="{FF2B5EF4-FFF2-40B4-BE49-F238E27FC236}">
                <a16:creationId xmlns:a16="http://schemas.microsoft.com/office/drawing/2014/main" id="{E946EA02-763C-2DD7-4AC2-147CE216E6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/>
              <a:t>Δομημένα</a:t>
            </a:r>
            <a:r>
              <a:rPr lang="en-US" altLang="el-GR" b="1"/>
              <a:t> </a:t>
            </a:r>
            <a:r>
              <a:rPr lang="el-GR" altLang="el-GR" b="1"/>
              <a:t>ερωτηματολόγια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C7CCC3C-0A3D-00EF-5F14-66C2F606A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l-GR" dirty="0"/>
              <a:t>Έχουν</a:t>
            </a:r>
            <a:r>
              <a:rPr lang="en-US" dirty="0"/>
              <a:t> </a:t>
            </a:r>
            <a:r>
              <a:rPr lang="el-GR" dirty="0"/>
              <a:t>αυστηρά καθορισμένη σειρά των γραπτών ερωτήσεων, συνήθως κλειστών, και δεν επιτρέπει στον ερευνητή-συνεντευκτή να την υπερβαίνει και να ρωτά τις ερωτήσεις με διαφορετική σειρά. </a:t>
            </a:r>
          </a:p>
          <a:p>
            <a:pPr>
              <a:defRPr/>
            </a:pPr>
            <a:r>
              <a:rPr lang="el-GR" dirty="0"/>
              <a:t>Είναι φανερό ότι δομημένα ερωτηματολόγια χρησιμοποιούνται σε ποσοτικές έρευνες πρόσωπο με πρόσωπο (</a:t>
            </a:r>
            <a:r>
              <a:rPr lang="el-GR" dirty="0" err="1"/>
              <a:t>face</a:t>
            </a:r>
            <a:r>
              <a:rPr lang="el-GR" dirty="0"/>
              <a:t> </a:t>
            </a:r>
            <a:r>
              <a:rPr lang="el-GR" dirty="0" err="1"/>
              <a:t>to</a:t>
            </a:r>
            <a:r>
              <a:rPr lang="el-GR" dirty="0"/>
              <a:t> </a:t>
            </a:r>
            <a:r>
              <a:rPr lang="el-GR" dirty="0" err="1"/>
              <a:t>face</a:t>
            </a:r>
            <a:r>
              <a:rPr lang="el-GR" dirty="0"/>
              <a:t>) καθώς και σε τηλεφωνικές έρευνες, ταχυδρομικές και Διαδικτυακές.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>
            <a:extLst>
              <a:ext uri="{FF2B5EF4-FFF2-40B4-BE49-F238E27FC236}">
                <a16:creationId xmlns:a16="http://schemas.microsoft.com/office/drawing/2014/main" id="{A1D72B09-2AAE-67AA-6A0A-7338BA0972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/>
              <a:t>Τύποι ερωτήσεων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E7C34E0-B4D5-BDA3-AF03-72F5B5C1C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l-GR" b="1" dirty="0"/>
              <a:t>Ανοιχτού τύπου (ανοιχτές ερωτήσεις)</a:t>
            </a:r>
            <a:r>
              <a:rPr lang="el-GR" dirty="0"/>
              <a:t> </a:t>
            </a:r>
          </a:p>
          <a:p>
            <a:pPr>
              <a:defRPr/>
            </a:pPr>
            <a:endParaRPr lang="el-GR" dirty="0"/>
          </a:p>
          <a:p>
            <a:pPr>
              <a:defRPr/>
            </a:pPr>
            <a:r>
              <a:rPr lang="el-GR" b="1" dirty="0"/>
              <a:t>Κλειστού τύπου (κλειστές ερωτήσεις).</a:t>
            </a:r>
          </a:p>
          <a:p>
            <a:pPr>
              <a:defRPr/>
            </a:pPr>
            <a:r>
              <a:rPr lang="el-GR" dirty="0"/>
              <a:t>Στις κλειστές ερωτήσεις υποδεικνύεται μια σειρά τιμών (πιθανών απαντήσεων) από τις οποίες επιλέγει ο ερωτώμενος (μία ή περισσότερες). </a:t>
            </a:r>
          </a:p>
          <a:p>
            <a:pPr>
              <a:defRPr/>
            </a:pPr>
            <a:r>
              <a:rPr lang="el-GR" dirty="0"/>
              <a:t>Οι κλειστές ερωτήσεις επιτρέπουν την ποσοτική ανάλυση. </a:t>
            </a:r>
          </a:p>
          <a:p>
            <a:pPr>
              <a:defRPr/>
            </a:pPr>
            <a:r>
              <a:rPr lang="el-GR" dirty="0"/>
              <a:t>Το πρόβλημα συχνά υπάρχει είναι ότι το σύνολο των τιμών τους μπορεί να μην εκφράζει το σύνολο των πιθανών απαντήσεων που θα ήθελαν να δώσουν οι ερωτώμενοι. </a:t>
            </a:r>
          </a:p>
          <a:p>
            <a:pPr>
              <a:defRPr/>
            </a:pPr>
            <a:r>
              <a:rPr lang="el-GR" dirty="0"/>
              <a:t>Γι αυτό έχει μεγάλη σημασία ο σωστός σχεδιασμός των ερωτήσεων.</a:t>
            </a:r>
          </a:p>
          <a:p>
            <a:pPr>
              <a:defRPr/>
            </a:pPr>
            <a:r>
              <a:rPr lang="el-GR" dirty="0"/>
              <a:t>Είναι γεγονός ότι για να αντιπαρέλθουν αυτή τη δυσκολία, οι ερευνητές χρησιμοποιούν την κατηγορία «άλλο». </a:t>
            </a:r>
          </a:p>
          <a:p>
            <a:pPr>
              <a:defRPr/>
            </a:pPr>
            <a:r>
              <a:rPr lang="el-GR" dirty="0"/>
              <a:t>Οι τιμές τους θα πρέπει να είναι αμοιβαία αποκλειόμενες και να καλύπτουν και να εξαντλούν το σύνολο των δυνατών απαντήσεων.</a:t>
            </a:r>
          </a:p>
          <a:p>
            <a:pPr>
              <a:defRPr/>
            </a:pP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Τίτλος 1">
            <a:extLst>
              <a:ext uri="{FF2B5EF4-FFF2-40B4-BE49-F238E27FC236}">
                <a16:creationId xmlns:a16="http://schemas.microsoft.com/office/drawing/2014/main" id="{5FC04409-DF98-5777-23A8-84049BF187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100" b="1"/>
              <a:t>Οδηγίες για την αποφυγή σφαλμάτων κατά την κατασκευή ερωτήσεων</a:t>
            </a:r>
            <a:endParaRPr lang="el-GR" altLang="el-GR" b="1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4701F33-E303-CFB9-A51D-09B5E197F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defRPr/>
            </a:pPr>
            <a:r>
              <a:rPr lang="el-GR" dirty="0"/>
              <a:t>Οι ερωτήσεις πρέπει να είναι σαφείς. </a:t>
            </a:r>
          </a:p>
          <a:p>
            <a:pPr>
              <a:defRPr/>
            </a:pPr>
            <a:r>
              <a:rPr lang="el-GR" dirty="0"/>
              <a:t>Όχι διφορούμενες ερωτήσεις.  </a:t>
            </a:r>
          </a:p>
          <a:p>
            <a:pPr>
              <a:defRPr/>
            </a:pPr>
            <a:r>
              <a:rPr lang="el-GR" dirty="0"/>
              <a:t>Οι ερωτώμενοι πρέπει να είναι ικανοί και διατεθειμένοι να απαντήσουν. </a:t>
            </a:r>
          </a:p>
          <a:p>
            <a:pPr>
              <a:defRPr/>
            </a:pPr>
            <a:r>
              <a:rPr lang="el-GR" dirty="0"/>
              <a:t>Οι ερωτήσεις πρέπει να είναι σχετικές και σύντομες.</a:t>
            </a:r>
          </a:p>
          <a:p>
            <a:pPr>
              <a:defRPr/>
            </a:pPr>
            <a:r>
              <a:rPr lang="el-GR" dirty="0"/>
              <a:t>Αποφύγετε τις αρνητικές ερωτήσεις.  </a:t>
            </a:r>
          </a:p>
          <a:p>
            <a:pPr>
              <a:defRPr/>
            </a:pPr>
            <a:r>
              <a:rPr lang="el-GR" dirty="0"/>
              <a:t>Αποφύγετε μεροληπτικές ερωτήσεις και όρους. </a:t>
            </a:r>
          </a:p>
          <a:p>
            <a:pPr>
              <a:defRPr/>
            </a:pPr>
            <a:r>
              <a:rPr lang="el-GR" dirty="0"/>
              <a:t>Το ερωτηματολόγιο πρέπει να είναι τακτοποιημένο και ξεκάθαρο.</a:t>
            </a:r>
          </a:p>
          <a:p>
            <a:pPr>
              <a:defRPr/>
            </a:pPr>
            <a:r>
              <a:rPr lang="el-GR" dirty="0"/>
              <a:t>Αποφύγετε φορτωμένες ερωτήσεις που υποδεικνύουν «τη σωστή απάντηση».</a:t>
            </a:r>
          </a:p>
          <a:p>
            <a:pPr>
              <a:defRPr/>
            </a:pPr>
            <a:r>
              <a:rPr lang="el-GR" dirty="0"/>
              <a:t>Αποφύγετε τη χρήση φορτισμένων λέξεων.</a:t>
            </a:r>
          </a:p>
          <a:p>
            <a:pPr>
              <a:defRPr/>
            </a:pPr>
            <a:r>
              <a:rPr lang="el-GR" dirty="0"/>
              <a:t>Γράψτε απλές φυσιολογικές προτάσεις.</a:t>
            </a:r>
          </a:p>
          <a:p>
            <a:pPr>
              <a:defRPr/>
            </a:pPr>
            <a:r>
              <a:rPr lang="el-GR" dirty="0"/>
              <a:t>Αποφύγετε φράσεις του συρμού, αλλά και τεχνικούς όρους.</a:t>
            </a:r>
          </a:p>
          <a:p>
            <a:pPr>
              <a:defRPr/>
            </a:pPr>
            <a:r>
              <a:rPr lang="el-GR" dirty="0"/>
              <a:t>Οι ερωτήσεις πρέπει να είναι κατανοητές από όλους, αλλιώς χρειάζεται αναθεώρηση.</a:t>
            </a:r>
          </a:p>
          <a:p>
            <a:pPr>
              <a:defRPr/>
            </a:pPr>
            <a:r>
              <a:rPr lang="el-GR" dirty="0"/>
              <a:t>Να είστε συγκεκριμένοι και να μην μιλάτε αόριστα. </a:t>
            </a:r>
          </a:p>
          <a:p>
            <a:pPr>
              <a:defRPr/>
            </a:pPr>
            <a:r>
              <a:rPr lang="el-GR" dirty="0"/>
              <a:t>Χρησιμοποιήστε κατάλληλους ποσοτικούς και χρονικούς προσδιορισμούς.</a:t>
            </a:r>
          </a:p>
          <a:p>
            <a:pPr>
              <a:defRPr/>
            </a:pPr>
            <a:r>
              <a:rPr lang="el-GR" dirty="0"/>
              <a:t>Τα γεγονότα που περιγράφετε στην ερώτηση θα πρέπει να είναι ακριβή.</a:t>
            </a:r>
          </a:p>
          <a:p>
            <a:pPr>
              <a:defRPr/>
            </a:pPr>
            <a:r>
              <a:rPr lang="el-GR" dirty="0"/>
              <a:t>Μην προϋποθέτετε κάποια προηγούμενη γνώση ή συμπεριφορά του ερωτώμενου.</a:t>
            </a:r>
          </a:p>
          <a:p>
            <a:pPr>
              <a:defRPr/>
            </a:pPr>
            <a:r>
              <a:rPr lang="el-GR" dirty="0"/>
              <a:t>Αποφύγετε διπλές αρνήσεις ή μονοσήμαντα φορτισμένες εκφράσεις.</a:t>
            </a:r>
          </a:p>
          <a:p>
            <a:pPr>
              <a:defRPr/>
            </a:pPr>
            <a:r>
              <a:rPr lang="el-GR" dirty="0"/>
              <a:t>Μη ζητάτε από τους ερωτώμενους να αξιολογήσουν ταυτόχρονα δύο ζητήματα. </a:t>
            </a:r>
          </a:p>
          <a:p>
            <a:pPr>
              <a:defRPr/>
            </a:pP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555</Words>
  <Application>Microsoft Office PowerPoint</Application>
  <PresentationFormat>Ευρεία οθόνη</PresentationFormat>
  <Paragraphs>53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Θέμα του Office</vt:lpstr>
      <vt:lpstr>Ποιοτική έρευνα χαρακτηριστικά  Σχετικά βοηθήματα:  - Μ. Πουρκός &amp; Μ. Δαφέρμος (επιμ.)Κεφ. 1 Εισαγωγή στην ποιοτική έρευνα - ΕΚΚΕ : η διαδικτυακή έρευνα. Πλεονεκτήματα - μειονεκτήματα  </vt:lpstr>
      <vt:lpstr>Τα χαρακτηριστικά της ποιοτικής έρευνας</vt:lpstr>
      <vt:lpstr>Τα είδη της ποιοτικής έρευνας</vt:lpstr>
      <vt:lpstr>Δομημένα ερωτηματολόγια </vt:lpstr>
      <vt:lpstr>Τύποι ερωτήσεων</vt:lpstr>
      <vt:lpstr>Οδηγίες για την αποφυγή σφαλμάτων κατά την κατασκευή ερωτήσεων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Ποιοτική έρευνα χαρακτηριστικά  Σχετικά βοηθήματα:  - Μ. Πουρκός &amp; Μ. Δαφέρμος (επιμ.)Κεφ. 1 Εισαγωγή στην ποιοτική έρευνα - ΕΚΚΕ : η διαδικτυακή έρευνα. Πλεονεκτήματα - μειονεκτήματα  </dc:title>
  <dc:creator>Χρήστης των Windows</dc:creator>
  <cp:lastModifiedBy>Χρήστης των Windows</cp:lastModifiedBy>
  <cp:revision>1</cp:revision>
  <dcterms:created xsi:type="dcterms:W3CDTF">2024-01-20T13:27:12Z</dcterms:created>
  <dcterms:modified xsi:type="dcterms:W3CDTF">2024-01-20T13:37:14Z</dcterms:modified>
</cp:coreProperties>
</file>