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5" r:id="rId38"/>
    <p:sldId id="296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297" r:id="rId51"/>
    <p:sldId id="293" r:id="rId52"/>
    <p:sldId id="294" r:id="rId53"/>
    <p:sldId id="299" r:id="rId54"/>
    <p:sldId id="300" r:id="rId55"/>
    <p:sldId id="301" r:id="rId56"/>
    <p:sldId id="302" r:id="rId57"/>
    <p:sldId id="303" r:id="rId58"/>
    <p:sldId id="304" r:id="rId59"/>
    <p:sldId id="305" r:id="rId6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210" y="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18 - Ορθογώνιο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5D771E-F36A-4614-8EBA-6F32D58EE837}" type="datetimeFigureOut">
              <a:rPr lang="el-GR" smtClean="0">
                <a:solidFill>
                  <a:srgbClr val="F3A447"/>
                </a:solidFill>
              </a:rPr>
              <a:pPr/>
              <a:t>25/10/2016</a:t>
            </a:fld>
            <a:endParaRPr lang="el-GR">
              <a:solidFill>
                <a:srgbClr val="F3A447"/>
              </a:solidFill>
            </a:endParaRPr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l-GR">
              <a:solidFill>
                <a:srgbClr val="F3A447"/>
              </a:solidFill>
            </a:endParaRPr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A691A8-7F60-45F4-8B47-425D866AEC17}" type="slidenum">
              <a:rPr lang="el-GR" smtClean="0">
                <a:solidFill>
                  <a:prstClr val="white"/>
                </a:solidFill>
              </a:rPr>
              <a:pPr/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23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>
                <a:solidFill>
                  <a:srgbClr val="F3A447"/>
                </a:solidFill>
              </a:rPr>
              <a:pPr/>
              <a:t>25/10/2016</a:t>
            </a:fld>
            <a:endParaRPr lang="el-GR">
              <a:solidFill>
                <a:srgbClr val="F3A447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F3A447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2874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>
                <a:solidFill>
                  <a:srgbClr val="F3A447"/>
                </a:solidFill>
              </a:rPr>
              <a:pPr/>
              <a:t>25/10/2016</a:t>
            </a:fld>
            <a:endParaRPr lang="el-GR">
              <a:solidFill>
                <a:srgbClr val="F3A447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F3A447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8601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3A447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0363-29EE-4407-AE96-0D5191EE103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3A4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1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>
                <a:solidFill>
                  <a:srgbClr val="F3A447"/>
                </a:solidFill>
              </a:rPr>
              <a:pPr/>
              <a:t>25/10/2016</a:t>
            </a:fld>
            <a:endParaRPr lang="el-GR">
              <a:solidFill>
                <a:srgbClr val="F3A447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F3A447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954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>
                <a:solidFill>
                  <a:srgbClr val="F3A447"/>
                </a:solidFill>
              </a:rPr>
              <a:pPr/>
              <a:t>25/10/2016</a:t>
            </a:fld>
            <a:endParaRPr lang="el-GR">
              <a:solidFill>
                <a:srgbClr val="F3A447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F3A447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575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>
                <a:solidFill>
                  <a:srgbClr val="F3A447"/>
                </a:solidFill>
              </a:rPr>
              <a:pPr/>
              <a:t>25/10/2016</a:t>
            </a:fld>
            <a:endParaRPr lang="el-GR">
              <a:solidFill>
                <a:srgbClr val="F3A447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F3A447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2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5D771E-F36A-4614-8EBA-6F32D58EE837}" type="datetimeFigureOut">
              <a:rPr lang="el-GR" smtClean="0">
                <a:solidFill>
                  <a:srgbClr val="F3A447"/>
                </a:solidFill>
              </a:rPr>
              <a:pPr/>
              <a:t>25/10/2016</a:t>
            </a:fld>
            <a:endParaRPr lang="el-GR">
              <a:solidFill>
                <a:srgbClr val="F3A447"/>
              </a:solidFill>
            </a:endParaRPr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>
              <a:solidFill>
                <a:srgbClr val="F3A4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2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5D771E-F36A-4614-8EBA-6F32D58EE837}" type="datetimeFigureOut">
              <a:rPr lang="el-GR" smtClean="0">
                <a:solidFill>
                  <a:srgbClr val="F3A447"/>
                </a:solidFill>
              </a:rPr>
              <a:pPr/>
              <a:t>25/10/2016</a:t>
            </a:fld>
            <a:endParaRPr lang="el-GR">
              <a:solidFill>
                <a:srgbClr val="F3A447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l-GR">
              <a:solidFill>
                <a:srgbClr val="F3A447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5044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>
                <a:solidFill>
                  <a:srgbClr val="F3A447"/>
                </a:solidFill>
              </a:rPr>
              <a:pPr/>
              <a:t>25/10/2016</a:t>
            </a:fld>
            <a:endParaRPr lang="el-GR">
              <a:solidFill>
                <a:srgbClr val="F3A447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F3A447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932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>
                <a:solidFill>
                  <a:srgbClr val="F3A447"/>
                </a:solidFill>
              </a:rPr>
              <a:pPr/>
              <a:t>25/10/2016</a:t>
            </a:fld>
            <a:endParaRPr lang="el-GR">
              <a:solidFill>
                <a:srgbClr val="F3A447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F3A447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961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>
                <a:solidFill>
                  <a:srgbClr val="F3A447"/>
                </a:solidFill>
              </a:rPr>
              <a:pPr/>
              <a:t>25/10/2016</a:t>
            </a:fld>
            <a:endParaRPr lang="el-GR">
              <a:solidFill>
                <a:srgbClr val="F3A447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F3A447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374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28 - Ορθογώνιο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29 - Ορθογώνιο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5D771E-F36A-4614-8EBA-6F32D58EE837}" type="datetimeFigureOut">
              <a:rPr lang="el-GR" smtClean="0">
                <a:solidFill>
                  <a:srgbClr val="F3A447"/>
                </a:solidFill>
              </a:rPr>
              <a:pPr/>
              <a:t>25/10/2016</a:t>
            </a:fld>
            <a:endParaRPr lang="el-GR">
              <a:solidFill>
                <a:srgbClr val="F3A447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l-GR">
              <a:solidFill>
                <a:srgbClr val="F3A447"/>
              </a:solidFill>
            </a:endParaRPr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140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214282" y="928670"/>
            <a:ext cx="8458200" cy="1470025"/>
          </a:xfrm>
        </p:spPr>
        <p:txBody>
          <a:bodyPr/>
          <a:lstStyle/>
          <a:p>
            <a:r>
              <a:rPr lang="el-GR" dirty="0" smtClean="0"/>
              <a:t>Κάτω άκρο</a:t>
            </a:r>
            <a:br>
              <a:rPr lang="el-GR" dirty="0" smtClean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273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123728" y="1628800"/>
            <a:ext cx="5256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Διαφορές ανδρικής-γυναικείας πυέλου</a:t>
            </a:r>
          </a:p>
          <a:p>
            <a:r>
              <a:rPr lang="el-GR" dirty="0" smtClean="0"/>
              <a:t>•Γυναικεία πύελος πλατιά και αβαθής (μεγαλύτερες εγκάρσιες διαμέτρους, ενώ στον άνδρα μεγαλύτερες οι κάθετες)</a:t>
            </a:r>
          </a:p>
          <a:p>
            <a:r>
              <a:rPr lang="el-GR" dirty="0" smtClean="0"/>
              <a:t>•Λεπτότερα οστά</a:t>
            </a:r>
          </a:p>
          <a:p>
            <a:r>
              <a:rPr lang="el-GR" dirty="0" smtClean="0"/>
              <a:t>•Άνω στόμιο ωοειδές (ενώ ανδρικό νεφροειδές)</a:t>
            </a:r>
          </a:p>
          <a:p>
            <a:r>
              <a:rPr lang="el-GR" dirty="0" smtClean="0"/>
              <a:t>•</a:t>
            </a:r>
            <a:r>
              <a:rPr lang="el-GR" dirty="0" err="1" smtClean="0"/>
              <a:t>Υποστρόγγυλη</a:t>
            </a:r>
            <a:r>
              <a:rPr lang="el-GR" dirty="0" smtClean="0"/>
              <a:t> ηβική καμάρα (γωνιώδης)</a:t>
            </a:r>
          </a:p>
          <a:p>
            <a:r>
              <a:rPr lang="el-GR" dirty="0" smtClean="0"/>
              <a:t>•Λαγόνια οστά αποκλίνουν προς τα έξω σχεδόν οριζόντια (στον άνδρα σχεδόν απέναντι το ένα στο άλλο)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39350" cy="759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59167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733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8"/>
            <a:ext cx="9363075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691680" y="1484784"/>
            <a:ext cx="57423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Άρθρωση του ισχίου</a:t>
            </a:r>
          </a:p>
          <a:p>
            <a:r>
              <a:rPr lang="el-GR" dirty="0" smtClean="0"/>
              <a:t>•Κοτύλη-</a:t>
            </a:r>
            <a:r>
              <a:rPr lang="el-GR" dirty="0" err="1" smtClean="0"/>
              <a:t>κεφαλ</a:t>
            </a:r>
            <a:r>
              <a:rPr lang="el-GR" dirty="0" smtClean="0"/>
              <a:t>ή μηριαίου (δεν εφαρμόζουν πλήρως)</a:t>
            </a:r>
          </a:p>
          <a:p>
            <a:r>
              <a:rPr lang="el-GR" dirty="0" smtClean="0"/>
              <a:t>•Θύλακος της άρθρωσης </a:t>
            </a:r>
            <a:r>
              <a:rPr lang="el-GR" dirty="0" err="1" smtClean="0"/>
              <a:t>προσφύεται</a:t>
            </a:r>
            <a:r>
              <a:rPr lang="el-GR" dirty="0" smtClean="0"/>
              <a:t> στην </a:t>
            </a:r>
            <a:r>
              <a:rPr lang="el-GR" dirty="0" err="1" smtClean="0"/>
              <a:t>οφρύ</a:t>
            </a:r>
            <a:r>
              <a:rPr lang="el-GR" dirty="0" smtClean="0"/>
              <a:t> της κοτύλης και τον </a:t>
            </a:r>
            <a:r>
              <a:rPr lang="el-GR" dirty="0" err="1" smtClean="0"/>
              <a:t>επιχείλιο</a:t>
            </a:r>
            <a:r>
              <a:rPr lang="el-GR" dirty="0" smtClean="0"/>
              <a:t> χόνδρο και τον ανατομικό αυχένα μηριαίου</a:t>
            </a:r>
          </a:p>
          <a:p>
            <a:r>
              <a:rPr lang="el-GR" dirty="0" smtClean="0"/>
              <a:t>•ΠΡΟΣΟΧΗ: ο μείζων και ο ελάσσων </a:t>
            </a:r>
            <a:r>
              <a:rPr lang="el-GR" dirty="0" err="1" smtClean="0"/>
              <a:t>τροχαντήρες</a:t>
            </a:r>
            <a:r>
              <a:rPr lang="el-GR" dirty="0" smtClean="0"/>
              <a:t> είναι ΕΞΩΘΥΛΑΚΙΚΟΙ (σε αντίθεση με τον αυχένα του μηριαίου)</a:t>
            </a:r>
          </a:p>
          <a:p>
            <a:r>
              <a:rPr lang="el-GR" dirty="0" smtClean="0"/>
              <a:t>•Σύνδεσμοι και μύες διατηρούν τη σταθερότητα της άρθρωσης (</a:t>
            </a:r>
            <a:r>
              <a:rPr lang="el-GR" dirty="0" err="1" smtClean="0"/>
              <a:t>στρογγύλος</a:t>
            </a:r>
            <a:r>
              <a:rPr lang="el-GR" dirty="0" smtClean="0"/>
              <a:t> σύνδεσμος </a:t>
            </a:r>
            <a:r>
              <a:rPr lang="el-GR" dirty="0" err="1" smtClean="0"/>
              <a:t>ενδοαρθρικά</a:t>
            </a:r>
            <a:r>
              <a:rPr lang="el-GR" dirty="0" smtClean="0"/>
              <a:t>, φέρει και αρτηρία αιμάτωσης της μηριαίας κεφαλής</a:t>
            </a:r>
            <a:r>
              <a:rPr lang="en-US" dirty="0" smtClean="0"/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59632" y="1484784"/>
            <a:ext cx="6174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Τι είναι ο </a:t>
            </a:r>
            <a:r>
              <a:rPr lang="el-GR" dirty="0" err="1" smtClean="0"/>
              <a:t>οσφυοπυελικός</a:t>
            </a:r>
            <a:r>
              <a:rPr lang="el-GR" dirty="0" smtClean="0"/>
              <a:t> ρυθμός;</a:t>
            </a:r>
          </a:p>
          <a:p>
            <a:r>
              <a:rPr lang="el-GR" dirty="0" smtClean="0"/>
              <a:t>•Συνδυασμός κινήσεων οσφυϊκής μοίρας ΣΣ, πυέλου και ισχίου για την επίτευξη μεγαλύτερης κινητικότητας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71600" y="1305342"/>
            <a:ext cx="6912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Ομάδες μυών που κινούν την άρθρωση του ισχίου</a:t>
            </a:r>
          </a:p>
          <a:p>
            <a:r>
              <a:rPr lang="el-GR" dirty="0" smtClean="0"/>
              <a:t>•Μύες του γλουτού πίσω και έξω από το ισχίο</a:t>
            </a:r>
          </a:p>
          <a:p>
            <a:r>
              <a:rPr lang="el-GR" dirty="0" smtClean="0"/>
              <a:t>–Μείζων γλουτιαίος </a:t>
            </a:r>
            <a:endParaRPr lang="en-US" dirty="0" smtClean="0"/>
          </a:p>
          <a:p>
            <a:r>
              <a:rPr lang="el-GR" dirty="0" smtClean="0"/>
              <a:t>•Καμπτήρες (πρόσθιοι) του ισχίου</a:t>
            </a:r>
          </a:p>
          <a:p>
            <a:r>
              <a:rPr lang="el-GR" dirty="0" smtClean="0"/>
              <a:t>–</a:t>
            </a:r>
            <a:r>
              <a:rPr lang="el-GR" dirty="0" err="1" smtClean="0"/>
              <a:t>Ψοϊτης</a:t>
            </a:r>
            <a:r>
              <a:rPr lang="el-GR" dirty="0" smtClean="0"/>
              <a:t> ελάσσων, μείζων</a:t>
            </a:r>
          </a:p>
          <a:p>
            <a:r>
              <a:rPr lang="el-GR" dirty="0" smtClean="0"/>
              <a:t>–Λαγόνιος</a:t>
            </a:r>
          </a:p>
          <a:p>
            <a:r>
              <a:rPr lang="el-GR" dirty="0" smtClean="0"/>
              <a:t>–</a:t>
            </a:r>
            <a:r>
              <a:rPr lang="el-GR" dirty="0" err="1" smtClean="0"/>
              <a:t>Κτενίτης</a:t>
            </a:r>
            <a:endParaRPr lang="el-GR" dirty="0" smtClean="0"/>
          </a:p>
          <a:p>
            <a:r>
              <a:rPr lang="el-GR" dirty="0" smtClean="0"/>
              <a:t>–Ραπτικός</a:t>
            </a:r>
          </a:p>
          <a:p>
            <a:r>
              <a:rPr lang="el-GR" dirty="0" smtClean="0"/>
              <a:t>•Προσαγωγοί (έσω) μύες του ισχίου</a:t>
            </a:r>
          </a:p>
          <a:p>
            <a:r>
              <a:rPr lang="el-GR" dirty="0" smtClean="0"/>
              <a:t>–Μακρός (</a:t>
            </a:r>
            <a:r>
              <a:rPr lang="el-GR" dirty="0" err="1" smtClean="0"/>
              <a:t>επιπολής</a:t>
            </a:r>
            <a:r>
              <a:rPr lang="el-GR" dirty="0" smtClean="0"/>
              <a:t>) και βραχύς (εν τω </a:t>
            </a:r>
            <a:r>
              <a:rPr lang="el-GR" dirty="0" err="1" smtClean="0"/>
              <a:t>βάθει</a:t>
            </a:r>
            <a:r>
              <a:rPr lang="el-GR" dirty="0" smtClean="0"/>
              <a:t>) προσαγωγός</a:t>
            </a:r>
          </a:p>
          <a:p>
            <a:r>
              <a:rPr lang="el-GR" dirty="0" smtClean="0"/>
              <a:t>–Ισχνός και μεγάλος προσαγωγός</a:t>
            </a:r>
          </a:p>
          <a:p>
            <a:r>
              <a:rPr lang="el-GR" dirty="0" smtClean="0"/>
              <a:t>–Έξω </a:t>
            </a:r>
            <a:r>
              <a:rPr lang="el-GR" dirty="0" err="1" smtClean="0"/>
              <a:t>θυροειδής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342900"/>
            <a:ext cx="56578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28650"/>
            <a:ext cx="90963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676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01225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7821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443708" cy="544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533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100392" cy="5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96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2924"/>
            <a:ext cx="8664277" cy="60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96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68344" cy="530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96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788547" cy="594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96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4976" cy="52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96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1650" cy="733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96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077325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9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66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681789" cy="586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96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2879"/>
            <a:ext cx="7966472" cy="62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96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6315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96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8521"/>
            <a:ext cx="8072388" cy="57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96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0629"/>
            <a:ext cx="8208912" cy="609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313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36712"/>
            <a:ext cx="4757713" cy="563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313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"/>
            <a:ext cx="9572625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313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3"/>
            <a:ext cx="8445493" cy="498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313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092"/>
            <a:ext cx="6552728" cy="5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3139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52388"/>
            <a:ext cx="498157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446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68692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28575"/>
            <a:ext cx="5114925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547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0"/>
            <a:ext cx="52006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547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85725"/>
            <a:ext cx="5019675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547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95250"/>
            <a:ext cx="523875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547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33350"/>
            <a:ext cx="508635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547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0"/>
            <a:ext cx="508635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5475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38125"/>
            <a:ext cx="500062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5475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66675"/>
            <a:ext cx="501967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547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23825"/>
            <a:ext cx="483870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547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57163"/>
            <a:ext cx="4962525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69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928688"/>
            <a:ext cx="722947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262063"/>
            <a:ext cx="57340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3139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200150"/>
            <a:ext cx="52292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3139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190625"/>
            <a:ext cx="558165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3139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5616624" cy="5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4259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1" y="836712"/>
            <a:ext cx="8537863" cy="507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2042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5416823" cy="540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9697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564460" cy="531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351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14" y="836712"/>
            <a:ext cx="6107498" cy="540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4999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7"/>
            <a:ext cx="6264696" cy="596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0483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26639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439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738188"/>
            <a:ext cx="78962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31381"/>
            <a:ext cx="7704856" cy="208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904187" cy="214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419475"/>
            <a:ext cx="4762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688" y="-223838"/>
            <a:ext cx="10239376" cy="730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992888" cy="550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453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Χαρτί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221</Words>
  <Application>Microsoft Office PowerPoint</Application>
  <PresentationFormat>Προβολή στην οθόνη (4:3)</PresentationFormat>
  <Paragraphs>26</Paragraphs>
  <Slides>59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59</vt:i4>
      </vt:variant>
    </vt:vector>
  </HeadingPairs>
  <TitlesOfParts>
    <vt:vector size="60" baseType="lpstr">
      <vt:lpstr>Αστικό</vt:lpstr>
      <vt:lpstr>Κάτω άκρο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Κάτω άκρο</dc:title>
  <dc:creator>Παναγιώτης</dc:creator>
  <cp:lastModifiedBy>Παναγιώτης</cp:lastModifiedBy>
  <cp:revision>6</cp:revision>
  <dcterms:created xsi:type="dcterms:W3CDTF">2014-12-02T09:47:10Z</dcterms:created>
  <dcterms:modified xsi:type="dcterms:W3CDTF">2016-10-25T08:59:48Z</dcterms:modified>
</cp:coreProperties>
</file>