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0.xml" ContentType="application/vnd.openxmlformats-officedocument.presentationml.slide+xml"/>
  <Override PartName="/ppt/slides/slide49.xml" ContentType="application/vnd.openxmlformats-officedocument.presentationml.slide+xml"/>
  <Override PartName="/ppt/slides/slide48.xml" ContentType="application/vnd.openxmlformats-officedocument.presentationml.slide+xml"/>
  <Override PartName="/ppt/slides/slide45.xml" ContentType="application/vnd.openxmlformats-officedocument.presentationml.slide+xml"/>
  <Override PartName="/ppt/slides/slide32.xml" ContentType="application/vnd.openxmlformats-officedocument.presentationml.slide+xml"/>
  <Override PartName="/ppt/slides/slide36.xml" ContentType="application/vnd.openxmlformats-officedocument.presentationml.slide+xml"/>
  <Override PartName="/ppt/slides/slide30.xml" ContentType="application/vnd.openxmlformats-officedocument.presentationml.slide+xml"/>
  <Override PartName="/ppt/slides/slide28.xml" ContentType="application/vnd.openxmlformats-officedocument.presentationml.slide+xml"/>
  <Override PartName="/ppt/slides/slide34.xml" ContentType="application/vnd.openxmlformats-officedocument.presentationml.slide+xml"/>
  <Override PartName="/ppt/slides/slide27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2.xml" ContentType="application/vnd.openxmlformats-officedocument.presentationml.slide+xml"/>
  <Override PartName="/ppt/slides/slide51.xml" ContentType="application/vnd.openxmlformats-officedocument.presentationml.slide+xml"/>
  <Override PartName="/ppt/slides/slide46.xml" ContentType="application/vnd.openxmlformats-officedocument.presentationml.slide+xml"/>
  <Override PartName="/ppt/slides/slide41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52.xml" ContentType="application/vnd.openxmlformats-officedocument.presentationml.slide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docProps/app.xml" ContentType="application/vnd.openxmlformats-officedocument.extended-properties+xml"/>
  <Override PartName="/ppt/slides/slide29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s/slide21.xml" ContentType="application/vnd.openxmlformats-officedocument.presentationml.slide+xml"/>
  <Override PartName="/docProps/core.xml" ContentType="application/vnd.openxmlformats-package.core-properties+xml"/>
  <Override PartName="/ppt/slides/slide19.xml" ContentType="application/vnd.openxmlformats-officedocument.presentationml.slide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slides/slide11.xml" ContentType="application/vnd.openxmlformats-officedocument.presentationml.slide+xml"/>
  <Override PartName="/ppt/slides/slide39.xml" ContentType="application/vnd.openxmlformats-officedocument.presentationml.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5.xml" ContentType="application/vnd.openxmlformats-officedocument.presentationml.slide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slides/slide38.xml" ContentType="application/vnd.openxmlformats-officedocument.presentationml.slide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presProps" Target="presProps.xml" /><Relationship Id="rId58" Type="http://schemas.openxmlformats.org/officeDocument/2006/relationships/tableStyles" Target="tableStyles.xml" /><Relationship Id="rId59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showMasterSp="0" type="title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cxnSpLocks/>
          </p:cNvCxnSpPr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7" name="Picture Placeholder 2"/>
          <p:cNvSpPr>
            <a:spLocks noChangeAspect="1" noGrp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κειμένου υποδείγματος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x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vertTitleAndTx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secHead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Obj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woTxTwoObj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titleOnly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blank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objTx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 type="picTx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14" name="Picture Placeholder 2"/>
          <p:cNvSpPr>
            <a:spLocks noChangeAspect="1" noGrp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>
              <a:cxnSpLocks/>
            </p:cNvCxnSpPr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cxnSpLocks/>
            </p:cNvCxnSpPr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cxnSpLocks/>
            </p:cNvCxnSpPr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cxnSpLocks/>
            </p:cNvCxnSpPr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cxnSpLocks/>
            </p:cNvCxnSpPr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E7D5A79C-BF31-452D-8545-BD9FE54712A8}" type="datetimeFigureOut">
              <a:rPr lang="el-GR" smtClean="0"/>
              <a:t>15/1/2024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</a:lstStyle>
          <a:p>
            <a:fld id="{DF62935D-CA86-482F-8E0D-F213DA928E00}" type="slidenum">
              <a:rPr lang="el-GR" smtClean="0"/>
              <a:t>‹#›</a:t>
            </a:fld>
            <a:endParaRPr lang="el-G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20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8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6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itchFamily="18" charset="2" panose="05040102010807070707"/>
        <a:buChar char=""/>
        <a:defRPr sz="1400" kern="1200" cap="none">
          <a:solidFill>
            <a:schemeClr val="bg2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png"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3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4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Relationship Id="rId3" Type="http://schemas.openxmlformats.org/officeDocument/2006/relationships/image" Target="../media/image43.jpg"/></Relationships>
</file>

<file path=ppt/slides/_rels/slide4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/Relationships>
</file>

<file path=ppt/slides/_rels/slide4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Relationship Id="rId4" Type="http://schemas.openxmlformats.org/officeDocument/2006/relationships/image" Target="../media/image49.jpg"/></Relationships>
</file>

<file path=ppt/slides/_rels/slide5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/Relationships>
</file>

<file path=ppt/slides/_rels/slide5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bg>
      <p:bgPr>
        <a:gradFill rotWithShape="1">
          <a:gsLst>
            <a:gs pos="43000">
              <a:schemeClr val="tx2">
                <a:lumMod val="40000"/>
                <a:lumOff val="6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7030A0"/>
                </a:solidFill>
              </a:rPr>
              <a:t>ΑΝΑΤΟΜΙΑ ΑΝΑΠΝΕΥΣΤΙΚΟΥ ΣΥΣΤΗΜΑΤΟΣ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b="1" dirty="0">
              <a:solidFill>
                <a:schemeClr val="bg1"/>
              </a:solidFill>
            </a:endParaRPr>
          </a:p>
          <a:p>
            <a:r>
              <a:rPr lang="el-GR" b="1" dirty="0">
                <a:solidFill>
                  <a:schemeClr val="bg1"/>
                </a:solidFill>
              </a:rPr>
              <a:t>ΑΣΠΡΟΜΟΥΡΓΟΥ ΚΩΝΣΤΑΝΤΙΝΑ</a:t>
            </a:r>
          </a:p>
          <a:p>
            <a:r>
              <a:rPr lang="el-GR" b="1" dirty="0">
                <a:solidFill>
                  <a:schemeClr val="bg1"/>
                </a:solidFill>
              </a:rPr>
              <a:t>ΤΕΠ Π.Γ.Ν. ΤΡΙΠΟΛΗΣ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4703" y="685800"/>
            <a:ext cx="8543909" cy="527999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l-GR" sz="2800" b="1" dirty="0" err="1">
                <a:solidFill>
                  <a:srgbClr val="FFFF00"/>
                </a:solidFill>
              </a:rPr>
              <a:t>Επιφανειοδραστικός</a:t>
            </a:r>
            <a:r>
              <a:rPr lang="el-GR" sz="2800" b="1" dirty="0">
                <a:solidFill>
                  <a:srgbClr val="FFFF00"/>
                </a:solidFill>
              </a:rPr>
              <a:t> Παράγων (</a:t>
            </a:r>
            <a:r>
              <a:rPr lang="en-US" sz="2800" b="1" dirty="0">
                <a:solidFill>
                  <a:srgbClr val="FFFF00"/>
                </a:solidFill>
              </a:rPr>
              <a:t>Surfactant)</a:t>
            </a:r>
            <a:endParaRPr lang="el-GR" sz="2800" b="1" dirty="0">
              <a:solidFill>
                <a:srgbClr val="FFFF00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Μίγμα από </a:t>
            </a:r>
            <a:r>
              <a:rPr lang="el-GR" b="1" dirty="0" err="1">
                <a:solidFill>
                  <a:schemeClr val="bg1"/>
                </a:solidFill>
              </a:rPr>
              <a:t>φωσφολιπίδια</a:t>
            </a:r>
            <a:r>
              <a:rPr lang="el-GR" b="1" dirty="0">
                <a:solidFill>
                  <a:schemeClr val="bg1"/>
                </a:solidFill>
              </a:rPr>
              <a:t> και </a:t>
            </a:r>
            <a:r>
              <a:rPr lang="el-GR" b="1" dirty="0" err="1">
                <a:solidFill>
                  <a:schemeClr val="bg1"/>
                </a:solidFill>
              </a:rPr>
              <a:t>γλυκοπρωτείνες</a:t>
            </a:r>
            <a:r>
              <a:rPr lang="el-GR" b="1" dirty="0">
                <a:solidFill>
                  <a:schemeClr val="bg1"/>
                </a:solidFill>
              </a:rPr>
              <a:t> που δημιουργεί μοναδική επαφή μεταξύ κυψελιδικού αέρα και υγρού στην επιφάνεια των κυψελιδικών κυττάρων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Διατήρηση χαμηλής επιφανειακής τάσης στο φραγμό αέρος υγρού, αύξηση ενδοτικότητας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ευκολότερη </a:t>
            </a:r>
            <a:r>
              <a:rPr lang="el-GR" b="1" dirty="0" err="1">
                <a:solidFill>
                  <a:schemeClr val="bg1"/>
                </a:solidFill>
              </a:rPr>
              <a:t>έκπτυξη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Πρόληψη της κυψελιδικής κατάρρευσης κατά την εκπνοή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Ανοσορρυθμιστικές</a:t>
            </a:r>
            <a:r>
              <a:rPr lang="el-GR" b="1" dirty="0">
                <a:solidFill>
                  <a:schemeClr val="bg1"/>
                </a:solidFill>
              </a:rPr>
              <a:t> ιδιότητες συμβάλλοντας στο σύστημα της φυσικής ανοσίας του πνεύμονα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Διαταραχές στην ποσότητα, τη σύσταση ή τη λειτουργικότητά του έχει </a:t>
            </a:r>
            <a:r>
              <a:rPr lang="el-GR" b="1" dirty="0" err="1">
                <a:solidFill>
                  <a:schemeClr val="bg1"/>
                </a:solidFill>
              </a:rPr>
              <a:t>περιγραφεί</a:t>
            </a:r>
            <a:r>
              <a:rPr lang="el-GR" b="1" dirty="0">
                <a:solidFill>
                  <a:schemeClr val="bg1"/>
                </a:solidFill>
              </a:rPr>
              <a:t> στους καπνιστές και σε ποικίλα πνευμονικά νοσήματα όπως:  ARDS, ΧΑΠ, Άσθμα, Βρογχιολίτιδα, Κυστική </a:t>
            </a:r>
            <a:r>
              <a:rPr lang="el-GR" b="1" dirty="0" err="1">
                <a:solidFill>
                  <a:schemeClr val="bg1"/>
                </a:solidFill>
              </a:rPr>
              <a:t>Ίνωση</a:t>
            </a:r>
            <a:r>
              <a:rPr lang="el-GR" b="1" dirty="0">
                <a:solidFill>
                  <a:schemeClr val="bg1"/>
                </a:solidFill>
              </a:rPr>
              <a:t>, Πνευμονία, HIV, Πνευμονικό οίδημα, Διάμεσες Πνευμονοπάθειες</a:t>
            </a:r>
          </a:p>
          <a:p>
            <a:pPr>
              <a:buFont typeface="Arial" pitchFamily="34" charset="0" panose="020B0604020202020204"/>
              <a:buChar char="•"/>
            </a:pPr>
            <a:endParaRPr lang="el-GR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Επιφανειοδραστικοσ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παραγων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3191012" y="864970"/>
            <a:ext cx="5809976" cy="3215653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Φυσικεσ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ιδιοτητεσ</a:t>
            </a:r>
            <a:r>
              <a:rPr lang="el-GR" b="1" dirty="0">
                <a:solidFill>
                  <a:srgbClr val="FFFF00"/>
                </a:solidFill>
              </a:rPr>
              <a:t> των </a:t>
            </a:r>
            <a:r>
              <a:rPr lang="el-GR" b="1" dirty="0" err="1">
                <a:solidFill>
                  <a:srgbClr val="FFFF00"/>
                </a:solidFill>
              </a:rPr>
              <a:t>πνευμονων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12559" y="685800"/>
            <a:ext cx="8606053" cy="4063753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u="sng" dirty="0">
                <a:solidFill>
                  <a:schemeClr val="bg1"/>
                </a:solidFill>
              </a:rPr>
              <a:t>Ενδοτικότητα</a:t>
            </a:r>
            <a:r>
              <a:rPr lang="el-GR" b="1" dirty="0">
                <a:solidFill>
                  <a:schemeClr val="bg1"/>
                </a:solidFill>
              </a:rPr>
              <a:t>: Ευκολία με την οποία οι πνεύμονες διατείνονται κάτω από πίεση. Μετριέται ως η μεταβολή του πνευμονικού όγκου προς η μεταβολή της πνευμονικής πίεσης (συμμετοχή των αναπνευστικών μυών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u="sng" dirty="0">
                <a:solidFill>
                  <a:schemeClr val="bg1"/>
                </a:solidFill>
              </a:rPr>
              <a:t>Ελαστικότητα</a:t>
            </a:r>
            <a:r>
              <a:rPr lang="el-GR" b="1" dirty="0">
                <a:solidFill>
                  <a:schemeClr val="bg1"/>
                </a:solidFill>
              </a:rPr>
              <a:t>: Η τάση των πνευμόνων να επιστρέφουν στην αρχική τους δομή. Χρησιμεύει για την έξοδο του αέρα στην εκπνοή (χωρίς κατανάλωση ενέργειας)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u="sng" dirty="0">
                <a:solidFill>
                  <a:schemeClr val="bg1"/>
                </a:solidFill>
              </a:rPr>
              <a:t>Επιφανειακή τάση</a:t>
            </a:r>
            <a:r>
              <a:rPr lang="el-GR" b="1" dirty="0">
                <a:solidFill>
                  <a:schemeClr val="bg1"/>
                </a:solidFill>
              </a:rPr>
              <a:t>: ασκείται από το υγρό των κυψελίδων – εσωτερική δύναμη που ασκεί πίεση στις κυψελίδες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Θωρακικο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τοιχωμα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12 Θωρακικοί σπόνδυλοι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12 ζεύγη πλευρών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Στέρνο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Μύες θωρακικού τοιχώματος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610614" y="685800"/>
            <a:ext cx="4274750" cy="508792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90112" y="4762177"/>
            <a:ext cx="8428499" cy="1232222"/>
          </a:xfrm>
        </p:spPr>
        <p:txBody>
          <a:bodyPr/>
          <a:lstStyle/>
          <a:p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Θωρακικο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τοιχωμα</a:t>
            </a:r>
            <a:r>
              <a:rPr lang="el-GR" b="1" dirty="0">
                <a:solidFill>
                  <a:srgbClr val="FFFF00"/>
                </a:solidFill>
              </a:rPr>
              <a:t> - </a:t>
            </a:r>
            <a:r>
              <a:rPr lang="el-GR" b="1" dirty="0" err="1">
                <a:solidFill>
                  <a:srgbClr val="FFFF00"/>
                </a:solidFill>
              </a:rPr>
              <a:t>στερνο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3852909" y="415340"/>
            <a:ext cx="3547653" cy="45243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Θωρακικη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μοιρα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σπονδυλικησ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στηλησ</a:t>
            </a:r>
            <a:r>
              <a:rPr lang="el-GR" b="1" dirty="0">
                <a:solidFill>
                  <a:srgbClr val="FFFF00"/>
                </a:solidFill>
              </a:rPr>
              <a:t> (</a:t>
            </a:r>
            <a:r>
              <a:rPr lang="el-GR" b="1" dirty="0" err="1">
                <a:solidFill>
                  <a:srgbClr val="FFFF00"/>
                </a:solidFill>
              </a:rPr>
              <a:t>Θμσσ</a:t>
            </a:r>
            <a:r>
              <a:rPr lang="el-GR" b="1" dirty="0">
                <a:solidFill>
                  <a:srgbClr val="FFFF00"/>
                </a:solidFill>
              </a:rPr>
              <a:t>)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7190281" cy="3615267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Παρουσιάζει κύφωση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Το μέγεθος των θωρακικών σπονδύλων αυξάνει από την αρχή προς το τέλος της ΘΜΣΣ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Λόγω της άρθρωσης με τις πλευρές παρουσιάζει ακαμψία σε σχέση με την αυχενική ή την </a:t>
            </a:r>
            <a:r>
              <a:rPr lang="el-GR" b="1" dirty="0" err="1">
                <a:solidFill>
                  <a:schemeClr val="bg1"/>
                </a:solidFill>
              </a:rPr>
              <a:t>οσφυική</a:t>
            </a:r>
            <a:r>
              <a:rPr lang="el-GR" b="1" dirty="0">
                <a:solidFill>
                  <a:schemeClr val="bg1"/>
                </a:solidFill>
              </a:rPr>
              <a:t> μοίρα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627169" y="1234017"/>
            <a:ext cx="3067050" cy="3067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Κλειδα</a:t>
            </a:r>
            <a:r>
              <a:rPr lang="el-GR" b="1" dirty="0">
                <a:solidFill>
                  <a:srgbClr val="FFFF00"/>
                </a:solidFill>
              </a:rPr>
              <a:t> - </a:t>
            </a:r>
            <a:r>
              <a:rPr lang="el-GR" b="1" dirty="0" err="1">
                <a:solidFill>
                  <a:srgbClr val="FFFF00"/>
                </a:solidFill>
              </a:rPr>
              <a:t>ωμοπλατη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Παρουσίαση του PowerPoint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841282" y="1428125"/>
            <a:ext cx="1952625" cy="2343150"/>
          </a:xfrm>
          <a:prstGeom prst="rect">
            <a:avLst/>
          </a:prstGeom>
          <a:noFill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3395999" y="1428126"/>
            <a:ext cx="3678351" cy="2343149"/>
          </a:xfrm>
          <a:prstGeom prst="rect">
            <a:avLst/>
          </a:prstGeom>
        </p:spPr>
      </p:pic>
      <p:pic>
        <p:nvPicPr>
          <p:cNvPr id="4100" name="Picture 4" descr="ανθρώπινη σκελετός κλείδα ανατομία ανατομική απεικόνιση 3d απόθεμα βίντεο -  Βίντεο από boniface: 192319717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676442" y="1428125"/>
            <a:ext cx="3917795" cy="22037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4500" y="4873841"/>
            <a:ext cx="8384111" cy="1120558"/>
          </a:xfrm>
        </p:spPr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Αναπνευστικοι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μυεσ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54602" y="685800"/>
            <a:ext cx="8464010" cy="418804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Εισπνευστικοί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Διάφραγμα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Έξω μεσοπλεύριοι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</a:t>
            </a:r>
            <a:r>
              <a:rPr lang="el-GR" b="1" dirty="0" err="1">
                <a:solidFill>
                  <a:schemeClr val="bg1"/>
                </a:solidFill>
              </a:rPr>
              <a:t>Μεσοχόνδρια</a:t>
            </a:r>
            <a:r>
              <a:rPr lang="el-GR" b="1" dirty="0">
                <a:solidFill>
                  <a:schemeClr val="bg1"/>
                </a:solidFill>
              </a:rPr>
              <a:t> μοίρα έσω μεσοπλεύριων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Επικουρικοί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Σκαληνοί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ΣΚΜ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Θωρακικοί μύες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Εκπνευστικοί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Έσω μεσοπλεύριοι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Κοιλιακοί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964338" y="1245093"/>
            <a:ext cx="4473060" cy="362874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Αναπνευστικοι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μυεσ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2973388" y="409074"/>
            <a:ext cx="5501581" cy="412618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63480" y="4891596"/>
            <a:ext cx="8455132" cy="1102803"/>
          </a:xfrm>
        </p:spPr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διαφραγμα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74703" y="958788"/>
            <a:ext cx="6667130" cy="3693111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Ο βασικός μυς της αναπνοής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Θολωτός μυς που χωρίζει τη θωρακική από την κοιλιακή κοιλότητα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Τρήματα για τη δίοδο δομών όπως ο οισοφάγος, η αορτή και η κάτω κοίλη φλέβα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051503" y="958788"/>
            <a:ext cx="3723368" cy="393280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ΠΑΘΟΛΟΓΙΑ Αναπνευστικό Σύστημα - ppt κατέβασμα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3044277" y="1164539"/>
            <a:ext cx="5093257" cy="38199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διαφραγμα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6949131" y="1048317"/>
            <a:ext cx="3216665" cy="3439015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1775536" y="942308"/>
            <a:ext cx="3381698" cy="343901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Διαφραγμα</a:t>
            </a:r>
            <a:r>
              <a:rPr lang="el-GR" b="1" dirty="0">
                <a:solidFill>
                  <a:srgbClr val="FFFF00"/>
                </a:solidFill>
              </a:rPr>
              <a:t> και </a:t>
            </a:r>
            <a:r>
              <a:rPr lang="el-GR" b="1" dirty="0" err="1">
                <a:solidFill>
                  <a:srgbClr val="FFFF00"/>
                </a:solidFill>
              </a:rPr>
              <a:t>αναπνοη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5122" name="Picture 2" descr="ΑΝΑΠΝΕΥΣΤΙΚΗ ΔΥΣΛΕΙΤΟΥΡΓΙΑ ΚΑΙ ΠΟΝΟΣ - Physio.gr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992188" y="933334"/>
            <a:ext cx="4876800" cy="3352800"/>
          </a:xfrm>
          <a:prstGeom prst="rect">
            <a:avLst/>
          </a:prstGeom>
          <a:noFill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237412" y="1552459"/>
            <a:ext cx="3962400" cy="273367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Διάφραγμα Ανατομία – Λειτουργία - ppt κατέβασμα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1276350" y="1387384"/>
            <a:ext cx="4819650" cy="3614738"/>
          </a:xfrm>
          <a:prstGeom prst="rect">
            <a:avLst/>
          </a:prstGeom>
          <a:noFill/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7043969" y="2000250"/>
            <a:ext cx="371475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52256" y="4980373"/>
            <a:ext cx="8366356" cy="1014026"/>
          </a:xfrm>
        </p:spPr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υπεζωκοτασ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27968" y="685800"/>
            <a:ext cx="8490643" cy="409926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b="1" dirty="0" err="1">
                <a:solidFill>
                  <a:schemeClr val="bg1"/>
                </a:solidFill>
              </a:rPr>
              <a:t>Yμένας</a:t>
            </a:r>
            <a:r>
              <a:rPr lang="el-GR" b="1" dirty="0">
                <a:solidFill>
                  <a:schemeClr val="bg1"/>
                </a:solidFill>
              </a:rPr>
              <a:t> που καλύπτει εξωτερικά τους πνεύμονες και σχηματίζει 2 πέταλα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Tο</a:t>
            </a:r>
            <a:r>
              <a:rPr lang="el-GR" b="1" dirty="0">
                <a:solidFill>
                  <a:schemeClr val="bg1"/>
                </a:solidFill>
              </a:rPr>
              <a:t> περίτονο ή </a:t>
            </a:r>
            <a:r>
              <a:rPr lang="el-GR" b="1" dirty="0" err="1">
                <a:solidFill>
                  <a:schemeClr val="bg1"/>
                </a:solidFill>
              </a:rPr>
              <a:t>τοιχωματικό</a:t>
            </a:r>
            <a:r>
              <a:rPr lang="el-GR" b="1" dirty="0">
                <a:solidFill>
                  <a:schemeClr val="bg1"/>
                </a:solidFill>
              </a:rPr>
              <a:t> (καλύπτει από έσω τη θωρακική κοιλότητα) </a:t>
            </a:r>
          </a:p>
          <a:p>
            <a:pPr>
              <a:buFont typeface="Wingdings" pitchFamily="2" charset="2" panose="05000000000000000000"/>
              <a:buChar char="ü"/>
            </a:pPr>
            <a:r>
              <a:rPr lang="el-GR" b="1" dirty="0">
                <a:solidFill>
                  <a:schemeClr val="bg1"/>
                </a:solidFill>
              </a:rPr>
              <a:t>ανάλογα με το τμήμα της θωρακικής κοιλότητας που καλύπτει χωρίζεται στον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Πλευρικό </a:t>
            </a:r>
            <a:r>
              <a:rPr lang="el-GR" b="1" dirty="0" err="1">
                <a:solidFill>
                  <a:schemeClr val="bg1"/>
                </a:solidFill>
              </a:rPr>
              <a:t>υπεζωκότα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Διαφραγματικό </a:t>
            </a:r>
            <a:r>
              <a:rPr lang="el-GR" b="1" dirty="0" err="1">
                <a:solidFill>
                  <a:schemeClr val="bg1"/>
                </a:solidFill>
              </a:rPr>
              <a:t>υπεζωκότα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Τραχηλικό </a:t>
            </a:r>
            <a:r>
              <a:rPr lang="el-GR" b="1" dirty="0" err="1">
                <a:solidFill>
                  <a:schemeClr val="bg1"/>
                </a:solidFill>
              </a:rPr>
              <a:t>υπεζωκότα</a:t>
            </a:r>
            <a:r>
              <a:rPr lang="el-GR" b="1" dirty="0">
                <a:solidFill>
                  <a:schemeClr val="bg1"/>
                </a:solidFill>
              </a:rPr>
              <a:t> ή θόλο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</a:t>
            </a:r>
            <a:r>
              <a:rPr lang="el-GR" b="1" dirty="0" err="1">
                <a:solidFill>
                  <a:schemeClr val="bg1"/>
                </a:solidFill>
              </a:rPr>
              <a:t>Μεσοπνευμόνιο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υπεζωκότα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Το </a:t>
            </a:r>
            <a:r>
              <a:rPr lang="el-GR" b="1" dirty="0" err="1">
                <a:solidFill>
                  <a:schemeClr val="bg1"/>
                </a:solidFill>
              </a:rPr>
              <a:t>περισπλάγχνιο</a:t>
            </a:r>
            <a:r>
              <a:rPr lang="el-GR" b="1" dirty="0">
                <a:solidFill>
                  <a:schemeClr val="bg1"/>
                </a:solidFill>
              </a:rPr>
              <a:t> (καλύπτει τον πνεύμονα). Εμφανίζει τις μείζονες σχισμές των πνευμόνων που διαχωρίζουν και τους λοβούς.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υπεζωκοτασ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Τα 2 πέταλα επικοινωνούν μεταξύ τους γύρω από τις πύλες των πνευμόνων και μαζί με τους βρόγχους, τα αγγεία και τα νεύρα της πύλης που τυλίγει, αποτελεί τη ρίζα του πνεύμονα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Μεταξύ των 2 πετάλων υπάρχει </a:t>
            </a:r>
            <a:r>
              <a:rPr lang="el-GR" b="1" dirty="0" err="1">
                <a:solidFill>
                  <a:schemeClr val="bg1"/>
                </a:solidFill>
              </a:rPr>
              <a:t>σχισμοειδής</a:t>
            </a:r>
            <a:r>
              <a:rPr lang="el-GR" b="1" dirty="0">
                <a:solidFill>
                  <a:schemeClr val="bg1"/>
                </a:solidFill>
              </a:rPr>
              <a:t> χώρος που περιέχει ορώδες υγρό για τη διευκόλυνση των πνευμόνων κατά την αναπνοή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788893" y="3096374"/>
            <a:ext cx="3018639" cy="258385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5080785" y="3781100"/>
            <a:ext cx="2238375" cy="2047875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Υπεζωκοτικη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κοιλοτητα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Η </a:t>
            </a:r>
            <a:r>
              <a:rPr lang="el-GR" b="1" dirty="0" err="1">
                <a:solidFill>
                  <a:schemeClr val="bg1"/>
                </a:solidFill>
              </a:rPr>
              <a:t>υπεζωκοτική</a:t>
            </a:r>
            <a:r>
              <a:rPr lang="el-GR" b="1" dirty="0">
                <a:solidFill>
                  <a:schemeClr val="bg1"/>
                </a:solidFill>
              </a:rPr>
              <a:t> κοιλότητα είναι αεροστεγώς κλειστή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Η πίεση του </a:t>
            </a:r>
            <a:r>
              <a:rPr lang="el-GR" b="1" dirty="0" err="1">
                <a:solidFill>
                  <a:schemeClr val="bg1"/>
                </a:solidFill>
              </a:rPr>
              <a:t>υπεζωκοτικού</a:t>
            </a:r>
            <a:r>
              <a:rPr lang="el-GR" b="1" dirty="0">
                <a:solidFill>
                  <a:schemeClr val="bg1"/>
                </a:solidFill>
              </a:rPr>
              <a:t> υγρού είναι πάντα αρνητική σε σχέση με την κυψελιδική ή την ατμοσφαιρική πίεση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Τα δυο πέταλα απομακρύνονται μεταξύ τους μόνο σε παθολογικές καταστάσεις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Όταν εισέλθει αέρας μέσα στην κοιλότητα (πνευμοθώρακας) ή όταν γίνει συλλογή υγρού μέσα στην κοιλότητα (</a:t>
            </a:r>
            <a:r>
              <a:rPr lang="el-GR" b="1" dirty="0" err="1">
                <a:solidFill>
                  <a:schemeClr val="bg1"/>
                </a:solidFill>
              </a:rPr>
              <a:t>αιμοθώρακας</a:t>
            </a:r>
            <a:r>
              <a:rPr lang="el-GR" b="1" dirty="0">
                <a:solidFill>
                  <a:schemeClr val="bg1"/>
                </a:solidFill>
              </a:rPr>
              <a:t>, </a:t>
            </a:r>
            <a:r>
              <a:rPr lang="el-GR" b="1" dirty="0" err="1">
                <a:solidFill>
                  <a:schemeClr val="bg1"/>
                </a:solidFill>
              </a:rPr>
              <a:t>πυοθώρακας</a:t>
            </a:r>
            <a:r>
              <a:rPr lang="el-GR" b="1" dirty="0">
                <a:solidFill>
                  <a:schemeClr val="bg1"/>
                </a:solidFill>
              </a:rPr>
              <a:t>, </a:t>
            </a:r>
          </a:p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289083" y="421686"/>
            <a:ext cx="5570873" cy="3138259"/>
          </a:xfrm>
          <a:prstGeom prst="rect">
            <a:avLst/>
          </a:prstGeom>
        </p:spPr>
      </p:pic>
      <p:pic>
        <p:nvPicPr>
          <p:cNvPr id="8" name="Θέση περιεχομένου 7"/>
          <p:cNvPicPr>
            <a:picLocks noChangeAspect="1" noGrp="1"/>
          </p:cNvPicPr>
          <p:nvPr>
            <p:ph idx="1"/>
          </p:nvPr>
        </p:nvPicPr>
        <p:blipFill>
          <a:blip r:embed="rId3"/>
          <a:stretch/>
        </p:blipFill>
        <p:spPr>
          <a:xfrm>
            <a:off x="7039991" y="421686"/>
            <a:ext cx="4395789" cy="329684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3074519" y="4056446"/>
            <a:ext cx="4793913" cy="2690583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4211" y="4487332"/>
            <a:ext cx="9880215" cy="1507067"/>
          </a:xfrm>
        </p:spPr>
        <p:txBody>
          <a:bodyPr/>
          <a:lstStyle/>
          <a:p>
            <a:r>
              <a:rPr lang="el-GR" b="1" dirty="0">
                <a:solidFill>
                  <a:srgbClr val="FFFF00"/>
                </a:solidFill>
              </a:rPr>
              <a:t>   </a:t>
            </a:r>
            <a:r>
              <a:rPr lang="el-GR" b="1" dirty="0" err="1">
                <a:solidFill>
                  <a:srgbClr val="FFFF00"/>
                </a:solidFill>
              </a:rPr>
              <a:t>Πλευριτιδα</a:t>
            </a:r>
            <a:r>
              <a:rPr lang="el-GR" b="1" dirty="0">
                <a:solidFill>
                  <a:srgbClr val="FFFF00"/>
                </a:solidFill>
              </a:rPr>
              <a:t>             </a:t>
            </a:r>
            <a:r>
              <a:rPr lang="el-GR" b="1" dirty="0" err="1">
                <a:solidFill>
                  <a:srgbClr val="FFFF00"/>
                </a:solidFill>
              </a:rPr>
              <a:t>πνευμοθωρακασ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1346801" y="973238"/>
            <a:ext cx="3143250" cy="26670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6457765" y="691388"/>
            <a:ext cx="3795944" cy="379594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2508949" y="1422646"/>
            <a:ext cx="6624949" cy="361473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μεσοθωρακιο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151136" y="1384917"/>
            <a:ext cx="9297881" cy="3102414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Κεντρικό τμήμα της θωρακικής κοιλότητας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Περικλύει</a:t>
            </a:r>
            <a:r>
              <a:rPr lang="el-GR" b="1" dirty="0">
                <a:solidFill>
                  <a:schemeClr val="bg1"/>
                </a:solidFill>
              </a:rPr>
              <a:t> την καρδιά, τα μεγάλα αγγεία, τον οισοφάγο, την τραχεία, το θύμο αδένα, το θωρακικό πόρο, το </a:t>
            </a:r>
            <a:r>
              <a:rPr lang="el-GR" b="1" dirty="0" err="1">
                <a:solidFill>
                  <a:schemeClr val="bg1"/>
                </a:solidFill>
              </a:rPr>
              <a:t>πνευμονογαστρικό</a:t>
            </a:r>
            <a:r>
              <a:rPr lang="el-GR" b="1" dirty="0">
                <a:solidFill>
                  <a:schemeClr val="bg1"/>
                </a:solidFill>
              </a:rPr>
              <a:t> νεύρο και λεμφαδένες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Ορίζεται επάνω από την είσοδο του θώρακος, κάτω από το διάφραγμα, πλαγίως από τον </a:t>
            </a:r>
            <a:r>
              <a:rPr lang="el-GR" b="1" dirty="0" err="1">
                <a:solidFill>
                  <a:schemeClr val="bg1"/>
                </a:solidFill>
              </a:rPr>
              <a:t>υπεζωκότα</a:t>
            </a:r>
            <a:r>
              <a:rPr lang="el-GR" b="1" dirty="0">
                <a:solidFill>
                  <a:schemeClr val="bg1"/>
                </a:solidFill>
              </a:rPr>
              <a:t>, </a:t>
            </a:r>
            <a:r>
              <a:rPr lang="el-GR" b="1" dirty="0" err="1">
                <a:solidFill>
                  <a:schemeClr val="bg1"/>
                </a:solidFill>
              </a:rPr>
              <a:t>προσθίως</a:t>
            </a:r>
            <a:r>
              <a:rPr lang="el-GR" b="1" dirty="0">
                <a:solidFill>
                  <a:schemeClr val="bg1"/>
                </a:solidFill>
              </a:rPr>
              <a:t> από το στέρνο, οπισθίως από το θωρακικό τοίχωμα.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003176" y="5015883"/>
            <a:ext cx="8215436" cy="978516"/>
          </a:xfrm>
        </p:spPr>
        <p:txBody>
          <a:bodyPr>
            <a:normAutofit fontScale="90000"/>
          </a:bodyPr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Ανατομια</a:t>
            </a:r>
            <a:r>
              <a:rPr lang="el-GR" b="1" dirty="0">
                <a:solidFill>
                  <a:srgbClr val="FFFF00"/>
                </a:solidFill>
              </a:rPr>
              <a:t>  </a:t>
            </a:r>
            <a:r>
              <a:rPr lang="el-GR" b="1" dirty="0" err="1">
                <a:solidFill>
                  <a:srgbClr val="FFFF00"/>
                </a:solidFill>
              </a:rPr>
              <a:t>αναπνευστικου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συστηματοσ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51433" y="177553"/>
            <a:ext cx="8667179" cy="6258758"/>
          </a:xfrm>
        </p:spPr>
        <p:txBody>
          <a:bodyPr>
            <a:normAutofit/>
          </a:bodyPr>
          <a:lstStyle/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Θωρακικό τοίχωμα (οστά, μύες)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Υπεζωκοτική</a:t>
            </a:r>
            <a:r>
              <a:rPr lang="el-GR" b="1" dirty="0">
                <a:solidFill>
                  <a:schemeClr val="bg1"/>
                </a:solidFill>
              </a:rPr>
              <a:t> κοιλότητα (</a:t>
            </a:r>
            <a:r>
              <a:rPr lang="el-GR" b="1" dirty="0" err="1">
                <a:solidFill>
                  <a:schemeClr val="bg1"/>
                </a:solidFill>
              </a:rPr>
              <a:t>τοιχωματικός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υπεζωκότας</a:t>
            </a:r>
            <a:r>
              <a:rPr lang="el-GR" b="1" dirty="0">
                <a:solidFill>
                  <a:schemeClr val="bg1"/>
                </a:solidFill>
              </a:rPr>
              <a:t>, </a:t>
            </a:r>
            <a:r>
              <a:rPr lang="el-GR" b="1" dirty="0" err="1">
                <a:solidFill>
                  <a:schemeClr val="bg1"/>
                </a:solidFill>
              </a:rPr>
              <a:t>περισπλάγχνιος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υπεζωκότας</a:t>
            </a:r>
            <a:r>
              <a:rPr lang="el-GR" b="1" dirty="0">
                <a:solidFill>
                  <a:schemeClr val="bg1"/>
                </a:solidFill>
              </a:rPr>
              <a:t>)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Μεσοθωράκιο</a:t>
            </a:r>
            <a:r>
              <a:rPr lang="el-GR" b="1" dirty="0">
                <a:solidFill>
                  <a:schemeClr val="bg1"/>
                </a:solidFill>
              </a:rPr>
              <a:t> (αγγεία, οισοφάγος, νεύρα)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Σύστημα αεραγωγών (ρινική και στοματική κοιλότητα, φάρυγγας,</a:t>
            </a:r>
          </a:p>
          <a:p>
            <a:pPr marL="0" indent="0" algn="just">
              <a:buNone/>
            </a:pPr>
            <a:r>
              <a:rPr lang="el-GR" b="1" dirty="0">
                <a:solidFill>
                  <a:schemeClr val="bg1"/>
                </a:solidFill>
              </a:rPr>
              <a:t>     λάρυγγας, τραχεία, </a:t>
            </a:r>
            <a:r>
              <a:rPr lang="el-GR" b="1" dirty="0" err="1">
                <a:solidFill>
                  <a:schemeClr val="bg1"/>
                </a:solidFill>
              </a:rPr>
              <a:t>στελεχιαίοι</a:t>
            </a:r>
            <a:r>
              <a:rPr lang="el-GR" b="1" dirty="0">
                <a:solidFill>
                  <a:schemeClr val="bg1"/>
                </a:solidFill>
              </a:rPr>
              <a:t> βρόγχοι, τμηματικοί βρόγχοι)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Πνευμονικό παρέγχυμα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 err="1">
                <a:solidFill>
                  <a:schemeClr val="bg1"/>
                </a:solidFill>
              </a:rPr>
              <a:t>Αγγείωση</a:t>
            </a:r>
            <a:r>
              <a:rPr lang="el-GR" b="1" dirty="0">
                <a:solidFill>
                  <a:schemeClr val="bg1"/>
                </a:solidFill>
              </a:rPr>
              <a:t> (πνευμονική κυκλοφορία, βρογχική κυκλοφορία)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Λεμφική κυκλοφορία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Νεύρωση του </a:t>
            </a:r>
            <a:r>
              <a:rPr lang="el-GR" b="1" dirty="0" err="1">
                <a:solidFill>
                  <a:schemeClr val="bg1"/>
                </a:solidFill>
              </a:rPr>
              <a:t>πνεύμονος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Θωρακική κοιλότητα - Βικιπαίδεια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9145017" y="2965203"/>
            <a:ext cx="2495550" cy="2495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μεσοθωρακιο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5" name="Θέση περιεχομένου 4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6328441" y="1156317"/>
            <a:ext cx="4365833" cy="361473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/>
          <a:stretch/>
        </p:blipFill>
        <p:spPr>
          <a:xfrm>
            <a:off x="912761" y="547952"/>
            <a:ext cx="4121253" cy="4121253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Συστημα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αεραγωγων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ΑΝΩ ΑΕΡΟΦΟΡΟΣ ΟΔΟΣ</a:t>
            </a: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ΡΙΝΑ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ΦΑΡΥΓΓΑΣ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ΣΤΟΜΑΤΙΚΗ ΚΟΙΛΟΤΗΤΑ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ΛΑΡΥΓΓΑΣ</a:t>
            </a: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ΚΑΤΩ ΑΕΡΟΦΟΡΟΣ ΟΔΟΣ</a:t>
            </a: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ΤΡΑΧΕΙΑ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2 ΒΡΟΓΧΟΙ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ΠΝΕΥΜΟΝΕΣ</a:t>
            </a:r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8322650" y="2267562"/>
            <a:ext cx="3185138" cy="443953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2414727" y="498734"/>
            <a:ext cx="7531855" cy="5648892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ανω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r>
              <a:rPr lang="el-GR" b="1" dirty="0">
                <a:solidFill>
                  <a:srgbClr val="FFFF00"/>
                </a:solidFill>
              </a:rPr>
              <a:t>  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Ρινικη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κοιλοτητα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23783" y="685800"/>
            <a:ext cx="8694829" cy="4347839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Δύο θαλάμους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Οροφή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Έδαφος 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  σκληρά υπερώα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Έσω τοίχωμα 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 διάφραγμα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– Έξω τοίχωμα 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 ρινικές κόγχες, ρινικοί πόροι</a:t>
            </a:r>
          </a:p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Λειτουργίες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- Όσφρηση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- Αντανακλαστικό πταρμού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- </a:t>
            </a:r>
            <a:r>
              <a:rPr lang="el-GR" b="1" dirty="0" err="1">
                <a:solidFill>
                  <a:schemeClr val="bg1"/>
                </a:solidFill>
              </a:rPr>
              <a:t>Εφύγρανση</a:t>
            </a:r>
            <a:r>
              <a:rPr lang="el-GR" b="1" dirty="0">
                <a:solidFill>
                  <a:schemeClr val="bg1"/>
                </a:solidFill>
              </a:rPr>
              <a:t>, κάθαρση και θέρμανση εισπνεόμενου αέρα</a:t>
            </a:r>
          </a:p>
          <a:p>
            <a:pPr marL="0" indent="0">
              <a:buNone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031114" y="308505"/>
            <a:ext cx="4817893" cy="399645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ανω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Στοματικη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κοιλοτητα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3628640" y="588393"/>
            <a:ext cx="5678749" cy="4259062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φαρυγγασ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Μυϊκός σωλήνας ο οποίος ξεκινάει πίσω από την μύτη και το στόμα και αποτελεί την κοινή αρχή του αναπνευστικού και του πεπτικού συστήματος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Διαιρείται σε 3 μοίρες: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 1. Ρινοφάρυγγας (πίσω από την μύτη) 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 2. </a:t>
            </a:r>
            <a:r>
              <a:rPr lang="el-GR" b="1" dirty="0" err="1">
                <a:solidFill>
                  <a:schemeClr val="bg1"/>
                </a:solidFill>
              </a:rPr>
              <a:t>Στοματοφάρυγγας</a:t>
            </a:r>
            <a:r>
              <a:rPr lang="el-GR" b="1" dirty="0">
                <a:solidFill>
                  <a:schemeClr val="bg1"/>
                </a:solidFill>
              </a:rPr>
              <a:t> (πίσω από το στόμα) </a:t>
            </a:r>
          </a:p>
          <a:p>
            <a:pPr marL="0" indent="0">
              <a:buNone/>
            </a:pPr>
            <a:r>
              <a:rPr lang="el-GR" b="1" dirty="0">
                <a:solidFill>
                  <a:schemeClr val="bg1"/>
                </a:solidFill>
              </a:rPr>
              <a:t> 3. </a:t>
            </a:r>
            <a:r>
              <a:rPr lang="el-GR" b="1" dirty="0" err="1">
                <a:solidFill>
                  <a:schemeClr val="bg1"/>
                </a:solidFill>
              </a:rPr>
              <a:t>Υποφάρυγγας</a:t>
            </a:r>
            <a:r>
              <a:rPr lang="el-GR" b="1" dirty="0">
                <a:solidFill>
                  <a:schemeClr val="bg1"/>
                </a:solidFill>
              </a:rPr>
              <a:t> (πίσω από τον λάρυγγα).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6498453" y="2271434"/>
            <a:ext cx="4614909" cy="3305429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Ανω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λαρυγγασ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5240155" cy="3615267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Μεταφέρει τον αέρα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Παράγει τους ήχους της φωνής μας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Μήκος 7 </a:t>
            </a:r>
            <a:r>
              <a:rPr lang="en-US" b="1" dirty="0">
                <a:solidFill>
                  <a:schemeClr val="bg1"/>
                </a:solidFill>
              </a:rPr>
              <a:t>cm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Αποτελείται από χόνδρους ( </a:t>
            </a:r>
            <a:r>
              <a:rPr lang="el-GR" b="1" dirty="0" err="1">
                <a:solidFill>
                  <a:schemeClr val="bg1"/>
                </a:solidFill>
              </a:rPr>
              <a:t>επιγλωτίδα</a:t>
            </a:r>
            <a:r>
              <a:rPr lang="el-GR" b="1" dirty="0">
                <a:solidFill>
                  <a:schemeClr val="bg1"/>
                </a:solidFill>
              </a:rPr>
              <a:t>, θυρεοειδής, κρικοειδής, </a:t>
            </a:r>
            <a:r>
              <a:rPr lang="el-GR" b="1" dirty="0" err="1">
                <a:solidFill>
                  <a:schemeClr val="bg1"/>
                </a:solidFill>
              </a:rPr>
              <a:t>αρυταινοειδής</a:t>
            </a:r>
            <a:r>
              <a:rPr lang="el-GR" b="1" dirty="0">
                <a:solidFill>
                  <a:schemeClr val="bg1"/>
                </a:solidFill>
              </a:rPr>
              <a:t>, κερατοειδής, σφηνοειδής)</a:t>
            </a:r>
          </a:p>
          <a:p>
            <a:pPr>
              <a:buFont typeface="Wingdings" pitchFamily="2" charset="2" panose="05000000000000000000"/>
              <a:buChar char="v"/>
            </a:pPr>
            <a:endParaRPr lang="el-GR" b="1" dirty="0">
              <a:solidFill>
                <a:schemeClr val="bg1"/>
              </a:solidFill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5924367" y="857515"/>
            <a:ext cx="5844467" cy="438335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Λαρυγγασ</a:t>
            </a:r>
            <a:r>
              <a:rPr lang="el-GR" b="1" dirty="0">
                <a:solidFill>
                  <a:srgbClr val="FFFF00"/>
                </a:solidFill>
              </a:rPr>
              <a:t>  -  </a:t>
            </a:r>
            <a:r>
              <a:rPr lang="el-GR" b="1" dirty="0" err="1">
                <a:solidFill>
                  <a:srgbClr val="FFFF00"/>
                </a:solidFill>
              </a:rPr>
              <a:t>φωνητικεσ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χορδεσ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Η κοιλότητα του λάρυγγα έχει σχήμα κλεψύδρας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Το στενότερο άνοιγμά του έχει μεταβλητό μέγεθος και ονομάζεται γλωττίδα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Στα άκρα της γλωττίδας υπάρχουν μεμβρανώδεις αναδιπλώσεις, οι φωνητικές χορδές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Οι χορδές πάλλονται κατά την έξοδο του αέρα και παράγουν ήχους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Μύες που υπάρχουν στα τοιχώματα του λάρυγγα, αυξομειώνουν την τάση των χορδών και το άνοιγμα της γλωττίδας.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Λαρυγγασ</a:t>
            </a:r>
            <a:r>
              <a:rPr lang="el-GR" b="1" dirty="0">
                <a:solidFill>
                  <a:srgbClr val="FFFF00"/>
                </a:solidFill>
              </a:rPr>
              <a:t>  -  </a:t>
            </a:r>
            <a:r>
              <a:rPr lang="el-GR" b="1" dirty="0" err="1">
                <a:solidFill>
                  <a:srgbClr val="FFFF00"/>
                </a:solidFill>
              </a:rPr>
              <a:t>φωνητικεσ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χορδεσ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1146552" y="668045"/>
            <a:ext cx="4857643" cy="3614738"/>
          </a:xfrm>
          <a:prstGeom prst="rect">
            <a:avLst/>
          </a:prstGeom>
        </p:spPr>
      </p:pic>
      <p:pic>
        <p:nvPicPr>
          <p:cNvPr id="7170" name="Picture 2" descr="Βράχνιασμα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41635" y="1065320"/>
            <a:ext cx="4530990" cy="29500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Νευρα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ανωτερου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αναπνευστικου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συστηματοσ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Αισθητική Νεύρωση </a:t>
            </a:r>
          </a:p>
          <a:p>
            <a:pPr>
              <a:buFont typeface="Wingdings" pitchFamily="2" charset="2" panose="05000000000000000000"/>
              <a:buChar char="ü"/>
            </a:pPr>
            <a:r>
              <a:rPr lang="el-GR" b="1" dirty="0">
                <a:solidFill>
                  <a:schemeClr val="bg1"/>
                </a:solidFill>
              </a:rPr>
              <a:t>Τρίδυμο</a:t>
            </a:r>
          </a:p>
          <a:p>
            <a:pPr>
              <a:buFont typeface="Wingdings" pitchFamily="2" charset="2" panose="05000000000000000000"/>
              <a:buChar char="ü"/>
            </a:pPr>
            <a:r>
              <a:rPr lang="el-GR" b="1" dirty="0">
                <a:solidFill>
                  <a:schemeClr val="bg1"/>
                </a:solidFill>
              </a:rPr>
              <a:t> Γλωσσοφαρυγγικό</a:t>
            </a:r>
          </a:p>
          <a:p>
            <a:pPr>
              <a:buFont typeface="Wingdings" pitchFamily="2" charset="2" panose="05000000000000000000"/>
              <a:buChar char="ü"/>
            </a:pPr>
            <a:r>
              <a:rPr lang="el-GR" b="1" dirty="0">
                <a:solidFill>
                  <a:schemeClr val="bg1"/>
                </a:solidFill>
              </a:rPr>
              <a:t> Προσωπικό,</a:t>
            </a:r>
          </a:p>
          <a:p>
            <a:pPr>
              <a:buFont typeface="Wingdings" pitchFamily="2" charset="2" panose="05000000000000000000"/>
              <a:buChar char="ü"/>
            </a:pPr>
            <a:r>
              <a:rPr lang="el-GR" b="1" dirty="0" err="1">
                <a:solidFill>
                  <a:schemeClr val="bg1"/>
                </a:solidFill>
              </a:rPr>
              <a:t>Πνευμονογαστρικό</a:t>
            </a:r>
            <a:r>
              <a:rPr lang="el-GR" b="1" dirty="0">
                <a:solidFill>
                  <a:schemeClr val="bg1"/>
                </a:solidFill>
              </a:rPr>
              <a:t> (+ κινητική)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Εμβρυικη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ζωη</a:t>
            </a:r>
            <a:r>
              <a:rPr lang="el-GR" b="1" dirty="0">
                <a:solidFill>
                  <a:srgbClr val="FFFF00"/>
                </a:solidFill>
              </a:rPr>
              <a:t> και </a:t>
            </a:r>
            <a:r>
              <a:rPr lang="el-GR" b="1" dirty="0" err="1">
                <a:solidFill>
                  <a:srgbClr val="FFFF00"/>
                </a:solidFill>
              </a:rPr>
              <a:t>αναπνευστικο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5η – 17η εβδομάδα: μορφοποίηση του συστήματος διακλαδώσεως των αεραγωγών και του αντίστοιχου των αγγείων 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16η – 26η εβδομάδα: δημιουργία κυψελιδικών πόρων και ανάπτυξη </a:t>
            </a:r>
            <a:r>
              <a:rPr lang="el-GR" b="1" dirty="0" err="1">
                <a:solidFill>
                  <a:schemeClr val="bg1"/>
                </a:solidFill>
              </a:rPr>
              <a:t>λοβιδίου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24η – 36η εβδομάδα: ανάπτυξη επιπρόσθετων αεραγωγών και σχηματοποίηση αναπνευστικών </a:t>
            </a:r>
            <a:r>
              <a:rPr lang="el-GR" b="1" dirty="0" err="1">
                <a:solidFill>
                  <a:schemeClr val="bg1"/>
                </a:solidFill>
              </a:rPr>
              <a:t>λοβιδίων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36η εβδομάδα κυήσεως - 3ο έτος ζωής: κυψελιδική φάση 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Κατω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τραχεια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Βρίσκεται μπροστά από τον οισοφάγο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Μήκος 10 – 12 </a:t>
            </a:r>
            <a:r>
              <a:rPr lang="en-US" b="1" dirty="0">
                <a:solidFill>
                  <a:schemeClr val="bg1"/>
                </a:solidFill>
              </a:rPr>
              <a:t>cm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Αποτελείται από χόνδρινα </a:t>
            </a:r>
            <a:r>
              <a:rPr lang="el-GR" b="1" dirty="0" err="1">
                <a:solidFill>
                  <a:schemeClr val="bg1"/>
                </a:solidFill>
              </a:rPr>
              <a:t>ημικρίκια</a:t>
            </a:r>
            <a:r>
              <a:rPr lang="el-GR" b="1" dirty="0">
                <a:solidFill>
                  <a:schemeClr val="bg1"/>
                </a:solidFill>
              </a:rPr>
              <a:t> και δεσμίδες μυϊκών ινών και </a:t>
            </a:r>
            <a:r>
              <a:rPr lang="el-GR" b="1" dirty="0" err="1">
                <a:solidFill>
                  <a:schemeClr val="bg1"/>
                </a:solidFill>
              </a:rPr>
              <a:t>βλεννογόνιους</a:t>
            </a:r>
            <a:r>
              <a:rPr lang="el-GR" b="1" dirty="0">
                <a:solidFill>
                  <a:schemeClr val="bg1"/>
                </a:solidFill>
              </a:rPr>
              <a:t> αδένες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Στους ενήλικες, το ένα ήμισυ της τραχείας βρίσκεται </a:t>
            </a:r>
            <a:r>
              <a:rPr lang="el-GR" b="1" dirty="0" err="1">
                <a:solidFill>
                  <a:schemeClr val="bg1"/>
                </a:solidFill>
              </a:rPr>
              <a:t>εξωθωρακικά</a:t>
            </a:r>
            <a:r>
              <a:rPr lang="el-GR" b="1" dirty="0">
                <a:solidFill>
                  <a:schemeClr val="bg1"/>
                </a:solidFill>
              </a:rPr>
              <a:t> και το άλλο ενδοθωρακικά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Στο ύψος της λαβής του στέρνου διχάζεται σε δεξιό και αριστερό κύριο βρόγχο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τραχεια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4" name="Θέση περιεχομένου 3"/>
          <p:cNvPicPr>
            <a:picLocks noChangeAspect="1" noGrp="1"/>
          </p:cNvPicPr>
          <p:nvPr>
            <p:ph idx="1"/>
          </p:nvPr>
        </p:nvPicPr>
        <p:blipFill>
          <a:blip r:embed="rId2"/>
          <a:stretch/>
        </p:blipFill>
        <p:spPr>
          <a:xfrm>
            <a:off x="3784461" y="544994"/>
            <a:ext cx="5776789" cy="4332592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b="1" dirty="0" err="1">
                <a:solidFill>
                  <a:srgbClr val="FFFF00"/>
                </a:solidFill>
              </a:rPr>
              <a:t>Κατω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κυριοι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βρογχοι</a:t>
            </a:r>
            <a:br>
              <a:rPr lang="el-GR" dirty="0"/>
            </a:b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1074198"/>
            <a:ext cx="6089450" cy="3226869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Δεξιός Κύριος Βρόγχος (ΔΕ)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 βραχύτερος και αποτελεί τη φυσική συνέχεια της τραχείας (συχνότερες </a:t>
            </a:r>
            <a:r>
              <a:rPr lang="el-GR" b="1" dirty="0" err="1">
                <a:solidFill>
                  <a:schemeClr val="bg1"/>
                </a:solidFill>
              </a:rPr>
              <a:t>εισροφήσεις</a:t>
            </a:r>
            <a:r>
              <a:rPr lang="el-GR" b="1" dirty="0">
                <a:solidFill>
                  <a:schemeClr val="bg1"/>
                </a:solidFill>
              </a:rPr>
              <a:t>)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Αριστερός Κύριος Βρόγχος (ΑΡ)  </a:t>
            </a:r>
            <a:r>
              <a:rPr lang="el-GR" b="1" dirty="0">
                <a:solidFill>
                  <a:srgbClr val="FFFF00"/>
                </a:solidFill>
              </a:rPr>
              <a:t>→ 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 err="1">
                <a:solidFill>
                  <a:schemeClr val="bg1"/>
                </a:solidFill>
              </a:rPr>
              <a:t>έκφυση</a:t>
            </a:r>
            <a:r>
              <a:rPr lang="el-GR" b="1" dirty="0">
                <a:solidFill>
                  <a:schemeClr val="bg1"/>
                </a:solidFill>
              </a:rPr>
              <a:t> υπό οξεία γωνία</a:t>
            </a:r>
          </a:p>
        </p:txBody>
      </p:sp>
      <p:pic>
        <p:nvPicPr>
          <p:cNvPr id="9218" name="Picture 2" descr="Διαφορά μεταξύ των βρόγχων και των βρόγχων - Νέα 2024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6925692" y="576262"/>
            <a:ext cx="5105400" cy="57054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Κατω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αεροφοροσ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οδοσ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τμηματικοι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βρογχοι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6311392" cy="3615267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ΔΕ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άνω</a:t>
            </a:r>
            <a:r>
              <a:rPr lang="el-GR" b="1" dirty="0">
                <a:solidFill>
                  <a:schemeClr val="bg1"/>
                </a:solidFill>
              </a:rPr>
              <a:t> (κορυφαίος, οπίσθιος, πρόσθιος), </a:t>
            </a:r>
            <a:r>
              <a:rPr lang="el-GR" b="1" dirty="0">
                <a:solidFill>
                  <a:srgbClr val="FFFF00"/>
                </a:solidFill>
              </a:rPr>
              <a:t>μέσος</a:t>
            </a:r>
            <a:r>
              <a:rPr lang="el-GR" b="1" dirty="0">
                <a:solidFill>
                  <a:schemeClr val="bg1"/>
                </a:solidFill>
              </a:rPr>
              <a:t> (πλάγιος, μέσος), </a:t>
            </a:r>
            <a:r>
              <a:rPr lang="el-GR" b="1" dirty="0">
                <a:solidFill>
                  <a:srgbClr val="FFFF00"/>
                </a:solidFill>
              </a:rPr>
              <a:t>κάτω </a:t>
            </a:r>
            <a:r>
              <a:rPr lang="el-GR" b="1" dirty="0">
                <a:solidFill>
                  <a:schemeClr val="bg1"/>
                </a:solidFill>
              </a:rPr>
              <a:t>(κορυφαίος, μέσος, πρόσθιος, πλάγιος, οπίσθιος)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ΑΡ </a:t>
            </a:r>
            <a:r>
              <a:rPr lang="el-GR" b="1" dirty="0">
                <a:solidFill>
                  <a:srgbClr val="FFFF00"/>
                </a:solidFill>
              </a:rPr>
              <a:t>→</a:t>
            </a:r>
            <a:r>
              <a:rPr lang="el-GR" b="1" dirty="0">
                <a:solidFill>
                  <a:schemeClr val="bg1"/>
                </a:solidFill>
              </a:rPr>
              <a:t> </a:t>
            </a:r>
            <a:r>
              <a:rPr lang="el-GR" b="1" dirty="0">
                <a:solidFill>
                  <a:srgbClr val="FFFF00"/>
                </a:solidFill>
              </a:rPr>
              <a:t>άνω</a:t>
            </a:r>
            <a:r>
              <a:rPr lang="el-GR" b="1" dirty="0">
                <a:solidFill>
                  <a:schemeClr val="bg1"/>
                </a:solidFill>
              </a:rPr>
              <a:t> (κορυφαίος, οπίσθιος, πρόσθιος), </a:t>
            </a:r>
            <a:r>
              <a:rPr lang="el-GR" b="1" dirty="0">
                <a:solidFill>
                  <a:srgbClr val="FFFF00"/>
                </a:solidFill>
              </a:rPr>
              <a:t>γλωσσίδα</a:t>
            </a:r>
            <a:r>
              <a:rPr lang="el-GR" b="1" dirty="0">
                <a:solidFill>
                  <a:schemeClr val="bg1"/>
                </a:solidFill>
              </a:rPr>
              <a:t> (ανώτερος, κατώτερος), </a:t>
            </a:r>
            <a:r>
              <a:rPr lang="el-GR" b="1" dirty="0">
                <a:solidFill>
                  <a:srgbClr val="FFFF00"/>
                </a:solidFill>
              </a:rPr>
              <a:t>κάτω</a:t>
            </a:r>
            <a:r>
              <a:rPr lang="el-GR" b="1" dirty="0">
                <a:solidFill>
                  <a:schemeClr val="bg1"/>
                </a:solidFill>
              </a:rPr>
              <a:t> (κορυφαίος, πρόσθιος, πλάγιος, οπίσθιος)</a:t>
            </a:r>
          </a:p>
        </p:txBody>
      </p:sp>
      <p:pic>
        <p:nvPicPr>
          <p:cNvPr id="4" name="Θέση περιεχομένου 6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063666" y="591789"/>
            <a:ext cx="4903139" cy="5905242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Αναπνευστικη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μοναδα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6231493" cy="3615267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Περαιτέρω διακλαδώσεις σε μικρότερους βρόγχους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Οι βρόγχοι διαμέτρου 1mm που δεν έχουν χόνδρινο στοιχείο: </a:t>
            </a:r>
            <a:r>
              <a:rPr lang="el-GR" b="1" dirty="0" err="1">
                <a:solidFill>
                  <a:schemeClr val="bg1"/>
                </a:solidFill>
              </a:rPr>
              <a:t>βρογχιόλια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Τελικά </a:t>
            </a:r>
            <a:r>
              <a:rPr lang="el-GR" b="1" dirty="0" err="1">
                <a:solidFill>
                  <a:schemeClr val="bg1"/>
                </a:solidFill>
              </a:rPr>
              <a:t>βρογχιόλια</a:t>
            </a:r>
            <a:r>
              <a:rPr lang="el-GR" b="1" dirty="0">
                <a:solidFill>
                  <a:schemeClr val="bg1"/>
                </a:solidFill>
              </a:rPr>
              <a:t>, αναπνευστικά </a:t>
            </a:r>
            <a:r>
              <a:rPr lang="el-GR" b="1" dirty="0" err="1">
                <a:solidFill>
                  <a:schemeClr val="bg1"/>
                </a:solidFill>
              </a:rPr>
              <a:t>βρογχιόλια</a:t>
            </a:r>
            <a:r>
              <a:rPr lang="el-GR" b="1" dirty="0">
                <a:solidFill>
                  <a:schemeClr val="bg1"/>
                </a:solidFill>
              </a:rPr>
              <a:t>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Αναπνευστική μονάδα: αναπνευστικό </a:t>
            </a:r>
            <a:r>
              <a:rPr lang="el-GR" b="1" dirty="0" err="1">
                <a:solidFill>
                  <a:schemeClr val="bg1"/>
                </a:solidFill>
              </a:rPr>
              <a:t>βρογχιόλιο</a:t>
            </a:r>
            <a:r>
              <a:rPr lang="el-GR" b="1" dirty="0">
                <a:solidFill>
                  <a:schemeClr val="bg1"/>
                </a:solidFill>
              </a:rPr>
              <a:t> + κυψελιδικοί πόροι + κυψελιδικοί σάκοι + κυψελίδες</a:t>
            </a:r>
          </a:p>
        </p:txBody>
      </p:sp>
      <p:pic>
        <p:nvPicPr>
          <p:cNvPr id="4" name="Θέση περιεχομένου 3"/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230142" y="408373"/>
            <a:ext cx="4984036" cy="488271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Το αναπνευστικό σύστημα - ppt κατέβασμα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6359373" y="994297"/>
            <a:ext cx="5440509" cy="4080382"/>
          </a:xfrm>
          <a:prstGeom prst="rect">
            <a:avLst/>
          </a:prstGeom>
          <a:noFill/>
        </p:spPr>
      </p:pic>
      <p:pic>
        <p:nvPicPr>
          <p:cNvPr id="10244" name="Picture 4" descr="Παθολογική Φυσιολογία Aναπνευστικού Συστήματος - ppt κατέβασμα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11944" y="994297"/>
            <a:ext cx="5440509" cy="40803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Ανταλλαγη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αεριων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685800"/>
            <a:ext cx="6568844" cy="3615267"/>
          </a:xfrm>
        </p:spPr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Η μετακίνηση τόσο του Ο2 όσο και του CΟ2 μέσω του κυψελιδικού φραγμού προς την κυκλοφορία πραγματοποιείται με απλή διάχυση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Η τυχαία κίνηση των μορίων προκαλεί τη μετακίνησή τους από μία περιοχή υψηλής συγκέντρωσης προς μία περιοχή χαμηλής συγκέντρωσης. </a:t>
            </a:r>
          </a:p>
        </p:txBody>
      </p:sp>
      <p:pic>
        <p:nvPicPr>
          <p:cNvPr id="13314" name="Picture 2" descr="4.4.Η αναπνοή στον άνθρωπο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7862703" y="1634453"/>
            <a:ext cx="3323161" cy="30806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Ανταλλαγη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αεριων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14338" name="Picture 2" descr="Ανταλλαγή Αερίων Αίμα - Κυψελίδα Αίμα - Κύτταρο - ppt κατέβασμα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6250511" y="792332"/>
            <a:ext cx="4819650" cy="3614738"/>
          </a:xfrm>
          <a:prstGeom prst="rect">
            <a:avLst/>
          </a:prstGeom>
          <a:noFill/>
        </p:spPr>
      </p:pic>
      <p:pic>
        <p:nvPicPr>
          <p:cNvPr id="14340" name="Picture 4" descr="4.4.Η αναπνοή στον άνθρωπο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684212" y="1277605"/>
            <a:ext cx="4884111" cy="27351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Κυψελιδοτριχοειδικη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μεμβρανη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Η κυψελιδική μεμβράνη αποτελείται από το </a:t>
            </a:r>
            <a:r>
              <a:rPr lang="el-GR" b="1" dirty="0" err="1">
                <a:solidFill>
                  <a:schemeClr val="bg1"/>
                </a:solidFill>
              </a:rPr>
              <a:t>μονόστοιβο</a:t>
            </a:r>
            <a:r>
              <a:rPr lang="el-GR" b="1" dirty="0">
                <a:solidFill>
                  <a:schemeClr val="bg1"/>
                </a:solidFill>
              </a:rPr>
              <a:t> πλακώδες επιθήλιο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Το επιθήλιο αυτό αποτελούν τα κύτταρα του τύπου I, με τα οποία γίνεται η διάχυση των αερίων και τα κύτταρα του τύπου II, τα οποία εκκρίνουν τον </a:t>
            </a:r>
            <a:r>
              <a:rPr lang="el-GR" b="1" dirty="0" err="1">
                <a:solidFill>
                  <a:schemeClr val="bg1"/>
                </a:solidFill>
              </a:rPr>
              <a:t>επιφανειοδραστικό</a:t>
            </a:r>
            <a:r>
              <a:rPr lang="el-GR" b="1" dirty="0">
                <a:solidFill>
                  <a:schemeClr val="bg1"/>
                </a:solidFill>
              </a:rPr>
              <a:t> παράγοντα (</a:t>
            </a:r>
            <a:r>
              <a:rPr lang="el-GR" b="1" dirty="0" err="1">
                <a:solidFill>
                  <a:schemeClr val="bg1"/>
                </a:solidFill>
              </a:rPr>
              <a:t>λιποπρωτεϊνικη</a:t>
            </a:r>
            <a:r>
              <a:rPr lang="el-GR" b="1" dirty="0">
                <a:solidFill>
                  <a:schemeClr val="bg1"/>
                </a:solidFill>
              </a:rPr>
              <a:t> ουσία)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Προς την έσω επιφάνεια της κυψελίδας υπάρχει μια υδάτινη στοιβάδα, η οποία περιέχει τον </a:t>
            </a:r>
            <a:r>
              <a:rPr lang="el-GR" b="1" dirty="0" err="1">
                <a:solidFill>
                  <a:schemeClr val="bg1"/>
                </a:solidFill>
              </a:rPr>
              <a:t>επιφανειοδραστικό</a:t>
            </a:r>
            <a:r>
              <a:rPr lang="el-GR" b="1" dirty="0">
                <a:solidFill>
                  <a:schemeClr val="bg1"/>
                </a:solidFill>
              </a:rPr>
              <a:t> παράγοντα και προς την έξω επιφάνεια υπάρχει η βασική μεμβράνη του τοιχώματος της κυψελίδας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Μετά τη βασική μεμβράνη προς τα έξω βρίσκεται ο μεσοκυττάριος χώρος και στη συνέχεια το ενδοθήλιο του πνευμονικού τριχοειδούς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Το σύνολο των δομών αυτών ονομάζεται </a:t>
            </a:r>
            <a:r>
              <a:rPr lang="el-GR" b="1" dirty="0" err="1">
                <a:solidFill>
                  <a:schemeClr val="bg1"/>
                </a:solidFill>
              </a:rPr>
              <a:t>κυψελιδοτριχοειδική</a:t>
            </a:r>
            <a:r>
              <a:rPr lang="el-GR" b="1" dirty="0">
                <a:solidFill>
                  <a:schemeClr val="bg1"/>
                </a:solidFill>
              </a:rPr>
              <a:t> μεμβράνη ή αναπνευστική μεμβράνη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Πάχος: 2 </a:t>
            </a:r>
            <a:r>
              <a:rPr lang="en-US" b="1" dirty="0">
                <a:solidFill>
                  <a:schemeClr val="bg1"/>
                </a:solidFill>
              </a:rPr>
              <a:t>mm</a:t>
            </a:r>
            <a:r>
              <a:rPr lang="el-GR" b="1" dirty="0">
                <a:solidFill>
                  <a:schemeClr val="bg1"/>
                </a:solidFill>
              </a:rPr>
              <a:t>    ----   Επιφάνεια: 50 – 100</a:t>
            </a:r>
            <a:r>
              <a:rPr lang="en-US" b="1" dirty="0">
                <a:solidFill>
                  <a:schemeClr val="bg1"/>
                </a:solidFill>
              </a:rPr>
              <a:t>m</a:t>
            </a:r>
            <a:r>
              <a:rPr lang="en-US" b="1" baseline="30000" dirty="0">
                <a:solidFill>
                  <a:schemeClr val="bg1"/>
                </a:solidFill>
              </a:rPr>
              <a:t>2 </a:t>
            </a:r>
            <a:endParaRPr lang="el-GR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Πνευμονικα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αγγεια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rgbClr val="FFC000"/>
                </a:solidFill>
              </a:rPr>
              <a:t>Πνευμονικές Αρτηρίες</a:t>
            </a:r>
            <a:r>
              <a:rPr lang="el-GR" b="1" dirty="0">
                <a:solidFill>
                  <a:schemeClr val="bg1"/>
                </a:solidFill>
              </a:rPr>
              <a:t>: 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 Κύριο στέλεχος πνευμονικής αρτηρίας (Δέχεται μικτό φλεβικό αίμα από ΔΕ κοιλία) 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 ΔΕ και ΑΡ κλάδος 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 Μικρότερες διακλαδώσεις που συνοδεύουν τους αντίστοιχους κλάδους των βρόγχων μέχρι τα τελικά </a:t>
            </a:r>
            <a:r>
              <a:rPr lang="el-GR" b="1" dirty="0" err="1">
                <a:solidFill>
                  <a:schemeClr val="bg1"/>
                </a:solidFill>
              </a:rPr>
              <a:t>βρογχιόλια</a:t>
            </a:r>
            <a:r>
              <a:rPr lang="el-GR" b="1" dirty="0">
                <a:solidFill>
                  <a:schemeClr val="bg1"/>
                </a:solidFill>
              </a:rPr>
              <a:t> σχηματίζοντας την αγγειακή κοίτη στα τοιχώματα των κυψελίδων </a:t>
            </a:r>
            <a:r>
              <a:rPr lang="el-GR" b="1" dirty="0">
                <a:solidFill>
                  <a:srgbClr val="FFFF00"/>
                </a:solidFill>
              </a:rPr>
              <a:t>→ </a:t>
            </a:r>
            <a:r>
              <a:rPr lang="el-GR" b="1" dirty="0">
                <a:solidFill>
                  <a:schemeClr val="bg1"/>
                </a:solidFill>
              </a:rPr>
              <a:t>Ανταλλαγή των αερίων μεταξύ κυψελιδικού αέρα και αίματος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Εμβρυικη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ζωη</a:t>
            </a:r>
            <a:r>
              <a:rPr lang="el-GR" b="1" dirty="0">
                <a:solidFill>
                  <a:srgbClr val="FFFF00"/>
                </a:solidFill>
              </a:rPr>
              <a:t> και </a:t>
            </a:r>
            <a:r>
              <a:rPr lang="el-GR" b="1" dirty="0" err="1">
                <a:solidFill>
                  <a:srgbClr val="FFFF00"/>
                </a:solidFill>
              </a:rPr>
              <a:t>αναπνευστικο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Πλήρης ανάπτυξη των κυψελιδικών </a:t>
            </a:r>
            <a:r>
              <a:rPr lang="el-GR" b="1" dirty="0" err="1">
                <a:solidFill>
                  <a:schemeClr val="bg1"/>
                </a:solidFill>
              </a:rPr>
              <a:t>αεροχώρων</a:t>
            </a:r>
            <a:r>
              <a:rPr lang="el-GR" b="1" dirty="0">
                <a:solidFill>
                  <a:schemeClr val="bg1"/>
                </a:solidFill>
              </a:rPr>
              <a:t> την 25η – 26η εβδομάδα 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Κάθε κυψελίδα περιβάλλεται από δικό της τριχοειδικό δίκτυο 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Πλήρης ανάπτυξη κυψελίδων και κυψελιδικών πόρων μεταξύ της 28ης και 32ης εβδομάδας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Περίπου στο τέλος της 35ης εβδομάδας οι κυψελίδες εμφανίζουν σχεδόν τη μεταγεννητική τους δομή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Κατά τη διάρκεια της </a:t>
            </a:r>
            <a:r>
              <a:rPr lang="el-GR" b="1" dirty="0" err="1">
                <a:solidFill>
                  <a:schemeClr val="bg1"/>
                </a:solidFill>
              </a:rPr>
              <a:t>ενδομητρίου</a:t>
            </a:r>
            <a:r>
              <a:rPr lang="el-GR" b="1" dirty="0">
                <a:solidFill>
                  <a:schemeClr val="bg1"/>
                </a:solidFill>
              </a:rPr>
              <a:t> ζωής οι πνεύμονες πληρούνται με υγρό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Πνευμονικα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αγγεια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rgbClr val="FFC000"/>
                </a:solidFill>
              </a:rPr>
              <a:t>Πνευμονικές Αρτηρίες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Μικρές Πνευμονικές φλέβες 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Περιέχουν το οξυγονωμένο αίμα που συλλέγουν από την αγγειακή κοίτη 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Αναστομώνονται στις 4 μεγάλες πνευμονικές φλέβες</a:t>
            </a:r>
          </a:p>
          <a:p>
            <a:pPr>
              <a:buFont typeface="Wingdings" pitchFamily="2" charset="2" panose="05000000000000000000"/>
              <a:buChar char="Ø"/>
            </a:pPr>
            <a:r>
              <a:rPr lang="el-GR" b="1" dirty="0">
                <a:solidFill>
                  <a:schemeClr val="bg1"/>
                </a:solidFill>
              </a:rPr>
              <a:t>Εκβάλλουν στον ΑΡ κόλπο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Πνευμονικη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κυκλοφορια</a:t>
            </a:r>
            <a:endParaRPr lang="el-GR" b="1" dirty="0">
              <a:solidFill>
                <a:srgbClr val="FFFF00"/>
              </a:solidFill>
            </a:endParaRPr>
          </a:p>
        </p:txBody>
      </p:sp>
      <p:pic>
        <p:nvPicPr>
          <p:cNvPr id="15362" name="Picture 2" descr="Διδασκαλία Ανατομίας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1111138" y="204465"/>
            <a:ext cx="4046788" cy="5036588"/>
          </a:xfrm>
          <a:prstGeom prst="rect">
            <a:avLst/>
          </a:prstGeom>
          <a:noFill/>
        </p:spPr>
      </p:pic>
      <p:pic>
        <p:nvPicPr>
          <p:cNvPr id="15364" name="Picture 4" descr="Microsoft PowerPoint - KYKLOFORIKO_Lab.ppt  [\313\345\351\364\357\365\361\343\337\341  \363\365\354\342\341\364\374\364\347\364\3"/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5865181" y="71020"/>
            <a:ext cx="5404998" cy="1810953"/>
          </a:xfrm>
          <a:prstGeom prst="rect">
            <a:avLst/>
          </a:prstGeom>
          <a:noFill/>
        </p:spPr>
      </p:pic>
      <p:pic>
        <p:nvPicPr>
          <p:cNvPr id="15366" name="Picture 6" descr="Πνευμονική κυκλοφορία. Διανυσματικό Αρχείο από ©pattarawit277799022"/>
          <p:cNvPicPr>
            <a:picLocks noChangeAspect="1" noChangeArrowheads="1"/>
          </p:cNvPicPr>
          <p:nvPr/>
        </p:nvPicPr>
        <p:blipFill>
          <a:blip r:embed="rId4"/>
          <a:srcRect/>
          <a:stretch/>
        </p:blipFill>
        <p:spPr bwMode="auto">
          <a:xfrm>
            <a:off x="7320150" y="2018778"/>
            <a:ext cx="4295667" cy="456401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l-GR" b="1" dirty="0">
                <a:solidFill>
                  <a:srgbClr val="FFFF00"/>
                </a:solidFill>
              </a:rPr>
            </a:br>
            <a:br>
              <a:rPr lang="el-GR" b="1" dirty="0">
                <a:solidFill>
                  <a:srgbClr val="FFFF00"/>
                </a:solidFill>
              </a:rPr>
            </a:br>
            <a:r>
              <a:rPr lang="el-GR" b="1" dirty="0" err="1">
                <a:solidFill>
                  <a:srgbClr val="FFFF00"/>
                </a:solidFill>
              </a:rPr>
              <a:t>Λεμφικη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κυκλοφορια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559293" y="745724"/>
            <a:ext cx="4500979" cy="4107776"/>
          </a:xfrm>
        </p:spPr>
        <p:txBody>
          <a:bodyPr/>
          <a:lstStyle/>
          <a:p>
            <a:r>
              <a:rPr lang="el-GR" b="1" dirty="0">
                <a:solidFill>
                  <a:schemeClr val="bg1"/>
                </a:solidFill>
              </a:rPr>
              <a:t>Τα Λεμφαγγεία μεταφέρουν τη λέμφο στους λεμφαδένες της πύλης, της τραχείας και του </a:t>
            </a:r>
            <a:r>
              <a:rPr lang="el-GR" b="1" dirty="0" err="1">
                <a:solidFill>
                  <a:schemeClr val="bg1"/>
                </a:solidFill>
              </a:rPr>
              <a:t>μεσοθωρακίου</a:t>
            </a:r>
            <a:r>
              <a:rPr lang="el-GR" b="1" dirty="0">
                <a:solidFill>
                  <a:schemeClr val="bg1"/>
                </a:solidFill>
              </a:rPr>
              <a:t> και ακολούθως στη συστηματική φλεβική κυκλοφορία δια των θωρακικών πόρων (δεξιού και αριστερού).</a:t>
            </a:r>
          </a:p>
        </p:txBody>
      </p:sp>
      <p:pic>
        <p:nvPicPr>
          <p:cNvPr id="16386" name="Picture 2" descr="Η συμβολή του λεμφικού συστήματος στην άμυνα του οργανισμού, στην  επιδιόρθωση των ιστών και στην απομάκρυνση"/>
          <p:cNvPicPr>
            <a:picLocks noChangeAspect="1" noChangeArrowheads="1"/>
          </p:cNvPicPr>
          <p:nvPr/>
        </p:nvPicPr>
        <p:blipFill>
          <a:blip r:embed="rId2"/>
          <a:srcRect/>
          <a:stretch/>
        </p:blipFill>
        <p:spPr bwMode="auto">
          <a:xfrm>
            <a:off x="5434428" y="983046"/>
            <a:ext cx="6667500" cy="45053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Νευρικο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πνευμονων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Αυτόνομο Νευρικό Σύστημα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ΣΥΜΠΑΘΗΤΙΚΟ (προκαλεί διαστολή των βρόγχων και συστολή των αγγείων) 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ΠΑΡΑΣΥΜΠΑΘΗΤΙΚΟ (προκαλεί συστολή των βρόγχων και διαστολή των αγγείων)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b="1" dirty="0" err="1">
                <a:solidFill>
                  <a:srgbClr val="FFFF00"/>
                </a:solidFill>
              </a:rPr>
              <a:t>Ευχαριστω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πολυ</a:t>
            </a:r>
            <a:r>
              <a:rPr lang="el-GR" b="1" dirty="0">
                <a:solidFill>
                  <a:srgbClr val="FFFF00"/>
                </a:solidFill>
              </a:rPr>
              <a:t>!!</a:t>
            </a:r>
            <a:endParaRPr lang="el-GR" b="1" dirty="0"/>
          </a:p>
        </p:txBody>
      </p:sp>
      <p:pic>
        <p:nvPicPr>
          <p:cNvPr id="17410" name="Picture 2" descr="Αναπνοή - Α. Παπαλαζάρου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2973388" y="1120806"/>
            <a:ext cx="5431143" cy="3614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Εμβρυικη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ζωη</a:t>
            </a:r>
            <a:r>
              <a:rPr lang="el-GR" b="1" dirty="0">
                <a:solidFill>
                  <a:srgbClr val="FFFF00"/>
                </a:solidFill>
              </a:rPr>
              <a:t> και </a:t>
            </a:r>
            <a:r>
              <a:rPr lang="el-GR" b="1" dirty="0" err="1">
                <a:solidFill>
                  <a:srgbClr val="FFFF00"/>
                </a:solidFill>
              </a:rPr>
              <a:t>αναπνευστικο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Μετά την πρώτη αναπνοή, το περισσότερο υγρό απομακρύνεται </a:t>
            </a:r>
            <a:r>
              <a:rPr lang="el-GR" b="1" dirty="0" err="1">
                <a:solidFill>
                  <a:schemeClr val="bg1"/>
                </a:solidFill>
              </a:rPr>
              <a:t>απορροφούμενο</a:t>
            </a:r>
            <a:r>
              <a:rPr lang="el-GR" b="1" dirty="0">
                <a:solidFill>
                  <a:schemeClr val="bg1"/>
                </a:solidFill>
              </a:rPr>
              <a:t> από τον διάμεσο ιστό και το υπόλοιπο εντός των πρώτων 4-6 ωρών της ζωής του νεογνού απομακρύνεται προς την κυκλοφορία</a:t>
            </a:r>
          </a:p>
          <a:p>
            <a:pPr algn="just"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Ο πολλαπλασιασμός των κυψελίδων και η ωρίμανση του πνευμονικού παρεγχύματος συνεχίζονται και μέχρι τους 18 μήνες της ζωής του νεογνού και ο αριθμός των 300.000.000 κυψελίδων ολοκληρώνεται μεταξύ του 2ου και 4ου έτους της ζωής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Ανατομία του Αναπνευστικού Συστήματος"/>
          <p:cNvPicPr>
            <a:picLocks noChangeAspect="1" noChangeArrowheads="1" noGrp="1"/>
          </p:cNvPicPr>
          <p:nvPr>
            <p:ph idx="1"/>
          </p:nvPr>
        </p:nvPicPr>
        <p:blipFill>
          <a:blip r:embed="rId2"/>
          <a:srcRect/>
          <a:stretch/>
        </p:blipFill>
        <p:spPr bwMode="auto">
          <a:xfrm>
            <a:off x="2683963" y="1263098"/>
            <a:ext cx="6436895" cy="37439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949910" y="5060272"/>
            <a:ext cx="8268701" cy="934127"/>
          </a:xfrm>
        </p:spPr>
        <p:txBody>
          <a:bodyPr>
            <a:normAutofit fontScale="90000"/>
          </a:bodyPr>
          <a:lstStyle/>
          <a:p>
            <a:r>
              <a:rPr lang="el-GR" b="1" dirty="0" err="1">
                <a:solidFill>
                  <a:srgbClr val="FFFF00"/>
                </a:solidFill>
              </a:rPr>
              <a:t>Κυτταρα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αναπνευστικου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συστηματοσ</a:t>
            </a:r>
            <a:endParaRPr lang="el-GR" b="1" dirty="0">
              <a:solidFill>
                <a:srgbClr val="FFFF00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710214" y="685800"/>
            <a:ext cx="8508398" cy="4179163"/>
          </a:xfrm>
        </p:spPr>
        <p:txBody>
          <a:bodyPr>
            <a:normAutofit lnSpcReduction="10000"/>
          </a:bodyPr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Ιστολογικά το επιθήλιο των αεραγωγών αποτελείται από </a:t>
            </a:r>
            <a:r>
              <a:rPr lang="el-GR" b="1" dirty="0">
                <a:solidFill>
                  <a:srgbClr val="FFFF00"/>
                </a:solidFill>
              </a:rPr>
              <a:t>8 είδη </a:t>
            </a:r>
            <a:r>
              <a:rPr lang="el-GR" b="1" dirty="0">
                <a:solidFill>
                  <a:schemeClr val="bg1"/>
                </a:solidFill>
              </a:rPr>
              <a:t>κυττάρων</a:t>
            </a: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>
                <a:solidFill>
                  <a:schemeClr val="bg1"/>
                </a:solidFill>
              </a:rPr>
              <a:t>Κροσσωτά </a:t>
            </a: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 err="1">
                <a:solidFill>
                  <a:schemeClr val="bg1"/>
                </a:solidFill>
              </a:rPr>
              <a:t>Βλεννοπαραγωγά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 err="1">
                <a:solidFill>
                  <a:schemeClr val="bg1"/>
                </a:solidFill>
              </a:rPr>
              <a:t>Ορρώδη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>
                <a:solidFill>
                  <a:schemeClr val="bg1"/>
                </a:solidFill>
              </a:rPr>
              <a:t>Μη κροσσωτά</a:t>
            </a: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>
                <a:solidFill>
                  <a:schemeClr val="bg1"/>
                </a:solidFill>
              </a:rPr>
              <a:t>Ενδοκρινικά</a:t>
            </a: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>
                <a:solidFill>
                  <a:schemeClr val="bg1"/>
                </a:solidFill>
              </a:rPr>
              <a:t>Βασικά</a:t>
            </a: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 err="1">
                <a:solidFill>
                  <a:schemeClr val="bg1"/>
                </a:solidFill>
              </a:rPr>
              <a:t>Μετανασταευτικά</a:t>
            </a:r>
            <a:endParaRPr lang="el-GR" b="1" dirty="0">
              <a:solidFill>
                <a:schemeClr val="bg1"/>
              </a:solidFill>
            </a:endParaRPr>
          </a:p>
          <a:p>
            <a:pPr>
              <a:buFont typeface="Arial" pitchFamily="34" charset="0" panose="020B0604020202020204"/>
              <a:buChar char="•"/>
            </a:pPr>
            <a:r>
              <a:rPr lang="el-GR" b="1" dirty="0">
                <a:solidFill>
                  <a:schemeClr val="bg1"/>
                </a:solidFill>
              </a:rPr>
              <a:t>Ενδιάμεσα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Τα μη κροσσωτά κύτταρα συμβάλουν στη έκκριση βλέννας και </a:t>
            </a:r>
            <a:r>
              <a:rPr lang="el-GR" b="1" dirty="0" err="1">
                <a:solidFill>
                  <a:schemeClr val="bg1"/>
                </a:solidFill>
              </a:rPr>
              <a:t>εξωκυττάριου</a:t>
            </a:r>
            <a:r>
              <a:rPr lang="el-GR" b="1" dirty="0">
                <a:solidFill>
                  <a:schemeClr val="bg1"/>
                </a:solidFill>
              </a:rPr>
              <a:t> υγρού καθώς και στην παραγωγή του </a:t>
            </a:r>
            <a:r>
              <a:rPr lang="el-GR" b="1" dirty="0" err="1">
                <a:solidFill>
                  <a:schemeClr val="bg1"/>
                </a:solidFill>
              </a:rPr>
              <a:t>επιφανειοδραστικού</a:t>
            </a:r>
            <a:r>
              <a:rPr lang="el-GR" b="1" dirty="0">
                <a:solidFill>
                  <a:schemeClr val="bg1"/>
                </a:solidFill>
              </a:rPr>
              <a:t> παράγοντα</a:t>
            </a:r>
          </a:p>
          <a:p>
            <a:pPr>
              <a:buFont typeface="Wingdings" pitchFamily="2" charset="2" panose="05000000000000000000"/>
              <a:buChar char="v"/>
            </a:pPr>
            <a:r>
              <a:rPr lang="el-GR" b="1" dirty="0">
                <a:solidFill>
                  <a:schemeClr val="bg1"/>
                </a:solidFill>
              </a:rPr>
              <a:t> Βρίσκονται κυρίως στα </a:t>
            </a:r>
            <a:r>
              <a:rPr lang="el-GR" b="1" dirty="0" err="1">
                <a:solidFill>
                  <a:schemeClr val="bg1"/>
                </a:solidFill>
              </a:rPr>
              <a:t>βρογχιόλια</a:t>
            </a:r>
            <a:endParaRPr lang="el-GR" b="1" dirty="0">
              <a:solidFill>
                <a:schemeClr val="bg1"/>
              </a:solidFill>
            </a:endParaRPr>
          </a:p>
        </p:txBody>
      </p:sp>
      <p:sp>
        <p:nvSpPr>
          <p:cNvPr id="4" name="Τίτλος 1"/>
          <p:cNvSpPr>
            <a:spLocks noGrp="1"/>
          </p:cNvSpPr>
          <p:nvPr>
            <p:ph type="title"/>
          </p:nvPr>
        </p:nvSpPr>
        <p:spPr>
          <a:xfrm>
            <a:off x="684212" y="4802819"/>
            <a:ext cx="8534401" cy="1191581"/>
          </a:xfrm>
        </p:spPr>
        <p:txBody>
          <a:bodyPr>
            <a:normAutofit/>
          </a:bodyPr>
          <a:lstStyle/>
          <a:p>
            <a:pPr algn="ctr"/>
            <a:r>
              <a:rPr lang="el-GR" b="1" dirty="0" err="1">
                <a:solidFill>
                  <a:srgbClr val="FFFF00"/>
                </a:solidFill>
              </a:rPr>
              <a:t>Κυτταρα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αναπνευστικου</a:t>
            </a:r>
            <a:r>
              <a:rPr lang="el-GR" b="1" dirty="0">
                <a:solidFill>
                  <a:srgbClr val="FFFF00"/>
                </a:solidFill>
              </a:rPr>
              <a:t> </a:t>
            </a:r>
            <a:r>
              <a:rPr lang="el-GR" b="1" dirty="0" err="1">
                <a:solidFill>
                  <a:srgbClr val="FFFF00"/>
                </a:solidFill>
              </a:rPr>
              <a:t>συστηματοσ</a:t>
            </a:r>
            <a:endParaRPr lang="el-G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Κομμάτι">
  <a:themeElements>
    <a:clrScheme name="Κομμάτι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Κομμάτι">
      <a:majorFont>
        <a:latin typeface="Century Gothic" panose="020B0502020202020204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Arial"/>
        <a:cs typeface="Arial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Κομμάτι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2546</TotalTime>
  <Pages>0</Pages>
  <Words>1618</Words>
  <Characters>0</Characters>
  <CharactersWithSpaces>0</CharactersWithSpaces>
  <Application>ONLYOFFICE/7.2.0.204</Application>
  <DocSecurity>0</DocSecurity>
  <PresentationFormat>Ευρεία οθόνη</PresentationFormat>
  <Lines>0</Lines>
  <Paragraphs>206</Paragraphs>
  <Slides>54</Slides>
  <Notes>0</Notes>
  <HiddenSlides>0</HiddenSlides>
  <MMClips>0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ΑΝΑΤΟΜΙΑ ΑΝΑΠΝΕΥΣΤΙΚΟΥ ΣΥΣΥΤΗΜΑΤΟΣ</dc:title>
  <dc:subject/>
  <dc:creator>DINA ASPROMOURGOU</dc:creator>
  <cp:keywords/>
  <dc:description/>
  <dc:identifier/>
  <dc:language/>
  <cp:lastModifiedBy>DINA ASPROMOURGOU</cp:lastModifiedBy>
  <cp:revision>8</cp:revision>
  <dcterms:created xsi:type="dcterms:W3CDTF">2023-12-10T06:25:56Z</dcterms:created>
  <dcterms:modified xsi:type="dcterms:W3CDTF">2024-01-16T03:44:07Z</dcterms:modified>
  <cp:category/>
  <cp:contentStatus/>
  <cp:version/>
</cp:coreProperties>
</file>