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58" r:id="rId3"/>
    <p:sldId id="259" r:id="rId4"/>
    <p:sldId id="260" r:id="rId5"/>
    <p:sldId id="264" r:id="rId6"/>
    <p:sldId id="267" r:id="rId7"/>
    <p:sldId id="274" r:id="rId8"/>
    <p:sldId id="266" r:id="rId9"/>
    <p:sldId id="271" r:id="rId10"/>
    <p:sldId id="265" r:id="rId11"/>
    <p:sldId id="268" r:id="rId12"/>
    <p:sldId id="269" r:id="rId13"/>
    <p:sldId id="270" r:id="rId14"/>
    <p:sldId id="262" r:id="rId15"/>
    <p:sldId id="272" r:id="rId16"/>
    <p:sldId id="263" r:id="rId17"/>
    <p:sldId id="275"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4646"/>
  </p:normalViewPr>
  <p:slideViewPr>
    <p:cSldViewPr snapToGrid="0" snapToObjects="1">
      <p:cViewPr varScale="1">
        <p:scale>
          <a:sx n="98" d="100"/>
          <a:sy n="98" d="100"/>
        </p:scale>
        <p:origin x="5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F3F6FEC-7981-8A4A-A559-32E2E3616229}" type="datetimeFigureOut">
              <a:rPr lang="en-US" smtClean="0"/>
              <a:t>1/17/24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838064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3F6FEC-7981-8A4A-A559-32E2E3616229}" type="datetimeFigureOut">
              <a:rPr lang="en-US" smtClean="0"/>
              <a:t>1/17/24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213700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3F6FEC-7981-8A4A-A559-32E2E3616229}" type="datetimeFigureOut">
              <a:rPr lang="en-US" smtClean="0"/>
              <a:t>1/17/24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5425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3F6FEC-7981-8A4A-A559-32E2E3616229}" type="datetimeFigureOut">
              <a:rPr lang="en-US" smtClean="0"/>
              <a:t>1/17/24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796612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3F6FEC-7981-8A4A-A559-32E2E3616229}" type="datetimeFigureOut">
              <a:rPr lang="en-US" smtClean="0"/>
              <a:t>1/17/24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260207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F3F6FEC-7981-8A4A-A559-32E2E3616229}" type="datetimeFigureOut">
              <a:rPr lang="en-US" smtClean="0"/>
              <a:t>1/17/24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815439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F3F6FEC-7981-8A4A-A559-32E2E3616229}" type="datetimeFigureOut">
              <a:rPr lang="en-US" smtClean="0"/>
              <a:t>1/17/24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651330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F3F6FEC-7981-8A4A-A559-32E2E3616229}" type="datetimeFigureOut">
              <a:rPr lang="en-US" smtClean="0"/>
              <a:t>1/17/24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195447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3F6FEC-7981-8A4A-A559-32E2E3616229}" type="datetimeFigureOut">
              <a:rPr lang="en-US" smtClean="0"/>
              <a:t>1/17/24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24492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3F6FEC-7981-8A4A-A559-32E2E3616229}" type="datetimeFigureOut">
              <a:rPr lang="en-US" smtClean="0"/>
              <a:t>1/17/24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474995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F3F6FEC-7981-8A4A-A559-32E2E3616229}" type="datetimeFigureOut">
              <a:rPr lang="en-US" smtClean="0"/>
              <a:t>1/17/24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8B9A2-4631-904A-9EB4-5B0018A7A415}" type="slidenum">
              <a:rPr lang="en-US" smtClean="0"/>
              <a:t>‹#›</a:t>
            </a:fld>
            <a:endParaRPr lang="en-US"/>
          </a:p>
        </p:txBody>
      </p:sp>
    </p:spTree>
    <p:extLst>
      <p:ext uri="{BB962C8B-B14F-4D97-AF65-F5344CB8AC3E}">
        <p14:creationId xmlns:p14="http://schemas.microsoft.com/office/powerpoint/2010/main" val="1841849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F6FEC-7981-8A4A-A559-32E2E3616229}" type="datetimeFigureOut">
              <a:rPr lang="en-US" smtClean="0"/>
              <a:t>1/17/24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8B9A2-4631-904A-9EB4-5B0018A7A415}" type="slidenum">
              <a:rPr lang="en-US" smtClean="0"/>
              <a:t>‹#›</a:t>
            </a:fld>
            <a:endParaRPr lang="en-US"/>
          </a:p>
        </p:txBody>
      </p:sp>
    </p:spTree>
    <p:extLst>
      <p:ext uri="{BB962C8B-B14F-4D97-AF65-F5344CB8AC3E}">
        <p14:creationId xmlns:p14="http://schemas.microsoft.com/office/powerpoint/2010/main" val="1159395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2316464" y="611650"/>
            <a:ext cx="9762978"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ΠΑΙΔΑΓΩΓΙΚΗ ΤΟΥ ΘΕΑΤΡΟΥ Ι</a:t>
            </a:r>
            <a:r>
              <a:rPr lang="en-US" b="1"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86377" cy="171421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630310" y="1144569"/>
            <a:ext cx="10410323" cy="873509"/>
          </a:xfrm>
          <a:prstGeom prst="rect">
            <a:avLst/>
          </a:prstGeom>
          <a:noFill/>
        </p:spPr>
        <p:txBody>
          <a:bodyPr wrap="square" rtlCol="0">
            <a:spAutoFit/>
          </a:bodyPr>
          <a:lstStyle/>
          <a:p>
            <a:pPr algn="just">
              <a:lnSpc>
                <a:spcPct val="150000"/>
              </a:lnSpc>
            </a:pPr>
            <a:r>
              <a:rPr lang="el-GR" b="1" u="sng" dirty="0">
                <a:latin typeface="Times New Roman" charset="0"/>
                <a:ea typeface="Times New Roman" charset="0"/>
                <a:cs typeface="Times New Roman" charset="0"/>
              </a:rPr>
              <a:t>Συνάντηση 11 </a:t>
            </a:r>
            <a:r>
              <a:rPr lang="mr-IN" b="1" u="sng" dirty="0">
                <a:latin typeface="Times New Roman" charset="0"/>
                <a:ea typeface="Times New Roman" charset="0"/>
                <a:cs typeface="Times New Roman" charset="0"/>
              </a:rPr>
              <a:t>–</a:t>
            </a:r>
            <a:r>
              <a:rPr lang="el-GR" b="1" u="sng" dirty="0">
                <a:latin typeface="Times New Roman" charset="0"/>
                <a:ea typeface="Times New Roman" charset="0"/>
                <a:cs typeface="Times New Roman" charset="0"/>
              </a:rPr>
              <a:t> Οι θεατρικές τεχνικές και συμβάσεις σαν </a:t>
            </a:r>
            <a:r>
              <a:rPr lang="el-GR" b="1" u="sng" dirty="0" err="1">
                <a:latin typeface="Times New Roman" charset="0"/>
                <a:ea typeface="Times New Roman" charset="0"/>
                <a:cs typeface="Times New Roman" charset="0"/>
              </a:rPr>
              <a:t>μαγικόρ</a:t>
            </a:r>
            <a:r>
              <a:rPr lang="el-GR" b="1" u="sng" dirty="0">
                <a:latin typeface="Times New Roman" charset="0"/>
                <a:ea typeface="Times New Roman" charset="0"/>
                <a:cs typeface="Times New Roman" charset="0"/>
              </a:rPr>
              <a:t> </a:t>
            </a:r>
            <a:r>
              <a:rPr lang="el-GR" b="1" u="sng" dirty="0" err="1">
                <a:latin typeface="Times New Roman" charset="0"/>
                <a:ea typeface="Times New Roman" charset="0"/>
                <a:cs typeface="Times New Roman" charset="0"/>
              </a:rPr>
              <a:t>αβδί</a:t>
            </a:r>
            <a:r>
              <a:rPr lang="el-GR" b="1" u="sng" dirty="0">
                <a:latin typeface="Times New Roman" charset="0"/>
                <a:ea typeface="Times New Roman" charset="0"/>
                <a:cs typeface="Times New Roman" charset="0"/>
              </a:rPr>
              <a:t> μεταμορφώνουν τα πάντα σε ένα φανταστικό κόσμο</a:t>
            </a:r>
            <a:r>
              <a:rPr lang="mr-IN" b="1" u="sng" dirty="0">
                <a:latin typeface="Times New Roman" charset="0"/>
                <a:ea typeface="Times New Roman" charset="0"/>
                <a:cs typeface="Times New Roman" charset="0"/>
              </a:rPr>
              <a:t>…</a:t>
            </a:r>
            <a:r>
              <a:rPr lang="el-GR" b="1" u="sng" dirty="0">
                <a:latin typeface="Times New Roman" charset="0"/>
                <a:ea typeface="Times New Roman" charset="0"/>
                <a:cs typeface="Times New Roman" charset="0"/>
              </a:rPr>
              <a:t> Ο κόσμος του θεάτρου είναι εδώ</a:t>
            </a:r>
            <a:endParaRPr lang="en-US" b="1" u="sng" dirty="0">
              <a:latin typeface="Times New Roman" charset="0"/>
              <a:ea typeface="Times New Roman" charset="0"/>
              <a:cs typeface="Times New Roman"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67500" y="6049339"/>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073635" y="6387893"/>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pic>
        <p:nvPicPr>
          <p:cNvPr id="12" name="Picture 2" descr="ilhouette of three performers on stage">
            <a:extLst>
              <a:ext uri="{FF2B5EF4-FFF2-40B4-BE49-F238E27FC236}">
                <a16:creationId xmlns:a16="http://schemas.microsoft.com/office/drawing/2014/main" id="{7542DD23-28FF-C046-0433-445520AD05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8187" y="2433576"/>
            <a:ext cx="5107356" cy="3406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9C1D0D8-7A39-4FFE-A3D1-B3D62FC97FA2}"/>
              </a:ext>
            </a:extLst>
          </p:cNvPr>
          <p:cNvSpPr txBox="1"/>
          <p:nvPr/>
        </p:nvSpPr>
        <p:spPr>
          <a:xfrm>
            <a:off x="53008" y="201956"/>
            <a:ext cx="12085983" cy="7434728"/>
          </a:xfrm>
          <a:prstGeom prst="rect">
            <a:avLst/>
          </a:prstGeom>
          <a:noFill/>
        </p:spPr>
        <p:txBody>
          <a:bodyPr wrap="square" rtlCol="0">
            <a:spAutoFit/>
          </a:bodyPr>
          <a:lstStyle/>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600" b="1" i="1" u="none" strike="noStrike" kern="1200" cap="none" spc="0" normalizeH="0" baseline="0" noProof="0" dirty="0">
                <a:ln>
                  <a:noFill/>
                </a:ln>
                <a:solidFill>
                  <a:prstClr val="black"/>
                </a:solidFill>
                <a:effectLst/>
                <a:uLnTx/>
                <a:uFillTx/>
                <a:latin typeface="Calibri" panose="020F0502020204030204"/>
                <a:ea typeface="Times New Roman" charset="0"/>
                <a:cs typeface="Times New Roman" charset="0"/>
              </a:rPr>
              <a:t>Συνειδησιακή διέξοδος</a:t>
            </a:r>
            <a:r>
              <a:rPr kumimoji="0" lang="el-GR" altLang="el-GR" sz="1600" b="0" i="0" u="none" strike="noStrike" kern="1200" cap="none" spc="0" normalizeH="0" baseline="0" noProof="0" dirty="0">
                <a:ln>
                  <a:noFill/>
                </a:ln>
                <a:solidFill>
                  <a:prstClr val="black"/>
                </a:solidFill>
                <a:effectLst/>
                <a:uLnTx/>
                <a:uFillTx/>
                <a:latin typeface="Calibri" panose="020F0502020204030204"/>
                <a:ea typeface="Times New Roman" charset="0"/>
                <a:cs typeface="Times New Roman" charset="0"/>
              </a:rPr>
              <a:t>: Τα μέλη μιας ομάδας προσφέρουν διάφορες γνώμες, καθώς ένας χαρακτήρας προσπαθεί να πάρει μια απόφαση.  Μπορούν να  δημιουργηθούν διαφορετικοί διάδρομοι, με διαφορετικά σχήματα. Συνήθως το σχήμα είναι ενός μακρόστενου δρόμου  από του τα σώματα των συμμετεχόντων που στέκονται σε δύο παράλληλες σειρές. Επίσης για τον τονισμό της αίσθησης και του σχήματος του διαδρόμου μπορεί να χρησιμοποιηθεί ένα σκηνικό αντικείμενο όπως είναι για παράδειγμα ένας σπάγκος που μπορούν να κρατούν οι συμμετέχοντες  και να μαζεύει ο ήρωας σταδιακά καθώς περνάει από μπροστά τους .  </a:t>
            </a:r>
            <a:endParaRPr kumimoji="0" lang="el-GR" altLang="el-GR" sz="1600" b="1" i="1" u="none" strike="noStrike" kern="1200" cap="none" spc="0" normalizeH="0" baseline="0" noProof="0" dirty="0">
              <a:ln>
                <a:noFill/>
              </a:ln>
              <a:solidFill>
                <a:prstClr val="black"/>
              </a:solidFill>
              <a:effectLst/>
              <a:uLnTx/>
              <a:uFillTx/>
              <a:latin typeface="Calibri" panose="020F0502020204030204"/>
              <a:ea typeface="Times New Roman" charset="0"/>
              <a:cs typeface="Times New Roman" charset="0"/>
            </a:endParaRP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600" b="1" i="1" u="none" strike="noStrike" kern="1200" cap="none" spc="0" normalizeH="0" baseline="0" noProof="0" dirty="0">
                <a:ln>
                  <a:noFill/>
                </a:ln>
                <a:solidFill>
                  <a:prstClr val="black"/>
                </a:solidFill>
                <a:effectLst/>
                <a:uLnTx/>
                <a:uFillTx/>
                <a:latin typeface="Calibri" panose="020F0502020204030204"/>
                <a:ea typeface="Times New Roman" charset="0"/>
                <a:cs typeface="Times New Roman" charset="0"/>
              </a:rPr>
              <a:t>Ρεύματα συνείδησης</a:t>
            </a:r>
            <a:r>
              <a:rPr kumimoji="0" lang="el-GR" altLang="el-GR" sz="1600" b="0" i="0" u="none" strike="noStrike" kern="1200" cap="none" spc="0" normalizeH="0" baseline="0" noProof="0" dirty="0">
                <a:ln>
                  <a:noFill/>
                </a:ln>
                <a:solidFill>
                  <a:prstClr val="black"/>
                </a:solidFill>
                <a:effectLst/>
                <a:uLnTx/>
                <a:uFillTx/>
                <a:latin typeface="Calibri" panose="020F0502020204030204"/>
                <a:ea typeface="Times New Roman" charset="0"/>
                <a:cs typeface="Times New Roman" charset="0"/>
              </a:rPr>
              <a:t>: Τα μέλη μιας ομάδας συμβουλεύουν ένα χαρακτήρα για τον τρόπο δράσης του, αλλά ο χαρακτήρας έχει τη δυνατότητα να επιστρέψει σ’ αυτά τα μέλη, για μεγαλύτερη καθοδήγηση της δράσης του.</a:t>
            </a:r>
            <a:endParaRPr lang="el-GR" altLang="el-GR" sz="1600" b="1" i="1" dirty="0">
              <a:ea typeface="Times New Roman" charset="0"/>
              <a:cs typeface="Times New Roman" charset="0"/>
            </a:endParaRPr>
          </a:p>
          <a:p>
            <a:pPr marL="285750" indent="-285750" algn="just">
              <a:lnSpc>
                <a:spcPct val="150000"/>
              </a:lnSpc>
              <a:buFontTx/>
              <a:buChar char="-"/>
            </a:pPr>
            <a:r>
              <a:rPr lang="el-GR" altLang="el-GR" sz="1600" b="1" i="1" dirty="0">
                <a:ea typeface="Times New Roman" charset="0"/>
                <a:cs typeface="Times New Roman" charset="0"/>
              </a:rPr>
              <a:t>Προσωπικό ημερολόγιο</a:t>
            </a:r>
            <a:r>
              <a:rPr lang="el-GR" altLang="el-GR" sz="1600" dirty="0">
                <a:ea typeface="Times New Roman" charset="0"/>
                <a:cs typeface="Times New Roman" charset="0"/>
              </a:rPr>
              <a:t>: Γράφεται από τα μέλη μιας ομάδας είτε μέσα είτε έξω από τους υιοθετούμενους ρόλους, ως μέσο αντανάκλασης και αποσαφήνισης των δρώμενων στο χώρο. Μπορούν δηλαδή οι συμμετέχοντες  μέσα σε ρόλο ή εκτός ρόλου να γράψουν για όλα όσα πέρασε ένας δραματικό χαρακτήρας μέσα στις δραματικές καταστάσεις ή πως νιώθει μία συγκεκριμένη στιγμή. Αυτή η τεχνική μπορεί να χρησιμοποιηθεί τόσο για τη διερεύνηση του κάθε δραματικού χαρακτήρα σε κάθε δραματική κατάσταση όσο και ως τεχνική αξιολόγησης. Θα μπορούσε να καταταχθεί στην </a:t>
            </a:r>
            <a:r>
              <a:rPr lang="el-GR" altLang="el-GR" sz="1600" dirty="0" err="1">
                <a:ea typeface="Times New Roman" charset="0"/>
                <a:cs typeface="Times New Roman" charset="0"/>
              </a:rPr>
              <a:t>ερύτερη</a:t>
            </a:r>
            <a:r>
              <a:rPr lang="el-GR" altLang="el-GR" sz="1600" dirty="0">
                <a:ea typeface="Times New Roman" charset="0"/>
                <a:cs typeface="Times New Roman" charset="0"/>
              </a:rPr>
              <a:t> τεχνική με τίτλο γραπτά </a:t>
            </a:r>
            <a:r>
              <a:rPr lang="el-GR" altLang="el-GR" sz="1600" dirty="0" err="1">
                <a:ea typeface="Times New Roman" charset="0"/>
                <a:cs typeface="Times New Roman" charset="0"/>
              </a:rPr>
              <a:t>κείμεννα</a:t>
            </a:r>
            <a:r>
              <a:rPr lang="el-GR" altLang="el-GR" sz="1600" dirty="0">
                <a:ea typeface="Times New Roman" charset="0"/>
                <a:cs typeface="Times New Roman" charset="0"/>
              </a:rPr>
              <a:t>/γραφή και ανάγνωση σε ρόλο που περιγράφεται παρακάτω.</a:t>
            </a:r>
          </a:p>
          <a:p>
            <a:pPr marL="285750" indent="-285750" algn="just">
              <a:lnSpc>
                <a:spcPct val="150000"/>
              </a:lnSpc>
              <a:buFontTx/>
              <a:buChar char="-"/>
            </a:pPr>
            <a:r>
              <a:rPr lang="el-GR" altLang="el-GR" sz="1600" b="1" u="sng" dirty="0">
                <a:latin typeface="Times New Roman" charset="0"/>
                <a:ea typeface="Times New Roman" charset="0"/>
                <a:cs typeface="Times New Roman" charset="0"/>
              </a:rPr>
              <a:t>Γραπτά κείμενα/Γραφή και ανάγνωση σε ρόλο</a:t>
            </a:r>
            <a:r>
              <a:rPr lang="en-US" altLang="el-GR" sz="1600" b="1" u="sng" dirty="0">
                <a:latin typeface="Times New Roman" charset="0"/>
                <a:ea typeface="Times New Roman" charset="0"/>
                <a:cs typeface="Times New Roman" charset="0"/>
              </a:rPr>
              <a:t>:</a:t>
            </a:r>
            <a:r>
              <a:rPr lang="el-GR" altLang="el-GR" sz="1600" dirty="0">
                <a:latin typeface="Times New Roman" charset="0"/>
                <a:ea typeface="Times New Roman" charset="0"/>
                <a:cs typeface="Times New Roman" charset="0"/>
              </a:rPr>
              <a:t> Είναι μία τεχνική που εντάσσει τη γραφή ως επικοινωνία προς ένα συγκεκριμένο ακροατήριο διερευνώντας τους χαρακτήρες, το χώρο, τις δραματικές καταστάσεις και γενικότερα τη δραματική πλοκή. Πρόκειται για μια βιωματική, ολιστική και αυθεντική γραφή που οδηγεί στην προσέγγιση των χαρακτήρων μέσα από τον χαρακτήρα και τα βιώματα των συμμετεχόντων. Όταν ο παιδαγωγός/εμψυχωτής απευθύνεται σε πιο μικρές ηλικίες παιδιών χρησιμοποιεί τη συγκεκριμένη θεατρική τεχνική για να αναπτύξει ο ίδιος κατανόηση για τα στοιχεία του θέματος ή του αφηγηματικού κειμένου και να οδηγήσει τα απιδιά να εκφραστούν με βάση κυρίως της σωματικής έκφρασης με βάση τις διαφορετικές πτυχές χαρακτήρων και καταστάσεων.   </a:t>
            </a:r>
            <a:endParaRPr lang="en-US" altLang="el-GR" sz="1600" dirty="0">
              <a:latin typeface="Times New Roman" charset="0"/>
              <a:ea typeface="Times New Roman" charset="0"/>
              <a:cs typeface="Times New Roman" charset="0"/>
            </a:endParaRPr>
          </a:p>
          <a:p>
            <a:pPr marL="285750" indent="-285750" algn="just">
              <a:lnSpc>
                <a:spcPct val="150000"/>
              </a:lnSpc>
              <a:buFontTx/>
              <a:buChar char="-"/>
            </a:pPr>
            <a:endParaRPr lang="el-GR" altLang="el-GR" sz="1600" dirty="0">
              <a:latin typeface="Times New Roman" charset="0"/>
              <a:ea typeface="Times New Roman" charset="0"/>
              <a:cs typeface="Times New Roman" charset="0"/>
            </a:endParaRPr>
          </a:p>
          <a:p>
            <a:pPr algn="just">
              <a:lnSpc>
                <a:spcPct val="150000"/>
              </a:lnSpc>
            </a:pP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721516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F4545EF-2EC9-47DB-8333-8445C4E17BA1}"/>
              </a:ext>
            </a:extLst>
          </p:cNvPr>
          <p:cNvSpPr txBox="1"/>
          <p:nvPr/>
        </p:nvSpPr>
        <p:spPr>
          <a:xfrm>
            <a:off x="0" y="0"/>
            <a:ext cx="12192000" cy="6975820"/>
          </a:xfrm>
          <a:prstGeom prst="rect">
            <a:avLst/>
          </a:prstGeom>
          <a:noFill/>
        </p:spPr>
        <p:txBody>
          <a:bodyPr wrap="square" rtlCol="0">
            <a:spAutoFit/>
          </a:bodyPr>
          <a:lstStyle/>
          <a:p>
            <a:pPr algn="just">
              <a:lnSpc>
                <a:spcPct val="150000"/>
              </a:lnSpc>
            </a:pPr>
            <a:r>
              <a:rPr lang="el-GR" sz="1500" dirty="0">
                <a:latin typeface="Times New Roman" panose="02020603050405020304" pitchFamily="18" charset="0"/>
                <a:cs typeface="Times New Roman" panose="02020603050405020304" pitchFamily="18" charset="0"/>
              </a:rPr>
              <a:t>Αυτή η τεχνική, όταν το θεατρικό παιχνίδι απευθύνεται σε μεγαλύτερες ηλικίες μαθητών, μπορεί να εξοικειώσει τους συμμετέχοντες με διαφορετικά είδη λόγου όπως σενάρια, μονολόγους, ιστορίες, ποιήματα, λογοτεχνικά κείμενα και έρευνες καθώς και με διαφορετικά είδη κειμένων όπως   κατάλογοι, λίστες, προγραμματισμός ημέρας, χάρτες, συσκευασίες, λογότυποι, σφραγίδες, διαγράμματα, στατιστικοί πίνακες, ανακοινώσεις, πωλητήρια, λογαριασμοί, δρομολόγια, διαφημίσεις, σλόγκαν, ειδήσεις, προκηρύξεις, εγχειρίδια, οδηγίες, οδηγοί, συντομογραφίες, αγγελίες, ρεπορτάζ, κωμικά κείμενα, μύθοι παραμύθια, περιπέτειες, αστυνομικές ιστορίες, βιογραφίες, λευκώματα, αινίγματα, γκράφιτι σταυρόλεξα, ανέκδοτα, συνταγές, προσευχές, τραγούδια, ρίμες, διαθήκες, ευχές. Μπορεί να χρησιμοποιηθεί ως τεχνική τόσο στη φάση της έναρξης ώστε να βάλλει τους συμμετέχοντες μέσα από τη γραφή ομαλά στην αντίληψη του μυθοπλαστικού περιβάλλοντος, στην εμβάθυνση μιας ιστορίας κυρίως εστιάζοντας στη διερεύνηση των δραματικών χαρακτήρων καθώς </a:t>
            </a:r>
            <a:r>
              <a:rPr lang="el-GR" sz="1500" dirty="0" err="1">
                <a:latin typeface="Times New Roman" panose="02020603050405020304" pitchFamily="18" charset="0"/>
                <a:cs typeface="Times New Roman" panose="02020603050405020304" pitchFamily="18" charset="0"/>
              </a:rPr>
              <a:t>καισ</a:t>
            </a:r>
            <a:r>
              <a:rPr lang="el-GR" sz="1500" dirty="0">
                <a:latin typeface="Times New Roman" panose="02020603050405020304" pitchFamily="18" charset="0"/>
                <a:cs typeface="Times New Roman" panose="02020603050405020304" pitchFamily="18" charset="0"/>
              </a:rPr>
              <a:t> την τελική αξιολόγηση της δραματικής δουλειάς.      </a:t>
            </a:r>
          </a:p>
          <a:p>
            <a:pPr marL="285750" indent="-285750" algn="just">
              <a:lnSpc>
                <a:spcPct val="150000"/>
              </a:lnSpc>
              <a:buFontTx/>
              <a:buChar char="-"/>
            </a:pPr>
            <a:r>
              <a:rPr lang="el-GR" sz="1500" b="1" dirty="0">
                <a:latin typeface="Times New Roman" panose="02020603050405020304" pitchFamily="18" charset="0"/>
                <a:cs typeface="Times New Roman" panose="02020603050405020304" pitchFamily="18" charset="0"/>
              </a:rPr>
              <a:t>Τροφή για σκέψη</a:t>
            </a:r>
            <a:r>
              <a:rPr lang="en-US" sz="1500" b="1" dirty="0">
                <a:latin typeface="Times New Roman" panose="02020603050405020304" pitchFamily="18" charset="0"/>
                <a:cs typeface="Times New Roman" panose="02020603050405020304" pitchFamily="18" charset="0"/>
              </a:rPr>
              <a:t>:</a:t>
            </a:r>
            <a:r>
              <a:rPr lang="el-GR" sz="1500" dirty="0">
                <a:latin typeface="Times New Roman" panose="02020603050405020304" pitchFamily="18" charset="0"/>
                <a:cs typeface="Times New Roman" panose="02020603050405020304" pitchFamily="18" charset="0"/>
              </a:rPr>
              <a:t> Συνδέεστε υποθετικά κάποια από τα παραπάνω είδη κειμένων με μια κατάσταση, χαρακτήρα ή πλοκή που φαντάζεστε  τα οποία θα μπορούσατε να γράψετε εσείς ως εμψυχωτής ή τα παιδιά αν το επιτρέπει η ηλικία τους. Για παράδειγμα να προτείνετε τη συγγραφή μιας αγγελίας από τον βασιλιά ο οποίος ζητάει ’ένα γαμπρό για την κόρη του. Κάντε τρείς ή τέσσερις προτάσεις και επιλέξτε τη μία την οποία θα τη γράψετε με βάση την υποθετική κατάσταση,  χαρακτήρα και σενάριο που προτείνετε.</a:t>
            </a:r>
          </a:p>
          <a:p>
            <a:pPr algn="just">
              <a:lnSpc>
                <a:spcPct val="150000"/>
              </a:lnSpc>
            </a:pPr>
            <a:r>
              <a:rPr lang="el-GR" sz="15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66761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EC9AB75-6DEB-4645-932E-3042906A8CB9}"/>
              </a:ext>
            </a:extLst>
          </p:cNvPr>
          <p:cNvSpPr txBox="1"/>
          <p:nvPr/>
        </p:nvSpPr>
        <p:spPr>
          <a:xfrm>
            <a:off x="0" y="28278"/>
            <a:ext cx="12192000" cy="5937075"/>
          </a:xfrm>
          <a:prstGeom prst="rect">
            <a:avLst/>
          </a:prstGeom>
          <a:noFill/>
        </p:spPr>
        <p:txBody>
          <a:bodyPr wrap="square">
            <a:spAutoFit/>
          </a:bodyPr>
          <a:lstStyle/>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5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Άγγελοι και διάβολοι</a:t>
            </a:r>
            <a:r>
              <a:rPr kumimoji="0" lang="el-GR" altLang="el-GR" sz="1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 Όπως στη σύμβαση «ρεύματα συνείδησης», ένας χαρακτήρας συμβουλεύεται μια ομάδα για τον τρόπο δράσης του. Όμως σ’ αυτή τη σύμβαση τα μέλη της ομάδας χωρίζονται σε δύο μέρη. Το πρώτο μέρος υποστηρίζει ένα συγκεκριμένο πλαίσιο δράσης για το χαρακτήρα, ενώ το δεύτερος μέρος αντιτίθεται σ’ αυτό. Ο χαρακτήρας επιστρέφει εκ περιτροπής στα δύο μέρη της ομάδας, για ν’ ακούσει τις συμβουλές τους</a:t>
            </a:r>
            <a:r>
              <a:rPr kumimoji="0" lang="el-GR" altLang="el-GR" sz="15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a:p>
            <a:pPr marL="285750" lvl="0" indent="-285750" algn="just">
              <a:lnSpc>
                <a:spcPct val="150000"/>
              </a:lnSpc>
              <a:buFontTx/>
              <a:buChar char="-"/>
              <a:defRPr/>
            </a:pPr>
            <a:r>
              <a:rPr kumimoji="0" lang="el-GR" altLang="el-GR" sz="15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Μάσκα </a:t>
            </a:r>
            <a:r>
              <a:rPr kumimoji="0" lang="mr-IN" altLang="el-GR" sz="1500" b="1" i="0" u="none" strike="noStrike" kern="1200" cap="none" spc="0" normalizeH="0" baseline="0" noProof="0" dirty="0">
                <a:ln>
                  <a:noFill/>
                </a:ln>
                <a:solidFill>
                  <a:prstClr val="black"/>
                </a:solidFill>
                <a:effectLst/>
                <a:uLnTx/>
                <a:uFillTx/>
                <a:latin typeface="Times New Roman" panose="02020603050405020304" pitchFamily="18" charset="0"/>
                <a:cs typeface="Mangal" panose="02040503050203030202" pitchFamily="18" charset="0"/>
              </a:rPr>
              <a:t>–</a:t>
            </a:r>
            <a:r>
              <a:rPr kumimoji="0" lang="el-GR" altLang="el-GR" sz="15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κούκλα</a:t>
            </a:r>
            <a:r>
              <a:rPr kumimoji="0" lang="en-US" altLang="el-GR" sz="15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l-GR" altLang="el-GR" sz="15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Τα παιδιά κατασκευάζουν μάσκες ή κούκλες για κάποιον ήρωα και τις ζωντανεύουν με τη σωματικό και λεκτικό αυτοσχεδιασμό. </a:t>
            </a:r>
            <a:r>
              <a:rPr lang="el-GR" altLang="el-GR" sz="1500" dirty="0">
                <a:solidFill>
                  <a:prstClr val="black"/>
                </a:solidFill>
                <a:latin typeface="Times New Roman" panose="02020603050405020304" pitchFamily="18" charset="0"/>
                <a:cs typeface="Times New Roman" panose="02020603050405020304" pitchFamily="18" charset="0"/>
              </a:rPr>
              <a:t> Οι μάσκες αρχικά μπορούν να φτιαχτούν από τους ίδιους τους μαθητές σε σχέση με δραματικούς χαρακτήρες ή δραματικές καταστάσεις  όπως αναπτύσσονται στη δραματική πλοκή και στη συνέχεια να φορεθούν και αν αυτοσχεδιάσουν αναπτύσσοντας κυρίως σωματική έκφραση. Τα υλικά που μπορούν να χρησιμοποιήσουν για την κατασκευή μάσκας είναι  διάφορα είδη χαρτιού, χρωμάτων, φυσικών και συνθετικών υλικών, χαρτόνια, χαρτοκιβώτια, υφάσματα, εφημερίδες. Επίσης μπορεί να ενισχύσουν τις εικόνες και τους δραματικούς χαρακτήρες που χτίζονται μέσα από τις μάσκες επιλέγοντας ρούχα και αξεσουάρ όπως καπέλα, γάντια, κασκόλ και κοσμήματα που βρίσκονται μέσα σε ένα μπαούλο ή είναι απλωμένα από τον εμψυχωτή σε πανιά που βρίσκονται τοποθετημένα στον χώρο.  Οι συμμετέχοντες μπορούν να εξοικειωθούν με </a:t>
            </a:r>
            <a:r>
              <a:rPr lang="el-GR" altLang="el-GR" sz="1500" b="1" dirty="0">
                <a:solidFill>
                  <a:prstClr val="black"/>
                </a:solidFill>
                <a:latin typeface="Times New Roman" panose="02020603050405020304" pitchFamily="18" charset="0"/>
                <a:cs typeface="Times New Roman" panose="02020603050405020304" pitchFamily="18" charset="0"/>
              </a:rPr>
              <a:t>αρχέτυπα ανθρώπινων διαθέσεων </a:t>
            </a:r>
            <a:r>
              <a:rPr lang="el-GR" altLang="el-GR" sz="1500" dirty="0">
                <a:solidFill>
                  <a:prstClr val="black"/>
                </a:solidFill>
                <a:latin typeface="Times New Roman" panose="02020603050405020304" pitchFamily="18" charset="0"/>
                <a:cs typeface="Times New Roman" panose="02020603050405020304" pitchFamily="18" charset="0"/>
              </a:rPr>
              <a:t>όπως </a:t>
            </a:r>
            <a:r>
              <a:rPr lang="el-GR" altLang="el-GR" sz="1500" b="1" dirty="0">
                <a:solidFill>
                  <a:prstClr val="black"/>
                </a:solidFill>
                <a:latin typeface="Times New Roman" panose="02020603050405020304" pitchFamily="18" charset="0"/>
                <a:cs typeface="Times New Roman" panose="02020603050405020304" pitchFamily="18" charset="0"/>
              </a:rPr>
              <a:t>του νυσταγμένου </a:t>
            </a:r>
            <a:r>
              <a:rPr lang="el-GR" altLang="el-GR" sz="1500" dirty="0">
                <a:solidFill>
                  <a:prstClr val="black"/>
                </a:solidFill>
                <a:latin typeface="Times New Roman" panose="02020603050405020304" pitchFamily="18" charset="0"/>
                <a:cs typeface="Times New Roman" panose="02020603050405020304" pitchFamily="18" charset="0"/>
              </a:rPr>
              <a:t>που έχει ως κυρίαρχα χαρακτηριστικά τη νωθρότητα  και την αδυναμία,  του </a:t>
            </a:r>
            <a:r>
              <a:rPr lang="el-GR" altLang="el-GR" sz="1500" b="1" dirty="0">
                <a:solidFill>
                  <a:prstClr val="black"/>
                </a:solidFill>
                <a:latin typeface="Times New Roman" panose="02020603050405020304" pitchFamily="18" charset="0"/>
                <a:cs typeface="Times New Roman" panose="02020603050405020304" pitchFamily="18" charset="0"/>
              </a:rPr>
              <a:t>άνετου π</a:t>
            </a:r>
            <a:r>
              <a:rPr lang="el-GR" altLang="el-GR" sz="1500" dirty="0">
                <a:solidFill>
                  <a:prstClr val="black"/>
                </a:solidFill>
                <a:latin typeface="Times New Roman" panose="02020603050405020304" pitchFamily="18" charset="0"/>
                <a:cs typeface="Times New Roman" panose="02020603050405020304" pitchFamily="18" charset="0"/>
              </a:rPr>
              <a:t>ου ασχολείται αποκλειστικά με τον εαυτό του, του </a:t>
            </a:r>
            <a:r>
              <a:rPr lang="el-GR" altLang="el-GR" sz="1500" b="1" dirty="0">
                <a:solidFill>
                  <a:prstClr val="black"/>
                </a:solidFill>
                <a:latin typeface="Times New Roman" panose="02020603050405020304" pitchFamily="18" charset="0"/>
                <a:cs typeface="Times New Roman" panose="02020603050405020304" pitchFamily="18" charset="0"/>
              </a:rPr>
              <a:t>ενθουσιώδη </a:t>
            </a:r>
            <a:r>
              <a:rPr lang="el-GR" altLang="el-GR" sz="1500" dirty="0">
                <a:solidFill>
                  <a:prstClr val="black"/>
                </a:solidFill>
                <a:latin typeface="Times New Roman" panose="02020603050405020304" pitchFamily="18" charset="0"/>
                <a:cs typeface="Times New Roman" panose="02020603050405020304" pitchFamily="18" charset="0"/>
              </a:rPr>
              <a:t>που επιχειρεί οτιδήποτε με </a:t>
            </a:r>
            <a:r>
              <a:rPr lang="el-GR" altLang="el-GR" sz="1500" b="1" dirty="0">
                <a:solidFill>
                  <a:prstClr val="black"/>
                </a:solidFill>
                <a:latin typeface="Times New Roman" panose="02020603050405020304" pitchFamily="18" charset="0"/>
                <a:cs typeface="Times New Roman" panose="02020603050405020304" pitchFamily="18" charset="0"/>
              </a:rPr>
              <a:t>αισιοδοξία</a:t>
            </a:r>
            <a:r>
              <a:rPr lang="el-GR" altLang="el-GR" sz="1500" dirty="0">
                <a:solidFill>
                  <a:prstClr val="black"/>
                </a:solidFill>
                <a:latin typeface="Times New Roman" panose="02020603050405020304" pitchFamily="18" charset="0"/>
                <a:cs typeface="Times New Roman" panose="02020603050405020304" pitchFamily="18" charset="0"/>
              </a:rPr>
              <a:t> και </a:t>
            </a:r>
            <a:r>
              <a:rPr lang="el-GR" altLang="el-GR" sz="1500" b="1" dirty="0">
                <a:solidFill>
                  <a:prstClr val="black"/>
                </a:solidFill>
                <a:latin typeface="Times New Roman" panose="02020603050405020304" pitchFamily="18" charset="0"/>
                <a:cs typeface="Times New Roman" panose="02020603050405020304" pitchFamily="18" charset="0"/>
              </a:rPr>
              <a:t>αυτοπεποίθηση</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δύσκαμπτου</a:t>
            </a:r>
            <a:r>
              <a:rPr lang="el-GR" altLang="el-GR" sz="1500" dirty="0">
                <a:solidFill>
                  <a:prstClr val="black"/>
                </a:solidFill>
                <a:latin typeface="Times New Roman" panose="02020603050405020304" pitchFamily="18" charset="0"/>
                <a:cs typeface="Times New Roman" panose="02020603050405020304" pitchFamily="18" charset="0"/>
              </a:rPr>
              <a:t> που εξαιτίας μιας γενικευμένης φοβίας είναι συνεχώς σε ένταση και </a:t>
            </a:r>
            <a:r>
              <a:rPr lang="el-GR" altLang="el-GR" sz="1500" b="1" dirty="0">
                <a:solidFill>
                  <a:prstClr val="black"/>
                </a:solidFill>
                <a:latin typeface="Times New Roman" panose="02020603050405020304" pitchFamily="18" charset="0"/>
                <a:cs typeface="Times New Roman" panose="02020603050405020304" pitchFamily="18" charset="0"/>
              </a:rPr>
              <a:t>δεν τολμάει να κάνει κάτι</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παρανοϊκού</a:t>
            </a:r>
            <a:r>
              <a:rPr lang="el-GR" altLang="el-GR" sz="1500" dirty="0">
                <a:solidFill>
                  <a:prstClr val="black"/>
                </a:solidFill>
                <a:latin typeface="Times New Roman" panose="02020603050405020304" pitchFamily="18" charset="0"/>
                <a:cs typeface="Times New Roman" panose="02020603050405020304" pitchFamily="18" charset="0"/>
              </a:rPr>
              <a:t> που με το υπερβολικό του άγχος </a:t>
            </a:r>
            <a:r>
              <a:rPr lang="el-GR" altLang="el-GR" sz="1500" b="1" dirty="0">
                <a:solidFill>
                  <a:prstClr val="black"/>
                </a:solidFill>
                <a:latin typeface="Times New Roman" panose="02020603050405020304" pitchFamily="18" charset="0"/>
                <a:cs typeface="Times New Roman" panose="02020603050405020304" pitchFamily="18" charset="0"/>
              </a:rPr>
              <a:t>αισθάνεται την ανάγκη να ελέγχει τα πάντα και τους πάντες</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εξυπηρετικού</a:t>
            </a:r>
            <a:r>
              <a:rPr lang="el-GR" altLang="el-GR" sz="1500" dirty="0">
                <a:solidFill>
                  <a:prstClr val="black"/>
                </a:solidFill>
                <a:latin typeface="Times New Roman" panose="02020603050405020304" pitchFamily="18" charset="0"/>
                <a:cs typeface="Times New Roman" panose="02020603050405020304" pitchFamily="18" charset="0"/>
              </a:rPr>
              <a:t> που είναι </a:t>
            </a:r>
            <a:r>
              <a:rPr lang="el-GR" altLang="el-GR" sz="1500" b="1" dirty="0">
                <a:solidFill>
                  <a:prstClr val="black"/>
                </a:solidFill>
                <a:latin typeface="Times New Roman" panose="02020603050405020304" pitchFamily="18" charset="0"/>
                <a:cs typeface="Times New Roman" panose="02020603050405020304" pitchFamily="18" charset="0"/>
              </a:rPr>
              <a:t>ευγενικός</a:t>
            </a:r>
            <a:r>
              <a:rPr lang="el-GR" altLang="el-GR" sz="1500" dirty="0">
                <a:solidFill>
                  <a:prstClr val="black"/>
                </a:solidFill>
                <a:latin typeface="Times New Roman" panose="02020603050405020304" pitchFamily="18" charset="0"/>
                <a:cs typeface="Times New Roman" panose="02020603050405020304" pitchFamily="18" charset="0"/>
              </a:rPr>
              <a:t> και συνεχώς </a:t>
            </a:r>
            <a:r>
              <a:rPr lang="el-GR" altLang="el-GR" sz="1500" b="1" dirty="0">
                <a:solidFill>
                  <a:prstClr val="black"/>
                </a:solidFill>
                <a:latin typeface="Times New Roman" panose="02020603050405020304" pitchFamily="18" charset="0"/>
                <a:cs typeface="Times New Roman" panose="02020603050405020304" pitchFamily="18" charset="0"/>
              </a:rPr>
              <a:t>δείχνει τη διάθεση να εξυπηρετήσει τους άλλους</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κατεργάρη-απατεώνα</a:t>
            </a:r>
            <a:r>
              <a:rPr lang="el-GR" altLang="el-GR" sz="1500" dirty="0">
                <a:solidFill>
                  <a:prstClr val="black"/>
                </a:solidFill>
                <a:latin typeface="Times New Roman" panose="02020603050405020304" pitchFamily="18" charset="0"/>
                <a:cs typeface="Times New Roman" panose="02020603050405020304" pitchFamily="18" charset="0"/>
              </a:rPr>
              <a:t> που </a:t>
            </a:r>
            <a:r>
              <a:rPr lang="el-GR" altLang="el-GR" sz="1500" b="1" dirty="0">
                <a:solidFill>
                  <a:prstClr val="black"/>
                </a:solidFill>
                <a:latin typeface="Times New Roman" panose="02020603050405020304" pitchFamily="18" charset="0"/>
                <a:cs typeface="Times New Roman" panose="02020603050405020304" pitchFamily="18" charset="0"/>
              </a:rPr>
              <a:t>ξεγελάει τους άλλους με προσωπικό του όφελος</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ήρωα</a:t>
            </a:r>
            <a:r>
              <a:rPr lang="el-GR" altLang="el-GR" sz="1500" dirty="0">
                <a:solidFill>
                  <a:prstClr val="black"/>
                </a:solidFill>
                <a:latin typeface="Times New Roman" panose="02020603050405020304" pitchFamily="18" charset="0"/>
                <a:cs typeface="Times New Roman" panose="02020603050405020304" pitchFamily="18" charset="0"/>
              </a:rPr>
              <a:t> που κάνει τα πάντα με </a:t>
            </a:r>
            <a:r>
              <a:rPr lang="el-GR" altLang="el-GR" sz="1500" b="1" dirty="0">
                <a:solidFill>
                  <a:prstClr val="black"/>
                </a:solidFill>
                <a:latin typeface="Times New Roman" panose="02020603050405020304" pitchFamily="18" charset="0"/>
                <a:cs typeface="Times New Roman" panose="02020603050405020304" pitchFamily="18" charset="0"/>
              </a:rPr>
              <a:t>γενναιότητα</a:t>
            </a:r>
            <a:r>
              <a:rPr lang="el-GR" altLang="el-GR" sz="1500" dirty="0">
                <a:solidFill>
                  <a:prstClr val="black"/>
                </a:solidFill>
                <a:latin typeface="Times New Roman" panose="02020603050405020304" pitchFamily="18" charset="0"/>
                <a:cs typeface="Times New Roman" panose="02020603050405020304" pitchFamily="18" charset="0"/>
              </a:rPr>
              <a:t>, του </a:t>
            </a:r>
            <a:r>
              <a:rPr lang="el-GR" altLang="el-GR" sz="1500" b="1" dirty="0">
                <a:solidFill>
                  <a:prstClr val="black"/>
                </a:solidFill>
                <a:latin typeface="Times New Roman" panose="02020603050405020304" pitchFamily="18" charset="0"/>
                <a:cs typeface="Times New Roman" panose="02020603050405020304" pitchFamily="18" charset="0"/>
              </a:rPr>
              <a:t>διαβόλου</a:t>
            </a:r>
            <a:r>
              <a:rPr lang="el-GR" altLang="el-GR" sz="1500" dirty="0">
                <a:solidFill>
                  <a:prstClr val="black"/>
                </a:solidFill>
                <a:latin typeface="Times New Roman" panose="02020603050405020304" pitchFamily="18" charset="0"/>
                <a:cs typeface="Times New Roman" panose="02020603050405020304" pitchFamily="18" charset="0"/>
              </a:rPr>
              <a:t> που </a:t>
            </a:r>
            <a:r>
              <a:rPr lang="el-GR" altLang="el-GR" sz="1500" b="1" dirty="0">
                <a:solidFill>
                  <a:prstClr val="black"/>
                </a:solidFill>
                <a:latin typeface="Times New Roman" panose="02020603050405020304" pitchFamily="18" charset="0"/>
                <a:cs typeface="Times New Roman" panose="02020603050405020304" pitchFamily="18" charset="0"/>
              </a:rPr>
              <a:t>ενώ μοιάζει γλυκός, καλοσυνάτος και πρόθυμος </a:t>
            </a:r>
            <a:r>
              <a:rPr lang="el-GR" altLang="el-GR" sz="1500" dirty="0">
                <a:solidFill>
                  <a:prstClr val="black"/>
                </a:solidFill>
                <a:latin typeface="Times New Roman" panose="02020603050405020304" pitchFamily="18" charset="0"/>
                <a:cs typeface="Times New Roman" panose="02020603050405020304" pitchFamily="18" charset="0"/>
              </a:rPr>
              <a:t>κρύβει μέσα του </a:t>
            </a:r>
            <a:r>
              <a:rPr lang="el-GR" altLang="el-GR" sz="1500" b="1" dirty="0">
                <a:solidFill>
                  <a:prstClr val="black"/>
                </a:solidFill>
                <a:latin typeface="Times New Roman" panose="02020603050405020304" pitchFamily="18" charset="0"/>
                <a:cs typeface="Times New Roman" panose="02020603050405020304" pitchFamily="18" charset="0"/>
              </a:rPr>
              <a:t>κακία </a:t>
            </a:r>
            <a:r>
              <a:rPr lang="el-GR" altLang="el-GR" sz="1500" dirty="0">
                <a:solidFill>
                  <a:prstClr val="black"/>
                </a:solidFill>
                <a:latin typeface="Times New Roman" panose="02020603050405020304" pitchFamily="18" charset="0"/>
                <a:cs typeface="Times New Roman" panose="02020603050405020304" pitchFamily="18" charset="0"/>
              </a:rPr>
              <a:t>και </a:t>
            </a:r>
            <a:r>
              <a:rPr lang="el-GR" altLang="el-GR" sz="1500" b="1" dirty="0">
                <a:solidFill>
                  <a:prstClr val="black"/>
                </a:solidFill>
                <a:latin typeface="Times New Roman" panose="02020603050405020304" pitchFamily="18" charset="0"/>
                <a:cs typeface="Times New Roman" panose="02020603050405020304" pitchFamily="18" charset="0"/>
              </a:rPr>
              <a:t>διάθεση</a:t>
            </a:r>
            <a:r>
              <a:rPr lang="el-GR" altLang="el-GR" sz="1500" dirty="0">
                <a:solidFill>
                  <a:prstClr val="black"/>
                </a:solidFill>
                <a:latin typeface="Times New Roman" panose="02020603050405020304" pitchFamily="18" charset="0"/>
                <a:cs typeface="Times New Roman" panose="02020603050405020304" pitchFamily="18" charset="0"/>
              </a:rPr>
              <a:t> να βασανίζει  και του βασιλιά που εκδηλώνει τη δύναμή του με απόλυτο τρόπο την οποίο γνωρίζει ότι κατέχει. Με βάση την παρατήρησή της μάσκας οι συμμετέχοντες σκέφτονται για τις σκέψεις, τα συναισθήματα και τα σχέδια του ήρωα.</a:t>
            </a:r>
          </a:p>
        </p:txBody>
      </p:sp>
    </p:spTree>
    <p:extLst>
      <p:ext uri="{BB962C8B-B14F-4D97-AF65-F5344CB8AC3E}">
        <p14:creationId xmlns:p14="http://schemas.microsoft.com/office/powerpoint/2010/main" val="941233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B84BDD9-DB14-4463-AAE4-26AD48DD1E06}"/>
              </a:ext>
            </a:extLst>
          </p:cNvPr>
          <p:cNvSpPr txBox="1"/>
          <p:nvPr/>
        </p:nvSpPr>
        <p:spPr>
          <a:xfrm>
            <a:off x="0" y="198782"/>
            <a:ext cx="12192000" cy="3513334"/>
          </a:xfrm>
          <a:prstGeom prst="rect">
            <a:avLst/>
          </a:prstGeom>
          <a:noFill/>
        </p:spPr>
        <p:txBody>
          <a:bodyPr wrap="square" rtlCol="0">
            <a:spAutoFit/>
          </a:bodyPr>
          <a:lstStyle/>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Τροφή για σκέψη</a:t>
            </a:r>
            <a:r>
              <a:rPr kumimoji="0" lang="en-US" alt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l-GR" alt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Σκεφτείτε ένα θέμα με βάση το οποίο τα παιδιά μπορούν να οδηγηθούν σε κατασκευή μάσκας και προτείνετε με βάση διαφορετικά συναισθήματα και διαθέσεις διαφορετικούς χαρακτήρες μάσκας που μπορούν να κατασκευάσουν με βάση το ίδιο θέμα. Για παράδειγμα ένα γενικό θέμα θα μπορούσε να ήταν τα μαγικά πλάσματα που ζούνε σε ένα παλάτι και μία μάσκα ενός χαρακτήρα ο κατεργάρης καλικάντζαρος.</a:t>
            </a:r>
          </a:p>
          <a:p>
            <a:pPr marR="0" lvl="0" algn="just" defTabSz="914400" rtl="0" eaLnBrk="1" fontAlgn="auto" latinLnBrk="0" hangingPunct="1">
              <a:lnSpc>
                <a:spcPct val="150000"/>
              </a:lnSpc>
              <a:spcBef>
                <a:spcPts val="0"/>
              </a:spcBef>
              <a:spcAft>
                <a:spcPts val="0"/>
              </a:spcAft>
              <a:buClrTx/>
              <a:buSzTx/>
              <a:tabLst/>
              <a:defRPr/>
            </a:pPr>
            <a:r>
              <a:rPr lang="el-GR" altLang="el-GR" sz="1500" dirty="0">
                <a:solidFill>
                  <a:prstClr val="black"/>
                </a:solidFill>
                <a:latin typeface="Times New Roman" panose="02020603050405020304" pitchFamily="18" charset="0"/>
                <a:cs typeface="Times New Roman" panose="02020603050405020304" pitchFamily="18" charset="0"/>
              </a:rPr>
              <a:t>………………………………………………………………………………………………………………………………………………………………………………………………………………………………………………………………………………………………………………………………………………………………………………………………………………………………………………………………………………………………………………………………………………………………………………………………………………………………………………………………………………………………………………………………………………………………………………………………………………………………………………………………………………………………………………………………………………………………………………………………………………………………………………………………………………………………………….</a:t>
            </a:r>
            <a:r>
              <a:rPr kumimoji="0" lang="el-GR" alt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kumimoji="0" lang="el-GR" alt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32975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36615" y="113736"/>
            <a:ext cx="5097549" cy="461665"/>
          </a:xfrm>
          <a:prstGeom prst="rect">
            <a:avLst/>
          </a:prstGeom>
        </p:spPr>
        <p:txBody>
          <a:bodyPr wrap="none">
            <a:spAutoFit/>
          </a:bodyPr>
          <a:lstStyle/>
          <a:p>
            <a:pPr marL="285750" indent="-285750" algn="just">
              <a:lnSpc>
                <a:spcPct val="150000"/>
              </a:lnSpc>
              <a:buFont typeface="Wingdings" charset="2"/>
              <a:buChar char="Ø"/>
            </a:pPr>
            <a:r>
              <a:rPr lang="el-GR" sz="1600" b="1" u="sng" dirty="0">
                <a:latin typeface="Times New Roman" charset="0"/>
                <a:ea typeface="Times New Roman" charset="0"/>
                <a:cs typeface="Times New Roman" charset="0"/>
              </a:rPr>
              <a:t>Γενικές τεχνικές</a:t>
            </a:r>
            <a:r>
              <a:rPr lang="en-US" sz="1600" b="1" u="sng" dirty="0">
                <a:latin typeface="Times New Roman" charset="0"/>
                <a:ea typeface="Times New Roman" charset="0"/>
                <a:cs typeface="Times New Roman" charset="0"/>
              </a:rPr>
              <a:t> </a:t>
            </a:r>
            <a:r>
              <a:rPr lang="el-GR" sz="1600" b="1" u="sng" dirty="0">
                <a:latin typeface="Times New Roman" charset="0"/>
                <a:ea typeface="Times New Roman" charset="0"/>
                <a:cs typeface="Times New Roman" charset="0"/>
              </a:rPr>
              <a:t>διερεύνησης του δραματικού χώρου</a:t>
            </a:r>
            <a:endParaRPr lang="en-US" sz="1600" u="sng" dirty="0">
              <a:latin typeface="Times New Roman" charset="0"/>
              <a:ea typeface="Times New Roman" charset="0"/>
              <a:cs typeface="Times New Roman" charset="0"/>
            </a:endParaRPr>
          </a:p>
        </p:txBody>
      </p:sp>
      <p:sp>
        <p:nvSpPr>
          <p:cNvPr id="5" name="TextBox 4"/>
          <p:cNvSpPr txBox="1"/>
          <p:nvPr/>
        </p:nvSpPr>
        <p:spPr>
          <a:xfrm>
            <a:off x="618186" y="914400"/>
            <a:ext cx="9131121" cy="369332"/>
          </a:xfrm>
          <a:prstGeom prst="rect">
            <a:avLst/>
          </a:prstGeom>
          <a:noFill/>
        </p:spPr>
        <p:txBody>
          <a:bodyPr wrap="square" rtlCol="0">
            <a:spAutoFit/>
          </a:bodyPr>
          <a:lstStyle/>
          <a:p>
            <a:endParaRPr lang="en-US" dirty="0">
              <a:latin typeface="Times New Roman" charset="0"/>
              <a:ea typeface="Times New Roman" charset="0"/>
              <a:cs typeface="Times New Roman" charset="0"/>
            </a:endParaRPr>
          </a:p>
        </p:txBody>
      </p:sp>
      <p:sp>
        <p:nvSpPr>
          <p:cNvPr id="6" name="TextBox 5"/>
          <p:cNvSpPr txBox="1"/>
          <p:nvPr/>
        </p:nvSpPr>
        <p:spPr>
          <a:xfrm>
            <a:off x="0" y="500567"/>
            <a:ext cx="12192000" cy="6973063"/>
          </a:xfrm>
          <a:prstGeom prst="rect">
            <a:avLst/>
          </a:prstGeom>
          <a:noFill/>
        </p:spPr>
        <p:txBody>
          <a:bodyPr wrap="square" rtlCol="0">
            <a:spAutoFit/>
          </a:bodyPr>
          <a:lstStyle/>
          <a:p>
            <a:pPr marL="285750" indent="-285750" algn="just">
              <a:lnSpc>
                <a:spcPct val="150000"/>
              </a:lnSpc>
              <a:buFontTx/>
              <a:buChar char="-"/>
            </a:pPr>
            <a:r>
              <a:rPr lang="el-GR" sz="1400" b="1" dirty="0">
                <a:latin typeface="Times New Roman" panose="02020603050405020304" pitchFamily="18" charset="0"/>
                <a:ea typeface="Times New Roman" charset="0"/>
                <a:cs typeface="Times New Roman" panose="02020603050405020304" pitchFamily="18" charset="0"/>
              </a:rPr>
              <a:t>Χρήση αντικειμένου</a:t>
            </a:r>
            <a:r>
              <a:rPr lang="en-US" sz="1400" b="1" dirty="0">
                <a:latin typeface="Times New Roman" panose="02020603050405020304" pitchFamily="18" charset="0"/>
                <a:ea typeface="Times New Roman" charset="0"/>
                <a:cs typeface="Times New Roman" panose="02020603050405020304" pitchFamily="18" charset="0"/>
              </a:rPr>
              <a:t>: </a:t>
            </a:r>
            <a:r>
              <a:rPr lang="el-GR" sz="1400" dirty="0">
                <a:latin typeface="Times New Roman" panose="02020603050405020304" pitchFamily="18" charset="0"/>
                <a:ea typeface="Times New Roman" charset="0"/>
                <a:cs typeface="Times New Roman" panose="02020603050405020304" pitchFamily="18" charset="0"/>
              </a:rPr>
              <a:t>Με βάση συγκεκριμένα σκηνικά αντικείμενα οι μαθητές οδηγούνται σε σωματικούς και λεκτικού αυτοσχεδιασμούς. Οι μαθητές μπορούν να χρησιμοποιήσουν το κάθε αντικείμενο είτε με τη ρεαλιστική του χρήση είτε συμβολικά. Με ένα τέτοιο αντικείμενο που θα μεταμορφώνει  τον περιβάλλοντα χώρο ως σκηνικό χώρο θα μπορούσε να ξεκινήσει η δεύτερη φάση του θεατρικού παιχνιδιού και μέσα από αυτή τη διαδικασία να αναδειχθούν σταδιακά οι δραματικοί χαρακτήρες.  </a:t>
            </a:r>
          </a:p>
          <a:p>
            <a:pPr marL="285750" indent="-285750" algn="just">
              <a:lnSpc>
                <a:spcPct val="150000"/>
              </a:lnSpc>
              <a:buFontTx/>
              <a:buChar char="-"/>
            </a:pPr>
            <a:r>
              <a:rPr lang="el-GR" altLang="el-GR" sz="1400" b="1" dirty="0">
                <a:latin typeface="Times New Roman" panose="02020603050405020304" pitchFamily="18" charset="0"/>
                <a:ea typeface="Times New Roman" charset="0"/>
                <a:cs typeface="Times New Roman" panose="02020603050405020304" pitchFamily="18" charset="0"/>
              </a:rPr>
              <a:t>Παγωμένη εικόνα</a:t>
            </a:r>
            <a:r>
              <a:rPr lang="el-GR" altLang="el-GR" sz="1400" dirty="0">
                <a:latin typeface="Times New Roman" panose="02020603050405020304" pitchFamily="18" charset="0"/>
                <a:ea typeface="Times New Roman" charset="0"/>
                <a:cs typeface="Times New Roman" panose="02020603050405020304" pitchFamily="18" charset="0"/>
              </a:rPr>
              <a:t>: Τα μέλη μιας ομάδας, χρησιμοποιώντας τα σώματά τους, δημιουργούν μια εικόνα ενός γεγονότος, μιας ιδέας ή ενός θέματος, παρόμοια με την εντύπωση που εμφανίζουν τα κέρινα ομοιώματα ή μια φωτογραφία. Μπορούν να ενταχθούν σκηνικά αντικείμενα, συμβολικά στοιχεία ένδυσης και μάσκες ενισχύοντας τη σωματική έκφραση και τη συναισθηματική δήλωση όπως βγαίνει μέσα από τα σώματα των παιδιών. Η παγωμένη εικόνα μπορεί να είναι είτε ατομική  εντός ή εκτός ρόλου ή ομαδική που δείχνει σχέσεις αναμεσά σε χαρακτήρες με βάση πιθανόν καταστάσεις που συνδέονται με ένα συγκεκριμένο δραματικό χώρο. Οι παγωμένες εικόνες μπορεί να είναι μεμονωμένες είτε να παρουσιάζουν καρέ δύο ή τριών κινήσεων. Επίσης μπορεί να συνοδεύει κατάλληλο ηχητικό και μουσικό ερέθισμα που να ταιριάζει με τα συναισθήματα του περιβάλλοντος ή με το ηχητικό περιβάλλον. </a:t>
            </a:r>
          </a:p>
          <a:p>
            <a:pPr marL="285750" indent="-285750" algn="just">
              <a:lnSpc>
                <a:spcPct val="150000"/>
              </a:lnSpc>
              <a:buFontTx/>
              <a:buChar char="-"/>
            </a:pPr>
            <a:r>
              <a:rPr lang="el-GR" altLang="el-GR" sz="1400" b="1" dirty="0">
                <a:latin typeface="Times New Roman" panose="02020603050405020304" pitchFamily="18" charset="0"/>
                <a:ea typeface="Times New Roman" charset="0"/>
                <a:cs typeface="Times New Roman" panose="02020603050405020304" pitchFamily="18" charset="0"/>
              </a:rPr>
              <a:t>Τροφή για σκέψη</a:t>
            </a:r>
            <a:r>
              <a:rPr lang="en-US" altLang="el-GR" sz="1400" b="1" dirty="0">
                <a:latin typeface="Times New Roman" panose="02020603050405020304" pitchFamily="18" charset="0"/>
                <a:ea typeface="Times New Roman" charset="0"/>
                <a:cs typeface="Times New Roman" panose="02020603050405020304" pitchFamily="18" charset="0"/>
              </a:rPr>
              <a:t>:</a:t>
            </a:r>
            <a:r>
              <a:rPr lang="el-GR" altLang="el-GR" sz="1400" dirty="0">
                <a:latin typeface="Times New Roman" panose="02020603050405020304" pitchFamily="18" charset="0"/>
                <a:ea typeface="Times New Roman" charset="0"/>
                <a:cs typeface="Times New Roman" panose="02020603050405020304" pitchFamily="18" charset="0"/>
              </a:rPr>
              <a:t> Σημειώστε κάποιους χώρους οι οποίο μπορούν να δοθούν ως έμπνευση στα παιδιά για να δημιουργηθούν στη δημιουργία παγωμένης εικόνας. Περιγράψτε παγωμένες εικόνες  που μπορούν να συνδέονται με τους αντίστοιχους χώρους που σημειώσατε.</a:t>
            </a:r>
          </a:p>
          <a:p>
            <a:pPr algn="just">
              <a:lnSpc>
                <a:spcPct val="150000"/>
              </a:lnSpc>
            </a:pPr>
            <a:r>
              <a:rPr lang="el-GR" altLang="el-GR" sz="1400" b="1" dirty="0">
                <a:latin typeface="Times New Roman" panose="02020603050405020304" pitchFamily="18" charset="0"/>
                <a:ea typeface="Times New Roman" charset="0"/>
                <a:cs typeface="Times New Roman" panose="02020603050405020304" pitchFamily="18" charset="0"/>
              </a:rPr>
              <a:t>……………………………………………………………………………………………………………………………………………………………………………………………………………………………………………………………………………………………………………………………………………………………………………………………………………………………………………………………………………………………………………………………………...........................</a:t>
            </a:r>
          </a:p>
          <a:p>
            <a:pPr marL="285750" indent="-285750" algn="just">
              <a:lnSpc>
                <a:spcPct val="150000"/>
              </a:lnSpc>
              <a:buFontTx/>
              <a:buChar char="-"/>
            </a:pPr>
            <a:r>
              <a:rPr lang="el-GR" altLang="el-GR" sz="1400" b="1" dirty="0">
                <a:latin typeface="Times New Roman" panose="02020603050405020304" pitchFamily="18" charset="0"/>
                <a:ea typeface="Times New Roman" charset="0"/>
                <a:cs typeface="Times New Roman" panose="02020603050405020304" pitchFamily="18" charset="0"/>
              </a:rPr>
              <a:t>Ζωντανή εικόνα</a:t>
            </a:r>
            <a:r>
              <a:rPr lang="el-GR" altLang="el-GR" sz="1400" dirty="0">
                <a:latin typeface="Times New Roman" panose="02020603050405020304" pitchFamily="18" charset="0"/>
                <a:ea typeface="Times New Roman" charset="0"/>
                <a:cs typeface="Times New Roman" panose="02020603050405020304" pitchFamily="18" charset="0"/>
              </a:rPr>
              <a:t>: Μια παγωμένη εικόνα, διαμορφωμένη από τα σώματα των μαθητών, ζωντανεύει ξαφνικά και οι μαθητές καθοδηγούν τη δράση τους με αφετηρία την παγωμένη εικόνα.</a:t>
            </a:r>
            <a:r>
              <a:rPr lang="el-GR" altLang="el-GR" sz="1400" dirty="0">
                <a:latin typeface="Times New Roman" panose="02020603050405020304" pitchFamily="18" charset="0"/>
                <a:cs typeface="Times New Roman" panose="02020603050405020304" pitchFamily="18" charset="0"/>
              </a:rPr>
              <a:t> Μια τέτοια τεχνική θα μπορούσε να χρησιμοποιηθεί είτε εφόσον κάποιοι μαθητές έχουν δημιουργήσει κάποιες εικόνες για ένα περιβάλλον και εφόσον τοποθετηθούν όλοι μαζί στον χώρο, με τις ανάλογες στάσεις, η εικόνα να ζωντανέψει είτε να γίνει ζωντανή μια ομαδική παγωμένη εικόνα.</a:t>
            </a:r>
          </a:p>
          <a:p>
            <a:pPr marL="285750" indent="-285750" algn="just">
              <a:lnSpc>
                <a:spcPct val="150000"/>
              </a:lnSpc>
              <a:buFontTx/>
              <a:buChar char="-"/>
            </a:pPr>
            <a:endParaRPr lang="el-GR" altLang="el-GR" sz="1600"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endParaRPr lang="el-GR" altLang="el-GR" sz="1600" b="1" dirty="0">
              <a:ea typeface="Times New Roman" charset="0"/>
              <a:cs typeface="Times New Roman" charset="0"/>
            </a:endParaRPr>
          </a:p>
          <a:p>
            <a:pPr marL="285750" indent="-285750" algn="just">
              <a:lnSpc>
                <a:spcPct val="150000"/>
              </a:lnSpc>
              <a:buFontTx/>
              <a:buChar char="-"/>
            </a:pP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07635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2F2BB998-73A6-42FD-A50D-0CA4B08D849E}"/>
              </a:ext>
            </a:extLst>
          </p:cNvPr>
          <p:cNvPicPr>
            <a:picLocks noChangeAspect="1"/>
          </p:cNvPicPr>
          <p:nvPr/>
        </p:nvPicPr>
        <p:blipFill>
          <a:blip r:embed="rId2"/>
          <a:stretch>
            <a:fillRect/>
          </a:stretch>
        </p:blipFill>
        <p:spPr>
          <a:xfrm>
            <a:off x="3219523" y="1191405"/>
            <a:ext cx="5169856" cy="493819"/>
          </a:xfrm>
          <a:prstGeom prst="rect">
            <a:avLst/>
          </a:prstGeom>
        </p:spPr>
      </p:pic>
      <p:sp>
        <p:nvSpPr>
          <p:cNvPr id="6" name="TextBox 5">
            <a:extLst>
              <a:ext uri="{FF2B5EF4-FFF2-40B4-BE49-F238E27FC236}">
                <a16:creationId xmlns:a16="http://schemas.microsoft.com/office/drawing/2014/main" id="{40B1524A-BF97-4F59-BFDB-3081A4C83F71}"/>
              </a:ext>
            </a:extLst>
          </p:cNvPr>
          <p:cNvSpPr txBox="1"/>
          <p:nvPr/>
        </p:nvSpPr>
        <p:spPr>
          <a:xfrm>
            <a:off x="26503" y="74085"/>
            <a:ext cx="12192000" cy="1525418"/>
          </a:xfrm>
          <a:prstGeom prst="rect">
            <a:avLst/>
          </a:prstGeom>
          <a:noFill/>
        </p:spPr>
        <p:txBody>
          <a:bodyPr wrap="square" rtlCol="0">
            <a:spAutoFit/>
          </a:bodyPr>
          <a:lstStyle/>
          <a:p>
            <a:pPr algn="just">
              <a:lnSpc>
                <a:spcPct val="150000"/>
              </a:lnSpc>
            </a:pPr>
            <a:r>
              <a:rPr lang="el-GR" sz="1600" b="1" dirty="0">
                <a:latin typeface="Times New Roman" panose="02020603050405020304" pitchFamily="18" charset="0"/>
                <a:cs typeface="Times New Roman" panose="02020603050405020304" pitchFamily="18" charset="0"/>
              </a:rPr>
              <a:t>- Διαμόρφωση χώρου</a:t>
            </a:r>
            <a:r>
              <a:rPr lang="en-US" sz="1600" b="1" dirty="0">
                <a:latin typeface="Times New Roman" panose="02020603050405020304" pitchFamily="18" charset="0"/>
                <a:cs typeface="Times New Roman" panose="02020603050405020304" pitchFamily="18" charset="0"/>
              </a:rPr>
              <a:t>:</a:t>
            </a:r>
            <a:r>
              <a:rPr lang="el-GR"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Αυτή η θεατρική τεχνική δίνει στην ουσία στα παιδιά να διαμορφώσουν τον χώρο που θα γίνει το θεατρικό παιχνίδι ως σκηνικό χώρο στον οποίο εξελίσσεται η δραματική πλοκή, σχεδιάζοντας τα ίδια τα παιδιά κατασκευές και σκηνικά αντικείμενα, μπαίνοντας με αμεσότερο τρόπο   στο δραματικό περιβάλλον.</a:t>
            </a:r>
          </a:p>
          <a:p>
            <a:pPr algn="just">
              <a:lnSpc>
                <a:spcPct val="150000"/>
              </a:lnSpc>
            </a:pPr>
            <a:endParaRPr lang="el-GR" sz="1600"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AD09B75-C418-4F37-A477-9743F2A06870}"/>
              </a:ext>
            </a:extLst>
          </p:cNvPr>
          <p:cNvSpPr txBox="1"/>
          <p:nvPr/>
        </p:nvSpPr>
        <p:spPr>
          <a:xfrm>
            <a:off x="145773" y="1567137"/>
            <a:ext cx="11807687" cy="1112677"/>
          </a:xfrm>
          <a:prstGeom prst="rect">
            <a:avLst/>
          </a:prstGeom>
          <a:noFill/>
        </p:spPr>
        <p:txBody>
          <a:bodyPr wrap="square" rtlCol="0">
            <a:spAutoFit/>
          </a:bodyPr>
          <a:lstStyle/>
          <a:p>
            <a:pPr algn="just">
              <a:lnSpc>
                <a:spcPct val="150000"/>
              </a:lnSpc>
            </a:pPr>
            <a:r>
              <a:rPr lang="el-GR" sz="1600" dirty="0"/>
              <a:t>- </a:t>
            </a:r>
            <a:r>
              <a:rPr lang="el-GR" sz="1500" b="1" dirty="0">
                <a:latin typeface="Times New Roman" panose="02020603050405020304" pitchFamily="18" charset="0"/>
                <a:cs typeface="Times New Roman" panose="02020603050405020304" pitchFamily="18" charset="0"/>
              </a:rPr>
              <a:t>Αναχρονισμός της ζωής των χαρακτήρων/φως στο παρελθόν/αναδρομή</a:t>
            </a:r>
            <a:r>
              <a:rPr lang="en-US" sz="1500" b="1" dirty="0">
                <a:latin typeface="Times New Roman" panose="02020603050405020304" pitchFamily="18" charset="0"/>
                <a:cs typeface="Times New Roman" panose="02020603050405020304" pitchFamily="18" charset="0"/>
              </a:rPr>
              <a:t>: </a:t>
            </a:r>
            <a:r>
              <a:rPr lang="el-GR" sz="1500" dirty="0">
                <a:latin typeface="Times New Roman" panose="02020603050405020304" pitchFamily="18" charset="0"/>
                <a:cs typeface="Times New Roman" panose="02020603050405020304" pitchFamily="18" charset="0"/>
              </a:rPr>
              <a:t>Τα παιδιά παρουσιάζουν αυτοσχεδιαστικά διαφορετικές χρονικές στιγμές της ζωής των χαρακτήρων. Σε μια κρίσιμη στιγμή κατά τη διάρκεια ενός δρώμενου μπορεί να επιχειρηθεί μια τομή στον παρόντα χρόνο και ο εμψυχωτής να ζητήσει μια σκηνή από το παρελθόν του ήρωα. Η ίδια άσκηση μπορεί να πραγματοποιηθεί και όταν δοθεί το μήνυμα ο ήρωας θυμάται. </a:t>
            </a:r>
            <a:endParaRPr lang="en-US" sz="1500" dirty="0">
              <a:latin typeface="Times New Roman" panose="02020603050405020304" pitchFamily="18" charset="0"/>
              <a:cs typeface="Times New Roman" panose="02020603050405020304" pitchFamily="18" charset="0"/>
            </a:endParaRPr>
          </a:p>
        </p:txBody>
      </p:sp>
      <p:pic>
        <p:nvPicPr>
          <p:cNvPr id="8" name="Εικόνα 7">
            <a:extLst>
              <a:ext uri="{FF2B5EF4-FFF2-40B4-BE49-F238E27FC236}">
                <a16:creationId xmlns:a16="http://schemas.microsoft.com/office/drawing/2014/main" id="{FE3D3605-3FFD-41E7-810D-BE4A70524529}"/>
              </a:ext>
            </a:extLst>
          </p:cNvPr>
          <p:cNvPicPr>
            <a:picLocks noChangeAspect="1"/>
          </p:cNvPicPr>
          <p:nvPr/>
        </p:nvPicPr>
        <p:blipFill>
          <a:blip r:embed="rId3"/>
          <a:stretch>
            <a:fillRect/>
          </a:stretch>
        </p:blipFill>
        <p:spPr>
          <a:xfrm>
            <a:off x="1607651" y="2716823"/>
            <a:ext cx="10345809" cy="493819"/>
          </a:xfrm>
          <a:prstGeom prst="rect">
            <a:avLst/>
          </a:prstGeom>
        </p:spPr>
      </p:pic>
      <p:sp>
        <p:nvSpPr>
          <p:cNvPr id="9" name="TextBox 8">
            <a:extLst>
              <a:ext uri="{FF2B5EF4-FFF2-40B4-BE49-F238E27FC236}">
                <a16:creationId xmlns:a16="http://schemas.microsoft.com/office/drawing/2014/main" id="{1EC72274-0CFE-408E-B7F6-B1072D28E0E8}"/>
              </a:ext>
            </a:extLst>
          </p:cNvPr>
          <p:cNvSpPr txBox="1"/>
          <p:nvPr/>
        </p:nvSpPr>
        <p:spPr>
          <a:xfrm>
            <a:off x="79509" y="3055546"/>
            <a:ext cx="12138994" cy="3002745"/>
          </a:xfrm>
          <a:prstGeom prst="rect">
            <a:avLst/>
          </a:prstGeom>
          <a:noFill/>
        </p:spPr>
        <p:txBody>
          <a:bodyPr wrap="square" rtlCol="0">
            <a:spAutoFit/>
          </a:bodyPr>
          <a:lstStyle/>
          <a:p>
            <a:pPr algn="just">
              <a:lnSpc>
                <a:spcPct val="150000"/>
              </a:lnSpc>
            </a:pPr>
            <a:r>
              <a:rPr lang="el-GR" sz="1600" b="1" dirty="0">
                <a:latin typeface="Times New Roman" panose="02020603050405020304" pitchFamily="18" charset="0"/>
                <a:cs typeface="Times New Roman" panose="02020603050405020304" pitchFamily="18" charset="0"/>
              </a:rPr>
              <a:t>Η κουτσομπόλα</a:t>
            </a:r>
            <a:r>
              <a:rPr lang="en-US"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Με βάση αυτήν τη θεατρική τεχνική τα παιδιά ως συμμετέχοντες στη διαδικασία του θεατρικού παιχνιδιού μπορούν να πάρουν ρόλους οι οποίο ταιριάζουν με τη δραματική κατάσταση και πλοκή αλλά δεν είναι οι πρωταγωνιστικοί ρόλοι, σχολιάζοντας από έξω τη δραματική κατάσταση. </a:t>
            </a:r>
          </a:p>
          <a:p>
            <a:pPr algn="just">
              <a:lnSpc>
                <a:spcPct val="150000"/>
              </a:lnSpc>
            </a:pPr>
            <a:r>
              <a:rPr lang="el-GR" sz="1600" b="1" dirty="0">
                <a:latin typeface="Times New Roman" panose="02020603050405020304" pitchFamily="18" charset="0"/>
                <a:cs typeface="Times New Roman" panose="02020603050405020304" pitchFamily="18" charset="0"/>
              </a:rPr>
              <a:t>Ραδιοφωνικός σταθμός</a:t>
            </a:r>
            <a:r>
              <a:rPr lang="en-US" sz="1600" b="1" dirty="0">
                <a:latin typeface="Times New Roman" panose="02020603050405020304" pitchFamily="18" charset="0"/>
                <a:cs typeface="Times New Roman" panose="02020603050405020304" pitchFamily="18" charset="0"/>
              </a:rPr>
              <a:t>:</a:t>
            </a:r>
            <a:r>
              <a:rPr lang="el-GR"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Με βάση αυτήν την τεχνική οι συμμετέχοντες σε ένα θεατρικό παιχνίδι παρουσιάζουν ραδιοφωνικές εκπομπές, ειδήσεις, ρεπορτάζ, σχόλια, συνεντεύξεις σχετικά με το θέμα, διερευνώντας τη δραματική πλοκή και τις δραματικές καταστάσεις.</a:t>
            </a:r>
          </a:p>
          <a:p>
            <a:pPr algn="just">
              <a:lnSpc>
                <a:spcPct val="150000"/>
              </a:lnSpc>
            </a:pPr>
            <a:r>
              <a:rPr lang="el-GR" sz="1600" b="1" dirty="0">
                <a:latin typeface="Times New Roman" panose="02020603050405020304" pitchFamily="18" charset="0"/>
                <a:cs typeface="Times New Roman" panose="02020603050405020304" pitchFamily="18" charset="0"/>
              </a:rPr>
              <a:t>Διαφημίσεις και </a:t>
            </a:r>
            <a:r>
              <a:rPr lang="el-GR" sz="1600" b="1" dirty="0" err="1">
                <a:latin typeface="Times New Roman" panose="02020603050405020304" pitchFamily="18" charset="0"/>
                <a:cs typeface="Times New Roman" panose="02020603050405020304" pitchFamily="18" charset="0"/>
              </a:rPr>
              <a:t>αντιδιαφημ</a:t>
            </a:r>
            <a:r>
              <a:rPr lang="en-US" sz="1600" b="1" dirty="0" err="1">
                <a:latin typeface="Times New Roman" panose="02020603050405020304" pitchFamily="18" charset="0"/>
                <a:cs typeface="Times New Roman" panose="02020603050405020304" pitchFamily="18" charset="0"/>
              </a:rPr>
              <a:t>i</a:t>
            </a:r>
            <a:r>
              <a:rPr lang="el-GR" sz="1600" b="1" dirty="0">
                <a:latin typeface="Times New Roman" panose="02020603050405020304" pitchFamily="18" charset="0"/>
                <a:cs typeface="Times New Roman" panose="02020603050405020304" pitchFamily="18" charset="0"/>
              </a:rPr>
              <a:t>σεις</a:t>
            </a:r>
            <a:r>
              <a:rPr lang="en-US" sz="1600" b="1" dirty="0">
                <a:latin typeface="Times New Roman" panose="02020603050405020304" pitchFamily="18" charset="0"/>
                <a:cs typeface="Times New Roman" panose="02020603050405020304" pitchFamily="18" charset="0"/>
              </a:rPr>
              <a:t>:</a:t>
            </a:r>
            <a:r>
              <a:rPr lang="el-GR"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Οι συμμετέχοντες χωρίζονται σε ομάδες. Η μία ομάδα συμμετεχόντων παρουσιάζουν μια διαφήμιση εστιάζοντας στα θετικά σημεία του θέματος ενώ η άλλη ομάδα παρουσιάζει διαφημίζεις εστιάζοντας σε μια αντίθετη πλευρά από αυτή που παρουσιάστηκε στη διαφήμιση.</a:t>
            </a:r>
            <a:r>
              <a:rPr lang="el-GR" sz="16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98306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289679"/>
            <a:ext cx="12192000" cy="6278642"/>
          </a:xfrm>
          <a:prstGeom prst="rect">
            <a:avLst/>
          </a:prstGeom>
          <a:noFill/>
        </p:spPr>
        <p:txBody>
          <a:bodyPr wrap="square" rtlCol="0">
            <a:spAutoFit/>
          </a:bodyPr>
          <a:lstStyle/>
          <a:p>
            <a:pPr algn="just">
              <a:lnSpc>
                <a:spcPct val="150000"/>
              </a:lnSpc>
            </a:pPr>
            <a:r>
              <a:rPr lang="el-GR" sz="1600" dirty="0"/>
              <a:t>- </a:t>
            </a:r>
            <a:r>
              <a:rPr lang="el-GR" sz="1600" b="1" dirty="0">
                <a:latin typeface="Times New Roman" panose="02020603050405020304" pitchFamily="18" charset="0"/>
                <a:cs typeface="Times New Roman" panose="02020603050405020304" pitchFamily="18" charset="0"/>
              </a:rPr>
              <a:t>Κυκλικό Δράμα</a:t>
            </a:r>
            <a:r>
              <a:rPr lang="en-US"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Τα μέλη της ομάδας χωρίζονται σε επιμέρους ομάδες</a:t>
            </a:r>
            <a:r>
              <a:rPr lang="en-US" sz="1600" dirty="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καθεμιά από τις οποίες αναλαμβάνει μια διαφορετική κατάσταση της δραματικής πλοκής με αυτοσχεδιαστικό τρόπο.</a:t>
            </a:r>
          </a:p>
          <a:p>
            <a:pPr algn="just">
              <a:lnSpc>
                <a:spcPct val="150000"/>
              </a:lnSpc>
            </a:pPr>
            <a:r>
              <a:rPr lang="el-GR" altLang="el-GR" sz="1600" b="1" i="1" dirty="0">
                <a:ea typeface="Times New Roman" charset="0"/>
                <a:cs typeface="Times New Roman" charset="0"/>
              </a:rPr>
              <a:t>-Διερεύνηση δραματικών καταστάσεων</a:t>
            </a:r>
            <a:r>
              <a:rPr lang="el-GR" altLang="el-GR" sz="1600" dirty="0">
                <a:ea typeface="Times New Roman" charset="0"/>
                <a:cs typeface="Times New Roman" charset="0"/>
              </a:rPr>
              <a:t>: Οι συμμετέχοντες στο δράμα δημιουργούν καταστάσεις, αντανακλώντας στις ιδέες και τα αισθήματα που έχουν για ένα χαρακτήρα της ιστορίας.</a:t>
            </a:r>
          </a:p>
          <a:p>
            <a:pPr marL="285750" indent="-285750" algn="just">
              <a:lnSpc>
                <a:spcPct val="150000"/>
              </a:lnSpc>
              <a:buFontTx/>
              <a:buChar char="-"/>
            </a:pPr>
            <a:r>
              <a:rPr lang="el-GR" altLang="el-GR" sz="1600" b="1" i="1" dirty="0">
                <a:ea typeface="Times New Roman" charset="0"/>
                <a:cs typeface="Times New Roman" charset="0"/>
              </a:rPr>
              <a:t>Δραματική εργασία ανά δύο</a:t>
            </a:r>
            <a:r>
              <a:rPr lang="el-GR" altLang="el-GR" sz="1600" dirty="0">
                <a:ea typeface="Times New Roman" charset="0"/>
                <a:cs typeface="Times New Roman" charset="0"/>
              </a:rPr>
              <a:t>: Τα μέλη μιας ομάδας εργάζονται ανά δύο σ’ έναν αυτοσχεδιασμό ή συζητούν για ένα συγκεκριμένο σημείο της δραματικής πλοκής της ιστορίας.</a:t>
            </a:r>
            <a:r>
              <a:rPr lang="el-GR" altLang="el-GR" sz="1600" dirty="0"/>
              <a:t> </a:t>
            </a:r>
          </a:p>
          <a:p>
            <a:pPr marL="285750" indent="-285750" algn="just">
              <a:lnSpc>
                <a:spcPct val="150000"/>
              </a:lnSpc>
              <a:buFontTx/>
              <a:buChar char="-"/>
            </a:pPr>
            <a:r>
              <a:rPr lang="el-GR" altLang="el-GR" sz="1600" b="1" i="1" dirty="0">
                <a:ea typeface="Times New Roman" charset="0"/>
                <a:cs typeface="Times New Roman" charset="0"/>
              </a:rPr>
              <a:t>Το θέατρο της αγοράς</a:t>
            </a:r>
            <a:r>
              <a:rPr lang="el-GR" altLang="el-GR" sz="1600" dirty="0">
                <a:ea typeface="Times New Roman" charset="0"/>
                <a:cs typeface="Times New Roman" charset="0"/>
              </a:rPr>
              <a:t>: Παρουσιάζεται ένας αυτοσχεδιασμός από δύο ή περισσότερους μαθητές με βάση τις οδηγίες που δίνονται από τους άλλους μαθητές-θεατές. Η δράση μπορεί να σταματήσει, ν’ αλλάξει η έκβασή της και να ξαναπαιχτεί κατά βούληση. </a:t>
            </a:r>
          </a:p>
          <a:p>
            <a:pPr marL="285750" indent="-285750" algn="just">
              <a:lnSpc>
                <a:spcPct val="150000"/>
              </a:lnSpc>
              <a:buFontTx/>
              <a:buChar char="-"/>
            </a:pPr>
            <a:r>
              <a:rPr lang="el-GR" altLang="el-GR" sz="1600" b="1" i="1" dirty="0">
                <a:ea typeface="Times New Roman" charset="0"/>
                <a:cs typeface="Times New Roman" charset="0"/>
              </a:rPr>
              <a:t>Δραματοποίηση σε μικρές ομάδες</a:t>
            </a:r>
            <a:r>
              <a:rPr lang="el-GR" altLang="el-GR" sz="1600" dirty="0">
                <a:ea typeface="Times New Roman" charset="0"/>
                <a:cs typeface="Times New Roman" charset="0"/>
              </a:rPr>
              <a:t>: Επινόηση και αυτοσχεδιασμός μιας σκηνής, μιας κατάστασης ή ενός θέματος από μικρές ομάδες, στοχεύοντας στην ποιοτική δραματική αναπαράστασή της στη συνέχεια.</a:t>
            </a:r>
          </a:p>
          <a:p>
            <a:pPr marL="285750" indent="-285750" algn="just">
              <a:lnSpc>
                <a:spcPct val="150000"/>
              </a:lnSpc>
              <a:buFontTx/>
              <a:buChar char="-"/>
            </a:pPr>
            <a:r>
              <a:rPr lang="el-GR" altLang="el-GR" sz="1600" b="1" i="1" dirty="0">
                <a:ea typeface="Times New Roman" charset="0"/>
                <a:cs typeface="Times New Roman" charset="0"/>
              </a:rPr>
              <a:t>Ζωγραφικό πορτραίτο</a:t>
            </a:r>
            <a:r>
              <a:rPr lang="el-GR" altLang="el-GR" sz="1600" dirty="0">
                <a:ea typeface="Times New Roman" charset="0"/>
                <a:cs typeface="Times New Roman" charset="0"/>
              </a:rPr>
              <a:t>: Τα σώματα των μελών μιας ομάδας δημιουργούν έναν αφηρημένο ζωγραφικό πίνακα που εκφράζει συγκεκριμένα συναισθήματα των δρώντων σε μια κατάσταση παρά μια παγωμένη εικόνα της δράσης τους.</a:t>
            </a:r>
          </a:p>
          <a:p>
            <a:pPr marL="285750" indent="-285750" algn="just">
              <a:lnSpc>
                <a:spcPct val="150000"/>
              </a:lnSpc>
              <a:buFontTx/>
              <a:buChar char="-"/>
            </a:pPr>
            <a:r>
              <a:rPr lang="el-GR" altLang="el-GR" sz="1600" b="1" i="1" dirty="0">
                <a:ea typeface="Times New Roman" charset="0"/>
                <a:cs typeface="Times New Roman" charset="0"/>
              </a:rPr>
              <a:t>Δημιουργία επικεφαλίδων</a:t>
            </a:r>
            <a:r>
              <a:rPr lang="el-GR" altLang="el-GR" sz="1600" dirty="0">
                <a:ea typeface="Times New Roman" charset="0"/>
                <a:cs typeface="Times New Roman" charset="0"/>
              </a:rPr>
              <a:t>: Αυτή η σύμβαση αναφέρεται στην εργασία των συμμετεχόντων στο δράμα με στόχο τη δημιουργία σλόγκαν, τίτλων και  επικεφαλίδων γι’ αυτό που παρουσιάζεται στη δραματοποίηση. Ο Γερμανός θεατρικός συγγραφέας </a:t>
            </a:r>
            <a:r>
              <a:rPr lang="en-US" altLang="el-GR" sz="1600" dirty="0" err="1">
                <a:ea typeface="Times New Roman" charset="0"/>
                <a:cs typeface="Times New Roman" charset="0"/>
              </a:rPr>
              <a:t>Bertolt</a:t>
            </a:r>
            <a:r>
              <a:rPr lang="en-US" altLang="el-GR" sz="1600" dirty="0">
                <a:ea typeface="Times New Roman" charset="0"/>
                <a:cs typeface="Times New Roman" charset="0"/>
              </a:rPr>
              <a:t> Brecht</a:t>
            </a:r>
            <a:r>
              <a:rPr lang="el-GR" altLang="el-GR" sz="1600" dirty="0">
                <a:ea typeface="Times New Roman" charset="0"/>
                <a:cs typeface="Times New Roman" charset="0"/>
              </a:rPr>
              <a:t> χρησιμοποίησε σε μεγάλο βαθμό αυτή την τεχνική.</a:t>
            </a:r>
          </a:p>
          <a:p>
            <a:pPr marL="285750" indent="-285750" algn="just">
              <a:lnSpc>
                <a:spcPct val="150000"/>
              </a:lnSpc>
              <a:buFontTx/>
              <a:buChar char="-"/>
            </a:pPr>
            <a:endParaRPr lang="el-GR" altLang="el-GR" sz="1600" dirty="0"/>
          </a:p>
          <a:p>
            <a:r>
              <a:rPr lang="el-GR" dirty="0"/>
              <a:t> </a:t>
            </a:r>
            <a:endParaRPr lang="en-US" dirty="0"/>
          </a:p>
        </p:txBody>
      </p:sp>
    </p:spTree>
    <p:extLst>
      <p:ext uri="{BB962C8B-B14F-4D97-AF65-F5344CB8AC3E}">
        <p14:creationId xmlns:p14="http://schemas.microsoft.com/office/powerpoint/2010/main" val="687212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3217A6-ABE8-8483-2D35-2F98E69ADB67}"/>
              </a:ext>
            </a:extLst>
          </p:cNvPr>
          <p:cNvSpPr txBox="1"/>
          <p:nvPr/>
        </p:nvSpPr>
        <p:spPr>
          <a:xfrm>
            <a:off x="156754" y="296532"/>
            <a:ext cx="12035246" cy="4197496"/>
          </a:xfrm>
          <a:prstGeom prst="rect">
            <a:avLst/>
          </a:prstGeom>
          <a:noFill/>
        </p:spPr>
        <p:txBody>
          <a:bodyPr wrap="square">
            <a:spAutoFit/>
          </a:bodyPr>
          <a:lstStyle/>
          <a:p>
            <a:pPr algn="just">
              <a:lnSpc>
                <a:spcPct val="150000"/>
              </a:lnSpc>
            </a:pPr>
            <a:r>
              <a:rPr lang="el-GR" sz="1800" b="1" dirty="0">
                <a:latin typeface="Times New Roman" charset="0"/>
                <a:ea typeface="Times New Roman" charset="0"/>
                <a:cs typeface="Times New Roman" charset="0"/>
              </a:rPr>
              <a:t>Φάση ανάλυσης/αξιολόγησης</a:t>
            </a:r>
            <a:r>
              <a:rPr lang="en-US" sz="1800" b="1"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Στη διαδικασία της αξιολόγησης μπορούν να χρησιμοποιηθούν </a:t>
            </a:r>
            <a:r>
              <a:rPr lang="el-GR" sz="1800" b="1" u="sng" dirty="0">
                <a:latin typeface="Times New Roman" charset="0"/>
                <a:ea typeface="Times New Roman" charset="0"/>
                <a:cs typeface="Times New Roman" charset="0"/>
              </a:rPr>
              <a:t>τεχνικές δραματικής έκφρασης </a:t>
            </a:r>
            <a:r>
              <a:rPr lang="el-GR" sz="1800" dirty="0">
                <a:latin typeface="Times New Roman" charset="0"/>
                <a:ea typeface="Times New Roman" charset="0"/>
                <a:cs typeface="Times New Roman" charset="0"/>
              </a:rPr>
              <a:t>όπως </a:t>
            </a:r>
            <a:r>
              <a:rPr lang="el-GR" sz="1800" b="1" dirty="0">
                <a:latin typeface="Times New Roman" charset="0"/>
                <a:ea typeface="Times New Roman" charset="0"/>
                <a:cs typeface="Times New Roman" charset="0"/>
              </a:rPr>
              <a:t>τηλεφωνικές συνδιαλέξεις</a:t>
            </a:r>
            <a:r>
              <a:rPr lang="el-GR" sz="1800"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αγάλματα</a:t>
            </a:r>
            <a:r>
              <a:rPr lang="el-GR" sz="1800"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παντομίμα</a:t>
            </a:r>
            <a:r>
              <a:rPr lang="el-GR" sz="1800"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τηλεοπτικός σταθμός, ραδιοφωνικός σταθμός, ειδήσεις, διαφημίσεις, στάσεις και μοτίβα σε σχέση με όσα βιώθηκαν, μονόλογος στον τοίχο</a:t>
            </a:r>
            <a:r>
              <a:rPr lang="el-GR" sz="1800" dirty="0">
                <a:latin typeface="Times New Roman" charset="0"/>
                <a:ea typeface="Times New Roman" charset="0"/>
                <a:cs typeface="Times New Roman" charset="0"/>
              </a:rPr>
              <a:t>, </a:t>
            </a:r>
            <a:r>
              <a:rPr lang="el-GR" sz="1800" b="1" u="sng" dirty="0">
                <a:latin typeface="Times New Roman" charset="0"/>
                <a:ea typeface="Times New Roman" charset="0"/>
                <a:cs typeface="Times New Roman" charset="0"/>
              </a:rPr>
              <a:t>τεχνικές εικαστικής έκφρασης </a:t>
            </a:r>
            <a:r>
              <a:rPr lang="el-GR" sz="1800" dirty="0">
                <a:latin typeface="Times New Roman" charset="0"/>
                <a:ea typeface="Times New Roman" charset="0"/>
                <a:cs typeface="Times New Roman" charset="0"/>
              </a:rPr>
              <a:t>όπως  </a:t>
            </a:r>
            <a:r>
              <a:rPr lang="el-GR" sz="1800" b="1" dirty="0">
                <a:latin typeface="Times New Roman" charset="0"/>
                <a:ea typeface="Times New Roman" charset="0"/>
                <a:cs typeface="Times New Roman" charset="0"/>
              </a:rPr>
              <a:t>ζωγραφική πορτρέτων των ηρώων, δημιουργία καρτών, δημιουργία γραμματοσήμων, δημιουργία καρτών, δημιουργία γελοιογραφιών, δημιουργία εικονογραφημένων ιστοριών, δημιουργία αφίσας, </a:t>
            </a:r>
            <a:r>
              <a:rPr lang="el-GR" sz="1800" b="1" u="sng" dirty="0">
                <a:latin typeface="Times New Roman" charset="0"/>
                <a:ea typeface="Times New Roman" charset="0"/>
                <a:cs typeface="Times New Roman" charset="0"/>
              </a:rPr>
              <a:t>τεχνικές γραπτής έκφρασης </a:t>
            </a:r>
            <a:r>
              <a:rPr lang="el-GR" sz="1800" dirty="0">
                <a:latin typeface="Times New Roman" charset="0"/>
                <a:ea typeface="Times New Roman" charset="0"/>
                <a:cs typeface="Times New Roman" charset="0"/>
              </a:rPr>
              <a:t>όπως </a:t>
            </a:r>
            <a:r>
              <a:rPr lang="el-GR" sz="1800" b="1" dirty="0">
                <a:latin typeface="Times New Roman" charset="0"/>
                <a:ea typeface="Times New Roman" charset="0"/>
                <a:cs typeface="Times New Roman" charset="0"/>
              </a:rPr>
              <a:t>συγγραφή γραμμάτων στους δραματικούς χαρακτήρες, συγγραφή διηγημάτων, συγγραφή ποιημάτων, συγγραφή άρθρων σε εφημερίδες, συγγραφή ημερολογίου τάξης και δημιουργία ιστοσελίδας στο διαδίκτυο</a:t>
            </a:r>
            <a:r>
              <a:rPr lang="el-GR" sz="1800" dirty="0">
                <a:latin typeface="Times New Roman" charset="0"/>
                <a:ea typeface="Times New Roman" charset="0"/>
                <a:cs typeface="Times New Roman" charset="0"/>
              </a:rPr>
              <a:t>, </a:t>
            </a:r>
            <a:r>
              <a:rPr lang="el-GR" sz="1800" b="1" u="sng" dirty="0">
                <a:latin typeface="Times New Roman" charset="0"/>
                <a:ea typeface="Times New Roman" charset="0"/>
                <a:cs typeface="Times New Roman" charset="0"/>
              </a:rPr>
              <a:t>τεχνικές προφορικής έκφρασης </a:t>
            </a:r>
            <a:r>
              <a:rPr lang="el-GR" sz="1800" dirty="0">
                <a:latin typeface="Times New Roman" charset="0"/>
                <a:ea typeface="Times New Roman" charset="0"/>
                <a:cs typeface="Times New Roman" charset="0"/>
              </a:rPr>
              <a:t>όπως </a:t>
            </a:r>
            <a:r>
              <a:rPr lang="el-GR" sz="1800" b="1" dirty="0">
                <a:latin typeface="Times New Roman" charset="0"/>
                <a:ea typeface="Times New Roman" charset="0"/>
                <a:cs typeface="Times New Roman" charset="0"/>
              </a:rPr>
              <a:t>συζήτηση, έκφραση συναισθημάτων για όλα όσα βιώθηκαν, τεχνικές μουσική έκφρασης όπως δημιουργία τραγουδιού και ηχητικών περιβαλλόντων καθώς και τεχνικές φωτογραφικής έκφρασης όπως </a:t>
            </a:r>
            <a:r>
              <a:rPr lang="el-GR" sz="1800" b="1" dirty="0" err="1">
                <a:latin typeface="Times New Roman" charset="0"/>
                <a:ea typeface="Times New Roman" charset="0"/>
                <a:cs typeface="Times New Roman" charset="0"/>
              </a:rPr>
              <a:t>λέψη</a:t>
            </a:r>
            <a:r>
              <a:rPr lang="el-GR" sz="1800" b="1" dirty="0">
                <a:latin typeface="Times New Roman" charset="0"/>
                <a:ea typeface="Times New Roman" charset="0"/>
                <a:cs typeface="Times New Roman" charset="0"/>
              </a:rPr>
              <a:t>, εμφάνιση και έκθεση φωτογραφιών </a:t>
            </a:r>
            <a:endParaRPr lang="en-US" sz="1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30685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5281C7-5F0B-4D64-89F7-64801936A894}"/>
              </a:ext>
            </a:extLst>
          </p:cNvPr>
          <p:cNvSpPr txBox="1"/>
          <p:nvPr/>
        </p:nvSpPr>
        <p:spPr>
          <a:xfrm>
            <a:off x="3803374" y="397565"/>
            <a:ext cx="6308035" cy="371061"/>
          </a:xfrm>
          <a:prstGeom prst="rect">
            <a:avLst/>
          </a:prstGeom>
          <a:noFill/>
        </p:spPr>
        <p:txBody>
          <a:bodyPr wrap="square" rtlCol="0">
            <a:spAutoFit/>
          </a:bodyPr>
          <a:lstStyle/>
          <a:p>
            <a:pPr marL="285750" indent="-285750" algn="just">
              <a:buFont typeface="Wingdings" panose="05000000000000000000" pitchFamily="2" charset="2"/>
              <a:buChar char="Ø"/>
            </a:pPr>
            <a:r>
              <a:rPr lang="el-GR" b="1" dirty="0">
                <a:latin typeface="Times New Roman" panose="02020603050405020304" pitchFamily="18" charset="0"/>
                <a:cs typeface="Times New Roman" panose="02020603050405020304" pitchFamily="18" charset="0"/>
              </a:rPr>
              <a:t>  Ενδεικτική βιβλιογραφία</a:t>
            </a:r>
          </a:p>
        </p:txBody>
      </p:sp>
      <p:sp>
        <p:nvSpPr>
          <p:cNvPr id="6" name="TextBox 5">
            <a:extLst>
              <a:ext uri="{FF2B5EF4-FFF2-40B4-BE49-F238E27FC236}">
                <a16:creationId xmlns:a16="http://schemas.microsoft.com/office/drawing/2014/main" id="{43AF4C94-863F-4F99-B9BA-A3B6FE91EA64}"/>
              </a:ext>
            </a:extLst>
          </p:cNvPr>
          <p:cNvSpPr txBox="1"/>
          <p:nvPr/>
        </p:nvSpPr>
        <p:spPr>
          <a:xfrm>
            <a:off x="1" y="1108835"/>
            <a:ext cx="12191999" cy="5539978"/>
          </a:xfrm>
          <a:prstGeom prst="rect">
            <a:avLst/>
          </a:prstGeom>
          <a:noFill/>
        </p:spPr>
        <p:txBody>
          <a:bodyPr wrap="square">
            <a:spAutoFit/>
          </a:bodyPr>
          <a:lstStyle/>
          <a:p>
            <a:pPr marL="285750" indent="-285750" algn="just">
              <a:lnSpc>
                <a:spcPct val="150000"/>
              </a:lnSpc>
              <a:buFont typeface="Wingdings" panose="05000000000000000000" pitchFamily="2" charset="2"/>
              <a:buChar char="§"/>
            </a:pPr>
            <a:r>
              <a:rPr lang="el-GR" sz="1600" dirty="0" err="1">
                <a:latin typeface="Times New Roman" charset="0"/>
                <a:ea typeface="Times New Roman" charset="0"/>
                <a:cs typeface="Times New Roman" charset="0"/>
              </a:rPr>
              <a:t>Άλκηστις</a:t>
            </a:r>
            <a:r>
              <a:rPr lang="el-GR" sz="1600" dirty="0">
                <a:latin typeface="Times New Roman" charset="0"/>
                <a:ea typeface="Times New Roman" charset="0"/>
                <a:cs typeface="Times New Roman" charset="0"/>
              </a:rPr>
              <a:t> (2000). </a:t>
            </a:r>
            <a:r>
              <a:rPr lang="el-GR" sz="1600" i="1" dirty="0">
                <a:latin typeface="Times New Roman" charset="0"/>
                <a:ea typeface="Times New Roman" charset="0"/>
                <a:cs typeface="Times New Roman" charset="0"/>
              </a:rPr>
              <a:t>Η Δραματική Τέχνη στην Εκπαίδευση</a:t>
            </a:r>
            <a:r>
              <a:rPr lang="el-GR" sz="1600" dirty="0">
                <a:latin typeface="Times New Roman" charset="0"/>
                <a:ea typeface="Times New Roman" charset="0"/>
                <a:cs typeface="Times New Roman" charset="0"/>
              </a:rPr>
              <a:t>. Αθήνα: Ελληνικά Γράμματα.</a:t>
            </a:r>
            <a:r>
              <a:rPr lang="en-GB" sz="1600" dirty="0">
                <a:latin typeface="Times New Roman" charset="0"/>
                <a:ea typeface="Times New Roman" charset="0"/>
                <a:cs typeface="Times New Roman" charset="0"/>
              </a:rPr>
              <a:t> </a:t>
            </a:r>
            <a:r>
              <a:rPr lang="el-GR" sz="1600" i="1" dirty="0">
                <a:latin typeface="Times New Roman" charset="0"/>
                <a:ea typeface="Times New Roman" charset="0"/>
                <a:cs typeface="Times New Roman" charset="0"/>
              </a:rPr>
              <a:t>    </a:t>
            </a:r>
          </a:p>
          <a:p>
            <a:pPr marL="285750" indent="-285750" algn="just">
              <a:lnSpc>
                <a:spcPct val="150000"/>
              </a:lnSpc>
              <a:buFont typeface="Wingdings" panose="05000000000000000000" pitchFamily="2" charset="2"/>
              <a:buChar char="§"/>
            </a:pPr>
            <a:r>
              <a:rPr lang="el-GR" sz="1600" dirty="0"/>
              <a:t>Δημητριάδης, Δ. (2020). </a:t>
            </a:r>
            <a:r>
              <a:rPr lang="el-GR" sz="1600" i="1" dirty="0"/>
              <a:t>Η διδακτική της ιστορίας μέσω της δραματικής τέχνης στη διαπολιτισμική εκπαίδευση των μαθητών της Δ’ Δημοτικού </a:t>
            </a:r>
            <a:r>
              <a:rPr lang="el-GR" sz="1600" dirty="0"/>
              <a:t>(Διδακτορική Διατριβή). Τμήμα Μέσων Επικοινωνίας και Πολιτισμού, Σχολή Διεθνών Σπουδών Επικοινωνίας &amp; Πολιτισμού, </a:t>
            </a:r>
            <a:r>
              <a:rPr lang="el-GR" sz="1600" dirty="0" err="1"/>
              <a:t>Πάντειο</a:t>
            </a:r>
            <a:r>
              <a:rPr lang="el-GR" sz="1600" dirty="0"/>
              <a:t> Πανεπιστήμιο, Αθήνα.</a:t>
            </a:r>
            <a:endParaRPr lang="el-GR" sz="1600" i="1" dirty="0">
              <a:latin typeface="Times New Roman" charset="0"/>
              <a:ea typeface="Times New Roman" charset="0"/>
              <a:cs typeface="Times New Roman" charset="0"/>
            </a:endParaRPr>
          </a:p>
          <a:p>
            <a:pPr marL="285750" indent="-285750" algn="just">
              <a:lnSpc>
                <a:spcPct val="150000"/>
              </a:lnSpc>
              <a:buFont typeface="Wingdings" panose="05000000000000000000" pitchFamily="2" charset="2"/>
              <a:buChar char="§"/>
            </a:pPr>
            <a:r>
              <a:rPr kumimoji="0" lang="el-GR" sz="1600" b="0" i="0" u="none" strike="noStrike" kern="1200" cap="none" spc="0" normalizeH="0" baseline="0" noProof="0" dirty="0" err="1">
                <a:ln>
                  <a:noFill/>
                </a:ln>
                <a:solidFill>
                  <a:prstClr val="black"/>
                </a:solidFill>
                <a:effectLst/>
                <a:uLnTx/>
                <a:uFillTx/>
                <a:latin typeface="Times New Roman" charset="0"/>
                <a:ea typeface="Times New Roman" charset="0"/>
                <a:cs typeface="Times New Roman" charset="0"/>
              </a:rPr>
              <a:t>Κουρετζής</a:t>
            </a:r>
            <a:r>
              <a:rPr kumimoji="0" lang="el-GR" sz="16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Λ. (1991). </a:t>
            </a:r>
            <a:r>
              <a:rPr kumimoji="0" lang="el-GR" sz="1600" b="0" i="1"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Το θεατρικό παιχνίδι (παιδαγωγική θεωρία, πρακτική και </a:t>
            </a:r>
            <a:r>
              <a:rPr kumimoji="0" lang="el-GR" sz="1600" b="0" i="1" u="none" strike="noStrike" kern="1200" cap="none" spc="0" normalizeH="0" baseline="0" noProof="0" dirty="0" err="1">
                <a:ln>
                  <a:noFill/>
                </a:ln>
                <a:solidFill>
                  <a:prstClr val="black"/>
                </a:solidFill>
                <a:effectLst/>
                <a:uLnTx/>
                <a:uFillTx/>
                <a:latin typeface="Times New Roman" charset="0"/>
                <a:ea typeface="Times New Roman" charset="0"/>
                <a:cs typeface="Times New Roman" charset="0"/>
              </a:rPr>
              <a:t>θεατρολογική</a:t>
            </a:r>
            <a:r>
              <a:rPr kumimoji="0" lang="el-GR" sz="1600" b="0" i="1"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προσέγγιση)</a:t>
            </a:r>
            <a:r>
              <a:rPr kumimoji="0" lang="el-GR" sz="16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Αθήνα</a:t>
            </a:r>
            <a:r>
              <a:rPr kumimoji="0" lang="en-US" sz="16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a:t>
            </a:r>
            <a:r>
              <a:rPr kumimoji="0" lang="el-GR" sz="16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Καστανιώτης.</a:t>
            </a:r>
          </a:p>
          <a:p>
            <a:pPr marL="285750" lvl="0" indent="-285750" algn="just">
              <a:lnSpc>
                <a:spcPct val="150000"/>
              </a:lnSpc>
              <a:buFont typeface="Arial" charset="0"/>
              <a:buChar char="•"/>
              <a:defRPr/>
            </a:pPr>
            <a:r>
              <a:rPr lang="el-GR" sz="1600" dirty="0" err="1">
                <a:solidFill>
                  <a:prstClr val="black"/>
                </a:solidFill>
                <a:latin typeface="Times New Roman" charset="0"/>
                <a:ea typeface="Times New Roman" charset="0"/>
                <a:cs typeface="Times New Roman" charset="0"/>
              </a:rPr>
              <a:t>Λενακάκης</a:t>
            </a:r>
            <a:r>
              <a:rPr lang="el-GR" sz="1600" dirty="0">
                <a:solidFill>
                  <a:prstClr val="black"/>
                </a:solidFill>
                <a:latin typeface="Times New Roman" charset="0"/>
                <a:ea typeface="Times New Roman" charset="0"/>
                <a:cs typeface="Times New Roman" charset="0"/>
              </a:rPr>
              <a:t>, Α. (2013). Η </a:t>
            </a:r>
            <a:r>
              <a:rPr lang="el-GR" sz="1600" dirty="0" err="1">
                <a:solidFill>
                  <a:prstClr val="black"/>
                </a:solidFill>
                <a:latin typeface="Times New Roman" charset="0"/>
                <a:ea typeface="Times New Roman" charset="0"/>
                <a:cs typeface="Times New Roman" charset="0"/>
              </a:rPr>
              <a:t>μορφοπαιδευτική</a:t>
            </a:r>
            <a:r>
              <a:rPr lang="el-GR" sz="1600" dirty="0">
                <a:solidFill>
                  <a:prstClr val="black"/>
                </a:solidFill>
                <a:latin typeface="Times New Roman" charset="0"/>
                <a:ea typeface="Times New Roman" charset="0"/>
                <a:cs typeface="Times New Roman" charset="0"/>
              </a:rPr>
              <a:t> αξία του παιχνιδιού και του θεάτρου στην εκπαίδευση. Στο Θ. </a:t>
            </a:r>
            <a:r>
              <a:rPr lang="el-GR" sz="1600" dirty="0" err="1">
                <a:solidFill>
                  <a:prstClr val="black"/>
                </a:solidFill>
                <a:latin typeface="Times New Roman" charset="0"/>
                <a:ea typeface="Times New Roman" charset="0"/>
                <a:cs typeface="Times New Roman" charset="0"/>
              </a:rPr>
              <a:t>Γραμματάς</a:t>
            </a:r>
            <a:r>
              <a:rPr lang="el-GR" sz="1600" dirty="0">
                <a:solidFill>
                  <a:prstClr val="black"/>
                </a:solidFill>
                <a:latin typeface="Times New Roman" charset="0"/>
                <a:ea typeface="Times New Roman" charset="0"/>
                <a:cs typeface="Times New Roman" charset="0"/>
              </a:rPr>
              <a:t> (</a:t>
            </a:r>
            <a:r>
              <a:rPr lang="el-GR" sz="1600" dirty="0" err="1">
                <a:solidFill>
                  <a:prstClr val="black"/>
                </a:solidFill>
                <a:latin typeface="Times New Roman" charset="0"/>
                <a:ea typeface="Times New Roman" charset="0"/>
                <a:cs typeface="Times New Roman" charset="0"/>
              </a:rPr>
              <a:t>Επιμ</a:t>
            </a:r>
            <a:r>
              <a:rPr lang="el-GR" sz="1600" dirty="0">
                <a:solidFill>
                  <a:prstClr val="black"/>
                </a:solidFill>
                <a:latin typeface="Times New Roman" charset="0"/>
                <a:ea typeface="Times New Roman" charset="0"/>
                <a:cs typeface="Times New Roman" charset="0"/>
              </a:rPr>
              <a:t>.), Το θέατρο ως </a:t>
            </a:r>
            <a:r>
              <a:rPr lang="el-GR" sz="1600" dirty="0" err="1">
                <a:solidFill>
                  <a:prstClr val="black"/>
                </a:solidFill>
                <a:latin typeface="Times New Roman" charset="0"/>
                <a:ea typeface="Times New Roman" charset="0"/>
                <a:cs typeface="Times New Roman" charset="0"/>
              </a:rPr>
              <a:t>μορφοπαιδευτικό</a:t>
            </a:r>
            <a:r>
              <a:rPr lang="el-GR" sz="1600" dirty="0">
                <a:solidFill>
                  <a:prstClr val="black"/>
                </a:solidFill>
                <a:latin typeface="Times New Roman" charset="0"/>
                <a:ea typeface="Times New Roman" charset="0"/>
                <a:cs typeface="Times New Roman" charset="0"/>
              </a:rPr>
              <a:t> αγαθό και καλλιτεχνική έκφραση στην εκπαίδευση και την κοινωνία. Εγχειρίδιο για το Πρόγραμμα "Θαλής" (</a:t>
            </a:r>
            <a:r>
              <a:rPr lang="el-GR" sz="1600" dirty="0" err="1">
                <a:solidFill>
                  <a:prstClr val="black"/>
                </a:solidFill>
                <a:latin typeface="Times New Roman" charset="0"/>
                <a:ea typeface="Times New Roman" charset="0"/>
                <a:cs typeface="Times New Roman" charset="0"/>
              </a:rPr>
              <a:t>σσ</a:t>
            </a:r>
            <a:r>
              <a:rPr lang="el-GR" sz="1600" dirty="0">
                <a:solidFill>
                  <a:prstClr val="black"/>
                </a:solidFill>
                <a:latin typeface="Times New Roman" charset="0"/>
                <a:ea typeface="Times New Roman" charset="0"/>
                <a:cs typeface="Times New Roman" charset="0"/>
              </a:rPr>
              <a:t>. 58-77). ΕΚΠΑ.</a:t>
            </a:r>
          </a:p>
          <a:p>
            <a:pPr marL="285750" indent="-285750" algn="just">
              <a:lnSpc>
                <a:spcPct val="150000"/>
              </a:lnSpc>
              <a:buFont typeface="Arial" charset="0"/>
              <a:buChar char="•"/>
              <a:defRPr/>
            </a:pPr>
            <a:r>
              <a:rPr lang="el-GR" sz="1600" dirty="0">
                <a:latin typeface="Times New Roman" charset="0"/>
                <a:ea typeface="Times New Roman" charset="0"/>
                <a:cs typeface="Times New Roman" charset="0"/>
              </a:rPr>
              <a:t>Κωστή, </a:t>
            </a:r>
            <a:r>
              <a:rPr lang="en-GB" sz="1600" dirty="0">
                <a:latin typeface="Times New Roman" charset="0"/>
                <a:ea typeface="Times New Roman" charset="0"/>
                <a:cs typeface="Times New Roman" charset="0"/>
              </a:rPr>
              <a:t>A</a:t>
            </a:r>
            <a:r>
              <a:rPr lang="el-GR" sz="1600" dirty="0">
                <a:latin typeface="Times New Roman" charset="0"/>
                <a:ea typeface="Times New Roman" charset="0"/>
                <a:cs typeface="Times New Roman" charset="0"/>
              </a:rPr>
              <a:t>. (2016). </a:t>
            </a:r>
            <a:r>
              <a:rPr lang="el-GR" sz="1600" i="1" dirty="0">
                <a:latin typeface="Times New Roman" charset="0"/>
                <a:ea typeface="Times New Roman" charset="0"/>
                <a:cs typeface="Times New Roman" charset="0"/>
              </a:rPr>
              <a:t>Η δραματική τέχνη στην εκπαίδευση ως μέσο για την καλλιέργεια ιστορικής </a:t>
            </a:r>
            <a:r>
              <a:rPr lang="el-GR" sz="1600" i="1" dirty="0" err="1">
                <a:latin typeface="Times New Roman" charset="0"/>
                <a:ea typeface="Times New Roman" charset="0"/>
                <a:cs typeface="Times New Roman" charset="0"/>
              </a:rPr>
              <a:t>ενσυναίσθησης</a:t>
            </a:r>
            <a:r>
              <a:rPr lang="el-GR" sz="1600" i="1" dirty="0">
                <a:latin typeface="Times New Roman" charset="0"/>
                <a:ea typeface="Times New Roman" charset="0"/>
                <a:cs typeface="Times New Roman" charset="0"/>
              </a:rPr>
              <a:t> σε μαθητές γυμνασίου. </a:t>
            </a:r>
            <a:r>
              <a:rPr lang="el-GR" sz="1600" dirty="0">
                <a:latin typeface="Times New Roman" charset="0"/>
                <a:ea typeface="Times New Roman" charset="0"/>
                <a:cs typeface="Times New Roman" charset="0"/>
              </a:rPr>
              <a:t>(Διδακτορική Διατριβή). Πανεπιστήμιο Πελοποννήσου, Σχολή Καλών Τεχνών, Τμήμα Θεατρικών Σπουδών, Ναύπλιο.</a:t>
            </a:r>
          </a:p>
          <a:p>
            <a:pPr marL="285750" indent="-285750" algn="just">
              <a:lnSpc>
                <a:spcPct val="150000"/>
              </a:lnSpc>
              <a:buFont typeface="Wingdings" panose="05000000000000000000" pitchFamily="2" charset="2"/>
              <a:buChar char="§"/>
            </a:pPr>
            <a:r>
              <a:rPr lang="el-GR" sz="1600" dirty="0">
                <a:latin typeface="Times New Roman" charset="0"/>
                <a:ea typeface="Times New Roman" charset="0"/>
                <a:cs typeface="Times New Roman" charset="0"/>
              </a:rPr>
              <a:t>Παπαδόπουλος, Σ. (2010). </a:t>
            </a:r>
            <a:r>
              <a:rPr lang="el-GR" sz="1600" i="1" dirty="0">
                <a:latin typeface="Times New Roman" charset="0"/>
                <a:ea typeface="Times New Roman" charset="0"/>
                <a:cs typeface="Times New Roman" charset="0"/>
              </a:rPr>
              <a:t>Παιδαγωγική́ του θεάτρου</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Αθήνα</a:t>
            </a:r>
            <a:r>
              <a:rPr lang="el-GR"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Αυτοέκδοση</a:t>
            </a:r>
            <a:r>
              <a:rPr lang="el-GR" sz="1600" dirty="0">
                <a:latin typeface="Times New Roman" charset="0"/>
                <a:ea typeface="Times New Roman" charset="0"/>
                <a:cs typeface="Times New Roman" charset="0"/>
              </a:rPr>
              <a:t>.</a:t>
            </a:r>
          </a:p>
          <a:p>
            <a:pPr marL="285750" indent="-285750" algn="just">
              <a:lnSpc>
                <a:spcPct val="150000"/>
              </a:lnSpc>
              <a:buFont typeface="Wingdings" panose="05000000000000000000" pitchFamily="2" charset="2"/>
              <a:buChar char="§"/>
            </a:pPr>
            <a:r>
              <a:rPr lang="el-GR" sz="1600" dirty="0">
                <a:latin typeface="Times New Roman" charset="0"/>
                <a:ea typeface="Times New Roman" charset="0"/>
                <a:cs typeface="Times New Roman" charset="0"/>
              </a:rPr>
              <a:t>Τσιάρας, Α. (2014). </a:t>
            </a:r>
            <a:r>
              <a:rPr lang="el-GR" sz="1600" i="1" dirty="0">
                <a:latin typeface="Times New Roman" charset="0"/>
                <a:ea typeface="Times New Roman" charset="0"/>
                <a:cs typeface="Times New Roman" charset="0"/>
              </a:rPr>
              <a:t>Η αναπτυξιακή διάσταση της διδακτικής του δράματος στην εκπαίδευση</a:t>
            </a:r>
            <a:r>
              <a:rPr lang="el-GR" sz="1600" dirty="0">
                <a:latin typeface="Times New Roman" charset="0"/>
                <a:ea typeface="Times New Roman" charset="0"/>
                <a:cs typeface="Times New Roman" charset="0"/>
              </a:rPr>
              <a:t>. Αθήνα</a:t>
            </a:r>
            <a:r>
              <a:rPr lang="en-US" sz="1600" dirty="0">
                <a:latin typeface="Times New Roman" charset="0"/>
                <a:ea typeface="Times New Roman" charset="0"/>
                <a:cs typeface="Times New Roman" charset="0"/>
              </a:rPr>
              <a:t>: </a:t>
            </a:r>
            <a:r>
              <a:rPr lang="el-GR" sz="1600" dirty="0" err="1">
                <a:latin typeface="Times New Roman" charset="0"/>
                <a:ea typeface="Times New Roman" charset="0"/>
                <a:cs typeface="Times New Roman" charset="0"/>
              </a:rPr>
              <a:t>Παπαζήσης</a:t>
            </a:r>
            <a:r>
              <a:rPr lang="el-GR" sz="1600" dirty="0">
                <a:latin typeface="Times New Roman" charset="0"/>
                <a:ea typeface="Times New Roman" charset="0"/>
                <a:cs typeface="Times New Roman" charset="0"/>
              </a:rPr>
              <a:t>.</a:t>
            </a:r>
          </a:p>
          <a:p>
            <a:pPr marL="285750" indent="-285750" algn="just">
              <a:lnSpc>
                <a:spcPct val="150000"/>
              </a:lnSpc>
              <a:buFont typeface="Wingdings" panose="05000000000000000000" pitchFamily="2" charset="2"/>
              <a:buChar char="§"/>
            </a:pPr>
            <a:endParaRPr lang="el-GR" sz="1600" dirty="0">
              <a:latin typeface="Times New Roman" charset="0"/>
              <a:ea typeface="Times New Roman" charset="0"/>
              <a:cs typeface="Times New Roman" charset="0"/>
            </a:endParaRPr>
          </a:p>
          <a:p>
            <a:pPr marL="285750" indent="-285750" algn="just">
              <a:lnSpc>
                <a:spcPct val="150000"/>
              </a:lnSpc>
              <a:buFont typeface="Wingdings" panose="05000000000000000000" pitchFamily="2" charset="2"/>
              <a:buChar char="§"/>
            </a:pPr>
            <a:endParaRPr lang="el-GR" sz="1600" dirty="0">
              <a:latin typeface="Times New Roman" charset="0"/>
              <a:ea typeface="Times New Roman" charset="0"/>
              <a:cs typeface="Times New Roman" charset="0"/>
            </a:endParaRPr>
          </a:p>
          <a:p>
            <a:endParaRPr lang="el-GR" dirty="0"/>
          </a:p>
        </p:txBody>
      </p:sp>
    </p:spTree>
    <p:extLst>
      <p:ext uri="{BB962C8B-B14F-4D97-AF65-F5344CB8AC3E}">
        <p14:creationId xmlns:p14="http://schemas.microsoft.com/office/powerpoint/2010/main" val="1259329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9397" y="643944"/>
            <a:ext cx="10869769"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Τι είναι οι θεατρικές τεχνικές και συμβάσεις</a:t>
            </a:r>
            <a:endParaRPr lang="en-US" sz="1600" b="1" dirty="0">
              <a:latin typeface="Times New Roman" charset="0"/>
              <a:ea typeface="Times New Roman" charset="0"/>
              <a:cs typeface="Times New Roman" charset="0"/>
            </a:endParaRPr>
          </a:p>
        </p:txBody>
      </p:sp>
      <p:sp>
        <p:nvSpPr>
          <p:cNvPr id="5" name="TextBox 4"/>
          <p:cNvSpPr txBox="1"/>
          <p:nvPr/>
        </p:nvSpPr>
        <p:spPr>
          <a:xfrm>
            <a:off x="309092" y="1159098"/>
            <a:ext cx="11642502" cy="1131079"/>
          </a:xfrm>
          <a:prstGeom prst="rect">
            <a:avLst/>
          </a:prstGeom>
          <a:noFill/>
        </p:spPr>
        <p:txBody>
          <a:bodyPr wrap="square" rtlCol="0">
            <a:spAutoFit/>
          </a:bodyPr>
          <a:lstStyle/>
          <a:p>
            <a:pPr marL="285750" indent="-285750" algn="just">
              <a:lnSpc>
                <a:spcPct val="150000"/>
              </a:lnSpc>
              <a:buFont typeface="Wingdings" charset="2"/>
              <a:buChar char="§"/>
            </a:pPr>
            <a:r>
              <a:rPr lang="el-GR" sz="1500" dirty="0">
                <a:latin typeface="Times New Roman" charset="0"/>
                <a:ea typeface="Times New Roman" charset="0"/>
                <a:cs typeface="Times New Roman" charset="0"/>
              </a:rPr>
              <a:t>Είναι οι τρόποι που ο εμψυχωτής μπορεί να χρησιμοποιήσει, βάζοντάς τη δική του φαντασία για αν οδηγήσει τα παιδιά να βυθιστούν στον μαγικό φανταστικό κόσμο της δραματικής πλοκής και να μεταμορφωθούν όλα γύρω τους μαγικά. Τα παιδιά σε δραματικούς χαρακτήρας, η τάξη σε σκηνικό περιβάλλον και ο χρόνος να βυθιστεί στο μυθοπλαστικό αφήγημα.</a:t>
            </a:r>
            <a:endParaRPr lang="en-US" sz="1500" dirty="0">
              <a:latin typeface="Times New Roman" charset="0"/>
              <a:ea typeface="Times New Roman" charset="0"/>
              <a:cs typeface="Times New Roman" charset="0"/>
            </a:endParaRPr>
          </a:p>
        </p:txBody>
      </p:sp>
      <p:sp>
        <p:nvSpPr>
          <p:cNvPr id="6" name="TextBox 5"/>
          <p:cNvSpPr txBox="1"/>
          <p:nvPr/>
        </p:nvSpPr>
        <p:spPr>
          <a:xfrm>
            <a:off x="579549" y="2588654"/>
            <a:ext cx="7083381" cy="338554"/>
          </a:xfrm>
          <a:prstGeom prst="rect">
            <a:avLst/>
          </a:prstGeom>
          <a:noFill/>
        </p:spPr>
        <p:txBody>
          <a:bodyPr wrap="square" rtlCol="0">
            <a:spAutoFit/>
          </a:bodyPr>
          <a:lstStyle/>
          <a:p>
            <a:pPr marL="285750" indent="-285750" algn="just">
              <a:buFont typeface="Wingdings" charset="2"/>
              <a:buChar char="Ø"/>
            </a:pPr>
            <a:r>
              <a:rPr lang="el-GR" sz="1600" b="1" dirty="0">
                <a:latin typeface="Times New Roman" charset="0"/>
                <a:ea typeface="Times New Roman" charset="0"/>
                <a:cs typeface="Times New Roman" charset="0"/>
              </a:rPr>
              <a:t>Με ποιο τρόπο θα μπορούσαν να κατηγοριοποιηθούν οι δραματικές τεχνικές</a:t>
            </a:r>
            <a:endParaRPr lang="en-US" sz="1600" b="1" dirty="0">
              <a:latin typeface="Times New Roman" charset="0"/>
              <a:ea typeface="Times New Roman" charset="0"/>
              <a:cs typeface="Times New Roman" charset="0"/>
            </a:endParaRPr>
          </a:p>
        </p:txBody>
      </p:sp>
      <p:sp>
        <p:nvSpPr>
          <p:cNvPr id="7" name="TextBox 6"/>
          <p:cNvSpPr txBox="1"/>
          <p:nvPr/>
        </p:nvSpPr>
        <p:spPr>
          <a:xfrm>
            <a:off x="160985" y="3225685"/>
            <a:ext cx="11938715" cy="1477328"/>
          </a:xfrm>
          <a:prstGeom prst="rect">
            <a:avLst/>
          </a:prstGeom>
          <a:noFill/>
        </p:spPr>
        <p:txBody>
          <a:bodyPr wrap="square" rtlCol="0">
            <a:spAutoFit/>
          </a:bodyPr>
          <a:lstStyle/>
          <a:p>
            <a:pPr marL="285750" indent="-285750" algn="just">
              <a:lnSpc>
                <a:spcPct val="150000"/>
              </a:lnSpc>
              <a:buFont typeface="Wingdings" charset="2"/>
              <a:buChar char="§"/>
            </a:pPr>
            <a:r>
              <a:rPr lang="el-GR" sz="1500" dirty="0">
                <a:latin typeface="Times New Roman" charset="0"/>
                <a:ea typeface="Times New Roman" charset="0"/>
                <a:cs typeface="Times New Roman" charset="0"/>
              </a:rPr>
              <a:t>Θα μπορούσαν να κατηγοριοποιηθούν με κριτήριο αν βασίζεται περισσότερο σε σωματικό αυτοσχεδιασμό ή σε λεκτική επικοινωνία, ανάλογα με τη φάση που χρησιμοποιείται η κάθε τεχνική, με την ομαδικότητα ή την ατομικότητα των τεχνικών καθώς και με ποια στοιχεία των δομικών στοιχείων του θεάτρου σχετίζεται η κάθε τεχνική. Η κατηγοριοποίηση που προτείνεται εδώ είναι η τελευταία χωρίς να είναι απόλυτη, ενώ μπορούν φυσικά να χρησιμοποιηθούν οι ίδιες τεχνικές για τη διερεύνηση διαφορετικών δραματικών στοιχείων.</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26640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5206"/>
            <a:ext cx="12192000"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Κατηγοριοποίηση των θεατρικών τεχνικών με βάση τα δομικά στοιχεία που μπορούν να διερευνηθούν με τις συγκεκριμένες τεχνικές.</a:t>
            </a:r>
            <a:endParaRPr lang="en-US" sz="1600" b="1" dirty="0">
              <a:latin typeface="Times New Roman" charset="0"/>
              <a:ea typeface="Times New Roman" charset="0"/>
              <a:cs typeface="Times New Roman" charset="0"/>
            </a:endParaRPr>
          </a:p>
        </p:txBody>
      </p:sp>
      <p:sp>
        <p:nvSpPr>
          <p:cNvPr id="5" name="TextBox 4"/>
          <p:cNvSpPr txBox="1"/>
          <p:nvPr/>
        </p:nvSpPr>
        <p:spPr>
          <a:xfrm>
            <a:off x="0" y="442628"/>
            <a:ext cx="12192000" cy="417422"/>
          </a:xfrm>
          <a:prstGeom prst="rect">
            <a:avLst/>
          </a:prstGeom>
          <a:noFill/>
        </p:spPr>
        <p:txBody>
          <a:bodyPr wrap="square" rtlCol="0">
            <a:spAutoFit/>
          </a:bodyPr>
          <a:lstStyle/>
          <a:p>
            <a:pPr marL="285750" indent="-285750" algn="just">
              <a:lnSpc>
                <a:spcPct val="150000"/>
              </a:lnSpc>
              <a:buFont typeface="Arial" charset="0"/>
              <a:buChar char="•"/>
            </a:pPr>
            <a:r>
              <a:rPr lang="el-GR" sz="1600" b="1" u="sng" dirty="0">
                <a:latin typeface="Times New Roman" charset="0"/>
                <a:ea typeface="Times New Roman" charset="0"/>
                <a:cs typeface="Times New Roman" charset="0"/>
              </a:rPr>
              <a:t>Γενικές τεχνικές ανάπτυξης δραματικής πλοκής-Τεχνικές που μπορούν να ενταχθούν σε όλες τις φάσεις του θεατρικού παιχνιδιού</a:t>
            </a:r>
            <a:endParaRPr lang="en-US" sz="1600" b="1" u="sng" dirty="0">
              <a:latin typeface="Times New Roman" charset="0"/>
              <a:ea typeface="Times New Roman" charset="0"/>
              <a:cs typeface="Times New Roman" charset="0"/>
            </a:endParaRPr>
          </a:p>
        </p:txBody>
      </p:sp>
      <p:sp>
        <p:nvSpPr>
          <p:cNvPr id="6" name="TextBox 5"/>
          <p:cNvSpPr txBox="1"/>
          <p:nvPr/>
        </p:nvSpPr>
        <p:spPr>
          <a:xfrm>
            <a:off x="0" y="858709"/>
            <a:ext cx="12192000" cy="6617196"/>
          </a:xfrm>
          <a:prstGeom prst="rect">
            <a:avLst/>
          </a:prstGeom>
          <a:noFill/>
        </p:spPr>
        <p:txBody>
          <a:bodyPr wrap="square" rtlCol="0">
            <a:spAutoFit/>
          </a:bodyPr>
          <a:lstStyle/>
          <a:p>
            <a:pPr marL="285750" indent="-285750">
              <a:lnSpc>
                <a:spcPct val="150000"/>
              </a:lnSpc>
              <a:buFontTx/>
              <a:buChar char="-"/>
            </a:pPr>
            <a:r>
              <a:rPr lang="el-GR" sz="1600" b="1" u="sng" dirty="0" err="1">
                <a:latin typeface="Times New Roman" charset="0"/>
                <a:ea typeface="Times New Roman" charset="0"/>
                <a:cs typeface="Times New Roman" charset="0"/>
              </a:rPr>
              <a:t>Δάσκαλος</a:t>
            </a:r>
            <a:r>
              <a:rPr lang="el-GR" sz="1600" b="1" u="sng" dirty="0">
                <a:latin typeface="Times New Roman" charset="0"/>
                <a:ea typeface="Times New Roman" charset="0"/>
                <a:cs typeface="Times New Roman" charset="0"/>
              </a:rPr>
              <a:t> σε </a:t>
            </a:r>
            <a:r>
              <a:rPr lang="el-GR" sz="1600" b="1" u="sng" dirty="0" err="1">
                <a:latin typeface="Times New Roman" charset="0"/>
                <a:ea typeface="Times New Roman" charset="0"/>
                <a:cs typeface="Times New Roman" charset="0"/>
              </a:rPr>
              <a:t>ρόλο</a:t>
            </a:r>
            <a:r>
              <a:rPr lang="en-US" sz="1600" b="1" u="sng" dirty="0">
                <a:latin typeface="Times New Roman" charset="0"/>
                <a:ea typeface="Times New Roman" charset="0"/>
                <a:cs typeface="Times New Roman" charset="0"/>
              </a:rPr>
              <a:t>:</a:t>
            </a:r>
            <a:r>
              <a:rPr lang="en-US" sz="1500" b="1" u="sng"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Ο εκπαιδευτικός- εμψυχωτής παίρνει ένα ρολό και συμμετέχει στο δρώμενο, το οποίο μπορεί́ και να συντονίσει. Ο ρόλος που μπορεί να πάρει ο εμψυχωτής μπορεί να είναι κάποιος από τους ρόλους εξελίσσοντας τη δραματική πλοκή, ενισχύοντας τη δραματική ένταση και οδηγώντας σε βαθύτερη διερεύνηση των δραματικών στοιχείων. Μπαίνει ως δραματικός χαρακτήρας στο μυθοπλαστικό περιβάλλον να εισάγει επίσης και άλλους δραματικούς χαρακτήρες και αν διαχειριστεί εντάσεις και συγκρούσεις. Μέσα από το ρόλο δεν ‘έχει σκοπό να ελέγξει και να καθορίσει τη δράση των παιδιών αλλά αντιθέτως να ενθαρρύνει την εμπλοκή στη δράση και να τους διευκολύνει να δώσουν τις δικές τους απαντήσεις σχετικά με την ανάπτυξη της δραματικής πλοκής. Παράδειγμα ρόλου που μπορεί να λάβει είναι το τρίτο πρόσωπο του μεσολαβητή που ενεπλάκη με κάποιο τρόπο στην ιστορία όπως ένα ζώο στο δάσος, ΄ένα πουλί που τυχαία είδε την ιστορία ή κάποιος που την ιστορία του τη διηγηθήκανε ή που έπαιξε το ρόλο αγγελιοφόρου στην ιστορία φέρνοντας ένα μήνυμα που εξελίσσει τη δράση. Μπορεί να παίζει και τον ρόλο κάποιου που ζητάει τη βοήθεια των παιδιών στο ρόλο τους, για παράδειγμα ένα παιδί΄ που δεν πήρε δώρο και ζητάει στα παιδιά καλικάντζαρους να του φτιάξουν. Για να ενισχύσει την αίσθηση του δραματικού χαρακτήρα μπορεί να χρησιμοποιήσει είτε μακιγιάζ, κουστούμι, αξεσουάρ τα οποία συμβολίζουν τον χαρακτήρα (ραβδί, στέμμα, μπέρτα, μαγκούρα κ.α.) είτε σκηνικά αντικείμενα στον χώρο τα οποία ενισχύουν τον ρόλο όπως για παράδειγμα μία καρέκλα, ένα αυτοσχέδιο καλύβι με πανί. Μπορούν να χρησιμοποιηθούν σε κάποια σημεία της αφήγησης η τεχνική της μάσκας, της κούκλας και του χειρισμού αντικειμένων. Τα αντικείμενα που θα χρησιμοποιηθούν μπορεί να είναι τοποθετημένα σε μια βαλίτσα ή κάπου που ταιριάζει με τον ρόλο και να παρουσιάζονται και να χρησιμοποιούνται εξελικτικά στην ανάπτυξη της δραματικής πλοκής.</a:t>
            </a:r>
          </a:p>
          <a:p>
            <a:pPr marL="285750" indent="-285750" algn="just">
              <a:lnSpc>
                <a:spcPct val="150000"/>
              </a:lnSpc>
              <a:buFontTx/>
              <a:buChar char="-"/>
            </a:pPr>
            <a:r>
              <a:rPr lang="el-GR" sz="1500" b="1" u="sng" dirty="0">
                <a:latin typeface="Times New Roman" charset="0"/>
                <a:ea typeface="Times New Roman" charset="0"/>
                <a:cs typeface="Times New Roman" charset="0"/>
              </a:rPr>
              <a:t>Εκμετάλλευση του τυχαίου</a:t>
            </a:r>
            <a:r>
              <a:rPr lang="en-US" sz="1500" b="1" u="sng"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Ο εκπαιδευτικός εμψυχωτής μπορεί να χρησιμοποιήσει ένα οποιοδήποτε ερέθισμα που έρχεται τυχαία στο χώρο της εμψύχωσης και να το εντάξει. Τον ήχο του αέρα, ένα σαλιγκάρι,  ένα δυνατό γέλιο. Μπορούν να ενταχθούν και στη δημιουργία αυτοσχεδιασμών αλλά και στη δραματική ένταση για το πέρασμα από τη μια σκηνή στην άλλη.</a:t>
            </a:r>
            <a:endParaRPr lang="el-GR" sz="1500" b="1" dirty="0">
              <a:latin typeface="Times New Roman" charset="0"/>
              <a:ea typeface="Times New Roman" charset="0"/>
              <a:cs typeface="Times New Roman" charset="0"/>
            </a:endParaRPr>
          </a:p>
          <a:p>
            <a:pPr algn="just">
              <a:lnSpc>
                <a:spcPct val="150000"/>
              </a:lnSpc>
            </a:pPr>
            <a:r>
              <a:rPr lang="el-GR" sz="1600" b="1" dirty="0">
                <a:latin typeface="Times New Roman" charset="0"/>
                <a:ea typeface="Times New Roman" charset="0"/>
                <a:cs typeface="Times New Roman" charset="0"/>
              </a:rPr>
              <a:t> </a:t>
            </a:r>
          </a:p>
          <a:p>
            <a:endParaRPr lang="en-US" sz="16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91060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7203895"/>
          </a:xfrm>
          <a:prstGeom prst="rect">
            <a:avLst/>
          </a:prstGeom>
          <a:noFill/>
        </p:spPr>
        <p:txBody>
          <a:bodyPr wrap="square" rtlCol="0">
            <a:spAutoFit/>
          </a:bodyPr>
          <a:lstStyle/>
          <a:p>
            <a:pPr marL="285750" lvl="0" indent="-285750" algn="just">
              <a:lnSpc>
                <a:spcPct val="150000"/>
              </a:lnSpc>
              <a:buFontTx/>
              <a:buChar char="-"/>
            </a:pPr>
            <a:r>
              <a:rPr lang="el-GR" sz="1400" b="1" u="sng" dirty="0">
                <a:solidFill>
                  <a:prstClr val="black"/>
                </a:solidFill>
                <a:latin typeface="Times New Roman" charset="0"/>
                <a:ea typeface="Times New Roman" charset="0"/>
                <a:cs typeface="Times New Roman" charset="0"/>
              </a:rPr>
              <a:t>Αυτοσχεδιασμός</a:t>
            </a:r>
            <a:r>
              <a:rPr lang="en-US" sz="1400" b="1" dirty="0">
                <a:solidFill>
                  <a:prstClr val="black"/>
                </a:solidFill>
                <a:latin typeface="Times New Roman" charset="0"/>
                <a:ea typeface="Times New Roman" charset="0"/>
                <a:cs typeface="Times New Roman" charset="0"/>
              </a:rPr>
              <a:t>: </a:t>
            </a:r>
            <a:r>
              <a:rPr lang="el-GR" sz="1400" dirty="0">
                <a:solidFill>
                  <a:prstClr val="black"/>
                </a:solidFill>
                <a:latin typeface="Times New Roman" charset="0"/>
                <a:ea typeface="Times New Roman" charset="0"/>
                <a:cs typeface="Times New Roman" charset="0"/>
              </a:rPr>
              <a:t>Η αυθόρμητη αντίδραση των μελών σε ένα θέμα, η διαμόρφωση μιας ιστορίας από́ όλη την ομάδα, η επίλυση προβλήματος και η δημιουργία ενός συνόλου Ξεκινώντας από́ μια αφορμή́ ή ένα θέμα, η ομάδα αναπαριστά́ αυθόρμητα μια ιστορία, ή τη συζητά́, την προετοιμάζει χωρίς να την γραφεί, και στο τέλος την παρουσιάζει. Ο αυτοσχεδιασμός μπορεί́ να είναι ελεύθερος και χωρίς κανέναν άξονα, σχεδιασμένος και να ακολουθεί́ μια ιστορία, χωρίς κανένα κείμενο, εν μέρει σχεδιασμένος ή κατευθυνόμενος. </a:t>
            </a:r>
          </a:p>
          <a:p>
            <a:pPr marL="285750" lvl="0" indent="-285750" algn="just">
              <a:lnSpc>
                <a:spcPct val="150000"/>
              </a:lnSpc>
              <a:buFontTx/>
              <a:buChar char="-"/>
            </a:pPr>
            <a:r>
              <a:rPr lang="el-GR" sz="1400" u="sng" dirty="0">
                <a:solidFill>
                  <a:prstClr val="black"/>
                </a:solidFill>
                <a:latin typeface="Times New Roman" charset="0"/>
                <a:ea typeface="Times New Roman" charset="0"/>
                <a:cs typeface="Times New Roman" charset="0"/>
              </a:rPr>
              <a:t>Κατευθυνόμενος αυτοσχεδιασμός</a:t>
            </a:r>
            <a:r>
              <a:rPr lang="en-US" sz="1400" b="1" dirty="0">
                <a:solidFill>
                  <a:prstClr val="black"/>
                </a:solidFill>
                <a:latin typeface="Times New Roman" charset="0"/>
                <a:ea typeface="Times New Roman" charset="0"/>
                <a:cs typeface="Times New Roman" charset="0"/>
              </a:rPr>
              <a:t>: </a:t>
            </a:r>
            <a:r>
              <a:rPr lang="el-GR" sz="1400" dirty="0">
                <a:solidFill>
                  <a:prstClr val="black"/>
                </a:solidFill>
                <a:latin typeface="Times New Roman" charset="0"/>
                <a:ea typeface="Times New Roman" charset="0"/>
                <a:cs typeface="Times New Roman" charset="0"/>
              </a:rPr>
              <a:t>Οι κατευθυνόμενοι αυτοσχεδιασμοί βασίζονται σε ένα θέμα που δίνεται από τον εμψυχωτή. Δίνεται σε μορφή δραστηριότητας την οποία τα παιδιά εκτελούν ατομικά ή ομαδικά.</a:t>
            </a:r>
          </a:p>
          <a:p>
            <a:pPr marL="285750" lvl="0" indent="-285750" algn="just">
              <a:lnSpc>
                <a:spcPct val="150000"/>
              </a:lnSpc>
              <a:buFontTx/>
              <a:buChar char="-"/>
            </a:pPr>
            <a:r>
              <a:rPr lang="el-GR" sz="1400" u="sng" dirty="0">
                <a:solidFill>
                  <a:prstClr val="black"/>
                </a:solidFill>
                <a:latin typeface="Times New Roman" charset="0"/>
                <a:ea typeface="Times New Roman" charset="0"/>
                <a:cs typeface="Times New Roman" charset="0"/>
              </a:rPr>
              <a:t>Ελεύθερος αυτοσχεδιασμός</a:t>
            </a:r>
            <a:r>
              <a:rPr lang="en-US" sz="1400" b="1" dirty="0">
                <a:solidFill>
                  <a:prstClr val="black"/>
                </a:solidFill>
                <a:latin typeface="Times New Roman" charset="0"/>
                <a:ea typeface="Times New Roman" charset="0"/>
                <a:cs typeface="Times New Roman" charset="0"/>
              </a:rPr>
              <a:t>:</a:t>
            </a:r>
            <a:r>
              <a:rPr lang="el-GR" sz="1400" b="1" dirty="0">
                <a:solidFill>
                  <a:prstClr val="black"/>
                </a:solidFill>
                <a:latin typeface="Times New Roman" charset="0"/>
                <a:ea typeface="Times New Roman" charset="0"/>
                <a:cs typeface="Times New Roman" charset="0"/>
              </a:rPr>
              <a:t> </a:t>
            </a:r>
            <a:r>
              <a:rPr lang="el-GR" sz="1400" dirty="0">
                <a:solidFill>
                  <a:prstClr val="black"/>
                </a:solidFill>
                <a:latin typeface="Times New Roman" charset="0"/>
                <a:ea typeface="Times New Roman" charset="0"/>
                <a:cs typeface="Times New Roman" charset="0"/>
              </a:rPr>
              <a:t>Οι ελεύθεροι αυτοσχεδιασμοί που προκύπτουν από θέματα που θέλουν τα ίδια τα παιδιά να αυτοσχεδιάσουν σε αυτά.  Μπορεί να προέλθει από τη διεύρυνση ενός κατευθυνόμενου αυτοσχεδιασμού που τα παιδιά θέλουν να υπερβούν κατευθύνοντας τη δράση σε άλλα σημεία που ταιριάζουν με τα ενδιαφέροντά τους. Τροποποιούν τη δράση, αναστέλλουν το θέμα ή συνοψίζουν τον </a:t>
            </a:r>
            <a:r>
              <a:rPr lang="el-GR" sz="1400" dirty="0" err="1">
                <a:solidFill>
                  <a:prstClr val="black"/>
                </a:solidFill>
                <a:latin typeface="Times New Roman" charset="0"/>
                <a:ea typeface="Times New Roman" charset="0"/>
                <a:cs typeface="Times New Roman" charset="0"/>
              </a:rPr>
              <a:t>θεματολογικό</a:t>
            </a:r>
            <a:r>
              <a:rPr lang="el-GR" sz="1400" dirty="0">
                <a:solidFill>
                  <a:prstClr val="black"/>
                </a:solidFill>
                <a:latin typeface="Times New Roman" charset="0"/>
                <a:ea typeface="Times New Roman" charset="0"/>
                <a:cs typeface="Times New Roman" charset="0"/>
              </a:rPr>
              <a:t> πυρήνα.</a:t>
            </a:r>
          </a:p>
          <a:p>
            <a:pPr marL="285750" lvl="0" indent="-285750" algn="just">
              <a:lnSpc>
                <a:spcPct val="150000"/>
              </a:lnSpc>
              <a:buFontTx/>
              <a:buChar char="-"/>
            </a:pPr>
            <a:r>
              <a:rPr lang="el-GR" sz="1400" u="sng" dirty="0">
                <a:solidFill>
                  <a:prstClr val="black"/>
                </a:solidFill>
                <a:latin typeface="Times New Roman" charset="0"/>
                <a:ea typeface="Times New Roman" charset="0"/>
                <a:cs typeface="Times New Roman" charset="0"/>
              </a:rPr>
              <a:t>Αυθόρμητος αυτοσχεδιασμός</a:t>
            </a:r>
            <a:r>
              <a:rPr lang="en-US" sz="1400" b="1" dirty="0">
                <a:solidFill>
                  <a:prstClr val="black"/>
                </a:solidFill>
                <a:latin typeface="Times New Roman" charset="0"/>
                <a:ea typeface="Times New Roman" charset="0"/>
                <a:cs typeface="Times New Roman" charset="0"/>
              </a:rPr>
              <a:t>:</a:t>
            </a:r>
            <a:r>
              <a:rPr lang="el-GR" sz="1400" b="1" dirty="0">
                <a:solidFill>
                  <a:prstClr val="black"/>
                </a:solidFill>
                <a:latin typeface="Times New Roman" charset="0"/>
                <a:ea typeface="Times New Roman" charset="0"/>
                <a:cs typeface="Times New Roman" charset="0"/>
              </a:rPr>
              <a:t> </a:t>
            </a:r>
            <a:r>
              <a:rPr lang="el-GR" sz="1400" dirty="0">
                <a:solidFill>
                  <a:prstClr val="black"/>
                </a:solidFill>
                <a:latin typeface="Times New Roman" charset="0"/>
                <a:ea typeface="Times New Roman" charset="0"/>
                <a:cs typeface="Times New Roman" charset="0"/>
              </a:rPr>
              <a:t>Μπορούν να προβληθούν από τα παιδιά με τη μορφή μιας στάσης κατά τη διάρκεια μιας δραστηριότητας.</a:t>
            </a:r>
          </a:p>
          <a:p>
            <a:pPr marL="285750" lvl="0" indent="-285750" algn="just">
              <a:lnSpc>
                <a:spcPct val="150000"/>
              </a:lnSpc>
              <a:buFontTx/>
              <a:buChar char="-"/>
            </a:pPr>
            <a:r>
              <a:rPr lang="el-GR" sz="1400" u="sng" dirty="0">
                <a:solidFill>
                  <a:prstClr val="black"/>
                </a:solidFill>
                <a:latin typeface="Times New Roman" charset="0"/>
                <a:ea typeface="Times New Roman" charset="0"/>
                <a:cs typeface="Times New Roman" charset="0"/>
              </a:rPr>
              <a:t>Σκηνικοί αυτοσχεδιασμοί</a:t>
            </a:r>
            <a:r>
              <a:rPr lang="en-US" sz="1400" b="1" dirty="0">
                <a:solidFill>
                  <a:prstClr val="black"/>
                </a:solidFill>
                <a:latin typeface="Times New Roman" charset="0"/>
                <a:ea typeface="Times New Roman" charset="0"/>
                <a:cs typeface="Times New Roman" charset="0"/>
              </a:rPr>
              <a:t>:</a:t>
            </a:r>
            <a:r>
              <a:rPr lang="el-GR" sz="1400" dirty="0">
                <a:solidFill>
                  <a:prstClr val="black"/>
                </a:solidFill>
                <a:latin typeface="Times New Roman" charset="0"/>
                <a:ea typeface="Times New Roman" charset="0"/>
                <a:cs typeface="Times New Roman" charset="0"/>
              </a:rPr>
              <a:t> Συνδέεται κυρίως με την Τρίτη φάση του σκηνικού αυτοσχεδιασμού αλλά και με τη δημιουργία ολοκληρωμένης παράστασης. Δημιουργούνται κάποιες σταθερές επιλογές που προκύπτουν από το αποτέλεσμα των προηγούμενων αυτοσχεδιασμών.</a:t>
            </a:r>
            <a:endParaRPr lang="el-GR" sz="1400" u="sng" dirty="0">
              <a:solidFill>
                <a:prstClr val="black"/>
              </a:solidFill>
              <a:latin typeface="Times New Roman" charset="0"/>
              <a:ea typeface="Times New Roman" charset="0"/>
              <a:cs typeface="Times New Roman" charset="0"/>
            </a:endParaRPr>
          </a:p>
          <a:p>
            <a:pPr marL="285750" lvl="0" indent="-285750" algn="just">
              <a:lnSpc>
                <a:spcPct val="150000"/>
              </a:lnSpc>
              <a:buFontTx/>
              <a:buChar char="-"/>
            </a:pPr>
            <a:r>
              <a:rPr lang="el-GR" sz="1400" b="1" u="sng" dirty="0">
                <a:latin typeface="Times New Roman" charset="0"/>
                <a:ea typeface="Times New Roman" charset="0"/>
                <a:cs typeface="Times New Roman" charset="0"/>
              </a:rPr>
              <a:t>Δραματοποιημένη Αφήγηση</a:t>
            </a:r>
            <a:r>
              <a:rPr lang="en-US" sz="1400" b="1" dirty="0">
                <a:latin typeface="Times New Roman" charset="0"/>
                <a:ea typeface="Times New Roman" charset="0"/>
                <a:cs typeface="Times New Roman" charset="0"/>
              </a:rPr>
              <a:t>:</a:t>
            </a:r>
            <a:r>
              <a:rPr lang="el-GR" sz="1400" b="1" dirty="0">
                <a:latin typeface="Times New Roman" charset="0"/>
                <a:ea typeface="Times New Roman" charset="0"/>
                <a:cs typeface="Times New Roman" charset="0"/>
              </a:rPr>
              <a:t> </a:t>
            </a:r>
            <a:r>
              <a:rPr lang="el-GR" sz="1400" dirty="0">
                <a:latin typeface="Times New Roman" charset="0"/>
                <a:ea typeface="Times New Roman" charset="0"/>
                <a:cs typeface="Times New Roman" charset="0"/>
              </a:rPr>
              <a:t>Ο παιδαγωγός εμψυχωτής εντός ή εκτός ρόλου μπορεί να αφηγηθεί κάτι και οι μαθητές να το αποδώσουν ελεύθερα ως παντομίμα. Ειδικά σε μικρής ηλικίας μαθητές αυτή η τεχνική ενδείκνυται για την ανάπτυξη της δραματικής πλοκής και την εισαγωγή στο μυθοπλαστικό περιβάλλον ενισχύονται την αφήγησης με σκηνικά αντικείμενα και στοιχεία ενδυματολογίας και μακιγιάζ  ώστε να γίνει σταδιακά η μετάβαση στη δεύτερη φάση του θεατρικού παιχνιδιού.   </a:t>
            </a:r>
            <a:endParaRPr lang="el-GR" sz="1400" b="1" dirty="0">
              <a:latin typeface="Times New Roman" charset="0"/>
              <a:ea typeface="Times New Roman" charset="0"/>
              <a:cs typeface="Times New Roman" charset="0"/>
            </a:endParaRPr>
          </a:p>
          <a:p>
            <a:pPr marL="285750" indent="-285750" algn="just">
              <a:lnSpc>
                <a:spcPct val="150000"/>
              </a:lnSpc>
              <a:buFontTx/>
              <a:buChar char="-"/>
            </a:pPr>
            <a:r>
              <a:rPr lang="el-GR" altLang="el-GR" sz="1400" b="1" u="sng" dirty="0">
                <a:latin typeface="Times New Roman" charset="0"/>
                <a:ea typeface="Times New Roman" charset="0"/>
                <a:cs typeface="Times New Roman" charset="0"/>
              </a:rPr>
              <a:t>Ηχητικό υπόβαθρο</a:t>
            </a:r>
            <a:r>
              <a:rPr lang="el-GR" altLang="el-GR" sz="1400" dirty="0">
                <a:latin typeface="Times New Roman" charset="0"/>
                <a:ea typeface="Times New Roman" charset="0"/>
                <a:cs typeface="Times New Roman" charset="0"/>
              </a:rPr>
              <a:t>: Όπως στη δημιουργία ταινιών, δημιουργούνται απ’ τους μαθητές συγκεκριμένοι ήχοι, για να συνοδεύσουν ορισμένα τμήματα της δράσης ή και ανεξάρτητα από τη δράση ως ηχητική εικόνα.  Στα πιο μικρά παιδιά αυτή η μέθοδος μπορεί να  εφαρμοστεί από τον παιδαγωγό/εμψυχωτή ως αφηγητής ενώ οι μαθητές μπορούν να κάνουν διαφορετικούς ήχους όπως παράγονται είτε με τη φωνή τους είτε με αυτοσχέδια όργανα.</a:t>
            </a:r>
          </a:p>
          <a:p>
            <a:pPr marL="285750" indent="-285750" algn="just">
              <a:lnSpc>
                <a:spcPct val="150000"/>
              </a:lnSpc>
              <a:buFontTx/>
              <a:buChar char="-"/>
            </a:pPr>
            <a:r>
              <a:rPr lang="el-GR" altLang="el-GR" sz="1400" b="1" dirty="0">
                <a:latin typeface="Times New Roman" charset="0"/>
                <a:ea typeface="Times New Roman" charset="0"/>
                <a:cs typeface="Times New Roman" charset="0"/>
              </a:rPr>
              <a:t>Τροφή για σκέψη</a:t>
            </a:r>
            <a:r>
              <a:rPr lang="en-US" altLang="el-GR" sz="1400" b="1" dirty="0">
                <a:latin typeface="Times New Roman" charset="0"/>
                <a:ea typeface="Times New Roman" charset="0"/>
                <a:cs typeface="Times New Roman" charset="0"/>
              </a:rPr>
              <a:t>: </a:t>
            </a:r>
            <a:r>
              <a:rPr lang="el-GR" altLang="el-GR" sz="1400" dirty="0">
                <a:latin typeface="Times New Roman" charset="0"/>
                <a:ea typeface="Times New Roman" charset="0"/>
                <a:cs typeface="Times New Roman" charset="0"/>
              </a:rPr>
              <a:t>Δώστε ενδεικτικές εικόνες </a:t>
            </a:r>
            <a:r>
              <a:rPr lang="en-US" altLang="el-GR" sz="1400" dirty="0">
                <a:latin typeface="Times New Roman" charset="0"/>
                <a:ea typeface="Times New Roman" charset="0"/>
                <a:cs typeface="Times New Roman" charset="0"/>
              </a:rPr>
              <a:t> </a:t>
            </a:r>
            <a:r>
              <a:rPr lang="el-GR" altLang="el-GR" sz="1400" dirty="0">
                <a:latin typeface="Times New Roman" charset="0"/>
                <a:ea typeface="Times New Roman" charset="0"/>
                <a:cs typeface="Times New Roman" charset="0"/>
              </a:rPr>
              <a:t>οι οποίες θα ήταν κατάλληλες  να δώσουν κίνητρο στα απιδιά να δημιουργήσουν ήχους.</a:t>
            </a:r>
          </a:p>
          <a:p>
            <a:pPr algn="just">
              <a:lnSpc>
                <a:spcPct val="150000"/>
              </a:lnSpc>
            </a:pPr>
            <a:r>
              <a:rPr lang="el-GR" altLang="el-GR" sz="1400" dirty="0">
                <a:latin typeface="Times New Roman" charset="0"/>
                <a:ea typeface="Times New Roman" charset="0"/>
                <a:cs typeface="Times New Roman" charset="0"/>
              </a:rPr>
              <a:t>……………………………………………………………………………………………………………………………………………………………………………</a:t>
            </a:r>
          </a:p>
          <a:p>
            <a:pPr marL="285750" indent="-285750" algn="just">
              <a:lnSpc>
                <a:spcPct val="150000"/>
              </a:lnSpc>
              <a:buFontTx/>
              <a:buChar char="-"/>
            </a:pPr>
            <a:endParaRPr lang="en-US" sz="16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02484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9A91A34-E552-4A94-8FFE-80ED8B32FE26}"/>
              </a:ext>
            </a:extLst>
          </p:cNvPr>
          <p:cNvSpPr txBox="1"/>
          <p:nvPr/>
        </p:nvSpPr>
        <p:spPr>
          <a:xfrm>
            <a:off x="0" y="11010"/>
            <a:ext cx="12192000" cy="3372077"/>
          </a:xfrm>
          <a:prstGeom prst="rect">
            <a:avLst/>
          </a:prstGeom>
          <a:noFill/>
        </p:spPr>
        <p:txBody>
          <a:bodyPr wrap="square">
            <a:spAutoFit/>
          </a:bodyPr>
          <a:lstStyle/>
          <a:p>
            <a:pPr marL="285750" indent="-285750" algn="just">
              <a:lnSpc>
                <a:spcPct val="150000"/>
              </a:lnSpc>
              <a:buFontTx/>
              <a:buChar char="-"/>
            </a:pPr>
            <a:r>
              <a:rPr lang="el-GR" altLang="el-GR" sz="1600" b="1" u="sng" dirty="0">
                <a:latin typeface="Times New Roman" charset="0"/>
                <a:ea typeface="Times New Roman" charset="0"/>
                <a:cs typeface="Times New Roman" charset="0"/>
              </a:rPr>
              <a:t>Θύελλα ιδεών</a:t>
            </a:r>
            <a:r>
              <a:rPr lang="el-GR" altLang="el-GR" sz="1600" dirty="0">
                <a:latin typeface="Times New Roman" charset="0"/>
                <a:ea typeface="Times New Roman" charset="0"/>
                <a:cs typeface="Times New Roman" charset="0"/>
              </a:rPr>
              <a:t>: Οι ιδέες των μαθητών για τη δραματοποίηση μιας ιστορίας καταγράφονται χωρίς σειρά σ’ ένα κομμάτι χαρτί χωρίς σχολιασμό και κριτική. Αυτή η μέθοδος μπορεί να χρησιμοποιηθεί στην πρώτη φάση με βάση το γενικό θέμα αλλά και για τη διερεύνηση  των δραματικών χαρακτήρων, του δραματικού χώρου, του δραματικού χρόνου και των δραματικών καταστάσεων με λέξεις και ιδέες που σχετίζονται με κάθε σκηνή΄, οδηγώντας σε ανάλογους αυτοσχεδιασμούς. Επίσης αυτή η μέθοδος μπορεί να χρησιμοποιηθεί για τη δημιουργία ιστοριών από τα παιδιά οι οποίες ιστορίες μπορούν να διερευνηθούν με τη σωματική έκφραση μέσω των τεχνικών της παντομίμας, της δραματοποιημένης αφήγησης και της παγωμένης εικόνας. Στην περίπτωση παιδιών μικρής ηλικίας, η συγκεκριμένη μέθοδο μπορεί να χρησιμοποιηθεί από τον εμψυχωτή,  στην προετοιμασία, ειδικά όταν αναπτύσσει το θεατρικό παιχνίδι με βάση ένα γενικό θέμα. Θα μπορούσε να καταγράψει λέξεις που σχετίζονται με το συγκεκριμένο θέμα και να δημιουργήσει ή μια κεντρική ιστορία στην οποία θα μπορούσε να βασιστεί το θεατρικό παιχνίδι με στόχο την προσέγγιση του γενικού θέματος.</a:t>
            </a:r>
          </a:p>
        </p:txBody>
      </p:sp>
      <p:sp>
        <p:nvSpPr>
          <p:cNvPr id="3" name="TextBox 2">
            <a:extLst>
              <a:ext uri="{FF2B5EF4-FFF2-40B4-BE49-F238E27FC236}">
                <a16:creationId xmlns:a16="http://schemas.microsoft.com/office/drawing/2014/main" id="{5AFA9E00-7280-4033-991A-E9D2E9178CF3}"/>
              </a:ext>
            </a:extLst>
          </p:cNvPr>
          <p:cNvSpPr txBox="1"/>
          <p:nvPr/>
        </p:nvSpPr>
        <p:spPr>
          <a:xfrm>
            <a:off x="-1" y="3223122"/>
            <a:ext cx="12191999" cy="3582584"/>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 </a:t>
            </a:r>
            <a:r>
              <a:rPr lang="el-GR" sz="1600" b="1" u="sng" dirty="0">
                <a:latin typeface="Times New Roman" panose="02020603050405020304" pitchFamily="18" charset="0"/>
                <a:cs typeface="Times New Roman" panose="02020603050405020304" pitchFamily="18" charset="0"/>
              </a:rPr>
              <a:t>Παντομίμα</a:t>
            </a:r>
            <a:r>
              <a:rPr lang="en-US" sz="1600" b="1" u="sng" dirty="0">
                <a:latin typeface="Times New Roman" panose="02020603050405020304" pitchFamily="18" charset="0"/>
                <a:cs typeface="Times New Roman" panose="02020603050405020304" pitchFamily="18" charset="0"/>
              </a:rPr>
              <a:t>:</a:t>
            </a:r>
            <a:r>
              <a:rPr lang="el-GR" sz="1600" b="1" u="sng" dirty="0">
                <a:latin typeface="Times New Roman" panose="02020603050405020304" pitchFamily="18" charset="0"/>
                <a:cs typeface="Times New Roman" panose="02020603050405020304" pitchFamily="18" charset="0"/>
              </a:rPr>
              <a:t> </a:t>
            </a:r>
            <a:r>
              <a:rPr lang="el-GR" sz="1500" dirty="0">
                <a:latin typeface="Times New Roman" panose="02020603050405020304" pitchFamily="18" charset="0"/>
                <a:cs typeface="Times New Roman" panose="02020603050405020304" pitchFamily="18" charset="0"/>
              </a:rPr>
              <a:t>Μία βασική τεχνική του  θεατρικού παιχνιδιού η οποία μπορεί να χρησιμοποιηθεί τόσο σε όλες τις φάσεις του θεατρικού παιχνιδιού όσο και στη διερεύνηση της δραματικής πλοκής, των δραματικών καταστάσεων, του δραματικού χώρου, του δραματικού χρόνου και της αναπαράστασης σημείων δραματικής έντασης. Βασίζεται στην ανάπτυξη της σωματικής εκφραστικότητας, στην έκφραση των συναισθημάτων και των κινήσεων,  στις χειρονομίες και στην έκφραση του προσώπου των συμμετεχόντων με βάση μουσικά, οπτικά, ηχητικά αλλά και λεκτικά ερεθίσματα που δίνονται κατά τη διάρκεια της εμψύχωσης από τον αφηγητή και μπορεί να χρησιμοποιηθεί σε όλες τις φάσεις του θεατρικού παιχνιδιού ειδικά σε παιδιά μικρής ηλικίας. Δίνονται στους συμμετέχοντες </a:t>
            </a:r>
            <a:r>
              <a:rPr lang="el-GR" sz="1500" b="1" u="sng" dirty="0">
                <a:latin typeface="Times New Roman" panose="02020603050405020304" pitchFamily="18" charset="0"/>
                <a:cs typeface="Times New Roman" panose="02020603050405020304" pitchFamily="18" charset="0"/>
              </a:rPr>
              <a:t>έννοιες, φυσικές καταστάσεις και ιδιότητες</a:t>
            </a:r>
            <a:r>
              <a:rPr lang="el-GR" sz="1500" dirty="0">
                <a:latin typeface="Times New Roman" panose="02020603050405020304" pitchFamily="18" charset="0"/>
                <a:cs typeface="Times New Roman" panose="02020603050405020304" pitchFamily="18" charset="0"/>
              </a:rPr>
              <a:t> που μπορούν να συνδέονται με τους </a:t>
            </a:r>
            <a:r>
              <a:rPr lang="el-GR" sz="1500" b="1" u="sng" dirty="0">
                <a:latin typeface="Times New Roman" panose="02020603050405020304" pitchFamily="18" charset="0"/>
                <a:cs typeface="Times New Roman" panose="02020603050405020304" pitchFamily="18" charset="0"/>
              </a:rPr>
              <a:t>δραματικούς χαρακτήρες και τις συναισθηματικές τους καταστάσεις</a:t>
            </a:r>
            <a:r>
              <a:rPr lang="el-GR" sz="1500" dirty="0">
                <a:latin typeface="Times New Roman" panose="02020603050405020304" pitchFamily="18" charset="0"/>
                <a:cs typeface="Times New Roman" panose="02020603050405020304" pitchFamily="18" charset="0"/>
              </a:rPr>
              <a:t> όπως </a:t>
            </a:r>
            <a:r>
              <a:rPr lang="el-GR" sz="1500" b="1" u="sng" dirty="0">
                <a:latin typeface="Times New Roman" panose="02020603050405020304" pitchFamily="18" charset="0"/>
                <a:cs typeface="Times New Roman" panose="02020603050405020304" pitchFamily="18" charset="0"/>
              </a:rPr>
              <a:t>πρόσωπα, αγώνας, μοναχικότητα, χαρά, έκπληξη, λύπη, τρυφερότητα, απόλαυση, ικανοποίηση, απογοήτευση, αγάπη, κούραση, φόβος, ζήλια, μοναξιά, συγκίνηση, θυμός και εκνευρισμός</a:t>
            </a:r>
            <a:r>
              <a:rPr lang="el-GR" sz="1500" dirty="0">
                <a:latin typeface="Times New Roman" panose="02020603050405020304" pitchFamily="18" charset="0"/>
                <a:cs typeface="Times New Roman" panose="02020603050405020304" pitchFamily="18" charset="0"/>
              </a:rPr>
              <a:t>, με τις </a:t>
            </a:r>
            <a:r>
              <a:rPr lang="el-GR" sz="1500" b="1" u="sng" dirty="0">
                <a:latin typeface="Times New Roman" panose="02020603050405020304" pitchFamily="18" charset="0"/>
                <a:cs typeface="Times New Roman" panose="02020603050405020304" pitchFamily="18" charset="0"/>
              </a:rPr>
              <a:t>διαφορετικές ιδιότητες του δραματικού χώρου </a:t>
            </a:r>
            <a:r>
              <a:rPr lang="el-GR" sz="1500" dirty="0">
                <a:latin typeface="Times New Roman" panose="02020603050405020304" pitchFamily="18" charset="0"/>
                <a:cs typeface="Times New Roman" panose="02020603050405020304" pitchFamily="18" charset="0"/>
              </a:rPr>
              <a:t>όπως </a:t>
            </a:r>
            <a:r>
              <a:rPr lang="el-GR" sz="1500" b="1" u="sng" dirty="0">
                <a:latin typeface="Times New Roman" panose="02020603050405020304" pitchFamily="18" charset="0"/>
                <a:cs typeface="Times New Roman" panose="02020603050405020304" pitchFamily="18" charset="0"/>
              </a:rPr>
              <a:t>φως-σκοτάδι, ήχος-σιωπή, κρύο-ζέστη, αέρας, γη, φωτιά, νερό, πάγος, όγκος, σχήμα, μέγεθος, βάρος,</a:t>
            </a:r>
            <a:r>
              <a:rPr lang="el-GR" sz="1500" dirty="0">
                <a:latin typeface="Times New Roman" panose="02020603050405020304" pitchFamily="18" charset="0"/>
                <a:cs typeface="Times New Roman" panose="02020603050405020304" pitchFamily="18" charset="0"/>
              </a:rPr>
              <a:t> με </a:t>
            </a:r>
            <a:r>
              <a:rPr lang="el-GR" sz="1500" b="1" dirty="0">
                <a:latin typeface="Times New Roman" panose="02020603050405020304" pitchFamily="18" charset="0"/>
                <a:cs typeface="Times New Roman" panose="02020603050405020304" pitchFamily="18" charset="0"/>
              </a:rPr>
              <a:t>διαφορετικές ιδιότητες του δραματικού χρόνου </a:t>
            </a:r>
            <a:r>
              <a:rPr lang="el-GR" sz="1500" dirty="0">
                <a:latin typeface="Times New Roman" panose="02020603050405020304" pitchFamily="18" charset="0"/>
                <a:cs typeface="Times New Roman" panose="02020603050405020304" pitchFamily="18" charset="0"/>
              </a:rPr>
              <a:t>.όπως </a:t>
            </a:r>
            <a:r>
              <a:rPr lang="el-GR" sz="1500" b="1" u="sng" dirty="0">
                <a:latin typeface="Times New Roman" panose="02020603050405020304" pitchFamily="18" charset="0"/>
                <a:cs typeface="Times New Roman" panose="02020603050405020304" pitchFamily="18" charset="0"/>
              </a:rPr>
              <a:t>νεότητα-γήρας, αρχή-τέλος, παρελθόν-παρόν-μέλλον</a:t>
            </a:r>
            <a:r>
              <a:rPr lang="el-GR" sz="1500" dirty="0">
                <a:latin typeface="Times New Roman" panose="02020603050405020304" pitchFamily="18" charset="0"/>
                <a:cs typeface="Times New Roman" panose="02020603050405020304" pitchFamily="18" charset="0"/>
              </a:rPr>
              <a:t>, εποχές και διαφορετικές δραματικές καταστάσεις όπως, πόλεμος, </a:t>
            </a:r>
            <a:r>
              <a:rPr lang="el-GR" sz="1600" b="1" u="sng" dirty="0">
                <a:latin typeface="Times New Roman" panose="02020603050405020304" pitchFamily="18" charset="0"/>
                <a:cs typeface="Times New Roman" panose="02020603050405020304" pitchFamily="18" charset="0"/>
              </a:rPr>
              <a:t>κίνηση-ακινησία, μοναχικότητα.</a:t>
            </a:r>
          </a:p>
        </p:txBody>
      </p:sp>
    </p:spTree>
    <p:extLst>
      <p:ext uri="{BB962C8B-B14F-4D97-AF65-F5344CB8AC3E}">
        <p14:creationId xmlns:p14="http://schemas.microsoft.com/office/powerpoint/2010/main" val="593112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B1FB697-355A-4354-872F-49645C2D6F80}"/>
              </a:ext>
            </a:extLst>
          </p:cNvPr>
          <p:cNvSpPr txBox="1"/>
          <p:nvPr/>
        </p:nvSpPr>
        <p:spPr>
          <a:xfrm>
            <a:off x="0" y="145772"/>
            <a:ext cx="12192000" cy="4480073"/>
          </a:xfrm>
          <a:prstGeom prst="rect">
            <a:avLst/>
          </a:prstGeom>
          <a:noFill/>
        </p:spPr>
        <p:txBody>
          <a:bodyPr wrap="square" rtlCol="0">
            <a:spAutoFit/>
          </a:bodyPr>
          <a:lstStyle/>
          <a:p>
            <a:pPr algn="just">
              <a:lnSpc>
                <a:spcPct val="150000"/>
              </a:lnSpc>
            </a:pPr>
            <a:r>
              <a:rPr lang="el-GR" sz="1600" dirty="0">
                <a:latin typeface="Times New Roman" panose="02020603050405020304" pitchFamily="18" charset="0"/>
                <a:cs typeface="Times New Roman" panose="02020603050405020304" pitchFamily="18" charset="0"/>
              </a:rPr>
              <a:t>Ρήματα τα οποία μπορούν να χρησιμοποιηθούν από τον παιδαγωγό/εμψυχωτή ώστε να προκαλέσουν την αίσθηση της δράσης και της ενέργειας στους συμμετέχοντες είναι μεταφέρω, σπρώχνω, σηκώνω, τραβώ, ισορροπώ, αντιστέκομαι, πιέζω, στηρίζω, γλιστρώ, δοκιμάζω, ρουφώ, χτυπώ-</a:t>
            </a:r>
            <a:r>
              <a:rPr lang="el-GR" sz="1600" dirty="0" err="1">
                <a:latin typeface="Times New Roman" panose="02020603050405020304" pitchFamily="18" charset="0"/>
                <a:cs typeface="Times New Roman" panose="02020603050405020304" pitchFamily="18" charset="0"/>
              </a:rPr>
              <a:t>χαιδεύω</a:t>
            </a:r>
            <a:r>
              <a:rPr lang="el-GR" sz="1600" dirty="0">
                <a:latin typeface="Times New Roman" panose="02020603050405020304" pitchFamily="18" charset="0"/>
                <a:cs typeface="Times New Roman" panose="02020603050405020304" pitchFamily="18" charset="0"/>
              </a:rPr>
              <a:t>, γράφω-διαβάζω, ξαπλώνω, δυσκολεύομαι, διορθώνω, κόβω, φιλώ, βαδίζω, υποδέχομαι, διώχνω, γελώ-κλαίω, κρύβω, προσπαθώ, ξύνω, περπατώ, μεταμορφώνομαι, μαγειρεύω, καίω, βλέπω, ακούω, μυρίζω, νιώθω, αγγίζω, ψάχνω-βρίσκω, εμφανίζομαι-εξαφανίζομαι, ντύνομαι-ξύνομαι, πλένομαι, μεγεθύνω-σμικρύνω, προετοιμάζω και καταδιώκω.</a:t>
            </a:r>
          </a:p>
          <a:p>
            <a:pPr algn="just">
              <a:lnSpc>
                <a:spcPct val="150000"/>
              </a:lnSpc>
            </a:pPr>
            <a:r>
              <a:rPr lang="el-GR" sz="1600" b="1" u="sng" dirty="0">
                <a:latin typeface="Times New Roman" panose="02020603050405020304" pitchFamily="18" charset="0"/>
                <a:cs typeface="Times New Roman" panose="02020603050405020304" pitchFamily="18" charset="0"/>
              </a:rPr>
              <a:t>Τροφή για σκέψη</a:t>
            </a:r>
            <a:r>
              <a:rPr lang="en-US" sz="1600" b="1" dirty="0">
                <a:latin typeface="Times New Roman" panose="02020603050405020304" pitchFamily="18" charset="0"/>
                <a:cs typeface="Times New Roman" panose="02020603050405020304" pitchFamily="18" charset="0"/>
              </a:rPr>
              <a:t>:</a:t>
            </a:r>
            <a:r>
              <a:rPr lang="el-GR" sz="1600" dirty="0">
                <a:latin typeface="Times New Roman" panose="02020603050405020304" pitchFamily="18" charset="0"/>
                <a:cs typeface="Times New Roman" panose="02020603050405020304" pitchFamily="18" charset="0"/>
              </a:rPr>
              <a:t>  Επιλέξτε κάποια από τα παραπάνω ρήματα και δημιουργήστε φράσεις οι οποίες μπορεί να δημιουργήσουν το κίνητρο δράσης των συμμετεχόντων στα πλαίσια μιας αφήγησης που σχετίζεται με τη δραματική πλοκή.</a:t>
            </a:r>
          </a:p>
          <a:p>
            <a:pPr algn="just">
              <a:lnSpc>
                <a:spcPct val="150000"/>
              </a:lnSpc>
            </a:pPr>
            <a:r>
              <a:rPr lang="el-GR" sz="1600" b="1"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3C26DA93-B196-44E7-A92F-002AB8E2F195}"/>
              </a:ext>
            </a:extLst>
          </p:cNvPr>
          <p:cNvSpPr txBox="1"/>
          <p:nvPr/>
        </p:nvSpPr>
        <p:spPr>
          <a:xfrm>
            <a:off x="0" y="4519827"/>
            <a:ext cx="12046226" cy="2315827"/>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l-GR" sz="14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Μανδύας του ειδικού </a:t>
            </a:r>
            <a:r>
              <a:rPr kumimoji="0" lang="en-US" sz="14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el-GR" sz="1400" dirty="0">
                <a:solidFill>
                  <a:prstClr val="black"/>
                </a:solidFill>
                <a:latin typeface="Times New Roman" panose="02020603050405020304" pitchFamily="18" charset="0"/>
                <a:cs typeface="Times New Roman" panose="02020603050405020304" pitchFamily="18" charset="0"/>
              </a:rPr>
              <a:t>Στη θεατρική τεχνική αυτοί τα παιδιά χωρίζονται σε ομάδες από τις οποίες η καθεμία ομάδα μπαίνει  στον ρόλο ειδικών επιστημόνων όπως ιστορικοί, αρχαιολόγοι, φυσικοί, μελετώντας από διαφορετικές πλευρές και οπτικές γωνίες το ίδιο θέμα. Αυτή η τεχνική θα μπορούσε να συνδυαστεί με την τεχνική δάσκαλος σε ρόλο και τη θέση του ειδικού να την αναλάβει ο ίδιος ο δάσκαλος, παίρνοντας απόσταση από τους δραματικούς χαρακτήρες, εμπλουτίζοντας τη δραματική πλοκή. Για να ενισχυθεί η εικόνα των ειδικών μπορούν τα παιδιά να φορέσουν ειδικά </a:t>
            </a:r>
            <a:r>
              <a:rPr lang="el-GR" sz="1400" dirty="0" err="1">
                <a:solidFill>
                  <a:prstClr val="black"/>
                </a:solidFill>
                <a:latin typeface="Times New Roman" panose="02020603050405020304" pitchFamily="18" charset="0"/>
                <a:cs typeface="Times New Roman" panose="02020603050405020304" pitchFamily="18" charset="0"/>
              </a:rPr>
              <a:t>ταμπελάκια</a:t>
            </a:r>
            <a:r>
              <a:rPr lang="el-GR" sz="1400" dirty="0">
                <a:solidFill>
                  <a:prstClr val="black"/>
                </a:solidFill>
                <a:latin typeface="Times New Roman" panose="02020603050405020304" pitchFamily="18" charset="0"/>
                <a:cs typeface="Times New Roman" panose="02020603050405020304" pitchFamily="18" charset="0"/>
              </a:rPr>
              <a:t> με την επιστημονική τους ιδιότητα τα οποία θα τα έχουν φτιάξει και ζωγραφίσει τα ίδια τα παιδιά. Επίσης για παιδιά μικρότερης ηλικίας η ιδιότητα ειδικών επιστημόνων που θα  αναλάβουν θα μπορούσε να είναι ειδικότητες που δεν υπάρχουν αλλά΄ δημιουργούνται με ΄βάση το θέμα ή την ιστορία στα οποία βασίζεται το θεατρικό παιχνίδι και με βάση το κωμικό και το γκροτέσκο στοιχείο όπως μάγοι και μάγισσες που ειδικεύονται στα ξόρκια  και ξωτικά που ειδικεύονται στη δημιουργία διαφορετικών γέλιων.</a:t>
            </a:r>
            <a:endParaRPr kumimoji="0" lang="el-GR" sz="1400" i="0"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019543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0D74CD-E37B-4EA6-B75E-A353B96BF3AD}"/>
              </a:ext>
            </a:extLst>
          </p:cNvPr>
          <p:cNvSpPr txBox="1"/>
          <p:nvPr/>
        </p:nvSpPr>
        <p:spPr>
          <a:xfrm>
            <a:off x="0" y="318052"/>
            <a:ext cx="12192000" cy="1894749"/>
          </a:xfrm>
          <a:prstGeom prst="rect">
            <a:avLst/>
          </a:prstGeom>
          <a:noFill/>
        </p:spPr>
        <p:txBody>
          <a:bodyPr wrap="square" rtlCol="0">
            <a:spAutoFit/>
          </a:bodyPr>
          <a:lstStyle/>
          <a:p>
            <a:pPr algn="just">
              <a:lnSpc>
                <a:spcPct val="150000"/>
              </a:lnSpc>
            </a:pPr>
            <a:r>
              <a:rPr lang="el-GR" sz="1600" b="1" dirty="0">
                <a:latin typeface="Times New Roman" panose="02020603050405020304" pitchFamily="18" charset="0"/>
                <a:cs typeface="Times New Roman" panose="02020603050405020304" pitchFamily="18" charset="0"/>
              </a:rPr>
              <a:t>Τροφή για σκέψη</a:t>
            </a:r>
            <a:r>
              <a:rPr lang="en-US" sz="1600" b="1" dirty="0">
                <a:latin typeface="Times New Roman" panose="02020603050405020304" pitchFamily="18" charset="0"/>
                <a:cs typeface="Times New Roman" panose="02020603050405020304" pitchFamily="18" charset="0"/>
              </a:rPr>
              <a:t>:</a:t>
            </a:r>
            <a:r>
              <a:rPr lang="el-GR" sz="1600" b="1"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Σκέψου αστείους ειδικούς επιστήμονες που θα μπορούσαν να ενταχθούν στην αφήγηση ενός παραμυθιού και στους οποίους θα μπορούσαν να μεταμορφωθούν τόσο ο δάσκαλος σε ρόλο όσο και τα παιδιά.</a:t>
            </a:r>
          </a:p>
          <a:p>
            <a:pPr algn="just">
              <a:lnSpc>
                <a:spcPct val="150000"/>
              </a:lnSpc>
            </a:pPr>
            <a:r>
              <a:rPr lang="el-GR"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 </a:t>
            </a:r>
            <a:endParaRPr lang="el-GR" sz="16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3CB8020-E7B1-4EDC-A9DA-F1CCF9526278}"/>
              </a:ext>
            </a:extLst>
          </p:cNvPr>
          <p:cNvSpPr txBox="1"/>
          <p:nvPr/>
        </p:nvSpPr>
        <p:spPr>
          <a:xfrm>
            <a:off x="0" y="2212801"/>
            <a:ext cx="12192000" cy="5590826"/>
          </a:xfrm>
          <a:prstGeom prst="rect">
            <a:avLst/>
          </a:prstGeom>
          <a:noFill/>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Γκροτέσκο</a:t>
            </a:r>
            <a:r>
              <a:rPr kumimoji="0" lang="en-US"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Η τεχνική </a:t>
            </a:r>
            <a:r>
              <a:rPr kumimoji="0" lang="el-GR" sz="15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γκρότεσκο</a:t>
            </a:r>
            <a:r>
              <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μπορεί να επιτευχθεί μέσω στοιχείων αφήγησης αλλά κι σωματικής και λεκτικής έκφρασης που δίνουν την αίσθηση του υπερβολικού, του υπερτονισμένου τονίζοντας τα υπερβατικά χαρακτηριστικά του μυθοπλαστικού περιβάλλοντος, εστιάζοντας σε στοιχεία που εξιτάρουν την περιέργεια των παιδιών όπως το ανεξήγητο, το παιχνιδιάρικο και την τρομαχτική διάθεση. Το γκροτέσκο με τα λυτρωτικά στοιχεία που περιέχει αποτελεί και έναν παράγοντα μείωσης της έντασης των παιδιών διότι μέσω του στοιχείου του υπερβολικού οι καταστάσεις φόβου, αγωνίας, του άγχους, του λάθους εμπλουτίζονται από στοιχεία κωμωδίας και χιούμορ και αποφορτίζονται από την αρχική αρνητική τους σημασία. Σημαντικό στοιχείο που μπορεί να προσδώσει στη δραματική πλοκή και στην περιγραφή των δραματικών χαρακτήρων το στοιχείο του γκροτέσκο είναι οι αντιθέσεις όπως για παράδειγμα ένα πολύ μεγάλο αμάξι σε ένα μικροσκοπικό δάσος, ένα τεράστιο πλοίο σε ένα ωκεανό που χωράει στη χούφτα σου, μικρό </a:t>
            </a:r>
            <a:r>
              <a:rPr kumimoji="0" lang="el-GR" sz="15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ξωτιοκό</a:t>
            </a:r>
            <a:r>
              <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που είναι ΄φίλος με ένα μεγάλο γίγαντα κ.α.</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l-GR"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Τροφή για σκέψη</a:t>
            </a:r>
            <a:r>
              <a:rPr kumimoji="0" lang="en-US" sz="15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Χρησιμοποιώντας αντιθέσεις που αφορούν δραματικό χώρου και δραματικές καταστάσεις σημειώστε παρακάτω εικόνες που μπορεί να είναι γκροτέσκο</a:t>
            </a:r>
            <a:r>
              <a:rPr kumimoji="0" lang="en-US"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l-GR" sz="1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906367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890E99B-B6FB-4F61-ACB0-FE39992D427E}"/>
              </a:ext>
            </a:extLst>
          </p:cNvPr>
          <p:cNvSpPr txBox="1"/>
          <p:nvPr/>
        </p:nvSpPr>
        <p:spPr>
          <a:xfrm>
            <a:off x="0" y="0"/>
            <a:ext cx="11011436"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u="sng" dirty="0">
                <a:latin typeface="Times New Roman" charset="0"/>
                <a:ea typeface="Times New Roman" charset="0"/>
                <a:cs typeface="Times New Roman" charset="0"/>
              </a:rPr>
              <a:t>Γενικές τεχνικές</a:t>
            </a:r>
            <a:r>
              <a:rPr lang="en-US" sz="1600" b="1" u="sng" dirty="0">
                <a:latin typeface="Times New Roman" charset="0"/>
                <a:ea typeface="Times New Roman" charset="0"/>
                <a:cs typeface="Times New Roman" charset="0"/>
              </a:rPr>
              <a:t> </a:t>
            </a:r>
            <a:r>
              <a:rPr lang="el-GR" sz="1600" b="1" u="sng" dirty="0">
                <a:latin typeface="Times New Roman" charset="0"/>
                <a:ea typeface="Times New Roman" charset="0"/>
                <a:cs typeface="Times New Roman" charset="0"/>
              </a:rPr>
              <a:t>διερεύνησης του δραματικού χαρακτήρα</a:t>
            </a:r>
            <a:endParaRPr lang="en-US" sz="1600" dirty="0">
              <a:latin typeface="Times New Roman" charset="0"/>
              <a:ea typeface="Times New Roman" charset="0"/>
              <a:cs typeface="Times New Roman" charset="0"/>
            </a:endParaRPr>
          </a:p>
        </p:txBody>
      </p:sp>
      <p:sp>
        <p:nvSpPr>
          <p:cNvPr id="5" name="TextBox 4">
            <a:extLst>
              <a:ext uri="{FF2B5EF4-FFF2-40B4-BE49-F238E27FC236}">
                <a16:creationId xmlns:a16="http://schemas.microsoft.com/office/drawing/2014/main" id="{0DA42435-2241-4E3D-A2EA-5C8C92781D0C}"/>
              </a:ext>
            </a:extLst>
          </p:cNvPr>
          <p:cNvSpPr txBox="1"/>
          <p:nvPr/>
        </p:nvSpPr>
        <p:spPr>
          <a:xfrm>
            <a:off x="0" y="417422"/>
            <a:ext cx="12192000" cy="7863691"/>
          </a:xfrm>
          <a:prstGeom prst="rect">
            <a:avLst/>
          </a:prstGeom>
          <a:noFill/>
        </p:spPr>
        <p:txBody>
          <a:bodyPr wrap="square" rtlCol="0">
            <a:spAutoFit/>
          </a:bodyPr>
          <a:lstStyle/>
          <a:p>
            <a:pPr marL="285750" indent="-285750" algn="just">
              <a:lnSpc>
                <a:spcPct val="150000"/>
              </a:lnSpc>
              <a:buFontTx/>
              <a:buChar char="-"/>
            </a:pPr>
            <a:r>
              <a:rPr lang="el-GR" altLang="el-GR" sz="1600" b="1" dirty="0">
                <a:latin typeface="Times New Roman" charset="0"/>
                <a:ea typeface="Times New Roman" charset="0"/>
                <a:cs typeface="Times New Roman" charset="0"/>
              </a:rPr>
              <a:t>Διερεύνηση της δραματικής συμπεριφοράς των χαρακτήρων</a:t>
            </a:r>
            <a:r>
              <a:rPr lang="el-GR" altLang="el-GR" sz="1600" dirty="0">
                <a:latin typeface="Times New Roman" charset="0"/>
                <a:ea typeface="Times New Roman" charset="0"/>
                <a:cs typeface="Times New Roman" charset="0"/>
              </a:rPr>
              <a:t>: Τα μέλη της ομάδας λένε φωναχτά τις ιδέες και τις παρατηρήσεις τους για τη δράση των θεατρικών χαρακτήρων, ενώ ταυτόχρονα ένας χαρακτήρας στο δράμα τις παρουσιάζει με παντομίμα. </a:t>
            </a:r>
            <a:endParaRPr lang="en-US" altLang="el-GR" sz="1600" dirty="0">
              <a:latin typeface="Times New Roman" charset="0"/>
              <a:ea typeface="Times New Roman" charset="0"/>
              <a:cs typeface="Times New Roman" charset="0"/>
            </a:endParaRPr>
          </a:p>
          <a:p>
            <a:pPr marL="285750" indent="-285750" algn="just">
              <a:lnSpc>
                <a:spcPct val="150000"/>
              </a:lnSpc>
              <a:buFontTx/>
              <a:buChar char="-"/>
            </a:pPr>
            <a:r>
              <a:rPr lang="el-GR" altLang="el-GR" sz="1600" b="1" dirty="0">
                <a:latin typeface="Times New Roman" charset="0"/>
                <a:ea typeface="Times New Roman" charset="0"/>
                <a:cs typeface="Times New Roman" charset="0"/>
              </a:rPr>
              <a:t>Ομαδικός μονόλογος</a:t>
            </a:r>
            <a:r>
              <a:rPr lang="el-GR" altLang="el-GR" sz="1600" dirty="0">
                <a:latin typeface="Times New Roman" charset="0"/>
                <a:ea typeface="Times New Roman" charset="0"/>
                <a:cs typeface="Times New Roman" charset="0"/>
              </a:rPr>
              <a:t>: Τα μέλη μιας μικρής ομάδας  υιοθετούν τον ίδιο ρόλο, εκφωνώντας τα λόγια για ένα συγκεκριμένο γεγονός της δραματικής πλοκής, ώστε να δημιουργήσουν μια συναισθηματική και λειτουργική εικόνα του συγκεκριμένου γεγονότος. Ο μονόλογος θα μπορούσε να είναι εσωτερικός δηλαδή να απεικονίζονται σκέψεις του δραματικού χαρακτήρα χωρίς απαραίτητα να απευθύνονται σε κοινό και εξωτερικός δηλαδή να απευθύνεις ο δραματικός χαρακτήρας τις σκέψεις του και τα συναισθήματά του σε άλλους δραματικούς ρόλους που συμμετέχουν σε μια δραματική κατάσταση. </a:t>
            </a:r>
          </a:p>
          <a:p>
            <a:pPr marL="285750" indent="-285750" algn="just">
              <a:lnSpc>
                <a:spcPct val="150000"/>
              </a:lnSpc>
              <a:buFontTx/>
              <a:buChar char="-"/>
            </a:pPr>
            <a:r>
              <a:rPr lang="el-GR" altLang="el-GR" sz="1600" b="1" dirty="0">
                <a:latin typeface="Times New Roman" charset="0"/>
                <a:ea typeface="Times New Roman" charset="0"/>
                <a:cs typeface="Times New Roman" charset="0"/>
              </a:rPr>
              <a:t>Ομαδικός χαρακτήρας</a:t>
            </a:r>
            <a:r>
              <a:rPr lang="en-US" altLang="el-GR" sz="1600" b="1" dirty="0">
                <a:latin typeface="Times New Roman" charset="0"/>
                <a:ea typeface="Times New Roman" charset="0"/>
                <a:cs typeface="Times New Roman" charset="0"/>
              </a:rPr>
              <a:t>:</a:t>
            </a:r>
            <a:r>
              <a:rPr lang="el-GR" altLang="el-GR" sz="1600" dirty="0">
                <a:latin typeface="Times New Roman" charset="0"/>
                <a:ea typeface="Times New Roman" charset="0"/>
                <a:cs typeface="Times New Roman" charset="0"/>
              </a:rPr>
              <a:t> Σε αυτή τη θεατρική τεχνική ο κάθε συμμετέχων μπορεί να </a:t>
            </a:r>
            <a:r>
              <a:rPr lang="el-GR" altLang="el-GR" sz="1600" dirty="0" err="1">
                <a:latin typeface="Times New Roman" charset="0"/>
                <a:ea typeface="Times New Roman" charset="0"/>
                <a:cs typeface="Times New Roman" charset="0"/>
              </a:rPr>
              <a:t>αυτοχεδιάσει</a:t>
            </a:r>
            <a:r>
              <a:rPr lang="el-GR" altLang="el-GR" sz="1600" dirty="0">
                <a:latin typeface="Times New Roman" charset="0"/>
                <a:ea typeface="Times New Roman" charset="0"/>
                <a:cs typeface="Times New Roman" charset="0"/>
              </a:rPr>
              <a:t> έναν δραματικό χαρακτήρα όχι μόνο με το λόγο αλλά κα </a:t>
            </a:r>
            <a:r>
              <a:rPr lang="el-GR" altLang="el-GR" sz="1600" dirty="0" err="1">
                <a:latin typeface="Times New Roman" charset="0"/>
                <a:ea typeface="Times New Roman" charset="0"/>
                <a:cs typeface="Times New Roman" charset="0"/>
              </a:rPr>
              <a:t>κα</a:t>
            </a:r>
            <a:r>
              <a:rPr lang="el-GR" altLang="el-GR" sz="1600" dirty="0">
                <a:latin typeface="Times New Roman" charset="0"/>
                <a:ea typeface="Times New Roman" charset="0"/>
                <a:cs typeface="Times New Roman" charset="0"/>
              </a:rPr>
              <a:t> με </a:t>
            </a:r>
            <a:r>
              <a:rPr lang="el-GR" altLang="el-GR" sz="1600" dirty="0" err="1">
                <a:latin typeface="Times New Roman" charset="0"/>
                <a:ea typeface="Times New Roman" charset="0"/>
                <a:cs typeface="Times New Roman" charset="0"/>
              </a:rPr>
              <a:t>σςωματική</a:t>
            </a:r>
            <a:r>
              <a:rPr lang="el-GR" altLang="el-GR" sz="1600" dirty="0">
                <a:latin typeface="Times New Roman" charset="0"/>
                <a:ea typeface="Times New Roman" charset="0"/>
                <a:cs typeface="Times New Roman" charset="0"/>
              </a:rPr>
              <a:t> κίνηση.</a:t>
            </a:r>
            <a:endParaRPr lang="en-US" altLang="el-GR" sz="1600" dirty="0">
              <a:latin typeface="Times New Roman" charset="0"/>
              <a:ea typeface="Times New Roman" charset="0"/>
              <a:cs typeface="Times New Roman" charset="0"/>
            </a:endParaRPr>
          </a:p>
          <a:p>
            <a:pPr marL="285750" indent="-285750" algn="just">
              <a:lnSpc>
                <a:spcPct val="150000"/>
              </a:lnSpc>
              <a:buFontTx/>
              <a:buChar char="-"/>
            </a:pPr>
            <a:r>
              <a:rPr lang="el-GR" altLang="el-GR" sz="1600" dirty="0">
                <a:latin typeface="Times New Roman" charset="0"/>
                <a:ea typeface="Times New Roman" charset="0"/>
                <a:cs typeface="Times New Roman" charset="0"/>
              </a:rPr>
              <a:t>.</a:t>
            </a:r>
            <a:r>
              <a:rPr lang="el-GR" altLang="el-GR" sz="1600" b="1" i="1" dirty="0">
                <a:latin typeface="Times New Roman" charset="0"/>
                <a:ea typeface="Times New Roman" charset="0"/>
                <a:cs typeface="Times New Roman" charset="0"/>
              </a:rPr>
              <a:t>Τηλεφωνική συνδιάλεξη</a:t>
            </a:r>
            <a:r>
              <a:rPr lang="el-GR" altLang="el-GR" sz="1600" dirty="0">
                <a:latin typeface="Times New Roman" charset="0"/>
                <a:ea typeface="Times New Roman" charset="0"/>
                <a:cs typeface="Times New Roman" charset="0"/>
              </a:rPr>
              <a:t>: </a:t>
            </a:r>
            <a:r>
              <a:rPr lang="el-GR" altLang="el-GR" sz="1600" dirty="0" err="1">
                <a:latin typeface="Times New Roman" charset="0"/>
                <a:ea typeface="Times New Roman" charset="0"/>
                <a:cs typeface="Times New Roman" charset="0"/>
              </a:rPr>
              <a:t>Μονόδρομη</a:t>
            </a:r>
            <a:r>
              <a:rPr lang="el-GR" altLang="el-GR" sz="1600" dirty="0">
                <a:latin typeface="Times New Roman" charset="0"/>
                <a:ea typeface="Times New Roman" charset="0"/>
                <a:cs typeface="Times New Roman" charset="0"/>
              </a:rPr>
              <a:t> ή αμφίδρομη συνομιλία ανάμεσα σε χαρακτήρες που μοιράζονται πληροφορίες και συζητούν ένα γεγονός της δραματικής πλοκής </a:t>
            </a:r>
            <a:endParaRPr lang="en-US" altLang="el-GR" sz="1600" dirty="0">
              <a:latin typeface="Times New Roman" charset="0"/>
              <a:ea typeface="Times New Roman" charset="0"/>
              <a:cs typeface="Times New Roman" charset="0"/>
            </a:endParaRPr>
          </a:p>
          <a:p>
            <a:pPr marL="285750" indent="-285750" algn="just">
              <a:lnSpc>
                <a:spcPct val="150000"/>
              </a:lnSpc>
              <a:buFontTx/>
              <a:buChar char="-"/>
            </a:pPr>
            <a:r>
              <a:rPr lang="el-GR" altLang="el-GR" sz="1500" b="1" i="1" dirty="0">
                <a:latin typeface="Times New Roman" charset="0"/>
                <a:ea typeface="Times New Roman" charset="0"/>
                <a:cs typeface="Times New Roman" charset="0"/>
              </a:rPr>
              <a:t>Ζωγραφική απεικόνιση του ρόλου</a:t>
            </a:r>
            <a:r>
              <a:rPr lang="el-GR" altLang="el-GR" sz="1500" dirty="0">
                <a:latin typeface="Times New Roman" charset="0"/>
                <a:ea typeface="Times New Roman" charset="0"/>
                <a:cs typeface="Times New Roman" charset="0"/>
              </a:rPr>
              <a:t>: Ένας σημαντικός ρόλος παρουσιάζεται στο χαρτί με σχεδιάγραμμα ή λέξεις, που χαρακτηρίζουν τις σημαντικότερα χαρακτηριστικά του, διερευνώντας στάσεις, σχέσεις και αισθήματα.</a:t>
            </a: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lang="el-GR" altLang="el-GR" sz="1500" b="1" dirty="0">
                <a:solidFill>
                  <a:prstClr val="black"/>
                </a:solidFill>
                <a:latin typeface="Times New Roman" panose="02020603050405020304" pitchFamily="18" charset="0"/>
                <a:ea typeface="Times New Roman" charset="0"/>
                <a:cs typeface="Times New Roman" panose="02020603050405020304" pitchFamily="18" charset="0"/>
              </a:rPr>
              <a:t>Οι φωναχτές σκέψεις/ η δράση που παγώνει</a:t>
            </a:r>
            <a:r>
              <a:rPr lang="en-US" altLang="el-GR" sz="1500" b="1" dirty="0">
                <a:solidFill>
                  <a:prstClr val="black"/>
                </a:solidFill>
                <a:latin typeface="Times New Roman" panose="02020603050405020304" pitchFamily="18" charset="0"/>
                <a:ea typeface="Times New Roman" charset="0"/>
                <a:cs typeface="Times New Roman" panose="02020603050405020304" pitchFamily="18" charset="0"/>
              </a:rPr>
              <a:t>:</a:t>
            </a:r>
            <a:r>
              <a:rPr lang="el-GR" altLang="el-GR" sz="1500" dirty="0">
                <a:solidFill>
                  <a:prstClr val="black"/>
                </a:solidFill>
                <a:latin typeface="Times New Roman" panose="02020603050405020304" pitchFamily="18" charset="0"/>
                <a:ea typeface="Times New Roman" charset="0"/>
                <a:cs typeface="Times New Roman" panose="02020603050405020304" pitchFamily="18" charset="0"/>
              </a:rPr>
              <a:t> Στις φωναχτές σκέψεις ο εμψυχωτής πλησιάζει τους συμμετέχοντες και με ένα σήμα του αρχίζουν να εκφράσουν τη σκέψη τους ως δραματικοί χαρακτήρες. Αυτή η θεατρική τεχνική μπορεί να συνδυαστεί με την τεχνική δράση που παγώνει μπορεί ο εμψυχωτής να σταματήσει ένα αυτοσχεδιασμό, σωματικό ή λεκτικό, να σταματήσει την εικόνα και να ρωτήσει τα παιδιά τι νιώθουν στη συγκεκριμένη στιγμή της δράσης εστιάζοντας όχι μόνο στην ατομικότητα των δραματικών χαρακτήρων αλλά και φωτίζοντας τις σχέσεις ανάμεσα στους δραματικούς χαρακτήρες.   </a:t>
            </a:r>
            <a:endParaRPr kumimoji="0" lang="el-GR" altLang="el-GR" sz="15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Tx/>
              <a:buChar char="-"/>
            </a:pPr>
            <a:endParaRPr lang="el-GR" altLang="el-GR" sz="1500" dirty="0">
              <a:latin typeface="Times New Roman" charset="0"/>
              <a:ea typeface="Times New Roman" charset="0"/>
              <a:cs typeface="Times New Roman" charset="0"/>
            </a:endParaRPr>
          </a:p>
          <a:p>
            <a:pPr marL="285750" indent="-285750" algn="just">
              <a:lnSpc>
                <a:spcPct val="150000"/>
              </a:lnSpc>
              <a:buFontTx/>
              <a:buChar char="-"/>
            </a:pPr>
            <a:endParaRPr lang="el-GR" altLang="el-GR" sz="1500" dirty="0">
              <a:latin typeface="Times New Roman" charset="0"/>
              <a:ea typeface="Times New Roman" charset="0"/>
              <a:cs typeface="Times New Roman" charset="0"/>
            </a:endParaRPr>
          </a:p>
          <a:p>
            <a:pPr marL="285750" indent="-285750" algn="just">
              <a:lnSpc>
                <a:spcPct val="150000"/>
              </a:lnSpc>
              <a:buFontTx/>
              <a:buChar char="-"/>
            </a:pPr>
            <a:endParaRPr lang="el-GR" altLang="el-GR" sz="1500" dirty="0">
              <a:latin typeface="Times New Roman" charset="0"/>
              <a:ea typeface="Times New Roman" charset="0"/>
              <a:cs typeface="Times New Roman" charset="0"/>
            </a:endParaRPr>
          </a:p>
          <a:p>
            <a:pPr algn="just"/>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59878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283AB1-B2D8-493B-B837-AB3F74418A51}"/>
              </a:ext>
            </a:extLst>
          </p:cNvPr>
          <p:cNvSpPr txBox="1"/>
          <p:nvPr/>
        </p:nvSpPr>
        <p:spPr>
          <a:xfrm>
            <a:off x="0" y="0"/>
            <a:ext cx="12192000" cy="6516977"/>
          </a:xfrm>
          <a:prstGeom prst="rect">
            <a:avLst/>
          </a:prstGeom>
          <a:noFill/>
        </p:spPr>
        <p:txBody>
          <a:bodyPr wrap="square">
            <a:spAutoFit/>
          </a:bodyPr>
          <a:lstStyle/>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 Περίγραμμα χαρακτήρα/Μονόλογος σε τοίχο</a:t>
            </a:r>
            <a:r>
              <a:rPr kumimoji="0" lang="en-US" altLang="el-GR" sz="1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a:t>
            </a:r>
            <a:r>
              <a:rPr kumimoji="0" lang="el-GR" altLang="el-GR" sz="14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 </a:t>
            </a:r>
            <a:r>
              <a:rPr kumimoji="0" lang="el-GR" altLang="el-GR"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charset="0"/>
                <a:cs typeface="Times New Roman" panose="02020603050405020304" pitchFamily="18" charset="0"/>
              </a:rPr>
              <a:t>Σε αυτή τη θεατρική τεχνική τα παιδιά μπορούν να φτιάξουν περιγράμματα και ζωγραφιές ενός ή περισσότερων δραματικών χαρακτήρων με βάση τη δραματική πλοκή του θεατρικού παιχνιδιού και να αλληλοεπιδράσουν είτε λεκτικά ή σωματικά με τον χαρακτήρα αυτόν. Επίσης η θεατρική τεχνική μονόλογος σε τοίχο μπορεί να εφαρμοστεί σε μεγαλύτερες ηλικίες και μπορεί να ενεργοποιήσει την φαντασία αναπτύσσοντας τα παιδιά μονόλογο, εντός ή εκτός του ρόλου στον τοίχο, με βάση τη φαντασία ότι ο χαρακτήρας είναι εκεί ζωντανός και στέκεται στον τοίχο</a:t>
            </a: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lang="el-GR" altLang="el-GR" sz="1400" b="1" dirty="0">
                <a:solidFill>
                  <a:prstClr val="black"/>
                </a:solidFill>
                <a:latin typeface="Times New Roman" panose="02020603050405020304" pitchFamily="18" charset="0"/>
                <a:ea typeface="Times New Roman" charset="0"/>
                <a:cs typeface="Times New Roman" panose="02020603050405020304" pitchFamily="18" charset="0"/>
              </a:rPr>
              <a:t>Διάλογος</a:t>
            </a:r>
            <a:r>
              <a:rPr lang="en-US" altLang="el-GR" sz="1400" b="1" dirty="0">
                <a:solidFill>
                  <a:prstClr val="black"/>
                </a:solidFill>
                <a:latin typeface="Times New Roman" panose="02020603050405020304" pitchFamily="18" charset="0"/>
                <a:ea typeface="Times New Roman" charset="0"/>
                <a:cs typeface="Times New Roman" panose="02020603050405020304" pitchFamily="18" charset="0"/>
              </a:rPr>
              <a:t>:</a:t>
            </a:r>
            <a:r>
              <a:rPr lang="el-GR" altLang="el-GR" sz="1400" dirty="0">
                <a:solidFill>
                  <a:prstClr val="black"/>
                </a:solidFill>
                <a:latin typeface="Times New Roman" panose="02020603050405020304" pitchFamily="18" charset="0"/>
                <a:ea typeface="Times New Roman" charset="0"/>
                <a:cs typeface="Times New Roman" panose="02020603050405020304" pitchFamily="18" charset="0"/>
              </a:rPr>
              <a:t> Αυτοσχεδιασμός με λεκτική και σωματική επικοινωνία ανάμεσα σε δύο ή περισσότερους χαρακτήρες.</a:t>
            </a:r>
            <a:endParaRPr kumimoji="0" lang="el-GR" altLang="el-GR" sz="1400" b="1" i="1"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endParaRP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400" b="1" i="1"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Η ηλεκτρική καρέκλα/ανακριτική καρέκλα</a:t>
            </a:r>
            <a:r>
              <a:rPr kumimoji="0" lang="el-GR" altLang="el-GR" sz="14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Τα μέλη μιας ομάδας κάνουν ερωτήσεις στο δάσκαλο ή σ’ ένα μαθητή που βρίσκεται σε ρόλο, καθισμένος σε μια καρέκλα στο κέντρο της αίθουσας. Οι θέσεις μπορούν να αλλάζουν ώστε να βρεθούν όλα τα μέλη της ομάδας τόσο στη θέση των συμμετεχόντων που ρωτάνε όσο και στη θέση του ρόλου που απαντάει τις ερωτήσεις. </a:t>
            </a: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lang="el-GR" altLang="el-GR" sz="1400" b="1" dirty="0">
                <a:solidFill>
                  <a:prstClr val="black"/>
                </a:solidFill>
                <a:latin typeface="Times New Roman" charset="0"/>
                <a:ea typeface="Times New Roman" charset="0"/>
                <a:cs typeface="Times New Roman" charset="0"/>
              </a:rPr>
              <a:t>Τροφή για σκέψη</a:t>
            </a:r>
            <a:r>
              <a:rPr lang="en-US" altLang="el-GR" sz="1400" b="1" dirty="0">
                <a:solidFill>
                  <a:prstClr val="black"/>
                </a:solidFill>
                <a:latin typeface="Times New Roman" charset="0"/>
                <a:ea typeface="Times New Roman" charset="0"/>
                <a:cs typeface="Times New Roman" charset="0"/>
              </a:rPr>
              <a:t>:</a:t>
            </a:r>
            <a:r>
              <a:rPr lang="el-GR" altLang="el-GR" sz="1400" b="1" dirty="0">
                <a:solidFill>
                  <a:prstClr val="black"/>
                </a:solidFill>
                <a:latin typeface="Times New Roman" charset="0"/>
                <a:ea typeface="Times New Roman" charset="0"/>
                <a:cs typeface="Times New Roman" charset="0"/>
              </a:rPr>
              <a:t> </a:t>
            </a:r>
            <a:r>
              <a:rPr lang="el-GR" altLang="el-GR" sz="1400" dirty="0">
                <a:solidFill>
                  <a:prstClr val="black"/>
                </a:solidFill>
                <a:latin typeface="Times New Roman" charset="0"/>
                <a:ea typeface="Times New Roman" charset="0"/>
                <a:cs typeface="Times New Roman" charset="0"/>
              </a:rPr>
              <a:t>Σκεφτείτε ότι σε ένα παραμύθι είμαστε στη στιγμή που ένας ιππότης θα πάει να μονομαχήσει με ένα τεράστιο δράκο για να σώσει τη γυναίκα που αγαπάει. Γράψτε όσες πιο πολλές ερωτήσεις γίνεται για να διευκρινιστούν η ταυτότητα και τα συναισθήματα του χαρακτήρα αλλά και πιθανώς να μάθετε για τους άλλους δραματικούς χαρακτήρες της δραματικής πλοκής.</a:t>
            </a:r>
          </a:p>
          <a:p>
            <a:pPr marR="0" lvl="0" algn="just" defTabSz="914400" rtl="0" eaLnBrk="1" fontAlgn="auto" latinLnBrk="0" hangingPunct="1">
              <a:lnSpc>
                <a:spcPct val="150000"/>
              </a:lnSpc>
              <a:spcBef>
                <a:spcPts val="0"/>
              </a:spcBef>
              <a:spcAft>
                <a:spcPts val="0"/>
              </a:spcAft>
              <a:buClrTx/>
              <a:buSzTx/>
              <a:tabLst/>
              <a:defRPr/>
            </a:pPr>
            <a:r>
              <a:rPr lang="el-GR" altLang="el-GR" sz="1400" dirty="0">
                <a:solidFill>
                  <a:prstClr val="black"/>
                </a:solidFill>
                <a:latin typeface="Times New Roman" charset="0"/>
                <a:ea typeface="Times New Roman" charset="0"/>
                <a:cs typeface="Times New Roman" charset="0"/>
              </a:rPr>
              <a:t>...……………………………………………………………………………………………………………………………………...............................................................................................................................................................................................................................................................................................................................................................................................................................................................................................................................................................................................................................</a:t>
            </a:r>
          </a:p>
          <a:p>
            <a:pPr marR="0" lvl="0" algn="just" defTabSz="914400" rtl="0" eaLnBrk="1" fontAlgn="auto" latinLnBrk="0" hangingPunct="1">
              <a:lnSpc>
                <a:spcPct val="150000"/>
              </a:lnSpc>
              <a:spcBef>
                <a:spcPts val="0"/>
              </a:spcBef>
              <a:spcAft>
                <a:spcPts val="0"/>
              </a:spcAft>
              <a:buClrTx/>
              <a:buSzTx/>
              <a:tabLst/>
              <a:defRPr/>
            </a:pPr>
            <a:endParaRPr kumimoji="0" lang="el-GR" altLang="el-GR" sz="14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endParaRP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kumimoji="0" lang="el-GR" altLang="el-GR" sz="1400" b="1"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Συνέντευξη</a:t>
            </a:r>
            <a:r>
              <a:rPr kumimoji="0" lang="en-US" altLang="el-GR" sz="1400" b="1"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a:t>
            </a:r>
            <a:r>
              <a:rPr kumimoji="0" lang="el-GR" altLang="el-GR" sz="1400" b="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rPr>
              <a:t> Αυτή η θεατρική τεχνική μπορεί να αποτελέσει επέκταση της τεχνικής ηλεκτρική/ανακριτική καρέκλα αλλά σε αυτήν την περίπτωση η καρέκλα μπορεί να πάρει διαφορετικές μορφές όπως τυπικά ανακριτική, δημοσιογραφική και συμβουλευτική-υποστηρικτική όπως αντίστοιχα και τα μέλη της ομάδας μπορούν να πάρουν ρόλους που να ταιριάζουν στις μεταμορφώσεις της καρέκλας όπως δημοσιογράφοι, μέλη μιας ερευνητικής επιτροπής ή ερευνητές ντέντεκτιβ. </a:t>
            </a:r>
          </a:p>
          <a:p>
            <a:pPr marL="285750" marR="0" lvl="0" indent="-285750" algn="just" defTabSz="914400" rtl="0" eaLnBrk="1" fontAlgn="auto" latinLnBrk="0" hangingPunct="1">
              <a:lnSpc>
                <a:spcPct val="150000"/>
              </a:lnSpc>
              <a:spcBef>
                <a:spcPts val="0"/>
              </a:spcBef>
              <a:spcAft>
                <a:spcPts val="0"/>
              </a:spcAft>
              <a:buClrTx/>
              <a:buSzTx/>
              <a:buFontTx/>
              <a:buChar char="-"/>
              <a:tabLst/>
              <a:defRPr/>
            </a:pPr>
            <a:r>
              <a:rPr lang="el-GR" altLang="el-GR" sz="1400" b="1" dirty="0">
                <a:solidFill>
                  <a:prstClr val="black"/>
                </a:solidFill>
                <a:latin typeface="Times New Roman" charset="0"/>
                <a:ea typeface="Times New Roman" charset="0"/>
                <a:cs typeface="Times New Roman" charset="0"/>
              </a:rPr>
              <a:t>Τροφή για σκέψη</a:t>
            </a:r>
            <a:r>
              <a:rPr lang="en-US" altLang="el-GR" sz="1400" b="1" dirty="0">
                <a:solidFill>
                  <a:prstClr val="black"/>
                </a:solidFill>
                <a:latin typeface="Times New Roman" charset="0"/>
                <a:ea typeface="Times New Roman" charset="0"/>
                <a:cs typeface="Times New Roman" charset="0"/>
              </a:rPr>
              <a:t>:  </a:t>
            </a:r>
            <a:r>
              <a:rPr lang="el-GR" altLang="el-GR" sz="1400" dirty="0">
                <a:solidFill>
                  <a:prstClr val="black"/>
                </a:solidFill>
                <a:latin typeface="Times New Roman" charset="0"/>
                <a:ea typeface="Times New Roman" charset="0"/>
                <a:cs typeface="Times New Roman" charset="0"/>
              </a:rPr>
              <a:t>Στον παραμύθι με το δράκα αυτοσχεδιάστε κάνοντας ο ένας τον δημοσιογράφο, τον ψυχολόγο και τον αστυνομικό. και ο άλλος είτε τον δράκο είτε τον ιππότη. Γράψτε ο καθένας στο χαρτί έναν από τους διαλόγους.  </a:t>
            </a:r>
            <a:endParaRPr kumimoji="0" lang="en-US" altLang="el-GR" sz="1400" i="0" u="none" strike="noStrike" kern="1200" cap="none" spc="0" normalizeH="0" baseline="0" noProof="0" dirty="0">
              <a:ln>
                <a:noFill/>
              </a:ln>
              <a:solidFill>
                <a:prstClr val="black"/>
              </a:solidFill>
              <a:effectLst/>
              <a:uLnTx/>
              <a:uFillTx/>
              <a:latin typeface="Times New Roman" charset="0"/>
              <a:ea typeface="Times New Roman" charset="0"/>
              <a:cs typeface="Times New Roman" charset="0"/>
            </a:endParaRPr>
          </a:p>
        </p:txBody>
      </p:sp>
    </p:spTree>
    <p:extLst>
      <p:ext uri="{BB962C8B-B14F-4D97-AF65-F5344CB8AC3E}">
        <p14:creationId xmlns:p14="http://schemas.microsoft.com/office/powerpoint/2010/main" val="1505621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2242</TotalTime>
  <Words>4798</Words>
  <Application>Microsoft Macintosh PowerPoint</Application>
  <PresentationFormat>Widescreen</PresentationFormat>
  <Paragraphs>92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145</cp:revision>
  <dcterms:created xsi:type="dcterms:W3CDTF">2022-01-13T11:08:42Z</dcterms:created>
  <dcterms:modified xsi:type="dcterms:W3CDTF">2024-01-17T14:54:06Z</dcterms:modified>
</cp:coreProperties>
</file>