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8" r:id="rId3"/>
    <p:sldId id="279" r:id="rId4"/>
    <p:sldId id="280" r:id="rId5"/>
    <p:sldId id="281" r:id="rId6"/>
    <p:sldId id="282" r:id="rId7"/>
    <p:sldId id="283" r:id="rId8"/>
    <p:sldId id="294" r:id="rId9"/>
    <p:sldId id="260" r:id="rId10"/>
    <p:sldId id="261" r:id="rId11"/>
    <p:sldId id="262" r:id="rId12"/>
    <p:sldId id="264" r:id="rId13"/>
    <p:sldId id="265" r:id="rId14"/>
    <p:sldId id="266" r:id="rId15"/>
    <p:sldId id="267" r:id="rId16"/>
    <p:sldId id="268" r:id="rId17"/>
    <p:sldId id="277" r:id="rId18"/>
    <p:sldId id="269" r:id="rId19"/>
    <p:sldId id="270" r:id="rId20"/>
    <p:sldId id="259" r:id="rId21"/>
    <p:sldId id="295" r:id="rId22"/>
    <p:sldId id="276" r:id="rId23"/>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701"/>
  </p:normalViewPr>
  <p:slideViewPr>
    <p:cSldViewPr snapToGrid="0">
      <p:cViewPr varScale="1">
        <p:scale>
          <a:sx n="107" d="100"/>
          <a:sy n="107" d="100"/>
        </p:scale>
        <p:origin x="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DDEA-DDD3-8B9A-556F-A6BBB840C6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BB00F1A-71C4-FFFB-8347-A032FAC53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B9EEB90C-36EE-EA65-1A38-99285D078034}"/>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5" name="Footer Placeholder 4">
            <a:extLst>
              <a:ext uri="{FF2B5EF4-FFF2-40B4-BE49-F238E27FC236}">
                <a16:creationId xmlns:a16="http://schemas.microsoft.com/office/drawing/2014/main" id="{73E3CC0C-AF56-1179-D939-7392F5B593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F5EAC0F8-7C90-89EC-7E4A-B6BE61F527EB}"/>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23551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550C-59B3-1DC7-C2E3-6B134E49709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0D7BAFC-330C-9614-6C1B-A5ACE4AAB1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BF08069A-5BE6-D8EA-1C78-0A809615F6C0}"/>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5" name="Footer Placeholder 4">
            <a:extLst>
              <a:ext uri="{FF2B5EF4-FFF2-40B4-BE49-F238E27FC236}">
                <a16:creationId xmlns:a16="http://schemas.microsoft.com/office/drawing/2014/main" id="{B3F90A19-5FFD-52D9-1EEB-186E6C3C400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7E17D053-D908-28C1-0D87-5C853474FAA5}"/>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97061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969F76-3569-5146-44BA-5C30AB15CC5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6A1FD9C-E255-87CE-7320-111AC589C5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5C03DFC-4816-9022-3AF2-F7C549BD4179}"/>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5" name="Footer Placeholder 4">
            <a:extLst>
              <a:ext uri="{FF2B5EF4-FFF2-40B4-BE49-F238E27FC236}">
                <a16:creationId xmlns:a16="http://schemas.microsoft.com/office/drawing/2014/main" id="{DA35E51B-53F7-3370-1B84-EB9A8CC39C1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F687AAC2-E012-8A5C-0599-3F8AED36DDEC}"/>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307660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76B2-9A2E-F24E-DB8D-18CA46A550C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00218D7-202A-1406-1CCB-E505523327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BB1A0CB-746C-5382-35DA-BCC55BED23CA}"/>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5" name="Footer Placeholder 4">
            <a:extLst>
              <a:ext uri="{FF2B5EF4-FFF2-40B4-BE49-F238E27FC236}">
                <a16:creationId xmlns:a16="http://schemas.microsoft.com/office/drawing/2014/main" id="{F01FE7B0-F985-A7B2-02DE-654BDCC9DD4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7C730EE-810F-AB09-BD81-0BB6E4BFC0BC}"/>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367812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AD9C-43B6-5705-8571-6C89406C63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B72A532E-AF2E-D1FC-4D15-8A9404319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4C42E-4E78-F360-DA48-186DDA7D99A6}"/>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5" name="Footer Placeholder 4">
            <a:extLst>
              <a:ext uri="{FF2B5EF4-FFF2-40B4-BE49-F238E27FC236}">
                <a16:creationId xmlns:a16="http://schemas.microsoft.com/office/drawing/2014/main" id="{547E1EC3-21AE-C908-72BC-91659923FBC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EBFF6819-CBB7-3960-D504-44D7CB20AC36}"/>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51568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EF7B-88C7-6462-751A-54F554FACE4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0BC80F2-72BE-B394-1676-9466C56C24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184A003-B193-E044-DD05-0BB77C114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1C5DF6FD-DA4E-10F8-04DC-BAC268216E0A}"/>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6" name="Footer Placeholder 5">
            <a:extLst>
              <a:ext uri="{FF2B5EF4-FFF2-40B4-BE49-F238E27FC236}">
                <a16:creationId xmlns:a16="http://schemas.microsoft.com/office/drawing/2014/main" id="{BE60DA5F-FEEB-43E9-7BAD-9A026745160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FF9CAC5C-8FA3-6DC8-6927-E5FD2183DF21}"/>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56710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2FBD-51EC-6287-7132-9BA23895695B}"/>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EF5BBA3-BFB0-582B-BE16-ADCA89A0D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0769B1-DF36-81E2-CEB3-FD33C8450A0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E93427B-00CD-C5B9-1FB0-E99E2FCEA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B71345-E5E5-DE69-806D-16E2BCCED6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A7CDEED4-FF47-7E58-7348-719EB9961078}"/>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8" name="Footer Placeholder 7">
            <a:extLst>
              <a:ext uri="{FF2B5EF4-FFF2-40B4-BE49-F238E27FC236}">
                <a16:creationId xmlns:a16="http://schemas.microsoft.com/office/drawing/2014/main" id="{561A737F-39F8-74A8-B0AA-5B072E41B22A}"/>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42D3A5C1-FEFD-DFDF-20F3-45601724641F}"/>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428857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B6C0-B96B-4242-FBDE-B258F534AAEF}"/>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00F7AE6E-7674-5BC5-FAF0-805FC8E755AA}"/>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4" name="Footer Placeholder 3">
            <a:extLst>
              <a:ext uri="{FF2B5EF4-FFF2-40B4-BE49-F238E27FC236}">
                <a16:creationId xmlns:a16="http://schemas.microsoft.com/office/drawing/2014/main" id="{D37479EF-32E5-F2C8-E919-B308C45CDF8F}"/>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5B5F4565-DC80-8762-6118-4CB57716C142}"/>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110126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DC34E-B099-F90A-53DD-1F5166976911}"/>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3" name="Footer Placeholder 2">
            <a:extLst>
              <a:ext uri="{FF2B5EF4-FFF2-40B4-BE49-F238E27FC236}">
                <a16:creationId xmlns:a16="http://schemas.microsoft.com/office/drawing/2014/main" id="{046CE29B-F0AD-D6D3-7E87-C0138E4D668B}"/>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BB1F2980-CE6E-53B0-FF19-F9FB39B09974}"/>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95534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F2D2-52D4-98D9-2461-3A3185F1B6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F4F3662-E978-43F4-5B19-EBD7C54F10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EC9A241D-346D-A171-654B-0E17C332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0FE760-09A4-843C-B343-7B2B4216B9E3}"/>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6" name="Footer Placeholder 5">
            <a:extLst>
              <a:ext uri="{FF2B5EF4-FFF2-40B4-BE49-F238E27FC236}">
                <a16:creationId xmlns:a16="http://schemas.microsoft.com/office/drawing/2014/main" id="{2108F572-EDC8-E027-447C-66D0DE2E28F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9FDA99C9-1B1F-3AC1-CDD2-BAD3A750415D}"/>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162152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0F2C-4FD1-DA63-6A87-55B31A4538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9F048B2-875E-8FC6-ED1D-AEC9D985B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D77642F-9463-009A-7018-DFCDDC5D4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3EB50A-BCD5-F6BA-0AC3-0D4D746FC060}"/>
              </a:ext>
            </a:extLst>
          </p:cNvPr>
          <p:cNvSpPr>
            <a:spLocks noGrp="1"/>
          </p:cNvSpPr>
          <p:nvPr>
            <p:ph type="dt" sz="half" idx="10"/>
          </p:nvPr>
        </p:nvSpPr>
        <p:spPr/>
        <p:txBody>
          <a:bodyPr/>
          <a:lstStyle/>
          <a:p>
            <a:fld id="{BE0B41AD-1C17-854F-B168-5564E94992D2}" type="datetimeFigureOut">
              <a:rPr lang="en-GR" smtClean="0"/>
              <a:t>10/12/24</a:t>
            </a:fld>
            <a:endParaRPr lang="en-GR"/>
          </a:p>
        </p:txBody>
      </p:sp>
      <p:sp>
        <p:nvSpPr>
          <p:cNvPr id="6" name="Footer Placeholder 5">
            <a:extLst>
              <a:ext uri="{FF2B5EF4-FFF2-40B4-BE49-F238E27FC236}">
                <a16:creationId xmlns:a16="http://schemas.microsoft.com/office/drawing/2014/main" id="{75CC9160-57C1-FC7E-8180-B16044066650}"/>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7339F2D0-AE78-03B6-7255-58EB718C33D7}"/>
              </a:ext>
            </a:extLst>
          </p:cNvPr>
          <p:cNvSpPr>
            <a:spLocks noGrp="1"/>
          </p:cNvSpPr>
          <p:nvPr>
            <p:ph type="sldNum" sz="quarter" idx="12"/>
          </p:nvPr>
        </p:nvSpPr>
        <p:spPr/>
        <p:txBody>
          <a:bodyPr/>
          <a:lstStyle/>
          <a:p>
            <a:fld id="{E672D836-C69F-2F43-9962-C80D0A461987}" type="slidenum">
              <a:rPr lang="en-GR" smtClean="0"/>
              <a:t>‹#›</a:t>
            </a:fld>
            <a:endParaRPr lang="en-GR"/>
          </a:p>
        </p:txBody>
      </p:sp>
    </p:spTree>
    <p:extLst>
      <p:ext uri="{BB962C8B-B14F-4D97-AF65-F5344CB8AC3E}">
        <p14:creationId xmlns:p14="http://schemas.microsoft.com/office/powerpoint/2010/main" val="382314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4C94D-3DE5-6337-C9E0-04A43CAA9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D3774168-F634-9603-8322-FCE6BFE35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6557820-B39C-5A07-3462-D4511F7AB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B41AD-1C17-854F-B168-5564E94992D2}" type="datetimeFigureOut">
              <a:rPr lang="en-GR" smtClean="0"/>
              <a:t>10/12/24</a:t>
            </a:fld>
            <a:endParaRPr lang="en-GR"/>
          </a:p>
        </p:txBody>
      </p:sp>
      <p:sp>
        <p:nvSpPr>
          <p:cNvPr id="5" name="Footer Placeholder 4">
            <a:extLst>
              <a:ext uri="{FF2B5EF4-FFF2-40B4-BE49-F238E27FC236}">
                <a16:creationId xmlns:a16="http://schemas.microsoft.com/office/drawing/2014/main" id="{E692DC05-9A1D-7C0D-7F1B-CE25DD79E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C62A0FD9-FF62-2ED1-A285-89C3F71C2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2D836-C69F-2F43-9962-C80D0A461987}" type="slidenum">
              <a:rPr lang="en-GR" smtClean="0"/>
              <a:t>‹#›</a:t>
            </a:fld>
            <a:endParaRPr lang="en-GR"/>
          </a:p>
        </p:txBody>
      </p:sp>
    </p:spTree>
    <p:extLst>
      <p:ext uri="{BB962C8B-B14F-4D97-AF65-F5344CB8AC3E}">
        <p14:creationId xmlns:p14="http://schemas.microsoft.com/office/powerpoint/2010/main" val="166308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Wooden Clothespin Cartoon Vector Illustration Hand Stock Vector (Royalty  Free) 270422717 | Shutterstock">
            <a:extLst>
              <a:ext uri="{FF2B5EF4-FFF2-40B4-BE49-F238E27FC236}">
                <a16:creationId xmlns:a16="http://schemas.microsoft.com/office/drawing/2014/main" id="{73B60726-FBB7-78D4-A026-2775F6DFC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552439">
            <a:off x="9762996" y="2907897"/>
            <a:ext cx="1090264" cy="11741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Wooden Clothespin Cartoon Vector Illustration Hand Stock Vector (Royalty  Free) 270422717 | Shutterstock">
            <a:extLst>
              <a:ext uri="{FF2B5EF4-FFF2-40B4-BE49-F238E27FC236}">
                <a16:creationId xmlns:a16="http://schemas.microsoft.com/office/drawing/2014/main" id="{9F5972E3-B569-A9FE-774F-37D559A63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74469">
            <a:off x="7765630" y="2270208"/>
            <a:ext cx="1090264" cy="11741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ooden Clothespin Cartoon Vector Illustration Hand Stock Vector (Royalty  Free) 270422717 | Shutterstock">
            <a:extLst>
              <a:ext uri="{FF2B5EF4-FFF2-40B4-BE49-F238E27FC236}">
                <a16:creationId xmlns:a16="http://schemas.microsoft.com/office/drawing/2014/main" id="{BF8445BB-4990-D476-26E1-A04C53AA5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29619">
            <a:off x="5245692" y="2841935"/>
            <a:ext cx="1090264" cy="11741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ooden Clothespin Cartoon Vector Illustration Hand Stock Vector (Royalty  Free) 270422717 | Shutterstock">
            <a:extLst>
              <a:ext uri="{FF2B5EF4-FFF2-40B4-BE49-F238E27FC236}">
                <a16:creationId xmlns:a16="http://schemas.microsoft.com/office/drawing/2014/main" id="{9063B2AE-AAB5-9ED3-EDD0-0844D71F0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62937">
            <a:off x="1136206" y="2165935"/>
            <a:ext cx="1090264" cy="11741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oden Clothespin Cartoon Vector Illustration Hand Stock Vector (Royalty  Free) 270422717 | Shutterstock">
            <a:extLst>
              <a:ext uri="{FF2B5EF4-FFF2-40B4-BE49-F238E27FC236}">
                <a16:creationId xmlns:a16="http://schemas.microsoft.com/office/drawing/2014/main" id="{2CAE4E60-2000-6EAD-AA2C-5434A9701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60551">
            <a:off x="3009539" y="2254971"/>
            <a:ext cx="1090264" cy="117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6574" y="43190"/>
            <a:ext cx="9478851" cy="369332"/>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Η ΔΙΔΑΚΤΙΚΗ ΤΟΥ ΘΕΑΤΡΟΥ ΣΤΗΝ ΕΚΠΑΙΔΕΥΣΗ</a:t>
            </a:r>
            <a:endParaRPr lang="en-GR" b="1" dirty="0">
              <a:latin typeface="Times New Roman" panose="02020603050405020304" pitchFamily="18" charset="0"/>
              <a:cs typeface="Times New Roman" panose="02020603050405020304" pitchFamily="18" charset="0"/>
            </a:endParaRPr>
          </a:p>
        </p:txBody>
      </p:sp>
      <p:pic>
        <p:nvPicPr>
          <p:cNvPr id="1036" name="Picture 12" descr="orothy Heathcote - Pioneer of Educational Drama - Drama Re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96141">
            <a:off x="5854868" y="3643944"/>
            <a:ext cx="2035441" cy="12212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ian Way - Alchetron, The Free Social Encyclo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4583">
            <a:off x="3733718" y="3293511"/>
            <a:ext cx="1583635" cy="15836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ter Sl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031" y="3224860"/>
            <a:ext cx="1467572" cy="21072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VIN BOLTON A tribute by from the international drama education commu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6417">
            <a:off x="7987179" y="3253748"/>
            <a:ext cx="1738261" cy="224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othan Neelands - Professor of Creative Education | Staff Directory | WB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2024" y="4093414"/>
            <a:ext cx="1668254" cy="166825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ΠΟΥΡΓΕΙΟ ΕΘΝΙΚΗΣ ΠΑΙΔΕΙΑΣ ΚΑΙ ΘΡΗΣΚΕΥΜΑΤΩΝ ΠΑΙΔΑΓΩΓΙΚO ΙΝΣΤΙΤΟΥΤΟ"/>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BA701824-D4B5-874E-AFD0-8543E563EAAA}"/>
              </a:ext>
            </a:extLst>
          </p:cNvPr>
          <p:cNvSpPr txBox="1"/>
          <p:nvPr/>
        </p:nvSpPr>
        <p:spPr>
          <a:xfrm>
            <a:off x="0" y="1020357"/>
            <a:ext cx="12192000" cy="1156086"/>
          </a:xfrm>
          <a:prstGeom prst="rect">
            <a:avLst/>
          </a:prstGeom>
          <a:noFill/>
        </p:spPr>
        <p:txBody>
          <a:bodyPr wrap="square" rtlCol="0">
            <a:spAutoFit/>
          </a:bodyPr>
          <a:lstStyle/>
          <a:p>
            <a:pPr algn="just">
              <a:lnSpc>
                <a:spcPct val="150000"/>
              </a:lnSpc>
            </a:pPr>
            <a:r>
              <a:rPr lang="el-GR" sz="1600" b="1" u="sng" dirty="0">
                <a:latin typeface="Times New Roman" charset="0"/>
                <a:ea typeface="Times New Roman" charset="0"/>
                <a:cs typeface="Times New Roman" charset="0"/>
              </a:rPr>
              <a:t>Συνάντηση 8 </a:t>
            </a:r>
            <a:r>
              <a:rPr lang="mr-IN" sz="1600" b="1" u="sng" dirty="0">
                <a:latin typeface="Times New Roman" charset="0"/>
                <a:ea typeface="Times New Roman" charset="0"/>
                <a:cs typeface="Times New Roman" charset="0"/>
              </a:rPr>
              <a:t>–</a:t>
            </a:r>
            <a:r>
              <a:rPr lang="el-GR" sz="1600" b="1" u="sng" dirty="0">
                <a:latin typeface="Times New Roman" charset="0"/>
                <a:ea typeface="Times New Roman" charset="0"/>
                <a:cs typeface="Times New Roman" charset="0"/>
              </a:rPr>
              <a:t>Από τις Καταστάσεις στα πρόσωπα-Σημαντικοί πρωτοπόροι που συνέβαλλαν στη διαμόρφωση της θεωρίας και της πρακτικής της «Παιδαγωγικής του Θεάτρου»- το θέατρο και το δράμα στην εκπαίδευση ως όψεις του κοινού νομίσματος της παιδαγωγικής του θεάτρου </a:t>
            </a:r>
            <a:r>
              <a:rPr lang="mr-IN" sz="1600" b="1" u="sng" dirty="0">
                <a:latin typeface="Times New Roman" charset="0"/>
                <a:ea typeface="Times New Roman" charset="0"/>
                <a:cs typeface="Times New Roman" charset="0"/>
              </a:rPr>
              <a:t>–</a:t>
            </a:r>
            <a:r>
              <a:rPr lang="en-US" sz="1600" b="1" u="sng" dirty="0">
                <a:latin typeface="Times New Roman" charset="0"/>
                <a:ea typeface="Times New Roman" charset="0"/>
                <a:cs typeface="Times New Roman" charset="0"/>
              </a:rPr>
              <a:t> </a:t>
            </a:r>
            <a:r>
              <a:rPr lang="el-GR" sz="1600" b="1" u="sng" dirty="0">
                <a:latin typeface="Times New Roman" charset="0"/>
                <a:ea typeface="Times New Roman" charset="0"/>
                <a:cs typeface="Times New Roman" charset="0"/>
              </a:rPr>
              <a:t>Το φαινόμενο εξελίσσεται</a:t>
            </a:r>
            <a:endParaRPr lang="en-US" sz="1600" b="1" u="sng" dirty="0">
              <a:latin typeface="Times New Roman" charset="0"/>
              <a:ea typeface="Times New Roman" charset="0"/>
              <a:cs typeface="Times New Roman" charset="0"/>
            </a:endParaRPr>
          </a:p>
        </p:txBody>
      </p:sp>
      <p:pic>
        <p:nvPicPr>
          <p:cNvPr id="17" name="Picture 8" descr="ld Persean on Twitter: &quot;✨January Monthly Memory✨ 🎭This month we look at  the h">
            <a:extLst>
              <a:ext uri="{FF2B5EF4-FFF2-40B4-BE49-F238E27FC236}">
                <a16:creationId xmlns:a16="http://schemas.microsoft.com/office/drawing/2014/main" id="{E08E20F0-8B7D-3C43-AD7B-00DAA864B6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0633">
            <a:off x="28756" y="2878769"/>
            <a:ext cx="1288731" cy="17427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FBFD3B53-5485-10C6-BE5C-1DAC265254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7" y="-18379"/>
            <a:ext cx="1311739" cy="10777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C4DFE7B-7347-DC73-4839-45539DE6B6D9}"/>
              </a:ext>
            </a:extLst>
          </p:cNvPr>
          <p:cNvSpPr txBox="1"/>
          <p:nvPr/>
        </p:nvSpPr>
        <p:spPr>
          <a:xfrm>
            <a:off x="3626194" y="5590843"/>
            <a:ext cx="4610548" cy="338554"/>
          </a:xfrm>
          <a:prstGeom prst="rect">
            <a:avLst/>
          </a:prstGeom>
          <a:noFill/>
        </p:spPr>
        <p:txBody>
          <a:bodyPr wrap="square" rtlCol="0">
            <a:spAutoFit/>
          </a:bodyPr>
          <a:lstStyle/>
          <a:p>
            <a:r>
              <a:rPr lang="el-GR" sz="1600" b="1" dirty="0">
                <a:latin typeface="Times New Roman" panose="02020603050405020304" pitchFamily="18" charset="0"/>
                <a:cs typeface="Times New Roman" panose="02020603050405020304" pitchFamily="18" charset="0"/>
              </a:rPr>
              <a:t>Σχολή Καλών Τεχνών-Τμήμα Θεατρικών Σπουδών</a:t>
            </a:r>
            <a:endParaRPr lang="en-GR" sz="1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FB648AB-A393-9EB7-2BE2-25BC946EB233}"/>
              </a:ext>
            </a:extLst>
          </p:cNvPr>
          <p:cNvSpPr txBox="1"/>
          <p:nvPr/>
        </p:nvSpPr>
        <p:spPr>
          <a:xfrm>
            <a:off x="4032329" y="5959632"/>
            <a:ext cx="4204413" cy="338554"/>
          </a:xfrm>
          <a:prstGeom prst="rect">
            <a:avLst/>
          </a:prstGeom>
          <a:noFill/>
        </p:spPr>
        <p:txBody>
          <a:bodyPr wrap="square" rtlCol="0">
            <a:spAutoFit/>
          </a:bodyPr>
          <a:lstStyle/>
          <a:p>
            <a:r>
              <a:rPr lang="el-GR" sz="1600" b="1" dirty="0">
                <a:latin typeface="Times New Roman" panose="02020603050405020304" pitchFamily="18" charset="0"/>
                <a:cs typeface="Times New Roman" panose="02020603050405020304" pitchFamily="18" charset="0"/>
              </a:rPr>
              <a:t>Διδάσκων</a:t>
            </a:r>
            <a:r>
              <a:rPr lang="en-US" sz="1600" b="1" dirty="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Δημήτρης Δημητριάδης</a:t>
            </a:r>
            <a:endParaRPr lang="en-GR" sz="1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9F6C68-E270-EA3B-2DA2-1525BFBAF930}"/>
              </a:ext>
            </a:extLst>
          </p:cNvPr>
          <p:cNvSpPr txBox="1"/>
          <p:nvPr/>
        </p:nvSpPr>
        <p:spPr>
          <a:xfrm>
            <a:off x="3576467" y="6445478"/>
            <a:ext cx="2854410" cy="36933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Δεκέμβριος 2024</a:t>
            </a:r>
            <a:endParaRPr lang="en-GR"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id="{BE2D8E0E-A3AD-7596-8497-92FE1EF2B9FA}"/>
              </a:ext>
            </a:extLst>
          </p:cNvPr>
          <p:cNvSpPr/>
          <p:nvPr/>
        </p:nvSpPr>
        <p:spPr>
          <a:xfrm>
            <a:off x="123974" y="2069148"/>
            <a:ext cx="12019740" cy="2404627"/>
          </a:xfrm>
          <a:custGeom>
            <a:avLst/>
            <a:gdLst>
              <a:gd name="connsiteX0" fmla="*/ 0 w 12007865"/>
              <a:gd name="connsiteY0" fmla="*/ 0 h 3014543"/>
              <a:gd name="connsiteX1" fmla="*/ 439387 w 12007865"/>
              <a:gd name="connsiteY1" fmla="*/ 344385 h 3014543"/>
              <a:gd name="connsiteX2" fmla="*/ 237507 w 12007865"/>
              <a:gd name="connsiteY2" fmla="*/ 807522 h 3014543"/>
              <a:gd name="connsiteX3" fmla="*/ 273133 w 12007865"/>
              <a:gd name="connsiteY3" fmla="*/ 973777 h 3014543"/>
              <a:gd name="connsiteX4" fmla="*/ 2434442 w 12007865"/>
              <a:gd name="connsiteY4" fmla="*/ 1448790 h 3014543"/>
              <a:gd name="connsiteX5" fmla="*/ 4144489 w 12007865"/>
              <a:gd name="connsiteY5" fmla="*/ 1389413 h 3014543"/>
              <a:gd name="connsiteX6" fmla="*/ 5961413 w 12007865"/>
              <a:gd name="connsiteY6" fmla="*/ 2256312 h 3014543"/>
              <a:gd name="connsiteX7" fmla="*/ 8383980 w 12007865"/>
              <a:gd name="connsiteY7" fmla="*/ 1318161 h 3014543"/>
              <a:gd name="connsiteX8" fmla="*/ 10082151 w 12007865"/>
              <a:gd name="connsiteY8" fmla="*/ 2173185 h 3014543"/>
              <a:gd name="connsiteX9" fmla="*/ 11827824 w 12007865"/>
              <a:gd name="connsiteY9" fmla="*/ 2933206 h 3014543"/>
              <a:gd name="connsiteX10" fmla="*/ 11863450 w 12007865"/>
              <a:gd name="connsiteY10" fmla="*/ 2956956 h 30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7865" h="3014543">
                <a:moveTo>
                  <a:pt x="0" y="0"/>
                </a:moveTo>
                <a:cubicBezTo>
                  <a:pt x="199901" y="104899"/>
                  <a:pt x="399803" y="209798"/>
                  <a:pt x="439387" y="344385"/>
                </a:cubicBezTo>
                <a:cubicBezTo>
                  <a:pt x="478971" y="478972"/>
                  <a:pt x="265216" y="702623"/>
                  <a:pt x="237507" y="807522"/>
                </a:cubicBezTo>
                <a:cubicBezTo>
                  <a:pt x="209798" y="912421"/>
                  <a:pt x="-93023" y="866899"/>
                  <a:pt x="273133" y="973777"/>
                </a:cubicBezTo>
                <a:cubicBezTo>
                  <a:pt x="639289" y="1080655"/>
                  <a:pt x="1789216" y="1379517"/>
                  <a:pt x="2434442" y="1448790"/>
                </a:cubicBezTo>
                <a:cubicBezTo>
                  <a:pt x="3079668" y="1518063"/>
                  <a:pt x="3556661" y="1254826"/>
                  <a:pt x="4144489" y="1389413"/>
                </a:cubicBezTo>
                <a:cubicBezTo>
                  <a:pt x="4732317" y="1524000"/>
                  <a:pt x="5254831" y="2268187"/>
                  <a:pt x="5961413" y="2256312"/>
                </a:cubicBezTo>
                <a:cubicBezTo>
                  <a:pt x="6667995" y="2244437"/>
                  <a:pt x="7697190" y="1332016"/>
                  <a:pt x="8383980" y="1318161"/>
                </a:cubicBezTo>
                <a:cubicBezTo>
                  <a:pt x="9070770" y="1304306"/>
                  <a:pt x="9508177" y="1904011"/>
                  <a:pt x="10082151" y="2173185"/>
                </a:cubicBezTo>
                <a:cubicBezTo>
                  <a:pt x="10656125" y="2442359"/>
                  <a:pt x="11530941" y="2802578"/>
                  <a:pt x="11827824" y="2933206"/>
                </a:cubicBezTo>
                <a:cubicBezTo>
                  <a:pt x="12124707" y="3063834"/>
                  <a:pt x="11994078" y="3010395"/>
                  <a:pt x="11863450" y="2956956"/>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9058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5910"/>
            <a:ext cx="12003109" cy="832920"/>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Τη μέθοδο του την ονόμασε «</a:t>
            </a:r>
            <a:r>
              <a:rPr lang="en-US" sz="1600" dirty="0">
                <a:latin typeface="Times New Roman" charset="0"/>
                <a:ea typeface="Times New Roman" charset="0"/>
                <a:cs typeface="Times New Roman" charset="0"/>
              </a:rPr>
              <a:t>play way</a:t>
            </a:r>
            <a:r>
              <a:rPr lang="el-GR" sz="1600" dirty="0">
                <a:latin typeface="Times New Roman" charset="0"/>
                <a:ea typeface="Times New Roman" charset="0"/>
                <a:cs typeface="Times New Roman" charset="0"/>
              </a:rPr>
              <a:t>» (δερματικό παιχνίδι) και την περιέγραψε επακριβώς στο σύγγραμμά του με τίτλο «</a:t>
            </a:r>
            <a:r>
              <a:rPr lang="en-US" sz="1600" dirty="0">
                <a:latin typeface="Times New Roman" charset="0"/>
                <a:ea typeface="Times New Roman" charset="0"/>
                <a:cs typeface="Times New Roman" charset="0"/>
              </a:rPr>
              <a:t>The play way</a:t>
            </a:r>
            <a:r>
              <a:rPr lang="el-GR" sz="1600" dirty="0">
                <a:latin typeface="Times New Roman" charset="0"/>
                <a:ea typeface="Times New Roman" charset="0"/>
                <a:cs typeface="Times New Roman" charset="0"/>
              </a:rPr>
              <a:t>» (1917). </a:t>
            </a:r>
            <a:endParaRPr lang="en-US" sz="1600" dirty="0">
              <a:latin typeface="Times New Roman" charset="0"/>
              <a:ea typeface="Times New Roman" charset="0"/>
              <a:cs typeface="Times New Roman" charset="0"/>
            </a:endParaRPr>
          </a:p>
        </p:txBody>
      </p:sp>
      <p:sp>
        <p:nvSpPr>
          <p:cNvPr id="5" name="TextBox 4"/>
          <p:cNvSpPr txBox="1"/>
          <p:nvPr/>
        </p:nvSpPr>
        <p:spPr>
          <a:xfrm>
            <a:off x="0" y="948830"/>
            <a:ext cx="8873544" cy="873509"/>
          </a:xfrm>
          <a:prstGeom prst="rect">
            <a:avLst/>
          </a:prstGeom>
          <a:noFill/>
        </p:spPr>
        <p:txBody>
          <a:bodyPr wrap="square" rtlCol="0">
            <a:spAutoFit/>
          </a:bodyPr>
          <a:lstStyle/>
          <a:p>
            <a:pPr marL="285750" indent="-285750" algn="just">
              <a:lnSpc>
                <a:spcPct val="150000"/>
              </a:lnSpc>
              <a:buFont typeface="Wingdings" charset="2"/>
              <a:buChar char="Ø"/>
            </a:pPr>
            <a:r>
              <a:rPr lang="en-US" b="1" dirty="0">
                <a:latin typeface="Times New Roman" charset="0"/>
                <a:ea typeface="Times New Roman" charset="0"/>
                <a:cs typeface="Times New Roman" charset="0"/>
              </a:rPr>
              <a:t>Peter Slade (1912-2004)</a:t>
            </a:r>
            <a:r>
              <a:rPr lang="el-GR" b="1" dirty="0">
                <a:latin typeface="Times New Roman" charset="0"/>
                <a:ea typeface="Times New Roman" charset="0"/>
                <a:cs typeface="Times New Roman" charset="0"/>
              </a:rPr>
              <a:t>-Το «παιδικό δράμα» ή «αλλιώς το δράμα του παιδιού» (</a:t>
            </a:r>
            <a:r>
              <a:rPr lang="en-US" b="1" dirty="0">
                <a:latin typeface="Times New Roman" charset="0"/>
                <a:ea typeface="Times New Roman" charset="0"/>
                <a:cs typeface="Times New Roman" charset="0"/>
              </a:rPr>
              <a:t>child drama)</a:t>
            </a:r>
            <a:r>
              <a:rPr lang="el-GR" b="1" dirty="0">
                <a:latin typeface="Times New Roman" charset="0"/>
                <a:ea typeface="Times New Roman" charset="0"/>
                <a:cs typeface="Times New Roman" charset="0"/>
              </a:rPr>
              <a:t> διαφοροποιείται από το παραδοσιακό θέατρο         </a:t>
            </a:r>
            <a:endParaRPr lang="en-US" b="1" dirty="0">
              <a:latin typeface="Times New Roman" charset="0"/>
              <a:ea typeface="Times New Roman" charset="0"/>
              <a:cs typeface="Times New Roman" charset="0"/>
            </a:endParaRPr>
          </a:p>
        </p:txBody>
      </p:sp>
      <p:sp>
        <p:nvSpPr>
          <p:cNvPr id="6" name="TextBox 5"/>
          <p:cNvSpPr txBox="1"/>
          <p:nvPr/>
        </p:nvSpPr>
        <p:spPr>
          <a:xfrm>
            <a:off x="-1" y="1822402"/>
            <a:ext cx="9929612" cy="5493812"/>
          </a:xfrm>
          <a:prstGeom prst="rect">
            <a:avLst/>
          </a:prstGeom>
          <a:noFill/>
        </p:spPr>
        <p:txBody>
          <a:bodyPr wrap="square" rtlCol="0">
            <a:spAutoFit/>
          </a:bodyPr>
          <a:lstStyle/>
          <a:p>
            <a:pPr marL="285750" indent="-285750" algn="just">
              <a:lnSpc>
                <a:spcPct val="150000"/>
              </a:lnSpc>
              <a:buFontTx/>
              <a:buChar char="-"/>
            </a:pPr>
            <a:r>
              <a:rPr lang="el-GR" dirty="0">
                <a:latin typeface="Times New Roman" charset="0"/>
                <a:ea typeface="Times New Roman" charset="0"/>
                <a:cs typeface="Times New Roman" charset="0"/>
              </a:rPr>
              <a:t>Γεννήθηκε το 1912 στην κομητεία </a:t>
            </a:r>
            <a:r>
              <a:rPr lang="en-US" dirty="0">
                <a:latin typeface="Times New Roman" charset="0"/>
                <a:ea typeface="Times New Roman" charset="0"/>
                <a:cs typeface="Times New Roman" charset="0"/>
              </a:rPr>
              <a:t>Hampshire</a:t>
            </a:r>
            <a:r>
              <a:rPr lang="el-GR" dirty="0">
                <a:latin typeface="Times New Roman" charset="0"/>
                <a:ea typeface="Times New Roman" charset="0"/>
                <a:cs typeface="Times New Roman" charset="0"/>
              </a:rPr>
              <a:t> της Νοτιοανατολικής Αγγλίας. </a:t>
            </a:r>
            <a:endParaRPr lang="en-US" dirty="0">
              <a:latin typeface="Times New Roman" charset="0"/>
              <a:ea typeface="Times New Roman" charset="0"/>
              <a:cs typeface="Times New Roman" charset="0"/>
            </a:endParaRPr>
          </a:p>
          <a:p>
            <a:pPr marL="285750" indent="-285750" algn="just">
              <a:lnSpc>
                <a:spcPct val="150000"/>
              </a:lnSpc>
              <a:buFontTx/>
              <a:buChar char="-"/>
            </a:pPr>
            <a:r>
              <a:rPr lang="el-GR" dirty="0">
                <a:latin typeface="Times New Roman" charset="0"/>
                <a:ea typeface="Times New Roman" charset="0"/>
                <a:cs typeface="Times New Roman" charset="0"/>
              </a:rPr>
              <a:t>Σπούδασε φιλοσοφία στο Πανεπιστήμιο της Βόννης, στη Γερμανία και οι «επαγγελματικές του ιδιότητες» ήταν ηθοποιός, σύμβουλος δράματος και </a:t>
            </a:r>
            <a:r>
              <a:rPr lang="el-GR" dirty="0" err="1">
                <a:latin typeface="Times New Roman" charset="0"/>
                <a:ea typeface="Times New Roman" charset="0"/>
                <a:cs typeface="Times New Roman" charset="0"/>
              </a:rPr>
              <a:t>δραματοθεραπευτής</a:t>
            </a:r>
            <a:r>
              <a:rPr lang="el-GR" dirty="0">
                <a:latin typeface="Times New Roman" charset="0"/>
                <a:ea typeface="Times New Roman" charset="0"/>
                <a:cs typeface="Times New Roman" charset="0"/>
              </a:rPr>
              <a:t>.  </a:t>
            </a:r>
          </a:p>
          <a:p>
            <a:pPr marL="285750" indent="-285750" algn="just">
              <a:lnSpc>
                <a:spcPct val="150000"/>
              </a:lnSpc>
              <a:buFontTx/>
              <a:buChar char="-"/>
            </a:pPr>
            <a:r>
              <a:rPr lang="el-GR" dirty="0">
                <a:latin typeface="Times New Roman" charset="0"/>
                <a:ea typeface="Times New Roman" charset="0"/>
                <a:cs typeface="Times New Roman" charset="0"/>
              </a:rPr>
              <a:t>Η βασική συμβολή του ήταν ότι όρισε στην ουσία το «παιδικό δράμα» ως ξεχωριστή καλλιτεχνική μορφή θεάτρου από το παραδοσιακό θέατρο και τη σχολική παράσταση.</a:t>
            </a:r>
          </a:p>
          <a:p>
            <a:pPr marL="285750" indent="-285750" algn="just">
              <a:lnSpc>
                <a:spcPct val="150000"/>
              </a:lnSpc>
              <a:buFontTx/>
              <a:buChar char="-"/>
            </a:pPr>
            <a:r>
              <a:rPr lang="el-GR" dirty="0">
                <a:latin typeface="Times New Roman" charset="0"/>
                <a:ea typeface="Times New Roman" charset="0"/>
                <a:cs typeface="Times New Roman" charset="0"/>
              </a:rPr>
              <a:t>Τα στοιχεία που το ξεχωρίζουν είναι ότι το «παιδικό δράμα» μπορεί να είναι και μια αυτόνομη δραστηριότητα η οποία εστιάζει στη διαδικασία και όχι στη δημιουργία θεατρικής παράστασης, βασίζεται στο αυθορμητισμό των παιδιών ο οποίος ενισχύεται από τον εκπαιδευτικό-εμψυχωτή και στην οποία δεν υπάρχει ο διαχωρισμός κοινού </a:t>
            </a:r>
            <a:r>
              <a:rPr lang="mr-IN" dirty="0">
                <a:latin typeface="Times New Roman" charset="0"/>
                <a:ea typeface="Times New Roman" charset="0"/>
                <a:cs typeface="Times New Roman" charset="0"/>
              </a:rPr>
              <a:t>–</a:t>
            </a:r>
            <a:r>
              <a:rPr lang="el-GR" dirty="0">
                <a:latin typeface="Times New Roman" charset="0"/>
                <a:ea typeface="Times New Roman" charset="0"/>
                <a:cs typeface="Times New Roman" charset="0"/>
              </a:rPr>
              <a:t> ηθοποιών.</a:t>
            </a:r>
          </a:p>
          <a:p>
            <a:pPr marL="285750" indent="-285750" algn="just">
              <a:lnSpc>
                <a:spcPct val="150000"/>
              </a:lnSpc>
              <a:buFontTx/>
              <a:buChar char="-"/>
            </a:pPr>
            <a:r>
              <a:rPr lang="el-GR" dirty="0">
                <a:latin typeface="Times New Roman" charset="0"/>
                <a:ea typeface="Times New Roman" charset="0"/>
                <a:cs typeface="Times New Roman" charset="0"/>
              </a:rPr>
              <a:t>Ο δάσκαλος δεν «διδάσκει» το «παιδικό δράμα» αλλά το ενθαρρύνει ως δημιουργικός καλλιτέχνης εμπνέοντας την φυσική παιγνιώδη διαδικασία στη δραματική έκφραση των παιδιών </a:t>
            </a:r>
            <a:r>
              <a:rPr lang="el-GR" dirty="0" err="1">
                <a:latin typeface="Times New Roman" charset="0"/>
                <a:ea typeface="Times New Roman" charset="0"/>
                <a:cs typeface="Times New Roman" charset="0"/>
              </a:rPr>
              <a:t>ισσροποώντας</a:t>
            </a:r>
            <a:r>
              <a:rPr lang="el-GR" dirty="0">
                <a:latin typeface="Times New Roman" charset="0"/>
                <a:ea typeface="Times New Roman" charset="0"/>
                <a:cs typeface="Times New Roman" charset="0"/>
              </a:rPr>
              <a:t> ανάμεσα στο «θόρυβο» και στην «ησυχία».</a:t>
            </a:r>
          </a:p>
          <a:p>
            <a:pPr marL="285750" indent="-285750" algn="just">
              <a:lnSpc>
                <a:spcPct val="150000"/>
              </a:lnSpc>
              <a:buFontTx/>
              <a:buChar char="-"/>
            </a:pPr>
            <a:r>
              <a:rPr lang="el-GR"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pic>
        <p:nvPicPr>
          <p:cNvPr id="5122" name="Picture 2" descr="eter Sl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5582" y="1410495"/>
            <a:ext cx="18573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5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447"/>
            <a:ext cx="11809926" cy="1338828"/>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Τα σημαντικότερα στοιχεία του «παιδικού δράματος» για τον </a:t>
            </a:r>
            <a:r>
              <a:rPr lang="en-US" dirty="0">
                <a:latin typeface="Times New Roman" charset="0"/>
                <a:ea typeface="Times New Roman" charset="0"/>
                <a:cs typeface="Times New Roman" charset="0"/>
              </a:rPr>
              <a:t>Peter Slade</a:t>
            </a:r>
            <a:r>
              <a:rPr lang="el-GR" dirty="0">
                <a:latin typeface="Times New Roman" charset="0"/>
                <a:ea typeface="Times New Roman" charset="0"/>
                <a:cs typeface="Times New Roman" charset="0"/>
              </a:rPr>
              <a:t> είναι </a:t>
            </a:r>
            <a:r>
              <a:rPr lang="el-GR" altLang="el-GR" dirty="0">
                <a:latin typeface="Times New Roman" charset="0"/>
                <a:ea typeface="Times New Roman" charset="0"/>
                <a:cs typeface="Times New Roman" charset="0"/>
              </a:rPr>
              <a:t>η μορφή της κίνησης, η κατάλληλη εκμετάλλευση του χώρου δράσης και η ελεύθερη έκφραση των μαθητών.</a:t>
            </a:r>
            <a:endParaRPr lang="en-US" dirty="0">
              <a:latin typeface="Times New Roman" charset="0"/>
              <a:ea typeface="Times New Roman" charset="0"/>
              <a:cs typeface="Times New Roman" charset="0"/>
            </a:endParaRPr>
          </a:p>
          <a:p>
            <a:pPr algn="just">
              <a:lnSpc>
                <a:spcPct val="150000"/>
              </a:lnSpc>
            </a:pPr>
            <a:r>
              <a:rPr lang="el-GR"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
        <p:nvSpPr>
          <p:cNvPr id="6" name="TextBox 5"/>
          <p:cNvSpPr txBox="1"/>
          <p:nvPr/>
        </p:nvSpPr>
        <p:spPr>
          <a:xfrm>
            <a:off x="51516" y="676906"/>
            <a:ext cx="11809926" cy="923330"/>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Μέσα από τη διαδικασία του «παιδικού δράματος»  οι μαθητές αναπτύσσουν τον συναισθηματικό έλεγχο, την ικανότητα της παρατήρησης και της συνεργασίας με τους άλλους.         </a:t>
            </a:r>
            <a:endParaRPr lang="en-US" dirty="0">
              <a:latin typeface="Times New Roman" charset="0"/>
              <a:ea typeface="Times New Roman" charset="0"/>
              <a:cs typeface="Times New Roman" charset="0"/>
            </a:endParaRPr>
          </a:p>
        </p:txBody>
      </p:sp>
      <p:sp>
        <p:nvSpPr>
          <p:cNvPr id="7" name="TextBox 6"/>
          <p:cNvSpPr txBox="1"/>
          <p:nvPr/>
        </p:nvSpPr>
        <p:spPr>
          <a:xfrm>
            <a:off x="-36490" y="2284880"/>
            <a:ext cx="12192000" cy="923330"/>
          </a:xfrm>
          <a:prstGeom prst="rect">
            <a:avLst/>
          </a:prstGeom>
          <a:noFill/>
        </p:spPr>
        <p:txBody>
          <a:bodyPr wrap="square" rtlCol="0">
            <a:spAutoFit/>
          </a:bodyPr>
          <a:lstStyle/>
          <a:p>
            <a:pPr marL="285750" indent="-285750" algn="just">
              <a:lnSpc>
                <a:spcPct val="150000"/>
              </a:lnSpc>
              <a:buFont typeface="Wingdings" charset="2"/>
              <a:buChar char="Ø"/>
            </a:pPr>
            <a:r>
              <a:rPr lang="en-US" b="1" dirty="0">
                <a:latin typeface="Times New Roman" charset="0"/>
                <a:ea typeface="Times New Roman" charset="0"/>
                <a:cs typeface="Times New Roman" charset="0"/>
              </a:rPr>
              <a:t>Brian Way </a:t>
            </a:r>
            <a:r>
              <a:rPr lang="el-GR" b="1" dirty="0">
                <a:latin typeface="Times New Roman" charset="0"/>
                <a:ea typeface="Times New Roman" charset="0"/>
                <a:cs typeface="Times New Roman" charset="0"/>
                <a:sym typeface="Wingdings"/>
              </a:rPr>
              <a:t>(</a:t>
            </a:r>
            <a:r>
              <a:rPr lang="en-US" b="1" dirty="0">
                <a:latin typeface="Times New Roman" charset="0"/>
                <a:ea typeface="Times New Roman" charset="0"/>
                <a:cs typeface="Times New Roman" charset="0"/>
                <a:sym typeface="Wingdings"/>
              </a:rPr>
              <a:t>1923-2006)</a:t>
            </a:r>
            <a:r>
              <a:rPr lang="el-GR" b="1" dirty="0">
                <a:latin typeface="Times New Roman" charset="0"/>
                <a:ea typeface="Times New Roman" charset="0"/>
                <a:cs typeface="Times New Roman" charset="0"/>
                <a:sym typeface="Wingdings"/>
              </a:rPr>
              <a:t>-Έμφαση στο ρόλο του εκπαιδευτικού ως εμψυχωτή για τη διεξαγωγή του δράματος στην εκπαίδευση  </a:t>
            </a:r>
            <a:endParaRPr lang="en-US" b="1" dirty="0">
              <a:latin typeface="Times New Roman" charset="0"/>
              <a:ea typeface="Times New Roman" charset="0"/>
              <a:cs typeface="Times New Roman" charset="0"/>
            </a:endParaRPr>
          </a:p>
        </p:txBody>
      </p:sp>
      <p:sp>
        <p:nvSpPr>
          <p:cNvPr id="8" name="TextBox 7"/>
          <p:cNvSpPr txBox="1"/>
          <p:nvPr/>
        </p:nvSpPr>
        <p:spPr>
          <a:xfrm>
            <a:off x="0" y="2998996"/>
            <a:ext cx="9813702" cy="832920"/>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Βρετανός επαγγελματίας στο χώρο του θεάτρου (εμπειρικός δάσκαλος του δράματος, ηθοποιός, σκηνοθέτης και θεατρικός συγγραφέας ) ο οποίος ίδρυσε το κέντρο θεάτρου στο Λονδίνο της Αγγλίας, το 1953.</a:t>
            </a:r>
            <a:endParaRPr lang="en-US" sz="1600" dirty="0">
              <a:latin typeface="Times New Roman" charset="0"/>
              <a:ea typeface="Times New Roman" charset="0"/>
              <a:cs typeface="Times New Roman" charset="0"/>
            </a:endParaRPr>
          </a:p>
        </p:txBody>
      </p:sp>
      <p:sp>
        <p:nvSpPr>
          <p:cNvPr id="9" name="TextBox 8"/>
          <p:cNvSpPr txBox="1"/>
          <p:nvPr/>
        </p:nvSpPr>
        <p:spPr>
          <a:xfrm>
            <a:off x="0" y="3831916"/>
            <a:ext cx="10412453" cy="3508653"/>
          </a:xfrm>
          <a:prstGeom prst="rect">
            <a:avLst/>
          </a:prstGeom>
          <a:noFill/>
        </p:spPr>
        <p:txBody>
          <a:bodyPr wrap="square" rtlCol="0">
            <a:spAutoFit/>
          </a:bodyPr>
          <a:lstStyle/>
          <a:p>
            <a:pPr marL="285750" indent="-285750" algn="just">
              <a:lnSpc>
                <a:spcPct val="150000"/>
              </a:lnSpc>
              <a:buFontTx/>
              <a:buChar char="-"/>
            </a:pPr>
            <a:r>
              <a:rPr lang="el-GR" sz="1600" dirty="0">
                <a:latin typeface="Times New Roman" charset="0"/>
                <a:ea typeface="Times New Roman" charset="0"/>
                <a:cs typeface="Times New Roman" charset="0"/>
              </a:rPr>
              <a:t>Επηρεασμένος από το έργο του </a:t>
            </a:r>
            <a:r>
              <a:rPr lang="en-US" sz="1600" dirty="0">
                <a:latin typeface="Times New Roman" charset="0"/>
                <a:ea typeface="Times New Roman" charset="0"/>
                <a:cs typeface="Times New Roman" charset="0"/>
              </a:rPr>
              <a:t>Peter Slade </a:t>
            </a:r>
            <a:r>
              <a:rPr lang="el-GR" sz="1600" dirty="0">
                <a:latin typeface="Times New Roman" charset="0"/>
                <a:ea typeface="Times New Roman" charset="0"/>
                <a:cs typeface="Times New Roman" charset="0"/>
              </a:rPr>
              <a:t>τονίζει τα ευεργετικά αποτελέσματα που μπορεί να έχει η ένταξη του θέατρου και του δράματος στην εκπαιδευτική διαδικασία όπως  </a:t>
            </a:r>
            <a:r>
              <a:rPr lang="el-GR" altLang="el-GR" sz="1600" dirty="0">
                <a:latin typeface="Times New Roman" charset="0"/>
                <a:ea typeface="Times New Roman" charset="0"/>
                <a:cs typeface="Times New Roman" charset="0"/>
              </a:rPr>
              <a:t>η ισόρροπη ανάπτυξη της προσωπικότητας των συμμετεχόντων σ’ αυτό.</a:t>
            </a:r>
          </a:p>
          <a:p>
            <a:pPr marL="285750" indent="-285750" algn="just">
              <a:lnSpc>
                <a:spcPct val="150000"/>
              </a:lnSpc>
              <a:buFontTx/>
              <a:buChar char="-"/>
            </a:pPr>
            <a:r>
              <a:rPr lang="el-GR" altLang="el-GR" sz="1600" dirty="0">
                <a:latin typeface="Times New Roman" charset="0"/>
                <a:ea typeface="Times New Roman" charset="0"/>
                <a:cs typeface="Times New Roman" charset="0"/>
              </a:rPr>
              <a:t>Εστιάζει και εκείνος στη διαδικασία, στη δραματική εμπειρία που βιώνουν οι συμμετέχοντες και όχι στο αισθητικό αποτέλεσμα που θα έχει η δραματική αναπαράσταση.</a:t>
            </a:r>
          </a:p>
          <a:p>
            <a:pPr marL="285750" indent="-285750" algn="just">
              <a:lnSpc>
                <a:spcPct val="150000"/>
              </a:lnSpc>
              <a:buFontTx/>
              <a:buChar char="-"/>
            </a:pPr>
            <a:r>
              <a:rPr lang="el-GR" altLang="el-GR" sz="1600" dirty="0">
                <a:latin typeface="Times New Roman" charset="0"/>
                <a:ea typeface="Times New Roman" charset="0"/>
                <a:cs typeface="Times New Roman" charset="0"/>
              </a:rPr>
              <a:t>Ενισχύοντας την παραπάνω άποψη υποστηρίζει ότι η διαδικασία του δράματος στην εκπαίδευση δεν είναι ανάγκη να καταλήγει σε θεατρική παράσταση και οι δραματοποιήσεις μπορεί να είναι μικρές αναπαραστάσεις των πέντε λεπτών χωρίς να χρειάζεται να συντεθεί μία ολοκληρωμένη ιστορία.          </a:t>
            </a:r>
          </a:p>
          <a:p>
            <a:pPr algn="just">
              <a:lnSpc>
                <a:spcPct val="150000"/>
              </a:lnSpc>
            </a:pPr>
            <a:r>
              <a:rPr lang="el-GR"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pic>
        <p:nvPicPr>
          <p:cNvPr id="10" name="Picture 16" descr="rian Way - Alchetron, The Free Social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2453" y="3441871"/>
            <a:ext cx="1552020" cy="1552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91" y="1501718"/>
            <a:ext cx="12192000" cy="873572"/>
          </a:xfrm>
          <a:prstGeom prst="rect">
            <a:avLst/>
          </a:prstGeom>
          <a:noFill/>
        </p:spPr>
        <p:txBody>
          <a:bodyPr wrap="square" rtlCol="0">
            <a:spAutoFit/>
          </a:bodyPr>
          <a:lstStyle/>
          <a:p>
            <a:pPr algn="just">
              <a:lnSpc>
                <a:spcPct val="150000"/>
              </a:lnSpc>
            </a:pPr>
            <a:r>
              <a:rPr lang="el-GR" dirty="0"/>
              <a:t>- </a:t>
            </a:r>
            <a:r>
              <a:rPr lang="el-GR" dirty="0">
                <a:latin typeface="Times New Roman" charset="0"/>
                <a:ea typeface="Times New Roman" charset="0"/>
                <a:cs typeface="Times New Roman" charset="0"/>
              </a:rPr>
              <a:t>Με τη δημοσίευση του συγγράμματος του με τίτλο «</a:t>
            </a:r>
            <a:r>
              <a:rPr lang="en-US" dirty="0">
                <a:latin typeface="Times New Roman" charset="0"/>
                <a:ea typeface="Times New Roman" charset="0"/>
                <a:cs typeface="Times New Roman" charset="0"/>
              </a:rPr>
              <a:t>an introduction to child drama</a:t>
            </a:r>
            <a:r>
              <a:rPr lang="el-GR" dirty="0">
                <a:latin typeface="Times New Roman" charset="0"/>
                <a:ea typeface="Times New Roman" charset="0"/>
                <a:cs typeface="Times New Roman" charset="0"/>
              </a:rPr>
              <a:t>» (1954) παίζει σημαντικό ρόλο στην αυτονόμηση του δράματος στην εκπαίδευση ως ξεχωριστό αντικείμενο και οργανωμένο σύστημα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194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195" y="360609"/>
            <a:ext cx="11402095" cy="1200329"/>
          </a:xfrm>
          <a:prstGeom prst="rect">
            <a:avLst/>
          </a:prstGeom>
          <a:noFill/>
        </p:spPr>
        <p:txBody>
          <a:bodyPr wrap="square" rtlCol="0">
            <a:spAutoFit/>
          </a:bodyPr>
          <a:lstStyle/>
          <a:p>
            <a:pPr algn="just">
              <a:lnSpc>
                <a:spcPct val="150000"/>
              </a:lnSpc>
            </a:pPr>
            <a:r>
              <a:rPr lang="el-GR" sz="1600" dirty="0">
                <a:latin typeface="Times New Roman" charset="0"/>
                <a:ea typeface="Times New Roman" charset="0"/>
                <a:cs typeface="Times New Roman" charset="0"/>
              </a:rPr>
              <a:t>- Προτείνει τη δραματοποίηση με βάση ιστορίες αλλά και εμπνεύσεις των συμμετεχόντων, ενισχύοντας την προσωπική εμπλοκή και όχι ιστορίες που προέρχονται από τη λογοτεχνία όπως για παράδειγμα πρότεινε η </a:t>
            </a:r>
            <a:r>
              <a:rPr lang="en-US" sz="1600" dirty="0">
                <a:latin typeface="Times New Roman" charset="0"/>
                <a:ea typeface="Times New Roman" charset="0"/>
                <a:cs typeface="Times New Roman" charset="0"/>
              </a:rPr>
              <a:t>Winifred Ward</a:t>
            </a:r>
            <a:r>
              <a:rPr lang="el-GR" sz="1600" dirty="0">
                <a:latin typeface="Times New Roman" charset="0"/>
                <a:ea typeface="Times New Roman" charset="0"/>
                <a:cs typeface="Times New Roman" charset="0"/>
              </a:rPr>
              <a:t>. Βασικές τεχνικές της μεθόδου του ήταν η χρήση δραματικών παιχνιδιών και η ελεύθερη δραματοποίηση ενός θέματος.    </a:t>
            </a:r>
            <a:endParaRPr lang="en-US" sz="1600" dirty="0">
              <a:latin typeface="Times New Roman" charset="0"/>
              <a:ea typeface="Times New Roman" charset="0"/>
              <a:cs typeface="Times New Roman" charset="0"/>
            </a:endParaRPr>
          </a:p>
        </p:txBody>
      </p:sp>
      <p:sp>
        <p:nvSpPr>
          <p:cNvPr id="5" name="TextBox 4"/>
          <p:cNvSpPr txBox="1"/>
          <p:nvPr/>
        </p:nvSpPr>
        <p:spPr>
          <a:xfrm>
            <a:off x="420710" y="1495093"/>
            <a:ext cx="11402095" cy="2031325"/>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Τέλος δίνει έμφαση στο ρόλο του εκπαιδευτικού ως εμψυχωτή και υποστηρίζει ότι θα πρέπει να έχει μια εμπειρία στη διδακτική του θεάτρου. Συγκεκριμένα υποστηρίζει ότι ο</a:t>
            </a:r>
            <a:r>
              <a:rPr lang="el-GR" altLang="el-GR" sz="1600" dirty="0">
                <a:latin typeface="Times New Roman" charset="0"/>
                <a:ea typeface="Times New Roman" charset="0"/>
                <a:cs typeface="Times New Roman" charset="0"/>
              </a:rPr>
              <a:t> δάσκαλος αρχίζει το μάθημα του δράματος απ’ το σημείο που αισθάνεται χαρούμενος και γεμάτος αυτοπεποίθηση και ότι ο δάσκαλος δεν αναπαριστά θεατρικά μια δραστηριότητα μπροστά στα παιδιά, επειδή αυτά δεν χρειάζονται να αποκτήσουν θεατρικές δεξιότητες για να συμμετάσχουν στο δράμα. </a:t>
            </a:r>
          </a:p>
          <a:p>
            <a:pPr algn="just">
              <a:lnSpc>
                <a:spcPct val="150000"/>
              </a:lnSpc>
            </a:pPr>
            <a:r>
              <a:rPr lang="el-GR" dirty="0">
                <a:latin typeface="Times New Roman" charset="0"/>
                <a:ea typeface="Times New Roman" charset="0"/>
                <a:cs typeface="Times New Roman" charset="0"/>
              </a:rPr>
              <a:t>    </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035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70" y="-41392"/>
            <a:ext cx="12080383" cy="1338828"/>
          </a:xfrm>
          <a:prstGeom prst="rect">
            <a:avLst/>
          </a:prstGeom>
          <a:noFill/>
        </p:spPr>
        <p:txBody>
          <a:bodyPr wrap="square" rtlCol="0">
            <a:spAutoFit/>
          </a:bodyPr>
          <a:lstStyle/>
          <a:p>
            <a:pPr marL="285750" indent="-285750" algn="just">
              <a:lnSpc>
                <a:spcPct val="150000"/>
              </a:lnSpc>
              <a:buFont typeface="Wingdings" charset="2"/>
              <a:buChar char="Ø"/>
            </a:pPr>
            <a:r>
              <a:rPr lang="en-US" b="1" dirty="0">
                <a:latin typeface="Times New Roman" charset="0"/>
                <a:ea typeface="Times New Roman" charset="0"/>
                <a:cs typeface="Times New Roman" charset="0"/>
              </a:rPr>
              <a:t>Dorothy Heathcote (1926-2011)</a:t>
            </a:r>
            <a:r>
              <a:rPr lang="el-GR" b="1" dirty="0">
                <a:latin typeface="Times New Roman" charset="0"/>
                <a:ea typeface="Times New Roman" charset="0"/>
                <a:cs typeface="Times New Roman" charset="0"/>
              </a:rPr>
              <a:t> </a:t>
            </a:r>
            <a:r>
              <a:rPr lang="mr-IN" b="1" dirty="0">
                <a:latin typeface="Times New Roman" charset="0"/>
                <a:ea typeface="Times New Roman" charset="0"/>
                <a:cs typeface="Times New Roman" charset="0"/>
              </a:rPr>
              <a:t>–</a:t>
            </a:r>
            <a:r>
              <a:rPr lang="en-US" b="1" dirty="0">
                <a:latin typeface="Times New Roman" charset="0"/>
                <a:ea typeface="Times New Roman" charset="0"/>
                <a:cs typeface="Times New Roman" charset="0"/>
              </a:rPr>
              <a:t> </a:t>
            </a:r>
            <a:r>
              <a:rPr lang="el-GR" b="1" dirty="0">
                <a:latin typeface="Times New Roman" charset="0"/>
                <a:ea typeface="Times New Roman" charset="0"/>
                <a:cs typeface="Times New Roman" charset="0"/>
              </a:rPr>
              <a:t>Το εκπαιδευτικό δράμα θεμελιώνεται.</a:t>
            </a:r>
            <a:r>
              <a:rPr lang="en-US" b="1" dirty="0">
                <a:latin typeface="Times New Roman" charset="0"/>
                <a:ea typeface="Times New Roman" charset="0"/>
                <a:cs typeface="Times New Roman" charset="0"/>
              </a:rPr>
              <a:t> </a:t>
            </a:r>
            <a:r>
              <a:rPr lang="el-GR" b="1" dirty="0">
                <a:latin typeface="Times New Roman" charset="0"/>
                <a:ea typeface="Times New Roman" charset="0"/>
                <a:cs typeface="Times New Roman" charset="0"/>
              </a:rPr>
              <a:t>Από την ελεύθερη δράση στη διερεύνησή της. Οι μαθητές στο επίκεντρο μπαίνουν μέσα από ρόλους στα παπούτσια των άλλων και διερευνούν την ανθρώπινη εμπειρία υπό τη διαμεσολάβηση του εκπαιδευτικού.    </a:t>
            </a:r>
            <a:endParaRPr lang="en-US" b="1" dirty="0">
              <a:latin typeface="Times New Roman" charset="0"/>
              <a:ea typeface="Times New Roman" charset="0"/>
              <a:cs typeface="Times New Roman" charset="0"/>
            </a:endParaRPr>
          </a:p>
        </p:txBody>
      </p:sp>
      <p:pic>
        <p:nvPicPr>
          <p:cNvPr id="6" name="Picture 5"/>
          <p:cNvPicPr>
            <a:picLocks noChangeAspect="1"/>
          </p:cNvPicPr>
          <p:nvPr/>
        </p:nvPicPr>
        <p:blipFill>
          <a:blip r:embed="rId2"/>
          <a:stretch>
            <a:fillRect/>
          </a:stretch>
        </p:blipFill>
        <p:spPr>
          <a:xfrm>
            <a:off x="10140890" y="2962141"/>
            <a:ext cx="1928223" cy="2203683"/>
          </a:xfrm>
          <a:prstGeom prst="rect">
            <a:avLst/>
          </a:prstGeom>
        </p:spPr>
      </p:pic>
      <p:sp>
        <p:nvSpPr>
          <p:cNvPr id="7" name="TextBox 6"/>
          <p:cNvSpPr txBox="1"/>
          <p:nvPr/>
        </p:nvSpPr>
        <p:spPr>
          <a:xfrm>
            <a:off x="0" y="1394838"/>
            <a:ext cx="10140890" cy="5632311"/>
          </a:xfrm>
          <a:prstGeom prst="rect">
            <a:avLst/>
          </a:prstGeom>
          <a:noFill/>
        </p:spPr>
        <p:txBody>
          <a:bodyPr wrap="square" rtlCol="0">
            <a:spAutoFit/>
          </a:bodyPr>
          <a:lstStyle/>
          <a:p>
            <a:pPr marL="285750" indent="-285750" algn="just">
              <a:lnSpc>
                <a:spcPct val="150000"/>
              </a:lnSpc>
              <a:buFontTx/>
              <a:buChar char="-"/>
            </a:pPr>
            <a:r>
              <a:rPr lang="el-GR" sz="1600" dirty="0">
                <a:latin typeface="Times New Roman" charset="0"/>
                <a:ea typeface="Times New Roman" charset="0"/>
                <a:cs typeface="Times New Roman" charset="0"/>
              </a:rPr>
              <a:t>Γεννήθηκε</a:t>
            </a:r>
            <a:r>
              <a:rPr lang="en-US" sz="1600" dirty="0">
                <a:latin typeface="Times New Roman" charset="0"/>
                <a:ea typeface="Times New Roman" charset="0"/>
                <a:cs typeface="Times New Roman" charset="0"/>
              </a:rPr>
              <a:t> to 1926</a:t>
            </a:r>
            <a:r>
              <a:rPr lang="el-GR" sz="1600" dirty="0">
                <a:latin typeface="Times New Roman" charset="0"/>
                <a:ea typeface="Times New Roman" charset="0"/>
                <a:cs typeface="Times New Roman" charset="0"/>
              </a:rPr>
              <a:t> στο χωριό </a:t>
            </a:r>
            <a:r>
              <a:rPr lang="en-US" sz="1600" dirty="0" err="1">
                <a:latin typeface="Times New Roman" charset="0"/>
                <a:ea typeface="Times New Roman" charset="0"/>
                <a:cs typeface="Times New Roman" charset="0"/>
              </a:rPr>
              <a:t>Steeton</a:t>
            </a:r>
            <a:r>
              <a:rPr lang="el-GR" sz="1600" dirty="0">
                <a:latin typeface="Times New Roman" charset="0"/>
                <a:ea typeface="Times New Roman" charset="0"/>
                <a:cs typeface="Times New Roman" charset="0"/>
              </a:rPr>
              <a:t> της κομητείας </a:t>
            </a:r>
            <a:r>
              <a:rPr lang="en-US" sz="1600" dirty="0">
                <a:latin typeface="Times New Roman" charset="0"/>
                <a:ea typeface="Times New Roman" charset="0"/>
                <a:cs typeface="Times New Roman" charset="0"/>
              </a:rPr>
              <a:t>West Yorkshire.</a:t>
            </a:r>
            <a:endParaRPr lang="el-GR" sz="1600" dirty="0">
              <a:latin typeface="Times New Roman" charset="0"/>
              <a:ea typeface="Times New Roman" charset="0"/>
              <a:cs typeface="Times New Roman" charset="0"/>
            </a:endParaRPr>
          </a:p>
          <a:p>
            <a:pPr marL="285750" indent="-285750" algn="just">
              <a:lnSpc>
                <a:spcPct val="150000"/>
              </a:lnSpc>
              <a:buFontTx/>
              <a:buChar char="-"/>
            </a:pPr>
            <a:r>
              <a:rPr lang="el-GR" sz="1600" dirty="0">
                <a:latin typeface="Times New Roman" charset="0"/>
                <a:ea typeface="Times New Roman" charset="0"/>
                <a:cs typeface="Times New Roman" charset="0"/>
              </a:rPr>
              <a:t>Ανατράφηκε υπό την επίβλεψη ηλικιωμένων γυναικών και έζησε μία ευτυχισμένη παιδική ηλικία κοντά τη φύση και με διάβασμα των πρώτων της βιβλίων στη βιβλιοθήκη της</a:t>
            </a:r>
            <a:r>
              <a:rPr lang="en-US" sz="1600" dirty="0">
                <a:latin typeface="Times New Roman" charset="0"/>
                <a:ea typeface="Times New Roman" charset="0"/>
                <a:cs typeface="Times New Roman" charset="0"/>
              </a:rPr>
              <a:t> Dorothy Clough</a:t>
            </a:r>
            <a:r>
              <a:rPr lang="el-GR" sz="1600" dirty="0">
                <a:latin typeface="Times New Roman" charset="0"/>
                <a:ea typeface="Times New Roman" charset="0"/>
                <a:cs typeface="Times New Roman" charset="0"/>
              </a:rPr>
              <a:t>. </a:t>
            </a:r>
          </a:p>
          <a:p>
            <a:pPr marL="285750" indent="-285750" algn="just">
              <a:lnSpc>
                <a:spcPct val="150000"/>
              </a:lnSpc>
              <a:buFontTx/>
              <a:buChar char="-"/>
            </a:pPr>
            <a:r>
              <a:rPr lang="el-GR" sz="1600" dirty="0">
                <a:latin typeface="Times New Roman" charset="0"/>
                <a:ea typeface="Times New Roman" charset="0"/>
                <a:cs typeface="Times New Roman" charset="0"/>
              </a:rPr>
              <a:t>Στα έντεκα της χρόνια δεν μπόρεσε να περάσει τις εξετάσεις για την εισαγωγή της στη δευτεροβάθμια εκπαίδευση.</a:t>
            </a:r>
          </a:p>
          <a:p>
            <a:pPr marL="285750" indent="-285750" algn="just">
              <a:lnSpc>
                <a:spcPct val="150000"/>
              </a:lnSpc>
              <a:buFontTx/>
              <a:buChar char="-"/>
            </a:pPr>
            <a:r>
              <a:rPr lang="el-GR" sz="1600" dirty="0">
                <a:latin typeface="Times New Roman" charset="0"/>
                <a:ea typeface="Times New Roman" charset="0"/>
                <a:cs typeface="Times New Roman" charset="0"/>
              </a:rPr>
              <a:t> Τον Ιούλιο του 1940, λίγο πριν κλείσει τα δεκατέσσερα της χρόνια πήγε μαζί με τη μητέρα της να δουλέψει σε μια βιομηχανία μάλλινων υφαντών.</a:t>
            </a:r>
          </a:p>
          <a:p>
            <a:pPr marL="285750" indent="-285750" algn="just">
              <a:lnSpc>
                <a:spcPct val="150000"/>
              </a:lnSpc>
              <a:buFontTx/>
              <a:buChar char="-"/>
            </a:pPr>
            <a:r>
              <a:rPr lang="el-GR" sz="1600" dirty="0">
                <a:latin typeface="Times New Roman" charset="0"/>
                <a:ea typeface="Times New Roman" charset="0"/>
                <a:cs typeface="Times New Roman" charset="0"/>
              </a:rPr>
              <a:t>Μετά από πέντε χρόνια, προς το τέλος του Β’ Παγκοσμίου πολέμου, σε ηλικία δεκαεννέα ετών πήγε να φοιτήσει στην τριετή σχολή θέατρου στο </a:t>
            </a:r>
            <a:r>
              <a:rPr lang="en-US" sz="1600" dirty="0">
                <a:latin typeface="Times New Roman" charset="0"/>
                <a:ea typeface="Times New Roman" charset="0"/>
                <a:cs typeface="Times New Roman" charset="0"/>
              </a:rPr>
              <a:t>Northern  Theatre school</a:t>
            </a:r>
            <a:r>
              <a:rPr lang="el-GR" sz="1600" dirty="0">
                <a:latin typeface="Times New Roman" charset="0"/>
                <a:ea typeface="Times New Roman" charset="0"/>
                <a:cs typeface="Times New Roman" charset="0"/>
              </a:rPr>
              <a:t> στην πόλη </a:t>
            </a:r>
            <a:r>
              <a:rPr lang="en-US" sz="1600" dirty="0">
                <a:latin typeface="Times New Roman" charset="0"/>
                <a:ea typeface="Times New Roman" charset="0"/>
                <a:cs typeface="Times New Roman" charset="0"/>
              </a:rPr>
              <a:t>Bradford</a:t>
            </a:r>
            <a:r>
              <a:rPr lang="el-GR" sz="1600" dirty="0">
                <a:latin typeface="Times New Roman" charset="0"/>
                <a:ea typeface="Times New Roman" charset="0"/>
                <a:cs typeface="Times New Roman" charset="0"/>
              </a:rPr>
              <a:t> του</a:t>
            </a:r>
            <a:r>
              <a:rPr lang="en-US" sz="1600" dirty="0">
                <a:latin typeface="Times New Roman" charset="0"/>
                <a:ea typeface="Times New Roman" charset="0"/>
                <a:cs typeface="Times New Roman" charset="0"/>
              </a:rPr>
              <a:t> West Yorkshire</a:t>
            </a:r>
            <a:r>
              <a:rPr lang="el-GR" sz="1600" dirty="0">
                <a:latin typeface="Times New Roman" charset="0"/>
                <a:ea typeface="Times New Roman" charset="0"/>
                <a:cs typeface="Times New Roman" charset="0"/>
              </a:rPr>
              <a:t>, υπό την καθοδήγηση της Βρετανίδας ηθοποιού </a:t>
            </a:r>
            <a:r>
              <a:rPr lang="en-US" sz="1600" dirty="0">
                <a:latin typeface="Times New Roman" charset="0"/>
                <a:ea typeface="Times New Roman" charset="0"/>
                <a:cs typeface="Times New Roman" charset="0"/>
              </a:rPr>
              <a:t>Esme Church</a:t>
            </a:r>
            <a:r>
              <a:rPr lang="el-GR" sz="1600" dirty="0">
                <a:latin typeface="Times New Roman" charset="0"/>
                <a:ea typeface="Times New Roman" charset="0"/>
                <a:cs typeface="Times New Roman" charset="0"/>
              </a:rPr>
              <a:t> (1893-1972).</a:t>
            </a:r>
          </a:p>
          <a:p>
            <a:pPr marL="285750" indent="-285750" algn="just">
              <a:lnSpc>
                <a:spcPct val="150000"/>
              </a:lnSpc>
              <a:buFontTx/>
              <a:buChar char="-"/>
            </a:pPr>
            <a:r>
              <a:rPr lang="el-GR" sz="1600" dirty="0">
                <a:latin typeface="Times New Roman" charset="0"/>
                <a:ea typeface="Times New Roman" charset="0"/>
                <a:cs typeface="Times New Roman" charset="0"/>
              </a:rPr>
              <a:t>Εκεί είχε την ευκαιρία να συναντήσει τον </a:t>
            </a:r>
            <a:r>
              <a:rPr lang="el-GR" sz="1600" dirty="0" err="1">
                <a:latin typeface="Times New Roman" charset="0"/>
                <a:ea typeface="Times New Roman" charset="0"/>
                <a:cs typeface="Times New Roman" charset="0"/>
              </a:rPr>
              <a:t>Rudolph</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Laban</a:t>
            </a:r>
            <a:r>
              <a:rPr lang="el-GR" sz="1600" dirty="0">
                <a:latin typeface="Times New Roman" charset="0"/>
                <a:ea typeface="Times New Roman" charset="0"/>
                <a:cs typeface="Times New Roman" charset="0"/>
              </a:rPr>
              <a:t> (1879-1958), τον θεμελιωτή του σύγχρονου χορού, ο οποίος της δίδαξε να χρησιμοποιεί τη δύναμη, την παγκοσμιότητα της μη λεκτικής εμπειρίας και την κιναισθητική γνώση, εμπειρία που αποδείχθηκε ανεκτίμητη στην εργασία της σε παιδιά με διανοητική υστέρηση.</a:t>
            </a:r>
            <a:r>
              <a:rPr lang="en-US" sz="1600" dirty="0">
                <a:latin typeface="Times New Roman" charset="0"/>
                <a:ea typeface="Times New Roman" charset="0"/>
                <a:cs typeface="Times New Roman" charset="0"/>
              </a:rPr>
              <a:t>  </a:t>
            </a:r>
            <a:endParaRPr lang="el-GR" sz="1600" dirty="0">
              <a:latin typeface="Times New Roman" charset="0"/>
              <a:ea typeface="Times New Roman" charset="0"/>
              <a:cs typeface="Times New Roman" charset="0"/>
            </a:endParaRPr>
          </a:p>
          <a:p>
            <a:pPr marL="285750" indent="-285750" algn="just">
              <a:lnSpc>
                <a:spcPct val="150000"/>
              </a:lnSpc>
              <a:buFontTx/>
              <a:buChar char="-"/>
            </a:pPr>
            <a:r>
              <a:rPr lang="el-GR" sz="1600" dirty="0">
                <a:latin typeface="Times New Roman" charset="0"/>
                <a:ea typeface="Times New Roman" charset="0"/>
                <a:cs typeface="Times New Roman" charset="0"/>
              </a:rPr>
              <a:t>Στο τέλος του δεύτερου έτους επειδή δεν μπορούσε να υποστηρίξει ρόλους που αντιστοιχούν στην ηλικία της λόγω της σωματικής της διάπλασης, ενώ ήταν πολύ ταλαντούχα, όπως της είπε η </a:t>
            </a:r>
            <a:r>
              <a:rPr lang="en-US" sz="1600" dirty="0">
                <a:latin typeface="Times New Roman" charset="0"/>
                <a:ea typeface="Times New Roman" charset="0"/>
                <a:cs typeface="Times New Roman" charset="0"/>
              </a:rPr>
              <a:t>Esme Church</a:t>
            </a:r>
            <a:r>
              <a:rPr lang="el-GR" sz="1600" dirty="0">
                <a:latin typeface="Times New Roman" charset="0"/>
                <a:ea typeface="Times New Roman" charset="0"/>
                <a:cs typeface="Times New Roman" charset="0"/>
              </a:rPr>
              <a:t> την παρακίνησε να διδάξει θέατρο σε σχολεία.</a:t>
            </a:r>
            <a:r>
              <a:rPr lang="en-US" sz="1600"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       </a:t>
            </a:r>
          </a:p>
        </p:txBody>
      </p:sp>
      <p:sp>
        <p:nvSpPr>
          <p:cNvPr id="8" name="TextBox 7"/>
          <p:cNvSpPr txBox="1"/>
          <p:nvPr/>
        </p:nvSpPr>
        <p:spPr>
          <a:xfrm>
            <a:off x="386368" y="1160955"/>
            <a:ext cx="1790164" cy="369332"/>
          </a:xfrm>
          <a:prstGeom prst="rect">
            <a:avLst/>
          </a:prstGeom>
          <a:noFill/>
        </p:spPr>
        <p:txBody>
          <a:bodyPr wrap="square" rtlCol="0">
            <a:spAutoFit/>
          </a:bodyPr>
          <a:lstStyle/>
          <a:p>
            <a:pPr marL="285750" indent="-285750">
              <a:buFont typeface="Arial" charset="0"/>
              <a:buChar char="•"/>
            </a:pPr>
            <a:r>
              <a:rPr lang="el-GR" b="1" dirty="0">
                <a:latin typeface="Times New Roman" charset="0"/>
                <a:ea typeface="Times New Roman" charset="0"/>
                <a:cs typeface="Times New Roman" charset="0"/>
              </a:rPr>
              <a:t>Η ζωή της</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13341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304" y="154547"/>
            <a:ext cx="11912958" cy="7155805"/>
          </a:xfrm>
          <a:prstGeom prst="rect">
            <a:avLst/>
          </a:prstGeom>
          <a:noFill/>
        </p:spPr>
        <p:txBody>
          <a:bodyPr wrap="square" rtlCol="0">
            <a:spAutoFit/>
          </a:bodyPr>
          <a:lstStyle/>
          <a:p>
            <a:pPr marL="285750" indent="-285750" algn="just">
              <a:lnSpc>
                <a:spcPct val="150000"/>
              </a:lnSpc>
              <a:buFontTx/>
              <a:buChar char="-"/>
            </a:pPr>
            <a:r>
              <a:rPr lang="el-GR" sz="1600" dirty="0">
                <a:latin typeface="Times New Roman" charset="0"/>
                <a:ea typeface="Times New Roman" charset="0"/>
                <a:cs typeface="Times New Roman" charset="0"/>
              </a:rPr>
              <a:t>Η </a:t>
            </a:r>
            <a:r>
              <a:rPr lang="en-US" sz="1600" dirty="0">
                <a:latin typeface="Times New Roman" charset="0"/>
                <a:ea typeface="Times New Roman" charset="0"/>
                <a:cs typeface="Times New Roman" charset="0"/>
              </a:rPr>
              <a:t>D. Heathcote</a:t>
            </a:r>
            <a:r>
              <a:rPr lang="el-GR" sz="1600" dirty="0">
                <a:latin typeface="Times New Roman" charset="0"/>
                <a:ea typeface="Times New Roman" charset="0"/>
                <a:cs typeface="Times New Roman" charset="0"/>
              </a:rPr>
              <a:t> αρχίζει να διδάσκει σε σχολεία στο </a:t>
            </a:r>
            <a:r>
              <a:rPr lang="en-US" sz="1600" dirty="0">
                <a:latin typeface="Times New Roman" charset="0"/>
                <a:ea typeface="Times New Roman" charset="0"/>
                <a:cs typeface="Times New Roman" charset="0"/>
              </a:rPr>
              <a:t>Yorkshire</a:t>
            </a:r>
            <a:r>
              <a:rPr lang="el-GR" sz="1600" dirty="0">
                <a:latin typeface="Times New Roman" charset="0"/>
                <a:ea typeface="Times New Roman" charset="0"/>
                <a:cs typeface="Times New Roman" charset="0"/>
              </a:rPr>
              <a:t> σε τυχαίες και διαφορετικές ομάδες μαθητών ενώ ταυτόχρονα αρχίζει να διδάσκει στο πολιτιστικό κέντρο του </a:t>
            </a:r>
            <a:r>
              <a:rPr lang="en-US" sz="1600" dirty="0">
                <a:latin typeface="Times New Roman" charset="0"/>
                <a:ea typeface="Times New Roman" charset="0"/>
                <a:cs typeface="Times New Roman" charset="0"/>
              </a:rPr>
              <a:t>Bradford</a:t>
            </a:r>
            <a:r>
              <a:rPr lang="el-GR" sz="1600" dirty="0">
                <a:latin typeface="Times New Roman" charset="0"/>
                <a:ea typeface="Times New Roman" charset="0"/>
                <a:cs typeface="Times New Roman" charset="0"/>
              </a:rPr>
              <a:t>, βραδινές ώρες, οργανώνοντας ερασιτεχνικές παραστάσεις σε τοπικές αίθουσες των χωριών. Μέσα από όλη αυτή τη δουλειά άρχισα να διαφαίνονται τα χαρακτηριστικά της παιδαγωγικής μεθοδολογίας που η ίδια εφάρμοζε και ονόμασε «</a:t>
            </a:r>
            <a:r>
              <a:rPr lang="en-US" sz="1600" dirty="0">
                <a:latin typeface="Times New Roman" charset="0"/>
                <a:ea typeface="Times New Roman" charset="0"/>
                <a:cs typeface="Times New Roman" charset="0"/>
              </a:rPr>
              <a:t>educational drama</a:t>
            </a:r>
            <a:r>
              <a:rPr lang="el-GR" sz="1600" dirty="0">
                <a:latin typeface="Times New Roman" charset="0"/>
                <a:ea typeface="Times New Roman" charset="0"/>
                <a:cs typeface="Times New Roman" charset="0"/>
              </a:rPr>
              <a:t>» εκπαιδευτικό δράμα.            </a:t>
            </a:r>
          </a:p>
          <a:p>
            <a:pPr marL="285750" indent="-285750" algn="just">
              <a:lnSpc>
                <a:spcPct val="150000"/>
              </a:lnSpc>
              <a:buFontTx/>
              <a:buChar char="-"/>
            </a:pPr>
            <a:r>
              <a:rPr lang="el-GR" sz="1600" dirty="0">
                <a:latin typeface="Times New Roman" charset="0"/>
                <a:ea typeface="Times New Roman" charset="0"/>
                <a:cs typeface="Times New Roman" charset="0"/>
              </a:rPr>
              <a:t> Το 1950, σε ηλικία 24 ετών, υπέβαλε αίτηση για τη θέση της δασκάλας σε σειρές μαθημάτων βασισμένων στη διδακτική μεθοδολογία του </a:t>
            </a:r>
            <a:r>
              <a:rPr lang="el-GR" sz="1600" dirty="0" err="1">
                <a:latin typeface="Times New Roman" charset="0"/>
                <a:ea typeface="Times New Roman" charset="0"/>
                <a:cs typeface="Times New Roman" charset="0"/>
              </a:rPr>
              <a:t>Froebel</a:t>
            </a:r>
            <a:r>
              <a:rPr lang="el-GR" sz="1600" dirty="0">
                <a:latin typeface="Times New Roman" charset="0"/>
                <a:ea typeface="Times New Roman" charset="0"/>
                <a:cs typeface="Times New Roman" charset="0"/>
              </a:rPr>
              <a:t> στο Πανεπιστήμιο του </a:t>
            </a:r>
            <a:r>
              <a:rPr lang="el-GR" sz="1600" dirty="0" err="1">
                <a:latin typeface="Times New Roman" charset="0"/>
                <a:ea typeface="Times New Roman" charset="0"/>
                <a:cs typeface="Times New Roman" charset="0"/>
              </a:rPr>
              <a:t>Durham</a:t>
            </a:r>
            <a:r>
              <a:rPr lang="el-GR" sz="1600" dirty="0">
                <a:latin typeface="Times New Roman" charset="0"/>
                <a:ea typeface="Times New Roman" charset="0"/>
                <a:cs typeface="Times New Roman" charset="0"/>
              </a:rPr>
              <a:t>. Το 1951 έγινε δεκτή με ρίσκο που πήρε ο υπεύθυνος για την πρόσληψη της </a:t>
            </a:r>
            <a:r>
              <a:rPr lang="en-US" sz="1600" dirty="0">
                <a:latin typeface="Times New Roman" charset="0"/>
                <a:ea typeface="Times New Roman" charset="0"/>
                <a:cs typeface="Times New Roman" charset="0"/>
              </a:rPr>
              <a:t>Brian Stanley</a:t>
            </a:r>
            <a:r>
              <a:rPr lang="el-GR" sz="1600" dirty="0">
                <a:latin typeface="Times New Roman" charset="0"/>
                <a:ea typeface="Times New Roman" charset="0"/>
                <a:cs typeface="Times New Roman" charset="0"/>
              </a:rPr>
              <a:t> διότι δεν είχε τη τυπική εκπαίδευση η οποία απαιτούταν για τη θέση αυτή.</a:t>
            </a:r>
          </a:p>
          <a:p>
            <a:pPr marL="285750" indent="-285750" algn="just">
              <a:lnSpc>
                <a:spcPct val="150000"/>
              </a:lnSpc>
              <a:buFontTx/>
              <a:buChar char="-"/>
            </a:pPr>
            <a:r>
              <a:rPr lang="el-GR" sz="1600" dirty="0">
                <a:latin typeface="Times New Roman" charset="0"/>
                <a:ea typeface="Times New Roman" charset="0"/>
                <a:cs typeface="Times New Roman" charset="0"/>
              </a:rPr>
              <a:t>Το 1954 γίνεται λέκτορας στο Πανεπιστήμιο του </a:t>
            </a:r>
            <a:r>
              <a:rPr lang="el-GR" sz="1600" dirty="0" err="1">
                <a:latin typeface="Times New Roman" charset="0"/>
                <a:ea typeface="Times New Roman" charset="0"/>
                <a:cs typeface="Times New Roman" charset="0"/>
              </a:rPr>
              <a:t>Newcastle</a:t>
            </a:r>
            <a:r>
              <a:rPr lang="el-GR" sz="1600" dirty="0">
                <a:latin typeface="Times New Roman" charset="0"/>
                <a:ea typeface="Times New Roman" charset="0"/>
                <a:cs typeface="Times New Roman" charset="0"/>
              </a:rPr>
              <a:t> στο Εκπαιδευτικό Δράμα.</a:t>
            </a:r>
          </a:p>
          <a:p>
            <a:pPr marL="285750" indent="-285750" algn="just">
              <a:lnSpc>
                <a:spcPct val="150000"/>
              </a:lnSpc>
              <a:buFontTx/>
              <a:buChar char="-"/>
            </a:pPr>
            <a:r>
              <a:rPr lang="el-GR" sz="1600" dirty="0">
                <a:latin typeface="Times New Roman" charset="0"/>
                <a:ea typeface="Times New Roman" charset="0"/>
                <a:cs typeface="Times New Roman" charset="0"/>
              </a:rPr>
              <a:t>Δίδαξε σε μία σειρά μαθημάτων Εκπαιδευτικού Δράματος για έμπειρους εκπαιδευτικούς, έως το 1963, προσφέροντας εξειδίκευση σε βάθος γι’ αυτά που χαρακτήριζαν τις προσωπικές της πεποιθήσεις. Οι δάσκαλοι όλων των βαθμίδων και των ειδικοτήτων του σχολικού ωρολογίου προγράμματος σπουδών συμμετείχαν σ’ αυτήν τη σειρά μαθημάτων, από τους νηπιαγωγούς μέχρι τους Λέκτορες και από τους δασκάλους του Εκπαιδευτικού Δράματος ως τους δασκάλους της Βιολογίας.</a:t>
            </a:r>
          </a:p>
          <a:p>
            <a:pPr marL="285750" indent="-285750" algn="just">
              <a:lnSpc>
                <a:spcPct val="150000"/>
              </a:lnSpc>
              <a:buFontTx/>
              <a:buChar char="-"/>
            </a:pPr>
            <a:r>
              <a:rPr lang="el-GR" sz="1600" dirty="0">
                <a:latin typeface="Times New Roman" charset="0"/>
                <a:ea typeface="Times New Roman" charset="0"/>
                <a:cs typeface="Times New Roman" charset="0"/>
              </a:rPr>
              <a:t> Η διδασκαλία της βασίζονταν στο ότι το δράμα είναι μία συνολική διαδικασία της μάθησης για την προετοιμασία των μαθητών στη ίδια τη ζωή τους. Βασικό ρόλο στη διδασκαλία της έπαιξε η έννοια της </a:t>
            </a:r>
            <a:r>
              <a:rPr lang="el-GR" sz="1600" dirty="0" err="1">
                <a:latin typeface="Times New Roman" charset="0"/>
                <a:ea typeface="Times New Roman" charset="0"/>
                <a:cs typeface="Times New Roman" charset="0"/>
              </a:rPr>
              <a:t>ενσυναίσθησης</a:t>
            </a:r>
            <a:r>
              <a:rPr lang="el-GR" sz="1600" dirty="0">
                <a:latin typeface="Times New Roman" charset="0"/>
                <a:ea typeface="Times New Roman" charset="0"/>
                <a:cs typeface="Times New Roman" charset="0"/>
              </a:rPr>
              <a:t>, να μπαίνουν τόσο οι δάσκαλοι όσο και οι μαθητές στα παπούτσια του άλλου.</a:t>
            </a:r>
          </a:p>
          <a:p>
            <a:pPr marL="285750" indent="-285750" algn="just">
              <a:lnSpc>
                <a:spcPct val="150000"/>
              </a:lnSpc>
              <a:buFontTx/>
              <a:buChar char="-"/>
            </a:pPr>
            <a:r>
              <a:rPr lang="el-GR" sz="1600" dirty="0">
                <a:latin typeface="Times New Roman" charset="0"/>
                <a:ea typeface="Times New Roman" charset="0"/>
                <a:cs typeface="Times New Roman" charset="0"/>
              </a:rPr>
              <a:t>Στη συνέχεια επισκέφθηκε και άλλες χώρες για να μιλήσει για τη μέθοδο του εκπαιδευτικού δράματος όπως εκείνη το προσδιόρισε. </a:t>
            </a:r>
          </a:p>
          <a:p>
            <a:pPr marL="285750" indent="-285750" algn="just">
              <a:lnSpc>
                <a:spcPct val="150000"/>
              </a:lnSpc>
              <a:buFontTx/>
              <a:buChar char="-"/>
            </a:pPr>
            <a:r>
              <a:rPr lang="el-GR" sz="1600" dirty="0">
                <a:latin typeface="Times New Roman" charset="0"/>
                <a:ea typeface="Times New Roman" charset="0"/>
                <a:cs typeface="Times New Roman" charset="0"/>
              </a:rPr>
              <a:t>Γυρίστηκαν κάποια ντοκιμαντέρ στα οποία υπήρχε αναφορά στο πολυσύνθετο έργο της.  Στο ντοκιμαντέρ με τίτλο «</a:t>
            </a:r>
            <a:r>
              <a:rPr lang="en-US" sz="1600" dirty="0">
                <a:latin typeface="Times New Roman" charset="0"/>
                <a:ea typeface="Times New Roman" charset="0"/>
                <a:cs typeface="Times New Roman" charset="0"/>
              </a:rPr>
              <a:t>Death of a president</a:t>
            </a:r>
            <a:r>
              <a:rPr lang="el-GR" sz="1600" dirty="0">
                <a:latin typeface="Times New Roman" charset="0"/>
                <a:ea typeface="Times New Roman" charset="0"/>
                <a:cs typeface="Times New Roman" charset="0"/>
              </a:rPr>
              <a:t>» το 1966 και στο ντοκιμαντέρ με τίτλο «</a:t>
            </a:r>
            <a:r>
              <a:rPr lang="en-US" sz="1600" dirty="0">
                <a:latin typeface="Times New Roman" charset="0"/>
                <a:ea typeface="Times New Roman" charset="0"/>
                <a:cs typeface="Times New Roman" charset="0"/>
              </a:rPr>
              <a:t>Three Looms Waiting</a:t>
            </a:r>
            <a:r>
              <a:rPr lang="el-GR" sz="1600" dirty="0">
                <a:latin typeface="Times New Roman" charset="0"/>
                <a:ea typeface="Times New Roman" charset="0"/>
                <a:cs typeface="Times New Roman" charset="0"/>
              </a:rPr>
              <a:t>» το 1972.</a:t>
            </a:r>
            <a:r>
              <a:rPr lang="en-US" sz="1600"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  </a:t>
            </a:r>
          </a:p>
          <a:p>
            <a:pPr marL="285750" indent="-285750" algn="just">
              <a:lnSpc>
                <a:spcPct val="150000"/>
              </a:lnSpc>
              <a:buFontTx/>
              <a:buChar cha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9598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705" y="0"/>
            <a:ext cx="9942490" cy="369332"/>
          </a:xfrm>
          <a:prstGeom prst="rect">
            <a:avLst/>
          </a:prstGeom>
          <a:noFill/>
        </p:spPr>
        <p:txBody>
          <a:bodyPr wrap="square" rtlCol="0">
            <a:spAutoFit/>
          </a:bodyPr>
          <a:lstStyle/>
          <a:p>
            <a:pPr marL="285750" indent="-285750" algn="ctr">
              <a:buFont typeface="Arial" charset="0"/>
              <a:buChar char="•"/>
            </a:pPr>
            <a:r>
              <a:rPr lang="el-GR" b="1" dirty="0">
                <a:latin typeface="Times New Roman" charset="0"/>
                <a:ea typeface="Times New Roman" charset="0"/>
                <a:cs typeface="Times New Roman" charset="0"/>
              </a:rPr>
              <a:t>Το έργο της</a:t>
            </a:r>
            <a:endParaRPr lang="en-US" b="1" dirty="0">
              <a:latin typeface="Times New Roman" charset="0"/>
              <a:ea typeface="Times New Roman" charset="0"/>
              <a:cs typeface="Times New Roman" charset="0"/>
            </a:endParaRPr>
          </a:p>
        </p:txBody>
      </p:sp>
      <p:sp>
        <p:nvSpPr>
          <p:cNvPr id="5" name="TextBox 4"/>
          <p:cNvSpPr txBox="1"/>
          <p:nvPr/>
        </p:nvSpPr>
        <p:spPr>
          <a:xfrm>
            <a:off x="0" y="184666"/>
            <a:ext cx="12077700" cy="6696064"/>
          </a:xfrm>
          <a:prstGeom prst="rect">
            <a:avLst/>
          </a:prstGeom>
          <a:noFill/>
        </p:spPr>
        <p:txBody>
          <a:bodyPr wrap="square" rtlCol="0">
            <a:spAutoFit/>
          </a:bodyPr>
          <a:lstStyle/>
          <a:p>
            <a:pPr algn="just">
              <a:lnSpc>
                <a:spcPct val="150000"/>
              </a:lnSpc>
            </a:pPr>
            <a:r>
              <a:rPr lang="el-GR" sz="1600" dirty="0">
                <a:latin typeface="Times New Roman" charset="0"/>
                <a:ea typeface="Times New Roman" charset="0"/>
                <a:cs typeface="Times New Roman" charset="0"/>
              </a:rPr>
              <a:t>- Η βασική της συμβολή είναι ότι μετατοπίζει το δράμα στην εκπαίδευση από την επιφανειακή, ελεύθερη αυτό-έκφραση των συμμετεχόντων στη βαθύτερη διερεύνηση της δράσης στα πλαίσια της δραματικής διαδικασίας. </a:t>
            </a:r>
          </a:p>
          <a:p>
            <a:pPr marL="285750" indent="-285750" algn="just">
              <a:lnSpc>
                <a:spcPct val="150000"/>
              </a:lnSpc>
              <a:buFontTx/>
              <a:buChar char="-"/>
            </a:pPr>
            <a:r>
              <a:rPr lang="el-GR" sz="1600" dirty="0">
                <a:latin typeface="Times New Roman" charset="0"/>
                <a:ea typeface="Times New Roman" charset="0"/>
                <a:cs typeface="Times New Roman" charset="0"/>
              </a:rPr>
              <a:t>Το δράμα είναι από μόνη του μάθηση. Είναι ένα ολιστικός τρόπος μάθησης που προετοιμάζει τους συμμετέχοντες για την πορεία της ζωής τους. Σε αυτό το σημείο η προσέγγιση της είναι επηρεασμένη από κοινωνιολογικές και κοινωνικές ανθρωπολογικές προσεγγίσεις του δράματος, του θεάτρου και του θεατρικού παιχνιδιού με βάση τις οποίες στην πραγματικότητα μας αναλαμβάνουμε διαφορετικούς ρόλους ανάλογα με το κάθε κοινωνικό περιβάλλον στο οποίο είμαστε.</a:t>
            </a:r>
          </a:p>
          <a:p>
            <a:pPr marL="285750" indent="-285750" algn="just">
              <a:lnSpc>
                <a:spcPct val="150000"/>
              </a:lnSpc>
              <a:buFontTx/>
              <a:buChar char="-"/>
            </a:pPr>
            <a:r>
              <a:rPr lang="el-GR" sz="1600" dirty="0">
                <a:latin typeface="Times New Roman" charset="0"/>
                <a:ea typeface="Times New Roman" charset="0"/>
                <a:cs typeface="Times New Roman" charset="0"/>
              </a:rPr>
              <a:t>Μέσα από το δράμα οι συμμετέχοντες εξερευνούν θέματα που τους ενδιαφέρουν από διαφορετικές πλευρές. Εξετάζουν μία κατάσταση από διαφορετικές οπτικές γωνίες. </a:t>
            </a:r>
          </a:p>
          <a:p>
            <a:pPr marL="285750" indent="-285750" algn="just">
              <a:lnSpc>
                <a:spcPct val="150000"/>
              </a:lnSpc>
              <a:buFontTx/>
              <a:buChar char="-"/>
            </a:pPr>
            <a:r>
              <a:rPr lang="el-GR" sz="1600" dirty="0">
                <a:latin typeface="Times New Roman" charset="0"/>
                <a:ea typeface="Times New Roman" charset="0"/>
                <a:cs typeface="Times New Roman" charset="0"/>
              </a:rPr>
              <a:t>Μέσα στο δράμα οι μαθητές καλούνται να λύσουν ένα πρόβλημα,  να δράσουν, να βιώσουν, να απαντήσουν σε ερωτήσεις και να πάρουν αποφάσεις.  Μέσα από το δράμα οι μαθητές συνεργάζονται όλοι μαζί, σε κατάσταση ρόλων και αυτοσχεδιασμών αλλά και εκτός ρόλου αυτοσχεδιασμού καλούνται να συμμετέχουν ως ομάδα. Να συνεισφέρουν όλοι στην επίλυση ενός προβλήματος. Αν κάποιο παιδί δεν θέλει να συμμετέχει τη δράση του λέει να παρακολουθεί μέχρι να βρει κάποιου που θέλει να συμμετέχει, μέχρι η διαδικασία του δράματος να «εξαναγκάσει» τους μαθητές σε δράση.        </a:t>
            </a:r>
          </a:p>
          <a:p>
            <a:pPr marL="285750" indent="-285750" algn="just">
              <a:lnSpc>
                <a:spcPct val="150000"/>
              </a:lnSpc>
              <a:buFontTx/>
              <a:buChar char="-"/>
            </a:pPr>
            <a:r>
              <a:rPr lang="el-GR" sz="1600" dirty="0">
                <a:latin typeface="Times New Roman" charset="0"/>
                <a:ea typeface="Times New Roman" charset="0"/>
                <a:cs typeface="Times New Roman" charset="0"/>
              </a:rPr>
              <a:t>Μέσω του ρόλου, οι συμμετέχοντες στο δράμα μπορούν να δουν πως βιώνουν την ίδια κατάσταση διαφορετικοί άνθρωποι, σε διαφορετικούς «κοινωνικούς ρόλους». Καλεί τους μαθητές να μπουν στα παπούτσια του άλλου. Καλεί τους δασκάλους να μπουν στα παπούτσια των μαθητών.</a:t>
            </a:r>
          </a:p>
          <a:p>
            <a:pPr marL="285750" indent="-285750" algn="just">
              <a:lnSpc>
                <a:spcPct val="150000"/>
              </a:lnSpc>
              <a:buFontTx/>
              <a:buChar char="-"/>
            </a:pPr>
            <a:r>
              <a:rPr lang="el-GR" sz="1600" dirty="0">
                <a:latin typeface="Times New Roman" charset="0"/>
                <a:ea typeface="Times New Roman" charset="0"/>
                <a:cs typeface="Times New Roman" charset="0"/>
              </a:rPr>
              <a:t>Οι ρόλοι μαθητών δασκάλου αντιστρέφονται. Οι μαθητές είναι οι «ειδικοί εκείνοι που θα αποφασίσουν, που θα προτείνουν, που θα κληθούν να πάρουν αποφάσεις. Από αυτόν τον προσανατολισμό η </a:t>
            </a:r>
            <a:r>
              <a:rPr lang="en-US" sz="1600" dirty="0">
                <a:latin typeface="Times New Roman" charset="0"/>
                <a:ea typeface="Times New Roman" charset="0"/>
                <a:cs typeface="Times New Roman" charset="0"/>
              </a:rPr>
              <a:t>D. Heathcote</a:t>
            </a:r>
            <a:r>
              <a:rPr lang="el-GR" sz="1600" dirty="0">
                <a:latin typeface="Times New Roman" charset="0"/>
                <a:ea typeface="Times New Roman" charset="0"/>
                <a:cs typeface="Times New Roman" charset="0"/>
              </a:rPr>
              <a:t> εισάγει την τεχνική «μανδύας του ειδικού».     </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15217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242"/>
            <a:ext cx="12192000" cy="1569660"/>
          </a:xfrm>
          <a:prstGeom prst="rect">
            <a:avLst/>
          </a:prstGeom>
          <a:noFill/>
        </p:spPr>
        <p:txBody>
          <a:bodyPr wrap="square" rtlCol="0">
            <a:spAutoFit/>
          </a:bodyPr>
          <a:lstStyle/>
          <a:p>
            <a:pPr algn="just">
              <a:lnSpc>
                <a:spcPct val="150000"/>
              </a:lnSpc>
            </a:pPr>
            <a:r>
              <a:rPr lang="el-GR" sz="1600" dirty="0">
                <a:latin typeface="Times New Roman" charset="0"/>
                <a:ea typeface="Times New Roman" charset="0"/>
                <a:cs typeface="Times New Roman" charset="0"/>
              </a:rPr>
              <a:t>- Σύμφωνα με την τεχνική «μανδύας του ειδικού» τα παιδιά (</a:t>
            </a:r>
            <a:r>
              <a:rPr lang="en-US" sz="1600" dirty="0">
                <a:latin typeface="Times New Roman" charset="0"/>
                <a:ea typeface="Times New Roman" charset="0"/>
                <a:cs typeface="Times New Roman" charset="0"/>
              </a:rPr>
              <a:t>mantel pf the Expert)</a:t>
            </a:r>
            <a:r>
              <a:rPr lang="el-GR" sz="1600" dirty="0">
                <a:latin typeface="Times New Roman" charset="0"/>
                <a:ea typeface="Times New Roman" charset="0"/>
                <a:cs typeface="Times New Roman" charset="0"/>
              </a:rPr>
              <a:t> μπαίνουν σε ένα ρόλο «ειδικού»</a:t>
            </a:r>
            <a:r>
              <a:rPr lang="en-US" sz="1600"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για ένα συγκεκριμένο θέμα (πολιτικός, επιστήμονας, αστυνομικός, δάσκαλος, ζωγράφος, μουσικός, ιστορικός τέχνης κ.α.), συλλέγουν πληροφορίες για το θέμα και επεξεργάζονται το θέμα από διαφορετικές πλευρές. Με αυτόν τον τρόπο οι μαθητές αποκτούν την εμπειρία μιας «φανταστικής κοινωνίας», θέτουν στόχους και αναλαμβάνουν ευθύνες που αφορούν ένα κοινό εγχείρημα.</a:t>
            </a:r>
            <a:endParaRPr lang="en-US" sz="1600" dirty="0">
              <a:latin typeface="Times New Roman" charset="0"/>
              <a:ea typeface="Times New Roman" charset="0"/>
              <a:cs typeface="Times New Roman" charset="0"/>
            </a:endParaRPr>
          </a:p>
        </p:txBody>
      </p:sp>
      <p:sp>
        <p:nvSpPr>
          <p:cNvPr id="5" name="TextBox 4"/>
          <p:cNvSpPr txBox="1"/>
          <p:nvPr/>
        </p:nvSpPr>
        <p:spPr>
          <a:xfrm>
            <a:off x="0" y="1422387"/>
            <a:ext cx="12192000" cy="5632311"/>
          </a:xfrm>
          <a:prstGeom prst="rect">
            <a:avLst/>
          </a:prstGeom>
          <a:noFill/>
        </p:spPr>
        <p:txBody>
          <a:bodyPr wrap="square" rtlCol="0">
            <a:spAutoFit/>
          </a:bodyPr>
          <a:lstStyle/>
          <a:p>
            <a:pPr algn="just">
              <a:lnSpc>
                <a:spcPct val="150000"/>
              </a:lnSpc>
            </a:pPr>
            <a:r>
              <a:rPr lang="el-GR" sz="1600" dirty="0">
                <a:latin typeface="Times New Roman" charset="0"/>
                <a:ea typeface="Times New Roman" charset="0"/>
                <a:cs typeface="Times New Roman" charset="0"/>
              </a:rPr>
              <a:t>- Ο δάσκαλος δεν είναι πια ο αγαπημένος σύμμαχος των μαθητών αλλά είναι ο «διαμεσολαβητής» εκείνος που ξεκινά σε κύκλο το δράμα και καλεί τους μαθητές να αποφασίσουν το θέμα, εκείνος που εξελίσσει και που διατηρεί τη διαδικασία του δράματος.</a:t>
            </a:r>
          </a:p>
          <a:p>
            <a:pPr algn="just">
              <a:lnSpc>
                <a:spcPct val="150000"/>
              </a:lnSpc>
            </a:pPr>
            <a:r>
              <a:rPr lang="el-GR" sz="1600" dirty="0">
                <a:latin typeface="Times New Roman" charset="0"/>
                <a:ea typeface="Times New Roman" charset="0"/>
                <a:cs typeface="Times New Roman" charset="0"/>
              </a:rPr>
              <a:t>- Ο δάσκαλος εξελίσσει τη διαδικασία σταματώντας της δράση για να δημιουργήσει δραματική ένταση ή να επιλύσει προβλήματα, προκαλώντας τους μαθητές να εμπλακούν στις δράσεις και να πάρουν αποφάσεις και επιλύοντας τα προβλήματα που πιθανόν προκαλούνται ανάμεσα στους μαθητές.</a:t>
            </a:r>
          </a:p>
          <a:p>
            <a:pPr marL="285750" indent="-285750" algn="just">
              <a:lnSpc>
                <a:spcPct val="150000"/>
              </a:lnSpc>
              <a:buFontTx/>
              <a:buChar char="-"/>
            </a:pPr>
            <a:r>
              <a:rPr lang="el-GR" sz="1600" dirty="0">
                <a:latin typeface="Times New Roman" charset="0"/>
                <a:ea typeface="Times New Roman" charset="0"/>
                <a:cs typeface="Times New Roman" charset="0"/>
              </a:rPr>
              <a:t>Για να βοηθήσει τον ενεργό ρόλο του δασκάλου η </a:t>
            </a:r>
            <a:r>
              <a:rPr lang="en-US" sz="1600" dirty="0">
                <a:latin typeface="Times New Roman" charset="0"/>
                <a:ea typeface="Times New Roman" charset="0"/>
                <a:cs typeface="Times New Roman" charset="0"/>
              </a:rPr>
              <a:t>Heathcote</a:t>
            </a:r>
            <a:r>
              <a:rPr lang="el-GR" sz="1600" dirty="0">
                <a:latin typeface="Times New Roman" charset="0"/>
                <a:ea typeface="Times New Roman" charset="0"/>
                <a:cs typeface="Times New Roman" charset="0"/>
              </a:rPr>
              <a:t> δημιούργησε την τεχνική «δάσκαλος σε ρόλο» όπου ο δάσκαλος παίρνει ένα ρόλο με βάση την δραματοποίηση που συμβαίνει σε συγκεκριμένη στιγμή ώστε να εξελίξει τη δράση.</a:t>
            </a:r>
          </a:p>
          <a:p>
            <a:pPr marL="285750" indent="-285750" algn="just">
              <a:lnSpc>
                <a:spcPct val="150000"/>
              </a:lnSpc>
              <a:buFontTx/>
              <a:buChar char="-"/>
            </a:pPr>
            <a:r>
              <a:rPr lang="el-GR" sz="1600" dirty="0">
                <a:latin typeface="Times New Roman" charset="0"/>
                <a:ea typeface="Times New Roman" charset="0"/>
                <a:cs typeface="Times New Roman" charset="0"/>
              </a:rPr>
              <a:t>Όσον αφορά το περιεχόμενο προτείνει να προέρχεται από ένα κοινωνικό θέμα ή έκφανση μιας κοινωνικής πραγματικότητας της οποίας μέρος είναι οι συμμετέχοντες. Παράδειγμα περιοχών από τις οποίες μπορεί να αντληθεί το θέμα είναι το </a:t>
            </a:r>
            <a:r>
              <a:rPr lang="el-GR" altLang="el-GR" sz="1600" dirty="0">
                <a:latin typeface="Times New Roman" charset="0"/>
                <a:ea typeface="Times New Roman" charset="0"/>
                <a:cs typeface="Times New Roman" charset="0"/>
              </a:rPr>
              <a:t>εμπόριο, επικοινωνία, ντύσιμο, εκπαίδευση, οικογένεια, φαγητό, υγεία, νόμος, ελεύθερος χρόνος, καταφύγιο, ταξίδι, πόλεμος, εργασία και λατρεία.</a:t>
            </a:r>
            <a:r>
              <a:rPr lang="el-GR" sz="1600" dirty="0">
                <a:latin typeface="Times New Roman" charset="0"/>
                <a:ea typeface="Times New Roman" charset="0"/>
                <a:cs typeface="Times New Roman" charset="0"/>
              </a:rPr>
              <a:t>   </a:t>
            </a:r>
          </a:p>
          <a:p>
            <a:pPr marL="285750" indent="-285750" algn="just">
              <a:lnSpc>
                <a:spcPct val="150000"/>
              </a:lnSpc>
              <a:buFontTx/>
              <a:buChar char="-"/>
            </a:pPr>
            <a:r>
              <a:rPr lang="el-GR" sz="1600" dirty="0">
                <a:latin typeface="Times New Roman" charset="0"/>
                <a:ea typeface="Times New Roman" charset="0"/>
                <a:cs typeface="Times New Roman" charset="0"/>
              </a:rPr>
              <a:t>Εκφάνσεις αυτών των θεμάτων μπορούν να συνδεθούν μέσω της διαθεματικότητας με γνωστικά αντικείμενα του αναλυτικού προγράμματος (Για παράδειγμα να μελετάνε το θέμα της οικογένειας μπορούν να επεξεργαστούν διαφορετικά οικογενειακά προβλήματα μέσα από διαφορετικού ρόλου, διαφορετικά συναισθήματα, να δουν πόσο  διαφορετική την η οικογένεια σε διαφορετικές περιόδους συνδέοντας το θέμα της οικογένειας με το μάθημα της ιστορίας ή να δουν πόσο διαφορετικές είναι οι οικογένειες σε άλλα μέρη της γης συνδέοντας το θέμα της οικογένειας με τη γεωγραφία.   </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9656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coming a Teacher - Employing Drama into the Classroom" descr="Becoming a Teacher - Employing Drama into the Classroom">
            <a:hlinkClick r:id="" action="ppaction://media"/>
            <a:extLst>
              <a:ext uri="{FF2B5EF4-FFF2-40B4-BE49-F238E27FC236}">
                <a16:creationId xmlns:a16="http://schemas.microsoft.com/office/drawing/2014/main" id="{5189C4E5-010B-2744-BE58-05DDC21EEDB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524" y="3174"/>
            <a:ext cx="11877676" cy="6460331"/>
          </a:xfrm>
          <a:prstGeom prst="rect">
            <a:avLst/>
          </a:prstGeom>
        </p:spPr>
      </p:pic>
    </p:spTree>
    <p:extLst>
      <p:ext uri="{BB962C8B-B14F-4D97-AF65-F5344CB8AC3E}">
        <p14:creationId xmlns:p14="http://schemas.microsoft.com/office/powerpoint/2010/main" val="283946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3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olusumdrama.com/gallery_gen/fb53d685bf2e22a59ebab94c167b217d_259x195.42727272727_-0x-0_313.15454545455x235.454545454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031" y="1915653"/>
            <a:ext cx="1954442" cy="14714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030" y="34497"/>
            <a:ext cx="11590986" cy="923330"/>
          </a:xfrm>
          <a:prstGeom prst="rect">
            <a:avLst/>
          </a:prstGeom>
          <a:noFill/>
        </p:spPr>
        <p:txBody>
          <a:bodyPr wrap="square" rtlCol="0">
            <a:spAutoFit/>
          </a:bodyPr>
          <a:lstStyle/>
          <a:p>
            <a:pPr marL="285750" indent="-285750" algn="just">
              <a:lnSpc>
                <a:spcPct val="150000"/>
              </a:lnSpc>
              <a:buFont typeface="Wingdings" charset="2"/>
              <a:buChar char="Ø"/>
            </a:pPr>
            <a:r>
              <a:rPr lang="el-GR" b="1" dirty="0">
                <a:latin typeface="Times New Roman" charset="0"/>
                <a:ea typeface="Times New Roman" charset="0"/>
                <a:cs typeface="Times New Roman" charset="0"/>
              </a:rPr>
              <a:t>Ο συνεργάτης της </a:t>
            </a:r>
            <a:r>
              <a:rPr lang="en-US" b="1" dirty="0">
                <a:latin typeface="Times New Roman" charset="0"/>
                <a:ea typeface="Times New Roman" charset="0"/>
                <a:cs typeface="Times New Roman" charset="0"/>
              </a:rPr>
              <a:t>D. Heathcote, Gavin Bolton </a:t>
            </a:r>
            <a:r>
              <a:rPr lang="el-GR" b="1" dirty="0">
                <a:latin typeface="Times New Roman" charset="0"/>
                <a:ea typeface="Times New Roman" charset="0"/>
                <a:cs typeface="Times New Roman" charset="0"/>
              </a:rPr>
              <a:t>ενισχύει την αλλαγή του δράματος στην εκπαίδευση από μια διαδικασία απελευθέρωσης σε μια οργανωμένη διδακτική μέθοδο με στόχο την καλύτερη κατανόηση του κόσμου.        </a:t>
            </a:r>
            <a:endParaRPr lang="en-US" b="1" dirty="0">
              <a:latin typeface="Times New Roman" charset="0"/>
              <a:ea typeface="Times New Roman" charset="0"/>
              <a:cs typeface="Times New Roman" charset="0"/>
            </a:endParaRPr>
          </a:p>
        </p:txBody>
      </p:sp>
      <p:sp>
        <p:nvSpPr>
          <p:cNvPr id="6" name="Rectangle 5"/>
          <p:cNvSpPr/>
          <p:nvPr/>
        </p:nvSpPr>
        <p:spPr>
          <a:xfrm>
            <a:off x="0" y="923330"/>
            <a:ext cx="10010031" cy="6047809"/>
          </a:xfrm>
          <a:prstGeom prst="rect">
            <a:avLst/>
          </a:prstGeom>
        </p:spPr>
        <p:txBody>
          <a:bodyPr wrap="square">
            <a:spAutoFit/>
          </a:bodyPr>
          <a:lstStyle/>
          <a:p>
            <a:pPr algn="just">
              <a:lnSpc>
                <a:spcPct val="150000"/>
              </a:lnSpc>
            </a:pPr>
            <a:r>
              <a:rPr lang="el-GR" altLang="el-GR" dirty="0">
                <a:latin typeface="Times New Roman" charset="0"/>
                <a:ea typeface="Times New Roman" charset="0"/>
                <a:cs typeface="Times New Roman" charset="0"/>
              </a:rPr>
              <a:t> </a:t>
            </a:r>
            <a:r>
              <a:rPr lang="el-GR" altLang="el-GR" sz="1600" dirty="0">
                <a:latin typeface="Times New Roman" charset="0"/>
                <a:ea typeface="Times New Roman" charset="0"/>
                <a:cs typeface="Times New Roman" charset="0"/>
              </a:rPr>
              <a:t>- Δίδαξε δράμα στην πρωτοβάθμια, τη δευτεροβάθμια και την τριτοβάθμια εκπαίδευση</a:t>
            </a:r>
          </a:p>
          <a:p>
            <a:pPr algn="just">
              <a:lnSpc>
                <a:spcPct val="150000"/>
              </a:lnSpc>
            </a:pPr>
            <a:r>
              <a:rPr lang="el-GR" altLang="el-GR" sz="1600" dirty="0">
                <a:latin typeface="Times New Roman" charset="0"/>
                <a:ea typeface="Times New Roman" charset="0"/>
                <a:cs typeface="Times New Roman" charset="0"/>
              </a:rPr>
              <a:t>   - Ήταν καθηγητής στο πανεπιστήμιο του </a:t>
            </a:r>
            <a:r>
              <a:rPr lang="en-US" altLang="el-GR" sz="1600" dirty="0">
                <a:latin typeface="Times New Roman" charset="0"/>
                <a:ea typeface="Times New Roman" charset="0"/>
                <a:cs typeface="Times New Roman" charset="0"/>
              </a:rPr>
              <a:t>Durham</a:t>
            </a:r>
            <a:r>
              <a:rPr lang="el-GR" altLang="el-GR" sz="1600" dirty="0">
                <a:latin typeface="Times New Roman" charset="0"/>
                <a:ea typeface="Times New Roman" charset="0"/>
                <a:cs typeface="Times New Roman" charset="0"/>
              </a:rPr>
              <a:t> στην Αγγλία. </a:t>
            </a:r>
          </a:p>
          <a:p>
            <a:pPr algn="just">
              <a:lnSpc>
                <a:spcPct val="150000"/>
              </a:lnSpc>
            </a:pPr>
            <a:r>
              <a:rPr lang="el-GR" altLang="el-GR" sz="1600" dirty="0">
                <a:latin typeface="Times New Roman" charset="0"/>
                <a:ea typeface="Times New Roman" charset="0"/>
                <a:cs typeface="Times New Roman" charset="0"/>
              </a:rPr>
              <a:t>   - Εμφανίστηκε στη βιβλιογραφία για το εκπαιδευτικό δράμα το 1979 με το πολύ σημαντικό του σύγγραμμά του με τίτλο «</a:t>
            </a:r>
            <a:r>
              <a:rPr lang="en-US" altLang="el-GR" sz="1600" dirty="0">
                <a:latin typeface="Times New Roman" charset="0"/>
                <a:ea typeface="Times New Roman" charset="0"/>
                <a:cs typeface="Times New Roman" charset="0"/>
              </a:rPr>
              <a:t>towards a theory of drama</a:t>
            </a:r>
            <a:r>
              <a:rPr lang="el-GR" altLang="el-GR" sz="1600" dirty="0">
                <a:latin typeface="Times New Roman" charset="0"/>
                <a:ea typeface="Times New Roman" charset="0"/>
                <a:cs typeface="Times New Roman" charset="0"/>
              </a:rPr>
              <a:t>».    </a:t>
            </a:r>
          </a:p>
          <a:p>
            <a:pPr algn="just">
              <a:lnSpc>
                <a:spcPct val="150000"/>
              </a:lnSpc>
            </a:pPr>
            <a:r>
              <a:rPr lang="el-GR" altLang="el-GR" sz="1600" dirty="0">
                <a:latin typeface="Times New Roman" charset="0"/>
                <a:ea typeface="Times New Roman" charset="0"/>
                <a:cs typeface="Times New Roman" charset="0"/>
              </a:rPr>
              <a:t>  - Μαζί με τη </a:t>
            </a:r>
            <a:r>
              <a:rPr lang="en-US" altLang="el-GR" sz="1600" dirty="0">
                <a:latin typeface="Times New Roman" charset="0"/>
                <a:ea typeface="Times New Roman" charset="0"/>
                <a:cs typeface="Times New Roman" charset="0"/>
              </a:rPr>
              <a:t>Heathcote</a:t>
            </a:r>
            <a:r>
              <a:rPr lang="el-GR" altLang="el-GR" sz="1600" dirty="0">
                <a:latin typeface="Times New Roman" charset="0"/>
                <a:ea typeface="Times New Roman" charset="0"/>
                <a:cs typeface="Times New Roman" charset="0"/>
              </a:rPr>
              <a:t> ήταν καταλύτης για την μετατόπιση της θεώρησης του δράματος από μια διαδικασία απελευθέρωσης σε μια οργανωμένη διδακτική μέθοδο που συνδέεται με τη μάθηση, την καλύτερη κατανόηση του κόσμου αλλά και την διαμόρφωση των αντιλήψεων των μαθητών.</a:t>
            </a:r>
          </a:p>
          <a:p>
            <a:pPr algn="just">
              <a:lnSpc>
                <a:spcPct val="150000"/>
              </a:lnSpc>
              <a:spcBef>
                <a:spcPct val="0"/>
              </a:spcBef>
            </a:pPr>
            <a:r>
              <a:rPr lang="el-GR" altLang="el-GR" sz="1600" dirty="0">
                <a:latin typeface="Times New Roman" charset="0"/>
                <a:ea typeface="Times New Roman" charset="0"/>
                <a:cs typeface="Times New Roman" charset="0"/>
              </a:rPr>
              <a:t>- Τα παιδιά μέσω του δράματος κάνουν  καλύτερες  επιλογές για τον εαυτό τους   και τον κόσμο στον οποίο ζουν.</a:t>
            </a:r>
          </a:p>
          <a:p>
            <a:pPr marL="285750" indent="-285750" algn="just">
              <a:lnSpc>
                <a:spcPct val="150000"/>
              </a:lnSpc>
              <a:spcBef>
                <a:spcPct val="0"/>
              </a:spcBef>
              <a:buFontTx/>
              <a:buChar char="-"/>
            </a:pPr>
            <a:r>
              <a:rPr lang="el-GR" altLang="el-GR" sz="1600" dirty="0">
                <a:latin typeface="Times New Roman" charset="0"/>
                <a:ea typeface="Times New Roman" charset="0"/>
                <a:cs typeface="Times New Roman" charset="0"/>
              </a:rPr>
              <a:t>Κατά τη διάρκεια της διαδικασίας του δράματος, μέσω του δραματικού παιχνιδιού το παιδί υποκρίνεται ότι είναι σε ένα φανταστικό κόσμο και υπακούει σε συγκεκριμένους κανόνες . Αυτή η διαδικασία βοηθάει το παιδί να δομήσει τη σχέση του με τους άλλους, τη ζωή και τη κοινωνία και να αποκτήσει δεξιότητες όπως η επίλυση προβλημάτων. </a:t>
            </a:r>
          </a:p>
          <a:p>
            <a:pPr marL="285750" indent="-285750" algn="just">
              <a:lnSpc>
                <a:spcPct val="150000"/>
              </a:lnSpc>
              <a:spcBef>
                <a:spcPct val="0"/>
              </a:spcBef>
              <a:buFontTx/>
              <a:buChar char="-"/>
            </a:pPr>
            <a:r>
              <a:rPr lang="el-GR" altLang="el-GR" sz="1600" dirty="0">
                <a:ea typeface="Times New Roman" charset="0"/>
                <a:cs typeface="Times New Roman" charset="0"/>
              </a:rPr>
              <a:t> </a:t>
            </a:r>
            <a:r>
              <a:rPr lang="el-GR" altLang="el-GR" sz="1600" dirty="0">
                <a:latin typeface="Times New Roman" charset="0"/>
                <a:ea typeface="Times New Roman" charset="0"/>
                <a:cs typeface="Times New Roman" charset="0"/>
              </a:rPr>
              <a:t>Με τη βοήθεια του δασκάλου, ο οποίος υιοθετεί ένα ρόλο στο δράμα, τα παιδιά εμπλέκονται σε καταστάσεις, στις οποίες είναι απαραίτητο να επιλύσουν ένα πρόβλημα.</a:t>
            </a:r>
          </a:p>
          <a:p>
            <a:pPr marL="285750" indent="-285750" algn="just">
              <a:lnSpc>
                <a:spcPct val="150000"/>
              </a:lnSpc>
              <a:spcBef>
                <a:spcPct val="0"/>
              </a:spcBef>
              <a:buFontTx/>
              <a:buChar char="-"/>
            </a:pPr>
            <a:r>
              <a:rPr lang="el-GR" altLang="el-GR" sz="1600" dirty="0">
                <a:latin typeface="Times New Roman" charset="0"/>
                <a:ea typeface="Times New Roman" charset="0"/>
                <a:cs typeface="Times New Roman" charset="0"/>
              </a:rPr>
              <a:t>Δίνει βάση στο γεγονός ότι μέσω του δράματος μπορεί να επιτευχθεί η διδασκαλία κα άλλων γνωστικών αντικειμένων του αναλυτικού προγράμματος με περιεχόμενο επικεντρωμένο σε κοινωνικά, ηθικά, ιστορικά θέματα.      </a:t>
            </a:r>
          </a:p>
          <a:p>
            <a:pPr marL="285750" indent="-285750" algn="just">
              <a:lnSpc>
                <a:spcPct val="150000"/>
              </a:lnSpc>
              <a:spcBef>
                <a:spcPct val="0"/>
              </a:spcBef>
              <a:buFontTx/>
              <a:buChar char="-"/>
            </a:pPr>
            <a:endParaRPr lang="el-GR" altLang="el-GR"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843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73572"/>
          </a:xfrm>
          <a:prstGeom prst="rect">
            <a:avLst/>
          </a:prstGeom>
          <a:noFill/>
        </p:spPr>
        <p:txBody>
          <a:bodyPr wrap="square" rtlCol="0">
            <a:spAutoFit/>
          </a:bodyPr>
          <a:lstStyle/>
          <a:p>
            <a:pPr marL="285750" indent="-285750" algn="just">
              <a:lnSpc>
                <a:spcPct val="150000"/>
              </a:lnSpc>
              <a:buFont typeface="Wingdings" charset="2"/>
              <a:buChar char="Ø"/>
            </a:pPr>
            <a:r>
              <a:rPr lang="el-GR" b="1" dirty="0">
                <a:latin typeface="Times New Roman" charset="0"/>
                <a:ea typeface="Times New Roman" charset="0"/>
                <a:cs typeface="Times New Roman" charset="0"/>
              </a:rPr>
              <a:t>Η έντονη κριτική στις θέσεις της </a:t>
            </a:r>
            <a:r>
              <a:rPr lang="en-US" b="1" dirty="0">
                <a:latin typeface="Times New Roman" charset="0"/>
                <a:ea typeface="Times New Roman" charset="0"/>
                <a:cs typeface="Times New Roman" charset="0"/>
              </a:rPr>
              <a:t>Heathcote </a:t>
            </a:r>
            <a:r>
              <a:rPr lang="el-GR" b="1" dirty="0">
                <a:latin typeface="Times New Roman" charset="0"/>
                <a:ea typeface="Times New Roman" charset="0"/>
                <a:cs typeface="Times New Roman" charset="0"/>
              </a:rPr>
              <a:t>και του </a:t>
            </a:r>
            <a:r>
              <a:rPr lang="en-US" b="1" dirty="0">
                <a:latin typeface="Times New Roman" charset="0"/>
                <a:ea typeface="Times New Roman" charset="0"/>
                <a:cs typeface="Times New Roman" charset="0"/>
              </a:rPr>
              <a:t>Bolton</a:t>
            </a:r>
            <a:r>
              <a:rPr lang="el-GR" b="1" dirty="0">
                <a:latin typeface="Times New Roman" charset="0"/>
                <a:ea typeface="Times New Roman" charset="0"/>
                <a:cs typeface="Times New Roman" charset="0"/>
              </a:rPr>
              <a:t> ότι υποβιβάζουν το εκπαιδευτικό δράμα σε μια απλή μεθοδολογία διδασκαλίας χωρίς αισθητικό-καλλιτεχνικό πλαίσιο.</a:t>
            </a:r>
            <a:endParaRPr lang="en-US" b="1" dirty="0">
              <a:latin typeface="Times New Roman" charset="0"/>
              <a:ea typeface="Times New Roman" charset="0"/>
              <a:cs typeface="Times New Roman" charset="0"/>
            </a:endParaRPr>
          </a:p>
        </p:txBody>
      </p:sp>
      <p:sp>
        <p:nvSpPr>
          <p:cNvPr id="6" name="TextBox 5"/>
          <p:cNvSpPr txBox="1"/>
          <p:nvPr/>
        </p:nvSpPr>
        <p:spPr>
          <a:xfrm>
            <a:off x="141668" y="873572"/>
            <a:ext cx="11449318" cy="5493812"/>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-Στο τέλος της δεκαετίας του ‘80 και στις αρχές τις δεκαετίας του ‘90 το έργο της </a:t>
            </a:r>
            <a:r>
              <a:rPr lang="en-US" dirty="0">
                <a:latin typeface="Times New Roman" charset="0"/>
                <a:ea typeface="Times New Roman" charset="0"/>
                <a:cs typeface="Times New Roman" charset="0"/>
              </a:rPr>
              <a:t>Heathcote</a:t>
            </a:r>
            <a:r>
              <a:rPr lang="el-GR" dirty="0">
                <a:latin typeface="Times New Roman" charset="0"/>
                <a:ea typeface="Times New Roman" charset="0"/>
                <a:cs typeface="Times New Roman" charset="0"/>
              </a:rPr>
              <a:t> και του </a:t>
            </a:r>
            <a:r>
              <a:rPr lang="en-US" dirty="0">
                <a:latin typeface="Times New Roman" charset="0"/>
                <a:ea typeface="Times New Roman" charset="0"/>
                <a:cs typeface="Times New Roman" charset="0"/>
              </a:rPr>
              <a:t>Bolton</a:t>
            </a:r>
            <a:r>
              <a:rPr lang="el-GR" dirty="0">
                <a:latin typeface="Times New Roman" charset="0"/>
                <a:ea typeface="Times New Roman" charset="0"/>
                <a:cs typeface="Times New Roman" charset="0"/>
              </a:rPr>
              <a:t> δέχθηκε έντονη κριτική ότι υποβιβάζει το δράμα σε μία απλή εκπαιδευτική διαδικασία, δίνοντας έμφαση στην παιδαγωγική του διάσταση και αφαιρώντας την καλλιτεχνική του σημασία.</a:t>
            </a:r>
          </a:p>
          <a:p>
            <a:pPr algn="just">
              <a:lnSpc>
                <a:spcPct val="150000"/>
              </a:lnSpc>
            </a:pPr>
            <a:r>
              <a:rPr lang="el-GR" dirty="0">
                <a:latin typeface="Times New Roman" charset="0"/>
                <a:ea typeface="Times New Roman" charset="0"/>
                <a:cs typeface="Times New Roman" charset="0"/>
              </a:rPr>
              <a:t>- Βασικός εκφραστής της κριτικής αυτής ήταν ο  </a:t>
            </a:r>
            <a:r>
              <a:rPr lang="en-US" dirty="0">
                <a:latin typeface="Times New Roman" charset="0"/>
                <a:ea typeface="Times New Roman" charset="0"/>
                <a:cs typeface="Times New Roman" charset="0"/>
              </a:rPr>
              <a:t>David </a:t>
            </a:r>
            <a:r>
              <a:rPr lang="en-US" dirty="0" err="1">
                <a:latin typeface="Times New Roman" charset="0"/>
                <a:ea typeface="Times New Roman" charset="0"/>
                <a:cs typeface="Times New Roman" charset="0"/>
              </a:rPr>
              <a:t>Hornbrook</a:t>
            </a:r>
            <a:r>
              <a:rPr lang="el-GR" dirty="0">
                <a:latin typeface="Times New Roman" charset="0"/>
                <a:ea typeface="Times New Roman" charset="0"/>
                <a:cs typeface="Times New Roman" charset="0"/>
              </a:rPr>
              <a:t> ο οποίος ισχυρίζεται  ότι η σύνδεση του εκπαιδευτικού δράματος με τη μάθηση έχει ως συνέπεια την αποκοπή των παιδιών από την καλλιτεχνική του και αισθητική του διάσταση. Προτείνει τη διαμόρφωση ενός οργανωμένου πλαισίου σπουδών για το δράμα με στόχο την ανάπτυξη δραστηριοτήτων σχεδιασμού, σκηνοθεσίας, υποκριτικής, γραφής και αξιολόγησης.</a:t>
            </a:r>
          </a:p>
          <a:p>
            <a:pPr marL="285750" indent="-285750" algn="just">
              <a:lnSpc>
                <a:spcPct val="150000"/>
              </a:lnSpc>
              <a:buFontTx/>
              <a:buChar char="-"/>
            </a:pPr>
            <a:r>
              <a:rPr lang="el-GR" dirty="0">
                <a:latin typeface="Times New Roman" charset="0"/>
                <a:ea typeface="Times New Roman" charset="0"/>
                <a:cs typeface="Times New Roman" charset="0"/>
              </a:rPr>
              <a:t>Η κριτική αυτή δημιούργησε μία διαμάχη στο χώρο του θεάτρου και του δράματος στην εκπαίδευση για το αν θα πρέπει να δίνεται έμφαση στην παιδαγωγική ή καλλιτεχνική διάσταση του θεάτρου κ αι του δράματος στην εκπαίδευση.    </a:t>
            </a:r>
          </a:p>
          <a:p>
            <a:pPr marL="285750" indent="-285750" algn="just">
              <a:lnSpc>
                <a:spcPct val="150000"/>
              </a:lnSpc>
              <a:buFontTx/>
              <a:buChar char="-"/>
            </a:pPr>
            <a:r>
              <a:rPr lang="el-GR" dirty="0">
                <a:latin typeface="Times New Roman" charset="0"/>
                <a:ea typeface="Times New Roman" charset="0"/>
                <a:cs typeface="Times New Roman" charset="0"/>
              </a:rPr>
              <a:t>Μετά τη δεκαετία του 1990 μέχρι και σήμερα επικρατεί μία άποψη συγκερασμού του δράματος ως παιδαγωγική και καλλιτεχνικής διαδικασίας με βάση μια ισορροπία ανάμεσα στις δύο διαστάσεις. Το θέατρο και το δράμα στην εκπαίδευση είναι μία παιδαγωγική διαδικασία στο βαθμό που αυτό διατηρεί την αισθητική του διάσταση.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823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CEBD8A-75F1-4CFD-AAD9-55AB4D17DFCB}"/>
              </a:ext>
            </a:extLst>
          </p:cNvPr>
          <p:cNvSpPr txBox="1"/>
          <p:nvPr/>
        </p:nvSpPr>
        <p:spPr>
          <a:xfrm>
            <a:off x="2972789" y="95003"/>
            <a:ext cx="5985164" cy="369332"/>
          </a:xfrm>
          <a:prstGeom prst="rect">
            <a:avLst/>
          </a:prstGeom>
          <a:noFill/>
        </p:spPr>
        <p:txBody>
          <a:bodyPr wrap="square" rtlCol="0">
            <a:spAutoFit/>
          </a:bodyPr>
          <a:lstStyle/>
          <a:p>
            <a:pPr marL="285750" indent="-285750" algn="ctr">
              <a:buFont typeface="Wingdings" pitchFamily="2" charset="2"/>
              <a:buChar char="Ø"/>
            </a:pPr>
            <a:r>
              <a:rPr lang="el-GR" b="1" dirty="0">
                <a:latin typeface="Times New Roman" panose="02020603050405020304" pitchFamily="18" charset="0"/>
                <a:cs typeface="Times New Roman" panose="02020603050405020304" pitchFamily="18" charset="0"/>
              </a:rPr>
              <a:t>ΑΝΑΚΕΦΑΛΑΙΩΣΗ</a:t>
            </a:r>
            <a:endParaRPr lang="en-GR"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C2F3BB3-09B7-2A61-AA92-93DE0021FF07}"/>
              </a:ext>
            </a:extLst>
          </p:cNvPr>
          <p:cNvSpPr txBox="1"/>
          <p:nvPr/>
        </p:nvSpPr>
        <p:spPr>
          <a:xfrm>
            <a:off x="0" y="464335"/>
            <a:ext cx="12192000" cy="5859489"/>
          </a:xfrm>
          <a:prstGeom prst="rect">
            <a:avLst/>
          </a:prstGeom>
          <a:noFill/>
        </p:spPr>
        <p:txBody>
          <a:bodyPr wrap="square" rtlCol="0">
            <a:spAutoFit/>
          </a:bodyPr>
          <a:lstStyle/>
          <a:p>
            <a:pPr marL="285750" indent="-285750" algn="just">
              <a:lnSpc>
                <a:spcPct val="150000"/>
              </a:lnSpc>
              <a:buFontTx/>
              <a:buChar char="-"/>
            </a:pPr>
            <a:r>
              <a:rPr lang="el-GR" b="1" dirty="0">
                <a:latin typeface="Times New Roman" panose="02020603050405020304" pitchFamily="18" charset="0"/>
                <a:cs typeface="Times New Roman" panose="02020603050405020304" pitchFamily="18" charset="0"/>
              </a:rPr>
              <a:t>Είδη κοινωνικού/</a:t>
            </a:r>
            <a:r>
              <a:rPr lang="el-GR" b="1" dirty="0" err="1">
                <a:latin typeface="Times New Roman" panose="02020603050405020304" pitchFamily="18" charset="0"/>
                <a:cs typeface="Times New Roman" panose="02020603050405020304" pitchFamily="18" charset="0"/>
              </a:rPr>
              <a:t>ακτιβισιτκού</a:t>
            </a:r>
            <a:r>
              <a:rPr lang="el-GR" b="1" dirty="0">
                <a:latin typeface="Times New Roman" panose="02020603050405020304" pitchFamily="18" charset="0"/>
                <a:cs typeface="Times New Roman" panose="02020603050405020304" pitchFamily="18" charset="0"/>
              </a:rPr>
              <a:t> θεάτρου ως εφαρμοσμένο θέατρο</a:t>
            </a:r>
          </a:p>
          <a:p>
            <a:pPr marL="285750" indent="-285750" algn="just">
              <a:lnSpc>
                <a:spcPct val="150000"/>
              </a:lnSpc>
              <a:buFontTx/>
              <a:buChar char="-"/>
            </a:pPr>
            <a:r>
              <a:rPr lang="el-GR" b="1" dirty="0">
                <a:latin typeface="Times New Roman" panose="02020603050405020304" pitchFamily="18" charset="0"/>
                <a:cs typeface="Times New Roman" panose="02020603050405020304" pitchFamily="18" charset="0"/>
              </a:rPr>
              <a:t>Α. Αναπτυξιακό θέατρο</a:t>
            </a:r>
            <a:r>
              <a:rPr lang="en-GB" b="1" dirty="0">
                <a:latin typeface="Times New Roman" panose="02020603050405020304" pitchFamily="18" charset="0"/>
                <a:cs typeface="Times New Roman" panose="02020603050405020304" pitchFamily="18" charset="0"/>
              </a:rPr>
              <a:t>: </a:t>
            </a:r>
            <a:r>
              <a:rPr lang="el-GR" dirty="0">
                <a:latin typeface="Times New Roman" charset="0"/>
                <a:ea typeface="Times New Roman" charset="0"/>
                <a:cs typeface="Times New Roman" charset="0"/>
              </a:rPr>
              <a:t>Είναι ένα αναπτυξιακό εργαλείο, ένα συμμετοχικό θέατρο που δίνει έμφαση στην ομαδική εξερεύνηση ενός θέματος, τον τρόπο που το κοινό αντιλαμβάνεται στοιχεία ταυτότητας και ετερότητας, η ομάδα μπορεί να ταξιδέψει σε διαφορετικές χώρες του κόσμου για να δουλέψουν με διαφορετικές ομάδες των οποίων στοιχεία ταυτότητας μπορεί να συνδέονται με το θέμα που κάθε φορά προσεγγίζεται (, το περιβάλλον, το </a:t>
            </a:r>
            <a:r>
              <a:rPr lang="en-GB" dirty="0">
                <a:latin typeface="Times New Roman" charset="0"/>
                <a:ea typeface="Times New Roman" charset="0"/>
                <a:cs typeface="Times New Roman" charset="0"/>
              </a:rPr>
              <a:t>AIDS, </a:t>
            </a:r>
            <a:r>
              <a:rPr lang="el-GR" dirty="0">
                <a:latin typeface="Times New Roman" charset="0"/>
                <a:ea typeface="Times New Roman" charset="0"/>
                <a:cs typeface="Times New Roman" charset="0"/>
              </a:rPr>
              <a:t>τον σεξουαλικό προσανατολισμό, τους σεισμού, τις πλημμύρες, το διαδίκτυο) τελειώνοντας με διάλογο των συμμετεχόντων και του κοινού. </a:t>
            </a:r>
            <a:r>
              <a:rPr lang="el-GR" dirty="0">
                <a:latin typeface="Times New Roman" panose="02020603050405020304" pitchFamily="18" charset="0"/>
                <a:cs typeface="Times New Roman" panose="02020603050405020304" pitchFamily="18" charset="0"/>
              </a:rPr>
              <a:t>Αντιρρήσεις έχουν εφαρμοστεί για την αποσπασματικότητα των δράσεων </a:t>
            </a:r>
          </a:p>
          <a:p>
            <a:pPr marL="285750" indent="-285750" algn="just">
              <a:lnSpc>
                <a:spcPct val="150000"/>
              </a:lnSpc>
              <a:buFontTx/>
              <a:buChar char="-"/>
            </a:pPr>
            <a:r>
              <a:rPr lang="el-GR" b="1" dirty="0">
                <a:latin typeface="Times New Roman" panose="02020603050405020304" pitchFamily="18" charset="0"/>
                <a:cs typeface="Times New Roman" panose="02020603050405020304" pitchFamily="18" charset="0"/>
              </a:rPr>
              <a:t>Β. Εναλλακτικό Θέατρο</a:t>
            </a:r>
            <a:r>
              <a:rPr lang="en-GB" b="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ea typeface="Times New Roman" charset="0"/>
                <a:cs typeface="Times New Roman" panose="02020603050405020304" pitchFamily="18" charset="0"/>
              </a:rPr>
              <a:t>Ρεύμα που γεννιέται στην Αγγλία το </a:t>
            </a:r>
            <a:r>
              <a:rPr lang="mr-IN" sz="1800" dirty="0">
                <a:latin typeface="Times New Roman" panose="02020603050405020304" pitchFamily="18" charset="0"/>
                <a:ea typeface="Times New Roman" charset="0"/>
                <a:cs typeface="Times New Roman" charset="0"/>
              </a:rPr>
              <a:t>’</a:t>
            </a:r>
            <a:r>
              <a:rPr lang="el-GR" sz="1800" dirty="0">
                <a:latin typeface="Times New Roman" panose="02020603050405020304" pitchFamily="18" charset="0"/>
                <a:ea typeface="Times New Roman" charset="0"/>
                <a:cs typeface="Times New Roman" panose="02020603050405020304" pitchFamily="18" charset="0"/>
              </a:rPr>
              <a:t>60</a:t>
            </a:r>
            <a:r>
              <a:rPr lang="el-GR" sz="1800" b="1" dirty="0">
                <a:latin typeface="Times New Roman" panose="02020603050405020304" pitchFamily="18" charset="0"/>
                <a:ea typeface="Times New Roman" charset="0"/>
                <a:cs typeface="Times New Roman" panose="02020603050405020304" pitchFamily="18" charset="0"/>
              </a:rPr>
              <a:t>. </a:t>
            </a:r>
            <a:r>
              <a:rPr lang="el-GR" sz="1800" dirty="0">
                <a:latin typeface="Times New Roman" panose="02020603050405020304" pitchFamily="18" charset="0"/>
                <a:ea typeface="Times New Roman" charset="0"/>
                <a:cs typeface="Times New Roman" panose="02020603050405020304" pitchFamily="18" charset="0"/>
              </a:rPr>
              <a:t>Βασικός στόχος </a:t>
            </a:r>
            <a:r>
              <a:rPr lang="el-GR" dirty="0">
                <a:latin typeface="Times New Roman" panose="02020603050405020304" pitchFamily="18" charset="0"/>
                <a:cs typeface="Times New Roman" panose="02020603050405020304" pitchFamily="18" charset="0"/>
              </a:rPr>
              <a:t>ήταν να αποσυνδεθεί το θέατρο από τις κυρίαρχες κάθε φορά κουλτούρες, από το δυτικό ευρωπαϊκό πρότυπο και το αμερικανικό ομοιογενές ιδεώδες, προσεγγίζοντας θέματα όπως πολιτικά δικαιώματα, ελευθερία του λόγου, χίπις, κατά των πυρηνικών, κατά του πολέμου του Βιετνάμ, οικολογία, φεμινιστικό και ελευθερίας στον σεξουαλικό προσανατολισμό, κατευθύνθηκαν στο νέο κοινό, συχνά σε μια συγκεκριμένη εκλογική περιφέρεια όπως καλλιτέχνες, πολιτικοί ριζοσπάστες, εργάτες, μαύροι, </a:t>
            </a:r>
            <a:r>
              <a:rPr lang="el-GR" dirty="0" err="1">
                <a:latin typeface="Times New Roman" panose="02020603050405020304" pitchFamily="18" charset="0"/>
                <a:cs typeface="Times New Roman" panose="02020603050405020304" pitchFamily="18" charset="0"/>
              </a:rPr>
              <a:t>ρομά</a:t>
            </a:r>
            <a:r>
              <a:rPr lang="el-GR" dirty="0">
                <a:latin typeface="Times New Roman" panose="02020603050405020304" pitchFamily="18" charset="0"/>
                <a:cs typeface="Times New Roman" panose="02020603050405020304" pitchFamily="18" charset="0"/>
              </a:rPr>
              <a:t>, γυναίκες ή ομάδες διαφορετικού σεξουαλικού προσανατολισμού, σε χώρους όπως κοινότητες, πλατείες μικρά θέατρα, πειραματίζονται με διαφορετικές τεχνικές και ενσωματώνονται θέματα της τοπικής κουλτούρας</a:t>
            </a:r>
            <a:endParaRPr lang="en-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17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1239" y="500610"/>
            <a:ext cx="9710671" cy="369332"/>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Wingdings" charset="2"/>
              <a:buChar char="Ø"/>
              <a:tabLst/>
              <a:defRPr/>
            </a:pPr>
            <a:r>
              <a:rPr lang="el-GR" b="1" dirty="0">
                <a:latin typeface="Times New Roman" charset="0"/>
                <a:ea typeface="Times New Roman" charset="0"/>
                <a:cs typeface="Times New Roman" charset="0"/>
              </a:rPr>
              <a:t>Κάποιες διευκρινίσεις πριν συνεχίσουμε</a:t>
            </a:r>
            <a:r>
              <a:rPr lang="mr-IN" b="1" dirty="0">
                <a:latin typeface="Times New Roman" charset="0"/>
                <a:ea typeface="Times New Roman" charset="0"/>
                <a:cs typeface="Times New Roman" charset="0"/>
              </a:rPr>
              <a:t>…</a:t>
            </a:r>
            <a:r>
              <a:rPr lang="el-GR" b="1" dirty="0">
                <a:latin typeface="Times New Roman" charset="0"/>
                <a:ea typeface="Times New Roman" charset="0"/>
                <a:cs typeface="Times New Roman" charset="0"/>
              </a:rPr>
              <a:t>. Σπαζοκεφαλιά αυτή η ορολογία</a:t>
            </a:r>
            <a:r>
              <a:rPr lang="mr-IN" b="1" dirty="0">
                <a:latin typeface="Times New Roman" charset="0"/>
                <a:ea typeface="Times New Roman" charset="0"/>
                <a:cs typeface="Times New Roman" charset="0"/>
              </a:rPr>
              <a:t>…</a:t>
            </a:r>
            <a:r>
              <a:rPr lang="el-GR" b="1" dirty="0">
                <a:latin typeface="Times New Roman" charset="0"/>
                <a:ea typeface="Times New Roman" charset="0"/>
                <a:cs typeface="Times New Roman" charset="0"/>
              </a:rPr>
              <a:t>.</a:t>
            </a:r>
            <a:endParaRPr lang="en-US" b="1" dirty="0">
              <a:latin typeface="Times New Roman" charset="0"/>
              <a:ea typeface="Times New Roman" charset="0"/>
              <a:cs typeface="Times New Roman" charset="0"/>
            </a:endParaRPr>
          </a:p>
        </p:txBody>
      </p:sp>
      <p:sp>
        <p:nvSpPr>
          <p:cNvPr id="8" name="TextBox 7"/>
          <p:cNvSpPr txBox="1"/>
          <p:nvPr/>
        </p:nvSpPr>
        <p:spPr>
          <a:xfrm>
            <a:off x="113763" y="1347020"/>
            <a:ext cx="11964473" cy="5909310"/>
          </a:xfrm>
          <a:prstGeom prst="rect">
            <a:avLst/>
          </a:prstGeom>
          <a:noFill/>
        </p:spPr>
        <p:txBody>
          <a:bodyPr wrap="square" rtlCol="0">
            <a:spAutoFit/>
          </a:bodyPr>
          <a:lstStyle/>
          <a:p>
            <a:pPr marL="285750" indent="-285750" algn="just">
              <a:lnSpc>
                <a:spcPct val="150000"/>
              </a:lnSpc>
              <a:buFontTx/>
              <a:buChar char="-"/>
            </a:pPr>
            <a:r>
              <a:rPr lang="el-GR" dirty="0">
                <a:latin typeface="Times New Roman" charset="0"/>
                <a:ea typeface="Times New Roman" charset="0"/>
                <a:cs typeface="Times New Roman" charset="0"/>
              </a:rPr>
              <a:t>Στο πρώτο μισό του 20</a:t>
            </a:r>
            <a:r>
              <a:rPr lang="el-GR" baseline="30000" dirty="0">
                <a:latin typeface="Times New Roman" charset="0"/>
                <a:ea typeface="Times New Roman" charset="0"/>
                <a:cs typeface="Times New Roman" charset="0"/>
              </a:rPr>
              <a:t>ου</a:t>
            </a:r>
            <a:r>
              <a:rPr lang="el-GR" dirty="0">
                <a:latin typeface="Times New Roman" charset="0"/>
                <a:ea typeface="Times New Roman" charset="0"/>
                <a:cs typeface="Times New Roman" charset="0"/>
              </a:rPr>
              <a:t> αιώνα οι ορολογίες των μεθοδολογιών που ακολουθήθηκαν από τους πρωτοπόρους της χρήσης τεχνικών θεάτρου και δράματος στην εκπαιδευτική διαδικασία βασιζόταν κυρίως στον αγγλικό όρο </a:t>
            </a:r>
            <a:r>
              <a:rPr lang="en-US" dirty="0">
                <a:latin typeface="Times New Roman" charset="0"/>
                <a:ea typeface="Times New Roman" charset="0"/>
                <a:cs typeface="Times New Roman" charset="0"/>
              </a:rPr>
              <a:t>drama</a:t>
            </a:r>
            <a:r>
              <a:rPr lang="el-GR" dirty="0">
                <a:latin typeface="Times New Roman" charset="0"/>
                <a:ea typeface="Times New Roman" charset="0"/>
                <a:cs typeface="Times New Roman" charset="0"/>
              </a:rPr>
              <a:t>.</a:t>
            </a:r>
          </a:p>
          <a:p>
            <a:pPr marL="285750" indent="-285750" algn="just">
              <a:lnSpc>
                <a:spcPct val="150000"/>
              </a:lnSpc>
              <a:buFontTx/>
              <a:buChar char="-"/>
            </a:pPr>
            <a:r>
              <a:rPr lang="el-GR" dirty="0">
                <a:latin typeface="Times New Roman" charset="0"/>
                <a:ea typeface="Times New Roman" charset="0"/>
                <a:cs typeface="Times New Roman" charset="0"/>
              </a:rPr>
              <a:t>  Μετά τις δεκαετίες του 1950 και του 1960 όπου σταδιακά η παιδαγωγική του θεάτρου αυτονομείται ως ξεχωριστό πεδίο υπάρχουν δύο βασικοί όροι ως όψεις του ίδιου νομίσματος</a:t>
            </a:r>
            <a:r>
              <a:rPr lang="en-US"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Ορολογίες που βασίζονται στο αγγλικό </a:t>
            </a:r>
            <a:r>
              <a:rPr lang="en-US" dirty="0">
                <a:latin typeface="Times New Roman" charset="0"/>
                <a:ea typeface="Times New Roman" charset="0"/>
                <a:cs typeface="Times New Roman" charset="0"/>
              </a:rPr>
              <a:t>Drama (play drama, drama in education) </a:t>
            </a:r>
            <a:r>
              <a:rPr lang="el-GR" dirty="0">
                <a:latin typeface="Times New Roman" charset="0"/>
                <a:ea typeface="Times New Roman" charset="0"/>
                <a:cs typeface="Times New Roman" charset="0"/>
              </a:rPr>
              <a:t>και </a:t>
            </a:r>
            <a:r>
              <a:rPr lang="en-US" dirty="0">
                <a:latin typeface="Times New Roman" charset="0"/>
                <a:ea typeface="Times New Roman" charset="0"/>
                <a:cs typeface="Times New Roman" charset="0"/>
              </a:rPr>
              <a:t>Theater in Education (T. I. E).</a:t>
            </a:r>
            <a:endParaRPr lang="el-GR" dirty="0">
              <a:latin typeface="Times New Roman" charset="0"/>
              <a:ea typeface="Times New Roman" charset="0"/>
              <a:cs typeface="Times New Roman" charset="0"/>
            </a:endParaRPr>
          </a:p>
          <a:p>
            <a:pPr marL="285750" indent="-285750" algn="just">
              <a:lnSpc>
                <a:spcPct val="150000"/>
              </a:lnSpc>
              <a:buFontTx/>
              <a:buChar char="-"/>
            </a:pPr>
            <a:r>
              <a:rPr lang="el-GR" dirty="0">
                <a:latin typeface="Times New Roman" charset="0"/>
                <a:ea typeface="Times New Roman" charset="0"/>
                <a:cs typeface="Times New Roman" charset="0"/>
              </a:rPr>
              <a:t>Ο όρος </a:t>
            </a:r>
            <a:r>
              <a:rPr lang="en-US" dirty="0">
                <a:latin typeface="Times New Roman" charset="0"/>
                <a:ea typeface="Times New Roman" charset="0"/>
                <a:cs typeface="Times New Roman" charset="0"/>
              </a:rPr>
              <a:t>Theater in Education</a:t>
            </a:r>
            <a:r>
              <a:rPr lang="el-GR" dirty="0">
                <a:latin typeface="Times New Roman" charset="0"/>
                <a:ea typeface="Times New Roman" charset="0"/>
                <a:cs typeface="Times New Roman" charset="0"/>
              </a:rPr>
              <a:t> σχετίζεται με την τάση που</a:t>
            </a:r>
            <a:r>
              <a:rPr lang="en-US"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αρχικά ξεκίνησε στην πόλη </a:t>
            </a:r>
            <a:r>
              <a:rPr lang="en-US" dirty="0" err="1">
                <a:latin typeface="Times New Roman" charset="0"/>
                <a:ea typeface="Times New Roman" charset="0"/>
                <a:cs typeface="Times New Roman" charset="0"/>
              </a:rPr>
              <a:t>Converty</a:t>
            </a:r>
            <a:r>
              <a:rPr lang="el-GR" dirty="0">
                <a:latin typeface="Times New Roman" charset="0"/>
                <a:ea typeface="Times New Roman" charset="0"/>
                <a:cs typeface="Times New Roman" charset="0"/>
              </a:rPr>
              <a:t> της Αγγλίας το 1965 και βασίζεται ομάδες θεάτρου στην εκπαίδευση</a:t>
            </a:r>
            <a:r>
              <a:rPr lang="en-US" dirty="0">
                <a:latin typeface="Times New Roman" charset="0"/>
                <a:ea typeface="Times New Roman" charset="0"/>
                <a:cs typeface="Times New Roman" charset="0"/>
              </a:rPr>
              <a:t>(T.I.E)</a:t>
            </a:r>
            <a:r>
              <a:rPr lang="el-GR" dirty="0">
                <a:latin typeface="Times New Roman" charset="0"/>
                <a:ea typeface="Times New Roman" charset="0"/>
                <a:cs typeface="Times New Roman" charset="0"/>
              </a:rPr>
              <a:t> οι οποίες σε συνεργασία με τους εκπαιδευτικούς οργάνωναν θέατρο-παιδαγωγικά προγράμματα είτε με θέματα από τα γνωστικά αντικείμενα τα οποία διδάσκονταν οι μαθητές είτε από προβλήματα τα οποία μπορεί να αντιμετώπιζαν οι μαθητές με βάση τις συνθήκες διαβίωσής τους (ρατσισμός, εγκληματικότητα, φτώχεια κ.α.). Στα πλαίσια αυτά οι μαθητές μπορούσαν αν συμμετέχουν ως «θεατές-ηθοποιοί» ενώ συνήθως μετά τις παρουσιάσεις οργανωνόταν βιωματικά εργαστήρια.  </a:t>
            </a:r>
          </a:p>
          <a:p>
            <a:pPr marL="285750" indent="-285750" algn="just">
              <a:lnSpc>
                <a:spcPct val="150000"/>
              </a:lnSpc>
              <a:buFontTx/>
              <a:buChar char="-"/>
            </a:pPr>
            <a:r>
              <a:rPr lang="el-GR"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p>
            <a:pPr marL="285750" indent="-285750" algn="just">
              <a:lnSpc>
                <a:spcPct val="150000"/>
              </a:lnSpc>
              <a:buFontTx/>
              <a:buChar char="-"/>
            </a:pPr>
            <a:endParaRPr lang="en-US" dirty="0">
              <a:latin typeface="Times New Roman" charset="0"/>
              <a:ea typeface="Times New Roman" charset="0"/>
              <a:cs typeface="Times New Roman" charset="0"/>
            </a:endParaRPr>
          </a:p>
          <a:p>
            <a:pPr marL="285750" indent="-285750" algn="just">
              <a:lnSpc>
                <a:spcPct val="150000"/>
              </a:lnSpc>
              <a:buFontTx/>
              <a:buChar cha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1680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9173"/>
            <a:ext cx="12192000" cy="3000821"/>
          </a:xfrm>
          <a:prstGeom prst="rect">
            <a:avLst/>
          </a:prstGeom>
          <a:noFill/>
        </p:spPr>
        <p:txBody>
          <a:bodyPr wrap="square" rtlCol="0">
            <a:spAutoFit/>
          </a:bodyPr>
          <a:lstStyle/>
          <a:p>
            <a:pPr marL="285750" indent="-285750" algn="just">
              <a:lnSpc>
                <a:spcPct val="150000"/>
              </a:lnSpc>
              <a:buFontTx/>
              <a:buChar char="-"/>
            </a:pPr>
            <a:r>
              <a:rPr lang="el-GR" dirty="0">
                <a:latin typeface="Times New Roman" charset="0"/>
                <a:ea typeface="Times New Roman" charset="0"/>
                <a:cs typeface="Times New Roman" charset="0"/>
              </a:rPr>
              <a:t>Και οι δυο αυτοί όροι μπορούν να ενταχτούν στο ευρύτερο αντικείμενο της </a:t>
            </a:r>
            <a:r>
              <a:rPr lang="el-GR" dirty="0" err="1">
                <a:latin typeface="Times New Roman" charset="0"/>
                <a:ea typeface="Times New Roman" charset="0"/>
                <a:cs typeface="Times New Roman" charset="0"/>
              </a:rPr>
              <a:t>θεατροπαιδαγωγικής</a:t>
            </a:r>
            <a:r>
              <a:rPr lang="el-GR" dirty="0">
                <a:latin typeface="Times New Roman" charset="0"/>
                <a:ea typeface="Times New Roman" charset="0"/>
                <a:cs typeface="Times New Roman" charset="0"/>
              </a:rPr>
              <a:t> εφόσον εστιάζουν στην ένταξη θεατρικών τεχνικών στην τυπική εκπαίδευση με βάση την παιδαγωγική διάσταση και τη σύνδεση με τη μάθηση και την ανάπτυξη των μαθητών. </a:t>
            </a:r>
          </a:p>
          <a:p>
            <a:pPr marL="285750" indent="-285750" algn="just">
              <a:lnSpc>
                <a:spcPct val="150000"/>
              </a:lnSpc>
              <a:buFontTx/>
              <a:buChar char="-"/>
            </a:pPr>
            <a:r>
              <a:rPr lang="el-GR" dirty="0">
                <a:latin typeface="Times New Roman" charset="0"/>
                <a:ea typeface="Times New Roman" charset="0"/>
                <a:cs typeface="Times New Roman" charset="0"/>
              </a:rPr>
              <a:t>Προτείνεται να χρησιμοποιείται ευρύτεροι όροι όπως παιδαγωγική του θεάτρου ή θέατρο και δράμα στην  εκπαίδευση για να περιγράψει όλο το φάσμα της ένταξης του θεατρικού φαινομένου στην εκπαίδευση (</a:t>
            </a:r>
            <a:r>
              <a:rPr lang="el-GR" dirty="0" err="1">
                <a:latin typeface="Times New Roman" charset="0"/>
                <a:ea typeface="Times New Roman" charset="0"/>
                <a:cs typeface="Times New Roman" charset="0"/>
              </a:rPr>
              <a:t>Αυδή</a:t>
            </a:r>
            <a:r>
              <a:rPr lang="el-GR" dirty="0">
                <a:latin typeface="Times New Roman" charset="0"/>
                <a:ea typeface="Times New Roman" charset="0"/>
                <a:cs typeface="Times New Roman" charset="0"/>
              </a:rPr>
              <a:t> &amp; Χατζηγεωργίου, 2007) και να χρησιμοποιούνται συγκεκριμένοι όροι όταν θέλουμε να αναφερθούμε σε συγκεκριμένη τάση όπως προσδιορίζεται από έναν ή από μια ομάδα θεωρητικών.  </a:t>
            </a:r>
          </a:p>
        </p:txBody>
      </p:sp>
    </p:spTree>
    <p:extLst>
      <p:ext uri="{BB962C8B-B14F-4D97-AF65-F5344CB8AC3E}">
        <p14:creationId xmlns:p14="http://schemas.microsoft.com/office/powerpoint/2010/main" val="160829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912" y="90152"/>
            <a:ext cx="10019764" cy="369332"/>
          </a:xfrm>
          <a:prstGeom prst="rect">
            <a:avLst/>
          </a:prstGeom>
          <a:noFill/>
        </p:spPr>
        <p:txBody>
          <a:bodyPr wrap="square" rtlCol="0">
            <a:spAutoFit/>
          </a:bodyPr>
          <a:lstStyle/>
          <a:p>
            <a:pPr marL="285750" indent="-285750" algn="ctr">
              <a:buFont typeface="Wingdings" charset="2"/>
              <a:buChar char="Ø"/>
            </a:pPr>
            <a:r>
              <a:rPr lang="el-GR" b="1" dirty="0">
                <a:latin typeface="Times New Roman" charset="0"/>
                <a:ea typeface="Times New Roman" charset="0"/>
                <a:cs typeface="Times New Roman" charset="0"/>
              </a:rPr>
              <a:t>Ενδεικτική Βιβλιογραφία</a:t>
            </a:r>
            <a:endParaRPr lang="en-US" b="1" dirty="0">
              <a:latin typeface="Times New Roman" charset="0"/>
              <a:ea typeface="Times New Roman" charset="0"/>
              <a:cs typeface="Times New Roman" charset="0"/>
            </a:endParaRPr>
          </a:p>
        </p:txBody>
      </p:sp>
      <p:sp>
        <p:nvSpPr>
          <p:cNvPr id="5" name="TextBox 4"/>
          <p:cNvSpPr txBox="1"/>
          <p:nvPr/>
        </p:nvSpPr>
        <p:spPr>
          <a:xfrm>
            <a:off x="0" y="626910"/>
            <a:ext cx="12192000" cy="6001643"/>
          </a:xfrm>
          <a:prstGeom prst="rect">
            <a:avLst/>
          </a:prstGeom>
          <a:noFill/>
        </p:spPr>
        <p:txBody>
          <a:bodyPr wrap="square" rtlCol="0">
            <a:spAutoFit/>
          </a:bodyPr>
          <a:lstStyle/>
          <a:p>
            <a:pPr marL="285750" indent="-285750" algn="just">
              <a:lnSpc>
                <a:spcPct val="150000"/>
              </a:lnSpc>
              <a:buFont typeface="Arial" charset="0"/>
              <a:buChar char="•"/>
            </a:pPr>
            <a:r>
              <a:rPr lang="el-GR" sz="1600" dirty="0" err="1">
                <a:latin typeface="Times New Roman" charset="0"/>
                <a:ea typeface="Times New Roman" charset="0"/>
                <a:cs typeface="Times New Roman" charset="0"/>
              </a:rPr>
              <a:t>Κατσαρίδου</a:t>
            </a:r>
            <a:r>
              <a:rPr lang="el-GR" sz="1600" dirty="0">
                <a:latin typeface="Times New Roman" charset="0"/>
                <a:ea typeface="Times New Roman" charset="0"/>
                <a:cs typeface="Times New Roman" charset="0"/>
              </a:rPr>
              <a:t>, Μ. (2011). </a:t>
            </a:r>
            <a:r>
              <a:rPr lang="el-GR" sz="1600" i="1" dirty="0">
                <a:latin typeface="Times New Roman" charset="0"/>
                <a:ea typeface="Times New Roman" charset="0"/>
                <a:cs typeface="Times New Roman" charset="0"/>
              </a:rPr>
              <a:t>Η μέθοδος της δραματοποίησης στη διδασκαλία της λογοτεχνίας.</a:t>
            </a:r>
            <a:r>
              <a:rPr lang="el-GR" sz="1600" dirty="0">
                <a:latin typeface="Times New Roman" charset="0"/>
                <a:ea typeface="Times New Roman" charset="0"/>
                <a:cs typeface="Times New Roman" charset="0"/>
              </a:rPr>
              <a:t> (Διδακτορική Διατριβή). Αριστοτέλειο Πανεπιστήμιο Θεσσαλονίκης (ΑΠΘ), Σχολή Παιδαγωγική, Τμήμα Παιδαγωγικό Δημοτικής </a:t>
            </a:r>
            <a:r>
              <a:rPr lang="el-GR" sz="1600" dirty="0" err="1">
                <a:latin typeface="Times New Roman" charset="0"/>
                <a:ea typeface="Times New Roman" charset="0"/>
                <a:cs typeface="Times New Roman" charset="0"/>
              </a:rPr>
              <a:t>Εκαπίδευσης</a:t>
            </a:r>
            <a:r>
              <a:rPr lang="el-GR" sz="1600" dirty="0">
                <a:latin typeface="Times New Roman" charset="0"/>
                <a:ea typeface="Times New Roman" charset="0"/>
                <a:cs typeface="Times New Roman" charset="0"/>
              </a:rPr>
              <a:t>, Τομέας Παιδαγωγικής και Κοινωνικού Αποκλεισμού, Θεσσαλονίκη.</a:t>
            </a:r>
            <a:r>
              <a:rPr lang="en-GB" sz="1600" dirty="0">
                <a:latin typeface="Times New Roman" charset="0"/>
                <a:ea typeface="Times New Roman" charset="0"/>
                <a:cs typeface="Times New Roman" charset="0"/>
              </a:rPr>
              <a:t> </a:t>
            </a:r>
          </a:p>
          <a:p>
            <a:pPr marL="285750" indent="-285750" algn="just">
              <a:lnSpc>
                <a:spcPct val="150000"/>
              </a:lnSpc>
              <a:buFont typeface="Arial" charset="0"/>
              <a:buChar char="•"/>
            </a:pPr>
            <a:r>
              <a:rPr lang="el-GR" sz="1600" dirty="0" err="1">
                <a:latin typeface="Times New Roman" charset="0"/>
                <a:ea typeface="Times New Roman" charset="0"/>
                <a:cs typeface="Times New Roman" charset="0"/>
              </a:rPr>
              <a:t>Κουρετζής</a:t>
            </a:r>
            <a:r>
              <a:rPr lang="el-GR" sz="1600" dirty="0">
                <a:latin typeface="Times New Roman" charset="0"/>
                <a:ea typeface="Times New Roman" charset="0"/>
                <a:cs typeface="Times New Roman" charset="0"/>
              </a:rPr>
              <a:t>, Λ. (2008). </a:t>
            </a:r>
            <a:r>
              <a:rPr lang="el-GR" sz="1600" i="1" dirty="0">
                <a:latin typeface="Times New Roman" charset="0"/>
                <a:ea typeface="Times New Roman" charset="0"/>
                <a:cs typeface="Times New Roman" charset="0"/>
              </a:rPr>
              <a:t>Το θεατρικό παιχνίδι και οι διαστάσεις του</a:t>
            </a:r>
            <a:r>
              <a:rPr lang="el-GR" sz="1600" dirty="0">
                <a:latin typeface="Times New Roman" charset="0"/>
                <a:ea typeface="Times New Roman" charset="0"/>
                <a:cs typeface="Times New Roman" charset="0"/>
              </a:rPr>
              <a:t>. Αθήνα</a:t>
            </a:r>
            <a:r>
              <a:rPr lang="en-US" sz="1600"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Ταξιδευτής.</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Κωστή, </a:t>
            </a:r>
            <a:r>
              <a:rPr lang="en-GB" sz="1600" dirty="0">
                <a:latin typeface="Times New Roman" charset="0"/>
                <a:ea typeface="Times New Roman" charset="0"/>
                <a:cs typeface="Times New Roman" charset="0"/>
              </a:rPr>
              <a:t>A</a:t>
            </a:r>
            <a:r>
              <a:rPr lang="el-GR" sz="1600" dirty="0">
                <a:latin typeface="Times New Roman" charset="0"/>
                <a:ea typeface="Times New Roman" charset="0"/>
                <a:cs typeface="Times New Roman" charset="0"/>
              </a:rPr>
              <a:t>. (2016). </a:t>
            </a:r>
            <a:r>
              <a:rPr lang="el-GR" sz="1600" i="1" dirty="0">
                <a:latin typeface="Times New Roman" charset="0"/>
                <a:ea typeface="Times New Roman" charset="0"/>
                <a:cs typeface="Times New Roman" charset="0"/>
              </a:rPr>
              <a:t>Η δραματική τέχνη στην εκπαίδευση ως μέσο για την καλλιέργεια ιστορικής </a:t>
            </a:r>
            <a:r>
              <a:rPr lang="el-GR" sz="1600" i="1" dirty="0" err="1">
                <a:latin typeface="Times New Roman" charset="0"/>
                <a:ea typeface="Times New Roman" charset="0"/>
                <a:cs typeface="Times New Roman" charset="0"/>
              </a:rPr>
              <a:t>ενσυναίσθησης</a:t>
            </a:r>
            <a:r>
              <a:rPr lang="el-GR" sz="1600" i="1" dirty="0">
                <a:latin typeface="Times New Roman" charset="0"/>
                <a:ea typeface="Times New Roman" charset="0"/>
                <a:cs typeface="Times New Roman" charset="0"/>
              </a:rPr>
              <a:t> σε μαθητές γυμνασίου. </a:t>
            </a:r>
            <a:r>
              <a:rPr lang="el-GR" sz="1600" dirty="0">
                <a:latin typeface="Times New Roman" charset="0"/>
                <a:ea typeface="Times New Roman" charset="0"/>
                <a:cs typeface="Times New Roman" charset="0"/>
              </a:rPr>
              <a:t>(Διδακτορική Διατριβή). Πανεπιστήμιο Πελοποννήσου, Σχολή Καλών Τεχνών, Τμήμα Θεατρικών Σπουδών, Ναύπλιο.</a:t>
            </a:r>
            <a:endParaRPr lang="en-GB" sz="1600" dirty="0">
              <a:latin typeface="Times New Roman" charset="0"/>
              <a:ea typeface="Times New Roman" charset="0"/>
              <a:cs typeface="Times New Roman" charset="0"/>
            </a:endParaRPr>
          </a:p>
          <a:p>
            <a:pPr marL="285750" indent="-285750" algn="just">
              <a:lnSpc>
                <a:spcPct val="150000"/>
              </a:lnSpc>
              <a:buFont typeface="Arial" charset="0"/>
              <a:buChar char="•"/>
            </a:pPr>
            <a:r>
              <a:rPr lang="el-GR" sz="1600" dirty="0">
                <a:latin typeface="Times New Roman" charset="0"/>
                <a:ea typeface="Times New Roman" charset="0"/>
                <a:cs typeface="Times New Roman" charset="0"/>
              </a:rPr>
              <a:t>Μπάκα, Α. Ε. (2011). </a:t>
            </a:r>
            <a:r>
              <a:rPr lang="el-GR" sz="1600" i="1" dirty="0">
                <a:latin typeface="Times New Roman" charset="0"/>
                <a:ea typeface="Times New Roman" charset="0"/>
                <a:cs typeface="Times New Roman" charset="0"/>
              </a:rPr>
              <a:t>Η θεατρική αγωγή (το θεατρικό παιχνίδι) ως μέσο ενίσχυσης της αυτοαντίληψης και της αυτοεκτίμησης ατόμων τυπικής ανάπτυξης και ατόμων με ειδικές ανάγκες</a:t>
            </a:r>
            <a:r>
              <a:rPr lang="el-GR" sz="1600" dirty="0">
                <a:latin typeface="Times New Roman" charset="0"/>
                <a:ea typeface="Times New Roman" charset="0"/>
                <a:cs typeface="Times New Roman" charset="0"/>
              </a:rPr>
              <a:t>. (Διδακτορική Διατριβή) Πανεπιστήμιο Μακεδονίας, Σχολή Οικονομικών και Κοινωνικών Επιστημών, Τμήμα Εκπαιδευτικής και κοινωνικής πολιτικής, Θεσσαλονίκη.</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Παπαδόπουλος, Σ. (2010). </a:t>
            </a:r>
            <a:r>
              <a:rPr lang="el-GR" sz="1600" i="1" dirty="0">
                <a:latin typeface="Times New Roman" charset="0"/>
                <a:ea typeface="Times New Roman" charset="0"/>
                <a:cs typeface="Times New Roman" charset="0"/>
              </a:rPr>
              <a:t>Παιδαγωγική́ του θεάτρου</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Αθήνα</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Αυτοέκδοση</a:t>
            </a:r>
            <a:r>
              <a:rPr lang="el-GR" sz="1600" dirty="0">
                <a:latin typeface="Times New Roman" charset="0"/>
                <a:ea typeface="Times New Roman" charset="0"/>
                <a:cs typeface="Times New Roman" charset="0"/>
              </a:rPr>
              <a:t>.</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Παπαδόπουλος, Σ. (2014). </a:t>
            </a:r>
            <a:r>
              <a:rPr lang="el-GR" sz="1600" i="1" dirty="0">
                <a:latin typeface="Times New Roman" charset="0"/>
                <a:ea typeface="Times New Roman" charset="0"/>
                <a:cs typeface="Times New Roman" charset="0"/>
              </a:rPr>
              <a:t>Για την ιστορία του θεάτρου στην εκπαίδευση</a:t>
            </a:r>
            <a:r>
              <a:rPr lang="el-GR" sz="1600" dirty="0">
                <a:latin typeface="Times New Roman" charset="0"/>
                <a:ea typeface="Times New Roman" charset="0"/>
                <a:cs typeface="Times New Roman" charset="0"/>
              </a:rPr>
              <a:t>. Στο Θ. </a:t>
            </a:r>
            <a:r>
              <a:rPr lang="el-GR" sz="1600" dirty="0" err="1">
                <a:latin typeface="Times New Roman" charset="0"/>
                <a:ea typeface="Times New Roman" charset="0"/>
                <a:cs typeface="Times New Roman" charset="0"/>
              </a:rPr>
              <a:t>Γραμματάς</a:t>
            </a:r>
            <a:r>
              <a:rPr lang="el-GR" sz="1600" dirty="0">
                <a:latin typeface="Times New Roman" charset="0"/>
                <a:ea typeface="Times New Roman" charset="0"/>
                <a:cs typeface="Times New Roman" charset="0"/>
              </a:rPr>
              <a:t>, </a:t>
            </a:r>
            <a:r>
              <a:rPr lang="el-GR" sz="1600" i="1" dirty="0">
                <a:latin typeface="Times New Roman" charset="0"/>
                <a:ea typeface="Times New Roman" charset="0"/>
                <a:cs typeface="Times New Roman" charset="0"/>
              </a:rPr>
              <a:t>Το θέατρο στην εκπαίδευση</a:t>
            </a:r>
            <a:r>
              <a:rPr lang="en-US" sz="1600" i="1" dirty="0">
                <a:latin typeface="Times New Roman" charset="0"/>
                <a:ea typeface="Times New Roman" charset="0"/>
                <a:cs typeface="Times New Roman" charset="0"/>
              </a:rPr>
              <a:t>: </a:t>
            </a:r>
            <a:r>
              <a:rPr lang="el-GR" sz="1600" i="1" dirty="0">
                <a:latin typeface="Times New Roman" charset="0"/>
                <a:ea typeface="Times New Roman" charset="0"/>
                <a:cs typeface="Times New Roman" charset="0"/>
              </a:rPr>
              <a:t>Καλλιτεχνική έκφραση και παιδαγωγία</a:t>
            </a:r>
            <a:r>
              <a:rPr lang="el-GR" sz="1600" dirty="0">
                <a:latin typeface="Times New Roman" charset="0"/>
                <a:ea typeface="Times New Roman" charset="0"/>
                <a:cs typeface="Times New Roman" charset="0"/>
              </a:rPr>
              <a:t>. Αθήνα</a:t>
            </a:r>
            <a:r>
              <a:rPr lang="en-US" sz="1600" dirty="0">
                <a:latin typeface="Times New Roman" charset="0"/>
                <a:ea typeface="Times New Roman" charset="0"/>
                <a:cs typeface="Times New Roman" charset="0"/>
              </a:rPr>
              <a:t>:</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Διάδραση</a:t>
            </a:r>
            <a:r>
              <a:rPr lang="el-GR" sz="1600" dirty="0">
                <a:latin typeface="Times New Roman" charset="0"/>
                <a:ea typeface="Times New Roman" charset="0"/>
                <a:cs typeface="Times New Roman" charset="0"/>
              </a:rPr>
              <a:t>.</a:t>
            </a:r>
          </a:p>
          <a:p>
            <a:pPr marL="285750" indent="-285750" algn="just">
              <a:lnSpc>
                <a:spcPct val="150000"/>
              </a:lnSpc>
              <a:buFont typeface="Arial" charset="0"/>
              <a:buChar char="•"/>
            </a:pPr>
            <a:r>
              <a:rPr lang="el-GR" sz="1600" dirty="0" err="1">
                <a:latin typeface="Times New Roman" charset="0"/>
                <a:ea typeface="Times New Roman" charset="0"/>
                <a:cs typeface="Times New Roman" charset="0"/>
              </a:rPr>
              <a:t>Σέξτου</a:t>
            </a:r>
            <a:r>
              <a:rPr lang="el-GR" sz="1600" dirty="0">
                <a:latin typeface="Times New Roman" charset="0"/>
                <a:ea typeface="Times New Roman" charset="0"/>
                <a:cs typeface="Times New Roman" charset="0"/>
              </a:rPr>
              <a:t>, Π. (2005). </a:t>
            </a:r>
            <a:r>
              <a:rPr lang="el-GR" sz="1600" i="1" dirty="0" err="1">
                <a:latin typeface="Times New Roman" charset="0"/>
                <a:ea typeface="Times New Roman" charset="0"/>
                <a:cs typeface="Times New Roman" charset="0"/>
              </a:rPr>
              <a:t>Θεατρο</a:t>
            </a:r>
            <a:r>
              <a:rPr lang="el-GR" sz="1600" i="1" dirty="0">
                <a:latin typeface="Times New Roman" charset="0"/>
                <a:ea typeface="Times New Roman" charset="0"/>
                <a:cs typeface="Times New Roman" charset="0"/>
              </a:rPr>
              <a:t>-παιδαγωγικά προγράμματα στα σχολεία. </a:t>
            </a:r>
            <a:r>
              <a:rPr lang="el-GR" sz="1600" dirty="0">
                <a:latin typeface="Times New Roman" charset="0"/>
                <a:ea typeface="Times New Roman" charset="0"/>
                <a:cs typeface="Times New Roman" charset="0"/>
              </a:rPr>
              <a:t>Αθήνα: Μεταίχμιο.</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Τσιάρας, Α. (2005). </a:t>
            </a:r>
            <a:r>
              <a:rPr lang="el-GR" sz="1600" i="1" dirty="0">
                <a:latin typeface="Times New Roman" charset="0"/>
                <a:ea typeface="Times New Roman" charset="0"/>
                <a:cs typeface="Times New Roman" charset="0"/>
              </a:rPr>
              <a:t>Το δράμα και το θέατρο στην εκπαίδευση</a:t>
            </a:r>
            <a:r>
              <a:rPr lang="el-GR" sz="1600" dirty="0">
                <a:latin typeface="Times New Roman" charset="0"/>
                <a:ea typeface="Times New Roman" charset="0"/>
                <a:cs typeface="Times New Roman" charset="0"/>
              </a:rPr>
              <a:t>. Αθήνα</a:t>
            </a:r>
            <a:r>
              <a:rPr lang="en-US" sz="1600"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Εκτυπώσεις-Εκδόσεις Παπούλιας.</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Τσιάρας, Α. (2009). Η παιδαγωγική μεθοδολογία της </a:t>
            </a:r>
            <a:r>
              <a:rPr lang="el-GR" sz="1600" dirty="0" err="1">
                <a:latin typeface="Times New Roman" charset="0"/>
                <a:ea typeface="Times New Roman" charset="0"/>
                <a:cs typeface="Times New Roman" charset="0"/>
              </a:rPr>
              <a:t>Dorothy</a:t>
            </a:r>
            <a:r>
              <a:rPr lang="el-GR" sz="1600" dirty="0">
                <a:latin typeface="Times New Roman" charset="0"/>
                <a:ea typeface="Times New Roman" charset="0"/>
                <a:cs typeface="Times New Roman" charset="0"/>
              </a:rPr>
              <a:t> </a:t>
            </a:r>
            <a:r>
              <a:rPr lang="el-GR" sz="1600" dirty="0" err="1">
                <a:latin typeface="Times New Roman" charset="0"/>
                <a:ea typeface="Times New Roman" charset="0"/>
                <a:cs typeface="Times New Roman" charset="0"/>
              </a:rPr>
              <a:t>Heathcote</a:t>
            </a:r>
            <a:r>
              <a:rPr lang="el-GR" sz="1600" dirty="0">
                <a:latin typeface="Times New Roman" charset="0"/>
                <a:ea typeface="Times New Roman" charset="0"/>
                <a:cs typeface="Times New Roman" charset="0"/>
              </a:rPr>
              <a:t> στη διδακτική του εκπαιδευτικού δράματος.  </a:t>
            </a:r>
            <a:r>
              <a:rPr lang="el-GR" sz="1600" i="1" dirty="0" err="1">
                <a:latin typeface="Times New Roman" charset="0"/>
                <a:ea typeface="Times New Roman" charset="0"/>
                <a:cs typeface="Times New Roman" charset="0"/>
              </a:rPr>
              <a:t>Παράβασις</a:t>
            </a:r>
            <a:r>
              <a:rPr lang="el-GR" sz="1600" dirty="0">
                <a:latin typeface="Times New Roman" charset="0"/>
                <a:ea typeface="Times New Roman" charset="0"/>
                <a:cs typeface="Times New Roman" charset="0"/>
              </a:rPr>
              <a:t>, 9, 611-637.</a:t>
            </a:r>
            <a:endParaRPr lang="en-GB" sz="1600" dirty="0">
              <a:latin typeface="Times New Roman" charset="0"/>
              <a:ea typeface="Times New Roman" charset="0"/>
              <a:cs typeface="Times New Roman" charset="0"/>
            </a:endParaRPr>
          </a:p>
          <a:p>
            <a:pPr marL="285750" indent="-285750" algn="just">
              <a:lnSpc>
                <a:spcPct val="150000"/>
              </a:lnSpc>
              <a:buFont typeface="Arial" charset="0"/>
              <a:buChar char="•"/>
            </a:pP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40313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564AF-F9F1-F1F0-65DD-396C5E89785E}"/>
              </a:ext>
            </a:extLst>
          </p:cNvPr>
          <p:cNvSpPr txBox="1"/>
          <p:nvPr/>
        </p:nvSpPr>
        <p:spPr>
          <a:xfrm>
            <a:off x="0" y="0"/>
            <a:ext cx="12192000" cy="6690486"/>
          </a:xfrm>
          <a:prstGeom prst="rect">
            <a:avLst/>
          </a:prstGeom>
          <a:noFill/>
        </p:spPr>
        <p:txBody>
          <a:bodyPr wrap="square" rtlCol="0">
            <a:spAutoFit/>
          </a:bodyPr>
          <a:lstStyle/>
          <a:p>
            <a:pPr marL="285750" indent="-285750" algn="just">
              <a:lnSpc>
                <a:spcPct val="150000"/>
              </a:lnSpc>
              <a:buFontTx/>
              <a:buChar char="-"/>
            </a:pPr>
            <a:r>
              <a:rPr lang="el-GR" b="1" dirty="0">
                <a:latin typeface="Times New Roman" panose="02020603050405020304" pitchFamily="18" charset="0"/>
                <a:cs typeface="Times New Roman" panose="02020603050405020304" pitchFamily="18" charset="0"/>
              </a:rPr>
              <a:t>Θέατρο στην εκπαίδευση</a:t>
            </a:r>
            <a:r>
              <a:rPr lang="en-GB"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(ΤΙΕ)</a:t>
            </a:r>
            <a:r>
              <a:rPr lang="en-GB" b="1" dirty="0">
                <a:latin typeface="Times New Roman" panose="02020603050405020304" pitchFamily="18" charset="0"/>
                <a:cs typeface="Times New Roman" panose="02020603050405020304" pitchFamily="18" charset="0"/>
              </a:rPr>
              <a:t>:</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 </a:t>
            </a:r>
            <a:r>
              <a:rPr lang="el-GR" dirty="0" err="1">
                <a:latin typeface="Times New Roman" panose="02020603050405020304" pitchFamily="18" charset="0"/>
                <a:cs typeface="Times New Roman" panose="02020603050405020304" pitchFamily="18" charset="0"/>
              </a:rPr>
              <a:t>θεατροπαιδαγωγικά</a:t>
            </a:r>
            <a:r>
              <a:rPr lang="el-GR" dirty="0">
                <a:latin typeface="Times New Roman" panose="02020603050405020304" pitchFamily="18" charset="0"/>
                <a:cs typeface="Times New Roman" panose="02020603050405020304" pitchFamily="18" charset="0"/>
              </a:rPr>
              <a:t> προγράμματα (</a:t>
            </a:r>
            <a:r>
              <a:rPr lang="en-GB" dirty="0">
                <a:latin typeface="Times New Roman" panose="02020603050405020304" pitchFamily="18" charset="0"/>
                <a:cs typeface="Times New Roman" panose="02020603050405020304" pitchFamily="18" charset="0"/>
              </a:rPr>
              <a:t>TIE)</a:t>
            </a:r>
            <a:r>
              <a:rPr lang="el-GR" dirty="0">
                <a:latin typeface="Times New Roman" panose="02020603050405020304" pitchFamily="18" charset="0"/>
                <a:cs typeface="Times New Roman" panose="02020603050405020304" pitchFamily="18" charset="0"/>
              </a:rPr>
              <a:t> έχουν τις ρίζες τους στην Αγγλία της δεκαετίας του 1960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συγκεκριμένα πρωτοεμφανίζονται από την ομάδα </a:t>
            </a:r>
            <a:r>
              <a:rPr lang="en-GB" dirty="0">
                <a:latin typeface="Times New Roman" panose="02020603050405020304" pitchFamily="18" charset="0"/>
                <a:cs typeface="Times New Roman" panose="02020603050405020304" pitchFamily="18" charset="0"/>
              </a:rPr>
              <a:t>Belgrade </a:t>
            </a:r>
            <a:r>
              <a:rPr lang="el-GR" dirty="0">
                <a:latin typeface="Times New Roman" panose="02020603050405020304" pitchFamily="18" charset="0"/>
                <a:cs typeface="Times New Roman" panose="02020603050405020304" pitchFamily="18" charset="0"/>
              </a:rPr>
              <a:t>στο </a:t>
            </a:r>
            <a:r>
              <a:rPr lang="en-GB" dirty="0">
                <a:latin typeface="Times New Roman" panose="02020603050405020304" pitchFamily="18" charset="0"/>
                <a:cs typeface="Times New Roman" panose="02020603050405020304" pitchFamily="18" charset="0"/>
              </a:rPr>
              <a:t>Coventry</a:t>
            </a:r>
            <a:r>
              <a:rPr lang="en-GB"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οργανωμένες επαγγελματικές θεατρικές ομάδες πολύ συχνά από έναν ηθοποιό και έναν παιδαγωγό, οι οποίες επισκέπτονται τα σχολεία, </a:t>
            </a:r>
            <a:r>
              <a:rPr lang="el-GR" dirty="0" err="1">
                <a:latin typeface="Times New Roman" panose="02020603050405020304" pitchFamily="18" charset="0"/>
                <a:cs typeface="Times New Roman" panose="02020603050405020304" pitchFamily="18" charset="0"/>
              </a:rPr>
              <a:t>προσεγγίζοντ</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θ΄ματα</a:t>
            </a:r>
            <a:r>
              <a:rPr lang="el-GR" dirty="0">
                <a:latin typeface="Times New Roman" panose="02020603050405020304" pitchFamily="18" charset="0"/>
                <a:cs typeface="Times New Roman" panose="02020603050405020304" pitchFamily="18" charset="0"/>
              </a:rPr>
              <a:t> που απασχολούσαν του μαθητές όπως ο ρατσισμός, η ξενοφοβία, η μόλυνση του περιβάλλοντος, η φτώχεια, τα ναρκωτικά, τον αλκοολισμό, το </a:t>
            </a:r>
            <a:r>
              <a:rPr lang="en-GB" dirty="0">
                <a:latin typeface="Times New Roman" panose="02020603050405020304" pitchFamily="18" charset="0"/>
                <a:cs typeface="Times New Roman" panose="02020603050405020304" pitchFamily="18" charset="0"/>
              </a:rPr>
              <a:t>AIDS</a:t>
            </a:r>
            <a:r>
              <a:rPr lang="el-GR" dirty="0">
                <a:latin typeface="Times New Roman" panose="02020603050405020304" pitchFamily="18" charset="0"/>
                <a:cs typeface="Times New Roman" panose="02020603050405020304" pitchFamily="18" charset="0"/>
              </a:rPr>
              <a:t>, τη παιδική εργασία, η ισότητα των δύο φύλων. Μετά τη συνεννόηση με τους εκπαιδευτικούς υπήρχαν τέσσερα στάδια, η παρουσίαση μιας παράστασης, θεατρική προσέγγιση του θέματος, εικαστικό εργαστήριο, συζήτηση και δημιουργία υλικού. Κατά τη διάρκεια της δεκαετίας του 90 δημιουργήθηκε μία τάση από την επίσημη βρετανική εκπαιδευτική πολιτική να συνδέονται τα θέματα διαπραγμάτευσης των </a:t>
            </a:r>
            <a:r>
              <a:rPr lang="el-GR" dirty="0" err="1">
                <a:latin typeface="Times New Roman" panose="02020603050405020304" pitchFamily="18" charset="0"/>
                <a:cs typeface="Times New Roman" panose="02020603050405020304" pitchFamily="18" charset="0"/>
              </a:rPr>
              <a:t>θεατροπαιδαγωγικών</a:t>
            </a:r>
            <a:r>
              <a:rPr lang="el-GR" dirty="0">
                <a:latin typeface="Times New Roman" panose="02020603050405020304" pitchFamily="18" charset="0"/>
                <a:cs typeface="Times New Roman" panose="02020603050405020304" pitchFamily="18" charset="0"/>
              </a:rPr>
              <a:t> προγραμμάτων με τα επίσημα αναλυτικά προγράμματα  ενώ στη συνέχεια η κυβέρνηση </a:t>
            </a:r>
            <a:r>
              <a:rPr lang="en-GB" dirty="0">
                <a:latin typeface="Times New Roman" panose="02020603050405020304" pitchFamily="18" charset="0"/>
                <a:cs typeface="Times New Roman" panose="02020603050405020304" pitchFamily="18" charset="0"/>
              </a:rPr>
              <a:t>Tony Blair </a:t>
            </a:r>
            <a:r>
              <a:rPr lang="en-GB" dirty="0" err="1">
                <a:latin typeface="Times New Roman" panose="02020603050405020304" pitchFamily="18" charset="0"/>
                <a:cs typeface="Times New Roman" panose="02020603050405020304" pitchFamily="18" charset="0"/>
              </a:rPr>
              <a:t>έ</a:t>
            </a:r>
            <a:r>
              <a:rPr lang="el-GR" dirty="0" err="1">
                <a:latin typeface="Times New Roman" panose="02020603050405020304" pitchFamily="18" charset="0"/>
                <a:cs typeface="Times New Roman" panose="02020603050405020304" pitchFamily="18" charset="0"/>
              </a:rPr>
              <a:t>δωσε</a:t>
            </a:r>
            <a:r>
              <a:rPr lang="el-GR" dirty="0">
                <a:latin typeface="Times New Roman" panose="02020603050405020304" pitchFamily="18" charset="0"/>
                <a:cs typeface="Times New Roman" panose="02020603050405020304" pitchFamily="18" charset="0"/>
              </a:rPr>
              <a:t> έμφαση στη δημιουργική μάθηση και στην ανάπτυξη δημιουργικής σκέψης εισάγοντας το γνωστικό </a:t>
            </a:r>
            <a:r>
              <a:rPr lang="el-GR" dirty="0" err="1">
                <a:latin typeface="Times New Roman" panose="02020603050405020304" pitchFamily="18" charset="0"/>
                <a:cs typeface="Times New Roman" panose="02020603050405020304" pitchFamily="18" charset="0"/>
              </a:rPr>
              <a:t>αντικειμένο</a:t>
            </a:r>
            <a:r>
              <a:rPr lang="el-GR" dirty="0">
                <a:latin typeface="Times New Roman" panose="02020603050405020304" pitchFamily="18" charset="0"/>
                <a:cs typeface="Times New Roman" panose="02020603050405020304" pitchFamily="18" charset="0"/>
              </a:rPr>
              <a:t> κοινωνικής και πολιτικής αγωγής (</a:t>
            </a:r>
            <a:r>
              <a:rPr lang="en-GB" dirty="0">
                <a:latin typeface="Times New Roman" panose="02020603050405020304" pitchFamily="18" charset="0"/>
                <a:cs typeface="Times New Roman" panose="02020603050405020304" pitchFamily="18" charset="0"/>
              </a:rPr>
              <a:t>Citizenship</a:t>
            </a:r>
            <a:r>
              <a:rPr lang="el-GR" dirty="0">
                <a:latin typeface="Times New Roman" panose="02020603050405020304" pitchFamily="18" charset="0"/>
                <a:cs typeface="Times New Roman" panose="02020603050405020304" pitchFamily="18" charset="0"/>
              </a:rPr>
              <a:t>) το 1999</a:t>
            </a:r>
          </a:p>
          <a:p>
            <a:pPr marL="285750" indent="-285750" algn="just">
              <a:lnSpc>
                <a:spcPct val="150000"/>
              </a:lnSpc>
              <a:buFontTx/>
              <a:buChar char="-"/>
            </a:pPr>
            <a:r>
              <a:rPr lang="el-GR" sz="1800" b="1" dirty="0">
                <a:latin typeface="Times New Roman" charset="0"/>
                <a:ea typeface="Times New Roman" charset="0"/>
                <a:cs typeface="Times New Roman" charset="0"/>
              </a:rPr>
              <a:t>Είδη θεάτρου του Βραζιλιάνου θεατράνθρωπου </a:t>
            </a:r>
            <a:r>
              <a:rPr lang="en-US" sz="1800" b="1" dirty="0">
                <a:latin typeface="Times New Roman" charset="0"/>
                <a:ea typeface="Times New Roman" charset="0"/>
                <a:cs typeface="Times New Roman" charset="0"/>
              </a:rPr>
              <a:t>Augusto Boal</a:t>
            </a:r>
            <a:r>
              <a:rPr lang="el-GR" sz="1800" b="1" dirty="0">
                <a:latin typeface="Times New Roman" charset="0"/>
                <a:ea typeface="Times New Roman" charset="0"/>
                <a:cs typeface="Times New Roman" charset="0"/>
              </a:rPr>
              <a:t> (1931-2009)</a:t>
            </a:r>
            <a:r>
              <a:rPr lang="en-GB" sz="1800" b="1" dirty="0">
                <a:latin typeface="Times New Roman" charset="0"/>
                <a:ea typeface="Times New Roman" charset="0"/>
                <a:cs typeface="Times New Roman" charset="0"/>
              </a:rPr>
              <a:t>: </a:t>
            </a:r>
            <a:r>
              <a:rPr lang="el-GR" sz="1800" dirty="0">
                <a:latin typeface="Times New Roman" charset="0"/>
                <a:ea typeface="Times New Roman" charset="0"/>
                <a:cs typeface="Times New Roman" charset="0"/>
              </a:rPr>
              <a:t>Ο</a:t>
            </a:r>
            <a:r>
              <a:rPr lang="en-US" sz="1800" dirty="0">
                <a:latin typeface="Times New Roman" charset="0"/>
                <a:ea typeface="Times New Roman" charset="0"/>
                <a:cs typeface="Times New Roman" charset="0"/>
              </a:rPr>
              <a:t> Boal</a:t>
            </a:r>
            <a:r>
              <a:rPr lang="el-GR" sz="1800" dirty="0">
                <a:latin typeface="Times New Roman" charset="0"/>
                <a:ea typeface="Times New Roman" charset="0"/>
                <a:cs typeface="Times New Roman" charset="0"/>
              </a:rPr>
              <a:t> γεννήθηκε στο Ρίο Ντε-</a:t>
            </a:r>
            <a:r>
              <a:rPr lang="el-GR" sz="1800" dirty="0" err="1">
                <a:latin typeface="Times New Roman" charset="0"/>
                <a:ea typeface="Times New Roman" charset="0"/>
                <a:cs typeface="Times New Roman" charset="0"/>
              </a:rPr>
              <a:t>τζανέιρο</a:t>
            </a:r>
            <a:r>
              <a:rPr lang="el-GR" sz="1800" dirty="0">
                <a:latin typeface="Times New Roman" charset="0"/>
                <a:ea typeface="Times New Roman" charset="0"/>
                <a:cs typeface="Times New Roman" charset="0"/>
              </a:rPr>
              <a:t> το 1930 όταν υπήρχε στρατιωτικό καθεστώς στη Βραζιλία, εξορίστηκε το 1973 στην Αργεντινή. Το 2986 επέστρεψε στη Βραζιλία  δημιούργησε θεατρικές εταιρείες, εκλέχτηκε σε δημόσια θέση και έκανε το νομοθετικό θέατρο. Το θέατρο του καταπιεσμένου είναι μορφές </a:t>
            </a:r>
            <a:r>
              <a:rPr lang="el-GR" sz="1800" dirty="0" err="1">
                <a:latin typeface="Times New Roman" charset="0"/>
                <a:ea typeface="Times New Roman" charset="0"/>
                <a:cs typeface="Times New Roman" charset="0"/>
              </a:rPr>
              <a:t>διαδραστικού</a:t>
            </a:r>
            <a:r>
              <a:rPr lang="el-GR" sz="1800" dirty="0">
                <a:latin typeface="Times New Roman" charset="0"/>
                <a:ea typeface="Times New Roman" charset="0"/>
                <a:cs typeface="Times New Roman" charset="0"/>
              </a:rPr>
              <a:t> </a:t>
            </a:r>
            <a:r>
              <a:rPr lang="el-GR" sz="1800" dirty="0" err="1">
                <a:latin typeface="Times New Roman" charset="0"/>
                <a:ea typeface="Times New Roman" charset="0"/>
                <a:cs typeface="Times New Roman" charset="0"/>
              </a:rPr>
              <a:t>θεάτριυ</a:t>
            </a:r>
            <a:r>
              <a:rPr lang="el-GR" sz="1800" dirty="0">
                <a:latin typeface="Times New Roman" charset="0"/>
                <a:ea typeface="Times New Roman" charset="0"/>
                <a:cs typeface="Times New Roman" charset="0"/>
              </a:rPr>
              <a:t> και Εντάσσει το κοινό σε ρόλο ηθοποιού με στόχο να δοκιμάζουν τρόπους, μέσα από τη θεατρική σύμβαση, να αγωνιστούν ενάντια σε μορφές καταπίεσης που βιώνουν ώστε να βιώσουν την αλλαγή στην καθημερινή τους ζωή, όπως αόρατο θέατρο, θέατρο </a:t>
            </a:r>
            <a:r>
              <a:rPr lang="en-GB" sz="1800" dirty="0">
                <a:latin typeface="Times New Roman" charset="0"/>
                <a:ea typeface="Times New Roman" charset="0"/>
                <a:cs typeface="Times New Roman" charset="0"/>
              </a:rPr>
              <a:t>forum</a:t>
            </a:r>
            <a:r>
              <a:rPr lang="el-GR" sz="1800" dirty="0">
                <a:latin typeface="Times New Roman" charset="0"/>
                <a:ea typeface="Times New Roman" charset="0"/>
                <a:cs typeface="Times New Roman" charset="0"/>
              </a:rPr>
              <a:t>, θέατρο της εικόνας, θέατρο </a:t>
            </a:r>
            <a:r>
              <a:rPr lang="el-GR" sz="1800" dirty="0" err="1">
                <a:latin typeface="Times New Roman" charset="0"/>
                <a:ea typeface="Times New Roman" charset="0"/>
                <a:cs typeface="Times New Roman" charset="0"/>
              </a:rPr>
              <a:t>φημερίδας</a:t>
            </a:r>
            <a:r>
              <a:rPr lang="el-GR" sz="1800" dirty="0">
                <a:latin typeface="Times New Roman" charset="0"/>
                <a:ea typeface="Times New Roman" charset="0"/>
                <a:cs typeface="Times New Roman" charset="0"/>
              </a:rPr>
              <a:t> και νομοθετικό θέατρο</a:t>
            </a:r>
            <a:endParaRPr lang="en-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55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84BB87-610E-38D8-A0EC-07435243A3C4}"/>
              </a:ext>
            </a:extLst>
          </p:cNvPr>
          <p:cNvSpPr txBox="1"/>
          <p:nvPr/>
        </p:nvSpPr>
        <p:spPr>
          <a:xfrm>
            <a:off x="368135" y="391886"/>
            <a:ext cx="11467605" cy="2120004"/>
          </a:xfrm>
          <a:prstGeom prst="rect">
            <a:avLst/>
          </a:prstGeom>
          <a:noFill/>
        </p:spPr>
        <p:txBody>
          <a:bodyPr wrap="square" rtlCol="0">
            <a:spAutoFit/>
          </a:bodyPr>
          <a:lstStyle/>
          <a:p>
            <a:pPr marL="285750" indent="-285750" algn="just">
              <a:lnSpc>
                <a:spcPct val="150000"/>
              </a:lnSpc>
              <a:buFontTx/>
              <a:buChar char="-"/>
            </a:pPr>
            <a:r>
              <a:rPr lang="el-GR" b="1" dirty="0">
                <a:latin typeface="Times New Roman" charset="0"/>
                <a:ea typeface="Times New Roman" charset="0"/>
                <a:cs typeface="Times New Roman" charset="0"/>
              </a:rPr>
              <a:t>Παραδείγματα σύγχρονων μορφών έκφρασης που συνδέονται με τις ανάγκες ηθοποιών και θετών, συνδυάζουν δομικά στοιχεία του θεατρικού φαινομένου με διαφορετικές μορφές τέχνης και εκφράζουν κοινωνικούς προβληματισμούς</a:t>
            </a:r>
            <a:endParaRPr lang="en-GR" b="1" dirty="0">
              <a:latin typeface="Times New Roman" charset="0"/>
              <a:ea typeface="Times New Roman" charset="0"/>
              <a:cs typeface="Times New Roman" charset="0"/>
            </a:endParaRPr>
          </a:p>
          <a:p>
            <a:pPr marL="285750" indent="-285750" algn="just">
              <a:lnSpc>
                <a:spcPct val="150000"/>
              </a:lnSpc>
              <a:buFontTx/>
              <a:buChar char="-"/>
            </a:pPr>
            <a:r>
              <a:rPr lang="en-US" b="1" dirty="0" err="1">
                <a:latin typeface="Times New Roman" charset="0"/>
                <a:ea typeface="Times New Roman" charset="0"/>
                <a:cs typeface="Times New Roman" charset="0"/>
              </a:rPr>
              <a:t>Photoclip</a:t>
            </a:r>
            <a:r>
              <a:rPr lang="en-US" b="1"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Το </a:t>
            </a:r>
            <a:r>
              <a:rPr lang="en-US" dirty="0" err="1">
                <a:latin typeface="Times New Roman" charset="0"/>
                <a:ea typeface="Times New Roman" charset="0"/>
                <a:cs typeface="Times New Roman" charset="0"/>
              </a:rPr>
              <a:t>Photoclip</a:t>
            </a:r>
            <a:r>
              <a:rPr lang="en-US"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είναι η παρουσίαση ενός τραγουδιού σε οπτικοακουστικό υλικό, το οποίο υποστηρίζεται και ερμηνεύεται μέσα από μία θεατρική παράσταση και η απόδοσή της γίνεται μόνο με τη χρήση φωτογραφίας</a:t>
            </a:r>
            <a:endParaRPr lang="en-GR"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4162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39EDFE-D044-D825-54F3-AAE43AA0994E}"/>
              </a:ext>
            </a:extLst>
          </p:cNvPr>
          <p:cNvSpPr txBox="1"/>
          <p:nvPr/>
        </p:nvSpPr>
        <p:spPr>
          <a:xfrm>
            <a:off x="2022763" y="0"/>
            <a:ext cx="8146473" cy="458011"/>
          </a:xfrm>
          <a:prstGeom prst="rect">
            <a:avLst/>
          </a:prstGeom>
          <a:noFill/>
        </p:spPr>
        <p:txBody>
          <a:bodyPr wrap="square" rtlCol="0">
            <a:spAutoFit/>
          </a:bodyPr>
          <a:lstStyle/>
          <a:p>
            <a:pPr marL="285750" indent="-285750" algn="ctr">
              <a:lnSpc>
                <a:spcPct val="150000"/>
              </a:lnSpc>
              <a:buFont typeface="Wingdings" pitchFamily="2" charset="2"/>
              <a:buChar char="Ø"/>
            </a:pPr>
            <a:r>
              <a:rPr lang="el-GR" b="1" dirty="0">
                <a:latin typeface="Times New Roman" panose="02020603050405020304" pitchFamily="18" charset="0"/>
                <a:cs typeface="Times New Roman" panose="02020603050405020304" pitchFamily="18" charset="0"/>
              </a:rPr>
              <a:t>Θέματα που θα συζητηθούν</a:t>
            </a:r>
            <a:endParaRPr lang="en-GR"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325C9D0-9FFC-5417-18B9-7CE96701A35F}"/>
              </a:ext>
            </a:extLst>
          </p:cNvPr>
          <p:cNvSpPr txBox="1"/>
          <p:nvPr/>
        </p:nvSpPr>
        <p:spPr>
          <a:xfrm>
            <a:off x="-1" y="229005"/>
            <a:ext cx="12191999" cy="2535566"/>
          </a:xfrm>
          <a:prstGeom prst="rect">
            <a:avLst/>
          </a:prstGeom>
          <a:noFill/>
        </p:spPr>
        <p:txBody>
          <a:bodyPr wrap="square" rtlCol="0">
            <a:spAutoFit/>
          </a:bodyPr>
          <a:lstStyle/>
          <a:p>
            <a:pPr marL="285750" indent="-285750">
              <a:lnSpc>
                <a:spcPct val="150000"/>
              </a:lnSpc>
              <a:buFontTx/>
              <a:buChar char="-"/>
            </a:pPr>
            <a:r>
              <a:rPr lang="el-GR" dirty="0">
                <a:latin typeface="Times New Roman" charset="0"/>
                <a:ea typeface="Times New Roman" charset="0"/>
                <a:cs typeface="Times New Roman" charset="0"/>
              </a:rPr>
              <a:t>Βασικοί εκπρόσωποι οι οποίοι επηρέασαν την εξέλιξη του θεάτρου στην εκπαίδευση στον Αγγλοσαξονικό χώρο και στην Αμερική (</a:t>
            </a:r>
            <a:r>
              <a:rPr lang="en-US" dirty="0">
                <a:latin typeface="Times New Roman" charset="0"/>
                <a:ea typeface="Times New Roman" charset="0"/>
                <a:cs typeface="Times New Roman" charset="0"/>
              </a:rPr>
              <a:t>Harriet Finlay-Johnson, Winifred Ward,</a:t>
            </a:r>
            <a:r>
              <a:rPr lang="el-GR"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Peter Slade, Dorothy Heathcote, Brian Way, Gavin Bolton, </a:t>
            </a:r>
            <a:r>
              <a:rPr lang="en-US" dirty="0" err="1">
                <a:latin typeface="Times New Roman" charset="0"/>
                <a:ea typeface="Times New Roman" charset="0"/>
                <a:cs typeface="Times New Roman" charset="0"/>
              </a:rPr>
              <a:t>Jonothan</a:t>
            </a:r>
            <a:r>
              <a:rPr lang="en-US" dirty="0">
                <a:latin typeface="Times New Roman" charset="0"/>
                <a:ea typeface="Times New Roman" charset="0"/>
                <a:cs typeface="Times New Roman" charset="0"/>
              </a:rPr>
              <a:t> Neelands). </a:t>
            </a:r>
          </a:p>
          <a:p>
            <a:pPr marL="285750" indent="-285750">
              <a:lnSpc>
                <a:spcPct val="150000"/>
              </a:lnSpc>
              <a:buFontTx/>
              <a:buChar char="-"/>
            </a:pPr>
            <a:r>
              <a:rPr lang="el-GR" dirty="0" err="1">
                <a:latin typeface="Times New Roman" charset="0"/>
                <a:ea typeface="Times New Roman" charset="0"/>
                <a:cs typeface="Times New Roman" charset="0"/>
              </a:rPr>
              <a:t>Διαφων</a:t>
            </a:r>
            <a:r>
              <a:rPr lang="en-US" dirty="0" err="1">
                <a:latin typeface="Times New Roman" charset="0"/>
                <a:ea typeface="Times New Roman" charset="0"/>
                <a:cs typeface="Times New Roman" charset="0"/>
              </a:rPr>
              <a:t>ί</a:t>
            </a:r>
            <a:r>
              <a:rPr lang="el-GR" dirty="0">
                <a:latin typeface="Times New Roman" charset="0"/>
                <a:ea typeface="Times New Roman" charset="0"/>
                <a:cs typeface="Times New Roman" charset="0"/>
              </a:rPr>
              <a:t>α για την αναλογία θεάτρου και παιδαγωγικής διάστασης στην παιδαγωγική του θεάτρου (</a:t>
            </a:r>
            <a:r>
              <a:rPr lang="en-GB" dirty="0">
                <a:latin typeface="Times New Roman" charset="0"/>
                <a:ea typeface="Times New Roman" charset="0"/>
                <a:cs typeface="Times New Roman" charset="0"/>
              </a:rPr>
              <a:t>David </a:t>
            </a:r>
            <a:r>
              <a:rPr lang="en-GB" dirty="0" err="1">
                <a:latin typeface="Times New Roman" charset="0"/>
                <a:ea typeface="Times New Roman" charset="0"/>
                <a:cs typeface="Times New Roman" charset="0"/>
              </a:rPr>
              <a:t>Hornbrook</a:t>
            </a:r>
            <a:r>
              <a:rPr lang="en-GB"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a:lnSpc>
                <a:spcPct val="150000"/>
              </a:lnSpc>
            </a:pPr>
            <a:r>
              <a:rPr lang="en-US" b="1"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Διευκρινίσεις στις ορολογίες θεάτρου και δράματος στην εκπαίδευση</a:t>
            </a:r>
            <a:br>
              <a:rPr lang="en-US" b="1" dirty="0">
                <a:latin typeface="Times New Roman" charset="0"/>
                <a:ea typeface="Times New Roman" charset="0"/>
                <a:cs typeface="Times New Roman" charset="0"/>
              </a:rPr>
            </a:br>
            <a:endParaRPr lang="en-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6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650" y="50111"/>
            <a:ext cx="11552350" cy="369332"/>
          </a:xfrm>
          <a:prstGeom prst="rect">
            <a:avLst/>
          </a:prstGeom>
          <a:noFill/>
        </p:spPr>
        <p:txBody>
          <a:bodyPr wrap="square" rtlCol="0">
            <a:spAutoFit/>
          </a:bodyPr>
          <a:lstStyle/>
          <a:p>
            <a:pPr algn="ctr"/>
            <a:r>
              <a:rPr lang="el-GR" b="1" dirty="0">
                <a:latin typeface="Times New Roman" charset="0"/>
                <a:ea typeface="Times New Roman" charset="0"/>
                <a:cs typeface="Times New Roman" charset="0"/>
              </a:rPr>
              <a:t>6. Πρωτοπόροι που συνέβαλλαν στην εξέλιξη του θέατρου στην εκπαίδευση από τη </a:t>
            </a:r>
            <a:r>
              <a:rPr lang="el-GR" b="1" dirty="0" err="1">
                <a:latin typeface="Times New Roman" charset="0"/>
                <a:ea typeface="Times New Roman" charset="0"/>
                <a:cs typeface="Times New Roman" charset="0"/>
              </a:rPr>
              <a:t>δεκαέτια</a:t>
            </a:r>
            <a:r>
              <a:rPr lang="el-GR" b="1" dirty="0">
                <a:latin typeface="Times New Roman" charset="0"/>
                <a:ea typeface="Times New Roman" charset="0"/>
                <a:cs typeface="Times New Roman" charset="0"/>
              </a:rPr>
              <a:t> του ‘20   </a:t>
            </a:r>
            <a:endParaRPr lang="en-US" b="1" dirty="0">
              <a:latin typeface="Times New Roman" charset="0"/>
              <a:ea typeface="Times New Roman" charset="0"/>
              <a:cs typeface="Times New Roman" charset="0"/>
            </a:endParaRPr>
          </a:p>
        </p:txBody>
      </p:sp>
      <p:sp>
        <p:nvSpPr>
          <p:cNvPr id="5" name="TextBox 4"/>
          <p:cNvSpPr txBox="1"/>
          <p:nvPr/>
        </p:nvSpPr>
        <p:spPr>
          <a:xfrm>
            <a:off x="139521" y="473974"/>
            <a:ext cx="11805633" cy="923330"/>
          </a:xfrm>
          <a:prstGeom prst="rect">
            <a:avLst/>
          </a:prstGeom>
          <a:noFill/>
        </p:spPr>
        <p:txBody>
          <a:bodyPr wrap="square" rtlCol="0">
            <a:spAutoFit/>
          </a:bodyPr>
          <a:lstStyle/>
          <a:p>
            <a:pPr marL="285750" indent="-285750" algn="just">
              <a:lnSpc>
                <a:spcPct val="150000"/>
              </a:lnSpc>
              <a:buFont typeface="Wingdings" charset="2"/>
              <a:buChar char="Ø"/>
            </a:pPr>
            <a:r>
              <a:rPr lang="el-GR" b="1" dirty="0">
                <a:latin typeface="Times New Roman" charset="0"/>
                <a:ea typeface="Times New Roman" charset="0"/>
                <a:cs typeface="Times New Roman" charset="0"/>
              </a:rPr>
              <a:t>Η Αμερικανίδα Δασκάλα Πρωτοβάθμιας εκπαίδευσης </a:t>
            </a:r>
            <a:r>
              <a:rPr lang="en-US" b="1" dirty="0">
                <a:latin typeface="Times New Roman" charset="0"/>
                <a:ea typeface="Times New Roman" charset="0"/>
                <a:cs typeface="Times New Roman" charset="0"/>
              </a:rPr>
              <a:t>Winifred Ward (1884-1975)</a:t>
            </a:r>
            <a:r>
              <a:rPr lang="el-GR" b="1" dirty="0">
                <a:latin typeface="Times New Roman" charset="0"/>
                <a:ea typeface="Times New Roman" charset="0"/>
                <a:cs typeface="Times New Roman" charset="0"/>
              </a:rPr>
              <a:t>-Από το αποτέλεσμα στη διαδικασία  </a:t>
            </a:r>
            <a:endParaRPr lang="en-US" b="1" dirty="0">
              <a:latin typeface="Times New Roman" charset="0"/>
              <a:ea typeface="Times New Roman" charset="0"/>
              <a:cs typeface="Times New Roman" charset="0"/>
            </a:endParaRPr>
          </a:p>
        </p:txBody>
      </p:sp>
      <p:pic>
        <p:nvPicPr>
          <p:cNvPr id="7" name="Picture 6"/>
          <p:cNvPicPr>
            <a:picLocks noChangeAspect="1"/>
          </p:cNvPicPr>
          <p:nvPr/>
        </p:nvPicPr>
        <p:blipFill>
          <a:blip r:embed="rId2"/>
          <a:stretch>
            <a:fillRect/>
          </a:stretch>
        </p:blipFill>
        <p:spPr>
          <a:xfrm>
            <a:off x="9892583" y="2049353"/>
            <a:ext cx="2063730" cy="2728709"/>
          </a:xfrm>
          <a:prstGeom prst="rect">
            <a:avLst/>
          </a:prstGeom>
        </p:spPr>
      </p:pic>
      <p:sp>
        <p:nvSpPr>
          <p:cNvPr id="9" name="TextBox 8"/>
          <p:cNvSpPr txBox="1"/>
          <p:nvPr/>
        </p:nvSpPr>
        <p:spPr>
          <a:xfrm>
            <a:off x="19317" y="1172190"/>
            <a:ext cx="9588322" cy="832920"/>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Από το 1908 μέχρι το 1916 δίδαξε ανάγνωση</a:t>
            </a:r>
            <a:r>
              <a:rPr lang="en-US" sz="1600"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θέατρο και φυσική αγωγή στο Δημοτικό Σχολείο του </a:t>
            </a:r>
            <a:r>
              <a:rPr lang="en-US" sz="1600" dirty="0">
                <a:latin typeface="Times New Roman" charset="0"/>
                <a:ea typeface="Times New Roman" charset="0"/>
                <a:cs typeface="Times New Roman" charset="0"/>
              </a:rPr>
              <a:t>Adrian</a:t>
            </a:r>
            <a:r>
              <a:rPr lang="el-GR" sz="1600" dirty="0">
                <a:latin typeface="Times New Roman" charset="0"/>
                <a:ea typeface="Times New Roman" charset="0"/>
                <a:cs typeface="Times New Roman" charset="0"/>
              </a:rPr>
              <a:t> στο </a:t>
            </a:r>
            <a:r>
              <a:rPr lang="en-US" sz="1600" dirty="0">
                <a:latin typeface="Times New Roman" charset="0"/>
                <a:ea typeface="Times New Roman" charset="0"/>
                <a:cs typeface="Times New Roman" charset="0"/>
              </a:rPr>
              <a:t>Michigan.</a:t>
            </a:r>
          </a:p>
        </p:txBody>
      </p:sp>
      <p:sp>
        <p:nvSpPr>
          <p:cNvPr id="10" name="TextBox 9"/>
          <p:cNvSpPr txBox="1"/>
          <p:nvPr/>
        </p:nvSpPr>
        <p:spPr>
          <a:xfrm>
            <a:off x="-64934" y="1957021"/>
            <a:ext cx="9599055" cy="832920"/>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Παρατήρησέ ότι για τα παιδιά ήταν περισσότερο δημιουργική διαδικασία οι πρόβες, οι αυτοσχεδιασμούς και η διαδικασία δημιουργίας παράστασης από την ίδια την παράσταση </a:t>
            </a:r>
            <a:endParaRPr lang="en-US" sz="1600" dirty="0">
              <a:latin typeface="Times New Roman" charset="0"/>
              <a:ea typeface="Times New Roman" charset="0"/>
              <a:cs typeface="Times New Roman" charset="0"/>
            </a:endParaRPr>
          </a:p>
        </p:txBody>
      </p:sp>
      <p:sp>
        <p:nvSpPr>
          <p:cNvPr id="11" name="TextBox 10"/>
          <p:cNvSpPr txBox="1"/>
          <p:nvPr/>
        </p:nvSpPr>
        <p:spPr>
          <a:xfrm>
            <a:off x="-12880" y="2758896"/>
            <a:ext cx="9652717" cy="507831"/>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Με βάση την παρατήρηση αυτή αναπτύσσει τεχνικές ώστε να εντείνει τη διαδικασία.</a:t>
            </a:r>
          </a:p>
        </p:txBody>
      </p:sp>
      <p:sp>
        <p:nvSpPr>
          <p:cNvPr id="13" name="TextBox 12"/>
          <p:cNvSpPr txBox="1"/>
          <p:nvPr/>
        </p:nvSpPr>
        <p:spPr>
          <a:xfrm>
            <a:off x="-64934" y="4346042"/>
            <a:ext cx="9957517" cy="1246495"/>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Οι τεχνικές αυτές περιλαμβάνουν την ευαισθητοποίηση των συμμετεχόντων, την κίνηση με παντομίμα στον χώρο, τη διερεύνηση της θέσης και της συμπεριφοράς των χαρακτήρων της ιστορίας, την ανάπτυξη δραματικών διαλόγων με αυτοσχεδιασμό και την ομαδική αυτοσχέδια αναπαράσταση της δραματικής ιστορίας.   </a:t>
            </a:r>
            <a:endParaRPr lang="en-US" sz="1600" dirty="0">
              <a:latin typeface="Times New Roman" charset="0"/>
              <a:ea typeface="Times New Roman" charset="0"/>
              <a:cs typeface="Times New Roman" charset="0"/>
            </a:endParaRPr>
          </a:p>
        </p:txBody>
      </p:sp>
      <p:sp>
        <p:nvSpPr>
          <p:cNvPr id="14" name="TextBox 13"/>
          <p:cNvSpPr txBox="1"/>
          <p:nvPr/>
        </p:nvSpPr>
        <p:spPr>
          <a:xfrm>
            <a:off x="-12881" y="3237291"/>
            <a:ext cx="9704771" cy="1246495"/>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Σταδιακά, με βάση και την εργασία της στο </a:t>
            </a:r>
            <a:r>
              <a:rPr lang="en-US" sz="1600" dirty="0">
                <a:latin typeface="Times New Roman" charset="0"/>
                <a:ea typeface="Times New Roman" charset="0"/>
                <a:cs typeface="Times New Roman" charset="0"/>
              </a:rPr>
              <a:t>Northwestern University</a:t>
            </a:r>
            <a:r>
              <a:rPr lang="el-GR" sz="1600" dirty="0">
                <a:latin typeface="Times New Roman" charset="0"/>
                <a:ea typeface="Times New Roman" charset="0"/>
                <a:cs typeface="Times New Roman" charset="0"/>
              </a:rPr>
              <a:t> στο τέλος της δεκαετίας του 1920, διαμορφώνει μία ολοκληρωμένη </a:t>
            </a:r>
            <a:r>
              <a:rPr lang="el-GR" sz="1600" dirty="0" err="1">
                <a:latin typeface="Times New Roman" charset="0"/>
                <a:ea typeface="Times New Roman" charset="0"/>
                <a:cs typeface="Times New Roman" charset="0"/>
              </a:rPr>
              <a:t>θεατροπαιδαγωγική</a:t>
            </a:r>
            <a:r>
              <a:rPr lang="el-GR" sz="1600" dirty="0">
                <a:latin typeface="Times New Roman" charset="0"/>
                <a:ea typeface="Times New Roman" charset="0"/>
                <a:cs typeface="Times New Roman" charset="0"/>
              </a:rPr>
              <a:t> μέθοδο, τη μέθοδο του δημιουργικού θεάτρου </a:t>
            </a:r>
            <a:r>
              <a:rPr lang="en-US" sz="1600" dirty="0">
                <a:latin typeface="Times New Roman" charset="0"/>
                <a:ea typeface="Times New Roman" charset="0"/>
                <a:cs typeface="Times New Roman" charset="0"/>
              </a:rPr>
              <a:t>(creative dramatics)</a:t>
            </a:r>
            <a:r>
              <a:rPr lang="el-GR" sz="1600" dirty="0">
                <a:latin typeface="Times New Roman" charset="0"/>
                <a:ea typeface="Times New Roman" charset="0"/>
                <a:cs typeface="Times New Roman" charset="0"/>
              </a:rPr>
              <a:t> με στόχο την αυτοσχέδια αναπαράσταση λαϊκών ιστοριών από παιδιά.  </a:t>
            </a:r>
            <a:endParaRPr lang="en-US" sz="1600" dirty="0">
              <a:latin typeface="Times New Roman" charset="0"/>
              <a:ea typeface="Times New Roman" charset="0"/>
              <a:cs typeface="Times New Roman" charset="0"/>
            </a:endParaRPr>
          </a:p>
        </p:txBody>
      </p:sp>
      <p:sp>
        <p:nvSpPr>
          <p:cNvPr id="15" name="TextBox 14"/>
          <p:cNvSpPr txBox="1"/>
          <p:nvPr/>
        </p:nvSpPr>
        <p:spPr>
          <a:xfrm>
            <a:off x="19317" y="5563101"/>
            <a:ext cx="11127346" cy="832920"/>
          </a:xfrm>
          <a:prstGeom prst="rect">
            <a:avLst/>
          </a:prstGeom>
          <a:noFill/>
        </p:spPr>
        <p:txBody>
          <a:bodyPr wrap="square" rtlCol="0">
            <a:spAutoFit/>
          </a:bodyPr>
          <a:lstStyle/>
          <a:p>
            <a:pPr algn="just">
              <a:lnSpc>
                <a:spcPct val="150000"/>
              </a:lnSpc>
            </a:pPr>
            <a:r>
              <a:rPr lang="el-GR" dirty="0">
                <a:latin typeface="Times New Roman" charset="0"/>
                <a:ea typeface="Times New Roman" charset="0"/>
                <a:cs typeface="Times New Roman" charset="0"/>
              </a:rPr>
              <a:t>- </a:t>
            </a:r>
            <a:r>
              <a:rPr lang="el-GR" sz="1600" dirty="0">
                <a:latin typeface="Times New Roman" charset="0"/>
                <a:ea typeface="Times New Roman" charset="0"/>
                <a:cs typeface="Times New Roman" charset="0"/>
              </a:rPr>
              <a:t>Στο τέλος της δεκαετίας του 1930 οργάνωσε ένα πρόγραμμα κατάρτισης των εκπαιδευτικών για το πως να διδάξουν το δημιουργικό θέατρο στα σχολεία.    </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53185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40"/>
            <a:ext cx="12192000" cy="2862322"/>
          </a:xfrm>
          <a:prstGeom prst="rect">
            <a:avLst/>
          </a:prstGeom>
          <a:noFill/>
        </p:spPr>
        <p:txBody>
          <a:bodyPr wrap="square" rtlCol="0">
            <a:spAutoFit/>
          </a:bodyPr>
          <a:lstStyle/>
          <a:p>
            <a:pPr marL="285750" indent="-285750" algn="just">
              <a:lnSpc>
                <a:spcPct val="150000"/>
              </a:lnSpc>
              <a:buFontTx/>
              <a:buChar char="-"/>
            </a:pPr>
            <a:r>
              <a:rPr lang="el-GR" dirty="0">
                <a:latin typeface="Times New Roman" charset="0"/>
                <a:ea typeface="Times New Roman" charset="0"/>
                <a:cs typeface="Times New Roman" charset="0"/>
              </a:rPr>
              <a:t>Με βάση την προσέγγιση της ο </a:t>
            </a:r>
            <a:r>
              <a:rPr lang="el-GR" altLang="el-GR" dirty="0">
                <a:latin typeface="Times New Roman" charset="0"/>
                <a:ea typeface="Times New Roman" charset="0"/>
                <a:cs typeface="Times New Roman" charset="0"/>
              </a:rPr>
              <a:t>σκοπός στο δημιουργικό θέατρο  δεν είναι η τελειοποίηση της υποκριτικής των συμμετεχόντων, αλλά η νοητική, η συναισθηματική και η κοινωνική τους ανάπτυξη.</a:t>
            </a:r>
          </a:p>
          <a:p>
            <a:pPr marL="285750" indent="-285750" algn="just">
              <a:lnSpc>
                <a:spcPct val="150000"/>
              </a:lnSpc>
              <a:buFontTx/>
              <a:buChar char="-"/>
            </a:pPr>
            <a:r>
              <a:rPr lang="el-GR" altLang="el-GR" dirty="0">
                <a:latin typeface="Times New Roman" charset="0"/>
                <a:ea typeface="Times New Roman" charset="0"/>
                <a:cs typeface="Times New Roman" charset="0"/>
              </a:rPr>
              <a:t>Οι δεξιότητες που αποκτούν οι μαθητές μέσω του δημιουργικού θεάτρου είναι η αυτοσυγκέντρωση, η ευαισθησία και η ανάπτυξη των εκφραστικών μέσων.    </a:t>
            </a:r>
            <a:endParaRPr lang="en-US" altLang="el-GR" dirty="0">
              <a:latin typeface="Times New Roman" charset="0"/>
              <a:ea typeface="Times New Roman" charset="0"/>
              <a:cs typeface="Times New Roman" charset="0"/>
            </a:endParaRPr>
          </a:p>
          <a:p>
            <a:pPr marL="285750" indent="-285750" algn="just">
              <a:lnSpc>
                <a:spcPct val="150000"/>
              </a:lnSpc>
              <a:buFontTx/>
              <a:buChar char="-"/>
            </a:pPr>
            <a:r>
              <a:rPr lang="el-GR" altLang="el-GR" dirty="0">
                <a:latin typeface="Times New Roman" charset="0"/>
                <a:ea typeface="Times New Roman" charset="0"/>
                <a:cs typeface="Times New Roman" charset="0"/>
              </a:rPr>
              <a:t>Τη μέθοδο που ανέπτυξε την περιγράφει στο σύγγραμμά της με τίτλο</a:t>
            </a:r>
            <a:r>
              <a:rPr lang="en-US" altLang="el-GR" dirty="0">
                <a:latin typeface="Times New Roman" charset="0"/>
                <a:ea typeface="Times New Roman" charset="0"/>
                <a:cs typeface="Times New Roman" charset="0"/>
              </a:rPr>
              <a:t>:</a:t>
            </a:r>
            <a:r>
              <a:rPr lang="el-GR" altLang="el-GR" dirty="0">
                <a:latin typeface="Times New Roman" charset="0"/>
                <a:ea typeface="Times New Roman" charset="0"/>
                <a:cs typeface="Times New Roman" charset="0"/>
              </a:rPr>
              <a:t> «</a:t>
            </a:r>
            <a:r>
              <a:rPr lang="en-US" altLang="el-GR" dirty="0">
                <a:latin typeface="Times New Roman" charset="0"/>
                <a:ea typeface="Times New Roman" charset="0"/>
                <a:cs typeface="Times New Roman" charset="0"/>
              </a:rPr>
              <a:t>creative dramatics</a:t>
            </a:r>
            <a:r>
              <a:rPr lang="el-GR" altLang="el-GR" dirty="0">
                <a:latin typeface="Times New Roman" charset="0"/>
                <a:ea typeface="Times New Roman" charset="0"/>
                <a:cs typeface="Times New Roman" charset="0"/>
              </a:rPr>
              <a:t>» (1930) και στο σύγγραμμά της «</a:t>
            </a:r>
            <a:r>
              <a:rPr lang="en-US" altLang="el-GR" dirty="0">
                <a:latin typeface="Times New Roman" charset="0"/>
                <a:ea typeface="Times New Roman" charset="0"/>
                <a:cs typeface="Times New Roman" charset="0"/>
              </a:rPr>
              <a:t>drama with and for children</a:t>
            </a:r>
            <a:r>
              <a:rPr lang="el-GR" altLang="el-GR" dirty="0">
                <a:latin typeface="Times New Roman" charset="0"/>
                <a:ea typeface="Times New Roman" charset="0"/>
                <a:cs typeface="Times New Roman" charset="0"/>
              </a:rPr>
              <a:t>» (1960).     </a:t>
            </a:r>
          </a:p>
          <a:p>
            <a:r>
              <a:rPr lang="el-GR"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
        <p:nvSpPr>
          <p:cNvPr id="5" name="TextBox 4"/>
          <p:cNvSpPr txBox="1"/>
          <p:nvPr/>
        </p:nvSpPr>
        <p:spPr>
          <a:xfrm>
            <a:off x="0" y="2532836"/>
            <a:ext cx="11848564" cy="873572"/>
          </a:xfrm>
          <a:prstGeom prst="rect">
            <a:avLst/>
          </a:prstGeom>
          <a:noFill/>
        </p:spPr>
        <p:txBody>
          <a:bodyPr wrap="square" rtlCol="0">
            <a:spAutoFit/>
          </a:bodyPr>
          <a:lstStyle/>
          <a:p>
            <a:pPr marL="285750" indent="-285750" algn="just">
              <a:lnSpc>
                <a:spcPct val="150000"/>
              </a:lnSpc>
              <a:buFont typeface="Wingdings" charset="2"/>
              <a:buChar char="Ø"/>
            </a:pPr>
            <a:r>
              <a:rPr lang="el-GR" b="1" dirty="0">
                <a:latin typeface="Times New Roman" charset="0"/>
                <a:ea typeface="Times New Roman" charset="0"/>
                <a:cs typeface="Times New Roman" charset="0"/>
              </a:rPr>
              <a:t>Η ανάπτυξη της μεθόδου της δραματοποίησης (</a:t>
            </a:r>
            <a:r>
              <a:rPr lang="en-US" b="1" dirty="0">
                <a:latin typeface="Times New Roman" charset="0"/>
                <a:ea typeface="Times New Roman" charset="0"/>
                <a:cs typeface="Times New Roman" charset="0"/>
              </a:rPr>
              <a:t>dramatization)</a:t>
            </a:r>
            <a:r>
              <a:rPr lang="el-GR" b="1" dirty="0">
                <a:latin typeface="Times New Roman" charset="0"/>
                <a:ea typeface="Times New Roman" charset="0"/>
                <a:cs typeface="Times New Roman" charset="0"/>
              </a:rPr>
              <a:t> στο μάθημα της λογοτεχνίας από</a:t>
            </a:r>
            <a:r>
              <a:rPr lang="en-US" b="1" dirty="0">
                <a:latin typeface="Times New Roman" charset="0"/>
                <a:ea typeface="Times New Roman" charset="0"/>
                <a:cs typeface="Times New Roman" charset="0"/>
              </a:rPr>
              <a:t> </a:t>
            </a:r>
            <a:r>
              <a:rPr lang="el-GR" b="1" dirty="0">
                <a:latin typeface="Times New Roman" charset="0"/>
                <a:ea typeface="Times New Roman" charset="0"/>
                <a:cs typeface="Times New Roman" charset="0"/>
              </a:rPr>
              <a:t>τη Βρετανίδα εκπαιδευτικό </a:t>
            </a:r>
            <a:r>
              <a:rPr lang="en-US" b="1" dirty="0">
                <a:latin typeface="Times New Roman" charset="0"/>
                <a:ea typeface="Times New Roman" charset="0"/>
                <a:cs typeface="Times New Roman" charset="0"/>
              </a:rPr>
              <a:t>Harriet Finlay-Johnson </a:t>
            </a:r>
            <a:r>
              <a:rPr lang="el-GR" b="1" dirty="0">
                <a:latin typeface="Times New Roman" charset="0"/>
                <a:ea typeface="Times New Roman" charset="0"/>
                <a:cs typeface="Times New Roman" charset="0"/>
              </a:rPr>
              <a:t>(1871-1956).</a:t>
            </a:r>
            <a:endParaRPr lang="en-US" b="1" dirty="0">
              <a:latin typeface="Times New Roman" charset="0"/>
              <a:ea typeface="Times New Roman" charset="0"/>
              <a:cs typeface="Times New Roman" charset="0"/>
            </a:endParaRPr>
          </a:p>
        </p:txBody>
      </p:sp>
      <p:pic>
        <p:nvPicPr>
          <p:cNvPr id="3074" name="Picture 2" descr="arriet Finlay-Johns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152" y="3083444"/>
            <a:ext cx="2137893" cy="29530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3311088"/>
            <a:ext cx="9234152" cy="3416320"/>
          </a:xfrm>
          <a:prstGeom prst="rect">
            <a:avLst/>
          </a:prstGeom>
          <a:noFill/>
        </p:spPr>
        <p:txBody>
          <a:bodyPr wrap="square" rtlCol="0">
            <a:spAutoFit/>
          </a:bodyPr>
          <a:lstStyle/>
          <a:p>
            <a:pPr marL="285750" indent="-285750" algn="just">
              <a:lnSpc>
                <a:spcPct val="150000"/>
              </a:lnSpc>
              <a:buFontTx/>
              <a:buChar char="-"/>
            </a:pPr>
            <a:r>
              <a:rPr lang="el-GR" dirty="0">
                <a:latin typeface="Times New Roman" charset="0"/>
                <a:ea typeface="Times New Roman" charset="0"/>
                <a:cs typeface="Times New Roman" charset="0"/>
              </a:rPr>
              <a:t>Ακολουθεί το επάγγελμα της δασκάλας όπως και η αδερφή της </a:t>
            </a:r>
            <a:r>
              <a:rPr lang="en-US" dirty="0">
                <a:latin typeface="Times New Roman" charset="0"/>
                <a:ea typeface="Times New Roman" charset="0"/>
                <a:cs typeface="Times New Roman" charset="0"/>
              </a:rPr>
              <a:t>Emily.</a:t>
            </a:r>
          </a:p>
          <a:p>
            <a:pPr marL="285750" indent="-285750" algn="just">
              <a:lnSpc>
                <a:spcPct val="150000"/>
              </a:lnSpc>
              <a:buFontTx/>
              <a:buChar char="-"/>
            </a:pPr>
            <a:r>
              <a:rPr lang="el-GR" dirty="0">
                <a:latin typeface="Times New Roman" charset="0"/>
                <a:ea typeface="Times New Roman" charset="0"/>
                <a:cs typeface="Times New Roman" charset="0"/>
              </a:rPr>
              <a:t>Το 1897 έγινε διευθύντρια του σχολείου</a:t>
            </a:r>
            <a:r>
              <a:rPr lang="en-US"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του χωριού </a:t>
            </a:r>
            <a:r>
              <a:rPr lang="en-US" dirty="0" err="1">
                <a:latin typeface="Times New Roman" charset="0"/>
                <a:ea typeface="Times New Roman" charset="0"/>
                <a:cs typeface="Times New Roman" charset="0"/>
              </a:rPr>
              <a:t>Sompting</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Sompting</a:t>
            </a:r>
            <a:r>
              <a:rPr lang="en-US" dirty="0">
                <a:latin typeface="Times New Roman" charset="0"/>
                <a:ea typeface="Times New Roman" charset="0"/>
                <a:cs typeface="Times New Roman" charset="0"/>
              </a:rPr>
              <a:t> school)</a:t>
            </a:r>
            <a:r>
              <a:rPr lang="el-GR" dirty="0">
                <a:latin typeface="Times New Roman" charset="0"/>
                <a:ea typeface="Times New Roman" charset="0"/>
                <a:cs typeface="Times New Roman" charset="0"/>
              </a:rPr>
              <a:t> στην κομητεία</a:t>
            </a:r>
            <a:r>
              <a:rPr lang="en-US" dirty="0">
                <a:latin typeface="Times New Roman" charset="0"/>
                <a:ea typeface="Times New Roman" charset="0"/>
                <a:cs typeface="Times New Roman" charset="0"/>
              </a:rPr>
              <a:t> Sussex</a:t>
            </a:r>
            <a:r>
              <a:rPr lang="el-GR" dirty="0">
                <a:latin typeface="Times New Roman" charset="0"/>
                <a:ea typeface="Times New Roman" charset="0"/>
                <a:cs typeface="Times New Roman" charset="0"/>
              </a:rPr>
              <a:t>. Στο ίδιο σχολείο ήταν διορισμένη και η αδερφή της.</a:t>
            </a:r>
          </a:p>
          <a:p>
            <a:pPr marL="285750" indent="-285750" algn="just">
              <a:lnSpc>
                <a:spcPct val="150000"/>
              </a:lnSpc>
              <a:buFontTx/>
              <a:buChar char="-"/>
            </a:pPr>
            <a:r>
              <a:rPr lang="el-GR" dirty="0">
                <a:latin typeface="Times New Roman" charset="0"/>
                <a:ea typeface="Times New Roman" charset="0"/>
                <a:cs typeface="Times New Roman" charset="0"/>
              </a:rPr>
              <a:t>Ήταν υπεύθυνη για 50 μαθητές. </a:t>
            </a:r>
          </a:p>
          <a:p>
            <a:pPr marL="285750" indent="-285750" algn="just">
              <a:lnSpc>
                <a:spcPct val="150000"/>
              </a:lnSpc>
              <a:buFontTx/>
              <a:buChar char="-"/>
            </a:pPr>
            <a:r>
              <a:rPr lang="el-GR" dirty="0">
                <a:latin typeface="Times New Roman" charset="0"/>
                <a:ea typeface="Times New Roman" charset="0"/>
                <a:cs typeface="Times New Roman" charset="0"/>
              </a:rPr>
              <a:t>Στόχο της ήταν να είναι τα ίδια τα παιδιά στο κέντρο της εκπαιδευτικής διαδικασίας ώστε να οδηγηθούν στην καλύτερη τους ανάπτυξη.</a:t>
            </a:r>
          </a:p>
          <a:p>
            <a:pPr marL="285750" indent="-285750" algn="just">
              <a:lnSpc>
                <a:spcPct val="150000"/>
              </a:lnSpc>
              <a:buFontTx/>
              <a:buChar char="-"/>
            </a:pPr>
            <a:r>
              <a:rPr lang="el-GR" dirty="0">
                <a:latin typeface="Times New Roman" charset="0"/>
                <a:ea typeface="Times New Roman" charset="0"/>
                <a:cs typeface="Times New Roman" charset="0"/>
              </a:rPr>
              <a:t>Αρχικά προσπάθησε να κάνει με τους μαθητές εκδρομές στη φύση  ώστε να μη νιώθουν ότι ελέγχονται από το σχολείο, ενδυναμώνοντας έτσι την προσωπικότητά τους.</a:t>
            </a:r>
          </a:p>
        </p:txBody>
      </p:sp>
    </p:spTree>
    <p:extLst>
      <p:ext uri="{BB962C8B-B14F-4D97-AF65-F5344CB8AC3E}">
        <p14:creationId xmlns:p14="http://schemas.microsoft.com/office/powerpoint/2010/main" val="316174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6671"/>
            <a:ext cx="12015989" cy="4247317"/>
          </a:xfrm>
          <a:prstGeom prst="rect">
            <a:avLst/>
          </a:prstGeom>
        </p:spPr>
        <p:txBody>
          <a:bodyPr wrap="square">
            <a:spAutoFit/>
          </a:bodyPr>
          <a:lstStyle/>
          <a:p>
            <a:pPr marL="285750" indent="-285750" algn="just">
              <a:lnSpc>
                <a:spcPct val="150000"/>
              </a:lnSpc>
              <a:buFontTx/>
              <a:buChar char="-"/>
            </a:pPr>
            <a:r>
              <a:rPr lang="el-GR" dirty="0">
                <a:latin typeface="Times New Roman" charset="0"/>
                <a:ea typeface="Times New Roman" charset="0"/>
                <a:cs typeface="Times New Roman" charset="0"/>
              </a:rPr>
              <a:t>Σταδιακά ανέπτυξε μία μέθοδο την οποία ονόμασε ΄δραματοποίηση΄(</a:t>
            </a:r>
            <a:r>
              <a:rPr lang="en-US" dirty="0">
                <a:latin typeface="Times New Roman" charset="0"/>
                <a:ea typeface="Times New Roman" charset="0"/>
                <a:cs typeface="Times New Roman" charset="0"/>
              </a:rPr>
              <a:t>dramatization)</a:t>
            </a:r>
            <a:r>
              <a:rPr lang="el-GR" dirty="0">
                <a:latin typeface="Times New Roman" charset="0"/>
                <a:ea typeface="Times New Roman" charset="0"/>
                <a:cs typeface="Times New Roman" charset="0"/>
              </a:rPr>
              <a:t>. Ενθάρρυνε τους μαθητές να δημιουργούν τις δίκες τους αυτοσχέδιες παραστάσεις. </a:t>
            </a:r>
          </a:p>
          <a:p>
            <a:pPr marL="285750" indent="-285750" algn="just">
              <a:lnSpc>
                <a:spcPct val="150000"/>
              </a:lnSpc>
              <a:buFontTx/>
              <a:buChar char="-"/>
            </a:pPr>
            <a:r>
              <a:rPr lang="el-GR" dirty="0">
                <a:latin typeface="Times New Roman" charset="0"/>
                <a:ea typeface="Times New Roman" charset="0"/>
                <a:cs typeface="Times New Roman" charset="0"/>
              </a:rPr>
              <a:t>Τα έργα αυτά είτε βασιζόταν σε λογοτεχνικά κείμενα, συνδέοντας τη δραματοποίηση με το μάθημα της λογοτεχνίας, είτε βασιζόταν σε δικά τους πρωτότυπα σενάρια με αφορμή τη μελέτη ιστορικών γεγονότων τα οποία ερευνούσαν οι ίδιοι οι μαθητές. </a:t>
            </a:r>
          </a:p>
          <a:p>
            <a:pPr marL="285750" indent="-285750" algn="just">
              <a:lnSpc>
                <a:spcPct val="150000"/>
              </a:lnSpc>
              <a:buFontTx/>
              <a:buChar char="-"/>
            </a:pPr>
            <a:r>
              <a:rPr lang="el-GR" dirty="0">
                <a:latin typeface="Times New Roman" charset="0"/>
                <a:ea typeface="Times New Roman" charset="0"/>
                <a:cs typeface="Times New Roman" charset="0"/>
              </a:rPr>
              <a:t>Με αυτόν τον τρόπο τα παιδιά δούλευαν σε ένα περιβάλλον αυτονομίας μέσα στο οποίο ήταν ενεργοί δράστες αλλά και κριτικοί θεατές με στόχο την αυτοπραγμάτωσή και ενδυνάμωσης τους μέσα από την δραματική και ευρύτερη καλλιτεχνική διαδικασία.  </a:t>
            </a:r>
          </a:p>
          <a:p>
            <a:pPr marL="285750" indent="-285750" algn="just">
              <a:lnSpc>
                <a:spcPct val="150000"/>
              </a:lnSpc>
              <a:buFontTx/>
              <a:buChar char="-"/>
            </a:pPr>
            <a:r>
              <a:rPr lang="el-GR" dirty="0">
                <a:latin typeface="Times New Roman" charset="0"/>
                <a:ea typeface="Times New Roman" charset="0"/>
                <a:cs typeface="Times New Roman" charset="0"/>
              </a:rPr>
              <a:t>Σε αυτή τη διαδικασία ο εκπαιδευτικός έχει τον ρόλο της ενθάρρυνσης και διευκόλυνσης της διαδικασίας.</a:t>
            </a:r>
          </a:p>
          <a:p>
            <a:pPr marL="285750" indent="-285750" algn="just">
              <a:lnSpc>
                <a:spcPct val="150000"/>
              </a:lnSpc>
              <a:buFontTx/>
              <a:buChar char="-"/>
            </a:pPr>
            <a:r>
              <a:rPr lang="el-GR" dirty="0">
                <a:latin typeface="Times New Roman" charset="0"/>
                <a:ea typeface="Times New Roman" charset="0"/>
                <a:cs typeface="Times New Roman" charset="0"/>
              </a:rPr>
              <a:t>Τη μέθοδό της περιγράφει ακριβώς στο σύγγραμμά της με τίτλο</a:t>
            </a:r>
            <a:r>
              <a:rPr lang="en-US" dirty="0">
                <a:latin typeface="Times New Roman" charset="0"/>
                <a:ea typeface="Times New Roman" charset="0"/>
                <a:cs typeface="Times New Roman" charset="0"/>
              </a:rPr>
              <a:t>: </a:t>
            </a:r>
            <a:r>
              <a:rPr lang="el-GR"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The dramatic method of teaching</a:t>
            </a:r>
            <a:r>
              <a:rPr lang="el-GR"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7967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913" y="0"/>
            <a:ext cx="11539470" cy="463397"/>
          </a:xfrm>
          <a:prstGeom prst="rect">
            <a:avLst/>
          </a:prstGeom>
          <a:noFill/>
        </p:spPr>
        <p:txBody>
          <a:bodyPr wrap="square" rtlCol="0">
            <a:spAutoFit/>
          </a:bodyPr>
          <a:lstStyle/>
          <a:p>
            <a:pPr marL="285750" indent="-285750" algn="just">
              <a:lnSpc>
                <a:spcPct val="150000"/>
              </a:lnSpc>
              <a:buFont typeface="Wingdings" charset="2"/>
              <a:buChar char="Ø"/>
            </a:pPr>
            <a:r>
              <a:rPr lang="en-US" dirty="0"/>
              <a:t> </a:t>
            </a:r>
            <a:r>
              <a:rPr lang="en-US" b="1" dirty="0">
                <a:latin typeface="Times New Roman" charset="0"/>
                <a:ea typeface="Times New Roman" charset="0"/>
                <a:cs typeface="Times New Roman" charset="0"/>
              </a:rPr>
              <a:t>Henry Caldwell Cook (1886-1939)-</a:t>
            </a:r>
            <a:r>
              <a:rPr lang="el-GR" b="1" dirty="0">
                <a:latin typeface="Times New Roman" charset="0"/>
                <a:ea typeface="Times New Roman" charset="0"/>
                <a:cs typeface="Times New Roman" charset="0"/>
              </a:rPr>
              <a:t>Το δραματικό παιχνίδι</a:t>
            </a:r>
            <a:r>
              <a:rPr lang="en-US" b="1" dirty="0">
                <a:latin typeface="Times New Roman" charset="0"/>
                <a:ea typeface="Times New Roman" charset="0"/>
                <a:cs typeface="Times New Roman" charset="0"/>
              </a:rPr>
              <a:t> (play way)</a:t>
            </a:r>
            <a:r>
              <a:rPr lang="el-GR" b="1" dirty="0">
                <a:latin typeface="Times New Roman" charset="0"/>
                <a:ea typeface="Times New Roman" charset="0"/>
                <a:cs typeface="Times New Roman" charset="0"/>
              </a:rPr>
              <a:t> ως μέσο απελευθέρωσης των μαθητών</a:t>
            </a:r>
            <a:endParaRPr lang="en-US" b="1" dirty="0">
              <a:latin typeface="Times New Roman" charset="0"/>
              <a:ea typeface="Times New Roman" charset="0"/>
              <a:cs typeface="Times New Roman" charset="0"/>
            </a:endParaRPr>
          </a:p>
        </p:txBody>
      </p:sp>
      <p:pic>
        <p:nvPicPr>
          <p:cNvPr id="6" name="Picture 5"/>
          <p:cNvPicPr>
            <a:picLocks noChangeAspect="1"/>
          </p:cNvPicPr>
          <p:nvPr/>
        </p:nvPicPr>
        <p:blipFill>
          <a:blip r:embed="rId2"/>
          <a:stretch>
            <a:fillRect/>
          </a:stretch>
        </p:blipFill>
        <p:spPr>
          <a:xfrm>
            <a:off x="10567024" y="2205586"/>
            <a:ext cx="1513359" cy="2039052"/>
          </a:xfrm>
          <a:prstGeom prst="rect">
            <a:avLst/>
          </a:prstGeom>
        </p:spPr>
      </p:pic>
      <p:sp>
        <p:nvSpPr>
          <p:cNvPr id="7" name="TextBox 6"/>
          <p:cNvSpPr txBox="1"/>
          <p:nvPr/>
        </p:nvSpPr>
        <p:spPr>
          <a:xfrm>
            <a:off x="128790" y="682095"/>
            <a:ext cx="10290218" cy="5632311"/>
          </a:xfrm>
          <a:prstGeom prst="rect">
            <a:avLst/>
          </a:prstGeom>
          <a:noFill/>
        </p:spPr>
        <p:txBody>
          <a:bodyPr wrap="square" rtlCol="0">
            <a:spAutoFit/>
          </a:bodyPr>
          <a:lstStyle/>
          <a:p>
            <a:pPr marL="285750" indent="-285750" algn="just">
              <a:lnSpc>
                <a:spcPct val="150000"/>
              </a:lnSpc>
              <a:buFont typeface="Arial" charset="0"/>
              <a:buChar char="•"/>
            </a:pPr>
            <a:r>
              <a:rPr lang="el-GR" sz="1600" dirty="0">
                <a:latin typeface="Times New Roman" charset="0"/>
                <a:ea typeface="Times New Roman" charset="0"/>
                <a:cs typeface="Times New Roman" charset="0"/>
              </a:rPr>
              <a:t>Γεννήθηκε στο </a:t>
            </a:r>
            <a:r>
              <a:rPr lang="en-US" sz="1600" dirty="0">
                <a:latin typeface="Times New Roman" charset="0"/>
                <a:ea typeface="Times New Roman" charset="0"/>
                <a:cs typeface="Times New Roman" charset="0"/>
              </a:rPr>
              <a:t>Liverpool</a:t>
            </a:r>
            <a:r>
              <a:rPr lang="el-GR" sz="1600" dirty="0">
                <a:latin typeface="Times New Roman" charset="0"/>
                <a:ea typeface="Times New Roman" charset="0"/>
                <a:cs typeface="Times New Roman" charset="0"/>
              </a:rPr>
              <a:t> της Αγγλίας το 1886.</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Πήρε το δίπλωμά του ως εκπαιδευτικός Αγγλικής γλώσσας και λογοτεχνίας από το </a:t>
            </a:r>
            <a:r>
              <a:rPr lang="en-US" sz="1600" dirty="0">
                <a:latin typeface="Times New Roman" charset="0"/>
                <a:ea typeface="Times New Roman" charset="0"/>
                <a:cs typeface="Times New Roman" charset="0"/>
              </a:rPr>
              <a:t>Lincoln College</a:t>
            </a:r>
            <a:r>
              <a:rPr lang="el-GR" sz="1600" dirty="0">
                <a:latin typeface="Times New Roman" charset="0"/>
                <a:ea typeface="Times New Roman" charset="0"/>
                <a:cs typeface="Times New Roman" charset="0"/>
              </a:rPr>
              <a:t> της Οξφόρδης.</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 Ήταν δάσκαλος σε σχολείο του </a:t>
            </a:r>
            <a:r>
              <a:rPr lang="en-US" sz="1600" dirty="0">
                <a:latin typeface="Times New Roman" charset="0"/>
                <a:ea typeface="Times New Roman" charset="0"/>
                <a:cs typeface="Times New Roman" charset="0"/>
              </a:rPr>
              <a:t>Cambridge</a:t>
            </a:r>
            <a:r>
              <a:rPr lang="el-GR" sz="1600" dirty="0">
                <a:latin typeface="Times New Roman" charset="0"/>
                <a:ea typeface="Times New Roman" charset="0"/>
                <a:cs typeface="Times New Roman" charset="0"/>
              </a:rPr>
              <a:t> τις περιόδου 1911-1915 και 1919-1933.</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Επηρεασμένος από τον Αμερικανό παιδαγωγό</a:t>
            </a:r>
            <a:r>
              <a:rPr lang="en-US" sz="1600" dirty="0">
                <a:latin typeface="Times New Roman" charset="0"/>
                <a:ea typeface="Times New Roman" charset="0"/>
                <a:cs typeface="Times New Roman" charset="0"/>
              </a:rPr>
              <a:t> John Dewey (1859-1952) </a:t>
            </a:r>
            <a:r>
              <a:rPr lang="el-GR" sz="1600" dirty="0">
                <a:latin typeface="Times New Roman" charset="0"/>
                <a:ea typeface="Times New Roman" charset="0"/>
                <a:cs typeface="Times New Roman" charset="0"/>
              </a:rPr>
              <a:t>για τη σύνδεση της μάθησης με το «βίωμα» και την καθημερινή εμπειρία των μαθητών, υποστήριζε ότι εκπαιδευτική διαδικασία θα πρέπει να επικεντρώνεται στη βιωματική διάσταση οδηγώντας τους μαθητές να μάθουν «κάνοντας» και όχι μόνο στη μάθηση μέσω της ακρόασης και της ανάγνωσης.</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Προς αυτή την κατεύθυνση ανέπτυξε στο σχολείο που δούλευε μία μέθοδο κατά την οποία δίδασκε την Αγγλική γλώσσα χρησιμοποιώντας τεχνικές δράματος. Επηρεασμένος από το εκπαιδευτικό έργο της </a:t>
            </a:r>
            <a:r>
              <a:rPr lang="en-US" sz="1600" dirty="0">
                <a:latin typeface="Times New Roman" charset="0"/>
                <a:ea typeface="Times New Roman" charset="0"/>
                <a:cs typeface="Times New Roman" charset="0"/>
              </a:rPr>
              <a:t>Harriet Finlay- Johnson</a:t>
            </a:r>
            <a:r>
              <a:rPr lang="el-GR" sz="1600" dirty="0">
                <a:latin typeface="Times New Roman" charset="0"/>
                <a:ea typeface="Times New Roman" charset="0"/>
                <a:cs typeface="Times New Roman" charset="0"/>
              </a:rPr>
              <a:t> έχτισε μία αίθουσα στο σχολείο  που δούλευε όπου οι μαθητές δημιουργούσαν αυτοσχεδιασμούς σε λογοτεχνικά έργα,  μόνοι τους, υπό τον «εμψυχωτικό ρόλο» του δασκάλου τους.</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Στόχος του ήταν να οδηγήσει τους μαθητές σε δράση, σε </a:t>
            </a:r>
            <a:r>
              <a:rPr lang="el-GR" sz="1600" dirty="0" err="1">
                <a:latin typeface="Times New Roman" charset="0"/>
                <a:ea typeface="Times New Roman" charset="0"/>
                <a:cs typeface="Times New Roman" charset="0"/>
              </a:rPr>
              <a:t>αυτόέκφραση</a:t>
            </a:r>
            <a:r>
              <a:rPr lang="el-GR" sz="1600" dirty="0">
                <a:latin typeface="Times New Roman" charset="0"/>
                <a:ea typeface="Times New Roman" charset="0"/>
                <a:cs typeface="Times New Roman" charset="0"/>
              </a:rPr>
              <a:t>, σε απελευθέρωση της φαντασίας, και σε αυτοπραγμάτωση.    </a:t>
            </a:r>
          </a:p>
          <a:p>
            <a:pPr marL="285750" indent="-285750" algn="just">
              <a:lnSpc>
                <a:spcPct val="150000"/>
              </a:lnSpc>
              <a:buFont typeface="Arial" charset="0"/>
              <a:buChar char="•"/>
            </a:pPr>
            <a:r>
              <a:rPr lang="el-GR" sz="1600" dirty="0">
                <a:latin typeface="Times New Roman" charset="0"/>
                <a:ea typeface="Times New Roman" charset="0"/>
                <a:cs typeface="Times New Roman" charset="0"/>
              </a:rPr>
              <a:t>Υπερασπίζεται την άποψη ότι ο δάσκαλος πρέπει να έχει ειλικρίνεια και αγάπη προς τα παιδιά και αυθεντικό ενδιαφέρον και πίστη στον εμψυχωτικό ρόλο.</a:t>
            </a:r>
          </a:p>
        </p:txBody>
      </p:sp>
    </p:spTree>
    <p:extLst>
      <p:ext uri="{BB962C8B-B14F-4D97-AF65-F5344CB8AC3E}">
        <p14:creationId xmlns:p14="http://schemas.microsoft.com/office/powerpoint/2010/main" val="1603657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2951</TotalTime>
  <Words>4365</Words>
  <Application>Microsoft Macintosh PowerPoint</Application>
  <PresentationFormat>Widescreen</PresentationFormat>
  <Paragraphs>129</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cp:lastPrinted>2024-12-07T13:58:52Z</cp:lastPrinted>
  <dcterms:created xsi:type="dcterms:W3CDTF">2024-12-05T13:12:16Z</dcterms:created>
  <dcterms:modified xsi:type="dcterms:W3CDTF">2024-12-10T12:09:34Z</dcterms:modified>
</cp:coreProperties>
</file>