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8" r:id="rId3"/>
    <p:sldId id="279" r:id="rId4"/>
    <p:sldId id="271" r:id="rId5"/>
    <p:sldId id="272" r:id="rId6"/>
    <p:sldId id="293" r:id="rId7"/>
    <p:sldId id="287" r:id="rId8"/>
    <p:sldId id="288" r:id="rId9"/>
    <p:sldId id="289" r:id="rId10"/>
    <p:sldId id="262" r:id="rId11"/>
    <p:sldId id="266" r:id="rId12"/>
    <p:sldId id="264" r:id="rId13"/>
    <p:sldId id="295" r:id="rId14"/>
    <p:sldId id="296" r:id="rId15"/>
    <p:sldId id="297" r:id="rId16"/>
    <p:sldId id="290" r:id="rId17"/>
    <p:sldId id="291" r:id="rId18"/>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5701"/>
  </p:normalViewPr>
  <p:slideViewPr>
    <p:cSldViewPr snapToGrid="0">
      <p:cViewPr varScale="1">
        <p:scale>
          <a:sx n="107" d="100"/>
          <a:sy n="107"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51111-8943-DE22-7B1F-9D897AB484F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9C46E836-9F80-53DD-927B-B2417F1766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95BA447C-5F02-73FF-9F57-982CE817DA26}"/>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5" name="Footer Placeholder 4">
            <a:extLst>
              <a:ext uri="{FF2B5EF4-FFF2-40B4-BE49-F238E27FC236}">
                <a16:creationId xmlns:a16="http://schemas.microsoft.com/office/drawing/2014/main" id="{52A54A14-673F-D728-4187-679CD2BA59C4}"/>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B9838BDD-2DB9-26E7-EBC1-BD812AA4012A}"/>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3312360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3F085-AEB3-997A-7D9F-049AA0B0729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E699891C-A35F-C544-457F-82EDB6C0191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E382927-54EB-058B-8EA4-8D9BE66F8B96}"/>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5" name="Footer Placeholder 4">
            <a:extLst>
              <a:ext uri="{FF2B5EF4-FFF2-40B4-BE49-F238E27FC236}">
                <a16:creationId xmlns:a16="http://schemas.microsoft.com/office/drawing/2014/main" id="{3F93F1A0-22EE-6F80-D1B8-C11E7766053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7BC6CBA4-5BE7-A461-BBA9-A9BFF273E591}"/>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2970984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974F63-9FAF-8AA3-4AE3-8D08BF5AC08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DC252639-3676-7102-5DF0-4E1B6822041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3F25131-1DC7-19FA-5688-AAC59C370C2A}"/>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5" name="Footer Placeholder 4">
            <a:extLst>
              <a:ext uri="{FF2B5EF4-FFF2-40B4-BE49-F238E27FC236}">
                <a16:creationId xmlns:a16="http://schemas.microsoft.com/office/drawing/2014/main" id="{4C3BBC7B-C0BE-680F-7BA6-AA169A9C4BD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BD457EE7-423E-1465-3D69-0545B1228721}"/>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4233310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55B8E-0CF3-B79B-1208-B73264A5BE5E}"/>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E0F7C7AA-84E2-1D90-3618-2104F58271C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70938234-D6B2-4BA4-D9D9-B53F48910CBD}"/>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5" name="Footer Placeholder 4">
            <a:extLst>
              <a:ext uri="{FF2B5EF4-FFF2-40B4-BE49-F238E27FC236}">
                <a16:creationId xmlns:a16="http://schemas.microsoft.com/office/drawing/2014/main" id="{DE42ADCC-05C9-BEAB-1301-63171365192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4E5C1D4-EC92-5706-A410-7AF1363BA36A}"/>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2803157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F7BC8-4A4E-F53F-C147-8EF23EDB8C0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C6BC7628-2002-C19A-6372-CF64C27296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5ADA341-EDB0-CE3D-698F-95BC39F1D3C5}"/>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5" name="Footer Placeholder 4">
            <a:extLst>
              <a:ext uri="{FF2B5EF4-FFF2-40B4-BE49-F238E27FC236}">
                <a16:creationId xmlns:a16="http://schemas.microsoft.com/office/drawing/2014/main" id="{EC6A6DA7-79C3-ED6D-E3EC-C4845A1696D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7847096-69F7-B6BF-93AA-EDAD86B7B15B}"/>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738278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82BA4-25E6-1272-AD71-7693FEC3C35E}"/>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A7D509E-4178-F866-CADB-1CCC1247141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CEFBDF4F-5C78-3B31-AE77-834507F46DD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4E19FA37-7871-A037-9A78-4585B57BFC4A}"/>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6" name="Footer Placeholder 5">
            <a:extLst>
              <a:ext uri="{FF2B5EF4-FFF2-40B4-BE49-F238E27FC236}">
                <a16:creationId xmlns:a16="http://schemas.microsoft.com/office/drawing/2014/main" id="{2A9AEE58-6CE7-E308-E47E-4ECA30960540}"/>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487CE9A-0D7B-67FF-5812-ADFFF14435B4}"/>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304550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8DC16-4D7D-B782-1555-27E4921A0F60}"/>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5DE7CFD6-E0F2-73F9-13CC-71BE0222D9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6A9353D-E37B-DEA2-6EFC-43AEB69A11B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1F2CDF33-7614-EA04-0DC3-8EDDEC185D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86B5CC1-E89D-4D66-EFE1-B5A6A2AD8F7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DF8BF96-221A-8D59-65D7-AE9BE1C3D71D}"/>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8" name="Footer Placeholder 7">
            <a:extLst>
              <a:ext uri="{FF2B5EF4-FFF2-40B4-BE49-F238E27FC236}">
                <a16:creationId xmlns:a16="http://schemas.microsoft.com/office/drawing/2014/main" id="{37A1966A-844F-5DB6-3473-A21FBCF7ED2A}"/>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E56C216C-27B5-F2E1-9DEF-6A0801B4AFEA}"/>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4034163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1C9A3-56DC-6B86-8B26-CD82CE6DBFAE}"/>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6645328F-1322-71CA-32AC-C243B8A22642}"/>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4" name="Footer Placeholder 3">
            <a:extLst>
              <a:ext uri="{FF2B5EF4-FFF2-40B4-BE49-F238E27FC236}">
                <a16:creationId xmlns:a16="http://schemas.microsoft.com/office/drawing/2014/main" id="{32D163EA-AA0D-CD88-4DC1-68C229E30F38}"/>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40806266-1473-37CC-88C5-8DC205752C15}"/>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3512782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FB62FA-E152-4255-E7A7-4B00BF839D46}"/>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3" name="Footer Placeholder 2">
            <a:extLst>
              <a:ext uri="{FF2B5EF4-FFF2-40B4-BE49-F238E27FC236}">
                <a16:creationId xmlns:a16="http://schemas.microsoft.com/office/drawing/2014/main" id="{719FC504-1061-0A63-0968-024F6AA9D5B0}"/>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EAFA6135-D274-F40E-A7EF-51900FABAB9C}"/>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3604460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3354-D23C-0155-9160-B3907FC4EAC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6B5B2032-CCF4-E219-8C1C-E93A245D3D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2166C077-E004-E1A9-5B7C-AE19B8ECB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E6DAB09-D649-B1B7-E256-89E34E032771}"/>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6" name="Footer Placeholder 5">
            <a:extLst>
              <a:ext uri="{FF2B5EF4-FFF2-40B4-BE49-F238E27FC236}">
                <a16:creationId xmlns:a16="http://schemas.microsoft.com/office/drawing/2014/main" id="{E276C66F-EC1A-A10B-872E-681FB3B6702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E227C2BF-BC5F-A092-BE15-1E7C1FA1AD46}"/>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3661944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D40D-E6E4-9012-336B-9C8E7F800DB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A4366CCC-E705-C984-063E-C5FD7D053B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696BE528-5445-FADC-0A25-DD738F861C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7D70AA-0E31-D576-5F36-BBB47D0B3015}"/>
              </a:ext>
            </a:extLst>
          </p:cNvPr>
          <p:cNvSpPr>
            <a:spLocks noGrp="1"/>
          </p:cNvSpPr>
          <p:nvPr>
            <p:ph type="dt" sz="half" idx="10"/>
          </p:nvPr>
        </p:nvSpPr>
        <p:spPr/>
        <p:txBody>
          <a:bodyPr/>
          <a:lstStyle/>
          <a:p>
            <a:fld id="{A868E4F6-3963-464A-A886-9E1E1BB1A4F3}" type="datetimeFigureOut">
              <a:rPr lang="en-GR" smtClean="0"/>
              <a:t>17/12/24</a:t>
            </a:fld>
            <a:endParaRPr lang="en-GR"/>
          </a:p>
        </p:txBody>
      </p:sp>
      <p:sp>
        <p:nvSpPr>
          <p:cNvPr id="6" name="Footer Placeholder 5">
            <a:extLst>
              <a:ext uri="{FF2B5EF4-FFF2-40B4-BE49-F238E27FC236}">
                <a16:creationId xmlns:a16="http://schemas.microsoft.com/office/drawing/2014/main" id="{81E033CF-4FFD-8800-5920-CBF05FDF392E}"/>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C2974F67-2DE3-878E-B8B0-BFD83AF6B3F2}"/>
              </a:ext>
            </a:extLst>
          </p:cNvPr>
          <p:cNvSpPr>
            <a:spLocks noGrp="1"/>
          </p:cNvSpPr>
          <p:nvPr>
            <p:ph type="sldNum" sz="quarter" idx="12"/>
          </p:nvPr>
        </p:nvSpPr>
        <p:spPr/>
        <p:txBody>
          <a:bodyPr/>
          <a:lstStyle/>
          <a:p>
            <a:fld id="{86726E82-42BF-A448-8A78-3D6FA55BED7F}" type="slidenum">
              <a:rPr lang="en-GR" smtClean="0"/>
              <a:t>‹#›</a:t>
            </a:fld>
            <a:endParaRPr lang="en-GR"/>
          </a:p>
        </p:txBody>
      </p:sp>
    </p:spTree>
    <p:extLst>
      <p:ext uri="{BB962C8B-B14F-4D97-AF65-F5344CB8AC3E}">
        <p14:creationId xmlns:p14="http://schemas.microsoft.com/office/powerpoint/2010/main" val="509153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07DE95-56FB-2F58-F096-B8C1D495CB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00D3E841-4A3D-8A61-AE18-65957FFB3D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2107B72C-9C4B-8616-DD8C-707ADA4B24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68E4F6-3963-464A-A886-9E1E1BB1A4F3}" type="datetimeFigureOut">
              <a:rPr lang="en-GR" smtClean="0"/>
              <a:t>17/12/24</a:t>
            </a:fld>
            <a:endParaRPr lang="en-GR"/>
          </a:p>
        </p:txBody>
      </p:sp>
      <p:sp>
        <p:nvSpPr>
          <p:cNvPr id="5" name="Footer Placeholder 4">
            <a:extLst>
              <a:ext uri="{FF2B5EF4-FFF2-40B4-BE49-F238E27FC236}">
                <a16:creationId xmlns:a16="http://schemas.microsoft.com/office/drawing/2014/main" id="{532B1119-4222-D2CC-C0D9-CB34E24DF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35F05B6B-E355-8921-5A7D-574382C7E9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726E82-42BF-A448-8A78-3D6FA55BED7F}" type="slidenum">
              <a:rPr lang="en-GR" smtClean="0"/>
              <a:t>‹#›</a:t>
            </a:fld>
            <a:endParaRPr lang="en-GR"/>
          </a:p>
        </p:txBody>
      </p:sp>
    </p:spTree>
    <p:extLst>
      <p:ext uri="{BB962C8B-B14F-4D97-AF65-F5344CB8AC3E}">
        <p14:creationId xmlns:p14="http://schemas.microsoft.com/office/powerpoint/2010/main" val="2314396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56574" y="43190"/>
            <a:ext cx="9478851"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sp>
        <p:nvSpPr>
          <p:cNvPr id="7" name="AutoShape 8" descr="ΠΟΥΡΓΕΙΟ ΕΘΝΙΚΗΣ ΠΑΙΔΕΙΑΣ ΚΑΙ ΘΡΗΣΚΕΥΜΑΤΩΝ ΠΑΙΔΑΓΩΓΙΚO ΙΝΣΤΙΤΟΥΤΟ"/>
          <p:cNvSpPr>
            <a:spLocks noChangeAspect="1" noChangeArrowheads="1"/>
          </p:cNvSpPr>
          <p:nvPr/>
        </p:nvSpPr>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TextBox 15">
            <a:extLst>
              <a:ext uri="{FF2B5EF4-FFF2-40B4-BE49-F238E27FC236}">
                <a16:creationId xmlns:a16="http://schemas.microsoft.com/office/drawing/2014/main" id="{BA701824-D4B5-874E-AFD0-8543E563EAAA}"/>
              </a:ext>
            </a:extLst>
          </p:cNvPr>
          <p:cNvSpPr txBox="1"/>
          <p:nvPr/>
        </p:nvSpPr>
        <p:spPr>
          <a:xfrm>
            <a:off x="0" y="1020357"/>
            <a:ext cx="12192000" cy="786754"/>
          </a:xfrm>
          <a:prstGeom prst="rect">
            <a:avLst/>
          </a:prstGeom>
          <a:noFill/>
        </p:spPr>
        <p:txBody>
          <a:bodyPr wrap="square" rtlCol="0">
            <a:spAutoFit/>
          </a:bodyPr>
          <a:lstStyle/>
          <a:p>
            <a:pPr algn="just">
              <a:lnSpc>
                <a:spcPct val="150000"/>
              </a:lnSpc>
            </a:pPr>
            <a:r>
              <a:rPr lang="el-GR" sz="1600" b="1" u="sng" dirty="0">
                <a:latin typeface="Times New Roman" charset="0"/>
                <a:ea typeface="Times New Roman" charset="0"/>
                <a:cs typeface="Times New Roman" charset="0"/>
              </a:rPr>
              <a:t>Συνάντηση 9 </a:t>
            </a:r>
            <a:r>
              <a:rPr lang="mr-IN" sz="1600" b="1" u="sng" dirty="0">
                <a:latin typeface="Times New Roman" charset="0"/>
                <a:ea typeface="Times New Roman" charset="0"/>
                <a:cs typeface="Times New Roman" charset="0"/>
              </a:rPr>
              <a:t>–</a:t>
            </a:r>
            <a:r>
              <a:rPr lang="el-GR" sz="1600" b="1" u="sng" dirty="0">
                <a:latin typeface="Times New Roman" charset="0"/>
                <a:ea typeface="Times New Roman" charset="0"/>
                <a:cs typeface="Times New Roman" charset="0"/>
              </a:rPr>
              <a:t>Τα χρώματα των </a:t>
            </a:r>
            <a:r>
              <a:rPr lang="el-GR" sz="1600" b="1" u="sng" dirty="0" err="1">
                <a:latin typeface="Times New Roman" charset="0"/>
                <a:ea typeface="Times New Roman" charset="0"/>
                <a:cs typeface="Times New Roman" charset="0"/>
              </a:rPr>
              <a:t>θεατροπαιδαγωγικών</a:t>
            </a:r>
            <a:r>
              <a:rPr lang="el-GR" sz="1600" b="1" u="sng" dirty="0">
                <a:latin typeface="Times New Roman" charset="0"/>
                <a:ea typeface="Times New Roman" charset="0"/>
                <a:cs typeface="Times New Roman" charset="0"/>
              </a:rPr>
              <a:t> προγραμμάτων αναδύονται </a:t>
            </a:r>
            <a:r>
              <a:rPr lang="el-GR" sz="1600" b="1" u="sng" dirty="0" err="1">
                <a:latin typeface="Times New Roman" charset="0"/>
                <a:ea typeface="Times New Roman" charset="0"/>
                <a:cs typeface="Times New Roman" charset="0"/>
              </a:rPr>
              <a:t>με΄σα</a:t>
            </a:r>
            <a:r>
              <a:rPr lang="el-GR" sz="1600" b="1" u="sng" dirty="0">
                <a:latin typeface="Times New Roman" charset="0"/>
                <a:ea typeface="Times New Roman" charset="0"/>
                <a:cs typeface="Times New Roman" charset="0"/>
              </a:rPr>
              <a:t> από την αρμονία του καλλιτεχνικού και παιδαγωγικού </a:t>
            </a:r>
            <a:r>
              <a:rPr lang="el-GR" sz="1600" b="1" u="sng" dirty="0" err="1">
                <a:latin typeface="Times New Roman" charset="0"/>
                <a:ea typeface="Times New Roman" charset="0"/>
                <a:cs typeface="Times New Roman" charset="0"/>
              </a:rPr>
              <a:t>συμβάντος..Το</a:t>
            </a:r>
            <a:r>
              <a:rPr lang="el-GR" sz="1600" b="1" u="sng" dirty="0">
                <a:latin typeface="Times New Roman" charset="0"/>
                <a:ea typeface="Times New Roman" charset="0"/>
                <a:cs typeface="Times New Roman" charset="0"/>
              </a:rPr>
              <a:t> θέατρο στην εκπαίδευση</a:t>
            </a:r>
            <a:r>
              <a:rPr lang="en-GB" sz="1600" b="1" u="sng" dirty="0">
                <a:latin typeface="Times New Roman" charset="0"/>
                <a:ea typeface="Times New Roman" charset="0"/>
                <a:cs typeface="Times New Roman" charset="0"/>
              </a:rPr>
              <a:t>: </a:t>
            </a:r>
            <a:r>
              <a:rPr lang="el-GR" sz="1600" b="1" u="sng" dirty="0">
                <a:latin typeface="Times New Roman" charset="0"/>
                <a:ea typeface="Times New Roman" charset="0"/>
                <a:cs typeface="Times New Roman" charset="0"/>
              </a:rPr>
              <a:t>Μία βεντάλια πολλά </a:t>
            </a:r>
            <a:r>
              <a:rPr lang="el-GR" sz="1600" b="1" u="sng" dirty="0" err="1">
                <a:latin typeface="Times New Roman" charset="0"/>
                <a:ea typeface="Times New Roman" charset="0"/>
                <a:cs typeface="Times New Roman" charset="0"/>
              </a:rPr>
              <a:t>χρώμματα</a:t>
            </a:r>
            <a:endParaRPr lang="en-US" sz="1600" b="1" u="sng" dirty="0">
              <a:latin typeface="Times New Roman" charset="0"/>
              <a:ea typeface="Times New Roman" charset="0"/>
              <a:cs typeface="Times New Roman" charset="0"/>
            </a:endParaRPr>
          </a:p>
        </p:txBody>
      </p:sp>
      <p:pic>
        <p:nvPicPr>
          <p:cNvPr id="14" name="Picture 6">
            <a:extLst>
              <a:ext uri="{FF2B5EF4-FFF2-40B4-BE49-F238E27FC236}">
                <a16:creationId xmlns:a16="http://schemas.microsoft.com/office/drawing/2014/main" id="{FBFD3B53-5485-10C6-BE5C-1DAC265254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87" y="-18379"/>
            <a:ext cx="1311739" cy="1077754"/>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CC4DFE7B-7347-DC73-4839-45539DE6B6D9}"/>
              </a:ext>
            </a:extLst>
          </p:cNvPr>
          <p:cNvSpPr txBox="1"/>
          <p:nvPr/>
        </p:nvSpPr>
        <p:spPr>
          <a:xfrm>
            <a:off x="3626194" y="5590843"/>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7FB648AB-A393-9EB7-2BE2-25BC946EB233}"/>
              </a:ext>
            </a:extLst>
          </p:cNvPr>
          <p:cNvSpPr txBox="1"/>
          <p:nvPr/>
        </p:nvSpPr>
        <p:spPr>
          <a:xfrm>
            <a:off x="4032329" y="5959632"/>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299F6C68-E270-EA3B-2DA2-1525BFBAF930}"/>
              </a:ext>
            </a:extLst>
          </p:cNvPr>
          <p:cNvSpPr txBox="1"/>
          <p:nvPr/>
        </p:nvSpPr>
        <p:spPr>
          <a:xfrm>
            <a:off x="3576467" y="6445478"/>
            <a:ext cx="2854410" cy="369332"/>
          </a:xfrm>
          <a:prstGeom prst="rect">
            <a:avLst/>
          </a:prstGeom>
          <a:noFill/>
        </p:spPr>
        <p:txBody>
          <a:bodyPr wrap="square" rtlCol="0">
            <a:spAutoFit/>
          </a:bodyPr>
          <a:lstStyle/>
          <a:p>
            <a:pPr algn="ctr"/>
            <a:r>
              <a:rPr lang="el-GR" dirty="0">
                <a:latin typeface="Times New Roman" panose="02020603050405020304" pitchFamily="18" charset="0"/>
                <a:cs typeface="Times New Roman" panose="02020603050405020304" pitchFamily="18" charset="0"/>
              </a:rPr>
              <a:t>Δεκέμβριος 2024</a:t>
            </a:r>
            <a:endParaRPr lang="en-GR" dirty="0">
              <a:latin typeface="Times New Roman" panose="02020603050405020304" pitchFamily="18" charset="0"/>
              <a:cs typeface="Times New Roman" panose="02020603050405020304" pitchFamily="18" charset="0"/>
            </a:endParaRPr>
          </a:p>
        </p:txBody>
      </p:sp>
      <p:pic>
        <p:nvPicPr>
          <p:cNvPr id="4" name="Picture 2" descr="Color">
            <a:extLst>
              <a:ext uri="{FF2B5EF4-FFF2-40B4-BE49-F238E27FC236}">
                <a16:creationId xmlns:a16="http://schemas.microsoft.com/office/drawing/2014/main" id="{25DB4D18-2641-144A-D5FB-FB52CDA20A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5621" y="1964173"/>
            <a:ext cx="5950861" cy="3352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0583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1820"/>
            <a:ext cx="12192000" cy="476518"/>
          </a:xfrm>
        </p:spPr>
        <p:txBody>
          <a:bodyPr>
            <a:noAutofit/>
          </a:bodyPr>
          <a:lstStyle/>
          <a:p>
            <a:pPr algn="just">
              <a:lnSpc>
                <a:spcPct val="150000"/>
              </a:lnSpc>
            </a:pPr>
            <a:r>
              <a:rPr lang="el-GR" sz="900" b="1" dirty="0">
                <a:latin typeface="Times New Roman" charset="0"/>
                <a:ea typeface="Times New Roman" charset="0"/>
                <a:cs typeface="Times New Roman" charset="0"/>
              </a:rPr>
              <a:t> </a:t>
            </a:r>
            <a:r>
              <a:rPr lang="el-GR" sz="1800" b="1" dirty="0">
                <a:latin typeface="Times New Roman" charset="0"/>
                <a:ea typeface="Times New Roman" charset="0"/>
                <a:cs typeface="Times New Roman" charset="0"/>
              </a:rPr>
              <a:t>Διαφορετικές προσεγγίσεις και ορισμοί του θεάτρου και του δράματος στην εκπαίδευση στον Ελλαδικό χώρο.</a:t>
            </a:r>
            <a:br>
              <a:rPr lang="el-GR" sz="1800" b="1" dirty="0">
                <a:latin typeface="Times New Roman" charset="0"/>
                <a:ea typeface="Times New Roman" charset="0"/>
                <a:cs typeface="Times New Roman" charset="0"/>
              </a:rPr>
            </a:br>
            <a:endParaRPr lang="en-US" sz="1800" b="1" u="sng" dirty="0">
              <a:latin typeface="Times New Roman" charset="0"/>
              <a:ea typeface="Times New Roman" charset="0"/>
              <a:cs typeface="Times New Roman" charset="0"/>
            </a:endParaRPr>
          </a:p>
        </p:txBody>
      </p:sp>
      <p:sp>
        <p:nvSpPr>
          <p:cNvPr id="4" name="TextBox 3"/>
          <p:cNvSpPr txBox="1"/>
          <p:nvPr/>
        </p:nvSpPr>
        <p:spPr>
          <a:xfrm>
            <a:off x="0" y="940158"/>
            <a:ext cx="12192000" cy="5590761"/>
          </a:xfrm>
          <a:prstGeom prst="rect">
            <a:avLst/>
          </a:prstGeom>
          <a:noFill/>
        </p:spPr>
        <p:txBody>
          <a:bodyPr wrap="square" rtlCol="0">
            <a:spAutoFit/>
          </a:bodyPr>
          <a:lstStyle/>
          <a:p>
            <a:pPr marL="285750" indent="-285750" algn="just">
              <a:lnSpc>
                <a:spcPct val="150000"/>
              </a:lnSpc>
              <a:buFont typeface="Arial" charset="0"/>
              <a:buChar char="•"/>
            </a:pPr>
            <a:r>
              <a:rPr lang="el-GR" sz="1500" dirty="0">
                <a:latin typeface="Times New Roman" charset="0"/>
                <a:ea typeface="Times New Roman" charset="0"/>
                <a:cs typeface="Times New Roman" charset="0"/>
              </a:rPr>
              <a:t>Στην Ελλάδα όπως και στο εξωτερικό οι προσεγγίσεις των πρωτοπόρων  του θεάτρου και του δράματος εμφανίζουν κάποιες διαφορές τόσο ως προς τους ορισμούς (θεατρικό παιχνίδι, διερευνητική δραματοποίηση, δραματική τέχνη, εκπαιδευτικό δράμα, δράμα, θέατρο στην εκπαίδευση, </a:t>
            </a:r>
            <a:r>
              <a:rPr lang="el-GR" sz="1500" dirty="0" err="1">
                <a:latin typeface="Times New Roman" charset="0"/>
                <a:ea typeface="Times New Roman" charset="0"/>
                <a:cs typeface="Times New Roman" charset="0"/>
              </a:rPr>
              <a:t>θεατροπαιδαγωγικά</a:t>
            </a:r>
            <a:r>
              <a:rPr lang="el-GR" sz="1500" dirty="0">
                <a:latin typeface="Times New Roman" charset="0"/>
                <a:ea typeface="Times New Roman" charset="0"/>
                <a:cs typeface="Times New Roman" charset="0"/>
              </a:rPr>
              <a:t> προγράμματα) όσο και  ως προς τα στοιχεία που εστιάζουν (μορφές της θεατρικής έκφρασης στο σχολείο, εκπαιδευτικό εργαλείο, ένταξη του στα αναλυτικά προγράμματα για τη διδασκαλία άλλων γνωστικών αντικειμένων, Συμβολή στην κοινωνική και ψυχολογική/συναισθηματική ανάπτυξη του παιδιού, εστίαση στη χρήση των τεχνικών του θεάτρου και του δράματος με στόχο τη διαπολιτισμική εκπαίδευση και τη διδασκαλία σε παιδιά με ειδικές ανάγκες/δεξιότητες, ελεύθερη έκφραση και ευαισθητοποίηση των παιδιών και στη σύνδεση με το παιχνίδι των παιδιών, στην ανάπτυξη μη λεκτικής επικοινωνίας</a:t>
            </a:r>
            <a:r>
              <a:rPr lang="en-US" sz="15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και  έμφαση στη σωματική κίνηση, έμφαση στη λεκτική έκφραση, έμφαση σε διαφορετικές τεχνικές, ανάπτυξη σε διαφορετικές φάσεις).     </a:t>
            </a:r>
          </a:p>
          <a:p>
            <a:pPr marL="285750" indent="-285750" algn="just">
              <a:lnSpc>
                <a:spcPct val="150000"/>
              </a:lnSpc>
              <a:buFont typeface="Arial" charset="0"/>
              <a:buChar char="•"/>
            </a:pPr>
            <a:r>
              <a:rPr lang="el-GR" sz="1500" dirty="0">
                <a:latin typeface="Times New Roman" charset="0"/>
                <a:ea typeface="Times New Roman" charset="0"/>
                <a:cs typeface="Times New Roman" charset="0"/>
              </a:rPr>
              <a:t>Παρά τις διαφορετικές προσεγγίσεις, σύμφωνα με τον Αστέριο Τσιάρα υπάρχουν κάποια κοινά σημεία που βασίζονται στο κοινό χαλί της </a:t>
            </a:r>
            <a:r>
              <a:rPr lang="el-GR" sz="1500" dirty="0" err="1">
                <a:latin typeface="Times New Roman" charset="0"/>
                <a:ea typeface="Times New Roman" charset="0"/>
                <a:cs typeface="Times New Roman" charset="0"/>
              </a:rPr>
              <a:t>θεατροπαιδαγωγικής</a:t>
            </a:r>
            <a:r>
              <a:rPr lang="en-US" sz="15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οι συμμετέχοντες (δεν υπάρχει διαχωρισμός ηθοποιών κοινού, σύνδεση με την ανάπτυξης του), η ύπαρξη του δασκάλου/εμψυχωτή και η τεχνική του θεατρικού αυτοσχεδιασμού). </a:t>
            </a:r>
          </a:p>
          <a:p>
            <a:pPr marL="285750" indent="-285750" algn="just">
              <a:lnSpc>
                <a:spcPct val="150000"/>
              </a:lnSpc>
              <a:buFont typeface="Arial" charset="0"/>
              <a:buChar char="•"/>
            </a:pPr>
            <a:r>
              <a:rPr lang="el-GR" sz="1500" dirty="0">
                <a:latin typeface="Times New Roman" charset="0"/>
                <a:ea typeface="Times New Roman" charset="0"/>
                <a:cs typeface="Times New Roman" charset="0"/>
              </a:rPr>
              <a:t>Παραδείγματα διαφορετικών ορισμών και προσεγγίσεων</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algn="just">
              <a:lnSpc>
                <a:spcPct val="150000"/>
              </a:lnSpc>
            </a:pPr>
            <a:r>
              <a:rPr lang="el-GR" sz="1500" dirty="0">
                <a:latin typeface="Times New Roman" charset="0"/>
                <a:ea typeface="Times New Roman" charset="0"/>
                <a:cs typeface="Times New Roman" charset="0"/>
              </a:rPr>
              <a:t>-Ο </a:t>
            </a:r>
            <a:r>
              <a:rPr lang="el-GR" sz="1500" b="1" dirty="0">
                <a:latin typeface="Times New Roman" charset="0"/>
                <a:ea typeface="Times New Roman" charset="0"/>
                <a:cs typeface="Times New Roman" charset="0"/>
              </a:rPr>
              <a:t>Θεόδωρος </a:t>
            </a:r>
            <a:r>
              <a:rPr lang="el-GR" sz="1500" b="1" dirty="0" err="1">
                <a:latin typeface="Times New Roman" charset="0"/>
                <a:ea typeface="Times New Roman" charset="0"/>
                <a:cs typeface="Times New Roman" charset="0"/>
              </a:rPr>
              <a:t>Γραμματάς</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μελετάει κυρίως τις διαφορετικές μορφές του «θεάτρου» στο σχολείο, εστιάζει στη θεατρική πράξη για παιδιά και για νέους και στις προϋποθέσεις της παιδαγωγικής του διάστασης, στη σημειολογία του θεάτρου στο σχολείο καθώς και στη σημασία των πολιτισμικών εκδηλώσεων ως </a:t>
            </a:r>
            <a:r>
              <a:rPr lang="en-US" sz="15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«θεατρική πράξη». </a:t>
            </a:r>
          </a:p>
          <a:p>
            <a:pPr algn="just">
              <a:lnSpc>
                <a:spcPct val="150000"/>
              </a:lnSpc>
            </a:pPr>
            <a:r>
              <a:rPr lang="el-GR" sz="1500" dirty="0">
                <a:latin typeface="Times New Roman" charset="0"/>
                <a:ea typeface="Times New Roman" charset="0"/>
                <a:cs typeface="Times New Roman" charset="0"/>
              </a:rPr>
              <a:t>-Ο </a:t>
            </a:r>
            <a:r>
              <a:rPr lang="el-GR" sz="1500" b="1" dirty="0">
                <a:latin typeface="Times New Roman" charset="0"/>
                <a:ea typeface="Times New Roman" charset="0"/>
                <a:cs typeface="Times New Roman" charset="0"/>
              </a:rPr>
              <a:t>Σίμος Παπαδόπουλος </a:t>
            </a:r>
            <a:r>
              <a:rPr lang="el-GR" sz="1500" dirty="0">
                <a:latin typeface="Times New Roman" charset="0"/>
                <a:ea typeface="Times New Roman" charset="0"/>
                <a:cs typeface="Times New Roman" charset="0"/>
              </a:rPr>
              <a:t>πέρα από τη γενική του μελέτη για την παιδαγωγική του θεάτρου αλλά και τον προσδιορισμό της έννοιας του θεατρικού παιχνιδιού εισάγει και τον όρο «διερευνητική δραματοποίηση» με την έννοια της «θεατρικής διερεύνησης» μιας ιστορίας μέσω αυτοσχεδιαστικού</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13853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3031" y="154546"/>
            <a:ext cx="11964473" cy="5937010"/>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και σκηνικού εμπλουτισμού ενός αφηγηματικού κειμένου ή μια συρραφής κειμένων που σχετίζονται με προσωπικές ιστορίες, την πολιτική πραγματικότητα, τα ιστορικά γεγονότα και τις φαντασιακές καταστάσεις.</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err="1">
                <a:latin typeface="Times New Roman" charset="0"/>
                <a:ea typeface="Times New Roman" charset="0"/>
                <a:cs typeface="Times New Roman" charset="0"/>
              </a:rPr>
              <a:t>Άλκηστις</a:t>
            </a:r>
            <a:r>
              <a:rPr lang="el-GR" sz="1500" b="1" dirty="0">
                <a:latin typeface="Times New Roman" charset="0"/>
                <a:ea typeface="Times New Roman" charset="0"/>
                <a:cs typeface="Times New Roman" charset="0"/>
              </a:rPr>
              <a:t> Κοντογιάννη</a:t>
            </a:r>
            <a:r>
              <a:rPr lang="el-GR" sz="1500" dirty="0">
                <a:latin typeface="Times New Roman" charset="0"/>
                <a:ea typeface="Times New Roman" charset="0"/>
                <a:cs typeface="Times New Roman" charset="0"/>
              </a:rPr>
              <a:t> αναφέρεται κυρίως με τον όρο δραματική τέχνη. Ενώ στην προσέγγιση της παραμένει ενεργή η «καλλιτεχνική διάσταση» του φαινομένου εστιάζει στην παιδαγωγική του διάσταση μέσω της διαδικασίας και όχι απαραίτητα του αποτελέσματος της παράστασης και εξετάζει τον κοινωνικό ρόλο του φαινομένου σε σχέση με παιδιά με νοητική στέρηση και με θέματα διαπολιτισμικής εκπαίδευσης.</a:t>
            </a:r>
          </a:p>
          <a:p>
            <a:pPr marL="285750" indent="-285750" algn="just">
              <a:lnSpc>
                <a:spcPct val="150000"/>
              </a:lnSpc>
              <a:buFontTx/>
              <a:buChar char="-"/>
            </a:pPr>
            <a:r>
              <a:rPr lang="el-GR" sz="1500" dirty="0">
                <a:latin typeface="Times New Roman" charset="0"/>
                <a:ea typeface="Times New Roman" charset="0"/>
                <a:cs typeface="Times New Roman" charset="0"/>
              </a:rPr>
              <a:t>Ο </a:t>
            </a:r>
            <a:r>
              <a:rPr lang="el-GR" sz="1500" b="1" dirty="0">
                <a:latin typeface="Times New Roman" charset="0"/>
                <a:ea typeface="Times New Roman" charset="0"/>
                <a:cs typeface="Times New Roman" charset="0"/>
              </a:rPr>
              <a:t>Τηλέμαχος </a:t>
            </a:r>
            <a:r>
              <a:rPr lang="el-GR" sz="1500" b="1" dirty="0" err="1">
                <a:latin typeface="Times New Roman" charset="0"/>
                <a:ea typeface="Times New Roman" charset="0"/>
                <a:cs typeface="Times New Roman" charset="0"/>
              </a:rPr>
              <a:t>Μουδατσάκης</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αναφέρεται για το θέατρο και το δράμα στην εκπαίδευση με τους όρους θεατρικό παιχνίδι, δράμα αλλά κυρίως ως δραματική τέχνη. Εστιάζει στη μέθοδο της δραματοποίησης την οποία συνδέει κυρίως με την μετατροπή ενός αφηγηματικού κειμένου σε δραματικό κείμενο, σε πρώτη φάση και στη σκηνική του διερεύνηση και αναπαράσταση, στη συνέχεια. Επιμένει στην ύπαρξη ή στη γέννηση θεατρικού σεναρίου ακόμα και σε πιο ελεύθερες μεθόδους και έννοιες όπως το θεατρικό παιχνίδι.</a:t>
            </a:r>
          </a:p>
          <a:p>
            <a:pPr marL="285750" indent="-285750" algn="just">
              <a:lnSpc>
                <a:spcPct val="150000"/>
              </a:lnSpc>
              <a:buFontTx/>
              <a:buChar char="-"/>
            </a:pPr>
            <a:r>
              <a:rPr lang="el-GR" sz="1500" dirty="0">
                <a:latin typeface="Times New Roman" charset="0"/>
                <a:ea typeface="Times New Roman" charset="0"/>
                <a:cs typeface="Times New Roman" charset="0"/>
              </a:rPr>
              <a:t> Η </a:t>
            </a:r>
            <a:r>
              <a:rPr lang="el-GR" sz="1500" b="1" dirty="0">
                <a:latin typeface="Times New Roman" charset="0"/>
                <a:ea typeface="Times New Roman" charset="0"/>
                <a:cs typeface="Times New Roman" charset="0"/>
              </a:rPr>
              <a:t>Περσεφόνη </a:t>
            </a:r>
            <a:r>
              <a:rPr lang="el-GR" sz="1500" b="1" dirty="0" err="1">
                <a:latin typeface="Times New Roman" charset="0"/>
                <a:ea typeface="Times New Roman" charset="0"/>
                <a:cs typeface="Times New Roman" charset="0"/>
              </a:rPr>
              <a:t>Σέξτου</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χρησιμοποιεί κυρίως την ορολογία «θέατρο στην εκπαίδευση» και «</a:t>
            </a:r>
            <a:r>
              <a:rPr lang="el-GR" sz="1500" dirty="0" err="1">
                <a:latin typeface="Times New Roman" charset="0"/>
                <a:ea typeface="Times New Roman" charset="0"/>
                <a:cs typeface="Times New Roman" charset="0"/>
              </a:rPr>
              <a:t>θεατροπαιδαγωγικά</a:t>
            </a:r>
            <a:r>
              <a:rPr lang="el-GR" sz="1500" dirty="0">
                <a:latin typeface="Times New Roman" charset="0"/>
                <a:ea typeface="Times New Roman" charset="0"/>
                <a:cs typeface="Times New Roman" charset="0"/>
              </a:rPr>
              <a:t> προγράμματα» επηρεασμένη κυρίως από τις δράσεις θεατρικών ομάδων στην Αγγλία και προτείνει τον τρόπο δημιουργίας «</a:t>
            </a:r>
            <a:r>
              <a:rPr lang="el-GR" sz="1500" dirty="0" err="1">
                <a:latin typeface="Times New Roman" charset="0"/>
                <a:ea typeface="Times New Roman" charset="0"/>
                <a:cs typeface="Times New Roman" charset="0"/>
              </a:rPr>
              <a:t>θεατροπαιδαγωγικών</a:t>
            </a:r>
            <a:r>
              <a:rPr lang="el-GR" sz="1500" dirty="0">
                <a:latin typeface="Times New Roman" charset="0"/>
                <a:ea typeface="Times New Roman" charset="0"/>
                <a:cs typeface="Times New Roman" charset="0"/>
              </a:rPr>
              <a:t> προγραμμάτων» με στόχο τη διαπραγμάτευση κοινωνικών, προσωπικών και πολιτικών θεμάτων τα οποία συνδέονται με τη ζωή στον σύγχρονο κόσμο καθώς και τη διδασκαλία γνωστικών αντικειμένων που υπάρχουν στο αναλυτικό πρόγραμμα μαθητών όλων των ηλικιών.</a:t>
            </a:r>
          </a:p>
          <a:p>
            <a:pPr marL="285750" indent="-285750" algn="just">
              <a:lnSpc>
                <a:spcPct val="150000"/>
              </a:lnSpc>
              <a:buFontTx/>
              <a:buChar char="-"/>
            </a:pPr>
            <a:r>
              <a:rPr lang="el-GR" sz="1500" dirty="0">
                <a:latin typeface="Times New Roman" charset="0"/>
                <a:ea typeface="Times New Roman" charset="0"/>
                <a:cs typeface="Times New Roman" charset="0"/>
              </a:rPr>
              <a:t>Ο </a:t>
            </a:r>
            <a:r>
              <a:rPr lang="el-GR" sz="1500" b="1" dirty="0">
                <a:latin typeface="Times New Roman" charset="0"/>
                <a:ea typeface="Times New Roman" charset="0"/>
                <a:cs typeface="Times New Roman" charset="0"/>
              </a:rPr>
              <a:t>Αντώνης </a:t>
            </a:r>
            <a:r>
              <a:rPr lang="el-GR" sz="1500" b="1" dirty="0" err="1">
                <a:latin typeface="Times New Roman" charset="0"/>
                <a:ea typeface="Times New Roman" charset="0"/>
                <a:cs typeface="Times New Roman" charset="0"/>
              </a:rPr>
              <a:t>Λενακάκης</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χρησιμοποιεί διαφορετικούς ορισμούς όπως θεατρικό παιχνίδι, εκπαιδευτικό δράμα και παιδαγωγική του θεάτρου, δίνει σημασία και στην παιδαγωγική αλλά και στην καλλιτεχνική διάσταση ενώ η </a:t>
            </a:r>
            <a:r>
              <a:rPr lang="el-GR" sz="1500" b="1" dirty="0" err="1">
                <a:latin typeface="Times New Roman" charset="0"/>
                <a:ea typeface="Times New Roman" charset="0"/>
                <a:cs typeface="Times New Roman" charset="0"/>
              </a:rPr>
              <a:t>Άβρα</a:t>
            </a:r>
            <a:r>
              <a:rPr lang="el-GR" sz="1500" b="1" dirty="0">
                <a:latin typeface="Times New Roman" charset="0"/>
                <a:ea typeface="Times New Roman" charset="0"/>
                <a:cs typeface="Times New Roman" charset="0"/>
              </a:rPr>
              <a:t> </a:t>
            </a:r>
            <a:r>
              <a:rPr lang="el-GR" sz="1500" b="1" dirty="0" err="1">
                <a:latin typeface="Times New Roman" charset="0"/>
                <a:ea typeface="Times New Roman" charset="0"/>
                <a:cs typeface="Times New Roman" charset="0"/>
              </a:rPr>
              <a:t>Αυδή</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και η </a:t>
            </a:r>
            <a:r>
              <a:rPr lang="el-GR" sz="1500" b="1" dirty="0">
                <a:latin typeface="Times New Roman" charset="0"/>
                <a:ea typeface="Times New Roman" charset="0"/>
                <a:cs typeface="Times New Roman" charset="0"/>
              </a:rPr>
              <a:t>Μελίνα Χατζηγεωργίου </a:t>
            </a:r>
            <a:r>
              <a:rPr lang="el-GR" sz="1500" dirty="0">
                <a:latin typeface="Times New Roman" charset="0"/>
                <a:ea typeface="Times New Roman" charset="0"/>
                <a:cs typeface="Times New Roman" charset="0"/>
              </a:rPr>
              <a:t>χρησιμοποιούν τον όρο «δράμα» για να </a:t>
            </a:r>
            <a:r>
              <a:rPr lang="el-GR" sz="1500" dirty="0" err="1">
                <a:latin typeface="Times New Roman" charset="0"/>
                <a:ea typeface="Times New Roman" charset="0"/>
                <a:cs typeface="Times New Roman" charset="0"/>
              </a:rPr>
              <a:t>νοηματοδοτήσουν</a:t>
            </a:r>
            <a:r>
              <a:rPr lang="el-GR" sz="1500" dirty="0">
                <a:latin typeface="Times New Roman" charset="0"/>
                <a:ea typeface="Times New Roman" charset="0"/>
                <a:cs typeface="Times New Roman" charset="0"/>
              </a:rPr>
              <a:t> όλο το φάσμα της ένταξης του θεάτρου και του δράματος στην εκπαίδευση το οποίο ξεκινάει σύμφωνα με εκείνες από το μιμητικό παιχνίδι και καταλήγει στην θεατρική τέχνη. </a:t>
            </a:r>
            <a:r>
              <a:rPr lang="el-GR" sz="1500" b="1" dirty="0">
                <a:latin typeface="Times New Roman" charset="0"/>
                <a:ea typeface="Times New Roman" charset="0"/>
                <a:cs typeface="Times New Roman" charset="0"/>
              </a:rPr>
              <a:t>  </a:t>
            </a:r>
            <a:endParaRPr lang="en-US" sz="15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31642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2031325"/>
          </a:xfrm>
          <a:prstGeom prst="rect">
            <a:avLst/>
          </a:prstGeom>
        </p:spPr>
        <p:txBody>
          <a:bodyPr wrap="square">
            <a:spAutoFit/>
          </a:bodyPr>
          <a:lstStyle/>
          <a:p>
            <a:pPr marL="285750" indent="-285750" algn="just">
              <a:lnSpc>
                <a:spcPct val="150000"/>
              </a:lnSpc>
              <a:buFontTx/>
              <a:buChar char="-"/>
            </a:pPr>
            <a:r>
              <a:rPr lang="el-GR" sz="1400" dirty="0">
                <a:latin typeface="Times New Roman" charset="0"/>
                <a:ea typeface="Times New Roman" charset="0"/>
                <a:cs typeface="Times New Roman" charset="0"/>
              </a:rPr>
              <a:t>Ο </a:t>
            </a:r>
            <a:r>
              <a:rPr lang="el-GR" sz="1400" b="1" dirty="0">
                <a:latin typeface="Times New Roman" charset="0"/>
                <a:ea typeface="Times New Roman" charset="0"/>
                <a:cs typeface="Times New Roman" charset="0"/>
              </a:rPr>
              <a:t>Λάκης </a:t>
            </a:r>
            <a:r>
              <a:rPr lang="el-GR" sz="1400" b="1" dirty="0" err="1">
                <a:latin typeface="Times New Roman" charset="0"/>
                <a:ea typeface="Times New Roman" charset="0"/>
                <a:cs typeface="Times New Roman" charset="0"/>
              </a:rPr>
              <a:t>Κουρετζής</a:t>
            </a:r>
            <a:r>
              <a:rPr lang="el-GR" sz="1400" b="1" dirty="0">
                <a:latin typeface="Times New Roman" charset="0"/>
                <a:ea typeface="Times New Roman" charset="0"/>
                <a:cs typeface="Times New Roman" charset="0"/>
              </a:rPr>
              <a:t> </a:t>
            </a:r>
            <a:r>
              <a:rPr lang="el-GR" sz="1400" dirty="0">
                <a:latin typeface="Times New Roman" charset="0"/>
                <a:ea typeface="Times New Roman" charset="0"/>
                <a:cs typeface="Times New Roman" charset="0"/>
              </a:rPr>
              <a:t>εστιάζει στην ένταξη της θεατρικής πράξης, της γλώσσας του θεάτρου και τελικά της ουσίας της τέχνης στο παιχνίδι των παιδιών δημιουργώντας ένα δημιουργικό συμβάν που απελευθερώνει τα παιδιά, έχοντας ψυχαγωγικές αλλά και ψυχοπαιδαγωγικές προεκτάσεις. Με βάση τις σπουδές του (παιδαγωγική του θεάτρου, ψυχολογία της Παιδαγωγικής, σωματική έκφραση του ηθοποιού, σημειολογική ανάλυση της θεατρικής πράξης) αλλά και τις παρατηρήσεις του παιχνιδιού των παιδιών ήδη από το 1965 στην Ελλάδα και τη συνεργασία του με την ομάδα «πάροδος« από το 1976 και μετά προτείνει μια συγκεκριμένη </a:t>
            </a:r>
            <a:r>
              <a:rPr lang="el-GR" sz="1400" dirty="0" err="1">
                <a:latin typeface="Times New Roman" charset="0"/>
                <a:ea typeface="Times New Roman" charset="0"/>
                <a:cs typeface="Times New Roman" charset="0"/>
              </a:rPr>
              <a:t>θεατροπαιδαγωγική</a:t>
            </a:r>
            <a:r>
              <a:rPr lang="el-GR" sz="1400" dirty="0">
                <a:latin typeface="Times New Roman" charset="0"/>
                <a:ea typeface="Times New Roman" charset="0"/>
                <a:cs typeface="Times New Roman" charset="0"/>
              </a:rPr>
              <a:t> μεθοδολογία με τέσσερις φάσεις ανάπτυξης που στοχεύει στην ελεύθερη έκφραση των παιδιών και στην ανάπτυξη της δημιουργικότητας και της φαντασίας τους. </a:t>
            </a:r>
            <a:endParaRPr lang="en-US" sz="14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33017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31064" y="141668"/>
            <a:ext cx="10998558" cy="461665"/>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Τρόπος δημιουργίας σεναρίου και δραματικής πλοκής μέσω της τεχνικής του </a:t>
            </a:r>
            <a:r>
              <a:rPr lang="el-GR" sz="1600" b="1" dirty="0" err="1">
                <a:latin typeface="Times New Roman" charset="0"/>
                <a:ea typeface="Times New Roman" charset="0"/>
                <a:cs typeface="Times New Roman" charset="0"/>
              </a:rPr>
              <a:t>Τζιάνι</a:t>
            </a:r>
            <a:r>
              <a:rPr lang="el-GR" sz="1600" b="1" dirty="0">
                <a:latin typeface="Times New Roman" charset="0"/>
                <a:ea typeface="Times New Roman" charset="0"/>
                <a:cs typeface="Times New Roman" charset="0"/>
              </a:rPr>
              <a:t> </a:t>
            </a:r>
            <a:r>
              <a:rPr lang="el-GR" sz="1600" b="1" dirty="0" err="1">
                <a:latin typeface="Times New Roman" charset="0"/>
                <a:ea typeface="Times New Roman" charset="0"/>
                <a:cs typeface="Times New Roman" charset="0"/>
              </a:rPr>
              <a:t>Ροντάρι</a:t>
            </a:r>
            <a:r>
              <a:rPr lang="el-GR" sz="1600" b="1" dirty="0">
                <a:latin typeface="Times New Roman" charset="0"/>
                <a:ea typeface="Times New Roman" charset="0"/>
                <a:cs typeface="Times New Roman" charset="0"/>
              </a:rPr>
              <a:t> (1920-1980)</a:t>
            </a:r>
            <a:endParaRPr lang="en-US" sz="1600" b="1" dirty="0">
              <a:latin typeface="Times New Roman" charset="0"/>
              <a:ea typeface="Times New Roman" charset="0"/>
              <a:cs typeface="Times New Roman" charset="0"/>
            </a:endParaRPr>
          </a:p>
        </p:txBody>
      </p:sp>
      <p:pic>
        <p:nvPicPr>
          <p:cNvPr id="2050" name="Picture 2" descr="https://tompoumpouki.com/wp-content/uploads/2018/10/MEDIUM-gianni-rodar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16642" y="759854"/>
            <a:ext cx="2791764" cy="279176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116641" y="3708139"/>
            <a:ext cx="3873589" cy="3108543"/>
          </a:xfrm>
          <a:prstGeom prst="rect">
            <a:avLst/>
          </a:prstGeom>
        </p:spPr>
        <p:txBody>
          <a:bodyPr wrap="square">
            <a:spAutoFit/>
          </a:bodyPr>
          <a:lstStyle/>
          <a:p>
            <a:pPr algn="just"/>
            <a:r>
              <a:rPr lang="el-GR" sz="1400" b="0" i="0" dirty="0">
                <a:solidFill>
                  <a:srgbClr val="333333"/>
                </a:solidFill>
                <a:effectLst/>
                <a:latin typeface="Times New Roman" charset="0"/>
                <a:ea typeface="Times New Roman" charset="0"/>
                <a:cs typeface="Times New Roman" charset="0"/>
              </a:rPr>
              <a:t>Ο </a:t>
            </a:r>
            <a:r>
              <a:rPr lang="el-GR" sz="1400" b="0" i="0" dirty="0" err="1">
                <a:solidFill>
                  <a:srgbClr val="333333"/>
                </a:solidFill>
                <a:effectLst/>
                <a:latin typeface="Times New Roman" charset="0"/>
                <a:ea typeface="Times New Roman" charset="0"/>
                <a:cs typeface="Times New Roman" charset="0"/>
              </a:rPr>
              <a:t>Τζιάνι</a:t>
            </a:r>
            <a:r>
              <a:rPr lang="el-GR" sz="1400" b="0" i="0" dirty="0">
                <a:solidFill>
                  <a:srgbClr val="333333"/>
                </a:solidFill>
                <a:effectLst/>
                <a:latin typeface="Times New Roman" charset="0"/>
                <a:ea typeface="Times New Roman" charset="0"/>
                <a:cs typeface="Times New Roman" charset="0"/>
              </a:rPr>
              <a:t> </a:t>
            </a:r>
            <a:r>
              <a:rPr lang="el-GR" sz="1400" b="0" i="0" dirty="0" err="1">
                <a:solidFill>
                  <a:srgbClr val="333333"/>
                </a:solidFill>
                <a:effectLst/>
                <a:latin typeface="Times New Roman" charset="0"/>
                <a:ea typeface="Times New Roman" charset="0"/>
                <a:cs typeface="Times New Roman" charset="0"/>
              </a:rPr>
              <a:t>Ροντάρι</a:t>
            </a:r>
            <a:r>
              <a:rPr lang="el-GR" sz="1400" b="0" i="0" dirty="0">
                <a:solidFill>
                  <a:srgbClr val="333333"/>
                </a:solidFill>
                <a:effectLst/>
                <a:latin typeface="Times New Roman" charset="0"/>
                <a:ea typeface="Times New Roman" charset="0"/>
                <a:cs typeface="Times New Roman" charset="0"/>
              </a:rPr>
              <a:t> ήταν Ιταλός συγγραφέας παιδικής λογοτεχνίας. Γεννήθηκε στο </a:t>
            </a:r>
            <a:r>
              <a:rPr lang="el-GR" sz="1400" b="0" i="0" dirty="0" err="1">
                <a:solidFill>
                  <a:srgbClr val="333333"/>
                </a:solidFill>
                <a:effectLst/>
                <a:latin typeface="Times New Roman" charset="0"/>
                <a:ea typeface="Times New Roman" charset="0"/>
                <a:cs typeface="Times New Roman" charset="0"/>
              </a:rPr>
              <a:t>Πιεμόντε</a:t>
            </a:r>
            <a:r>
              <a:rPr lang="el-GR" sz="1400" b="0" i="0" dirty="0">
                <a:solidFill>
                  <a:srgbClr val="333333"/>
                </a:solidFill>
                <a:effectLst/>
                <a:latin typeface="Times New Roman" charset="0"/>
                <a:ea typeface="Times New Roman" charset="0"/>
                <a:cs typeface="Times New Roman" charset="0"/>
              </a:rPr>
              <a:t> το 1920 και πέθανε στη Ρώμη το 1980. Εργάστηκε για αρκετά χρόνια ως δάσκαλος αλλά ασχολήθηκε κυρίως με τη δημοσιογραφία την οποία υπηρέτησε ως διευθυντής εφημερίδων και περιοδικών. Έγινε γνωστός τόσο στη χώρα του όσο και διεθνώς ως συγγραφέας παιδικών βιβλίων. </a:t>
            </a:r>
            <a:r>
              <a:rPr lang="el-GR" sz="1400" dirty="0">
                <a:latin typeface="Times New Roman" charset="0"/>
                <a:ea typeface="Times New Roman" charset="0"/>
                <a:cs typeface="Times New Roman" charset="0"/>
              </a:rPr>
              <a:t>Το 1970 του απονεμήθηκε το βραβείο Άντερσεν η μεγαλύτερη διάκριση διεθνώς για συγγραφέα παιδικής λογοτεχνίας. Ένα σπουδαίο έργο του είναι </a:t>
            </a:r>
            <a:r>
              <a:rPr lang="el-GR" sz="1400" i="1" dirty="0">
                <a:latin typeface="Times New Roman" charset="0"/>
                <a:ea typeface="Times New Roman" charset="0"/>
                <a:cs typeface="Times New Roman" charset="0"/>
              </a:rPr>
              <a:t>Η Γραμματική της Φαντασίας (1973) </a:t>
            </a:r>
            <a:r>
              <a:rPr lang="el-GR" sz="1400" dirty="0">
                <a:latin typeface="Times New Roman" charset="0"/>
                <a:ea typeface="Times New Roman" charset="0"/>
                <a:cs typeface="Times New Roman" charset="0"/>
              </a:rPr>
              <a:t>με τις τεχνικές μυθοπλασίας που βοηθούν όλους εμάς να δημιουργούμε!</a:t>
            </a:r>
            <a:endParaRPr lang="en-US" sz="1400" dirty="0">
              <a:latin typeface="Times New Roman" charset="0"/>
              <a:ea typeface="Times New Roman" charset="0"/>
              <a:cs typeface="Times New Roman" charset="0"/>
            </a:endParaRPr>
          </a:p>
        </p:txBody>
      </p:sp>
      <p:sp>
        <p:nvSpPr>
          <p:cNvPr id="7" name="TextBox 6"/>
          <p:cNvSpPr txBox="1"/>
          <p:nvPr/>
        </p:nvSpPr>
        <p:spPr>
          <a:xfrm>
            <a:off x="0" y="759854"/>
            <a:ext cx="8116641" cy="5416868"/>
          </a:xfrm>
          <a:prstGeom prst="rect">
            <a:avLst/>
          </a:prstGeom>
          <a:noFill/>
        </p:spPr>
        <p:txBody>
          <a:bodyPr wrap="square" rtlCol="0">
            <a:spAutoFit/>
          </a:bodyPr>
          <a:lstStyle/>
          <a:p>
            <a:pPr marL="285750" indent="-285750" algn="just">
              <a:lnSpc>
                <a:spcPct val="150000"/>
              </a:lnSpc>
              <a:buFontTx/>
              <a:buChar char="-"/>
            </a:pPr>
            <a:r>
              <a:rPr lang="el-GR" sz="1500" b="1" dirty="0">
                <a:solidFill>
                  <a:srgbClr val="333333"/>
                </a:solidFill>
                <a:latin typeface="Times New Roman" charset="0"/>
                <a:ea typeface="Times New Roman" charset="0"/>
                <a:cs typeface="Times New Roman" charset="0"/>
              </a:rPr>
              <a:t>Η </a:t>
            </a:r>
            <a:r>
              <a:rPr lang="el-GR" sz="1500" b="1" i="0" dirty="0">
                <a:solidFill>
                  <a:srgbClr val="333333"/>
                </a:solidFill>
                <a:effectLst/>
                <a:latin typeface="Times New Roman" charset="0"/>
                <a:ea typeface="Times New Roman" charset="0"/>
                <a:cs typeface="Times New Roman" charset="0"/>
              </a:rPr>
              <a:t>Πέτρα στη Λίμνη</a:t>
            </a:r>
            <a:r>
              <a:rPr lang="en-US" sz="1500" b="1" i="0" dirty="0">
                <a:solidFill>
                  <a:srgbClr val="333333"/>
                </a:solidFill>
                <a:effectLst/>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Σκεφτόμαστε μία λέξη που να σχετίζεται με ένα θέμα που θέλουμε να προσεγγίσουμε. Στη συνέχεια γράφουμε τα γράμματα της λέξης το ένα από κάτω από το άλλο. Βρίσκουμε λέξεις που να αρχίζουν από τη λέξη αυτή και σκεφτόμαστε μια ιστορία. </a:t>
            </a:r>
            <a:endParaRPr lang="en-US" sz="1500" dirty="0">
              <a:latin typeface="Times New Roman" charset="0"/>
              <a:ea typeface="Times New Roman" charset="0"/>
              <a:cs typeface="Times New Roman" charset="0"/>
            </a:endParaRPr>
          </a:p>
          <a:p>
            <a:pPr marL="285750" indent="-285750" algn="just">
              <a:lnSpc>
                <a:spcPct val="150000"/>
              </a:lnSpc>
              <a:buFontTx/>
              <a:buChar char="-"/>
            </a:pPr>
            <a:r>
              <a:rPr lang="el-GR" sz="1500" b="1" dirty="0">
                <a:latin typeface="Times New Roman" charset="0"/>
                <a:ea typeface="Times New Roman" charset="0"/>
                <a:cs typeface="Times New Roman" charset="0"/>
              </a:rPr>
              <a:t>Το Φανταστικό Διώνυμο</a:t>
            </a:r>
            <a:r>
              <a:rPr lang="en-US" sz="1500" b="1" dirty="0">
                <a:latin typeface="Times New Roman" charset="0"/>
                <a:ea typeface="Times New Roman" charset="0"/>
                <a:cs typeface="Times New Roman" charset="0"/>
              </a:rPr>
              <a:t>:</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Επιλέγονται τυχαία δύο λέξεις που προκύπτουν από δύο διαφορετικές πλευρές του θέματος ή από δύο διαφορετικά θέματα και με βάση αυτές τις δύο λέξεις φτιάχνουμε μια ιστορία.</a:t>
            </a:r>
          </a:p>
          <a:p>
            <a:pPr algn="just" fontAlgn="base">
              <a:lnSpc>
                <a:spcPct val="150000"/>
              </a:lnSpc>
            </a:pPr>
            <a:r>
              <a:rPr lang="el-GR" sz="1500" b="1" dirty="0">
                <a:latin typeface="Times New Roman" charset="0"/>
                <a:ea typeface="Times New Roman" charset="0"/>
                <a:cs typeface="Times New Roman" charset="0"/>
              </a:rPr>
              <a:t>- Τι θα συνέβαινε αν…</a:t>
            </a:r>
            <a:r>
              <a:rPr lang="en-US"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Συμπληρώνοντας την πρόταση τι θα συνέβαινε αν δομούμε μια ιστορία με βάση το «πρόβλημα» που δημιουργείται.</a:t>
            </a:r>
          </a:p>
          <a:p>
            <a:pPr marL="285750" indent="-285750" algn="just" fontAlgn="base">
              <a:lnSpc>
                <a:spcPct val="150000"/>
              </a:lnSpc>
              <a:buFontTx/>
              <a:buChar char="-"/>
            </a:pPr>
            <a:r>
              <a:rPr lang="el-GR" sz="1500" b="1" dirty="0">
                <a:latin typeface="Times New Roman" charset="0"/>
                <a:ea typeface="Times New Roman" charset="0"/>
                <a:cs typeface="Times New Roman" charset="0"/>
              </a:rPr>
              <a:t>Παραμύθια από την ανάποδη</a:t>
            </a:r>
            <a:r>
              <a:rPr lang="mr-IN" sz="1500" b="1" dirty="0">
                <a:latin typeface="Times New Roman" charset="0"/>
                <a:ea typeface="Times New Roman" charset="0"/>
                <a:cs typeface="Times New Roman" charset="0"/>
              </a:rPr>
              <a:t>…</a:t>
            </a:r>
            <a:r>
              <a:rPr lang="en-US" sz="1500" b="1" dirty="0">
                <a:latin typeface="Times New Roman" charset="0"/>
                <a:ea typeface="Times New Roman" charset="0"/>
                <a:cs typeface="Times New Roman" charset="0"/>
              </a:rPr>
              <a:t>:</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Σκεφτόμαστε μια γνωστή ιστορία και αλλάζουμε τους στερεοτυπικούς ρόλους των ηρώων, φτιάχνοντας μία γιαγιά της κοκκινοσκουφίτσας εγκληματία, έναν </a:t>
            </a:r>
            <a:r>
              <a:rPr lang="el-GR" sz="1500" dirty="0" err="1">
                <a:latin typeface="Times New Roman" charset="0"/>
                <a:ea typeface="Times New Roman" charset="0"/>
                <a:cs typeface="Times New Roman" charset="0"/>
              </a:rPr>
              <a:t>Σκρουτζ</a:t>
            </a:r>
            <a:r>
              <a:rPr lang="el-GR" sz="1500" dirty="0">
                <a:latin typeface="Times New Roman" charset="0"/>
                <a:ea typeface="Times New Roman" charset="0"/>
                <a:cs typeface="Times New Roman" charset="0"/>
              </a:rPr>
              <a:t> Μακ </a:t>
            </a:r>
            <a:r>
              <a:rPr lang="el-GR" sz="1500" dirty="0" err="1">
                <a:latin typeface="Times New Roman" charset="0"/>
                <a:ea typeface="Times New Roman" charset="0"/>
                <a:cs typeface="Times New Roman" charset="0"/>
              </a:rPr>
              <a:t>Ντακ</a:t>
            </a:r>
            <a:r>
              <a:rPr lang="el-GR" sz="1500" dirty="0">
                <a:latin typeface="Times New Roman" charset="0"/>
                <a:ea typeface="Times New Roman" charset="0"/>
                <a:cs typeface="Times New Roman" charset="0"/>
              </a:rPr>
              <a:t> σπάταλο ή έναν λύκο που είναι χορτοφάγος αλλά το κρύβει από την κοινότητα των λύκων.</a:t>
            </a:r>
          </a:p>
          <a:p>
            <a:pPr marL="285750" indent="-285750" algn="just" fontAlgn="base">
              <a:lnSpc>
                <a:spcPct val="150000"/>
              </a:lnSpc>
              <a:buFontTx/>
              <a:buChar char="-"/>
            </a:pPr>
            <a:r>
              <a:rPr lang="el-GR" sz="1500" b="1" dirty="0" err="1">
                <a:latin typeface="Times New Roman" charset="0"/>
                <a:ea typeface="Times New Roman" charset="0"/>
                <a:cs typeface="Times New Roman" charset="0"/>
              </a:rPr>
              <a:t>Παραμυθοσαλάτα</a:t>
            </a:r>
            <a:r>
              <a:rPr lang="en-US"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Με βάση αυτή την τεχνική ήρωες, περιβάλλοντα και προβλήματα μιας ιστορίας ενώνονται με αποτέλεσμα να προκύψει μια νέα ιστορία.  </a:t>
            </a:r>
          </a:p>
          <a:p>
            <a:br>
              <a:rPr lang="el-GR" sz="1600" dirty="0"/>
            </a:br>
            <a:endParaRPr lang="el-GR"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3771465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758" y="0"/>
            <a:ext cx="11951593" cy="786754"/>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Παραδείγματα δημιουργίας παραμυθιών με τη μέθοδο </a:t>
            </a:r>
            <a:r>
              <a:rPr lang="el-GR" sz="1600" b="1" dirty="0" err="1">
                <a:latin typeface="Times New Roman" charset="0"/>
                <a:ea typeface="Times New Roman" charset="0"/>
                <a:cs typeface="Times New Roman" charset="0"/>
              </a:rPr>
              <a:t>Πρόπ</a:t>
            </a:r>
            <a:r>
              <a:rPr lang="el-GR" sz="1600" b="1" dirty="0">
                <a:latin typeface="Times New Roman" charset="0"/>
                <a:ea typeface="Times New Roman" charset="0"/>
                <a:cs typeface="Times New Roman" charset="0"/>
              </a:rPr>
              <a:t> όπως την ανέπτυξε ο σοβιετικός ακαδημαϊκός φιλόλογος Βλαδίμηρος </a:t>
            </a:r>
            <a:r>
              <a:rPr lang="el-GR" sz="1600" b="1" dirty="0" err="1">
                <a:latin typeface="Times New Roman" charset="0"/>
                <a:ea typeface="Times New Roman" charset="0"/>
                <a:cs typeface="Times New Roman" charset="0"/>
              </a:rPr>
              <a:t>Προπ</a:t>
            </a:r>
            <a:r>
              <a:rPr lang="el-GR" sz="1600" b="1" dirty="0">
                <a:latin typeface="Times New Roman" charset="0"/>
                <a:ea typeface="Times New Roman" charset="0"/>
                <a:cs typeface="Times New Roman" charset="0"/>
              </a:rPr>
              <a:t> (1895-1970) στο σύγγραμμά του με τίτλο «μορφολογία του παραμυθιού» (1928)        </a:t>
            </a:r>
            <a:endParaRPr lang="en-US" sz="1600" b="1" dirty="0">
              <a:latin typeface="Times New Roman" charset="0"/>
              <a:ea typeface="Times New Roman" charset="0"/>
              <a:cs typeface="Times New Roman" charset="0"/>
            </a:endParaRPr>
          </a:p>
        </p:txBody>
      </p:sp>
      <p:sp>
        <p:nvSpPr>
          <p:cNvPr id="6" name="TextBox 5"/>
          <p:cNvSpPr txBox="1"/>
          <p:nvPr/>
        </p:nvSpPr>
        <p:spPr>
          <a:xfrm>
            <a:off x="115910" y="940158"/>
            <a:ext cx="11977352" cy="5632311"/>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Ένας από τους πιο σημαντικούς συντελεστές της ανάλυσης του λαϊκού παραμυθιού, ο σοβιετικός ακαδημαϊκός Βλαδίμηρος </a:t>
            </a:r>
            <a:r>
              <a:rPr lang="el-GR" sz="1500" dirty="0" err="1">
                <a:latin typeface="Times New Roman" charset="0"/>
                <a:ea typeface="Times New Roman" charset="0"/>
                <a:cs typeface="Times New Roman" charset="0"/>
              </a:rPr>
              <a:t>Προπ</a:t>
            </a:r>
            <a:r>
              <a:rPr lang="el-GR" sz="1500" dirty="0">
                <a:latin typeface="Times New Roman" charset="0"/>
                <a:ea typeface="Times New Roman" charset="0"/>
                <a:cs typeface="Times New Roman" charset="0"/>
              </a:rPr>
              <a:t>, ήταν ο πρώτος που κατέγραψε την δομή του στο έργο του "Μορφολογία του Παραμυθιού", απομονώνοντας τις περίφημες 31 λειτουργίες. Ερευνώντας μια ιδιαίτερα πλούσια συλλογή από ρωσικά λαϊκά παραμύθια, ο Ρώσος φιλόλογος διέγνωσε πως οι ιστορίες περιείχαν όλες τα ίδια επαναλαμβανόμενα μοτίβα - αυτό που άλλαζε ήταν τα ονόματα των ηρώων.</a:t>
            </a:r>
          </a:p>
          <a:p>
            <a:pPr marL="285750" indent="-285750" algn="just">
              <a:lnSpc>
                <a:spcPct val="150000"/>
              </a:lnSpc>
              <a:buFontTx/>
              <a:buChar char="-"/>
            </a:pPr>
            <a:r>
              <a:rPr lang="el-GR" sz="1500" dirty="0">
                <a:latin typeface="Times New Roman" charset="0"/>
                <a:ea typeface="Times New Roman" charset="0"/>
                <a:cs typeface="Times New Roman" charset="0"/>
              </a:rPr>
              <a:t>Απομόνωσε τριάντα ένα βασικά στοιχεία του παραμυθιού,  που τα ονόμασε  «ενέργειες των προσώπων» ή «λειτουργίες»  όπως παράβαση, απαγόρευση, αντίδραση, πάλη. </a:t>
            </a:r>
          </a:p>
          <a:p>
            <a:pPr marL="285750" indent="-285750" algn="just">
              <a:lnSpc>
                <a:spcPct val="150000"/>
              </a:lnSpc>
              <a:buFontTx/>
              <a:buChar char="-"/>
            </a:pPr>
            <a:r>
              <a:rPr lang="el-GR" sz="1500" dirty="0">
                <a:latin typeface="Times New Roman" charset="0"/>
                <a:ea typeface="Times New Roman" charset="0"/>
                <a:cs typeface="Times New Roman" charset="0"/>
              </a:rPr>
              <a:t>Με βάση τη μέθοδο </a:t>
            </a:r>
            <a:r>
              <a:rPr lang="el-GR" sz="1500" dirty="0" err="1">
                <a:latin typeface="Times New Roman" charset="0"/>
                <a:ea typeface="Times New Roman" charset="0"/>
                <a:cs typeface="Times New Roman" charset="0"/>
              </a:rPr>
              <a:t>Πρόπ</a:t>
            </a:r>
            <a:r>
              <a:rPr lang="el-GR" sz="1500" dirty="0">
                <a:latin typeface="Times New Roman" charset="0"/>
                <a:ea typeface="Times New Roman" charset="0"/>
                <a:cs typeface="Times New Roman" charset="0"/>
              </a:rPr>
              <a:t> μπορώ να γράψω το δικό μου παραμύθι διεξάγοντας τις παρακάτω λειτουργίες</a:t>
            </a:r>
            <a:r>
              <a:rPr lang="en-US" sz="1500" dirty="0">
                <a:latin typeface="Times New Roman" charset="0"/>
                <a:ea typeface="Times New Roman" charset="0"/>
                <a:cs typeface="Times New Roman" charset="0"/>
              </a:rPr>
              <a:t>:</a:t>
            </a:r>
          </a:p>
          <a:p>
            <a:pPr marL="285750" indent="-285750" algn="just">
              <a:lnSpc>
                <a:spcPct val="150000"/>
              </a:lnSpc>
              <a:buFontTx/>
              <a:buChar char="-"/>
            </a:pPr>
            <a:r>
              <a:rPr lang="el-GR" sz="1500" b="1" dirty="0">
                <a:latin typeface="Times New Roman" charset="0"/>
                <a:ea typeface="Times New Roman" charset="0"/>
                <a:cs typeface="Times New Roman" charset="0"/>
              </a:rPr>
              <a:t>Πρώτη λειτουργία</a:t>
            </a:r>
            <a:r>
              <a:rPr lang="en-US"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Διαλέγω τα πρόσωπα του παραμυθιού (βασιλόπουλο, πριγκίπισσα, κοπέλα, μάγισσα, νεράιδα, ξωτικό, γίγαντας ιππότης, πειρατής)</a:t>
            </a:r>
            <a:r>
              <a:rPr lang="en-US" sz="15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Διαλέγω τον ανταγωνιστή που θα δημιουργήσει το πρόβλημα και τη δραματική ένταση (τέρας, δράκος ζώο</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r>
              <a:rPr lang="en-US" sz="15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Διαλέγω τον μαγικό βοηθό (γριά, καλή μάγισσα, σοφός γέρος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b="1" dirty="0">
                <a:latin typeface="Times New Roman" charset="0"/>
                <a:ea typeface="Times New Roman" charset="0"/>
                <a:cs typeface="Times New Roman" charset="0"/>
              </a:rPr>
              <a:t>Δεύτερη λειτουργία</a:t>
            </a:r>
            <a:r>
              <a:rPr lang="en-US" sz="1500" b="1"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Διαλέγω το μαγικό μέσο (μαγικό καπέλο, μαγικό σκουφάκι, μαγικό δαχτυλίδι, μαγικά λόγια, μαγικό σκουφάκι</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Τι βοήθεια δίνει στον ήρωα (πετάει , γίνεται αόρατος, μεταμορφώνεται).</a:t>
            </a:r>
          </a:p>
          <a:p>
            <a:pPr marL="285750" indent="-285750" algn="just">
              <a:lnSpc>
                <a:spcPct val="150000"/>
              </a:lnSpc>
              <a:buFontTx/>
              <a:buChar char="-"/>
            </a:pPr>
            <a:r>
              <a:rPr lang="el-GR" sz="1500" b="1" dirty="0">
                <a:latin typeface="Times New Roman" charset="0"/>
                <a:ea typeface="Times New Roman" charset="0"/>
                <a:cs typeface="Times New Roman" charset="0"/>
              </a:rPr>
              <a:t>Τρίτη λειτουργία</a:t>
            </a:r>
            <a:r>
              <a:rPr lang="en-US" sz="1500" b="1" dirty="0">
                <a:latin typeface="Times New Roman" charset="0"/>
                <a:ea typeface="Times New Roman" charset="0"/>
                <a:cs typeface="Times New Roman" charset="0"/>
              </a:rPr>
              <a:t>:</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Διαλέγω τον αρχικό δραματικό χώρο, χρόνο, κατάσταση, μια φορά και ένα καιρό σε σπιτάκι, παλάτι, χωριό</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b="1" dirty="0">
                <a:latin typeface="Times New Roman" charset="0"/>
                <a:ea typeface="Times New Roman" charset="0"/>
                <a:cs typeface="Times New Roman" charset="0"/>
              </a:rPr>
              <a:t>Τέταρτη λειτουργία</a:t>
            </a:r>
            <a:r>
              <a:rPr lang="en-US" sz="1500" b="1"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Διαλέγουμε μια συμφορά που δίνει τη δραματική ένταση όπως απαγωγή, εξαφάνιση, αρρώστια, γεωργική καταστροφή, εκβιασμός, μεταμόρφωση).</a:t>
            </a:r>
          </a:p>
          <a:p>
            <a:pPr marL="285750" indent="-285750" algn="just">
              <a:lnSpc>
                <a:spcPct val="150000"/>
              </a:lnSpc>
              <a:buFontTx/>
              <a:buChar char="-"/>
            </a:pPr>
            <a:r>
              <a:rPr lang="el-GR" sz="1500" b="1" dirty="0">
                <a:latin typeface="Times New Roman" charset="0"/>
                <a:ea typeface="Times New Roman" charset="0"/>
                <a:cs typeface="Times New Roman" charset="0"/>
              </a:rPr>
              <a:t>Πέμπτη Λειτουργία</a:t>
            </a:r>
            <a:r>
              <a:rPr lang="en-US" sz="1500" b="1" dirty="0">
                <a:latin typeface="Times New Roman" charset="0"/>
                <a:ea typeface="Times New Roman" charset="0"/>
                <a:cs typeface="Times New Roman" charset="0"/>
              </a:rPr>
              <a:t>:</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Διαλέγω τρόπο εξασφάλισης </a:t>
            </a:r>
            <a:r>
              <a:rPr lang="el-GR" sz="1500">
                <a:latin typeface="Times New Roman" charset="0"/>
                <a:ea typeface="Times New Roman" charset="0"/>
                <a:cs typeface="Times New Roman" charset="0"/>
              </a:rPr>
              <a:t>του ΜΑΓΙΚΟΎ </a:t>
            </a:r>
            <a:r>
              <a:rPr lang="el-GR" sz="1500" dirty="0">
                <a:latin typeface="Times New Roman" charset="0"/>
                <a:ea typeface="Times New Roman" charset="0"/>
                <a:cs typeface="Times New Roman" charset="0"/>
              </a:rPr>
              <a:t>μέσου, για παράδειγμα τυχαία, με κλοπή, με άθλο, με χατίρι</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endParaRPr lang="en-US" sz="15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58684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3184" y="283335"/>
            <a:ext cx="11462197" cy="1131079"/>
          </a:xfrm>
          <a:prstGeom prst="rect">
            <a:avLst/>
          </a:prstGeom>
          <a:noFill/>
        </p:spPr>
        <p:txBody>
          <a:bodyPr wrap="square" rtlCol="0">
            <a:spAutoFit/>
          </a:bodyPr>
          <a:lstStyle/>
          <a:p>
            <a:pPr algn="just">
              <a:lnSpc>
                <a:spcPct val="150000"/>
              </a:lnSpc>
            </a:pPr>
            <a:r>
              <a:rPr lang="el-GR" sz="1500" b="1" dirty="0">
                <a:latin typeface="Times New Roman" charset="0"/>
                <a:ea typeface="Times New Roman" charset="0"/>
                <a:cs typeface="Times New Roman" charset="0"/>
              </a:rPr>
              <a:t>- Έκτη λειτουργία</a:t>
            </a:r>
            <a:r>
              <a:rPr lang="en-US"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Διαλέγω τον τρόπο αναμέτρησης με τον ανταγωνιστή. Για παράδειγμα λύση αινίγματος, μάχη, κατασκευή</a:t>
            </a:r>
          </a:p>
          <a:p>
            <a:pPr marL="285750" indent="-285750" algn="just">
              <a:lnSpc>
                <a:spcPct val="150000"/>
              </a:lnSpc>
              <a:buFontTx/>
              <a:buChar char="-"/>
            </a:pPr>
            <a:r>
              <a:rPr lang="el-GR" sz="1500" b="1" dirty="0">
                <a:latin typeface="Times New Roman" charset="0"/>
                <a:ea typeface="Times New Roman" charset="0"/>
                <a:cs typeface="Times New Roman" charset="0"/>
              </a:rPr>
              <a:t>Έβδομη λειτουργία</a:t>
            </a:r>
            <a:r>
              <a:rPr lang="en-US"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Πως επιστρέφει πίσω στον δραματικό χώρο</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b="1" dirty="0">
                <a:latin typeface="Times New Roman" charset="0"/>
                <a:ea typeface="Times New Roman" charset="0"/>
                <a:cs typeface="Times New Roman" charset="0"/>
              </a:rPr>
              <a:t>Όγδοη λειτουργία</a:t>
            </a:r>
            <a:r>
              <a:rPr lang="en-US"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Διαλέγω τον τρόπο ανταμοιβής του ήρωα.</a:t>
            </a:r>
            <a:r>
              <a:rPr lang="el-GR" sz="1500" b="1" dirty="0">
                <a:latin typeface="Times New Roman" charset="0"/>
                <a:ea typeface="Times New Roman" charset="0"/>
                <a:cs typeface="Times New Roman" charset="0"/>
              </a:rPr>
              <a:t>   </a:t>
            </a:r>
            <a:endParaRPr lang="en-US" sz="15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04092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65912" y="90152"/>
            <a:ext cx="10019764" cy="369332"/>
          </a:xfrm>
          <a:prstGeom prst="rect">
            <a:avLst/>
          </a:prstGeom>
          <a:noFill/>
        </p:spPr>
        <p:txBody>
          <a:bodyPr wrap="square" rtlCol="0">
            <a:spAutoFit/>
          </a:bodyPr>
          <a:lstStyle/>
          <a:p>
            <a:pPr marL="285750" indent="-285750" algn="ctr">
              <a:buFont typeface="Wingdings" charset="2"/>
              <a:buChar char="Ø"/>
            </a:pPr>
            <a:r>
              <a:rPr lang="el-GR" b="1" dirty="0">
                <a:latin typeface="Times New Roman" charset="0"/>
                <a:ea typeface="Times New Roman" charset="0"/>
                <a:cs typeface="Times New Roman" charset="0"/>
              </a:rPr>
              <a:t>Ενδεικτική Βιβλιογραφία</a:t>
            </a:r>
            <a:endParaRPr lang="en-US" b="1" dirty="0">
              <a:latin typeface="Times New Roman" charset="0"/>
              <a:ea typeface="Times New Roman" charset="0"/>
              <a:cs typeface="Times New Roman" charset="0"/>
            </a:endParaRPr>
          </a:p>
        </p:txBody>
      </p:sp>
      <p:sp>
        <p:nvSpPr>
          <p:cNvPr id="6" name="TextBox 5">
            <a:extLst>
              <a:ext uri="{FF2B5EF4-FFF2-40B4-BE49-F238E27FC236}">
                <a16:creationId xmlns:a16="http://schemas.microsoft.com/office/drawing/2014/main" id="{D6AE3AF0-382D-EEC3-42C8-980060242A3D}"/>
              </a:ext>
            </a:extLst>
          </p:cNvPr>
          <p:cNvSpPr txBox="1"/>
          <p:nvPr/>
        </p:nvSpPr>
        <p:spPr>
          <a:xfrm>
            <a:off x="0" y="4609037"/>
            <a:ext cx="11281893" cy="873509"/>
          </a:xfrm>
          <a:prstGeom prst="rect">
            <a:avLst/>
          </a:prstGeom>
          <a:noFill/>
        </p:spPr>
        <p:txBody>
          <a:bodyPr wrap="square" rtlCol="0">
            <a:spAutoFit/>
          </a:bodyPr>
          <a:lstStyle/>
          <a:p>
            <a:pPr marL="285750" indent="-285750" algn="just">
              <a:lnSpc>
                <a:spcPct val="150000"/>
              </a:lnSpc>
              <a:buFont typeface="Arial" charset="0"/>
              <a:buChar char="•"/>
            </a:pPr>
            <a:r>
              <a:rPr lang="el-GR" dirty="0" err="1">
                <a:latin typeface="Times New Roman" charset="0"/>
                <a:ea typeface="Times New Roman" charset="0"/>
                <a:cs typeface="Times New Roman" charset="0"/>
              </a:rPr>
              <a:t>Κουρετζής</a:t>
            </a:r>
            <a:r>
              <a:rPr lang="el-GR" dirty="0">
                <a:latin typeface="Times New Roman" charset="0"/>
                <a:ea typeface="Times New Roman" charset="0"/>
                <a:cs typeface="Times New Roman" charset="0"/>
              </a:rPr>
              <a:t>, Λ. (1991). </a:t>
            </a:r>
            <a:r>
              <a:rPr lang="el-GR" i="1" dirty="0">
                <a:latin typeface="Times New Roman" charset="0"/>
                <a:ea typeface="Times New Roman" charset="0"/>
                <a:cs typeface="Times New Roman" charset="0"/>
              </a:rPr>
              <a:t>Το θεατρικό παιχνίδι (παιδαγωγική θεωρία, πρακτική και </a:t>
            </a:r>
            <a:r>
              <a:rPr lang="el-GR" i="1" dirty="0" err="1">
                <a:latin typeface="Times New Roman" charset="0"/>
                <a:ea typeface="Times New Roman" charset="0"/>
                <a:cs typeface="Times New Roman" charset="0"/>
              </a:rPr>
              <a:t>θεατρολογική</a:t>
            </a:r>
            <a:r>
              <a:rPr lang="el-GR" i="1" dirty="0">
                <a:latin typeface="Times New Roman" charset="0"/>
                <a:ea typeface="Times New Roman" charset="0"/>
                <a:cs typeface="Times New Roman" charset="0"/>
              </a:rPr>
              <a:t> προσέγγιση)</a:t>
            </a:r>
            <a:r>
              <a:rPr lang="el-GR" dirty="0">
                <a:latin typeface="Times New Roman" charset="0"/>
                <a:ea typeface="Times New Roman" charset="0"/>
                <a:cs typeface="Times New Roman" charset="0"/>
              </a:rPr>
              <a:t>. Αθήνα</a:t>
            </a:r>
            <a:r>
              <a:rPr lang="en-US"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Καστανιώτης</a:t>
            </a:r>
            <a:endParaRPr lang="en-US" dirty="0">
              <a:latin typeface="Times New Roman" charset="0"/>
              <a:ea typeface="Times New Roman" charset="0"/>
              <a:cs typeface="Times New Roman" charset="0"/>
            </a:endParaRPr>
          </a:p>
        </p:txBody>
      </p:sp>
      <p:sp>
        <p:nvSpPr>
          <p:cNvPr id="7" name="TextBox 6">
            <a:extLst>
              <a:ext uri="{FF2B5EF4-FFF2-40B4-BE49-F238E27FC236}">
                <a16:creationId xmlns:a16="http://schemas.microsoft.com/office/drawing/2014/main" id="{7ABD9064-BEE1-A51E-0C17-4294EA9E9A00}"/>
              </a:ext>
            </a:extLst>
          </p:cNvPr>
          <p:cNvSpPr txBox="1"/>
          <p:nvPr/>
        </p:nvSpPr>
        <p:spPr>
          <a:xfrm>
            <a:off x="-1" y="5354364"/>
            <a:ext cx="11281893" cy="458074"/>
          </a:xfrm>
          <a:prstGeom prst="rect">
            <a:avLst/>
          </a:prstGeom>
          <a:noFill/>
        </p:spPr>
        <p:txBody>
          <a:bodyPr wrap="square">
            <a:spAutoFit/>
          </a:bodyPr>
          <a:lstStyle/>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Κουρετζής</a:t>
            </a:r>
            <a:r>
              <a:rPr lang="el-GR" sz="1800" dirty="0">
                <a:latin typeface="Times New Roman" charset="0"/>
                <a:ea typeface="Times New Roman" charset="0"/>
                <a:cs typeface="Times New Roman" charset="0"/>
              </a:rPr>
              <a:t>, Λ. (2008). </a:t>
            </a:r>
            <a:r>
              <a:rPr lang="el-GR" sz="1800" i="1" dirty="0">
                <a:latin typeface="Times New Roman" charset="0"/>
                <a:ea typeface="Times New Roman" charset="0"/>
                <a:cs typeface="Times New Roman" charset="0"/>
              </a:rPr>
              <a:t>Το θεατρικό παιχνίδι και οι διαστάσεις του</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Ταξιδευτής.</a:t>
            </a:r>
          </a:p>
        </p:txBody>
      </p:sp>
      <p:sp>
        <p:nvSpPr>
          <p:cNvPr id="9" name="TextBox 8">
            <a:extLst>
              <a:ext uri="{FF2B5EF4-FFF2-40B4-BE49-F238E27FC236}">
                <a16:creationId xmlns:a16="http://schemas.microsoft.com/office/drawing/2014/main" id="{6DB0542A-F813-1202-A921-E7B93118B06E}"/>
              </a:ext>
            </a:extLst>
          </p:cNvPr>
          <p:cNvSpPr txBox="1"/>
          <p:nvPr/>
        </p:nvSpPr>
        <p:spPr>
          <a:xfrm>
            <a:off x="0" y="437481"/>
            <a:ext cx="10985676" cy="458074"/>
          </a:xfrm>
          <a:prstGeom prst="rect">
            <a:avLst/>
          </a:prstGeom>
          <a:noFill/>
        </p:spPr>
        <p:txBody>
          <a:bodyPr wrap="square">
            <a:spAutoFit/>
          </a:bodyPr>
          <a:lstStyle/>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Άλκηστις</a:t>
            </a:r>
            <a:r>
              <a:rPr lang="el-GR" sz="1800" dirty="0">
                <a:latin typeface="Times New Roman" charset="0"/>
                <a:ea typeface="Times New Roman" charset="0"/>
                <a:cs typeface="Times New Roman" charset="0"/>
              </a:rPr>
              <a:t> (2000). </a:t>
            </a:r>
            <a:r>
              <a:rPr lang="el-GR" sz="1800" i="1" dirty="0">
                <a:latin typeface="Times New Roman" charset="0"/>
                <a:ea typeface="Times New Roman" charset="0"/>
                <a:cs typeface="Times New Roman" charset="0"/>
              </a:rPr>
              <a:t>Η Δραματική Τέχνη στην Εκπαίδευση</a:t>
            </a:r>
            <a:r>
              <a:rPr lang="el-GR" sz="1800" dirty="0">
                <a:latin typeface="Times New Roman" charset="0"/>
                <a:ea typeface="Times New Roman" charset="0"/>
                <a:cs typeface="Times New Roman" charset="0"/>
              </a:rPr>
              <a:t>. Αθήνα: Ελληνικά Γράμματα.</a:t>
            </a:r>
            <a:r>
              <a:rPr lang="en-GB" sz="1800" dirty="0">
                <a:latin typeface="Times New Roman" charset="0"/>
                <a:ea typeface="Times New Roman" charset="0"/>
                <a:cs typeface="Times New Roman" charset="0"/>
              </a:rPr>
              <a:t> </a:t>
            </a:r>
            <a:r>
              <a:rPr lang="el-GR" sz="1800" i="1" dirty="0">
                <a:latin typeface="Times New Roman" charset="0"/>
                <a:ea typeface="Times New Roman" charset="0"/>
                <a:cs typeface="Times New Roman" charset="0"/>
              </a:rPr>
              <a:t>    </a:t>
            </a:r>
          </a:p>
        </p:txBody>
      </p:sp>
      <p:sp>
        <p:nvSpPr>
          <p:cNvPr id="11" name="TextBox 10">
            <a:extLst>
              <a:ext uri="{FF2B5EF4-FFF2-40B4-BE49-F238E27FC236}">
                <a16:creationId xmlns:a16="http://schemas.microsoft.com/office/drawing/2014/main" id="{73426C6C-631D-CF3E-5886-A511C7800693}"/>
              </a:ext>
            </a:extLst>
          </p:cNvPr>
          <p:cNvSpPr txBox="1"/>
          <p:nvPr/>
        </p:nvSpPr>
        <p:spPr>
          <a:xfrm>
            <a:off x="0" y="893401"/>
            <a:ext cx="12192000" cy="3782061"/>
          </a:xfrm>
          <a:prstGeom prst="rect">
            <a:avLst/>
          </a:prstGeom>
          <a:noFill/>
        </p:spPr>
        <p:txBody>
          <a:bodyPr wrap="square">
            <a:spAutoFit/>
          </a:bodyPr>
          <a:lstStyle/>
          <a:p>
            <a:pPr marL="285750" indent="-285750" algn="just">
              <a:lnSpc>
                <a:spcPct val="150000"/>
              </a:lnSpc>
              <a:buFont typeface="Arial" charset="0"/>
              <a:buChar char="•"/>
            </a:pPr>
            <a:r>
              <a:rPr lang="el-GR" sz="1800" dirty="0" err="1">
                <a:latin typeface="Times New Roman" panose="02020603050405020304" pitchFamily="18" charset="0"/>
                <a:ea typeface="Times New Roman" charset="0"/>
                <a:cs typeface="Times New Roman" panose="02020603050405020304" pitchFamily="18" charset="0"/>
              </a:rPr>
              <a:t>ΓαρΓκατζόγια</a:t>
            </a:r>
            <a:r>
              <a:rPr lang="el-GR" sz="1800" dirty="0">
                <a:latin typeface="Times New Roman" panose="02020603050405020304" pitchFamily="18" charset="0"/>
                <a:ea typeface="Times New Roman" charset="0"/>
                <a:cs typeface="Times New Roman" panose="02020603050405020304" pitchFamily="18" charset="0"/>
              </a:rPr>
              <a:t>, Θ. (2018). </a:t>
            </a:r>
            <a:r>
              <a:rPr lang="el-GR" sz="1800" i="1" dirty="0">
                <a:latin typeface="Times New Roman" panose="02020603050405020304" pitchFamily="18" charset="0"/>
                <a:ea typeface="Times New Roman" charset="0"/>
                <a:cs typeface="Times New Roman" panose="02020603050405020304" pitchFamily="18" charset="0"/>
              </a:rPr>
              <a:t>Το θεατρικό παιχνίδι σε μαθητές με ελαφριά και μέτρια νοητική υστέρηση</a:t>
            </a:r>
            <a:r>
              <a:rPr lang="en-US" sz="1800" i="1" dirty="0">
                <a:latin typeface="Times New Roman" panose="02020603050405020304" pitchFamily="18" charset="0"/>
                <a:ea typeface="Times New Roman" charset="0"/>
                <a:cs typeface="Times New Roman" panose="02020603050405020304" pitchFamily="18" charset="0"/>
              </a:rPr>
              <a:t>: </a:t>
            </a:r>
            <a:r>
              <a:rPr lang="el-GR" sz="1800" i="1" dirty="0">
                <a:latin typeface="Times New Roman" panose="02020603050405020304" pitchFamily="18" charset="0"/>
                <a:ea typeface="Times New Roman" charset="0"/>
                <a:cs typeface="Times New Roman" panose="02020603050405020304" pitchFamily="18" charset="0"/>
              </a:rPr>
              <a:t>καινοτόμες προσεγγίσεις και δράσεις στο έπος της </a:t>
            </a:r>
            <a:r>
              <a:rPr lang="el-GR" sz="1800" i="1" dirty="0" err="1">
                <a:latin typeface="Times New Roman" panose="02020603050405020304" pitchFamily="18" charset="0"/>
                <a:ea typeface="Times New Roman" charset="0"/>
                <a:cs typeface="Times New Roman" panose="02020603050405020304" pitchFamily="18" charset="0"/>
              </a:rPr>
              <a:t>Οιδύσσειας</a:t>
            </a:r>
            <a:r>
              <a:rPr lang="el-GR" sz="1800" dirty="0">
                <a:latin typeface="Times New Roman" panose="02020603050405020304" pitchFamily="18" charset="0"/>
                <a:ea typeface="Times New Roman" charset="0"/>
                <a:cs typeface="Times New Roman" panose="02020603050405020304" pitchFamily="18" charset="0"/>
              </a:rPr>
              <a:t>. (Διδακτορική Διατριβή). Πανεπιστήμιο Ιωαννίνων, </a:t>
            </a:r>
            <a:r>
              <a:rPr lang="el-GR" sz="1800" i="1" dirty="0">
                <a:latin typeface="Times New Roman" panose="02020603050405020304" pitchFamily="18" charset="0"/>
                <a:ea typeface="Times New Roman" charset="0"/>
                <a:cs typeface="Times New Roman" panose="02020603050405020304" pitchFamily="18" charset="0"/>
              </a:rPr>
              <a:t> Σχολή Επιστημών Αγωγής, Τμήμα Παιδαγωγικό Νηπιαγωγών, Ιωάννινα. </a:t>
            </a:r>
          </a:p>
          <a:p>
            <a:pPr marL="285750" indent="-285750" algn="just">
              <a:lnSpc>
                <a:spcPct val="150000"/>
              </a:lnSpc>
              <a:buFont typeface="Arial" charset="0"/>
              <a:buChar char="•"/>
            </a:pPr>
            <a:r>
              <a:rPr lang="el-GR" sz="1800" dirty="0">
                <a:latin typeface="Times New Roman" panose="02020603050405020304" pitchFamily="18" charset="0"/>
                <a:cs typeface="Times New Roman" panose="02020603050405020304" pitchFamily="18" charset="0"/>
              </a:rPr>
              <a:t>Δημητριάδης, Δ. (2020). </a:t>
            </a:r>
            <a:r>
              <a:rPr lang="el-GR" sz="1800" i="1" dirty="0">
                <a:latin typeface="Times New Roman" panose="02020603050405020304" pitchFamily="18" charset="0"/>
                <a:cs typeface="Times New Roman" panose="02020603050405020304" pitchFamily="18" charset="0"/>
              </a:rPr>
              <a:t>Η διδακτική της ιστορίας μέσω της δραματικής τέχνης στη διαπολιτισμική εκπαίδευση των μαθητών της Δ’ Δημοτικού </a:t>
            </a:r>
            <a:r>
              <a:rPr lang="el-GR" sz="1800" dirty="0">
                <a:latin typeface="Times New Roman" panose="02020603050405020304" pitchFamily="18" charset="0"/>
                <a:cs typeface="Times New Roman" panose="02020603050405020304" pitchFamily="18" charset="0"/>
              </a:rPr>
              <a:t>(Διδακτορική Διατριβή). Τμήμα Μέσων Επικοινωνίας και Πολιτισμού, Σχολή Διεθνών Σπουδών Επικοινωνίας &amp; Πολιτισμού, </a:t>
            </a:r>
            <a:r>
              <a:rPr lang="el-GR" sz="1800" dirty="0" err="1">
                <a:latin typeface="Times New Roman" panose="02020603050405020304" pitchFamily="18" charset="0"/>
                <a:cs typeface="Times New Roman" panose="02020603050405020304" pitchFamily="18" charset="0"/>
              </a:rPr>
              <a:t>Πάντειο</a:t>
            </a:r>
            <a:r>
              <a:rPr lang="el-GR" sz="1800" dirty="0">
                <a:latin typeface="Times New Roman" panose="02020603050405020304" pitchFamily="18" charset="0"/>
                <a:cs typeface="Times New Roman" panose="02020603050405020304" pitchFamily="18" charset="0"/>
              </a:rPr>
              <a:t> Πανεπιστήμιο, Αθήνα.</a:t>
            </a:r>
            <a:endParaRPr lang="en-GB" sz="1800" dirty="0">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 typeface="Arial" charset="0"/>
              <a:buChar char="•"/>
            </a:pPr>
            <a:r>
              <a:rPr lang="el-GR" sz="1800" dirty="0" err="1">
                <a:latin typeface="Times New Roman" panose="02020603050405020304" pitchFamily="18" charset="0"/>
                <a:ea typeface="Times New Roman" charset="0"/>
                <a:cs typeface="Times New Roman" panose="02020603050405020304" pitchFamily="18" charset="0"/>
              </a:rPr>
              <a:t>Γαργαλιάνος</a:t>
            </a:r>
            <a:r>
              <a:rPr lang="el-GR" sz="1800" dirty="0">
                <a:latin typeface="Times New Roman" panose="02020603050405020304" pitchFamily="18" charset="0"/>
                <a:ea typeface="Times New Roman" charset="0"/>
                <a:cs typeface="Times New Roman" panose="02020603050405020304" pitchFamily="18" charset="0"/>
              </a:rPr>
              <a:t>, Σ. (2021). </a:t>
            </a:r>
            <a:r>
              <a:rPr lang="el-GR" sz="1800" i="1" dirty="0">
                <a:latin typeface="Times New Roman" panose="02020603050405020304" pitchFamily="18" charset="0"/>
                <a:ea typeface="Times New Roman" charset="0"/>
                <a:cs typeface="Times New Roman" panose="02020603050405020304" pitchFamily="18" charset="0"/>
              </a:rPr>
              <a:t>Θεατρικό παιχνίδι</a:t>
            </a:r>
            <a:r>
              <a:rPr lang="en-US" sz="1800" i="1" dirty="0">
                <a:latin typeface="Times New Roman" panose="02020603050405020304" pitchFamily="18" charset="0"/>
                <a:ea typeface="Times New Roman" charset="0"/>
                <a:cs typeface="Times New Roman" panose="02020603050405020304" pitchFamily="18" charset="0"/>
              </a:rPr>
              <a:t>: </a:t>
            </a:r>
            <a:r>
              <a:rPr lang="el-GR" sz="1800" i="1" dirty="0">
                <a:latin typeface="Times New Roman" panose="02020603050405020304" pitchFamily="18" charset="0"/>
                <a:ea typeface="Times New Roman" charset="0"/>
                <a:cs typeface="Times New Roman" panose="02020603050405020304" pitchFamily="18" charset="0"/>
              </a:rPr>
              <a:t>τεχνικές και πρακτικές στην εκπαίδευση</a:t>
            </a:r>
            <a:r>
              <a:rPr lang="el-GR" sz="1800" dirty="0">
                <a:latin typeface="Times New Roman" panose="02020603050405020304" pitchFamily="18" charset="0"/>
                <a:ea typeface="Times New Roman" charset="0"/>
                <a:cs typeface="Times New Roman" panose="02020603050405020304" pitchFamily="18" charset="0"/>
              </a:rPr>
              <a:t>. Θεσσαλονίκη</a:t>
            </a:r>
            <a:r>
              <a:rPr lang="en-US" sz="1800" dirty="0">
                <a:latin typeface="Times New Roman" panose="02020603050405020304" pitchFamily="18" charset="0"/>
                <a:ea typeface="Times New Roman" charset="0"/>
                <a:cs typeface="Times New Roman" panose="02020603050405020304" pitchFamily="18" charset="0"/>
              </a:rPr>
              <a:t>:</a:t>
            </a:r>
            <a:r>
              <a:rPr lang="el-GR" sz="1800" dirty="0">
                <a:latin typeface="Times New Roman" panose="02020603050405020304" pitchFamily="18" charset="0"/>
                <a:ea typeface="Times New Roman" charset="0"/>
                <a:cs typeface="Times New Roman" panose="02020603050405020304" pitchFamily="18" charset="0"/>
              </a:rPr>
              <a:t> Αφοί Κυριακίδη. </a:t>
            </a:r>
            <a:endParaRPr lang="en-US" sz="1800" dirty="0">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 typeface="Arial" charset="0"/>
              <a:buChar char="•"/>
            </a:pPr>
            <a:r>
              <a:rPr lang="nl-NL" sz="1800" dirty="0" err="1">
                <a:latin typeface="Times New Roman" panose="02020603050405020304" pitchFamily="18" charset="0"/>
                <a:ea typeface="Times New Roman" charset="0"/>
                <a:cs typeface="Times New Roman" panose="02020603050405020304" pitchFamily="18" charset="0"/>
              </a:rPr>
              <a:t>Kieff</a:t>
            </a:r>
            <a:r>
              <a:rPr lang="nl-NL" sz="1800" dirty="0">
                <a:latin typeface="Times New Roman" panose="02020603050405020304" pitchFamily="18" charset="0"/>
                <a:ea typeface="Times New Roman" charset="0"/>
                <a:cs typeface="Times New Roman" panose="02020603050405020304" pitchFamily="18" charset="0"/>
              </a:rPr>
              <a:t>, J. E., &amp; </a:t>
            </a:r>
            <a:r>
              <a:rPr lang="nl-NL" sz="1800" dirty="0" err="1">
                <a:latin typeface="Times New Roman" panose="02020603050405020304" pitchFamily="18" charset="0"/>
                <a:ea typeface="Times New Roman" charset="0"/>
                <a:cs typeface="Times New Roman" panose="02020603050405020304" pitchFamily="18" charset="0"/>
              </a:rPr>
              <a:t>Renee</a:t>
            </a:r>
            <a:r>
              <a:rPr lang="nl-NL" sz="1800" dirty="0">
                <a:latin typeface="Times New Roman" panose="02020603050405020304" pitchFamily="18" charset="0"/>
                <a:ea typeface="Times New Roman" charset="0"/>
                <a:cs typeface="Times New Roman" panose="02020603050405020304" pitchFamily="18" charset="0"/>
              </a:rPr>
              <a:t>, M. C. (2007). </a:t>
            </a:r>
            <a:r>
              <a:rPr lang="el-GR" sz="1800" i="1" dirty="0">
                <a:latin typeface="Times New Roman" panose="02020603050405020304" pitchFamily="18" charset="0"/>
                <a:ea typeface="Times New Roman" charset="0"/>
                <a:cs typeface="Times New Roman" panose="02020603050405020304" pitchFamily="18" charset="0"/>
              </a:rPr>
              <a:t>Παιγνιώδης μάθηση &amp; διδακτική</a:t>
            </a:r>
            <a:r>
              <a:rPr lang="en-US" sz="1800" i="1" dirty="0">
                <a:latin typeface="Times New Roman" panose="02020603050405020304" pitchFamily="18" charset="0"/>
                <a:ea typeface="Times New Roman" charset="0"/>
                <a:cs typeface="Times New Roman" panose="02020603050405020304" pitchFamily="18" charset="0"/>
              </a:rPr>
              <a:t>:</a:t>
            </a:r>
            <a:r>
              <a:rPr lang="el-GR" sz="1800" i="1" dirty="0">
                <a:latin typeface="Times New Roman" panose="02020603050405020304" pitchFamily="18" charset="0"/>
                <a:ea typeface="Times New Roman" charset="0"/>
                <a:cs typeface="Times New Roman" panose="02020603050405020304" pitchFamily="18" charset="0"/>
              </a:rPr>
              <a:t> Η ενσωμάτωση του παιχνιδιού στο νηπιαγωγείο και το δημοτικό σχολείο</a:t>
            </a:r>
            <a:r>
              <a:rPr lang="el-GR" sz="1800" dirty="0">
                <a:latin typeface="Times New Roman" panose="02020603050405020304" pitchFamily="18" charset="0"/>
                <a:ea typeface="Times New Roman" charset="0"/>
                <a:cs typeface="Times New Roman" panose="02020603050405020304" pitchFamily="18" charset="0"/>
              </a:rPr>
              <a:t> (</a:t>
            </a:r>
            <a:r>
              <a:rPr lang="el-GR" sz="1800" dirty="0" err="1">
                <a:latin typeface="Times New Roman" panose="02020603050405020304" pitchFamily="18" charset="0"/>
                <a:ea typeface="Times New Roman" charset="0"/>
                <a:cs typeface="Times New Roman" panose="02020603050405020304" pitchFamily="18" charset="0"/>
              </a:rPr>
              <a:t>μτφρ</a:t>
            </a:r>
            <a:r>
              <a:rPr lang="el-GR" sz="1800" dirty="0">
                <a:latin typeface="Times New Roman" panose="02020603050405020304" pitchFamily="18" charset="0"/>
                <a:ea typeface="Times New Roman" charset="0"/>
                <a:cs typeface="Times New Roman" panose="02020603050405020304" pitchFamily="18" charset="0"/>
              </a:rPr>
              <a:t>. Χ. Κ. Ζαράγκας &amp; Α. Θ. Αγγελάκη). Αθήνα</a:t>
            </a:r>
            <a:r>
              <a:rPr lang="en-US" sz="1800" dirty="0">
                <a:latin typeface="Times New Roman" panose="02020603050405020304" pitchFamily="18" charset="0"/>
                <a:ea typeface="Times New Roman" charset="0"/>
                <a:cs typeface="Times New Roman" panose="02020603050405020304" pitchFamily="18" charset="0"/>
              </a:rPr>
              <a:t>: Gutenberg.</a:t>
            </a:r>
            <a:endParaRPr lang="el-GR" sz="1800" dirty="0">
              <a:latin typeface="Times New Roman" panose="02020603050405020304" pitchFamily="18" charset="0"/>
              <a:ea typeface="Times New Roman" charset="0"/>
              <a:cs typeface="Times New Roman" panose="02020603050405020304" pitchFamily="18" charset="0"/>
            </a:endParaRPr>
          </a:p>
        </p:txBody>
      </p:sp>
      <p:sp>
        <p:nvSpPr>
          <p:cNvPr id="8" name="TextBox 7">
            <a:extLst>
              <a:ext uri="{FF2B5EF4-FFF2-40B4-BE49-F238E27FC236}">
                <a16:creationId xmlns:a16="http://schemas.microsoft.com/office/drawing/2014/main" id="{28C5E446-39F7-318E-D69F-AA79F24AE734}"/>
              </a:ext>
            </a:extLst>
          </p:cNvPr>
          <p:cNvSpPr txBox="1"/>
          <p:nvPr/>
        </p:nvSpPr>
        <p:spPr>
          <a:xfrm>
            <a:off x="0" y="5937886"/>
            <a:ext cx="11430000" cy="646331"/>
          </a:xfrm>
          <a:prstGeom prst="rect">
            <a:avLst/>
          </a:prstGeom>
          <a:noFill/>
        </p:spPr>
        <p:txBody>
          <a:bodyPr wrap="square">
            <a:spAutoFit/>
          </a:bodyPr>
          <a:lstStyle/>
          <a:p>
            <a:pPr marL="285750" indent="-285750">
              <a:buFont typeface="Arial" panose="020B0604020202020204" pitchFamily="34" charset="0"/>
              <a:buChar char="•"/>
            </a:pPr>
            <a:r>
              <a:rPr lang="el-GR" b="0" i="0" dirty="0">
                <a:solidFill>
                  <a:srgbClr val="222222"/>
                </a:solidFill>
                <a:effectLst/>
                <a:latin typeface="Times New Roman" panose="02020603050405020304" pitchFamily="18" charset="0"/>
                <a:cs typeface="Times New Roman" panose="02020603050405020304" pitchFamily="18" charset="0"/>
              </a:rPr>
              <a:t>Λιάκου, Κ. (2017). Καρτέλες του </a:t>
            </a:r>
            <a:r>
              <a:rPr lang="el-GR" b="0" i="0" dirty="0" err="1">
                <a:solidFill>
                  <a:srgbClr val="222222"/>
                </a:solidFill>
                <a:effectLst/>
                <a:latin typeface="Times New Roman" panose="02020603050405020304" pitchFamily="18" charset="0"/>
                <a:cs typeface="Times New Roman" panose="02020603050405020304" pitchFamily="18" charset="0"/>
              </a:rPr>
              <a:t>Προπ</a:t>
            </a:r>
            <a:r>
              <a:rPr lang="el-GR" b="0" i="0" dirty="0">
                <a:solidFill>
                  <a:srgbClr val="222222"/>
                </a:solidFill>
                <a:effectLst/>
                <a:latin typeface="Times New Roman" panose="02020603050405020304" pitchFamily="18" charset="0"/>
                <a:cs typeface="Times New Roman" panose="02020603050405020304" pitchFamily="18" charset="0"/>
              </a:rPr>
              <a:t>:: Ένα εργαλείο για δημιουργική γραφή. Παράδειγμα εφαρμογής σε τμήματα ένταξης. </a:t>
            </a:r>
            <a:r>
              <a:rPr lang="el-GR" b="0" i="1" dirty="0">
                <a:solidFill>
                  <a:srgbClr val="222222"/>
                </a:solidFill>
                <a:effectLst/>
                <a:latin typeface="Times New Roman" panose="02020603050405020304" pitchFamily="18" charset="0"/>
                <a:cs typeface="Times New Roman" panose="02020603050405020304" pitchFamily="18" charset="0"/>
              </a:rPr>
              <a:t>Πανελλήνιο Συνέδριο Επιστημών Εκπαίδευσης</a:t>
            </a:r>
            <a:r>
              <a:rPr lang="el-GR" b="0" i="0" dirty="0">
                <a:solidFill>
                  <a:srgbClr val="222222"/>
                </a:solidFill>
                <a:effectLst/>
                <a:latin typeface="Times New Roman" panose="02020603050405020304" pitchFamily="18" charset="0"/>
                <a:cs typeface="Times New Roman" panose="02020603050405020304" pitchFamily="18" charset="0"/>
              </a:rPr>
              <a:t>, </a:t>
            </a:r>
            <a:r>
              <a:rPr lang="el-GR" b="0" i="1" dirty="0">
                <a:solidFill>
                  <a:srgbClr val="222222"/>
                </a:solidFill>
                <a:effectLst/>
                <a:latin typeface="Times New Roman" panose="02020603050405020304" pitchFamily="18" charset="0"/>
                <a:cs typeface="Times New Roman" panose="02020603050405020304" pitchFamily="18" charset="0"/>
              </a:rPr>
              <a:t>2016</a:t>
            </a:r>
            <a:r>
              <a:rPr lang="el-GR" b="0" i="0" dirty="0">
                <a:solidFill>
                  <a:srgbClr val="222222"/>
                </a:solidFill>
                <a:effectLst/>
                <a:latin typeface="Times New Roman" panose="02020603050405020304" pitchFamily="18" charset="0"/>
                <a:cs typeface="Times New Roman" panose="02020603050405020304" pitchFamily="18" charset="0"/>
              </a:rPr>
              <a:t>(1), 534-542</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2234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59166CA-4148-FD3C-B66A-F2D692367DCF}"/>
              </a:ext>
            </a:extLst>
          </p:cNvPr>
          <p:cNvSpPr txBox="1"/>
          <p:nvPr/>
        </p:nvSpPr>
        <p:spPr>
          <a:xfrm>
            <a:off x="0" y="2808515"/>
            <a:ext cx="12192000" cy="3228000"/>
          </a:xfrm>
          <a:prstGeom prst="rect">
            <a:avLst/>
          </a:prstGeom>
          <a:noFill/>
        </p:spPr>
        <p:txBody>
          <a:bodyPr wrap="square">
            <a:spAutoFit/>
          </a:bodyPr>
          <a:lstStyle/>
          <a:p>
            <a:pPr marL="285750" indent="-285750">
              <a:buFont typeface="Arial" panose="020B0604020202020204" pitchFamily="34" charset="0"/>
              <a:buChar char="•"/>
            </a:pPr>
            <a:r>
              <a:rPr lang="en-GB" sz="1800" dirty="0">
                <a:effectLst/>
                <a:latin typeface="Times New Roman" panose="02020603050405020304" pitchFamily="18" charset="0"/>
                <a:cs typeface="Times New Roman" panose="02020603050405020304" pitchFamily="18" charset="0"/>
              </a:rPr>
              <a:t>Reason, M., Gibson, J., Wilson, H., &amp; </a:t>
            </a:r>
            <a:r>
              <a:rPr lang="en-GB" sz="1800" dirty="0" err="1">
                <a:effectLst/>
                <a:latin typeface="Times New Roman" panose="02020603050405020304" pitchFamily="18" charset="0"/>
                <a:cs typeface="Times New Roman" panose="02020603050405020304" pitchFamily="18" charset="0"/>
              </a:rPr>
              <a:t>Noret</a:t>
            </a:r>
            <a:r>
              <a:rPr lang="en-GB" sz="1800" dirty="0">
                <a:effectLst/>
                <a:latin typeface="Times New Roman" panose="02020603050405020304" pitchFamily="18" charset="0"/>
                <a:cs typeface="Times New Roman" panose="02020603050405020304" pitchFamily="18" charset="0"/>
              </a:rPr>
              <a:t>, N. (2021). Theatre Hullabaloo Baby Play Pack Evaluation.</a:t>
            </a:r>
          </a:p>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Rodari</a:t>
            </a:r>
            <a:r>
              <a:rPr lang="el-GR" sz="1800" dirty="0">
                <a:latin typeface="Times New Roman" charset="0"/>
                <a:ea typeface="Times New Roman" charset="0"/>
                <a:cs typeface="Times New Roman" charset="0"/>
              </a:rPr>
              <a:t>, G. (2003). </a:t>
            </a:r>
            <a:r>
              <a:rPr lang="el-GR" sz="1800" i="1" dirty="0">
                <a:latin typeface="Times New Roman" charset="0"/>
                <a:ea typeface="Times New Roman" charset="0"/>
                <a:cs typeface="Times New Roman" charset="0"/>
              </a:rPr>
              <a:t>Γραμματική της φαντασίας: εισαγωγή στην τέχνη να επινοείς ιστορίες (</a:t>
            </a:r>
            <a:r>
              <a:rPr lang="el-GR" sz="1800" i="1" dirty="0" err="1">
                <a:latin typeface="Times New Roman" charset="0"/>
                <a:ea typeface="Times New Roman" charset="0"/>
                <a:cs typeface="Times New Roman" charset="0"/>
              </a:rPr>
              <a:t>μτφρ</a:t>
            </a:r>
            <a:r>
              <a:rPr lang="el-GR" sz="1800" i="1" dirty="0">
                <a:latin typeface="Times New Roman" charset="0"/>
                <a:ea typeface="Times New Roman" charset="0"/>
                <a:cs typeface="Times New Roman" charset="0"/>
              </a:rPr>
              <a:t>. Γ. Κασαπίδης)</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Μεταίχμιο. </a:t>
            </a:r>
          </a:p>
          <a:p>
            <a:pPr marL="285750" indent="-285750" algn="just">
              <a:lnSpc>
                <a:spcPct val="150000"/>
              </a:lnSpc>
              <a:buFont typeface="Arial" charset="0"/>
              <a:buChar char="•"/>
            </a:pPr>
            <a:r>
              <a:rPr lang="en-US" sz="1800" dirty="0">
                <a:latin typeface="Times New Roman" charset="0"/>
                <a:ea typeface="Times New Roman" charset="0"/>
                <a:cs typeface="Times New Roman" charset="0"/>
              </a:rPr>
              <a:t>Propp, V. (2010). </a:t>
            </a:r>
            <a:r>
              <a:rPr lang="en-US" sz="1800" i="1" dirty="0">
                <a:latin typeface="Times New Roman" charset="0"/>
                <a:ea typeface="Times New Roman" charset="0"/>
                <a:cs typeface="Times New Roman" charset="0"/>
              </a:rPr>
              <a:t>Morphology of the Folktale</a:t>
            </a:r>
            <a:r>
              <a:rPr lang="en-US" sz="1800" dirty="0">
                <a:latin typeface="Times New Roman" charset="0"/>
                <a:ea typeface="Times New Roman" charset="0"/>
                <a:cs typeface="Times New Roman" charset="0"/>
              </a:rPr>
              <a:t> (Vol. 9). University of Texas Press.</a:t>
            </a:r>
            <a:endParaRPr lang="el-GR" sz="1800" dirty="0">
              <a:latin typeface="Times New Roman" charset="0"/>
              <a:ea typeface="Times New Roman" charset="0"/>
              <a:cs typeface="Times New Roman" charset="0"/>
            </a:endParaRPr>
          </a:p>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Σέξτου</a:t>
            </a:r>
            <a:r>
              <a:rPr lang="el-GR" sz="1800" dirty="0">
                <a:latin typeface="Times New Roman" charset="0"/>
                <a:ea typeface="Times New Roman" charset="0"/>
                <a:cs typeface="Times New Roman" charset="0"/>
              </a:rPr>
              <a:t>, Π. (2005). </a:t>
            </a:r>
            <a:r>
              <a:rPr lang="el-GR" sz="1800" i="1" dirty="0" err="1">
                <a:latin typeface="Times New Roman" charset="0"/>
                <a:ea typeface="Times New Roman" charset="0"/>
                <a:cs typeface="Times New Roman" charset="0"/>
              </a:rPr>
              <a:t>Θεατρο</a:t>
            </a:r>
            <a:r>
              <a:rPr lang="el-GR" sz="1800" i="1" dirty="0">
                <a:latin typeface="Times New Roman" charset="0"/>
                <a:ea typeface="Times New Roman" charset="0"/>
                <a:cs typeface="Times New Roman" charset="0"/>
              </a:rPr>
              <a:t>-παιδαγωγικά προγράμματα στα σχολεία. </a:t>
            </a:r>
            <a:r>
              <a:rPr lang="el-GR" sz="1800" dirty="0">
                <a:latin typeface="Times New Roman" charset="0"/>
                <a:ea typeface="Times New Roman" charset="0"/>
                <a:cs typeface="Times New Roman" charset="0"/>
              </a:rPr>
              <a:t>Αθήνα: Μεταίχμιο.</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Τσιάρας, Α. (2005). </a:t>
            </a:r>
            <a:r>
              <a:rPr lang="el-GR" sz="1800" i="1" dirty="0">
                <a:latin typeface="Times New Roman" charset="0"/>
                <a:ea typeface="Times New Roman" charset="0"/>
                <a:cs typeface="Times New Roman" charset="0"/>
              </a:rPr>
              <a:t>Το δράμα και το θέατρο στην εκπαίδευση</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Εκτυπώσεις-Εκδόσεις Παπούλιας.</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Τσιάρας, Α. (2009). Η παιδαγωγική μεθοδολογία της </a:t>
            </a:r>
            <a:r>
              <a:rPr lang="el-GR" sz="1800" dirty="0" err="1">
                <a:latin typeface="Times New Roman" charset="0"/>
                <a:ea typeface="Times New Roman" charset="0"/>
                <a:cs typeface="Times New Roman" charset="0"/>
              </a:rPr>
              <a:t>Dorothy</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Heathcote</a:t>
            </a:r>
            <a:r>
              <a:rPr lang="el-GR" sz="1800" dirty="0">
                <a:latin typeface="Times New Roman" charset="0"/>
                <a:ea typeface="Times New Roman" charset="0"/>
                <a:cs typeface="Times New Roman" charset="0"/>
              </a:rPr>
              <a:t> στη διδακτική του εκπαιδευτικού δράματος.  </a:t>
            </a:r>
            <a:r>
              <a:rPr lang="el-GR" sz="1800" i="1" dirty="0" err="1">
                <a:latin typeface="Times New Roman" charset="0"/>
                <a:ea typeface="Times New Roman" charset="0"/>
                <a:cs typeface="Times New Roman" charset="0"/>
              </a:rPr>
              <a:t>Παράβασις</a:t>
            </a:r>
            <a:r>
              <a:rPr lang="el-GR" sz="1800" dirty="0">
                <a:latin typeface="Times New Roman" charset="0"/>
                <a:ea typeface="Times New Roman" charset="0"/>
                <a:cs typeface="Times New Roman" charset="0"/>
              </a:rPr>
              <a:t>, 9, 611-637.</a:t>
            </a:r>
            <a:endParaRPr lang="en-GB" sz="1800" dirty="0">
              <a:latin typeface="Times New Roman" charset="0"/>
              <a:ea typeface="Times New Roman" charset="0"/>
              <a:cs typeface="Times New Roman" charset="0"/>
            </a:endParaRPr>
          </a:p>
        </p:txBody>
      </p:sp>
      <p:sp>
        <p:nvSpPr>
          <p:cNvPr id="7" name="TextBox 6">
            <a:extLst>
              <a:ext uri="{FF2B5EF4-FFF2-40B4-BE49-F238E27FC236}">
                <a16:creationId xmlns:a16="http://schemas.microsoft.com/office/drawing/2014/main" id="{1392B9B9-D197-B082-9517-E7A3A05DBB46}"/>
              </a:ext>
            </a:extLst>
          </p:cNvPr>
          <p:cNvSpPr txBox="1"/>
          <p:nvPr/>
        </p:nvSpPr>
        <p:spPr>
          <a:xfrm>
            <a:off x="93617" y="272949"/>
            <a:ext cx="12004766" cy="2535502"/>
          </a:xfrm>
          <a:prstGeom prst="rect">
            <a:avLst/>
          </a:prstGeom>
          <a:noFill/>
        </p:spPr>
        <p:txBody>
          <a:bodyPr wrap="square">
            <a:spAutoFit/>
          </a:bodyPr>
          <a:lstStyle/>
          <a:p>
            <a:pPr marL="285750" indent="-285750" algn="just">
              <a:lnSpc>
                <a:spcPct val="150000"/>
              </a:lnSpc>
              <a:buFont typeface="Arial" charset="0"/>
              <a:buChar char="•"/>
            </a:pPr>
            <a:r>
              <a:rPr lang="el-GR" sz="1800" dirty="0">
                <a:latin typeface="Times New Roman" charset="0"/>
                <a:ea typeface="Times New Roman" charset="0"/>
                <a:cs typeface="Times New Roman" charset="0"/>
              </a:rPr>
              <a:t>Μπάκα, Α. Ε. (2011). </a:t>
            </a:r>
            <a:r>
              <a:rPr lang="el-GR" sz="1800" i="1" dirty="0">
                <a:latin typeface="Times New Roman" charset="0"/>
                <a:ea typeface="Times New Roman" charset="0"/>
                <a:cs typeface="Times New Roman" charset="0"/>
              </a:rPr>
              <a:t>Η θεατρική αγωγή (το θεατρικό παιχνίδι) ως μέσο ενίσχυσης της αυτοαντίληψης και της αυτοεκτίμησης ατόμων τυπικής ανάπτυξης και ατόμων με ειδικές ανάγκες</a:t>
            </a:r>
            <a:r>
              <a:rPr lang="el-GR" sz="1800" dirty="0">
                <a:latin typeface="Times New Roman" charset="0"/>
                <a:ea typeface="Times New Roman" charset="0"/>
                <a:cs typeface="Times New Roman" charset="0"/>
              </a:rPr>
              <a:t>. (Διδακτορική Διατριβή) Πανεπιστήμιο Μακεδονίας, Σχολή Οικονομικών και Κοινωνικών Επιστημών, Τμήμα Εκπαιδευτικής και κοινωνικής πολιτικής, Θεσσαλονίκη.</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Παπαδόπουλος, Σ. (2010). </a:t>
            </a:r>
            <a:r>
              <a:rPr lang="el-GR" sz="1800" i="1" dirty="0">
                <a:latin typeface="Times New Roman" charset="0"/>
                <a:ea typeface="Times New Roman" charset="0"/>
                <a:cs typeface="Times New Roman" charset="0"/>
              </a:rPr>
              <a:t>Παιδαγωγική́ του θεάτρου</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Αθήνα</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Αυτοέκδοση</a:t>
            </a:r>
            <a:r>
              <a:rPr lang="el-GR" sz="1800" dirty="0">
                <a:latin typeface="Times New Roman" charset="0"/>
                <a:ea typeface="Times New Roman" charset="0"/>
                <a:cs typeface="Times New Roman" charset="0"/>
              </a:rPr>
              <a:t>.</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Παπαδόπουλος, Σ. (2014). </a:t>
            </a:r>
            <a:r>
              <a:rPr lang="el-GR" sz="1800" i="1" dirty="0">
                <a:latin typeface="Times New Roman" charset="0"/>
                <a:ea typeface="Times New Roman" charset="0"/>
                <a:cs typeface="Times New Roman" charset="0"/>
              </a:rPr>
              <a:t>Για την ιστορία του θεάτρου στην εκπαίδευση</a:t>
            </a:r>
            <a:r>
              <a:rPr lang="el-GR" sz="1800" dirty="0">
                <a:latin typeface="Times New Roman" charset="0"/>
                <a:ea typeface="Times New Roman" charset="0"/>
                <a:cs typeface="Times New Roman" charset="0"/>
              </a:rPr>
              <a:t>. Στο Θ. </a:t>
            </a:r>
            <a:r>
              <a:rPr lang="el-GR" sz="1800" dirty="0" err="1">
                <a:latin typeface="Times New Roman" charset="0"/>
                <a:ea typeface="Times New Roman" charset="0"/>
                <a:cs typeface="Times New Roman" charset="0"/>
              </a:rPr>
              <a:t>Γραμματάς</a:t>
            </a:r>
            <a:r>
              <a:rPr lang="el-GR" sz="1800" dirty="0">
                <a:latin typeface="Times New Roman" charset="0"/>
                <a:ea typeface="Times New Roman" charset="0"/>
                <a:cs typeface="Times New Roman" charset="0"/>
              </a:rPr>
              <a:t>, </a:t>
            </a:r>
            <a:r>
              <a:rPr lang="el-GR" sz="1800" i="1" dirty="0">
                <a:latin typeface="Times New Roman" charset="0"/>
                <a:ea typeface="Times New Roman" charset="0"/>
                <a:cs typeface="Times New Roman" charset="0"/>
              </a:rPr>
              <a:t>Το θέατρο στην εκπαίδευση</a:t>
            </a:r>
            <a:r>
              <a:rPr lang="en-US" sz="1800" i="1" dirty="0">
                <a:latin typeface="Times New Roman" charset="0"/>
                <a:ea typeface="Times New Roman" charset="0"/>
                <a:cs typeface="Times New Roman" charset="0"/>
              </a:rPr>
              <a:t>: </a:t>
            </a:r>
            <a:r>
              <a:rPr lang="el-GR" sz="1800" i="1" dirty="0">
                <a:latin typeface="Times New Roman" charset="0"/>
                <a:ea typeface="Times New Roman" charset="0"/>
                <a:cs typeface="Times New Roman" charset="0"/>
              </a:rPr>
              <a:t>Καλλιτεχνική έκφραση και παιδαγωγία</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Διάδραση</a:t>
            </a:r>
            <a:r>
              <a:rPr lang="el-GR" sz="1800" dirty="0">
                <a:latin typeface="Times New Roman" charset="0"/>
                <a:ea typeface="Times New Roman" charset="0"/>
                <a:cs typeface="Times New Roman" charset="0"/>
              </a:rPr>
              <a:t>.</a:t>
            </a:r>
          </a:p>
        </p:txBody>
      </p:sp>
    </p:spTree>
    <p:extLst>
      <p:ext uri="{BB962C8B-B14F-4D97-AF65-F5344CB8AC3E}">
        <p14:creationId xmlns:p14="http://schemas.microsoft.com/office/powerpoint/2010/main" val="2910263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2835B15-9606-4D4C-922F-83BED85E4423}"/>
              </a:ext>
            </a:extLst>
          </p:cNvPr>
          <p:cNvSpPr/>
          <p:nvPr/>
        </p:nvSpPr>
        <p:spPr>
          <a:xfrm>
            <a:off x="2943838" y="33488"/>
            <a:ext cx="5498236" cy="461665"/>
          </a:xfrm>
          <a:prstGeom prst="rect">
            <a:avLst/>
          </a:prstGeom>
        </p:spPr>
        <p:txBody>
          <a:bodyPr wrap="none">
            <a:spAutoFit/>
          </a:bodyPr>
          <a:lstStyle/>
          <a:p>
            <a:pPr marL="342900" indent="-342900" algn="just">
              <a:buFont typeface="Wingdings" pitchFamily="2" charset="2"/>
              <a:buChar char="Ø"/>
            </a:pPr>
            <a:r>
              <a:rPr lang="el-GR" sz="2400" b="1" dirty="0">
                <a:latin typeface="Times New Roman" charset="0"/>
                <a:ea typeface="Times New Roman" charset="0"/>
                <a:cs typeface="Times New Roman" charset="0"/>
              </a:rPr>
              <a:t>Ανακεφαλαίωση πέμπτης συνάντησης</a:t>
            </a:r>
            <a:endParaRPr lang="en-GR" sz="2400" dirty="0"/>
          </a:p>
        </p:txBody>
      </p:sp>
      <p:sp>
        <p:nvSpPr>
          <p:cNvPr id="2" name="TextBox 1">
            <a:extLst>
              <a:ext uri="{FF2B5EF4-FFF2-40B4-BE49-F238E27FC236}">
                <a16:creationId xmlns:a16="http://schemas.microsoft.com/office/drawing/2014/main" id="{146E8B61-391E-FF46-B0FA-5D7093ED925C}"/>
              </a:ext>
            </a:extLst>
          </p:cNvPr>
          <p:cNvSpPr txBox="1"/>
          <p:nvPr/>
        </p:nvSpPr>
        <p:spPr>
          <a:xfrm>
            <a:off x="0" y="2198601"/>
            <a:ext cx="12192000" cy="4849404"/>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l-GR" sz="1600" b="1" u="sng" dirty="0">
                <a:latin typeface="Times New Roman" charset="0"/>
                <a:ea typeface="Times New Roman" charset="0"/>
                <a:cs typeface="Times New Roman" charset="0"/>
              </a:rPr>
              <a:t>Εμφάνιση του θέατρου και του δράματος στην εκπαίδευση στην δεκαετία του 1920  ως παιδαγωγική πρακτική συνήθως εντός σχολικής τάξης</a:t>
            </a:r>
            <a:r>
              <a:rPr lang="en-US" sz="1600" b="1" u="sng" dirty="0">
                <a:latin typeface="Times New Roman" charset="0"/>
                <a:ea typeface="Times New Roman" charset="0"/>
                <a:cs typeface="Times New Roman" charset="0"/>
              </a:rPr>
              <a:t>:</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Εισάγονται κυρίως  από πρωτοπόρους εκπαιδευτικούς στην Αγγλία και στην Αμερική. Παρατήρησαν ότι οι μαθητές εκφράζονται με μεγαλύτερη ευχαρίστηση στις δραστηριότητες προετοιμασίας της σχολικής παράστασης παρά στην ίδια την παράσταση.</a:t>
            </a:r>
            <a:endParaRPr lang="en-US" sz="1600" dirty="0">
              <a:latin typeface="Times New Roman" charset="0"/>
              <a:ea typeface="Times New Roman" charset="0"/>
              <a:cs typeface="Times New Roman" charset="0"/>
            </a:endParaRPr>
          </a:p>
          <a:p>
            <a:pPr marL="285750" indent="-285750" algn="just">
              <a:lnSpc>
                <a:spcPct val="150000"/>
              </a:lnSpc>
              <a:buFontTx/>
              <a:buChar char="-"/>
            </a:pPr>
            <a:r>
              <a:rPr lang="en-US" sz="1600" b="1" dirty="0">
                <a:latin typeface="Times New Roman" charset="0"/>
                <a:ea typeface="Times New Roman" charset="0"/>
                <a:cs typeface="Times New Roman" charset="0"/>
              </a:rPr>
              <a:t>Winifred Ward (1884-1975</a:t>
            </a:r>
            <a:r>
              <a:rPr lang="en-US" sz="1600"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Δασκάλα από την Αμερική η οποία παρατηρεί ότι οι  δραστηριότητες που γίνονται στην πρόβα  κάνουν χαρούμενα τα παιδιά και όχι τόσο η παράσταση ως αποτέλεσμα. Με βάση αυτήν την παρατήρηση ανάπτυξε τεχνική που την ονόμασε δημιουργικό θέατρο ( </a:t>
            </a:r>
            <a:r>
              <a:rPr lang="en-US" sz="1600" dirty="0">
                <a:latin typeface="Times New Roman" charset="0"/>
                <a:ea typeface="Times New Roman" charset="0"/>
                <a:cs typeface="Times New Roman" charset="0"/>
              </a:rPr>
              <a:t>creative dramatics)</a:t>
            </a:r>
            <a:r>
              <a:rPr lang="el-GR" sz="1600" dirty="0">
                <a:latin typeface="Times New Roman" charset="0"/>
                <a:ea typeface="Times New Roman" charset="0"/>
                <a:cs typeface="Times New Roman" charset="0"/>
              </a:rPr>
              <a:t>.</a:t>
            </a:r>
            <a:endParaRPr lang="en-US" sz="1600" dirty="0">
              <a:latin typeface="Times New Roman" charset="0"/>
              <a:ea typeface="Times New Roman" charset="0"/>
              <a:cs typeface="Times New Roman" charset="0"/>
            </a:endParaRPr>
          </a:p>
          <a:p>
            <a:pPr marL="285750" indent="-285750" algn="just">
              <a:lnSpc>
                <a:spcPct val="150000"/>
              </a:lnSpc>
              <a:buFontTx/>
              <a:buChar char="-"/>
            </a:pPr>
            <a:r>
              <a:rPr lang="en-US" sz="1600" b="1" dirty="0">
                <a:latin typeface="Times New Roman" charset="0"/>
                <a:ea typeface="Times New Roman" charset="0"/>
                <a:cs typeface="Times New Roman" charset="0"/>
              </a:rPr>
              <a:t>Harriet Finlay-Johnson </a:t>
            </a:r>
            <a:r>
              <a:rPr lang="el-GR" sz="1600" b="1" dirty="0">
                <a:latin typeface="Times New Roman" charset="0"/>
                <a:ea typeface="Times New Roman" charset="0"/>
                <a:cs typeface="Times New Roman" charset="0"/>
              </a:rPr>
              <a:t>(1871-1956)</a:t>
            </a:r>
            <a:r>
              <a:rPr lang="en-US" sz="1600" b="1" dirty="0">
                <a:latin typeface="Times New Roman" charset="0"/>
                <a:ea typeface="Times New Roman" charset="0"/>
                <a:cs typeface="Times New Roman" charset="0"/>
              </a:rPr>
              <a:t>:</a:t>
            </a:r>
            <a:r>
              <a:rPr lang="el-GR" sz="1600" b="1"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Με βάση τη δουλειά της ως διευθύντρια στο </a:t>
            </a:r>
            <a:r>
              <a:rPr lang="en-US" sz="1600" dirty="0" err="1">
                <a:latin typeface="Times New Roman" charset="0"/>
                <a:ea typeface="Times New Roman" charset="0"/>
                <a:cs typeface="Times New Roman" charset="0"/>
              </a:rPr>
              <a:t>Sompting</a:t>
            </a:r>
            <a:r>
              <a:rPr lang="en-US" sz="1600" dirty="0">
                <a:latin typeface="Times New Roman" charset="0"/>
                <a:ea typeface="Times New Roman" charset="0"/>
                <a:cs typeface="Times New Roman" charset="0"/>
              </a:rPr>
              <a:t> school</a:t>
            </a:r>
            <a:r>
              <a:rPr lang="el-GR" sz="1600" dirty="0">
                <a:latin typeface="Times New Roman" charset="0"/>
                <a:ea typeface="Times New Roman" charset="0"/>
                <a:cs typeface="Times New Roman" charset="0"/>
              </a:rPr>
              <a:t> ανέπτυξε μία μέθοδο την οποία ονόμασε ΄δραματοποίηση΄(</a:t>
            </a:r>
            <a:r>
              <a:rPr lang="en-US" sz="1600" dirty="0">
                <a:latin typeface="Times New Roman" charset="0"/>
                <a:ea typeface="Times New Roman" charset="0"/>
                <a:cs typeface="Times New Roman" charset="0"/>
              </a:rPr>
              <a:t>dramatization)</a:t>
            </a:r>
            <a:r>
              <a:rPr lang="el-GR" sz="1600" dirty="0">
                <a:latin typeface="Times New Roman" charset="0"/>
                <a:ea typeface="Times New Roman" charset="0"/>
                <a:cs typeface="Times New Roman" charset="0"/>
              </a:rPr>
              <a:t>. Ενθάρρυνε τους μαθητές να δημιουργούν τις δίκες τους αυτοσχέδιες παραστάσεις με βάση είτε λογοτεχνικά κείμενα είτε δικά τους σενάρια που προέρχονταν από έρευνα διαφορετικών ιστορικών περιόδων.</a:t>
            </a:r>
          </a:p>
          <a:p>
            <a:pPr marL="285750" indent="-285750" algn="just">
              <a:lnSpc>
                <a:spcPct val="150000"/>
              </a:lnSpc>
              <a:buFontTx/>
              <a:buChar char="-"/>
            </a:pPr>
            <a:r>
              <a:rPr lang="el-GR" sz="1600" dirty="0">
                <a:latin typeface="Times New Roman" charset="0"/>
                <a:ea typeface="Times New Roman" charset="0"/>
                <a:cs typeface="Times New Roman" charset="0"/>
              </a:rPr>
              <a:t> </a:t>
            </a:r>
            <a:r>
              <a:rPr lang="en-US" sz="1600" b="1" dirty="0">
                <a:latin typeface="Times New Roman" charset="0"/>
                <a:ea typeface="Times New Roman" charset="0"/>
                <a:cs typeface="Times New Roman" charset="0"/>
              </a:rPr>
              <a:t>Henry Caldwell Cook (1886-1939): </a:t>
            </a:r>
            <a:r>
              <a:rPr lang="el-GR" sz="1600" dirty="0">
                <a:latin typeface="Times New Roman" charset="0"/>
                <a:ea typeface="Times New Roman" charset="0"/>
                <a:cs typeface="Times New Roman" charset="0"/>
              </a:rPr>
              <a:t>Δάσκαλος που γεννήθηκε στην Αγγλία και επηρεασμένος από το έργο της </a:t>
            </a:r>
            <a:r>
              <a:rPr lang="en-US" sz="1600" dirty="0">
                <a:latin typeface="Times New Roman" charset="0"/>
                <a:ea typeface="Times New Roman" charset="0"/>
                <a:cs typeface="Times New Roman" charset="0"/>
              </a:rPr>
              <a:t>Harriet Finlay-Johnson</a:t>
            </a:r>
            <a:r>
              <a:rPr lang="el-GR" sz="1600" dirty="0">
                <a:latin typeface="Times New Roman" charset="0"/>
                <a:ea typeface="Times New Roman" charset="0"/>
                <a:cs typeface="Times New Roman" charset="0"/>
              </a:rPr>
              <a:t> (1871-1956) και την προοδευτική εκπαίδευση και το έργο του </a:t>
            </a:r>
            <a:r>
              <a:rPr lang="en-US" sz="1600" dirty="0">
                <a:latin typeface="Times New Roman" charset="0"/>
                <a:ea typeface="Times New Roman" charset="0"/>
                <a:cs typeface="Times New Roman" charset="0"/>
              </a:rPr>
              <a:t>J. Dewey (1859-1952)</a:t>
            </a:r>
            <a:r>
              <a:rPr lang="el-GR" sz="1600" dirty="0">
                <a:latin typeface="Times New Roman" charset="0"/>
                <a:ea typeface="Times New Roman" charset="0"/>
                <a:cs typeface="Times New Roman" charset="0"/>
              </a:rPr>
              <a:t> ήθελε να εμπνεύσει τα παιδιά στην αυτενέργεια και να τους εμπνεύσει να δραματοποιήσουν μόνοι τους με τη βοήθεια του εμψυχωτή λογοτεχνικές ιστορίες σε έναν ειδικό χώρο που διαμόρφωσε στο </a:t>
            </a:r>
            <a:r>
              <a:rPr lang="en-US" sz="1600" dirty="0">
                <a:latin typeface="Times New Roman" charset="0"/>
                <a:ea typeface="Times New Roman" charset="0"/>
                <a:cs typeface="Times New Roman" charset="0"/>
              </a:rPr>
              <a:t>Perse School</a:t>
            </a:r>
            <a:r>
              <a:rPr lang="el-GR" sz="1600" dirty="0">
                <a:latin typeface="Times New Roman" charset="0"/>
                <a:ea typeface="Times New Roman" charset="0"/>
                <a:cs typeface="Times New Roman" charset="0"/>
              </a:rPr>
              <a:t> στο </a:t>
            </a:r>
            <a:r>
              <a:rPr lang="en-US" sz="1600" dirty="0">
                <a:latin typeface="Times New Roman" charset="0"/>
                <a:ea typeface="Times New Roman" charset="0"/>
                <a:cs typeface="Times New Roman" charset="0"/>
              </a:rPr>
              <a:t>Cambridge.    </a:t>
            </a:r>
            <a:r>
              <a:rPr lang="el-GR" sz="1600" dirty="0">
                <a:latin typeface="Times New Roman" charset="0"/>
                <a:ea typeface="Times New Roman" charset="0"/>
                <a:cs typeface="Times New Roman" charset="0"/>
              </a:rPr>
              <a:t> </a:t>
            </a:r>
          </a:p>
        </p:txBody>
      </p:sp>
      <p:sp>
        <p:nvSpPr>
          <p:cNvPr id="3" name="TextBox 2">
            <a:extLst>
              <a:ext uri="{FF2B5EF4-FFF2-40B4-BE49-F238E27FC236}">
                <a16:creationId xmlns:a16="http://schemas.microsoft.com/office/drawing/2014/main" id="{F903AC7E-472B-3746-AE90-D5C78B3792B8}"/>
              </a:ext>
            </a:extLst>
          </p:cNvPr>
          <p:cNvSpPr txBox="1"/>
          <p:nvPr/>
        </p:nvSpPr>
        <p:spPr>
          <a:xfrm>
            <a:off x="83127" y="1457504"/>
            <a:ext cx="12192000" cy="873509"/>
          </a:xfrm>
          <a:prstGeom prst="rect">
            <a:avLst/>
          </a:prstGeom>
          <a:noFill/>
        </p:spPr>
        <p:txBody>
          <a:bodyPr wrap="square" rtlCol="0">
            <a:spAutoFit/>
          </a:bodyPr>
          <a:lstStyle/>
          <a:p>
            <a:pPr algn="just">
              <a:lnSpc>
                <a:spcPct val="150000"/>
              </a:lnSpc>
            </a:pPr>
            <a:r>
              <a:rPr lang="el-GR" b="1" dirty="0">
                <a:latin typeface="Times New Roman" panose="02020603050405020304" pitchFamily="18" charset="0"/>
                <a:cs typeface="Times New Roman" panose="02020603050405020304" pitchFamily="18" charset="0"/>
              </a:rPr>
              <a:t>Β. Πρωτοπόροι οι οποίοι έπαιξαν ρόλο  στην εξέλιξη του θεάτρου και του δράματος από το 1920 στην Αγγλία και στην Αμερική </a:t>
            </a:r>
            <a:endParaRPr lang="en-GR"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381CDE8E-04F4-E65E-C5F5-B52C1E872C59}"/>
              </a:ext>
            </a:extLst>
          </p:cNvPr>
          <p:cNvSpPr txBox="1"/>
          <p:nvPr/>
        </p:nvSpPr>
        <p:spPr>
          <a:xfrm>
            <a:off x="87086" y="711021"/>
            <a:ext cx="12188041" cy="878895"/>
          </a:xfrm>
          <a:prstGeom prst="rect">
            <a:avLst/>
          </a:prstGeom>
          <a:noFill/>
        </p:spPr>
        <p:txBody>
          <a:bodyPr wrap="square">
            <a:spAutoFit/>
          </a:bodyPr>
          <a:lstStyle/>
          <a:p>
            <a:pPr algn="just">
              <a:lnSpc>
                <a:spcPct val="150000"/>
              </a:lnSpc>
            </a:pPr>
            <a:r>
              <a:rPr lang="el-GR" dirty="0">
                <a:latin typeface="Times New Roman" charset="0"/>
                <a:ea typeface="Times New Roman" charset="0"/>
                <a:cs typeface="Times New Roman" charset="0"/>
              </a:rPr>
              <a:t>Η επίδραση τεχνικών πρωτοπόρων θεατράνθρωπων και σκηνοθετών στη διαμόρφωση των πρακτικών και της θεωρίας του  θεάτρου στην εκπαίδευση</a:t>
            </a:r>
            <a:r>
              <a:rPr lang="en-US" dirty="0">
                <a:latin typeface="Times New Roman" charset="0"/>
                <a:ea typeface="Times New Roman" charset="0"/>
                <a:cs typeface="Times New Roman" charset="0"/>
              </a:rPr>
              <a:t> (Konstantin Stanislavski (1836-1938), Bertolt Brecht (1898-1956).</a:t>
            </a:r>
            <a:endParaRPr lang="en-GR" dirty="0"/>
          </a:p>
        </p:txBody>
      </p:sp>
      <p:sp>
        <p:nvSpPr>
          <p:cNvPr id="7" name="TextBox 6">
            <a:extLst>
              <a:ext uri="{FF2B5EF4-FFF2-40B4-BE49-F238E27FC236}">
                <a16:creationId xmlns:a16="http://schemas.microsoft.com/office/drawing/2014/main" id="{349CE566-E708-4EF3-8F10-FDA941CFEC3C}"/>
              </a:ext>
            </a:extLst>
          </p:cNvPr>
          <p:cNvSpPr txBox="1"/>
          <p:nvPr/>
        </p:nvSpPr>
        <p:spPr>
          <a:xfrm>
            <a:off x="105635" y="444041"/>
            <a:ext cx="5676405" cy="369332"/>
          </a:xfrm>
          <a:prstGeom prst="rect">
            <a:avLst/>
          </a:prstGeom>
          <a:noFill/>
        </p:spPr>
        <p:txBody>
          <a:bodyPr wrap="square" rtlCol="0">
            <a:spAutoFit/>
          </a:bodyPr>
          <a:lstStyle/>
          <a:p>
            <a:r>
              <a:rPr lang="el-GR" b="1" dirty="0"/>
              <a:t>Α. Επίδραση Από Το Θέατρο</a:t>
            </a:r>
            <a:endParaRPr lang="en-GR" b="1" dirty="0"/>
          </a:p>
        </p:txBody>
      </p:sp>
    </p:spTree>
    <p:extLst>
      <p:ext uri="{BB962C8B-B14F-4D97-AF65-F5344CB8AC3E}">
        <p14:creationId xmlns:p14="http://schemas.microsoft.com/office/powerpoint/2010/main" val="2946214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4786FEC-7D8D-CA4C-BAFF-9D9D72DB3FFF}"/>
              </a:ext>
            </a:extLst>
          </p:cNvPr>
          <p:cNvSpPr txBox="1"/>
          <p:nvPr/>
        </p:nvSpPr>
        <p:spPr>
          <a:xfrm>
            <a:off x="0" y="0"/>
            <a:ext cx="12192000" cy="4480073"/>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l-GR" sz="1600" b="1" u="sng" dirty="0">
                <a:latin typeface="Times New Roman" charset="0"/>
                <a:ea typeface="Times New Roman" charset="0"/>
                <a:cs typeface="Times New Roman" charset="0"/>
              </a:rPr>
              <a:t>Σταδιακή του διαμόρφωση σε ξεχωριστό αντικείμενο «ακαδημαϊκού-επιστημονικού» ενδιαφέροντος μετά το 1945 στην Αγγλία και το 1950 στην Αμερική.</a:t>
            </a:r>
            <a:r>
              <a:rPr lang="el-GR" sz="1600" dirty="0">
                <a:latin typeface="Times New Roman" charset="0"/>
                <a:ea typeface="Times New Roman" charset="0"/>
                <a:cs typeface="Times New Roman" charset="0"/>
              </a:rPr>
              <a:t> Σημαντική ώθηση στη δημιουργία του θέατρου και του δράματος στην εκπαίδευση ως ξεχωριστό, ακαδημαϊκό και επιστημονικό αντικείμενο, ειδικά μετά το δεύτερο μισό του 20</a:t>
            </a:r>
            <a:r>
              <a:rPr lang="el-GR" sz="1600" baseline="30000" dirty="0">
                <a:latin typeface="Times New Roman" charset="0"/>
                <a:ea typeface="Times New Roman" charset="0"/>
                <a:cs typeface="Times New Roman" charset="0"/>
              </a:rPr>
              <a:t>ου</a:t>
            </a:r>
            <a:r>
              <a:rPr lang="el-GR" sz="1600" dirty="0">
                <a:latin typeface="Times New Roman" charset="0"/>
                <a:ea typeface="Times New Roman" charset="0"/>
                <a:cs typeface="Times New Roman" charset="0"/>
              </a:rPr>
              <a:t> αιώνα δίνουν και μελετητές, ακαδημαϊκοί και ερευνητές  οι οποίοι προσδιορίζουν σταδιακά τα χαρακτηριστικά του θεάτρου και του δράματος στην εκπαίδευση ως ξεχωριστό καλλιτεχνικό και παιδαγωγικό φαινόμενο.</a:t>
            </a:r>
          </a:p>
          <a:p>
            <a:pPr algn="just">
              <a:lnSpc>
                <a:spcPct val="150000"/>
              </a:lnSpc>
            </a:pPr>
            <a:r>
              <a:rPr lang="el-GR" sz="1600" b="1" dirty="0">
                <a:latin typeface="Times New Roman" charset="0"/>
                <a:ea typeface="Times New Roman" charset="0"/>
                <a:cs typeface="Times New Roman" charset="0"/>
              </a:rPr>
              <a:t>-  </a:t>
            </a:r>
            <a:r>
              <a:rPr lang="el-GR" sz="1600" b="1" baseline="30000" dirty="0">
                <a:latin typeface="Times New Roman" charset="0"/>
                <a:ea typeface="Times New Roman" charset="0"/>
                <a:cs typeface="Times New Roman" charset="0"/>
              </a:rPr>
              <a:t>   </a:t>
            </a:r>
            <a:r>
              <a:rPr lang="en-US" sz="1600" b="1" dirty="0">
                <a:latin typeface="Times New Roman" charset="0"/>
                <a:ea typeface="Times New Roman" charset="0"/>
                <a:cs typeface="Times New Roman" charset="0"/>
              </a:rPr>
              <a:t>Peter Slade</a:t>
            </a:r>
            <a:r>
              <a:rPr lang="el-GR" sz="1600" b="1" dirty="0">
                <a:latin typeface="Times New Roman" charset="0"/>
                <a:ea typeface="Times New Roman" charset="0"/>
                <a:cs typeface="Times New Roman" charset="0"/>
              </a:rPr>
              <a:t> (</a:t>
            </a:r>
            <a:r>
              <a:rPr lang="en-US" sz="1600" b="1" dirty="0">
                <a:latin typeface="Times New Roman" charset="0"/>
                <a:ea typeface="Times New Roman" charset="0"/>
                <a:cs typeface="Times New Roman" charset="0"/>
              </a:rPr>
              <a:t>1912-2004</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Ο </a:t>
            </a:r>
            <a:r>
              <a:rPr lang="en-US" sz="1600" dirty="0">
                <a:latin typeface="Times New Roman" charset="0"/>
                <a:ea typeface="Times New Roman" charset="0"/>
                <a:cs typeface="Times New Roman" charset="0"/>
              </a:rPr>
              <a:t>Peter Slade</a:t>
            </a:r>
            <a:r>
              <a:rPr lang="el-GR" sz="1600" dirty="0">
                <a:latin typeface="Times New Roman" charset="0"/>
                <a:ea typeface="Times New Roman" charset="0"/>
                <a:cs typeface="Times New Roman" charset="0"/>
              </a:rPr>
              <a:t> με το έργο του «</a:t>
            </a:r>
            <a:r>
              <a:rPr lang="en-US" sz="1600" dirty="0">
                <a:latin typeface="Times New Roman" charset="0"/>
                <a:ea typeface="Times New Roman" charset="0"/>
                <a:cs typeface="Times New Roman" charset="0"/>
              </a:rPr>
              <a:t>an introduction to child drama</a:t>
            </a:r>
            <a:r>
              <a:rPr lang="el-GR" sz="1600" dirty="0">
                <a:latin typeface="Times New Roman" charset="0"/>
                <a:ea typeface="Times New Roman" charset="0"/>
                <a:cs typeface="Times New Roman" charset="0"/>
              </a:rPr>
              <a:t>» (1954)  διαχωρίζει το «</a:t>
            </a:r>
            <a:r>
              <a:rPr lang="en-US" sz="1600" dirty="0">
                <a:latin typeface="Times New Roman" charset="0"/>
                <a:ea typeface="Times New Roman" charset="0"/>
                <a:cs typeface="Times New Roman" charset="0"/>
              </a:rPr>
              <a:t>child drama</a:t>
            </a:r>
            <a:r>
              <a:rPr lang="el-GR" sz="1600" dirty="0">
                <a:latin typeface="Times New Roman" charset="0"/>
                <a:ea typeface="Times New Roman" charset="0"/>
                <a:cs typeface="Times New Roman" charset="0"/>
              </a:rPr>
              <a:t>» («παιδικό δράμα») από το θέατρο ως ένα ξεχωριστό καλλιτεχνικό φαινόμενο που εστιάζει στη διαδικασία και όχι στη θεατρική παράσταση, βασίζεται στην αυθόρμητη καλλιτεχνική έκφραση των παιδιών και στην έμπνευση της από τον συνεργάτη, δημιουργικό καλλιτέχνη, παιδαγωγό/εμψυχωτή. </a:t>
            </a:r>
          </a:p>
          <a:p>
            <a:pPr algn="just">
              <a:lnSpc>
                <a:spcPct val="150000"/>
              </a:lnSpc>
            </a:pPr>
            <a:r>
              <a:rPr lang="el-GR" sz="1600" dirty="0">
                <a:latin typeface="Times New Roman" charset="0"/>
                <a:ea typeface="Times New Roman" charset="0"/>
                <a:cs typeface="Times New Roman" charset="0"/>
              </a:rPr>
              <a:t>- </a:t>
            </a:r>
            <a:r>
              <a:rPr lang="en-US" sz="1600" b="1" dirty="0">
                <a:latin typeface="Times New Roman" charset="0"/>
                <a:ea typeface="Times New Roman" charset="0"/>
                <a:cs typeface="Times New Roman" charset="0"/>
              </a:rPr>
              <a:t>Brian Way (1912-2004): </a:t>
            </a:r>
            <a:r>
              <a:rPr lang="el-GR" sz="1600" b="1"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Επεκτείνει την εργασία του </a:t>
            </a:r>
            <a:r>
              <a:rPr lang="en-US" sz="1600" dirty="0">
                <a:latin typeface="Times New Roman" charset="0"/>
                <a:ea typeface="Times New Roman" charset="0"/>
                <a:cs typeface="Times New Roman" charset="0"/>
              </a:rPr>
              <a:t>Peter Slade</a:t>
            </a:r>
            <a:r>
              <a:rPr lang="el-GR" sz="1600" dirty="0">
                <a:latin typeface="Times New Roman" charset="0"/>
                <a:ea typeface="Times New Roman" charset="0"/>
                <a:cs typeface="Times New Roman" charset="0"/>
              </a:rPr>
              <a:t> εστιάζει στη διαδικασία και όχι στο αποτέλεσμα συμπληρώνοντας ότι δεν είναι απαραίτητο μέσα από τη διαδικασία του παιδικού δράματος να βγει μία ολοκληρωμένη δραματοποίηση αλλά θα μπορούσε να είναι και ένας μικρός αυτοσχεδιασμός προτείνοντας οι αυτοσχεδιασμοί να προέρχονται όχι από τη λογοτεχνία αλλά από τις ζωές και από τα ενδιαφέροντα των συμμετεχόντων. </a:t>
            </a:r>
            <a:endParaRPr lang="en-GR" sz="16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ED7792B6-152E-5A45-8EB8-A38F6B9D444A}"/>
              </a:ext>
            </a:extLst>
          </p:cNvPr>
          <p:cNvSpPr/>
          <p:nvPr/>
        </p:nvSpPr>
        <p:spPr>
          <a:xfrm>
            <a:off x="0" y="4480073"/>
            <a:ext cx="12090400" cy="1894749"/>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el-GR" sz="1600" b="1" u="sng" dirty="0">
                <a:latin typeface="Times New Roman" panose="02020603050405020304" pitchFamily="18" charset="0"/>
                <a:cs typeface="Times New Roman" panose="02020603050405020304" pitchFamily="18" charset="0"/>
              </a:rPr>
              <a:t>Το δράμα στην εκπαίδευση συνδέεται με την ανάπτυξη και τη μάθηση ως προετοιμασία για τη ζωή και όχι μόνο ως ψυχαγωγία με βάση του εμψυχωτή όχι μόνο ως συνεργάτη αλλά ως διαμεσολαβητή. </a:t>
            </a:r>
            <a:r>
              <a:rPr lang="el-GR" sz="1600" dirty="0">
                <a:latin typeface="Times New Roman" panose="02020603050405020304" pitchFamily="18" charset="0"/>
                <a:cs typeface="Times New Roman" panose="02020603050405020304" pitchFamily="18" charset="0"/>
              </a:rPr>
              <a:t> Η </a:t>
            </a:r>
            <a:r>
              <a:rPr lang="el-GR" sz="1600" dirty="0">
                <a:latin typeface="Times New Roman" charset="0"/>
                <a:ea typeface="Times New Roman" charset="0"/>
                <a:cs typeface="Times New Roman" charset="0"/>
              </a:rPr>
              <a:t>καθιέρωση του «εκπαιδευτικού δράματος» («</a:t>
            </a:r>
            <a:r>
              <a:rPr lang="en-US" sz="1600" dirty="0">
                <a:latin typeface="Times New Roman" charset="0"/>
                <a:ea typeface="Times New Roman" charset="0"/>
                <a:cs typeface="Times New Roman" charset="0"/>
              </a:rPr>
              <a:t>educational drama</a:t>
            </a:r>
            <a:r>
              <a:rPr lang="el-GR" sz="1600" dirty="0">
                <a:latin typeface="Times New Roman" charset="0"/>
                <a:ea typeface="Times New Roman" charset="0"/>
                <a:cs typeface="Times New Roman" charset="0"/>
              </a:rPr>
              <a:t>») από τη </a:t>
            </a:r>
            <a:r>
              <a:rPr lang="en-US" sz="1600" dirty="0">
                <a:latin typeface="Times New Roman" charset="0"/>
                <a:ea typeface="Times New Roman" charset="0"/>
                <a:cs typeface="Times New Roman" charset="0"/>
              </a:rPr>
              <a:t>Dorothy Heathcote (1926-2011)</a:t>
            </a:r>
            <a:r>
              <a:rPr lang="el-GR" sz="1600" dirty="0">
                <a:latin typeface="Times New Roman" charset="0"/>
                <a:ea typeface="Times New Roman" charset="0"/>
                <a:cs typeface="Times New Roman" charset="0"/>
              </a:rPr>
              <a:t> και τον συνεργάτη της </a:t>
            </a:r>
            <a:r>
              <a:rPr lang="en-US" sz="1600" dirty="0">
                <a:latin typeface="Times New Roman" charset="0"/>
                <a:ea typeface="Times New Roman" charset="0"/>
                <a:cs typeface="Times New Roman" charset="0"/>
              </a:rPr>
              <a:t>Gavin Bolton</a:t>
            </a:r>
            <a:r>
              <a:rPr lang="el-GR" sz="1600" dirty="0">
                <a:latin typeface="Times New Roman" charset="0"/>
                <a:ea typeface="Times New Roman" charset="0"/>
                <a:cs typeface="Times New Roman" charset="0"/>
              </a:rPr>
              <a:t>, κυρίως από το 1970 και μετά, ως ξεχωριστό εκπαιδευτικό, παιδαγωγικό και επιστημονικό εργαλείο βοηθάει στην άμεση σύνδεση του δράματος στην εκπαίδευση με τη μάθηση, όχι μόνο ως «απελευθέρωση» αλλά και ως «διερεύνηση». </a:t>
            </a:r>
            <a:endParaRPr lang="en-GR"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9373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80316" y="0"/>
            <a:ext cx="7907628" cy="878895"/>
          </a:xfrm>
          <a:prstGeom prst="rect">
            <a:avLst/>
          </a:prstGeom>
          <a:noFill/>
        </p:spPr>
        <p:txBody>
          <a:bodyPr wrap="square" rtlCol="0">
            <a:spAutoFit/>
          </a:bodyPr>
          <a:lstStyle/>
          <a:p>
            <a:pPr marL="285750" indent="-285750" algn="just">
              <a:lnSpc>
                <a:spcPct val="150000"/>
              </a:lnSpc>
              <a:buFont typeface="Wingdings" charset="2"/>
              <a:buChar char="Ø"/>
            </a:pPr>
            <a:r>
              <a:rPr lang="el-GR" b="1" dirty="0">
                <a:latin typeface="Times New Roman" charset="0"/>
                <a:ea typeface="Times New Roman" charset="0"/>
                <a:cs typeface="Times New Roman" charset="0"/>
              </a:rPr>
              <a:t>Μεταγενέστερες εξελίξεις στο θέατρο και στο δράμα στην εκπαίδευση </a:t>
            </a:r>
            <a:r>
              <a:rPr lang="el-GR" dirty="0">
                <a:solidFill>
                  <a:srgbClr val="FF0000"/>
                </a:solidFill>
                <a:latin typeface="Times New Roman" panose="02020603050405020304" pitchFamily="18" charset="0"/>
                <a:ea typeface="Times New Roman" charset="0"/>
                <a:cs typeface="Times New Roman" panose="02020603050405020304" pitchFamily="18" charset="0"/>
              </a:rPr>
              <a:t>(</a:t>
            </a:r>
            <a:r>
              <a:rPr lang="en-GB" dirty="0">
                <a:solidFill>
                  <a:srgbClr val="FF0000"/>
                </a:solidFill>
                <a:latin typeface="Times New Roman" panose="02020603050405020304" pitchFamily="18" charset="0"/>
                <a:cs typeface="Times New Roman" panose="02020603050405020304" pitchFamily="18" charset="0"/>
              </a:rPr>
              <a:t>Later developments in theatre and drama in education</a:t>
            </a:r>
            <a:r>
              <a:rPr lang="el-GR" dirty="0">
                <a:solidFill>
                  <a:srgbClr val="FF0000"/>
                </a:solidFill>
                <a:latin typeface="Times New Roman" panose="02020603050405020304" pitchFamily="18" charset="0"/>
                <a:cs typeface="Times New Roman" panose="02020603050405020304" pitchFamily="18" charset="0"/>
              </a:rPr>
              <a:t>)</a:t>
            </a:r>
            <a:r>
              <a:rPr lang="el-GR" dirty="0">
                <a:solidFill>
                  <a:srgbClr val="FF0000"/>
                </a:solidFill>
                <a:latin typeface="Times New Roman" panose="02020603050405020304" pitchFamily="18" charset="0"/>
                <a:ea typeface="Times New Roman" charset="0"/>
                <a:cs typeface="Times New Roman" panose="02020603050405020304" pitchFamily="18" charset="0"/>
              </a:rPr>
              <a:t>        </a:t>
            </a:r>
            <a:endParaRPr lang="en-US" dirty="0">
              <a:solidFill>
                <a:srgbClr val="FF0000"/>
              </a:solidFill>
              <a:latin typeface="Times New Roman" panose="02020603050405020304" pitchFamily="18" charset="0"/>
              <a:ea typeface="Times New Roman" charset="0"/>
              <a:cs typeface="Times New Roman" panose="02020603050405020304" pitchFamily="18" charset="0"/>
            </a:endParaRPr>
          </a:p>
        </p:txBody>
      </p:sp>
      <p:sp>
        <p:nvSpPr>
          <p:cNvPr id="5" name="TextBox 4"/>
          <p:cNvSpPr txBox="1"/>
          <p:nvPr/>
        </p:nvSpPr>
        <p:spPr>
          <a:xfrm>
            <a:off x="0" y="711470"/>
            <a:ext cx="12192000" cy="6331541"/>
          </a:xfrm>
          <a:prstGeom prst="rect">
            <a:avLst/>
          </a:prstGeom>
          <a:noFill/>
        </p:spPr>
        <p:txBody>
          <a:bodyPr wrap="square" rtlCol="0">
            <a:spAutoFit/>
          </a:bodyPr>
          <a:lstStyle/>
          <a:p>
            <a:pPr marL="285750" indent="-285750" algn="just">
              <a:lnSpc>
                <a:spcPct val="150000"/>
              </a:lnSpc>
              <a:buFont typeface="Arial" charset="0"/>
              <a:buChar char="•"/>
            </a:pPr>
            <a:r>
              <a:rPr lang="el-GR" sz="1600" dirty="0">
                <a:latin typeface="Times New Roman" charset="0"/>
                <a:ea typeface="Times New Roman" charset="0"/>
                <a:cs typeface="Times New Roman" charset="0"/>
              </a:rPr>
              <a:t>Μεταγενέστεροι θεωρητικοί ερευνητές εξελίσσουν, συνεχίζουν και ανατροφοδοτούν τις θεωρίες της ένταξης του δράματος στην εκπαίδευση, επηρεασμένοι κυρίως από το έργο της </a:t>
            </a:r>
            <a:r>
              <a:rPr lang="en-US" sz="1600" dirty="0">
                <a:latin typeface="Times New Roman" charset="0"/>
                <a:ea typeface="Times New Roman" charset="0"/>
                <a:cs typeface="Times New Roman" charset="0"/>
              </a:rPr>
              <a:t>Heathcote</a:t>
            </a:r>
            <a:r>
              <a:rPr lang="el-GR" sz="1600" dirty="0">
                <a:latin typeface="Times New Roman" charset="0"/>
                <a:ea typeface="Times New Roman" charset="0"/>
                <a:cs typeface="Times New Roman" charset="0"/>
              </a:rPr>
              <a:t> και του </a:t>
            </a:r>
            <a:r>
              <a:rPr lang="en-US" sz="1600" dirty="0">
                <a:latin typeface="Times New Roman" charset="0"/>
                <a:ea typeface="Times New Roman" charset="0"/>
                <a:cs typeface="Times New Roman" charset="0"/>
              </a:rPr>
              <a:t>Bolton</a:t>
            </a:r>
            <a:r>
              <a:rPr lang="el-GR" sz="1600" dirty="0">
                <a:latin typeface="Times New Roman" charset="0"/>
                <a:ea typeface="Times New Roman" charset="0"/>
                <a:cs typeface="Times New Roman" charset="0"/>
              </a:rPr>
              <a:t> οι οποίοι επανάφεραν το θέμα του περιεχομένου της δραματικής διαδικασίας στην εκπαίδευση</a:t>
            </a:r>
            <a:r>
              <a:rPr lang="el-GR" sz="1600" dirty="0">
                <a:solidFill>
                  <a:srgbClr val="FF0000"/>
                </a:solidFill>
                <a:latin typeface="Times New Roman" charset="0"/>
                <a:ea typeface="Times New Roman" charset="0"/>
                <a:cs typeface="Times New Roman" charset="0"/>
              </a:rPr>
              <a:t> (</a:t>
            </a:r>
            <a:r>
              <a:rPr lang="en-GB" sz="1600" dirty="0">
                <a:solidFill>
                  <a:srgbClr val="FF0000"/>
                </a:solidFill>
              </a:rPr>
              <a:t>theories of later researchers</a:t>
            </a:r>
            <a:r>
              <a:rPr lang="el-GR" sz="1600" dirty="0">
                <a:solidFill>
                  <a:srgbClr val="FF0000"/>
                </a:solidFill>
              </a:rPr>
              <a:t>)</a:t>
            </a:r>
            <a:r>
              <a:rPr lang="en-GB" sz="1600" dirty="0">
                <a:solidFill>
                  <a:srgbClr val="FF0000"/>
                </a:solidFill>
              </a:rPr>
              <a:t> </a:t>
            </a:r>
            <a:r>
              <a:rPr lang="en-US" sz="1600"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a:t>
            </a:r>
            <a:endParaRPr lang="en-US" sz="1600" dirty="0">
              <a:latin typeface="Times New Roman" charset="0"/>
              <a:ea typeface="Times New Roman" charset="0"/>
              <a:cs typeface="Times New Roman" charset="0"/>
            </a:endParaRPr>
          </a:p>
          <a:p>
            <a:pPr marL="285750" indent="-285750" algn="just">
              <a:lnSpc>
                <a:spcPct val="150000"/>
              </a:lnSpc>
              <a:buFontTx/>
              <a:buChar char="-"/>
            </a:pPr>
            <a:r>
              <a:rPr lang="el-GR" sz="1600" dirty="0">
                <a:latin typeface="Times New Roman" charset="0"/>
                <a:ea typeface="Times New Roman" charset="0"/>
                <a:cs typeface="Times New Roman" charset="0"/>
              </a:rPr>
              <a:t>Η</a:t>
            </a:r>
            <a:r>
              <a:rPr lang="en-US" sz="1600" dirty="0">
                <a:latin typeface="Times New Roman" charset="0"/>
                <a:ea typeface="Times New Roman" charset="0"/>
                <a:cs typeface="Times New Roman" charset="0"/>
              </a:rPr>
              <a:t> Cecily O’ Neill</a:t>
            </a:r>
            <a:r>
              <a:rPr lang="el-GR" sz="1600" dirty="0">
                <a:latin typeface="Times New Roman" charset="0"/>
                <a:ea typeface="Times New Roman" charset="0"/>
                <a:cs typeface="Times New Roman" charset="0"/>
              </a:rPr>
              <a:t>, καθηγήτρια του δράματος στην εκπαίδευση στο πανεπιστήμιο του Οχάιο  των Ηνωμένων Πολιτειών της Αμερικής, επηρεασμένη από τη </a:t>
            </a:r>
            <a:r>
              <a:rPr lang="en-US" sz="1600" dirty="0">
                <a:latin typeface="Times New Roman" charset="0"/>
                <a:ea typeface="Times New Roman" charset="0"/>
                <a:cs typeface="Times New Roman" charset="0"/>
              </a:rPr>
              <a:t>Heathcote</a:t>
            </a:r>
            <a:r>
              <a:rPr lang="el-GR" sz="1600" dirty="0">
                <a:latin typeface="Times New Roman" charset="0"/>
                <a:ea typeface="Times New Roman" charset="0"/>
                <a:cs typeface="Times New Roman" charset="0"/>
              </a:rPr>
              <a:t> εισάγει το </a:t>
            </a:r>
            <a:r>
              <a:rPr lang="el-GR" sz="1600" dirty="0" err="1">
                <a:latin typeface="Times New Roman" charset="0"/>
                <a:ea typeface="Times New Roman" charset="0"/>
                <a:cs typeface="Times New Roman" charset="0"/>
              </a:rPr>
              <a:t>διαδραστικό</a:t>
            </a:r>
            <a:r>
              <a:rPr lang="el-GR" sz="1600" dirty="0">
                <a:latin typeface="Times New Roman" charset="0"/>
                <a:ea typeface="Times New Roman" charset="0"/>
                <a:cs typeface="Times New Roman" charset="0"/>
              </a:rPr>
              <a:t> δράμα. Σύμφωνα με τη μεθοδολογία που προτείνει οι μαθητές και οι δάσκαλοι ερευνούν ένα θέμα, δημιουργώντας έναν «φανταστικό» κόσμο μέσω της δραματικής διαδικασίας, έχοντας ως αφορμή ένα προκείμενο με βάση το οποίο δημιουργούνται οι </a:t>
            </a:r>
            <a:r>
              <a:rPr lang="el-GR" sz="1600" dirty="0" err="1">
                <a:latin typeface="Times New Roman" charset="0"/>
                <a:ea typeface="Times New Roman" charset="0"/>
                <a:cs typeface="Times New Roman" charset="0"/>
              </a:rPr>
              <a:t>προυποθέσεις</a:t>
            </a:r>
            <a:r>
              <a:rPr lang="el-GR" sz="1600" dirty="0">
                <a:latin typeface="Times New Roman" charset="0"/>
                <a:ea typeface="Times New Roman" charset="0"/>
                <a:cs typeface="Times New Roman" charset="0"/>
              </a:rPr>
              <a:t> για τη δράση. </a:t>
            </a:r>
            <a:r>
              <a:rPr lang="el-GR" sz="1600" dirty="0">
                <a:solidFill>
                  <a:srgbClr val="FF0000"/>
                </a:solidFill>
                <a:latin typeface="Times New Roman" panose="02020603050405020304" pitchFamily="18" charset="0"/>
                <a:ea typeface="Times New Roman" charset="0"/>
                <a:cs typeface="Times New Roman" panose="02020603050405020304" pitchFamily="18" charset="0"/>
              </a:rPr>
              <a:t>(</a:t>
            </a:r>
            <a:r>
              <a:rPr lang="en-GB" sz="1600" dirty="0">
                <a:solidFill>
                  <a:srgbClr val="FF0000"/>
                </a:solidFill>
                <a:latin typeface="Times New Roman" panose="02020603050405020304" pitchFamily="18" charset="0"/>
                <a:cs typeface="Times New Roman" panose="02020603050405020304" pitchFamily="18" charset="0"/>
              </a:rPr>
              <a:t>Cecily O'Neill's theory of process drama</a:t>
            </a:r>
            <a:r>
              <a:rPr lang="en-US" sz="1600" dirty="0">
                <a:solidFill>
                  <a:srgbClr val="FF0000"/>
                </a:solidFill>
                <a:latin typeface="Times New Roman" panose="02020603050405020304" pitchFamily="18" charset="0"/>
                <a:ea typeface="Times New Roman" charset="0"/>
                <a:cs typeface="Times New Roman" panose="02020603050405020304" pitchFamily="18" charset="0"/>
              </a:rPr>
              <a:t>)</a:t>
            </a:r>
            <a:endParaRPr lang="el-GR" sz="1600" dirty="0">
              <a:solidFill>
                <a:srgbClr val="FF0000"/>
              </a:solidFill>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Tx/>
              <a:buChar char="-"/>
            </a:pPr>
            <a:r>
              <a:rPr lang="el-GR" sz="1600" dirty="0">
                <a:latin typeface="Times New Roman" charset="0"/>
                <a:ea typeface="Times New Roman" charset="0"/>
                <a:cs typeface="Times New Roman" charset="0"/>
              </a:rPr>
              <a:t>Ο </a:t>
            </a:r>
            <a:r>
              <a:rPr lang="en-US" sz="1600" dirty="0">
                <a:latin typeface="Times New Roman" charset="0"/>
                <a:ea typeface="Times New Roman" charset="0"/>
                <a:cs typeface="Times New Roman" charset="0"/>
              </a:rPr>
              <a:t>David Booth,</a:t>
            </a:r>
            <a:r>
              <a:rPr lang="el-GR" sz="1600" dirty="0">
                <a:latin typeface="Times New Roman" charset="0"/>
                <a:ea typeface="Times New Roman" charset="0"/>
                <a:cs typeface="Times New Roman" charset="0"/>
              </a:rPr>
              <a:t> καναδός </a:t>
            </a:r>
            <a:r>
              <a:rPr lang="el-GR" sz="1600" dirty="0" err="1">
                <a:latin typeface="Times New Roman" charset="0"/>
                <a:ea typeface="Times New Roman" charset="0"/>
                <a:cs typeface="Times New Roman" charset="0"/>
              </a:rPr>
              <a:t>θεατροπαιδαγωγός</a:t>
            </a:r>
            <a:r>
              <a:rPr lang="el-GR" sz="1600" dirty="0">
                <a:latin typeface="Times New Roman" charset="0"/>
                <a:ea typeface="Times New Roman" charset="0"/>
                <a:cs typeface="Times New Roman" charset="0"/>
              </a:rPr>
              <a:t> εισάγει τη μέθοδο της δραματοποίησης ιστορίας (</a:t>
            </a:r>
            <a:r>
              <a:rPr lang="en-US" sz="1600" dirty="0">
                <a:latin typeface="Times New Roman" charset="0"/>
                <a:ea typeface="Times New Roman" charset="0"/>
                <a:cs typeface="Times New Roman" charset="0"/>
              </a:rPr>
              <a:t>story drama</a:t>
            </a:r>
            <a:r>
              <a:rPr lang="el-GR" sz="1600" dirty="0">
                <a:latin typeface="Times New Roman" charset="0"/>
                <a:ea typeface="Times New Roman" charset="0"/>
                <a:cs typeface="Times New Roman" charset="0"/>
              </a:rPr>
              <a:t>). Σύμφωνα με τη μεθοδολογία του οι μαθητές μπορούν να εξερευνήσουν βιωματικά κυρίως με λεκτικό αυτοσχεδιασμό και παιχνίδι ρόλων τις συγκρούσεις, τους χαρακτήρες, τους διαλόγους μια ιστορίας η οποία λειτουργεί ως βάση για τη δραματική διαδικασία. Η μέθοδος αυτή έχει στο κέντρο της το δραματικό κείμενο και τον αφηγηματικό λόγο. </a:t>
            </a:r>
            <a:r>
              <a:rPr lang="en-US" sz="1600" b="1" dirty="0">
                <a:solidFill>
                  <a:srgbClr val="FF0000"/>
                </a:solidFill>
                <a:latin typeface="Times New Roman" panose="02020603050405020304" pitchFamily="18" charset="0"/>
                <a:ea typeface="Times New Roman" charset="0"/>
                <a:cs typeface="Times New Roman" panose="02020603050405020304" pitchFamily="18" charset="0"/>
              </a:rPr>
              <a:t>(</a:t>
            </a:r>
            <a:r>
              <a:rPr lang="en-GB" sz="1600" b="1" dirty="0">
                <a:solidFill>
                  <a:srgbClr val="FF0000"/>
                </a:solidFill>
                <a:latin typeface="Times New Roman" panose="02020603050405020304" pitchFamily="18" charset="0"/>
                <a:cs typeface="Times New Roman" panose="02020603050405020304" pitchFamily="18" charset="0"/>
              </a:rPr>
              <a:t>David Booth's theory for story drama and the connection of drama to the literary text</a:t>
            </a:r>
            <a:r>
              <a:rPr lang="en-US" sz="1600" b="1" dirty="0">
                <a:solidFill>
                  <a:srgbClr val="FF0000"/>
                </a:solidFill>
                <a:latin typeface="Times New Roman" panose="02020603050405020304" pitchFamily="18" charset="0"/>
                <a:cs typeface="Times New Roman" panose="02020603050405020304" pitchFamily="18" charset="0"/>
              </a:rPr>
              <a:t>)</a:t>
            </a:r>
            <a:endParaRPr lang="en-US" sz="1600" b="1" dirty="0">
              <a:solidFill>
                <a:srgbClr val="FF0000"/>
              </a:solidFill>
              <a:latin typeface="Times New Roman" panose="02020603050405020304" pitchFamily="18" charset="0"/>
              <a:ea typeface="Times New Roman" charset="0"/>
              <a:cs typeface="Times New Roman" panose="02020603050405020304" pitchFamily="18" charset="0"/>
            </a:endParaRPr>
          </a:p>
          <a:p>
            <a:pPr marL="285750" indent="-285750" algn="just">
              <a:lnSpc>
                <a:spcPct val="150000"/>
              </a:lnSpc>
              <a:buFontTx/>
              <a:buChar char="-"/>
            </a:pPr>
            <a:r>
              <a:rPr lang="el-GR" sz="1600" dirty="0">
                <a:latin typeface="Times New Roman" charset="0"/>
                <a:ea typeface="Times New Roman" charset="0"/>
                <a:cs typeface="Times New Roman" charset="0"/>
              </a:rPr>
              <a:t>Ο</a:t>
            </a:r>
            <a:r>
              <a:rPr lang="en-US" sz="1600" dirty="0">
                <a:latin typeface="Times New Roman" charset="0"/>
                <a:ea typeface="Times New Roman" charset="0"/>
                <a:cs typeface="Times New Roman" charset="0"/>
              </a:rPr>
              <a:t> </a:t>
            </a:r>
            <a:r>
              <a:rPr lang="en-US" sz="1600" dirty="0" err="1">
                <a:latin typeface="Times New Roman" charset="0"/>
                <a:ea typeface="Times New Roman" charset="0"/>
                <a:cs typeface="Times New Roman" charset="0"/>
              </a:rPr>
              <a:t>Jonothan</a:t>
            </a:r>
            <a:r>
              <a:rPr lang="en-US" sz="1600" dirty="0">
                <a:latin typeface="Times New Roman" charset="0"/>
                <a:ea typeface="Times New Roman" charset="0"/>
                <a:cs typeface="Times New Roman" charset="0"/>
              </a:rPr>
              <a:t> Neelands</a:t>
            </a:r>
            <a:r>
              <a:rPr lang="el-GR" sz="1600" dirty="0">
                <a:latin typeface="Times New Roman" charset="0"/>
                <a:ea typeface="Times New Roman" charset="0"/>
                <a:cs typeface="Times New Roman" charset="0"/>
              </a:rPr>
              <a:t>, καθηγητής του θεάτρου και του δράματος στο</a:t>
            </a:r>
            <a:r>
              <a:rPr lang="en-US" sz="1600" dirty="0">
                <a:latin typeface="Times New Roman" charset="0"/>
                <a:ea typeface="Times New Roman" charset="0"/>
                <a:cs typeface="Times New Roman" charset="0"/>
              </a:rPr>
              <a:t> University of Warwick</a:t>
            </a:r>
            <a:r>
              <a:rPr lang="el-GR" sz="1600" dirty="0">
                <a:latin typeface="Times New Roman" charset="0"/>
                <a:ea typeface="Times New Roman" charset="0"/>
                <a:cs typeface="Times New Roman" charset="0"/>
              </a:rPr>
              <a:t> της Αγγλίας. Καταγράφει τις συμβάσεις που μπορούν να χρησιμοποιηθούν στην εφαρμογή θεάτρου και δράματος στην εκπαίδευση, δημιουργώντας μία ολοκληρωμένη </a:t>
            </a:r>
            <a:r>
              <a:rPr lang="el-GR" sz="1600" dirty="0" err="1">
                <a:latin typeface="Times New Roman" charset="0"/>
                <a:ea typeface="Times New Roman" charset="0"/>
                <a:cs typeface="Times New Roman" charset="0"/>
              </a:rPr>
              <a:t>θεατροπαιδαγωγική</a:t>
            </a:r>
            <a:r>
              <a:rPr lang="el-GR" sz="1600" dirty="0">
                <a:latin typeface="Times New Roman" charset="0"/>
                <a:ea typeface="Times New Roman" charset="0"/>
                <a:cs typeface="Times New Roman" charset="0"/>
              </a:rPr>
              <a:t> μέθοδο που αργότερα ονομάζεται μέθοδος των συμβάσεων</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θεατρικό πλαίσιο, θεατρική πλοκή, αναπαραστάσεις, </a:t>
            </a:r>
            <a:r>
              <a:rPr lang="el-GR" sz="1600" dirty="0" err="1">
                <a:latin typeface="Times New Roman" charset="0"/>
                <a:ea typeface="Times New Roman" charset="0"/>
                <a:cs typeface="Times New Roman" charset="0"/>
              </a:rPr>
              <a:t>αναστοχασμός</a:t>
            </a:r>
            <a:r>
              <a:rPr lang="el-GR" sz="1600" dirty="0">
                <a:latin typeface="Times New Roman" charset="0"/>
                <a:ea typeface="Times New Roman" charset="0"/>
                <a:cs typeface="Times New Roman" charset="0"/>
              </a:rPr>
              <a:t>). Ενώ υποστηρίζει τον καθοριστικό ρόλο του θεάτρου και του δράματος στην εκπαιδευτική διαδικασία για την κοινωνική και συναισθηματική ανάπτυξη των μαθητών επιμένει στη θεατρική φόρμα και στον θεατρικό κανόνα</a:t>
            </a:r>
            <a:r>
              <a:rPr lang="en-GB" sz="1600" dirty="0"/>
              <a:t> </a:t>
            </a:r>
            <a:r>
              <a:rPr lang="el-GR" sz="1600" dirty="0">
                <a:solidFill>
                  <a:srgbClr val="FF0000"/>
                </a:solidFill>
                <a:latin typeface="Times New Roman" panose="02020603050405020304" pitchFamily="18" charset="0"/>
                <a:cs typeface="Times New Roman" panose="02020603050405020304" pitchFamily="18" charset="0"/>
              </a:rPr>
              <a:t>(</a:t>
            </a:r>
            <a:r>
              <a:rPr lang="en-GB" sz="1600" dirty="0" err="1">
                <a:solidFill>
                  <a:srgbClr val="FF0000"/>
                </a:solidFill>
                <a:latin typeface="Times New Roman" panose="02020603050405020304" pitchFamily="18" charset="0"/>
                <a:cs typeface="Times New Roman" panose="02020603050405020304" pitchFamily="18" charset="0"/>
              </a:rPr>
              <a:t>Jonothan</a:t>
            </a:r>
            <a:r>
              <a:rPr lang="en-GB" sz="1600" dirty="0">
                <a:solidFill>
                  <a:srgbClr val="FF0000"/>
                </a:solidFill>
                <a:latin typeface="Times New Roman" panose="02020603050405020304" pitchFamily="18" charset="0"/>
                <a:cs typeface="Times New Roman" panose="02020603050405020304" pitchFamily="18" charset="0"/>
              </a:rPr>
              <a:t> Neelands' contribution to the development of </a:t>
            </a:r>
            <a:r>
              <a:rPr lang="en-GB" sz="1600" dirty="0" err="1">
                <a:solidFill>
                  <a:srgbClr val="FF0000"/>
                </a:solidFill>
                <a:latin typeface="Times New Roman" panose="02020603050405020304" pitchFamily="18" charset="0"/>
                <a:cs typeface="Times New Roman" panose="02020603050405020304" pitchFamily="18" charset="0"/>
              </a:rPr>
              <a:t>theater</a:t>
            </a:r>
            <a:r>
              <a:rPr lang="en-GB" sz="1600" dirty="0">
                <a:solidFill>
                  <a:srgbClr val="FF0000"/>
                </a:solidFill>
                <a:latin typeface="Times New Roman" panose="02020603050405020304" pitchFamily="18" charset="0"/>
                <a:cs typeface="Times New Roman" panose="02020603050405020304" pitchFamily="18" charset="0"/>
              </a:rPr>
              <a:t> conventions</a:t>
            </a:r>
            <a:r>
              <a:rPr lang="el-GR" sz="1600" dirty="0">
                <a:solidFill>
                  <a:srgbClr val="FF0000"/>
                </a:solidFill>
                <a:latin typeface="Times New Roman" panose="02020603050405020304" pitchFamily="18" charset="0"/>
                <a:cs typeface="Times New Roman" panose="02020603050405020304" pitchFamily="18" charset="0"/>
              </a:rPr>
              <a:t>)</a:t>
            </a:r>
            <a:r>
              <a:rPr lang="el-GR" sz="1600" dirty="0">
                <a:solidFill>
                  <a:srgbClr val="FF0000"/>
                </a:solidFill>
                <a:latin typeface="Times New Roman" panose="02020603050405020304" pitchFamily="18" charset="0"/>
                <a:ea typeface="Times New Roman" charset="0"/>
                <a:cs typeface="Times New Roman" panose="02020603050405020304" pitchFamily="18" charset="0"/>
              </a:rPr>
              <a:t> </a:t>
            </a:r>
            <a:r>
              <a:rPr lang="en-US" sz="1600" dirty="0">
                <a:solidFill>
                  <a:srgbClr val="FF0000"/>
                </a:solidFill>
                <a:latin typeface="Times New Roman" panose="02020603050405020304" pitchFamily="18" charset="0"/>
                <a:ea typeface="Times New Roman" charset="0"/>
                <a:cs typeface="Times New Roman" panose="02020603050405020304" pitchFamily="18" charset="0"/>
              </a:rPr>
              <a:t>  </a:t>
            </a:r>
            <a:r>
              <a:rPr lang="el-GR" sz="1600" dirty="0">
                <a:solidFill>
                  <a:srgbClr val="FF0000"/>
                </a:solidFill>
                <a:latin typeface="Times New Roman" panose="02020603050405020304" pitchFamily="18" charset="0"/>
                <a:ea typeface="Times New Roman" charset="0"/>
                <a:cs typeface="Times New Roman" panose="02020603050405020304" pitchFamily="18" charset="0"/>
              </a:rPr>
              <a:t>          </a:t>
            </a:r>
            <a:endParaRPr lang="en-US" sz="1600" dirty="0">
              <a:solidFill>
                <a:srgbClr val="FF0000"/>
              </a:solidFill>
              <a:latin typeface="Times New Roman" panose="02020603050405020304" pitchFamily="18" charset="0"/>
              <a:ea typeface="Times New Roman" charset="0"/>
              <a:cs typeface="Times New Roman" panose="02020603050405020304" pitchFamily="18" charset="0"/>
            </a:endParaRPr>
          </a:p>
        </p:txBody>
      </p:sp>
    </p:spTree>
    <p:extLst>
      <p:ext uri="{BB962C8B-B14F-4D97-AF65-F5344CB8AC3E}">
        <p14:creationId xmlns:p14="http://schemas.microsoft.com/office/powerpoint/2010/main" val="20232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547" y="117693"/>
            <a:ext cx="11874321" cy="6696064"/>
          </a:xfrm>
          <a:prstGeom prst="rect">
            <a:avLst/>
          </a:prstGeom>
          <a:noFill/>
        </p:spPr>
        <p:txBody>
          <a:bodyPr wrap="square" rtlCol="0">
            <a:spAutoFit/>
          </a:bodyPr>
          <a:lstStyle/>
          <a:p>
            <a:pPr marL="285750" indent="-285750" algn="just">
              <a:lnSpc>
                <a:spcPct val="150000"/>
              </a:lnSpc>
              <a:buFont typeface="Arial" charset="0"/>
              <a:buChar char="•"/>
            </a:pPr>
            <a:r>
              <a:rPr lang="el-GR" sz="1600" dirty="0">
                <a:latin typeface="Times New Roman" charset="0"/>
                <a:ea typeface="Times New Roman" charset="0"/>
                <a:cs typeface="Times New Roman" charset="0"/>
              </a:rPr>
              <a:t>Ανάλογες εξελίξεις παρατηρούνται και σε άλλες χώρες όπως σε χώρες της Σοβιετικής ένωσης, στη Γαλλία, στη Γερμανία, στην Ολλανδία και σε άλλες Ευρωπαϊκές χώρες, στην Αυστραλία, στην Νιγηρία, στην Ιαπωνία  όπου η </a:t>
            </a:r>
            <a:r>
              <a:rPr lang="el-GR" sz="1600" dirty="0" err="1">
                <a:latin typeface="Times New Roman" charset="0"/>
                <a:ea typeface="Times New Roman" charset="0"/>
                <a:cs typeface="Times New Roman" charset="0"/>
              </a:rPr>
              <a:t>θεατροπαιδαγωγική</a:t>
            </a:r>
            <a:r>
              <a:rPr lang="el-GR" sz="1600" dirty="0">
                <a:latin typeface="Times New Roman" charset="0"/>
                <a:ea typeface="Times New Roman" charset="0"/>
                <a:cs typeface="Times New Roman" charset="0"/>
              </a:rPr>
              <a:t> έρευνα ασκείται σε πανεπιστήμια, σε συνέδρια, σε σχολεία αλλά και πολιτισμικούς χώρους.            </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Ένταξη του θεάτρου και του δράματος στην εκπαίδευση στα αναλυτικά προγράμματα Πρωτοβάθμιας και δευτεροβάθμιας εκπαίδευσης, κυρίως από τη δεκαετία του ΄80 και μετά, είτε ως αυτόνομο μάθημα είτε ως προτεινόμενη μεθοδολογία για τη διδασκαλία άλλων μαθημάτων. Η ακμή της εφαρμογής του θεάτρου και του δράματος στην εκπαίδευση, όπως αναπτύχθηκε από τις ομάδες </a:t>
            </a:r>
            <a:r>
              <a:rPr lang="en-GB" sz="1600" dirty="0" err="1">
                <a:latin typeface="Times New Roman" charset="0"/>
                <a:ea typeface="Times New Roman" charset="0"/>
                <a:cs typeface="Times New Roman" charset="0"/>
              </a:rPr>
              <a:t>TiE</a:t>
            </a:r>
            <a:r>
              <a:rPr lang="en-GB"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στην Αγγλία και τους θεωρητικούς του δράματος, οδήγησε σταδιακά κυρίως τη δεκαετία του  ́80 στη συμπερίληψή τους στα αναλυτικά προγράμματα σε συνδυασμό με τη διδασκαλία άλλων γνωστικών τομέων. Στη συνέχεια εισήχθη σε αναλυτικά προγράμματα και άλλων χωρών όπως η Αυστραλία, η Ολλανδία, η Νιγηρία, η Σλοβακία, η Ιαπωνία, η Γαλλία καθώς και οι ΗΠΑ  (</a:t>
            </a:r>
            <a:r>
              <a:rPr lang="en-GB" sz="1600" dirty="0">
                <a:solidFill>
                  <a:srgbClr val="FF0000"/>
                </a:solidFill>
                <a:latin typeface="Times New Roman" panose="02020603050405020304" pitchFamily="18" charset="0"/>
                <a:cs typeface="Times New Roman" panose="02020603050405020304" pitchFamily="18" charset="0"/>
              </a:rPr>
              <a:t>Inclusion of theatre and drama in education in Primary and Secondary education curriculum, mainly since the 80s</a:t>
            </a:r>
            <a:r>
              <a:rPr lang="el-GR" sz="1600" dirty="0">
                <a:solidFill>
                  <a:srgbClr val="FF0000"/>
                </a:solidFill>
                <a:latin typeface="Times New Roman" panose="02020603050405020304" pitchFamily="18" charset="0"/>
                <a:cs typeface="Times New Roman" panose="02020603050405020304" pitchFamily="18" charset="0"/>
              </a:rPr>
              <a:t>)</a:t>
            </a:r>
            <a:endParaRPr lang="el-GR" sz="1600" dirty="0">
              <a:latin typeface="Times New Roman" charset="0"/>
              <a:ea typeface="Times New Roman" charset="0"/>
              <a:cs typeface="Times New Roman" charset="0"/>
            </a:endParaRPr>
          </a:p>
          <a:p>
            <a:pPr marL="285750" indent="-285750" algn="just">
              <a:lnSpc>
                <a:spcPct val="150000"/>
              </a:lnSpc>
              <a:buFont typeface="Arial" charset="0"/>
              <a:buChar char="•"/>
            </a:pPr>
            <a:r>
              <a:rPr lang="el-GR" sz="1600" dirty="0">
                <a:latin typeface="Times New Roman" charset="0"/>
                <a:ea typeface="Times New Roman" charset="0"/>
                <a:cs typeface="Times New Roman" charset="0"/>
              </a:rPr>
              <a:t>Ένταξη του θεάτρου και του δράματος στην εκπαίδευση στο πρόγραμμα όλο και περισσότερων πανεπιστημίων διαφορετικών χωρών σε πανεπιστημιακά τμήματα κοινωνικών επιστημών όπως σε παιδαγωγικές σχολές όλων των βαθμίδων εκπαίδευσης και σε σχολές που σχετίζονται με το θέατρο και την τέχνη. </a:t>
            </a:r>
            <a:r>
              <a:rPr lang="el-GR" sz="1600" dirty="0">
                <a:solidFill>
                  <a:srgbClr val="FF0000"/>
                </a:solidFill>
                <a:latin typeface="Times New Roman" charset="0"/>
                <a:ea typeface="Times New Roman" charset="0"/>
                <a:cs typeface="Times New Roman" charset="0"/>
              </a:rPr>
              <a:t>(</a:t>
            </a:r>
            <a:r>
              <a:rPr lang="en-GB" sz="1600" dirty="0">
                <a:solidFill>
                  <a:srgbClr val="FF0000"/>
                </a:solidFill>
              </a:rPr>
              <a:t>Inclusion of theatre and drama in education in the curriculum in universities of different countries in university departments of social sciences such as in pedagogic schools</a:t>
            </a:r>
            <a:r>
              <a:rPr lang="el-GR" sz="1600" dirty="0">
                <a:solidFill>
                  <a:srgbClr val="FF0000"/>
                </a:solidFill>
              </a:rPr>
              <a:t>)</a:t>
            </a:r>
            <a:endParaRPr lang="el-GR" sz="1600" dirty="0">
              <a:solidFill>
                <a:srgbClr val="FF0000"/>
              </a:solidFill>
              <a:latin typeface="Times New Roman" charset="0"/>
              <a:ea typeface="Times New Roman" charset="0"/>
              <a:cs typeface="Times New Roman" charset="0"/>
            </a:endParaRPr>
          </a:p>
          <a:p>
            <a:pPr marL="285750" indent="-285750" algn="just">
              <a:lnSpc>
                <a:spcPct val="150000"/>
              </a:lnSpc>
              <a:buFont typeface="Arial" charset="0"/>
              <a:buChar char="•"/>
            </a:pPr>
            <a:r>
              <a:rPr lang="el-GR" sz="1600" dirty="0">
                <a:latin typeface="Times New Roman" charset="0"/>
                <a:ea typeface="Times New Roman" charset="0"/>
                <a:cs typeface="Times New Roman" charset="0"/>
              </a:rPr>
              <a:t>Δημιουργία και έκδοση διεθνών περιοδικών</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όπως τα επιστημονικά περιοδικά «</a:t>
            </a:r>
            <a:r>
              <a:rPr lang="en-US" sz="1600" dirty="0">
                <a:latin typeface="Times New Roman" charset="0"/>
                <a:ea typeface="Times New Roman" charset="0"/>
                <a:cs typeface="Times New Roman" charset="0"/>
              </a:rPr>
              <a:t>Research in Drama Education: The journal of Applied Theatre and Performance</a:t>
            </a:r>
            <a:r>
              <a:rPr lang="el-GR" sz="1600" dirty="0">
                <a:latin typeface="Times New Roman" charset="0"/>
                <a:ea typeface="Times New Roman" charset="0"/>
                <a:cs typeface="Times New Roman" charset="0"/>
              </a:rPr>
              <a:t>», «</a:t>
            </a:r>
            <a:r>
              <a:rPr lang="en-US" sz="1600" dirty="0">
                <a:latin typeface="Times New Roman" charset="0"/>
                <a:ea typeface="Times New Roman" charset="0"/>
                <a:cs typeface="Times New Roman" charset="0"/>
              </a:rPr>
              <a:t>teaching theatre journal</a:t>
            </a:r>
            <a:r>
              <a:rPr lang="el-GR" sz="1600" dirty="0">
                <a:latin typeface="Times New Roman" charset="0"/>
                <a:ea typeface="Times New Roman" charset="0"/>
                <a:cs typeface="Times New Roman" charset="0"/>
              </a:rPr>
              <a:t>» και «</a:t>
            </a:r>
            <a:r>
              <a:rPr lang="en-US" sz="1600" dirty="0">
                <a:latin typeface="Times New Roman" charset="0"/>
                <a:ea typeface="Times New Roman" charset="0"/>
                <a:cs typeface="Times New Roman" charset="0"/>
              </a:rPr>
              <a:t>journal of drama education</a:t>
            </a:r>
            <a:r>
              <a:rPr lang="el-GR" sz="1600" dirty="0">
                <a:latin typeface="Times New Roman" charset="0"/>
                <a:ea typeface="Times New Roman" charset="0"/>
                <a:cs typeface="Times New Roman" charset="0"/>
              </a:rPr>
              <a:t>». Ίδρυση του Διεθνούς οργανισμού για το θέατρο στην εκπαίδευση</a:t>
            </a:r>
            <a:r>
              <a:rPr lang="en-US" sz="1600" dirty="0">
                <a:latin typeface="Times New Roman" charset="0"/>
                <a:ea typeface="Times New Roman" charset="0"/>
                <a:cs typeface="Times New Roman" charset="0"/>
              </a:rPr>
              <a:t> IDEA </a:t>
            </a:r>
            <a:r>
              <a:rPr lang="el-GR" sz="1600" dirty="0">
                <a:latin typeface="Times New Roman" charset="0"/>
                <a:ea typeface="Times New Roman" charset="0"/>
                <a:cs typeface="Times New Roman" charset="0"/>
              </a:rPr>
              <a:t>το 1992 στην Πορτογαλία. </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                   </a:t>
            </a:r>
            <a:r>
              <a:rPr lang="en-US" sz="16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1666418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FE8F3B3-32A7-E3AD-AF1E-1E173952A0BF}"/>
              </a:ext>
            </a:extLst>
          </p:cNvPr>
          <p:cNvSpPr txBox="1"/>
          <p:nvPr/>
        </p:nvSpPr>
        <p:spPr>
          <a:xfrm>
            <a:off x="253821" y="120535"/>
            <a:ext cx="11684358" cy="3788858"/>
          </a:xfrm>
          <a:prstGeom prst="rect">
            <a:avLst/>
          </a:prstGeom>
          <a:noFill/>
        </p:spPr>
        <p:txBody>
          <a:bodyPr wrap="square">
            <a:spAutoFit/>
          </a:bodyPr>
          <a:lstStyle/>
          <a:p>
            <a:pPr algn="just">
              <a:lnSpc>
                <a:spcPct val="150000"/>
              </a:lnSpc>
            </a:pPr>
            <a:r>
              <a:rPr lang="el-GR" sz="1800"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Διεξαγωγή ερευνών για τα ευεργετικά αποτελέσματα που μπορεί να έχει η ένταξη τεχνικών θεάτρου και δράματος στην εκπαιδευτική διαδικασία για την ανάπτυξη συναισθηματικών, γνωστικών και κοινωνικών δεξιοτήτων των μαθητών.</a:t>
            </a:r>
            <a:r>
              <a:rPr lang="en-US"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Έρευνες για την επίδραση τεχνικών θεάτρου και δράματος στην εκπαίδευση για την ενίσχυση της αυτοεκτίμησης και της αυτοαντίληψης των μαθητών, για την ανάπτυξη συνεργασίας ανάμεσα στους μαθητές, για τη διδασκαλία μαθημάτων όπως η γλώσσα, η ιστορία, η λογοτεχνία, η γεωγραφία και τα μαθηματικά, για τη διδασκαλία σε παιδιά με ειδικές ανάγκες/ικανότητες, για την ανάπτυξη διαπολιτισμικών δεξιοτήτων και για την ευαισθητοποίηση των μαθητών σε θέματα που απασχολούν τον σύγχρονο κόσμο όπως για παράδειγμα η μόλυνση του περιβάλλοντος. </a:t>
            </a:r>
            <a:r>
              <a:rPr lang="el-GR" dirty="0">
                <a:solidFill>
                  <a:srgbClr val="FF0000"/>
                </a:solidFill>
                <a:latin typeface="Times New Roman" charset="0"/>
                <a:ea typeface="Times New Roman" charset="0"/>
                <a:cs typeface="Times New Roman" charset="0"/>
              </a:rPr>
              <a:t>(</a:t>
            </a:r>
            <a:r>
              <a:rPr lang="en-GB" dirty="0">
                <a:solidFill>
                  <a:srgbClr val="FF0000"/>
                </a:solidFill>
                <a:latin typeface="Times New Roman" panose="02020603050405020304" pitchFamily="18" charset="0"/>
                <a:cs typeface="Times New Roman" panose="02020603050405020304" pitchFamily="18" charset="0"/>
              </a:rPr>
              <a:t>Conducting research on the beneficial effects that the integration of </a:t>
            </a:r>
            <a:r>
              <a:rPr lang="en-GB" dirty="0" err="1">
                <a:solidFill>
                  <a:srgbClr val="FF0000"/>
                </a:solidFill>
                <a:latin typeface="Times New Roman" panose="02020603050405020304" pitchFamily="18" charset="0"/>
                <a:cs typeface="Times New Roman" panose="02020603050405020304" pitchFamily="18" charset="0"/>
              </a:rPr>
              <a:t>theater</a:t>
            </a:r>
            <a:r>
              <a:rPr lang="en-GB" dirty="0">
                <a:solidFill>
                  <a:srgbClr val="FF0000"/>
                </a:solidFill>
                <a:latin typeface="Times New Roman" panose="02020603050405020304" pitchFamily="18" charset="0"/>
                <a:cs typeface="Times New Roman" panose="02020603050405020304" pitchFamily="18" charset="0"/>
              </a:rPr>
              <a:t> and drama techniques can have in the educational process for the development of students' emotional, cognitive and social skills</a:t>
            </a:r>
            <a:r>
              <a:rPr lang="el-GR" dirty="0">
                <a:solidFill>
                  <a:srgbClr val="FF0000"/>
                </a:solidFill>
                <a:latin typeface="Times New Roman" panose="02020603050405020304" pitchFamily="18" charset="0"/>
                <a:cs typeface="Times New Roman" panose="02020603050405020304" pitchFamily="18" charset="0"/>
              </a:rPr>
              <a:t>)</a:t>
            </a:r>
            <a:endParaRPr lang="en-G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5969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56068" y="107544"/>
            <a:ext cx="10419007" cy="369332"/>
          </a:xfrm>
          <a:prstGeom prst="rect">
            <a:avLst/>
          </a:prstGeom>
          <a:noFill/>
        </p:spPr>
        <p:txBody>
          <a:bodyPr wrap="square" rtlCol="0">
            <a:spAutoFit/>
          </a:bodyPr>
          <a:lstStyle/>
          <a:p>
            <a:pPr marL="285750" indent="-285750">
              <a:buFont typeface="Wingdings" charset="2"/>
              <a:buChar char="Ø"/>
            </a:pPr>
            <a:r>
              <a:rPr lang="el-GR" b="1" dirty="0">
                <a:latin typeface="Times New Roman" charset="0"/>
                <a:ea typeface="Times New Roman" charset="0"/>
                <a:cs typeface="Times New Roman" charset="0"/>
              </a:rPr>
              <a:t>Σύντομη ιστορική ανασκόπηση των εξελίξεων στην παιδαγωγική του θεάτρου στην Ελλάδα</a:t>
            </a:r>
            <a:endParaRPr lang="en-US" b="1" dirty="0">
              <a:latin typeface="Times New Roman" charset="0"/>
              <a:ea typeface="Times New Roman" charset="0"/>
              <a:cs typeface="Times New Roman" charset="0"/>
            </a:endParaRPr>
          </a:p>
        </p:txBody>
      </p:sp>
      <p:sp>
        <p:nvSpPr>
          <p:cNvPr id="5" name="TextBox 4"/>
          <p:cNvSpPr txBox="1"/>
          <p:nvPr/>
        </p:nvSpPr>
        <p:spPr>
          <a:xfrm>
            <a:off x="115909" y="592427"/>
            <a:ext cx="11964473" cy="4480073"/>
          </a:xfrm>
          <a:prstGeom prst="rect">
            <a:avLst/>
          </a:prstGeom>
          <a:noFill/>
        </p:spPr>
        <p:txBody>
          <a:bodyPr wrap="square" rtlCol="0">
            <a:spAutoFit/>
          </a:bodyPr>
          <a:lstStyle/>
          <a:p>
            <a:pPr marL="285750" indent="-285750" algn="just">
              <a:lnSpc>
                <a:spcPct val="150000"/>
              </a:lnSpc>
              <a:buFont typeface="Arial" charset="0"/>
              <a:buChar char="•"/>
            </a:pPr>
            <a:r>
              <a:rPr lang="el-GR" sz="1600" dirty="0">
                <a:latin typeface="Times New Roman" charset="0"/>
                <a:ea typeface="Times New Roman" charset="0"/>
                <a:cs typeface="Times New Roman" charset="0"/>
              </a:rPr>
              <a:t>Στην Ελλάδα, από τις αρχές του 19</a:t>
            </a:r>
            <a:r>
              <a:rPr lang="el-GR" sz="1600" baseline="30000" dirty="0">
                <a:latin typeface="Times New Roman" charset="0"/>
                <a:ea typeface="Times New Roman" charset="0"/>
                <a:cs typeface="Times New Roman" charset="0"/>
              </a:rPr>
              <a:t>ου</a:t>
            </a:r>
            <a:r>
              <a:rPr lang="el-GR" sz="1600" dirty="0">
                <a:latin typeface="Times New Roman" charset="0"/>
                <a:ea typeface="Times New Roman" charset="0"/>
                <a:cs typeface="Times New Roman" charset="0"/>
              </a:rPr>
              <a:t> αιώνα,  το θέατρο συνδέθηκε με το σχολείο βάσει του θεάτρου  για τα παιδιά , παραστάσεων δηλαδή που δινόταν από επαγγελματίες ηθοποιούς εντός του σχολικού χώρου.</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Στη συνέχεια μέχρι και τη δεκαετία του 1970 ταυτίστηκε με </a:t>
            </a:r>
            <a:r>
              <a:rPr lang="el-GR" sz="1600" dirty="0" err="1">
                <a:latin typeface="Times New Roman" charset="0"/>
                <a:ea typeface="Times New Roman" charset="0"/>
                <a:cs typeface="Times New Roman" charset="0"/>
              </a:rPr>
              <a:t>σκέτσ</a:t>
            </a:r>
            <a:r>
              <a:rPr lang="el-GR" sz="1600" dirty="0">
                <a:latin typeface="Times New Roman" charset="0"/>
                <a:ea typeface="Times New Roman" charset="0"/>
                <a:cs typeface="Times New Roman" charset="0"/>
              </a:rPr>
              <a:t>, ποιήματα και παραστάσεις που παρουσιάζονται και από τα παιδιά και σχετίζονται με εθνικές επετείους και με θρησκευτικές εορτές, έχοντας ως βασικό στόχο τη διαμόρφωση της εθνικής συνείδησης.       </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Σημαντικό έργο, την περίοδο πριν το 1970, για τη σύνδεση του θέατρου τόσο με το σχολείο όσο και με την εκπαίδευση ήταν και το έργο του εκπαιδευτικού Μίλτου Κουντουρά (1889-1940). Συγκεκριμένα, ως διευθυντής στο σχολείο θηλέων Θεσσαλονίκης εφάρμοσε εργασίες σε ομάδες για την καλλιέργεια των κοινωνικών δεξιοτήτων των μαθητριών καθώς εισήγαγε τη δραματοποίηση λογοτεχνικών έργων, λαϊκών παραδόσεων και θεμάτων από το μάθημα της ιστορίας, την οποία οργάνωναν οι ίδιοι οι μαθητές με τη βοήθεια του δασκάλου τους με στόχο τη δημιουργικότητα, την </a:t>
            </a:r>
            <a:r>
              <a:rPr lang="el-GR" sz="1600" dirty="0" err="1">
                <a:latin typeface="Times New Roman" charset="0"/>
                <a:ea typeface="Times New Roman" charset="0"/>
                <a:cs typeface="Times New Roman" charset="0"/>
              </a:rPr>
              <a:t>αυτεξέλιξη</a:t>
            </a:r>
            <a:r>
              <a:rPr lang="el-GR" sz="1600" dirty="0">
                <a:latin typeface="Times New Roman" charset="0"/>
                <a:ea typeface="Times New Roman" charset="0"/>
                <a:cs typeface="Times New Roman" charset="0"/>
              </a:rPr>
              <a:t> και τη χαρά των αισθήσεων.</a:t>
            </a:r>
          </a:p>
          <a:p>
            <a:pPr marL="285750" indent="-285750" algn="just">
              <a:lnSpc>
                <a:spcPct val="150000"/>
              </a:lnSpc>
              <a:buFont typeface="Arial" charset="0"/>
              <a:buChar char="•"/>
            </a:pPr>
            <a:r>
              <a:rPr lang="el-GR" sz="1600" dirty="0">
                <a:latin typeface="Times New Roman" charset="0"/>
                <a:ea typeface="Times New Roman" charset="0"/>
                <a:cs typeface="Times New Roman" charset="0"/>
              </a:rPr>
              <a:t>Μετά την μεταπολίτευση παρουσιάζεται μία μεγάλη αλλαγή στη θέση του θεάτρου στο σχολείο για τα παιδιά και με τα παιδιά, παρουσιάζοντας μία τάση να μην εντάσσεται αποκλειστικά και μόνο στις σχολικές εορτές αλλά να αναδεικνύεται σταδιακά ως εκπαιδευτική πρακτική με την παιδαγωγική του διάσταση. </a:t>
            </a:r>
          </a:p>
        </p:txBody>
      </p:sp>
      <p:sp>
        <p:nvSpPr>
          <p:cNvPr id="6" name="TextBox 5"/>
          <p:cNvSpPr txBox="1"/>
          <p:nvPr/>
        </p:nvSpPr>
        <p:spPr>
          <a:xfrm>
            <a:off x="57954" y="4956590"/>
            <a:ext cx="12080382" cy="1569660"/>
          </a:xfrm>
          <a:prstGeom prst="rect">
            <a:avLst/>
          </a:prstGeom>
          <a:noFill/>
        </p:spPr>
        <p:txBody>
          <a:bodyPr wrap="square" rtlCol="0">
            <a:spAutoFit/>
          </a:bodyPr>
          <a:lstStyle/>
          <a:p>
            <a:pPr marL="285750" indent="-285750" algn="just">
              <a:lnSpc>
                <a:spcPct val="150000"/>
              </a:lnSpc>
              <a:buFont typeface="Arial" charset="0"/>
              <a:buChar char="•"/>
            </a:pPr>
            <a:r>
              <a:rPr lang="el-GR" sz="1600" dirty="0">
                <a:latin typeface="Times New Roman" charset="0"/>
                <a:ea typeface="Times New Roman" charset="0"/>
                <a:cs typeface="Times New Roman" charset="0"/>
              </a:rPr>
              <a:t>Σε αυτήν την εξέλιξη έπαιξε ρόλο η σταδιακή εμφάνιση, κυρίως από το 1976 και μετά θεατρικών ομάδων και θεατρικών σκηνών που πιστεύουν και προωθούν την παιδαγωγική διάσταση του θεατρικού φαινομένου για παιδιά. Παράδειγμα αποτελεί ο Λάκης </a:t>
            </a:r>
            <a:r>
              <a:rPr lang="el-GR" sz="1600" dirty="0" err="1">
                <a:latin typeface="Times New Roman" charset="0"/>
                <a:ea typeface="Times New Roman" charset="0"/>
                <a:cs typeface="Times New Roman" charset="0"/>
              </a:rPr>
              <a:t>Κουρετζής</a:t>
            </a:r>
            <a:r>
              <a:rPr lang="el-GR" sz="1600" dirty="0">
                <a:latin typeface="Times New Roman" charset="0"/>
                <a:ea typeface="Times New Roman" charset="0"/>
                <a:cs typeface="Times New Roman" charset="0"/>
              </a:rPr>
              <a:t>, εισηγητής μιας οργανωμένης </a:t>
            </a:r>
            <a:r>
              <a:rPr lang="el-GR" sz="1600" dirty="0" err="1">
                <a:latin typeface="Times New Roman" charset="0"/>
                <a:ea typeface="Times New Roman" charset="0"/>
                <a:cs typeface="Times New Roman" charset="0"/>
              </a:rPr>
              <a:t>θεατροπαιδαγωγικής</a:t>
            </a:r>
            <a:r>
              <a:rPr lang="el-GR" sz="1600" dirty="0">
                <a:latin typeface="Times New Roman" charset="0"/>
                <a:ea typeface="Times New Roman" charset="0"/>
                <a:cs typeface="Times New Roman" charset="0"/>
              </a:rPr>
              <a:t> μεθοδολογίας με τίτλο «θεατρικό παιχνίδι», ο οποίος δραστηριοποιούταν ήδη από το 1976  παρουσιάζοντας με την ομάδα «πάροδος» δράσεις και σε σχολικού χώρους.  </a:t>
            </a: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93085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0152" y="0"/>
            <a:ext cx="12192000" cy="6740307"/>
          </a:xfrm>
          <a:prstGeom prst="rect">
            <a:avLst/>
          </a:prstGeom>
          <a:noFill/>
        </p:spPr>
        <p:txBody>
          <a:bodyPr wrap="square" rtlCol="0">
            <a:spAutoFit/>
          </a:bodyPr>
          <a:lstStyle/>
          <a:p>
            <a:pPr marL="342900" indent="-342900" algn="just">
              <a:lnSpc>
                <a:spcPct val="150000"/>
              </a:lnSpc>
              <a:buFont typeface="Arial" charset="0"/>
              <a:buChar char="•"/>
            </a:pPr>
            <a:r>
              <a:rPr lang="el-GR" sz="1600" dirty="0">
                <a:latin typeface="Times New Roman" charset="0"/>
                <a:ea typeface="Times New Roman" charset="0"/>
                <a:cs typeface="Times New Roman" charset="0"/>
              </a:rPr>
              <a:t>Ώθηση σε αυτήν την εξέλιξη έδωσε η ένταξη της θεατρικής αγωγής στο αναλυτικό και ημερήσιο πρόγραμμα του νηπιαγωγείου το 1989. Είχε τη μορφή πρότασης για θεατρικό παιχνίδι με δραματοποίηση, αυτοσχεδιασμό και παντομίμα. Για να γίνει αυτή η πρόταση η θεατρική αγωγή είχε εφαρμοστεί πιλοτικά σε δέκα νηπιαγωγεία της Αττικής το 1986-1987 και σε </a:t>
            </a:r>
            <a:r>
              <a:rPr lang="el-GR" sz="1600" dirty="0" err="1">
                <a:latin typeface="Times New Roman" charset="0"/>
                <a:ea typeface="Times New Roman" charset="0"/>
                <a:cs typeface="Times New Roman" charset="0"/>
              </a:rPr>
              <a:t>εκατον</a:t>
            </a:r>
            <a:r>
              <a:rPr lang="el-GR" sz="1600" dirty="0">
                <a:latin typeface="Times New Roman" charset="0"/>
                <a:ea typeface="Times New Roman" charset="0"/>
                <a:cs typeface="Times New Roman" charset="0"/>
              </a:rPr>
              <a:t> εξήντα οχτώ νηπιαγωγεία της επαρχίας.</a:t>
            </a:r>
          </a:p>
          <a:p>
            <a:pPr marL="342900" indent="-342900" algn="just">
              <a:lnSpc>
                <a:spcPct val="150000"/>
              </a:lnSpc>
              <a:buFont typeface="Arial" charset="0"/>
              <a:buChar char="•"/>
            </a:pPr>
            <a:r>
              <a:rPr lang="el-GR" sz="1600" dirty="0">
                <a:latin typeface="Times New Roman" charset="0"/>
                <a:ea typeface="Times New Roman" charset="0"/>
                <a:cs typeface="Times New Roman" charset="0"/>
              </a:rPr>
              <a:t>Το 1990 κυκλοφόρησε το βιβλίο δραστηριοτήτων για το νηπιαγωγείο, καθιερώθηκε η παρουσία της θεατρικής αγωγής στην εκπαίδευση με αντίστοιχο προεδρικό διάταγμα και το μάθημα της θεατρικής αγωγής εντάσσεται και στο αναλυτικό πρόγραμμα σπουδών της πρωτοβάθμιας εκπαίδευσης.</a:t>
            </a:r>
          </a:p>
          <a:p>
            <a:pPr marL="342900" indent="-342900" algn="just">
              <a:lnSpc>
                <a:spcPct val="150000"/>
              </a:lnSpc>
              <a:buFont typeface="Arial" charset="0"/>
              <a:buChar char="•"/>
            </a:pPr>
            <a:r>
              <a:rPr lang="el-GR" sz="1600" dirty="0">
                <a:latin typeface="Times New Roman" charset="0"/>
                <a:ea typeface="Times New Roman" charset="0"/>
                <a:cs typeface="Times New Roman" charset="0"/>
              </a:rPr>
              <a:t>Το 1993 εκδόθηκε από το παιδαγωγικό ινστιτούτο το βοήθημα για το δάσκαλο, με συγγραφείς τον Λάκη </a:t>
            </a:r>
            <a:r>
              <a:rPr lang="el-GR" sz="1600" dirty="0" err="1">
                <a:latin typeface="Times New Roman" charset="0"/>
                <a:ea typeface="Times New Roman" charset="0"/>
                <a:cs typeface="Times New Roman" charset="0"/>
              </a:rPr>
              <a:t>Κουρετζή</a:t>
            </a:r>
            <a:r>
              <a:rPr lang="el-GR" sz="1600" dirty="0">
                <a:latin typeface="Times New Roman" charset="0"/>
                <a:ea typeface="Times New Roman" charset="0"/>
                <a:cs typeface="Times New Roman" charset="0"/>
              </a:rPr>
              <a:t> και την </a:t>
            </a:r>
            <a:r>
              <a:rPr lang="el-GR" sz="1600" dirty="0" err="1">
                <a:latin typeface="Times New Roman" charset="0"/>
                <a:ea typeface="Times New Roman" charset="0"/>
                <a:cs typeface="Times New Roman" charset="0"/>
              </a:rPr>
              <a:t>Άλκηστις</a:t>
            </a:r>
            <a:r>
              <a:rPr lang="el-GR" sz="1600" dirty="0">
                <a:latin typeface="Times New Roman" charset="0"/>
                <a:ea typeface="Times New Roman" charset="0"/>
                <a:cs typeface="Times New Roman" charset="0"/>
              </a:rPr>
              <a:t> Κοντογιάννη με τίτλο «θεατρική αγωγή».  Το 1994 ξεκίνησε η πιλοτική εφαρμογή για την ένταξη θεατρικών δραστηριοτήτων στα πλαίσια του προβληματισμού για τη δημιουργία των ολοήμερων σχολείων τα οποία λειτούργησαν από το 1997. </a:t>
            </a:r>
          </a:p>
          <a:p>
            <a:pPr marL="342900" indent="-342900" algn="just">
              <a:lnSpc>
                <a:spcPct val="150000"/>
              </a:lnSpc>
              <a:buFont typeface="Arial" charset="0"/>
              <a:buChar char="•"/>
            </a:pPr>
            <a:r>
              <a:rPr lang="el-GR" sz="1600" dirty="0">
                <a:latin typeface="Times New Roman" charset="0"/>
                <a:ea typeface="Times New Roman" charset="0"/>
                <a:cs typeface="Times New Roman" charset="0"/>
              </a:rPr>
              <a:t> Το  1994 ξεκινάει το πρόγραμμα Μελίνα, αρχικά πιλοτικά σε 100 σχολεία και στη συνέχεια το 1995-1997 σε 171 δημοτικά σχολεία, ενώ το 2001-2003 επιμορφώθηκαν εκπαιδευτικοί για τον τρόπο ένταξης των τεχνών στην εκπαιδευτική διαδικασία. Στόχος του είναι η αναβάθμιση του ρόλου των Τεχνών και του Πολιτισμού στην εκπαιδευτική διαδικασία που επιτυγχάνεται μέσα από την παραγωγή εκπαιδευτικού υλικού και την επιμόρφωση όλων των εκπαιδευτικών στη μεθοδολογία εφαρμογής.</a:t>
            </a:r>
          </a:p>
          <a:p>
            <a:pPr marL="342900" indent="-342900" algn="just">
              <a:lnSpc>
                <a:spcPct val="150000"/>
              </a:lnSpc>
              <a:buFont typeface="Arial" charset="0"/>
              <a:buChar char="•"/>
            </a:pPr>
            <a:r>
              <a:rPr lang="el-GR" sz="1600" dirty="0">
                <a:latin typeface="Times New Roman" charset="0"/>
                <a:ea typeface="Times New Roman" charset="0"/>
                <a:cs typeface="Times New Roman" charset="0"/>
              </a:rPr>
              <a:t> Το 1998 συστήνεται η επιστημονική ένωση του πανελλήνιου δικτύου για το θέατρο στην Εκπαίδευση το οποίο είναι ένας μη κερδοσκοπικός οργανισμός και μέλος του διεθνούς οργανισμού </a:t>
            </a:r>
            <a:r>
              <a:rPr lang="en-US" sz="1600" dirty="0">
                <a:latin typeface="Times New Roman" charset="0"/>
                <a:ea typeface="Times New Roman" charset="0"/>
                <a:cs typeface="Times New Roman" charset="0"/>
              </a:rPr>
              <a:t>IDEA</a:t>
            </a:r>
            <a:r>
              <a:rPr lang="el-GR" sz="1600" dirty="0">
                <a:latin typeface="Times New Roman" charset="0"/>
                <a:ea typeface="Times New Roman" charset="0"/>
                <a:cs typeface="Times New Roman" charset="0"/>
              </a:rPr>
              <a:t> για την εφαρμογή του θεάτρου και του δράματος στην εκπαίδευση. Ο οργανισμός αυτός αποτελεί ένα κοινό τόπο συνάντησης δασκάλων, εμψυχωτών, </a:t>
            </a:r>
            <a:r>
              <a:rPr lang="el-GR" sz="1600" dirty="0" err="1">
                <a:latin typeface="Times New Roman" charset="0"/>
                <a:ea typeface="Times New Roman" charset="0"/>
                <a:cs typeface="Times New Roman" charset="0"/>
              </a:rPr>
              <a:t>θεατροπαιδαγωγών</a:t>
            </a:r>
            <a:r>
              <a:rPr lang="el-GR" sz="1600" dirty="0">
                <a:latin typeface="Times New Roman" charset="0"/>
                <a:ea typeface="Times New Roman" charset="0"/>
                <a:cs typeface="Times New Roman" charset="0"/>
              </a:rPr>
              <a:t> και ακαδημαϊκών για την προώθηση της έρευνας. Στα πλαίσια της λειτουργίας του οργανώνονται επιλεγμένα </a:t>
            </a:r>
            <a:r>
              <a:rPr lang="el-GR" sz="1600" dirty="0" err="1">
                <a:latin typeface="Times New Roman" charset="0"/>
                <a:ea typeface="Times New Roman" charset="0"/>
                <a:cs typeface="Times New Roman" charset="0"/>
              </a:rPr>
              <a:t>θεατροπαιδαγωγικά</a:t>
            </a:r>
            <a:r>
              <a:rPr lang="el-GR" sz="1600" dirty="0">
                <a:latin typeface="Times New Roman" charset="0"/>
                <a:ea typeface="Times New Roman" charset="0"/>
                <a:cs typeface="Times New Roman" charset="0"/>
              </a:rPr>
              <a:t> προγράμματα, καλοκαιρινές κατασκηνώσεις, προγράμματα επιμόρφωσης, συνέδρια, ενώ εκδίδεται το ετήσιο περιοδικό με τίτλο Εκπαίδευση και θέατρο.         </a:t>
            </a: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76856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5910" y="154546"/>
            <a:ext cx="11964473" cy="830997"/>
          </a:xfrm>
          <a:prstGeom prst="rect">
            <a:avLst/>
          </a:prstGeom>
          <a:noFill/>
        </p:spPr>
        <p:txBody>
          <a:bodyPr wrap="square" rtlCol="0">
            <a:spAutoFit/>
          </a:bodyPr>
          <a:lstStyle/>
          <a:p>
            <a:pPr marL="285750" indent="-285750" algn="just">
              <a:lnSpc>
                <a:spcPct val="150000"/>
              </a:lnSpc>
              <a:buFont typeface="Arial" charset="0"/>
              <a:buChar char="•"/>
            </a:pPr>
            <a:r>
              <a:rPr lang="el-GR" sz="1600" dirty="0">
                <a:latin typeface="Times New Roman" charset="0"/>
                <a:ea typeface="Times New Roman" charset="0"/>
                <a:cs typeface="Times New Roman" charset="0"/>
              </a:rPr>
              <a:t>Στα προγράμματα που εκδίδονται με βάση το Διαθεματικό Ενιαίο Πλαίσιο Προγραμμάτων Σπουδών το 2003 προτείνεται η χρήση τεχνικών θεάτρου και δράματος στην εκπαίδευση για τη διδασκαλία άλλων γνωστικών αντικειμένων.    </a:t>
            </a:r>
            <a:endParaRPr lang="en-US" sz="1600" dirty="0">
              <a:latin typeface="Times New Roman" charset="0"/>
              <a:ea typeface="Times New Roman" charset="0"/>
              <a:cs typeface="Times New Roman" charset="0"/>
            </a:endParaRPr>
          </a:p>
        </p:txBody>
      </p:sp>
      <p:sp>
        <p:nvSpPr>
          <p:cNvPr id="7" name="TextBox 6"/>
          <p:cNvSpPr txBox="1"/>
          <p:nvPr/>
        </p:nvSpPr>
        <p:spPr>
          <a:xfrm>
            <a:off x="60102" y="1000397"/>
            <a:ext cx="12020281" cy="1200329"/>
          </a:xfrm>
          <a:prstGeom prst="rect">
            <a:avLst/>
          </a:prstGeom>
          <a:noFill/>
        </p:spPr>
        <p:txBody>
          <a:bodyPr wrap="square" rtlCol="0">
            <a:spAutoFit/>
          </a:bodyPr>
          <a:lstStyle/>
          <a:p>
            <a:pPr marL="285750" indent="-285750">
              <a:lnSpc>
                <a:spcPct val="150000"/>
              </a:lnSpc>
              <a:buFont typeface="Arial" charset="0"/>
              <a:buChar char="•"/>
            </a:pPr>
            <a:r>
              <a:rPr lang="el-GR" sz="1600" dirty="0">
                <a:latin typeface="Times New Roman" charset="0"/>
                <a:ea typeface="Times New Roman" charset="0"/>
                <a:cs typeface="Times New Roman" charset="0"/>
              </a:rPr>
              <a:t> Σημαντικό ρόλο παίζει ότι εισάγεται το θέατρο και το δράμα στην εκπαίδευση ως μάθημα σε πανεπιστήμια, κυρίως στο τέλος της δεκαετίας του ΄90, σε παιδαγωγικά τμήματα, σε τμήμα προσχολικής αγωγής και σε τμήματα θεατρικών σπουδών με πρωτεργάτες τον Θόδωρο </a:t>
            </a:r>
            <a:r>
              <a:rPr lang="el-GR" sz="1600" dirty="0" err="1">
                <a:latin typeface="Times New Roman" charset="0"/>
                <a:ea typeface="Times New Roman" charset="0"/>
                <a:cs typeface="Times New Roman" charset="0"/>
              </a:rPr>
              <a:t>Γραμματά</a:t>
            </a:r>
            <a:r>
              <a:rPr lang="el-GR" sz="1600" dirty="0">
                <a:latin typeface="Times New Roman" charset="0"/>
                <a:ea typeface="Times New Roman" charset="0"/>
                <a:cs typeface="Times New Roman" charset="0"/>
              </a:rPr>
              <a:t>, την </a:t>
            </a:r>
            <a:r>
              <a:rPr lang="el-GR" sz="1600" dirty="0" err="1">
                <a:latin typeface="Times New Roman" charset="0"/>
                <a:ea typeface="Times New Roman" charset="0"/>
                <a:cs typeface="Times New Roman" charset="0"/>
              </a:rPr>
              <a:t>Άλκηστι</a:t>
            </a:r>
            <a:r>
              <a:rPr lang="el-GR" sz="1600" dirty="0">
                <a:latin typeface="Times New Roman" charset="0"/>
                <a:ea typeface="Times New Roman" charset="0"/>
                <a:cs typeface="Times New Roman" charset="0"/>
              </a:rPr>
              <a:t> Κοντογιάννη, τον Λάκη </a:t>
            </a:r>
            <a:r>
              <a:rPr lang="el-GR" sz="1600" dirty="0" err="1">
                <a:latin typeface="Times New Roman" charset="0"/>
                <a:ea typeface="Times New Roman" charset="0"/>
                <a:cs typeface="Times New Roman" charset="0"/>
              </a:rPr>
              <a:t>Κουρετζή</a:t>
            </a:r>
            <a:r>
              <a:rPr lang="el-GR" sz="1600" dirty="0">
                <a:latin typeface="Times New Roman" charset="0"/>
                <a:ea typeface="Times New Roman" charset="0"/>
                <a:cs typeface="Times New Roman" charset="0"/>
              </a:rPr>
              <a:t>, τον Νίκο </a:t>
            </a:r>
            <a:r>
              <a:rPr lang="el-GR" sz="1600" dirty="0" err="1">
                <a:latin typeface="Times New Roman" charset="0"/>
                <a:ea typeface="Times New Roman" charset="0"/>
                <a:cs typeface="Times New Roman" charset="0"/>
              </a:rPr>
              <a:t>Γκόβα</a:t>
            </a:r>
            <a:r>
              <a:rPr lang="el-GR" sz="1600" dirty="0">
                <a:latin typeface="Times New Roman" charset="0"/>
                <a:ea typeface="Times New Roman" charset="0"/>
                <a:cs typeface="Times New Roman" charset="0"/>
              </a:rPr>
              <a:t>, Αύρα </a:t>
            </a:r>
            <a:r>
              <a:rPr lang="el-GR" sz="1600" dirty="0" err="1">
                <a:latin typeface="Times New Roman" charset="0"/>
                <a:ea typeface="Times New Roman" charset="0"/>
                <a:cs typeface="Times New Roman" charset="0"/>
              </a:rPr>
              <a:t>Αυδή</a:t>
            </a:r>
            <a:r>
              <a:rPr lang="el-GR" sz="1600" dirty="0">
                <a:latin typeface="Times New Roman" charset="0"/>
                <a:ea typeface="Times New Roman" charset="0"/>
                <a:cs typeface="Times New Roman" charset="0"/>
              </a:rPr>
              <a:t>, Σταμάτης </a:t>
            </a:r>
            <a:r>
              <a:rPr lang="el-GR" sz="1600" dirty="0" err="1">
                <a:latin typeface="Times New Roman" charset="0"/>
                <a:ea typeface="Times New Roman" charset="0"/>
                <a:cs typeface="Times New Roman" charset="0"/>
              </a:rPr>
              <a:t>Γαργαλιάνος</a:t>
            </a:r>
            <a:r>
              <a:rPr lang="el-GR" sz="1600" dirty="0">
                <a:latin typeface="Times New Roman" charset="0"/>
                <a:ea typeface="Times New Roman" charset="0"/>
                <a:cs typeface="Times New Roman" charset="0"/>
              </a:rPr>
              <a:t> κ.α.  </a:t>
            </a:r>
            <a:endParaRPr lang="en-US" sz="1600" dirty="0">
              <a:latin typeface="Times New Roman" charset="0"/>
              <a:ea typeface="Times New Roman" charset="0"/>
              <a:cs typeface="Times New Roman" charset="0"/>
            </a:endParaRPr>
          </a:p>
        </p:txBody>
      </p:sp>
      <p:sp>
        <p:nvSpPr>
          <p:cNvPr id="8" name="TextBox 7"/>
          <p:cNvSpPr txBox="1"/>
          <p:nvPr/>
        </p:nvSpPr>
        <p:spPr>
          <a:xfrm>
            <a:off x="115909" y="2215580"/>
            <a:ext cx="11964473" cy="1200329"/>
          </a:xfrm>
          <a:prstGeom prst="rect">
            <a:avLst/>
          </a:prstGeom>
          <a:noFill/>
        </p:spPr>
        <p:txBody>
          <a:bodyPr wrap="square" rtlCol="0">
            <a:spAutoFit/>
          </a:bodyPr>
          <a:lstStyle/>
          <a:p>
            <a:pPr marL="285750" indent="-285750" algn="just">
              <a:lnSpc>
                <a:spcPct val="150000"/>
              </a:lnSpc>
              <a:buFont typeface="Arial" charset="0"/>
              <a:buChar char="•"/>
            </a:pPr>
            <a:r>
              <a:rPr lang="el-GR" sz="1600" dirty="0">
                <a:latin typeface="Times New Roman" charset="0"/>
                <a:ea typeface="Times New Roman" charset="0"/>
                <a:cs typeface="Times New Roman" charset="0"/>
              </a:rPr>
              <a:t>Σημαντικό ρόλο παίζουν επίσης η δημοσίευση επιστημονικής αρθρογραφίας και η διενέργεια ερευνών με βάση τα ευεργετικά αποτελέσματα του θεάτρου και του δράματος στη συναισθηματική, κοινωνική και γνωστική ανάπτυξη των μαθητών και για την ένταξη τους σε τάσεις όπως η διαπολιτισμική και η περιβαλλοντική εκπαίδευση.   </a:t>
            </a: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21682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1558</TotalTime>
  <Words>4088</Words>
  <Application>Microsoft Macintosh PowerPoint</Application>
  <PresentationFormat>Widescreen</PresentationFormat>
  <Paragraphs>92</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Διαφορετικές προσεγγίσεις και ορισμοί του θεάτρου και του δράματος στην εκπαίδευση στον Ελλαδικό χώρο.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6</cp:revision>
  <cp:lastPrinted>2024-12-15T21:07:21Z</cp:lastPrinted>
  <dcterms:created xsi:type="dcterms:W3CDTF">2024-12-14T19:32:31Z</dcterms:created>
  <dcterms:modified xsi:type="dcterms:W3CDTF">2024-12-17T09:27:10Z</dcterms:modified>
</cp:coreProperties>
</file>