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3" r:id="rId2"/>
    <p:sldId id="264" r:id="rId3"/>
    <p:sldId id="265" r:id="rId4"/>
    <p:sldId id="274" r:id="rId5"/>
    <p:sldId id="262" r:id="rId6"/>
    <p:sldId id="284" r:id="rId7"/>
    <p:sldId id="285" r:id="rId8"/>
    <p:sldId id="286" r:id="rId9"/>
    <p:sldId id="260" r:id="rId10"/>
    <p:sldId id="261" r:id="rId11"/>
    <p:sldId id="272" r:id="rId12"/>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5701"/>
  </p:normalViewPr>
  <p:slideViewPr>
    <p:cSldViewPr snapToGrid="0">
      <p:cViewPr varScale="1">
        <p:scale>
          <a:sx n="107" d="100"/>
          <a:sy n="107" d="100"/>
        </p:scale>
        <p:origin x="2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32C75-D176-B4E0-D0BF-6F84DCEFC73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484766B5-7F76-1E2B-DF1F-029759E66E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ACFB34B5-05F3-91B6-62FB-BB7B2DD7CAA8}"/>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5" name="Footer Placeholder 4">
            <a:extLst>
              <a:ext uri="{FF2B5EF4-FFF2-40B4-BE49-F238E27FC236}">
                <a16:creationId xmlns:a16="http://schemas.microsoft.com/office/drawing/2014/main" id="{D7A6D658-A5B7-BC17-7391-98E1D51D2AAA}"/>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70350422-3CB5-0AC6-31B1-151A8EEA390A}"/>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218217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FDBA5-3F51-2162-CBA4-E523375A6F4F}"/>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27F11627-B541-775C-DD0E-708ACA46B9FA}"/>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9E4929B2-5C9D-8275-0DC8-5A230056AF8F}"/>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5" name="Footer Placeholder 4">
            <a:extLst>
              <a:ext uri="{FF2B5EF4-FFF2-40B4-BE49-F238E27FC236}">
                <a16:creationId xmlns:a16="http://schemas.microsoft.com/office/drawing/2014/main" id="{4A2335AF-3E81-8982-D3D4-FD133D63F527}"/>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9C9F5AC-5699-51D0-6C66-1C56EE093811}"/>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1664234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271068-3E21-C050-4591-0EA768162A0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4EFF8737-3DE2-0B04-4638-72D8C61C817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8FAE0928-5D6C-E461-5419-715AE07F312A}"/>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5" name="Footer Placeholder 4">
            <a:extLst>
              <a:ext uri="{FF2B5EF4-FFF2-40B4-BE49-F238E27FC236}">
                <a16:creationId xmlns:a16="http://schemas.microsoft.com/office/drawing/2014/main" id="{5CB18065-3BC1-903F-037A-48EB293D90B7}"/>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DE995F18-5526-EA83-23C1-A5AF27299794}"/>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448814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9388F-64E1-9C99-9964-138561D230C2}"/>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2CFBB064-1887-0D33-46F1-6DD20BBD3E6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3EBA984A-BAB6-49C3-6337-AAA4E14AB91A}"/>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5" name="Footer Placeholder 4">
            <a:extLst>
              <a:ext uri="{FF2B5EF4-FFF2-40B4-BE49-F238E27FC236}">
                <a16:creationId xmlns:a16="http://schemas.microsoft.com/office/drawing/2014/main" id="{0FDA265A-F0D0-AC83-F0E7-3E719C17B4FB}"/>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3F939DA4-7C30-941F-E0EF-69D66287AA83}"/>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65464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3E469-5F07-AC4D-71AA-5B05CCB94AC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008697B3-6AC6-03B4-4A07-FE4C70A1E6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6C8ED9F-4B5F-486C-22B5-9FC1E3179C1C}"/>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5" name="Footer Placeholder 4">
            <a:extLst>
              <a:ext uri="{FF2B5EF4-FFF2-40B4-BE49-F238E27FC236}">
                <a16:creationId xmlns:a16="http://schemas.microsoft.com/office/drawing/2014/main" id="{B1E0F9D3-09DA-C6AC-094D-73BCA438D67F}"/>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BCB62763-5531-D29C-D997-EF48AA558E48}"/>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2523592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97DEB-F329-CDD9-8EB6-55F5989918CA}"/>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BB10DDC0-12D8-CE96-F6DE-66433FA492E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5DC4BDC3-5B96-EF48-6003-E29DF47392F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C4EEF2CF-1830-37BA-6C99-C2A31D72EE1B}"/>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6" name="Footer Placeholder 5">
            <a:extLst>
              <a:ext uri="{FF2B5EF4-FFF2-40B4-BE49-F238E27FC236}">
                <a16:creationId xmlns:a16="http://schemas.microsoft.com/office/drawing/2014/main" id="{A5D9954E-5EC7-00F8-549F-D092D9B0A796}"/>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375DE788-A95B-43A1-BD62-CE4D497D0F0D}"/>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2324220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B770-ADCC-33B8-7888-DFD7DC498219}"/>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7B824BC5-E552-57EF-EA43-D898F50E4E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362D642-C952-858C-84CC-6EEB991FD9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A860070A-3449-A242-C369-DE51130AE3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171CEA3-2087-160B-D358-22383FBA9C3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EB00C546-C31B-E33A-2EC6-408884CC39A1}"/>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8" name="Footer Placeholder 7">
            <a:extLst>
              <a:ext uri="{FF2B5EF4-FFF2-40B4-BE49-F238E27FC236}">
                <a16:creationId xmlns:a16="http://schemas.microsoft.com/office/drawing/2014/main" id="{D0E71BC9-8450-1D3E-8656-E779C063E634}"/>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DEF3D6DB-678D-28CE-38B3-56B008FA19AF}"/>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1205568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5558-4B98-0B46-A79F-372D1A500E3D}"/>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CB7EE6C2-853E-E8FB-DCC4-563970E968CD}"/>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4" name="Footer Placeholder 3">
            <a:extLst>
              <a:ext uri="{FF2B5EF4-FFF2-40B4-BE49-F238E27FC236}">
                <a16:creationId xmlns:a16="http://schemas.microsoft.com/office/drawing/2014/main" id="{C6259060-A1AE-927B-F7AC-A7341D962A46}"/>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2E8969E3-78EE-5508-1AD8-1AE8FF2EE5F7}"/>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1916637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5D9C40-1D3A-EDF4-C323-3A9497CF29F8}"/>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3" name="Footer Placeholder 2">
            <a:extLst>
              <a:ext uri="{FF2B5EF4-FFF2-40B4-BE49-F238E27FC236}">
                <a16:creationId xmlns:a16="http://schemas.microsoft.com/office/drawing/2014/main" id="{AC3E2B1B-D1B1-200C-79F2-BF56815AAE76}"/>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DE67AAEB-EC4A-3BF5-0C65-F25FB2DC9338}"/>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1752230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8A1D-C032-7129-46D4-68B721EC6AD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C6369FDB-9AC1-9F93-154B-97C82DA366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B1E0DDD7-E3D5-35F1-70AD-D88AD586C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5570F80-5E4C-4128-E508-F725EE054202}"/>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6" name="Footer Placeholder 5">
            <a:extLst>
              <a:ext uri="{FF2B5EF4-FFF2-40B4-BE49-F238E27FC236}">
                <a16:creationId xmlns:a16="http://schemas.microsoft.com/office/drawing/2014/main" id="{B34FA453-4A65-5B7E-A4CF-6249473ED42E}"/>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B1160FFA-72FF-02F8-611A-2A0123058C90}"/>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3501693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A00C0-B8C5-DE79-F5CE-75B972871C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7B8E34D9-A8C6-E781-81E6-5A05CD9176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6C8CED0C-5637-91BC-DC69-67D167B2AC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B5A6A01-9924-2991-814C-F8304131D50B}"/>
              </a:ext>
            </a:extLst>
          </p:cNvPr>
          <p:cNvSpPr>
            <a:spLocks noGrp="1"/>
          </p:cNvSpPr>
          <p:nvPr>
            <p:ph type="dt" sz="half" idx="10"/>
          </p:nvPr>
        </p:nvSpPr>
        <p:spPr/>
        <p:txBody>
          <a:bodyPr/>
          <a:lstStyle/>
          <a:p>
            <a:fld id="{BA49BCC9-FCFD-624A-BAB2-918CDF5B3F06}" type="datetimeFigureOut">
              <a:rPr lang="en-GR" smtClean="0"/>
              <a:t>28/4/26</a:t>
            </a:fld>
            <a:endParaRPr lang="en-GR"/>
          </a:p>
        </p:txBody>
      </p:sp>
      <p:sp>
        <p:nvSpPr>
          <p:cNvPr id="6" name="Footer Placeholder 5">
            <a:extLst>
              <a:ext uri="{FF2B5EF4-FFF2-40B4-BE49-F238E27FC236}">
                <a16:creationId xmlns:a16="http://schemas.microsoft.com/office/drawing/2014/main" id="{D35C4796-30D2-18D7-614D-9D2E8AD94384}"/>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BD880621-A57D-4C4F-F991-18626F2B1163}"/>
              </a:ext>
            </a:extLst>
          </p:cNvPr>
          <p:cNvSpPr>
            <a:spLocks noGrp="1"/>
          </p:cNvSpPr>
          <p:nvPr>
            <p:ph type="sldNum" sz="quarter" idx="12"/>
          </p:nvPr>
        </p:nvSpPr>
        <p:spPr/>
        <p:txBody>
          <a:bodyPr/>
          <a:lstStyle/>
          <a:p>
            <a:fld id="{554E7D94-12E6-DE41-A68A-A438D0613C98}" type="slidenum">
              <a:rPr lang="en-GR" smtClean="0"/>
              <a:t>‹#›</a:t>
            </a:fld>
            <a:endParaRPr lang="en-GR"/>
          </a:p>
        </p:txBody>
      </p:sp>
    </p:spTree>
    <p:extLst>
      <p:ext uri="{BB962C8B-B14F-4D97-AF65-F5344CB8AC3E}">
        <p14:creationId xmlns:p14="http://schemas.microsoft.com/office/powerpoint/2010/main" val="1819484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825B1F-FB9A-D582-DC3F-91B57C528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D9FF21E8-9144-F522-1A9B-97AA200717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2ECB0776-9853-1DEB-FDF6-39B0E0EB01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9BCC9-FCFD-624A-BAB2-918CDF5B3F06}" type="datetimeFigureOut">
              <a:rPr lang="en-GR" smtClean="0"/>
              <a:t>28/4/26</a:t>
            </a:fld>
            <a:endParaRPr lang="en-GR"/>
          </a:p>
        </p:txBody>
      </p:sp>
      <p:sp>
        <p:nvSpPr>
          <p:cNvPr id="5" name="Footer Placeholder 4">
            <a:extLst>
              <a:ext uri="{FF2B5EF4-FFF2-40B4-BE49-F238E27FC236}">
                <a16:creationId xmlns:a16="http://schemas.microsoft.com/office/drawing/2014/main" id="{67FDE10A-BDBD-D82B-05BA-B92227A14A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4647F3A1-8C66-F734-F36A-201638F04C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4E7D94-12E6-DE41-A68A-A438D0613C98}" type="slidenum">
              <a:rPr lang="en-GR" smtClean="0"/>
              <a:t>‹#›</a:t>
            </a:fld>
            <a:endParaRPr lang="en-GR"/>
          </a:p>
        </p:txBody>
      </p:sp>
    </p:spTree>
    <p:extLst>
      <p:ext uri="{BB962C8B-B14F-4D97-AF65-F5344CB8AC3E}">
        <p14:creationId xmlns:p14="http://schemas.microsoft.com/office/powerpoint/2010/main" val="1453730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BFB539-AFA9-3476-7792-814A6F268BC8}"/>
              </a:ext>
            </a:extLst>
          </p:cNvPr>
          <p:cNvSpPr txBox="1"/>
          <p:nvPr/>
        </p:nvSpPr>
        <p:spPr>
          <a:xfrm>
            <a:off x="1214511" y="17372"/>
            <a:ext cx="9762978" cy="369332"/>
          </a:xfrm>
          <a:prstGeom prst="rect">
            <a:avLst/>
          </a:prstGeom>
          <a:noFill/>
        </p:spPr>
        <p:txBody>
          <a:bodyPr wrap="square" rtlCol="0">
            <a:spAutoFit/>
          </a:bodyPr>
          <a:lstStyle/>
          <a:p>
            <a:pPr algn="ctr"/>
            <a:r>
              <a:rPr lang="el-GR" b="1" dirty="0">
                <a:latin typeface="Times New Roman" panose="02020603050405020304" pitchFamily="18" charset="0"/>
                <a:cs typeface="Times New Roman" panose="02020603050405020304" pitchFamily="18" charset="0"/>
              </a:rPr>
              <a:t>Η ΔΙΔΑΚΤΙΚΗ ΤΟΥ ΘΕΑΤΡΟΥ ΣΤΗΝ ΕΚΠΑΙΔΕΥΣΗ</a:t>
            </a:r>
            <a:endParaRPr lang="en-GR" b="1" dirty="0">
              <a:latin typeface="Times New Roman" panose="020206030504050203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17EB1018-7A71-E2E7-4213-26BCC6955B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879"/>
            <a:ext cx="1833766" cy="15066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B2F989-9535-6EF6-8AE3-4BAF4DCAD0D4}"/>
              </a:ext>
            </a:extLst>
          </p:cNvPr>
          <p:cNvSpPr txBox="1"/>
          <p:nvPr/>
        </p:nvSpPr>
        <p:spPr>
          <a:xfrm>
            <a:off x="1496291" y="339845"/>
            <a:ext cx="10497787" cy="873509"/>
          </a:xfrm>
          <a:prstGeom prst="rect">
            <a:avLst/>
          </a:prstGeom>
          <a:noFill/>
        </p:spPr>
        <p:txBody>
          <a:bodyPr wrap="square" rtlCol="0">
            <a:spAutoFit/>
          </a:bodyPr>
          <a:lstStyle/>
          <a:p>
            <a:pPr>
              <a:lnSpc>
                <a:spcPct val="150000"/>
              </a:lnSpc>
            </a:pPr>
            <a:r>
              <a:rPr lang="el-GR" b="1" dirty="0">
                <a:latin typeface="Times New Roman" panose="02020603050405020304" pitchFamily="18" charset="0"/>
                <a:cs typeface="Times New Roman" panose="02020603050405020304" pitchFamily="18" charset="0"/>
              </a:rPr>
              <a:t>Συνάντηση </a:t>
            </a:r>
            <a:r>
              <a:rPr lang="en-GB" b="1" dirty="0">
                <a:latin typeface="Times New Roman" panose="02020603050405020304" pitchFamily="18" charset="0"/>
                <a:cs typeface="Times New Roman" panose="02020603050405020304" pitchFamily="18" charset="0"/>
              </a:rPr>
              <a:t>7</a:t>
            </a:r>
            <a:r>
              <a:rPr lang="en-US"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Οι γνωστικές θεωρίες μάθησης ενσταλάζουν το παιχνίδι  και θεωρίες και τεχνικές σκηνοθετών  ενσταλάζουν θεατρικές τεχνικές στον κήπο της παιδαγωγικής του θεάτρου</a:t>
            </a:r>
            <a:endParaRPr lang="en-GR"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A3A06F6-049D-AC63-64FD-78D2F65C2BC3}"/>
              </a:ext>
            </a:extLst>
          </p:cNvPr>
          <p:cNvSpPr txBox="1"/>
          <p:nvPr/>
        </p:nvSpPr>
        <p:spPr>
          <a:xfrm>
            <a:off x="3630928" y="5927324"/>
            <a:ext cx="4610548"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Σχολή Καλών Τεχνών-Τμήμα Θεατρικών Σπουδών</a:t>
            </a:r>
            <a:endParaRPr lang="en-GR" sz="16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5801F10-D567-FA60-47DC-593760A36C82}"/>
              </a:ext>
            </a:extLst>
          </p:cNvPr>
          <p:cNvSpPr txBox="1"/>
          <p:nvPr/>
        </p:nvSpPr>
        <p:spPr>
          <a:xfrm>
            <a:off x="4163405" y="6265878"/>
            <a:ext cx="4204413"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Διδάσκων</a:t>
            </a:r>
            <a:r>
              <a:rPr lang="en-US" sz="1600" b="1"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Δημήτρης Δημητριάδης</a:t>
            </a:r>
            <a:endParaRPr lang="en-GR" sz="16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BD1E983-0B9E-CBB7-8604-068D7F737D36}"/>
              </a:ext>
            </a:extLst>
          </p:cNvPr>
          <p:cNvSpPr txBox="1"/>
          <p:nvPr/>
        </p:nvSpPr>
        <p:spPr>
          <a:xfrm>
            <a:off x="3901246" y="6604432"/>
            <a:ext cx="3867665" cy="307777"/>
          </a:xfrm>
          <a:prstGeom prst="rect">
            <a:avLst/>
          </a:prstGeom>
          <a:noFill/>
        </p:spPr>
        <p:txBody>
          <a:bodyPr wrap="square" rtlCol="0">
            <a:spAutoFit/>
          </a:bodyPr>
          <a:lstStyle/>
          <a:p>
            <a:pPr algn="ctr"/>
            <a:r>
              <a:rPr lang="el-GR" sz="1400"/>
              <a:t>Απρίλιος  2026</a:t>
            </a:r>
            <a:endParaRPr lang="en-GR" sz="1400" dirty="0"/>
          </a:p>
        </p:txBody>
      </p:sp>
      <p:pic>
        <p:nvPicPr>
          <p:cNvPr id="1028" name="Picture 4" descr="Cartoon Flower Garden Images - Free Download on Freepik">
            <a:extLst>
              <a:ext uri="{FF2B5EF4-FFF2-40B4-BE49-F238E27FC236}">
                <a16:creationId xmlns:a16="http://schemas.microsoft.com/office/drawing/2014/main" id="{469C23AC-5D96-CDDB-C176-86E15BDA0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537" y="1213354"/>
            <a:ext cx="5747429" cy="454469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70ABDF6-0592-FFE4-0B33-B2DF55C7C636}"/>
              </a:ext>
            </a:extLst>
          </p:cNvPr>
          <p:cNvSpPr txBox="1"/>
          <p:nvPr/>
        </p:nvSpPr>
        <p:spPr>
          <a:xfrm rot="20751495">
            <a:off x="3230291" y="4985900"/>
            <a:ext cx="2279861" cy="369332"/>
          </a:xfrm>
          <a:prstGeom prst="rect">
            <a:avLst/>
          </a:prstGeom>
          <a:noFill/>
        </p:spPr>
        <p:txBody>
          <a:bodyPr wrap="square" rtlCol="0">
            <a:spAutoFit/>
          </a:bodyPr>
          <a:lstStyle/>
          <a:p>
            <a:r>
              <a:rPr lang="el-GR" b="1" dirty="0"/>
              <a:t>ΓΝΩΣΤΙΚΕΣ ΘΕΩΡΙΕΣ </a:t>
            </a:r>
            <a:endParaRPr lang="en-GR" b="1" dirty="0"/>
          </a:p>
        </p:txBody>
      </p:sp>
      <p:sp>
        <p:nvSpPr>
          <p:cNvPr id="12" name="TextBox 11">
            <a:extLst>
              <a:ext uri="{FF2B5EF4-FFF2-40B4-BE49-F238E27FC236}">
                <a16:creationId xmlns:a16="http://schemas.microsoft.com/office/drawing/2014/main" id="{DC52B2CE-551A-6E8E-BA85-4D535E643D46}"/>
              </a:ext>
            </a:extLst>
          </p:cNvPr>
          <p:cNvSpPr txBox="1"/>
          <p:nvPr/>
        </p:nvSpPr>
        <p:spPr>
          <a:xfrm rot="398703">
            <a:off x="5209311" y="4985900"/>
            <a:ext cx="3032165" cy="369332"/>
          </a:xfrm>
          <a:prstGeom prst="rect">
            <a:avLst/>
          </a:prstGeom>
          <a:noFill/>
        </p:spPr>
        <p:txBody>
          <a:bodyPr wrap="square" rtlCol="0">
            <a:spAutoFit/>
          </a:bodyPr>
          <a:lstStyle/>
          <a:p>
            <a:r>
              <a:rPr lang="el-GR" b="1" dirty="0"/>
              <a:t>ΤΕΧΝΙΚΕΣ ΣΚΗΝΟΘΕΤΩΝ</a:t>
            </a:r>
            <a:endParaRPr lang="en-GR" b="1" dirty="0"/>
          </a:p>
        </p:txBody>
      </p:sp>
      <p:sp>
        <p:nvSpPr>
          <p:cNvPr id="14" name="TextBox 13">
            <a:extLst>
              <a:ext uri="{FF2B5EF4-FFF2-40B4-BE49-F238E27FC236}">
                <a16:creationId xmlns:a16="http://schemas.microsoft.com/office/drawing/2014/main" id="{F5518E0A-4034-82E5-87BD-E23A1CACF5AB}"/>
              </a:ext>
            </a:extLst>
          </p:cNvPr>
          <p:cNvSpPr txBox="1"/>
          <p:nvPr/>
        </p:nvSpPr>
        <p:spPr>
          <a:xfrm>
            <a:off x="4286992" y="3370284"/>
            <a:ext cx="3954484" cy="369332"/>
          </a:xfrm>
          <a:prstGeom prst="rect">
            <a:avLst/>
          </a:prstGeom>
          <a:noFill/>
        </p:spPr>
        <p:txBody>
          <a:bodyPr wrap="square" rtlCol="0">
            <a:spAutoFit/>
          </a:bodyPr>
          <a:lstStyle/>
          <a:p>
            <a:pPr algn="ctr"/>
            <a:r>
              <a:rPr lang="el-GR" b="1" dirty="0">
                <a:solidFill>
                  <a:srgbClr val="002060"/>
                </a:solidFill>
              </a:rPr>
              <a:t>ΠΑΙΔΑΓΩΓΙΚΗ ΤΟΥ ΘΕΑΤΡΟΥ</a:t>
            </a:r>
            <a:endParaRPr lang="en-GR" b="1" dirty="0">
              <a:solidFill>
                <a:srgbClr val="002060"/>
              </a:solidFill>
            </a:endParaRPr>
          </a:p>
        </p:txBody>
      </p:sp>
    </p:spTree>
    <p:extLst>
      <p:ext uri="{BB962C8B-B14F-4D97-AF65-F5344CB8AC3E}">
        <p14:creationId xmlns:p14="http://schemas.microsoft.com/office/powerpoint/2010/main" val="1834277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83335"/>
            <a:ext cx="12192000" cy="2585323"/>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Η </a:t>
            </a:r>
            <a:r>
              <a:rPr lang="el-GR" b="1" dirty="0" err="1">
                <a:latin typeface="Times New Roman" charset="0"/>
                <a:ea typeface="Times New Roman" charset="0"/>
                <a:cs typeface="Times New Roman" charset="0"/>
              </a:rPr>
              <a:t>κοινωνικοπολιτιμική</a:t>
            </a:r>
            <a:r>
              <a:rPr lang="el-GR" b="1" dirty="0">
                <a:latin typeface="Times New Roman" charset="0"/>
                <a:ea typeface="Times New Roman" charset="0"/>
                <a:cs typeface="Times New Roman" charset="0"/>
              </a:rPr>
              <a:t> θεωρία του Ρώσου Ψυχολόγου </a:t>
            </a:r>
            <a:r>
              <a:rPr lang="en-US" b="1" dirty="0">
                <a:latin typeface="Times New Roman" charset="0"/>
                <a:ea typeface="Times New Roman" charset="0"/>
                <a:cs typeface="Times New Roman" charset="0"/>
              </a:rPr>
              <a:t>L. Vygotsky</a:t>
            </a:r>
            <a:r>
              <a:rPr lang="el-GR" b="1" dirty="0">
                <a:latin typeface="Times New Roman" charset="0"/>
                <a:ea typeface="Times New Roman" charset="0"/>
                <a:cs typeface="Times New Roman" charset="0"/>
              </a:rPr>
              <a:t> για τη γνωστική ανάπτυξη-Το παιχνίδι ως μέσω ανάπτυξης κοινωνικών δεξιοτήτων και αφαιρετικής σκέψης.</a:t>
            </a:r>
          </a:p>
          <a:p>
            <a:pPr algn="just">
              <a:lnSpc>
                <a:spcPct val="150000"/>
              </a:lnSpc>
            </a:pPr>
            <a:r>
              <a:rPr lang="el-GR" dirty="0">
                <a:latin typeface="Times New Roman" charset="0"/>
                <a:ea typeface="Times New Roman" charset="0"/>
                <a:cs typeface="Times New Roman" charset="0"/>
              </a:rPr>
              <a:t>-Μέσα από τις διαπροσωπικές σχέσεις που αναπτύσσονται στο παιδικό παιχνίδι το παιδί αποκτάει κοινωνικές δεξιότητες. Με βάση τη θεωρία του η κοινωνική αλληλεπίδραση συνδέεται με τη νοητική ανάπτυξη των παιδιών.</a:t>
            </a:r>
          </a:p>
          <a:p>
            <a:pPr algn="just">
              <a:lnSpc>
                <a:spcPct val="150000"/>
              </a:lnSpc>
            </a:pPr>
            <a:r>
              <a:rPr lang="el-GR" dirty="0">
                <a:latin typeface="Times New Roman" charset="0"/>
                <a:ea typeface="Times New Roman" charset="0"/>
                <a:cs typeface="Times New Roman" charset="0"/>
              </a:rPr>
              <a:t>- Μέσα από το συμβολικό παιχνίδι τα παιδιά  αναπτύσσουν αφηρημένες έννοιες ξεχωριστά από τα  αντικείμενο και αυτό μπορεί να οδηγήσει σε ανώτερου επιπέδου νοητικές λειτουργίες όπως εκείνη της αφηρημένης και συμβολικής σκέψης. </a:t>
            </a:r>
            <a:endParaRPr lang="en-US" dirty="0">
              <a:latin typeface="Times New Roman" charset="0"/>
              <a:ea typeface="Times New Roman" charset="0"/>
              <a:cs typeface="Times New Roman" charset="0"/>
            </a:endParaRPr>
          </a:p>
        </p:txBody>
      </p:sp>
      <p:sp>
        <p:nvSpPr>
          <p:cNvPr id="7" name="TextBox 6"/>
          <p:cNvSpPr txBox="1"/>
          <p:nvPr/>
        </p:nvSpPr>
        <p:spPr>
          <a:xfrm>
            <a:off x="0" y="3155324"/>
            <a:ext cx="11745532" cy="2169825"/>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Η θεωρία της διερευνητικής-</a:t>
            </a:r>
            <a:r>
              <a:rPr lang="el-GR" b="1" dirty="0" err="1">
                <a:latin typeface="Times New Roman" charset="0"/>
                <a:ea typeface="Times New Roman" charset="0"/>
                <a:cs typeface="Times New Roman" charset="0"/>
              </a:rPr>
              <a:t>ανακαλυπτικής</a:t>
            </a:r>
            <a:r>
              <a:rPr lang="el-GR" b="1" dirty="0">
                <a:latin typeface="Times New Roman" charset="0"/>
                <a:ea typeface="Times New Roman" charset="0"/>
                <a:cs typeface="Times New Roman" charset="0"/>
              </a:rPr>
              <a:t> μάθησης του Αμερικανού ψυχολόγου </a:t>
            </a:r>
            <a:r>
              <a:rPr lang="en-US" b="1" dirty="0">
                <a:latin typeface="Times New Roman" charset="0"/>
                <a:ea typeface="Times New Roman" charset="0"/>
                <a:cs typeface="Times New Roman" charset="0"/>
              </a:rPr>
              <a:t>Jerome Bruner (</a:t>
            </a:r>
            <a:r>
              <a:rPr lang="el-GR" b="1" dirty="0">
                <a:latin typeface="Times New Roman" charset="0"/>
                <a:ea typeface="Times New Roman" charset="0"/>
                <a:cs typeface="Times New Roman" charset="0"/>
              </a:rPr>
              <a:t>1915-2016)-Ενεργός εμπλοκή του παιδιού στην ανακάλυψη της γνώσης μέσω του παιχνιδιού.  </a:t>
            </a:r>
          </a:p>
          <a:p>
            <a:pPr algn="just">
              <a:lnSpc>
                <a:spcPct val="150000"/>
              </a:lnSpc>
            </a:pPr>
            <a:r>
              <a:rPr lang="el-GR" dirty="0">
                <a:latin typeface="Times New Roman" charset="0"/>
                <a:ea typeface="Times New Roman" charset="0"/>
                <a:cs typeface="Times New Roman" charset="0"/>
              </a:rPr>
              <a:t>- Μέσω της παιγνιώδους διαδικασίας κινητοποιείται το ενδιαφέρον του παιδιού ώστε να ψάξει, να λύσει γρίφους και προβλήματα, να χρησιμοποιήσει τις ήδη υπάρχουσες γνώσεις του για να βρει κάτι νέο. Με βάση αυτήν την ενεργό εμπλοκή το παιδί δεν λαμβάνει παθητικά, έτοιμες τις νέες γνώσεις αλλά τις ανακαλύπτει παίζοντας.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1374235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59109" y="373487"/>
            <a:ext cx="6323527" cy="369332"/>
          </a:xfrm>
          <a:prstGeom prst="rect">
            <a:avLst/>
          </a:prstGeom>
          <a:noFill/>
        </p:spPr>
        <p:txBody>
          <a:bodyPr wrap="square" rtlCol="0">
            <a:spAutoFit/>
          </a:bodyPr>
          <a:lstStyle/>
          <a:p>
            <a:pPr marL="285750" indent="-285750" algn="ctr">
              <a:buFont typeface="Wingdings" charset="2"/>
              <a:buChar char="Ø"/>
            </a:pPr>
            <a:r>
              <a:rPr lang="el-GR" b="1" dirty="0">
                <a:latin typeface="Times New Roman" charset="0"/>
                <a:ea typeface="Times New Roman" charset="0"/>
                <a:cs typeface="Times New Roman" charset="0"/>
              </a:rPr>
              <a:t>Βιβλιογραφία</a:t>
            </a:r>
            <a:endParaRPr lang="en-US" b="1" dirty="0">
              <a:latin typeface="Times New Roman" charset="0"/>
              <a:ea typeface="Times New Roman" charset="0"/>
              <a:cs typeface="Times New Roman" charset="0"/>
            </a:endParaRPr>
          </a:p>
        </p:txBody>
      </p:sp>
      <p:sp>
        <p:nvSpPr>
          <p:cNvPr id="5" name="TextBox 4"/>
          <p:cNvSpPr txBox="1"/>
          <p:nvPr/>
        </p:nvSpPr>
        <p:spPr>
          <a:xfrm>
            <a:off x="360607" y="940157"/>
            <a:ext cx="11526591" cy="4662815"/>
          </a:xfrm>
          <a:prstGeom prst="rect">
            <a:avLst/>
          </a:prstGeom>
          <a:noFill/>
        </p:spPr>
        <p:txBody>
          <a:bodyPr wrap="square" rtlCol="0">
            <a:spAutoFit/>
          </a:bodyPr>
          <a:lstStyle/>
          <a:p>
            <a:pPr marL="285750" indent="-285750" algn="just">
              <a:lnSpc>
                <a:spcPct val="150000"/>
              </a:lnSpc>
              <a:buFont typeface="Arial" charset="0"/>
              <a:buChar char="•"/>
            </a:pPr>
            <a:r>
              <a:rPr lang="el-GR" dirty="0" err="1">
                <a:latin typeface="Times New Roman" charset="0"/>
                <a:ea typeface="Times New Roman" charset="0"/>
                <a:cs typeface="Times New Roman" charset="0"/>
              </a:rPr>
              <a:t>Άλκηστις</a:t>
            </a:r>
            <a:r>
              <a:rPr lang="el-GR" dirty="0">
                <a:latin typeface="Times New Roman" charset="0"/>
                <a:ea typeface="Times New Roman" charset="0"/>
                <a:cs typeface="Times New Roman" charset="0"/>
              </a:rPr>
              <a:t> (2008). </a:t>
            </a:r>
            <a:r>
              <a:rPr lang="el-GR" i="1" dirty="0">
                <a:latin typeface="Times New Roman" charset="0"/>
                <a:ea typeface="Times New Roman" charset="0"/>
                <a:cs typeface="Times New Roman" charset="0"/>
              </a:rPr>
              <a:t>Μαύρη Αγελάδα-Άσπρη Αγελάδα: Δραματική Τέχνη στην Εκπαίδευση και </a:t>
            </a:r>
            <a:r>
              <a:rPr lang="el-GR" i="1" dirty="0" err="1">
                <a:latin typeface="Times New Roman" charset="0"/>
                <a:ea typeface="Times New Roman" charset="0"/>
                <a:cs typeface="Times New Roman" charset="0"/>
              </a:rPr>
              <a:t>Διαπολιτισμικότητα</a:t>
            </a:r>
            <a:r>
              <a:rPr lang="el-GR" dirty="0">
                <a:latin typeface="Times New Roman" charset="0"/>
                <a:ea typeface="Times New Roman" charset="0"/>
                <a:cs typeface="Times New Roman" charset="0"/>
              </a:rPr>
              <a:t>. Αθήνα: Τόπος.</a:t>
            </a:r>
          </a:p>
          <a:p>
            <a:pPr marL="285750" indent="-285750" algn="just">
              <a:lnSpc>
                <a:spcPct val="150000"/>
              </a:lnSpc>
              <a:buFont typeface="Arial" charset="0"/>
              <a:buChar char="•"/>
            </a:pPr>
            <a:r>
              <a:rPr lang="el-GR" dirty="0" err="1">
                <a:latin typeface="Times New Roman" charset="0"/>
                <a:ea typeface="Times New Roman" charset="0"/>
                <a:cs typeface="Times New Roman" charset="0"/>
              </a:rPr>
              <a:t>Κασσωτάκης</a:t>
            </a:r>
            <a:r>
              <a:rPr lang="el-GR" dirty="0">
                <a:latin typeface="Times New Roman" charset="0"/>
                <a:ea typeface="Times New Roman" charset="0"/>
                <a:cs typeface="Times New Roman" charset="0"/>
              </a:rPr>
              <a:t>, Μ.(2006). </a:t>
            </a:r>
            <a:r>
              <a:rPr lang="el-GR" i="1" dirty="0">
                <a:latin typeface="Times New Roman" charset="0"/>
                <a:ea typeface="Times New Roman" charset="0"/>
                <a:cs typeface="Times New Roman" charset="0"/>
              </a:rPr>
              <a:t>Παιδαγωγικά και εκπαιδευτικά ρεύματα από το 18</a:t>
            </a:r>
            <a:r>
              <a:rPr lang="el-GR" i="1" baseline="30000" dirty="0">
                <a:latin typeface="Times New Roman" charset="0"/>
                <a:ea typeface="Times New Roman" charset="0"/>
                <a:cs typeface="Times New Roman" charset="0"/>
              </a:rPr>
              <a:t>ο</a:t>
            </a:r>
            <a:r>
              <a:rPr lang="el-GR" i="1" dirty="0">
                <a:latin typeface="Times New Roman" charset="0"/>
                <a:ea typeface="Times New Roman" charset="0"/>
                <a:cs typeface="Times New Roman" charset="0"/>
              </a:rPr>
              <a:t> αιώνα μέχρι σήμερα</a:t>
            </a:r>
            <a:r>
              <a:rPr lang="el-GR" dirty="0">
                <a:latin typeface="Times New Roman" charset="0"/>
                <a:ea typeface="Times New Roman" charset="0"/>
                <a:cs typeface="Times New Roman" charset="0"/>
              </a:rPr>
              <a:t>. Αθήνα</a:t>
            </a:r>
            <a:r>
              <a:rPr lang="en-US" dirty="0">
                <a:latin typeface="Times New Roman" charset="0"/>
                <a:ea typeface="Times New Roman" charset="0"/>
                <a:cs typeface="Times New Roman" charset="0"/>
              </a:rPr>
              <a:t>:</a:t>
            </a:r>
            <a:r>
              <a:rPr lang="el-GR" dirty="0" err="1">
                <a:latin typeface="Times New Roman" charset="0"/>
                <a:ea typeface="Times New Roman" charset="0"/>
                <a:cs typeface="Times New Roman" charset="0"/>
              </a:rPr>
              <a:t>Αυτόέκδοση</a:t>
            </a:r>
            <a:r>
              <a:rPr lang="el-GR" dirty="0">
                <a:latin typeface="Times New Roman" charset="0"/>
                <a:ea typeface="Times New Roman" charset="0"/>
                <a:cs typeface="Times New Roman" charset="0"/>
              </a:rPr>
              <a:t>.</a:t>
            </a:r>
          </a:p>
          <a:p>
            <a:pPr marL="285750" indent="-285750" algn="just">
              <a:lnSpc>
                <a:spcPct val="150000"/>
              </a:lnSpc>
              <a:buFont typeface="Arial" charset="0"/>
              <a:buChar char="•"/>
            </a:pPr>
            <a:r>
              <a:rPr lang="el-GR" dirty="0">
                <a:latin typeface="Times New Roman" charset="0"/>
                <a:ea typeface="Times New Roman" charset="0"/>
                <a:cs typeface="Times New Roman" charset="0"/>
              </a:rPr>
              <a:t>Κουκουνάρας-</a:t>
            </a:r>
            <a:r>
              <a:rPr lang="el-GR" dirty="0" err="1">
                <a:latin typeface="Times New Roman" charset="0"/>
                <a:ea typeface="Times New Roman" charset="0"/>
                <a:cs typeface="Times New Roman" charset="0"/>
              </a:rPr>
              <a:t>Λιάγκης</a:t>
            </a:r>
            <a:r>
              <a:rPr lang="el-GR" dirty="0">
                <a:latin typeface="Times New Roman" charset="0"/>
                <a:ea typeface="Times New Roman" charset="0"/>
                <a:cs typeface="Times New Roman" charset="0"/>
              </a:rPr>
              <a:t>, Μ. (2009). </a:t>
            </a:r>
            <a:r>
              <a:rPr lang="el-GR" i="1" dirty="0">
                <a:latin typeface="Times New Roman" charset="0"/>
                <a:ea typeface="Times New Roman" charset="0"/>
                <a:cs typeface="Times New Roman" charset="0"/>
              </a:rPr>
              <a:t>Ο θεός ο δικός μου ο δικός σου</a:t>
            </a:r>
            <a:r>
              <a:rPr lang="el-GR" dirty="0">
                <a:latin typeface="Times New Roman" charset="0"/>
                <a:ea typeface="Times New Roman" charset="0"/>
                <a:cs typeface="Times New Roman" charset="0"/>
              </a:rPr>
              <a:t>. Αθήνα: </a:t>
            </a:r>
            <a:r>
              <a:rPr lang="en-US" dirty="0">
                <a:latin typeface="Times New Roman" charset="0"/>
                <a:ea typeface="Times New Roman" charset="0"/>
                <a:cs typeface="Times New Roman" charset="0"/>
              </a:rPr>
              <a:t>Gutenberg</a:t>
            </a:r>
            <a:r>
              <a:rPr lang="el-GR" dirty="0">
                <a:latin typeface="Times New Roman" charset="0"/>
                <a:ea typeface="Times New Roman" charset="0"/>
                <a:cs typeface="Times New Roman" charset="0"/>
              </a:rPr>
              <a:t>-Γιώργος &amp; Κώστας </a:t>
            </a:r>
            <a:r>
              <a:rPr lang="el-GR" dirty="0" err="1">
                <a:latin typeface="Times New Roman" charset="0"/>
                <a:ea typeface="Times New Roman" charset="0"/>
                <a:cs typeface="Times New Roman" charset="0"/>
              </a:rPr>
              <a:t>Δαρδανός</a:t>
            </a:r>
            <a:r>
              <a:rPr lang="el-GR" dirty="0">
                <a:latin typeface="Times New Roman" charset="0"/>
                <a:ea typeface="Times New Roman" charset="0"/>
                <a:cs typeface="Times New Roman" charset="0"/>
              </a:rPr>
              <a:t>.</a:t>
            </a:r>
          </a:p>
          <a:p>
            <a:pPr marL="285750" indent="-285750" algn="just">
              <a:lnSpc>
                <a:spcPct val="150000"/>
              </a:lnSpc>
              <a:buFont typeface="Arial" charset="0"/>
              <a:buChar char="•"/>
            </a:pPr>
            <a:r>
              <a:rPr lang="el-GR" dirty="0">
                <a:latin typeface="Times New Roman" charset="0"/>
                <a:ea typeface="Times New Roman" charset="0"/>
                <a:cs typeface="Times New Roman" charset="0"/>
              </a:rPr>
              <a:t>Παπαδόπουλος, Σ. (2010). </a:t>
            </a:r>
            <a:r>
              <a:rPr lang="el-GR" i="1" dirty="0">
                <a:latin typeface="Times New Roman" charset="0"/>
                <a:ea typeface="Times New Roman" charset="0"/>
                <a:cs typeface="Times New Roman" charset="0"/>
              </a:rPr>
              <a:t>Παιδαγωγική́ του θεάτρου</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Αθήνα</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Αυτοέκδοση</a:t>
            </a:r>
            <a:r>
              <a:rPr lang="el-GR" dirty="0">
                <a:latin typeface="Times New Roman" charset="0"/>
                <a:ea typeface="Times New Roman" charset="0"/>
                <a:cs typeface="Times New Roman" charset="0"/>
              </a:rPr>
              <a:t>.</a:t>
            </a:r>
          </a:p>
          <a:p>
            <a:pPr marL="285750" indent="-285750" algn="just">
              <a:lnSpc>
                <a:spcPct val="150000"/>
              </a:lnSpc>
              <a:buFont typeface="Arial" charset="0"/>
              <a:buChar char="•"/>
            </a:pPr>
            <a:r>
              <a:rPr lang="el-GR" dirty="0">
                <a:latin typeface="Times New Roman" charset="0"/>
                <a:ea typeface="Times New Roman" charset="0"/>
                <a:cs typeface="Times New Roman" charset="0"/>
              </a:rPr>
              <a:t>Παπαδόπουλος, Σ. (2014). </a:t>
            </a:r>
            <a:r>
              <a:rPr lang="el-GR" i="1" dirty="0">
                <a:latin typeface="Times New Roman" charset="0"/>
                <a:ea typeface="Times New Roman" charset="0"/>
                <a:cs typeface="Times New Roman" charset="0"/>
              </a:rPr>
              <a:t>Για την ιστορία του θεάτρου στην εκπαίδευση</a:t>
            </a:r>
            <a:r>
              <a:rPr lang="el-GR" dirty="0">
                <a:latin typeface="Times New Roman" charset="0"/>
                <a:ea typeface="Times New Roman" charset="0"/>
                <a:cs typeface="Times New Roman" charset="0"/>
              </a:rPr>
              <a:t>. Στο Θ. </a:t>
            </a:r>
            <a:r>
              <a:rPr lang="el-GR" dirty="0" err="1">
                <a:latin typeface="Times New Roman" charset="0"/>
                <a:ea typeface="Times New Roman" charset="0"/>
                <a:cs typeface="Times New Roman" charset="0"/>
              </a:rPr>
              <a:t>Γραμματάς</a:t>
            </a:r>
            <a:r>
              <a:rPr lang="el-GR" dirty="0">
                <a:latin typeface="Times New Roman" charset="0"/>
                <a:ea typeface="Times New Roman" charset="0"/>
                <a:cs typeface="Times New Roman" charset="0"/>
              </a:rPr>
              <a:t>, </a:t>
            </a:r>
            <a:r>
              <a:rPr lang="el-GR" i="1" dirty="0">
                <a:latin typeface="Times New Roman" charset="0"/>
                <a:ea typeface="Times New Roman" charset="0"/>
                <a:cs typeface="Times New Roman" charset="0"/>
              </a:rPr>
              <a:t>Το θέατρο στην εκπαίδευση</a:t>
            </a:r>
            <a:r>
              <a:rPr lang="en-US" i="1" dirty="0">
                <a:latin typeface="Times New Roman" charset="0"/>
                <a:ea typeface="Times New Roman" charset="0"/>
                <a:cs typeface="Times New Roman" charset="0"/>
              </a:rPr>
              <a:t>: </a:t>
            </a:r>
            <a:r>
              <a:rPr lang="el-GR" i="1" dirty="0">
                <a:latin typeface="Times New Roman" charset="0"/>
                <a:ea typeface="Times New Roman" charset="0"/>
                <a:cs typeface="Times New Roman" charset="0"/>
              </a:rPr>
              <a:t>Καλλιτεχνική έκφραση και παιδαγωγία</a:t>
            </a:r>
            <a:r>
              <a:rPr lang="el-GR" dirty="0">
                <a:latin typeface="Times New Roman" charset="0"/>
                <a:ea typeface="Times New Roman" charset="0"/>
                <a:cs typeface="Times New Roman" charset="0"/>
              </a:rPr>
              <a:t>. Αθήνα</a:t>
            </a:r>
            <a:r>
              <a:rPr lang="en-US" dirty="0">
                <a:latin typeface="Times New Roman" charset="0"/>
                <a:ea typeface="Times New Roman" charset="0"/>
                <a:cs typeface="Times New Roman" charset="0"/>
              </a:rPr>
              <a:t>:</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Διάδραση</a:t>
            </a:r>
            <a:r>
              <a:rPr lang="el-GR" dirty="0">
                <a:latin typeface="Times New Roman" charset="0"/>
                <a:ea typeface="Times New Roman" charset="0"/>
                <a:cs typeface="Times New Roman" charset="0"/>
              </a:rPr>
              <a:t>.</a:t>
            </a:r>
          </a:p>
          <a:p>
            <a:pPr marL="285750" indent="-285750" algn="just">
              <a:lnSpc>
                <a:spcPct val="150000"/>
              </a:lnSpc>
              <a:buFont typeface="Arial" charset="0"/>
              <a:buChar char="•"/>
            </a:pPr>
            <a:r>
              <a:rPr lang="el-GR" dirty="0" err="1">
                <a:latin typeface="Times New Roman" charset="0"/>
                <a:ea typeface="Times New Roman" charset="0"/>
                <a:cs typeface="Times New Roman" charset="0"/>
              </a:rPr>
              <a:t>Πίγκου</a:t>
            </a:r>
            <a:r>
              <a:rPr lang="el-GR" dirty="0">
                <a:latin typeface="Times New Roman" charset="0"/>
                <a:ea typeface="Times New Roman" charset="0"/>
                <a:cs typeface="Times New Roman" charset="0"/>
              </a:rPr>
              <a:t> - </a:t>
            </a:r>
            <a:r>
              <a:rPr lang="el-GR" dirty="0" err="1">
                <a:latin typeface="Times New Roman" charset="0"/>
                <a:ea typeface="Times New Roman" charset="0"/>
                <a:cs typeface="Times New Roman" charset="0"/>
              </a:rPr>
              <a:t>Ρεπούση</a:t>
            </a:r>
            <a:r>
              <a:rPr lang="el-GR" dirty="0">
                <a:latin typeface="Times New Roman" charset="0"/>
                <a:ea typeface="Times New Roman" charset="0"/>
                <a:cs typeface="Times New Roman" charset="0"/>
              </a:rPr>
              <a:t>, Μ. (2019).</a:t>
            </a:r>
            <a:r>
              <a:rPr lang="el-GR" i="1" dirty="0">
                <a:latin typeface="Times New Roman" charset="0"/>
                <a:ea typeface="Times New Roman" charset="0"/>
                <a:cs typeface="Times New Roman" charset="0"/>
              </a:rPr>
              <a:t>Από́ το θέατρο στην εκπαίδευση</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Αθήνα</a:t>
            </a: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Καστανιώτης</a:t>
            </a:r>
            <a:r>
              <a:rPr lang="el-GR" dirty="0">
                <a:latin typeface="Times New Roman" charset="0"/>
                <a:ea typeface="Times New Roman" charset="0"/>
                <a:cs typeface="Times New Roman" charset="0"/>
              </a:rPr>
              <a:t>.</a:t>
            </a:r>
            <a:endParaRPr lang="en-GB" dirty="0">
              <a:latin typeface="Times New Roman" charset="0"/>
              <a:ea typeface="Times New Roman" charset="0"/>
              <a:cs typeface="Times New Roman" charset="0"/>
            </a:endParaRPr>
          </a:p>
          <a:p>
            <a:pPr marL="285750" indent="-285750" algn="just">
              <a:lnSpc>
                <a:spcPct val="150000"/>
              </a:lnSpc>
              <a:buFont typeface="Arial" charset="0"/>
              <a:buChar char="•"/>
            </a:pPr>
            <a:r>
              <a:rPr lang="el-GR" dirty="0">
                <a:latin typeface="Times New Roman" charset="0"/>
                <a:ea typeface="Times New Roman" charset="0"/>
                <a:cs typeface="Times New Roman" charset="0"/>
              </a:rPr>
              <a:t>Τσιάρας, Α. (2005). </a:t>
            </a:r>
            <a:r>
              <a:rPr lang="el-GR" i="1" dirty="0">
                <a:latin typeface="Times New Roman" charset="0"/>
                <a:ea typeface="Times New Roman" charset="0"/>
                <a:cs typeface="Times New Roman" charset="0"/>
              </a:rPr>
              <a:t>Το δράμα και το θέατρο στην εκπαίδευση</a:t>
            </a:r>
            <a:r>
              <a:rPr lang="el-GR" dirty="0">
                <a:latin typeface="Times New Roman" charset="0"/>
                <a:ea typeface="Times New Roman" charset="0"/>
                <a:cs typeface="Times New Roman" charset="0"/>
              </a:rPr>
              <a:t>. Αθήνα</a:t>
            </a:r>
            <a:r>
              <a:rPr lang="en-US"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Εκτυπώσεις-Εκδόσεις Παπούλιας.</a:t>
            </a:r>
          </a:p>
          <a:p>
            <a:pPr marL="285750" indent="-285750" algn="just">
              <a:lnSpc>
                <a:spcPct val="150000"/>
              </a:lnSpc>
              <a:buFont typeface="Arial" charset="0"/>
              <a:buChar char="•"/>
            </a:pPr>
            <a:r>
              <a:rPr lang="el-GR" dirty="0" err="1">
                <a:latin typeface="Times New Roman" charset="0"/>
                <a:ea typeface="Times New Roman" charset="0"/>
                <a:cs typeface="Times New Roman" charset="0"/>
              </a:rPr>
              <a:t>Φρυδάκη</a:t>
            </a:r>
            <a:r>
              <a:rPr lang="el-GR" dirty="0">
                <a:latin typeface="Times New Roman" charset="0"/>
                <a:ea typeface="Times New Roman" charset="0"/>
                <a:cs typeface="Times New Roman" charset="0"/>
              </a:rPr>
              <a:t>, Ε. (2009). </a:t>
            </a:r>
            <a:r>
              <a:rPr lang="el-GR" i="1" dirty="0">
                <a:latin typeface="Times New Roman" charset="0"/>
                <a:ea typeface="Times New Roman" charset="0"/>
                <a:cs typeface="Times New Roman" charset="0"/>
              </a:rPr>
              <a:t>Η διδασκαλία στην τομή της νεωτερικής και της </a:t>
            </a:r>
            <a:r>
              <a:rPr lang="el-GR" i="1" dirty="0" err="1">
                <a:latin typeface="Times New Roman" charset="0"/>
                <a:ea typeface="Times New Roman" charset="0"/>
                <a:cs typeface="Times New Roman" charset="0"/>
              </a:rPr>
              <a:t>μετανεωτερικής</a:t>
            </a:r>
            <a:r>
              <a:rPr lang="el-GR" i="1" dirty="0">
                <a:latin typeface="Times New Roman" charset="0"/>
                <a:ea typeface="Times New Roman" charset="0"/>
                <a:cs typeface="Times New Roman" charset="0"/>
              </a:rPr>
              <a:t> σκέψης. </a:t>
            </a:r>
            <a:r>
              <a:rPr lang="el-GR" dirty="0">
                <a:latin typeface="Times New Roman" charset="0"/>
                <a:ea typeface="Times New Roman" charset="0"/>
                <a:cs typeface="Times New Roman" charset="0"/>
              </a:rPr>
              <a:t>Αθήνα: Κριτική.    </a:t>
            </a:r>
          </a:p>
          <a:p>
            <a:pPr marL="285750" indent="-285750" algn="just">
              <a:lnSpc>
                <a:spcPct val="150000"/>
              </a:lnSpc>
              <a:buFont typeface="Arial" charset="0"/>
              <a:buChar char="•"/>
            </a:pPr>
            <a:endParaRPr lang="el-GR" dirty="0">
              <a:latin typeface="Times New Roman" charset="0"/>
              <a:ea typeface="Times New Roman" charset="0"/>
              <a:cs typeface="Times New Roman" charset="0"/>
            </a:endParaRPr>
          </a:p>
        </p:txBody>
      </p:sp>
    </p:spTree>
    <p:extLst>
      <p:ext uri="{BB962C8B-B14F-4D97-AF65-F5344CB8AC3E}">
        <p14:creationId xmlns:p14="http://schemas.microsoft.com/office/powerpoint/2010/main" val="63131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4FEE74-F976-5A7E-7D41-379A75F2876E}"/>
              </a:ext>
            </a:extLst>
          </p:cNvPr>
          <p:cNvSpPr txBox="1"/>
          <p:nvPr/>
        </p:nvSpPr>
        <p:spPr>
          <a:xfrm>
            <a:off x="2586841" y="130630"/>
            <a:ext cx="7018317" cy="369332"/>
          </a:xfrm>
          <a:prstGeom prst="rect">
            <a:avLst/>
          </a:prstGeom>
          <a:noFill/>
        </p:spPr>
        <p:txBody>
          <a:bodyPr wrap="square" rtlCol="0">
            <a:spAutoFit/>
          </a:bodyPr>
          <a:lstStyle/>
          <a:p>
            <a:pPr marL="285750" indent="-285750" algn="ctr">
              <a:buFont typeface="Wingdings" pitchFamily="2" charset="2"/>
              <a:buChar char="Ø"/>
            </a:pPr>
            <a:r>
              <a:rPr lang="el-GR" b="1" dirty="0">
                <a:latin typeface="Times New Roman" panose="02020603050405020304" pitchFamily="18" charset="0"/>
                <a:cs typeface="Times New Roman" panose="02020603050405020304" pitchFamily="18" charset="0"/>
              </a:rPr>
              <a:t>Θέματα που θα συζητηθούν</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6F87ECA-5E07-D215-C55F-0F15A34CBD5F}"/>
              </a:ext>
            </a:extLst>
          </p:cNvPr>
          <p:cNvSpPr txBox="1"/>
          <p:nvPr/>
        </p:nvSpPr>
        <p:spPr>
          <a:xfrm>
            <a:off x="-1" y="665018"/>
            <a:ext cx="12192001" cy="3366499"/>
          </a:xfrm>
          <a:prstGeom prst="rect">
            <a:avLst/>
          </a:prstGeom>
          <a:noFill/>
        </p:spPr>
        <p:txBody>
          <a:bodyPr wrap="square" rtlCol="0">
            <a:spAutoFit/>
          </a:bodyPr>
          <a:lstStyle/>
          <a:p>
            <a:pPr marL="342900" indent="-342900" algn="just">
              <a:lnSpc>
                <a:spcPct val="150000"/>
              </a:lnSpc>
              <a:buAutoNum type="arabicPeriod"/>
            </a:pPr>
            <a:r>
              <a:rPr lang="el-GR" b="1" dirty="0">
                <a:latin typeface="Times New Roman" charset="0"/>
                <a:cs typeface="Times New Roman" charset="0"/>
              </a:rPr>
              <a:t>Σκηνοθέτες και θεατράνθρωποι που επηρέασαν την πρακτική και τη θεωρία του θεάτρου στην εκπαίδευση </a:t>
            </a:r>
            <a:r>
              <a:rPr lang="el-GR" dirty="0">
                <a:latin typeface="Times New Roman" charset="0"/>
                <a:cs typeface="Times New Roman" charset="0"/>
              </a:rPr>
              <a:t>(</a:t>
            </a:r>
            <a:r>
              <a:rPr lang="en-GB" dirty="0">
                <a:latin typeface="Times New Roman" charset="0"/>
                <a:cs typeface="Times New Roman" charset="0"/>
              </a:rPr>
              <a:t>Konstantin Stanislavski (1863-1938)</a:t>
            </a:r>
            <a:r>
              <a:rPr lang="el-GR" dirty="0">
                <a:latin typeface="Times New Roman" charset="0"/>
                <a:cs typeface="Times New Roman" charset="0"/>
              </a:rPr>
              <a:t>, σκηνοθέτη </a:t>
            </a:r>
            <a:r>
              <a:rPr lang="el-GR" dirty="0" err="1">
                <a:latin typeface="Times New Roman" charset="0"/>
                <a:cs typeface="Times New Roman" charset="0"/>
              </a:rPr>
              <a:t>Γιέρζυ</a:t>
            </a:r>
            <a:r>
              <a:rPr lang="el-GR" dirty="0">
                <a:latin typeface="Times New Roman" charset="0"/>
                <a:cs typeface="Times New Roman" charset="0"/>
              </a:rPr>
              <a:t> </a:t>
            </a:r>
            <a:r>
              <a:rPr lang="el-GR" dirty="0" err="1">
                <a:latin typeface="Times New Roman" charset="0"/>
                <a:cs typeface="Times New Roman" charset="0"/>
              </a:rPr>
              <a:t>Μαριάν</a:t>
            </a:r>
            <a:r>
              <a:rPr lang="el-GR" dirty="0">
                <a:latin typeface="Times New Roman" charset="0"/>
                <a:cs typeface="Times New Roman" charset="0"/>
              </a:rPr>
              <a:t> </a:t>
            </a:r>
            <a:r>
              <a:rPr lang="el-GR" dirty="0" err="1">
                <a:latin typeface="Times New Roman" charset="0"/>
                <a:cs typeface="Times New Roman" charset="0"/>
              </a:rPr>
              <a:t>Γκροτόφσκι</a:t>
            </a:r>
            <a:r>
              <a:rPr lang="el-GR" dirty="0">
                <a:latin typeface="Times New Roman" charset="0"/>
                <a:cs typeface="Times New Roman" charset="0"/>
              </a:rPr>
              <a:t> (1933-1999), </a:t>
            </a:r>
            <a:r>
              <a:rPr lang="en-GB" dirty="0">
                <a:latin typeface="Times New Roman" charset="0"/>
                <a:cs typeface="Times New Roman" charset="0"/>
              </a:rPr>
              <a:t>Bertolt Brecht (1898-1956) </a:t>
            </a:r>
            <a:endParaRPr lang="el-GR" dirty="0">
              <a:latin typeface="Times New Roman" charset="0"/>
              <a:cs typeface="Times New Roman" charset="0"/>
            </a:endParaRPr>
          </a:p>
          <a:p>
            <a:pPr algn="just">
              <a:lnSpc>
                <a:spcPct val="150000"/>
              </a:lnSpc>
            </a:pPr>
            <a:endParaRPr lang="el-GR" dirty="0">
              <a:latin typeface="Times New Roman" charset="0"/>
              <a:cs typeface="Times New Roman" charset="0"/>
            </a:endParaRPr>
          </a:p>
          <a:p>
            <a:pPr algn="just">
              <a:lnSpc>
                <a:spcPct val="150000"/>
              </a:lnSpc>
            </a:pPr>
            <a:r>
              <a:rPr lang="en-GB" dirty="0">
                <a:latin typeface="Times New Roman" charset="0"/>
                <a:cs typeface="Times New Roman" charset="0"/>
              </a:rPr>
              <a:t>2. </a:t>
            </a:r>
            <a:r>
              <a:rPr lang="el-GR" dirty="0" err="1">
                <a:latin typeface="Times New Roman" charset="0"/>
                <a:cs typeface="Times New Roman" charset="0"/>
              </a:rPr>
              <a:t>Θεραπευτικ</a:t>
            </a:r>
            <a:r>
              <a:rPr lang="en-GB" dirty="0" err="1">
                <a:latin typeface="Times New Roman" charset="0"/>
                <a:cs typeface="Times New Roman" charset="0"/>
              </a:rPr>
              <a:t>ό</a:t>
            </a:r>
            <a:r>
              <a:rPr lang="el-GR" dirty="0">
                <a:latin typeface="Times New Roman" charset="0"/>
                <a:cs typeface="Times New Roman" charset="0"/>
              </a:rPr>
              <a:t> θέατρο-</a:t>
            </a:r>
            <a:r>
              <a:rPr lang="el-GR" b="1" dirty="0">
                <a:latin typeface="Times New Roman" charset="0"/>
                <a:ea typeface="Times New Roman" charset="0"/>
                <a:cs typeface="Times New Roman" charset="0"/>
              </a:rPr>
              <a:t> Επίδραση ψυχοδυναμικών θεωριών που σχετίζονται με τη ψυχοθεραπεία </a:t>
            </a:r>
            <a:r>
              <a:rPr lang="el-GR" dirty="0">
                <a:latin typeface="Times New Roman" charset="0"/>
                <a:ea typeface="Times New Roman" charset="0"/>
                <a:cs typeface="Times New Roman" charset="0"/>
              </a:rPr>
              <a:t>στη διαμόρφωση της θεωρίας και των πρακτικών του θεάτρου στην εκπαίδευση (ψυχόδραμα και κοινωνιόδραμα του </a:t>
            </a:r>
            <a:r>
              <a:rPr lang="en-GB" dirty="0">
                <a:latin typeface="Times New Roman" charset="0"/>
                <a:ea typeface="Times New Roman" charset="0"/>
                <a:cs typeface="Times New Roman" charset="0"/>
              </a:rPr>
              <a:t>Jacob Moreno (1889-1974)</a:t>
            </a:r>
          </a:p>
          <a:p>
            <a:pPr algn="just">
              <a:lnSpc>
                <a:spcPct val="150000"/>
              </a:lnSpc>
            </a:pPr>
            <a:endParaRPr lang="en-GB" dirty="0">
              <a:latin typeface="Times New Roman" charset="0"/>
              <a:ea typeface="Times New Roman" charset="0"/>
              <a:cs typeface="Times New Roman" charset="0"/>
            </a:endParaRPr>
          </a:p>
          <a:p>
            <a:pPr algn="just">
              <a:lnSpc>
                <a:spcPct val="150000"/>
              </a:lnSpc>
            </a:pPr>
            <a:r>
              <a:rPr lang="en-GB" b="1" dirty="0">
                <a:latin typeface="Times New Roman" charset="0"/>
                <a:ea typeface="Times New Roman" charset="0"/>
                <a:cs typeface="Times New Roman" charset="0"/>
              </a:rPr>
              <a:t>3. </a:t>
            </a:r>
            <a:r>
              <a:rPr lang="el-GR" b="1" dirty="0">
                <a:latin typeface="Times New Roman" charset="0"/>
                <a:ea typeface="Times New Roman" charset="0"/>
                <a:cs typeface="Times New Roman" charset="0"/>
              </a:rPr>
              <a:t>Η επίδραση των γνωστικών ψυχολογικών θεωριών για την εκπαίδευση και για το παιχνίδι </a:t>
            </a:r>
            <a:r>
              <a:rPr lang="el-GR" dirty="0">
                <a:latin typeface="Times New Roman" charset="0"/>
                <a:ea typeface="Times New Roman" charset="0"/>
                <a:cs typeface="Times New Roman" charset="0"/>
              </a:rPr>
              <a:t>στη διαμόρφωση της θεωρίας και των πρακτικών του θεάτρου στην εκπαίδευση</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647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613" y="8044"/>
            <a:ext cx="12191999" cy="369332"/>
          </a:xfrm>
          <a:prstGeom prst="rect">
            <a:avLst/>
          </a:prstGeom>
          <a:noFill/>
        </p:spPr>
        <p:txBody>
          <a:bodyPr wrap="square" rtlCol="0">
            <a:spAutoFit/>
          </a:bodyPr>
          <a:lstStyle/>
          <a:p>
            <a:r>
              <a:rPr lang="el-GR" b="1" dirty="0">
                <a:latin typeface="Times New Roman" charset="0"/>
                <a:ea typeface="Times New Roman" charset="0"/>
                <a:cs typeface="Times New Roman" charset="0"/>
              </a:rPr>
              <a:t>1</a:t>
            </a:r>
            <a:r>
              <a:rPr lang="en-US" b="1" dirty="0">
                <a:latin typeface="Times New Roman" charset="0"/>
                <a:ea typeface="Times New Roman" charset="0"/>
                <a:cs typeface="Times New Roman" charset="0"/>
              </a:rPr>
              <a:t>.</a:t>
            </a:r>
            <a:r>
              <a:rPr lang="el-GR" b="1" dirty="0">
                <a:latin typeface="Times New Roman" charset="0"/>
                <a:ea typeface="Times New Roman" charset="0"/>
                <a:cs typeface="Times New Roman" charset="0"/>
              </a:rPr>
              <a:t> Η επίδραση πρωτοπόρων σκηνοθετών στη διαμόρφωση της θεωρίας και των πρακτικών του θεάτρου στην εκπαίδευση</a:t>
            </a:r>
            <a:r>
              <a:rPr lang="en-US" b="1" dirty="0">
                <a:latin typeface="Times New Roman" charset="0"/>
                <a:ea typeface="Times New Roman" charset="0"/>
                <a:cs typeface="Times New Roman" charset="0"/>
              </a:rPr>
              <a:t> </a:t>
            </a:r>
          </a:p>
        </p:txBody>
      </p:sp>
      <p:sp>
        <p:nvSpPr>
          <p:cNvPr id="5" name="TextBox 4"/>
          <p:cNvSpPr txBox="1"/>
          <p:nvPr/>
        </p:nvSpPr>
        <p:spPr>
          <a:xfrm>
            <a:off x="-23613" y="482751"/>
            <a:ext cx="12191998" cy="873509"/>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Τεχνικές που ανέπτυξε ο Ρώσος σκηνοθέτης</a:t>
            </a:r>
            <a:r>
              <a:rPr lang="en-US" b="1" dirty="0">
                <a:latin typeface="Times New Roman" charset="0"/>
                <a:ea typeface="Times New Roman" charset="0"/>
                <a:cs typeface="Times New Roman" charset="0"/>
              </a:rPr>
              <a:t> Konstantin Stanislavski (1863-1938)</a:t>
            </a:r>
            <a:r>
              <a:rPr lang="el-GR" b="1" dirty="0">
                <a:latin typeface="Times New Roman" charset="0"/>
                <a:ea typeface="Times New Roman" charset="0"/>
                <a:cs typeface="Times New Roman" charset="0"/>
              </a:rPr>
              <a:t> για την αληθοφανή ανάπτυξη των ρόλων από τους ηθοποιούς    </a:t>
            </a:r>
            <a:endParaRPr lang="en-US" b="1" dirty="0">
              <a:latin typeface="Times New Roman" charset="0"/>
              <a:ea typeface="Times New Roman" charset="0"/>
              <a:cs typeface="Times New Roman" charset="0"/>
            </a:endParaRPr>
          </a:p>
        </p:txBody>
      </p:sp>
      <p:sp>
        <p:nvSpPr>
          <p:cNvPr id="7" name="TextBox 6"/>
          <p:cNvSpPr txBox="1"/>
          <p:nvPr/>
        </p:nvSpPr>
        <p:spPr>
          <a:xfrm>
            <a:off x="23614" y="1356260"/>
            <a:ext cx="12333667" cy="1202252"/>
          </a:xfrm>
          <a:prstGeom prst="rect">
            <a:avLst/>
          </a:prstGeom>
          <a:noFill/>
        </p:spPr>
        <p:txBody>
          <a:bodyPr wrap="square" rtlCol="0">
            <a:spAutoFit/>
          </a:bodyPr>
          <a:lstStyle/>
          <a:p>
            <a:pPr algn="just">
              <a:lnSpc>
                <a:spcPct val="150000"/>
              </a:lnSpc>
            </a:pPr>
            <a:r>
              <a:rPr lang="el-GR" dirty="0">
                <a:latin typeface="Times New Roman" charset="0"/>
                <a:ea typeface="Times New Roman" charset="0"/>
                <a:cs typeface="Times New Roman" charset="0"/>
              </a:rPr>
              <a:t>- </a:t>
            </a:r>
            <a:r>
              <a:rPr lang="el-GR" sz="1600" dirty="0">
                <a:latin typeface="Times New Roman" charset="0"/>
                <a:ea typeface="Times New Roman" charset="0"/>
                <a:cs typeface="Times New Roman" charset="0"/>
              </a:rPr>
              <a:t>Με βάση την εργασία του στο θέατρο της Μόσχας  ανέπτυξε μια σειρά από τεχνικές μέσω των οποίων οδηγούσε αρχικά τους ηθοποιούς να ανακαλέσουν μνήμες για τα συναισθήματα που θέλουν να αποδώσουν. Στη συνέχεια δοκίμασε αυτοσχεδιασμούς και συζήτηση ώστε οι ηθοποιοί να αποδώσουν σωματικά το συναίσθημα.   </a:t>
            </a:r>
            <a:endParaRPr lang="en-US" sz="1600" dirty="0">
              <a:latin typeface="Times New Roman" charset="0"/>
              <a:ea typeface="Times New Roman" charset="0"/>
              <a:cs typeface="Times New Roman" charset="0"/>
            </a:endParaRPr>
          </a:p>
        </p:txBody>
      </p:sp>
      <p:sp>
        <p:nvSpPr>
          <p:cNvPr id="10" name="TextBox 9">
            <a:extLst>
              <a:ext uri="{FF2B5EF4-FFF2-40B4-BE49-F238E27FC236}">
                <a16:creationId xmlns:a16="http://schemas.microsoft.com/office/drawing/2014/main" id="{121EABEF-1FFA-2B48-9026-0B041BEB18AF}"/>
              </a:ext>
            </a:extLst>
          </p:cNvPr>
          <p:cNvSpPr txBox="1"/>
          <p:nvPr/>
        </p:nvSpPr>
        <p:spPr>
          <a:xfrm>
            <a:off x="23614" y="2446829"/>
            <a:ext cx="12192000" cy="873509"/>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Το φτωχό θέατρο του Πολωνού σκηνοθέτη </a:t>
            </a:r>
            <a:r>
              <a:rPr lang="el-GR" b="1" dirty="0" err="1">
                <a:latin typeface="Times New Roman" charset="0"/>
                <a:ea typeface="Times New Roman" charset="0"/>
                <a:cs typeface="Times New Roman" charset="0"/>
              </a:rPr>
              <a:t>Γιέρζυ</a:t>
            </a:r>
            <a:r>
              <a:rPr lang="el-GR" b="1" dirty="0">
                <a:latin typeface="Times New Roman" charset="0"/>
                <a:ea typeface="Times New Roman" charset="0"/>
                <a:cs typeface="Times New Roman" charset="0"/>
              </a:rPr>
              <a:t> </a:t>
            </a:r>
            <a:r>
              <a:rPr lang="el-GR" b="1" dirty="0" err="1">
                <a:latin typeface="Times New Roman" charset="0"/>
                <a:ea typeface="Times New Roman" charset="0"/>
                <a:cs typeface="Times New Roman" charset="0"/>
              </a:rPr>
              <a:t>Μαριάν</a:t>
            </a:r>
            <a:r>
              <a:rPr lang="el-GR" b="1" dirty="0">
                <a:latin typeface="Times New Roman" charset="0"/>
                <a:ea typeface="Times New Roman" charset="0"/>
                <a:cs typeface="Times New Roman" charset="0"/>
              </a:rPr>
              <a:t> </a:t>
            </a:r>
            <a:r>
              <a:rPr lang="el-GR" b="1" dirty="0" err="1">
                <a:latin typeface="Times New Roman" charset="0"/>
                <a:ea typeface="Times New Roman" charset="0"/>
                <a:cs typeface="Times New Roman" charset="0"/>
              </a:rPr>
              <a:t>Γκροτόφσκι</a:t>
            </a:r>
            <a:r>
              <a:rPr lang="el-GR" b="1" dirty="0">
                <a:latin typeface="Times New Roman" charset="0"/>
                <a:ea typeface="Times New Roman" charset="0"/>
                <a:cs typeface="Times New Roman" charset="0"/>
              </a:rPr>
              <a:t> (1933-1999) και η έμφαση στα εκφραστικά μέσα του ηθοποιού. </a:t>
            </a:r>
            <a:endParaRPr lang="en-US" b="1" dirty="0">
              <a:latin typeface="Times New Roman" charset="0"/>
              <a:ea typeface="Times New Roman" charset="0"/>
              <a:cs typeface="Times New Roman" charset="0"/>
            </a:endParaRPr>
          </a:p>
        </p:txBody>
      </p:sp>
      <p:sp>
        <p:nvSpPr>
          <p:cNvPr id="2" name="TextBox 1">
            <a:extLst>
              <a:ext uri="{FF2B5EF4-FFF2-40B4-BE49-F238E27FC236}">
                <a16:creationId xmlns:a16="http://schemas.microsoft.com/office/drawing/2014/main" id="{3CB9B2BE-5D5E-DF48-B9D2-ED553ECFC94A}"/>
              </a:ext>
            </a:extLst>
          </p:cNvPr>
          <p:cNvSpPr txBox="1"/>
          <p:nvPr/>
        </p:nvSpPr>
        <p:spPr>
          <a:xfrm>
            <a:off x="23614" y="3208654"/>
            <a:ext cx="12192000" cy="3741409"/>
          </a:xfrm>
          <a:prstGeom prst="rect">
            <a:avLst/>
          </a:prstGeom>
          <a:noFill/>
        </p:spPr>
        <p:txBody>
          <a:bodyPr wrap="square" rtlCol="0">
            <a:spAutoFit/>
          </a:bodyPr>
          <a:lstStyle/>
          <a:p>
            <a:pPr algn="just">
              <a:lnSpc>
                <a:spcPct val="150000"/>
              </a:lnSpc>
            </a:pPr>
            <a:r>
              <a:rPr lang="el-GR" sz="1600" dirty="0">
                <a:latin typeface="Times New Roman" panose="02020603050405020304" pitchFamily="18" charset="0"/>
                <a:cs typeface="Times New Roman" panose="02020603050405020304" pitchFamily="18" charset="0"/>
              </a:rPr>
              <a:t>- Με βάση τις επιρροές που δέχθηκε από τον κοινωνικό και πολιτικό προσανατολισμό του θεάτρου στις αρχές και στα μέσα του 20ου αιώνα  δημιούργησε ένα είδος θεάτρου που ονόμασε ο ίδιος «φτωχό θέατρο»</a:t>
            </a:r>
          </a:p>
          <a:p>
            <a:pPr algn="just">
              <a:lnSpc>
                <a:spcPct val="150000"/>
              </a:lnSpc>
            </a:pPr>
            <a:r>
              <a:rPr lang="el-GR" sz="1600" dirty="0">
                <a:latin typeface="Times New Roman" panose="02020603050405020304" pitchFamily="18" charset="0"/>
                <a:cs typeface="Times New Roman" panose="02020603050405020304" pitchFamily="18" charset="0"/>
              </a:rPr>
              <a:t>-Προτείνει ασκήσεις και τεχνικές αυτοσχεδιασμού με στόχο την ενίσχυση από τη μία πλευρά, των δημιουργικών δεξιοτήτων και των εκφραστικών μέσων του  ηθοποιού, σώματος, φωνής και λόγου  και την απομάκρυνση από την άλλη, όσο το δυνατόν περισσότερο του φωτισμού, του μακιγιάζ, των σκηνικών αντικειμένων, των κουστουμιών, των ηχητικών εφέ επεκτείνοντας τα όρια των ηθοποιών αλλά και του κοινού.</a:t>
            </a:r>
          </a:p>
          <a:p>
            <a:pPr algn="just">
              <a:lnSpc>
                <a:spcPct val="150000"/>
              </a:lnSpc>
            </a:pPr>
            <a:r>
              <a:rPr lang="el-GR" sz="1600" dirty="0">
                <a:latin typeface="Times New Roman" panose="02020603050405020304" pitchFamily="18" charset="0"/>
                <a:cs typeface="Times New Roman" panose="02020603050405020304" pitchFamily="18" charset="0"/>
              </a:rPr>
              <a:t>-Δίνει ιδιαίτερη έμφαση στον ρόλο του κοινού  και την επικοινωνία με τους ηθοποιούς ενθαρρύνοντας τους να παίζουν ανάμεσα στο κοινό και φωτίζοντας τους θεατές όπως φωτίζονται και οι ηθοποιοί, δίνοντας του έτσι ενεργό ρόλο.       </a:t>
            </a:r>
            <a:endParaRPr lang="en-US" sz="1600" dirty="0">
              <a:latin typeface="Times New Roman" panose="02020603050405020304" pitchFamily="18" charset="0"/>
              <a:cs typeface="Times New Roman" panose="02020603050405020304" pitchFamily="18" charset="0"/>
            </a:endParaRPr>
          </a:p>
          <a:p>
            <a:pPr algn="just">
              <a:lnSpc>
                <a:spcPct val="150000"/>
              </a:lnSpc>
            </a:pPr>
            <a:r>
              <a:rPr lang="en-US"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Με β</a:t>
            </a:r>
            <a:r>
              <a:rPr lang="en-US" sz="1600" dirty="0" err="1">
                <a:latin typeface="Times New Roman" panose="02020603050405020304" pitchFamily="18" charset="0"/>
                <a:cs typeface="Times New Roman" panose="02020603050405020304" pitchFamily="18" charset="0"/>
              </a:rPr>
              <a:t>ά</a:t>
            </a:r>
            <a:r>
              <a:rPr lang="el-GR" sz="1600" dirty="0" err="1">
                <a:latin typeface="Times New Roman" panose="02020603050405020304" pitchFamily="18" charset="0"/>
                <a:cs typeface="Times New Roman" panose="02020603050405020304" pitchFamily="18" charset="0"/>
              </a:rPr>
              <a:t>ση</a:t>
            </a:r>
            <a:r>
              <a:rPr lang="el-GR" sz="1600" dirty="0">
                <a:latin typeface="Times New Roman" panose="02020603050405020304" pitchFamily="18" charset="0"/>
                <a:cs typeface="Times New Roman" panose="02020603050405020304" pitchFamily="18" charset="0"/>
              </a:rPr>
              <a:t> τη συμβολική διάσταση του θεάτρου διαχωρίζει το «θέαμα» από την «παράσταση» θεωρώντας την παράσταση ως μια παγκόσμια γλώσσα και τελετουργική πράξη η οποία βοηθάει να εκφραστούν τα σημεία του ασυνειδήτου που δεν μπορούν να εκφραστούν λεκτικά, οδηγώντας στην αλληλεπίδραση.</a:t>
            </a:r>
            <a:endParaRPr lang="en-GR"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3909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28F73E7-B3D9-4A48-98A4-C68264EAC63D}"/>
              </a:ext>
            </a:extLst>
          </p:cNvPr>
          <p:cNvSpPr txBox="1"/>
          <p:nvPr/>
        </p:nvSpPr>
        <p:spPr>
          <a:xfrm>
            <a:off x="165279" y="275285"/>
            <a:ext cx="11861442" cy="923330"/>
          </a:xfrm>
          <a:prstGeom prst="rect">
            <a:avLst/>
          </a:prstGeom>
          <a:noFill/>
        </p:spPr>
        <p:txBody>
          <a:bodyPr wrap="square" rtlCol="0">
            <a:spAutoFit/>
          </a:bodyPr>
          <a:lstStyle/>
          <a:p>
            <a:pPr marL="342900" indent="-342900" algn="just">
              <a:lnSpc>
                <a:spcPct val="150000"/>
              </a:lnSpc>
              <a:buFont typeface="Wingdings" charset="2"/>
              <a:buChar char="Ø"/>
            </a:pPr>
            <a:r>
              <a:rPr lang="el-GR" b="1" dirty="0">
                <a:latin typeface="Times New Roman" charset="0"/>
                <a:ea typeface="Times New Roman" charset="0"/>
                <a:cs typeface="Times New Roman" charset="0"/>
              </a:rPr>
              <a:t>Το επικό θέατρο και η τεχνική της αποστασιοποίησης του θεατή που εισήγαγε ο Γερμανός δραματουργός και σκηνοθέτης </a:t>
            </a:r>
            <a:r>
              <a:rPr lang="en-US" b="1" dirty="0" err="1">
                <a:latin typeface="Times New Roman" charset="0"/>
                <a:ea typeface="Times New Roman" charset="0"/>
                <a:cs typeface="Times New Roman" charset="0"/>
              </a:rPr>
              <a:t>Bertolt</a:t>
            </a:r>
            <a:r>
              <a:rPr lang="en-US" b="1" dirty="0">
                <a:latin typeface="Times New Roman" charset="0"/>
                <a:ea typeface="Times New Roman" charset="0"/>
                <a:cs typeface="Times New Roman" charset="0"/>
              </a:rPr>
              <a:t> Brecht (1898-1956) </a:t>
            </a:r>
            <a:r>
              <a:rPr lang="el-GR" b="1" dirty="0">
                <a:latin typeface="Times New Roman" charset="0"/>
                <a:ea typeface="Times New Roman" charset="0"/>
                <a:cs typeface="Times New Roman" charset="0"/>
              </a:rPr>
              <a:t> </a:t>
            </a:r>
            <a:endParaRPr lang="en-US" b="1" dirty="0">
              <a:latin typeface="Times New Roman" charset="0"/>
              <a:ea typeface="Times New Roman" charset="0"/>
              <a:cs typeface="Times New Roman" charset="0"/>
            </a:endParaRPr>
          </a:p>
        </p:txBody>
      </p:sp>
      <p:sp>
        <p:nvSpPr>
          <p:cNvPr id="5" name="TextBox 4">
            <a:extLst>
              <a:ext uri="{FF2B5EF4-FFF2-40B4-BE49-F238E27FC236}">
                <a16:creationId xmlns:a16="http://schemas.microsoft.com/office/drawing/2014/main" id="{2F9CEE25-76C5-7D44-A3F0-F22ECCF93776}"/>
              </a:ext>
            </a:extLst>
          </p:cNvPr>
          <p:cNvSpPr txBox="1"/>
          <p:nvPr/>
        </p:nvSpPr>
        <p:spPr>
          <a:xfrm>
            <a:off x="0" y="1354001"/>
            <a:ext cx="12144780" cy="4612994"/>
          </a:xfrm>
          <a:prstGeom prst="rect">
            <a:avLst/>
          </a:prstGeom>
          <a:noFill/>
        </p:spPr>
        <p:txBody>
          <a:bodyPr wrap="square" rtlCol="0">
            <a:spAutoFit/>
          </a:bodyPr>
          <a:lstStyle/>
          <a:p>
            <a:pPr algn="just">
              <a:lnSpc>
                <a:spcPct val="150000"/>
              </a:lnSpc>
            </a:pPr>
            <a:r>
              <a:rPr lang="el-GR" dirty="0">
                <a:latin typeface="Times New Roman" charset="0"/>
                <a:ea typeface="Times New Roman" charset="0"/>
                <a:cs typeface="Times New Roman" charset="0"/>
              </a:rPr>
              <a:t>- Επηρεασμένος από το Κινέζικο θέατρο και τον τρόπο που προσεγγίζεται ο ρόλος από τον ηθοποιό εισάγει μια νέα δραματουργική μέθοδο που το ονομάζει «επικό θέατρο» στο οποίο βασικό στοιχείο αποτελεί «το φαινόμενο της αποστασιοποίησης». </a:t>
            </a:r>
          </a:p>
          <a:p>
            <a:pPr marL="285750" indent="-285750" algn="just">
              <a:lnSpc>
                <a:spcPct val="150000"/>
              </a:lnSpc>
              <a:buFontTx/>
              <a:buChar char="-"/>
            </a:pPr>
            <a:r>
              <a:rPr lang="el-GR" dirty="0">
                <a:latin typeface="Times New Roman" charset="0"/>
                <a:ea typeface="Times New Roman" charset="0"/>
                <a:cs typeface="Times New Roman" charset="0"/>
              </a:rPr>
              <a:t>Με βάση τη τεχνικής της «αποστασιοποίησης» ο θεατής δεν πρέπει να ξεχνάει ότι αυτό που βλέπει είναι παράσταση, δεν πρέπει να βυθίζεται στην ψευδαίσθηση αλλά να θυμάται ότι είναι θεατής, ότι είναι κριτής, να συγκρίνει ότι βλέπει με την πραγματικότητα και η παράσταση να γίνεται κίνητρο όχι μόνο αντίληψης της πραγματικότητας των θεατών αλλά και αλλαγής της.  </a:t>
            </a:r>
          </a:p>
          <a:p>
            <a:pPr marL="285750" indent="-285750" algn="just">
              <a:lnSpc>
                <a:spcPct val="150000"/>
              </a:lnSpc>
              <a:buFontTx/>
              <a:buChar char="-"/>
            </a:pPr>
            <a:r>
              <a:rPr lang="el-GR" dirty="0">
                <a:latin typeface="Times New Roman" charset="0"/>
                <a:ea typeface="Times New Roman" charset="0"/>
                <a:cs typeface="Times New Roman" charset="0"/>
              </a:rPr>
              <a:t>Για να επιτευχθεί το φαινόμενο της αποστασιοποίησης εισάγει κάποιες τεχνικές επί σκηνής όπως </a:t>
            </a:r>
            <a:r>
              <a:rPr lang="en-US" dirty="0" err="1">
                <a:latin typeface="Times New Roman" charset="0"/>
                <a:ea typeface="Times New Roman" charset="0"/>
                <a:cs typeface="Times New Roman" charset="0"/>
              </a:rPr>
              <a:t>ό</a:t>
            </a:r>
            <a:r>
              <a:rPr lang="el-GR" dirty="0">
                <a:latin typeface="Times New Roman" charset="0"/>
                <a:ea typeface="Times New Roman" charset="0"/>
                <a:cs typeface="Times New Roman" charset="0"/>
              </a:rPr>
              <a:t>τι πρόδιδαν το τέλος του έργου από την αρχή, ΄έβαζαν τους ηθοποιούς να θυμίζουν στο κοινό ότι είναι ηθοποιοί, διέκοπταν τραγικές σκηνές με χιουμοριστικά τραγούδια, έβαζαν κάρτες για να πληροφορήσουν ότι η σκηνή άλλαζε, εμφανίζονταν χέρια στη σκηνή που μετακινούσαν το σκηνικό κ.τ.λ. </a:t>
            </a: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183888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15910"/>
            <a:ext cx="12015989" cy="873509"/>
          </a:xfrm>
          <a:prstGeom prst="rect">
            <a:avLst/>
          </a:prstGeom>
          <a:noFill/>
        </p:spPr>
        <p:txBody>
          <a:bodyPr wrap="square" rtlCol="0">
            <a:spAutoFit/>
          </a:bodyPr>
          <a:lstStyle/>
          <a:p>
            <a:pPr algn="just">
              <a:lnSpc>
                <a:spcPct val="150000"/>
              </a:lnSpc>
            </a:pPr>
            <a:r>
              <a:rPr lang="en-US" b="1" dirty="0">
                <a:latin typeface="Times New Roman" charset="0"/>
                <a:ea typeface="Times New Roman" charset="0"/>
                <a:cs typeface="Times New Roman" charset="0"/>
              </a:rPr>
              <a:t>2</a:t>
            </a:r>
            <a:r>
              <a:rPr lang="el-GR" b="1" dirty="0">
                <a:latin typeface="Times New Roman" charset="0"/>
                <a:ea typeface="Times New Roman" charset="0"/>
                <a:cs typeface="Times New Roman" charset="0"/>
              </a:rPr>
              <a:t>. Η επίδραση ψυχοδυναμικών θεωριών που σχετίζονται με τη ψυχοθεραπεία στη διαμόρφωση της θεωρίας και των πρακτικών του θεάτρου στην εκπαίδευση   </a:t>
            </a:r>
            <a:endParaRPr lang="en-US" b="1" dirty="0">
              <a:latin typeface="Times New Roman" charset="0"/>
              <a:ea typeface="Times New Roman" charset="0"/>
              <a:cs typeface="Times New Roman" charset="0"/>
            </a:endParaRPr>
          </a:p>
        </p:txBody>
      </p:sp>
      <p:sp>
        <p:nvSpPr>
          <p:cNvPr id="8" name="TextBox 7"/>
          <p:cNvSpPr txBox="1"/>
          <p:nvPr/>
        </p:nvSpPr>
        <p:spPr>
          <a:xfrm>
            <a:off x="-1" y="1145159"/>
            <a:ext cx="12192001" cy="923330"/>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Το ψυχόδραμα ως μέθοδος ομαδικής ψυχοθεραπείας όπως αναπτύχθηκε από τον Ρουμάνο-Αμερικανό Ψυχιάτρου </a:t>
            </a:r>
            <a:r>
              <a:rPr lang="en-US" b="1" dirty="0">
                <a:latin typeface="Times New Roman" charset="0"/>
                <a:ea typeface="Times New Roman" charset="0"/>
                <a:cs typeface="Times New Roman" charset="0"/>
              </a:rPr>
              <a:t>Jacob Moreno</a:t>
            </a:r>
            <a:r>
              <a:rPr lang="el-GR" b="1" dirty="0">
                <a:latin typeface="Times New Roman" charset="0"/>
                <a:ea typeface="Times New Roman" charset="0"/>
                <a:cs typeface="Times New Roman" charset="0"/>
              </a:rPr>
              <a:t>. (1889-1974).  </a:t>
            </a:r>
            <a:endParaRPr lang="en-US" b="1" dirty="0">
              <a:latin typeface="Times New Roman" charset="0"/>
              <a:ea typeface="Times New Roman" charset="0"/>
              <a:cs typeface="Times New Roman" charset="0"/>
            </a:endParaRPr>
          </a:p>
        </p:txBody>
      </p:sp>
      <p:sp>
        <p:nvSpPr>
          <p:cNvPr id="9" name="TextBox 8"/>
          <p:cNvSpPr txBox="1"/>
          <p:nvPr/>
        </p:nvSpPr>
        <p:spPr>
          <a:xfrm>
            <a:off x="0" y="2174409"/>
            <a:ext cx="12192000" cy="4662815"/>
          </a:xfrm>
          <a:prstGeom prst="rect">
            <a:avLst/>
          </a:prstGeom>
          <a:noFill/>
        </p:spPr>
        <p:txBody>
          <a:bodyPr wrap="square" rtlCol="0">
            <a:spAutoFit/>
          </a:bodyPr>
          <a:lstStyle/>
          <a:p>
            <a:pPr marL="285750" indent="-285750" algn="just">
              <a:lnSpc>
                <a:spcPct val="150000"/>
              </a:lnSpc>
              <a:buFontTx/>
              <a:buChar char="-"/>
            </a:pPr>
            <a:r>
              <a:rPr lang="el-GR" dirty="0">
                <a:latin typeface="Times New Roman" charset="0"/>
                <a:ea typeface="Times New Roman" charset="0"/>
                <a:cs typeface="Times New Roman" charset="0"/>
              </a:rPr>
              <a:t>Το ψυχόδραμα είναι μία μέθοδος ομαδικής ψυχοθεραπείας κατά τη διάρκεια της οποίας οι «</a:t>
            </a:r>
            <a:r>
              <a:rPr lang="el-GR" dirty="0" err="1">
                <a:latin typeface="Times New Roman" charset="0"/>
                <a:ea typeface="Times New Roman" charset="0"/>
                <a:cs typeface="Times New Roman" charset="0"/>
              </a:rPr>
              <a:t>θεραπευόμενοι</a:t>
            </a:r>
            <a:r>
              <a:rPr lang="el-GR" dirty="0">
                <a:latin typeface="Times New Roman" charset="0"/>
                <a:ea typeface="Times New Roman" charset="0"/>
                <a:cs typeface="Times New Roman" charset="0"/>
              </a:rPr>
              <a:t>», σύμφωνα με τις «σκηνοθετικές οδηγίες» του ψυχοθεραπευτή υποδύονται ρόλους για να εξερευνήσουν προσωπικά γεγονότα του παρελθόντος ή του παρόντος και μέσα από την παράσταση του «δικού τους έργου», με βάση την ασφάλεια της θεατρικής σύμβασης, να προτείνουν  λύσεις με στόχο την κάθαρση. </a:t>
            </a:r>
          </a:p>
          <a:p>
            <a:pPr marL="285750" indent="-285750" algn="just">
              <a:lnSpc>
                <a:spcPct val="150000"/>
              </a:lnSpc>
              <a:buFontTx/>
              <a:buChar char="-"/>
            </a:pPr>
            <a:r>
              <a:rPr lang="el-GR" dirty="0">
                <a:latin typeface="Times New Roman" charset="0"/>
                <a:ea typeface="Times New Roman" charset="0"/>
                <a:cs typeface="Times New Roman" charset="0"/>
              </a:rPr>
              <a:t>Ο ρόλος είναι τόσο μέσο διάγνωσης διότι ο ψυχοθεραπευτής-σκηνοθέτης μπορεί να καταλάβει βαθύτερα τις εμπειρίες των θεραπευμένων εφόσον τις εκφράζουν όχι με λόγο αλλά κι με πράξεις. Η θεραπεία δεν προέρχεται μόνο από την ομαδική συζήτηση στο τέλος της δραματοποίησης αλλά και από την κάθαρση που προέρχεται μέσα από την εξερεύνηση λύσεων στα πλαίσια της «θεατρικής πράξης»</a:t>
            </a:r>
          </a:p>
          <a:p>
            <a:pPr marL="285750" indent="-285750" algn="just">
              <a:lnSpc>
                <a:spcPct val="150000"/>
              </a:lnSpc>
              <a:buFontTx/>
              <a:buChar char="-"/>
            </a:pPr>
            <a:r>
              <a:rPr lang="el-GR" dirty="0">
                <a:latin typeface="Times New Roman" charset="0"/>
                <a:ea typeface="Times New Roman" charset="0"/>
                <a:cs typeface="Times New Roman" charset="0"/>
              </a:rPr>
              <a:t>Συντελεστές του ψυχοδράματος</a:t>
            </a:r>
            <a:r>
              <a:rPr lang="en-US"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πρωταγωνιστής, </a:t>
            </a:r>
            <a:r>
              <a:rPr lang="el-GR" dirty="0" err="1">
                <a:latin typeface="Times New Roman" charset="0"/>
                <a:ea typeface="Times New Roman" charset="0"/>
                <a:cs typeface="Times New Roman" charset="0"/>
              </a:rPr>
              <a:t>ψυχοδραματιστής</a:t>
            </a:r>
            <a:r>
              <a:rPr lang="el-GR" dirty="0">
                <a:latin typeface="Times New Roman" charset="0"/>
                <a:ea typeface="Times New Roman" charset="0"/>
                <a:cs typeface="Times New Roman" charset="0"/>
              </a:rPr>
              <a:t>, βοηθητικά εγώ, κοινό, σκήνη.         </a:t>
            </a:r>
          </a:p>
          <a:p>
            <a:pPr algn="just">
              <a:lnSpc>
                <a:spcPct val="150000"/>
              </a:lnSpc>
            </a:pPr>
            <a:r>
              <a:rPr lang="el-GR" dirty="0">
                <a:latin typeface="Times New Roman" charset="0"/>
                <a:ea typeface="Times New Roman" charset="0"/>
                <a:cs typeface="Times New Roman" charset="0"/>
              </a:rPr>
              <a:t>  - Το 1936 εγκαινίασε το πρώτο θέατρο του ψυχοδράματος στη Νέα Υόρκη.</a:t>
            </a:r>
          </a:p>
          <a:p>
            <a:pPr marL="285750" indent="-285750" algn="just">
              <a:lnSpc>
                <a:spcPct val="150000"/>
              </a:lnSpc>
              <a:buFontTx/>
              <a:buChar char="-"/>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97028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 L. Moreno, M.D. _ Therapeutic Theater" descr="J. L. Moreno, M.D. _ Therapeutic Theater">
            <a:hlinkClick r:id="" action="ppaction://media"/>
            <a:extLst>
              <a:ext uri="{FF2B5EF4-FFF2-40B4-BE49-F238E27FC236}">
                <a16:creationId xmlns:a16="http://schemas.microsoft.com/office/drawing/2014/main" id="{E414D138-4C1D-9845-8EC8-E0F667D57CA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421040"/>
          </a:xfrm>
          <a:prstGeom prst="rect">
            <a:avLst/>
          </a:prstGeom>
        </p:spPr>
      </p:pic>
    </p:spTree>
    <p:extLst>
      <p:ext uri="{BB962C8B-B14F-4D97-AF65-F5344CB8AC3E}">
        <p14:creationId xmlns:p14="http://schemas.microsoft.com/office/powerpoint/2010/main" val="214863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4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2EC5C4-CD08-6ED1-C332-A1E632083338}"/>
              </a:ext>
            </a:extLst>
          </p:cNvPr>
          <p:cNvSpPr txBox="1"/>
          <p:nvPr/>
        </p:nvSpPr>
        <p:spPr>
          <a:xfrm>
            <a:off x="887895" y="238539"/>
            <a:ext cx="10416209" cy="369332"/>
          </a:xfrm>
          <a:prstGeom prst="rect">
            <a:avLst/>
          </a:prstGeom>
          <a:noFill/>
        </p:spPr>
        <p:txBody>
          <a:bodyPr wrap="square" rtlCol="0">
            <a:spAutoFit/>
          </a:bodyPr>
          <a:lstStyle/>
          <a:p>
            <a:pPr marL="285750" indent="-285750">
              <a:buFont typeface="Wingdings" pitchFamily="2" charset="2"/>
              <a:buChar char="Ø"/>
            </a:pPr>
            <a:r>
              <a:rPr lang="el-GR" b="1" dirty="0">
                <a:latin typeface="Times New Roman" panose="02020603050405020304" pitchFamily="18" charset="0"/>
                <a:cs typeface="Times New Roman" panose="02020603050405020304" pitchFamily="18" charset="0"/>
              </a:rPr>
              <a:t>Παράδειγμα εφαρμογής κοινωνιοδράματος σε μια σύγχρονη σχολική τάξη</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1D82EDE-47D8-4600-DE49-132A88F92579}"/>
              </a:ext>
            </a:extLst>
          </p:cNvPr>
          <p:cNvSpPr txBox="1"/>
          <p:nvPr/>
        </p:nvSpPr>
        <p:spPr>
          <a:xfrm>
            <a:off x="198781" y="715618"/>
            <a:ext cx="11794436" cy="5859489"/>
          </a:xfrm>
          <a:prstGeom prst="rect">
            <a:avLst/>
          </a:prstGeom>
          <a:noFill/>
        </p:spPr>
        <p:txBody>
          <a:bodyPr wrap="square" rtlCol="0">
            <a:spAutoFit/>
          </a:bodyPr>
          <a:lstStyle/>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Η Ιωάννα </a:t>
            </a:r>
            <a:r>
              <a:rPr lang="el-GR" dirty="0" err="1">
                <a:latin typeface="Times New Roman" panose="02020603050405020304" pitchFamily="18" charset="0"/>
                <a:cs typeface="Times New Roman" panose="02020603050405020304" pitchFamily="18" charset="0"/>
              </a:rPr>
              <a:t>Πετρίτση</a:t>
            </a:r>
            <a:r>
              <a:rPr lang="el-GR" dirty="0">
                <a:latin typeface="Times New Roman" panose="02020603050405020304" pitchFamily="18" charset="0"/>
                <a:cs typeface="Times New Roman" panose="02020603050405020304" pitchFamily="18" charset="0"/>
              </a:rPr>
              <a:t> είναι εκπαιδευτικός πρωτοβάθμιας εκπαίδευσης η οποία αξιοποιεί</a:t>
            </a:r>
            <a:r>
              <a:rPr lang="el-GR" b="0" i="0" dirty="0">
                <a:solidFill>
                  <a:srgbClr val="000000"/>
                </a:solidFill>
                <a:effectLst/>
                <a:latin typeface="Times New Roman" panose="02020603050405020304" pitchFamily="18" charset="0"/>
                <a:cs typeface="Times New Roman" panose="02020603050405020304" pitchFamily="18" charset="0"/>
              </a:rPr>
              <a:t> το ψυχόδραμα στα ατομικά και ομαδικά εργαστήρια για παιδιά, εφήβους</a:t>
            </a:r>
            <a:r>
              <a:rPr lang="el-GR"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el-GR" dirty="0" err="1">
                <a:latin typeface="Times New Roman" panose="02020603050405020304" pitchFamily="18" charset="0"/>
                <a:cs typeface="Times New Roman" panose="02020603050405020304" pitchFamily="18" charset="0"/>
              </a:rPr>
              <a:t>Εφαρμ</a:t>
            </a:r>
            <a:r>
              <a:rPr lang="en-US" dirty="0" err="1">
                <a:latin typeface="Times New Roman" panose="02020603050405020304" pitchFamily="18" charset="0"/>
                <a:cs typeface="Times New Roman" panose="02020603050405020304" pitchFamily="18" charset="0"/>
              </a:rPr>
              <a:t>ό</a:t>
            </a:r>
            <a:r>
              <a:rPr lang="el-GR" dirty="0" err="1">
                <a:latin typeface="Times New Roman" panose="02020603050405020304" pitchFamily="18" charset="0"/>
                <a:cs typeface="Times New Roman" panose="02020603050405020304" pitchFamily="18" charset="0"/>
              </a:rPr>
              <a:t>στηκε</a:t>
            </a:r>
            <a:r>
              <a:rPr lang="el-GR" dirty="0">
                <a:latin typeface="Times New Roman" panose="02020603050405020304" pitchFamily="18" charset="0"/>
                <a:cs typeface="Times New Roman" panose="02020603050405020304" pitchFamily="18" charset="0"/>
              </a:rPr>
              <a:t> εργαστήριο κοινωνιοδράματος σε μαθητές Ε Δημοτικού</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Η δασκάλα </a:t>
            </a:r>
            <a:r>
              <a:rPr lang="el-GR" dirty="0" err="1">
                <a:latin typeface="Times New Roman" panose="02020603050405020304" pitchFamily="18" charset="0"/>
                <a:cs typeface="Times New Roman" panose="02020603050405020304" pitchFamily="18" charset="0"/>
              </a:rPr>
              <a:t>πρατήρησε</a:t>
            </a:r>
            <a:r>
              <a:rPr lang="el-GR" dirty="0">
                <a:latin typeface="Times New Roman" panose="02020603050405020304" pitchFamily="18" charset="0"/>
                <a:cs typeface="Times New Roman" panose="02020603050405020304" pitchFamily="18" charset="0"/>
              </a:rPr>
              <a:t> ότι είχαν απορίες και την ανάγκη να εκφράσουν την άποψη τους. Ταυτόχρονα ήταν εμφανές ότι οι απόψεις τους ήταν “δανεικές”. Δεν ήταν σε θέση να επιχειρηματολογήσουν ή να κάνουν διάλογο παρά μόνο σε </a:t>
            </a:r>
            <a:r>
              <a:rPr lang="el-GR" dirty="0" err="1">
                <a:latin typeface="Times New Roman" panose="02020603050405020304" pitchFamily="18" charset="0"/>
                <a:cs typeface="Times New Roman" panose="02020603050405020304" pitchFamily="18" charset="0"/>
              </a:rPr>
              <a:t>καποιο</a:t>
            </a:r>
            <a:r>
              <a:rPr lang="el-GR" dirty="0">
                <a:latin typeface="Times New Roman" panose="02020603050405020304" pitchFamily="18" charset="0"/>
                <a:cs typeface="Times New Roman" panose="02020603050405020304" pitchFamily="18" charset="0"/>
              </a:rPr>
              <a:t> μικρό βαθμό. Όπως συνήθως, τα παιδιά ήταν κυρίως αποδέκτες αποσπασματικών πληροφοριών από το άμεσο περιβάλλον τους και τις ειδήσεις. Λειτουργούσαν παθητικά, αναπαράγοντας όσα είχαν ακούσει, ενώ η πραγματική τους ανάγκη ήταν να δράσουν και να βρουν τη θέση και τη φωνή τους μέσα στην κοινωνική συνθήκη που δημιουργήθηκε μετά το δυστύχημα</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Η τάξη μετατράπηκε σε σκηνή κοινωνιοδράματος ανέβηκαν σταδιακά και με το ρυθμό που οι συμμετέχοντες/ -</a:t>
            </a:r>
            <a:r>
              <a:rPr lang="el-GR" dirty="0" err="1">
                <a:latin typeface="Times New Roman" panose="02020603050405020304" pitchFamily="18" charset="0"/>
                <a:cs typeface="Times New Roman" panose="02020603050405020304" pitchFamily="18" charset="0"/>
              </a:rPr>
              <a:t>ουσες</a:t>
            </a:r>
            <a:r>
              <a:rPr lang="el-GR" dirty="0">
                <a:latin typeface="Times New Roman" panose="02020603050405020304" pitchFamily="18" charset="0"/>
                <a:cs typeface="Times New Roman" panose="02020603050405020304" pitchFamily="18" charset="0"/>
              </a:rPr>
              <a:t> όριζαν, επιλέχτηκαν οι κοινωνικοί ρόλοι που σύμφωνα με την κρίση των ίδιων των παιδιών διαδραματίζουν καθοριστικό ρόλο στο εδώ και τώρα. Ο σταθμάρχης της μοιραίας αμαξοστοιχίας, άλλοι συνάδελφοί του, πολιτικοί, ο πρωθυπουργός και πολίτες της χώρας. Κατά τη διάρκεια της δράσης, τα μέλη της ομάδας, άλλαζαν ρόλους και θέσεις, έκαναν διάλογο και επιχειρηματολογούσαν. Τα παιδιά προσπαθούσαν μέσα από τον κάθε ρόλο να  κατανοήσουν και να διαπραγματευτούν την κατάσταση που οδήγησε στη σύγκρουση των δύο αμαξοστοιχιών, αλλά και αυτή που διαμορφώθηκε εξαιτίας της</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8354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2A706-727B-5E08-B9E4-53BF7A51EE52}"/>
              </a:ext>
            </a:extLst>
          </p:cNvPr>
          <p:cNvSpPr txBox="1"/>
          <p:nvPr/>
        </p:nvSpPr>
        <p:spPr>
          <a:xfrm>
            <a:off x="92765" y="119270"/>
            <a:ext cx="11237844" cy="458011"/>
          </a:xfrm>
          <a:prstGeom prst="rect">
            <a:avLst/>
          </a:prstGeom>
          <a:noFill/>
        </p:spPr>
        <p:txBody>
          <a:bodyPr wrap="square" rtlCol="0">
            <a:spAutoFit/>
          </a:bodyPr>
          <a:lstStyle/>
          <a:p>
            <a:pPr marL="285750" indent="-285750" algn="ctr">
              <a:lnSpc>
                <a:spcPct val="150000"/>
              </a:lnSpc>
              <a:buFont typeface="Arial" panose="020B0604020202020204" pitchFamily="34" charset="0"/>
              <a:buChar char="•"/>
            </a:pPr>
            <a:r>
              <a:rPr lang="el-GR" b="1" dirty="0">
                <a:latin typeface="Times New Roman" panose="02020603050405020304" pitchFamily="18" charset="0"/>
                <a:cs typeface="Times New Roman" panose="02020603050405020304" pitchFamily="18" charset="0"/>
              </a:rPr>
              <a:t>Παραδείγματα απόψεων – Γνώμες μαθητών </a:t>
            </a:r>
            <a:r>
              <a:rPr lang="el-GR" b="1" dirty="0" err="1">
                <a:latin typeface="Times New Roman" panose="02020603050405020304" pitchFamily="18" charset="0"/>
                <a:cs typeface="Times New Roman" panose="02020603050405020304" pitchFamily="18" charset="0"/>
              </a:rPr>
              <a:t>μεσα</a:t>
            </a:r>
            <a:r>
              <a:rPr lang="el-GR" b="1" dirty="0">
                <a:latin typeface="Times New Roman" panose="02020603050405020304" pitchFamily="18" charset="0"/>
                <a:cs typeface="Times New Roman" panose="02020603050405020304" pitchFamily="18" charset="0"/>
              </a:rPr>
              <a:t> στα πλαίσια του κοινωνιοδράματος</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17B883B-847B-C173-CD12-783AED0CE345}"/>
              </a:ext>
            </a:extLst>
          </p:cNvPr>
          <p:cNvSpPr txBox="1"/>
          <p:nvPr/>
        </p:nvSpPr>
        <p:spPr>
          <a:xfrm>
            <a:off x="251790" y="728870"/>
            <a:ext cx="11648661" cy="3139321"/>
          </a:xfrm>
          <a:prstGeom prst="rect">
            <a:avLst/>
          </a:prstGeom>
          <a:noFill/>
        </p:spPr>
        <p:txBody>
          <a:bodyPr wrap="square" rtlCol="0">
            <a:spAutoFit/>
          </a:bodyPr>
          <a:lstStyle/>
          <a:p>
            <a:pPr algn="just"/>
            <a:r>
              <a:rPr lang="el-GR" dirty="0">
                <a:latin typeface="Times New Roman" panose="02020603050405020304" pitchFamily="18" charset="0"/>
                <a:cs typeface="Times New Roman" panose="02020603050405020304" pitchFamily="18" charset="0"/>
              </a:rPr>
              <a:t>- Η άποψή μου για την σημερινή δράση που πραγματοποιήθηκε μέσα από το κοινωνιόδραμα για το δυστύχημα με τα τρένα είναι ότι όλοι έχουν ένα μερίδιο ευθύνης για τη σύγκρουση των δύο τρένων. Ένα κομμάτι το έχει ο σταθμάρχης που πάτησε το λάθος κουμπί και δεν υπολόγισε σωστά τη διαδρομή των τρένων. Ένα κομμάτι το έχει το κράτος διότι οι σταθμάρχες θα πρέπει να έχουν καλύτερες συνθήκες εργασίας, όπως δύο άτομα στη διαχείριση υπολογισμών, περισσότερα διαλείμματα, καλύτερο μισθό. Επίσης το κράτος θα πρέπει να φροντίζει και να ελέγχει όλα τα τρένα. Στο τέλος, ένα κομμάτι το έχουμε εμείς, η κοινωνία, διότι θα πρέπει να διαμαρτυρηθούμε για καλύτερες συνθήκες εργασίας μαζί με τους σταθμάρχες, γι’ αυτούς και για όλους μας. Επίσης, ευθύνη έχουμε να βλέπουμε τι γίνεται γύρω μας και να λέμε την άποψή μας. Από αυτή τη δράση κατάλαβα ότι όλα τα άσχημα πράγματα που γίνονται γύρω μου είναι κοντά μου και όχι μακριά μου, σε μια άλλη πόλη, χώρα, κόσμο. Μου άρεσε που πέρασα από όλους τους ρόλους και κατάλαβα τη θέση τους. Ήταν μια πρωτόγνωρη εμπειρία, θα ήθελα να το ξανακάνουμε. </a:t>
            </a:r>
          </a:p>
          <a:p>
            <a:pPr algn="just"/>
            <a:r>
              <a:rPr lang="el-GR" dirty="0">
                <a:latin typeface="Times New Roman" panose="02020603050405020304" pitchFamily="18" charset="0"/>
                <a:cs typeface="Times New Roman" panose="02020603050405020304" pitchFamily="18" charset="0"/>
              </a:rPr>
              <a:t>Η. 11 χρονών</a:t>
            </a:r>
            <a:endParaRPr lang="en-GR"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9194783-DEF4-5F69-17F7-EF5DFB9AE57B}"/>
              </a:ext>
            </a:extLst>
          </p:cNvPr>
          <p:cNvSpPr txBox="1"/>
          <p:nvPr/>
        </p:nvSpPr>
        <p:spPr>
          <a:xfrm>
            <a:off x="251790" y="4019780"/>
            <a:ext cx="11449878" cy="2308324"/>
          </a:xfrm>
          <a:prstGeom prst="rect">
            <a:avLst/>
          </a:prstGeom>
          <a:noFill/>
        </p:spPr>
        <p:txBody>
          <a:bodyPr wrap="square" rtlCol="0">
            <a:spAutoFit/>
          </a:bodyPr>
          <a:lstStyle/>
          <a:p>
            <a:pPr algn="just"/>
            <a:r>
              <a:rPr lang="el-GR" dirty="0"/>
              <a:t>- </a:t>
            </a:r>
            <a:r>
              <a:rPr lang="el-GR" dirty="0">
                <a:latin typeface="Times New Roman" panose="02020603050405020304" pitchFamily="18" charset="0"/>
                <a:cs typeface="Times New Roman" panose="02020603050405020304" pitchFamily="18" charset="0"/>
              </a:rPr>
              <a:t>Κάποια παιδιά ήταν πολιτικοί, κάποια άλλα οι σταθμάρχες και οι υπόλοιποι ήταν πολίτες. Οι πολιτικοί έλεγαν την άποψή τους και οι σταθμάρχες απαντούσαν. Οι πολίτες από την άλλη άκουγαν το όλο θέμα και έλεγαν την άποψή τους.</a:t>
            </a:r>
          </a:p>
          <a:p>
            <a:pPr algn="just"/>
            <a:endParaRPr lang="el-GR"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Καθώς τα κάναμε όλα αυτά εγώ μέσα μου αισθανόμουν διάφορα πράγματα. Ένα από αυτά είναι ότι μέσα από τη σκέψη μου προσπάθησα να μπω στη θέση του σταθμάρχη. […] Από τη δράση μου άρεσε που δεν αφήσαμε το θέμα και δεν είπαμε “πάει πέρασε”.</a:t>
            </a:r>
          </a:p>
          <a:p>
            <a:pPr algn="just"/>
            <a:endParaRPr lang="el-GR" dirty="0">
              <a:latin typeface="Times New Roman" panose="02020603050405020304" pitchFamily="18"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Α. 11 χρονών</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4610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3183" y="115910"/>
            <a:ext cx="11822806" cy="873509"/>
          </a:xfrm>
          <a:prstGeom prst="rect">
            <a:avLst/>
          </a:prstGeom>
          <a:noFill/>
        </p:spPr>
        <p:txBody>
          <a:bodyPr wrap="square" rtlCol="0">
            <a:spAutoFit/>
          </a:bodyPr>
          <a:lstStyle/>
          <a:p>
            <a:pPr algn="just">
              <a:lnSpc>
                <a:spcPct val="150000"/>
              </a:lnSpc>
            </a:pPr>
            <a:r>
              <a:rPr lang="en-US" b="1" dirty="0">
                <a:latin typeface="Times New Roman" charset="0"/>
                <a:ea typeface="Times New Roman" charset="0"/>
                <a:cs typeface="Times New Roman" charset="0"/>
              </a:rPr>
              <a:t>1</a:t>
            </a:r>
            <a:r>
              <a:rPr lang="el-GR" b="1" dirty="0">
                <a:latin typeface="Times New Roman" charset="0"/>
                <a:ea typeface="Times New Roman" charset="0"/>
                <a:cs typeface="Times New Roman" charset="0"/>
              </a:rPr>
              <a:t>. Η επίδραση των γνωστικών ψυχολογικών θεωριών για την εκπαίδευση και για το παιχνίδι στη διαμόρφωση της θεωρίας και των πρακτικών του θεάτρου στην εκπαίδευση   </a:t>
            </a:r>
            <a:endParaRPr lang="en-US" b="1" dirty="0">
              <a:latin typeface="Times New Roman" charset="0"/>
              <a:ea typeface="Times New Roman" charset="0"/>
              <a:cs typeface="Times New Roman" charset="0"/>
            </a:endParaRPr>
          </a:p>
        </p:txBody>
      </p:sp>
      <p:sp>
        <p:nvSpPr>
          <p:cNvPr id="5" name="TextBox 4"/>
          <p:cNvSpPr txBox="1"/>
          <p:nvPr/>
        </p:nvSpPr>
        <p:spPr>
          <a:xfrm>
            <a:off x="8586" y="1362969"/>
            <a:ext cx="12192000" cy="3831818"/>
          </a:xfrm>
          <a:prstGeom prst="rect">
            <a:avLst/>
          </a:prstGeom>
          <a:noFill/>
        </p:spPr>
        <p:txBody>
          <a:bodyPr wrap="square" rtlCol="0">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Η γνωστική θεωρία του Ελβετού ψυχολόγου </a:t>
            </a:r>
            <a:r>
              <a:rPr lang="en-US" b="1" dirty="0">
                <a:latin typeface="Times New Roman" charset="0"/>
                <a:ea typeface="Times New Roman" charset="0"/>
                <a:cs typeface="Times New Roman" charset="0"/>
              </a:rPr>
              <a:t>Jean Piaget (1896-1980)</a:t>
            </a:r>
            <a:r>
              <a:rPr lang="el-GR" b="1" dirty="0">
                <a:latin typeface="Times New Roman" charset="0"/>
                <a:ea typeface="Times New Roman" charset="0"/>
                <a:cs typeface="Times New Roman" charset="0"/>
              </a:rPr>
              <a:t> και η σύνδεση του παιχνιδιού με τη γνωστική ανάπτυξη.</a:t>
            </a:r>
          </a:p>
          <a:p>
            <a:pPr marL="285750" indent="-285750" algn="just">
              <a:lnSpc>
                <a:spcPct val="150000"/>
              </a:lnSpc>
              <a:buFontTx/>
              <a:buChar char="-"/>
            </a:pPr>
            <a:r>
              <a:rPr lang="el-GR" dirty="0">
                <a:latin typeface="Times New Roman" charset="0"/>
                <a:ea typeface="Times New Roman" charset="0"/>
                <a:cs typeface="Times New Roman" charset="0"/>
              </a:rPr>
              <a:t>Στη θεωρία του </a:t>
            </a:r>
            <a:r>
              <a:rPr lang="en-US" dirty="0">
                <a:latin typeface="Times New Roman" charset="0"/>
                <a:ea typeface="Times New Roman" charset="0"/>
                <a:cs typeface="Times New Roman" charset="0"/>
              </a:rPr>
              <a:t>Piaget </a:t>
            </a:r>
            <a:r>
              <a:rPr lang="el-GR" dirty="0">
                <a:latin typeface="Times New Roman" charset="0"/>
                <a:ea typeface="Times New Roman" charset="0"/>
                <a:cs typeface="Times New Roman" charset="0"/>
              </a:rPr>
              <a:t>το συμβολικό παιχνίδι (συμβολική σκέψη-συμβολικές δράσεις) συνδέεται με τη γνωστική ανάπτυξη.</a:t>
            </a:r>
          </a:p>
          <a:p>
            <a:pPr marL="285750" indent="-285750" algn="just">
              <a:lnSpc>
                <a:spcPct val="150000"/>
              </a:lnSpc>
              <a:buFontTx/>
              <a:buChar char="-"/>
            </a:pPr>
            <a:r>
              <a:rPr lang="el-GR" dirty="0">
                <a:latin typeface="Times New Roman" charset="0"/>
                <a:ea typeface="Times New Roman" charset="0"/>
                <a:cs typeface="Times New Roman" charset="0"/>
              </a:rPr>
              <a:t>Τα παιδιά για να παίξουν, αντλούν στοιχεία από το κόσμο τα οποία τα βιώνουν με το δικό τους τρόπο, τα επεξεργάζονται και τα μεταλλάσσουν  μέσω της εμπειρίας του παιχνιδιού και τα προσθέτουν στα ήδη υπάρχοντα γνωστικά σχήματα, εξελίσσοντας τα.</a:t>
            </a:r>
          </a:p>
          <a:p>
            <a:pPr marL="285750" indent="-285750" algn="just">
              <a:lnSpc>
                <a:spcPct val="150000"/>
              </a:lnSpc>
              <a:buFontTx/>
              <a:buChar char="-"/>
            </a:pPr>
            <a:r>
              <a:rPr lang="el-GR" dirty="0">
                <a:latin typeface="Times New Roman" charset="0"/>
                <a:ea typeface="Times New Roman" charset="0"/>
                <a:cs typeface="Times New Roman" charset="0"/>
              </a:rPr>
              <a:t>Με τους όρους της θεωρίας του </a:t>
            </a:r>
            <a:r>
              <a:rPr lang="en-US" dirty="0">
                <a:latin typeface="Times New Roman" charset="0"/>
                <a:ea typeface="Times New Roman" charset="0"/>
                <a:cs typeface="Times New Roman" charset="0"/>
              </a:rPr>
              <a:t>Piaget</a:t>
            </a:r>
            <a:r>
              <a:rPr lang="el-GR" dirty="0">
                <a:latin typeface="Times New Roman" charset="0"/>
                <a:ea typeface="Times New Roman" charset="0"/>
                <a:cs typeface="Times New Roman" charset="0"/>
              </a:rPr>
              <a:t>,  μέσω του παιχνιδιού, το παιδί αφομοιώνει μέρη της εμπειρίας και τα εισάγει στο μικρό του κόσμο και στη συνέχεια μέσα από τη διαδικασία της «συμμόρφωσης» τα νοητικά του σχήματα αναδιαμορφώνονται ώστε να ενταχθούν στην πραγματικότητα μέσω της διαδικασίας της προσαρμογής.  </a:t>
            </a:r>
          </a:p>
          <a:p>
            <a:pPr marL="285750" indent="-285750" algn="just">
              <a:lnSpc>
                <a:spcPct val="150000"/>
              </a:lnSpc>
              <a:buFontTx/>
              <a:buChar char="-"/>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45452555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1885</Words>
  <Application>Microsoft Macintosh PowerPoint</Application>
  <PresentationFormat>Widescreen</PresentationFormat>
  <Paragraphs>64</Paragraphs>
  <Slides>11</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cp:revision>
  <dcterms:created xsi:type="dcterms:W3CDTF">2024-11-30T17:24:22Z</dcterms:created>
  <dcterms:modified xsi:type="dcterms:W3CDTF">2026-04-28T05:44:48Z</dcterms:modified>
</cp:coreProperties>
</file>