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3" r:id="rId2"/>
    <p:sldId id="299" r:id="rId3"/>
    <p:sldId id="300" r:id="rId4"/>
    <p:sldId id="301" r:id="rId5"/>
    <p:sldId id="302" r:id="rId6"/>
    <p:sldId id="278" r:id="rId7"/>
    <p:sldId id="279" r:id="rId8"/>
    <p:sldId id="280" r:id="rId9"/>
    <p:sldId id="284" r:id="rId10"/>
    <p:sldId id="285" r:id="rId11"/>
    <p:sldId id="298" r:id="rId12"/>
    <p:sldId id="271" r:id="rId13"/>
    <p:sldId id="276" r:id="rId14"/>
  </p:sldIdLst>
  <p:sldSz cx="12192000" cy="6858000"/>
  <p:notesSz cx="6858000" cy="9144000"/>
  <p:defaultText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B0AA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08"/>
    <p:restoredTop sz="95701"/>
  </p:normalViewPr>
  <p:slideViewPr>
    <p:cSldViewPr snapToGrid="0">
      <p:cViewPr varScale="1">
        <p:scale>
          <a:sx n="107" d="100"/>
          <a:sy n="107" d="100"/>
        </p:scale>
        <p:origin x="20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64E038-943E-E78D-168B-CEFAD4EBA9D5}"/>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33CD044A-DDD7-63E7-D585-76428D82F7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A614FF9D-88BB-BB29-F145-B32A716BE337}"/>
              </a:ext>
            </a:extLst>
          </p:cNvPr>
          <p:cNvSpPr>
            <a:spLocks noGrp="1"/>
          </p:cNvSpPr>
          <p:nvPr>
            <p:ph type="dt" sz="half" idx="10"/>
          </p:nvPr>
        </p:nvSpPr>
        <p:spPr/>
        <p:txBody>
          <a:bodyPr/>
          <a:lstStyle/>
          <a:p>
            <a:fld id="{F3C2272A-8DC4-824D-AACB-DF2C65532F9A}" type="datetimeFigureOut">
              <a:rPr lang="en-GR" smtClean="0"/>
              <a:t>12/11/24</a:t>
            </a:fld>
            <a:endParaRPr lang="en-GR"/>
          </a:p>
        </p:txBody>
      </p:sp>
      <p:sp>
        <p:nvSpPr>
          <p:cNvPr id="5" name="Footer Placeholder 4">
            <a:extLst>
              <a:ext uri="{FF2B5EF4-FFF2-40B4-BE49-F238E27FC236}">
                <a16:creationId xmlns:a16="http://schemas.microsoft.com/office/drawing/2014/main" id="{DA4B0B77-1C6B-E677-9746-BF60A1826985}"/>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23695978-1F1A-9BA7-479D-BFA4355277A1}"/>
              </a:ext>
            </a:extLst>
          </p:cNvPr>
          <p:cNvSpPr>
            <a:spLocks noGrp="1"/>
          </p:cNvSpPr>
          <p:nvPr>
            <p:ph type="sldNum" sz="quarter" idx="12"/>
          </p:nvPr>
        </p:nvSpPr>
        <p:spPr/>
        <p:txBody>
          <a:bodyPr/>
          <a:lstStyle/>
          <a:p>
            <a:fld id="{2B66FC0B-1506-7349-B3B9-F7D95CEE1C31}" type="slidenum">
              <a:rPr lang="en-GR" smtClean="0"/>
              <a:t>‹#›</a:t>
            </a:fld>
            <a:endParaRPr lang="en-GR"/>
          </a:p>
        </p:txBody>
      </p:sp>
    </p:spTree>
    <p:extLst>
      <p:ext uri="{BB962C8B-B14F-4D97-AF65-F5344CB8AC3E}">
        <p14:creationId xmlns:p14="http://schemas.microsoft.com/office/powerpoint/2010/main" val="2880369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88F34-2784-33FB-FBCA-708594236AC8}"/>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5DDC103E-8FF1-B2D7-20B3-84243D5706F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EEFDED85-3E9F-D266-7CC9-FB57C1B68135}"/>
              </a:ext>
            </a:extLst>
          </p:cNvPr>
          <p:cNvSpPr>
            <a:spLocks noGrp="1"/>
          </p:cNvSpPr>
          <p:nvPr>
            <p:ph type="dt" sz="half" idx="10"/>
          </p:nvPr>
        </p:nvSpPr>
        <p:spPr/>
        <p:txBody>
          <a:bodyPr/>
          <a:lstStyle/>
          <a:p>
            <a:fld id="{F3C2272A-8DC4-824D-AACB-DF2C65532F9A}" type="datetimeFigureOut">
              <a:rPr lang="en-GR" smtClean="0"/>
              <a:t>12/11/24</a:t>
            </a:fld>
            <a:endParaRPr lang="en-GR"/>
          </a:p>
        </p:txBody>
      </p:sp>
      <p:sp>
        <p:nvSpPr>
          <p:cNvPr id="5" name="Footer Placeholder 4">
            <a:extLst>
              <a:ext uri="{FF2B5EF4-FFF2-40B4-BE49-F238E27FC236}">
                <a16:creationId xmlns:a16="http://schemas.microsoft.com/office/drawing/2014/main" id="{9218B090-2C10-3287-CB78-5F621ED9C68A}"/>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83B5B182-6103-5730-8B25-701A186F8325}"/>
              </a:ext>
            </a:extLst>
          </p:cNvPr>
          <p:cNvSpPr>
            <a:spLocks noGrp="1"/>
          </p:cNvSpPr>
          <p:nvPr>
            <p:ph type="sldNum" sz="quarter" idx="12"/>
          </p:nvPr>
        </p:nvSpPr>
        <p:spPr/>
        <p:txBody>
          <a:bodyPr/>
          <a:lstStyle/>
          <a:p>
            <a:fld id="{2B66FC0B-1506-7349-B3B9-F7D95CEE1C31}" type="slidenum">
              <a:rPr lang="en-GR" smtClean="0"/>
              <a:t>‹#›</a:t>
            </a:fld>
            <a:endParaRPr lang="en-GR"/>
          </a:p>
        </p:txBody>
      </p:sp>
    </p:spTree>
    <p:extLst>
      <p:ext uri="{BB962C8B-B14F-4D97-AF65-F5344CB8AC3E}">
        <p14:creationId xmlns:p14="http://schemas.microsoft.com/office/powerpoint/2010/main" val="2772519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7AAED06-E1B7-9698-5AA9-6A7331CBFBBE}"/>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6E4E3BA9-F224-23A6-5A50-8F480759B42A}"/>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0FB34060-CC22-6F47-B0D9-25C9E661AFE3}"/>
              </a:ext>
            </a:extLst>
          </p:cNvPr>
          <p:cNvSpPr>
            <a:spLocks noGrp="1"/>
          </p:cNvSpPr>
          <p:nvPr>
            <p:ph type="dt" sz="half" idx="10"/>
          </p:nvPr>
        </p:nvSpPr>
        <p:spPr/>
        <p:txBody>
          <a:bodyPr/>
          <a:lstStyle/>
          <a:p>
            <a:fld id="{F3C2272A-8DC4-824D-AACB-DF2C65532F9A}" type="datetimeFigureOut">
              <a:rPr lang="en-GR" smtClean="0"/>
              <a:t>12/11/24</a:t>
            </a:fld>
            <a:endParaRPr lang="en-GR"/>
          </a:p>
        </p:txBody>
      </p:sp>
      <p:sp>
        <p:nvSpPr>
          <p:cNvPr id="5" name="Footer Placeholder 4">
            <a:extLst>
              <a:ext uri="{FF2B5EF4-FFF2-40B4-BE49-F238E27FC236}">
                <a16:creationId xmlns:a16="http://schemas.microsoft.com/office/drawing/2014/main" id="{80DA60F9-EFEC-B91F-FF63-38A08F458D55}"/>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6F29B570-FBFD-252C-C3CB-6D1A05D23B97}"/>
              </a:ext>
            </a:extLst>
          </p:cNvPr>
          <p:cNvSpPr>
            <a:spLocks noGrp="1"/>
          </p:cNvSpPr>
          <p:nvPr>
            <p:ph type="sldNum" sz="quarter" idx="12"/>
          </p:nvPr>
        </p:nvSpPr>
        <p:spPr/>
        <p:txBody>
          <a:bodyPr/>
          <a:lstStyle/>
          <a:p>
            <a:fld id="{2B66FC0B-1506-7349-B3B9-F7D95CEE1C31}" type="slidenum">
              <a:rPr lang="en-GR" smtClean="0"/>
              <a:t>‹#›</a:t>
            </a:fld>
            <a:endParaRPr lang="en-GR"/>
          </a:p>
        </p:txBody>
      </p:sp>
    </p:spTree>
    <p:extLst>
      <p:ext uri="{BB962C8B-B14F-4D97-AF65-F5344CB8AC3E}">
        <p14:creationId xmlns:p14="http://schemas.microsoft.com/office/powerpoint/2010/main" val="2892797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4D163-75CB-593C-C901-9F8600B953D1}"/>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AE6D0301-E9FB-4F7A-30BF-3979761D0E8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5E895219-6347-D842-C516-B508C639E78F}"/>
              </a:ext>
            </a:extLst>
          </p:cNvPr>
          <p:cNvSpPr>
            <a:spLocks noGrp="1"/>
          </p:cNvSpPr>
          <p:nvPr>
            <p:ph type="dt" sz="half" idx="10"/>
          </p:nvPr>
        </p:nvSpPr>
        <p:spPr/>
        <p:txBody>
          <a:bodyPr/>
          <a:lstStyle/>
          <a:p>
            <a:fld id="{F3C2272A-8DC4-824D-AACB-DF2C65532F9A}" type="datetimeFigureOut">
              <a:rPr lang="en-GR" smtClean="0"/>
              <a:t>12/11/24</a:t>
            </a:fld>
            <a:endParaRPr lang="en-GR"/>
          </a:p>
        </p:txBody>
      </p:sp>
      <p:sp>
        <p:nvSpPr>
          <p:cNvPr id="5" name="Footer Placeholder 4">
            <a:extLst>
              <a:ext uri="{FF2B5EF4-FFF2-40B4-BE49-F238E27FC236}">
                <a16:creationId xmlns:a16="http://schemas.microsoft.com/office/drawing/2014/main" id="{8E65422B-D0B9-368E-EB5D-E5AFBEFA4710}"/>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220F0A62-2AEE-C49A-586B-CF499EF66B7A}"/>
              </a:ext>
            </a:extLst>
          </p:cNvPr>
          <p:cNvSpPr>
            <a:spLocks noGrp="1"/>
          </p:cNvSpPr>
          <p:nvPr>
            <p:ph type="sldNum" sz="quarter" idx="12"/>
          </p:nvPr>
        </p:nvSpPr>
        <p:spPr/>
        <p:txBody>
          <a:bodyPr/>
          <a:lstStyle/>
          <a:p>
            <a:fld id="{2B66FC0B-1506-7349-B3B9-F7D95CEE1C31}" type="slidenum">
              <a:rPr lang="en-GR" smtClean="0"/>
              <a:t>‹#›</a:t>
            </a:fld>
            <a:endParaRPr lang="en-GR"/>
          </a:p>
        </p:txBody>
      </p:sp>
    </p:spTree>
    <p:extLst>
      <p:ext uri="{BB962C8B-B14F-4D97-AF65-F5344CB8AC3E}">
        <p14:creationId xmlns:p14="http://schemas.microsoft.com/office/powerpoint/2010/main" val="197439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7FEB3-E1C9-AD30-A41B-CB12550365A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B7AC461C-3F6E-769E-2335-1E92790A60C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FAD3BAF-E131-30A0-9D91-158F674D4FA3}"/>
              </a:ext>
            </a:extLst>
          </p:cNvPr>
          <p:cNvSpPr>
            <a:spLocks noGrp="1"/>
          </p:cNvSpPr>
          <p:nvPr>
            <p:ph type="dt" sz="half" idx="10"/>
          </p:nvPr>
        </p:nvSpPr>
        <p:spPr/>
        <p:txBody>
          <a:bodyPr/>
          <a:lstStyle/>
          <a:p>
            <a:fld id="{F3C2272A-8DC4-824D-AACB-DF2C65532F9A}" type="datetimeFigureOut">
              <a:rPr lang="en-GR" smtClean="0"/>
              <a:t>12/11/24</a:t>
            </a:fld>
            <a:endParaRPr lang="en-GR"/>
          </a:p>
        </p:txBody>
      </p:sp>
      <p:sp>
        <p:nvSpPr>
          <p:cNvPr id="5" name="Footer Placeholder 4">
            <a:extLst>
              <a:ext uri="{FF2B5EF4-FFF2-40B4-BE49-F238E27FC236}">
                <a16:creationId xmlns:a16="http://schemas.microsoft.com/office/drawing/2014/main" id="{72794EEC-9B5C-A21C-57B8-36CA2BC8B1C2}"/>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EBA807F3-B2F5-B32D-F471-0B8205819128}"/>
              </a:ext>
            </a:extLst>
          </p:cNvPr>
          <p:cNvSpPr>
            <a:spLocks noGrp="1"/>
          </p:cNvSpPr>
          <p:nvPr>
            <p:ph type="sldNum" sz="quarter" idx="12"/>
          </p:nvPr>
        </p:nvSpPr>
        <p:spPr/>
        <p:txBody>
          <a:bodyPr/>
          <a:lstStyle/>
          <a:p>
            <a:fld id="{2B66FC0B-1506-7349-B3B9-F7D95CEE1C31}" type="slidenum">
              <a:rPr lang="en-GR" smtClean="0"/>
              <a:t>‹#›</a:t>
            </a:fld>
            <a:endParaRPr lang="en-GR"/>
          </a:p>
        </p:txBody>
      </p:sp>
    </p:spTree>
    <p:extLst>
      <p:ext uri="{BB962C8B-B14F-4D97-AF65-F5344CB8AC3E}">
        <p14:creationId xmlns:p14="http://schemas.microsoft.com/office/powerpoint/2010/main" val="2392154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1C7F8-64BD-08B3-CF8A-DD4F2D815B76}"/>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F2248CF0-F340-0055-59A7-2A03C51C4BA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5EDC2EFB-2CC0-6198-9B89-B3F915BFD787}"/>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C241A81E-A5F8-FA87-B420-01367ABD2923}"/>
              </a:ext>
            </a:extLst>
          </p:cNvPr>
          <p:cNvSpPr>
            <a:spLocks noGrp="1"/>
          </p:cNvSpPr>
          <p:nvPr>
            <p:ph type="dt" sz="half" idx="10"/>
          </p:nvPr>
        </p:nvSpPr>
        <p:spPr/>
        <p:txBody>
          <a:bodyPr/>
          <a:lstStyle/>
          <a:p>
            <a:fld id="{F3C2272A-8DC4-824D-AACB-DF2C65532F9A}" type="datetimeFigureOut">
              <a:rPr lang="en-GR" smtClean="0"/>
              <a:t>12/11/24</a:t>
            </a:fld>
            <a:endParaRPr lang="en-GR"/>
          </a:p>
        </p:txBody>
      </p:sp>
      <p:sp>
        <p:nvSpPr>
          <p:cNvPr id="6" name="Footer Placeholder 5">
            <a:extLst>
              <a:ext uri="{FF2B5EF4-FFF2-40B4-BE49-F238E27FC236}">
                <a16:creationId xmlns:a16="http://schemas.microsoft.com/office/drawing/2014/main" id="{9F2E3FDB-35A5-A3D9-9033-11C44E4230AD}"/>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EFD5D803-428A-F0DA-34A1-F06F98B5D170}"/>
              </a:ext>
            </a:extLst>
          </p:cNvPr>
          <p:cNvSpPr>
            <a:spLocks noGrp="1"/>
          </p:cNvSpPr>
          <p:nvPr>
            <p:ph type="sldNum" sz="quarter" idx="12"/>
          </p:nvPr>
        </p:nvSpPr>
        <p:spPr/>
        <p:txBody>
          <a:bodyPr/>
          <a:lstStyle/>
          <a:p>
            <a:fld id="{2B66FC0B-1506-7349-B3B9-F7D95CEE1C31}" type="slidenum">
              <a:rPr lang="en-GR" smtClean="0"/>
              <a:t>‹#›</a:t>
            </a:fld>
            <a:endParaRPr lang="en-GR"/>
          </a:p>
        </p:txBody>
      </p:sp>
    </p:spTree>
    <p:extLst>
      <p:ext uri="{BB962C8B-B14F-4D97-AF65-F5344CB8AC3E}">
        <p14:creationId xmlns:p14="http://schemas.microsoft.com/office/powerpoint/2010/main" val="900833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B47D6-4A8F-A466-B6C6-7D0AC7E7E176}"/>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4849FFEF-73DF-9F52-1696-62A8766BD1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34B0AFE-C942-7A51-FA6E-22D452DB722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C1679948-EDA1-4D12-C0A2-00539278B8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DA5DC42-1390-AAA6-447F-FF81F69A366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906FD6D2-36EE-B0D0-3C87-4E8827F35566}"/>
              </a:ext>
            </a:extLst>
          </p:cNvPr>
          <p:cNvSpPr>
            <a:spLocks noGrp="1"/>
          </p:cNvSpPr>
          <p:nvPr>
            <p:ph type="dt" sz="half" idx="10"/>
          </p:nvPr>
        </p:nvSpPr>
        <p:spPr/>
        <p:txBody>
          <a:bodyPr/>
          <a:lstStyle/>
          <a:p>
            <a:fld id="{F3C2272A-8DC4-824D-AACB-DF2C65532F9A}" type="datetimeFigureOut">
              <a:rPr lang="en-GR" smtClean="0"/>
              <a:t>12/11/24</a:t>
            </a:fld>
            <a:endParaRPr lang="en-GR"/>
          </a:p>
        </p:txBody>
      </p:sp>
      <p:sp>
        <p:nvSpPr>
          <p:cNvPr id="8" name="Footer Placeholder 7">
            <a:extLst>
              <a:ext uri="{FF2B5EF4-FFF2-40B4-BE49-F238E27FC236}">
                <a16:creationId xmlns:a16="http://schemas.microsoft.com/office/drawing/2014/main" id="{82670988-AFDC-6150-DD1E-0E137D6189F4}"/>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6C235201-0B28-3B9C-0136-0399A57823C7}"/>
              </a:ext>
            </a:extLst>
          </p:cNvPr>
          <p:cNvSpPr>
            <a:spLocks noGrp="1"/>
          </p:cNvSpPr>
          <p:nvPr>
            <p:ph type="sldNum" sz="quarter" idx="12"/>
          </p:nvPr>
        </p:nvSpPr>
        <p:spPr/>
        <p:txBody>
          <a:bodyPr/>
          <a:lstStyle/>
          <a:p>
            <a:fld id="{2B66FC0B-1506-7349-B3B9-F7D95CEE1C31}" type="slidenum">
              <a:rPr lang="en-GR" smtClean="0"/>
              <a:t>‹#›</a:t>
            </a:fld>
            <a:endParaRPr lang="en-GR"/>
          </a:p>
        </p:txBody>
      </p:sp>
    </p:spTree>
    <p:extLst>
      <p:ext uri="{BB962C8B-B14F-4D97-AF65-F5344CB8AC3E}">
        <p14:creationId xmlns:p14="http://schemas.microsoft.com/office/powerpoint/2010/main" val="1509713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A9155-1315-C4D5-EEA6-30D2D00C4EEA}"/>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4822581E-6D53-5E1E-56EC-14F5462FAF39}"/>
              </a:ext>
            </a:extLst>
          </p:cNvPr>
          <p:cNvSpPr>
            <a:spLocks noGrp="1"/>
          </p:cNvSpPr>
          <p:nvPr>
            <p:ph type="dt" sz="half" idx="10"/>
          </p:nvPr>
        </p:nvSpPr>
        <p:spPr/>
        <p:txBody>
          <a:bodyPr/>
          <a:lstStyle/>
          <a:p>
            <a:fld id="{F3C2272A-8DC4-824D-AACB-DF2C65532F9A}" type="datetimeFigureOut">
              <a:rPr lang="en-GR" smtClean="0"/>
              <a:t>12/11/24</a:t>
            </a:fld>
            <a:endParaRPr lang="en-GR"/>
          </a:p>
        </p:txBody>
      </p:sp>
      <p:sp>
        <p:nvSpPr>
          <p:cNvPr id="4" name="Footer Placeholder 3">
            <a:extLst>
              <a:ext uri="{FF2B5EF4-FFF2-40B4-BE49-F238E27FC236}">
                <a16:creationId xmlns:a16="http://schemas.microsoft.com/office/drawing/2014/main" id="{5AEB0A5D-AF3B-634C-14D2-9B3DF217D15A}"/>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F69456E4-81A9-14A2-68D0-7C439CA8199B}"/>
              </a:ext>
            </a:extLst>
          </p:cNvPr>
          <p:cNvSpPr>
            <a:spLocks noGrp="1"/>
          </p:cNvSpPr>
          <p:nvPr>
            <p:ph type="sldNum" sz="quarter" idx="12"/>
          </p:nvPr>
        </p:nvSpPr>
        <p:spPr/>
        <p:txBody>
          <a:bodyPr/>
          <a:lstStyle/>
          <a:p>
            <a:fld id="{2B66FC0B-1506-7349-B3B9-F7D95CEE1C31}" type="slidenum">
              <a:rPr lang="en-GR" smtClean="0"/>
              <a:t>‹#›</a:t>
            </a:fld>
            <a:endParaRPr lang="en-GR"/>
          </a:p>
        </p:txBody>
      </p:sp>
    </p:spTree>
    <p:extLst>
      <p:ext uri="{BB962C8B-B14F-4D97-AF65-F5344CB8AC3E}">
        <p14:creationId xmlns:p14="http://schemas.microsoft.com/office/powerpoint/2010/main" val="1292841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7C8148-5013-5136-71C9-39DA3BA5020C}"/>
              </a:ext>
            </a:extLst>
          </p:cNvPr>
          <p:cNvSpPr>
            <a:spLocks noGrp="1"/>
          </p:cNvSpPr>
          <p:nvPr>
            <p:ph type="dt" sz="half" idx="10"/>
          </p:nvPr>
        </p:nvSpPr>
        <p:spPr/>
        <p:txBody>
          <a:bodyPr/>
          <a:lstStyle/>
          <a:p>
            <a:fld id="{F3C2272A-8DC4-824D-AACB-DF2C65532F9A}" type="datetimeFigureOut">
              <a:rPr lang="en-GR" smtClean="0"/>
              <a:t>12/11/24</a:t>
            </a:fld>
            <a:endParaRPr lang="en-GR"/>
          </a:p>
        </p:txBody>
      </p:sp>
      <p:sp>
        <p:nvSpPr>
          <p:cNvPr id="3" name="Footer Placeholder 2">
            <a:extLst>
              <a:ext uri="{FF2B5EF4-FFF2-40B4-BE49-F238E27FC236}">
                <a16:creationId xmlns:a16="http://schemas.microsoft.com/office/drawing/2014/main" id="{A59BD7CF-1132-C88A-DBBF-302E57372853}"/>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6D7ACE55-185D-5535-68FF-674337AB4BDA}"/>
              </a:ext>
            </a:extLst>
          </p:cNvPr>
          <p:cNvSpPr>
            <a:spLocks noGrp="1"/>
          </p:cNvSpPr>
          <p:nvPr>
            <p:ph type="sldNum" sz="quarter" idx="12"/>
          </p:nvPr>
        </p:nvSpPr>
        <p:spPr/>
        <p:txBody>
          <a:bodyPr/>
          <a:lstStyle/>
          <a:p>
            <a:fld id="{2B66FC0B-1506-7349-B3B9-F7D95CEE1C31}" type="slidenum">
              <a:rPr lang="en-GR" smtClean="0"/>
              <a:t>‹#›</a:t>
            </a:fld>
            <a:endParaRPr lang="en-GR"/>
          </a:p>
        </p:txBody>
      </p:sp>
    </p:spTree>
    <p:extLst>
      <p:ext uri="{BB962C8B-B14F-4D97-AF65-F5344CB8AC3E}">
        <p14:creationId xmlns:p14="http://schemas.microsoft.com/office/powerpoint/2010/main" val="2937975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7C424-C633-7CF2-0C4A-358F8C035C2B}"/>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26734771-5804-9597-1CBC-8E73B5C0C4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1FEFEADE-9E29-0096-F128-985EC127E9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7755C5C-433D-723C-6ABE-3EDE8E9D25E7}"/>
              </a:ext>
            </a:extLst>
          </p:cNvPr>
          <p:cNvSpPr>
            <a:spLocks noGrp="1"/>
          </p:cNvSpPr>
          <p:nvPr>
            <p:ph type="dt" sz="half" idx="10"/>
          </p:nvPr>
        </p:nvSpPr>
        <p:spPr/>
        <p:txBody>
          <a:bodyPr/>
          <a:lstStyle/>
          <a:p>
            <a:fld id="{F3C2272A-8DC4-824D-AACB-DF2C65532F9A}" type="datetimeFigureOut">
              <a:rPr lang="en-GR" smtClean="0"/>
              <a:t>12/11/24</a:t>
            </a:fld>
            <a:endParaRPr lang="en-GR"/>
          </a:p>
        </p:txBody>
      </p:sp>
      <p:sp>
        <p:nvSpPr>
          <p:cNvPr id="6" name="Footer Placeholder 5">
            <a:extLst>
              <a:ext uri="{FF2B5EF4-FFF2-40B4-BE49-F238E27FC236}">
                <a16:creationId xmlns:a16="http://schemas.microsoft.com/office/drawing/2014/main" id="{AE713A65-1C30-6D5F-E108-6875FCD8F291}"/>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8903C6BB-D84B-88C3-E845-FEB40CA7FE65}"/>
              </a:ext>
            </a:extLst>
          </p:cNvPr>
          <p:cNvSpPr>
            <a:spLocks noGrp="1"/>
          </p:cNvSpPr>
          <p:nvPr>
            <p:ph type="sldNum" sz="quarter" idx="12"/>
          </p:nvPr>
        </p:nvSpPr>
        <p:spPr/>
        <p:txBody>
          <a:bodyPr/>
          <a:lstStyle/>
          <a:p>
            <a:fld id="{2B66FC0B-1506-7349-B3B9-F7D95CEE1C31}" type="slidenum">
              <a:rPr lang="en-GR" smtClean="0"/>
              <a:t>‹#›</a:t>
            </a:fld>
            <a:endParaRPr lang="en-GR"/>
          </a:p>
        </p:txBody>
      </p:sp>
    </p:spTree>
    <p:extLst>
      <p:ext uri="{BB962C8B-B14F-4D97-AF65-F5344CB8AC3E}">
        <p14:creationId xmlns:p14="http://schemas.microsoft.com/office/powerpoint/2010/main" val="1774831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09B0D-5B5B-84F0-C51A-C56274970FD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43091C2D-22F6-A895-4755-82842B515E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21CA16C5-5A8E-FA54-5D5D-E7AA3199DF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AD42BAF-907C-56AB-9A6E-FB4BF569F68D}"/>
              </a:ext>
            </a:extLst>
          </p:cNvPr>
          <p:cNvSpPr>
            <a:spLocks noGrp="1"/>
          </p:cNvSpPr>
          <p:nvPr>
            <p:ph type="dt" sz="half" idx="10"/>
          </p:nvPr>
        </p:nvSpPr>
        <p:spPr/>
        <p:txBody>
          <a:bodyPr/>
          <a:lstStyle/>
          <a:p>
            <a:fld id="{F3C2272A-8DC4-824D-AACB-DF2C65532F9A}" type="datetimeFigureOut">
              <a:rPr lang="en-GR" smtClean="0"/>
              <a:t>12/11/24</a:t>
            </a:fld>
            <a:endParaRPr lang="en-GR"/>
          </a:p>
        </p:txBody>
      </p:sp>
      <p:sp>
        <p:nvSpPr>
          <p:cNvPr id="6" name="Footer Placeholder 5">
            <a:extLst>
              <a:ext uri="{FF2B5EF4-FFF2-40B4-BE49-F238E27FC236}">
                <a16:creationId xmlns:a16="http://schemas.microsoft.com/office/drawing/2014/main" id="{9D0AF72C-3397-487B-8C0B-38FFD1B27E12}"/>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EA217ACC-076F-2F89-79FE-05B1B774A7F2}"/>
              </a:ext>
            </a:extLst>
          </p:cNvPr>
          <p:cNvSpPr>
            <a:spLocks noGrp="1"/>
          </p:cNvSpPr>
          <p:nvPr>
            <p:ph type="sldNum" sz="quarter" idx="12"/>
          </p:nvPr>
        </p:nvSpPr>
        <p:spPr/>
        <p:txBody>
          <a:bodyPr/>
          <a:lstStyle/>
          <a:p>
            <a:fld id="{2B66FC0B-1506-7349-B3B9-F7D95CEE1C31}" type="slidenum">
              <a:rPr lang="en-GR" smtClean="0"/>
              <a:t>‹#›</a:t>
            </a:fld>
            <a:endParaRPr lang="en-GR"/>
          </a:p>
        </p:txBody>
      </p:sp>
    </p:spTree>
    <p:extLst>
      <p:ext uri="{BB962C8B-B14F-4D97-AF65-F5344CB8AC3E}">
        <p14:creationId xmlns:p14="http://schemas.microsoft.com/office/powerpoint/2010/main" val="22084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A9A012-F073-7D37-F618-2E716D648B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802B7ACF-20EB-012A-3C26-7686A8F76E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ADF15173-E678-5AA1-7B07-944E40C43D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C2272A-8DC4-824D-AACB-DF2C65532F9A}" type="datetimeFigureOut">
              <a:rPr lang="en-GR" smtClean="0"/>
              <a:t>12/11/24</a:t>
            </a:fld>
            <a:endParaRPr lang="en-GR"/>
          </a:p>
        </p:txBody>
      </p:sp>
      <p:sp>
        <p:nvSpPr>
          <p:cNvPr id="5" name="Footer Placeholder 4">
            <a:extLst>
              <a:ext uri="{FF2B5EF4-FFF2-40B4-BE49-F238E27FC236}">
                <a16:creationId xmlns:a16="http://schemas.microsoft.com/office/drawing/2014/main" id="{9F9C3326-344B-4508-E779-A1A4F312EB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R"/>
          </a:p>
        </p:txBody>
      </p:sp>
      <p:sp>
        <p:nvSpPr>
          <p:cNvPr id="6" name="Slide Number Placeholder 5">
            <a:extLst>
              <a:ext uri="{FF2B5EF4-FFF2-40B4-BE49-F238E27FC236}">
                <a16:creationId xmlns:a16="http://schemas.microsoft.com/office/drawing/2014/main" id="{BB96A7C3-4B24-7CF4-F8AC-0EBC393DD2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66FC0B-1506-7349-B3B9-F7D95CEE1C31}" type="slidenum">
              <a:rPr lang="en-GR" smtClean="0"/>
              <a:t>‹#›</a:t>
            </a:fld>
            <a:endParaRPr lang="en-GR"/>
          </a:p>
        </p:txBody>
      </p:sp>
    </p:spTree>
    <p:extLst>
      <p:ext uri="{BB962C8B-B14F-4D97-AF65-F5344CB8AC3E}">
        <p14:creationId xmlns:p14="http://schemas.microsoft.com/office/powerpoint/2010/main" val="3632911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thesis.ekt.gr/thesisBookReader/id/47229?lang=el#page/1/mode/2u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Digital art style theatre stage | AI-generated image">
            <a:extLst>
              <a:ext uri="{FF2B5EF4-FFF2-40B4-BE49-F238E27FC236}">
                <a16:creationId xmlns:a16="http://schemas.microsoft.com/office/drawing/2014/main" id="{719E1265-7155-AE90-7945-DD70B7C2AE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6292" y="1024693"/>
            <a:ext cx="8609610" cy="498775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FABFB539-AFA9-3476-7792-814A6F268BC8}"/>
              </a:ext>
            </a:extLst>
          </p:cNvPr>
          <p:cNvSpPr txBox="1"/>
          <p:nvPr/>
        </p:nvSpPr>
        <p:spPr>
          <a:xfrm>
            <a:off x="1214511" y="17372"/>
            <a:ext cx="9762978" cy="369332"/>
          </a:xfrm>
          <a:prstGeom prst="rect">
            <a:avLst/>
          </a:prstGeom>
          <a:noFill/>
        </p:spPr>
        <p:txBody>
          <a:bodyPr wrap="square" rtlCol="0">
            <a:spAutoFit/>
          </a:bodyPr>
          <a:lstStyle/>
          <a:p>
            <a:pPr algn="ctr"/>
            <a:r>
              <a:rPr lang="el-GR" b="1" dirty="0">
                <a:latin typeface="Times New Roman" panose="02020603050405020304" pitchFamily="18" charset="0"/>
                <a:cs typeface="Times New Roman" panose="02020603050405020304" pitchFamily="18" charset="0"/>
              </a:rPr>
              <a:t>Η ΔΙΔΑΚΤΙΚΗ ΤΟΥ ΘΕΑΤΡΟΥ ΣΤΗΝ ΕΚΠΑΙΔΕΥΣΗ</a:t>
            </a:r>
            <a:endParaRPr lang="en-GR" b="1" dirty="0">
              <a:latin typeface="Times New Roman" panose="02020603050405020304" pitchFamily="18" charset="0"/>
              <a:cs typeface="Times New Roman" panose="02020603050405020304" pitchFamily="18" charset="0"/>
            </a:endParaRPr>
          </a:p>
        </p:txBody>
      </p:sp>
      <p:pic>
        <p:nvPicPr>
          <p:cNvPr id="1030" name="Picture 6">
            <a:extLst>
              <a:ext uri="{FF2B5EF4-FFF2-40B4-BE49-F238E27FC236}">
                <a16:creationId xmlns:a16="http://schemas.microsoft.com/office/drawing/2014/main" id="{17EB1018-7A71-E2E7-4213-26BCC6955B3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930"/>
            <a:ext cx="1496292" cy="1229386"/>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74B2F989-9535-6EF6-8AE3-4BAF4DCAD0D4}"/>
              </a:ext>
            </a:extLst>
          </p:cNvPr>
          <p:cNvSpPr txBox="1"/>
          <p:nvPr/>
        </p:nvSpPr>
        <p:spPr>
          <a:xfrm>
            <a:off x="601127" y="267247"/>
            <a:ext cx="10670150" cy="458011"/>
          </a:xfrm>
          <a:prstGeom prst="rect">
            <a:avLst/>
          </a:prstGeom>
          <a:noFill/>
        </p:spPr>
        <p:txBody>
          <a:bodyPr wrap="square" rtlCol="0">
            <a:spAutoFit/>
          </a:bodyPr>
          <a:lstStyle/>
          <a:p>
            <a:pPr algn="ctr">
              <a:lnSpc>
                <a:spcPct val="150000"/>
              </a:lnSpc>
            </a:pPr>
            <a:r>
              <a:rPr lang="el-GR" b="1" dirty="0">
                <a:latin typeface="Times New Roman" panose="02020603050405020304" pitchFamily="18" charset="0"/>
                <a:cs typeface="Times New Roman" panose="02020603050405020304" pitchFamily="18" charset="0"/>
              </a:rPr>
              <a:t>Συνάντηση 4</a:t>
            </a:r>
            <a:r>
              <a:rPr lang="en-US" b="1" dirty="0">
                <a:latin typeface="Times New Roman" panose="02020603050405020304" pitchFamily="18" charset="0"/>
                <a:cs typeface="Times New Roman" panose="02020603050405020304" pitchFamily="18" charset="0"/>
              </a:rPr>
              <a:t>:</a:t>
            </a:r>
            <a:r>
              <a:rPr lang="el-GR" b="1" dirty="0">
                <a:latin typeface="Times New Roman" panose="02020603050405020304" pitchFamily="18" charset="0"/>
                <a:cs typeface="Times New Roman" panose="02020603050405020304" pitchFamily="18" charset="0"/>
              </a:rPr>
              <a:t> Η σχολική τάξη μια σκηνή/ Η αρχή της ιστορίας 1</a:t>
            </a:r>
            <a:endParaRPr lang="en-GR" b="1"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BA3A06F6-049D-AC63-64FD-78D2F65C2BC3}"/>
              </a:ext>
            </a:extLst>
          </p:cNvPr>
          <p:cNvSpPr txBox="1"/>
          <p:nvPr/>
        </p:nvSpPr>
        <p:spPr>
          <a:xfrm>
            <a:off x="3630928" y="5927324"/>
            <a:ext cx="4610548" cy="338554"/>
          </a:xfrm>
          <a:prstGeom prst="rect">
            <a:avLst/>
          </a:prstGeom>
          <a:noFill/>
        </p:spPr>
        <p:txBody>
          <a:bodyPr wrap="square" rtlCol="0">
            <a:spAutoFit/>
          </a:bodyPr>
          <a:lstStyle/>
          <a:p>
            <a:r>
              <a:rPr lang="el-GR" sz="1600" b="1" dirty="0">
                <a:latin typeface="Times New Roman" panose="02020603050405020304" pitchFamily="18" charset="0"/>
                <a:cs typeface="Times New Roman" panose="02020603050405020304" pitchFamily="18" charset="0"/>
              </a:rPr>
              <a:t>Σχολή Καλών Τεχνών-Τμήμα Θεατρικών Σπουδών</a:t>
            </a:r>
            <a:endParaRPr lang="en-GR" sz="1600" b="1"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D5801F10-D567-FA60-47DC-593760A36C82}"/>
              </a:ext>
            </a:extLst>
          </p:cNvPr>
          <p:cNvSpPr txBox="1"/>
          <p:nvPr/>
        </p:nvSpPr>
        <p:spPr>
          <a:xfrm>
            <a:off x="4163405" y="6265878"/>
            <a:ext cx="4204413" cy="338554"/>
          </a:xfrm>
          <a:prstGeom prst="rect">
            <a:avLst/>
          </a:prstGeom>
          <a:noFill/>
        </p:spPr>
        <p:txBody>
          <a:bodyPr wrap="square" rtlCol="0">
            <a:spAutoFit/>
          </a:bodyPr>
          <a:lstStyle/>
          <a:p>
            <a:r>
              <a:rPr lang="el-GR" sz="1600" b="1" dirty="0">
                <a:latin typeface="Times New Roman" panose="02020603050405020304" pitchFamily="18" charset="0"/>
                <a:cs typeface="Times New Roman" panose="02020603050405020304" pitchFamily="18" charset="0"/>
              </a:rPr>
              <a:t>Διδάσκων</a:t>
            </a:r>
            <a:r>
              <a:rPr lang="en-US" sz="1600" b="1" dirty="0">
                <a:latin typeface="Times New Roman" panose="02020603050405020304" pitchFamily="18" charset="0"/>
                <a:cs typeface="Times New Roman" panose="02020603050405020304" pitchFamily="18" charset="0"/>
              </a:rPr>
              <a:t>: </a:t>
            </a:r>
            <a:r>
              <a:rPr lang="el-GR" sz="1600" b="1" dirty="0">
                <a:latin typeface="Times New Roman" panose="02020603050405020304" pitchFamily="18" charset="0"/>
                <a:cs typeface="Times New Roman" panose="02020603050405020304" pitchFamily="18" charset="0"/>
              </a:rPr>
              <a:t>Δημήτρης Δημητριάδης</a:t>
            </a:r>
            <a:endParaRPr lang="en-GR" sz="1600" b="1"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6BD1E983-0B9E-CBB7-8604-068D7F737D36}"/>
              </a:ext>
            </a:extLst>
          </p:cNvPr>
          <p:cNvSpPr txBox="1"/>
          <p:nvPr/>
        </p:nvSpPr>
        <p:spPr>
          <a:xfrm>
            <a:off x="3901246" y="6604432"/>
            <a:ext cx="3867665" cy="307777"/>
          </a:xfrm>
          <a:prstGeom prst="rect">
            <a:avLst/>
          </a:prstGeom>
          <a:noFill/>
        </p:spPr>
        <p:txBody>
          <a:bodyPr wrap="square" rtlCol="0">
            <a:spAutoFit/>
          </a:bodyPr>
          <a:lstStyle/>
          <a:p>
            <a:pPr algn="ctr"/>
            <a:r>
              <a:rPr lang="el-GR" sz="1400" dirty="0"/>
              <a:t>Νοέμβριος  2024</a:t>
            </a:r>
            <a:endParaRPr lang="en-GR" sz="1400" dirty="0"/>
          </a:p>
        </p:txBody>
      </p:sp>
      <p:sp>
        <p:nvSpPr>
          <p:cNvPr id="9" name="TextBox 8">
            <a:extLst>
              <a:ext uri="{FF2B5EF4-FFF2-40B4-BE49-F238E27FC236}">
                <a16:creationId xmlns:a16="http://schemas.microsoft.com/office/drawing/2014/main" id="{BA5CEF55-BD27-509B-EC07-E46368421527}"/>
              </a:ext>
            </a:extLst>
          </p:cNvPr>
          <p:cNvSpPr txBox="1"/>
          <p:nvPr/>
        </p:nvSpPr>
        <p:spPr>
          <a:xfrm rot="20345809">
            <a:off x="4107555" y="1249404"/>
            <a:ext cx="1718178" cy="369332"/>
          </a:xfrm>
          <a:prstGeom prst="rect">
            <a:avLst/>
          </a:prstGeom>
          <a:noFill/>
        </p:spPr>
        <p:txBody>
          <a:bodyPr wrap="square" rtlCol="0">
            <a:spAutoFit/>
          </a:bodyPr>
          <a:lstStyle/>
          <a:p>
            <a:r>
              <a:rPr lang="el-GR" b="1" dirty="0">
                <a:latin typeface="Times New Roman" panose="02020603050405020304" pitchFamily="18" charset="0"/>
                <a:cs typeface="Times New Roman" panose="02020603050405020304" pitchFamily="18" charset="0"/>
              </a:rPr>
              <a:t>Θέατρο </a:t>
            </a:r>
            <a:endParaRPr lang="en-GR" b="1"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A601C823-BCF2-21F5-EC2B-32406C850A96}"/>
              </a:ext>
            </a:extLst>
          </p:cNvPr>
          <p:cNvSpPr txBox="1"/>
          <p:nvPr/>
        </p:nvSpPr>
        <p:spPr>
          <a:xfrm rot="478964">
            <a:off x="5819726" y="1312531"/>
            <a:ext cx="2407770" cy="369332"/>
          </a:xfrm>
          <a:prstGeom prst="rect">
            <a:avLst/>
          </a:prstGeom>
          <a:noFill/>
        </p:spPr>
        <p:txBody>
          <a:bodyPr wrap="square" rtlCol="0">
            <a:spAutoFit/>
          </a:bodyPr>
          <a:lstStyle/>
          <a:p>
            <a:r>
              <a:rPr lang="el-GR" b="1" dirty="0">
                <a:latin typeface="Times New Roman" panose="02020603050405020304" pitchFamily="18" charset="0"/>
                <a:cs typeface="Times New Roman" panose="02020603050405020304" pitchFamily="18" charset="0"/>
              </a:rPr>
              <a:t>Στην Εκπαίδευση</a:t>
            </a:r>
            <a:endParaRPr lang="en-GR" b="1"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945DEF85-0AF0-C2FD-5EC4-DD2FBD4E4C8B}"/>
              </a:ext>
            </a:extLst>
          </p:cNvPr>
          <p:cNvSpPr txBox="1"/>
          <p:nvPr/>
        </p:nvSpPr>
        <p:spPr>
          <a:xfrm rot="20725639">
            <a:off x="3424109" y="4536089"/>
            <a:ext cx="1741919" cy="369332"/>
          </a:xfrm>
          <a:prstGeom prst="rect">
            <a:avLst/>
          </a:prstGeom>
          <a:noFill/>
        </p:spPr>
        <p:txBody>
          <a:bodyPr wrap="square" rtlCol="0">
            <a:spAutoFit/>
          </a:bodyPr>
          <a:lstStyle/>
          <a:p>
            <a:r>
              <a:rPr lang="el-GR" b="1" dirty="0">
                <a:solidFill>
                  <a:srgbClr val="0B0AA0"/>
                </a:solidFill>
              </a:rPr>
              <a:t>ΠΟΥ</a:t>
            </a:r>
            <a:r>
              <a:rPr lang="en-GB" b="1" dirty="0">
                <a:solidFill>
                  <a:srgbClr val="0B0AA0"/>
                </a:solidFill>
              </a:rPr>
              <a:t>?</a:t>
            </a:r>
            <a:r>
              <a:rPr lang="el-GR" b="1" dirty="0">
                <a:solidFill>
                  <a:srgbClr val="0B0AA0"/>
                </a:solidFill>
              </a:rPr>
              <a:t> </a:t>
            </a:r>
          </a:p>
        </p:txBody>
      </p:sp>
      <p:sp>
        <p:nvSpPr>
          <p:cNvPr id="15" name="TextBox 14">
            <a:extLst>
              <a:ext uri="{FF2B5EF4-FFF2-40B4-BE49-F238E27FC236}">
                <a16:creationId xmlns:a16="http://schemas.microsoft.com/office/drawing/2014/main" id="{EEF67AE8-059C-2F23-4F07-065DC898C1CE}"/>
              </a:ext>
            </a:extLst>
          </p:cNvPr>
          <p:cNvSpPr txBox="1"/>
          <p:nvPr/>
        </p:nvSpPr>
        <p:spPr>
          <a:xfrm rot="932390">
            <a:off x="5383902" y="4731390"/>
            <a:ext cx="1635733" cy="369332"/>
          </a:xfrm>
          <a:prstGeom prst="rect">
            <a:avLst/>
          </a:prstGeom>
          <a:noFill/>
        </p:spPr>
        <p:txBody>
          <a:bodyPr wrap="square" rtlCol="0">
            <a:spAutoFit/>
          </a:bodyPr>
          <a:lstStyle/>
          <a:p>
            <a:r>
              <a:rPr lang="el-GR" b="1" dirty="0">
                <a:solidFill>
                  <a:srgbClr val="0B0AA0"/>
                </a:solidFill>
              </a:rPr>
              <a:t>ΠΩΣ?</a:t>
            </a:r>
          </a:p>
        </p:txBody>
      </p:sp>
      <p:sp>
        <p:nvSpPr>
          <p:cNvPr id="17" name="TextBox 16">
            <a:extLst>
              <a:ext uri="{FF2B5EF4-FFF2-40B4-BE49-F238E27FC236}">
                <a16:creationId xmlns:a16="http://schemas.microsoft.com/office/drawing/2014/main" id="{D6A7FC9B-012D-0554-2A34-DE2EB01D860E}"/>
              </a:ext>
            </a:extLst>
          </p:cNvPr>
          <p:cNvSpPr txBox="1"/>
          <p:nvPr/>
        </p:nvSpPr>
        <p:spPr>
          <a:xfrm rot="19702036">
            <a:off x="6858678" y="4396052"/>
            <a:ext cx="1635733" cy="369332"/>
          </a:xfrm>
          <a:prstGeom prst="rect">
            <a:avLst/>
          </a:prstGeom>
          <a:noFill/>
        </p:spPr>
        <p:txBody>
          <a:bodyPr wrap="square" rtlCol="0">
            <a:spAutoFit/>
          </a:bodyPr>
          <a:lstStyle/>
          <a:p>
            <a:r>
              <a:rPr lang="el-GR" b="1" dirty="0">
                <a:solidFill>
                  <a:srgbClr val="0B0AA0"/>
                </a:solidFill>
              </a:rPr>
              <a:t>ΓΙΑΤΙ?</a:t>
            </a:r>
          </a:p>
        </p:txBody>
      </p:sp>
    </p:spTree>
    <p:extLst>
      <p:ext uri="{BB962C8B-B14F-4D97-AF65-F5344CB8AC3E}">
        <p14:creationId xmlns:p14="http://schemas.microsoft.com/office/powerpoint/2010/main" val="18342770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47730" y="90153"/>
            <a:ext cx="8809149" cy="417422"/>
          </a:xfrm>
          <a:prstGeom prst="rect">
            <a:avLst/>
          </a:prstGeom>
          <a:noFill/>
        </p:spPr>
        <p:txBody>
          <a:bodyPr wrap="square" rtlCol="0">
            <a:spAutoFit/>
          </a:bodyPr>
          <a:lstStyle/>
          <a:p>
            <a:pPr marL="285750" indent="-285750" algn="just">
              <a:lnSpc>
                <a:spcPct val="150000"/>
              </a:lnSpc>
              <a:buFont typeface="Arial" charset="0"/>
              <a:buChar char="•"/>
            </a:pPr>
            <a:r>
              <a:rPr lang="el-GR" sz="1600" b="1" dirty="0">
                <a:latin typeface="Times New Roman" charset="0"/>
                <a:ea typeface="Times New Roman" charset="0"/>
                <a:cs typeface="Times New Roman" charset="0"/>
              </a:rPr>
              <a:t>Δραματική πλοκή</a:t>
            </a:r>
            <a:r>
              <a:rPr lang="en-US" sz="1600" b="1" dirty="0">
                <a:latin typeface="Times New Roman" charset="0"/>
                <a:ea typeface="Times New Roman" charset="0"/>
                <a:cs typeface="Times New Roman" charset="0"/>
              </a:rPr>
              <a:t>: </a:t>
            </a:r>
            <a:r>
              <a:rPr lang="el-GR" sz="1600" b="1" dirty="0">
                <a:latin typeface="Times New Roman" charset="0"/>
                <a:ea typeface="Times New Roman" charset="0"/>
                <a:cs typeface="Times New Roman" charset="0"/>
              </a:rPr>
              <a:t>Η έννοια και τα είδη της</a:t>
            </a:r>
            <a:endParaRPr lang="en-US" sz="1600" b="1" dirty="0">
              <a:latin typeface="Times New Roman" charset="0"/>
              <a:ea typeface="Times New Roman" charset="0"/>
              <a:cs typeface="Times New Roman" charset="0"/>
            </a:endParaRPr>
          </a:p>
        </p:txBody>
      </p:sp>
      <p:sp>
        <p:nvSpPr>
          <p:cNvPr id="5" name="TextBox 4"/>
          <p:cNvSpPr txBox="1"/>
          <p:nvPr/>
        </p:nvSpPr>
        <p:spPr>
          <a:xfrm>
            <a:off x="0" y="445830"/>
            <a:ext cx="12191999" cy="3554819"/>
          </a:xfrm>
          <a:prstGeom prst="rect">
            <a:avLst/>
          </a:prstGeom>
          <a:noFill/>
        </p:spPr>
        <p:txBody>
          <a:bodyPr wrap="square" rtlCol="0">
            <a:spAutoFit/>
          </a:bodyPr>
          <a:lstStyle/>
          <a:p>
            <a:pPr marL="285750" indent="-285750" algn="just">
              <a:lnSpc>
                <a:spcPct val="150000"/>
              </a:lnSpc>
              <a:buFontTx/>
              <a:buChar char="-"/>
            </a:pPr>
            <a:r>
              <a:rPr lang="el-GR" sz="1500" dirty="0">
                <a:latin typeface="Times New Roman" charset="0"/>
                <a:ea typeface="Times New Roman" charset="0"/>
                <a:cs typeface="Times New Roman" charset="0"/>
              </a:rPr>
              <a:t>Δραματική πλοκή είναι ο τρόπος που συντίθενται, εναλλάσσονται και εξελίσσονται οι δραματικές καταστάσεις ως μέρη της ιστορίας, του σεναρίου, της δράσης στο σύνολο της. </a:t>
            </a:r>
          </a:p>
          <a:p>
            <a:pPr marL="285750" indent="-285750" algn="just">
              <a:lnSpc>
                <a:spcPct val="150000"/>
              </a:lnSpc>
              <a:buFontTx/>
              <a:buChar char="-"/>
            </a:pPr>
            <a:r>
              <a:rPr lang="el-GR" sz="1500" dirty="0">
                <a:latin typeface="Times New Roman" charset="0"/>
                <a:ea typeface="Times New Roman" charset="0"/>
                <a:cs typeface="Times New Roman" charset="0"/>
              </a:rPr>
              <a:t>Δεν είναι απαραίτητο η αιτιότητα να αποτελεί βασικό τρόπο εναλλαγής και εξέλιξης της ιστορίας οδηγώντας σε γραμμική αφήγηση αλλά μπορεί να ακολουθείται μια κυκλική πορεία φωτίζοντας διαφορετικές πλευρές του χώρου, του χρόνου και των χαρακτήρων.</a:t>
            </a:r>
          </a:p>
          <a:p>
            <a:pPr marL="285750" indent="-285750" algn="just">
              <a:lnSpc>
                <a:spcPct val="150000"/>
              </a:lnSpc>
              <a:buFontTx/>
              <a:buChar char="-"/>
            </a:pPr>
            <a:r>
              <a:rPr lang="el-GR" sz="1500" dirty="0">
                <a:latin typeface="Times New Roman" charset="0"/>
                <a:ea typeface="Times New Roman" charset="0"/>
                <a:cs typeface="Times New Roman" charset="0"/>
              </a:rPr>
              <a:t>Η δραματική πλοκή διερευνάται συνήθως στη δεύτερη φάση της ανάπτυξης τους θεατρικού παιχνιδιού, στη φάση της αναπαραγωγής ενώ μπορεί να παρουσιαστεί με αρχή , μέση και τέλος, δίνοντας φως όποιες και όσες καταστάσεις θέλει κάθε ομάδα, συνθέτοντας διαφορετικές δραματικές πλοκές ως σκηνικά δρώμενα έχοντας ως αφετηρία την ίδια δραματική εμπειρία. </a:t>
            </a:r>
          </a:p>
          <a:p>
            <a:pPr marL="285750" indent="-285750" algn="just">
              <a:lnSpc>
                <a:spcPct val="150000"/>
              </a:lnSpc>
              <a:buFontTx/>
              <a:buChar char="-"/>
            </a:pPr>
            <a:r>
              <a:rPr lang="el-GR" sz="1500" dirty="0">
                <a:latin typeface="Times New Roman" charset="0"/>
                <a:ea typeface="Times New Roman" charset="0"/>
                <a:cs typeface="Times New Roman" charset="0"/>
              </a:rPr>
              <a:t>Εάν η δραματική πλοκή αναπτύσσεται και εξελίσσεται με βάση τη διερεύνηση, τους αυτοσχεδιασμούς και τη δραματική ένταση όπως αναπτύσσεται από τις θεατρικές τεχνικές ονομάζεται «κλιμακούμενη» ενώ όταν βασίζεται σε ένα αφηγηματικό κείμενο, ακολουθώντας και εμβαθύνοντας σε συγκεκριμένες σκηνές ονομάζεται επεισοδιακή πλοκή.  </a:t>
            </a:r>
            <a:endParaRPr lang="en-US" sz="1500" dirty="0">
              <a:latin typeface="Times New Roman" charset="0"/>
              <a:ea typeface="Times New Roman" charset="0"/>
              <a:cs typeface="Times New Roman" charset="0"/>
            </a:endParaRPr>
          </a:p>
        </p:txBody>
      </p:sp>
      <p:sp>
        <p:nvSpPr>
          <p:cNvPr id="7" name="TextBox 6"/>
          <p:cNvSpPr txBox="1"/>
          <p:nvPr/>
        </p:nvSpPr>
        <p:spPr>
          <a:xfrm>
            <a:off x="141667" y="4000649"/>
            <a:ext cx="10367493" cy="417422"/>
          </a:xfrm>
          <a:prstGeom prst="rect">
            <a:avLst/>
          </a:prstGeom>
          <a:noFill/>
        </p:spPr>
        <p:txBody>
          <a:bodyPr wrap="square" rtlCol="0">
            <a:spAutoFit/>
          </a:bodyPr>
          <a:lstStyle/>
          <a:p>
            <a:pPr marL="285750" indent="-285750" algn="just">
              <a:lnSpc>
                <a:spcPct val="150000"/>
              </a:lnSpc>
              <a:buFont typeface="Wingdings" charset="2"/>
              <a:buChar char="Ø"/>
            </a:pPr>
            <a:r>
              <a:rPr lang="el-GR" sz="1600" b="1" dirty="0">
                <a:latin typeface="Times New Roman" charset="0"/>
                <a:ea typeface="Times New Roman" charset="0"/>
                <a:cs typeface="Times New Roman" charset="0"/>
              </a:rPr>
              <a:t>Προτάσεις ανάπτυξης δραματικής και αφηγηματικής πλοκής</a:t>
            </a:r>
            <a:endParaRPr lang="en-US" sz="1600" b="1" dirty="0">
              <a:latin typeface="Times New Roman" charset="0"/>
              <a:ea typeface="Times New Roman" charset="0"/>
              <a:cs typeface="Times New Roman" charset="0"/>
            </a:endParaRPr>
          </a:p>
        </p:txBody>
      </p:sp>
      <p:sp>
        <p:nvSpPr>
          <p:cNvPr id="9" name="TextBox 8"/>
          <p:cNvSpPr txBox="1"/>
          <p:nvPr/>
        </p:nvSpPr>
        <p:spPr>
          <a:xfrm>
            <a:off x="2" y="4649891"/>
            <a:ext cx="12077203" cy="1458861"/>
          </a:xfrm>
          <a:prstGeom prst="rect">
            <a:avLst/>
          </a:prstGeom>
          <a:noFill/>
        </p:spPr>
        <p:txBody>
          <a:bodyPr wrap="square" rtlCol="0">
            <a:spAutoFit/>
          </a:bodyPr>
          <a:lstStyle/>
          <a:p>
            <a:pPr algn="just">
              <a:lnSpc>
                <a:spcPct val="150000"/>
              </a:lnSpc>
            </a:pPr>
            <a:r>
              <a:rPr lang="el-GR" sz="1600"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Με βάση </a:t>
            </a:r>
            <a:r>
              <a:rPr lang="el-GR" sz="1500" b="1" dirty="0">
                <a:latin typeface="Times New Roman" charset="0"/>
                <a:ea typeface="Times New Roman" charset="0"/>
                <a:cs typeface="Times New Roman" charset="0"/>
              </a:rPr>
              <a:t>το σχέδιο εργασίας που προτείνει ο </a:t>
            </a:r>
            <a:r>
              <a:rPr lang="en-US" sz="1500" b="1" dirty="0">
                <a:latin typeface="Times New Roman" charset="0"/>
                <a:ea typeface="Times New Roman" charset="0"/>
                <a:cs typeface="Times New Roman" charset="0"/>
              </a:rPr>
              <a:t>Brian Way</a:t>
            </a:r>
            <a:r>
              <a:rPr lang="en-US" sz="1500" dirty="0">
                <a:latin typeface="Times New Roman" charset="0"/>
                <a:ea typeface="Times New Roman" charset="0"/>
                <a:cs typeface="Times New Roman" charset="0"/>
              </a:rPr>
              <a:t> (1923-2006)</a:t>
            </a:r>
            <a:r>
              <a:rPr lang="el-GR" sz="1500" b="1"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η δημιουργία της δραματικής πλοϊκής μπορεί να αρχίσει από </a:t>
            </a:r>
            <a:r>
              <a:rPr lang="el-GR" sz="1500" b="1" dirty="0">
                <a:latin typeface="Times New Roman" charset="0"/>
                <a:ea typeface="Times New Roman" charset="0"/>
                <a:cs typeface="Times New Roman" charset="0"/>
              </a:rPr>
              <a:t>το καθορισμό του εστιακού κέντρου, του δραματικού προβλήματος </a:t>
            </a:r>
            <a:r>
              <a:rPr lang="el-GR" sz="1500" dirty="0">
                <a:latin typeface="Times New Roman" charset="0"/>
                <a:ea typeface="Times New Roman" charset="0"/>
                <a:cs typeface="Times New Roman" charset="0"/>
              </a:rPr>
              <a:t>που μπορεί να δημιουργείται από ένα στοιχείο δραματικής έντασης (απόκρυψη, περιορισμός, ανατροπή) και με αφετηρία τη διερεύνηση αυτή καθορίζεται η εξέλιξη της δραματικής ιστορίας και τα επιμέρους στοιχεία της όπως ο δραματικός χώρος, ο δραματικός χρόνος, τα δραματικά γεγονότα και οι δραματικοί χαρακτήρες  </a:t>
            </a:r>
            <a:endParaRPr lang="en-US" sz="15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994689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 y="0"/>
            <a:ext cx="12191998" cy="2862322"/>
          </a:xfrm>
          <a:prstGeom prst="rect">
            <a:avLst/>
          </a:prstGeom>
          <a:noFill/>
        </p:spPr>
        <p:txBody>
          <a:bodyPr wrap="square" rtlCol="0">
            <a:spAutoFit/>
          </a:bodyPr>
          <a:lstStyle/>
          <a:p>
            <a:pPr marL="285750" indent="-285750" algn="just">
              <a:lnSpc>
                <a:spcPct val="150000"/>
              </a:lnSpc>
              <a:buFontTx/>
              <a:buChar char="-"/>
            </a:pPr>
            <a:r>
              <a:rPr lang="el-GR" sz="1500" dirty="0">
                <a:latin typeface="Times New Roman" charset="0"/>
                <a:ea typeface="Times New Roman" charset="0"/>
                <a:cs typeface="Times New Roman" charset="0"/>
              </a:rPr>
              <a:t>Με βάση τη </a:t>
            </a:r>
            <a:r>
              <a:rPr lang="el-GR" sz="1500" b="1" dirty="0">
                <a:latin typeface="Times New Roman" charset="0"/>
                <a:ea typeface="Times New Roman" charset="0"/>
                <a:cs typeface="Times New Roman" charset="0"/>
              </a:rPr>
              <a:t>μέθοδο ανάπτυξης δραματικής πλοκής </a:t>
            </a:r>
            <a:r>
              <a:rPr lang="el-GR" sz="1500" dirty="0">
                <a:latin typeface="Times New Roman" charset="0"/>
                <a:ea typeface="Times New Roman" charset="0"/>
                <a:cs typeface="Times New Roman" charset="0"/>
              </a:rPr>
              <a:t>που ονομάζεται </a:t>
            </a:r>
            <a:r>
              <a:rPr lang="el-GR" sz="1500" b="1" dirty="0">
                <a:latin typeface="Times New Roman" charset="0"/>
                <a:ea typeface="Times New Roman" charset="0"/>
                <a:cs typeface="Times New Roman" charset="0"/>
              </a:rPr>
              <a:t>ως αριστοτελική δραματική δομή </a:t>
            </a:r>
            <a:r>
              <a:rPr lang="el-GR" sz="1500" dirty="0">
                <a:latin typeface="Times New Roman" charset="0"/>
                <a:ea typeface="Times New Roman" charset="0"/>
                <a:cs typeface="Times New Roman" charset="0"/>
              </a:rPr>
              <a:t>η δραματική πλοκή μπορεί να αναπτυχθεί σε </a:t>
            </a:r>
            <a:r>
              <a:rPr lang="el-GR" sz="1500" b="1" dirty="0">
                <a:latin typeface="Times New Roman" charset="0"/>
                <a:ea typeface="Times New Roman" charset="0"/>
                <a:cs typeface="Times New Roman" charset="0"/>
              </a:rPr>
              <a:t>τέσσερα στάδια</a:t>
            </a:r>
            <a:r>
              <a:rPr lang="el-GR" sz="1500" dirty="0">
                <a:latin typeface="Times New Roman" charset="0"/>
                <a:ea typeface="Times New Roman" charset="0"/>
                <a:cs typeface="Times New Roman" charset="0"/>
              </a:rPr>
              <a:t>. Στο </a:t>
            </a:r>
            <a:r>
              <a:rPr lang="el-GR" sz="1500" b="1" dirty="0">
                <a:latin typeface="Times New Roman" charset="0"/>
                <a:ea typeface="Times New Roman" charset="0"/>
                <a:cs typeface="Times New Roman" charset="0"/>
              </a:rPr>
              <a:t>πρώτο στάδιο </a:t>
            </a:r>
            <a:r>
              <a:rPr lang="el-GR" sz="1500" dirty="0">
                <a:latin typeface="Times New Roman" charset="0"/>
                <a:ea typeface="Times New Roman" charset="0"/>
                <a:cs typeface="Times New Roman" charset="0"/>
              </a:rPr>
              <a:t>διερευνάται το </a:t>
            </a:r>
            <a:r>
              <a:rPr lang="el-GR" sz="1500" b="1" dirty="0">
                <a:latin typeface="Times New Roman" charset="0"/>
                <a:ea typeface="Times New Roman" charset="0"/>
                <a:cs typeface="Times New Roman" charset="0"/>
              </a:rPr>
              <a:t>πρόβλημα</a:t>
            </a:r>
            <a:r>
              <a:rPr lang="el-GR" sz="1500" dirty="0">
                <a:latin typeface="Times New Roman" charset="0"/>
                <a:ea typeface="Times New Roman" charset="0"/>
                <a:cs typeface="Times New Roman" charset="0"/>
              </a:rPr>
              <a:t> το οποίο προκύπτει, οι </a:t>
            </a:r>
            <a:r>
              <a:rPr lang="el-GR" sz="1500" b="1" dirty="0">
                <a:latin typeface="Times New Roman" charset="0"/>
                <a:ea typeface="Times New Roman" charset="0"/>
                <a:cs typeface="Times New Roman" charset="0"/>
              </a:rPr>
              <a:t>χαρακτήρες</a:t>
            </a:r>
            <a:r>
              <a:rPr lang="el-GR" sz="1500" dirty="0">
                <a:latin typeface="Times New Roman" charset="0"/>
                <a:ea typeface="Times New Roman" charset="0"/>
                <a:cs typeface="Times New Roman" charset="0"/>
              </a:rPr>
              <a:t> που εμπλέκονται στην επίλυσή του και η συγκεκριμένη </a:t>
            </a:r>
            <a:r>
              <a:rPr lang="el-GR" sz="1500" b="1" dirty="0">
                <a:latin typeface="Times New Roman" charset="0"/>
                <a:ea typeface="Times New Roman" charset="0"/>
                <a:cs typeface="Times New Roman" charset="0"/>
              </a:rPr>
              <a:t>δραματική κατάσταση</a:t>
            </a:r>
            <a:r>
              <a:rPr lang="el-GR" sz="1500" dirty="0">
                <a:latin typeface="Times New Roman" charset="0"/>
                <a:ea typeface="Times New Roman" charset="0"/>
                <a:cs typeface="Times New Roman" charset="0"/>
              </a:rPr>
              <a:t>. Στο </a:t>
            </a:r>
            <a:r>
              <a:rPr lang="el-GR" sz="1500" b="1" dirty="0">
                <a:latin typeface="Times New Roman" charset="0"/>
                <a:ea typeface="Times New Roman" charset="0"/>
                <a:cs typeface="Times New Roman" charset="0"/>
              </a:rPr>
              <a:t>δεύτερο στάδιο </a:t>
            </a:r>
            <a:r>
              <a:rPr lang="el-GR" sz="1500" dirty="0">
                <a:latin typeface="Times New Roman" charset="0"/>
                <a:ea typeface="Times New Roman" charset="0"/>
                <a:cs typeface="Times New Roman" charset="0"/>
              </a:rPr>
              <a:t>πραγματοποιείται </a:t>
            </a:r>
            <a:r>
              <a:rPr lang="el-GR" sz="1500" b="1" dirty="0">
                <a:latin typeface="Times New Roman" charset="0"/>
                <a:ea typeface="Times New Roman" charset="0"/>
                <a:cs typeface="Times New Roman" charset="0"/>
              </a:rPr>
              <a:t>αναπαράσταση των γεγονότων της ιστορίας </a:t>
            </a:r>
            <a:r>
              <a:rPr lang="el-GR" sz="1500" dirty="0">
                <a:latin typeface="Times New Roman" charset="0"/>
                <a:ea typeface="Times New Roman" charset="0"/>
                <a:cs typeface="Times New Roman" charset="0"/>
              </a:rPr>
              <a:t>κατά τη διάρκεια της οποίας οι ήρωες αγωνίζονται να βρουν μία λύση. Στο τρίτο στάδιο έχουμε </a:t>
            </a:r>
            <a:r>
              <a:rPr lang="el-GR" sz="1500" b="1" dirty="0">
                <a:latin typeface="Times New Roman" charset="0"/>
                <a:ea typeface="Times New Roman" charset="0"/>
                <a:cs typeface="Times New Roman" charset="0"/>
              </a:rPr>
              <a:t>κορύφωση της δραματικής έντασης</a:t>
            </a:r>
            <a:r>
              <a:rPr lang="el-GR" sz="1500" dirty="0">
                <a:latin typeface="Times New Roman" charset="0"/>
                <a:ea typeface="Times New Roman" charset="0"/>
                <a:cs typeface="Times New Roman" charset="0"/>
              </a:rPr>
              <a:t>.</a:t>
            </a:r>
            <a:r>
              <a:rPr lang="el-GR" sz="1500" b="1"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Στο τέταρτο στάδιο </a:t>
            </a:r>
            <a:r>
              <a:rPr lang="el-GR" sz="1500" b="1" dirty="0">
                <a:latin typeface="Times New Roman" charset="0"/>
                <a:ea typeface="Times New Roman" charset="0"/>
                <a:cs typeface="Times New Roman" charset="0"/>
              </a:rPr>
              <a:t>επιλύεται το πρόβλημα</a:t>
            </a:r>
            <a:r>
              <a:rPr lang="el-GR" sz="1500" dirty="0">
                <a:latin typeface="Times New Roman" charset="0"/>
                <a:ea typeface="Times New Roman" charset="0"/>
                <a:cs typeface="Times New Roman" charset="0"/>
              </a:rPr>
              <a:t>.</a:t>
            </a:r>
          </a:p>
          <a:p>
            <a:pPr marL="285750" indent="-285750" algn="just">
              <a:lnSpc>
                <a:spcPct val="150000"/>
              </a:lnSpc>
              <a:buFontTx/>
              <a:buChar char="-"/>
            </a:pPr>
            <a:r>
              <a:rPr lang="el-GR" sz="1500" dirty="0">
                <a:latin typeface="Times New Roman" charset="0"/>
                <a:ea typeface="Times New Roman" charset="0"/>
                <a:cs typeface="Times New Roman" charset="0"/>
              </a:rPr>
              <a:t>Μια άλλη μέθοδος δημιουργίας δραματικής πλοκής είναι ο χωρισμός του δράματος και ο αυτοσχεδιασμός σε διαφορετικές σκηνές με βάση ένα θέμα και η μετέπειτα ενοποίησή τους σε μια ενιαία δραματική πλοκή.</a:t>
            </a:r>
          </a:p>
          <a:p>
            <a:pPr marL="285750" indent="-285750" algn="just">
              <a:lnSpc>
                <a:spcPct val="150000"/>
              </a:lnSpc>
              <a:buFontTx/>
              <a:buChar char="-"/>
            </a:pPr>
            <a:r>
              <a:rPr lang="el-GR" sz="1500" dirty="0">
                <a:latin typeface="Times New Roman" charset="0"/>
                <a:ea typeface="Times New Roman" charset="0"/>
                <a:cs typeface="Times New Roman" charset="0"/>
              </a:rPr>
              <a:t>Μια άλλη μέθοδος δημιουργίας δραματικής πλοκής είναι η διερεύνηση της ιστορίας ενός συγκεκριμένου δραματικού χαρακτήρα. </a:t>
            </a:r>
          </a:p>
        </p:txBody>
      </p:sp>
    </p:spTree>
    <p:extLst>
      <p:ext uri="{BB962C8B-B14F-4D97-AF65-F5344CB8AC3E}">
        <p14:creationId xmlns:p14="http://schemas.microsoft.com/office/powerpoint/2010/main" val="15815394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23504" y="283334"/>
            <a:ext cx="6851561" cy="369332"/>
          </a:xfrm>
          <a:prstGeom prst="rect">
            <a:avLst/>
          </a:prstGeom>
          <a:noFill/>
        </p:spPr>
        <p:txBody>
          <a:bodyPr wrap="square" rtlCol="0">
            <a:spAutoFit/>
          </a:bodyPr>
          <a:lstStyle/>
          <a:p>
            <a:pPr algn="ctr"/>
            <a:r>
              <a:rPr lang="el-GR" b="1" u="sng" dirty="0">
                <a:latin typeface="Times New Roman" charset="0"/>
                <a:ea typeface="Times New Roman" charset="0"/>
                <a:cs typeface="Times New Roman" charset="0"/>
              </a:rPr>
              <a:t>Μορφές του θεάτρου στην Τυπική εκπαίδευση</a:t>
            </a:r>
            <a:endParaRPr lang="en-US" b="1" u="sng" dirty="0">
              <a:latin typeface="Times New Roman" charset="0"/>
              <a:ea typeface="Times New Roman" charset="0"/>
              <a:cs typeface="Times New Roman" charset="0"/>
            </a:endParaRPr>
          </a:p>
        </p:txBody>
      </p:sp>
      <p:sp>
        <p:nvSpPr>
          <p:cNvPr id="5" name="TextBox 4"/>
          <p:cNvSpPr txBox="1"/>
          <p:nvPr/>
        </p:nvSpPr>
        <p:spPr>
          <a:xfrm>
            <a:off x="117081" y="1149565"/>
            <a:ext cx="10792496" cy="3693319"/>
          </a:xfrm>
          <a:prstGeom prst="rect">
            <a:avLst/>
          </a:prstGeom>
          <a:noFill/>
        </p:spPr>
        <p:txBody>
          <a:bodyPr wrap="square" rtlCol="0">
            <a:spAutoFit/>
          </a:bodyPr>
          <a:lstStyle/>
          <a:p>
            <a:pPr marL="285750" indent="-285750" algn="just">
              <a:lnSpc>
                <a:spcPct val="150000"/>
              </a:lnSpc>
              <a:buFont typeface="Arial" charset="0"/>
              <a:buChar char="•"/>
            </a:pPr>
            <a:r>
              <a:rPr lang="el-GR" dirty="0"/>
              <a:t> </a:t>
            </a:r>
            <a:r>
              <a:rPr lang="el-GR" dirty="0">
                <a:latin typeface="Times New Roman" charset="0"/>
                <a:ea typeface="Times New Roman" charset="0"/>
                <a:cs typeface="Times New Roman" charset="0"/>
              </a:rPr>
              <a:t>Παιδικό Θέατρο.</a:t>
            </a:r>
          </a:p>
          <a:p>
            <a:pPr marL="285750" indent="-285750" algn="just">
              <a:lnSpc>
                <a:spcPct val="150000"/>
              </a:lnSpc>
              <a:buFont typeface="Arial" charset="0"/>
              <a:buChar char="•"/>
            </a:pPr>
            <a:r>
              <a:rPr lang="el-GR" dirty="0">
                <a:latin typeface="Times New Roman" charset="0"/>
                <a:ea typeface="Times New Roman" charset="0"/>
                <a:cs typeface="Times New Roman" charset="0"/>
              </a:rPr>
              <a:t>Σχολικό Θέατρο.</a:t>
            </a:r>
          </a:p>
          <a:p>
            <a:pPr marL="285750" indent="-285750" algn="just">
              <a:lnSpc>
                <a:spcPct val="150000"/>
              </a:lnSpc>
              <a:buFont typeface="Arial" charset="0"/>
              <a:buChar char="•"/>
            </a:pPr>
            <a:r>
              <a:rPr lang="el-GR" dirty="0">
                <a:latin typeface="Times New Roman" charset="0"/>
                <a:ea typeface="Times New Roman" charset="0"/>
                <a:cs typeface="Times New Roman" charset="0"/>
              </a:rPr>
              <a:t>Θέατρο με βάση θρησκευτικές, εθνικές και άλλες επετείους.</a:t>
            </a:r>
          </a:p>
          <a:p>
            <a:pPr marL="285750" indent="-285750" algn="just">
              <a:lnSpc>
                <a:spcPct val="150000"/>
              </a:lnSpc>
              <a:buFont typeface="Arial" charset="0"/>
              <a:buChar char="•"/>
            </a:pPr>
            <a:r>
              <a:rPr lang="el-GR" dirty="0">
                <a:latin typeface="Times New Roman" charset="0"/>
                <a:ea typeface="Times New Roman" charset="0"/>
                <a:cs typeface="Times New Roman" charset="0"/>
              </a:rPr>
              <a:t>Ένταξη τεχνικών θεάτρου στην εκπαίδευση για τη διδασκαλία γνωστικών αντικειμένων του αναλυτικού προγράμματος.</a:t>
            </a:r>
          </a:p>
          <a:p>
            <a:pPr marL="285750" indent="-285750" algn="just">
              <a:lnSpc>
                <a:spcPct val="150000"/>
              </a:lnSpc>
              <a:buFont typeface="Arial" charset="0"/>
              <a:buChar char="•"/>
            </a:pPr>
            <a:r>
              <a:rPr lang="el-GR" dirty="0">
                <a:latin typeface="Times New Roman" charset="0"/>
                <a:ea typeface="Times New Roman" charset="0"/>
                <a:cs typeface="Times New Roman" charset="0"/>
              </a:rPr>
              <a:t>Θεατρική Αγωγή (</a:t>
            </a:r>
            <a:r>
              <a:rPr lang="el-GR" dirty="0" err="1">
                <a:latin typeface="Times New Roman" charset="0"/>
                <a:ea typeface="Times New Roman" charset="0"/>
                <a:cs typeface="Times New Roman" charset="0"/>
              </a:rPr>
              <a:t>αμέρος</a:t>
            </a:r>
            <a:r>
              <a:rPr lang="el-GR" dirty="0">
                <a:latin typeface="Times New Roman" charset="0"/>
                <a:ea typeface="Times New Roman" charset="0"/>
                <a:cs typeface="Times New Roman" charset="0"/>
              </a:rPr>
              <a:t> της αισθητικής αγωγής μαζί με τα εικαστικά και τη μουσική)</a:t>
            </a:r>
          </a:p>
          <a:p>
            <a:pPr marL="285750" indent="-285750" algn="just">
              <a:lnSpc>
                <a:spcPct val="150000"/>
              </a:lnSpc>
              <a:buFont typeface="Arial" charset="0"/>
              <a:buChar char="•"/>
            </a:pPr>
            <a:r>
              <a:rPr lang="el-GR" dirty="0" err="1">
                <a:latin typeface="Times New Roman" charset="0"/>
                <a:ea typeface="Times New Roman" charset="0"/>
                <a:cs typeface="Times New Roman" charset="0"/>
              </a:rPr>
              <a:t>Θεατροπαιδαγωγικά</a:t>
            </a:r>
            <a:r>
              <a:rPr lang="el-GR" dirty="0">
                <a:latin typeface="Times New Roman" charset="0"/>
                <a:ea typeface="Times New Roman" charset="0"/>
                <a:cs typeface="Times New Roman" charset="0"/>
              </a:rPr>
              <a:t> προγράμματα με βάση διαφορετικές θεματικές.</a:t>
            </a:r>
          </a:p>
          <a:p>
            <a:pPr marL="285750" indent="-285750" algn="just">
              <a:lnSpc>
                <a:spcPct val="150000"/>
              </a:lnSpc>
              <a:buFont typeface="Arial" charset="0"/>
              <a:buChar char="•"/>
            </a:pPr>
            <a:endParaRPr lang="el-GR" dirty="0">
              <a:latin typeface="Times New Roman" charset="0"/>
              <a:ea typeface="Times New Roman" charset="0"/>
              <a:cs typeface="Times New Roman" charset="0"/>
            </a:endParaRPr>
          </a:p>
          <a:p>
            <a:pPr marL="285750" indent="-285750" algn="just">
              <a:buFont typeface="Arial" charset="0"/>
              <a:buChar char="•"/>
            </a:pPr>
            <a:endParaRPr lang="el-GR"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0413723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31582" y="0"/>
            <a:ext cx="8023539" cy="369332"/>
          </a:xfrm>
          <a:prstGeom prst="rect">
            <a:avLst/>
          </a:prstGeom>
          <a:noFill/>
        </p:spPr>
        <p:txBody>
          <a:bodyPr wrap="square" rtlCol="0">
            <a:spAutoFit/>
          </a:bodyPr>
          <a:lstStyle/>
          <a:p>
            <a:pPr marL="285750" indent="-285750" algn="ctr">
              <a:buFont typeface="Wingdings" charset="2"/>
              <a:buChar char="Ø"/>
            </a:pPr>
            <a:r>
              <a:rPr lang="el-GR" b="1" dirty="0">
                <a:latin typeface="Times New Roman" charset="0"/>
                <a:ea typeface="Times New Roman" charset="0"/>
                <a:cs typeface="Times New Roman" charset="0"/>
              </a:rPr>
              <a:t>Ενδεικτική Βιβλιογραφία</a:t>
            </a:r>
            <a:endParaRPr lang="en-US" b="1" dirty="0">
              <a:latin typeface="Times New Roman" charset="0"/>
              <a:ea typeface="Times New Roman" charset="0"/>
              <a:cs typeface="Times New Roman" charset="0"/>
            </a:endParaRPr>
          </a:p>
        </p:txBody>
      </p:sp>
      <p:sp>
        <p:nvSpPr>
          <p:cNvPr id="6" name="TextBox 5"/>
          <p:cNvSpPr txBox="1"/>
          <p:nvPr/>
        </p:nvSpPr>
        <p:spPr>
          <a:xfrm>
            <a:off x="0" y="221489"/>
            <a:ext cx="12192000" cy="9510296"/>
          </a:xfrm>
          <a:prstGeom prst="rect">
            <a:avLst/>
          </a:prstGeom>
          <a:noFill/>
        </p:spPr>
        <p:txBody>
          <a:bodyPr wrap="square" rtlCol="0">
            <a:spAutoFit/>
          </a:bodyPr>
          <a:lstStyle/>
          <a:p>
            <a:pPr marL="285750" indent="-285750" algn="just">
              <a:lnSpc>
                <a:spcPct val="150000"/>
              </a:lnSpc>
              <a:buFont typeface="Arial" charset="0"/>
              <a:buChar char="•"/>
            </a:pPr>
            <a:r>
              <a:rPr lang="el-GR" dirty="0" err="1">
                <a:latin typeface="Times New Roman" charset="0"/>
                <a:ea typeface="Times New Roman" charset="0"/>
                <a:cs typeface="Times New Roman" charset="0"/>
              </a:rPr>
              <a:t>Άλκηστις</a:t>
            </a:r>
            <a:r>
              <a:rPr lang="el-GR" dirty="0">
                <a:latin typeface="Times New Roman" charset="0"/>
                <a:ea typeface="Times New Roman" charset="0"/>
                <a:cs typeface="Times New Roman" charset="0"/>
              </a:rPr>
              <a:t> (2008). </a:t>
            </a:r>
            <a:r>
              <a:rPr lang="el-GR" i="1" dirty="0">
                <a:latin typeface="Times New Roman" charset="0"/>
                <a:ea typeface="Times New Roman" charset="0"/>
                <a:cs typeface="Times New Roman" charset="0"/>
              </a:rPr>
              <a:t>Μαύρη Αγελάδα-Άσπρη Αγελάδα: Δραματική Τέχνη στην Εκπαίδευση και </a:t>
            </a:r>
            <a:r>
              <a:rPr lang="el-GR" i="1" dirty="0" err="1">
                <a:latin typeface="Times New Roman" charset="0"/>
                <a:ea typeface="Times New Roman" charset="0"/>
                <a:cs typeface="Times New Roman" charset="0"/>
              </a:rPr>
              <a:t>Διαπολιτισμικότητα</a:t>
            </a:r>
            <a:r>
              <a:rPr lang="el-GR" dirty="0">
                <a:latin typeface="Times New Roman" charset="0"/>
                <a:ea typeface="Times New Roman" charset="0"/>
                <a:cs typeface="Times New Roman" charset="0"/>
              </a:rPr>
              <a:t>. Αθήνα: Τόπος.</a:t>
            </a:r>
          </a:p>
          <a:p>
            <a:pPr marL="285750" indent="-285750">
              <a:lnSpc>
                <a:spcPct val="150000"/>
              </a:lnSpc>
              <a:buFont typeface="Arial" charset="0"/>
              <a:buChar char="•"/>
            </a:pPr>
            <a:r>
              <a:rPr lang="el-GR" dirty="0" err="1">
                <a:latin typeface="Times New Roman" charset="0"/>
                <a:ea typeface="Times New Roman" charset="0"/>
                <a:cs typeface="Times New Roman" charset="0"/>
              </a:rPr>
              <a:t>Δημητριάδης</a:t>
            </a:r>
            <a:r>
              <a:rPr lang="el-GR" dirty="0">
                <a:latin typeface="Times New Roman" charset="0"/>
                <a:ea typeface="Times New Roman" charset="0"/>
                <a:cs typeface="Times New Roman" charset="0"/>
              </a:rPr>
              <a:t>, Δ. (2020). </a:t>
            </a:r>
            <a:r>
              <a:rPr lang="el-GR" i="1" dirty="0">
                <a:latin typeface="Times New Roman" charset="0"/>
                <a:ea typeface="Times New Roman" charset="0"/>
                <a:cs typeface="Times New Roman" charset="0"/>
              </a:rPr>
              <a:t>Η </a:t>
            </a:r>
            <a:r>
              <a:rPr lang="el-GR" i="1" dirty="0" err="1">
                <a:latin typeface="Times New Roman" charset="0"/>
                <a:ea typeface="Times New Roman" charset="0"/>
                <a:cs typeface="Times New Roman" charset="0"/>
              </a:rPr>
              <a:t>διδακτικη</a:t>
            </a:r>
            <a:r>
              <a:rPr lang="el-GR" i="1" dirty="0">
                <a:latin typeface="Times New Roman" charset="0"/>
                <a:ea typeface="Times New Roman" charset="0"/>
                <a:cs typeface="Times New Roman" charset="0"/>
              </a:rPr>
              <a:t>́ της </a:t>
            </a:r>
            <a:r>
              <a:rPr lang="el-GR" i="1" dirty="0" err="1">
                <a:latin typeface="Times New Roman" charset="0"/>
                <a:ea typeface="Times New Roman" charset="0"/>
                <a:cs typeface="Times New Roman" charset="0"/>
              </a:rPr>
              <a:t>ιστορίας</a:t>
            </a:r>
            <a:r>
              <a:rPr lang="el-GR" i="1" dirty="0">
                <a:latin typeface="Times New Roman" charset="0"/>
                <a:ea typeface="Times New Roman" charset="0"/>
                <a:cs typeface="Times New Roman" charset="0"/>
              </a:rPr>
              <a:t> </a:t>
            </a:r>
            <a:r>
              <a:rPr lang="el-GR" i="1" dirty="0" err="1">
                <a:latin typeface="Times New Roman" charset="0"/>
                <a:ea typeface="Times New Roman" charset="0"/>
                <a:cs typeface="Times New Roman" charset="0"/>
              </a:rPr>
              <a:t>μέσω</a:t>
            </a:r>
            <a:r>
              <a:rPr lang="el-GR" i="1" dirty="0">
                <a:latin typeface="Times New Roman" charset="0"/>
                <a:ea typeface="Times New Roman" charset="0"/>
                <a:cs typeface="Times New Roman" charset="0"/>
              </a:rPr>
              <a:t> της </a:t>
            </a:r>
            <a:r>
              <a:rPr lang="el-GR" i="1" dirty="0" err="1">
                <a:latin typeface="Times New Roman" charset="0"/>
                <a:ea typeface="Times New Roman" charset="0"/>
                <a:cs typeface="Times New Roman" charset="0"/>
              </a:rPr>
              <a:t>δραματικής</a:t>
            </a:r>
            <a:r>
              <a:rPr lang="el-GR" i="1" dirty="0">
                <a:latin typeface="Times New Roman" charset="0"/>
                <a:ea typeface="Times New Roman" charset="0"/>
                <a:cs typeface="Times New Roman" charset="0"/>
              </a:rPr>
              <a:t> </a:t>
            </a:r>
            <a:r>
              <a:rPr lang="el-GR" i="1" dirty="0" err="1">
                <a:latin typeface="Times New Roman" charset="0"/>
                <a:ea typeface="Times New Roman" charset="0"/>
                <a:cs typeface="Times New Roman" charset="0"/>
              </a:rPr>
              <a:t>τέχνης</a:t>
            </a:r>
            <a:r>
              <a:rPr lang="el-GR" i="1" dirty="0">
                <a:latin typeface="Times New Roman" charset="0"/>
                <a:ea typeface="Times New Roman" charset="0"/>
                <a:cs typeface="Times New Roman" charset="0"/>
              </a:rPr>
              <a:t> στη </a:t>
            </a:r>
            <a:r>
              <a:rPr lang="el-GR" i="1" dirty="0" err="1">
                <a:latin typeface="Times New Roman" charset="0"/>
                <a:ea typeface="Times New Roman" charset="0"/>
                <a:cs typeface="Times New Roman" charset="0"/>
              </a:rPr>
              <a:t>διαπολιτισμικη</a:t>
            </a:r>
            <a:r>
              <a:rPr lang="el-GR" i="1" dirty="0">
                <a:latin typeface="Times New Roman" charset="0"/>
                <a:ea typeface="Times New Roman" charset="0"/>
                <a:cs typeface="Times New Roman" charset="0"/>
              </a:rPr>
              <a:t>́ </a:t>
            </a:r>
            <a:r>
              <a:rPr lang="el-GR" i="1" dirty="0" err="1">
                <a:latin typeface="Times New Roman" charset="0"/>
                <a:ea typeface="Times New Roman" charset="0"/>
                <a:cs typeface="Times New Roman" charset="0"/>
              </a:rPr>
              <a:t>εκπαίδευση</a:t>
            </a:r>
            <a:r>
              <a:rPr lang="el-GR" i="1" dirty="0">
                <a:latin typeface="Times New Roman" charset="0"/>
                <a:ea typeface="Times New Roman" charset="0"/>
                <a:cs typeface="Times New Roman" charset="0"/>
              </a:rPr>
              <a:t> των </a:t>
            </a:r>
            <a:r>
              <a:rPr lang="el-GR" i="1" dirty="0" err="1">
                <a:latin typeface="Times New Roman" charset="0"/>
                <a:ea typeface="Times New Roman" charset="0"/>
                <a:cs typeface="Times New Roman" charset="0"/>
              </a:rPr>
              <a:t>μαθητών</a:t>
            </a:r>
            <a:r>
              <a:rPr lang="el-GR" i="1" dirty="0">
                <a:latin typeface="Times New Roman" charset="0"/>
                <a:ea typeface="Times New Roman" charset="0"/>
                <a:cs typeface="Times New Roman" charset="0"/>
              </a:rPr>
              <a:t> της Δ’ </a:t>
            </a:r>
            <a:r>
              <a:rPr lang="el-GR" i="1" dirty="0" err="1">
                <a:latin typeface="Times New Roman" charset="0"/>
                <a:ea typeface="Times New Roman" charset="0"/>
                <a:cs typeface="Times New Roman" charset="0"/>
              </a:rPr>
              <a:t>Δημοτικου</a:t>
            </a:r>
            <a:r>
              <a:rPr lang="el-GR" i="1" dirty="0">
                <a:latin typeface="Times New Roman" charset="0"/>
                <a:ea typeface="Times New Roman" charset="0"/>
                <a:cs typeface="Times New Roman" charset="0"/>
              </a:rPr>
              <a:t>́</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Τμήμα</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Μέσων</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Επικοινωνίας</a:t>
            </a:r>
            <a:r>
              <a:rPr lang="el-GR" dirty="0">
                <a:latin typeface="Times New Roman" charset="0"/>
                <a:ea typeface="Times New Roman" charset="0"/>
                <a:cs typeface="Times New Roman" charset="0"/>
              </a:rPr>
              <a:t> και </a:t>
            </a:r>
            <a:r>
              <a:rPr lang="el-GR" dirty="0" err="1">
                <a:latin typeface="Times New Roman" charset="0"/>
                <a:ea typeface="Times New Roman" charset="0"/>
                <a:cs typeface="Times New Roman" charset="0"/>
              </a:rPr>
              <a:t>Πολιτισμου</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Σχολη</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Διεθνών</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Σπουδών</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Επικοινωνίας</a:t>
            </a:r>
            <a:r>
              <a:rPr lang="el-GR" dirty="0">
                <a:latin typeface="Times New Roman" charset="0"/>
                <a:ea typeface="Times New Roman" charset="0"/>
                <a:cs typeface="Times New Roman" charset="0"/>
              </a:rPr>
              <a:t> &amp; </a:t>
            </a:r>
            <a:r>
              <a:rPr lang="el-GR" dirty="0" err="1">
                <a:latin typeface="Times New Roman" charset="0"/>
                <a:ea typeface="Times New Roman" charset="0"/>
                <a:cs typeface="Times New Roman" charset="0"/>
              </a:rPr>
              <a:t>Πολιτισμου</a:t>
            </a:r>
            <a:r>
              <a:rPr lang="el-GR" dirty="0">
                <a:latin typeface="Times New Roman" charset="0"/>
                <a:ea typeface="Times New Roman" charset="0"/>
                <a:cs typeface="Times New Roman" charset="0"/>
              </a:rPr>
              <a:t>́, </a:t>
            </a:r>
          </a:p>
          <a:p>
            <a:pPr>
              <a:lnSpc>
                <a:spcPct val="150000"/>
              </a:lnSpc>
            </a:pP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Πάντειο</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Πανεπιστήμιο</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Αθήνα</a:t>
            </a:r>
            <a:r>
              <a:rPr lang="el-GR" dirty="0">
                <a:latin typeface="Times New Roman" charset="0"/>
                <a:ea typeface="Times New Roman" charset="0"/>
                <a:cs typeface="Times New Roman" charset="0"/>
              </a:rPr>
              <a:t>. (</a:t>
            </a:r>
            <a:r>
              <a:rPr lang="en-US" dirty="0">
                <a:latin typeface="Times New Roman" charset="0"/>
                <a:ea typeface="Times New Roman" charset="0"/>
                <a:cs typeface="Times New Roman" charset="0"/>
                <a:hlinkClick r:id="rId2"/>
              </a:rPr>
              <a:t>https://thesis.ekt.gr/thesisBookReader/id/47229?lang=el - page/1/mode/2up</a:t>
            </a:r>
            <a:r>
              <a:rPr lang="el-GR" dirty="0">
                <a:latin typeface="Times New Roman" charset="0"/>
                <a:ea typeface="Times New Roman" charset="0"/>
                <a:cs typeface="Times New Roman" charset="0"/>
              </a:rPr>
              <a:t>) (σ.σ. 322-336). </a:t>
            </a:r>
            <a:r>
              <a:rPr lang="el-GR" dirty="0" err="1">
                <a:latin typeface="Times New Roman" charset="0"/>
                <a:ea typeface="Times New Roman" charset="0"/>
                <a:cs typeface="Times New Roman" charset="0"/>
              </a:rPr>
              <a:t>Κασσωτάκης</a:t>
            </a:r>
            <a:r>
              <a:rPr lang="el-GR" dirty="0">
                <a:latin typeface="Times New Roman" charset="0"/>
                <a:ea typeface="Times New Roman" charset="0"/>
                <a:cs typeface="Times New Roman" charset="0"/>
              </a:rPr>
              <a:t>, Μ.(2006). </a:t>
            </a:r>
            <a:r>
              <a:rPr lang="el-GR" i="1" dirty="0">
                <a:latin typeface="Times New Roman" charset="0"/>
                <a:ea typeface="Times New Roman" charset="0"/>
                <a:cs typeface="Times New Roman" charset="0"/>
              </a:rPr>
              <a:t>Παιδαγωγικά και εκπαιδευτικά ρεύματα από το 18</a:t>
            </a:r>
            <a:r>
              <a:rPr lang="el-GR" i="1" baseline="30000" dirty="0">
                <a:latin typeface="Times New Roman" charset="0"/>
                <a:ea typeface="Times New Roman" charset="0"/>
                <a:cs typeface="Times New Roman" charset="0"/>
              </a:rPr>
              <a:t>ο</a:t>
            </a:r>
            <a:r>
              <a:rPr lang="el-GR" i="1" dirty="0">
                <a:latin typeface="Times New Roman" charset="0"/>
                <a:ea typeface="Times New Roman" charset="0"/>
                <a:cs typeface="Times New Roman" charset="0"/>
              </a:rPr>
              <a:t> αιώνα μέχρι σήμερα</a:t>
            </a:r>
            <a:r>
              <a:rPr lang="el-GR" dirty="0">
                <a:latin typeface="Times New Roman" charset="0"/>
                <a:ea typeface="Times New Roman" charset="0"/>
                <a:cs typeface="Times New Roman" charset="0"/>
              </a:rPr>
              <a:t>. Αθήνα</a:t>
            </a:r>
            <a:r>
              <a:rPr lang="en-US" dirty="0">
                <a:latin typeface="Times New Roman" charset="0"/>
                <a:ea typeface="Times New Roman" charset="0"/>
                <a:cs typeface="Times New Roman" charset="0"/>
              </a:rPr>
              <a:t>:</a:t>
            </a:r>
            <a:r>
              <a:rPr lang="el-GR" dirty="0" err="1">
                <a:latin typeface="Times New Roman" charset="0"/>
                <a:ea typeface="Times New Roman" charset="0"/>
                <a:cs typeface="Times New Roman" charset="0"/>
              </a:rPr>
              <a:t>Αυτόέκδοση</a:t>
            </a:r>
            <a:r>
              <a:rPr lang="el-GR" dirty="0">
                <a:latin typeface="Times New Roman" charset="0"/>
                <a:ea typeface="Times New Roman" charset="0"/>
                <a:cs typeface="Times New Roman" charset="0"/>
              </a:rPr>
              <a:t>.</a:t>
            </a:r>
          </a:p>
          <a:p>
            <a:pPr marL="285750" indent="-285750">
              <a:lnSpc>
                <a:spcPct val="150000"/>
              </a:lnSpc>
              <a:buFont typeface="Arial" panose="020B0604020202020204" pitchFamily="34" charset="0"/>
              <a:buChar char="•"/>
            </a:pP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Ζώνιου</a:t>
            </a:r>
            <a:r>
              <a:rPr lang="el-GR" dirty="0">
                <a:latin typeface="Times New Roman" charset="0"/>
                <a:ea typeface="Times New Roman" charset="0"/>
                <a:cs typeface="Times New Roman" charset="0"/>
              </a:rPr>
              <a:t>, Χ. (2016). Η συμβολή του Θεάτρου του Καταπιεσμένου και άλλων δραματικών τεχνικών στην ανάπτυξη της διαπολιτισμικής ικανότητας των εκπαιδευτικών. Πανεπιστήμιο Θεσσαλίας, Σχολή Ανθρωπιστικών και Κοινωνικών Επιστημών, Τμήμα Παιδαγωγικό Προσχολικής Εκπαίδευσης. </a:t>
            </a:r>
          </a:p>
          <a:p>
            <a:pPr marL="285750" indent="-285750">
              <a:lnSpc>
                <a:spcPct val="150000"/>
              </a:lnSpc>
              <a:buFont typeface="Arial" panose="020B0604020202020204" pitchFamily="34" charset="0"/>
              <a:buChar char="•"/>
            </a:pPr>
            <a:r>
              <a:rPr lang="el-GR" dirty="0">
                <a:latin typeface="Times New Roman" charset="0"/>
                <a:ea typeface="Times New Roman" charset="0"/>
                <a:cs typeface="Times New Roman" charset="0"/>
              </a:rPr>
              <a:t>Κουκουνάρας-</a:t>
            </a:r>
            <a:r>
              <a:rPr lang="el-GR" dirty="0" err="1">
                <a:latin typeface="Times New Roman" charset="0"/>
                <a:ea typeface="Times New Roman" charset="0"/>
                <a:cs typeface="Times New Roman" charset="0"/>
              </a:rPr>
              <a:t>Λιάγκης</a:t>
            </a:r>
            <a:r>
              <a:rPr lang="el-GR" dirty="0">
                <a:latin typeface="Times New Roman" charset="0"/>
                <a:ea typeface="Times New Roman" charset="0"/>
                <a:cs typeface="Times New Roman" charset="0"/>
              </a:rPr>
              <a:t>, Μ. (2009). </a:t>
            </a:r>
            <a:r>
              <a:rPr lang="el-GR" i="1" dirty="0">
                <a:latin typeface="Times New Roman" charset="0"/>
                <a:ea typeface="Times New Roman" charset="0"/>
                <a:cs typeface="Times New Roman" charset="0"/>
              </a:rPr>
              <a:t>Ο θεός ο δικός μου ο δικός σου</a:t>
            </a:r>
            <a:r>
              <a:rPr lang="el-GR" dirty="0">
                <a:latin typeface="Times New Roman" charset="0"/>
                <a:ea typeface="Times New Roman" charset="0"/>
                <a:cs typeface="Times New Roman" charset="0"/>
              </a:rPr>
              <a:t>. Αθήνα: </a:t>
            </a:r>
            <a:r>
              <a:rPr lang="en-US" dirty="0">
                <a:latin typeface="Times New Roman" charset="0"/>
                <a:ea typeface="Times New Roman" charset="0"/>
                <a:cs typeface="Times New Roman" charset="0"/>
              </a:rPr>
              <a:t>Gutenberg</a:t>
            </a:r>
            <a:r>
              <a:rPr lang="el-GR" dirty="0">
                <a:latin typeface="Times New Roman" charset="0"/>
                <a:ea typeface="Times New Roman" charset="0"/>
                <a:cs typeface="Times New Roman" charset="0"/>
              </a:rPr>
              <a:t>-Γιώργος &amp; Κώστας </a:t>
            </a:r>
            <a:r>
              <a:rPr lang="el-GR" dirty="0" err="1">
                <a:latin typeface="Times New Roman" charset="0"/>
                <a:ea typeface="Times New Roman" charset="0"/>
                <a:cs typeface="Times New Roman" charset="0"/>
              </a:rPr>
              <a:t>Δαρδανός</a:t>
            </a:r>
            <a:r>
              <a:rPr lang="el-GR" dirty="0">
                <a:latin typeface="Times New Roman" charset="0"/>
                <a:ea typeface="Times New Roman" charset="0"/>
                <a:cs typeface="Times New Roman" charset="0"/>
              </a:rPr>
              <a:t>.</a:t>
            </a:r>
          </a:p>
          <a:p>
            <a:pPr marL="285750" indent="-285750" algn="just">
              <a:lnSpc>
                <a:spcPct val="150000"/>
              </a:lnSpc>
              <a:buFont typeface="Arial" charset="0"/>
              <a:buChar char="•"/>
            </a:pPr>
            <a:r>
              <a:rPr lang="el-GR" dirty="0" err="1">
                <a:latin typeface="Times New Roman" charset="0"/>
                <a:ea typeface="Times New Roman" charset="0"/>
                <a:cs typeface="Times New Roman" charset="0"/>
              </a:rPr>
              <a:t>Λενακάκης</a:t>
            </a:r>
            <a:r>
              <a:rPr lang="el-GR" dirty="0">
                <a:latin typeface="Times New Roman" charset="0"/>
                <a:ea typeface="Times New Roman" charset="0"/>
                <a:cs typeface="Times New Roman" charset="0"/>
              </a:rPr>
              <a:t>, Α. (2013). Η </a:t>
            </a:r>
            <a:r>
              <a:rPr lang="el-GR" dirty="0" err="1">
                <a:latin typeface="Times New Roman" charset="0"/>
                <a:ea typeface="Times New Roman" charset="0"/>
                <a:cs typeface="Times New Roman" charset="0"/>
              </a:rPr>
              <a:t>μορφοπαιδευτική</a:t>
            </a:r>
            <a:r>
              <a:rPr lang="el-GR" dirty="0">
                <a:latin typeface="Times New Roman" charset="0"/>
                <a:ea typeface="Times New Roman" charset="0"/>
                <a:cs typeface="Times New Roman" charset="0"/>
              </a:rPr>
              <a:t> αξία του παιχνιδιού και του θεάτρου στην εκπαίδευση. Στο Θ. </a:t>
            </a:r>
            <a:r>
              <a:rPr lang="el-GR" dirty="0" err="1">
                <a:latin typeface="Times New Roman" charset="0"/>
                <a:ea typeface="Times New Roman" charset="0"/>
                <a:cs typeface="Times New Roman" charset="0"/>
              </a:rPr>
              <a:t>Γραμματάς</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Επιμ</a:t>
            </a:r>
            <a:r>
              <a:rPr lang="el-GR" dirty="0">
                <a:latin typeface="Times New Roman" charset="0"/>
                <a:ea typeface="Times New Roman" charset="0"/>
                <a:cs typeface="Times New Roman" charset="0"/>
              </a:rPr>
              <a:t>.), Το θέατρο ως </a:t>
            </a:r>
            <a:r>
              <a:rPr lang="el-GR" dirty="0" err="1">
                <a:latin typeface="Times New Roman" charset="0"/>
                <a:ea typeface="Times New Roman" charset="0"/>
                <a:cs typeface="Times New Roman" charset="0"/>
              </a:rPr>
              <a:t>μορφοπαιδευτικό</a:t>
            </a:r>
            <a:r>
              <a:rPr lang="el-GR" dirty="0">
                <a:latin typeface="Times New Roman" charset="0"/>
                <a:ea typeface="Times New Roman" charset="0"/>
                <a:cs typeface="Times New Roman" charset="0"/>
              </a:rPr>
              <a:t> αγαθό και καλλιτεχνική έκφραση στην εκπαίδευση και την κοινωνία. Εγχειρίδιο για το Πρόγραμμα "Θαλής" (</a:t>
            </a:r>
            <a:r>
              <a:rPr lang="el-GR" dirty="0" err="1">
                <a:latin typeface="Times New Roman" charset="0"/>
                <a:ea typeface="Times New Roman" charset="0"/>
                <a:cs typeface="Times New Roman" charset="0"/>
              </a:rPr>
              <a:t>σσ</a:t>
            </a:r>
            <a:r>
              <a:rPr lang="el-GR" dirty="0">
                <a:latin typeface="Times New Roman" charset="0"/>
                <a:ea typeface="Times New Roman" charset="0"/>
                <a:cs typeface="Times New Roman" charset="0"/>
              </a:rPr>
              <a:t>. 58-77). ΕΚΠΑ.</a:t>
            </a:r>
          </a:p>
          <a:p>
            <a:pPr marL="285750" indent="-285750" algn="just">
              <a:lnSpc>
                <a:spcPct val="150000"/>
              </a:lnSpc>
              <a:buFont typeface="Arial" charset="0"/>
              <a:buChar char="•"/>
            </a:pPr>
            <a:r>
              <a:rPr lang="el-GR" dirty="0">
                <a:latin typeface="Times New Roman" charset="0"/>
                <a:ea typeface="Times New Roman" charset="0"/>
                <a:cs typeface="Times New Roman" charset="0"/>
              </a:rPr>
              <a:t>Παπαδόπουλος, Σ. (2010). </a:t>
            </a:r>
            <a:r>
              <a:rPr lang="el-GR" i="1" dirty="0">
                <a:latin typeface="Times New Roman" charset="0"/>
                <a:ea typeface="Times New Roman" charset="0"/>
                <a:cs typeface="Times New Roman" charset="0"/>
              </a:rPr>
              <a:t>Παιδαγωγική́ του θεάτρου</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Αθήνα</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Αυτοέκδοση</a:t>
            </a:r>
            <a:r>
              <a:rPr lang="el-GR" dirty="0">
                <a:latin typeface="Times New Roman" charset="0"/>
                <a:ea typeface="Times New Roman" charset="0"/>
                <a:cs typeface="Times New Roman" charset="0"/>
              </a:rPr>
              <a:t>.</a:t>
            </a:r>
          </a:p>
          <a:p>
            <a:pPr marL="285750" indent="-285750">
              <a:lnSpc>
                <a:spcPct val="150000"/>
              </a:lnSpc>
              <a:buFont typeface="Arial" charset="0"/>
              <a:buChar char="•"/>
            </a:pPr>
            <a:r>
              <a:rPr lang="el-GR" dirty="0" err="1">
                <a:latin typeface="Times New Roman" charset="0"/>
                <a:ea typeface="Times New Roman" charset="0"/>
                <a:cs typeface="Times New Roman" charset="0"/>
              </a:rPr>
              <a:t>Πίγκου</a:t>
            </a:r>
            <a:r>
              <a:rPr lang="el-GR" dirty="0">
                <a:latin typeface="Times New Roman" charset="0"/>
                <a:ea typeface="Times New Roman" charset="0"/>
                <a:cs typeface="Times New Roman" charset="0"/>
              </a:rPr>
              <a:t> - </a:t>
            </a:r>
            <a:r>
              <a:rPr lang="el-GR" dirty="0" err="1">
                <a:latin typeface="Times New Roman" charset="0"/>
                <a:ea typeface="Times New Roman" charset="0"/>
                <a:cs typeface="Times New Roman" charset="0"/>
              </a:rPr>
              <a:t>Ρεπούση</a:t>
            </a:r>
            <a:r>
              <a:rPr lang="el-GR" dirty="0">
                <a:latin typeface="Times New Roman" charset="0"/>
                <a:ea typeface="Times New Roman" charset="0"/>
                <a:cs typeface="Times New Roman" charset="0"/>
              </a:rPr>
              <a:t>, Μ. (2019).</a:t>
            </a:r>
            <a:r>
              <a:rPr lang="el-GR" i="1" dirty="0">
                <a:latin typeface="Times New Roman" charset="0"/>
                <a:ea typeface="Times New Roman" charset="0"/>
                <a:cs typeface="Times New Roman" charset="0"/>
              </a:rPr>
              <a:t>Από́ το θέατρο στην εκπαίδευση</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Αθήνα</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Καστανιώτης</a:t>
            </a:r>
            <a:r>
              <a:rPr lang="el-GR" dirty="0">
                <a:latin typeface="Times New Roman" charset="0"/>
                <a:ea typeface="Times New Roman" charset="0"/>
                <a:cs typeface="Times New Roman" charset="0"/>
              </a:rPr>
              <a:t>.</a:t>
            </a:r>
            <a:endParaRPr lang="en-GB" dirty="0">
              <a:latin typeface="Times New Roman" charset="0"/>
              <a:ea typeface="Times New Roman" charset="0"/>
              <a:cs typeface="Times New Roman" charset="0"/>
            </a:endParaRPr>
          </a:p>
          <a:p>
            <a:pPr marL="285750" indent="-285750" algn="just">
              <a:lnSpc>
                <a:spcPct val="150000"/>
              </a:lnSpc>
              <a:buFont typeface="Arial" charset="0"/>
              <a:buChar char="•"/>
            </a:pPr>
            <a:r>
              <a:rPr lang="el-GR" dirty="0" err="1">
                <a:latin typeface="Times New Roman" charset="0"/>
                <a:ea typeface="Times New Roman" charset="0"/>
                <a:cs typeface="Times New Roman" charset="0"/>
              </a:rPr>
              <a:t>Πυργιωτάκης</a:t>
            </a:r>
            <a:r>
              <a:rPr lang="el-GR" dirty="0">
                <a:latin typeface="Times New Roman" charset="0"/>
                <a:ea typeface="Times New Roman" charset="0"/>
                <a:cs typeface="Times New Roman" charset="0"/>
              </a:rPr>
              <a:t>, Ι. Ε. (2011). </a:t>
            </a:r>
            <a:r>
              <a:rPr lang="el-GR" i="1" dirty="0" err="1">
                <a:latin typeface="Times New Roman" charset="0"/>
                <a:ea typeface="Times New Roman" charset="0"/>
                <a:cs typeface="Times New Roman" charset="0"/>
              </a:rPr>
              <a:t>Εισαγωγη</a:t>
            </a:r>
            <a:r>
              <a:rPr lang="el-GR" i="1" dirty="0">
                <a:latin typeface="Times New Roman" charset="0"/>
                <a:ea typeface="Times New Roman" charset="0"/>
                <a:cs typeface="Times New Roman" charset="0"/>
              </a:rPr>
              <a:t>́ στην </a:t>
            </a:r>
            <a:r>
              <a:rPr lang="el-GR" i="1" dirty="0" err="1">
                <a:latin typeface="Times New Roman" charset="0"/>
                <a:ea typeface="Times New Roman" charset="0"/>
                <a:cs typeface="Times New Roman" charset="0"/>
              </a:rPr>
              <a:t>Παιδαγωγικη</a:t>
            </a:r>
            <a:r>
              <a:rPr lang="el-GR" i="1" dirty="0">
                <a:latin typeface="Times New Roman" charset="0"/>
                <a:ea typeface="Times New Roman" charset="0"/>
                <a:cs typeface="Times New Roman" charset="0"/>
              </a:rPr>
              <a:t>́ </a:t>
            </a:r>
            <a:r>
              <a:rPr lang="el-GR" i="1" dirty="0" err="1">
                <a:latin typeface="Times New Roman" charset="0"/>
                <a:ea typeface="Times New Roman" charset="0"/>
                <a:cs typeface="Times New Roman" charset="0"/>
              </a:rPr>
              <a:t>Επιστήμη</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Αθήνα</a:t>
            </a:r>
            <a:r>
              <a:rPr lang="el-GR"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Πεδίο</a:t>
            </a:r>
            <a:r>
              <a:rPr lang="el-GR" dirty="0">
                <a:latin typeface="Times New Roman" charset="0"/>
                <a:ea typeface="Times New Roman" charset="0"/>
                <a:cs typeface="Times New Roman" charset="0"/>
              </a:rPr>
              <a:t>. </a:t>
            </a:r>
          </a:p>
          <a:p>
            <a:pPr marL="285750" indent="-285750">
              <a:lnSpc>
                <a:spcPct val="150000"/>
              </a:lnSpc>
              <a:buFont typeface="Arial" charset="0"/>
              <a:buChar char="•"/>
            </a:pPr>
            <a:r>
              <a:rPr lang="el-GR" dirty="0">
                <a:latin typeface="Times New Roman" charset="0"/>
                <a:ea typeface="Times New Roman" charset="0"/>
                <a:cs typeface="Times New Roman" charset="0"/>
              </a:rPr>
              <a:t>Τσιάρας, Α. (2005). </a:t>
            </a:r>
            <a:r>
              <a:rPr lang="el-GR" i="1" dirty="0">
                <a:latin typeface="Times New Roman" charset="0"/>
                <a:ea typeface="Times New Roman" charset="0"/>
                <a:cs typeface="Times New Roman" charset="0"/>
              </a:rPr>
              <a:t>Το δράμα και το θέατρο στην εκπαίδευση</a:t>
            </a:r>
            <a:r>
              <a:rPr lang="el-GR" dirty="0">
                <a:latin typeface="Times New Roman" charset="0"/>
                <a:ea typeface="Times New Roman" charset="0"/>
                <a:cs typeface="Times New Roman" charset="0"/>
              </a:rPr>
              <a:t>. Αθήνα</a:t>
            </a:r>
            <a:r>
              <a:rPr lang="en-US" dirty="0">
                <a:latin typeface="Times New Roman" charset="0"/>
                <a:ea typeface="Times New Roman" charset="0"/>
                <a:cs typeface="Times New Roman" charset="0"/>
              </a:rPr>
              <a:t>: </a:t>
            </a:r>
            <a:r>
              <a:rPr lang="el-GR" dirty="0">
                <a:latin typeface="Times New Roman" charset="0"/>
                <a:ea typeface="Times New Roman" charset="0"/>
                <a:cs typeface="Times New Roman" charset="0"/>
              </a:rPr>
              <a:t>Εκτυπώσεις-Εκδόσεις Παπούλιας.</a:t>
            </a:r>
          </a:p>
          <a:p>
            <a:pPr>
              <a:lnSpc>
                <a:spcPct val="150000"/>
              </a:lnSpc>
            </a:pPr>
            <a:br>
              <a:rPr lang="el-GR" dirty="0">
                <a:latin typeface="Times New Roman" charset="0"/>
                <a:ea typeface="Times New Roman" charset="0"/>
                <a:cs typeface="Times New Roman" charset="0"/>
              </a:rPr>
            </a:br>
            <a:endParaRPr lang="el-GR" dirty="0">
              <a:latin typeface="Times New Roman" charset="0"/>
              <a:ea typeface="Times New Roman" charset="0"/>
              <a:cs typeface="Times New Roman" charset="0"/>
            </a:endParaRPr>
          </a:p>
          <a:p>
            <a:pPr marL="285750" indent="-285750" algn="just">
              <a:lnSpc>
                <a:spcPct val="150000"/>
              </a:lnSpc>
              <a:buFont typeface="Arial" charset="0"/>
              <a:buChar char="•"/>
            </a:pPr>
            <a:endParaRPr lang="el-GR" dirty="0">
              <a:latin typeface="Times New Roman" charset="0"/>
              <a:ea typeface="Times New Roman" charset="0"/>
              <a:cs typeface="Times New Roman" charset="0"/>
            </a:endParaRPr>
          </a:p>
          <a:p>
            <a:pPr marL="285750" indent="-285750" algn="just">
              <a:lnSpc>
                <a:spcPct val="150000"/>
              </a:lnSpc>
              <a:buFont typeface="Arial" charset="0"/>
              <a:buChar char="•"/>
            </a:pPr>
            <a:endParaRPr lang="en-GB" dirty="0">
              <a:latin typeface="Times New Roman" charset="0"/>
              <a:ea typeface="Times New Roman" charset="0"/>
              <a:cs typeface="Times New Roman" charset="0"/>
            </a:endParaRPr>
          </a:p>
          <a:p>
            <a:pPr marL="285750" indent="-285750" algn="just">
              <a:lnSpc>
                <a:spcPct val="150000"/>
              </a:lnSpc>
              <a:buFont typeface="Arial" charset="0"/>
              <a:buChar char="•"/>
            </a:pPr>
            <a:endParaRPr lang="en-GB" dirty="0">
              <a:latin typeface="Times New Roman" charset="0"/>
              <a:ea typeface="Times New Roman" charset="0"/>
              <a:cs typeface="Times New Roman" charset="0"/>
            </a:endParaRPr>
          </a:p>
          <a:p>
            <a:pPr marL="285750" indent="-285750" algn="just">
              <a:lnSpc>
                <a:spcPct val="150000"/>
              </a:lnSpc>
              <a:buFont typeface="Arial" charset="0"/>
              <a:buChar char="•"/>
            </a:pPr>
            <a:endParaRPr lang="el-GR" dirty="0">
              <a:latin typeface="Times New Roman" charset="0"/>
              <a:ea typeface="Times New Roman" charset="0"/>
              <a:cs typeface="Times New Roman" charset="0"/>
            </a:endParaRPr>
          </a:p>
          <a:p>
            <a:pPr marL="285750" indent="-285750" algn="just">
              <a:buFont typeface="Arial" charset="0"/>
              <a:buChar char="•"/>
            </a:pPr>
            <a:endParaRPr lang="en-US" dirty="0">
              <a:latin typeface="Times New Roman" charset="0"/>
              <a:ea typeface="Times New Roman" charset="0"/>
              <a:cs typeface="Times New Roman" charset="0"/>
            </a:endParaRPr>
          </a:p>
        </p:txBody>
      </p:sp>
    </p:spTree>
    <p:extLst>
      <p:ext uri="{BB962C8B-B14F-4D97-AF65-F5344CB8AC3E}">
        <p14:creationId xmlns:p14="http://schemas.microsoft.com/office/powerpoint/2010/main" val="970860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D693171-DDCF-9B22-5DDB-E0A00E061FEC}"/>
              </a:ext>
            </a:extLst>
          </p:cNvPr>
          <p:cNvSpPr txBox="1"/>
          <p:nvPr/>
        </p:nvSpPr>
        <p:spPr>
          <a:xfrm>
            <a:off x="2367148" y="332509"/>
            <a:ext cx="7457704" cy="458011"/>
          </a:xfrm>
          <a:prstGeom prst="rect">
            <a:avLst/>
          </a:prstGeom>
          <a:noFill/>
        </p:spPr>
        <p:txBody>
          <a:bodyPr wrap="square" rtlCol="0">
            <a:spAutoFit/>
          </a:bodyPr>
          <a:lstStyle/>
          <a:p>
            <a:pPr marL="285750" indent="-285750" algn="ctr">
              <a:lnSpc>
                <a:spcPct val="150000"/>
              </a:lnSpc>
              <a:buFont typeface="Wingdings" pitchFamily="2" charset="2"/>
              <a:buChar char="Ø"/>
            </a:pPr>
            <a:r>
              <a:rPr lang="el-GR" b="1" dirty="0">
                <a:latin typeface="Times New Roman" panose="02020603050405020304" pitchFamily="18" charset="0"/>
                <a:cs typeface="Times New Roman" panose="02020603050405020304" pitchFamily="18" charset="0"/>
              </a:rPr>
              <a:t>ΑΝΑΚΕΦΑΛΑΙΩΣΗ</a:t>
            </a:r>
            <a:endParaRPr lang="en-GR" b="1"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B917ADC9-4F50-C8C9-FFD5-9ABEDB40BC43}"/>
              </a:ext>
            </a:extLst>
          </p:cNvPr>
          <p:cNvSpPr txBox="1"/>
          <p:nvPr/>
        </p:nvSpPr>
        <p:spPr>
          <a:xfrm>
            <a:off x="95003" y="1068778"/>
            <a:ext cx="11602193" cy="369332"/>
          </a:xfrm>
          <a:prstGeom prst="rect">
            <a:avLst/>
          </a:prstGeom>
          <a:noFill/>
        </p:spPr>
        <p:txBody>
          <a:bodyPr wrap="square" rtlCol="0">
            <a:spAutoFit/>
          </a:bodyPr>
          <a:lstStyle/>
          <a:p>
            <a:pPr algn="ctr"/>
            <a:r>
              <a:rPr lang="el-GR" b="1" dirty="0">
                <a:latin typeface="Times New Roman" panose="02020603050405020304" pitchFamily="18" charset="0"/>
                <a:cs typeface="Times New Roman" panose="02020603050405020304" pitchFamily="18" charset="0"/>
              </a:rPr>
              <a:t>1.</a:t>
            </a:r>
            <a:r>
              <a:rPr lang="en-GR" b="1" dirty="0">
                <a:latin typeface="Times New Roman" panose="02020603050405020304" pitchFamily="18" charset="0"/>
                <a:cs typeface="Times New Roman" panose="02020603050405020304" pitchFamily="18" charset="0"/>
              </a:rPr>
              <a:t> </a:t>
            </a:r>
            <a:r>
              <a:rPr lang="el-GR" b="1" u="sng" dirty="0">
                <a:latin typeface="Times New Roman" panose="02020603050405020304" pitchFamily="18" charset="0"/>
                <a:cs typeface="Times New Roman" panose="02020603050405020304" pitchFamily="18" charset="0"/>
              </a:rPr>
              <a:t>Από το αφηγηματικό στο δραματικό περιβάλλον</a:t>
            </a:r>
            <a:endParaRPr lang="en-GR" b="1" u="sng" dirty="0">
              <a:latin typeface="Times New Roman" panose="02020603050405020304" pitchFamily="18" charset="0"/>
              <a:cs typeface="Times New Roman" panose="02020603050405020304" pitchFamily="18" charset="0"/>
            </a:endParaRPr>
          </a:p>
        </p:txBody>
      </p:sp>
      <p:cxnSp>
        <p:nvCxnSpPr>
          <p:cNvPr id="7" name="Straight Arrow Connector 6">
            <a:extLst>
              <a:ext uri="{FF2B5EF4-FFF2-40B4-BE49-F238E27FC236}">
                <a16:creationId xmlns:a16="http://schemas.microsoft.com/office/drawing/2014/main" id="{ED3F23FC-02D3-4384-694B-3173AC3F664A}"/>
              </a:ext>
            </a:extLst>
          </p:cNvPr>
          <p:cNvCxnSpPr>
            <a:cxnSpLocks/>
          </p:cNvCxnSpPr>
          <p:nvPr/>
        </p:nvCxnSpPr>
        <p:spPr>
          <a:xfrm flipH="1">
            <a:off x="2790701" y="1438110"/>
            <a:ext cx="2481381" cy="1340716"/>
          </a:xfrm>
          <a:prstGeom prst="straightConnector1">
            <a:avLst/>
          </a:prstGeom>
          <a:ln w="41275">
            <a:tailEnd type="triangle"/>
          </a:ln>
        </p:spPr>
        <p:style>
          <a:lnRef idx="2">
            <a:schemeClr val="dk1"/>
          </a:lnRef>
          <a:fillRef idx="0">
            <a:schemeClr val="dk1"/>
          </a:fillRef>
          <a:effectRef idx="1">
            <a:schemeClr val="dk1"/>
          </a:effectRef>
          <a:fontRef idx="minor">
            <a:schemeClr val="tx1"/>
          </a:fontRef>
        </p:style>
      </p:cxnSp>
      <p:cxnSp>
        <p:nvCxnSpPr>
          <p:cNvPr id="10" name="Straight Arrow Connector 9">
            <a:extLst>
              <a:ext uri="{FF2B5EF4-FFF2-40B4-BE49-F238E27FC236}">
                <a16:creationId xmlns:a16="http://schemas.microsoft.com/office/drawing/2014/main" id="{0528F874-4E5C-4DEE-6198-B86FB2999ED8}"/>
              </a:ext>
            </a:extLst>
          </p:cNvPr>
          <p:cNvCxnSpPr>
            <a:cxnSpLocks/>
          </p:cNvCxnSpPr>
          <p:nvPr/>
        </p:nvCxnSpPr>
        <p:spPr>
          <a:xfrm>
            <a:off x="6096000" y="1349049"/>
            <a:ext cx="2893621" cy="1346650"/>
          </a:xfrm>
          <a:prstGeom prst="straightConnector1">
            <a:avLst/>
          </a:prstGeom>
          <a:ln w="41275">
            <a:tailEnd type="triangle"/>
          </a:ln>
        </p:spPr>
        <p:style>
          <a:lnRef idx="2">
            <a:schemeClr val="dk1"/>
          </a:lnRef>
          <a:fillRef idx="0">
            <a:schemeClr val="dk1"/>
          </a:fillRef>
          <a:effectRef idx="1">
            <a:schemeClr val="dk1"/>
          </a:effectRef>
          <a:fontRef idx="minor">
            <a:schemeClr val="tx1"/>
          </a:fontRef>
        </p:style>
      </p:cxnSp>
      <p:sp>
        <p:nvSpPr>
          <p:cNvPr id="16" name="TextBox 15">
            <a:extLst>
              <a:ext uri="{FF2B5EF4-FFF2-40B4-BE49-F238E27FC236}">
                <a16:creationId xmlns:a16="http://schemas.microsoft.com/office/drawing/2014/main" id="{B59F5887-1A41-AB97-41CD-BC910C5CEFB5}"/>
              </a:ext>
            </a:extLst>
          </p:cNvPr>
          <p:cNvSpPr txBox="1"/>
          <p:nvPr/>
        </p:nvSpPr>
        <p:spPr>
          <a:xfrm>
            <a:off x="858139" y="2755077"/>
            <a:ext cx="4550510" cy="3366499"/>
          </a:xfrm>
          <a:prstGeom prst="rect">
            <a:avLst/>
          </a:prstGeom>
          <a:noFill/>
        </p:spPr>
        <p:txBody>
          <a:bodyPr wrap="square" rtlCol="0">
            <a:spAutoFit/>
          </a:bodyPr>
          <a:lstStyle/>
          <a:p>
            <a:pPr algn="just">
              <a:lnSpc>
                <a:spcPct val="150000"/>
              </a:lnSpc>
            </a:pPr>
            <a:r>
              <a:rPr lang="el-GR" dirty="0">
                <a:latin typeface="Times New Roman" panose="02020603050405020304" pitchFamily="18" charset="0"/>
                <a:cs typeface="Times New Roman" panose="02020603050405020304" pitchFamily="18" charset="0"/>
              </a:rPr>
              <a:t>-</a:t>
            </a:r>
            <a:r>
              <a:rPr lang="el-GR" b="1" dirty="0" err="1">
                <a:latin typeface="Times New Roman" panose="02020603050405020304" pitchFamily="18" charset="0"/>
                <a:cs typeface="Times New Roman" panose="02020603050405020304" pitchFamily="18" charset="0"/>
              </a:rPr>
              <a:t>Α.Δομικά</a:t>
            </a:r>
            <a:r>
              <a:rPr lang="el-GR" b="1" dirty="0">
                <a:latin typeface="Times New Roman" panose="02020603050405020304" pitchFamily="18" charset="0"/>
                <a:cs typeface="Times New Roman" panose="02020603050405020304" pitchFamily="18" charset="0"/>
              </a:rPr>
              <a:t> στοιχεία του θεατρικού/έργου/κειμένου</a:t>
            </a:r>
            <a:r>
              <a:rPr lang="en-GB" b="1" dirty="0">
                <a:latin typeface="Times New Roman" panose="02020603050405020304" pitchFamily="18" charset="0"/>
                <a:cs typeface="Times New Roman" panose="02020603050405020304" pitchFamily="18" charset="0"/>
              </a:rPr>
              <a:t>:</a:t>
            </a:r>
            <a:r>
              <a:rPr lang="el-GR"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Στοιχεία που ενυπάρχουν στο αφηγηματικό και δραματικό περιβάλλον και οι συμμετέχοντες/</a:t>
            </a:r>
            <a:r>
              <a:rPr lang="el-GR" dirty="0" err="1">
                <a:latin typeface="Times New Roman" panose="02020603050405020304" pitchFamily="18" charset="0"/>
                <a:cs typeface="Times New Roman" panose="02020603050405020304" pitchFamily="18" charset="0"/>
              </a:rPr>
              <a:t>ουσες</a:t>
            </a:r>
            <a:r>
              <a:rPr lang="el-GR" dirty="0">
                <a:latin typeface="Times New Roman" panose="02020603050405020304" pitchFamily="18" charset="0"/>
                <a:cs typeface="Times New Roman" panose="02020603050405020304" pitchFamily="18" charset="0"/>
              </a:rPr>
              <a:t> εμβαθύνουν μέσω του </a:t>
            </a:r>
            <a:r>
              <a:rPr lang="el-GR" dirty="0" err="1">
                <a:latin typeface="Times New Roman" panose="02020603050405020304" pitchFamily="18" charset="0"/>
                <a:cs typeface="Times New Roman" panose="02020603050405020304" pitchFamily="18" charset="0"/>
              </a:rPr>
              <a:t>θεατροπαιδαγωγικού</a:t>
            </a:r>
            <a:r>
              <a:rPr lang="el-GR" dirty="0">
                <a:latin typeface="Times New Roman" panose="02020603050405020304" pitchFamily="18" charset="0"/>
                <a:cs typeface="Times New Roman" panose="02020603050405020304" pitchFamily="18" charset="0"/>
              </a:rPr>
              <a:t> εργαστηρίου (εστιακό κέντρο, δραματικός χώρος, δραματικός χρόνος, </a:t>
            </a:r>
            <a:r>
              <a:rPr lang="el-GR" dirty="0">
                <a:solidFill>
                  <a:srgbClr val="FF0000"/>
                </a:solidFill>
                <a:latin typeface="Times New Roman" panose="02020603050405020304" pitchFamily="18" charset="0"/>
                <a:cs typeface="Times New Roman" panose="02020603050405020304" pitchFamily="18" charset="0"/>
              </a:rPr>
              <a:t>δραματική ένταση, </a:t>
            </a:r>
            <a:r>
              <a:rPr lang="el-GR" dirty="0">
                <a:latin typeface="Times New Roman" panose="02020603050405020304" pitchFamily="18" charset="0"/>
                <a:cs typeface="Times New Roman" panose="02020603050405020304" pitchFamily="18" charset="0"/>
              </a:rPr>
              <a:t>δραματικές καταστάσεις)</a:t>
            </a:r>
            <a:endParaRPr lang="en-GR" dirty="0">
              <a:latin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6EA724B4-3B19-45A6-9B7C-29B6B08ED651}"/>
              </a:ext>
            </a:extLst>
          </p:cNvPr>
          <p:cNvSpPr txBox="1"/>
          <p:nvPr/>
        </p:nvSpPr>
        <p:spPr>
          <a:xfrm>
            <a:off x="6626432" y="2695699"/>
            <a:ext cx="5070764" cy="2120004"/>
          </a:xfrm>
          <a:prstGeom prst="rect">
            <a:avLst/>
          </a:prstGeom>
          <a:noFill/>
        </p:spPr>
        <p:txBody>
          <a:bodyPr wrap="square" rtlCol="0">
            <a:spAutoFit/>
          </a:bodyPr>
          <a:lstStyle/>
          <a:p>
            <a:pPr algn="just">
              <a:lnSpc>
                <a:spcPct val="150000"/>
              </a:lnSpc>
            </a:pPr>
            <a:r>
              <a:rPr lang="en-GR" b="1" dirty="0">
                <a:latin typeface="Times New Roman" panose="02020603050405020304" pitchFamily="18" charset="0"/>
                <a:cs typeface="Times New Roman" panose="02020603050405020304" pitchFamily="18" charset="0"/>
              </a:rPr>
              <a:t>- </a:t>
            </a:r>
            <a:r>
              <a:rPr lang="el-GR" b="1" dirty="0" err="1">
                <a:latin typeface="Times New Roman" panose="02020603050405020304" pitchFamily="18" charset="0"/>
                <a:cs typeface="Times New Roman" panose="02020603050405020304" pitchFamily="18" charset="0"/>
              </a:rPr>
              <a:t>Β.Στοιχεία</a:t>
            </a:r>
            <a:r>
              <a:rPr lang="el-GR" b="1" dirty="0">
                <a:latin typeface="Times New Roman" panose="02020603050405020304" pitchFamily="18" charset="0"/>
                <a:cs typeface="Times New Roman" panose="02020603050405020304" pitchFamily="18" charset="0"/>
              </a:rPr>
              <a:t> που μετατρέπουν το αφηγηματικό σε δραματικό</a:t>
            </a:r>
            <a:r>
              <a:rPr lang="en-GB" b="1" dirty="0">
                <a:latin typeface="Times New Roman" panose="02020603050405020304" pitchFamily="18" charset="0"/>
                <a:cs typeface="Times New Roman" panose="02020603050405020304" pitchFamily="18" charset="0"/>
              </a:rPr>
              <a:t>:</a:t>
            </a:r>
            <a:r>
              <a:rPr lang="el-GR"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δράση, εκφραστικά μέσα ηθοποιού, δραματικοί διάλογοι, </a:t>
            </a:r>
            <a:r>
              <a:rPr lang="el-GR" b="1" dirty="0">
                <a:latin typeface="Times New Roman" panose="02020603050405020304" pitchFamily="18" charset="0"/>
                <a:cs typeface="Times New Roman" panose="02020603050405020304" pitchFamily="18" charset="0"/>
              </a:rPr>
              <a:t>σκηνικές πρακτικές (</a:t>
            </a:r>
            <a:r>
              <a:rPr lang="el-GR" b="1" dirty="0">
                <a:solidFill>
                  <a:srgbClr val="FF0000"/>
                </a:solidFill>
                <a:latin typeface="Times New Roman" panose="02020603050405020304" pitchFamily="18" charset="0"/>
                <a:cs typeface="Times New Roman" panose="02020603050405020304" pitchFamily="18" charset="0"/>
              </a:rPr>
              <a:t>διαμόρφωση σκηνικού περιβάλλοντος, διαμόρφωση χρόνου,  </a:t>
            </a:r>
            <a:r>
              <a:rPr lang="el-GR" b="1" dirty="0">
                <a:latin typeface="Times New Roman" panose="02020603050405020304" pitchFamily="18" charset="0"/>
                <a:cs typeface="Times New Roman" panose="02020603050405020304" pitchFamily="18" charset="0"/>
              </a:rPr>
              <a:t>δραματική πλοκή</a:t>
            </a:r>
            <a:r>
              <a:rPr lang="el-GR" dirty="0">
                <a:latin typeface="Times New Roman" panose="02020603050405020304" pitchFamily="18" charset="0"/>
                <a:cs typeface="Times New Roman" panose="02020603050405020304" pitchFamily="18" charset="0"/>
              </a:rPr>
              <a:t>)</a:t>
            </a:r>
            <a:endParaRPr lang="en-G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2050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DA17E1E-94E5-2EAA-BAB6-C8034F185B7E}"/>
              </a:ext>
            </a:extLst>
          </p:cNvPr>
          <p:cNvSpPr txBox="1"/>
          <p:nvPr/>
        </p:nvSpPr>
        <p:spPr>
          <a:xfrm>
            <a:off x="3047011" y="0"/>
            <a:ext cx="6097978" cy="369332"/>
          </a:xfrm>
          <a:prstGeom prst="rect">
            <a:avLst/>
          </a:prstGeom>
          <a:noFill/>
        </p:spPr>
        <p:txBody>
          <a:bodyPr wrap="square">
            <a:spAutoFit/>
          </a:bodyPr>
          <a:lstStyle/>
          <a:p>
            <a:pPr algn="ctr"/>
            <a:r>
              <a:rPr lang="el-GR" b="1" dirty="0" err="1">
                <a:latin typeface="Times New Roman" panose="02020603050405020304" pitchFamily="18" charset="0"/>
                <a:cs typeface="Times New Roman" panose="02020603050405020304" pitchFamily="18" charset="0"/>
              </a:rPr>
              <a:t>Α.Δομικά</a:t>
            </a:r>
            <a:r>
              <a:rPr lang="el-GR" b="1" dirty="0">
                <a:latin typeface="Times New Roman" panose="02020603050405020304" pitchFamily="18" charset="0"/>
                <a:cs typeface="Times New Roman" panose="02020603050405020304" pitchFamily="18" charset="0"/>
              </a:rPr>
              <a:t> στοιχεία του θεατρικού/έργου/κειμένου</a:t>
            </a:r>
            <a:endParaRPr lang="en-GR" dirty="0"/>
          </a:p>
        </p:txBody>
      </p:sp>
      <p:sp>
        <p:nvSpPr>
          <p:cNvPr id="6" name="TextBox 5">
            <a:extLst>
              <a:ext uri="{FF2B5EF4-FFF2-40B4-BE49-F238E27FC236}">
                <a16:creationId xmlns:a16="http://schemas.microsoft.com/office/drawing/2014/main" id="{CF147C7C-AFBD-9C57-5D6F-CD9D4A676A4A}"/>
              </a:ext>
            </a:extLst>
          </p:cNvPr>
          <p:cNvSpPr txBox="1"/>
          <p:nvPr/>
        </p:nvSpPr>
        <p:spPr>
          <a:xfrm>
            <a:off x="0" y="369332"/>
            <a:ext cx="12192000" cy="6690486"/>
          </a:xfrm>
          <a:prstGeom prst="rect">
            <a:avLst/>
          </a:prstGeom>
          <a:noFill/>
        </p:spPr>
        <p:txBody>
          <a:bodyPr wrap="square" rtlCol="0">
            <a:spAutoFit/>
          </a:bodyPr>
          <a:lstStyle/>
          <a:p>
            <a:pPr marL="342900" indent="-342900" algn="just">
              <a:lnSpc>
                <a:spcPct val="150000"/>
              </a:lnSpc>
              <a:buAutoNum type="arabicPeriod"/>
            </a:pPr>
            <a:r>
              <a:rPr lang="el-GR" b="1" dirty="0">
                <a:latin typeface="Times New Roman" panose="02020603050405020304" pitchFamily="18" charset="0"/>
                <a:cs typeface="Times New Roman" panose="02020603050405020304" pitchFamily="18" charset="0"/>
              </a:rPr>
              <a:t>Εστιακό Κέντρο</a:t>
            </a:r>
            <a:r>
              <a:rPr lang="en-GB" b="1" dirty="0">
                <a:latin typeface="Times New Roman" panose="02020603050405020304" pitchFamily="18" charset="0"/>
                <a:cs typeface="Times New Roman" panose="02020603050405020304" pitchFamily="18" charset="0"/>
              </a:rPr>
              <a:t>:</a:t>
            </a:r>
            <a:r>
              <a:rPr lang="el-GR" b="1" dirty="0">
                <a:latin typeface="Times New Roman" panose="02020603050405020304" pitchFamily="18" charset="0"/>
                <a:cs typeface="Times New Roman" panose="02020603050405020304" pitchFamily="18" charset="0"/>
              </a:rPr>
              <a:t> </a:t>
            </a:r>
            <a:r>
              <a:rPr lang="el-GR" dirty="0">
                <a:latin typeface="Times New Roman" charset="0"/>
                <a:cs typeface="Times New Roman" charset="0"/>
              </a:rPr>
              <a:t>Η </a:t>
            </a:r>
            <a:r>
              <a:rPr lang="el-GR" sz="1800" dirty="0">
                <a:latin typeface="Times New Roman" charset="0"/>
                <a:ea typeface="Times New Roman" charset="0"/>
                <a:cs typeface="Times New Roman" charset="0"/>
              </a:rPr>
              <a:t>γενική θεματική περιοχή του εργαστηρίου. Γενικό και ειδικό θέμα της θεματικής περιοχής. Προκείμενο των βασικών σημείων εστίασης μέσω θεατρικών τεχνικών. Ποιες είναι οι πλευρές εστίασης, οι χαρακτήρες,  κεντρικό γεγονός, επιμέρους καταστάσεις</a:t>
            </a:r>
          </a:p>
          <a:p>
            <a:pPr marL="342900" indent="-342900" algn="just">
              <a:lnSpc>
                <a:spcPct val="150000"/>
              </a:lnSpc>
              <a:buAutoNum type="arabicPeriod"/>
            </a:pPr>
            <a:r>
              <a:rPr lang="el-GR" b="1" dirty="0">
                <a:latin typeface="Times New Roman" charset="0"/>
                <a:ea typeface="Times New Roman" charset="0"/>
                <a:cs typeface="Times New Roman" charset="0"/>
              </a:rPr>
              <a:t>Δραματικός Χώρος</a:t>
            </a:r>
            <a:r>
              <a:rPr lang="en-GB" b="1" dirty="0">
                <a:latin typeface="Times New Roman" charset="0"/>
                <a:ea typeface="Times New Roman" charset="0"/>
                <a:cs typeface="Times New Roman" charset="0"/>
              </a:rPr>
              <a:t>: </a:t>
            </a:r>
            <a:r>
              <a:rPr lang="el-GR" dirty="0">
                <a:latin typeface="Times New Roman" charset="0"/>
                <a:ea typeface="Times New Roman" charset="0"/>
                <a:cs typeface="Times New Roman" charset="0"/>
              </a:rPr>
              <a:t>Δραματουργική οριοθέτηση του χώρου μέσω</a:t>
            </a:r>
            <a:r>
              <a:rPr lang="en-GB" dirty="0">
                <a:latin typeface="Times New Roman" charset="0"/>
                <a:ea typeface="Times New Roman" charset="0"/>
                <a:cs typeface="Times New Roman" charset="0"/>
              </a:rPr>
              <a:t>: </a:t>
            </a:r>
            <a:r>
              <a:rPr lang="el-GR" dirty="0">
                <a:latin typeface="Times New Roman" charset="0"/>
                <a:ea typeface="Times New Roman" charset="0"/>
                <a:cs typeface="Times New Roman" charset="0"/>
              </a:rPr>
              <a:t>α. </a:t>
            </a:r>
            <a:r>
              <a:rPr lang="el-GR" u="sng" dirty="0">
                <a:latin typeface="Times New Roman" charset="0"/>
                <a:ea typeface="Times New Roman" charset="0"/>
                <a:cs typeface="Times New Roman" charset="0"/>
              </a:rPr>
              <a:t>αρχιτεκτονικά χαρακτηριστικά </a:t>
            </a:r>
            <a:r>
              <a:rPr lang="el-GR" dirty="0">
                <a:latin typeface="Times New Roman" charset="0"/>
                <a:ea typeface="Times New Roman" charset="0"/>
                <a:cs typeface="Times New Roman" charset="0"/>
              </a:rPr>
              <a:t>(μέγεθος, φωτισμός, εσωτερικός/εξωτερικός χώρος, φωτισμός, υλικά κατασκευής, </a:t>
            </a:r>
            <a:r>
              <a:rPr lang="el-GR"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αισθήσεις, αντικείμενα, διάταξη χώρων β. </a:t>
            </a:r>
            <a:r>
              <a:rPr lang="el-GR" u="sng" dirty="0">
                <a:latin typeface="Times New Roman" panose="02020603050405020304" pitchFamily="18" charset="0"/>
                <a:cs typeface="Times New Roman" panose="02020603050405020304" pitchFamily="18" charset="0"/>
              </a:rPr>
              <a:t>Συμβολισμοί</a:t>
            </a:r>
            <a:r>
              <a:rPr lang="el-GR" dirty="0">
                <a:latin typeface="Times New Roman" panose="02020603050405020304" pitchFamily="18" charset="0"/>
                <a:cs typeface="Times New Roman" panose="02020603050405020304" pitchFamily="18" charset="0"/>
              </a:rPr>
              <a:t> (χώρος εξουσίας, χώρος ονείρου), γ. </a:t>
            </a:r>
            <a:r>
              <a:rPr lang="el-GR" u="sng" dirty="0">
                <a:latin typeface="Times New Roman" panose="02020603050405020304" pitchFamily="18" charset="0"/>
                <a:cs typeface="Times New Roman" panose="02020603050405020304" pitchFamily="18" charset="0"/>
              </a:rPr>
              <a:t>Σύνδεση με χρόνο</a:t>
            </a:r>
            <a:r>
              <a:rPr lang="el-GR" dirty="0">
                <a:latin typeface="Times New Roman" panose="02020603050405020304" pitchFamily="18" charset="0"/>
                <a:cs typeface="Times New Roman" panose="02020603050405020304" pitchFamily="18" charset="0"/>
              </a:rPr>
              <a:t>, δ. </a:t>
            </a:r>
            <a:r>
              <a:rPr lang="el-GR" u="sng" dirty="0" err="1">
                <a:latin typeface="Times New Roman" panose="02020603050405020304" pitchFamily="18" charset="0"/>
                <a:cs typeface="Times New Roman" panose="02020603050405020304" pitchFamily="18" charset="0"/>
              </a:rPr>
              <a:t>Προσβασιμότοτητα</a:t>
            </a:r>
            <a:r>
              <a:rPr lang="el-GR" u="sng"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(μυστικό, διασκέδασης) ε. </a:t>
            </a:r>
            <a:r>
              <a:rPr lang="el-GR" u="sng" dirty="0">
                <a:latin typeface="Times New Roman" panose="02020603050405020304" pitchFamily="18" charset="0"/>
                <a:cs typeface="Times New Roman" panose="02020603050405020304" pitchFamily="18" charset="0"/>
              </a:rPr>
              <a:t>Χώροι συγκεκριμένων καταστάσεων</a:t>
            </a:r>
            <a:r>
              <a:rPr lang="el-GR" dirty="0">
                <a:latin typeface="Times New Roman" panose="02020603050405020304" pitchFamily="18" charset="0"/>
                <a:cs typeface="Times New Roman" panose="02020603050405020304" pitchFamily="18" charset="0"/>
              </a:rPr>
              <a:t> (κάστρο, καράβι, καλύβα, βαγόνι..)</a:t>
            </a:r>
          </a:p>
          <a:p>
            <a:pPr marL="342900" indent="-342900" algn="just">
              <a:lnSpc>
                <a:spcPct val="150000"/>
              </a:lnSpc>
              <a:buAutoNum type="arabicPeriod"/>
            </a:pPr>
            <a:r>
              <a:rPr lang="el-GR" b="1" dirty="0">
                <a:latin typeface="Times New Roman" panose="02020603050405020304" pitchFamily="18" charset="0"/>
                <a:cs typeface="Times New Roman" panose="02020603050405020304" pitchFamily="18" charset="0"/>
              </a:rPr>
              <a:t> Δραματικός Χρόνος</a:t>
            </a:r>
            <a:r>
              <a:rPr lang="en-GB"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α. </a:t>
            </a:r>
            <a:r>
              <a:rPr lang="el-GR" u="sng" dirty="0">
                <a:latin typeface="Times New Roman" panose="02020603050405020304" pitchFamily="18" charset="0"/>
                <a:cs typeface="Times New Roman" panose="02020603050405020304" pitchFamily="18" charset="0"/>
              </a:rPr>
              <a:t>Συνύπαρξη δραματικό παρόντος </a:t>
            </a:r>
            <a:r>
              <a:rPr lang="el-GR" dirty="0">
                <a:latin typeface="Times New Roman" panose="02020603050405020304" pitchFamily="18" charset="0"/>
                <a:cs typeface="Times New Roman" panose="02020603050405020304" pitchFamily="18" charset="0"/>
              </a:rPr>
              <a:t>και </a:t>
            </a:r>
            <a:r>
              <a:rPr lang="el-GR" u="sng" dirty="0">
                <a:latin typeface="Times New Roman" panose="02020603050405020304" pitchFamily="18" charset="0"/>
                <a:cs typeface="Times New Roman" panose="02020603050405020304" pitchFamily="18" charset="0"/>
              </a:rPr>
              <a:t>μυθοπλαστικού παρελθόντος, παρόντος και μέλλοντος, </a:t>
            </a:r>
            <a:r>
              <a:rPr lang="el-GR" dirty="0">
                <a:latin typeface="Times New Roman" panose="02020603050405020304" pitchFamily="18" charset="0"/>
                <a:cs typeface="Times New Roman" panose="02020603050405020304" pitchFamily="18" charset="0"/>
              </a:rPr>
              <a:t>β. </a:t>
            </a:r>
            <a:r>
              <a:rPr lang="el-GR" u="sng" dirty="0">
                <a:latin typeface="Times New Roman" panose="02020603050405020304" pitchFamily="18" charset="0"/>
                <a:cs typeface="Times New Roman" panose="02020603050405020304" pitchFamily="18" charset="0"/>
              </a:rPr>
              <a:t>Μη ημερολογιακός χρόνος</a:t>
            </a:r>
            <a:r>
              <a:rPr lang="el-GR" dirty="0">
                <a:latin typeface="Times New Roman" panose="02020603050405020304" pitchFamily="18" charset="0"/>
                <a:cs typeface="Times New Roman" panose="02020603050405020304" pitchFamily="18" charset="0"/>
              </a:rPr>
              <a:t>, μετάβαση σε διαφορετικά χρονικά σημεία γ. Το </a:t>
            </a:r>
            <a:r>
              <a:rPr lang="el-GR" u="sng" dirty="0">
                <a:latin typeface="Times New Roman" panose="02020603050405020304" pitchFamily="18" charset="0"/>
                <a:cs typeface="Times New Roman" panose="02020603050405020304" pitchFamily="18" charset="0"/>
              </a:rPr>
              <a:t>παρελθόν </a:t>
            </a:r>
            <a:r>
              <a:rPr lang="el-GR" dirty="0">
                <a:latin typeface="Times New Roman" panose="02020603050405020304" pitchFamily="18" charset="0"/>
                <a:cs typeface="Times New Roman" panose="02020603050405020304" pitchFamily="18" charset="0"/>
              </a:rPr>
              <a:t>φωτίζει τη </a:t>
            </a:r>
            <a:r>
              <a:rPr lang="el-GR" u="sng" dirty="0">
                <a:latin typeface="Times New Roman" panose="02020603050405020304" pitchFamily="18" charset="0"/>
                <a:cs typeface="Times New Roman" panose="02020603050405020304" pitchFamily="18" charset="0"/>
              </a:rPr>
              <a:t>συμπεριφορά των χαρακτήρων στο παρόν</a:t>
            </a:r>
            <a:r>
              <a:rPr lang="el-GR" dirty="0">
                <a:latin typeface="Times New Roman" panose="02020603050405020304" pitchFamily="18" charset="0"/>
                <a:cs typeface="Times New Roman" panose="02020603050405020304" pitchFamily="18" charset="0"/>
              </a:rPr>
              <a:t> και το </a:t>
            </a:r>
            <a:r>
              <a:rPr lang="el-GR" u="sng" dirty="0">
                <a:latin typeface="Times New Roman" panose="02020603050405020304" pitchFamily="18" charset="0"/>
                <a:cs typeface="Times New Roman" panose="02020603050405020304" pitchFamily="18" charset="0"/>
              </a:rPr>
              <a:t>μέλλον</a:t>
            </a:r>
            <a:r>
              <a:rPr lang="el-GR" dirty="0">
                <a:latin typeface="Times New Roman" panose="02020603050405020304" pitchFamily="18" charset="0"/>
                <a:cs typeface="Times New Roman" panose="02020603050405020304" pitchFamily="18" charset="0"/>
              </a:rPr>
              <a:t> τα </a:t>
            </a:r>
            <a:r>
              <a:rPr lang="el-GR" u="sng" dirty="0">
                <a:latin typeface="Times New Roman" panose="02020603050405020304" pitchFamily="18" charset="0"/>
                <a:cs typeface="Times New Roman" panose="02020603050405020304" pitchFamily="18" charset="0"/>
              </a:rPr>
              <a:t>αποτελέσματα των αποφάσεων του παρόντος </a:t>
            </a:r>
            <a:r>
              <a:rPr lang="el-GR" dirty="0">
                <a:latin typeface="Times New Roman" panose="02020603050405020304" pitchFamily="18" charset="0"/>
                <a:cs typeface="Times New Roman" panose="02020603050405020304" pitchFamily="18" charset="0"/>
              </a:rPr>
              <a:t>δ. </a:t>
            </a:r>
            <a:r>
              <a:rPr lang="el-GR" u="sng" dirty="0">
                <a:latin typeface="Times New Roman" panose="02020603050405020304" pitchFamily="18" charset="0"/>
                <a:cs typeface="Times New Roman" panose="02020603050405020304" pitchFamily="18" charset="0"/>
              </a:rPr>
              <a:t>Κεντρικός χρόνος </a:t>
            </a:r>
            <a:r>
              <a:rPr lang="el-GR" dirty="0">
                <a:latin typeface="Times New Roman" panose="02020603050405020304" pitchFamily="18" charset="0"/>
                <a:cs typeface="Times New Roman" panose="02020603050405020304" pitchFamily="18" charset="0"/>
              </a:rPr>
              <a:t>και η σύνδεση με συγκεκριμένο κοινωνικό ιστορικό πλαίσιο, </a:t>
            </a:r>
            <a:r>
              <a:rPr lang="el-GR" u="sng" dirty="0">
                <a:latin typeface="Times New Roman" panose="02020603050405020304" pitchFamily="18" charset="0"/>
                <a:cs typeface="Times New Roman" panose="02020603050405020304" pitchFamily="18" charset="0"/>
              </a:rPr>
              <a:t>επιμέρους χρόνοι </a:t>
            </a:r>
            <a:r>
              <a:rPr lang="el-GR" dirty="0">
                <a:latin typeface="Times New Roman" panose="02020603050405020304" pitchFamily="18" charset="0"/>
                <a:cs typeface="Times New Roman" panose="02020603050405020304" pitchFamily="18" charset="0"/>
              </a:rPr>
              <a:t>ε. </a:t>
            </a:r>
            <a:r>
              <a:rPr lang="el-GR" u="sng" dirty="0">
                <a:latin typeface="Times New Roman" panose="02020603050405020304" pitchFamily="18" charset="0"/>
                <a:cs typeface="Times New Roman" panose="02020603050405020304" pitchFamily="18" charset="0"/>
              </a:rPr>
              <a:t>Ρυθμός εξέλιξης της δράσης </a:t>
            </a:r>
          </a:p>
          <a:p>
            <a:pPr marL="342900" indent="-342900" algn="just">
              <a:lnSpc>
                <a:spcPct val="150000"/>
              </a:lnSpc>
              <a:buAutoNum type="arabicPeriod"/>
            </a:pPr>
            <a:r>
              <a:rPr lang="el-GR" b="1" dirty="0">
                <a:latin typeface="Times New Roman" panose="02020603050405020304" pitchFamily="18" charset="0"/>
                <a:cs typeface="Times New Roman" panose="02020603050405020304" pitchFamily="18" charset="0"/>
              </a:rPr>
              <a:t>Ο ρόλος/Δραματικός Χαρακτήρας</a:t>
            </a:r>
            <a:r>
              <a:rPr lang="en-GB" b="1" dirty="0">
                <a:latin typeface="Times New Roman" panose="02020603050405020304" pitchFamily="18" charset="0"/>
                <a:cs typeface="Times New Roman" panose="02020603050405020304" pitchFamily="18" charset="0"/>
              </a:rPr>
              <a:t>:</a:t>
            </a:r>
            <a:r>
              <a:rPr lang="el-GR"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Πληροφορούνται  οι αναγνώστες για </a:t>
            </a:r>
            <a:r>
              <a:rPr lang="el-GR" dirty="0" err="1">
                <a:latin typeface="Times New Roman" panose="02020603050405020304" pitchFamily="18" charset="0"/>
                <a:cs typeface="Times New Roman" panose="02020603050405020304" pitchFamily="18" charset="0"/>
              </a:rPr>
              <a:t>οτν</a:t>
            </a:r>
            <a:r>
              <a:rPr lang="el-GR" dirty="0">
                <a:latin typeface="Times New Roman" panose="02020603050405020304" pitchFamily="18" charset="0"/>
                <a:cs typeface="Times New Roman" panose="02020603050405020304" pitchFamily="18" charset="0"/>
              </a:rPr>
              <a:t> χαρακτήρα μέσω</a:t>
            </a:r>
            <a:r>
              <a:rPr lang="en-GB"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α. </a:t>
            </a:r>
            <a:r>
              <a:rPr lang="el-GR" sz="1800" u="sng" dirty="0">
                <a:latin typeface="Times New Roman" charset="0"/>
                <a:ea typeface="Times New Roman" charset="0"/>
                <a:cs typeface="Times New Roman" charset="0"/>
              </a:rPr>
              <a:t>ατομική και κοινωνική ταυτότητα</a:t>
            </a:r>
            <a:r>
              <a:rPr lang="el-GR" sz="1800" dirty="0">
                <a:latin typeface="Times New Roman" charset="0"/>
                <a:ea typeface="Times New Roman" charset="0"/>
                <a:cs typeface="Times New Roman" charset="0"/>
              </a:rPr>
              <a:t>, εξωτερικά του χαρακτηριστικά</a:t>
            </a:r>
            <a:r>
              <a:rPr lang="el-GR" dirty="0">
                <a:latin typeface="Times New Roman" charset="0"/>
                <a:ea typeface="Times New Roman" charset="0"/>
                <a:cs typeface="Times New Roman" charset="0"/>
              </a:rPr>
              <a:t> </a:t>
            </a:r>
            <a:r>
              <a:rPr lang="el-GR" b="1" dirty="0">
                <a:latin typeface="Times New Roman" charset="0"/>
                <a:ea typeface="Times New Roman" charset="0"/>
                <a:cs typeface="Times New Roman" charset="0"/>
              </a:rPr>
              <a:t>(</a:t>
            </a:r>
            <a:r>
              <a:rPr lang="el-GR" sz="1800" dirty="0">
                <a:latin typeface="Times New Roman" charset="0"/>
                <a:ea typeface="Times New Roman" charset="0"/>
                <a:cs typeface="Times New Roman" charset="0"/>
              </a:rPr>
              <a:t>φύλο, ηλικία</a:t>
            </a:r>
            <a:r>
              <a:rPr lang="el-GR" dirty="0">
                <a:latin typeface="Times New Roman" charset="0"/>
                <a:ea typeface="Times New Roman" charset="0"/>
                <a:cs typeface="Times New Roman" charset="0"/>
              </a:rPr>
              <a:t>, </a:t>
            </a:r>
            <a:r>
              <a:rPr lang="el-GR" sz="1800" dirty="0">
                <a:latin typeface="Times New Roman" charset="0"/>
                <a:ea typeface="Times New Roman" charset="0"/>
                <a:cs typeface="Times New Roman" charset="0"/>
              </a:rPr>
              <a:t>τόπος καταγωγή), τ</a:t>
            </a:r>
            <a:r>
              <a:rPr lang="el-GR" dirty="0">
                <a:latin typeface="Times New Roman" charset="0"/>
                <a:ea typeface="Times New Roman" charset="0"/>
                <a:cs typeface="Times New Roman" charset="0"/>
              </a:rPr>
              <a:t>ρόπος κίνησης, στάσης, ομιλίας, επιδιώξεις, αντιλήψεις, σχέση και γνώμη με και για τους άλλους) β. γνωριμία μέσω ταύτισης ή απόστασης γ. Προσαρμογή του ρόλους με βάση των αναγκών των συμμετεχόντων δ. Σύγκρουση με τον εαυτό του, με στοιχεία και χαρακτήρες από το περιβάλλον του δίνουν εξέλιξη της πλοκής</a:t>
            </a:r>
            <a:endParaRPr lang="el-GR"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7245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D1B320B-78B7-EE3D-DEDD-48DF586D9F29}"/>
              </a:ext>
            </a:extLst>
          </p:cNvPr>
          <p:cNvSpPr txBox="1"/>
          <p:nvPr/>
        </p:nvSpPr>
        <p:spPr>
          <a:xfrm>
            <a:off x="308758" y="285008"/>
            <a:ext cx="11447813" cy="1566006"/>
          </a:xfrm>
          <a:prstGeom prst="rect">
            <a:avLst/>
          </a:prstGeom>
          <a:noFill/>
        </p:spPr>
        <p:txBody>
          <a:bodyPr wrap="square" rtlCol="0">
            <a:spAutoFit/>
          </a:bodyPr>
          <a:lstStyle/>
          <a:p>
            <a:r>
              <a:rPr lang="el-GR" b="1" dirty="0">
                <a:solidFill>
                  <a:srgbClr val="FF0000"/>
                </a:solidFill>
                <a:latin typeface="Times New Roman" panose="02020603050405020304" pitchFamily="18" charset="0"/>
                <a:cs typeface="Times New Roman" panose="02020603050405020304" pitchFamily="18" charset="0"/>
              </a:rPr>
              <a:t>5. Δραματική Ένταση</a:t>
            </a:r>
            <a:r>
              <a:rPr lang="en-GB" b="1" dirty="0">
                <a:solidFill>
                  <a:srgbClr val="FF0000"/>
                </a:solidFill>
                <a:latin typeface="Times New Roman" panose="02020603050405020304" pitchFamily="18" charset="0"/>
                <a:cs typeface="Times New Roman" panose="02020603050405020304" pitchFamily="18" charset="0"/>
              </a:rPr>
              <a:t>: </a:t>
            </a:r>
            <a:r>
              <a:rPr lang="el-GR" dirty="0">
                <a:solidFill>
                  <a:srgbClr val="FF0000"/>
                </a:solidFill>
                <a:latin typeface="Times New Roman" panose="02020603050405020304" pitchFamily="18" charset="0"/>
                <a:cs typeface="Times New Roman" panose="02020603050405020304" pitchFamily="18" charset="0"/>
              </a:rPr>
              <a:t>Τα στοιχεία που δημιουργούν προβλήματα προς επίλυση και οδηγούν τους χαρακτήρες σε δράση</a:t>
            </a:r>
          </a:p>
          <a:p>
            <a:pPr>
              <a:lnSpc>
                <a:spcPct val="150000"/>
              </a:lnSpc>
            </a:pPr>
            <a:r>
              <a:rPr lang="en-GB" b="1" dirty="0">
                <a:solidFill>
                  <a:srgbClr val="FF0000"/>
                </a:solidFill>
                <a:latin typeface="Times New Roman" panose="02020603050405020304" pitchFamily="18" charset="0"/>
                <a:cs typeface="Times New Roman" panose="02020603050405020304" pitchFamily="18" charset="0"/>
              </a:rPr>
              <a:t> </a:t>
            </a:r>
            <a:r>
              <a:rPr lang="el-GR" b="1" dirty="0">
                <a:latin typeface="Times New Roman" panose="02020603050405020304" pitchFamily="18" charset="0"/>
                <a:cs typeface="Times New Roman" panose="02020603050405020304" pitchFamily="18" charset="0"/>
              </a:rPr>
              <a:t>6. Δραματικές καταστάσεις</a:t>
            </a:r>
            <a:r>
              <a:rPr lang="en-GB" b="1" dirty="0">
                <a:latin typeface="Times New Roman" panose="02020603050405020304" pitchFamily="18" charset="0"/>
                <a:cs typeface="Times New Roman" panose="02020603050405020304" pitchFamily="18" charset="0"/>
              </a:rPr>
              <a:t>: </a:t>
            </a:r>
            <a:r>
              <a:rPr lang="el-GR" b="1" dirty="0">
                <a:latin typeface="Times New Roman" panose="02020603050405020304" pitchFamily="18" charset="0"/>
                <a:cs typeface="Times New Roman" panose="02020603050405020304" pitchFamily="18" charset="0"/>
              </a:rPr>
              <a:t>Ε</a:t>
            </a:r>
            <a:r>
              <a:rPr lang="el-GR" sz="1800" dirty="0">
                <a:latin typeface="Times New Roman" charset="0"/>
                <a:ea typeface="Times New Roman" charset="0"/>
                <a:cs typeface="Times New Roman" charset="0"/>
              </a:rPr>
              <a:t>κείνα που συμβαίνουν  μέσα σε ένα δυναμικό περιβάλλον σχέσεων, συγκυριών, προθέσεων και στάσεων, εξελίσσουν τους χαρακτήρες και η διαδοχή των καταστάσεων </a:t>
            </a:r>
            <a:r>
              <a:rPr lang="el-GR" sz="1800" dirty="0" err="1">
                <a:latin typeface="Times New Roman" charset="0"/>
                <a:ea typeface="Times New Roman" charset="0"/>
                <a:cs typeface="Times New Roman" charset="0"/>
              </a:rPr>
              <a:t>οδηγούνσ</a:t>
            </a:r>
            <a:r>
              <a:rPr lang="el-GR" sz="1800" dirty="0">
                <a:latin typeface="Times New Roman" charset="0"/>
                <a:ea typeface="Times New Roman" charset="0"/>
                <a:cs typeface="Times New Roman" charset="0"/>
              </a:rPr>
              <a:t> τη δραματική πλοκή</a:t>
            </a:r>
          </a:p>
          <a:p>
            <a:pPr>
              <a:lnSpc>
                <a:spcPct val="150000"/>
              </a:lnSpc>
            </a:pPr>
            <a:endParaRPr lang="en-GR" b="1"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05A648A9-872D-E2D2-4022-CCEB0AA92DD3}"/>
              </a:ext>
            </a:extLst>
          </p:cNvPr>
          <p:cNvSpPr txBox="1"/>
          <p:nvPr/>
        </p:nvSpPr>
        <p:spPr>
          <a:xfrm>
            <a:off x="1781298" y="1574015"/>
            <a:ext cx="8312727" cy="369332"/>
          </a:xfrm>
          <a:prstGeom prst="rect">
            <a:avLst/>
          </a:prstGeom>
          <a:noFill/>
        </p:spPr>
        <p:txBody>
          <a:bodyPr wrap="square" rtlCol="0">
            <a:spAutoFit/>
          </a:bodyPr>
          <a:lstStyle/>
          <a:p>
            <a:pPr algn="ctr"/>
            <a:r>
              <a:rPr lang="el-GR" b="1" dirty="0">
                <a:latin typeface="Times New Roman" panose="02020603050405020304" pitchFamily="18" charset="0"/>
                <a:cs typeface="Times New Roman" panose="02020603050405020304" pitchFamily="18" charset="0"/>
              </a:rPr>
              <a:t>Β. Στοιχεία που μετατρέπουν το αφηγηματικό σε δραματικό</a:t>
            </a:r>
            <a:endParaRPr lang="en-GR" b="1"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BD1B68D2-0F8C-3769-104E-30C46BEBA04B}"/>
              </a:ext>
            </a:extLst>
          </p:cNvPr>
          <p:cNvSpPr txBox="1"/>
          <p:nvPr/>
        </p:nvSpPr>
        <p:spPr>
          <a:xfrm>
            <a:off x="32656" y="1851014"/>
            <a:ext cx="12159344" cy="5770811"/>
          </a:xfrm>
          <a:prstGeom prst="rect">
            <a:avLst/>
          </a:prstGeom>
          <a:noFill/>
        </p:spPr>
        <p:txBody>
          <a:bodyPr wrap="square" rtlCol="0">
            <a:spAutoFit/>
          </a:bodyPr>
          <a:lstStyle/>
          <a:p>
            <a:pPr marL="342900" indent="-342900" algn="just">
              <a:lnSpc>
                <a:spcPct val="150000"/>
              </a:lnSpc>
              <a:buAutoNum type="arabicPeriod"/>
            </a:pPr>
            <a:r>
              <a:rPr lang="el-GR" b="1" dirty="0">
                <a:latin typeface="Times New Roman" panose="02020603050405020304" pitchFamily="18" charset="0"/>
                <a:cs typeface="Times New Roman" panose="02020603050405020304" pitchFamily="18" charset="0"/>
              </a:rPr>
              <a:t>Δράση</a:t>
            </a:r>
            <a:r>
              <a:rPr lang="en-GB" b="1" dirty="0">
                <a:latin typeface="Times New Roman" panose="02020603050405020304" pitchFamily="18" charset="0"/>
                <a:cs typeface="Times New Roman" panose="02020603050405020304" pitchFamily="18" charset="0"/>
              </a:rPr>
              <a:t>: </a:t>
            </a:r>
            <a:r>
              <a:rPr lang="el-GR" dirty="0">
                <a:latin typeface="Times New Roman" panose="02020603050405020304" pitchFamily="18" charset="0"/>
                <a:cs typeface="Times New Roman" panose="02020603050405020304" pitchFamily="18" charset="0"/>
              </a:rPr>
              <a:t>Ε</a:t>
            </a:r>
            <a:r>
              <a:rPr lang="el-GR" sz="1800" dirty="0">
                <a:latin typeface="Times New Roman" panose="02020603050405020304" pitchFamily="18" charset="0"/>
                <a:ea typeface="Times New Roman" charset="0"/>
                <a:cs typeface="Times New Roman" panose="02020603050405020304" pitchFamily="18" charset="0"/>
              </a:rPr>
              <a:t>ίναι ο τρόπος που εκδηλώνεται μέσω της κίνησης και του λόγου η αλληλεπίδραση ανάμεσα στους χαρακτήρες εξελίσσοντας τη δραματική πλοκή</a:t>
            </a:r>
          </a:p>
          <a:p>
            <a:pPr marL="342900" indent="-342900" algn="just">
              <a:lnSpc>
                <a:spcPct val="150000"/>
              </a:lnSpc>
              <a:buFontTx/>
              <a:buAutoNum type="arabicPeriod"/>
            </a:pPr>
            <a:r>
              <a:rPr lang="el-GR" sz="1800" b="1" dirty="0">
                <a:latin typeface="Times New Roman" charset="0"/>
                <a:ea typeface="Times New Roman" charset="0"/>
                <a:cs typeface="Times New Roman" charset="0"/>
              </a:rPr>
              <a:t>Εκφραστικά μέσα «ηθοποιών» και η μεταμόρφωσή τους σε δραματικούς χαρακτήρες</a:t>
            </a:r>
            <a:r>
              <a:rPr lang="en-GB" sz="1800" b="1" dirty="0">
                <a:latin typeface="Times New Roman" charset="0"/>
                <a:ea typeface="Times New Roman" charset="0"/>
                <a:cs typeface="Times New Roman" charset="0"/>
              </a:rPr>
              <a:t>: </a:t>
            </a:r>
            <a:r>
              <a:rPr lang="el-GR" sz="1800" dirty="0">
                <a:latin typeface="Times New Roman" charset="0"/>
                <a:ea typeface="Times New Roman" charset="0"/>
                <a:cs typeface="Times New Roman" charset="0"/>
              </a:rPr>
              <a:t>Λεκτική και σωματική έκφραση εκφράζοντας τη συναισθηματική κατάσταση του ήρωα έτσι όπως φιλτράρεται από τις ανάγκες και την προσωπικότητα των παιδιών. </a:t>
            </a:r>
            <a:r>
              <a:rPr lang="el-GR" dirty="0">
                <a:latin typeface="Times New Roman" charset="0"/>
                <a:ea typeface="Times New Roman" charset="0"/>
                <a:cs typeface="Times New Roman" charset="0"/>
              </a:rPr>
              <a:t>Κ</a:t>
            </a:r>
            <a:r>
              <a:rPr lang="el-GR" sz="1800" dirty="0">
                <a:latin typeface="Times New Roman" charset="0"/>
                <a:ea typeface="Times New Roman" charset="0"/>
                <a:cs typeface="Times New Roman" charset="0"/>
              </a:rPr>
              <a:t>ινούνται, από το βάδισμά τους, από τις χειρονομίες τους, την έκφραση του προσώπου, τις στάσεις του σώματος και τις κινήσεις, χρωματισμός φωνής για συναισθηματικές καταστάσεις (λύπη, χαρά, θύμος). Εμπλουτισμός λόγου (γέλιο, ψίθυρος, κλάμα, αναστεναγμός, κραυγή, χασμουρητό), ακινησία και διάδοση των συναισθημάτων </a:t>
            </a:r>
          </a:p>
          <a:p>
            <a:pPr marL="342900" indent="-342900" algn="just">
              <a:lnSpc>
                <a:spcPct val="150000"/>
              </a:lnSpc>
              <a:buFontTx/>
              <a:buAutoNum type="arabicPeriod"/>
            </a:pPr>
            <a:r>
              <a:rPr lang="el-GR" b="1" dirty="0">
                <a:latin typeface="Times New Roman" charset="0"/>
                <a:ea typeface="Times New Roman" charset="0"/>
                <a:cs typeface="Times New Roman" charset="0"/>
              </a:rPr>
              <a:t> </a:t>
            </a:r>
            <a:r>
              <a:rPr lang="el-GR" sz="1800" b="1" dirty="0">
                <a:latin typeface="Times New Roman" charset="0"/>
                <a:ea typeface="Times New Roman" charset="0"/>
                <a:cs typeface="Times New Roman" charset="0"/>
              </a:rPr>
              <a:t>Δραματικοί διάλογοι και επικοινωνία των δραματικών χαρακτήρων</a:t>
            </a:r>
            <a:r>
              <a:rPr lang="en-US" b="1" dirty="0">
                <a:latin typeface="Times New Roman" charset="0"/>
                <a:ea typeface="Times New Roman" charset="0"/>
                <a:cs typeface="Times New Roman" charset="0"/>
              </a:rPr>
              <a:t>: </a:t>
            </a:r>
            <a:r>
              <a:rPr lang="el-GR" dirty="0" err="1">
                <a:latin typeface="Times New Roman" charset="0"/>
                <a:ea typeface="Times New Roman" charset="0"/>
                <a:cs typeface="Times New Roman" charset="0"/>
              </a:rPr>
              <a:t>Αποκ</a:t>
            </a:r>
            <a:r>
              <a:rPr lang="en-US" dirty="0" err="1">
                <a:latin typeface="Times New Roman" charset="0"/>
                <a:ea typeface="Times New Roman" charset="0"/>
                <a:cs typeface="Times New Roman" charset="0"/>
              </a:rPr>
              <a:t>ά</a:t>
            </a:r>
            <a:r>
              <a:rPr lang="el-GR" dirty="0" err="1">
                <a:latin typeface="Times New Roman" charset="0"/>
                <a:ea typeface="Times New Roman" charset="0"/>
                <a:cs typeface="Times New Roman" charset="0"/>
              </a:rPr>
              <a:t>λυψη</a:t>
            </a:r>
            <a:r>
              <a:rPr lang="el-GR" dirty="0">
                <a:latin typeface="Times New Roman" charset="0"/>
                <a:ea typeface="Times New Roman" charset="0"/>
                <a:cs typeface="Times New Roman" charset="0"/>
              </a:rPr>
              <a:t> των συναισθημάτων, των επιδιώξεων των χαρακτήρων. Συνομιλία και γλώσσα του σώματος. Συγκεκριμένοι χαρακτήρες που είναι γνωστές οι ιστορίες τους, αρχετυπικοί ρόλοι που ξεκινάνε από ένα σκηνικό περιβάλλον και στη συνέχεια αναπτύσσεται αναλυτικότερα η ταυτότητα τους</a:t>
            </a:r>
            <a:endParaRPr lang="en-US" sz="1800" b="1" dirty="0">
              <a:latin typeface="Times New Roman" charset="0"/>
              <a:ea typeface="Times New Roman" charset="0"/>
              <a:cs typeface="Times New Roman" charset="0"/>
            </a:endParaRPr>
          </a:p>
          <a:p>
            <a:pPr marL="342900" indent="-342900" algn="just">
              <a:lnSpc>
                <a:spcPct val="150000"/>
              </a:lnSpc>
              <a:buAutoNum type="arabicPeriod"/>
            </a:pPr>
            <a:endParaRPr lang="el-GR" sz="1800" b="1" dirty="0">
              <a:latin typeface="Times New Roman" panose="02020603050405020304" pitchFamily="18" charset="0"/>
              <a:ea typeface="Times New Roman" charset="0"/>
              <a:cs typeface="Times New Roman" panose="02020603050405020304" pitchFamily="18" charset="0"/>
            </a:endParaRPr>
          </a:p>
          <a:p>
            <a:pPr marL="342900" indent="-342900" algn="just">
              <a:lnSpc>
                <a:spcPct val="150000"/>
              </a:lnSpc>
              <a:buAutoNum type="arabicPeriod"/>
            </a:pPr>
            <a:endParaRPr lang="el-GR" sz="1800" dirty="0">
              <a:latin typeface="Times New Roman" panose="02020603050405020304" pitchFamily="18" charset="0"/>
              <a:ea typeface="Times New Roman" charset="0"/>
              <a:cs typeface="Times New Roman" panose="02020603050405020304" pitchFamily="18" charset="0"/>
            </a:endParaRPr>
          </a:p>
          <a:p>
            <a:endParaRPr lang="en-GR" dirty="0"/>
          </a:p>
        </p:txBody>
      </p:sp>
    </p:spTree>
    <p:extLst>
      <p:ext uri="{BB962C8B-B14F-4D97-AF65-F5344CB8AC3E}">
        <p14:creationId xmlns:p14="http://schemas.microsoft.com/office/powerpoint/2010/main" val="1629606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DF61558-AD02-FF0D-4076-468D631C5F2D}"/>
              </a:ext>
            </a:extLst>
          </p:cNvPr>
          <p:cNvSpPr txBox="1"/>
          <p:nvPr/>
        </p:nvSpPr>
        <p:spPr>
          <a:xfrm>
            <a:off x="0" y="103643"/>
            <a:ext cx="12192000" cy="8352479"/>
          </a:xfrm>
          <a:prstGeom prst="rect">
            <a:avLst/>
          </a:prstGeom>
          <a:noFill/>
        </p:spPr>
        <p:txBody>
          <a:bodyPr wrap="square">
            <a:spAutoFit/>
          </a:bodyPr>
          <a:lstStyle/>
          <a:p>
            <a:pPr algn="just">
              <a:lnSpc>
                <a:spcPct val="150000"/>
              </a:lnSpc>
            </a:pPr>
            <a:r>
              <a:rPr lang="el-GR" sz="1800" b="1" dirty="0">
                <a:latin typeface="Times New Roman" charset="0"/>
                <a:ea typeface="Times New Roman" charset="0"/>
                <a:cs typeface="Times New Roman" charset="0"/>
              </a:rPr>
              <a:t>4. Σκηνικές τεχνικές διαμόρφωσης του δραματικού χώρου, του δραματικού χρόνου, σκηνικής παρουσίας δραματικών χαρακτήρων.</a:t>
            </a:r>
          </a:p>
          <a:p>
            <a:pPr algn="just">
              <a:lnSpc>
                <a:spcPct val="150000"/>
              </a:lnSpc>
            </a:pPr>
            <a:r>
              <a:rPr lang="el-GR" b="1" dirty="0">
                <a:latin typeface="Times New Roman" charset="0"/>
                <a:ea typeface="Times New Roman" charset="0"/>
                <a:cs typeface="Times New Roman" charset="0"/>
              </a:rPr>
              <a:t>4.α. </a:t>
            </a:r>
            <a:r>
              <a:rPr lang="el-GR" sz="1800" b="1" dirty="0">
                <a:latin typeface="Times New Roman" charset="0"/>
                <a:ea typeface="Times New Roman" charset="0"/>
                <a:cs typeface="Times New Roman" charset="0"/>
              </a:rPr>
              <a:t>Διαμόρφωση χώρου πραγματοποίησης </a:t>
            </a:r>
            <a:r>
              <a:rPr lang="el-GR" sz="1800" b="1" dirty="0" err="1">
                <a:latin typeface="Times New Roman" charset="0"/>
                <a:ea typeface="Times New Roman" charset="0"/>
                <a:cs typeface="Times New Roman" charset="0"/>
              </a:rPr>
              <a:t>θεατροπαιδαγωγικά</a:t>
            </a:r>
            <a:r>
              <a:rPr lang="el-GR" sz="1800" b="1" dirty="0">
                <a:latin typeface="Times New Roman" charset="0"/>
                <a:ea typeface="Times New Roman" charset="0"/>
                <a:cs typeface="Times New Roman" charset="0"/>
              </a:rPr>
              <a:t> προγράμματα σε σκηνικό περιβάλλον</a:t>
            </a:r>
            <a:r>
              <a:rPr lang="en-GB" sz="1800" b="1" dirty="0">
                <a:latin typeface="Times New Roman" charset="0"/>
                <a:ea typeface="Times New Roman" charset="0"/>
                <a:cs typeface="Times New Roman" charset="0"/>
              </a:rPr>
              <a:t>: </a:t>
            </a:r>
            <a:r>
              <a:rPr lang="el-GR" sz="1800" dirty="0">
                <a:latin typeface="Times New Roman" charset="0"/>
                <a:ea typeface="Times New Roman" charset="0"/>
                <a:cs typeface="Times New Roman" charset="0"/>
              </a:rPr>
              <a:t>Φωτισμός, χρώματα, σκοτάδι, μπορεί να δίνει το αίσθημα της μέρας ή της νύχτας, φυσικός φωτισμός, φωτισμός με βάση το συναίσθημα, φωτισμός με βάση την κατάσταση (πόλεμος). Μουσική με βάση τη συναισθηματική κατάσταση, σε συγκεκριμένο περιβάλλον, μουσική σε συγκεκριμένο ιστορικό περιβάλλον. Σκηνικά αντικείμενα που έχουν να κάνουν με τη </a:t>
            </a:r>
            <a:r>
              <a:rPr lang="el-GR" sz="1800" b="1" dirty="0">
                <a:latin typeface="Times New Roman" charset="0"/>
                <a:ea typeface="Times New Roman" charset="0"/>
                <a:cs typeface="Times New Roman" charset="0"/>
              </a:rPr>
              <a:t>φύση</a:t>
            </a:r>
            <a:r>
              <a:rPr lang="el-GR" sz="1800" dirty="0">
                <a:latin typeface="Times New Roman" charset="0"/>
                <a:ea typeface="Times New Roman" charset="0"/>
                <a:cs typeface="Times New Roman" charset="0"/>
              </a:rPr>
              <a:t> (βότσαλα, φύλα, πέτρες, ξύλα, νερό, άμμος), </a:t>
            </a:r>
            <a:r>
              <a:rPr lang="el-GR" sz="1800" b="1" dirty="0">
                <a:latin typeface="Times New Roman" charset="0"/>
                <a:ea typeface="Times New Roman" charset="0"/>
                <a:cs typeface="Times New Roman" charset="0"/>
              </a:rPr>
              <a:t>χρηστικά αντικείμενα </a:t>
            </a:r>
            <a:r>
              <a:rPr lang="el-GR" sz="1800" dirty="0">
                <a:latin typeface="Times New Roman" charset="0"/>
                <a:ea typeface="Times New Roman" charset="0"/>
                <a:cs typeface="Times New Roman" charset="0"/>
              </a:rPr>
              <a:t>(καρέκλες, σκούπες, κουβάδες, λεκάνες, βαλίτσες, βάζα, καλαμάκια, πλαστικά ποτήρια), </a:t>
            </a:r>
            <a:r>
              <a:rPr lang="el-GR" sz="1800" b="1" dirty="0">
                <a:latin typeface="Times New Roman" charset="0"/>
                <a:ea typeface="Times New Roman" charset="0"/>
                <a:cs typeface="Times New Roman" charset="0"/>
              </a:rPr>
              <a:t>διακοσμητικά αντικείμενα </a:t>
            </a:r>
            <a:r>
              <a:rPr lang="el-GR" sz="1800" dirty="0">
                <a:latin typeface="Times New Roman" charset="0"/>
                <a:ea typeface="Times New Roman" charset="0"/>
                <a:cs typeface="Times New Roman" charset="0"/>
              </a:rPr>
              <a:t>(κορδέλες, μπαλόνια, )</a:t>
            </a:r>
            <a:r>
              <a:rPr lang="el-GR" sz="1800" b="1" dirty="0">
                <a:latin typeface="Times New Roman" charset="0"/>
                <a:ea typeface="Times New Roman" charset="0"/>
                <a:cs typeface="Times New Roman" charset="0"/>
              </a:rPr>
              <a:t>, στοιχεία ένδυσης </a:t>
            </a:r>
            <a:r>
              <a:rPr lang="el-GR" sz="1800" dirty="0">
                <a:latin typeface="Times New Roman" charset="0"/>
                <a:ea typeface="Times New Roman" charset="0"/>
                <a:cs typeface="Times New Roman" charset="0"/>
              </a:rPr>
              <a:t>(γραβάτες, καπέλα κασκόλ). Τα σκηνικά αντικείμενα με την κατάλληλη διάταξη τον χώρο μπορούν να δώσουν την αίσθηση από διαφορετικά σκηνικά περιβάλλοντα (δρόμοι από καλαμάκια, χώροι από στεφάνια, πειρατικό καράβι, ένα κάστρο, μια σπηλιά, ένα πεδίο μάχης, μια ερειπωμένη καλύβα, τα τείχη της πόλης)</a:t>
            </a:r>
          </a:p>
          <a:p>
            <a:pPr algn="just">
              <a:lnSpc>
                <a:spcPct val="150000"/>
              </a:lnSpc>
            </a:pPr>
            <a:r>
              <a:rPr lang="el-GR" b="1" dirty="0">
                <a:solidFill>
                  <a:srgbClr val="FF0000"/>
                </a:solidFill>
                <a:latin typeface="Times New Roman" charset="0"/>
                <a:ea typeface="Times New Roman" charset="0"/>
                <a:cs typeface="Times New Roman" charset="0"/>
              </a:rPr>
              <a:t>4.β </a:t>
            </a:r>
            <a:r>
              <a:rPr lang="el-GR" sz="1800" b="1" dirty="0">
                <a:solidFill>
                  <a:srgbClr val="FF0000"/>
                </a:solidFill>
                <a:latin typeface="Times New Roman" charset="0"/>
                <a:ea typeface="Times New Roman" charset="0"/>
                <a:cs typeface="Times New Roman" charset="0"/>
              </a:rPr>
              <a:t>Σκηνικές τεχνικές για τη δημιουργία αίσθησης του δραματικού χρόνου</a:t>
            </a:r>
          </a:p>
          <a:p>
            <a:pPr algn="just">
              <a:lnSpc>
                <a:spcPct val="150000"/>
              </a:lnSpc>
            </a:pPr>
            <a:r>
              <a:rPr lang="el-GR" b="1" dirty="0">
                <a:solidFill>
                  <a:srgbClr val="FF0000"/>
                </a:solidFill>
                <a:latin typeface="Times New Roman" charset="0"/>
                <a:ea typeface="Times New Roman" charset="0"/>
                <a:cs typeface="Times New Roman" charset="0"/>
              </a:rPr>
              <a:t>4.γ. </a:t>
            </a:r>
            <a:r>
              <a:rPr lang="el-GR" sz="1800" b="1" dirty="0">
                <a:solidFill>
                  <a:srgbClr val="FF0000"/>
                </a:solidFill>
                <a:latin typeface="Times New Roman" charset="0"/>
                <a:ea typeface="Times New Roman" charset="0"/>
                <a:cs typeface="Times New Roman" charset="0"/>
              </a:rPr>
              <a:t>Κοστούμια, μακιγιάζ και αξεσουάρ με στόχο την μεταμόρφωση των παιδιών σε δραματικούς χαρακτήρες</a:t>
            </a:r>
          </a:p>
          <a:p>
            <a:pPr algn="just">
              <a:lnSpc>
                <a:spcPct val="150000"/>
              </a:lnSpc>
            </a:pPr>
            <a:r>
              <a:rPr lang="el-GR" b="1" dirty="0">
                <a:solidFill>
                  <a:srgbClr val="FF0000"/>
                </a:solidFill>
                <a:latin typeface="Times New Roman" charset="0"/>
                <a:ea typeface="Times New Roman" charset="0"/>
                <a:cs typeface="Times New Roman" charset="0"/>
              </a:rPr>
              <a:t>4.δ. Δραματική πλοκή-Η έννοια και τα είδη της</a:t>
            </a:r>
            <a:endParaRPr lang="en-US" sz="1800" b="1" dirty="0">
              <a:solidFill>
                <a:srgbClr val="FF0000"/>
              </a:solidFill>
              <a:latin typeface="Times New Roman" charset="0"/>
              <a:ea typeface="Times New Roman" charset="0"/>
              <a:cs typeface="Times New Roman" charset="0"/>
            </a:endParaRPr>
          </a:p>
          <a:p>
            <a:pPr algn="just">
              <a:lnSpc>
                <a:spcPct val="150000"/>
              </a:lnSpc>
            </a:pPr>
            <a:endParaRPr lang="el-GR" sz="1800" b="1" dirty="0">
              <a:solidFill>
                <a:srgbClr val="FF0000"/>
              </a:solidFill>
              <a:latin typeface="Times New Roman" charset="0"/>
              <a:ea typeface="Times New Roman" charset="0"/>
              <a:cs typeface="Times New Roman" charset="0"/>
            </a:endParaRPr>
          </a:p>
          <a:p>
            <a:pPr algn="just">
              <a:lnSpc>
                <a:spcPct val="150000"/>
              </a:lnSpc>
            </a:pPr>
            <a:endParaRPr lang="el-GR" sz="1800" b="1" dirty="0">
              <a:solidFill>
                <a:srgbClr val="FF0000"/>
              </a:solidFill>
              <a:latin typeface="Times New Roman" charset="0"/>
              <a:ea typeface="Times New Roman" charset="0"/>
              <a:cs typeface="Times New Roman" charset="0"/>
            </a:endParaRPr>
          </a:p>
          <a:p>
            <a:pPr algn="just">
              <a:lnSpc>
                <a:spcPct val="150000"/>
              </a:lnSpc>
            </a:pPr>
            <a:endParaRPr lang="en-US" sz="1800" b="1" dirty="0">
              <a:solidFill>
                <a:srgbClr val="FF0000"/>
              </a:solidFill>
              <a:latin typeface="Times New Roman" charset="0"/>
              <a:ea typeface="Times New Roman" charset="0"/>
              <a:cs typeface="Times New Roman" charset="0"/>
            </a:endParaRPr>
          </a:p>
          <a:p>
            <a:pPr algn="just">
              <a:lnSpc>
                <a:spcPct val="150000"/>
              </a:lnSpc>
            </a:pPr>
            <a:endParaRPr lang="el-GR" sz="1800" b="1" dirty="0">
              <a:latin typeface="Times New Roman" charset="0"/>
              <a:ea typeface="Times New Roman" charset="0"/>
              <a:cs typeface="Times New Roman" charset="0"/>
            </a:endParaRPr>
          </a:p>
          <a:p>
            <a:pPr algn="just">
              <a:lnSpc>
                <a:spcPct val="150000"/>
              </a:lnSpc>
            </a:pPr>
            <a:endParaRPr lang="el-GR" sz="1800" b="1" dirty="0">
              <a:latin typeface="Times New Roman" charset="0"/>
              <a:ea typeface="Times New Roman" charset="0"/>
              <a:cs typeface="Times New Roman" charset="0"/>
            </a:endParaRPr>
          </a:p>
          <a:p>
            <a:pPr algn="just">
              <a:lnSpc>
                <a:spcPct val="150000"/>
              </a:lnSpc>
            </a:pPr>
            <a:endParaRPr lang="en-US" sz="1800" b="1" dirty="0">
              <a:latin typeface="Times New Roman" charset="0"/>
              <a:ea typeface="Times New Roman" charset="0"/>
              <a:cs typeface="Times New Roman" charset="0"/>
            </a:endParaRPr>
          </a:p>
        </p:txBody>
      </p:sp>
    </p:spTree>
    <p:extLst>
      <p:ext uri="{BB962C8B-B14F-4D97-AF65-F5344CB8AC3E}">
        <p14:creationId xmlns:p14="http://schemas.microsoft.com/office/powerpoint/2010/main" val="945816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4393" y="195525"/>
            <a:ext cx="8010659" cy="417422"/>
          </a:xfrm>
          <a:prstGeom prst="rect">
            <a:avLst/>
          </a:prstGeom>
          <a:noFill/>
        </p:spPr>
        <p:txBody>
          <a:bodyPr wrap="square" rtlCol="0">
            <a:spAutoFit/>
          </a:bodyPr>
          <a:lstStyle/>
          <a:p>
            <a:pPr marL="285750" indent="-285750" algn="just">
              <a:lnSpc>
                <a:spcPct val="150000"/>
              </a:lnSpc>
              <a:buFont typeface="Arial" charset="0"/>
              <a:buChar char="•"/>
            </a:pPr>
            <a:r>
              <a:rPr lang="el-GR" sz="1600" b="1" dirty="0">
                <a:latin typeface="Times New Roman" charset="0"/>
                <a:ea typeface="Times New Roman" charset="0"/>
                <a:cs typeface="Times New Roman" charset="0"/>
              </a:rPr>
              <a:t>Στοιχεία δραματικής έντασης</a:t>
            </a:r>
            <a:endParaRPr lang="en-US" sz="1600" b="1" dirty="0">
              <a:latin typeface="Times New Roman" charset="0"/>
              <a:ea typeface="Times New Roman" charset="0"/>
              <a:cs typeface="Times New Roman" charset="0"/>
            </a:endParaRPr>
          </a:p>
        </p:txBody>
      </p:sp>
      <p:sp>
        <p:nvSpPr>
          <p:cNvPr id="8" name="TextBox 7"/>
          <p:cNvSpPr txBox="1"/>
          <p:nvPr/>
        </p:nvSpPr>
        <p:spPr>
          <a:xfrm>
            <a:off x="115909" y="814592"/>
            <a:ext cx="11642501" cy="832920"/>
          </a:xfrm>
          <a:prstGeom prst="rect">
            <a:avLst/>
          </a:prstGeom>
          <a:noFill/>
        </p:spPr>
        <p:txBody>
          <a:bodyPr wrap="square" rtlCol="0">
            <a:spAutoFit/>
          </a:bodyPr>
          <a:lstStyle/>
          <a:p>
            <a:pPr algn="just">
              <a:lnSpc>
                <a:spcPct val="150000"/>
              </a:lnSpc>
            </a:pPr>
            <a:r>
              <a:rPr lang="el-GR" dirty="0">
                <a:latin typeface="Times New Roman" charset="0"/>
                <a:ea typeface="Times New Roman" charset="0"/>
                <a:cs typeface="Times New Roman" charset="0"/>
              </a:rPr>
              <a:t>-</a:t>
            </a:r>
            <a:r>
              <a:rPr lang="el-GR" sz="1600" dirty="0">
                <a:latin typeface="Times New Roman" charset="0"/>
                <a:ea typeface="Times New Roman" charset="0"/>
                <a:cs typeface="Times New Roman" charset="0"/>
              </a:rPr>
              <a:t>Τα στοιχεία της δραματικής έντασης είναι εκείνα που δημιουργούν ένα πρόβλημα με βάση το οποίο δημιουργείται η ανάγκη της δράσης των χαρακτήρων για την προσπέλαση του προβλήματος. Με αυτόν τον τρόπο εξελίσσεται η αφηγηματική ή δραματική πλοκή.</a:t>
            </a:r>
            <a:endParaRPr lang="en-US" sz="1600" dirty="0">
              <a:latin typeface="Times New Roman" charset="0"/>
              <a:ea typeface="Times New Roman" charset="0"/>
              <a:cs typeface="Times New Roman" charset="0"/>
            </a:endParaRPr>
          </a:p>
        </p:txBody>
      </p:sp>
      <p:sp>
        <p:nvSpPr>
          <p:cNvPr id="10" name="TextBox 9"/>
          <p:cNvSpPr txBox="1"/>
          <p:nvPr/>
        </p:nvSpPr>
        <p:spPr>
          <a:xfrm>
            <a:off x="64393" y="1882423"/>
            <a:ext cx="11694017" cy="1571584"/>
          </a:xfrm>
          <a:prstGeom prst="rect">
            <a:avLst/>
          </a:prstGeom>
          <a:noFill/>
        </p:spPr>
        <p:txBody>
          <a:bodyPr wrap="square" rtlCol="0">
            <a:spAutoFit/>
          </a:bodyPr>
          <a:lstStyle/>
          <a:p>
            <a:pPr algn="just">
              <a:lnSpc>
                <a:spcPct val="150000"/>
              </a:lnSpc>
            </a:pPr>
            <a:r>
              <a:rPr lang="el-GR" dirty="0"/>
              <a:t>- </a:t>
            </a:r>
            <a:r>
              <a:rPr lang="el-GR" sz="1600" dirty="0">
                <a:latin typeface="Times New Roman" charset="0"/>
                <a:ea typeface="Times New Roman" charset="0"/>
                <a:cs typeface="Times New Roman" charset="0"/>
              </a:rPr>
              <a:t>Με βάση τα στοιχεία της δραματικής έντασης οι δραματικοί χαρακτήρες καλούνται να</a:t>
            </a:r>
            <a:r>
              <a:rPr lang="en-US" sz="1600" dirty="0">
                <a:latin typeface="Times New Roman" charset="0"/>
                <a:ea typeface="Times New Roman" charset="0"/>
                <a:cs typeface="Times New Roman" charset="0"/>
              </a:rPr>
              <a:t>:</a:t>
            </a:r>
            <a:r>
              <a:rPr lang="el-GR" sz="1600" dirty="0">
                <a:latin typeface="Times New Roman" charset="0"/>
                <a:ea typeface="Times New Roman" charset="0"/>
                <a:cs typeface="Times New Roman" charset="0"/>
              </a:rPr>
              <a:t> α) ξεπεράσουν εμπόδια και να ανταποκριθούν σε ένα δύσκολο καθήκον, β) Να λύσουν διπλωματικές καταστάσεις με τον εαυτό τους, γ) να οικοδομήσουν σχέσεις εμπιστοσύνης, αλλά κι σχέσεις παρεξήγησης και σύγκρουσης, δ) να αντιδράσουν σε ένα απροσδόκητο ή αναμενόμενο γεγονός , ε)Να ανακαλύψουν μυστικά, να εξιχνιάσουν το άγνωστο, να λύσουν μυστήρια.         </a:t>
            </a:r>
            <a:endParaRPr lang="en-US" sz="1600" dirty="0">
              <a:latin typeface="Times New Roman" charset="0"/>
              <a:ea typeface="Times New Roman" charset="0"/>
              <a:cs typeface="Times New Roman" charset="0"/>
            </a:endParaRPr>
          </a:p>
        </p:txBody>
      </p:sp>
      <p:sp>
        <p:nvSpPr>
          <p:cNvPr id="9" name="TextBox 8">
            <a:extLst>
              <a:ext uri="{FF2B5EF4-FFF2-40B4-BE49-F238E27FC236}">
                <a16:creationId xmlns:a16="http://schemas.microsoft.com/office/drawing/2014/main" id="{7DB775DB-F6CB-7D51-5D13-FE8B6E5A287C}"/>
              </a:ext>
            </a:extLst>
          </p:cNvPr>
          <p:cNvSpPr txBox="1"/>
          <p:nvPr/>
        </p:nvSpPr>
        <p:spPr>
          <a:xfrm>
            <a:off x="0" y="3688918"/>
            <a:ext cx="12192000" cy="784830"/>
          </a:xfrm>
          <a:prstGeom prst="rect">
            <a:avLst/>
          </a:prstGeom>
          <a:noFill/>
        </p:spPr>
        <p:txBody>
          <a:bodyPr wrap="square" rtlCol="0">
            <a:spAutoFit/>
          </a:bodyPr>
          <a:lstStyle/>
          <a:p>
            <a:pPr algn="just">
              <a:lnSpc>
                <a:spcPct val="150000"/>
              </a:lnSpc>
            </a:pPr>
            <a:r>
              <a:rPr lang="el-GR" sz="1500" dirty="0">
                <a:latin typeface="Times New Roman" charset="0"/>
                <a:ea typeface="Times New Roman" charset="0"/>
                <a:cs typeface="Times New Roman" charset="0"/>
              </a:rPr>
              <a:t>- Είτε ο σκηνοθέτης, είτε ο συγγραφέας είτε ο εμψυχωτής τροφοδοτεί με πληροφορίες οι οποίες διαμορφώνουν μια αμφιβολία  και αστάθεια η οποία αναζητάει λύσεις.</a:t>
            </a:r>
            <a:endParaRPr lang="en-US" sz="15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5585325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417029"/>
            <a:ext cx="12192000" cy="5332229"/>
          </a:xfrm>
          <a:prstGeom prst="rect">
            <a:avLst/>
          </a:prstGeom>
          <a:noFill/>
        </p:spPr>
        <p:txBody>
          <a:bodyPr wrap="square" rtlCol="0">
            <a:spAutoFit/>
          </a:bodyPr>
          <a:lstStyle/>
          <a:p>
            <a:pPr algn="just">
              <a:lnSpc>
                <a:spcPct val="150000"/>
              </a:lnSpc>
            </a:pPr>
            <a:r>
              <a:rPr lang="el-GR" sz="1500" dirty="0">
                <a:latin typeface="Times New Roman" charset="0"/>
                <a:ea typeface="Times New Roman" charset="0"/>
                <a:cs typeface="Times New Roman" charset="0"/>
              </a:rPr>
              <a:t>- Παράδειγμα προκλήσεων και περιορισμών στη ζωή των δραματικών χαρακτήρων οι οποίοι μπορεί να οδηγήσουν στη δημιουργία έντασης και στην αντίστοιχη δράση είναι οι παρακάτω</a:t>
            </a:r>
            <a:r>
              <a:rPr lang="en-US" sz="1500" dirty="0">
                <a:latin typeface="Times New Roman" charset="0"/>
                <a:ea typeface="Times New Roman" charset="0"/>
                <a:cs typeface="Times New Roman" charset="0"/>
              </a:rPr>
              <a:t>:</a:t>
            </a:r>
            <a:endParaRPr lang="el-GR" sz="1500" dirty="0">
              <a:latin typeface="Times New Roman" charset="0"/>
              <a:ea typeface="Times New Roman" charset="0"/>
              <a:cs typeface="Times New Roman" charset="0"/>
            </a:endParaRPr>
          </a:p>
          <a:p>
            <a:pPr marL="285750" indent="-285750" algn="just">
              <a:lnSpc>
                <a:spcPct val="150000"/>
              </a:lnSpc>
              <a:buFontTx/>
              <a:buChar char="-"/>
            </a:pPr>
            <a:r>
              <a:rPr lang="el-GR" sz="1500" dirty="0">
                <a:latin typeface="Times New Roman" charset="0"/>
                <a:ea typeface="Times New Roman" charset="0"/>
                <a:cs typeface="Times New Roman" charset="0"/>
              </a:rPr>
              <a:t>Η </a:t>
            </a:r>
            <a:r>
              <a:rPr lang="el-GR" sz="1500" b="1" dirty="0">
                <a:latin typeface="Times New Roman" charset="0"/>
                <a:ea typeface="Times New Roman" charset="0"/>
                <a:cs typeface="Times New Roman" charset="0"/>
              </a:rPr>
              <a:t>απόκρυψη</a:t>
            </a:r>
            <a:r>
              <a:rPr lang="el-GR" sz="1500" dirty="0">
                <a:latin typeface="Times New Roman" charset="0"/>
                <a:ea typeface="Times New Roman" charset="0"/>
                <a:cs typeface="Times New Roman" charset="0"/>
              </a:rPr>
              <a:t> μιας σημαντικής πληροφορίας.</a:t>
            </a:r>
          </a:p>
          <a:p>
            <a:pPr algn="just">
              <a:lnSpc>
                <a:spcPct val="150000"/>
              </a:lnSpc>
            </a:pPr>
            <a:r>
              <a:rPr lang="el-GR" sz="1500" dirty="0">
                <a:latin typeface="Times New Roman" charset="0"/>
                <a:ea typeface="Times New Roman" charset="0"/>
                <a:cs typeface="Times New Roman" charset="0"/>
              </a:rPr>
              <a:t>Συνεχίστε την πλοκή με μία εξέλιξη που δηλώνει απόκρυψη</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r>
              <a:rPr lang="el-GR" sz="1500" i="1" dirty="0">
                <a:latin typeface="Times New Roman" charset="0"/>
                <a:ea typeface="Times New Roman" charset="0"/>
                <a:cs typeface="Times New Roman" charset="0"/>
              </a:rPr>
              <a:t>Ο μικρός Πέτρος αγαπούσε πολύ τις φάλαινες. Πολλοί από την πόλη του όμως τις κυνηγούσαν. Αυτό τον έκανε πολύ στεναχωρημένο. Μάλιστα είχε δει και μια φορά φάλαινα. Την ίδια φάλαινα την έβλεπε συχνά. Τελευταία όμως δεν την έχει δει. Ο πατέρας του ήξερε τι συνέβαινε αλλά</a:t>
            </a:r>
            <a:r>
              <a:rPr lang="mr-IN" sz="1500" i="1" dirty="0">
                <a:latin typeface="Times New Roman" charset="0"/>
                <a:ea typeface="Times New Roman" charset="0"/>
                <a:cs typeface="Times New Roman" charset="0"/>
              </a:rPr>
              <a:t>……………………………………………………………………………………………………………………………………………………</a:t>
            </a:r>
            <a:r>
              <a:rPr lang="el-GR" sz="1500" i="1" dirty="0">
                <a:latin typeface="Times New Roman" charset="0"/>
                <a:ea typeface="Times New Roman" charset="0"/>
                <a:cs typeface="Times New Roman" charset="0"/>
              </a:rPr>
              <a:t>  </a:t>
            </a:r>
          </a:p>
          <a:p>
            <a:pPr marL="285750" indent="-285750" algn="just">
              <a:lnSpc>
                <a:spcPct val="150000"/>
              </a:lnSpc>
              <a:buFontTx/>
              <a:buChar char="-"/>
            </a:pPr>
            <a:r>
              <a:rPr lang="el-GR" sz="1500" dirty="0">
                <a:latin typeface="Times New Roman" charset="0"/>
                <a:ea typeface="Times New Roman" charset="0"/>
                <a:cs typeface="Times New Roman" charset="0"/>
              </a:rPr>
              <a:t>Η </a:t>
            </a:r>
            <a:r>
              <a:rPr lang="el-GR" sz="1500" b="1" dirty="0">
                <a:latin typeface="Times New Roman" charset="0"/>
                <a:ea typeface="Times New Roman" charset="0"/>
                <a:cs typeface="Times New Roman" charset="0"/>
              </a:rPr>
              <a:t>παρεξήγηση</a:t>
            </a:r>
            <a:r>
              <a:rPr lang="el-GR" sz="1500" dirty="0">
                <a:latin typeface="Times New Roman" charset="0"/>
                <a:ea typeface="Times New Roman" charset="0"/>
                <a:cs typeface="Times New Roman" charset="0"/>
              </a:rPr>
              <a:t> με τους άλλους.</a:t>
            </a:r>
          </a:p>
          <a:p>
            <a:pPr algn="just">
              <a:lnSpc>
                <a:spcPct val="150000"/>
              </a:lnSpc>
            </a:pPr>
            <a:r>
              <a:rPr lang="el-GR" sz="1500" dirty="0">
                <a:latin typeface="Times New Roman" charset="0"/>
                <a:ea typeface="Times New Roman" charset="0"/>
                <a:cs typeface="Times New Roman" charset="0"/>
              </a:rPr>
              <a:t>Συνεχίστε την πλοκή με μία εξέλιξη που δηλώνει απόκρυψη</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r>
              <a:rPr lang="el-GR" sz="1500" i="1" dirty="0">
                <a:latin typeface="Times New Roman" charset="0"/>
                <a:ea typeface="Times New Roman" charset="0"/>
                <a:cs typeface="Times New Roman" charset="0"/>
              </a:rPr>
              <a:t>Ο πατέρας του μέσα στη σύγχυση τον μάλωσε. Του είπε ότι δεν πρέπει να το σκάει από το σπίτι για να πηγαίνει το λιμάνι και αν βλέπει τις φάλαινες. Μέσα στη σύγχυση της στιγμής</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r>
              <a:rPr lang="mr-IN" sz="1500" dirty="0">
                <a:latin typeface="Times New Roman" charset="0"/>
                <a:ea typeface="Times New Roman" charset="0"/>
                <a:cs typeface="Times New Roman" charset="0"/>
              </a:rPr>
              <a:t>……………………………………………………</a:t>
            </a:r>
            <a:endParaRPr lang="el-GR" sz="1500" dirty="0">
              <a:latin typeface="Times New Roman" charset="0"/>
              <a:ea typeface="Times New Roman" charset="0"/>
              <a:cs typeface="Times New Roman" charset="0"/>
            </a:endParaRPr>
          </a:p>
          <a:p>
            <a:pPr algn="just">
              <a:lnSpc>
                <a:spcPct val="150000"/>
              </a:lnSpc>
            </a:pPr>
            <a:r>
              <a:rPr lang="el-GR" sz="1500" dirty="0">
                <a:latin typeface="Times New Roman" charset="0"/>
                <a:ea typeface="Times New Roman" charset="0"/>
                <a:cs typeface="Times New Roman" charset="0"/>
              </a:rPr>
              <a:t>- </a:t>
            </a:r>
            <a:r>
              <a:rPr lang="el-GR" sz="1600" dirty="0">
                <a:latin typeface="Times New Roman" charset="0"/>
                <a:ea typeface="Times New Roman" charset="0"/>
                <a:cs typeface="Times New Roman" charset="0"/>
              </a:rPr>
              <a:t>Η </a:t>
            </a:r>
            <a:r>
              <a:rPr lang="el-GR" sz="1600" b="1" dirty="0">
                <a:latin typeface="Times New Roman" charset="0"/>
                <a:ea typeface="Times New Roman" charset="0"/>
                <a:cs typeface="Times New Roman" charset="0"/>
              </a:rPr>
              <a:t>συγκάλυψη</a:t>
            </a:r>
            <a:r>
              <a:rPr lang="el-GR" sz="1600" dirty="0">
                <a:latin typeface="Times New Roman" charset="0"/>
                <a:ea typeface="Times New Roman" charset="0"/>
                <a:cs typeface="Times New Roman" charset="0"/>
              </a:rPr>
              <a:t> του πραγματικού προσώπου.</a:t>
            </a:r>
          </a:p>
          <a:p>
            <a:pPr algn="just">
              <a:lnSpc>
                <a:spcPct val="150000"/>
              </a:lnSpc>
            </a:pPr>
            <a:r>
              <a:rPr lang="el-GR" sz="1500" dirty="0">
                <a:latin typeface="Times New Roman" charset="0"/>
                <a:ea typeface="Times New Roman" charset="0"/>
                <a:cs typeface="Times New Roman" charset="0"/>
              </a:rPr>
              <a:t>Συνεχίστε την πλοκή με μία εξέλιξη που δηλώνει απόκρυψη</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r>
              <a:rPr lang="el-GR" sz="1500" i="1" dirty="0">
                <a:latin typeface="Times New Roman" charset="0"/>
                <a:ea typeface="Times New Roman" charset="0"/>
                <a:cs typeface="Times New Roman" charset="0"/>
              </a:rPr>
              <a:t>Ο Πέτρος ήξερε ότι ο κύριο </a:t>
            </a:r>
            <a:r>
              <a:rPr lang="el-GR" sz="1500" i="1" dirty="0" err="1">
                <a:latin typeface="Times New Roman" charset="0"/>
                <a:ea typeface="Times New Roman" charset="0"/>
                <a:cs typeface="Times New Roman" charset="0"/>
              </a:rPr>
              <a:t>Πίτερσον</a:t>
            </a:r>
            <a:r>
              <a:rPr lang="el-GR" sz="1500" i="1" dirty="0">
                <a:latin typeface="Times New Roman" charset="0"/>
                <a:ea typeface="Times New Roman" charset="0"/>
                <a:cs typeface="Times New Roman" charset="0"/>
              </a:rPr>
              <a:t> κυνηγούσε παράνομα φάλαινες. Εκείνος όμως δεν το παραδέχεται και λέει σε όλους ότι</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a:t>
            </a:r>
          </a:p>
          <a:p>
            <a:pPr marL="285750" indent="-285750" algn="just">
              <a:lnSpc>
                <a:spcPct val="150000"/>
              </a:lnSpc>
              <a:buFontTx/>
              <a:buChar char="-"/>
            </a:pPr>
            <a:r>
              <a:rPr lang="el-GR" sz="1600" dirty="0">
                <a:latin typeface="Times New Roman" charset="0"/>
                <a:ea typeface="Times New Roman" charset="0"/>
                <a:cs typeface="Times New Roman" charset="0"/>
              </a:rPr>
              <a:t>Ο </a:t>
            </a:r>
            <a:r>
              <a:rPr lang="el-GR" sz="1600" b="1" dirty="0">
                <a:latin typeface="Times New Roman" charset="0"/>
                <a:ea typeface="Times New Roman" charset="0"/>
                <a:cs typeface="Times New Roman" charset="0"/>
              </a:rPr>
              <a:t>περιορισμός </a:t>
            </a:r>
            <a:r>
              <a:rPr lang="el-GR" sz="1600" dirty="0">
                <a:latin typeface="Times New Roman" charset="0"/>
                <a:ea typeface="Times New Roman" charset="0"/>
                <a:cs typeface="Times New Roman" charset="0"/>
              </a:rPr>
              <a:t>του χώρου και του χρόνου.</a:t>
            </a:r>
          </a:p>
          <a:p>
            <a:pPr algn="just">
              <a:lnSpc>
                <a:spcPct val="150000"/>
              </a:lnSpc>
            </a:pPr>
            <a:r>
              <a:rPr lang="el-GR" sz="1500" dirty="0">
                <a:latin typeface="Times New Roman" charset="0"/>
                <a:ea typeface="Times New Roman" charset="0"/>
                <a:cs typeface="Times New Roman" charset="0"/>
              </a:rPr>
              <a:t>Συνεχίστε την πλοκή με μία εξέλιξη που δηλώνει απόκρυψη</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r>
              <a:rPr lang="el-GR" sz="1500" i="1" dirty="0">
                <a:latin typeface="Times New Roman" charset="0"/>
                <a:ea typeface="Times New Roman" charset="0"/>
                <a:cs typeface="Times New Roman" charset="0"/>
              </a:rPr>
              <a:t>Τα παιδιά είχαν πάει επίσκεψη με το σχολείο σε ένα σπίτι που λέγεται ότι ήταν στοιχειωμένο και ο ξεναγός τους είπε την ιστορία τους. Όταν ήταν να φύγουν ο μικρός Πίτερ πήγε στη τουαλέτα αλλά</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a:t>
            </a:r>
          </a:p>
        </p:txBody>
      </p:sp>
    </p:spTree>
    <p:extLst>
      <p:ext uri="{BB962C8B-B14F-4D97-AF65-F5344CB8AC3E}">
        <p14:creationId xmlns:p14="http://schemas.microsoft.com/office/powerpoint/2010/main" val="511967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4593565"/>
          </a:xfrm>
          <a:prstGeom prst="rect">
            <a:avLst/>
          </a:prstGeom>
        </p:spPr>
        <p:txBody>
          <a:bodyPr wrap="square">
            <a:spAutoFit/>
          </a:bodyPr>
          <a:lstStyle/>
          <a:p>
            <a:pPr marL="285750" indent="-285750" algn="just">
              <a:lnSpc>
                <a:spcPct val="150000"/>
              </a:lnSpc>
              <a:buFontTx/>
              <a:buChar char="-"/>
            </a:pPr>
            <a:r>
              <a:rPr lang="el-GR" sz="1500" dirty="0">
                <a:latin typeface="Times New Roman" charset="0"/>
                <a:ea typeface="Times New Roman" charset="0"/>
                <a:cs typeface="Times New Roman" charset="0"/>
              </a:rPr>
              <a:t>Η </a:t>
            </a:r>
            <a:r>
              <a:rPr lang="el-GR" sz="1500" b="1" dirty="0">
                <a:latin typeface="Times New Roman" charset="0"/>
                <a:ea typeface="Times New Roman" charset="0"/>
                <a:cs typeface="Times New Roman" charset="0"/>
              </a:rPr>
              <a:t>ματαίωση </a:t>
            </a:r>
            <a:r>
              <a:rPr lang="el-GR" sz="1500" dirty="0">
                <a:latin typeface="Times New Roman" charset="0"/>
                <a:ea typeface="Times New Roman" charset="0"/>
                <a:cs typeface="Times New Roman" charset="0"/>
              </a:rPr>
              <a:t>των προσδοκιών.</a:t>
            </a:r>
          </a:p>
          <a:p>
            <a:pPr algn="just">
              <a:lnSpc>
                <a:spcPct val="150000"/>
              </a:lnSpc>
            </a:pPr>
            <a:r>
              <a:rPr lang="el-GR" sz="1500" dirty="0">
                <a:latin typeface="Times New Roman" charset="0"/>
                <a:ea typeface="Times New Roman" charset="0"/>
                <a:cs typeface="Times New Roman" charset="0"/>
              </a:rPr>
              <a:t>Συνεχίστε την πλοκή με μία εξέλιξη που δηλώνει ματαίωση</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r>
              <a:rPr lang="el-GR" sz="1500" i="1" dirty="0">
                <a:latin typeface="Times New Roman" charset="0"/>
                <a:ea typeface="Times New Roman" charset="0"/>
                <a:cs typeface="Times New Roman" charset="0"/>
              </a:rPr>
              <a:t>Ήταν περικυκλωμένοι από τους εχθρούς τρείς μέρες και τρείς νύχτες.</a:t>
            </a:r>
            <a:r>
              <a:rPr lang="en-US" sz="1500" i="1" dirty="0">
                <a:latin typeface="Times New Roman" charset="0"/>
                <a:ea typeface="Times New Roman" charset="0"/>
                <a:cs typeface="Times New Roman" charset="0"/>
              </a:rPr>
              <a:t> </a:t>
            </a:r>
            <a:r>
              <a:rPr lang="el-GR" sz="1500" i="1" dirty="0">
                <a:latin typeface="Times New Roman" charset="0"/>
                <a:ea typeface="Times New Roman" charset="0"/>
                <a:cs typeface="Times New Roman" charset="0"/>
              </a:rPr>
              <a:t>Ο μικρός Πέτρος ήξερε ότι ο στρατός των ξωτικών σε πολύ λίγο θα ήταν εκεί κοντά τους να τους βοηθήσει. Ο φίλος του το ξωτικό του είχε πει όταν τον χρειαστεί αρκεί να κλείσει τα μάτια του, να μην χάσει την πίστη του και να πει τρείς φορές το όνομα του. Αυτό έκανε</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p>
          <a:p>
            <a:pPr marL="285750" indent="-285750" algn="just">
              <a:lnSpc>
                <a:spcPct val="150000"/>
              </a:lnSpc>
              <a:buFontTx/>
              <a:buChar char="-"/>
            </a:pPr>
            <a:r>
              <a:rPr lang="el-GR" sz="1500" dirty="0">
                <a:latin typeface="Times New Roman" charset="0"/>
                <a:ea typeface="Times New Roman" charset="0"/>
                <a:cs typeface="Times New Roman" charset="0"/>
              </a:rPr>
              <a:t>Η </a:t>
            </a:r>
            <a:r>
              <a:rPr lang="el-GR" sz="1500" b="1" dirty="0">
                <a:latin typeface="Times New Roman" charset="0"/>
                <a:ea typeface="Times New Roman" charset="0"/>
                <a:cs typeface="Times New Roman" charset="0"/>
              </a:rPr>
              <a:t>ανατροπή </a:t>
            </a:r>
            <a:r>
              <a:rPr lang="el-GR" sz="1500" dirty="0">
                <a:latin typeface="Times New Roman" charset="0"/>
                <a:ea typeface="Times New Roman" charset="0"/>
                <a:cs typeface="Times New Roman" charset="0"/>
              </a:rPr>
              <a:t>των συνθηκών ζωής.</a:t>
            </a:r>
          </a:p>
          <a:p>
            <a:pPr algn="just">
              <a:lnSpc>
                <a:spcPct val="150000"/>
              </a:lnSpc>
            </a:pPr>
            <a:r>
              <a:rPr lang="el-GR" sz="1500" dirty="0">
                <a:latin typeface="Times New Roman" charset="0"/>
                <a:ea typeface="Times New Roman" charset="0"/>
                <a:cs typeface="Times New Roman" charset="0"/>
              </a:rPr>
              <a:t>Συνεχίστε την πλοκή με μία εξέλιξη που δηλώνει ανατροπή</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r>
              <a:rPr lang="el-GR" sz="1500" i="1" dirty="0">
                <a:latin typeface="Times New Roman" charset="0"/>
                <a:ea typeface="Times New Roman" charset="0"/>
                <a:cs typeface="Times New Roman" charset="0"/>
              </a:rPr>
              <a:t>Τα ζώα ζούσαν με αγάπη και με ειρήνη στη ζούγκλα. Όλοι σεβόντουσαν ο ένας τον άλλον και παρόλες τις διαφωνίες τους έβρισκαν αρμονικά τις λύσεις από κοινού. Όλα μια μέρα αλλάξαν</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a:t>
            </a:r>
          </a:p>
          <a:p>
            <a:pPr marL="285750" indent="-285750" algn="just">
              <a:lnSpc>
                <a:spcPct val="150000"/>
              </a:lnSpc>
              <a:buFontTx/>
              <a:buChar char="-"/>
            </a:pPr>
            <a:r>
              <a:rPr lang="el-GR" sz="1500" dirty="0">
                <a:latin typeface="Times New Roman" charset="0"/>
                <a:ea typeface="Times New Roman" charset="0"/>
                <a:cs typeface="Times New Roman" charset="0"/>
              </a:rPr>
              <a:t>Ένα </a:t>
            </a:r>
            <a:r>
              <a:rPr lang="el-GR" sz="1500" b="1" dirty="0">
                <a:latin typeface="Times New Roman" charset="0"/>
                <a:ea typeface="Times New Roman" charset="0"/>
                <a:cs typeface="Times New Roman" charset="0"/>
              </a:rPr>
              <a:t>δίλημμα</a:t>
            </a:r>
            <a:r>
              <a:rPr lang="el-GR" sz="1500" dirty="0">
                <a:latin typeface="Times New Roman" charset="0"/>
                <a:ea typeface="Times New Roman" charset="0"/>
                <a:cs typeface="Times New Roman" charset="0"/>
              </a:rPr>
              <a:t> που αντιμετωπίζουν.</a:t>
            </a:r>
          </a:p>
          <a:p>
            <a:pPr algn="just">
              <a:lnSpc>
                <a:spcPct val="150000"/>
              </a:lnSpc>
            </a:pPr>
            <a:r>
              <a:rPr lang="el-GR" sz="1500" dirty="0">
                <a:latin typeface="Times New Roman" charset="0"/>
                <a:ea typeface="Times New Roman" charset="0"/>
                <a:cs typeface="Times New Roman" charset="0"/>
              </a:rPr>
              <a:t>Συνεχίστε την πλοκή με μία εξέλιξη που δηλώνει δίλημμα</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r>
              <a:rPr lang="el-GR" sz="1500" i="1" dirty="0">
                <a:latin typeface="Times New Roman" charset="0"/>
                <a:ea typeface="Times New Roman" charset="0"/>
                <a:cs typeface="Times New Roman" charset="0"/>
              </a:rPr>
              <a:t>Της είχαν πει να μην πάει ποτέ στο μεγάλο πυκνό δάσος γιατί εκεί παραμόνευε μία τρομακτική μάγισσα. Εκείνη δεν είχε τολμήσει. Μία μέρα όμως</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a:t>
            </a:r>
          </a:p>
          <a:p>
            <a:pPr marL="285750" indent="-285750" algn="just">
              <a:lnSpc>
                <a:spcPct val="150000"/>
              </a:lnSpc>
              <a:buFontTx/>
              <a:buChar char="-"/>
            </a:pPr>
            <a:r>
              <a:rPr lang="el-GR" sz="1500" dirty="0">
                <a:latin typeface="Times New Roman" charset="0"/>
                <a:ea typeface="Times New Roman" charset="0"/>
                <a:cs typeface="Times New Roman" charset="0"/>
              </a:rPr>
              <a:t>Η </a:t>
            </a:r>
            <a:r>
              <a:rPr lang="el-GR" sz="1500" b="1" dirty="0">
                <a:latin typeface="Times New Roman" charset="0"/>
                <a:ea typeface="Times New Roman" charset="0"/>
                <a:cs typeface="Times New Roman" charset="0"/>
              </a:rPr>
              <a:t>προειδοποίηση </a:t>
            </a:r>
            <a:r>
              <a:rPr lang="el-GR" sz="1500" dirty="0">
                <a:latin typeface="Times New Roman" charset="0"/>
                <a:ea typeface="Times New Roman" charset="0"/>
                <a:cs typeface="Times New Roman" charset="0"/>
              </a:rPr>
              <a:t>που δέχονται από κάποιον για κάτι που θα συμβεί.</a:t>
            </a:r>
          </a:p>
          <a:p>
            <a:pPr algn="just">
              <a:lnSpc>
                <a:spcPct val="150000"/>
              </a:lnSpc>
            </a:pPr>
            <a:r>
              <a:rPr lang="el-GR" sz="1500" dirty="0">
                <a:latin typeface="Times New Roman" charset="0"/>
                <a:ea typeface="Times New Roman" charset="0"/>
                <a:cs typeface="Times New Roman" charset="0"/>
              </a:rPr>
              <a:t>Συνεχίστε την πλοκή με μία εξέλιξη που δηλώνει απόκρυψη</a:t>
            </a:r>
            <a:r>
              <a:rPr lang="en-US"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a:t>
            </a:r>
            <a:r>
              <a:rPr lang="el-GR" sz="1500" i="1" dirty="0">
                <a:latin typeface="Times New Roman" charset="0"/>
                <a:ea typeface="Times New Roman" charset="0"/>
                <a:cs typeface="Times New Roman" charset="0"/>
              </a:rPr>
              <a:t>Τα δύο παιδιά συνέχιζαν να τρώνε τους τοίχους με γλυκά </a:t>
            </a:r>
            <a:r>
              <a:rPr lang="el-GR" sz="1500" i="1" dirty="0" err="1">
                <a:latin typeface="Times New Roman" charset="0"/>
                <a:ea typeface="Times New Roman" charset="0"/>
                <a:cs typeface="Times New Roman" charset="0"/>
              </a:rPr>
              <a:t>απότ</a:t>
            </a:r>
            <a:r>
              <a:rPr lang="el-GR" sz="1500" i="1" dirty="0">
                <a:latin typeface="Times New Roman" charset="0"/>
                <a:ea typeface="Times New Roman" charset="0"/>
                <a:cs typeface="Times New Roman" charset="0"/>
              </a:rPr>
              <a:t> ο μυστηριώδες σπίτι που βρήκαν τυχαία στο μεγάλο πυκνό δάσος όμως</a:t>
            </a:r>
            <a:r>
              <a:rPr lang="mr-IN" sz="1500"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a:t>
            </a:r>
          </a:p>
        </p:txBody>
      </p:sp>
    </p:spTree>
    <p:extLst>
      <p:ext uri="{BB962C8B-B14F-4D97-AF65-F5344CB8AC3E}">
        <p14:creationId xmlns:p14="http://schemas.microsoft.com/office/powerpoint/2010/main" val="1958914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8790" y="573264"/>
            <a:ext cx="11616744" cy="417422"/>
          </a:xfrm>
          <a:prstGeom prst="rect">
            <a:avLst/>
          </a:prstGeom>
          <a:noFill/>
        </p:spPr>
        <p:txBody>
          <a:bodyPr wrap="square" rtlCol="0">
            <a:spAutoFit/>
          </a:bodyPr>
          <a:lstStyle/>
          <a:p>
            <a:pPr marL="285750" indent="-285750" algn="just">
              <a:lnSpc>
                <a:spcPct val="150000"/>
              </a:lnSpc>
              <a:buFont typeface="Arial" charset="0"/>
              <a:buChar char="•"/>
            </a:pPr>
            <a:r>
              <a:rPr lang="el-GR" sz="1600" b="1" dirty="0">
                <a:latin typeface="Times New Roman" charset="0"/>
                <a:ea typeface="Times New Roman" charset="0"/>
                <a:cs typeface="Times New Roman" charset="0"/>
              </a:rPr>
              <a:t>Σκηνικές τεχνικές για τη δημιουργία αίσθησης του δραματικού χρόνου.</a:t>
            </a:r>
            <a:endParaRPr lang="en-US" sz="1600" b="1" dirty="0">
              <a:latin typeface="Times New Roman" charset="0"/>
              <a:ea typeface="Times New Roman" charset="0"/>
              <a:cs typeface="Times New Roman" charset="0"/>
            </a:endParaRPr>
          </a:p>
        </p:txBody>
      </p:sp>
      <p:sp>
        <p:nvSpPr>
          <p:cNvPr id="5" name="TextBox 4"/>
          <p:cNvSpPr txBox="1"/>
          <p:nvPr/>
        </p:nvSpPr>
        <p:spPr>
          <a:xfrm>
            <a:off x="103032" y="990686"/>
            <a:ext cx="12192000" cy="1131079"/>
          </a:xfrm>
          <a:prstGeom prst="rect">
            <a:avLst/>
          </a:prstGeom>
          <a:noFill/>
        </p:spPr>
        <p:txBody>
          <a:bodyPr wrap="square" rtlCol="0">
            <a:spAutoFit/>
          </a:bodyPr>
          <a:lstStyle/>
          <a:p>
            <a:pPr algn="just">
              <a:lnSpc>
                <a:spcPct val="150000"/>
              </a:lnSpc>
            </a:pPr>
            <a:r>
              <a:rPr lang="el-GR" sz="1500" dirty="0">
                <a:latin typeface="Times New Roman" charset="0"/>
                <a:ea typeface="Times New Roman" charset="0"/>
                <a:cs typeface="Times New Roman" charset="0"/>
              </a:rPr>
              <a:t>- Μέσω της χρήσης φωτισμού, μουσικής και σκηνικών αντικειμένων μπορεί να δοθεί η εντύπωση διαφορετικών χρονικών στιγμών, είτε βραχέων είτε μακρών, των ζωών των διαφορετικών δραματικών χαρακτήρων, της ιστορίας του δραματικού περιβάλλοντος και των δραματικών καταστάσεων. Για παράδειγμα ένα χρώμα φωτισμού μπορεί να συμβολίζει το παρελθόν ενός ήρωα. . Η χρονική εναλλαγή μπορεί αν τονιστεί και από ανάλογη μουσική.  </a:t>
            </a:r>
            <a:endParaRPr lang="en-US" sz="1500" dirty="0">
              <a:latin typeface="Times New Roman" charset="0"/>
              <a:ea typeface="Times New Roman" charset="0"/>
              <a:cs typeface="Times New Roman" charset="0"/>
            </a:endParaRPr>
          </a:p>
        </p:txBody>
      </p:sp>
      <p:sp>
        <p:nvSpPr>
          <p:cNvPr id="7" name="TextBox 6"/>
          <p:cNvSpPr txBox="1"/>
          <p:nvPr/>
        </p:nvSpPr>
        <p:spPr>
          <a:xfrm>
            <a:off x="103032" y="1988666"/>
            <a:ext cx="10947042" cy="461665"/>
          </a:xfrm>
          <a:prstGeom prst="rect">
            <a:avLst/>
          </a:prstGeom>
          <a:noFill/>
        </p:spPr>
        <p:txBody>
          <a:bodyPr wrap="square" rtlCol="0">
            <a:spAutoFit/>
          </a:bodyPr>
          <a:lstStyle/>
          <a:p>
            <a:pPr marL="285750" indent="-285750" algn="just">
              <a:lnSpc>
                <a:spcPct val="150000"/>
              </a:lnSpc>
              <a:buFont typeface="Arial" charset="0"/>
              <a:buChar char="•"/>
            </a:pPr>
            <a:r>
              <a:rPr lang="el-GR" sz="1600" b="1" dirty="0">
                <a:latin typeface="Times New Roman" charset="0"/>
                <a:ea typeface="Times New Roman" charset="0"/>
                <a:cs typeface="Times New Roman" charset="0"/>
              </a:rPr>
              <a:t>Κοστούμια, μακιγιάζ και αξεσουάρ με στόχο την μεταμόρφωση των παιδιών σε δραματικούς χαρακτήρες</a:t>
            </a:r>
            <a:endParaRPr lang="en-US" sz="1600" b="1" dirty="0">
              <a:latin typeface="Times New Roman" charset="0"/>
              <a:ea typeface="Times New Roman" charset="0"/>
              <a:cs typeface="Times New Roman" charset="0"/>
            </a:endParaRPr>
          </a:p>
        </p:txBody>
      </p:sp>
      <p:sp>
        <p:nvSpPr>
          <p:cNvPr id="8" name="TextBox 7"/>
          <p:cNvSpPr txBox="1"/>
          <p:nvPr/>
        </p:nvSpPr>
        <p:spPr>
          <a:xfrm>
            <a:off x="103032" y="2450331"/>
            <a:ext cx="11642502" cy="4593565"/>
          </a:xfrm>
          <a:prstGeom prst="rect">
            <a:avLst/>
          </a:prstGeom>
          <a:noFill/>
        </p:spPr>
        <p:txBody>
          <a:bodyPr wrap="square" rtlCol="0">
            <a:spAutoFit/>
          </a:bodyPr>
          <a:lstStyle/>
          <a:p>
            <a:pPr marL="285750" indent="-285750" algn="just">
              <a:lnSpc>
                <a:spcPct val="150000"/>
              </a:lnSpc>
              <a:buFontTx/>
              <a:buChar char="-"/>
            </a:pPr>
            <a:r>
              <a:rPr lang="el-GR" sz="1500" dirty="0">
                <a:latin typeface="Times New Roman" charset="0"/>
                <a:ea typeface="Times New Roman" charset="0"/>
                <a:cs typeface="Times New Roman" charset="0"/>
              </a:rPr>
              <a:t>Τα κοστούμια, το μακιγιάζ, τα αξεσουάρ χρησιμοποιούντα κυρίως στην ανάπτυξη της τρίτης φάσης, του σκηνικού αυτοσχεδιασμού αλλά μπορούν αν ενταχθούν και στην πρώτη φάση, ειδικά όταν τα </a:t>
            </a:r>
            <a:r>
              <a:rPr lang="el-GR" sz="1500" dirty="0" err="1">
                <a:latin typeface="Times New Roman" charset="0"/>
                <a:ea typeface="Times New Roman" charset="0"/>
                <a:cs typeface="Times New Roman" charset="0"/>
              </a:rPr>
              <a:t>θεατροπαιδαγωγικά</a:t>
            </a:r>
            <a:r>
              <a:rPr lang="el-GR" sz="1500" dirty="0">
                <a:latin typeface="Times New Roman" charset="0"/>
                <a:ea typeface="Times New Roman" charset="0"/>
                <a:cs typeface="Times New Roman" charset="0"/>
              </a:rPr>
              <a:t> εργαστήρια απευθύνονται σε παιδιά μικρών ηλικιών ώστε να νιώσουν και μέσω των αισθήσεων τους, να δουν μπροστά τους την σταδιακή τους μεταμόρφωση σε ήρωες, σε δραματικούς χαρακτήρες.  </a:t>
            </a:r>
          </a:p>
          <a:p>
            <a:pPr marL="285750" indent="-285750" algn="just">
              <a:lnSpc>
                <a:spcPct val="150000"/>
              </a:lnSpc>
              <a:buFontTx/>
              <a:buChar char="-"/>
            </a:pPr>
            <a:r>
              <a:rPr lang="el-GR" sz="1500" dirty="0">
                <a:latin typeface="Times New Roman" charset="0"/>
                <a:ea typeface="Times New Roman" charset="0"/>
                <a:cs typeface="Times New Roman" charset="0"/>
              </a:rPr>
              <a:t>Τα κοστούμια και το μακιγιάζ μπορεί να συνδέεται με την εποχή του έργου, με την κοινωνική θέση και τάξη, με το επάγγελμα αλλά΄ και την προσωπικότητα  των χαρακτήρων. Θα μπορούσαν να χρησιμοποιούνται και συγκεκριμένα αντικείμενα τα οποία να ξεπερνάν την ταύτιση με δραματικούς χαρακτήρες και να συνδέονται περισσότερο με έννοιες όπως η εξουσία, η αγάπη, η μητρότητα, η μαγεία, ο πόλεμος. </a:t>
            </a:r>
          </a:p>
          <a:p>
            <a:pPr marL="285750" indent="-285750" algn="just">
              <a:lnSpc>
                <a:spcPct val="150000"/>
              </a:lnSpc>
              <a:buFontTx/>
              <a:buChar char="-"/>
            </a:pPr>
            <a:r>
              <a:rPr lang="el-GR" sz="1500" dirty="0">
                <a:latin typeface="Times New Roman" charset="0"/>
                <a:ea typeface="Times New Roman" charset="0"/>
                <a:cs typeface="Times New Roman" charset="0"/>
              </a:rPr>
              <a:t> </a:t>
            </a:r>
            <a:r>
              <a:rPr lang="el-GR" sz="1500" b="1" dirty="0">
                <a:latin typeface="Times New Roman" charset="0"/>
                <a:ea typeface="Times New Roman" charset="0"/>
                <a:cs typeface="Times New Roman" charset="0"/>
              </a:rPr>
              <a:t>Τροφή για σκέψη</a:t>
            </a:r>
            <a:r>
              <a:rPr lang="en-US" sz="1500" b="1" dirty="0">
                <a:latin typeface="Times New Roman" charset="0"/>
                <a:ea typeface="Times New Roman" charset="0"/>
                <a:cs typeface="Times New Roman" charset="0"/>
              </a:rPr>
              <a:t>:</a:t>
            </a:r>
            <a:r>
              <a:rPr lang="el-GR" sz="1500" dirty="0">
                <a:latin typeface="Times New Roman" charset="0"/>
                <a:ea typeface="Times New Roman" charset="0"/>
                <a:cs typeface="Times New Roman" charset="0"/>
              </a:rPr>
              <a:t> Συνδέστε σκηνικά αντικείμενα που θα μπορούσαν να χρησιμοποιηθούν για να συνδεθούν με τις παραπάνω έννοιες.</a:t>
            </a:r>
          </a:p>
          <a:p>
            <a:pPr marL="285750" indent="-285750" algn="just">
              <a:lnSpc>
                <a:spcPct val="150000"/>
              </a:lnSpc>
              <a:buFontTx/>
              <a:buChar char="-"/>
            </a:pPr>
            <a:r>
              <a:rPr lang="el-GR" sz="1500" dirty="0">
                <a:latin typeface="Times New Roman" charset="0"/>
                <a:ea typeface="Times New Roman" charset="0"/>
                <a:cs typeface="Times New Roman" charset="0"/>
              </a:rPr>
              <a:t>Ενδεικτικά υλικά για κοστούμια και αξεσουάρ στο θεατρικό παιχνίδι μπορεί να είναι οι χάντρες, τα κουμπιά, τα κουρέλια, τα </a:t>
            </a:r>
            <a:r>
              <a:rPr lang="el-GR" sz="1500" dirty="0" err="1">
                <a:latin typeface="Times New Roman" charset="0"/>
                <a:ea typeface="Times New Roman" charset="0"/>
                <a:cs typeface="Times New Roman" charset="0"/>
              </a:rPr>
              <a:t>τούλια</a:t>
            </a:r>
            <a:r>
              <a:rPr lang="el-GR" sz="1500" dirty="0">
                <a:latin typeface="Times New Roman" charset="0"/>
                <a:ea typeface="Times New Roman" charset="0"/>
                <a:cs typeface="Times New Roman" charset="0"/>
              </a:rPr>
              <a:t>, οι κορδέλες, τα αποξηραμένα λουλούδια, γκοφρέ σε έντονα χρώματα, ο σπάγκος, τα φτερά, οι δαντέλες, τα ξερά κλαδάκια, τα φορέματα από σελοφάν, οι σακούλες οι χρωματιστές, τα σχοινάκια, τα κοχύλια και οι καρποί.</a:t>
            </a:r>
          </a:p>
          <a:p>
            <a:pPr algn="just">
              <a:lnSpc>
                <a:spcPct val="150000"/>
              </a:lnSpc>
            </a:pPr>
            <a:r>
              <a:rPr lang="el-GR" sz="1500" b="1" dirty="0">
                <a:latin typeface="Times New Roman" charset="0"/>
                <a:ea typeface="Times New Roman" charset="0"/>
                <a:cs typeface="Times New Roman" charset="0"/>
              </a:rPr>
              <a:t>Τροφή για σκέψη</a:t>
            </a:r>
            <a:r>
              <a:rPr lang="en-US" sz="1500" b="1" dirty="0">
                <a:latin typeface="Times New Roman" charset="0"/>
                <a:ea typeface="Times New Roman" charset="0"/>
                <a:cs typeface="Times New Roman" charset="0"/>
              </a:rPr>
              <a:t>:</a:t>
            </a:r>
            <a:r>
              <a:rPr lang="el-GR" sz="1500" b="1" dirty="0">
                <a:latin typeface="Times New Roman" charset="0"/>
                <a:ea typeface="Times New Roman" charset="0"/>
                <a:cs typeface="Times New Roman" charset="0"/>
              </a:rPr>
              <a:t> </a:t>
            </a:r>
            <a:r>
              <a:rPr lang="el-GR" sz="1500" dirty="0">
                <a:latin typeface="Times New Roman" charset="0"/>
                <a:ea typeface="Times New Roman" charset="0"/>
                <a:cs typeface="Times New Roman" charset="0"/>
              </a:rPr>
              <a:t>Σκεφτείτε τι υλικά από τα παραπάνω θα μπορούσαν να χρησιμοποιηθούν για να «μεταμορφωθούν» τα παιδιά σε ξωτικά και νεραΐδες, σε μάγους και μάγισσες, σε βασιλιάδες και βασίλισσες, σε ζώα του δάσους και σε μάγειρες.     </a:t>
            </a:r>
          </a:p>
          <a:p>
            <a:pPr marL="285750" indent="-285750" algn="just">
              <a:lnSpc>
                <a:spcPct val="150000"/>
              </a:lnSpc>
              <a:buFontTx/>
              <a:buChar char="-"/>
            </a:pPr>
            <a:endParaRPr lang="en-US" sz="1500" dirty="0">
              <a:latin typeface="Times New Roman" charset="0"/>
              <a:ea typeface="Times New Roman" charset="0"/>
              <a:cs typeface="Times New Roman" charset="0"/>
            </a:endParaRPr>
          </a:p>
        </p:txBody>
      </p:sp>
      <p:sp>
        <p:nvSpPr>
          <p:cNvPr id="6" name="TextBox 5">
            <a:extLst>
              <a:ext uri="{FF2B5EF4-FFF2-40B4-BE49-F238E27FC236}">
                <a16:creationId xmlns:a16="http://schemas.microsoft.com/office/drawing/2014/main" id="{833C5A4A-8988-96FD-8BA6-847D9602F9AB}"/>
              </a:ext>
            </a:extLst>
          </p:cNvPr>
          <p:cNvSpPr txBox="1"/>
          <p:nvPr/>
        </p:nvSpPr>
        <p:spPr>
          <a:xfrm>
            <a:off x="-90152" y="74274"/>
            <a:ext cx="11140226" cy="417422"/>
          </a:xfrm>
          <a:prstGeom prst="rect">
            <a:avLst/>
          </a:prstGeom>
          <a:noFill/>
        </p:spPr>
        <p:txBody>
          <a:bodyPr wrap="square" rtlCol="0">
            <a:spAutoFit/>
          </a:bodyPr>
          <a:lstStyle/>
          <a:p>
            <a:pPr marL="285750" indent="-285750" algn="ctr">
              <a:lnSpc>
                <a:spcPct val="150000"/>
              </a:lnSpc>
              <a:buFont typeface="Wingdings" charset="2"/>
              <a:buChar char="Ø"/>
            </a:pPr>
            <a:r>
              <a:rPr lang="el-GR" sz="1600" b="1" u="sng" dirty="0">
                <a:latin typeface="Times New Roman" charset="0"/>
                <a:ea typeface="Times New Roman" charset="0"/>
                <a:cs typeface="Times New Roman" charset="0"/>
              </a:rPr>
              <a:t>Τα στοιχειά μετασχηματισμού ενός αφηγηματικού σε δραματικό κείμενο</a:t>
            </a:r>
            <a:endParaRPr lang="en-US" sz="1600" b="1" u="sng"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2734340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1683</TotalTime>
  <Words>2606</Words>
  <Application>Microsoft Macintosh PowerPoint</Application>
  <PresentationFormat>Widescreen</PresentationFormat>
  <Paragraphs>97</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27</cp:revision>
  <dcterms:created xsi:type="dcterms:W3CDTF">2024-11-05T08:36:46Z</dcterms:created>
  <dcterms:modified xsi:type="dcterms:W3CDTF">2024-11-12T09:03:52Z</dcterms:modified>
</cp:coreProperties>
</file>