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92" r:id="rId3"/>
    <p:sldId id="293" r:id="rId4"/>
    <p:sldId id="295" r:id="rId5"/>
    <p:sldId id="296" r:id="rId6"/>
    <p:sldId id="297" r:id="rId7"/>
    <p:sldId id="278" r:id="rId8"/>
    <p:sldId id="279" r:id="rId9"/>
    <p:sldId id="280" r:id="rId10"/>
    <p:sldId id="281" r:id="rId11"/>
    <p:sldId id="282" r:id="rId12"/>
    <p:sldId id="290" r:id="rId13"/>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5701"/>
  </p:normalViewPr>
  <p:slideViewPr>
    <p:cSldViewPr snapToGrid="0">
      <p:cViewPr varScale="1">
        <p:scale>
          <a:sx n="107" d="100"/>
          <a:sy n="107" d="100"/>
        </p:scale>
        <p:origin x="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B3AB7-5552-7E5F-D83E-3CE569A34D4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61A554D7-1DA9-100C-763E-1A0CE2A960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29570F50-8E32-C5EF-A338-DEE5A7FA0DDB}"/>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5" name="Footer Placeholder 4">
            <a:extLst>
              <a:ext uri="{FF2B5EF4-FFF2-40B4-BE49-F238E27FC236}">
                <a16:creationId xmlns:a16="http://schemas.microsoft.com/office/drawing/2014/main" id="{C0AE4E52-8119-8BB4-AD00-7E4122B1AF7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7FCA213-3177-44FF-72ED-E4C9A476AD8A}"/>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529931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8D58C-DB9D-F655-9822-A80D56EC4314}"/>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CA8026B-39B3-F8EF-5140-06A654D3912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E962A52F-F259-0E65-81DF-81A7F8DB1CBD}"/>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5" name="Footer Placeholder 4">
            <a:extLst>
              <a:ext uri="{FF2B5EF4-FFF2-40B4-BE49-F238E27FC236}">
                <a16:creationId xmlns:a16="http://schemas.microsoft.com/office/drawing/2014/main" id="{82504280-D98C-8017-5205-014243B0A7C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9887D25A-B5FB-32F6-409E-322439123ACB}"/>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393624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266CC2-6B87-F3DA-C8D5-47ADD1F4A6C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F91A0327-1FEE-CA83-AFDC-FF63695A89B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3E023370-F918-AF30-4263-187A8A69F32C}"/>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5" name="Footer Placeholder 4">
            <a:extLst>
              <a:ext uri="{FF2B5EF4-FFF2-40B4-BE49-F238E27FC236}">
                <a16:creationId xmlns:a16="http://schemas.microsoft.com/office/drawing/2014/main" id="{EFC3B749-D386-BA07-F48C-7138886BE5ED}"/>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A4E80F8-66D4-B369-EC53-12B816BF10D2}"/>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801735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F728D-4808-4AEB-7704-27F0D0676FBD}"/>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775A9620-85C1-A34D-25D6-D5E6F4A6F26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CB4F4C6B-F16E-3FD2-6D33-8FF9356A32CB}"/>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5" name="Footer Placeholder 4">
            <a:extLst>
              <a:ext uri="{FF2B5EF4-FFF2-40B4-BE49-F238E27FC236}">
                <a16:creationId xmlns:a16="http://schemas.microsoft.com/office/drawing/2014/main" id="{015209AF-1A88-4B9E-0A45-D62FDC376D1F}"/>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948F7D8A-E157-4B13-7C8D-F6287C2B7322}"/>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60901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519DB-BB84-DBE5-6D04-122A7C38721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E7409F55-DA70-B497-50E6-30E83026F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972F54F-A81A-70C8-D887-4D21CB98F2D6}"/>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5" name="Footer Placeholder 4">
            <a:extLst>
              <a:ext uri="{FF2B5EF4-FFF2-40B4-BE49-F238E27FC236}">
                <a16:creationId xmlns:a16="http://schemas.microsoft.com/office/drawing/2014/main" id="{243B4280-06A0-520A-7D38-5F817C243ED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61CF026-5CE4-8C7E-95FA-460417623032}"/>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3717544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96D36-0322-A192-A17C-13E215180841}"/>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289C198C-020D-CCB4-B5A5-4074D939AC3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1A496AC1-9E16-BFE5-CAF2-78CEC6724A0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5F68CAF4-C208-9BF9-555D-C264497B41E2}"/>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6" name="Footer Placeholder 5">
            <a:extLst>
              <a:ext uri="{FF2B5EF4-FFF2-40B4-BE49-F238E27FC236}">
                <a16:creationId xmlns:a16="http://schemas.microsoft.com/office/drawing/2014/main" id="{697BF1A1-ACFC-6A71-BD93-0CD01357E43D}"/>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1BB6607B-4F7C-132F-1B51-B5A9B0CCE7A1}"/>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349064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40701-827F-6EE5-7FED-D9188064F021}"/>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19C8EA92-B3B5-2CC4-BF02-3452C1D9E7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CF9EA62-3C07-8016-1767-0FF90AF6B86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C0E7A39E-53D3-BF98-DBB6-A89069ACFA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3B6BBD7-61B0-BCE8-0222-BD6A44449AB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8EFB6932-1ED2-3371-D83D-74BAB5402E58}"/>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8" name="Footer Placeholder 7">
            <a:extLst>
              <a:ext uri="{FF2B5EF4-FFF2-40B4-BE49-F238E27FC236}">
                <a16:creationId xmlns:a16="http://schemas.microsoft.com/office/drawing/2014/main" id="{AB7C7DB3-5ED4-5D1F-6C27-F57642447B64}"/>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8A74D180-D2A0-4F79-8E7F-D053ECB07856}"/>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639015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E20D0-BF23-E80A-9627-42546742DF59}"/>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776A7A73-F6A2-137B-C976-30552BD2E158}"/>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4" name="Footer Placeholder 3">
            <a:extLst>
              <a:ext uri="{FF2B5EF4-FFF2-40B4-BE49-F238E27FC236}">
                <a16:creationId xmlns:a16="http://schemas.microsoft.com/office/drawing/2014/main" id="{86858563-54F8-E902-23C4-7982C0B4A7B1}"/>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BFA026C9-6FD6-A486-B586-6FCD0681ACBB}"/>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3348101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D5ED8C-71A9-ECB8-F82D-29B09F2FECE7}"/>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3" name="Footer Placeholder 2">
            <a:extLst>
              <a:ext uri="{FF2B5EF4-FFF2-40B4-BE49-F238E27FC236}">
                <a16:creationId xmlns:a16="http://schemas.microsoft.com/office/drawing/2014/main" id="{D518078D-C81D-CB7D-44A2-C427874DB5FA}"/>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31E39B53-F91E-A278-B95A-606CBAB60D1E}"/>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73255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FB56E-C562-EC66-A6DF-6639B049338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EB4BD5D2-8682-4AA5-3B39-D875B4DC91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3124A923-095E-E118-D38F-7F1C3D81C1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04CA884-B4B3-DB42-781F-11999190B1F0}"/>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6" name="Footer Placeholder 5">
            <a:extLst>
              <a:ext uri="{FF2B5EF4-FFF2-40B4-BE49-F238E27FC236}">
                <a16:creationId xmlns:a16="http://schemas.microsoft.com/office/drawing/2014/main" id="{E56452A0-27E7-9B83-5ED7-C7E709D528CF}"/>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F45B81C6-C555-3203-5067-D92716BF3046}"/>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945240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1EE57-824A-0273-C2C2-9F5DDCF221A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D51B0B4A-8A5A-21EB-605B-EC0A91DCF8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264686D7-D03B-5F20-27E5-5D970EFDA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30DAE7B-F2B8-3B72-F46F-257BC6E88186}"/>
              </a:ext>
            </a:extLst>
          </p:cNvPr>
          <p:cNvSpPr>
            <a:spLocks noGrp="1"/>
          </p:cNvSpPr>
          <p:nvPr>
            <p:ph type="dt" sz="half" idx="10"/>
          </p:nvPr>
        </p:nvSpPr>
        <p:spPr/>
        <p:txBody>
          <a:bodyPr/>
          <a:lstStyle/>
          <a:p>
            <a:fld id="{B5794C2B-1AE2-D84D-8B50-3BEFBFEF6E77}" type="datetimeFigureOut">
              <a:rPr lang="en-GR" smtClean="0"/>
              <a:t>5/11/24</a:t>
            </a:fld>
            <a:endParaRPr lang="en-GR"/>
          </a:p>
        </p:txBody>
      </p:sp>
      <p:sp>
        <p:nvSpPr>
          <p:cNvPr id="6" name="Footer Placeholder 5">
            <a:extLst>
              <a:ext uri="{FF2B5EF4-FFF2-40B4-BE49-F238E27FC236}">
                <a16:creationId xmlns:a16="http://schemas.microsoft.com/office/drawing/2014/main" id="{240D826F-C1BB-BD6F-CDB6-82BF599F947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17F1A887-7AC5-2535-F217-81BB480C3493}"/>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35076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BBE9AB-D579-65F0-5190-C52B1581E5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92F7C1E-5046-A31B-5390-FB9761BCEB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E98A71C-2F65-95D5-722E-D372781FAF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794C2B-1AE2-D84D-8B50-3BEFBFEF6E77}" type="datetimeFigureOut">
              <a:rPr lang="en-GR" smtClean="0"/>
              <a:t>5/11/24</a:t>
            </a:fld>
            <a:endParaRPr lang="en-GR"/>
          </a:p>
        </p:txBody>
      </p:sp>
      <p:sp>
        <p:nvSpPr>
          <p:cNvPr id="5" name="Footer Placeholder 4">
            <a:extLst>
              <a:ext uri="{FF2B5EF4-FFF2-40B4-BE49-F238E27FC236}">
                <a16:creationId xmlns:a16="http://schemas.microsoft.com/office/drawing/2014/main" id="{B3A59996-CBFB-BB94-6AB4-3C25069E60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5AC42237-4ECF-0F26-6771-7C600D90D7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5D6610-6FDE-224F-A621-3AFC9BE70003}" type="slidenum">
              <a:rPr lang="en-GR" smtClean="0"/>
              <a:t>‹#›</a:t>
            </a:fld>
            <a:endParaRPr lang="en-GR"/>
          </a:p>
        </p:txBody>
      </p:sp>
    </p:spTree>
    <p:extLst>
      <p:ext uri="{BB962C8B-B14F-4D97-AF65-F5344CB8AC3E}">
        <p14:creationId xmlns:p14="http://schemas.microsoft.com/office/powerpoint/2010/main" val="1032609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BFB539-AFA9-3476-7792-814A6F268BC8}"/>
              </a:ext>
            </a:extLst>
          </p:cNvPr>
          <p:cNvSpPr txBox="1"/>
          <p:nvPr/>
        </p:nvSpPr>
        <p:spPr>
          <a:xfrm>
            <a:off x="1909852" y="42398"/>
            <a:ext cx="9762978"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pic>
        <p:nvPicPr>
          <p:cNvPr id="1030" name="Picture 6">
            <a:extLst>
              <a:ext uri="{FF2B5EF4-FFF2-40B4-BE49-F238E27FC236}">
                <a16:creationId xmlns:a16="http://schemas.microsoft.com/office/drawing/2014/main" id="{17EB1018-7A71-E2E7-4213-26BCC6955B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909852" cy="156917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B2F989-9535-6EF6-8AE3-4BAF4DCAD0D4}"/>
              </a:ext>
            </a:extLst>
          </p:cNvPr>
          <p:cNvSpPr txBox="1"/>
          <p:nvPr/>
        </p:nvSpPr>
        <p:spPr>
          <a:xfrm>
            <a:off x="1718657" y="473847"/>
            <a:ext cx="10670150" cy="873509"/>
          </a:xfrm>
          <a:prstGeom prst="rect">
            <a:avLst/>
          </a:prstGeom>
          <a:noFill/>
        </p:spPr>
        <p:txBody>
          <a:bodyPr wrap="square" rtlCol="0">
            <a:spAutoFit/>
          </a:bodyPr>
          <a:lstStyle/>
          <a:p>
            <a:pPr algn="just">
              <a:lnSpc>
                <a:spcPct val="150000"/>
              </a:lnSpc>
            </a:pPr>
            <a:r>
              <a:rPr lang="el-GR" b="1" dirty="0">
                <a:latin typeface="Times New Roman" panose="02020603050405020304" pitchFamily="18" charset="0"/>
                <a:cs typeface="Times New Roman" panose="02020603050405020304" pitchFamily="18" charset="0"/>
              </a:rPr>
              <a:t>Συνάντηση </a:t>
            </a:r>
            <a:r>
              <a:rPr lang="en-GB" b="1" dirty="0">
                <a:latin typeface="Times New Roman" panose="02020603050405020304" pitchFamily="18" charset="0"/>
                <a:cs typeface="Times New Roman" panose="02020603050405020304" pitchFamily="18" charset="0"/>
              </a:rPr>
              <a:t>3</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Η πραγματικότητα γίνεται η φαντασία και η φαντασία μου πραγματικότητα μέσα από την μαγική δύναμη της θεατρικής πράξης/το θέατρο ως πρόβα ζωής</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A3A06F6-049D-AC63-64FD-78D2F65C2BC3}"/>
              </a:ext>
            </a:extLst>
          </p:cNvPr>
          <p:cNvSpPr txBox="1"/>
          <p:nvPr/>
        </p:nvSpPr>
        <p:spPr>
          <a:xfrm>
            <a:off x="3630928" y="5927324"/>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5801F10-D567-FA60-47DC-593760A36C82}"/>
              </a:ext>
            </a:extLst>
          </p:cNvPr>
          <p:cNvSpPr txBox="1"/>
          <p:nvPr/>
        </p:nvSpPr>
        <p:spPr>
          <a:xfrm>
            <a:off x="4163405" y="6265878"/>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BD1E983-0B9E-CBB7-8604-068D7F737D36}"/>
              </a:ext>
            </a:extLst>
          </p:cNvPr>
          <p:cNvSpPr txBox="1"/>
          <p:nvPr/>
        </p:nvSpPr>
        <p:spPr>
          <a:xfrm>
            <a:off x="3901246" y="6604432"/>
            <a:ext cx="3867665" cy="307777"/>
          </a:xfrm>
          <a:prstGeom prst="rect">
            <a:avLst/>
          </a:prstGeom>
          <a:noFill/>
        </p:spPr>
        <p:txBody>
          <a:bodyPr wrap="square" rtlCol="0">
            <a:spAutoFit/>
          </a:bodyPr>
          <a:lstStyle/>
          <a:p>
            <a:pPr algn="ctr"/>
            <a:r>
              <a:rPr lang="el-GR" sz="1400" dirty="0"/>
              <a:t>Νοέμβριος  2024</a:t>
            </a:r>
            <a:endParaRPr lang="en-GR" sz="1400" dirty="0"/>
          </a:p>
        </p:txBody>
      </p:sp>
      <p:pic>
        <p:nvPicPr>
          <p:cNvPr id="1026" name="Picture 2" descr="A captivating scene of children immersed in a theater performance or puppet show enjoying the magic">
            <a:extLst>
              <a:ext uri="{FF2B5EF4-FFF2-40B4-BE49-F238E27FC236}">
                <a16:creationId xmlns:a16="http://schemas.microsoft.com/office/drawing/2014/main" id="{69D88539-3A28-E735-D7ED-9200BA74AD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4134" y="1441340"/>
            <a:ext cx="9343732" cy="4485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77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5910" y="231820"/>
            <a:ext cx="11758411" cy="1131079"/>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Οι δραματικές καταστάσεις φτιάχνουν στο δραματικό περιβάλλον μέσα στο οποίο αναπνέουν και εξελίσσονται οι χαρακτήρες μέσω της δράσης ενώ ο τρόπος που διαδέχονται η μία την άλλη συνθέτουν το σενάριο ή την δραματική πλοκή τα οποία μπορεί αν εξελίσσεται σταδιακά μέσα από δραματικούς αυτοσχεδιασμούς και διερεύνηση ή να ακολουθεί μία περισσότερο χρονικά γραμμική εξέλιξη. </a:t>
            </a:r>
            <a:endParaRPr lang="en-US" sz="1500" dirty="0">
              <a:latin typeface="Times New Roman" charset="0"/>
              <a:ea typeface="Times New Roman" charset="0"/>
              <a:cs typeface="Times New Roman" charset="0"/>
            </a:endParaRPr>
          </a:p>
        </p:txBody>
      </p:sp>
      <p:sp>
        <p:nvSpPr>
          <p:cNvPr id="5" name="TextBox 4"/>
          <p:cNvSpPr txBox="1"/>
          <p:nvPr/>
        </p:nvSpPr>
        <p:spPr>
          <a:xfrm>
            <a:off x="231819" y="1362899"/>
            <a:ext cx="11140226" cy="461665"/>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Τα στοιχειά μετασχηματισμού ενός αφηγηματικού σε δραματικό κείμενο</a:t>
            </a:r>
            <a:endParaRPr lang="en-US" sz="1600" b="1" dirty="0">
              <a:latin typeface="Times New Roman" charset="0"/>
              <a:ea typeface="Times New Roman" charset="0"/>
              <a:cs typeface="Times New Roman" charset="0"/>
            </a:endParaRPr>
          </a:p>
        </p:txBody>
      </p:sp>
      <p:sp>
        <p:nvSpPr>
          <p:cNvPr id="6" name="TextBox 5"/>
          <p:cNvSpPr txBox="1"/>
          <p:nvPr/>
        </p:nvSpPr>
        <p:spPr>
          <a:xfrm>
            <a:off x="0" y="1709647"/>
            <a:ext cx="12192000" cy="1200329"/>
          </a:xfrm>
          <a:prstGeom prst="rect">
            <a:avLst/>
          </a:prstGeom>
          <a:noFill/>
        </p:spPr>
        <p:txBody>
          <a:bodyPr wrap="square" rtlCol="0">
            <a:spAutoFit/>
          </a:bodyPr>
          <a:lstStyle/>
          <a:p>
            <a:pPr marL="285750" indent="-285750" algn="just">
              <a:lnSpc>
                <a:spcPct val="150000"/>
              </a:lnSpc>
              <a:buFont typeface="Arial" charset="0"/>
              <a:buChar char="•"/>
            </a:pPr>
            <a:r>
              <a:rPr lang="el-GR"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Στο </a:t>
            </a:r>
            <a:r>
              <a:rPr lang="el-GR" sz="1500" dirty="0" err="1">
                <a:latin typeface="Times New Roman" charset="0"/>
                <a:ea typeface="Times New Roman" charset="0"/>
                <a:cs typeface="Times New Roman" charset="0"/>
              </a:rPr>
              <a:t>θεατροπαιδαγωγικό</a:t>
            </a:r>
            <a:r>
              <a:rPr lang="el-GR" sz="1500" dirty="0">
                <a:latin typeface="Times New Roman" charset="0"/>
                <a:ea typeface="Times New Roman" charset="0"/>
                <a:cs typeface="Times New Roman" charset="0"/>
              </a:rPr>
              <a:t> εργαστήριο το θεατρικό κείμενο είτε βασίζεται σε ένα αφηγηματικό κείμενο είτε σε ένα γενικό θέμα γράφεται μέσω της θεατρικής διερεύνησης, μέσω της αυτοσχέδιας θεατρικής πράξης και δράσης. Τα παιδιά διερευνούν τα δυνάμει δραματικά στοιχεία ενός αφηγηματικό κειμένου με βιωματικό τρόπο μετασχηματίζοντας το σενάριο σε δραματική πλοκή που ζωντανεύει το δραματικό παρόν.    </a:t>
            </a:r>
            <a:endParaRPr lang="en-US" sz="1500" dirty="0">
              <a:latin typeface="Times New Roman" charset="0"/>
              <a:ea typeface="Times New Roman" charset="0"/>
              <a:cs typeface="Times New Roman" charset="0"/>
            </a:endParaRPr>
          </a:p>
        </p:txBody>
      </p:sp>
      <p:sp>
        <p:nvSpPr>
          <p:cNvPr id="7" name="TextBox 6"/>
          <p:cNvSpPr txBox="1"/>
          <p:nvPr/>
        </p:nvSpPr>
        <p:spPr>
          <a:xfrm>
            <a:off x="0" y="2817891"/>
            <a:ext cx="10431887"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Δράση</a:t>
            </a:r>
            <a:endParaRPr lang="en-US" sz="1600" b="1" dirty="0">
              <a:latin typeface="Times New Roman" charset="0"/>
              <a:ea typeface="Times New Roman" charset="0"/>
              <a:cs typeface="Times New Roman" charset="0"/>
            </a:endParaRPr>
          </a:p>
        </p:txBody>
      </p:sp>
      <p:sp>
        <p:nvSpPr>
          <p:cNvPr id="8" name="TextBox 7"/>
          <p:cNvSpPr txBox="1"/>
          <p:nvPr/>
        </p:nvSpPr>
        <p:spPr>
          <a:xfrm>
            <a:off x="0" y="3055996"/>
            <a:ext cx="12192000" cy="1546577"/>
          </a:xfrm>
          <a:prstGeom prst="rect">
            <a:avLst/>
          </a:prstGeom>
          <a:noFill/>
        </p:spPr>
        <p:txBody>
          <a:bodyPr wrap="square" rtlCol="0">
            <a:spAutoFit/>
          </a:bodyPr>
          <a:lstStyle/>
          <a:p>
            <a:pPr algn="just">
              <a:lnSpc>
                <a:spcPct val="150000"/>
              </a:lnSpc>
            </a:pPr>
            <a:r>
              <a:rPr lang="el-GR" dirty="0"/>
              <a:t>- </a:t>
            </a:r>
            <a:r>
              <a:rPr lang="el-GR" sz="1500" dirty="0">
                <a:latin typeface="Times New Roman" charset="0"/>
                <a:ea typeface="Times New Roman" charset="0"/>
                <a:cs typeface="Times New Roman" charset="0"/>
              </a:rPr>
              <a:t>Η δράση είναι ο τρόπος που εκδηλώνεται μέσω της κίνησης και του λόγου η αλληλεπίδραση ανάμεσα στους χαρακτήρες, η συνεχής μεταβολής των  σχέσεων τους και της θέσης τους  διαφοροποίηση της συμπεριφοράς των χαρακτήρων, η διαμόρφωση και αναδιαμόρφωση της σωματικής-κινητικής και </a:t>
            </a:r>
            <a:r>
              <a:rPr lang="el-GR" sz="1500" dirty="0" err="1">
                <a:latin typeface="Times New Roman" charset="0"/>
                <a:ea typeface="Times New Roman" charset="0"/>
                <a:cs typeface="Times New Roman" charset="0"/>
              </a:rPr>
              <a:t>ψυχοδιαονητικής</a:t>
            </a:r>
            <a:r>
              <a:rPr lang="el-GR" sz="1500" dirty="0">
                <a:latin typeface="Times New Roman" charset="0"/>
                <a:ea typeface="Times New Roman" charset="0"/>
                <a:cs typeface="Times New Roman" charset="0"/>
              </a:rPr>
              <a:t> τους κατάσταση εξελίσσοντας τη δραματική πλοκή οδηγώντας από το ένα σημείο στο άλλο, από την προηγούμενη στην επόμενη κατάσταση . </a:t>
            </a:r>
            <a:endParaRPr lang="en-US" sz="1500" dirty="0">
              <a:latin typeface="Times New Roman" charset="0"/>
              <a:ea typeface="Times New Roman" charset="0"/>
              <a:cs typeface="Times New Roman" charset="0"/>
            </a:endParaRPr>
          </a:p>
        </p:txBody>
      </p:sp>
      <p:sp>
        <p:nvSpPr>
          <p:cNvPr id="9" name="TextBox 8"/>
          <p:cNvSpPr txBox="1"/>
          <p:nvPr/>
        </p:nvSpPr>
        <p:spPr>
          <a:xfrm>
            <a:off x="-90152" y="4393862"/>
            <a:ext cx="10947042"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Εκφραστικά μέσα των παιδιών και η μεταμόρφωσή τους σε δραματικούς χαρακτήρες</a:t>
            </a:r>
            <a:endParaRPr lang="en-US" sz="1600" b="1" dirty="0">
              <a:latin typeface="Times New Roman" charset="0"/>
              <a:ea typeface="Times New Roman" charset="0"/>
              <a:cs typeface="Times New Roman" charset="0"/>
            </a:endParaRPr>
          </a:p>
        </p:txBody>
      </p:sp>
      <p:sp>
        <p:nvSpPr>
          <p:cNvPr id="10" name="TextBox 9"/>
          <p:cNvSpPr txBox="1"/>
          <p:nvPr/>
        </p:nvSpPr>
        <p:spPr>
          <a:xfrm>
            <a:off x="-30051" y="4719199"/>
            <a:ext cx="12050332" cy="216982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Τα εκφραστικά μέσα των παιδιών για την μετατροπή τους σε ρόλους είναι η θεατρική γλώσσα όπως εκδηλώνεται μέσα από τη σωματική και λεκτική έκφραση. Μέσα από τη σωματική έκφραση και τη λεκτική επικοινωνία εκφράζεται η συναισθηματική κατάσταση του ήρωα έτσι όπως φιλτράρεται από τις ανάγκες και την προσωπικότητα των παιδιών.</a:t>
            </a:r>
          </a:p>
          <a:p>
            <a:pPr marL="285750" indent="-285750" algn="just">
              <a:lnSpc>
                <a:spcPct val="150000"/>
              </a:lnSpc>
              <a:buFontTx/>
              <a:buChar char="-"/>
            </a:pPr>
            <a:r>
              <a:rPr lang="el-GR" sz="1500" dirty="0">
                <a:latin typeface="Times New Roman" charset="0"/>
                <a:ea typeface="Times New Roman" charset="0"/>
                <a:cs typeface="Times New Roman" charset="0"/>
              </a:rPr>
              <a:t>Οι μαθητές μεταμορφώνονται σε διαφορετικούς ρόλους και αρχετυπικούς χαρακτήρες που συνδέονται με συγκεκριμένα μυθοπλαστικά περιβάλλοντα μέσα από τον τρόπο που κινούνται, από το βάδισμά τους, από τις χειρονομίες τους, την έκφραση του προσώπου, τις στάσεις του σώματος και τις κινήσεις.   </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36323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50191"/>
            <a:ext cx="12191999" cy="216982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Τα παιδιά ανταποκρίνονται στον τρόπο εκφοράς του λόγου των ρόλων και του δραματικού χώρου και χρόνου αναπτύσσοντας κατάλληλους χρωματισμούς φωνής  για να εκφράσουν ποίκιλες συναισθηματικές καταστάσεις όπως χαρά, λύπη, θυμό, αδιαφορία, ικανοποίηση, στοιχεία εμπλουτισμού του λόγου όπως γέλιο, ψίθυρος, κλάμα, αναστεναγμός, κραυγή, χασμουρητό, τον έλεγχο της έντασης και του τόνου της φωνής ανάλογο με το ρόλο και τη δραματική κατάσταση, διαφορετικές χροιές αλλά και διαφορετικούς ρυθμούς.     </a:t>
            </a:r>
          </a:p>
          <a:p>
            <a:pPr marL="285750" indent="-285750" algn="just">
              <a:lnSpc>
                <a:spcPct val="150000"/>
              </a:lnSpc>
              <a:buFontTx/>
              <a:buChar char="-"/>
            </a:pPr>
            <a:r>
              <a:rPr lang="el-GR" sz="1500" dirty="0">
                <a:latin typeface="Times New Roman" charset="0"/>
                <a:ea typeface="Times New Roman" charset="0"/>
                <a:cs typeface="Times New Roman" charset="0"/>
              </a:rPr>
              <a:t>Τα ποδιά αντιλαμβάνονται και την ακινησία ως τρόπο διάδοσης μηνυμάτων και κατανοούν ότι το πέρασμα από την κίνηση στην ακινησία μπορεί να συνδεθεί με διαφορετικές συναισθηματικές καταστάσεις .  </a:t>
            </a:r>
            <a:endParaRPr lang="en-US" sz="1500" dirty="0">
              <a:latin typeface="Times New Roman" charset="0"/>
              <a:ea typeface="Times New Roman" charset="0"/>
              <a:cs typeface="Times New Roman" charset="0"/>
            </a:endParaRPr>
          </a:p>
        </p:txBody>
      </p:sp>
      <p:sp>
        <p:nvSpPr>
          <p:cNvPr id="5" name="TextBox 4"/>
          <p:cNvSpPr txBox="1"/>
          <p:nvPr/>
        </p:nvSpPr>
        <p:spPr>
          <a:xfrm>
            <a:off x="0" y="1943023"/>
            <a:ext cx="7184571"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Δραματικοί διάλογοι και επικοινωνία των δραματικών χαρακτήρων</a:t>
            </a:r>
            <a:endParaRPr lang="en-US" sz="1600" b="1" dirty="0">
              <a:latin typeface="Times New Roman" charset="0"/>
              <a:ea typeface="Times New Roman" charset="0"/>
              <a:cs typeface="Times New Roman" charset="0"/>
            </a:endParaRPr>
          </a:p>
        </p:txBody>
      </p:sp>
      <p:sp>
        <p:nvSpPr>
          <p:cNvPr id="6" name="TextBox 5"/>
          <p:cNvSpPr txBox="1"/>
          <p:nvPr/>
        </p:nvSpPr>
        <p:spPr>
          <a:xfrm>
            <a:off x="1" y="2328345"/>
            <a:ext cx="12286444" cy="5286062"/>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Ο διάλογοι είναι ένα βασικό στοιχείο ώστε να δραματοποιηθεί η αφήγηση, να δημιουργήσει δράση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να εξελίξει τη δραματική πλοκή και να δημιουργήσει λεκτικές εικόνες και γλωσσική πράξη.</a:t>
            </a:r>
          </a:p>
          <a:p>
            <a:pPr marL="285750" indent="-285750" algn="just">
              <a:lnSpc>
                <a:spcPct val="150000"/>
              </a:lnSpc>
              <a:buFontTx/>
              <a:buChar char="-"/>
            </a:pPr>
            <a:r>
              <a:rPr lang="el-GR" sz="1500" dirty="0">
                <a:latin typeface="Times New Roman" charset="0"/>
                <a:ea typeface="Times New Roman" charset="0"/>
                <a:cs typeface="Times New Roman" charset="0"/>
              </a:rPr>
              <a:t>Μέσω των δραματικών διαλόγων αποκαλύπτεται οι ταυτότητα, τα συναισθήματα, οι στόχοι των χαρακτήρων, το παρελθόν, το παρόν και οι επιδιώξεις τους για το μέλλον.</a:t>
            </a:r>
          </a:p>
          <a:p>
            <a:pPr marL="285750" indent="-285750" algn="just">
              <a:lnSpc>
                <a:spcPct val="150000"/>
              </a:lnSpc>
              <a:buFontTx/>
              <a:buChar char="-"/>
            </a:pPr>
            <a:r>
              <a:rPr lang="el-GR" sz="1500" dirty="0">
                <a:latin typeface="Times New Roman" charset="0"/>
                <a:ea typeface="Times New Roman" charset="0"/>
                <a:cs typeface="Times New Roman" charset="0"/>
              </a:rPr>
              <a:t>Μέσω των δραματικών διαλόγων αποκαλύπτεται η σχέση ανάμεσα στους δραματικούς χαρακτήρες.</a:t>
            </a:r>
          </a:p>
          <a:p>
            <a:pPr marL="285750" indent="-285750" algn="just">
              <a:lnSpc>
                <a:spcPct val="150000"/>
              </a:lnSpc>
              <a:buFontTx/>
              <a:buChar char="-"/>
            </a:pPr>
            <a:r>
              <a:rPr lang="el-GR" sz="1500" dirty="0">
                <a:latin typeface="Times New Roman" charset="0"/>
                <a:ea typeface="Times New Roman" charset="0"/>
                <a:cs typeface="Times New Roman" charset="0"/>
              </a:rPr>
              <a:t> Μέσα στους διαλόγους μπορούν να παρεμβάλλονται δισταγμοί, διακοπές ακόμα και παύση μεγάλης διάρκειας</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Εκτός από τη φωνητική γλώσσα η συνομιλία επηρεάζεται από τη γλώσσα του σώματος (εκφράσεις προσώπου, διάφορες χειρονομίες κ.α.).</a:t>
            </a:r>
          </a:p>
          <a:p>
            <a:pPr marL="285750" indent="-285750" algn="just">
              <a:lnSpc>
                <a:spcPct val="150000"/>
              </a:lnSpc>
              <a:buFontTx/>
              <a:buChar char="-"/>
            </a:pPr>
            <a:r>
              <a:rPr lang="el-GR" sz="1500" dirty="0">
                <a:latin typeface="Times New Roman" charset="0"/>
                <a:ea typeface="Times New Roman" charset="0"/>
                <a:cs typeface="Times New Roman" charset="0"/>
              </a:rPr>
              <a:t>Σε μια συνομιλία εμπλέκεται η έκφραση συναισθημάτων από θυμό μέχρι έκφραση τρυφερότητας και αγάπης.</a:t>
            </a:r>
          </a:p>
          <a:p>
            <a:pPr marL="285750" indent="-285750" algn="just">
              <a:lnSpc>
                <a:spcPct val="150000"/>
              </a:lnSpc>
              <a:buFontTx/>
              <a:buChar char="-"/>
            </a:pPr>
            <a:r>
              <a:rPr lang="el-GR" sz="1500" dirty="0">
                <a:latin typeface="Times New Roman" charset="0"/>
                <a:ea typeface="Times New Roman" charset="0"/>
                <a:cs typeface="Times New Roman" charset="0"/>
              </a:rPr>
              <a:t>Η σχέση επικοινωνίας επηρεάζεται τόσο από το περιβάλλον στο οποίο  αναπτύσσεται η συνομιλία όσο και από την κοινωνική θέση του καθενός.</a:t>
            </a:r>
          </a:p>
          <a:p>
            <a:pPr marL="285750" indent="-285750" algn="just">
              <a:lnSpc>
                <a:spcPct val="150000"/>
              </a:lnSpc>
              <a:buFontTx/>
              <a:buChar char="-"/>
            </a:pPr>
            <a:r>
              <a:rPr lang="el-GR" sz="1500" dirty="0">
                <a:latin typeface="Times New Roman" charset="0"/>
                <a:ea typeface="Times New Roman" charset="0"/>
                <a:cs typeface="Times New Roman" charset="0"/>
              </a:rPr>
              <a:t>Εκείνοι που συνομιλούν μπορεί να είναι συγκεκριμένοι χαρακτήρες που είναι εν μέρη γνωστή ή ιστορία τους ή αρχετυπικοί ρόλοι που ξεκινάνε να διαμορφώνονται, με αφετηρία τη σύνδεση με ένα σκηνικό περιβάλλον και στη συνέχεια αναπτύσσεται αναλυτικότερα η ταυτότητα τους. Μπορεί να είναι για παράδειγμα ζώα της ζούγκλας, μαθητές σε ένα σχολείο ή να έχουν συγκεκριμένη σχέση όπως εκείνη του εργαζόμενου και του αφεντικού </a:t>
            </a:r>
          </a:p>
          <a:p>
            <a:pPr marL="285750" indent="-285750" algn="just">
              <a:lnSpc>
                <a:spcPct val="150000"/>
              </a:lnSpc>
              <a:buFontTx/>
              <a:buChar char="-"/>
            </a:pPr>
            <a:endParaRPr lang="el-GR" sz="1500" dirty="0">
              <a:latin typeface="Times New Roman" charset="0"/>
              <a:ea typeface="Times New Roman" charset="0"/>
              <a:cs typeface="Times New Roman" charset="0"/>
            </a:endParaRPr>
          </a:p>
          <a:p>
            <a:pPr marL="285750" indent="-285750" algn="just">
              <a:lnSpc>
                <a:spcPct val="150000"/>
              </a:lnSpc>
              <a:buFontTx/>
              <a:buChar char="-"/>
            </a:pPr>
            <a:endParaRPr lang="el-GR" sz="1500" dirty="0">
              <a:latin typeface="Times New Roman" charset="0"/>
              <a:ea typeface="Times New Roman" charset="0"/>
              <a:cs typeface="Times New Roman" charset="0"/>
            </a:endParaRPr>
          </a:p>
          <a:p>
            <a:pPr marL="285750" indent="-285750" algn="just">
              <a:lnSpc>
                <a:spcPct val="150000"/>
              </a:lnSpc>
              <a:buFontTx/>
              <a:buChar char="-"/>
            </a:pP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33803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7279" y="321972"/>
            <a:ext cx="10212946" cy="417422"/>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Βιβλιογραφία</a:t>
            </a:r>
            <a:endParaRPr lang="en-US" sz="1600" b="1" dirty="0">
              <a:latin typeface="Times New Roman" charset="0"/>
              <a:ea typeface="Times New Roman" charset="0"/>
              <a:cs typeface="Times New Roman" charset="0"/>
            </a:endParaRPr>
          </a:p>
        </p:txBody>
      </p:sp>
      <p:sp>
        <p:nvSpPr>
          <p:cNvPr id="5" name="TextBox 4"/>
          <p:cNvSpPr txBox="1"/>
          <p:nvPr/>
        </p:nvSpPr>
        <p:spPr>
          <a:xfrm>
            <a:off x="296214" y="888642"/>
            <a:ext cx="10844011" cy="3741409"/>
          </a:xfrm>
          <a:prstGeom prst="rect">
            <a:avLst/>
          </a:prstGeom>
          <a:noFill/>
        </p:spPr>
        <p:txBody>
          <a:bodyPr wrap="square" rtlCol="0">
            <a:spAutoFit/>
          </a:bodyPr>
          <a:lstStyle/>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Γραμματάς</a:t>
            </a:r>
            <a:r>
              <a:rPr lang="el-GR" sz="1600" dirty="0">
                <a:latin typeface="Times New Roman" charset="0"/>
                <a:ea typeface="Times New Roman" charset="0"/>
                <a:cs typeface="Times New Roman" charset="0"/>
              </a:rPr>
              <a:t>, Θ. (1999). </a:t>
            </a:r>
            <a:r>
              <a:rPr lang="en-GB" sz="1600" i="1" dirty="0">
                <a:latin typeface="Times New Roman" charset="0"/>
                <a:ea typeface="Times New Roman" charset="0"/>
                <a:cs typeface="Times New Roman" charset="0"/>
              </a:rPr>
              <a:t>Fantasyland: </a:t>
            </a:r>
            <a:r>
              <a:rPr lang="el-GR" sz="1600" i="1" dirty="0">
                <a:latin typeface="Times New Roman" charset="0"/>
                <a:ea typeface="Times New Roman" charset="0"/>
                <a:cs typeface="Times New Roman" charset="0"/>
              </a:rPr>
              <a:t>Θέατρο για παιδικό και νεανικό κοινό</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Τυπωθυύ</a:t>
            </a:r>
            <a:endParaRPr lang="el-GR" sz="1600" i="1" dirty="0">
              <a:latin typeface="Times New Roman" charset="0"/>
              <a:ea typeface="Times New Roman" charset="0"/>
              <a:cs typeface="Times New Roman" charset="0"/>
            </a:endParaRPr>
          </a:p>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Κουρετζής</a:t>
            </a:r>
            <a:r>
              <a:rPr lang="el-GR" sz="1600" dirty="0">
                <a:latin typeface="Times New Roman" charset="0"/>
                <a:ea typeface="Times New Roman" charset="0"/>
                <a:cs typeface="Times New Roman" charset="0"/>
              </a:rPr>
              <a:t>, Λ. (1991). </a:t>
            </a:r>
            <a:r>
              <a:rPr lang="el-GR" sz="1600" i="1" dirty="0">
                <a:latin typeface="Times New Roman" charset="0"/>
                <a:ea typeface="Times New Roman" charset="0"/>
                <a:cs typeface="Times New Roman" charset="0"/>
              </a:rPr>
              <a:t>Το θεατρικό παιχνίδι (παιδαγωγική θεωρία, πρακτική και </a:t>
            </a:r>
            <a:r>
              <a:rPr lang="el-GR" sz="1600" i="1" dirty="0" err="1">
                <a:latin typeface="Times New Roman" charset="0"/>
                <a:ea typeface="Times New Roman" charset="0"/>
                <a:cs typeface="Times New Roman" charset="0"/>
              </a:rPr>
              <a:t>θεατρολογική</a:t>
            </a:r>
            <a:r>
              <a:rPr lang="el-GR" sz="1600" i="1" dirty="0">
                <a:latin typeface="Times New Roman" charset="0"/>
                <a:ea typeface="Times New Roman" charset="0"/>
                <a:cs typeface="Times New Roman" charset="0"/>
              </a:rPr>
              <a:t> προσέγγιση)</a:t>
            </a:r>
            <a:r>
              <a:rPr lang="el-GR" sz="1600" dirty="0">
                <a:latin typeface="Times New Roman" charset="0"/>
                <a:ea typeface="Times New Roman" charset="0"/>
                <a:cs typeface="Times New Roman" charset="0"/>
              </a:rPr>
              <a:t>. Αθήνα</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Καστανιώτης.</a:t>
            </a:r>
          </a:p>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Κουρετζής</a:t>
            </a:r>
            <a:r>
              <a:rPr lang="el-GR" sz="1600" dirty="0">
                <a:latin typeface="Times New Roman" charset="0"/>
                <a:ea typeface="Times New Roman" charset="0"/>
                <a:cs typeface="Times New Roman" charset="0"/>
              </a:rPr>
              <a:t>, Λ. (2008). </a:t>
            </a:r>
            <a:r>
              <a:rPr lang="el-GR" sz="1600" i="1" dirty="0">
                <a:latin typeface="Times New Roman" charset="0"/>
                <a:ea typeface="Times New Roman" charset="0"/>
                <a:cs typeface="Times New Roman" charset="0"/>
              </a:rPr>
              <a:t>Το θεατρικό παιχνίδι και οι διαστάσεις του</a:t>
            </a:r>
            <a:r>
              <a:rPr lang="el-GR" sz="1600" dirty="0">
                <a:latin typeface="Times New Roman" charset="0"/>
                <a:ea typeface="Times New Roman" charset="0"/>
                <a:cs typeface="Times New Roman" charset="0"/>
              </a:rPr>
              <a:t>. Αθήνα</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Ταξιδευτής.</a:t>
            </a:r>
          </a:p>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Λοΐζου</a:t>
            </a:r>
            <a:r>
              <a:rPr lang="el-GR" sz="1600" dirty="0">
                <a:latin typeface="Times New Roman" charset="0"/>
                <a:ea typeface="Times New Roman" charset="0"/>
                <a:cs typeface="Times New Roman" charset="0"/>
              </a:rPr>
              <a:t>, Ε, (2021).  </a:t>
            </a:r>
            <a:r>
              <a:rPr lang="el-GR" sz="1600" i="1" dirty="0">
                <a:latin typeface="Times New Roman" charset="0"/>
                <a:ea typeface="Times New Roman" charset="0"/>
                <a:cs typeface="Times New Roman" charset="0"/>
              </a:rPr>
              <a:t>Το παιχνίδι στην προσχολική εκπαίδευση</a:t>
            </a:r>
            <a:r>
              <a:rPr lang="en-US" sz="1600" i="1" dirty="0">
                <a:latin typeface="Times New Roman" charset="0"/>
                <a:ea typeface="Times New Roman" charset="0"/>
                <a:cs typeface="Times New Roman" charset="0"/>
              </a:rPr>
              <a:t>; </a:t>
            </a:r>
            <a:r>
              <a:rPr lang="el-GR" sz="1600" i="1" dirty="0">
                <a:latin typeface="Times New Roman" charset="0"/>
                <a:ea typeface="Times New Roman" charset="0"/>
                <a:cs typeface="Times New Roman" charset="0"/>
              </a:rPr>
              <a:t>Η αλληλένδετη σχέση του με τη μάθηση και την ανάπτυξη</a:t>
            </a:r>
            <a:r>
              <a:rPr lang="el-GR" sz="1600" dirty="0">
                <a:latin typeface="Times New Roman" charset="0"/>
                <a:ea typeface="Times New Roman" charset="0"/>
                <a:cs typeface="Times New Roman" charset="0"/>
              </a:rPr>
              <a:t>. Αθήνα</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Πεδίο.</a:t>
            </a:r>
          </a:p>
          <a:p>
            <a:pPr marL="285750" indent="-285750" algn="just">
              <a:lnSpc>
                <a:spcPct val="150000"/>
              </a:lnSpc>
              <a:buFont typeface="Arial" charset="0"/>
              <a:buChar char="•"/>
            </a:pPr>
            <a:r>
              <a:rPr lang="el-GR" sz="1600" dirty="0">
                <a:latin typeface="Times New Roman" charset="0"/>
                <a:ea typeface="Times New Roman" charset="0"/>
                <a:cs typeface="Times New Roman" charset="0"/>
              </a:rPr>
              <a:t>Παπαδόπουλος, Σ. (2010). </a:t>
            </a:r>
            <a:r>
              <a:rPr lang="el-GR" sz="1600" i="1" dirty="0">
                <a:latin typeface="Times New Roman" charset="0"/>
                <a:ea typeface="Times New Roman" charset="0"/>
                <a:cs typeface="Times New Roman" charset="0"/>
              </a:rPr>
              <a:t>Παιδαγωγική́ του θεάτρου</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Αθήνα</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Αυτοέκδοση</a:t>
            </a:r>
            <a:r>
              <a:rPr lang="el-GR" sz="1600" dirty="0">
                <a:latin typeface="Times New Roman" charset="0"/>
                <a:ea typeface="Times New Roman" charset="0"/>
                <a:cs typeface="Times New Roman" charset="0"/>
              </a:rPr>
              <a:t>.</a:t>
            </a:r>
          </a:p>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Πίγκου</a:t>
            </a:r>
            <a:r>
              <a:rPr lang="el-GR" sz="1600" dirty="0">
                <a:latin typeface="Times New Roman" charset="0"/>
                <a:ea typeface="Times New Roman" charset="0"/>
                <a:cs typeface="Times New Roman" charset="0"/>
              </a:rPr>
              <a:t> - </a:t>
            </a:r>
            <a:r>
              <a:rPr lang="el-GR" sz="1600" dirty="0" err="1">
                <a:latin typeface="Times New Roman" charset="0"/>
                <a:ea typeface="Times New Roman" charset="0"/>
                <a:cs typeface="Times New Roman" charset="0"/>
              </a:rPr>
              <a:t>Ρεπούση</a:t>
            </a:r>
            <a:r>
              <a:rPr lang="el-GR" sz="1600" dirty="0">
                <a:latin typeface="Times New Roman" charset="0"/>
                <a:ea typeface="Times New Roman" charset="0"/>
                <a:cs typeface="Times New Roman" charset="0"/>
              </a:rPr>
              <a:t>, Μ. (2019).</a:t>
            </a:r>
            <a:r>
              <a:rPr lang="el-GR" sz="1600" i="1" dirty="0">
                <a:latin typeface="Times New Roman" charset="0"/>
                <a:ea typeface="Times New Roman" charset="0"/>
                <a:cs typeface="Times New Roman" charset="0"/>
              </a:rPr>
              <a:t>Από́ το θέατρο στην εκπαίδευση</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Αθήνα</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Καστανιώτης</a:t>
            </a:r>
            <a:r>
              <a:rPr lang="el-GR" sz="1600" dirty="0">
                <a:latin typeface="Times New Roman" charset="0"/>
                <a:ea typeface="Times New Roman" charset="0"/>
                <a:cs typeface="Times New Roman" charset="0"/>
              </a:rPr>
              <a:t>.</a:t>
            </a:r>
          </a:p>
          <a:p>
            <a:pPr marL="285750" indent="-285750" algn="just">
              <a:lnSpc>
                <a:spcPct val="150000"/>
              </a:lnSpc>
              <a:buFont typeface="Arial" charset="0"/>
              <a:buChar char="•"/>
            </a:pPr>
            <a:r>
              <a:rPr lang="el-GR" sz="1600" dirty="0">
                <a:latin typeface="Times New Roman" charset="0"/>
                <a:ea typeface="Times New Roman" charset="0"/>
                <a:cs typeface="Times New Roman" charset="0"/>
              </a:rPr>
              <a:t>Τσιάρας, Α. (2005). </a:t>
            </a:r>
            <a:r>
              <a:rPr lang="el-GR" sz="1600" i="1" dirty="0">
                <a:latin typeface="Times New Roman" charset="0"/>
                <a:ea typeface="Times New Roman" charset="0"/>
                <a:cs typeface="Times New Roman" charset="0"/>
              </a:rPr>
              <a:t>Το Δράμα  και το Θέατρο στην Εκπαίδευση</a:t>
            </a:r>
            <a:r>
              <a:rPr lang="el-GR" sz="1600" dirty="0">
                <a:latin typeface="Times New Roman" charset="0"/>
                <a:ea typeface="Times New Roman" charset="0"/>
                <a:cs typeface="Times New Roman" charset="0"/>
              </a:rPr>
              <a:t>. Αθήνα</a:t>
            </a:r>
            <a:r>
              <a:rPr lang="en-US" sz="1600"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Εκδόσεις-Εκτυπώσεις Παπούλιας. </a:t>
            </a:r>
            <a:endParaRPr lang="en-US" sz="1600" dirty="0">
              <a:latin typeface="Times New Roman" charset="0"/>
              <a:ea typeface="Times New Roman" charset="0"/>
              <a:cs typeface="Times New Roman" charset="0"/>
            </a:endParaRPr>
          </a:p>
          <a:p>
            <a:pPr algn="just">
              <a:lnSpc>
                <a:spcPct val="150000"/>
              </a:lnSpc>
            </a:pPr>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31043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56081AA-71E8-41FB-EAD5-E1D077C4E298}"/>
              </a:ext>
            </a:extLst>
          </p:cNvPr>
          <p:cNvSpPr txBox="1"/>
          <p:nvPr/>
        </p:nvSpPr>
        <p:spPr>
          <a:xfrm>
            <a:off x="1702129" y="178130"/>
            <a:ext cx="8787741" cy="369332"/>
          </a:xfrm>
          <a:prstGeom prst="rect">
            <a:avLst/>
          </a:prstGeom>
          <a:noFill/>
        </p:spPr>
        <p:txBody>
          <a:bodyPr wrap="square" rtlCol="0">
            <a:spAutoFit/>
          </a:bodyPr>
          <a:lstStyle/>
          <a:p>
            <a:pPr marL="285750" indent="-285750" algn="ctr">
              <a:buFont typeface="Wingdings" pitchFamily="2" charset="2"/>
              <a:buChar char="Ø"/>
            </a:pPr>
            <a:r>
              <a:rPr lang="el-GR" b="1" u="sng" dirty="0">
                <a:latin typeface="Times New Roman" panose="02020603050405020304" pitchFamily="18" charset="0"/>
                <a:cs typeface="Times New Roman" panose="02020603050405020304" pitchFamily="18" charset="0"/>
              </a:rPr>
              <a:t>Ανακεφαλαίωση</a:t>
            </a:r>
            <a:endParaRPr lang="en-GR" b="1" u="sng"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B5044DB-358A-EFF3-1B71-9397C580E546}"/>
              </a:ext>
            </a:extLst>
          </p:cNvPr>
          <p:cNvSpPr txBox="1"/>
          <p:nvPr/>
        </p:nvSpPr>
        <p:spPr>
          <a:xfrm>
            <a:off x="-1" y="642465"/>
            <a:ext cx="12192000" cy="5028492"/>
          </a:xfrm>
          <a:prstGeom prst="rect">
            <a:avLst/>
          </a:prstGeom>
          <a:noFill/>
        </p:spPr>
        <p:txBody>
          <a:bodyPr wrap="square" rtlCol="0">
            <a:spAutoFit/>
          </a:bodyPr>
          <a:lstStyle/>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Δεύτερο συστατικό της διδακτικής του θεάτρου, το θέατρο. Η λέξη θέατρο έχει χρησιμοποιηθεί με διαφορετικές σημασίες (λεκτική και οπτική σημειολογία της παράστασης, στον χώρο ή στο κτίριο, στο θεατρικό έργο ως λογοτεχνικό είδος, ως διαφορετικά ρεύματα, οργανωμένη επιχείρηση, στον κόσμο του θεάτρου, οι ρόλοι που παίζουμε στην καθημερινότητα)</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Σύνδεση του θεάτρου με την τελετουργία, σύνδεση τις των ριζών του δυτικού θεάτρου με το αρχαίο δράμα και τον διθύραμβο που συνδέονται με τραγούδια και τελετουργίες για τη γονιμότητα, τον κύκλο της ζωής, τη γέννηση και τον θάνατος.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Σύνδεση του θεάτρου στις διαφορετικές περιόδους, διαφορετικούς χώρους (εκκλησία, κοινότητα), με διαφορετικές αξίες (διαφορετικές κοινωνικές τάξεις, διαφορετικό στάτους), διαφορετικούς στόχους (έκφραση διαχρονικών αξιών, μετασχηματισμός)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Τα δομικά στοιχεία του θέατρου είναι το δραματικό έργο/κείμενο, η  παράσταση και το κοινό</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Αλλαγή ισορροπίας των δομικών στοιχείων, από το λογοτεχνικό έργο και το συγγραφέα κερδίζει η παράσταση, το κείμενο μπορεί να μη βασίζεται σε έργο αλλά στον αυτοσχεδιασμό (θέατρο επινόηση, θέατρο ντοκουμέντο), από τις διαχρονικές αξίες σε θέματα που αφορούν την πραγματική ζωή</a:t>
            </a:r>
          </a:p>
        </p:txBody>
      </p:sp>
    </p:spTree>
    <p:extLst>
      <p:ext uri="{BB962C8B-B14F-4D97-AF65-F5344CB8AC3E}">
        <p14:creationId xmlns:p14="http://schemas.microsoft.com/office/powerpoint/2010/main" val="1640802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980B96-806E-B9A7-BD02-B6A7E8967AB1}"/>
              </a:ext>
            </a:extLst>
          </p:cNvPr>
          <p:cNvSpPr txBox="1"/>
          <p:nvPr/>
        </p:nvSpPr>
        <p:spPr>
          <a:xfrm>
            <a:off x="0" y="23751"/>
            <a:ext cx="12077205" cy="5859489"/>
          </a:xfrm>
          <a:prstGeom prst="rect">
            <a:avLst/>
          </a:prstGeom>
          <a:noFill/>
        </p:spPr>
        <p:txBody>
          <a:bodyPr wrap="square" rtlCol="0">
            <a:spAutoFit/>
          </a:bodyPr>
          <a:lstStyle/>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Ορισμός του θεάτρου στην εκπαίδευση ως διεπιστημονικός τομέας με δύο διαφορετικές διαστάσεις (</a:t>
            </a:r>
            <a:r>
              <a:rPr lang="el-GR" dirty="0" err="1">
                <a:latin typeface="Times New Roman" panose="02020603050405020304" pitchFamily="18" charset="0"/>
                <a:cs typeface="Times New Roman" panose="02020603050405020304" pitchFamily="18" charset="0"/>
              </a:rPr>
              <a:t>μορφοπαιδευτικό</a:t>
            </a:r>
            <a:r>
              <a:rPr lang="el-GR" dirty="0">
                <a:latin typeface="Times New Roman" panose="02020603050405020304" pitchFamily="18" charset="0"/>
                <a:cs typeface="Times New Roman" panose="02020603050405020304" pitchFamily="18" charset="0"/>
              </a:rPr>
              <a:t>, καλλιτεχνικό/αισθητικό), σε τέσσερα διαφορετικά επίπεδα (ψυχολογικό, κοινωνικό, αισθητικό και παιδαγωγικό) με βάση τη μετάβαση από τη φαντασία στην πραγματικότητα και από την πραγματικότητα στη φαντασία μεσώ της μετασχηματιστικής ΄δύναμης της θεατρικής πράξης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 Χώροι τυπικής και μη τυπικής εκπαίδευσης μεταμορφώνονται σε δραματικούς χώρους (χώρος σε δραματικό χώρο, χρόνος σε δραματικός χρόνος, οι συμμετέχοντες σε ρόλους και η αφήγηση σε δράση μέσω θεατρικών και σκηνικών τεχνικών)</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 Τα στοιχεία που ενυπάρχουν σε ένα αφηγηματικό κείμενο και σε ένα δραματικό περιβάλλον στα οποία τα παιδιά εμβαθύνουν μέσω του </a:t>
            </a:r>
            <a:r>
              <a:rPr lang="el-GR" dirty="0" err="1">
                <a:latin typeface="Times New Roman" panose="02020603050405020304" pitchFamily="18" charset="0"/>
                <a:cs typeface="Times New Roman" panose="02020603050405020304" pitchFamily="18" charset="0"/>
              </a:rPr>
              <a:t>θεατροπαιδαγωγικού</a:t>
            </a:r>
            <a:r>
              <a:rPr lang="el-GR" dirty="0">
                <a:latin typeface="Times New Roman" panose="02020603050405020304" pitchFamily="18" charset="0"/>
                <a:cs typeface="Times New Roman" panose="02020603050405020304" pitchFamily="18" charset="0"/>
              </a:rPr>
              <a:t> εργαστηρίου είναι τα δομικά στοιχεία του θεάτρου </a:t>
            </a:r>
            <a:r>
              <a:rPr lang="el-GR" b="1" dirty="0">
                <a:latin typeface="Times New Roman" panose="02020603050405020304" pitchFamily="18" charset="0"/>
                <a:cs typeface="Times New Roman" panose="02020603050405020304" pitchFamily="18" charset="0"/>
              </a:rPr>
              <a:t>(το εστιακό κέντρο, ο δραματικός χώρος, ο δραματικός χρόνος, ο ρόλος, δραματική ένταση, οι δραματικές καταστάσεις)</a:t>
            </a:r>
          </a:p>
          <a:p>
            <a:pPr marL="285750" indent="-285750" algn="just">
              <a:lnSpc>
                <a:spcPct val="150000"/>
              </a:lnSpc>
              <a:buFontTx/>
              <a:buChar char="-"/>
            </a:pP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Τα στοιχεία τα οποία μετατρέπουν ένα αφηγηματικό κείμενο σε δραματικό κείμενο/πλαίσιο (</a:t>
            </a:r>
            <a:r>
              <a:rPr lang="el-GR" b="1" dirty="0">
                <a:latin typeface="Times New Roman" charset="0"/>
                <a:ea typeface="Times New Roman" charset="0"/>
                <a:cs typeface="Times New Roman" charset="0"/>
              </a:rPr>
              <a:t>δράση, εκφραστικά μέσα ηθοποιού, δραματικοί διάλογοι, σκηνικές πρακτικές, δραματική πλοκή)</a:t>
            </a:r>
          </a:p>
          <a:p>
            <a:pPr marL="285750" indent="-285750" algn="just">
              <a:lnSpc>
                <a:spcPct val="150000"/>
              </a:lnSpc>
              <a:buFontTx/>
              <a:buChar char="-"/>
            </a:pPr>
            <a:r>
              <a:rPr lang="el-GR" dirty="0">
                <a:latin typeface="Times New Roman" charset="0"/>
                <a:cs typeface="Times New Roman" charset="0"/>
              </a:rPr>
              <a:t>Το </a:t>
            </a:r>
            <a:r>
              <a:rPr lang="el-GR" dirty="0" err="1">
                <a:latin typeface="Times New Roman" charset="0"/>
                <a:cs typeface="Times New Roman" charset="0"/>
              </a:rPr>
              <a:t>θεατροπαιδαγωγικό</a:t>
            </a:r>
            <a:r>
              <a:rPr lang="el-GR" dirty="0">
                <a:latin typeface="Times New Roman" charset="0"/>
                <a:cs typeface="Times New Roman" charset="0"/>
              </a:rPr>
              <a:t> εργαστήριο κινείται στο πραγματικό επίπεδο (βιωμένη εμπειρία) και στο μυθοπλαστικό επίπεδο (ενυπάρχει στο πραγματικό μετασχηματίζοντας το πραγματικό σε φανταστικό)</a:t>
            </a:r>
            <a:endParaRPr lang="el-GR" dirty="0">
              <a:latin typeface="Times New Roman" panose="02020603050405020304" pitchFamily="18" charset="0"/>
              <a:cs typeface="Times New Roman" panose="02020603050405020304" pitchFamily="18" charset="0"/>
            </a:endParaRPr>
          </a:p>
          <a:p>
            <a:pPr marL="285750" indent="-285750" algn="just">
              <a:lnSpc>
                <a:spcPct val="150000"/>
              </a:lnSpc>
              <a:buFontTx/>
              <a:buChar char="-"/>
            </a:pP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2939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1536" y="194201"/>
            <a:ext cx="9337183" cy="338554"/>
          </a:xfrm>
          <a:prstGeom prst="rect">
            <a:avLst/>
          </a:prstGeom>
          <a:noFill/>
        </p:spPr>
        <p:txBody>
          <a:bodyPr wrap="square" rtlCol="0">
            <a:spAutoFit/>
          </a:bodyPr>
          <a:lstStyle/>
          <a:p>
            <a:pPr marL="285750" indent="-285750">
              <a:buFont typeface="Arial" charset="0"/>
              <a:buChar char="•"/>
            </a:pPr>
            <a:r>
              <a:rPr lang="el-GR" sz="1600" b="1" u="sng" dirty="0">
                <a:latin typeface="Times New Roman" charset="0"/>
                <a:ea typeface="Times New Roman" charset="0"/>
                <a:cs typeface="Times New Roman" charset="0"/>
              </a:rPr>
              <a:t>Το εστιακό κέντρο</a:t>
            </a:r>
            <a:endParaRPr lang="en-US" sz="1600" b="1" u="sng" dirty="0">
              <a:latin typeface="Times New Roman" charset="0"/>
              <a:ea typeface="Times New Roman" charset="0"/>
              <a:cs typeface="Times New Roman" charset="0"/>
            </a:endParaRPr>
          </a:p>
        </p:txBody>
      </p:sp>
      <p:sp>
        <p:nvSpPr>
          <p:cNvPr id="5" name="TextBox 4"/>
          <p:cNvSpPr txBox="1"/>
          <p:nvPr/>
        </p:nvSpPr>
        <p:spPr>
          <a:xfrm>
            <a:off x="55808" y="439741"/>
            <a:ext cx="12076090" cy="3554819"/>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Το εστιακό κέντρο είναι η γενική θεματική περιοχή του εργαστηρίου του θεατρικού παιχνιδιού, αν πρόκειται για χτίσιμο της δραματικής πλοκής με βάση ένα γενικό θέμα (ταξίδι, ζώα, φυτά) αλλά και εκείνη η ειδική πλευρά από την οποία θα επιδιώξουμε να προσεγγίσουμε το θέμα μας (τρόπος ταξιδιών, προορισμοί ταξιδιών, κίνδυνοι ταξιδιών, συναισθήματα διαφορετικών χαρακτήρων για τα ταξίδια, τα ζώα που υπάρχουν σε διαφορετικές περιοχές, σχέση ανθρώπων με ζώα, σχέση θρησκείας και δοξασιών με την πανίδα). Μέσα από αυτή τη διαδικασία θα καταλήξουμε σε ένα προ-κείμενο το οποίο καθορίζει τα σημεία εστίασης, ενώ το ακριβές περιεχόμενο θα καθοριστεί στην πράξη μαζί με τα παιδιά ανάλογα την εξέλιξη του θεατρικού παιχνιδιού.  </a:t>
            </a:r>
          </a:p>
          <a:p>
            <a:pPr marL="285750" indent="-285750" algn="just">
              <a:lnSpc>
                <a:spcPct val="150000"/>
              </a:lnSpc>
              <a:buFontTx/>
              <a:buChar char="-"/>
            </a:pPr>
            <a:r>
              <a:rPr lang="el-GR" sz="1500" dirty="0">
                <a:latin typeface="Times New Roman" charset="0"/>
                <a:ea typeface="Times New Roman" charset="0"/>
                <a:cs typeface="Times New Roman" charset="0"/>
              </a:rPr>
              <a:t>  Την ίδια διακόσια θα μπορούσε να ακολουθήσει ο εμψυχωτής αν αποφασίσει να αναπτύξει το δραματικό πλαίσιο με βάση ένα αφηγηματικό κείμενο (παραμύθι, ποίημα, λογοτεχνικό κείμενο κ.α.) ώστε ο εμψυχωτής να αποφασίσει σε τι ακριβώς θα εστιάσει (στην πλευρά των δραματικών χαρακτήρων, σε επιμέρους καταστάσεις ή σε ένα κεντρικό γεγονός).</a:t>
            </a:r>
          </a:p>
          <a:p>
            <a:pPr marL="285750" indent="-285750" algn="just">
              <a:lnSpc>
                <a:spcPct val="150000"/>
              </a:lnSpc>
              <a:buFontTx/>
              <a:buChar char="-"/>
            </a:pPr>
            <a:endParaRPr lang="en-US" sz="1500" dirty="0">
              <a:latin typeface="Times New Roman" charset="0"/>
              <a:ea typeface="Times New Roman" charset="0"/>
              <a:cs typeface="Times New Roman" charset="0"/>
            </a:endParaRPr>
          </a:p>
        </p:txBody>
      </p:sp>
      <p:sp>
        <p:nvSpPr>
          <p:cNvPr id="6" name="TextBox 5"/>
          <p:cNvSpPr txBox="1"/>
          <p:nvPr/>
        </p:nvSpPr>
        <p:spPr>
          <a:xfrm>
            <a:off x="55808" y="3477876"/>
            <a:ext cx="5924282" cy="338554"/>
          </a:xfrm>
          <a:prstGeom prst="rect">
            <a:avLst/>
          </a:prstGeom>
          <a:noFill/>
        </p:spPr>
        <p:txBody>
          <a:bodyPr wrap="square" rtlCol="0">
            <a:spAutoFit/>
          </a:bodyPr>
          <a:lstStyle/>
          <a:p>
            <a:pPr marL="285750" indent="-285750" algn="just">
              <a:buFont typeface="Arial" charset="0"/>
              <a:buChar char="•"/>
            </a:pPr>
            <a:r>
              <a:rPr lang="el-GR" sz="1600" b="1" u="sng" dirty="0">
                <a:latin typeface="Times New Roman" charset="0"/>
                <a:ea typeface="Times New Roman" charset="0"/>
                <a:cs typeface="Times New Roman" charset="0"/>
              </a:rPr>
              <a:t>Δραματικό χώρος</a:t>
            </a:r>
            <a:endParaRPr lang="en-US" sz="1600" b="1" u="sng" dirty="0">
              <a:latin typeface="Times New Roman" charset="0"/>
              <a:ea typeface="Times New Roman" charset="0"/>
              <a:cs typeface="Times New Roman" charset="0"/>
            </a:endParaRPr>
          </a:p>
        </p:txBody>
      </p:sp>
      <p:sp>
        <p:nvSpPr>
          <p:cNvPr id="8" name="TextBox 7"/>
          <p:cNvSpPr txBox="1"/>
          <p:nvPr/>
        </p:nvSpPr>
        <p:spPr>
          <a:xfrm>
            <a:off x="-55808" y="3723416"/>
            <a:ext cx="12192000" cy="3554819"/>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Είναι εκείνος ο χώρος στον οποίο εξελίσσεται η δράση. Για την οριοθέτηση του χώρου ο εμψυχωτής μπορεί να προσδιορίσει τα συγκεκριμένα αρχιτεκτονικά και γεωμετρικά χαρακτηριστικά του, τις ψυχοκοινωνικές, τις θρησκευτικές, τις ιστορικές και πολιτισμικές του υποδηλώσεις, τη σύνδεση του με τον χρόνο και το πλήθος των ρόλων, των σχέσεων και των καταστάσεων που μπορούν να εξελίσσονται στον χώρο αυτό.</a:t>
            </a:r>
          </a:p>
          <a:p>
            <a:pPr marL="285750" indent="-285750" algn="just">
              <a:lnSpc>
                <a:spcPct val="150000"/>
              </a:lnSpc>
              <a:buFontTx/>
              <a:buChar char="-"/>
            </a:pPr>
            <a:r>
              <a:rPr lang="el-GR" sz="1500" dirty="0">
                <a:latin typeface="Times New Roman" charset="0"/>
                <a:ea typeface="Times New Roman" charset="0"/>
                <a:cs typeface="Times New Roman" charset="0"/>
              </a:rPr>
              <a:t>Με βάση τα διαφορετικά </a:t>
            </a:r>
            <a:r>
              <a:rPr lang="el-GR" sz="1500" b="1" dirty="0">
                <a:latin typeface="Times New Roman" charset="0"/>
                <a:ea typeface="Times New Roman" charset="0"/>
                <a:cs typeface="Times New Roman" charset="0"/>
              </a:rPr>
              <a:t>αρχιτεκτονικά και γεωμετρικά χαρακτηριστικά </a:t>
            </a:r>
            <a:r>
              <a:rPr lang="el-GR" sz="1500" dirty="0">
                <a:latin typeface="Times New Roman" charset="0"/>
                <a:ea typeface="Times New Roman" charset="0"/>
                <a:cs typeface="Times New Roman" charset="0"/>
              </a:rPr>
              <a:t>αλλά και τα διαφορετικά χαρακτηριστικά που μπορούν να ανακαλυφθούν μέσω των αισθήσεων μπορούν να προκύψουν διαφορετικοί δραματικοί χώροι που θα παίξουν βασικό ρόλο στον τρόπο δράσης και στα συναισθήματα των δραματικών χαρακτήρων. ΄Ένας χώρος με βάση το </a:t>
            </a:r>
            <a:r>
              <a:rPr lang="el-GR" sz="1500" b="1" dirty="0">
                <a:latin typeface="Times New Roman" charset="0"/>
                <a:ea typeface="Times New Roman" charset="0"/>
                <a:cs typeface="Times New Roman" charset="0"/>
              </a:rPr>
              <a:t>μέγεθος</a:t>
            </a:r>
            <a:r>
              <a:rPr lang="el-GR" sz="1500" dirty="0">
                <a:latin typeface="Times New Roman" charset="0"/>
                <a:ea typeface="Times New Roman" charset="0"/>
                <a:cs typeface="Times New Roman" charset="0"/>
              </a:rPr>
              <a:t> ο χώρος μπορεί να είναι μικρός, στενός, μεγάλος, θεόρατος, μικροσκοπικός, με βάση το </a:t>
            </a:r>
            <a:r>
              <a:rPr lang="el-GR" sz="1500" b="1" dirty="0">
                <a:latin typeface="Times New Roman" charset="0"/>
                <a:ea typeface="Times New Roman" charset="0"/>
                <a:cs typeface="Times New Roman" charset="0"/>
              </a:rPr>
              <a:t>φωτισμό </a:t>
            </a:r>
            <a:r>
              <a:rPr lang="el-GR" sz="1500" dirty="0">
                <a:latin typeface="Times New Roman" charset="0"/>
                <a:ea typeface="Times New Roman" charset="0"/>
                <a:cs typeface="Times New Roman" charset="0"/>
              </a:rPr>
              <a:t>του ο χώρος μπορεί να είναι φωτεινός, σκοτεινός, να είναι χώρος ονείρου ή χώρος μαγικός, με βάση την </a:t>
            </a:r>
            <a:r>
              <a:rPr lang="el-GR" sz="1500" b="1" dirty="0">
                <a:latin typeface="Times New Roman" charset="0"/>
                <a:ea typeface="Times New Roman" charset="0"/>
                <a:cs typeface="Times New Roman" charset="0"/>
              </a:rPr>
              <a:t>τοποθεσία </a:t>
            </a:r>
            <a:r>
              <a:rPr lang="el-GR" sz="1500" dirty="0">
                <a:latin typeface="Times New Roman" charset="0"/>
                <a:ea typeface="Times New Roman" charset="0"/>
                <a:cs typeface="Times New Roman" charset="0"/>
              </a:rPr>
              <a:t>του  ο χώρος μπορεί να είναι εσωτερικός, εξωτερικός, σε μια ταράτσα, σε ένα υπόγειο και κάτω από τη θάλασσα, με βάση τα </a:t>
            </a:r>
            <a:r>
              <a:rPr lang="el-GR" sz="1500" b="1" dirty="0">
                <a:latin typeface="Times New Roman" charset="0"/>
                <a:ea typeface="Times New Roman" charset="0"/>
                <a:cs typeface="Times New Roman" charset="0"/>
              </a:rPr>
              <a:t>υλικά</a:t>
            </a:r>
            <a:r>
              <a:rPr lang="el-GR" sz="1500" dirty="0">
                <a:latin typeface="Times New Roman" charset="0"/>
                <a:ea typeface="Times New Roman" charset="0"/>
                <a:cs typeface="Times New Roman" charset="0"/>
              </a:rPr>
              <a:t> του ο χώρος μπορεί να είναι από γυαλί, από ξύλο, από τσιμέντο ή από χώμα, με βάση την </a:t>
            </a:r>
            <a:r>
              <a:rPr lang="el-GR" sz="1500" b="1" dirty="0">
                <a:latin typeface="Times New Roman" charset="0"/>
                <a:ea typeface="Times New Roman" charset="0"/>
                <a:cs typeface="Times New Roman" charset="0"/>
              </a:rPr>
              <a:t>αφή</a:t>
            </a:r>
            <a:r>
              <a:rPr lang="el-GR" sz="1500" dirty="0">
                <a:latin typeface="Times New Roman" charset="0"/>
                <a:ea typeface="Times New Roman" charset="0"/>
                <a:cs typeface="Times New Roman" charset="0"/>
              </a:rPr>
              <a:t> και τη </a:t>
            </a:r>
            <a:r>
              <a:rPr lang="el-GR" sz="1500" b="1" dirty="0">
                <a:latin typeface="Times New Roman" charset="0"/>
                <a:ea typeface="Times New Roman" charset="0"/>
                <a:cs typeface="Times New Roman" charset="0"/>
              </a:rPr>
              <a:t>μυρωδιά</a:t>
            </a:r>
            <a:r>
              <a:rPr lang="el-GR" sz="1500" dirty="0">
                <a:latin typeface="Times New Roman" charset="0"/>
                <a:ea typeface="Times New Roman" charset="0"/>
                <a:cs typeface="Times New Roman" charset="0"/>
              </a:rPr>
              <a:t> ο χώρος μπορεί να έχει μούχλα, να μυρίζει καινούρια υλικά, να μυρίζει φαγητά,</a:t>
            </a:r>
          </a:p>
          <a:p>
            <a:pPr marL="285750" indent="-285750" algn="just">
              <a:lnSpc>
                <a:spcPct val="150000"/>
              </a:lnSpc>
              <a:buFontTx/>
              <a:buChar char="-"/>
            </a:pPr>
            <a:r>
              <a:rPr lang="el-GR" sz="1500" dirty="0">
                <a:latin typeface="Times New Roman" charset="0"/>
                <a:ea typeface="Times New Roman" charset="0"/>
                <a:cs typeface="Times New Roman" charset="0"/>
              </a:rPr>
              <a:t>     </a:t>
            </a:r>
            <a:endParaRPr lang="en-US" sz="1500" dirty="0"/>
          </a:p>
        </p:txBody>
      </p:sp>
      <p:sp>
        <p:nvSpPr>
          <p:cNvPr id="2" name="TextBox 1">
            <a:extLst>
              <a:ext uri="{FF2B5EF4-FFF2-40B4-BE49-F238E27FC236}">
                <a16:creationId xmlns:a16="http://schemas.microsoft.com/office/drawing/2014/main" id="{DF135D22-4786-0871-641C-4E7BD6D74EF1}"/>
              </a:ext>
            </a:extLst>
          </p:cNvPr>
          <p:cNvSpPr txBox="1"/>
          <p:nvPr/>
        </p:nvSpPr>
        <p:spPr>
          <a:xfrm>
            <a:off x="3622838" y="-5854"/>
            <a:ext cx="4714504"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ΔΟΜΙΚΑ ΣΤΟΙΧΕΙΑ</a:t>
            </a:r>
            <a:endParaRPr lang="en-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35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3031" y="347730"/>
            <a:ext cx="11938715" cy="4939814"/>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με βάση τους ήχους που μπορεί κάποιος να ακούσει στον χώρο μπορεί να είναι σιωπηλός, να υπάρχει ανθρώπινη παρουσία, να μην υπάρχει ανθρώπινη παρουσία, να έχει θορύβους από διαφορετικές πηγές, με βάση τα </a:t>
            </a:r>
            <a:r>
              <a:rPr lang="el-GR" sz="1500" b="1" dirty="0">
                <a:latin typeface="Times New Roman" charset="0"/>
                <a:ea typeface="Times New Roman" charset="0"/>
                <a:cs typeface="Times New Roman" charset="0"/>
              </a:rPr>
              <a:t>αντικείμενα</a:t>
            </a:r>
            <a:r>
              <a:rPr lang="el-GR" sz="1500" dirty="0">
                <a:latin typeface="Times New Roman" charset="0"/>
                <a:ea typeface="Times New Roman" charset="0"/>
                <a:cs typeface="Times New Roman" charset="0"/>
              </a:rPr>
              <a:t> που μπορεί να υπάρχουν μπορεί να είναι άδειος, γεμάτος με καρέκλες, τραπέζια, παλιά γραφεία ή άλλα αντικείμενα και με βάση τη </a:t>
            </a:r>
            <a:r>
              <a:rPr lang="el-GR" sz="1500" b="1" dirty="0">
                <a:latin typeface="Times New Roman" charset="0"/>
                <a:ea typeface="Times New Roman" charset="0"/>
                <a:cs typeface="Times New Roman" charset="0"/>
              </a:rPr>
              <a:t>διάταξη </a:t>
            </a:r>
            <a:r>
              <a:rPr lang="el-GR" sz="1500" dirty="0">
                <a:latin typeface="Times New Roman" charset="0"/>
                <a:ea typeface="Times New Roman" charset="0"/>
                <a:cs typeface="Times New Roman" charset="0"/>
              </a:rPr>
              <a:t>των χώρων μπορεί να είναι ενιαίος ή με επιμέρους δωμάτια. </a:t>
            </a:r>
          </a:p>
          <a:p>
            <a:pPr marL="285750" indent="-285750" algn="just">
              <a:lnSpc>
                <a:spcPct val="150000"/>
              </a:lnSpc>
              <a:buFontTx/>
              <a:buChar char="-"/>
            </a:pPr>
            <a:r>
              <a:rPr lang="el-GR" sz="1500" dirty="0">
                <a:latin typeface="Times New Roman" charset="0"/>
                <a:ea typeface="Times New Roman" charset="0"/>
                <a:cs typeface="Times New Roman" charset="0"/>
              </a:rPr>
              <a:t>Με βάση τους </a:t>
            </a:r>
            <a:r>
              <a:rPr lang="el-GR" sz="1500" b="1" dirty="0">
                <a:latin typeface="Times New Roman" charset="0"/>
                <a:ea typeface="Times New Roman" charset="0"/>
                <a:cs typeface="Times New Roman" charset="0"/>
              </a:rPr>
              <a:t>συμβολισμούς</a:t>
            </a:r>
            <a:r>
              <a:rPr lang="el-GR" sz="1500" dirty="0">
                <a:latin typeface="Times New Roman" charset="0"/>
                <a:ea typeface="Times New Roman" charset="0"/>
                <a:cs typeface="Times New Roman" charset="0"/>
              </a:rPr>
              <a:t> μπορεί να είναι χώρος </a:t>
            </a:r>
            <a:r>
              <a:rPr lang="el-GR" sz="1500" b="1" dirty="0">
                <a:latin typeface="Times New Roman" charset="0"/>
                <a:ea typeface="Times New Roman" charset="0"/>
                <a:cs typeface="Times New Roman" charset="0"/>
              </a:rPr>
              <a:t>λατρείας,</a:t>
            </a:r>
            <a:r>
              <a:rPr lang="el-GR" sz="1500" dirty="0">
                <a:latin typeface="Times New Roman" charset="0"/>
                <a:ea typeface="Times New Roman" charset="0"/>
                <a:cs typeface="Times New Roman" charset="0"/>
              </a:rPr>
              <a:t> χώρος </a:t>
            </a:r>
            <a:r>
              <a:rPr lang="el-GR" sz="1500" b="1" dirty="0">
                <a:latin typeface="Times New Roman" charset="0"/>
                <a:ea typeface="Times New Roman" charset="0"/>
                <a:cs typeface="Times New Roman" charset="0"/>
              </a:rPr>
              <a:t>εξουσίας</a:t>
            </a:r>
            <a:r>
              <a:rPr lang="el-GR" sz="1500" dirty="0">
                <a:latin typeface="Times New Roman" charset="0"/>
                <a:ea typeface="Times New Roman" charset="0"/>
                <a:cs typeface="Times New Roman" charset="0"/>
              </a:rPr>
              <a:t>, χώρος </a:t>
            </a:r>
            <a:r>
              <a:rPr lang="el-GR" sz="1500" b="1" dirty="0">
                <a:latin typeface="Times New Roman" charset="0"/>
                <a:ea typeface="Times New Roman" charset="0"/>
                <a:cs typeface="Times New Roman" charset="0"/>
              </a:rPr>
              <a:t>ονείρου</a:t>
            </a:r>
            <a:r>
              <a:rPr lang="mr-IN" sz="1500" dirty="0">
                <a:latin typeface="Times New Roman" charset="0"/>
                <a:ea typeface="Times New Roman" charset="0"/>
                <a:cs typeface="Times New Roman" charset="0"/>
              </a:rPr>
              <a:t>…</a:t>
            </a:r>
            <a:endParaRPr lang="el-GR" sz="1500" dirty="0">
              <a:latin typeface="Times New Roman" charset="0"/>
              <a:ea typeface="Times New Roman" charset="0"/>
              <a:cs typeface="Times New Roman" charset="0"/>
            </a:endParaRPr>
          </a:p>
          <a:p>
            <a:pPr marL="285750" indent="-285750" algn="just">
              <a:lnSpc>
                <a:spcPct val="150000"/>
              </a:lnSpc>
              <a:buFontTx/>
              <a:buChar char="-"/>
            </a:pPr>
            <a:r>
              <a:rPr lang="el-GR" sz="1500" dirty="0">
                <a:latin typeface="Times New Roman" charset="0"/>
                <a:ea typeface="Times New Roman" charset="0"/>
                <a:cs typeface="Times New Roman" charset="0"/>
              </a:rPr>
              <a:t>Με βάση τη σύνδεση του δραματικού χώρου με τον χρόνο μπορεί να είναι παλιός, νέος, ανακαινισμένος, άχρονος ή και αν συνδέεται με μια συγκεκριμένη ιστορική περίοδο</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Με βάση την </a:t>
            </a:r>
            <a:r>
              <a:rPr lang="el-GR" sz="1500" b="1" dirty="0">
                <a:latin typeface="Times New Roman" charset="0"/>
                <a:ea typeface="Times New Roman" charset="0"/>
                <a:cs typeface="Times New Roman" charset="0"/>
              </a:rPr>
              <a:t>πρόσβαση ή όχι συγκεκριμένων ρόλων</a:t>
            </a:r>
            <a:r>
              <a:rPr lang="el-GR" sz="1500" dirty="0">
                <a:latin typeface="Times New Roman" charset="0"/>
                <a:ea typeface="Times New Roman" charset="0"/>
                <a:cs typeface="Times New Roman" charset="0"/>
              </a:rPr>
              <a:t>, τον </a:t>
            </a:r>
            <a:r>
              <a:rPr lang="el-GR" sz="1500" b="1" dirty="0">
                <a:latin typeface="Times New Roman" charset="0"/>
                <a:ea typeface="Times New Roman" charset="0"/>
                <a:cs typeface="Times New Roman" charset="0"/>
              </a:rPr>
              <a:t>σκοπό που την επισκέπτονται οι χαρακτήρες </a:t>
            </a:r>
            <a:r>
              <a:rPr lang="el-GR" sz="1500" dirty="0">
                <a:latin typeface="Times New Roman" charset="0"/>
                <a:ea typeface="Times New Roman" charset="0"/>
                <a:cs typeface="Times New Roman" charset="0"/>
              </a:rPr>
              <a:t>και τα </a:t>
            </a:r>
            <a:r>
              <a:rPr lang="el-GR" sz="1500" b="1" dirty="0">
                <a:latin typeface="Times New Roman" charset="0"/>
                <a:ea typeface="Times New Roman" charset="0"/>
                <a:cs typeface="Times New Roman" charset="0"/>
              </a:rPr>
              <a:t>συναισθήματα που μπορεί να προκαλούν στους παρευρισκόμενους</a:t>
            </a:r>
            <a:r>
              <a:rPr lang="el-GR" sz="1500" dirty="0">
                <a:latin typeface="Times New Roman" charset="0"/>
                <a:ea typeface="Times New Roman" charset="0"/>
                <a:cs typeface="Times New Roman" charset="0"/>
              </a:rPr>
              <a:t> οι χώροι μπορεί να είναι </a:t>
            </a:r>
            <a:r>
              <a:rPr lang="el-GR" sz="1500" b="1" dirty="0">
                <a:latin typeface="Times New Roman" charset="0"/>
                <a:ea typeface="Times New Roman" charset="0"/>
                <a:cs typeface="Times New Roman" charset="0"/>
              </a:rPr>
              <a:t>μυστικοί</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απαγορευμένοι</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χώροι διασκέδασης</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χώροι συζήτησης</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απωθητικοί</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φιλικοί</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εχθρικοί</a:t>
            </a:r>
            <a:r>
              <a:rPr lang="el-GR" sz="1500" dirty="0">
                <a:latin typeface="Times New Roman" charset="0"/>
                <a:ea typeface="Times New Roman" charset="0"/>
                <a:cs typeface="Times New Roman" charset="0"/>
              </a:rPr>
              <a:t> ή </a:t>
            </a:r>
            <a:r>
              <a:rPr lang="el-GR" sz="1500" b="1" dirty="0">
                <a:latin typeface="Times New Roman" charset="0"/>
                <a:ea typeface="Times New Roman" charset="0"/>
                <a:cs typeface="Times New Roman" charset="0"/>
              </a:rPr>
              <a:t>περιπετειώδεις</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Με βάση τις </a:t>
            </a:r>
            <a:r>
              <a:rPr lang="el-GR" sz="1500" b="1" dirty="0">
                <a:latin typeface="Times New Roman" charset="0"/>
                <a:ea typeface="Times New Roman" charset="0"/>
                <a:cs typeface="Times New Roman" charset="0"/>
              </a:rPr>
              <a:t>συγκεκριμένες καταστάσεις </a:t>
            </a:r>
            <a:r>
              <a:rPr lang="el-GR" sz="1500" dirty="0">
                <a:latin typeface="Times New Roman" charset="0"/>
                <a:ea typeface="Times New Roman" charset="0"/>
                <a:cs typeface="Times New Roman" charset="0"/>
              </a:rPr>
              <a:t>και </a:t>
            </a:r>
            <a:r>
              <a:rPr lang="el-GR" sz="1500" b="1" dirty="0">
                <a:latin typeface="Times New Roman" charset="0"/>
                <a:ea typeface="Times New Roman" charset="0"/>
                <a:cs typeface="Times New Roman" charset="0"/>
              </a:rPr>
              <a:t>σχέσεις </a:t>
            </a:r>
            <a:r>
              <a:rPr lang="el-GR" sz="1500" dirty="0">
                <a:latin typeface="Times New Roman" charset="0"/>
                <a:ea typeface="Times New Roman" charset="0"/>
                <a:cs typeface="Times New Roman" charset="0"/>
              </a:rPr>
              <a:t>που μπορεί να </a:t>
            </a:r>
            <a:r>
              <a:rPr lang="el-GR" sz="1500" b="1" dirty="0">
                <a:latin typeface="Times New Roman" charset="0"/>
                <a:ea typeface="Times New Roman" charset="0"/>
                <a:cs typeface="Times New Roman" charset="0"/>
              </a:rPr>
              <a:t>αναπτύσσεται ανάμεσα στους χαρακτήρες</a:t>
            </a:r>
            <a:r>
              <a:rPr lang="el-GR" sz="1500" dirty="0">
                <a:latin typeface="Times New Roman" charset="0"/>
                <a:ea typeface="Times New Roman" charset="0"/>
                <a:cs typeface="Times New Roman" charset="0"/>
              </a:rPr>
              <a:t>, περιλαμβάνοντας όλα τα παραπάνω χαρακτηριστικά διαμορφώνονται συγκεκριμένα </a:t>
            </a:r>
            <a:r>
              <a:rPr lang="el-GR" sz="1500" b="1" dirty="0">
                <a:latin typeface="Times New Roman" charset="0"/>
                <a:ea typeface="Times New Roman" charset="0"/>
                <a:cs typeface="Times New Roman" charset="0"/>
              </a:rPr>
              <a:t>σκηνικά περιβάλλοντα </a:t>
            </a:r>
            <a:r>
              <a:rPr lang="el-GR" sz="1500" dirty="0">
                <a:latin typeface="Times New Roman" charset="0"/>
                <a:ea typeface="Times New Roman" charset="0"/>
                <a:cs typeface="Times New Roman" charset="0"/>
              </a:rPr>
              <a:t>όπως μια φυλακή, ένα </a:t>
            </a:r>
            <a:r>
              <a:rPr lang="el-GR" sz="1500" b="1" dirty="0">
                <a:latin typeface="Times New Roman" charset="0"/>
                <a:ea typeface="Times New Roman" charset="0"/>
                <a:cs typeface="Times New Roman" charset="0"/>
              </a:rPr>
              <a:t>πειρατικό καράβι</a:t>
            </a:r>
            <a:r>
              <a:rPr lang="el-GR" sz="1500" dirty="0">
                <a:latin typeface="Times New Roman" charset="0"/>
                <a:ea typeface="Times New Roman" charset="0"/>
                <a:cs typeface="Times New Roman" charset="0"/>
              </a:rPr>
              <a:t>, ένα </a:t>
            </a:r>
            <a:r>
              <a:rPr lang="el-GR" sz="1500" b="1" dirty="0">
                <a:latin typeface="Times New Roman" charset="0"/>
                <a:ea typeface="Times New Roman" charset="0"/>
                <a:cs typeface="Times New Roman" charset="0"/>
              </a:rPr>
              <a:t>κάστρο</a:t>
            </a:r>
            <a:r>
              <a:rPr lang="el-GR" sz="1500" dirty="0">
                <a:latin typeface="Times New Roman" charset="0"/>
                <a:ea typeface="Times New Roman" charset="0"/>
                <a:cs typeface="Times New Roman" charset="0"/>
              </a:rPr>
              <a:t>, μια </a:t>
            </a:r>
            <a:r>
              <a:rPr lang="el-GR" sz="1500" b="1" dirty="0">
                <a:latin typeface="Times New Roman" charset="0"/>
                <a:ea typeface="Times New Roman" charset="0"/>
                <a:cs typeface="Times New Roman" charset="0"/>
              </a:rPr>
              <a:t>σπηλιά</a:t>
            </a:r>
            <a:r>
              <a:rPr lang="el-GR" sz="1500" dirty="0">
                <a:latin typeface="Times New Roman" charset="0"/>
                <a:ea typeface="Times New Roman" charset="0"/>
                <a:cs typeface="Times New Roman" charset="0"/>
              </a:rPr>
              <a:t>, ένα </a:t>
            </a:r>
            <a:r>
              <a:rPr lang="el-GR" sz="1500" b="1" dirty="0">
                <a:latin typeface="Times New Roman" charset="0"/>
                <a:ea typeface="Times New Roman" charset="0"/>
                <a:cs typeface="Times New Roman" charset="0"/>
              </a:rPr>
              <a:t>πεδίο μάχης</a:t>
            </a:r>
            <a:r>
              <a:rPr lang="el-GR" sz="1500" dirty="0">
                <a:latin typeface="Times New Roman" charset="0"/>
                <a:ea typeface="Times New Roman" charset="0"/>
                <a:cs typeface="Times New Roman" charset="0"/>
              </a:rPr>
              <a:t>, μια </a:t>
            </a:r>
            <a:r>
              <a:rPr lang="el-GR" sz="1500" b="1" dirty="0">
                <a:latin typeface="Times New Roman" charset="0"/>
                <a:ea typeface="Times New Roman" charset="0"/>
                <a:cs typeface="Times New Roman" charset="0"/>
              </a:rPr>
              <a:t>ερειπωμένη καλύβα</a:t>
            </a:r>
            <a:r>
              <a:rPr lang="el-GR" sz="1500" dirty="0">
                <a:latin typeface="Times New Roman" charset="0"/>
                <a:ea typeface="Times New Roman" charset="0"/>
                <a:cs typeface="Times New Roman" charset="0"/>
              </a:rPr>
              <a:t>, τα </a:t>
            </a:r>
            <a:r>
              <a:rPr lang="el-GR" sz="1500" b="1" dirty="0">
                <a:latin typeface="Times New Roman" charset="0"/>
                <a:ea typeface="Times New Roman" charset="0"/>
                <a:cs typeface="Times New Roman" charset="0"/>
              </a:rPr>
              <a:t>τείχη της πόλης</a:t>
            </a:r>
            <a:r>
              <a:rPr lang="el-GR" sz="1500" dirty="0">
                <a:latin typeface="Times New Roman" charset="0"/>
                <a:ea typeface="Times New Roman" charset="0"/>
                <a:cs typeface="Times New Roman" charset="0"/>
              </a:rPr>
              <a:t>, το </a:t>
            </a:r>
            <a:r>
              <a:rPr lang="el-GR" sz="1500" b="1" dirty="0">
                <a:latin typeface="Times New Roman" charset="0"/>
                <a:ea typeface="Times New Roman" charset="0"/>
                <a:cs typeface="Times New Roman" charset="0"/>
              </a:rPr>
              <a:t>εσωτερικό</a:t>
            </a:r>
            <a:r>
              <a:rPr lang="el-GR" sz="1500" dirty="0">
                <a:latin typeface="Times New Roman" charset="0"/>
                <a:ea typeface="Times New Roman" charset="0"/>
                <a:cs typeface="Times New Roman" charset="0"/>
              </a:rPr>
              <a:t> ενός </a:t>
            </a:r>
            <a:r>
              <a:rPr lang="el-GR" sz="1500" b="1" dirty="0">
                <a:latin typeface="Times New Roman" charset="0"/>
                <a:ea typeface="Times New Roman" charset="0"/>
                <a:cs typeface="Times New Roman" charset="0"/>
              </a:rPr>
              <a:t>βαγονιού τρένου </a:t>
            </a:r>
            <a:r>
              <a:rPr lang="el-GR" sz="1500" dirty="0">
                <a:latin typeface="Times New Roman" charset="0"/>
                <a:ea typeface="Times New Roman" charset="0"/>
                <a:cs typeface="Times New Roman" charset="0"/>
              </a:rPr>
              <a:t>κ.τ.λ.   </a:t>
            </a:r>
          </a:p>
          <a:p>
            <a:pPr marL="285750" indent="-285750" algn="just">
              <a:lnSpc>
                <a:spcPct val="150000"/>
              </a:lnSpc>
              <a:buFontTx/>
              <a:buChar char="-"/>
            </a:pPr>
            <a:endParaRPr lang="el-GR" sz="1500" dirty="0">
              <a:latin typeface="Times New Roman" charset="0"/>
              <a:ea typeface="Times New Roman" charset="0"/>
              <a:cs typeface="Times New Roman" charset="0"/>
            </a:endParaRPr>
          </a:p>
          <a:p>
            <a:pPr marL="285750" indent="-285750" algn="just">
              <a:lnSpc>
                <a:spcPct val="150000"/>
              </a:lnSpc>
              <a:buFontTx/>
              <a:buChar char="-"/>
            </a:pPr>
            <a:endParaRPr lang="el-GR" sz="1500" dirty="0">
              <a:latin typeface="Times New Roman" charset="0"/>
              <a:ea typeface="Times New Roman" charset="0"/>
              <a:cs typeface="Times New Roman" charset="0"/>
            </a:endParaRPr>
          </a:p>
        </p:txBody>
      </p:sp>
      <p:sp>
        <p:nvSpPr>
          <p:cNvPr id="6" name="TextBox 5"/>
          <p:cNvSpPr txBox="1"/>
          <p:nvPr/>
        </p:nvSpPr>
        <p:spPr>
          <a:xfrm>
            <a:off x="103029" y="4786712"/>
            <a:ext cx="5692462" cy="323165"/>
          </a:xfrm>
          <a:prstGeom prst="rect">
            <a:avLst/>
          </a:prstGeom>
          <a:noFill/>
        </p:spPr>
        <p:txBody>
          <a:bodyPr wrap="square" rtlCol="0">
            <a:spAutoFit/>
          </a:bodyPr>
          <a:lstStyle/>
          <a:p>
            <a:pPr marL="285750" indent="-285750" algn="just">
              <a:buFont typeface="Arial" charset="0"/>
              <a:buChar char="•"/>
            </a:pPr>
            <a:r>
              <a:rPr lang="el-GR" sz="1500" b="1" dirty="0">
                <a:latin typeface="Times New Roman" charset="0"/>
                <a:ea typeface="Times New Roman" charset="0"/>
                <a:cs typeface="Times New Roman" charset="0"/>
              </a:rPr>
              <a:t>Δραματικός χρόνος</a:t>
            </a:r>
            <a:endParaRPr lang="en-US" sz="1500" b="1" dirty="0">
              <a:latin typeface="Times New Roman" charset="0"/>
              <a:ea typeface="Times New Roman" charset="0"/>
              <a:cs typeface="Times New Roman" charset="0"/>
            </a:endParaRPr>
          </a:p>
        </p:txBody>
      </p:sp>
      <p:sp>
        <p:nvSpPr>
          <p:cNvPr id="7" name="TextBox 6"/>
          <p:cNvSpPr txBox="1"/>
          <p:nvPr/>
        </p:nvSpPr>
        <p:spPr>
          <a:xfrm>
            <a:off x="103030" y="5109877"/>
            <a:ext cx="11938715" cy="1200329"/>
          </a:xfrm>
          <a:prstGeom prst="rect">
            <a:avLst/>
          </a:prstGeom>
          <a:noFill/>
        </p:spPr>
        <p:txBody>
          <a:bodyPr wrap="square" rtlCol="0">
            <a:spAutoFit/>
          </a:bodyPr>
          <a:lstStyle/>
          <a:p>
            <a:pPr algn="just">
              <a:lnSpc>
                <a:spcPct val="150000"/>
              </a:lnSpc>
            </a:pPr>
            <a:r>
              <a:rPr lang="el-GR" dirty="0"/>
              <a:t>- </a:t>
            </a:r>
            <a:r>
              <a:rPr lang="el-GR" sz="1500" dirty="0">
                <a:latin typeface="Times New Roman" charset="0"/>
                <a:ea typeface="Times New Roman" charset="0"/>
                <a:cs typeface="Times New Roman" charset="0"/>
              </a:rPr>
              <a:t>Στο δραματικό πλαίσιο του θεατρικού παιχνιδιού συνυπάρχουν </a:t>
            </a:r>
            <a:r>
              <a:rPr lang="el-GR" sz="1500" b="1" dirty="0">
                <a:latin typeface="Times New Roman" charset="0"/>
                <a:ea typeface="Times New Roman" charset="0"/>
                <a:cs typeface="Times New Roman" charset="0"/>
              </a:rPr>
              <a:t>δύο χρόνοι</a:t>
            </a:r>
            <a:r>
              <a:rPr lang="el-GR" sz="1500" dirty="0">
                <a:latin typeface="Times New Roman" charset="0"/>
                <a:ea typeface="Times New Roman" charset="0"/>
                <a:cs typeface="Times New Roman" charset="0"/>
              </a:rPr>
              <a:t>. Ο ένας συνδέεται με το </a:t>
            </a:r>
            <a:r>
              <a:rPr lang="el-GR" sz="1500" b="1" dirty="0">
                <a:latin typeface="Times New Roman" charset="0"/>
                <a:ea typeface="Times New Roman" charset="0"/>
                <a:cs typeface="Times New Roman" charset="0"/>
              </a:rPr>
              <a:t>δραματικό παρόν</a:t>
            </a:r>
            <a:r>
              <a:rPr lang="el-GR" sz="1500" dirty="0">
                <a:latin typeface="Times New Roman" charset="0"/>
                <a:ea typeface="Times New Roman" charset="0"/>
                <a:cs typeface="Times New Roman" charset="0"/>
              </a:rPr>
              <a:t>, το χρόνο εκείνο δηλαδή που τα παιδιά αναπαριστούν και διερευνούν το δραματικό πλαίσιο και το </a:t>
            </a:r>
            <a:r>
              <a:rPr lang="el-GR" sz="1500" b="1" dirty="0">
                <a:latin typeface="Times New Roman" charset="0"/>
                <a:ea typeface="Times New Roman" charset="0"/>
                <a:cs typeface="Times New Roman" charset="0"/>
              </a:rPr>
              <a:t>μυθοπλαστικό παρόν, παρελθόν και μέλλον </a:t>
            </a:r>
            <a:r>
              <a:rPr lang="el-GR" sz="1500" dirty="0">
                <a:latin typeface="Times New Roman" charset="0"/>
                <a:ea typeface="Times New Roman" charset="0"/>
                <a:cs typeface="Times New Roman" charset="0"/>
              </a:rPr>
              <a:t>που συνδέεται με χρόνο όπως εξελίσσεται στο μυθοπλαστικό περιβάλλον.         </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865128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758" y="37649"/>
            <a:ext cx="12191999" cy="459356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Στο δραματικό περιβάλλον συνήθως ο χρόνος δεν είναι ημερολογιακός δίνοντας την ευθύγραμμη πορεία και αιτιώδη σχέση των «επεισοδίων»« σε μια συγκεκριμένη χρονική ακολουθία. Συνήθως ο δραματικός χρόνος φωτίζει τις διαστάσεις του χρόνου που σχετίζονται με τους δραματικούς χαρακτήρες αντικατοπτρίζοντας τον εσωτερικό χρόνο των δραματικών χαρακτήρων., Με βάση την αναζήτηση των κινήτρων των δραματικών χαρακτήρων ο δραματικός χρόνος κινείται μπρος πίσω εναλλάσσοντας παρόν, παρελθόν και μέλλον.</a:t>
            </a:r>
          </a:p>
          <a:p>
            <a:pPr marL="285750" indent="-285750" algn="just">
              <a:lnSpc>
                <a:spcPct val="150000"/>
              </a:lnSpc>
              <a:buFontTx/>
              <a:buChar char="-"/>
            </a:pPr>
            <a:r>
              <a:rPr lang="el-GR" sz="1500" dirty="0">
                <a:latin typeface="Times New Roman" charset="0"/>
                <a:ea typeface="Times New Roman" charset="0"/>
                <a:cs typeface="Times New Roman" charset="0"/>
              </a:rPr>
              <a:t>Η διερεύνηση των προηγούμενων καταστάσεων που συνέβησαν στο παρελθόν τονίζουν στάσεις, αντιλήψεις και συμπεριφορές οι οποίες ρίχνουν φως στις παρούσες συνθήκες, ενώ αντίστοιχα η μετάβαση σε χρόνο μελλοντικό μας επιτρέπει να αντιληφθούμε τη σημασία του παρόντος χρόνου στην εξέλιξη της ζωής των χαρακτήρων.</a:t>
            </a:r>
          </a:p>
          <a:p>
            <a:pPr marL="285750" indent="-285750" algn="just">
              <a:lnSpc>
                <a:spcPct val="150000"/>
              </a:lnSpc>
              <a:buFontTx/>
              <a:buChar char="-"/>
            </a:pPr>
            <a:r>
              <a:rPr lang="el-GR" sz="1500" dirty="0">
                <a:latin typeface="Times New Roman" charset="0"/>
                <a:ea typeface="Times New Roman" charset="0"/>
                <a:cs typeface="Times New Roman" charset="0"/>
              </a:rPr>
              <a:t>Κάθε δραματικό περιβάλλον θα μπορούσε  να αναπτύσσεται σε έναν κεντρικό χρόνο που συνδέεται με μια συγκεκριμένη κοινωνικό ιστορική περίοδο και από επιμέρους χρόνους που συνδέεται με τους το παρόν, το παρελθόν και το μέλλον του δραματικού χώρου, των δραματικών καταστάσεων και των δραματικών χαρακτήρων. Θα μπορούσε επίσης να αναπτύσσεται η μετάβαση στο μέλλον ώστε να κατανοηθεί η σημασία του παρόντος στον τρόπο εξέλιξης της ζωής των χαρακτήρων.</a:t>
            </a:r>
          </a:p>
          <a:p>
            <a:pPr marL="285750" indent="-285750" algn="just">
              <a:lnSpc>
                <a:spcPct val="150000"/>
              </a:lnSpc>
              <a:buFontTx/>
              <a:buChar char="-"/>
            </a:pPr>
            <a:r>
              <a:rPr lang="el-GR" sz="1500" dirty="0">
                <a:latin typeface="Times New Roman" charset="0"/>
                <a:ea typeface="Times New Roman" charset="0"/>
                <a:cs typeface="Times New Roman" charset="0"/>
              </a:rPr>
              <a:t>Τέλος, ο χρόνος σχετίζεται και με το ρυθμό εξέλιξης της δράσης όπου μπορεί να αναπτύσσεται πολύ αργά ένα πολύ μικρό χρονικό διάστημα  ή το αντίστροφο, περνώντας με γρήγορο ρυθμό κατάστασης μεγάλης χρονικής διάρκειας.</a:t>
            </a:r>
            <a:endParaRPr lang="en-US" sz="1500" dirty="0">
              <a:latin typeface="Times New Roman" charset="0"/>
              <a:ea typeface="Times New Roman" charset="0"/>
              <a:cs typeface="Times New Roman" charset="0"/>
            </a:endParaRPr>
          </a:p>
        </p:txBody>
      </p:sp>
      <p:sp>
        <p:nvSpPr>
          <p:cNvPr id="7" name="TextBox 6"/>
          <p:cNvSpPr txBox="1"/>
          <p:nvPr/>
        </p:nvSpPr>
        <p:spPr>
          <a:xfrm>
            <a:off x="103031" y="4464776"/>
            <a:ext cx="3760630" cy="461665"/>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 Ο ρόλος-Ο δραματικός χαρακτήρας</a:t>
            </a:r>
            <a:endParaRPr lang="en-US" sz="1600" b="1" dirty="0">
              <a:latin typeface="Times New Roman" charset="0"/>
              <a:ea typeface="Times New Roman" charset="0"/>
              <a:cs typeface="Times New Roman" charset="0"/>
            </a:endParaRPr>
          </a:p>
        </p:txBody>
      </p:sp>
      <p:sp>
        <p:nvSpPr>
          <p:cNvPr id="9" name="TextBox 8"/>
          <p:cNvSpPr txBox="1"/>
          <p:nvPr/>
        </p:nvSpPr>
        <p:spPr>
          <a:xfrm>
            <a:off x="103031" y="4797653"/>
            <a:ext cx="11951593" cy="216982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Οι θεατές ή οι αναγνώστες  μπορούν να πληροφορηθούν για έναν ρόλο είτε μέσα από μέσα λέει και πράττει ή από όσα λένε οι άλλοι για αυτόν.</a:t>
            </a:r>
          </a:p>
          <a:p>
            <a:pPr marL="285750" indent="-285750" algn="just">
              <a:lnSpc>
                <a:spcPct val="150000"/>
              </a:lnSpc>
              <a:buFontTx/>
              <a:buChar char="-"/>
            </a:pPr>
            <a:r>
              <a:rPr lang="el-GR" sz="1500" b="1" dirty="0">
                <a:latin typeface="Times New Roman" charset="0"/>
                <a:ea typeface="Times New Roman" charset="0"/>
                <a:cs typeface="Times New Roman" charset="0"/>
              </a:rPr>
              <a:t>Σημαντικά στοιχεία </a:t>
            </a:r>
            <a:r>
              <a:rPr lang="el-GR" sz="1500" dirty="0">
                <a:latin typeface="Times New Roman" charset="0"/>
                <a:ea typeface="Times New Roman" charset="0"/>
                <a:cs typeface="Times New Roman" charset="0"/>
              </a:rPr>
              <a:t>που μπορούν να προσδιορίσουν την </a:t>
            </a:r>
            <a:r>
              <a:rPr lang="el-GR" sz="1500" b="1" dirty="0">
                <a:latin typeface="Times New Roman" charset="0"/>
                <a:ea typeface="Times New Roman" charset="0"/>
                <a:cs typeface="Times New Roman" charset="0"/>
              </a:rPr>
              <a:t>ατομική και κοινωνική ταυτότητα</a:t>
            </a:r>
            <a:r>
              <a:rPr lang="el-GR" sz="1500" dirty="0">
                <a:latin typeface="Times New Roman" charset="0"/>
                <a:ea typeface="Times New Roman" charset="0"/>
                <a:cs typeface="Times New Roman" charset="0"/>
              </a:rPr>
              <a:t> ενός χαρακτήρα είναι τα </a:t>
            </a:r>
            <a:r>
              <a:rPr lang="el-GR" sz="1500" b="1" dirty="0">
                <a:latin typeface="Times New Roman" charset="0"/>
                <a:ea typeface="Times New Roman" charset="0"/>
                <a:cs typeface="Times New Roman" charset="0"/>
              </a:rPr>
              <a:t>εξωτερικά του χαρακτηριστικά</a:t>
            </a:r>
            <a:r>
              <a:rPr lang="el-GR" sz="1500" dirty="0">
                <a:latin typeface="Times New Roman" charset="0"/>
                <a:ea typeface="Times New Roman" charset="0"/>
                <a:cs typeface="Times New Roman" charset="0"/>
              </a:rPr>
              <a:t>, στοιχεία ταυτότητας του όπως το </a:t>
            </a:r>
            <a:r>
              <a:rPr lang="el-GR" sz="1500" b="1" dirty="0">
                <a:latin typeface="Times New Roman" charset="0"/>
                <a:ea typeface="Times New Roman" charset="0"/>
                <a:cs typeface="Times New Roman" charset="0"/>
              </a:rPr>
              <a:t>φύλο </a:t>
            </a:r>
            <a:r>
              <a:rPr lang="el-GR" sz="1500" dirty="0">
                <a:latin typeface="Times New Roman" charset="0"/>
                <a:ea typeface="Times New Roman" charset="0"/>
                <a:cs typeface="Times New Roman" charset="0"/>
              </a:rPr>
              <a:t>του, η </a:t>
            </a:r>
            <a:r>
              <a:rPr lang="el-GR" sz="1500" b="1" dirty="0">
                <a:latin typeface="Times New Roman" charset="0"/>
                <a:ea typeface="Times New Roman" charset="0"/>
                <a:cs typeface="Times New Roman" charset="0"/>
              </a:rPr>
              <a:t>ηλικία</a:t>
            </a:r>
            <a:r>
              <a:rPr lang="el-GR" sz="1500" dirty="0">
                <a:latin typeface="Times New Roman" charset="0"/>
                <a:ea typeface="Times New Roman" charset="0"/>
                <a:cs typeface="Times New Roman" charset="0"/>
              </a:rPr>
              <a:t> του,  ο </a:t>
            </a:r>
            <a:r>
              <a:rPr lang="el-GR" sz="1500" b="1" dirty="0">
                <a:latin typeface="Times New Roman" charset="0"/>
                <a:ea typeface="Times New Roman" charset="0"/>
                <a:cs typeface="Times New Roman" charset="0"/>
              </a:rPr>
              <a:t>τόπος </a:t>
            </a:r>
            <a:r>
              <a:rPr lang="el-GR" sz="1500" dirty="0">
                <a:latin typeface="Times New Roman" charset="0"/>
                <a:ea typeface="Times New Roman" charset="0"/>
                <a:cs typeface="Times New Roman" charset="0"/>
              </a:rPr>
              <a:t>που μένει, η </a:t>
            </a:r>
            <a:r>
              <a:rPr lang="el-GR" sz="1500" b="1" dirty="0">
                <a:latin typeface="Times New Roman" charset="0"/>
                <a:ea typeface="Times New Roman" charset="0"/>
                <a:cs typeface="Times New Roman" charset="0"/>
              </a:rPr>
              <a:t>καταγωγή</a:t>
            </a:r>
            <a:r>
              <a:rPr lang="el-GR" sz="1500" dirty="0">
                <a:latin typeface="Times New Roman" charset="0"/>
                <a:ea typeface="Times New Roman" charset="0"/>
                <a:cs typeface="Times New Roman" charset="0"/>
              </a:rPr>
              <a:t> του, η </a:t>
            </a:r>
            <a:r>
              <a:rPr lang="el-GR" sz="1500" b="1" dirty="0">
                <a:latin typeface="Times New Roman" charset="0"/>
                <a:ea typeface="Times New Roman" charset="0"/>
                <a:cs typeface="Times New Roman" charset="0"/>
              </a:rPr>
              <a:t>εθνικότητα </a:t>
            </a:r>
            <a:r>
              <a:rPr lang="el-GR" sz="1500" dirty="0">
                <a:latin typeface="Times New Roman" charset="0"/>
                <a:ea typeface="Times New Roman" charset="0"/>
                <a:cs typeface="Times New Roman" charset="0"/>
              </a:rPr>
              <a:t>του, το </a:t>
            </a:r>
            <a:r>
              <a:rPr lang="el-GR" sz="1500" b="1" dirty="0">
                <a:latin typeface="Times New Roman" charset="0"/>
                <a:ea typeface="Times New Roman" charset="0"/>
                <a:cs typeface="Times New Roman" charset="0"/>
              </a:rPr>
              <a:t>κοινωνικοπολιτικό</a:t>
            </a:r>
            <a:r>
              <a:rPr lang="el-GR" sz="1500" dirty="0">
                <a:latin typeface="Times New Roman" charset="0"/>
                <a:ea typeface="Times New Roman" charset="0"/>
                <a:cs typeface="Times New Roman" charset="0"/>
              </a:rPr>
              <a:t> του επίπεδο,, </a:t>
            </a:r>
            <a:r>
              <a:rPr lang="el-GR" sz="1500" b="1" dirty="0">
                <a:latin typeface="Times New Roman" charset="0"/>
                <a:ea typeface="Times New Roman" charset="0"/>
                <a:cs typeface="Times New Roman" charset="0"/>
              </a:rPr>
              <a:t>στοιχεία για τον τρόπο που κινείται</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που στέκεται</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που μιλάει</a:t>
            </a:r>
            <a:r>
              <a:rPr lang="el-GR" sz="1500" dirty="0">
                <a:latin typeface="Times New Roman" charset="0"/>
                <a:ea typeface="Times New Roman" charset="0"/>
                <a:cs typeface="Times New Roman" charset="0"/>
              </a:rPr>
              <a:t>, για την </a:t>
            </a:r>
            <a:r>
              <a:rPr lang="el-GR" sz="1500" b="1" dirty="0">
                <a:latin typeface="Times New Roman" charset="0"/>
                <a:ea typeface="Times New Roman" charset="0"/>
                <a:cs typeface="Times New Roman" charset="0"/>
              </a:rPr>
              <a:t>ιστορία του</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από ποια προηγούμενη κατάσταση έρχεται και ποιες είναι οι επιδιώξεις του</a:t>
            </a:r>
            <a:r>
              <a:rPr lang="el-GR" sz="1500" dirty="0">
                <a:latin typeface="Times New Roman" charset="0"/>
                <a:ea typeface="Times New Roman" charset="0"/>
                <a:cs typeface="Times New Roman" charset="0"/>
              </a:rPr>
              <a:t>, για </a:t>
            </a:r>
            <a:r>
              <a:rPr lang="el-GR" sz="1500" b="1" dirty="0">
                <a:latin typeface="Times New Roman" charset="0"/>
                <a:ea typeface="Times New Roman" charset="0"/>
                <a:cs typeface="Times New Roman" charset="0"/>
              </a:rPr>
              <a:t>τις αντιλήψεις του ρόλου για την εποχή του</a:t>
            </a:r>
            <a:r>
              <a:rPr lang="el-GR" sz="1500" dirty="0">
                <a:latin typeface="Times New Roman" charset="0"/>
                <a:ea typeface="Times New Roman" charset="0"/>
                <a:cs typeface="Times New Roman" charset="0"/>
              </a:rPr>
              <a:t>, για τις </a:t>
            </a:r>
            <a:r>
              <a:rPr lang="el-GR" sz="1500" b="1" dirty="0">
                <a:latin typeface="Times New Roman" charset="0"/>
                <a:ea typeface="Times New Roman" charset="0"/>
                <a:cs typeface="Times New Roman" charset="0"/>
              </a:rPr>
              <a:t>αντιλήψεις της εποχής του</a:t>
            </a:r>
            <a:r>
              <a:rPr lang="el-GR" sz="1500" dirty="0">
                <a:latin typeface="Times New Roman" charset="0"/>
                <a:ea typeface="Times New Roman" charset="0"/>
                <a:cs typeface="Times New Roman" charset="0"/>
              </a:rPr>
              <a:t>, για τη </a:t>
            </a:r>
            <a:r>
              <a:rPr lang="el-GR" sz="1500" b="1" dirty="0">
                <a:latin typeface="Times New Roman" charset="0"/>
                <a:ea typeface="Times New Roman" charset="0"/>
                <a:cs typeface="Times New Roman" charset="0"/>
              </a:rPr>
              <a:t>σχέση του με τους άλλους ρόλους</a:t>
            </a:r>
            <a:r>
              <a:rPr lang="el-GR" sz="1500" dirty="0">
                <a:latin typeface="Times New Roman" charset="0"/>
                <a:ea typeface="Times New Roman" charset="0"/>
                <a:cs typeface="Times New Roman" charset="0"/>
              </a:rPr>
              <a:t>, για τη </a:t>
            </a:r>
            <a:r>
              <a:rPr lang="el-GR" sz="1500" b="1" dirty="0">
                <a:latin typeface="Times New Roman" charset="0"/>
                <a:ea typeface="Times New Roman" charset="0"/>
                <a:cs typeface="Times New Roman" charset="0"/>
              </a:rPr>
              <a:t>γνώμη που έχει για τους άλλους ρόλους.</a:t>
            </a:r>
            <a:endParaRPr lang="el-GR" b="1" dirty="0"/>
          </a:p>
        </p:txBody>
      </p:sp>
    </p:spTree>
    <p:extLst>
      <p:ext uri="{BB962C8B-B14F-4D97-AF65-F5344CB8AC3E}">
        <p14:creationId xmlns:p14="http://schemas.microsoft.com/office/powerpoint/2010/main" val="28224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91999" cy="1200329"/>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Τόσο στο αφηγηματικό όσο και το δραματικό κείμενο οι αναγνώστες ή οι συμμετέχοντες μπορούν να κατανοήσουν τους δραματικούς χαρακτήρες μπαίνοντας στη θέση τους, με την ταύτιση ή παίρνοντας απόσταση από τους δραματικούς χαρακτήρες και τις καταστάσεις. Σταδιακά οι αναγνώστες ή οι συμμετέχοντες σε δραματικά εργαστήρια μπορούν να αναπτύξουν την αντίληψη ότι ταυτόχρονα υπάρχουν ως  φυσικά και δραματικά πρόσωπα.</a:t>
            </a:r>
            <a:endParaRPr lang="en-US" sz="1500" dirty="0">
              <a:latin typeface="Times New Roman" charset="0"/>
              <a:ea typeface="Times New Roman" charset="0"/>
              <a:cs typeface="Times New Roman" charset="0"/>
            </a:endParaRPr>
          </a:p>
        </p:txBody>
      </p:sp>
      <p:sp>
        <p:nvSpPr>
          <p:cNvPr id="5" name="TextBox 4"/>
          <p:cNvSpPr txBox="1"/>
          <p:nvPr/>
        </p:nvSpPr>
        <p:spPr>
          <a:xfrm>
            <a:off x="32195" y="1189230"/>
            <a:ext cx="12127605" cy="1131079"/>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Στα </a:t>
            </a:r>
            <a:r>
              <a:rPr lang="el-GR" sz="1500" dirty="0" err="1">
                <a:latin typeface="Times New Roman" charset="0"/>
                <a:ea typeface="Times New Roman" charset="0"/>
                <a:cs typeface="Times New Roman" charset="0"/>
              </a:rPr>
              <a:t>θεατροπαιδαγωγικά</a:t>
            </a:r>
            <a:r>
              <a:rPr lang="el-GR" sz="1500" dirty="0">
                <a:latin typeface="Times New Roman" charset="0"/>
                <a:ea typeface="Times New Roman" charset="0"/>
                <a:cs typeface="Times New Roman" charset="0"/>
              </a:rPr>
              <a:t> εργαστήρια οι ρόλοι ανταποκρίνονται τις ανάγκες των παιδιών και όχι οι ανάγκες των παιδιών στους ρόλους. Τα παιδιά μπορούν αν χρησιμοποιήσουν αρχετυπικούς ρόλους οι οποίοι μπορούν αν ταιριάζουν με το περιβάλλον και να τους εξελίξουν μέσα από σωματικούς κυρίως αυτοσχεδιασμούς προκύπτοντας με μεγαλύτερη ελευθερία. </a:t>
            </a:r>
            <a:endParaRPr lang="en-US" sz="1500" dirty="0">
              <a:latin typeface="Times New Roman" charset="0"/>
              <a:ea typeface="Times New Roman" charset="0"/>
              <a:cs typeface="Times New Roman" charset="0"/>
            </a:endParaRPr>
          </a:p>
        </p:txBody>
      </p:sp>
      <p:sp>
        <p:nvSpPr>
          <p:cNvPr id="6" name="TextBox 5"/>
          <p:cNvSpPr txBox="1"/>
          <p:nvPr/>
        </p:nvSpPr>
        <p:spPr>
          <a:xfrm>
            <a:off x="-1" y="2309209"/>
            <a:ext cx="12191999" cy="784830"/>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Το στοιχείο της σύγκρουσης του δραματικού χαρακτήρα με τον εαυτό του, με τις πιθανότητες που όλοι δίνουν σε κάτι, με στοιχεία του δραματικού περιβάλλοντος, με στοιχεία της φύσης και τους φυσικούς νόμους δίνει έναυσμα δράσης και εξέλιξης της δραματικής πλοκής. </a:t>
            </a:r>
            <a:endParaRPr lang="en-US" sz="1500" dirty="0">
              <a:latin typeface="Times New Roman" charset="0"/>
              <a:ea typeface="Times New Roman" charset="0"/>
              <a:cs typeface="Times New Roman" charset="0"/>
            </a:endParaRPr>
          </a:p>
        </p:txBody>
      </p:sp>
      <p:sp>
        <p:nvSpPr>
          <p:cNvPr id="7" name="TextBox 6"/>
          <p:cNvSpPr txBox="1"/>
          <p:nvPr/>
        </p:nvSpPr>
        <p:spPr>
          <a:xfrm>
            <a:off x="141668" y="3271234"/>
            <a:ext cx="8010659"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Στοιχεία δραματικής έντασης</a:t>
            </a:r>
            <a:endParaRPr lang="en-US" sz="1600" b="1" dirty="0">
              <a:latin typeface="Times New Roman" charset="0"/>
              <a:ea typeface="Times New Roman" charset="0"/>
              <a:cs typeface="Times New Roman" charset="0"/>
            </a:endParaRPr>
          </a:p>
        </p:txBody>
      </p:sp>
      <p:sp>
        <p:nvSpPr>
          <p:cNvPr id="8" name="TextBox 7"/>
          <p:cNvSpPr txBox="1"/>
          <p:nvPr/>
        </p:nvSpPr>
        <p:spPr>
          <a:xfrm>
            <a:off x="141668" y="3663911"/>
            <a:ext cx="11642501" cy="832920"/>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Τα στοιχεία της δραματικής έντασης είναι εκείνα που δημιουργούν ένα πρόβλημα με βάση το οποίο δημιουργείται η ανάγκη της δράσης των χαρακτήρων για την προσπέλαση του προβλήματος. Με αυτόν τον τρόπο εξελίσσεται η αφηγηματική ή δραματική πλοκή.</a:t>
            </a:r>
            <a:endParaRPr lang="en-US" sz="1500" dirty="0">
              <a:latin typeface="Times New Roman" charset="0"/>
              <a:ea typeface="Times New Roman" charset="0"/>
              <a:cs typeface="Times New Roman" charset="0"/>
            </a:endParaRPr>
          </a:p>
        </p:txBody>
      </p:sp>
      <p:sp>
        <p:nvSpPr>
          <p:cNvPr id="10" name="TextBox 9"/>
          <p:cNvSpPr txBox="1"/>
          <p:nvPr/>
        </p:nvSpPr>
        <p:spPr>
          <a:xfrm>
            <a:off x="64393" y="4496831"/>
            <a:ext cx="11694017" cy="1546577"/>
          </a:xfrm>
          <a:prstGeom prst="rect">
            <a:avLst/>
          </a:prstGeom>
          <a:noFill/>
        </p:spPr>
        <p:txBody>
          <a:bodyPr wrap="square" rtlCol="0">
            <a:spAutoFit/>
          </a:bodyPr>
          <a:lstStyle/>
          <a:p>
            <a:pPr algn="just">
              <a:lnSpc>
                <a:spcPct val="150000"/>
              </a:lnSpc>
            </a:pPr>
            <a:r>
              <a:rPr lang="el-GR" dirty="0"/>
              <a:t>- </a:t>
            </a:r>
            <a:r>
              <a:rPr lang="el-GR" sz="1500" dirty="0">
                <a:latin typeface="Times New Roman" charset="0"/>
                <a:ea typeface="Times New Roman" charset="0"/>
                <a:cs typeface="Times New Roman" charset="0"/>
              </a:rPr>
              <a:t>Με βάση τα στοιχεία της δραματικής έντασης οι δραματικοί χαρακτήρες καλούνται να</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α) ξεπεράσουν εμπόδια και να ανταποκριθούν σε ένα δύσκολο καθήκον, β) Να λύσουν διπλωματικές καταστάσεις με τον εαυτό τους, γ) να οικοδομήσουν σχέσεις εμπιστοσύνης, αλλά κι σχέσεις παρεξήγησης και σύγκρουσης, δ) να αντιδράσουν σε ένα απροσδόκητο ή αναμενόμενο γεγονός , ε)Να ανακαλύψουν μυστικά, να εξιχνιάσουν το άγνωστο, να λύσουν μυστήρια.         </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58532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80304"/>
            <a:ext cx="12192000" cy="784830"/>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Είτε ο σκηνοθέτης, είτε ο συγγραφέας είτε ο εμψυχωτής τροφοδοτεί με πληροφορίες οι οποίες διαμορφώνουν </a:t>
            </a:r>
            <a:r>
              <a:rPr lang="el-GR" sz="1500">
                <a:latin typeface="Times New Roman" charset="0"/>
                <a:ea typeface="Times New Roman" charset="0"/>
                <a:cs typeface="Times New Roman" charset="0"/>
              </a:rPr>
              <a:t>μια αμφιβολία  </a:t>
            </a:r>
            <a:r>
              <a:rPr lang="el-GR" sz="1500" dirty="0">
                <a:latin typeface="Times New Roman" charset="0"/>
                <a:ea typeface="Times New Roman" charset="0"/>
                <a:cs typeface="Times New Roman" charset="0"/>
              </a:rPr>
              <a:t>και αστάθεια η οποία </a:t>
            </a:r>
            <a:r>
              <a:rPr lang="el-GR" sz="1500">
                <a:latin typeface="Times New Roman" charset="0"/>
                <a:ea typeface="Times New Roman" charset="0"/>
                <a:cs typeface="Times New Roman" charset="0"/>
              </a:rPr>
              <a:t>αναζητάει λύσεις.</a:t>
            </a:r>
            <a:endParaRPr lang="en-US" sz="1500" dirty="0">
              <a:latin typeface="Times New Roman" charset="0"/>
              <a:ea typeface="Times New Roman" charset="0"/>
              <a:cs typeface="Times New Roman" charset="0"/>
            </a:endParaRPr>
          </a:p>
        </p:txBody>
      </p:sp>
      <p:sp>
        <p:nvSpPr>
          <p:cNvPr id="5" name="TextBox 4"/>
          <p:cNvSpPr txBox="1"/>
          <p:nvPr/>
        </p:nvSpPr>
        <p:spPr>
          <a:xfrm>
            <a:off x="0" y="1093922"/>
            <a:ext cx="12192000" cy="5332229"/>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Παράδειγμα προκλήσεων και περιορισμών στη ζωή των δραματικών χαρακτήρων οι οποίοι μπορεί να οδηγήσουν στη δημιουργία έντασης και στην αντίστοιχη δράση είναι οι παρακάτω</a:t>
            </a:r>
            <a:r>
              <a:rPr lang="en-US" sz="1500" dirty="0">
                <a:latin typeface="Times New Roman" charset="0"/>
                <a:ea typeface="Times New Roman" charset="0"/>
                <a:cs typeface="Times New Roman" charset="0"/>
              </a:rPr>
              <a:t>:</a:t>
            </a:r>
            <a:endParaRPr lang="el-GR" sz="1500" dirty="0">
              <a:latin typeface="Times New Roman" charset="0"/>
              <a:ea typeface="Times New Roman" charset="0"/>
              <a:cs typeface="Times New Roman" charset="0"/>
            </a:endParaRP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απόκρυψη</a:t>
            </a:r>
            <a:r>
              <a:rPr lang="el-GR" sz="1500" dirty="0">
                <a:latin typeface="Times New Roman" charset="0"/>
                <a:ea typeface="Times New Roman" charset="0"/>
                <a:cs typeface="Times New Roman" charset="0"/>
              </a:rPr>
              <a:t> μιας σημαντικής πληροφορίας.</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μικρός Πέτρος αγαπούσε πολύ τις φάλαινες. Πολλοί από την πόλη του όμως τις κυνηγούσαν. Αυτό τον έκανε πολύ στεναχωρημένο. Μάλιστα είχε δει και μια φορά φάλαινα. Την ίδια φάλαινα την έβλεπε συχνά. Τελευταία όμως δεν την έχει δει. Ο πατέρας του ήξερε τι συνέβαινε αλλά</a:t>
            </a:r>
            <a:r>
              <a:rPr lang="mr-IN" sz="1500" i="1" dirty="0">
                <a:latin typeface="Times New Roman" charset="0"/>
                <a:ea typeface="Times New Roman" charset="0"/>
                <a:cs typeface="Times New Roman" charset="0"/>
              </a:rPr>
              <a:t>……………………………………………………………………………………………………………………………………………………</a:t>
            </a:r>
            <a:r>
              <a:rPr lang="el-GR" sz="1500" i="1"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παρεξήγηση</a:t>
            </a:r>
            <a:r>
              <a:rPr lang="el-GR" sz="1500" dirty="0">
                <a:latin typeface="Times New Roman" charset="0"/>
                <a:ea typeface="Times New Roman" charset="0"/>
                <a:cs typeface="Times New Roman" charset="0"/>
              </a:rPr>
              <a:t> με τους άλλους.</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πατέρας του μέσα στη σύγχυση τον μάλωσε. Του είπε ότι δεν πρέπει να το σκάει από το σπίτι για να πηγαίνει το λιμάνι και αν βλέπει τις φάλαινες. Μέσα στη σύγχυση της στιγμής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mr-IN" sz="1500" dirty="0">
                <a:latin typeface="Times New Roman" charset="0"/>
                <a:ea typeface="Times New Roman" charset="0"/>
                <a:cs typeface="Times New Roman" charset="0"/>
              </a:rPr>
              <a:t>……………………………………………………</a:t>
            </a:r>
            <a:endParaRPr lang="el-GR" sz="1500" dirty="0">
              <a:latin typeface="Times New Roman" charset="0"/>
              <a:ea typeface="Times New Roman" charset="0"/>
              <a:cs typeface="Times New Roman" charset="0"/>
            </a:endParaRPr>
          </a:p>
          <a:p>
            <a:pPr algn="just">
              <a:lnSpc>
                <a:spcPct val="150000"/>
              </a:lnSpc>
            </a:pPr>
            <a:r>
              <a:rPr lang="el-GR" sz="15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Η </a:t>
            </a:r>
            <a:r>
              <a:rPr lang="el-GR" sz="1600" b="1" dirty="0">
                <a:latin typeface="Times New Roman" charset="0"/>
                <a:ea typeface="Times New Roman" charset="0"/>
                <a:cs typeface="Times New Roman" charset="0"/>
              </a:rPr>
              <a:t>συγκάλυψη</a:t>
            </a:r>
            <a:r>
              <a:rPr lang="el-GR" sz="1600" dirty="0">
                <a:latin typeface="Times New Roman" charset="0"/>
                <a:ea typeface="Times New Roman" charset="0"/>
                <a:cs typeface="Times New Roman" charset="0"/>
              </a:rPr>
              <a:t> του πραγματικού προσώπου.</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Πέτρος ήξερε ότι ο κύριο </a:t>
            </a:r>
            <a:r>
              <a:rPr lang="el-GR" sz="1500" i="1" dirty="0" err="1">
                <a:latin typeface="Times New Roman" charset="0"/>
                <a:ea typeface="Times New Roman" charset="0"/>
                <a:cs typeface="Times New Roman" charset="0"/>
              </a:rPr>
              <a:t>Πίτερσον</a:t>
            </a:r>
            <a:r>
              <a:rPr lang="el-GR" sz="1500" i="1" dirty="0">
                <a:latin typeface="Times New Roman" charset="0"/>
                <a:ea typeface="Times New Roman" charset="0"/>
                <a:cs typeface="Times New Roman" charset="0"/>
              </a:rPr>
              <a:t> κυνηγούσε παράνομα φάλαινες. Εκείνος όμως δεν το παραδέχεται και λέει σε όλους ότι</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600" dirty="0">
                <a:latin typeface="Times New Roman" charset="0"/>
                <a:ea typeface="Times New Roman" charset="0"/>
                <a:cs typeface="Times New Roman" charset="0"/>
              </a:rPr>
              <a:t>Ο </a:t>
            </a:r>
            <a:r>
              <a:rPr lang="el-GR" sz="1600" b="1" dirty="0">
                <a:latin typeface="Times New Roman" charset="0"/>
                <a:ea typeface="Times New Roman" charset="0"/>
                <a:cs typeface="Times New Roman" charset="0"/>
              </a:rPr>
              <a:t>περιορισμός </a:t>
            </a:r>
            <a:r>
              <a:rPr lang="el-GR" sz="1600" dirty="0">
                <a:latin typeface="Times New Roman" charset="0"/>
                <a:ea typeface="Times New Roman" charset="0"/>
                <a:cs typeface="Times New Roman" charset="0"/>
              </a:rPr>
              <a:t>του χώρου και του χρόνου.</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Τα παιδιά είχαν πάει επίσκεψη με το σχολείο σε ένα σπίτι που λέγεται ότι ήταν στοιχειωμένο και ο ξεναγός τους είπε την ιστορία τους. Όταν ήταν να φύγουν ο μικρός Πίτερ πήγε στη τουαλέτα αλλά</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p:txBody>
      </p:sp>
    </p:spTree>
    <p:extLst>
      <p:ext uri="{BB962C8B-B14F-4D97-AF65-F5344CB8AC3E}">
        <p14:creationId xmlns:p14="http://schemas.microsoft.com/office/powerpoint/2010/main" val="511967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4593565"/>
          </a:xfrm>
          <a:prstGeom prst="rect">
            <a:avLst/>
          </a:prstGeom>
        </p:spPr>
        <p:txBody>
          <a:bodyPr wrap="square">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ματαίωση </a:t>
            </a:r>
            <a:r>
              <a:rPr lang="el-GR" sz="1500" dirty="0">
                <a:latin typeface="Times New Roman" charset="0"/>
                <a:ea typeface="Times New Roman" charset="0"/>
                <a:cs typeface="Times New Roman" charset="0"/>
              </a:rPr>
              <a:t>των προσδοκιών.</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ματαίωση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Ήταν περικυκλωμένοι από τους εχθρούς τρείς μέρες και τρείς νύχτες.</a:t>
            </a:r>
            <a:r>
              <a:rPr lang="en-US" sz="1500" i="1"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μικρός Πέτρος ήξερε ότι ο στρατός των ξωτικών σε πολύ λίγο θα ήταν εκεί κοντά τους να τους βοηθήσει. Ο φίλος του το ξωτικό του είχε πει όταν τον χρειαστεί αρκεί να κλείσει τα μάτια του, να μην χάσει την πίστη του και να πει τρείς φορές το όνομα του. Αυτό έκανε</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ανατροπή </a:t>
            </a:r>
            <a:r>
              <a:rPr lang="el-GR" sz="1500" dirty="0">
                <a:latin typeface="Times New Roman" charset="0"/>
                <a:ea typeface="Times New Roman" charset="0"/>
                <a:cs typeface="Times New Roman" charset="0"/>
              </a:rPr>
              <a:t>των συνθηκών ζωής.</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ανατροπή</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Τα ζώα ζούσαν με αγάπη και με ειρήνη στη ζούγκλα. Όλοι σεβόντουσαν ο ένας τον άλλον και παρόλες τις διαφωνίες τους έβρισκαν αρμονικά τις λύσεις από κοινού. Όλα μια μέρα αλλάξαν</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Ένα </a:t>
            </a:r>
            <a:r>
              <a:rPr lang="el-GR" sz="1500" b="1" dirty="0">
                <a:latin typeface="Times New Roman" charset="0"/>
                <a:ea typeface="Times New Roman" charset="0"/>
                <a:cs typeface="Times New Roman" charset="0"/>
              </a:rPr>
              <a:t>δίλημμα</a:t>
            </a:r>
            <a:r>
              <a:rPr lang="el-GR" sz="1500" dirty="0">
                <a:latin typeface="Times New Roman" charset="0"/>
                <a:ea typeface="Times New Roman" charset="0"/>
                <a:cs typeface="Times New Roman" charset="0"/>
              </a:rPr>
              <a:t> που αντιμετωπίζουν.</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δίλημμα</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Της είχαν πει να μην πάει ποτέ στο μεγάλο πυκνό δάσος γιατί εκεί παραμόνευε μία τρομακτική μάγισσα. Εκείνη δεν είχε τολμήσει. Μία μέρα όμως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προειδοποίηση </a:t>
            </a:r>
            <a:r>
              <a:rPr lang="el-GR" sz="1500" dirty="0">
                <a:latin typeface="Times New Roman" charset="0"/>
                <a:ea typeface="Times New Roman" charset="0"/>
                <a:cs typeface="Times New Roman" charset="0"/>
              </a:rPr>
              <a:t>που δέχονται από κάποιον για κάτι που θα συμβεί.</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Τα δύο παιδιά συνέχιζαν να τρώνε τους τοίχους με γλυκά </a:t>
            </a:r>
            <a:r>
              <a:rPr lang="el-GR" sz="1500" i="1" dirty="0" err="1">
                <a:latin typeface="Times New Roman" charset="0"/>
                <a:ea typeface="Times New Roman" charset="0"/>
                <a:cs typeface="Times New Roman" charset="0"/>
              </a:rPr>
              <a:t>απότ</a:t>
            </a:r>
            <a:r>
              <a:rPr lang="el-GR" sz="1500" i="1" dirty="0">
                <a:latin typeface="Times New Roman" charset="0"/>
                <a:ea typeface="Times New Roman" charset="0"/>
                <a:cs typeface="Times New Roman" charset="0"/>
              </a:rPr>
              <a:t> ο μυστηριώδες σπίτι που βρήκαν τυχαία στο μεγάλο πυκνό δάσος όμως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p:txBody>
      </p:sp>
      <p:sp>
        <p:nvSpPr>
          <p:cNvPr id="5" name="TextBox 4"/>
          <p:cNvSpPr txBox="1"/>
          <p:nvPr/>
        </p:nvSpPr>
        <p:spPr>
          <a:xfrm>
            <a:off x="154546" y="4778062"/>
            <a:ext cx="9543246" cy="338554"/>
          </a:xfrm>
          <a:prstGeom prst="rect">
            <a:avLst/>
          </a:prstGeom>
          <a:noFill/>
        </p:spPr>
        <p:txBody>
          <a:bodyPr wrap="square" rtlCol="0">
            <a:spAutoFit/>
          </a:bodyPr>
          <a:lstStyle/>
          <a:p>
            <a:pPr marL="285750" indent="-285750" algn="just">
              <a:buFont typeface="Arial" charset="0"/>
              <a:buChar char="•"/>
            </a:pPr>
            <a:r>
              <a:rPr lang="el-GR" sz="1600" b="1" dirty="0">
                <a:latin typeface="Times New Roman" charset="0"/>
                <a:ea typeface="Times New Roman" charset="0"/>
                <a:cs typeface="Times New Roman" charset="0"/>
              </a:rPr>
              <a:t>Οι δραματικές καταστάσεις</a:t>
            </a:r>
            <a:endParaRPr lang="en-US" sz="1600" b="1" dirty="0">
              <a:latin typeface="Times New Roman" charset="0"/>
              <a:ea typeface="Times New Roman" charset="0"/>
              <a:cs typeface="Times New Roman" charset="0"/>
            </a:endParaRPr>
          </a:p>
        </p:txBody>
      </p:sp>
      <p:sp>
        <p:nvSpPr>
          <p:cNvPr id="6" name="TextBox 5"/>
          <p:cNvSpPr txBox="1"/>
          <p:nvPr/>
        </p:nvSpPr>
        <p:spPr>
          <a:xfrm>
            <a:off x="154546" y="5116616"/>
            <a:ext cx="11616744" cy="1477328"/>
          </a:xfrm>
          <a:prstGeom prst="rect">
            <a:avLst/>
          </a:prstGeom>
          <a:noFill/>
        </p:spPr>
        <p:txBody>
          <a:bodyPr wrap="square" rtlCol="0">
            <a:spAutoFit/>
          </a:bodyPr>
          <a:lstStyle/>
          <a:p>
            <a:pPr marL="742950" lvl="1" indent="-285750" algn="just">
              <a:lnSpc>
                <a:spcPct val="150000"/>
              </a:lnSpc>
              <a:buFontTx/>
              <a:buChar char="-"/>
            </a:pPr>
            <a:r>
              <a:rPr lang="el-GR" sz="1500" dirty="0">
                <a:latin typeface="Times New Roman" charset="0"/>
                <a:ea typeface="Times New Roman" charset="0"/>
                <a:cs typeface="Times New Roman" charset="0"/>
              </a:rPr>
              <a:t>Είναι τα γεγονότα εκείνα που συμβαίνουν  μέσα σε ένα δυναμικό περιβάλλον σχέσεων, συγκυριών, προθέσεων και στάσεων με βάση τη δράση των χαρακτήρων.</a:t>
            </a:r>
          </a:p>
          <a:p>
            <a:pPr marL="742950" lvl="1" indent="-285750" algn="just">
              <a:lnSpc>
                <a:spcPct val="150000"/>
              </a:lnSpc>
              <a:buFontTx/>
              <a:buChar char="-"/>
            </a:pPr>
            <a:r>
              <a:rPr lang="el-GR" sz="1500" dirty="0">
                <a:latin typeface="Times New Roman" charset="0"/>
                <a:ea typeface="Times New Roman" charset="0"/>
                <a:cs typeface="Times New Roman" charset="0"/>
              </a:rPr>
              <a:t>Οι καταστάσεις θα μπορούσαν να αναφέρονται στο παρελθόν, στο παρόν και στο μέλλον αλλά διαδραματίζονται σε ένα διαρκές δραματικό παρόν.</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58914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951</TotalTime>
  <Words>3091</Words>
  <Application>Microsoft Macintosh PowerPoint</Application>
  <PresentationFormat>Widescreen</PresentationFormat>
  <Paragraphs>93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18</cp:revision>
  <dcterms:created xsi:type="dcterms:W3CDTF">2024-10-23T07:06:46Z</dcterms:created>
  <dcterms:modified xsi:type="dcterms:W3CDTF">2024-11-05T08:38:04Z</dcterms:modified>
</cp:coreProperties>
</file>