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60" r:id="rId5"/>
    <p:sldId id="261" r:id="rId6"/>
    <p:sldId id="302" r:id="rId7"/>
    <p:sldId id="280" r:id="rId8"/>
    <p:sldId id="281" r:id="rId9"/>
    <p:sldId id="283" r:id="rId10"/>
    <p:sldId id="286" r:id="rId11"/>
    <p:sldId id="297" r:id="rId12"/>
    <p:sldId id="298" r:id="rId13"/>
    <p:sldId id="300" r:id="rId14"/>
    <p:sldId id="295" r:id="rId15"/>
    <p:sldId id="299" r:id="rId16"/>
    <p:sldId id="301" r:id="rId17"/>
    <p:sldId id="270" r:id="rId18"/>
    <p:sldId id="271" r:id="rId19"/>
    <p:sldId id="272" r:id="rId20"/>
    <p:sldId id="273" r:id="rId21"/>
    <p:sldId id="274" r:id="rId22"/>
    <p:sldId id="275" r:id="rId23"/>
    <p:sldId id="303" r:id="rId24"/>
    <p:sldId id="287" r:id="rId25"/>
    <p:sldId id="288" r:id="rId26"/>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11"/>
    <p:restoredTop sz="95701"/>
  </p:normalViewPr>
  <p:slideViewPr>
    <p:cSldViewPr snapToGrid="0">
      <p:cViewPr varScale="1">
        <p:scale>
          <a:sx n="108" d="100"/>
          <a:sy n="108" d="100"/>
        </p:scale>
        <p:origin x="24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AC7C8-82D2-F54A-F0A4-F0ADC01A4BB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R"/>
          </a:p>
        </p:txBody>
      </p:sp>
      <p:sp>
        <p:nvSpPr>
          <p:cNvPr id="3" name="Subtitle 2">
            <a:extLst>
              <a:ext uri="{FF2B5EF4-FFF2-40B4-BE49-F238E27FC236}">
                <a16:creationId xmlns:a16="http://schemas.microsoft.com/office/drawing/2014/main" id="{25788253-21EB-6536-094F-EED674AEA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R"/>
          </a:p>
        </p:txBody>
      </p:sp>
      <p:sp>
        <p:nvSpPr>
          <p:cNvPr id="4" name="Date Placeholder 3">
            <a:extLst>
              <a:ext uri="{FF2B5EF4-FFF2-40B4-BE49-F238E27FC236}">
                <a16:creationId xmlns:a16="http://schemas.microsoft.com/office/drawing/2014/main" id="{D41FAF5C-2DCC-7D6D-B1F6-E4694C3BE752}"/>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89CC308D-4238-AD34-FC9A-6DDC998C4CCF}"/>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02B4690E-2B90-4A15-458E-493BBD4B4222}"/>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2387599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106AC-9CF4-C3B6-0A2C-8CD3CC6488E2}"/>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8A77CBC4-289D-83D8-A640-5814D740E07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8EE956F0-8A0E-C432-26B7-C87ADCC3EEB5}"/>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BF4BE31F-99CE-9117-71F2-1E7607EAB87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ED1D67EA-B0AE-B5B7-7F29-0664324C3205}"/>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324094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5115BF-5654-BB8C-00CD-B59D41E2A44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4E55E8E8-EBA8-8B31-7A24-C0B28EB2ACA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F4501DBE-1EB7-FE68-FFA7-71A4F7D0DE7F}"/>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8E1714B1-3BCA-A949-4DB8-F7AA328CB414}"/>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601A3D38-B712-B062-2AD7-84FBE0FA984F}"/>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1086399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6FF91-0770-A73B-2500-7277B3E2BD74}"/>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880EC4B2-C787-DCE5-5257-B9034B0CA33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DCB5A969-1C70-2260-CA57-1B611CD2CA47}"/>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F8AF8E7F-38E3-AC7F-B945-519EF0F7CBE0}"/>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FF5E0C60-BE0B-6083-1367-BD383460EA00}"/>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1077416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1ABF0-DADF-E1B8-2678-CAE37F99CCD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R"/>
          </a:p>
        </p:txBody>
      </p:sp>
      <p:sp>
        <p:nvSpPr>
          <p:cNvPr id="3" name="Text Placeholder 2">
            <a:extLst>
              <a:ext uri="{FF2B5EF4-FFF2-40B4-BE49-F238E27FC236}">
                <a16:creationId xmlns:a16="http://schemas.microsoft.com/office/drawing/2014/main" id="{8354BDC3-C8B7-AAAB-D2A0-80B6597D6C3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545C00C-9288-2C45-F7BB-B71EB902B8C2}"/>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199148C5-25F0-42F2-4F27-8A93E9B8E947}"/>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C42F3294-7BA5-17E6-AE2B-6EB8E82724E3}"/>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2702414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A3B9A-9628-0D07-0716-7E3125F839A8}"/>
              </a:ext>
            </a:extLst>
          </p:cNvPr>
          <p:cNvSpPr>
            <a:spLocks noGrp="1"/>
          </p:cNvSpPr>
          <p:nvPr>
            <p:ph type="title"/>
          </p:nvPr>
        </p:nvSpPr>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65808655-88A8-FF0F-A9D7-58E3D78CA74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D673DF31-873E-7A9C-DB48-038B9E5B36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6D1AD55D-D82F-B998-594A-C914554B0189}"/>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6" name="Footer Placeholder 5">
            <a:extLst>
              <a:ext uri="{FF2B5EF4-FFF2-40B4-BE49-F238E27FC236}">
                <a16:creationId xmlns:a16="http://schemas.microsoft.com/office/drawing/2014/main" id="{04D41B97-0F54-218A-E339-420C9FC26B57}"/>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363EE081-C1AF-C55A-AC13-A5859760ABD6}"/>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4286271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35ACB-4C2C-7B22-5361-4ABA7F26F251}"/>
              </a:ext>
            </a:extLst>
          </p:cNvPr>
          <p:cNvSpPr>
            <a:spLocks noGrp="1"/>
          </p:cNvSpPr>
          <p:nvPr>
            <p:ph type="title"/>
          </p:nvPr>
        </p:nvSpPr>
        <p:spPr>
          <a:xfrm>
            <a:off x="839788" y="365125"/>
            <a:ext cx="10515600" cy="1325563"/>
          </a:xfrm>
        </p:spPr>
        <p:txBody>
          <a:bodyPr/>
          <a:lstStyle/>
          <a:p>
            <a:r>
              <a:rPr lang="en-GB"/>
              <a:t>Click to edit Master title style</a:t>
            </a:r>
            <a:endParaRPr lang="en-GR"/>
          </a:p>
        </p:txBody>
      </p:sp>
      <p:sp>
        <p:nvSpPr>
          <p:cNvPr id="3" name="Text Placeholder 2">
            <a:extLst>
              <a:ext uri="{FF2B5EF4-FFF2-40B4-BE49-F238E27FC236}">
                <a16:creationId xmlns:a16="http://schemas.microsoft.com/office/drawing/2014/main" id="{CA1DCCFF-C690-6487-2123-8CD49A1411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67145C0-2087-1D78-06FC-47B99CC2BF4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A2AC54FB-BBB3-8E50-8519-C8F2D4A2A7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78BC4AE-82B1-E00E-B0BA-6154C073F2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85B7BF33-C72E-80C7-D472-B401057BA3E1}"/>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8" name="Footer Placeholder 7">
            <a:extLst>
              <a:ext uri="{FF2B5EF4-FFF2-40B4-BE49-F238E27FC236}">
                <a16:creationId xmlns:a16="http://schemas.microsoft.com/office/drawing/2014/main" id="{7870A893-F320-56E0-2326-B420A56C2EF5}"/>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CD1E3040-21C6-B8F9-ACE3-E541DA1C175A}"/>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2187595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81581-D834-FEF5-534C-4B3ED3B795E5}"/>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A21FE709-7B7F-A5DB-C9A4-133FA863A81A}"/>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4" name="Footer Placeholder 3">
            <a:extLst>
              <a:ext uri="{FF2B5EF4-FFF2-40B4-BE49-F238E27FC236}">
                <a16:creationId xmlns:a16="http://schemas.microsoft.com/office/drawing/2014/main" id="{267217AE-BB14-2C54-5D83-FF547071BDCD}"/>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55156FDD-87D9-C983-6786-6D16FEC7EB10}"/>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3680392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CB926D-980F-5EE2-A17E-DF707A36046F}"/>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3" name="Footer Placeholder 2">
            <a:extLst>
              <a:ext uri="{FF2B5EF4-FFF2-40B4-BE49-F238E27FC236}">
                <a16:creationId xmlns:a16="http://schemas.microsoft.com/office/drawing/2014/main" id="{FA01ACBF-B6BA-34FD-0CBF-F3BC7B532A14}"/>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96C7464C-EDBA-D9D2-ECB2-4AC0BA2CE1EE}"/>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31328838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DCA4-2905-0CC7-0BA5-807592DDAB06}"/>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Content Placeholder 2">
            <a:extLst>
              <a:ext uri="{FF2B5EF4-FFF2-40B4-BE49-F238E27FC236}">
                <a16:creationId xmlns:a16="http://schemas.microsoft.com/office/drawing/2014/main" id="{BEBC8E03-1526-6CA8-D919-7440417070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Text Placeholder 3">
            <a:extLst>
              <a:ext uri="{FF2B5EF4-FFF2-40B4-BE49-F238E27FC236}">
                <a16:creationId xmlns:a16="http://schemas.microsoft.com/office/drawing/2014/main" id="{CD9A42F7-C667-C53F-C599-2B1A0368C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5D6EE3B-9C91-57FC-D4BA-4EB59E66AA27}"/>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6" name="Footer Placeholder 5">
            <a:extLst>
              <a:ext uri="{FF2B5EF4-FFF2-40B4-BE49-F238E27FC236}">
                <a16:creationId xmlns:a16="http://schemas.microsoft.com/office/drawing/2014/main" id="{7C80ADAF-42D7-5006-84F5-C3F8898997D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8C27E45-BA2A-4EC6-F033-40ECF63A4065}"/>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599190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906FD-AC09-BCC9-79A7-0998E97818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R"/>
          </a:p>
        </p:txBody>
      </p:sp>
      <p:sp>
        <p:nvSpPr>
          <p:cNvPr id="3" name="Picture Placeholder 2">
            <a:extLst>
              <a:ext uri="{FF2B5EF4-FFF2-40B4-BE49-F238E27FC236}">
                <a16:creationId xmlns:a16="http://schemas.microsoft.com/office/drawing/2014/main" id="{57274E82-FA22-187C-7C28-4F7B6765D0E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9A7BD394-F05B-E492-27C0-7FA68AE0B4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FAE577C-19F3-33DC-69AC-17D575C0F922}"/>
              </a:ext>
            </a:extLst>
          </p:cNvPr>
          <p:cNvSpPr>
            <a:spLocks noGrp="1"/>
          </p:cNvSpPr>
          <p:nvPr>
            <p:ph type="dt" sz="half" idx="10"/>
          </p:nvPr>
        </p:nvSpPr>
        <p:spPr/>
        <p:txBody>
          <a:bodyPr/>
          <a:lstStyle/>
          <a:p>
            <a:fld id="{E9392702-41D9-764E-AA1D-2BF51D7ABF7B}" type="datetimeFigureOut">
              <a:rPr lang="en-GR" smtClean="0"/>
              <a:t>17/1/25</a:t>
            </a:fld>
            <a:endParaRPr lang="en-GR"/>
          </a:p>
        </p:txBody>
      </p:sp>
      <p:sp>
        <p:nvSpPr>
          <p:cNvPr id="6" name="Footer Placeholder 5">
            <a:extLst>
              <a:ext uri="{FF2B5EF4-FFF2-40B4-BE49-F238E27FC236}">
                <a16:creationId xmlns:a16="http://schemas.microsoft.com/office/drawing/2014/main" id="{F91E9C07-C6F4-12A0-AD07-5752202E4ABD}"/>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7CD613A4-1AB8-469E-FD7E-8F958A2B6D1F}"/>
              </a:ext>
            </a:extLst>
          </p:cNvPr>
          <p:cNvSpPr>
            <a:spLocks noGrp="1"/>
          </p:cNvSpPr>
          <p:nvPr>
            <p:ph type="sldNum" sz="quarter" idx="12"/>
          </p:nvPr>
        </p:nvSpPr>
        <p:spPr/>
        <p:txBody>
          <a:bodyPr/>
          <a:lstStyle/>
          <a:p>
            <a:fld id="{4FB242F5-24E5-2247-B873-F621727C7A31}" type="slidenum">
              <a:rPr lang="en-GR" smtClean="0"/>
              <a:t>‹#›</a:t>
            </a:fld>
            <a:endParaRPr lang="en-GR"/>
          </a:p>
        </p:txBody>
      </p:sp>
    </p:spTree>
    <p:extLst>
      <p:ext uri="{BB962C8B-B14F-4D97-AF65-F5344CB8AC3E}">
        <p14:creationId xmlns:p14="http://schemas.microsoft.com/office/powerpoint/2010/main" val="773200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456DF2B-46A2-785F-BF94-1D47F23054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R"/>
          </a:p>
        </p:txBody>
      </p:sp>
      <p:sp>
        <p:nvSpPr>
          <p:cNvPr id="3" name="Text Placeholder 2">
            <a:extLst>
              <a:ext uri="{FF2B5EF4-FFF2-40B4-BE49-F238E27FC236}">
                <a16:creationId xmlns:a16="http://schemas.microsoft.com/office/drawing/2014/main" id="{D1005359-5A18-36B4-7EA1-D3DAA30CA4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415EFB46-71AF-15E4-7E26-1A869E7A99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92702-41D9-764E-AA1D-2BF51D7ABF7B}" type="datetimeFigureOut">
              <a:rPr lang="en-GR" smtClean="0"/>
              <a:t>17/1/25</a:t>
            </a:fld>
            <a:endParaRPr lang="en-GR"/>
          </a:p>
        </p:txBody>
      </p:sp>
      <p:sp>
        <p:nvSpPr>
          <p:cNvPr id="5" name="Footer Placeholder 4">
            <a:extLst>
              <a:ext uri="{FF2B5EF4-FFF2-40B4-BE49-F238E27FC236}">
                <a16:creationId xmlns:a16="http://schemas.microsoft.com/office/drawing/2014/main" id="{766BE3F3-A251-A26C-4911-76FFA28156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R"/>
          </a:p>
        </p:txBody>
      </p:sp>
      <p:sp>
        <p:nvSpPr>
          <p:cNvPr id="6" name="Slide Number Placeholder 5">
            <a:extLst>
              <a:ext uri="{FF2B5EF4-FFF2-40B4-BE49-F238E27FC236}">
                <a16:creationId xmlns:a16="http://schemas.microsoft.com/office/drawing/2014/main" id="{F0CAA831-B1F4-9CD5-383B-408A1B07C9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242F5-24E5-2247-B873-F621727C7A31}" type="slidenum">
              <a:rPr lang="en-GR" smtClean="0"/>
              <a:t>‹#›</a:t>
            </a:fld>
            <a:endParaRPr lang="en-GR"/>
          </a:p>
        </p:txBody>
      </p:sp>
    </p:spTree>
    <p:extLst>
      <p:ext uri="{BB962C8B-B14F-4D97-AF65-F5344CB8AC3E}">
        <p14:creationId xmlns:p14="http://schemas.microsoft.com/office/powerpoint/2010/main" val="170746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aesop.iep.edu.gr/senaria?f%5B0%5D=score%3A70"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56574" y="43190"/>
            <a:ext cx="9478851" cy="369332"/>
          </a:xfrm>
          <a:prstGeom prst="rect">
            <a:avLst/>
          </a:prstGeom>
          <a:noFill/>
        </p:spPr>
        <p:txBody>
          <a:bodyPr wrap="square" rtlCol="0">
            <a:spAutoFit/>
          </a:bodyPr>
          <a:lstStyle/>
          <a:p>
            <a:pPr algn="ctr"/>
            <a:r>
              <a:rPr lang="el-GR" b="1" dirty="0">
                <a:latin typeface="Times New Roman" panose="02020603050405020304" pitchFamily="18" charset="0"/>
                <a:cs typeface="Times New Roman" panose="02020603050405020304" pitchFamily="18" charset="0"/>
              </a:rPr>
              <a:t>Η ΔΙΔΑΚΤΙΚΗ ΤΟΥ ΘΕΑΤΡΟΥ ΣΤΗΝ ΕΚΠΑΙΔΕΥΣΗ</a:t>
            </a:r>
            <a:endParaRPr lang="en-GR" b="1" dirty="0">
              <a:latin typeface="Times New Roman" panose="02020603050405020304" pitchFamily="18" charset="0"/>
              <a:cs typeface="Times New Roman" panose="02020603050405020304" pitchFamily="18" charset="0"/>
            </a:endParaRPr>
          </a:p>
        </p:txBody>
      </p:sp>
      <p:sp>
        <p:nvSpPr>
          <p:cNvPr id="7" name="AutoShape 8" descr="ΠΟΥΡΓΕΙΟ ΕΘΝΙΚΗΣ ΠΑΙΔΕΙΑΣ ΚΑΙ ΘΡΗΣΚΕΥΜΑΤΩΝ ΠΑΙΔΑΓΩΓΙΚO ΙΝΣΤΙΤΟΥΤΟ"/>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TextBox 15">
            <a:extLst>
              <a:ext uri="{FF2B5EF4-FFF2-40B4-BE49-F238E27FC236}">
                <a16:creationId xmlns:a16="http://schemas.microsoft.com/office/drawing/2014/main" id="{BA701824-D4B5-874E-AFD0-8543E563EAAA}"/>
              </a:ext>
            </a:extLst>
          </p:cNvPr>
          <p:cNvSpPr txBox="1"/>
          <p:nvPr/>
        </p:nvSpPr>
        <p:spPr>
          <a:xfrm>
            <a:off x="334877" y="985382"/>
            <a:ext cx="12192000" cy="417422"/>
          </a:xfrm>
          <a:prstGeom prst="rect">
            <a:avLst/>
          </a:prstGeom>
          <a:noFill/>
        </p:spPr>
        <p:txBody>
          <a:bodyPr wrap="square" rtlCol="0">
            <a:spAutoFit/>
          </a:bodyPr>
          <a:lstStyle/>
          <a:p>
            <a:pPr algn="just">
              <a:lnSpc>
                <a:spcPct val="150000"/>
              </a:lnSpc>
            </a:pPr>
            <a:r>
              <a:rPr lang="el-GR" sz="1600" b="1" u="sng" dirty="0">
                <a:latin typeface="Times New Roman" charset="0"/>
                <a:ea typeface="Times New Roman" charset="0"/>
                <a:cs typeface="Times New Roman" charset="0"/>
              </a:rPr>
              <a:t>Συνάντηση 11 </a:t>
            </a:r>
            <a:r>
              <a:rPr lang="mr-IN" sz="1600" b="1" u="sng" dirty="0">
                <a:latin typeface="Times New Roman" charset="0"/>
                <a:ea typeface="Times New Roman" charset="0"/>
                <a:cs typeface="Times New Roman" charset="0"/>
              </a:rPr>
              <a:t>–</a:t>
            </a:r>
            <a:r>
              <a:rPr lang="el-GR" sz="1600" b="1" u="sng" dirty="0">
                <a:latin typeface="Times New Roman" charset="0"/>
                <a:ea typeface="Times New Roman" charset="0"/>
                <a:cs typeface="Times New Roman" charset="0"/>
              </a:rPr>
              <a:t>Τα συστατικά σας νότες οδηγούν σε ένα διδακτικό σενάριο-Από το </a:t>
            </a:r>
            <a:r>
              <a:rPr lang="el-GR" sz="1600" b="1" u="sng" dirty="0" err="1">
                <a:latin typeface="Times New Roman" charset="0"/>
                <a:ea typeface="Times New Roman" charset="0"/>
                <a:cs typeface="Times New Roman" charset="0"/>
              </a:rPr>
              <a:t>θεατροπαιδαγωγικό</a:t>
            </a:r>
            <a:r>
              <a:rPr lang="el-GR" sz="1600" b="1" u="sng" dirty="0">
                <a:latin typeface="Times New Roman" charset="0"/>
                <a:ea typeface="Times New Roman" charset="0"/>
                <a:cs typeface="Times New Roman" charset="0"/>
              </a:rPr>
              <a:t> εργαστήριο στην παράσταση </a:t>
            </a:r>
            <a:endParaRPr lang="en-US" sz="1600" b="1" u="sng" dirty="0">
              <a:latin typeface="Times New Roman" charset="0"/>
              <a:ea typeface="Times New Roman" charset="0"/>
              <a:cs typeface="Times New Roman" charset="0"/>
            </a:endParaRPr>
          </a:p>
        </p:txBody>
      </p:sp>
      <p:pic>
        <p:nvPicPr>
          <p:cNvPr id="14" name="Picture 6">
            <a:extLst>
              <a:ext uri="{FF2B5EF4-FFF2-40B4-BE49-F238E27FC236}">
                <a16:creationId xmlns:a16="http://schemas.microsoft.com/office/drawing/2014/main" id="{FBFD3B53-5485-10C6-BE5C-1DAC265254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87" y="-18379"/>
            <a:ext cx="1311739" cy="107775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C4DFE7B-7347-DC73-4839-45539DE6B6D9}"/>
              </a:ext>
            </a:extLst>
          </p:cNvPr>
          <p:cNvSpPr txBox="1"/>
          <p:nvPr/>
        </p:nvSpPr>
        <p:spPr>
          <a:xfrm>
            <a:off x="3626194" y="5590843"/>
            <a:ext cx="4610548"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Σχολή Καλών Τεχνών-Τμήμα Θεατρικών Σπουδών</a:t>
            </a:r>
            <a:endParaRPr lang="en-GR" sz="1600" b="1" dirty="0">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FB648AB-A393-9EB7-2BE2-25BC946EB233}"/>
              </a:ext>
            </a:extLst>
          </p:cNvPr>
          <p:cNvSpPr txBox="1"/>
          <p:nvPr/>
        </p:nvSpPr>
        <p:spPr>
          <a:xfrm>
            <a:off x="4032329" y="5959632"/>
            <a:ext cx="4204413" cy="338554"/>
          </a:xfrm>
          <a:prstGeom prst="rect">
            <a:avLst/>
          </a:prstGeom>
          <a:noFill/>
        </p:spPr>
        <p:txBody>
          <a:bodyPr wrap="square" rtlCol="0">
            <a:spAutoFit/>
          </a:bodyPr>
          <a:lstStyle/>
          <a:p>
            <a:r>
              <a:rPr lang="el-GR" sz="1600" b="1" dirty="0">
                <a:latin typeface="Times New Roman" panose="02020603050405020304" pitchFamily="18" charset="0"/>
                <a:cs typeface="Times New Roman" panose="02020603050405020304" pitchFamily="18" charset="0"/>
              </a:rPr>
              <a:t>Διδάσκων</a:t>
            </a:r>
            <a:r>
              <a:rPr lang="en-US" sz="1600" b="1" dirty="0">
                <a:latin typeface="Times New Roman" panose="02020603050405020304" pitchFamily="18" charset="0"/>
                <a:cs typeface="Times New Roman" panose="02020603050405020304" pitchFamily="18" charset="0"/>
              </a:rPr>
              <a:t>: </a:t>
            </a:r>
            <a:r>
              <a:rPr lang="el-GR" sz="1600" b="1" dirty="0">
                <a:latin typeface="Times New Roman" panose="02020603050405020304" pitchFamily="18" charset="0"/>
                <a:cs typeface="Times New Roman" panose="02020603050405020304" pitchFamily="18" charset="0"/>
              </a:rPr>
              <a:t>Δημήτρης Δημητριάδης</a:t>
            </a:r>
            <a:endParaRPr lang="en-GR" sz="16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99F6C68-E270-EA3B-2DA2-1525BFBAF930}"/>
              </a:ext>
            </a:extLst>
          </p:cNvPr>
          <p:cNvSpPr txBox="1"/>
          <p:nvPr/>
        </p:nvSpPr>
        <p:spPr>
          <a:xfrm>
            <a:off x="4032329" y="6445478"/>
            <a:ext cx="2854410" cy="369332"/>
          </a:xfrm>
          <a:prstGeom prst="rect">
            <a:avLst/>
          </a:prstGeom>
          <a:noFill/>
        </p:spPr>
        <p:txBody>
          <a:bodyPr wrap="square" rtlCol="0">
            <a:spAutoFit/>
          </a:bodyPr>
          <a:lstStyle/>
          <a:p>
            <a:pPr algn="ctr"/>
            <a:r>
              <a:rPr lang="el-GR" dirty="0">
                <a:latin typeface="Times New Roman" panose="02020603050405020304" pitchFamily="18" charset="0"/>
                <a:cs typeface="Times New Roman" panose="02020603050405020304" pitchFamily="18" charset="0"/>
              </a:rPr>
              <a:t>Ιανουάριος  2024</a:t>
            </a:r>
            <a:endParaRPr lang="en-GR" dirty="0">
              <a:latin typeface="Times New Roman" panose="02020603050405020304" pitchFamily="18" charset="0"/>
              <a:cs typeface="Times New Roman" panose="02020603050405020304" pitchFamily="18" charset="0"/>
            </a:endParaRPr>
          </a:p>
        </p:txBody>
      </p:sp>
      <p:pic>
        <p:nvPicPr>
          <p:cNvPr id="11" name="Picture 2" descr="Young Boy Dressed as Clown Performing on Stage with Open Arms and Open Mouth as if Singing or Acting">
            <a:extLst>
              <a:ext uri="{FF2B5EF4-FFF2-40B4-BE49-F238E27FC236}">
                <a16:creationId xmlns:a16="http://schemas.microsoft.com/office/drawing/2014/main" id="{9011EF94-17D0-B5C5-FD54-91586CB3E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228" y="1416283"/>
            <a:ext cx="6096000" cy="427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5839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B3485AF-E077-1A7A-0AF3-4D59ED78416C}"/>
              </a:ext>
            </a:extLst>
          </p:cNvPr>
          <p:cNvSpPr txBox="1"/>
          <p:nvPr/>
        </p:nvSpPr>
        <p:spPr>
          <a:xfrm>
            <a:off x="125568" y="169929"/>
            <a:ext cx="11877542" cy="1289007"/>
          </a:xfrm>
          <a:prstGeom prst="rect">
            <a:avLst/>
          </a:prstGeom>
          <a:noFill/>
        </p:spPr>
        <p:txBody>
          <a:bodyPr wrap="square">
            <a:spAutoFit/>
          </a:bodyPr>
          <a:lstStyle/>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ΣΚΟΠΟΣ ΣΕΝΑΡΙΟΥ - ΠΡΟΣΔΟΚΩΜΕΝΑ ΜΑΘΗΣΙΑΚΑ ΑΠΟΤΕΛΕΣΜΑΤΑ </a:t>
            </a:r>
            <a:r>
              <a:rPr lang="el-GR" dirty="0">
                <a:latin typeface="Times New Roman" panose="02020603050405020304" pitchFamily="18" charset="0"/>
                <a:cs typeface="Times New Roman" panose="02020603050405020304" pitchFamily="18" charset="0"/>
              </a:rPr>
              <a:t>(σκοπός σεναρίου και προσδοκώμενα μαθησιακά αποτελέσματα ως προς τις γνώσεις, τις δεξιότητες, τις στάσεις, με βάση τη φυσιογνωμία του κάθε γνωστικού αντικειμένου)</a:t>
            </a:r>
            <a:endParaRPr lang="en-GR"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92F1B81-818D-D280-BE85-E15728F4890C}"/>
              </a:ext>
            </a:extLst>
          </p:cNvPr>
          <p:cNvSpPr txBox="1"/>
          <p:nvPr/>
        </p:nvSpPr>
        <p:spPr>
          <a:xfrm>
            <a:off x="188890" y="1458936"/>
            <a:ext cx="11814220" cy="5449377"/>
          </a:xfrm>
          <a:prstGeom prst="rect">
            <a:avLst/>
          </a:prstGeom>
          <a:noFill/>
        </p:spPr>
        <p:txBody>
          <a:bodyPr wrap="square" rtlCol="0">
            <a:spAutoFit/>
          </a:bodyPr>
          <a:lstStyle/>
          <a:p>
            <a:pPr algn="just">
              <a:lnSpc>
                <a:spcPct val="150000"/>
              </a:lnSpc>
            </a:pPr>
            <a:r>
              <a:rPr lang="en-GR" b="1" dirty="0">
                <a:latin typeface="Times New Roman" panose="02020603050405020304" pitchFamily="18" charset="0"/>
                <a:cs typeface="Times New Roman" panose="02020603050405020304" pitchFamily="18" charset="0"/>
              </a:rPr>
              <a:t>Ό</a:t>
            </a:r>
            <a:r>
              <a:rPr lang="el-GR" b="1" dirty="0">
                <a:latin typeface="Times New Roman" panose="02020603050405020304" pitchFamily="18" charset="0"/>
                <a:cs typeface="Times New Roman" panose="02020603050405020304" pitchFamily="18" charset="0"/>
              </a:rPr>
              <a:t>πως χαρακτηριστικά αναφέρεται στα νέα αναλυτικά προγράμματα σπουδών σχετικά με την προσχολική αγωγή και εκπαίδευση</a:t>
            </a:r>
            <a:r>
              <a:rPr lang="en-US" b="1" dirty="0">
                <a:latin typeface="Times New Roman" panose="02020603050405020304" pitchFamily="18" charset="0"/>
                <a:cs typeface="Times New Roman" panose="02020603050405020304" pitchFamily="18" charset="0"/>
              </a:rPr>
              <a:t> </a:t>
            </a:r>
            <a:r>
              <a:rPr lang="el-GR" b="1" dirty="0">
                <a:latin typeface="Times New Roman" panose="02020603050405020304" pitchFamily="18" charset="0"/>
                <a:cs typeface="Times New Roman" panose="02020603050405020304" pitchFamily="18" charset="0"/>
              </a:rPr>
              <a:t>(</a:t>
            </a:r>
            <a:r>
              <a:rPr lang="el-GR" b="1" dirty="0">
                <a:solidFill>
                  <a:srgbClr val="FF0000"/>
                </a:solidFill>
                <a:latin typeface="Times New Roman" panose="02020603050405020304" pitchFamily="18" charset="0"/>
                <a:cs typeface="Times New Roman" panose="02020603050405020304" pitchFamily="18" charset="0"/>
              </a:rPr>
              <a:t>παράδειγμα από το γνωστικό αντικείμενο της ιστορίας και τη μελέτη περιβάλλοντος)</a:t>
            </a:r>
            <a:r>
              <a:rPr lang="en-US" b="1" dirty="0">
                <a:latin typeface="Times New Roman" panose="02020603050405020304" pitchFamily="18" charset="0"/>
                <a:cs typeface="Times New Roman" panose="02020603050405020304" pitchFamily="18" charset="0"/>
              </a:rPr>
              <a:t>: </a:t>
            </a:r>
          </a:p>
          <a:p>
            <a:pPr marL="342900" indent="-342900" algn="just">
              <a:lnSpc>
                <a:spcPct val="150000"/>
              </a:lnSpc>
              <a:buAutoNum type="arabicPeriod"/>
            </a:pPr>
            <a:r>
              <a:rPr lang="el-GR" dirty="0">
                <a:latin typeface="Times New Roman" panose="02020603050405020304" pitchFamily="18" charset="0"/>
                <a:cs typeface="Times New Roman" panose="02020603050405020304" pitchFamily="18" charset="0"/>
              </a:rPr>
              <a:t>α) Οι γνώσεις περιγράφουν το «τι» της μάθησης και προσδιορίζονται ως μία σειρά εδραιωμένων γενικότερων και ειδικότερων γνωστικών στοιχείων, ιδεών, εννοιών, θεωριών, σχημάτων, γεγονότων, δεδομένων και πληροφοριών, που πρέπει να </a:t>
            </a:r>
            <a:r>
              <a:rPr lang="el-GR" dirty="0" err="1">
                <a:latin typeface="Times New Roman" panose="02020603050405020304" pitchFamily="18" charset="0"/>
                <a:cs typeface="Times New Roman" panose="02020603050405020304" pitchFamily="18" charset="0"/>
              </a:rPr>
              <a:t>οικοδομηθούν</a:t>
            </a:r>
            <a:r>
              <a:rPr lang="el-GR" dirty="0">
                <a:latin typeface="Times New Roman" panose="02020603050405020304" pitchFamily="18" charset="0"/>
                <a:cs typeface="Times New Roman" panose="02020603050405020304" pitchFamily="18" charset="0"/>
              </a:rPr>
              <a:t> και να </a:t>
            </a:r>
            <a:r>
              <a:rPr lang="el-GR" dirty="0" err="1">
                <a:latin typeface="Times New Roman" panose="02020603050405020304" pitchFamily="18" charset="0"/>
                <a:cs typeface="Times New Roman" panose="02020603050405020304" pitchFamily="18" charset="0"/>
              </a:rPr>
              <a:t>κατακτηθούν</a:t>
            </a:r>
            <a:r>
              <a:rPr lang="el-GR" dirty="0">
                <a:latin typeface="Times New Roman" panose="02020603050405020304" pitchFamily="18" charset="0"/>
                <a:cs typeface="Times New Roman" panose="02020603050405020304" pitchFamily="18" charset="0"/>
              </a:rPr>
              <a:t> προκειμένου τα παιδιά να αναγνωρίζουν και να αντιλαμβάνονται μία συγκεκριμένη περίσταση, ένα αντικείμενο ή μία κατάσταση. </a:t>
            </a:r>
            <a:endParaRPr lang="en-US" dirty="0">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l-GR" dirty="0">
                <a:latin typeface="Times New Roman" panose="02020603050405020304" pitchFamily="18" charset="0"/>
                <a:cs typeface="Times New Roman" panose="02020603050405020304" pitchFamily="18" charset="0"/>
              </a:rPr>
              <a:t>β) Οι δεξιότητες περιγράφουν το «πώς» της μάθησης και </a:t>
            </a:r>
            <a:r>
              <a:rPr lang="el-GR" dirty="0" err="1">
                <a:latin typeface="Times New Roman" panose="02020603050405020304" pitchFamily="18" charset="0"/>
                <a:cs typeface="Times New Roman" panose="02020603050405020304" pitchFamily="18" charset="0"/>
              </a:rPr>
              <a:t>αποτελούν</a:t>
            </a:r>
            <a:r>
              <a:rPr lang="el-GR" dirty="0">
                <a:latin typeface="Times New Roman" panose="02020603050405020304" pitchFamily="18" charset="0"/>
                <a:cs typeface="Times New Roman" panose="02020603050405020304" pitchFamily="18" charset="0"/>
              </a:rPr>
              <a:t> ένα </a:t>
            </a:r>
            <a:r>
              <a:rPr lang="el-GR" dirty="0" err="1">
                <a:latin typeface="Times New Roman" panose="02020603050405020304" pitchFamily="18" charset="0"/>
                <a:cs typeface="Times New Roman" panose="02020603050405020304" pitchFamily="18" charset="0"/>
              </a:rPr>
              <a:t>σύνολο</a:t>
            </a:r>
            <a:r>
              <a:rPr lang="el-GR" dirty="0">
                <a:latin typeface="Times New Roman" panose="02020603050405020304" pitchFamily="18" charset="0"/>
                <a:cs typeface="Times New Roman" panose="02020603050405020304" pitchFamily="18" charset="0"/>
              </a:rPr>
              <a:t> επιμέρους διακριτών μονάδων ενέργειας ή συμπεριφοράς που συνάγονται από τις αντίστοιχες γνώσεις και εφαρμόζονται με έναν οργανωμένο και δυναμικό τρόπο σε κάθε συνθήκη. </a:t>
            </a:r>
            <a:endParaRPr lang="en-US" dirty="0">
              <a:latin typeface="Times New Roman" panose="02020603050405020304" pitchFamily="18" charset="0"/>
              <a:cs typeface="Times New Roman" panose="02020603050405020304" pitchFamily="18" charset="0"/>
            </a:endParaRPr>
          </a:p>
          <a:p>
            <a:pPr marL="342900" indent="-342900" algn="just">
              <a:lnSpc>
                <a:spcPct val="150000"/>
              </a:lnSpc>
              <a:buAutoNum type="arabicPeriod"/>
            </a:pPr>
            <a:r>
              <a:rPr lang="el-GR" dirty="0">
                <a:latin typeface="Times New Roman" panose="02020603050405020304" pitchFamily="18" charset="0"/>
                <a:cs typeface="Times New Roman" panose="02020603050405020304" pitchFamily="18" charset="0"/>
              </a:rPr>
              <a:t>γ) Οι στάσεις περιγράφουν το «γιατί» της μάθησης και </a:t>
            </a:r>
            <a:r>
              <a:rPr lang="el-GR" dirty="0" err="1">
                <a:latin typeface="Times New Roman" panose="02020603050405020304" pitchFamily="18" charset="0"/>
                <a:cs typeface="Times New Roman" panose="02020603050405020304" pitchFamily="18" charset="0"/>
              </a:rPr>
              <a:t>αντιστοιχούν</a:t>
            </a:r>
            <a:r>
              <a:rPr lang="el-GR" dirty="0">
                <a:latin typeface="Times New Roman" panose="02020603050405020304" pitchFamily="18" charset="0"/>
                <a:cs typeface="Times New Roman" panose="02020603050405020304" pitchFamily="18" charset="0"/>
              </a:rPr>
              <a:t> σε προδιαθέσεις, τάσεις, συναισθήματα, αξίες, νοητικές συνήθειες, νοοτροπίες και μορφές συμπεριφοράς που </a:t>
            </a:r>
            <a:r>
              <a:rPr lang="el-GR" dirty="0" err="1">
                <a:latin typeface="Times New Roman" panose="02020603050405020304" pitchFamily="18" charset="0"/>
                <a:cs typeface="Times New Roman" panose="02020603050405020304" pitchFamily="18" charset="0"/>
              </a:rPr>
              <a:t>απαιτούν</a:t>
            </a:r>
            <a:r>
              <a:rPr lang="el-GR" dirty="0">
                <a:latin typeface="Times New Roman" panose="02020603050405020304" pitchFamily="18" charset="0"/>
                <a:cs typeface="Times New Roman" panose="02020603050405020304" pitchFamily="18" charset="0"/>
              </a:rPr>
              <a:t> χρόνο και συστηματικότητα προκειμένου να </a:t>
            </a:r>
            <a:r>
              <a:rPr lang="el-GR" dirty="0" err="1">
                <a:latin typeface="Times New Roman" panose="02020603050405020304" pitchFamily="18" charset="0"/>
                <a:cs typeface="Times New Roman" panose="02020603050405020304" pitchFamily="18" charset="0"/>
              </a:rPr>
              <a:t>εδραιωθούν</a:t>
            </a:r>
            <a:r>
              <a:rPr lang="el-GR" dirty="0">
                <a:latin typeface="Times New Roman" panose="02020603050405020304" pitchFamily="18" charset="0"/>
                <a:cs typeface="Times New Roman" panose="02020603050405020304" pitchFamily="18" charset="0"/>
              </a:rPr>
              <a:t> και να διαμορφώσουν τον συνολικό προσανατολισμό και την ανταπόκριση των παιδιών σε διαφορετικά πλαίσια και καταστάσεις.</a:t>
            </a:r>
            <a:endParaRPr lang="en-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187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24260" y="141667"/>
            <a:ext cx="7289442" cy="369332"/>
          </a:xfrm>
          <a:prstGeom prst="rect">
            <a:avLst/>
          </a:prstGeom>
          <a:noFill/>
        </p:spPr>
        <p:txBody>
          <a:bodyPr wrap="square" rtlCol="0">
            <a:spAutoFit/>
          </a:bodyPr>
          <a:lstStyle/>
          <a:p>
            <a:pPr marL="285750" indent="-285750" algn="just">
              <a:buFont typeface="Wingdings" charset="2"/>
              <a:buChar char="§"/>
            </a:pPr>
            <a:r>
              <a:rPr lang="el-GR" b="1" dirty="0">
                <a:latin typeface="Times New Roman" charset="0"/>
                <a:ea typeface="Times New Roman" charset="0"/>
                <a:cs typeface="Times New Roman" charset="0"/>
              </a:rPr>
              <a:t>Καθορισμός Κοινωνικό-συναισθηματικών στόχων</a:t>
            </a:r>
            <a:endParaRPr lang="en-US" b="1" dirty="0">
              <a:latin typeface="Times New Roman" charset="0"/>
              <a:ea typeface="Times New Roman" charset="0"/>
              <a:cs typeface="Times New Roman" charset="0"/>
            </a:endParaRPr>
          </a:p>
        </p:txBody>
      </p:sp>
      <p:sp>
        <p:nvSpPr>
          <p:cNvPr id="6" name="TextBox 5"/>
          <p:cNvSpPr txBox="1"/>
          <p:nvPr/>
        </p:nvSpPr>
        <p:spPr>
          <a:xfrm>
            <a:off x="553792" y="978794"/>
            <a:ext cx="9762185" cy="3781997"/>
          </a:xfrm>
          <a:prstGeom prst="rect">
            <a:avLst/>
          </a:prstGeom>
          <a:noFill/>
        </p:spPr>
        <p:txBody>
          <a:bodyPr wrap="square" rtlCol="0">
            <a:spAutoFit/>
          </a:bodyPr>
          <a:lstStyle/>
          <a:p>
            <a:pPr>
              <a:lnSpc>
                <a:spcPct val="150000"/>
              </a:lnSpc>
            </a:pPr>
            <a:r>
              <a:rPr lang="el-GR" b="1" dirty="0">
                <a:latin typeface="Times New Roman" charset="0"/>
                <a:ea typeface="Times New Roman" charset="0"/>
                <a:cs typeface="Times New Roman" charset="0"/>
              </a:rPr>
              <a:t> Παρ</a:t>
            </a:r>
            <a:r>
              <a:rPr lang="en-US" b="1" dirty="0" err="1">
                <a:latin typeface="Times New Roman" charset="0"/>
                <a:ea typeface="Times New Roman" charset="0"/>
                <a:cs typeface="Times New Roman" charset="0"/>
              </a:rPr>
              <a:t>ά</a:t>
            </a:r>
            <a:r>
              <a:rPr lang="el-GR" b="1" dirty="0" err="1">
                <a:latin typeface="Times New Roman" charset="0"/>
                <a:ea typeface="Times New Roman" charset="0"/>
                <a:cs typeface="Times New Roman" charset="0"/>
              </a:rPr>
              <a:t>δειγμα</a:t>
            </a:r>
            <a:r>
              <a:rPr lang="el-GR" b="1" dirty="0">
                <a:latin typeface="Times New Roman" charset="0"/>
                <a:ea typeface="Times New Roman" charset="0"/>
                <a:cs typeface="Times New Roman" charset="0"/>
              </a:rPr>
              <a:t> </a:t>
            </a:r>
            <a:r>
              <a:rPr lang="el-GR" b="1" dirty="0" err="1">
                <a:latin typeface="Times New Roman" charset="0"/>
                <a:ea typeface="Times New Roman" charset="0"/>
                <a:cs typeface="Times New Roman" charset="0"/>
              </a:rPr>
              <a:t>κοινωνικοσυναισθημαιτκών</a:t>
            </a:r>
            <a:r>
              <a:rPr lang="el-GR" b="1" dirty="0">
                <a:latin typeface="Times New Roman" charset="0"/>
                <a:ea typeface="Times New Roman" charset="0"/>
                <a:cs typeface="Times New Roman" charset="0"/>
              </a:rPr>
              <a:t> στόχων</a:t>
            </a:r>
            <a:endParaRPr lang="en-US" b="1" dirty="0">
              <a:latin typeface="Times New Roman" charset="0"/>
              <a:ea typeface="Times New Roman" charset="0"/>
              <a:cs typeface="Times New Roman" charset="0"/>
            </a:endParaRPr>
          </a:p>
          <a:p>
            <a:pPr marL="285750" indent="-285750" algn="just">
              <a:lnSpc>
                <a:spcPct val="150000"/>
              </a:lnSpc>
              <a:buFontTx/>
              <a:buChar char="-"/>
            </a:pPr>
            <a:r>
              <a:rPr lang="el-GR" dirty="0">
                <a:latin typeface="Times New Roman" charset="0"/>
                <a:ea typeface="Times New Roman" charset="0"/>
                <a:cs typeface="Times New Roman" charset="0"/>
              </a:rPr>
              <a:t>Ενίσχυση Κοινωνικών δεξιοτήτων </a:t>
            </a:r>
            <a:r>
              <a:rPr lang="mr-IN" dirty="0">
                <a:latin typeface="Times New Roman" charset="0"/>
                <a:ea typeface="Times New Roman" charset="0"/>
                <a:cs typeface="Times New Roman" charset="0"/>
              </a:rPr>
              <a:t>–</a:t>
            </a:r>
            <a:r>
              <a:rPr lang="el-GR" dirty="0">
                <a:latin typeface="Times New Roman" charset="0"/>
                <a:ea typeface="Times New Roman" charset="0"/>
                <a:cs typeface="Times New Roman" charset="0"/>
              </a:rPr>
              <a:t> συνεργασία ως αναγκαία συνθήκη (επικοινωνία, βελτίωση σχέσεων της ομάδας).</a:t>
            </a:r>
          </a:p>
          <a:p>
            <a:pPr marL="285750" indent="-285750" algn="just">
              <a:lnSpc>
                <a:spcPct val="150000"/>
              </a:lnSpc>
              <a:buFontTx/>
              <a:buChar char="-"/>
            </a:pPr>
            <a:r>
              <a:rPr lang="el-GR" dirty="0" err="1">
                <a:latin typeface="Times New Roman" charset="0"/>
                <a:ea typeface="Times New Roman" charset="0"/>
                <a:cs typeface="Times New Roman" charset="0"/>
              </a:rPr>
              <a:t>Ενσυναίσθηση</a:t>
            </a:r>
            <a:r>
              <a:rPr lang="el-GR" dirty="0">
                <a:latin typeface="Times New Roman" charset="0"/>
                <a:ea typeface="Times New Roman" charset="0"/>
                <a:cs typeface="Times New Roman" charset="0"/>
              </a:rPr>
              <a:t> </a:t>
            </a:r>
            <a:r>
              <a:rPr lang="mr-IN" dirty="0">
                <a:latin typeface="Times New Roman" charset="0"/>
                <a:ea typeface="Times New Roman" charset="0"/>
                <a:cs typeface="Times New Roman" charset="0"/>
              </a:rPr>
              <a:t>–</a:t>
            </a:r>
            <a:r>
              <a:rPr lang="el-GR" dirty="0">
                <a:latin typeface="Times New Roman" charset="0"/>
                <a:ea typeface="Times New Roman" charset="0"/>
                <a:cs typeface="Times New Roman" charset="0"/>
              </a:rPr>
              <a:t> Τοποθέτηση εαυτού σε θέση άλλων ανθρώπων (ρόλοι).</a:t>
            </a:r>
          </a:p>
          <a:p>
            <a:pPr marL="285750" indent="-285750" algn="just">
              <a:lnSpc>
                <a:spcPct val="150000"/>
              </a:lnSpc>
              <a:buFontTx/>
              <a:buChar char="-"/>
            </a:pPr>
            <a:r>
              <a:rPr lang="el-GR" dirty="0">
                <a:latin typeface="Times New Roman" charset="0"/>
                <a:ea typeface="Times New Roman" charset="0"/>
                <a:cs typeface="Times New Roman" charset="0"/>
              </a:rPr>
              <a:t>Ανάπτυξη φαντασίας (</a:t>
            </a:r>
            <a:r>
              <a:rPr lang="el-GR" dirty="0" err="1">
                <a:latin typeface="Times New Roman" charset="0"/>
                <a:ea typeface="Times New Roman" charset="0"/>
                <a:cs typeface="Times New Roman" charset="0"/>
              </a:rPr>
              <a:t>νοηματοδότηση</a:t>
            </a:r>
            <a:r>
              <a:rPr lang="el-GR" dirty="0">
                <a:latin typeface="Times New Roman" charset="0"/>
                <a:ea typeface="Times New Roman" charset="0"/>
                <a:cs typeface="Times New Roman" charset="0"/>
              </a:rPr>
              <a:t> και έμπρακτη αλλαγή της πραγματικότητας, δημιουργία αναπαραστάσεων που δεν είναι πραγματικά μπροστά μας).</a:t>
            </a:r>
          </a:p>
          <a:p>
            <a:pPr marL="285750" indent="-285750" algn="just">
              <a:lnSpc>
                <a:spcPct val="150000"/>
              </a:lnSpc>
              <a:buFontTx/>
              <a:buChar char="-"/>
            </a:pPr>
            <a:r>
              <a:rPr lang="el-GR" dirty="0">
                <a:latin typeface="Times New Roman" charset="0"/>
                <a:ea typeface="Times New Roman" charset="0"/>
                <a:cs typeface="Times New Roman" charset="0"/>
              </a:rPr>
              <a:t> </a:t>
            </a:r>
            <a:r>
              <a:rPr lang="el-GR" dirty="0" err="1">
                <a:latin typeface="Times New Roman" charset="0"/>
                <a:ea typeface="Times New Roman" charset="0"/>
                <a:cs typeface="Times New Roman" charset="0"/>
              </a:rPr>
              <a:t>Πολυπρισματικότητα</a:t>
            </a:r>
            <a:r>
              <a:rPr lang="el-GR" dirty="0">
                <a:latin typeface="Times New Roman" charset="0"/>
                <a:ea typeface="Times New Roman" charset="0"/>
                <a:cs typeface="Times New Roman" charset="0"/>
              </a:rPr>
              <a:t>.</a:t>
            </a:r>
          </a:p>
          <a:p>
            <a:pPr marL="285750" indent="-285750" algn="just">
              <a:lnSpc>
                <a:spcPct val="150000"/>
              </a:lnSpc>
              <a:buFontTx/>
              <a:buChar char="-"/>
            </a:pPr>
            <a:r>
              <a:rPr lang="el-GR" dirty="0">
                <a:latin typeface="Times New Roman" charset="0"/>
                <a:ea typeface="Times New Roman" charset="0"/>
                <a:cs typeface="Times New Roman" charset="0"/>
              </a:rPr>
              <a:t>Προσωπική ανάπτυξη (Αυτοεκτίμηση, αυτοαντίληψη).</a:t>
            </a:r>
          </a:p>
          <a:p>
            <a:pPr marL="285750" indent="-285750" algn="just">
              <a:lnSpc>
                <a:spcPct val="150000"/>
              </a:lnSpc>
              <a:buFontTx/>
              <a:buChar char="-"/>
            </a:pPr>
            <a:endParaRPr lang="el-GR" dirty="0">
              <a:latin typeface="Times New Roman" charset="0"/>
              <a:ea typeface="Times New Roman" charset="0"/>
              <a:cs typeface="Times New Roman" charset="0"/>
            </a:endParaRPr>
          </a:p>
        </p:txBody>
      </p:sp>
      <p:sp>
        <p:nvSpPr>
          <p:cNvPr id="7" name="TextBox 6"/>
          <p:cNvSpPr txBox="1"/>
          <p:nvPr/>
        </p:nvSpPr>
        <p:spPr>
          <a:xfrm>
            <a:off x="390659" y="4653430"/>
            <a:ext cx="11410681" cy="2954655"/>
          </a:xfrm>
          <a:prstGeom prst="rect">
            <a:avLst/>
          </a:prstGeom>
          <a:noFill/>
        </p:spPr>
        <p:txBody>
          <a:bodyPr wrap="square" rtlCol="0">
            <a:spAutoFit/>
          </a:bodyPr>
          <a:lstStyle/>
          <a:p>
            <a:pPr algn="just">
              <a:lnSpc>
                <a:spcPct val="150000"/>
              </a:lnSpc>
            </a:pPr>
            <a:r>
              <a:rPr lang="el-GR" sz="1400" dirty="0">
                <a:latin typeface="Times New Roman" charset="0"/>
                <a:ea typeface="Times New Roman" charset="0"/>
                <a:cs typeface="Times New Roman" charset="0"/>
              </a:rPr>
              <a:t>Ενδεικτική Βιβλιογραφία</a:t>
            </a:r>
            <a:r>
              <a:rPr lang="en-US" sz="1400" dirty="0">
                <a:latin typeface="Times New Roman" charset="0"/>
                <a:ea typeface="Times New Roman" charset="0"/>
                <a:cs typeface="Times New Roman" charset="0"/>
              </a:rPr>
              <a:t>:</a:t>
            </a:r>
            <a:r>
              <a:rPr lang="el-GR" sz="1400" dirty="0">
                <a:latin typeface="Times New Roman" charset="0"/>
                <a:ea typeface="Times New Roman" charset="0"/>
                <a:cs typeface="Times New Roman" charset="0"/>
              </a:rPr>
              <a:t> Παπαδόπουλος, Σ. (2010). </a:t>
            </a:r>
            <a:r>
              <a:rPr lang="el-GR" sz="1400" i="1" dirty="0">
                <a:latin typeface="Times New Roman" charset="0"/>
                <a:ea typeface="Times New Roman" charset="0"/>
                <a:cs typeface="Times New Roman" charset="0"/>
              </a:rPr>
              <a:t>Παιδαγωγική́ του θεάτρου</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Αθήνα</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Αυτοέκδοση</a:t>
            </a:r>
            <a:r>
              <a:rPr lang="el-GR" sz="1400" dirty="0">
                <a:latin typeface="Times New Roman" charset="0"/>
                <a:ea typeface="Times New Roman" charset="0"/>
                <a:cs typeface="Times New Roman" charset="0"/>
              </a:rPr>
              <a:t>.</a:t>
            </a:r>
          </a:p>
          <a:p>
            <a:pPr algn="just">
              <a:lnSpc>
                <a:spcPct val="150000"/>
              </a:lnSpc>
            </a:pPr>
            <a:r>
              <a:rPr lang="el-GR" sz="1400" dirty="0" err="1">
                <a:latin typeface="Times New Roman" charset="0"/>
                <a:ea typeface="Times New Roman" charset="0"/>
                <a:cs typeface="Times New Roman" charset="0"/>
              </a:rPr>
              <a:t>Πίγκου</a:t>
            </a:r>
            <a:r>
              <a:rPr lang="el-GR" sz="1400" dirty="0">
                <a:latin typeface="Times New Roman" charset="0"/>
                <a:ea typeface="Times New Roman" charset="0"/>
                <a:cs typeface="Times New Roman" charset="0"/>
              </a:rPr>
              <a:t> - </a:t>
            </a:r>
            <a:r>
              <a:rPr lang="el-GR" sz="1400" dirty="0" err="1">
                <a:latin typeface="Times New Roman" charset="0"/>
                <a:ea typeface="Times New Roman" charset="0"/>
                <a:cs typeface="Times New Roman" charset="0"/>
              </a:rPr>
              <a:t>Ρεπούση</a:t>
            </a:r>
            <a:r>
              <a:rPr lang="el-GR" sz="1400" dirty="0">
                <a:latin typeface="Times New Roman" charset="0"/>
                <a:ea typeface="Times New Roman" charset="0"/>
                <a:cs typeface="Times New Roman" charset="0"/>
              </a:rPr>
              <a:t>, Μ. (2019).</a:t>
            </a:r>
            <a:r>
              <a:rPr lang="el-GR" sz="1400" i="1" dirty="0">
                <a:latin typeface="Times New Roman" charset="0"/>
                <a:ea typeface="Times New Roman" charset="0"/>
                <a:cs typeface="Times New Roman" charset="0"/>
              </a:rPr>
              <a:t>Από́ το θέατρο στην εκπαίδευση</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Αθήνα</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Καστανιώτης</a:t>
            </a:r>
            <a:r>
              <a:rPr lang="el-GR" sz="1400" dirty="0">
                <a:latin typeface="Times New Roman" charset="0"/>
                <a:ea typeface="Times New Roman" charset="0"/>
                <a:cs typeface="Times New Roman" charset="0"/>
              </a:rPr>
              <a:t>.</a:t>
            </a:r>
          </a:p>
          <a:p>
            <a:pPr algn="just">
              <a:lnSpc>
                <a:spcPct val="150000"/>
              </a:lnSpc>
            </a:pPr>
            <a:r>
              <a:rPr lang="el-GR" sz="1400" dirty="0" err="1">
                <a:latin typeface="Times New Roman" charset="0"/>
                <a:ea typeface="Times New Roman" charset="0"/>
                <a:cs typeface="Times New Roman" charset="0"/>
              </a:rPr>
              <a:t>Τσιάρας</a:t>
            </a:r>
            <a:r>
              <a:rPr lang="el-GR" sz="1400" dirty="0">
                <a:latin typeface="Times New Roman" charset="0"/>
                <a:ea typeface="Times New Roman" charset="0"/>
                <a:cs typeface="Times New Roman" charset="0"/>
              </a:rPr>
              <a:t>, Α. (2003). </a:t>
            </a:r>
            <a:r>
              <a:rPr lang="el-GR" sz="1400" i="1" dirty="0">
                <a:latin typeface="Times New Roman" charset="0"/>
                <a:ea typeface="Times New Roman" charset="0"/>
                <a:cs typeface="Times New Roman" charset="0"/>
              </a:rPr>
              <a:t>Η συμβολή́ του θεατρικού́ παιχνιδιού́ στην ψυχοκοινωνιολογία της σχολικής τάξης στην </a:t>
            </a:r>
            <a:endParaRPr lang="el-GR" sz="1400" dirty="0">
              <a:latin typeface="Times New Roman" charset="0"/>
              <a:ea typeface="Times New Roman" charset="0"/>
              <a:cs typeface="Times New Roman" charset="0"/>
            </a:endParaRPr>
          </a:p>
          <a:p>
            <a:pPr algn="just">
              <a:lnSpc>
                <a:spcPct val="150000"/>
              </a:lnSpc>
            </a:pPr>
            <a:r>
              <a:rPr lang="el-GR" sz="1400" i="1" dirty="0">
                <a:latin typeface="Times New Roman" charset="0"/>
                <a:ea typeface="Times New Roman" charset="0"/>
                <a:cs typeface="Times New Roman" charset="0"/>
              </a:rPr>
              <a:t>πρωτοβάθμια εκπαίδευση</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Αθήνα</a:t>
            </a:r>
            <a:r>
              <a:rPr lang="el-GR" sz="1400" dirty="0">
                <a:latin typeface="Times New Roman" charset="0"/>
                <a:ea typeface="Times New Roman" charset="0"/>
                <a:cs typeface="Times New Roman" charset="0"/>
              </a:rPr>
              <a:t>: Παπούλιας. </a:t>
            </a:r>
          </a:p>
          <a:p>
            <a:pPr algn="just">
              <a:lnSpc>
                <a:spcPct val="150000"/>
              </a:lnSpc>
            </a:pPr>
            <a:r>
              <a:rPr lang="el-GR" sz="1400" dirty="0">
                <a:latin typeface="Times New Roman" charset="0"/>
                <a:ea typeface="Times New Roman" charset="0"/>
                <a:cs typeface="Times New Roman" charset="0"/>
              </a:rPr>
              <a:t>Τσιάρας, Α. (2005). </a:t>
            </a:r>
            <a:r>
              <a:rPr lang="el-GR" sz="1400" i="1" dirty="0">
                <a:latin typeface="Times New Roman" charset="0"/>
                <a:ea typeface="Times New Roman" charset="0"/>
                <a:cs typeface="Times New Roman" charset="0"/>
              </a:rPr>
              <a:t>Το Δράμα  και το Θέατρο στην Εκπαίδευση</a:t>
            </a:r>
            <a:r>
              <a:rPr lang="el-GR" sz="1400" dirty="0">
                <a:latin typeface="Times New Roman" charset="0"/>
                <a:ea typeface="Times New Roman" charset="0"/>
                <a:cs typeface="Times New Roman" charset="0"/>
              </a:rPr>
              <a:t>. Αθήνα</a:t>
            </a:r>
            <a:r>
              <a:rPr lang="en-US" sz="1400" dirty="0">
                <a:latin typeface="Times New Roman" charset="0"/>
                <a:ea typeface="Times New Roman" charset="0"/>
                <a:cs typeface="Times New Roman" charset="0"/>
              </a:rPr>
              <a:t>:</a:t>
            </a:r>
            <a:r>
              <a:rPr lang="el-GR" sz="1400" dirty="0">
                <a:latin typeface="Times New Roman" charset="0"/>
                <a:ea typeface="Times New Roman" charset="0"/>
                <a:cs typeface="Times New Roman" charset="0"/>
              </a:rPr>
              <a:t> Εκδόσεις-Εκτυπώσεις Παπούλιας.</a:t>
            </a:r>
          </a:p>
          <a:p>
            <a:pPr algn="just">
              <a:lnSpc>
                <a:spcPct val="150000"/>
              </a:lnSpc>
            </a:pPr>
            <a:r>
              <a:rPr lang="el-GR" sz="1400" dirty="0" err="1"/>
              <a:t>Τσιάρας</a:t>
            </a:r>
            <a:r>
              <a:rPr lang="el-GR" sz="1400" dirty="0"/>
              <a:t>, Α. (2014</a:t>
            </a:r>
            <a:r>
              <a:rPr lang="el-GR" sz="1400" i="1" dirty="0"/>
              <a:t>). Η </a:t>
            </a:r>
            <a:r>
              <a:rPr lang="el-GR" sz="1400" i="1" dirty="0" err="1"/>
              <a:t>αναπτυξιακη</a:t>
            </a:r>
            <a:r>
              <a:rPr lang="el-GR" sz="1400" i="1" dirty="0"/>
              <a:t>́ </a:t>
            </a:r>
            <a:r>
              <a:rPr lang="el-GR" sz="1400" i="1" dirty="0" err="1"/>
              <a:t>διάσταση</a:t>
            </a:r>
            <a:r>
              <a:rPr lang="el-GR" sz="1400" i="1" dirty="0"/>
              <a:t> της </a:t>
            </a:r>
            <a:r>
              <a:rPr lang="el-GR" sz="1400" i="1" dirty="0" err="1"/>
              <a:t>διδακτικής</a:t>
            </a:r>
            <a:r>
              <a:rPr lang="el-GR" sz="1400" i="1" dirty="0"/>
              <a:t> του </a:t>
            </a:r>
            <a:r>
              <a:rPr lang="el-GR" sz="1400" i="1" dirty="0" err="1"/>
              <a:t>δράματος</a:t>
            </a:r>
            <a:r>
              <a:rPr lang="el-GR" sz="1400" i="1" dirty="0"/>
              <a:t> στην </a:t>
            </a:r>
            <a:r>
              <a:rPr lang="el-GR" sz="1400" i="1" dirty="0" err="1"/>
              <a:t>εκπαίδευση</a:t>
            </a:r>
            <a:r>
              <a:rPr lang="el-GR" sz="1400" i="1" dirty="0"/>
              <a:t>. </a:t>
            </a:r>
            <a:r>
              <a:rPr lang="el-GR" sz="1400" dirty="0" err="1"/>
              <a:t>Αθήνα</a:t>
            </a:r>
            <a:r>
              <a:rPr lang="el-GR" sz="1400" dirty="0"/>
              <a:t>: </a:t>
            </a:r>
            <a:r>
              <a:rPr lang="el-GR" sz="1400" dirty="0" err="1"/>
              <a:t>Παπαζήσης</a:t>
            </a:r>
            <a:r>
              <a:rPr lang="el-GR" sz="1400" dirty="0"/>
              <a:t>. </a:t>
            </a:r>
          </a:p>
          <a:p>
            <a:pPr algn="just">
              <a:lnSpc>
                <a:spcPct val="150000"/>
              </a:lnSpc>
            </a:pPr>
            <a:endParaRPr lang="en-US" dirty="0">
              <a:latin typeface="Times New Roman" charset="0"/>
              <a:ea typeface="Times New Roman" charset="0"/>
              <a:cs typeface="Times New Roman" charset="0"/>
            </a:endParaRPr>
          </a:p>
          <a:p>
            <a:pPr algn="just">
              <a:lnSpc>
                <a:spcPct val="150000"/>
              </a:lnSpc>
            </a:pPr>
            <a:endParaRPr lang="en-US" dirty="0">
              <a:latin typeface="Times New Roman" charset="0"/>
              <a:ea typeface="Times New Roman" charset="0"/>
              <a:cs typeface="Times New Roman" charset="0"/>
            </a:endParaRPr>
          </a:p>
        </p:txBody>
      </p:sp>
    </p:spTree>
    <p:extLst>
      <p:ext uri="{BB962C8B-B14F-4D97-AF65-F5344CB8AC3E}">
        <p14:creationId xmlns:p14="http://schemas.microsoft.com/office/powerpoint/2010/main" val="284258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2282" y="296214"/>
            <a:ext cx="9066726" cy="369332"/>
          </a:xfrm>
          <a:prstGeom prst="rect">
            <a:avLst/>
          </a:prstGeom>
          <a:noFill/>
        </p:spPr>
        <p:txBody>
          <a:bodyPr wrap="square" rtlCol="0">
            <a:spAutoFit/>
          </a:bodyPr>
          <a:lstStyle/>
          <a:p>
            <a:pPr marL="285750" indent="-285750" algn="ctr">
              <a:buFont typeface="Arial" charset="0"/>
              <a:buChar char="•"/>
            </a:pPr>
            <a:r>
              <a:rPr lang="el-GR" b="1" dirty="0">
                <a:latin typeface="Times New Roman" charset="0"/>
                <a:ea typeface="Times New Roman" charset="0"/>
                <a:cs typeface="Times New Roman" charset="0"/>
              </a:rPr>
              <a:t>Καθορισμός Γνωστικών στόχων</a:t>
            </a:r>
            <a:endParaRPr lang="en-US" b="1" dirty="0">
              <a:latin typeface="Times New Roman" charset="0"/>
              <a:ea typeface="Times New Roman" charset="0"/>
              <a:cs typeface="Times New Roman" charset="0"/>
            </a:endParaRPr>
          </a:p>
        </p:txBody>
      </p:sp>
      <p:sp>
        <p:nvSpPr>
          <p:cNvPr id="5" name="TextBox 4"/>
          <p:cNvSpPr txBox="1"/>
          <p:nvPr/>
        </p:nvSpPr>
        <p:spPr>
          <a:xfrm>
            <a:off x="425002" y="1508390"/>
            <a:ext cx="10921285" cy="1754326"/>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Επαφή με του μύθους κοσμογονίας και θεογονίας (Βασικέ πηγές</a:t>
            </a:r>
            <a:r>
              <a:rPr lang="en-US" dirty="0">
                <a:latin typeface="Times New Roman" charset="0"/>
                <a:ea typeface="Times New Roman" charset="0"/>
                <a:cs typeface="Times New Roman" charset="0"/>
              </a:rPr>
              <a:t>: </a:t>
            </a:r>
            <a:r>
              <a:rPr lang="el-GR" dirty="0">
                <a:latin typeface="Times New Roman" charset="0"/>
                <a:ea typeface="Times New Roman" charset="0"/>
                <a:cs typeface="Times New Roman" charset="0"/>
              </a:rPr>
              <a:t>Έργα και </a:t>
            </a:r>
            <a:r>
              <a:rPr lang="el-GR" dirty="0" err="1">
                <a:latin typeface="Times New Roman" charset="0"/>
                <a:ea typeface="Times New Roman" charset="0"/>
                <a:cs typeface="Times New Roman" charset="0"/>
              </a:rPr>
              <a:t>ημέραι</a:t>
            </a:r>
            <a:r>
              <a:rPr lang="el-GR" dirty="0">
                <a:latin typeface="Times New Roman" charset="0"/>
                <a:ea typeface="Times New Roman" charset="0"/>
                <a:cs typeface="Times New Roman" charset="0"/>
              </a:rPr>
              <a:t>, Θεογονία).</a:t>
            </a:r>
          </a:p>
          <a:p>
            <a:pPr marL="285750" indent="-285750" algn="just">
              <a:lnSpc>
                <a:spcPct val="150000"/>
              </a:lnSpc>
              <a:buFontTx/>
              <a:buChar char="-"/>
            </a:pPr>
            <a:r>
              <a:rPr lang="el-GR" dirty="0">
                <a:latin typeface="Times New Roman" charset="0"/>
                <a:ea typeface="Times New Roman" charset="0"/>
                <a:cs typeface="Times New Roman" charset="0"/>
              </a:rPr>
              <a:t>Σύνδεση των μύθων με συγκεκριμένη ιστορική περίοδο. </a:t>
            </a:r>
          </a:p>
          <a:p>
            <a:pPr marL="285750" indent="-285750" algn="just">
              <a:lnSpc>
                <a:spcPct val="150000"/>
              </a:lnSpc>
              <a:buFontTx/>
              <a:buChar char="-"/>
            </a:pPr>
            <a:r>
              <a:rPr lang="el-GR" dirty="0">
                <a:latin typeface="Times New Roman" charset="0"/>
                <a:ea typeface="Times New Roman" charset="0"/>
                <a:cs typeface="Times New Roman" charset="0"/>
              </a:rPr>
              <a:t>Συμβολική διάσταση των μύθων.</a:t>
            </a:r>
          </a:p>
          <a:p>
            <a:pPr marL="285750" indent="-285750" algn="just">
              <a:lnSpc>
                <a:spcPct val="150000"/>
              </a:lnSpc>
              <a:buFontTx/>
              <a:buChar char="-"/>
            </a:pPr>
            <a:r>
              <a:rPr lang="el-GR" dirty="0">
                <a:latin typeface="Times New Roman" charset="0"/>
                <a:ea typeface="Times New Roman" charset="0"/>
                <a:cs typeface="Times New Roman" charset="0"/>
              </a:rPr>
              <a:t>Διαπραγμάτευση σύγχρονων θεμάτων με αφορμή τους μύθους.         </a:t>
            </a:r>
            <a:endParaRPr lang="en-US" dirty="0">
              <a:latin typeface="Times New Roman" charset="0"/>
              <a:ea typeface="Times New Roman" charset="0"/>
              <a:cs typeface="Times New Roman" charset="0"/>
            </a:endParaRPr>
          </a:p>
        </p:txBody>
      </p:sp>
      <p:sp>
        <p:nvSpPr>
          <p:cNvPr id="6" name="TextBox 5"/>
          <p:cNvSpPr txBox="1"/>
          <p:nvPr/>
        </p:nvSpPr>
        <p:spPr>
          <a:xfrm>
            <a:off x="167425" y="5859887"/>
            <a:ext cx="11745533" cy="700000"/>
          </a:xfrm>
          <a:prstGeom prst="rect">
            <a:avLst/>
          </a:prstGeom>
          <a:noFill/>
        </p:spPr>
        <p:txBody>
          <a:bodyPr wrap="square" rtlCol="0">
            <a:spAutoFit/>
          </a:bodyPr>
          <a:lstStyle/>
          <a:p>
            <a:pPr algn="just">
              <a:lnSpc>
                <a:spcPct val="150000"/>
              </a:lnSpc>
            </a:pPr>
            <a:r>
              <a:rPr lang="el-GR" sz="1400" dirty="0">
                <a:latin typeface="Times New Roman" charset="0"/>
                <a:ea typeface="Times New Roman" charset="0"/>
                <a:cs typeface="Times New Roman" charset="0"/>
              </a:rPr>
              <a:t>Ενδεικτική Βιβλιογραφία</a:t>
            </a:r>
            <a:r>
              <a:rPr lang="en-US"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Burkert</a:t>
            </a:r>
            <a:r>
              <a:rPr lang="el-GR" sz="1400" dirty="0">
                <a:latin typeface="Times New Roman" charset="0"/>
                <a:ea typeface="Times New Roman" charset="0"/>
                <a:cs typeface="Times New Roman" charset="0"/>
              </a:rPr>
              <a:t>, W. (1993). </a:t>
            </a:r>
            <a:r>
              <a:rPr lang="el-GR" sz="1400" i="1" dirty="0">
                <a:latin typeface="Times New Roman" charset="0"/>
                <a:ea typeface="Times New Roman" charset="0"/>
                <a:cs typeface="Times New Roman" charset="0"/>
              </a:rPr>
              <a:t>Αρχαία ελληνική θρησκεία: αρχαϊκή και κλασσική εποχή</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Μτφρ</a:t>
            </a:r>
            <a:r>
              <a:rPr lang="el-GR" sz="1400" dirty="0">
                <a:latin typeface="Times New Roman" charset="0"/>
                <a:ea typeface="Times New Roman" charset="0"/>
                <a:cs typeface="Times New Roman" charset="0"/>
              </a:rPr>
              <a:t>. Ν. Π. </a:t>
            </a:r>
            <a:r>
              <a:rPr lang="el-GR" sz="1400" dirty="0" err="1">
                <a:latin typeface="Times New Roman" charset="0"/>
                <a:ea typeface="Times New Roman" charset="0"/>
                <a:cs typeface="Times New Roman" charset="0"/>
              </a:rPr>
              <a:t>Μπεζαντάκος</a:t>
            </a:r>
            <a:r>
              <a:rPr lang="el-GR" sz="1400" dirty="0">
                <a:latin typeface="Times New Roman" charset="0"/>
                <a:ea typeface="Times New Roman" charset="0"/>
                <a:cs typeface="Times New Roman" charset="0"/>
              </a:rPr>
              <a:t> &amp; Α. </a:t>
            </a:r>
            <a:r>
              <a:rPr lang="el-GR" sz="1400" dirty="0" err="1">
                <a:latin typeface="Times New Roman" charset="0"/>
                <a:ea typeface="Times New Roman" charset="0"/>
                <a:cs typeface="Times New Roman" charset="0"/>
              </a:rPr>
              <a:t>Αβαγιανού</a:t>
            </a:r>
            <a:r>
              <a:rPr lang="el-GR" sz="1400" dirty="0">
                <a:latin typeface="Times New Roman" charset="0"/>
                <a:ea typeface="Times New Roman" charset="0"/>
                <a:cs typeface="Times New Roman" charset="0"/>
              </a:rPr>
              <a:t>). Αθήνα</a:t>
            </a:r>
            <a:r>
              <a:rPr lang="en-US" sz="1400" dirty="0">
                <a:latin typeface="Times New Roman" charset="0"/>
                <a:ea typeface="Times New Roman" charset="0"/>
                <a:cs typeface="Times New Roman" charset="0"/>
              </a:rPr>
              <a:t>: </a:t>
            </a:r>
            <a:r>
              <a:rPr lang="el-GR" sz="1400" dirty="0">
                <a:latin typeface="Times New Roman" charset="0"/>
                <a:ea typeface="Times New Roman" charset="0"/>
                <a:cs typeface="Times New Roman" charset="0"/>
              </a:rPr>
              <a:t>Εκδόσεις </a:t>
            </a:r>
            <a:r>
              <a:rPr lang="el-GR" sz="1400" dirty="0" err="1">
                <a:latin typeface="Times New Roman" charset="0"/>
                <a:ea typeface="Times New Roman" charset="0"/>
                <a:cs typeface="Times New Roman" charset="0"/>
              </a:rPr>
              <a:t>Καρδαμίτσας</a:t>
            </a:r>
            <a:r>
              <a:rPr lang="el-GR" sz="1400" dirty="0">
                <a:latin typeface="Times New Roman" charset="0"/>
                <a:ea typeface="Times New Roman" charset="0"/>
                <a:cs typeface="Times New Roman" charset="0"/>
              </a:rPr>
              <a:t>).   </a:t>
            </a:r>
            <a:endParaRPr lang="en-US" sz="1400" dirty="0">
              <a:latin typeface="Times New Roman" charset="0"/>
              <a:ea typeface="Times New Roman" charset="0"/>
              <a:cs typeface="Times New Roman" charset="0"/>
            </a:endParaRPr>
          </a:p>
        </p:txBody>
      </p:sp>
      <p:sp>
        <p:nvSpPr>
          <p:cNvPr id="2" name="TextBox 1">
            <a:extLst>
              <a:ext uri="{FF2B5EF4-FFF2-40B4-BE49-F238E27FC236}">
                <a16:creationId xmlns:a16="http://schemas.microsoft.com/office/drawing/2014/main" id="{290373F0-124C-C658-972E-6D9A013614BD}"/>
              </a:ext>
            </a:extLst>
          </p:cNvPr>
          <p:cNvSpPr txBox="1"/>
          <p:nvPr/>
        </p:nvSpPr>
        <p:spPr>
          <a:xfrm>
            <a:off x="861391" y="1166191"/>
            <a:ext cx="6361044" cy="369332"/>
          </a:xfrm>
          <a:prstGeom prst="rect">
            <a:avLst/>
          </a:prstGeom>
          <a:noFill/>
        </p:spPr>
        <p:txBody>
          <a:bodyPr wrap="square" rtlCol="0">
            <a:spAutoFit/>
          </a:bodyPr>
          <a:lstStyle/>
          <a:p>
            <a:r>
              <a:rPr lang="el-GR" b="1" dirty="0"/>
              <a:t>Παράδειγμα γνωστικών στόχων</a:t>
            </a:r>
            <a:endParaRPr lang="en-GR" b="1" dirty="0"/>
          </a:p>
        </p:txBody>
      </p:sp>
    </p:spTree>
    <p:extLst>
      <p:ext uri="{BB962C8B-B14F-4D97-AF65-F5344CB8AC3E}">
        <p14:creationId xmlns:p14="http://schemas.microsoft.com/office/powerpoint/2010/main" val="396253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F490DA-16A7-B5A6-18F3-8C64CB15149C}"/>
              </a:ext>
            </a:extLst>
          </p:cNvPr>
          <p:cNvSpPr txBox="1"/>
          <p:nvPr/>
        </p:nvSpPr>
        <p:spPr>
          <a:xfrm>
            <a:off x="3193774" y="384313"/>
            <a:ext cx="6864626" cy="369332"/>
          </a:xfrm>
          <a:prstGeom prst="rect">
            <a:avLst/>
          </a:prstGeom>
          <a:noFill/>
        </p:spPr>
        <p:txBody>
          <a:bodyPr wrap="square" rtlCol="0">
            <a:spAutoFit/>
          </a:bodyPr>
          <a:lstStyle/>
          <a:p>
            <a:pPr marL="285750" indent="-285750" algn="just">
              <a:buFont typeface="Wingdings" pitchFamily="2" charset="2"/>
              <a:buChar char="Ø"/>
            </a:pPr>
            <a:r>
              <a:rPr lang="el-GR" b="1" dirty="0">
                <a:latin typeface="Times New Roman" panose="02020603050405020304" pitchFamily="18" charset="0"/>
                <a:cs typeface="Times New Roman" panose="02020603050405020304" pitchFamily="18" charset="0"/>
              </a:rPr>
              <a:t>Τρ</a:t>
            </a:r>
            <a:r>
              <a:rPr lang="en-GR" b="1" dirty="0">
                <a:latin typeface="Times New Roman" panose="02020603050405020304" pitchFamily="18" charset="0"/>
                <a:cs typeface="Times New Roman" panose="02020603050405020304" pitchFamily="18" charset="0"/>
              </a:rPr>
              <a:t>ό</a:t>
            </a:r>
            <a:r>
              <a:rPr lang="el-GR" b="1" dirty="0" err="1">
                <a:latin typeface="Times New Roman" panose="02020603050405020304" pitchFamily="18" charset="0"/>
                <a:cs typeface="Times New Roman" panose="02020603050405020304" pitchFamily="18" charset="0"/>
              </a:rPr>
              <a:t>πος</a:t>
            </a:r>
            <a:r>
              <a:rPr lang="el-GR" b="1" dirty="0">
                <a:latin typeface="Times New Roman" panose="02020603050405020304" pitchFamily="18" charset="0"/>
                <a:cs typeface="Times New Roman" panose="02020603050405020304" pitchFamily="18" charset="0"/>
              </a:rPr>
              <a:t> ανάπτυξης κριτικής σκέψης </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4A16A34-D896-75AB-3F5D-74C0B9BBEA56}"/>
              </a:ext>
            </a:extLst>
          </p:cNvPr>
          <p:cNvSpPr txBox="1"/>
          <p:nvPr/>
        </p:nvSpPr>
        <p:spPr>
          <a:xfrm>
            <a:off x="377687" y="778420"/>
            <a:ext cx="11436625" cy="1704506"/>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l-GR" b="1" dirty="0">
                <a:latin typeface="Times New Roman" panose="02020603050405020304" pitchFamily="18" charset="0"/>
                <a:cs typeface="Times New Roman" panose="02020603050405020304" pitchFamily="18" charset="0"/>
              </a:rPr>
              <a:t>Τι είναι κριτική σκέψη</a:t>
            </a:r>
            <a:r>
              <a:rPr lang="en-US" dirty="0">
                <a:latin typeface="Times New Roman" panose="02020603050405020304" pitchFamily="18" charset="0"/>
                <a:cs typeface="Times New Roman" panose="02020603050405020304" pitchFamily="18" charset="0"/>
              </a:rPr>
              <a:t>:</a:t>
            </a:r>
            <a:r>
              <a:rPr lang="el-GR" dirty="0">
                <a:latin typeface="Times New Roman" panose="02020603050405020304" pitchFamily="18" charset="0"/>
                <a:cs typeface="Times New Roman" panose="02020603050405020304" pitchFamily="18" charset="0"/>
              </a:rPr>
              <a:t> Η ενεργοποίηση γνωστικών δεξιοτήτων, λογικών συλλογισμών και </a:t>
            </a:r>
            <a:r>
              <a:rPr lang="el-GR" dirty="0" err="1">
                <a:latin typeface="Times New Roman" panose="02020603050405020304" pitchFamily="18" charset="0"/>
                <a:cs typeface="Times New Roman" panose="02020603050405020304" pitchFamily="18" charset="0"/>
              </a:rPr>
              <a:t>μεταγνωστικών</a:t>
            </a:r>
            <a:r>
              <a:rPr lang="el-GR" dirty="0">
                <a:latin typeface="Times New Roman" panose="02020603050405020304" pitchFamily="18" charset="0"/>
                <a:cs typeface="Times New Roman" panose="02020603050405020304" pitchFamily="18" charset="0"/>
              </a:rPr>
              <a:t> στρατηγικών, με τη βοήθεια των οποίων το άτομο επεξεργάζεται τα δεδομένα  με τρόπο λογικό και </a:t>
            </a:r>
            <a:r>
              <a:rPr lang="el-GR" dirty="0" err="1">
                <a:latin typeface="Times New Roman" panose="02020603050405020304" pitchFamily="18" charset="0"/>
                <a:cs typeface="Times New Roman" panose="02020603050405020304" pitchFamily="18" charset="0"/>
              </a:rPr>
              <a:t>αποστασιοποιημένο</a:t>
            </a:r>
            <a:r>
              <a:rPr lang="el-G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από τις προσωπικές του πεποιθήσεις και προκαταλήψεις, προκειμένου να καταλήξει σε  έγκυρα συμπεράσματα, διαπιστώσεις, κρίσεις και επιλογές δράσης.. </a:t>
            </a:r>
            <a:endParaRPr lang="en-GR"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29E1652-1DFB-2EC4-F25F-E30073B793BC}"/>
              </a:ext>
            </a:extLst>
          </p:cNvPr>
          <p:cNvSpPr txBox="1"/>
          <p:nvPr/>
        </p:nvSpPr>
        <p:spPr>
          <a:xfrm>
            <a:off x="205407" y="2482926"/>
            <a:ext cx="11562522" cy="3781997"/>
          </a:xfrm>
          <a:prstGeom prst="rect">
            <a:avLst/>
          </a:prstGeom>
          <a:noFill/>
        </p:spPr>
        <p:txBody>
          <a:bodyPr wrap="square" rtlCol="0">
            <a:spAutoFit/>
          </a:bodyPr>
          <a:lstStyle/>
          <a:p>
            <a:pPr algn="just">
              <a:lnSpc>
                <a:spcPct val="150000"/>
              </a:lnSpc>
            </a:pPr>
            <a:r>
              <a:rPr lang="el-GR" b="1" dirty="0">
                <a:latin typeface="Times New Roman" panose="02020603050405020304" pitchFamily="18" charset="0"/>
                <a:cs typeface="Times New Roman" panose="02020603050405020304" pitchFamily="18" charset="0"/>
              </a:rPr>
              <a:t>Σύνδεση της κριτικής σκέψης με τη </a:t>
            </a:r>
            <a:r>
              <a:rPr lang="el-GR" b="1" dirty="0" err="1">
                <a:latin typeface="Times New Roman" panose="02020603050405020304" pitchFamily="18" charset="0"/>
                <a:cs typeface="Times New Roman" panose="02020603050405020304" pitchFamily="18" charset="0"/>
              </a:rPr>
              <a:t>στοχοθεσία</a:t>
            </a:r>
            <a:r>
              <a:rPr lang="el-GR" b="1" dirty="0">
                <a:latin typeface="Times New Roman" panose="02020603050405020304" pitchFamily="18" charset="0"/>
                <a:cs typeface="Times New Roman" panose="02020603050405020304" pitchFamily="18" charset="0"/>
              </a:rPr>
              <a:t> της ταξινόμησης του </a:t>
            </a:r>
            <a:r>
              <a:rPr lang="en-GB" b="1" dirty="0">
                <a:latin typeface="Times New Roman" panose="02020603050405020304" pitchFamily="18" charset="0"/>
                <a:cs typeface="Times New Roman" panose="02020603050405020304" pitchFamily="18" charset="0"/>
              </a:rPr>
              <a:t>B. </a:t>
            </a:r>
            <a:r>
              <a:rPr lang="en-US" b="1" dirty="0">
                <a:latin typeface="Times New Roman" panose="02020603050405020304" pitchFamily="18" charset="0"/>
                <a:cs typeface="Times New Roman" panose="02020603050405020304" pitchFamily="18" charset="0"/>
              </a:rPr>
              <a:t>Bloom</a:t>
            </a:r>
            <a:r>
              <a:rPr lang="el-GR" b="1" dirty="0">
                <a:latin typeface="Times New Roman" panose="02020603050405020304" pitchFamily="18" charset="0"/>
                <a:cs typeface="Times New Roman" panose="02020603050405020304" pitchFamily="18" charset="0"/>
              </a:rPr>
              <a:t> (1913-1999) όσον αφορά τον γνωστικό τομέα</a:t>
            </a:r>
            <a:r>
              <a:rPr lang="en-GB" b="1" dirty="0">
                <a:latin typeface="Times New Roman" panose="02020603050405020304" pitchFamily="18" charset="0"/>
                <a:cs typeface="Times New Roman" panose="02020603050405020304" pitchFamily="18" charset="0"/>
              </a:rPr>
              <a:t>:</a:t>
            </a:r>
            <a:endParaRPr lang="el-GR" b="1"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Μ</a:t>
            </a:r>
            <a:r>
              <a:rPr lang="en-US" dirty="0" err="1">
                <a:latin typeface="Times New Roman" panose="02020603050405020304" pitchFamily="18" charset="0"/>
                <a:cs typeface="Times New Roman" panose="02020603050405020304" pitchFamily="18" charset="0"/>
              </a:rPr>
              <a:t>ά</a:t>
            </a:r>
            <a:r>
              <a:rPr lang="el-GR" dirty="0" err="1">
                <a:latin typeface="Times New Roman" panose="02020603050405020304" pitchFamily="18" charset="0"/>
                <a:cs typeface="Times New Roman" panose="02020603050405020304" pitchFamily="18" charset="0"/>
              </a:rPr>
              <a:t>θηση</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Το χαμηλότερο επίπεδο. Οι μαθητές να αναγνωρίζουν, δίνουν ορισμούς, κατονομάζουν επιμέρους στοιχεία</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Κατανόηση</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 ερμηνεύουν, εξηγούν τα αίτια ενός φαινομένου, κατατάσσουν σε κατηγορίες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Εφαρμογή</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 επιλύουν, εφαρμόζουν στοιχεία σε πραγματικές καταστάσεις, προβλέπουν αποτελέσματα</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Ανάλυση</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 συγκρίνουν, αντιπαραβάλλουν, αναλύουν ένα πρόβλημα στα επιμέρους συστατικά του</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Σύνθεση</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 σχεδιάζουν, αναπτύσσουν, οργανώνουν επιμέρους στοιχεία για την επίλυση ενός προβλήματος</a:t>
            </a:r>
          </a:p>
          <a:p>
            <a:pPr marL="285750" indent="-285750" algn="just">
              <a:lnSpc>
                <a:spcPct val="150000"/>
              </a:lnSpc>
              <a:buFontTx/>
              <a:buChar char="-"/>
            </a:pPr>
            <a:r>
              <a:rPr lang="el-GR" dirty="0">
                <a:latin typeface="Times New Roman" panose="02020603050405020304" pitchFamily="18" charset="0"/>
                <a:cs typeface="Times New Roman" panose="02020603050405020304" pitchFamily="18" charset="0"/>
              </a:rPr>
              <a:t>Αξιολόγηση</a:t>
            </a:r>
            <a:r>
              <a:rPr lang="en-US"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 κάνουν εκτιμήσεις, ασκούν κριτική σε μία άποψη, επιχειρηματολογούν ενάντια σε μία πρόταση</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5498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5042B7-DE64-4CB3-1D62-F831E02FDB72}"/>
              </a:ext>
            </a:extLst>
          </p:cNvPr>
          <p:cNvSpPr txBox="1"/>
          <p:nvPr/>
        </p:nvSpPr>
        <p:spPr>
          <a:xfrm>
            <a:off x="549965" y="1073426"/>
            <a:ext cx="11542644" cy="873509"/>
          </a:xfrm>
          <a:prstGeom prst="rect">
            <a:avLst/>
          </a:prstGeom>
          <a:noFill/>
        </p:spPr>
        <p:txBody>
          <a:bodyPr wrap="square">
            <a:spAutoFit/>
          </a:bodyPr>
          <a:lstStyle/>
          <a:p>
            <a:pPr marL="285750" indent="-285750" algn="just">
              <a:lnSpc>
                <a:spcPct val="150000"/>
              </a:lnSpc>
              <a:buFont typeface="Wingdings" charset="2"/>
              <a:buChar char="Ø"/>
            </a:pPr>
            <a:r>
              <a:rPr lang="el-GR" b="1" dirty="0">
                <a:latin typeface="Times New Roman" charset="0"/>
                <a:ea typeface="Times New Roman" charset="0"/>
                <a:cs typeface="Times New Roman" charset="0"/>
              </a:rPr>
              <a:t>Διδακτική προσέγγιση- Σχεδιασμός προγραμμάτων και εργαστηρίων παιδαγωγική του θεάτρου με βάση τη θεωρία του διδακτικού σεναρίου. </a:t>
            </a:r>
            <a:endParaRPr lang="en-US" b="1" dirty="0">
              <a:latin typeface="Times New Roman" charset="0"/>
              <a:ea typeface="Times New Roman" charset="0"/>
              <a:cs typeface="Times New Roman" charset="0"/>
            </a:endParaRPr>
          </a:p>
        </p:txBody>
      </p:sp>
      <p:sp>
        <p:nvSpPr>
          <p:cNvPr id="2" name="TextBox 1">
            <a:extLst>
              <a:ext uri="{FF2B5EF4-FFF2-40B4-BE49-F238E27FC236}">
                <a16:creationId xmlns:a16="http://schemas.microsoft.com/office/drawing/2014/main" id="{05C910A1-1A9D-4011-65A3-DD3ECC61E817}"/>
              </a:ext>
            </a:extLst>
          </p:cNvPr>
          <p:cNvSpPr txBox="1"/>
          <p:nvPr/>
        </p:nvSpPr>
        <p:spPr>
          <a:xfrm>
            <a:off x="621475" y="2180773"/>
            <a:ext cx="10949050" cy="878895"/>
          </a:xfrm>
          <a:prstGeom prst="rect">
            <a:avLst/>
          </a:prstGeom>
          <a:noFill/>
        </p:spPr>
        <p:txBody>
          <a:bodyPr wrap="square" rtlCol="0">
            <a:spAutoFit/>
          </a:bodyPr>
          <a:lstStyle/>
          <a:p>
            <a:pPr algn="just">
              <a:lnSpc>
                <a:spcPct val="150000"/>
              </a:lnSpc>
            </a:pPr>
            <a:r>
              <a:rPr lang="el-GR" dirty="0"/>
              <a:t>- </a:t>
            </a:r>
            <a:r>
              <a:rPr lang="el-GR" dirty="0">
                <a:latin typeface="Times New Roman" panose="02020603050405020304" pitchFamily="18" charset="0"/>
                <a:cs typeface="Times New Roman" panose="02020603050405020304" pitchFamily="18" charset="0"/>
              </a:rPr>
              <a:t>Σχεδιασμός αλληλουχία ασκήσεων βάσει του αριθμού συναντήσεων βάσει των φάσεων και των στόχων που τίθενται σε κάθε συνάντηση</a:t>
            </a:r>
            <a:endParaRPr lang="en-GR" dirty="0"/>
          </a:p>
        </p:txBody>
      </p:sp>
      <p:sp>
        <p:nvSpPr>
          <p:cNvPr id="9" name="TextBox 8">
            <a:extLst>
              <a:ext uri="{FF2B5EF4-FFF2-40B4-BE49-F238E27FC236}">
                <a16:creationId xmlns:a16="http://schemas.microsoft.com/office/drawing/2014/main" id="{B39506DD-F602-BEE0-0420-D478D728FCA7}"/>
              </a:ext>
            </a:extLst>
          </p:cNvPr>
          <p:cNvSpPr txBox="1"/>
          <p:nvPr/>
        </p:nvSpPr>
        <p:spPr>
          <a:xfrm>
            <a:off x="549965" y="3429000"/>
            <a:ext cx="9354056" cy="369332"/>
          </a:xfrm>
          <a:prstGeom prst="rect">
            <a:avLst/>
          </a:prstGeom>
          <a:noFill/>
        </p:spPr>
        <p:txBody>
          <a:bodyPr wrap="square">
            <a:spAutoFit/>
          </a:bodyPr>
          <a:lstStyle/>
          <a:p>
            <a:pPr marL="285750" indent="-285750">
              <a:buFont typeface="Wingdings" pitchFamily="2" charset="2"/>
              <a:buChar char="Ø"/>
            </a:pPr>
            <a:r>
              <a:rPr lang="el-GR" sz="1800" b="1" dirty="0">
                <a:latin typeface="Times New Roman" charset="0"/>
                <a:ea typeface="Times New Roman" charset="0"/>
                <a:cs typeface="Times New Roman" charset="0"/>
              </a:rPr>
              <a:t>Οργάνωση της διδασκαλίας-Εποπτικό Υλικό-κατάλληλη υλικοτεχνική υποδομή</a:t>
            </a:r>
            <a:endParaRPr lang="en-GR" dirty="0"/>
          </a:p>
        </p:txBody>
      </p:sp>
      <p:sp>
        <p:nvSpPr>
          <p:cNvPr id="10" name="TextBox 9">
            <a:extLst>
              <a:ext uri="{FF2B5EF4-FFF2-40B4-BE49-F238E27FC236}">
                <a16:creationId xmlns:a16="http://schemas.microsoft.com/office/drawing/2014/main" id="{B14D8835-0E75-992F-63FE-1F8414FDB6BD}"/>
              </a:ext>
            </a:extLst>
          </p:cNvPr>
          <p:cNvSpPr txBox="1"/>
          <p:nvPr/>
        </p:nvSpPr>
        <p:spPr>
          <a:xfrm>
            <a:off x="621475" y="3928961"/>
            <a:ext cx="11092070" cy="2120004"/>
          </a:xfrm>
          <a:prstGeom prst="rect">
            <a:avLst/>
          </a:prstGeom>
          <a:noFill/>
        </p:spPr>
        <p:txBody>
          <a:bodyPr wrap="square" rtlCol="0">
            <a:spAutoFit/>
          </a:bodyPr>
          <a:lstStyle/>
          <a:p>
            <a:pPr algn="just">
              <a:lnSpc>
                <a:spcPct val="150000"/>
              </a:lnSpc>
            </a:pPr>
            <a:r>
              <a:rPr lang="el-GR" dirty="0">
                <a:latin typeface="Times New Roman" panose="02020603050405020304" pitchFamily="18" charset="0"/>
                <a:cs typeface="Times New Roman" panose="02020603050405020304" pitchFamily="18" charset="0"/>
              </a:rPr>
              <a:t>-Τι θα χρησιμοποιηθεί ως ερέθισμα για </a:t>
            </a:r>
            <a:r>
              <a:rPr lang="el-GR" dirty="0" err="1">
                <a:latin typeface="Times New Roman" panose="02020603050405020304" pitchFamily="18" charset="0"/>
                <a:cs typeface="Times New Roman" panose="02020603050405020304" pitchFamily="18" charset="0"/>
              </a:rPr>
              <a:t>θεατροπαιδαγωγικές</a:t>
            </a:r>
            <a:r>
              <a:rPr lang="el-GR" dirty="0">
                <a:latin typeface="Times New Roman" panose="02020603050405020304" pitchFamily="18" charset="0"/>
                <a:cs typeface="Times New Roman" panose="02020603050405020304" pitchFamily="18" charset="0"/>
              </a:rPr>
              <a:t> δραστηριότητες τόσο σε όλες τις συναντήσεις όσο και κατά τη διάρκεια της κάθε συνάντησης, τόσο το προκείμενο που </a:t>
            </a:r>
            <a:r>
              <a:rPr lang="el-GR" dirty="0" err="1">
                <a:latin typeface="Times New Roman" panose="02020603050405020304" pitchFamily="18" charset="0"/>
                <a:cs typeface="Times New Roman" panose="02020603050405020304" pitchFamily="18" charset="0"/>
              </a:rPr>
              <a:t>μπροεί</a:t>
            </a:r>
            <a:r>
              <a:rPr lang="el-GR" dirty="0">
                <a:latin typeface="Times New Roman" panose="02020603050405020304" pitchFamily="18" charset="0"/>
                <a:cs typeface="Times New Roman" panose="02020603050405020304" pitchFamily="18" charset="0"/>
              </a:rPr>
              <a:t> αν </a:t>
            </a:r>
            <a:r>
              <a:rPr lang="el-GR" dirty="0" err="1">
                <a:latin typeface="Times New Roman" panose="02020603050405020304" pitchFamily="18" charset="0"/>
                <a:cs typeface="Times New Roman" panose="02020603050405020304" pitchFamily="18" charset="0"/>
              </a:rPr>
              <a:t>ώσει</a:t>
            </a:r>
            <a:r>
              <a:rPr lang="el-GR" dirty="0">
                <a:latin typeface="Times New Roman" panose="02020603050405020304" pitchFamily="18" charset="0"/>
                <a:cs typeface="Times New Roman" panose="02020603050405020304" pitchFamily="18" charset="0"/>
              </a:rPr>
              <a:t> το ερέθισμα όπως ένα βιβλίο εικόνες ή ηχογραφημένη φωνή είτε και υλικά που μπορούν να χρησιμοποιηθούν για την αίσθηση σκηνικού χώρου ή και κατά τη διάρκεια της φάσης της ευαισθητοποίησης, πως θα </a:t>
            </a:r>
            <a:r>
              <a:rPr lang="el-GR" dirty="0" err="1">
                <a:latin typeface="Times New Roman" panose="02020603050405020304" pitchFamily="18" charset="0"/>
                <a:cs typeface="Times New Roman" panose="02020603050405020304" pitchFamily="18" charset="0"/>
              </a:rPr>
              <a:t>διμορφωθεί</a:t>
            </a:r>
            <a:r>
              <a:rPr lang="el-GR" dirty="0">
                <a:latin typeface="Times New Roman" panose="02020603050405020304" pitchFamily="18" charset="0"/>
                <a:cs typeface="Times New Roman" panose="02020603050405020304" pitchFamily="18" charset="0"/>
              </a:rPr>
              <a:t> ο χώρος αν χρειάζεται να μετακινηθούν θρανία ή να έχει </a:t>
            </a:r>
            <a:r>
              <a:rPr lang="el-GR" dirty="0" err="1">
                <a:latin typeface="Times New Roman" panose="02020603050405020304" pitchFamily="18" charset="0"/>
                <a:cs typeface="Times New Roman" panose="02020603050405020304" pitchFamily="18" charset="0"/>
              </a:rPr>
              <a:t>κα΄ποαι</a:t>
            </a:r>
            <a:r>
              <a:rPr lang="el-GR" dirty="0">
                <a:latin typeface="Times New Roman" panose="02020603050405020304" pitchFamily="18" charset="0"/>
                <a:cs typeface="Times New Roman" panose="02020603050405020304" pitchFamily="18" charset="0"/>
              </a:rPr>
              <a:t> ειδικά μέσα βάσει τεχνολογίας</a:t>
            </a: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4899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078A72D-6BF3-D92C-9779-233A505D14B6}"/>
              </a:ext>
            </a:extLst>
          </p:cNvPr>
          <p:cNvSpPr txBox="1"/>
          <p:nvPr/>
        </p:nvSpPr>
        <p:spPr>
          <a:xfrm>
            <a:off x="319945" y="984003"/>
            <a:ext cx="10668000" cy="1289007"/>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Συγγραφή της διαδικασίας του </a:t>
            </a:r>
            <a:r>
              <a:rPr lang="el-GR" b="1" dirty="0" err="1">
                <a:latin typeface="Times New Roman" panose="02020603050405020304" pitchFamily="18" charset="0"/>
                <a:cs typeface="Times New Roman" panose="02020603050405020304" pitchFamily="18" charset="0"/>
              </a:rPr>
              <a:t>θεατροπαιδαγωγικού</a:t>
            </a:r>
            <a:r>
              <a:rPr lang="el-GR" b="1" dirty="0">
                <a:latin typeface="Times New Roman" panose="02020603050405020304" pitchFamily="18" charset="0"/>
                <a:cs typeface="Times New Roman" panose="02020603050405020304" pitchFamily="18" charset="0"/>
              </a:rPr>
              <a:t> εργαστηρίου από το πως θα αρχίσει μέχρι πως θα τελειώσει/Αναλυτική πορεία εκπαιδευτικής διαδικασίας (</a:t>
            </a:r>
            <a:r>
              <a:rPr lang="el-GR" dirty="0">
                <a:latin typeface="Times New Roman" panose="02020603050405020304" pitchFamily="18" charset="0"/>
                <a:cs typeface="Times New Roman" panose="02020603050405020304" pitchFamily="18" charset="0"/>
              </a:rPr>
              <a:t>περιγραφή δραστηριοτήτων, σταδίων/φάσεων, ενεργειών εκπαιδευτικού και μαθητών)</a:t>
            </a:r>
            <a:endParaRPr lang="en-GR" b="1"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990E357-F862-E2E6-2690-C1CE996F6565}"/>
              </a:ext>
            </a:extLst>
          </p:cNvPr>
          <p:cNvSpPr txBox="1"/>
          <p:nvPr/>
        </p:nvSpPr>
        <p:spPr>
          <a:xfrm>
            <a:off x="438699" y="2853921"/>
            <a:ext cx="10914112" cy="2446824"/>
          </a:xfrm>
          <a:prstGeom prst="rect">
            <a:avLst/>
          </a:prstGeom>
          <a:noFill/>
        </p:spPr>
        <p:txBody>
          <a:bodyPr wrap="square" rtlCol="0">
            <a:spAutoFit/>
          </a:bodyPr>
          <a:lstStyle/>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Αξιολόγηση – συζήτηση  -αναμόρφωση-αρχική αξιολόγηση για να ληφθούν υπόψη οι προηγούμενες γνώσεις, ο ρυθμός, η μαθησιακή ετοιμότητα οι προηγούμενες εμπειρίες και γνώσεις των μαθητών-διαμορφωτική αξιολόγηση κατά τη διάρκεια του προγράμματος στο τέλος κάθε προγράμματος-τελική-αθροιστική αξιολόγηση ώστε να γίνει μια αξιολόγηση του συνόλου των δραστηριοτήτων και </a:t>
            </a:r>
            <a:r>
              <a:rPr lang="el-GR" b="1" dirty="0" err="1">
                <a:latin typeface="Times New Roman" panose="02020603050405020304" pitchFamily="18" charset="0"/>
                <a:cs typeface="Times New Roman" panose="02020603050405020304" pitchFamily="18" charset="0"/>
              </a:rPr>
              <a:t>επανάπροσαρμογή</a:t>
            </a:r>
            <a:r>
              <a:rPr lang="el-GR" b="1" dirty="0">
                <a:latin typeface="Times New Roman" panose="02020603050405020304" pitchFamily="18" charset="0"/>
                <a:cs typeface="Times New Roman" panose="02020603050405020304" pitchFamily="18" charset="0"/>
              </a:rPr>
              <a:t> του συνόλου του σεναρίου </a:t>
            </a:r>
          </a:p>
          <a:p>
            <a:endParaRPr lang="en-GR" dirty="0"/>
          </a:p>
        </p:txBody>
      </p:sp>
    </p:spTree>
    <p:extLst>
      <p:ext uri="{BB962C8B-B14F-4D97-AF65-F5344CB8AC3E}">
        <p14:creationId xmlns:p14="http://schemas.microsoft.com/office/powerpoint/2010/main" val="41610938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022966-ACAC-5F83-1CD0-421EFAD088D1}"/>
              </a:ext>
            </a:extLst>
          </p:cNvPr>
          <p:cNvSpPr txBox="1"/>
          <p:nvPr/>
        </p:nvSpPr>
        <p:spPr>
          <a:xfrm>
            <a:off x="222663" y="210935"/>
            <a:ext cx="11225150" cy="2535502"/>
          </a:xfrm>
          <a:prstGeom prst="rect">
            <a:avLst/>
          </a:prstGeom>
          <a:noFill/>
        </p:spPr>
        <p:txBody>
          <a:bodyPr wrap="square">
            <a:spAutoFit/>
          </a:bodyPr>
          <a:lstStyle/>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ΠΙΘΑΝΕΣ ΕΠΕΚΤΑΣΕΙΣ - ΠΡΟΣΑΡΜΟΓΕΣ ΣΕΝΑΡΙΟΥ </a:t>
            </a:r>
            <a:r>
              <a:rPr lang="el-GR" dirty="0">
                <a:latin typeface="Times New Roman" panose="02020603050405020304" pitchFamily="18" charset="0"/>
                <a:cs typeface="Times New Roman" panose="02020603050405020304" pitchFamily="18" charset="0"/>
              </a:rPr>
              <a:t>(π.χ. στην περίπτωση συνθηκών εξ αποστάσεως εκπαίδευσης)</a:t>
            </a:r>
          </a:p>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ΒΙΒΛΙΟΓΡΑΦΙΑ – ΔΙΚΤΥΟΓΡΑΦΙΑ</a:t>
            </a:r>
          </a:p>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ΠΑΡΑΡΤΗΜΑ </a:t>
            </a:r>
            <a:r>
              <a:rPr lang="el-GR" dirty="0">
                <a:latin typeface="Times New Roman" panose="02020603050405020304" pitchFamily="18" charset="0"/>
                <a:cs typeface="Times New Roman" panose="02020603050405020304" pitchFamily="18" charset="0"/>
              </a:rPr>
              <a:t>Φύλλα εργασίας (που θα δοθούν σε μαθητές και μαθήτριες)</a:t>
            </a:r>
          </a:p>
          <a:p>
            <a:pPr algn="just">
              <a:lnSpc>
                <a:spcPct val="150000"/>
              </a:lnSpc>
            </a:pPr>
            <a:r>
              <a:rPr lang="el-GR" b="1" dirty="0">
                <a:latin typeface="Times New Roman" panose="02020603050405020304" pitchFamily="18" charset="0"/>
                <a:cs typeface="Times New Roman" panose="02020603050405020304" pitchFamily="18" charset="0"/>
              </a:rPr>
              <a:t>Περιήγηση στην Πλατφόρμα Αίσωπος και δυνατότητες χρήσης της </a:t>
            </a:r>
            <a:r>
              <a:rPr lang="en-GB" b="1" dirty="0">
                <a:latin typeface="Times New Roman" panose="02020603050405020304" pitchFamily="18" charset="0"/>
                <a:cs typeface="Times New Roman" panose="02020603050405020304" pitchFamily="18" charset="0"/>
                <a:hlinkClick r:id="rId2"/>
              </a:rPr>
              <a:t>https://aesop.iep.edu.gr/senaria?f%5B0%5D=score%3A70</a:t>
            </a:r>
            <a:r>
              <a:rPr lang="el-GR" b="1" dirty="0">
                <a:latin typeface="Times New Roman" panose="02020603050405020304" pitchFamily="18" charset="0"/>
                <a:cs typeface="Times New Roman" panose="02020603050405020304" pitchFamily="18" charset="0"/>
              </a:rPr>
              <a:t> </a:t>
            </a:r>
            <a:endParaRPr lang="en-G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14556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F97BD30-8E37-43B9-8245-90AE8640566C}"/>
              </a:ext>
            </a:extLst>
          </p:cNvPr>
          <p:cNvSpPr txBox="1"/>
          <p:nvPr/>
        </p:nvSpPr>
        <p:spPr>
          <a:xfrm>
            <a:off x="609600" y="135846"/>
            <a:ext cx="6096000" cy="417422"/>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σημαίνει θεατρική παράσταση.</a:t>
            </a:r>
          </a:p>
        </p:txBody>
      </p:sp>
      <p:sp>
        <p:nvSpPr>
          <p:cNvPr id="6" name="TextBox 5">
            <a:extLst>
              <a:ext uri="{FF2B5EF4-FFF2-40B4-BE49-F238E27FC236}">
                <a16:creationId xmlns:a16="http://schemas.microsoft.com/office/drawing/2014/main" id="{39A76C4F-8645-4FBD-AC52-0589520731F4}"/>
              </a:ext>
            </a:extLst>
          </p:cNvPr>
          <p:cNvSpPr txBox="1"/>
          <p:nvPr/>
        </p:nvSpPr>
        <p:spPr>
          <a:xfrm>
            <a:off x="0" y="553268"/>
            <a:ext cx="12192000" cy="5244577"/>
          </a:xfrm>
          <a:prstGeom prst="rect">
            <a:avLst/>
          </a:prstGeom>
          <a:noFill/>
        </p:spPr>
        <p:txBody>
          <a:bodyPr wrap="square" rtlCol="0">
            <a:spAutoFit/>
          </a:bodyPr>
          <a:lstStyle/>
          <a:p>
            <a:pPr marL="285750" indent="-285750" algn="just">
              <a:lnSpc>
                <a:spcPct val="150000"/>
              </a:lnSpc>
              <a:buFontTx/>
              <a:buChar char="-"/>
            </a:pPr>
            <a:r>
              <a:rPr lang="el-GR" sz="1500" dirty="0">
                <a:latin typeface="Times New Roman" panose="02020603050405020304" pitchFamily="18" charset="0"/>
                <a:cs typeface="Times New Roman" panose="02020603050405020304" pitchFamily="18" charset="0"/>
              </a:rPr>
              <a:t>Θεατρική παράσταση σύμφωνα με τον Θεόδωρο </a:t>
            </a:r>
            <a:r>
              <a:rPr lang="el-GR" sz="1500" dirty="0" err="1">
                <a:latin typeface="Times New Roman" panose="02020603050405020304" pitchFamily="18" charset="0"/>
                <a:cs typeface="Times New Roman" panose="02020603050405020304" pitchFamily="18" charset="0"/>
              </a:rPr>
              <a:t>Γραμματά</a:t>
            </a:r>
            <a:r>
              <a:rPr lang="el-GR" sz="1500" dirty="0">
                <a:latin typeface="Times New Roman" panose="02020603050405020304" pitchFamily="18" charset="0"/>
                <a:cs typeface="Times New Roman" panose="02020603050405020304" pitchFamily="18" charset="0"/>
              </a:rPr>
              <a:t> είναι μια σύνθετη καλλιτεχνική διαδικασία, στην οποία συνυπάρχουν ισότιμα  τέχνη του λόγου και της μουσικής, η εικαστική πλαισίωση και η διακοσμητική, η αρχιτεκτονική και ο φωτισμός έχοντας ένα ολοκληρωμένο αισθητικό αλλά και παιδαγωγικό αποτέλεσμα που στοχεύει όχι μόνο στην άρτια καλλιτεχνική παρουσίαση ενός θεατρικού κειμένου στο κοινό αλλά και στην κάθαρση που επιφέρει η διαδικασία τόσο στους ηθοποιούς όσο και στο κοινό μέσα από την αμφίπλευρη επικοινωνία.  </a:t>
            </a:r>
          </a:p>
          <a:p>
            <a:pPr marL="285750" indent="-285750" algn="just">
              <a:lnSpc>
                <a:spcPct val="150000"/>
              </a:lnSpc>
              <a:buFontTx/>
              <a:buChar char="-"/>
            </a:pPr>
            <a:r>
              <a:rPr lang="el-GR" sz="1500" dirty="0">
                <a:latin typeface="Times New Roman" panose="02020603050405020304" pitchFamily="18" charset="0"/>
                <a:cs typeface="Times New Roman" panose="02020603050405020304" pitchFamily="18" charset="0"/>
              </a:rPr>
              <a:t>Ο Λάκης </a:t>
            </a:r>
            <a:r>
              <a:rPr lang="el-GR" sz="1500" dirty="0" err="1">
                <a:latin typeface="Times New Roman" panose="02020603050405020304" pitchFamily="18" charset="0"/>
                <a:cs typeface="Times New Roman" panose="02020603050405020304" pitchFamily="18" charset="0"/>
              </a:rPr>
              <a:t>Κουρετζής</a:t>
            </a:r>
            <a:r>
              <a:rPr lang="el-GR" sz="1500" dirty="0">
                <a:latin typeface="Times New Roman" panose="02020603050405020304" pitchFamily="18" charset="0"/>
                <a:cs typeface="Times New Roman" panose="02020603050405020304" pitchFamily="18" charset="0"/>
              </a:rPr>
              <a:t> τονίζει την παιδαγωγική διάσταση της παράστασης και την απάλειψη κάθε μορφής καταναγκασμού τονίζοντας ότι σημασία έχει η διαδικασία δημιουργίας θεατρικής παράστασης μέσω του θεατρικού παιχνιδιού και όχι στο αποτέλεσμα. Επιμένει στο γεγονός ότι ο εξαναγκασμός και η απομίμηση δεν επιφέρουν άρτιο αισθητικό και καλλιτεχνικό αποτέλεσμα διότι δεν συνδέονται με τα συναισθηματικά σχήματα και ανάγκες των παιδιών/ηθοποιών. Επιφέρουν αντίθετα μία </a:t>
            </a:r>
            <a:r>
              <a:rPr lang="el-GR" sz="1500" dirty="0" err="1">
                <a:latin typeface="Times New Roman" panose="02020603050405020304" pitchFamily="18" charset="0"/>
                <a:cs typeface="Times New Roman" panose="02020603050405020304" pitchFamily="18" charset="0"/>
              </a:rPr>
              <a:t>μονόδρομη</a:t>
            </a:r>
            <a:r>
              <a:rPr lang="el-GR" sz="1500" dirty="0">
                <a:latin typeface="Times New Roman" panose="02020603050405020304" pitchFamily="18" charset="0"/>
                <a:cs typeface="Times New Roman" panose="02020603050405020304" pitchFamily="18" charset="0"/>
              </a:rPr>
              <a:t>, επιφανειακή σχέση με τους ρόλους και τα σκηνικά γεγονότα. Τα σώματα, οι ματιές, ο λόγος δίχως φόρτιση, δίχως ουσιαστική βαθιά επικοινωνία αδυνατούν να παράγουν σήματα ευανάγνωστα, ικανά να αναμεταδώσουν το εμπεριέχον στην κίνηση, στο βλέμμα, στο λόγο, νόημα.</a:t>
            </a:r>
          </a:p>
          <a:p>
            <a:pPr marL="285750" indent="-285750" algn="just">
              <a:lnSpc>
                <a:spcPct val="150000"/>
              </a:lnSpc>
              <a:buFontTx/>
              <a:buChar char="-"/>
            </a:pPr>
            <a:r>
              <a:rPr lang="el-GR" sz="1500" dirty="0">
                <a:latin typeface="Times New Roman" panose="02020603050405020304" pitchFamily="18" charset="0"/>
                <a:cs typeface="Times New Roman" panose="02020603050405020304" pitchFamily="18" charset="0"/>
              </a:rPr>
              <a:t>Ο Λάκης </a:t>
            </a:r>
            <a:r>
              <a:rPr lang="el-GR" sz="1500" dirty="0" err="1">
                <a:latin typeface="Times New Roman" panose="02020603050405020304" pitchFamily="18" charset="0"/>
                <a:cs typeface="Times New Roman" panose="02020603050405020304" pitchFamily="18" charset="0"/>
              </a:rPr>
              <a:t>Κουρετζής</a:t>
            </a:r>
            <a:r>
              <a:rPr lang="el-GR" sz="1500" dirty="0">
                <a:latin typeface="Times New Roman" panose="02020603050405020304" pitchFamily="18" charset="0"/>
                <a:cs typeface="Times New Roman" panose="02020603050405020304" pitchFamily="18" charset="0"/>
              </a:rPr>
              <a:t> τονίζει τη διαφορά του θεατρικού κειμένου και του θεατρικού έργου. Το θεατρικό κείμενο είναι ότι γίνεται στη σκήνη και μπορεί να προκύψει από αυτοσχεδιασμούς, δοκιμές, σχέσεις και επαφές και μπορεί αν ξεκινήσει έχοντας ως αφορμή και ένα θεατρικό έργο. Θεατρικό έργο είναι ένα δραματικό κείμενο το οποίο προσδιορίζει ακριβώς τον τρόπο σκηνικής αναπαράστασης στη θεατρική σκηνή.</a:t>
            </a:r>
          </a:p>
          <a:p>
            <a:pPr marL="285750" indent="-285750" algn="just">
              <a:lnSpc>
                <a:spcPct val="150000"/>
              </a:lnSpc>
              <a:buFontTx/>
              <a:buChar char="-"/>
            </a:pPr>
            <a:endParaRPr lang="el-GR" sz="1500"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r>
              <a:rPr lang="el-GR" sz="15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73352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221461F-646F-4C99-85EB-75D300171C82}"/>
              </a:ext>
            </a:extLst>
          </p:cNvPr>
          <p:cNvSpPr txBox="1"/>
          <p:nvPr/>
        </p:nvSpPr>
        <p:spPr>
          <a:xfrm>
            <a:off x="318051" y="230339"/>
            <a:ext cx="11648661" cy="78675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Ποιες είναι οι διαφορές της θεατρικής παράστασης που δημιουργείται από τη </a:t>
            </a:r>
            <a:r>
              <a:rPr kumimoji="0" lang="el-G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θεατροπαιδαγωγική</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διαδικασία σε σύγκριση με την ίδια τη </a:t>
            </a:r>
            <a:r>
              <a:rPr kumimoji="0" lang="el-G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θεατροπαιδαγωγική</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διαδικασία</a:t>
            </a:r>
          </a:p>
        </p:txBody>
      </p:sp>
      <p:sp>
        <p:nvSpPr>
          <p:cNvPr id="6" name="TextBox 5">
            <a:extLst>
              <a:ext uri="{FF2B5EF4-FFF2-40B4-BE49-F238E27FC236}">
                <a16:creationId xmlns:a16="http://schemas.microsoft.com/office/drawing/2014/main" id="{DF7B3BBD-43C6-4AAE-B023-980A22186D22}"/>
              </a:ext>
            </a:extLst>
          </p:cNvPr>
          <p:cNvSpPr txBox="1"/>
          <p:nvPr/>
        </p:nvSpPr>
        <p:spPr>
          <a:xfrm>
            <a:off x="318051" y="1017093"/>
            <a:ext cx="11648661" cy="4849404"/>
          </a:xfrm>
          <a:prstGeom prst="rect">
            <a:avLst/>
          </a:prstGeom>
          <a:noFill/>
        </p:spPr>
        <p:txBody>
          <a:bodyPr wrap="square" rtlCol="0">
            <a:spAutoFit/>
          </a:bodyPr>
          <a:lstStyle/>
          <a:p>
            <a:pPr algn="just">
              <a:lnSpc>
                <a:spcPct val="150000"/>
              </a:lnSpc>
            </a:pPr>
            <a:r>
              <a:rPr lang="el-GR" sz="1600" dirty="0">
                <a:latin typeface="Times New Roman" panose="02020603050405020304" pitchFamily="18" charset="0"/>
                <a:cs typeface="Times New Roman" panose="02020603050405020304" pitchFamily="18" charset="0"/>
              </a:rPr>
              <a:t>- Η διαδικασία της θεατρικής παράστασης ακολουθεί ένα θεατρικό, δραματικό κείμενο  ενώ το θεατρικό παιχνίδι στηρίζεται στις αυθόρμητες ανάγκες των συμμετεχόντων.</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Στη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ο χώρος είναι ακαθόριστος ενώ στη θεατρική παράσταση υπάρχει ένας συγκεκριμένος σκηνικός χώρος.</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Η χρονική διάρκεια μιας παράστασης είναι σχεδόν προκαθορισμένη ενώ ο χρόνος της </a:t>
            </a:r>
            <a:r>
              <a:rPr lang="el-GR" sz="1600" dirty="0" err="1">
                <a:latin typeface="Times New Roman" panose="02020603050405020304" pitchFamily="18" charset="0"/>
                <a:cs typeface="Times New Roman" panose="02020603050405020304" pitchFamily="18" charset="0"/>
              </a:rPr>
              <a:t>θεατροπαιδαγωγικής</a:t>
            </a:r>
            <a:r>
              <a:rPr lang="el-GR" sz="1600" dirty="0">
                <a:latin typeface="Times New Roman" panose="02020603050405020304" pitchFamily="18" charset="0"/>
                <a:cs typeface="Times New Roman" panose="02020603050405020304" pitchFamily="18" charset="0"/>
              </a:rPr>
              <a:t> διαδικασίας είναι ακαθόριστος και εξαρτάται κάθε φορά από τις ανάγκες και τις αντοχές των συμμετεχόντων.</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Η θεατρική παράσταση έχει μια συγκεκριμένη δομή, μια αρχή, μια μέση και ένα τέλος ενώ 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είναι ακαθόριστό κάθε φορά το σημείο που θα φτάσει ή πως θα αλλάξει το σχέδιο που έχει ως προκείμενο ο εμψυχωτής.</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Στη θεατρική παράσταση συνήθως ο ηθοποιός εκφράζεται με τους ίδιους κώδικες ενώ στη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οι κώδικες αυτοί μπορούν να αλλάζουν. Κάθε φορά ακόμα και στους ίδιους ρόλους στη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τα παιδιά μπορούν να εκφραστούν με διαφορετικούς τρόπους.        </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Στην παράσταση υπάρχουν εξωτερικοί θεατές ενώ στη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ηθοποιοί και θεατές εναλλάσσονται και γίνονται τα μέλη της ομάδας βιώνοντας διαφορετικές εμπειρίες κάθε φορά.</a:t>
            </a:r>
          </a:p>
        </p:txBody>
      </p:sp>
    </p:spTree>
    <p:extLst>
      <p:ext uri="{BB962C8B-B14F-4D97-AF65-F5344CB8AC3E}">
        <p14:creationId xmlns:p14="http://schemas.microsoft.com/office/powerpoint/2010/main" val="33553478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B4D45B0-BB9C-4C81-8AB5-E0E675FCD44C}"/>
              </a:ext>
            </a:extLst>
          </p:cNvPr>
          <p:cNvSpPr txBox="1"/>
          <p:nvPr/>
        </p:nvSpPr>
        <p:spPr>
          <a:xfrm>
            <a:off x="145774" y="217951"/>
            <a:ext cx="11714922" cy="786754"/>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
              <a:tabLst/>
              <a:defRPr/>
            </a:pP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Ποιες είναι οι διαφορές μιας θεατρικής παράστασης που δημιουργείται από επαγγελματίες ηθοποιούς σε σχέση με την παράσταση που δημιουργείται από τον εμψυχωτή/παιδαγωγό μαζί με τους συμμετέχοντες στο πλαίσιο </a:t>
            </a:r>
            <a:r>
              <a:rPr kumimoji="0" lang="el-G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θεατροπαιδαγωγικής</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διαδικασίας</a:t>
            </a:r>
            <a:r>
              <a:rPr kumimoji="0" lang="en-US"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6C586AB-8840-4EE0-BF71-9BDF59C885F1}"/>
              </a:ext>
            </a:extLst>
          </p:cNvPr>
          <p:cNvSpPr txBox="1"/>
          <p:nvPr/>
        </p:nvSpPr>
        <p:spPr>
          <a:xfrm>
            <a:off x="0" y="1232452"/>
            <a:ext cx="12192000" cy="4855496"/>
          </a:xfrm>
          <a:prstGeom prst="rect">
            <a:avLst/>
          </a:prstGeom>
          <a:noFill/>
        </p:spPr>
        <p:txBody>
          <a:bodyPr wrap="square" rtlCol="0">
            <a:spAutoFit/>
          </a:bodyPr>
          <a:lstStyle/>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Στην παράσταση που δημιουργείται στα πλαίσια της </a:t>
            </a:r>
            <a:r>
              <a:rPr lang="el-GR" sz="1600" dirty="0" err="1">
                <a:latin typeface="Times New Roman" panose="02020603050405020304" pitchFamily="18" charset="0"/>
                <a:cs typeface="Times New Roman" panose="02020603050405020304" pitchFamily="18" charset="0"/>
              </a:rPr>
              <a:t>θεατροπαιδαγωγικής</a:t>
            </a:r>
            <a:r>
              <a:rPr lang="el-GR" sz="1600" dirty="0">
                <a:latin typeface="Times New Roman" panose="02020603050405020304" pitchFamily="18" charset="0"/>
                <a:cs typeface="Times New Roman" panose="02020603050405020304" pitchFamily="18" charset="0"/>
              </a:rPr>
              <a:t> διαδικασίας υπερισχύει η παιδαγωγική διάσταση της καλλιτεχνικής διάστασης χωρίς αυτό να σημαίνει ότι αγνοείται η αισθητική διάσταση, αλλά΄ δίνεται προτεραιότητα στις ανάγκες των παιδιών χωρίς να υπάρχει καταναγκασμός, επιβολή και διαχωρισμός.</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Το θεατρικό κείμενο δεν δίνεται έτοιμο ώστε να πρέπει να το εκτελέσουν οι συμμετέχοντες αλλά δημιουργείται μαζί με τους </a:t>
            </a:r>
            <a:r>
              <a:rPr lang="el-GR" sz="1600" dirty="0" err="1">
                <a:latin typeface="Times New Roman" panose="02020603050405020304" pitchFamily="18" charset="0"/>
                <a:cs typeface="Times New Roman" panose="02020603050405020304" pitchFamily="18" charset="0"/>
              </a:rPr>
              <a:t>συμεμτέχοντες</a:t>
            </a:r>
            <a:r>
              <a:rPr lang="el-GR" sz="1600" dirty="0">
                <a:latin typeface="Times New Roman" panose="02020603050405020304" pitchFamily="18" charset="0"/>
                <a:cs typeface="Times New Roman" panose="02020603050405020304" pitchFamily="18" charset="0"/>
              </a:rPr>
              <a:t>.</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Ο τρόπος παιξίματος δεν προέρχεται από εντολή ενός παντογνώστη σκηνοθέτη αλλά από δοκιμές και διαφορετικούς αυτοσχεδιασμούς των ίδιων δραματικών καταστάσεων και εν ΄τέλει το παιδί αποφασίζει πως θα παίξει τον ρόλο με βάση ότι ανταποκρίνεται στις ανάγκες του.</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Οι ρόλοι επιλέγονται από τους ίδιους τους συμμετέχοντες αφού αυτοσχεδιάσουν τις διαφορετικές σκηνές σε διαφορετικούς ρόλους. Εάν κάποιος. θέλει τον ίδιο ρόλο με κάποιον άλλο τότε υπάρχουν δύο συμμετέχοντες  που κάνουν  τον ίδιο ρόλο και μπορεί για παράδειγμα να παίζουν διαφορετικές συναισθηματικές καταστάσεις του ίδιου ήρωα, στηρίζοντας σε κάποια σύμβαση την επιλογή αυτή.</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Αν δεν θέλει να παίξει κάποιος να παίξει ως ηθοποιός αλλά να παίζει κάποιον άλλο ρόλο όπως οι </a:t>
            </a:r>
            <a:r>
              <a:rPr lang="el-GR" sz="1600" dirty="0" err="1">
                <a:latin typeface="Times New Roman" panose="02020603050405020304" pitchFamily="18" charset="0"/>
                <a:cs typeface="Times New Roman" panose="02020603050405020304" pitchFamily="18" charset="0"/>
              </a:rPr>
              <a:t>αλλαγήσ</a:t>
            </a:r>
            <a:r>
              <a:rPr lang="el-GR" sz="1600" dirty="0">
                <a:latin typeface="Times New Roman" panose="02020603050405020304" pitchFamily="18" charset="0"/>
                <a:cs typeface="Times New Roman" panose="02020603050405020304" pitchFamily="18" charset="0"/>
              </a:rPr>
              <a:t> τη μουσική </a:t>
            </a:r>
            <a:r>
              <a:rPr lang="el-GR" sz="1600" dirty="0" err="1">
                <a:latin typeface="Times New Roman" panose="02020603050405020304" pitchFamily="18" charset="0"/>
                <a:cs typeface="Times New Roman" panose="02020603050405020304" pitchFamily="18" charset="0"/>
              </a:rPr>
              <a:t>μπροεί</a:t>
            </a:r>
            <a:r>
              <a:rPr lang="el-GR" sz="1600" dirty="0">
                <a:latin typeface="Times New Roman" panose="02020603050405020304" pitchFamily="18" charset="0"/>
                <a:cs typeface="Times New Roman" panose="02020603050405020304" pitchFamily="18" charset="0"/>
              </a:rPr>
              <a:t> να το κάνει.</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Αν κάποιος δεν θέλει να συμμετέχει καθόλου στην παράσταση δεν εξαναγκάζεται να το κάνει.</a:t>
            </a:r>
          </a:p>
          <a:p>
            <a:pPr algn="just">
              <a:lnSpc>
                <a:spcPct val="150000"/>
              </a:lnSpc>
            </a:pPr>
            <a:endParaRPr lang="el-GR" sz="1600" dirty="0">
              <a:latin typeface="Times New Roman" panose="02020603050405020304" pitchFamily="18" charset="0"/>
              <a:cs typeface="Times New Roman" panose="02020603050405020304" pitchFamily="18" charset="0"/>
            </a:endParaRPr>
          </a:p>
          <a:p>
            <a:pPr marL="285750" indent="-285750" algn="just">
              <a:lnSpc>
                <a:spcPct val="150000"/>
              </a:lnSpc>
              <a:buFontTx/>
              <a:buChar char="-"/>
            </a:pPr>
            <a:endParaRPr lang="el-GR" sz="1600" dirty="0"/>
          </a:p>
        </p:txBody>
      </p:sp>
    </p:spTree>
    <p:extLst>
      <p:ext uri="{BB962C8B-B14F-4D97-AF65-F5344CB8AC3E}">
        <p14:creationId xmlns:p14="http://schemas.microsoft.com/office/powerpoint/2010/main" val="434987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4BBD03-7D92-4366-A6B0-90A8D2C39E8B}"/>
              </a:ext>
            </a:extLst>
          </p:cNvPr>
          <p:cNvSpPr txBox="1"/>
          <p:nvPr/>
        </p:nvSpPr>
        <p:spPr>
          <a:xfrm>
            <a:off x="3214688" y="442913"/>
            <a:ext cx="7072312" cy="369332"/>
          </a:xfrm>
          <a:prstGeom prst="rect">
            <a:avLst/>
          </a:prstGeom>
          <a:noFill/>
        </p:spPr>
        <p:txBody>
          <a:bodyPr wrap="square" rtlCol="0">
            <a:spAutoFit/>
          </a:bodyPr>
          <a:lstStyle/>
          <a:p>
            <a:pPr marL="285750" indent="-285750" algn="ctr">
              <a:buFont typeface="Wingdings" panose="05000000000000000000" pitchFamily="2" charset="2"/>
              <a:buChar char="Ø"/>
            </a:pPr>
            <a:r>
              <a:rPr lang="el-GR" b="1" dirty="0">
                <a:latin typeface="Times New Roman" panose="02020603050405020304" pitchFamily="18" charset="0"/>
                <a:cs typeface="Times New Roman" panose="02020603050405020304" pitchFamily="18" charset="0"/>
              </a:rPr>
              <a:t>Ανακεφαλαίωση</a:t>
            </a:r>
          </a:p>
        </p:txBody>
      </p:sp>
      <p:sp>
        <p:nvSpPr>
          <p:cNvPr id="6" name="TextBox 5">
            <a:extLst>
              <a:ext uri="{FF2B5EF4-FFF2-40B4-BE49-F238E27FC236}">
                <a16:creationId xmlns:a16="http://schemas.microsoft.com/office/drawing/2014/main" id="{77A691F7-3732-4F4F-8D6F-30D35DB0AAFA}"/>
              </a:ext>
            </a:extLst>
          </p:cNvPr>
          <p:cNvSpPr txBox="1"/>
          <p:nvPr/>
        </p:nvSpPr>
        <p:spPr>
          <a:xfrm>
            <a:off x="0" y="1064036"/>
            <a:ext cx="8089416"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6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Παράγοντες που επηρεάζουν την έκβαση του θεατρικού παιχνιδιού</a:t>
            </a:r>
            <a:endParaRPr kumimoji="0" lang="en-US" sz="16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E0EA0AF5-621F-47F3-B7D0-FE7C9698EF3C}"/>
              </a:ext>
            </a:extLst>
          </p:cNvPr>
          <p:cNvSpPr txBox="1"/>
          <p:nvPr/>
        </p:nvSpPr>
        <p:spPr>
          <a:xfrm>
            <a:off x="0" y="1402590"/>
            <a:ext cx="12192000" cy="1435842"/>
          </a:xfrm>
          <a:prstGeom prst="rect">
            <a:avLst/>
          </a:prstGeom>
          <a:noFill/>
        </p:spPr>
        <p:txBody>
          <a:bodyPr wrap="square" rtlCol="0">
            <a:spAutoFit/>
          </a:bodyPr>
          <a:lstStyle/>
          <a:p>
            <a:pPr marL="285750" indent="-285750" algn="just">
              <a:lnSpc>
                <a:spcPct val="150000"/>
              </a:lnSpc>
              <a:buFontTx/>
              <a:buChar char="-"/>
            </a:pPr>
            <a:r>
              <a:rPr lang="el-GR" sz="1500" dirty="0">
                <a:latin typeface="Times New Roman" panose="02020603050405020304" pitchFamily="18" charset="0"/>
                <a:ea typeface="Times New Roman" charset="0"/>
                <a:cs typeface="Times New Roman" panose="02020603050405020304" pitchFamily="18" charset="0"/>
              </a:rPr>
              <a:t>Η στάση του εμψυχωτή</a:t>
            </a:r>
          </a:p>
          <a:p>
            <a:pPr marL="285750" indent="-285750" algn="just">
              <a:lnSpc>
                <a:spcPct val="150000"/>
              </a:lnSpc>
              <a:buFontTx/>
              <a:buChar char="-"/>
            </a:pPr>
            <a:r>
              <a:rPr lang="el-GR" sz="1500" dirty="0">
                <a:latin typeface="Times New Roman" panose="02020603050405020304" pitchFamily="18" charset="0"/>
                <a:ea typeface="Times New Roman" charset="0"/>
                <a:cs typeface="Times New Roman" panose="02020603050405020304" pitchFamily="18" charset="0"/>
              </a:rPr>
              <a:t>Διαμόρφωση χώρου δράσης</a:t>
            </a:r>
          </a:p>
          <a:p>
            <a:pPr marL="285750" indent="-285750" algn="just">
              <a:lnSpc>
                <a:spcPct val="150000"/>
              </a:lnSpc>
              <a:buFontTx/>
              <a:buChar char="-"/>
            </a:pPr>
            <a:r>
              <a:rPr kumimoji="0" lang="el-GR" sz="150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Διαμόρφωση περιβάλλοντος δράσης</a:t>
            </a:r>
          </a:p>
          <a:p>
            <a:pPr marL="285750" indent="-285750" algn="just">
              <a:lnSpc>
                <a:spcPct val="150000"/>
              </a:lnSpc>
              <a:buFontTx/>
              <a:buChar char="-"/>
            </a:pPr>
            <a:r>
              <a:rPr lang="el-GR" sz="1500" dirty="0">
                <a:latin typeface="Times New Roman" panose="02020603050405020304" pitchFamily="18" charset="0"/>
                <a:cs typeface="Times New Roman" panose="02020603050405020304" pitchFamily="18" charset="0"/>
              </a:rPr>
              <a:t> </a:t>
            </a:r>
            <a:r>
              <a:rPr kumimoji="0" lang="el-GR" sz="1500" i="0"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Η μεθοδολογία διδασκαλίας (</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Αλληλουχία ασκήσεων,</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Διάρκεια, Σύνολο μαθητών,</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Δομή μαθήματος και φάσεις ανάπτυξης θεατρικού παιχνιδιού).    </a:t>
            </a:r>
            <a:endParaRPr lang="el-GR" sz="15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BFBE5EB6-A4B8-47A1-BE0A-5DB5D7E927F5}"/>
              </a:ext>
            </a:extLst>
          </p:cNvPr>
          <p:cNvSpPr txBox="1"/>
          <p:nvPr/>
        </p:nvSpPr>
        <p:spPr>
          <a:xfrm>
            <a:off x="0" y="3037794"/>
            <a:ext cx="9157252" cy="338554"/>
          </a:xfrm>
          <a:prstGeom prst="rect">
            <a:avLst/>
          </a:prstGeom>
          <a:noFill/>
        </p:spPr>
        <p:txBody>
          <a:bodyPr wrap="square" rtlCol="0">
            <a:spAutoFit/>
          </a:bodyPr>
          <a:lstStyle/>
          <a:p>
            <a:pPr marL="285750" indent="-285750">
              <a:buFont typeface="Arial" panose="020B0604020202020204" pitchFamily="34" charset="0"/>
              <a:buChar char="•"/>
            </a:pPr>
            <a:r>
              <a:rPr lang="el-GR" sz="1600" b="1" u="sng" dirty="0">
                <a:latin typeface="Times New Roman" panose="02020603050405020304" pitchFamily="18" charset="0"/>
                <a:cs typeface="Times New Roman" panose="02020603050405020304" pitchFamily="18" charset="0"/>
              </a:rPr>
              <a:t> Δομή και φάσεις ανάπτυξης του θεατρικού παιχνιδιού</a:t>
            </a:r>
          </a:p>
        </p:txBody>
      </p:sp>
      <p:sp>
        <p:nvSpPr>
          <p:cNvPr id="9" name="TextBox 8">
            <a:extLst>
              <a:ext uri="{FF2B5EF4-FFF2-40B4-BE49-F238E27FC236}">
                <a16:creationId xmlns:a16="http://schemas.microsoft.com/office/drawing/2014/main" id="{E0FE1836-4852-44E9-9998-C785F6441500}"/>
              </a:ext>
            </a:extLst>
          </p:cNvPr>
          <p:cNvSpPr txBox="1"/>
          <p:nvPr/>
        </p:nvSpPr>
        <p:spPr>
          <a:xfrm>
            <a:off x="86139" y="3376982"/>
            <a:ext cx="12019722" cy="812595"/>
          </a:xfrm>
          <a:prstGeom prst="rect">
            <a:avLst/>
          </a:prstGeom>
          <a:noFill/>
        </p:spPr>
        <p:txBody>
          <a:bodyPr wrap="square" rtlCol="0">
            <a:spAutoFit/>
          </a:bodyPr>
          <a:lstStyle/>
          <a:p>
            <a:pPr>
              <a:lnSpc>
                <a:spcPct val="150000"/>
              </a:lnSpc>
            </a:pPr>
            <a:r>
              <a:rPr lang="el-GR" dirty="0">
                <a:latin typeface="Times New Roman" panose="02020603050405020304" pitchFamily="18" charset="0"/>
                <a:cs typeface="Times New Roman" panose="02020603050405020304" pitchFamily="18" charset="0"/>
              </a:rPr>
              <a:t>-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Αρχή</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a:t>
            </a:r>
            <a:r>
              <a:rPr kumimoji="0" lang="el-GR"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Συνδέεται με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τη</a:t>
            </a:r>
            <a:r>
              <a:rPr kumimoji="0" lang="el-GR"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φάση της απελευθέρωσης</a:t>
            </a:r>
            <a:r>
              <a:rPr kumimoji="0" lang="el-GR" sz="150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όπου </a:t>
            </a:r>
            <a:r>
              <a:rPr kumimoji="0" lang="el-GR" sz="15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τα παιδιά μαθαίνουν το λεξιλόγιο του θεάτρου ώστε να επικοινωνήσουν στη συνέχεια ως «δραματικοί χαρακτήρες "στα πλαίσια του μυθοπλαστικού περιβάλλοντος μέσω λεκτικής και σωματικής επικοινωνίας</a:t>
            </a:r>
            <a:r>
              <a:rPr kumimoji="0" lang="el-GR" sz="1500"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lang="el-GR" sz="1500" dirty="0">
                <a:latin typeface="Times New Roman" panose="02020603050405020304" pitchFamily="18" charset="0"/>
                <a:cs typeface="Times New Roman" panose="02020603050405020304" pitchFamily="18" charset="0"/>
              </a:rPr>
              <a:t> </a:t>
            </a:r>
          </a:p>
        </p:txBody>
      </p:sp>
      <p:sp>
        <p:nvSpPr>
          <p:cNvPr id="10" name="TextBox 9">
            <a:extLst>
              <a:ext uri="{FF2B5EF4-FFF2-40B4-BE49-F238E27FC236}">
                <a16:creationId xmlns:a16="http://schemas.microsoft.com/office/drawing/2014/main" id="{A5A11C77-6288-47ED-80A8-E763EB1A912D}"/>
              </a:ext>
            </a:extLst>
          </p:cNvPr>
          <p:cNvSpPr txBox="1"/>
          <p:nvPr/>
        </p:nvSpPr>
        <p:spPr>
          <a:xfrm>
            <a:off x="1" y="4047963"/>
            <a:ext cx="12192000" cy="1505092"/>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l-GR" dirty="0">
                <a:latin typeface="Times New Roman" panose="02020603050405020304" pitchFamily="18" charset="0"/>
                <a:cs typeface="Times New Roman" panose="02020603050405020304" pitchFamily="18" charset="0"/>
              </a:rPr>
              <a:t>-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Μέση</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Συνδέεται με </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τη φάση της αναπαραγωγής</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όποτε τα παιδιά χρησιμοποιούν την θεατρική γλώσσα με την οποία εξοικειώθηκαν στην πρώτη φάση για να πειραματιστούν με παιγνιώδη τρόπο πάνω στα δομικά στοιχεία του θεάτρου δηλαδή στον δραματικό χώρο, στον δραματικό χρόνο, στους δραματικούς χαρακτήρες, στις δραματικές καταστάσεις και εντέλει στη δραματική πλοκή που χτίζουν αυθόρμητα με παιγνιώδη τρόπο.</a:t>
            </a:r>
          </a:p>
          <a:p>
            <a:pPr>
              <a:lnSpc>
                <a:spcPct val="150000"/>
              </a:lnSpc>
            </a:pP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endParaRPr lang="el-GR"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BD5E411F-7102-45EE-A822-2E4BEECBE134}"/>
              </a:ext>
            </a:extLst>
          </p:cNvPr>
          <p:cNvSpPr txBox="1"/>
          <p:nvPr/>
        </p:nvSpPr>
        <p:spPr>
          <a:xfrm>
            <a:off x="1" y="5064501"/>
            <a:ext cx="12192000" cy="1458926"/>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Tx/>
              <a:buSzTx/>
              <a:tabLst/>
              <a:defRPr/>
            </a:pPr>
            <a:r>
              <a:rPr lang="el-GR" dirty="0">
                <a:latin typeface="Times New Roman" panose="02020603050405020304" pitchFamily="18" charset="0"/>
                <a:cs typeface="Times New Roman" panose="02020603050405020304" pitchFamily="18" charset="0"/>
              </a:rPr>
              <a:t>- </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Τέλος</a:t>
            </a:r>
            <a:r>
              <a:rPr kumimoji="0" lang="en-US"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a:t>
            </a:r>
            <a:r>
              <a:rPr kumimoji="0" lang="el-GR" sz="15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charset="0"/>
                <a:cs typeface="Times New Roman" panose="02020603050405020304" pitchFamily="18" charset="0"/>
              </a:rPr>
              <a:t> </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Συνδέεται με </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τη φάση του σκηνικού αυτοσχεδιασμού όπου τα παιδιά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μετουσιώνουν  το αυθόρμητο παιχνίδι με βάση τα δομικά στοιχεία του θεάτρου πάνω στην αυτοσχεδιαστική δραματική πλοκή σε θεατρική πράξη διαμορφώνοντας τη δράση που προηγήθηκε, αναλαμβάνοντας διαφορετικούς ρόλους όπως του «ηθοποιού», του «σκηνοθέτη», του «συγγραφέα», του «σκηνογράφου», του «θεατή», του «ενδυματολόγου», του «μουσικού», που χρειάζονται την οργάνωση ενός καλλιτεχνικού θεάματος</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και τη φάση της αξιολόγησης ΄οπότε </a:t>
            </a:r>
            <a:r>
              <a:rPr kumimoji="0" lang="el-GR" sz="150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αξιολόγείται</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συνολική εμπειρία είτε από διάλογο είτε και πάλι από παιχνίδι.</a:t>
            </a:r>
            <a:endParaRPr lang="el-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4275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975D83-4BCB-4520-ABA5-E4A8719DA760}"/>
              </a:ext>
            </a:extLst>
          </p:cNvPr>
          <p:cNvSpPr txBox="1"/>
          <p:nvPr/>
        </p:nvSpPr>
        <p:spPr>
          <a:xfrm>
            <a:off x="185529" y="0"/>
            <a:ext cx="11913705" cy="791499"/>
          </a:xfrm>
          <a:prstGeom prst="rect">
            <a:avLst/>
          </a:prstGeom>
          <a:noFill/>
        </p:spPr>
        <p:txBody>
          <a:bodyPr wrap="square">
            <a:spAutoFit/>
          </a:bodyPr>
          <a:lstStyle/>
          <a:p>
            <a:pPr marL="285750" indent="-285750" algn="just">
              <a:lnSpc>
                <a:spcPct val="150000"/>
              </a:lnSpc>
              <a:buFont typeface="Wingdings" panose="05000000000000000000" pitchFamily="2" charset="2"/>
              <a:buChar char="§"/>
            </a:pPr>
            <a:r>
              <a:rPr lang="el-GR" sz="1600" b="1" dirty="0">
                <a:solidFill>
                  <a:prstClr val="black"/>
                </a:solidFill>
                <a:latin typeface="Times New Roman" panose="02020603050405020304" pitchFamily="18" charset="0"/>
                <a:cs typeface="Times New Roman" panose="02020603050405020304" pitchFamily="18" charset="0"/>
              </a:rPr>
              <a:t>Ο</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ι ομοιότητες </a:t>
            </a:r>
            <a:r>
              <a:rPr kumimoji="0" lang="el-G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θεατροπαιδαγωγικής</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διαδικασίας και θεατρικής παράστασης που δημιουργείται στα πλαίσια του σχολικού περιβάλλοντος έχοντας όχι μόνο καλλιτεχνικό αλλά και παιδαγωγικό χαρακτήρα.</a:t>
            </a:r>
            <a:endParaRPr lang="el-GR" b="1" dirty="0"/>
          </a:p>
        </p:txBody>
      </p:sp>
      <p:sp>
        <p:nvSpPr>
          <p:cNvPr id="6" name="TextBox 5">
            <a:extLst>
              <a:ext uri="{FF2B5EF4-FFF2-40B4-BE49-F238E27FC236}">
                <a16:creationId xmlns:a16="http://schemas.microsoft.com/office/drawing/2014/main" id="{E0C14D81-7C70-4EC0-9494-0D03BAF28768}"/>
              </a:ext>
            </a:extLst>
          </p:cNvPr>
          <p:cNvSpPr txBox="1"/>
          <p:nvPr/>
        </p:nvSpPr>
        <p:spPr>
          <a:xfrm>
            <a:off x="185529" y="1060174"/>
            <a:ext cx="11913705" cy="4480073"/>
          </a:xfrm>
          <a:prstGeom prst="rect">
            <a:avLst/>
          </a:prstGeom>
          <a:noFill/>
        </p:spPr>
        <p:txBody>
          <a:bodyPr wrap="square" rtlCol="0">
            <a:spAutoFit/>
          </a:bodyPr>
          <a:lstStyle/>
          <a:p>
            <a:pPr algn="just">
              <a:lnSpc>
                <a:spcPct val="150000"/>
              </a:lnSpc>
            </a:pPr>
            <a:r>
              <a:rPr lang="el-GR" sz="1600" dirty="0">
                <a:latin typeface="Times New Roman" panose="02020603050405020304" pitchFamily="18" charset="0"/>
                <a:cs typeface="Times New Roman" panose="02020603050405020304" pitchFamily="18" charset="0"/>
              </a:rPr>
              <a:t>-  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όπως και η θεατρική παράσταση βασίζεται σε δύο ακρογωνιαίους λίθους, στη σωματική έκφραση που περιλαμβάνει και τον λόγο και στη διαδικασία της αναπαράστασης στην οποία εμπεριέχεται και το παιχνίδι ρόλων.</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Ο κύκλος που είναι ένα σχήμα σημαντικό  για την εξέλιξη και ανάπτυξη της </a:t>
            </a:r>
            <a:r>
              <a:rPr lang="el-GR" sz="1600" dirty="0" err="1">
                <a:latin typeface="Times New Roman" panose="02020603050405020304" pitchFamily="18" charset="0"/>
                <a:cs typeface="Times New Roman" panose="02020603050405020304" pitchFamily="18" charset="0"/>
              </a:rPr>
              <a:t>θεατροπαιδαγωγικής</a:t>
            </a:r>
            <a:r>
              <a:rPr lang="el-GR" sz="1600" dirty="0">
                <a:latin typeface="Times New Roman" panose="02020603050405020304" pitchFamily="18" charset="0"/>
                <a:cs typeface="Times New Roman" panose="02020603050405020304" pitchFamily="18" charset="0"/>
              </a:rPr>
              <a:t> διαδικασίας μπορεί να συνδεθεί με την κυκλική διάταξη που καθόταν οι θεατές στο αρχαίο θέατρο.</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Τόσο στη διάρκεια μιας παράστασης όσο και στη διάρκεια </a:t>
            </a:r>
            <a:r>
              <a:rPr lang="el-GR" sz="1600" dirty="0" err="1">
                <a:latin typeface="Times New Roman" panose="02020603050405020304" pitchFamily="18" charset="0"/>
                <a:cs typeface="Times New Roman" panose="02020603050405020304" pitchFamily="18" charset="0"/>
              </a:rPr>
              <a:t>θεατορπαιδαγωγικού</a:t>
            </a:r>
            <a:r>
              <a:rPr lang="el-GR" sz="1600" dirty="0">
                <a:latin typeface="Times New Roman" panose="02020603050405020304" pitchFamily="18" charset="0"/>
                <a:cs typeface="Times New Roman" panose="02020603050405020304" pitchFamily="18" charset="0"/>
              </a:rPr>
              <a:t> προγράμματος είναι εκεί μπροστά μας ενώπιος ενωπίω, ολόκληρος, βλέπουμε το πρόσωπό του, τα μέλη του, τις βλεφαρίδες, τα  </a:t>
            </a:r>
            <a:r>
              <a:rPr lang="el-GR" sz="1600" dirty="0" err="1">
                <a:latin typeface="Times New Roman" panose="02020603050405020304" pitchFamily="18" charset="0"/>
                <a:cs typeface="Times New Roman" panose="02020603050405020304" pitchFamily="18" charset="0"/>
              </a:rPr>
              <a:t>πέλματατά</a:t>
            </a:r>
            <a:r>
              <a:rPr lang="el-GR" sz="1600" dirty="0">
                <a:latin typeface="Times New Roman" panose="02020603050405020304" pitchFamily="18" charset="0"/>
                <a:cs typeface="Times New Roman" panose="02020603050405020304" pitchFamily="18" charset="0"/>
              </a:rPr>
              <a:t> του.</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Το παιχνίδι  του θεάτρου (Θεατρικό παιχνίδι) στηρίζεται στη δημιουργία ζωής, μέσα στο χώρο, μέσω του ανθρώπινού σώματος όπως συμβαίνει και στην παράσταση.</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Υπάρχουν αντιστοιχίες στα στάδια επεξεργασίας και ανεβάσματος παραστάσεων με τη </a:t>
            </a:r>
            <a:r>
              <a:rPr lang="el-GR" sz="1600" dirty="0" err="1">
                <a:latin typeface="Times New Roman" panose="02020603050405020304" pitchFamily="18" charset="0"/>
                <a:cs typeface="Times New Roman" panose="02020603050405020304" pitchFamily="18" charset="0"/>
              </a:rPr>
              <a:t>θεατροπαιδαγωγική</a:t>
            </a:r>
            <a:r>
              <a:rPr lang="el-GR" sz="1600" dirty="0">
                <a:latin typeface="Times New Roman" panose="02020603050405020304" pitchFamily="18" charset="0"/>
                <a:cs typeface="Times New Roman" panose="02020603050405020304" pitchFamily="18" charset="0"/>
              </a:rPr>
              <a:t> διαδικασία. Στο πρώτο στάδιο και στις ΄δυο περιπτώσεις βασίζεται στη συγκρότηση ομάδας και θιάσου και στην εξοικείωση με τη γλώσσα του θεάτρου, στο δεύτεροι στάδιο και στις δύο περιπτώσεις η ομάδα στέκεται απέναντι στο δραματικό κείμενο και επεξεργάζεται τα δομικά στοιχεία του θεάτρου ενώ στο τρίτο στάδιο γίνεται η διανομή των ρόλων στη θεατρική παράσταση και ο σκηνικός αυτοσχεδιασμός στο θεατρικό παιχνίδι.   </a:t>
            </a:r>
          </a:p>
        </p:txBody>
      </p:sp>
    </p:spTree>
    <p:extLst>
      <p:ext uri="{BB962C8B-B14F-4D97-AF65-F5344CB8AC3E}">
        <p14:creationId xmlns:p14="http://schemas.microsoft.com/office/powerpoint/2010/main" val="159672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573CE01-47DF-486F-8983-FB7A9C79372C}"/>
              </a:ext>
            </a:extLst>
          </p:cNvPr>
          <p:cNvSpPr txBox="1"/>
          <p:nvPr/>
        </p:nvSpPr>
        <p:spPr>
          <a:xfrm>
            <a:off x="159026" y="131682"/>
            <a:ext cx="10508974" cy="338554"/>
          </a:xfrm>
          <a:prstGeom prst="rect">
            <a:avLst/>
          </a:prstGeom>
          <a:noFill/>
        </p:spPr>
        <p:txBody>
          <a:bodyPr wrap="square">
            <a:spAutoFit/>
          </a:bodyPr>
          <a:lstStyle/>
          <a:p>
            <a:pPr marL="285750" indent="-285750">
              <a:buFont typeface="Wingdings" panose="05000000000000000000" pitchFamily="2" charset="2"/>
              <a:buChar char="§"/>
            </a:pPr>
            <a:r>
              <a:rPr lang="el-GR" sz="1600" b="1" dirty="0">
                <a:solidFill>
                  <a:prstClr val="black"/>
                </a:solidFill>
                <a:latin typeface="Times New Roman" panose="02020603050405020304" pitchFamily="18" charset="0"/>
                <a:cs typeface="Times New Roman" panose="02020603050405020304" pitchFamily="18" charset="0"/>
              </a:rPr>
              <a:t>Π</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ως μπορεί να παραχθεί θεατρικό κείμενο μέσα από τη </a:t>
            </a:r>
            <a:r>
              <a:rPr kumimoji="0" lang="el-GR" sz="1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θεατροπαιδαγωγική</a:t>
            </a:r>
            <a:r>
              <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διαδικασία-Δημιουργία προκείμενου</a:t>
            </a:r>
            <a:endParaRPr lang="el-GR" b="1" dirty="0"/>
          </a:p>
        </p:txBody>
      </p:sp>
      <p:sp>
        <p:nvSpPr>
          <p:cNvPr id="6" name="TextBox 5">
            <a:extLst>
              <a:ext uri="{FF2B5EF4-FFF2-40B4-BE49-F238E27FC236}">
                <a16:creationId xmlns:a16="http://schemas.microsoft.com/office/drawing/2014/main" id="{9C09D95F-C011-400B-A47E-41E86C04E57C}"/>
              </a:ext>
            </a:extLst>
          </p:cNvPr>
          <p:cNvSpPr txBox="1"/>
          <p:nvPr/>
        </p:nvSpPr>
        <p:spPr>
          <a:xfrm>
            <a:off x="0" y="689978"/>
            <a:ext cx="12192000" cy="4849404"/>
          </a:xfrm>
          <a:prstGeom prst="rect">
            <a:avLst/>
          </a:prstGeom>
          <a:noFill/>
        </p:spPr>
        <p:txBody>
          <a:bodyPr wrap="square" rtlCol="0">
            <a:spAutoFit/>
          </a:bodyPr>
          <a:lstStyle/>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Ο πιο απλός και συνηθισμένος τρόπος για να παραχθεί ένα κείμενο για παράσταση είναι αρχικά να γίνουν αυτοσχεδιασμοί στα πλαίσια </a:t>
            </a:r>
            <a:r>
              <a:rPr lang="el-GR" sz="1600" dirty="0" err="1">
                <a:latin typeface="Times New Roman" panose="02020603050405020304" pitchFamily="18" charset="0"/>
                <a:cs typeface="Times New Roman" panose="02020603050405020304" pitchFamily="18" charset="0"/>
              </a:rPr>
              <a:t>θεατροπαιδαγωγικής</a:t>
            </a:r>
            <a:r>
              <a:rPr lang="el-GR" sz="1600" dirty="0">
                <a:latin typeface="Times New Roman" panose="02020603050405020304" pitchFamily="18" charset="0"/>
                <a:cs typeface="Times New Roman" panose="02020603050405020304" pitchFamily="18" charset="0"/>
              </a:rPr>
              <a:t> διαδικασίας είναι μέσα από ένα κυρίαρχο θέμα. Το κείμενο αυτό μπορεί να πάρει σταδιακά σκηνική μορφή με την επεξεργασία του δασκάλου/εμψυχωτή και τη συμμετοχή των παιδιών. Από τους αυτοσχεδιασμούς πάνω σε δραματικούς χαρακτήρες φτιάχνονται ρόλοι που τα ίδια τα παιδιά έχουν δημιουργήσει στη διάρκεια των αυτοσχεδιασμών. Με τα στοιχεία σταδιακά επιλέγονται κάποιες σκηνές τις οποίες τις συνθέτουν σταδιακά με μια σειρά και φτιάχνεται το θεατρικό έργο από το θεατρικό κείμενο.</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Το </a:t>
            </a:r>
            <a:r>
              <a:rPr lang="el-GR" sz="1600" dirty="0" err="1">
                <a:latin typeface="Times New Roman" panose="02020603050405020304" pitchFamily="18" charset="0"/>
                <a:cs typeface="Times New Roman" panose="02020603050405020304" pitchFamily="18" charset="0"/>
              </a:rPr>
              <a:t>θεματολογικό</a:t>
            </a:r>
            <a:r>
              <a:rPr lang="el-GR" sz="1600" dirty="0">
                <a:latin typeface="Times New Roman" panose="02020603050405020304" pitchFamily="18" charset="0"/>
                <a:cs typeface="Times New Roman" panose="02020603050405020304" pitchFamily="18" charset="0"/>
              </a:rPr>
              <a:t> υλικό μπορεί να παραχθεί από ένα  αφηγηματικό κείμενο όπως παραμύθι, ποίημα, λογοτεχνικό βιβλίο και μέσα από αυτοσχεδιασμού δημιουργούνται σταδιακά οι ρόλοι, οι σκηνές και γράφεται το θεατρικό κείμενο και το θεατρικό έργο.</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Άλλος τρόπος είναι η διακειμενική σύνθεση, δηλαδή η ένωση διαφορετικών θεατρικών έργων, παραμυθιών, λογοτεχνικών κειμένων και η απόδοση τους με βάση τους αυτοσχεδιασμός σε ένα ενιαίο θεατρικό έργο και θεατρικό κείμενο.</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Ένας άλλος τρόπος είναι να προκύψει ένα κείμενο μέσα από ένα θεατρικό ρεπορτάζ για συγκεκριμένο θέμα που πραγματοποιείται από τα ίδια τα παιδιά στους κατοίκους για παράδειγμα μιας γειτονιάς.</a:t>
            </a:r>
          </a:p>
          <a:p>
            <a:pPr marL="285750" indent="-285750" algn="just">
              <a:lnSpc>
                <a:spcPct val="150000"/>
              </a:lnSpc>
              <a:buFontTx/>
              <a:buChar char="-"/>
            </a:pPr>
            <a:r>
              <a:rPr lang="el-GR" sz="1600" dirty="0">
                <a:latin typeface="Times New Roman" panose="02020603050405020304" pitchFamily="18" charset="0"/>
                <a:cs typeface="Times New Roman" panose="02020603050405020304" pitchFamily="18" charset="0"/>
              </a:rPr>
              <a:t>Ένας άλλος τρόπος δημιουργίας του θεατρικού κειμένου είναι το </a:t>
            </a:r>
            <a:r>
              <a:rPr lang="el-GR" sz="1600" dirty="0" err="1">
                <a:latin typeface="Times New Roman" panose="02020603050405020304" pitchFamily="18" charset="0"/>
                <a:cs typeface="Times New Roman" panose="02020603050405020304" pitchFamily="18" charset="0"/>
              </a:rPr>
              <a:t>ταχύδραμα</a:t>
            </a:r>
            <a:r>
              <a:rPr lang="el-GR" sz="1600" dirty="0">
                <a:latin typeface="Times New Roman" panose="02020603050405020304" pitchFamily="18" charset="0"/>
                <a:cs typeface="Times New Roman" panose="02020603050405020304" pitchFamily="18" charset="0"/>
              </a:rPr>
              <a:t> όπου παρουσιάζονται μικροί μινιμαλιστικοί αυτοσχεδιασμοί που μπορούν αν βασίζονται σε ένα θέμα ή να είναι άσχετοι μεταξύ τους αλλά να βασίζονται σε ένα κοινό στοιχείο όπως οι αντιθέσεις. </a:t>
            </a:r>
          </a:p>
        </p:txBody>
      </p:sp>
    </p:spTree>
    <p:extLst>
      <p:ext uri="{BB962C8B-B14F-4D97-AF65-F5344CB8AC3E}">
        <p14:creationId xmlns:p14="http://schemas.microsoft.com/office/powerpoint/2010/main" val="3777214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85190D-9063-4EED-A61D-9AFB5E435F1F}"/>
              </a:ext>
            </a:extLst>
          </p:cNvPr>
          <p:cNvSpPr txBox="1"/>
          <p:nvPr/>
        </p:nvSpPr>
        <p:spPr>
          <a:xfrm>
            <a:off x="0" y="1189049"/>
            <a:ext cx="12191999" cy="5588068"/>
          </a:xfrm>
          <a:prstGeom prst="rect">
            <a:avLst/>
          </a:prstGeom>
          <a:noFill/>
        </p:spPr>
        <p:txBody>
          <a:bodyPr wrap="square">
            <a:spAutoFit/>
          </a:bodyPr>
          <a:lstStyle/>
          <a:p>
            <a:pPr algn="just">
              <a:lnSpc>
                <a:spcPct val="150000"/>
              </a:lnSpc>
            </a:pPr>
            <a:r>
              <a:rPr kumimoji="0" 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-Ανίχνευση θεατρικού κειμένου μέσω αυτοσχεδιασμών καταλήγοντας σε ένα βασικό σχέδιο δράσης. Το θεατρικό κείμενο χωρίζεται σε σκηνές με βάση τις οποίες πραγματοποιούνται αυτοσχεδιασμοί και δοκιμάζουν όλοι διαφορετικούς χαρακτήρες με διαφορετικές αντιδράσεις και τρόπους παιξίματος. Ο εκπαιδευτικός μπορεί να οργανώσει ένα προσχέδιο θεατρικού κειμένου και έργου σημειώνοντας και συμπληρώνοντας στοιχεία όπως ο τίτλος της παράστασης, το είδος του έργου, το πλήθος σκηνών, ο δραματικός χώρος και ο δραματικός χρόνος κάθε σκηνής, ο σκηνικός χώρος και χρόνος, τα πρόσωπα του έργου και τις </a:t>
            </a:r>
            <a:r>
              <a:rPr kumimoji="0" lang="el-GR" sz="1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απιτήσεις</a:t>
            </a:r>
            <a:r>
              <a:rPr kumimoji="0" 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παράστασης όπως σκηνογραφία, σκηνικά κουστούμια και μουσική.</a:t>
            </a:r>
          </a:p>
          <a:p>
            <a:pPr algn="just">
              <a:lnSpc>
                <a:spcPct val="150000"/>
              </a:lnSpc>
            </a:pPr>
            <a:r>
              <a:rPr lang="el-GR" sz="1600" dirty="0">
                <a:solidFill>
                  <a:prstClr val="black"/>
                </a:solidFill>
                <a:latin typeface="Times New Roman" panose="02020603050405020304" pitchFamily="18" charset="0"/>
                <a:cs typeface="Times New Roman" panose="02020603050405020304" pitchFamily="18" charset="0"/>
              </a:rPr>
              <a:t>-Σταδιακά μέσα από την επανάληψη και τους αυτοσχεδιασμούς η ομάδα συζητάει ποιον ρόλο θέλει ο καθένας και με ποιον τρόπο θέλει να δράσει ως ρόλος, ενώ όποιοι μαθητές θέλουν να ασχοληθούν με θέματα σκηνικού και ενδυματολογικού σχεδιασμού το δηλώνουν.</a:t>
            </a:r>
          </a:p>
          <a:p>
            <a:pPr marL="285750" indent="-285750" algn="just">
              <a:lnSpc>
                <a:spcPct val="150000"/>
              </a:lnSpc>
              <a:buFontTx/>
              <a:buChar char="-"/>
            </a:pPr>
            <a:r>
              <a:rPr lang="el-GR" sz="1600" dirty="0">
                <a:solidFill>
                  <a:prstClr val="black"/>
                </a:solidFill>
                <a:latin typeface="Times New Roman" panose="02020603050405020304" pitchFamily="18" charset="0"/>
                <a:cs typeface="Times New Roman" panose="02020603050405020304" pitchFamily="18" charset="0"/>
              </a:rPr>
              <a:t>Στη συνέχεια ο καθένας στον ρόλο που διάλεξε προβάρει την κάθε σκηνή ξεχωριστά.</a:t>
            </a:r>
          </a:p>
          <a:p>
            <a:pPr marL="285750" indent="-285750" algn="just">
              <a:lnSpc>
                <a:spcPct val="150000"/>
              </a:lnSpc>
              <a:buFontTx/>
              <a:buChar char="-"/>
            </a:pPr>
            <a:r>
              <a:rPr lang="el-GR" sz="1600" dirty="0">
                <a:solidFill>
                  <a:prstClr val="black"/>
                </a:solidFill>
                <a:latin typeface="Times New Roman" panose="02020603050405020304" pitchFamily="18" charset="0"/>
                <a:cs typeface="Times New Roman" panose="02020603050405020304" pitchFamily="18" charset="0"/>
              </a:rPr>
              <a:t>Σταδιακά αρχίζουν να ενώνονται οι σκηνές.</a:t>
            </a:r>
          </a:p>
          <a:p>
            <a:pPr marL="285750" indent="-285750" algn="just">
              <a:lnSpc>
                <a:spcPct val="150000"/>
              </a:lnSpc>
              <a:buFontTx/>
              <a:buChar char="-"/>
            </a:pPr>
            <a:r>
              <a:rPr lang="el-GR" sz="1600" dirty="0">
                <a:solidFill>
                  <a:prstClr val="black"/>
                </a:solidFill>
                <a:latin typeface="Times New Roman" panose="02020603050405020304" pitchFamily="18" charset="0"/>
                <a:cs typeface="Times New Roman" panose="02020603050405020304" pitchFamily="18" charset="0"/>
              </a:rPr>
              <a:t>Στη συνέχεια αρχίζουν να οργανώνεται θέματα σκηνικού περιβάλλοντος, μακιγιάζ, κουστουμιών, σκηνικών αντικειμένων και μουσικής επιλογής.</a:t>
            </a:r>
          </a:p>
          <a:p>
            <a:pPr marL="285750" indent="-285750" algn="just">
              <a:lnSpc>
                <a:spcPct val="150000"/>
              </a:lnSpc>
              <a:buFontTx/>
              <a:buChar char="-"/>
            </a:pPr>
            <a:r>
              <a:rPr lang="el-GR" sz="1600" dirty="0">
                <a:solidFill>
                  <a:prstClr val="black"/>
                </a:solidFill>
                <a:latin typeface="Times New Roman" panose="02020603050405020304" pitchFamily="18" charset="0"/>
                <a:cs typeface="Times New Roman" panose="02020603050405020304" pitchFamily="18" charset="0"/>
              </a:rPr>
              <a:t>Οι  τελικές πρόβες καλό είναι να πραγματοποιηθούν στον χώρο που θα γίνει και η παράσταση.</a:t>
            </a:r>
          </a:p>
          <a:p>
            <a:pPr marL="285750" indent="-285750" algn="just">
              <a:lnSpc>
                <a:spcPct val="150000"/>
              </a:lnSpc>
              <a:buFontTx/>
              <a:buChar char="-"/>
            </a:pPr>
            <a:r>
              <a:rPr lang="el-GR" sz="1600" dirty="0">
                <a:solidFill>
                  <a:prstClr val="black"/>
                </a:solidFill>
                <a:latin typeface="Times New Roman" panose="02020603050405020304" pitchFamily="18" charset="0"/>
                <a:cs typeface="Times New Roman" panose="02020603050405020304" pitchFamily="18" charset="0"/>
              </a:rPr>
              <a:t>Οι τελικές πρόβες καλό θα ήταν να γίνουν υπό την παρουσία θεατών, όπως παιδιά από άλλα σχολεία, για να έχουν οι συμμετέχοντες την αίσθηση του κοινού.</a:t>
            </a:r>
          </a:p>
          <a:p>
            <a:pPr marL="285750" indent="-285750" algn="just">
              <a:lnSpc>
                <a:spcPct val="150000"/>
              </a:lnSpc>
              <a:buFontTx/>
              <a:buChar char="-"/>
            </a:pPr>
            <a:endParaRPr lang="el-GR" sz="1600" dirty="0">
              <a:solidFill>
                <a:prstClr val="black"/>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657E41F6-2C48-4B0A-BB6A-91B9B6EECD17}"/>
              </a:ext>
            </a:extLst>
          </p:cNvPr>
          <p:cNvSpPr txBox="1"/>
          <p:nvPr/>
        </p:nvSpPr>
        <p:spPr>
          <a:xfrm>
            <a:off x="318052" y="371061"/>
            <a:ext cx="11145078" cy="78675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Ø"/>
            </a:pPr>
            <a:r>
              <a:rPr lang="el-GR" sz="1600" b="1" dirty="0">
                <a:latin typeface="Times New Roman" panose="02020603050405020304" pitchFamily="18" charset="0"/>
                <a:cs typeface="Times New Roman" panose="02020603050405020304" pitchFamily="18" charset="0"/>
              </a:rPr>
              <a:t>Σειρά ενεργειών που μπορούν να πραγματοποιηθούν εφόσον γραφτεί ή αποφασιστεί το θεατρικό κείμενο καθορίζοντας το θεατρικό έργο</a:t>
            </a:r>
          </a:p>
        </p:txBody>
      </p:sp>
    </p:spTree>
    <p:extLst>
      <p:ext uri="{BB962C8B-B14F-4D97-AF65-F5344CB8AC3E}">
        <p14:creationId xmlns:p14="http://schemas.microsoft.com/office/powerpoint/2010/main" val="32014854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7BAC516-D7C1-FC7E-256B-D28E685EE509}"/>
              </a:ext>
            </a:extLst>
          </p:cNvPr>
          <p:cNvSpPr txBox="1"/>
          <p:nvPr/>
        </p:nvSpPr>
        <p:spPr>
          <a:xfrm>
            <a:off x="1868384" y="0"/>
            <a:ext cx="8288977" cy="458011"/>
          </a:xfrm>
          <a:prstGeom prst="rect">
            <a:avLst/>
          </a:prstGeom>
          <a:noFill/>
        </p:spPr>
        <p:txBody>
          <a:bodyPr wrap="square" rtlCol="0">
            <a:spAutoFit/>
          </a:bodyPr>
          <a:lstStyle/>
          <a:p>
            <a:pPr marL="285750" indent="-285750" algn="ctr">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 Βιβλιογραφία</a:t>
            </a:r>
            <a:endParaRPr lang="en-GR"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4E5CD8AC-2DB4-13F5-FD51-0978B630BCA9}"/>
              </a:ext>
            </a:extLst>
          </p:cNvPr>
          <p:cNvSpPr txBox="1"/>
          <p:nvPr/>
        </p:nvSpPr>
        <p:spPr>
          <a:xfrm>
            <a:off x="313706" y="351133"/>
            <a:ext cx="11878294" cy="6274988"/>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l-GR" sz="1800" dirty="0" err="1">
                <a:latin typeface="Times New Roman" panose="02020603050405020304" pitchFamily="18" charset="0"/>
                <a:cs typeface="Times New Roman" panose="02020603050405020304" pitchFamily="18" charset="0"/>
              </a:rPr>
              <a:t>Γραμματάς</a:t>
            </a:r>
            <a:r>
              <a:rPr lang="el-GR" sz="1800" dirty="0">
                <a:latin typeface="Times New Roman" panose="02020603050405020304" pitchFamily="18" charset="0"/>
                <a:cs typeface="Times New Roman" panose="02020603050405020304" pitchFamily="18" charset="0"/>
              </a:rPr>
              <a:t>, Θ (2012). </a:t>
            </a:r>
            <a:r>
              <a:rPr lang="el-GR" sz="1800" i="1" dirty="0">
                <a:latin typeface="Times New Roman" panose="02020603050405020304" pitchFamily="18" charset="0"/>
                <a:cs typeface="Times New Roman" panose="02020603050405020304" pitchFamily="18" charset="0"/>
              </a:rPr>
              <a:t>Η σχολική θεατρική παράσταση</a:t>
            </a:r>
            <a:r>
              <a:rPr lang="en-US" sz="1800" i="1" dirty="0">
                <a:latin typeface="Times New Roman" panose="02020603050405020304" pitchFamily="18" charset="0"/>
                <a:cs typeface="Times New Roman" panose="02020603050405020304" pitchFamily="18" charset="0"/>
              </a:rPr>
              <a:t>: </a:t>
            </a:r>
            <a:r>
              <a:rPr lang="el-GR" sz="1800" i="1" dirty="0">
                <a:latin typeface="Times New Roman" panose="02020603050405020304" pitchFamily="18" charset="0"/>
                <a:cs typeface="Times New Roman" panose="02020603050405020304" pitchFamily="18" charset="0"/>
              </a:rPr>
              <a:t>οδηγός για εκπαιδευτικούς</a:t>
            </a:r>
            <a:r>
              <a:rPr lang="el-GR" sz="1800" dirty="0">
                <a:latin typeface="Times New Roman" panose="02020603050405020304" pitchFamily="18" charset="0"/>
                <a:cs typeface="Times New Roman" panose="02020603050405020304" pitchFamily="18" charset="0"/>
              </a:rPr>
              <a:t>. Αθήνα</a:t>
            </a:r>
            <a:r>
              <a:rPr lang="en-US" sz="1800" dirty="0">
                <a:latin typeface="Times New Roman" panose="02020603050405020304" pitchFamily="18" charset="0"/>
                <a:cs typeface="Times New Roman" panose="02020603050405020304" pitchFamily="18" charset="0"/>
              </a:rPr>
              <a:t>:</a:t>
            </a:r>
            <a:r>
              <a:rPr lang="el-GR" sz="1800" dirty="0">
                <a:latin typeface="Times New Roman" panose="02020603050405020304" pitchFamily="18" charset="0"/>
                <a:cs typeface="Times New Roman" panose="02020603050405020304" pitchFamily="18" charset="0"/>
              </a:rPr>
              <a:t> </a:t>
            </a:r>
            <a:r>
              <a:rPr lang="el-GR" sz="1800" dirty="0" err="1">
                <a:latin typeface="Times New Roman" panose="02020603050405020304" pitchFamily="18" charset="0"/>
                <a:cs typeface="Times New Roman" panose="02020603050405020304" pitchFamily="18" charset="0"/>
              </a:rPr>
              <a:t>Διάδραση</a:t>
            </a:r>
            <a:r>
              <a:rPr lang="el-GR" sz="1800" dirty="0">
                <a:latin typeface="Times New Roman" panose="02020603050405020304" pitchFamily="18" charset="0"/>
                <a:cs typeface="Times New Roman" panose="02020603050405020304" pitchFamily="18" charset="0"/>
              </a:rPr>
              <a:t>.  </a:t>
            </a:r>
          </a:p>
          <a:p>
            <a:pPr marL="285750" indent="-285750" algn="just">
              <a:lnSpc>
                <a:spcPct val="150000"/>
              </a:lnSpc>
              <a:buFont typeface="Arial" panose="020B0604020202020204" pitchFamily="34" charset="0"/>
              <a:buChar char="•"/>
            </a:pPr>
            <a:r>
              <a:rPr lang="el-GR" sz="1800" dirty="0" err="1">
                <a:latin typeface="Times New Roman" panose="02020603050405020304" pitchFamily="18" charset="0"/>
                <a:cs typeface="Times New Roman" panose="02020603050405020304" pitchFamily="18" charset="0"/>
              </a:rPr>
              <a:t>Γραμματάς</a:t>
            </a:r>
            <a:r>
              <a:rPr lang="el-GR" sz="1800" dirty="0">
                <a:latin typeface="Times New Roman" panose="02020603050405020304" pitchFamily="18" charset="0"/>
                <a:cs typeface="Times New Roman" panose="02020603050405020304" pitchFamily="18" charset="0"/>
              </a:rPr>
              <a:t>, Θ. (2014). </a:t>
            </a:r>
            <a:r>
              <a:rPr lang="el-GR" sz="1800" i="1" dirty="0">
                <a:latin typeface="Times New Roman" panose="02020603050405020304" pitchFamily="18" charset="0"/>
                <a:cs typeface="Times New Roman" panose="02020603050405020304" pitchFamily="18" charset="0"/>
              </a:rPr>
              <a:t>Το θέατρο στην εκπαίδευση</a:t>
            </a:r>
            <a:r>
              <a:rPr lang="en-US" sz="1800" i="1" dirty="0">
                <a:latin typeface="Times New Roman" panose="02020603050405020304" pitchFamily="18" charset="0"/>
                <a:cs typeface="Times New Roman" panose="02020603050405020304" pitchFamily="18" charset="0"/>
              </a:rPr>
              <a:t>:</a:t>
            </a:r>
            <a:r>
              <a:rPr lang="el-GR" sz="1800" i="1" dirty="0">
                <a:latin typeface="Times New Roman" panose="02020603050405020304" pitchFamily="18" charset="0"/>
                <a:cs typeface="Times New Roman" panose="02020603050405020304" pitchFamily="18" charset="0"/>
              </a:rPr>
              <a:t> Καλλιτεχνική έκφραση και παιδαγωγία</a:t>
            </a:r>
            <a:r>
              <a:rPr lang="el-GR" sz="1800" dirty="0">
                <a:latin typeface="Times New Roman" panose="02020603050405020304" pitchFamily="18" charset="0"/>
                <a:cs typeface="Times New Roman" panose="02020603050405020304" pitchFamily="18" charset="0"/>
              </a:rPr>
              <a:t>. Αθήνα</a:t>
            </a:r>
            <a:r>
              <a:rPr lang="en-US" sz="1800" dirty="0">
                <a:latin typeface="Times New Roman" panose="02020603050405020304" pitchFamily="18" charset="0"/>
                <a:cs typeface="Times New Roman" panose="02020603050405020304" pitchFamily="18" charset="0"/>
              </a:rPr>
              <a:t>:</a:t>
            </a:r>
            <a:r>
              <a:rPr lang="el-GR" sz="1800" dirty="0">
                <a:latin typeface="Times New Roman" panose="02020603050405020304" pitchFamily="18" charset="0"/>
                <a:cs typeface="Times New Roman" panose="02020603050405020304" pitchFamily="18" charset="0"/>
              </a:rPr>
              <a:t> </a:t>
            </a:r>
            <a:r>
              <a:rPr lang="el-GR" sz="1800" dirty="0" err="1">
                <a:latin typeface="Times New Roman" panose="02020603050405020304" pitchFamily="18" charset="0"/>
                <a:cs typeface="Times New Roman" panose="02020603050405020304" pitchFamily="18" charset="0"/>
              </a:rPr>
              <a:t>Διάδρασ</a:t>
            </a:r>
            <a:endParaRPr lang="el-GR" sz="1800" dirty="0">
              <a:effectLst/>
              <a:latin typeface="Times New Roman" panose="02020603050405020304" pitchFamily="18" charset="0"/>
              <a:ea typeface="Calibri" panose="020F0502020204030204" pitchFamily="34" charset="0"/>
              <a:cs typeface="Times New Roman" panose="02020603050405020304" pitchFamily="18" charset="0"/>
            </a:endParaRPr>
          </a:p>
          <a:p>
            <a:pPr indent="-457200" algn="just">
              <a:lnSpc>
                <a:spcPct val="150000"/>
              </a:lnSpc>
              <a:buFont typeface="Arial" panose="020B0604020202020204" pitchFamily="34" charset="0"/>
              <a:buChar char="•"/>
            </a:pP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Δημητριάδης, Δ. (2020). </a:t>
            </a:r>
            <a:r>
              <a:rPr lang="el-GR" sz="1800" i="1" dirty="0">
                <a:effectLst/>
                <a:latin typeface="Times New Roman" panose="02020603050405020304" pitchFamily="18" charset="0"/>
                <a:ea typeface="Calibri" panose="020F0502020204030204" pitchFamily="34" charset="0"/>
                <a:cs typeface="Times New Roman" panose="02020603050405020304" pitchFamily="18" charset="0"/>
              </a:rPr>
              <a:t>Η διδακτική της ιστορίας μέσω της δραματικής τέχνης στη διαπολιτισμική εκπαίδευση των μαθητών της Δ’ Δημοτικού</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Τμήμα Μέσων Επικοινωνίας και Πολιτισμού, Σχολή Διεθνών Σπουδών Επικοινωνίας &amp; Πολιτισμού, </a:t>
            </a:r>
            <a:r>
              <a:rPr lang="el-GR" sz="1800" dirty="0" err="1">
                <a:effectLst/>
                <a:latin typeface="Times New Roman" panose="02020603050405020304" pitchFamily="18" charset="0"/>
                <a:ea typeface="Calibri" panose="020F0502020204030204" pitchFamily="34" charset="0"/>
                <a:cs typeface="Times New Roman" panose="02020603050405020304" pitchFamily="18" charset="0"/>
              </a:rPr>
              <a:t>Πάντειο</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 Πανεπιστήμιο, Αθήνα.</a:t>
            </a:r>
          </a:p>
          <a:p>
            <a:pPr marL="457200" indent="-457200" algn="just">
              <a:lnSpc>
                <a:spcPct val="150000"/>
              </a:lnSpc>
              <a:buFont typeface="Arial" panose="020B0604020202020204" pitchFamily="34" charset="0"/>
              <a:buChar char="•"/>
            </a:pPr>
            <a:r>
              <a:rPr lang="en-GR" sz="1800" dirty="0">
                <a:effectLst/>
                <a:latin typeface="Times New Roman" panose="02020603050405020304" pitchFamily="18" charset="0"/>
                <a:ea typeface="Calibri" panose="020F0502020204030204" pitchFamily="34" charset="0"/>
                <a:cs typeface="Times New Roman" panose="02020603050405020304" pitchFamily="18" charset="0"/>
              </a:rPr>
              <a:t>Δημητριάδης Δ. &amp; Παπαγρηγοράκης, Μ. </a:t>
            </a:r>
            <a:r>
              <a:rPr lang="el-GR" sz="1800" dirty="0">
                <a:effectLst/>
                <a:latin typeface="Times New Roman" panose="02020603050405020304" pitchFamily="18" charset="0"/>
                <a:ea typeface="Calibri" panose="020F0502020204030204" pitchFamily="34" charset="0"/>
                <a:cs typeface="Times New Roman" panose="02020603050405020304" pitchFamily="18" charset="0"/>
              </a:rPr>
              <a:t>Ι. </a:t>
            </a:r>
            <a:r>
              <a:rPr lang="en-GR" sz="1800" dirty="0">
                <a:effectLst/>
                <a:latin typeface="Times New Roman" panose="02020603050405020304" pitchFamily="18" charset="0"/>
                <a:ea typeface="Calibri" panose="020F0502020204030204" pitchFamily="34" charset="0"/>
                <a:cs typeface="Times New Roman" panose="02020603050405020304" pitchFamily="18" charset="0"/>
              </a:rPr>
              <a:t>(2021). Κράτα μου το χέρι για μια βουτιά στο χθες: Η Μύρτις ζωντανεύει το παρελθόν στη σχολική τάξη.</a:t>
            </a:r>
            <a:r>
              <a:rPr lang="en-GR" sz="1800" i="1" dirty="0">
                <a:effectLst/>
                <a:latin typeface="Times New Roman" panose="02020603050405020304" pitchFamily="18" charset="0"/>
                <a:ea typeface="Calibri" panose="020F0502020204030204" pitchFamily="34" charset="0"/>
                <a:cs typeface="Times New Roman" panose="02020603050405020304" pitchFamily="18" charset="0"/>
              </a:rPr>
              <a:t>culture-Journal of culture in Tourism, Art and Education</a:t>
            </a:r>
            <a:r>
              <a:rPr lang="en-GR" sz="1800" dirty="0">
                <a:effectLst/>
                <a:latin typeface="Times New Roman" panose="02020603050405020304" pitchFamily="18" charset="0"/>
                <a:ea typeface="Calibri" panose="020F0502020204030204" pitchFamily="34" charset="0"/>
                <a:cs typeface="Times New Roman" panose="02020603050405020304" pitchFamily="18" charset="0"/>
              </a:rPr>
              <a:t>, 1(1), 33- 44.(Διαθέσιμο στο: https://journalculture.weebly.com/uploads/1/3/5/3/135316421/culture- %CE%A4%CE%B5%CF%8D%CF%87%CE%BF%CF%82-1.pdf)</a:t>
            </a:r>
            <a:r>
              <a:rPr lang="el-GR" dirty="0">
                <a:latin typeface="Times New Roman" panose="02020603050405020304" pitchFamily="18" charset="0"/>
                <a:ea typeface="Calibri" panose="020F0502020204030204" pitchFamily="34" charset="0"/>
                <a:cs typeface="Vrinda" panose="020B0502040204020203" pitchFamily="34" charset="0"/>
              </a:rPr>
              <a:t> </a:t>
            </a:r>
          </a:p>
          <a:p>
            <a:pPr marL="457200" indent="-457200" algn="just">
              <a:lnSpc>
                <a:spcPct val="150000"/>
              </a:lnSpc>
              <a:buFont typeface="Arial" panose="020B0604020202020204" pitchFamily="34" charset="0"/>
              <a:buChar char="•"/>
            </a:pPr>
            <a:r>
              <a:rPr lang="el-GR" sz="1800" dirty="0" err="1">
                <a:latin typeface="Times New Roman" panose="02020603050405020304" pitchFamily="18" charset="0"/>
                <a:cs typeface="Times New Roman" panose="02020603050405020304" pitchFamily="18" charset="0"/>
              </a:rPr>
              <a:t>Κουρετζής</a:t>
            </a:r>
            <a:r>
              <a:rPr lang="el-GR" sz="1800" dirty="0">
                <a:latin typeface="Times New Roman" panose="02020603050405020304" pitchFamily="18" charset="0"/>
                <a:cs typeface="Times New Roman" panose="02020603050405020304" pitchFamily="18" charset="0"/>
              </a:rPr>
              <a:t>, Λ. (2018). </a:t>
            </a:r>
            <a:r>
              <a:rPr lang="el-GR" sz="1800" i="1" dirty="0">
                <a:latin typeface="Times New Roman" panose="02020603050405020304" pitchFamily="18" charset="0"/>
                <a:cs typeface="Times New Roman" panose="02020603050405020304" pitchFamily="18" charset="0"/>
              </a:rPr>
              <a:t>Από το θεατρικό παιχνίδι στην οργανωμένη παράσταση</a:t>
            </a:r>
            <a:r>
              <a:rPr lang="el-GR" sz="1800" dirty="0">
                <a:latin typeface="Times New Roman" panose="02020603050405020304" pitchFamily="18" charset="0"/>
                <a:cs typeface="Times New Roman" panose="02020603050405020304" pitchFamily="18" charset="0"/>
              </a:rPr>
              <a:t>. Αθήνα</a:t>
            </a:r>
            <a:r>
              <a:rPr lang="en-US" sz="1800" dirty="0">
                <a:latin typeface="Times New Roman" panose="02020603050405020304" pitchFamily="18" charset="0"/>
                <a:cs typeface="Times New Roman" panose="02020603050405020304" pitchFamily="18" charset="0"/>
              </a:rPr>
              <a:t>: </a:t>
            </a:r>
            <a:r>
              <a:rPr lang="el-GR" sz="1800" dirty="0">
                <a:latin typeface="Times New Roman" panose="02020603050405020304" pitchFamily="18" charset="0"/>
                <a:cs typeface="Times New Roman" panose="02020603050405020304" pitchFamily="18" charset="0"/>
              </a:rPr>
              <a:t>Ταξιδευτής</a:t>
            </a:r>
            <a:endParaRPr lang="el-GR" dirty="0">
              <a:latin typeface="Times New Roman" panose="02020603050405020304" pitchFamily="18" charset="0"/>
              <a:ea typeface="Calibri" panose="020F0502020204030204" pitchFamily="34" charset="0"/>
              <a:cs typeface="Vrinda" panose="020B0502040204020203" pitchFamily="34" charset="0"/>
            </a:endParaRPr>
          </a:p>
          <a:p>
            <a:pPr indent="-457200" algn="just">
              <a:lnSpc>
                <a:spcPct val="150000"/>
              </a:lnSpc>
              <a:buFont typeface="Arial" panose="020B0604020202020204" pitchFamily="34" charset="0"/>
              <a:buChar char="•"/>
            </a:pPr>
            <a:r>
              <a:rPr lang="el-GR" b="0" i="0" dirty="0" err="1">
                <a:solidFill>
                  <a:srgbClr val="222222"/>
                </a:solidFill>
                <a:effectLst/>
                <a:latin typeface="Times New Roman" panose="02020603050405020304" pitchFamily="18" charset="0"/>
                <a:cs typeface="Times New Roman" panose="02020603050405020304" pitchFamily="18" charset="0"/>
              </a:rPr>
              <a:t>Παπαγρηγοράκης</a:t>
            </a:r>
            <a:r>
              <a:rPr lang="el-GR" b="0" i="0" dirty="0">
                <a:solidFill>
                  <a:srgbClr val="222222"/>
                </a:solidFill>
                <a:effectLst/>
                <a:latin typeface="Times New Roman" panose="02020603050405020304" pitchFamily="18" charset="0"/>
                <a:cs typeface="Times New Roman" panose="02020603050405020304" pitchFamily="18" charset="0"/>
              </a:rPr>
              <a:t>, Μ. Ι., Δημητριάδης, Δ., </a:t>
            </a:r>
            <a:r>
              <a:rPr lang="el-GR" b="0" i="0" dirty="0" err="1">
                <a:solidFill>
                  <a:srgbClr val="222222"/>
                </a:solidFill>
                <a:effectLst/>
                <a:latin typeface="Times New Roman" panose="02020603050405020304" pitchFamily="18" charset="0"/>
                <a:cs typeface="Times New Roman" panose="02020603050405020304" pitchFamily="18" charset="0"/>
              </a:rPr>
              <a:t>Γαλανάκη</a:t>
            </a:r>
            <a:r>
              <a:rPr lang="el-GR" b="0" i="0" dirty="0">
                <a:solidFill>
                  <a:srgbClr val="222222"/>
                </a:solidFill>
                <a:effectLst/>
                <a:latin typeface="Times New Roman" panose="02020603050405020304" pitchFamily="18" charset="0"/>
                <a:cs typeface="Times New Roman" panose="02020603050405020304" pitchFamily="18" charset="0"/>
              </a:rPr>
              <a:t>, Ε., Γουργιώτου, Ε., </a:t>
            </a:r>
            <a:r>
              <a:rPr lang="el-GR" b="0" i="0" dirty="0" err="1">
                <a:solidFill>
                  <a:srgbClr val="222222"/>
                </a:solidFill>
                <a:effectLst/>
                <a:latin typeface="Times New Roman" panose="02020603050405020304" pitchFamily="18" charset="0"/>
                <a:cs typeface="Times New Roman" panose="02020603050405020304" pitchFamily="18" charset="0"/>
              </a:rPr>
              <a:t>Τόσκας</a:t>
            </a:r>
            <a:r>
              <a:rPr lang="el-GR" b="0" i="0" dirty="0">
                <a:solidFill>
                  <a:srgbClr val="222222"/>
                </a:solidFill>
                <a:effectLst/>
                <a:latin typeface="Times New Roman" panose="02020603050405020304" pitchFamily="18" charset="0"/>
                <a:cs typeface="Times New Roman" panose="02020603050405020304" pitchFamily="18" charset="0"/>
              </a:rPr>
              <a:t>, </a:t>
            </a:r>
            <a:r>
              <a:rPr lang="el-GR" b="0" i="0" dirty="0" err="1">
                <a:solidFill>
                  <a:srgbClr val="222222"/>
                </a:solidFill>
                <a:effectLst/>
                <a:latin typeface="Times New Roman" panose="02020603050405020304" pitchFamily="18" charset="0"/>
                <a:cs typeface="Times New Roman" panose="02020603050405020304" pitchFamily="18" charset="0"/>
              </a:rPr>
              <a:t>Ά</a:t>
            </a:r>
            <a:r>
              <a:rPr lang="el-GR" b="0" i="0" dirty="0">
                <a:solidFill>
                  <a:srgbClr val="222222"/>
                </a:solidFill>
                <a:effectLst/>
                <a:latin typeface="Times New Roman" panose="02020603050405020304" pitchFamily="18" charset="0"/>
                <a:cs typeface="Times New Roman" panose="02020603050405020304" pitchFamily="18" charset="0"/>
              </a:rPr>
              <a:t>., Σωτηρίου, Σ., &amp; </a:t>
            </a:r>
            <a:r>
              <a:rPr lang="el-GR" b="0" i="0" dirty="0" err="1">
                <a:solidFill>
                  <a:srgbClr val="222222"/>
                </a:solidFill>
                <a:effectLst/>
                <a:latin typeface="Times New Roman" panose="02020603050405020304" pitchFamily="18" charset="0"/>
                <a:cs typeface="Times New Roman" panose="02020603050405020304" pitchFamily="18" charset="0"/>
              </a:rPr>
              <a:t>Μικεδάκη</a:t>
            </a:r>
            <a:r>
              <a:rPr lang="el-GR" b="0" i="0" dirty="0">
                <a:solidFill>
                  <a:srgbClr val="222222"/>
                </a:solidFill>
                <a:effectLst/>
                <a:latin typeface="Times New Roman" panose="02020603050405020304" pitchFamily="18" charset="0"/>
                <a:cs typeface="Times New Roman" panose="02020603050405020304" pitchFamily="18" charset="0"/>
              </a:rPr>
              <a:t>, Μ. (2021). Το θεατρικό παιχνίδι στο μάθημα της ιστορίας: Η </a:t>
            </a:r>
            <a:r>
              <a:rPr lang="el-GR" b="0" i="0" dirty="0" err="1">
                <a:solidFill>
                  <a:srgbClr val="222222"/>
                </a:solidFill>
                <a:effectLst/>
                <a:latin typeface="Times New Roman" panose="02020603050405020304" pitchFamily="18" charset="0"/>
                <a:cs typeface="Times New Roman" panose="02020603050405020304" pitchFamily="18" charset="0"/>
              </a:rPr>
              <a:t>Μύρτις</a:t>
            </a:r>
            <a:r>
              <a:rPr lang="el-GR" b="0" i="0" dirty="0">
                <a:solidFill>
                  <a:srgbClr val="222222"/>
                </a:solidFill>
                <a:effectLst/>
                <a:latin typeface="Times New Roman" panose="02020603050405020304" pitchFamily="18" charset="0"/>
                <a:cs typeface="Times New Roman" panose="02020603050405020304" pitchFamily="18" charset="0"/>
              </a:rPr>
              <a:t> μάς ταξιδεύει από τον λοιμό των Αθηνών στην πανδημία του σήμερα. </a:t>
            </a:r>
            <a:r>
              <a:rPr lang="el-GR" b="0" i="1" dirty="0">
                <a:solidFill>
                  <a:srgbClr val="222222"/>
                </a:solidFill>
                <a:effectLst/>
                <a:latin typeface="Times New Roman" panose="02020603050405020304" pitchFamily="18" charset="0"/>
                <a:cs typeface="Times New Roman" panose="02020603050405020304" pitchFamily="18" charset="0"/>
              </a:rPr>
              <a:t>Διάλογοι! Θεωρία και πράξη στις επιστήμες αγωγής και εκπαίδευσης</a:t>
            </a:r>
            <a:r>
              <a:rPr lang="el-GR" b="0" i="0" dirty="0">
                <a:solidFill>
                  <a:srgbClr val="222222"/>
                </a:solidFill>
                <a:effectLst/>
                <a:latin typeface="Times New Roman" panose="02020603050405020304" pitchFamily="18" charset="0"/>
                <a:cs typeface="Times New Roman" panose="02020603050405020304" pitchFamily="18" charset="0"/>
              </a:rPr>
              <a:t>, </a:t>
            </a:r>
            <a:r>
              <a:rPr lang="el-GR" b="0" i="1" dirty="0">
                <a:solidFill>
                  <a:srgbClr val="222222"/>
                </a:solidFill>
                <a:effectLst/>
                <a:latin typeface="Times New Roman" panose="02020603050405020304" pitchFamily="18" charset="0"/>
                <a:cs typeface="Times New Roman" panose="02020603050405020304" pitchFamily="18" charset="0"/>
              </a:rPr>
              <a:t>7</a:t>
            </a:r>
            <a:r>
              <a:rPr lang="el-GR" b="0" i="0" dirty="0">
                <a:solidFill>
                  <a:srgbClr val="222222"/>
                </a:solidFill>
                <a:effectLst/>
                <a:latin typeface="Times New Roman" panose="02020603050405020304" pitchFamily="18" charset="0"/>
                <a:cs typeface="Times New Roman" panose="02020603050405020304" pitchFamily="18" charset="0"/>
              </a:rPr>
              <a:t>, 250-266</a:t>
            </a:r>
          </a:p>
          <a:p>
            <a:pPr indent="-457200" algn="just">
              <a:lnSpc>
                <a:spcPct val="150000"/>
              </a:lnSpc>
              <a:buFont typeface="Arial" panose="020B0604020202020204" pitchFamily="34" charset="0"/>
              <a:buChar char="•"/>
            </a:pPr>
            <a:r>
              <a:rPr lang="el-GR" sz="1800" dirty="0">
                <a:latin typeface="Times New Roman" charset="0"/>
                <a:ea typeface="Times New Roman" charset="0"/>
                <a:cs typeface="Times New Roman" charset="0"/>
              </a:rPr>
              <a:t>Παπαδόπουλος, Σ. (2010). </a:t>
            </a:r>
            <a:r>
              <a:rPr lang="el-GR" sz="1800" i="1" dirty="0">
                <a:latin typeface="Times New Roman" charset="0"/>
                <a:ea typeface="Times New Roman" charset="0"/>
                <a:cs typeface="Times New Roman" charset="0"/>
              </a:rPr>
              <a:t>Παιδαγωγική́ του θεάτρου</a:t>
            </a:r>
            <a:r>
              <a:rPr lang="el-GR" sz="1800" dirty="0">
                <a:latin typeface="Times New Roman" charset="0"/>
                <a:ea typeface="Times New Roman" charset="0"/>
                <a:cs typeface="Times New Roman" charset="0"/>
              </a:rPr>
              <a:t>. </a:t>
            </a:r>
            <a:r>
              <a:rPr lang="el-GR" sz="1800" dirty="0" err="1">
                <a:latin typeface="Times New Roman" charset="0"/>
                <a:ea typeface="Times New Roman" charset="0"/>
                <a:cs typeface="Times New Roman" charset="0"/>
              </a:rPr>
              <a:t>Αθήνα</a:t>
            </a:r>
            <a:r>
              <a:rPr lang="el-GR" sz="1800" dirty="0">
                <a:latin typeface="Times New Roman" charset="0"/>
                <a:ea typeface="Times New Roman" charset="0"/>
                <a:cs typeface="Times New Roman" charset="0"/>
              </a:rPr>
              <a:t>: </a:t>
            </a:r>
            <a:r>
              <a:rPr lang="el-GR" sz="1800" dirty="0" err="1">
                <a:latin typeface="Times New Roman" charset="0"/>
                <a:ea typeface="Times New Roman" charset="0"/>
                <a:cs typeface="Times New Roman" charset="0"/>
              </a:rPr>
              <a:t>Αυτοέκδοση</a:t>
            </a:r>
            <a:r>
              <a:rPr lang="el-GR" sz="1800" dirty="0">
                <a:latin typeface="Times New Roman" charset="0"/>
                <a:ea typeface="Times New Roman" charset="0"/>
                <a:cs typeface="Times New Roman" charset="0"/>
              </a:rPr>
              <a:t>.</a:t>
            </a:r>
          </a:p>
          <a:p>
            <a:pPr marL="457200" indent="-457200" algn="just">
              <a:lnSpc>
                <a:spcPct val="150000"/>
              </a:lnSpc>
              <a:buFont typeface="Arial" panose="020B0604020202020204" pitchFamily="34" charset="0"/>
              <a:buChar char="•"/>
            </a:pPr>
            <a:endParaRPr lang="el-GR" dirty="0">
              <a:latin typeface="Times New Roman" panose="02020603050405020304" pitchFamily="18" charset="0"/>
              <a:ea typeface="Calibri" panose="020F0502020204030204" pitchFamily="34" charset="0"/>
              <a:cs typeface="Vrinda" panose="020B0502040204020203" pitchFamily="34" charset="0"/>
            </a:endParaRPr>
          </a:p>
        </p:txBody>
      </p:sp>
    </p:spTree>
    <p:extLst>
      <p:ext uri="{BB962C8B-B14F-4D97-AF65-F5344CB8AC3E}">
        <p14:creationId xmlns:p14="http://schemas.microsoft.com/office/powerpoint/2010/main" val="3856091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0305" y="218941"/>
            <a:ext cx="11475076" cy="923330"/>
          </a:xfrm>
          <a:prstGeom prst="rect">
            <a:avLst/>
          </a:prstGeom>
          <a:noFill/>
        </p:spPr>
        <p:txBody>
          <a:bodyPr wrap="square" rtlCol="0">
            <a:spAutoFit/>
          </a:bodyPr>
          <a:lstStyle/>
          <a:p>
            <a:pPr algn="just">
              <a:lnSpc>
                <a:spcPct val="150000"/>
              </a:lnSpc>
            </a:pPr>
            <a:r>
              <a:rPr lang="el-GR" b="1" dirty="0">
                <a:latin typeface="Times New Roman" charset="0"/>
                <a:ea typeface="Times New Roman" charset="0"/>
                <a:cs typeface="Times New Roman" charset="0"/>
              </a:rPr>
              <a:t>Β. Το </a:t>
            </a:r>
            <a:r>
              <a:rPr lang="en-US" b="1" dirty="0" err="1">
                <a:latin typeface="Times New Roman" charset="0"/>
                <a:ea typeface="Times New Roman" charset="0"/>
                <a:cs typeface="Times New Roman" charset="0"/>
              </a:rPr>
              <a:t>photoclip</a:t>
            </a:r>
            <a:r>
              <a:rPr lang="el-GR" b="1" dirty="0">
                <a:latin typeface="Times New Roman" charset="0"/>
                <a:ea typeface="Times New Roman" charset="0"/>
                <a:cs typeface="Times New Roman" charset="0"/>
              </a:rPr>
              <a:t> είναι η παρουσίαση ενός τραγουδιού μέσω μίας παράστασης αυτοσχεδιασμού η οποία φωτογραφίζεται καρέ-καρέ (Δημιουργός</a:t>
            </a:r>
            <a:r>
              <a:rPr lang="en-US" b="1" dirty="0">
                <a:latin typeface="Times New Roman" charset="0"/>
                <a:ea typeface="Times New Roman" charset="0"/>
                <a:cs typeface="Times New Roman" charset="0"/>
              </a:rPr>
              <a:t>: </a:t>
            </a:r>
            <a:r>
              <a:rPr lang="el-GR" b="1" dirty="0">
                <a:latin typeface="Times New Roman" charset="0"/>
                <a:ea typeface="Times New Roman" charset="0"/>
                <a:cs typeface="Times New Roman" charset="0"/>
              </a:rPr>
              <a:t>Νεκτάριος Θεοδώρου)</a:t>
            </a:r>
            <a:endParaRPr lang="en-US" b="1" dirty="0">
              <a:latin typeface="Times New Roman" charset="0"/>
              <a:ea typeface="Times New Roman" charset="0"/>
              <a:cs typeface="Times New Roman" charset="0"/>
            </a:endParaRPr>
          </a:p>
        </p:txBody>
      </p:sp>
      <p:sp>
        <p:nvSpPr>
          <p:cNvPr id="6" name="Rectangle 5"/>
          <p:cNvSpPr/>
          <p:nvPr/>
        </p:nvSpPr>
        <p:spPr>
          <a:xfrm>
            <a:off x="321973" y="1249250"/>
            <a:ext cx="4700788" cy="5078313"/>
          </a:xfrm>
          <a:prstGeom prst="rect">
            <a:avLst/>
          </a:prstGeom>
        </p:spPr>
        <p:txBody>
          <a:bodyPr wrap="square">
            <a:spAutoFit/>
          </a:bodyPr>
          <a:lstStyle/>
          <a:p>
            <a:pPr algn="just"/>
            <a:r>
              <a:rPr lang="el-GR" b="0" i="0" dirty="0">
                <a:solidFill>
                  <a:srgbClr val="030303"/>
                </a:solidFill>
                <a:effectLst/>
                <a:latin typeface="Roboto" charset="0"/>
              </a:rPr>
              <a:t>Το </a:t>
            </a:r>
            <a:r>
              <a:rPr lang="el-GR" b="0" i="0" dirty="0" err="1">
                <a:solidFill>
                  <a:srgbClr val="030303"/>
                </a:solidFill>
                <a:effectLst/>
                <a:latin typeface="Roboto" charset="0"/>
              </a:rPr>
              <a:t>Photoclip</a:t>
            </a:r>
            <a:r>
              <a:rPr lang="el-GR" b="0" i="0" dirty="0">
                <a:solidFill>
                  <a:srgbClr val="030303"/>
                </a:solidFill>
                <a:effectLst/>
                <a:latin typeface="Roboto" charset="0"/>
              </a:rPr>
              <a:t> είναι η παρουσίαση ενός τραγουδιού σε οπτικοακουστικό υλικό, το οποίο υποστηρίζεται και ερμηνεύεται μέσα από μία θεατρική παράσταση και η απόδοσή της γίνεται μόνο με τη χρήση φωτογραφίας. Δεν βιντεοσκοπείται και δεν καταγράφεται σε καμία περίπτωση τίποτα με την κάμερα. Απαγορεύεται ρητά να χρησιμοποιηθούν για την απόδοση του έργου καρέ από βιντεοσκόπηση. Επιτρέπονται μόνο πραγματικές, </a:t>
            </a:r>
            <a:r>
              <a:rPr lang="el-GR" b="0" i="0" dirty="0" err="1">
                <a:solidFill>
                  <a:srgbClr val="030303"/>
                </a:solidFill>
                <a:effectLst/>
                <a:latin typeface="Roboto" charset="0"/>
              </a:rPr>
              <a:t>original</a:t>
            </a:r>
            <a:r>
              <a:rPr lang="el-GR" b="0" i="0" dirty="0">
                <a:solidFill>
                  <a:srgbClr val="030303"/>
                </a:solidFill>
                <a:effectLst/>
                <a:latin typeface="Roboto" charset="0"/>
              </a:rPr>
              <a:t> φωτογραφίες, σε οποιαδήποτε ανάλυση και μέγεθος. Σκοπός μας είναι να δοθεί ένα καινούριο ερέθισμα σε παλιούς και νέους καλλιτέχνες, για τη δημιουργία νέων πρωτότυπων έργων. Να μπορέσουν να εργασθούν σ’ αυτά καλλιτέχνες από διαφορετικούς καλλιτεχνικούς χώρους, να δημιουργηθούν ομάδες και καινούριες συνεργασίες στην Ελλάδα και σε όλο τον κόσμο.</a:t>
            </a:r>
            <a:endParaRPr lang="en-US" dirty="0"/>
          </a:p>
        </p:txBody>
      </p:sp>
      <p:pic>
        <p:nvPicPr>
          <p:cNvPr id="7" name="Picture 6"/>
          <p:cNvPicPr>
            <a:picLocks noChangeAspect="1"/>
          </p:cNvPicPr>
          <p:nvPr/>
        </p:nvPicPr>
        <p:blipFill>
          <a:blip r:embed="rId2"/>
          <a:stretch>
            <a:fillRect/>
          </a:stretch>
        </p:blipFill>
        <p:spPr>
          <a:xfrm>
            <a:off x="5258872" y="1856574"/>
            <a:ext cx="6679844" cy="3863663"/>
          </a:xfrm>
          <a:prstGeom prst="rect">
            <a:avLst/>
          </a:prstGeom>
        </p:spPr>
      </p:pic>
    </p:spTree>
    <p:extLst>
      <p:ext uri="{BB962C8B-B14F-4D97-AF65-F5344CB8AC3E}">
        <p14:creationId xmlns:p14="http://schemas.microsoft.com/office/powerpoint/2010/main" val="19629227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Μόνο Γυμνό - Η συμμορία των αστείων" descr="Μόνο Γυμνό - Η συμμορία των αστείων">
            <a:hlinkClick r:id="" action="ppaction://media"/>
            <a:extLst>
              <a:ext uri="{FF2B5EF4-FFF2-40B4-BE49-F238E27FC236}">
                <a16:creationId xmlns:a16="http://schemas.microsoft.com/office/drawing/2014/main" id="{1EA33696-A6F1-BF47-B1EB-CE937D13063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856" y="0"/>
            <a:ext cx="11698287" cy="6575150"/>
          </a:xfrm>
          <a:prstGeom prst="rect">
            <a:avLst/>
          </a:prstGeom>
        </p:spPr>
      </p:pic>
    </p:spTree>
    <p:extLst>
      <p:ext uri="{BB962C8B-B14F-4D97-AF65-F5344CB8AC3E}">
        <p14:creationId xmlns:p14="http://schemas.microsoft.com/office/powerpoint/2010/main" val="252197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212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D09C883-28EE-4AD0-8327-7805BA0F7BCC}"/>
              </a:ext>
            </a:extLst>
          </p:cNvPr>
          <p:cNvSpPr txBox="1"/>
          <p:nvPr/>
        </p:nvSpPr>
        <p:spPr>
          <a:xfrm>
            <a:off x="92765" y="0"/>
            <a:ext cx="6096000" cy="397096"/>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Arial" charset="0"/>
              <a:buChar char="•"/>
              <a:tabLst/>
              <a:defRPr/>
            </a:pP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Ενδεικτικές θεατρικές τεχνικές για την κάθε φάση</a:t>
            </a:r>
          </a:p>
        </p:txBody>
      </p:sp>
      <p:sp>
        <p:nvSpPr>
          <p:cNvPr id="7" name="TextBox 6">
            <a:extLst>
              <a:ext uri="{FF2B5EF4-FFF2-40B4-BE49-F238E27FC236}">
                <a16:creationId xmlns:a16="http://schemas.microsoft.com/office/drawing/2014/main" id="{9BFED98F-59AD-4864-985B-0AD58AF7CA23}"/>
              </a:ext>
            </a:extLst>
          </p:cNvPr>
          <p:cNvSpPr txBox="1"/>
          <p:nvPr/>
        </p:nvSpPr>
        <p:spPr>
          <a:xfrm>
            <a:off x="0" y="356870"/>
            <a:ext cx="12192000" cy="300832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Φάση Απελευθέρωσης</a:t>
            </a:r>
            <a:r>
              <a:rPr kumimoji="0" lang="en-US"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Στη φάση της απελευθέρωσης οι μαθητές επιδίδονται ε ασκήσεις που οδηγούν τα παιδιά στο παιχνίδι μέσω της σωματικής και λεκτικής έκφρασης ως έμμεση εκμάθηση της θεατρικής γλώσσας.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Οι πιο «κοινές κατηγορίες» είναι οι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αναγνώρισης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(όνομα με διαφορετική ένταση, συναίσθημα, μορφασμούς κ.τ.λ.), οι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σωματικής κίνησης και έκφρασης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(βαδίσματα, παντομίμα, μίμηση),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φαντασίας και μεταμορφώσεων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(μεταμορφώσεις σε αντικείμενα, σε δραματικούς χαρακτήρες, σε πλάσματα φαντασίας),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ρυθμών και φωνής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(διαφορετικές αναπνοές, ρυθμούς με συλλαβές, μπορεί να το πει η ομάδα) και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λεκτικών αυτοσχεδιασμών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r>
              <a:rPr kumimoji="0" lang="el-GR" sz="1400" b="0" i="0" u="none" strike="noStrike" kern="1200" cap="none" spc="0" normalizeH="0" baseline="0" noProof="0" dirty="0" err="1">
                <a:ln>
                  <a:noFill/>
                </a:ln>
                <a:solidFill>
                  <a:prstClr val="black"/>
                </a:solidFill>
                <a:effectLst/>
                <a:uLnTx/>
                <a:uFillTx/>
                <a:latin typeface="Times New Roman" charset="0"/>
                <a:ea typeface="Times New Roman" charset="0"/>
                <a:cs typeface="Times New Roman" charset="0"/>
              </a:rPr>
              <a:t>ιδεοθυέλλα</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μια φανταστική κατάσταση σαν να τη ζήσαμε, το κουτί). Θα μπορούσαν να προστεθούν  οι κατηγορίες των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ασκήσεων χαλάρωσης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(βαθιές αναπνοές, αφήγηση, μουσικό ερέθισμα),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των ασκήσεων παρατήρησης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(παρατήρηση του χώρου, των μελών του σώματος, του φωτός),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των ασκήσεων της αντίληψης των αισθήσεων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διερεύνησης με όσφρηση, ασκήσεις διερεύνησης με αφή.),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οι ασκήσεις εμπιστοσύνης και συνεργασίας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(αγάλματα, μαριονέτες, καθρέφτης) και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ασκήσεις χειρισμός αντικειμένων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(ρεαλιστική &amp; συμβολική χρήση κειμένων, αυτοσχεδιασμός με αόρατα αντικείμενα)    </a:t>
            </a:r>
            <a:endParaRPr kumimoji="0" lang="en-US"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9" name="TextBox 8">
            <a:extLst>
              <a:ext uri="{FF2B5EF4-FFF2-40B4-BE49-F238E27FC236}">
                <a16:creationId xmlns:a16="http://schemas.microsoft.com/office/drawing/2014/main" id="{EA451584-ABEA-4C6A-B84C-55DB493798E1}"/>
              </a:ext>
            </a:extLst>
          </p:cNvPr>
          <p:cNvSpPr txBox="1"/>
          <p:nvPr/>
        </p:nvSpPr>
        <p:spPr>
          <a:xfrm>
            <a:off x="0" y="3365194"/>
            <a:ext cx="11781182" cy="3031407"/>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Tx/>
              <a:buChar char="-"/>
              <a:tabLst/>
              <a:defRPr/>
            </a:pP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Φάση Αναπαραγωγής</a:t>
            </a:r>
            <a:r>
              <a:rPr kumimoji="0" lang="en-US"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χρησιμοποιούνται τεχνικές ώστε να μεταβούν τα παιδιά από το πραγματικό στο δραματικό μεταμορφώνοντας το χώρο σε σκηνικό δραματικό περιβάλλον, μεταμορφώνοντας τους εαυτούς τους σε δραματικούς χαρακτήρες χρησιμοποιώντας σωματική και λεκτική έκφραση  για αναπαράστασή τους, επικοινωνώντας μεταξύ τους ως δραματικοί χαρακτήρες αναπτύσσοντας δραματική ένταση και δραματικούς διαλόγους, δημιουργώντας δραματικά σενάρια και ολοκληρωμένη δραματική πλοκή μιας ιστορίας με αρχή, μέση και τέλος, δίνοντας βάση στην αιτία και το αποτέλεσμα, έχοντας ως ερεθίσματα σκίτσα, φωτογραφίες, ήχους, μουσικά ερεθίσματα, αρχέτυπα χαρακτήρων είτε εξελίσσοντας την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κλιμακούμενη</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δραματική πλοκή αυτοσχεδιαστικά είτε ακολουθώντας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επεισοδιακή πλοκή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ακολουθώντας</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σενάριο αφηγηματικών κειμένων.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Ενδεικτικές </a:t>
            </a:r>
            <a:r>
              <a:rPr kumimoji="0" lang="el-GR" sz="1600" b="1" i="1"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 του συνηθισμένου χώρου σε τόπο θεατρικής δράσης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είναι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τεχνική διαμόρφωσης  χώρου μαζί με τα παιδιά</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ένταξη σκηνικών αντικειμένων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αυτοσχεδιασμός με βάση τα σκηνικά αντικείμενα</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αυτοσχεδιασμοί με βάση την αλλαγή χαρακτηριστικών δραματικού χώρου</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οι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παγωμένες εικόνες στον χώρο</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σωματική έκφραση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και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παντομίμα</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p:txBody>
      </p:sp>
    </p:spTree>
    <p:extLst>
      <p:ext uri="{BB962C8B-B14F-4D97-AF65-F5344CB8AC3E}">
        <p14:creationId xmlns:p14="http://schemas.microsoft.com/office/powerpoint/2010/main" val="3531872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068BD0F-F741-4338-B2FE-19D85A444BF2}"/>
              </a:ext>
            </a:extLst>
          </p:cNvPr>
          <p:cNvSpPr txBox="1"/>
          <p:nvPr/>
        </p:nvSpPr>
        <p:spPr>
          <a:xfrm>
            <a:off x="0" y="-43070"/>
            <a:ext cx="12192000" cy="346998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Ενδεικτικές </a:t>
            </a:r>
            <a:r>
              <a:rPr kumimoji="0" lang="el-GR" sz="1600" b="1" i="1"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 για την αποτύπωση  του δραματικού χρόνου</a:t>
            </a:r>
            <a:r>
              <a:rPr kumimoji="0" lang="el-GR" sz="1600" b="0" i="1"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είναι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αυτοσχεδιασμός καταστάσεων σε διαφορετικές χρονικές στιγμές του δραματικού χώρου</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και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αναχρονισμός διαφορετικών δραματικών στιγμών των δραματικών χαρακτήρων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Ενδεικτικές </a:t>
            </a:r>
            <a:r>
              <a:rPr kumimoji="0" lang="el-GR" sz="1600" b="1" i="1"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 διερεύνησης δραματικών χαρακτήρων</a:t>
            </a:r>
            <a:r>
              <a:rPr kumimoji="0" lang="el-GR" sz="1600" b="0" i="1"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είναι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εσωτερικός μονόλογος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&amp;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εξωτερικός μονόλογος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διερεύνηση δραματικών χαρακτήρων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τροχιά σκέψης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ομαδικός μονόλογος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ζωγραφική απεικόνιση του ρόλου</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ηλεκτρική καρέκλα</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προσωπική εξομολόγηση</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το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προσωπικό ημερολόγιο.</a:t>
            </a:r>
            <a:r>
              <a:rPr kumimoji="0" lang="el-GR" sz="14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Ενδεικτικές </a:t>
            </a:r>
            <a:r>
              <a:rPr kumimoji="0" lang="el-GR" sz="16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 για τη κλιμακούμενη ή επεισοδιακή δραματική πλοκή, την αλληλουχία των καταστάσεων και το χτίσιμο του δραματικού σεναρίου</a:t>
            </a:r>
            <a:r>
              <a:rPr kumimoji="0" lang="el-GR" sz="16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είναι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αναχρονισμός δραματικών σκηνών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αφήγηση</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δάσκαλος σε ρόλο</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ένταξη αφηγηματικού σεναρίου με βάση παραμύθια</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ιστορίες ή παιδικά βιβλία λογοτεχνίας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δραματοποίηση διαφορετικών σκηνών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αυτοσχεδιασμός με βάση στοιχεία δραματικής έντασης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αυτοσχεδιασμός δραματικών διαλόγων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διερεύνηση δραματικών καταστάσεων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τηλεφωνική συνδιάλεξη</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το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θέατρο της αγοράς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συνειδησιακή διέξοδος</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τεχνική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άγγελοι διάβολοι</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η </a:t>
            </a:r>
            <a:r>
              <a:rPr kumimoji="0" lang="el-GR" sz="14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προοδευτική οικοδόμηση δραματικών καταστάσεων</a:t>
            </a:r>
            <a:r>
              <a:rPr kumimoji="0" lang="el-GR" sz="14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endParaRPr kumimoji="0" lang="el-GR" sz="1400" b="0"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endParaRPr>
          </a:p>
        </p:txBody>
      </p:sp>
      <p:sp>
        <p:nvSpPr>
          <p:cNvPr id="7" name="TextBox 6">
            <a:extLst>
              <a:ext uri="{FF2B5EF4-FFF2-40B4-BE49-F238E27FC236}">
                <a16:creationId xmlns:a16="http://schemas.microsoft.com/office/drawing/2014/main" id="{5647273A-119A-4AF5-91A7-CFBAC7B9DB12}"/>
              </a:ext>
            </a:extLst>
          </p:cNvPr>
          <p:cNvSpPr txBox="1"/>
          <p:nvPr/>
        </p:nvSpPr>
        <p:spPr>
          <a:xfrm>
            <a:off x="0" y="3339272"/>
            <a:ext cx="12192000" cy="351333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Φάση Σκηνικού Αυτοσχεδιασμού</a:t>
            </a:r>
            <a:r>
              <a:rPr kumimoji="0" lang="en-US"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a:t>
            </a: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Το παιχνίδι διερεύνησης  των δομικών στοιχείων του θεάτρου (ρόλος, χώρος, χρόνος, δραματική ένταση κ.τ.λ.)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και των τεχνικών του δράματος (δράση, διάλογος, χαρακτήρες κ.τ.λ.) μετασχηματίζεται σε ανοιχτή παράσταση, σε σκηνική δράση, σε θεατρική πράξη με βάση τη διερεύνηση της σκηνικής δράσης ως καλλιτεχνικό αποτέλεσμα λαμβάνοντας υπόψη τη σχέση ανάμεσα στον ηθοποιό και τον θεατή. Η δραματική πλοκή μπορεί να περιέχει στοιχεία από τη δράση που προηγήθηκε στη φάση της αναπαραγωγής ώστε να παρουσιασθεί μία δραματική κατάσταση ή περισσότερες από μία, οργανωμένη με αρχή μέση και τέλος.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Οι </a:t>
            </a:r>
            <a:r>
              <a:rPr kumimoji="0" lang="el-GR" sz="1500" b="1" i="0" u="sng"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που μπορούν να χρησιμοποιηθούν είναι θεατρικές τεχνικές από τις δύο πρώτες φάσεις και σκηνικές πρακτικές όπως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σκηνική διαμόρφωση του χώρου</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κοστούμια</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και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μακιγιάζ</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μουσική</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και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ήχοι</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φωτισμός</a:t>
            </a:r>
            <a:r>
              <a:rPr kumimoji="0" lang="el-GR" sz="1500" b="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και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υλικοτεχνική υποδομή</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Σημαντικές είναι οι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τεχνικές χωρισμού των συμμετεχόντων σε ομάδες</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όπως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παλαμάκια, σφυρίγματα ή χτυπήματα του μουσικού οργάνου</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διαφορετικά χρώματα υφασμάτων</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χαρτάκια διαφορετικών χρωμάτων που τυχαία μοιράζονται</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 βάση τη θέση που έχουν οι συμμετέχοντες στον χώρο</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 βάση την αλφαβητική σειρά των ονομάτων τους</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 βάση το μέλος του σώματος που θα πιάσει ο εμψυχωτής, με</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βάση τη θέση τους στον κύκλο</a:t>
            </a:r>
            <a:r>
              <a:rPr kumimoji="0" lang="el-GR" sz="1500"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 </a:t>
            </a:r>
            <a:r>
              <a:rPr kumimoji="0" lang="el-GR" sz="1500" b="1" i="0" u="none" strike="noStrike" kern="1200" cap="none" spc="0" normalizeH="0" baseline="0" noProof="0" dirty="0">
                <a:ln>
                  <a:noFill/>
                </a:ln>
                <a:solidFill>
                  <a:prstClr val="black"/>
                </a:solidFill>
                <a:effectLst/>
                <a:uLnTx/>
                <a:uFillTx/>
                <a:latin typeface="Times New Roman" charset="0"/>
                <a:ea typeface="Times New Roman" charset="0"/>
                <a:cs typeface="Times New Roman" charset="0"/>
              </a:rPr>
              <a:t>με βάση χωρισμό ζευγαριών ανά δύο στη σειρά (1 με 2)</a:t>
            </a:r>
          </a:p>
        </p:txBody>
      </p:sp>
    </p:spTree>
    <p:extLst>
      <p:ext uri="{BB962C8B-B14F-4D97-AF65-F5344CB8AC3E}">
        <p14:creationId xmlns:p14="http://schemas.microsoft.com/office/powerpoint/2010/main" val="33153994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72745A-E91E-DDBA-DFFF-6C2CA88D31E7}"/>
              </a:ext>
            </a:extLst>
          </p:cNvPr>
          <p:cNvSpPr txBox="1"/>
          <p:nvPr/>
        </p:nvSpPr>
        <p:spPr>
          <a:xfrm>
            <a:off x="442784" y="1156881"/>
            <a:ext cx="11306432" cy="3989747"/>
          </a:xfrm>
          <a:prstGeom prst="rect">
            <a:avLst/>
          </a:prstGeom>
          <a:noFill/>
        </p:spPr>
        <p:txBody>
          <a:bodyPr wrap="square" rtlCol="0">
            <a:spAutoFit/>
          </a:bodyPr>
          <a:lstStyle/>
          <a:p>
            <a:pPr algn="just">
              <a:lnSpc>
                <a:spcPct val="150000"/>
              </a:lnSpc>
            </a:pPr>
            <a:r>
              <a:rPr lang="el-GR" sz="1500" b="1" dirty="0">
                <a:latin typeface="Times New Roman" charset="0"/>
                <a:ea typeface="Times New Roman" charset="0"/>
                <a:cs typeface="Times New Roman" charset="0"/>
              </a:rPr>
              <a:t>Φάση ανάλυσης/αξιολόγησης</a:t>
            </a:r>
            <a:r>
              <a:rPr lang="en-US" sz="1500" b="1" dirty="0">
                <a:latin typeface="Times New Roman" charset="0"/>
                <a:ea typeface="Times New Roman" charset="0"/>
                <a:cs typeface="Times New Roman" charset="0"/>
              </a:rPr>
              <a:t>:</a:t>
            </a:r>
            <a:r>
              <a:rPr lang="el-GR" sz="1500" dirty="0">
                <a:latin typeface="Times New Roman" charset="0"/>
                <a:ea typeface="Times New Roman" charset="0"/>
                <a:cs typeface="Times New Roman" charset="0"/>
              </a:rPr>
              <a:t> Στη διαδικασία της αξιολόγησης μπορούν να χρησιμοποιηθούν </a:t>
            </a:r>
            <a:r>
              <a:rPr lang="el-GR" sz="1500" b="1" u="sng" dirty="0">
                <a:latin typeface="Times New Roman" charset="0"/>
                <a:ea typeface="Times New Roman" charset="0"/>
                <a:cs typeface="Times New Roman" charset="0"/>
              </a:rPr>
              <a:t>τεχνικές δραματικής έκφρασης </a:t>
            </a:r>
            <a:r>
              <a:rPr lang="el-GR" sz="1500" dirty="0">
                <a:latin typeface="Times New Roman" charset="0"/>
                <a:ea typeface="Times New Roman" charset="0"/>
                <a:cs typeface="Times New Roman" charset="0"/>
              </a:rPr>
              <a:t>όπως </a:t>
            </a:r>
            <a:r>
              <a:rPr lang="el-GR" sz="1500" b="1" dirty="0">
                <a:latin typeface="Times New Roman" charset="0"/>
                <a:ea typeface="Times New Roman" charset="0"/>
                <a:cs typeface="Times New Roman" charset="0"/>
              </a:rPr>
              <a:t>τηλεφωνικές συνδιαλέξεις</a:t>
            </a:r>
            <a:r>
              <a:rPr lang="el-GR" sz="1500" dirty="0">
                <a:latin typeface="Times New Roman" charset="0"/>
                <a:ea typeface="Times New Roman" charset="0"/>
                <a:cs typeface="Times New Roman" charset="0"/>
              </a:rPr>
              <a:t>, </a:t>
            </a:r>
            <a:r>
              <a:rPr lang="el-GR" sz="1500" b="1" dirty="0">
                <a:latin typeface="Times New Roman" charset="0"/>
                <a:ea typeface="Times New Roman" charset="0"/>
                <a:cs typeface="Times New Roman" charset="0"/>
              </a:rPr>
              <a:t>αγάλματα</a:t>
            </a:r>
            <a:r>
              <a:rPr lang="el-GR" sz="1500" dirty="0">
                <a:latin typeface="Times New Roman" charset="0"/>
                <a:ea typeface="Times New Roman" charset="0"/>
                <a:cs typeface="Times New Roman" charset="0"/>
              </a:rPr>
              <a:t>, </a:t>
            </a:r>
            <a:r>
              <a:rPr lang="el-GR" sz="1500" b="1" dirty="0">
                <a:latin typeface="Times New Roman" charset="0"/>
                <a:ea typeface="Times New Roman" charset="0"/>
                <a:cs typeface="Times New Roman" charset="0"/>
              </a:rPr>
              <a:t>παντομίμα</a:t>
            </a:r>
            <a:r>
              <a:rPr lang="el-GR" sz="1500" dirty="0">
                <a:latin typeface="Times New Roman" charset="0"/>
                <a:ea typeface="Times New Roman" charset="0"/>
                <a:cs typeface="Times New Roman" charset="0"/>
              </a:rPr>
              <a:t>, </a:t>
            </a:r>
            <a:r>
              <a:rPr lang="el-GR" sz="1500" b="1" dirty="0">
                <a:latin typeface="Times New Roman" charset="0"/>
                <a:ea typeface="Times New Roman" charset="0"/>
                <a:cs typeface="Times New Roman" charset="0"/>
              </a:rPr>
              <a:t>τηλεοπτικός σταθμός, ραδιοφωνικός σταθμός, ειδήσεις, διαφημίσεις, στάσεις και μοτίβα σε σχέση με όσα βιώθηκαν, μονόλογος στον τοίχο</a:t>
            </a:r>
            <a:r>
              <a:rPr lang="el-GR" sz="1500" dirty="0">
                <a:latin typeface="Times New Roman" charset="0"/>
                <a:ea typeface="Times New Roman" charset="0"/>
                <a:cs typeface="Times New Roman" charset="0"/>
              </a:rPr>
              <a:t>, </a:t>
            </a:r>
            <a:r>
              <a:rPr lang="el-GR" sz="1500" b="1" u="sng" dirty="0">
                <a:latin typeface="Times New Roman" charset="0"/>
                <a:ea typeface="Times New Roman" charset="0"/>
                <a:cs typeface="Times New Roman" charset="0"/>
              </a:rPr>
              <a:t>τεχνικές εικαστικής έκφρασης </a:t>
            </a:r>
            <a:r>
              <a:rPr lang="el-GR" sz="1500" dirty="0">
                <a:latin typeface="Times New Roman" charset="0"/>
                <a:ea typeface="Times New Roman" charset="0"/>
                <a:cs typeface="Times New Roman" charset="0"/>
              </a:rPr>
              <a:t>όπως  </a:t>
            </a:r>
            <a:r>
              <a:rPr lang="el-GR" sz="1500" b="1" dirty="0">
                <a:latin typeface="Times New Roman" charset="0"/>
                <a:ea typeface="Times New Roman" charset="0"/>
                <a:cs typeface="Times New Roman" charset="0"/>
              </a:rPr>
              <a:t>ζωγραφική πορτρέτων των ηρώων, δημιουργία καρτών, δημιουργία γραμματοσήμων, δημιουργία καρτών, δημιουργία γελοιογραφιών, δημιουργία εικονογραφημένων ιστοριών, δημιουργία αφίσας, </a:t>
            </a:r>
            <a:r>
              <a:rPr lang="el-GR" sz="1500" b="1" u="sng" dirty="0">
                <a:latin typeface="Times New Roman" charset="0"/>
                <a:ea typeface="Times New Roman" charset="0"/>
                <a:cs typeface="Times New Roman" charset="0"/>
              </a:rPr>
              <a:t>τεχνικές γραπτής έκφρασης </a:t>
            </a:r>
            <a:r>
              <a:rPr lang="el-GR" sz="1500" dirty="0">
                <a:latin typeface="Times New Roman" charset="0"/>
                <a:ea typeface="Times New Roman" charset="0"/>
                <a:cs typeface="Times New Roman" charset="0"/>
              </a:rPr>
              <a:t>όπως </a:t>
            </a:r>
            <a:r>
              <a:rPr lang="el-GR" sz="1500" b="1" dirty="0">
                <a:latin typeface="Times New Roman" charset="0"/>
                <a:ea typeface="Times New Roman" charset="0"/>
                <a:cs typeface="Times New Roman" charset="0"/>
              </a:rPr>
              <a:t>συγγραφή γραμμάτων στους δραματικούς χαρακτήρες, συγγραφή διηγημάτων, συγγραφή ποιημάτων, συγγραφή άρθρων σε εφημερίδες, συγγραφή ημερολογίου τάξης και δημιουργία ιστοσελίδας στο διαδίκτυο</a:t>
            </a:r>
            <a:r>
              <a:rPr lang="el-GR" sz="1500" dirty="0">
                <a:latin typeface="Times New Roman" charset="0"/>
                <a:ea typeface="Times New Roman" charset="0"/>
                <a:cs typeface="Times New Roman" charset="0"/>
              </a:rPr>
              <a:t>, </a:t>
            </a:r>
            <a:r>
              <a:rPr lang="el-GR" sz="1500" b="1" u="sng" dirty="0">
                <a:latin typeface="Times New Roman" charset="0"/>
                <a:ea typeface="Times New Roman" charset="0"/>
                <a:cs typeface="Times New Roman" charset="0"/>
              </a:rPr>
              <a:t>τεχνικές προφορικής έκφρασης </a:t>
            </a:r>
            <a:r>
              <a:rPr lang="el-GR" sz="1500" dirty="0">
                <a:latin typeface="Times New Roman" charset="0"/>
                <a:ea typeface="Times New Roman" charset="0"/>
                <a:cs typeface="Times New Roman" charset="0"/>
              </a:rPr>
              <a:t>όπως </a:t>
            </a:r>
            <a:r>
              <a:rPr lang="el-GR" sz="1500" b="1" dirty="0">
                <a:latin typeface="Times New Roman" charset="0"/>
                <a:ea typeface="Times New Roman" charset="0"/>
                <a:cs typeface="Times New Roman" charset="0"/>
              </a:rPr>
              <a:t>συζήτηση, έκφραση συναισθημάτων για όλα όσα βιώθηκαν, τεχνικές μουσική έκφρασης όπως δημιουργία τραγουδιού και ηχητικών περιβαλλόντων καθώς και τεχνικές φωτογραφικής έκφρασης όπως </a:t>
            </a:r>
            <a:r>
              <a:rPr lang="el-GR" sz="1500" b="1" dirty="0" err="1">
                <a:latin typeface="Times New Roman" charset="0"/>
                <a:ea typeface="Times New Roman" charset="0"/>
                <a:cs typeface="Times New Roman" charset="0"/>
              </a:rPr>
              <a:t>λέψη</a:t>
            </a:r>
            <a:r>
              <a:rPr lang="el-GR" sz="1500" b="1" dirty="0">
                <a:latin typeface="Times New Roman" charset="0"/>
                <a:ea typeface="Times New Roman" charset="0"/>
                <a:cs typeface="Times New Roman" charset="0"/>
              </a:rPr>
              <a:t>, εμφάνιση και έκθεση φωτογραφιών </a:t>
            </a:r>
            <a:endParaRPr lang="en-US" sz="1500" b="1" dirty="0">
              <a:latin typeface="Times New Roman" charset="0"/>
              <a:ea typeface="Times New Roman" charset="0"/>
              <a:cs typeface="Times New Roman" charset="0"/>
            </a:endParaRPr>
          </a:p>
          <a:p>
            <a:pPr algn="just">
              <a:lnSpc>
                <a:spcPct val="150000"/>
              </a:lnSpc>
            </a:pPr>
            <a:endParaRPr lang="el-GR" sz="1800" b="1" u="sng" dirty="0">
              <a:latin typeface="Times New Roman" charset="0"/>
              <a:ea typeface="Times New Roman" charset="0"/>
              <a:cs typeface="Times New Roman" charset="0"/>
            </a:endParaRPr>
          </a:p>
          <a:p>
            <a:pPr marL="285750" indent="-285750" algn="just">
              <a:lnSpc>
                <a:spcPct val="150000"/>
              </a:lnSpc>
              <a:buFontTx/>
              <a:buChar char="-"/>
            </a:pPr>
            <a:endParaRPr lang="el-GR" sz="1800" b="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835679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CE89E6-F4C6-911A-971C-BF15350FE116}"/>
              </a:ext>
            </a:extLst>
          </p:cNvPr>
          <p:cNvSpPr txBox="1"/>
          <p:nvPr/>
        </p:nvSpPr>
        <p:spPr>
          <a:xfrm>
            <a:off x="1840675" y="118753"/>
            <a:ext cx="7386452" cy="369332"/>
          </a:xfrm>
          <a:prstGeom prst="rect">
            <a:avLst/>
          </a:prstGeom>
          <a:noFill/>
        </p:spPr>
        <p:txBody>
          <a:bodyPr wrap="square" rtlCol="0">
            <a:spAutoFit/>
          </a:bodyPr>
          <a:lstStyle/>
          <a:p>
            <a:pPr marL="285750" indent="-285750" algn="ctr">
              <a:buFont typeface="Wingdings" pitchFamily="2" charset="2"/>
              <a:buChar char="Ø"/>
            </a:pPr>
            <a:r>
              <a:rPr lang="el-GR" b="1" dirty="0">
                <a:latin typeface="Times New Roman" panose="02020603050405020304" pitchFamily="18" charset="0"/>
                <a:cs typeface="Times New Roman" panose="02020603050405020304" pitchFamily="18" charset="0"/>
              </a:rPr>
              <a:t>Θέματα Συζήτησης</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7739D5C-03B6-1F07-B975-4774A82E3B5C}"/>
              </a:ext>
            </a:extLst>
          </p:cNvPr>
          <p:cNvSpPr txBox="1"/>
          <p:nvPr/>
        </p:nvSpPr>
        <p:spPr>
          <a:xfrm>
            <a:off x="356260" y="1080655"/>
            <a:ext cx="11471563" cy="4889993"/>
          </a:xfrm>
          <a:prstGeom prst="rect">
            <a:avLst/>
          </a:prstGeom>
          <a:noFill/>
        </p:spPr>
        <p:txBody>
          <a:bodyPr wrap="square" rtlCol="0">
            <a:spAutoFit/>
          </a:bodyPr>
          <a:lstStyle/>
          <a:p>
            <a:pPr marL="285750" indent="-285750">
              <a:buFontTx/>
              <a:buChar char="-"/>
            </a:pPr>
            <a:r>
              <a:rPr lang="el-GR" dirty="0">
                <a:latin typeface="Times New Roman" panose="02020603050405020304" pitchFamily="18" charset="0"/>
                <a:cs typeface="Times New Roman" panose="02020603050405020304" pitchFamily="18" charset="0"/>
              </a:rPr>
              <a:t>Ορισμός και στάδια διδακτικού σεναρίου</a:t>
            </a:r>
          </a:p>
          <a:p>
            <a:pPr marL="285750" indent="-285750" algn="just">
              <a:lnSpc>
                <a:spcPct val="150000"/>
              </a:lnSpc>
              <a:buFontTx/>
              <a:buChar char="-"/>
            </a:pPr>
            <a:r>
              <a:rPr lang="el-GR" sz="1800" dirty="0">
                <a:latin typeface="Times New Roman" panose="02020603050405020304" pitchFamily="18" charset="0"/>
                <a:cs typeface="Times New Roman" panose="02020603050405020304" pitchFamily="18" charset="0"/>
              </a:rPr>
              <a:t>Τι σημαίνει θεατρική παράσταση.</a:t>
            </a:r>
          </a:p>
          <a:p>
            <a:pPr marL="285750" indent="-285750" algn="just">
              <a:lnSpc>
                <a:spcPct val="150000"/>
              </a:lnSpc>
              <a:buFontTx/>
              <a:buChar char="-"/>
            </a:pPr>
            <a:r>
              <a:rPr lang="el-GR" sz="1800" dirty="0">
                <a:latin typeface="Times New Roman" panose="02020603050405020304" pitchFamily="18" charset="0"/>
                <a:cs typeface="Times New Roman" panose="02020603050405020304" pitchFamily="18" charset="0"/>
              </a:rPr>
              <a:t>Ποιες είναι οι διαφορές της θεατρικής παράστασης που δημιουργείται από τη διαδικασία του θεατρικού παιχνιδιού σε </a:t>
            </a:r>
            <a:r>
              <a:rPr lang="el-GR" dirty="0">
                <a:latin typeface="Times New Roman" panose="02020603050405020304" pitchFamily="18" charset="0"/>
                <a:cs typeface="Times New Roman" panose="02020603050405020304" pitchFamily="18" charset="0"/>
              </a:rPr>
              <a:t>σχέση με την ίδια </a:t>
            </a:r>
            <a:r>
              <a:rPr lang="el-GR" sz="1800" dirty="0">
                <a:latin typeface="Times New Roman" panose="02020603050405020304" pitchFamily="18" charset="0"/>
                <a:cs typeface="Times New Roman" panose="02020603050405020304" pitchFamily="18" charset="0"/>
              </a:rPr>
              <a:t>τη </a:t>
            </a:r>
            <a:r>
              <a:rPr lang="el-GR" sz="1800" dirty="0" err="1">
                <a:latin typeface="Times New Roman" panose="02020603050405020304" pitchFamily="18" charset="0"/>
                <a:cs typeface="Times New Roman" panose="02020603050405020304" pitchFamily="18" charset="0"/>
              </a:rPr>
              <a:t>θεατροπαιδαγωγική</a:t>
            </a:r>
            <a:r>
              <a:rPr lang="el-GR" sz="1800" dirty="0">
                <a:latin typeface="Times New Roman" panose="02020603050405020304" pitchFamily="18" charset="0"/>
                <a:cs typeface="Times New Roman" panose="02020603050405020304" pitchFamily="18" charset="0"/>
              </a:rPr>
              <a:t> διαδικασία</a:t>
            </a:r>
          </a:p>
          <a:p>
            <a:pPr marL="285750" indent="-285750" algn="just">
              <a:lnSpc>
                <a:spcPct val="150000"/>
              </a:lnSpc>
              <a:buFontTx/>
              <a:buChar char="-"/>
            </a:pPr>
            <a:r>
              <a:rPr lang="el-GR" sz="1800" dirty="0">
                <a:latin typeface="Times New Roman" panose="02020603050405020304" pitchFamily="18" charset="0"/>
                <a:cs typeface="Times New Roman" panose="02020603050405020304" pitchFamily="18" charset="0"/>
              </a:rPr>
              <a:t>Ποιες είναι οι ομοιότητες </a:t>
            </a:r>
            <a:r>
              <a:rPr lang="el-GR" sz="1800" dirty="0" err="1">
                <a:latin typeface="Times New Roman" panose="02020603050405020304" pitchFamily="18" charset="0"/>
                <a:cs typeface="Times New Roman" panose="02020603050405020304" pitchFamily="18" charset="0"/>
              </a:rPr>
              <a:t>θεατροπαιδαγωγικής</a:t>
            </a:r>
            <a:r>
              <a:rPr lang="el-GR" sz="1800" dirty="0">
                <a:latin typeface="Times New Roman" panose="02020603050405020304" pitchFamily="18" charset="0"/>
                <a:cs typeface="Times New Roman" panose="02020603050405020304" pitchFamily="18" charset="0"/>
              </a:rPr>
              <a:t> διαδικασίας και θεατρικής παράστασης που δημιουργείται στα πλαίσια του σχολικού περιβάλλοντος έχοντας όχι μόνο καλλιτεχνικό αλλά και παιδαγωγικό χαρακτήρα.</a:t>
            </a:r>
          </a:p>
          <a:p>
            <a:pPr marL="285750" indent="-285750" algn="just">
              <a:lnSpc>
                <a:spcPct val="150000"/>
              </a:lnSpc>
              <a:buFontTx/>
              <a:buChar char="-"/>
            </a:pPr>
            <a:r>
              <a:rPr lang="el-GR" sz="1800" dirty="0">
                <a:latin typeface="Times New Roman" panose="02020603050405020304" pitchFamily="18" charset="0"/>
                <a:cs typeface="Times New Roman" panose="02020603050405020304" pitchFamily="18" charset="0"/>
              </a:rPr>
              <a:t>Ποιο σχέδιο δράσης μπορεί να ακολουθηθεί για τη δημιουργία του θεατρικού κειμένου της παράστασης μέσα από τη διαδικασία της </a:t>
            </a:r>
            <a:r>
              <a:rPr lang="el-GR" sz="1800" dirty="0" err="1">
                <a:latin typeface="Times New Roman" panose="02020603050405020304" pitchFamily="18" charset="0"/>
                <a:cs typeface="Times New Roman" panose="02020603050405020304" pitchFamily="18" charset="0"/>
              </a:rPr>
              <a:t>θεατροπαιδαγωγικής</a:t>
            </a:r>
            <a:r>
              <a:rPr lang="el-GR" sz="1800" dirty="0">
                <a:latin typeface="Times New Roman" panose="02020603050405020304" pitchFamily="18" charset="0"/>
                <a:cs typeface="Times New Roman" panose="02020603050405020304" pitchFamily="18" charset="0"/>
              </a:rPr>
              <a:t> διαδικασίας (πως μπορεί να παραχθεί θεατρικό κείμενο μέσα από τη </a:t>
            </a:r>
            <a:r>
              <a:rPr lang="el-GR" sz="1800" dirty="0" err="1">
                <a:latin typeface="Times New Roman" panose="02020603050405020304" pitchFamily="18" charset="0"/>
                <a:cs typeface="Times New Roman" panose="02020603050405020304" pitchFamily="18" charset="0"/>
              </a:rPr>
              <a:t>θεατροπαιδαγωγική</a:t>
            </a:r>
            <a:r>
              <a:rPr lang="el-GR" sz="1800" dirty="0">
                <a:latin typeface="Times New Roman" panose="02020603050405020304" pitchFamily="18" charset="0"/>
                <a:cs typeface="Times New Roman" panose="02020603050405020304" pitchFamily="18" charset="0"/>
              </a:rPr>
              <a:t> διαδικασία , ανίχνευση θεατρικού κειμένου μέσω αυτοσχεδιασμών καταλήγοντας σε ένα βασικό σχέδιο δράσης, σχέδια για κουστούμια, μουσική, φωτισμό, χώρο κίνησης, προβών και παρουσίασης,  σκηνικοί αυτοσχεδιασμοί των σκηνών, κατανομή των ρόλων, σκηνικές πρόβες ανά σκηνές). </a:t>
            </a:r>
          </a:p>
          <a:p>
            <a:pPr marL="285750" indent="-285750" algn="just">
              <a:lnSpc>
                <a:spcPct val="150000"/>
              </a:lnSpc>
              <a:buFontTx/>
              <a:buChar char="-"/>
            </a:pPr>
            <a:endParaRPr lang="en-G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81965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0EE3BF9-ABF2-0638-9C5C-F0E78BF68190}"/>
              </a:ext>
            </a:extLst>
          </p:cNvPr>
          <p:cNvSpPr txBox="1"/>
          <p:nvPr/>
        </p:nvSpPr>
        <p:spPr>
          <a:xfrm>
            <a:off x="-1160103" y="-47501"/>
            <a:ext cx="11513711" cy="458011"/>
          </a:xfrm>
          <a:prstGeom prst="rect">
            <a:avLst/>
          </a:prstGeom>
          <a:noFill/>
        </p:spPr>
        <p:txBody>
          <a:bodyPr wrap="square" rtlCol="0">
            <a:spAutoFit/>
          </a:bodyPr>
          <a:lstStyle/>
          <a:p>
            <a:pPr marL="2114550" lvl="4"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Δημιουργία </a:t>
            </a:r>
            <a:r>
              <a:rPr lang="el-GR" b="1" dirty="0" err="1">
                <a:latin typeface="Times New Roman" panose="02020603050405020304" pitchFamily="18" charset="0"/>
                <a:cs typeface="Times New Roman" panose="02020603050405020304" pitchFamily="18" charset="0"/>
              </a:rPr>
              <a:t>θεατροπαιδαγωγικών</a:t>
            </a:r>
            <a:r>
              <a:rPr lang="el-GR" b="1" dirty="0">
                <a:latin typeface="Times New Roman" panose="02020603050405020304" pitchFamily="18" charset="0"/>
                <a:cs typeface="Times New Roman" panose="02020603050405020304" pitchFamily="18" charset="0"/>
              </a:rPr>
              <a:t> προγραμμάτων με βάση τη θεωρία του διδακτικού σεναρίου  </a:t>
            </a:r>
            <a:endParaRPr lang="en-GR"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E12DF6A-3338-4D56-0C50-9BCEEB73A2AF}"/>
              </a:ext>
            </a:extLst>
          </p:cNvPr>
          <p:cNvSpPr txBox="1"/>
          <p:nvPr/>
        </p:nvSpPr>
        <p:spPr>
          <a:xfrm>
            <a:off x="3915178" y="1277788"/>
            <a:ext cx="3567447" cy="369332"/>
          </a:xfrm>
          <a:prstGeom prst="rect">
            <a:avLst/>
          </a:prstGeom>
          <a:noFill/>
        </p:spPr>
        <p:txBody>
          <a:bodyPr wrap="square" rtlCol="0">
            <a:spAutoFit/>
          </a:bodyPr>
          <a:lstStyle/>
          <a:p>
            <a:pPr algn="ctr"/>
            <a:r>
              <a:rPr lang="el-GR" b="1" u="sng" dirty="0">
                <a:latin typeface="Times New Roman" charset="0"/>
                <a:ea typeface="Times New Roman" charset="0"/>
                <a:cs typeface="Times New Roman" charset="0"/>
              </a:rPr>
              <a:t>Ορισμός Διδακτικού Σεναρίου</a:t>
            </a:r>
            <a:endParaRPr lang="en-US" b="1" u="sng" dirty="0">
              <a:latin typeface="Times New Roman" charset="0"/>
              <a:ea typeface="Times New Roman" charset="0"/>
              <a:cs typeface="Times New Roman" charset="0"/>
            </a:endParaRPr>
          </a:p>
        </p:txBody>
      </p:sp>
      <p:sp>
        <p:nvSpPr>
          <p:cNvPr id="6" name="TextBox 5">
            <a:extLst>
              <a:ext uri="{FF2B5EF4-FFF2-40B4-BE49-F238E27FC236}">
                <a16:creationId xmlns:a16="http://schemas.microsoft.com/office/drawing/2014/main" id="{60FACF85-FFE3-726F-EB62-562914FD1B2F}"/>
              </a:ext>
            </a:extLst>
          </p:cNvPr>
          <p:cNvSpPr txBox="1"/>
          <p:nvPr/>
        </p:nvSpPr>
        <p:spPr>
          <a:xfrm>
            <a:off x="339144" y="1987127"/>
            <a:ext cx="11513711" cy="2120004"/>
          </a:xfrm>
          <a:prstGeom prst="rect">
            <a:avLst/>
          </a:prstGeom>
          <a:noFill/>
        </p:spPr>
        <p:txBody>
          <a:bodyPr wrap="square" rtlCol="0">
            <a:spAutoFit/>
          </a:bodyPr>
          <a:lstStyle/>
          <a:p>
            <a:pPr marL="285750" indent="-285750" algn="just">
              <a:lnSpc>
                <a:spcPct val="150000"/>
              </a:lnSpc>
              <a:buFontTx/>
              <a:buChar char="-"/>
            </a:pPr>
            <a:r>
              <a:rPr lang="el-GR" dirty="0">
                <a:latin typeface="Times New Roman" charset="0"/>
                <a:ea typeface="Times New Roman" charset="0"/>
                <a:cs typeface="Times New Roman" charset="0"/>
              </a:rPr>
              <a:t>Μία ολοκληρωμένη παιδαγωγική δραστηριότητα.</a:t>
            </a:r>
          </a:p>
          <a:p>
            <a:pPr marL="285750" indent="-285750" algn="just">
              <a:lnSpc>
                <a:spcPct val="150000"/>
              </a:lnSpc>
              <a:buFontTx/>
              <a:buChar char="-"/>
            </a:pPr>
            <a:r>
              <a:rPr lang="el-GR" dirty="0">
                <a:latin typeface="Times New Roman" charset="0"/>
                <a:ea typeface="Times New Roman" charset="0"/>
                <a:cs typeface="Times New Roman" charset="0"/>
              </a:rPr>
              <a:t>Μπορεί να διαρκεί περισσότερο από μία διδακτική ώρα.</a:t>
            </a:r>
          </a:p>
          <a:p>
            <a:pPr marL="285750" indent="-285750" algn="just">
              <a:lnSpc>
                <a:spcPct val="150000"/>
              </a:lnSpc>
              <a:buFontTx/>
              <a:buChar char="-"/>
            </a:pPr>
            <a:r>
              <a:rPr lang="el-GR" dirty="0">
                <a:latin typeface="Times New Roman" charset="0"/>
                <a:ea typeface="Times New Roman" charset="0"/>
                <a:cs typeface="Times New Roman" charset="0"/>
              </a:rPr>
              <a:t>Μπορεί να </a:t>
            </a:r>
            <a:r>
              <a:rPr lang="el-GR" dirty="0">
                <a:effectLst/>
                <a:latin typeface="Times New Roman" charset="0"/>
                <a:ea typeface="Times New Roman" charset="0"/>
                <a:cs typeface="Times New Roman" charset="0"/>
              </a:rPr>
              <a:t>συσχετίζεται με συγκεκριμένο γνωστικό́ αντικείμενο.</a:t>
            </a:r>
          </a:p>
          <a:p>
            <a:pPr marL="285750" indent="-285750" algn="just">
              <a:lnSpc>
                <a:spcPct val="150000"/>
              </a:lnSpc>
              <a:buFontTx/>
              <a:buChar char="-"/>
            </a:pPr>
            <a:r>
              <a:rPr lang="el-GR" dirty="0">
                <a:latin typeface="Times New Roman" charset="0"/>
                <a:ea typeface="Times New Roman" charset="0"/>
                <a:cs typeface="Times New Roman" charset="0"/>
              </a:rPr>
              <a:t>Έ</a:t>
            </a:r>
            <a:r>
              <a:rPr lang="el-GR" dirty="0">
                <a:effectLst/>
                <a:latin typeface="Times New Roman" charset="0"/>
                <a:ea typeface="Times New Roman" charset="0"/>
                <a:cs typeface="Times New Roman" charset="0"/>
              </a:rPr>
              <a:t>χει σαφείς προσδιορισμένους στόχους.</a:t>
            </a:r>
          </a:p>
          <a:p>
            <a:pPr marL="285750" indent="-285750" algn="just">
              <a:lnSpc>
                <a:spcPct val="150000"/>
              </a:lnSpc>
              <a:buFontTx/>
              <a:buChar char="-"/>
            </a:pPr>
            <a:r>
              <a:rPr lang="el-GR" dirty="0">
                <a:latin typeface="Times New Roman" charset="0"/>
                <a:ea typeface="Times New Roman" charset="0"/>
                <a:cs typeface="Times New Roman" charset="0"/>
              </a:rPr>
              <a:t> Βασίζεται σε συγκεκριμένες παιδαγωγικές αρχές και εκπαιδευτικές πρακτικές.  </a:t>
            </a:r>
          </a:p>
        </p:txBody>
      </p:sp>
      <p:sp>
        <p:nvSpPr>
          <p:cNvPr id="7" name="TextBox 6">
            <a:extLst>
              <a:ext uri="{FF2B5EF4-FFF2-40B4-BE49-F238E27FC236}">
                <a16:creationId xmlns:a16="http://schemas.microsoft.com/office/drawing/2014/main" id="{D7F47555-DC49-1EF5-931E-8B4787BA820C}"/>
              </a:ext>
            </a:extLst>
          </p:cNvPr>
          <p:cNvSpPr txBox="1"/>
          <p:nvPr/>
        </p:nvSpPr>
        <p:spPr>
          <a:xfrm>
            <a:off x="156691" y="5130598"/>
            <a:ext cx="12050333" cy="2446824"/>
          </a:xfrm>
          <a:prstGeom prst="rect">
            <a:avLst/>
          </a:prstGeom>
          <a:noFill/>
        </p:spPr>
        <p:txBody>
          <a:bodyPr wrap="square" rtlCol="0">
            <a:spAutoFit/>
          </a:bodyPr>
          <a:lstStyle/>
          <a:p>
            <a:pPr algn="just">
              <a:lnSpc>
                <a:spcPct val="150000"/>
              </a:lnSpc>
            </a:pPr>
            <a:r>
              <a:rPr lang="el-GR" sz="1400" dirty="0">
                <a:latin typeface="Times New Roman" charset="0"/>
                <a:ea typeface="Times New Roman" charset="0"/>
                <a:cs typeface="Times New Roman" charset="0"/>
              </a:rPr>
              <a:t>Ενδεικτική Βιβλιογραφία</a:t>
            </a:r>
            <a:r>
              <a:rPr lang="en-US" sz="1400" dirty="0">
                <a:latin typeface="Times New Roman" charset="0"/>
                <a:ea typeface="Times New Roman" charset="0"/>
                <a:cs typeface="Times New Roman" charset="0"/>
              </a:rPr>
              <a:t>:</a:t>
            </a:r>
            <a:r>
              <a:rPr lang="el-GR" sz="1400" dirty="0">
                <a:latin typeface="Times New Roman" charset="0"/>
                <a:ea typeface="Times New Roman" charset="0"/>
                <a:cs typeface="Times New Roman" charset="0"/>
              </a:rPr>
              <a:t> </a:t>
            </a:r>
            <a:r>
              <a:rPr lang="el-GR" sz="1400" dirty="0" err="1">
                <a:latin typeface="Times New Roman" charset="0"/>
                <a:ea typeface="Times New Roman" charset="0"/>
                <a:cs typeface="Times New Roman" charset="0"/>
              </a:rPr>
              <a:t>Αθανασιάδης</a:t>
            </a:r>
            <a:r>
              <a:rPr lang="el-GR" sz="1400" dirty="0">
                <a:latin typeface="Times New Roman" charset="0"/>
                <a:ea typeface="Times New Roman" charset="0"/>
                <a:cs typeface="Times New Roman" charset="0"/>
              </a:rPr>
              <a:t>, θ. (2015). </a:t>
            </a:r>
            <a:r>
              <a:rPr lang="el-GR" sz="1400" i="1" dirty="0">
                <a:latin typeface="Times New Roman" charset="0"/>
                <a:ea typeface="Times New Roman" charset="0"/>
                <a:cs typeface="Times New Roman" charset="0"/>
              </a:rPr>
              <a:t>Τεύχος μελέτης εξειδίκευσης μεθοδολογίας, ανάπτυξης προδιαγραφών και μεθοδολογίας επιλογής των σεναρίων των εκπαιδευτικών για όλες τις βαθμίδες εκπαίδευσης ανά́ γνωστικό́ αντικείμενο για τη Δευτεροβάθμια Εκπαίδευση στο γνωστικό́ αντικείμενο «Ιστορία»</a:t>
            </a:r>
            <a:r>
              <a:rPr lang="el-GR" sz="1400" dirty="0">
                <a:latin typeface="Times New Roman" charset="0"/>
                <a:ea typeface="Times New Roman" charset="0"/>
                <a:cs typeface="Times New Roman" charset="0"/>
              </a:rPr>
              <a:t>. Αθήνα: ΙΕΠ. </a:t>
            </a:r>
          </a:p>
          <a:p>
            <a:pPr algn="just">
              <a:lnSpc>
                <a:spcPct val="150000"/>
              </a:lnSpc>
            </a:pPr>
            <a:r>
              <a:rPr lang="el-GR" sz="1400" dirty="0" err="1">
                <a:latin typeface="Times New Roman" charset="0"/>
                <a:ea typeface="Times New Roman" charset="0"/>
                <a:cs typeface="Times New Roman" charset="0"/>
              </a:rPr>
              <a:t>Ξαφάκος</a:t>
            </a:r>
            <a:r>
              <a:rPr lang="el-GR" sz="1400" dirty="0">
                <a:latin typeface="Times New Roman" charset="0"/>
                <a:ea typeface="Times New Roman" charset="0"/>
                <a:cs typeface="Times New Roman" charset="0"/>
              </a:rPr>
              <a:t>, Ε., Παπαδήμας, Λ., </a:t>
            </a:r>
            <a:r>
              <a:rPr lang="el-GR" sz="1400" dirty="0" err="1">
                <a:latin typeface="Times New Roman" charset="0"/>
                <a:ea typeface="Times New Roman" charset="0"/>
                <a:cs typeface="Times New Roman" charset="0"/>
              </a:rPr>
              <a:t>Μαράτος</a:t>
            </a:r>
            <a:r>
              <a:rPr lang="el-GR" sz="1400" dirty="0">
                <a:latin typeface="Times New Roman" charset="0"/>
                <a:ea typeface="Times New Roman" charset="0"/>
                <a:cs typeface="Times New Roman" charset="0"/>
              </a:rPr>
              <a:t>, Α., </a:t>
            </a:r>
            <a:r>
              <a:rPr lang="el-GR" sz="1400" dirty="0" err="1">
                <a:latin typeface="Times New Roman" charset="0"/>
                <a:ea typeface="Times New Roman" charset="0"/>
                <a:cs typeface="Times New Roman" charset="0"/>
              </a:rPr>
              <a:t>Δημακόπουλος</a:t>
            </a:r>
            <a:r>
              <a:rPr lang="el-GR" sz="1400" dirty="0">
                <a:latin typeface="Times New Roman" charset="0"/>
                <a:ea typeface="Times New Roman" charset="0"/>
                <a:cs typeface="Times New Roman" charset="0"/>
              </a:rPr>
              <a:t>, Γ., &amp; </a:t>
            </a:r>
            <a:r>
              <a:rPr lang="el-GR" sz="1400" dirty="0" err="1">
                <a:latin typeface="Times New Roman" charset="0"/>
                <a:ea typeface="Times New Roman" charset="0"/>
                <a:cs typeface="Times New Roman" charset="0"/>
              </a:rPr>
              <a:t>Μπέκα</a:t>
            </a:r>
            <a:r>
              <a:rPr lang="el-GR" sz="1400" dirty="0">
                <a:latin typeface="Times New Roman" charset="0"/>
                <a:ea typeface="Times New Roman" charset="0"/>
                <a:cs typeface="Times New Roman" charset="0"/>
              </a:rPr>
              <a:t>, Α. (2016). Στάσεις  των εκπαιδευτικών Πρωτοβάθμιας Εκπαίδευσης απέναντι στη χρησιμότητα των διδακτικών σεναρίων με τη χρήση των ΤΠΕ. In </a:t>
            </a:r>
            <a:r>
              <a:rPr lang="el-GR" sz="1400" i="1" dirty="0" err="1">
                <a:latin typeface="Times New Roman" charset="0"/>
                <a:ea typeface="Times New Roman" charset="0"/>
                <a:cs typeface="Times New Roman" charset="0"/>
              </a:rPr>
              <a:t>Proceedings</a:t>
            </a:r>
            <a:r>
              <a:rPr lang="el-GR" sz="1400" i="1" dirty="0">
                <a:latin typeface="Times New Roman" charset="0"/>
                <a:ea typeface="Times New Roman" charset="0"/>
                <a:cs typeface="Times New Roman" charset="0"/>
              </a:rPr>
              <a:t> of the 10th </a:t>
            </a:r>
            <a:r>
              <a:rPr lang="el-GR" sz="1400" i="1" dirty="0" err="1">
                <a:latin typeface="Times New Roman" charset="0"/>
                <a:ea typeface="Times New Roman" charset="0"/>
                <a:cs typeface="Times New Roman" charset="0"/>
              </a:rPr>
              <a:t>Pan</a:t>
            </a:r>
            <a:r>
              <a:rPr lang="el-GR" sz="1400" i="1" dirty="0">
                <a:latin typeface="Times New Roman" charset="0"/>
                <a:ea typeface="Times New Roman" charset="0"/>
                <a:cs typeface="Times New Roman" charset="0"/>
              </a:rPr>
              <a:t>-Hellenic and </a:t>
            </a:r>
            <a:r>
              <a:rPr lang="el-GR" sz="1400" dirty="0">
                <a:latin typeface="Times New Roman" charset="0"/>
                <a:ea typeface="Times New Roman" charset="0"/>
                <a:cs typeface="Times New Roman" charset="0"/>
              </a:rPr>
              <a:t> </a:t>
            </a:r>
            <a:r>
              <a:rPr lang="el-GR" sz="1400" i="1" dirty="0">
                <a:latin typeface="Times New Roman" charset="0"/>
                <a:ea typeface="Times New Roman" charset="0"/>
                <a:cs typeface="Times New Roman" charset="0"/>
              </a:rPr>
              <a:t>International </a:t>
            </a:r>
            <a:r>
              <a:rPr lang="el-GR" sz="1400" i="1" dirty="0" err="1">
                <a:latin typeface="Times New Roman" charset="0"/>
                <a:ea typeface="Times New Roman" charset="0"/>
                <a:cs typeface="Times New Roman" charset="0"/>
              </a:rPr>
              <a:t>Conference</a:t>
            </a:r>
            <a:r>
              <a:rPr lang="el-GR" sz="1400" i="1" dirty="0">
                <a:latin typeface="Times New Roman" charset="0"/>
                <a:ea typeface="Times New Roman" charset="0"/>
                <a:cs typeface="Times New Roman" charset="0"/>
              </a:rPr>
              <a:t> ICT in </a:t>
            </a:r>
            <a:r>
              <a:rPr lang="el-GR" sz="1400" i="1" dirty="0" err="1">
                <a:latin typeface="Times New Roman" charset="0"/>
                <a:ea typeface="Times New Roman" charset="0"/>
                <a:cs typeface="Times New Roman" charset="0"/>
              </a:rPr>
              <a:t>Education</a:t>
            </a:r>
            <a:r>
              <a:rPr lang="el-GR" sz="1400" dirty="0">
                <a:latin typeface="Times New Roman" charset="0"/>
                <a:ea typeface="Times New Roman" charset="0"/>
                <a:cs typeface="Times New Roman" charset="0"/>
              </a:rPr>
              <a:t>. Ιωάννινα: HAICTE. </a:t>
            </a:r>
          </a:p>
          <a:p>
            <a:endParaRPr lang="el-GR" sz="1600" dirty="0">
              <a:latin typeface="Times New Roman" charset="0"/>
              <a:ea typeface="Times New Roman" charset="0"/>
              <a:cs typeface="Times New Roman" charset="0"/>
            </a:endParaRPr>
          </a:p>
          <a:p>
            <a:endParaRPr lang="el-GR" sz="1600" dirty="0">
              <a:latin typeface="Times New Roman" charset="0"/>
              <a:ea typeface="Times New Roman" charset="0"/>
              <a:cs typeface="Times New Roman" charset="0"/>
            </a:endParaRPr>
          </a:p>
          <a:p>
            <a:pPr algn="just"/>
            <a:r>
              <a:rPr lang="el-GR" sz="160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 </a:t>
            </a:r>
          </a:p>
        </p:txBody>
      </p:sp>
    </p:spTree>
    <p:extLst>
      <p:ext uri="{BB962C8B-B14F-4D97-AF65-F5344CB8AC3E}">
        <p14:creationId xmlns:p14="http://schemas.microsoft.com/office/powerpoint/2010/main" val="273321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2438027-BBFB-A30E-7DFA-A1F2E70C81C4}"/>
              </a:ext>
            </a:extLst>
          </p:cNvPr>
          <p:cNvSpPr txBox="1"/>
          <p:nvPr/>
        </p:nvSpPr>
        <p:spPr>
          <a:xfrm>
            <a:off x="396025" y="513858"/>
            <a:ext cx="11117688" cy="5864875"/>
          </a:xfrm>
          <a:prstGeom prst="rect">
            <a:avLst/>
          </a:prstGeom>
          <a:noFill/>
        </p:spPr>
        <p:txBody>
          <a:bodyPr wrap="square">
            <a:spAutoFit/>
          </a:bodyPr>
          <a:lstStyle/>
          <a:p>
            <a:pPr algn="just">
              <a:lnSpc>
                <a:spcPct val="150000"/>
              </a:lnSpc>
            </a:pPr>
            <a:r>
              <a:rPr lang="el-GR" b="1" dirty="0">
                <a:latin typeface="Times New Roman" charset="0"/>
                <a:ea typeface="Times New Roman" charset="0"/>
                <a:cs typeface="Times New Roman" charset="0"/>
              </a:rPr>
              <a:t>Θα πρέπει να προσδιοριστούν τα χαρακτηριστικά του</a:t>
            </a:r>
            <a:r>
              <a:rPr lang="en-US" b="1" dirty="0">
                <a:latin typeface="Times New Roman" charset="0"/>
                <a:ea typeface="Times New Roman" charset="0"/>
                <a:cs typeface="Times New Roman" charset="0"/>
              </a:rPr>
              <a:t>: </a:t>
            </a:r>
            <a:endParaRPr lang="el-GR" b="1" dirty="0">
              <a:latin typeface="Times New Roman" charset="0"/>
              <a:ea typeface="Times New Roman" charset="0"/>
              <a:cs typeface="Times New Roman" charset="0"/>
            </a:endParaRPr>
          </a:p>
          <a:p>
            <a:pPr algn="just">
              <a:lnSpc>
                <a:spcPct val="150000"/>
              </a:lnSpc>
            </a:pPr>
            <a:r>
              <a:rPr lang="el-GR" b="1" dirty="0">
                <a:latin typeface="Times New Roman" charset="0"/>
                <a:ea typeface="Times New Roman" charset="0"/>
                <a:cs typeface="Times New Roman" charset="0"/>
              </a:rPr>
              <a:t>1. </a:t>
            </a:r>
            <a:r>
              <a:rPr lang="el-GR" b="1" dirty="0">
                <a:effectLst/>
                <a:latin typeface="Times New Roman" charset="0"/>
                <a:ea typeface="Times New Roman" charset="0"/>
                <a:cs typeface="Times New Roman" charset="0"/>
              </a:rPr>
              <a:t>Ταυτότητα Σεναρίου</a:t>
            </a:r>
            <a:r>
              <a:rPr lang="en-US" b="1" dirty="0">
                <a:effectLst/>
                <a:latin typeface="Times New Roman" charset="0"/>
                <a:ea typeface="Times New Roman" charset="0"/>
                <a:cs typeface="Times New Roman" charset="0"/>
              </a:rPr>
              <a:t>: </a:t>
            </a:r>
            <a:r>
              <a:rPr lang="el-GR" dirty="0">
                <a:effectLst/>
                <a:latin typeface="Times New Roman" charset="0"/>
                <a:ea typeface="Times New Roman" charset="0"/>
                <a:cs typeface="Times New Roman" charset="0"/>
              </a:rPr>
              <a:t>τίτλος, η ηλικία των μαθητών, το γνωστικό́ αντικείμενο ή το εστιακό κέντρο</a:t>
            </a:r>
            <a:r>
              <a:rPr lang="en-US" dirty="0">
                <a:effectLst/>
                <a:latin typeface="Times New Roman" charset="0"/>
                <a:ea typeface="Times New Roman" charset="0"/>
                <a:cs typeface="Times New Roman" charset="0"/>
              </a:rPr>
              <a:t>,</a:t>
            </a:r>
            <a:r>
              <a:rPr lang="el-GR" dirty="0">
                <a:effectLst/>
                <a:latin typeface="Times New Roman" charset="0"/>
                <a:ea typeface="Times New Roman" charset="0"/>
                <a:cs typeface="Times New Roman" charset="0"/>
              </a:rPr>
              <a:t> η διάρκεια, αριθμός ωρών και το πλαίσιο ένταξης (ολοκληρωμένο πρόγραμμα δημιουργικής γραφής, </a:t>
            </a:r>
            <a:r>
              <a:rPr lang="el-GR" dirty="0">
                <a:latin typeface="Times New Roman" charset="0"/>
                <a:ea typeface="Times New Roman" charset="0"/>
                <a:cs typeface="Times New Roman" charset="0"/>
              </a:rPr>
              <a:t>μ</a:t>
            </a:r>
            <a:r>
              <a:rPr lang="en-US" dirty="0" err="1">
                <a:latin typeface="Times New Roman" charset="0"/>
                <a:ea typeface="Times New Roman" charset="0"/>
                <a:cs typeface="Times New Roman" charset="0"/>
              </a:rPr>
              <a:t>έ</a:t>
            </a:r>
            <a:r>
              <a:rPr lang="el-GR" dirty="0" err="1">
                <a:latin typeface="Times New Roman" charset="0"/>
                <a:ea typeface="Times New Roman" charset="0"/>
                <a:cs typeface="Times New Roman" charset="0"/>
              </a:rPr>
              <a:t>θοδος</a:t>
            </a:r>
            <a:r>
              <a:rPr lang="el-GR" dirty="0">
                <a:latin typeface="Times New Roman" charset="0"/>
                <a:ea typeface="Times New Roman" charset="0"/>
                <a:cs typeface="Times New Roman" charset="0"/>
              </a:rPr>
              <a:t> </a:t>
            </a:r>
            <a:r>
              <a:rPr lang="en-US" dirty="0">
                <a:latin typeface="Times New Roman" charset="0"/>
                <a:ea typeface="Times New Roman" charset="0"/>
                <a:cs typeface="Times New Roman" charset="0"/>
              </a:rPr>
              <a:t>project</a:t>
            </a:r>
            <a:r>
              <a:rPr lang="el-GR" dirty="0">
                <a:latin typeface="Times New Roman" charset="0"/>
                <a:ea typeface="Times New Roman" charset="0"/>
                <a:cs typeface="Times New Roman" charset="0"/>
              </a:rPr>
              <a:t> στα πλαίσια ενός μαθήματος, </a:t>
            </a:r>
            <a:endParaRPr lang="en-US" dirty="0">
              <a:effectLst/>
              <a:latin typeface="Times New Roman" charset="0"/>
              <a:ea typeface="Times New Roman" charset="0"/>
              <a:cs typeface="Times New Roman" charset="0"/>
            </a:endParaRPr>
          </a:p>
          <a:p>
            <a:pPr algn="just">
              <a:lnSpc>
                <a:spcPct val="150000"/>
              </a:lnSpc>
            </a:pPr>
            <a:r>
              <a:rPr lang="el-GR" b="1" dirty="0">
                <a:latin typeface="Times New Roman" charset="0"/>
                <a:ea typeface="Times New Roman" charset="0"/>
                <a:cs typeface="Times New Roman" charset="0"/>
              </a:rPr>
              <a:t>2. Οι γνωστικοί και </a:t>
            </a:r>
            <a:r>
              <a:rPr lang="el-GR" b="1" dirty="0" err="1">
                <a:latin typeface="Times New Roman" charset="0"/>
                <a:ea typeface="Times New Roman" charset="0"/>
                <a:cs typeface="Times New Roman" charset="0"/>
              </a:rPr>
              <a:t>κοινωνικοσυναισθηματικοί</a:t>
            </a:r>
            <a:r>
              <a:rPr lang="el-GR" b="1" dirty="0">
                <a:latin typeface="Times New Roman" charset="0"/>
                <a:ea typeface="Times New Roman" charset="0"/>
                <a:cs typeface="Times New Roman" charset="0"/>
              </a:rPr>
              <a:t> στόχοι</a:t>
            </a:r>
          </a:p>
          <a:p>
            <a:pPr algn="just">
              <a:lnSpc>
                <a:spcPct val="150000"/>
              </a:lnSpc>
            </a:pPr>
            <a:r>
              <a:rPr lang="el-GR" b="1" dirty="0">
                <a:latin typeface="Times New Roman" charset="0"/>
                <a:ea typeface="Times New Roman" charset="0"/>
                <a:cs typeface="Times New Roman" charset="0"/>
              </a:rPr>
              <a:t>3. Τ</a:t>
            </a:r>
            <a:r>
              <a:rPr lang="el-GR" b="1" dirty="0">
                <a:effectLst/>
                <a:latin typeface="Times New Roman" charset="0"/>
                <a:ea typeface="Times New Roman" charset="0"/>
                <a:cs typeface="Times New Roman" charset="0"/>
              </a:rPr>
              <a:t>ο περιεχόμενο (εστιακό κέντρο, προκείμενο και εποπτικό υλικό)</a:t>
            </a:r>
            <a:endParaRPr lang="el-GR" b="1" dirty="0">
              <a:latin typeface="Times New Roman" charset="0"/>
              <a:ea typeface="Times New Roman" charset="0"/>
              <a:cs typeface="Times New Roman" charset="0"/>
            </a:endParaRPr>
          </a:p>
          <a:p>
            <a:pPr algn="just">
              <a:lnSpc>
                <a:spcPct val="150000"/>
              </a:lnSpc>
            </a:pPr>
            <a:r>
              <a:rPr lang="el-GR" b="1" dirty="0">
                <a:effectLst/>
                <a:latin typeface="Times New Roman" charset="0"/>
                <a:ea typeface="Times New Roman" charset="0"/>
                <a:cs typeface="Times New Roman" charset="0"/>
              </a:rPr>
              <a:t>4. Τα μέσα διδασκαλίας (</a:t>
            </a:r>
            <a:r>
              <a:rPr lang="el-GR" b="1" dirty="0" err="1">
                <a:effectLst/>
                <a:latin typeface="Times New Roman" charset="0"/>
                <a:ea typeface="Times New Roman" charset="0"/>
                <a:cs typeface="Times New Roman" charset="0"/>
              </a:rPr>
              <a:t>θεατροπαιδαγωγικές</a:t>
            </a:r>
            <a:r>
              <a:rPr lang="el-GR" b="1" dirty="0">
                <a:effectLst/>
                <a:latin typeface="Times New Roman" charset="0"/>
                <a:ea typeface="Times New Roman" charset="0"/>
                <a:cs typeface="Times New Roman" charset="0"/>
              </a:rPr>
              <a:t> τεχνικές αλληλουχία και τύπος δραστηριοτήτων ανάλογα με την ταυτότητα και τους στόχους)</a:t>
            </a:r>
            <a:r>
              <a:rPr lang="el-GR" b="1" dirty="0">
                <a:latin typeface="Times New Roman" charset="0"/>
                <a:ea typeface="Times New Roman" charset="0"/>
                <a:cs typeface="Times New Roman" charset="0"/>
              </a:rPr>
              <a:t> </a:t>
            </a:r>
          </a:p>
          <a:p>
            <a:pPr algn="just">
              <a:lnSpc>
                <a:spcPct val="150000"/>
              </a:lnSpc>
            </a:pPr>
            <a:r>
              <a:rPr lang="el-GR" b="1" dirty="0">
                <a:effectLst/>
                <a:latin typeface="Times New Roman" charset="0"/>
                <a:ea typeface="Times New Roman" charset="0"/>
                <a:cs typeface="Times New Roman" charset="0"/>
              </a:rPr>
              <a:t>5. </a:t>
            </a:r>
            <a:r>
              <a:rPr lang="el-GR" b="1" dirty="0">
                <a:latin typeface="Times New Roman" charset="0"/>
                <a:ea typeface="Times New Roman" charset="0"/>
                <a:cs typeface="Times New Roman" charset="0"/>
              </a:rPr>
              <a:t>Τ</a:t>
            </a:r>
            <a:r>
              <a:rPr lang="el-GR" b="1" dirty="0">
                <a:effectLst/>
                <a:latin typeface="Times New Roman" charset="0"/>
                <a:ea typeface="Times New Roman" charset="0"/>
                <a:cs typeface="Times New Roman" charset="0"/>
              </a:rPr>
              <a:t>ο εποπτικό́ υλικό́, οργάνωση διδασκαλίας και απαιτούμενη υλικοτεχνική υποδομή (προκείμενο, σκηνικά αντικείμενα διαμόρφωσης χώρου και αυτοσχεδιασμών, υλικά για την </a:t>
            </a:r>
            <a:r>
              <a:rPr lang="el-GR" b="1" dirty="0" err="1">
                <a:effectLst/>
                <a:latin typeface="Times New Roman" charset="0"/>
                <a:ea typeface="Times New Roman" charset="0"/>
                <a:cs typeface="Times New Roman" charset="0"/>
              </a:rPr>
              <a:t>ευισθητοποίηση</a:t>
            </a:r>
            <a:r>
              <a:rPr lang="el-GR" b="1" dirty="0">
                <a:effectLst/>
                <a:latin typeface="Times New Roman" charset="0"/>
                <a:ea typeface="Times New Roman" charset="0"/>
                <a:cs typeface="Times New Roman" charset="0"/>
              </a:rPr>
              <a:t> </a:t>
            </a:r>
            <a:r>
              <a:rPr lang="el-GR" b="1" dirty="0" err="1">
                <a:effectLst/>
                <a:latin typeface="Times New Roman" charset="0"/>
                <a:ea typeface="Times New Roman" charset="0"/>
                <a:cs typeface="Times New Roman" charset="0"/>
              </a:rPr>
              <a:t>όωπς</a:t>
            </a:r>
            <a:r>
              <a:rPr lang="el-GR" b="1" dirty="0">
                <a:effectLst/>
                <a:latin typeface="Times New Roman" charset="0"/>
                <a:ea typeface="Times New Roman" charset="0"/>
                <a:cs typeface="Times New Roman" charset="0"/>
              </a:rPr>
              <a:t> μπάλες, στεφάνια κορδέλες)</a:t>
            </a:r>
          </a:p>
          <a:p>
            <a:pPr algn="just">
              <a:lnSpc>
                <a:spcPct val="150000"/>
              </a:lnSpc>
            </a:pPr>
            <a:r>
              <a:rPr lang="el-GR" b="1" dirty="0">
                <a:latin typeface="Times New Roman" charset="0"/>
                <a:ea typeface="Times New Roman" charset="0"/>
                <a:cs typeface="Times New Roman" charset="0"/>
              </a:rPr>
              <a:t>6. Περιγραφή διδακτικής πορείας (αλληλουχία ασκήσεων τρεις ή τέσσερις φάσεις </a:t>
            </a:r>
            <a:r>
              <a:rPr lang="el-GR" b="1" dirty="0" err="1">
                <a:latin typeface="Times New Roman" charset="0"/>
                <a:ea typeface="Times New Roman" charset="0"/>
                <a:cs typeface="Times New Roman" charset="0"/>
              </a:rPr>
              <a:t>θεατροπαιδαγωγικών</a:t>
            </a:r>
            <a:r>
              <a:rPr lang="el-GR" b="1" dirty="0">
                <a:latin typeface="Times New Roman" charset="0"/>
                <a:ea typeface="Times New Roman" charset="0"/>
                <a:cs typeface="Times New Roman" charset="0"/>
              </a:rPr>
              <a:t> προγραμμάτων) </a:t>
            </a:r>
          </a:p>
          <a:p>
            <a:pPr algn="just">
              <a:lnSpc>
                <a:spcPct val="150000"/>
              </a:lnSpc>
            </a:pPr>
            <a:r>
              <a:rPr lang="el-GR" b="1" dirty="0">
                <a:effectLst/>
                <a:latin typeface="Times New Roman" charset="0"/>
                <a:ea typeface="Times New Roman" charset="0"/>
                <a:cs typeface="Times New Roman" charset="0"/>
              </a:rPr>
              <a:t>6. Τρόποι αξιολόγησης (αρχική διαμορφωτική αθροιστική αναθεώρηση και χτίσιμο εκ νέου του προγράμματος)</a:t>
            </a:r>
            <a:endParaRPr lang="en-GR" b="1" dirty="0"/>
          </a:p>
        </p:txBody>
      </p:sp>
    </p:spTree>
    <p:extLst>
      <p:ext uri="{BB962C8B-B14F-4D97-AF65-F5344CB8AC3E}">
        <p14:creationId xmlns:p14="http://schemas.microsoft.com/office/powerpoint/2010/main" val="3086652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C895A2-5894-8165-3E4C-DBC76110DFE2}"/>
              </a:ext>
            </a:extLst>
          </p:cNvPr>
          <p:cNvSpPr txBox="1"/>
          <p:nvPr/>
        </p:nvSpPr>
        <p:spPr>
          <a:xfrm>
            <a:off x="2348248" y="103031"/>
            <a:ext cx="7495504" cy="369332"/>
          </a:xfrm>
          <a:prstGeom prst="rect">
            <a:avLst/>
          </a:prstGeom>
          <a:noFill/>
        </p:spPr>
        <p:txBody>
          <a:bodyPr wrap="square" rtlCol="0">
            <a:spAutoFit/>
          </a:bodyPr>
          <a:lstStyle/>
          <a:p>
            <a:r>
              <a:rPr lang="el-GR" b="1" dirty="0">
                <a:latin typeface="Times New Roman" panose="02020603050405020304" pitchFamily="18" charset="0"/>
                <a:cs typeface="Times New Roman" panose="02020603050405020304" pitchFamily="18" charset="0"/>
              </a:rPr>
              <a:t>Δομή Διδακτικού Σεναρίου με βάση την </a:t>
            </a:r>
            <a:r>
              <a:rPr lang="el-GR" b="1" dirty="0" err="1">
                <a:latin typeface="Times New Roman" panose="02020603050405020304" pitchFamily="18" charset="0"/>
                <a:cs typeface="Times New Roman" panose="02020603050405020304" pitchFamily="18" charset="0"/>
              </a:rPr>
              <a:t>πλατφ</a:t>
            </a:r>
            <a:r>
              <a:rPr lang="en-US" b="1" dirty="0" err="1">
                <a:latin typeface="Times New Roman" panose="02020603050405020304" pitchFamily="18" charset="0"/>
                <a:cs typeface="Times New Roman" panose="02020603050405020304" pitchFamily="18" charset="0"/>
              </a:rPr>
              <a:t>ό</a:t>
            </a:r>
            <a:r>
              <a:rPr lang="el-GR" b="1" dirty="0" err="1">
                <a:latin typeface="Times New Roman" panose="02020603050405020304" pitchFamily="18" charset="0"/>
                <a:cs typeface="Times New Roman" panose="02020603050405020304" pitchFamily="18" charset="0"/>
              </a:rPr>
              <a:t>ρμα</a:t>
            </a:r>
            <a:r>
              <a:rPr lang="el-GR" b="1" dirty="0">
                <a:latin typeface="Times New Roman" panose="02020603050405020304" pitchFamily="18" charset="0"/>
                <a:cs typeface="Times New Roman" panose="02020603050405020304" pitchFamily="18" charset="0"/>
              </a:rPr>
              <a:t> Αίσωπος</a:t>
            </a:r>
            <a:endParaRPr lang="en-GR" b="1"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9674A3-4AF3-5C28-A8A1-1186AF669F5C}"/>
              </a:ext>
            </a:extLst>
          </p:cNvPr>
          <p:cNvSpPr txBox="1"/>
          <p:nvPr/>
        </p:nvSpPr>
        <p:spPr>
          <a:xfrm>
            <a:off x="176548" y="633889"/>
            <a:ext cx="11838904" cy="4889993"/>
          </a:xfrm>
          <a:prstGeom prst="rect">
            <a:avLst/>
          </a:prstGeom>
          <a:noFill/>
        </p:spPr>
        <p:txBody>
          <a:bodyPr wrap="square">
            <a:spAutoFit/>
          </a:bodyPr>
          <a:lstStyle/>
          <a:p>
            <a:pPr marL="285750" indent="-285750">
              <a:buFont typeface="Wingdings" pitchFamily="2" charset="2"/>
              <a:buChar char="Ø"/>
            </a:pPr>
            <a:r>
              <a:rPr lang="en-GR" b="1" dirty="0">
                <a:latin typeface="Times New Roman" panose="02020603050405020304" pitchFamily="18" charset="0"/>
                <a:cs typeface="Times New Roman" panose="02020603050405020304" pitchFamily="18" charset="0"/>
              </a:rPr>
              <a:t> ΤΑΥΤΟΤΗΤΑ ΔΙΔΑΚΤΙΚΟΥ ΣΕΝΑΡΙΟΥ</a:t>
            </a:r>
          </a:p>
          <a:p>
            <a:pPr algn="just">
              <a:lnSpc>
                <a:spcPct val="150000"/>
              </a:lnSpc>
            </a:pPr>
            <a:r>
              <a:rPr lang="el-GR" sz="1600" dirty="0">
                <a:latin typeface="Times New Roman" panose="02020603050405020304" pitchFamily="18" charset="0"/>
                <a:cs typeface="Times New Roman" panose="02020603050405020304" pitchFamily="18" charset="0"/>
              </a:rPr>
              <a:t>- </a:t>
            </a:r>
            <a:r>
              <a:rPr lang="en-GR" sz="1600" dirty="0">
                <a:latin typeface="Times New Roman" panose="02020603050405020304" pitchFamily="18" charset="0"/>
                <a:cs typeface="Times New Roman" panose="02020603050405020304" pitchFamily="18" charset="0"/>
              </a:rPr>
              <a:t>Τίτλος διδακτικού σεναρίου</a:t>
            </a:r>
          </a:p>
          <a:p>
            <a:pPr algn="just">
              <a:lnSpc>
                <a:spcPct val="150000"/>
              </a:lnSpc>
            </a:pPr>
            <a:r>
              <a:rPr lang="el-GR" sz="1600" dirty="0">
                <a:latin typeface="Times New Roman" panose="02020603050405020304" pitchFamily="18" charset="0"/>
                <a:cs typeface="Times New Roman" panose="02020603050405020304" pitchFamily="18" charset="0"/>
              </a:rPr>
              <a:t>- </a:t>
            </a:r>
            <a:r>
              <a:rPr lang="en-GR" sz="1600" dirty="0">
                <a:latin typeface="Times New Roman" panose="02020603050405020304" pitchFamily="18" charset="0"/>
                <a:cs typeface="Times New Roman" panose="02020603050405020304" pitchFamily="18" charset="0"/>
              </a:rPr>
              <a:t>Δημιουργός/οί</a:t>
            </a:r>
          </a:p>
          <a:p>
            <a:pPr algn="just">
              <a:lnSpc>
                <a:spcPct val="150000"/>
              </a:lnSpc>
            </a:pPr>
            <a:r>
              <a:rPr lang="el-GR" sz="1600" dirty="0">
                <a:latin typeface="Times New Roman" panose="02020603050405020304" pitchFamily="18" charset="0"/>
                <a:cs typeface="Times New Roman" panose="02020603050405020304" pitchFamily="18" charset="0"/>
              </a:rPr>
              <a:t>- </a:t>
            </a:r>
            <a:r>
              <a:rPr lang="en-GR" sz="1600" dirty="0">
                <a:latin typeface="Times New Roman" panose="02020603050405020304" pitchFamily="18" charset="0"/>
                <a:cs typeface="Times New Roman" panose="02020603050405020304" pitchFamily="18" charset="0"/>
              </a:rPr>
              <a:t>Βαθμίδα - Τάξη</a:t>
            </a:r>
          </a:p>
          <a:p>
            <a:pPr algn="just">
              <a:lnSpc>
                <a:spcPct val="150000"/>
              </a:lnSpc>
            </a:pPr>
            <a:r>
              <a:rPr lang="el-GR" sz="1600" dirty="0">
                <a:latin typeface="Times New Roman" panose="02020603050405020304" pitchFamily="18" charset="0"/>
                <a:cs typeface="Times New Roman" panose="02020603050405020304" pitchFamily="18" charset="0"/>
              </a:rPr>
              <a:t>- </a:t>
            </a:r>
            <a:r>
              <a:rPr lang="en-GR" sz="1600" dirty="0">
                <a:latin typeface="Times New Roman" panose="02020603050405020304" pitchFamily="18" charset="0"/>
                <a:cs typeface="Times New Roman" panose="02020603050405020304" pitchFamily="18" charset="0"/>
              </a:rPr>
              <a:t>Εμπλεκόμενες γνωστικές περιοχές και συμβατότητα με ΠΣ</a:t>
            </a:r>
          </a:p>
          <a:p>
            <a:pPr algn="just">
              <a:lnSpc>
                <a:spcPct val="150000"/>
              </a:lnSpc>
            </a:pPr>
            <a:r>
              <a:rPr lang="en-GR" sz="1600" dirty="0">
                <a:latin typeface="Times New Roman" panose="02020603050405020304" pitchFamily="18" charset="0"/>
                <a:cs typeface="Times New Roman" panose="02020603050405020304" pitchFamily="18" charset="0"/>
              </a:rPr>
              <a:t>- Γνωστικό αντικείμενο - Θεματικό πεδίο - Θεματική ενότητα</a:t>
            </a:r>
          </a:p>
          <a:p>
            <a:pPr algn="just">
              <a:lnSpc>
                <a:spcPct val="150000"/>
              </a:lnSpc>
            </a:pPr>
            <a:r>
              <a:rPr lang="en-GR" sz="1600" dirty="0">
                <a:latin typeface="Times New Roman" panose="02020603050405020304" pitchFamily="18" charset="0"/>
                <a:cs typeface="Times New Roman" panose="02020603050405020304" pitchFamily="18" charset="0"/>
              </a:rPr>
              <a:t>- Προσδοκώμενα μαθησιακά αποτελέσματα όπως αναφέρονται στο ΠΣ</a:t>
            </a:r>
          </a:p>
          <a:p>
            <a:pPr algn="just">
              <a:lnSpc>
                <a:spcPct val="150000"/>
              </a:lnSpc>
            </a:pPr>
            <a:r>
              <a:rPr lang="en-GR" sz="1600" dirty="0">
                <a:latin typeface="Times New Roman" panose="02020603050405020304" pitchFamily="18" charset="0"/>
                <a:cs typeface="Times New Roman" panose="02020603050405020304" pitchFamily="18" charset="0"/>
              </a:rPr>
              <a:t>- Σχέση με άλλες θεματικές ενότητες ή/και θεματικά πεδία του γνωστικού αντικειμένου</a:t>
            </a:r>
          </a:p>
          <a:p>
            <a:pPr algn="just">
              <a:lnSpc>
                <a:spcPct val="150000"/>
              </a:lnSpc>
            </a:pPr>
            <a:r>
              <a:rPr lang="en-GR" sz="1600" dirty="0">
                <a:latin typeface="Times New Roman" panose="02020603050405020304" pitchFamily="18" charset="0"/>
                <a:cs typeface="Times New Roman" panose="02020603050405020304" pitchFamily="18" charset="0"/>
              </a:rPr>
              <a:t>ή/και άλλα γνωστικά αντικείμενα</a:t>
            </a:r>
          </a:p>
          <a:p>
            <a:pPr algn="just">
              <a:lnSpc>
                <a:spcPct val="150000"/>
              </a:lnSpc>
            </a:pPr>
            <a:r>
              <a:rPr lang="el-GR" sz="1600" dirty="0">
                <a:latin typeface="Times New Roman" panose="02020603050405020304" pitchFamily="18" charset="0"/>
                <a:cs typeface="Times New Roman" panose="02020603050405020304" pitchFamily="18" charset="0"/>
              </a:rPr>
              <a:t>-</a:t>
            </a:r>
            <a:r>
              <a:rPr lang="en-GR" sz="1600" dirty="0">
                <a:latin typeface="Times New Roman" panose="02020603050405020304" pitchFamily="18" charset="0"/>
                <a:cs typeface="Times New Roman" panose="02020603050405020304" pitchFamily="18" charset="0"/>
              </a:rPr>
              <a:t>Χρονική διάρκεια</a:t>
            </a:r>
            <a:endParaRPr lang="el-GR" sz="1600" dirty="0">
              <a:latin typeface="Times New Roman" panose="02020603050405020304" pitchFamily="18" charset="0"/>
              <a:cs typeface="Times New Roman" panose="02020603050405020304" pitchFamily="18" charset="0"/>
            </a:endParaRPr>
          </a:p>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ΣΚΕΠΤΙΚΟ ΣΕΝΑΡΙΟΥ (και πιθανές αντιλήψεις μαθητών/τριών για το προς μελέτη θέμα) –ΕΠΙΣΤΗΜΟΝΙΚΟ/ ΓΝΩΣΤΙΚΟ ΠΕΡΙΕΧΟΜΕΝΟ</a:t>
            </a:r>
          </a:p>
          <a:p>
            <a:pPr marL="285750" indent="-285750" algn="just">
              <a:lnSpc>
                <a:spcPct val="150000"/>
              </a:lnSpc>
              <a:buFont typeface="Wingdings" pitchFamily="2" charset="2"/>
              <a:buChar char="Ø"/>
            </a:pPr>
            <a:r>
              <a:rPr lang="el-GR" b="1" dirty="0">
                <a:latin typeface="Times New Roman" panose="02020603050405020304" pitchFamily="18" charset="0"/>
                <a:cs typeface="Times New Roman" panose="02020603050405020304" pitchFamily="18" charset="0"/>
              </a:rPr>
              <a:t> ΠΡΟΑΠΑΙΤΟΥΜΕΝΕΣ ΓΝΩΣΕΙΣ ΚΑΙ ΕΠΙΘΥΜΗΤΕΣ ΔΕΞΙΟΤΗΤΕΣ</a:t>
            </a:r>
          </a:p>
        </p:txBody>
      </p:sp>
    </p:spTree>
    <p:extLst>
      <p:ext uri="{BB962C8B-B14F-4D97-AF65-F5344CB8AC3E}">
        <p14:creationId xmlns:p14="http://schemas.microsoft.com/office/powerpoint/2010/main" val="6721691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1357</TotalTime>
  <Words>4483</Words>
  <Application>Microsoft Macintosh PowerPoint</Application>
  <PresentationFormat>Widescreen</PresentationFormat>
  <Paragraphs>160</Paragraphs>
  <Slides>25</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Roboto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cp:revision>
  <cp:lastPrinted>2025-01-18T09:44:01Z</cp:lastPrinted>
  <dcterms:created xsi:type="dcterms:W3CDTF">2025-01-17T16:31:34Z</dcterms:created>
  <dcterms:modified xsi:type="dcterms:W3CDTF">2025-01-18T15:08:47Z</dcterms:modified>
</cp:coreProperties>
</file>