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73" r:id="rId3"/>
    <p:sldId id="262" r:id="rId4"/>
    <p:sldId id="284" r:id="rId5"/>
    <p:sldId id="260" r:id="rId6"/>
    <p:sldId id="261" r:id="rId7"/>
    <p:sldId id="285" r:id="rId8"/>
    <p:sldId id="274" r:id="rId9"/>
    <p:sldId id="270" r:id="rId10"/>
    <p:sldId id="271" r:id="rId11"/>
    <p:sldId id="272" r:id="rId12"/>
    <p:sldId id="293" r:id="rId13"/>
    <p:sldId id="286" r:id="rId14"/>
    <p:sldId id="287" r:id="rId15"/>
    <p:sldId id="288" r:id="rId16"/>
    <p:sldId id="289" r:id="rId17"/>
    <p:sldId id="290" r:id="rId18"/>
    <p:sldId id="292" r:id="rId19"/>
    <p:sldId id="291" r:id="rId20"/>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5329"/>
  </p:normalViewPr>
  <p:slideViewPr>
    <p:cSldViewPr snapToGrid="0">
      <p:cViewPr varScale="1">
        <p:scale>
          <a:sx n="99" d="100"/>
          <a:sy n="99" d="100"/>
        </p:scale>
        <p:origin x="5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AC428-0712-8900-A851-D9603AA7544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492B215F-D8FD-1798-BB73-35263F85E6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6F9F8828-AA5C-6854-03BA-1E63E2BD2C27}"/>
              </a:ext>
            </a:extLst>
          </p:cNvPr>
          <p:cNvSpPr>
            <a:spLocks noGrp="1"/>
          </p:cNvSpPr>
          <p:nvPr>
            <p:ph type="dt" sz="half" idx="10"/>
          </p:nvPr>
        </p:nvSpPr>
        <p:spPr/>
        <p:txBody>
          <a:bodyPr/>
          <a:lstStyle/>
          <a:p>
            <a:fld id="{9CCD9B9D-8363-BA4C-A218-994A75F21A2D}" type="datetimeFigureOut">
              <a:rPr lang="en-GR" smtClean="0"/>
              <a:t>9/12/23</a:t>
            </a:fld>
            <a:endParaRPr lang="en-GR"/>
          </a:p>
        </p:txBody>
      </p:sp>
      <p:sp>
        <p:nvSpPr>
          <p:cNvPr id="5" name="Footer Placeholder 4">
            <a:extLst>
              <a:ext uri="{FF2B5EF4-FFF2-40B4-BE49-F238E27FC236}">
                <a16:creationId xmlns:a16="http://schemas.microsoft.com/office/drawing/2014/main" id="{3B3D9EBA-1A1C-68FD-114F-F4B6C456991A}"/>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43557367-260F-519C-14A5-8B74E68F2DCC}"/>
              </a:ext>
            </a:extLst>
          </p:cNvPr>
          <p:cNvSpPr>
            <a:spLocks noGrp="1"/>
          </p:cNvSpPr>
          <p:nvPr>
            <p:ph type="sldNum" sz="quarter" idx="12"/>
          </p:nvPr>
        </p:nvSpPr>
        <p:spPr/>
        <p:txBody>
          <a:bodyPr/>
          <a:lstStyle/>
          <a:p>
            <a:fld id="{88A078B3-6333-BF4A-83DA-AE9B1FAF1D27}" type="slidenum">
              <a:rPr lang="en-GR" smtClean="0"/>
              <a:t>‹#›</a:t>
            </a:fld>
            <a:endParaRPr lang="en-GR"/>
          </a:p>
        </p:txBody>
      </p:sp>
    </p:spTree>
    <p:extLst>
      <p:ext uri="{BB962C8B-B14F-4D97-AF65-F5344CB8AC3E}">
        <p14:creationId xmlns:p14="http://schemas.microsoft.com/office/powerpoint/2010/main" val="3171731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06E7-EDF9-545E-19FE-88A30E89E50F}"/>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A95E175B-E5B4-D191-7AC3-8E9EFA2F316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C5389333-BC5F-A25C-1114-1F987DA83023}"/>
              </a:ext>
            </a:extLst>
          </p:cNvPr>
          <p:cNvSpPr>
            <a:spLocks noGrp="1"/>
          </p:cNvSpPr>
          <p:nvPr>
            <p:ph type="dt" sz="half" idx="10"/>
          </p:nvPr>
        </p:nvSpPr>
        <p:spPr/>
        <p:txBody>
          <a:bodyPr/>
          <a:lstStyle/>
          <a:p>
            <a:fld id="{9CCD9B9D-8363-BA4C-A218-994A75F21A2D}" type="datetimeFigureOut">
              <a:rPr lang="en-GR" smtClean="0"/>
              <a:t>9/12/23</a:t>
            </a:fld>
            <a:endParaRPr lang="en-GR"/>
          </a:p>
        </p:txBody>
      </p:sp>
      <p:sp>
        <p:nvSpPr>
          <p:cNvPr id="5" name="Footer Placeholder 4">
            <a:extLst>
              <a:ext uri="{FF2B5EF4-FFF2-40B4-BE49-F238E27FC236}">
                <a16:creationId xmlns:a16="http://schemas.microsoft.com/office/drawing/2014/main" id="{FC354C7F-81D5-050A-8C08-46D524E5B2FD}"/>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F94D4833-7566-EE58-1628-38EBF9446585}"/>
              </a:ext>
            </a:extLst>
          </p:cNvPr>
          <p:cNvSpPr>
            <a:spLocks noGrp="1"/>
          </p:cNvSpPr>
          <p:nvPr>
            <p:ph type="sldNum" sz="quarter" idx="12"/>
          </p:nvPr>
        </p:nvSpPr>
        <p:spPr/>
        <p:txBody>
          <a:bodyPr/>
          <a:lstStyle/>
          <a:p>
            <a:fld id="{88A078B3-6333-BF4A-83DA-AE9B1FAF1D27}" type="slidenum">
              <a:rPr lang="en-GR" smtClean="0"/>
              <a:t>‹#›</a:t>
            </a:fld>
            <a:endParaRPr lang="en-GR"/>
          </a:p>
        </p:txBody>
      </p:sp>
    </p:spTree>
    <p:extLst>
      <p:ext uri="{BB962C8B-B14F-4D97-AF65-F5344CB8AC3E}">
        <p14:creationId xmlns:p14="http://schemas.microsoft.com/office/powerpoint/2010/main" val="405505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C0EDEC-F588-97EC-815B-6A638D2A1C0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EED750AE-342F-C6CF-6EB4-F762E1F8822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92DA5EE5-7BBF-0982-E2C1-AAB1DB71E6C7}"/>
              </a:ext>
            </a:extLst>
          </p:cNvPr>
          <p:cNvSpPr>
            <a:spLocks noGrp="1"/>
          </p:cNvSpPr>
          <p:nvPr>
            <p:ph type="dt" sz="half" idx="10"/>
          </p:nvPr>
        </p:nvSpPr>
        <p:spPr/>
        <p:txBody>
          <a:bodyPr/>
          <a:lstStyle/>
          <a:p>
            <a:fld id="{9CCD9B9D-8363-BA4C-A218-994A75F21A2D}" type="datetimeFigureOut">
              <a:rPr lang="en-GR" smtClean="0"/>
              <a:t>9/12/23</a:t>
            </a:fld>
            <a:endParaRPr lang="en-GR"/>
          </a:p>
        </p:txBody>
      </p:sp>
      <p:sp>
        <p:nvSpPr>
          <p:cNvPr id="5" name="Footer Placeholder 4">
            <a:extLst>
              <a:ext uri="{FF2B5EF4-FFF2-40B4-BE49-F238E27FC236}">
                <a16:creationId xmlns:a16="http://schemas.microsoft.com/office/drawing/2014/main" id="{AD0892E3-5495-C6DA-7495-3D2FC9154FD1}"/>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E464C0CE-F7FB-D403-EC98-8FFA890E6B64}"/>
              </a:ext>
            </a:extLst>
          </p:cNvPr>
          <p:cNvSpPr>
            <a:spLocks noGrp="1"/>
          </p:cNvSpPr>
          <p:nvPr>
            <p:ph type="sldNum" sz="quarter" idx="12"/>
          </p:nvPr>
        </p:nvSpPr>
        <p:spPr/>
        <p:txBody>
          <a:bodyPr/>
          <a:lstStyle/>
          <a:p>
            <a:fld id="{88A078B3-6333-BF4A-83DA-AE9B1FAF1D27}" type="slidenum">
              <a:rPr lang="en-GR" smtClean="0"/>
              <a:t>‹#›</a:t>
            </a:fld>
            <a:endParaRPr lang="en-GR"/>
          </a:p>
        </p:txBody>
      </p:sp>
    </p:spTree>
    <p:extLst>
      <p:ext uri="{BB962C8B-B14F-4D97-AF65-F5344CB8AC3E}">
        <p14:creationId xmlns:p14="http://schemas.microsoft.com/office/powerpoint/2010/main" val="3248300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D0C88-5E16-252C-B43F-782450ECDB8E}"/>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50E12396-96AE-7BDF-4B5B-853AAE78CF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4D528E9C-9681-4497-EEFF-E3FFD442440E}"/>
              </a:ext>
            </a:extLst>
          </p:cNvPr>
          <p:cNvSpPr>
            <a:spLocks noGrp="1"/>
          </p:cNvSpPr>
          <p:nvPr>
            <p:ph type="dt" sz="half" idx="10"/>
          </p:nvPr>
        </p:nvSpPr>
        <p:spPr/>
        <p:txBody>
          <a:bodyPr/>
          <a:lstStyle/>
          <a:p>
            <a:fld id="{9CCD9B9D-8363-BA4C-A218-994A75F21A2D}" type="datetimeFigureOut">
              <a:rPr lang="en-GR" smtClean="0"/>
              <a:t>9/12/23</a:t>
            </a:fld>
            <a:endParaRPr lang="en-GR"/>
          </a:p>
        </p:txBody>
      </p:sp>
      <p:sp>
        <p:nvSpPr>
          <p:cNvPr id="5" name="Footer Placeholder 4">
            <a:extLst>
              <a:ext uri="{FF2B5EF4-FFF2-40B4-BE49-F238E27FC236}">
                <a16:creationId xmlns:a16="http://schemas.microsoft.com/office/drawing/2014/main" id="{46AE480A-0446-57AE-5F4F-2D30277DF342}"/>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CD757235-5CDB-B92A-DFAA-2DBC31CF0A36}"/>
              </a:ext>
            </a:extLst>
          </p:cNvPr>
          <p:cNvSpPr>
            <a:spLocks noGrp="1"/>
          </p:cNvSpPr>
          <p:nvPr>
            <p:ph type="sldNum" sz="quarter" idx="12"/>
          </p:nvPr>
        </p:nvSpPr>
        <p:spPr/>
        <p:txBody>
          <a:bodyPr/>
          <a:lstStyle/>
          <a:p>
            <a:fld id="{88A078B3-6333-BF4A-83DA-AE9B1FAF1D27}" type="slidenum">
              <a:rPr lang="en-GR" smtClean="0"/>
              <a:t>‹#›</a:t>
            </a:fld>
            <a:endParaRPr lang="en-GR"/>
          </a:p>
        </p:txBody>
      </p:sp>
    </p:spTree>
    <p:extLst>
      <p:ext uri="{BB962C8B-B14F-4D97-AF65-F5344CB8AC3E}">
        <p14:creationId xmlns:p14="http://schemas.microsoft.com/office/powerpoint/2010/main" val="34494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20D4-DDCC-2576-CDC9-2D3414BF424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433F0FBC-20F2-404A-077C-EFF09D997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D616612-21F9-4E73-869F-46C74F157253}"/>
              </a:ext>
            </a:extLst>
          </p:cNvPr>
          <p:cNvSpPr>
            <a:spLocks noGrp="1"/>
          </p:cNvSpPr>
          <p:nvPr>
            <p:ph type="dt" sz="half" idx="10"/>
          </p:nvPr>
        </p:nvSpPr>
        <p:spPr/>
        <p:txBody>
          <a:bodyPr/>
          <a:lstStyle/>
          <a:p>
            <a:fld id="{9CCD9B9D-8363-BA4C-A218-994A75F21A2D}" type="datetimeFigureOut">
              <a:rPr lang="en-GR" smtClean="0"/>
              <a:t>9/12/23</a:t>
            </a:fld>
            <a:endParaRPr lang="en-GR"/>
          </a:p>
        </p:txBody>
      </p:sp>
      <p:sp>
        <p:nvSpPr>
          <p:cNvPr id="5" name="Footer Placeholder 4">
            <a:extLst>
              <a:ext uri="{FF2B5EF4-FFF2-40B4-BE49-F238E27FC236}">
                <a16:creationId xmlns:a16="http://schemas.microsoft.com/office/drawing/2014/main" id="{83A045ED-BDE3-C53C-DC39-0226CAD581B4}"/>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50AB7362-FB95-1DD5-378B-75345C0F46CC}"/>
              </a:ext>
            </a:extLst>
          </p:cNvPr>
          <p:cNvSpPr>
            <a:spLocks noGrp="1"/>
          </p:cNvSpPr>
          <p:nvPr>
            <p:ph type="sldNum" sz="quarter" idx="12"/>
          </p:nvPr>
        </p:nvSpPr>
        <p:spPr/>
        <p:txBody>
          <a:bodyPr/>
          <a:lstStyle/>
          <a:p>
            <a:fld id="{88A078B3-6333-BF4A-83DA-AE9B1FAF1D27}" type="slidenum">
              <a:rPr lang="en-GR" smtClean="0"/>
              <a:t>‹#›</a:t>
            </a:fld>
            <a:endParaRPr lang="en-GR"/>
          </a:p>
        </p:txBody>
      </p:sp>
    </p:spTree>
    <p:extLst>
      <p:ext uri="{BB962C8B-B14F-4D97-AF65-F5344CB8AC3E}">
        <p14:creationId xmlns:p14="http://schemas.microsoft.com/office/powerpoint/2010/main" val="811397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33A60-061A-3AB7-604B-670947D83495}"/>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C76386A3-625F-992F-FEC3-DB174138F4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431F3BC3-3B05-A801-16D9-4FD74E5B4EB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2DB06017-62F3-1A5F-473A-DDA19297721F}"/>
              </a:ext>
            </a:extLst>
          </p:cNvPr>
          <p:cNvSpPr>
            <a:spLocks noGrp="1"/>
          </p:cNvSpPr>
          <p:nvPr>
            <p:ph type="dt" sz="half" idx="10"/>
          </p:nvPr>
        </p:nvSpPr>
        <p:spPr/>
        <p:txBody>
          <a:bodyPr/>
          <a:lstStyle/>
          <a:p>
            <a:fld id="{9CCD9B9D-8363-BA4C-A218-994A75F21A2D}" type="datetimeFigureOut">
              <a:rPr lang="en-GR" smtClean="0"/>
              <a:t>9/12/23</a:t>
            </a:fld>
            <a:endParaRPr lang="en-GR"/>
          </a:p>
        </p:txBody>
      </p:sp>
      <p:sp>
        <p:nvSpPr>
          <p:cNvPr id="6" name="Footer Placeholder 5">
            <a:extLst>
              <a:ext uri="{FF2B5EF4-FFF2-40B4-BE49-F238E27FC236}">
                <a16:creationId xmlns:a16="http://schemas.microsoft.com/office/drawing/2014/main" id="{97F155F8-4ED2-6678-941F-C758203F9C6A}"/>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66E675F-93A5-BBCA-21C6-1D8222BBEA5C}"/>
              </a:ext>
            </a:extLst>
          </p:cNvPr>
          <p:cNvSpPr>
            <a:spLocks noGrp="1"/>
          </p:cNvSpPr>
          <p:nvPr>
            <p:ph type="sldNum" sz="quarter" idx="12"/>
          </p:nvPr>
        </p:nvSpPr>
        <p:spPr/>
        <p:txBody>
          <a:bodyPr/>
          <a:lstStyle/>
          <a:p>
            <a:fld id="{88A078B3-6333-BF4A-83DA-AE9B1FAF1D27}" type="slidenum">
              <a:rPr lang="en-GR" smtClean="0"/>
              <a:t>‹#›</a:t>
            </a:fld>
            <a:endParaRPr lang="en-GR"/>
          </a:p>
        </p:txBody>
      </p:sp>
    </p:spTree>
    <p:extLst>
      <p:ext uri="{BB962C8B-B14F-4D97-AF65-F5344CB8AC3E}">
        <p14:creationId xmlns:p14="http://schemas.microsoft.com/office/powerpoint/2010/main" val="487482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8AF72-8A0D-395E-5733-38A895BE92D4}"/>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45098A09-6D42-06F7-55B7-46E1663EC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C8C9E0D-FFEC-95C7-AAC4-798C90971E9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D362BDFD-7D44-D15B-95D6-49A6C56683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F448AE-5B84-9248-BA72-C997E41A805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C7C3DEE1-FF1C-CCC2-2041-1A192C84A93C}"/>
              </a:ext>
            </a:extLst>
          </p:cNvPr>
          <p:cNvSpPr>
            <a:spLocks noGrp="1"/>
          </p:cNvSpPr>
          <p:nvPr>
            <p:ph type="dt" sz="half" idx="10"/>
          </p:nvPr>
        </p:nvSpPr>
        <p:spPr/>
        <p:txBody>
          <a:bodyPr/>
          <a:lstStyle/>
          <a:p>
            <a:fld id="{9CCD9B9D-8363-BA4C-A218-994A75F21A2D}" type="datetimeFigureOut">
              <a:rPr lang="en-GR" smtClean="0"/>
              <a:t>9/12/23</a:t>
            </a:fld>
            <a:endParaRPr lang="en-GR"/>
          </a:p>
        </p:txBody>
      </p:sp>
      <p:sp>
        <p:nvSpPr>
          <p:cNvPr id="8" name="Footer Placeholder 7">
            <a:extLst>
              <a:ext uri="{FF2B5EF4-FFF2-40B4-BE49-F238E27FC236}">
                <a16:creationId xmlns:a16="http://schemas.microsoft.com/office/drawing/2014/main" id="{B1C5BE14-026F-5B7F-E20D-5E3B31852648}"/>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A222561D-8384-4A31-6D83-0943B13E7F42}"/>
              </a:ext>
            </a:extLst>
          </p:cNvPr>
          <p:cNvSpPr>
            <a:spLocks noGrp="1"/>
          </p:cNvSpPr>
          <p:nvPr>
            <p:ph type="sldNum" sz="quarter" idx="12"/>
          </p:nvPr>
        </p:nvSpPr>
        <p:spPr/>
        <p:txBody>
          <a:bodyPr/>
          <a:lstStyle/>
          <a:p>
            <a:fld id="{88A078B3-6333-BF4A-83DA-AE9B1FAF1D27}" type="slidenum">
              <a:rPr lang="en-GR" smtClean="0"/>
              <a:t>‹#›</a:t>
            </a:fld>
            <a:endParaRPr lang="en-GR"/>
          </a:p>
        </p:txBody>
      </p:sp>
    </p:spTree>
    <p:extLst>
      <p:ext uri="{BB962C8B-B14F-4D97-AF65-F5344CB8AC3E}">
        <p14:creationId xmlns:p14="http://schemas.microsoft.com/office/powerpoint/2010/main" val="1309956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3F13-6413-1896-4142-C08BC263E141}"/>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5C029B7F-2EBD-FD9C-FD30-7C8D9C266105}"/>
              </a:ext>
            </a:extLst>
          </p:cNvPr>
          <p:cNvSpPr>
            <a:spLocks noGrp="1"/>
          </p:cNvSpPr>
          <p:nvPr>
            <p:ph type="dt" sz="half" idx="10"/>
          </p:nvPr>
        </p:nvSpPr>
        <p:spPr/>
        <p:txBody>
          <a:bodyPr/>
          <a:lstStyle/>
          <a:p>
            <a:fld id="{9CCD9B9D-8363-BA4C-A218-994A75F21A2D}" type="datetimeFigureOut">
              <a:rPr lang="en-GR" smtClean="0"/>
              <a:t>9/12/23</a:t>
            </a:fld>
            <a:endParaRPr lang="en-GR"/>
          </a:p>
        </p:txBody>
      </p:sp>
      <p:sp>
        <p:nvSpPr>
          <p:cNvPr id="4" name="Footer Placeholder 3">
            <a:extLst>
              <a:ext uri="{FF2B5EF4-FFF2-40B4-BE49-F238E27FC236}">
                <a16:creationId xmlns:a16="http://schemas.microsoft.com/office/drawing/2014/main" id="{12D23AC5-509F-CB51-56FB-5E53F81F8B25}"/>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DEEC9C1F-9C66-5F7D-E45A-9686DEF9A9C2}"/>
              </a:ext>
            </a:extLst>
          </p:cNvPr>
          <p:cNvSpPr>
            <a:spLocks noGrp="1"/>
          </p:cNvSpPr>
          <p:nvPr>
            <p:ph type="sldNum" sz="quarter" idx="12"/>
          </p:nvPr>
        </p:nvSpPr>
        <p:spPr/>
        <p:txBody>
          <a:bodyPr/>
          <a:lstStyle/>
          <a:p>
            <a:fld id="{88A078B3-6333-BF4A-83DA-AE9B1FAF1D27}" type="slidenum">
              <a:rPr lang="en-GR" smtClean="0"/>
              <a:t>‹#›</a:t>
            </a:fld>
            <a:endParaRPr lang="en-GR"/>
          </a:p>
        </p:txBody>
      </p:sp>
    </p:spTree>
    <p:extLst>
      <p:ext uri="{BB962C8B-B14F-4D97-AF65-F5344CB8AC3E}">
        <p14:creationId xmlns:p14="http://schemas.microsoft.com/office/powerpoint/2010/main" val="4044659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97B9D-2AE5-61C6-FB19-2FD62A8906C3}"/>
              </a:ext>
            </a:extLst>
          </p:cNvPr>
          <p:cNvSpPr>
            <a:spLocks noGrp="1"/>
          </p:cNvSpPr>
          <p:nvPr>
            <p:ph type="dt" sz="half" idx="10"/>
          </p:nvPr>
        </p:nvSpPr>
        <p:spPr/>
        <p:txBody>
          <a:bodyPr/>
          <a:lstStyle/>
          <a:p>
            <a:fld id="{9CCD9B9D-8363-BA4C-A218-994A75F21A2D}" type="datetimeFigureOut">
              <a:rPr lang="en-GR" smtClean="0"/>
              <a:t>9/12/23</a:t>
            </a:fld>
            <a:endParaRPr lang="en-GR"/>
          </a:p>
        </p:txBody>
      </p:sp>
      <p:sp>
        <p:nvSpPr>
          <p:cNvPr id="3" name="Footer Placeholder 2">
            <a:extLst>
              <a:ext uri="{FF2B5EF4-FFF2-40B4-BE49-F238E27FC236}">
                <a16:creationId xmlns:a16="http://schemas.microsoft.com/office/drawing/2014/main" id="{B73582F7-1B21-D384-6858-0608B1CC5975}"/>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F7E12F89-A871-40D3-0BEC-480274A7BC6F}"/>
              </a:ext>
            </a:extLst>
          </p:cNvPr>
          <p:cNvSpPr>
            <a:spLocks noGrp="1"/>
          </p:cNvSpPr>
          <p:nvPr>
            <p:ph type="sldNum" sz="quarter" idx="12"/>
          </p:nvPr>
        </p:nvSpPr>
        <p:spPr/>
        <p:txBody>
          <a:bodyPr/>
          <a:lstStyle/>
          <a:p>
            <a:fld id="{88A078B3-6333-BF4A-83DA-AE9B1FAF1D27}" type="slidenum">
              <a:rPr lang="en-GR" smtClean="0"/>
              <a:t>‹#›</a:t>
            </a:fld>
            <a:endParaRPr lang="en-GR"/>
          </a:p>
        </p:txBody>
      </p:sp>
    </p:spTree>
    <p:extLst>
      <p:ext uri="{BB962C8B-B14F-4D97-AF65-F5344CB8AC3E}">
        <p14:creationId xmlns:p14="http://schemas.microsoft.com/office/powerpoint/2010/main" val="3687081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47CD-096C-F3DE-98A5-67840E38D9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363BAE92-13CC-579B-66AD-396511B812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104F3884-C3AF-B928-4B7C-5034D507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12C233-87F6-3390-19E3-C6222A179056}"/>
              </a:ext>
            </a:extLst>
          </p:cNvPr>
          <p:cNvSpPr>
            <a:spLocks noGrp="1"/>
          </p:cNvSpPr>
          <p:nvPr>
            <p:ph type="dt" sz="half" idx="10"/>
          </p:nvPr>
        </p:nvSpPr>
        <p:spPr/>
        <p:txBody>
          <a:bodyPr/>
          <a:lstStyle/>
          <a:p>
            <a:fld id="{9CCD9B9D-8363-BA4C-A218-994A75F21A2D}" type="datetimeFigureOut">
              <a:rPr lang="en-GR" smtClean="0"/>
              <a:t>9/12/23</a:t>
            </a:fld>
            <a:endParaRPr lang="en-GR"/>
          </a:p>
        </p:txBody>
      </p:sp>
      <p:sp>
        <p:nvSpPr>
          <p:cNvPr id="6" name="Footer Placeholder 5">
            <a:extLst>
              <a:ext uri="{FF2B5EF4-FFF2-40B4-BE49-F238E27FC236}">
                <a16:creationId xmlns:a16="http://schemas.microsoft.com/office/drawing/2014/main" id="{A0611C44-02A0-45B8-E47A-9B62C1AF06A0}"/>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6C13DCFD-3F0D-87E1-D4F8-CE9DA8963404}"/>
              </a:ext>
            </a:extLst>
          </p:cNvPr>
          <p:cNvSpPr>
            <a:spLocks noGrp="1"/>
          </p:cNvSpPr>
          <p:nvPr>
            <p:ph type="sldNum" sz="quarter" idx="12"/>
          </p:nvPr>
        </p:nvSpPr>
        <p:spPr/>
        <p:txBody>
          <a:bodyPr/>
          <a:lstStyle/>
          <a:p>
            <a:fld id="{88A078B3-6333-BF4A-83DA-AE9B1FAF1D27}" type="slidenum">
              <a:rPr lang="en-GR" smtClean="0"/>
              <a:t>‹#›</a:t>
            </a:fld>
            <a:endParaRPr lang="en-GR"/>
          </a:p>
        </p:txBody>
      </p:sp>
    </p:spTree>
    <p:extLst>
      <p:ext uri="{BB962C8B-B14F-4D97-AF65-F5344CB8AC3E}">
        <p14:creationId xmlns:p14="http://schemas.microsoft.com/office/powerpoint/2010/main" val="2684876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D531A-434F-EEFC-E606-B702D59E43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8BC5CFD2-4C64-4B0F-F40E-FCB98D460D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6D27C1AA-3586-C751-44FD-669F7F04F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AB22AA-2B49-5E39-5526-B4A113B50134}"/>
              </a:ext>
            </a:extLst>
          </p:cNvPr>
          <p:cNvSpPr>
            <a:spLocks noGrp="1"/>
          </p:cNvSpPr>
          <p:nvPr>
            <p:ph type="dt" sz="half" idx="10"/>
          </p:nvPr>
        </p:nvSpPr>
        <p:spPr/>
        <p:txBody>
          <a:bodyPr/>
          <a:lstStyle/>
          <a:p>
            <a:fld id="{9CCD9B9D-8363-BA4C-A218-994A75F21A2D}" type="datetimeFigureOut">
              <a:rPr lang="en-GR" smtClean="0"/>
              <a:t>9/12/23</a:t>
            </a:fld>
            <a:endParaRPr lang="en-GR"/>
          </a:p>
        </p:txBody>
      </p:sp>
      <p:sp>
        <p:nvSpPr>
          <p:cNvPr id="6" name="Footer Placeholder 5">
            <a:extLst>
              <a:ext uri="{FF2B5EF4-FFF2-40B4-BE49-F238E27FC236}">
                <a16:creationId xmlns:a16="http://schemas.microsoft.com/office/drawing/2014/main" id="{A9A395D7-0720-BCE0-0892-142BDC98F5DD}"/>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20B66C5B-2BCC-562F-FFB2-902145CB1AD0}"/>
              </a:ext>
            </a:extLst>
          </p:cNvPr>
          <p:cNvSpPr>
            <a:spLocks noGrp="1"/>
          </p:cNvSpPr>
          <p:nvPr>
            <p:ph type="sldNum" sz="quarter" idx="12"/>
          </p:nvPr>
        </p:nvSpPr>
        <p:spPr/>
        <p:txBody>
          <a:bodyPr/>
          <a:lstStyle/>
          <a:p>
            <a:fld id="{88A078B3-6333-BF4A-83DA-AE9B1FAF1D27}" type="slidenum">
              <a:rPr lang="en-GR" smtClean="0"/>
              <a:t>‹#›</a:t>
            </a:fld>
            <a:endParaRPr lang="en-GR"/>
          </a:p>
        </p:txBody>
      </p:sp>
    </p:spTree>
    <p:extLst>
      <p:ext uri="{BB962C8B-B14F-4D97-AF65-F5344CB8AC3E}">
        <p14:creationId xmlns:p14="http://schemas.microsoft.com/office/powerpoint/2010/main" val="2767273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B28635-C21D-2F47-64D4-47400A2DD8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F8AB05D0-712A-9B30-DF1E-89C7D3E32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F6DB6FEC-7468-EE5B-CE1C-C2B456C45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D9B9D-8363-BA4C-A218-994A75F21A2D}" type="datetimeFigureOut">
              <a:rPr lang="en-GR" smtClean="0"/>
              <a:t>9/12/23</a:t>
            </a:fld>
            <a:endParaRPr lang="en-GR"/>
          </a:p>
        </p:txBody>
      </p:sp>
      <p:sp>
        <p:nvSpPr>
          <p:cNvPr id="5" name="Footer Placeholder 4">
            <a:extLst>
              <a:ext uri="{FF2B5EF4-FFF2-40B4-BE49-F238E27FC236}">
                <a16:creationId xmlns:a16="http://schemas.microsoft.com/office/drawing/2014/main" id="{9A6D71EB-864E-5FA5-24F1-ED65E3B824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E6A66331-2AAC-4442-5F97-929E9F0FAC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A078B3-6333-BF4A-83DA-AE9B1FAF1D27}" type="slidenum">
              <a:rPr lang="en-GR" smtClean="0"/>
              <a:t>‹#›</a:t>
            </a:fld>
            <a:endParaRPr lang="en-GR"/>
          </a:p>
        </p:txBody>
      </p:sp>
    </p:spTree>
    <p:extLst>
      <p:ext uri="{BB962C8B-B14F-4D97-AF65-F5344CB8AC3E}">
        <p14:creationId xmlns:p14="http://schemas.microsoft.com/office/powerpoint/2010/main" val="186591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BFB539-AFA9-3476-7792-814A6F268BC8}"/>
              </a:ext>
            </a:extLst>
          </p:cNvPr>
          <p:cNvSpPr txBox="1"/>
          <p:nvPr/>
        </p:nvSpPr>
        <p:spPr>
          <a:xfrm>
            <a:off x="2316464" y="611650"/>
            <a:ext cx="9762978" cy="369332"/>
          </a:xfrm>
          <a:prstGeom prst="rect">
            <a:avLst/>
          </a:prstGeom>
          <a:noFill/>
        </p:spPr>
        <p:txBody>
          <a:bodyPr wrap="square" rtlCol="0">
            <a:spAutoFit/>
          </a:bodyPr>
          <a:lstStyle/>
          <a:p>
            <a:r>
              <a:rPr lang="el-GR" b="1" dirty="0">
                <a:latin typeface="Times New Roman" panose="02020603050405020304" pitchFamily="18" charset="0"/>
                <a:cs typeface="Times New Roman" panose="02020603050405020304" pitchFamily="18" charset="0"/>
              </a:rPr>
              <a:t>ΠΑΙΔΑΓΩΓΙΚΗ ΤΟΥ ΘΕΑΤΡΟΥ Ι</a:t>
            </a:r>
            <a:r>
              <a:rPr lang="en-US"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cs typeface="Times New Roman" panose="02020603050405020304" pitchFamily="18" charset="0"/>
              </a:rPr>
              <a:t>Η ΔΙΔΑΚΤΙΚΗ ΤΟΥ ΘΕΑΤΡΟΥ ΣΤΗΝ ΕΚΠΑΙΔΕΥΣΗ</a:t>
            </a:r>
            <a:endParaRPr lang="en-GR" b="1" dirty="0">
              <a:latin typeface="Times New Roman" panose="02020603050405020304" pitchFamily="18" charset="0"/>
              <a:cs typeface="Times New Roman" panose="02020603050405020304" pitchFamily="18" charset="0"/>
            </a:endParaRPr>
          </a:p>
        </p:txBody>
      </p:sp>
      <p:pic>
        <p:nvPicPr>
          <p:cNvPr id="1030" name="Picture 6">
            <a:extLst>
              <a:ext uri="{FF2B5EF4-FFF2-40B4-BE49-F238E27FC236}">
                <a16:creationId xmlns:a16="http://schemas.microsoft.com/office/drawing/2014/main" id="{17EB1018-7A71-E2E7-4213-26BCC6955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86377" cy="17142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B2F989-9535-6EF6-8AE3-4BAF4DCAD0D4}"/>
              </a:ext>
            </a:extLst>
          </p:cNvPr>
          <p:cNvSpPr txBox="1"/>
          <p:nvPr/>
        </p:nvSpPr>
        <p:spPr>
          <a:xfrm>
            <a:off x="1496916" y="1136668"/>
            <a:ext cx="10410323" cy="1709892"/>
          </a:xfrm>
          <a:prstGeom prst="rect">
            <a:avLst/>
          </a:prstGeom>
          <a:noFill/>
        </p:spPr>
        <p:txBody>
          <a:bodyPr wrap="square" rtlCol="0">
            <a:spAutoFit/>
          </a:bodyPr>
          <a:lstStyle/>
          <a:p>
            <a:pPr algn="just">
              <a:lnSpc>
                <a:spcPct val="150000"/>
              </a:lnSpc>
            </a:pPr>
            <a:r>
              <a:rPr lang="el-GR" b="1" dirty="0">
                <a:latin typeface="Times New Roman" panose="02020603050405020304" pitchFamily="18" charset="0"/>
                <a:cs typeface="Times New Roman" panose="02020603050405020304" pitchFamily="18" charset="0"/>
              </a:rPr>
              <a:t>Συνάντηση </a:t>
            </a:r>
            <a:r>
              <a:rPr lang="en-US" b="1" dirty="0">
                <a:latin typeface="Times New Roman" panose="02020603050405020304" pitchFamily="18" charset="0"/>
                <a:cs typeface="Times New Roman" panose="02020603050405020304" pitchFamily="18" charset="0"/>
              </a:rPr>
              <a:t>6:</a:t>
            </a:r>
            <a:r>
              <a:rPr lang="el-GR" b="1" dirty="0">
                <a:latin typeface="Times New Roman" panose="02020603050405020304" pitchFamily="18" charset="0"/>
                <a:cs typeface="Times New Roman" panose="02020603050405020304" pitchFamily="18" charset="0"/>
              </a:rPr>
              <a:t> Το θέατρο αλλάζει ως χώρος διαπραγμάτευσης υπό τον ασφάλεια του.</a:t>
            </a:r>
            <a:r>
              <a:rPr lang="en-US"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cs typeface="Times New Roman" panose="02020603050405020304" pitchFamily="18" charset="0"/>
              </a:rPr>
              <a:t>Θεωρίες θεάτρου, ψυχολογικές και ψυχοδυναμικές θεωρίες ως επιρροή. Σύγχρονες εξελίξεις στον διεθνή χώρο</a:t>
            </a:r>
            <a:r>
              <a:rPr lang="en-GB" dirty="0"/>
              <a:t> </a:t>
            </a:r>
            <a:r>
              <a:rPr lang="el-GR" dirty="0">
                <a:solidFill>
                  <a:srgbClr val="FF0000"/>
                </a:solidFill>
                <a:latin typeface="Times New Roman" panose="02020603050405020304" pitchFamily="18" charset="0"/>
                <a:cs typeface="Times New Roman" panose="02020603050405020304" pitchFamily="18" charset="0"/>
              </a:rPr>
              <a:t>(</a:t>
            </a:r>
            <a:r>
              <a:rPr lang="en-GB" dirty="0">
                <a:solidFill>
                  <a:srgbClr val="FF0000"/>
                </a:solidFill>
                <a:latin typeface="Times New Roman" panose="02020603050405020304" pitchFamily="18" charset="0"/>
                <a:cs typeface="Times New Roman" panose="02020603050405020304" pitchFamily="18" charset="0"/>
              </a:rPr>
              <a:t>The theatre changes as a place of negotiation within the framework of the theatrical contract. Theatre theories, psychological and psychodynamic theories as an influence. International developments</a:t>
            </a:r>
            <a:r>
              <a:rPr lang="el-GR" dirty="0">
                <a:solidFill>
                  <a:srgbClr val="FF0000"/>
                </a:solidFill>
                <a:latin typeface="Times New Roman" panose="02020603050405020304" pitchFamily="18" charset="0"/>
                <a:cs typeface="Times New Roman" panose="02020603050405020304" pitchFamily="18" charset="0"/>
              </a:rPr>
              <a:t>)</a:t>
            </a:r>
            <a:endParaRPr lang="en-GR"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A3A06F6-049D-AC63-64FD-78D2F65C2BC3}"/>
              </a:ext>
            </a:extLst>
          </p:cNvPr>
          <p:cNvSpPr txBox="1"/>
          <p:nvPr/>
        </p:nvSpPr>
        <p:spPr>
          <a:xfrm>
            <a:off x="3628291" y="5396313"/>
            <a:ext cx="4610548" cy="338554"/>
          </a:xfrm>
          <a:prstGeom prst="rect">
            <a:avLst/>
          </a:prstGeom>
          <a:noFill/>
        </p:spPr>
        <p:txBody>
          <a:bodyPr wrap="square" rtlCol="0">
            <a:spAutoFit/>
          </a:bodyPr>
          <a:lstStyle/>
          <a:p>
            <a:r>
              <a:rPr lang="el-GR" sz="1600" b="1" dirty="0">
                <a:latin typeface="Times New Roman" panose="02020603050405020304" pitchFamily="18" charset="0"/>
                <a:cs typeface="Times New Roman" panose="02020603050405020304" pitchFamily="18" charset="0"/>
              </a:rPr>
              <a:t>Σχολή Καλών Τεχνών-Τμήμα Θεατρικών Σπουδών</a:t>
            </a:r>
            <a:endParaRPr lang="en-GR" sz="16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5801F10-D567-FA60-47DC-593760A36C82}"/>
              </a:ext>
            </a:extLst>
          </p:cNvPr>
          <p:cNvSpPr txBox="1"/>
          <p:nvPr/>
        </p:nvSpPr>
        <p:spPr>
          <a:xfrm>
            <a:off x="4137728" y="6090663"/>
            <a:ext cx="4204413" cy="338554"/>
          </a:xfrm>
          <a:prstGeom prst="rect">
            <a:avLst/>
          </a:prstGeom>
          <a:noFill/>
        </p:spPr>
        <p:txBody>
          <a:bodyPr wrap="square" rtlCol="0">
            <a:spAutoFit/>
          </a:bodyPr>
          <a:lstStyle/>
          <a:p>
            <a:r>
              <a:rPr lang="el-GR" sz="1600" b="1" dirty="0">
                <a:latin typeface="Times New Roman" panose="02020603050405020304" pitchFamily="18" charset="0"/>
                <a:cs typeface="Times New Roman" panose="02020603050405020304" pitchFamily="18" charset="0"/>
              </a:rPr>
              <a:t>Διδάσκων</a:t>
            </a:r>
            <a:r>
              <a:rPr lang="en-US" sz="1600" b="1" dirty="0">
                <a:latin typeface="Times New Roman" panose="02020603050405020304" pitchFamily="18" charset="0"/>
                <a:cs typeface="Times New Roman" panose="02020603050405020304" pitchFamily="18" charset="0"/>
              </a:rPr>
              <a:t>: </a:t>
            </a:r>
            <a:r>
              <a:rPr lang="el-GR" sz="1600" b="1" dirty="0">
                <a:latin typeface="Times New Roman" panose="02020603050405020304" pitchFamily="18" charset="0"/>
                <a:cs typeface="Times New Roman" panose="02020603050405020304" pitchFamily="18" charset="0"/>
              </a:rPr>
              <a:t>Δημήτρης Δημητριάδης</a:t>
            </a:r>
            <a:endParaRPr lang="en-GR" sz="1600" b="1" dirty="0">
              <a:latin typeface="Times New Roman" panose="02020603050405020304" pitchFamily="18" charset="0"/>
              <a:cs typeface="Times New Roman" panose="02020603050405020304" pitchFamily="18" charset="0"/>
            </a:endParaRPr>
          </a:p>
        </p:txBody>
      </p:sp>
      <p:sp>
        <p:nvSpPr>
          <p:cNvPr id="10" name="Arc 9">
            <a:extLst>
              <a:ext uri="{FF2B5EF4-FFF2-40B4-BE49-F238E27FC236}">
                <a16:creationId xmlns:a16="http://schemas.microsoft.com/office/drawing/2014/main" id="{5FAC0568-B491-D39D-3722-DC7AD51F68F1}"/>
              </a:ext>
            </a:extLst>
          </p:cNvPr>
          <p:cNvSpPr/>
          <p:nvPr/>
        </p:nvSpPr>
        <p:spPr>
          <a:xfrm rot="10800000">
            <a:off x="1358799" y="1492465"/>
            <a:ext cx="10157140" cy="2113208"/>
          </a:xfrm>
          <a:prstGeom prst="arc">
            <a:avLst>
              <a:gd name="adj1" fmla="val 10877561"/>
              <a:gd name="adj2" fmla="val 21581369"/>
            </a:avLst>
          </a:prstGeom>
          <a:ln w="539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latin typeface="Times New Roman" charset="0"/>
              <a:ea typeface="Times New Roman" charset="0"/>
              <a:cs typeface="Times New Roman" charset="0"/>
            </a:endParaRPr>
          </a:p>
        </p:txBody>
      </p:sp>
      <p:pic>
        <p:nvPicPr>
          <p:cNvPr id="1026" name="Picture 2" descr="undefined">
            <a:extLst>
              <a:ext uri="{FF2B5EF4-FFF2-40B4-BE49-F238E27FC236}">
                <a16:creationId xmlns:a16="http://schemas.microsoft.com/office/drawing/2014/main" id="{BE9082F6-94CA-A37D-712F-8E37860FB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0617">
            <a:off x="2671630" y="3316551"/>
            <a:ext cx="1987084" cy="17586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echt in 1954">
            <a:extLst>
              <a:ext uri="{FF2B5EF4-FFF2-40B4-BE49-F238E27FC236}">
                <a16:creationId xmlns:a16="http://schemas.microsoft.com/office/drawing/2014/main" id="{53F91F55-2352-DDD8-2B37-A1571B7E5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94037">
            <a:off x="5449365" y="3480855"/>
            <a:ext cx="1175327" cy="17149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0DEED12C-4993-2559-A360-9617091320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14596">
            <a:off x="7516289" y="3349444"/>
            <a:ext cx="1445100" cy="18392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otowski by Zbigniew Kresowaty, c.1972">
            <a:extLst>
              <a:ext uri="{FF2B5EF4-FFF2-40B4-BE49-F238E27FC236}">
                <a16:creationId xmlns:a16="http://schemas.microsoft.com/office/drawing/2014/main" id="{56342703-2239-E52F-5128-8834C04C8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243768">
            <a:off x="10021171" y="3151854"/>
            <a:ext cx="1514846" cy="22343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612BE041-9D2B-C464-D05F-444CD1D4EB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92346">
            <a:off x="691344" y="2872520"/>
            <a:ext cx="1334910" cy="223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77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0316" y="0"/>
            <a:ext cx="7907628" cy="878895"/>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Μεταγενέστερες εξελίξεις στο θέατρο και στο δράμα στην εκπαίδευση </a:t>
            </a:r>
            <a:r>
              <a:rPr lang="el-GR" dirty="0">
                <a:solidFill>
                  <a:srgbClr val="FF0000"/>
                </a:solidFill>
                <a:latin typeface="Times New Roman" panose="02020603050405020304" pitchFamily="18" charset="0"/>
                <a:ea typeface="Times New Roman" charset="0"/>
                <a:cs typeface="Times New Roman" panose="02020603050405020304" pitchFamily="18" charset="0"/>
              </a:rPr>
              <a:t>(</a:t>
            </a:r>
            <a:r>
              <a:rPr lang="en-GB" dirty="0">
                <a:solidFill>
                  <a:srgbClr val="FF0000"/>
                </a:solidFill>
                <a:latin typeface="Times New Roman" panose="02020603050405020304" pitchFamily="18" charset="0"/>
                <a:cs typeface="Times New Roman" panose="02020603050405020304" pitchFamily="18" charset="0"/>
              </a:rPr>
              <a:t>Later developments in theatre and drama in education</a:t>
            </a:r>
            <a:r>
              <a:rPr lang="el-GR" dirty="0">
                <a:solidFill>
                  <a:srgbClr val="FF0000"/>
                </a:solidFill>
                <a:latin typeface="Times New Roman" panose="02020603050405020304" pitchFamily="18" charset="0"/>
                <a:cs typeface="Times New Roman" panose="02020603050405020304" pitchFamily="18" charset="0"/>
              </a:rPr>
              <a:t>)</a:t>
            </a:r>
            <a:r>
              <a:rPr lang="el-GR" dirty="0">
                <a:solidFill>
                  <a:srgbClr val="FF0000"/>
                </a:solidFill>
                <a:latin typeface="Times New Roman" panose="02020603050405020304" pitchFamily="18" charset="0"/>
                <a:ea typeface="Times New Roman" charset="0"/>
                <a:cs typeface="Times New Roman" panose="02020603050405020304" pitchFamily="18" charset="0"/>
              </a:rPr>
              <a:t>        </a:t>
            </a:r>
            <a:endParaRPr lang="en-US" dirty="0">
              <a:solidFill>
                <a:srgbClr val="FF0000"/>
              </a:solidFill>
              <a:latin typeface="Times New Roman" panose="02020603050405020304" pitchFamily="18" charset="0"/>
              <a:ea typeface="Times New Roman" charset="0"/>
              <a:cs typeface="Times New Roman" panose="02020603050405020304" pitchFamily="18" charset="0"/>
            </a:endParaRPr>
          </a:p>
        </p:txBody>
      </p:sp>
      <p:sp>
        <p:nvSpPr>
          <p:cNvPr id="5" name="TextBox 4"/>
          <p:cNvSpPr txBox="1"/>
          <p:nvPr/>
        </p:nvSpPr>
        <p:spPr>
          <a:xfrm>
            <a:off x="0" y="711470"/>
            <a:ext cx="12192000" cy="6331541"/>
          </a:xfrm>
          <a:prstGeom prst="rect">
            <a:avLst/>
          </a:prstGeom>
          <a:noFill/>
        </p:spPr>
        <p:txBody>
          <a:bodyPr wrap="square" rtlCol="0">
            <a:spAutoFit/>
          </a:bodyPr>
          <a:lstStyle/>
          <a:p>
            <a:pPr marL="285750" indent="-285750" algn="just">
              <a:lnSpc>
                <a:spcPct val="150000"/>
              </a:lnSpc>
              <a:buFont typeface="Arial" charset="0"/>
              <a:buChar char="•"/>
            </a:pPr>
            <a:r>
              <a:rPr lang="el-GR" sz="1600" dirty="0">
                <a:latin typeface="Times New Roman" charset="0"/>
                <a:ea typeface="Times New Roman" charset="0"/>
                <a:cs typeface="Times New Roman" charset="0"/>
              </a:rPr>
              <a:t>Μεταγενέστεροι θεωρητικοί ερευνητές εξελίσσουν, συνεχίζουν και ανατροφοδοτούν τις θεωρίες της ένταξης του δράματος στην εκπαίδευση, επηρεασμένοι κυρίως από το έργο της </a:t>
            </a:r>
            <a:r>
              <a:rPr lang="en-US" sz="1600" dirty="0">
                <a:latin typeface="Times New Roman" charset="0"/>
                <a:ea typeface="Times New Roman" charset="0"/>
                <a:cs typeface="Times New Roman" charset="0"/>
              </a:rPr>
              <a:t>Heathcote</a:t>
            </a:r>
            <a:r>
              <a:rPr lang="el-GR" sz="1600" dirty="0">
                <a:latin typeface="Times New Roman" charset="0"/>
                <a:ea typeface="Times New Roman" charset="0"/>
                <a:cs typeface="Times New Roman" charset="0"/>
              </a:rPr>
              <a:t> και του </a:t>
            </a:r>
            <a:r>
              <a:rPr lang="en-US" sz="1600" dirty="0">
                <a:latin typeface="Times New Roman" charset="0"/>
                <a:ea typeface="Times New Roman" charset="0"/>
                <a:cs typeface="Times New Roman" charset="0"/>
              </a:rPr>
              <a:t>Bolton</a:t>
            </a:r>
            <a:r>
              <a:rPr lang="el-GR" sz="1600" dirty="0">
                <a:latin typeface="Times New Roman" charset="0"/>
                <a:ea typeface="Times New Roman" charset="0"/>
                <a:cs typeface="Times New Roman" charset="0"/>
              </a:rPr>
              <a:t> οι οποίοι επανάφεραν το θέμα του περιεχομένου της δραματικής διαδικασίας στην εκπαίδευση</a:t>
            </a:r>
            <a:r>
              <a:rPr lang="el-GR" sz="1600" dirty="0">
                <a:solidFill>
                  <a:srgbClr val="FF0000"/>
                </a:solidFill>
                <a:latin typeface="Times New Roman" charset="0"/>
                <a:ea typeface="Times New Roman" charset="0"/>
                <a:cs typeface="Times New Roman" charset="0"/>
              </a:rPr>
              <a:t> (</a:t>
            </a:r>
            <a:r>
              <a:rPr lang="en-GB" sz="1600" dirty="0">
                <a:solidFill>
                  <a:srgbClr val="FF0000"/>
                </a:solidFill>
              </a:rPr>
              <a:t>theories of later researchers</a:t>
            </a:r>
            <a:r>
              <a:rPr lang="el-GR" sz="1600" dirty="0">
                <a:solidFill>
                  <a:srgbClr val="FF0000"/>
                </a:solidFill>
              </a:rPr>
              <a:t>)</a:t>
            </a:r>
            <a:r>
              <a:rPr lang="en-GB" sz="1600" dirty="0">
                <a:solidFill>
                  <a:srgbClr val="FF0000"/>
                </a:solidFill>
              </a:rPr>
              <a:t> </a:t>
            </a:r>
            <a:r>
              <a:rPr lang="en-US" sz="1600" dirty="0">
                <a:latin typeface="Times New Roman" charset="0"/>
                <a:ea typeface="Times New Roman" charset="0"/>
                <a:cs typeface="Times New Roman" charset="0"/>
              </a:rPr>
              <a:t>:</a:t>
            </a:r>
            <a:r>
              <a:rPr lang="el-GR" sz="1600" dirty="0">
                <a:latin typeface="Times New Roman" charset="0"/>
                <a:ea typeface="Times New Roman" charset="0"/>
                <a:cs typeface="Times New Roman" charset="0"/>
              </a:rPr>
              <a:t> </a:t>
            </a:r>
            <a:endParaRPr lang="en-US" sz="1600" dirty="0">
              <a:latin typeface="Times New Roman" charset="0"/>
              <a:ea typeface="Times New Roman" charset="0"/>
              <a:cs typeface="Times New Roman" charset="0"/>
            </a:endParaRPr>
          </a:p>
          <a:p>
            <a:pPr marL="285750" indent="-285750" algn="just">
              <a:lnSpc>
                <a:spcPct val="150000"/>
              </a:lnSpc>
              <a:buFontTx/>
              <a:buChar char="-"/>
            </a:pPr>
            <a:r>
              <a:rPr lang="el-GR" sz="1600" dirty="0">
                <a:latin typeface="Times New Roman" charset="0"/>
                <a:ea typeface="Times New Roman" charset="0"/>
                <a:cs typeface="Times New Roman" charset="0"/>
              </a:rPr>
              <a:t>Η</a:t>
            </a:r>
            <a:r>
              <a:rPr lang="en-US" sz="1600" dirty="0">
                <a:latin typeface="Times New Roman" charset="0"/>
                <a:ea typeface="Times New Roman" charset="0"/>
                <a:cs typeface="Times New Roman" charset="0"/>
              </a:rPr>
              <a:t> Cecily O’ Neill</a:t>
            </a:r>
            <a:r>
              <a:rPr lang="el-GR" sz="1600" dirty="0">
                <a:latin typeface="Times New Roman" charset="0"/>
                <a:ea typeface="Times New Roman" charset="0"/>
                <a:cs typeface="Times New Roman" charset="0"/>
              </a:rPr>
              <a:t>, καθηγήτρια του δράματος στην εκπαίδευση στο πανεπιστήμιο του Οχάιο  των Ηνωμένων Πολιτειών της Αμερικής, επηρεασμένη από τη </a:t>
            </a:r>
            <a:r>
              <a:rPr lang="en-US" sz="1600" dirty="0">
                <a:latin typeface="Times New Roman" charset="0"/>
                <a:ea typeface="Times New Roman" charset="0"/>
                <a:cs typeface="Times New Roman" charset="0"/>
              </a:rPr>
              <a:t>Heathcote</a:t>
            </a:r>
            <a:r>
              <a:rPr lang="el-GR" sz="1600" dirty="0">
                <a:latin typeface="Times New Roman" charset="0"/>
                <a:ea typeface="Times New Roman" charset="0"/>
                <a:cs typeface="Times New Roman" charset="0"/>
              </a:rPr>
              <a:t> εισάγει το </a:t>
            </a:r>
            <a:r>
              <a:rPr lang="el-GR" sz="1600" dirty="0" err="1">
                <a:latin typeface="Times New Roman" charset="0"/>
                <a:ea typeface="Times New Roman" charset="0"/>
                <a:cs typeface="Times New Roman" charset="0"/>
              </a:rPr>
              <a:t>διαδραστικό</a:t>
            </a:r>
            <a:r>
              <a:rPr lang="el-GR" sz="1600" dirty="0">
                <a:latin typeface="Times New Roman" charset="0"/>
                <a:ea typeface="Times New Roman" charset="0"/>
                <a:cs typeface="Times New Roman" charset="0"/>
              </a:rPr>
              <a:t> δράμα. Σύμφωνα με τη μεθοδολογία που προτείνει οι μαθητές και οι δάσκαλοι ερευνούν ένα θέμα, δημιουργώντας έναν «φανταστικό» κόσμο μέσω της δραματικής διαδικασίας, έχοντας ως αφορμή ένα προκείμενο με βάση το οποίο δημιουργούνται οι </a:t>
            </a:r>
            <a:r>
              <a:rPr lang="el-GR" sz="1600" dirty="0" err="1">
                <a:latin typeface="Times New Roman" charset="0"/>
                <a:ea typeface="Times New Roman" charset="0"/>
                <a:cs typeface="Times New Roman" charset="0"/>
              </a:rPr>
              <a:t>προυποθέσεις</a:t>
            </a:r>
            <a:r>
              <a:rPr lang="el-GR" sz="1600" dirty="0">
                <a:latin typeface="Times New Roman" charset="0"/>
                <a:ea typeface="Times New Roman" charset="0"/>
                <a:cs typeface="Times New Roman" charset="0"/>
              </a:rPr>
              <a:t> για τη δράση. </a:t>
            </a:r>
            <a:r>
              <a:rPr lang="el-GR" sz="1600" dirty="0">
                <a:solidFill>
                  <a:srgbClr val="FF0000"/>
                </a:solidFill>
                <a:latin typeface="Times New Roman" panose="02020603050405020304" pitchFamily="18" charset="0"/>
                <a:ea typeface="Times New Roman" charset="0"/>
                <a:cs typeface="Times New Roman" panose="02020603050405020304" pitchFamily="18" charset="0"/>
              </a:rPr>
              <a:t>(</a:t>
            </a:r>
            <a:r>
              <a:rPr lang="en-GB" sz="1600" dirty="0">
                <a:solidFill>
                  <a:srgbClr val="FF0000"/>
                </a:solidFill>
                <a:latin typeface="Times New Roman" panose="02020603050405020304" pitchFamily="18" charset="0"/>
                <a:cs typeface="Times New Roman" panose="02020603050405020304" pitchFamily="18" charset="0"/>
              </a:rPr>
              <a:t>Cecily O'Neill's theory of process drama</a:t>
            </a:r>
            <a:r>
              <a:rPr lang="en-US" sz="1600" dirty="0">
                <a:solidFill>
                  <a:srgbClr val="FF0000"/>
                </a:solidFill>
                <a:latin typeface="Times New Roman" panose="02020603050405020304" pitchFamily="18" charset="0"/>
                <a:ea typeface="Times New Roman" charset="0"/>
                <a:cs typeface="Times New Roman" panose="02020603050405020304" pitchFamily="18" charset="0"/>
              </a:rPr>
              <a:t>)</a:t>
            </a:r>
            <a:endParaRPr lang="el-GR" sz="1600" dirty="0">
              <a:solidFill>
                <a:srgbClr val="FF0000"/>
              </a:solidFill>
              <a:latin typeface="Times New Roman" panose="02020603050405020304" pitchFamily="18" charset="0"/>
              <a:ea typeface="Times New Roman" charset="0"/>
              <a:cs typeface="Times New Roman" panose="02020603050405020304" pitchFamily="18" charset="0"/>
            </a:endParaRPr>
          </a:p>
          <a:p>
            <a:pPr marL="285750" indent="-285750" algn="just">
              <a:lnSpc>
                <a:spcPct val="150000"/>
              </a:lnSpc>
              <a:buFontTx/>
              <a:buChar char="-"/>
            </a:pPr>
            <a:r>
              <a:rPr lang="el-GR" sz="1600" dirty="0">
                <a:latin typeface="Times New Roman" charset="0"/>
                <a:ea typeface="Times New Roman" charset="0"/>
                <a:cs typeface="Times New Roman" charset="0"/>
              </a:rPr>
              <a:t>Ο </a:t>
            </a:r>
            <a:r>
              <a:rPr lang="en-US" sz="1600" dirty="0">
                <a:latin typeface="Times New Roman" charset="0"/>
                <a:ea typeface="Times New Roman" charset="0"/>
                <a:cs typeface="Times New Roman" charset="0"/>
              </a:rPr>
              <a:t>David Booth,</a:t>
            </a:r>
            <a:r>
              <a:rPr lang="el-GR" sz="1600" dirty="0">
                <a:latin typeface="Times New Roman" charset="0"/>
                <a:ea typeface="Times New Roman" charset="0"/>
                <a:cs typeface="Times New Roman" charset="0"/>
              </a:rPr>
              <a:t> καναδός </a:t>
            </a:r>
            <a:r>
              <a:rPr lang="el-GR" sz="1600" dirty="0" err="1">
                <a:latin typeface="Times New Roman" charset="0"/>
                <a:ea typeface="Times New Roman" charset="0"/>
                <a:cs typeface="Times New Roman" charset="0"/>
              </a:rPr>
              <a:t>θεατροπαιδαγωγός</a:t>
            </a:r>
            <a:r>
              <a:rPr lang="el-GR" sz="1600" dirty="0">
                <a:latin typeface="Times New Roman" charset="0"/>
                <a:ea typeface="Times New Roman" charset="0"/>
                <a:cs typeface="Times New Roman" charset="0"/>
              </a:rPr>
              <a:t> εισάγει τη μέθοδο της δραματοποίησης ιστορίας (</a:t>
            </a:r>
            <a:r>
              <a:rPr lang="en-US" sz="1600" dirty="0">
                <a:latin typeface="Times New Roman" charset="0"/>
                <a:ea typeface="Times New Roman" charset="0"/>
                <a:cs typeface="Times New Roman" charset="0"/>
              </a:rPr>
              <a:t>story drama</a:t>
            </a:r>
            <a:r>
              <a:rPr lang="el-GR" sz="1600" dirty="0">
                <a:latin typeface="Times New Roman" charset="0"/>
                <a:ea typeface="Times New Roman" charset="0"/>
                <a:cs typeface="Times New Roman" charset="0"/>
              </a:rPr>
              <a:t>). Σύμφωνα με τη μεθοδολογία του οι μαθητές μπορούν να εξερευνήσουν βιωματικά κυρίως με λεκτικό αυτοσχεδιασμό και παιχνίδι ρόλων τις συγκρούσεις, τους χαρακτήρες, τους διαλόγους μια ιστορίας η οποία λειτουργεί ως βάση για τη δραματική διαδικασία. Η μέθοδος αυτή έχει στο κέντρο της το δραματικό κείμενο και τον αφηγηματικό λόγο. </a:t>
            </a:r>
            <a:r>
              <a:rPr lang="en-US" sz="1600" b="1" dirty="0">
                <a:solidFill>
                  <a:srgbClr val="FF0000"/>
                </a:solidFill>
                <a:latin typeface="Times New Roman" panose="02020603050405020304" pitchFamily="18" charset="0"/>
                <a:ea typeface="Times New Roman" charset="0"/>
                <a:cs typeface="Times New Roman" panose="02020603050405020304" pitchFamily="18" charset="0"/>
              </a:rPr>
              <a:t>(</a:t>
            </a:r>
            <a:r>
              <a:rPr lang="en-GB" sz="1600" b="1" dirty="0">
                <a:solidFill>
                  <a:srgbClr val="FF0000"/>
                </a:solidFill>
                <a:latin typeface="Times New Roman" panose="02020603050405020304" pitchFamily="18" charset="0"/>
                <a:cs typeface="Times New Roman" panose="02020603050405020304" pitchFamily="18" charset="0"/>
              </a:rPr>
              <a:t>David Booth's theory for story drama and the connection of drama to the literary text</a:t>
            </a:r>
            <a:r>
              <a:rPr lang="en-US" sz="1600" b="1" dirty="0">
                <a:solidFill>
                  <a:srgbClr val="FF0000"/>
                </a:solidFill>
                <a:latin typeface="Times New Roman" panose="02020603050405020304" pitchFamily="18" charset="0"/>
                <a:cs typeface="Times New Roman" panose="02020603050405020304" pitchFamily="18" charset="0"/>
              </a:rPr>
              <a:t>)</a:t>
            </a:r>
            <a:endParaRPr lang="en-US" sz="1600" b="1" dirty="0">
              <a:solidFill>
                <a:srgbClr val="FF0000"/>
              </a:solidFill>
              <a:latin typeface="Times New Roman" panose="02020603050405020304" pitchFamily="18" charset="0"/>
              <a:ea typeface="Times New Roman" charset="0"/>
              <a:cs typeface="Times New Roman" panose="02020603050405020304" pitchFamily="18" charset="0"/>
            </a:endParaRPr>
          </a:p>
          <a:p>
            <a:pPr marL="285750" indent="-285750" algn="just">
              <a:lnSpc>
                <a:spcPct val="150000"/>
              </a:lnSpc>
              <a:buFontTx/>
              <a:buChar char="-"/>
            </a:pPr>
            <a:r>
              <a:rPr lang="el-GR" sz="1600" dirty="0">
                <a:latin typeface="Times New Roman" charset="0"/>
                <a:ea typeface="Times New Roman" charset="0"/>
                <a:cs typeface="Times New Roman" charset="0"/>
              </a:rPr>
              <a:t>Ο</a:t>
            </a:r>
            <a:r>
              <a:rPr lang="en-US" sz="1600" dirty="0">
                <a:latin typeface="Times New Roman" charset="0"/>
                <a:ea typeface="Times New Roman" charset="0"/>
                <a:cs typeface="Times New Roman" charset="0"/>
              </a:rPr>
              <a:t> </a:t>
            </a:r>
            <a:r>
              <a:rPr lang="en-US" sz="1600" dirty="0" err="1">
                <a:latin typeface="Times New Roman" charset="0"/>
                <a:ea typeface="Times New Roman" charset="0"/>
                <a:cs typeface="Times New Roman" charset="0"/>
              </a:rPr>
              <a:t>Jonothan</a:t>
            </a:r>
            <a:r>
              <a:rPr lang="en-US" sz="1600" dirty="0">
                <a:latin typeface="Times New Roman" charset="0"/>
                <a:ea typeface="Times New Roman" charset="0"/>
                <a:cs typeface="Times New Roman" charset="0"/>
              </a:rPr>
              <a:t> Neelands</a:t>
            </a:r>
            <a:r>
              <a:rPr lang="el-GR" sz="1600" dirty="0">
                <a:latin typeface="Times New Roman" charset="0"/>
                <a:ea typeface="Times New Roman" charset="0"/>
                <a:cs typeface="Times New Roman" charset="0"/>
              </a:rPr>
              <a:t>, καθηγητής του θεάτρου και του δράματος στο</a:t>
            </a:r>
            <a:r>
              <a:rPr lang="en-US" sz="1600" dirty="0">
                <a:latin typeface="Times New Roman" charset="0"/>
                <a:ea typeface="Times New Roman" charset="0"/>
                <a:cs typeface="Times New Roman" charset="0"/>
              </a:rPr>
              <a:t> University of Warwick</a:t>
            </a:r>
            <a:r>
              <a:rPr lang="el-GR" sz="1600" dirty="0">
                <a:latin typeface="Times New Roman" charset="0"/>
                <a:ea typeface="Times New Roman" charset="0"/>
                <a:cs typeface="Times New Roman" charset="0"/>
              </a:rPr>
              <a:t> της Αγγλίας. Καταγράφει τις συμβάσεις που μπορούν να χρησιμοποιηθούν στην εφαρμογή θεάτρου και δράματος στην εκπαίδευση, δημιουργώντας μία ολοκληρωμένη </a:t>
            </a:r>
            <a:r>
              <a:rPr lang="el-GR" sz="1600" dirty="0" err="1">
                <a:latin typeface="Times New Roman" charset="0"/>
                <a:ea typeface="Times New Roman" charset="0"/>
                <a:cs typeface="Times New Roman" charset="0"/>
              </a:rPr>
              <a:t>θεατροπαιδαγωγική</a:t>
            </a:r>
            <a:r>
              <a:rPr lang="el-GR" sz="1600" dirty="0">
                <a:latin typeface="Times New Roman" charset="0"/>
                <a:ea typeface="Times New Roman" charset="0"/>
                <a:cs typeface="Times New Roman" charset="0"/>
              </a:rPr>
              <a:t> μέθοδο που αργότερα ονομάζεται μέθοδος των συμβάσεων</a:t>
            </a:r>
            <a:r>
              <a:rPr lang="en-US" sz="1600" dirty="0">
                <a:latin typeface="Times New Roman" charset="0"/>
                <a:ea typeface="Times New Roman" charset="0"/>
                <a:cs typeface="Times New Roman" charset="0"/>
              </a:rPr>
              <a:t> (</a:t>
            </a:r>
            <a:r>
              <a:rPr lang="el-GR" sz="1600" dirty="0">
                <a:latin typeface="Times New Roman" charset="0"/>
                <a:ea typeface="Times New Roman" charset="0"/>
                <a:cs typeface="Times New Roman" charset="0"/>
              </a:rPr>
              <a:t>θεατρικό πλαίσιο, θεατρική πλοκή, αναπαραστάσεις, </a:t>
            </a:r>
            <a:r>
              <a:rPr lang="el-GR" sz="1600" dirty="0" err="1">
                <a:latin typeface="Times New Roman" charset="0"/>
                <a:ea typeface="Times New Roman" charset="0"/>
                <a:cs typeface="Times New Roman" charset="0"/>
              </a:rPr>
              <a:t>αναστοχασμός</a:t>
            </a:r>
            <a:r>
              <a:rPr lang="el-GR" sz="1600" dirty="0">
                <a:latin typeface="Times New Roman" charset="0"/>
                <a:ea typeface="Times New Roman" charset="0"/>
                <a:cs typeface="Times New Roman" charset="0"/>
              </a:rPr>
              <a:t>). Ενώ υποστηρίζει τον καθοριστικό ρόλο του θεάτρου και του δράματος στην εκπαιδευτική διαδικασία για την κοινωνική και συναισθηματική ανάπτυξη των μαθητών επιμένει στη θεατρική φόρμα και στον θεατρικό κανόνα</a:t>
            </a:r>
            <a:r>
              <a:rPr lang="en-GB" sz="1600" dirty="0"/>
              <a:t> </a:t>
            </a:r>
            <a:r>
              <a:rPr lang="el-GR" sz="1600" dirty="0">
                <a:solidFill>
                  <a:srgbClr val="FF0000"/>
                </a:solidFill>
                <a:latin typeface="Times New Roman" panose="02020603050405020304" pitchFamily="18" charset="0"/>
                <a:cs typeface="Times New Roman" panose="02020603050405020304" pitchFamily="18" charset="0"/>
              </a:rPr>
              <a:t>(</a:t>
            </a:r>
            <a:r>
              <a:rPr lang="en-GB" sz="1600" dirty="0" err="1">
                <a:solidFill>
                  <a:srgbClr val="FF0000"/>
                </a:solidFill>
                <a:latin typeface="Times New Roman" panose="02020603050405020304" pitchFamily="18" charset="0"/>
                <a:cs typeface="Times New Roman" panose="02020603050405020304" pitchFamily="18" charset="0"/>
              </a:rPr>
              <a:t>Jonothan</a:t>
            </a:r>
            <a:r>
              <a:rPr lang="en-GB" sz="1600" dirty="0">
                <a:solidFill>
                  <a:srgbClr val="FF0000"/>
                </a:solidFill>
                <a:latin typeface="Times New Roman" panose="02020603050405020304" pitchFamily="18" charset="0"/>
                <a:cs typeface="Times New Roman" panose="02020603050405020304" pitchFamily="18" charset="0"/>
              </a:rPr>
              <a:t> Neelands' contribution to the development of </a:t>
            </a:r>
            <a:r>
              <a:rPr lang="en-GB" sz="1600" dirty="0" err="1">
                <a:solidFill>
                  <a:srgbClr val="FF0000"/>
                </a:solidFill>
                <a:latin typeface="Times New Roman" panose="02020603050405020304" pitchFamily="18" charset="0"/>
                <a:cs typeface="Times New Roman" panose="02020603050405020304" pitchFamily="18" charset="0"/>
              </a:rPr>
              <a:t>theater</a:t>
            </a:r>
            <a:r>
              <a:rPr lang="en-GB" sz="1600" dirty="0">
                <a:solidFill>
                  <a:srgbClr val="FF0000"/>
                </a:solidFill>
                <a:latin typeface="Times New Roman" panose="02020603050405020304" pitchFamily="18" charset="0"/>
                <a:cs typeface="Times New Roman" panose="02020603050405020304" pitchFamily="18" charset="0"/>
              </a:rPr>
              <a:t> conventions</a:t>
            </a:r>
            <a:r>
              <a:rPr lang="el-GR" sz="1600" dirty="0">
                <a:solidFill>
                  <a:srgbClr val="FF0000"/>
                </a:solidFill>
                <a:latin typeface="Times New Roman" panose="02020603050405020304" pitchFamily="18" charset="0"/>
                <a:cs typeface="Times New Roman" panose="02020603050405020304" pitchFamily="18" charset="0"/>
              </a:rPr>
              <a:t>)</a:t>
            </a:r>
            <a:r>
              <a:rPr lang="el-GR" sz="1600" dirty="0">
                <a:solidFill>
                  <a:srgbClr val="FF0000"/>
                </a:solidFill>
                <a:latin typeface="Times New Roman" panose="02020603050405020304" pitchFamily="18" charset="0"/>
                <a:ea typeface="Times New Roman" charset="0"/>
                <a:cs typeface="Times New Roman" panose="02020603050405020304" pitchFamily="18" charset="0"/>
              </a:rPr>
              <a:t> </a:t>
            </a:r>
            <a:r>
              <a:rPr lang="en-US" sz="1600" dirty="0">
                <a:solidFill>
                  <a:srgbClr val="FF0000"/>
                </a:solidFill>
                <a:latin typeface="Times New Roman" panose="02020603050405020304" pitchFamily="18" charset="0"/>
                <a:ea typeface="Times New Roman" charset="0"/>
                <a:cs typeface="Times New Roman" panose="02020603050405020304" pitchFamily="18" charset="0"/>
              </a:rPr>
              <a:t>  </a:t>
            </a:r>
            <a:r>
              <a:rPr lang="el-GR" sz="1600" dirty="0">
                <a:solidFill>
                  <a:srgbClr val="FF0000"/>
                </a:solidFill>
                <a:latin typeface="Times New Roman" panose="02020603050405020304" pitchFamily="18" charset="0"/>
                <a:ea typeface="Times New Roman" charset="0"/>
                <a:cs typeface="Times New Roman" panose="02020603050405020304" pitchFamily="18" charset="0"/>
              </a:rPr>
              <a:t>          </a:t>
            </a:r>
            <a:endParaRPr lang="en-US" sz="1600" dirty="0">
              <a:solidFill>
                <a:srgbClr val="FF0000"/>
              </a:solidFill>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20232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547" y="117693"/>
            <a:ext cx="11874321" cy="5218736"/>
          </a:xfrm>
          <a:prstGeom prst="rect">
            <a:avLst/>
          </a:prstGeom>
          <a:noFill/>
        </p:spPr>
        <p:txBody>
          <a:bodyPr wrap="square" rtlCol="0">
            <a:spAutoFit/>
          </a:bodyPr>
          <a:lstStyle/>
          <a:p>
            <a:pPr marL="285750" indent="-285750" algn="just">
              <a:lnSpc>
                <a:spcPct val="150000"/>
              </a:lnSpc>
              <a:buFont typeface="Arial" charset="0"/>
              <a:buChar char="•"/>
            </a:pPr>
            <a:r>
              <a:rPr lang="el-GR" sz="1600" dirty="0">
                <a:latin typeface="Times New Roman" charset="0"/>
                <a:ea typeface="Times New Roman" charset="0"/>
                <a:cs typeface="Times New Roman" charset="0"/>
              </a:rPr>
              <a:t>Ανάλογες εξελίξεις παρατηρούνται και σε άλλες χώρες όπως σε χώρες της Σοβιετικής ένωσης, στη Γαλλία, στη Γερμανία, στην Ολλανδία και σε άλλες Ευρωπαϊκές χώρες, στην Αυστραλία, στην Νιγηρία, στην Ιαπωνία  όπου η </a:t>
            </a:r>
            <a:r>
              <a:rPr lang="el-GR" sz="1600" dirty="0" err="1">
                <a:latin typeface="Times New Roman" charset="0"/>
                <a:ea typeface="Times New Roman" charset="0"/>
                <a:cs typeface="Times New Roman" charset="0"/>
              </a:rPr>
              <a:t>θεατροπαιδαγωγική</a:t>
            </a:r>
            <a:r>
              <a:rPr lang="el-GR" sz="1600" dirty="0">
                <a:latin typeface="Times New Roman" charset="0"/>
                <a:ea typeface="Times New Roman" charset="0"/>
                <a:cs typeface="Times New Roman" charset="0"/>
              </a:rPr>
              <a:t> έρευνα ασκείται σε πανεπιστήμια, σε συνέδρια, σε σχολεία αλλά και πολιτισμικούς χώρους.            </a:t>
            </a:r>
          </a:p>
          <a:p>
            <a:pPr marL="285750" indent="-285750" algn="just">
              <a:lnSpc>
                <a:spcPct val="150000"/>
              </a:lnSpc>
              <a:buFont typeface="Arial" charset="0"/>
              <a:buChar char="•"/>
            </a:pPr>
            <a:r>
              <a:rPr lang="el-GR" sz="1600" dirty="0">
                <a:latin typeface="Times New Roman" charset="0"/>
                <a:ea typeface="Times New Roman" charset="0"/>
                <a:cs typeface="Times New Roman" charset="0"/>
              </a:rPr>
              <a:t>Ένταξη του θεάτρου και του δράματος στην εκπαίδευση στα αναλυτικά προγράμματα Πρωτοβάθμιας και δευτεροβάθμιας εκπαίδευσης, κυρίως από τη δεκαετία του ΄80 και μετά, είτε ως αυτόνομο μάθημα είτε ως προτεινόμενη μεθοδολογία για τη διδασκαλία άλλων μαθημάτων. (</a:t>
            </a:r>
            <a:r>
              <a:rPr lang="en-GB" sz="1600" dirty="0">
                <a:solidFill>
                  <a:srgbClr val="FF0000"/>
                </a:solidFill>
                <a:latin typeface="Times New Roman" panose="02020603050405020304" pitchFamily="18" charset="0"/>
                <a:cs typeface="Times New Roman" panose="02020603050405020304" pitchFamily="18" charset="0"/>
              </a:rPr>
              <a:t>Inclusion of theatre and drama in education in Primary and Secondary education curriculum, mainly since the 80s</a:t>
            </a:r>
            <a:r>
              <a:rPr lang="el-GR" sz="1600" dirty="0">
                <a:solidFill>
                  <a:srgbClr val="FF0000"/>
                </a:solidFill>
                <a:latin typeface="Times New Roman" panose="02020603050405020304" pitchFamily="18" charset="0"/>
                <a:cs typeface="Times New Roman" panose="02020603050405020304" pitchFamily="18" charset="0"/>
              </a:rPr>
              <a:t>)</a:t>
            </a:r>
            <a:endParaRPr lang="el-GR" sz="1600" dirty="0">
              <a:latin typeface="Times New Roman" charset="0"/>
              <a:ea typeface="Times New Roman" charset="0"/>
              <a:cs typeface="Times New Roman" charset="0"/>
            </a:endParaRPr>
          </a:p>
          <a:p>
            <a:pPr marL="285750" indent="-285750" algn="just">
              <a:lnSpc>
                <a:spcPct val="150000"/>
              </a:lnSpc>
              <a:buFont typeface="Arial" charset="0"/>
              <a:buChar char="•"/>
            </a:pPr>
            <a:r>
              <a:rPr lang="el-GR" sz="1600" dirty="0">
                <a:latin typeface="Times New Roman" charset="0"/>
                <a:ea typeface="Times New Roman" charset="0"/>
                <a:cs typeface="Times New Roman" charset="0"/>
              </a:rPr>
              <a:t>Ένταξη του θεάτρου και του δράματος στην εκπαίδευση στο πρόγραμμα όλο και περισσότερων πανεπιστημίων διαφορετικών χωρών σε πανεπιστημιακά τμήματα κοινωνικών επιστημών όπως σε παιδαγωγικές σχολές όλων των βαθμίδων εκπαίδευσης και σε σχολές που σχετίζονται με το θέατρο και την τέχνη. </a:t>
            </a:r>
            <a:r>
              <a:rPr lang="el-GR" sz="1600" dirty="0">
                <a:solidFill>
                  <a:srgbClr val="FF0000"/>
                </a:solidFill>
                <a:latin typeface="Times New Roman" charset="0"/>
                <a:ea typeface="Times New Roman" charset="0"/>
                <a:cs typeface="Times New Roman" charset="0"/>
              </a:rPr>
              <a:t>(</a:t>
            </a:r>
            <a:r>
              <a:rPr lang="en-GB" sz="1600" dirty="0">
                <a:solidFill>
                  <a:srgbClr val="FF0000"/>
                </a:solidFill>
              </a:rPr>
              <a:t>Inclusion of theatre and drama in education in the curriculum in universities of different countries in university departments of social sciences such as in pedagogic schools</a:t>
            </a:r>
            <a:r>
              <a:rPr lang="el-GR" sz="1600" dirty="0">
                <a:solidFill>
                  <a:srgbClr val="FF0000"/>
                </a:solidFill>
              </a:rPr>
              <a:t>)</a:t>
            </a:r>
            <a:endParaRPr lang="el-GR" sz="1600" dirty="0">
              <a:solidFill>
                <a:srgbClr val="FF0000"/>
              </a:solidFill>
              <a:latin typeface="Times New Roman" charset="0"/>
              <a:ea typeface="Times New Roman" charset="0"/>
              <a:cs typeface="Times New Roman" charset="0"/>
            </a:endParaRPr>
          </a:p>
          <a:p>
            <a:pPr marL="285750" indent="-285750" algn="just">
              <a:lnSpc>
                <a:spcPct val="150000"/>
              </a:lnSpc>
              <a:buFont typeface="Arial" charset="0"/>
              <a:buChar char="•"/>
            </a:pPr>
            <a:r>
              <a:rPr lang="el-GR" sz="1600" dirty="0">
                <a:latin typeface="Times New Roman" charset="0"/>
                <a:ea typeface="Times New Roman" charset="0"/>
                <a:cs typeface="Times New Roman" charset="0"/>
              </a:rPr>
              <a:t>Δημιουργία και έκδοση διεθνών περιοδικών</a:t>
            </a:r>
            <a:r>
              <a:rPr lang="en-US" sz="1600" dirty="0">
                <a:latin typeface="Times New Roman" charset="0"/>
                <a:ea typeface="Times New Roman" charset="0"/>
                <a:cs typeface="Times New Roman" charset="0"/>
              </a:rPr>
              <a:t> </a:t>
            </a:r>
            <a:r>
              <a:rPr lang="el-GR" sz="1600" dirty="0">
                <a:latin typeface="Times New Roman" charset="0"/>
                <a:ea typeface="Times New Roman" charset="0"/>
                <a:cs typeface="Times New Roman" charset="0"/>
              </a:rPr>
              <a:t>όπως τα επιστημονικά περιοδικά «</a:t>
            </a:r>
            <a:r>
              <a:rPr lang="en-US" sz="1600" dirty="0">
                <a:latin typeface="Times New Roman" charset="0"/>
                <a:ea typeface="Times New Roman" charset="0"/>
                <a:cs typeface="Times New Roman" charset="0"/>
              </a:rPr>
              <a:t>Research in Drama Education: The journal of Applied Theatre and Performance</a:t>
            </a:r>
            <a:r>
              <a:rPr lang="el-GR" sz="160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teaching theatre journal</a:t>
            </a:r>
            <a:r>
              <a:rPr lang="el-GR" sz="1600" dirty="0">
                <a:latin typeface="Times New Roman" charset="0"/>
                <a:ea typeface="Times New Roman" charset="0"/>
                <a:cs typeface="Times New Roman" charset="0"/>
              </a:rPr>
              <a:t>» και «</a:t>
            </a:r>
            <a:r>
              <a:rPr lang="en-US" sz="1600" dirty="0">
                <a:latin typeface="Times New Roman" charset="0"/>
                <a:ea typeface="Times New Roman" charset="0"/>
                <a:cs typeface="Times New Roman" charset="0"/>
              </a:rPr>
              <a:t>journal of drama education</a:t>
            </a:r>
            <a:r>
              <a:rPr lang="el-GR" sz="1600" dirty="0">
                <a:latin typeface="Times New Roman" charset="0"/>
                <a:ea typeface="Times New Roman" charset="0"/>
                <a:cs typeface="Times New Roman" charset="0"/>
              </a:rPr>
              <a:t>». Ίδρυση του Διεθνούς οργανισμού για το θέατρο στην εκπαίδευση</a:t>
            </a:r>
            <a:r>
              <a:rPr lang="en-US" sz="1600" dirty="0">
                <a:latin typeface="Times New Roman" charset="0"/>
                <a:ea typeface="Times New Roman" charset="0"/>
                <a:cs typeface="Times New Roman" charset="0"/>
              </a:rPr>
              <a:t> IDEA </a:t>
            </a:r>
            <a:r>
              <a:rPr lang="el-GR" sz="1600" dirty="0">
                <a:latin typeface="Times New Roman" charset="0"/>
                <a:ea typeface="Times New Roman" charset="0"/>
                <a:cs typeface="Times New Roman" charset="0"/>
              </a:rPr>
              <a:t>το 1992 στην Πορτογαλία. </a:t>
            </a:r>
          </a:p>
          <a:p>
            <a:pPr marL="285750" indent="-285750" algn="just">
              <a:lnSpc>
                <a:spcPct val="150000"/>
              </a:lnSpc>
              <a:buFont typeface="Arial" charset="0"/>
              <a:buChar char="•"/>
            </a:pPr>
            <a:r>
              <a:rPr lang="el-GR" sz="160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 </a:t>
            </a:r>
            <a:r>
              <a:rPr lang="el-GR" sz="1600" dirty="0">
                <a:latin typeface="Times New Roman" charset="0"/>
                <a:ea typeface="Times New Roman" charset="0"/>
                <a:cs typeface="Times New Roman" charset="0"/>
              </a:rPr>
              <a:t>     </a:t>
            </a:r>
          </a:p>
        </p:txBody>
      </p:sp>
    </p:spTree>
    <p:extLst>
      <p:ext uri="{BB962C8B-B14F-4D97-AF65-F5344CB8AC3E}">
        <p14:creationId xmlns:p14="http://schemas.microsoft.com/office/powerpoint/2010/main" val="1666418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E8F3B3-32A7-E3AD-AF1E-1E173952A0BF}"/>
              </a:ext>
            </a:extLst>
          </p:cNvPr>
          <p:cNvSpPr txBox="1"/>
          <p:nvPr/>
        </p:nvSpPr>
        <p:spPr>
          <a:xfrm>
            <a:off x="253821" y="120535"/>
            <a:ext cx="11684358" cy="3788858"/>
          </a:xfrm>
          <a:prstGeom prst="rect">
            <a:avLst/>
          </a:prstGeom>
          <a:noFill/>
        </p:spPr>
        <p:txBody>
          <a:bodyPr wrap="square">
            <a:spAutoFit/>
          </a:bodyPr>
          <a:lstStyle/>
          <a:p>
            <a:pPr algn="just">
              <a:lnSpc>
                <a:spcPct val="150000"/>
              </a:lnSpc>
            </a:pPr>
            <a:r>
              <a:rPr lang="el-GR" sz="1800"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Διεξαγωγή ερευνών για τα ευεργετικά αποτελέσματα που μπορεί να έχει η ένταξη τεχνικών θεάτρου και δράματος στην εκπαιδευτική διαδικασία για την ανάπτυξη συναισθηματικών, γνωστικών και κοινωνικών δεξιοτήτων των μαθητών.</a:t>
            </a:r>
            <a:r>
              <a:rPr lang="en-US"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Έρευνες για την επίδραση τεχνικών θεάτρου και δράματος στην εκπαίδευση για την ενίσχυση της αυτοεκτίμησης και της αυτοαντίληψης των μαθητών, για την ανάπτυξη συνεργασίας ανάμεσα στους μαθητές, για τη διδασκαλία μαθημάτων όπως η γλώσσα, η ιστορία, η λογοτεχνία, η γεωγραφία και τα μαθηματικά, για τη διδασκαλία σε παιδιά με ειδικές ανάγκες/ικανότητες, για την ανάπτυξη διαπολιτισμικών δεξιοτήτων και για την ευαισθητοποίηση των μαθητών σε θέματα που απασχολούν τον σύγχρονο κόσμο όπως για παράδειγμα η μόλυνση του περιβάλλοντος. </a:t>
            </a:r>
            <a:r>
              <a:rPr lang="el-GR" dirty="0">
                <a:solidFill>
                  <a:srgbClr val="FF0000"/>
                </a:solidFill>
                <a:latin typeface="Times New Roman" charset="0"/>
                <a:ea typeface="Times New Roman" charset="0"/>
                <a:cs typeface="Times New Roman" charset="0"/>
              </a:rPr>
              <a:t>(</a:t>
            </a:r>
            <a:r>
              <a:rPr lang="en-GB" dirty="0">
                <a:solidFill>
                  <a:srgbClr val="FF0000"/>
                </a:solidFill>
                <a:latin typeface="Times New Roman" panose="02020603050405020304" pitchFamily="18" charset="0"/>
                <a:cs typeface="Times New Roman" panose="02020603050405020304" pitchFamily="18" charset="0"/>
              </a:rPr>
              <a:t>Conducting research on the beneficial effects that the integration of </a:t>
            </a:r>
            <a:r>
              <a:rPr lang="en-GB" dirty="0" err="1">
                <a:solidFill>
                  <a:srgbClr val="FF0000"/>
                </a:solidFill>
                <a:latin typeface="Times New Roman" panose="02020603050405020304" pitchFamily="18" charset="0"/>
                <a:cs typeface="Times New Roman" panose="02020603050405020304" pitchFamily="18" charset="0"/>
              </a:rPr>
              <a:t>theater</a:t>
            </a:r>
            <a:r>
              <a:rPr lang="en-GB" dirty="0">
                <a:solidFill>
                  <a:srgbClr val="FF0000"/>
                </a:solidFill>
                <a:latin typeface="Times New Roman" panose="02020603050405020304" pitchFamily="18" charset="0"/>
                <a:cs typeface="Times New Roman" panose="02020603050405020304" pitchFamily="18" charset="0"/>
              </a:rPr>
              <a:t> and drama techniques can have in the educational process for the development of students' emotional, cognitive and social skills</a:t>
            </a:r>
            <a:r>
              <a:rPr lang="el-GR" dirty="0">
                <a:solidFill>
                  <a:srgbClr val="FF0000"/>
                </a:solidFill>
                <a:latin typeface="Times New Roman" panose="02020603050405020304" pitchFamily="18" charset="0"/>
                <a:cs typeface="Times New Roman" panose="02020603050405020304" pitchFamily="18" charset="0"/>
              </a:rPr>
              <a:t>)</a:t>
            </a:r>
            <a:endParaRPr lang="en-GR"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969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42B5ED-BC9D-F96E-99A4-4CA822517A6A}"/>
              </a:ext>
            </a:extLst>
          </p:cNvPr>
          <p:cNvSpPr txBox="1"/>
          <p:nvPr/>
        </p:nvSpPr>
        <p:spPr>
          <a:xfrm>
            <a:off x="274320" y="0"/>
            <a:ext cx="11260183" cy="646331"/>
          </a:xfrm>
          <a:prstGeom prst="rect">
            <a:avLst/>
          </a:prstGeom>
          <a:noFill/>
        </p:spPr>
        <p:txBody>
          <a:bodyPr wrap="square">
            <a:spAutoFit/>
          </a:bodyPr>
          <a:lstStyle/>
          <a:p>
            <a:pPr algn="just"/>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R"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itchFamily="2" charset="2"/>
              <a:buChar char="Ø"/>
            </a:pP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Ενδεικτικές ασκήσεις και τεχνικές στο στάδιο της απελευθέρωσης </a:t>
            </a:r>
            <a:r>
              <a:rPr lang="en-GB" b="1" dirty="0">
                <a:solidFill>
                  <a:srgbClr val="FF0000"/>
                </a:solidFill>
                <a:latin typeface="Times New Roman" panose="02020603050405020304" pitchFamily="18" charset="0"/>
                <a:cs typeface="Times New Roman" panose="02020603050405020304" pitchFamily="18" charset="0"/>
              </a:rPr>
              <a:t>Examples of exercises in the release stage</a:t>
            </a:r>
            <a:r>
              <a:rPr lang="el-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R"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7A166FB-2C5A-CAF5-6293-9362D255BCFC}"/>
              </a:ext>
            </a:extLst>
          </p:cNvPr>
          <p:cNvSpPr txBox="1"/>
          <p:nvPr/>
        </p:nvSpPr>
        <p:spPr>
          <a:xfrm>
            <a:off x="600891" y="1334197"/>
            <a:ext cx="10933612" cy="1294393"/>
          </a:xfrm>
          <a:prstGeom prst="rect">
            <a:avLst/>
          </a:prstGeom>
          <a:noFill/>
        </p:spPr>
        <p:txBody>
          <a:bodyPr wrap="square" rtlCol="0">
            <a:spAutoFit/>
          </a:bodyPr>
          <a:lstStyle/>
          <a:p>
            <a:pPr algn="just">
              <a:lnSpc>
                <a:spcPct val="150000"/>
              </a:lnSpc>
            </a:pPr>
            <a:r>
              <a:rPr lang="el-GR" dirty="0">
                <a:latin typeface="Times New Roman" panose="02020603050405020304" pitchFamily="18" charset="0"/>
                <a:ea typeface="Calibri" panose="020F0502020204030204" pitchFamily="34" charset="0"/>
              </a:rPr>
              <a:t>-Η </a:t>
            </a:r>
            <a:r>
              <a:rPr lang="el-GR" sz="1800" dirty="0">
                <a:effectLst/>
                <a:latin typeface="Times New Roman" panose="02020603050405020304" pitchFamily="18" charset="0"/>
                <a:ea typeface="Calibri" panose="020F0502020204030204" pitchFamily="34" charset="0"/>
              </a:rPr>
              <a:t> πρώτη φάση της εμψύχωσης που έχει σκοπό να δημιουργήσει κλίμα ευχαρίστησης, να ενεργοποιήσει τα παιδιά ψυχοσωματικά κινητοποιώντας τη σωματική κίνηση, την έκφραση και τη λεκτική </a:t>
            </a:r>
            <a:r>
              <a:rPr lang="el-GR" sz="1800" dirty="0" err="1">
                <a:effectLst/>
                <a:latin typeface="Times New Roman" panose="02020603050405020304" pitchFamily="18" charset="0"/>
                <a:ea typeface="Calibri" panose="020F0502020204030204" pitchFamily="34" charset="0"/>
              </a:rPr>
              <a:t>αυτοσχέδιαστική</a:t>
            </a:r>
            <a:r>
              <a:rPr lang="el-GR" sz="1800" dirty="0">
                <a:effectLst/>
                <a:latin typeface="Times New Roman" panose="02020603050405020304" pitchFamily="18" charset="0"/>
                <a:ea typeface="Calibri" panose="020F0502020204030204" pitchFamily="34" charset="0"/>
              </a:rPr>
              <a:t> ικανότητα και να τα αποδεσμεύσει από αναστολές συμμετοχής στις διαφορετικές δραστηριότητες</a:t>
            </a:r>
            <a:r>
              <a:rPr lang="en-GR" dirty="0">
                <a:effectLst/>
              </a:rPr>
              <a:t> </a:t>
            </a:r>
            <a:endParaRPr lang="en-GR" dirty="0"/>
          </a:p>
        </p:txBody>
      </p:sp>
      <p:sp>
        <p:nvSpPr>
          <p:cNvPr id="8" name="TextBox 7">
            <a:extLst>
              <a:ext uri="{FF2B5EF4-FFF2-40B4-BE49-F238E27FC236}">
                <a16:creationId xmlns:a16="http://schemas.microsoft.com/office/drawing/2014/main" id="{D0F2779D-27DE-7C2E-656E-FD390DF8CDD4}"/>
              </a:ext>
            </a:extLst>
          </p:cNvPr>
          <p:cNvSpPr txBox="1"/>
          <p:nvPr/>
        </p:nvSpPr>
        <p:spPr>
          <a:xfrm>
            <a:off x="822960" y="875211"/>
            <a:ext cx="9588137" cy="369332"/>
          </a:xfrm>
          <a:prstGeom prst="rect">
            <a:avLst/>
          </a:prstGeom>
          <a:noFill/>
        </p:spPr>
        <p:txBody>
          <a:bodyPr wrap="square" rtlCol="0">
            <a:spAutoFit/>
          </a:bodyPr>
          <a:lstStyle/>
          <a:p>
            <a:pPr marL="285750" indent="-285750">
              <a:buFont typeface="Arial" panose="020B0604020202020204" pitchFamily="34" charset="0"/>
              <a:buChar char="•"/>
            </a:pPr>
            <a:r>
              <a:rPr lang="el-GR" b="1" u="sng" dirty="0">
                <a:latin typeface="Times New Roman" panose="02020603050405020304" pitchFamily="18" charset="0"/>
                <a:cs typeface="Times New Roman" panose="02020603050405020304" pitchFamily="18" charset="0"/>
              </a:rPr>
              <a:t>Φάση Απελευθέρωσης </a:t>
            </a:r>
            <a:r>
              <a:rPr lang="en-GB" dirty="0">
                <a:solidFill>
                  <a:srgbClr val="FF0000"/>
                </a:solidFill>
              </a:rPr>
              <a:t>Release Phase</a:t>
            </a:r>
            <a:r>
              <a:rPr lang="el-GR" b="1" u="sng" dirty="0">
                <a:latin typeface="Times New Roman" panose="02020603050405020304" pitchFamily="18" charset="0"/>
                <a:cs typeface="Times New Roman" panose="02020603050405020304" pitchFamily="18" charset="0"/>
              </a:rPr>
              <a:t> </a:t>
            </a:r>
            <a:endParaRPr lang="en-GR" b="1" u="sng"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34B3753-FAA5-015A-AB1E-BF82D8584978}"/>
              </a:ext>
            </a:extLst>
          </p:cNvPr>
          <p:cNvSpPr txBox="1"/>
          <p:nvPr/>
        </p:nvSpPr>
        <p:spPr>
          <a:xfrm>
            <a:off x="692331" y="2947124"/>
            <a:ext cx="9718766" cy="369332"/>
          </a:xfrm>
          <a:prstGeom prst="rect">
            <a:avLst/>
          </a:prstGeom>
          <a:noFill/>
        </p:spPr>
        <p:txBody>
          <a:bodyPr wrap="square" rtlCol="0">
            <a:spAutoFit/>
          </a:bodyPr>
          <a:lstStyle/>
          <a:p>
            <a:pPr marL="285750" indent="-285750">
              <a:buFont typeface="Wingdings" pitchFamily="2" charset="2"/>
              <a:buChar char="Ø"/>
            </a:pPr>
            <a:r>
              <a:rPr lang="el-GR" sz="1800" b="1" u="sng" dirty="0">
                <a:effectLst/>
                <a:latin typeface="Times New Roman" panose="02020603050405020304" pitchFamily="18" charset="0"/>
                <a:ea typeface="Calibri" panose="020F0502020204030204" pitchFamily="34" charset="0"/>
                <a:cs typeface="Times New Roman" panose="02020603050405020304" pitchFamily="18" charset="0"/>
              </a:rPr>
              <a:t>Βασικές κατηγορίες ασκήσεων και τεχνικών που χρησιμοποιούνται στη πρώτη φάση</a:t>
            </a:r>
            <a:r>
              <a:rPr lang="en-GR" dirty="0">
                <a:effectLst/>
                <a:latin typeface="Times New Roman" panose="02020603050405020304" pitchFamily="18" charset="0"/>
                <a:cs typeface="Times New Roman" panose="02020603050405020304" pitchFamily="18" charset="0"/>
              </a:rPr>
              <a:t> </a:t>
            </a:r>
            <a:endParaRPr lang="en-GR"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0F25CBC-ED9C-218F-708E-9ABC781595E5}"/>
              </a:ext>
            </a:extLst>
          </p:cNvPr>
          <p:cNvSpPr txBox="1"/>
          <p:nvPr/>
        </p:nvSpPr>
        <p:spPr>
          <a:xfrm>
            <a:off x="607422" y="3404664"/>
            <a:ext cx="9888583" cy="369332"/>
          </a:xfrm>
          <a:prstGeom prst="rect">
            <a:avLst/>
          </a:prstGeom>
          <a:noFill/>
        </p:spPr>
        <p:txBody>
          <a:bodyPr wrap="square" rtlCol="0">
            <a:spAutoFit/>
          </a:bodyPr>
          <a:lstStyle/>
          <a:p>
            <a:pPr marL="285750" indent="-285750">
              <a:buFont typeface="Arial" panose="020B0604020202020204" pitchFamily="34" charset="0"/>
              <a:buChar char="•"/>
            </a:pPr>
            <a:r>
              <a:rPr lang="el-GR" b="1" u="sng" dirty="0">
                <a:latin typeface="Times New Roman" panose="02020603050405020304" pitchFamily="18" charset="0"/>
                <a:cs typeface="Times New Roman" panose="02020603050405020304" pitchFamily="18" charset="0"/>
              </a:rPr>
              <a:t>Ασκήσεις Αναγνώρισης</a:t>
            </a:r>
            <a:r>
              <a:rPr lang="en-US" b="1" u="sng" dirty="0">
                <a:latin typeface="Times New Roman" panose="02020603050405020304" pitchFamily="18" charset="0"/>
                <a:cs typeface="Times New Roman" panose="02020603050405020304" pitchFamily="18" charset="0"/>
              </a:rPr>
              <a:t>  </a:t>
            </a:r>
            <a:r>
              <a:rPr lang="en-US" b="1" u="sng" dirty="0">
                <a:solidFill>
                  <a:srgbClr val="FF0000"/>
                </a:solidFill>
                <a:latin typeface="Times New Roman" panose="02020603050405020304" pitchFamily="18" charset="0"/>
                <a:cs typeface="Times New Roman" panose="02020603050405020304" pitchFamily="18" charset="0"/>
              </a:rPr>
              <a:t>(</a:t>
            </a:r>
            <a:r>
              <a:rPr lang="en-GB" dirty="0">
                <a:solidFill>
                  <a:srgbClr val="FF0000"/>
                </a:solidFill>
              </a:rPr>
              <a:t>Recognition exercises)</a:t>
            </a:r>
            <a:r>
              <a:rPr lang="en-US" b="1" u="sng" dirty="0">
                <a:solidFill>
                  <a:srgbClr val="FF0000"/>
                </a:solidFill>
                <a:latin typeface="Times New Roman" panose="02020603050405020304" pitchFamily="18" charset="0"/>
                <a:cs typeface="Times New Roman" panose="02020603050405020304" pitchFamily="18" charset="0"/>
              </a:rPr>
              <a:t> </a:t>
            </a:r>
            <a:endParaRPr lang="en-GR" b="1" u="sng"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399A998-76A8-46A3-ABFE-D85EE717E3C9}"/>
              </a:ext>
            </a:extLst>
          </p:cNvPr>
          <p:cNvSpPr txBox="1"/>
          <p:nvPr/>
        </p:nvSpPr>
        <p:spPr>
          <a:xfrm>
            <a:off x="692331" y="3813441"/>
            <a:ext cx="9993085" cy="1709892"/>
          </a:xfrm>
          <a:prstGeom prst="rect">
            <a:avLst/>
          </a:prstGeom>
          <a:noFill/>
        </p:spPr>
        <p:txBody>
          <a:bodyPr wrap="square" rtlCol="0">
            <a:spAutoFit/>
          </a:bodyPr>
          <a:lstStyle/>
          <a:p>
            <a:pPr algn="just">
              <a:lnSpc>
                <a:spcPct val="150000"/>
              </a:lnSpc>
            </a:pP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Στοχεύουν σε μια αρχική γνωριμία των συμμετεχόντων  , ενθαρρύνοντας τους να πουν τα ονόματά τους, τα ενδιαφέροντα τους, τα χόμπι τους, τα όνειρα τους, την οικογένεια τους και για στοιχεία του χαρακτήρα τους.</a:t>
            </a:r>
            <a:endParaRPr lang="en-G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97F7871-264E-3CD5-D42B-5B0178FE1C40}"/>
              </a:ext>
            </a:extLst>
          </p:cNvPr>
          <p:cNvSpPr txBox="1"/>
          <p:nvPr/>
        </p:nvSpPr>
        <p:spPr>
          <a:xfrm>
            <a:off x="470262" y="4967126"/>
            <a:ext cx="11499669" cy="2031325"/>
          </a:xfrm>
          <a:prstGeom prst="rect">
            <a:avLst/>
          </a:prstGeom>
          <a:noFill/>
        </p:spPr>
        <p:txBody>
          <a:bodyPr wrap="square" rtlCol="0">
            <a:spAutoFit/>
          </a:bodyPr>
          <a:lstStyle/>
          <a:p>
            <a:pPr algn="just">
              <a:lnSpc>
                <a:spcPct val="150000"/>
              </a:lnSpc>
            </a:pPr>
            <a:r>
              <a:rPr lang="el-GR" dirty="0"/>
              <a:t>- </a:t>
            </a: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Το ονοματάκι σας-λέμε τα ονόματά μας με διαφορετικούς τρόπους</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dirty="0">
                <a:solidFill>
                  <a:srgbClr val="FF0000"/>
                </a:solidFill>
              </a:rPr>
              <a:t>we say our names in different ways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α) διαφορετικές διαθέσεις, συναισθήματα και διαφορετικό ύφος, β) διαφορετικές εκφράσεις και συγκεκριμένες καταστάσεις,  </a:t>
            </a:r>
            <a:r>
              <a:rPr lang="el-GR" dirty="0">
                <a:latin typeface="Times New Roman" panose="02020603050405020304" pitchFamily="18" charset="0"/>
                <a:ea typeface="Calibri" panose="020F0502020204030204" pitchFamily="34" charset="0"/>
                <a:cs typeface="Times New Roman" panose="02020603050405020304" pitchFamily="18" charset="0"/>
              </a:rPr>
              <a:t>γ)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διαφορετικού χαρακτήρες,  δ) φανταστικούς ή πραγματικού</a:t>
            </a:r>
            <a:r>
              <a:rPr lang="el-GR" dirty="0">
                <a:latin typeface="Times New Roman" panose="02020603050405020304" pitchFamily="18" charset="0"/>
                <a:ea typeface="Calibri" panose="020F0502020204030204" pitchFamily="34" charset="0"/>
                <a:cs typeface="Times New Roman" panose="02020603050405020304" pitchFamily="18" charset="0"/>
              </a:rPr>
              <a:t>, ε)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διαφορετικές εντάσεις </a:t>
            </a:r>
            <a:endParaRPr lang="en-G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R" dirty="0"/>
          </a:p>
        </p:txBody>
      </p:sp>
    </p:spTree>
    <p:extLst>
      <p:ext uri="{BB962C8B-B14F-4D97-AF65-F5344CB8AC3E}">
        <p14:creationId xmlns:p14="http://schemas.microsoft.com/office/powerpoint/2010/main" val="3549978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FC25FC-6D53-55C3-3BC1-04CF86436EF6}"/>
              </a:ext>
            </a:extLst>
          </p:cNvPr>
          <p:cNvSpPr txBox="1"/>
          <p:nvPr/>
        </p:nvSpPr>
        <p:spPr>
          <a:xfrm>
            <a:off x="365760" y="104503"/>
            <a:ext cx="7850777" cy="2125390"/>
          </a:xfrm>
          <a:prstGeom prst="rect">
            <a:avLst/>
          </a:prstGeom>
          <a:noFill/>
        </p:spPr>
        <p:txBody>
          <a:bodyPr wrap="square" rtlCol="0">
            <a:spAutoFit/>
          </a:bodyPr>
          <a:lstStyle/>
          <a:p>
            <a:pPr algn="just">
              <a:lnSpc>
                <a:spcPct val="150000"/>
              </a:lnSpc>
            </a:pP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Το ονοματάκι σας με κίνηση</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b="1" dirty="0">
                <a:solidFill>
                  <a:srgbClr val="FF0000"/>
                </a:solidFill>
              </a:rPr>
              <a:t>Your name in motion</a:t>
            </a:r>
            <a:endParaRPr lang="en-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Το όνομα μας με μια μπάλα  </a:t>
            </a:r>
            <a:r>
              <a:rPr lang="en-GB" b="1" dirty="0">
                <a:solidFill>
                  <a:srgbClr val="FF0000"/>
                </a:solidFill>
              </a:rPr>
              <a:t>Our name with a ball</a:t>
            </a:r>
            <a:endParaRPr lang="en-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Όνομα μετ' εμποδίων</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b="1" dirty="0">
                <a:solidFill>
                  <a:srgbClr val="FF0000"/>
                </a:solidFill>
              </a:rPr>
              <a:t>Name with obstacles</a:t>
            </a:r>
            <a:endParaRPr lang="en-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Προσέθεσε στοιχεία για σένα</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b="1" dirty="0">
                <a:solidFill>
                  <a:srgbClr val="FF0000"/>
                </a:solidFill>
              </a:rPr>
              <a:t>Added details for you</a:t>
            </a:r>
            <a:endParaRPr lang="en-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l-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Θα με παρουσιάσεις; </a:t>
            </a:r>
            <a:r>
              <a:rPr lang="en-GB" b="1" dirty="0">
                <a:solidFill>
                  <a:srgbClr val="FF0000"/>
                </a:solidFill>
              </a:rPr>
              <a:t>Will you introduce me?</a:t>
            </a:r>
            <a:endParaRPr lang="en-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6A619B0-BA56-2D88-B86E-FFE07BABDE43}"/>
              </a:ext>
            </a:extLst>
          </p:cNvPr>
          <p:cNvSpPr txBox="1"/>
          <p:nvPr/>
        </p:nvSpPr>
        <p:spPr>
          <a:xfrm>
            <a:off x="418011" y="2468879"/>
            <a:ext cx="11103429" cy="646331"/>
          </a:xfrm>
          <a:prstGeom prst="rect">
            <a:avLst/>
          </a:prstGeom>
          <a:noFill/>
        </p:spPr>
        <p:txBody>
          <a:bodyPr wrap="square" rtlCol="0">
            <a:spAutoFit/>
          </a:bodyPr>
          <a:lstStyle/>
          <a:p>
            <a:pPr marL="285750" indent="-285750">
              <a:buFont typeface="Arial" panose="020B0604020202020204" pitchFamily="34" charset="0"/>
              <a:buChar char="•"/>
            </a:pPr>
            <a:r>
              <a:rPr lang="el-GR" sz="1800" b="1" u="sng" dirty="0">
                <a:effectLst/>
                <a:latin typeface="Times New Roman" panose="02020603050405020304" pitchFamily="18" charset="0"/>
                <a:ea typeface="Calibri" panose="020F0502020204030204" pitchFamily="34" charset="0"/>
                <a:cs typeface="Times New Roman" panose="02020603050405020304" pitchFamily="18" charset="0"/>
              </a:rPr>
              <a:t>Ασκήσεις σωματικής κίνησης και έκφρασης</a:t>
            </a:r>
            <a:r>
              <a:rPr lang="en-US" sz="1800" b="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GB" b="1" dirty="0">
                <a:solidFill>
                  <a:srgbClr val="FF0000"/>
                </a:solidFill>
              </a:rPr>
              <a:t>Physical movement and expression exercises</a:t>
            </a:r>
            <a:r>
              <a:rPr lang="en-US" sz="1800" b="1"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R" sz="1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R" dirty="0"/>
          </a:p>
        </p:txBody>
      </p:sp>
      <p:sp>
        <p:nvSpPr>
          <p:cNvPr id="7" name="TextBox 6">
            <a:extLst>
              <a:ext uri="{FF2B5EF4-FFF2-40B4-BE49-F238E27FC236}">
                <a16:creationId xmlns:a16="http://schemas.microsoft.com/office/drawing/2014/main" id="{41FB2FE2-E558-D795-D122-6DC2C1A7A7DF}"/>
              </a:ext>
            </a:extLst>
          </p:cNvPr>
          <p:cNvSpPr txBox="1"/>
          <p:nvPr/>
        </p:nvSpPr>
        <p:spPr>
          <a:xfrm>
            <a:off x="265611" y="2792045"/>
            <a:ext cx="11508378" cy="1704506"/>
          </a:xfrm>
          <a:prstGeom prst="rect">
            <a:avLst/>
          </a:prstGeom>
          <a:noFill/>
        </p:spPr>
        <p:txBody>
          <a:bodyPr wrap="square" rtlCol="0">
            <a:spAutoFit/>
          </a:bodyPr>
          <a:lstStyle/>
          <a:p>
            <a:pPr algn="just">
              <a:lnSpc>
                <a:spcPct val="150000"/>
              </a:lnSpc>
            </a:pPr>
            <a:r>
              <a:rPr lang="el-GR" dirty="0"/>
              <a:t>-</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Στοχεύουν στην ανάπτυξη όλων των ποιοτήτων αυθόρμητης κίνησης και ανάπτυξης μη λεκτικής κοινωνίας με τους άλλους. Οι ασκήσεις αυτές εμπεριέχουν και το στοιχείο της μίμησης αλλά και το στοιχείο των «πρώιμων σωματικών αυτοσχεδιασμών» για αυτό είναι κατάλληλες πιθανόν να χρησιμοποιηθούν για να εισάγουν τους συμμετέχοντες στο γενικό θέμα της συνάντησης</a:t>
            </a:r>
            <a:r>
              <a:rPr lang="en-GR" dirty="0">
                <a:effectLst/>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 </a:t>
            </a:r>
            <a:endParaRPr lang="en-GR"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3ACB01A-E4CE-E609-0400-5A8C8D4DFCE8}"/>
              </a:ext>
            </a:extLst>
          </p:cNvPr>
          <p:cNvSpPr txBox="1"/>
          <p:nvPr/>
        </p:nvSpPr>
        <p:spPr>
          <a:xfrm>
            <a:off x="265612" y="4611189"/>
            <a:ext cx="11508377" cy="1615827"/>
          </a:xfrm>
          <a:prstGeom prst="rect">
            <a:avLst/>
          </a:prstGeom>
          <a:noFill/>
        </p:spPr>
        <p:txBody>
          <a:bodyPr wrap="square" rtlCol="0">
            <a:spAutoFit/>
          </a:bodyPr>
          <a:lstStyle/>
          <a:p>
            <a:pPr algn="just">
              <a:lnSpc>
                <a:spcPct val="150000"/>
              </a:lnSpc>
            </a:pPr>
            <a:r>
              <a:rPr lang="el-GR" dirty="0"/>
              <a:t>- 1 </a:t>
            </a:r>
            <a:r>
              <a:rPr lang="el-GR" sz="1800" b="1" u="sng" dirty="0">
                <a:effectLst/>
                <a:latin typeface="Times New Roman" panose="02020603050405020304" pitchFamily="18" charset="0"/>
                <a:ea typeface="Calibri" panose="020F0502020204030204" pitchFamily="34" charset="0"/>
                <a:cs typeface="Times New Roman" panose="02020603050405020304" pitchFamily="18" charset="0"/>
              </a:rPr>
              <a:t>1. ιδέες με βάση κίνηση στον χώρο και διαφορετικά βαδίσματα </a:t>
            </a:r>
            <a:r>
              <a:rPr lang="en-GB" b="1" dirty="0">
                <a:solidFill>
                  <a:srgbClr val="FF0000"/>
                </a:solidFill>
              </a:rPr>
              <a:t>ideas based on movement in space and different ways of walking </a:t>
            </a:r>
            <a:r>
              <a:rPr lang="en-US" sz="1800" b="1" u="sng"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800" b="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προσωπικός ρυθμός</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μουσικό ερέθισμα,, διαφορετικούς ρυθμούς </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διαφορετικές καταστάσεις</a:t>
            </a:r>
            <a:r>
              <a:rPr lang="el-GR" dirty="0">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αντιδράω με τους υπόλοιπους της ομάδας</a:t>
            </a:r>
            <a:endParaRPr lang="en-GR" sz="18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b="1" u="sng"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R" dirty="0"/>
          </a:p>
        </p:txBody>
      </p:sp>
    </p:spTree>
    <p:extLst>
      <p:ext uri="{BB962C8B-B14F-4D97-AF65-F5344CB8AC3E}">
        <p14:creationId xmlns:p14="http://schemas.microsoft.com/office/powerpoint/2010/main" val="3667074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2F69C3-3057-5440-787F-62CBAA071CED}"/>
              </a:ext>
            </a:extLst>
          </p:cNvPr>
          <p:cNvSpPr txBox="1"/>
          <p:nvPr/>
        </p:nvSpPr>
        <p:spPr>
          <a:xfrm>
            <a:off x="483326" y="444137"/>
            <a:ext cx="10345783" cy="2031325"/>
          </a:xfrm>
          <a:prstGeom prst="rect">
            <a:avLst/>
          </a:prstGeom>
          <a:noFill/>
        </p:spPr>
        <p:txBody>
          <a:bodyPr wrap="square" rtlCol="0">
            <a:spAutoFit/>
          </a:bodyPr>
          <a:lstStyle/>
          <a:p>
            <a:r>
              <a:rPr lang="el-G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Παντομίμα στο κύκλο </a:t>
            </a:r>
            <a:r>
              <a:rPr lang="en-GB" b="1" dirty="0">
                <a:solidFill>
                  <a:srgbClr val="FF0000"/>
                </a:solidFill>
              </a:rPr>
              <a:t>Pantomime in the circle</a:t>
            </a:r>
          </a:p>
          <a:p>
            <a:endParaRPr lang="el-GR" b="1" dirty="0"/>
          </a:p>
          <a:p>
            <a:r>
              <a:rPr lang="el-GR" dirty="0"/>
              <a:t>-3  </a:t>
            </a: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Κάνε ότι κάνω </a:t>
            </a:r>
            <a:r>
              <a:rPr lang="en-GB" b="1" dirty="0">
                <a:solidFill>
                  <a:srgbClr val="FF0000"/>
                </a:solidFill>
              </a:rPr>
              <a:t>Do what I do</a:t>
            </a:r>
            <a:endParaRPr lang="en-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a:p>
            <a:r>
              <a:rPr lang="el-GR" sz="1800" dirty="0">
                <a:effectLst/>
                <a:latin typeface="Times New Roman" panose="02020603050405020304" pitchFamily="18" charset="0"/>
                <a:ea typeface="Calibri" panose="020F0502020204030204" pitchFamily="34" charset="0"/>
              </a:rPr>
              <a:t>4. Καθρέφτης ανά ζευγάρια </a:t>
            </a:r>
            <a:r>
              <a:rPr lang="en-GB" b="1" dirty="0">
                <a:solidFill>
                  <a:srgbClr val="FF0000"/>
                </a:solidFill>
              </a:rPr>
              <a:t>you are my mirror</a:t>
            </a:r>
            <a:endParaRPr lang="el-GR" sz="1800" b="1" dirty="0">
              <a:solidFill>
                <a:srgbClr val="FF0000"/>
              </a:solidFill>
              <a:effectLst/>
              <a:latin typeface="Times New Roman" panose="02020603050405020304" pitchFamily="18" charset="0"/>
              <a:ea typeface="Calibri" panose="020F0502020204030204" pitchFamily="34" charset="0"/>
            </a:endParaRPr>
          </a:p>
          <a:p>
            <a:endParaRPr lang="el-GR" dirty="0">
              <a:latin typeface="Times New Roman" panose="02020603050405020304" pitchFamily="18" charset="0"/>
            </a:endParaRPr>
          </a:p>
          <a:p>
            <a:r>
              <a:rPr lang="en-GR" dirty="0">
                <a:effectLst/>
                <a:latin typeface="Times New Roman" panose="02020603050405020304" pitchFamily="18" charset="0"/>
                <a:cs typeface="Times New Roman" panose="02020603050405020304" pitchFamily="18" charset="0"/>
              </a:rPr>
              <a:t>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5. Οι παγωμένες εικόνες </a:t>
            </a:r>
            <a:r>
              <a:rPr lang="en-GB" b="1" dirty="0">
                <a:solidFill>
                  <a:srgbClr val="FF0000"/>
                </a:solidFill>
              </a:rPr>
              <a:t>The frozen images</a:t>
            </a:r>
            <a:endParaRPr lang="en-GR" b="1" dirty="0">
              <a:solidFill>
                <a:srgbClr val="FF0000"/>
              </a:solidFill>
            </a:endParaRPr>
          </a:p>
        </p:txBody>
      </p:sp>
      <p:sp>
        <p:nvSpPr>
          <p:cNvPr id="5" name="TextBox 4">
            <a:extLst>
              <a:ext uri="{FF2B5EF4-FFF2-40B4-BE49-F238E27FC236}">
                <a16:creationId xmlns:a16="http://schemas.microsoft.com/office/drawing/2014/main" id="{79197BB5-3367-6AF0-22E1-393CA24AFFCC}"/>
              </a:ext>
            </a:extLst>
          </p:cNvPr>
          <p:cNvSpPr txBox="1"/>
          <p:nvPr/>
        </p:nvSpPr>
        <p:spPr>
          <a:xfrm>
            <a:off x="483325" y="2782669"/>
            <a:ext cx="10345783" cy="646331"/>
          </a:xfrm>
          <a:prstGeom prst="rect">
            <a:avLst/>
          </a:prstGeom>
          <a:noFill/>
        </p:spPr>
        <p:txBody>
          <a:bodyPr wrap="square" rtlCol="0">
            <a:spAutoFit/>
          </a:bodyPr>
          <a:lstStyle/>
          <a:p>
            <a:pPr marL="285750" indent="-285750">
              <a:buFont typeface="Wingdings" pitchFamily="2" charset="2"/>
              <a:buChar char="Ø"/>
            </a:pP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Ασκήσεις φαντασίας και μεταμορφώσεις </a:t>
            </a:r>
            <a:r>
              <a:rPr lang="en-GB" b="1" dirty="0">
                <a:solidFill>
                  <a:srgbClr val="FF0000"/>
                </a:solidFill>
              </a:rPr>
              <a:t>Imagination exercises and transformations</a:t>
            </a:r>
            <a:endParaRPr lang="en-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GR" dirty="0"/>
          </a:p>
        </p:txBody>
      </p:sp>
      <p:sp>
        <p:nvSpPr>
          <p:cNvPr id="6" name="TextBox 5">
            <a:extLst>
              <a:ext uri="{FF2B5EF4-FFF2-40B4-BE49-F238E27FC236}">
                <a16:creationId xmlns:a16="http://schemas.microsoft.com/office/drawing/2014/main" id="{D0DF781F-F3F1-41D7-2FB1-25824823F9AA}"/>
              </a:ext>
            </a:extLst>
          </p:cNvPr>
          <p:cNvSpPr txBox="1"/>
          <p:nvPr/>
        </p:nvSpPr>
        <p:spPr>
          <a:xfrm>
            <a:off x="211182" y="3459208"/>
            <a:ext cx="11769635" cy="2031325"/>
          </a:xfrm>
          <a:prstGeom prst="rect">
            <a:avLst/>
          </a:prstGeom>
          <a:noFill/>
        </p:spPr>
        <p:txBody>
          <a:bodyPr wrap="square" rtlCol="0">
            <a:spAutoFit/>
          </a:bodyPr>
          <a:lstStyle/>
          <a:p>
            <a:pPr algn="just">
              <a:lnSpc>
                <a:spcPct val="150000"/>
              </a:lnSpc>
            </a:pPr>
            <a:r>
              <a:rPr lang="en-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Βασική επιδίωξη του εμψυχωτή είναι να εισάγει τους συμμετέχοντες στη φανταστική κατάσταση, στο φανταστικό χώρο, σε επαφή με φανταστικά αλλά και «ρεαλιστικά» όντα. Αναπτύσσει συμβολισμούς, τη συμβολική σκέψη των παιδιών, την απελευθέρωση τους και την ελευθερία στην έκφραση. Σε αυτήν την άσκηση προσπαθούμε να εμπνεύσουμε τα παιδιά να χρησιμοποιήσουν κίνηση αλλά ΄και έκφραση προσώπου.</a:t>
            </a:r>
            <a:endParaRPr lang="en-G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R" dirty="0"/>
          </a:p>
        </p:txBody>
      </p:sp>
    </p:spTree>
    <p:extLst>
      <p:ext uri="{BB962C8B-B14F-4D97-AF65-F5344CB8AC3E}">
        <p14:creationId xmlns:p14="http://schemas.microsoft.com/office/powerpoint/2010/main" val="789370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560085-C3DA-A480-D65F-DAB64A1F6AEE}"/>
              </a:ext>
            </a:extLst>
          </p:cNvPr>
          <p:cNvSpPr txBox="1"/>
          <p:nvPr/>
        </p:nvSpPr>
        <p:spPr>
          <a:xfrm>
            <a:off x="378822" y="143692"/>
            <a:ext cx="11625944" cy="2862322"/>
          </a:xfrm>
          <a:prstGeom prst="rect">
            <a:avLst/>
          </a:prstGeom>
          <a:noFill/>
        </p:spPr>
        <p:txBody>
          <a:bodyPr wrap="square" rtlCol="0">
            <a:spAutoFit/>
          </a:bodyPr>
          <a:lstStyle/>
          <a:p>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Γινόμαστε αντικείμενα (σκούπα, φαράσι, αεροπλάνο) </a:t>
            </a:r>
            <a:r>
              <a:rPr lang="en-GB" b="1" dirty="0">
                <a:solidFill>
                  <a:srgbClr val="FF0000"/>
                </a:solidFill>
              </a:rPr>
              <a:t>We become objects </a:t>
            </a:r>
            <a:endParaRPr lang="en-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Γινόμαστε στοιχεία της φύσης (βροχή, αέρας, νερό, θάλασσα, δέντρα, λουλούδια, σπόρος) </a:t>
            </a:r>
            <a:r>
              <a:rPr lang="en-GB" b="1" dirty="0">
                <a:solidFill>
                  <a:srgbClr val="FF0000"/>
                </a:solidFill>
              </a:rPr>
              <a:t>We become elements of nature</a:t>
            </a:r>
            <a:endParaRPr lang="en-GR" sz="18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Γινόμαστε πλάσματα φαντασίας (κάτοικοι περιέργου πλανήτη, γίγαντες, ξωτικά, καλικάντζαροι) </a:t>
            </a:r>
            <a:r>
              <a:rPr lang="en-GB" b="1" dirty="0">
                <a:solidFill>
                  <a:srgbClr val="FF0000"/>
                </a:solidFill>
              </a:rPr>
              <a:t>We become creatures of fantasy</a:t>
            </a:r>
            <a:endParaRPr lang="en-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el-GR" dirty="0">
                <a:latin typeface="Times New Roman" panose="02020603050405020304" pitchFamily="18" charset="0"/>
                <a:ea typeface="Calibri" panose="020F0502020204030204" pitchFamily="34" charset="0"/>
                <a:cs typeface="Times New Roman" panose="02020603050405020304" pitchFamily="18" charset="0"/>
              </a:rPr>
              <a:t>-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Γινόμαστε χαρακτήρες που έχουν να κάνουν με επαγγέλματα ή που συνδέονται με ένα χώρο (τσίρκο, </a:t>
            </a:r>
            <a:r>
              <a:rPr lang="el-GR" sz="1800" dirty="0" err="1">
                <a:effectLst/>
                <a:latin typeface="Times New Roman" panose="02020603050405020304" pitchFamily="18" charset="0"/>
                <a:ea typeface="Calibri" panose="020F0502020204030204" pitchFamily="34" charset="0"/>
                <a:cs typeface="Times New Roman" panose="02020603050405020304" pitchFamily="18" charset="0"/>
              </a:rPr>
              <a:t>λουναπάρκ</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καζίνο κα.) </a:t>
            </a:r>
            <a:r>
              <a:rPr lang="en-GB" b="1" dirty="0">
                <a:solidFill>
                  <a:srgbClr val="FF0000"/>
                </a:solidFill>
              </a:rPr>
              <a:t>We become characters that have to do with professions or that are associated with a place</a:t>
            </a:r>
          </a:p>
          <a:p>
            <a:endParaRPr lang="en-GR"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703BCE6-4F14-4026-1D2B-42AED80AE00C}"/>
              </a:ext>
            </a:extLst>
          </p:cNvPr>
          <p:cNvSpPr txBox="1"/>
          <p:nvPr/>
        </p:nvSpPr>
        <p:spPr>
          <a:xfrm>
            <a:off x="163285" y="2847050"/>
            <a:ext cx="10789920" cy="369332"/>
          </a:xfrm>
          <a:prstGeom prst="rect">
            <a:avLst/>
          </a:prstGeom>
          <a:noFill/>
        </p:spPr>
        <p:txBody>
          <a:bodyPr wrap="square" rtlCol="0">
            <a:spAutoFit/>
          </a:bodyPr>
          <a:lstStyle/>
          <a:p>
            <a:pPr marL="285750" indent="-285750">
              <a:buFont typeface="Wingdings" pitchFamily="2" charset="2"/>
              <a:buChar char="Ø"/>
            </a:pPr>
            <a:r>
              <a:rPr lang="el-G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Ασκήσεις ρυθμών και φωνής </a:t>
            </a:r>
            <a:r>
              <a:rPr lang="en-GB" b="1" dirty="0">
                <a:solidFill>
                  <a:srgbClr val="FF0000"/>
                </a:solidFill>
              </a:rPr>
              <a:t>Rhythm and voice exercises</a:t>
            </a:r>
            <a:endParaRPr lang="en-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C95815A-840B-FAD2-28B3-130267DA03F5}"/>
              </a:ext>
            </a:extLst>
          </p:cNvPr>
          <p:cNvSpPr txBox="1"/>
          <p:nvPr/>
        </p:nvSpPr>
        <p:spPr>
          <a:xfrm>
            <a:off x="163285" y="3190540"/>
            <a:ext cx="10959738" cy="1200329"/>
          </a:xfrm>
          <a:prstGeom prst="rect">
            <a:avLst/>
          </a:prstGeom>
          <a:noFill/>
        </p:spPr>
        <p:txBody>
          <a:bodyPr wrap="square" rtlCol="0">
            <a:spAutoFit/>
          </a:bodyPr>
          <a:lstStyle/>
          <a:p>
            <a:pPr algn="just">
              <a:lnSpc>
                <a:spcPct val="150000"/>
              </a:lnSpc>
            </a:pPr>
            <a:r>
              <a:rPr lang="el-GR" dirty="0"/>
              <a:t>- </a:t>
            </a: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Βασική επιδίωξη είναι να οδηγήσει τα παιδιά να πειραματιστούν με ήχους, με διαφορετικούς ρυθμούς και πιθανόν να προσθέσουν στις μεταμορφώσεις και λεκτική επικοινωνία. </a:t>
            </a:r>
            <a:endParaRPr lang="en-G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R" dirty="0"/>
          </a:p>
        </p:txBody>
      </p:sp>
      <p:sp>
        <p:nvSpPr>
          <p:cNvPr id="7" name="TextBox 6">
            <a:extLst>
              <a:ext uri="{FF2B5EF4-FFF2-40B4-BE49-F238E27FC236}">
                <a16:creationId xmlns:a16="http://schemas.microsoft.com/office/drawing/2014/main" id="{916EE68A-5843-3944-83BC-7ED538747945}"/>
              </a:ext>
            </a:extLst>
          </p:cNvPr>
          <p:cNvSpPr txBox="1"/>
          <p:nvPr/>
        </p:nvSpPr>
        <p:spPr>
          <a:xfrm>
            <a:off x="163285" y="4060063"/>
            <a:ext cx="8138160" cy="2862322"/>
          </a:xfrm>
          <a:prstGeom prst="rect">
            <a:avLst/>
          </a:prstGeom>
          <a:noFill/>
        </p:spPr>
        <p:txBody>
          <a:bodyPr wrap="square" rtlCol="0">
            <a:spAutoFit/>
          </a:bodyPr>
          <a:lstStyle/>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Κάνουμε διαφορετικές αναπνοές; </a:t>
            </a:r>
            <a:r>
              <a:rPr lang="en-GB" b="1" dirty="0">
                <a:solidFill>
                  <a:srgbClr val="FF0000"/>
                </a:solidFill>
              </a:rPr>
              <a:t>We breathe differently</a:t>
            </a:r>
            <a:endParaRPr lang="en-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Ρυθμούς με φωνήεντα ή συλλαβές ή σύμφωνα </a:t>
            </a:r>
            <a:r>
              <a:rPr lang="en-GB" b="1" dirty="0">
                <a:solidFill>
                  <a:srgbClr val="FF0000"/>
                </a:solidFill>
              </a:rPr>
              <a:t>Rhythms with vowels or syllables or consonants</a:t>
            </a:r>
            <a:endParaRPr lang="en-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l-GR" dirty="0">
                <a:latin typeface="Times New Roman" panose="02020603050405020304" pitchFamily="18" charset="0"/>
                <a:ea typeface="Calibri" panose="020F0502020204030204" pitchFamily="34" charset="0"/>
                <a:cs typeface="Times New Roman" panose="02020603050405020304" pitchFamily="18" charset="0"/>
              </a:rPr>
              <a:t>Μπορεί να το πει η ομάδα; </a:t>
            </a:r>
            <a:r>
              <a:rPr lang="en-GB" b="1" dirty="0">
                <a:solidFill>
                  <a:srgbClr val="FF0000"/>
                </a:solidFill>
                <a:latin typeface="Times New Roman" panose="02020603050405020304" pitchFamily="18" charset="0"/>
                <a:cs typeface="Times New Roman" panose="02020603050405020304" pitchFamily="18" charset="0"/>
              </a:rPr>
              <a:t>Can the team say it?</a:t>
            </a:r>
            <a:endParaRPr lang="en-GR"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Ακούγομαι, μιλάω, λέω λέξεις σαν...</a:t>
            </a:r>
            <a:r>
              <a:rPr lang="en-GB" dirty="0"/>
              <a:t> </a:t>
            </a:r>
            <a:r>
              <a:rPr lang="en-GB" b="1" dirty="0">
                <a:solidFill>
                  <a:srgbClr val="FF0000"/>
                </a:solidFill>
              </a:rPr>
              <a:t>I say words like</a:t>
            </a:r>
          </a:p>
          <a:p>
            <a:pPr algn="just">
              <a:lnSpc>
                <a:spcPct val="150000"/>
              </a:lnSpc>
            </a:pPr>
            <a:endParaRPr lang="en-G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R" dirty="0"/>
          </a:p>
        </p:txBody>
      </p:sp>
    </p:spTree>
    <p:extLst>
      <p:ext uri="{BB962C8B-B14F-4D97-AF65-F5344CB8AC3E}">
        <p14:creationId xmlns:p14="http://schemas.microsoft.com/office/powerpoint/2010/main" val="3823836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1681CE-8C97-9EE1-166D-5362311F149B}"/>
              </a:ext>
            </a:extLst>
          </p:cNvPr>
          <p:cNvSpPr txBox="1"/>
          <p:nvPr/>
        </p:nvSpPr>
        <p:spPr>
          <a:xfrm>
            <a:off x="509451" y="352697"/>
            <a:ext cx="9209314" cy="646331"/>
          </a:xfrm>
          <a:prstGeom prst="rect">
            <a:avLst/>
          </a:prstGeom>
          <a:noFill/>
        </p:spPr>
        <p:txBody>
          <a:bodyPr wrap="square" rtlCol="0">
            <a:spAutoFit/>
          </a:bodyPr>
          <a:lstStyle/>
          <a:p>
            <a:pPr marL="285750" indent="-285750">
              <a:buFont typeface="Wingdings" pitchFamily="2" charset="2"/>
              <a:buChar char="Ø"/>
            </a:pPr>
            <a:r>
              <a:rPr lang="el-GR" sz="1800" b="1" dirty="0">
                <a:solidFill>
                  <a:srgbClr val="000000"/>
                </a:solidFill>
                <a:effectLst/>
                <a:latin typeface="Times New Roman" panose="02020603050405020304" pitchFamily="18" charset="0"/>
                <a:ea typeface="Calibri" panose="020F0502020204030204" pitchFamily="34" charset="0"/>
              </a:rPr>
              <a:t>Ασκήσεις λεκτικών </a:t>
            </a:r>
            <a:r>
              <a:rPr lang="el-GR" b="1" dirty="0">
                <a:solidFill>
                  <a:srgbClr val="000000"/>
                </a:solidFill>
                <a:latin typeface="Times New Roman" panose="02020603050405020304" pitchFamily="18" charset="0"/>
                <a:ea typeface="Calibri" panose="020F0502020204030204" pitchFamily="34" charset="0"/>
              </a:rPr>
              <a:t>αυτοσχεδιασμών </a:t>
            </a:r>
            <a:r>
              <a:rPr lang="el-GR" sz="1800" b="1" dirty="0">
                <a:solidFill>
                  <a:srgbClr val="000000"/>
                </a:solidFill>
                <a:effectLst/>
                <a:latin typeface="Times New Roman" panose="02020603050405020304" pitchFamily="18" charset="0"/>
                <a:ea typeface="Calibri" panose="020F0502020204030204" pitchFamily="34" charset="0"/>
              </a:rPr>
              <a:t>αυτοσχεδιασμών </a:t>
            </a:r>
            <a:r>
              <a:rPr lang="en-GB" dirty="0">
                <a:solidFill>
                  <a:srgbClr val="FF0000"/>
                </a:solidFill>
              </a:rPr>
              <a:t>Verbal improvisation exercises</a:t>
            </a:r>
          </a:p>
          <a:p>
            <a:r>
              <a:rPr lang="en-GR" dirty="0">
                <a:solidFill>
                  <a:srgbClr val="FF0000"/>
                </a:solidFill>
                <a:effectLst/>
              </a:rPr>
              <a:t> </a:t>
            </a:r>
            <a:endParaRPr lang="en-GR"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E687EE7-B0F2-D975-E07D-EE81637C4E0A}"/>
              </a:ext>
            </a:extLst>
          </p:cNvPr>
          <p:cNvSpPr txBox="1"/>
          <p:nvPr/>
        </p:nvSpPr>
        <p:spPr>
          <a:xfrm>
            <a:off x="509451" y="822960"/>
            <a:ext cx="9862457" cy="1289007"/>
          </a:xfrm>
          <a:prstGeom prst="rect">
            <a:avLst/>
          </a:prstGeom>
          <a:noFill/>
        </p:spPr>
        <p:txBody>
          <a:bodyPr wrap="square" rtlCol="0">
            <a:spAutoFit/>
          </a:bodyPr>
          <a:lstStyle/>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Ασκήσεις με βάση τις οποίες τα παιδιά μπορούν να αναπτύξουν λόγο αλλά και φαντασία. Με αυτές τις ασκήσεις μπορούν να οδηγηθούν σε δημιουργία ιστοριών και αν τις αναπαραστήσουν σωματικά είτε με ασκήσεις παντομίμας ή με οργανωμένη δραματοποίηση, συνδέοντας τη φάση αυτή με την επόμενη φάση</a:t>
            </a:r>
            <a:r>
              <a:rPr lang="en-GR" dirty="0">
                <a:effectLst/>
                <a:latin typeface="Times New Roman" panose="02020603050405020304" pitchFamily="18" charset="0"/>
                <a:cs typeface="Times New Roman" panose="02020603050405020304" pitchFamily="18" charset="0"/>
              </a:rPr>
              <a:t> </a:t>
            </a:r>
            <a:endParaRPr lang="en-GR"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AE36BAB-6FF5-CCE2-B4E3-B0EB88D59E6B}"/>
              </a:ext>
            </a:extLst>
          </p:cNvPr>
          <p:cNvSpPr txBox="1"/>
          <p:nvPr/>
        </p:nvSpPr>
        <p:spPr>
          <a:xfrm>
            <a:off x="600892" y="2111967"/>
            <a:ext cx="10620103" cy="4524315"/>
          </a:xfrm>
          <a:prstGeom prst="rect">
            <a:avLst/>
          </a:prstGeom>
          <a:noFill/>
        </p:spPr>
        <p:txBody>
          <a:bodyPr wrap="square" rtlCol="0">
            <a:spAutoFit/>
          </a:bodyPr>
          <a:lstStyle/>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800" dirty="0" err="1">
                <a:effectLst/>
                <a:latin typeface="Times New Roman" panose="02020603050405020304" pitchFamily="18" charset="0"/>
                <a:ea typeface="Calibri" panose="020F0502020204030204" pitchFamily="34" charset="0"/>
                <a:cs typeface="Times New Roman" panose="02020603050405020304" pitchFamily="18" charset="0"/>
              </a:rPr>
              <a:t>Ιδεοθύελλα</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b="1" dirty="0">
                <a:solidFill>
                  <a:srgbClr val="FF0000"/>
                </a:solidFill>
              </a:rPr>
              <a:t>A storm of ideas</a:t>
            </a:r>
            <a:endParaRPr lang="en-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-Η επόμενη λέξη </a:t>
            </a:r>
            <a:r>
              <a:rPr lang="en-GB" b="1" dirty="0">
                <a:solidFill>
                  <a:srgbClr val="FF0000"/>
                </a:solidFill>
              </a:rPr>
              <a:t>The next word</a:t>
            </a:r>
            <a:endParaRPr lang="en-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-Το κουτί </a:t>
            </a:r>
            <a:r>
              <a:rPr lang="en-GB" b="1" dirty="0">
                <a:solidFill>
                  <a:srgbClr val="FF0000"/>
                </a:solidFill>
              </a:rPr>
              <a:t>The box</a:t>
            </a:r>
            <a:endParaRPr lang="en-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-Δεν θα έχει μόνο αλλά και.... </a:t>
            </a:r>
            <a:r>
              <a:rPr lang="en-GB" b="1" dirty="0">
                <a:solidFill>
                  <a:srgbClr val="FF0000"/>
                </a:solidFill>
              </a:rPr>
              <a:t>It will not only have but also</a:t>
            </a:r>
            <a:endParaRPr lang="en-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-Μια φανταστική κατάσταση σαν να τη ζήσαμε </a:t>
            </a:r>
            <a:r>
              <a:rPr lang="en-GB" b="1" dirty="0">
                <a:solidFill>
                  <a:srgbClr val="FF0000"/>
                </a:solidFill>
              </a:rPr>
              <a:t>A fantastic situation as if we lived it</a:t>
            </a:r>
            <a:endParaRPr lang="en-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-Παιχνίδι με αντικείμενα και αυτοσχεδιαστικές λέξεις που να σημαίνουν φανταστικό χαρακτήρα </a:t>
            </a:r>
            <a:r>
              <a:rPr lang="en-GB" b="1" dirty="0">
                <a:solidFill>
                  <a:srgbClr val="FF0000"/>
                </a:solidFill>
              </a:rPr>
              <a:t>Play with objects and make up words to mean fictional character</a:t>
            </a:r>
            <a:r>
              <a:rPr lang="el-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-Παιχνίδι 1-Έχω ιστορία-Έχεις ήχο; </a:t>
            </a:r>
            <a:r>
              <a:rPr lang="en-GB" b="1" dirty="0">
                <a:solidFill>
                  <a:srgbClr val="FF0000"/>
                </a:solidFill>
              </a:rPr>
              <a:t>Game 1-I have a story-Do you have sound?</a:t>
            </a:r>
            <a:endParaRPr lang="en-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-Παιχνίδι 2 - συζήτηση για ένα θέμα με γράμματα της αλφαβήτου. </a:t>
            </a:r>
            <a:r>
              <a:rPr lang="en-GB" b="1" dirty="0">
                <a:solidFill>
                  <a:srgbClr val="FF0000"/>
                </a:solidFill>
                <a:latin typeface="Times New Roman" panose="02020603050405020304" pitchFamily="18" charset="0"/>
                <a:cs typeface="Times New Roman" panose="02020603050405020304" pitchFamily="18" charset="0"/>
              </a:rPr>
              <a:t>Game 2 - discussion about a topic with letters of the alphabet</a:t>
            </a:r>
            <a:endParaRPr lang="en-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GR" dirty="0"/>
          </a:p>
        </p:txBody>
      </p:sp>
    </p:spTree>
    <p:extLst>
      <p:ext uri="{BB962C8B-B14F-4D97-AF65-F5344CB8AC3E}">
        <p14:creationId xmlns:p14="http://schemas.microsoft.com/office/powerpoint/2010/main" val="4164092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B82CD8-8F27-23EA-B17F-18FC3DE645E6}"/>
              </a:ext>
            </a:extLst>
          </p:cNvPr>
          <p:cNvSpPr txBox="1"/>
          <p:nvPr/>
        </p:nvSpPr>
        <p:spPr>
          <a:xfrm>
            <a:off x="1314994" y="313509"/>
            <a:ext cx="9562012" cy="369332"/>
          </a:xfrm>
          <a:prstGeom prst="rect">
            <a:avLst/>
          </a:prstGeom>
          <a:noFill/>
        </p:spPr>
        <p:txBody>
          <a:bodyPr wrap="square" rtlCol="0">
            <a:spAutoFit/>
          </a:bodyPr>
          <a:lstStyle/>
          <a:p>
            <a:pPr marL="285750" indent="-285750" algn="ctr">
              <a:buFont typeface="Wingdings" pitchFamily="2" charset="2"/>
              <a:buChar char="Ø"/>
            </a:pPr>
            <a:r>
              <a:rPr lang="el-GR" b="1" dirty="0"/>
              <a:t>Προτεινόμενα Θέματα Για Εργασία</a:t>
            </a:r>
            <a:endParaRPr lang="en-GR" b="1" dirty="0"/>
          </a:p>
        </p:txBody>
      </p:sp>
      <p:sp>
        <p:nvSpPr>
          <p:cNvPr id="5" name="TextBox 4">
            <a:extLst>
              <a:ext uri="{FF2B5EF4-FFF2-40B4-BE49-F238E27FC236}">
                <a16:creationId xmlns:a16="http://schemas.microsoft.com/office/drawing/2014/main" id="{3DEC426F-BED4-03D8-0E4B-815F7D1A5283}"/>
              </a:ext>
            </a:extLst>
          </p:cNvPr>
          <p:cNvSpPr txBox="1"/>
          <p:nvPr/>
        </p:nvSpPr>
        <p:spPr>
          <a:xfrm>
            <a:off x="836023" y="1254034"/>
            <a:ext cx="9431383" cy="2535502"/>
          </a:xfrm>
          <a:prstGeom prst="rect">
            <a:avLst/>
          </a:prstGeom>
          <a:noFill/>
        </p:spPr>
        <p:txBody>
          <a:bodyPr wrap="square" rtlCol="0">
            <a:spAutoFit/>
          </a:bodyPr>
          <a:lstStyle/>
          <a:p>
            <a:pPr algn="just">
              <a:lnSpc>
                <a:spcPct val="150000"/>
              </a:lnSpc>
            </a:pPr>
            <a:r>
              <a:rPr lang="el-GR" dirty="0"/>
              <a:t>-</a:t>
            </a: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θάλασσα </a:t>
            </a:r>
            <a:r>
              <a:rPr lang="el-GR" b="1" dirty="0">
                <a:latin typeface="Times New Roman" panose="02020603050405020304" pitchFamily="18" charset="0"/>
                <a:ea typeface="Calibri" panose="020F0502020204030204" pitchFamily="34" charset="0"/>
                <a:cs typeface="Times New Roman" panose="02020603050405020304" pitchFamily="18" charset="0"/>
              </a:rPr>
              <a:t>-</a:t>
            </a: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τσίρκο </a:t>
            </a:r>
            <a:r>
              <a:rPr lang="en-GB" dirty="0">
                <a:solidFill>
                  <a:srgbClr val="FF0000"/>
                </a:solidFill>
              </a:rPr>
              <a:t>circus</a:t>
            </a:r>
            <a:endParaRPr lang="el-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b="1" dirty="0">
                <a:latin typeface="Times New Roman" panose="02020603050405020304" pitchFamily="18" charset="0"/>
                <a:ea typeface="Calibri" panose="020F0502020204030204" pitchFamily="34" charset="0"/>
                <a:cs typeface="Times New Roman" panose="02020603050405020304" pitchFamily="18" charset="0"/>
              </a:rPr>
              <a:t>-</a:t>
            </a: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διάστημα </a:t>
            </a:r>
            <a:r>
              <a:rPr lang="en-GB" dirty="0">
                <a:solidFill>
                  <a:srgbClr val="FF0000"/>
                </a:solidFill>
              </a:rPr>
              <a:t>space</a:t>
            </a:r>
            <a:endParaRPr lang="el-GR"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 Φιλία </a:t>
            </a:r>
            <a:r>
              <a:rPr lang="en-GB" dirty="0">
                <a:solidFill>
                  <a:srgbClr val="FF0000"/>
                </a:solidFill>
              </a:rPr>
              <a:t>friendship</a:t>
            </a:r>
            <a:endParaRPr lang="el-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 -ζώα στη ζούγκλα </a:t>
            </a:r>
            <a:r>
              <a:rPr lang="en-GB" dirty="0">
                <a:solidFill>
                  <a:srgbClr val="FF0000"/>
                </a:solidFill>
              </a:rPr>
              <a:t>animals in the jungle </a:t>
            </a:r>
            <a:endParaRPr lang="el-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-ταξίδι στο παρελθόν</a:t>
            </a:r>
            <a:r>
              <a:rPr lang="en-GR" b="1" dirty="0">
                <a:effectLst/>
                <a:latin typeface="Times New Roman" panose="02020603050405020304" pitchFamily="18" charset="0"/>
                <a:cs typeface="Times New Roman" panose="02020603050405020304" pitchFamily="18" charset="0"/>
              </a:rPr>
              <a:t> </a:t>
            </a:r>
            <a:r>
              <a:rPr lang="en-GB"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travel</a:t>
            </a:r>
            <a:r>
              <a:rPr lang="en-GB" dirty="0">
                <a:solidFill>
                  <a:srgbClr val="FF0000"/>
                </a:solidFill>
              </a:rPr>
              <a:t> to the past</a:t>
            </a:r>
            <a:endParaRPr lang="el-GR"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en-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476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CEFBE0-4382-9736-0941-6612DABE7106}"/>
              </a:ext>
            </a:extLst>
          </p:cNvPr>
          <p:cNvSpPr txBox="1"/>
          <p:nvPr/>
        </p:nvSpPr>
        <p:spPr>
          <a:xfrm>
            <a:off x="2262051" y="248194"/>
            <a:ext cx="7667897" cy="369332"/>
          </a:xfrm>
          <a:prstGeom prst="rect">
            <a:avLst/>
          </a:prstGeom>
          <a:noFill/>
        </p:spPr>
        <p:txBody>
          <a:bodyPr wrap="square" rtlCol="0">
            <a:spAutoFit/>
          </a:bodyPr>
          <a:lstStyle/>
          <a:p>
            <a:pPr marL="285750" indent="-285750" algn="ctr">
              <a:buFont typeface="Wingdings" pitchFamily="2" charset="2"/>
              <a:buChar char="Ø"/>
            </a:pPr>
            <a:r>
              <a:rPr lang="el-GR" b="1" dirty="0">
                <a:latin typeface="Times New Roman" panose="02020603050405020304" pitchFamily="18" charset="0"/>
                <a:cs typeface="Times New Roman" panose="02020603050405020304" pitchFamily="18" charset="0"/>
              </a:rPr>
              <a:t>Βιβλιογραφία</a:t>
            </a:r>
            <a:endParaRPr lang="en-GR"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633BEC-777C-A29E-91BD-7070E3765738}"/>
              </a:ext>
            </a:extLst>
          </p:cNvPr>
          <p:cNvSpPr txBox="1"/>
          <p:nvPr/>
        </p:nvSpPr>
        <p:spPr>
          <a:xfrm>
            <a:off x="0" y="75181"/>
            <a:ext cx="12042666" cy="6782819"/>
          </a:xfrm>
          <a:prstGeom prst="rect">
            <a:avLst/>
          </a:prstGeom>
          <a:noFill/>
        </p:spPr>
        <p:txBody>
          <a:bodyPr wrap="square">
            <a:spAutoFit/>
          </a:bodyPr>
          <a:lstStyle/>
          <a:p>
            <a:pPr algn="just">
              <a:lnSpc>
                <a:spcPct val="150000"/>
              </a:lnSpc>
            </a:pPr>
            <a:endParaRPr lang="el-GR" sz="1800" dirty="0">
              <a:latin typeface="Times New Roman" charset="0"/>
              <a:ea typeface="Times New Roman" charset="0"/>
              <a:cs typeface="Times New Roman" charset="0"/>
            </a:endParaRPr>
          </a:p>
          <a:p>
            <a:pPr marL="285750" indent="-285750" algn="just">
              <a:lnSpc>
                <a:spcPct val="150000"/>
              </a:lnSpc>
              <a:buFont typeface="Arial" charset="0"/>
              <a:buChar char="•"/>
            </a:pPr>
            <a:r>
              <a:rPr lang="el-GR" sz="1600" dirty="0" err="1">
                <a:latin typeface="Times New Roman" charset="0"/>
                <a:ea typeface="Times New Roman" charset="0"/>
                <a:cs typeface="Times New Roman" charset="0"/>
              </a:rPr>
              <a:t>Άλκηστις</a:t>
            </a:r>
            <a:r>
              <a:rPr lang="el-GR" sz="1600" dirty="0">
                <a:latin typeface="Times New Roman" charset="0"/>
                <a:ea typeface="Times New Roman" charset="0"/>
                <a:cs typeface="Times New Roman" charset="0"/>
              </a:rPr>
              <a:t> (2000). </a:t>
            </a:r>
            <a:r>
              <a:rPr lang="el-GR" sz="1600" i="1" dirty="0">
                <a:latin typeface="Times New Roman" charset="0"/>
                <a:ea typeface="Times New Roman" charset="0"/>
                <a:cs typeface="Times New Roman" charset="0"/>
              </a:rPr>
              <a:t>Η Δραματική Τέχνη στην Εκπαίδευση</a:t>
            </a:r>
            <a:r>
              <a:rPr lang="el-GR" sz="1600" dirty="0">
                <a:latin typeface="Times New Roman" charset="0"/>
                <a:ea typeface="Times New Roman" charset="0"/>
                <a:cs typeface="Times New Roman" charset="0"/>
              </a:rPr>
              <a:t>. Αθήνα: Ελληνικά Γράμματα.</a:t>
            </a:r>
            <a:r>
              <a:rPr lang="en-GB" sz="1600" dirty="0">
                <a:latin typeface="Times New Roman" charset="0"/>
                <a:ea typeface="Times New Roman" charset="0"/>
                <a:cs typeface="Times New Roman" charset="0"/>
              </a:rPr>
              <a:t> </a:t>
            </a:r>
            <a:r>
              <a:rPr lang="el-GR" sz="1600" i="1" dirty="0">
                <a:latin typeface="Times New Roman" charset="0"/>
                <a:ea typeface="Times New Roman" charset="0"/>
                <a:cs typeface="Times New Roman" charset="0"/>
              </a:rPr>
              <a:t>    </a:t>
            </a:r>
          </a:p>
          <a:p>
            <a:pPr marL="285750" indent="-285750" algn="just">
              <a:lnSpc>
                <a:spcPct val="150000"/>
              </a:lnSpc>
              <a:buFont typeface="Arial" charset="0"/>
              <a:buChar char="•"/>
            </a:pPr>
            <a:r>
              <a:rPr lang="el-GR" sz="1600" dirty="0" err="1">
                <a:latin typeface="Times New Roman" charset="0"/>
                <a:ea typeface="Times New Roman" charset="0"/>
                <a:cs typeface="Times New Roman" charset="0"/>
              </a:rPr>
              <a:t>Γαργαλιάνος</a:t>
            </a:r>
            <a:r>
              <a:rPr lang="el-GR" sz="1600" dirty="0">
                <a:latin typeface="Times New Roman" charset="0"/>
                <a:ea typeface="Times New Roman" charset="0"/>
                <a:cs typeface="Times New Roman" charset="0"/>
              </a:rPr>
              <a:t>, Σ. (2021). </a:t>
            </a:r>
            <a:r>
              <a:rPr lang="el-GR" sz="1600" i="1" dirty="0">
                <a:latin typeface="Times New Roman" charset="0"/>
                <a:ea typeface="Times New Roman" charset="0"/>
                <a:cs typeface="Times New Roman" charset="0"/>
              </a:rPr>
              <a:t>Θεατρικό παιχνίδι</a:t>
            </a:r>
            <a:r>
              <a:rPr lang="en-US" sz="1600" i="1" dirty="0">
                <a:latin typeface="Times New Roman" charset="0"/>
                <a:ea typeface="Times New Roman" charset="0"/>
                <a:cs typeface="Times New Roman" charset="0"/>
              </a:rPr>
              <a:t>: </a:t>
            </a:r>
            <a:r>
              <a:rPr lang="el-GR" sz="1600" i="1" dirty="0">
                <a:latin typeface="Times New Roman" charset="0"/>
                <a:ea typeface="Times New Roman" charset="0"/>
                <a:cs typeface="Times New Roman" charset="0"/>
              </a:rPr>
              <a:t>τεχνικές και πρακτικές στην εκπαίδευση</a:t>
            </a:r>
            <a:r>
              <a:rPr lang="el-GR" sz="1600" dirty="0">
                <a:latin typeface="Times New Roman" charset="0"/>
                <a:ea typeface="Times New Roman" charset="0"/>
                <a:cs typeface="Times New Roman" charset="0"/>
              </a:rPr>
              <a:t>. Θεσσαλονίκη</a:t>
            </a:r>
            <a:r>
              <a:rPr lang="en-US" sz="1600" dirty="0">
                <a:latin typeface="Times New Roman" charset="0"/>
                <a:ea typeface="Times New Roman" charset="0"/>
                <a:cs typeface="Times New Roman" charset="0"/>
              </a:rPr>
              <a:t>:</a:t>
            </a:r>
            <a:r>
              <a:rPr lang="el-GR" sz="1600" dirty="0">
                <a:latin typeface="Times New Roman" charset="0"/>
                <a:ea typeface="Times New Roman" charset="0"/>
                <a:cs typeface="Times New Roman" charset="0"/>
              </a:rPr>
              <a:t> Αφοί Κυριακίδη.</a:t>
            </a:r>
          </a:p>
          <a:p>
            <a:pPr marL="285750" indent="-285750" algn="just">
              <a:lnSpc>
                <a:spcPct val="150000"/>
              </a:lnSpc>
              <a:buFont typeface="Arial" charset="0"/>
              <a:buChar char="•"/>
            </a:pP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Κουρετζής</a:t>
            </a:r>
            <a:r>
              <a:rPr lang="el-GR" sz="1600" dirty="0">
                <a:latin typeface="Times New Roman" charset="0"/>
                <a:ea typeface="Times New Roman" charset="0"/>
                <a:cs typeface="Times New Roman" charset="0"/>
              </a:rPr>
              <a:t>, Λ. (1991). </a:t>
            </a:r>
            <a:r>
              <a:rPr lang="el-GR" sz="1600" i="1" dirty="0">
                <a:latin typeface="Times New Roman" charset="0"/>
                <a:ea typeface="Times New Roman" charset="0"/>
                <a:cs typeface="Times New Roman" charset="0"/>
              </a:rPr>
              <a:t>Το θεατρικό παιχνίδι (παιδαγωγική θεωρία, πρακτική και </a:t>
            </a:r>
            <a:r>
              <a:rPr lang="el-GR" sz="1600" i="1" dirty="0" err="1">
                <a:latin typeface="Times New Roman" charset="0"/>
                <a:ea typeface="Times New Roman" charset="0"/>
                <a:cs typeface="Times New Roman" charset="0"/>
              </a:rPr>
              <a:t>θεατρολογική</a:t>
            </a:r>
            <a:r>
              <a:rPr lang="el-GR" sz="1600" i="1" dirty="0">
                <a:latin typeface="Times New Roman" charset="0"/>
                <a:ea typeface="Times New Roman" charset="0"/>
                <a:cs typeface="Times New Roman" charset="0"/>
              </a:rPr>
              <a:t> προσέγγιση)</a:t>
            </a:r>
            <a:r>
              <a:rPr lang="el-GR" sz="1600" dirty="0">
                <a:latin typeface="Times New Roman" charset="0"/>
                <a:ea typeface="Times New Roman" charset="0"/>
                <a:cs typeface="Times New Roman" charset="0"/>
              </a:rPr>
              <a:t>. Αθήνα</a:t>
            </a:r>
            <a:r>
              <a:rPr lang="en-US" sz="1600" dirty="0">
                <a:latin typeface="Times New Roman" charset="0"/>
                <a:ea typeface="Times New Roman" charset="0"/>
                <a:cs typeface="Times New Roman" charset="0"/>
              </a:rPr>
              <a:t>: </a:t>
            </a:r>
            <a:r>
              <a:rPr lang="el-GR" sz="1600" dirty="0">
                <a:latin typeface="Times New Roman" charset="0"/>
                <a:ea typeface="Times New Roman" charset="0"/>
                <a:cs typeface="Times New Roman" charset="0"/>
              </a:rPr>
              <a:t>Καστανιώτης.</a:t>
            </a:r>
          </a:p>
          <a:p>
            <a:pPr marL="285750" indent="-285750" algn="just">
              <a:lnSpc>
                <a:spcPct val="150000"/>
              </a:lnSpc>
              <a:buFont typeface="Arial" charset="0"/>
              <a:buChar char="•"/>
            </a:pPr>
            <a:r>
              <a:rPr lang="el-GR" sz="1600" dirty="0">
                <a:latin typeface="Times New Roman" charset="0"/>
                <a:ea typeface="Times New Roman" charset="0"/>
                <a:cs typeface="Times New Roman" charset="0"/>
              </a:rPr>
              <a:t>Κουκουνάρας-</a:t>
            </a:r>
            <a:r>
              <a:rPr lang="el-GR" sz="1600" dirty="0" err="1">
                <a:latin typeface="Times New Roman" charset="0"/>
                <a:ea typeface="Times New Roman" charset="0"/>
                <a:cs typeface="Times New Roman" charset="0"/>
              </a:rPr>
              <a:t>Λιάγκης</a:t>
            </a:r>
            <a:r>
              <a:rPr lang="el-GR" sz="1600" dirty="0">
                <a:latin typeface="Times New Roman" charset="0"/>
                <a:ea typeface="Times New Roman" charset="0"/>
                <a:cs typeface="Times New Roman" charset="0"/>
              </a:rPr>
              <a:t>, Μ. (2009). </a:t>
            </a:r>
            <a:r>
              <a:rPr lang="el-GR" sz="1600" i="1" dirty="0">
                <a:latin typeface="Times New Roman" charset="0"/>
                <a:ea typeface="Times New Roman" charset="0"/>
                <a:cs typeface="Times New Roman" charset="0"/>
              </a:rPr>
              <a:t>Ο θεός ο δικός μου ο δικός σου</a:t>
            </a:r>
            <a:r>
              <a:rPr lang="el-GR" sz="1600" dirty="0">
                <a:latin typeface="Times New Roman" charset="0"/>
                <a:ea typeface="Times New Roman" charset="0"/>
                <a:cs typeface="Times New Roman" charset="0"/>
              </a:rPr>
              <a:t>. Αθήνα: </a:t>
            </a:r>
            <a:r>
              <a:rPr lang="en-US" sz="1600" dirty="0">
                <a:latin typeface="Times New Roman" charset="0"/>
                <a:ea typeface="Times New Roman" charset="0"/>
                <a:cs typeface="Times New Roman" charset="0"/>
              </a:rPr>
              <a:t>Gutenberg</a:t>
            </a:r>
            <a:r>
              <a:rPr lang="el-GR" sz="1600" dirty="0">
                <a:latin typeface="Times New Roman" charset="0"/>
                <a:ea typeface="Times New Roman" charset="0"/>
                <a:cs typeface="Times New Roman" charset="0"/>
              </a:rPr>
              <a:t>-Γιώργος &amp; Κώστας </a:t>
            </a:r>
            <a:r>
              <a:rPr lang="el-GR" sz="1600" dirty="0" err="1">
                <a:latin typeface="Times New Roman" charset="0"/>
                <a:ea typeface="Times New Roman" charset="0"/>
                <a:cs typeface="Times New Roman" charset="0"/>
              </a:rPr>
              <a:t>Δαρδανός</a:t>
            </a:r>
            <a:r>
              <a:rPr lang="el-GR" sz="1600" dirty="0">
                <a:latin typeface="Times New Roman" charset="0"/>
                <a:ea typeface="Times New Roman" charset="0"/>
                <a:cs typeface="Times New Roman" charset="0"/>
              </a:rPr>
              <a:t>.</a:t>
            </a:r>
            <a:endParaRPr lang="en-US" sz="1600" dirty="0">
              <a:latin typeface="Times New Roman" charset="0"/>
              <a:ea typeface="Times New Roman" charset="0"/>
              <a:cs typeface="Times New Roman" charset="0"/>
            </a:endParaRPr>
          </a:p>
          <a:p>
            <a:pPr marL="285750" indent="-285750" algn="just">
              <a:lnSpc>
                <a:spcPct val="150000"/>
              </a:lnSpc>
              <a:buFont typeface="Arial" charset="0"/>
              <a:buChar char="•"/>
            </a:pPr>
            <a:r>
              <a:rPr lang="el-GR" sz="1600" dirty="0" err="1">
                <a:latin typeface="Times New Roman" charset="0"/>
                <a:ea typeface="Times New Roman" charset="0"/>
                <a:cs typeface="Times New Roman" charset="0"/>
              </a:rPr>
              <a:t>Κουρετζής</a:t>
            </a:r>
            <a:r>
              <a:rPr lang="el-GR" sz="1600" dirty="0">
                <a:latin typeface="Times New Roman" charset="0"/>
                <a:ea typeface="Times New Roman" charset="0"/>
                <a:cs typeface="Times New Roman" charset="0"/>
              </a:rPr>
              <a:t>, Λ. (2008). </a:t>
            </a:r>
            <a:r>
              <a:rPr lang="el-GR" sz="1600" i="1" dirty="0">
                <a:latin typeface="Times New Roman" charset="0"/>
                <a:ea typeface="Times New Roman" charset="0"/>
                <a:cs typeface="Times New Roman" charset="0"/>
              </a:rPr>
              <a:t>Το θεατρικό παιχνίδι και οι διαστάσεις του</a:t>
            </a:r>
            <a:r>
              <a:rPr lang="el-GR" sz="1600" dirty="0">
                <a:latin typeface="Times New Roman" charset="0"/>
                <a:ea typeface="Times New Roman" charset="0"/>
                <a:cs typeface="Times New Roman" charset="0"/>
              </a:rPr>
              <a:t>. Αθήνα</a:t>
            </a:r>
            <a:r>
              <a:rPr lang="en-US" sz="1600" dirty="0">
                <a:latin typeface="Times New Roman" charset="0"/>
                <a:ea typeface="Times New Roman" charset="0"/>
                <a:cs typeface="Times New Roman" charset="0"/>
              </a:rPr>
              <a:t>: </a:t>
            </a:r>
            <a:r>
              <a:rPr lang="el-GR" sz="1600" dirty="0">
                <a:latin typeface="Times New Roman" charset="0"/>
                <a:ea typeface="Times New Roman" charset="0"/>
                <a:cs typeface="Times New Roman" charset="0"/>
              </a:rPr>
              <a:t>Ταξιδευτής.</a:t>
            </a:r>
          </a:p>
          <a:p>
            <a:pPr marL="285750" indent="-285750" algn="just">
              <a:lnSpc>
                <a:spcPct val="150000"/>
              </a:lnSpc>
              <a:buFont typeface="Arial" charset="0"/>
              <a:buChar char="•"/>
            </a:pPr>
            <a:r>
              <a:rPr lang="el-GR" sz="1600" dirty="0" err="1">
                <a:latin typeface="Times New Roman" charset="0"/>
                <a:ea typeface="Times New Roman" charset="0"/>
                <a:cs typeface="Times New Roman" charset="0"/>
              </a:rPr>
              <a:t>Λενακάκης</a:t>
            </a:r>
            <a:r>
              <a:rPr lang="el-GR" sz="1600" dirty="0">
                <a:latin typeface="Times New Roman" charset="0"/>
                <a:ea typeface="Times New Roman" charset="0"/>
                <a:cs typeface="Times New Roman" charset="0"/>
              </a:rPr>
              <a:t>, Α. (2013). Η </a:t>
            </a:r>
            <a:r>
              <a:rPr lang="el-GR" sz="1600" dirty="0" err="1">
                <a:latin typeface="Times New Roman" charset="0"/>
                <a:ea typeface="Times New Roman" charset="0"/>
                <a:cs typeface="Times New Roman" charset="0"/>
              </a:rPr>
              <a:t>μορφοπαιδευτική</a:t>
            </a:r>
            <a:r>
              <a:rPr lang="el-GR" sz="1600" dirty="0">
                <a:latin typeface="Times New Roman" charset="0"/>
                <a:ea typeface="Times New Roman" charset="0"/>
                <a:cs typeface="Times New Roman" charset="0"/>
              </a:rPr>
              <a:t> αξία του παιχνιδιού και του θεάτρου στην εκπαίδευση. Στο Θ. </a:t>
            </a:r>
            <a:r>
              <a:rPr lang="el-GR" sz="1600" dirty="0" err="1">
                <a:latin typeface="Times New Roman" charset="0"/>
                <a:ea typeface="Times New Roman" charset="0"/>
                <a:cs typeface="Times New Roman" charset="0"/>
              </a:rPr>
              <a:t>Γραμματάς</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Επιμ</a:t>
            </a:r>
            <a:r>
              <a:rPr lang="el-GR" sz="1600" dirty="0">
                <a:latin typeface="Times New Roman" charset="0"/>
                <a:ea typeface="Times New Roman" charset="0"/>
                <a:cs typeface="Times New Roman" charset="0"/>
              </a:rPr>
              <a:t>.), Το θέατρο ως </a:t>
            </a:r>
            <a:r>
              <a:rPr lang="el-GR" sz="1600" dirty="0" err="1">
                <a:latin typeface="Times New Roman" charset="0"/>
                <a:ea typeface="Times New Roman" charset="0"/>
                <a:cs typeface="Times New Roman" charset="0"/>
              </a:rPr>
              <a:t>μορφοπαιδευτικό</a:t>
            </a:r>
            <a:r>
              <a:rPr lang="el-GR" sz="1600" dirty="0">
                <a:latin typeface="Times New Roman" charset="0"/>
                <a:ea typeface="Times New Roman" charset="0"/>
                <a:cs typeface="Times New Roman" charset="0"/>
              </a:rPr>
              <a:t> αγαθό και καλλιτεχνική έκφραση στην εκπαίδευση και την κοινωνία. Εγχειρίδιο για το Πρόγραμμα "Θαλής" (</a:t>
            </a:r>
            <a:r>
              <a:rPr lang="el-GR" sz="1600" dirty="0" err="1">
                <a:latin typeface="Times New Roman" charset="0"/>
                <a:ea typeface="Times New Roman" charset="0"/>
                <a:cs typeface="Times New Roman" charset="0"/>
              </a:rPr>
              <a:t>σσ</a:t>
            </a:r>
            <a:r>
              <a:rPr lang="el-GR" sz="1600" dirty="0">
                <a:latin typeface="Times New Roman" charset="0"/>
                <a:ea typeface="Times New Roman" charset="0"/>
                <a:cs typeface="Times New Roman" charset="0"/>
              </a:rPr>
              <a:t>. 58-77). ΕΚΠΑ.</a:t>
            </a:r>
            <a:endParaRPr lang="en-US" sz="1600" dirty="0">
              <a:latin typeface="Times New Roman" charset="0"/>
              <a:ea typeface="Times New Roman" charset="0"/>
              <a:cs typeface="Times New Roman" charset="0"/>
            </a:endParaRPr>
          </a:p>
          <a:p>
            <a:pPr marL="285750" indent="-285750" algn="just">
              <a:lnSpc>
                <a:spcPct val="150000"/>
              </a:lnSpc>
              <a:buFont typeface="Arial" charset="0"/>
              <a:buChar char="•"/>
            </a:pPr>
            <a:r>
              <a:rPr lang="el-GR" sz="1600" dirty="0">
                <a:latin typeface="Times New Roman" charset="0"/>
                <a:ea typeface="Times New Roman" charset="0"/>
                <a:cs typeface="Times New Roman" charset="0"/>
              </a:rPr>
              <a:t>Μπάκα, Α. Ε. (2011). </a:t>
            </a:r>
            <a:r>
              <a:rPr lang="el-GR" sz="1600" i="1" dirty="0">
                <a:latin typeface="Times New Roman" charset="0"/>
                <a:ea typeface="Times New Roman" charset="0"/>
                <a:cs typeface="Times New Roman" charset="0"/>
              </a:rPr>
              <a:t>Η θεατρική αγωγή (το θεατρικό παιχνίδι) ως μέσο ενίσχυσης της αυτοαντίληψης και της αυτοεκτίμησης ατόμων τυπικής ανάπτυξης και ατόμων με ειδικές ανάγκες</a:t>
            </a:r>
            <a:r>
              <a:rPr lang="el-GR" sz="1600" dirty="0">
                <a:latin typeface="Times New Roman" charset="0"/>
                <a:ea typeface="Times New Roman" charset="0"/>
                <a:cs typeface="Times New Roman" charset="0"/>
              </a:rPr>
              <a:t>. (Διδακτορική Διατριβή) Πανεπιστήμιο Μακεδονίας, Σχολή Οικονομικών και Κοινωνικών Επιστημών, Τμήμα Εκπαιδευτικής και κοινωνικής πολιτικής, Θεσσαλονίκη.</a:t>
            </a:r>
          </a:p>
          <a:p>
            <a:pPr marL="285750" indent="-285750" algn="just">
              <a:lnSpc>
                <a:spcPct val="150000"/>
              </a:lnSpc>
              <a:buFont typeface="Arial" charset="0"/>
              <a:buChar char="•"/>
            </a:pPr>
            <a:r>
              <a:rPr lang="el-GR" sz="1600" dirty="0">
                <a:latin typeface="Times New Roman" charset="0"/>
                <a:ea typeface="Times New Roman" charset="0"/>
                <a:cs typeface="Times New Roman" charset="0"/>
              </a:rPr>
              <a:t>Παπαδόπουλος, Σ. (2010). </a:t>
            </a:r>
            <a:r>
              <a:rPr lang="el-GR" sz="1600" i="1" dirty="0">
                <a:latin typeface="Times New Roman" charset="0"/>
                <a:ea typeface="Times New Roman" charset="0"/>
                <a:cs typeface="Times New Roman" charset="0"/>
              </a:rPr>
              <a:t>Παιδαγωγική́ του θεάτρου</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Αθήνα</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Αυτοέκδοση</a:t>
            </a:r>
            <a:r>
              <a:rPr lang="el-GR" sz="1600" dirty="0">
                <a:latin typeface="Times New Roman" charset="0"/>
                <a:ea typeface="Times New Roman" charset="0"/>
                <a:cs typeface="Times New Roman" charset="0"/>
              </a:rPr>
              <a:t>.</a:t>
            </a:r>
          </a:p>
          <a:p>
            <a:pPr marL="285750" indent="-285750" algn="just">
              <a:lnSpc>
                <a:spcPct val="150000"/>
              </a:lnSpc>
              <a:buFont typeface="Arial" charset="0"/>
              <a:buChar char="•"/>
            </a:pPr>
            <a:r>
              <a:rPr lang="el-GR" sz="1600" dirty="0">
                <a:latin typeface="Times New Roman" charset="0"/>
                <a:ea typeface="Times New Roman" charset="0"/>
                <a:cs typeface="Times New Roman" charset="0"/>
              </a:rPr>
              <a:t>Παπαδόπουλος, Σ. (2014). </a:t>
            </a:r>
            <a:r>
              <a:rPr lang="el-GR" sz="1600" i="1" dirty="0">
                <a:latin typeface="Times New Roman" charset="0"/>
                <a:ea typeface="Times New Roman" charset="0"/>
                <a:cs typeface="Times New Roman" charset="0"/>
              </a:rPr>
              <a:t>Για την ιστορία του θεάτρου στην εκπαίδευση</a:t>
            </a:r>
            <a:r>
              <a:rPr lang="el-GR" sz="1600" dirty="0">
                <a:latin typeface="Times New Roman" charset="0"/>
                <a:ea typeface="Times New Roman" charset="0"/>
                <a:cs typeface="Times New Roman" charset="0"/>
              </a:rPr>
              <a:t>. Στο Θ. </a:t>
            </a:r>
            <a:r>
              <a:rPr lang="el-GR" sz="1600" dirty="0" err="1">
                <a:latin typeface="Times New Roman" charset="0"/>
                <a:ea typeface="Times New Roman" charset="0"/>
                <a:cs typeface="Times New Roman" charset="0"/>
              </a:rPr>
              <a:t>Γραμματάς</a:t>
            </a:r>
            <a:r>
              <a:rPr lang="el-GR" sz="1600" dirty="0">
                <a:latin typeface="Times New Roman" charset="0"/>
                <a:ea typeface="Times New Roman" charset="0"/>
                <a:cs typeface="Times New Roman" charset="0"/>
              </a:rPr>
              <a:t>, </a:t>
            </a:r>
            <a:r>
              <a:rPr lang="el-GR" sz="1600" i="1" dirty="0">
                <a:latin typeface="Times New Roman" charset="0"/>
                <a:ea typeface="Times New Roman" charset="0"/>
                <a:cs typeface="Times New Roman" charset="0"/>
              </a:rPr>
              <a:t>Το θέατρο στην εκπαίδευση</a:t>
            </a:r>
            <a:r>
              <a:rPr lang="en-US" sz="1600" i="1" dirty="0">
                <a:latin typeface="Times New Roman" charset="0"/>
                <a:ea typeface="Times New Roman" charset="0"/>
                <a:cs typeface="Times New Roman" charset="0"/>
              </a:rPr>
              <a:t>: </a:t>
            </a:r>
            <a:r>
              <a:rPr lang="el-GR" sz="1600" i="1" dirty="0">
                <a:latin typeface="Times New Roman" charset="0"/>
                <a:ea typeface="Times New Roman" charset="0"/>
                <a:cs typeface="Times New Roman" charset="0"/>
              </a:rPr>
              <a:t>Καλλιτεχνική έκφραση και παιδαγωγία</a:t>
            </a:r>
            <a:r>
              <a:rPr lang="el-GR" sz="1600" dirty="0">
                <a:latin typeface="Times New Roman" charset="0"/>
                <a:ea typeface="Times New Roman" charset="0"/>
                <a:cs typeface="Times New Roman" charset="0"/>
              </a:rPr>
              <a:t>. Αθήνα</a:t>
            </a:r>
            <a:r>
              <a:rPr lang="en-US" sz="1600" dirty="0">
                <a:latin typeface="Times New Roman" charset="0"/>
                <a:ea typeface="Times New Roman" charset="0"/>
                <a:cs typeface="Times New Roman" charset="0"/>
              </a:rPr>
              <a:t>:</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Διάδραση</a:t>
            </a:r>
            <a:endParaRPr lang="el-GR" sz="1600" dirty="0">
              <a:latin typeface="Times New Roman" charset="0"/>
              <a:ea typeface="Times New Roman" charset="0"/>
              <a:cs typeface="Times New Roman" charset="0"/>
            </a:endParaRPr>
          </a:p>
          <a:p>
            <a:pPr marL="285750" indent="-285750" algn="just">
              <a:lnSpc>
                <a:spcPct val="150000"/>
              </a:lnSpc>
              <a:buFont typeface="Arial" charset="0"/>
              <a:buChar char="•"/>
            </a:pPr>
            <a:r>
              <a:rPr lang="el-GR" sz="1600" dirty="0" err="1">
                <a:latin typeface="Times New Roman" charset="0"/>
                <a:ea typeface="Times New Roman" charset="0"/>
                <a:cs typeface="Times New Roman" charset="0"/>
              </a:rPr>
              <a:t>Σέξτου</a:t>
            </a:r>
            <a:r>
              <a:rPr lang="el-GR" sz="1600" dirty="0">
                <a:latin typeface="Times New Roman" charset="0"/>
                <a:ea typeface="Times New Roman" charset="0"/>
                <a:cs typeface="Times New Roman" charset="0"/>
              </a:rPr>
              <a:t>, Π. (2005). </a:t>
            </a:r>
            <a:r>
              <a:rPr lang="el-GR" sz="1600" i="1" dirty="0" err="1">
                <a:latin typeface="Times New Roman" charset="0"/>
                <a:ea typeface="Times New Roman" charset="0"/>
                <a:cs typeface="Times New Roman" charset="0"/>
              </a:rPr>
              <a:t>Θεατρο</a:t>
            </a:r>
            <a:r>
              <a:rPr lang="el-GR" sz="1600" i="1" dirty="0">
                <a:latin typeface="Times New Roman" charset="0"/>
                <a:ea typeface="Times New Roman" charset="0"/>
                <a:cs typeface="Times New Roman" charset="0"/>
              </a:rPr>
              <a:t>-παιδαγωγικά προγράμματα στα σχολεία. </a:t>
            </a:r>
            <a:r>
              <a:rPr lang="el-GR" sz="1600" dirty="0">
                <a:latin typeface="Times New Roman" charset="0"/>
                <a:ea typeface="Times New Roman" charset="0"/>
                <a:cs typeface="Times New Roman" charset="0"/>
              </a:rPr>
              <a:t>Αθήνα: Μεταίχμιο</a:t>
            </a:r>
            <a:endParaRPr lang="en-US" sz="1600" dirty="0">
              <a:latin typeface="Times New Roman" charset="0"/>
              <a:ea typeface="Times New Roman" charset="0"/>
              <a:cs typeface="Times New Roman" charset="0"/>
            </a:endParaRPr>
          </a:p>
          <a:p>
            <a:pPr marL="285750" indent="-285750" algn="just">
              <a:lnSpc>
                <a:spcPct val="150000"/>
              </a:lnSpc>
              <a:buFont typeface="Arial" charset="0"/>
              <a:buChar char="•"/>
            </a:pPr>
            <a:r>
              <a:rPr lang="el-GR" sz="1600" dirty="0">
                <a:latin typeface="Times New Roman" charset="0"/>
                <a:ea typeface="Times New Roman" charset="0"/>
                <a:cs typeface="Times New Roman" charset="0"/>
              </a:rPr>
              <a:t>Τσιάρας, Α. (2005). </a:t>
            </a:r>
            <a:r>
              <a:rPr lang="el-GR" sz="1600" i="1" dirty="0">
                <a:latin typeface="Times New Roman" charset="0"/>
                <a:ea typeface="Times New Roman" charset="0"/>
                <a:cs typeface="Times New Roman" charset="0"/>
              </a:rPr>
              <a:t>Το Δράμα  και το Θέατρο στην Εκπαίδευση</a:t>
            </a:r>
            <a:r>
              <a:rPr lang="el-GR" sz="1600" dirty="0">
                <a:latin typeface="Times New Roman" charset="0"/>
                <a:ea typeface="Times New Roman" charset="0"/>
                <a:cs typeface="Times New Roman" charset="0"/>
              </a:rPr>
              <a:t>. Αθήνα</a:t>
            </a:r>
            <a:r>
              <a:rPr lang="en-US" sz="1600" dirty="0">
                <a:latin typeface="Times New Roman" charset="0"/>
                <a:ea typeface="Times New Roman" charset="0"/>
                <a:cs typeface="Times New Roman" charset="0"/>
              </a:rPr>
              <a:t>:</a:t>
            </a:r>
            <a:r>
              <a:rPr lang="el-GR" sz="1600" dirty="0">
                <a:latin typeface="Times New Roman" charset="0"/>
                <a:ea typeface="Times New Roman" charset="0"/>
                <a:cs typeface="Times New Roman" charset="0"/>
              </a:rPr>
              <a:t> Εκδόσεις-Εκτυπώσεις Παπούλιας. </a:t>
            </a:r>
            <a:endParaRPr lang="en-US" sz="1600" dirty="0">
              <a:latin typeface="Times New Roman" charset="0"/>
              <a:ea typeface="Times New Roman" charset="0"/>
              <a:cs typeface="Times New Roman" charset="0"/>
            </a:endParaRPr>
          </a:p>
          <a:p>
            <a:pPr marL="285750" indent="-285750" algn="just">
              <a:lnSpc>
                <a:spcPct val="150000"/>
              </a:lnSpc>
              <a:buFont typeface="Arial" charset="0"/>
              <a:buChar char="•"/>
            </a:pPr>
            <a:r>
              <a:rPr lang="el-GR" sz="1600" dirty="0">
                <a:latin typeface="Times New Roman" charset="0"/>
                <a:ea typeface="Times New Roman" charset="0"/>
                <a:cs typeface="Times New Roman" charset="0"/>
              </a:rPr>
              <a:t>Τσιάρας, Α. (2014). </a:t>
            </a:r>
            <a:r>
              <a:rPr lang="el-GR" sz="1600" i="1" dirty="0">
                <a:latin typeface="Times New Roman" charset="0"/>
                <a:ea typeface="Times New Roman" charset="0"/>
                <a:cs typeface="Times New Roman" charset="0"/>
              </a:rPr>
              <a:t>Η αναπτυξιακή διάσταση της διδακτικής του δράματος στην εκπαίδευση</a:t>
            </a:r>
            <a:r>
              <a:rPr lang="el-GR" sz="1600" dirty="0">
                <a:latin typeface="Times New Roman" charset="0"/>
                <a:ea typeface="Times New Roman" charset="0"/>
                <a:cs typeface="Times New Roman" charset="0"/>
              </a:rPr>
              <a:t>. Αθήνα</a:t>
            </a:r>
            <a:r>
              <a:rPr lang="en-US" sz="1800" dirty="0">
                <a:latin typeface="Times New Roman" charset="0"/>
                <a:ea typeface="Times New Roman" charset="0"/>
                <a:cs typeface="Times New Roman" charset="0"/>
              </a:rPr>
              <a:t>: </a:t>
            </a:r>
            <a:r>
              <a:rPr lang="el-GR" sz="1800" dirty="0" err="1">
                <a:latin typeface="Times New Roman" charset="0"/>
                <a:ea typeface="Times New Roman" charset="0"/>
                <a:cs typeface="Times New Roman" charset="0"/>
              </a:rPr>
              <a:t>Παπαζήσης</a:t>
            </a:r>
            <a:r>
              <a:rPr lang="el-GR" sz="1800" dirty="0">
                <a:latin typeface="Times New Roman" charset="0"/>
                <a:ea typeface="Times New Roman" charset="0"/>
                <a:cs typeface="Times New Roman" charset="0"/>
              </a:rPr>
              <a:t>.</a:t>
            </a:r>
          </a:p>
        </p:txBody>
      </p:sp>
    </p:spTree>
    <p:extLst>
      <p:ext uri="{BB962C8B-B14F-4D97-AF65-F5344CB8AC3E}">
        <p14:creationId xmlns:p14="http://schemas.microsoft.com/office/powerpoint/2010/main" val="1610526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46FB67-754D-8644-AB83-84F4A16D71ED}"/>
              </a:ext>
            </a:extLst>
          </p:cNvPr>
          <p:cNvSpPr txBox="1"/>
          <p:nvPr/>
        </p:nvSpPr>
        <p:spPr>
          <a:xfrm>
            <a:off x="0" y="162774"/>
            <a:ext cx="12192000" cy="873509"/>
          </a:xfrm>
          <a:prstGeom prst="rect">
            <a:avLst/>
          </a:prstGeom>
          <a:noFill/>
        </p:spPr>
        <p:txBody>
          <a:bodyPr wrap="square" rtlCol="0">
            <a:spAutoFit/>
          </a:bodyPr>
          <a:lstStyle/>
          <a:p>
            <a:pPr marL="285750" indent="-285750" algn="just">
              <a:lnSpc>
                <a:spcPct val="150000"/>
              </a:lnSpc>
              <a:buFont typeface="Wingdings" pitchFamily="2" charset="2"/>
              <a:buChar char="Ø"/>
            </a:pPr>
            <a:r>
              <a:rPr lang="el-GR" b="1" dirty="0">
                <a:latin typeface="Times New Roman" panose="02020603050405020304" pitchFamily="18" charset="0"/>
                <a:cs typeface="Times New Roman" panose="02020603050405020304" pitchFamily="18" charset="0"/>
              </a:rPr>
              <a:t>Επίδραση  στη θεωρία του θεάτρου και του δράματος στην εκπαίδευση από θεωρίες της ψυχολογίας, του θεάτρου και της ψυχοθεραπείας</a:t>
            </a:r>
            <a:endParaRPr lang="en-GR"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33996DF-0F00-3743-A66A-B8CBAF860A06}"/>
              </a:ext>
            </a:extLst>
          </p:cNvPr>
          <p:cNvSpPr txBox="1"/>
          <p:nvPr/>
        </p:nvSpPr>
        <p:spPr>
          <a:xfrm>
            <a:off x="0" y="1143000"/>
            <a:ext cx="12192000" cy="4204356"/>
          </a:xfrm>
          <a:prstGeom prst="rect">
            <a:avLst/>
          </a:prstGeom>
          <a:noFill/>
        </p:spPr>
        <p:txBody>
          <a:bodyPr wrap="square" rtlCol="0">
            <a:spAutoFit/>
          </a:bodyPr>
          <a:lstStyle/>
          <a:p>
            <a:pPr marL="342900" indent="-342900" algn="just">
              <a:lnSpc>
                <a:spcPct val="150000"/>
              </a:lnSpc>
              <a:buAutoNum type="arabicPeriod"/>
            </a:pPr>
            <a:r>
              <a:rPr lang="el-GR" dirty="0">
                <a:latin typeface="Times New Roman" panose="02020603050405020304" pitchFamily="18" charset="0"/>
                <a:cs typeface="Times New Roman" panose="02020603050405020304" pitchFamily="18" charset="0"/>
              </a:rPr>
              <a:t>Επίδραση των γνωστικών ψυχολογικών θεωριών σχετικά με τη μάθηση και το παιχνίδι (γνωστική θεωρία του </a:t>
            </a:r>
            <a:r>
              <a:rPr lang="en-US" dirty="0">
                <a:latin typeface="Times New Roman" panose="02020603050405020304" pitchFamily="18" charset="0"/>
                <a:cs typeface="Times New Roman" panose="02020603050405020304" pitchFamily="18" charset="0"/>
              </a:rPr>
              <a:t>J. Piaget,</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κοινωνικοπολιτισμική</a:t>
            </a:r>
            <a:r>
              <a:rPr lang="el-GR" dirty="0">
                <a:latin typeface="Times New Roman" panose="02020603050405020304" pitchFamily="18" charset="0"/>
                <a:cs typeface="Times New Roman" panose="02020603050405020304" pitchFamily="18" charset="0"/>
              </a:rPr>
              <a:t> θεωρία του </a:t>
            </a:r>
            <a:r>
              <a:rPr lang="en-US" dirty="0">
                <a:latin typeface="Times New Roman" panose="02020603050405020304" pitchFamily="18" charset="0"/>
                <a:cs typeface="Times New Roman" panose="02020603050405020304" pitchFamily="18" charset="0"/>
              </a:rPr>
              <a:t> L. Vygotsky</a:t>
            </a:r>
            <a:r>
              <a:rPr lang="el-GR" dirty="0">
                <a:latin typeface="Times New Roman" panose="02020603050405020304" pitchFamily="18" charset="0"/>
                <a:cs typeface="Times New Roman" panose="02020603050405020304" pitchFamily="18" charset="0"/>
              </a:rPr>
              <a:t> και  στη διερευνητική-</a:t>
            </a:r>
            <a:r>
              <a:rPr lang="el-GR" dirty="0" err="1">
                <a:latin typeface="Times New Roman" panose="02020603050405020304" pitchFamily="18" charset="0"/>
                <a:cs typeface="Times New Roman" panose="02020603050405020304" pitchFamily="18" charset="0"/>
              </a:rPr>
              <a:t>ανακαλυπτική</a:t>
            </a:r>
            <a:r>
              <a:rPr lang="el-GR" dirty="0">
                <a:latin typeface="Times New Roman" panose="02020603050405020304" pitchFamily="18" charset="0"/>
                <a:cs typeface="Times New Roman" panose="02020603050405020304" pitchFamily="18" charset="0"/>
              </a:rPr>
              <a:t> μάθηση του </a:t>
            </a:r>
            <a:r>
              <a:rPr lang="en-US" dirty="0">
                <a:latin typeface="Times New Roman" panose="02020603050405020304" pitchFamily="18" charset="0"/>
                <a:cs typeface="Times New Roman" panose="02020603050405020304" pitchFamily="18" charset="0"/>
              </a:rPr>
              <a:t>J. Bruner</a:t>
            </a:r>
            <a:r>
              <a:rPr lang="el-GR" dirty="0">
                <a:latin typeface="Times New Roman" panose="02020603050405020304" pitchFamily="18" charset="0"/>
                <a:cs typeface="Times New Roman" panose="02020603050405020304" pitchFamily="18" charset="0"/>
              </a:rPr>
              <a:t>).  Έμφαση στην εσωτερική ανάπτυξη της γνώσης, στην επίδραση του κοινωνικού περιβάλλοντος στην ανάπτυξη των παιδιών, στη βιωματική μάθηση και στο παιχνίδι ως παιδαγωγική μέθοδο.</a:t>
            </a:r>
          </a:p>
          <a:p>
            <a:pPr marL="342900" indent="-342900" algn="just">
              <a:lnSpc>
                <a:spcPct val="150000"/>
              </a:lnSpc>
              <a:buAutoNum type="arabicPeriod"/>
            </a:pPr>
            <a:r>
              <a:rPr lang="el-GR" dirty="0">
                <a:latin typeface="Times New Roman" panose="02020603050405020304" pitchFamily="18" charset="0"/>
                <a:cs typeface="Times New Roman" panose="02020603050405020304" pitchFamily="18" charset="0"/>
              </a:rPr>
              <a:t>Επίδραση   των ψυχοδυναμικών θεωριών και η σύνδεση του θεάτρου με τη μέθοδο της ψυχοθεραπείας τόσο ως έκφραση των συναισθημάτων και των αναγκών μέσω της πράξης αλλά και της διαχείρισης των φόβων, των σκοτεινών σημείων και των τραυμάτων στην ασφάλεια της θεατρικής σύμβασης (ψυχόδραμα του </a:t>
            </a:r>
            <a:r>
              <a:rPr lang="en-US" dirty="0">
                <a:latin typeface="Times New Roman" panose="02020603050405020304" pitchFamily="18" charset="0"/>
                <a:cs typeface="Times New Roman" panose="02020603050405020304" pitchFamily="18" charset="0"/>
              </a:rPr>
              <a:t>Jacob L. Moreno).</a:t>
            </a:r>
            <a:endParaRPr lang="el-GR" dirty="0">
              <a:latin typeface="Times New Roman" panose="02020603050405020304" pitchFamily="18" charset="0"/>
              <a:cs typeface="Times New Roman" panose="02020603050405020304" pitchFamily="18" charset="0"/>
            </a:endParaRPr>
          </a:p>
          <a:p>
            <a:pPr marL="342900" indent="-342900" algn="just">
              <a:lnSpc>
                <a:spcPct val="150000"/>
              </a:lnSpc>
              <a:buAutoNum type="arabicPeriod"/>
            </a:pPr>
            <a:r>
              <a:rPr lang="el-GR" dirty="0" err="1">
                <a:latin typeface="Times New Roman" panose="02020603050405020304" pitchFamily="18" charset="0"/>
                <a:cs typeface="Times New Roman" panose="02020603050405020304" pitchFamily="18" charset="0"/>
              </a:rPr>
              <a:t>Επ</a:t>
            </a:r>
            <a:r>
              <a:rPr lang="en-US" dirty="0" err="1">
                <a:latin typeface="Times New Roman" panose="02020603050405020304" pitchFamily="18" charset="0"/>
                <a:cs typeface="Times New Roman" panose="02020603050405020304" pitchFamily="18" charset="0"/>
              </a:rPr>
              <a:t>ί</a:t>
            </a:r>
            <a:r>
              <a:rPr lang="el-GR" dirty="0" err="1">
                <a:latin typeface="Times New Roman" panose="02020603050405020304" pitchFamily="18" charset="0"/>
                <a:cs typeface="Times New Roman" panose="02020603050405020304" pitchFamily="18" charset="0"/>
              </a:rPr>
              <a:t>δραση</a:t>
            </a:r>
            <a:r>
              <a:rPr lang="el-GR" dirty="0">
                <a:latin typeface="Times New Roman" panose="02020603050405020304" pitchFamily="18" charset="0"/>
                <a:cs typeface="Times New Roman" panose="02020603050405020304" pitchFamily="18" charset="0"/>
              </a:rPr>
              <a:t> πρακτικών  οι οποίες εφαρμόζονται από πρωτοπόρους σκηνοθέτες και ηθοποιούς στα πλαίσια του κοινωνικοπολιτικού αλλά και του συμβολικού προσανατολισμού του θεάτρου ως αλληλεπίδραση, τελετουργία και βαθύτερη επικοινωνία (</a:t>
            </a:r>
            <a:r>
              <a:rPr lang="en-GB" dirty="0">
                <a:latin typeface="Times New Roman" panose="02020603050405020304" pitchFamily="18" charset="0"/>
                <a:cs typeface="Times New Roman" panose="02020603050405020304" pitchFamily="18" charset="0"/>
              </a:rPr>
              <a:t>Konstantin Stanislavski (1863-1938), Jerzy Grotowski (1933-1999),  Berthold Brecht (1898-1956).</a:t>
            </a: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0791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5910"/>
            <a:ext cx="12015989" cy="1294393"/>
          </a:xfrm>
          <a:prstGeom prst="rect">
            <a:avLst/>
          </a:prstGeom>
          <a:noFill/>
        </p:spPr>
        <p:txBody>
          <a:bodyPr wrap="square" rtlCol="0">
            <a:spAutoFit/>
          </a:bodyPr>
          <a:lstStyle/>
          <a:p>
            <a:pPr marL="285750" indent="-285750" algn="just">
              <a:lnSpc>
                <a:spcPct val="150000"/>
              </a:lnSpc>
              <a:buFont typeface="Wingdings" pitchFamily="2" charset="2"/>
              <a:buChar char="Ø"/>
            </a:pPr>
            <a:r>
              <a:rPr lang="el-GR" b="1" dirty="0">
                <a:latin typeface="Times New Roman" charset="0"/>
                <a:ea typeface="Times New Roman" charset="0"/>
                <a:cs typeface="Times New Roman" charset="0"/>
              </a:rPr>
              <a:t>Η επίδραση ψυχοδυναμικών θεωριών που σχετίζονται με τη ψυχοθεραπεία στη διαμόρφωση της θεωρίας και των πρακτικών του θεάτρου στην εκπαίδευση</a:t>
            </a:r>
            <a:r>
              <a:rPr lang="en-US" b="1" dirty="0">
                <a:latin typeface="Times New Roman" charset="0"/>
                <a:ea typeface="Times New Roman" charset="0"/>
                <a:cs typeface="Times New Roman" charset="0"/>
              </a:rPr>
              <a:t> </a:t>
            </a:r>
            <a:r>
              <a:rPr lang="en-GB" b="1" dirty="0">
                <a:solidFill>
                  <a:srgbClr val="FF0000"/>
                </a:solidFill>
                <a:latin typeface="Times New Roman" panose="02020603050405020304" pitchFamily="18" charset="0"/>
                <a:cs typeface="Times New Roman" panose="02020603050405020304" pitchFamily="18" charset="0"/>
              </a:rPr>
              <a:t>The influence of psychodynamic theories related to psychotherapy in shaping the theory and practices of </a:t>
            </a:r>
            <a:r>
              <a:rPr lang="en-GB" b="1" dirty="0" err="1">
                <a:solidFill>
                  <a:srgbClr val="FF0000"/>
                </a:solidFill>
                <a:latin typeface="Times New Roman" panose="02020603050405020304" pitchFamily="18" charset="0"/>
                <a:cs typeface="Times New Roman" panose="02020603050405020304" pitchFamily="18" charset="0"/>
              </a:rPr>
              <a:t>theater</a:t>
            </a:r>
            <a:r>
              <a:rPr lang="en-GB" b="1" dirty="0">
                <a:solidFill>
                  <a:srgbClr val="FF0000"/>
                </a:solidFill>
                <a:latin typeface="Times New Roman" panose="02020603050405020304" pitchFamily="18" charset="0"/>
                <a:cs typeface="Times New Roman" panose="02020603050405020304" pitchFamily="18" charset="0"/>
              </a:rPr>
              <a:t> in education</a:t>
            </a:r>
            <a:r>
              <a:rPr lang="el-GR" b="1" dirty="0">
                <a:solidFill>
                  <a:srgbClr val="FF0000"/>
                </a:solidFill>
                <a:latin typeface="Times New Roman" panose="02020603050405020304" pitchFamily="18" charset="0"/>
                <a:ea typeface="Times New Roman" charset="0"/>
                <a:cs typeface="Times New Roman" panose="02020603050405020304" pitchFamily="18" charset="0"/>
              </a:rPr>
              <a:t>   </a:t>
            </a:r>
            <a:endParaRPr lang="en-US" b="1" dirty="0">
              <a:solidFill>
                <a:srgbClr val="FF0000"/>
              </a:solidFill>
              <a:latin typeface="Times New Roman" panose="02020603050405020304" pitchFamily="18" charset="0"/>
              <a:ea typeface="Times New Roman" charset="0"/>
              <a:cs typeface="Times New Roman" panose="02020603050405020304" pitchFamily="18" charset="0"/>
            </a:endParaRPr>
          </a:p>
        </p:txBody>
      </p:sp>
      <p:sp>
        <p:nvSpPr>
          <p:cNvPr id="8" name="TextBox 7"/>
          <p:cNvSpPr txBox="1"/>
          <p:nvPr/>
        </p:nvSpPr>
        <p:spPr>
          <a:xfrm>
            <a:off x="-1" y="1355602"/>
            <a:ext cx="12192001" cy="129439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l-GR" b="1" dirty="0">
                <a:latin typeface="Times New Roman" charset="0"/>
                <a:ea typeface="Times New Roman" charset="0"/>
                <a:cs typeface="Times New Roman" charset="0"/>
              </a:rPr>
              <a:t>Το ψυχόδραμα ως μέθοδος ομαδικής ψυχοθεραπείας όπως αναπτύχθηκε από τον Ρουμάνο-Αμερικανό Ψυχιάτρου </a:t>
            </a:r>
            <a:r>
              <a:rPr lang="en-US" b="1" dirty="0">
                <a:latin typeface="Times New Roman" charset="0"/>
                <a:ea typeface="Times New Roman" charset="0"/>
                <a:cs typeface="Times New Roman" charset="0"/>
              </a:rPr>
              <a:t>Jacob Moreno</a:t>
            </a:r>
            <a:r>
              <a:rPr lang="el-GR" b="1" dirty="0">
                <a:latin typeface="Times New Roman" charset="0"/>
                <a:ea typeface="Times New Roman" charset="0"/>
                <a:cs typeface="Times New Roman" charset="0"/>
              </a:rPr>
              <a:t>. (1889-1974).</a:t>
            </a:r>
            <a:r>
              <a:rPr lang="en-US" b="1" dirty="0">
                <a:latin typeface="Times New Roman" charset="0"/>
                <a:ea typeface="Times New Roman" charset="0"/>
                <a:cs typeface="Times New Roman" charset="0"/>
              </a:rPr>
              <a:t> </a:t>
            </a:r>
            <a:r>
              <a:rPr lang="en-GB" b="1" dirty="0">
                <a:solidFill>
                  <a:srgbClr val="FF0000"/>
                </a:solidFill>
                <a:latin typeface="Times New Roman" panose="02020603050405020304" pitchFamily="18" charset="0"/>
                <a:cs typeface="Times New Roman" panose="02020603050405020304" pitchFamily="18" charset="0"/>
              </a:rPr>
              <a:t>Psychodrama as a method of group psychotherapy as developed by Romanian-American Psychiatrist Jacob Moreno</a:t>
            </a:r>
            <a:endParaRPr lang="en-US" b="1" dirty="0">
              <a:solidFill>
                <a:srgbClr val="FF0000"/>
              </a:solidFill>
              <a:latin typeface="Times New Roman" panose="02020603050405020304" pitchFamily="18" charset="0"/>
              <a:ea typeface="Times New Roman" charset="0"/>
              <a:cs typeface="Times New Roman" panose="02020603050405020304" pitchFamily="18" charset="0"/>
            </a:endParaRPr>
          </a:p>
        </p:txBody>
      </p:sp>
      <p:sp>
        <p:nvSpPr>
          <p:cNvPr id="9" name="TextBox 8"/>
          <p:cNvSpPr txBox="1"/>
          <p:nvPr/>
        </p:nvSpPr>
        <p:spPr>
          <a:xfrm>
            <a:off x="-2" y="2649995"/>
            <a:ext cx="12192000" cy="4662815"/>
          </a:xfrm>
          <a:prstGeom prst="rect">
            <a:avLst/>
          </a:prstGeom>
          <a:noFill/>
        </p:spPr>
        <p:txBody>
          <a:bodyPr wrap="square" rtlCol="0">
            <a:spAutoFit/>
          </a:bodyPr>
          <a:lstStyle/>
          <a:p>
            <a:pPr marL="285750" indent="-285750" algn="just">
              <a:lnSpc>
                <a:spcPct val="150000"/>
              </a:lnSpc>
              <a:buFontTx/>
              <a:buChar char="-"/>
            </a:pPr>
            <a:r>
              <a:rPr lang="el-GR" dirty="0">
                <a:latin typeface="Times New Roman" charset="0"/>
                <a:ea typeface="Times New Roman" charset="0"/>
                <a:cs typeface="Times New Roman" charset="0"/>
              </a:rPr>
              <a:t>Το ψυχόδραμα είναι μία μέθοδος ομαδικής ψυχοθεραπείας κατά τη διάρκεια της οποίας οι «</a:t>
            </a:r>
            <a:r>
              <a:rPr lang="el-GR" dirty="0" err="1">
                <a:latin typeface="Times New Roman" charset="0"/>
                <a:ea typeface="Times New Roman" charset="0"/>
                <a:cs typeface="Times New Roman" charset="0"/>
              </a:rPr>
              <a:t>θεραπευόμενοι</a:t>
            </a:r>
            <a:r>
              <a:rPr lang="el-GR" dirty="0">
                <a:latin typeface="Times New Roman" charset="0"/>
                <a:ea typeface="Times New Roman" charset="0"/>
                <a:cs typeface="Times New Roman" charset="0"/>
              </a:rPr>
              <a:t>», σύμφωνα με τις «σκηνοθετικές οδηγίες» του ψυχοθεραπευτή υποδύονται ρόλους για να εξερευνήσουν προσωπικά γεγονότα του παρελθόντος ή του παρόντος και μέσα από την παράσταση του «δικού τους έργου», με βάση την ασφάλεια της θεατρικής σύμβασης, να προτείνουν  λύσεις με στόχο την κάθαρση. </a:t>
            </a:r>
          </a:p>
          <a:p>
            <a:pPr marL="285750" indent="-285750" algn="just">
              <a:lnSpc>
                <a:spcPct val="150000"/>
              </a:lnSpc>
              <a:buFontTx/>
              <a:buChar char="-"/>
            </a:pPr>
            <a:r>
              <a:rPr lang="el-GR" dirty="0">
                <a:latin typeface="Times New Roman" charset="0"/>
                <a:ea typeface="Times New Roman" charset="0"/>
                <a:cs typeface="Times New Roman" charset="0"/>
              </a:rPr>
              <a:t>Ο ρόλος είναι τόσο μέσο διάγνωσης διότι ο ψυχοθεραπευτής-σκηνοθέτης μπορεί να καταλάβει βαθύτερα τις εμπειρίες των θεραπευμένων εφόσον τις εκφράζουν όχι με λόγο αλλά κι με πράξεις. Η θεραπεία δεν προέρχεται μόνο από την ομαδική συζήτηση στο τέλος της δραματοποίησης αλλά και από την κάθαρση που προέρχεται μέσα από την εξερεύνηση λύσεων στα πλαίσια της «θεατρικής πράξης»</a:t>
            </a:r>
          </a:p>
          <a:p>
            <a:pPr marL="285750" indent="-285750" algn="just">
              <a:lnSpc>
                <a:spcPct val="150000"/>
              </a:lnSpc>
              <a:buFontTx/>
              <a:buChar char="-"/>
            </a:pPr>
            <a:r>
              <a:rPr lang="el-GR" dirty="0">
                <a:latin typeface="Times New Roman" charset="0"/>
                <a:ea typeface="Times New Roman" charset="0"/>
                <a:cs typeface="Times New Roman" charset="0"/>
              </a:rPr>
              <a:t>Συντελεστές του ψυχοδράματος</a:t>
            </a:r>
            <a:r>
              <a:rPr lang="en-US"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πρωταγωνιστής, </a:t>
            </a:r>
            <a:r>
              <a:rPr lang="el-GR" dirty="0" err="1">
                <a:latin typeface="Times New Roman" charset="0"/>
                <a:ea typeface="Times New Roman" charset="0"/>
                <a:cs typeface="Times New Roman" charset="0"/>
              </a:rPr>
              <a:t>ψυχοδραματιστής</a:t>
            </a:r>
            <a:r>
              <a:rPr lang="el-GR" dirty="0">
                <a:latin typeface="Times New Roman" charset="0"/>
                <a:ea typeface="Times New Roman" charset="0"/>
                <a:cs typeface="Times New Roman" charset="0"/>
              </a:rPr>
              <a:t>, βοηθητικά εγώ, κοινό, σκήνη.         </a:t>
            </a:r>
          </a:p>
          <a:p>
            <a:pPr algn="just">
              <a:lnSpc>
                <a:spcPct val="150000"/>
              </a:lnSpc>
            </a:pPr>
            <a:r>
              <a:rPr lang="el-GR" dirty="0">
                <a:latin typeface="Times New Roman" charset="0"/>
                <a:ea typeface="Times New Roman" charset="0"/>
                <a:cs typeface="Times New Roman" charset="0"/>
              </a:rPr>
              <a:t>  - Το 1936 εγκαινίασε το πρώτο θέατρο του ψυχοδράματος στη Νέα Υόρκη.</a:t>
            </a:r>
          </a:p>
          <a:p>
            <a:pPr marL="285750" indent="-285750" algn="just">
              <a:lnSpc>
                <a:spcPct val="150000"/>
              </a:lnSpc>
              <a:buFontTx/>
              <a:buChar char="-"/>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70283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 L. Moreno, M.D. _ Therapeutic Theater" descr="J. L. Moreno, M.D. _ Therapeutic Theater">
            <a:hlinkClick r:id="" action="ppaction://media"/>
            <a:extLst>
              <a:ext uri="{FF2B5EF4-FFF2-40B4-BE49-F238E27FC236}">
                <a16:creationId xmlns:a16="http://schemas.microsoft.com/office/drawing/2014/main" id="{E414D138-4C1D-9845-8EC8-E0F667D57C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421040"/>
          </a:xfrm>
          <a:prstGeom prst="rect">
            <a:avLst/>
          </a:prstGeom>
        </p:spPr>
      </p:pic>
    </p:spTree>
    <p:extLst>
      <p:ext uri="{BB962C8B-B14F-4D97-AF65-F5344CB8AC3E}">
        <p14:creationId xmlns:p14="http://schemas.microsoft.com/office/powerpoint/2010/main" val="214863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183" y="115910"/>
            <a:ext cx="11822806" cy="1294393"/>
          </a:xfrm>
          <a:prstGeom prst="rect">
            <a:avLst/>
          </a:prstGeom>
          <a:noFill/>
        </p:spPr>
        <p:txBody>
          <a:bodyPr wrap="square" rtlCol="0">
            <a:spAutoFit/>
          </a:bodyPr>
          <a:lstStyle/>
          <a:p>
            <a:pPr algn="just">
              <a:lnSpc>
                <a:spcPct val="150000"/>
              </a:lnSpc>
            </a:pPr>
            <a:r>
              <a:rPr lang="en-US" b="1" dirty="0">
                <a:latin typeface="Times New Roman" charset="0"/>
                <a:ea typeface="Times New Roman" charset="0"/>
                <a:cs typeface="Times New Roman" charset="0"/>
              </a:rPr>
              <a:t>1</a:t>
            </a:r>
            <a:r>
              <a:rPr lang="el-GR" b="1" dirty="0">
                <a:latin typeface="Times New Roman" charset="0"/>
                <a:ea typeface="Times New Roman" charset="0"/>
                <a:cs typeface="Times New Roman" charset="0"/>
              </a:rPr>
              <a:t>. Η επίδραση των γνωστικών ψυχολογικών θεωριών για την εκπαίδευση και για το παιχνίδι στη διαμόρφωση της θεωρίας και των πρακτικών του θεάτρου στην εκπαίδευση </a:t>
            </a:r>
            <a:r>
              <a:rPr lang="el-GR" b="1" dirty="0">
                <a:solidFill>
                  <a:srgbClr val="FF0000"/>
                </a:solidFill>
                <a:latin typeface="Times New Roman" charset="0"/>
                <a:ea typeface="Times New Roman" charset="0"/>
                <a:cs typeface="Times New Roman" charset="0"/>
              </a:rPr>
              <a:t>(</a:t>
            </a:r>
            <a:r>
              <a:rPr lang="en-GB" dirty="0">
                <a:solidFill>
                  <a:srgbClr val="FF0000"/>
                </a:solidFill>
                <a:latin typeface="Times New Roman" panose="02020603050405020304" pitchFamily="18" charset="0"/>
                <a:cs typeface="Times New Roman" panose="02020603050405020304" pitchFamily="18" charset="0"/>
              </a:rPr>
              <a:t>The influence of cognitive psychological theories of education in shaping the theory and practice of theatre in education</a:t>
            </a:r>
            <a:r>
              <a:rPr lang="el-GR"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ea typeface="Times New Roman" charset="0"/>
              <a:cs typeface="Times New Roman" panose="02020603050405020304" pitchFamily="18" charset="0"/>
            </a:endParaRPr>
          </a:p>
        </p:txBody>
      </p:sp>
      <p:sp>
        <p:nvSpPr>
          <p:cNvPr id="5" name="TextBox 4"/>
          <p:cNvSpPr txBox="1"/>
          <p:nvPr/>
        </p:nvSpPr>
        <p:spPr>
          <a:xfrm>
            <a:off x="8586" y="1362969"/>
            <a:ext cx="12192000" cy="4197496"/>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Η γνωστική θεωρία του Ελβετού ψυχολόγου </a:t>
            </a:r>
            <a:r>
              <a:rPr lang="en-US" b="1" dirty="0">
                <a:latin typeface="Times New Roman" charset="0"/>
                <a:ea typeface="Times New Roman" charset="0"/>
                <a:cs typeface="Times New Roman" charset="0"/>
              </a:rPr>
              <a:t>Jean Piaget (1896-1980)</a:t>
            </a:r>
            <a:r>
              <a:rPr lang="el-GR" b="1" dirty="0">
                <a:latin typeface="Times New Roman" charset="0"/>
                <a:ea typeface="Times New Roman" charset="0"/>
                <a:cs typeface="Times New Roman" charset="0"/>
              </a:rPr>
              <a:t> και η σύνδεση του παιχνιδιού με τη γνωστική ανάπτυξη. </a:t>
            </a:r>
            <a:r>
              <a:rPr lang="el-GR" b="1" dirty="0">
                <a:solidFill>
                  <a:srgbClr val="FF0000"/>
                </a:solidFill>
                <a:latin typeface="Times New Roman" panose="02020603050405020304" pitchFamily="18" charset="0"/>
                <a:ea typeface="Times New Roman" charset="0"/>
                <a:cs typeface="Times New Roman" panose="02020603050405020304" pitchFamily="18" charset="0"/>
              </a:rPr>
              <a:t>(</a:t>
            </a:r>
            <a:r>
              <a:rPr lang="en-GB" b="1" dirty="0">
                <a:solidFill>
                  <a:srgbClr val="FF0000"/>
                </a:solidFill>
                <a:latin typeface="Times New Roman" panose="02020603050405020304" pitchFamily="18" charset="0"/>
                <a:cs typeface="Times New Roman" panose="02020603050405020304" pitchFamily="18" charset="0"/>
              </a:rPr>
              <a:t>The cognitive theory of the Swiss psychologist Jean Piaget (1896-1980) and the importance of play for cognitive development</a:t>
            </a:r>
            <a:r>
              <a:rPr lang="el-GR" b="1"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l-GR" dirty="0"/>
              <a:t>-    </a:t>
            </a:r>
            <a:r>
              <a:rPr lang="en-GB" dirty="0"/>
              <a:t> </a:t>
            </a:r>
            <a:r>
              <a:rPr lang="el-GR" dirty="0">
                <a:latin typeface="Times New Roman" charset="0"/>
                <a:ea typeface="Times New Roman" charset="0"/>
                <a:cs typeface="Times New Roman" charset="0"/>
              </a:rPr>
              <a:t>Στη θεωρία του </a:t>
            </a:r>
            <a:r>
              <a:rPr lang="en-US" dirty="0">
                <a:latin typeface="Times New Roman" charset="0"/>
                <a:ea typeface="Times New Roman" charset="0"/>
                <a:cs typeface="Times New Roman" charset="0"/>
              </a:rPr>
              <a:t>Piaget </a:t>
            </a:r>
            <a:r>
              <a:rPr lang="el-GR" dirty="0">
                <a:latin typeface="Times New Roman" charset="0"/>
                <a:ea typeface="Times New Roman" charset="0"/>
                <a:cs typeface="Times New Roman" charset="0"/>
              </a:rPr>
              <a:t>το συμβολικό παιχνίδι (συμβολική σκέψη-συμβολικές δράσεις) συνδέεται με τη γνωστική ανάπτυξη.</a:t>
            </a:r>
          </a:p>
          <a:p>
            <a:pPr marL="285750" indent="-285750" algn="just">
              <a:lnSpc>
                <a:spcPct val="150000"/>
              </a:lnSpc>
              <a:buFontTx/>
              <a:buChar char="-"/>
            </a:pPr>
            <a:r>
              <a:rPr lang="el-GR" dirty="0">
                <a:latin typeface="Times New Roman" charset="0"/>
                <a:ea typeface="Times New Roman" charset="0"/>
                <a:cs typeface="Times New Roman" charset="0"/>
              </a:rPr>
              <a:t>Τα παιδιά για να παίξουν, αντλούν στοιχεία από το κόσμο τα οποία τα βιώνουν με το δικό τους τρόπο, τα επεξεργάζονται και τα μεταλλάσσουν  μέσω της εμπειρίας του παιχνιδιού και τα προσθέτουν στα ήδη υπάρχοντα γνωστικά σχήματα, εξελίσσοντας τα.</a:t>
            </a:r>
          </a:p>
          <a:p>
            <a:pPr marL="285750" indent="-285750" algn="just">
              <a:lnSpc>
                <a:spcPct val="150000"/>
              </a:lnSpc>
              <a:buFontTx/>
              <a:buChar char="-"/>
            </a:pPr>
            <a:r>
              <a:rPr lang="el-GR" dirty="0">
                <a:latin typeface="Times New Roman" charset="0"/>
                <a:ea typeface="Times New Roman" charset="0"/>
                <a:cs typeface="Times New Roman" charset="0"/>
              </a:rPr>
              <a:t>Με τους όρους της θεωρίας του </a:t>
            </a:r>
            <a:r>
              <a:rPr lang="en-US" dirty="0">
                <a:latin typeface="Times New Roman" charset="0"/>
                <a:ea typeface="Times New Roman" charset="0"/>
                <a:cs typeface="Times New Roman" charset="0"/>
              </a:rPr>
              <a:t>Piaget</a:t>
            </a:r>
            <a:r>
              <a:rPr lang="el-GR" dirty="0">
                <a:latin typeface="Times New Roman" charset="0"/>
                <a:ea typeface="Times New Roman" charset="0"/>
                <a:cs typeface="Times New Roman" charset="0"/>
              </a:rPr>
              <a:t>,  μέσω του παιχνιδιού, το παιδί αφομοιώνει μέρη της εμπειρίας και τα εισάγει στο μικρό του κόσμο και στη συνέχεια μέσα από τη διαδικασία της «συμμόρφωσης» τα νοητικά του σχήματα αναδιαμορφώνονται ώστε να ενταχθούν στην πραγματικότητα μέσω της διαδικασίας της προσαρμογής.  </a:t>
            </a:r>
          </a:p>
          <a:p>
            <a:pPr marL="285750" indent="-285750" algn="just">
              <a:lnSpc>
                <a:spcPct val="150000"/>
              </a:lnSpc>
              <a:buFontTx/>
              <a:buChar char="-"/>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5452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83335"/>
            <a:ext cx="12192000" cy="2951001"/>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Η </a:t>
            </a:r>
            <a:r>
              <a:rPr lang="el-GR" b="1" dirty="0" err="1">
                <a:latin typeface="Times New Roman" charset="0"/>
                <a:ea typeface="Times New Roman" charset="0"/>
                <a:cs typeface="Times New Roman" charset="0"/>
              </a:rPr>
              <a:t>κοινωνικοπολιτιμική</a:t>
            </a:r>
            <a:r>
              <a:rPr lang="el-GR" b="1" dirty="0">
                <a:latin typeface="Times New Roman" charset="0"/>
                <a:ea typeface="Times New Roman" charset="0"/>
                <a:cs typeface="Times New Roman" charset="0"/>
              </a:rPr>
              <a:t> θεωρία του Ρώσου Ψυχολόγου </a:t>
            </a:r>
            <a:r>
              <a:rPr lang="en-US" b="1" dirty="0">
                <a:latin typeface="Times New Roman" charset="0"/>
                <a:ea typeface="Times New Roman" charset="0"/>
                <a:cs typeface="Times New Roman" charset="0"/>
              </a:rPr>
              <a:t>L. Vygotsky</a:t>
            </a:r>
            <a:r>
              <a:rPr lang="el-GR" b="1" dirty="0">
                <a:latin typeface="Times New Roman" charset="0"/>
                <a:ea typeface="Times New Roman" charset="0"/>
                <a:cs typeface="Times New Roman" charset="0"/>
              </a:rPr>
              <a:t> για τη γνωστική ανάπτυξη-Το παιχνίδι ως μέσω ανάπτυξης κοινωνικών δεξιοτήτων και αφαιρετικής σκέψης.</a:t>
            </a:r>
            <a:r>
              <a:rPr lang="en-GB" dirty="0"/>
              <a:t> </a:t>
            </a:r>
            <a:r>
              <a:rPr lang="el-GR" dirty="0">
                <a:solidFill>
                  <a:srgbClr val="FF0000"/>
                </a:solidFill>
                <a:latin typeface="Times New Roman" panose="02020603050405020304" pitchFamily="18" charset="0"/>
                <a:cs typeface="Times New Roman" panose="02020603050405020304" pitchFamily="18" charset="0"/>
              </a:rPr>
              <a:t>(</a:t>
            </a:r>
            <a:r>
              <a:rPr lang="en-GB" dirty="0">
                <a:solidFill>
                  <a:srgbClr val="FF0000"/>
                </a:solidFill>
                <a:latin typeface="Times New Roman" panose="02020603050405020304" pitchFamily="18" charset="0"/>
                <a:cs typeface="Times New Roman" panose="02020603050405020304" pitchFamily="18" charset="0"/>
              </a:rPr>
              <a:t>Russian Psychologist L. Vygotsky's Socio-Cultural Theory of Cognitive Development - Play as a means of developing social skills and abstract thinking </a:t>
            </a:r>
            <a:r>
              <a:rPr lang="el-GR"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l-GR" dirty="0">
                <a:latin typeface="Times New Roman" charset="0"/>
                <a:ea typeface="Times New Roman" charset="0"/>
                <a:cs typeface="Times New Roman" charset="0"/>
              </a:rPr>
              <a:t>-Μέσα από τις διαπροσωπικές σχέσεις που αναπτύσσονται στο παιδικό παιχνίδι το παιδί αποκτάει κοινωνικές δεξιότητες. Με βάση τη θεωρία του η κοινωνική αλληλεπίδραση συνδέεται με τη νοητική ανάπτυξη των παιδιών.</a:t>
            </a:r>
          </a:p>
          <a:p>
            <a:pPr algn="just">
              <a:lnSpc>
                <a:spcPct val="150000"/>
              </a:lnSpc>
            </a:pPr>
            <a:r>
              <a:rPr lang="el-GR" dirty="0">
                <a:latin typeface="Times New Roman" charset="0"/>
                <a:ea typeface="Times New Roman" charset="0"/>
                <a:cs typeface="Times New Roman" charset="0"/>
              </a:rPr>
              <a:t>- Μέσα από το συμβολικό παιχνίδι τα παιδιά  αναπτύσσουν αφηρημένες έννοιες ξεχωριστά από τα  αντικείμενο και αυτό μπορεί να οδηγήσει σε ανώτερου επιπέδου νοητικές λειτουργίες όπως εκείνη της αφηρημένης και συμβολικής σκέψης. </a:t>
            </a:r>
            <a:endParaRPr lang="en-US" dirty="0">
              <a:latin typeface="Times New Roman" charset="0"/>
              <a:ea typeface="Times New Roman" charset="0"/>
              <a:cs typeface="Times New Roman" charset="0"/>
            </a:endParaRPr>
          </a:p>
        </p:txBody>
      </p:sp>
      <p:sp>
        <p:nvSpPr>
          <p:cNvPr id="7" name="TextBox 6"/>
          <p:cNvSpPr txBox="1"/>
          <p:nvPr/>
        </p:nvSpPr>
        <p:spPr>
          <a:xfrm>
            <a:off x="0" y="3155324"/>
            <a:ext cx="11745532" cy="2951001"/>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Η θεωρία της διερευνητικής-</a:t>
            </a:r>
            <a:r>
              <a:rPr lang="el-GR" b="1" dirty="0" err="1">
                <a:latin typeface="Times New Roman" charset="0"/>
                <a:ea typeface="Times New Roman" charset="0"/>
                <a:cs typeface="Times New Roman" charset="0"/>
              </a:rPr>
              <a:t>ανακαλυπτικής</a:t>
            </a:r>
            <a:r>
              <a:rPr lang="el-GR" b="1" dirty="0">
                <a:latin typeface="Times New Roman" charset="0"/>
                <a:ea typeface="Times New Roman" charset="0"/>
                <a:cs typeface="Times New Roman" charset="0"/>
              </a:rPr>
              <a:t> μάθησης του Αμερικανού ψυχολόγου </a:t>
            </a:r>
            <a:r>
              <a:rPr lang="en-US" b="1" dirty="0">
                <a:latin typeface="Times New Roman" charset="0"/>
                <a:ea typeface="Times New Roman" charset="0"/>
                <a:cs typeface="Times New Roman" charset="0"/>
              </a:rPr>
              <a:t>Jerome Bruner (</a:t>
            </a:r>
            <a:r>
              <a:rPr lang="el-GR" b="1" dirty="0">
                <a:latin typeface="Times New Roman" charset="0"/>
                <a:ea typeface="Times New Roman" charset="0"/>
                <a:cs typeface="Times New Roman" charset="0"/>
              </a:rPr>
              <a:t>1915-2016)-Ενεργός εμπλοκή του παιδιού στην ανακάλυψη της γνώσης μέσω του παιχνιδιού. </a:t>
            </a:r>
            <a:r>
              <a:rPr lang="el-GR" b="1" dirty="0">
                <a:solidFill>
                  <a:srgbClr val="FF0000"/>
                </a:solidFill>
                <a:latin typeface="Times New Roman" charset="0"/>
                <a:ea typeface="Times New Roman" charset="0"/>
                <a:cs typeface="Times New Roman" charset="0"/>
              </a:rPr>
              <a:t>(</a:t>
            </a:r>
            <a:r>
              <a:rPr lang="en-GB" dirty="0">
                <a:solidFill>
                  <a:srgbClr val="FF0000"/>
                </a:solidFill>
                <a:latin typeface="Times New Roman" panose="02020603050405020304" pitchFamily="18" charset="0"/>
                <a:cs typeface="Times New Roman" panose="02020603050405020304" pitchFamily="18" charset="0"/>
              </a:rPr>
              <a:t>The discovery learning theory of the American psychologist Jerome Bruner (1915-2016)-Active involvement of the child in the discovery of knowledge through play.</a:t>
            </a:r>
            <a:r>
              <a:rPr lang="el-GR"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l-GR" dirty="0">
                <a:latin typeface="Times New Roman" charset="0"/>
                <a:ea typeface="Times New Roman" charset="0"/>
                <a:cs typeface="Times New Roman" charset="0"/>
              </a:rPr>
              <a:t>- Μέσω της παιγνιώδους διαδικασίας κινητοποιείται το ενδιαφέρον του παιδιού ώστε να ψάξει, να λύσει γρίφους και προβλήματα, να χρησιμοποιήσει τις ήδη υπάρχουσες γνώσεις του για να βρει κάτι νέο. Με βάση αυτήν την ενεργό εμπλοκή το παιδί δεν λαμβάνει παθητικά, έτοιμες τις νέες γνώσεις αλλά τις ανακαλύπτει παίζοντας.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137423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13" y="8044"/>
            <a:ext cx="12191999" cy="369332"/>
          </a:xfrm>
          <a:prstGeom prst="rect">
            <a:avLst/>
          </a:prstGeom>
          <a:noFill/>
        </p:spPr>
        <p:txBody>
          <a:bodyPr wrap="square" rtlCol="0">
            <a:spAutoFit/>
          </a:bodyPr>
          <a:lstStyle/>
          <a:p>
            <a:r>
              <a:rPr lang="en-US" b="1" dirty="0">
                <a:latin typeface="Times New Roman" charset="0"/>
                <a:ea typeface="Times New Roman" charset="0"/>
                <a:cs typeface="Times New Roman" charset="0"/>
              </a:rPr>
              <a:t>3.</a:t>
            </a:r>
            <a:r>
              <a:rPr lang="el-GR" b="1" dirty="0">
                <a:latin typeface="Times New Roman" charset="0"/>
                <a:ea typeface="Times New Roman" charset="0"/>
                <a:cs typeface="Times New Roman" charset="0"/>
              </a:rPr>
              <a:t> </a:t>
            </a:r>
            <a:r>
              <a:rPr lang="el-GR" sz="1400" b="1" dirty="0">
                <a:latin typeface="Times New Roman" charset="0"/>
                <a:ea typeface="Times New Roman" charset="0"/>
                <a:cs typeface="Times New Roman" charset="0"/>
              </a:rPr>
              <a:t>Η επίδραση πρωτοπόρων σκηνοθετών στη διαμόρφωση της θεωρίας και των πρακτικών του θεάτρου στην εκπαίδευση</a:t>
            </a:r>
            <a:r>
              <a:rPr lang="en-US" sz="1400" b="1" dirty="0">
                <a:latin typeface="Times New Roman" charset="0"/>
                <a:ea typeface="Times New Roman" charset="0"/>
                <a:cs typeface="Times New Roman" charset="0"/>
              </a:rPr>
              <a:t> </a:t>
            </a:r>
          </a:p>
        </p:txBody>
      </p:sp>
      <p:sp>
        <p:nvSpPr>
          <p:cNvPr id="5" name="TextBox 4"/>
          <p:cNvSpPr txBox="1"/>
          <p:nvPr/>
        </p:nvSpPr>
        <p:spPr>
          <a:xfrm>
            <a:off x="-62214" y="304169"/>
            <a:ext cx="12191998" cy="699935"/>
          </a:xfrm>
          <a:prstGeom prst="rect">
            <a:avLst/>
          </a:prstGeom>
          <a:noFill/>
        </p:spPr>
        <p:txBody>
          <a:bodyPr wrap="square" rtlCol="0">
            <a:spAutoFit/>
          </a:bodyPr>
          <a:lstStyle/>
          <a:p>
            <a:pPr marL="285750" indent="-285750" algn="just">
              <a:lnSpc>
                <a:spcPct val="150000"/>
              </a:lnSpc>
              <a:buFont typeface="Wingdings" charset="2"/>
              <a:buChar char="Ø"/>
            </a:pPr>
            <a:r>
              <a:rPr lang="el-GR" sz="1400" b="1" dirty="0">
                <a:latin typeface="Times New Roman" panose="02020603050405020304" pitchFamily="18" charset="0"/>
                <a:ea typeface="Times New Roman" charset="0"/>
                <a:cs typeface="Times New Roman" panose="02020603050405020304" pitchFamily="18" charset="0"/>
              </a:rPr>
              <a:t>Τεχνικές που ανέπτυξε ο Ρώσος σκηνοθέτης</a:t>
            </a:r>
            <a:r>
              <a:rPr lang="en-US" sz="1400" b="1" dirty="0">
                <a:latin typeface="Times New Roman" panose="02020603050405020304" pitchFamily="18" charset="0"/>
                <a:ea typeface="Times New Roman" charset="0"/>
                <a:cs typeface="Times New Roman" panose="02020603050405020304" pitchFamily="18" charset="0"/>
              </a:rPr>
              <a:t> Konstantin Stanislavski (1863-1938)</a:t>
            </a:r>
            <a:r>
              <a:rPr lang="el-GR" sz="1400" b="1" dirty="0">
                <a:latin typeface="Times New Roman" panose="02020603050405020304" pitchFamily="18" charset="0"/>
                <a:ea typeface="Times New Roman" charset="0"/>
                <a:cs typeface="Times New Roman" panose="02020603050405020304" pitchFamily="18" charset="0"/>
              </a:rPr>
              <a:t> για την αληθοφανή ανάπτυξη των ρόλων από τους ηθοποιούς    </a:t>
            </a:r>
            <a:r>
              <a:rPr lang="en-GB" sz="1400" b="1" dirty="0">
                <a:solidFill>
                  <a:srgbClr val="FF0000"/>
                </a:solidFill>
                <a:latin typeface="Times New Roman" panose="02020603050405020304" pitchFamily="18" charset="0"/>
                <a:cs typeface="Times New Roman" panose="02020603050405020304" pitchFamily="18" charset="0"/>
              </a:rPr>
              <a:t>Techniques developed by the Russian director Konstantin Stanislavski (1863-1938) for the believable development of roles by actors</a:t>
            </a:r>
            <a:endParaRPr lang="en-US" sz="1400" b="1" dirty="0">
              <a:solidFill>
                <a:srgbClr val="FF0000"/>
              </a:solidFill>
              <a:latin typeface="Times New Roman" panose="02020603050405020304" pitchFamily="18" charset="0"/>
              <a:ea typeface="Times New Roman" charset="0"/>
              <a:cs typeface="Times New Roman" panose="02020603050405020304" pitchFamily="18" charset="0"/>
            </a:endParaRPr>
          </a:p>
        </p:txBody>
      </p:sp>
      <p:sp>
        <p:nvSpPr>
          <p:cNvPr id="7" name="TextBox 6"/>
          <p:cNvSpPr txBox="1"/>
          <p:nvPr/>
        </p:nvSpPr>
        <p:spPr>
          <a:xfrm>
            <a:off x="-62214" y="913721"/>
            <a:ext cx="12020340" cy="1202252"/>
          </a:xfrm>
          <a:prstGeom prst="rect">
            <a:avLst/>
          </a:prstGeom>
          <a:noFill/>
        </p:spPr>
        <p:txBody>
          <a:bodyPr wrap="square" rtlCol="0">
            <a:spAutoFit/>
          </a:bodyPr>
          <a:lstStyle/>
          <a:p>
            <a:pPr algn="just">
              <a:lnSpc>
                <a:spcPct val="150000"/>
              </a:lnSpc>
            </a:pPr>
            <a:r>
              <a:rPr lang="el-GR" dirty="0">
                <a:latin typeface="Times New Roman" charset="0"/>
                <a:ea typeface="Times New Roman" charset="0"/>
                <a:cs typeface="Times New Roman" charset="0"/>
              </a:rPr>
              <a:t>- </a:t>
            </a:r>
            <a:r>
              <a:rPr lang="el-GR" sz="1600" dirty="0">
                <a:latin typeface="Times New Roman" charset="0"/>
                <a:ea typeface="Times New Roman" charset="0"/>
                <a:cs typeface="Times New Roman" charset="0"/>
              </a:rPr>
              <a:t>Με βάση την εργασία του στο θέατρο της Μόσχας  ανέπτυξε μια σειρά από τεχνικές μέσω των οποίων οδηγούσε αρχικά τους ηθοποιούς να ανακαλέσουν μνήμες για τα συναισθήματα που θέλουν να αποδώσουν. Στη συνέχεια δοκίμασε αυτοσχεδιασμούς και συζήτηση ώστε οι ηθοποιοί να αποδώσουν σωματικά το συναίσθημα.   </a:t>
            </a:r>
            <a:endParaRPr lang="en-US" sz="1600" dirty="0">
              <a:latin typeface="Times New Roman" charset="0"/>
              <a:ea typeface="Times New Roman" charset="0"/>
              <a:cs typeface="Times New Roman" charset="0"/>
            </a:endParaRPr>
          </a:p>
        </p:txBody>
      </p:sp>
      <p:sp>
        <p:nvSpPr>
          <p:cNvPr id="10" name="TextBox 9">
            <a:extLst>
              <a:ext uri="{FF2B5EF4-FFF2-40B4-BE49-F238E27FC236}">
                <a16:creationId xmlns:a16="http://schemas.microsoft.com/office/drawing/2014/main" id="{121EABEF-1FFA-2B48-9026-0B041BEB18AF}"/>
              </a:ext>
            </a:extLst>
          </p:cNvPr>
          <p:cNvSpPr txBox="1"/>
          <p:nvPr/>
        </p:nvSpPr>
        <p:spPr>
          <a:xfrm>
            <a:off x="23614" y="2078328"/>
            <a:ext cx="12192000" cy="1294393"/>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Το φτωχό θέατρο του Πολωνού σκηνοθέτη </a:t>
            </a:r>
            <a:r>
              <a:rPr lang="el-GR" b="1" dirty="0" err="1">
                <a:latin typeface="Times New Roman" charset="0"/>
                <a:ea typeface="Times New Roman" charset="0"/>
                <a:cs typeface="Times New Roman" charset="0"/>
              </a:rPr>
              <a:t>Γιέρζυ</a:t>
            </a:r>
            <a:r>
              <a:rPr lang="el-GR" b="1" dirty="0">
                <a:latin typeface="Times New Roman" charset="0"/>
                <a:ea typeface="Times New Roman" charset="0"/>
                <a:cs typeface="Times New Roman" charset="0"/>
              </a:rPr>
              <a:t> </a:t>
            </a:r>
            <a:r>
              <a:rPr lang="el-GR" b="1" dirty="0" err="1">
                <a:latin typeface="Times New Roman" charset="0"/>
                <a:ea typeface="Times New Roman" charset="0"/>
                <a:cs typeface="Times New Roman" charset="0"/>
              </a:rPr>
              <a:t>Μαριάν</a:t>
            </a:r>
            <a:r>
              <a:rPr lang="el-GR" b="1" dirty="0">
                <a:latin typeface="Times New Roman" charset="0"/>
                <a:ea typeface="Times New Roman" charset="0"/>
                <a:cs typeface="Times New Roman" charset="0"/>
              </a:rPr>
              <a:t> </a:t>
            </a:r>
            <a:r>
              <a:rPr lang="el-GR" b="1" dirty="0" err="1">
                <a:latin typeface="Times New Roman" charset="0"/>
                <a:ea typeface="Times New Roman" charset="0"/>
                <a:cs typeface="Times New Roman" charset="0"/>
              </a:rPr>
              <a:t>Γκροτόφσκι</a:t>
            </a:r>
            <a:r>
              <a:rPr lang="el-GR" b="1" dirty="0">
                <a:latin typeface="Times New Roman" charset="0"/>
                <a:ea typeface="Times New Roman" charset="0"/>
                <a:cs typeface="Times New Roman" charset="0"/>
              </a:rPr>
              <a:t> (1933-1999) και η έμφαση στα εκφραστικά μέσα του ηθοποιού. </a:t>
            </a:r>
            <a:r>
              <a:rPr lang="en-GB" b="1" dirty="0">
                <a:solidFill>
                  <a:srgbClr val="FF0000"/>
                </a:solidFill>
                <a:latin typeface="Times New Roman" panose="02020603050405020304" pitchFamily="18" charset="0"/>
                <a:cs typeface="Times New Roman" panose="02020603050405020304" pitchFamily="18" charset="0"/>
              </a:rPr>
              <a:t>The poor theatre of the Polish director Jerzy Marian Grotowski (1933-1999) and the emphasis on the expressive means of the actor</a:t>
            </a:r>
            <a:endParaRPr lang="en-US" b="1" dirty="0">
              <a:solidFill>
                <a:srgbClr val="FF0000"/>
              </a:solidFill>
              <a:latin typeface="Times New Roman" panose="02020603050405020304" pitchFamily="18" charset="0"/>
              <a:ea typeface="Times New Roman" charset="0"/>
              <a:cs typeface="Times New Roman" panose="02020603050405020304" pitchFamily="18" charset="0"/>
            </a:endParaRPr>
          </a:p>
        </p:txBody>
      </p:sp>
      <p:sp>
        <p:nvSpPr>
          <p:cNvPr id="2" name="TextBox 1">
            <a:extLst>
              <a:ext uri="{FF2B5EF4-FFF2-40B4-BE49-F238E27FC236}">
                <a16:creationId xmlns:a16="http://schemas.microsoft.com/office/drawing/2014/main" id="{3CB9B2BE-5D5E-DF48-B9D2-ED553ECFC94A}"/>
              </a:ext>
            </a:extLst>
          </p:cNvPr>
          <p:cNvSpPr txBox="1"/>
          <p:nvPr/>
        </p:nvSpPr>
        <p:spPr>
          <a:xfrm>
            <a:off x="23614" y="3208654"/>
            <a:ext cx="12192000" cy="3741409"/>
          </a:xfrm>
          <a:prstGeom prst="rect">
            <a:avLst/>
          </a:prstGeom>
          <a:noFill/>
        </p:spPr>
        <p:txBody>
          <a:bodyPr wrap="square" rtlCol="0">
            <a:spAutoFit/>
          </a:bodyPr>
          <a:lstStyle/>
          <a:p>
            <a:pPr algn="just">
              <a:lnSpc>
                <a:spcPct val="150000"/>
              </a:lnSpc>
            </a:pPr>
            <a:r>
              <a:rPr lang="el-GR" sz="1600" dirty="0">
                <a:latin typeface="Times New Roman" panose="02020603050405020304" pitchFamily="18" charset="0"/>
                <a:cs typeface="Times New Roman" panose="02020603050405020304" pitchFamily="18" charset="0"/>
              </a:rPr>
              <a:t>- Με βάση τις επιρροές που δέχθηκε από τον κοινωνικό και πολιτικό προσανατολισμό του θεάτρου στις αρχές και στα μέσα του 20ου αιώνα  δημιούργησε ένα είδος θεάτρου που ονόμασε ο ίδιος «φτωχό θέατρο»</a:t>
            </a:r>
          </a:p>
          <a:p>
            <a:pPr algn="just">
              <a:lnSpc>
                <a:spcPct val="150000"/>
              </a:lnSpc>
            </a:pPr>
            <a:r>
              <a:rPr lang="el-GR" sz="1600" dirty="0">
                <a:latin typeface="Times New Roman" panose="02020603050405020304" pitchFamily="18" charset="0"/>
                <a:cs typeface="Times New Roman" panose="02020603050405020304" pitchFamily="18" charset="0"/>
              </a:rPr>
              <a:t>-Προτείνει ασκήσεις και τεχνικές αυτοσχεδιασμού με στόχο την ενίσχυση από τη μία πλευρά, των δημιουργικών δεξιοτήτων και των εκφραστικών μέσων του  ηθοποιού, σώματος, φωνής και λόγου  και την απομάκρυνση από την άλλη, όσο το δυνατόν περισσότερο του φωτισμού, του μακιγιάζ, των σκηνικών αντικειμένων, των κουστουμιών, των ηχητικών εφέ επεκτείνοντας τα όρια των ηθοποιών αλλά και του κοινού.</a:t>
            </a:r>
          </a:p>
          <a:p>
            <a:pPr algn="just">
              <a:lnSpc>
                <a:spcPct val="150000"/>
              </a:lnSpc>
            </a:pPr>
            <a:r>
              <a:rPr lang="el-GR" sz="1600" dirty="0">
                <a:latin typeface="Times New Roman" panose="02020603050405020304" pitchFamily="18" charset="0"/>
                <a:cs typeface="Times New Roman" panose="02020603050405020304" pitchFamily="18" charset="0"/>
              </a:rPr>
              <a:t>-Δίνει ιδιαίτερη έμφαση στον ρόλο του κοινού  και την επικοινωνία με τους ηθοποιούς ενθαρρύνοντας τους να παίζουν ανάμεσα στο κοινό και φωτίζοντας τους θεατές όπως φωτίζονται και οι ηθοποιοί, δίνοντας του έτσι ενεργό ρόλο.       </a:t>
            </a:r>
            <a:endParaRPr lang="en-US" sz="1600" dirty="0">
              <a:latin typeface="Times New Roman" panose="02020603050405020304" pitchFamily="18" charset="0"/>
              <a:cs typeface="Times New Roman" panose="02020603050405020304" pitchFamily="18" charset="0"/>
            </a:endParaRPr>
          </a:p>
          <a:p>
            <a:pPr algn="just">
              <a:lnSpc>
                <a:spcPct val="150000"/>
              </a:lnSpc>
            </a:pPr>
            <a:r>
              <a:rPr lang="en-US"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Με β</a:t>
            </a:r>
            <a:r>
              <a:rPr lang="en-US" sz="1600" dirty="0" err="1">
                <a:latin typeface="Times New Roman" panose="02020603050405020304" pitchFamily="18" charset="0"/>
                <a:cs typeface="Times New Roman" panose="02020603050405020304" pitchFamily="18" charset="0"/>
              </a:rPr>
              <a:t>ά</a:t>
            </a:r>
            <a:r>
              <a:rPr lang="el-GR" sz="1600" dirty="0" err="1">
                <a:latin typeface="Times New Roman" panose="02020603050405020304" pitchFamily="18" charset="0"/>
                <a:cs typeface="Times New Roman" panose="02020603050405020304" pitchFamily="18" charset="0"/>
              </a:rPr>
              <a:t>ση</a:t>
            </a:r>
            <a:r>
              <a:rPr lang="el-GR" sz="1600" dirty="0">
                <a:latin typeface="Times New Roman" panose="02020603050405020304" pitchFamily="18" charset="0"/>
                <a:cs typeface="Times New Roman" panose="02020603050405020304" pitchFamily="18" charset="0"/>
              </a:rPr>
              <a:t> τη συμβολική διάσταση του θεάτρου διαχωρίζει το «θέαμα» από την «παράσταση» θεωρώντας την παράσταση ως μια παγκόσμια γλώσσα και τελετουργική πράξη η οποία βοηθάει να εκφραστούν τα σημεία του ασυνειδήτου που δεν μπορούν να εκφραστούν λεκτικά, οδηγώντας στην αλληλεπίδραση.</a:t>
            </a:r>
            <a:endParaRPr lang="en-G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909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8F73E7-B3D9-4A48-98A4-C68264EAC63D}"/>
              </a:ext>
            </a:extLst>
          </p:cNvPr>
          <p:cNvSpPr txBox="1"/>
          <p:nvPr/>
        </p:nvSpPr>
        <p:spPr>
          <a:xfrm>
            <a:off x="141669" y="0"/>
            <a:ext cx="11861442" cy="1294393"/>
          </a:xfrm>
          <a:prstGeom prst="rect">
            <a:avLst/>
          </a:prstGeom>
          <a:noFill/>
        </p:spPr>
        <p:txBody>
          <a:bodyPr wrap="square" rtlCol="0">
            <a:spAutoFit/>
          </a:bodyPr>
          <a:lstStyle/>
          <a:p>
            <a:pPr marL="342900" indent="-342900" algn="just">
              <a:lnSpc>
                <a:spcPct val="150000"/>
              </a:lnSpc>
              <a:buFont typeface="Wingdings" charset="2"/>
              <a:buChar char="Ø"/>
            </a:pPr>
            <a:r>
              <a:rPr lang="el-GR" b="1" dirty="0">
                <a:latin typeface="Times New Roman" charset="0"/>
                <a:ea typeface="Times New Roman" charset="0"/>
                <a:cs typeface="Times New Roman" charset="0"/>
              </a:rPr>
              <a:t>Το επικό θέατρο και η τεχνική της αποστασιοποίησης του θεατή που εισήγαγε ο Γερμανός δραματουργός και σκηνοθέτης </a:t>
            </a:r>
            <a:r>
              <a:rPr lang="en-US" b="1" dirty="0">
                <a:latin typeface="Times New Roman" charset="0"/>
                <a:ea typeface="Times New Roman" charset="0"/>
                <a:cs typeface="Times New Roman" charset="0"/>
              </a:rPr>
              <a:t>Bertolt Brecht (1898-1956) </a:t>
            </a:r>
            <a:r>
              <a:rPr lang="en-GB" b="1" dirty="0">
                <a:solidFill>
                  <a:srgbClr val="FF0000"/>
                </a:solidFill>
              </a:rPr>
              <a:t>Epic </a:t>
            </a:r>
            <a:r>
              <a:rPr lang="en-GB" b="1" dirty="0" err="1">
                <a:solidFill>
                  <a:srgbClr val="FF0000"/>
                </a:solidFill>
              </a:rPr>
              <a:t>theater</a:t>
            </a:r>
            <a:r>
              <a:rPr lang="en-GB" b="1" dirty="0">
                <a:solidFill>
                  <a:srgbClr val="FF0000"/>
                </a:solidFill>
              </a:rPr>
              <a:t> and the technique of spectator distancing introduced by the German dramatist and director Bertolt Brecht (1898-1956)</a:t>
            </a:r>
            <a:endParaRPr lang="en-US" b="1" dirty="0">
              <a:solidFill>
                <a:srgbClr val="FF0000"/>
              </a:solidFill>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2F9CEE25-76C5-7D44-A3F0-F22ECCF93776}"/>
              </a:ext>
            </a:extLst>
          </p:cNvPr>
          <p:cNvSpPr txBox="1"/>
          <p:nvPr/>
        </p:nvSpPr>
        <p:spPr>
          <a:xfrm>
            <a:off x="0" y="1354001"/>
            <a:ext cx="12144780" cy="4612994"/>
          </a:xfrm>
          <a:prstGeom prst="rect">
            <a:avLst/>
          </a:prstGeom>
          <a:noFill/>
        </p:spPr>
        <p:txBody>
          <a:bodyPr wrap="square" rtlCol="0">
            <a:spAutoFit/>
          </a:bodyPr>
          <a:lstStyle/>
          <a:p>
            <a:pPr algn="just">
              <a:lnSpc>
                <a:spcPct val="150000"/>
              </a:lnSpc>
            </a:pPr>
            <a:r>
              <a:rPr lang="el-GR" dirty="0">
                <a:latin typeface="Times New Roman" charset="0"/>
                <a:ea typeface="Times New Roman" charset="0"/>
                <a:cs typeface="Times New Roman" charset="0"/>
              </a:rPr>
              <a:t>- Επηρεασμένος από το Κινέζικο θέατρο και τον τρόπο που προσεγγίζεται ο ρόλος από τον ηθοποιό εισάγει μια νέα δραματουργική μέθοδο που το ονομάζει «επικό θέατρο» στο οποίο βασικό στοιχείο αποτελεί «το φαινόμενο της αποστασιοποίησης». </a:t>
            </a:r>
          </a:p>
          <a:p>
            <a:pPr marL="285750" indent="-285750" algn="just">
              <a:lnSpc>
                <a:spcPct val="150000"/>
              </a:lnSpc>
              <a:buFontTx/>
              <a:buChar char="-"/>
            </a:pPr>
            <a:r>
              <a:rPr lang="el-GR" dirty="0">
                <a:latin typeface="Times New Roman" charset="0"/>
                <a:ea typeface="Times New Roman" charset="0"/>
                <a:cs typeface="Times New Roman" charset="0"/>
              </a:rPr>
              <a:t>Με βάση τη τεχνικής της «αποστασιοποίησης» ο θεατής δεν πρέπει να ξεχνάει ότι αυτό που βλέπει είναι παράσταση, δεν πρέπει να βυθίζεται στην ψευδαίσθηση αλλά να θυμάται ότι είναι θεατής, ότι είναι κριτής, να συγκρίνει ότι βλέπει με την πραγματικότητα και η παράσταση να γίνεται κίνητρο όχι μόνο αντίληψης της πραγματικότητας των θεατών αλλά και αλλαγής της.  </a:t>
            </a:r>
          </a:p>
          <a:p>
            <a:pPr marL="285750" indent="-285750" algn="just">
              <a:lnSpc>
                <a:spcPct val="150000"/>
              </a:lnSpc>
              <a:buFontTx/>
              <a:buChar char="-"/>
            </a:pPr>
            <a:r>
              <a:rPr lang="el-GR" dirty="0">
                <a:latin typeface="Times New Roman" charset="0"/>
                <a:ea typeface="Times New Roman" charset="0"/>
                <a:cs typeface="Times New Roman" charset="0"/>
              </a:rPr>
              <a:t>Για να επιτευχθεί το φαινόμενο της αποστασιοποίησης εισάγει κάποιες τεχνικές επί σκηνής όπως </a:t>
            </a:r>
            <a:r>
              <a:rPr lang="en-US" dirty="0" err="1">
                <a:latin typeface="Times New Roman" charset="0"/>
                <a:ea typeface="Times New Roman" charset="0"/>
                <a:cs typeface="Times New Roman" charset="0"/>
              </a:rPr>
              <a:t>ό</a:t>
            </a:r>
            <a:r>
              <a:rPr lang="el-GR" dirty="0">
                <a:latin typeface="Times New Roman" charset="0"/>
                <a:ea typeface="Times New Roman" charset="0"/>
                <a:cs typeface="Times New Roman" charset="0"/>
              </a:rPr>
              <a:t>τι πρόδιδαν το τέλος του έργου από την αρχή, ΄έβαζαν τους ηθοποιούς να θυμίζουν στο κοινό ότι είναι ηθοποιοί, διέκοπταν τραγικές σκηνές με χιουμοριστικά τραγούδια, έβαζαν κάρτες για να πληροφορήσουν ότι η σκηνή άλλαζε, εμφανίζονταν χέρια στη σκηνή που μετακινούσαν το σκηνικό κ.τ.λ.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83888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191"/>
            <a:ext cx="12192000" cy="1294393"/>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Η έντονη κριτική στις θέσεις της </a:t>
            </a:r>
            <a:r>
              <a:rPr lang="en-US" b="1" dirty="0">
                <a:latin typeface="Times New Roman" charset="0"/>
                <a:ea typeface="Times New Roman" charset="0"/>
                <a:cs typeface="Times New Roman" charset="0"/>
              </a:rPr>
              <a:t>Heathcote </a:t>
            </a:r>
            <a:r>
              <a:rPr lang="el-GR" b="1" dirty="0">
                <a:latin typeface="Times New Roman" charset="0"/>
                <a:ea typeface="Times New Roman" charset="0"/>
                <a:cs typeface="Times New Roman" charset="0"/>
              </a:rPr>
              <a:t>και του </a:t>
            </a:r>
            <a:r>
              <a:rPr lang="en-US" b="1" dirty="0">
                <a:latin typeface="Times New Roman" charset="0"/>
                <a:ea typeface="Times New Roman" charset="0"/>
                <a:cs typeface="Times New Roman" charset="0"/>
              </a:rPr>
              <a:t>Bolton</a:t>
            </a:r>
            <a:r>
              <a:rPr lang="el-GR" b="1" dirty="0">
                <a:latin typeface="Times New Roman" charset="0"/>
                <a:ea typeface="Times New Roman" charset="0"/>
                <a:cs typeface="Times New Roman" charset="0"/>
              </a:rPr>
              <a:t> ότι υποβιβάζουν το εκπαιδευτικό δράμα σε μια απλή μεθοδολογία διδασκαλίας χωρίς αισθητικό-καλλιτεχνικό πλαίσιο. </a:t>
            </a:r>
            <a:r>
              <a:rPr lang="el-GR" b="1" dirty="0">
                <a:solidFill>
                  <a:srgbClr val="FF0000"/>
                </a:solidFill>
                <a:latin typeface="Times New Roman" panose="02020603050405020304" pitchFamily="18" charset="0"/>
                <a:ea typeface="Times New Roman" charset="0"/>
                <a:cs typeface="Times New Roman" panose="02020603050405020304" pitchFamily="18" charset="0"/>
              </a:rPr>
              <a:t>(</a:t>
            </a:r>
            <a:r>
              <a:rPr lang="en-GB" dirty="0">
                <a:solidFill>
                  <a:srgbClr val="FF0000"/>
                </a:solidFill>
                <a:latin typeface="Times New Roman" panose="02020603050405020304" pitchFamily="18" charset="0"/>
                <a:cs typeface="Times New Roman" panose="02020603050405020304" pitchFamily="18" charset="0"/>
              </a:rPr>
              <a:t>Criticism of Heathcote and Bolton's theory for reducing educational drama to a simple teaching methodology without aesthetic-artistic context</a:t>
            </a:r>
            <a:r>
              <a:rPr lang="el-GR"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ea typeface="Times New Roman" charset="0"/>
              <a:cs typeface="Times New Roman" panose="02020603050405020304" pitchFamily="18" charset="0"/>
            </a:endParaRPr>
          </a:p>
        </p:txBody>
      </p:sp>
      <p:sp>
        <p:nvSpPr>
          <p:cNvPr id="6" name="TextBox 5"/>
          <p:cNvSpPr txBox="1"/>
          <p:nvPr/>
        </p:nvSpPr>
        <p:spPr>
          <a:xfrm>
            <a:off x="0" y="1364188"/>
            <a:ext cx="11449318" cy="5493812"/>
          </a:xfrm>
          <a:prstGeom prst="rect">
            <a:avLst/>
          </a:prstGeom>
          <a:noFill/>
        </p:spPr>
        <p:txBody>
          <a:bodyPr wrap="square" rtlCol="0">
            <a:spAutoFit/>
          </a:bodyPr>
          <a:lstStyle/>
          <a:p>
            <a:pPr algn="just">
              <a:lnSpc>
                <a:spcPct val="150000"/>
              </a:lnSpc>
            </a:pPr>
            <a:r>
              <a:rPr lang="el-GR" dirty="0">
                <a:latin typeface="Times New Roman" charset="0"/>
                <a:ea typeface="Times New Roman" charset="0"/>
                <a:cs typeface="Times New Roman" charset="0"/>
              </a:rPr>
              <a:t>-Στο τέλος της δεκαετίας του ‘80 και στις αρχές τις δεκαετίας του ‘90 το έργο της </a:t>
            </a:r>
            <a:r>
              <a:rPr lang="en-US" dirty="0">
                <a:latin typeface="Times New Roman" charset="0"/>
                <a:ea typeface="Times New Roman" charset="0"/>
                <a:cs typeface="Times New Roman" charset="0"/>
              </a:rPr>
              <a:t>Heathcote</a:t>
            </a:r>
            <a:r>
              <a:rPr lang="el-GR" dirty="0">
                <a:latin typeface="Times New Roman" charset="0"/>
                <a:ea typeface="Times New Roman" charset="0"/>
                <a:cs typeface="Times New Roman" charset="0"/>
              </a:rPr>
              <a:t> και του </a:t>
            </a:r>
            <a:r>
              <a:rPr lang="en-US" dirty="0">
                <a:latin typeface="Times New Roman" charset="0"/>
                <a:ea typeface="Times New Roman" charset="0"/>
                <a:cs typeface="Times New Roman" charset="0"/>
              </a:rPr>
              <a:t>Bolton</a:t>
            </a:r>
            <a:r>
              <a:rPr lang="el-GR" dirty="0">
                <a:latin typeface="Times New Roman" charset="0"/>
                <a:ea typeface="Times New Roman" charset="0"/>
                <a:cs typeface="Times New Roman" charset="0"/>
              </a:rPr>
              <a:t> δέχθηκε έντονη κριτική ότι υποβιβάζει το δράμα σε μία απλή εκπαιδευτική διαδικασία, δίνοντας έμφαση στην παιδαγωγική του διάσταση και αφαιρώντας την καλλιτεχνική του σημασία.</a:t>
            </a:r>
          </a:p>
          <a:p>
            <a:pPr algn="just">
              <a:lnSpc>
                <a:spcPct val="150000"/>
              </a:lnSpc>
            </a:pPr>
            <a:r>
              <a:rPr lang="el-GR" dirty="0">
                <a:latin typeface="Times New Roman" charset="0"/>
                <a:ea typeface="Times New Roman" charset="0"/>
                <a:cs typeface="Times New Roman" charset="0"/>
              </a:rPr>
              <a:t>- Βασικός εκφραστής της κριτικής αυτής ήταν ο  </a:t>
            </a:r>
            <a:r>
              <a:rPr lang="en-US" dirty="0">
                <a:latin typeface="Times New Roman" charset="0"/>
                <a:ea typeface="Times New Roman" charset="0"/>
                <a:cs typeface="Times New Roman" charset="0"/>
              </a:rPr>
              <a:t>David </a:t>
            </a:r>
            <a:r>
              <a:rPr lang="en-US" dirty="0" err="1">
                <a:latin typeface="Times New Roman" charset="0"/>
                <a:ea typeface="Times New Roman" charset="0"/>
                <a:cs typeface="Times New Roman" charset="0"/>
              </a:rPr>
              <a:t>Hornbrook</a:t>
            </a:r>
            <a:r>
              <a:rPr lang="el-GR" dirty="0">
                <a:latin typeface="Times New Roman" charset="0"/>
                <a:ea typeface="Times New Roman" charset="0"/>
                <a:cs typeface="Times New Roman" charset="0"/>
              </a:rPr>
              <a:t> ο οποίος ισχυρίζεται  ότι η σύνδεση του εκπαιδευτικού δράματος με τη μάθηση έχει ως συνέπεια την αποκοπή των παιδιών από την καλλιτεχνική του και αισθητική του διάσταση. Προτείνει τη διαμόρφωση ενός οργανωμένου πλαισίου σπουδών για το δράμα με στόχο την ανάπτυξη δραστηριοτήτων σχεδιασμού, σκηνοθεσίας, υποκριτικής, γραφής και αξιολόγησης.</a:t>
            </a:r>
          </a:p>
          <a:p>
            <a:pPr marL="285750" indent="-285750" algn="just">
              <a:lnSpc>
                <a:spcPct val="150000"/>
              </a:lnSpc>
              <a:buFontTx/>
              <a:buChar char="-"/>
            </a:pPr>
            <a:r>
              <a:rPr lang="el-GR" dirty="0">
                <a:latin typeface="Times New Roman" charset="0"/>
                <a:ea typeface="Times New Roman" charset="0"/>
                <a:cs typeface="Times New Roman" charset="0"/>
              </a:rPr>
              <a:t>Η κριτική αυτή δημιούργησε μία διαμάχη στο χώρο του θεάτρου και του δράματος στην εκπαίδευση για το αν θα πρέπει να δίνεται έμφαση στην παιδαγωγική ή καλλιτεχνική διάσταση του θεάτρου κ αι του δράματος στην εκπαίδευση.    </a:t>
            </a:r>
          </a:p>
          <a:p>
            <a:pPr marL="285750" indent="-285750" algn="just">
              <a:lnSpc>
                <a:spcPct val="150000"/>
              </a:lnSpc>
              <a:buFontTx/>
              <a:buChar char="-"/>
            </a:pPr>
            <a:r>
              <a:rPr lang="el-GR" dirty="0">
                <a:latin typeface="Times New Roman" charset="0"/>
                <a:ea typeface="Times New Roman" charset="0"/>
                <a:cs typeface="Times New Roman" charset="0"/>
              </a:rPr>
              <a:t>Μετά τη δεκαετία του 1990 μέχρι και σήμερα επικρατεί μία άποψη συγκερασμού του δράματος ως παιδαγωγική και καλλιτεχνικής διαδικασίας με βάση μια ισορροπία ανάμεσα στις δύο διαστάσεις. Το θέατρο και το δράμα στην εκπαίδευση είναι μία παιδαγωγική διαδικασία στο βαθμό που αυτό διατηρεί την αισθητική του διάσταση.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98230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3541</Words>
  <Application>Microsoft Macintosh PowerPoint</Application>
  <PresentationFormat>Widescreen</PresentationFormat>
  <Paragraphs>121</Paragraphs>
  <Slides>19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cp:revision>
  <dcterms:created xsi:type="dcterms:W3CDTF">2023-12-05T07:11:23Z</dcterms:created>
  <dcterms:modified xsi:type="dcterms:W3CDTF">2023-12-09T10:16:36Z</dcterms:modified>
</cp:coreProperties>
</file>