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305" r:id="rId3"/>
    <p:sldId id="306" r:id="rId4"/>
    <p:sldId id="308" r:id="rId5"/>
    <p:sldId id="271" r:id="rId6"/>
    <p:sldId id="269" r:id="rId7"/>
    <p:sldId id="261" r:id="rId8"/>
    <p:sldId id="262" r:id="rId9"/>
    <p:sldId id="303" r:id="rId10"/>
    <p:sldId id="264" r:id="rId11"/>
    <p:sldId id="265" r:id="rId12"/>
    <p:sldId id="266" r:id="rId13"/>
    <p:sldId id="267" r:id="rId14"/>
    <p:sldId id="309" r:id="rId15"/>
    <p:sldId id="272" r:id="rId16"/>
    <p:sldId id="304" r:id="rId17"/>
    <p:sldId id="293" r:id="rId18"/>
    <p:sldId id="294" r:id="rId19"/>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86"/>
    <p:restoredTop sz="95701"/>
  </p:normalViewPr>
  <p:slideViewPr>
    <p:cSldViewPr snapToGrid="0">
      <p:cViewPr varScale="1">
        <p:scale>
          <a:sx n="107" d="100"/>
          <a:sy n="107" d="100"/>
        </p:scale>
        <p:origin x="19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732DB-BD98-0C4C-E0C5-98C820C6126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5F6B4A84-6ECF-E1EC-BFD0-9A594D5AFA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EAE50F1B-C723-FE34-E0D3-D6E5952AEE1B}"/>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5" name="Footer Placeholder 4">
            <a:extLst>
              <a:ext uri="{FF2B5EF4-FFF2-40B4-BE49-F238E27FC236}">
                <a16:creationId xmlns:a16="http://schemas.microsoft.com/office/drawing/2014/main" id="{213D6054-4654-CD4C-4D53-9274F7333B9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FBDAD9BC-41AC-2B00-161F-D2EED2C67664}"/>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376223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16EAB-AE4A-7439-E99E-421E9B234291}"/>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0C05244B-E2D0-6A38-3175-60038830ABF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31D2883E-F594-F9F1-4DAB-A6AD42702B3B}"/>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5" name="Footer Placeholder 4">
            <a:extLst>
              <a:ext uri="{FF2B5EF4-FFF2-40B4-BE49-F238E27FC236}">
                <a16:creationId xmlns:a16="http://schemas.microsoft.com/office/drawing/2014/main" id="{FB273BB1-5C11-6882-2224-3C1497FE855C}"/>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2AAFA88-8533-EE72-926C-1DA2B37DDD14}"/>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1028002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8A6D8A-FB89-CECF-CCE9-FC2476FDF4C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7970862B-4934-2927-A988-245D2E9E50C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7C6C2920-1152-E948-8CC1-CC74F58D5196}"/>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5" name="Footer Placeholder 4">
            <a:extLst>
              <a:ext uri="{FF2B5EF4-FFF2-40B4-BE49-F238E27FC236}">
                <a16:creationId xmlns:a16="http://schemas.microsoft.com/office/drawing/2014/main" id="{11B9AE6F-0345-B811-9884-114CC64235B4}"/>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18EEAA9-B38C-958C-C03B-B618E392718E}"/>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696353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97DAB-BC78-A17F-D383-A87092CB36C7}"/>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16BEEB81-959E-0516-AA96-15A24825A5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9CB2BA9-E717-AD93-FC51-7AF0218631EA}"/>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5" name="Footer Placeholder 4">
            <a:extLst>
              <a:ext uri="{FF2B5EF4-FFF2-40B4-BE49-F238E27FC236}">
                <a16:creationId xmlns:a16="http://schemas.microsoft.com/office/drawing/2014/main" id="{82545817-B3EF-BD2D-9D52-A8E2F86E798D}"/>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B9271E93-5038-7E43-1F1E-7E6E97DD5890}"/>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625135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4D456-DA9C-2DA3-7AA8-26DC130B32B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82CF98E2-2E1A-768A-5606-85436140A5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A24F46A-F361-57F0-66D9-D20CF965BA7B}"/>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5" name="Footer Placeholder 4">
            <a:extLst>
              <a:ext uri="{FF2B5EF4-FFF2-40B4-BE49-F238E27FC236}">
                <a16:creationId xmlns:a16="http://schemas.microsoft.com/office/drawing/2014/main" id="{975364D9-4293-D117-6926-3ACC1760F98C}"/>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38CC045-78E4-D50B-884F-4E97609B3A66}"/>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106836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4442C-CA64-E5CC-843D-BE3312CCE643}"/>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63AF4DA6-C046-C073-F96C-DFBA135806C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77B6F51F-9B4C-2D81-53D3-BF76FB801B8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3CC54677-B27C-2088-1FBF-F498CBEDCD08}"/>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6" name="Footer Placeholder 5">
            <a:extLst>
              <a:ext uri="{FF2B5EF4-FFF2-40B4-BE49-F238E27FC236}">
                <a16:creationId xmlns:a16="http://schemas.microsoft.com/office/drawing/2014/main" id="{BD9C82CE-1E2F-8151-40A7-874E6BE33222}"/>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92A1D84E-2B4D-0509-719B-56E900CEA349}"/>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2191531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445C9-C03B-C420-04A9-2AE9707237FB}"/>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CBCC40F1-7D67-70F9-4DE9-54E679EC72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78369CC-9CFD-AC8D-F469-2B63E5AA10F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F0066883-A806-1A3C-1A01-4BD105F57B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139FE74-5EE9-513E-AC5E-E2807AE2F99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7EF1C323-E052-95C2-B972-4ED86F72D991}"/>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8" name="Footer Placeholder 7">
            <a:extLst>
              <a:ext uri="{FF2B5EF4-FFF2-40B4-BE49-F238E27FC236}">
                <a16:creationId xmlns:a16="http://schemas.microsoft.com/office/drawing/2014/main" id="{EE521301-956F-3FE5-4B64-71FA4E826271}"/>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EC9F12E-4E4C-0DC6-64F5-7ACAC0928305}"/>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4096264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274C5-AAAF-3242-8FBA-42930C899B81}"/>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1CC6CB0F-2FE5-153D-276B-E9F8B83AD7AB}"/>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4" name="Footer Placeholder 3">
            <a:extLst>
              <a:ext uri="{FF2B5EF4-FFF2-40B4-BE49-F238E27FC236}">
                <a16:creationId xmlns:a16="http://schemas.microsoft.com/office/drawing/2014/main" id="{D622A268-FD3E-C722-3F04-0CBA500FE391}"/>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521B875E-D423-4510-F817-F0D153726D6E}"/>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2485533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52016F-80C6-39F2-42A4-77EB49E6A332}"/>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3" name="Footer Placeholder 2">
            <a:extLst>
              <a:ext uri="{FF2B5EF4-FFF2-40B4-BE49-F238E27FC236}">
                <a16:creationId xmlns:a16="http://schemas.microsoft.com/office/drawing/2014/main" id="{6A137859-396C-E205-C7F5-783CEDB7C68C}"/>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9B7E652B-ABC1-1643-76D9-5CBEEBEDB559}"/>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2511990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6511C-CA2B-DC38-0A96-10F4FF6E003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CC9FB5EE-DC29-AB12-17BE-02AE1B1D6E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126A6B1A-BDB9-4CD8-8523-01F3A8DCEA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F79FEF3-CAEA-0C98-7067-C2F4B33A5620}"/>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6" name="Footer Placeholder 5">
            <a:extLst>
              <a:ext uri="{FF2B5EF4-FFF2-40B4-BE49-F238E27FC236}">
                <a16:creationId xmlns:a16="http://schemas.microsoft.com/office/drawing/2014/main" id="{D2D26529-29EF-A517-9EAB-1EF7A74D6B16}"/>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934479FA-12E3-7EA8-0E4B-366A97F0E958}"/>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1469811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0B383-91C7-5E01-3707-5967C143248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4FCAB02A-7E89-234F-B4EA-E7463C0B68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3FC5524-6FFE-835A-BEDC-D798C36BA3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C895E02-2C69-F9BA-DB19-A5FB2490988E}"/>
              </a:ext>
            </a:extLst>
          </p:cNvPr>
          <p:cNvSpPr>
            <a:spLocks noGrp="1"/>
          </p:cNvSpPr>
          <p:nvPr>
            <p:ph type="dt" sz="half" idx="10"/>
          </p:nvPr>
        </p:nvSpPr>
        <p:spPr/>
        <p:txBody>
          <a:bodyPr/>
          <a:lstStyle/>
          <a:p>
            <a:fld id="{8B172BA3-4384-A840-8435-0816BB2CDBC7}" type="datetimeFigureOut">
              <a:rPr lang="en-GR" smtClean="0"/>
              <a:t>28/3/26</a:t>
            </a:fld>
            <a:endParaRPr lang="en-GR"/>
          </a:p>
        </p:txBody>
      </p:sp>
      <p:sp>
        <p:nvSpPr>
          <p:cNvPr id="6" name="Footer Placeholder 5">
            <a:extLst>
              <a:ext uri="{FF2B5EF4-FFF2-40B4-BE49-F238E27FC236}">
                <a16:creationId xmlns:a16="http://schemas.microsoft.com/office/drawing/2014/main" id="{9CFB025D-5DD0-EC25-786E-D0768784F3F2}"/>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19B1825C-4277-882F-FA9C-5D3BB0EC3A3C}"/>
              </a:ext>
            </a:extLst>
          </p:cNvPr>
          <p:cNvSpPr>
            <a:spLocks noGrp="1"/>
          </p:cNvSpPr>
          <p:nvPr>
            <p:ph type="sldNum" sz="quarter" idx="12"/>
          </p:nvPr>
        </p:nvSpPr>
        <p:spPr/>
        <p:txBody>
          <a:bodyPr/>
          <a:lstStyle/>
          <a:p>
            <a:fld id="{DAA1BB03-C75C-714B-9A5E-468703BDBEF5}" type="slidenum">
              <a:rPr lang="en-GR" smtClean="0"/>
              <a:t>‹#›</a:t>
            </a:fld>
            <a:endParaRPr lang="en-GR"/>
          </a:p>
        </p:txBody>
      </p:sp>
    </p:spTree>
    <p:extLst>
      <p:ext uri="{BB962C8B-B14F-4D97-AF65-F5344CB8AC3E}">
        <p14:creationId xmlns:p14="http://schemas.microsoft.com/office/powerpoint/2010/main" val="971627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663ECC-5235-0B51-0CBB-39B53A35BA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457DFF8-1F3E-FF60-84E3-DB12823A45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63BDD77-516D-A02A-B96A-27D78BFADE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172BA3-4384-A840-8435-0816BB2CDBC7}" type="datetimeFigureOut">
              <a:rPr lang="en-GR" smtClean="0"/>
              <a:t>28/3/26</a:t>
            </a:fld>
            <a:endParaRPr lang="en-GR"/>
          </a:p>
        </p:txBody>
      </p:sp>
      <p:sp>
        <p:nvSpPr>
          <p:cNvPr id="5" name="Footer Placeholder 4">
            <a:extLst>
              <a:ext uri="{FF2B5EF4-FFF2-40B4-BE49-F238E27FC236}">
                <a16:creationId xmlns:a16="http://schemas.microsoft.com/office/drawing/2014/main" id="{B5FA0B71-DA31-A96B-63B5-A87D7642FA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B3D79516-FB47-89E9-9B26-29DD9B1E94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1BB03-C75C-714B-9A5E-468703BDBEF5}" type="slidenum">
              <a:rPr lang="en-GR" smtClean="0"/>
              <a:t>‹#›</a:t>
            </a:fld>
            <a:endParaRPr lang="en-GR"/>
          </a:p>
        </p:txBody>
      </p:sp>
    </p:spTree>
    <p:extLst>
      <p:ext uri="{BB962C8B-B14F-4D97-AF65-F5344CB8AC3E}">
        <p14:creationId xmlns:p14="http://schemas.microsoft.com/office/powerpoint/2010/main" val="1544429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thesis.ekt.gr/thesisBookReader/id/47229?lang=el#page/1/mode/2u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BFB539-AFA9-3476-7792-814A6F268BC8}"/>
              </a:ext>
            </a:extLst>
          </p:cNvPr>
          <p:cNvSpPr txBox="1"/>
          <p:nvPr/>
        </p:nvSpPr>
        <p:spPr>
          <a:xfrm>
            <a:off x="1214511" y="17372"/>
            <a:ext cx="9762978"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pic>
        <p:nvPicPr>
          <p:cNvPr id="1030" name="Picture 6">
            <a:extLst>
              <a:ext uri="{FF2B5EF4-FFF2-40B4-BE49-F238E27FC236}">
                <a16:creationId xmlns:a16="http://schemas.microsoft.com/office/drawing/2014/main" id="{17EB1018-7A71-E2E7-4213-26BCC6955B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878" y="180207"/>
            <a:ext cx="1579125" cy="129744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B2F989-9535-6EF6-8AE3-4BAF4DCAD0D4}"/>
              </a:ext>
            </a:extLst>
          </p:cNvPr>
          <p:cNvSpPr txBox="1"/>
          <p:nvPr/>
        </p:nvSpPr>
        <p:spPr>
          <a:xfrm>
            <a:off x="1496291" y="339845"/>
            <a:ext cx="10497787" cy="873509"/>
          </a:xfrm>
          <a:prstGeom prst="rect">
            <a:avLst/>
          </a:prstGeom>
          <a:noFill/>
        </p:spPr>
        <p:txBody>
          <a:bodyPr wrap="square" rtlCol="0">
            <a:spAutoFit/>
          </a:bodyPr>
          <a:lstStyle/>
          <a:p>
            <a:pPr>
              <a:lnSpc>
                <a:spcPct val="150000"/>
              </a:lnSpc>
            </a:pPr>
            <a:r>
              <a:rPr lang="el-GR" b="1" dirty="0">
                <a:latin typeface="Times New Roman" panose="02020603050405020304" pitchFamily="18" charset="0"/>
                <a:cs typeface="Times New Roman" panose="02020603050405020304" pitchFamily="18" charset="0"/>
              </a:rPr>
              <a:t>Συνάντηση 5</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Το θέατρο ως κείμενο για συνάντηση πολυφωνίας. Η ιστορία μας ακούγεται. Η ζωή μας μια σκηνή</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A3A06F6-049D-AC63-64FD-78D2F65C2BC3}"/>
              </a:ext>
            </a:extLst>
          </p:cNvPr>
          <p:cNvSpPr txBox="1"/>
          <p:nvPr/>
        </p:nvSpPr>
        <p:spPr>
          <a:xfrm>
            <a:off x="3630928" y="5927324"/>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5801F10-D567-FA60-47DC-593760A36C82}"/>
              </a:ext>
            </a:extLst>
          </p:cNvPr>
          <p:cNvSpPr txBox="1"/>
          <p:nvPr/>
        </p:nvSpPr>
        <p:spPr>
          <a:xfrm>
            <a:off x="4163405" y="6265878"/>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BD1E983-0B9E-CBB7-8604-068D7F737D36}"/>
              </a:ext>
            </a:extLst>
          </p:cNvPr>
          <p:cNvSpPr txBox="1"/>
          <p:nvPr/>
        </p:nvSpPr>
        <p:spPr>
          <a:xfrm>
            <a:off x="3901246" y="6604432"/>
            <a:ext cx="3867665" cy="307777"/>
          </a:xfrm>
          <a:prstGeom prst="rect">
            <a:avLst/>
          </a:prstGeom>
          <a:noFill/>
        </p:spPr>
        <p:txBody>
          <a:bodyPr wrap="square" rtlCol="0">
            <a:spAutoFit/>
          </a:bodyPr>
          <a:lstStyle/>
          <a:p>
            <a:pPr algn="ctr"/>
            <a:r>
              <a:rPr lang="el-GR" sz="1400" dirty="0"/>
              <a:t>Νοέμβριος  2024</a:t>
            </a:r>
            <a:endParaRPr lang="en-GR" sz="1400" dirty="0"/>
          </a:p>
        </p:txBody>
      </p:sp>
      <p:pic>
        <p:nvPicPr>
          <p:cNvPr id="1026" name="Picture 2" descr="5 Reasons Community Theatre is Important — Main Stage Community Theatre">
            <a:extLst>
              <a:ext uri="{FF2B5EF4-FFF2-40B4-BE49-F238E27FC236}">
                <a16:creationId xmlns:a16="http://schemas.microsoft.com/office/drawing/2014/main" id="{408673B8-6370-06FB-C322-37FDE1465D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9886" y="1111504"/>
            <a:ext cx="6534114" cy="45754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77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502" y="0"/>
            <a:ext cx="10515600" cy="656823"/>
          </a:xfrm>
        </p:spPr>
        <p:txBody>
          <a:bodyPr>
            <a:normAutofit fontScale="90000"/>
          </a:bodyPr>
          <a:lstStyle/>
          <a:p>
            <a:pPr marL="285750" marR="0" lvl="0" indent="-285750" algn="just" defTabSz="914400" eaLnBrk="1" fontAlgn="auto" latinLnBrk="0" hangingPunct="1">
              <a:lnSpc>
                <a:spcPct val="150000"/>
              </a:lnSpc>
              <a:spcBef>
                <a:spcPts val="0"/>
              </a:spcBef>
              <a:spcAft>
                <a:spcPts val="0"/>
              </a:spcAft>
              <a:buClrTx/>
              <a:buSzTx/>
              <a:buFont typeface="Wingdings" charset="2"/>
              <a:buChar char="Ø"/>
              <a:tabLst/>
              <a:defRPr/>
            </a:pPr>
            <a:r>
              <a:rPr lang="el-GR" sz="1800" b="1" dirty="0">
                <a:latin typeface="Times New Roman" charset="0"/>
                <a:ea typeface="Times New Roman" charset="0"/>
                <a:cs typeface="Times New Roman" charset="0"/>
              </a:rPr>
              <a:t> Αμφισβήτηση του θετικισμού και της ορθολογικής σκέψης από τις επιστήμες της κοινωνιολογίας, της φιλοσοφίας,</a:t>
            </a:r>
            <a:r>
              <a:rPr lang="en-US" sz="1800" b="1" dirty="0">
                <a:latin typeface="Times New Roman" charset="0"/>
                <a:ea typeface="Times New Roman" charset="0"/>
                <a:cs typeface="Times New Roman" charset="0"/>
              </a:rPr>
              <a:t> </a:t>
            </a:r>
            <a:r>
              <a:rPr lang="el-GR" sz="1800" b="1" dirty="0">
                <a:latin typeface="Times New Roman" charset="0"/>
                <a:ea typeface="Times New Roman" charset="0"/>
                <a:cs typeface="Times New Roman" charset="0"/>
              </a:rPr>
              <a:t>της ιστορίας, της παιδαγωγικής και από το χώρο του θεάτρου-Αφήστε τις φωνές να ακουστούν</a:t>
            </a:r>
            <a:endParaRPr lang="en-US" sz="18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31820" y="1117287"/>
            <a:ext cx="11809926" cy="2295614"/>
          </a:xfrm>
        </p:spPr>
        <p:txBody>
          <a:bodyPr>
            <a:normAutofit/>
          </a:bodyPr>
          <a:lstStyle/>
          <a:p>
            <a:pPr algn="just">
              <a:lnSpc>
                <a:spcPct val="150000"/>
              </a:lnSpc>
              <a:buFont typeface="Wingdings" charset="2"/>
              <a:buChar char="Ø"/>
            </a:pPr>
            <a:r>
              <a:rPr lang="el-GR" sz="1800" dirty="0">
                <a:latin typeface="Times New Roman" charset="0"/>
                <a:ea typeface="Times New Roman" charset="0"/>
                <a:cs typeface="Times New Roman" charset="0"/>
              </a:rPr>
              <a:t>«Ο εικοστός αιώνας με τα στρατόπεδα θανάτου και τα  τάγματα θανάτου, τον μιλιταρισμό του και τους δύο παγκόσμιους πολέμους, την απειλή του πυρηνικού ολέθρου και τις εμπειρίες της Χιροσίμα και του Ναγκασάκι-θρυμμάτισε βεβαίως αυτή την αισιοδοξία. Ακόμη χειρότερα υπάρχει η αόριστη υποψία ότι το σχέδιο του Διαφωτισμού ήταν καταδικασμένο να στραφεί εναντίον του εαυτού του και να μετασχηματίσει την επιδίωξη της ανθρώπινης χειραφέτησης σε σύστημα καθολικής καταπίεσης στο όνομα της απελευθέρωσης του ανθρώπου» (</a:t>
            </a:r>
            <a:r>
              <a:rPr lang="en-US" sz="1800" dirty="0">
                <a:latin typeface="Times New Roman" charset="0"/>
                <a:ea typeface="Times New Roman" charset="0"/>
                <a:cs typeface="Times New Roman" charset="0"/>
              </a:rPr>
              <a:t>David Harvey) (</a:t>
            </a:r>
            <a:r>
              <a:rPr lang="el-GR" sz="1800" dirty="0" err="1">
                <a:latin typeface="Times New Roman" charset="0"/>
                <a:ea typeface="Times New Roman" charset="0"/>
                <a:cs typeface="Times New Roman" charset="0"/>
              </a:rPr>
              <a:t>Τσάφος</a:t>
            </a:r>
            <a:r>
              <a:rPr lang="el-GR" sz="1800" dirty="0">
                <a:latin typeface="Times New Roman" charset="0"/>
                <a:ea typeface="Times New Roman" charset="0"/>
                <a:cs typeface="Times New Roman" charset="0"/>
              </a:rPr>
              <a:t>, 2014</a:t>
            </a:r>
            <a:r>
              <a:rPr lang="en-US" sz="1800"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36-37).                          </a:t>
            </a:r>
            <a:endParaRPr lang="en-US" sz="1800" dirty="0">
              <a:latin typeface="Times New Roman" charset="0"/>
              <a:ea typeface="Times New Roman" charset="0"/>
              <a:cs typeface="Times New Roman" charset="0"/>
            </a:endParaRPr>
          </a:p>
        </p:txBody>
      </p:sp>
      <p:sp>
        <p:nvSpPr>
          <p:cNvPr id="4" name="TextBox 3"/>
          <p:cNvSpPr txBox="1"/>
          <p:nvPr/>
        </p:nvSpPr>
        <p:spPr>
          <a:xfrm>
            <a:off x="231820" y="3696236"/>
            <a:ext cx="11809926" cy="923330"/>
          </a:xfrm>
          <a:prstGeom prst="rect">
            <a:avLst/>
          </a:prstGeom>
          <a:noFill/>
        </p:spPr>
        <p:txBody>
          <a:bodyPr wrap="square" rtlCol="0">
            <a:spAutoFit/>
          </a:bodyPr>
          <a:lstStyle/>
          <a:p>
            <a:pPr marL="285750" indent="-285750" algn="just">
              <a:lnSpc>
                <a:spcPct val="150000"/>
              </a:lnSpc>
              <a:buFont typeface="Wingdings" charset="2"/>
              <a:buChar char="Ø"/>
            </a:pPr>
            <a:r>
              <a:rPr lang="el-GR" dirty="0">
                <a:latin typeface="Times New Roman" charset="0"/>
                <a:ea typeface="Times New Roman" charset="0"/>
                <a:cs typeface="Times New Roman" charset="0"/>
              </a:rPr>
              <a:t>«Ο πόθος για την κυριαρχία πάνω στη φύση συνεπάγονταν την κυριαρχία πάνω στους ανθρώπους και δεν μπορούσε παρά να οδηγήσει στην εφιαλτική κατάσταση πάνω στον εαυτό μας» (</a:t>
            </a:r>
            <a:r>
              <a:rPr lang="en-US" dirty="0">
                <a:latin typeface="Times New Roman" charset="0"/>
                <a:ea typeface="Times New Roman" charset="0"/>
                <a:cs typeface="Times New Roman" charset="0"/>
              </a:rPr>
              <a:t>Bernstein, 1985)</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Τσάφος</a:t>
            </a:r>
            <a:r>
              <a:rPr lang="el-GR" dirty="0">
                <a:latin typeface="Times New Roman" charset="0"/>
                <a:ea typeface="Times New Roman" charset="0"/>
                <a:cs typeface="Times New Roman" charset="0"/>
              </a:rPr>
              <a:t>, 2014</a:t>
            </a:r>
            <a:r>
              <a:rPr lang="en-US" dirty="0">
                <a:latin typeface="Times New Roman" charset="0"/>
                <a:ea typeface="Times New Roman" charset="0"/>
                <a:cs typeface="Times New Roman" charset="0"/>
              </a:rPr>
              <a:t>: 37</a:t>
            </a:r>
            <a:r>
              <a:rPr lang="el-GR" dirty="0">
                <a:latin typeface="Times New Roman" charset="0"/>
                <a:ea typeface="Times New Roman" charset="0"/>
                <a:cs typeface="Times New Roman" charset="0"/>
              </a:rPr>
              <a:t>). </a:t>
            </a: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3634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799" y="0"/>
            <a:ext cx="9156878" cy="369332"/>
          </a:xfrm>
          <a:prstGeom prst="rect">
            <a:avLst/>
          </a:prstGeom>
          <a:noFill/>
        </p:spPr>
        <p:txBody>
          <a:bodyPr wrap="square" rtlCol="0">
            <a:spAutoFit/>
          </a:bodyPr>
          <a:lstStyle/>
          <a:p>
            <a:r>
              <a:rPr lang="el-GR" b="1" dirty="0">
                <a:latin typeface="Times New Roman" charset="0"/>
                <a:ea typeface="Times New Roman" charset="0"/>
                <a:cs typeface="Times New Roman" charset="0"/>
              </a:rPr>
              <a:t>Γ. Νέα ρεύματα της παιδαγωγικής και «αίτημα» αλλαγής στην εκπαιδευτική διαδικασία</a:t>
            </a:r>
            <a:endParaRPr lang="en-US" b="1" dirty="0">
              <a:latin typeface="Times New Roman" charset="0"/>
              <a:ea typeface="Times New Roman" charset="0"/>
              <a:cs typeface="Times New Roman" charset="0"/>
            </a:endParaRPr>
          </a:p>
        </p:txBody>
      </p:sp>
      <p:sp>
        <p:nvSpPr>
          <p:cNvPr id="5" name="TextBox 4"/>
          <p:cNvSpPr txBox="1"/>
          <p:nvPr/>
        </p:nvSpPr>
        <p:spPr>
          <a:xfrm>
            <a:off x="0" y="780897"/>
            <a:ext cx="12192000" cy="2862322"/>
          </a:xfrm>
          <a:prstGeom prst="rect">
            <a:avLst/>
          </a:prstGeom>
          <a:noFill/>
        </p:spPr>
        <p:txBody>
          <a:bodyPr wrap="square" rtlCol="0">
            <a:spAutoFit/>
          </a:bodyPr>
          <a:lstStyle/>
          <a:p>
            <a:pPr marL="285750" indent="-285750" algn="just">
              <a:lnSpc>
                <a:spcPct val="150000"/>
              </a:lnSpc>
              <a:buFont typeface="Arial" charset="0"/>
              <a:buChar char="•"/>
            </a:pPr>
            <a:r>
              <a:rPr lang="el-GR" dirty="0">
                <a:latin typeface="Times New Roman" charset="0"/>
                <a:ea typeface="Times New Roman" charset="0"/>
                <a:cs typeface="Times New Roman" charset="0"/>
              </a:rPr>
              <a:t>Στα πλαίσια της «αυθεντίας» του ορθού λόγου η δημόσια εκπαίδευση και τα «σχολεία» τον 19</a:t>
            </a:r>
            <a:r>
              <a:rPr lang="el-GR" baseline="30000" dirty="0">
                <a:latin typeface="Times New Roman" charset="0"/>
                <a:ea typeface="Times New Roman" charset="0"/>
                <a:cs typeface="Times New Roman" charset="0"/>
              </a:rPr>
              <a:t>ο</a:t>
            </a:r>
            <a:r>
              <a:rPr lang="el-GR" dirty="0">
                <a:latin typeface="Times New Roman" charset="0"/>
                <a:ea typeface="Times New Roman" charset="0"/>
                <a:cs typeface="Times New Roman" charset="0"/>
              </a:rPr>
              <a:t> αιώνα έχουν ως στόχο σε όλους τους μαθητές τη «μετάδοση» των «ίδιων γνώσεων», με το ίδιο τρόπο για να καταφέρουν να προοδεύσουν και να γίνουν «ίσοι» και ελεύθεροι πολίτες με βάση την ισότητα των ευκαιριών.</a:t>
            </a:r>
          </a:p>
          <a:p>
            <a:pPr marL="285750" indent="-285750" algn="just">
              <a:lnSpc>
                <a:spcPct val="150000"/>
              </a:lnSpc>
              <a:buFont typeface="Arial" charset="0"/>
              <a:buChar char="•"/>
            </a:pPr>
            <a:r>
              <a:rPr lang="el-GR" dirty="0">
                <a:latin typeface="Times New Roman" charset="0"/>
                <a:ea typeface="Times New Roman" charset="0"/>
                <a:cs typeface="Times New Roman" charset="0"/>
              </a:rPr>
              <a:t>Τι μαθαίνουν</a:t>
            </a:r>
            <a:r>
              <a:rPr lang="en-US"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Δεξιότητες επιβίωσης στην «οικονομία» της  «βιομηχανικής επανάστασης» που θα μεταφραστούν σε δεξιότητες «επιτυχίας».</a:t>
            </a:r>
          </a:p>
          <a:p>
            <a:pPr marL="285750" indent="-285750" algn="just">
              <a:lnSpc>
                <a:spcPct val="150000"/>
              </a:lnSpc>
              <a:buFont typeface="Arial" charset="0"/>
              <a:buChar char="•"/>
            </a:pPr>
            <a:r>
              <a:rPr lang="el-GR" dirty="0">
                <a:latin typeface="Times New Roman" charset="0"/>
                <a:ea typeface="Times New Roman" charset="0"/>
                <a:cs typeface="Times New Roman" charset="0"/>
              </a:rPr>
              <a:t>Διαμόρφωση κοινής εθνικής ταυτότητας. </a:t>
            </a:r>
          </a:p>
          <a:p>
            <a:pPr marL="285750" indent="-285750" algn="just">
              <a:buFont typeface="Arial" charset="0"/>
              <a:buChar char="•"/>
            </a:pPr>
            <a:endParaRPr lang="en-US" dirty="0">
              <a:latin typeface="Times New Roman" charset="0"/>
              <a:ea typeface="Times New Roman" charset="0"/>
              <a:cs typeface="Times New Roman" charset="0"/>
            </a:endParaRPr>
          </a:p>
        </p:txBody>
      </p:sp>
      <p:sp>
        <p:nvSpPr>
          <p:cNvPr id="6" name="TextBox 5"/>
          <p:cNvSpPr txBox="1"/>
          <p:nvPr/>
        </p:nvSpPr>
        <p:spPr>
          <a:xfrm>
            <a:off x="2949263" y="411565"/>
            <a:ext cx="7212169" cy="369332"/>
          </a:xfrm>
          <a:prstGeom prst="rect">
            <a:avLst/>
          </a:prstGeom>
          <a:noFill/>
        </p:spPr>
        <p:txBody>
          <a:bodyPr wrap="square" rtlCol="0">
            <a:spAutoFit/>
          </a:bodyPr>
          <a:lstStyle/>
          <a:p>
            <a:pPr marL="285750" indent="-285750" algn="just">
              <a:buFont typeface="Wingdings" charset="2"/>
              <a:buChar char="Ø"/>
            </a:pPr>
            <a:r>
              <a:rPr lang="el-GR" b="1" dirty="0">
                <a:latin typeface="Times New Roman" charset="0"/>
                <a:ea typeface="Times New Roman" charset="0"/>
                <a:cs typeface="Times New Roman" charset="0"/>
              </a:rPr>
              <a:t>Σχολεία του 19</a:t>
            </a:r>
            <a:r>
              <a:rPr lang="el-GR" b="1" baseline="30000" dirty="0">
                <a:latin typeface="Times New Roman" charset="0"/>
                <a:ea typeface="Times New Roman" charset="0"/>
                <a:cs typeface="Times New Roman" charset="0"/>
              </a:rPr>
              <a:t>ου</a:t>
            </a:r>
            <a:r>
              <a:rPr lang="el-GR" b="1" dirty="0">
                <a:latin typeface="Times New Roman" charset="0"/>
                <a:ea typeface="Times New Roman" charset="0"/>
                <a:cs typeface="Times New Roman" charset="0"/>
              </a:rPr>
              <a:t> αιώνα ως μέσο διαμόρφωσης «ίσων πολιτών» </a:t>
            </a:r>
            <a:endParaRPr lang="en-US" b="1" dirty="0">
              <a:latin typeface="Times New Roman" charset="0"/>
              <a:ea typeface="Times New Roman" charset="0"/>
              <a:cs typeface="Times New Roman" charset="0"/>
            </a:endParaRPr>
          </a:p>
        </p:txBody>
      </p:sp>
      <p:sp>
        <p:nvSpPr>
          <p:cNvPr id="7" name="TextBox 6"/>
          <p:cNvSpPr txBox="1"/>
          <p:nvPr/>
        </p:nvSpPr>
        <p:spPr>
          <a:xfrm>
            <a:off x="3309870" y="3273887"/>
            <a:ext cx="4082603" cy="369332"/>
          </a:xfrm>
          <a:prstGeom prst="rect">
            <a:avLst/>
          </a:prstGeom>
          <a:noFill/>
        </p:spPr>
        <p:txBody>
          <a:bodyPr wrap="square" rtlCol="0">
            <a:spAutoFit/>
          </a:bodyPr>
          <a:lstStyle/>
          <a:p>
            <a:pPr marL="285750" indent="-285750">
              <a:buFont typeface="Wingdings" charset="2"/>
              <a:buChar char="Ø"/>
            </a:pPr>
            <a:r>
              <a:rPr lang="el-GR" b="1" dirty="0">
                <a:latin typeface="Times New Roman" charset="0"/>
                <a:ea typeface="Times New Roman" charset="0"/>
                <a:cs typeface="Times New Roman" charset="0"/>
              </a:rPr>
              <a:t>Αντίστοιχα παιδαγωγικά ρεύματα</a:t>
            </a:r>
            <a:endParaRPr lang="en-US" b="1" dirty="0">
              <a:latin typeface="Times New Roman" charset="0"/>
              <a:ea typeface="Times New Roman" charset="0"/>
              <a:cs typeface="Times New Roman" charset="0"/>
            </a:endParaRPr>
          </a:p>
        </p:txBody>
      </p:sp>
      <p:sp>
        <p:nvSpPr>
          <p:cNvPr id="8" name="TextBox 7"/>
          <p:cNvSpPr txBox="1"/>
          <p:nvPr/>
        </p:nvSpPr>
        <p:spPr>
          <a:xfrm>
            <a:off x="0" y="3643219"/>
            <a:ext cx="12192000" cy="3277820"/>
          </a:xfrm>
          <a:prstGeom prst="rect">
            <a:avLst/>
          </a:prstGeom>
          <a:noFill/>
        </p:spPr>
        <p:txBody>
          <a:bodyPr wrap="square" rtlCol="0">
            <a:spAutoFit/>
          </a:bodyPr>
          <a:lstStyle/>
          <a:p>
            <a:pPr marL="285750" indent="-285750" algn="just">
              <a:buFont typeface="Wingdings" charset="2"/>
              <a:buChar char="§"/>
            </a:pPr>
            <a:r>
              <a:rPr lang="el-GR" dirty="0">
                <a:latin typeface="Times New Roman" charset="0"/>
                <a:ea typeface="Times New Roman" charset="0"/>
                <a:cs typeface="Times New Roman" charset="0"/>
              </a:rPr>
              <a:t>Παιδαγωγική της καθοδήγησης-Βασικός εκπρόσωπος είναι ο Γερμανός φιλόσοφος </a:t>
            </a:r>
            <a:r>
              <a:rPr lang="en-US" dirty="0">
                <a:latin typeface="Times New Roman" charset="0"/>
                <a:ea typeface="Times New Roman" charset="0"/>
                <a:cs typeface="Times New Roman" charset="0"/>
              </a:rPr>
              <a:t>Johann Friedrich Herbart (1776-1841)</a:t>
            </a:r>
            <a:r>
              <a:rPr lang="el-GR" dirty="0">
                <a:latin typeface="Times New Roman" charset="0"/>
                <a:ea typeface="Times New Roman" charset="0"/>
                <a:cs typeface="Times New Roman" charset="0"/>
              </a:rPr>
              <a:t>.</a:t>
            </a:r>
          </a:p>
          <a:p>
            <a:pPr marL="285750" indent="-285750" algn="just">
              <a:lnSpc>
                <a:spcPct val="150000"/>
              </a:lnSpc>
              <a:buFont typeface="Wingdings" charset="2"/>
              <a:buChar char="§"/>
            </a:pPr>
            <a:r>
              <a:rPr lang="el-GR" dirty="0">
                <a:latin typeface="Times New Roman" charset="0"/>
                <a:ea typeface="Times New Roman" charset="0"/>
                <a:cs typeface="Times New Roman" charset="0"/>
              </a:rPr>
              <a:t>Κανονιστική παιδαγωγική, διαμόρφωση της ηθική, υπακοή στους κανόνες</a:t>
            </a:r>
            <a:r>
              <a:rPr lang="en-US" dirty="0">
                <a:latin typeface="Times New Roman" charset="0"/>
                <a:ea typeface="Times New Roman" charset="0"/>
                <a:cs typeface="Times New Roman" charset="0"/>
              </a:rPr>
              <a:t>.</a:t>
            </a:r>
            <a:r>
              <a:rPr lang="el-GR" dirty="0">
                <a:latin typeface="Times New Roman" charset="0"/>
                <a:ea typeface="Times New Roman" charset="0"/>
                <a:cs typeface="Times New Roman" charset="0"/>
              </a:rPr>
              <a:t> Μέσω της ηθικής ο άνθρωπος μπορεί να οργανώσει τις γνώσεις του και τις εμπειρίες του, να ενεργήσει ηθικά.</a:t>
            </a:r>
          </a:p>
          <a:p>
            <a:pPr marL="285750" indent="-285750" algn="just">
              <a:lnSpc>
                <a:spcPct val="150000"/>
              </a:lnSpc>
              <a:buFont typeface="Wingdings" charset="2"/>
              <a:buChar char="§"/>
            </a:pPr>
            <a:r>
              <a:rPr lang="el-GR" dirty="0">
                <a:latin typeface="Times New Roman" charset="0"/>
                <a:ea typeface="Times New Roman" charset="0"/>
                <a:cs typeface="Times New Roman" charset="0"/>
              </a:rPr>
              <a:t>Επικέντρωση στη διδασκαλία και όχι στη μάθηση, βασικές μέθοδοι αποστήθιση και άσκηση.</a:t>
            </a:r>
            <a:endParaRPr lang="en-US" dirty="0">
              <a:latin typeface="Times New Roman" charset="0"/>
              <a:ea typeface="Times New Roman" charset="0"/>
              <a:cs typeface="Times New Roman" charset="0"/>
            </a:endParaRPr>
          </a:p>
          <a:p>
            <a:pPr marL="285750" indent="-285750" algn="just">
              <a:lnSpc>
                <a:spcPct val="150000"/>
              </a:lnSpc>
              <a:buFont typeface="Wingdings" charset="2"/>
              <a:buChar char="§"/>
            </a:pPr>
            <a:r>
              <a:rPr lang="el-GR" dirty="0">
                <a:latin typeface="Times New Roman" charset="0"/>
                <a:ea typeface="Times New Roman" charset="0"/>
                <a:cs typeface="Times New Roman" charset="0"/>
              </a:rPr>
              <a:t>Δασκαλοκεντρικό σύστημα. Ο κάθε μαθητής, ανεξάρτητα με την κατάλληλη μεθοδολογία διδασκαλία, μπορεί να ενεργεί λογικά, ηθικά και αποτελεσματικά ώστε να γίνει πολίτης στα όρια του κράτους. </a:t>
            </a:r>
          </a:p>
          <a:p>
            <a:pPr marL="285750" indent="-285750" algn="just">
              <a:lnSpc>
                <a:spcPct val="150000"/>
              </a:lnSpc>
              <a:buFont typeface="Wingdings" charset="2"/>
              <a:buChar char="§"/>
            </a:pPr>
            <a:r>
              <a:rPr lang="el-GR" dirty="0">
                <a:latin typeface="Times New Roman" charset="0"/>
                <a:ea typeface="Times New Roman" charset="0"/>
                <a:cs typeface="Times New Roman" charset="0"/>
              </a:rPr>
              <a:t>Η κανονιστική-ρυθμιστική παιδαγωγική επηρέασε τον τρόπο διδασκαλίας τόσο στα πρώτα δημόσια σχολεία τα οποία εμφανίζονται σταδιακά στα τέλη του 18</a:t>
            </a:r>
            <a:r>
              <a:rPr lang="el-GR" baseline="30000" dirty="0">
                <a:latin typeface="Times New Roman" charset="0"/>
                <a:ea typeface="Times New Roman" charset="0"/>
                <a:cs typeface="Times New Roman" charset="0"/>
              </a:rPr>
              <a:t>ου</a:t>
            </a:r>
            <a:r>
              <a:rPr lang="el-GR" dirty="0">
                <a:latin typeface="Times New Roman" charset="0"/>
                <a:ea typeface="Times New Roman" charset="0"/>
                <a:cs typeface="Times New Roman" charset="0"/>
              </a:rPr>
              <a:t> και στις αρχές του 19</a:t>
            </a:r>
            <a:r>
              <a:rPr lang="el-GR" baseline="30000" dirty="0">
                <a:latin typeface="Times New Roman" charset="0"/>
                <a:ea typeface="Times New Roman" charset="0"/>
                <a:cs typeface="Times New Roman" charset="0"/>
              </a:rPr>
              <a:t>ου</a:t>
            </a:r>
            <a:r>
              <a:rPr lang="el-GR" dirty="0">
                <a:latin typeface="Times New Roman" charset="0"/>
                <a:ea typeface="Times New Roman" charset="0"/>
                <a:cs typeface="Times New Roman" charset="0"/>
              </a:rPr>
              <a:t> αιώνα όσο και στη συνέχεια. </a:t>
            </a:r>
          </a:p>
        </p:txBody>
      </p:sp>
    </p:spTree>
    <p:extLst>
      <p:ext uri="{BB962C8B-B14F-4D97-AF65-F5344CB8AC3E}">
        <p14:creationId xmlns:p14="http://schemas.microsoft.com/office/powerpoint/2010/main" val="1813976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0456" y="128788"/>
            <a:ext cx="11758411" cy="923330"/>
          </a:xfrm>
          <a:prstGeom prst="rect">
            <a:avLst/>
          </a:prstGeom>
          <a:noFill/>
        </p:spPr>
        <p:txBody>
          <a:bodyPr wrap="square" rtlCol="0">
            <a:spAutoFit/>
          </a:bodyPr>
          <a:lstStyle/>
          <a:p>
            <a:pPr marL="285750" indent="-285750" algn="just">
              <a:lnSpc>
                <a:spcPct val="150000"/>
              </a:lnSpc>
              <a:buFont typeface="Wingdings" charset="2"/>
              <a:buChar char="Ø"/>
            </a:pPr>
            <a:r>
              <a:rPr lang="el-GR" b="1" dirty="0">
                <a:latin typeface="Times New Roman" charset="0"/>
                <a:ea typeface="Times New Roman" charset="0"/>
                <a:cs typeface="Times New Roman" charset="0"/>
              </a:rPr>
              <a:t>Αμφισβήτηση του  ρόλου του σχολείου και της παραγωγής «ίδιων» μαθητών-Ανάγκη της ένταξης της διαφορετικότητας στην εκπαιδευτική διαδικασία (τέλη 19</a:t>
            </a:r>
            <a:r>
              <a:rPr lang="el-GR" b="1" baseline="30000" dirty="0">
                <a:latin typeface="Times New Roman" charset="0"/>
                <a:ea typeface="Times New Roman" charset="0"/>
                <a:cs typeface="Times New Roman" charset="0"/>
              </a:rPr>
              <a:t>ου</a:t>
            </a:r>
            <a:r>
              <a:rPr lang="el-GR" b="1" dirty="0">
                <a:latin typeface="Times New Roman" charset="0"/>
                <a:ea typeface="Times New Roman" charset="0"/>
                <a:cs typeface="Times New Roman" charset="0"/>
              </a:rPr>
              <a:t> αιώνα-αρχές 20</a:t>
            </a:r>
            <a:r>
              <a:rPr lang="el-GR" b="1" baseline="30000" dirty="0">
                <a:latin typeface="Times New Roman" charset="0"/>
                <a:ea typeface="Times New Roman" charset="0"/>
                <a:cs typeface="Times New Roman" charset="0"/>
              </a:rPr>
              <a:t>ου</a:t>
            </a:r>
            <a:r>
              <a:rPr lang="el-GR" b="1" dirty="0">
                <a:latin typeface="Times New Roman" charset="0"/>
                <a:ea typeface="Times New Roman" charset="0"/>
                <a:cs typeface="Times New Roman" charset="0"/>
              </a:rPr>
              <a:t> αιώνα).    </a:t>
            </a:r>
            <a:endParaRPr lang="en-US" b="1" dirty="0">
              <a:latin typeface="Times New Roman" charset="0"/>
              <a:ea typeface="Times New Roman" charset="0"/>
              <a:cs typeface="Times New Roman" charset="0"/>
            </a:endParaRPr>
          </a:p>
        </p:txBody>
      </p:sp>
      <p:sp>
        <p:nvSpPr>
          <p:cNvPr id="5" name="TextBox 4"/>
          <p:cNvSpPr txBox="1"/>
          <p:nvPr/>
        </p:nvSpPr>
        <p:spPr>
          <a:xfrm>
            <a:off x="528034" y="1326524"/>
            <a:ext cx="11294772" cy="2585323"/>
          </a:xfrm>
          <a:prstGeom prst="rect">
            <a:avLst/>
          </a:prstGeom>
          <a:noFill/>
        </p:spPr>
        <p:txBody>
          <a:bodyPr wrap="square" rtlCol="0">
            <a:spAutoFit/>
          </a:bodyPr>
          <a:lstStyle/>
          <a:p>
            <a:pPr marL="285750" indent="-285750" algn="just">
              <a:lnSpc>
                <a:spcPct val="150000"/>
              </a:lnSpc>
              <a:buFontTx/>
              <a:buChar char="-"/>
            </a:pPr>
            <a:r>
              <a:rPr lang="el-GR" dirty="0">
                <a:latin typeface="Times New Roman" charset="0"/>
                <a:ea typeface="Times New Roman" charset="0"/>
                <a:cs typeface="Times New Roman" charset="0"/>
              </a:rPr>
              <a:t>Στα πλαίσια της ανάγκης ανάδειξης φωνών που δεν ακούγονται, της δημιουργίας της πολυφωνίας. των πολλαπλών αφηγήσεων, δημιουργείται σταδιακά και η ανάγκη για την λειτουργική ένταξη της διαφορετικότητας στο σχολείο και της ανταπόκριση του στις διαφορετικές ανάγκες των μαθητών.</a:t>
            </a:r>
          </a:p>
          <a:p>
            <a:pPr marL="285750" indent="-285750" algn="just">
              <a:lnSpc>
                <a:spcPct val="150000"/>
              </a:lnSpc>
              <a:buFontTx/>
              <a:buChar char="-"/>
            </a:pPr>
            <a:r>
              <a:rPr lang="el-GR" dirty="0">
                <a:latin typeface="Times New Roman" charset="0"/>
                <a:ea typeface="Times New Roman" charset="0"/>
                <a:cs typeface="Times New Roman" charset="0"/>
              </a:rPr>
              <a:t>Πέρασμα από τον δάσκαλο στο μαθητή και τις ανάγκες τους.</a:t>
            </a:r>
          </a:p>
          <a:p>
            <a:pPr marL="285750" indent="-285750" algn="just">
              <a:lnSpc>
                <a:spcPct val="150000"/>
              </a:lnSpc>
              <a:buFontTx/>
              <a:buChar char="-"/>
            </a:pPr>
            <a:r>
              <a:rPr lang="el-GR" dirty="0">
                <a:latin typeface="Times New Roman" charset="0"/>
                <a:ea typeface="Times New Roman" charset="0"/>
                <a:cs typeface="Times New Roman" charset="0"/>
              </a:rPr>
              <a:t>Το βασικό ζήτημα είναι με ποιους τρόπους μπορεί να ανταποκριθεί η τυπική εκπαίδευση στις ανάγκες των μαθητών.  </a:t>
            </a:r>
          </a:p>
          <a:p>
            <a:pPr algn="just">
              <a:lnSpc>
                <a:spcPct val="150000"/>
              </a:lnSpc>
            </a:pPr>
            <a:endParaRPr lang="en-US" dirty="0">
              <a:latin typeface="Times New Roman" charset="0"/>
              <a:ea typeface="Times New Roman" charset="0"/>
              <a:cs typeface="Times New Roman" charset="0"/>
            </a:endParaRPr>
          </a:p>
        </p:txBody>
      </p:sp>
      <p:sp>
        <p:nvSpPr>
          <p:cNvPr id="8" name="TextBox 7"/>
          <p:cNvSpPr txBox="1"/>
          <p:nvPr/>
        </p:nvSpPr>
        <p:spPr>
          <a:xfrm>
            <a:off x="528034" y="3727181"/>
            <a:ext cx="10947042" cy="369332"/>
          </a:xfrm>
          <a:prstGeom prst="rect">
            <a:avLst/>
          </a:prstGeom>
          <a:noFill/>
        </p:spPr>
        <p:txBody>
          <a:bodyPr wrap="square" rtlCol="0">
            <a:spAutoFit/>
          </a:bodyPr>
          <a:lstStyle/>
          <a:p>
            <a:pPr marL="285750" indent="-285750" algn="just">
              <a:buFont typeface="Wingdings" charset="2"/>
              <a:buChar char="Ø"/>
            </a:pPr>
            <a:r>
              <a:rPr lang="el-GR" b="1" dirty="0">
                <a:latin typeface="Times New Roman" charset="0"/>
                <a:ea typeface="Times New Roman" charset="0"/>
                <a:cs typeface="Times New Roman" charset="0"/>
              </a:rPr>
              <a:t>Μετασχηματισμός της παιδαγωγικής επιστήμης βάσει των νέων αναγκών</a:t>
            </a:r>
            <a:endParaRPr lang="en-US" b="1" dirty="0">
              <a:latin typeface="Times New Roman" charset="0"/>
              <a:ea typeface="Times New Roman" charset="0"/>
              <a:cs typeface="Times New Roman" charset="0"/>
            </a:endParaRPr>
          </a:p>
        </p:txBody>
      </p:sp>
      <p:sp>
        <p:nvSpPr>
          <p:cNvPr id="10" name="TextBox 9"/>
          <p:cNvSpPr txBox="1"/>
          <p:nvPr/>
        </p:nvSpPr>
        <p:spPr>
          <a:xfrm>
            <a:off x="77273" y="4186253"/>
            <a:ext cx="11951593" cy="2535566"/>
          </a:xfrm>
          <a:prstGeom prst="rect">
            <a:avLst/>
          </a:prstGeom>
          <a:noFill/>
        </p:spPr>
        <p:txBody>
          <a:bodyPr wrap="square" rtlCol="0">
            <a:spAutoFit/>
          </a:bodyPr>
          <a:lstStyle/>
          <a:p>
            <a:pPr marL="285750" indent="-285750" algn="just">
              <a:lnSpc>
                <a:spcPct val="150000"/>
              </a:lnSpc>
              <a:buFontTx/>
              <a:buChar char="-"/>
            </a:pPr>
            <a:r>
              <a:rPr lang="el-GR" dirty="0">
                <a:latin typeface="Times New Roman" charset="0"/>
                <a:ea typeface="Times New Roman" charset="0"/>
                <a:cs typeface="Times New Roman" charset="0"/>
              </a:rPr>
              <a:t>Ρεύματα που συνδέουν τη θεσμοθετημένη εκπαίδευση με το ιδεολογικό́ πλαίσιο (Νέα Κοινωνιολογία της </a:t>
            </a:r>
            <a:r>
              <a:rPr lang="el-GR" dirty="0" err="1">
                <a:latin typeface="Times New Roman" charset="0"/>
                <a:ea typeface="Times New Roman" charset="0"/>
                <a:cs typeface="Times New Roman" charset="0"/>
              </a:rPr>
              <a:t>Εκπαίδευσης</a:t>
            </a:r>
            <a:r>
              <a:rPr lang="el-GR" dirty="0">
                <a:latin typeface="Times New Roman" charset="0"/>
                <a:ea typeface="Times New Roman" charset="0"/>
                <a:cs typeface="Times New Roman" charset="0"/>
              </a:rPr>
              <a:t>, Ριζοσπαστική́ Παιδαγωγική́, Κριτική́ &amp; </a:t>
            </a:r>
            <a:r>
              <a:rPr lang="el-GR" dirty="0" err="1">
                <a:latin typeface="Times New Roman" charset="0"/>
                <a:ea typeface="Times New Roman" charset="0"/>
                <a:cs typeface="Times New Roman" charset="0"/>
              </a:rPr>
              <a:t>Μετα</a:t>
            </a:r>
            <a:r>
              <a:rPr lang="el-GR" dirty="0">
                <a:latin typeface="Times New Roman" charset="0"/>
                <a:ea typeface="Times New Roman" charset="0"/>
                <a:cs typeface="Times New Roman" charset="0"/>
              </a:rPr>
              <a:t>́-</a:t>
            </a:r>
            <a:r>
              <a:rPr lang="el-GR" dirty="0" err="1">
                <a:latin typeface="Times New Roman" charset="0"/>
                <a:ea typeface="Times New Roman" charset="0"/>
                <a:cs typeface="Times New Roman" charset="0"/>
              </a:rPr>
              <a:t>Κριτικη</a:t>
            </a:r>
            <a:r>
              <a:rPr lang="el-GR" dirty="0">
                <a:latin typeface="Times New Roman" charset="0"/>
                <a:ea typeface="Times New Roman" charset="0"/>
                <a:cs typeface="Times New Roman" charset="0"/>
              </a:rPr>
              <a:t>́ Παιδαγωγική́). Η εκπαίδευση ως συμβολική́ βία. </a:t>
            </a:r>
          </a:p>
          <a:p>
            <a:pPr marL="285750" indent="-285750" algn="just">
              <a:lnSpc>
                <a:spcPct val="150000"/>
              </a:lnSpc>
              <a:buFontTx/>
              <a:buChar char="-"/>
            </a:pPr>
            <a:r>
              <a:rPr lang="el-GR" dirty="0">
                <a:latin typeface="Times New Roman" charset="0"/>
                <a:ea typeface="Times New Roman" charset="0"/>
                <a:cs typeface="Times New Roman" charset="0"/>
              </a:rPr>
              <a:t>Αποκλεισμός μαθητών διαφορετικών κοινωνικών τάξεων, με διαφορετική </a:t>
            </a:r>
            <a:r>
              <a:rPr lang="el-GR" dirty="0" err="1">
                <a:latin typeface="Times New Roman" charset="0"/>
                <a:ea typeface="Times New Roman" charset="0"/>
                <a:cs typeface="Times New Roman" charset="0"/>
              </a:rPr>
              <a:t>εθνό</a:t>
            </a:r>
            <a:r>
              <a:rPr lang="el-GR" dirty="0">
                <a:latin typeface="Times New Roman" charset="0"/>
                <a:ea typeface="Times New Roman" charset="0"/>
                <a:cs typeface="Times New Roman" charset="0"/>
              </a:rPr>
              <a:t>-πολιτισμική ταυτότητα, με διαφορετικά ενδιαφέροντα, τα οποία έχουν διαφορετικό τρόπο μάθησης. </a:t>
            </a:r>
          </a:p>
          <a:p>
            <a:pPr marL="285750" indent="-285750" algn="just">
              <a:lnSpc>
                <a:spcPct val="150000"/>
              </a:lnSpc>
              <a:buFontTx/>
              <a:buChar char="-"/>
            </a:pPr>
            <a:r>
              <a:rPr lang="el-GR" dirty="0">
                <a:latin typeface="Times New Roman" charset="0"/>
                <a:ea typeface="Times New Roman" charset="0"/>
                <a:cs typeface="Times New Roman" charset="0"/>
              </a:rPr>
              <a:t>Ανάγκη αλλαγή πλεύσης ως μία </a:t>
            </a:r>
            <a:r>
              <a:rPr lang="el-GR" dirty="0" err="1">
                <a:latin typeface="Times New Roman" charset="0"/>
                <a:ea typeface="Times New Roman" charset="0"/>
                <a:cs typeface="Times New Roman" charset="0"/>
              </a:rPr>
              <a:t>αντι</a:t>
            </a:r>
            <a:r>
              <a:rPr lang="el-GR" dirty="0">
                <a:latin typeface="Times New Roman" charset="0"/>
                <a:ea typeface="Times New Roman" charset="0"/>
                <a:cs typeface="Times New Roman" charset="0"/>
              </a:rPr>
              <a:t>-αυταρχική εκπαιδευτική διαδικασία που θα δίνει προτεραιότητα στις ανάγκες των μαθητών. </a:t>
            </a: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36152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13645" y="515155"/>
            <a:ext cx="8165206" cy="369332"/>
          </a:xfrm>
          <a:prstGeom prst="rect">
            <a:avLst/>
          </a:prstGeom>
          <a:noFill/>
        </p:spPr>
        <p:txBody>
          <a:bodyPr wrap="square" rtlCol="0">
            <a:spAutoFit/>
          </a:bodyPr>
          <a:lstStyle/>
          <a:p>
            <a:pPr marL="285750" indent="-285750" algn="ctr">
              <a:buFont typeface="Wingdings" charset="2"/>
              <a:buChar char="Ø"/>
            </a:pPr>
            <a:r>
              <a:rPr lang="el-GR" b="1" dirty="0">
                <a:latin typeface="Times New Roman" charset="0"/>
                <a:ea typeface="Times New Roman" charset="0"/>
                <a:cs typeface="Times New Roman" charset="0"/>
              </a:rPr>
              <a:t>Προοδευτική Παιδαγωγική-Νέα Αγωγή</a:t>
            </a:r>
            <a:endParaRPr lang="en-US" b="1" dirty="0">
              <a:latin typeface="Times New Roman" charset="0"/>
              <a:ea typeface="Times New Roman" charset="0"/>
              <a:cs typeface="Times New Roman" charset="0"/>
            </a:endParaRPr>
          </a:p>
        </p:txBody>
      </p:sp>
      <p:sp>
        <p:nvSpPr>
          <p:cNvPr id="7" name="TextBox 6"/>
          <p:cNvSpPr txBox="1"/>
          <p:nvPr/>
        </p:nvSpPr>
        <p:spPr>
          <a:xfrm>
            <a:off x="1" y="1056068"/>
            <a:ext cx="12191999" cy="5078313"/>
          </a:xfrm>
          <a:prstGeom prst="rect">
            <a:avLst/>
          </a:prstGeom>
          <a:noFill/>
        </p:spPr>
        <p:txBody>
          <a:bodyPr wrap="square" rtlCol="0">
            <a:spAutoFit/>
          </a:bodyPr>
          <a:lstStyle/>
          <a:p>
            <a:pPr marL="285750" indent="-285750" algn="just">
              <a:lnSpc>
                <a:spcPct val="150000"/>
              </a:lnSpc>
              <a:buFontTx/>
              <a:buChar char="-"/>
            </a:pPr>
            <a:r>
              <a:rPr lang="el-GR" dirty="0" err="1">
                <a:latin typeface="Times New Roman" charset="0"/>
                <a:ea typeface="Times New Roman" charset="0"/>
                <a:cs typeface="Times New Roman" charset="0"/>
              </a:rPr>
              <a:t>Μαθητοκεντρική</a:t>
            </a:r>
            <a:r>
              <a:rPr lang="el-GR" dirty="0">
                <a:latin typeface="Times New Roman" charset="0"/>
                <a:ea typeface="Times New Roman" charset="0"/>
                <a:cs typeface="Times New Roman" charset="0"/>
              </a:rPr>
              <a:t> οπτική-Η εκπαιδευτική διαδικασία θα πρέπει να συνδέεται με τις ανάγκες και τις ιδιαίτερες ικανότητες του κάθε παιδιού και να συνδέεται με την καθημερινή του ζωή. </a:t>
            </a:r>
          </a:p>
          <a:p>
            <a:pPr marL="285750" indent="-285750" algn="just">
              <a:lnSpc>
                <a:spcPct val="150000"/>
              </a:lnSpc>
              <a:buFontTx/>
              <a:buChar char="-"/>
            </a:pPr>
            <a:r>
              <a:rPr lang="el-GR" dirty="0">
                <a:latin typeface="Times New Roman" charset="0"/>
                <a:ea typeface="Times New Roman" charset="0"/>
                <a:cs typeface="Times New Roman" charset="0"/>
              </a:rPr>
              <a:t>Βασικός εκπρόσωπος είναι ο </a:t>
            </a:r>
            <a:r>
              <a:rPr lang="en-US" dirty="0">
                <a:latin typeface="Times New Roman" charset="0"/>
                <a:ea typeface="Times New Roman" charset="0"/>
                <a:cs typeface="Times New Roman" charset="0"/>
              </a:rPr>
              <a:t>John Dewy (1859-1952) </a:t>
            </a:r>
            <a:r>
              <a:rPr lang="el-GR" dirty="0">
                <a:latin typeface="Times New Roman" charset="0"/>
                <a:ea typeface="Times New Roman" charset="0"/>
                <a:cs typeface="Times New Roman" charset="0"/>
              </a:rPr>
              <a:t>υποστήριξε ότι η μαθησιακή διαδικασία θα πρέπει να ανταποκρίνεται στις ανάγκες των μαθητών όπως διαμορφώνεται στην καθημερινή ζωή τους.</a:t>
            </a:r>
          </a:p>
          <a:p>
            <a:pPr marL="285750" indent="-285750" algn="just">
              <a:lnSpc>
                <a:spcPct val="150000"/>
              </a:lnSpc>
              <a:buFontTx/>
              <a:buChar char="-"/>
            </a:pPr>
            <a:r>
              <a:rPr lang="el-GR" dirty="0">
                <a:latin typeface="Times New Roman" charset="0"/>
                <a:ea typeface="Times New Roman" charset="0"/>
                <a:cs typeface="Times New Roman" charset="0"/>
              </a:rPr>
              <a:t>Τόνισε την ανάγκη της σύνδεσης της μαθησιακής διαδικασίας με την καθημερινή ζωή των μαθητών .</a:t>
            </a:r>
          </a:p>
          <a:p>
            <a:pPr marL="285750" indent="-285750" algn="just">
              <a:lnSpc>
                <a:spcPct val="150000"/>
              </a:lnSpc>
              <a:buFontTx/>
              <a:buChar char="-"/>
            </a:pPr>
            <a:r>
              <a:rPr lang="el-GR" dirty="0">
                <a:latin typeface="Times New Roman" charset="0"/>
                <a:ea typeface="Times New Roman" charset="0"/>
                <a:cs typeface="Times New Roman" charset="0"/>
              </a:rPr>
              <a:t>Αυτό μπορεί να επιτευχθεί μέσω της βιωματικής εμπειρικής μάθησης εντάσσοντας στην εκπαιδευτική διαδικασία τρόπους που τα παιδιά μαθαίνουν στην καθημερινή ζωή μέσω του παιχνιδιού.</a:t>
            </a:r>
          </a:p>
          <a:p>
            <a:pPr marL="285750" indent="-285750" algn="just">
              <a:lnSpc>
                <a:spcPct val="150000"/>
              </a:lnSpc>
              <a:buFontTx/>
              <a:buChar char="-"/>
            </a:pPr>
            <a:r>
              <a:rPr lang="el-GR" dirty="0">
                <a:latin typeface="Times New Roman" charset="0"/>
                <a:ea typeface="Times New Roman" charset="0"/>
                <a:cs typeface="Times New Roman" charset="0"/>
              </a:rPr>
              <a:t>Μάθηση ως διαδικασία και όχι ως αποτέλεσμα (</a:t>
            </a:r>
            <a:r>
              <a:rPr lang="en-US" dirty="0">
                <a:latin typeface="Times New Roman" charset="0"/>
                <a:ea typeface="Times New Roman" charset="0"/>
                <a:cs typeface="Times New Roman" charset="0"/>
              </a:rPr>
              <a:t>Montessori (1870-1952). </a:t>
            </a:r>
            <a:r>
              <a:rPr lang="el-GR" dirty="0">
                <a:latin typeface="Times New Roman" charset="0"/>
                <a:ea typeface="Times New Roman" charset="0"/>
                <a:cs typeface="Times New Roman" charset="0"/>
              </a:rPr>
              <a:t> </a:t>
            </a:r>
            <a:endParaRPr lang="en-US" dirty="0">
              <a:latin typeface="Times New Roman" charset="0"/>
              <a:ea typeface="Times New Roman" charset="0"/>
              <a:cs typeface="Times New Roman" charset="0"/>
            </a:endParaRPr>
          </a:p>
          <a:p>
            <a:pPr marL="285750" indent="-285750" algn="just">
              <a:lnSpc>
                <a:spcPct val="150000"/>
              </a:lnSpc>
              <a:buFontTx/>
              <a:buChar char="-"/>
            </a:pPr>
            <a:r>
              <a:rPr lang="el-GR" dirty="0">
                <a:latin typeface="Times New Roman" charset="0"/>
                <a:ea typeface="Times New Roman" charset="0"/>
                <a:cs typeface="Times New Roman" charset="0"/>
              </a:rPr>
              <a:t>Ανάδυση της </a:t>
            </a:r>
            <a:r>
              <a:rPr lang="el-GR" dirty="0" err="1">
                <a:latin typeface="Times New Roman" charset="0"/>
                <a:ea typeface="Times New Roman" charset="0"/>
                <a:cs typeface="Times New Roman" charset="0"/>
              </a:rPr>
              <a:t>κονστρουκτιβισιτκής</a:t>
            </a:r>
            <a:r>
              <a:rPr lang="el-GR" dirty="0">
                <a:latin typeface="Times New Roman" charset="0"/>
                <a:ea typeface="Times New Roman" charset="0"/>
                <a:cs typeface="Times New Roman" charset="0"/>
              </a:rPr>
              <a:t> θεωρίας (</a:t>
            </a:r>
            <a:r>
              <a:rPr lang="en-US" dirty="0">
                <a:latin typeface="Times New Roman" charset="0"/>
                <a:ea typeface="Times New Roman" charset="0"/>
                <a:cs typeface="Times New Roman" charset="0"/>
              </a:rPr>
              <a:t>Dewy (1859-1952), Vygotsky (1896-1934), Piaget (1896-1980).</a:t>
            </a:r>
            <a:r>
              <a:rPr lang="el-GR" dirty="0">
                <a:latin typeface="Times New Roman" charset="0"/>
                <a:ea typeface="Times New Roman" charset="0"/>
                <a:cs typeface="Times New Roman" charset="0"/>
              </a:rPr>
              <a:t>          </a:t>
            </a:r>
            <a:endParaRPr lang="en-US" dirty="0">
              <a:latin typeface="Times New Roman" charset="0"/>
              <a:ea typeface="Times New Roman" charset="0"/>
              <a:cs typeface="Times New Roman" charset="0"/>
            </a:endParaRPr>
          </a:p>
          <a:p>
            <a:pPr marL="285750" indent="-285750" algn="just">
              <a:lnSpc>
                <a:spcPct val="150000"/>
              </a:lnSpc>
              <a:buFontTx/>
              <a:buChar char="-"/>
            </a:pPr>
            <a:r>
              <a:rPr lang="el-GR" dirty="0">
                <a:latin typeface="Times New Roman" charset="0"/>
                <a:ea typeface="Times New Roman" charset="0"/>
                <a:cs typeface="Times New Roman" charset="0"/>
              </a:rPr>
              <a:t>Σύγχρονες τάσεις και προβληματισμοί́́: Εκπαίδευση και Παγκόσμια Ειρήνη. Διαπολιτισμική́ Εκπαίδευση. Περιβάλλον και Παιδαγωγική́́. </a:t>
            </a:r>
          </a:p>
          <a:p>
            <a:pPr marL="285750" indent="-285750" algn="just">
              <a:lnSpc>
                <a:spcPct val="150000"/>
              </a:lnSpc>
              <a:buFontTx/>
              <a:buChar char="-"/>
            </a:pP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529955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27AB07-F861-FF20-61E9-870E5BCB7B86}"/>
              </a:ext>
            </a:extLst>
          </p:cNvPr>
          <p:cNvSpPr txBox="1"/>
          <p:nvPr/>
        </p:nvSpPr>
        <p:spPr>
          <a:xfrm>
            <a:off x="855023" y="0"/>
            <a:ext cx="10770919" cy="873509"/>
          </a:xfrm>
          <a:prstGeom prst="rect">
            <a:avLst/>
          </a:prstGeom>
          <a:noFill/>
        </p:spPr>
        <p:txBody>
          <a:bodyPr wrap="square" rtlCol="0">
            <a:spAutoFit/>
          </a:bodyPr>
          <a:lstStyle/>
          <a:p>
            <a:pPr marL="285750" indent="-285750" algn="just">
              <a:lnSpc>
                <a:spcPct val="150000"/>
              </a:lnSpc>
              <a:buFont typeface="Wingdings" pitchFamily="2" charset="2"/>
              <a:buChar char="Ø"/>
            </a:pPr>
            <a:r>
              <a:rPr lang="el-GR" b="1" u="sng" dirty="0">
                <a:latin typeface="Times New Roman" panose="02020603050405020304" pitchFamily="18" charset="0"/>
                <a:cs typeface="Times New Roman" panose="02020603050405020304" pitchFamily="18" charset="0"/>
              </a:rPr>
              <a:t>Θ</a:t>
            </a:r>
            <a:r>
              <a:rPr lang="en-GB" b="1" u="sng" dirty="0" err="1">
                <a:latin typeface="Times New Roman" panose="02020603050405020304" pitchFamily="18" charset="0"/>
                <a:cs typeface="Times New Roman" panose="02020603050405020304" pitchFamily="18" charset="0"/>
              </a:rPr>
              <a:t>έ</a:t>
            </a:r>
            <a:r>
              <a:rPr lang="el-GR" b="1" u="sng" dirty="0" err="1">
                <a:latin typeface="Times New Roman" panose="02020603050405020304" pitchFamily="18" charset="0"/>
                <a:cs typeface="Times New Roman" panose="02020603050405020304" pitchFamily="18" charset="0"/>
              </a:rPr>
              <a:t>ματα</a:t>
            </a:r>
            <a:r>
              <a:rPr lang="el-GR" b="1" u="sng" dirty="0">
                <a:latin typeface="Times New Roman" panose="02020603050405020304" pitchFamily="18" charset="0"/>
                <a:cs typeface="Times New Roman" panose="02020603050405020304" pitchFamily="18" charset="0"/>
              </a:rPr>
              <a:t> που θα συζητηθούν σχετικά με την εξέλιξη της παιδαγωγικής του θεάτρου ως διεπιστημονικό πεδίο μελέτης και έρευνας</a:t>
            </a:r>
            <a:endParaRPr lang="en-GR" b="1" u="sng"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A63C9550-45AE-F92F-91FB-2F4CED3EFD43}"/>
              </a:ext>
            </a:extLst>
          </p:cNvPr>
          <p:cNvSpPr txBox="1"/>
          <p:nvPr/>
        </p:nvSpPr>
        <p:spPr>
          <a:xfrm>
            <a:off x="308758" y="873509"/>
            <a:ext cx="11317184" cy="6690486"/>
          </a:xfrm>
          <a:prstGeom prst="rect">
            <a:avLst/>
          </a:prstGeom>
          <a:noFill/>
        </p:spPr>
        <p:txBody>
          <a:bodyPr wrap="square" rtlCol="0">
            <a:spAutoFit/>
          </a:bodyPr>
          <a:lstStyle/>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Νέες μορφές θεάτρου που αναπτύσσονται τον 20</a:t>
            </a:r>
            <a:r>
              <a:rPr lang="el-GR" baseline="30000" dirty="0">
                <a:latin typeface="Times New Roman" panose="02020603050405020304" pitchFamily="18" charset="0"/>
                <a:cs typeface="Times New Roman" panose="02020603050405020304" pitchFamily="18" charset="0"/>
              </a:rPr>
              <a:t>ο</a:t>
            </a:r>
            <a:r>
              <a:rPr lang="el-GR" dirty="0">
                <a:latin typeface="Times New Roman" panose="02020603050405020304" pitchFamily="18" charset="0"/>
                <a:cs typeface="Times New Roman" panose="02020603050405020304" pitchFamily="18" charset="0"/>
              </a:rPr>
              <a:t> αιών-</a:t>
            </a:r>
            <a:r>
              <a:rPr lang="el-GR" dirty="0" err="1">
                <a:latin typeface="Times New Roman" panose="02020603050405020304" pitchFamily="18" charset="0"/>
                <a:cs typeface="Times New Roman" panose="02020603050405020304" pitchFamily="18" charset="0"/>
              </a:rPr>
              <a:t>Διαδραστικό</a:t>
            </a:r>
            <a:r>
              <a:rPr lang="el-GR" dirty="0">
                <a:latin typeface="Times New Roman" panose="02020603050405020304" pitchFamily="18" charset="0"/>
                <a:cs typeface="Times New Roman" panose="02020603050405020304" pitchFamily="18" charset="0"/>
              </a:rPr>
              <a:t> εφαρμοσμένο θέατρο ως μέσο διαπραγμάτευσης κοινωνικών θεμάτων και προβλημάτων, σε χώρους κοινωνικής ζωής και δράσης με στόχο το άκουσμα των διαφορετικών φωνών και τον μετασχηματισμό ταυτοτήτων μέσα από τη διαπραγμάτευση στο ασφαλή φαντασιακό χώρο του θεάτρου (</a:t>
            </a:r>
            <a:r>
              <a:rPr lang="el-GR" b="1" dirty="0">
                <a:latin typeface="Times New Roman" panose="02020603050405020304" pitchFamily="18" charset="0"/>
                <a:cs typeface="Times New Roman" panose="02020603050405020304" pitchFamily="18" charset="0"/>
              </a:rPr>
              <a:t>θέατρο για την ανάπτυξη, </a:t>
            </a:r>
            <a:r>
              <a:rPr lang="el-GR" b="1" dirty="0" err="1">
                <a:latin typeface="Times New Roman" panose="02020603050405020304" pitchFamily="18" charset="0"/>
                <a:cs typeface="Times New Roman" panose="02020603050405020304" pitchFamily="18" charset="0"/>
              </a:rPr>
              <a:t>θεάτρο</a:t>
            </a:r>
            <a:r>
              <a:rPr lang="el-GR" b="1" dirty="0">
                <a:latin typeface="Times New Roman" panose="02020603050405020304" pitchFamily="18" charset="0"/>
                <a:cs typeface="Times New Roman" panose="02020603050405020304" pitchFamily="18" charset="0"/>
              </a:rPr>
              <a:t> της κοινότητας, </a:t>
            </a:r>
            <a:r>
              <a:rPr lang="en-GB" b="1" dirty="0">
                <a:latin typeface="Times New Roman" panose="02020603050405020304" pitchFamily="18" charset="0"/>
                <a:cs typeface="Times New Roman" panose="02020603050405020304" pitchFamily="18" charset="0"/>
              </a:rPr>
              <a:t>playback theatre, </a:t>
            </a:r>
            <a:r>
              <a:rPr lang="el-GR" b="1" dirty="0">
                <a:latin typeface="Times New Roman" panose="02020603050405020304" pitchFamily="18" charset="0"/>
                <a:cs typeface="Times New Roman" panose="02020603050405020304" pitchFamily="18" charset="0"/>
              </a:rPr>
              <a:t>εναλλακτικό θέατρο, </a:t>
            </a:r>
            <a:r>
              <a:rPr lang="en-GB" b="1" dirty="0">
                <a:latin typeface="Times New Roman" panose="02020603050405020304" pitchFamily="18" charset="0"/>
                <a:cs typeface="Times New Roman" panose="02020603050405020304" pitchFamily="18" charset="0"/>
              </a:rPr>
              <a:t>theatre in education</a:t>
            </a:r>
            <a:r>
              <a:rPr lang="el-GR" b="1" dirty="0">
                <a:latin typeface="Times New Roman" panose="02020603050405020304" pitchFamily="18" charset="0"/>
                <a:cs typeface="Times New Roman" panose="02020603050405020304" pitchFamily="18" charset="0"/>
              </a:rPr>
              <a:t>, </a:t>
            </a:r>
            <a:r>
              <a:rPr lang="el-GR" b="1" dirty="0">
                <a:latin typeface="Times New Roman" charset="0"/>
                <a:ea typeface="Times New Roman" charset="0"/>
                <a:cs typeface="Times New Roman" charset="0"/>
              </a:rPr>
              <a:t>Είδη θεάτρου του Βραζιλιάνου θεατράνθρωπου </a:t>
            </a:r>
            <a:r>
              <a:rPr lang="en-US" b="1" dirty="0">
                <a:latin typeface="Times New Roman" charset="0"/>
                <a:ea typeface="Times New Roman" charset="0"/>
                <a:cs typeface="Times New Roman" charset="0"/>
              </a:rPr>
              <a:t>Augusto Boal</a:t>
            </a:r>
            <a:r>
              <a:rPr lang="el-GR" b="1" dirty="0">
                <a:latin typeface="Times New Roman" charset="0"/>
                <a:ea typeface="Times New Roman" charset="0"/>
                <a:cs typeface="Times New Roman" charset="0"/>
              </a:rPr>
              <a:t> )</a:t>
            </a:r>
          </a:p>
          <a:p>
            <a:pPr marL="285750" indent="-285750" algn="just">
              <a:lnSpc>
                <a:spcPct val="150000"/>
              </a:lnSpc>
              <a:buFontTx/>
              <a:buChar char="-"/>
            </a:pPr>
            <a:r>
              <a:rPr lang="el-GR" dirty="0">
                <a:latin typeface="Times New Roman" charset="0"/>
                <a:cs typeface="Times New Roman" charset="0"/>
              </a:rPr>
              <a:t>Σκηνοθέτες που με το έργο τους επηρέασαν τις θεωρίες και τις πρακτικές του θεάτρου στην  εκπαίδευση (</a:t>
            </a:r>
            <a:r>
              <a:rPr lang="en-GB" dirty="0">
                <a:latin typeface="Times New Roman" charset="0"/>
                <a:cs typeface="Times New Roman" charset="0"/>
              </a:rPr>
              <a:t>Konstantin Stanislavski (1863-1938)</a:t>
            </a:r>
            <a:r>
              <a:rPr lang="el-GR" dirty="0">
                <a:latin typeface="Times New Roman" charset="0"/>
                <a:cs typeface="Times New Roman" charset="0"/>
              </a:rPr>
              <a:t>, Το φτωχό θέατρο του Πολωνού σκηνοθέτη </a:t>
            </a:r>
            <a:r>
              <a:rPr lang="el-GR" dirty="0" err="1">
                <a:latin typeface="Times New Roman" charset="0"/>
                <a:cs typeface="Times New Roman" charset="0"/>
              </a:rPr>
              <a:t>Γιέρζυ</a:t>
            </a:r>
            <a:r>
              <a:rPr lang="el-GR" dirty="0">
                <a:latin typeface="Times New Roman" charset="0"/>
                <a:cs typeface="Times New Roman" charset="0"/>
              </a:rPr>
              <a:t> </a:t>
            </a:r>
            <a:r>
              <a:rPr lang="el-GR" dirty="0" err="1">
                <a:latin typeface="Times New Roman" charset="0"/>
                <a:cs typeface="Times New Roman" charset="0"/>
              </a:rPr>
              <a:t>Μαριάν</a:t>
            </a:r>
            <a:r>
              <a:rPr lang="el-GR" dirty="0">
                <a:latin typeface="Times New Roman" charset="0"/>
                <a:cs typeface="Times New Roman" charset="0"/>
              </a:rPr>
              <a:t> </a:t>
            </a:r>
            <a:r>
              <a:rPr lang="el-GR" dirty="0" err="1">
                <a:latin typeface="Times New Roman" charset="0"/>
                <a:cs typeface="Times New Roman" charset="0"/>
              </a:rPr>
              <a:t>Γκροτόφσκι</a:t>
            </a:r>
            <a:r>
              <a:rPr lang="el-GR" dirty="0">
                <a:latin typeface="Times New Roman" charset="0"/>
                <a:cs typeface="Times New Roman" charset="0"/>
              </a:rPr>
              <a:t> (1933-1999) , το επικό θέατρο του </a:t>
            </a:r>
            <a:r>
              <a:rPr lang="en-US" dirty="0">
                <a:latin typeface="Times New Roman" charset="0"/>
                <a:ea typeface="Times New Roman" charset="0"/>
                <a:cs typeface="Times New Roman" charset="0"/>
              </a:rPr>
              <a:t>Bertolt Brecht (1898-1956</a:t>
            </a:r>
            <a:r>
              <a:rPr lang="el-GR" dirty="0">
                <a:latin typeface="Times New Roman" charset="0"/>
                <a:ea typeface="Times New Roman" charset="0"/>
                <a:cs typeface="Times New Roman" charset="0"/>
              </a:rPr>
              <a:t>)</a:t>
            </a:r>
          </a:p>
          <a:p>
            <a:pPr marL="285750" indent="-285750" algn="just">
              <a:lnSpc>
                <a:spcPct val="150000"/>
              </a:lnSpc>
              <a:buFontTx/>
              <a:buChar char="-"/>
            </a:pPr>
            <a:r>
              <a:rPr lang="el-GR" dirty="0">
                <a:latin typeface="Times New Roman" charset="0"/>
                <a:ea typeface="Times New Roman" charset="0"/>
                <a:cs typeface="Times New Roman" charset="0"/>
              </a:rPr>
              <a:t>Η επίδραση των γνωστικών ψυχολογικών θεωριών για την εκπαίδευση και για το παιχνίδι στη διαμόρφωση της θεωρίας και των πρακτικών του θεάτρου στην εκπαίδευση (Η γνωστική θεωρία του Ελβετού ψυχολόγου </a:t>
            </a:r>
            <a:r>
              <a:rPr lang="en-US" dirty="0">
                <a:latin typeface="Times New Roman" charset="0"/>
                <a:ea typeface="Times New Roman" charset="0"/>
                <a:cs typeface="Times New Roman" charset="0"/>
              </a:rPr>
              <a:t>Jean Piaget (1896-1980)</a:t>
            </a:r>
            <a:r>
              <a:rPr lang="el-GR" dirty="0">
                <a:latin typeface="Times New Roman" charset="0"/>
                <a:ea typeface="Times New Roman" charset="0"/>
                <a:cs typeface="Times New Roman" charset="0"/>
              </a:rPr>
              <a:t>, Η θεωρία της διερευνητικής-</a:t>
            </a:r>
            <a:r>
              <a:rPr lang="el-GR" dirty="0" err="1">
                <a:latin typeface="Times New Roman" charset="0"/>
                <a:ea typeface="Times New Roman" charset="0"/>
                <a:cs typeface="Times New Roman" charset="0"/>
              </a:rPr>
              <a:t>ανακαλυπτικής</a:t>
            </a:r>
            <a:r>
              <a:rPr lang="el-GR" dirty="0">
                <a:latin typeface="Times New Roman" charset="0"/>
                <a:ea typeface="Times New Roman" charset="0"/>
                <a:cs typeface="Times New Roman" charset="0"/>
              </a:rPr>
              <a:t> μάθησης του Αμερικανού ψυχολόγου </a:t>
            </a:r>
            <a:r>
              <a:rPr lang="en-GB" dirty="0">
                <a:latin typeface="Times New Roman" charset="0"/>
                <a:ea typeface="Times New Roman" charset="0"/>
                <a:cs typeface="Times New Roman" charset="0"/>
              </a:rPr>
              <a:t>Jerome Bruner (1915-2016)</a:t>
            </a:r>
            <a:r>
              <a:rPr lang="el-GR" dirty="0">
                <a:latin typeface="Times New Roman" charset="0"/>
                <a:ea typeface="Times New Roman" charset="0"/>
                <a:cs typeface="Times New Roman" charset="0"/>
              </a:rPr>
              <a:t>, Η </a:t>
            </a:r>
            <a:r>
              <a:rPr lang="el-GR" dirty="0" err="1">
                <a:latin typeface="Times New Roman" charset="0"/>
                <a:ea typeface="Times New Roman" charset="0"/>
                <a:cs typeface="Times New Roman" charset="0"/>
              </a:rPr>
              <a:t>κοινωνικοπολιτιμική</a:t>
            </a:r>
            <a:r>
              <a:rPr lang="el-GR" dirty="0">
                <a:latin typeface="Times New Roman" charset="0"/>
                <a:ea typeface="Times New Roman" charset="0"/>
                <a:cs typeface="Times New Roman" charset="0"/>
              </a:rPr>
              <a:t> θεωρία του Ρώσου Ψυχολόγου </a:t>
            </a:r>
            <a:r>
              <a:rPr lang="en-GB" dirty="0">
                <a:latin typeface="Times New Roman" charset="0"/>
                <a:ea typeface="Times New Roman" charset="0"/>
                <a:cs typeface="Times New Roman" charset="0"/>
              </a:rPr>
              <a:t>L. Vygotsky </a:t>
            </a:r>
            <a:r>
              <a:rPr lang="el-GR" dirty="0">
                <a:latin typeface="Times New Roman" charset="0"/>
                <a:ea typeface="Times New Roman" charset="0"/>
                <a:cs typeface="Times New Roman" charset="0"/>
              </a:rPr>
              <a:t>για τη γνωστική ανάπτυξη)</a:t>
            </a:r>
          </a:p>
          <a:p>
            <a:pPr marL="285750" indent="-285750" algn="just">
              <a:lnSpc>
                <a:spcPct val="150000"/>
              </a:lnSpc>
              <a:buFontTx/>
              <a:buChar char="-"/>
            </a:pPr>
            <a:r>
              <a:rPr lang="el-GR" dirty="0">
                <a:latin typeface="Times New Roman" charset="0"/>
                <a:cs typeface="Times New Roman" charset="0"/>
              </a:rPr>
              <a:t>Η επίδραση εκπαιδευτικών, μελετητών και θεωρητικών του θέατρου ως παιδαγωγικό μέσο που με τις δράσεις, τις μελέτες και τη θεωρία τους επηρέασαν την ανάπτυξη του δράματος και του θεάτρου στην εκπαίδευση ως διακριτό επιστημονικό αντικείμενο (</a:t>
            </a:r>
            <a:r>
              <a:rPr lang="el-GR" sz="1800" dirty="0">
                <a:latin typeface="Times New Roman" charset="0"/>
                <a:ea typeface="Times New Roman" charset="0"/>
                <a:cs typeface="Times New Roman" charset="0"/>
              </a:rPr>
              <a:t>(</a:t>
            </a:r>
            <a:r>
              <a:rPr lang="en-US" sz="1800" dirty="0">
                <a:latin typeface="Times New Roman" charset="0"/>
                <a:ea typeface="Times New Roman" charset="0"/>
                <a:cs typeface="Times New Roman" charset="0"/>
              </a:rPr>
              <a:t>Winifred Ward, Harriet Finlay Jonson &amp; Henry Caldwell Cook</a:t>
            </a:r>
            <a:r>
              <a:rPr lang="el-GR" sz="1800" dirty="0">
                <a:latin typeface="Times New Roman" charset="0"/>
                <a:ea typeface="Times New Roman" charset="0"/>
                <a:cs typeface="Times New Roman" charset="0"/>
              </a:rPr>
              <a:t>, </a:t>
            </a:r>
            <a:r>
              <a:rPr lang="en-GB" sz="1800" dirty="0">
                <a:latin typeface="Times New Roman" charset="0"/>
                <a:ea typeface="Times New Roman" charset="0"/>
                <a:cs typeface="Times New Roman" charset="0"/>
              </a:rPr>
              <a:t>Dorothy Heathcote, Peter Slad</a:t>
            </a:r>
            <a:r>
              <a:rPr lang="en-GB" dirty="0">
                <a:latin typeface="Times New Roman" charset="0"/>
                <a:ea typeface="Times New Roman" charset="0"/>
                <a:cs typeface="Times New Roman" charset="0"/>
              </a:rPr>
              <a:t>e, Brian Way)</a:t>
            </a: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4988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B720F10-B46B-21EB-70FC-B7E3AC74886B}"/>
              </a:ext>
            </a:extLst>
          </p:cNvPr>
          <p:cNvSpPr txBox="1"/>
          <p:nvPr/>
        </p:nvSpPr>
        <p:spPr>
          <a:xfrm>
            <a:off x="55808" y="-25758"/>
            <a:ext cx="12080383" cy="1615827"/>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3. </a:t>
            </a:r>
            <a:r>
              <a:rPr lang="el-GR" b="1" dirty="0">
                <a:latin typeface="Times New Roman" panose="02020603050405020304" pitchFamily="18" charset="0"/>
                <a:ea typeface="Times New Roman" charset="0"/>
                <a:cs typeface="Times New Roman" panose="02020603050405020304" pitchFamily="18" charset="0"/>
              </a:rPr>
              <a:t>Νέες μορφές θεάτρου</a:t>
            </a:r>
            <a:r>
              <a:rPr lang="en-US" b="1" dirty="0">
                <a:latin typeface="Times New Roman" panose="02020603050405020304" pitchFamily="18" charset="0"/>
                <a:ea typeface="Times New Roman" charset="0"/>
                <a:cs typeface="Times New Roman" panose="02020603050405020304" pitchFamily="18" charset="0"/>
              </a:rPr>
              <a:t> </a:t>
            </a:r>
            <a:r>
              <a:rPr lang="el-GR" b="1" dirty="0">
                <a:latin typeface="Times New Roman" panose="02020603050405020304" pitchFamily="18" charset="0"/>
                <a:ea typeface="Times New Roman" charset="0"/>
                <a:cs typeface="Times New Roman" panose="02020603050405020304" pitchFamily="18" charset="0"/>
              </a:rPr>
              <a:t> και θεατρικών πρακτικών οι οποίες δημιουργούνται κατά τη διάρκεια του 20υ αιώνα και επηρεάζουν τη θεωρία της παιδαγωγικής του θεάτρου</a:t>
            </a:r>
            <a:r>
              <a:rPr lang="en-US" b="1" dirty="0">
                <a:latin typeface="Times New Roman" panose="02020603050405020304" pitchFamily="18" charset="0"/>
                <a:ea typeface="Times New Roman" charset="0"/>
                <a:cs typeface="Times New Roman" panose="02020603050405020304" pitchFamily="18" charset="0"/>
              </a:rPr>
              <a:t>-</a:t>
            </a:r>
            <a:r>
              <a:rPr lang="el-GR" b="1" dirty="0">
                <a:latin typeface="Times New Roman" panose="02020603050405020304" pitchFamily="18" charset="0"/>
                <a:ea typeface="Times New Roman" charset="0"/>
                <a:cs typeface="Times New Roman" panose="02020603050405020304" pitchFamily="18" charset="0"/>
              </a:rPr>
              <a:t>Έμφαση σε κοινωνικοπολιτικούς προβληματισμούς και στη μετασχηματιστική διάσταση.</a:t>
            </a:r>
            <a:r>
              <a:rPr lang="en-US" b="1" dirty="0">
                <a:latin typeface="Times New Roman" panose="02020603050405020304" pitchFamily="18" charset="0"/>
                <a:ea typeface="Times New Roman" charset="0"/>
                <a:cs typeface="Times New Roman" panose="02020603050405020304" pitchFamily="18" charset="0"/>
              </a:rPr>
              <a:t> </a:t>
            </a:r>
          </a:p>
          <a:p>
            <a:endParaRPr lang="en-GR" dirty="0"/>
          </a:p>
        </p:txBody>
      </p:sp>
      <p:sp>
        <p:nvSpPr>
          <p:cNvPr id="6" name="TextBox 5">
            <a:extLst>
              <a:ext uri="{FF2B5EF4-FFF2-40B4-BE49-F238E27FC236}">
                <a16:creationId xmlns:a16="http://schemas.microsoft.com/office/drawing/2014/main" id="{3E3CD6A9-C764-5787-599E-7EA24226060D}"/>
              </a:ext>
            </a:extLst>
          </p:cNvPr>
          <p:cNvSpPr txBox="1"/>
          <p:nvPr/>
        </p:nvSpPr>
        <p:spPr>
          <a:xfrm>
            <a:off x="55808" y="1186630"/>
            <a:ext cx="10878353" cy="1200329"/>
          </a:xfrm>
          <a:prstGeom prst="rect">
            <a:avLst/>
          </a:prstGeom>
          <a:noFill/>
        </p:spPr>
        <p:txBody>
          <a:bodyPr wrap="square" rtlCol="0">
            <a:spAutoFit/>
          </a:bodyPr>
          <a:lstStyle/>
          <a:p>
            <a:pPr marL="285750" indent="-285750">
              <a:buFont typeface="Wingdings" pitchFamily="2" charset="2"/>
              <a:buChar char="Ø"/>
            </a:pPr>
            <a:r>
              <a:rPr lang="el-GR" b="1" dirty="0">
                <a:latin typeface="Times New Roman" panose="02020603050405020304" pitchFamily="18" charset="0"/>
                <a:cs typeface="Times New Roman" panose="02020603050405020304" pitchFamily="18" charset="0"/>
              </a:rPr>
              <a:t>Εφαρμοσμένο/</a:t>
            </a:r>
            <a:r>
              <a:rPr lang="el-GR" b="1" dirty="0" err="1">
                <a:latin typeface="Times New Roman" panose="02020603050405020304" pitchFamily="18" charset="0"/>
                <a:cs typeface="Times New Roman" panose="02020603050405020304" pitchFamily="18" charset="0"/>
              </a:rPr>
              <a:t>Διαδραστικό</a:t>
            </a:r>
            <a:r>
              <a:rPr lang="el-GR" b="1" dirty="0">
                <a:latin typeface="Times New Roman" panose="02020603050405020304" pitchFamily="18" charset="0"/>
                <a:cs typeface="Times New Roman" panose="02020603050405020304" pitchFamily="18" charset="0"/>
              </a:rPr>
              <a:t> Θέατρο</a:t>
            </a:r>
            <a:r>
              <a:rPr lang="en-US" b="1" dirty="0">
                <a:latin typeface="Times New Roman" panose="02020603050405020304" pitchFamily="18" charset="0"/>
                <a:cs typeface="Times New Roman" panose="02020603050405020304" pitchFamily="18" charset="0"/>
              </a:rPr>
              <a:t> (Applied theatre/interactive theatre)</a:t>
            </a:r>
            <a:r>
              <a:rPr lang="el-GR" b="1" dirty="0">
                <a:latin typeface="Times New Roman" panose="02020603050405020304" pitchFamily="18" charset="0"/>
                <a:cs typeface="Times New Roman" panose="02020603050405020304" pitchFamily="18" charset="0"/>
              </a:rPr>
              <a:t> </a:t>
            </a:r>
            <a:r>
              <a:rPr lang="el-GR" dirty="0">
                <a:solidFill>
                  <a:srgbClr val="FF0000"/>
                </a:solidFill>
                <a:latin typeface="Times New Roman" panose="02020603050405020304" pitchFamily="18" charset="0"/>
                <a:cs typeface="Times New Roman" panose="02020603050405020304" pitchFamily="18" charset="0"/>
              </a:rPr>
              <a:t>(</a:t>
            </a:r>
            <a:r>
              <a:rPr lang="en-GB" dirty="0">
                <a:solidFill>
                  <a:srgbClr val="FF0000"/>
                </a:solidFill>
              </a:rPr>
              <a:t>definition of applied theatre</a:t>
            </a:r>
            <a:r>
              <a:rPr lang="el-GR" dirty="0">
                <a:solidFill>
                  <a:srgbClr val="FF0000"/>
                </a:solidFill>
              </a:rPr>
              <a:t>)</a:t>
            </a:r>
            <a:endParaRPr lang="en-GB" dirty="0">
              <a:solidFill>
                <a:srgbClr val="FF0000"/>
              </a:solidFill>
            </a:endParaRPr>
          </a:p>
          <a:p>
            <a:pPr marL="285750" indent="-285750">
              <a:buFont typeface="Wingdings" pitchFamily="2" charset="2"/>
              <a:buChar char="Ø"/>
            </a:pPr>
            <a:endParaRPr lang="en-US" b="1"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6F97119-0B0D-16E0-4ED1-404FF0A4D790}"/>
              </a:ext>
            </a:extLst>
          </p:cNvPr>
          <p:cNvSpPr txBox="1"/>
          <p:nvPr/>
        </p:nvSpPr>
        <p:spPr>
          <a:xfrm>
            <a:off x="0" y="1461279"/>
            <a:ext cx="11968764" cy="6274988"/>
          </a:xfrm>
          <a:prstGeom prst="rect">
            <a:avLst/>
          </a:prstGeom>
          <a:noFill/>
        </p:spPr>
        <p:txBody>
          <a:bodyPr wrap="square" rtlCol="0">
            <a:spAutoFit/>
          </a:bodyPr>
          <a:lstStyle/>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Όροι που άρχισαν κυρίως να χρησιμοποιούνται από τη δεκαετία του 90 (</a:t>
            </a:r>
            <a:r>
              <a:rPr lang="el-GR" dirty="0" err="1">
                <a:latin typeface="Times New Roman" panose="02020603050405020304" pitchFamily="18" charset="0"/>
                <a:cs typeface="Times New Roman" panose="02020603050405020304" pitchFamily="18" charset="0"/>
              </a:rPr>
              <a:t>Ζώνιου</a:t>
            </a:r>
            <a:r>
              <a:rPr lang="el-GR" dirty="0">
                <a:latin typeface="Times New Roman" panose="02020603050405020304" pitchFamily="18" charset="0"/>
                <a:cs typeface="Times New Roman" panose="02020603050405020304" pitchFamily="18" charset="0"/>
              </a:rPr>
              <a:t>, 2016</a:t>
            </a:r>
            <a:r>
              <a:rPr lang="en-GB" dirty="0">
                <a:latin typeface="Times New Roman" panose="02020603050405020304" pitchFamily="18" charset="0"/>
                <a:cs typeface="Times New Roman" panose="02020603050405020304" pitchFamily="18" charset="0"/>
              </a:rPr>
              <a:t>: 87)</a:t>
            </a:r>
            <a:r>
              <a:rPr lang="el-GR" dirty="0">
                <a:latin typeface="Times New Roman" panose="02020603050405020304" pitchFamily="18" charset="0"/>
                <a:cs typeface="Times New Roman" panose="02020603050405020304" pitchFamily="18" charset="0"/>
              </a:rPr>
              <a:t> αφορούν μορφές του θεατρικού φαινομένου οι οποίες βοηθούν τους συμμετέχοντες να διαχειριστούν προβλήματα και καταστάσεις που  τους απασχολούν και δημιουργούνται, σε προσωπικούς, εργασιακούς ή χώρους κοινωνικοποίησης (σπίτι/οικογένεια, σχολείο, επαγγελματικός χώρος, γειτονιά κ.α.) και μπορεί να σχετίζονται με τη διαφορετικότητα και την αναγνώριση της διαφοράς, την εγκληματικότητα, τη φτώχεια, τη χρήση ουσιών, το </a:t>
            </a:r>
            <a:r>
              <a:rPr lang="en-US" dirty="0">
                <a:latin typeface="Times New Roman" panose="02020603050405020304" pitchFamily="18" charset="0"/>
                <a:cs typeface="Times New Roman" panose="02020603050405020304" pitchFamily="18" charset="0"/>
              </a:rPr>
              <a:t>bullying</a:t>
            </a:r>
            <a:r>
              <a:rPr lang="el-GR" dirty="0">
                <a:latin typeface="Times New Roman" panose="02020603050405020304" pitchFamily="18" charset="0"/>
                <a:cs typeface="Times New Roman" panose="02020603050405020304" pitchFamily="18" charset="0"/>
              </a:rPr>
              <a:t>. </a:t>
            </a:r>
          </a:p>
          <a:p>
            <a:pPr algn="just">
              <a:lnSpc>
                <a:spcPct val="150000"/>
              </a:lnSpc>
            </a:pPr>
            <a:r>
              <a:rPr lang="el-GR" dirty="0">
                <a:latin typeface="Times New Roman" panose="02020603050405020304" pitchFamily="18" charset="0"/>
                <a:cs typeface="Times New Roman" panose="02020603050405020304" pitchFamily="18" charset="0"/>
              </a:rPr>
              <a:t> - Ανάλογα με το είδος και τη μορφή μπορεί είτε να υπάρχουν σκηνοθέτης και ηθοποιοί και αν ετοιμάσουν ένα σενάριο για συγκεκριμένες θεματικές με στόχο να συμμετέχουν στην παράσταση και να μοιραστούν τα θέματα που τους απασχολούν με δραματικό τρόπο είτε μπορούν να δοθούν ερεθίσματα, κάποιες σκηνές ή εικόνες πάλι με θέματα που κάθε φορά επεξεργάζονται, καταθέτουν η διαμορφώνουν σενάρια ζωής.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Μέσα από τις θεατρικές τεχνικές και την ασφάλεια του θεάτρου κατανοούν τις διαφορετικές πλευρές, προτείνουν λύσεις, βλέπουν από απόσταση του θεατρικούς ρόλους, γίνονται οι ίδιοι, βιώνοντας αλλά και αλλάζοντας τα γεγονότα κάνοντας πρόβα και την αλλαγή της πραγματικής τους ζωής (θεραπευτική, κοινωνική, παραστατική)</a:t>
            </a:r>
          </a:p>
          <a:p>
            <a:pPr marL="285750" indent="-285750" algn="just">
              <a:lnSpc>
                <a:spcPct val="150000"/>
              </a:lnSpc>
              <a:buFontTx/>
              <a:buChar char="-"/>
            </a:pPr>
            <a:r>
              <a:rPr lang="el-GR" b="1" dirty="0">
                <a:solidFill>
                  <a:srgbClr val="00B050"/>
                </a:solidFill>
                <a:latin typeface="Times New Roman" panose="02020603050405020304" pitchFamily="18" charset="0"/>
                <a:cs typeface="Times New Roman" panose="02020603050405020304" pitchFamily="18" charset="0"/>
              </a:rPr>
              <a:t>Παραδείγματα</a:t>
            </a:r>
            <a:r>
              <a:rPr lang="en-US" b="1" dirty="0">
                <a:solidFill>
                  <a:srgbClr val="00B050"/>
                </a:solidFill>
                <a:latin typeface="Times New Roman" panose="02020603050405020304" pitchFamily="18" charset="0"/>
                <a:cs typeface="Times New Roman" panose="02020603050405020304" pitchFamily="18" charset="0"/>
              </a:rPr>
              <a:t>:</a:t>
            </a:r>
            <a:r>
              <a:rPr lang="el-GR" b="1" dirty="0">
                <a:solidFill>
                  <a:srgbClr val="00B050"/>
                </a:solidFill>
                <a:latin typeface="Times New Roman" panose="02020603050405020304" pitchFamily="18" charset="0"/>
                <a:cs typeface="Times New Roman" panose="02020603050405020304" pitchFamily="18" charset="0"/>
              </a:rPr>
              <a:t> </a:t>
            </a:r>
            <a:r>
              <a:rPr lang="el-GR" dirty="0">
                <a:solidFill>
                  <a:srgbClr val="00B050"/>
                </a:solidFill>
                <a:latin typeface="Times New Roman" panose="02020603050405020304" pitchFamily="18" charset="0"/>
                <a:cs typeface="Times New Roman" panose="02020603050405020304" pitchFamily="18" charset="0"/>
              </a:rPr>
              <a:t>Πρόγραμμα για τη δύσκολη κατάσταση της θανάτωσης ζώων στο </a:t>
            </a:r>
            <a:r>
              <a:rPr lang="el-GR" dirty="0" err="1">
                <a:solidFill>
                  <a:srgbClr val="00B050"/>
                </a:solidFill>
                <a:latin typeface="Times New Roman" panose="02020603050405020304" pitchFamily="18" charset="0"/>
                <a:cs typeface="Times New Roman" panose="02020603050405020304" pitchFamily="18" charset="0"/>
              </a:rPr>
              <a:t>Χερφορντ</a:t>
            </a:r>
            <a:r>
              <a:rPr lang="el-GR" dirty="0">
                <a:solidFill>
                  <a:srgbClr val="00B050"/>
                </a:solidFill>
                <a:latin typeface="Times New Roman" panose="02020603050405020304" pitchFamily="18" charset="0"/>
                <a:cs typeface="Times New Roman" panose="02020603050405020304" pitchFamily="18" charset="0"/>
              </a:rPr>
              <a:t>.</a:t>
            </a:r>
            <a:r>
              <a:rPr lang="en-US" dirty="0">
                <a:solidFill>
                  <a:srgbClr val="00B050"/>
                </a:solidFill>
                <a:latin typeface="Times New Roman" panose="02020603050405020304" pitchFamily="18" charset="0"/>
                <a:cs typeface="Times New Roman" panose="02020603050405020304" pitchFamily="18" charset="0"/>
              </a:rPr>
              <a:t> </a:t>
            </a:r>
            <a:r>
              <a:rPr lang="el-GR" dirty="0">
                <a:solidFill>
                  <a:srgbClr val="00B050"/>
                </a:solidFill>
                <a:latin typeface="Times New Roman" panose="02020603050405020304" pitchFamily="18" charset="0"/>
                <a:cs typeface="Times New Roman" panose="02020603050405020304" pitchFamily="18" charset="0"/>
              </a:rPr>
              <a:t>Το τμήμα κοινωνικής Ιατρικής </a:t>
            </a:r>
            <a:r>
              <a:rPr lang="el-GR" dirty="0">
                <a:latin typeface="Times New Roman" panose="02020603050405020304" pitchFamily="18" charset="0"/>
                <a:cs typeface="Times New Roman" panose="02020603050405020304" pitchFamily="18" charset="0"/>
              </a:rPr>
              <a:t>σε συνεργασία με το τμήμα θεατρικής εκπαίδευσης εφάρμοσαν σε μαθητές 10-11 ετών  πρόγραμμα για τις ουσίες</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Ά</a:t>
            </a:r>
            <a:r>
              <a:rPr lang="el-GR" dirty="0" err="1">
                <a:latin typeface="Times New Roman" panose="02020603050405020304" pitchFamily="18" charset="0"/>
                <a:cs typeface="Times New Roman" panose="02020603050405020304" pitchFamily="18" charset="0"/>
              </a:rPr>
              <a:t>λκηστις</a:t>
            </a:r>
            <a:r>
              <a:rPr lang="el-GR" dirty="0">
                <a:latin typeface="Times New Roman" panose="02020603050405020304" pitchFamily="18" charset="0"/>
                <a:cs typeface="Times New Roman" panose="02020603050405020304" pitchFamily="18" charset="0"/>
              </a:rPr>
              <a:t>, 2009</a:t>
            </a:r>
            <a:r>
              <a:rPr lang="en-GB" dirty="0">
                <a:latin typeface="Times New Roman" panose="02020603050405020304" pitchFamily="18" charset="0"/>
                <a:cs typeface="Times New Roman" panose="02020603050405020304" pitchFamily="18" charset="0"/>
              </a:rPr>
              <a:t>: 40-41)</a:t>
            </a:r>
            <a:endParaRPr lang="en-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7237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615B999-E535-5E0F-5694-8B5EEC1C08A5}"/>
              </a:ext>
            </a:extLst>
          </p:cNvPr>
          <p:cNvSpPr txBox="1"/>
          <p:nvPr/>
        </p:nvSpPr>
        <p:spPr>
          <a:xfrm>
            <a:off x="0" y="142504"/>
            <a:ext cx="12192000" cy="5028492"/>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Τρείς ειδικότερες περιοχές που θα μπορούσε να χωριστεί σε τρείς περιοχές ενδιαφέροντος ανάλογα με τον χώρο, τον στόχο εφαρμογής, με βάση τις κατευθύνσεις που χρησιμοποιούν οι ερευνητές του εφαρμοσμένου θεάτρου για να το ορίσουν (</a:t>
            </a:r>
            <a:r>
              <a:rPr lang="el-GR" dirty="0" err="1">
                <a:latin typeface="Times New Roman" panose="02020603050405020304" pitchFamily="18" charset="0"/>
                <a:cs typeface="Times New Roman" panose="02020603050405020304" pitchFamily="18" charset="0"/>
              </a:rPr>
              <a:t>Ζώνιου</a:t>
            </a:r>
            <a:r>
              <a:rPr lang="el-GR" dirty="0">
                <a:latin typeface="Times New Roman" panose="02020603050405020304" pitchFamily="18" charset="0"/>
                <a:cs typeface="Times New Roman" panose="02020603050405020304" pitchFamily="18" charset="0"/>
              </a:rPr>
              <a:t>, 2016</a:t>
            </a:r>
            <a:r>
              <a:rPr lang="en-GB"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87-89):</a:t>
            </a:r>
            <a:endParaRPr lang="el-GR" dirty="0">
              <a:latin typeface="Times New Roman" panose="02020603050405020304" pitchFamily="18" charset="0"/>
              <a:cs typeface="Times New Roman" panose="02020603050405020304" pitchFamily="18" charset="0"/>
            </a:endParaRPr>
          </a:p>
          <a:p>
            <a:pPr marL="342900" indent="-342900" algn="just">
              <a:lnSpc>
                <a:spcPct val="150000"/>
              </a:lnSpc>
              <a:buAutoNum type="arabicPeriod"/>
            </a:pPr>
            <a:r>
              <a:rPr lang="el-GR" b="1" u="sng" dirty="0">
                <a:latin typeface="Times New Roman" panose="02020603050405020304" pitchFamily="18" charset="0"/>
                <a:cs typeface="Times New Roman" panose="02020603050405020304" pitchFamily="18" charset="0"/>
              </a:rPr>
              <a:t>Κοινωνικό θέατρο</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Αφρό</a:t>
            </a:r>
            <a:r>
              <a:rPr lang="en-GB" dirty="0" err="1">
                <a:latin typeface="Times New Roman" panose="02020603050405020304" pitchFamily="18" charset="0"/>
                <a:cs typeface="Times New Roman" panose="02020603050405020304" pitchFamily="18" charset="0"/>
              </a:rPr>
              <a:t>ά</a:t>
            </a:r>
            <a:r>
              <a:rPr lang="el-GR" dirty="0">
                <a:latin typeface="Times New Roman" panose="02020603050405020304" pitchFamily="18" charset="0"/>
                <a:cs typeface="Times New Roman" panose="02020603050405020304" pitchFamily="18" charset="0"/>
              </a:rPr>
              <a:t> κυρίως των κοινωνικό ακτιβισμό, την κοινωνική και πολιτισμική παρέμβαση μέσω θεάτρου, της κοινωνικής εργασίας μέσω του θεάτρου και άλλων κοινωνικών πρακτικών και διεπιστημονικής έρευνας (θέατρο της κοινότητας, του καταπιεσμένου, θέατρο για την ανάπτυξη, </a:t>
            </a:r>
            <a:r>
              <a:rPr lang="en-GB" dirty="0">
                <a:latin typeface="Times New Roman" panose="02020603050405020304" pitchFamily="18" charset="0"/>
                <a:cs typeface="Times New Roman" panose="02020603050405020304" pitchFamily="18" charset="0"/>
              </a:rPr>
              <a:t>playback theatre</a:t>
            </a:r>
            <a:r>
              <a:rPr lang="el-GR" dirty="0">
                <a:latin typeface="Times New Roman" panose="02020603050405020304" pitchFamily="18" charset="0"/>
                <a:cs typeface="Times New Roman" panose="02020603050405020304" pitchFamily="18" charset="0"/>
              </a:rPr>
              <a:t> κ.α.)</a:t>
            </a:r>
          </a:p>
          <a:p>
            <a:pPr marL="342900" indent="-342900" algn="just">
              <a:lnSpc>
                <a:spcPct val="150000"/>
              </a:lnSpc>
              <a:buAutoNum type="arabicPeriod"/>
            </a:pPr>
            <a:r>
              <a:rPr lang="el-GR" b="1" u="sng" dirty="0">
                <a:latin typeface="Times New Roman" panose="02020603050405020304" pitchFamily="18" charset="0"/>
                <a:cs typeface="Times New Roman" panose="02020603050405020304" pitchFamily="18" charset="0"/>
              </a:rPr>
              <a:t>Θέατρο στην εκπαίδευση</a:t>
            </a:r>
            <a:r>
              <a:rPr lang="en-GB"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Αφορά κυρίως εφαρμογή θεατρικών τεχνικών στην τυπική και μη τυπική εκπαίδευση συνδυάζοντας και πολλά άλλα ειδή παραστατικών τεχνικών όπως μιμική, χορός, μουσική, σωματικό θέατρο, περιλαμβάνοντας είδη όπως το θέατρο στην εκπαίδευση (</a:t>
            </a:r>
            <a:r>
              <a:rPr lang="en-GB" dirty="0">
                <a:latin typeface="Times New Roman" panose="02020603050405020304" pitchFamily="18" charset="0"/>
                <a:cs typeface="Times New Roman" panose="02020603050405020304" pitchFamily="18" charset="0"/>
              </a:rPr>
              <a:t>TIE) </a:t>
            </a:r>
            <a:r>
              <a:rPr lang="el-GR" dirty="0">
                <a:latin typeface="Times New Roman" panose="02020603050405020304" pitchFamily="18" charset="0"/>
                <a:cs typeface="Times New Roman" panose="02020603050405020304" pitchFamily="18" charset="0"/>
              </a:rPr>
              <a:t>και το εκπαιδευτικό δράμα (</a:t>
            </a:r>
            <a:r>
              <a:rPr lang="en-GB" dirty="0">
                <a:latin typeface="Times New Roman" panose="02020603050405020304" pitchFamily="18" charset="0"/>
                <a:cs typeface="Times New Roman" panose="02020603050405020304" pitchFamily="18" charset="0"/>
              </a:rPr>
              <a:t>Educational Drama).</a:t>
            </a:r>
          </a:p>
          <a:p>
            <a:pPr marL="342900" indent="-342900" algn="just">
              <a:lnSpc>
                <a:spcPct val="150000"/>
              </a:lnSpc>
              <a:buAutoNum type="arabicPeriod"/>
            </a:pPr>
            <a:r>
              <a:rPr lang="el-GR" b="1" u="sng" dirty="0">
                <a:latin typeface="Times New Roman" panose="02020603050405020304" pitchFamily="18" charset="0"/>
                <a:cs typeface="Times New Roman" panose="02020603050405020304" pitchFamily="18" charset="0"/>
              </a:rPr>
              <a:t>Θεραπευτικό Θέατρο</a:t>
            </a:r>
            <a:r>
              <a:rPr lang="en-GB" b="1"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Αφορά μορφές και είδη που συναντούν τις θεωρίες, τα μέσα και τους σκοπούς της ψυχανάλυσης και της ψυχοθεραπείας χρησιμοποιώντας το θέατρο ως μέσο ψυχανάλυσης και ψυχοθεραπείας όπως το ψυχόδραμα και το κοινωνιόδραμα, τη ψυχοθεραπεία, τη </a:t>
            </a:r>
            <a:r>
              <a:rPr lang="el-GR" dirty="0" err="1">
                <a:latin typeface="Times New Roman" panose="02020603050405020304" pitchFamily="18" charset="0"/>
                <a:cs typeface="Times New Roman" panose="02020603050405020304" pitchFamily="18" charset="0"/>
              </a:rPr>
              <a:t>παιγνιδοθεραπεία</a:t>
            </a:r>
            <a:r>
              <a:rPr lang="el-GR" dirty="0">
                <a:latin typeface="Times New Roman" panose="02020603050405020304" pitchFamily="18" charset="0"/>
                <a:cs typeface="Times New Roman" panose="02020603050405020304" pitchFamily="18" charset="0"/>
              </a:rPr>
              <a:t> και τη </a:t>
            </a:r>
            <a:r>
              <a:rPr lang="el-GR" dirty="0" err="1">
                <a:latin typeface="Times New Roman" panose="02020603050405020304" pitchFamily="18" charset="0"/>
                <a:cs typeface="Times New Roman" panose="02020603050405020304" pitchFamily="18" charset="0"/>
              </a:rPr>
              <a:t>δραματοθεραπεία</a:t>
            </a:r>
            <a:endParaRPr lang="el-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4994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65161" y="42792"/>
            <a:ext cx="8023539" cy="369332"/>
          </a:xfrm>
          <a:prstGeom prst="rect">
            <a:avLst/>
          </a:prstGeom>
          <a:noFill/>
        </p:spPr>
        <p:txBody>
          <a:bodyPr wrap="square" rtlCol="0">
            <a:spAutoFit/>
          </a:bodyPr>
          <a:lstStyle/>
          <a:p>
            <a:pPr marL="285750" indent="-285750" algn="ctr">
              <a:buFont typeface="Wingdings" charset="2"/>
              <a:buChar char="Ø"/>
            </a:pPr>
            <a:r>
              <a:rPr lang="el-GR" b="1" dirty="0">
                <a:latin typeface="Times New Roman" charset="0"/>
                <a:ea typeface="Times New Roman" charset="0"/>
                <a:cs typeface="Times New Roman" charset="0"/>
              </a:rPr>
              <a:t>Ενδεικτική Βιβλιογραφία</a:t>
            </a:r>
            <a:endParaRPr lang="en-US" b="1" dirty="0">
              <a:latin typeface="Times New Roman" charset="0"/>
              <a:ea typeface="Times New Roman" charset="0"/>
              <a:cs typeface="Times New Roman" charset="0"/>
            </a:endParaRPr>
          </a:p>
        </p:txBody>
      </p:sp>
      <p:sp>
        <p:nvSpPr>
          <p:cNvPr id="6" name="TextBox 5"/>
          <p:cNvSpPr txBox="1"/>
          <p:nvPr/>
        </p:nvSpPr>
        <p:spPr>
          <a:xfrm>
            <a:off x="0" y="227458"/>
            <a:ext cx="12015989" cy="7986802"/>
          </a:xfrm>
          <a:prstGeom prst="rect">
            <a:avLst/>
          </a:prstGeom>
          <a:noFill/>
        </p:spPr>
        <p:txBody>
          <a:bodyPr wrap="square" rtlCol="0">
            <a:spAutoFit/>
          </a:bodyPr>
          <a:lstStyle/>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Άλκηστις</a:t>
            </a:r>
            <a:r>
              <a:rPr lang="el-GR" sz="1600" dirty="0">
                <a:latin typeface="Times New Roman" charset="0"/>
                <a:ea typeface="Times New Roman" charset="0"/>
                <a:cs typeface="Times New Roman" charset="0"/>
              </a:rPr>
              <a:t> (2008). </a:t>
            </a:r>
            <a:r>
              <a:rPr lang="el-GR" sz="1600" i="1" dirty="0">
                <a:latin typeface="Times New Roman" charset="0"/>
                <a:ea typeface="Times New Roman" charset="0"/>
                <a:cs typeface="Times New Roman" charset="0"/>
              </a:rPr>
              <a:t>Μαύρη Αγελάδα-Άσπρη Αγελάδα: Δραματική Τέχνη στην Εκπαίδευση και </a:t>
            </a:r>
            <a:r>
              <a:rPr lang="el-GR" sz="1600" i="1" dirty="0" err="1">
                <a:latin typeface="Times New Roman" charset="0"/>
                <a:ea typeface="Times New Roman" charset="0"/>
                <a:cs typeface="Times New Roman" charset="0"/>
              </a:rPr>
              <a:t>Διαπολιτισμικότητα</a:t>
            </a:r>
            <a:r>
              <a:rPr lang="el-GR" sz="1600" dirty="0">
                <a:latin typeface="Times New Roman" charset="0"/>
                <a:ea typeface="Times New Roman" charset="0"/>
                <a:cs typeface="Times New Roman" charset="0"/>
              </a:rPr>
              <a:t>. Αθήνα: Τόπος.</a:t>
            </a:r>
          </a:p>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Γραμματάς</a:t>
            </a:r>
            <a:r>
              <a:rPr lang="el-GR" sz="1600" dirty="0">
                <a:latin typeface="Times New Roman" charset="0"/>
                <a:ea typeface="Times New Roman" charset="0"/>
                <a:cs typeface="Times New Roman" charset="0"/>
              </a:rPr>
              <a:t>, Θ. (2014). Το θέατρο στην εκπαίδευση: Καλλιτεχνική έκφραση και παιδαγωγία. </a:t>
            </a:r>
            <a:r>
              <a:rPr lang="el-GR" sz="1600" dirty="0" err="1">
                <a:latin typeface="Times New Roman" charset="0"/>
                <a:ea typeface="Times New Roman" charset="0"/>
                <a:cs typeface="Times New Roman" charset="0"/>
              </a:rPr>
              <a:t>Ζεφύρι</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Διάδραση</a:t>
            </a:r>
            <a:r>
              <a:rPr lang="el-GR" sz="1600" dirty="0">
                <a:latin typeface="Times New Roman" charset="0"/>
                <a:ea typeface="Times New Roman" charset="0"/>
                <a:cs typeface="Times New Roman" charset="0"/>
              </a:rPr>
              <a:t>. </a:t>
            </a:r>
            <a:endParaRPr lang="en-US" sz="1600" dirty="0">
              <a:latin typeface="Times New Roman" charset="0"/>
              <a:ea typeface="Times New Roman" charset="0"/>
              <a:cs typeface="Times New Roman" charset="0"/>
            </a:endParaRPr>
          </a:p>
          <a:p>
            <a:pPr marL="285750" indent="-285750">
              <a:lnSpc>
                <a:spcPct val="150000"/>
              </a:lnSpc>
              <a:buFont typeface="Arial" charset="0"/>
              <a:buChar char="•"/>
            </a:pPr>
            <a:r>
              <a:rPr lang="el-GR" sz="1600" dirty="0" err="1">
                <a:latin typeface="Times New Roman" charset="0"/>
                <a:ea typeface="Times New Roman" charset="0"/>
                <a:cs typeface="Times New Roman" charset="0"/>
              </a:rPr>
              <a:t>Δημητριάδης</a:t>
            </a:r>
            <a:r>
              <a:rPr lang="el-GR" sz="1600" dirty="0">
                <a:latin typeface="Times New Roman" charset="0"/>
                <a:ea typeface="Times New Roman" charset="0"/>
                <a:cs typeface="Times New Roman" charset="0"/>
              </a:rPr>
              <a:t>, Δ. (2020). </a:t>
            </a:r>
            <a:r>
              <a:rPr lang="el-GR" sz="1600" i="1" dirty="0">
                <a:latin typeface="Times New Roman" charset="0"/>
                <a:ea typeface="Times New Roman" charset="0"/>
                <a:cs typeface="Times New Roman" charset="0"/>
              </a:rPr>
              <a:t>Η </a:t>
            </a:r>
            <a:r>
              <a:rPr lang="el-GR" sz="1600" i="1" dirty="0" err="1">
                <a:latin typeface="Times New Roman" charset="0"/>
                <a:ea typeface="Times New Roman" charset="0"/>
                <a:cs typeface="Times New Roman" charset="0"/>
              </a:rPr>
              <a:t>διδακτικη</a:t>
            </a:r>
            <a:r>
              <a:rPr lang="el-GR" sz="1600" i="1" dirty="0">
                <a:latin typeface="Times New Roman" charset="0"/>
                <a:ea typeface="Times New Roman" charset="0"/>
                <a:cs typeface="Times New Roman" charset="0"/>
              </a:rPr>
              <a:t>́ της </a:t>
            </a:r>
            <a:r>
              <a:rPr lang="el-GR" sz="1600" i="1" dirty="0" err="1">
                <a:latin typeface="Times New Roman" charset="0"/>
                <a:ea typeface="Times New Roman" charset="0"/>
                <a:cs typeface="Times New Roman" charset="0"/>
              </a:rPr>
              <a:t>ιστορίας</a:t>
            </a:r>
            <a:r>
              <a:rPr lang="el-GR" sz="1600" i="1" dirty="0">
                <a:latin typeface="Times New Roman" charset="0"/>
                <a:ea typeface="Times New Roman" charset="0"/>
                <a:cs typeface="Times New Roman" charset="0"/>
              </a:rPr>
              <a:t> </a:t>
            </a:r>
            <a:r>
              <a:rPr lang="el-GR" sz="1600" i="1" dirty="0" err="1">
                <a:latin typeface="Times New Roman" charset="0"/>
                <a:ea typeface="Times New Roman" charset="0"/>
                <a:cs typeface="Times New Roman" charset="0"/>
              </a:rPr>
              <a:t>μέσω</a:t>
            </a:r>
            <a:r>
              <a:rPr lang="el-GR" sz="1600" i="1" dirty="0">
                <a:latin typeface="Times New Roman" charset="0"/>
                <a:ea typeface="Times New Roman" charset="0"/>
                <a:cs typeface="Times New Roman" charset="0"/>
              </a:rPr>
              <a:t> της </a:t>
            </a:r>
            <a:r>
              <a:rPr lang="el-GR" sz="1600" i="1" dirty="0" err="1">
                <a:latin typeface="Times New Roman" charset="0"/>
                <a:ea typeface="Times New Roman" charset="0"/>
                <a:cs typeface="Times New Roman" charset="0"/>
              </a:rPr>
              <a:t>δραματικής</a:t>
            </a:r>
            <a:r>
              <a:rPr lang="el-GR" sz="1600" i="1" dirty="0">
                <a:latin typeface="Times New Roman" charset="0"/>
                <a:ea typeface="Times New Roman" charset="0"/>
                <a:cs typeface="Times New Roman" charset="0"/>
              </a:rPr>
              <a:t> </a:t>
            </a:r>
            <a:r>
              <a:rPr lang="el-GR" sz="1600" i="1" dirty="0" err="1">
                <a:latin typeface="Times New Roman" charset="0"/>
                <a:ea typeface="Times New Roman" charset="0"/>
                <a:cs typeface="Times New Roman" charset="0"/>
              </a:rPr>
              <a:t>τέχνης</a:t>
            </a:r>
            <a:r>
              <a:rPr lang="el-GR" sz="1600" i="1" dirty="0">
                <a:latin typeface="Times New Roman" charset="0"/>
                <a:ea typeface="Times New Roman" charset="0"/>
                <a:cs typeface="Times New Roman" charset="0"/>
              </a:rPr>
              <a:t> στη </a:t>
            </a:r>
            <a:r>
              <a:rPr lang="el-GR" sz="1600" i="1" dirty="0" err="1">
                <a:latin typeface="Times New Roman" charset="0"/>
                <a:ea typeface="Times New Roman" charset="0"/>
                <a:cs typeface="Times New Roman" charset="0"/>
              </a:rPr>
              <a:t>διαπολιτισμικη</a:t>
            </a:r>
            <a:r>
              <a:rPr lang="el-GR" sz="1600" i="1" dirty="0">
                <a:latin typeface="Times New Roman" charset="0"/>
                <a:ea typeface="Times New Roman" charset="0"/>
                <a:cs typeface="Times New Roman" charset="0"/>
              </a:rPr>
              <a:t>́ </a:t>
            </a:r>
            <a:r>
              <a:rPr lang="el-GR" sz="1600" i="1" dirty="0" err="1">
                <a:latin typeface="Times New Roman" charset="0"/>
                <a:ea typeface="Times New Roman" charset="0"/>
                <a:cs typeface="Times New Roman" charset="0"/>
              </a:rPr>
              <a:t>εκπαίδευση</a:t>
            </a:r>
            <a:r>
              <a:rPr lang="el-GR" sz="1600" i="1" dirty="0">
                <a:latin typeface="Times New Roman" charset="0"/>
                <a:ea typeface="Times New Roman" charset="0"/>
                <a:cs typeface="Times New Roman" charset="0"/>
              </a:rPr>
              <a:t> των </a:t>
            </a:r>
            <a:r>
              <a:rPr lang="el-GR" sz="1600" i="1" dirty="0" err="1">
                <a:latin typeface="Times New Roman" charset="0"/>
                <a:ea typeface="Times New Roman" charset="0"/>
                <a:cs typeface="Times New Roman" charset="0"/>
              </a:rPr>
              <a:t>μαθητών</a:t>
            </a:r>
            <a:r>
              <a:rPr lang="el-GR" sz="1600" i="1" dirty="0">
                <a:latin typeface="Times New Roman" charset="0"/>
                <a:ea typeface="Times New Roman" charset="0"/>
                <a:cs typeface="Times New Roman" charset="0"/>
              </a:rPr>
              <a:t> της Δ’ </a:t>
            </a:r>
            <a:r>
              <a:rPr lang="el-GR" sz="1600" i="1" dirty="0" err="1">
                <a:latin typeface="Times New Roman" charset="0"/>
                <a:ea typeface="Times New Roman" charset="0"/>
                <a:cs typeface="Times New Roman" charset="0"/>
              </a:rPr>
              <a:t>Δημοτικου</a:t>
            </a:r>
            <a:r>
              <a:rPr lang="el-GR" sz="1600" i="1"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Τμήμα</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Μέσων</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Επικοινωνίας</a:t>
            </a:r>
            <a:r>
              <a:rPr lang="el-GR" sz="1600" dirty="0">
                <a:latin typeface="Times New Roman" charset="0"/>
                <a:ea typeface="Times New Roman" charset="0"/>
                <a:cs typeface="Times New Roman" charset="0"/>
              </a:rPr>
              <a:t> και </a:t>
            </a:r>
            <a:r>
              <a:rPr lang="el-GR" sz="1600" dirty="0" err="1">
                <a:latin typeface="Times New Roman" charset="0"/>
                <a:ea typeface="Times New Roman" charset="0"/>
                <a:cs typeface="Times New Roman" charset="0"/>
              </a:rPr>
              <a:t>Πολιτισμου</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Σχολη</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Διεθνών</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Σπουδών</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Επικοινωνίας</a:t>
            </a:r>
            <a:r>
              <a:rPr lang="el-GR" sz="1600" dirty="0">
                <a:latin typeface="Times New Roman" charset="0"/>
                <a:ea typeface="Times New Roman" charset="0"/>
                <a:cs typeface="Times New Roman" charset="0"/>
              </a:rPr>
              <a:t> &amp; </a:t>
            </a:r>
            <a:r>
              <a:rPr lang="el-GR" sz="1600" dirty="0" err="1">
                <a:latin typeface="Times New Roman" charset="0"/>
                <a:ea typeface="Times New Roman" charset="0"/>
                <a:cs typeface="Times New Roman" charset="0"/>
              </a:rPr>
              <a:t>Πολιτισμου</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Πάντειο</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Πανεπιστήμιο</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Αθήνα</a:t>
            </a:r>
            <a:r>
              <a:rPr lang="el-GR" sz="1600" dirty="0">
                <a:latin typeface="Times New Roman" charset="0"/>
                <a:ea typeface="Times New Roman" charset="0"/>
                <a:cs typeface="Times New Roman" charset="0"/>
              </a:rPr>
              <a:t>. (</a:t>
            </a:r>
            <a:r>
              <a:rPr lang="en-US" sz="1600" dirty="0">
                <a:latin typeface="Times New Roman" charset="0"/>
                <a:ea typeface="Times New Roman" charset="0"/>
                <a:cs typeface="Times New Roman" charset="0"/>
                <a:hlinkClick r:id="rId2"/>
              </a:rPr>
              <a:t>https://thesis.ekt.gr/thesisBookReader/id/47229?lang=el - page/1/mode/2up</a:t>
            </a:r>
            <a:r>
              <a:rPr lang="el-GR" sz="1600" dirty="0">
                <a:latin typeface="Times New Roman" charset="0"/>
                <a:ea typeface="Times New Roman" charset="0"/>
                <a:cs typeface="Times New Roman" charset="0"/>
              </a:rPr>
              <a:t>) (σ.σ. 322-336). </a:t>
            </a:r>
            <a:endParaRPr lang="en-US" sz="1600" dirty="0">
              <a:latin typeface="Times New Roman" charset="0"/>
              <a:ea typeface="Times New Roman" charset="0"/>
              <a:cs typeface="Times New Roman" charset="0"/>
            </a:endParaRPr>
          </a:p>
          <a:p>
            <a:pPr marL="285750" indent="-285750" algn="just">
              <a:lnSpc>
                <a:spcPct val="150000"/>
              </a:lnSpc>
              <a:buFont typeface="Arial" panose="020B0604020202020204" pitchFamily="34" charset="0"/>
              <a:buChar char="•"/>
            </a:pPr>
            <a:r>
              <a:rPr lang="el-GR" dirty="0" err="1">
                <a:effectLst/>
                <a:latin typeface="Times New Roman" panose="02020603050405020304" pitchFamily="18" charset="0"/>
                <a:cs typeface="Times New Roman" panose="02020603050405020304" pitchFamily="18" charset="0"/>
              </a:rPr>
              <a:t>Ζώνιου</a:t>
            </a:r>
            <a:r>
              <a:rPr lang="el-GR" dirty="0">
                <a:effectLst/>
                <a:latin typeface="Times New Roman" panose="02020603050405020304" pitchFamily="18" charset="0"/>
                <a:cs typeface="Times New Roman" panose="02020603050405020304" pitchFamily="18" charset="0"/>
              </a:rPr>
              <a:t>, Χ. (2003). Το </a:t>
            </a:r>
            <a:r>
              <a:rPr lang="el-GR" dirty="0" err="1">
                <a:effectLst/>
                <a:latin typeface="Times New Roman" panose="02020603050405020304" pitchFamily="18" charset="0"/>
                <a:cs typeface="Times New Roman" panose="02020603050405020304" pitchFamily="18" charset="0"/>
              </a:rPr>
              <a:t>Θέατρο</a:t>
            </a:r>
            <a:r>
              <a:rPr lang="el-GR" dirty="0">
                <a:effectLst/>
                <a:latin typeface="Times New Roman" panose="02020603050405020304" pitchFamily="18" charset="0"/>
                <a:cs typeface="Times New Roman" panose="02020603050405020304" pitchFamily="18" charset="0"/>
              </a:rPr>
              <a:t> του </a:t>
            </a:r>
            <a:r>
              <a:rPr lang="el-GR" dirty="0" err="1">
                <a:effectLst/>
                <a:latin typeface="Times New Roman" panose="02020603050405020304" pitchFamily="18" charset="0"/>
                <a:cs typeface="Times New Roman" panose="02020603050405020304" pitchFamily="18" charset="0"/>
              </a:rPr>
              <a:t>Καταπιεσμένου</a:t>
            </a:r>
            <a:r>
              <a:rPr lang="el-GR"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Εκπαίδευση</a:t>
            </a:r>
            <a:r>
              <a:rPr lang="el-GR" i="1" dirty="0">
                <a:effectLst/>
                <a:latin typeface="Times New Roman" panose="02020603050405020304" pitchFamily="18" charset="0"/>
                <a:cs typeface="Times New Roman" panose="02020603050405020304" pitchFamily="18" charset="0"/>
              </a:rPr>
              <a:t> &amp; </a:t>
            </a:r>
            <a:r>
              <a:rPr lang="el-GR" i="1" dirty="0" err="1">
                <a:effectLst/>
                <a:latin typeface="Times New Roman" panose="02020603050405020304" pitchFamily="18" charset="0"/>
                <a:cs typeface="Times New Roman" panose="02020603050405020304" pitchFamily="18" charset="0"/>
              </a:rPr>
              <a:t>Θέατρο</a:t>
            </a:r>
            <a:r>
              <a:rPr lang="el-GR" dirty="0">
                <a:effectLst/>
                <a:latin typeface="Times New Roman" panose="02020603050405020304" pitchFamily="18" charset="0"/>
                <a:cs typeface="Times New Roman" panose="02020603050405020304" pitchFamily="18" charset="0"/>
              </a:rPr>
              <a:t>, 4, 62-69.</a:t>
            </a:r>
          </a:p>
          <a:p>
            <a:pPr marL="285750" indent="-285750" algn="just">
              <a:lnSpc>
                <a:spcPct val="150000"/>
              </a:lnSpc>
              <a:buFont typeface="Arial" panose="020B0604020202020204" pitchFamily="34" charset="0"/>
              <a:buChar char="•"/>
            </a:pPr>
            <a:r>
              <a:rPr lang="el-GR" dirty="0" err="1">
                <a:effectLst/>
                <a:latin typeface="Times New Roman" panose="02020603050405020304" pitchFamily="18" charset="0"/>
                <a:cs typeface="Times New Roman" panose="02020603050405020304" pitchFamily="18" charset="0"/>
              </a:rPr>
              <a:t>Ζώνιου</a:t>
            </a:r>
            <a:r>
              <a:rPr lang="el-GR" dirty="0">
                <a:effectLst/>
                <a:latin typeface="Times New Roman" panose="02020603050405020304" pitchFamily="18" charset="0"/>
                <a:cs typeface="Times New Roman" panose="02020603050405020304" pitchFamily="18" charset="0"/>
              </a:rPr>
              <a:t>, Χ. (2007). </a:t>
            </a:r>
            <a:r>
              <a:rPr lang="el-GR" i="1" dirty="0">
                <a:effectLst/>
                <a:latin typeface="Times New Roman" panose="02020603050405020304" pitchFamily="18" charset="0"/>
                <a:cs typeface="Times New Roman" panose="02020603050405020304" pitchFamily="18" charset="0"/>
              </a:rPr>
              <a:t>Το </a:t>
            </a:r>
            <a:r>
              <a:rPr lang="el-GR" i="1" dirty="0" err="1">
                <a:effectLst/>
                <a:latin typeface="Times New Roman" panose="02020603050405020304" pitchFamily="18" charset="0"/>
                <a:cs typeface="Times New Roman" panose="02020603050405020304" pitchFamily="18" charset="0"/>
              </a:rPr>
              <a:t>εφαρμοσμένο</a:t>
            </a:r>
            <a:r>
              <a:rPr lang="el-GR" i="1"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θέατρο</a:t>
            </a:r>
            <a:r>
              <a:rPr lang="el-GR" i="1" dirty="0">
                <a:effectLst/>
                <a:latin typeface="Times New Roman" panose="02020603050405020304" pitchFamily="18" charset="0"/>
                <a:cs typeface="Times New Roman" panose="02020603050405020304" pitchFamily="18" charset="0"/>
              </a:rPr>
              <a:t> στη μη </a:t>
            </a:r>
            <a:r>
              <a:rPr lang="el-GR" i="1" dirty="0" err="1">
                <a:effectLst/>
                <a:latin typeface="Times New Roman" panose="02020603050405020304" pitchFamily="18" charset="0"/>
                <a:cs typeface="Times New Roman" panose="02020603050405020304" pitchFamily="18" charset="0"/>
              </a:rPr>
              <a:t>τυπικη</a:t>
            </a:r>
            <a:r>
              <a:rPr lang="el-GR" i="1" dirty="0">
                <a:effectLst/>
                <a:latin typeface="Times New Roman" panose="02020603050405020304" pitchFamily="18" charset="0"/>
                <a:cs typeface="Times New Roman" panose="02020603050405020304" pitchFamily="18" charset="0"/>
              </a:rPr>
              <a:t>́ και την </a:t>
            </a:r>
            <a:r>
              <a:rPr lang="el-GR" i="1" dirty="0" err="1">
                <a:effectLst/>
                <a:latin typeface="Times New Roman" panose="02020603050405020304" pitchFamily="18" charset="0"/>
                <a:cs typeface="Times New Roman" panose="02020603050405020304" pitchFamily="18" charset="0"/>
              </a:rPr>
              <a:t>άτυπη</a:t>
            </a:r>
            <a:r>
              <a:rPr lang="el-GR" i="1"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εκπαίδευση</a:t>
            </a:r>
            <a:r>
              <a:rPr lang="el-GR" i="1" dirty="0">
                <a:effectLst/>
                <a:latin typeface="Times New Roman" panose="02020603050405020304" pitchFamily="18" charset="0"/>
                <a:cs typeface="Times New Roman" panose="02020603050405020304" pitchFamily="18" charset="0"/>
              </a:rPr>
              <a:t>: το </a:t>
            </a:r>
            <a:r>
              <a:rPr lang="el-GR" i="1" dirty="0" err="1">
                <a:effectLst/>
                <a:latin typeface="Times New Roman" panose="02020603050405020304" pitchFamily="18" charset="0"/>
                <a:cs typeface="Times New Roman" panose="02020603050405020304" pitchFamily="18" charset="0"/>
              </a:rPr>
              <a:t>κοινωνικο</a:t>
            </a:r>
            <a:r>
              <a:rPr lang="el-GR" i="1"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θέατρο</a:t>
            </a:r>
            <a:r>
              <a:rPr lang="el-GR" i="1" dirty="0">
                <a:effectLst/>
                <a:latin typeface="Times New Roman" panose="02020603050405020304" pitchFamily="18" charset="0"/>
                <a:cs typeface="Times New Roman" panose="02020603050405020304" pitchFamily="18" charset="0"/>
              </a:rPr>
              <a:t>. </a:t>
            </a:r>
            <a:r>
              <a:rPr lang="el-GR" dirty="0">
                <a:effectLst/>
                <a:latin typeface="Times New Roman" panose="02020603050405020304" pitchFamily="18" charset="0"/>
                <a:cs typeface="Times New Roman" panose="02020603050405020304" pitchFamily="18" charset="0"/>
              </a:rPr>
              <a:t>Στο Α. </a:t>
            </a:r>
            <a:r>
              <a:rPr lang="el-GR" dirty="0" err="1">
                <a:effectLst/>
                <a:latin typeface="Times New Roman" panose="02020603050405020304" pitchFamily="18" charset="0"/>
                <a:cs typeface="Times New Roman" panose="02020603050405020304" pitchFamily="18" charset="0"/>
              </a:rPr>
              <a:t>Τσιάρας</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επιμ</a:t>
            </a:r>
            <a:r>
              <a:rPr lang="el-GR" dirty="0">
                <a:effectLst/>
                <a:latin typeface="Times New Roman" panose="02020603050405020304" pitchFamily="18" charset="0"/>
                <a:cs typeface="Times New Roman" panose="02020603050405020304" pitchFamily="18" charset="0"/>
              </a:rPr>
              <a:t>.), </a:t>
            </a:r>
            <a:r>
              <a:rPr lang="el-GR" i="1" dirty="0">
                <a:effectLst/>
                <a:latin typeface="Times New Roman" panose="02020603050405020304" pitchFamily="18" charset="0"/>
                <a:cs typeface="Times New Roman" panose="02020603050405020304" pitchFamily="18" charset="0"/>
              </a:rPr>
              <a:t>Το </a:t>
            </a:r>
            <a:r>
              <a:rPr lang="el-GR" i="1" dirty="0" err="1">
                <a:effectLst/>
                <a:latin typeface="Times New Roman" panose="02020603050405020304" pitchFamily="18" charset="0"/>
                <a:cs typeface="Times New Roman" panose="02020603050405020304" pitchFamily="18" charset="0"/>
              </a:rPr>
              <a:t>θέατρο</a:t>
            </a:r>
            <a:r>
              <a:rPr lang="el-GR" i="1" dirty="0">
                <a:effectLst/>
                <a:latin typeface="Times New Roman" panose="02020603050405020304" pitchFamily="18" charset="0"/>
                <a:cs typeface="Times New Roman" panose="02020603050405020304" pitchFamily="18" charset="0"/>
              </a:rPr>
              <a:t> στην </a:t>
            </a:r>
            <a:r>
              <a:rPr lang="el-GR" i="1" dirty="0" err="1">
                <a:effectLst/>
                <a:latin typeface="Times New Roman" panose="02020603050405020304" pitchFamily="18" charset="0"/>
                <a:cs typeface="Times New Roman" panose="02020603050405020304" pitchFamily="18" charset="0"/>
              </a:rPr>
              <a:t>εκπαίδευση</a:t>
            </a:r>
            <a:r>
              <a:rPr lang="el-GR" i="1"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θεωρία</a:t>
            </a:r>
            <a:r>
              <a:rPr lang="el-GR" i="1" dirty="0">
                <a:effectLst/>
                <a:latin typeface="Times New Roman" panose="02020603050405020304" pitchFamily="18" charset="0"/>
                <a:cs typeface="Times New Roman" panose="02020603050405020304" pitchFamily="18" charset="0"/>
              </a:rPr>
              <a:t> και </a:t>
            </a:r>
            <a:r>
              <a:rPr lang="el-GR" i="1" dirty="0" err="1">
                <a:effectLst/>
                <a:latin typeface="Times New Roman" panose="02020603050405020304" pitchFamily="18" charset="0"/>
                <a:cs typeface="Times New Roman" panose="02020603050405020304" pitchFamily="18" charset="0"/>
              </a:rPr>
              <a:t>πράξη</a:t>
            </a:r>
            <a:r>
              <a:rPr lang="el-GR" i="1"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Πρακτικα</a:t>
            </a:r>
            <a:r>
              <a:rPr lang="el-GR" i="1" dirty="0">
                <a:effectLst/>
                <a:latin typeface="Times New Roman" panose="02020603050405020304" pitchFamily="18" charset="0"/>
                <a:cs typeface="Times New Roman" panose="02020603050405020304" pitchFamily="18" charset="0"/>
              </a:rPr>
              <a:t>́ των </a:t>
            </a:r>
            <a:r>
              <a:rPr lang="el-GR" i="1" dirty="0" err="1">
                <a:effectLst/>
                <a:latin typeface="Times New Roman" panose="02020603050405020304" pitchFamily="18" charset="0"/>
                <a:cs typeface="Times New Roman" panose="02020603050405020304" pitchFamily="18" charset="0"/>
              </a:rPr>
              <a:t>ημερίδων</a:t>
            </a:r>
            <a:r>
              <a:rPr lang="el-GR" i="1" dirty="0">
                <a:effectLst/>
                <a:latin typeface="Times New Roman" panose="02020603050405020304" pitchFamily="18" charset="0"/>
                <a:cs typeface="Times New Roman" panose="02020603050405020304" pitchFamily="18" charset="0"/>
              </a:rPr>
              <a:t> 2005-2006 του </a:t>
            </a:r>
            <a:r>
              <a:rPr lang="el-GR" i="1" dirty="0" err="1">
                <a:effectLst/>
                <a:latin typeface="Times New Roman" panose="02020603050405020304" pitchFamily="18" charset="0"/>
                <a:cs typeface="Times New Roman" panose="02020603050405020304" pitchFamily="18" charset="0"/>
              </a:rPr>
              <a:t>Πανεπιστημίου</a:t>
            </a:r>
            <a:r>
              <a:rPr lang="el-GR" i="1"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Πελοποννήσου</a:t>
            </a:r>
            <a:r>
              <a:rPr lang="el-GR" i="1" dirty="0">
                <a:effectLst/>
                <a:latin typeface="Times New Roman" panose="02020603050405020304" pitchFamily="18" charset="0"/>
                <a:cs typeface="Times New Roman" panose="02020603050405020304" pitchFamily="18" charset="0"/>
              </a:rPr>
              <a:t> </a:t>
            </a:r>
            <a:r>
              <a:rPr lang="el-GR" dirty="0">
                <a:effectLst/>
                <a:latin typeface="Times New Roman" panose="02020603050405020304" pitchFamily="18" charset="0"/>
                <a:cs typeface="Times New Roman" panose="02020603050405020304" pitchFamily="18" charset="0"/>
              </a:rPr>
              <a:t>(</a:t>
            </a:r>
            <a:r>
              <a:rPr lang="el-GR" dirty="0" err="1">
                <a:effectLst/>
                <a:latin typeface="Times New Roman" panose="02020603050405020304" pitchFamily="18" charset="0"/>
                <a:cs typeface="Times New Roman" panose="02020603050405020304" pitchFamily="18" charset="0"/>
              </a:rPr>
              <a:t>σσ</a:t>
            </a:r>
            <a:r>
              <a:rPr lang="el-GR" dirty="0">
                <a:effectLst/>
                <a:latin typeface="Times New Roman" panose="02020603050405020304" pitchFamily="18" charset="0"/>
                <a:cs typeface="Times New Roman" panose="02020603050405020304" pitchFamily="18" charset="0"/>
              </a:rPr>
              <a:t>. 71- 82). </a:t>
            </a:r>
            <a:r>
              <a:rPr lang="el-GR" dirty="0" err="1">
                <a:effectLst/>
                <a:latin typeface="Times New Roman" panose="02020603050405020304" pitchFamily="18" charset="0"/>
                <a:cs typeface="Times New Roman" panose="02020603050405020304" pitchFamily="18" charset="0"/>
              </a:rPr>
              <a:t>Αθήνα</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Παπαζήση</a:t>
            </a:r>
            <a:r>
              <a:rPr lang="el-GR" dirty="0">
                <a:effectLst/>
                <a:latin typeface="Times New Roman" panose="02020603050405020304" pitchFamily="18" charset="0"/>
                <a:cs typeface="Times New Roman" panose="02020603050405020304" pitchFamily="18" charset="0"/>
              </a:rPr>
              <a:t>. </a:t>
            </a:r>
            <a:endParaRPr lang="el-GR"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l-GR" dirty="0" err="1">
                <a:effectLst/>
                <a:latin typeface="Times New Roman" panose="02020603050405020304" pitchFamily="18" charset="0"/>
                <a:cs typeface="Times New Roman" panose="02020603050405020304" pitchFamily="18" charset="0"/>
              </a:rPr>
              <a:t>Ζώνιου</a:t>
            </a:r>
            <a:r>
              <a:rPr lang="el-GR" dirty="0">
                <a:effectLst/>
                <a:latin typeface="Times New Roman" panose="02020603050405020304" pitchFamily="18" charset="0"/>
                <a:cs typeface="Times New Roman" panose="02020603050405020304" pitchFamily="18" charset="0"/>
              </a:rPr>
              <a:t>, Χ. (2016). </a:t>
            </a:r>
            <a:r>
              <a:rPr lang="el-GR" i="1" dirty="0">
                <a:effectLst/>
                <a:latin typeface="Times New Roman" panose="02020603050405020304" pitchFamily="18" charset="0"/>
                <a:cs typeface="Times New Roman" panose="02020603050405020304" pitchFamily="18" charset="0"/>
              </a:rPr>
              <a:t>Η </a:t>
            </a:r>
            <a:r>
              <a:rPr lang="el-GR" i="1" dirty="0" err="1">
                <a:effectLst/>
                <a:latin typeface="Times New Roman" panose="02020603050405020304" pitchFamily="18" charset="0"/>
                <a:cs typeface="Times New Roman" panose="02020603050405020304" pitchFamily="18" charset="0"/>
              </a:rPr>
              <a:t>συμβολη</a:t>
            </a:r>
            <a:r>
              <a:rPr lang="el-GR" i="1" dirty="0">
                <a:effectLst/>
                <a:latin typeface="Times New Roman" panose="02020603050405020304" pitchFamily="18" charset="0"/>
                <a:cs typeface="Times New Roman" panose="02020603050405020304" pitchFamily="18" charset="0"/>
              </a:rPr>
              <a:t>́ του </a:t>
            </a:r>
            <a:r>
              <a:rPr lang="el-GR" i="1" dirty="0" err="1">
                <a:effectLst/>
                <a:latin typeface="Times New Roman" panose="02020603050405020304" pitchFamily="18" charset="0"/>
                <a:cs typeface="Times New Roman" panose="02020603050405020304" pitchFamily="18" charset="0"/>
              </a:rPr>
              <a:t>Θεάτρου</a:t>
            </a:r>
            <a:r>
              <a:rPr lang="el-GR" i="1" dirty="0">
                <a:effectLst/>
                <a:latin typeface="Times New Roman" panose="02020603050405020304" pitchFamily="18" charset="0"/>
                <a:cs typeface="Times New Roman" panose="02020603050405020304" pitchFamily="18" charset="0"/>
              </a:rPr>
              <a:t> του </a:t>
            </a:r>
            <a:r>
              <a:rPr lang="el-GR" i="1" dirty="0" err="1">
                <a:effectLst/>
                <a:latin typeface="Times New Roman" panose="02020603050405020304" pitchFamily="18" charset="0"/>
                <a:cs typeface="Times New Roman" panose="02020603050405020304" pitchFamily="18" charset="0"/>
              </a:rPr>
              <a:t>Καταπιεσμένου</a:t>
            </a:r>
            <a:r>
              <a:rPr lang="el-GR" i="1" dirty="0">
                <a:effectLst/>
                <a:latin typeface="Times New Roman" panose="02020603050405020304" pitchFamily="18" charset="0"/>
                <a:cs typeface="Times New Roman" panose="02020603050405020304" pitchFamily="18" charset="0"/>
              </a:rPr>
              <a:t> και </a:t>
            </a:r>
            <a:r>
              <a:rPr lang="el-GR" i="1" dirty="0" err="1">
                <a:effectLst/>
                <a:latin typeface="Times New Roman" panose="02020603050405020304" pitchFamily="18" charset="0"/>
                <a:cs typeface="Times New Roman" panose="02020603050405020304" pitchFamily="18" charset="0"/>
              </a:rPr>
              <a:t>άλλων</a:t>
            </a:r>
            <a:r>
              <a:rPr lang="el-GR" i="1"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δραματικών</a:t>
            </a:r>
            <a:r>
              <a:rPr lang="el-GR" i="1"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τεχνικών</a:t>
            </a:r>
            <a:r>
              <a:rPr lang="el-GR" i="1" dirty="0">
                <a:effectLst/>
                <a:latin typeface="Times New Roman" panose="02020603050405020304" pitchFamily="18" charset="0"/>
                <a:cs typeface="Times New Roman" panose="02020603050405020304" pitchFamily="18" charset="0"/>
              </a:rPr>
              <a:t> στην </a:t>
            </a:r>
            <a:r>
              <a:rPr lang="el-GR" i="1" dirty="0" err="1">
                <a:effectLst/>
                <a:latin typeface="Times New Roman" panose="02020603050405020304" pitchFamily="18" charset="0"/>
                <a:cs typeface="Times New Roman" panose="02020603050405020304" pitchFamily="18" charset="0"/>
              </a:rPr>
              <a:t>ανάπτυξη</a:t>
            </a:r>
            <a:r>
              <a:rPr lang="el-GR" i="1" dirty="0">
                <a:effectLst/>
                <a:latin typeface="Times New Roman" panose="02020603050405020304" pitchFamily="18" charset="0"/>
                <a:cs typeface="Times New Roman" panose="02020603050405020304" pitchFamily="18" charset="0"/>
              </a:rPr>
              <a:t> της </a:t>
            </a:r>
            <a:r>
              <a:rPr lang="el-GR" i="1" dirty="0" err="1">
                <a:effectLst/>
                <a:latin typeface="Times New Roman" panose="02020603050405020304" pitchFamily="18" charset="0"/>
                <a:cs typeface="Times New Roman" panose="02020603050405020304" pitchFamily="18" charset="0"/>
              </a:rPr>
              <a:t>διαπολιτισμικής</a:t>
            </a:r>
            <a:r>
              <a:rPr lang="el-GR" i="1" dirty="0">
                <a:effectLst/>
                <a:latin typeface="Times New Roman" panose="02020603050405020304" pitchFamily="18" charset="0"/>
                <a:cs typeface="Times New Roman" panose="02020603050405020304" pitchFamily="18" charset="0"/>
              </a:rPr>
              <a:t> </a:t>
            </a:r>
            <a:r>
              <a:rPr lang="el-GR" i="1" dirty="0" err="1">
                <a:effectLst/>
                <a:latin typeface="Times New Roman" panose="02020603050405020304" pitchFamily="18" charset="0"/>
                <a:cs typeface="Times New Roman" panose="02020603050405020304" pitchFamily="18" charset="0"/>
              </a:rPr>
              <a:t>ικανότητας</a:t>
            </a:r>
            <a:r>
              <a:rPr lang="el-GR" i="1" dirty="0">
                <a:effectLst/>
                <a:latin typeface="Times New Roman" panose="02020603050405020304" pitchFamily="18" charset="0"/>
                <a:cs typeface="Times New Roman" panose="02020603050405020304" pitchFamily="18" charset="0"/>
              </a:rPr>
              <a:t> των </a:t>
            </a:r>
            <a:r>
              <a:rPr lang="el-GR" i="1" dirty="0" err="1">
                <a:effectLst/>
                <a:latin typeface="Times New Roman" panose="02020603050405020304" pitchFamily="18" charset="0"/>
                <a:cs typeface="Times New Roman" panose="02020603050405020304" pitchFamily="18" charset="0"/>
              </a:rPr>
              <a:t>εκπαιδευτικών</a:t>
            </a:r>
            <a:r>
              <a:rPr lang="el-GR" i="1" dirty="0">
                <a:effectLst/>
                <a:latin typeface="Times New Roman" panose="02020603050405020304" pitchFamily="18" charset="0"/>
                <a:cs typeface="Times New Roman" panose="02020603050405020304" pitchFamily="18" charset="0"/>
              </a:rPr>
              <a:t>. </a:t>
            </a:r>
            <a:r>
              <a:rPr lang="el-GR" dirty="0">
                <a:effectLst/>
                <a:latin typeface="Times New Roman" panose="02020603050405020304" pitchFamily="18" charset="0"/>
                <a:cs typeface="Times New Roman" panose="02020603050405020304" pitchFamily="18" charset="0"/>
              </a:rPr>
              <a:t>(</a:t>
            </a:r>
            <a:r>
              <a:rPr lang="el-GR" dirty="0" err="1">
                <a:effectLst/>
                <a:latin typeface="Times New Roman" panose="02020603050405020304" pitchFamily="18" charset="0"/>
                <a:cs typeface="Times New Roman" panose="02020603050405020304" pitchFamily="18" charset="0"/>
              </a:rPr>
              <a:t>Διδακτορικη</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Διατριβη</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Πανεπιστήμιο</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Θεσσαλίας</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Σχολη</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Ανθρωπιστικών</a:t>
            </a:r>
            <a:r>
              <a:rPr lang="el-GR" dirty="0">
                <a:effectLst/>
                <a:latin typeface="Times New Roman" panose="02020603050405020304" pitchFamily="18" charset="0"/>
                <a:cs typeface="Times New Roman" panose="02020603050405020304" pitchFamily="18" charset="0"/>
              </a:rPr>
              <a:t> και </a:t>
            </a:r>
            <a:r>
              <a:rPr lang="el-GR" dirty="0" err="1">
                <a:effectLst/>
                <a:latin typeface="Times New Roman" panose="02020603050405020304" pitchFamily="18" charset="0"/>
                <a:cs typeface="Times New Roman" panose="02020603050405020304" pitchFamily="18" charset="0"/>
              </a:rPr>
              <a:t>Κοινωνικών</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Επιστημών</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Τμήμα</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Παιδαγωγικο</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Προσχολικής</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Εκπαίδευσης</a:t>
            </a:r>
            <a:r>
              <a:rPr lang="el-GR" dirty="0">
                <a:effectLst/>
                <a:latin typeface="Times New Roman" panose="02020603050405020304" pitchFamily="18" charset="0"/>
                <a:cs typeface="Times New Roman" panose="02020603050405020304" pitchFamily="18" charset="0"/>
              </a:rPr>
              <a:t>, </a:t>
            </a:r>
            <a:r>
              <a:rPr lang="el-GR" dirty="0" err="1">
                <a:effectLst/>
                <a:latin typeface="Times New Roman" panose="02020603050405020304" pitchFamily="18" charset="0"/>
                <a:cs typeface="Times New Roman" panose="02020603050405020304" pitchFamily="18" charset="0"/>
              </a:rPr>
              <a:t>Βόλος</a:t>
            </a:r>
            <a:r>
              <a:rPr lang="el-GR" dirty="0">
                <a:effectLst/>
                <a:latin typeface="Times New Roman" panose="02020603050405020304" pitchFamily="18" charset="0"/>
                <a:cs typeface="Times New Roman" panose="02020603050405020304" pitchFamily="18" charset="0"/>
              </a:rPr>
              <a:t>. </a:t>
            </a:r>
            <a:endParaRPr lang="el-GR" dirty="0">
              <a:latin typeface="Times New Roman" panose="02020603050405020304" pitchFamily="18" charset="0"/>
              <a:cs typeface="Times New Roman" panose="02020603050405020304" pitchFamily="18" charset="0"/>
            </a:endParaRPr>
          </a:p>
          <a:p>
            <a:pPr marL="285750" indent="-285750">
              <a:lnSpc>
                <a:spcPct val="150000"/>
              </a:lnSpc>
              <a:buFont typeface="Arial" charset="0"/>
              <a:buChar char="•"/>
            </a:pPr>
            <a:endParaRPr lang="el-GR" sz="1600" dirty="0">
              <a:latin typeface="Times New Roman" panose="02020603050405020304" pitchFamily="18" charset="0"/>
              <a:ea typeface="Times New Roman" charset="0"/>
              <a:cs typeface="Times New Roman" panose="02020603050405020304" pitchFamily="18" charset="0"/>
            </a:endParaRPr>
          </a:p>
          <a:p>
            <a:pPr>
              <a:lnSpc>
                <a:spcPct val="150000"/>
              </a:lnSpc>
            </a:pPr>
            <a:br>
              <a:rPr lang="el-GR" dirty="0">
                <a:latin typeface="Times New Roman" charset="0"/>
                <a:ea typeface="Times New Roman" charset="0"/>
                <a:cs typeface="Times New Roman" charset="0"/>
              </a:rPr>
            </a:br>
            <a:endParaRPr lang="el-GR"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lnSpc>
                <a:spcPct val="150000"/>
              </a:lnSpc>
              <a:buFont typeface="Arial" charset="0"/>
              <a:buChar char="•"/>
            </a:pP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buFont typeface="Arial" charset="0"/>
              <a:buChar char="•"/>
            </a:pP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7086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F6A2FD1-A6FB-3068-8EA7-892B5538B204}"/>
              </a:ext>
            </a:extLst>
          </p:cNvPr>
          <p:cNvSpPr txBox="1"/>
          <p:nvPr/>
        </p:nvSpPr>
        <p:spPr>
          <a:xfrm>
            <a:off x="0" y="0"/>
            <a:ext cx="12192000" cy="3366499"/>
          </a:xfrm>
          <a:prstGeom prst="rect">
            <a:avLst/>
          </a:prstGeom>
          <a:noFill/>
        </p:spPr>
        <p:txBody>
          <a:bodyPr wrap="square">
            <a:spAutoFit/>
          </a:bodyPr>
          <a:lstStyle/>
          <a:p>
            <a:pPr marL="285750" indent="-285750" algn="just">
              <a:lnSpc>
                <a:spcPct val="150000"/>
              </a:lnSpc>
              <a:buFont typeface="Arial" charset="0"/>
              <a:buChar char="•"/>
            </a:pPr>
            <a:r>
              <a:rPr lang="en-GB" b="0" i="0" dirty="0">
                <a:solidFill>
                  <a:srgbClr val="222222"/>
                </a:solidFill>
                <a:effectLst/>
                <a:latin typeface="Times New Roman" panose="02020603050405020304" pitchFamily="18" charset="0"/>
                <a:cs typeface="Times New Roman" panose="02020603050405020304" pitchFamily="18" charset="0"/>
              </a:rPr>
              <a:t>Neelands, J. (2007). Taming the political: The struggle over recognition in the politics of applied theatre. </a:t>
            </a:r>
            <a:r>
              <a:rPr lang="en-GB" b="0" i="1" dirty="0">
                <a:solidFill>
                  <a:srgbClr val="222222"/>
                </a:solidFill>
                <a:effectLst/>
                <a:latin typeface="Times New Roman" panose="02020603050405020304" pitchFamily="18" charset="0"/>
                <a:cs typeface="Times New Roman" panose="02020603050405020304" pitchFamily="18" charset="0"/>
              </a:rPr>
              <a:t>Research in drama education</a:t>
            </a:r>
            <a:r>
              <a:rPr lang="en-GB" b="0" i="0" dirty="0">
                <a:solidFill>
                  <a:srgbClr val="222222"/>
                </a:solidFill>
                <a:effectLst/>
                <a:latin typeface="Times New Roman" panose="02020603050405020304" pitchFamily="18" charset="0"/>
                <a:cs typeface="Times New Roman" panose="02020603050405020304" pitchFamily="18" charset="0"/>
              </a:rPr>
              <a:t>, </a:t>
            </a:r>
            <a:r>
              <a:rPr lang="en-GB" b="0" i="1" dirty="0">
                <a:solidFill>
                  <a:srgbClr val="222222"/>
                </a:solidFill>
                <a:effectLst/>
                <a:latin typeface="Times New Roman" panose="02020603050405020304" pitchFamily="18" charset="0"/>
                <a:cs typeface="Times New Roman" panose="02020603050405020304" pitchFamily="18" charset="0"/>
              </a:rPr>
              <a:t>12</a:t>
            </a:r>
            <a:r>
              <a:rPr lang="en-GB" b="0" i="0" dirty="0">
                <a:solidFill>
                  <a:srgbClr val="222222"/>
                </a:solidFill>
                <a:effectLst/>
                <a:latin typeface="Times New Roman" panose="02020603050405020304" pitchFamily="18" charset="0"/>
                <a:cs typeface="Times New Roman" panose="02020603050405020304" pitchFamily="18" charset="0"/>
              </a:rPr>
              <a:t>(3), 305-317</a:t>
            </a:r>
            <a:endParaRPr lang="el-GR" dirty="0">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 typeface="Arial" charset="0"/>
              <a:buChar char="•"/>
            </a:pPr>
            <a:r>
              <a:rPr lang="el-GR" dirty="0">
                <a:latin typeface="Times New Roman" charset="0"/>
                <a:ea typeface="Times New Roman" charset="0"/>
                <a:cs typeface="Times New Roman" charset="0"/>
              </a:rPr>
              <a:t>Παπαδόπουλος, Σ. (2010). </a:t>
            </a:r>
            <a:r>
              <a:rPr lang="el-GR" i="1" dirty="0">
                <a:latin typeface="Times New Roman" charset="0"/>
                <a:ea typeface="Times New Roman" charset="0"/>
                <a:cs typeface="Times New Roman" charset="0"/>
              </a:rPr>
              <a:t>Παιδαγωγική́ του θεάτρου</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Αυτοέκδοση</a:t>
            </a:r>
            <a:r>
              <a:rPr lang="el-GR" dirty="0">
                <a:latin typeface="Times New Roman" charset="0"/>
                <a:ea typeface="Times New Roman" charset="0"/>
                <a:cs typeface="Times New Roman" charset="0"/>
              </a:rPr>
              <a:t>.</a:t>
            </a:r>
          </a:p>
          <a:p>
            <a:pPr marL="285750" indent="-285750">
              <a:lnSpc>
                <a:spcPct val="150000"/>
              </a:lnSpc>
              <a:buFont typeface="Arial" charset="0"/>
              <a:buChar char="•"/>
            </a:pPr>
            <a:r>
              <a:rPr lang="el-GR" dirty="0" err="1">
                <a:latin typeface="Times New Roman" charset="0"/>
                <a:ea typeface="Times New Roman" charset="0"/>
                <a:cs typeface="Times New Roman" charset="0"/>
              </a:rPr>
              <a:t>Πίγκου</a:t>
            </a:r>
            <a:r>
              <a:rPr lang="el-GR" dirty="0">
                <a:latin typeface="Times New Roman" charset="0"/>
                <a:ea typeface="Times New Roman" charset="0"/>
                <a:cs typeface="Times New Roman" charset="0"/>
              </a:rPr>
              <a:t> - </a:t>
            </a:r>
            <a:r>
              <a:rPr lang="el-GR" dirty="0" err="1">
                <a:latin typeface="Times New Roman" charset="0"/>
                <a:ea typeface="Times New Roman" charset="0"/>
                <a:cs typeface="Times New Roman" charset="0"/>
              </a:rPr>
              <a:t>Ρεπούση</a:t>
            </a:r>
            <a:r>
              <a:rPr lang="el-GR" dirty="0">
                <a:latin typeface="Times New Roman" charset="0"/>
                <a:ea typeface="Times New Roman" charset="0"/>
                <a:cs typeface="Times New Roman" charset="0"/>
              </a:rPr>
              <a:t>, Μ. (2019).</a:t>
            </a:r>
            <a:r>
              <a:rPr lang="el-GR" i="1" dirty="0">
                <a:latin typeface="Times New Roman" charset="0"/>
                <a:ea typeface="Times New Roman" charset="0"/>
                <a:cs typeface="Times New Roman" charset="0"/>
              </a:rPr>
              <a:t>Από́ το θέατρο στην εκπαίδευση</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Καστανιώτης</a:t>
            </a:r>
            <a:r>
              <a:rPr lang="el-GR" dirty="0">
                <a:latin typeface="Times New Roman" charset="0"/>
                <a:ea typeface="Times New Roman" charset="0"/>
                <a:cs typeface="Times New Roman" charset="0"/>
              </a:rPr>
              <a:t>.</a:t>
            </a: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r>
              <a:rPr lang="el-GR" dirty="0" err="1">
                <a:latin typeface="Times New Roman" charset="0"/>
                <a:ea typeface="Times New Roman" charset="0"/>
                <a:cs typeface="Times New Roman" charset="0"/>
              </a:rPr>
              <a:t>Πυργιωτάκης</a:t>
            </a:r>
            <a:r>
              <a:rPr lang="el-GR" dirty="0">
                <a:latin typeface="Times New Roman" charset="0"/>
                <a:ea typeface="Times New Roman" charset="0"/>
                <a:cs typeface="Times New Roman" charset="0"/>
              </a:rPr>
              <a:t>, Ι. Ε. (2011). </a:t>
            </a:r>
            <a:r>
              <a:rPr lang="el-GR" i="1" dirty="0" err="1">
                <a:latin typeface="Times New Roman" charset="0"/>
                <a:ea typeface="Times New Roman" charset="0"/>
                <a:cs typeface="Times New Roman" charset="0"/>
              </a:rPr>
              <a:t>Εισαγωγη</a:t>
            </a:r>
            <a:r>
              <a:rPr lang="el-GR" i="1" dirty="0">
                <a:latin typeface="Times New Roman" charset="0"/>
                <a:ea typeface="Times New Roman" charset="0"/>
                <a:cs typeface="Times New Roman" charset="0"/>
              </a:rPr>
              <a:t>́ στην </a:t>
            </a:r>
            <a:r>
              <a:rPr lang="el-GR" i="1" dirty="0" err="1">
                <a:latin typeface="Times New Roman" charset="0"/>
                <a:ea typeface="Times New Roman" charset="0"/>
                <a:cs typeface="Times New Roman" charset="0"/>
              </a:rPr>
              <a:t>Παιδαγωγικη</a:t>
            </a:r>
            <a:r>
              <a:rPr lang="el-GR" i="1" dirty="0">
                <a:latin typeface="Times New Roman" charset="0"/>
                <a:ea typeface="Times New Roman" charset="0"/>
                <a:cs typeface="Times New Roman" charset="0"/>
              </a:rPr>
              <a:t>́ </a:t>
            </a:r>
            <a:r>
              <a:rPr lang="el-GR" i="1" dirty="0" err="1">
                <a:latin typeface="Times New Roman" charset="0"/>
                <a:ea typeface="Times New Roman" charset="0"/>
                <a:cs typeface="Times New Roman" charset="0"/>
              </a:rPr>
              <a:t>Επιστήμη</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Πεδίο</a:t>
            </a:r>
            <a:r>
              <a:rPr lang="el-GR" dirty="0">
                <a:latin typeface="Times New Roman" charset="0"/>
                <a:ea typeface="Times New Roman" charset="0"/>
                <a:cs typeface="Times New Roman" charset="0"/>
              </a:rPr>
              <a:t>. </a:t>
            </a:r>
            <a:endParaRPr lang="el-GR" dirty="0">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 typeface="Arial" charset="0"/>
              <a:buChar char="•"/>
            </a:pPr>
            <a:r>
              <a:rPr lang="el-GR" dirty="0" err="1">
                <a:latin typeface="Times New Roman" panose="02020603050405020304" pitchFamily="18" charset="0"/>
                <a:ea typeface="Times New Roman" charset="0"/>
                <a:cs typeface="Times New Roman" panose="02020603050405020304" pitchFamily="18" charset="0"/>
              </a:rPr>
              <a:t>Σέξτου</a:t>
            </a:r>
            <a:r>
              <a:rPr lang="el-GR" dirty="0">
                <a:latin typeface="Times New Roman" panose="02020603050405020304" pitchFamily="18" charset="0"/>
                <a:ea typeface="Times New Roman" charset="0"/>
                <a:cs typeface="Times New Roman" panose="02020603050405020304" pitchFamily="18" charset="0"/>
              </a:rPr>
              <a:t>, Π. (2006). </a:t>
            </a:r>
            <a:r>
              <a:rPr lang="el-GR" dirty="0" err="1">
                <a:latin typeface="Times New Roman" panose="02020603050405020304" pitchFamily="18" charset="0"/>
                <a:ea typeface="Times New Roman" charset="0"/>
                <a:cs typeface="Times New Roman" panose="02020603050405020304" pitchFamily="18" charset="0"/>
              </a:rPr>
              <a:t>Θεατροπαιδαγωγικά</a:t>
            </a:r>
            <a:r>
              <a:rPr lang="el-GR" dirty="0">
                <a:latin typeface="Times New Roman" panose="02020603050405020304" pitchFamily="18" charset="0"/>
                <a:ea typeface="Times New Roman" charset="0"/>
                <a:cs typeface="Times New Roman" panose="02020603050405020304" pitchFamily="18" charset="0"/>
              </a:rPr>
              <a:t> προγράμματα στα σχολεία. </a:t>
            </a:r>
            <a:r>
              <a:rPr lang="el-GR" i="1" dirty="0">
                <a:latin typeface="Times New Roman" panose="02020603050405020304" pitchFamily="18" charset="0"/>
                <a:ea typeface="Times New Roman" charset="0"/>
                <a:cs typeface="Times New Roman" panose="02020603050405020304" pitchFamily="18" charset="0"/>
              </a:rPr>
              <a:t>Εκπαίδευση και θέατρο</a:t>
            </a:r>
            <a:r>
              <a:rPr lang="el-GR" dirty="0">
                <a:latin typeface="Times New Roman" panose="02020603050405020304" pitchFamily="18" charset="0"/>
                <a:ea typeface="Times New Roman" charset="0"/>
                <a:cs typeface="Times New Roman" panose="02020603050405020304" pitchFamily="18" charset="0"/>
              </a:rPr>
              <a:t>, 6, 14-17. (Διαθέσιμο στο</a:t>
            </a:r>
            <a:r>
              <a:rPr lang="en-US" dirty="0">
                <a:latin typeface="Times New Roman" panose="02020603050405020304" pitchFamily="18" charset="0"/>
                <a:ea typeface="Times New Roman" charset="0"/>
                <a:cs typeface="Times New Roman" panose="02020603050405020304" pitchFamily="18" charset="0"/>
              </a:rPr>
              <a:t>: http://</a:t>
            </a:r>
            <a:r>
              <a:rPr lang="en-US" dirty="0" err="1">
                <a:latin typeface="Times New Roman" panose="02020603050405020304" pitchFamily="18" charset="0"/>
                <a:ea typeface="Times New Roman" charset="0"/>
                <a:cs typeface="Times New Roman" panose="02020603050405020304" pitchFamily="18" charset="0"/>
              </a:rPr>
              <a:t>theatroedu.gr</a:t>
            </a:r>
            <a:r>
              <a:rPr lang="en-US" dirty="0">
                <a:latin typeface="Times New Roman" panose="02020603050405020304" pitchFamily="18" charset="0"/>
                <a:ea typeface="Times New Roman" charset="0"/>
                <a:cs typeface="Times New Roman" panose="02020603050405020304" pitchFamily="18" charset="0"/>
              </a:rPr>
              <a:t>/). </a:t>
            </a:r>
            <a:endParaRPr lang="el-GR" dirty="0">
              <a:latin typeface="Times New Roman" charset="0"/>
              <a:ea typeface="Times New Roman" charset="0"/>
              <a:cs typeface="Times New Roman" charset="0"/>
            </a:endParaRPr>
          </a:p>
          <a:p>
            <a:pPr marL="285750" indent="-285750">
              <a:lnSpc>
                <a:spcPct val="150000"/>
              </a:lnSpc>
              <a:buFont typeface="Arial" charset="0"/>
              <a:buChar char="•"/>
            </a:pPr>
            <a:r>
              <a:rPr lang="el-GR" dirty="0">
                <a:latin typeface="Times New Roman" charset="0"/>
                <a:ea typeface="Times New Roman" charset="0"/>
                <a:cs typeface="Times New Roman" charset="0"/>
              </a:rPr>
              <a:t>Τσιάρας, Α. (2005). </a:t>
            </a:r>
            <a:r>
              <a:rPr lang="el-GR" i="1" dirty="0">
                <a:latin typeface="Times New Roman" charset="0"/>
                <a:ea typeface="Times New Roman" charset="0"/>
                <a:cs typeface="Times New Roman" charset="0"/>
              </a:rPr>
              <a:t>Το δράμα και το θέατρο στην εκπαίδευση</a:t>
            </a:r>
            <a:r>
              <a:rPr lang="el-GR" dirty="0">
                <a:latin typeface="Times New Roman" charset="0"/>
                <a:ea typeface="Times New Roman" charset="0"/>
                <a:cs typeface="Times New Roman" charset="0"/>
              </a:rPr>
              <a:t>. Αθήνα</a:t>
            </a:r>
            <a:r>
              <a:rPr lang="en-US"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Εκτυπώσεις-Εκδόσεις Παπούλιας.</a:t>
            </a:r>
          </a:p>
        </p:txBody>
      </p:sp>
    </p:spTree>
    <p:extLst>
      <p:ext uri="{BB962C8B-B14F-4D97-AF65-F5344CB8AC3E}">
        <p14:creationId xmlns:p14="http://schemas.microsoft.com/office/powerpoint/2010/main" val="3247111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AC76B7-46FE-59C2-300D-2CB343B29320}"/>
              </a:ext>
            </a:extLst>
          </p:cNvPr>
          <p:cNvSpPr txBox="1"/>
          <p:nvPr/>
        </p:nvSpPr>
        <p:spPr>
          <a:xfrm>
            <a:off x="2937162" y="-106879"/>
            <a:ext cx="6317673" cy="498663"/>
          </a:xfrm>
          <a:prstGeom prst="rect">
            <a:avLst/>
          </a:prstGeom>
          <a:noFill/>
        </p:spPr>
        <p:txBody>
          <a:bodyPr wrap="square" rtlCol="0">
            <a:spAutoFit/>
          </a:bodyPr>
          <a:lstStyle/>
          <a:p>
            <a:pPr marL="285750" indent="-285750" algn="ctr">
              <a:lnSpc>
                <a:spcPct val="150000"/>
              </a:lnSpc>
              <a:buFont typeface="Wingdings" pitchFamily="2" charset="2"/>
              <a:buChar char="Ø"/>
            </a:pPr>
            <a:r>
              <a:rPr lang="el-GR" sz="2000" b="1" dirty="0">
                <a:latin typeface="Times New Roman" panose="02020603050405020304" pitchFamily="18" charset="0"/>
                <a:cs typeface="Times New Roman" panose="02020603050405020304" pitchFamily="18" charset="0"/>
              </a:rPr>
              <a:t>Ανακεφαλαίωση</a:t>
            </a:r>
            <a:endParaRPr lang="en-GR" sz="20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6B30E02-6D94-F1C8-988C-63533E4ED76C}"/>
              </a:ext>
            </a:extLst>
          </p:cNvPr>
          <p:cNvSpPr txBox="1"/>
          <p:nvPr/>
        </p:nvSpPr>
        <p:spPr>
          <a:xfrm>
            <a:off x="235527" y="284906"/>
            <a:ext cx="11720946" cy="7105984"/>
          </a:xfrm>
          <a:prstGeom prst="rect">
            <a:avLst/>
          </a:prstGeom>
          <a:noFill/>
        </p:spPr>
        <p:txBody>
          <a:bodyPr wrap="square" rtlCol="0">
            <a:spAutoFit/>
          </a:bodyPr>
          <a:lstStyle/>
          <a:p>
            <a:pPr marL="342900" indent="-342900" algn="just">
              <a:lnSpc>
                <a:spcPct val="150000"/>
              </a:lnSpc>
              <a:buAutoNum type="arabicPeriod"/>
            </a:pPr>
            <a:r>
              <a:rPr lang="el-GR" b="1" dirty="0">
                <a:latin typeface="Times New Roman" panose="02020603050405020304" pitchFamily="18" charset="0"/>
                <a:cs typeface="Times New Roman" panose="02020603050405020304" pitchFamily="18" charset="0"/>
              </a:rPr>
              <a:t>Δομικά στοιχεία που υπάρχουν στο δραματικό έργο/κείμενο και στα οποία εμβαθύνουν οι συμμετέχοντες του </a:t>
            </a:r>
            <a:r>
              <a:rPr lang="el-GR" b="1" dirty="0" err="1">
                <a:latin typeface="Times New Roman" panose="02020603050405020304" pitchFamily="18" charset="0"/>
                <a:cs typeface="Times New Roman" panose="02020603050405020304" pitchFamily="18" charset="0"/>
              </a:rPr>
              <a:t>θεατρό</a:t>
            </a:r>
            <a:r>
              <a:rPr lang="el-GR" b="1" dirty="0">
                <a:latin typeface="Times New Roman" panose="02020603050405020304" pitchFamily="18" charset="0"/>
                <a:cs typeface="Times New Roman" panose="02020603050405020304" pitchFamily="18" charset="0"/>
              </a:rPr>
              <a:t>-παιδαγωγικού εργαστηρίου μέσω θεατρικών τεχνικών </a:t>
            </a:r>
          </a:p>
          <a:p>
            <a:pPr algn="ctr">
              <a:lnSpc>
                <a:spcPct val="150000"/>
              </a:lnSpc>
            </a:pPr>
            <a:r>
              <a:rPr lang="el-GR" b="1" u="sng" dirty="0">
                <a:latin typeface="Times New Roman" panose="02020603050405020304" pitchFamily="18" charset="0"/>
                <a:cs typeface="Times New Roman" panose="02020603050405020304" pitchFamily="18" charset="0"/>
              </a:rPr>
              <a:t>Δραματική Ένταση</a:t>
            </a:r>
          </a:p>
          <a:p>
            <a:pPr marL="285750" indent="-285750" algn="just">
              <a:lnSpc>
                <a:spcPct val="150000"/>
              </a:lnSpc>
              <a:buFontTx/>
              <a:buChar char="-"/>
            </a:pPr>
            <a:r>
              <a:rPr lang="el-GR" b="1" dirty="0">
                <a:latin typeface="Times New Roman" panose="02020603050405020304" pitchFamily="18" charset="0"/>
                <a:cs typeface="Times New Roman" panose="02020603050405020304" pitchFamily="18" charset="0"/>
              </a:rPr>
              <a:t>Τα στοιχεία εκείνα που δημιουργούν ένα πρόβλημα </a:t>
            </a:r>
            <a:r>
              <a:rPr lang="el-GR" dirty="0">
                <a:latin typeface="Times New Roman" panose="02020603050405020304" pitchFamily="18" charset="0"/>
                <a:cs typeface="Times New Roman" panose="02020603050405020304" pitchFamily="18" charset="0"/>
              </a:rPr>
              <a:t>και αναζητούν μία </a:t>
            </a:r>
            <a:r>
              <a:rPr lang="el-GR" b="1" dirty="0">
                <a:latin typeface="Times New Roman" panose="02020603050405020304" pitchFamily="18" charset="0"/>
                <a:cs typeface="Times New Roman" panose="02020603050405020304" pitchFamily="18" charset="0"/>
              </a:rPr>
              <a:t>λύση μέσω της δράσης </a:t>
            </a:r>
            <a:r>
              <a:rPr lang="el-GR" dirty="0">
                <a:latin typeface="Times New Roman" panose="02020603050405020304" pitchFamily="18" charset="0"/>
                <a:cs typeface="Times New Roman" panose="02020603050405020304" pitchFamily="18" charset="0"/>
              </a:rPr>
              <a:t>των χαρακτήρων (να ξεπεράσουν τα εμπόδια, να λύσουν παρεξηγήσεις, να αντιδράσουν σε ένα απροσδόκητο γεγονός, να λύσουν συγκρούσεις, να ερευνήσουν το άγνωστο, να λύσουν μυστήρια)</a:t>
            </a:r>
          </a:p>
          <a:p>
            <a:pPr marL="285750" indent="-285750" algn="just">
              <a:lnSpc>
                <a:spcPct val="150000"/>
              </a:lnSpc>
              <a:buFontTx/>
              <a:buChar char="-"/>
            </a:pPr>
            <a:r>
              <a:rPr lang="el-GR" b="1" dirty="0">
                <a:latin typeface="Times New Roman" panose="02020603050405020304" pitchFamily="18" charset="0"/>
                <a:cs typeface="Times New Roman" panose="02020603050405020304" pitchFamily="18" charset="0"/>
              </a:rPr>
              <a:t>Παραδείγματα προκλήσεων και περιορισμών </a:t>
            </a:r>
            <a:r>
              <a:rPr lang="el-GR" dirty="0">
                <a:latin typeface="Times New Roman" panose="02020603050405020304" pitchFamily="18" charset="0"/>
                <a:cs typeface="Times New Roman" panose="02020603050405020304" pitchFamily="18" charset="0"/>
              </a:rPr>
              <a:t>που μπορούν να οδηγήσουν ένταση και να οδηγήσουν σε δράση των χαρακτήρων</a:t>
            </a:r>
            <a:r>
              <a:rPr lang="en-GB"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απόκρυψη, παρεξήγηση, συγκάλυψη, περιορισμός, ματαίωση, ανατροπή, δίλημμα, προειδοποίηση</a:t>
            </a:r>
          </a:p>
          <a:p>
            <a:pPr algn="just">
              <a:lnSpc>
                <a:spcPct val="150000"/>
              </a:lnSpc>
            </a:pPr>
            <a:r>
              <a:rPr lang="el-GR" b="1" dirty="0">
                <a:latin typeface="Times New Roman" panose="02020603050405020304" pitchFamily="18" charset="0"/>
                <a:cs typeface="Times New Roman" panose="02020603050405020304" pitchFamily="18" charset="0"/>
              </a:rPr>
              <a:t>  2. Στοιχεία μετατροπής αφηγηματικού σε δραματικό </a:t>
            </a:r>
          </a:p>
          <a:p>
            <a:pPr algn="ctr">
              <a:lnSpc>
                <a:spcPct val="150000"/>
              </a:lnSpc>
            </a:pPr>
            <a:r>
              <a:rPr lang="el-GR" b="1" u="sng" dirty="0" err="1">
                <a:latin typeface="Times New Roman" panose="02020603050405020304" pitchFamily="18" charset="0"/>
                <a:cs typeface="Times New Roman" panose="02020603050405020304" pitchFamily="18" charset="0"/>
              </a:rPr>
              <a:t>Σηνικές</a:t>
            </a:r>
            <a:r>
              <a:rPr lang="el-GR" b="1" u="sng" dirty="0">
                <a:latin typeface="Times New Roman" panose="02020603050405020304" pitchFamily="18" charset="0"/>
                <a:cs typeface="Times New Roman" panose="02020603050405020304" pitchFamily="18" charset="0"/>
              </a:rPr>
              <a:t> πρακτικές αίσθησης δραματικού χρόνου</a:t>
            </a:r>
          </a:p>
          <a:p>
            <a:pPr algn="just">
              <a:lnSpc>
                <a:spcPct val="150000"/>
              </a:lnSpc>
            </a:pPr>
            <a:r>
              <a:rPr lang="el-GR" sz="1800" dirty="0">
                <a:latin typeface="Times New Roman" charset="0"/>
                <a:ea typeface="Times New Roman" charset="0"/>
                <a:cs typeface="Times New Roman" charset="0"/>
              </a:rPr>
              <a:t>Μέσω της χρήσης φωτισμού, μουσικής και σκηνικών αντικειμένων μπορεί να δοθεί η εντύπωση διαφορετικών χρονικών στιγμών</a:t>
            </a:r>
          </a:p>
          <a:p>
            <a:pPr algn="ctr">
              <a:lnSpc>
                <a:spcPct val="150000"/>
              </a:lnSpc>
            </a:pPr>
            <a:r>
              <a:rPr lang="el-GR" sz="1800" b="1" u="sng" dirty="0">
                <a:latin typeface="Times New Roman" charset="0"/>
                <a:ea typeface="Times New Roman" charset="0"/>
                <a:cs typeface="Times New Roman" charset="0"/>
              </a:rPr>
              <a:t>Κοστούμια, μακιγιάζ και αξεσουάρ με στόχο την μεταμόρφωση των παιδιών σε δραματικούς χαρακτήρες</a:t>
            </a:r>
            <a:endParaRPr lang="en-US" sz="1800" b="1" u="sng" dirty="0">
              <a:latin typeface="Times New Roman" charset="0"/>
              <a:ea typeface="Times New Roman" charset="0"/>
              <a:cs typeface="Times New Roman" charset="0"/>
            </a:endParaRPr>
          </a:p>
          <a:p>
            <a:pPr algn="just">
              <a:lnSpc>
                <a:spcPct val="150000"/>
              </a:lnSpc>
            </a:pPr>
            <a:r>
              <a:rPr lang="el-GR" sz="1800" dirty="0">
                <a:latin typeface="Times New Roman" charset="0"/>
                <a:ea typeface="Times New Roman" charset="0"/>
                <a:cs typeface="Times New Roman" charset="0"/>
              </a:rPr>
              <a:t>- Τα κοστούμια, το μακιγιάζ, τα αξεσουάρ χρησιμοποιούνται για τη σταδιακή μεταμόρφωση των συμμετεχόντων σε δραματικούς χαρακτήρες και στην φάση του σκηνικού αυτοσχεδιασμού και τη φάση της ευαισθητοποίησης για επεξεργασία αρχετυπικών ρόλων ώστε να </a:t>
            </a:r>
            <a:r>
              <a:rPr lang="el-GR" sz="1800" dirty="0" err="1">
                <a:latin typeface="Times New Roman" charset="0"/>
                <a:ea typeface="Times New Roman" charset="0"/>
                <a:cs typeface="Times New Roman" charset="0"/>
              </a:rPr>
              <a:t>δωθεί</a:t>
            </a:r>
            <a:r>
              <a:rPr lang="el-GR" sz="1800" dirty="0">
                <a:latin typeface="Times New Roman" charset="0"/>
                <a:ea typeface="Times New Roman" charset="0"/>
                <a:cs typeface="Times New Roman" charset="0"/>
              </a:rPr>
              <a:t> αίσθηση και κίνητρο δράσης ως ρόλοι</a:t>
            </a:r>
            <a:endParaRPr lang="el-GR" sz="1800" dirty="0">
              <a:latin typeface="Times New Roman" panose="02020603050405020304" pitchFamily="18" charset="0"/>
              <a:ea typeface="Times New Roman" charset="0"/>
              <a:cs typeface="Times New Roman" panose="02020603050405020304" pitchFamily="18" charset="0"/>
            </a:endParaRPr>
          </a:p>
          <a:p>
            <a:pPr algn="ctr">
              <a:lnSpc>
                <a:spcPct val="150000"/>
              </a:lnSpc>
            </a:pPr>
            <a:endParaRPr lang="el-GR"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4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DC7A225-FE66-527B-389E-D8516A2D0A28}"/>
              </a:ext>
            </a:extLst>
          </p:cNvPr>
          <p:cNvSpPr txBox="1"/>
          <p:nvPr/>
        </p:nvSpPr>
        <p:spPr>
          <a:xfrm>
            <a:off x="0" y="0"/>
            <a:ext cx="12290961" cy="7105984"/>
          </a:xfrm>
          <a:prstGeom prst="rect">
            <a:avLst/>
          </a:prstGeom>
          <a:noFill/>
        </p:spPr>
        <p:txBody>
          <a:bodyPr wrap="square" rtlCol="0">
            <a:spAutoFit/>
          </a:bodyPr>
          <a:lstStyle/>
          <a:p>
            <a:pPr marL="285750" indent="-285750" algn="just">
              <a:lnSpc>
                <a:spcPct val="150000"/>
              </a:lnSpc>
              <a:buFontTx/>
              <a:buChar char="-"/>
            </a:pPr>
            <a:r>
              <a:rPr lang="el-GR" sz="1800" dirty="0">
                <a:latin typeface="Times New Roman" charset="0"/>
                <a:ea typeface="Times New Roman" charset="0"/>
                <a:cs typeface="Times New Roman" charset="0"/>
              </a:rPr>
              <a:t>Τα κοστούμια και το μακιγιάζ μπορεί να συνδέεται με την εποχή του έργου, με την κοινωνική θέση και τάξη, με το επάγγελμα αλλά΄ και την προσωπικότητα  των χαρακτήρων</a:t>
            </a:r>
            <a:r>
              <a:rPr lang="el-GR" sz="1800" dirty="0">
                <a:latin typeface="Times New Roman" panose="02020603050405020304" pitchFamily="18" charset="0"/>
                <a:ea typeface="Times New Roman" charset="0"/>
                <a:cs typeface="Times New Roman" panose="02020603050405020304" pitchFamily="18" charset="0"/>
              </a:rPr>
              <a:t>, θα μπορούσαν</a:t>
            </a:r>
            <a:r>
              <a:rPr lang="el-GR" dirty="0">
                <a:latin typeface="Times New Roman" panose="02020603050405020304" pitchFamily="18" charset="0"/>
                <a:ea typeface="Times New Roman" charset="0"/>
                <a:cs typeface="Times New Roman" panose="02020603050405020304" pitchFamily="18" charset="0"/>
              </a:rPr>
              <a:t> να συμβολίζουν και έννοιες όπως εξουσία, μητρότητα, μαγεία αγάπη</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Θα μπορούσαν να χρησιμοποιηθούν </a:t>
            </a:r>
            <a:r>
              <a:rPr lang="el-GR" sz="1800" dirty="0">
                <a:latin typeface="Times New Roman" charset="0"/>
                <a:ea typeface="Times New Roman" charset="0"/>
                <a:cs typeface="Times New Roman" charset="0"/>
              </a:rPr>
              <a:t>οι χάντρες, τα κουμπιά, τα κουρέλια, τα </a:t>
            </a:r>
            <a:r>
              <a:rPr lang="el-GR" sz="1800" dirty="0" err="1">
                <a:latin typeface="Times New Roman" charset="0"/>
                <a:ea typeface="Times New Roman" charset="0"/>
                <a:cs typeface="Times New Roman" charset="0"/>
              </a:rPr>
              <a:t>τούλια</a:t>
            </a:r>
            <a:r>
              <a:rPr lang="el-GR" sz="1800" dirty="0">
                <a:latin typeface="Times New Roman" charset="0"/>
                <a:ea typeface="Times New Roman" charset="0"/>
                <a:cs typeface="Times New Roman" charset="0"/>
              </a:rPr>
              <a:t>, οι κορδέλες</a:t>
            </a:r>
          </a:p>
          <a:p>
            <a:pPr marL="285750" indent="-285750" algn="ctr">
              <a:lnSpc>
                <a:spcPct val="150000"/>
              </a:lnSpc>
              <a:buFontTx/>
              <a:buChar char="-"/>
            </a:pPr>
            <a:r>
              <a:rPr lang="el-GR" sz="1800" b="1" u="sng" dirty="0">
                <a:latin typeface="Times New Roman" charset="0"/>
                <a:ea typeface="Times New Roman" charset="0"/>
                <a:cs typeface="Times New Roman" charset="0"/>
              </a:rPr>
              <a:t>Δραματική Πλοκή</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Τρόπος που διαδέχονται η μία την άλλη οι διαφορετικές καταστάσεις. Δεν είναι απαραίτητο να είναι γραμμική με βάση την αιτιότητα αλλά μπορεί να φωτίζει διαφορετικές χρονικές στιγμές των χαρακτήρων.</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Υπάρχουν δύο βασικοί τύποι δραματικών πλοκών</a:t>
            </a:r>
            <a:r>
              <a:rPr lang="en-GB"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1. Η επεισοδιακή πλοκή όταν </a:t>
            </a:r>
            <a:r>
              <a:rPr lang="el-GR" sz="1800" dirty="0">
                <a:latin typeface="Times New Roman" charset="0"/>
                <a:ea typeface="Times New Roman" charset="0"/>
                <a:cs typeface="Times New Roman" charset="0"/>
              </a:rPr>
              <a:t>όταν βασίζεται σε ένα αφηγηματικό κείμενο, ακολουθώντας και εμβαθύνοντας σε συγκεκριμένες σκηνές 2. </a:t>
            </a:r>
            <a:r>
              <a:rPr lang="el-GR" dirty="0">
                <a:latin typeface="Times New Roman" charset="0"/>
                <a:ea typeface="Times New Roman" charset="0"/>
                <a:cs typeface="Times New Roman" charset="0"/>
              </a:rPr>
              <a:t>Η </a:t>
            </a:r>
            <a:r>
              <a:rPr lang="el-GR" dirty="0" err="1">
                <a:latin typeface="Times New Roman" charset="0"/>
                <a:ea typeface="Times New Roman" charset="0"/>
                <a:cs typeface="Times New Roman" charset="0"/>
              </a:rPr>
              <a:t>κλιμακο</a:t>
            </a:r>
            <a:r>
              <a:rPr lang="en-GB" dirty="0" err="1">
                <a:latin typeface="Times New Roman" charset="0"/>
                <a:ea typeface="Times New Roman" charset="0"/>
                <a:cs typeface="Times New Roman" charset="0"/>
              </a:rPr>
              <a:t>ύ</a:t>
            </a:r>
            <a:r>
              <a:rPr lang="el-GR" dirty="0" err="1">
                <a:latin typeface="Times New Roman" charset="0"/>
                <a:ea typeface="Times New Roman" charset="0"/>
                <a:cs typeface="Times New Roman" charset="0"/>
              </a:rPr>
              <a:t>μενη</a:t>
            </a:r>
            <a:r>
              <a:rPr lang="el-GR" dirty="0">
                <a:latin typeface="Times New Roman" charset="0"/>
                <a:ea typeface="Times New Roman" charset="0"/>
                <a:cs typeface="Times New Roman" charset="0"/>
              </a:rPr>
              <a:t> πλοκή όταν </a:t>
            </a:r>
            <a:r>
              <a:rPr lang="el-GR" sz="1800" dirty="0">
                <a:latin typeface="Times New Roman" charset="0"/>
                <a:ea typeface="Times New Roman" charset="0"/>
                <a:cs typeface="Times New Roman" charset="0"/>
              </a:rPr>
              <a:t>αναπτύσσεται και εξελίσσεται με βάση τη διερεύνηση, τους αυτοσχεδιασμούς</a:t>
            </a:r>
          </a:p>
          <a:p>
            <a:pPr marL="285750" indent="-285750" algn="ctr">
              <a:lnSpc>
                <a:spcPct val="150000"/>
              </a:lnSpc>
              <a:buFontTx/>
              <a:buChar char="-"/>
            </a:pPr>
            <a:r>
              <a:rPr lang="el-GR" b="1" u="sng" dirty="0">
                <a:latin typeface="Times New Roman" charset="0"/>
                <a:cs typeface="Times New Roman" charset="0"/>
              </a:rPr>
              <a:t>Τρόποι ανάπτυξης πλοκής στα </a:t>
            </a:r>
            <a:r>
              <a:rPr lang="el-GR" b="1" u="sng" dirty="0" err="1">
                <a:latin typeface="Times New Roman" charset="0"/>
                <a:cs typeface="Times New Roman" charset="0"/>
              </a:rPr>
              <a:t>θεατροπαιδαγωγικά</a:t>
            </a:r>
            <a:r>
              <a:rPr lang="el-GR" b="1" u="sng" dirty="0">
                <a:latin typeface="Times New Roman" charset="0"/>
                <a:cs typeface="Times New Roman" charset="0"/>
              </a:rPr>
              <a:t> προγράμματα</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Με βάση το σχέδιο εργασίας που προτείνει ο </a:t>
            </a:r>
            <a:r>
              <a:rPr lang="en-GB" dirty="0">
                <a:latin typeface="Times New Roman" panose="02020603050405020304" pitchFamily="18" charset="0"/>
                <a:cs typeface="Times New Roman" panose="02020603050405020304" pitchFamily="18" charset="0"/>
              </a:rPr>
              <a:t>Brian Way </a:t>
            </a:r>
            <a:r>
              <a:rPr lang="el-GR" sz="1800" dirty="0">
                <a:latin typeface="Times New Roman" charset="0"/>
                <a:ea typeface="Times New Roman" charset="0"/>
                <a:cs typeface="Times New Roman" charset="0"/>
              </a:rPr>
              <a:t>μπορεί να αρχίσει από </a:t>
            </a:r>
            <a:r>
              <a:rPr lang="el-GR" sz="1800" b="1" dirty="0">
                <a:latin typeface="Times New Roman" charset="0"/>
                <a:ea typeface="Times New Roman" charset="0"/>
                <a:cs typeface="Times New Roman" charset="0"/>
              </a:rPr>
              <a:t>το καθορισμό του εστιακού κέντρου, του δραματικού προβλήματος </a:t>
            </a:r>
            <a:r>
              <a:rPr lang="el-GR" sz="1800" dirty="0">
                <a:latin typeface="Times New Roman" charset="0"/>
                <a:ea typeface="Times New Roman" charset="0"/>
                <a:cs typeface="Times New Roman" charset="0"/>
              </a:rPr>
              <a:t>και στη συνέχεια να βρεθούν τα επιμέρους στοιχεία</a:t>
            </a:r>
          </a:p>
          <a:p>
            <a:pPr marL="285750" indent="-285750" algn="just">
              <a:lnSpc>
                <a:spcPct val="150000"/>
              </a:lnSpc>
              <a:buFontTx/>
              <a:buChar char="-"/>
            </a:pPr>
            <a:r>
              <a:rPr lang="el-GR" dirty="0">
                <a:latin typeface="Times New Roman" charset="0"/>
                <a:cs typeface="Times New Roman" charset="0"/>
              </a:rPr>
              <a:t>Σε τέσσερα στάδια με βάση την αριστοτελική δομή</a:t>
            </a:r>
            <a:r>
              <a:rPr lang="en-GB" dirty="0">
                <a:latin typeface="Times New Roman" charset="0"/>
                <a:cs typeface="Times New Roman" charset="0"/>
              </a:rPr>
              <a:t>: 1. </a:t>
            </a:r>
            <a:r>
              <a:rPr lang="el-GR" dirty="0" err="1">
                <a:latin typeface="Times New Roman" charset="0"/>
                <a:cs typeface="Times New Roman" charset="0"/>
              </a:rPr>
              <a:t>Πρ</a:t>
            </a:r>
            <a:r>
              <a:rPr lang="en-GB" dirty="0" err="1">
                <a:latin typeface="Times New Roman" charset="0"/>
                <a:cs typeface="Times New Roman" charset="0"/>
              </a:rPr>
              <a:t>ό</a:t>
            </a:r>
            <a:r>
              <a:rPr lang="el-GR" dirty="0" err="1">
                <a:latin typeface="Times New Roman" charset="0"/>
                <a:cs typeface="Times New Roman" charset="0"/>
              </a:rPr>
              <a:t>βλημα</a:t>
            </a:r>
            <a:r>
              <a:rPr lang="el-GR" dirty="0">
                <a:latin typeface="Times New Roman" charset="0"/>
                <a:cs typeface="Times New Roman" charset="0"/>
              </a:rPr>
              <a:t>, χαρακτήρες και δραματική κατάσταση 2. Αναπαράσταση των γεγονότων της ιστορίας και την προσπάθεια εύρεσης λύσης 3. κορύφωση δραματικής έντασης 4. επίλυση προβλήματος</a:t>
            </a:r>
          </a:p>
          <a:p>
            <a:pPr algn="just">
              <a:lnSpc>
                <a:spcPct val="150000"/>
              </a:lnSpc>
            </a:pPr>
            <a:r>
              <a:rPr lang="el-GR" dirty="0">
                <a:latin typeface="Times New Roman" charset="0"/>
                <a:cs typeface="Times New Roman" charset="0"/>
              </a:rPr>
              <a:t>-Με αυτοσχεδιασμό σε </a:t>
            </a:r>
            <a:r>
              <a:rPr lang="el-GR" dirty="0" err="1">
                <a:latin typeface="Times New Roman" charset="0"/>
                <a:cs typeface="Times New Roman" charset="0"/>
              </a:rPr>
              <a:t>χχωριστές</a:t>
            </a:r>
            <a:r>
              <a:rPr lang="el-GR" dirty="0">
                <a:latin typeface="Times New Roman" charset="0"/>
                <a:cs typeface="Times New Roman" charset="0"/>
              </a:rPr>
              <a:t> σκηνές και την ένωση τους σε μια δραματική πλοκή</a:t>
            </a:r>
          </a:p>
          <a:p>
            <a:pPr algn="just">
              <a:lnSpc>
                <a:spcPct val="150000"/>
              </a:lnSpc>
            </a:pPr>
            <a:r>
              <a:rPr lang="el-GR" dirty="0">
                <a:latin typeface="Times New Roman" charset="0"/>
                <a:cs typeface="Times New Roman" charset="0"/>
              </a:rPr>
              <a:t>Η πλοκή να </a:t>
            </a:r>
            <a:r>
              <a:rPr lang="el-GR" dirty="0" err="1">
                <a:latin typeface="Times New Roman" charset="0"/>
                <a:cs typeface="Times New Roman" charset="0"/>
              </a:rPr>
              <a:t>αρχίσε</a:t>
            </a:r>
            <a:r>
              <a:rPr lang="el-GR" dirty="0">
                <a:latin typeface="Times New Roman" charset="0"/>
                <a:cs typeface="Times New Roman" charset="0"/>
              </a:rPr>
              <a:t> από την ιστορία </a:t>
            </a:r>
            <a:r>
              <a:rPr lang="el-GR" dirty="0" err="1">
                <a:latin typeface="Times New Roman" charset="0"/>
                <a:cs typeface="Times New Roman" charset="0"/>
              </a:rPr>
              <a:t>εν΄ςο</a:t>
            </a:r>
            <a:r>
              <a:rPr lang="el-GR" dirty="0">
                <a:latin typeface="Times New Roman" charset="0"/>
                <a:cs typeface="Times New Roman" charset="0"/>
              </a:rPr>
              <a:t> </a:t>
            </a:r>
            <a:r>
              <a:rPr lang="el-GR" dirty="0" err="1">
                <a:latin typeface="Times New Roman" charset="0"/>
                <a:cs typeface="Times New Roman" charset="0"/>
              </a:rPr>
              <a:t>χρακτήρα</a:t>
            </a: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9833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D253E59-05BB-A184-4024-E819EBB5D0A6}"/>
              </a:ext>
            </a:extLst>
          </p:cNvPr>
          <p:cNvSpPr txBox="1"/>
          <p:nvPr/>
        </p:nvSpPr>
        <p:spPr>
          <a:xfrm>
            <a:off x="2565070" y="249382"/>
            <a:ext cx="7350826" cy="369332"/>
          </a:xfrm>
          <a:prstGeom prst="rect">
            <a:avLst/>
          </a:prstGeom>
          <a:noFill/>
        </p:spPr>
        <p:txBody>
          <a:bodyPr wrap="square" rtlCol="0">
            <a:spAutoFit/>
          </a:bodyPr>
          <a:lstStyle/>
          <a:p>
            <a:pPr marL="285750" indent="-285750" algn="ctr">
              <a:buFont typeface="Wingdings" pitchFamily="2" charset="2"/>
              <a:buChar char="Ø"/>
            </a:pPr>
            <a:r>
              <a:rPr lang="el-GR" b="1" dirty="0">
                <a:latin typeface="Times New Roman" panose="02020603050405020304" pitchFamily="18" charset="0"/>
                <a:cs typeface="Times New Roman" panose="02020603050405020304" pitchFamily="18" charset="0"/>
              </a:rPr>
              <a:t>Θεματικές που θα συζητηθούν</a:t>
            </a:r>
            <a:endParaRPr lang="en-GR"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898F065-50C5-DEC1-EAC5-06D3FF0A67C6}"/>
              </a:ext>
            </a:extLst>
          </p:cNvPr>
          <p:cNvSpPr txBox="1"/>
          <p:nvPr/>
        </p:nvSpPr>
        <p:spPr>
          <a:xfrm>
            <a:off x="273132" y="950026"/>
            <a:ext cx="11732821" cy="4058996"/>
          </a:xfrm>
          <a:prstGeom prst="rect">
            <a:avLst/>
          </a:prstGeom>
          <a:noFill/>
        </p:spPr>
        <p:txBody>
          <a:bodyPr wrap="square" rtlCol="0">
            <a:spAutoFit/>
          </a:bodyPr>
          <a:lstStyle/>
          <a:p>
            <a:pPr marL="285750" indent="-285750">
              <a:buFontTx/>
              <a:buChar char="-"/>
            </a:pPr>
            <a:r>
              <a:rPr lang="el-GR" dirty="0">
                <a:latin typeface="Times New Roman" panose="02020603050405020304" pitchFamily="18" charset="0"/>
                <a:cs typeface="Times New Roman" panose="02020603050405020304" pitchFamily="18" charset="0"/>
              </a:rPr>
              <a:t>Μορφές του θεάτρου στην τυπική εκπαίδευση</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Διαφορές του θεάτρου στην εκπαίδευση από το επαγγελματικό θέατρο</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Τέσσερα βασικά στάδια της ανάπτυξης του δράματος και του θεάτρου στην εκπαίδευση ως διακριτό επιστημονικό πεδίο</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Κοινωνικοπολιτικές συνθήκες που συντέλεσαν στη γέννηση του δράματος και του θεάτρου στην εκπαίδευση</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Αλλαγές στην παιδαγωγική επιστήμη και στην τυπική εκπαίδευση που συντέλεσαν στη γέννηση του δράματος και του θεάτρου στην εκπαίδευση</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Αλλαγές στο θεατρικό φαινόμενο που συντέλεσαν στη γέννηση του δράματος και του θεάτρου στην εκπαίδευση</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Μορφές εφαρμοσμένου θεάτρου (θέατρο της κοινότητας, εναλλακτικό θέατρο, θέατρο για την ανάπτυξη και </a:t>
            </a:r>
            <a:r>
              <a:rPr lang="en-GB" dirty="0">
                <a:latin typeface="Times New Roman" panose="02020603050405020304" pitchFamily="18" charset="0"/>
                <a:cs typeface="Times New Roman" panose="02020603050405020304" pitchFamily="18" charset="0"/>
              </a:rPr>
              <a:t>playback theatre)</a:t>
            </a:r>
            <a:endParaRPr lang="el-GR" dirty="0">
              <a:latin typeface="Times New Roman" panose="02020603050405020304" pitchFamily="18" charset="0"/>
              <a:cs typeface="Times New Roman" panose="02020603050405020304" pitchFamily="18" charset="0"/>
            </a:endParaRPr>
          </a:p>
          <a:p>
            <a:pPr marL="285750" indent="-285750" algn="just">
              <a:lnSpc>
                <a:spcPct val="150000"/>
              </a:lnSpc>
              <a:buFontTx/>
              <a:buChar char="-"/>
            </a:pP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5109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23504" y="283334"/>
            <a:ext cx="6851561" cy="369332"/>
          </a:xfrm>
          <a:prstGeom prst="rect">
            <a:avLst/>
          </a:prstGeom>
          <a:noFill/>
        </p:spPr>
        <p:txBody>
          <a:bodyPr wrap="square" rtlCol="0">
            <a:spAutoFit/>
          </a:bodyPr>
          <a:lstStyle/>
          <a:p>
            <a:pPr algn="ctr"/>
            <a:r>
              <a:rPr lang="el-GR" b="1" u="sng" dirty="0">
                <a:latin typeface="Times New Roman" charset="0"/>
                <a:ea typeface="Times New Roman" charset="0"/>
                <a:cs typeface="Times New Roman" charset="0"/>
              </a:rPr>
              <a:t>Μορφές του θεάτρου στην Τυπική εκπαίδευση</a:t>
            </a:r>
            <a:endParaRPr lang="en-US" b="1" u="sng" dirty="0">
              <a:latin typeface="Times New Roman" charset="0"/>
              <a:ea typeface="Times New Roman" charset="0"/>
              <a:cs typeface="Times New Roman" charset="0"/>
            </a:endParaRPr>
          </a:p>
        </p:txBody>
      </p:sp>
      <p:sp>
        <p:nvSpPr>
          <p:cNvPr id="5" name="TextBox 4"/>
          <p:cNvSpPr txBox="1"/>
          <p:nvPr/>
        </p:nvSpPr>
        <p:spPr>
          <a:xfrm>
            <a:off x="117081" y="1149565"/>
            <a:ext cx="10792496" cy="3693319"/>
          </a:xfrm>
          <a:prstGeom prst="rect">
            <a:avLst/>
          </a:prstGeom>
          <a:noFill/>
        </p:spPr>
        <p:txBody>
          <a:bodyPr wrap="square" rtlCol="0">
            <a:spAutoFit/>
          </a:bodyPr>
          <a:lstStyle/>
          <a:p>
            <a:pPr marL="285750" indent="-285750" algn="just">
              <a:lnSpc>
                <a:spcPct val="150000"/>
              </a:lnSpc>
              <a:buFont typeface="Arial" charset="0"/>
              <a:buChar char="•"/>
            </a:pPr>
            <a:r>
              <a:rPr lang="el-GR" dirty="0"/>
              <a:t> </a:t>
            </a:r>
            <a:r>
              <a:rPr lang="el-GR" dirty="0">
                <a:latin typeface="Times New Roman" charset="0"/>
                <a:ea typeface="Times New Roman" charset="0"/>
                <a:cs typeface="Times New Roman" charset="0"/>
              </a:rPr>
              <a:t>Παιδικό Θέατρο.</a:t>
            </a:r>
          </a:p>
          <a:p>
            <a:pPr marL="285750" indent="-285750" algn="just">
              <a:lnSpc>
                <a:spcPct val="150000"/>
              </a:lnSpc>
              <a:buFont typeface="Arial" charset="0"/>
              <a:buChar char="•"/>
            </a:pPr>
            <a:r>
              <a:rPr lang="el-GR" dirty="0">
                <a:latin typeface="Times New Roman" charset="0"/>
                <a:ea typeface="Times New Roman" charset="0"/>
                <a:cs typeface="Times New Roman" charset="0"/>
              </a:rPr>
              <a:t>Σχολικό Θέατρο.</a:t>
            </a:r>
          </a:p>
          <a:p>
            <a:pPr marL="285750" indent="-285750" algn="just">
              <a:lnSpc>
                <a:spcPct val="150000"/>
              </a:lnSpc>
              <a:buFont typeface="Arial" charset="0"/>
              <a:buChar char="•"/>
            </a:pPr>
            <a:r>
              <a:rPr lang="el-GR" dirty="0">
                <a:latin typeface="Times New Roman" charset="0"/>
                <a:ea typeface="Times New Roman" charset="0"/>
                <a:cs typeface="Times New Roman" charset="0"/>
              </a:rPr>
              <a:t>Θέατρο με βάση θρησκευτικές, εθνικές και άλλες επετείους.</a:t>
            </a:r>
          </a:p>
          <a:p>
            <a:pPr marL="285750" indent="-285750" algn="just">
              <a:lnSpc>
                <a:spcPct val="150000"/>
              </a:lnSpc>
              <a:buFont typeface="Arial" charset="0"/>
              <a:buChar char="•"/>
            </a:pPr>
            <a:r>
              <a:rPr lang="el-GR" dirty="0">
                <a:latin typeface="Times New Roman" charset="0"/>
                <a:ea typeface="Times New Roman" charset="0"/>
                <a:cs typeface="Times New Roman" charset="0"/>
              </a:rPr>
              <a:t>Ένταξη τεχνικών θεάτρου στην εκπαίδευση για τη διδασκαλία γνωστικών αντικειμένων του αναλυτικού προγράμματος.</a:t>
            </a:r>
          </a:p>
          <a:p>
            <a:pPr marL="285750" indent="-285750" algn="just">
              <a:lnSpc>
                <a:spcPct val="150000"/>
              </a:lnSpc>
              <a:buFont typeface="Arial" charset="0"/>
              <a:buChar char="•"/>
            </a:pPr>
            <a:r>
              <a:rPr lang="el-GR" dirty="0">
                <a:latin typeface="Times New Roman" charset="0"/>
                <a:ea typeface="Times New Roman" charset="0"/>
                <a:cs typeface="Times New Roman" charset="0"/>
              </a:rPr>
              <a:t>Θεατρική Αγωγή (</a:t>
            </a:r>
            <a:r>
              <a:rPr lang="el-GR" dirty="0" err="1">
                <a:latin typeface="Times New Roman" charset="0"/>
                <a:ea typeface="Times New Roman" charset="0"/>
                <a:cs typeface="Times New Roman" charset="0"/>
              </a:rPr>
              <a:t>αμέρος</a:t>
            </a:r>
            <a:r>
              <a:rPr lang="el-GR" dirty="0">
                <a:latin typeface="Times New Roman" charset="0"/>
                <a:ea typeface="Times New Roman" charset="0"/>
                <a:cs typeface="Times New Roman" charset="0"/>
              </a:rPr>
              <a:t> της αισθητικής αγωγής μαζί με τα εικαστικά και τη μουσική)</a:t>
            </a:r>
          </a:p>
          <a:p>
            <a:pPr marL="285750" indent="-285750" algn="just">
              <a:lnSpc>
                <a:spcPct val="150000"/>
              </a:lnSpc>
              <a:buFont typeface="Arial" charset="0"/>
              <a:buChar char="•"/>
            </a:pPr>
            <a:r>
              <a:rPr lang="el-GR" dirty="0" err="1">
                <a:latin typeface="Times New Roman" charset="0"/>
                <a:ea typeface="Times New Roman" charset="0"/>
                <a:cs typeface="Times New Roman" charset="0"/>
              </a:rPr>
              <a:t>Θεατροπαιδαγωγικά</a:t>
            </a:r>
            <a:r>
              <a:rPr lang="el-GR" dirty="0">
                <a:latin typeface="Times New Roman" charset="0"/>
                <a:ea typeface="Times New Roman" charset="0"/>
                <a:cs typeface="Times New Roman" charset="0"/>
              </a:rPr>
              <a:t> προγράμματα με βάση διαφορετικές θεματικές.</a:t>
            </a: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buFont typeface="Arial" charset="0"/>
              <a:buChar char="•"/>
            </a:pPr>
            <a:endParaRPr lang="el-GR"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41372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8693" y="6818"/>
            <a:ext cx="10354614" cy="369332"/>
          </a:xfrm>
          <a:prstGeom prst="rect">
            <a:avLst/>
          </a:prstGeom>
          <a:noFill/>
        </p:spPr>
        <p:txBody>
          <a:bodyPr wrap="square" rtlCol="0">
            <a:spAutoFit/>
          </a:bodyPr>
          <a:lstStyle/>
          <a:p>
            <a:pPr algn="ctr"/>
            <a:r>
              <a:rPr lang="el-GR" b="1" dirty="0">
                <a:latin typeface="Times New Roman" charset="0"/>
                <a:ea typeface="Times New Roman" charset="0"/>
                <a:cs typeface="Times New Roman" charset="0"/>
              </a:rPr>
              <a:t>Α. Διαφορές μεθόδων του θέατρο στην εκπαίδευση από το θεατρικό φαινόμενο </a:t>
            </a:r>
            <a:endParaRPr lang="en-US" b="1" dirty="0">
              <a:latin typeface="Times New Roman" charset="0"/>
              <a:ea typeface="Times New Roman" charset="0"/>
              <a:cs typeface="Times New Roman" charset="0"/>
            </a:endParaRPr>
          </a:p>
        </p:txBody>
      </p:sp>
      <p:sp>
        <p:nvSpPr>
          <p:cNvPr id="5" name="TextBox 4"/>
          <p:cNvSpPr txBox="1"/>
          <p:nvPr/>
        </p:nvSpPr>
        <p:spPr>
          <a:xfrm>
            <a:off x="0" y="626703"/>
            <a:ext cx="12192000" cy="3000821"/>
          </a:xfrm>
          <a:prstGeom prst="rect">
            <a:avLst/>
          </a:prstGeom>
          <a:noFill/>
        </p:spPr>
        <p:txBody>
          <a:bodyPr wrap="square" rtlCol="0">
            <a:spAutoFit/>
          </a:bodyPr>
          <a:lstStyle/>
          <a:p>
            <a:pPr marL="285750" indent="-285750" algn="just">
              <a:lnSpc>
                <a:spcPct val="150000"/>
              </a:lnSpc>
              <a:buFont typeface="Arial" charset="0"/>
              <a:buChar char="•"/>
            </a:pPr>
            <a:r>
              <a:rPr lang="el-GR" dirty="0">
                <a:latin typeface="Times New Roman" charset="0"/>
                <a:ea typeface="Times New Roman" charset="0"/>
                <a:cs typeface="Times New Roman" charset="0"/>
              </a:rPr>
              <a:t>Δεν υπάρχει προκαθορισμένο σενάριο.</a:t>
            </a:r>
          </a:p>
          <a:p>
            <a:pPr marL="285750" indent="-285750" algn="just">
              <a:lnSpc>
                <a:spcPct val="150000"/>
              </a:lnSpc>
              <a:buFont typeface="Arial" charset="0"/>
              <a:buChar char="•"/>
            </a:pPr>
            <a:r>
              <a:rPr lang="el-GR" dirty="0">
                <a:latin typeface="Times New Roman" charset="0"/>
                <a:ea typeface="Times New Roman" charset="0"/>
                <a:cs typeface="Times New Roman" charset="0"/>
              </a:rPr>
              <a:t>Δεν γίνεται διαχωρισμός «ηθοποιών» και «θεατών».</a:t>
            </a:r>
          </a:p>
          <a:p>
            <a:pPr marL="285750" indent="-285750" algn="just">
              <a:lnSpc>
                <a:spcPct val="150000"/>
              </a:lnSpc>
              <a:buFont typeface="Arial" charset="0"/>
              <a:buChar char="•"/>
            </a:pPr>
            <a:r>
              <a:rPr lang="el-GR" dirty="0">
                <a:latin typeface="Times New Roman" charset="0"/>
                <a:ea typeface="Times New Roman" charset="0"/>
                <a:cs typeface="Times New Roman" charset="0"/>
              </a:rPr>
              <a:t>Δεν εστιάζει στο αποτέλεσμα αλλά στη διαδικασία.</a:t>
            </a:r>
          </a:p>
          <a:p>
            <a:pPr marL="285750" indent="-285750" algn="just">
              <a:lnSpc>
                <a:spcPct val="150000"/>
              </a:lnSpc>
              <a:buFont typeface="Arial" charset="0"/>
              <a:buChar char="•"/>
            </a:pPr>
            <a:r>
              <a:rPr lang="el-GR" dirty="0">
                <a:latin typeface="Times New Roman" charset="0"/>
                <a:ea typeface="Times New Roman" charset="0"/>
                <a:cs typeface="Times New Roman" charset="0"/>
              </a:rPr>
              <a:t>Δεν εστιάζει στην τέρψη των θεατών αλλά στις ανάγκες των συμμετεχόντων.</a:t>
            </a:r>
          </a:p>
          <a:p>
            <a:pPr marL="285750" indent="-285750" algn="just">
              <a:lnSpc>
                <a:spcPct val="150000"/>
              </a:lnSpc>
              <a:buFont typeface="Arial" charset="0"/>
              <a:buChar char="•"/>
            </a:pPr>
            <a:r>
              <a:rPr lang="el-GR" dirty="0">
                <a:latin typeface="Times New Roman" charset="0"/>
                <a:ea typeface="Times New Roman" charset="0"/>
                <a:cs typeface="Times New Roman" charset="0"/>
              </a:rPr>
              <a:t>Οι συμμετέχοντες μπορούν να πάρουν διαφορετικούς ρόλους.</a:t>
            </a:r>
          </a:p>
          <a:p>
            <a:pPr marL="285750" indent="-285750" algn="just">
              <a:lnSpc>
                <a:spcPct val="150000"/>
              </a:lnSpc>
              <a:buFont typeface="Arial" charset="0"/>
              <a:buChar char="•"/>
            </a:pPr>
            <a:r>
              <a:rPr lang="el-GR" dirty="0">
                <a:latin typeface="Times New Roman" charset="0"/>
                <a:ea typeface="Times New Roman" charset="0"/>
                <a:cs typeface="Times New Roman" charset="0"/>
              </a:rPr>
              <a:t>Μπορεί να μετατρέψει οποιοδήποτε «χώρο» σε «σκηνή».</a:t>
            </a:r>
          </a:p>
          <a:p>
            <a:pPr algn="just">
              <a:lnSpc>
                <a:spcPct val="150000"/>
              </a:lnSpc>
            </a:pPr>
            <a:r>
              <a:rPr lang="el-GR" dirty="0">
                <a:latin typeface="Times New Roman" charset="0"/>
                <a:ea typeface="Times New Roman" charset="0"/>
                <a:cs typeface="Times New Roman" charset="0"/>
              </a:rPr>
              <a:t>                </a:t>
            </a:r>
            <a:endParaRPr lang="en-US" dirty="0">
              <a:latin typeface="Times New Roman" charset="0"/>
              <a:ea typeface="Times New Roman" charset="0"/>
              <a:cs typeface="Times New Roman" charset="0"/>
            </a:endParaRPr>
          </a:p>
        </p:txBody>
      </p:sp>
      <p:sp>
        <p:nvSpPr>
          <p:cNvPr id="6" name="TextBox 5">
            <a:extLst>
              <a:ext uri="{FF2B5EF4-FFF2-40B4-BE49-F238E27FC236}">
                <a16:creationId xmlns:a16="http://schemas.microsoft.com/office/drawing/2014/main" id="{6FEB7FA4-741E-5781-76A7-8BD4F8D30562}"/>
              </a:ext>
            </a:extLst>
          </p:cNvPr>
          <p:cNvSpPr txBox="1"/>
          <p:nvPr/>
        </p:nvSpPr>
        <p:spPr>
          <a:xfrm>
            <a:off x="918693" y="3627524"/>
            <a:ext cx="10354614" cy="369332"/>
          </a:xfrm>
          <a:prstGeom prst="rect">
            <a:avLst/>
          </a:prstGeom>
          <a:noFill/>
        </p:spPr>
        <p:txBody>
          <a:bodyPr wrap="square" rtlCol="0">
            <a:spAutoFit/>
          </a:bodyPr>
          <a:lstStyle/>
          <a:p>
            <a:pPr algn="ctr"/>
            <a:r>
              <a:rPr lang="el-GR" b="1" dirty="0">
                <a:latin typeface="Times New Roman" charset="0"/>
                <a:ea typeface="Times New Roman" charset="0"/>
                <a:cs typeface="Times New Roman" charset="0"/>
              </a:rPr>
              <a:t>Β. Ομοιότητες μεθόδων του θεάτρου στην εκπαίδευση με το θεατρικό φαινόμενο </a:t>
            </a:r>
            <a:endParaRPr lang="en-US" b="1" dirty="0">
              <a:latin typeface="Times New Roman" charset="0"/>
              <a:ea typeface="Times New Roman" charset="0"/>
              <a:cs typeface="Times New Roman" charset="0"/>
            </a:endParaRPr>
          </a:p>
        </p:txBody>
      </p:sp>
      <p:sp>
        <p:nvSpPr>
          <p:cNvPr id="7" name="TextBox 6">
            <a:extLst>
              <a:ext uri="{FF2B5EF4-FFF2-40B4-BE49-F238E27FC236}">
                <a16:creationId xmlns:a16="http://schemas.microsoft.com/office/drawing/2014/main" id="{C275A112-7FE1-3990-FFF6-D1701016308B}"/>
              </a:ext>
            </a:extLst>
          </p:cNvPr>
          <p:cNvSpPr txBox="1"/>
          <p:nvPr/>
        </p:nvSpPr>
        <p:spPr>
          <a:xfrm>
            <a:off x="0" y="4379240"/>
            <a:ext cx="12192000" cy="1704506"/>
          </a:xfrm>
          <a:prstGeom prst="rect">
            <a:avLst/>
          </a:prstGeom>
          <a:noFill/>
        </p:spPr>
        <p:txBody>
          <a:bodyPr wrap="square" rtlCol="0">
            <a:spAutoFit/>
          </a:bodyPr>
          <a:lstStyle/>
          <a:p>
            <a:pPr marL="285750" indent="-285750" algn="just">
              <a:lnSpc>
                <a:spcPct val="150000"/>
              </a:lnSpc>
              <a:buFont typeface="Arial" charset="0"/>
              <a:buChar char="•"/>
            </a:pPr>
            <a:r>
              <a:rPr lang="el-GR" dirty="0">
                <a:latin typeface="Times New Roman" charset="0"/>
                <a:ea typeface="Times New Roman" charset="0"/>
                <a:cs typeface="Times New Roman" charset="0"/>
              </a:rPr>
              <a:t>Χρησιμοποιούνται ίδιες συμβάσεις και κοινές εκφραστικές φόρμες (δραματικός διάλογος, αυτοσχεδιασμός, παντομίμα).</a:t>
            </a:r>
          </a:p>
          <a:p>
            <a:pPr marL="285750" indent="-285750" algn="just">
              <a:lnSpc>
                <a:spcPct val="150000"/>
              </a:lnSpc>
              <a:buFont typeface="Arial" charset="0"/>
              <a:buChar char="•"/>
            </a:pPr>
            <a:r>
              <a:rPr lang="el-GR" dirty="0">
                <a:latin typeface="Times New Roman" charset="0"/>
                <a:ea typeface="Times New Roman" charset="0"/>
                <a:cs typeface="Times New Roman" charset="0"/>
              </a:rPr>
              <a:t>Αποτελούν συνδυασμό διαφορετικών τεχνών.</a:t>
            </a:r>
          </a:p>
          <a:p>
            <a:pPr marL="285750" indent="-285750" algn="just">
              <a:lnSpc>
                <a:spcPct val="150000"/>
              </a:lnSpc>
              <a:buFont typeface="Arial" charset="0"/>
              <a:buChar char="•"/>
            </a:pPr>
            <a:r>
              <a:rPr lang="el-GR" dirty="0">
                <a:latin typeface="Times New Roman" charset="0"/>
                <a:ea typeface="Times New Roman" charset="0"/>
                <a:cs typeface="Times New Roman" charset="0"/>
              </a:rPr>
              <a:t>Μεταφορές της ίδιας της ζωής.</a:t>
            </a:r>
          </a:p>
          <a:p>
            <a:pPr marL="285750" indent="-285750" algn="just">
              <a:lnSpc>
                <a:spcPct val="150000"/>
              </a:lnSpc>
              <a:buFont typeface="Arial" charset="0"/>
              <a:buChar char="•"/>
            </a:pPr>
            <a:r>
              <a:rPr lang="el-GR" dirty="0">
                <a:latin typeface="Times New Roman" charset="0"/>
                <a:ea typeface="Times New Roman" charset="0"/>
                <a:cs typeface="Times New Roman" charset="0"/>
              </a:rPr>
              <a:t>Επικοινωνία μεταξύ «ηθοποιών» και «κοινού».     </a:t>
            </a: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14891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46975" y="85996"/>
            <a:ext cx="10406130" cy="369332"/>
          </a:xfrm>
          <a:prstGeom prst="rect">
            <a:avLst/>
          </a:prstGeom>
          <a:noFill/>
        </p:spPr>
        <p:txBody>
          <a:bodyPr wrap="square" rtlCol="0">
            <a:spAutoFit/>
          </a:bodyPr>
          <a:lstStyle/>
          <a:p>
            <a:pPr algn="ctr"/>
            <a:r>
              <a:rPr lang="el-GR" b="1" u="sng" dirty="0">
                <a:latin typeface="Times New Roman" charset="0"/>
                <a:ea typeface="Times New Roman" charset="0"/>
                <a:cs typeface="Times New Roman" charset="0"/>
              </a:rPr>
              <a:t>3. Ιστορική αναδρομή του θεάτρου στην εκπαίδευση-ΠΟΥ, ΠΟΤΕ, ΓΙΑΤΙ ΚΑΙ ΠΩΣ</a:t>
            </a:r>
            <a:endParaRPr lang="en-US" b="1" u="sng" dirty="0">
              <a:latin typeface="Times New Roman" charset="0"/>
              <a:ea typeface="Times New Roman" charset="0"/>
              <a:cs typeface="Times New Roman" charset="0"/>
            </a:endParaRPr>
          </a:p>
        </p:txBody>
      </p:sp>
      <p:cxnSp>
        <p:nvCxnSpPr>
          <p:cNvPr id="9" name="Straight Arrow Connector 8"/>
          <p:cNvCxnSpPr/>
          <p:nvPr/>
        </p:nvCxnSpPr>
        <p:spPr>
          <a:xfrm flipH="1">
            <a:off x="2279562" y="455328"/>
            <a:ext cx="1287886" cy="2378024"/>
          </a:xfrm>
          <a:prstGeom prst="straightConnector1">
            <a:avLst/>
          </a:prstGeom>
          <a:ln w="31750">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6162543" y="455328"/>
            <a:ext cx="12876" cy="251969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8770514" y="459488"/>
            <a:ext cx="785610" cy="2090529"/>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0" y="2859110"/>
            <a:ext cx="3863664" cy="2031325"/>
          </a:xfrm>
          <a:prstGeom prst="rect">
            <a:avLst/>
          </a:prstGeom>
          <a:noFill/>
        </p:spPr>
        <p:txBody>
          <a:bodyPr wrap="square" rtlCol="0">
            <a:spAutoFit/>
          </a:bodyPr>
          <a:lstStyle/>
          <a:p>
            <a:pPr algn="just"/>
            <a:r>
              <a:rPr lang="el-GR" b="1" dirty="0">
                <a:latin typeface="Times New Roman" charset="0"/>
                <a:ea typeface="Times New Roman" charset="0"/>
                <a:cs typeface="Times New Roman" charset="0"/>
              </a:rPr>
              <a:t> Γενικότερο πλαίσιο εξελίξεων</a:t>
            </a:r>
            <a:r>
              <a:rPr lang="en-US" b="1" dirty="0">
                <a:latin typeface="Times New Roman" charset="0"/>
                <a:ea typeface="Times New Roman" charset="0"/>
                <a:cs typeface="Times New Roman" charset="0"/>
              </a:rPr>
              <a:t> </a:t>
            </a:r>
            <a:r>
              <a:rPr lang="el-GR" b="1" dirty="0">
                <a:latin typeface="Times New Roman" charset="0"/>
                <a:ea typeface="Times New Roman" charset="0"/>
                <a:cs typeface="Times New Roman" charset="0"/>
              </a:rPr>
              <a:t>που έπαιξαν ρόλο στη συγκρότηση του θεάτρου στην εκπαίδευση (κοινωνικοπολιτικό πλαίσιο, εξελίξεις στην επιστήμη της παιδαγωγικής και στον θεσμό της εκπαίδευσης, εξελίξεις του θεατρικού φαινομένου).</a:t>
            </a:r>
            <a:endParaRPr lang="en-US" b="1" dirty="0">
              <a:latin typeface="Times New Roman" charset="0"/>
              <a:ea typeface="Times New Roman" charset="0"/>
              <a:cs typeface="Times New Roman" charset="0"/>
            </a:endParaRPr>
          </a:p>
        </p:txBody>
      </p:sp>
      <p:sp>
        <p:nvSpPr>
          <p:cNvPr id="21" name="TextBox 20"/>
          <p:cNvSpPr txBox="1"/>
          <p:nvPr/>
        </p:nvSpPr>
        <p:spPr>
          <a:xfrm>
            <a:off x="4491508" y="2905277"/>
            <a:ext cx="3367822" cy="2862322"/>
          </a:xfrm>
          <a:prstGeom prst="rect">
            <a:avLst/>
          </a:prstGeom>
          <a:noFill/>
        </p:spPr>
        <p:txBody>
          <a:bodyPr wrap="square" rtlCol="0">
            <a:spAutoFit/>
          </a:bodyPr>
          <a:lstStyle/>
          <a:p>
            <a:pPr algn="just"/>
            <a:r>
              <a:rPr lang="el-GR" b="1" dirty="0">
                <a:latin typeface="Times New Roman" charset="0"/>
                <a:ea typeface="Times New Roman" charset="0"/>
                <a:cs typeface="Times New Roman" charset="0"/>
              </a:rPr>
              <a:t>Βασικοί εκπρόσωποι οι οποίοι επηρέασαν την εξέλιξη του θεάτρου στην εκπαίδευση στον Αγγλοσαξονικό χώρο και στην Αμερική (</a:t>
            </a:r>
            <a:r>
              <a:rPr lang="en-US" b="1" dirty="0">
                <a:latin typeface="Times New Roman" charset="0"/>
                <a:ea typeface="Times New Roman" charset="0"/>
                <a:cs typeface="Times New Roman" charset="0"/>
              </a:rPr>
              <a:t>Harriet Finlay-Johnson, Winifred Ward,</a:t>
            </a:r>
            <a:r>
              <a:rPr lang="el-GR" b="1" dirty="0">
                <a:latin typeface="Times New Roman" charset="0"/>
                <a:ea typeface="Times New Roman" charset="0"/>
                <a:cs typeface="Times New Roman" charset="0"/>
              </a:rPr>
              <a:t> </a:t>
            </a:r>
            <a:r>
              <a:rPr lang="en-US" b="1" dirty="0">
                <a:latin typeface="Times New Roman" charset="0"/>
                <a:ea typeface="Times New Roman" charset="0"/>
                <a:cs typeface="Times New Roman" charset="0"/>
              </a:rPr>
              <a:t>Peter Slade, Dorothy Heathcote, Gavin Bolton, </a:t>
            </a:r>
            <a:r>
              <a:rPr lang="en-US" b="1" dirty="0" err="1">
                <a:latin typeface="Times New Roman" charset="0"/>
                <a:ea typeface="Times New Roman" charset="0"/>
                <a:cs typeface="Times New Roman" charset="0"/>
              </a:rPr>
              <a:t>Jonothan</a:t>
            </a:r>
            <a:r>
              <a:rPr lang="en-US" b="1" dirty="0">
                <a:latin typeface="Times New Roman" charset="0"/>
                <a:ea typeface="Times New Roman" charset="0"/>
                <a:cs typeface="Times New Roman" charset="0"/>
              </a:rPr>
              <a:t> </a:t>
            </a:r>
            <a:r>
              <a:rPr lang="en-US" b="1" dirty="0" err="1">
                <a:latin typeface="Times New Roman" charset="0"/>
                <a:ea typeface="Times New Roman" charset="0"/>
                <a:cs typeface="Times New Roman" charset="0"/>
              </a:rPr>
              <a:t>Neelands</a:t>
            </a:r>
            <a:r>
              <a:rPr lang="en-US" b="1" dirty="0">
                <a:latin typeface="Times New Roman" charset="0"/>
                <a:ea typeface="Times New Roman" charset="0"/>
                <a:cs typeface="Times New Roman" charset="0"/>
              </a:rPr>
              <a:t>). </a:t>
            </a:r>
          </a:p>
          <a:p>
            <a:pPr algn="just"/>
            <a:r>
              <a:rPr lang="el-GR" b="1" dirty="0">
                <a:latin typeface="Times New Roman" charset="0"/>
                <a:ea typeface="Times New Roman" charset="0"/>
                <a:cs typeface="Times New Roman" charset="0"/>
              </a:rPr>
              <a:t> </a:t>
            </a:r>
            <a:endParaRPr lang="en-US" b="1" dirty="0">
              <a:latin typeface="Times New Roman" charset="0"/>
              <a:ea typeface="Times New Roman" charset="0"/>
              <a:cs typeface="Times New Roman" charset="0"/>
            </a:endParaRPr>
          </a:p>
        </p:txBody>
      </p:sp>
      <p:sp>
        <p:nvSpPr>
          <p:cNvPr id="24" name="TextBox 23"/>
          <p:cNvSpPr txBox="1"/>
          <p:nvPr/>
        </p:nvSpPr>
        <p:spPr>
          <a:xfrm>
            <a:off x="8770514" y="2588654"/>
            <a:ext cx="2756078" cy="2031325"/>
          </a:xfrm>
          <a:prstGeom prst="rect">
            <a:avLst/>
          </a:prstGeom>
          <a:noFill/>
        </p:spPr>
        <p:txBody>
          <a:bodyPr wrap="square" rtlCol="0">
            <a:spAutoFit/>
          </a:bodyPr>
          <a:lstStyle/>
          <a:p>
            <a:pPr algn="just"/>
            <a:r>
              <a:rPr lang="el-GR" b="1" dirty="0">
                <a:latin typeface="Times New Roman" charset="0"/>
                <a:ea typeface="Times New Roman" charset="0"/>
                <a:cs typeface="Times New Roman" charset="0"/>
              </a:rPr>
              <a:t>Ένταξη μορφών παιδαγωγικής του θεάτρου στην τυπική εκπαίδευση (Αγγλία, Γαλλία, Γερμανία, Αμερική, Καναδάς και Αυστραλία).   </a:t>
            </a:r>
            <a:endParaRPr lang="en-US" b="1" dirty="0">
              <a:latin typeface="Times New Roman" charset="0"/>
              <a:ea typeface="Times New Roman" charset="0"/>
              <a:cs typeface="Times New Roman" charset="0"/>
            </a:endParaRPr>
          </a:p>
        </p:txBody>
      </p:sp>
      <p:sp>
        <p:nvSpPr>
          <p:cNvPr id="25" name="TextBox 24"/>
          <p:cNvSpPr txBox="1"/>
          <p:nvPr/>
        </p:nvSpPr>
        <p:spPr>
          <a:xfrm>
            <a:off x="605307" y="1313645"/>
            <a:ext cx="1880316" cy="369332"/>
          </a:xfrm>
          <a:prstGeom prst="rect">
            <a:avLst/>
          </a:prstGeom>
          <a:noFill/>
        </p:spPr>
        <p:txBody>
          <a:bodyPr wrap="square" rtlCol="0">
            <a:spAutoFit/>
          </a:bodyPr>
          <a:lstStyle/>
          <a:p>
            <a:r>
              <a:rPr lang="el-GR" b="1" dirty="0"/>
              <a:t>ΠΟΤΕ ΚΑΙ ΓΙΑΤΙ</a:t>
            </a:r>
            <a:endParaRPr lang="en-US" b="1" dirty="0"/>
          </a:p>
        </p:txBody>
      </p:sp>
      <p:sp>
        <p:nvSpPr>
          <p:cNvPr id="26" name="TextBox 25"/>
          <p:cNvSpPr txBox="1"/>
          <p:nvPr/>
        </p:nvSpPr>
        <p:spPr>
          <a:xfrm>
            <a:off x="5080718" y="1459674"/>
            <a:ext cx="1049628" cy="646331"/>
          </a:xfrm>
          <a:prstGeom prst="rect">
            <a:avLst/>
          </a:prstGeom>
          <a:noFill/>
        </p:spPr>
        <p:txBody>
          <a:bodyPr wrap="square" rtlCol="0">
            <a:spAutoFit/>
          </a:bodyPr>
          <a:lstStyle/>
          <a:p>
            <a:r>
              <a:rPr lang="el-GR" b="1" dirty="0"/>
              <a:t>ΠΟΥ ΚΑΙ ΠΩΣ</a:t>
            </a:r>
            <a:endParaRPr lang="en-US" b="1" dirty="0"/>
          </a:p>
        </p:txBody>
      </p:sp>
      <p:sp>
        <p:nvSpPr>
          <p:cNvPr id="27" name="TextBox 26"/>
          <p:cNvSpPr txBox="1"/>
          <p:nvPr/>
        </p:nvSpPr>
        <p:spPr>
          <a:xfrm>
            <a:off x="8197403" y="1459673"/>
            <a:ext cx="1146221" cy="646331"/>
          </a:xfrm>
          <a:prstGeom prst="rect">
            <a:avLst/>
          </a:prstGeom>
          <a:noFill/>
        </p:spPr>
        <p:txBody>
          <a:bodyPr wrap="square" rtlCol="0">
            <a:spAutoFit/>
          </a:bodyPr>
          <a:lstStyle/>
          <a:p>
            <a:r>
              <a:rPr lang="el-GR" b="1"/>
              <a:t>ΠΟΥ ΚΑΙ ΠΩΣ</a:t>
            </a:r>
            <a:endParaRPr lang="en-US" b="1" dirty="0"/>
          </a:p>
        </p:txBody>
      </p:sp>
    </p:spTree>
    <p:extLst>
      <p:ext uri="{BB962C8B-B14F-4D97-AF65-F5344CB8AC3E}">
        <p14:creationId xmlns:p14="http://schemas.microsoft.com/office/powerpoint/2010/main" val="935622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81095"/>
          </a:xfrm>
        </p:spPr>
        <p:txBody>
          <a:bodyPr>
            <a:normAutofit/>
          </a:bodyPr>
          <a:lstStyle/>
          <a:p>
            <a:r>
              <a:rPr lang="el-GR" sz="1800" b="1" u="sng" dirty="0">
                <a:latin typeface="Times New Roman" charset="0"/>
                <a:ea typeface="Times New Roman" charset="0"/>
                <a:cs typeface="Times New Roman" charset="0"/>
              </a:rPr>
              <a:t>3. Ευρύτερο πλαίσιο εξελίξεων που έπαιξαν ρόλο στην ανάπτυξη της παιδαγωγικής του θεάτρου</a:t>
            </a:r>
            <a:endParaRPr lang="en-US" sz="1800" b="1" u="sng" dirty="0">
              <a:latin typeface="Times New Roman" charset="0"/>
              <a:ea typeface="Times New Roman" charset="0"/>
              <a:cs typeface="Times New Roman" charset="0"/>
            </a:endParaRPr>
          </a:p>
        </p:txBody>
      </p:sp>
      <p:sp>
        <p:nvSpPr>
          <p:cNvPr id="3" name="Content Placeholder 2"/>
          <p:cNvSpPr>
            <a:spLocks noGrp="1"/>
          </p:cNvSpPr>
          <p:nvPr>
            <p:ph idx="1"/>
          </p:nvPr>
        </p:nvSpPr>
        <p:spPr>
          <a:xfrm>
            <a:off x="838200" y="589010"/>
            <a:ext cx="10997485" cy="850006"/>
          </a:xfrm>
        </p:spPr>
        <p:txBody>
          <a:bodyPr>
            <a:normAutofit lnSpcReduction="10000"/>
          </a:bodyPr>
          <a:lstStyle/>
          <a:p>
            <a:pPr marL="0" indent="0" algn="just">
              <a:lnSpc>
                <a:spcPct val="150000"/>
              </a:lnSpc>
              <a:buNone/>
            </a:pPr>
            <a:r>
              <a:rPr lang="el-GR" sz="1800" b="1" dirty="0">
                <a:latin typeface="Times New Roman" charset="0"/>
                <a:ea typeface="Times New Roman" charset="0"/>
                <a:cs typeface="Times New Roman" charset="0"/>
              </a:rPr>
              <a:t>Α. ΠΟΥ &amp; ΠΟΤΕ. Δημιουργικό θέατρο (</a:t>
            </a:r>
            <a:r>
              <a:rPr lang="en-US" sz="1800" b="1" dirty="0">
                <a:latin typeface="Times New Roman" charset="0"/>
                <a:ea typeface="Times New Roman" charset="0"/>
                <a:cs typeface="Times New Roman" charset="0"/>
              </a:rPr>
              <a:t>creative dramatics),</a:t>
            </a:r>
            <a:r>
              <a:rPr lang="el-GR" sz="1800" b="1" dirty="0">
                <a:latin typeface="Times New Roman" charset="0"/>
                <a:ea typeface="Times New Roman" charset="0"/>
                <a:cs typeface="Times New Roman" charset="0"/>
              </a:rPr>
              <a:t> παιδικό δράμα (</a:t>
            </a:r>
            <a:r>
              <a:rPr lang="en-US" sz="1800" b="1" dirty="0">
                <a:latin typeface="Times New Roman" charset="0"/>
                <a:ea typeface="Times New Roman" charset="0"/>
                <a:cs typeface="Times New Roman" charset="0"/>
              </a:rPr>
              <a:t>child drama)</a:t>
            </a:r>
            <a:r>
              <a:rPr lang="el-GR" sz="1800" b="1" dirty="0">
                <a:latin typeface="Times New Roman" charset="0"/>
                <a:ea typeface="Times New Roman" charset="0"/>
                <a:cs typeface="Times New Roman" charset="0"/>
              </a:rPr>
              <a:t>, Θέατρο στην εκπαίδευση</a:t>
            </a:r>
            <a:r>
              <a:rPr lang="en-US" sz="1800" b="1" dirty="0">
                <a:latin typeface="Times New Roman" charset="0"/>
                <a:ea typeface="Times New Roman" charset="0"/>
                <a:cs typeface="Times New Roman" charset="0"/>
              </a:rPr>
              <a:t> (TIE)</a:t>
            </a:r>
            <a:r>
              <a:rPr lang="el-GR" sz="1800" b="1" dirty="0">
                <a:latin typeface="Times New Roman" charset="0"/>
                <a:ea typeface="Times New Roman" charset="0"/>
                <a:cs typeface="Times New Roman" charset="0"/>
              </a:rPr>
              <a:t>, Εκπαιδευτικό Δράμα </a:t>
            </a:r>
            <a:r>
              <a:rPr lang="en-US" sz="1800" b="1" dirty="0">
                <a:latin typeface="Times New Roman" charset="0"/>
                <a:ea typeface="Times New Roman" charset="0"/>
                <a:cs typeface="Times New Roman" charset="0"/>
              </a:rPr>
              <a:t>(drama in education)</a:t>
            </a:r>
            <a:r>
              <a:rPr lang="el-GR" sz="1800" b="1" dirty="0">
                <a:latin typeface="Times New Roman" charset="0"/>
                <a:ea typeface="Times New Roman" charset="0"/>
                <a:cs typeface="Times New Roman" charset="0"/>
              </a:rPr>
              <a:t>, -Αρχές του 20</a:t>
            </a:r>
            <a:r>
              <a:rPr lang="el-GR" sz="1800" b="1" baseline="30000" dirty="0">
                <a:latin typeface="Times New Roman" charset="0"/>
                <a:ea typeface="Times New Roman" charset="0"/>
                <a:cs typeface="Times New Roman" charset="0"/>
              </a:rPr>
              <a:t>ου</a:t>
            </a:r>
            <a:r>
              <a:rPr lang="el-GR" sz="1800" b="1" dirty="0">
                <a:latin typeface="Times New Roman" charset="0"/>
                <a:ea typeface="Times New Roman" charset="0"/>
                <a:cs typeface="Times New Roman" charset="0"/>
              </a:rPr>
              <a:t> αιώνα ένα φαινόμενο γεννιέται. </a:t>
            </a:r>
            <a:endParaRPr lang="en-US" sz="1800" b="1" dirty="0">
              <a:latin typeface="Times New Roman" charset="0"/>
              <a:ea typeface="Times New Roman" charset="0"/>
              <a:cs typeface="Times New Roman" charset="0"/>
            </a:endParaRPr>
          </a:p>
        </p:txBody>
      </p:sp>
      <p:sp>
        <p:nvSpPr>
          <p:cNvPr id="4" name="TextBox 3"/>
          <p:cNvSpPr txBox="1"/>
          <p:nvPr/>
        </p:nvSpPr>
        <p:spPr>
          <a:xfrm>
            <a:off x="103031" y="1246931"/>
            <a:ext cx="12088969" cy="5632311"/>
          </a:xfrm>
          <a:prstGeom prst="rect">
            <a:avLst/>
          </a:prstGeom>
          <a:noFill/>
        </p:spPr>
        <p:txBody>
          <a:bodyPr wrap="square" rtlCol="0">
            <a:spAutoFit/>
          </a:bodyPr>
          <a:lstStyle/>
          <a:p>
            <a:pPr marL="285750" indent="-285750" algn="just">
              <a:lnSpc>
                <a:spcPct val="150000"/>
              </a:lnSpc>
              <a:buFont typeface="Arial" charset="0"/>
              <a:buChar char="•"/>
            </a:pPr>
            <a:r>
              <a:rPr lang="el-GR" sz="1600" u="sng" dirty="0">
                <a:latin typeface="Times New Roman" charset="0"/>
                <a:ea typeface="Times New Roman" charset="0"/>
                <a:cs typeface="Times New Roman" charset="0"/>
              </a:rPr>
              <a:t>Πράξη 1</a:t>
            </a:r>
            <a:r>
              <a:rPr lang="el-GR" sz="1600" u="sng" baseline="30000" dirty="0">
                <a:latin typeface="Times New Roman" charset="0"/>
                <a:ea typeface="Times New Roman" charset="0"/>
                <a:cs typeface="Times New Roman" charset="0"/>
              </a:rPr>
              <a:t>η</a:t>
            </a:r>
            <a:r>
              <a:rPr lang="en-US" sz="1600" u="sng" dirty="0">
                <a:latin typeface="Times New Roman" charset="0"/>
                <a:ea typeface="Times New Roman" charset="0"/>
                <a:cs typeface="Times New Roman" charset="0"/>
              </a:rPr>
              <a:t>:</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Οι ιστορικοί  που ασχολήθηκαν με την εμφάνιση του θέατρου και του δράματος στην εκπαίδευση το τοποθετούν στην δεκαετία του 1920 (</a:t>
            </a:r>
            <a:r>
              <a:rPr lang="en-US" sz="1600" dirty="0">
                <a:latin typeface="Times New Roman" charset="0"/>
                <a:ea typeface="Times New Roman" charset="0"/>
                <a:cs typeface="Times New Roman" charset="0"/>
              </a:rPr>
              <a:t>Winifred Ward, Harriet Finlay Jonson &amp; Henry Caldwell Cook).</a:t>
            </a:r>
          </a:p>
          <a:p>
            <a:pPr marL="285750" indent="-285750" algn="just">
              <a:lnSpc>
                <a:spcPct val="150000"/>
              </a:lnSpc>
              <a:buFont typeface="Arial" charset="0"/>
              <a:buChar char="•"/>
            </a:pPr>
            <a:r>
              <a:rPr lang="el-GR" sz="1600" u="sng" dirty="0">
                <a:latin typeface="Times New Roman" charset="0"/>
                <a:ea typeface="Times New Roman" charset="0"/>
                <a:cs typeface="Times New Roman" charset="0"/>
              </a:rPr>
              <a:t>Πράξη 2</a:t>
            </a:r>
            <a:r>
              <a:rPr lang="el-GR" sz="1600" u="sng" baseline="30000" dirty="0">
                <a:latin typeface="Times New Roman" charset="0"/>
                <a:ea typeface="Times New Roman" charset="0"/>
                <a:cs typeface="Times New Roman" charset="0"/>
              </a:rPr>
              <a:t>η</a:t>
            </a:r>
            <a:r>
              <a:rPr lang="en-US" sz="1600" u="sng" dirty="0">
                <a:latin typeface="Times New Roman" charset="0"/>
                <a:ea typeface="Times New Roman" charset="0"/>
                <a:cs typeface="Times New Roman" charset="0"/>
              </a:rPr>
              <a:t>:</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Ως ξεχωριστό αντικείμενο «ακαδημαϊκού-επιστημονικού» ενδιαφέροντος μετά το 1945 στην Αγγλία και το 1950 στην Αμερική. Βασικό ρόλο  παίζουν οι εξελίξεις στο θέατρο, στην παιδαγωγική επιστήμη και στη σύγχρονη ψυχολογία. Οι θεωρίες της σύγχρονης ψυχολογίας βοηθάνε στη δημιουργία επιστημονικής βάση του νέου αντικειμένου (</a:t>
            </a:r>
            <a:r>
              <a:rPr lang="en-US" sz="1600" dirty="0">
                <a:latin typeface="Times New Roman" charset="0"/>
                <a:ea typeface="Times New Roman" charset="0"/>
                <a:cs typeface="Times New Roman" charset="0"/>
              </a:rPr>
              <a:t>L.S. Vygotsky, J. Piaget, J. Bruner, H. Gardner).</a:t>
            </a:r>
            <a:r>
              <a:rPr lang="el-GR" sz="1600" dirty="0">
                <a:latin typeface="Times New Roman" charset="0"/>
                <a:ea typeface="Times New Roman" charset="0"/>
                <a:cs typeface="Times New Roman" charset="0"/>
              </a:rPr>
              <a:t> Ο διαχωρισμός του δημιουργικού θεάτρου για το παιδί (</a:t>
            </a:r>
            <a:r>
              <a:rPr lang="en-US" sz="1600" dirty="0">
                <a:latin typeface="Times New Roman" charset="0"/>
                <a:ea typeface="Times New Roman" charset="0"/>
                <a:cs typeface="Times New Roman" charset="0"/>
              </a:rPr>
              <a:t>creative dramatics)</a:t>
            </a:r>
            <a:r>
              <a:rPr lang="el-GR" sz="1600" dirty="0">
                <a:latin typeface="Times New Roman" charset="0"/>
                <a:ea typeface="Times New Roman" charset="0"/>
                <a:cs typeface="Times New Roman" charset="0"/>
              </a:rPr>
              <a:t> από το θέατρο στην καλλιτεχνική του μορφή θεσμοθετείται αρχικά στις ΗΠΑ, και στη συνέχεια μέσα από το συνέδριο </a:t>
            </a:r>
            <a:r>
              <a:rPr lang="en-US" sz="1600" dirty="0">
                <a:latin typeface="Times New Roman" charset="0"/>
                <a:ea typeface="Times New Roman" charset="0"/>
                <a:cs typeface="Times New Roman" charset="0"/>
              </a:rPr>
              <a:t>London Conference on Drama in Education (1948)</a:t>
            </a:r>
            <a:r>
              <a:rPr lang="el-GR" sz="1600" dirty="0">
                <a:latin typeface="Times New Roman" charset="0"/>
                <a:ea typeface="Times New Roman" charset="0"/>
                <a:cs typeface="Times New Roman" charset="0"/>
              </a:rPr>
              <a:t> και το συνέδριο του Διεθνούς Ινστιτούτου στο Παρίσι (1952)(Ενδεικτική βιβλιογραφία</a:t>
            </a:r>
            <a:r>
              <a:rPr lang="en-US" sz="1600"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Παπαδόπουλος, Σ. (2014). </a:t>
            </a:r>
            <a:r>
              <a:rPr lang="el-GR" sz="1600" i="1" dirty="0">
                <a:latin typeface="Times New Roman" charset="0"/>
                <a:ea typeface="Times New Roman" charset="0"/>
                <a:cs typeface="Times New Roman" charset="0"/>
              </a:rPr>
              <a:t>Για την ιστορία του θεάτρου στην εκπαίδευση</a:t>
            </a:r>
            <a:r>
              <a:rPr lang="el-GR" sz="1600" dirty="0">
                <a:latin typeface="Times New Roman" charset="0"/>
                <a:ea typeface="Times New Roman" charset="0"/>
                <a:cs typeface="Times New Roman" charset="0"/>
              </a:rPr>
              <a:t>. Στο </a:t>
            </a:r>
            <a:r>
              <a:rPr lang="el-GR" sz="1600" dirty="0" err="1">
                <a:latin typeface="Times New Roman" charset="0"/>
                <a:ea typeface="Times New Roman" charset="0"/>
                <a:cs typeface="Times New Roman" charset="0"/>
              </a:rPr>
              <a:t>Γραμματάς</a:t>
            </a:r>
            <a:r>
              <a:rPr lang="el-GR" sz="1600" dirty="0">
                <a:latin typeface="Times New Roman" charset="0"/>
                <a:ea typeface="Times New Roman" charset="0"/>
                <a:cs typeface="Times New Roman" charset="0"/>
              </a:rPr>
              <a:t>, Θ.</a:t>
            </a:r>
            <a:r>
              <a:rPr lang="en-GB" sz="1600" dirty="0">
                <a:latin typeface="Times New Roman" charset="0"/>
                <a:ea typeface="Times New Roman" charset="0"/>
                <a:cs typeface="Times New Roman" charset="0"/>
              </a:rPr>
              <a:t> (2014). </a:t>
            </a:r>
            <a:r>
              <a:rPr lang="el-GR" sz="1600" i="1" dirty="0">
                <a:latin typeface="Times New Roman" charset="0"/>
                <a:ea typeface="Times New Roman" charset="0"/>
                <a:cs typeface="Times New Roman" charset="0"/>
              </a:rPr>
              <a:t>Το θέατρο στην εκπαίδευση</a:t>
            </a:r>
            <a:r>
              <a:rPr lang="en-US" sz="1600" i="1" dirty="0">
                <a:latin typeface="Times New Roman" charset="0"/>
                <a:ea typeface="Times New Roman" charset="0"/>
                <a:cs typeface="Times New Roman" charset="0"/>
              </a:rPr>
              <a:t>:</a:t>
            </a:r>
            <a:r>
              <a:rPr lang="el-GR" sz="1600" i="1" dirty="0">
                <a:latin typeface="Times New Roman" charset="0"/>
                <a:ea typeface="Times New Roman" charset="0"/>
                <a:cs typeface="Times New Roman" charset="0"/>
              </a:rPr>
              <a:t> Καλλιτεχνική έκφραση και παιδαγωγία</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Ζεφύρι</a:t>
            </a:r>
            <a:r>
              <a:rPr lang="en-US"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Διάδραση</a:t>
            </a:r>
            <a:r>
              <a:rPr lang="el-GR" sz="1600" dirty="0">
                <a:latin typeface="Times New Roman" charset="0"/>
                <a:ea typeface="Times New Roman" charset="0"/>
                <a:cs typeface="Times New Roman" charset="0"/>
              </a:rPr>
              <a:t>.    </a:t>
            </a:r>
          </a:p>
          <a:p>
            <a:pPr marL="285750" indent="-285750" algn="just">
              <a:lnSpc>
                <a:spcPct val="150000"/>
              </a:lnSpc>
              <a:buFont typeface="Arial" charset="0"/>
              <a:buChar char="•"/>
            </a:pPr>
            <a:r>
              <a:rPr lang="el-GR" sz="1600" u="sng" dirty="0">
                <a:latin typeface="Times New Roman" charset="0"/>
                <a:ea typeface="Times New Roman" charset="0"/>
                <a:cs typeface="Times New Roman" charset="0"/>
              </a:rPr>
              <a:t>Πράξη 3</a:t>
            </a:r>
            <a:r>
              <a:rPr lang="el-GR" sz="1600" u="sng" baseline="30000" dirty="0">
                <a:latin typeface="Times New Roman" charset="0"/>
                <a:ea typeface="Times New Roman" charset="0"/>
                <a:cs typeface="Times New Roman" charset="0"/>
              </a:rPr>
              <a:t>η</a:t>
            </a:r>
            <a:r>
              <a:rPr lang="el-GR" sz="1600" u="sng" dirty="0">
                <a:latin typeface="Times New Roman" charset="0"/>
                <a:ea typeface="Times New Roman" charset="0"/>
                <a:cs typeface="Times New Roman" charset="0"/>
              </a:rPr>
              <a:t> </a:t>
            </a:r>
            <a:r>
              <a:rPr lang="en-US" sz="1600"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Στην Αγγλία το 1965 δημιουργήθηκαν ομάδες θεάτρου στην εκπαίδευση οι οποίες εστίαζαν στην κοινωνική και πολιτική διάσταση του θεάτρου και σε συνεργασία με τους εκπαιδευτικούς οργάνωναν θέατρο-παιδαγωγικά προγράμματα είτε με θέματα από τα γνωστικά αντικείμενα τα οποία διδάσκονταν οι μαθητές είτε από προβλήματα τα οποία μπορεί να αντιμετώπιζαν οι μαθητές με βάση τις συνθήκες διαβίωσής τους (ρατσισμός, εγκληματικότητα, φτώχεια κ.α.)</a:t>
            </a:r>
          </a:p>
          <a:p>
            <a:pPr marL="285750" indent="-285750" algn="just">
              <a:lnSpc>
                <a:spcPct val="150000"/>
              </a:lnSpc>
              <a:buFont typeface="Arial" charset="0"/>
              <a:buChar char="•"/>
            </a:pPr>
            <a:r>
              <a:rPr lang="el-GR" sz="1600" u="sng" dirty="0">
                <a:latin typeface="Times New Roman" charset="0"/>
                <a:ea typeface="Times New Roman" charset="0"/>
                <a:cs typeface="Times New Roman" charset="0"/>
              </a:rPr>
              <a:t>Πράξη 4</a:t>
            </a:r>
            <a:r>
              <a:rPr lang="el-GR" sz="1600" u="sng" baseline="30000" dirty="0">
                <a:latin typeface="Times New Roman" charset="0"/>
                <a:ea typeface="Times New Roman" charset="0"/>
                <a:cs typeface="Times New Roman" charset="0"/>
              </a:rPr>
              <a:t>η</a:t>
            </a:r>
            <a:r>
              <a:rPr lang="el-GR" sz="1600" u="sng" dirty="0">
                <a:latin typeface="Times New Roman" charset="0"/>
                <a:ea typeface="Times New Roman" charset="0"/>
                <a:cs typeface="Times New Roman" charset="0"/>
              </a:rPr>
              <a:t> </a:t>
            </a:r>
            <a:r>
              <a:rPr lang="en-US" sz="1600" u="sng"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Από το ‘60 και μετά διαφορετικές χώρες (Αγγλία, Γαλλία, Γερμανία, Αμερική, ο Καναδάς και η Αυστραλία) εντάσσουν σταδιακά μορφές θεάτρου στην εκπαίδευση στο αναλυτικό πρόγραμμα </a:t>
            </a:r>
            <a:endParaRPr lang="en-US" sz="1600" u="sng"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23613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217" y="-25757"/>
            <a:ext cx="10786056" cy="257578"/>
          </a:xfrm>
        </p:spPr>
        <p:txBody>
          <a:bodyPr>
            <a:normAutofit fontScale="90000"/>
          </a:bodyPr>
          <a:lstStyle/>
          <a:p>
            <a:pPr algn="ctr"/>
            <a:r>
              <a:rPr lang="el-GR" sz="1800" b="1" dirty="0">
                <a:latin typeface="Times New Roman" charset="0"/>
                <a:ea typeface="Times New Roman" charset="0"/>
                <a:cs typeface="Times New Roman" charset="0"/>
              </a:rPr>
              <a:t>Β. Γιατί. Κοινωνικοπολιτικοί παράγοντες.</a:t>
            </a:r>
            <a:endParaRPr lang="en-US" sz="18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0" y="759854"/>
            <a:ext cx="12191999" cy="7482624"/>
          </a:xfrm>
        </p:spPr>
        <p:txBody>
          <a:bodyPr>
            <a:normAutofit fontScale="85000" lnSpcReduction="20000"/>
          </a:bodyPr>
          <a:lstStyle/>
          <a:p>
            <a:pPr algn="just">
              <a:lnSpc>
                <a:spcPct val="150000"/>
              </a:lnSpc>
            </a:pPr>
            <a:r>
              <a:rPr lang="el-GR" sz="1800" dirty="0">
                <a:latin typeface="Times New Roman" charset="0"/>
                <a:ea typeface="Times New Roman" charset="0"/>
                <a:cs typeface="Times New Roman" charset="0"/>
              </a:rPr>
              <a:t>Μετά τον Μεσαίωνα (472-1492 μ.Χ.) με βάση τα κινήματα που δημιουργούνται κατά την περίοδο της Αναγέννησης (15</a:t>
            </a:r>
            <a:r>
              <a:rPr lang="el-GR" sz="1800" baseline="30000" dirty="0">
                <a:latin typeface="Times New Roman" charset="0"/>
                <a:ea typeface="Times New Roman" charset="0"/>
                <a:cs typeface="Times New Roman" charset="0"/>
              </a:rPr>
              <a:t>ος</a:t>
            </a:r>
            <a:r>
              <a:rPr lang="el-GR" sz="1800" dirty="0">
                <a:latin typeface="Times New Roman" charset="0"/>
                <a:ea typeface="Times New Roman" charset="0"/>
                <a:cs typeface="Times New Roman" charset="0"/>
              </a:rPr>
              <a:t> </a:t>
            </a:r>
            <a:r>
              <a:rPr lang="mr-IN" sz="1800" dirty="0">
                <a:latin typeface="Times New Roman" charset="0"/>
                <a:ea typeface="Times New Roman" charset="0"/>
                <a:cs typeface="Times New Roman" charset="0"/>
              </a:rPr>
              <a:t>–</a:t>
            </a:r>
            <a:r>
              <a:rPr lang="el-GR" sz="1800" dirty="0">
                <a:latin typeface="Times New Roman" charset="0"/>
                <a:ea typeface="Times New Roman" charset="0"/>
                <a:cs typeface="Times New Roman" charset="0"/>
              </a:rPr>
              <a:t> 17</a:t>
            </a:r>
            <a:r>
              <a:rPr lang="el-GR" sz="1800" baseline="30000" dirty="0">
                <a:latin typeface="Times New Roman" charset="0"/>
                <a:ea typeface="Times New Roman" charset="0"/>
                <a:cs typeface="Times New Roman" charset="0"/>
              </a:rPr>
              <a:t>ος</a:t>
            </a:r>
            <a:r>
              <a:rPr lang="el-GR" sz="1800" dirty="0">
                <a:latin typeface="Times New Roman" charset="0"/>
                <a:ea typeface="Times New Roman" charset="0"/>
                <a:cs typeface="Times New Roman" charset="0"/>
              </a:rPr>
              <a:t> αιώνας) και κυρίως κατά την περίοδο του Διαφωτισμού, με βάση τη Βιομηχανική Επανάσταση (1760-1860) καθώς και με βάση σημαντικά ιστορικά γεγονότα όπως η Γαλλική Επανάσταση (1789-1799) δημιουργούνται η βάσεις για την αποκαθήλωση του «θείου» και τη σύνδεση του ορθού λόγου με την πρόοδο.</a:t>
            </a:r>
          </a:p>
          <a:p>
            <a:pPr algn="just">
              <a:lnSpc>
                <a:spcPct val="150000"/>
              </a:lnSpc>
            </a:pPr>
            <a:r>
              <a:rPr lang="el-GR" sz="1800" dirty="0">
                <a:latin typeface="Times New Roman" charset="0"/>
                <a:ea typeface="Times New Roman" charset="0"/>
                <a:cs typeface="Times New Roman" charset="0"/>
              </a:rPr>
              <a:t> Διάψευση της δύναμης του ορθού λόγου να οδηγήσει στην πρόοδο όπως αποδεικνύεται από τις εξελίξεις του 20</a:t>
            </a:r>
            <a:r>
              <a:rPr lang="el-GR" sz="1800" baseline="30000" dirty="0">
                <a:latin typeface="Times New Roman" charset="0"/>
                <a:ea typeface="Times New Roman" charset="0"/>
                <a:cs typeface="Times New Roman" charset="0"/>
              </a:rPr>
              <a:t>ου</a:t>
            </a:r>
            <a:r>
              <a:rPr lang="el-GR" sz="1800" dirty="0">
                <a:latin typeface="Times New Roman" charset="0"/>
                <a:ea typeface="Times New Roman" charset="0"/>
                <a:cs typeface="Times New Roman" charset="0"/>
              </a:rPr>
              <a:t> αιώνα </a:t>
            </a:r>
          </a:p>
          <a:p>
            <a:pPr marL="0" indent="0" algn="just">
              <a:lnSpc>
                <a:spcPct val="150000"/>
              </a:lnSpc>
              <a:buNone/>
            </a:pPr>
            <a:r>
              <a:rPr lang="el-GR" sz="1800" dirty="0">
                <a:latin typeface="Times New Roman" charset="0"/>
                <a:ea typeface="Times New Roman" charset="0"/>
                <a:cs typeface="Times New Roman" charset="0"/>
              </a:rPr>
              <a:t>- Α’ Παγκόσμιος Πόλεμος (1914-1918)</a:t>
            </a:r>
          </a:p>
          <a:p>
            <a:pPr marL="0" indent="0" algn="just">
              <a:lnSpc>
                <a:spcPct val="150000"/>
              </a:lnSpc>
              <a:buNone/>
            </a:pPr>
            <a:r>
              <a:rPr lang="el-GR" sz="1800" dirty="0">
                <a:latin typeface="Times New Roman" charset="0"/>
                <a:ea typeface="Times New Roman" charset="0"/>
                <a:cs typeface="Times New Roman" charset="0"/>
              </a:rPr>
              <a:t> - Οκτωβριανή Επανάσταση (7 Νοεμβρίου 1917)</a:t>
            </a:r>
          </a:p>
          <a:p>
            <a:pPr marL="0" indent="0" algn="just">
              <a:lnSpc>
                <a:spcPct val="150000"/>
              </a:lnSpc>
              <a:buNone/>
            </a:pPr>
            <a:r>
              <a:rPr lang="el-GR" sz="1800" dirty="0">
                <a:latin typeface="Times New Roman" charset="0"/>
                <a:ea typeface="Times New Roman" charset="0"/>
                <a:cs typeface="Times New Roman" charset="0"/>
              </a:rPr>
              <a:t> - Β’ Παγκόσμιος Πόλεμος (1939-1945)-Ολοκαύτωμα</a:t>
            </a:r>
          </a:p>
          <a:p>
            <a:pPr algn="just">
              <a:lnSpc>
                <a:spcPct val="150000"/>
              </a:lnSpc>
              <a:buFontTx/>
              <a:buChar char="-"/>
            </a:pPr>
            <a:r>
              <a:rPr lang="el-GR" sz="1800" dirty="0">
                <a:latin typeface="Times New Roman" charset="0"/>
                <a:ea typeface="Times New Roman" charset="0"/>
                <a:cs typeface="Times New Roman" charset="0"/>
              </a:rPr>
              <a:t>Πυρηνική απειλή-Ρίψη ατομικής βόμβας στη Χιροσίμα (6 Αυγούστου 1945), Ναγκασάκι (9 Αυγούστου 1945) από τις εναέριες δυνάμεις των Ηνωμένων Πολιτειών της Αμερικής             </a:t>
            </a:r>
          </a:p>
          <a:p>
            <a:pPr algn="just">
              <a:lnSpc>
                <a:spcPct val="150000"/>
              </a:lnSpc>
              <a:buFontTx/>
              <a:buChar char="-"/>
            </a:pPr>
            <a:r>
              <a:rPr lang="el-GR" sz="1800" dirty="0">
                <a:latin typeface="Times New Roman" charset="0"/>
                <a:ea typeface="Times New Roman" charset="0"/>
                <a:cs typeface="Times New Roman" charset="0"/>
              </a:rPr>
              <a:t>Δημιουργία καθεστώτων ολοκληρωτικού τύπου (ναζισμός, </a:t>
            </a:r>
            <a:r>
              <a:rPr lang="el-GR" sz="1800" dirty="0" err="1">
                <a:latin typeface="Times New Roman" charset="0"/>
                <a:ea typeface="Times New Roman" charset="0"/>
                <a:cs typeface="Times New Roman" charset="0"/>
              </a:rPr>
              <a:t>στανλινισμός</a:t>
            </a:r>
            <a:r>
              <a:rPr lang="el-GR" sz="1800" dirty="0">
                <a:latin typeface="Times New Roman" charset="0"/>
                <a:ea typeface="Times New Roman" charset="0"/>
                <a:cs typeface="Times New Roman" charset="0"/>
              </a:rPr>
              <a:t>)</a:t>
            </a:r>
          </a:p>
          <a:p>
            <a:pPr algn="just">
              <a:lnSpc>
                <a:spcPct val="150000"/>
              </a:lnSpc>
              <a:buFontTx/>
              <a:buChar char="-"/>
            </a:pPr>
            <a:r>
              <a:rPr lang="el-GR" sz="1800" dirty="0">
                <a:latin typeface="Times New Roman" charset="0"/>
                <a:ea typeface="Times New Roman" charset="0"/>
                <a:cs typeface="Times New Roman" charset="0"/>
              </a:rPr>
              <a:t>Ψυχρός πόλεμος (1945-1991)</a:t>
            </a:r>
          </a:p>
          <a:p>
            <a:pPr algn="just">
              <a:lnSpc>
                <a:spcPct val="150000"/>
              </a:lnSpc>
              <a:buFontTx/>
              <a:buChar char="-"/>
            </a:pPr>
            <a:r>
              <a:rPr lang="el-GR" sz="1800" dirty="0">
                <a:latin typeface="Times New Roman" charset="0"/>
                <a:ea typeface="Times New Roman" charset="0"/>
                <a:cs typeface="Times New Roman" charset="0"/>
              </a:rPr>
              <a:t>Πόλεμος του Βιετνάμ (1955-1975)</a:t>
            </a:r>
          </a:p>
          <a:p>
            <a:pPr algn="just">
              <a:lnSpc>
                <a:spcPct val="150000"/>
              </a:lnSpc>
              <a:buFontTx/>
              <a:buChar char="-"/>
            </a:pPr>
            <a:r>
              <a:rPr lang="el-GR" sz="1800" dirty="0">
                <a:latin typeface="Times New Roman" charset="0"/>
                <a:ea typeface="Times New Roman" charset="0"/>
                <a:cs typeface="Times New Roman" charset="0"/>
              </a:rPr>
              <a:t>Οικολογική καταστροφή ως αποτέλεσμα της αξιοποίησης της επιστήμης της βιομηχανίας με αρνητικές για τον άνθρωπο συνέπειες</a:t>
            </a:r>
          </a:p>
          <a:p>
            <a:pPr algn="just">
              <a:lnSpc>
                <a:spcPct val="150000"/>
              </a:lnSpc>
              <a:buFontTx/>
              <a:buChar char="-"/>
            </a:pPr>
            <a:r>
              <a:rPr lang="el-GR" sz="1800" dirty="0">
                <a:latin typeface="Times New Roman" charset="0"/>
                <a:ea typeface="Times New Roman" charset="0"/>
                <a:cs typeface="Times New Roman" charset="0"/>
              </a:rPr>
              <a:t>Κινήματα εναντίον των διακρίσεων</a:t>
            </a:r>
            <a:r>
              <a:rPr lang="el-GR" sz="1800" dirty="0">
                <a:latin typeface="Times New Roman" charset="0"/>
                <a:ea typeface="Times New Roman" charset="0"/>
                <a:cs typeface="Times New Roman" charset="0"/>
                <a:sym typeface="Wingdings"/>
              </a:rPr>
              <a:t> (Μάης του ‘68, κινήματα εναντίον του  ρατσισμού για τον πληθυσμό των «μαύρων» στην Αμερική, δημιουργία φεμινιστικών κινημάτων στις αρχές του 20</a:t>
            </a:r>
            <a:r>
              <a:rPr lang="el-GR" sz="1800" baseline="30000" dirty="0">
                <a:latin typeface="Times New Roman" charset="0"/>
                <a:ea typeface="Times New Roman" charset="0"/>
                <a:cs typeface="Times New Roman" charset="0"/>
                <a:sym typeface="Wingdings"/>
              </a:rPr>
              <a:t>ου</a:t>
            </a:r>
            <a:r>
              <a:rPr lang="el-GR" sz="1800" dirty="0">
                <a:latin typeface="Times New Roman" charset="0"/>
                <a:ea typeface="Times New Roman" charset="0"/>
                <a:cs typeface="Times New Roman" charset="0"/>
                <a:sym typeface="Wingdings"/>
              </a:rPr>
              <a:t> κυρίως στις Ηνωμένες Πολιτείες Αμερικής για τη διεκδίκηση για τη νομική καθιέρωση θεμελιωδών δικαιωμάτων με βασικό το δικαίωμα της ψήφου).     </a:t>
            </a:r>
          </a:p>
          <a:p>
            <a:pPr algn="just">
              <a:lnSpc>
                <a:spcPct val="150000"/>
              </a:lnSpc>
              <a:buFontTx/>
              <a:buChar char="-"/>
            </a:pPr>
            <a:r>
              <a:rPr lang="el-GR" sz="1800" dirty="0">
                <a:latin typeface="Times New Roman" charset="0"/>
                <a:ea typeface="Times New Roman" charset="0"/>
                <a:cs typeface="Times New Roman" charset="0"/>
                <a:sym typeface="Wingdings"/>
              </a:rPr>
              <a:t>     </a:t>
            </a:r>
            <a:r>
              <a:rPr lang="el-GR" sz="1800" dirty="0">
                <a:latin typeface="Times New Roman" charset="0"/>
                <a:ea typeface="Times New Roman" charset="0"/>
                <a:cs typeface="Times New Roman" charset="0"/>
              </a:rPr>
              <a:t>           </a:t>
            </a:r>
          </a:p>
          <a:p>
            <a:pPr marL="0" indent="0" algn="just">
              <a:lnSpc>
                <a:spcPct val="150000"/>
              </a:lnSpc>
              <a:buNone/>
            </a:pPr>
            <a:endParaRPr lang="el-GR" sz="1800" dirty="0">
              <a:latin typeface="Times New Roman" charset="0"/>
              <a:ea typeface="Times New Roman" charset="0"/>
              <a:cs typeface="Times New Roman" charset="0"/>
            </a:endParaRPr>
          </a:p>
          <a:p>
            <a:pPr marL="0" indent="0" algn="just">
              <a:lnSpc>
                <a:spcPct val="150000"/>
              </a:lnSpc>
              <a:buNone/>
            </a:pPr>
            <a:r>
              <a:rPr lang="el-GR" sz="1800" dirty="0">
                <a:latin typeface="Times New Roman" charset="0"/>
                <a:ea typeface="Times New Roman" charset="0"/>
                <a:cs typeface="Times New Roman" charset="0"/>
              </a:rPr>
              <a:t>   </a:t>
            </a:r>
            <a:endParaRPr lang="en-US" sz="1800" dirty="0">
              <a:latin typeface="Times New Roman" charset="0"/>
              <a:ea typeface="Times New Roman" charset="0"/>
              <a:cs typeface="Times New Roman" charset="0"/>
            </a:endParaRPr>
          </a:p>
        </p:txBody>
      </p:sp>
      <p:sp>
        <p:nvSpPr>
          <p:cNvPr id="5" name="TextBox 4"/>
          <p:cNvSpPr txBox="1"/>
          <p:nvPr/>
        </p:nvSpPr>
        <p:spPr>
          <a:xfrm>
            <a:off x="2152380" y="390522"/>
            <a:ext cx="7923730" cy="369332"/>
          </a:xfrm>
          <a:prstGeom prst="rect">
            <a:avLst/>
          </a:prstGeom>
          <a:noFill/>
        </p:spPr>
        <p:txBody>
          <a:bodyPr wrap="square" rtlCol="0">
            <a:spAutoFit/>
          </a:bodyPr>
          <a:lstStyle/>
          <a:p>
            <a:pPr marL="285750" indent="-285750" algn="ctr">
              <a:buFont typeface="Wingdings" charset="2"/>
              <a:buChar char="Ø"/>
            </a:pPr>
            <a:r>
              <a:rPr lang="el-GR" b="1" dirty="0">
                <a:latin typeface="Times New Roman" charset="0"/>
                <a:ea typeface="Times New Roman" charset="0"/>
                <a:cs typeface="Times New Roman" charset="0"/>
              </a:rPr>
              <a:t>Από την ενιαία αφήγηση του ορθολογισμού στην πολυφωνία του 20</a:t>
            </a:r>
            <a:r>
              <a:rPr lang="el-GR" b="1" baseline="30000" dirty="0">
                <a:latin typeface="Times New Roman" charset="0"/>
                <a:ea typeface="Times New Roman" charset="0"/>
                <a:cs typeface="Times New Roman" charset="0"/>
              </a:rPr>
              <a:t>ου</a:t>
            </a:r>
            <a:r>
              <a:rPr lang="el-GR" b="1" dirty="0">
                <a:latin typeface="Times New Roman" charset="0"/>
                <a:ea typeface="Times New Roman" charset="0"/>
                <a:cs typeface="Times New Roman" charset="0"/>
              </a:rPr>
              <a:t> αιώνα </a:t>
            </a:r>
            <a:endParaRPr lang="en-US"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91246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6233</TotalTime>
  <Words>3305</Words>
  <Application>Microsoft Macintosh PowerPoint</Application>
  <PresentationFormat>Widescreen</PresentationFormat>
  <Paragraphs>147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Ευρύτερο πλαίσιο εξελίξεων που έπαιξαν ρόλο στην ανάπτυξη της παιδαγωγικής του θεάτρου</vt:lpstr>
      <vt:lpstr>Β. Γιατί. Κοινωνικοπολιτικοί παράγοντες.</vt:lpstr>
      <vt:lpstr> Αμφισβήτηση του θετικισμού και της ορθολογικής σκέψης από τις επιστήμες της κοινωνιολογίας, της φιλοσοφίας, της ιστορίας, της παιδαγωγικής και από το χώρο του θεάτρου-Αφήστε τις φωνές να ακουστούν</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15</cp:revision>
  <dcterms:created xsi:type="dcterms:W3CDTF">2024-11-12T09:03:58Z</dcterms:created>
  <dcterms:modified xsi:type="dcterms:W3CDTF">2026-03-28T15:57:51Z</dcterms:modified>
</cp:coreProperties>
</file>