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82" r:id="rId3"/>
    <p:sldId id="283" r:id="rId4"/>
    <p:sldId id="267" r:id="rId5"/>
    <p:sldId id="268" r:id="rId6"/>
    <p:sldId id="269" r:id="rId7"/>
    <p:sldId id="278" r:id="rId8"/>
    <p:sldId id="285" r:id="rId9"/>
    <p:sldId id="284" r:id="rId10"/>
    <p:sldId id="281" r:id="rId11"/>
    <p:sldId id="279" r:id="rId12"/>
    <p:sldId id="280" r:id="rId13"/>
    <p:sldId id="276" r:id="rId14"/>
    <p:sldId id="292" r:id="rId1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5701"/>
  </p:normalViewPr>
  <p:slideViewPr>
    <p:cSldViewPr snapToGrid="0">
      <p:cViewPr varScale="1">
        <p:scale>
          <a:sx n="103" d="100"/>
          <a:sy n="103" d="100"/>
        </p:scale>
        <p:origin x="3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0A8C7-304A-B4B6-E0C1-75F0D93006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93049BC9-5A15-7B45-786F-7EDB91C5EC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09F9BC99-0707-A414-A16E-7280F9BD835A}"/>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726B8479-3A81-23C6-6898-2CB9AE157A5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6D28B31-D8CE-66CB-C812-468A186BC694}"/>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3924718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43FE2-E4BA-8EE1-5CAD-F6B126B4D894}"/>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98F1E880-6B18-7B08-530B-4DFE7646413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DEB7084-66C2-DD27-46E2-B4DD45C22322}"/>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8A78BA42-0E51-5823-CED5-EB07EEB8C17B}"/>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89CE923-66BB-FFA6-B0B0-2B8119B9A4B2}"/>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389473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2BECD4-FCC2-D65B-827E-1F444DDC3FC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5B7EA961-18E3-98AA-660E-7A0BC908884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756F2C5-F15B-7CE4-3446-BC54D3BD985E}"/>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A187B636-1F57-A241-6071-1F49CC956054}"/>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275C311-C26F-61AD-25B4-AAF5664C8175}"/>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290148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E27A-0CF3-CB28-40AB-F512493DEF71}"/>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C70E0C64-B659-9CBD-2D51-CA875137AF1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3FE875F9-F172-4C27-73D4-6123646E059C}"/>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35AA20B8-7DA9-761D-36C6-62042CC4DFF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80DB2E5-DD73-A4C0-2E96-8C5B15C2958F}"/>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3716516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8299C-3A70-27E7-23DA-557DACD0F14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A1C0706A-B133-907C-FBB6-A75E4FF536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B3C8ED5-C402-8B50-0D15-D080D7E13826}"/>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34718F55-FDFB-F428-C4A0-74094F022D1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7F757000-0051-33E6-634E-F400402D8223}"/>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2201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5EB6D-C158-9AC6-F4E8-77081471A238}"/>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85D2CBA7-58FD-9E72-91DC-7C7A26551B6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C8498F88-C33C-D22D-76E8-8CB47DA13AA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1BDFE6C0-C504-77E3-985C-153C5532663B}"/>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6" name="Footer Placeholder 5">
            <a:extLst>
              <a:ext uri="{FF2B5EF4-FFF2-40B4-BE49-F238E27FC236}">
                <a16:creationId xmlns:a16="http://schemas.microsoft.com/office/drawing/2014/main" id="{FF0499A5-8A57-559D-6555-B43FB54C7FB4}"/>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611925AB-E7E6-155D-F1A1-EAE6B4A0D8B6}"/>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221600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50CD-2F3D-78DF-9CD4-CD3CB3CD7709}"/>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1ED1521-201B-8CA1-CF36-818BCA0C0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CB56F1F-98DE-2D49-8B6A-581D0022E70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4B03482-541E-41CF-24A0-68F3FE170D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D9FF7E4-BD64-A60D-3A72-FB54401BC21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3CA102A8-A674-2231-E32C-2A34016500D0}"/>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8" name="Footer Placeholder 7">
            <a:extLst>
              <a:ext uri="{FF2B5EF4-FFF2-40B4-BE49-F238E27FC236}">
                <a16:creationId xmlns:a16="http://schemas.microsoft.com/office/drawing/2014/main" id="{0722C1A2-6E1C-3FDC-2D4A-11BEBC09A7F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A37C84EF-E658-FE09-8D11-9B066488F183}"/>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305346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6F298-DD28-DD89-6D6C-6B710EBABA25}"/>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A5B036E3-321D-ED61-B78B-08EA1D43979B}"/>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4" name="Footer Placeholder 3">
            <a:extLst>
              <a:ext uri="{FF2B5EF4-FFF2-40B4-BE49-F238E27FC236}">
                <a16:creationId xmlns:a16="http://schemas.microsoft.com/office/drawing/2014/main" id="{9736EB74-56E7-EEA7-B9F6-DCBA338771AE}"/>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371BF2A8-6926-ACB4-7657-504AD2675051}"/>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2637292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B23D81-82A3-1DBA-584F-856228FA5362}"/>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3" name="Footer Placeholder 2">
            <a:extLst>
              <a:ext uri="{FF2B5EF4-FFF2-40B4-BE49-F238E27FC236}">
                <a16:creationId xmlns:a16="http://schemas.microsoft.com/office/drawing/2014/main" id="{BB9B4D36-F7B1-C5AB-5846-2631557E3DF2}"/>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8AD3F19E-D6CD-94AF-3DD8-0B9979ED862E}"/>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48961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E22C3-2603-17E0-EB2E-EA0D935FBFB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A93A648A-6FED-29FA-12F5-42F95305AC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59D04D1A-6FA9-617E-E28D-202398DC8C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3436454-F044-51F2-97EF-2CC3C092A27F}"/>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6" name="Footer Placeholder 5">
            <a:extLst>
              <a:ext uri="{FF2B5EF4-FFF2-40B4-BE49-F238E27FC236}">
                <a16:creationId xmlns:a16="http://schemas.microsoft.com/office/drawing/2014/main" id="{F64B0090-F4CA-CD08-FE2F-645AAE5BE92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4789D4F1-C1A8-681E-4BE3-325CC3220A9D}"/>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2097434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75515-4472-56B6-8F2C-E40ED6AB025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8BC247EB-A33C-C8D1-5373-F7D5E7888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3483C87D-4009-2DCB-E31D-44E140F35F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1CFB1C-CA99-0BC1-13CD-8BA06DA4EFDA}"/>
              </a:ext>
            </a:extLst>
          </p:cNvPr>
          <p:cNvSpPr>
            <a:spLocks noGrp="1"/>
          </p:cNvSpPr>
          <p:nvPr>
            <p:ph type="dt" sz="half" idx="10"/>
          </p:nvPr>
        </p:nvSpPr>
        <p:spPr/>
        <p:txBody>
          <a:bodyPr/>
          <a:lstStyle/>
          <a:p>
            <a:fld id="{B01CFF69-2AB7-7645-9C9D-DE95E4AF7655}" type="datetimeFigureOut">
              <a:rPr lang="en-GR" smtClean="0"/>
              <a:t>7/3/26</a:t>
            </a:fld>
            <a:endParaRPr lang="en-GR"/>
          </a:p>
        </p:txBody>
      </p:sp>
      <p:sp>
        <p:nvSpPr>
          <p:cNvPr id="6" name="Footer Placeholder 5">
            <a:extLst>
              <a:ext uri="{FF2B5EF4-FFF2-40B4-BE49-F238E27FC236}">
                <a16:creationId xmlns:a16="http://schemas.microsoft.com/office/drawing/2014/main" id="{55FFDFE7-6F24-64B3-ACCF-87B137D06DC0}"/>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580DBDC-970E-CAC6-BFDA-BC52AE48BB50}"/>
              </a:ext>
            </a:extLst>
          </p:cNvPr>
          <p:cNvSpPr>
            <a:spLocks noGrp="1"/>
          </p:cNvSpPr>
          <p:nvPr>
            <p:ph type="sldNum" sz="quarter" idx="12"/>
          </p:nvPr>
        </p:nvSpPr>
        <p:spPr/>
        <p:txBody>
          <a:bodyPr/>
          <a:lstStyle/>
          <a:p>
            <a:fld id="{64F7C1A3-E62E-1D4C-8E36-D974D49D7CE6}" type="slidenum">
              <a:rPr lang="en-GR" smtClean="0"/>
              <a:t>‹#›</a:t>
            </a:fld>
            <a:endParaRPr lang="en-GR"/>
          </a:p>
        </p:txBody>
      </p:sp>
    </p:spTree>
    <p:extLst>
      <p:ext uri="{BB962C8B-B14F-4D97-AF65-F5344CB8AC3E}">
        <p14:creationId xmlns:p14="http://schemas.microsoft.com/office/powerpoint/2010/main" val="189171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313ED8-90C6-668C-86F5-8DB69C7EE5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C9E3AE49-DB29-288D-BBF8-292C517A33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F145BA5-4594-8929-0A83-FB6958F889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CFF69-2AB7-7645-9C9D-DE95E4AF7655}" type="datetimeFigureOut">
              <a:rPr lang="en-GR" smtClean="0"/>
              <a:t>7/3/26</a:t>
            </a:fld>
            <a:endParaRPr lang="en-GR"/>
          </a:p>
        </p:txBody>
      </p:sp>
      <p:sp>
        <p:nvSpPr>
          <p:cNvPr id="5" name="Footer Placeholder 4">
            <a:extLst>
              <a:ext uri="{FF2B5EF4-FFF2-40B4-BE49-F238E27FC236}">
                <a16:creationId xmlns:a16="http://schemas.microsoft.com/office/drawing/2014/main" id="{C67164ED-83C5-0E46-7943-010884C501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DCEEE465-EE16-9B15-CAEA-1E3AE4BDDA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7C1A3-E62E-1D4C-8E36-D974D49D7CE6}" type="slidenum">
              <a:rPr lang="en-GR" smtClean="0"/>
              <a:t>‹#›</a:t>
            </a:fld>
            <a:endParaRPr lang="en-GR"/>
          </a:p>
        </p:txBody>
      </p:sp>
    </p:spTree>
    <p:extLst>
      <p:ext uri="{BB962C8B-B14F-4D97-AF65-F5344CB8AC3E}">
        <p14:creationId xmlns:p14="http://schemas.microsoft.com/office/powerpoint/2010/main" val="1569394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2124742" y="295763"/>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4" y="59614"/>
            <a:ext cx="1909852" cy="15691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671156" y="804024"/>
            <a:ext cx="10670150"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Συνάντηση 2</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Το θέατρο ως μαγικό συστατικό της διδακτικής του θεάτρου/Η σκηνή ένας κόσμος και ο κόσμος μια σκηνή</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19052" y="5140852"/>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87155" y="583846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13121" y="6429217"/>
            <a:ext cx="3867665" cy="307777"/>
          </a:xfrm>
          <a:prstGeom prst="rect">
            <a:avLst/>
          </a:prstGeom>
          <a:noFill/>
        </p:spPr>
        <p:txBody>
          <a:bodyPr wrap="square" rtlCol="0">
            <a:spAutoFit/>
          </a:bodyPr>
          <a:lstStyle/>
          <a:p>
            <a:pPr algn="ctr"/>
            <a:r>
              <a:rPr lang="el-GR" sz="1400" dirty="0"/>
              <a:t>Μάρτιος 2026</a:t>
            </a:r>
            <a:endParaRPr lang="en-GR" sz="1400" dirty="0"/>
          </a:p>
        </p:txBody>
      </p:sp>
      <p:pic>
        <p:nvPicPr>
          <p:cNvPr id="1028" name="Picture 4" descr="A scene from the movie with a stage and a world of stars | Premium  AI-generated image">
            <a:extLst>
              <a:ext uri="{FF2B5EF4-FFF2-40B4-BE49-F238E27FC236}">
                <a16:creationId xmlns:a16="http://schemas.microsoft.com/office/drawing/2014/main" id="{8EC8C293-5749-5B9E-3380-97DA7CC10C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4309" y="1741003"/>
            <a:ext cx="7363381" cy="3971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02E3E2-D14C-744F-9405-2D6122E927A4}"/>
              </a:ext>
            </a:extLst>
          </p:cNvPr>
          <p:cNvSpPr txBox="1"/>
          <p:nvPr/>
        </p:nvSpPr>
        <p:spPr>
          <a:xfrm>
            <a:off x="3125809" y="2065962"/>
            <a:ext cx="5869910" cy="369332"/>
          </a:xfrm>
          <a:prstGeom prst="rect">
            <a:avLst/>
          </a:prstGeom>
          <a:noFill/>
        </p:spPr>
        <p:txBody>
          <a:bodyPr wrap="square" rtlCol="0">
            <a:spAutoFit/>
          </a:bodyPr>
          <a:lstStyle/>
          <a:p>
            <a:r>
              <a:rPr lang="el-GR" b="1" dirty="0">
                <a:latin typeface="Times New Roman" charset="0"/>
                <a:ea typeface="Times New Roman" charset="0"/>
                <a:cs typeface="Times New Roman" charset="0"/>
              </a:rPr>
              <a:t>2.Γ. Ορισμός του θεάτρου με βάση τον </a:t>
            </a:r>
            <a:r>
              <a:rPr lang="en-US" b="1" dirty="0">
                <a:latin typeface="Times New Roman" charset="0"/>
                <a:ea typeface="Times New Roman" charset="0"/>
                <a:cs typeface="Times New Roman" charset="0"/>
              </a:rPr>
              <a:t>Peter Brook</a:t>
            </a:r>
            <a:r>
              <a:rPr lang="el-GR" b="1" dirty="0">
                <a:latin typeface="Times New Roman" charset="0"/>
                <a:ea typeface="Times New Roman" charset="0"/>
                <a:cs typeface="Times New Roman" charset="0"/>
              </a:rPr>
              <a:t> </a:t>
            </a:r>
            <a:endParaRPr lang="en-US" b="1" dirty="0">
              <a:latin typeface="Times New Roman" charset="0"/>
              <a:ea typeface="Times New Roman" charset="0"/>
              <a:cs typeface="Times New Roman" charset="0"/>
            </a:endParaRPr>
          </a:p>
        </p:txBody>
      </p:sp>
      <p:sp>
        <p:nvSpPr>
          <p:cNvPr id="5" name="TextBox 4">
            <a:extLst>
              <a:ext uri="{FF2B5EF4-FFF2-40B4-BE49-F238E27FC236}">
                <a16:creationId xmlns:a16="http://schemas.microsoft.com/office/drawing/2014/main" id="{10FA86A2-AA73-AA43-814A-CB96BF43E796}"/>
              </a:ext>
            </a:extLst>
          </p:cNvPr>
          <p:cNvSpPr txBox="1"/>
          <p:nvPr/>
        </p:nvSpPr>
        <p:spPr>
          <a:xfrm>
            <a:off x="0" y="2555428"/>
            <a:ext cx="12038526" cy="873572"/>
          </a:xfrm>
          <a:prstGeom prst="rect">
            <a:avLst/>
          </a:prstGeom>
          <a:noFill/>
        </p:spPr>
        <p:txBody>
          <a:bodyPr wrap="square" rtlCol="0">
            <a:spAutoFit/>
          </a:bodyPr>
          <a:lstStyle/>
          <a:p>
            <a:pPr marL="285750" indent="-285750" algn="just">
              <a:lnSpc>
                <a:spcPct val="150000"/>
              </a:lnSpc>
              <a:buFont typeface="Wingdings" charset="2"/>
              <a:buChar char="Ø"/>
            </a:pPr>
            <a:r>
              <a:rPr lang="el-GR" dirty="0">
                <a:latin typeface="Times New Roman" charset="0"/>
                <a:ea typeface="Times New Roman" charset="0"/>
                <a:cs typeface="Times New Roman" charset="0"/>
              </a:rPr>
              <a:t>Με βάση τον ορισμό του</a:t>
            </a:r>
            <a:r>
              <a:rPr lang="en-US" dirty="0">
                <a:latin typeface="Times New Roman" charset="0"/>
                <a:ea typeface="Times New Roman" charset="0"/>
                <a:cs typeface="Times New Roman" charset="0"/>
              </a:rPr>
              <a:t> Peter Brook (1990: 1)</a:t>
            </a:r>
            <a:r>
              <a:rPr lang="el-GR" dirty="0">
                <a:latin typeface="Times New Roman" charset="0"/>
                <a:ea typeface="Times New Roman" charset="0"/>
                <a:cs typeface="Times New Roman" charset="0"/>
              </a:rPr>
              <a:t> ανέφερε ότι το θέατρο είναι ένας οποιοσδήποτε «άδειος χώρος» που γίνεται σκηνή όταν ένας άνθρωπος τον διασχίσει και ένας άλλος τον κοιτάζει.           </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E2BBB669-14FB-F146-8717-5D803C3070E3}"/>
              </a:ext>
            </a:extLst>
          </p:cNvPr>
          <p:cNvSpPr txBox="1"/>
          <p:nvPr/>
        </p:nvSpPr>
        <p:spPr>
          <a:xfrm>
            <a:off x="3278209" y="3748256"/>
            <a:ext cx="4555975" cy="369332"/>
          </a:xfrm>
          <a:prstGeom prst="rect">
            <a:avLst/>
          </a:prstGeom>
          <a:noFill/>
        </p:spPr>
        <p:txBody>
          <a:bodyPr wrap="square" rtlCol="0">
            <a:spAutoFit/>
          </a:bodyPr>
          <a:lstStyle/>
          <a:p>
            <a:r>
              <a:rPr lang="el-GR" b="1" dirty="0">
                <a:latin typeface="Times New Roman" charset="0"/>
                <a:ea typeface="Times New Roman" charset="0"/>
                <a:cs typeface="Times New Roman" charset="0"/>
              </a:rPr>
              <a:t>2.Δ</a:t>
            </a:r>
            <a:r>
              <a:rPr lang="en-US" b="1"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Δομικά στοιχεία του θεάτρου</a:t>
            </a:r>
            <a:r>
              <a:rPr lang="en-US" b="1" dirty="0">
                <a:latin typeface="Times New Roman" charset="0"/>
                <a:ea typeface="Times New Roman" charset="0"/>
                <a:cs typeface="Times New Roman" charset="0"/>
              </a:rPr>
              <a:t> </a:t>
            </a:r>
          </a:p>
        </p:txBody>
      </p:sp>
      <p:sp>
        <p:nvSpPr>
          <p:cNvPr id="7" name="TextBox 6">
            <a:extLst>
              <a:ext uri="{FF2B5EF4-FFF2-40B4-BE49-F238E27FC236}">
                <a16:creationId xmlns:a16="http://schemas.microsoft.com/office/drawing/2014/main" id="{56790E1E-4ACE-5344-B445-1494F3B6E145}"/>
              </a:ext>
            </a:extLst>
          </p:cNvPr>
          <p:cNvSpPr txBox="1"/>
          <p:nvPr/>
        </p:nvSpPr>
        <p:spPr>
          <a:xfrm>
            <a:off x="0" y="4346657"/>
            <a:ext cx="12192000" cy="1289007"/>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 Δραματικό κείμενο (Αφηγηματικό-Δραματικό κείμενο) (καταστάσεις, δράση, δραματική ένταση, χαρακτήρες και ο διάλογος). </a:t>
            </a:r>
          </a:p>
          <a:p>
            <a:pPr marL="285750" indent="-285750" algn="just">
              <a:lnSpc>
                <a:spcPct val="150000"/>
              </a:lnSpc>
              <a:buFont typeface="Arial" charset="0"/>
              <a:buChar char="•"/>
            </a:pPr>
            <a:r>
              <a:rPr lang="el-GR" dirty="0">
                <a:latin typeface="Times New Roman" charset="0"/>
                <a:ea typeface="Times New Roman" charset="0"/>
                <a:cs typeface="Times New Roman" charset="0"/>
              </a:rPr>
              <a:t>Παράσταση (ηχητική, οπτική και λεκτική σημειολογία).</a:t>
            </a:r>
          </a:p>
          <a:p>
            <a:pPr marL="285750" indent="-285750" algn="just">
              <a:lnSpc>
                <a:spcPct val="150000"/>
              </a:lnSpc>
              <a:buFont typeface="Arial" charset="0"/>
              <a:buChar char="•"/>
            </a:pPr>
            <a:r>
              <a:rPr lang="el-GR" dirty="0">
                <a:latin typeface="Times New Roman" charset="0"/>
                <a:ea typeface="Times New Roman" charset="0"/>
                <a:cs typeface="Times New Roman" charset="0"/>
              </a:rPr>
              <a:t>Κοινό.</a:t>
            </a:r>
          </a:p>
        </p:txBody>
      </p:sp>
      <p:sp>
        <p:nvSpPr>
          <p:cNvPr id="8" name="TextBox 7">
            <a:extLst>
              <a:ext uri="{FF2B5EF4-FFF2-40B4-BE49-F238E27FC236}">
                <a16:creationId xmlns:a16="http://schemas.microsoft.com/office/drawing/2014/main" id="{7CFCB19B-05D9-1A4F-8924-0AAB3E42BD61}"/>
              </a:ext>
            </a:extLst>
          </p:cNvPr>
          <p:cNvSpPr txBox="1"/>
          <p:nvPr/>
        </p:nvSpPr>
        <p:spPr>
          <a:xfrm>
            <a:off x="152400" y="162334"/>
            <a:ext cx="11886126" cy="1704506"/>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Στις διαφορετικές περιόδους το θέατρο συνδέεται διαφορετικούς στόχους (έκφραση διαχρονικών αξιών, μετασχηματισμός), διαφορετικούς χώρους (εκκλησία, κοινότητα), με διαφορετικές αξίες (διαφορετικές κοινωνικές τάξεις, διαφορετικό στάτους), διαφορετικές ερμηνείες (αναπαράσταση, παρουσία) και διαφορετικά είδη (</a:t>
            </a:r>
            <a:r>
              <a:rPr lang="en-US" dirty="0">
                <a:latin typeface="Times New Roman" panose="02020603050405020304" pitchFamily="18" charset="0"/>
                <a:cs typeface="Times New Roman" panose="02020603050405020304" pitchFamily="18" charset="0"/>
              </a:rPr>
              <a:t>commedia de l’ </a:t>
            </a:r>
            <a:r>
              <a:rPr lang="en-US" dirty="0" err="1">
                <a:latin typeface="Times New Roman" panose="02020603050405020304" pitchFamily="18" charset="0"/>
                <a:cs typeface="Times New Roman" panose="02020603050405020304" pitchFamily="18" charset="0"/>
              </a:rPr>
              <a:t>arte</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θέατρο του καταπιεσμένου, λαϊκό θέατρο, ψυχόδραμα, χοροθέατρο, τσίρκο, συμβολικό θέατρο κ.τ.λ.).</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388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80429"/>
            <a:ext cx="12192000" cy="3325925"/>
          </a:xfrm>
        </p:spPr>
        <p:txBody>
          <a:bodyPr>
            <a:normAutofit lnSpcReduction="10000"/>
          </a:bodyPr>
          <a:lstStyle/>
          <a:p>
            <a:pPr algn="just">
              <a:lnSpc>
                <a:spcPct val="150000"/>
              </a:lnSpc>
            </a:pPr>
            <a:r>
              <a:rPr lang="el-GR" sz="1800" dirty="0">
                <a:latin typeface="Times New Roman" charset="0"/>
                <a:ea typeface="Times New Roman" charset="0"/>
                <a:cs typeface="Times New Roman" charset="0"/>
              </a:rPr>
              <a:t>Από το δραματικό έργο στο «κείμενο της παράστασης»-Ο «θάνατος του συγγραφέα».</a:t>
            </a:r>
          </a:p>
          <a:p>
            <a:pPr algn="just">
              <a:lnSpc>
                <a:spcPct val="150000"/>
              </a:lnSpc>
            </a:pPr>
            <a:r>
              <a:rPr lang="el-GR" sz="1800" dirty="0">
                <a:latin typeface="Times New Roman" charset="0"/>
                <a:ea typeface="Times New Roman" charset="0"/>
                <a:cs typeface="Times New Roman" charset="0"/>
              </a:rPr>
              <a:t>Το δραματικό έργο χάνει τη δύναμή του.</a:t>
            </a:r>
          </a:p>
          <a:p>
            <a:pPr algn="just">
              <a:lnSpc>
                <a:spcPct val="150000"/>
              </a:lnSpc>
            </a:pPr>
            <a:r>
              <a:rPr lang="el-GR" sz="1800" dirty="0">
                <a:latin typeface="Times New Roman" charset="0"/>
                <a:ea typeface="Times New Roman" charset="0"/>
                <a:cs typeface="Times New Roman" charset="0"/>
              </a:rPr>
              <a:t>Το κείμενο που αναπαρίσταται στη σκηνή  δεν περιορίζεται πλέον στο δραματικό έργο ενός συγγραφέα αλλά σε οποιοδήποτε κείμενο.</a:t>
            </a:r>
          </a:p>
          <a:p>
            <a:pPr algn="just">
              <a:lnSpc>
                <a:spcPct val="150000"/>
              </a:lnSpc>
            </a:pPr>
            <a:r>
              <a:rPr lang="el-GR" sz="1800" dirty="0">
                <a:latin typeface="Times New Roman" charset="0"/>
                <a:ea typeface="Times New Roman" charset="0"/>
                <a:cs typeface="Times New Roman" charset="0"/>
              </a:rPr>
              <a:t>Η επιλογή των «κλασσικών έργων» θεωρήθηκε ως ιδεολογική κατασκευή.  </a:t>
            </a:r>
            <a:endParaRPr lang="en-US" sz="1800" dirty="0">
              <a:latin typeface="Times New Roman" charset="0"/>
              <a:ea typeface="Times New Roman" charset="0"/>
              <a:cs typeface="Times New Roman" charset="0"/>
            </a:endParaRPr>
          </a:p>
          <a:p>
            <a:pPr algn="just">
              <a:lnSpc>
                <a:spcPct val="150000"/>
              </a:lnSpc>
            </a:pPr>
            <a:r>
              <a:rPr lang="el-GR" sz="1800" dirty="0">
                <a:latin typeface="Times New Roman" charset="0"/>
                <a:ea typeface="Times New Roman" charset="0"/>
                <a:cs typeface="Times New Roman" charset="0"/>
              </a:rPr>
              <a:t>Στο «θέατρο της επινόησης» το «κείμενο της παράστασης» δημιουργείται από τους συντελεστές με βάση «ομαδικούς αυτοσχεδιασμούς».</a:t>
            </a:r>
          </a:p>
          <a:p>
            <a:pPr algn="just">
              <a:lnSpc>
                <a:spcPct val="150000"/>
              </a:lnSpc>
            </a:pPr>
            <a:endParaRPr lang="el-GR" sz="1800" dirty="0">
              <a:latin typeface="Times New Roman" charset="0"/>
              <a:ea typeface="Times New Roman" charset="0"/>
              <a:cs typeface="Times New Roman" charset="0"/>
            </a:endParaRPr>
          </a:p>
        </p:txBody>
      </p:sp>
      <p:sp>
        <p:nvSpPr>
          <p:cNvPr id="4" name="TextBox 3"/>
          <p:cNvSpPr txBox="1"/>
          <p:nvPr/>
        </p:nvSpPr>
        <p:spPr>
          <a:xfrm>
            <a:off x="1635975" y="383862"/>
            <a:ext cx="8010659" cy="369332"/>
          </a:xfrm>
          <a:prstGeom prst="rect">
            <a:avLst/>
          </a:prstGeom>
          <a:noFill/>
        </p:spPr>
        <p:txBody>
          <a:bodyPr wrap="square" rtlCol="0">
            <a:spAutoFit/>
          </a:bodyPr>
          <a:lstStyle/>
          <a:p>
            <a:r>
              <a:rPr lang="el-GR" b="1" dirty="0">
                <a:latin typeface="Times New Roman" charset="0"/>
                <a:ea typeface="Times New Roman" charset="0"/>
                <a:cs typeface="Times New Roman" charset="0"/>
              </a:rPr>
              <a:t>2.Ε. Αλλαγές στην ισορροπία των δομικών στοιχείων του «θεάτρου».</a:t>
            </a:r>
            <a:endParaRPr lang="en-US"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020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138" y="113696"/>
            <a:ext cx="10515600" cy="1325563"/>
          </a:xfrm>
        </p:spPr>
        <p:txBody>
          <a:bodyPr>
            <a:normAutofit/>
          </a:bodyPr>
          <a:lstStyle/>
          <a:p>
            <a:pPr algn="ctr"/>
            <a:r>
              <a:rPr lang="el-GR" sz="1800" b="1" dirty="0">
                <a:latin typeface="Times New Roman" charset="0"/>
                <a:ea typeface="Times New Roman" charset="0"/>
                <a:cs typeface="Times New Roman" charset="0"/>
              </a:rPr>
              <a:t>3. Το θέατρο στην εκπαίδευση. </a:t>
            </a:r>
            <a:endParaRPr lang="en-US" sz="1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178694" y="1023623"/>
            <a:ext cx="11910387" cy="4961541"/>
          </a:xfrm>
        </p:spPr>
        <p:txBody>
          <a:bodyPr>
            <a:normAutofit fontScale="92500" lnSpcReduction="20000"/>
          </a:bodyPr>
          <a:lstStyle/>
          <a:p>
            <a:pPr algn="just">
              <a:lnSpc>
                <a:spcPct val="150000"/>
              </a:lnSpc>
              <a:buFont typeface="Wingdings" charset="2"/>
              <a:buChar char="Ø"/>
            </a:pPr>
            <a:r>
              <a:rPr lang="el-GR" sz="1800" dirty="0">
                <a:latin typeface="Times New Roman" charset="0"/>
                <a:ea typeface="Times New Roman" charset="0"/>
                <a:cs typeface="Times New Roman" charset="0"/>
              </a:rPr>
              <a:t>Είναι μία σύνθετη πραγματικότητα στην οποία συνδυάζονται όψεις του θεατρικού φαινόμενου τόσο ως καλλιτεχνικό γεγονός με την αισθητική του διάσταση όσο ως και </a:t>
            </a:r>
            <a:r>
              <a:rPr lang="el-GR" sz="1800" dirty="0" err="1">
                <a:latin typeface="Times New Roman" charset="0"/>
                <a:ea typeface="Times New Roman" charset="0"/>
                <a:cs typeface="Times New Roman" charset="0"/>
              </a:rPr>
              <a:t>μορφοπαιδευτικό</a:t>
            </a:r>
            <a:r>
              <a:rPr lang="el-GR" sz="1800" dirty="0">
                <a:latin typeface="Times New Roman" charset="0"/>
                <a:ea typeface="Times New Roman" charset="0"/>
                <a:cs typeface="Times New Roman" charset="0"/>
              </a:rPr>
              <a:t> αγαθό με την παιδαγωγική του διάσταση. Μιλάει με τη γλώσσα του θεάτρου στο παιχνίδι των παιδιών, με βάση τις διαφορετικές κάθε φορά ανάγκες τους, δίνοντας τους την ευκαιρία για αυτό έκφραση και συνεργασία με την ομάδα βοηθώντας στην γνωστική, συναισθηματική και κοινωνική ανάπτυξη.</a:t>
            </a:r>
          </a:p>
          <a:p>
            <a:pPr algn="just">
              <a:lnSpc>
                <a:spcPct val="150000"/>
              </a:lnSpc>
              <a:buFont typeface="Wingdings" charset="2"/>
              <a:buChar char="Ø"/>
            </a:pPr>
            <a:r>
              <a:rPr lang="el-GR" sz="1800" dirty="0">
                <a:latin typeface="Times New Roman" charset="0"/>
                <a:ea typeface="Times New Roman" charset="0"/>
                <a:cs typeface="Times New Roman" charset="0"/>
              </a:rPr>
              <a:t>Είναι ένας διεπιστημονικός τομέας που συνυπάρχουν οι επιστήμες της παιδαγωγικής, της ψυχολογίας και των θεωριών του θεάτρου  </a:t>
            </a:r>
            <a:r>
              <a:rPr lang="el-GR" sz="1800" dirty="0">
                <a:effectLst/>
                <a:latin typeface="Times New Roman" panose="02020603050405020304" pitchFamily="18" charset="0"/>
                <a:ea typeface="Calibri" panose="020F0502020204030204" pitchFamily="34" charset="0"/>
                <a:cs typeface="Vrinda" panose="020B0502040204020203" pitchFamily="34" charset="0"/>
              </a:rPr>
              <a:t>ένα σύνθετο φαινόμενο,  στο οποίο ενυπάρχουν δύο βασικές διαστάσεις του θεατρικού φαινομένου. Η μία διάσταση είναι η καλλιτεχνική, η αισθητική διάσταση, η θεατρική γλώσσα, τα δομικά στοιχεία του θεάτρου που μεταμορφώνουν το πραγματικό περιβάλλον σε δραματικό. Η άλλη διάσταση είναι η παιδαγωγική, η </a:t>
            </a:r>
            <a:r>
              <a:rPr lang="el-GR" sz="1800" dirty="0" err="1">
                <a:effectLst/>
                <a:latin typeface="Times New Roman" panose="02020603050405020304" pitchFamily="18" charset="0"/>
                <a:ea typeface="Calibri" panose="020F0502020204030204" pitchFamily="34" charset="0"/>
                <a:cs typeface="Vrinda" panose="020B0502040204020203" pitchFamily="34" charset="0"/>
              </a:rPr>
              <a:t>μορφοπαιδευτική</a:t>
            </a:r>
            <a:r>
              <a:rPr lang="el-GR" sz="1800" dirty="0">
                <a:effectLst/>
                <a:latin typeface="Times New Roman" panose="02020603050405020304" pitchFamily="18" charset="0"/>
                <a:ea typeface="Calibri" panose="020F0502020204030204" pitchFamily="34" charset="0"/>
                <a:cs typeface="Vrinda" panose="020B0502040204020203" pitchFamily="34" charset="0"/>
              </a:rPr>
              <a:t> διάσταση του θεατρικού φαινομένου που δίνει στους/στις συμμετέχοντες/</a:t>
            </a:r>
            <a:r>
              <a:rPr lang="el-GR" sz="1800" dirty="0" err="1">
                <a:effectLst/>
                <a:latin typeface="Times New Roman" panose="02020603050405020304" pitchFamily="18" charset="0"/>
                <a:ea typeface="Calibri" panose="020F0502020204030204" pitchFamily="34" charset="0"/>
                <a:cs typeface="Vrinda" panose="020B0502040204020203" pitchFamily="34" charset="0"/>
              </a:rPr>
              <a:t>ουσες</a:t>
            </a:r>
            <a:r>
              <a:rPr lang="el-GR" sz="1800" dirty="0">
                <a:effectLst/>
                <a:latin typeface="Times New Roman" panose="02020603050405020304" pitchFamily="18" charset="0"/>
                <a:ea typeface="Calibri" panose="020F0502020204030204" pitchFamily="34" charset="0"/>
                <a:cs typeface="Vrinda" panose="020B0502040204020203" pitchFamily="34" charset="0"/>
              </a:rPr>
              <a:t> την ευκαιρία να εκφραστούν με βάση τις ανάγκες τους, να εξερευνήσουν, να ανακαλύψουν και να αλληλοεπιδράσουν εντός της  ασφάλειας που τους παρέχει ο φαντασιακός χώρος. Με αυτόν τον τρόπο διαχειρίζονται τους φόβους τους, κατανοούν καταστάσεις από διαφορετικές οπτικές γωνίες, δοκιμάζουν νέες συμπεριφορές και κατανοούν  καλύτερα τον κόσμο και τη θέση τους σε αυτόν οδηγώντας στη γνωστική, κοινωνική και συναισθηματική τους ανάπτυξη. Άλλοι θεωρητικοί δίνουν μεγαλύτερη ΄βάση στο καλλιτεχνικό κομμάτι και άλλοι στο παιδαγωγικό ενώ κάποιοι άλλοι προσπαθούν να υπάρχει μια ισορροπία ανάμεσα στις δύο αυτές διαστάσεις της παιδαγωγικής του θεάτρου. </a:t>
            </a:r>
            <a:endParaRPr lang="en-GR" sz="1800" dirty="0">
              <a:effectLst/>
              <a:latin typeface="Calibri" panose="020F0502020204030204" pitchFamily="34" charset="0"/>
              <a:ea typeface="Calibri" panose="020F0502020204030204" pitchFamily="34" charset="0"/>
              <a:cs typeface="Vrinda" panose="020B0502040204020203" pitchFamily="34" charset="0"/>
            </a:endParaRPr>
          </a:p>
          <a:p>
            <a:pPr algn="just">
              <a:lnSpc>
                <a:spcPct val="150000"/>
              </a:lnSpc>
              <a:buFont typeface="Wingdings" charset="2"/>
              <a:buChar char="Ø"/>
            </a:pPr>
            <a:endParaRPr lang="en-US" sz="1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730171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19707" y="154546"/>
            <a:ext cx="8023539"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Ενδεικτική Βιβλιογραφία</a:t>
            </a:r>
            <a:endParaRPr lang="en-US" b="1" dirty="0">
              <a:latin typeface="Times New Roman" charset="0"/>
              <a:ea typeface="Times New Roman" charset="0"/>
              <a:cs typeface="Times New Roman" charset="0"/>
            </a:endParaRPr>
          </a:p>
        </p:txBody>
      </p:sp>
      <p:sp>
        <p:nvSpPr>
          <p:cNvPr id="6" name="TextBox 5"/>
          <p:cNvSpPr txBox="1"/>
          <p:nvPr/>
        </p:nvSpPr>
        <p:spPr>
          <a:xfrm>
            <a:off x="0" y="523878"/>
            <a:ext cx="11912600" cy="7294305"/>
          </a:xfrm>
          <a:prstGeom prst="rect">
            <a:avLst/>
          </a:prstGeom>
          <a:noFill/>
        </p:spPr>
        <p:txBody>
          <a:bodyPr wrap="square" rtlCol="0">
            <a:spAutoFit/>
          </a:bodyPr>
          <a:lstStyle/>
          <a:p>
            <a:pPr marL="285750" indent="-285750" algn="just">
              <a:lnSpc>
                <a:spcPct val="150000"/>
              </a:lnSpc>
              <a:buFont typeface="Arial" charset="0"/>
              <a:buChar char="•"/>
            </a:pPr>
            <a:r>
              <a:rPr lang="el-GR" sz="1600" dirty="0" err="1">
                <a:latin typeface="Times New Roman" panose="02020603050405020304" pitchFamily="18" charset="0"/>
                <a:ea typeface="Times New Roman" charset="0"/>
                <a:cs typeface="Times New Roman" panose="02020603050405020304" pitchFamily="18" charset="0"/>
              </a:rPr>
              <a:t>Άλκηστις</a:t>
            </a:r>
            <a:r>
              <a:rPr lang="el-GR" sz="1600" dirty="0">
                <a:latin typeface="Times New Roman" panose="02020603050405020304" pitchFamily="18" charset="0"/>
                <a:ea typeface="Times New Roman" charset="0"/>
                <a:cs typeface="Times New Roman" panose="02020603050405020304" pitchFamily="18" charset="0"/>
              </a:rPr>
              <a:t> (2008). </a:t>
            </a:r>
            <a:r>
              <a:rPr lang="el-GR" sz="1600" i="1" dirty="0">
                <a:latin typeface="Times New Roman" panose="02020603050405020304" pitchFamily="18" charset="0"/>
                <a:ea typeface="Times New Roman" charset="0"/>
                <a:cs typeface="Times New Roman" panose="02020603050405020304" pitchFamily="18" charset="0"/>
              </a:rPr>
              <a:t>Μαύρη Αγελάδα-Άσπρη Αγελάδα: Δραματική Τέχνη στην Εκπαίδευση και </a:t>
            </a:r>
            <a:r>
              <a:rPr lang="el-GR" sz="1600" i="1" dirty="0" err="1">
                <a:latin typeface="Times New Roman" panose="02020603050405020304" pitchFamily="18" charset="0"/>
                <a:ea typeface="Times New Roman" charset="0"/>
                <a:cs typeface="Times New Roman" panose="02020603050405020304" pitchFamily="18" charset="0"/>
              </a:rPr>
              <a:t>Διαπολιτισμικότητα</a:t>
            </a:r>
            <a:r>
              <a:rPr lang="el-GR" sz="1600" dirty="0">
                <a:latin typeface="Times New Roman" panose="02020603050405020304" pitchFamily="18" charset="0"/>
                <a:ea typeface="Times New Roman" charset="0"/>
                <a:cs typeface="Times New Roman" panose="02020603050405020304" pitchFamily="18" charset="0"/>
              </a:rPr>
              <a:t>. Αθήνα: Τόπος.</a:t>
            </a:r>
          </a:p>
          <a:p>
            <a:pPr marL="285750" indent="-285750" algn="just">
              <a:lnSpc>
                <a:spcPct val="150000"/>
              </a:lnSpc>
              <a:buFont typeface="Arial" charset="0"/>
              <a:buChar char="•"/>
            </a:pPr>
            <a:r>
              <a:rPr lang="el-GR" sz="1600" dirty="0">
                <a:latin typeface="Times New Roman" panose="02020603050405020304" pitchFamily="18" charset="0"/>
                <a:ea typeface="Times New Roman" charset="0"/>
                <a:cs typeface="Times New Roman" panose="02020603050405020304" pitchFamily="18" charset="0"/>
              </a:rPr>
              <a:t>Κουκουνάρας-</a:t>
            </a:r>
            <a:r>
              <a:rPr lang="el-GR" sz="1600" dirty="0" err="1">
                <a:latin typeface="Times New Roman" panose="02020603050405020304" pitchFamily="18" charset="0"/>
                <a:ea typeface="Times New Roman" charset="0"/>
                <a:cs typeface="Times New Roman" panose="02020603050405020304" pitchFamily="18" charset="0"/>
              </a:rPr>
              <a:t>Λιάγκης</a:t>
            </a:r>
            <a:r>
              <a:rPr lang="el-GR" sz="1600" dirty="0">
                <a:latin typeface="Times New Roman" panose="02020603050405020304" pitchFamily="18" charset="0"/>
                <a:ea typeface="Times New Roman" charset="0"/>
                <a:cs typeface="Times New Roman" panose="02020603050405020304" pitchFamily="18" charset="0"/>
              </a:rPr>
              <a:t>, Μ. (2009). </a:t>
            </a:r>
            <a:r>
              <a:rPr lang="el-GR" sz="1600" i="1" dirty="0">
                <a:latin typeface="Times New Roman" panose="02020603050405020304" pitchFamily="18" charset="0"/>
                <a:ea typeface="Times New Roman" charset="0"/>
                <a:cs typeface="Times New Roman" panose="02020603050405020304" pitchFamily="18" charset="0"/>
              </a:rPr>
              <a:t>Ο θεός ο δικός μου ο δικός σου</a:t>
            </a:r>
            <a:r>
              <a:rPr lang="el-GR" sz="1600" dirty="0">
                <a:latin typeface="Times New Roman" panose="02020603050405020304" pitchFamily="18" charset="0"/>
                <a:ea typeface="Times New Roman" charset="0"/>
                <a:cs typeface="Times New Roman" panose="02020603050405020304" pitchFamily="18" charset="0"/>
              </a:rPr>
              <a:t>. Αθήνα: </a:t>
            </a:r>
            <a:r>
              <a:rPr lang="en-US" sz="1600" dirty="0">
                <a:latin typeface="Times New Roman" panose="02020603050405020304" pitchFamily="18" charset="0"/>
                <a:ea typeface="Times New Roman" charset="0"/>
                <a:cs typeface="Times New Roman" panose="02020603050405020304" pitchFamily="18" charset="0"/>
              </a:rPr>
              <a:t>Gutenberg</a:t>
            </a:r>
            <a:r>
              <a:rPr lang="el-GR" sz="1600" dirty="0">
                <a:latin typeface="Times New Roman" panose="02020603050405020304" pitchFamily="18" charset="0"/>
                <a:ea typeface="Times New Roman" charset="0"/>
                <a:cs typeface="Times New Roman" panose="02020603050405020304" pitchFamily="18" charset="0"/>
              </a:rPr>
              <a:t>-Γιώργος &amp; Κώστας </a:t>
            </a:r>
            <a:r>
              <a:rPr lang="el-GR" sz="1600" dirty="0" err="1">
                <a:latin typeface="Times New Roman" panose="02020603050405020304" pitchFamily="18" charset="0"/>
                <a:ea typeface="Times New Roman" charset="0"/>
                <a:cs typeface="Times New Roman" panose="02020603050405020304" pitchFamily="18" charset="0"/>
              </a:rPr>
              <a:t>Δαρδανός</a:t>
            </a:r>
            <a:r>
              <a:rPr lang="el-GR" sz="1600" dirty="0">
                <a:latin typeface="Times New Roman" panose="02020603050405020304" pitchFamily="18" charset="0"/>
                <a:ea typeface="Times New Roman" charset="0"/>
                <a:cs typeface="Times New Roman" panose="02020603050405020304" pitchFamily="18" charset="0"/>
              </a:rPr>
              <a:t>.</a:t>
            </a:r>
          </a:p>
          <a:p>
            <a:pPr marL="285750" indent="-285750" algn="just">
              <a:lnSpc>
                <a:spcPct val="150000"/>
              </a:lnSpc>
              <a:buFont typeface="Arial" charset="0"/>
              <a:buChar char="•"/>
            </a:pPr>
            <a:r>
              <a:rPr lang="el-GR" sz="1600" dirty="0" err="1">
                <a:latin typeface="Times New Roman" panose="02020603050405020304" pitchFamily="18" charset="0"/>
                <a:ea typeface="Times New Roman" charset="0"/>
                <a:cs typeface="Times New Roman" panose="02020603050405020304" pitchFamily="18" charset="0"/>
              </a:rPr>
              <a:t>Λενακάκης</a:t>
            </a:r>
            <a:r>
              <a:rPr lang="el-GR" sz="1600" dirty="0">
                <a:latin typeface="Times New Roman" panose="02020603050405020304" pitchFamily="18" charset="0"/>
                <a:ea typeface="Times New Roman" charset="0"/>
                <a:cs typeface="Times New Roman" panose="02020603050405020304" pitchFamily="18" charset="0"/>
              </a:rPr>
              <a:t>, Α. (2013). Η </a:t>
            </a:r>
            <a:r>
              <a:rPr lang="el-GR" sz="1600" dirty="0" err="1">
                <a:latin typeface="Times New Roman" panose="02020603050405020304" pitchFamily="18" charset="0"/>
                <a:ea typeface="Times New Roman" charset="0"/>
                <a:cs typeface="Times New Roman" panose="02020603050405020304" pitchFamily="18" charset="0"/>
              </a:rPr>
              <a:t>μορφοπαιδευτική</a:t>
            </a:r>
            <a:r>
              <a:rPr lang="el-GR" sz="1600" dirty="0">
                <a:latin typeface="Times New Roman" panose="02020603050405020304" pitchFamily="18" charset="0"/>
                <a:ea typeface="Times New Roman" charset="0"/>
                <a:cs typeface="Times New Roman" panose="02020603050405020304" pitchFamily="18" charset="0"/>
              </a:rPr>
              <a:t> αξία του παιχνιδιού και του θεάτρου στην εκπαίδευση. Στο Θ. </a:t>
            </a:r>
            <a:r>
              <a:rPr lang="el-GR" sz="1600" dirty="0" err="1">
                <a:latin typeface="Times New Roman" panose="02020603050405020304" pitchFamily="18" charset="0"/>
                <a:ea typeface="Times New Roman" charset="0"/>
                <a:cs typeface="Times New Roman" panose="02020603050405020304" pitchFamily="18" charset="0"/>
              </a:rPr>
              <a:t>Γραμματάς</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Επιμ</a:t>
            </a:r>
            <a:r>
              <a:rPr lang="el-GR" sz="1600" dirty="0">
                <a:latin typeface="Times New Roman" panose="02020603050405020304" pitchFamily="18" charset="0"/>
                <a:ea typeface="Times New Roman" charset="0"/>
                <a:cs typeface="Times New Roman" panose="02020603050405020304" pitchFamily="18" charset="0"/>
              </a:rPr>
              <a:t>.), Το θέατρο ως </a:t>
            </a:r>
            <a:r>
              <a:rPr lang="el-GR" sz="1600" dirty="0" err="1">
                <a:latin typeface="Times New Roman" panose="02020603050405020304" pitchFamily="18" charset="0"/>
                <a:ea typeface="Times New Roman" charset="0"/>
                <a:cs typeface="Times New Roman" panose="02020603050405020304" pitchFamily="18" charset="0"/>
              </a:rPr>
              <a:t>μορφοπαιδευτικό</a:t>
            </a:r>
            <a:r>
              <a:rPr lang="el-GR" sz="1600" dirty="0">
                <a:latin typeface="Times New Roman" panose="02020603050405020304" pitchFamily="18" charset="0"/>
                <a:ea typeface="Times New Roman" charset="0"/>
                <a:cs typeface="Times New Roman" panose="02020603050405020304" pitchFamily="18" charset="0"/>
              </a:rPr>
              <a:t> αγαθό και καλλιτεχνική έκφραση στην εκπαίδευση και την κοινωνία. Εγχειρίδιο για το Πρόγραμμα "Θαλής" (</a:t>
            </a:r>
            <a:r>
              <a:rPr lang="el-GR" sz="1600" dirty="0" err="1">
                <a:latin typeface="Times New Roman" panose="02020603050405020304" pitchFamily="18" charset="0"/>
                <a:ea typeface="Times New Roman" charset="0"/>
                <a:cs typeface="Times New Roman" panose="02020603050405020304" pitchFamily="18" charset="0"/>
              </a:rPr>
              <a:t>σσ</a:t>
            </a:r>
            <a:r>
              <a:rPr lang="el-GR" sz="1600" dirty="0">
                <a:latin typeface="Times New Roman" panose="02020603050405020304" pitchFamily="18" charset="0"/>
                <a:ea typeface="Times New Roman" charset="0"/>
                <a:cs typeface="Times New Roman" panose="02020603050405020304" pitchFamily="18" charset="0"/>
              </a:rPr>
              <a:t>. 58-77). ΕΚΠΑ.</a:t>
            </a:r>
            <a:endParaRPr lang="en-US" sz="16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n-GB" sz="1600" dirty="0">
                <a:latin typeface="Times New Roman" panose="02020603050405020304" pitchFamily="18" charset="0"/>
                <a:cs typeface="Times New Roman" panose="02020603050405020304" pitchFamily="18" charset="0"/>
              </a:rPr>
              <a:t>Oscar, B. G., &amp; Franklin, H. J. (20</a:t>
            </a:r>
            <a:r>
              <a:rPr lang="el-GR" sz="1600" dirty="0">
                <a:latin typeface="Times New Roman" panose="02020603050405020304" pitchFamily="18" charset="0"/>
                <a:cs typeface="Times New Roman" panose="02020603050405020304" pitchFamily="18" charset="0"/>
              </a:rPr>
              <a:t>13</a:t>
            </a:r>
            <a:r>
              <a:rPr lang="en-GB" sz="1600"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Ιστορία του θεάτρου (τόμος 1&amp;2)</a:t>
            </a:r>
            <a:r>
              <a:rPr lang="en-GB" sz="1600"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Αθήνα</a:t>
            </a:r>
            <a:r>
              <a:rPr lang="en-US" sz="1600"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ΚΟΑΝ.</a:t>
            </a:r>
          </a:p>
          <a:p>
            <a:pPr marL="285750" indent="-285750" algn="just">
              <a:lnSpc>
                <a:spcPct val="150000"/>
              </a:lnSpc>
              <a:buFont typeface="Arial" charset="0"/>
              <a:buChar char="•"/>
            </a:pPr>
            <a:r>
              <a:rPr lang="el-GR" sz="1600" dirty="0">
                <a:latin typeface="Times New Roman" panose="02020603050405020304" pitchFamily="18" charset="0"/>
                <a:ea typeface="Times New Roman" charset="0"/>
                <a:cs typeface="Times New Roman" panose="02020603050405020304" pitchFamily="18" charset="0"/>
              </a:rPr>
              <a:t>Παπαδόπουλος, Σ. (2010). </a:t>
            </a:r>
            <a:r>
              <a:rPr lang="el-GR" sz="1600" i="1" dirty="0">
                <a:latin typeface="Times New Roman" panose="02020603050405020304" pitchFamily="18" charset="0"/>
                <a:ea typeface="Times New Roman" charset="0"/>
                <a:cs typeface="Times New Roman" panose="02020603050405020304" pitchFamily="18" charset="0"/>
              </a:rPr>
              <a:t>Παιδαγωγική́ του θεάτρου</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Αθήνα</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Αυτοέκδοση</a:t>
            </a:r>
            <a:r>
              <a:rPr lang="el-GR" sz="1600" dirty="0">
                <a:latin typeface="Times New Roman" panose="02020603050405020304" pitchFamily="18" charset="0"/>
                <a:ea typeface="Times New Roman" charset="0"/>
                <a:cs typeface="Times New Roman" panose="02020603050405020304" pitchFamily="18" charset="0"/>
              </a:rPr>
              <a:t>.</a:t>
            </a:r>
            <a:endParaRPr lang="en-US" sz="16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sz="1600" dirty="0">
                <a:latin typeface="Times New Roman" panose="02020603050405020304" pitchFamily="18" charset="0"/>
                <a:ea typeface="Times New Roman" charset="0"/>
                <a:cs typeface="Times New Roman" panose="02020603050405020304" pitchFamily="18" charset="0"/>
              </a:rPr>
              <a:t>Παπαδόπουλος, Σ. (2014). </a:t>
            </a:r>
            <a:r>
              <a:rPr lang="el-GR" sz="1600" i="1" dirty="0">
                <a:latin typeface="Times New Roman" panose="02020603050405020304" pitchFamily="18" charset="0"/>
                <a:ea typeface="Times New Roman" charset="0"/>
                <a:cs typeface="Times New Roman" panose="02020603050405020304" pitchFamily="18" charset="0"/>
              </a:rPr>
              <a:t>Για την ιστορία του θεάτρου στην εκπαίδευση</a:t>
            </a:r>
            <a:r>
              <a:rPr lang="el-GR" sz="1600" dirty="0">
                <a:latin typeface="Times New Roman" panose="02020603050405020304" pitchFamily="18" charset="0"/>
                <a:ea typeface="Times New Roman" charset="0"/>
                <a:cs typeface="Times New Roman" panose="02020603050405020304" pitchFamily="18" charset="0"/>
              </a:rPr>
              <a:t>. Στο Θ. </a:t>
            </a:r>
            <a:r>
              <a:rPr lang="el-GR" sz="1600" dirty="0" err="1">
                <a:latin typeface="Times New Roman" panose="02020603050405020304" pitchFamily="18" charset="0"/>
                <a:ea typeface="Times New Roman" charset="0"/>
                <a:cs typeface="Times New Roman" panose="02020603050405020304" pitchFamily="18" charset="0"/>
              </a:rPr>
              <a:t>Γραμματάς</a:t>
            </a:r>
            <a:r>
              <a:rPr lang="el-GR" sz="1600" dirty="0">
                <a:latin typeface="Times New Roman" panose="02020603050405020304" pitchFamily="18" charset="0"/>
                <a:ea typeface="Times New Roman" charset="0"/>
                <a:cs typeface="Times New Roman" panose="02020603050405020304" pitchFamily="18" charset="0"/>
              </a:rPr>
              <a:t>, </a:t>
            </a:r>
            <a:r>
              <a:rPr lang="el-GR" sz="1600" i="1" dirty="0">
                <a:latin typeface="Times New Roman" panose="02020603050405020304" pitchFamily="18" charset="0"/>
                <a:ea typeface="Times New Roman" charset="0"/>
                <a:cs typeface="Times New Roman" panose="02020603050405020304" pitchFamily="18" charset="0"/>
              </a:rPr>
              <a:t>Το θέατρο στην εκπαίδευση</a:t>
            </a:r>
            <a:r>
              <a:rPr lang="en-US" sz="1600" i="1" dirty="0">
                <a:latin typeface="Times New Roman" panose="02020603050405020304" pitchFamily="18" charset="0"/>
                <a:ea typeface="Times New Roman" charset="0"/>
                <a:cs typeface="Times New Roman" panose="02020603050405020304" pitchFamily="18" charset="0"/>
              </a:rPr>
              <a:t>:</a:t>
            </a:r>
            <a:r>
              <a:rPr lang="el-GR" sz="1600" i="1" dirty="0">
                <a:latin typeface="Times New Roman" panose="02020603050405020304" pitchFamily="18" charset="0"/>
                <a:ea typeface="Times New Roman" charset="0"/>
                <a:cs typeface="Times New Roman" panose="02020603050405020304" pitchFamily="18" charset="0"/>
              </a:rPr>
              <a:t> Καλλιτεχνική έκφραση και παιδαγωγία</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Ζεφύρι</a:t>
            </a:r>
            <a:r>
              <a:rPr lang="en-US"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Διάδραση</a:t>
            </a:r>
            <a:r>
              <a:rPr lang="el-GR" sz="1600" dirty="0">
                <a:latin typeface="Times New Roman" panose="02020603050405020304" pitchFamily="18" charset="0"/>
                <a:ea typeface="Times New Roman" charset="0"/>
                <a:cs typeface="Times New Roman" panose="02020603050405020304" pitchFamily="18" charset="0"/>
              </a:rPr>
              <a:t>.</a:t>
            </a:r>
          </a:p>
          <a:p>
            <a:pPr marL="285750" indent="-285750">
              <a:lnSpc>
                <a:spcPct val="150000"/>
              </a:lnSpc>
              <a:buFont typeface="Arial" charset="0"/>
              <a:buChar char="•"/>
            </a:pPr>
            <a:r>
              <a:rPr lang="el-GR" sz="1600" dirty="0" err="1">
                <a:latin typeface="Times New Roman" panose="02020603050405020304" pitchFamily="18" charset="0"/>
                <a:ea typeface="Times New Roman" charset="0"/>
                <a:cs typeface="Times New Roman" panose="02020603050405020304" pitchFamily="18" charset="0"/>
              </a:rPr>
              <a:t>Πίγκου</a:t>
            </a:r>
            <a:r>
              <a:rPr lang="el-GR" sz="1600" dirty="0">
                <a:latin typeface="Times New Roman" panose="02020603050405020304" pitchFamily="18" charset="0"/>
                <a:ea typeface="Times New Roman" charset="0"/>
                <a:cs typeface="Times New Roman" panose="02020603050405020304" pitchFamily="18" charset="0"/>
              </a:rPr>
              <a:t> - </a:t>
            </a:r>
            <a:r>
              <a:rPr lang="el-GR" sz="1600" dirty="0" err="1">
                <a:latin typeface="Times New Roman" panose="02020603050405020304" pitchFamily="18" charset="0"/>
                <a:ea typeface="Times New Roman" charset="0"/>
                <a:cs typeface="Times New Roman" panose="02020603050405020304" pitchFamily="18" charset="0"/>
              </a:rPr>
              <a:t>Ρεπούση</a:t>
            </a:r>
            <a:r>
              <a:rPr lang="el-GR" sz="1600" dirty="0">
                <a:latin typeface="Times New Roman" panose="02020603050405020304" pitchFamily="18" charset="0"/>
                <a:ea typeface="Times New Roman" charset="0"/>
                <a:cs typeface="Times New Roman" panose="02020603050405020304" pitchFamily="18" charset="0"/>
              </a:rPr>
              <a:t>, Μ. (2019).</a:t>
            </a:r>
            <a:r>
              <a:rPr lang="el-GR" sz="1600" i="1" dirty="0">
                <a:latin typeface="Times New Roman" panose="02020603050405020304" pitchFamily="18" charset="0"/>
                <a:ea typeface="Times New Roman" charset="0"/>
                <a:cs typeface="Times New Roman" panose="02020603050405020304" pitchFamily="18" charset="0"/>
              </a:rPr>
              <a:t>Από́ το θέατρο στην εκπαίδευση</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Αθήνα</a:t>
            </a:r>
            <a:r>
              <a:rPr lang="el-GR" sz="1600" dirty="0">
                <a:latin typeface="Times New Roman" panose="02020603050405020304" pitchFamily="18" charset="0"/>
                <a:ea typeface="Times New Roman" charset="0"/>
                <a:cs typeface="Times New Roman" panose="02020603050405020304" pitchFamily="18" charset="0"/>
              </a:rPr>
              <a:t>: </a:t>
            </a:r>
            <a:r>
              <a:rPr lang="el-GR" sz="1600" dirty="0" err="1">
                <a:latin typeface="Times New Roman" panose="02020603050405020304" pitchFamily="18" charset="0"/>
                <a:ea typeface="Times New Roman" charset="0"/>
                <a:cs typeface="Times New Roman" panose="02020603050405020304" pitchFamily="18" charset="0"/>
              </a:rPr>
              <a:t>Καστανιώτης</a:t>
            </a:r>
            <a:r>
              <a:rPr lang="el-GR" sz="1600" dirty="0">
                <a:latin typeface="Times New Roman" panose="02020603050405020304" pitchFamily="18" charset="0"/>
                <a:ea typeface="Times New Roman" charset="0"/>
                <a:cs typeface="Times New Roman" panose="02020603050405020304" pitchFamily="18" charset="0"/>
              </a:rPr>
              <a:t>.</a:t>
            </a:r>
            <a:endParaRPr lang="en-GB" sz="16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sz="1600" dirty="0" err="1">
                <a:latin typeface="Times New Roman" panose="02020603050405020304" pitchFamily="18" charset="0"/>
                <a:ea typeface="Times New Roman" charset="0"/>
                <a:cs typeface="Times New Roman" panose="02020603050405020304" pitchFamily="18" charset="0"/>
              </a:rPr>
              <a:t>Σέξτου</a:t>
            </a:r>
            <a:r>
              <a:rPr lang="el-GR" sz="1600" dirty="0">
                <a:latin typeface="Times New Roman" panose="02020603050405020304" pitchFamily="18" charset="0"/>
                <a:ea typeface="Times New Roman" charset="0"/>
                <a:cs typeface="Times New Roman" panose="02020603050405020304" pitchFamily="18" charset="0"/>
              </a:rPr>
              <a:t>, Π. (2006). </a:t>
            </a:r>
            <a:r>
              <a:rPr lang="el-GR" sz="1600" dirty="0" err="1">
                <a:latin typeface="Times New Roman" panose="02020603050405020304" pitchFamily="18" charset="0"/>
                <a:ea typeface="Times New Roman" charset="0"/>
                <a:cs typeface="Times New Roman" panose="02020603050405020304" pitchFamily="18" charset="0"/>
              </a:rPr>
              <a:t>Θεατροπαιδαγωγικά</a:t>
            </a:r>
            <a:r>
              <a:rPr lang="el-GR" sz="1600" dirty="0">
                <a:latin typeface="Times New Roman" panose="02020603050405020304" pitchFamily="18" charset="0"/>
                <a:ea typeface="Times New Roman" charset="0"/>
                <a:cs typeface="Times New Roman" panose="02020603050405020304" pitchFamily="18" charset="0"/>
              </a:rPr>
              <a:t> προγράμματα στα σχολεία. </a:t>
            </a:r>
            <a:r>
              <a:rPr lang="el-GR" sz="1600" i="1" dirty="0">
                <a:latin typeface="Times New Roman" panose="02020603050405020304" pitchFamily="18" charset="0"/>
                <a:ea typeface="Times New Roman" charset="0"/>
                <a:cs typeface="Times New Roman" panose="02020603050405020304" pitchFamily="18" charset="0"/>
              </a:rPr>
              <a:t>Εκπαίδευση και θέατρο</a:t>
            </a:r>
            <a:r>
              <a:rPr lang="el-GR" sz="1600" dirty="0">
                <a:latin typeface="Times New Roman" panose="02020603050405020304" pitchFamily="18" charset="0"/>
                <a:ea typeface="Times New Roman" charset="0"/>
                <a:cs typeface="Times New Roman" panose="02020603050405020304" pitchFamily="18" charset="0"/>
              </a:rPr>
              <a:t>, 6, 14-17. (Διαθέσιμο στο</a:t>
            </a:r>
            <a:r>
              <a:rPr lang="en-US" sz="1600" dirty="0">
                <a:latin typeface="Times New Roman" panose="02020603050405020304" pitchFamily="18" charset="0"/>
                <a:ea typeface="Times New Roman" charset="0"/>
                <a:cs typeface="Times New Roman" panose="02020603050405020304" pitchFamily="18" charset="0"/>
              </a:rPr>
              <a:t>: http://</a:t>
            </a:r>
            <a:r>
              <a:rPr lang="en-US" sz="1600" dirty="0" err="1">
                <a:latin typeface="Times New Roman" panose="02020603050405020304" pitchFamily="18" charset="0"/>
                <a:ea typeface="Times New Roman" charset="0"/>
                <a:cs typeface="Times New Roman" panose="02020603050405020304" pitchFamily="18" charset="0"/>
              </a:rPr>
              <a:t>theatroedu.gr</a:t>
            </a:r>
            <a:r>
              <a:rPr lang="en-US" sz="1600" dirty="0">
                <a:latin typeface="Times New Roman" panose="02020603050405020304" pitchFamily="18" charset="0"/>
                <a:ea typeface="Times New Roman" charset="0"/>
                <a:cs typeface="Times New Roman" panose="02020603050405020304" pitchFamily="18" charset="0"/>
              </a:rPr>
              <a:t>/). </a:t>
            </a:r>
          </a:p>
          <a:p>
            <a:pPr marL="285750" indent="-285750" algn="just">
              <a:lnSpc>
                <a:spcPct val="150000"/>
              </a:lnSpc>
              <a:buFont typeface="Arial" charset="0"/>
              <a:buChar char="•"/>
            </a:pPr>
            <a:r>
              <a:rPr lang="el-GR" sz="1600" dirty="0">
                <a:latin typeface="Times New Roman" panose="02020603050405020304" pitchFamily="18" charset="0"/>
                <a:ea typeface="Times New Roman" charset="0"/>
                <a:cs typeface="Times New Roman" panose="02020603050405020304" pitchFamily="18" charset="0"/>
              </a:rPr>
              <a:t>Τσιάρας, Α. (2005). </a:t>
            </a:r>
            <a:r>
              <a:rPr lang="el-GR" sz="1600" i="1" dirty="0">
                <a:latin typeface="Times New Roman" panose="02020603050405020304" pitchFamily="18" charset="0"/>
                <a:ea typeface="Times New Roman" charset="0"/>
                <a:cs typeface="Times New Roman" panose="02020603050405020304" pitchFamily="18" charset="0"/>
              </a:rPr>
              <a:t>Το δράμα και το θέατρο στην εκπαίδευση</a:t>
            </a:r>
            <a:r>
              <a:rPr lang="el-GR" sz="1600" dirty="0">
                <a:latin typeface="Times New Roman" panose="02020603050405020304" pitchFamily="18" charset="0"/>
                <a:ea typeface="Times New Roman" charset="0"/>
                <a:cs typeface="Times New Roman" panose="02020603050405020304" pitchFamily="18" charset="0"/>
              </a:rPr>
              <a:t>. Αθήνα</a:t>
            </a:r>
            <a:r>
              <a:rPr lang="en-US" sz="1600" dirty="0">
                <a:latin typeface="Times New Roman" panose="02020603050405020304" pitchFamily="18" charset="0"/>
                <a:ea typeface="Times New Roman" charset="0"/>
                <a:cs typeface="Times New Roman" panose="02020603050405020304" pitchFamily="18" charset="0"/>
              </a:rPr>
              <a:t>: </a:t>
            </a:r>
            <a:r>
              <a:rPr lang="el-GR" sz="1600" dirty="0">
                <a:latin typeface="Times New Roman" panose="02020603050405020304" pitchFamily="18" charset="0"/>
                <a:ea typeface="Times New Roman" charset="0"/>
                <a:cs typeface="Times New Roman" panose="02020603050405020304" pitchFamily="18" charset="0"/>
              </a:rPr>
              <a:t>Εκτυπώσεις-Εκδόσεις Παπούλιας.</a:t>
            </a:r>
          </a:p>
          <a:p>
            <a:pPr>
              <a:lnSpc>
                <a:spcPct val="150000"/>
              </a:lnSpc>
            </a:pPr>
            <a:br>
              <a:rPr lang="el-GR" dirty="0">
                <a:latin typeface="Times New Roman" charset="0"/>
                <a:ea typeface="Times New Roman" charset="0"/>
                <a:cs typeface="Times New Roman" charset="0"/>
              </a:rPr>
            </a:b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708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4C8FE06-F591-A257-F7D2-67AFDDE77973}"/>
              </a:ext>
            </a:extLst>
          </p:cNvPr>
          <p:cNvSpPr txBox="1"/>
          <p:nvPr/>
        </p:nvSpPr>
        <p:spPr>
          <a:xfrm>
            <a:off x="843147" y="296882"/>
            <a:ext cx="9381507"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Ενδεικτική Βιβλιογραφία</a:t>
            </a: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C0D7ABE-4D28-BA72-AF95-A7FA856CD887}"/>
              </a:ext>
            </a:extLst>
          </p:cNvPr>
          <p:cNvSpPr txBox="1"/>
          <p:nvPr/>
        </p:nvSpPr>
        <p:spPr>
          <a:xfrm>
            <a:off x="355257" y="666214"/>
            <a:ext cx="11704938" cy="4197496"/>
          </a:xfrm>
          <a:prstGeom prst="rect">
            <a:avLst/>
          </a:prstGeom>
          <a:noFill/>
        </p:spPr>
        <p:txBody>
          <a:bodyPr wrap="square">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Κουκουνάρας-</a:t>
            </a:r>
            <a:r>
              <a:rPr lang="el-GR" dirty="0" err="1">
                <a:latin typeface="Times New Roman" charset="0"/>
                <a:ea typeface="Times New Roman" charset="0"/>
                <a:cs typeface="Times New Roman" charset="0"/>
              </a:rPr>
              <a:t>Λιάγκης</a:t>
            </a:r>
            <a:r>
              <a:rPr lang="el-GR" dirty="0">
                <a:latin typeface="Times New Roman" charset="0"/>
                <a:ea typeface="Times New Roman" charset="0"/>
                <a:cs typeface="Times New Roman" charset="0"/>
              </a:rPr>
              <a:t>, Μ. (2009). </a:t>
            </a:r>
            <a:r>
              <a:rPr lang="el-GR" i="1" dirty="0">
                <a:latin typeface="Times New Roman" charset="0"/>
                <a:ea typeface="Times New Roman" charset="0"/>
                <a:cs typeface="Times New Roman" charset="0"/>
              </a:rPr>
              <a:t>Ο θεός ο δικός μου ο δικός σου</a:t>
            </a:r>
            <a:r>
              <a:rPr lang="el-GR" dirty="0">
                <a:latin typeface="Times New Roman" charset="0"/>
                <a:ea typeface="Times New Roman" charset="0"/>
                <a:cs typeface="Times New Roman" charset="0"/>
              </a:rPr>
              <a:t>. Αθήνα: </a:t>
            </a:r>
            <a:r>
              <a:rPr lang="en-US" dirty="0">
                <a:latin typeface="Times New Roman" charset="0"/>
                <a:ea typeface="Times New Roman" charset="0"/>
                <a:cs typeface="Times New Roman" charset="0"/>
              </a:rPr>
              <a:t>Gutenberg</a:t>
            </a:r>
            <a:r>
              <a:rPr lang="el-GR" dirty="0">
                <a:latin typeface="Times New Roman" charset="0"/>
                <a:ea typeface="Times New Roman" charset="0"/>
                <a:cs typeface="Times New Roman" charset="0"/>
              </a:rPr>
              <a:t>-Γιώργος &amp; Κώστας </a:t>
            </a:r>
            <a:r>
              <a:rPr lang="el-GR" dirty="0" err="1">
                <a:latin typeface="Times New Roman" charset="0"/>
                <a:ea typeface="Times New Roman" charset="0"/>
                <a:cs typeface="Times New Roman" charset="0"/>
              </a:rPr>
              <a:t>Δαρδανός</a:t>
            </a:r>
            <a:r>
              <a:rPr lang="el-GR" dirty="0">
                <a:latin typeface="Times New Roman" charset="0"/>
                <a:ea typeface="Times New Roman" charset="0"/>
                <a:cs typeface="Times New Roman" charset="0"/>
              </a:rPr>
              <a:t>.</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Κουρετζής</a:t>
            </a:r>
            <a:r>
              <a:rPr lang="el-GR" dirty="0">
                <a:latin typeface="Times New Roman" charset="0"/>
                <a:ea typeface="Times New Roman" charset="0"/>
                <a:cs typeface="Times New Roman" charset="0"/>
              </a:rPr>
              <a:t>, </a:t>
            </a:r>
            <a:r>
              <a:rPr lang="en-GB" dirty="0">
                <a:latin typeface="Times New Roman" charset="0"/>
                <a:ea typeface="Times New Roman" charset="0"/>
                <a:cs typeface="Times New Roman" charset="0"/>
              </a:rPr>
              <a:t>l. (2018). </a:t>
            </a:r>
            <a:r>
              <a:rPr lang="el-GR" i="1" dirty="0">
                <a:latin typeface="Times New Roman" charset="0"/>
                <a:ea typeface="Times New Roman" charset="0"/>
                <a:cs typeface="Times New Roman" charset="0"/>
              </a:rPr>
              <a:t>Από το θεατρικό παιχνίδι στην οργανωμένη </a:t>
            </a:r>
            <a:r>
              <a:rPr lang="el-GR" i="1" dirty="0" err="1">
                <a:latin typeface="Times New Roman" charset="0"/>
                <a:ea typeface="Times New Roman" charset="0"/>
                <a:cs typeface="Times New Roman" charset="0"/>
              </a:rPr>
              <a:t>παραστάση</a:t>
            </a:r>
            <a:r>
              <a:rPr lang="el-GR" dirty="0">
                <a:latin typeface="Times New Roman" charset="0"/>
                <a:ea typeface="Times New Roman" charset="0"/>
                <a:cs typeface="Times New Roman" charset="0"/>
              </a:rPr>
              <a:t>. Ταξιδευτής</a:t>
            </a:r>
          </a:p>
          <a:p>
            <a:pPr marL="285750" indent="-285750" algn="just">
              <a:lnSpc>
                <a:spcPct val="150000"/>
              </a:lnSpc>
              <a:buFont typeface="Arial" charset="0"/>
              <a:buChar char="•"/>
            </a:pPr>
            <a:r>
              <a:rPr lang="en-GB" dirty="0">
                <a:latin typeface="Times New Roman" panose="02020603050405020304" pitchFamily="18" charset="0"/>
                <a:cs typeface="Times New Roman" panose="02020603050405020304" pitchFamily="18" charset="0"/>
              </a:rPr>
              <a:t>Oscar, B. G., &amp; Franklin, H. J. (20</a:t>
            </a:r>
            <a:r>
              <a:rPr lang="el-GR" dirty="0">
                <a:latin typeface="Times New Roman" panose="02020603050405020304" pitchFamily="18" charset="0"/>
                <a:cs typeface="Times New Roman" panose="02020603050405020304" pitchFamily="18" charset="0"/>
              </a:rPr>
              <a:t>13</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Ιστορία του θεάτρου (τόμος 1&amp;2)</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Αθήνα</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ΚΟΑΝ.</a:t>
            </a:r>
          </a:p>
          <a:p>
            <a:pPr marL="285750" indent="-285750" algn="just">
              <a:lnSpc>
                <a:spcPct val="150000"/>
              </a:lnSpc>
              <a:buFont typeface="Arial" charset="0"/>
              <a:buChar char="•"/>
            </a:pPr>
            <a:r>
              <a:rPr lang="el-GR" sz="1800" dirty="0">
                <a:latin typeface="Times New Roman" panose="02020603050405020304" pitchFamily="18" charset="0"/>
                <a:ea typeface="Times New Roman" charset="0"/>
                <a:cs typeface="Times New Roman" panose="02020603050405020304" pitchFamily="18" charset="0"/>
              </a:rPr>
              <a:t>Παπαδόπουλος, Σ. (2010). </a:t>
            </a:r>
            <a:r>
              <a:rPr lang="el-GR" sz="1800" i="1" dirty="0">
                <a:latin typeface="Times New Roman" panose="02020603050405020304" pitchFamily="18" charset="0"/>
                <a:ea typeface="Times New Roman" charset="0"/>
                <a:cs typeface="Times New Roman" panose="02020603050405020304" pitchFamily="18" charset="0"/>
              </a:rPr>
              <a:t>Παιδαγωγική́ του θεάτρου</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Αθήνα</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Αυτοέκδοση</a:t>
            </a:r>
            <a:r>
              <a:rPr lang="el-GR" sz="1800" dirty="0">
                <a:latin typeface="Times New Roman" panose="02020603050405020304" pitchFamily="18" charset="0"/>
                <a:ea typeface="Times New Roman" charset="0"/>
                <a:cs typeface="Times New Roman" panose="02020603050405020304" pitchFamily="18" charset="0"/>
              </a:rPr>
              <a:t>.</a:t>
            </a:r>
            <a:endParaRPr lang="en-US" sz="18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sz="1800" dirty="0">
                <a:latin typeface="Times New Roman" panose="02020603050405020304" pitchFamily="18" charset="0"/>
                <a:ea typeface="Times New Roman" charset="0"/>
                <a:cs typeface="Times New Roman" panose="02020603050405020304" pitchFamily="18" charset="0"/>
              </a:rPr>
              <a:t>Παπαδόπουλος, Σ. (2014). </a:t>
            </a:r>
            <a:r>
              <a:rPr lang="el-GR" sz="1800" i="1" dirty="0">
                <a:latin typeface="Times New Roman" panose="02020603050405020304" pitchFamily="18" charset="0"/>
                <a:ea typeface="Times New Roman" charset="0"/>
                <a:cs typeface="Times New Roman" panose="02020603050405020304" pitchFamily="18" charset="0"/>
              </a:rPr>
              <a:t>Για την ιστορία του θεάτρου στην εκπαίδευση</a:t>
            </a:r>
            <a:r>
              <a:rPr lang="el-GR" sz="1800" dirty="0">
                <a:latin typeface="Times New Roman" panose="02020603050405020304" pitchFamily="18" charset="0"/>
                <a:ea typeface="Times New Roman" charset="0"/>
                <a:cs typeface="Times New Roman" panose="02020603050405020304" pitchFamily="18" charset="0"/>
              </a:rPr>
              <a:t>. Στο Θ. </a:t>
            </a:r>
            <a:r>
              <a:rPr lang="el-GR" sz="1800" dirty="0" err="1">
                <a:latin typeface="Times New Roman" panose="02020603050405020304" pitchFamily="18" charset="0"/>
                <a:ea typeface="Times New Roman" charset="0"/>
                <a:cs typeface="Times New Roman" panose="02020603050405020304" pitchFamily="18" charset="0"/>
              </a:rPr>
              <a:t>Γραμματάς</a:t>
            </a:r>
            <a:r>
              <a:rPr lang="el-GR" sz="1800" dirty="0">
                <a:latin typeface="Times New Roman" panose="02020603050405020304" pitchFamily="18" charset="0"/>
                <a:ea typeface="Times New Roman" charset="0"/>
                <a:cs typeface="Times New Roman" panose="02020603050405020304" pitchFamily="18" charset="0"/>
              </a:rPr>
              <a:t>, </a:t>
            </a:r>
            <a:r>
              <a:rPr lang="el-GR" sz="1800" i="1" dirty="0">
                <a:latin typeface="Times New Roman" panose="02020603050405020304" pitchFamily="18" charset="0"/>
                <a:ea typeface="Times New Roman" charset="0"/>
                <a:cs typeface="Times New Roman" panose="02020603050405020304" pitchFamily="18" charset="0"/>
              </a:rPr>
              <a:t>Το θέατρο στην εκπαίδευση</a:t>
            </a:r>
            <a:r>
              <a:rPr lang="en-US" sz="1800" i="1" dirty="0">
                <a:latin typeface="Times New Roman" panose="02020603050405020304" pitchFamily="18" charset="0"/>
                <a:ea typeface="Times New Roman" charset="0"/>
                <a:cs typeface="Times New Roman" panose="02020603050405020304" pitchFamily="18" charset="0"/>
              </a:rPr>
              <a:t>:</a:t>
            </a:r>
            <a:r>
              <a:rPr lang="el-GR" sz="1800" i="1" dirty="0">
                <a:latin typeface="Times New Roman" panose="02020603050405020304" pitchFamily="18" charset="0"/>
                <a:ea typeface="Times New Roman" charset="0"/>
                <a:cs typeface="Times New Roman" panose="02020603050405020304" pitchFamily="18" charset="0"/>
              </a:rPr>
              <a:t> Καλλιτεχνική έκφραση και παιδαγωγία</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Ζεφύρι</a:t>
            </a:r>
            <a:r>
              <a:rPr lang="en-US"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Διάδραση</a:t>
            </a:r>
            <a:r>
              <a:rPr lang="el-GR" sz="1800" dirty="0">
                <a:latin typeface="Times New Roman" panose="02020603050405020304" pitchFamily="18" charset="0"/>
                <a:ea typeface="Times New Roman" charset="0"/>
                <a:cs typeface="Times New Roman" panose="02020603050405020304" pitchFamily="18" charset="0"/>
              </a:rPr>
              <a:t>.</a:t>
            </a:r>
          </a:p>
          <a:p>
            <a:pPr marL="285750" indent="-285750">
              <a:lnSpc>
                <a:spcPct val="150000"/>
              </a:lnSpc>
              <a:buFont typeface="Arial" charset="0"/>
              <a:buChar char="•"/>
            </a:pPr>
            <a:r>
              <a:rPr lang="el-GR" sz="1800" dirty="0" err="1">
                <a:latin typeface="Times New Roman" panose="02020603050405020304" pitchFamily="18" charset="0"/>
                <a:ea typeface="Times New Roman" charset="0"/>
                <a:cs typeface="Times New Roman" panose="02020603050405020304" pitchFamily="18" charset="0"/>
              </a:rPr>
              <a:t>Πίγκου</a:t>
            </a:r>
            <a:r>
              <a:rPr lang="el-GR" sz="1800" dirty="0">
                <a:latin typeface="Times New Roman" panose="02020603050405020304" pitchFamily="18" charset="0"/>
                <a:ea typeface="Times New Roman" charset="0"/>
                <a:cs typeface="Times New Roman" panose="02020603050405020304" pitchFamily="18" charset="0"/>
              </a:rPr>
              <a:t> - </a:t>
            </a:r>
            <a:r>
              <a:rPr lang="el-GR" sz="1800" dirty="0" err="1">
                <a:latin typeface="Times New Roman" panose="02020603050405020304" pitchFamily="18" charset="0"/>
                <a:ea typeface="Times New Roman" charset="0"/>
                <a:cs typeface="Times New Roman" panose="02020603050405020304" pitchFamily="18" charset="0"/>
              </a:rPr>
              <a:t>Ρεπούση</a:t>
            </a:r>
            <a:r>
              <a:rPr lang="el-GR" sz="1800" dirty="0">
                <a:latin typeface="Times New Roman" panose="02020603050405020304" pitchFamily="18" charset="0"/>
                <a:ea typeface="Times New Roman" charset="0"/>
                <a:cs typeface="Times New Roman" panose="02020603050405020304" pitchFamily="18" charset="0"/>
              </a:rPr>
              <a:t>, Μ. (2019).</a:t>
            </a:r>
            <a:r>
              <a:rPr lang="el-GR" sz="1800" i="1" dirty="0">
                <a:latin typeface="Times New Roman" panose="02020603050405020304" pitchFamily="18" charset="0"/>
                <a:ea typeface="Times New Roman" charset="0"/>
                <a:cs typeface="Times New Roman" panose="02020603050405020304" pitchFamily="18" charset="0"/>
              </a:rPr>
              <a:t>Από́ το θέατρο στην εκπαίδευση</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Αθήνα</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Καστανιώτης</a:t>
            </a:r>
            <a:r>
              <a:rPr lang="el-GR" sz="1800" dirty="0">
                <a:latin typeface="Times New Roman" panose="02020603050405020304" pitchFamily="18" charset="0"/>
                <a:ea typeface="Times New Roman" charset="0"/>
                <a:cs typeface="Times New Roman" panose="02020603050405020304" pitchFamily="18" charset="0"/>
              </a:rPr>
              <a:t>.</a:t>
            </a:r>
          </a:p>
          <a:p>
            <a:pPr marL="285750" indent="-285750">
              <a:lnSpc>
                <a:spcPct val="150000"/>
              </a:lnSpc>
              <a:buFont typeface="Arial" charset="0"/>
              <a:buChar char="•"/>
            </a:pPr>
            <a:r>
              <a:rPr lang="el-GR" dirty="0">
                <a:latin typeface="Times New Roman" panose="02020603050405020304" pitchFamily="18" charset="0"/>
                <a:ea typeface="Times New Roman" charset="0"/>
                <a:cs typeface="Times New Roman" panose="02020603050405020304" pitchFamily="18" charset="0"/>
              </a:rPr>
              <a:t>Σούμπερτ (2020). </a:t>
            </a:r>
            <a:r>
              <a:rPr lang="el-GR" i="1" dirty="0">
                <a:latin typeface="Times New Roman" panose="02020603050405020304" pitchFamily="18" charset="0"/>
                <a:ea typeface="Times New Roman" charset="0"/>
                <a:cs typeface="Times New Roman" panose="02020603050405020304" pitchFamily="18" charset="0"/>
              </a:rPr>
              <a:t>Ήταν κάποτε. </a:t>
            </a:r>
            <a:r>
              <a:rPr lang="el-GR" dirty="0">
                <a:latin typeface="Times New Roman" panose="02020603050405020304" pitchFamily="18" charset="0"/>
                <a:ea typeface="Times New Roman" charset="0"/>
                <a:cs typeface="Times New Roman" panose="02020603050405020304" pitchFamily="18" charset="0"/>
              </a:rPr>
              <a:t>Εκδόσεις </a:t>
            </a:r>
            <a:r>
              <a:rPr lang="el-GR" dirty="0" err="1">
                <a:latin typeface="Times New Roman" panose="02020603050405020304" pitchFamily="18" charset="0"/>
                <a:ea typeface="Times New Roman" charset="0"/>
                <a:cs typeface="Times New Roman" panose="02020603050405020304" pitchFamily="18" charset="0"/>
              </a:rPr>
              <a:t>Παρισιάνου</a:t>
            </a:r>
            <a:r>
              <a:rPr lang="el-GR" dirty="0">
                <a:latin typeface="Times New Roman" panose="02020603050405020304" pitchFamily="18" charset="0"/>
                <a:ea typeface="Times New Roman" charset="0"/>
                <a:cs typeface="Times New Roman" panose="02020603050405020304" pitchFamily="18" charset="0"/>
              </a:rPr>
              <a:t> ΑΕ</a:t>
            </a:r>
            <a:endParaRPr lang="el-GR" sz="1800" dirty="0">
              <a:latin typeface="Times New Roman" panose="02020603050405020304" pitchFamily="18" charset="0"/>
              <a:ea typeface="Times New Roman" charset="0"/>
              <a:cs typeface="Times New Roman" panose="02020603050405020304" pitchFamily="18" charset="0"/>
            </a:endParaRPr>
          </a:p>
          <a:p>
            <a:pPr marL="285750" indent="-285750">
              <a:lnSpc>
                <a:spcPct val="150000"/>
              </a:lnSpc>
              <a:buFont typeface="Arial" charset="0"/>
              <a:buChar char="•"/>
            </a:pPr>
            <a:r>
              <a:rPr lang="el-GR" dirty="0">
                <a:latin typeface="Times New Roman" charset="0"/>
                <a:ea typeface="Times New Roman" charset="0"/>
                <a:cs typeface="Times New Roman" charset="0"/>
              </a:rPr>
              <a:t>Τσιάρας, Α. (2005). </a:t>
            </a:r>
            <a:r>
              <a:rPr lang="el-GR" i="1" dirty="0">
                <a:latin typeface="Times New Roman" charset="0"/>
                <a:ea typeface="Times New Roman" charset="0"/>
                <a:cs typeface="Times New Roman" charset="0"/>
              </a:rPr>
              <a:t>Το δράμα και το θέατρο στην εκπαίδευση</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Εκτυπώσεις-Εκδόσεις Παπούλιας.</a:t>
            </a:r>
          </a:p>
          <a:p>
            <a:pPr marL="285750" indent="-285750">
              <a:lnSpc>
                <a:spcPct val="150000"/>
              </a:lnSpc>
              <a:buFont typeface="Arial" charset="0"/>
              <a:buChar char="•"/>
            </a:pPr>
            <a:endParaRPr lang="el-GR" sz="1800" dirty="0">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291039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5EA725-0FB7-3E31-11E9-CCDA836BAD96}"/>
              </a:ext>
            </a:extLst>
          </p:cNvPr>
          <p:cNvSpPr txBox="1"/>
          <p:nvPr/>
        </p:nvSpPr>
        <p:spPr>
          <a:xfrm>
            <a:off x="3156857" y="166601"/>
            <a:ext cx="5878286" cy="458011"/>
          </a:xfrm>
          <a:prstGeom prst="rect">
            <a:avLst/>
          </a:prstGeom>
          <a:noFill/>
        </p:spPr>
        <p:txBody>
          <a:bodyPr wrap="square" rtlCol="0">
            <a:spAutoFit/>
          </a:bodyPr>
          <a:lstStyle/>
          <a:p>
            <a:pPr marL="285750" indent="-285750" algn="ctr">
              <a:lnSpc>
                <a:spcPct val="150000"/>
              </a:lnSpc>
              <a:buFont typeface="Wingdings" pitchFamily="2" charset="2"/>
              <a:buChar char="Ø"/>
            </a:pPr>
            <a:r>
              <a:rPr lang="el-GR" b="1" dirty="0">
                <a:latin typeface="Times New Roman" panose="02020603050405020304" pitchFamily="18" charset="0"/>
                <a:cs typeface="Times New Roman" panose="02020603050405020304" pitchFamily="18" charset="0"/>
              </a:rPr>
              <a:t>Ανακεφαλαίωση</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C546F34-5B86-70CE-953B-BEBE7A99F62B}"/>
              </a:ext>
            </a:extLst>
          </p:cNvPr>
          <p:cNvSpPr txBox="1"/>
          <p:nvPr/>
        </p:nvSpPr>
        <p:spPr>
          <a:xfrm>
            <a:off x="142504" y="766769"/>
            <a:ext cx="11899075" cy="2951001"/>
          </a:xfrm>
          <a:prstGeom prst="rect">
            <a:avLst/>
          </a:prstGeom>
          <a:noFill/>
        </p:spPr>
        <p:txBody>
          <a:bodyPr wrap="square" rtlCol="0">
            <a:spAutoFit/>
          </a:bodyPr>
          <a:lstStyle/>
          <a:p>
            <a:pPr algn="just">
              <a:lnSpc>
                <a:spcPct val="150000"/>
              </a:lnSpc>
            </a:pPr>
            <a:r>
              <a:rPr lang="el-GR" dirty="0"/>
              <a:t>- </a:t>
            </a:r>
            <a:r>
              <a:rPr lang="el-GR" dirty="0">
                <a:latin typeface="Times New Roman" panose="02020603050405020304" pitchFamily="18" charset="0"/>
                <a:cs typeface="Times New Roman" panose="02020603050405020304" pitchFamily="18" charset="0"/>
              </a:rPr>
              <a:t>Περιεχόμενα στόχοι συναντήσεων (ιστορική ανασκόπηση για την παιδαγωγική του θεάτρου ως ξεχωριστό αντικείμενο, σύγχρονοι ερευνητές της παιδαγωγική του θεάτρου, παιδαγωγική του θεάτρου στην Ελλάδα, τεχνικές μεταφοράς από την αφήγηση στη δράση, τεχνικές μετατροπή χώρου, χρόνου, ρόλου, εξέλιξης πλοκής, στοιχεία διδακτικής (γνωστικοί </a:t>
            </a:r>
            <a:r>
              <a:rPr lang="el-GR" dirty="0" err="1">
                <a:latin typeface="Times New Roman" panose="02020603050405020304" pitchFamily="18" charset="0"/>
                <a:cs typeface="Times New Roman" panose="02020603050405020304" pitchFamily="18" charset="0"/>
              </a:rPr>
              <a:t>κοινωνικοσυναισθηματικοί</a:t>
            </a:r>
            <a:r>
              <a:rPr lang="el-GR" dirty="0">
                <a:latin typeface="Times New Roman" panose="02020603050405020304" pitchFamily="18" charset="0"/>
                <a:cs typeface="Times New Roman" panose="02020603050405020304" pitchFamily="18" charset="0"/>
              </a:rPr>
              <a:t> στόχοι, ανάγκες μαθητών, διαφοροποιημένη διδασκαλία, διαφορετικά είδη αξιολόγησης, αναλυτικά προγράμματα, περιεχόμενο, θεωρία διδακτικού σεναρίου και δημιουργία παράστασης μέσα από τα </a:t>
            </a:r>
            <a:r>
              <a:rPr lang="el-GR" dirty="0" err="1">
                <a:latin typeface="Times New Roman" panose="02020603050405020304" pitchFamily="18" charset="0"/>
                <a:cs typeface="Times New Roman" panose="02020603050405020304" pitchFamily="18" charset="0"/>
              </a:rPr>
              <a:t>θεατροπαιδαγωγικά</a:t>
            </a:r>
            <a:r>
              <a:rPr lang="el-GR" dirty="0">
                <a:latin typeface="Times New Roman" panose="02020603050405020304" pitchFamily="18" charset="0"/>
                <a:cs typeface="Times New Roman" panose="02020603050405020304" pitchFamily="18" charset="0"/>
              </a:rPr>
              <a:t> εργαστήρια)</a:t>
            </a:r>
          </a:p>
          <a:p>
            <a:pPr marL="285750" indent="-285750" algn="just">
              <a:lnSpc>
                <a:spcPct val="150000"/>
              </a:lnSpc>
              <a:buFontTx/>
              <a:buChar char="-"/>
            </a:pP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0228730-5780-F959-EA1C-0B352138B0F4}"/>
              </a:ext>
            </a:extLst>
          </p:cNvPr>
          <p:cNvSpPr txBox="1"/>
          <p:nvPr/>
        </p:nvSpPr>
        <p:spPr>
          <a:xfrm>
            <a:off x="2410690" y="3490595"/>
            <a:ext cx="7362701" cy="369332"/>
          </a:xfrm>
          <a:prstGeom prst="rect">
            <a:avLst/>
          </a:prstGeom>
          <a:noFill/>
        </p:spPr>
        <p:txBody>
          <a:bodyPr wrap="square" rtlCol="0">
            <a:spAutoFit/>
          </a:bodyPr>
          <a:lstStyle/>
          <a:p>
            <a:pPr marL="285750" indent="-285750" algn="ctr">
              <a:buFont typeface="Wingdings" pitchFamily="2" charset="2"/>
              <a:buChar char="Ø"/>
            </a:pPr>
            <a:r>
              <a:rPr lang="el-GR" dirty="0"/>
              <a:t> </a:t>
            </a:r>
            <a:r>
              <a:rPr lang="el-GR" b="1" dirty="0">
                <a:latin typeface="Times New Roman" panose="02020603050405020304" pitchFamily="18" charset="0"/>
                <a:cs typeface="Times New Roman" panose="02020603050405020304" pitchFamily="18" charset="0"/>
              </a:rPr>
              <a:t>Βιωματικό Εργαστήριο</a:t>
            </a:r>
            <a:endParaRPr lang="en-GR" dirty="0"/>
          </a:p>
        </p:txBody>
      </p:sp>
      <p:sp>
        <p:nvSpPr>
          <p:cNvPr id="2" name="TextBox 1">
            <a:extLst>
              <a:ext uri="{FF2B5EF4-FFF2-40B4-BE49-F238E27FC236}">
                <a16:creationId xmlns:a16="http://schemas.microsoft.com/office/drawing/2014/main" id="{9D3E13A0-2A2F-A034-18FC-701EA92A7C9F}"/>
              </a:ext>
            </a:extLst>
          </p:cNvPr>
          <p:cNvSpPr txBox="1"/>
          <p:nvPr/>
        </p:nvSpPr>
        <p:spPr>
          <a:xfrm>
            <a:off x="321276" y="4164227"/>
            <a:ext cx="11541210" cy="1704506"/>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 Αξιοποίηση της τεχνικής της συμπλήρωσης </a:t>
            </a:r>
            <a:r>
              <a:rPr lang="el-GR" dirty="0" err="1">
                <a:latin typeface="Times New Roman" panose="02020603050405020304" pitchFamily="18" charset="0"/>
                <a:cs typeface="Times New Roman" panose="02020603050405020304" pitchFamily="18" charset="0"/>
              </a:rPr>
              <a:t>ημιί</a:t>
            </a:r>
            <a:r>
              <a:rPr lang="el-GR" dirty="0">
                <a:latin typeface="Times New Roman" panose="02020603050405020304" pitchFamily="18" charset="0"/>
                <a:cs typeface="Times New Roman" panose="02020603050405020304" pitchFamily="18" charset="0"/>
              </a:rPr>
              <a:t>-τελειωμένων φράσεων μέσω της συγγραφής </a:t>
            </a:r>
            <a:r>
              <a:rPr lang="el-GR" dirty="0" err="1">
                <a:latin typeface="Times New Roman" panose="02020603050405020304" pitchFamily="18" charset="0"/>
                <a:cs typeface="Times New Roman" panose="02020603050405020304" pitchFamily="18" charset="0"/>
              </a:rPr>
              <a:t>εαυτοποίήματος</a:t>
            </a:r>
            <a:r>
              <a:rPr lang="el-GR" dirty="0">
                <a:latin typeface="Times New Roman" panose="02020603050405020304" pitchFamily="18" charset="0"/>
                <a:cs typeface="Times New Roman" panose="02020603050405020304" pitchFamily="18" charset="0"/>
              </a:rPr>
              <a:t> για την ενεργοποίηση της φαντασίας, την αποτύπωση του εαυτού στα πλαίσια της ομάδας, το μοίρασμα και την επικοινωνία στην ομάδα, την ανάληψη ρόλου πομπού και δεκτών. Αυτή η δραστηριότητα αποτελεί  προετοιμασία για την μετάβαση από το αφηγηματικό στο δραματικό και δραστηριότητες σε κύκλο την ομάδα στο πλαίσιο της φάσης της ευαισθητοποίησης</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14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E8EE41-EBEE-8914-888B-B5E2258CF12C}"/>
              </a:ext>
            </a:extLst>
          </p:cNvPr>
          <p:cNvSpPr txBox="1"/>
          <p:nvPr/>
        </p:nvSpPr>
        <p:spPr>
          <a:xfrm>
            <a:off x="1643449" y="259492"/>
            <a:ext cx="9032789" cy="369332"/>
          </a:xfrm>
          <a:prstGeom prst="rect">
            <a:avLst/>
          </a:prstGeom>
          <a:noFill/>
        </p:spPr>
        <p:txBody>
          <a:bodyPr wrap="square" rtlCol="0">
            <a:spAutoFit/>
          </a:bodyPr>
          <a:lstStyle/>
          <a:p>
            <a:pPr marL="285750" indent="-285750" algn="ctr">
              <a:buFont typeface="Wingdings" pitchFamily="2" charset="2"/>
              <a:buChar char="Ø"/>
            </a:pPr>
            <a:r>
              <a:rPr lang="el-GR" dirty="0">
                <a:latin typeface="Times New Roman" panose="02020603050405020304" pitchFamily="18" charset="0"/>
                <a:cs typeface="Times New Roman" panose="02020603050405020304" pitchFamily="18" charset="0"/>
              </a:rPr>
              <a:t>Θέματα δεύτερης συνάντησης</a:t>
            </a:r>
            <a:endParaRPr lang="en-GR"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715D3DA-59BB-7A5F-AEF4-4DB762099041}"/>
              </a:ext>
            </a:extLst>
          </p:cNvPr>
          <p:cNvSpPr txBox="1"/>
          <p:nvPr/>
        </p:nvSpPr>
        <p:spPr>
          <a:xfrm>
            <a:off x="506627" y="1136822"/>
            <a:ext cx="11479427" cy="4197496"/>
          </a:xfrm>
          <a:prstGeom prst="rect">
            <a:avLst/>
          </a:prstGeom>
          <a:noFill/>
        </p:spPr>
        <p:txBody>
          <a:bodyPr wrap="square" rtlCol="0">
            <a:spAutoFit/>
          </a:bodyPr>
          <a:lstStyle/>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Διαχωρισμός όρων/Παιδαγωγική-Θέατρο</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Παιδαγωγική- Μετάβαση από την προ-επιστημονική στη συστηματική τεκμηρίωση της</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Παιδαγωγικοί όροι (θεωρητική κα εφαρμοσμένη παιδαγωγική, αγωγή, διδασκαλία, μάθηση, εκπαίδευση, παιδεία)</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 Διαφορετικές σημασίες που συνδέονται με το θέατρο</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Σύνδεση του θεάτρου με την τελετουργία</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Διαφορετική εννοιολογική διάσταση του θεάτρου στις διαφορετικές περιόδους (χώροι, αξίες, στόχοι)</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Τα δομικά στοιχεία του θεάτρου και η αλλαγή ισορροπίας τους</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Ορισμός του θεάτρου στην εκπαίδευση</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Τέσσερα επίπεδα του θέατρο-παιδαγωγικού φαινομένου</a:t>
            </a:r>
          </a:p>
          <a:p>
            <a:pPr marL="285750" indent="-285750" algn="just">
              <a:lnSpc>
                <a:spcPct val="150000"/>
              </a:lnSpc>
              <a:buFont typeface="Wingdings" pitchFamily="2" charset="2"/>
              <a:buChar char="§"/>
            </a:pPr>
            <a:r>
              <a:rPr lang="el-GR" dirty="0">
                <a:latin typeface="Times New Roman" panose="02020603050405020304" pitchFamily="18" charset="0"/>
                <a:cs typeface="Times New Roman" panose="02020603050405020304" pitchFamily="18" charset="0"/>
              </a:rPr>
              <a:t>Μετασχηματισμός αφηγηματικού σε δραματικό κείμενο </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0465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921B6C-50AA-6629-669A-9B5308197CF1}"/>
              </a:ext>
            </a:extLst>
          </p:cNvPr>
          <p:cNvSpPr txBox="1"/>
          <p:nvPr/>
        </p:nvSpPr>
        <p:spPr>
          <a:xfrm>
            <a:off x="1468392" y="27294"/>
            <a:ext cx="9255211"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Α. Παιδαγωγική του θεάτρου-Συστατικό πρώτο η Παιδαγωγική</a:t>
            </a:r>
            <a:endParaRPr lang="en-GR"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134383EE-2346-05F8-F484-3C29C50F5063}"/>
              </a:ext>
            </a:extLst>
          </p:cNvPr>
          <p:cNvSpPr txBox="1"/>
          <p:nvPr/>
        </p:nvSpPr>
        <p:spPr>
          <a:xfrm>
            <a:off x="653331" y="355362"/>
            <a:ext cx="10379033"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Παιδαγωγική επιστήμη και παιδαγωγικοί όροι</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0EEEFD9-2E02-FB0E-108F-F4E45AB4AD5E}"/>
              </a:ext>
            </a:extLst>
          </p:cNvPr>
          <p:cNvSpPr txBox="1"/>
          <p:nvPr/>
        </p:nvSpPr>
        <p:spPr>
          <a:xfrm>
            <a:off x="166335" y="564078"/>
            <a:ext cx="11859323" cy="6690486"/>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Η παιδαγωγική επιστήμη μπορεί να οριστεί ως η επιστήμη της αγωγής που είναι μεταγενέστερη της αγωγής ως ανάγκη απόκτηση και μετάδοσης της πείρας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Στους αρχαίους πολιτισμούς οι προσπάθειες των ώριμων περιοριζόταν στην καθοδήγηση των νεότερων και στη μετάδοση της πείρας τους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Η παιδαγωγική πέρασε από μια προεπιστημονική περίοδο που ανάγεται αρχικά σε φιλοσόφους και αργότερα σε   θεολόγους, τη δημιουργία παιδαγωγικής τέχνης που αποσκοπούσε στη συστηματοποίηση της πείρας.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 Η διαμόρφωση μιας καθαρά παιδαγωγικής σκέψης εμφανίζεται κατά τον 17</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αιώνα</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Οι πρώτες προσπάθειες μιας καθαρά παιδαγωγικής  σκέψης μπορούν να αποδοθούν στον </a:t>
            </a:r>
            <a:r>
              <a:rPr lang="en-US" dirty="0">
                <a:latin typeface="Times New Roman" panose="02020603050405020304" pitchFamily="18" charset="0"/>
                <a:cs typeface="Times New Roman" panose="02020603050405020304" pitchFamily="18" charset="0"/>
              </a:rPr>
              <a:t>Johan Amos Comenius (1592-1670)</a:t>
            </a:r>
            <a:r>
              <a:rPr lang="el-GR" dirty="0">
                <a:latin typeface="Times New Roman" panose="02020603050405020304" pitchFamily="18" charset="0"/>
                <a:cs typeface="Times New Roman" panose="02020603050405020304" pitchFamily="18" charset="0"/>
              </a:rPr>
              <a:t> Τσέχος φιλόσοφος παιδαγωγός και θεολόγος με πιο γνωστό από τα έργα τη μεγάλη διδακτική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didactica</a:t>
            </a:r>
            <a:r>
              <a:rPr lang="en-US" dirty="0">
                <a:latin typeface="Times New Roman" panose="02020603050405020304" pitchFamily="18" charset="0"/>
                <a:cs typeface="Times New Roman" panose="02020603050405020304" pitchFamily="18" charset="0"/>
              </a:rPr>
              <a:t> magna). </a:t>
            </a:r>
            <a:r>
              <a:rPr lang="el-GR" dirty="0">
                <a:latin typeface="Times New Roman" panose="02020603050405020304" pitchFamily="18" charset="0"/>
                <a:cs typeface="Times New Roman" panose="02020603050405020304" pitchFamily="18" charset="0"/>
              </a:rPr>
              <a:t>Ένας από τους πρώτους υπέρμαχους της παγκόσμιας παιδείας υποστηρίζοντας ότι ο κόσμος είναι για ολόκληρο το ανθρώπινο γένος ένα μεγάλο σχολείο και ότι η ζωή είναι ένα σχολείο από το σχολείο της γέννησης μέχρι το σχολείο των γερόντων και τον θάνατο.  Όχι στείρα απομνημόνευση, πρόσβαση στην εκπαίδευση των φτωχών παιδιών και των γυναικών στη μόρφωση. </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Πατέρας της επιστημονικής παιδαγωγικής θεωρείται ο Γερμανός φιλόσοφος και ψυχολόγος </a:t>
            </a:r>
            <a:r>
              <a:rPr lang="en-US" dirty="0">
                <a:latin typeface="Times New Roman" panose="02020603050405020304" pitchFamily="18" charset="0"/>
                <a:cs typeface="Times New Roman" panose="02020603050405020304" pitchFamily="18" charset="0"/>
              </a:rPr>
              <a:t>Johann Friedrich Herbart (1776-1841)</a:t>
            </a:r>
            <a:r>
              <a:rPr lang="el-GR" dirty="0">
                <a:latin typeface="Times New Roman" panose="02020603050405020304" pitchFamily="18" charset="0"/>
                <a:cs typeface="Times New Roman" panose="02020603050405020304" pitchFamily="18" charset="0"/>
              </a:rPr>
              <a:t> την περίοδο και η παιδαγωγική εισάγεται ως αντικείμενο και στο πανεπιστήμιο.</a:t>
            </a:r>
          </a:p>
          <a:p>
            <a:pPr marL="285750" indent="-285750" algn="just">
              <a:lnSpc>
                <a:spcPct val="150000"/>
              </a:lnSpc>
              <a:buFontTx/>
              <a:buChar char="-"/>
            </a:pP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8278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4D97A3-3AC3-CD6B-8908-1B2AEC16FACA}"/>
              </a:ext>
            </a:extLst>
          </p:cNvPr>
          <p:cNvSpPr txBox="1"/>
          <p:nvPr/>
        </p:nvSpPr>
        <p:spPr>
          <a:xfrm>
            <a:off x="1558344" y="399245"/>
            <a:ext cx="7469746" cy="369332"/>
          </a:xfrm>
          <a:prstGeom prst="rect">
            <a:avLst/>
          </a:prstGeom>
          <a:noFill/>
        </p:spPr>
        <p:txBody>
          <a:bodyPr wrap="square" rtlCol="0">
            <a:spAutoFit/>
          </a:bodyPr>
          <a:lstStyle/>
          <a:p>
            <a:pPr marL="285750" indent="-285750" algn="just">
              <a:buFont typeface="Wingdings" pitchFamily="2" charset="2"/>
              <a:buChar char="Ø"/>
            </a:pPr>
            <a:r>
              <a:rPr lang="el-GR" b="1" dirty="0">
                <a:latin typeface="Times New Roman" panose="02020603050405020304" pitchFamily="18" charset="0"/>
                <a:cs typeface="Times New Roman" panose="02020603050405020304" pitchFamily="18" charset="0"/>
              </a:rPr>
              <a:t>Κλάδοι της Παιδαγωγικής Επιστήμης </a:t>
            </a:r>
            <a:r>
              <a:rPr lang="el-GR" b="1"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latin typeface="Times New Roman" panose="02020603050405020304" pitchFamily="18" charset="0"/>
                <a:cs typeface="Times New Roman" panose="02020603050405020304" pitchFamily="18" charset="0"/>
              </a:rPr>
              <a:t>areas of Pedagogical Science</a:t>
            </a:r>
            <a:r>
              <a:rPr lang="el-GR" dirty="0">
                <a:solidFill>
                  <a:srgbClr val="FF0000"/>
                </a:solidFill>
                <a:latin typeface="Times New Roman" panose="02020603050405020304" pitchFamily="18" charset="0"/>
                <a:cs typeface="Times New Roman" panose="02020603050405020304" pitchFamily="18" charset="0"/>
              </a:rPr>
              <a:t>)</a:t>
            </a:r>
            <a:endParaRPr lang="en-GR" b="1"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C1BF207-141D-1DD3-1F17-A4E4CD1E604D}"/>
              </a:ext>
            </a:extLst>
          </p:cNvPr>
          <p:cNvSpPr txBox="1"/>
          <p:nvPr/>
        </p:nvSpPr>
        <p:spPr>
          <a:xfrm>
            <a:off x="167425" y="773278"/>
            <a:ext cx="11848564" cy="3781997"/>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Εφαρμοσμένη Παιδαγωγική</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Η σύνδεση της παιδαγωγικής έρευνας και επιστήμης με χώρους του εκπαιδευτικού συστήματος κάθε χώρας, συστηματοποιώντας γνώσεις, μεθόδους  και πρακτικές, έχοντας ως αφετηρία την παιδαγωγική πράξη,  και δημιουργώντας συγκεκριμένους κλάδους (προσχολική παιδαγωγική, σχολική παιδαγωγική,, ειδική παιδαγωγική, πανεπιστημιακή παιδαγωγική ή η εκπαίδευση ενηλίκων) </a:t>
            </a:r>
            <a:r>
              <a:rPr lang="el-GR" dirty="0">
                <a:solidFill>
                  <a:srgbClr val="FF0000"/>
                </a:solidFill>
                <a:latin typeface="Times New Roman" panose="02020603050405020304" pitchFamily="18" charset="0"/>
                <a:cs typeface="Times New Roman" panose="02020603050405020304" pitchFamily="18" charset="0"/>
              </a:rPr>
              <a:t>(</a:t>
            </a:r>
            <a:r>
              <a:rPr lang="en-GB" b="1" dirty="0">
                <a:solidFill>
                  <a:srgbClr val="FF0000"/>
                </a:solidFill>
                <a:latin typeface="Times New Roman" panose="02020603050405020304" pitchFamily="18" charset="0"/>
                <a:cs typeface="Times New Roman" panose="02020603050405020304" pitchFamily="18" charset="0"/>
              </a:rPr>
              <a:t>Applied Pedagogy: The connection of pedagogical research and science with areas of the educational system of each country</a:t>
            </a:r>
            <a:r>
              <a:rPr lang="el-GR" b="1" dirty="0">
                <a:solidFill>
                  <a:srgbClr val="FF0000"/>
                </a:solidFill>
                <a:latin typeface="Times New Roman" panose="02020603050405020304" pitchFamily="18" charset="0"/>
                <a:cs typeface="Times New Roman" panose="02020603050405020304" pitchFamily="18" charset="0"/>
              </a:rPr>
              <a:t>)</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 Θεωρητική Παιδαγωγική</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Η διερεύνηση όψεων και προβλημάτων που συνδέονται με την παιδαγωγική σε ένα πιο θεωρητικό επίπεδο όπως για παράδειγμα η ιστορία της παιδαγωγικής ή η συγκριτική παιδαγωγική. </a:t>
            </a:r>
            <a:r>
              <a:rPr lang="el-GR" dirty="0">
                <a:solidFill>
                  <a:srgbClr val="FF0000"/>
                </a:solidFill>
                <a:latin typeface="Times New Roman" panose="02020603050405020304" pitchFamily="18" charset="0"/>
                <a:cs typeface="Times New Roman" panose="02020603050405020304" pitchFamily="18" charset="0"/>
              </a:rPr>
              <a:t>(</a:t>
            </a:r>
            <a:r>
              <a:rPr lang="en-GB" b="1" dirty="0">
                <a:solidFill>
                  <a:srgbClr val="FF0000"/>
                </a:solidFill>
              </a:rPr>
              <a:t>Theoretical Pedagogy: Theoretical investigation of aspects and problems associated with pedagogy)</a:t>
            </a:r>
            <a:endParaRPr lang="el-GR" b="1" dirty="0">
              <a:solidFill>
                <a:srgbClr val="FF0000"/>
              </a:solidFill>
              <a:latin typeface="Times New Roman" panose="02020603050405020304" pitchFamily="18" charset="0"/>
              <a:cs typeface="Times New Roman" panose="02020603050405020304" pitchFamily="18" charset="0"/>
            </a:endParaRPr>
          </a:p>
          <a:p>
            <a:pPr marL="285750" indent="-285750" algn="just">
              <a:lnSpc>
                <a:spcPct val="150000"/>
              </a:lnSpc>
              <a:buFontTx/>
              <a:buChar char="-"/>
            </a:pPr>
            <a:endParaRPr lang="en-GR"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449DAFC-E6C0-292C-F5AD-4434EFAB0FC4}"/>
              </a:ext>
            </a:extLst>
          </p:cNvPr>
          <p:cNvSpPr txBox="1"/>
          <p:nvPr/>
        </p:nvSpPr>
        <p:spPr>
          <a:xfrm>
            <a:off x="1558344" y="4589033"/>
            <a:ext cx="7443989" cy="369332"/>
          </a:xfrm>
          <a:prstGeom prst="rect">
            <a:avLst/>
          </a:prstGeom>
          <a:noFill/>
        </p:spPr>
        <p:txBody>
          <a:bodyPr wrap="square" rtlCol="0">
            <a:spAutoFit/>
          </a:bodyPr>
          <a:lstStyle/>
          <a:p>
            <a:pPr marL="285750" indent="-285750">
              <a:buFont typeface="Wingdings" pitchFamily="2" charset="2"/>
              <a:buChar char="Ø"/>
            </a:pPr>
            <a:r>
              <a:rPr lang="el-GR" b="1" dirty="0">
                <a:latin typeface="Times New Roman" panose="02020603050405020304" pitchFamily="18" charset="0"/>
                <a:cs typeface="Times New Roman" panose="02020603050405020304" pitchFamily="18" charset="0"/>
              </a:rPr>
              <a:t>Βασικοί Παιδαγωγικοί  Όροι</a:t>
            </a:r>
            <a:r>
              <a:rPr lang="en-US" b="1"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a:t>
            </a:r>
            <a:r>
              <a:rPr lang="en-GB" b="1" dirty="0">
                <a:solidFill>
                  <a:srgbClr val="FF0000"/>
                </a:solidFill>
              </a:rPr>
              <a:t>Basic Pedagogical Terms)</a:t>
            </a:r>
            <a:r>
              <a:rPr lang="el-GR" b="1" dirty="0">
                <a:solidFill>
                  <a:srgbClr val="FF0000"/>
                </a:solidFill>
                <a:latin typeface="Times New Roman" panose="02020603050405020304" pitchFamily="18" charset="0"/>
                <a:cs typeface="Times New Roman" panose="02020603050405020304" pitchFamily="18" charset="0"/>
              </a:rPr>
              <a:t> </a:t>
            </a:r>
            <a:endParaRPr lang="en-GR" b="1" dirty="0">
              <a:solidFill>
                <a:srgbClr val="FF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6A27D59E-34BF-1E55-3153-BFC81456805E}"/>
              </a:ext>
            </a:extLst>
          </p:cNvPr>
          <p:cNvSpPr txBox="1"/>
          <p:nvPr/>
        </p:nvSpPr>
        <p:spPr>
          <a:xfrm>
            <a:off x="545206" y="4958365"/>
            <a:ext cx="11101588" cy="1704506"/>
          </a:xfrm>
          <a:prstGeom prst="rect">
            <a:avLst/>
          </a:prstGeom>
          <a:noFill/>
        </p:spPr>
        <p:txBody>
          <a:bodyPr wrap="square" rtlCol="0">
            <a:spAutoFit/>
          </a:bodyPr>
          <a:lstStyle/>
          <a:p>
            <a:pPr algn="just">
              <a:lnSpc>
                <a:spcPct val="150000"/>
              </a:lnSpc>
            </a:pPr>
            <a:r>
              <a:rPr lang="el-GR" dirty="0"/>
              <a:t>- </a:t>
            </a:r>
            <a:r>
              <a:rPr lang="el-GR" b="1" dirty="0"/>
              <a:t>Αγωγή</a:t>
            </a:r>
            <a:r>
              <a:rPr lang="en-US" b="1" dirty="0"/>
              <a:t>: </a:t>
            </a:r>
            <a:r>
              <a:rPr lang="el-GR" b="1" dirty="0"/>
              <a:t> </a:t>
            </a:r>
            <a:r>
              <a:rPr lang="el-GR" dirty="0">
                <a:latin typeface="Times New Roman" panose="02020603050405020304" pitchFamily="18" charset="0"/>
                <a:cs typeface="Times New Roman" panose="02020603050405020304" pitchFamily="18" charset="0"/>
              </a:rPr>
              <a:t>Η μεταβολή που δέχεται ο αναπτυσσόμενος άνθρωπος μέσα από επιδράσεις είτε από τις σκόπιμες ενέργειες των ενηλικών όπως οι εκπαιδευτικοί και οι γονείς (περιορισμένη έννοια της αγωγής/αγωγή ως συστηματική ενέργεια) ή το σύνολο των επιδράσεων ακόμα κι αν αυτές δεν  είναι συστηματικές ή προέρχονται από το ευρύτερο περιβάλλον (ευρεία έννοια της αγωγής/αγωγή ως αλληλεπίδραση)</a:t>
            </a: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83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023050A-342F-BB62-E41E-CA0D822041C3}"/>
              </a:ext>
            </a:extLst>
          </p:cNvPr>
          <p:cNvSpPr txBox="1"/>
          <p:nvPr/>
        </p:nvSpPr>
        <p:spPr>
          <a:xfrm>
            <a:off x="0" y="207181"/>
            <a:ext cx="11346287" cy="1615827"/>
          </a:xfrm>
          <a:prstGeom prst="rect">
            <a:avLst/>
          </a:prstGeom>
          <a:noFill/>
        </p:spPr>
        <p:txBody>
          <a:bodyPr wrap="square" rtlCol="0">
            <a:spAutoFit/>
          </a:bodyPr>
          <a:lstStyle/>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Μάθηση </a:t>
            </a:r>
            <a:r>
              <a:rPr lang="el-GR" b="1"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rPr>
              <a:t>learning </a:t>
            </a:r>
            <a:r>
              <a:rPr lang="el-GR" dirty="0">
                <a:solidFill>
                  <a:srgbClr val="FF0000"/>
                </a:solidFill>
              </a:rPr>
              <a:t>)</a:t>
            </a:r>
            <a:r>
              <a:rPr lang="en-US"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Η διαδικασία κατά την οποία ο έφηβος αποκτούν γνώσεις και δεξιότητες μέσα από διαφορετικές εμπειρίες ώστε να αναπτύξουν την προσωπικότητα του και αν αντιμετωπίσουν τις σύγχρονες απαιτήσεις του περιβάλλοντος του</a:t>
            </a:r>
          </a:p>
          <a:p>
            <a:pPr marL="285750" indent="-285750">
              <a:buFontTx/>
              <a:buChar char="-"/>
            </a:pPr>
            <a:endParaRPr lang="en-GR"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BD68347-B8C4-C46B-C020-2A826F7D4924}"/>
              </a:ext>
            </a:extLst>
          </p:cNvPr>
          <p:cNvSpPr txBox="1"/>
          <p:nvPr/>
        </p:nvSpPr>
        <p:spPr>
          <a:xfrm>
            <a:off x="176008" y="1395676"/>
            <a:ext cx="11346287" cy="1704506"/>
          </a:xfrm>
          <a:prstGeom prst="rect">
            <a:avLst/>
          </a:prstGeom>
          <a:noFill/>
        </p:spPr>
        <p:txBody>
          <a:bodyPr wrap="square" rtlCol="0">
            <a:spAutoFit/>
          </a:bodyPr>
          <a:lstStyle/>
          <a:p>
            <a:pPr algn="just">
              <a:lnSpc>
                <a:spcPct val="150000"/>
              </a:lnSpc>
            </a:pPr>
            <a:r>
              <a:rPr lang="el-GR" dirty="0"/>
              <a:t>- </a:t>
            </a:r>
            <a:r>
              <a:rPr lang="el-GR" b="1" dirty="0">
                <a:latin typeface="Times New Roman" panose="02020603050405020304" pitchFamily="18" charset="0"/>
                <a:cs typeface="Times New Roman" panose="02020603050405020304" pitchFamily="18" charset="0"/>
              </a:rPr>
              <a:t>Διδασκαλία </a:t>
            </a:r>
            <a:r>
              <a:rPr lang="en-US" b="1" dirty="0">
                <a:solidFill>
                  <a:srgbClr val="FF0000"/>
                </a:solidFill>
                <a:latin typeface="Times New Roman" panose="02020603050405020304" pitchFamily="18" charset="0"/>
                <a:cs typeface="Times New Roman" panose="02020603050405020304" pitchFamily="18" charset="0"/>
              </a:rPr>
              <a:t>(teaching)</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Οι ενέργειες και οι χειρισμοί που προβαίνει ο εκπαιδευτικός για να βοηθήσει τον μαθητή τον μαθητή στην οικειοποίηση </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και στην καλλιέργεια δεξιοτήτων αποτελούν τη διδασκαλία που προϋποθέτει τη συνύπαρξη τουλάχιστον δύο προσώπων, του μαθητή και του εκπαιδευτικού. Στο σχολείο παρέχεται διδασκαλία και παράγεται μάθηση</a:t>
            </a:r>
            <a:endParaRPr lang="en-GR"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B90A39F-3DF1-E3C9-6C91-9DC73A59B0A4}"/>
              </a:ext>
            </a:extLst>
          </p:cNvPr>
          <p:cNvSpPr txBox="1"/>
          <p:nvPr/>
        </p:nvSpPr>
        <p:spPr>
          <a:xfrm>
            <a:off x="167425" y="4632072"/>
            <a:ext cx="11919397" cy="1295868"/>
          </a:xfrm>
          <a:prstGeom prst="rect">
            <a:avLst/>
          </a:prstGeom>
          <a:noFill/>
        </p:spPr>
        <p:txBody>
          <a:bodyPr wrap="square" rtlCol="0">
            <a:spAutoFit/>
          </a:bodyPr>
          <a:lstStyle/>
          <a:p>
            <a:pPr algn="just">
              <a:lnSpc>
                <a:spcPct val="150000"/>
              </a:lnSpc>
            </a:pPr>
            <a:r>
              <a:rPr lang="el-GR" dirty="0"/>
              <a:t>- </a:t>
            </a:r>
            <a:r>
              <a:rPr lang="el-GR" b="1" dirty="0">
                <a:latin typeface="Times New Roman" panose="02020603050405020304" pitchFamily="18" charset="0"/>
                <a:cs typeface="Times New Roman" panose="02020603050405020304" pitchFamily="18" charset="0"/>
              </a:rPr>
              <a:t>Εκπαίδευση</a:t>
            </a:r>
            <a:r>
              <a:rPr lang="en-US"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Η ανάγκη δημιουργίας θεσμών και ιδρυμάτων για την παροχή αγωγής μέσα της διδασκαλίας είτε από το κράτος είτε από όλο φορέα όπως η εκκλησία. Η οργανωμένη αγωγή και μάθηση ονομάζεται εκπαίδευση και ο τρόπος οργάνωσης εκπαιδευτικό σύστημα.  </a:t>
            </a:r>
            <a:endParaRPr lang="en-GR"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D5F8017-377E-4168-A1FC-AC7AD9F9F647}"/>
              </a:ext>
            </a:extLst>
          </p:cNvPr>
          <p:cNvSpPr txBox="1"/>
          <p:nvPr/>
        </p:nvSpPr>
        <p:spPr>
          <a:xfrm>
            <a:off x="167425" y="2902136"/>
            <a:ext cx="11539471" cy="1711366"/>
          </a:xfrm>
          <a:prstGeom prst="rect">
            <a:avLst/>
          </a:prstGeom>
          <a:noFill/>
        </p:spPr>
        <p:txBody>
          <a:bodyPr wrap="square" rtlCol="0">
            <a:spAutoFit/>
          </a:bodyPr>
          <a:lstStyle/>
          <a:p>
            <a:pPr algn="just">
              <a:lnSpc>
                <a:spcPct val="150000"/>
              </a:lnSpc>
            </a:pPr>
            <a:r>
              <a:rPr lang="el-GR" dirty="0"/>
              <a:t>- </a:t>
            </a:r>
            <a:r>
              <a:rPr lang="el-GR" b="1" dirty="0">
                <a:latin typeface="Times New Roman" panose="02020603050405020304" pitchFamily="18" charset="0"/>
                <a:cs typeface="Times New Roman" panose="02020603050405020304" pitchFamily="18" charset="0"/>
              </a:rPr>
              <a:t>Μόρφωση</a:t>
            </a:r>
            <a:r>
              <a:rPr lang="en-US"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Από το αποτέλεσμα της διαδικασίας της αγωγής προκύπτει η μόρφωσης ως συνεχή διαδικασία της μεταμόρφωσης (μετασχηματισμού). Πολλές φορές η έννοια της μόρφωσης συνδέεται με εξειδικευμένες επιδράσεις της αγωγής, οι οποίες αποσκοπούν  να δώσουν στα άτομα μια δεδομένη μορφή που τους είναι χρήσιμη για την επιτυχία τους σε ένα τομέα (μόρφωση των δασκάλων, μόρφωση στη δραματική τέχνη, στη μουσική θεωρία </a:t>
            </a:r>
            <a:r>
              <a:rPr lang="el-GR" dirty="0" err="1">
                <a:latin typeface="Times New Roman" panose="02020603050405020304" pitchFamily="18" charset="0"/>
                <a:cs typeface="Times New Roman" panose="02020603050405020304" pitchFamily="18" charset="0"/>
              </a:rPr>
              <a:t>κ.τ.λ</a:t>
            </a:r>
            <a:endParaRPr lang="en-GR"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C7255740-6626-E9FA-029E-FB587930ECF6}"/>
              </a:ext>
            </a:extLst>
          </p:cNvPr>
          <p:cNvSpPr txBox="1"/>
          <p:nvPr/>
        </p:nvSpPr>
        <p:spPr>
          <a:xfrm>
            <a:off x="167425" y="5949344"/>
            <a:ext cx="11011436" cy="646331"/>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Παιδεία</a:t>
            </a:r>
            <a:r>
              <a:rPr lang="en-US"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Συνδέεται είτε με την έννοια της αγωγής και της μάθησης είτε με τη μόρφωση </a:t>
            </a:r>
          </a:p>
          <a:p>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6052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474" y="31451"/>
            <a:ext cx="12192000" cy="369332"/>
          </a:xfrm>
          <a:prstGeom prst="rect">
            <a:avLst/>
          </a:prstGeom>
          <a:noFill/>
        </p:spPr>
        <p:txBody>
          <a:bodyPr wrap="square" rtlCol="0">
            <a:spAutoFit/>
          </a:bodyPr>
          <a:lstStyle/>
          <a:p>
            <a:pPr algn="ctr"/>
            <a:r>
              <a:rPr lang="el-GR" b="1" dirty="0">
                <a:latin typeface="Times New Roman" charset="0"/>
                <a:ea typeface="Times New Roman" charset="0"/>
                <a:cs typeface="Times New Roman" charset="0"/>
              </a:rPr>
              <a:t>Β. Θέατρο</a:t>
            </a:r>
            <a:endParaRPr lang="en-US" b="1" dirty="0">
              <a:latin typeface="Times New Roman" charset="0"/>
              <a:ea typeface="Times New Roman" charset="0"/>
              <a:cs typeface="Times New Roman" charset="0"/>
            </a:endParaRPr>
          </a:p>
        </p:txBody>
      </p:sp>
      <p:sp>
        <p:nvSpPr>
          <p:cNvPr id="2" name="TextBox 1">
            <a:extLst>
              <a:ext uri="{FF2B5EF4-FFF2-40B4-BE49-F238E27FC236}">
                <a16:creationId xmlns:a16="http://schemas.microsoft.com/office/drawing/2014/main" id="{90A94943-917A-E04E-9A51-F682BA51426C}"/>
              </a:ext>
            </a:extLst>
          </p:cNvPr>
          <p:cNvSpPr txBox="1"/>
          <p:nvPr/>
        </p:nvSpPr>
        <p:spPr>
          <a:xfrm>
            <a:off x="949280" y="367743"/>
            <a:ext cx="9779000"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1.Β. Με ποιες σημασίες έχει χρησιμοποιηθεί η λέξη θέατρο</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endParaRPr lang="en-GR"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7F28B3E-2391-224F-BBA4-0198D3664BEA}"/>
              </a:ext>
            </a:extLst>
          </p:cNvPr>
          <p:cNvSpPr txBox="1"/>
          <p:nvPr/>
        </p:nvSpPr>
        <p:spPr>
          <a:xfrm>
            <a:off x="0" y="825904"/>
            <a:ext cx="12192000" cy="7296228"/>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στην ηχητική, λεκτική και οπτική σημειολογία που συγκροτούν την έννοια της θεατρικής παράστασης.</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στον  χώρο ή στο κτίριο που το αφηγηματικό κείμενο ή το θεατρικό έργο μετατρέπεται σε θεατρικό κείμενο.</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στη συνολική εμπειρία του «θεατρικού γεγονότος» από τη δημιουργία ως την παρουσίαση.</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στο θεατρικό έργο ως «λογοτεχνικό είδος» που πορίζεται για την παρουσίαση του επί σκηνής.  </a:t>
            </a:r>
            <a:endParaRPr lang="en-US"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 Ως οργανωμένη θεατρική επιχείρηση.</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στα διαφορετικά ρεύματα ή οι τάσεις που μπορούν να χωρέσουν κάτω από την ομπρέλα του όρου «θέατρο». </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 Επικέντρωση στον κόσμο που ασχολείται ή ενδιαφέρεται για το σύνολο ή για κάποιο από τα δομικά στοιχεία του «θεάτρου» όπως </a:t>
            </a:r>
            <a:r>
              <a:rPr lang="el-GR" dirty="0" err="1">
                <a:latin typeface="Times New Roman" panose="02020603050405020304" pitchFamily="18" charset="0"/>
                <a:cs typeface="Times New Roman" panose="02020603050405020304" pitchFamily="18" charset="0"/>
              </a:rPr>
              <a:t>νοηματοδοτείται</a:t>
            </a:r>
            <a:r>
              <a:rPr lang="el-GR" dirty="0">
                <a:latin typeface="Times New Roman" panose="02020603050405020304" pitchFamily="18" charset="0"/>
                <a:cs typeface="Times New Roman" panose="02020603050405020304" pitchFamily="18" charset="0"/>
              </a:rPr>
              <a:t> κάθε φορά. </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Σύμφωνα μα τον </a:t>
            </a:r>
            <a:r>
              <a:rPr lang="en-GB" dirty="0">
                <a:latin typeface="Times New Roman" panose="02020603050405020304" pitchFamily="18" charset="0"/>
                <a:cs typeface="Times New Roman" panose="02020603050405020304" pitchFamily="18" charset="0"/>
              </a:rPr>
              <a:t> Augusto Boal (1931-2009) </a:t>
            </a:r>
            <a:r>
              <a:rPr lang="el-GR" dirty="0">
                <a:latin typeface="Times New Roman" panose="02020603050405020304" pitchFamily="18" charset="0"/>
                <a:cs typeface="Times New Roman" panose="02020603050405020304" pitchFamily="18" charset="0"/>
              </a:rPr>
              <a:t>Θ</a:t>
            </a:r>
            <a:r>
              <a:rPr lang="en-GB" dirty="0" err="1">
                <a:latin typeface="Times New Roman" panose="02020603050405020304" pitchFamily="18" charset="0"/>
                <a:cs typeface="Times New Roman" panose="02020603050405020304" pitchFamily="18" charset="0"/>
              </a:rPr>
              <a:t>έ</a:t>
            </a:r>
            <a:r>
              <a:rPr lang="el-GR" dirty="0" err="1">
                <a:latin typeface="Times New Roman" panose="02020603050405020304" pitchFamily="18" charset="0"/>
                <a:cs typeface="Times New Roman" panose="02020603050405020304" pitchFamily="18" charset="0"/>
              </a:rPr>
              <a:t>ατρο</a:t>
            </a:r>
            <a:r>
              <a:rPr lang="el-GR" dirty="0">
                <a:latin typeface="Times New Roman" panose="02020603050405020304" pitchFamily="18" charset="0"/>
                <a:cs typeface="Times New Roman" panose="02020603050405020304" pitchFamily="18" charset="0"/>
              </a:rPr>
              <a:t> μπορεί να ονομαστεί επίσης ο χώρος που λαμβάνουν χώρα ορισμένα πολύ σημαντικά γεγονότα είτε </a:t>
            </a:r>
            <a:r>
              <a:rPr lang="el-GR" dirty="0" err="1">
                <a:latin typeface="Times New Roman" panose="02020603050405020304" pitchFamily="18" charset="0"/>
                <a:cs typeface="Times New Roman" panose="02020603050405020304" pitchFamily="18" charset="0"/>
              </a:rPr>
              <a:t>κωμμικά</a:t>
            </a:r>
            <a:r>
              <a:rPr lang="el-GR" dirty="0">
                <a:latin typeface="Times New Roman" panose="02020603050405020304" pitchFamily="18" charset="0"/>
                <a:cs typeface="Times New Roman" panose="02020603050405020304" pitchFamily="18" charset="0"/>
              </a:rPr>
              <a:t> είτε τραγικά  τα οποία είμαστε υποχρεωμένοι να παρακολουθούμε σαν μαρμαρωμένοι θεατές του εγκλήματος, το θέατρο του πολέμου </a:t>
            </a:r>
            <a:r>
              <a:rPr lang="el-GR" sz="1400" dirty="0">
                <a:latin typeface="Times New Roman" panose="02020603050405020304" pitchFamily="18" charset="0"/>
                <a:cs typeface="Times New Roman" panose="02020603050405020304" pitchFamily="18" charset="0"/>
              </a:rPr>
              <a:t>(</a:t>
            </a:r>
            <a:r>
              <a:rPr lang="en-GB" sz="1400" dirty="0">
                <a:latin typeface="Times New Roman" panose="02020603050405020304" pitchFamily="18" charset="0"/>
                <a:cs typeface="Times New Roman" panose="02020603050405020304" pitchFamily="18" charset="0"/>
              </a:rPr>
              <a:t>Boal, A. (2013) </a:t>
            </a:r>
            <a:r>
              <a:rPr lang="el-GR" sz="1400" dirty="0">
                <a:latin typeface="Times New Roman" panose="02020603050405020304" pitchFamily="18" charset="0"/>
                <a:cs typeface="Times New Roman" panose="02020603050405020304" pitchFamily="18" charset="0"/>
              </a:rPr>
              <a:t>(</a:t>
            </a:r>
            <a:r>
              <a:rPr lang="el-GR" sz="1400" dirty="0" err="1">
                <a:latin typeface="Times New Roman" panose="02020603050405020304" pitchFamily="18" charset="0"/>
                <a:cs typeface="Times New Roman" panose="02020603050405020304" pitchFamily="18" charset="0"/>
              </a:rPr>
              <a:t>μτφρ</a:t>
            </a:r>
            <a:r>
              <a:rPr lang="el-GR" sz="1400" dirty="0">
                <a:latin typeface="Times New Roman" panose="02020603050405020304" pitchFamily="18" charset="0"/>
                <a:cs typeface="Times New Roman" panose="02020603050405020304" pitchFamily="18" charset="0"/>
              </a:rPr>
              <a:t>. Παπαδήμα, Μ, </a:t>
            </a:r>
            <a:r>
              <a:rPr lang="el-GR" sz="1400" dirty="0" err="1">
                <a:latin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cs typeface="Times New Roman" panose="02020603050405020304" pitchFamily="18" charset="0"/>
              </a:rPr>
              <a:t>. Τσαλικίδου, Χ). </a:t>
            </a:r>
            <a:r>
              <a:rPr lang="el-GR" sz="1400" i="1" dirty="0">
                <a:latin typeface="Times New Roman" panose="02020603050405020304" pitchFamily="18" charset="0"/>
                <a:cs typeface="Times New Roman" panose="02020603050405020304" pitchFamily="18" charset="0"/>
              </a:rPr>
              <a:t>Θεατρικά παιχνίδια για ηθοποιούς και για μη </a:t>
            </a:r>
            <a:r>
              <a:rPr lang="el-GR" sz="1400" i="1" dirty="0" err="1">
                <a:latin typeface="Times New Roman" panose="02020603050405020304" pitchFamily="18" charset="0"/>
                <a:cs typeface="Times New Roman" panose="02020603050405020304" pitchFamily="18" charset="0"/>
              </a:rPr>
              <a:t>ηθοοιούς</a:t>
            </a:r>
            <a:r>
              <a:rPr lang="el-GR" sz="1400" dirty="0">
                <a:latin typeface="Times New Roman" panose="02020603050405020304" pitchFamily="18" charset="0"/>
                <a:cs typeface="Times New Roman" panose="02020603050405020304" pitchFamily="18" charset="0"/>
              </a:rPr>
              <a:t>. Θεσσαλονίκη</a:t>
            </a:r>
            <a:r>
              <a:rPr lang="en-GB" sz="1400" dirty="0">
                <a:latin typeface="Times New Roman" panose="02020603050405020304" pitchFamily="18" charset="0"/>
                <a:cs typeface="Times New Roman" panose="02020603050405020304" pitchFamily="18" charset="0"/>
              </a:rPr>
              <a:t>:</a:t>
            </a:r>
            <a:r>
              <a:rPr lang="el-GR" sz="1400" dirty="0">
                <a:latin typeface="Times New Roman" panose="02020603050405020304" pitchFamily="18" charset="0"/>
                <a:cs typeface="Times New Roman" panose="02020603050405020304" pitchFamily="18" charset="0"/>
              </a:rPr>
              <a:t> Σοφία.)</a:t>
            </a:r>
            <a:endParaRPr lang="en-GB" sz="14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Σύμφωνα μα τον </a:t>
            </a:r>
            <a:r>
              <a:rPr lang="en-GB" dirty="0">
                <a:latin typeface="Times New Roman" panose="02020603050405020304" pitchFamily="18" charset="0"/>
                <a:cs typeface="Times New Roman" panose="02020603050405020304" pitchFamily="18" charset="0"/>
              </a:rPr>
              <a:t> Augusto Boal (1931-2009) </a:t>
            </a:r>
            <a:r>
              <a:rPr lang="el-GR" dirty="0">
                <a:latin typeface="Times New Roman" panose="02020603050405020304" pitchFamily="18" charset="0"/>
                <a:cs typeface="Times New Roman" panose="02020603050405020304" pitchFamily="18" charset="0"/>
              </a:rPr>
              <a:t>Θ</a:t>
            </a:r>
            <a:r>
              <a:rPr lang="en-GB" dirty="0" err="1">
                <a:latin typeface="Times New Roman" panose="02020603050405020304" pitchFamily="18" charset="0"/>
                <a:cs typeface="Times New Roman" panose="02020603050405020304" pitchFamily="18" charset="0"/>
              </a:rPr>
              <a:t>έ</a:t>
            </a:r>
            <a:r>
              <a:rPr lang="el-GR" dirty="0" err="1">
                <a:latin typeface="Times New Roman" panose="02020603050405020304" pitchFamily="18" charset="0"/>
                <a:cs typeface="Times New Roman" panose="02020603050405020304" pitchFamily="18" charset="0"/>
              </a:rPr>
              <a:t>ατρο</a:t>
            </a:r>
            <a:r>
              <a:rPr lang="el-GR" dirty="0">
                <a:latin typeface="Times New Roman" panose="02020603050405020304" pitchFamily="18" charset="0"/>
                <a:cs typeface="Times New Roman" panose="02020603050405020304" pitchFamily="18" charset="0"/>
              </a:rPr>
              <a:t> μπορεί να  ονομαστεί επίσης</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τα μεγάλα κοινωνικά γεγονότα, τα εγκαίνια ενός μνημείου, την καθέλκυση ενός πολεμικού πλοίου, την ενθρόνιση ενός βασιλιά μια παρέλαση ή ακόμα μια θεία λειτουργία, Στις εκδηλώσεις αυτές μπορούμε επίσης να δώσουμε το όνομα τελετουργία.</a:t>
            </a:r>
          </a:p>
          <a:p>
            <a:pPr marL="285750" indent="-285750" algn="just">
              <a:lnSpc>
                <a:spcPct val="150000"/>
              </a:lnSpc>
              <a:buFont typeface="Arial" panose="020B0604020202020204" pitchFamily="34" charset="0"/>
              <a:buChar char="•"/>
            </a:pPr>
            <a:endParaRPr lang="el-GR" sz="14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endParaRPr lang="en-G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3385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690C901-9994-F615-8FD1-BEA0295EA16D}"/>
              </a:ext>
            </a:extLst>
          </p:cNvPr>
          <p:cNvSpPr txBox="1"/>
          <p:nvPr/>
        </p:nvSpPr>
        <p:spPr>
          <a:xfrm>
            <a:off x="106877" y="167514"/>
            <a:ext cx="11978245" cy="6690486"/>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 Σύμφωνα μα τον </a:t>
            </a:r>
            <a:r>
              <a:rPr lang="en-GB" dirty="0">
                <a:latin typeface="Times New Roman" panose="02020603050405020304" pitchFamily="18" charset="0"/>
                <a:cs typeface="Times New Roman" panose="02020603050405020304" pitchFamily="18" charset="0"/>
              </a:rPr>
              <a:t> Augusto Boal </a:t>
            </a:r>
            <a:r>
              <a:rPr lang="el-GR" dirty="0">
                <a:latin typeface="Times New Roman" panose="02020603050405020304" pitchFamily="18" charset="0"/>
                <a:cs typeface="Times New Roman" panose="02020603050405020304" pitchFamily="18" charset="0"/>
              </a:rPr>
              <a:t> ο </a:t>
            </a:r>
            <a:r>
              <a:rPr lang="en-GB" dirty="0" err="1">
                <a:latin typeface="Times New Roman" panose="02020603050405020304" pitchFamily="18" charset="0"/>
                <a:cs typeface="Times New Roman" panose="02020603050405020304" pitchFamily="18" charset="0"/>
              </a:rPr>
              <a:t>ό</a:t>
            </a:r>
            <a:r>
              <a:rPr lang="el-GR" dirty="0" err="1">
                <a:latin typeface="Times New Roman" panose="02020603050405020304" pitchFamily="18" charset="0"/>
                <a:cs typeface="Times New Roman" panose="02020603050405020304" pitchFamily="18" charset="0"/>
              </a:rPr>
              <a:t>ρος</a:t>
            </a:r>
            <a:r>
              <a:rPr lang="el-GR" dirty="0">
                <a:latin typeface="Times New Roman" panose="02020603050405020304" pitchFamily="18" charset="0"/>
                <a:cs typeface="Times New Roman" panose="02020603050405020304" pitchFamily="18" charset="0"/>
              </a:rPr>
              <a:t> του θεάτρου μπορεί επίσης να είναι συνώνυμο με το ψέμα όπως μπορεί να φανερώνουν οι εκφράσεις «παίζω θέατρο», «κάνω σκηνή» οι οποίες χρησιμοποιούνται για να περιγράψουν καταστάσεις όπου οι άνθρωποι προσποιούνται, υπερβάλλουν ή διαστρεβλώνουν την αλήθεια</a:t>
            </a:r>
            <a:endParaRPr lang="en-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 Σύμφωνα μα τον </a:t>
            </a:r>
            <a:r>
              <a:rPr lang="en-GB" dirty="0">
                <a:latin typeface="Times New Roman" panose="02020603050405020304" pitchFamily="18" charset="0"/>
                <a:cs typeface="Times New Roman" panose="02020603050405020304" pitchFamily="18" charset="0"/>
              </a:rPr>
              <a:t> Augusto Boal (1931-2009) </a:t>
            </a:r>
            <a:r>
              <a:rPr lang="el-GR" dirty="0">
                <a:latin typeface="Times New Roman" panose="02020603050405020304" pitchFamily="18" charset="0"/>
                <a:cs typeface="Times New Roman" panose="02020603050405020304" pitchFamily="18" charset="0"/>
              </a:rPr>
              <a:t>Θ</a:t>
            </a:r>
            <a:r>
              <a:rPr lang="en-GB" dirty="0" err="1">
                <a:latin typeface="Times New Roman" panose="02020603050405020304" pitchFamily="18" charset="0"/>
                <a:cs typeface="Times New Roman" panose="02020603050405020304" pitchFamily="18" charset="0"/>
              </a:rPr>
              <a:t>έ</a:t>
            </a:r>
            <a:r>
              <a:rPr lang="el-GR" dirty="0" err="1">
                <a:latin typeface="Times New Roman" panose="02020603050405020304" pitchFamily="18" charset="0"/>
                <a:cs typeface="Times New Roman" panose="02020603050405020304" pitchFamily="18" charset="0"/>
              </a:rPr>
              <a:t>ατρο</a:t>
            </a:r>
            <a:r>
              <a:rPr lang="el-GR" dirty="0">
                <a:latin typeface="Times New Roman" panose="02020603050405020304" pitchFamily="18" charset="0"/>
                <a:cs typeface="Times New Roman" panose="02020603050405020304" pitchFamily="18" charset="0"/>
              </a:rPr>
              <a:t> μπορεί να ονομαστούν οι επαναλαμβανόμενες πράξεις της καθημερινής μας ζωής. Παίζουμε τη σκηνή του πρωινού καφέ, της σκήνη της προσέλευσης στην εργασίας μας, την πράξη της εργασίας, το κυριακάτικο μεσημεριανό με την οικογένεια. Εν </a:t>
            </a:r>
            <a:r>
              <a:rPr lang="el-GR" dirty="0" err="1">
                <a:latin typeface="Times New Roman" panose="02020603050405020304" pitchFamily="18" charset="0"/>
                <a:cs typeface="Times New Roman" panose="02020603050405020304" pitchFamily="18" charset="0"/>
              </a:rPr>
              <a:t>προκειμ</a:t>
            </a:r>
            <a:r>
              <a:rPr lang="en-GB" dirty="0" err="1">
                <a:latin typeface="Times New Roman" panose="02020603050405020304" pitchFamily="18" charset="0"/>
                <a:cs typeface="Times New Roman" panose="02020603050405020304" pitchFamily="18" charset="0"/>
              </a:rPr>
              <a:t>έ</a:t>
            </a:r>
            <a:r>
              <a:rPr lang="el-GR" dirty="0" err="1">
                <a:latin typeface="Times New Roman" panose="02020603050405020304" pitchFamily="18" charset="0"/>
                <a:cs typeface="Times New Roman" panose="02020603050405020304" pitchFamily="18" charset="0"/>
              </a:rPr>
              <a:t>νω</a:t>
            </a:r>
            <a:r>
              <a:rPr lang="el-GR" dirty="0">
                <a:latin typeface="Times New Roman" panose="02020603050405020304" pitchFamily="18" charset="0"/>
                <a:cs typeface="Times New Roman" panose="02020603050405020304" pitchFamily="18" charset="0"/>
              </a:rPr>
              <a:t> λειτουργούμε ως ηθοποιοί ενός θεατρικού έργου ως ηθοποιοί ενός θεατρικού έργου που έχει μεγάλη επιτυχία οι οποίοι επαναλαμβάνουν πάντα το ίδιο κείμενο, με τους ίδιους παρτενέρ, εκτελώντας τις ίδιες κινήσεις, τις ίδιες ακριβώς στιγμές χιλιάδες φορές. Η ανθρώπινη ύπαρξη μπορεί να είναι μια αλληλουχία αυτοματοποιημένων κινήσεων τόσο ανελαστική και άψυχη όσο η λειτουργία μιας μηχανής. Αυτό το είδος του θεάτρου στις ζωές μας μπορεί επίσης να ονομασθεί κοσμικό-τυπικό. Μ την έννοια αυτή  το θέατρο είτε </a:t>
            </a:r>
            <a:r>
              <a:rPr lang="el-GR" dirty="0" err="1">
                <a:latin typeface="Times New Roman" panose="02020603050405020304" pitchFamily="18" charset="0"/>
                <a:cs typeface="Times New Roman" panose="02020603050405020304" pitchFamily="18" charset="0"/>
              </a:rPr>
              <a:t>ώς</a:t>
            </a:r>
            <a:r>
              <a:rPr lang="el-GR" dirty="0">
                <a:latin typeface="Times New Roman" panose="02020603050405020304" pitchFamily="18" charset="0"/>
                <a:cs typeface="Times New Roman" panose="02020603050405020304" pitchFamily="18" charset="0"/>
              </a:rPr>
              <a:t> ρόλοι που ασυνείδητα παίζουμε στην καθημερινότητα είτε ως ρόλοι που προσποιούμαστε συνειδητά στα πλαίσια της συνειδητής πράξης συνδέεται με τη δισυπόστατη διάσταση του είμαι  εγώ αλλά είμαι και ο ρόλος και μπορών να  συνομιλώ και να επικοινωνώ με άλλους ρόλους μέσα από τη </a:t>
            </a:r>
            <a:r>
              <a:rPr lang="el-GR" dirty="0" err="1">
                <a:latin typeface="Times New Roman" panose="02020603050405020304" pitchFamily="18" charset="0"/>
                <a:cs typeface="Times New Roman" panose="02020603050405020304" pitchFamily="18" charset="0"/>
              </a:rPr>
              <a:t>σωμαιτκότητα</a:t>
            </a:r>
            <a:r>
              <a:rPr lang="el-GR" dirty="0">
                <a:latin typeface="Times New Roman" panose="02020603050405020304" pitchFamily="18" charset="0"/>
                <a:cs typeface="Times New Roman" panose="02020603050405020304" pitchFamily="18" charset="0"/>
              </a:rPr>
              <a:t> μου, μέσα από τη συνομιλία μου με τον ρόλο και την παρατήρηση μου ως ρόλου, μέσα από τη συνύπαρξη σε ένα άτομο του ηθοποιού και του θεατή. Όπως γράφει ο </a:t>
            </a:r>
            <a:r>
              <a:rPr lang="en-GB" dirty="0">
                <a:latin typeface="Times New Roman" panose="02020603050405020304" pitchFamily="18" charset="0"/>
                <a:cs typeface="Times New Roman" panose="02020603050405020304" pitchFamily="18" charset="0"/>
              </a:rPr>
              <a:t>Boal </a:t>
            </a:r>
            <a:r>
              <a:rPr lang="el-GR" dirty="0">
                <a:latin typeface="Times New Roman" panose="02020603050405020304" pitchFamily="18" charset="0"/>
                <a:cs typeface="Times New Roman" panose="02020603050405020304" pitchFamily="18" charset="0"/>
              </a:rPr>
              <a:t>θέατρο </a:t>
            </a:r>
            <a:r>
              <a:rPr lang="el-GR" dirty="0" err="1">
                <a:latin typeface="Times New Roman" panose="02020603050405020304" pitchFamily="18" charset="0"/>
                <a:cs typeface="Times New Roman" panose="02020603050405020304" pitchFamily="18" charset="0"/>
              </a:rPr>
              <a:t>είανι</a:t>
            </a:r>
            <a:r>
              <a:rPr lang="el-GR" dirty="0">
                <a:latin typeface="Times New Roman" panose="02020603050405020304" pitchFamily="18" charset="0"/>
                <a:cs typeface="Times New Roman" panose="02020603050405020304" pitchFamily="18" charset="0"/>
              </a:rPr>
              <a:t> η τέχνη να κοιτάζουμε τον εαυτό μας και τις </a:t>
            </a:r>
            <a:r>
              <a:rPr lang="el-GR" dirty="0" err="1">
                <a:latin typeface="Times New Roman" panose="02020603050405020304" pitchFamily="18" charset="0"/>
                <a:cs typeface="Times New Roman" panose="02020603050405020304" pitchFamily="18" charset="0"/>
              </a:rPr>
              <a:t>διαφροετικές</a:t>
            </a:r>
            <a:r>
              <a:rPr lang="el-GR" dirty="0">
                <a:latin typeface="Times New Roman" panose="02020603050405020304" pitchFamily="18" charset="0"/>
                <a:cs typeface="Times New Roman" panose="02020603050405020304" pitchFamily="18" charset="0"/>
              </a:rPr>
              <a:t> διαστάσεις του. Για να </a:t>
            </a:r>
            <a:r>
              <a:rPr lang="el-GR" dirty="0" err="1">
                <a:latin typeface="Times New Roman" panose="02020603050405020304" pitchFamily="18" charset="0"/>
                <a:cs typeface="Times New Roman" panose="02020603050405020304" pitchFamily="18" charset="0"/>
              </a:rPr>
              <a:t>κα΄νει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κατανοτό</a:t>
            </a:r>
            <a:r>
              <a:rPr lang="el-GR" dirty="0">
                <a:latin typeface="Times New Roman" panose="02020603050405020304" pitchFamily="18" charset="0"/>
                <a:cs typeface="Times New Roman" panose="02020603050405020304" pitchFamily="18" charset="0"/>
              </a:rPr>
              <a:t> αυτόν τον ορισμό διηγείται ένα πολύ παλιό κινέζικο μύθο για την ιστορία της </a:t>
            </a:r>
            <a:r>
              <a:rPr lang="el-GR" dirty="0" err="1">
                <a:latin typeface="Times New Roman" panose="02020603050405020304" pitchFamily="18" charset="0"/>
                <a:cs typeface="Times New Roman" panose="02020603050405020304" pitchFamily="18" charset="0"/>
              </a:rPr>
              <a:t>Σουά-Σουά</a:t>
            </a:r>
            <a:r>
              <a:rPr lang="el-GR" dirty="0">
                <a:latin typeface="Times New Roman" panose="02020603050405020304" pitchFamily="18" charset="0"/>
                <a:cs typeface="Times New Roman" panose="02020603050405020304" pitchFamily="18" charset="0"/>
              </a:rPr>
              <a:t> της </a:t>
            </a:r>
            <a:r>
              <a:rPr lang="el-GR" dirty="0" err="1">
                <a:latin typeface="Times New Roman" panose="02020603050405020304" pitchFamily="18" charset="0"/>
                <a:cs typeface="Times New Roman" panose="02020603050405020304" pitchFamily="18" charset="0"/>
              </a:rPr>
              <a:t>προανθρώπινης</a:t>
            </a:r>
            <a:r>
              <a:rPr lang="el-GR" dirty="0">
                <a:latin typeface="Times New Roman" panose="02020603050405020304" pitchFamily="18" charset="0"/>
                <a:cs typeface="Times New Roman" panose="02020603050405020304" pitchFamily="18" charset="0"/>
              </a:rPr>
              <a:t> γυναίκας που έκανε την ανακάλυψη του θεάτρου </a:t>
            </a:r>
            <a:r>
              <a:rPr lang="el-GR"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latin typeface="Times New Roman" panose="02020603050405020304" pitchFamily="18" charset="0"/>
                <a:cs typeface="Times New Roman" panose="02020603050405020304" pitchFamily="18" charset="0"/>
              </a:rPr>
              <a:t>Bol, A., 2013: 35-42)</a:t>
            </a:r>
            <a:endParaRPr lang="el-G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245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2ED17D-A8D1-FC8A-EC78-550818E38375}"/>
              </a:ext>
            </a:extLst>
          </p:cNvPr>
          <p:cNvSpPr txBox="1"/>
          <p:nvPr/>
        </p:nvSpPr>
        <p:spPr>
          <a:xfrm>
            <a:off x="0" y="1227211"/>
            <a:ext cx="12192000" cy="3781997"/>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Πολλοί μελετητές του θεάτρου εντοπίζουν τις ρίζες του στις αρχέγονες τελετουργίες μέσω των οποίων οι άνθρωποι ανιχνεύουν τις δυνάμεις που λειτουργούν γύρω του όπως ο έρωτας, η ελευθερία, η μοίρα και ο θάνατος, κάνοντας τόσο ορατό το αόρατο επικοινωνώντας με τους θεούς και τις δυνάμεις εκείνες που καθόριζαν τη ζωή του, τη σοδειά του και τη φυλή του όσο και το κοντινό απόμακρο εξαγνίζοντας τις αρρώστιες, το κακό και τον φόβο.</a:t>
            </a:r>
          </a:p>
          <a:p>
            <a:pPr marL="285750" indent="-285750" algn="just">
              <a:lnSpc>
                <a:spcPct val="150000"/>
              </a:lnSpc>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Πολλοί μελετητές εντοπίζουν τις ρίζες του δυτικού θεάτρου στο αρχαίο δράμα που συνδέεται με τα τραγούδια και τις τελετουργίες για τον θεό Διόνυσο, τον θεό της μέθης, της έκστασης, της ενσάρκωσης των δυνάμεων της γονιμότητας που εκφράζουν τον κύκλο της ζωής από τη γέννηση έως τον θάνατο. Από τον «ελεύθερο» διθύραμβο στην έμμετρη απαγγελία, στον χορό, στον εμπλουτισμό της θεματολογίας, στην εισαγωγή του υποκριτή, στην ένταξη δραματικών διαλόγων και στη σταδιακή γέννηση της τραγωδίας, της κωμωδίας και του σατυρικού δράματος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Αρίων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Θέσπις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Φρ</a:t>
            </a:r>
            <a:r>
              <a:rPr lang="en-GB" dirty="0" err="1">
                <a:latin typeface="Times New Roman" panose="02020603050405020304" pitchFamily="18" charset="0"/>
                <a:cs typeface="Times New Roman" panose="02020603050405020304" pitchFamily="18" charset="0"/>
              </a:rPr>
              <a:t>ύ</a:t>
            </a:r>
            <a:r>
              <a:rPr lang="el-GR" dirty="0" err="1">
                <a:latin typeface="Times New Roman" panose="02020603050405020304" pitchFamily="18" charset="0"/>
                <a:cs typeface="Times New Roman" panose="02020603050405020304" pitchFamily="18" charset="0"/>
              </a:rPr>
              <a:t>νιχος</a:t>
            </a:r>
            <a:r>
              <a:rPr lang="el-GR" dirty="0">
                <a:latin typeface="Times New Roman" panose="02020603050405020304" pitchFamily="18" charset="0"/>
                <a:cs typeface="Times New Roman" panose="02020603050405020304" pitchFamily="18" charset="0"/>
              </a:rPr>
              <a:t>).</a:t>
            </a:r>
            <a:endParaRPr lang="en-GR"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87807A1-25C7-7CBF-6E13-A9A3C5BD0D06}"/>
              </a:ext>
            </a:extLst>
          </p:cNvPr>
          <p:cNvSpPr txBox="1"/>
          <p:nvPr/>
        </p:nvSpPr>
        <p:spPr>
          <a:xfrm>
            <a:off x="2386689" y="365239"/>
            <a:ext cx="9439320"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2.Β. Ιστορία του θεάτρου</a:t>
            </a:r>
            <a:r>
              <a:rPr lang="en-US" b="1"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από τις τελετουργίες στην αναπαράσταση και στην παρουσία  </a:t>
            </a: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4098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4339</TotalTime>
  <Words>2618</Words>
  <Application>Microsoft Macintosh PowerPoint</Application>
  <PresentationFormat>Widescreen</PresentationFormat>
  <Paragraphs>94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Το θέατρο στην εκπαίδευση.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35</cp:revision>
  <cp:lastPrinted>2024-10-20T23:58:35Z</cp:lastPrinted>
  <dcterms:created xsi:type="dcterms:W3CDTF">2024-10-16T09:39:39Z</dcterms:created>
  <dcterms:modified xsi:type="dcterms:W3CDTF">2026-03-07T16:24:49Z</dcterms:modified>
</cp:coreProperties>
</file>