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57" r:id="rId4"/>
    <p:sldId id="258" r:id="rId5"/>
    <p:sldId id="265" r:id="rId6"/>
    <p:sldId id="266" r:id="rId7"/>
    <p:sldId id="276" r:id="rId8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701"/>
  </p:normalViewPr>
  <p:slideViewPr>
    <p:cSldViewPr snapToGrid="0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F3B2-618E-9BB7-45EC-4826F2BE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97CBA-0D2E-C960-FEF3-1E30E39C1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E44C6-61AF-665D-2CB7-E66D912B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C55-34B3-8342-ACEE-6894FA92EF2D}" type="datetimeFigureOut">
              <a:rPr lang="en-GR" smtClean="0"/>
              <a:t>7/3/26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A324-5564-82CF-BB85-BB2906B6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D7E62-1E37-E39C-AF8F-AED7238D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F998-B98C-794A-922A-3CBD5488E38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3691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4017-1C5B-BD24-E53D-0B734A9C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6E848-D8D4-D5F0-7830-0450F4909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16862-CE59-CF10-399B-4949917E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C55-34B3-8342-ACEE-6894FA92EF2D}" type="datetimeFigureOut">
              <a:rPr lang="en-GR" smtClean="0"/>
              <a:t>7/3/26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75E75-048E-5ABE-9C5F-697505AA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7449E-4443-AF9B-E95E-F588CC3B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F998-B98C-794A-922A-3CBD5488E38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0088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D1255-E968-5561-ED8C-762E84AA9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761A3-2AF9-9EAA-59D6-EEB9F0FD2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5317B-8394-547A-6E51-DFF8EF53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C55-34B3-8342-ACEE-6894FA92EF2D}" type="datetimeFigureOut">
              <a:rPr lang="en-GR" smtClean="0"/>
              <a:t>7/3/26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DCA31-1155-F0BC-49BF-5A578C5A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6EBCA-1202-F784-6984-E80EE5CC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F998-B98C-794A-922A-3CBD5488E38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8837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9736-C011-AA55-8F93-DD82C1F1D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07050-D24F-2131-A292-7DBFF3389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69CE0-7E8A-BE13-6DF2-69A955DB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C55-34B3-8342-ACEE-6894FA92EF2D}" type="datetimeFigureOut">
              <a:rPr lang="en-GR" smtClean="0"/>
              <a:t>7/3/26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13CC2-9070-8D9A-ACF7-1E3B9DDB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388EC-A5D3-956E-529C-5256374D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F998-B98C-794A-922A-3CBD5488E38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6577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E9B2-3856-FF19-1340-B1E982C1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7CE38-ECF6-FA21-418B-D4CED5565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44EC3-DA5C-AC64-D8A3-D50E9A17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C55-34B3-8342-ACEE-6894FA92EF2D}" type="datetimeFigureOut">
              <a:rPr lang="en-GR" smtClean="0"/>
              <a:t>7/3/26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C3048-4147-AB70-4FBB-6850C8A6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BFC4D-1AF2-9715-2723-B82463F3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F998-B98C-794A-922A-3CBD5488E38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3142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C1C4-2BF6-A9A6-519F-BC322C51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5350-9896-A539-2C11-194FF9E9F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18910-AF63-13BE-25EA-23C097F12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4D600-88DD-0B53-B611-EB97D79E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C55-34B3-8342-ACEE-6894FA92EF2D}" type="datetimeFigureOut">
              <a:rPr lang="en-GR" smtClean="0"/>
              <a:t>7/3/26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2EA3D-7D27-D607-30ED-759674B2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DC768-B8C9-C969-A2D3-890CC9D5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F998-B98C-794A-922A-3CBD5488E38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3765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87DDD-2976-86E7-2E02-0F50A2D0A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FCA8-3FB6-451A-3C43-007D81DB3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AFDCF-D694-F894-337E-B21AB5290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47703-0DE8-4B65-A680-03D81D066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26B8B-12AE-E857-9489-5BE1FD928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A943F-CA55-CD6A-CCDA-CE07FF4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C55-34B3-8342-ACEE-6894FA92EF2D}" type="datetimeFigureOut">
              <a:rPr lang="en-GR" smtClean="0"/>
              <a:t>7/3/26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72AA1-82AB-FE4B-3489-9BB2C269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668F6-6530-C0A3-ABB6-539CD400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F998-B98C-794A-922A-3CBD5488E38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2111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B15C-221E-204F-1050-3D670515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81969-543E-C0DF-EE02-2F6D0196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C55-34B3-8342-ACEE-6894FA92EF2D}" type="datetimeFigureOut">
              <a:rPr lang="en-GR" smtClean="0"/>
              <a:t>7/3/26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E8780-EE24-1457-5347-DA5921B7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0C85D-7E5C-0A6E-3993-4D41551D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F998-B98C-794A-922A-3CBD5488E38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6966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6985C4-CC60-CF2C-A844-C0D69A37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C55-34B3-8342-ACEE-6894FA92EF2D}" type="datetimeFigureOut">
              <a:rPr lang="en-GR" smtClean="0"/>
              <a:t>7/3/26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651F8-B6D4-444F-321D-CF0D930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4CCCF-84AD-CA3B-5ADF-F6DBCF40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F998-B98C-794A-922A-3CBD5488E38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9867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F013-0132-787D-EA3D-4A0999D9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A0D09-DB0A-AAD2-FBDC-1522B0AB9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228CF-282C-E354-CB52-8F68671A2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2A0F7-7F88-728C-76AD-DC20978F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C55-34B3-8342-ACEE-6894FA92EF2D}" type="datetimeFigureOut">
              <a:rPr lang="en-GR" smtClean="0"/>
              <a:t>7/3/26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67CC3-A3F7-1DFD-B2C3-4222336E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24F79-7B14-98CA-69F0-30EBDF2B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F998-B98C-794A-922A-3CBD5488E38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864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D505-1FB8-84D8-B64B-E107464F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91D07-0971-EA58-0DC0-7B8CFD257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B13D2-A615-5D69-874D-CA96DECA3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C68BC-C962-8985-39EF-7A8217B5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C55-34B3-8342-ACEE-6894FA92EF2D}" type="datetimeFigureOut">
              <a:rPr lang="en-GR" smtClean="0"/>
              <a:t>7/3/26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2C3BE-E400-D0B2-0CC4-2C25A71B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3FBC6-A0DE-15FB-B605-9A1A7927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F998-B98C-794A-922A-3CBD5488E38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8450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AA181-F33C-0858-6C32-FBEA1AC0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C129E-7E37-5734-B6AA-2F7F81791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4E1AB-902A-C8A0-DC79-985A85196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5C55-34B3-8342-ACEE-6894FA92EF2D}" type="datetimeFigureOut">
              <a:rPr lang="en-GR" smtClean="0"/>
              <a:t>7/3/26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CCC37-988D-2B3C-DF13-B52074C7E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AB17D-2AF2-709C-337A-4E47B2913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F998-B98C-794A-922A-3CBD5488E38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9385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BFB539-AFA9-3476-7792-814A6F268BC8}"/>
              </a:ext>
            </a:extLst>
          </p:cNvPr>
          <p:cNvSpPr txBox="1"/>
          <p:nvPr/>
        </p:nvSpPr>
        <p:spPr>
          <a:xfrm>
            <a:off x="2349500" y="767337"/>
            <a:ext cx="976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ΔΙΔΑΚΤΙΚΗ ΤΟΥ ΘΕΑΤΡΟΥ ΣΤΗΝ ΕΚΠΑΙΔΕΥΣΗ</a:t>
            </a:r>
            <a:endParaRPr lang="en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7882F-4255-B411-7C5C-CD47541E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52" y="1979080"/>
            <a:ext cx="4455804" cy="297198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EB1018-7A71-E2E7-4213-26BCC6955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742" cy="17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2F989-9535-6EF6-8AE3-4BAF4DCAD0D4}"/>
              </a:ext>
            </a:extLst>
          </p:cNvPr>
          <p:cNvSpPr txBox="1"/>
          <p:nvPr/>
        </p:nvSpPr>
        <p:spPr>
          <a:xfrm>
            <a:off x="1521850" y="1330190"/>
            <a:ext cx="1067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Συνάντηση 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αγωγή και το θέατρο συναντιούνται υπό τη σκεπή του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θεατροπαιδαγωγικού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φαινομένου-Ξεκινώντας από την παιδαγωγική για να φτάσουμε στο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θεάτρο</a:t>
            </a:r>
            <a:endParaRPr lang="en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A06F6-049D-AC63-64FD-78D2F65C2BC3}"/>
              </a:ext>
            </a:extLst>
          </p:cNvPr>
          <p:cNvSpPr txBox="1"/>
          <p:nvPr/>
        </p:nvSpPr>
        <p:spPr>
          <a:xfrm>
            <a:off x="3619052" y="5140852"/>
            <a:ext cx="4610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Σχολή Καλών Τεχνών-Τμήμα Θεατρικών Σπουδών</a:t>
            </a:r>
            <a:endParaRPr lang="en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01F10-D567-FA60-47DC-593760A36C82}"/>
              </a:ext>
            </a:extLst>
          </p:cNvPr>
          <p:cNvSpPr txBox="1"/>
          <p:nvPr/>
        </p:nvSpPr>
        <p:spPr>
          <a:xfrm>
            <a:off x="4199512" y="5731601"/>
            <a:ext cx="4204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Διδάσκων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Δημήτρης Δημητριάδης</a:t>
            </a:r>
            <a:endParaRPr lang="en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D1E983-0B9E-CBB7-8604-068D7F737D36}"/>
              </a:ext>
            </a:extLst>
          </p:cNvPr>
          <p:cNvSpPr txBox="1"/>
          <p:nvPr/>
        </p:nvSpPr>
        <p:spPr>
          <a:xfrm>
            <a:off x="3913121" y="6429217"/>
            <a:ext cx="3867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/>
              <a:t>Φεβρουαρίος</a:t>
            </a:r>
            <a:r>
              <a:rPr lang="el-GR" sz="1400"/>
              <a:t> 2026</a:t>
            </a:r>
            <a:endParaRPr lang="en-GR" sz="1400" dirty="0"/>
          </a:p>
        </p:txBody>
      </p:sp>
    </p:spTree>
    <p:extLst>
      <p:ext uri="{BB962C8B-B14F-4D97-AF65-F5344CB8AC3E}">
        <p14:creationId xmlns:p14="http://schemas.microsoft.com/office/powerpoint/2010/main" val="183427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5707"/>
            <a:ext cx="12192000" cy="1325563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l-GR" sz="2400" b="1" u="sng" dirty="0">
                <a:latin typeface="Times New Roman" charset="0"/>
                <a:ea typeface="Times New Roman" charset="0"/>
                <a:cs typeface="Times New Roman" charset="0"/>
              </a:rPr>
              <a:t>Άξονες Οργάνωσης Των Συναντήσεων-Διδακτικοί στόχοι</a:t>
            </a:r>
            <a:endParaRPr lang="en-US" sz="2400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878" y="1106946"/>
            <a:ext cx="7580243" cy="53332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b="1" dirty="0">
                <a:latin typeface="Times New Roman" charset="0"/>
                <a:ea typeface="Times New Roman" charset="0"/>
                <a:cs typeface="Times New Roman" charset="0"/>
              </a:rPr>
              <a:t>Θεωρητική Κατάρτιση</a:t>
            </a:r>
          </a:p>
          <a:p>
            <a:pPr marL="0" indent="0">
              <a:buNone/>
            </a:pPr>
            <a:endParaRPr lang="el-GR" sz="2000" b="1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l-GR" sz="2000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Προσωπικό και Ομαδικό Βίωμα</a:t>
            </a:r>
          </a:p>
          <a:p>
            <a:pPr marL="457200" indent="-457200" algn="ctr">
              <a:buFont typeface="+mj-lt"/>
              <a:buAutoNum type="arabicPeriod"/>
            </a:pPr>
            <a:endParaRPr lang="el-GR" sz="20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l-GR" sz="2000" b="1" dirty="0">
                <a:latin typeface="Times New Roman" charset="0"/>
                <a:ea typeface="Times New Roman" charset="0"/>
                <a:cs typeface="Times New Roman" charset="0"/>
              </a:rPr>
              <a:t>Εμψύχωση στην Τυπική και στη μη Τυπική Εκπαίδευση</a:t>
            </a:r>
            <a:endParaRPr lang="en-US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9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D8F08B-3955-11C9-7F36-A8E0B11D8905}"/>
              </a:ext>
            </a:extLst>
          </p:cNvPr>
          <p:cNvSpPr txBox="1"/>
          <p:nvPr/>
        </p:nvSpPr>
        <p:spPr>
          <a:xfrm>
            <a:off x="218661" y="520511"/>
            <a:ext cx="11754678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l-GR" sz="2000" b="1" dirty="0">
                <a:latin typeface="Times New Roman" charset="0"/>
                <a:ea typeface="Times New Roman" charset="0"/>
                <a:cs typeface="Times New Roman" charset="0"/>
              </a:rPr>
              <a:t>Θεωρητική Κατάρτιση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l-GR" sz="1800" dirty="0">
                <a:latin typeface="Times New Roman" charset="0"/>
                <a:ea typeface="Times New Roman" charset="0"/>
                <a:cs typeface="Times New Roman" charset="0"/>
              </a:rPr>
              <a:t>Θεωρητικό υπόβαθρο της εξέλιξης του τομέα του θεάτρου στην εκπαίδευση ως αναγνωρισμένο και πολυμορφικό τομέα τόσο στην Ελλάδα όσο και στον διεθνή χώρο (πότε, πού και γιατί)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Πως διαφορετικοί τομείς και επιστήμες έπαιξαν ρόλο στη διαμόρφωση </a:t>
            </a:r>
            <a:r>
              <a:rPr lang="el-GR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του (Παιδαγωγική, Θέατρο, Ψυχολογία)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Εξοικείωση με τους ορισμούς και τις ορολογίες  (εκπαιδευτικό δράμα, θεατρικό παιχνίδι, διερευνητική δραματοποίηση, εφαρμοσμένο θέατρο)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Συμβολή της </a:t>
            </a:r>
            <a:r>
              <a:rPr lang="el-GR" dirty="0" err="1">
                <a:latin typeface="Times New Roman" charset="0"/>
                <a:ea typeface="Times New Roman" charset="0"/>
                <a:cs typeface="Times New Roman" charset="0"/>
              </a:rPr>
              <a:t>θεατροπαιδαγωγικής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 στην ολόπλευρη ανάπτυξη (κινητική, νοητική, γνωστική, γλωσσική, κοινωνική, συναισθηματική και αισθητική ανάπτυξη)  </a:t>
            </a:r>
            <a:endParaRPr lang="el-GR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- </a:t>
            </a:r>
            <a:r>
              <a:rPr lang="el-GR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Ποια είναι τα αφηγηματικά στοιχεία που  μετασχηματίζονται σε δραματικά μέσω τεχνικών θεάτρου στην εκπαίδευση    (χώρος, χρόνος, χαρακτήρες σε ρόλους, η αφήγηση δράση, στοιχεία δραματικής έντασης,  κλιμακούμενη ή επεισοδιακή πλοκή)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sz="1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Τεχνικές θεάτρου στην εκπαίδευση και πως χρησιμοποιούνται για τη δραματουργική διερεύνηση των αφηγηματικών στοιχείων και τη μετατροπή τους σε δράση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Από τις μορφές θεάτρου στην εκπαίδευση στη θεατρική παράσταση</a:t>
            </a:r>
            <a:endParaRPr lang="el-GR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l-GR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3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CC213C-A9CC-E763-B253-360F41D6B505}"/>
              </a:ext>
            </a:extLst>
          </p:cNvPr>
          <p:cNvSpPr txBox="1"/>
          <p:nvPr/>
        </p:nvSpPr>
        <p:spPr>
          <a:xfrm>
            <a:off x="530087" y="124509"/>
            <a:ext cx="7699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000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Προσωπικό και Ομαδικό Βίωμα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B4E53-CBEE-5993-541A-EE88ABC2E430}"/>
              </a:ext>
            </a:extLst>
          </p:cNvPr>
          <p:cNvSpPr txBox="1"/>
          <p:nvPr/>
        </p:nvSpPr>
        <p:spPr>
          <a:xfrm>
            <a:off x="304800" y="524619"/>
            <a:ext cx="11730681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Βιωματικές ασκήσεις διαφορετικών φάσεων (Από τη φάση της απελευθέρωσης στη φάση του σκηνικού αυτοσχεδιασμού)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Σχεδιασμός διαφορετικών φάσεων  με αφορμή διαφορετικές θεματικές, γνωστικά αντικείμενα ή  διαφορετικά κείμενα (Ομαδική δουλειά, φύλλα εργασίας)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Τρόπος αφηγηματικής σύνθεσης και μετατροπή του αφηγηματικού κειμένου σε δραματικό (δημιουργική γραφή, συγγραφή παραμυθιού)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Σχεδιασμός και παρουσίαση προγραμμάτων</a:t>
            </a:r>
            <a:endParaRPr lang="el-GR" dirty="0"/>
          </a:p>
          <a:p>
            <a:pPr marL="285750" indent="-285750">
              <a:buFontTx/>
              <a:buChar char="-"/>
            </a:pPr>
            <a:endParaRPr lang="el-GR" dirty="0"/>
          </a:p>
          <a:p>
            <a:r>
              <a:rPr lang="el-GR" sz="1800" b="1" dirty="0">
                <a:latin typeface="Times New Roman" charset="0"/>
                <a:ea typeface="Times New Roman" charset="0"/>
                <a:cs typeface="Times New Roman" charset="0"/>
              </a:rPr>
              <a:t>3. Εμψύχωση στην Τυπική και στη μη Τυπική Εκπαίδευση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Τι παίζει ρόλο στον σχεδιασμό </a:t>
            </a:r>
            <a:r>
              <a:rPr lang="el-GR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θεατροπαιδαγωγικών</a:t>
            </a:r>
            <a:r>
              <a:rPr lang="el-GR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προγραμμάτων ή μαθημάτων που εμπεριέχουν ως μέσο τεχνικές θεάτρου και δράματος στην εκπαίδευση (κοινό, χώρος, διάρκεια, περιεχόμενο, γνωστικοί και κοινωνικό-συναισθηματικοί στόχοι) (θεωρία διδακτικού σεναρίου)</a:t>
            </a:r>
            <a:endParaRPr lang="el-GR" sz="1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Θεατροπαιδαγωγική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σύγχρονοι προβληματισμοί στην εκπαίδευση (διαπολιτισμική εκπαίδευση, συμπεριληπτική εκπαίδευση, περιβαλλοντική εκπαίδευση)-Το θέατρο στην εκπαίδευση ως μορφή κοινωνικής παρέμβασης και αλλαγής/επιρροές από το πολιτικό, κοινωνικό,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ακτιβιστικό,μ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θέατρο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Παραδείγματα ένταξη</a:t>
            </a:r>
          </a:p>
          <a:p>
            <a:pPr marL="285750" indent="-285750">
              <a:buFontTx/>
              <a:buChar char="-"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4886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36AC2B-D28A-098E-00F9-DF6AA22B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97" y="51515"/>
            <a:ext cx="10515600" cy="515155"/>
          </a:xfrm>
        </p:spPr>
        <p:txBody>
          <a:bodyPr>
            <a:normAutofit/>
          </a:bodyPr>
          <a:lstStyle/>
          <a:p>
            <a:pPr algn="ctr"/>
            <a:r>
              <a:rPr lang="el-GR" sz="1800" b="1" u="sng" dirty="0" err="1">
                <a:latin typeface="Times New Roman" charset="0"/>
                <a:ea typeface="Times New Roman" charset="0"/>
                <a:cs typeface="Times New Roman" charset="0"/>
              </a:rPr>
              <a:t>Ιδεοθύελλα</a:t>
            </a:r>
            <a:r>
              <a:rPr lang="el-GR" sz="1800" b="1" u="sng" dirty="0">
                <a:latin typeface="Times New Roman" charset="0"/>
                <a:ea typeface="Times New Roman" charset="0"/>
                <a:cs typeface="Times New Roman" charset="0"/>
              </a:rPr>
              <a:t> για τη λέξη «θέατρο»  και τη λέξη «Παιδαγωγική»</a:t>
            </a:r>
            <a:endParaRPr lang="en-US" sz="1800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0D310D-0D1D-0F08-CC93-537E201329D9}"/>
              </a:ext>
            </a:extLst>
          </p:cNvPr>
          <p:cNvGraphicFramePr>
            <a:graphicFrameLocks noGrp="1"/>
          </p:cNvGraphicFramePr>
          <p:nvPr/>
        </p:nvGraphicFramePr>
        <p:xfrm>
          <a:off x="0" y="640080"/>
          <a:ext cx="6117466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96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Θέατρο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Θέατρο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FB6D2B-A93C-222B-5D02-800A277F508F}"/>
              </a:ext>
            </a:extLst>
          </p:cNvPr>
          <p:cNvGraphicFramePr>
            <a:graphicFrameLocks noGrp="1"/>
          </p:cNvGraphicFramePr>
          <p:nvPr/>
        </p:nvGraphicFramePr>
        <p:xfrm>
          <a:off x="6117466" y="640080"/>
          <a:ext cx="6117466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746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Παιδαγωγική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Παιδαγωγική</a:t>
                      </a:r>
                      <a:endParaRPr 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11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85A422-0BE9-8017-0A57-E1A20E2E81D8}"/>
              </a:ext>
            </a:extLst>
          </p:cNvPr>
          <p:cNvSpPr txBox="1"/>
          <p:nvPr/>
        </p:nvSpPr>
        <p:spPr>
          <a:xfrm>
            <a:off x="156520" y="4200616"/>
            <a:ext cx="1060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ΠΑΙΔΑΓΩΓΙΚΗ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l-G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ΘΕΑΤΡΟΥ</a:t>
            </a:r>
            <a:endParaRPr lang="en-G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9EED3-9014-BB76-0558-333445EBC503}"/>
              </a:ext>
            </a:extLst>
          </p:cNvPr>
          <p:cNvSpPr txBox="1"/>
          <p:nvPr/>
        </p:nvSpPr>
        <p:spPr>
          <a:xfrm>
            <a:off x="1433383" y="939113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ΠΑΙΔΑΓΩΓΙΚΗ</a:t>
            </a:r>
            <a:endParaRPr lang="en-GR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A8C30-2951-B279-6F8C-347A115E7710}"/>
              </a:ext>
            </a:extLst>
          </p:cNvPr>
          <p:cNvSpPr txBox="1"/>
          <p:nvPr/>
        </p:nvSpPr>
        <p:spPr>
          <a:xfrm>
            <a:off x="7867136" y="939113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ΘΕΑΤΡΟ</a:t>
            </a:r>
            <a:endParaRPr lang="en-GR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66905-CFB8-19B7-53E8-6087FBF6E459}"/>
              </a:ext>
            </a:extLst>
          </p:cNvPr>
          <p:cNvSpPr txBox="1"/>
          <p:nvPr/>
        </p:nvSpPr>
        <p:spPr>
          <a:xfrm>
            <a:off x="1433383" y="2132910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ΘΕΑΤΡΟ</a:t>
            </a:r>
            <a:endParaRPr lang="en-GR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F5DFE-041F-D48E-8211-88ED838B3B40}"/>
              </a:ext>
            </a:extLst>
          </p:cNvPr>
          <p:cNvSpPr txBox="1"/>
          <p:nvPr/>
        </p:nvSpPr>
        <p:spPr>
          <a:xfrm>
            <a:off x="7463480" y="2485078"/>
            <a:ext cx="28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ΠΑΙΔΑΓΩΓΙΚΗ</a:t>
            </a:r>
            <a:endParaRPr lang="en-GR" b="1" dirty="0">
              <a:solidFill>
                <a:srgbClr val="0070C0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FFA407E5-5101-203E-CEBD-4B82CBB614C1}"/>
              </a:ext>
            </a:extLst>
          </p:cNvPr>
          <p:cNvSpPr/>
          <p:nvPr/>
        </p:nvSpPr>
        <p:spPr>
          <a:xfrm>
            <a:off x="3781168" y="902727"/>
            <a:ext cx="2619632" cy="1767017"/>
          </a:xfrm>
          <a:prstGeom prst="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374834-DABB-112F-FA0F-F6F57FEB9D08}"/>
              </a:ext>
            </a:extLst>
          </p:cNvPr>
          <p:cNvCxnSpPr/>
          <p:nvPr/>
        </p:nvCxnSpPr>
        <p:spPr>
          <a:xfrm>
            <a:off x="2879123" y="1138715"/>
            <a:ext cx="902045" cy="412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C6D6C8-2D57-DDD5-79E3-DB3FA00F8891}"/>
              </a:ext>
            </a:extLst>
          </p:cNvPr>
          <p:cNvCxnSpPr>
            <a:cxnSpLocks/>
          </p:cNvCxnSpPr>
          <p:nvPr/>
        </p:nvCxnSpPr>
        <p:spPr>
          <a:xfrm flipV="1">
            <a:off x="2347783" y="1965408"/>
            <a:ext cx="1433385" cy="277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F15998-15D6-976D-1438-CF735B6E9304}"/>
              </a:ext>
            </a:extLst>
          </p:cNvPr>
          <p:cNvCxnSpPr>
            <a:cxnSpLocks/>
          </p:cNvCxnSpPr>
          <p:nvPr/>
        </p:nvCxnSpPr>
        <p:spPr>
          <a:xfrm flipH="1">
            <a:off x="6400800" y="1149858"/>
            <a:ext cx="1445740" cy="27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5080D3-1FDD-B995-B0D8-A4882A3BAD19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400800" y="1977034"/>
            <a:ext cx="1062680" cy="69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95983C-7735-4E70-1FFF-9DD41717BC3B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201297" y="2669744"/>
            <a:ext cx="889687" cy="153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48DF4D-9F27-ED91-5214-306DEC23CFF6}"/>
              </a:ext>
            </a:extLst>
          </p:cNvPr>
          <p:cNvCxnSpPr>
            <a:cxnSpLocks/>
          </p:cNvCxnSpPr>
          <p:nvPr/>
        </p:nvCxnSpPr>
        <p:spPr>
          <a:xfrm>
            <a:off x="5511112" y="2669744"/>
            <a:ext cx="642551" cy="144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883AFD4-B6DF-1291-EDAA-4E5D4CF5EFFA}"/>
              </a:ext>
            </a:extLst>
          </p:cNvPr>
          <p:cNvSpPr txBox="1"/>
          <p:nvPr/>
        </p:nvSpPr>
        <p:spPr>
          <a:xfrm>
            <a:off x="4238367" y="1619763"/>
            <a:ext cx="254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ΠΟΥ ΠΟΤΕ ΓΙΑΤΙ</a:t>
            </a:r>
            <a:endParaRPr lang="en-GR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C433ED-271B-123C-80D0-8E14E1C53500}"/>
              </a:ext>
            </a:extLst>
          </p:cNvPr>
          <p:cNvSpPr txBox="1"/>
          <p:nvPr/>
        </p:nvSpPr>
        <p:spPr>
          <a:xfrm>
            <a:off x="553994" y="4881265"/>
            <a:ext cx="1108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συστατικά παιδαγωγική και θέατρο ενώνονται και φτιάχνουν ένα πολύχρωμο μωσαϊκό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παιδαγωγική του θεάτρου.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29A79-E289-8FA3-F2F0-BE7CA80254EB}"/>
              </a:ext>
            </a:extLst>
          </p:cNvPr>
          <p:cNvSpPr txBox="1"/>
          <p:nvPr/>
        </p:nvSpPr>
        <p:spPr>
          <a:xfrm>
            <a:off x="426307" y="5838913"/>
            <a:ext cx="11454713" cy="8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Ερώτηση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Υπάρχουν ομοιότητες ανάμεσα σε μια θεατρική παράσταση και σε ένα ωριαίο μάθημα τυπικής εκπαίδευσης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G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9707" y="154546"/>
            <a:ext cx="802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2"/>
              <a:buChar char="Ø"/>
            </a:pPr>
            <a:r>
              <a:rPr lang="el-GR" b="1" dirty="0">
                <a:latin typeface="Times New Roman" charset="0"/>
                <a:ea typeface="Times New Roman" charset="0"/>
                <a:cs typeface="Times New Roman" charset="0"/>
              </a:rPr>
              <a:t>Ενδεικτική Βιβλιογραφία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00" y="671691"/>
            <a:ext cx="11912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Κουκουνάρας-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Λιάγκης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Μ. (2009). </a:t>
            </a:r>
            <a:r>
              <a:rPr lang="el-GR" sz="16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Ο θεός ο δικός μου ο δικός σου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 Αθήνα: </a:t>
            </a:r>
            <a:r>
              <a: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Gutenberg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-Γιώργος &amp; Κώστας 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Δαρδανός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Λενακάκης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Α. (2013). Η 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μορφοπαιδευτική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αξία του παιχνιδιού και του θεάτρου στην εκπαίδευση. Στο Θ. 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Γραμματάς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(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Επιμ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.), Το θέατρο ως 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μορφοπαιδευτικό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αγαθό και καλλιτεχνική έκφραση στην εκπαίδευση και την κοινωνία. Εγχειρίδιο για το Πρόγραμμα "Θαλής" (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σσ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 58-77). ΕΚΠΑ.</a:t>
            </a:r>
            <a:endParaRPr lang="en-US" sz="16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Παπαδόπουλος, Σ. (2010). </a:t>
            </a:r>
            <a:r>
              <a:rPr lang="el-GR" sz="16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Παιδαγωγική́ του θεάτρου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 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Αθήνα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: 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Αυτοέκδοση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Παπαδόπουλος, Σ. (2014). </a:t>
            </a:r>
            <a:r>
              <a:rPr lang="el-GR" sz="16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Για την ιστορία του θεάτρου στην εκπαίδευση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 Στο Θ. 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Γραμματάς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</a:t>
            </a:r>
            <a:r>
              <a:rPr lang="el-GR" sz="16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Το θέατρο στην εκπαίδευση</a:t>
            </a:r>
            <a:r>
              <a:rPr lang="en-US" sz="16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:</a:t>
            </a:r>
            <a:r>
              <a:rPr lang="el-GR" sz="16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Καλλιτεχνική έκφραση και παιδαγωγία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 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Ζεφύρι</a:t>
            </a:r>
            <a:r>
              <a: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: 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Διάδραση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Σέξτου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Π. (2006). </a:t>
            </a:r>
            <a:r>
              <a:rPr lang="el-GR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Θεατροπαιδαγωγικά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προγράμματα στα σχολεία. </a:t>
            </a:r>
            <a:r>
              <a:rPr lang="el-GR" sz="16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Εκπαίδευση και θέατρο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6, 14-17. (Διαθέσιμο στο</a:t>
            </a:r>
            <a:r>
              <a: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: http://</a:t>
            </a:r>
            <a:r>
              <a:rPr lang="en-US" sz="16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theatroedu.gr</a:t>
            </a:r>
            <a:r>
              <a: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/).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Τσιάρας, Α. (2005). </a:t>
            </a:r>
            <a:r>
              <a:rPr lang="el-GR" sz="1600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Το δράμα και το θέατρο στην εκπαίδευση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 Αθήνα</a:t>
            </a:r>
            <a:r>
              <a:rPr lang="en-US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: </a:t>
            </a:r>
            <a:r>
              <a:rPr lang="el-GR" sz="16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Εκτυπώσεις-Εκδόσεις Παπούλιας.</a:t>
            </a:r>
          </a:p>
          <a:p>
            <a:pPr>
              <a:lnSpc>
                <a:spcPct val="150000"/>
              </a:lnSpc>
            </a:pPr>
            <a:br>
              <a:rPr lang="el-GR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l-GR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endParaRPr lang="el-GR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endParaRPr lang="el-GR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605</Words>
  <Application>Microsoft Macintosh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Άξονες Οργάνωσης Των Συναντήσεων-Διδακτικοί στόχοι</vt:lpstr>
      <vt:lpstr>PowerPoint Presentation</vt:lpstr>
      <vt:lpstr>PowerPoint Presentation</vt:lpstr>
      <vt:lpstr>Ιδεοθύελλα για τη λέξη «θέατρο»  και τη λέξη «Παιδαγωγική»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2024-10-10T07:26:58Z</dcterms:created>
  <dcterms:modified xsi:type="dcterms:W3CDTF">2026-03-07T16:46:45Z</dcterms:modified>
</cp:coreProperties>
</file>