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99" r:id="rId3"/>
    <p:sldId id="300" r:id="rId4"/>
    <p:sldId id="301" r:id="rId5"/>
    <p:sldId id="303" r:id="rId6"/>
    <p:sldId id="304" r:id="rId7"/>
    <p:sldId id="281" r:id="rId8"/>
    <p:sldId id="282" r:id="rId9"/>
    <p:sldId id="302" r:id="rId10"/>
    <p:sldId id="284" r:id="rId11"/>
    <p:sldId id="285" r:id="rId12"/>
    <p:sldId id="298" r:id="rId13"/>
    <p:sldId id="271" r:id="rId14"/>
    <p:sldId id="276" r:id="rId1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A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701"/>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4E038-943E-E78D-168B-CEFAD4EBA9D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33CD044A-DDD7-63E7-D585-76428D82F7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A614FF9D-88BB-BB29-F145-B32A716BE337}"/>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DA4B0B77-1C6B-E677-9746-BF60A182698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3695978-1F1A-9BA7-479D-BFA4355277A1}"/>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88036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88F34-2784-33FB-FBCA-708594236AC8}"/>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5DDC103E-8FF1-B2D7-20B3-84243D5706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EEFDED85-3E9F-D266-7CC9-FB57C1B68135}"/>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9218B090-2C10-3287-CB78-5F621ED9C68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3B5B182-6103-5730-8B25-701A186F8325}"/>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77251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AAED06-E1B7-9698-5AA9-6A7331CBFBB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E4E3BA9-F224-23A6-5A50-8F480759B42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0FB34060-CC22-6F47-B0D9-25C9E661AFE3}"/>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80DA60F9-EFEC-B91F-FF63-38A08F458D5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F29B570-FBFD-252C-C3CB-6D1A05D23B97}"/>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89279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4D163-75CB-593C-C901-9F8600B953D1}"/>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AE6D0301-E9FB-4F7A-30BF-3979761D0E8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E895219-6347-D842-C516-B508C639E78F}"/>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8E65422B-D0B9-368E-EB5D-E5AFBEFA4710}"/>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20F0A62-2AEE-C49A-586B-CF499EF66B7A}"/>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9743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7FEB3-E1C9-AD30-A41B-CB12550365A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B7AC461C-3F6E-769E-2335-1E92790A60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FAD3BAF-E131-30A0-9D91-158F674D4FA3}"/>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72794EEC-9B5C-A21C-57B8-36CA2BC8B1C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BA807F3-B2F5-B32D-F471-0B8205819128}"/>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39215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1C7F8-64BD-08B3-CF8A-DD4F2D815B76}"/>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F2248CF0-F340-0055-59A7-2A03C51C4BA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5EDC2EFB-2CC0-6198-9B89-B3F915BFD78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241A81E-A5F8-FA87-B420-01367ABD2923}"/>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6" name="Footer Placeholder 5">
            <a:extLst>
              <a:ext uri="{FF2B5EF4-FFF2-40B4-BE49-F238E27FC236}">
                <a16:creationId xmlns:a16="http://schemas.microsoft.com/office/drawing/2014/main" id="{9F2E3FDB-35A5-A3D9-9033-11C44E4230A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FD5D803-428A-F0DA-34A1-F06F98B5D170}"/>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90083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B47D6-4A8F-A466-B6C6-7D0AC7E7E176}"/>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4849FFEF-73DF-9F52-1696-62A8766BD1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34B0AFE-C942-7A51-FA6E-22D452DB722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1679948-EDA1-4D12-C0A2-00539278B8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DA5DC42-1390-AAA6-447F-FF81F69A366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906FD6D2-36EE-B0D0-3C87-4E8827F35566}"/>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8" name="Footer Placeholder 7">
            <a:extLst>
              <a:ext uri="{FF2B5EF4-FFF2-40B4-BE49-F238E27FC236}">
                <a16:creationId xmlns:a16="http://schemas.microsoft.com/office/drawing/2014/main" id="{82670988-AFDC-6150-DD1E-0E137D6189F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C235201-0B28-3B9C-0136-0399A57823C7}"/>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509713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A9155-1315-C4D5-EEA6-30D2D00C4EEA}"/>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4822581E-6D53-5E1E-56EC-14F5462FAF39}"/>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4" name="Footer Placeholder 3">
            <a:extLst>
              <a:ext uri="{FF2B5EF4-FFF2-40B4-BE49-F238E27FC236}">
                <a16:creationId xmlns:a16="http://schemas.microsoft.com/office/drawing/2014/main" id="{5AEB0A5D-AF3B-634C-14D2-9B3DF217D15A}"/>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F69456E4-81A9-14A2-68D0-7C439CA8199B}"/>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29284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7C8148-5013-5136-71C9-39DA3BA5020C}"/>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3" name="Footer Placeholder 2">
            <a:extLst>
              <a:ext uri="{FF2B5EF4-FFF2-40B4-BE49-F238E27FC236}">
                <a16:creationId xmlns:a16="http://schemas.microsoft.com/office/drawing/2014/main" id="{A59BD7CF-1132-C88A-DBBF-302E5737285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D7ACE55-185D-5535-68FF-674337AB4BDA}"/>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937975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7C424-C633-7CF2-0C4A-358F8C035C2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6734771-5804-9597-1CBC-8E73B5C0C4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1FEFEADE-9E29-0096-F128-985EC127E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755C5C-433D-723C-6ABE-3EDE8E9D25E7}"/>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6" name="Footer Placeholder 5">
            <a:extLst>
              <a:ext uri="{FF2B5EF4-FFF2-40B4-BE49-F238E27FC236}">
                <a16:creationId xmlns:a16="http://schemas.microsoft.com/office/drawing/2014/main" id="{AE713A65-1C30-6D5F-E108-6875FCD8F29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903C6BB-D84B-88C3-E845-FEB40CA7FE65}"/>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774831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09B0D-5B5B-84F0-C51A-C56274970FD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43091C2D-22F6-A895-4755-82842B515E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21CA16C5-5A8E-FA54-5D5D-E7AA3199D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D42BAF-907C-56AB-9A6E-FB4BF569F68D}"/>
              </a:ext>
            </a:extLst>
          </p:cNvPr>
          <p:cNvSpPr>
            <a:spLocks noGrp="1"/>
          </p:cNvSpPr>
          <p:nvPr>
            <p:ph type="dt" sz="half" idx="10"/>
          </p:nvPr>
        </p:nvSpPr>
        <p:spPr/>
        <p:txBody>
          <a:bodyPr/>
          <a:lstStyle/>
          <a:p>
            <a:fld id="{F3C2272A-8DC4-824D-AACB-DF2C65532F9A}" type="datetimeFigureOut">
              <a:rPr lang="en-GR" smtClean="0"/>
              <a:t>20/3/26</a:t>
            </a:fld>
            <a:endParaRPr lang="en-GR"/>
          </a:p>
        </p:txBody>
      </p:sp>
      <p:sp>
        <p:nvSpPr>
          <p:cNvPr id="6" name="Footer Placeholder 5">
            <a:extLst>
              <a:ext uri="{FF2B5EF4-FFF2-40B4-BE49-F238E27FC236}">
                <a16:creationId xmlns:a16="http://schemas.microsoft.com/office/drawing/2014/main" id="{9D0AF72C-3397-487B-8C0B-38FFD1B27E1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A217ACC-076F-2F89-79FE-05B1B774A7F2}"/>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208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A9A012-F073-7D37-F618-2E716D648B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802B7ACF-20EB-012A-3C26-7686A8F76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DF15173-E678-5AA1-7B07-944E40C43D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2272A-8DC4-824D-AACB-DF2C65532F9A}" type="datetimeFigureOut">
              <a:rPr lang="en-GR" smtClean="0"/>
              <a:t>20/3/26</a:t>
            </a:fld>
            <a:endParaRPr lang="en-GR"/>
          </a:p>
        </p:txBody>
      </p:sp>
      <p:sp>
        <p:nvSpPr>
          <p:cNvPr id="5" name="Footer Placeholder 4">
            <a:extLst>
              <a:ext uri="{FF2B5EF4-FFF2-40B4-BE49-F238E27FC236}">
                <a16:creationId xmlns:a16="http://schemas.microsoft.com/office/drawing/2014/main" id="{9F9C3326-344B-4508-E779-A1A4F312EB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BB96A7C3-4B24-7CF4-F8AC-0EBC393DD2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6FC0B-1506-7349-B3B9-F7D95CEE1C31}" type="slidenum">
              <a:rPr lang="en-GR" smtClean="0"/>
              <a:t>‹#›</a:t>
            </a:fld>
            <a:endParaRPr lang="en-GR"/>
          </a:p>
        </p:txBody>
      </p:sp>
    </p:spTree>
    <p:extLst>
      <p:ext uri="{BB962C8B-B14F-4D97-AF65-F5344CB8AC3E}">
        <p14:creationId xmlns:p14="http://schemas.microsoft.com/office/powerpoint/2010/main" val="36329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thesis.ekt.gr/thesisBookReader/id/47229?lang=el#page/1/mode/2u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gital art style theatre stage | AI-generated image">
            <a:extLst>
              <a:ext uri="{FF2B5EF4-FFF2-40B4-BE49-F238E27FC236}">
                <a16:creationId xmlns:a16="http://schemas.microsoft.com/office/drawing/2014/main" id="{719E1265-7155-AE90-7945-DD70B7C2AE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92" y="1024693"/>
            <a:ext cx="8609610" cy="498775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ABFB539-AFA9-3476-7792-814A6F268BC8}"/>
              </a:ext>
            </a:extLst>
          </p:cNvPr>
          <p:cNvSpPr txBox="1"/>
          <p:nvPr/>
        </p:nvSpPr>
        <p:spPr>
          <a:xfrm>
            <a:off x="1214511" y="17372"/>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0"/>
            <a:ext cx="1496292" cy="122938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601127" y="267247"/>
            <a:ext cx="10670150" cy="458011"/>
          </a:xfrm>
          <a:prstGeom prst="rect">
            <a:avLst/>
          </a:prstGeom>
          <a:noFill/>
        </p:spPr>
        <p:txBody>
          <a:bodyPr wrap="square" rtlCol="0">
            <a:spAutoFit/>
          </a:bodyPr>
          <a:lstStyle/>
          <a:p>
            <a:pPr algn="ctr">
              <a:lnSpc>
                <a:spcPct val="150000"/>
              </a:lnSpc>
            </a:pPr>
            <a:r>
              <a:rPr lang="el-GR" b="1" dirty="0">
                <a:latin typeface="Times New Roman" panose="02020603050405020304" pitchFamily="18" charset="0"/>
                <a:cs typeface="Times New Roman" panose="02020603050405020304" pitchFamily="18" charset="0"/>
              </a:rPr>
              <a:t>Συνάντηση 4</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Η σχολική τάξη μια σκηνή/ Η αρχή της ιστορίας 1</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30928" y="5927324"/>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63405" y="626587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01246" y="6604432"/>
            <a:ext cx="3867665" cy="307777"/>
          </a:xfrm>
          <a:prstGeom prst="rect">
            <a:avLst/>
          </a:prstGeom>
          <a:noFill/>
        </p:spPr>
        <p:txBody>
          <a:bodyPr wrap="square" rtlCol="0">
            <a:spAutoFit/>
          </a:bodyPr>
          <a:lstStyle/>
          <a:p>
            <a:pPr algn="ctr"/>
            <a:r>
              <a:rPr lang="el-GR" sz="1400" dirty="0"/>
              <a:t>Νοέμβριος  2024</a:t>
            </a:r>
            <a:endParaRPr lang="en-GR" sz="1400" dirty="0"/>
          </a:p>
        </p:txBody>
      </p:sp>
      <p:sp>
        <p:nvSpPr>
          <p:cNvPr id="9" name="TextBox 8">
            <a:extLst>
              <a:ext uri="{FF2B5EF4-FFF2-40B4-BE49-F238E27FC236}">
                <a16:creationId xmlns:a16="http://schemas.microsoft.com/office/drawing/2014/main" id="{BA5CEF55-BD27-509B-EC07-E46368421527}"/>
              </a:ext>
            </a:extLst>
          </p:cNvPr>
          <p:cNvSpPr txBox="1"/>
          <p:nvPr/>
        </p:nvSpPr>
        <p:spPr>
          <a:xfrm rot="20345809">
            <a:off x="4107555" y="1249404"/>
            <a:ext cx="1718178"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Θέατρο </a:t>
            </a:r>
            <a:endParaRPr lang="en-GR"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601C823-BCF2-21F5-EC2B-32406C850A96}"/>
              </a:ext>
            </a:extLst>
          </p:cNvPr>
          <p:cNvSpPr txBox="1"/>
          <p:nvPr/>
        </p:nvSpPr>
        <p:spPr>
          <a:xfrm rot="478964">
            <a:off x="5819726" y="1312531"/>
            <a:ext cx="2407770"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Στην Εκπαίδευση</a:t>
            </a:r>
            <a:endParaRPr lang="en-GR"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45DEF85-0AF0-C2FD-5EC4-DD2FBD4E4C8B}"/>
              </a:ext>
            </a:extLst>
          </p:cNvPr>
          <p:cNvSpPr txBox="1"/>
          <p:nvPr/>
        </p:nvSpPr>
        <p:spPr>
          <a:xfrm rot="20725639">
            <a:off x="3424109" y="4536089"/>
            <a:ext cx="1741919" cy="369332"/>
          </a:xfrm>
          <a:prstGeom prst="rect">
            <a:avLst/>
          </a:prstGeom>
          <a:noFill/>
        </p:spPr>
        <p:txBody>
          <a:bodyPr wrap="square" rtlCol="0">
            <a:spAutoFit/>
          </a:bodyPr>
          <a:lstStyle/>
          <a:p>
            <a:r>
              <a:rPr lang="el-GR" b="1" dirty="0">
                <a:solidFill>
                  <a:srgbClr val="0B0AA0"/>
                </a:solidFill>
              </a:rPr>
              <a:t>ΠΟΥ</a:t>
            </a:r>
            <a:r>
              <a:rPr lang="en-GB" b="1" dirty="0">
                <a:solidFill>
                  <a:srgbClr val="0B0AA0"/>
                </a:solidFill>
              </a:rPr>
              <a:t>?</a:t>
            </a:r>
            <a:r>
              <a:rPr lang="el-GR" b="1" dirty="0">
                <a:solidFill>
                  <a:srgbClr val="0B0AA0"/>
                </a:solidFill>
              </a:rPr>
              <a:t> </a:t>
            </a:r>
          </a:p>
        </p:txBody>
      </p:sp>
      <p:sp>
        <p:nvSpPr>
          <p:cNvPr id="15" name="TextBox 14">
            <a:extLst>
              <a:ext uri="{FF2B5EF4-FFF2-40B4-BE49-F238E27FC236}">
                <a16:creationId xmlns:a16="http://schemas.microsoft.com/office/drawing/2014/main" id="{EEF67AE8-059C-2F23-4F07-065DC898C1CE}"/>
              </a:ext>
            </a:extLst>
          </p:cNvPr>
          <p:cNvSpPr txBox="1"/>
          <p:nvPr/>
        </p:nvSpPr>
        <p:spPr>
          <a:xfrm rot="932390">
            <a:off x="5383902" y="4731390"/>
            <a:ext cx="1635733" cy="369332"/>
          </a:xfrm>
          <a:prstGeom prst="rect">
            <a:avLst/>
          </a:prstGeom>
          <a:noFill/>
        </p:spPr>
        <p:txBody>
          <a:bodyPr wrap="square" rtlCol="0">
            <a:spAutoFit/>
          </a:bodyPr>
          <a:lstStyle/>
          <a:p>
            <a:r>
              <a:rPr lang="el-GR" b="1" dirty="0">
                <a:solidFill>
                  <a:srgbClr val="0B0AA0"/>
                </a:solidFill>
              </a:rPr>
              <a:t>ΠΩΣ?</a:t>
            </a:r>
          </a:p>
        </p:txBody>
      </p:sp>
      <p:sp>
        <p:nvSpPr>
          <p:cNvPr id="17" name="TextBox 16">
            <a:extLst>
              <a:ext uri="{FF2B5EF4-FFF2-40B4-BE49-F238E27FC236}">
                <a16:creationId xmlns:a16="http://schemas.microsoft.com/office/drawing/2014/main" id="{D6A7FC9B-012D-0554-2A34-DE2EB01D860E}"/>
              </a:ext>
            </a:extLst>
          </p:cNvPr>
          <p:cNvSpPr txBox="1"/>
          <p:nvPr/>
        </p:nvSpPr>
        <p:spPr>
          <a:xfrm rot="19702036">
            <a:off x="6858678" y="4396052"/>
            <a:ext cx="1635733" cy="369332"/>
          </a:xfrm>
          <a:prstGeom prst="rect">
            <a:avLst/>
          </a:prstGeom>
          <a:noFill/>
        </p:spPr>
        <p:txBody>
          <a:bodyPr wrap="square" rtlCol="0">
            <a:spAutoFit/>
          </a:bodyPr>
          <a:lstStyle/>
          <a:p>
            <a:r>
              <a:rPr lang="el-GR" b="1" dirty="0">
                <a:solidFill>
                  <a:srgbClr val="0B0AA0"/>
                </a:solidFill>
              </a:rPr>
              <a:t>ΓΙΑΤΙ?</a:t>
            </a:r>
          </a:p>
        </p:txBody>
      </p:sp>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790" y="573264"/>
            <a:ext cx="11616744"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Σκηνικές τεχνικές για τη δημιουργία αίσθησης του δραματικού χρόνου.</a:t>
            </a:r>
            <a:endParaRPr lang="en-US" sz="1600" b="1" dirty="0">
              <a:latin typeface="Times New Roman" charset="0"/>
              <a:ea typeface="Times New Roman" charset="0"/>
              <a:cs typeface="Times New Roman" charset="0"/>
            </a:endParaRPr>
          </a:p>
        </p:txBody>
      </p:sp>
      <p:sp>
        <p:nvSpPr>
          <p:cNvPr id="5" name="TextBox 4"/>
          <p:cNvSpPr txBox="1"/>
          <p:nvPr/>
        </p:nvSpPr>
        <p:spPr>
          <a:xfrm>
            <a:off x="103032" y="990686"/>
            <a:ext cx="12192000"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Μέσω της χρήσης φωτισμού, μουσικής και σκηνικών αντικειμένων μπορεί να δοθεί η εντύπωση διαφορετικών χρονικών στιγμών, είτε βραχέων είτε μακρών, των ζωών των διαφορετικών δραματικών χαρακτήρων, της ιστορίας του δραματικού περιβάλλοντος και των δραματικών καταστάσεων. Για παράδειγμα ένα χρώμα φωτισμού μπορεί να συμβολίζει το παρελθόν ενός ήρωα. . Η χρονική εναλλαγή μπορεί αν τονιστεί και από ανάλογη μουσική.  </a:t>
            </a:r>
            <a:endParaRPr lang="en-US" sz="1500" dirty="0">
              <a:latin typeface="Times New Roman" charset="0"/>
              <a:ea typeface="Times New Roman" charset="0"/>
              <a:cs typeface="Times New Roman" charset="0"/>
            </a:endParaRPr>
          </a:p>
        </p:txBody>
      </p:sp>
      <p:sp>
        <p:nvSpPr>
          <p:cNvPr id="7" name="TextBox 6"/>
          <p:cNvSpPr txBox="1"/>
          <p:nvPr/>
        </p:nvSpPr>
        <p:spPr>
          <a:xfrm>
            <a:off x="103032" y="1988666"/>
            <a:ext cx="10947042" cy="461665"/>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Κοστούμια, μακιγιάζ και αξεσουάρ με στόχο την μεταμόρφωση των παιδιών σε δραματικούς χαρακτήρες</a:t>
            </a:r>
            <a:endParaRPr lang="en-US" sz="1600" b="1" dirty="0">
              <a:latin typeface="Times New Roman" charset="0"/>
              <a:ea typeface="Times New Roman" charset="0"/>
              <a:cs typeface="Times New Roman" charset="0"/>
            </a:endParaRPr>
          </a:p>
        </p:txBody>
      </p:sp>
      <p:sp>
        <p:nvSpPr>
          <p:cNvPr id="8" name="TextBox 7"/>
          <p:cNvSpPr txBox="1"/>
          <p:nvPr/>
        </p:nvSpPr>
        <p:spPr>
          <a:xfrm>
            <a:off x="103032" y="2450331"/>
            <a:ext cx="11642502" cy="459356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κοστούμια, το μακιγιάζ, τα αξεσουάρ χρησιμοποιούντα κυρίως στην ανάπτυξη της τρίτης φάσης, του σκηνικού αυτοσχεδιασμού αλλά μπορούν αν ενταχθούν και στην πρώτη φάση, ειδικά όταν τα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εργαστήρια απευθύνονται σε παιδιά μικρών ηλικιών ώστε να νιώσουν και μέσω των αισθήσεων τους, να δουν μπροστά τους την σταδιακή τους μεταμόρφωση σε ήρωες, σε δραματικούς χαρακτήρες.  </a:t>
            </a:r>
          </a:p>
          <a:p>
            <a:pPr marL="285750" indent="-285750" algn="just">
              <a:lnSpc>
                <a:spcPct val="150000"/>
              </a:lnSpc>
              <a:buFontTx/>
              <a:buChar char="-"/>
            </a:pPr>
            <a:r>
              <a:rPr lang="el-GR" sz="1500" dirty="0">
                <a:latin typeface="Times New Roman" charset="0"/>
                <a:ea typeface="Times New Roman" charset="0"/>
                <a:cs typeface="Times New Roman" charset="0"/>
              </a:rPr>
              <a:t>Τα κοστούμια και το μακιγιάζ μπορεί να συνδέεται με την εποχή του έργου, με την κοινωνική θέση και τάξη, με το επάγγελμα αλλά΄ και την προσωπικότητα  των χαρακτήρων. Θα μπορούσαν να χρησιμοποιούνται και συγκεκριμένα αντικείμενα τα οποία να ξεπερνάν την ταύτιση με δραματικούς χαρακτήρες και να συνδέονται περισσότερο με έννοιες όπως η εξουσία, η αγάπη, η μητρότητα, η μαγεία, ο πόλεμος. </a:t>
            </a:r>
          </a:p>
          <a:p>
            <a:pPr marL="285750" indent="-285750" algn="just">
              <a:lnSpc>
                <a:spcPct val="150000"/>
              </a:lnSpc>
              <a:buFontTx/>
              <a:buChar char="-"/>
            </a:pP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Τροφή για σκέψη</a:t>
            </a:r>
            <a:r>
              <a:rPr lang="en-US" sz="1500" b="1"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Συνδέστε σκηνικά αντικείμενα που θα μπορούσαν να χρησιμοποιηθούν για να συνδεθούν με τις παραπάνω έννοιες.</a:t>
            </a:r>
          </a:p>
          <a:p>
            <a:pPr marL="285750" indent="-285750" algn="just">
              <a:lnSpc>
                <a:spcPct val="150000"/>
              </a:lnSpc>
              <a:buFontTx/>
              <a:buChar char="-"/>
            </a:pPr>
            <a:r>
              <a:rPr lang="el-GR" sz="1500" dirty="0">
                <a:latin typeface="Times New Roman" charset="0"/>
                <a:ea typeface="Times New Roman" charset="0"/>
                <a:cs typeface="Times New Roman" charset="0"/>
              </a:rPr>
              <a:t>Ενδεικτικά υλικά για κοστούμια και αξεσουάρ στο θεατρικό παιχνίδι μπορεί να είναι οι χάντρες, τα κουμπιά, τα κουρέλια, τα </a:t>
            </a:r>
            <a:r>
              <a:rPr lang="el-GR" sz="1500" dirty="0" err="1">
                <a:latin typeface="Times New Roman" charset="0"/>
                <a:ea typeface="Times New Roman" charset="0"/>
                <a:cs typeface="Times New Roman" charset="0"/>
              </a:rPr>
              <a:t>τούλια</a:t>
            </a:r>
            <a:r>
              <a:rPr lang="el-GR" sz="1500" dirty="0">
                <a:latin typeface="Times New Roman" charset="0"/>
                <a:ea typeface="Times New Roman" charset="0"/>
                <a:cs typeface="Times New Roman" charset="0"/>
              </a:rPr>
              <a:t>, οι κορδέλες, τα αποξηραμένα λουλούδια, γκοφρέ σε έντονα χρώματα, ο σπάγκος, τα φτερά, οι δαντέλες, τα ξερά κλαδάκια, τα φορέματα από σελοφάν, οι σακούλες οι χρωματιστές, τα σχοινάκια, τα κοχύλια και οι καρποί.</a:t>
            </a:r>
          </a:p>
          <a:p>
            <a:pPr algn="just">
              <a:lnSpc>
                <a:spcPct val="150000"/>
              </a:lnSpc>
            </a:pPr>
            <a:r>
              <a:rPr lang="el-GR" sz="1500" b="1" dirty="0">
                <a:latin typeface="Times New Roman" charset="0"/>
                <a:ea typeface="Times New Roman" charset="0"/>
                <a:cs typeface="Times New Roman" charset="0"/>
              </a:rPr>
              <a:t>Τροφή για σκέψη</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Σκεφτείτε τι υλικά από τα παραπάνω θα μπορούσαν να χρησιμοποιηθούν για να «μεταμορφωθούν» τα παιδιά σε ξωτικά και νεραΐδες, σε μάγους και μάγισσες, σε βασιλιάδες και βασίλισσες, σε ζώα του δάσους και σε μάγειρες.     </a:t>
            </a: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833C5A4A-8988-96FD-8BA6-847D9602F9AB}"/>
              </a:ext>
            </a:extLst>
          </p:cNvPr>
          <p:cNvSpPr txBox="1"/>
          <p:nvPr/>
        </p:nvSpPr>
        <p:spPr>
          <a:xfrm>
            <a:off x="-90152" y="74274"/>
            <a:ext cx="11140226" cy="417422"/>
          </a:xfrm>
          <a:prstGeom prst="rect">
            <a:avLst/>
          </a:prstGeom>
          <a:noFill/>
        </p:spPr>
        <p:txBody>
          <a:bodyPr wrap="square" rtlCol="0">
            <a:spAutoFit/>
          </a:bodyPr>
          <a:lstStyle/>
          <a:p>
            <a:pPr marL="285750" indent="-285750" algn="ctr">
              <a:lnSpc>
                <a:spcPct val="150000"/>
              </a:lnSpc>
              <a:buFont typeface="Wingdings" charset="2"/>
              <a:buChar char="Ø"/>
            </a:pPr>
            <a:r>
              <a:rPr lang="el-GR" sz="1600" b="1" u="sng" dirty="0">
                <a:latin typeface="Times New Roman" charset="0"/>
                <a:ea typeface="Times New Roman" charset="0"/>
                <a:cs typeface="Times New Roman" charset="0"/>
              </a:rPr>
              <a:t>Τα στοιχειά μετασχηματισμού ενός αφηγηματικού σε δραματικό κείμενο</a:t>
            </a:r>
            <a:endParaRPr lang="en-US" sz="1600" b="1" u="sng"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7343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7730" y="90153"/>
            <a:ext cx="8809149"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Δραματική πλοκή</a:t>
            </a:r>
            <a:r>
              <a:rPr lang="en-US" sz="1600" b="1" dirty="0">
                <a:latin typeface="Times New Roman" charset="0"/>
                <a:ea typeface="Times New Roman" charset="0"/>
                <a:cs typeface="Times New Roman" charset="0"/>
              </a:rPr>
              <a:t>: </a:t>
            </a:r>
            <a:r>
              <a:rPr lang="el-GR" sz="1600" b="1" dirty="0">
                <a:latin typeface="Times New Roman" charset="0"/>
                <a:ea typeface="Times New Roman" charset="0"/>
                <a:cs typeface="Times New Roman" charset="0"/>
              </a:rPr>
              <a:t>Η έννοια και τα είδη της</a:t>
            </a:r>
            <a:endParaRPr lang="en-US" sz="1600" b="1" dirty="0">
              <a:latin typeface="Times New Roman" charset="0"/>
              <a:ea typeface="Times New Roman" charset="0"/>
              <a:cs typeface="Times New Roman" charset="0"/>
            </a:endParaRPr>
          </a:p>
        </p:txBody>
      </p:sp>
      <p:sp>
        <p:nvSpPr>
          <p:cNvPr id="5" name="TextBox 4"/>
          <p:cNvSpPr txBox="1"/>
          <p:nvPr/>
        </p:nvSpPr>
        <p:spPr>
          <a:xfrm>
            <a:off x="0" y="445830"/>
            <a:ext cx="12191999"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Δραματική πλοκή είναι ο τρόπος που συντίθενται, εναλλάσσονται και εξελίσσονται οι δραματικές καταστάσεις ως μέρη της ιστορίας, του σεναρίου, της δράσης στο σύνολο της. </a:t>
            </a:r>
          </a:p>
          <a:p>
            <a:pPr marL="285750" indent="-285750" algn="just">
              <a:lnSpc>
                <a:spcPct val="150000"/>
              </a:lnSpc>
              <a:buFontTx/>
              <a:buChar char="-"/>
            </a:pPr>
            <a:r>
              <a:rPr lang="el-GR" sz="1500" dirty="0">
                <a:latin typeface="Times New Roman" charset="0"/>
                <a:ea typeface="Times New Roman" charset="0"/>
                <a:cs typeface="Times New Roman" charset="0"/>
              </a:rPr>
              <a:t>Δεν είναι απαραίτητο η αιτιότητα να αποτελεί βασικό τρόπο εναλλαγής και εξέλιξης της ιστορίας οδηγώντας σε γραμμική αφήγηση αλλά μπορεί να ακολουθείται μια κυκλική πορεία φωτίζοντας διαφορετικές πλευρές του χώρου, του χρόνου και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Η δραματική πλοκή διερευνάται συνήθως στη δεύτερη φάση της ανάπτυξης τους θεατρικού παιχνιδιού, στη φάση της αναπαραγωγής ενώ μπορεί να παρουσιαστεί με αρχή , μέση και τέλος, δίνοντας φως όποιες και όσες καταστάσεις θέλει κάθε ομάδα, συνθέτοντας διαφορετικές δραματικές πλοκές ως σκηνικά δρώμενα έχοντας ως αφετηρία την ίδια δραματική εμπειρία. </a:t>
            </a:r>
          </a:p>
          <a:p>
            <a:pPr marL="285750" indent="-285750" algn="just">
              <a:lnSpc>
                <a:spcPct val="150000"/>
              </a:lnSpc>
              <a:buFontTx/>
              <a:buChar char="-"/>
            </a:pPr>
            <a:r>
              <a:rPr lang="el-GR" sz="1500" dirty="0">
                <a:latin typeface="Times New Roman" charset="0"/>
                <a:ea typeface="Times New Roman" charset="0"/>
                <a:cs typeface="Times New Roman" charset="0"/>
              </a:rPr>
              <a:t>Εάν η δραματική πλοκή αναπτύσσεται και εξελίσσεται με βάση τη διερεύνηση, τους αυτοσχεδιασμούς και τη δραματική ένταση όπως αναπτύσσεται από τις θεατρικές τεχνικές ονομάζεται «κλιμακούμενη» ενώ όταν βασίζεται σε ένα αφηγηματικό κείμενο, ακολουθώντας και εμβαθύνοντας σε συγκεκριμένες σκηνές ονομάζεται επεισοδιακή πλοκή.  </a:t>
            </a:r>
            <a:endParaRPr lang="en-US" sz="1500" dirty="0">
              <a:latin typeface="Times New Roman" charset="0"/>
              <a:ea typeface="Times New Roman" charset="0"/>
              <a:cs typeface="Times New Roman" charset="0"/>
            </a:endParaRPr>
          </a:p>
        </p:txBody>
      </p:sp>
      <p:sp>
        <p:nvSpPr>
          <p:cNvPr id="7" name="TextBox 6"/>
          <p:cNvSpPr txBox="1"/>
          <p:nvPr/>
        </p:nvSpPr>
        <p:spPr>
          <a:xfrm>
            <a:off x="141667" y="4000649"/>
            <a:ext cx="10367493"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Προτάσεις ανάπτυξης δραματικής και αφηγηματικής πλοκής</a:t>
            </a:r>
            <a:endParaRPr lang="en-US" sz="1600" b="1" dirty="0">
              <a:latin typeface="Times New Roman" charset="0"/>
              <a:ea typeface="Times New Roman" charset="0"/>
              <a:cs typeface="Times New Roman" charset="0"/>
            </a:endParaRPr>
          </a:p>
        </p:txBody>
      </p:sp>
      <p:sp>
        <p:nvSpPr>
          <p:cNvPr id="9" name="TextBox 8"/>
          <p:cNvSpPr txBox="1"/>
          <p:nvPr/>
        </p:nvSpPr>
        <p:spPr>
          <a:xfrm>
            <a:off x="2" y="4649891"/>
            <a:ext cx="12077203" cy="1458861"/>
          </a:xfrm>
          <a:prstGeom prst="rect">
            <a:avLst/>
          </a:prstGeom>
          <a:noFill/>
        </p:spPr>
        <p:txBody>
          <a:bodyPr wrap="square" rtlCol="0">
            <a:spAutoFit/>
          </a:bodyPr>
          <a:lstStyle/>
          <a:p>
            <a:pPr algn="just">
              <a:lnSpc>
                <a:spcPct val="150000"/>
              </a:lnSpc>
            </a:pPr>
            <a:r>
              <a:rPr lang="el-GR" sz="16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Με βάση </a:t>
            </a:r>
            <a:r>
              <a:rPr lang="el-GR" sz="1500" b="1" dirty="0">
                <a:latin typeface="Times New Roman" charset="0"/>
                <a:ea typeface="Times New Roman" charset="0"/>
                <a:cs typeface="Times New Roman" charset="0"/>
              </a:rPr>
              <a:t>το σχέδιο εργασίας που προτείνει ο </a:t>
            </a:r>
            <a:r>
              <a:rPr lang="en-US" sz="1500" b="1" dirty="0">
                <a:latin typeface="Times New Roman" charset="0"/>
                <a:ea typeface="Times New Roman" charset="0"/>
                <a:cs typeface="Times New Roman" charset="0"/>
              </a:rPr>
              <a:t>Brian Way</a:t>
            </a:r>
            <a:r>
              <a:rPr lang="en-US" sz="1500" dirty="0">
                <a:latin typeface="Times New Roman" charset="0"/>
                <a:ea typeface="Times New Roman" charset="0"/>
                <a:cs typeface="Times New Roman" charset="0"/>
              </a:rPr>
              <a:t> (1923-2006)</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η δημιουργία της δραματικής πλοϊκής μπορεί να αρχίσει από </a:t>
            </a:r>
            <a:r>
              <a:rPr lang="el-GR" sz="1500" b="1" dirty="0">
                <a:latin typeface="Times New Roman" charset="0"/>
                <a:ea typeface="Times New Roman" charset="0"/>
                <a:cs typeface="Times New Roman" charset="0"/>
              </a:rPr>
              <a:t>το καθορισμό του εστιακού κέντρου, του δραματικού προβλήματος </a:t>
            </a:r>
            <a:r>
              <a:rPr lang="el-GR" sz="1500" dirty="0">
                <a:latin typeface="Times New Roman" charset="0"/>
                <a:ea typeface="Times New Roman" charset="0"/>
                <a:cs typeface="Times New Roman" charset="0"/>
              </a:rPr>
              <a:t>που μπορεί να δημιουργείται από ένα στοιχείο δραματικής έντασης (απόκρυψη, περιορισμός, ανατροπή) και με αφετηρία τη διερεύνηση αυτή καθορίζεται η εξέλιξη της δραματικής ιστορίας και τα επιμέρους στοιχεία της όπως ο δραματικός χώρος, ο δραματικός χρόνος, τα δραματικά γεγονότα και οι δραματικοί χαρακτήρες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94689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 y="0"/>
            <a:ext cx="12191998" cy="2862322"/>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Με βάση τη </a:t>
            </a:r>
            <a:r>
              <a:rPr lang="el-GR" sz="1500" b="1" dirty="0">
                <a:latin typeface="Times New Roman" charset="0"/>
                <a:ea typeface="Times New Roman" charset="0"/>
                <a:cs typeface="Times New Roman" charset="0"/>
              </a:rPr>
              <a:t>μέθοδο ανάπτυξης δραματικής πλοκής </a:t>
            </a:r>
            <a:r>
              <a:rPr lang="el-GR" sz="1500" dirty="0">
                <a:latin typeface="Times New Roman" charset="0"/>
                <a:ea typeface="Times New Roman" charset="0"/>
                <a:cs typeface="Times New Roman" charset="0"/>
              </a:rPr>
              <a:t>που ονομάζεται </a:t>
            </a:r>
            <a:r>
              <a:rPr lang="el-GR" sz="1500" b="1" dirty="0">
                <a:latin typeface="Times New Roman" charset="0"/>
                <a:ea typeface="Times New Roman" charset="0"/>
                <a:cs typeface="Times New Roman" charset="0"/>
              </a:rPr>
              <a:t>ως αριστοτελική δραματική δομή </a:t>
            </a:r>
            <a:r>
              <a:rPr lang="el-GR" sz="1500" dirty="0">
                <a:latin typeface="Times New Roman" charset="0"/>
                <a:ea typeface="Times New Roman" charset="0"/>
                <a:cs typeface="Times New Roman" charset="0"/>
              </a:rPr>
              <a:t>η δραματική πλοκή μπορεί να αναπτυχθεί σε </a:t>
            </a:r>
            <a:r>
              <a:rPr lang="el-GR" sz="1500" b="1" dirty="0">
                <a:latin typeface="Times New Roman" charset="0"/>
                <a:ea typeface="Times New Roman" charset="0"/>
                <a:cs typeface="Times New Roman" charset="0"/>
              </a:rPr>
              <a:t>τέσσερα στάδια</a:t>
            </a:r>
            <a:r>
              <a:rPr lang="el-GR" sz="1500" dirty="0">
                <a:latin typeface="Times New Roman" charset="0"/>
                <a:ea typeface="Times New Roman" charset="0"/>
                <a:cs typeface="Times New Roman" charset="0"/>
              </a:rPr>
              <a:t>. Στο </a:t>
            </a:r>
            <a:r>
              <a:rPr lang="el-GR" sz="1500" b="1" dirty="0">
                <a:latin typeface="Times New Roman" charset="0"/>
                <a:ea typeface="Times New Roman" charset="0"/>
                <a:cs typeface="Times New Roman" charset="0"/>
              </a:rPr>
              <a:t>πρώτο στάδιο </a:t>
            </a:r>
            <a:r>
              <a:rPr lang="el-GR" sz="1500" dirty="0">
                <a:latin typeface="Times New Roman" charset="0"/>
                <a:ea typeface="Times New Roman" charset="0"/>
                <a:cs typeface="Times New Roman" charset="0"/>
              </a:rPr>
              <a:t>διερευνάται το </a:t>
            </a:r>
            <a:r>
              <a:rPr lang="el-GR" sz="1500" b="1" dirty="0">
                <a:latin typeface="Times New Roman" charset="0"/>
                <a:ea typeface="Times New Roman" charset="0"/>
                <a:cs typeface="Times New Roman" charset="0"/>
              </a:rPr>
              <a:t>πρόβλημα</a:t>
            </a:r>
            <a:r>
              <a:rPr lang="el-GR" sz="1500" dirty="0">
                <a:latin typeface="Times New Roman" charset="0"/>
                <a:ea typeface="Times New Roman" charset="0"/>
                <a:cs typeface="Times New Roman" charset="0"/>
              </a:rPr>
              <a:t> το οποίο προκύπτει, οι </a:t>
            </a:r>
            <a:r>
              <a:rPr lang="el-GR" sz="1500" b="1" dirty="0">
                <a:latin typeface="Times New Roman" charset="0"/>
                <a:ea typeface="Times New Roman" charset="0"/>
                <a:cs typeface="Times New Roman" charset="0"/>
              </a:rPr>
              <a:t>χαρακτήρες</a:t>
            </a:r>
            <a:r>
              <a:rPr lang="el-GR" sz="1500" dirty="0">
                <a:latin typeface="Times New Roman" charset="0"/>
                <a:ea typeface="Times New Roman" charset="0"/>
                <a:cs typeface="Times New Roman" charset="0"/>
              </a:rPr>
              <a:t> που εμπλέκονται στην επίλυσή του και η συγκεκριμένη </a:t>
            </a:r>
            <a:r>
              <a:rPr lang="el-GR" sz="1500" b="1" dirty="0">
                <a:latin typeface="Times New Roman" charset="0"/>
                <a:ea typeface="Times New Roman" charset="0"/>
                <a:cs typeface="Times New Roman" charset="0"/>
              </a:rPr>
              <a:t>δραματική κατάσταση</a:t>
            </a:r>
            <a:r>
              <a:rPr lang="el-GR" sz="1500" dirty="0">
                <a:latin typeface="Times New Roman" charset="0"/>
                <a:ea typeface="Times New Roman" charset="0"/>
                <a:cs typeface="Times New Roman" charset="0"/>
              </a:rPr>
              <a:t>. Στο </a:t>
            </a:r>
            <a:r>
              <a:rPr lang="el-GR" sz="1500" b="1" dirty="0">
                <a:latin typeface="Times New Roman" charset="0"/>
                <a:ea typeface="Times New Roman" charset="0"/>
                <a:cs typeface="Times New Roman" charset="0"/>
              </a:rPr>
              <a:t>δεύτερο στάδιο </a:t>
            </a:r>
            <a:r>
              <a:rPr lang="el-GR" sz="1500" dirty="0">
                <a:latin typeface="Times New Roman" charset="0"/>
                <a:ea typeface="Times New Roman" charset="0"/>
                <a:cs typeface="Times New Roman" charset="0"/>
              </a:rPr>
              <a:t>πραγματοποιείται </a:t>
            </a:r>
            <a:r>
              <a:rPr lang="el-GR" sz="1500" b="1" dirty="0">
                <a:latin typeface="Times New Roman" charset="0"/>
                <a:ea typeface="Times New Roman" charset="0"/>
                <a:cs typeface="Times New Roman" charset="0"/>
              </a:rPr>
              <a:t>αναπαράσταση των γεγονότων της ιστορίας </a:t>
            </a:r>
            <a:r>
              <a:rPr lang="el-GR" sz="1500" dirty="0">
                <a:latin typeface="Times New Roman" charset="0"/>
                <a:ea typeface="Times New Roman" charset="0"/>
                <a:cs typeface="Times New Roman" charset="0"/>
              </a:rPr>
              <a:t>κατά τη διάρκεια της οποίας οι ήρωες αγωνίζονται να βρουν μία λύση. Στο τρίτο στάδιο έχουμε </a:t>
            </a:r>
            <a:r>
              <a:rPr lang="el-GR" sz="1500" b="1" dirty="0">
                <a:latin typeface="Times New Roman" charset="0"/>
                <a:ea typeface="Times New Roman" charset="0"/>
                <a:cs typeface="Times New Roman" charset="0"/>
              </a:rPr>
              <a:t>κορύφωση της δραματικής έντασης</a:t>
            </a:r>
            <a:r>
              <a:rPr lang="el-GR" sz="1500"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Στο τέταρτο στάδιο </a:t>
            </a:r>
            <a:r>
              <a:rPr lang="el-GR" sz="1500" b="1" dirty="0">
                <a:latin typeface="Times New Roman" charset="0"/>
                <a:ea typeface="Times New Roman" charset="0"/>
                <a:cs typeface="Times New Roman" charset="0"/>
              </a:rPr>
              <a:t>επιλύεται το πρόβλημα</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Μια άλλη μέθοδος δημιουργίας δραματικής πλοκής είναι ο χωρισμός του δράματος και ο αυτοσχεδιασμός σε διαφορετικές σκηνές με βάση ένα θέμα και η μετέπειτα ενοποίησή τους σε μια ενιαία δραματική πλοκή.</a:t>
            </a:r>
          </a:p>
          <a:p>
            <a:pPr marL="285750" indent="-285750" algn="just">
              <a:lnSpc>
                <a:spcPct val="150000"/>
              </a:lnSpc>
              <a:buFontTx/>
              <a:buChar char="-"/>
            </a:pPr>
            <a:r>
              <a:rPr lang="el-GR" sz="1500" dirty="0">
                <a:latin typeface="Times New Roman" charset="0"/>
                <a:ea typeface="Times New Roman" charset="0"/>
                <a:cs typeface="Times New Roman" charset="0"/>
              </a:rPr>
              <a:t>Μια άλλη μέθοδος δημιουργίας δραματικής πλοκής είναι η διερεύνηση της ιστορίας ενός συγκεκριμένου δραματικού χαρακτήρα. </a:t>
            </a:r>
          </a:p>
        </p:txBody>
      </p:sp>
    </p:spTree>
    <p:extLst>
      <p:ext uri="{BB962C8B-B14F-4D97-AF65-F5344CB8AC3E}">
        <p14:creationId xmlns:p14="http://schemas.microsoft.com/office/powerpoint/2010/main" val="1581539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23504" y="283334"/>
            <a:ext cx="6851561" cy="369332"/>
          </a:xfrm>
          <a:prstGeom prst="rect">
            <a:avLst/>
          </a:prstGeom>
          <a:noFill/>
        </p:spPr>
        <p:txBody>
          <a:bodyPr wrap="square" rtlCol="0">
            <a:spAutoFit/>
          </a:bodyPr>
          <a:lstStyle/>
          <a:p>
            <a:pPr algn="ctr"/>
            <a:r>
              <a:rPr lang="el-GR" b="1" u="sng" dirty="0">
                <a:latin typeface="Times New Roman" charset="0"/>
                <a:ea typeface="Times New Roman" charset="0"/>
                <a:cs typeface="Times New Roman" charset="0"/>
              </a:rPr>
              <a:t>Μορφές του θεάτρου στην Τυπική εκπαίδευση</a:t>
            </a:r>
            <a:endParaRPr lang="en-US" b="1" u="sng" dirty="0">
              <a:latin typeface="Times New Roman" charset="0"/>
              <a:ea typeface="Times New Roman" charset="0"/>
              <a:cs typeface="Times New Roman" charset="0"/>
            </a:endParaRPr>
          </a:p>
        </p:txBody>
      </p:sp>
      <p:sp>
        <p:nvSpPr>
          <p:cNvPr id="5" name="TextBox 4"/>
          <p:cNvSpPr txBox="1"/>
          <p:nvPr/>
        </p:nvSpPr>
        <p:spPr>
          <a:xfrm>
            <a:off x="117081" y="1149565"/>
            <a:ext cx="10792496" cy="3693319"/>
          </a:xfrm>
          <a:prstGeom prst="rect">
            <a:avLst/>
          </a:prstGeom>
          <a:noFill/>
        </p:spPr>
        <p:txBody>
          <a:bodyPr wrap="square" rtlCol="0">
            <a:spAutoFit/>
          </a:bodyPr>
          <a:lstStyle/>
          <a:p>
            <a:pPr marL="285750" indent="-285750" algn="just">
              <a:lnSpc>
                <a:spcPct val="150000"/>
              </a:lnSpc>
              <a:buFont typeface="Arial" charset="0"/>
              <a:buChar char="•"/>
            </a:pPr>
            <a:r>
              <a:rPr lang="el-GR" dirty="0"/>
              <a:t> </a:t>
            </a:r>
            <a:r>
              <a:rPr lang="el-GR" dirty="0">
                <a:latin typeface="Times New Roman" charset="0"/>
                <a:ea typeface="Times New Roman" charset="0"/>
                <a:cs typeface="Times New Roman" charset="0"/>
              </a:rPr>
              <a:t>Παιδικό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Σχολικό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Θέατρο με βάση θρησκευτικές, εθνικές και άλλες επετείους.</a:t>
            </a:r>
          </a:p>
          <a:p>
            <a:pPr marL="285750" indent="-285750" algn="just">
              <a:lnSpc>
                <a:spcPct val="150000"/>
              </a:lnSpc>
              <a:buFont typeface="Arial" charset="0"/>
              <a:buChar char="•"/>
            </a:pPr>
            <a:r>
              <a:rPr lang="el-GR" dirty="0">
                <a:latin typeface="Times New Roman" charset="0"/>
                <a:ea typeface="Times New Roman" charset="0"/>
                <a:cs typeface="Times New Roman" charset="0"/>
              </a:rPr>
              <a:t>Ένταξη τεχνικών θεάτρου στην εκπαίδευση για τη διδασκαλία γνωστικών αντικειμένων του αναλυτικού προγράμματος.</a:t>
            </a:r>
          </a:p>
          <a:p>
            <a:pPr marL="285750" indent="-285750" algn="just">
              <a:lnSpc>
                <a:spcPct val="150000"/>
              </a:lnSpc>
              <a:buFont typeface="Arial" charset="0"/>
              <a:buChar char="•"/>
            </a:pPr>
            <a:r>
              <a:rPr lang="el-GR" dirty="0">
                <a:latin typeface="Times New Roman" charset="0"/>
                <a:ea typeface="Times New Roman" charset="0"/>
                <a:cs typeface="Times New Roman" charset="0"/>
              </a:rPr>
              <a:t>Θεατρική Αγωγή (</a:t>
            </a:r>
            <a:r>
              <a:rPr lang="el-GR" dirty="0" err="1">
                <a:latin typeface="Times New Roman" charset="0"/>
                <a:ea typeface="Times New Roman" charset="0"/>
                <a:cs typeface="Times New Roman" charset="0"/>
              </a:rPr>
              <a:t>αμέρος</a:t>
            </a:r>
            <a:r>
              <a:rPr lang="el-GR" dirty="0">
                <a:latin typeface="Times New Roman" charset="0"/>
                <a:ea typeface="Times New Roman" charset="0"/>
                <a:cs typeface="Times New Roman" charset="0"/>
              </a:rPr>
              <a:t> της αισθητικής αγωγής μαζί με τα εικαστικά και τη μουσική)</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Θεατροπαιδαγωγικά</a:t>
            </a:r>
            <a:r>
              <a:rPr lang="el-GR" dirty="0">
                <a:latin typeface="Times New Roman" charset="0"/>
                <a:ea typeface="Times New Roman" charset="0"/>
                <a:cs typeface="Times New Roman" charset="0"/>
              </a:rPr>
              <a:t> προγράμματα με βάση διαφορετικές θεματικές.</a:t>
            </a: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l-GR"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41372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1582" y="0"/>
            <a:ext cx="8023539"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Ενδεικτική Βιβλιογραφία</a:t>
            </a:r>
            <a:endParaRPr lang="en-US" b="1" dirty="0">
              <a:latin typeface="Times New Roman" charset="0"/>
              <a:ea typeface="Times New Roman" charset="0"/>
              <a:cs typeface="Times New Roman" charset="0"/>
            </a:endParaRPr>
          </a:p>
        </p:txBody>
      </p:sp>
      <p:sp>
        <p:nvSpPr>
          <p:cNvPr id="6" name="TextBox 5"/>
          <p:cNvSpPr txBox="1"/>
          <p:nvPr/>
        </p:nvSpPr>
        <p:spPr>
          <a:xfrm>
            <a:off x="0" y="221489"/>
            <a:ext cx="12192000" cy="9510296"/>
          </a:xfrm>
          <a:prstGeom prst="rect">
            <a:avLst/>
          </a:prstGeom>
          <a:noFill/>
        </p:spPr>
        <p:txBody>
          <a:bodyPr wrap="square" rtlCol="0">
            <a:spAutoFit/>
          </a:bodyPr>
          <a:lstStyle/>
          <a:p>
            <a:pPr marL="285750" indent="-285750" algn="just">
              <a:lnSpc>
                <a:spcPct val="150000"/>
              </a:lnSpc>
              <a:buFont typeface="Arial" charset="0"/>
              <a:buChar char="•"/>
            </a:pPr>
            <a:r>
              <a:rPr lang="el-GR" dirty="0" err="1">
                <a:latin typeface="Times New Roman" charset="0"/>
                <a:ea typeface="Times New Roman" charset="0"/>
                <a:cs typeface="Times New Roman" charset="0"/>
              </a:rPr>
              <a:t>Άλκηστις</a:t>
            </a:r>
            <a:r>
              <a:rPr lang="el-GR" dirty="0">
                <a:latin typeface="Times New Roman" charset="0"/>
                <a:ea typeface="Times New Roman" charset="0"/>
                <a:cs typeface="Times New Roman" charset="0"/>
              </a:rPr>
              <a:t> (2008). </a:t>
            </a:r>
            <a:r>
              <a:rPr lang="el-GR" i="1" dirty="0">
                <a:latin typeface="Times New Roman" charset="0"/>
                <a:ea typeface="Times New Roman" charset="0"/>
                <a:cs typeface="Times New Roman" charset="0"/>
              </a:rPr>
              <a:t>Μαύρη Αγελάδα-Άσπρη Αγελάδα: Δραματική Τέχνη στην Εκπαίδευση και </a:t>
            </a:r>
            <a:r>
              <a:rPr lang="el-GR" i="1" dirty="0" err="1">
                <a:latin typeface="Times New Roman" charset="0"/>
                <a:ea typeface="Times New Roman" charset="0"/>
                <a:cs typeface="Times New Roman" charset="0"/>
              </a:rPr>
              <a:t>Διαπολιτισμικότητα</a:t>
            </a:r>
            <a:r>
              <a:rPr lang="el-GR" dirty="0">
                <a:latin typeface="Times New Roman" charset="0"/>
                <a:ea typeface="Times New Roman" charset="0"/>
                <a:cs typeface="Times New Roman" charset="0"/>
              </a:rPr>
              <a:t>. Αθήνα: Τόπος.</a:t>
            </a:r>
          </a:p>
          <a:p>
            <a:pPr marL="285750" indent="-285750">
              <a:lnSpc>
                <a:spcPct val="150000"/>
              </a:lnSpc>
              <a:buFont typeface="Arial" charset="0"/>
              <a:buChar char="•"/>
            </a:pPr>
            <a:r>
              <a:rPr lang="el-GR" dirty="0" err="1">
                <a:latin typeface="Times New Roman" charset="0"/>
                <a:ea typeface="Times New Roman" charset="0"/>
                <a:cs typeface="Times New Roman" charset="0"/>
              </a:rPr>
              <a:t>Δημητριάδης</a:t>
            </a:r>
            <a:r>
              <a:rPr lang="el-GR" dirty="0">
                <a:latin typeface="Times New Roman" charset="0"/>
                <a:ea typeface="Times New Roman" charset="0"/>
                <a:cs typeface="Times New Roman" charset="0"/>
              </a:rPr>
              <a:t>, Δ. (2020). </a:t>
            </a:r>
            <a:r>
              <a:rPr lang="el-GR" i="1" dirty="0">
                <a:latin typeface="Times New Roman" charset="0"/>
                <a:ea typeface="Times New Roman" charset="0"/>
                <a:cs typeface="Times New Roman" charset="0"/>
              </a:rPr>
              <a:t>Η </a:t>
            </a:r>
            <a:r>
              <a:rPr lang="el-GR" i="1" dirty="0" err="1">
                <a:latin typeface="Times New Roman" charset="0"/>
                <a:ea typeface="Times New Roman" charset="0"/>
                <a:cs typeface="Times New Roman" charset="0"/>
              </a:rPr>
              <a:t>διδακτικη</a:t>
            </a:r>
            <a:r>
              <a:rPr lang="el-GR" i="1" dirty="0">
                <a:latin typeface="Times New Roman" charset="0"/>
                <a:ea typeface="Times New Roman" charset="0"/>
                <a:cs typeface="Times New Roman" charset="0"/>
              </a:rPr>
              <a:t>́ της </a:t>
            </a:r>
            <a:r>
              <a:rPr lang="el-GR" i="1" dirty="0" err="1">
                <a:latin typeface="Times New Roman" charset="0"/>
                <a:ea typeface="Times New Roman" charset="0"/>
                <a:cs typeface="Times New Roman" charset="0"/>
              </a:rPr>
              <a:t>ιστορίας</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μέσω</a:t>
            </a:r>
            <a:r>
              <a:rPr lang="el-GR" i="1" dirty="0">
                <a:latin typeface="Times New Roman" charset="0"/>
                <a:ea typeface="Times New Roman" charset="0"/>
                <a:cs typeface="Times New Roman" charset="0"/>
              </a:rPr>
              <a:t> της </a:t>
            </a:r>
            <a:r>
              <a:rPr lang="el-GR" i="1" dirty="0" err="1">
                <a:latin typeface="Times New Roman" charset="0"/>
                <a:ea typeface="Times New Roman" charset="0"/>
                <a:cs typeface="Times New Roman" charset="0"/>
              </a:rPr>
              <a:t>δραματικής</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τέχνης</a:t>
            </a:r>
            <a:r>
              <a:rPr lang="el-GR" i="1" dirty="0">
                <a:latin typeface="Times New Roman" charset="0"/>
                <a:ea typeface="Times New Roman" charset="0"/>
                <a:cs typeface="Times New Roman" charset="0"/>
              </a:rPr>
              <a:t> στη </a:t>
            </a:r>
            <a:r>
              <a:rPr lang="el-GR" i="1" dirty="0" err="1">
                <a:latin typeface="Times New Roman" charset="0"/>
                <a:ea typeface="Times New Roman" charset="0"/>
                <a:cs typeface="Times New Roman" charset="0"/>
              </a:rPr>
              <a:t>διαπολιτισμικη</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εκπαίδευση</a:t>
            </a:r>
            <a:r>
              <a:rPr lang="el-GR" i="1" dirty="0">
                <a:latin typeface="Times New Roman" charset="0"/>
                <a:ea typeface="Times New Roman" charset="0"/>
                <a:cs typeface="Times New Roman" charset="0"/>
              </a:rPr>
              <a:t> των </a:t>
            </a:r>
            <a:r>
              <a:rPr lang="el-GR" i="1" dirty="0" err="1">
                <a:latin typeface="Times New Roman" charset="0"/>
                <a:ea typeface="Times New Roman" charset="0"/>
                <a:cs typeface="Times New Roman" charset="0"/>
              </a:rPr>
              <a:t>μαθητών</a:t>
            </a:r>
            <a:r>
              <a:rPr lang="el-GR" i="1" dirty="0">
                <a:latin typeface="Times New Roman" charset="0"/>
                <a:ea typeface="Times New Roman" charset="0"/>
                <a:cs typeface="Times New Roman" charset="0"/>
              </a:rPr>
              <a:t> της Δ’ </a:t>
            </a:r>
            <a:r>
              <a:rPr lang="el-GR" i="1" dirty="0" err="1">
                <a:latin typeface="Times New Roman" charset="0"/>
                <a:ea typeface="Times New Roman" charset="0"/>
                <a:cs typeface="Times New Roman" charset="0"/>
              </a:rPr>
              <a:t>Δημοτικου</a:t>
            </a:r>
            <a:r>
              <a:rPr lang="el-GR" i="1" dirty="0">
                <a:latin typeface="Times New Roman" charset="0"/>
                <a:ea typeface="Times New Roman" charset="0"/>
                <a:cs typeface="Times New Roman" charset="0"/>
              </a:rPr>
              <a:t>́</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Τμήμα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Μέσων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Επικοινωνίας</a:t>
            </a:r>
            <a:r>
              <a:rPr lang="el-GR" dirty="0">
                <a:latin typeface="Times New Roman" charset="0"/>
                <a:ea typeface="Times New Roman" charset="0"/>
                <a:cs typeface="Times New Roman" charset="0"/>
              </a:rPr>
              <a:t> και </a:t>
            </a:r>
            <a:r>
              <a:rPr lang="el-GR" dirty="0" err="1">
                <a:latin typeface="Times New Roman" charset="0"/>
                <a:ea typeface="Times New Roman" charset="0"/>
                <a:cs typeface="Times New Roman" charset="0"/>
              </a:rPr>
              <a:t>Πολιτισμου</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Σχολη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Διεθνών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Σπουδών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Επικοινωνίας</a:t>
            </a:r>
            <a:r>
              <a:rPr lang="el-GR" dirty="0">
                <a:latin typeface="Times New Roman" charset="0"/>
                <a:ea typeface="Times New Roman" charset="0"/>
                <a:cs typeface="Times New Roman" charset="0"/>
              </a:rPr>
              <a:t> &amp; </a:t>
            </a:r>
            <a:r>
              <a:rPr lang="el-GR" dirty="0" err="1">
                <a:latin typeface="Times New Roman" charset="0"/>
                <a:ea typeface="Times New Roman" charset="0"/>
                <a:cs typeface="Times New Roman" charset="0"/>
              </a:rPr>
              <a:t>Πολιτισμου</a:t>
            </a:r>
            <a:r>
              <a:rPr lang="el-GR" dirty="0">
                <a:latin typeface="Times New Roman" charset="0"/>
                <a:ea typeface="Times New Roman" charset="0"/>
                <a:cs typeface="Times New Roman" charset="0"/>
              </a:rPr>
              <a:t>́, </a:t>
            </a:r>
          </a:p>
          <a:p>
            <a:pPr>
              <a:lnSpc>
                <a:spcPct val="150000"/>
              </a:lnSpc>
            </a:pP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Πάντειο</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Πανεπιστήμιο</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n-US" dirty="0">
                <a:latin typeface="Times New Roman" charset="0"/>
                <a:ea typeface="Times New Roman" charset="0"/>
                <a:cs typeface="Times New Roman" charset="0"/>
                <a:hlinkClick r:id="rId2"/>
              </a:rPr>
              <a:t>https://thesis.ekt.gr/thesisBookReader/id/47229?lang=el - page/1/mode/2up</a:t>
            </a:r>
            <a:r>
              <a:rPr lang="el-GR" dirty="0">
                <a:latin typeface="Times New Roman" charset="0"/>
                <a:ea typeface="Times New Roman" charset="0"/>
                <a:cs typeface="Times New Roman" charset="0"/>
              </a:rPr>
              <a:t>) (σ.σ. 322-336). </a:t>
            </a:r>
            <a:r>
              <a:rPr lang="el-GR" dirty="0" err="1">
                <a:latin typeface="Times New Roman" charset="0"/>
                <a:ea typeface="Times New Roman" charset="0"/>
                <a:cs typeface="Times New Roman" charset="0"/>
              </a:rPr>
              <a:t>Κασσωτάκης</a:t>
            </a:r>
            <a:r>
              <a:rPr lang="el-GR" dirty="0">
                <a:latin typeface="Times New Roman" charset="0"/>
                <a:ea typeface="Times New Roman" charset="0"/>
                <a:cs typeface="Times New Roman" charset="0"/>
              </a:rPr>
              <a:t>, Μ.(2006). </a:t>
            </a:r>
            <a:r>
              <a:rPr lang="el-GR" i="1" dirty="0">
                <a:latin typeface="Times New Roman" charset="0"/>
                <a:ea typeface="Times New Roman" charset="0"/>
                <a:cs typeface="Times New Roman" charset="0"/>
              </a:rPr>
              <a:t>Παιδαγωγικά και εκπαιδευτικά ρεύματα από το 18</a:t>
            </a:r>
            <a:r>
              <a:rPr lang="el-GR" i="1" baseline="30000" dirty="0">
                <a:latin typeface="Times New Roman" charset="0"/>
                <a:ea typeface="Times New Roman" charset="0"/>
                <a:cs typeface="Times New Roman" charset="0"/>
              </a:rPr>
              <a:t>ο</a:t>
            </a:r>
            <a:r>
              <a:rPr lang="el-GR" i="1" dirty="0">
                <a:latin typeface="Times New Roman" charset="0"/>
                <a:ea typeface="Times New Roman" charset="0"/>
                <a:cs typeface="Times New Roman" charset="0"/>
              </a:rPr>
              <a:t> αιώνα μέχρι σήμερα</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a:t>
            </a:r>
            <a:r>
              <a:rPr lang="el-GR" dirty="0" err="1">
                <a:latin typeface="Times New Roman" charset="0"/>
                <a:ea typeface="Times New Roman" charset="0"/>
                <a:cs typeface="Times New Roman" charset="0"/>
              </a:rPr>
              <a:t>Αυτόέκδοση</a:t>
            </a:r>
            <a:r>
              <a:rPr lang="el-GR" dirty="0">
                <a:latin typeface="Times New Roman" charset="0"/>
                <a:ea typeface="Times New Roman" charset="0"/>
                <a:cs typeface="Times New Roman" charset="0"/>
              </a:rPr>
              <a:t>.</a:t>
            </a:r>
          </a:p>
          <a:p>
            <a:pPr marL="285750" indent="-285750">
              <a:lnSpc>
                <a:spcPct val="150000"/>
              </a:lnSpc>
              <a:buFont typeface="Arial" panose="020B0604020202020204" pitchFamily="34" charset="0"/>
              <a:buChar char="•"/>
            </a:pP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Ζώνιου</a:t>
            </a:r>
            <a:r>
              <a:rPr lang="el-GR" dirty="0">
                <a:latin typeface="Times New Roman" charset="0"/>
                <a:ea typeface="Times New Roman" charset="0"/>
                <a:cs typeface="Times New Roman" charset="0"/>
              </a:rPr>
              <a:t>, Χ. (2016). Η συμβολή του Θεάτρου του Καταπιεσμένου και άλλων δραματικών τεχνικών στην ανάπτυξη της διαπολιτισμικής ικανότητας των εκπαιδευτικών. Πανεπιστήμιο Θεσσαλίας, Σχολή Ανθρωπιστικών και Κοινωνικών Επιστημών, Τμήμα Παιδαγωγικό Προσχολικής Εκπαίδευσης. </a:t>
            </a:r>
          </a:p>
          <a:p>
            <a:pPr marL="285750" indent="-285750">
              <a:lnSpc>
                <a:spcPct val="150000"/>
              </a:lnSpc>
              <a:buFont typeface="Arial" panose="020B0604020202020204" pitchFamily="34" charset="0"/>
              <a:buChar char="•"/>
            </a:pPr>
            <a:r>
              <a:rPr lang="el-GR" dirty="0">
                <a:latin typeface="Times New Roman" charset="0"/>
                <a:ea typeface="Times New Roman" charset="0"/>
                <a:cs typeface="Times New Roman" charset="0"/>
              </a:rPr>
              <a:t>Κουκουνάρας-</a:t>
            </a:r>
            <a:r>
              <a:rPr lang="el-GR" dirty="0" err="1">
                <a:latin typeface="Times New Roman" charset="0"/>
                <a:ea typeface="Times New Roman" charset="0"/>
                <a:cs typeface="Times New Roman" charset="0"/>
              </a:rPr>
              <a:t>Λιάγκης</a:t>
            </a:r>
            <a:r>
              <a:rPr lang="el-GR" dirty="0">
                <a:latin typeface="Times New Roman" charset="0"/>
                <a:ea typeface="Times New Roman" charset="0"/>
                <a:cs typeface="Times New Roman" charset="0"/>
              </a:rPr>
              <a:t>, Μ. (2009). </a:t>
            </a:r>
            <a:r>
              <a:rPr lang="el-GR" i="1" dirty="0">
                <a:latin typeface="Times New Roman" charset="0"/>
                <a:ea typeface="Times New Roman" charset="0"/>
                <a:cs typeface="Times New Roman" charset="0"/>
              </a:rPr>
              <a:t>Ο θεός ο δικός μου ο δικός σου</a:t>
            </a:r>
            <a:r>
              <a:rPr lang="el-GR" dirty="0">
                <a:latin typeface="Times New Roman" charset="0"/>
                <a:ea typeface="Times New Roman" charset="0"/>
                <a:cs typeface="Times New Roman" charset="0"/>
              </a:rPr>
              <a:t>. Αθήνα: </a:t>
            </a:r>
            <a:r>
              <a:rPr lang="en-US" dirty="0">
                <a:latin typeface="Times New Roman" charset="0"/>
                <a:ea typeface="Times New Roman" charset="0"/>
                <a:cs typeface="Times New Roman" charset="0"/>
              </a:rPr>
              <a:t>Gutenberg</a:t>
            </a:r>
            <a:r>
              <a:rPr lang="el-GR" dirty="0">
                <a:latin typeface="Times New Roman" charset="0"/>
                <a:ea typeface="Times New Roman" charset="0"/>
                <a:cs typeface="Times New Roman" charset="0"/>
              </a:rPr>
              <a:t>-Γιώργος &amp; Κώστας </a:t>
            </a:r>
            <a:r>
              <a:rPr lang="el-GR" dirty="0" err="1">
                <a:latin typeface="Times New Roman" charset="0"/>
                <a:ea typeface="Times New Roman" charset="0"/>
                <a:cs typeface="Times New Roman" charset="0"/>
              </a:rPr>
              <a:t>Δαρδανός</a:t>
            </a:r>
            <a:r>
              <a:rPr lang="el-GR" dirty="0">
                <a:latin typeface="Times New Roman" charset="0"/>
                <a:ea typeface="Times New Roman" charset="0"/>
                <a:cs typeface="Times New Roman" charset="0"/>
              </a:rPr>
              <a:t>.</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Λενακάκης</a:t>
            </a:r>
            <a:r>
              <a:rPr lang="el-GR" dirty="0">
                <a:latin typeface="Times New Roman" charset="0"/>
                <a:ea typeface="Times New Roman" charset="0"/>
                <a:cs typeface="Times New Roman" charset="0"/>
              </a:rPr>
              <a:t>, Α. (2013). Η </a:t>
            </a:r>
            <a:r>
              <a:rPr lang="el-GR" dirty="0" err="1">
                <a:latin typeface="Times New Roman" charset="0"/>
                <a:ea typeface="Times New Roman" charset="0"/>
                <a:cs typeface="Times New Roman" charset="0"/>
              </a:rPr>
              <a:t>μορφοπαιδευτική</a:t>
            </a:r>
            <a:r>
              <a:rPr lang="el-GR" dirty="0">
                <a:latin typeface="Times New Roman" charset="0"/>
                <a:ea typeface="Times New Roman" charset="0"/>
                <a:cs typeface="Times New Roman" charset="0"/>
              </a:rPr>
              <a:t> αξία του παιχνιδιού και του θεάτρου στην εκπαίδευση. Στο Θ. </a:t>
            </a:r>
            <a:r>
              <a:rPr lang="el-GR" dirty="0" err="1">
                <a:latin typeface="Times New Roman" charset="0"/>
                <a:ea typeface="Times New Roman" charset="0"/>
                <a:cs typeface="Times New Roman" charset="0"/>
              </a:rPr>
              <a:t>Γραμματάς</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Επιμ</a:t>
            </a:r>
            <a:r>
              <a:rPr lang="el-GR" dirty="0">
                <a:latin typeface="Times New Roman" charset="0"/>
                <a:ea typeface="Times New Roman" charset="0"/>
                <a:cs typeface="Times New Roman" charset="0"/>
              </a:rPr>
              <a:t>.), Το θέατρο ως </a:t>
            </a:r>
            <a:r>
              <a:rPr lang="el-GR" dirty="0" err="1">
                <a:latin typeface="Times New Roman" charset="0"/>
                <a:ea typeface="Times New Roman" charset="0"/>
                <a:cs typeface="Times New Roman" charset="0"/>
              </a:rPr>
              <a:t>μορφοπαιδευτικό</a:t>
            </a:r>
            <a:r>
              <a:rPr lang="el-GR" dirty="0">
                <a:latin typeface="Times New Roman" charset="0"/>
                <a:ea typeface="Times New Roman" charset="0"/>
                <a:cs typeface="Times New Roman" charset="0"/>
              </a:rPr>
              <a:t> αγαθό και καλλιτεχνική έκφραση στην εκπαίδευση και την κοινωνία. Εγχειρίδιο για το Πρόγραμμα "Θαλής" (</a:t>
            </a:r>
            <a:r>
              <a:rPr lang="el-GR" dirty="0" err="1">
                <a:latin typeface="Times New Roman" charset="0"/>
                <a:ea typeface="Times New Roman" charset="0"/>
                <a:cs typeface="Times New Roman" charset="0"/>
              </a:rPr>
              <a:t>σσ</a:t>
            </a:r>
            <a:r>
              <a:rPr lang="el-GR" dirty="0">
                <a:latin typeface="Times New Roman" charset="0"/>
                <a:ea typeface="Times New Roman" charset="0"/>
                <a:cs typeface="Times New Roman" charset="0"/>
              </a:rPr>
              <a:t>. 58-77). ΕΚΠΑ.</a:t>
            </a:r>
          </a:p>
          <a:p>
            <a:pPr marL="285750" indent="-285750" algn="just">
              <a:lnSpc>
                <a:spcPct val="150000"/>
              </a:lnSpc>
              <a:buFont typeface="Arial" charset="0"/>
              <a:buChar char="•"/>
            </a:pPr>
            <a:r>
              <a:rPr lang="el-GR" dirty="0">
                <a:latin typeface="Times New Roman" charset="0"/>
                <a:ea typeface="Times New Roman" charset="0"/>
                <a:cs typeface="Times New Roman" charset="0"/>
              </a:rPr>
              <a:t>Παπαδόπουλος, Σ. (2010). </a:t>
            </a:r>
            <a:r>
              <a:rPr lang="el-GR" i="1" dirty="0">
                <a:latin typeface="Times New Roman" charset="0"/>
                <a:ea typeface="Times New Roman" charset="0"/>
                <a:cs typeface="Times New Roman" charset="0"/>
              </a:rPr>
              <a:t>Παιδαγωγική́ του θεάτρου</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Αυτοέκδοση</a:t>
            </a:r>
            <a:r>
              <a:rPr lang="el-GR" dirty="0">
                <a:latin typeface="Times New Roman" charset="0"/>
                <a:ea typeface="Times New Roman" charset="0"/>
                <a:cs typeface="Times New Roman" charset="0"/>
              </a:rPr>
              <a:t>.</a:t>
            </a:r>
          </a:p>
          <a:p>
            <a:pPr marL="285750" indent="-285750">
              <a:lnSpc>
                <a:spcPct val="150000"/>
              </a:lnSpc>
              <a:buFont typeface="Arial" charset="0"/>
              <a:buChar char="•"/>
            </a:pPr>
            <a:r>
              <a:rPr lang="el-GR" dirty="0" err="1">
                <a:latin typeface="Times New Roman" charset="0"/>
                <a:ea typeface="Times New Roman" charset="0"/>
                <a:cs typeface="Times New Roman" charset="0"/>
              </a:rPr>
              <a:t>Πίγκου</a:t>
            </a:r>
            <a:r>
              <a:rPr lang="el-GR" dirty="0">
                <a:latin typeface="Times New Roman" charset="0"/>
                <a:ea typeface="Times New Roman" charset="0"/>
                <a:cs typeface="Times New Roman" charset="0"/>
              </a:rPr>
              <a:t> - </a:t>
            </a:r>
            <a:r>
              <a:rPr lang="el-GR" dirty="0" err="1">
                <a:latin typeface="Times New Roman" charset="0"/>
                <a:ea typeface="Times New Roman" charset="0"/>
                <a:cs typeface="Times New Roman" charset="0"/>
              </a:rPr>
              <a:t>Ρεπούση</a:t>
            </a:r>
            <a:r>
              <a:rPr lang="el-GR" dirty="0">
                <a:latin typeface="Times New Roman" charset="0"/>
                <a:ea typeface="Times New Roman" charset="0"/>
                <a:cs typeface="Times New Roman" charset="0"/>
              </a:rPr>
              <a:t>, Μ. (2019).</a:t>
            </a:r>
            <a:r>
              <a:rPr lang="el-GR" i="1" dirty="0">
                <a:latin typeface="Times New Roman" charset="0"/>
                <a:ea typeface="Times New Roman" charset="0"/>
                <a:cs typeface="Times New Roman" charset="0"/>
              </a:rPr>
              <a:t>Από́ το θέατρο στην εκπαίδευση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Καστανιώτης</a:t>
            </a:r>
            <a:r>
              <a:rPr lang="el-GR" dirty="0">
                <a:latin typeface="Times New Roman" charset="0"/>
                <a:ea typeface="Times New Roman" charset="0"/>
                <a:cs typeface="Times New Roman" charset="0"/>
              </a:rPr>
              <a:t>.</a:t>
            </a: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r>
              <a:rPr lang="el-GR" dirty="0" err="1">
                <a:latin typeface="Times New Roman" charset="0"/>
                <a:ea typeface="Times New Roman" charset="0"/>
                <a:cs typeface="Times New Roman" charset="0"/>
              </a:rPr>
              <a:t>Πυργιωτάκης</a:t>
            </a:r>
            <a:r>
              <a:rPr lang="el-GR" dirty="0">
                <a:latin typeface="Times New Roman" charset="0"/>
                <a:ea typeface="Times New Roman" charset="0"/>
                <a:cs typeface="Times New Roman" charset="0"/>
              </a:rPr>
              <a:t>, Ι. Ε. (2011). </a:t>
            </a:r>
            <a:r>
              <a:rPr lang="el-GR" i="1" dirty="0" err="1">
                <a:latin typeface="Times New Roman" charset="0"/>
                <a:ea typeface="Times New Roman" charset="0"/>
                <a:cs typeface="Times New Roman" charset="0"/>
              </a:rPr>
              <a:t>Εισαγωγη</a:t>
            </a:r>
            <a:r>
              <a:rPr lang="el-GR" i="1" dirty="0">
                <a:latin typeface="Times New Roman" charset="0"/>
                <a:ea typeface="Times New Roman" charset="0"/>
                <a:cs typeface="Times New Roman" charset="0"/>
              </a:rPr>
              <a:t>́ στην </a:t>
            </a:r>
            <a:r>
              <a:rPr lang="el-GR" i="1" dirty="0" err="1">
                <a:latin typeface="Times New Roman" charset="0"/>
                <a:ea typeface="Times New Roman" charset="0"/>
                <a:cs typeface="Times New Roman" charset="0"/>
              </a:rPr>
              <a:t>Παιδαγωγικη</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Επιστήμη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Πεδίο</a:t>
            </a:r>
            <a:r>
              <a:rPr lang="el-GR" dirty="0">
                <a:latin typeface="Times New Roman" charset="0"/>
                <a:ea typeface="Times New Roman" charset="0"/>
                <a:cs typeface="Times New Roman" charset="0"/>
              </a:rPr>
              <a:t>. </a:t>
            </a:r>
          </a:p>
          <a:p>
            <a:pPr marL="285750" indent="-285750">
              <a:lnSpc>
                <a:spcPct val="150000"/>
              </a:lnSpc>
              <a:buFont typeface="Arial" charset="0"/>
              <a:buChar char="•"/>
            </a:pPr>
            <a:r>
              <a:rPr lang="el-GR" dirty="0">
                <a:latin typeface="Times New Roman" charset="0"/>
                <a:ea typeface="Times New Roman" charset="0"/>
                <a:cs typeface="Times New Roman" charset="0"/>
              </a:rPr>
              <a:t>Τσιάρας, Α. (2005). </a:t>
            </a:r>
            <a:r>
              <a:rPr lang="el-GR" i="1" dirty="0">
                <a:latin typeface="Times New Roman" charset="0"/>
                <a:ea typeface="Times New Roman" charset="0"/>
                <a:cs typeface="Times New Roman" charset="0"/>
              </a:rPr>
              <a:t>Το δράμα και το θέατρο στην εκπαίδευση</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Εκτυπώσεις-Εκδόσεις Παπούλιας.</a:t>
            </a:r>
          </a:p>
          <a:p>
            <a:pPr>
              <a:lnSpc>
                <a:spcPct val="150000"/>
              </a:lnSpc>
            </a:pPr>
            <a:br>
              <a:rPr lang="el-GR" dirty="0">
                <a:latin typeface="Times New Roman" charset="0"/>
                <a:ea typeface="Times New Roman" charset="0"/>
                <a:cs typeface="Times New Roman" charset="0"/>
              </a:rPr>
            </a:b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7086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693171-DDCF-9B22-5DDB-E0A00E061FEC}"/>
              </a:ext>
            </a:extLst>
          </p:cNvPr>
          <p:cNvSpPr txBox="1"/>
          <p:nvPr/>
        </p:nvSpPr>
        <p:spPr>
          <a:xfrm>
            <a:off x="2367148" y="332509"/>
            <a:ext cx="7457704" cy="458011"/>
          </a:xfrm>
          <a:prstGeom prst="rect">
            <a:avLst/>
          </a:prstGeom>
          <a:noFill/>
        </p:spPr>
        <p:txBody>
          <a:bodyPr wrap="square" rtlCol="0">
            <a:spAutoFit/>
          </a:bodyPr>
          <a:lstStyle/>
          <a:p>
            <a:pPr marL="285750" indent="-285750" algn="ctr">
              <a:lnSpc>
                <a:spcPct val="150000"/>
              </a:lnSpc>
              <a:buFont typeface="Wingdings" pitchFamily="2" charset="2"/>
              <a:buChar char="Ø"/>
            </a:pPr>
            <a:r>
              <a:rPr lang="el-GR" b="1" dirty="0">
                <a:latin typeface="Times New Roman" panose="02020603050405020304" pitchFamily="18" charset="0"/>
                <a:cs typeface="Times New Roman" panose="02020603050405020304" pitchFamily="18" charset="0"/>
              </a:rPr>
              <a:t>ΑΝΑΚΕΦΑΛΑΙΩΣΗ</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917ADC9-4F50-C8C9-FFD5-9ABEDB40BC43}"/>
              </a:ext>
            </a:extLst>
          </p:cNvPr>
          <p:cNvSpPr txBox="1"/>
          <p:nvPr/>
        </p:nvSpPr>
        <p:spPr>
          <a:xfrm>
            <a:off x="95003" y="1068778"/>
            <a:ext cx="11602193"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1.</a:t>
            </a:r>
            <a:r>
              <a:rPr lang="en-GR" b="1" dirty="0">
                <a:latin typeface="Times New Roman" panose="02020603050405020304" pitchFamily="18" charset="0"/>
                <a:cs typeface="Times New Roman" panose="02020603050405020304" pitchFamily="18" charset="0"/>
              </a:rPr>
              <a:t> </a:t>
            </a:r>
            <a:r>
              <a:rPr lang="el-GR" b="1" u="sng" dirty="0">
                <a:latin typeface="Times New Roman" panose="02020603050405020304" pitchFamily="18" charset="0"/>
                <a:cs typeface="Times New Roman" panose="02020603050405020304" pitchFamily="18" charset="0"/>
              </a:rPr>
              <a:t>Από το αφηγηματικό στο δραματικό περιβάλλον</a:t>
            </a:r>
            <a:endParaRPr lang="en-GR" b="1" u="sng" dirty="0">
              <a:latin typeface="Times New Roman" panose="02020603050405020304" pitchFamily="18" charset="0"/>
              <a:cs typeface="Times New Roman" panose="02020603050405020304" pitchFamily="18" charset="0"/>
            </a:endParaRPr>
          </a:p>
        </p:txBody>
      </p:sp>
      <p:cxnSp>
        <p:nvCxnSpPr>
          <p:cNvPr id="7" name="Straight Arrow Connector 6">
            <a:extLst>
              <a:ext uri="{FF2B5EF4-FFF2-40B4-BE49-F238E27FC236}">
                <a16:creationId xmlns:a16="http://schemas.microsoft.com/office/drawing/2014/main" id="{ED3F23FC-02D3-4384-694B-3173AC3F664A}"/>
              </a:ext>
            </a:extLst>
          </p:cNvPr>
          <p:cNvCxnSpPr>
            <a:cxnSpLocks/>
          </p:cNvCxnSpPr>
          <p:nvPr/>
        </p:nvCxnSpPr>
        <p:spPr>
          <a:xfrm flipH="1">
            <a:off x="2790701" y="1438110"/>
            <a:ext cx="2481381" cy="1340716"/>
          </a:xfrm>
          <a:prstGeom prst="straightConnector1">
            <a:avLst/>
          </a:prstGeom>
          <a:ln w="41275">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528F874-4E5C-4DEE-6198-B86FB2999ED8}"/>
              </a:ext>
            </a:extLst>
          </p:cNvPr>
          <p:cNvCxnSpPr>
            <a:cxnSpLocks/>
          </p:cNvCxnSpPr>
          <p:nvPr/>
        </p:nvCxnSpPr>
        <p:spPr>
          <a:xfrm>
            <a:off x="6096000" y="1349049"/>
            <a:ext cx="2893621" cy="1346650"/>
          </a:xfrm>
          <a:prstGeom prst="straightConnector1">
            <a:avLst/>
          </a:prstGeom>
          <a:ln w="41275">
            <a:tailEnd type="triangle"/>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B59F5887-1A41-AB97-41CD-BC910C5CEFB5}"/>
              </a:ext>
            </a:extLst>
          </p:cNvPr>
          <p:cNvSpPr txBox="1"/>
          <p:nvPr/>
        </p:nvSpPr>
        <p:spPr>
          <a:xfrm>
            <a:off x="858139" y="2755077"/>
            <a:ext cx="4550510" cy="3366499"/>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Α.Δομικά</a:t>
            </a:r>
            <a:r>
              <a:rPr lang="el-GR" b="1" dirty="0">
                <a:latin typeface="Times New Roman" panose="02020603050405020304" pitchFamily="18" charset="0"/>
                <a:cs typeface="Times New Roman" panose="02020603050405020304" pitchFamily="18" charset="0"/>
              </a:rPr>
              <a:t> στοιχεία του θεατρικού/έργου/κειμένου</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Στοιχεία που ενυπάρχουν στο αφηγηματικό και δραματικό περιβάλλον και οι συμμετέχοντες/</a:t>
            </a:r>
            <a:r>
              <a:rPr lang="el-GR" dirty="0" err="1">
                <a:latin typeface="Times New Roman" panose="02020603050405020304" pitchFamily="18" charset="0"/>
                <a:cs typeface="Times New Roman" panose="02020603050405020304" pitchFamily="18" charset="0"/>
              </a:rPr>
              <a:t>ουσες</a:t>
            </a:r>
            <a:r>
              <a:rPr lang="el-GR" dirty="0">
                <a:latin typeface="Times New Roman" panose="02020603050405020304" pitchFamily="18" charset="0"/>
                <a:cs typeface="Times New Roman" panose="02020603050405020304" pitchFamily="18" charset="0"/>
              </a:rPr>
              <a:t> εμβαθύνουν μέσω του </a:t>
            </a:r>
            <a:r>
              <a:rPr lang="el-GR" dirty="0" err="1">
                <a:latin typeface="Times New Roman" panose="02020603050405020304" pitchFamily="18" charset="0"/>
                <a:cs typeface="Times New Roman" panose="02020603050405020304" pitchFamily="18" charset="0"/>
              </a:rPr>
              <a:t>θεατροπαιδαγωγικού</a:t>
            </a:r>
            <a:r>
              <a:rPr lang="el-GR" dirty="0">
                <a:latin typeface="Times New Roman" panose="02020603050405020304" pitchFamily="18" charset="0"/>
                <a:cs typeface="Times New Roman" panose="02020603050405020304" pitchFamily="18" charset="0"/>
              </a:rPr>
              <a:t> εργαστηρίου (εστιακό κέντρο, δραματικός χώρος, δραματικός χρόνος, </a:t>
            </a:r>
            <a:r>
              <a:rPr lang="el-GR" dirty="0">
                <a:solidFill>
                  <a:srgbClr val="FF0000"/>
                </a:solidFill>
                <a:latin typeface="Times New Roman" panose="02020603050405020304" pitchFamily="18" charset="0"/>
                <a:cs typeface="Times New Roman" panose="02020603050405020304" pitchFamily="18" charset="0"/>
              </a:rPr>
              <a:t>δραματική ένταση, </a:t>
            </a:r>
            <a:r>
              <a:rPr lang="el-GR" dirty="0">
                <a:latin typeface="Times New Roman" panose="02020603050405020304" pitchFamily="18" charset="0"/>
                <a:cs typeface="Times New Roman" panose="02020603050405020304" pitchFamily="18" charset="0"/>
              </a:rPr>
              <a:t>δραματικές καταστάσεις)</a:t>
            </a:r>
            <a:endParaRPr lang="en-GR"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6EA724B4-3B19-45A6-9B7C-29B6B08ED651}"/>
              </a:ext>
            </a:extLst>
          </p:cNvPr>
          <p:cNvSpPr txBox="1"/>
          <p:nvPr/>
        </p:nvSpPr>
        <p:spPr>
          <a:xfrm>
            <a:off x="6626432" y="2695699"/>
            <a:ext cx="5070764" cy="2120004"/>
          </a:xfrm>
          <a:prstGeom prst="rect">
            <a:avLst/>
          </a:prstGeom>
          <a:noFill/>
        </p:spPr>
        <p:txBody>
          <a:bodyPr wrap="square" rtlCol="0">
            <a:spAutoFit/>
          </a:bodyPr>
          <a:lstStyle/>
          <a:p>
            <a:pPr algn="just">
              <a:lnSpc>
                <a:spcPct val="150000"/>
              </a:lnSpc>
            </a:pPr>
            <a:r>
              <a:rPr lang="en-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Β.Στοιχεία</a:t>
            </a:r>
            <a:r>
              <a:rPr lang="el-GR" b="1" dirty="0">
                <a:latin typeface="Times New Roman" panose="02020603050405020304" pitchFamily="18" charset="0"/>
                <a:cs typeface="Times New Roman" panose="02020603050405020304" pitchFamily="18" charset="0"/>
              </a:rPr>
              <a:t> που μετατρέπουν το αφηγηματικό σε δραματικό</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δράση, εκφραστικά μέσα ηθοποιού, δραματικοί διάλογοι, </a:t>
            </a:r>
            <a:r>
              <a:rPr lang="el-GR" b="1" dirty="0">
                <a:latin typeface="Times New Roman" panose="02020603050405020304" pitchFamily="18" charset="0"/>
                <a:cs typeface="Times New Roman" panose="02020603050405020304" pitchFamily="18" charset="0"/>
              </a:rPr>
              <a:t>σκηνικές πρακτικές (</a:t>
            </a:r>
            <a:r>
              <a:rPr lang="el-GR" b="1" dirty="0">
                <a:solidFill>
                  <a:srgbClr val="FF0000"/>
                </a:solidFill>
                <a:latin typeface="Times New Roman" panose="02020603050405020304" pitchFamily="18" charset="0"/>
                <a:cs typeface="Times New Roman" panose="02020603050405020304" pitchFamily="18" charset="0"/>
              </a:rPr>
              <a:t>διαμόρφωση σκηνικού περιβάλλοντος, διαμόρφωση χρόνου,  </a:t>
            </a:r>
            <a:r>
              <a:rPr lang="el-GR" b="1" dirty="0">
                <a:latin typeface="Times New Roman" panose="02020603050405020304" pitchFamily="18" charset="0"/>
                <a:cs typeface="Times New Roman" panose="02020603050405020304" pitchFamily="18" charset="0"/>
              </a:rPr>
              <a:t>δραματική πλοκή</a:t>
            </a:r>
            <a:r>
              <a:rPr lang="el-GR" dirty="0">
                <a:latin typeface="Times New Roman" panose="02020603050405020304" pitchFamily="18" charset="0"/>
                <a:cs typeface="Times New Roman" panose="02020603050405020304" pitchFamily="18" charset="0"/>
              </a:rPr>
              <a:t>)</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050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A17E1E-94E5-2EAA-BAB6-C8034F185B7E}"/>
              </a:ext>
            </a:extLst>
          </p:cNvPr>
          <p:cNvSpPr txBox="1"/>
          <p:nvPr/>
        </p:nvSpPr>
        <p:spPr>
          <a:xfrm>
            <a:off x="3047011" y="0"/>
            <a:ext cx="6097978" cy="369332"/>
          </a:xfrm>
          <a:prstGeom prst="rect">
            <a:avLst/>
          </a:prstGeom>
          <a:noFill/>
        </p:spPr>
        <p:txBody>
          <a:bodyPr wrap="square">
            <a:spAutoFit/>
          </a:bodyPr>
          <a:lstStyle/>
          <a:p>
            <a:pPr algn="ctr"/>
            <a:r>
              <a:rPr lang="el-GR" b="1" dirty="0" err="1">
                <a:latin typeface="Times New Roman" panose="02020603050405020304" pitchFamily="18" charset="0"/>
                <a:cs typeface="Times New Roman" panose="02020603050405020304" pitchFamily="18" charset="0"/>
              </a:rPr>
              <a:t>Α.Δομικά</a:t>
            </a:r>
            <a:r>
              <a:rPr lang="el-GR" b="1" dirty="0">
                <a:latin typeface="Times New Roman" panose="02020603050405020304" pitchFamily="18" charset="0"/>
                <a:cs typeface="Times New Roman" panose="02020603050405020304" pitchFamily="18" charset="0"/>
              </a:rPr>
              <a:t> στοιχεία του θεατρικού/έργου/κειμένου</a:t>
            </a:r>
            <a:endParaRPr lang="en-GR" dirty="0"/>
          </a:p>
        </p:txBody>
      </p:sp>
      <p:sp>
        <p:nvSpPr>
          <p:cNvPr id="6" name="TextBox 5">
            <a:extLst>
              <a:ext uri="{FF2B5EF4-FFF2-40B4-BE49-F238E27FC236}">
                <a16:creationId xmlns:a16="http://schemas.microsoft.com/office/drawing/2014/main" id="{CF147C7C-AFBD-9C57-5D6F-CD9D4A676A4A}"/>
              </a:ext>
            </a:extLst>
          </p:cNvPr>
          <p:cNvSpPr txBox="1"/>
          <p:nvPr/>
        </p:nvSpPr>
        <p:spPr>
          <a:xfrm>
            <a:off x="0" y="369332"/>
            <a:ext cx="12192000" cy="5028492"/>
          </a:xfrm>
          <a:prstGeom prst="rect">
            <a:avLst/>
          </a:prstGeom>
          <a:noFill/>
        </p:spPr>
        <p:txBody>
          <a:bodyPr wrap="square" rtlCol="0">
            <a:spAutoFit/>
          </a:bodyPr>
          <a:lstStyle/>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Εστιακό Κέντρο</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charset="0"/>
                <a:cs typeface="Times New Roman" charset="0"/>
              </a:rPr>
              <a:t>Η </a:t>
            </a:r>
            <a:r>
              <a:rPr lang="el-GR" sz="1800" dirty="0">
                <a:latin typeface="Times New Roman" charset="0"/>
                <a:ea typeface="Times New Roman" charset="0"/>
                <a:cs typeface="Times New Roman" charset="0"/>
              </a:rPr>
              <a:t>γενική θεματική περιοχή του εργαστηρίου. Γενικό και ειδικό θέμα της θεματικής περιοχής. Προκείμενο των βασικών σημείων εστίασης μέσω θεατρικών τεχνικών. Ποιες είναι οι πλευρές εστίασης, οι χαρακτήρες,  κεντρικό γεγονός, επιμέρους καταστάσεις</a:t>
            </a:r>
          </a:p>
          <a:p>
            <a:pPr marL="342900" indent="-342900" algn="just">
              <a:lnSpc>
                <a:spcPct val="150000"/>
              </a:lnSpc>
              <a:buAutoNum type="arabicPeriod"/>
            </a:pPr>
            <a:r>
              <a:rPr lang="el-GR" b="1" dirty="0">
                <a:latin typeface="Times New Roman" charset="0"/>
                <a:ea typeface="Times New Roman" charset="0"/>
                <a:cs typeface="Times New Roman" charset="0"/>
              </a:rPr>
              <a:t>Δραματικός Χώρος</a:t>
            </a:r>
            <a:r>
              <a:rPr lang="en-GB" b="1"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Δραματουργική οριοθέτηση του χώρου μέσω</a:t>
            </a:r>
            <a:r>
              <a:rPr lang="en-GB"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α. </a:t>
            </a:r>
            <a:r>
              <a:rPr lang="el-GR" u="sng" dirty="0">
                <a:latin typeface="Times New Roman" charset="0"/>
                <a:ea typeface="Times New Roman" charset="0"/>
                <a:cs typeface="Times New Roman" charset="0"/>
              </a:rPr>
              <a:t>αρχιτεκτονικά χαρακτηριστικά </a:t>
            </a:r>
            <a:r>
              <a:rPr lang="el-GR" dirty="0">
                <a:latin typeface="Times New Roman" charset="0"/>
                <a:ea typeface="Times New Roman" charset="0"/>
                <a:cs typeface="Times New Roman" charset="0"/>
              </a:rPr>
              <a:t>(μέγεθος, φωτισμός, εσωτερικός/εξωτερικός χώρος, φωτισμός, υλικά κατασκευής, </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αισθήσεις, αντικείμενα, διάταξη χώρων β. </a:t>
            </a:r>
            <a:r>
              <a:rPr lang="el-GR" u="sng" dirty="0">
                <a:latin typeface="Times New Roman" panose="02020603050405020304" pitchFamily="18" charset="0"/>
                <a:cs typeface="Times New Roman" panose="02020603050405020304" pitchFamily="18" charset="0"/>
              </a:rPr>
              <a:t>Συμβολισμοί</a:t>
            </a:r>
            <a:r>
              <a:rPr lang="el-GR" dirty="0">
                <a:latin typeface="Times New Roman" panose="02020603050405020304" pitchFamily="18" charset="0"/>
                <a:cs typeface="Times New Roman" panose="02020603050405020304" pitchFamily="18" charset="0"/>
              </a:rPr>
              <a:t> (χώρος εξουσίας, χώρος ονείρου), γ. </a:t>
            </a:r>
            <a:r>
              <a:rPr lang="el-GR" u="sng" dirty="0">
                <a:latin typeface="Times New Roman" panose="02020603050405020304" pitchFamily="18" charset="0"/>
                <a:cs typeface="Times New Roman" panose="02020603050405020304" pitchFamily="18" charset="0"/>
              </a:rPr>
              <a:t>Σύνδεση με χρόνο</a:t>
            </a:r>
            <a:r>
              <a:rPr lang="el-GR" dirty="0">
                <a:latin typeface="Times New Roman" panose="02020603050405020304" pitchFamily="18" charset="0"/>
                <a:cs typeface="Times New Roman" panose="02020603050405020304" pitchFamily="18" charset="0"/>
              </a:rPr>
              <a:t>, δ. </a:t>
            </a:r>
            <a:r>
              <a:rPr lang="el-GR" u="sng" dirty="0" err="1">
                <a:latin typeface="Times New Roman" panose="02020603050405020304" pitchFamily="18" charset="0"/>
                <a:cs typeface="Times New Roman" panose="02020603050405020304" pitchFamily="18" charset="0"/>
              </a:rPr>
              <a:t>Προσβασιμότοτητα</a:t>
            </a:r>
            <a:r>
              <a:rPr lang="el-GR" u="sng"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(μυστικό, διασκέδασης) ε. </a:t>
            </a:r>
            <a:r>
              <a:rPr lang="el-GR" u="sng" dirty="0">
                <a:latin typeface="Times New Roman" panose="02020603050405020304" pitchFamily="18" charset="0"/>
                <a:cs typeface="Times New Roman" panose="02020603050405020304" pitchFamily="18" charset="0"/>
              </a:rPr>
              <a:t>Χώροι συγκεκριμένων καταστάσεων</a:t>
            </a:r>
            <a:r>
              <a:rPr lang="el-GR" dirty="0">
                <a:latin typeface="Times New Roman" panose="02020603050405020304" pitchFamily="18" charset="0"/>
                <a:cs typeface="Times New Roman" panose="02020603050405020304" pitchFamily="18" charset="0"/>
              </a:rPr>
              <a:t> (κάστρο, καράβι, καλύβα, βαγόνι..)</a:t>
            </a:r>
          </a:p>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 Δραματικός Χρόνος</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 </a:t>
            </a:r>
            <a:r>
              <a:rPr lang="el-GR" u="sng" dirty="0">
                <a:latin typeface="Times New Roman" panose="02020603050405020304" pitchFamily="18" charset="0"/>
                <a:cs typeface="Times New Roman" panose="02020603050405020304" pitchFamily="18" charset="0"/>
              </a:rPr>
              <a:t>Συνύπαρξη δραματικό παρόντος </a:t>
            </a:r>
            <a:r>
              <a:rPr lang="el-GR" dirty="0">
                <a:latin typeface="Times New Roman" panose="02020603050405020304" pitchFamily="18" charset="0"/>
                <a:cs typeface="Times New Roman" panose="02020603050405020304" pitchFamily="18" charset="0"/>
              </a:rPr>
              <a:t>και </a:t>
            </a:r>
            <a:r>
              <a:rPr lang="el-GR" u="sng" dirty="0">
                <a:latin typeface="Times New Roman" panose="02020603050405020304" pitchFamily="18" charset="0"/>
                <a:cs typeface="Times New Roman" panose="02020603050405020304" pitchFamily="18" charset="0"/>
              </a:rPr>
              <a:t>μυθοπλαστικού παρελθόντος, παρόντος και μέλλοντος, </a:t>
            </a:r>
            <a:r>
              <a:rPr lang="el-GR" dirty="0">
                <a:latin typeface="Times New Roman" panose="02020603050405020304" pitchFamily="18" charset="0"/>
                <a:cs typeface="Times New Roman" panose="02020603050405020304" pitchFamily="18" charset="0"/>
              </a:rPr>
              <a:t>β. </a:t>
            </a:r>
            <a:r>
              <a:rPr lang="el-GR" u="sng" dirty="0">
                <a:latin typeface="Times New Roman" panose="02020603050405020304" pitchFamily="18" charset="0"/>
                <a:cs typeface="Times New Roman" panose="02020603050405020304" pitchFamily="18" charset="0"/>
              </a:rPr>
              <a:t>Μη ημερολογιακός χρόνος</a:t>
            </a:r>
            <a:r>
              <a:rPr lang="el-GR" dirty="0">
                <a:latin typeface="Times New Roman" panose="02020603050405020304" pitchFamily="18" charset="0"/>
                <a:cs typeface="Times New Roman" panose="02020603050405020304" pitchFamily="18" charset="0"/>
              </a:rPr>
              <a:t>, μετάβαση σε διαφορετικά χρονικά σημεία γ. Το </a:t>
            </a:r>
            <a:r>
              <a:rPr lang="el-GR" u="sng" dirty="0">
                <a:latin typeface="Times New Roman" panose="02020603050405020304" pitchFamily="18" charset="0"/>
                <a:cs typeface="Times New Roman" panose="02020603050405020304" pitchFamily="18" charset="0"/>
              </a:rPr>
              <a:t>παρελθόν </a:t>
            </a:r>
            <a:r>
              <a:rPr lang="el-GR" dirty="0">
                <a:latin typeface="Times New Roman" panose="02020603050405020304" pitchFamily="18" charset="0"/>
                <a:cs typeface="Times New Roman" panose="02020603050405020304" pitchFamily="18" charset="0"/>
              </a:rPr>
              <a:t>φωτίζει τη </a:t>
            </a:r>
            <a:r>
              <a:rPr lang="el-GR" u="sng" dirty="0">
                <a:latin typeface="Times New Roman" panose="02020603050405020304" pitchFamily="18" charset="0"/>
                <a:cs typeface="Times New Roman" panose="02020603050405020304" pitchFamily="18" charset="0"/>
              </a:rPr>
              <a:t>συμπεριφορά των χαρακτήρων στο παρόν</a:t>
            </a:r>
            <a:r>
              <a:rPr lang="el-GR" dirty="0">
                <a:latin typeface="Times New Roman" panose="02020603050405020304" pitchFamily="18" charset="0"/>
                <a:cs typeface="Times New Roman" panose="02020603050405020304" pitchFamily="18" charset="0"/>
              </a:rPr>
              <a:t> και το </a:t>
            </a:r>
            <a:r>
              <a:rPr lang="el-GR" u="sng" dirty="0">
                <a:latin typeface="Times New Roman" panose="02020603050405020304" pitchFamily="18" charset="0"/>
                <a:cs typeface="Times New Roman" panose="02020603050405020304" pitchFamily="18" charset="0"/>
              </a:rPr>
              <a:t>μέλλον</a:t>
            </a:r>
            <a:r>
              <a:rPr lang="el-GR" dirty="0">
                <a:latin typeface="Times New Roman" panose="02020603050405020304" pitchFamily="18" charset="0"/>
                <a:cs typeface="Times New Roman" panose="02020603050405020304" pitchFamily="18" charset="0"/>
              </a:rPr>
              <a:t> τα </a:t>
            </a:r>
            <a:r>
              <a:rPr lang="el-GR" u="sng" dirty="0">
                <a:latin typeface="Times New Roman" panose="02020603050405020304" pitchFamily="18" charset="0"/>
                <a:cs typeface="Times New Roman" panose="02020603050405020304" pitchFamily="18" charset="0"/>
              </a:rPr>
              <a:t>αποτελέσματα των αποφάσεων του παρόντος </a:t>
            </a:r>
            <a:r>
              <a:rPr lang="el-GR" dirty="0">
                <a:latin typeface="Times New Roman" panose="02020603050405020304" pitchFamily="18" charset="0"/>
                <a:cs typeface="Times New Roman" panose="02020603050405020304" pitchFamily="18" charset="0"/>
              </a:rPr>
              <a:t>δ. </a:t>
            </a:r>
            <a:r>
              <a:rPr lang="el-GR" u="sng" dirty="0">
                <a:latin typeface="Times New Roman" panose="02020603050405020304" pitchFamily="18" charset="0"/>
                <a:cs typeface="Times New Roman" panose="02020603050405020304" pitchFamily="18" charset="0"/>
              </a:rPr>
              <a:t>Κεντρικός χρόνος </a:t>
            </a:r>
            <a:r>
              <a:rPr lang="el-GR" dirty="0">
                <a:latin typeface="Times New Roman" panose="02020603050405020304" pitchFamily="18" charset="0"/>
                <a:cs typeface="Times New Roman" panose="02020603050405020304" pitchFamily="18" charset="0"/>
              </a:rPr>
              <a:t>και η σύνδεση με συγκεκριμένο κοινωνικό ιστορικό πλαίσιο, </a:t>
            </a:r>
            <a:r>
              <a:rPr lang="el-GR" u="sng" dirty="0">
                <a:latin typeface="Times New Roman" panose="02020603050405020304" pitchFamily="18" charset="0"/>
                <a:cs typeface="Times New Roman" panose="02020603050405020304" pitchFamily="18" charset="0"/>
              </a:rPr>
              <a:t>επιμέρους χρόνοι </a:t>
            </a:r>
            <a:r>
              <a:rPr lang="el-GR" dirty="0">
                <a:latin typeface="Times New Roman" panose="02020603050405020304" pitchFamily="18" charset="0"/>
                <a:cs typeface="Times New Roman" panose="02020603050405020304" pitchFamily="18" charset="0"/>
              </a:rPr>
              <a:t>ε. </a:t>
            </a:r>
            <a:r>
              <a:rPr lang="el-GR" u="sng" dirty="0">
                <a:latin typeface="Times New Roman" panose="02020603050405020304" pitchFamily="18" charset="0"/>
                <a:cs typeface="Times New Roman" panose="02020603050405020304" pitchFamily="18" charset="0"/>
              </a:rPr>
              <a:t>Ρυθμός εξέλιξης της δράσης </a:t>
            </a:r>
          </a:p>
          <a:p>
            <a:pPr marL="342900" indent="-342900" algn="just">
              <a:lnSpc>
                <a:spcPct val="150000"/>
              </a:lnSpc>
              <a:buAutoNum type="arabicPeriod"/>
            </a:pPr>
            <a:r>
              <a:rPr lang="el-GR" b="1" dirty="0">
                <a:solidFill>
                  <a:srgbClr val="FF0000"/>
                </a:solidFill>
                <a:latin typeface="Times New Roman" panose="02020603050405020304" pitchFamily="18" charset="0"/>
                <a:cs typeface="Times New Roman" panose="02020603050405020304" pitchFamily="18" charset="0"/>
              </a:rPr>
              <a:t>Ο ρόλος/Δραματικός Χαρακτήρας</a:t>
            </a:r>
            <a:r>
              <a:rPr lang="en-GB" b="1" dirty="0">
                <a:solidFill>
                  <a:srgbClr val="FF0000"/>
                </a:solidFill>
                <a:latin typeface="Times New Roman" panose="02020603050405020304" pitchFamily="18" charset="0"/>
                <a:cs typeface="Times New Roman" panose="02020603050405020304" pitchFamily="18" charset="0"/>
              </a:rPr>
              <a:t>:</a:t>
            </a:r>
            <a:endParaRPr lang="el-GR" u="sng"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245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1B320B-78B7-EE3D-DEDD-48DF586D9F29}"/>
              </a:ext>
            </a:extLst>
          </p:cNvPr>
          <p:cNvSpPr txBox="1"/>
          <p:nvPr/>
        </p:nvSpPr>
        <p:spPr>
          <a:xfrm>
            <a:off x="308758" y="285008"/>
            <a:ext cx="11447813" cy="1704506"/>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5. Δραματική Ένταση</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Τα στοιχεία που δημιουργούν προβλήματα προς επίλυση και οδηγούν τους χαρακτήρες σε δράση (εμπόδια, χτίσιμο εμπιστοσύνης, επίλυση σύγκρουσης, επίλυση μυστηρίου, αντίδραση στο απροσδόκητο) (απόκρυψη, συγκάλυψη, παρεξήγηση, περιορισμός, ματαίωση, ανατροπή, δίλημμα, προειδοποίηση)</a:t>
            </a:r>
          </a:p>
          <a:p>
            <a:pPr>
              <a:lnSpc>
                <a:spcPct val="150000"/>
              </a:lnSpc>
            </a:pPr>
            <a:r>
              <a:rPr lang="en-GB" b="1" dirty="0">
                <a:solidFill>
                  <a:srgbClr val="FF0000"/>
                </a:solidFill>
                <a:latin typeface="Times New Roman" panose="02020603050405020304" pitchFamily="18" charset="0"/>
                <a:cs typeface="Times New Roman" panose="02020603050405020304" pitchFamily="18" charset="0"/>
              </a:rPr>
              <a:t> </a:t>
            </a:r>
            <a:r>
              <a:rPr lang="el-GR" b="1" dirty="0">
                <a:solidFill>
                  <a:srgbClr val="FF0000"/>
                </a:solidFill>
                <a:latin typeface="Times New Roman" panose="02020603050405020304" pitchFamily="18" charset="0"/>
                <a:cs typeface="Times New Roman" panose="02020603050405020304" pitchFamily="18" charset="0"/>
              </a:rPr>
              <a:t>6. Δραματικές καταστάσεις</a:t>
            </a:r>
            <a:r>
              <a:rPr lang="en-GB" b="1" dirty="0">
                <a:solidFill>
                  <a:srgbClr val="FF0000"/>
                </a:solidFill>
                <a:latin typeface="Times New Roman" panose="02020603050405020304" pitchFamily="18" charset="0"/>
                <a:cs typeface="Times New Roman" panose="02020603050405020304" pitchFamily="18" charset="0"/>
              </a:rPr>
              <a:t>:</a:t>
            </a:r>
            <a:endParaRPr lang="el-GR" sz="1800" dirty="0">
              <a:solidFill>
                <a:srgbClr val="FF0000"/>
              </a:solidFill>
              <a:latin typeface="Times New Roman" charset="0"/>
              <a:ea typeface="Times New Roman" charset="0"/>
              <a:cs typeface="Times New Roman" charset="0"/>
            </a:endParaRPr>
          </a:p>
          <a:p>
            <a:pPr>
              <a:lnSpc>
                <a:spcPct val="150000"/>
              </a:lnSpc>
            </a:pP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5A648A9-872D-E2D2-4022-CCEB0AA92DD3}"/>
              </a:ext>
            </a:extLst>
          </p:cNvPr>
          <p:cNvSpPr txBox="1"/>
          <p:nvPr/>
        </p:nvSpPr>
        <p:spPr>
          <a:xfrm>
            <a:off x="1781298" y="1574015"/>
            <a:ext cx="8312727"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Β. Στοιχεία που μετατρέπουν το αφηγηματικό σε δραματικό</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D1B68D2-0F8C-3769-104E-30C46BEBA04B}"/>
              </a:ext>
            </a:extLst>
          </p:cNvPr>
          <p:cNvSpPr txBox="1"/>
          <p:nvPr/>
        </p:nvSpPr>
        <p:spPr>
          <a:xfrm>
            <a:off x="32656" y="1851014"/>
            <a:ext cx="12159344" cy="2446824"/>
          </a:xfrm>
          <a:prstGeom prst="rect">
            <a:avLst/>
          </a:prstGeom>
          <a:noFill/>
        </p:spPr>
        <p:txBody>
          <a:bodyPr wrap="square" rtlCol="0">
            <a:spAutoFit/>
          </a:bodyPr>
          <a:lstStyle/>
          <a:p>
            <a:pPr marL="342900" indent="-342900" algn="just">
              <a:lnSpc>
                <a:spcPct val="150000"/>
              </a:lnSpc>
              <a:buAutoNum type="arabicPeriod"/>
            </a:pPr>
            <a:r>
              <a:rPr lang="el-GR" b="1" dirty="0">
                <a:solidFill>
                  <a:srgbClr val="FF0000"/>
                </a:solidFill>
                <a:latin typeface="Times New Roman" panose="02020603050405020304" pitchFamily="18" charset="0"/>
                <a:cs typeface="Times New Roman" panose="02020603050405020304" pitchFamily="18" charset="0"/>
              </a:rPr>
              <a:t>Δράση</a:t>
            </a:r>
            <a:endParaRPr lang="el-GR" sz="1800" dirty="0">
              <a:solidFill>
                <a:srgbClr val="FF0000"/>
              </a:solidFill>
              <a:latin typeface="Times New Roman" panose="02020603050405020304" pitchFamily="18" charset="0"/>
              <a:ea typeface="Times New Roman" charset="0"/>
              <a:cs typeface="Times New Roman" panose="02020603050405020304" pitchFamily="18" charset="0"/>
            </a:endParaRPr>
          </a:p>
          <a:p>
            <a:pPr marL="342900" indent="-342900" algn="just">
              <a:lnSpc>
                <a:spcPct val="150000"/>
              </a:lnSpc>
              <a:buFontTx/>
              <a:buAutoNum type="arabicPeriod"/>
            </a:pPr>
            <a:r>
              <a:rPr lang="el-GR" sz="1800" b="1" dirty="0">
                <a:solidFill>
                  <a:srgbClr val="FF0000"/>
                </a:solidFill>
                <a:latin typeface="Times New Roman" charset="0"/>
                <a:ea typeface="Times New Roman" charset="0"/>
                <a:cs typeface="Times New Roman" charset="0"/>
              </a:rPr>
              <a:t>Εκφραστικά μέσα «ηθοποιών» και η μεταμόρφωσή τους σε δραματικούς χαρακτήρες</a:t>
            </a:r>
            <a:r>
              <a:rPr lang="en-GB" sz="1800" b="1" dirty="0">
                <a:solidFill>
                  <a:srgbClr val="FF0000"/>
                </a:solidFill>
                <a:latin typeface="Times New Roman" charset="0"/>
                <a:ea typeface="Times New Roman" charset="0"/>
                <a:cs typeface="Times New Roman" charset="0"/>
              </a:rPr>
              <a:t> </a:t>
            </a:r>
            <a:endParaRPr lang="el-GR" sz="1800" b="1" dirty="0">
              <a:solidFill>
                <a:srgbClr val="FF0000"/>
              </a:solidFill>
              <a:latin typeface="Times New Roman" charset="0"/>
              <a:ea typeface="Times New Roman" charset="0"/>
              <a:cs typeface="Times New Roman" charset="0"/>
            </a:endParaRPr>
          </a:p>
          <a:p>
            <a:pPr marL="342900" indent="-342900" algn="just">
              <a:lnSpc>
                <a:spcPct val="150000"/>
              </a:lnSpc>
              <a:buFontTx/>
              <a:buAutoNum type="arabicPeriod"/>
            </a:pPr>
            <a:r>
              <a:rPr lang="el-GR" sz="1800" b="1" dirty="0">
                <a:solidFill>
                  <a:srgbClr val="FF0000"/>
                </a:solidFill>
                <a:latin typeface="Times New Roman" charset="0"/>
                <a:ea typeface="Times New Roman" charset="0"/>
                <a:cs typeface="Times New Roman" charset="0"/>
              </a:rPr>
              <a:t>Δραματικοί διάλογοι και επικοινωνία των δραματικών χαρακτήρων</a:t>
            </a:r>
          </a:p>
          <a:p>
            <a:pPr marL="342900" indent="-342900" algn="just">
              <a:lnSpc>
                <a:spcPct val="150000"/>
              </a:lnSpc>
              <a:buFontTx/>
              <a:buAutoNum type="arabicPeriod"/>
            </a:pPr>
            <a:r>
              <a:rPr lang="el-GR" b="1" dirty="0">
                <a:solidFill>
                  <a:srgbClr val="FF0000"/>
                </a:solidFill>
                <a:latin typeface="Times New Roman" charset="0"/>
                <a:ea typeface="Times New Roman" charset="0"/>
                <a:cs typeface="Times New Roman" charset="0"/>
              </a:rPr>
              <a:t>Σκηνικές τεχνικές</a:t>
            </a:r>
            <a:endParaRPr lang="el-GR" sz="1800" b="1" dirty="0">
              <a:solidFill>
                <a:srgbClr val="FF0000"/>
              </a:solidFill>
              <a:latin typeface="Times New Roman" panose="02020603050405020304" pitchFamily="18" charset="0"/>
              <a:ea typeface="Times New Roman" charset="0"/>
              <a:cs typeface="Times New Roman" panose="02020603050405020304" pitchFamily="18" charset="0"/>
            </a:endParaRPr>
          </a:p>
          <a:p>
            <a:pPr marL="342900" indent="-342900" algn="just">
              <a:lnSpc>
                <a:spcPct val="150000"/>
              </a:lnSpc>
              <a:buAutoNum type="arabicPeriod"/>
            </a:pPr>
            <a:endParaRPr lang="el-GR" sz="1800" dirty="0">
              <a:latin typeface="Times New Roman" panose="02020603050405020304" pitchFamily="18" charset="0"/>
              <a:ea typeface="Times New Roman" charset="0"/>
              <a:cs typeface="Times New Roman" panose="02020603050405020304" pitchFamily="18" charset="0"/>
            </a:endParaRPr>
          </a:p>
          <a:p>
            <a:endParaRPr lang="en-GR" dirty="0"/>
          </a:p>
        </p:txBody>
      </p:sp>
    </p:spTree>
    <p:extLst>
      <p:ext uri="{BB962C8B-B14F-4D97-AF65-F5344CB8AC3E}">
        <p14:creationId xmlns:p14="http://schemas.microsoft.com/office/powerpoint/2010/main" val="1629606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3260FB8-04F2-6A12-26FB-EA43934C54B8}"/>
              </a:ext>
            </a:extLst>
          </p:cNvPr>
          <p:cNvSpPr txBox="1"/>
          <p:nvPr/>
        </p:nvSpPr>
        <p:spPr>
          <a:xfrm>
            <a:off x="2481943" y="225631"/>
            <a:ext cx="7398327" cy="369332"/>
          </a:xfrm>
          <a:prstGeom prst="rect">
            <a:avLst/>
          </a:prstGeom>
          <a:noFill/>
        </p:spPr>
        <p:txBody>
          <a:bodyPr wrap="square" rtlCol="0">
            <a:spAutoFit/>
          </a:bodyPr>
          <a:lstStyle/>
          <a:p>
            <a:pPr marL="285750" indent="-285750" algn="ctr">
              <a:buFont typeface="Wingdings" pitchFamily="2" charset="2"/>
              <a:buChar char="Ø"/>
            </a:pPr>
            <a:r>
              <a:rPr lang="el-GR" b="1" dirty="0"/>
              <a:t>ΔΟΜΙΚΑ ΣΤΟΙΧΕΙΑ ΤΟΥ ΘΕΑΤΡΟΥ</a:t>
            </a:r>
            <a:endParaRPr lang="en-GR" b="1" dirty="0"/>
          </a:p>
        </p:txBody>
      </p:sp>
      <p:sp>
        <p:nvSpPr>
          <p:cNvPr id="6" name="TextBox 5">
            <a:extLst>
              <a:ext uri="{FF2B5EF4-FFF2-40B4-BE49-F238E27FC236}">
                <a16:creationId xmlns:a16="http://schemas.microsoft.com/office/drawing/2014/main" id="{49CB6F9D-9414-BE7E-CAAD-706C45D6D1E2}"/>
              </a:ext>
            </a:extLst>
          </p:cNvPr>
          <p:cNvSpPr txBox="1"/>
          <p:nvPr/>
        </p:nvSpPr>
        <p:spPr>
          <a:xfrm>
            <a:off x="213756" y="671767"/>
            <a:ext cx="11340935" cy="458011"/>
          </a:xfrm>
          <a:prstGeom prst="rect">
            <a:avLst/>
          </a:prstGeom>
          <a:noFill/>
        </p:spPr>
        <p:txBody>
          <a:bodyPr wrap="square" rtlCol="0">
            <a:spAutoFit/>
          </a:bodyPr>
          <a:lstStyle/>
          <a:p>
            <a:pPr algn="just">
              <a:lnSpc>
                <a:spcPct val="150000"/>
              </a:lnSpc>
            </a:pPr>
            <a:r>
              <a:rPr lang="el-GR" sz="1800" b="1" dirty="0">
                <a:latin typeface="Times New Roman" charset="0"/>
                <a:ea typeface="Times New Roman" charset="0"/>
                <a:cs typeface="Times New Roman" charset="0"/>
              </a:rPr>
              <a:t>Ο ρόλος-Ο δραματικός χαρακτήρας</a:t>
            </a:r>
            <a:endParaRPr lang="en-US" sz="1800" b="1" dirty="0">
              <a:latin typeface="Times New Roman" charset="0"/>
              <a:ea typeface="Times New Roman" charset="0"/>
              <a:cs typeface="Times New Roman" charset="0"/>
            </a:endParaRPr>
          </a:p>
        </p:txBody>
      </p:sp>
      <p:sp>
        <p:nvSpPr>
          <p:cNvPr id="7" name="TextBox 6">
            <a:extLst>
              <a:ext uri="{FF2B5EF4-FFF2-40B4-BE49-F238E27FC236}">
                <a16:creationId xmlns:a16="http://schemas.microsoft.com/office/drawing/2014/main" id="{185033AD-5AB4-4E0A-3727-6FED1C4BB58B}"/>
              </a:ext>
            </a:extLst>
          </p:cNvPr>
          <p:cNvSpPr txBox="1"/>
          <p:nvPr/>
        </p:nvSpPr>
        <p:spPr>
          <a:xfrm>
            <a:off x="-1" y="1206582"/>
            <a:ext cx="12089081" cy="3371885"/>
          </a:xfrm>
          <a:prstGeom prst="rect">
            <a:avLst/>
          </a:prstGeom>
          <a:noFill/>
        </p:spPr>
        <p:txBody>
          <a:bodyPr wrap="square" rtlCol="0">
            <a:spAutoFit/>
          </a:bodyPr>
          <a:lstStyle/>
          <a:p>
            <a:pPr marL="285750" indent="-285750" algn="just">
              <a:lnSpc>
                <a:spcPct val="150000"/>
              </a:lnSpc>
              <a:buFontTx/>
              <a:buChar char="-"/>
            </a:pPr>
            <a:r>
              <a:rPr lang="el-GR" dirty="0">
                <a:latin typeface="Times New Roman" charset="0"/>
                <a:ea typeface="Times New Roman" charset="0"/>
                <a:cs typeface="Times New Roman" charset="0"/>
              </a:rPr>
              <a:t>Οι θεατές ή οι αναγνώστες  μπορούν να πληροφορηθούν για έναν ρόλο είτε μέσα από μέσα λέει και πράττει ή από όσα λένε οι άλλοι για αυτόν.</a:t>
            </a:r>
          </a:p>
          <a:p>
            <a:pPr marL="285750" indent="-285750" algn="just">
              <a:lnSpc>
                <a:spcPct val="150000"/>
              </a:lnSpc>
              <a:buFontTx/>
              <a:buChar char="-"/>
            </a:pPr>
            <a:r>
              <a:rPr lang="el-GR" b="1" dirty="0">
                <a:latin typeface="Times New Roman" charset="0"/>
                <a:ea typeface="Times New Roman" charset="0"/>
                <a:cs typeface="Times New Roman" charset="0"/>
              </a:rPr>
              <a:t>Σημαντικά στοιχεία </a:t>
            </a:r>
            <a:r>
              <a:rPr lang="el-GR" dirty="0">
                <a:latin typeface="Times New Roman" charset="0"/>
                <a:ea typeface="Times New Roman" charset="0"/>
                <a:cs typeface="Times New Roman" charset="0"/>
              </a:rPr>
              <a:t>που μπορούν να προσδιορίσουν την </a:t>
            </a:r>
            <a:r>
              <a:rPr lang="el-GR" b="1" dirty="0">
                <a:latin typeface="Times New Roman" charset="0"/>
                <a:ea typeface="Times New Roman" charset="0"/>
                <a:cs typeface="Times New Roman" charset="0"/>
              </a:rPr>
              <a:t>ατομική και κοινωνική ταυτότητα</a:t>
            </a:r>
            <a:r>
              <a:rPr lang="el-GR" dirty="0">
                <a:latin typeface="Times New Roman" charset="0"/>
                <a:ea typeface="Times New Roman" charset="0"/>
                <a:cs typeface="Times New Roman" charset="0"/>
              </a:rPr>
              <a:t> ενός χαρακτήρα είναι τα </a:t>
            </a:r>
            <a:r>
              <a:rPr lang="el-GR" b="1" dirty="0">
                <a:latin typeface="Times New Roman" charset="0"/>
                <a:ea typeface="Times New Roman" charset="0"/>
                <a:cs typeface="Times New Roman" charset="0"/>
              </a:rPr>
              <a:t>εξωτερικά του χαρακτηριστικά</a:t>
            </a:r>
            <a:r>
              <a:rPr lang="el-GR" dirty="0">
                <a:latin typeface="Times New Roman" charset="0"/>
                <a:ea typeface="Times New Roman" charset="0"/>
                <a:cs typeface="Times New Roman" charset="0"/>
              </a:rPr>
              <a:t>, στοιχεία ταυτότητας του όπως το </a:t>
            </a:r>
            <a:r>
              <a:rPr lang="el-GR" b="1" dirty="0">
                <a:latin typeface="Times New Roman" charset="0"/>
                <a:ea typeface="Times New Roman" charset="0"/>
                <a:cs typeface="Times New Roman" charset="0"/>
              </a:rPr>
              <a:t>φύλο </a:t>
            </a:r>
            <a:r>
              <a:rPr lang="el-GR" dirty="0">
                <a:latin typeface="Times New Roman" charset="0"/>
                <a:ea typeface="Times New Roman" charset="0"/>
                <a:cs typeface="Times New Roman" charset="0"/>
              </a:rPr>
              <a:t>του, η </a:t>
            </a:r>
            <a:r>
              <a:rPr lang="el-GR" b="1" dirty="0">
                <a:latin typeface="Times New Roman" charset="0"/>
                <a:ea typeface="Times New Roman" charset="0"/>
                <a:cs typeface="Times New Roman" charset="0"/>
              </a:rPr>
              <a:t>ηλικία</a:t>
            </a:r>
            <a:r>
              <a:rPr lang="el-GR" dirty="0">
                <a:latin typeface="Times New Roman" charset="0"/>
                <a:ea typeface="Times New Roman" charset="0"/>
                <a:cs typeface="Times New Roman" charset="0"/>
              </a:rPr>
              <a:t> του,  ο </a:t>
            </a:r>
            <a:r>
              <a:rPr lang="el-GR" b="1" dirty="0">
                <a:latin typeface="Times New Roman" charset="0"/>
                <a:ea typeface="Times New Roman" charset="0"/>
                <a:cs typeface="Times New Roman" charset="0"/>
              </a:rPr>
              <a:t>τόπος </a:t>
            </a:r>
            <a:r>
              <a:rPr lang="el-GR" dirty="0">
                <a:latin typeface="Times New Roman" charset="0"/>
                <a:ea typeface="Times New Roman" charset="0"/>
                <a:cs typeface="Times New Roman" charset="0"/>
              </a:rPr>
              <a:t>που μένει, η </a:t>
            </a:r>
            <a:r>
              <a:rPr lang="el-GR" b="1" dirty="0">
                <a:latin typeface="Times New Roman" charset="0"/>
                <a:ea typeface="Times New Roman" charset="0"/>
                <a:cs typeface="Times New Roman" charset="0"/>
              </a:rPr>
              <a:t>καταγωγή</a:t>
            </a:r>
            <a:r>
              <a:rPr lang="el-GR" dirty="0">
                <a:latin typeface="Times New Roman" charset="0"/>
                <a:ea typeface="Times New Roman" charset="0"/>
                <a:cs typeface="Times New Roman" charset="0"/>
              </a:rPr>
              <a:t> του, η </a:t>
            </a:r>
            <a:r>
              <a:rPr lang="el-GR" b="1" dirty="0">
                <a:latin typeface="Times New Roman" charset="0"/>
                <a:ea typeface="Times New Roman" charset="0"/>
                <a:cs typeface="Times New Roman" charset="0"/>
              </a:rPr>
              <a:t>εθνικότητα </a:t>
            </a:r>
            <a:r>
              <a:rPr lang="el-GR" dirty="0">
                <a:latin typeface="Times New Roman" charset="0"/>
                <a:ea typeface="Times New Roman" charset="0"/>
                <a:cs typeface="Times New Roman" charset="0"/>
              </a:rPr>
              <a:t>του, το </a:t>
            </a:r>
            <a:r>
              <a:rPr lang="el-GR" b="1" dirty="0">
                <a:latin typeface="Times New Roman" charset="0"/>
                <a:ea typeface="Times New Roman" charset="0"/>
                <a:cs typeface="Times New Roman" charset="0"/>
              </a:rPr>
              <a:t>κοινωνικοπολιτικό</a:t>
            </a:r>
            <a:r>
              <a:rPr lang="el-GR" dirty="0">
                <a:latin typeface="Times New Roman" charset="0"/>
                <a:ea typeface="Times New Roman" charset="0"/>
                <a:cs typeface="Times New Roman" charset="0"/>
              </a:rPr>
              <a:t> του επίπεδο,, </a:t>
            </a:r>
            <a:r>
              <a:rPr lang="el-GR" b="1" dirty="0">
                <a:latin typeface="Times New Roman" charset="0"/>
                <a:ea typeface="Times New Roman" charset="0"/>
                <a:cs typeface="Times New Roman" charset="0"/>
              </a:rPr>
              <a:t>στοιχεία για τον τρόπο που κινείται</a:t>
            </a:r>
            <a:r>
              <a:rPr lang="el-GR"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που στέκεται</a:t>
            </a:r>
            <a:r>
              <a:rPr lang="el-GR"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που μιλάει</a:t>
            </a:r>
            <a:r>
              <a:rPr lang="el-GR" dirty="0">
                <a:latin typeface="Times New Roman" charset="0"/>
                <a:ea typeface="Times New Roman" charset="0"/>
                <a:cs typeface="Times New Roman" charset="0"/>
              </a:rPr>
              <a:t>, για την </a:t>
            </a:r>
            <a:r>
              <a:rPr lang="el-GR" b="1" dirty="0">
                <a:latin typeface="Times New Roman" charset="0"/>
                <a:ea typeface="Times New Roman" charset="0"/>
                <a:cs typeface="Times New Roman" charset="0"/>
              </a:rPr>
              <a:t>ιστορία του</a:t>
            </a:r>
            <a:r>
              <a:rPr lang="el-GR"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από ποια προηγούμενη κατάσταση έρχεται και ποιες είναι οι επιδιώξεις του</a:t>
            </a:r>
            <a:r>
              <a:rPr lang="el-GR" dirty="0">
                <a:latin typeface="Times New Roman" charset="0"/>
                <a:ea typeface="Times New Roman" charset="0"/>
                <a:cs typeface="Times New Roman" charset="0"/>
              </a:rPr>
              <a:t>, για </a:t>
            </a:r>
            <a:r>
              <a:rPr lang="el-GR" b="1" dirty="0">
                <a:latin typeface="Times New Roman" charset="0"/>
                <a:ea typeface="Times New Roman" charset="0"/>
                <a:cs typeface="Times New Roman" charset="0"/>
              </a:rPr>
              <a:t>τις αντιλήψεις του ρόλου για την εποχή του</a:t>
            </a:r>
            <a:r>
              <a:rPr lang="el-GR" dirty="0">
                <a:latin typeface="Times New Roman" charset="0"/>
                <a:ea typeface="Times New Roman" charset="0"/>
                <a:cs typeface="Times New Roman" charset="0"/>
              </a:rPr>
              <a:t>, για τις </a:t>
            </a:r>
            <a:r>
              <a:rPr lang="el-GR" b="1" dirty="0">
                <a:latin typeface="Times New Roman" charset="0"/>
                <a:ea typeface="Times New Roman" charset="0"/>
                <a:cs typeface="Times New Roman" charset="0"/>
              </a:rPr>
              <a:t>αντιλήψεις της εποχής του</a:t>
            </a:r>
            <a:r>
              <a:rPr lang="el-GR" dirty="0">
                <a:latin typeface="Times New Roman" charset="0"/>
                <a:ea typeface="Times New Roman" charset="0"/>
                <a:cs typeface="Times New Roman" charset="0"/>
              </a:rPr>
              <a:t>, για τη </a:t>
            </a:r>
            <a:r>
              <a:rPr lang="el-GR" b="1" dirty="0">
                <a:latin typeface="Times New Roman" charset="0"/>
                <a:ea typeface="Times New Roman" charset="0"/>
                <a:cs typeface="Times New Roman" charset="0"/>
              </a:rPr>
              <a:t>σχέση του με τους άλλους ρόλους</a:t>
            </a:r>
            <a:r>
              <a:rPr lang="el-GR" dirty="0">
                <a:latin typeface="Times New Roman" charset="0"/>
                <a:ea typeface="Times New Roman" charset="0"/>
                <a:cs typeface="Times New Roman" charset="0"/>
              </a:rPr>
              <a:t>, για τη </a:t>
            </a:r>
            <a:r>
              <a:rPr lang="el-GR" b="1" dirty="0">
                <a:latin typeface="Times New Roman" charset="0"/>
                <a:ea typeface="Times New Roman" charset="0"/>
                <a:cs typeface="Times New Roman" charset="0"/>
              </a:rPr>
              <a:t>γνώμη που έχει για τους άλλους ρόλους.</a:t>
            </a:r>
            <a:endParaRPr lang="el-GR" b="1" dirty="0"/>
          </a:p>
        </p:txBody>
      </p:sp>
      <p:sp>
        <p:nvSpPr>
          <p:cNvPr id="8" name="TextBox 7">
            <a:extLst>
              <a:ext uri="{FF2B5EF4-FFF2-40B4-BE49-F238E27FC236}">
                <a16:creationId xmlns:a16="http://schemas.microsoft.com/office/drawing/2014/main" id="{D9B10987-D5FD-76E8-496D-B35EFE99F5D2}"/>
              </a:ext>
            </a:extLst>
          </p:cNvPr>
          <p:cNvSpPr txBox="1"/>
          <p:nvPr/>
        </p:nvSpPr>
        <p:spPr>
          <a:xfrm>
            <a:off x="85106" y="4643121"/>
            <a:ext cx="12191999" cy="1704506"/>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Τόσο στο αφηγηματικό όσο και το δραματικό κείμενο οι αναγνώστες ή οι συμμετέχοντες μπορούν να κατανοήσουν τους δραματικούς χαρακτήρες μπαίνοντας στη θέση τους, με την ταύτιση ή παίρνοντας απόσταση από τους δραματικούς χαρακτήρες και τις καταστάσεις. Σταδιακά οι αναγνώστες ή οι συμμετέχοντες σε δραματικά εργαστήρια μπορούν να αναπτύξουν την αντίληψη ότι ταυτόχρονα υπάρχουν ως  φυσικά και δραματικά πρόσωπα.</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597077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AAC340-D0CB-C0ED-2B21-A1B817DA261A}"/>
              </a:ext>
            </a:extLst>
          </p:cNvPr>
          <p:cNvSpPr txBox="1"/>
          <p:nvPr/>
        </p:nvSpPr>
        <p:spPr>
          <a:xfrm>
            <a:off x="32197" y="167952"/>
            <a:ext cx="12127605" cy="1289007"/>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Στα </a:t>
            </a:r>
            <a:r>
              <a:rPr lang="el-GR" dirty="0" err="1">
                <a:latin typeface="Times New Roman" charset="0"/>
                <a:ea typeface="Times New Roman" charset="0"/>
                <a:cs typeface="Times New Roman" charset="0"/>
              </a:rPr>
              <a:t>θεατροπαιδαγωγικά</a:t>
            </a:r>
            <a:r>
              <a:rPr lang="el-GR" dirty="0">
                <a:latin typeface="Times New Roman" charset="0"/>
                <a:ea typeface="Times New Roman" charset="0"/>
                <a:cs typeface="Times New Roman" charset="0"/>
              </a:rPr>
              <a:t> εργαστήρια οι ρόλοι ανταποκρίνονται τις ανάγκες των παιδιών και όχι οι ανάγκες των παιδιών στους ρόλους. Τα παιδιά μπορούν αν χρησιμοποιήσουν αρχετυπικούς ρόλους οι οποίοι μπορούν αν ταιριάζουν με το περιβάλλον και να τους εξελίξουν μέσα από σωματικούς κυρίως αυτοσχεδιασμούς προκύπτοντας με μεγαλύτερη ελευθερία. </a:t>
            </a:r>
            <a:endParaRPr lang="en-US" dirty="0">
              <a:latin typeface="Times New Roman" charset="0"/>
              <a:ea typeface="Times New Roman" charset="0"/>
              <a:cs typeface="Times New Roman" charset="0"/>
            </a:endParaRPr>
          </a:p>
        </p:txBody>
      </p:sp>
      <p:sp>
        <p:nvSpPr>
          <p:cNvPr id="5" name="TextBox 4">
            <a:extLst>
              <a:ext uri="{FF2B5EF4-FFF2-40B4-BE49-F238E27FC236}">
                <a16:creationId xmlns:a16="http://schemas.microsoft.com/office/drawing/2014/main" id="{E5412CBF-E9BA-5416-889D-D101BCADD4AB}"/>
              </a:ext>
            </a:extLst>
          </p:cNvPr>
          <p:cNvSpPr txBox="1"/>
          <p:nvPr/>
        </p:nvSpPr>
        <p:spPr>
          <a:xfrm>
            <a:off x="32197" y="1456959"/>
            <a:ext cx="12191999" cy="1289007"/>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 Το στοιχείο της σύγκρουσης του δραματικού χαρακτήρα με τον εαυτό του, με τις πιθανότητες που όλοι δίνουν σε κάτι, με στοιχεία του δραματικού περιβάλλοντος, με στοιχεία της φύσης και τους φυσικούς νόμους δίνει έναυσμα δράσης και εξέλιξης της δραματικής πλοκής. </a:t>
            </a:r>
            <a:endParaRPr lang="en-US"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353281F4-8EBC-2AF7-73DB-DB2C2D705365}"/>
              </a:ext>
            </a:extLst>
          </p:cNvPr>
          <p:cNvSpPr txBox="1"/>
          <p:nvPr/>
        </p:nvSpPr>
        <p:spPr>
          <a:xfrm>
            <a:off x="32197" y="2992188"/>
            <a:ext cx="9543246" cy="369332"/>
          </a:xfrm>
          <a:prstGeom prst="rect">
            <a:avLst/>
          </a:prstGeom>
          <a:noFill/>
        </p:spPr>
        <p:txBody>
          <a:bodyPr wrap="square" rtlCol="0">
            <a:spAutoFit/>
          </a:bodyPr>
          <a:lstStyle/>
          <a:p>
            <a:pPr marL="285750" indent="-285750" algn="just">
              <a:buFont typeface="Arial" charset="0"/>
              <a:buChar char="•"/>
            </a:pPr>
            <a:r>
              <a:rPr lang="el-GR" b="1" dirty="0">
                <a:latin typeface="Times New Roman" charset="0"/>
                <a:ea typeface="Times New Roman" charset="0"/>
                <a:cs typeface="Times New Roman" charset="0"/>
              </a:rPr>
              <a:t>Οι δραματικές καταστάσεις</a:t>
            </a:r>
            <a:endParaRPr lang="en-US" b="1" dirty="0">
              <a:latin typeface="Times New Roman" charset="0"/>
              <a:ea typeface="Times New Roman" charset="0"/>
              <a:cs typeface="Times New Roman" charset="0"/>
            </a:endParaRPr>
          </a:p>
        </p:txBody>
      </p:sp>
      <p:sp>
        <p:nvSpPr>
          <p:cNvPr id="8" name="TextBox 7">
            <a:extLst>
              <a:ext uri="{FF2B5EF4-FFF2-40B4-BE49-F238E27FC236}">
                <a16:creationId xmlns:a16="http://schemas.microsoft.com/office/drawing/2014/main" id="{1998D301-A630-6C8D-1C7A-86B9B5E8943E}"/>
              </a:ext>
            </a:extLst>
          </p:cNvPr>
          <p:cNvSpPr txBox="1"/>
          <p:nvPr/>
        </p:nvSpPr>
        <p:spPr>
          <a:xfrm>
            <a:off x="-552203" y="3496481"/>
            <a:ext cx="11845636" cy="1704506"/>
          </a:xfrm>
          <a:prstGeom prst="rect">
            <a:avLst/>
          </a:prstGeom>
          <a:noFill/>
        </p:spPr>
        <p:txBody>
          <a:bodyPr wrap="square">
            <a:spAutoFit/>
          </a:bodyPr>
          <a:lstStyle/>
          <a:p>
            <a:pPr marL="742950" lvl="1" indent="-285750" algn="just">
              <a:lnSpc>
                <a:spcPct val="150000"/>
              </a:lnSpc>
              <a:buFontTx/>
              <a:buChar char="-"/>
            </a:pPr>
            <a:r>
              <a:rPr lang="el-GR" sz="1800" dirty="0">
                <a:latin typeface="Times New Roman" charset="0"/>
                <a:ea typeface="Times New Roman" charset="0"/>
                <a:cs typeface="Times New Roman" charset="0"/>
              </a:rPr>
              <a:t>Είναι τα γεγονότα εκείνα που συμβαίνουν  μέσα σε ένα δυναμικό περιβάλλον σχέσεων, συγκυριών, προθέσεων και στάσεων με βάση τη δράση των χαρακτήρων.</a:t>
            </a:r>
          </a:p>
          <a:p>
            <a:pPr marL="742950" lvl="1" indent="-285750" algn="just">
              <a:lnSpc>
                <a:spcPct val="150000"/>
              </a:lnSpc>
              <a:buFontTx/>
              <a:buChar char="-"/>
            </a:pPr>
            <a:r>
              <a:rPr lang="el-GR" sz="1800" dirty="0">
                <a:latin typeface="Times New Roman" charset="0"/>
                <a:ea typeface="Times New Roman" charset="0"/>
                <a:cs typeface="Times New Roman" charset="0"/>
              </a:rPr>
              <a:t>Οι καταστάσεις θα μπορούσαν να αναφέρονται στο παρελθόν, στο παρόν και στο μέλλον αλλά διαδραματίζονται σε ένα διαρκές δραματικό παρόν.</a:t>
            </a:r>
            <a:endParaRPr lang="en-US" sz="1800" dirty="0">
              <a:latin typeface="Times New Roman" charset="0"/>
              <a:ea typeface="Times New Roman" charset="0"/>
              <a:cs typeface="Times New Roman" charset="0"/>
            </a:endParaRPr>
          </a:p>
        </p:txBody>
      </p:sp>
      <p:sp>
        <p:nvSpPr>
          <p:cNvPr id="10" name="TextBox 9">
            <a:extLst>
              <a:ext uri="{FF2B5EF4-FFF2-40B4-BE49-F238E27FC236}">
                <a16:creationId xmlns:a16="http://schemas.microsoft.com/office/drawing/2014/main" id="{F2E089DE-A928-3D79-95BE-1C32FEBB62C8}"/>
              </a:ext>
            </a:extLst>
          </p:cNvPr>
          <p:cNvSpPr txBox="1"/>
          <p:nvPr/>
        </p:nvSpPr>
        <p:spPr>
          <a:xfrm>
            <a:off x="32196" y="5224332"/>
            <a:ext cx="11845635" cy="1200329"/>
          </a:xfrm>
          <a:prstGeom prst="rect">
            <a:avLst/>
          </a:prstGeom>
          <a:noFill/>
        </p:spPr>
        <p:txBody>
          <a:bodyPr wrap="square">
            <a:spAutoFit/>
          </a:bodyPr>
          <a:lstStyle/>
          <a:p>
            <a:pPr algn="just"/>
            <a:r>
              <a:rPr lang="el-GR" sz="1800" dirty="0">
                <a:latin typeface="Times New Roman" charset="0"/>
                <a:ea typeface="Times New Roman" charset="0"/>
                <a:cs typeface="Times New Roman" charset="0"/>
              </a:rPr>
              <a:t>- Οι δραματικές καταστάσεις φτιάχνουν στο δραματικό περιβάλλον μέσα στο οποίο αναπνέουν και εξελίσσονται οι χαρακτήρες μέσω της δράσης ενώ ο τρόπος που διαδέχονται η μία την άλλη συνθέτουν το σενάριο ή την δραματική πλοκή τα οποία μπορεί αν εξελίσσεται σταδιακά μέσα από δραματικούς αυτοσχεδιασμούς και διερεύνηση ή να ακολουθεί μία περισσότερο χρονικά γραμμική εξέλιξη. </a:t>
            </a:r>
            <a:endParaRPr lang="en-GR" dirty="0"/>
          </a:p>
        </p:txBody>
      </p:sp>
    </p:spTree>
    <p:extLst>
      <p:ext uri="{BB962C8B-B14F-4D97-AF65-F5344CB8AC3E}">
        <p14:creationId xmlns:p14="http://schemas.microsoft.com/office/powerpoint/2010/main" val="1234189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1190" y="89433"/>
            <a:ext cx="11140226" cy="461665"/>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Τα στοιχειά μετασχηματισμού ενός αφηγηματικού σε δραματικό κείμενο</a:t>
            </a:r>
            <a:endParaRPr lang="en-US" sz="1600" b="1" dirty="0">
              <a:latin typeface="Times New Roman" charset="0"/>
              <a:ea typeface="Times New Roman" charset="0"/>
              <a:cs typeface="Times New Roman" charset="0"/>
            </a:endParaRPr>
          </a:p>
        </p:txBody>
      </p:sp>
      <p:sp>
        <p:nvSpPr>
          <p:cNvPr id="6" name="TextBox 5"/>
          <p:cNvSpPr txBox="1"/>
          <p:nvPr/>
        </p:nvSpPr>
        <p:spPr>
          <a:xfrm>
            <a:off x="-90152" y="586570"/>
            <a:ext cx="12192000" cy="1200329"/>
          </a:xfrm>
          <a:prstGeom prst="rect">
            <a:avLst/>
          </a:prstGeom>
          <a:noFill/>
        </p:spPr>
        <p:txBody>
          <a:bodyPr wrap="square" rtlCol="0">
            <a:spAutoFit/>
          </a:bodyPr>
          <a:lstStyle/>
          <a:p>
            <a:pPr marL="285750" indent="-285750" algn="just">
              <a:lnSpc>
                <a:spcPct val="150000"/>
              </a:lnSpc>
              <a:buFont typeface="Arial" charset="0"/>
              <a:buChar char="•"/>
            </a:pPr>
            <a:r>
              <a:rPr lang="el-GR"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Στο </a:t>
            </a:r>
            <a:r>
              <a:rPr lang="el-GR" sz="1500" dirty="0" err="1">
                <a:latin typeface="Times New Roman" charset="0"/>
                <a:ea typeface="Times New Roman" charset="0"/>
                <a:cs typeface="Times New Roman" charset="0"/>
              </a:rPr>
              <a:t>θεατροπαιδαγωγικό</a:t>
            </a:r>
            <a:r>
              <a:rPr lang="el-GR" sz="1500" dirty="0">
                <a:latin typeface="Times New Roman" charset="0"/>
                <a:ea typeface="Times New Roman" charset="0"/>
                <a:cs typeface="Times New Roman" charset="0"/>
              </a:rPr>
              <a:t> εργαστήριο το θεατρικό κείμενο είτε βασίζεται σε ένα αφηγηματικό κείμενο είτε σε ένα γενικό θέμα γράφεται μέσω της θεατρικής διερεύνησης, μέσω της αυτοσχέδιας θεατρικής πράξης και δράσης. Τα παιδιά διερευνούν τα δυνάμει δραματικά στοιχεία ενός αφηγηματικό κειμένου με βιωματικό τρόπο μετασχηματίζοντας το σενάριο σε δραματική πλοκή που ζωντανεύει το δραματικό παρόν.    </a:t>
            </a:r>
            <a:endParaRPr lang="en-US" sz="1500" dirty="0">
              <a:latin typeface="Times New Roman" charset="0"/>
              <a:ea typeface="Times New Roman" charset="0"/>
              <a:cs typeface="Times New Roman" charset="0"/>
            </a:endParaRPr>
          </a:p>
        </p:txBody>
      </p:sp>
      <p:sp>
        <p:nvSpPr>
          <p:cNvPr id="7" name="TextBox 6"/>
          <p:cNvSpPr txBox="1"/>
          <p:nvPr/>
        </p:nvSpPr>
        <p:spPr>
          <a:xfrm>
            <a:off x="-30051" y="1969641"/>
            <a:ext cx="10431887"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Δράση</a:t>
            </a:r>
            <a:endParaRPr lang="en-US" sz="1600" b="1" dirty="0">
              <a:latin typeface="Times New Roman" charset="0"/>
              <a:ea typeface="Times New Roman" charset="0"/>
              <a:cs typeface="Times New Roman" charset="0"/>
            </a:endParaRPr>
          </a:p>
        </p:txBody>
      </p:sp>
      <p:sp>
        <p:nvSpPr>
          <p:cNvPr id="8" name="TextBox 7"/>
          <p:cNvSpPr txBox="1"/>
          <p:nvPr/>
        </p:nvSpPr>
        <p:spPr>
          <a:xfrm>
            <a:off x="0" y="2387186"/>
            <a:ext cx="12192000" cy="1546577"/>
          </a:xfrm>
          <a:prstGeom prst="rect">
            <a:avLst/>
          </a:prstGeom>
          <a:noFill/>
        </p:spPr>
        <p:txBody>
          <a:bodyPr wrap="square" rtlCol="0">
            <a:spAutoFit/>
          </a:bodyPr>
          <a:lstStyle/>
          <a:p>
            <a:pPr algn="just">
              <a:lnSpc>
                <a:spcPct val="150000"/>
              </a:lnSpc>
            </a:pPr>
            <a:r>
              <a:rPr lang="el-GR" dirty="0"/>
              <a:t>- </a:t>
            </a:r>
            <a:r>
              <a:rPr lang="el-GR" sz="1500" dirty="0">
                <a:latin typeface="Times New Roman" charset="0"/>
                <a:ea typeface="Times New Roman" charset="0"/>
                <a:cs typeface="Times New Roman" charset="0"/>
              </a:rPr>
              <a:t>Η δράση είναι ο τρόπος που εκδηλώνεται μέσω της κίνησης και του λόγου η αλληλεπίδραση ανάμεσα στους χαρακτήρες, η συνεχής μεταβολής των  σχέσεων τους και της θέσης τους  διαφοροποίηση της συμπεριφοράς των χαρακτήρων, η διαμόρφωση και αναδιαμόρφωση της σωματικής-κινητικής και </a:t>
            </a:r>
            <a:r>
              <a:rPr lang="el-GR" sz="1500" dirty="0" err="1">
                <a:latin typeface="Times New Roman" charset="0"/>
                <a:ea typeface="Times New Roman" charset="0"/>
                <a:cs typeface="Times New Roman" charset="0"/>
              </a:rPr>
              <a:t>ψυχοδιαονητικής</a:t>
            </a:r>
            <a:r>
              <a:rPr lang="el-GR" sz="1500" dirty="0">
                <a:latin typeface="Times New Roman" charset="0"/>
                <a:ea typeface="Times New Roman" charset="0"/>
                <a:cs typeface="Times New Roman" charset="0"/>
              </a:rPr>
              <a:t> τους κατάσταση εξελίσσοντας τη δραματική πλοκή οδηγώντας από το ένα σημείο στο άλλο, από την προηγούμενη στην επόμενη κατάσταση . </a:t>
            </a:r>
            <a:endParaRPr lang="en-US" sz="1500" dirty="0">
              <a:latin typeface="Times New Roman" charset="0"/>
              <a:ea typeface="Times New Roman" charset="0"/>
              <a:cs typeface="Times New Roman" charset="0"/>
            </a:endParaRPr>
          </a:p>
        </p:txBody>
      </p:sp>
      <p:sp>
        <p:nvSpPr>
          <p:cNvPr id="9" name="TextBox 8"/>
          <p:cNvSpPr txBox="1"/>
          <p:nvPr/>
        </p:nvSpPr>
        <p:spPr>
          <a:xfrm>
            <a:off x="-90152" y="4151661"/>
            <a:ext cx="10947042"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Εκφραστικά μέσα των παιδιών και η μεταμόρφωσή τους σε δραματικούς χαρακτήρες</a:t>
            </a:r>
            <a:endParaRPr lang="en-US" sz="1600" b="1" dirty="0">
              <a:latin typeface="Times New Roman" charset="0"/>
              <a:ea typeface="Times New Roman" charset="0"/>
              <a:cs typeface="Times New Roman" charset="0"/>
            </a:endParaRPr>
          </a:p>
        </p:txBody>
      </p:sp>
      <p:sp>
        <p:nvSpPr>
          <p:cNvPr id="10" name="TextBox 9"/>
          <p:cNvSpPr txBox="1"/>
          <p:nvPr/>
        </p:nvSpPr>
        <p:spPr>
          <a:xfrm>
            <a:off x="-30051" y="4719199"/>
            <a:ext cx="12050332"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εκφραστικά μέσα των παιδιών για την μετατροπή τους σε ρόλους είναι η θεατρική γλώσσα όπως εκδηλώνεται μέσα από τη σωματική και λεκτική έκφραση. Μέσα από τη σωματική έκφραση και τη λεκτική επικοινωνία εκφράζεται η συναισθηματική κατάσταση του ήρωα έτσι όπως φιλτράρεται από τις ανάγκες και την προσωπικότητα των παιδιών.</a:t>
            </a:r>
          </a:p>
          <a:p>
            <a:pPr marL="285750" indent="-285750" algn="just">
              <a:lnSpc>
                <a:spcPct val="150000"/>
              </a:lnSpc>
              <a:buFontTx/>
              <a:buChar char="-"/>
            </a:pPr>
            <a:r>
              <a:rPr lang="el-GR" sz="1500" dirty="0">
                <a:latin typeface="Times New Roman" charset="0"/>
                <a:ea typeface="Times New Roman" charset="0"/>
                <a:cs typeface="Times New Roman" charset="0"/>
              </a:rPr>
              <a:t>Οι μαθητές μεταμορφώνονται σε διαφορετικούς ρόλους και αρχετυπικούς χαρακτήρες που συνδέονται με συγκεκριμένα μυθοπλαστικά περιβάλλοντα μέσα από τον τρόπο που κινούνται, από το βάδισμά τους, από τις χειρονομίες τους, την έκφραση του προσώπου, τις στάσεις του σώματος και τις κινήσεις.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36323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50191"/>
            <a:ext cx="12191999" cy="216982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παιδιά ανταποκρίνονται στον τρόπο εκφοράς του λόγου των ρόλων και του δραματικού χώρου και χρόνου αναπτύσσοντας κατάλληλους χρωματισμούς φωνής  για να εκφράσουν ποίκιλες συναισθηματικές καταστάσεις όπως χαρά, λύπη, θυμό, αδιαφορία, ικανοποίηση, στοιχεία εμπλουτισμού του λόγου όπως γέλιο, ψίθυρος, κλάμα, αναστεναγμός, κραυγή, χασμουρητό, τον έλεγχο της έντασης και του τόνου της φωνής ανάλογο με το ρόλο και τη δραματική κατάσταση, διαφορετικές χροιές αλλά και διαφορετικούς ρυθμούς.     </a:t>
            </a:r>
          </a:p>
          <a:p>
            <a:pPr marL="285750" indent="-285750" algn="just">
              <a:lnSpc>
                <a:spcPct val="150000"/>
              </a:lnSpc>
              <a:buFontTx/>
              <a:buChar char="-"/>
            </a:pPr>
            <a:r>
              <a:rPr lang="el-GR" sz="1500" dirty="0">
                <a:latin typeface="Times New Roman" charset="0"/>
                <a:ea typeface="Times New Roman" charset="0"/>
                <a:cs typeface="Times New Roman" charset="0"/>
              </a:rPr>
              <a:t>Τα ποδιά αντιλαμβάνονται και την ακινησία ως τρόπο διάδοσης μηνυμάτων και κατανοούν ότι το πέρασμα από την κίνηση στην ακινησία μπορεί να συνδεθεί με διαφορετικές συναισθηματικές καταστάσεις .  </a:t>
            </a:r>
            <a:endParaRPr lang="en-US" sz="1500" dirty="0">
              <a:latin typeface="Times New Roman" charset="0"/>
              <a:ea typeface="Times New Roman" charset="0"/>
              <a:cs typeface="Times New Roman" charset="0"/>
            </a:endParaRPr>
          </a:p>
        </p:txBody>
      </p:sp>
      <p:sp>
        <p:nvSpPr>
          <p:cNvPr id="5" name="TextBox 4"/>
          <p:cNvSpPr txBox="1"/>
          <p:nvPr/>
        </p:nvSpPr>
        <p:spPr>
          <a:xfrm>
            <a:off x="0" y="1943023"/>
            <a:ext cx="7184571"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Δραματικοί διάλογοι και επικοινωνία των δραματικών χαρακτήρων</a:t>
            </a:r>
            <a:endParaRPr lang="en-US" sz="1600" b="1" dirty="0">
              <a:latin typeface="Times New Roman" charset="0"/>
              <a:ea typeface="Times New Roman" charset="0"/>
              <a:cs typeface="Times New Roman" charset="0"/>
            </a:endParaRPr>
          </a:p>
        </p:txBody>
      </p:sp>
      <p:sp>
        <p:nvSpPr>
          <p:cNvPr id="6" name="TextBox 5"/>
          <p:cNvSpPr txBox="1"/>
          <p:nvPr/>
        </p:nvSpPr>
        <p:spPr>
          <a:xfrm>
            <a:off x="1" y="2328345"/>
            <a:ext cx="12286444" cy="5286062"/>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Ο διάλογοι είναι ένα βασικό στοιχείο ώστε να δραματοποιηθεί η αφήγηση, να δημιουργήσει δράση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να εξελίξει τη δραματική πλοκή και να δημιουργήσει λεκτικές εικόνες και γλωσσική πράξη.</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οι ταυτότητα, τα συναισθήματα, οι στόχοι των χαρακτήρων, το παρελθόν, το παρόν και οι επιδιώξεις τους για το μέλλον.</a:t>
            </a:r>
          </a:p>
          <a:p>
            <a:pPr marL="285750" indent="-285750" algn="just">
              <a:lnSpc>
                <a:spcPct val="150000"/>
              </a:lnSpc>
              <a:buFontTx/>
              <a:buChar char="-"/>
            </a:pPr>
            <a:r>
              <a:rPr lang="el-GR" sz="1500" dirty="0">
                <a:latin typeface="Times New Roman" charset="0"/>
                <a:ea typeface="Times New Roman" charset="0"/>
                <a:cs typeface="Times New Roman" charset="0"/>
              </a:rPr>
              <a:t>Μέσω των δραματικών διαλόγων αποκαλύπτεται η σχέση ανάμεσα στους δραματικούς χαρακτήρες.</a:t>
            </a:r>
          </a:p>
          <a:p>
            <a:pPr marL="285750" indent="-285750" algn="just">
              <a:lnSpc>
                <a:spcPct val="150000"/>
              </a:lnSpc>
              <a:buFontTx/>
              <a:buChar char="-"/>
            </a:pPr>
            <a:r>
              <a:rPr lang="el-GR" sz="1500" dirty="0">
                <a:latin typeface="Times New Roman" charset="0"/>
                <a:ea typeface="Times New Roman" charset="0"/>
                <a:cs typeface="Times New Roman" charset="0"/>
              </a:rPr>
              <a:t> Μέσα στους διαλόγους μπορούν να παρεμβάλλονται δισταγμοί, διακοπές ακόμα και παύση μεγάλης διάρκειας</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Εκτός από τη φωνητική γλώσσα η συνομιλία επηρεάζεται από τη γλώσσα του σώματος (εκφράσεις προσώπου, διάφορες χειρονομίες κ.α.).</a:t>
            </a:r>
          </a:p>
          <a:p>
            <a:pPr marL="285750" indent="-285750" algn="just">
              <a:lnSpc>
                <a:spcPct val="150000"/>
              </a:lnSpc>
              <a:buFontTx/>
              <a:buChar char="-"/>
            </a:pPr>
            <a:r>
              <a:rPr lang="el-GR" sz="1500" dirty="0">
                <a:latin typeface="Times New Roman" charset="0"/>
                <a:ea typeface="Times New Roman" charset="0"/>
                <a:cs typeface="Times New Roman" charset="0"/>
              </a:rPr>
              <a:t>Σε μια συνομιλία εμπλέκεται η έκφραση συναισθημάτων από θυμό μέχρι έκφραση τρυφερότητας και αγάπης.</a:t>
            </a:r>
          </a:p>
          <a:p>
            <a:pPr marL="285750" indent="-285750" algn="just">
              <a:lnSpc>
                <a:spcPct val="150000"/>
              </a:lnSpc>
              <a:buFontTx/>
              <a:buChar char="-"/>
            </a:pPr>
            <a:r>
              <a:rPr lang="el-GR" sz="1500" dirty="0">
                <a:latin typeface="Times New Roman" charset="0"/>
                <a:ea typeface="Times New Roman" charset="0"/>
                <a:cs typeface="Times New Roman" charset="0"/>
              </a:rPr>
              <a:t>Η σχέση επικοινωνίας επηρεάζεται τόσο από το περιβάλλον στο οποίο  αναπτύσσεται η συνομιλία όσο και από την κοινωνική θέση του καθενός.</a:t>
            </a:r>
          </a:p>
          <a:p>
            <a:pPr marL="285750" indent="-285750" algn="just">
              <a:lnSpc>
                <a:spcPct val="150000"/>
              </a:lnSpc>
              <a:buFontTx/>
              <a:buChar char="-"/>
            </a:pPr>
            <a:r>
              <a:rPr lang="el-GR" sz="1500" dirty="0">
                <a:latin typeface="Times New Roman" charset="0"/>
                <a:ea typeface="Times New Roman" charset="0"/>
                <a:cs typeface="Times New Roman" charset="0"/>
              </a:rPr>
              <a:t>Εκείνοι που συνομιλούν μπορεί να είναι συγκεκριμένοι χαρακτήρες που είναι εν μέρη γνωστή ή ιστορία τους ή αρχετυπικοί ρόλοι που ξεκινάνε να διαμορφώνονται, με αφετηρία τη σύνδεση με ένα σκηνικό περιβάλλον και στη συνέχεια αναπτύσσεται αναλυτικότερα η ταυτότητα τους. Μπορεί να είναι για παράδειγμα ζώα της ζούγκλας, μαθητές σε ένα σχολείο ή να έχουν συγκεκριμένη σχέση όπως εκείνη του εργαζόμενου και του αφεντικού </a:t>
            </a: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l-GR" sz="1500" dirty="0">
              <a:latin typeface="Times New Roman" charset="0"/>
              <a:ea typeface="Times New Roman" charset="0"/>
              <a:cs typeface="Times New Roman" charset="0"/>
            </a:endParaRP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33803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F61558-AD02-FF0D-4076-468D631C5F2D}"/>
              </a:ext>
            </a:extLst>
          </p:cNvPr>
          <p:cNvSpPr txBox="1"/>
          <p:nvPr/>
        </p:nvSpPr>
        <p:spPr>
          <a:xfrm>
            <a:off x="0" y="103643"/>
            <a:ext cx="12192000" cy="8352479"/>
          </a:xfrm>
          <a:prstGeom prst="rect">
            <a:avLst/>
          </a:prstGeom>
          <a:noFill/>
        </p:spPr>
        <p:txBody>
          <a:bodyPr wrap="square">
            <a:spAutoFit/>
          </a:bodyPr>
          <a:lstStyle/>
          <a:p>
            <a:pPr marL="285750" indent="-285750" algn="just">
              <a:lnSpc>
                <a:spcPct val="150000"/>
              </a:lnSpc>
              <a:buFont typeface="Wingdings" pitchFamily="2" charset="2"/>
              <a:buChar char="Ø"/>
            </a:pPr>
            <a:r>
              <a:rPr lang="el-GR" sz="1800" b="1" dirty="0">
                <a:latin typeface="Times New Roman" charset="0"/>
                <a:ea typeface="Times New Roman" charset="0"/>
                <a:cs typeface="Times New Roman" charset="0"/>
              </a:rPr>
              <a:t> Σκηνικές τεχνικές διαμόρφωσης του δραματικού χώρου, του δραματικού χρόνου, σκηνικής παρουσίας δραματικών χαρακτήρων.</a:t>
            </a:r>
            <a:endParaRPr lang="en-GB" sz="1800" b="1" dirty="0">
              <a:latin typeface="Times New Roman" charset="0"/>
              <a:ea typeface="Times New Roman" charset="0"/>
              <a:cs typeface="Times New Roman" charset="0"/>
            </a:endParaRPr>
          </a:p>
          <a:p>
            <a:pPr algn="just">
              <a:lnSpc>
                <a:spcPct val="150000"/>
              </a:lnSpc>
            </a:pPr>
            <a:r>
              <a:rPr lang="el-GR" b="1" dirty="0">
                <a:latin typeface="Times New Roman" charset="0"/>
                <a:ea typeface="Times New Roman" charset="0"/>
                <a:cs typeface="Times New Roman" charset="0"/>
              </a:rPr>
              <a:t>α. </a:t>
            </a:r>
            <a:r>
              <a:rPr lang="el-GR" sz="1800" b="1" dirty="0">
                <a:latin typeface="Times New Roman" charset="0"/>
                <a:ea typeface="Times New Roman" charset="0"/>
                <a:cs typeface="Times New Roman" charset="0"/>
              </a:rPr>
              <a:t>Διαμόρφωση χώρου πραγματοποίησης </a:t>
            </a:r>
            <a:r>
              <a:rPr lang="el-GR" sz="1800" b="1" dirty="0" err="1">
                <a:latin typeface="Times New Roman" charset="0"/>
                <a:ea typeface="Times New Roman" charset="0"/>
                <a:cs typeface="Times New Roman" charset="0"/>
              </a:rPr>
              <a:t>θεατροπαιδαγωγικά</a:t>
            </a:r>
            <a:r>
              <a:rPr lang="el-GR" sz="1800" b="1" dirty="0">
                <a:latin typeface="Times New Roman" charset="0"/>
                <a:ea typeface="Times New Roman" charset="0"/>
                <a:cs typeface="Times New Roman" charset="0"/>
              </a:rPr>
              <a:t> προγράμματα σε σκηνικό περιβάλλον</a:t>
            </a:r>
            <a:r>
              <a:rPr lang="en-GB" sz="1800" b="1"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Φωτισμός, χρώματα, σκοτάδι, μπορεί να δίνει το αίσθημα της μέρας ή της νύχτας, φυσικός φωτισμός, φωτισμός με βάση το συναίσθημα, φωτισμός με βάση την κατάσταση (πόλεμος). Μουσική με βάση τη συναισθηματική κατάσταση, σε συγκεκριμένο περιβάλλον, μουσική σε συγκεκριμένο ιστορικό περιβάλλον. Σκηνικά αντικείμενα που έχουν να κάνουν με τη </a:t>
            </a:r>
            <a:r>
              <a:rPr lang="el-GR" sz="1800" b="1" dirty="0">
                <a:latin typeface="Times New Roman" charset="0"/>
                <a:ea typeface="Times New Roman" charset="0"/>
                <a:cs typeface="Times New Roman" charset="0"/>
              </a:rPr>
              <a:t>φύση</a:t>
            </a:r>
            <a:r>
              <a:rPr lang="el-GR" sz="1800" dirty="0">
                <a:latin typeface="Times New Roman" charset="0"/>
                <a:ea typeface="Times New Roman" charset="0"/>
                <a:cs typeface="Times New Roman" charset="0"/>
              </a:rPr>
              <a:t> (βότσαλα, φύλα, πέτρες, ξύλα, νερό, άμμος), </a:t>
            </a:r>
            <a:r>
              <a:rPr lang="el-GR" sz="1800" b="1" dirty="0">
                <a:latin typeface="Times New Roman" charset="0"/>
                <a:ea typeface="Times New Roman" charset="0"/>
                <a:cs typeface="Times New Roman" charset="0"/>
              </a:rPr>
              <a:t>χρηστικά αντικείμενα </a:t>
            </a:r>
            <a:r>
              <a:rPr lang="el-GR" sz="1800" dirty="0">
                <a:latin typeface="Times New Roman" charset="0"/>
                <a:ea typeface="Times New Roman" charset="0"/>
                <a:cs typeface="Times New Roman" charset="0"/>
              </a:rPr>
              <a:t>(καρέκλες, σκούπες, κουβάδες, λεκάνες, βαλίτσες, βάζα, καλαμάκια, πλαστικά ποτήρια), </a:t>
            </a:r>
            <a:r>
              <a:rPr lang="el-GR" sz="1800" b="1" dirty="0">
                <a:latin typeface="Times New Roman" charset="0"/>
                <a:ea typeface="Times New Roman" charset="0"/>
                <a:cs typeface="Times New Roman" charset="0"/>
              </a:rPr>
              <a:t>διακοσμητικά αντικείμενα </a:t>
            </a:r>
            <a:r>
              <a:rPr lang="el-GR" sz="1800" dirty="0">
                <a:latin typeface="Times New Roman" charset="0"/>
                <a:ea typeface="Times New Roman" charset="0"/>
                <a:cs typeface="Times New Roman" charset="0"/>
              </a:rPr>
              <a:t>(κορδέλες, μπαλόνια, )</a:t>
            </a:r>
            <a:r>
              <a:rPr lang="el-GR" sz="1800" b="1" dirty="0">
                <a:latin typeface="Times New Roman" charset="0"/>
                <a:ea typeface="Times New Roman" charset="0"/>
                <a:cs typeface="Times New Roman" charset="0"/>
              </a:rPr>
              <a:t>, στοιχεία ένδυσης </a:t>
            </a:r>
            <a:r>
              <a:rPr lang="el-GR" sz="1800" dirty="0">
                <a:latin typeface="Times New Roman" charset="0"/>
                <a:ea typeface="Times New Roman" charset="0"/>
                <a:cs typeface="Times New Roman" charset="0"/>
              </a:rPr>
              <a:t>(γραβάτες, καπέλα κασκόλ). Τα σκηνικά αντικείμενα με την κατάλληλη διάταξη τον χώρο μπορούν να δώσουν την αίσθηση από διαφορετικά σκηνικά περιβάλλοντα (δρόμοι από καλαμάκια, χώροι από στεφάνια, πειρατικό καράβι, ένα κάστρο, μια σπηλιά, ένα πεδίο μάχης, μια ερειπωμένη καλύβα, τα τείχη της πόλης)</a:t>
            </a:r>
          </a:p>
          <a:p>
            <a:pPr algn="just">
              <a:lnSpc>
                <a:spcPct val="150000"/>
              </a:lnSpc>
            </a:pPr>
            <a:r>
              <a:rPr lang="el-GR" b="1" dirty="0">
                <a:solidFill>
                  <a:srgbClr val="FF0000"/>
                </a:solidFill>
                <a:latin typeface="Times New Roman" charset="0"/>
                <a:ea typeface="Times New Roman" charset="0"/>
                <a:cs typeface="Times New Roman" charset="0"/>
              </a:rPr>
              <a:t>β </a:t>
            </a:r>
            <a:r>
              <a:rPr lang="el-GR" sz="1800" b="1" dirty="0">
                <a:solidFill>
                  <a:srgbClr val="FF0000"/>
                </a:solidFill>
                <a:latin typeface="Times New Roman" charset="0"/>
                <a:ea typeface="Times New Roman" charset="0"/>
                <a:cs typeface="Times New Roman" charset="0"/>
              </a:rPr>
              <a:t>Σκηνικές τεχνικές για τη δημιουργία αίσθησης του δραματικού χρόνου</a:t>
            </a:r>
          </a:p>
          <a:p>
            <a:pPr algn="just">
              <a:lnSpc>
                <a:spcPct val="150000"/>
              </a:lnSpc>
            </a:pPr>
            <a:r>
              <a:rPr lang="el-GR" b="1" dirty="0">
                <a:solidFill>
                  <a:srgbClr val="FF0000"/>
                </a:solidFill>
                <a:latin typeface="Times New Roman" charset="0"/>
                <a:ea typeface="Times New Roman" charset="0"/>
                <a:cs typeface="Times New Roman" charset="0"/>
              </a:rPr>
              <a:t>γ. </a:t>
            </a:r>
            <a:r>
              <a:rPr lang="el-GR" sz="1800" b="1" dirty="0">
                <a:solidFill>
                  <a:srgbClr val="FF0000"/>
                </a:solidFill>
                <a:latin typeface="Times New Roman" charset="0"/>
                <a:ea typeface="Times New Roman" charset="0"/>
                <a:cs typeface="Times New Roman" charset="0"/>
              </a:rPr>
              <a:t>Κοστούμια, μακιγιάζ και αξεσουάρ με στόχο την μεταμόρφωση των παιδιών σε δραματικούς χαρακτήρες</a:t>
            </a:r>
          </a:p>
          <a:p>
            <a:pPr algn="just">
              <a:lnSpc>
                <a:spcPct val="150000"/>
              </a:lnSpc>
            </a:pPr>
            <a:r>
              <a:rPr lang="el-GR" b="1" dirty="0">
                <a:solidFill>
                  <a:srgbClr val="FF0000"/>
                </a:solidFill>
                <a:latin typeface="Times New Roman" charset="0"/>
                <a:ea typeface="Times New Roman" charset="0"/>
                <a:cs typeface="Times New Roman" charset="0"/>
              </a:rPr>
              <a:t>δ. Δραματική πλοκή-Η έννοια και τα είδη της</a:t>
            </a:r>
            <a:endParaRPr lang="en-US"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solidFill>
                <a:srgbClr val="FF0000"/>
              </a:solidFill>
              <a:latin typeface="Times New Roman" charset="0"/>
              <a:ea typeface="Times New Roman" charset="0"/>
              <a:cs typeface="Times New Roman" charset="0"/>
            </a:endParaRPr>
          </a:p>
          <a:p>
            <a:pPr algn="just">
              <a:lnSpc>
                <a:spcPct val="150000"/>
              </a:lnSpc>
            </a:pPr>
            <a:endParaRPr lang="en-US"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latin typeface="Times New Roman" charset="0"/>
              <a:ea typeface="Times New Roman" charset="0"/>
              <a:cs typeface="Times New Roman" charset="0"/>
            </a:endParaRPr>
          </a:p>
          <a:p>
            <a:pPr algn="just">
              <a:lnSpc>
                <a:spcPct val="150000"/>
              </a:lnSpc>
            </a:pPr>
            <a:endParaRPr lang="el-GR" sz="1800" b="1" dirty="0">
              <a:latin typeface="Times New Roman" charset="0"/>
              <a:ea typeface="Times New Roman" charset="0"/>
              <a:cs typeface="Times New Roman" charset="0"/>
            </a:endParaRPr>
          </a:p>
          <a:p>
            <a:pPr algn="just">
              <a:lnSpc>
                <a:spcPct val="150000"/>
              </a:lnSpc>
            </a:pPr>
            <a:endParaRPr lang="en-US" sz="1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45816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1892</TotalTime>
  <Words>2739</Words>
  <Application>Microsoft Macintosh PowerPoint</Application>
  <PresentationFormat>Widescreen</PresentationFormat>
  <Paragraphs>106</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32</cp:revision>
  <dcterms:created xsi:type="dcterms:W3CDTF">2024-11-05T08:36:46Z</dcterms:created>
  <dcterms:modified xsi:type="dcterms:W3CDTF">2026-03-20T04:52:11Z</dcterms:modified>
</cp:coreProperties>
</file>