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3" r:id="rId2"/>
    <p:sldId id="257" r:id="rId3"/>
    <p:sldId id="258" r:id="rId4"/>
    <p:sldId id="259" r:id="rId5"/>
    <p:sldId id="264" r:id="rId6"/>
    <p:sldId id="265" r:id="rId7"/>
    <p:sldId id="266" r:id="rId8"/>
    <p:sldId id="271" r:id="rId9"/>
    <p:sldId id="272" r:id="rId10"/>
    <p:sldId id="273" r:id="rId11"/>
    <p:sldId id="275" r:id="rId12"/>
    <p:sldId id="280" r:id="rId13"/>
    <p:sldId id="281" r:id="rId14"/>
    <p:sldId id="282" r:id="rId15"/>
    <p:sldId id="283" r:id="rId16"/>
    <p:sldId id="284" r:id="rId17"/>
    <p:sldId id="285" r:id="rId18"/>
    <p:sldId id="286" r:id="rId19"/>
    <p:sldId id="274" r:id="rId20"/>
    <p:sldId id="287" r:id="rId21"/>
    <p:sldId id="288" r:id="rId22"/>
    <p:sldId id="276" r:id="rId23"/>
  </p:sldIdLst>
  <p:sldSz cx="12192000" cy="6858000"/>
  <p:notesSz cx="6858000" cy="9144000"/>
  <p:defaultTextStyle>
    <a:defPPr>
      <a:defRPr lang="en-G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08"/>
    <p:restoredTop sz="95701"/>
  </p:normalViewPr>
  <p:slideViewPr>
    <p:cSldViewPr snapToGrid="0">
      <p:cViewPr varScale="1">
        <p:scale>
          <a:sx n="107" d="100"/>
          <a:sy n="107" d="100"/>
        </p:scale>
        <p:origin x="20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EA69C-A116-7890-D285-E8D973DF662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R"/>
          </a:p>
        </p:txBody>
      </p:sp>
      <p:sp>
        <p:nvSpPr>
          <p:cNvPr id="3" name="Subtitle 2">
            <a:extLst>
              <a:ext uri="{FF2B5EF4-FFF2-40B4-BE49-F238E27FC236}">
                <a16:creationId xmlns:a16="http://schemas.microsoft.com/office/drawing/2014/main" id="{CB640464-D182-D912-8C65-C48293D8EC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R"/>
          </a:p>
        </p:txBody>
      </p:sp>
      <p:sp>
        <p:nvSpPr>
          <p:cNvPr id="4" name="Date Placeholder 3">
            <a:extLst>
              <a:ext uri="{FF2B5EF4-FFF2-40B4-BE49-F238E27FC236}">
                <a16:creationId xmlns:a16="http://schemas.microsoft.com/office/drawing/2014/main" id="{F917D1F0-8A49-0385-BEE4-0A27D917EACC}"/>
              </a:ext>
            </a:extLst>
          </p:cNvPr>
          <p:cNvSpPr>
            <a:spLocks noGrp="1"/>
          </p:cNvSpPr>
          <p:nvPr>
            <p:ph type="dt" sz="half" idx="10"/>
          </p:nvPr>
        </p:nvSpPr>
        <p:spPr/>
        <p:txBody>
          <a:bodyPr/>
          <a:lstStyle/>
          <a:p>
            <a:fld id="{56E155BB-6F8A-8640-ACDF-E88496263A17}" type="datetimeFigureOut">
              <a:rPr lang="en-GR" smtClean="0"/>
              <a:t>2/4/26</a:t>
            </a:fld>
            <a:endParaRPr lang="en-GR"/>
          </a:p>
        </p:txBody>
      </p:sp>
      <p:sp>
        <p:nvSpPr>
          <p:cNvPr id="5" name="Footer Placeholder 4">
            <a:extLst>
              <a:ext uri="{FF2B5EF4-FFF2-40B4-BE49-F238E27FC236}">
                <a16:creationId xmlns:a16="http://schemas.microsoft.com/office/drawing/2014/main" id="{98DA4205-C53B-CC97-07CF-E879AFB6A1F0}"/>
              </a:ext>
            </a:extLst>
          </p:cNvPr>
          <p:cNvSpPr>
            <a:spLocks noGrp="1"/>
          </p:cNvSpPr>
          <p:nvPr>
            <p:ph type="ftr" sz="quarter" idx="11"/>
          </p:nvPr>
        </p:nvSpPr>
        <p:spPr/>
        <p:txBody>
          <a:bodyPr/>
          <a:lstStyle/>
          <a:p>
            <a:endParaRPr lang="en-GR"/>
          </a:p>
        </p:txBody>
      </p:sp>
      <p:sp>
        <p:nvSpPr>
          <p:cNvPr id="6" name="Slide Number Placeholder 5">
            <a:extLst>
              <a:ext uri="{FF2B5EF4-FFF2-40B4-BE49-F238E27FC236}">
                <a16:creationId xmlns:a16="http://schemas.microsoft.com/office/drawing/2014/main" id="{C4953EE9-300D-F865-4E6C-6A5046FCCF68}"/>
              </a:ext>
            </a:extLst>
          </p:cNvPr>
          <p:cNvSpPr>
            <a:spLocks noGrp="1"/>
          </p:cNvSpPr>
          <p:nvPr>
            <p:ph type="sldNum" sz="quarter" idx="12"/>
          </p:nvPr>
        </p:nvSpPr>
        <p:spPr/>
        <p:txBody>
          <a:bodyPr/>
          <a:lstStyle/>
          <a:p>
            <a:fld id="{644C6ADB-6B5B-B848-95D2-068DEDC37001}" type="slidenum">
              <a:rPr lang="en-GR" smtClean="0"/>
              <a:t>‹#›</a:t>
            </a:fld>
            <a:endParaRPr lang="en-GR"/>
          </a:p>
        </p:txBody>
      </p:sp>
    </p:spTree>
    <p:extLst>
      <p:ext uri="{BB962C8B-B14F-4D97-AF65-F5344CB8AC3E}">
        <p14:creationId xmlns:p14="http://schemas.microsoft.com/office/powerpoint/2010/main" val="1049273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44DE3-8686-BFD9-EF60-C5C90CC9EBD2}"/>
              </a:ext>
            </a:extLst>
          </p:cNvPr>
          <p:cNvSpPr>
            <a:spLocks noGrp="1"/>
          </p:cNvSpPr>
          <p:nvPr>
            <p:ph type="title"/>
          </p:nvPr>
        </p:nvSpPr>
        <p:spPr/>
        <p:txBody>
          <a:bodyPr/>
          <a:lstStyle/>
          <a:p>
            <a:r>
              <a:rPr lang="en-GB"/>
              <a:t>Click to edit Master title style</a:t>
            </a:r>
            <a:endParaRPr lang="en-GR"/>
          </a:p>
        </p:txBody>
      </p:sp>
      <p:sp>
        <p:nvSpPr>
          <p:cNvPr id="3" name="Content Placeholder 2">
            <a:extLst>
              <a:ext uri="{FF2B5EF4-FFF2-40B4-BE49-F238E27FC236}">
                <a16:creationId xmlns:a16="http://schemas.microsoft.com/office/drawing/2014/main" id="{485F296B-7499-3101-EBF5-50E61CCDA39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R"/>
          </a:p>
        </p:txBody>
      </p:sp>
      <p:sp>
        <p:nvSpPr>
          <p:cNvPr id="4" name="Date Placeholder 3">
            <a:extLst>
              <a:ext uri="{FF2B5EF4-FFF2-40B4-BE49-F238E27FC236}">
                <a16:creationId xmlns:a16="http://schemas.microsoft.com/office/drawing/2014/main" id="{9CCF219F-BEEC-2F4B-040F-FCC5024950CE}"/>
              </a:ext>
            </a:extLst>
          </p:cNvPr>
          <p:cNvSpPr>
            <a:spLocks noGrp="1"/>
          </p:cNvSpPr>
          <p:nvPr>
            <p:ph type="dt" sz="half" idx="10"/>
          </p:nvPr>
        </p:nvSpPr>
        <p:spPr/>
        <p:txBody>
          <a:bodyPr/>
          <a:lstStyle/>
          <a:p>
            <a:fld id="{56E155BB-6F8A-8640-ACDF-E88496263A17}" type="datetimeFigureOut">
              <a:rPr lang="en-GR" smtClean="0"/>
              <a:t>2/4/26</a:t>
            </a:fld>
            <a:endParaRPr lang="en-GR"/>
          </a:p>
        </p:txBody>
      </p:sp>
      <p:sp>
        <p:nvSpPr>
          <p:cNvPr id="5" name="Footer Placeholder 4">
            <a:extLst>
              <a:ext uri="{FF2B5EF4-FFF2-40B4-BE49-F238E27FC236}">
                <a16:creationId xmlns:a16="http://schemas.microsoft.com/office/drawing/2014/main" id="{57068D44-1BD2-55CE-BAC5-0517F64A26EF}"/>
              </a:ext>
            </a:extLst>
          </p:cNvPr>
          <p:cNvSpPr>
            <a:spLocks noGrp="1"/>
          </p:cNvSpPr>
          <p:nvPr>
            <p:ph type="ftr" sz="quarter" idx="11"/>
          </p:nvPr>
        </p:nvSpPr>
        <p:spPr/>
        <p:txBody>
          <a:bodyPr/>
          <a:lstStyle/>
          <a:p>
            <a:endParaRPr lang="en-GR"/>
          </a:p>
        </p:txBody>
      </p:sp>
      <p:sp>
        <p:nvSpPr>
          <p:cNvPr id="6" name="Slide Number Placeholder 5">
            <a:extLst>
              <a:ext uri="{FF2B5EF4-FFF2-40B4-BE49-F238E27FC236}">
                <a16:creationId xmlns:a16="http://schemas.microsoft.com/office/drawing/2014/main" id="{357D6249-47A0-78AA-EFE3-B2B7BE07A6E1}"/>
              </a:ext>
            </a:extLst>
          </p:cNvPr>
          <p:cNvSpPr>
            <a:spLocks noGrp="1"/>
          </p:cNvSpPr>
          <p:nvPr>
            <p:ph type="sldNum" sz="quarter" idx="12"/>
          </p:nvPr>
        </p:nvSpPr>
        <p:spPr/>
        <p:txBody>
          <a:bodyPr/>
          <a:lstStyle/>
          <a:p>
            <a:fld id="{644C6ADB-6B5B-B848-95D2-068DEDC37001}" type="slidenum">
              <a:rPr lang="en-GR" smtClean="0"/>
              <a:t>‹#›</a:t>
            </a:fld>
            <a:endParaRPr lang="en-GR"/>
          </a:p>
        </p:txBody>
      </p:sp>
    </p:spTree>
    <p:extLst>
      <p:ext uri="{BB962C8B-B14F-4D97-AF65-F5344CB8AC3E}">
        <p14:creationId xmlns:p14="http://schemas.microsoft.com/office/powerpoint/2010/main" val="28985423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23251-0BA8-6861-9B09-FDECBF855FD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R"/>
          </a:p>
        </p:txBody>
      </p:sp>
      <p:sp>
        <p:nvSpPr>
          <p:cNvPr id="3" name="Text Placeholder 2">
            <a:extLst>
              <a:ext uri="{FF2B5EF4-FFF2-40B4-BE49-F238E27FC236}">
                <a16:creationId xmlns:a16="http://schemas.microsoft.com/office/drawing/2014/main" id="{D7195240-54C9-F5CE-332F-A4ED1395FB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EB373DD-7B3D-33B3-614D-9AE4FF8C98AA}"/>
              </a:ext>
            </a:extLst>
          </p:cNvPr>
          <p:cNvSpPr>
            <a:spLocks noGrp="1"/>
          </p:cNvSpPr>
          <p:nvPr>
            <p:ph type="dt" sz="half" idx="10"/>
          </p:nvPr>
        </p:nvSpPr>
        <p:spPr/>
        <p:txBody>
          <a:bodyPr/>
          <a:lstStyle/>
          <a:p>
            <a:fld id="{56E155BB-6F8A-8640-ACDF-E88496263A17}" type="datetimeFigureOut">
              <a:rPr lang="en-GR" smtClean="0"/>
              <a:t>2/4/26</a:t>
            </a:fld>
            <a:endParaRPr lang="en-GR"/>
          </a:p>
        </p:txBody>
      </p:sp>
      <p:sp>
        <p:nvSpPr>
          <p:cNvPr id="5" name="Footer Placeholder 4">
            <a:extLst>
              <a:ext uri="{FF2B5EF4-FFF2-40B4-BE49-F238E27FC236}">
                <a16:creationId xmlns:a16="http://schemas.microsoft.com/office/drawing/2014/main" id="{D56276FC-01B7-8824-058B-6C1D0BDF527A}"/>
              </a:ext>
            </a:extLst>
          </p:cNvPr>
          <p:cNvSpPr>
            <a:spLocks noGrp="1"/>
          </p:cNvSpPr>
          <p:nvPr>
            <p:ph type="ftr" sz="quarter" idx="11"/>
          </p:nvPr>
        </p:nvSpPr>
        <p:spPr/>
        <p:txBody>
          <a:bodyPr/>
          <a:lstStyle/>
          <a:p>
            <a:endParaRPr lang="en-GR"/>
          </a:p>
        </p:txBody>
      </p:sp>
      <p:sp>
        <p:nvSpPr>
          <p:cNvPr id="6" name="Slide Number Placeholder 5">
            <a:extLst>
              <a:ext uri="{FF2B5EF4-FFF2-40B4-BE49-F238E27FC236}">
                <a16:creationId xmlns:a16="http://schemas.microsoft.com/office/drawing/2014/main" id="{007F2E41-6979-1ED4-6D9D-89D57571CB79}"/>
              </a:ext>
            </a:extLst>
          </p:cNvPr>
          <p:cNvSpPr>
            <a:spLocks noGrp="1"/>
          </p:cNvSpPr>
          <p:nvPr>
            <p:ph type="sldNum" sz="quarter" idx="12"/>
          </p:nvPr>
        </p:nvSpPr>
        <p:spPr/>
        <p:txBody>
          <a:bodyPr/>
          <a:lstStyle/>
          <a:p>
            <a:fld id="{644C6ADB-6B5B-B848-95D2-068DEDC37001}" type="slidenum">
              <a:rPr lang="en-GR" smtClean="0"/>
              <a:t>‹#›</a:t>
            </a:fld>
            <a:endParaRPr lang="en-GR"/>
          </a:p>
        </p:txBody>
      </p:sp>
    </p:spTree>
    <p:extLst>
      <p:ext uri="{BB962C8B-B14F-4D97-AF65-F5344CB8AC3E}">
        <p14:creationId xmlns:p14="http://schemas.microsoft.com/office/powerpoint/2010/main" val="4169370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68C74-84DC-1569-5ADD-2E624AEE8162}"/>
              </a:ext>
            </a:extLst>
          </p:cNvPr>
          <p:cNvSpPr>
            <a:spLocks noGrp="1"/>
          </p:cNvSpPr>
          <p:nvPr>
            <p:ph type="title"/>
          </p:nvPr>
        </p:nvSpPr>
        <p:spPr/>
        <p:txBody>
          <a:bodyPr/>
          <a:lstStyle/>
          <a:p>
            <a:r>
              <a:rPr lang="en-GB"/>
              <a:t>Click to edit Master title style</a:t>
            </a:r>
            <a:endParaRPr lang="en-GR"/>
          </a:p>
        </p:txBody>
      </p:sp>
      <p:sp>
        <p:nvSpPr>
          <p:cNvPr id="3" name="Content Placeholder 2">
            <a:extLst>
              <a:ext uri="{FF2B5EF4-FFF2-40B4-BE49-F238E27FC236}">
                <a16:creationId xmlns:a16="http://schemas.microsoft.com/office/drawing/2014/main" id="{C19BF6E1-100F-5973-A568-C8E131B8127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R"/>
          </a:p>
        </p:txBody>
      </p:sp>
      <p:sp>
        <p:nvSpPr>
          <p:cNvPr id="4" name="Content Placeholder 3">
            <a:extLst>
              <a:ext uri="{FF2B5EF4-FFF2-40B4-BE49-F238E27FC236}">
                <a16:creationId xmlns:a16="http://schemas.microsoft.com/office/drawing/2014/main" id="{6FABA0F4-0A8B-3906-37E8-EA55F39E005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R"/>
          </a:p>
        </p:txBody>
      </p:sp>
      <p:sp>
        <p:nvSpPr>
          <p:cNvPr id="5" name="Date Placeholder 4">
            <a:extLst>
              <a:ext uri="{FF2B5EF4-FFF2-40B4-BE49-F238E27FC236}">
                <a16:creationId xmlns:a16="http://schemas.microsoft.com/office/drawing/2014/main" id="{0455FACF-9F60-204E-9161-2E0AF4EA21BA}"/>
              </a:ext>
            </a:extLst>
          </p:cNvPr>
          <p:cNvSpPr>
            <a:spLocks noGrp="1"/>
          </p:cNvSpPr>
          <p:nvPr>
            <p:ph type="dt" sz="half" idx="10"/>
          </p:nvPr>
        </p:nvSpPr>
        <p:spPr/>
        <p:txBody>
          <a:bodyPr/>
          <a:lstStyle/>
          <a:p>
            <a:fld id="{56E155BB-6F8A-8640-ACDF-E88496263A17}" type="datetimeFigureOut">
              <a:rPr lang="en-GR" smtClean="0"/>
              <a:t>2/4/26</a:t>
            </a:fld>
            <a:endParaRPr lang="en-GR"/>
          </a:p>
        </p:txBody>
      </p:sp>
      <p:sp>
        <p:nvSpPr>
          <p:cNvPr id="6" name="Footer Placeholder 5">
            <a:extLst>
              <a:ext uri="{FF2B5EF4-FFF2-40B4-BE49-F238E27FC236}">
                <a16:creationId xmlns:a16="http://schemas.microsoft.com/office/drawing/2014/main" id="{D00F92E6-3428-A836-AC79-C3BFA029E1C9}"/>
              </a:ext>
            </a:extLst>
          </p:cNvPr>
          <p:cNvSpPr>
            <a:spLocks noGrp="1"/>
          </p:cNvSpPr>
          <p:nvPr>
            <p:ph type="ftr" sz="quarter" idx="11"/>
          </p:nvPr>
        </p:nvSpPr>
        <p:spPr/>
        <p:txBody>
          <a:bodyPr/>
          <a:lstStyle/>
          <a:p>
            <a:endParaRPr lang="en-GR"/>
          </a:p>
        </p:txBody>
      </p:sp>
      <p:sp>
        <p:nvSpPr>
          <p:cNvPr id="7" name="Slide Number Placeholder 6">
            <a:extLst>
              <a:ext uri="{FF2B5EF4-FFF2-40B4-BE49-F238E27FC236}">
                <a16:creationId xmlns:a16="http://schemas.microsoft.com/office/drawing/2014/main" id="{F5D64058-3E7C-A4DE-3881-82D72414447C}"/>
              </a:ext>
            </a:extLst>
          </p:cNvPr>
          <p:cNvSpPr>
            <a:spLocks noGrp="1"/>
          </p:cNvSpPr>
          <p:nvPr>
            <p:ph type="sldNum" sz="quarter" idx="12"/>
          </p:nvPr>
        </p:nvSpPr>
        <p:spPr/>
        <p:txBody>
          <a:bodyPr/>
          <a:lstStyle/>
          <a:p>
            <a:fld id="{644C6ADB-6B5B-B848-95D2-068DEDC37001}" type="slidenum">
              <a:rPr lang="en-GR" smtClean="0"/>
              <a:t>‹#›</a:t>
            </a:fld>
            <a:endParaRPr lang="en-GR"/>
          </a:p>
        </p:txBody>
      </p:sp>
    </p:spTree>
    <p:extLst>
      <p:ext uri="{BB962C8B-B14F-4D97-AF65-F5344CB8AC3E}">
        <p14:creationId xmlns:p14="http://schemas.microsoft.com/office/powerpoint/2010/main" val="3922889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1F795-5750-5DED-A79B-59A7A343F2DF}"/>
              </a:ext>
            </a:extLst>
          </p:cNvPr>
          <p:cNvSpPr>
            <a:spLocks noGrp="1"/>
          </p:cNvSpPr>
          <p:nvPr>
            <p:ph type="title"/>
          </p:nvPr>
        </p:nvSpPr>
        <p:spPr>
          <a:xfrm>
            <a:off x="839788" y="365125"/>
            <a:ext cx="10515600" cy="1325563"/>
          </a:xfrm>
        </p:spPr>
        <p:txBody>
          <a:bodyPr/>
          <a:lstStyle/>
          <a:p>
            <a:r>
              <a:rPr lang="en-GB"/>
              <a:t>Click to edit Master title style</a:t>
            </a:r>
            <a:endParaRPr lang="en-GR"/>
          </a:p>
        </p:txBody>
      </p:sp>
      <p:sp>
        <p:nvSpPr>
          <p:cNvPr id="3" name="Text Placeholder 2">
            <a:extLst>
              <a:ext uri="{FF2B5EF4-FFF2-40B4-BE49-F238E27FC236}">
                <a16:creationId xmlns:a16="http://schemas.microsoft.com/office/drawing/2014/main" id="{3B81F2B8-1028-0B79-EA8E-32E1D04704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94EBB26-DB7C-2670-A564-F57992A2330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R"/>
          </a:p>
        </p:txBody>
      </p:sp>
      <p:sp>
        <p:nvSpPr>
          <p:cNvPr id="5" name="Text Placeholder 4">
            <a:extLst>
              <a:ext uri="{FF2B5EF4-FFF2-40B4-BE49-F238E27FC236}">
                <a16:creationId xmlns:a16="http://schemas.microsoft.com/office/drawing/2014/main" id="{B209814F-91E2-9BF7-3A2A-C9DD67926B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7ACA873-5D85-6EC7-523B-D7957FA2006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R"/>
          </a:p>
        </p:txBody>
      </p:sp>
      <p:sp>
        <p:nvSpPr>
          <p:cNvPr id="7" name="Date Placeholder 6">
            <a:extLst>
              <a:ext uri="{FF2B5EF4-FFF2-40B4-BE49-F238E27FC236}">
                <a16:creationId xmlns:a16="http://schemas.microsoft.com/office/drawing/2014/main" id="{38FCFCF9-255C-2AF6-F24D-FC42004BB4FA}"/>
              </a:ext>
            </a:extLst>
          </p:cNvPr>
          <p:cNvSpPr>
            <a:spLocks noGrp="1"/>
          </p:cNvSpPr>
          <p:nvPr>
            <p:ph type="dt" sz="half" idx="10"/>
          </p:nvPr>
        </p:nvSpPr>
        <p:spPr/>
        <p:txBody>
          <a:bodyPr/>
          <a:lstStyle/>
          <a:p>
            <a:fld id="{56E155BB-6F8A-8640-ACDF-E88496263A17}" type="datetimeFigureOut">
              <a:rPr lang="en-GR" smtClean="0"/>
              <a:t>2/4/26</a:t>
            </a:fld>
            <a:endParaRPr lang="en-GR"/>
          </a:p>
        </p:txBody>
      </p:sp>
      <p:sp>
        <p:nvSpPr>
          <p:cNvPr id="8" name="Footer Placeholder 7">
            <a:extLst>
              <a:ext uri="{FF2B5EF4-FFF2-40B4-BE49-F238E27FC236}">
                <a16:creationId xmlns:a16="http://schemas.microsoft.com/office/drawing/2014/main" id="{60FF916A-EFB6-031B-0740-831C56E5C923}"/>
              </a:ext>
            </a:extLst>
          </p:cNvPr>
          <p:cNvSpPr>
            <a:spLocks noGrp="1"/>
          </p:cNvSpPr>
          <p:nvPr>
            <p:ph type="ftr" sz="quarter" idx="11"/>
          </p:nvPr>
        </p:nvSpPr>
        <p:spPr/>
        <p:txBody>
          <a:bodyPr/>
          <a:lstStyle/>
          <a:p>
            <a:endParaRPr lang="en-GR"/>
          </a:p>
        </p:txBody>
      </p:sp>
      <p:sp>
        <p:nvSpPr>
          <p:cNvPr id="9" name="Slide Number Placeholder 8">
            <a:extLst>
              <a:ext uri="{FF2B5EF4-FFF2-40B4-BE49-F238E27FC236}">
                <a16:creationId xmlns:a16="http://schemas.microsoft.com/office/drawing/2014/main" id="{95603B1D-12BA-1E08-8B39-14D973CD05B6}"/>
              </a:ext>
            </a:extLst>
          </p:cNvPr>
          <p:cNvSpPr>
            <a:spLocks noGrp="1"/>
          </p:cNvSpPr>
          <p:nvPr>
            <p:ph type="sldNum" sz="quarter" idx="12"/>
          </p:nvPr>
        </p:nvSpPr>
        <p:spPr/>
        <p:txBody>
          <a:bodyPr/>
          <a:lstStyle/>
          <a:p>
            <a:fld id="{644C6ADB-6B5B-B848-95D2-068DEDC37001}" type="slidenum">
              <a:rPr lang="en-GR" smtClean="0"/>
              <a:t>‹#›</a:t>
            </a:fld>
            <a:endParaRPr lang="en-GR"/>
          </a:p>
        </p:txBody>
      </p:sp>
    </p:spTree>
    <p:extLst>
      <p:ext uri="{BB962C8B-B14F-4D97-AF65-F5344CB8AC3E}">
        <p14:creationId xmlns:p14="http://schemas.microsoft.com/office/powerpoint/2010/main" val="3144483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A8EAF-2FBB-9DBA-D95E-669D22E13611}"/>
              </a:ext>
            </a:extLst>
          </p:cNvPr>
          <p:cNvSpPr>
            <a:spLocks noGrp="1"/>
          </p:cNvSpPr>
          <p:nvPr>
            <p:ph type="title"/>
          </p:nvPr>
        </p:nvSpPr>
        <p:spPr/>
        <p:txBody>
          <a:bodyPr/>
          <a:lstStyle/>
          <a:p>
            <a:r>
              <a:rPr lang="en-GB"/>
              <a:t>Click to edit Master title style</a:t>
            </a:r>
            <a:endParaRPr lang="en-GR"/>
          </a:p>
        </p:txBody>
      </p:sp>
      <p:sp>
        <p:nvSpPr>
          <p:cNvPr id="3" name="Date Placeholder 2">
            <a:extLst>
              <a:ext uri="{FF2B5EF4-FFF2-40B4-BE49-F238E27FC236}">
                <a16:creationId xmlns:a16="http://schemas.microsoft.com/office/drawing/2014/main" id="{5A5F13E8-8938-1C61-513F-A763BC74CDA2}"/>
              </a:ext>
            </a:extLst>
          </p:cNvPr>
          <p:cNvSpPr>
            <a:spLocks noGrp="1"/>
          </p:cNvSpPr>
          <p:nvPr>
            <p:ph type="dt" sz="half" idx="10"/>
          </p:nvPr>
        </p:nvSpPr>
        <p:spPr/>
        <p:txBody>
          <a:bodyPr/>
          <a:lstStyle/>
          <a:p>
            <a:fld id="{56E155BB-6F8A-8640-ACDF-E88496263A17}" type="datetimeFigureOut">
              <a:rPr lang="en-GR" smtClean="0"/>
              <a:t>2/4/26</a:t>
            </a:fld>
            <a:endParaRPr lang="en-GR"/>
          </a:p>
        </p:txBody>
      </p:sp>
      <p:sp>
        <p:nvSpPr>
          <p:cNvPr id="4" name="Footer Placeholder 3">
            <a:extLst>
              <a:ext uri="{FF2B5EF4-FFF2-40B4-BE49-F238E27FC236}">
                <a16:creationId xmlns:a16="http://schemas.microsoft.com/office/drawing/2014/main" id="{A8EB62BF-AA64-7EA2-2BB3-C9529F4751F8}"/>
              </a:ext>
            </a:extLst>
          </p:cNvPr>
          <p:cNvSpPr>
            <a:spLocks noGrp="1"/>
          </p:cNvSpPr>
          <p:nvPr>
            <p:ph type="ftr" sz="quarter" idx="11"/>
          </p:nvPr>
        </p:nvSpPr>
        <p:spPr/>
        <p:txBody>
          <a:bodyPr/>
          <a:lstStyle/>
          <a:p>
            <a:endParaRPr lang="en-GR"/>
          </a:p>
        </p:txBody>
      </p:sp>
      <p:sp>
        <p:nvSpPr>
          <p:cNvPr id="5" name="Slide Number Placeholder 4">
            <a:extLst>
              <a:ext uri="{FF2B5EF4-FFF2-40B4-BE49-F238E27FC236}">
                <a16:creationId xmlns:a16="http://schemas.microsoft.com/office/drawing/2014/main" id="{6E5A3444-BAC4-04B3-BA44-9BE2875572A6}"/>
              </a:ext>
            </a:extLst>
          </p:cNvPr>
          <p:cNvSpPr>
            <a:spLocks noGrp="1"/>
          </p:cNvSpPr>
          <p:nvPr>
            <p:ph type="sldNum" sz="quarter" idx="12"/>
          </p:nvPr>
        </p:nvSpPr>
        <p:spPr/>
        <p:txBody>
          <a:bodyPr/>
          <a:lstStyle/>
          <a:p>
            <a:fld id="{644C6ADB-6B5B-B848-95D2-068DEDC37001}" type="slidenum">
              <a:rPr lang="en-GR" smtClean="0"/>
              <a:t>‹#›</a:t>
            </a:fld>
            <a:endParaRPr lang="en-GR"/>
          </a:p>
        </p:txBody>
      </p:sp>
    </p:spTree>
    <p:extLst>
      <p:ext uri="{BB962C8B-B14F-4D97-AF65-F5344CB8AC3E}">
        <p14:creationId xmlns:p14="http://schemas.microsoft.com/office/powerpoint/2010/main" val="2668663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6EEAD0-886A-061A-80B1-1CE337A83496}"/>
              </a:ext>
            </a:extLst>
          </p:cNvPr>
          <p:cNvSpPr>
            <a:spLocks noGrp="1"/>
          </p:cNvSpPr>
          <p:nvPr>
            <p:ph type="dt" sz="half" idx="10"/>
          </p:nvPr>
        </p:nvSpPr>
        <p:spPr/>
        <p:txBody>
          <a:bodyPr/>
          <a:lstStyle/>
          <a:p>
            <a:fld id="{56E155BB-6F8A-8640-ACDF-E88496263A17}" type="datetimeFigureOut">
              <a:rPr lang="en-GR" smtClean="0"/>
              <a:t>2/4/26</a:t>
            </a:fld>
            <a:endParaRPr lang="en-GR"/>
          </a:p>
        </p:txBody>
      </p:sp>
      <p:sp>
        <p:nvSpPr>
          <p:cNvPr id="3" name="Footer Placeholder 2">
            <a:extLst>
              <a:ext uri="{FF2B5EF4-FFF2-40B4-BE49-F238E27FC236}">
                <a16:creationId xmlns:a16="http://schemas.microsoft.com/office/drawing/2014/main" id="{F98D72D6-EB9C-2351-E48A-5822BBFDF9F1}"/>
              </a:ext>
            </a:extLst>
          </p:cNvPr>
          <p:cNvSpPr>
            <a:spLocks noGrp="1"/>
          </p:cNvSpPr>
          <p:nvPr>
            <p:ph type="ftr" sz="quarter" idx="11"/>
          </p:nvPr>
        </p:nvSpPr>
        <p:spPr/>
        <p:txBody>
          <a:bodyPr/>
          <a:lstStyle/>
          <a:p>
            <a:endParaRPr lang="en-GR"/>
          </a:p>
        </p:txBody>
      </p:sp>
      <p:sp>
        <p:nvSpPr>
          <p:cNvPr id="4" name="Slide Number Placeholder 3">
            <a:extLst>
              <a:ext uri="{FF2B5EF4-FFF2-40B4-BE49-F238E27FC236}">
                <a16:creationId xmlns:a16="http://schemas.microsoft.com/office/drawing/2014/main" id="{9BC031FC-2E1E-67E7-D908-BA9095B1A029}"/>
              </a:ext>
            </a:extLst>
          </p:cNvPr>
          <p:cNvSpPr>
            <a:spLocks noGrp="1"/>
          </p:cNvSpPr>
          <p:nvPr>
            <p:ph type="sldNum" sz="quarter" idx="12"/>
          </p:nvPr>
        </p:nvSpPr>
        <p:spPr/>
        <p:txBody>
          <a:bodyPr/>
          <a:lstStyle/>
          <a:p>
            <a:fld id="{644C6ADB-6B5B-B848-95D2-068DEDC37001}" type="slidenum">
              <a:rPr lang="en-GR" smtClean="0"/>
              <a:t>‹#›</a:t>
            </a:fld>
            <a:endParaRPr lang="en-GR"/>
          </a:p>
        </p:txBody>
      </p:sp>
    </p:spTree>
    <p:extLst>
      <p:ext uri="{BB962C8B-B14F-4D97-AF65-F5344CB8AC3E}">
        <p14:creationId xmlns:p14="http://schemas.microsoft.com/office/powerpoint/2010/main" val="2586913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CF2E5-AA49-5AAB-9788-1D7D51B1E5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R"/>
          </a:p>
        </p:txBody>
      </p:sp>
      <p:sp>
        <p:nvSpPr>
          <p:cNvPr id="3" name="Content Placeholder 2">
            <a:extLst>
              <a:ext uri="{FF2B5EF4-FFF2-40B4-BE49-F238E27FC236}">
                <a16:creationId xmlns:a16="http://schemas.microsoft.com/office/drawing/2014/main" id="{01F797B2-CC87-79AC-A674-B44E128921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R"/>
          </a:p>
        </p:txBody>
      </p:sp>
      <p:sp>
        <p:nvSpPr>
          <p:cNvPr id="4" name="Text Placeholder 3">
            <a:extLst>
              <a:ext uri="{FF2B5EF4-FFF2-40B4-BE49-F238E27FC236}">
                <a16:creationId xmlns:a16="http://schemas.microsoft.com/office/drawing/2014/main" id="{DB1DDA2F-053C-99DE-D4B3-468D33DDF6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BC27298-C84C-5387-43A7-37CB8D1C3E39}"/>
              </a:ext>
            </a:extLst>
          </p:cNvPr>
          <p:cNvSpPr>
            <a:spLocks noGrp="1"/>
          </p:cNvSpPr>
          <p:nvPr>
            <p:ph type="dt" sz="half" idx="10"/>
          </p:nvPr>
        </p:nvSpPr>
        <p:spPr/>
        <p:txBody>
          <a:bodyPr/>
          <a:lstStyle/>
          <a:p>
            <a:fld id="{56E155BB-6F8A-8640-ACDF-E88496263A17}" type="datetimeFigureOut">
              <a:rPr lang="en-GR" smtClean="0"/>
              <a:t>2/4/26</a:t>
            </a:fld>
            <a:endParaRPr lang="en-GR"/>
          </a:p>
        </p:txBody>
      </p:sp>
      <p:sp>
        <p:nvSpPr>
          <p:cNvPr id="6" name="Footer Placeholder 5">
            <a:extLst>
              <a:ext uri="{FF2B5EF4-FFF2-40B4-BE49-F238E27FC236}">
                <a16:creationId xmlns:a16="http://schemas.microsoft.com/office/drawing/2014/main" id="{1782C6AD-F9B9-76C7-2F7F-91B4E8AE68E8}"/>
              </a:ext>
            </a:extLst>
          </p:cNvPr>
          <p:cNvSpPr>
            <a:spLocks noGrp="1"/>
          </p:cNvSpPr>
          <p:nvPr>
            <p:ph type="ftr" sz="quarter" idx="11"/>
          </p:nvPr>
        </p:nvSpPr>
        <p:spPr/>
        <p:txBody>
          <a:bodyPr/>
          <a:lstStyle/>
          <a:p>
            <a:endParaRPr lang="en-GR"/>
          </a:p>
        </p:txBody>
      </p:sp>
      <p:sp>
        <p:nvSpPr>
          <p:cNvPr id="7" name="Slide Number Placeholder 6">
            <a:extLst>
              <a:ext uri="{FF2B5EF4-FFF2-40B4-BE49-F238E27FC236}">
                <a16:creationId xmlns:a16="http://schemas.microsoft.com/office/drawing/2014/main" id="{5DEFDB92-DE2C-260D-697A-ED3242AD181B}"/>
              </a:ext>
            </a:extLst>
          </p:cNvPr>
          <p:cNvSpPr>
            <a:spLocks noGrp="1"/>
          </p:cNvSpPr>
          <p:nvPr>
            <p:ph type="sldNum" sz="quarter" idx="12"/>
          </p:nvPr>
        </p:nvSpPr>
        <p:spPr/>
        <p:txBody>
          <a:bodyPr/>
          <a:lstStyle/>
          <a:p>
            <a:fld id="{644C6ADB-6B5B-B848-95D2-068DEDC37001}" type="slidenum">
              <a:rPr lang="en-GR" smtClean="0"/>
              <a:t>‹#›</a:t>
            </a:fld>
            <a:endParaRPr lang="en-GR"/>
          </a:p>
        </p:txBody>
      </p:sp>
    </p:spTree>
    <p:extLst>
      <p:ext uri="{BB962C8B-B14F-4D97-AF65-F5344CB8AC3E}">
        <p14:creationId xmlns:p14="http://schemas.microsoft.com/office/powerpoint/2010/main" val="24670553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A1989-20A9-4107-E3B7-D1377552651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R"/>
          </a:p>
        </p:txBody>
      </p:sp>
      <p:sp>
        <p:nvSpPr>
          <p:cNvPr id="3" name="Picture Placeholder 2">
            <a:extLst>
              <a:ext uri="{FF2B5EF4-FFF2-40B4-BE49-F238E27FC236}">
                <a16:creationId xmlns:a16="http://schemas.microsoft.com/office/drawing/2014/main" id="{1ED08ACD-4501-0BB9-3666-9B3AF1B4292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R"/>
          </a:p>
        </p:txBody>
      </p:sp>
      <p:sp>
        <p:nvSpPr>
          <p:cNvPr id="4" name="Text Placeholder 3">
            <a:extLst>
              <a:ext uri="{FF2B5EF4-FFF2-40B4-BE49-F238E27FC236}">
                <a16:creationId xmlns:a16="http://schemas.microsoft.com/office/drawing/2014/main" id="{BE59829F-4808-3AE8-07B0-D48E35E1EF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B4FD69-9FBD-A154-E882-B903F9FD43C7}"/>
              </a:ext>
            </a:extLst>
          </p:cNvPr>
          <p:cNvSpPr>
            <a:spLocks noGrp="1"/>
          </p:cNvSpPr>
          <p:nvPr>
            <p:ph type="dt" sz="half" idx="10"/>
          </p:nvPr>
        </p:nvSpPr>
        <p:spPr/>
        <p:txBody>
          <a:bodyPr/>
          <a:lstStyle/>
          <a:p>
            <a:fld id="{56E155BB-6F8A-8640-ACDF-E88496263A17}" type="datetimeFigureOut">
              <a:rPr lang="en-GR" smtClean="0"/>
              <a:t>2/4/26</a:t>
            </a:fld>
            <a:endParaRPr lang="en-GR"/>
          </a:p>
        </p:txBody>
      </p:sp>
      <p:sp>
        <p:nvSpPr>
          <p:cNvPr id="6" name="Footer Placeholder 5">
            <a:extLst>
              <a:ext uri="{FF2B5EF4-FFF2-40B4-BE49-F238E27FC236}">
                <a16:creationId xmlns:a16="http://schemas.microsoft.com/office/drawing/2014/main" id="{B1CC78B7-41AA-EDEF-5251-DC2DF30C8F8F}"/>
              </a:ext>
            </a:extLst>
          </p:cNvPr>
          <p:cNvSpPr>
            <a:spLocks noGrp="1"/>
          </p:cNvSpPr>
          <p:nvPr>
            <p:ph type="ftr" sz="quarter" idx="11"/>
          </p:nvPr>
        </p:nvSpPr>
        <p:spPr/>
        <p:txBody>
          <a:bodyPr/>
          <a:lstStyle/>
          <a:p>
            <a:endParaRPr lang="en-GR"/>
          </a:p>
        </p:txBody>
      </p:sp>
      <p:sp>
        <p:nvSpPr>
          <p:cNvPr id="7" name="Slide Number Placeholder 6">
            <a:extLst>
              <a:ext uri="{FF2B5EF4-FFF2-40B4-BE49-F238E27FC236}">
                <a16:creationId xmlns:a16="http://schemas.microsoft.com/office/drawing/2014/main" id="{53C4B910-7836-AE5A-0093-46F22721A1E6}"/>
              </a:ext>
            </a:extLst>
          </p:cNvPr>
          <p:cNvSpPr>
            <a:spLocks noGrp="1"/>
          </p:cNvSpPr>
          <p:nvPr>
            <p:ph type="sldNum" sz="quarter" idx="12"/>
          </p:nvPr>
        </p:nvSpPr>
        <p:spPr/>
        <p:txBody>
          <a:bodyPr/>
          <a:lstStyle/>
          <a:p>
            <a:fld id="{644C6ADB-6B5B-B848-95D2-068DEDC37001}" type="slidenum">
              <a:rPr lang="en-GR" smtClean="0"/>
              <a:t>‹#›</a:t>
            </a:fld>
            <a:endParaRPr lang="en-GR"/>
          </a:p>
        </p:txBody>
      </p:sp>
    </p:spTree>
    <p:extLst>
      <p:ext uri="{BB962C8B-B14F-4D97-AF65-F5344CB8AC3E}">
        <p14:creationId xmlns:p14="http://schemas.microsoft.com/office/powerpoint/2010/main" val="3109188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B7735-DBC8-93F0-11E1-66106F4739A8}"/>
              </a:ext>
            </a:extLst>
          </p:cNvPr>
          <p:cNvSpPr>
            <a:spLocks noGrp="1"/>
          </p:cNvSpPr>
          <p:nvPr>
            <p:ph type="title"/>
          </p:nvPr>
        </p:nvSpPr>
        <p:spPr/>
        <p:txBody>
          <a:bodyPr/>
          <a:lstStyle/>
          <a:p>
            <a:r>
              <a:rPr lang="en-GB"/>
              <a:t>Click to edit Master title style</a:t>
            </a:r>
            <a:endParaRPr lang="en-GR"/>
          </a:p>
        </p:txBody>
      </p:sp>
      <p:sp>
        <p:nvSpPr>
          <p:cNvPr id="3" name="Vertical Text Placeholder 2">
            <a:extLst>
              <a:ext uri="{FF2B5EF4-FFF2-40B4-BE49-F238E27FC236}">
                <a16:creationId xmlns:a16="http://schemas.microsoft.com/office/drawing/2014/main" id="{ECCFD5F3-FF40-D885-078D-AE97EC6377D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R"/>
          </a:p>
        </p:txBody>
      </p:sp>
      <p:sp>
        <p:nvSpPr>
          <p:cNvPr id="4" name="Date Placeholder 3">
            <a:extLst>
              <a:ext uri="{FF2B5EF4-FFF2-40B4-BE49-F238E27FC236}">
                <a16:creationId xmlns:a16="http://schemas.microsoft.com/office/drawing/2014/main" id="{3BB4AC98-6609-C77A-A1E9-095E0D181874}"/>
              </a:ext>
            </a:extLst>
          </p:cNvPr>
          <p:cNvSpPr>
            <a:spLocks noGrp="1"/>
          </p:cNvSpPr>
          <p:nvPr>
            <p:ph type="dt" sz="half" idx="10"/>
          </p:nvPr>
        </p:nvSpPr>
        <p:spPr/>
        <p:txBody>
          <a:bodyPr/>
          <a:lstStyle/>
          <a:p>
            <a:fld id="{56E155BB-6F8A-8640-ACDF-E88496263A17}" type="datetimeFigureOut">
              <a:rPr lang="en-GR" smtClean="0"/>
              <a:t>2/4/26</a:t>
            </a:fld>
            <a:endParaRPr lang="en-GR"/>
          </a:p>
        </p:txBody>
      </p:sp>
      <p:sp>
        <p:nvSpPr>
          <p:cNvPr id="5" name="Footer Placeholder 4">
            <a:extLst>
              <a:ext uri="{FF2B5EF4-FFF2-40B4-BE49-F238E27FC236}">
                <a16:creationId xmlns:a16="http://schemas.microsoft.com/office/drawing/2014/main" id="{46CA2CFC-10CA-1F3F-8E0D-9E366523CC3A}"/>
              </a:ext>
            </a:extLst>
          </p:cNvPr>
          <p:cNvSpPr>
            <a:spLocks noGrp="1"/>
          </p:cNvSpPr>
          <p:nvPr>
            <p:ph type="ftr" sz="quarter" idx="11"/>
          </p:nvPr>
        </p:nvSpPr>
        <p:spPr/>
        <p:txBody>
          <a:bodyPr/>
          <a:lstStyle/>
          <a:p>
            <a:endParaRPr lang="en-GR"/>
          </a:p>
        </p:txBody>
      </p:sp>
      <p:sp>
        <p:nvSpPr>
          <p:cNvPr id="6" name="Slide Number Placeholder 5">
            <a:extLst>
              <a:ext uri="{FF2B5EF4-FFF2-40B4-BE49-F238E27FC236}">
                <a16:creationId xmlns:a16="http://schemas.microsoft.com/office/drawing/2014/main" id="{7B0F98A2-43C0-5686-B77F-36B12E8301C5}"/>
              </a:ext>
            </a:extLst>
          </p:cNvPr>
          <p:cNvSpPr>
            <a:spLocks noGrp="1"/>
          </p:cNvSpPr>
          <p:nvPr>
            <p:ph type="sldNum" sz="quarter" idx="12"/>
          </p:nvPr>
        </p:nvSpPr>
        <p:spPr/>
        <p:txBody>
          <a:bodyPr/>
          <a:lstStyle/>
          <a:p>
            <a:fld id="{644C6ADB-6B5B-B848-95D2-068DEDC37001}" type="slidenum">
              <a:rPr lang="en-GR" smtClean="0"/>
              <a:t>‹#›</a:t>
            </a:fld>
            <a:endParaRPr lang="en-GR"/>
          </a:p>
        </p:txBody>
      </p:sp>
    </p:spTree>
    <p:extLst>
      <p:ext uri="{BB962C8B-B14F-4D97-AF65-F5344CB8AC3E}">
        <p14:creationId xmlns:p14="http://schemas.microsoft.com/office/powerpoint/2010/main" val="870206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F1B0F6-7674-9AF5-A0BE-D961CBBF19D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GR"/>
          </a:p>
        </p:txBody>
      </p:sp>
      <p:sp>
        <p:nvSpPr>
          <p:cNvPr id="3" name="Vertical Text Placeholder 2">
            <a:extLst>
              <a:ext uri="{FF2B5EF4-FFF2-40B4-BE49-F238E27FC236}">
                <a16:creationId xmlns:a16="http://schemas.microsoft.com/office/drawing/2014/main" id="{471AFDDA-8163-9DD7-0A5B-13C3C949025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R"/>
          </a:p>
        </p:txBody>
      </p:sp>
      <p:sp>
        <p:nvSpPr>
          <p:cNvPr id="4" name="Date Placeholder 3">
            <a:extLst>
              <a:ext uri="{FF2B5EF4-FFF2-40B4-BE49-F238E27FC236}">
                <a16:creationId xmlns:a16="http://schemas.microsoft.com/office/drawing/2014/main" id="{F4A37DB1-AB9E-1F4B-B853-1458CDFFDC8D}"/>
              </a:ext>
            </a:extLst>
          </p:cNvPr>
          <p:cNvSpPr>
            <a:spLocks noGrp="1"/>
          </p:cNvSpPr>
          <p:nvPr>
            <p:ph type="dt" sz="half" idx="10"/>
          </p:nvPr>
        </p:nvSpPr>
        <p:spPr/>
        <p:txBody>
          <a:bodyPr/>
          <a:lstStyle/>
          <a:p>
            <a:fld id="{56E155BB-6F8A-8640-ACDF-E88496263A17}" type="datetimeFigureOut">
              <a:rPr lang="en-GR" smtClean="0"/>
              <a:t>2/4/26</a:t>
            </a:fld>
            <a:endParaRPr lang="en-GR"/>
          </a:p>
        </p:txBody>
      </p:sp>
      <p:sp>
        <p:nvSpPr>
          <p:cNvPr id="5" name="Footer Placeholder 4">
            <a:extLst>
              <a:ext uri="{FF2B5EF4-FFF2-40B4-BE49-F238E27FC236}">
                <a16:creationId xmlns:a16="http://schemas.microsoft.com/office/drawing/2014/main" id="{56B13A2B-A433-64A8-645E-9D5B7CF61C9E}"/>
              </a:ext>
            </a:extLst>
          </p:cNvPr>
          <p:cNvSpPr>
            <a:spLocks noGrp="1"/>
          </p:cNvSpPr>
          <p:nvPr>
            <p:ph type="ftr" sz="quarter" idx="11"/>
          </p:nvPr>
        </p:nvSpPr>
        <p:spPr/>
        <p:txBody>
          <a:bodyPr/>
          <a:lstStyle/>
          <a:p>
            <a:endParaRPr lang="en-GR"/>
          </a:p>
        </p:txBody>
      </p:sp>
      <p:sp>
        <p:nvSpPr>
          <p:cNvPr id="6" name="Slide Number Placeholder 5">
            <a:extLst>
              <a:ext uri="{FF2B5EF4-FFF2-40B4-BE49-F238E27FC236}">
                <a16:creationId xmlns:a16="http://schemas.microsoft.com/office/drawing/2014/main" id="{2810FFBF-B910-8535-AE7D-C1738168B02B}"/>
              </a:ext>
            </a:extLst>
          </p:cNvPr>
          <p:cNvSpPr>
            <a:spLocks noGrp="1"/>
          </p:cNvSpPr>
          <p:nvPr>
            <p:ph type="sldNum" sz="quarter" idx="12"/>
          </p:nvPr>
        </p:nvSpPr>
        <p:spPr/>
        <p:txBody>
          <a:bodyPr/>
          <a:lstStyle/>
          <a:p>
            <a:fld id="{644C6ADB-6B5B-B848-95D2-068DEDC37001}" type="slidenum">
              <a:rPr lang="en-GR" smtClean="0"/>
              <a:t>‹#›</a:t>
            </a:fld>
            <a:endParaRPr lang="en-GR"/>
          </a:p>
        </p:txBody>
      </p:sp>
    </p:spTree>
    <p:extLst>
      <p:ext uri="{BB962C8B-B14F-4D97-AF65-F5344CB8AC3E}">
        <p14:creationId xmlns:p14="http://schemas.microsoft.com/office/powerpoint/2010/main" val="1101749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F66057-7A65-6C99-E3C3-BDF5F6AFE1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R"/>
          </a:p>
        </p:txBody>
      </p:sp>
      <p:sp>
        <p:nvSpPr>
          <p:cNvPr id="3" name="Text Placeholder 2">
            <a:extLst>
              <a:ext uri="{FF2B5EF4-FFF2-40B4-BE49-F238E27FC236}">
                <a16:creationId xmlns:a16="http://schemas.microsoft.com/office/drawing/2014/main" id="{F2D9BBE3-7256-EAE7-8A81-53F63EF65E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R"/>
          </a:p>
        </p:txBody>
      </p:sp>
      <p:sp>
        <p:nvSpPr>
          <p:cNvPr id="4" name="Date Placeholder 3">
            <a:extLst>
              <a:ext uri="{FF2B5EF4-FFF2-40B4-BE49-F238E27FC236}">
                <a16:creationId xmlns:a16="http://schemas.microsoft.com/office/drawing/2014/main" id="{4509F2C3-B3CD-50E8-258A-C801FFA7A1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E155BB-6F8A-8640-ACDF-E88496263A17}" type="datetimeFigureOut">
              <a:rPr lang="en-GR" smtClean="0"/>
              <a:t>2/4/26</a:t>
            </a:fld>
            <a:endParaRPr lang="en-GR"/>
          </a:p>
        </p:txBody>
      </p:sp>
      <p:sp>
        <p:nvSpPr>
          <p:cNvPr id="5" name="Footer Placeholder 4">
            <a:extLst>
              <a:ext uri="{FF2B5EF4-FFF2-40B4-BE49-F238E27FC236}">
                <a16:creationId xmlns:a16="http://schemas.microsoft.com/office/drawing/2014/main" id="{F27B7AB1-65F1-49A4-4D6A-B493A9A324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R"/>
          </a:p>
        </p:txBody>
      </p:sp>
      <p:sp>
        <p:nvSpPr>
          <p:cNvPr id="6" name="Slide Number Placeholder 5">
            <a:extLst>
              <a:ext uri="{FF2B5EF4-FFF2-40B4-BE49-F238E27FC236}">
                <a16:creationId xmlns:a16="http://schemas.microsoft.com/office/drawing/2014/main" id="{AEC04F94-7693-7F75-CE22-7908F987E8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4C6ADB-6B5B-B848-95D2-068DEDC37001}" type="slidenum">
              <a:rPr lang="en-GR" smtClean="0"/>
              <a:t>‹#›</a:t>
            </a:fld>
            <a:endParaRPr lang="en-GR"/>
          </a:p>
        </p:txBody>
      </p:sp>
    </p:spTree>
    <p:extLst>
      <p:ext uri="{BB962C8B-B14F-4D97-AF65-F5344CB8AC3E}">
        <p14:creationId xmlns:p14="http://schemas.microsoft.com/office/powerpoint/2010/main" val="17083553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2" Type="http://schemas.openxmlformats.org/officeDocument/2006/relationships/hyperlink" Target="https://thesis.ekt.gr/thesisBookReader/id/47229?lang=el#page/1/mode/2u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ABFB539-AFA9-3476-7792-814A6F268BC8}"/>
              </a:ext>
            </a:extLst>
          </p:cNvPr>
          <p:cNvSpPr txBox="1"/>
          <p:nvPr/>
        </p:nvSpPr>
        <p:spPr>
          <a:xfrm>
            <a:off x="1214511" y="17372"/>
            <a:ext cx="9762978" cy="369332"/>
          </a:xfrm>
          <a:prstGeom prst="rect">
            <a:avLst/>
          </a:prstGeom>
          <a:noFill/>
        </p:spPr>
        <p:txBody>
          <a:bodyPr wrap="square" rtlCol="0">
            <a:spAutoFit/>
          </a:bodyPr>
          <a:lstStyle/>
          <a:p>
            <a:pPr algn="ctr"/>
            <a:r>
              <a:rPr lang="el-GR" b="1" dirty="0">
                <a:latin typeface="Times New Roman" panose="02020603050405020304" pitchFamily="18" charset="0"/>
                <a:cs typeface="Times New Roman" panose="02020603050405020304" pitchFamily="18" charset="0"/>
              </a:rPr>
              <a:t>Η ΔΙΔΑΚΤΙΚΗ ΤΟΥ ΘΕΑΤΡΟΥ ΣΤΗΝ ΕΚΠΑΙΔΕΥΣΗ</a:t>
            </a:r>
            <a:endParaRPr lang="en-GR" b="1" dirty="0">
              <a:latin typeface="Times New Roman" panose="02020603050405020304" pitchFamily="18" charset="0"/>
              <a:cs typeface="Times New Roman" panose="02020603050405020304" pitchFamily="18" charset="0"/>
            </a:endParaRPr>
          </a:p>
        </p:txBody>
      </p:sp>
      <p:pic>
        <p:nvPicPr>
          <p:cNvPr id="1030" name="Picture 6">
            <a:extLst>
              <a:ext uri="{FF2B5EF4-FFF2-40B4-BE49-F238E27FC236}">
                <a16:creationId xmlns:a16="http://schemas.microsoft.com/office/drawing/2014/main" id="{17EB1018-7A71-E2E7-4213-26BCC6955B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0879"/>
            <a:ext cx="1833766" cy="150666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4B2F989-9535-6EF6-8AE3-4BAF4DCAD0D4}"/>
              </a:ext>
            </a:extLst>
          </p:cNvPr>
          <p:cNvSpPr txBox="1"/>
          <p:nvPr/>
        </p:nvSpPr>
        <p:spPr>
          <a:xfrm>
            <a:off x="1496291" y="339845"/>
            <a:ext cx="10497787" cy="873509"/>
          </a:xfrm>
          <a:prstGeom prst="rect">
            <a:avLst/>
          </a:prstGeom>
          <a:noFill/>
        </p:spPr>
        <p:txBody>
          <a:bodyPr wrap="square" rtlCol="0">
            <a:spAutoFit/>
          </a:bodyPr>
          <a:lstStyle/>
          <a:p>
            <a:pPr>
              <a:lnSpc>
                <a:spcPct val="150000"/>
              </a:lnSpc>
            </a:pPr>
            <a:r>
              <a:rPr lang="el-GR" b="1" dirty="0">
                <a:latin typeface="Times New Roman" panose="02020603050405020304" pitchFamily="18" charset="0"/>
                <a:cs typeface="Times New Roman" panose="02020603050405020304" pitchFamily="18" charset="0"/>
              </a:rPr>
              <a:t>Συνάντηση 6</a:t>
            </a:r>
            <a:r>
              <a:rPr lang="en-US" b="1" dirty="0">
                <a:latin typeface="Times New Roman" panose="02020603050405020304" pitchFamily="18" charset="0"/>
                <a:cs typeface="Times New Roman" panose="02020603050405020304" pitchFamily="18" charset="0"/>
              </a:rPr>
              <a:t>:</a:t>
            </a:r>
            <a:r>
              <a:rPr lang="el-GR" b="1" dirty="0">
                <a:latin typeface="Times New Roman" panose="02020603050405020304" pitchFamily="18" charset="0"/>
                <a:cs typeface="Times New Roman" panose="02020603050405020304" pitchFamily="18" charset="0"/>
              </a:rPr>
              <a:t> Το θέατρο, η ψυχολογία και η παιδαγωγική σχηματίζουν το σπίτι της παιδαγωγικής του θεάτρου </a:t>
            </a:r>
            <a:endParaRPr lang="en-GR" b="1"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A3A06F6-049D-AC63-64FD-78D2F65C2BC3}"/>
              </a:ext>
            </a:extLst>
          </p:cNvPr>
          <p:cNvSpPr txBox="1"/>
          <p:nvPr/>
        </p:nvSpPr>
        <p:spPr>
          <a:xfrm>
            <a:off x="3630928" y="5927324"/>
            <a:ext cx="4610548" cy="338554"/>
          </a:xfrm>
          <a:prstGeom prst="rect">
            <a:avLst/>
          </a:prstGeom>
          <a:noFill/>
        </p:spPr>
        <p:txBody>
          <a:bodyPr wrap="square" rtlCol="0">
            <a:spAutoFit/>
          </a:bodyPr>
          <a:lstStyle/>
          <a:p>
            <a:r>
              <a:rPr lang="el-GR" sz="1600" b="1" dirty="0">
                <a:latin typeface="Times New Roman" panose="02020603050405020304" pitchFamily="18" charset="0"/>
                <a:cs typeface="Times New Roman" panose="02020603050405020304" pitchFamily="18" charset="0"/>
              </a:rPr>
              <a:t>Σχολή Καλών Τεχνών-Τμήμα Θεατρικών Σπουδών</a:t>
            </a:r>
            <a:endParaRPr lang="en-GR" sz="1600" b="1"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D5801F10-D567-FA60-47DC-593760A36C82}"/>
              </a:ext>
            </a:extLst>
          </p:cNvPr>
          <p:cNvSpPr txBox="1"/>
          <p:nvPr/>
        </p:nvSpPr>
        <p:spPr>
          <a:xfrm>
            <a:off x="4163405" y="6265878"/>
            <a:ext cx="4204413" cy="338554"/>
          </a:xfrm>
          <a:prstGeom prst="rect">
            <a:avLst/>
          </a:prstGeom>
          <a:noFill/>
        </p:spPr>
        <p:txBody>
          <a:bodyPr wrap="square" rtlCol="0">
            <a:spAutoFit/>
          </a:bodyPr>
          <a:lstStyle/>
          <a:p>
            <a:r>
              <a:rPr lang="el-GR" sz="1600" b="1" dirty="0">
                <a:latin typeface="Times New Roman" panose="02020603050405020304" pitchFamily="18" charset="0"/>
                <a:cs typeface="Times New Roman" panose="02020603050405020304" pitchFamily="18" charset="0"/>
              </a:rPr>
              <a:t>Διδάσκων</a:t>
            </a:r>
            <a:r>
              <a:rPr lang="en-US" sz="1600" b="1" dirty="0">
                <a:latin typeface="Times New Roman" panose="02020603050405020304" pitchFamily="18" charset="0"/>
                <a:cs typeface="Times New Roman" panose="02020603050405020304" pitchFamily="18" charset="0"/>
              </a:rPr>
              <a:t>: </a:t>
            </a:r>
            <a:r>
              <a:rPr lang="el-GR" sz="1600" b="1" dirty="0">
                <a:latin typeface="Times New Roman" panose="02020603050405020304" pitchFamily="18" charset="0"/>
                <a:cs typeface="Times New Roman" panose="02020603050405020304" pitchFamily="18" charset="0"/>
              </a:rPr>
              <a:t>Δημήτρης Δημητριάδης</a:t>
            </a:r>
            <a:endParaRPr lang="en-GR" sz="1600" b="1"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BD1E983-0B9E-CBB7-8604-068D7F737D36}"/>
              </a:ext>
            </a:extLst>
          </p:cNvPr>
          <p:cNvSpPr txBox="1"/>
          <p:nvPr/>
        </p:nvSpPr>
        <p:spPr>
          <a:xfrm>
            <a:off x="3901246" y="6604432"/>
            <a:ext cx="3867665" cy="307777"/>
          </a:xfrm>
          <a:prstGeom prst="rect">
            <a:avLst/>
          </a:prstGeom>
          <a:noFill/>
        </p:spPr>
        <p:txBody>
          <a:bodyPr wrap="square" rtlCol="0">
            <a:spAutoFit/>
          </a:bodyPr>
          <a:lstStyle/>
          <a:p>
            <a:pPr algn="ctr"/>
            <a:r>
              <a:rPr lang="el-GR" sz="1400" dirty="0"/>
              <a:t>Νοέμβριος  2024</a:t>
            </a:r>
            <a:endParaRPr lang="en-GR" sz="1400" dirty="0"/>
          </a:p>
        </p:txBody>
      </p:sp>
      <p:pic>
        <p:nvPicPr>
          <p:cNvPr id="3" name="Picture 2" descr="113 Jigsaw Puzzle Pieces Transparent Background Stock Video Footage - 4K  and HD Video Clips | Shutterstock">
            <a:extLst>
              <a:ext uri="{FF2B5EF4-FFF2-40B4-BE49-F238E27FC236}">
                <a16:creationId xmlns:a16="http://schemas.microsoft.com/office/drawing/2014/main" id="{27E0F551-4FF2-1E86-F31C-144347830C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752" y="1412590"/>
            <a:ext cx="7080496" cy="398277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4571173-4DB4-D12F-2A76-716B9F296F55}"/>
              </a:ext>
            </a:extLst>
          </p:cNvPr>
          <p:cNvSpPr txBox="1"/>
          <p:nvPr/>
        </p:nvSpPr>
        <p:spPr>
          <a:xfrm rot="1839981">
            <a:off x="5014185" y="2233823"/>
            <a:ext cx="869149" cy="369332"/>
          </a:xfrm>
          <a:prstGeom prst="rect">
            <a:avLst/>
          </a:prstGeom>
          <a:noFill/>
        </p:spPr>
        <p:txBody>
          <a:bodyPr wrap="none" rtlCol="0">
            <a:spAutoFit/>
          </a:bodyPr>
          <a:lstStyle/>
          <a:p>
            <a:r>
              <a:rPr lang="el-GR" dirty="0"/>
              <a:t>θέατρο</a:t>
            </a:r>
            <a:endParaRPr lang="en-GR" dirty="0"/>
          </a:p>
        </p:txBody>
      </p:sp>
      <p:sp>
        <p:nvSpPr>
          <p:cNvPr id="9" name="TextBox 8">
            <a:extLst>
              <a:ext uri="{FF2B5EF4-FFF2-40B4-BE49-F238E27FC236}">
                <a16:creationId xmlns:a16="http://schemas.microsoft.com/office/drawing/2014/main" id="{4533D91C-390A-64FE-22B5-62C6494D2E68}"/>
              </a:ext>
            </a:extLst>
          </p:cNvPr>
          <p:cNvSpPr txBox="1"/>
          <p:nvPr/>
        </p:nvSpPr>
        <p:spPr>
          <a:xfrm rot="18903350">
            <a:off x="4913915" y="3805429"/>
            <a:ext cx="1430200" cy="369332"/>
          </a:xfrm>
          <a:prstGeom prst="rect">
            <a:avLst/>
          </a:prstGeom>
          <a:noFill/>
        </p:spPr>
        <p:txBody>
          <a:bodyPr wrap="none" rtlCol="0">
            <a:spAutoFit/>
          </a:bodyPr>
          <a:lstStyle/>
          <a:p>
            <a:r>
              <a:rPr lang="el-GR" dirty="0"/>
              <a:t>Παιδαγωγική</a:t>
            </a:r>
            <a:endParaRPr lang="en-GR" dirty="0"/>
          </a:p>
        </p:txBody>
      </p:sp>
      <p:sp>
        <p:nvSpPr>
          <p:cNvPr id="10" name="TextBox 9">
            <a:extLst>
              <a:ext uri="{FF2B5EF4-FFF2-40B4-BE49-F238E27FC236}">
                <a16:creationId xmlns:a16="http://schemas.microsoft.com/office/drawing/2014/main" id="{32EDAEF0-3629-87E1-32EB-7BEA83E7006A}"/>
              </a:ext>
            </a:extLst>
          </p:cNvPr>
          <p:cNvSpPr txBox="1"/>
          <p:nvPr/>
        </p:nvSpPr>
        <p:spPr>
          <a:xfrm rot="20241639">
            <a:off x="6699291" y="2200069"/>
            <a:ext cx="357790" cy="2308324"/>
          </a:xfrm>
          <a:prstGeom prst="rect">
            <a:avLst/>
          </a:prstGeom>
          <a:noFill/>
        </p:spPr>
        <p:txBody>
          <a:bodyPr wrap="none" rtlCol="0">
            <a:spAutoFit/>
          </a:bodyPr>
          <a:lstStyle/>
          <a:p>
            <a:r>
              <a:rPr lang="el-GR" dirty="0"/>
              <a:t>Ψ</a:t>
            </a:r>
          </a:p>
          <a:p>
            <a:r>
              <a:rPr lang="el-GR" dirty="0"/>
              <a:t>Υ</a:t>
            </a:r>
          </a:p>
          <a:p>
            <a:r>
              <a:rPr lang="el-GR" dirty="0"/>
              <a:t>Χ</a:t>
            </a:r>
          </a:p>
          <a:p>
            <a:r>
              <a:rPr lang="el-GR" dirty="0"/>
              <a:t>Λ</a:t>
            </a:r>
          </a:p>
          <a:p>
            <a:r>
              <a:rPr lang="el-GR" dirty="0"/>
              <a:t>Ο</a:t>
            </a:r>
          </a:p>
          <a:p>
            <a:r>
              <a:rPr lang="el-GR" dirty="0"/>
              <a:t>Γ</a:t>
            </a:r>
          </a:p>
          <a:p>
            <a:r>
              <a:rPr lang="el-GR" dirty="0"/>
              <a:t>Ι</a:t>
            </a:r>
          </a:p>
          <a:p>
            <a:r>
              <a:rPr lang="el-GR" dirty="0"/>
              <a:t>Α</a:t>
            </a:r>
            <a:endParaRPr lang="en-GR" dirty="0"/>
          </a:p>
        </p:txBody>
      </p:sp>
    </p:spTree>
    <p:extLst>
      <p:ext uri="{BB962C8B-B14F-4D97-AF65-F5344CB8AC3E}">
        <p14:creationId xmlns:p14="http://schemas.microsoft.com/office/powerpoint/2010/main" val="1834277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AB265AF-8475-352D-52CB-69E6CF355D77}"/>
              </a:ext>
            </a:extLst>
          </p:cNvPr>
          <p:cNvSpPr txBox="1"/>
          <p:nvPr/>
        </p:nvSpPr>
        <p:spPr>
          <a:xfrm>
            <a:off x="2094015" y="190006"/>
            <a:ext cx="8003969" cy="369332"/>
          </a:xfrm>
          <a:prstGeom prst="rect">
            <a:avLst/>
          </a:prstGeom>
          <a:noFill/>
        </p:spPr>
        <p:txBody>
          <a:bodyPr wrap="square" rtlCol="0">
            <a:spAutoFit/>
          </a:bodyPr>
          <a:lstStyle/>
          <a:p>
            <a:pPr marL="285750" indent="-285750" algn="ctr">
              <a:buFont typeface="Wingdings" pitchFamily="2" charset="2"/>
              <a:buChar char="Ø"/>
            </a:pPr>
            <a:r>
              <a:rPr lang="el-GR" b="1" dirty="0">
                <a:latin typeface="Times New Roman" panose="02020603050405020304" pitchFamily="18" charset="0"/>
                <a:cs typeface="Times New Roman" panose="02020603050405020304" pitchFamily="18" charset="0"/>
              </a:rPr>
              <a:t>Ανακεφαλαίωση</a:t>
            </a:r>
            <a:endParaRPr lang="en-GR"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E83AFF69-48E2-C8E5-DE6E-FB23DEFF94E2}"/>
              </a:ext>
            </a:extLst>
          </p:cNvPr>
          <p:cNvSpPr txBox="1"/>
          <p:nvPr/>
        </p:nvSpPr>
        <p:spPr>
          <a:xfrm>
            <a:off x="-1" y="666216"/>
            <a:ext cx="12192000" cy="4058996"/>
          </a:xfrm>
          <a:prstGeom prst="rect">
            <a:avLst/>
          </a:prstGeom>
          <a:noFill/>
        </p:spPr>
        <p:txBody>
          <a:bodyPr wrap="square" rtlCol="0">
            <a:spAutoFit/>
          </a:bodyPr>
          <a:lstStyle/>
          <a:p>
            <a:r>
              <a:rPr lang="el-GR" b="1" dirty="0">
                <a:latin typeface="Times New Roman" panose="02020603050405020304" pitchFamily="18" charset="0"/>
                <a:cs typeface="Times New Roman" panose="02020603050405020304" pitchFamily="18" charset="0"/>
              </a:rPr>
              <a:t>1. Εξελίξεις οι οποίες συντέλεσαν στην ανάπτυξη του θεάτρου στην εκπαίδευση</a:t>
            </a:r>
            <a:r>
              <a:rPr lang="en-GB" b="1" dirty="0">
                <a:latin typeface="Times New Roman" panose="02020603050405020304" pitchFamily="18" charset="0"/>
                <a:cs typeface="Times New Roman" panose="02020603050405020304" pitchFamily="18" charset="0"/>
              </a:rPr>
              <a:t>: </a:t>
            </a:r>
          </a:p>
          <a:p>
            <a:pPr marL="342900" indent="-342900" algn="just">
              <a:lnSpc>
                <a:spcPct val="150000"/>
              </a:lnSpc>
              <a:buAutoNum type="alphaUcPeriod"/>
            </a:pPr>
            <a:r>
              <a:rPr lang="el-GR" b="1" dirty="0">
                <a:latin typeface="Times New Roman" panose="02020603050405020304" pitchFamily="18" charset="0"/>
                <a:cs typeface="Times New Roman" panose="02020603050405020304" pitchFamily="18" charset="0"/>
              </a:rPr>
              <a:t>Κοινωνικό/πολιτικό Πλαίσιο από τις αρχές του 20</a:t>
            </a:r>
            <a:r>
              <a:rPr lang="el-GR" b="1" baseline="30000" dirty="0">
                <a:latin typeface="Times New Roman" panose="02020603050405020304" pitchFamily="18" charset="0"/>
                <a:cs typeface="Times New Roman" panose="02020603050405020304" pitchFamily="18" charset="0"/>
              </a:rPr>
              <a:t>ου</a:t>
            </a:r>
            <a:r>
              <a:rPr lang="el-GR" b="1" dirty="0">
                <a:latin typeface="Times New Roman" panose="02020603050405020304" pitchFamily="18" charset="0"/>
                <a:cs typeface="Times New Roman" panose="02020603050405020304" pitchFamily="18" charset="0"/>
              </a:rPr>
              <a:t> αιώνα. </a:t>
            </a:r>
            <a:r>
              <a:rPr lang="el-GR" dirty="0">
                <a:latin typeface="Times New Roman" panose="02020603050405020304" pitchFamily="18" charset="0"/>
                <a:cs typeface="Times New Roman" panose="02020603050405020304" pitchFamily="18" charset="0"/>
              </a:rPr>
              <a:t>Μετάβαση από τον ορθό λόγο στη γλωσσική στροφή και στην ανάδειξη φωνών που δεν ακούγονται</a:t>
            </a:r>
          </a:p>
          <a:p>
            <a:pPr marL="342900" indent="-342900" algn="just">
              <a:lnSpc>
                <a:spcPct val="150000"/>
              </a:lnSpc>
              <a:buFontTx/>
              <a:buAutoNum type="alphaUcPeriod"/>
            </a:pPr>
            <a:r>
              <a:rPr lang="el-GR" b="1" dirty="0">
                <a:latin typeface="Times New Roman" panose="02020603050405020304" pitchFamily="18" charset="0"/>
                <a:cs typeface="Times New Roman" panose="02020603050405020304" pitchFamily="18" charset="0"/>
              </a:rPr>
              <a:t> Εφαρμοσμένο θέατρο</a:t>
            </a:r>
            <a:r>
              <a:rPr lang="en-GB" b="1" dirty="0">
                <a:latin typeface="Times New Roman" panose="02020603050405020304" pitchFamily="18" charset="0"/>
                <a:cs typeface="Times New Roman" panose="02020603050405020304" pitchFamily="18" charset="0"/>
              </a:rPr>
              <a:t>: </a:t>
            </a:r>
            <a:r>
              <a:rPr lang="el-GR" dirty="0">
                <a:latin typeface="Times New Roman" panose="02020603050405020304" pitchFamily="18" charset="0"/>
                <a:cs typeface="Times New Roman" panose="02020603050405020304" pitchFamily="18" charset="0"/>
              </a:rPr>
              <a:t>μορφές του θεατρικού φαινομένου μέσω της θεατρικής διά δράσης για τη διαχείριση προβλημάτων και καταστάσεων που απασχολούν τους συμμετέχοντες σε χώρους κοινωνικοποίησης</a:t>
            </a:r>
            <a:r>
              <a:rPr lang="el-GR" b="1" dirty="0">
                <a:latin typeface="Times New Roman" panose="02020603050405020304" pitchFamily="18" charset="0"/>
                <a:cs typeface="Times New Roman" panose="02020603050405020304" pitchFamily="18" charset="0"/>
              </a:rPr>
              <a:t> (κοινωνικό θέατρο, θέατρο στην εκπαίδευση, θεραπευτικό θέατρο)</a:t>
            </a:r>
          </a:p>
          <a:p>
            <a:pPr algn="just">
              <a:lnSpc>
                <a:spcPct val="150000"/>
              </a:lnSpc>
            </a:pPr>
            <a:r>
              <a:rPr lang="el-GR" b="1" dirty="0">
                <a:latin typeface="Times New Roman" panose="02020603050405020304" pitchFamily="18" charset="0"/>
                <a:cs typeface="Times New Roman" panose="02020603050405020304" pitchFamily="18" charset="0"/>
              </a:rPr>
              <a:t>Γ. Σκηνοθέτες και θεατράνθρωποι</a:t>
            </a:r>
            <a:r>
              <a:rPr lang="el-GR" dirty="0">
                <a:latin typeface="Times New Roman" panose="02020603050405020304" pitchFamily="18" charset="0"/>
                <a:cs typeface="Times New Roman" panose="02020603050405020304" pitchFamily="18" charset="0"/>
              </a:rPr>
              <a:t> </a:t>
            </a:r>
            <a:r>
              <a:rPr lang="el-GR" dirty="0">
                <a:latin typeface="Times New Roman" charset="0"/>
                <a:cs typeface="Times New Roman" charset="0"/>
              </a:rPr>
              <a:t>που με το έργο τους επηρέασαν τις θεωρίες και τις πρακτικές του θεάτρου στην  εκπαίδευση </a:t>
            </a:r>
          </a:p>
          <a:p>
            <a:pPr algn="just">
              <a:lnSpc>
                <a:spcPct val="150000"/>
              </a:lnSpc>
            </a:pPr>
            <a:r>
              <a:rPr lang="el-GR" b="1" dirty="0">
                <a:latin typeface="Times New Roman" charset="0"/>
                <a:cs typeface="Times New Roman" charset="0"/>
              </a:rPr>
              <a:t>Δ. Ε</a:t>
            </a:r>
            <a:r>
              <a:rPr lang="el-GR" b="1" dirty="0">
                <a:latin typeface="Times New Roman" charset="0"/>
                <a:ea typeface="Times New Roman" charset="0"/>
                <a:cs typeface="Times New Roman" charset="0"/>
              </a:rPr>
              <a:t>πίδραση των γνωστικών ψυχολογικών θεωριών </a:t>
            </a:r>
            <a:r>
              <a:rPr lang="el-GR" dirty="0">
                <a:latin typeface="Times New Roman" charset="0"/>
                <a:ea typeface="Times New Roman" charset="0"/>
                <a:cs typeface="Times New Roman" charset="0"/>
              </a:rPr>
              <a:t>για την εκπαίδευση και για το παιχνίδι </a:t>
            </a:r>
          </a:p>
          <a:p>
            <a:pPr algn="just">
              <a:lnSpc>
                <a:spcPct val="150000"/>
              </a:lnSpc>
            </a:pPr>
            <a:r>
              <a:rPr lang="el-GR" b="1" dirty="0">
                <a:latin typeface="Times New Roman" charset="0"/>
                <a:cs typeface="Times New Roman" charset="0"/>
              </a:rPr>
              <a:t>Ε. Η επίδραση εκπαιδευτικών, μελετητών και θεωρητικών του θέατρου ως παιδαγωγικό μέσο</a:t>
            </a:r>
            <a:r>
              <a:rPr lang="el-GR" dirty="0">
                <a:latin typeface="Times New Roman" charset="0"/>
                <a:cs typeface="Times New Roman" charset="0"/>
              </a:rPr>
              <a:t> που με τις δράσεις, τις μελέτες και τη θεωρία τους επηρέασαν την ανάπτυξη του δράματος και του θεάτρου στην εκπαίδευση </a:t>
            </a:r>
            <a:endParaRPr lang="el-GR"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41772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80C31F7-D090-77B5-BA6F-5EFD20CBF77C}"/>
              </a:ext>
            </a:extLst>
          </p:cNvPr>
          <p:cNvSpPr txBox="1"/>
          <p:nvPr/>
        </p:nvSpPr>
        <p:spPr>
          <a:xfrm>
            <a:off x="496784" y="0"/>
            <a:ext cx="11198431" cy="369332"/>
          </a:xfrm>
          <a:prstGeom prst="rect">
            <a:avLst/>
          </a:prstGeom>
          <a:noFill/>
        </p:spPr>
        <p:txBody>
          <a:bodyPr wrap="square" rtlCol="0">
            <a:spAutoFit/>
          </a:bodyPr>
          <a:lstStyle/>
          <a:p>
            <a:pPr marL="285750" indent="-285750">
              <a:buFont typeface="Wingdings" pitchFamily="2" charset="2"/>
              <a:buChar char="Ø"/>
            </a:pPr>
            <a:r>
              <a:rPr lang="el-GR" b="1" dirty="0">
                <a:latin typeface="Times New Roman" panose="02020603050405020304" pitchFamily="18" charset="0"/>
                <a:cs typeface="Times New Roman" panose="02020603050405020304" pitchFamily="18" charset="0"/>
              </a:rPr>
              <a:t>Τέσσερις διακριτοί σταθμοί που συνέβαλλαν στην εξέλιξη του θεάτρου στην εκπαίδευση</a:t>
            </a:r>
            <a:endParaRPr lang="en-GR"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047031C7-78B9-68E3-FB20-23DC8B300E1F}"/>
              </a:ext>
            </a:extLst>
          </p:cNvPr>
          <p:cNvSpPr txBox="1"/>
          <p:nvPr/>
        </p:nvSpPr>
        <p:spPr>
          <a:xfrm>
            <a:off x="0" y="535587"/>
            <a:ext cx="12192000" cy="4197496"/>
          </a:xfrm>
          <a:prstGeom prst="rect">
            <a:avLst/>
          </a:prstGeom>
          <a:noFill/>
        </p:spPr>
        <p:txBody>
          <a:bodyPr wrap="square" rtlCol="0">
            <a:spAutoFit/>
          </a:bodyPr>
          <a:lstStyle/>
          <a:p>
            <a:pPr marL="285750" indent="-285750" algn="just">
              <a:lnSpc>
                <a:spcPct val="150000"/>
              </a:lnSpc>
              <a:buFontTx/>
              <a:buChar char="-"/>
            </a:pPr>
            <a:r>
              <a:rPr lang="el-GR" b="1" dirty="0">
                <a:latin typeface="Times New Roman" panose="02020603050405020304" pitchFamily="18" charset="0"/>
                <a:cs typeface="Times New Roman" panose="02020603050405020304" pitchFamily="18" charset="0"/>
              </a:rPr>
              <a:t>Πράξη Πρώτη</a:t>
            </a:r>
            <a:r>
              <a:rPr lang="en-GB" b="1" dirty="0">
                <a:latin typeface="Times New Roman" panose="02020603050405020304" pitchFamily="18" charset="0"/>
                <a:cs typeface="Times New Roman" panose="02020603050405020304" pitchFamily="18" charset="0"/>
              </a:rPr>
              <a:t>: </a:t>
            </a:r>
            <a:r>
              <a:rPr lang="el-GR" dirty="0">
                <a:latin typeface="Times New Roman" panose="02020603050405020304" pitchFamily="18" charset="0"/>
                <a:cs typeface="Times New Roman" panose="02020603050405020304" pitchFamily="18" charset="0"/>
              </a:rPr>
              <a:t>Από το 1920 και ύστερα στον Αγγλοσαξονικό χώρο και στην Αμερική εκπαιδευτικοί και θεωρητικοί για το πως το θέατρο μπορεί να ενταχθεί στην εκπαίδευση με στόχο την ενεργητική μάθηση (</a:t>
            </a:r>
            <a:r>
              <a:rPr lang="en-US" sz="1800" dirty="0">
                <a:latin typeface="Times New Roman" charset="0"/>
                <a:ea typeface="Times New Roman" charset="0"/>
                <a:cs typeface="Times New Roman" charset="0"/>
              </a:rPr>
              <a:t>Winifred Ward, Harriet Finlay Jonson &amp; Henry Caldwell Cook</a:t>
            </a:r>
            <a:r>
              <a:rPr lang="el-GR" sz="1800" dirty="0">
                <a:latin typeface="Times New Roman" charset="0"/>
                <a:ea typeface="Times New Roman" charset="0"/>
                <a:cs typeface="Times New Roman" charset="0"/>
              </a:rPr>
              <a:t>)</a:t>
            </a:r>
          </a:p>
          <a:p>
            <a:pPr marL="285750" indent="-285750" algn="just">
              <a:lnSpc>
                <a:spcPct val="150000"/>
              </a:lnSpc>
              <a:buFontTx/>
              <a:buChar char="-"/>
            </a:pPr>
            <a:r>
              <a:rPr lang="el-GR" b="1" dirty="0">
                <a:latin typeface="Times New Roman" charset="0"/>
                <a:cs typeface="Times New Roman" charset="0"/>
              </a:rPr>
              <a:t>Πράξη Δεύτερη</a:t>
            </a:r>
            <a:r>
              <a:rPr lang="en-GB" b="1" dirty="0">
                <a:latin typeface="Times New Roman" charset="0"/>
                <a:cs typeface="Times New Roman" charset="0"/>
              </a:rPr>
              <a:t>: </a:t>
            </a:r>
            <a:r>
              <a:rPr lang="el-GR" dirty="0">
                <a:latin typeface="Times New Roman" charset="0"/>
                <a:cs typeface="Times New Roman" charset="0"/>
              </a:rPr>
              <a:t>Οι βάσεις για τη διάκριση του δημιουργικού θέατρου για το παιδί (</a:t>
            </a:r>
            <a:r>
              <a:rPr lang="en-GB" dirty="0">
                <a:latin typeface="Times New Roman" charset="0"/>
                <a:cs typeface="Times New Roman" charset="0"/>
              </a:rPr>
              <a:t>creative dramatics/child drama) </a:t>
            </a:r>
            <a:r>
              <a:rPr lang="el-GR" dirty="0">
                <a:latin typeface="Times New Roman" charset="0"/>
                <a:cs typeface="Times New Roman" charset="0"/>
              </a:rPr>
              <a:t>ως ξεχωριστό αντικείμενο που συνδυάζει το καλλιτεχνικό και παιδαγωγικό πεδίο με βάση </a:t>
            </a:r>
            <a:r>
              <a:rPr lang="el-GR" sz="1800" dirty="0">
                <a:latin typeface="Times New Roman" charset="0"/>
                <a:ea typeface="Times New Roman" charset="0"/>
                <a:cs typeface="Times New Roman" charset="0"/>
              </a:rPr>
              <a:t>το συνέδριο </a:t>
            </a:r>
            <a:r>
              <a:rPr lang="en-US" sz="1800" dirty="0">
                <a:latin typeface="Times New Roman" charset="0"/>
                <a:ea typeface="Times New Roman" charset="0"/>
                <a:cs typeface="Times New Roman" charset="0"/>
              </a:rPr>
              <a:t>London Conference on Drama in Education (1948)</a:t>
            </a:r>
            <a:r>
              <a:rPr lang="el-GR" sz="1800" dirty="0">
                <a:latin typeface="Times New Roman" charset="0"/>
                <a:ea typeface="Times New Roman" charset="0"/>
                <a:cs typeface="Times New Roman" charset="0"/>
              </a:rPr>
              <a:t> και το συνέδριο του Διεθνούς Ινστιτούτου στο Παρίσι (1952) και το σύγγραμμα του </a:t>
            </a:r>
            <a:r>
              <a:rPr lang="en-GB" dirty="0">
                <a:latin typeface="Times New Roman" charset="0"/>
                <a:ea typeface="Times New Roman" charset="0"/>
                <a:cs typeface="Times New Roman" charset="0"/>
              </a:rPr>
              <a:t>Peter Slade</a:t>
            </a:r>
            <a:r>
              <a:rPr lang="el-GR" dirty="0">
                <a:latin typeface="Times New Roman" charset="0"/>
                <a:ea typeface="Times New Roman" charset="0"/>
                <a:cs typeface="Times New Roman" charset="0"/>
              </a:rPr>
              <a:t> με τίτλο «</a:t>
            </a:r>
            <a:r>
              <a:rPr lang="en-US" dirty="0">
                <a:latin typeface="Times New Roman" charset="0"/>
                <a:ea typeface="Times New Roman" charset="0"/>
                <a:cs typeface="Times New Roman" charset="0"/>
              </a:rPr>
              <a:t>an introduction to child drama</a:t>
            </a:r>
            <a:r>
              <a:rPr lang="el-GR" dirty="0">
                <a:latin typeface="Times New Roman" charset="0"/>
                <a:ea typeface="Times New Roman" charset="0"/>
                <a:cs typeface="Times New Roman" charset="0"/>
              </a:rPr>
              <a:t>» (1954)</a:t>
            </a:r>
          </a:p>
          <a:p>
            <a:pPr marL="285750" indent="-285750" algn="just">
              <a:lnSpc>
                <a:spcPct val="150000"/>
              </a:lnSpc>
              <a:buFontTx/>
              <a:buChar char="-"/>
            </a:pPr>
            <a:r>
              <a:rPr lang="el-GR" b="1" dirty="0">
                <a:latin typeface="Times New Roman" charset="0"/>
                <a:cs typeface="Times New Roman" charset="0"/>
              </a:rPr>
              <a:t>Πράξη Τρίτη</a:t>
            </a:r>
            <a:r>
              <a:rPr lang="en-GB" b="1" dirty="0">
                <a:latin typeface="Times New Roman" charset="0"/>
                <a:cs typeface="Times New Roman" charset="0"/>
              </a:rPr>
              <a:t>: </a:t>
            </a:r>
            <a:r>
              <a:rPr lang="el-GR" sz="1800" dirty="0">
                <a:latin typeface="Times New Roman" charset="0"/>
                <a:ea typeface="Times New Roman" charset="0"/>
                <a:cs typeface="Times New Roman" charset="0"/>
              </a:rPr>
              <a:t>Στην Αγγλία το 1965 δημιουργήθηκαν ομάδες θεάτρου στην εκπαίδευση (</a:t>
            </a:r>
            <a:r>
              <a:rPr lang="en-GB" sz="1800" dirty="0">
                <a:latin typeface="Times New Roman" charset="0"/>
                <a:ea typeface="Times New Roman" charset="0"/>
                <a:cs typeface="Times New Roman" charset="0"/>
              </a:rPr>
              <a:t>TIE) </a:t>
            </a:r>
            <a:r>
              <a:rPr lang="el-GR" sz="1800" dirty="0">
                <a:latin typeface="Times New Roman" charset="0"/>
                <a:ea typeface="Times New Roman" charset="0"/>
                <a:cs typeface="Times New Roman" charset="0"/>
              </a:rPr>
              <a:t>που οργάνωναν </a:t>
            </a:r>
            <a:r>
              <a:rPr lang="el-GR" sz="1800" dirty="0" err="1">
                <a:latin typeface="Times New Roman" charset="0"/>
                <a:ea typeface="Times New Roman" charset="0"/>
                <a:cs typeface="Times New Roman" charset="0"/>
              </a:rPr>
              <a:t>θεατροπαιδαγωγικά</a:t>
            </a:r>
            <a:r>
              <a:rPr lang="el-GR" sz="1800" dirty="0">
                <a:latin typeface="Times New Roman" charset="0"/>
                <a:ea typeface="Times New Roman" charset="0"/>
                <a:cs typeface="Times New Roman" charset="0"/>
              </a:rPr>
              <a:t> προγράμματα με τους εκπαιδευτικούς στο σχολείο</a:t>
            </a:r>
          </a:p>
          <a:p>
            <a:pPr marL="285750" indent="-285750" algn="just">
              <a:lnSpc>
                <a:spcPct val="150000"/>
              </a:lnSpc>
              <a:buFontTx/>
              <a:buChar char="-"/>
            </a:pPr>
            <a:r>
              <a:rPr lang="el-GR" b="1" dirty="0">
                <a:latin typeface="Times New Roman" charset="0"/>
                <a:cs typeface="Times New Roman" charset="0"/>
              </a:rPr>
              <a:t>Πράξη Τέταρτη</a:t>
            </a:r>
            <a:r>
              <a:rPr lang="en-GB" b="1" dirty="0">
                <a:latin typeface="Times New Roman" charset="0"/>
                <a:cs typeface="Times New Roman" charset="0"/>
              </a:rPr>
              <a:t>: </a:t>
            </a:r>
            <a:r>
              <a:rPr lang="el-GR" sz="1800" dirty="0">
                <a:latin typeface="Times New Roman" charset="0"/>
                <a:ea typeface="Times New Roman" charset="0"/>
                <a:cs typeface="Times New Roman" charset="0"/>
              </a:rPr>
              <a:t>Από το ‘60 και μετά </a:t>
            </a:r>
            <a:r>
              <a:rPr lang="el-GR" dirty="0">
                <a:latin typeface="Times New Roman" charset="0"/>
                <a:ea typeface="Times New Roman" charset="0"/>
                <a:cs typeface="Times New Roman" charset="0"/>
              </a:rPr>
              <a:t>σε </a:t>
            </a:r>
            <a:r>
              <a:rPr lang="el-GR" sz="1800" dirty="0">
                <a:latin typeface="Times New Roman" charset="0"/>
                <a:ea typeface="Times New Roman" charset="0"/>
                <a:cs typeface="Times New Roman" charset="0"/>
              </a:rPr>
              <a:t>διαφορετικές χώρες εντάσσονται στο αναλυτικό πρόγραμμα</a:t>
            </a:r>
            <a:endParaRPr lang="en-GR"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72432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3511122-1174-6784-240A-5E0BE0E88D78}"/>
              </a:ext>
            </a:extLst>
          </p:cNvPr>
          <p:cNvSpPr txBox="1"/>
          <p:nvPr/>
        </p:nvSpPr>
        <p:spPr>
          <a:xfrm>
            <a:off x="878774" y="0"/>
            <a:ext cx="10937174" cy="458011"/>
          </a:xfrm>
          <a:prstGeom prst="rect">
            <a:avLst/>
          </a:prstGeom>
          <a:noFill/>
        </p:spPr>
        <p:txBody>
          <a:bodyPr wrap="square" rtlCol="0">
            <a:spAutoFit/>
          </a:bodyPr>
          <a:lstStyle/>
          <a:p>
            <a:pPr marL="285750" indent="-285750">
              <a:lnSpc>
                <a:spcPct val="150000"/>
              </a:lnSpc>
              <a:buFont typeface="Wingdings" pitchFamily="2" charset="2"/>
              <a:buChar char="Ø"/>
            </a:pPr>
            <a:r>
              <a:rPr lang="el-GR" b="1" dirty="0">
                <a:latin typeface="Times New Roman" panose="02020603050405020304" pitchFamily="18" charset="0"/>
                <a:cs typeface="Times New Roman" panose="02020603050405020304" pitchFamily="18" charset="0"/>
              </a:rPr>
              <a:t>Κοινωνικοπολιτικοί παρόντες που ευνόησαν την ανάπτυξη του θεάτρου στην εκπαίδευση</a:t>
            </a:r>
            <a:endParaRPr lang="en-GR"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6D2304A9-598F-449D-1A68-AB6960920538}"/>
              </a:ext>
            </a:extLst>
          </p:cNvPr>
          <p:cNvSpPr txBox="1"/>
          <p:nvPr/>
        </p:nvSpPr>
        <p:spPr>
          <a:xfrm>
            <a:off x="0" y="458011"/>
            <a:ext cx="12192000" cy="3366499"/>
          </a:xfrm>
          <a:prstGeom prst="rect">
            <a:avLst/>
          </a:prstGeom>
          <a:noFill/>
        </p:spPr>
        <p:txBody>
          <a:bodyPr wrap="square" rtlCol="0">
            <a:spAutoFit/>
          </a:bodyPr>
          <a:lstStyle/>
          <a:p>
            <a:pPr algn="just">
              <a:lnSpc>
                <a:spcPct val="150000"/>
              </a:lnSpc>
              <a:buFontTx/>
              <a:buChar char="-"/>
            </a:pPr>
            <a:r>
              <a:rPr lang="el-GR" dirty="0">
                <a:latin typeface="Times New Roman" panose="02020603050405020304" pitchFamily="18" charset="0"/>
                <a:cs typeface="Times New Roman" panose="02020603050405020304" pitchFamily="18" charset="0"/>
              </a:rPr>
              <a:t> Από την Αναγέννηση, τον Διαφωτισμό, τη Γαλλική επανάσταση, τη Βιομηχανική Επανάσταση </a:t>
            </a:r>
            <a:r>
              <a:rPr lang="el-GR" sz="1800" dirty="0">
                <a:latin typeface="Times New Roman" charset="0"/>
                <a:ea typeface="Times New Roman" charset="0"/>
                <a:cs typeface="Times New Roman" charset="0"/>
              </a:rPr>
              <a:t>δημιουργούνται  βάσεις για την αποκαθήλωση του «θείου»</a:t>
            </a:r>
          </a:p>
          <a:p>
            <a:pPr algn="just">
              <a:lnSpc>
                <a:spcPct val="150000"/>
              </a:lnSpc>
              <a:buFontTx/>
              <a:buChar char="-"/>
            </a:pPr>
            <a:r>
              <a:rPr lang="el-GR" dirty="0">
                <a:latin typeface="Times New Roman" panose="02020603050405020304" pitchFamily="18" charset="0"/>
                <a:ea typeface="Times New Roman" charset="0"/>
                <a:cs typeface="Times New Roman" panose="02020603050405020304" pitchFamily="18" charset="0"/>
              </a:rPr>
              <a:t> Ο</a:t>
            </a:r>
            <a:r>
              <a:rPr lang="el-GR" sz="1800" dirty="0">
                <a:latin typeface="Times New Roman" panose="02020603050405020304" pitchFamily="18" charset="0"/>
                <a:ea typeface="Times New Roman" charset="0"/>
                <a:cs typeface="Times New Roman" panose="02020603050405020304" pitchFamily="18" charset="0"/>
              </a:rPr>
              <a:t>ι </a:t>
            </a:r>
            <a:r>
              <a:rPr lang="el-GR" sz="1800" dirty="0">
                <a:latin typeface="Times New Roman" charset="0"/>
                <a:ea typeface="Times New Roman" charset="0"/>
                <a:cs typeface="Times New Roman" charset="0"/>
              </a:rPr>
              <a:t>εξελίξεις του 20</a:t>
            </a:r>
            <a:r>
              <a:rPr lang="el-GR" sz="1800" baseline="30000" dirty="0">
                <a:latin typeface="Times New Roman" charset="0"/>
                <a:ea typeface="Times New Roman" charset="0"/>
                <a:cs typeface="Times New Roman" charset="0"/>
              </a:rPr>
              <a:t>ου</a:t>
            </a:r>
            <a:r>
              <a:rPr lang="el-GR" sz="1800" dirty="0">
                <a:latin typeface="Times New Roman" charset="0"/>
                <a:ea typeface="Times New Roman" charset="0"/>
                <a:cs typeface="Times New Roman" charset="0"/>
              </a:rPr>
              <a:t> αιώνα </a:t>
            </a:r>
            <a:r>
              <a:rPr lang="el-GR" sz="1800" dirty="0">
                <a:latin typeface="Times New Roman" panose="02020603050405020304" pitchFamily="18" charset="0"/>
                <a:ea typeface="Times New Roman" charset="0"/>
                <a:cs typeface="Times New Roman" panose="02020603050405020304" pitchFamily="18" charset="0"/>
              </a:rPr>
              <a:t>(Α’ Παγκόσμιος Πόλεμος (1914-1918), Οκτωβριανή Επανάσταση (7 Νοεμβρίου 1917), Β’ Παγκόσμιος Πόλεμος (1939-1945), Ολοκαύτωμα, Πυρηνική απειλή, </a:t>
            </a:r>
            <a:r>
              <a:rPr lang="el-GR" sz="1800" dirty="0">
                <a:latin typeface="Times New Roman" charset="0"/>
                <a:ea typeface="Times New Roman" charset="0"/>
                <a:cs typeface="Times New Roman" charset="0"/>
              </a:rPr>
              <a:t>Ψυχρός πόλεμος (1945-1991), Πόλεμος του Βιετνάμ (1955-1975) οδηγούν στη διάψευση της δύναμης του ορθού λόγου να οδηγήσει στην πρόοδο </a:t>
            </a:r>
          </a:p>
          <a:p>
            <a:pPr algn="just">
              <a:lnSpc>
                <a:spcPct val="150000"/>
              </a:lnSpc>
              <a:buFontTx/>
              <a:buChar char="-"/>
            </a:pPr>
            <a:r>
              <a:rPr lang="el-GR" dirty="0">
                <a:latin typeface="Times New Roman" charset="0"/>
                <a:ea typeface="Times New Roman" charset="0"/>
                <a:cs typeface="Times New Roman" charset="0"/>
              </a:rPr>
              <a:t> Φωνές που δεν ακούγονται διεκδικούν το βήμα να ακουστούν μέσα από κινήματα </a:t>
            </a:r>
            <a:r>
              <a:rPr lang="el-GR" sz="1800" dirty="0">
                <a:latin typeface="Times New Roman" charset="0"/>
                <a:ea typeface="Times New Roman" charset="0"/>
                <a:cs typeface="Times New Roman" charset="0"/>
              </a:rPr>
              <a:t>εναντίον των διακρίσεων</a:t>
            </a:r>
            <a:r>
              <a:rPr lang="el-GR" sz="1800" dirty="0">
                <a:latin typeface="Times New Roman" charset="0"/>
                <a:ea typeface="Times New Roman" charset="0"/>
                <a:cs typeface="Times New Roman" charset="0"/>
                <a:sym typeface="Wingdings"/>
              </a:rPr>
              <a:t>  (Μάης του ‘68, κινήματα των «μαύρων» στην Αμερική, φεμινιστικά κινήματα κυρίως στην Αμερική για τη διεκδίκηση δικαίωμα ψήφου)</a:t>
            </a:r>
            <a:endParaRPr lang="el-GR" sz="1800" dirty="0">
              <a:latin typeface="Times New Roman" charset="0"/>
              <a:ea typeface="Times New Roman" charset="0"/>
              <a:cs typeface="Times New Roman" charset="0"/>
            </a:endParaRPr>
          </a:p>
          <a:p>
            <a:pPr algn="just">
              <a:lnSpc>
                <a:spcPct val="150000"/>
              </a:lnSpc>
            </a:pPr>
            <a:endParaRPr lang="en-GR"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C1969882-DCFA-6DD9-7F88-6A4F9A662B61}"/>
              </a:ext>
            </a:extLst>
          </p:cNvPr>
          <p:cNvSpPr txBox="1"/>
          <p:nvPr/>
        </p:nvSpPr>
        <p:spPr>
          <a:xfrm>
            <a:off x="878774" y="3429000"/>
            <a:ext cx="11352811" cy="458011"/>
          </a:xfrm>
          <a:prstGeom prst="rect">
            <a:avLst/>
          </a:prstGeom>
          <a:noFill/>
        </p:spPr>
        <p:txBody>
          <a:bodyPr wrap="square" rtlCol="0">
            <a:spAutoFit/>
          </a:bodyPr>
          <a:lstStyle/>
          <a:p>
            <a:pPr marL="285750" indent="-285750" algn="just">
              <a:lnSpc>
                <a:spcPct val="150000"/>
              </a:lnSpc>
              <a:buFont typeface="Wingdings" pitchFamily="2" charset="2"/>
              <a:buChar char="Ø"/>
            </a:pPr>
            <a:r>
              <a:rPr lang="el-GR" b="1" dirty="0">
                <a:latin typeface="Times New Roman" charset="0"/>
                <a:ea typeface="Times New Roman" charset="0"/>
                <a:cs typeface="Times New Roman" charset="0"/>
              </a:rPr>
              <a:t>Νέα ρεύματα της παιδαγωγικής και «αίτημα» αλλαγής στην εκπαιδευτική διαδικασία</a:t>
            </a:r>
            <a:endParaRPr lang="en-GR"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486C13F6-2E5A-2671-21D5-93406F5106D9}"/>
              </a:ext>
            </a:extLst>
          </p:cNvPr>
          <p:cNvSpPr txBox="1"/>
          <p:nvPr/>
        </p:nvSpPr>
        <p:spPr>
          <a:xfrm>
            <a:off x="0" y="3831415"/>
            <a:ext cx="12191999" cy="2951001"/>
          </a:xfrm>
          <a:prstGeom prst="rect">
            <a:avLst/>
          </a:prstGeom>
          <a:noFill/>
        </p:spPr>
        <p:txBody>
          <a:bodyPr wrap="square" rtlCol="0">
            <a:spAutoFit/>
          </a:bodyPr>
          <a:lstStyle/>
          <a:p>
            <a:pPr marL="285750" indent="-285750" algn="just">
              <a:lnSpc>
                <a:spcPct val="150000"/>
              </a:lnSpc>
              <a:buFontTx/>
              <a:buChar char="-"/>
            </a:pPr>
            <a:r>
              <a:rPr lang="el-GR" dirty="0">
                <a:latin typeface="Times New Roman" panose="02020603050405020304" pitchFamily="18" charset="0"/>
                <a:cs typeface="Times New Roman" panose="02020603050405020304" pitchFamily="18" charset="0"/>
              </a:rPr>
              <a:t>Η</a:t>
            </a:r>
            <a:r>
              <a:rPr lang="el-GR" dirty="0">
                <a:latin typeface="Times New Roman" panose="02020603050405020304" pitchFamily="18" charset="0"/>
                <a:ea typeface="Times New Roman" charset="0"/>
                <a:cs typeface="Times New Roman" panose="02020603050405020304" pitchFamily="18" charset="0"/>
              </a:rPr>
              <a:t> δημόσια εκπαίδευση και τα «σχολεία» τον 19</a:t>
            </a:r>
            <a:r>
              <a:rPr lang="el-GR" baseline="30000" dirty="0">
                <a:latin typeface="Times New Roman" panose="02020603050405020304" pitchFamily="18" charset="0"/>
                <a:ea typeface="Times New Roman" charset="0"/>
                <a:cs typeface="Times New Roman" panose="02020603050405020304" pitchFamily="18" charset="0"/>
              </a:rPr>
              <a:t>ο</a:t>
            </a:r>
            <a:r>
              <a:rPr lang="el-GR" dirty="0">
                <a:latin typeface="Times New Roman" panose="02020603050405020304" pitchFamily="18" charset="0"/>
                <a:ea typeface="Times New Roman" charset="0"/>
                <a:cs typeface="Times New Roman" panose="02020603050405020304" pitchFamily="18" charset="0"/>
              </a:rPr>
              <a:t> αιώνα έχουν ως στόχο σε όλους τους μαθητές τη «μετάδοση» των «ίδιων γνώσεων» και </a:t>
            </a:r>
            <a:r>
              <a:rPr lang="el-GR" dirty="0" err="1">
                <a:latin typeface="Times New Roman" panose="02020603050405020304" pitchFamily="18" charset="0"/>
                <a:ea typeface="Times New Roman" charset="0"/>
                <a:cs typeface="Times New Roman" panose="02020603050405020304" pitchFamily="18" charset="0"/>
              </a:rPr>
              <a:t>επικεντρ</a:t>
            </a:r>
            <a:r>
              <a:rPr lang="en-GR" dirty="0">
                <a:latin typeface="Times New Roman" panose="02020603050405020304" pitchFamily="18" charset="0"/>
                <a:ea typeface="Times New Roman" charset="0"/>
                <a:cs typeface="Times New Roman" panose="02020603050405020304" pitchFamily="18" charset="0"/>
              </a:rPr>
              <a:t>ώ</a:t>
            </a:r>
            <a:r>
              <a:rPr lang="el-GR" dirty="0" err="1">
                <a:latin typeface="Times New Roman" panose="02020603050405020304" pitchFamily="18" charset="0"/>
                <a:ea typeface="Times New Roman" charset="0"/>
                <a:cs typeface="Times New Roman" panose="02020603050405020304" pitchFamily="18" charset="0"/>
              </a:rPr>
              <a:t>νεται</a:t>
            </a:r>
            <a:r>
              <a:rPr lang="el-GR" dirty="0">
                <a:latin typeface="Times New Roman" panose="02020603050405020304" pitchFamily="18" charset="0"/>
                <a:ea typeface="Times New Roman" charset="0"/>
                <a:cs typeface="Times New Roman" panose="02020603050405020304" pitchFamily="18" charset="0"/>
              </a:rPr>
              <a:t> στην κανονιστική παιδαγωγική με έμφαση στην καλλιέργεια της εξωτερικής ηθικής μέσω την υπακοή στους κανόνες βάσει τιμωριών, δίνοντας έμφαση στον ρόλο του </a:t>
            </a:r>
            <a:r>
              <a:rPr lang="el-GR" dirty="0" err="1">
                <a:latin typeface="Times New Roman" panose="02020603050405020304" pitchFamily="18" charset="0"/>
                <a:ea typeface="Times New Roman" charset="0"/>
                <a:cs typeface="Times New Roman" panose="02020603050405020304" pitchFamily="18" charset="0"/>
              </a:rPr>
              <a:t>εκπαιδευτκού</a:t>
            </a:r>
            <a:r>
              <a:rPr lang="el-GR" dirty="0">
                <a:latin typeface="Times New Roman" panose="02020603050405020304" pitchFamily="18" charset="0"/>
                <a:ea typeface="Times New Roman" charset="0"/>
                <a:cs typeface="Times New Roman" panose="02020603050405020304" pitchFamily="18" charset="0"/>
              </a:rPr>
              <a:t>, στην μετάδοση ίδιων γνώσεων με τον ίδιο τρόπο για όλους του μαθητές</a:t>
            </a:r>
          </a:p>
          <a:p>
            <a:pPr marL="285750" indent="-285750" algn="just">
              <a:lnSpc>
                <a:spcPct val="150000"/>
              </a:lnSpc>
              <a:buFontTx/>
              <a:buChar char="-"/>
            </a:pPr>
            <a:r>
              <a:rPr lang="el-GR" dirty="0">
                <a:latin typeface="Times New Roman" panose="02020603050405020304" pitchFamily="18" charset="0"/>
                <a:ea typeface="Times New Roman" charset="0"/>
                <a:cs typeface="Times New Roman" panose="02020603050405020304" pitchFamily="18" charset="0"/>
              </a:rPr>
              <a:t> Δημιουργείται σταδιακά η ανάγκη για την πολυφωνία στη σχολική τάξη αλλάζοντας τη λειτουργία των σχολείων προς αυτήν την κατεύθυνση αλλά και με αντίστοιχα ρεύματα παιδαγωγικής όπως </a:t>
            </a:r>
            <a:r>
              <a:rPr lang="el-GR" dirty="0">
                <a:latin typeface="Times New Roman" charset="0"/>
                <a:ea typeface="Times New Roman" charset="0"/>
                <a:cs typeface="Times New Roman" charset="0"/>
              </a:rPr>
              <a:t>η Νέα Κοινωνιολογία της </a:t>
            </a:r>
            <a:r>
              <a:rPr lang="el-GR" dirty="0" err="1">
                <a:latin typeface="Times New Roman" charset="0"/>
                <a:ea typeface="Times New Roman" charset="0"/>
                <a:cs typeface="Times New Roman" charset="0"/>
              </a:rPr>
              <a:t>Εκπαίδευσης</a:t>
            </a:r>
            <a:r>
              <a:rPr lang="el-GR" dirty="0">
                <a:latin typeface="Times New Roman" charset="0"/>
                <a:ea typeface="Times New Roman" charset="0"/>
                <a:cs typeface="Times New Roman" charset="0"/>
              </a:rPr>
              <a:t>, η Ριζοσπαστική́ Παιδαγωγική́, η Κριτική́ &amp; η </a:t>
            </a:r>
            <a:r>
              <a:rPr lang="el-GR" dirty="0" err="1">
                <a:latin typeface="Times New Roman" charset="0"/>
                <a:ea typeface="Times New Roman" charset="0"/>
                <a:cs typeface="Times New Roman" charset="0"/>
              </a:rPr>
              <a:t>Μετα</a:t>
            </a:r>
            <a:r>
              <a:rPr lang="el-GR" dirty="0">
                <a:latin typeface="Times New Roman" charset="0"/>
                <a:ea typeface="Times New Roman" charset="0"/>
                <a:cs typeface="Times New Roman" charset="0"/>
              </a:rPr>
              <a:t>́-</a:t>
            </a:r>
            <a:r>
              <a:rPr lang="el-GR" dirty="0" err="1">
                <a:latin typeface="Times New Roman" charset="0"/>
                <a:ea typeface="Times New Roman" charset="0"/>
                <a:cs typeface="Times New Roman" charset="0"/>
              </a:rPr>
              <a:t>Κριτικη</a:t>
            </a:r>
            <a:r>
              <a:rPr lang="el-GR" dirty="0">
                <a:latin typeface="Times New Roman" charset="0"/>
                <a:ea typeface="Times New Roman" charset="0"/>
                <a:cs typeface="Times New Roman" charset="0"/>
              </a:rPr>
              <a:t>́ Παιδαγωγική́ συνδέουν τη θεσμοθετημένη εκπαίδευση με το ιδεολογικό́ πλαίσιο</a:t>
            </a:r>
            <a:endParaRPr lang="el-GR" dirty="0">
              <a:latin typeface="Times New Roman" panose="02020603050405020304" pitchFamily="18" charset="0"/>
              <a:ea typeface="Times New Roman" charset="0"/>
              <a:cs typeface="Times New Roman" panose="02020603050405020304" pitchFamily="18" charset="0"/>
            </a:endParaRPr>
          </a:p>
        </p:txBody>
      </p:sp>
    </p:spTree>
    <p:extLst>
      <p:ext uri="{BB962C8B-B14F-4D97-AF65-F5344CB8AC3E}">
        <p14:creationId xmlns:p14="http://schemas.microsoft.com/office/powerpoint/2010/main" val="1383195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968F89-8791-7159-D4DA-F917649370F9}"/>
              </a:ext>
            </a:extLst>
          </p:cNvPr>
          <p:cNvSpPr txBox="1"/>
          <p:nvPr/>
        </p:nvSpPr>
        <p:spPr>
          <a:xfrm>
            <a:off x="0" y="0"/>
            <a:ext cx="12192000" cy="1294393"/>
          </a:xfrm>
          <a:prstGeom prst="rect">
            <a:avLst/>
          </a:prstGeom>
          <a:noFill/>
        </p:spPr>
        <p:txBody>
          <a:bodyPr wrap="square" rtlCol="0">
            <a:spAutoFit/>
          </a:bodyPr>
          <a:lstStyle/>
          <a:p>
            <a:pPr algn="just">
              <a:lnSpc>
                <a:spcPct val="150000"/>
              </a:lnSpc>
            </a:pPr>
            <a:r>
              <a:rPr lang="el-GR" dirty="0"/>
              <a:t>- </a:t>
            </a:r>
            <a:r>
              <a:rPr lang="el-GR" dirty="0">
                <a:latin typeface="Times New Roman" panose="02020603050405020304" pitchFamily="18" charset="0"/>
                <a:cs typeface="Times New Roman" panose="02020603050405020304" pitchFamily="18" charset="0"/>
              </a:rPr>
              <a:t>Το ρεύμα της νέας αγωγής με βασικό εκπρόσωπο τον </a:t>
            </a:r>
            <a:r>
              <a:rPr lang="en-GB" dirty="0">
                <a:latin typeface="Times New Roman" panose="02020603050405020304" pitchFamily="18" charset="0"/>
                <a:cs typeface="Times New Roman" panose="02020603050405020304" pitchFamily="18" charset="0"/>
              </a:rPr>
              <a:t>J. </a:t>
            </a:r>
            <a:r>
              <a:rPr lang="en-US" dirty="0">
                <a:latin typeface="Times New Roman" charset="0"/>
                <a:ea typeface="Times New Roman" charset="0"/>
                <a:cs typeface="Times New Roman" charset="0"/>
              </a:rPr>
              <a:t>Dewy (1859-1952) </a:t>
            </a:r>
            <a:r>
              <a:rPr lang="el-GR" dirty="0">
                <a:latin typeface="Times New Roman" charset="0"/>
                <a:ea typeface="Times New Roman" charset="0"/>
                <a:cs typeface="Times New Roman" charset="0"/>
              </a:rPr>
              <a:t>με έμφαση στη σύνδεση της εμπειρίας των μαθητών και στην ενεργητική μάθηση εντάσσοντας στην εκπαιδευτική διαδικασία τρόπους που τα παιδιά μαθαίνουν στην καθημερινή ζωή μέσω του παιχνιδιού</a:t>
            </a:r>
            <a:endParaRPr lang="en-GR" dirty="0"/>
          </a:p>
        </p:txBody>
      </p:sp>
      <p:sp>
        <p:nvSpPr>
          <p:cNvPr id="5" name="TextBox 4">
            <a:extLst>
              <a:ext uri="{FF2B5EF4-FFF2-40B4-BE49-F238E27FC236}">
                <a16:creationId xmlns:a16="http://schemas.microsoft.com/office/drawing/2014/main" id="{6E4586EB-F66C-8513-5BE8-506EAFCFB39D}"/>
              </a:ext>
            </a:extLst>
          </p:cNvPr>
          <p:cNvSpPr txBox="1"/>
          <p:nvPr/>
        </p:nvSpPr>
        <p:spPr>
          <a:xfrm>
            <a:off x="118753" y="1484416"/>
            <a:ext cx="11602192" cy="873509"/>
          </a:xfrm>
          <a:prstGeom prst="rect">
            <a:avLst/>
          </a:prstGeom>
          <a:noFill/>
        </p:spPr>
        <p:txBody>
          <a:bodyPr wrap="square" rtlCol="0">
            <a:spAutoFit/>
          </a:bodyPr>
          <a:lstStyle/>
          <a:p>
            <a:pPr marL="285750" indent="-285750" algn="just">
              <a:lnSpc>
                <a:spcPct val="150000"/>
              </a:lnSpc>
              <a:buFont typeface="Wingdings" pitchFamily="2" charset="2"/>
              <a:buChar char="Ø"/>
            </a:pPr>
            <a:r>
              <a:rPr lang="el-GR" b="1" dirty="0">
                <a:latin typeface="Times New Roman" panose="02020603050405020304" pitchFamily="18" charset="0"/>
                <a:ea typeface="Times New Roman" charset="0"/>
                <a:cs typeface="Times New Roman" panose="02020603050405020304" pitchFamily="18" charset="0"/>
              </a:rPr>
              <a:t>Νέες μορφές θεάτρου</a:t>
            </a:r>
            <a:r>
              <a:rPr lang="en-US" b="1" dirty="0">
                <a:latin typeface="Times New Roman" panose="02020603050405020304" pitchFamily="18" charset="0"/>
                <a:ea typeface="Times New Roman" charset="0"/>
                <a:cs typeface="Times New Roman" panose="02020603050405020304" pitchFamily="18" charset="0"/>
              </a:rPr>
              <a:t> </a:t>
            </a:r>
            <a:r>
              <a:rPr lang="el-GR" b="1" dirty="0">
                <a:latin typeface="Times New Roman" panose="02020603050405020304" pitchFamily="18" charset="0"/>
                <a:ea typeface="Times New Roman" charset="0"/>
                <a:cs typeface="Times New Roman" panose="02020603050405020304" pitchFamily="18" charset="0"/>
              </a:rPr>
              <a:t> και θεατρικών πρακτικών οι οποίες δημιουργούνται κατά τη διάρκεια του 20υ αιώνα και επηρεάζουν τη θεωρία της παιδαγωγικής του θεάτρου με έμφαση στη μετασχηματιστική διάσταση</a:t>
            </a:r>
            <a:endParaRPr lang="en-GR"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3FDC612D-26A3-EB16-C14C-B6B92BCB281F}"/>
              </a:ext>
            </a:extLst>
          </p:cNvPr>
          <p:cNvSpPr txBox="1"/>
          <p:nvPr/>
        </p:nvSpPr>
        <p:spPr>
          <a:xfrm>
            <a:off x="0" y="2547948"/>
            <a:ext cx="12192000" cy="2535502"/>
          </a:xfrm>
          <a:prstGeom prst="rect">
            <a:avLst/>
          </a:prstGeom>
          <a:noFill/>
        </p:spPr>
        <p:txBody>
          <a:bodyPr wrap="square" rtlCol="0">
            <a:spAutoFit/>
          </a:bodyPr>
          <a:lstStyle/>
          <a:p>
            <a:pPr algn="just">
              <a:lnSpc>
                <a:spcPct val="150000"/>
              </a:lnSpc>
            </a:pPr>
            <a:r>
              <a:rPr lang="el-GR" dirty="0"/>
              <a:t>- </a:t>
            </a:r>
            <a:r>
              <a:rPr lang="el-GR" b="1" u="sng" dirty="0" err="1">
                <a:latin typeface="Times New Roman" panose="02020603050405020304" pitchFamily="18" charset="0"/>
                <a:cs typeface="Times New Roman" panose="02020603050405020304" pitchFamily="18" charset="0"/>
              </a:rPr>
              <a:t>Εφαρμοσμ</a:t>
            </a:r>
            <a:r>
              <a:rPr lang="en-GB" b="1" u="sng" dirty="0" err="1">
                <a:latin typeface="Times New Roman" panose="02020603050405020304" pitchFamily="18" charset="0"/>
                <a:cs typeface="Times New Roman" panose="02020603050405020304" pitchFamily="18" charset="0"/>
              </a:rPr>
              <a:t>έ</a:t>
            </a:r>
            <a:r>
              <a:rPr lang="el-GR" b="1" u="sng" dirty="0" err="1">
                <a:latin typeface="Times New Roman" panose="02020603050405020304" pitchFamily="18" charset="0"/>
                <a:cs typeface="Times New Roman" panose="02020603050405020304" pitchFamily="18" charset="0"/>
              </a:rPr>
              <a:t>νο</a:t>
            </a:r>
            <a:r>
              <a:rPr lang="el-GR" b="1" u="sng" dirty="0">
                <a:latin typeface="Times New Roman" panose="02020603050405020304" pitchFamily="18" charset="0"/>
                <a:cs typeface="Times New Roman" panose="02020603050405020304" pitchFamily="18" charset="0"/>
              </a:rPr>
              <a:t> θέατρο</a:t>
            </a:r>
            <a:r>
              <a:rPr lang="en-GB" b="1" u="sng" dirty="0">
                <a:latin typeface="Times New Roman" panose="02020603050405020304" pitchFamily="18" charset="0"/>
                <a:cs typeface="Times New Roman" panose="02020603050405020304" pitchFamily="18" charset="0"/>
              </a:rPr>
              <a:t>:</a:t>
            </a:r>
            <a:r>
              <a:rPr lang="el-GR" b="1" dirty="0">
                <a:latin typeface="Times New Roman" panose="02020603050405020304" pitchFamily="18" charset="0"/>
                <a:cs typeface="Times New Roman" panose="02020603050405020304" pitchFamily="18" charset="0"/>
              </a:rPr>
              <a:t> </a:t>
            </a:r>
            <a:r>
              <a:rPr lang="el-GR" dirty="0">
                <a:latin typeface="Times New Roman" panose="02020603050405020304" pitchFamily="18" charset="0"/>
                <a:cs typeface="Times New Roman" panose="02020603050405020304" pitchFamily="18" charset="0"/>
              </a:rPr>
              <a:t>Μορφές θεάτρου με </a:t>
            </a:r>
            <a:r>
              <a:rPr lang="el-GR" b="1" dirty="0" err="1">
                <a:latin typeface="Times New Roman" panose="02020603050405020304" pitchFamily="18" charset="0"/>
                <a:cs typeface="Times New Roman" panose="02020603050405020304" pitchFamily="18" charset="0"/>
              </a:rPr>
              <a:t>ακτιβιστικό</a:t>
            </a:r>
            <a:r>
              <a:rPr lang="el-GR" b="1" dirty="0">
                <a:latin typeface="Times New Roman" panose="02020603050405020304" pitchFamily="18" charset="0"/>
                <a:cs typeface="Times New Roman" panose="02020603050405020304" pitchFamily="18" charset="0"/>
              </a:rPr>
              <a:t> χαρακτήρα που βοηθούν τους συμμετέχοντας να διαχειριστούν προβλήματα που τους απασχολεί και κοινωνικά θέματα με θεατρική επεξεργασία </a:t>
            </a:r>
            <a:r>
              <a:rPr lang="el-GR" dirty="0">
                <a:latin typeface="Times New Roman" panose="02020603050405020304" pitchFamily="18" charset="0"/>
                <a:cs typeface="Times New Roman" panose="02020603050405020304" pitchFamily="18" charset="0"/>
              </a:rPr>
              <a:t>στον ασφαλή θεατρικό χώρο σε χώρους δράσης, επαγγελμάτων και ζωής. Μπορεί να χωριστούν τρεις υποκατηγορίες εφαρμοσμένου θεάτρου α. </a:t>
            </a:r>
            <a:r>
              <a:rPr lang="el-GR" b="1" dirty="0">
                <a:latin typeface="Times New Roman" panose="02020603050405020304" pitchFamily="18" charset="0"/>
                <a:cs typeface="Times New Roman" panose="02020603050405020304" pitchFamily="18" charset="0"/>
              </a:rPr>
              <a:t>Κοινωνικό θέατρο</a:t>
            </a:r>
            <a:r>
              <a:rPr lang="el-GR" dirty="0">
                <a:latin typeface="Times New Roman" panose="02020603050405020304" pitchFamily="18" charset="0"/>
                <a:cs typeface="Times New Roman" panose="02020603050405020304" pitchFamily="18" charset="0"/>
              </a:rPr>
              <a:t>/ Αφορά κυρίως των κοινωνικό ακτιβισμό, την κοινωνική και πολιτισμική παρέμβαση μέσω θεάτρου β. </a:t>
            </a:r>
            <a:r>
              <a:rPr lang="el-GR" b="1" dirty="0">
                <a:latin typeface="Times New Roman" panose="02020603050405020304" pitchFamily="18" charset="0"/>
                <a:cs typeface="Times New Roman" panose="02020603050405020304" pitchFamily="18" charset="0"/>
              </a:rPr>
              <a:t>Θεραπευτικό θέατρο </a:t>
            </a:r>
            <a:r>
              <a:rPr lang="el-GR" dirty="0">
                <a:latin typeface="Times New Roman" panose="02020603050405020304" pitchFamily="18" charset="0"/>
                <a:cs typeface="Times New Roman" panose="02020603050405020304" pitchFamily="18" charset="0"/>
              </a:rPr>
              <a:t>μορφές και είδη ψυχανάλυσης και ψυχοθεραπείας μέσω θεάτρου γ. </a:t>
            </a:r>
            <a:r>
              <a:rPr lang="el-GR" b="1" dirty="0">
                <a:latin typeface="Times New Roman" panose="02020603050405020304" pitchFamily="18" charset="0"/>
                <a:cs typeface="Times New Roman" panose="02020603050405020304" pitchFamily="18" charset="0"/>
              </a:rPr>
              <a:t>Θέατρο στην εκπαίδευση </a:t>
            </a:r>
            <a:r>
              <a:rPr lang="el-GR" dirty="0">
                <a:latin typeface="Times New Roman" panose="02020603050405020304" pitchFamily="18" charset="0"/>
                <a:cs typeface="Times New Roman" panose="02020603050405020304" pitchFamily="18" charset="0"/>
              </a:rPr>
              <a:t>εφαρμογή θεατρικών τεχνικών στην τυπική και μη τυπική εκπαίδευση </a:t>
            </a:r>
            <a:endParaRPr lang="en-GR" u="sng"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962809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7A909DA-7863-04E8-6EDC-08C3E99E9915}"/>
              </a:ext>
            </a:extLst>
          </p:cNvPr>
          <p:cNvSpPr txBox="1"/>
          <p:nvPr/>
        </p:nvSpPr>
        <p:spPr>
          <a:xfrm>
            <a:off x="383969" y="95003"/>
            <a:ext cx="11424062" cy="369332"/>
          </a:xfrm>
          <a:prstGeom prst="rect">
            <a:avLst/>
          </a:prstGeom>
          <a:noFill/>
        </p:spPr>
        <p:txBody>
          <a:bodyPr wrap="square" rtlCol="0">
            <a:spAutoFit/>
          </a:bodyPr>
          <a:lstStyle/>
          <a:p>
            <a:pPr marL="285750" indent="-285750" algn="ctr">
              <a:buFont typeface="Wingdings" pitchFamily="2" charset="2"/>
              <a:buChar char="Ø"/>
            </a:pPr>
            <a:r>
              <a:rPr lang="el-GR" b="1" dirty="0">
                <a:latin typeface="Times New Roman" panose="02020603050405020304" pitchFamily="18" charset="0"/>
                <a:cs typeface="Times New Roman" panose="02020603050405020304" pitchFamily="18" charset="0"/>
              </a:rPr>
              <a:t>Κάποια από τα είδη </a:t>
            </a:r>
            <a:r>
              <a:rPr lang="el-GR" b="1" dirty="0" err="1">
                <a:latin typeface="Times New Roman" panose="02020603050405020304" pitchFamily="18" charset="0"/>
                <a:cs typeface="Times New Roman" panose="02020603050405020304" pitchFamily="18" charset="0"/>
              </a:rPr>
              <a:t>διαδραστικού</a:t>
            </a:r>
            <a:r>
              <a:rPr lang="el-GR" b="1" dirty="0">
                <a:latin typeface="Times New Roman" panose="02020603050405020304" pitchFamily="18" charset="0"/>
                <a:cs typeface="Times New Roman" panose="02020603050405020304" pitchFamily="18" charset="0"/>
              </a:rPr>
              <a:t>/εφαρμοσμένου θεάτρου</a:t>
            </a:r>
            <a:endParaRPr lang="en-GR"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4A6ABAE9-2457-4F30-6A6C-1E98F090AB97}"/>
              </a:ext>
            </a:extLst>
          </p:cNvPr>
          <p:cNvSpPr txBox="1"/>
          <p:nvPr/>
        </p:nvSpPr>
        <p:spPr>
          <a:xfrm>
            <a:off x="0" y="581891"/>
            <a:ext cx="12192000" cy="5443991"/>
          </a:xfrm>
          <a:prstGeom prst="rect">
            <a:avLst/>
          </a:prstGeom>
          <a:noFill/>
        </p:spPr>
        <p:txBody>
          <a:bodyPr wrap="square" rtlCol="0">
            <a:spAutoFit/>
          </a:bodyPr>
          <a:lstStyle/>
          <a:p>
            <a:pPr marL="285750" indent="-285750" algn="just">
              <a:lnSpc>
                <a:spcPct val="150000"/>
              </a:lnSpc>
              <a:buFontTx/>
              <a:buChar char="-"/>
            </a:pPr>
            <a:r>
              <a:rPr lang="el-GR" b="1" dirty="0">
                <a:latin typeface="Times New Roman" panose="02020603050405020304" pitchFamily="18" charset="0"/>
                <a:cs typeface="Times New Roman" panose="02020603050405020304" pitchFamily="18" charset="0"/>
              </a:rPr>
              <a:t>Θέατρο της κοινότητας</a:t>
            </a:r>
            <a:r>
              <a:rPr lang="en-GB" b="1" dirty="0">
                <a:latin typeface="Times New Roman" panose="02020603050405020304" pitchFamily="18" charset="0"/>
                <a:cs typeface="Times New Roman" panose="02020603050405020304" pitchFamily="18" charset="0"/>
              </a:rPr>
              <a:t>: </a:t>
            </a:r>
            <a:r>
              <a:rPr lang="el-GR" sz="1800" dirty="0">
                <a:latin typeface="Times New Roman" charset="0"/>
                <a:ea typeface="Times New Roman" charset="0"/>
                <a:cs typeface="Times New Roman" charset="0"/>
              </a:rPr>
              <a:t>Ρεύματα που γεννιούνται στην Αγγλία το </a:t>
            </a:r>
            <a:r>
              <a:rPr lang="mr-IN" sz="1800" dirty="0">
                <a:latin typeface="Times New Roman" charset="0"/>
                <a:ea typeface="Times New Roman" charset="0"/>
                <a:cs typeface="Times New Roman" charset="0"/>
              </a:rPr>
              <a:t>’</a:t>
            </a:r>
            <a:r>
              <a:rPr lang="el-GR" sz="1800" dirty="0">
                <a:latin typeface="Times New Roman" charset="0"/>
                <a:ea typeface="Times New Roman" charset="0"/>
                <a:cs typeface="Times New Roman" charset="0"/>
              </a:rPr>
              <a:t>60, απέκτησαν στην πράξη πολιτικό περιεχόμενο, με έμφαση στην πολιτικοκοινωνική αλλαγή.</a:t>
            </a:r>
            <a:r>
              <a:rPr lang="en-GR" b="1" dirty="0">
                <a:latin typeface="Times New Roman" panose="02020603050405020304" pitchFamily="18" charset="0"/>
                <a:cs typeface="Times New Roman" panose="02020603050405020304" pitchFamily="18" charset="0"/>
              </a:rPr>
              <a:t> </a:t>
            </a:r>
            <a:r>
              <a:rPr lang="el-GR" dirty="0">
                <a:latin typeface="TimesNewRomanPSMT"/>
                <a:cs typeface="Times New Roman" panose="02020603050405020304" pitchFamily="18" charset="0"/>
              </a:rPr>
              <a:t>Θ</a:t>
            </a:r>
            <a:r>
              <a:rPr lang="el-GR" sz="1800" dirty="0">
                <a:effectLst/>
                <a:latin typeface="TimesNewRomanPSMT"/>
              </a:rPr>
              <a:t>έατρο που δημιουργείται εντός μιας κοινότητας και στελεχώνεται - στηρίζεται από́ μέλη της κοινότητας αυτής και οδηγεί σε ουσιαστική γνωριμία ταυτοτήτων μελών της κοινότητας. </a:t>
            </a:r>
            <a:r>
              <a:rPr lang="el-GR" dirty="0">
                <a:latin typeface="TimesNewRomanPSMT"/>
              </a:rPr>
              <a:t>Κατά</a:t>
            </a:r>
            <a:r>
              <a:rPr lang="el-GR" sz="1800" dirty="0">
                <a:effectLst/>
                <a:latin typeface="TimesNewRomanPSMT"/>
              </a:rPr>
              <a:t>́ τη δεκαετία του 1960 η Μ</a:t>
            </a:r>
            <a:r>
              <a:rPr lang="en-GB" sz="1800" dirty="0" err="1">
                <a:effectLst/>
                <a:latin typeface="TimesNewRomanPSMT"/>
              </a:rPr>
              <a:t>aryat</a:t>
            </a:r>
            <a:r>
              <a:rPr lang="en-GB" sz="1800" dirty="0">
                <a:effectLst/>
                <a:latin typeface="TimesNewRomanPSMT"/>
              </a:rPr>
              <a:t> Lee </a:t>
            </a:r>
            <a:r>
              <a:rPr lang="el-GR" sz="1800" dirty="0">
                <a:effectLst/>
                <a:latin typeface="TimesNewRomanPSMT"/>
              </a:rPr>
              <a:t>εφάρμοσε τεχνικές του «θέατρου της κοινότητας» κατά́ την δεκαετία του 1960, δημιουργώντας μια σειρά́ μικρών θεατρικών έργων με μια ομάδα μαθητών </a:t>
            </a:r>
            <a:r>
              <a:rPr lang="el-GR" sz="1800" dirty="0" err="1">
                <a:effectLst/>
                <a:latin typeface="TimesNewRomanPSMT"/>
              </a:rPr>
              <a:t>απο</a:t>
            </a:r>
            <a:r>
              <a:rPr lang="el-GR" sz="1800" dirty="0">
                <a:effectLst/>
                <a:latin typeface="TimesNewRomanPSMT"/>
              </a:rPr>
              <a:t>́ τη συνοικία του ανατολικού́ </a:t>
            </a:r>
            <a:r>
              <a:rPr lang="el-GR" sz="1800" dirty="0" err="1">
                <a:effectLst/>
                <a:latin typeface="TimesNewRomanPSMT"/>
              </a:rPr>
              <a:t>Χάρλεμ</a:t>
            </a:r>
            <a:r>
              <a:rPr lang="el-GR" sz="1800" dirty="0">
                <a:effectLst/>
                <a:latin typeface="TimesNewRomanPSMT"/>
              </a:rPr>
              <a:t>, σε σχέση με το ζήτημα και το βίωμα της χρήσης ναρκωτικών ουσιών</a:t>
            </a:r>
            <a:r>
              <a:rPr lang="en-GB" dirty="0">
                <a:latin typeface="TimesNewRomanPSMT"/>
              </a:rPr>
              <a:t> </a:t>
            </a:r>
          </a:p>
          <a:p>
            <a:pPr marL="285750" indent="-285750" algn="just">
              <a:lnSpc>
                <a:spcPct val="150000"/>
              </a:lnSpc>
              <a:buFontTx/>
              <a:buChar char="-"/>
            </a:pPr>
            <a:r>
              <a:rPr lang="en-US" b="1" dirty="0">
                <a:latin typeface="Times New Roman" charset="0"/>
                <a:ea typeface="Times New Roman" charset="0"/>
                <a:cs typeface="Times New Roman" charset="0"/>
              </a:rPr>
              <a:t>Playback Theater: </a:t>
            </a:r>
            <a:r>
              <a:rPr lang="el-GR" dirty="0">
                <a:latin typeface="Times New Roman" charset="0"/>
                <a:ea typeface="Times New Roman" charset="0"/>
                <a:cs typeface="Times New Roman" charset="0"/>
              </a:rPr>
              <a:t>Μορφή αυτοσχεδιαστικού θεάτρου που γεννιέται το 1975 στην Νέα Υόρκη από τους </a:t>
            </a:r>
            <a:r>
              <a:rPr lang="en-US" dirty="0">
                <a:latin typeface="Times New Roman" charset="0"/>
                <a:ea typeface="Times New Roman" charset="0"/>
                <a:cs typeface="Times New Roman" charset="0"/>
              </a:rPr>
              <a:t>Jonathan Fox</a:t>
            </a:r>
            <a:r>
              <a:rPr lang="el-GR" dirty="0">
                <a:latin typeface="Times New Roman" charset="0"/>
                <a:ea typeface="Times New Roman" charset="0"/>
                <a:cs typeface="Times New Roman" charset="0"/>
              </a:rPr>
              <a:t> και </a:t>
            </a:r>
            <a:r>
              <a:rPr lang="en-US" dirty="0">
                <a:latin typeface="Times New Roman" charset="0"/>
                <a:ea typeface="Times New Roman" charset="0"/>
                <a:cs typeface="Times New Roman" charset="0"/>
              </a:rPr>
              <a:t>Jo Salas</a:t>
            </a:r>
            <a:r>
              <a:rPr lang="el-GR" dirty="0">
                <a:latin typeface="Times New Roman" charset="0"/>
                <a:ea typeface="Times New Roman" charset="0"/>
                <a:cs typeface="Times New Roman" charset="0"/>
              </a:rPr>
              <a:t> στην οποία κάποιος από το κοινό ή από τα μέλη της ομάδας αφηγούνται ιστορίες από τη ζωή τους και τις βλέπουν να μεταφέρονται «θεατρικά» από μέλη της ομάδας</a:t>
            </a:r>
            <a:endParaRPr lang="en-GB" dirty="0">
              <a:latin typeface="TimesNewRomanPSMT"/>
            </a:endParaRPr>
          </a:p>
          <a:p>
            <a:pPr marL="285750" indent="-285750" algn="just">
              <a:lnSpc>
                <a:spcPct val="150000"/>
              </a:lnSpc>
              <a:buFontTx/>
              <a:buChar char="-"/>
            </a:pPr>
            <a:endParaRPr lang="el-GR" sz="1800" dirty="0">
              <a:effectLst/>
              <a:latin typeface="TimesNewRomanPSMT"/>
            </a:endParaRPr>
          </a:p>
          <a:p>
            <a:pPr algn="just">
              <a:lnSpc>
                <a:spcPct val="150000"/>
              </a:lnSpc>
            </a:pPr>
            <a:endParaRPr lang="el-GR" dirty="0"/>
          </a:p>
          <a:p>
            <a:pPr algn="just">
              <a:lnSpc>
                <a:spcPct val="150000"/>
              </a:lnSpc>
            </a:pPr>
            <a:endParaRPr lang="el-GR" dirty="0"/>
          </a:p>
          <a:p>
            <a:pPr algn="just">
              <a:lnSpc>
                <a:spcPct val="150000"/>
              </a:lnSpc>
            </a:pPr>
            <a:endParaRPr lang="en-GR"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55767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178D281-1024-7500-2F6D-89ED0E9E470A}"/>
              </a:ext>
            </a:extLst>
          </p:cNvPr>
          <p:cNvSpPr txBox="1"/>
          <p:nvPr/>
        </p:nvSpPr>
        <p:spPr>
          <a:xfrm>
            <a:off x="1898072" y="0"/>
            <a:ext cx="8395855" cy="458011"/>
          </a:xfrm>
          <a:prstGeom prst="rect">
            <a:avLst/>
          </a:prstGeom>
          <a:noFill/>
        </p:spPr>
        <p:txBody>
          <a:bodyPr wrap="square" rtlCol="0">
            <a:spAutoFit/>
          </a:bodyPr>
          <a:lstStyle/>
          <a:p>
            <a:pPr marL="285750" indent="-285750" algn="ctr">
              <a:lnSpc>
                <a:spcPct val="150000"/>
              </a:lnSpc>
              <a:buFont typeface="Wingdings" pitchFamily="2" charset="2"/>
              <a:buChar char="Ø"/>
            </a:pPr>
            <a:r>
              <a:rPr lang="el-GR" b="1" dirty="0">
                <a:latin typeface="Times New Roman" panose="02020603050405020304" pitchFamily="18" charset="0"/>
                <a:cs typeface="Times New Roman" panose="02020603050405020304" pitchFamily="18" charset="0"/>
              </a:rPr>
              <a:t>Θ</a:t>
            </a:r>
            <a:r>
              <a:rPr lang="en-GR" b="1" dirty="0">
                <a:latin typeface="Times New Roman" panose="02020603050405020304" pitchFamily="18" charset="0"/>
                <a:cs typeface="Times New Roman" panose="02020603050405020304" pitchFamily="18" charset="0"/>
              </a:rPr>
              <a:t>έ</a:t>
            </a:r>
            <a:r>
              <a:rPr lang="el-GR" b="1" dirty="0" err="1">
                <a:latin typeface="Times New Roman" panose="02020603050405020304" pitchFamily="18" charset="0"/>
                <a:cs typeface="Times New Roman" panose="02020603050405020304" pitchFamily="18" charset="0"/>
              </a:rPr>
              <a:t>ματα</a:t>
            </a:r>
            <a:r>
              <a:rPr lang="el-GR" b="1" dirty="0">
                <a:latin typeface="Times New Roman" panose="02020603050405020304" pitchFamily="18" charset="0"/>
                <a:cs typeface="Times New Roman" panose="02020603050405020304" pitchFamily="18" charset="0"/>
              </a:rPr>
              <a:t> Συζήτησης</a:t>
            </a:r>
            <a:endParaRPr lang="en-GR"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2B302F3F-66DA-3326-FEEB-52AA6AD8BA91}"/>
              </a:ext>
            </a:extLst>
          </p:cNvPr>
          <p:cNvSpPr txBox="1"/>
          <p:nvPr/>
        </p:nvSpPr>
        <p:spPr>
          <a:xfrm>
            <a:off x="235526" y="944899"/>
            <a:ext cx="11720945" cy="3233386"/>
          </a:xfrm>
          <a:prstGeom prst="rect">
            <a:avLst/>
          </a:prstGeom>
          <a:noFill/>
        </p:spPr>
        <p:txBody>
          <a:bodyPr wrap="square" rtlCol="0">
            <a:spAutoFit/>
          </a:bodyPr>
          <a:lstStyle/>
          <a:p>
            <a:pPr marL="285750" indent="-285750">
              <a:buFontTx/>
              <a:buChar char="-"/>
            </a:pPr>
            <a:r>
              <a:rPr lang="el-GR" b="1" u="sng" dirty="0">
                <a:latin typeface="Times New Roman" panose="02020603050405020304" pitchFamily="18" charset="0"/>
                <a:cs typeface="Times New Roman" panose="02020603050405020304" pitchFamily="18" charset="0"/>
              </a:rPr>
              <a:t>Μορφές εφαρμοσμένου θεάτρου 2</a:t>
            </a:r>
          </a:p>
          <a:p>
            <a:pPr algn="just">
              <a:lnSpc>
                <a:spcPct val="150000"/>
              </a:lnSpc>
            </a:pPr>
            <a:r>
              <a:rPr lang="el-GR" dirty="0">
                <a:latin typeface="Times New Roman" charset="0"/>
                <a:cs typeface="Times New Roman" charset="0"/>
              </a:rPr>
              <a:t>Α. </a:t>
            </a:r>
            <a:r>
              <a:rPr lang="en-US" dirty="0">
                <a:latin typeface="Times New Roman" charset="0"/>
                <a:ea typeface="Times New Roman" charset="0"/>
                <a:cs typeface="Times New Roman" charset="0"/>
              </a:rPr>
              <a:t>Theater in Education (TIE)</a:t>
            </a:r>
            <a:endParaRPr lang="el-GR" dirty="0">
              <a:latin typeface="Times New Roman" charset="0"/>
              <a:ea typeface="Times New Roman" charset="0"/>
              <a:cs typeface="Times New Roman" charset="0"/>
            </a:endParaRPr>
          </a:p>
          <a:p>
            <a:pPr algn="just">
              <a:lnSpc>
                <a:spcPct val="150000"/>
              </a:lnSpc>
            </a:pPr>
            <a:r>
              <a:rPr lang="el-GR" dirty="0">
                <a:latin typeface="Times New Roman" charset="0"/>
                <a:cs typeface="Times New Roman" charset="0"/>
              </a:rPr>
              <a:t>Β. </a:t>
            </a:r>
            <a:r>
              <a:rPr lang="el-GR" dirty="0">
                <a:latin typeface="Times New Roman" charset="0"/>
                <a:ea typeface="Times New Roman" charset="0"/>
                <a:cs typeface="Times New Roman" charset="0"/>
              </a:rPr>
              <a:t>Είδη θεάτρου του Βραζιλιάνου θεατράνθρωπου </a:t>
            </a:r>
            <a:r>
              <a:rPr lang="en-US" dirty="0">
                <a:latin typeface="Times New Roman" charset="0"/>
                <a:ea typeface="Times New Roman" charset="0"/>
                <a:cs typeface="Times New Roman" charset="0"/>
              </a:rPr>
              <a:t>Augusto Boal</a:t>
            </a:r>
            <a:r>
              <a:rPr lang="el-GR" dirty="0">
                <a:latin typeface="Times New Roman" charset="0"/>
                <a:ea typeface="Times New Roman" charset="0"/>
                <a:cs typeface="Times New Roman" charset="0"/>
              </a:rPr>
              <a:t> (θέατρο του καταπιεσμένου, </a:t>
            </a:r>
            <a:r>
              <a:rPr lang="en-GB" dirty="0">
                <a:latin typeface="Times New Roman" charset="0"/>
                <a:ea typeface="Times New Roman" charset="0"/>
                <a:cs typeface="Times New Roman" charset="0"/>
              </a:rPr>
              <a:t>forum theatre, </a:t>
            </a:r>
            <a:r>
              <a:rPr lang="el-GR" dirty="0">
                <a:latin typeface="Times New Roman" charset="0"/>
                <a:ea typeface="Times New Roman" charset="0"/>
                <a:cs typeface="Times New Roman" charset="0"/>
              </a:rPr>
              <a:t>θέατρο της εικόνας, αόρατο θέατρο, νομοθετικό θέατρο, θέατρο της εφημερίδας)</a:t>
            </a:r>
          </a:p>
          <a:p>
            <a:pPr algn="just">
              <a:lnSpc>
                <a:spcPct val="150000"/>
              </a:lnSpc>
            </a:pPr>
            <a:r>
              <a:rPr lang="el-GR" dirty="0">
                <a:latin typeface="Times New Roman" charset="0"/>
                <a:ea typeface="Times New Roman" charset="0"/>
                <a:cs typeface="Times New Roman" charset="0"/>
              </a:rPr>
              <a:t>Γ. Παραδείγματα σύγχρονων μορφών έκφρασης που συνδέονται με τις ανάγκες ηθοποιών και θετών, συνδυάζουν δομικά στοιχεία του θεατρικού φαινομένου με διαφορετικές μορφές τέχνης και εκφράζουν κοινωνικούς προβληματισμούς</a:t>
            </a:r>
          </a:p>
          <a:p>
            <a:pPr algn="just">
              <a:lnSpc>
                <a:spcPct val="150000"/>
              </a:lnSpc>
            </a:pPr>
            <a:r>
              <a:rPr lang="el-GR" dirty="0">
                <a:latin typeface="Times New Roman" charset="0"/>
                <a:cs typeface="Times New Roman" charset="0"/>
              </a:rPr>
              <a:t>Δ. Σκηνοθέτες και θεατράνθρωποι που επηρέασαν την πρακτική και τη θεωρία του θεάτρου στην εκπαίδευση (</a:t>
            </a:r>
            <a:r>
              <a:rPr lang="en-GB" dirty="0">
                <a:latin typeface="Times New Roman" charset="0"/>
                <a:cs typeface="Times New Roman" charset="0"/>
              </a:rPr>
              <a:t>Konstantin Stanislavski (1863-1938)</a:t>
            </a:r>
            <a:r>
              <a:rPr lang="el-GR" dirty="0">
                <a:latin typeface="Times New Roman" charset="0"/>
                <a:cs typeface="Times New Roman" charset="0"/>
              </a:rPr>
              <a:t>, σκηνοθέτη </a:t>
            </a:r>
            <a:r>
              <a:rPr lang="el-GR" dirty="0" err="1">
                <a:latin typeface="Times New Roman" charset="0"/>
                <a:cs typeface="Times New Roman" charset="0"/>
              </a:rPr>
              <a:t>Γιέρζυ</a:t>
            </a:r>
            <a:r>
              <a:rPr lang="el-GR" dirty="0">
                <a:latin typeface="Times New Roman" charset="0"/>
                <a:cs typeface="Times New Roman" charset="0"/>
              </a:rPr>
              <a:t> </a:t>
            </a:r>
            <a:r>
              <a:rPr lang="el-GR" dirty="0" err="1">
                <a:latin typeface="Times New Roman" charset="0"/>
                <a:cs typeface="Times New Roman" charset="0"/>
              </a:rPr>
              <a:t>Μαριάν</a:t>
            </a:r>
            <a:r>
              <a:rPr lang="el-GR" dirty="0">
                <a:latin typeface="Times New Roman" charset="0"/>
                <a:cs typeface="Times New Roman" charset="0"/>
              </a:rPr>
              <a:t> </a:t>
            </a:r>
            <a:r>
              <a:rPr lang="el-GR" dirty="0" err="1">
                <a:latin typeface="Times New Roman" charset="0"/>
                <a:cs typeface="Times New Roman" charset="0"/>
              </a:rPr>
              <a:t>Γκροτόφσκι</a:t>
            </a:r>
            <a:r>
              <a:rPr lang="el-GR" dirty="0">
                <a:latin typeface="Times New Roman" charset="0"/>
                <a:cs typeface="Times New Roman" charset="0"/>
              </a:rPr>
              <a:t> (1933-1999), </a:t>
            </a:r>
            <a:r>
              <a:rPr lang="en-GB" dirty="0">
                <a:latin typeface="Times New Roman" charset="0"/>
                <a:cs typeface="Times New Roman" charset="0"/>
              </a:rPr>
              <a:t>Bertolt Brecht (1898-1956) </a:t>
            </a:r>
            <a:endParaRPr lang="en-GR" dirty="0"/>
          </a:p>
        </p:txBody>
      </p:sp>
    </p:spTree>
    <p:extLst>
      <p:ext uri="{BB962C8B-B14F-4D97-AF65-F5344CB8AC3E}">
        <p14:creationId xmlns:p14="http://schemas.microsoft.com/office/powerpoint/2010/main" val="1326188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3FE1365-4E6D-0432-CC39-A1605016A44E}"/>
              </a:ext>
            </a:extLst>
          </p:cNvPr>
          <p:cNvSpPr txBox="1"/>
          <p:nvPr/>
        </p:nvSpPr>
        <p:spPr>
          <a:xfrm>
            <a:off x="1250867" y="201881"/>
            <a:ext cx="9690265" cy="369332"/>
          </a:xfrm>
          <a:prstGeom prst="rect">
            <a:avLst/>
          </a:prstGeom>
          <a:noFill/>
        </p:spPr>
        <p:txBody>
          <a:bodyPr wrap="square" rtlCol="0">
            <a:spAutoFit/>
          </a:bodyPr>
          <a:lstStyle/>
          <a:p>
            <a:pPr marL="285750" indent="-285750" algn="ctr">
              <a:buFont typeface="Wingdings" pitchFamily="2" charset="2"/>
              <a:buChar char="Ø"/>
            </a:pPr>
            <a:r>
              <a:rPr lang="el-GR" b="1" dirty="0">
                <a:latin typeface="Times New Roman" panose="02020603050405020304" pitchFamily="18" charset="0"/>
                <a:cs typeface="Times New Roman" panose="02020603050405020304" pitchFamily="18" charset="0"/>
              </a:rPr>
              <a:t>Θέατρο στην </a:t>
            </a:r>
            <a:r>
              <a:rPr lang="el-GR" b="1" dirty="0" err="1">
                <a:latin typeface="Times New Roman" panose="02020603050405020304" pitchFamily="18" charset="0"/>
                <a:cs typeface="Times New Roman" panose="02020603050405020304" pitchFamily="18" charset="0"/>
              </a:rPr>
              <a:t>Εκπα</a:t>
            </a:r>
            <a:r>
              <a:rPr lang="en-GB" b="1" dirty="0" err="1">
                <a:latin typeface="Times New Roman" panose="02020603050405020304" pitchFamily="18" charset="0"/>
                <a:cs typeface="Times New Roman" panose="02020603050405020304" pitchFamily="18" charset="0"/>
              </a:rPr>
              <a:t>ί</a:t>
            </a:r>
            <a:r>
              <a:rPr lang="el-GR" b="1" dirty="0" err="1">
                <a:latin typeface="Times New Roman" panose="02020603050405020304" pitchFamily="18" charset="0"/>
                <a:cs typeface="Times New Roman" panose="02020603050405020304" pitchFamily="18" charset="0"/>
              </a:rPr>
              <a:t>δευση</a:t>
            </a:r>
            <a:r>
              <a:rPr lang="el-GR" b="1"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Theatre In Education)</a:t>
            </a:r>
            <a:endParaRPr lang="en-GR"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3527D58E-3F7F-53D9-19DD-EADA7F1E846E}"/>
              </a:ext>
            </a:extLst>
          </p:cNvPr>
          <p:cNvSpPr txBox="1"/>
          <p:nvPr/>
        </p:nvSpPr>
        <p:spPr>
          <a:xfrm>
            <a:off x="-1" y="571213"/>
            <a:ext cx="12192000" cy="5859489"/>
          </a:xfrm>
          <a:prstGeom prst="rect">
            <a:avLst/>
          </a:prstGeom>
          <a:noFill/>
        </p:spPr>
        <p:txBody>
          <a:bodyPr wrap="square" rtlCol="0">
            <a:spAutoFit/>
          </a:bodyPr>
          <a:lstStyle/>
          <a:p>
            <a:pPr marL="285750" indent="-285750" algn="just">
              <a:lnSpc>
                <a:spcPct val="150000"/>
              </a:lnSpc>
              <a:buFontTx/>
              <a:buChar char="-"/>
            </a:pPr>
            <a:r>
              <a:rPr lang="el-GR" dirty="0">
                <a:latin typeface="Times New Roman" panose="02020603050405020304" pitchFamily="18" charset="0"/>
                <a:cs typeface="Times New Roman" panose="02020603050405020304" pitchFamily="18" charset="0"/>
              </a:rPr>
              <a:t>Η Περσεφόνη </a:t>
            </a:r>
            <a:r>
              <a:rPr lang="el-GR" dirty="0" err="1">
                <a:latin typeface="Times New Roman" panose="02020603050405020304" pitchFamily="18" charset="0"/>
                <a:cs typeface="Times New Roman" panose="02020603050405020304" pitchFamily="18" charset="0"/>
              </a:rPr>
              <a:t>Σέξτου</a:t>
            </a:r>
            <a:r>
              <a:rPr lang="en-GB" dirty="0">
                <a:latin typeface="Times New Roman" panose="02020603050405020304" pitchFamily="18" charset="0"/>
                <a:cs typeface="Times New Roman" panose="02020603050405020304" pitchFamily="18" charset="0"/>
              </a:rPr>
              <a:t> (2005)</a:t>
            </a:r>
            <a:r>
              <a:rPr lang="el-GR" dirty="0">
                <a:latin typeface="Times New Roman" panose="02020603050405020304" pitchFamily="18" charset="0"/>
                <a:cs typeface="Times New Roman" panose="02020603050405020304" pitchFamily="18" charset="0"/>
              </a:rPr>
              <a:t> σημειώνει ότι τα </a:t>
            </a:r>
            <a:r>
              <a:rPr lang="el-GR" dirty="0" err="1">
                <a:latin typeface="Times New Roman" panose="02020603050405020304" pitchFamily="18" charset="0"/>
                <a:cs typeface="Times New Roman" panose="02020603050405020304" pitchFamily="18" charset="0"/>
              </a:rPr>
              <a:t>θεατροπαιδαγωγικά</a:t>
            </a:r>
            <a:r>
              <a:rPr lang="el-GR" dirty="0">
                <a:latin typeface="Times New Roman" panose="02020603050405020304" pitchFamily="18" charset="0"/>
                <a:cs typeface="Times New Roman" panose="02020603050405020304" pitchFamily="18" charset="0"/>
              </a:rPr>
              <a:t> προγράμματα (</a:t>
            </a:r>
            <a:r>
              <a:rPr lang="en-GB" dirty="0">
                <a:latin typeface="Times New Roman" panose="02020603050405020304" pitchFamily="18" charset="0"/>
                <a:cs typeface="Times New Roman" panose="02020603050405020304" pitchFamily="18" charset="0"/>
              </a:rPr>
              <a:t>TIE)</a:t>
            </a:r>
            <a:r>
              <a:rPr lang="el-GR" dirty="0">
                <a:latin typeface="Times New Roman" panose="02020603050405020304" pitchFamily="18" charset="0"/>
                <a:cs typeface="Times New Roman" panose="02020603050405020304" pitchFamily="18" charset="0"/>
              </a:rPr>
              <a:t> έχουν τις ρίζες τους στην Αγγλία της δεκαετίας του 1960</a:t>
            </a:r>
            <a:r>
              <a:rPr lang="en-GB" dirty="0">
                <a:latin typeface="Times New Roman" panose="02020603050405020304" pitchFamily="18" charset="0"/>
                <a:cs typeface="Times New Roman" panose="02020603050405020304" pitchFamily="18" charset="0"/>
              </a:rPr>
              <a:t> </a:t>
            </a:r>
            <a:r>
              <a:rPr lang="el-GR" dirty="0">
                <a:latin typeface="Times New Roman" panose="02020603050405020304" pitchFamily="18" charset="0"/>
                <a:cs typeface="Times New Roman" panose="02020603050405020304" pitchFamily="18" charset="0"/>
              </a:rPr>
              <a:t>και συγκεκριμένα πρωτοεμφανίζονται από την ομάδα </a:t>
            </a:r>
            <a:r>
              <a:rPr lang="en-GB" dirty="0">
                <a:latin typeface="Times New Roman" panose="02020603050405020304" pitchFamily="18" charset="0"/>
                <a:cs typeface="Times New Roman" panose="02020603050405020304" pitchFamily="18" charset="0"/>
              </a:rPr>
              <a:t>Belgrade </a:t>
            </a:r>
            <a:r>
              <a:rPr lang="el-GR" dirty="0">
                <a:latin typeface="Times New Roman" panose="02020603050405020304" pitchFamily="18" charset="0"/>
                <a:cs typeface="Times New Roman" panose="02020603050405020304" pitchFamily="18" charset="0"/>
              </a:rPr>
              <a:t>στο </a:t>
            </a:r>
            <a:r>
              <a:rPr lang="en-GB" dirty="0">
                <a:latin typeface="Times New Roman" panose="02020603050405020304" pitchFamily="18" charset="0"/>
                <a:cs typeface="Times New Roman" panose="02020603050405020304" pitchFamily="18" charset="0"/>
              </a:rPr>
              <a:t>Coventry, </a:t>
            </a:r>
            <a:r>
              <a:rPr lang="el-GR" dirty="0">
                <a:latin typeface="Times New Roman" panose="02020603050405020304" pitchFamily="18" charset="0"/>
                <a:cs typeface="Times New Roman" panose="02020603050405020304" pitchFamily="18" charset="0"/>
              </a:rPr>
              <a:t>σε μία ανάγκη για εναλλακτικό θέατρο, αγώνες για ελευθερία, ισότητα και δημιουργικότητα όπως και ενεργό συμμετοχή των πολιτών στην τότε κοινωνική πραγματικότητα</a:t>
            </a:r>
            <a:r>
              <a:rPr lang="en-GB" dirty="0">
                <a:latin typeface="Times New Roman" panose="02020603050405020304" pitchFamily="18" charset="0"/>
                <a:cs typeface="Times New Roman" panose="02020603050405020304" pitchFamily="18" charset="0"/>
              </a:rPr>
              <a:t>. </a:t>
            </a:r>
            <a:endParaRPr lang="el-GR" dirty="0">
              <a:latin typeface="Times New Roman" panose="02020603050405020304" pitchFamily="18" charset="0"/>
              <a:cs typeface="Times New Roman" panose="02020603050405020304" pitchFamily="18" charset="0"/>
            </a:endParaRPr>
          </a:p>
          <a:p>
            <a:pPr marL="285750" indent="-285750" algn="just">
              <a:lnSpc>
                <a:spcPct val="150000"/>
              </a:lnSpc>
              <a:buFontTx/>
              <a:buChar char="-"/>
            </a:pPr>
            <a:r>
              <a:rPr lang="el-GR" dirty="0">
                <a:latin typeface="Times New Roman" panose="02020603050405020304" pitchFamily="18" charset="0"/>
                <a:cs typeface="Times New Roman" panose="02020603050405020304" pitchFamily="18" charset="0"/>
              </a:rPr>
              <a:t>Δημιουργούνται και παρουσιάζονται κατεξοχήν από ηθοποιούς και παιδαγωγούς του δράματος ή από οργανωμένες επαγγελματικές θεατρικές ομάδες, οι οποίες επισκέπτονται τα σχολεία και παρουσιάζουν το πρόγραμμα στους μαθητές και στις μαθήτριες. Σαφώς, τα παιδιά συμμετέχουν ενεργά σε όλη τη διαδικασία, προκειμένου μέσα από ανάληψη ρόλων, συζήτηση και προβληματισμό να οδηγηθούν σε μια εναλλακτική προσέγγιση της γνώσης. Πέρα από τη δράση των ομάδων αυτών κυρίως σε σχολεία υπήρχε η δράση σε μουσεία ή σε πολιτιστικούς χώρους.</a:t>
            </a:r>
          </a:p>
          <a:p>
            <a:pPr marL="285750" indent="-285750" algn="just">
              <a:lnSpc>
                <a:spcPct val="150000"/>
              </a:lnSpc>
              <a:buFontTx/>
              <a:buChar char="-"/>
            </a:pPr>
            <a:r>
              <a:rPr lang="el-GR" dirty="0">
                <a:latin typeface="Times New Roman" panose="02020603050405020304" pitchFamily="18" charset="0"/>
                <a:cs typeface="Times New Roman" panose="02020603050405020304" pitchFamily="18" charset="0"/>
              </a:rPr>
              <a:t>Τα θέματα τα οποία </a:t>
            </a:r>
            <a:r>
              <a:rPr lang="el-GR" dirty="0" err="1">
                <a:latin typeface="Times New Roman" panose="02020603050405020304" pitchFamily="18" charset="0"/>
                <a:cs typeface="Times New Roman" panose="02020603050405020304" pitchFamily="18" charset="0"/>
              </a:rPr>
              <a:t>διαπραγματευόνται</a:t>
            </a:r>
            <a:r>
              <a:rPr lang="el-GR" dirty="0">
                <a:latin typeface="Times New Roman" panose="02020603050405020304" pitchFamily="18" charset="0"/>
                <a:cs typeface="Times New Roman" panose="02020603050405020304" pitchFamily="18" charset="0"/>
              </a:rPr>
              <a:t> είναι θέματα που αναδύονται τόσο από το αναλυτικό πρόγραμμα αλλά κυρίως θέματα που αναδύονται από την καθημερινότητα των παιδιών ή κοινωνικά και πολιτικά θέματα τα οποία μπορεί να απασχολούν τα παιδιά όπως ο ρατσισμός, η ξενοφοβία, η μόλυνση του περιβάλλοντος, η φτώχεια, τα ναρκωτικά, τον αλκοολισμό, το </a:t>
            </a:r>
            <a:r>
              <a:rPr lang="en-GB" dirty="0">
                <a:latin typeface="Times New Roman" panose="02020603050405020304" pitchFamily="18" charset="0"/>
                <a:cs typeface="Times New Roman" panose="02020603050405020304" pitchFamily="18" charset="0"/>
              </a:rPr>
              <a:t>AIDS</a:t>
            </a:r>
            <a:r>
              <a:rPr lang="el-GR" dirty="0">
                <a:latin typeface="Times New Roman" panose="02020603050405020304" pitchFamily="18" charset="0"/>
                <a:cs typeface="Times New Roman" panose="02020603050405020304" pitchFamily="18" charset="0"/>
              </a:rPr>
              <a:t>, τη παιδική εργασία, η ισότητα των δύο φύλων. </a:t>
            </a:r>
            <a:endParaRPr lang="en-GB" dirty="0">
              <a:latin typeface="Times New Roman" panose="02020603050405020304" pitchFamily="18" charset="0"/>
              <a:cs typeface="Times New Roman" panose="02020603050405020304" pitchFamily="18" charset="0"/>
            </a:endParaRPr>
          </a:p>
          <a:p>
            <a:pPr marL="285750" indent="-285750" algn="just">
              <a:lnSpc>
                <a:spcPct val="150000"/>
              </a:lnSpc>
              <a:buFontTx/>
              <a:buChar char="-"/>
            </a:pPr>
            <a:endParaRPr lang="en-GR"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4471937C-82DC-D675-268E-93B2B68367A7}"/>
              </a:ext>
            </a:extLst>
          </p:cNvPr>
          <p:cNvSpPr txBox="1"/>
          <p:nvPr/>
        </p:nvSpPr>
        <p:spPr>
          <a:xfrm>
            <a:off x="201881" y="6488668"/>
            <a:ext cx="11115304" cy="369332"/>
          </a:xfrm>
          <a:prstGeom prst="rect">
            <a:avLst/>
          </a:prstGeom>
          <a:noFill/>
        </p:spPr>
        <p:txBody>
          <a:bodyPr wrap="square" rtlCol="0">
            <a:spAutoFit/>
          </a:bodyPr>
          <a:lstStyle/>
          <a:p>
            <a:r>
              <a:rPr lang="el-GR" dirty="0" err="1">
                <a:latin typeface="Times New Roman" panose="02020603050405020304" pitchFamily="18" charset="0"/>
                <a:cs typeface="Times New Roman" panose="02020603050405020304" pitchFamily="18" charset="0"/>
              </a:rPr>
              <a:t>Σέξτου</a:t>
            </a:r>
            <a:r>
              <a:rPr lang="el-GR" dirty="0">
                <a:latin typeface="Times New Roman" panose="02020603050405020304" pitchFamily="18" charset="0"/>
                <a:cs typeface="Times New Roman" panose="02020603050405020304" pitchFamily="18" charset="0"/>
              </a:rPr>
              <a:t>, Π. (2005). </a:t>
            </a:r>
            <a:r>
              <a:rPr lang="el-GR" i="1" dirty="0" err="1">
                <a:latin typeface="Times New Roman" panose="02020603050405020304" pitchFamily="18" charset="0"/>
                <a:cs typeface="Times New Roman" panose="02020603050405020304" pitchFamily="18" charset="0"/>
              </a:rPr>
              <a:t>Θεατροπαιδαγωγικά</a:t>
            </a:r>
            <a:r>
              <a:rPr lang="el-GR" i="1" dirty="0">
                <a:latin typeface="Times New Roman" panose="02020603050405020304" pitchFamily="18" charset="0"/>
                <a:cs typeface="Times New Roman" panose="02020603050405020304" pitchFamily="18" charset="0"/>
              </a:rPr>
              <a:t> προγράμματα στα σχολεία</a:t>
            </a:r>
            <a:r>
              <a:rPr lang="el-GR" dirty="0">
                <a:latin typeface="Times New Roman" panose="02020603050405020304" pitchFamily="18" charset="0"/>
                <a:cs typeface="Times New Roman" panose="02020603050405020304" pitchFamily="18" charset="0"/>
              </a:rPr>
              <a:t>. Αθήνα</a:t>
            </a:r>
            <a:r>
              <a:rPr lang="en-GB" dirty="0">
                <a:latin typeface="Times New Roman" panose="02020603050405020304" pitchFamily="18" charset="0"/>
                <a:cs typeface="Times New Roman" panose="02020603050405020304" pitchFamily="18" charset="0"/>
              </a:rPr>
              <a:t>: </a:t>
            </a:r>
            <a:r>
              <a:rPr lang="el-GR" dirty="0">
                <a:latin typeface="Times New Roman" panose="02020603050405020304" pitchFamily="18" charset="0"/>
                <a:cs typeface="Times New Roman" panose="02020603050405020304" pitchFamily="18" charset="0"/>
              </a:rPr>
              <a:t>Μεταίχμιο</a:t>
            </a:r>
            <a:endParaRPr lang="en-GR"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615087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54A7C5E-5228-4C8A-145D-B9A7C0F991ED}"/>
              </a:ext>
            </a:extLst>
          </p:cNvPr>
          <p:cNvSpPr txBox="1"/>
          <p:nvPr/>
        </p:nvSpPr>
        <p:spPr>
          <a:xfrm>
            <a:off x="415637" y="190005"/>
            <a:ext cx="11067802" cy="4889993"/>
          </a:xfrm>
          <a:prstGeom prst="rect">
            <a:avLst/>
          </a:prstGeom>
          <a:noFill/>
        </p:spPr>
        <p:txBody>
          <a:bodyPr wrap="square" rtlCol="0">
            <a:spAutoFit/>
          </a:bodyPr>
          <a:lstStyle/>
          <a:p>
            <a:r>
              <a:rPr lang="el-GR" dirty="0">
                <a:latin typeface="Times New Roman" panose="02020603050405020304" pitchFamily="18" charset="0"/>
                <a:cs typeface="Times New Roman" panose="02020603050405020304" pitchFamily="18" charset="0"/>
              </a:rPr>
              <a:t>- Συνήθως τα στάδια που μπορεί να αναπτύσσεται ένα </a:t>
            </a:r>
            <a:r>
              <a:rPr lang="el-GR" dirty="0" err="1">
                <a:latin typeface="Times New Roman" panose="02020603050405020304" pitchFamily="18" charset="0"/>
                <a:cs typeface="Times New Roman" panose="02020603050405020304" pitchFamily="18" charset="0"/>
              </a:rPr>
              <a:t>θεατροπαιδαγωγικό</a:t>
            </a:r>
            <a:r>
              <a:rPr lang="el-GR" dirty="0">
                <a:latin typeface="Times New Roman" panose="02020603050405020304" pitchFamily="18" charset="0"/>
                <a:cs typeface="Times New Roman" panose="02020603050405020304" pitchFamily="18" charset="0"/>
              </a:rPr>
              <a:t> πρόγραμμα είναι τα παρακάτω</a:t>
            </a:r>
            <a:r>
              <a:rPr lang="en-GB" dirty="0">
                <a:latin typeface="Times New Roman" panose="02020603050405020304" pitchFamily="18" charset="0"/>
                <a:cs typeface="Times New Roman" panose="02020603050405020304" pitchFamily="18" charset="0"/>
              </a:rPr>
              <a:t>:</a:t>
            </a:r>
          </a:p>
          <a:p>
            <a:pPr algn="just">
              <a:lnSpc>
                <a:spcPct val="150000"/>
              </a:lnSpc>
            </a:pPr>
            <a:r>
              <a:rPr lang="el-GR" dirty="0">
                <a:latin typeface="Times New Roman" panose="02020603050405020304" pitchFamily="18" charset="0"/>
                <a:cs typeface="Times New Roman" panose="02020603050405020304" pitchFamily="18" charset="0"/>
              </a:rPr>
              <a:t> α. Μια μεταφερόμενη και σύντομη θεατρική παράσταση που λειτουργεί ως ερέθισμα για περαιτέρω δράση ή συζήτηση ή παρουσίαση ενός θεατρικού δρώμενου</a:t>
            </a:r>
          </a:p>
          <a:p>
            <a:pPr algn="just">
              <a:lnSpc>
                <a:spcPct val="150000"/>
              </a:lnSpc>
            </a:pPr>
            <a:r>
              <a:rPr lang="el-GR" dirty="0">
                <a:latin typeface="Times New Roman" panose="02020603050405020304" pitchFamily="18" charset="0"/>
                <a:cs typeface="Times New Roman" panose="02020603050405020304" pitchFamily="18" charset="0"/>
              </a:rPr>
              <a:t>β. Κάποιο βιωματικό εργαστήριο βασισμένο στο δράμα (</a:t>
            </a:r>
            <a:r>
              <a:rPr lang="en-GB" dirty="0">
                <a:latin typeface="Times New Roman" panose="02020603050405020304" pitchFamily="18" charset="0"/>
                <a:cs typeface="Times New Roman" panose="02020603050405020304" pitchFamily="18" charset="0"/>
              </a:rPr>
              <a:t>Drama in Education), </a:t>
            </a:r>
            <a:r>
              <a:rPr lang="el-GR" dirty="0">
                <a:latin typeface="Times New Roman" panose="02020603050405020304" pitchFamily="18" charset="0"/>
                <a:cs typeface="Times New Roman" panose="02020603050405020304" pitchFamily="18" charset="0"/>
              </a:rPr>
              <a:t>στο θεατρικό παιχνίδι, τη δραματοποίηση αφηγηματικού ή οπτικοακουστικού υλικού. Στα συγκεκριμένα εργαστήρια τα παιδιά με ενεργή συμμετοχή και συζήτηση προβαίνουν στη λήψη αποφάσεων και στην επίλυση προβλημάτων σχετικά με το θέμα του προγράμματος</a:t>
            </a:r>
          </a:p>
          <a:p>
            <a:pPr algn="just">
              <a:lnSpc>
                <a:spcPct val="150000"/>
              </a:lnSpc>
            </a:pPr>
            <a:r>
              <a:rPr lang="el-GR" dirty="0">
                <a:latin typeface="Times New Roman" panose="02020603050405020304" pitchFamily="18" charset="0"/>
                <a:cs typeface="Times New Roman" panose="02020603050405020304" pitchFamily="18" charset="0"/>
              </a:rPr>
              <a:t>γ. Συχνά ακολουθούν εργαστήρια γραφής και αισθητικής αποτύπωσης της συνολικής εμπειρίας</a:t>
            </a:r>
          </a:p>
          <a:p>
            <a:pPr algn="just">
              <a:lnSpc>
                <a:spcPct val="150000"/>
              </a:lnSpc>
            </a:pPr>
            <a:r>
              <a:rPr lang="el-GR" dirty="0">
                <a:latin typeface="Times New Roman" panose="02020603050405020304" pitchFamily="18" charset="0"/>
                <a:cs typeface="Times New Roman" panose="02020603050405020304" pitchFamily="18" charset="0"/>
              </a:rPr>
              <a:t>δ. Τέλος, η </a:t>
            </a:r>
            <a:r>
              <a:rPr lang="el-GR" dirty="0" err="1">
                <a:latin typeface="Times New Roman" panose="02020603050405020304" pitchFamily="18" charset="0"/>
                <a:cs typeface="Times New Roman" panose="02020603050405020304" pitchFamily="18" charset="0"/>
              </a:rPr>
              <a:t>θεατροπαιδαγωγική</a:t>
            </a:r>
            <a:r>
              <a:rPr lang="el-GR" dirty="0">
                <a:latin typeface="Times New Roman" panose="02020603050405020304" pitchFamily="18" charset="0"/>
                <a:cs typeface="Times New Roman" panose="02020603050405020304" pitchFamily="18" charset="0"/>
              </a:rPr>
              <a:t> ομάδα συντάσσει και προσφέρει στα σχολεία ένα φάκελο με εκπαιδευτικό υλικό, το οποίο δύναται να αξιοποιηθεί από τους/τις εκπαιδευτικούς μέσα στην τάξη τους. Έτσι δημιουργούνται προοπτικές για περαιτέρω δημιουργικές ώρες μέσα στην τάξη (</a:t>
            </a:r>
            <a:r>
              <a:rPr lang="en-GB" dirty="0">
                <a:latin typeface="Times New Roman" panose="02020603050405020304" pitchFamily="18" charset="0"/>
                <a:cs typeface="Times New Roman" panose="02020603050405020304" pitchFamily="18" charset="0"/>
              </a:rPr>
              <a:t>follow up work) </a:t>
            </a:r>
            <a:r>
              <a:rPr lang="el-GR" dirty="0">
                <a:latin typeface="Times New Roman" panose="02020603050405020304" pitchFamily="18" charset="0"/>
                <a:cs typeface="Times New Roman" panose="02020603050405020304" pitchFamily="18" charset="0"/>
              </a:rPr>
              <a:t>και προσφέρονται προτάσεις και ιδέες για διερεύνηση των ποικίλων θεμάτων μέσα από </a:t>
            </a:r>
            <a:r>
              <a:rPr lang="el-GR" dirty="0" err="1">
                <a:latin typeface="Times New Roman" panose="02020603050405020304" pitchFamily="18" charset="0"/>
                <a:cs typeface="Times New Roman" panose="02020603050405020304" pitchFamily="18" charset="0"/>
              </a:rPr>
              <a:t>θεατροπαιδαγωγικές</a:t>
            </a:r>
            <a:r>
              <a:rPr lang="el-GR" dirty="0">
                <a:latin typeface="Times New Roman" panose="02020603050405020304" pitchFamily="18" charset="0"/>
                <a:cs typeface="Times New Roman" panose="02020603050405020304" pitchFamily="18" charset="0"/>
              </a:rPr>
              <a:t> δραστηριότητες (</a:t>
            </a:r>
            <a:r>
              <a:rPr lang="en-GB" dirty="0">
                <a:latin typeface="Times New Roman" panose="02020603050405020304" pitchFamily="18" charset="0"/>
                <a:cs typeface="Times New Roman" panose="02020603050405020304" pitchFamily="18" charset="0"/>
              </a:rPr>
              <a:t>teachers’ pack) </a:t>
            </a:r>
            <a:r>
              <a:rPr lang="el-GR" dirty="0">
                <a:latin typeface="Times New Roman" panose="02020603050405020304" pitchFamily="18" charset="0"/>
                <a:cs typeface="Times New Roman" panose="02020603050405020304" pitchFamily="18" charset="0"/>
              </a:rPr>
              <a:t>στους/στις εκπαιδευτικούς </a:t>
            </a:r>
            <a:endParaRPr lang="en-GR"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87445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ACCAA14-D435-042C-6C1C-7598212FC20A}"/>
              </a:ext>
            </a:extLst>
          </p:cNvPr>
          <p:cNvSpPr txBox="1"/>
          <p:nvPr/>
        </p:nvSpPr>
        <p:spPr>
          <a:xfrm>
            <a:off x="0" y="0"/>
            <a:ext cx="12314712" cy="6690486"/>
          </a:xfrm>
          <a:prstGeom prst="rect">
            <a:avLst/>
          </a:prstGeom>
          <a:noFill/>
        </p:spPr>
        <p:txBody>
          <a:bodyPr wrap="square" rtlCol="0">
            <a:spAutoFit/>
          </a:bodyPr>
          <a:lstStyle/>
          <a:p>
            <a:pPr algn="just">
              <a:lnSpc>
                <a:spcPct val="150000"/>
              </a:lnSpc>
            </a:pPr>
            <a:r>
              <a:rPr lang="el-GR" dirty="0">
                <a:latin typeface="Times New Roman" panose="02020603050405020304" pitchFamily="18" charset="0"/>
                <a:cs typeface="Times New Roman" panose="02020603050405020304" pitchFamily="18" charset="0"/>
              </a:rPr>
              <a:t>- Κατά τη διάρκεια της δεκαετίας του 90 δημιουργήθηκε μία τάση από την επίσημη βρετανική εκπαιδευτική πολιτική να συνδέονται τα θέματα διαπραγμάτευσης των </a:t>
            </a:r>
            <a:r>
              <a:rPr lang="el-GR" dirty="0" err="1">
                <a:latin typeface="Times New Roman" panose="02020603050405020304" pitchFamily="18" charset="0"/>
                <a:cs typeface="Times New Roman" panose="02020603050405020304" pitchFamily="18" charset="0"/>
              </a:rPr>
              <a:t>θεατροπαιδαγωγικών</a:t>
            </a:r>
            <a:r>
              <a:rPr lang="el-GR" dirty="0">
                <a:latin typeface="Times New Roman" panose="02020603050405020304" pitchFamily="18" charset="0"/>
                <a:cs typeface="Times New Roman" panose="02020603050405020304" pitchFamily="18" charset="0"/>
              </a:rPr>
              <a:t> προγραμμάτων με τα επίσημα αναλυτικά προγράμματα ώστε να συνεισφέρουν στη διδασκαλία γνωστικών αντικειμένων, δικαιολογώντας την παρουσία των προγραμμάτων αυτών στο αναλυτικό πρόγραμμα.</a:t>
            </a:r>
          </a:p>
          <a:p>
            <a:pPr algn="just">
              <a:lnSpc>
                <a:spcPct val="150000"/>
              </a:lnSpc>
            </a:pPr>
            <a:r>
              <a:rPr lang="el-GR" dirty="0">
                <a:latin typeface="Times New Roman" panose="02020603050405020304" pitchFamily="18" charset="0"/>
                <a:cs typeface="Times New Roman" panose="02020603050405020304" pitchFamily="18" charset="0"/>
              </a:rPr>
              <a:t>– Σε αυτήν την κατεύθυνση θα έπρεπε να ήταν μικρότερα σε διάρκεια ώστε να μπορούν να ενταχθούν στα πλαίσια των διδακτικών ωρών</a:t>
            </a:r>
          </a:p>
          <a:p>
            <a:pPr marL="285750" indent="-285750" algn="just">
              <a:lnSpc>
                <a:spcPct val="150000"/>
              </a:lnSpc>
              <a:buFontTx/>
              <a:buChar char="-"/>
            </a:pPr>
            <a:r>
              <a:rPr lang="el-GR" dirty="0">
                <a:latin typeface="Times New Roman" panose="02020603050405020304" pitchFamily="18" charset="0"/>
                <a:cs typeface="Times New Roman" panose="02020603050405020304" pitchFamily="18" charset="0"/>
              </a:rPr>
              <a:t>Στις νέες συνθήκες κάποιες ομάδες ακολούθησαν την παλιά πρακτική προσφέροντας δωρεάν κάποιές φορές το πρόγραμμα στα σχολεία αλλά σε συνδυασμό και με την διακοπή των κρατικών χρηματοδοτήσεων πολλές από αυτές αναγκάστηκαν να διαλυθούν. Κάποιες άλλες ομάδες κατάφεραν αν επιβιώσουν στις νέες συνθήκες συνδέοντας τα θέματα διαπραγμάτευσης με τα αναλυτικά προγράμματα, τα γνωστικά αντικείμενα και θεματικές ενότητες.</a:t>
            </a:r>
          </a:p>
          <a:p>
            <a:pPr marL="285750" indent="-285750" algn="just">
              <a:lnSpc>
                <a:spcPct val="150000"/>
              </a:lnSpc>
              <a:buFontTx/>
              <a:buChar char="-"/>
            </a:pPr>
            <a:r>
              <a:rPr lang="el-GR" dirty="0">
                <a:latin typeface="Times New Roman" panose="02020603050405020304" pitchFamily="18" charset="0"/>
                <a:cs typeface="Times New Roman" panose="02020603050405020304" pitchFamily="18" charset="0"/>
              </a:rPr>
              <a:t>Η κυβέρνηση </a:t>
            </a:r>
            <a:r>
              <a:rPr lang="en-GB" dirty="0">
                <a:latin typeface="Times New Roman" panose="02020603050405020304" pitchFamily="18" charset="0"/>
                <a:cs typeface="Times New Roman" panose="02020603050405020304" pitchFamily="18" charset="0"/>
              </a:rPr>
              <a:t>Tony Blair </a:t>
            </a:r>
            <a:r>
              <a:rPr lang="en-GB" dirty="0" err="1">
                <a:latin typeface="Times New Roman" panose="02020603050405020304" pitchFamily="18" charset="0"/>
                <a:cs typeface="Times New Roman" panose="02020603050405020304" pitchFamily="18" charset="0"/>
              </a:rPr>
              <a:t>έ</a:t>
            </a:r>
            <a:r>
              <a:rPr lang="el-GR" dirty="0">
                <a:latin typeface="Times New Roman" panose="02020603050405020304" pitchFamily="18" charset="0"/>
                <a:cs typeface="Times New Roman" panose="02020603050405020304" pitchFamily="18" charset="0"/>
              </a:rPr>
              <a:t>δώσε μία μεγαλύτερη αισιοδοξία για τη λειτουργία των ομάδων του θεάτρου στην εκπαίδευση αλλάζοντας το τοπίο στην εκπαίδευση </a:t>
            </a:r>
            <a:r>
              <a:rPr lang="el-GR" dirty="0" err="1">
                <a:latin typeface="Times New Roman" panose="02020603050405020304" pitchFamily="18" charset="0"/>
                <a:cs typeface="Times New Roman" panose="02020603050405020304" pitchFamily="18" charset="0"/>
              </a:rPr>
              <a:t>δίνοντς</a:t>
            </a:r>
            <a:r>
              <a:rPr lang="el-GR" dirty="0">
                <a:latin typeface="Times New Roman" panose="02020603050405020304" pitchFamily="18" charset="0"/>
                <a:cs typeface="Times New Roman" panose="02020603050405020304" pitchFamily="18" charset="0"/>
              </a:rPr>
              <a:t> έμφαση στη δημιουργική μάθηση και στην ανάπτυξη δημιουργικής σκέψης</a:t>
            </a:r>
          </a:p>
          <a:p>
            <a:pPr marL="285750" indent="-285750" algn="just">
              <a:lnSpc>
                <a:spcPct val="150000"/>
              </a:lnSpc>
              <a:buFontTx/>
              <a:buChar char="-"/>
            </a:pPr>
            <a:r>
              <a:rPr lang="el-GR" dirty="0">
                <a:latin typeface="Times New Roman" panose="02020603050405020304" pitchFamily="18" charset="0"/>
                <a:cs typeface="Times New Roman" panose="02020603050405020304" pitchFamily="18" charset="0"/>
              </a:rPr>
              <a:t>Σημαντικό ρόλο στην αναγέννηση των ομάδων θεάτρου στην εκπαίδευση έδωσε η εισαγωγή του γνωστικού αντικειμένου της κοινωνικής και πολιτικής αγωγής (</a:t>
            </a:r>
            <a:r>
              <a:rPr lang="en-GB" dirty="0">
                <a:latin typeface="Times New Roman" panose="02020603050405020304" pitchFamily="18" charset="0"/>
                <a:cs typeface="Times New Roman" panose="02020603050405020304" pitchFamily="18" charset="0"/>
              </a:rPr>
              <a:t>Citizenship</a:t>
            </a:r>
            <a:r>
              <a:rPr lang="el-GR" dirty="0">
                <a:latin typeface="Times New Roman" panose="02020603050405020304" pitchFamily="18" charset="0"/>
                <a:cs typeface="Times New Roman" panose="02020603050405020304" pitchFamily="18" charset="0"/>
              </a:rPr>
              <a:t>) το 1999 ώστε πολλές ομάδες συνέθεσαν τα θέματα τους με </a:t>
            </a:r>
            <a:r>
              <a:rPr lang="el-GR" dirty="0" err="1">
                <a:latin typeface="Times New Roman" panose="02020603050405020304" pitchFamily="18" charset="0"/>
                <a:cs typeface="Times New Roman" panose="02020603050405020304" pitchFamily="18" charset="0"/>
              </a:rPr>
              <a:t>εν΄τοητες</a:t>
            </a:r>
            <a:r>
              <a:rPr lang="el-GR" dirty="0">
                <a:latin typeface="Times New Roman" panose="02020603050405020304" pitchFamily="18" charset="0"/>
                <a:cs typeface="Times New Roman" panose="02020603050405020304" pitchFamily="18" charset="0"/>
              </a:rPr>
              <a:t> του γνωστικού αυτού αντικειμένου που </a:t>
            </a:r>
            <a:r>
              <a:rPr lang="el-GR" dirty="0" err="1">
                <a:latin typeface="Times New Roman" panose="02020603050405020304" pitchFamily="18" charset="0"/>
                <a:cs typeface="Times New Roman" panose="02020603050405020304" pitchFamily="18" charset="0"/>
              </a:rPr>
              <a:t>αναφέρτοαν</a:t>
            </a:r>
            <a:r>
              <a:rPr lang="el-GR" dirty="0">
                <a:latin typeface="Times New Roman" panose="02020603050405020304" pitchFamily="18" charset="0"/>
                <a:cs typeface="Times New Roman" panose="02020603050405020304" pitchFamily="18" charset="0"/>
              </a:rPr>
              <a:t> στην κοινωνική μάθηση και στην ανάπτυξη της κοινωνικής και της ατομικής συνείδησης των </a:t>
            </a:r>
            <a:r>
              <a:rPr lang="el-GR" dirty="0" err="1">
                <a:latin typeface="Times New Roman" panose="02020603050405020304" pitchFamily="18" charset="0"/>
                <a:cs typeface="Times New Roman" panose="02020603050405020304" pitchFamily="18" charset="0"/>
              </a:rPr>
              <a:t>μαθητω΄ν</a:t>
            </a:r>
            <a:endParaRPr lang="en-GR"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27869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62943" y="55123"/>
            <a:ext cx="11929057" cy="873572"/>
          </a:xfrm>
          <a:prstGeom prst="rect">
            <a:avLst/>
          </a:prstGeom>
        </p:spPr>
        <p:txBody>
          <a:bodyPr wrap="square">
            <a:spAutoFit/>
          </a:bodyPr>
          <a:lstStyle/>
          <a:p>
            <a:pPr marL="285750" indent="-285750" algn="just">
              <a:lnSpc>
                <a:spcPct val="150000"/>
              </a:lnSpc>
              <a:buFont typeface="Wingdings" charset="2"/>
              <a:buChar char="Ø"/>
            </a:pPr>
            <a:r>
              <a:rPr lang="el-GR" sz="1600" b="1" dirty="0">
                <a:latin typeface="Times New Roman" charset="0"/>
                <a:ea typeface="Times New Roman" charset="0"/>
                <a:cs typeface="Times New Roman" charset="0"/>
              </a:rPr>
              <a:t>Είδη θεάτρου του Βραζιλιάνου θεατράνθρωπου </a:t>
            </a:r>
            <a:r>
              <a:rPr lang="en-US" sz="1600" b="1" dirty="0">
                <a:latin typeface="Times New Roman" charset="0"/>
                <a:ea typeface="Times New Roman" charset="0"/>
                <a:cs typeface="Times New Roman" charset="0"/>
              </a:rPr>
              <a:t>Augusto Boal</a:t>
            </a:r>
            <a:r>
              <a:rPr lang="el-GR" sz="1600" b="1" dirty="0">
                <a:latin typeface="Times New Roman" charset="0"/>
                <a:ea typeface="Times New Roman" charset="0"/>
                <a:cs typeface="Times New Roman" charset="0"/>
              </a:rPr>
              <a:t> (1931-2009) τα  οποία αναπτύχθηκαν στη δεκαετία του ‘60 στη Λατινική Αμερική</a:t>
            </a:r>
            <a:r>
              <a:rPr lang="el-GR" b="1" dirty="0">
                <a:latin typeface="Times New Roman" charset="0"/>
                <a:ea typeface="Times New Roman" charset="0"/>
                <a:cs typeface="Times New Roman" charset="0"/>
              </a:rPr>
              <a:t>.</a:t>
            </a:r>
            <a:endParaRPr lang="en-US" b="1" dirty="0">
              <a:latin typeface="Times New Roman" charset="0"/>
              <a:ea typeface="Times New Roman" charset="0"/>
              <a:cs typeface="Times New Roman" charset="0"/>
            </a:endParaRPr>
          </a:p>
        </p:txBody>
      </p:sp>
      <p:sp>
        <p:nvSpPr>
          <p:cNvPr id="5" name="TextBox 4"/>
          <p:cNvSpPr txBox="1"/>
          <p:nvPr/>
        </p:nvSpPr>
        <p:spPr>
          <a:xfrm>
            <a:off x="0" y="765813"/>
            <a:ext cx="8314652" cy="5244513"/>
          </a:xfrm>
          <a:prstGeom prst="rect">
            <a:avLst/>
          </a:prstGeom>
          <a:noFill/>
        </p:spPr>
        <p:txBody>
          <a:bodyPr wrap="square" rtlCol="0">
            <a:spAutoFit/>
          </a:bodyPr>
          <a:lstStyle/>
          <a:p>
            <a:pPr marL="285750" marR="0" lvl="0" indent="-285750" algn="just" defTabSz="914400" eaLnBrk="1" fontAlgn="auto" latinLnBrk="0" hangingPunct="1">
              <a:lnSpc>
                <a:spcPct val="150000"/>
              </a:lnSpc>
              <a:spcBef>
                <a:spcPts val="0"/>
              </a:spcBef>
              <a:spcAft>
                <a:spcPts val="0"/>
              </a:spcAft>
              <a:buClrTx/>
              <a:buSzTx/>
              <a:buFont typeface="Arial" charset="0"/>
              <a:buChar char="•"/>
              <a:tabLst/>
              <a:defRPr/>
            </a:pPr>
            <a:r>
              <a:rPr lang="el-GR" sz="1500" b="1" dirty="0">
                <a:latin typeface="Times New Roman" charset="0"/>
                <a:ea typeface="Times New Roman" charset="0"/>
                <a:cs typeface="Times New Roman" charset="0"/>
              </a:rPr>
              <a:t>Θέατρο του καταπιεσμένου</a:t>
            </a:r>
            <a:r>
              <a:rPr lang="en-US" sz="1500" b="1" dirty="0">
                <a:latin typeface="Times New Roman" charset="0"/>
                <a:ea typeface="Times New Roman" charset="0"/>
                <a:cs typeface="Times New Roman" charset="0"/>
              </a:rPr>
              <a:t>:</a:t>
            </a:r>
            <a:r>
              <a:rPr lang="el-GR" sz="1500" dirty="0">
                <a:latin typeface="Times New Roman" charset="0"/>
                <a:ea typeface="Times New Roman" charset="0"/>
                <a:cs typeface="Times New Roman" charset="0"/>
              </a:rPr>
              <a:t> Το θέατρο του καταπιεσμένου περιγράφει ως γενικός όρος το </a:t>
            </a:r>
            <a:r>
              <a:rPr lang="el-GR" sz="1500" dirty="0" err="1">
                <a:latin typeface="Times New Roman" charset="0"/>
                <a:ea typeface="Times New Roman" charset="0"/>
                <a:cs typeface="Times New Roman" charset="0"/>
              </a:rPr>
              <a:t>διαδραστικό</a:t>
            </a:r>
            <a:r>
              <a:rPr lang="el-GR" sz="1500" dirty="0">
                <a:latin typeface="Times New Roman" charset="0"/>
                <a:ea typeface="Times New Roman" charset="0"/>
                <a:cs typeface="Times New Roman" charset="0"/>
              </a:rPr>
              <a:t> θέατρο που δημιούργησε ο </a:t>
            </a:r>
            <a:r>
              <a:rPr lang="en-US" sz="1500" dirty="0">
                <a:latin typeface="Times New Roman" charset="0"/>
                <a:ea typeface="Times New Roman" charset="0"/>
                <a:cs typeface="Times New Roman" charset="0"/>
              </a:rPr>
              <a:t>Boal</a:t>
            </a:r>
            <a:r>
              <a:rPr lang="el-GR" sz="1500" dirty="0">
                <a:latin typeface="Times New Roman" charset="0"/>
                <a:ea typeface="Times New Roman" charset="0"/>
                <a:cs typeface="Times New Roman" charset="0"/>
              </a:rPr>
              <a:t>. Εντάσσει το κοινό σε ρόλο ηθοποιού με στόχο να δοκιμάζουν τρόπους, μέσα από τη θεατρική σύμβαση, να αγωνιστούν ενάντια σε μορφές καταπίεσης που βιώνουν ώστε να βιώσουν την αλλαγή στην καθημερινή τους ζωή.     </a:t>
            </a:r>
            <a:endParaRPr lang="el-GR" sz="1500" b="1" dirty="0">
              <a:latin typeface="Times New Roman" charset="0"/>
              <a:ea typeface="Times New Roman" charset="0"/>
              <a:cs typeface="Times New Roman" charset="0"/>
            </a:endParaRPr>
          </a:p>
          <a:p>
            <a:pPr marL="285750" marR="0" lvl="0" indent="-285750" algn="just" defTabSz="914400" eaLnBrk="1" fontAlgn="auto" latinLnBrk="0" hangingPunct="1">
              <a:lnSpc>
                <a:spcPct val="150000"/>
              </a:lnSpc>
              <a:spcBef>
                <a:spcPts val="0"/>
              </a:spcBef>
              <a:spcAft>
                <a:spcPts val="0"/>
              </a:spcAft>
              <a:buClrTx/>
              <a:buSzTx/>
              <a:buFont typeface="Arial" charset="0"/>
              <a:buChar char="•"/>
              <a:tabLst/>
              <a:defRPr/>
            </a:pPr>
            <a:r>
              <a:rPr lang="en-US" sz="1500" b="1" dirty="0">
                <a:latin typeface="Times New Roman" charset="0"/>
                <a:ea typeface="Times New Roman" charset="0"/>
                <a:cs typeface="Times New Roman" charset="0"/>
              </a:rPr>
              <a:t>Forum Theatre: </a:t>
            </a:r>
            <a:r>
              <a:rPr lang="el-GR" sz="1500" dirty="0">
                <a:latin typeface="Times New Roman" charset="0"/>
                <a:ea typeface="Times New Roman" charset="0"/>
                <a:cs typeface="Times New Roman" charset="0"/>
              </a:rPr>
              <a:t>Τεχνική του θεάτρου του καταπιεσμένου κατά τη διάρκεια του οποίου μετά το τέλος μίας σύντομης παράσταση από μια ομάδα, η παράσταση επαναλαμβάνεται με βάση την παρέμβαση του κοινού.</a:t>
            </a:r>
            <a:endParaRPr lang="en-US" sz="1500" dirty="0">
              <a:latin typeface="Times New Roman" charset="0"/>
              <a:ea typeface="Times New Roman" charset="0"/>
              <a:cs typeface="Times New Roman" charset="0"/>
            </a:endParaRPr>
          </a:p>
          <a:p>
            <a:pPr marL="285750" marR="0" lvl="0" indent="-285750" algn="just" defTabSz="914400" eaLnBrk="1" fontAlgn="auto" latinLnBrk="0" hangingPunct="1">
              <a:lnSpc>
                <a:spcPct val="150000"/>
              </a:lnSpc>
              <a:spcBef>
                <a:spcPts val="0"/>
              </a:spcBef>
              <a:spcAft>
                <a:spcPts val="0"/>
              </a:spcAft>
              <a:buClrTx/>
              <a:buSzTx/>
              <a:buFont typeface="Arial" charset="0"/>
              <a:buChar char="•"/>
              <a:tabLst/>
              <a:defRPr/>
            </a:pPr>
            <a:r>
              <a:rPr lang="el-GR" sz="1500" b="1" dirty="0">
                <a:latin typeface="Times New Roman" charset="0"/>
                <a:ea typeface="Times New Roman" charset="0"/>
                <a:cs typeface="Times New Roman" charset="0"/>
              </a:rPr>
              <a:t>Θέατρο της εικόνας</a:t>
            </a:r>
            <a:r>
              <a:rPr lang="en-US" sz="1500" b="1" dirty="0">
                <a:latin typeface="Times New Roman" charset="0"/>
                <a:ea typeface="Times New Roman" charset="0"/>
                <a:cs typeface="Times New Roman" charset="0"/>
              </a:rPr>
              <a:t>:</a:t>
            </a:r>
            <a:r>
              <a:rPr lang="el-GR" sz="1500" b="1" dirty="0">
                <a:latin typeface="Times New Roman" charset="0"/>
                <a:ea typeface="Times New Roman" charset="0"/>
                <a:cs typeface="Times New Roman" charset="0"/>
              </a:rPr>
              <a:t> </a:t>
            </a:r>
            <a:r>
              <a:rPr lang="el-GR" sz="1500" dirty="0">
                <a:latin typeface="Times New Roman" charset="0"/>
                <a:ea typeface="Times New Roman" charset="0"/>
                <a:cs typeface="Times New Roman" charset="0"/>
              </a:rPr>
              <a:t>Τεχνική αναπαράστασης ιδεών, συναισθημάτων και σχέσεων χρησιμοποιώντας ως κύριο μέσο τη </a:t>
            </a:r>
            <a:r>
              <a:rPr lang="el-GR" sz="1500" dirty="0" err="1">
                <a:latin typeface="Times New Roman" charset="0"/>
                <a:ea typeface="Times New Roman" charset="0"/>
                <a:cs typeface="Times New Roman" charset="0"/>
              </a:rPr>
              <a:t>σωμαιτκή</a:t>
            </a:r>
            <a:r>
              <a:rPr lang="el-GR" sz="1500" dirty="0">
                <a:latin typeface="Times New Roman" charset="0"/>
                <a:ea typeface="Times New Roman" charset="0"/>
                <a:cs typeface="Times New Roman" charset="0"/>
              </a:rPr>
              <a:t> έκφραση των συμμετεχόντων.</a:t>
            </a:r>
          </a:p>
          <a:p>
            <a:pPr marL="285750" marR="0" lvl="0" indent="-285750" algn="just" defTabSz="914400" eaLnBrk="1" fontAlgn="auto" latinLnBrk="0" hangingPunct="1">
              <a:lnSpc>
                <a:spcPct val="150000"/>
              </a:lnSpc>
              <a:spcBef>
                <a:spcPts val="0"/>
              </a:spcBef>
              <a:spcAft>
                <a:spcPts val="0"/>
              </a:spcAft>
              <a:buClrTx/>
              <a:buSzTx/>
              <a:buFont typeface="Arial" charset="0"/>
              <a:buChar char="•"/>
              <a:tabLst/>
              <a:defRPr/>
            </a:pPr>
            <a:r>
              <a:rPr lang="el-GR" sz="1500" b="1" dirty="0">
                <a:latin typeface="Times New Roman" charset="0"/>
                <a:ea typeface="Times New Roman" charset="0"/>
                <a:cs typeface="Times New Roman" charset="0"/>
              </a:rPr>
              <a:t>Αόρατο θέατρο</a:t>
            </a:r>
            <a:r>
              <a:rPr lang="en-US" sz="1500" b="1" dirty="0">
                <a:latin typeface="Times New Roman" charset="0"/>
                <a:ea typeface="Times New Roman" charset="0"/>
                <a:cs typeface="Times New Roman" charset="0"/>
              </a:rPr>
              <a:t>:</a:t>
            </a:r>
            <a:r>
              <a:rPr lang="el-GR" sz="1500" b="1" dirty="0">
                <a:latin typeface="Times New Roman" charset="0"/>
                <a:ea typeface="Times New Roman" charset="0"/>
                <a:cs typeface="Times New Roman" charset="0"/>
              </a:rPr>
              <a:t> </a:t>
            </a:r>
            <a:r>
              <a:rPr lang="el-GR" sz="1500" dirty="0">
                <a:latin typeface="Times New Roman" charset="0"/>
                <a:ea typeface="Times New Roman" charset="0"/>
                <a:cs typeface="Times New Roman" charset="0"/>
              </a:rPr>
              <a:t>Ηθοποιοί δημιουργούν μία σκήνη για ένα θέμα κοινωνικοπολιτικού ενδιαφέροντος σε συνθήκες «</a:t>
            </a:r>
            <a:r>
              <a:rPr lang="el-GR" sz="1500" dirty="0" err="1">
                <a:latin typeface="Times New Roman" charset="0"/>
                <a:ea typeface="Times New Roman" charset="0"/>
                <a:cs typeface="Times New Roman" charset="0"/>
              </a:rPr>
              <a:t>πργματικής</a:t>
            </a:r>
            <a:r>
              <a:rPr lang="el-GR" sz="1500" dirty="0">
                <a:latin typeface="Times New Roman" charset="0"/>
                <a:ea typeface="Times New Roman" charset="0"/>
                <a:cs typeface="Times New Roman" charset="0"/>
              </a:rPr>
              <a:t> ζωής» εμπλέκοντας τους θεατές που δεν γνωρίζουν ότι είναι «στημένο».</a:t>
            </a:r>
          </a:p>
          <a:p>
            <a:pPr marL="285750" marR="0" lvl="0" indent="-285750" algn="just" defTabSz="914400" eaLnBrk="1" fontAlgn="auto" latinLnBrk="0" hangingPunct="1">
              <a:lnSpc>
                <a:spcPct val="150000"/>
              </a:lnSpc>
              <a:spcBef>
                <a:spcPts val="0"/>
              </a:spcBef>
              <a:spcAft>
                <a:spcPts val="0"/>
              </a:spcAft>
              <a:buClrTx/>
              <a:buSzTx/>
              <a:buFont typeface="Arial" charset="0"/>
              <a:buChar char="•"/>
              <a:tabLst/>
              <a:defRPr/>
            </a:pPr>
            <a:r>
              <a:rPr lang="el-GR" sz="1500" b="1" dirty="0">
                <a:latin typeface="Times New Roman" charset="0"/>
                <a:ea typeface="Times New Roman" charset="0"/>
                <a:cs typeface="Times New Roman" charset="0"/>
              </a:rPr>
              <a:t>Νομοθετικό θέατρο</a:t>
            </a:r>
            <a:r>
              <a:rPr lang="en-US" sz="1500" b="1" dirty="0">
                <a:latin typeface="Times New Roman" charset="0"/>
                <a:ea typeface="Times New Roman" charset="0"/>
                <a:cs typeface="Times New Roman" charset="0"/>
              </a:rPr>
              <a:t>: </a:t>
            </a:r>
            <a:r>
              <a:rPr lang="el-GR" sz="1500" dirty="0">
                <a:latin typeface="Times New Roman" charset="0"/>
                <a:ea typeface="Times New Roman" charset="0"/>
                <a:cs typeface="Times New Roman" charset="0"/>
              </a:rPr>
              <a:t>Μέσα από την τεχνική του «</a:t>
            </a:r>
            <a:r>
              <a:rPr lang="en-US" sz="1500" dirty="0">
                <a:latin typeface="Times New Roman" charset="0"/>
                <a:ea typeface="Times New Roman" charset="0"/>
                <a:cs typeface="Times New Roman" charset="0"/>
              </a:rPr>
              <a:t>Forum Theatre</a:t>
            </a:r>
            <a:r>
              <a:rPr lang="el-GR" sz="1500" dirty="0">
                <a:latin typeface="Times New Roman" charset="0"/>
                <a:ea typeface="Times New Roman" charset="0"/>
                <a:cs typeface="Times New Roman" charset="0"/>
              </a:rPr>
              <a:t>» οι συμμετέχοντες προτείνουν νόμους, κανονισμούς και αποφάσεις για θέματα </a:t>
            </a:r>
            <a:r>
              <a:rPr lang="el-GR" sz="1500" dirty="0" err="1">
                <a:latin typeface="Times New Roman" charset="0"/>
                <a:ea typeface="Times New Roman" charset="0"/>
                <a:cs typeface="Times New Roman" charset="0"/>
              </a:rPr>
              <a:t>πολιτεείς</a:t>
            </a:r>
            <a:r>
              <a:rPr lang="el-GR" sz="1500" dirty="0">
                <a:latin typeface="Times New Roman" charset="0"/>
                <a:ea typeface="Times New Roman" charset="0"/>
                <a:cs typeface="Times New Roman" charset="0"/>
              </a:rPr>
              <a:t> ή μιας κοινότητας και τη ζωή των πολιτών.</a:t>
            </a:r>
          </a:p>
          <a:p>
            <a:pPr marL="285750" marR="0" lvl="0" indent="-285750" algn="just" defTabSz="914400" eaLnBrk="1" fontAlgn="auto" latinLnBrk="0" hangingPunct="1">
              <a:lnSpc>
                <a:spcPct val="150000"/>
              </a:lnSpc>
              <a:spcBef>
                <a:spcPts val="0"/>
              </a:spcBef>
              <a:spcAft>
                <a:spcPts val="0"/>
              </a:spcAft>
              <a:buClrTx/>
              <a:buSzTx/>
              <a:buFont typeface="Arial" charset="0"/>
              <a:buChar char="•"/>
              <a:tabLst/>
              <a:defRPr/>
            </a:pPr>
            <a:r>
              <a:rPr lang="el-GR" sz="1500" b="1" dirty="0">
                <a:latin typeface="Times New Roman" charset="0"/>
                <a:ea typeface="Times New Roman" charset="0"/>
                <a:cs typeface="Times New Roman" charset="0"/>
              </a:rPr>
              <a:t>Θέατρο της εφημερίδας</a:t>
            </a:r>
            <a:r>
              <a:rPr lang="en-US" sz="1500" b="1" dirty="0">
                <a:latin typeface="Times New Roman" charset="0"/>
                <a:ea typeface="Times New Roman" charset="0"/>
                <a:cs typeface="Times New Roman" charset="0"/>
              </a:rPr>
              <a:t>: </a:t>
            </a:r>
            <a:r>
              <a:rPr lang="el-GR" sz="1500" dirty="0">
                <a:latin typeface="Times New Roman" charset="0"/>
                <a:ea typeface="Times New Roman" charset="0"/>
                <a:cs typeface="Times New Roman" charset="0"/>
              </a:rPr>
              <a:t>Από το άρθρο μιας εφημερίδας η ομάδα προχωράει σε μια θεατρική δημιουργία</a:t>
            </a:r>
            <a:endParaRPr lang="en-US" sz="1500" dirty="0">
              <a:latin typeface="Times New Roman" charset="0"/>
              <a:ea typeface="Times New Roman" charset="0"/>
              <a:cs typeface="Times New Roman" charset="0"/>
            </a:endParaRPr>
          </a:p>
        </p:txBody>
      </p:sp>
      <p:pic>
        <p:nvPicPr>
          <p:cNvPr id="6" name="Picture 5"/>
          <p:cNvPicPr>
            <a:picLocks noChangeAspect="1"/>
          </p:cNvPicPr>
          <p:nvPr/>
        </p:nvPicPr>
        <p:blipFill>
          <a:blip r:embed="rId2"/>
          <a:stretch>
            <a:fillRect/>
          </a:stretch>
        </p:blipFill>
        <p:spPr>
          <a:xfrm>
            <a:off x="8314652" y="730636"/>
            <a:ext cx="3467905" cy="2337342"/>
          </a:xfrm>
          <a:prstGeom prst="rect">
            <a:avLst/>
          </a:prstGeom>
        </p:spPr>
      </p:pic>
      <p:sp>
        <p:nvSpPr>
          <p:cNvPr id="7" name="TextBox 6"/>
          <p:cNvSpPr txBox="1"/>
          <p:nvPr/>
        </p:nvSpPr>
        <p:spPr>
          <a:xfrm>
            <a:off x="8314652" y="3133308"/>
            <a:ext cx="3467905" cy="3647152"/>
          </a:xfrm>
          <a:prstGeom prst="rect">
            <a:avLst/>
          </a:prstGeom>
          <a:noFill/>
        </p:spPr>
        <p:txBody>
          <a:bodyPr wrap="square" rtlCol="0">
            <a:spAutoFit/>
          </a:bodyPr>
          <a:lstStyle/>
          <a:p>
            <a:pPr algn="just">
              <a:lnSpc>
                <a:spcPct val="150000"/>
              </a:lnSpc>
            </a:pPr>
            <a:r>
              <a:rPr lang="el-GR" sz="1400" b="1" dirty="0">
                <a:latin typeface="Times New Roman" charset="0"/>
                <a:ea typeface="Times New Roman" charset="0"/>
                <a:cs typeface="Times New Roman" charset="0"/>
              </a:rPr>
              <a:t>Ο</a:t>
            </a:r>
            <a:r>
              <a:rPr lang="en-US" sz="1400" b="1" dirty="0">
                <a:latin typeface="Times New Roman" charset="0"/>
                <a:ea typeface="Times New Roman" charset="0"/>
                <a:cs typeface="Times New Roman" charset="0"/>
              </a:rPr>
              <a:t> Boal</a:t>
            </a:r>
            <a:r>
              <a:rPr lang="el-GR" sz="1400" b="1" dirty="0">
                <a:latin typeface="Times New Roman" charset="0"/>
                <a:ea typeface="Times New Roman" charset="0"/>
                <a:cs typeface="Times New Roman" charset="0"/>
              </a:rPr>
              <a:t> γεννήθηκε στο Ρίο Ντε-</a:t>
            </a:r>
            <a:r>
              <a:rPr lang="el-GR" sz="1400" b="1" dirty="0" err="1">
                <a:latin typeface="Times New Roman" charset="0"/>
                <a:ea typeface="Times New Roman" charset="0"/>
                <a:cs typeface="Times New Roman" charset="0"/>
              </a:rPr>
              <a:t>τζανέιρο</a:t>
            </a:r>
            <a:r>
              <a:rPr lang="el-GR" sz="1400" b="1" dirty="0">
                <a:latin typeface="Times New Roman" charset="0"/>
                <a:ea typeface="Times New Roman" charset="0"/>
                <a:cs typeface="Times New Roman" charset="0"/>
              </a:rPr>
              <a:t> το 1930 όταν υπήρχε στρατιωτικό καθεστώς στη Βραζιλία. Ως καλλιτεχνικός διευθυντής στο </a:t>
            </a:r>
            <a:r>
              <a:rPr lang="en-US" sz="1400" b="1" dirty="0">
                <a:latin typeface="Times New Roman" charset="0"/>
                <a:ea typeface="Times New Roman" charset="0"/>
                <a:cs typeface="Times New Roman" charset="0"/>
              </a:rPr>
              <a:t>Arena theatre</a:t>
            </a:r>
            <a:r>
              <a:rPr lang="el-GR" sz="1400" b="1" dirty="0">
                <a:latin typeface="Times New Roman" charset="0"/>
                <a:ea typeface="Times New Roman" charset="0"/>
                <a:cs typeface="Times New Roman" charset="0"/>
              </a:rPr>
              <a:t>, επηρεασμένος από την «παιδαγωγική του καταπιεσμένου» του Βραζιλιάνου παιδαγωγού </a:t>
            </a:r>
            <a:r>
              <a:rPr lang="en-US" sz="1400" b="1" dirty="0" err="1">
                <a:latin typeface="Times New Roman" charset="0"/>
                <a:ea typeface="Times New Roman" charset="0"/>
                <a:cs typeface="Times New Roman" charset="0"/>
              </a:rPr>
              <a:t>paolo</a:t>
            </a:r>
            <a:r>
              <a:rPr lang="en-US" sz="1400" b="1" dirty="0">
                <a:latin typeface="Times New Roman" charset="0"/>
                <a:ea typeface="Times New Roman" charset="0"/>
                <a:cs typeface="Times New Roman" charset="0"/>
              </a:rPr>
              <a:t> Freire</a:t>
            </a:r>
            <a:r>
              <a:rPr lang="el-GR" sz="1400" b="1" dirty="0">
                <a:latin typeface="Times New Roman" charset="0"/>
                <a:ea typeface="Times New Roman" charset="0"/>
                <a:cs typeface="Times New Roman" charset="0"/>
              </a:rPr>
              <a:t> (1921-1997)</a:t>
            </a:r>
            <a:r>
              <a:rPr lang="en-US" sz="1400" b="1" dirty="0">
                <a:latin typeface="Times New Roman" charset="0"/>
                <a:ea typeface="Times New Roman" charset="0"/>
                <a:cs typeface="Times New Roman" charset="0"/>
              </a:rPr>
              <a:t> </a:t>
            </a:r>
            <a:r>
              <a:rPr lang="el-GR" sz="1400" b="1" dirty="0">
                <a:latin typeface="Times New Roman" charset="0"/>
                <a:ea typeface="Times New Roman" charset="0"/>
                <a:cs typeface="Times New Roman" charset="0"/>
              </a:rPr>
              <a:t>δημιούργησε δημιούργησε σταδιακά μια μορφή  θεάτρου με έντονο </a:t>
            </a:r>
            <a:r>
              <a:rPr lang="el-GR" sz="1400" b="1" dirty="0" err="1">
                <a:latin typeface="Times New Roman" charset="0"/>
                <a:ea typeface="Times New Roman" charset="0"/>
                <a:cs typeface="Times New Roman" charset="0"/>
              </a:rPr>
              <a:t>ακτιβιστικό</a:t>
            </a:r>
            <a:r>
              <a:rPr lang="el-GR" sz="1400" b="1" dirty="0">
                <a:latin typeface="Times New Roman" charset="0"/>
                <a:ea typeface="Times New Roman" charset="0"/>
                <a:cs typeface="Times New Roman" charset="0"/>
              </a:rPr>
              <a:t> και κοινωνικοπολιτικό χαρακτήρα, το «θέατρο του Καταπιεσμένου»    </a:t>
            </a:r>
            <a:endParaRPr lang="en-US" sz="1400" b="1" dirty="0">
              <a:latin typeface="Times New Roman" charset="0"/>
              <a:ea typeface="Times New Roman" charset="0"/>
              <a:cs typeface="Times New Roman" charset="0"/>
            </a:endParaRPr>
          </a:p>
        </p:txBody>
      </p:sp>
    </p:spTree>
    <p:extLst>
      <p:ext uri="{BB962C8B-B14F-4D97-AF65-F5344CB8AC3E}">
        <p14:creationId xmlns:p14="http://schemas.microsoft.com/office/powerpoint/2010/main" val="788072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heatre of the Oppressed - Read All About It" descr="Theatre of the Oppressed - Read All About It">
            <a:hlinkClick r:id="" action="ppaction://media"/>
            <a:extLst>
              <a:ext uri="{FF2B5EF4-FFF2-40B4-BE49-F238E27FC236}">
                <a16:creationId xmlns:a16="http://schemas.microsoft.com/office/drawing/2014/main" id="{521FC658-978C-754E-8249-D8AEFD9E49A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65124" y="117474"/>
            <a:ext cx="11204575" cy="6297653"/>
          </a:xfrm>
          <a:prstGeom prst="rect">
            <a:avLst/>
          </a:prstGeom>
        </p:spPr>
      </p:pic>
    </p:spTree>
    <p:extLst>
      <p:ext uri="{BB962C8B-B14F-4D97-AF65-F5344CB8AC3E}">
        <p14:creationId xmlns:p14="http://schemas.microsoft.com/office/powerpoint/2010/main" val="2269355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14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6364">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he Theater of the Oppressed _ a rehearsal for the revolution" descr="The Theater of the Oppressed _ a rehearsal for the revolution">
            <a:hlinkClick r:id="" action="ppaction://media"/>
            <a:extLst>
              <a:ext uri="{FF2B5EF4-FFF2-40B4-BE49-F238E27FC236}">
                <a16:creationId xmlns:a16="http://schemas.microsoft.com/office/drawing/2014/main" id="{ABCE8241-D428-B146-A9C5-341609BD1DC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31813" y="169863"/>
            <a:ext cx="10845800" cy="6096000"/>
          </a:xfrm>
          <a:prstGeom prst="rect">
            <a:avLst/>
          </a:prstGeom>
        </p:spPr>
      </p:pic>
    </p:spTree>
    <p:extLst>
      <p:ext uri="{BB962C8B-B14F-4D97-AF65-F5344CB8AC3E}">
        <p14:creationId xmlns:p14="http://schemas.microsoft.com/office/powerpoint/2010/main" val="236920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01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heater of the Oppressed" descr="Theater of the Oppressed">
            <a:hlinkClick r:id="" action="ppaction://media"/>
            <a:extLst>
              <a:ext uri="{FF2B5EF4-FFF2-40B4-BE49-F238E27FC236}">
                <a16:creationId xmlns:a16="http://schemas.microsoft.com/office/drawing/2014/main" id="{71103B20-689F-0649-8F68-08ECFC404CE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92125" y="144463"/>
            <a:ext cx="10845800" cy="6096000"/>
          </a:xfrm>
          <a:prstGeom prst="rect">
            <a:avLst/>
          </a:prstGeom>
        </p:spPr>
      </p:pic>
    </p:spTree>
    <p:extLst>
      <p:ext uri="{BB962C8B-B14F-4D97-AF65-F5344CB8AC3E}">
        <p14:creationId xmlns:p14="http://schemas.microsoft.com/office/powerpoint/2010/main" val="2719433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73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nvisible Theatre Project- Homelessman Confrontation 2" descr="Invisible Theatre Project- Homelessman Confrontation 2">
            <a:hlinkClick r:id="" action="ppaction://media"/>
            <a:extLst>
              <a:ext uri="{FF2B5EF4-FFF2-40B4-BE49-F238E27FC236}">
                <a16:creationId xmlns:a16="http://schemas.microsoft.com/office/drawing/2014/main" id="{CCF91760-1D37-954B-98D7-9C5F6A311E5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524" y="3174"/>
            <a:ext cx="11623675" cy="6533213"/>
          </a:xfrm>
          <a:prstGeom prst="rect">
            <a:avLst/>
          </a:prstGeom>
        </p:spPr>
      </p:pic>
    </p:spTree>
    <p:extLst>
      <p:ext uri="{BB962C8B-B14F-4D97-AF65-F5344CB8AC3E}">
        <p14:creationId xmlns:p14="http://schemas.microsoft.com/office/powerpoint/2010/main" val="3467407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39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25758">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8789" y="2438469"/>
            <a:ext cx="11784169" cy="1289071"/>
          </a:xfrm>
          <a:prstGeom prst="rect">
            <a:avLst/>
          </a:prstGeom>
          <a:noFill/>
        </p:spPr>
        <p:txBody>
          <a:bodyPr wrap="square" rtlCol="0">
            <a:spAutoFit/>
          </a:bodyPr>
          <a:lstStyle/>
          <a:p>
            <a:pPr marL="285750" indent="-285750" algn="just">
              <a:lnSpc>
                <a:spcPct val="150000"/>
              </a:lnSpc>
              <a:buFont typeface="Wingdings" charset="2"/>
              <a:buChar char="Ø"/>
            </a:pPr>
            <a:r>
              <a:rPr lang="el-GR" b="1" dirty="0">
                <a:latin typeface="Times New Roman" charset="0"/>
                <a:ea typeface="Times New Roman" charset="0"/>
                <a:cs typeface="Times New Roman" charset="0"/>
              </a:rPr>
              <a:t>Παραδείγματα σύγχρονων μορφών έκφρασης που συνδέονται με τις ανάγκες ηθοποιών και θετών, συνδυάζουν δομικά στοιχεία του θεατρικού φαινομένου με διαφορετικές μορφές τέχνης και εκφράζουν κοινωνικούς προβληματισμούς. </a:t>
            </a:r>
            <a:endParaRPr lang="en-US" b="1" dirty="0">
              <a:latin typeface="Times New Roman" charset="0"/>
              <a:ea typeface="Times New Roman" charset="0"/>
              <a:cs typeface="Times New Roman" charset="0"/>
            </a:endParaRPr>
          </a:p>
        </p:txBody>
      </p:sp>
    </p:spTree>
    <p:extLst>
      <p:ext uri="{BB962C8B-B14F-4D97-AF65-F5344CB8AC3E}">
        <p14:creationId xmlns:p14="http://schemas.microsoft.com/office/powerpoint/2010/main" val="5103945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80305"/>
            <a:ext cx="12080383" cy="1754326"/>
          </a:xfrm>
          <a:prstGeom prst="rect">
            <a:avLst/>
          </a:prstGeom>
          <a:noFill/>
        </p:spPr>
        <p:txBody>
          <a:bodyPr wrap="square" rtlCol="0">
            <a:spAutoFit/>
          </a:bodyPr>
          <a:lstStyle/>
          <a:p>
            <a:pPr>
              <a:lnSpc>
                <a:spcPct val="150000"/>
              </a:lnSpc>
            </a:pPr>
            <a:r>
              <a:rPr lang="el-GR" b="1" dirty="0">
                <a:latin typeface="Times New Roman" charset="0"/>
                <a:ea typeface="Times New Roman" charset="0"/>
                <a:cs typeface="Times New Roman" charset="0"/>
              </a:rPr>
              <a:t>Α. </a:t>
            </a:r>
            <a:r>
              <a:rPr lang="en-US" b="1" dirty="0" err="1">
                <a:latin typeface="Times New Roman" charset="0"/>
                <a:ea typeface="Times New Roman" charset="0"/>
                <a:cs typeface="Times New Roman" charset="0"/>
              </a:rPr>
              <a:t>Μί</a:t>
            </a:r>
            <a:r>
              <a:rPr lang="en-US" b="1" dirty="0">
                <a:latin typeface="Times New Roman" charset="0"/>
                <a:ea typeface="Times New Roman" charset="0"/>
                <a:cs typeface="Times New Roman" charset="0"/>
              </a:rPr>
              <a:t>α </a:t>
            </a:r>
            <a:r>
              <a:rPr lang="el-GR" b="1" dirty="0">
                <a:latin typeface="Times New Roman" charset="0"/>
                <a:ea typeface="Times New Roman" charset="0"/>
                <a:cs typeface="Times New Roman" charset="0"/>
              </a:rPr>
              <a:t>περιπατητική </a:t>
            </a:r>
            <a:r>
              <a:rPr lang="en-US" b="1" dirty="0">
                <a:latin typeface="Times New Roman" charset="0"/>
                <a:ea typeface="Times New Roman" charset="0"/>
                <a:cs typeface="Times New Roman" charset="0"/>
              </a:rPr>
              <a:t>πα</a:t>
            </a:r>
            <a:r>
              <a:rPr lang="en-US" b="1" dirty="0" err="1">
                <a:latin typeface="Times New Roman" charset="0"/>
                <a:ea typeface="Times New Roman" charset="0"/>
                <a:cs typeface="Times New Roman" charset="0"/>
              </a:rPr>
              <a:t>ράστ</a:t>
            </a:r>
            <a:r>
              <a:rPr lang="en-US" b="1" dirty="0">
                <a:latin typeface="Times New Roman" charset="0"/>
                <a:ea typeface="Times New Roman" charset="0"/>
                <a:cs typeface="Times New Roman" charset="0"/>
              </a:rPr>
              <a:t>α</a:t>
            </a:r>
            <a:r>
              <a:rPr lang="en-US" b="1" dirty="0" err="1">
                <a:latin typeface="Times New Roman" charset="0"/>
                <a:ea typeface="Times New Roman" charset="0"/>
                <a:cs typeface="Times New Roman" charset="0"/>
              </a:rPr>
              <a:t>ση</a:t>
            </a:r>
            <a:r>
              <a:rPr lang="en-US" b="1" dirty="0">
                <a:latin typeface="Times New Roman" charset="0"/>
                <a:ea typeface="Times New Roman" charset="0"/>
                <a:cs typeface="Times New Roman" charset="0"/>
              </a:rPr>
              <a:t> </a:t>
            </a:r>
            <a:r>
              <a:rPr lang="en-US" b="1" dirty="0" err="1">
                <a:latin typeface="Times New Roman" charset="0"/>
                <a:ea typeface="Times New Roman" charset="0"/>
                <a:cs typeface="Times New Roman" charset="0"/>
              </a:rPr>
              <a:t>δρόμου</a:t>
            </a:r>
            <a:r>
              <a:rPr lang="el-GR" b="1" dirty="0">
                <a:latin typeface="Times New Roman" charset="0"/>
                <a:ea typeface="Times New Roman" charset="0"/>
                <a:cs typeface="Times New Roman" charset="0"/>
              </a:rPr>
              <a:t> </a:t>
            </a:r>
            <a:r>
              <a:rPr lang="en-US" b="1" dirty="0">
                <a:latin typeface="Times New Roman" charset="0"/>
                <a:ea typeface="Times New Roman" charset="0"/>
                <a:cs typeface="Times New Roman" charset="0"/>
              </a:rPr>
              <a:t>απ</a:t>
            </a:r>
            <a:r>
              <a:rPr lang="en-US" b="1" dirty="0" err="1">
                <a:latin typeface="Times New Roman" charset="0"/>
                <a:ea typeface="Times New Roman" charset="0"/>
                <a:cs typeface="Times New Roman" charset="0"/>
              </a:rPr>
              <a:t>ό</a:t>
            </a:r>
            <a:r>
              <a:rPr lang="en-US" b="1" dirty="0">
                <a:latin typeface="Times New Roman" charset="0"/>
                <a:ea typeface="Times New Roman" charset="0"/>
                <a:cs typeface="Times New Roman" charset="0"/>
              </a:rPr>
              <a:t> </a:t>
            </a:r>
            <a:r>
              <a:rPr lang="en-US" b="1" dirty="0" err="1">
                <a:latin typeface="Times New Roman" charset="0"/>
                <a:ea typeface="Times New Roman" charset="0"/>
                <a:cs typeface="Times New Roman" charset="0"/>
              </a:rPr>
              <a:t>το</a:t>
            </a:r>
            <a:r>
              <a:rPr lang="en-US" b="1" dirty="0">
                <a:latin typeface="Times New Roman" charset="0"/>
                <a:ea typeface="Times New Roman" charset="0"/>
                <a:cs typeface="Times New Roman" charset="0"/>
              </a:rPr>
              <a:t> MSF Urban Spaces</a:t>
            </a:r>
            <a:r>
              <a:rPr lang="el-GR" b="1" dirty="0">
                <a:latin typeface="Times New Roman" charset="0"/>
                <a:ea typeface="Times New Roman" charset="0"/>
                <a:cs typeface="Times New Roman" charset="0"/>
              </a:rPr>
              <a:t> στη Θεσσαλονίκη  </a:t>
            </a:r>
            <a:r>
              <a:rPr lang="en-US" b="1" dirty="0">
                <a:latin typeface="Times New Roman" charset="0"/>
                <a:ea typeface="Times New Roman" charset="0"/>
                <a:cs typeface="Times New Roman" charset="0"/>
              </a:rPr>
              <a:t>π</a:t>
            </a:r>
            <a:r>
              <a:rPr lang="en-US" b="1" dirty="0" err="1">
                <a:latin typeface="Times New Roman" charset="0"/>
                <a:ea typeface="Times New Roman" charset="0"/>
                <a:cs typeface="Times New Roman" charset="0"/>
              </a:rPr>
              <a:t>ου</a:t>
            </a:r>
            <a:r>
              <a:rPr lang="en-US" b="1" dirty="0">
                <a:latin typeface="Times New Roman" charset="0"/>
                <a:ea typeface="Times New Roman" charset="0"/>
                <a:cs typeface="Times New Roman" charset="0"/>
              </a:rPr>
              <a:t> </a:t>
            </a:r>
            <a:r>
              <a:rPr lang="en-US" b="1" dirty="0" err="1">
                <a:latin typeface="Times New Roman" charset="0"/>
                <a:ea typeface="Times New Roman" charset="0"/>
                <a:cs typeface="Times New Roman" charset="0"/>
              </a:rPr>
              <a:t>μετέτρεψε</a:t>
            </a:r>
            <a:r>
              <a:rPr lang="en-US" b="1" dirty="0">
                <a:latin typeface="Times New Roman" charset="0"/>
                <a:ea typeface="Times New Roman" charset="0"/>
                <a:cs typeface="Times New Roman" charset="0"/>
              </a:rPr>
              <a:t> </a:t>
            </a:r>
            <a:r>
              <a:rPr lang="en-US" b="1" dirty="0" err="1">
                <a:latin typeface="Times New Roman" charset="0"/>
                <a:ea typeface="Times New Roman" charset="0"/>
                <a:cs typeface="Times New Roman" charset="0"/>
              </a:rPr>
              <a:t>τους</a:t>
            </a:r>
            <a:r>
              <a:rPr lang="en-US" b="1" dirty="0">
                <a:latin typeface="Times New Roman" charset="0"/>
                <a:ea typeface="Times New Roman" charset="0"/>
                <a:cs typeface="Times New Roman" charset="0"/>
              </a:rPr>
              <a:t> </a:t>
            </a:r>
            <a:r>
              <a:rPr lang="en-US" b="1" dirty="0" err="1">
                <a:latin typeface="Times New Roman" charset="0"/>
                <a:ea typeface="Times New Roman" charset="0"/>
                <a:cs typeface="Times New Roman" charset="0"/>
              </a:rPr>
              <a:t>θε</a:t>
            </a:r>
            <a:r>
              <a:rPr lang="en-US" b="1" dirty="0">
                <a:latin typeface="Times New Roman" charset="0"/>
                <a:ea typeface="Times New Roman" charset="0"/>
                <a:cs typeface="Times New Roman" charset="0"/>
              </a:rPr>
              <a:t>α</a:t>
            </a:r>
            <a:r>
              <a:rPr lang="en-US" b="1" dirty="0" err="1">
                <a:latin typeface="Times New Roman" charset="0"/>
                <a:ea typeface="Times New Roman" charset="0"/>
                <a:cs typeface="Times New Roman" charset="0"/>
              </a:rPr>
              <a:t>τές</a:t>
            </a:r>
            <a:r>
              <a:rPr lang="en-US" b="1" dirty="0">
                <a:latin typeface="Times New Roman" charset="0"/>
                <a:ea typeface="Times New Roman" charset="0"/>
                <a:cs typeface="Times New Roman" charset="0"/>
              </a:rPr>
              <a:t> </a:t>
            </a:r>
            <a:r>
              <a:rPr lang="en-US" b="1" dirty="0" err="1">
                <a:latin typeface="Times New Roman" charset="0"/>
                <a:ea typeface="Times New Roman" charset="0"/>
                <a:cs typeface="Times New Roman" charset="0"/>
              </a:rPr>
              <a:t>σε</a:t>
            </a:r>
            <a:r>
              <a:rPr lang="en-US" b="1" dirty="0">
                <a:latin typeface="Times New Roman" charset="0"/>
                <a:ea typeface="Times New Roman" charset="0"/>
                <a:cs typeface="Times New Roman" charset="0"/>
              </a:rPr>
              <a:t> πα</a:t>
            </a:r>
            <a:r>
              <a:rPr lang="en-US" b="1" dirty="0" err="1">
                <a:latin typeface="Times New Roman" charset="0"/>
                <a:ea typeface="Times New Roman" charset="0"/>
                <a:cs typeface="Times New Roman" charset="0"/>
              </a:rPr>
              <a:t>ρ</a:t>
            </a:r>
            <a:r>
              <a:rPr lang="en-US" b="1" dirty="0">
                <a:latin typeface="Times New Roman" charset="0"/>
                <a:ea typeface="Times New Roman" charset="0"/>
                <a:cs typeface="Times New Roman" charset="0"/>
              </a:rPr>
              <a:t>α</a:t>
            </a:r>
            <a:r>
              <a:rPr lang="en-US" b="1" dirty="0" err="1">
                <a:latin typeface="Times New Roman" charset="0"/>
                <a:ea typeface="Times New Roman" charset="0"/>
                <a:cs typeface="Times New Roman" charset="0"/>
              </a:rPr>
              <a:t>τηρητές</a:t>
            </a:r>
            <a:r>
              <a:rPr lang="en-US" b="1" dirty="0">
                <a:latin typeface="Times New Roman" charset="0"/>
                <a:ea typeface="Times New Roman" charset="0"/>
                <a:cs typeface="Times New Roman" charset="0"/>
              </a:rPr>
              <a:t> α</a:t>
            </a:r>
            <a:r>
              <a:rPr lang="en-US" b="1" dirty="0" err="1">
                <a:latin typeface="Times New Roman" charset="0"/>
                <a:ea typeface="Times New Roman" charset="0"/>
                <a:cs typeface="Times New Roman" charset="0"/>
              </a:rPr>
              <a:t>στέγων</a:t>
            </a:r>
            <a:br>
              <a:rPr lang="en-US" b="1" dirty="0">
                <a:latin typeface="Times New Roman" charset="0"/>
                <a:ea typeface="Times New Roman" charset="0"/>
                <a:cs typeface="Times New Roman" charset="0"/>
              </a:rPr>
            </a:br>
            <a:br>
              <a:rPr lang="en-US" b="1" dirty="0">
                <a:latin typeface="Times New Roman" charset="0"/>
                <a:ea typeface="Times New Roman" charset="0"/>
                <a:cs typeface="Times New Roman" charset="0"/>
              </a:rPr>
            </a:br>
            <a:endParaRPr lang="en-US" b="1" dirty="0">
              <a:latin typeface="Times New Roman" charset="0"/>
              <a:ea typeface="Times New Roman" charset="0"/>
              <a:cs typeface="Times New Roman" charset="0"/>
            </a:endParaRPr>
          </a:p>
        </p:txBody>
      </p:sp>
      <p:pic>
        <p:nvPicPr>
          <p:cNvPr id="1028" name="Picture 4" descr="https://parallaximag.gr/wp-content/uploads/2021/11/PSX_20211113_13283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93194" y="1032589"/>
            <a:ext cx="8293994" cy="5529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6874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s://parallaximag.gr/wp-content/uploads/2021/11/PSX_20211114_20385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4705" y="90152"/>
            <a:ext cx="9784724" cy="65231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13457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parallaximag.gr/wp-content/uploads/2021/11/PSX_20211114_2043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7583" y="0"/>
            <a:ext cx="10341735" cy="68944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7859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0305" y="218941"/>
            <a:ext cx="11475076" cy="923330"/>
          </a:xfrm>
          <a:prstGeom prst="rect">
            <a:avLst/>
          </a:prstGeom>
          <a:noFill/>
        </p:spPr>
        <p:txBody>
          <a:bodyPr wrap="square" rtlCol="0">
            <a:spAutoFit/>
          </a:bodyPr>
          <a:lstStyle/>
          <a:p>
            <a:pPr algn="just">
              <a:lnSpc>
                <a:spcPct val="150000"/>
              </a:lnSpc>
            </a:pPr>
            <a:r>
              <a:rPr lang="el-GR" b="1" dirty="0">
                <a:latin typeface="Times New Roman" charset="0"/>
                <a:ea typeface="Times New Roman" charset="0"/>
                <a:cs typeface="Times New Roman" charset="0"/>
              </a:rPr>
              <a:t>Β. Το </a:t>
            </a:r>
            <a:r>
              <a:rPr lang="en-US" b="1" dirty="0" err="1">
                <a:latin typeface="Times New Roman" charset="0"/>
                <a:ea typeface="Times New Roman" charset="0"/>
                <a:cs typeface="Times New Roman" charset="0"/>
              </a:rPr>
              <a:t>photoclip</a:t>
            </a:r>
            <a:r>
              <a:rPr lang="el-GR" b="1" dirty="0">
                <a:latin typeface="Times New Roman" charset="0"/>
                <a:ea typeface="Times New Roman" charset="0"/>
                <a:cs typeface="Times New Roman" charset="0"/>
              </a:rPr>
              <a:t> είναι η παρουσίαση ενός τραγουδιού μέσω μίας παράστασης αυτοσχεδιασμού η οποία φωτογραφίζεται καρέ-καρέ (Δημιουργός</a:t>
            </a:r>
            <a:r>
              <a:rPr lang="en-US" b="1" dirty="0">
                <a:latin typeface="Times New Roman" charset="0"/>
                <a:ea typeface="Times New Roman" charset="0"/>
                <a:cs typeface="Times New Roman" charset="0"/>
              </a:rPr>
              <a:t>: </a:t>
            </a:r>
            <a:r>
              <a:rPr lang="el-GR" b="1" dirty="0">
                <a:latin typeface="Times New Roman" charset="0"/>
                <a:ea typeface="Times New Roman" charset="0"/>
                <a:cs typeface="Times New Roman" charset="0"/>
              </a:rPr>
              <a:t>Νεκτάριος Θεοδώρου)</a:t>
            </a:r>
            <a:endParaRPr lang="en-US" b="1" dirty="0">
              <a:latin typeface="Times New Roman" charset="0"/>
              <a:ea typeface="Times New Roman" charset="0"/>
              <a:cs typeface="Times New Roman" charset="0"/>
            </a:endParaRPr>
          </a:p>
        </p:txBody>
      </p:sp>
      <p:sp>
        <p:nvSpPr>
          <p:cNvPr id="6" name="Rectangle 5"/>
          <p:cNvSpPr/>
          <p:nvPr/>
        </p:nvSpPr>
        <p:spPr>
          <a:xfrm>
            <a:off x="321973" y="1249250"/>
            <a:ext cx="4700788" cy="5078313"/>
          </a:xfrm>
          <a:prstGeom prst="rect">
            <a:avLst/>
          </a:prstGeom>
        </p:spPr>
        <p:txBody>
          <a:bodyPr wrap="square">
            <a:spAutoFit/>
          </a:bodyPr>
          <a:lstStyle/>
          <a:p>
            <a:pPr algn="just"/>
            <a:r>
              <a:rPr lang="el-GR" b="0" i="0" dirty="0">
                <a:solidFill>
                  <a:srgbClr val="030303"/>
                </a:solidFill>
                <a:effectLst/>
                <a:latin typeface="Roboto" charset="0"/>
              </a:rPr>
              <a:t>Το </a:t>
            </a:r>
            <a:r>
              <a:rPr lang="el-GR" b="0" i="0" dirty="0" err="1">
                <a:solidFill>
                  <a:srgbClr val="030303"/>
                </a:solidFill>
                <a:effectLst/>
                <a:latin typeface="Roboto" charset="0"/>
              </a:rPr>
              <a:t>Photoclip</a:t>
            </a:r>
            <a:r>
              <a:rPr lang="el-GR" b="0" i="0" dirty="0">
                <a:solidFill>
                  <a:srgbClr val="030303"/>
                </a:solidFill>
                <a:effectLst/>
                <a:latin typeface="Roboto" charset="0"/>
              </a:rPr>
              <a:t> είναι η παρουσίαση ενός τραγουδιού σε οπτικοακουστικό υλικό, το οποίο υποστηρίζεται και ερμηνεύεται μέσα από μία θεατρική παράσταση και η απόδοσή της γίνεται μόνο με τη χρήση φωτογραφίας. Δεν βιντεοσκοπείται και δεν καταγράφεται σε καμία περίπτωση τίποτα με την κάμερα. Απαγορεύεται ρητά να χρησιμοποιηθούν για την απόδοση του έργου καρέ από βιντεοσκόπηση. Επιτρέπονται μόνο πραγματικές, </a:t>
            </a:r>
            <a:r>
              <a:rPr lang="el-GR" b="0" i="0" dirty="0" err="1">
                <a:solidFill>
                  <a:srgbClr val="030303"/>
                </a:solidFill>
                <a:effectLst/>
                <a:latin typeface="Roboto" charset="0"/>
              </a:rPr>
              <a:t>original</a:t>
            </a:r>
            <a:r>
              <a:rPr lang="el-GR" b="0" i="0" dirty="0">
                <a:solidFill>
                  <a:srgbClr val="030303"/>
                </a:solidFill>
                <a:effectLst/>
                <a:latin typeface="Roboto" charset="0"/>
              </a:rPr>
              <a:t> φωτογραφίες, σε οποιαδήποτε ανάλυση και μέγεθος. Σκοπός μας είναι να δοθεί ένα καινούριο ερέθισμα σε παλιούς και νέους καλλιτέχνες, για τη δημιουργία νέων πρωτότυπων έργων. Να μπορέσουν να εργασθούν σ’ αυτά καλλιτέχνες από διαφορετικούς καλλιτεχνικούς χώρους, να δημιουργηθούν ομάδες και καινούριες συνεργασίες στην Ελλάδα και σε όλο τον κόσμο.</a:t>
            </a:r>
            <a:endParaRPr lang="en-US" dirty="0"/>
          </a:p>
        </p:txBody>
      </p:sp>
      <p:pic>
        <p:nvPicPr>
          <p:cNvPr id="7" name="Picture 6"/>
          <p:cNvPicPr>
            <a:picLocks noChangeAspect="1"/>
          </p:cNvPicPr>
          <p:nvPr/>
        </p:nvPicPr>
        <p:blipFill>
          <a:blip r:embed="rId2"/>
          <a:stretch>
            <a:fillRect/>
          </a:stretch>
        </p:blipFill>
        <p:spPr>
          <a:xfrm>
            <a:off x="5258872" y="1856574"/>
            <a:ext cx="6679844" cy="3863663"/>
          </a:xfrm>
          <a:prstGeom prst="rect">
            <a:avLst/>
          </a:prstGeom>
        </p:spPr>
      </p:pic>
    </p:spTree>
    <p:extLst>
      <p:ext uri="{BB962C8B-B14F-4D97-AF65-F5344CB8AC3E}">
        <p14:creationId xmlns:p14="http://schemas.microsoft.com/office/powerpoint/2010/main" val="19629227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Μόνο Γυμνό - Η συμμορία των αστείων" descr="Μόνο Γυμνό - Η συμμορία των αστείων">
            <a:hlinkClick r:id="" action="ppaction://media"/>
            <a:extLst>
              <a:ext uri="{FF2B5EF4-FFF2-40B4-BE49-F238E27FC236}">
                <a16:creationId xmlns:a16="http://schemas.microsoft.com/office/drawing/2014/main" id="{1EA33696-A6F1-BF47-B1EB-CE937D13063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46856" y="0"/>
            <a:ext cx="11698287" cy="6575150"/>
          </a:xfrm>
          <a:prstGeom prst="rect">
            <a:avLst/>
          </a:prstGeom>
        </p:spPr>
      </p:pic>
    </p:spTree>
    <p:extLst>
      <p:ext uri="{BB962C8B-B14F-4D97-AF65-F5344CB8AC3E}">
        <p14:creationId xmlns:p14="http://schemas.microsoft.com/office/powerpoint/2010/main" val="2521972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868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62121">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19707" y="154546"/>
            <a:ext cx="8023539" cy="369332"/>
          </a:xfrm>
          <a:prstGeom prst="rect">
            <a:avLst/>
          </a:prstGeom>
          <a:noFill/>
        </p:spPr>
        <p:txBody>
          <a:bodyPr wrap="square" rtlCol="0">
            <a:spAutoFit/>
          </a:bodyPr>
          <a:lstStyle/>
          <a:p>
            <a:pPr marL="285750" indent="-285750" algn="ctr">
              <a:buFont typeface="Wingdings" charset="2"/>
              <a:buChar char="Ø"/>
            </a:pPr>
            <a:r>
              <a:rPr lang="el-GR" b="1" dirty="0">
                <a:latin typeface="Times New Roman" charset="0"/>
                <a:ea typeface="Times New Roman" charset="0"/>
                <a:cs typeface="Times New Roman" charset="0"/>
              </a:rPr>
              <a:t>Ενδεικτική Βιβλιογραφία</a:t>
            </a:r>
            <a:endParaRPr lang="en-US" b="1" dirty="0">
              <a:latin typeface="Times New Roman" charset="0"/>
              <a:ea typeface="Times New Roman" charset="0"/>
              <a:cs typeface="Times New Roman" charset="0"/>
            </a:endParaRPr>
          </a:p>
        </p:txBody>
      </p:sp>
      <p:sp>
        <p:nvSpPr>
          <p:cNvPr id="6" name="TextBox 5"/>
          <p:cNvSpPr txBox="1"/>
          <p:nvPr/>
        </p:nvSpPr>
        <p:spPr>
          <a:xfrm>
            <a:off x="0" y="732665"/>
            <a:ext cx="12192000" cy="8263801"/>
          </a:xfrm>
          <a:prstGeom prst="rect">
            <a:avLst/>
          </a:prstGeom>
          <a:noFill/>
        </p:spPr>
        <p:txBody>
          <a:bodyPr wrap="square" rtlCol="0">
            <a:spAutoFit/>
          </a:bodyPr>
          <a:lstStyle/>
          <a:p>
            <a:pPr marL="285750" indent="-285750" algn="just">
              <a:lnSpc>
                <a:spcPct val="150000"/>
              </a:lnSpc>
              <a:buFont typeface="Arial" charset="0"/>
              <a:buChar char="•"/>
            </a:pPr>
            <a:r>
              <a:rPr lang="el-GR" dirty="0" err="1">
                <a:latin typeface="Times New Roman" charset="0"/>
                <a:ea typeface="Times New Roman" charset="0"/>
                <a:cs typeface="Times New Roman" charset="0"/>
              </a:rPr>
              <a:t>Άλκηστις</a:t>
            </a:r>
            <a:r>
              <a:rPr lang="el-GR" dirty="0">
                <a:latin typeface="Times New Roman" charset="0"/>
                <a:ea typeface="Times New Roman" charset="0"/>
                <a:cs typeface="Times New Roman" charset="0"/>
              </a:rPr>
              <a:t> (2008). </a:t>
            </a:r>
            <a:r>
              <a:rPr lang="el-GR" i="1" dirty="0">
                <a:latin typeface="Times New Roman" charset="0"/>
                <a:ea typeface="Times New Roman" charset="0"/>
                <a:cs typeface="Times New Roman" charset="0"/>
              </a:rPr>
              <a:t>Μαύρη Αγελάδα-Άσπρη Αγελάδα: Δραματική Τέχνη στην Εκπαίδευση και </a:t>
            </a:r>
            <a:r>
              <a:rPr lang="el-GR" i="1" dirty="0" err="1">
                <a:latin typeface="Times New Roman" charset="0"/>
                <a:ea typeface="Times New Roman" charset="0"/>
                <a:cs typeface="Times New Roman" charset="0"/>
              </a:rPr>
              <a:t>Διαπολιτισμικότητα</a:t>
            </a:r>
            <a:r>
              <a:rPr lang="el-GR" dirty="0">
                <a:latin typeface="Times New Roman" charset="0"/>
                <a:ea typeface="Times New Roman" charset="0"/>
                <a:cs typeface="Times New Roman" charset="0"/>
              </a:rPr>
              <a:t>. Αθήνα: Τόπος.</a:t>
            </a:r>
          </a:p>
          <a:p>
            <a:pPr marL="285750" indent="-285750">
              <a:lnSpc>
                <a:spcPct val="150000"/>
              </a:lnSpc>
              <a:buFont typeface="Arial" charset="0"/>
              <a:buChar char="•"/>
            </a:pPr>
            <a:r>
              <a:rPr lang="el-GR" dirty="0" err="1">
                <a:latin typeface="Times New Roman" charset="0"/>
                <a:ea typeface="Times New Roman" charset="0"/>
                <a:cs typeface="Times New Roman" charset="0"/>
              </a:rPr>
              <a:t>Δημητριάδης</a:t>
            </a:r>
            <a:r>
              <a:rPr lang="el-GR" dirty="0">
                <a:latin typeface="Times New Roman" charset="0"/>
                <a:ea typeface="Times New Roman" charset="0"/>
                <a:cs typeface="Times New Roman" charset="0"/>
              </a:rPr>
              <a:t>, Δ. (2020). </a:t>
            </a:r>
            <a:r>
              <a:rPr lang="el-GR" i="1" dirty="0">
                <a:latin typeface="Times New Roman" charset="0"/>
                <a:ea typeface="Times New Roman" charset="0"/>
                <a:cs typeface="Times New Roman" charset="0"/>
              </a:rPr>
              <a:t>Η </a:t>
            </a:r>
            <a:r>
              <a:rPr lang="el-GR" i="1" dirty="0" err="1">
                <a:latin typeface="Times New Roman" charset="0"/>
                <a:ea typeface="Times New Roman" charset="0"/>
                <a:cs typeface="Times New Roman" charset="0"/>
              </a:rPr>
              <a:t>διδακτικη</a:t>
            </a:r>
            <a:r>
              <a:rPr lang="el-GR" i="1" dirty="0">
                <a:latin typeface="Times New Roman" charset="0"/>
                <a:ea typeface="Times New Roman" charset="0"/>
                <a:cs typeface="Times New Roman" charset="0"/>
              </a:rPr>
              <a:t>́ της </a:t>
            </a:r>
            <a:r>
              <a:rPr lang="el-GR" i="1" dirty="0" err="1">
                <a:latin typeface="Times New Roman" charset="0"/>
                <a:ea typeface="Times New Roman" charset="0"/>
                <a:cs typeface="Times New Roman" charset="0"/>
              </a:rPr>
              <a:t>ιστορίας</a:t>
            </a:r>
            <a:r>
              <a:rPr lang="el-GR" i="1" dirty="0">
                <a:latin typeface="Times New Roman" charset="0"/>
                <a:ea typeface="Times New Roman" charset="0"/>
                <a:cs typeface="Times New Roman" charset="0"/>
              </a:rPr>
              <a:t> </a:t>
            </a:r>
            <a:r>
              <a:rPr lang="el-GR" i="1" dirty="0" err="1">
                <a:latin typeface="Times New Roman" charset="0"/>
                <a:ea typeface="Times New Roman" charset="0"/>
                <a:cs typeface="Times New Roman" charset="0"/>
              </a:rPr>
              <a:t>μέσω</a:t>
            </a:r>
            <a:r>
              <a:rPr lang="el-GR" i="1" dirty="0">
                <a:latin typeface="Times New Roman" charset="0"/>
                <a:ea typeface="Times New Roman" charset="0"/>
                <a:cs typeface="Times New Roman" charset="0"/>
              </a:rPr>
              <a:t> της </a:t>
            </a:r>
            <a:r>
              <a:rPr lang="el-GR" i="1" dirty="0" err="1">
                <a:latin typeface="Times New Roman" charset="0"/>
                <a:ea typeface="Times New Roman" charset="0"/>
                <a:cs typeface="Times New Roman" charset="0"/>
              </a:rPr>
              <a:t>δραματικής</a:t>
            </a:r>
            <a:r>
              <a:rPr lang="el-GR" i="1" dirty="0">
                <a:latin typeface="Times New Roman" charset="0"/>
                <a:ea typeface="Times New Roman" charset="0"/>
                <a:cs typeface="Times New Roman" charset="0"/>
              </a:rPr>
              <a:t> </a:t>
            </a:r>
            <a:r>
              <a:rPr lang="el-GR" i="1" dirty="0" err="1">
                <a:latin typeface="Times New Roman" charset="0"/>
                <a:ea typeface="Times New Roman" charset="0"/>
                <a:cs typeface="Times New Roman" charset="0"/>
              </a:rPr>
              <a:t>τέχνης</a:t>
            </a:r>
            <a:r>
              <a:rPr lang="el-GR" i="1" dirty="0">
                <a:latin typeface="Times New Roman" charset="0"/>
                <a:ea typeface="Times New Roman" charset="0"/>
                <a:cs typeface="Times New Roman" charset="0"/>
              </a:rPr>
              <a:t> στη </a:t>
            </a:r>
            <a:r>
              <a:rPr lang="el-GR" i="1" dirty="0" err="1">
                <a:latin typeface="Times New Roman" charset="0"/>
                <a:ea typeface="Times New Roman" charset="0"/>
                <a:cs typeface="Times New Roman" charset="0"/>
              </a:rPr>
              <a:t>διαπολιτισμικη</a:t>
            </a:r>
            <a:r>
              <a:rPr lang="el-GR" i="1" dirty="0">
                <a:latin typeface="Times New Roman" charset="0"/>
                <a:ea typeface="Times New Roman" charset="0"/>
                <a:cs typeface="Times New Roman" charset="0"/>
              </a:rPr>
              <a:t>́ </a:t>
            </a:r>
            <a:r>
              <a:rPr lang="el-GR" i="1" dirty="0" err="1">
                <a:latin typeface="Times New Roman" charset="0"/>
                <a:ea typeface="Times New Roman" charset="0"/>
                <a:cs typeface="Times New Roman" charset="0"/>
              </a:rPr>
              <a:t>εκπαίδευση</a:t>
            </a:r>
            <a:r>
              <a:rPr lang="el-GR" i="1" dirty="0">
                <a:latin typeface="Times New Roman" charset="0"/>
                <a:ea typeface="Times New Roman" charset="0"/>
                <a:cs typeface="Times New Roman" charset="0"/>
              </a:rPr>
              <a:t> των </a:t>
            </a:r>
            <a:r>
              <a:rPr lang="el-GR" i="1" dirty="0" err="1">
                <a:latin typeface="Times New Roman" charset="0"/>
                <a:ea typeface="Times New Roman" charset="0"/>
                <a:cs typeface="Times New Roman" charset="0"/>
              </a:rPr>
              <a:t>μαθητών</a:t>
            </a:r>
            <a:r>
              <a:rPr lang="el-GR" i="1" dirty="0">
                <a:latin typeface="Times New Roman" charset="0"/>
                <a:ea typeface="Times New Roman" charset="0"/>
                <a:cs typeface="Times New Roman" charset="0"/>
              </a:rPr>
              <a:t> της Δ’ </a:t>
            </a:r>
            <a:r>
              <a:rPr lang="el-GR" i="1" dirty="0" err="1">
                <a:latin typeface="Times New Roman" charset="0"/>
                <a:ea typeface="Times New Roman" charset="0"/>
                <a:cs typeface="Times New Roman" charset="0"/>
              </a:rPr>
              <a:t>Δημοτικου</a:t>
            </a:r>
            <a:r>
              <a:rPr lang="el-GR" i="1" dirty="0">
                <a:latin typeface="Times New Roman" charset="0"/>
                <a:ea typeface="Times New Roman" charset="0"/>
                <a:cs typeface="Times New Roman" charset="0"/>
              </a:rPr>
              <a:t>́</a:t>
            </a:r>
            <a:r>
              <a:rPr lang="el-GR" dirty="0">
                <a:latin typeface="Times New Roman" charset="0"/>
                <a:ea typeface="Times New Roman" charset="0"/>
                <a:cs typeface="Times New Roman" charset="0"/>
              </a:rPr>
              <a:t>. </a:t>
            </a:r>
            <a:r>
              <a:rPr lang="el-GR" dirty="0" err="1">
                <a:latin typeface="Times New Roman" charset="0"/>
                <a:ea typeface="Times New Roman" charset="0"/>
                <a:cs typeface="Times New Roman" charset="0"/>
              </a:rPr>
              <a:t>Τμήμα</a:t>
            </a:r>
            <a:r>
              <a:rPr lang="el-GR" dirty="0">
                <a:latin typeface="Times New Roman" charset="0"/>
                <a:ea typeface="Times New Roman" charset="0"/>
                <a:cs typeface="Times New Roman" charset="0"/>
              </a:rPr>
              <a:t> </a:t>
            </a:r>
            <a:r>
              <a:rPr lang="el-GR" dirty="0" err="1">
                <a:latin typeface="Times New Roman" charset="0"/>
                <a:ea typeface="Times New Roman" charset="0"/>
                <a:cs typeface="Times New Roman" charset="0"/>
              </a:rPr>
              <a:t>Μέσων</a:t>
            </a:r>
            <a:r>
              <a:rPr lang="el-GR" dirty="0">
                <a:latin typeface="Times New Roman" charset="0"/>
                <a:ea typeface="Times New Roman" charset="0"/>
                <a:cs typeface="Times New Roman" charset="0"/>
              </a:rPr>
              <a:t> </a:t>
            </a:r>
            <a:r>
              <a:rPr lang="el-GR" dirty="0" err="1">
                <a:latin typeface="Times New Roman" charset="0"/>
                <a:ea typeface="Times New Roman" charset="0"/>
                <a:cs typeface="Times New Roman" charset="0"/>
              </a:rPr>
              <a:t>Επικοινωνίας</a:t>
            </a:r>
            <a:r>
              <a:rPr lang="el-GR" dirty="0">
                <a:latin typeface="Times New Roman" charset="0"/>
                <a:ea typeface="Times New Roman" charset="0"/>
                <a:cs typeface="Times New Roman" charset="0"/>
              </a:rPr>
              <a:t> και </a:t>
            </a:r>
            <a:r>
              <a:rPr lang="el-GR" dirty="0" err="1">
                <a:latin typeface="Times New Roman" charset="0"/>
                <a:ea typeface="Times New Roman" charset="0"/>
                <a:cs typeface="Times New Roman" charset="0"/>
              </a:rPr>
              <a:t>Πολιτισμου</a:t>
            </a:r>
            <a:r>
              <a:rPr lang="el-GR" dirty="0">
                <a:latin typeface="Times New Roman" charset="0"/>
                <a:ea typeface="Times New Roman" charset="0"/>
                <a:cs typeface="Times New Roman" charset="0"/>
              </a:rPr>
              <a:t>́, </a:t>
            </a:r>
            <a:r>
              <a:rPr lang="el-GR" dirty="0" err="1">
                <a:latin typeface="Times New Roman" charset="0"/>
                <a:ea typeface="Times New Roman" charset="0"/>
                <a:cs typeface="Times New Roman" charset="0"/>
              </a:rPr>
              <a:t>Σχολη</a:t>
            </a:r>
            <a:r>
              <a:rPr lang="el-GR" dirty="0">
                <a:latin typeface="Times New Roman" charset="0"/>
                <a:ea typeface="Times New Roman" charset="0"/>
                <a:cs typeface="Times New Roman" charset="0"/>
              </a:rPr>
              <a:t>́ </a:t>
            </a:r>
            <a:r>
              <a:rPr lang="el-GR" dirty="0" err="1">
                <a:latin typeface="Times New Roman" charset="0"/>
                <a:ea typeface="Times New Roman" charset="0"/>
                <a:cs typeface="Times New Roman" charset="0"/>
              </a:rPr>
              <a:t>Διεθνών</a:t>
            </a:r>
            <a:r>
              <a:rPr lang="el-GR" dirty="0">
                <a:latin typeface="Times New Roman" charset="0"/>
                <a:ea typeface="Times New Roman" charset="0"/>
                <a:cs typeface="Times New Roman" charset="0"/>
              </a:rPr>
              <a:t> </a:t>
            </a:r>
            <a:r>
              <a:rPr lang="el-GR" dirty="0" err="1">
                <a:latin typeface="Times New Roman" charset="0"/>
                <a:ea typeface="Times New Roman" charset="0"/>
                <a:cs typeface="Times New Roman" charset="0"/>
              </a:rPr>
              <a:t>Σπουδών</a:t>
            </a:r>
            <a:r>
              <a:rPr lang="el-GR" dirty="0">
                <a:latin typeface="Times New Roman" charset="0"/>
                <a:ea typeface="Times New Roman" charset="0"/>
                <a:cs typeface="Times New Roman" charset="0"/>
              </a:rPr>
              <a:t> </a:t>
            </a:r>
            <a:r>
              <a:rPr lang="el-GR" dirty="0" err="1">
                <a:latin typeface="Times New Roman" charset="0"/>
                <a:ea typeface="Times New Roman" charset="0"/>
                <a:cs typeface="Times New Roman" charset="0"/>
              </a:rPr>
              <a:t>Επικοινωνίας</a:t>
            </a:r>
            <a:r>
              <a:rPr lang="el-GR" dirty="0">
                <a:latin typeface="Times New Roman" charset="0"/>
                <a:ea typeface="Times New Roman" charset="0"/>
                <a:cs typeface="Times New Roman" charset="0"/>
              </a:rPr>
              <a:t> &amp; </a:t>
            </a:r>
            <a:r>
              <a:rPr lang="el-GR" dirty="0" err="1">
                <a:latin typeface="Times New Roman" charset="0"/>
                <a:ea typeface="Times New Roman" charset="0"/>
                <a:cs typeface="Times New Roman" charset="0"/>
              </a:rPr>
              <a:t>Πολιτισμου</a:t>
            </a:r>
            <a:r>
              <a:rPr lang="el-GR" dirty="0">
                <a:latin typeface="Times New Roman" charset="0"/>
                <a:ea typeface="Times New Roman" charset="0"/>
                <a:cs typeface="Times New Roman" charset="0"/>
              </a:rPr>
              <a:t>́, </a:t>
            </a:r>
          </a:p>
          <a:p>
            <a:pPr>
              <a:lnSpc>
                <a:spcPct val="150000"/>
              </a:lnSpc>
            </a:pPr>
            <a:r>
              <a:rPr lang="el-GR" dirty="0">
                <a:latin typeface="Times New Roman" charset="0"/>
                <a:ea typeface="Times New Roman" charset="0"/>
                <a:cs typeface="Times New Roman" charset="0"/>
              </a:rPr>
              <a:t>      </a:t>
            </a:r>
            <a:r>
              <a:rPr lang="el-GR" dirty="0" err="1">
                <a:latin typeface="Times New Roman" charset="0"/>
                <a:ea typeface="Times New Roman" charset="0"/>
                <a:cs typeface="Times New Roman" charset="0"/>
              </a:rPr>
              <a:t>Πάντειο</a:t>
            </a:r>
            <a:r>
              <a:rPr lang="el-GR" dirty="0">
                <a:latin typeface="Times New Roman" charset="0"/>
                <a:ea typeface="Times New Roman" charset="0"/>
                <a:cs typeface="Times New Roman" charset="0"/>
              </a:rPr>
              <a:t> </a:t>
            </a:r>
            <a:r>
              <a:rPr lang="el-GR" dirty="0" err="1">
                <a:latin typeface="Times New Roman" charset="0"/>
                <a:ea typeface="Times New Roman" charset="0"/>
                <a:cs typeface="Times New Roman" charset="0"/>
              </a:rPr>
              <a:t>Πανεπιστήμιο</a:t>
            </a:r>
            <a:r>
              <a:rPr lang="el-GR" dirty="0">
                <a:latin typeface="Times New Roman" charset="0"/>
                <a:ea typeface="Times New Roman" charset="0"/>
                <a:cs typeface="Times New Roman" charset="0"/>
              </a:rPr>
              <a:t>, </a:t>
            </a:r>
            <a:r>
              <a:rPr lang="el-GR" dirty="0" err="1">
                <a:latin typeface="Times New Roman" charset="0"/>
                <a:ea typeface="Times New Roman" charset="0"/>
                <a:cs typeface="Times New Roman" charset="0"/>
              </a:rPr>
              <a:t>Αθήνα</a:t>
            </a:r>
            <a:r>
              <a:rPr lang="el-GR" dirty="0">
                <a:latin typeface="Times New Roman" charset="0"/>
                <a:ea typeface="Times New Roman" charset="0"/>
                <a:cs typeface="Times New Roman" charset="0"/>
              </a:rPr>
              <a:t>. (</a:t>
            </a:r>
            <a:r>
              <a:rPr lang="en-US" dirty="0">
                <a:latin typeface="Times New Roman" charset="0"/>
                <a:ea typeface="Times New Roman" charset="0"/>
                <a:cs typeface="Times New Roman" charset="0"/>
                <a:hlinkClick r:id="rId2"/>
              </a:rPr>
              <a:t>https://thesis.ekt.gr/thesisBookReader/id/47229?lang=el - page/1/mode/2up</a:t>
            </a:r>
            <a:r>
              <a:rPr lang="el-GR" dirty="0">
                <a:latin typeface="Times New Roman" charset="0"/>
                <a:ea typeface="Times New Roman" charset="0"/>
                <a:cs typeface="Times New Roman" charset="0"/>
              </a:rPr>
              <a:t>) (σ.σ. 322-336). </a:t>
            </a:r>
            <a:r>
              <a:rPr lang="el-GR" dirty="0" err="1">
                <a:latin typeface="Times New Roman" charset="0"/>
                <a:ea typeface="Times New Roman" charset="0"/>
                <a:cs typeface="Times New Roman" charset="0"/>
              </a:rPr>
              <a:t>Κασσωτάκης</a:t>
            </a:r>
            <a:r>
              <a:rPr lang="el-GR" dirty="0">
                <a:latin typeface="Times New Roman" charset="0"/>
                <a:ea typeface="Times New Roman" charset="0"/>
                <a:cs typeface="Times New Roman" charset="0"/>
              </a:rPr>
              <a:t>, Μ.(2006). </a:t>
            </a:r>
            <a:r>
              <a:rPr lang="el-GR" i="1" dirty="0">
                <a:latin typeface="Times New Roman" charset="0"/>
                <a:ea typeface="Times New Roman" charset="0"/>
                <a:cs typeface="Times New Roman" charset="0"/>
              </a:rPr>
              <a:t>Παιδαγωγικά και εκπαιδευτικά ρεύματα από το 18</a:t>
            </a:r>
            <a:r>
              <a:rPr lang="el-GR" i="1" baseline="30000" dirty="0">
                <a:latin typeface="Times New Roman" charset="0"/>
                <a:ea typeface="Times New Roman" charset="0"/>
                <a:cs typeface="Times New Roman" charset="0"/>
              </a:rPr>
              <a:t>ο</a:t>
            </a:r>
            <a:r>
              <a:rPr lang="el-GR" i="1" dirty="0">
                <a:latin typeface="Times New Roman" charset="0"/>
                <a:ea typeface="Times New Roman" charset="0"/>
                <a:cs typeface="Times New Roman" charset="0"/>
              </a:rPr>
              <a:t> αιώνα μέχρι σήμερα</a:t>
            </a:r>
            <a:r>
              <a:rPr lang="el-GR" dirty="0">
                <a:latin typeface="Times New Roman" charset="0"/>
                <a:ea typeface="Times New Roman" charset="0"/>
                <a:cs typeface="Times New Roman" charset="0"/>
              </a:rPr>
              <a:t>. Αθήνα</a:t>
            </a:r>
            <a:r>
              <a:rPr lang="en-US" dirty="0">
                <a:latin typeface="Times New Roman" charset="0"/>
                <a:ea typeface="Times New Roman" charset="0"/>
                <a:cs typeface="Times New Roman" charset="0"/>
              </a:rPr>
              <a:t>:</a:t>
            </a:r>
            <a:r>
              <a:rPr lang="el-GR" dirty="0" err="1">
                <a:latin typeface="Times New Roman" charset="0"/>
                <a:ea typeface="Times New Roman" charset="0"/>
                <a:cs typeface="Times New Roman" charset="0"/>
              </a:rPr>
              <a:t>Αυτόέκδοση</a:t>
            </a:r>
            <a:r>
              <a:rPr lang="el-GR" dirty="0">
                <a:latin typeface="Times New Roman" charset="0"/>
                <a:ea typeface="Times New Roman" charset="0"/>
                <a:cs typeface="Times New Roman" charset="0"/>
              </a:rPr>
              <a:t>.</a:t>
            </a:r>
          </a:p>
          <a:p>
            <a:pPr marL="285750" indent="-285750" algn="just">
              <a:lnSpc>
                <a:spcPct val="150000"/>
              </a:lnSpc>
              <a:buFont typeface="Arial" charset="0"/>
              <a:buChar char="•"/>
            </a:pPr>
            <a:r>
              <a:rPr lang="el-GR" dirty="0">
                <a:latin typeface="Times New Roman" charset="0"/>
                <a:ea typeface="Times New Roman" charset="0"/>
                <a:cs typeface="Times New Roman" charset="0"/>
              </a:rPr>
              <a:t>Κουκουνάρας-</a:t>
            </a:r>
            <a:r>
              <a:rPr lang="el-GR" dirty="0" err="1">
                <a:latin typeface="Times New Roman" charset="0"/>
                <a:ea typeface="Times New Roman" charset="0"/>
                <a:cs typeface="Times New Roman" charset="0"/>
              </a:rPr>
              <a:t>Λιάγκης</a:t>
            </a:r>
            <a:r>
              <a:rPr lang="el-GR" dirty="0">
                <a:latin typeface="Times New Roman" charset="0"/>
                <a:ea typeface="Times New Roman" charset="0"/>
                <a:cs typeface="Times New Roman" charset="0"/>
              </a:rPr>
              <a:t>, Μ. (2009). </a:t>
            </a:r>
            <a:r>
              <a:rPr lang="el-GR" i="1" dirty="0">
                <a:latin typeface="Times New Roman" charset="0"/>
                <a:ea typeface="Times New Roman" charset="0"/>
                <a:cs typeface="Times New Roman" charset="0"/>
              </a:rPr>
              <a:t>Ο θεός ο δικός μου ο δικός σου</a:t>
            </a:r>
            <a:r>
              <a:rPr lang="el-GR" dirty="0">
                <a:latin typeface="Times New Roman" charset="0"/>
                <a:ea typeface="Times New Roman" charset="0"/>
                <a:cs typeface="Times New Roman" charset="0"/>
              </a:rPr>
              <a:t>. Αθήνα: </a:t>
            </a:r>
            <a:r>
              <a:rPr lang="en-US" dirty="0">
                <a:latin typeface="Times New Roman" charset="0"/>
                <a:ea typeface="Times New Roman" charset="0"/>
                <a:cs typeface="Times New Roman" charset="0"/>
              </a:rPr>
              <a:t>Gutenberg</a:t>
            </a:r>
            <a:r>
              <a:rPr lang="el-GR" dirty="0">
                <a:latin typeface="Times New Roman" charset="0"/>
                <a:ea typeface="Times New Roman" charset="0"/>
                <a:cs typeface="Times New Roman" charset="0"/>
              </a:rPr>
              <a:t>-Γιώργος &amp; Κώστας </a:t>
            </a:r>
            <a:r>
              <a:rPr lang="el-GR" dirty="0" err="1">
                <a:latin typeface="Times New Roman" charset="0"/>
                <a:ea typeface="Times New Roman" charset="0"/>
                <a:cs typeface="Times New Roman" charset="0"/>
              </a:rPr>
              <a:t>Δαρδανός</a:t>
            </a:r>
            <a:r>
              <a:rPr lang="el-GR" dirty="0">
                <a:latin typeface="Times New Roman" charset="0"/>
                <a:ea typeface="Times New Roman" charset="0"/>
                <a:cs typeface="Times New Roman" charset="0"/>
              </a:rPr>
              <a:t>.</a:t>
            </a:r>
          </a:p>
          <a:p>
            <a:pPr marL="285750" indent="-285750" algn="just">
              <a:lnSpc>
                <a:spcPct val="150000"/>
              </a:lnSpc>
              <a:buFont typeface="Arial" charset="0"/>
              <a:buChar char="•"/>
            </a:pPr>
            <a:r>
              <a:rPr lang="el-GR" dirty="0" err="1">
                <a:latin typeface="Times New Roman" charset="0"/>
                <a:ea typeface="Times New Roman" charset="0"/>
                <a:cs typeface="Times New Roman" charset="0"/>
              </a:rPr>
              <a:t>Λενακάκης</a:t>
            </a:r>
            <a:r>
              <a:rPr lang="el-GR" dirty="0">
                <a:latin typeface="Times New Roman" charset="0"/>
                <a:ea typeface="Times New Roman" charset="0"/>
                <a:cs typeface="Times New Roman" charset="0"/>
              </a:rPr>
              <a:t>, Α. (2013). Η </a:t>
            </a:r>
            <a:r>
              <a:rPr lang="el-GR" dirty="0" err="1">
                <a:latin typeface="Times New Roman" charset="0"/>
                <a:ea typeface="Times New Roman" charset="0"/>
                <a:cs typeface="Times New Roman" charset="0"/>
              </a:rPr>
              <a:t>μορφοπαιδευτική</a:t>
            </a:r>
            <a:r>
              <a:rPr lang="el-GR" dirty="0">
                <a:latin typeface="Times New Roman" charset="0"/>
                <a:ea typeface="Times New Roman" charset="0"/>
                <a:cs typeface="Times New Roman" charset="0"/>
              </a:rPr>
              <a:t> αξία του παιχνιδιού και του θεάτρου στην εκπαίδευση. Στο Θ. </a:t>
            </a:r>
            <a:r>
              <a:rPr lang="el-GR" dirty="0" err="1">
                <a:latin typeface="Times New Roman" charset="0"/>
                <a:ea typeface="Times New Roman" charset="0"/>
                <a:cs typeface="Times New Roman" charset="0"/>
              </a:rPr>
              <a:t>Γραμματάς</a:t>
            </a:r>
            <a:r>
              <a:rPr lang="el-GR" dirty="0">
                <a:latin typeface="Times New Roman" charset="0"/>
                <a:ea typeface="Times New Roman" charset="0"/>
                <a:cs typeface="Times New Roman" charset="0"/>
              </a:rPr>
              <a:t> (</a:t>
            </a:r>
            <a:r>
              <a:rPr lang="el-GR" dirty="0" err="1">
                <a:latin typeface="Times New Roman" charset="0"/>
                <a:ea typeface="Times New Roman" charset="0"/>
                <a:cs typeface="Times New Roman" charset="0"/>
              </a:rPr>
              <a:t>Επιμ</a:t>
            </a:r>
            <a:r>
              <a:rPr lang="el-GR" dirty="0">
                <a:latin typeface="Times New Roman" charset="0"/>
                <a:ea typeface="Times New Roman" charset="0"/>
                <a:cs typeface="Times New Roman" charset="0"/>
              </a:rPr>
              <a:t>.), Το θέατρο ως </a:t>
            </a:r>
            <a:r>
              <a:rPr lang="el-GR" dirty="0" err="1">
                <a:latin typeface="Times New Roman" charset="0"/>
                <a:ea typeface="Times New Roman" charset="0"/>
                <a:cs typeface="Times New Roman" charset="0"/>
              </a:rPr>
              <a:t>μορφοπαιδευτικό</a:t>
            </a:r>
            <a:r>
              <a:rPr lang="el-GR" dirty="0">
                <a:latin typeface="Times New Roman" charset="0"/>
                <a:ea typeface="Times New Roman" charset="0"/>
                <a:cs typeface="Times New Roman" charset="0"/>
              </a:rPr>
              <a:t> αγαθό και καλλιτεχνική έκφραση στην εκπαίδευση και την κοινωνία. Εγχειρίδιο για το Πρόγραμμα "Θαλής" (</a:t>
            </a:r>
            <a:r>
              <a:rPr lang="el-GR" dirty="0" err="1">
                <a:latin typeface="Times New Roman" charset="0"/>
                <a:ea typeface="Times New Roman" charset="0"/>
                <a:cs typeface="Times New Roman" charset="0"/>
              </a:rPr>
              <a:t>σσ</a:t>
            </a:r>
            <a:r>
              <a:rPr lang="el-GR" dirty="0">
                <a:latin typeface="Times New Roman" charset="0"/>
                <a:ea typeface="Times New Roman" charset="0"/>
                <a:cs typeface="Times New Roman" charset="0"/>
              </a:rPr>
              <a:t>. 58-77). ΕΚΠΑ.</a:t>
            </a:r>
          </a:p>
          <a:p>
            <a:pPr marL="285750" indent="-285750" algn="just">
              <a:lnSpc>
                <a:spcPct val="150000"/>
              </a:lnSpc>
              <a:buFont typeface="Arial" charset="0"/>
              <a:buChar char="•"/>
            </a:pPr>
            <a:r>
              <a:rPr lang="el-GR" dirty="0">
                <a:latin typeface="Times New Roman" charset="0"/>
                <a:ea typeface="Times New Roman" charset="0"/>
                <a:cs typeface="Times New Roman" charset="0"/>
              </a:rPr>
              <a:t>Παπαδόπουλος, Σ. (2010). </a:t>
            </a:r>
            <a:r>
              <a:rPr lang="el-GR" i="1" dirty="0">
                <a:latin typeface="Times New Roman" charset="0"/>
                <a:ea typeface="Times New Roman" charset="0"/>
                <a:cs typeface="Times New Roman" charset="0"/>
              </a:rPr>
              <a:t>Παιδαγωγική́ του θεάτρου</a:t>
            </a:r>
            <a:r>
              <a:rPr lang="el-GR" dirty="0">
                <a:latin typeface="Times New Roman" charset="0"/>
                <a:ea typeface="Times New Roman" charset="0"/>
                <a:cs typeface="Times New Roman" charset="0"/>
              </a:rPr>
              <a:t>. </a:t>
            </a:r>
            <a:r>
              <a:rPr lang="el-GR" dirty="0" err="1">
                <a:latin typeface="Times New Roman" charset="0"/>
                <a:ea typeface="Times New Roman" charset="0"/>
                <a:cs typeface="Times New Roman" charset="0"/>
              </a:rPr>
              <a:t>Αθήνα</a:t>
            </a:r>
            <a:r>
              <a:rPr lang="el-GR" dirty="0">
                <a:latin typeface="Times New Roman" charset="0"/>
                <a:ea typeface="Times New Roman" charset="0"/>
                <a:cs typeface="Times New Roman" charset="0"/>
              </a:rPr>
              <a:t>: </a:t>
            </a:r>
            <a:r>
              <a:rPr lang="el-GR" dirty="0" err="1">
                <a:latin typeface="Times New Roman" charset="0"/>
                <a:ea typeface="Times New Roman" charset="0"/>
                <a:cs typeface="Times New Roman" charset="0"/>
              </a:rPr>
              <a:t>Αυτοέκδοση</a:t>
            </a:r>
            <a:r>
              <a:rPr lang="el-GR" dirty="0">
                <a:latin typeface="Times New Roman" charset="0"/>
                <a:ea typeface="Times New Roman" charset="0"/>
                <a:cs typeface="Times New Roman" charset="0"/>
              </a:rPr>
              <a:t>.</a:t>
            </a:r>
          </a:p>
          <a:p>
            <a:pPr marL="285750" indent="-285750">
              <a:lnSpc>
                <a:spcPct val="150000"/>
              </a:lnSpc>
              <a:buFont typeface="Arial" charset="0"/>
              <a:buChar char="•"/>
            </a:pPr>
            <a:r>
              <a:rPr lang="el-GR" dirty="0" err="1">
                <a:latin typeface="Times New Roman" charset="0"/>
                <a:ea typeface="Times New Roman" charset="0"/>
                <a:cs typeface="Times New Roman" charset="0"/>
              </a:rPr>
              <a:t>Πίγκου</a:t>
            </a:r>
            <a:r>
              <a:rPr lang="el-GR" dirty="0">
                <a:latin typeface="Times New Roman" charset="0"/>
                <a:ea typeface="Times New Roman" charset="0"/>
                <a:cs typeface="Times New Roman" charset="0"/>
              </a:rPr>
              <a:t> - </a:t>
            </a:r>
            <a:r>
              <a:rPr lang="el-GR" dirty="0" err="1">
                <a:latin typeface="Times New Roman" charset="0"/>
                <a:ea typeface="Times New Roman" charset="0"/>
                <a:cs typeface="Times New Roman" charset="0"/>
              </a:rPr>
              <a:t>Ρεπούση</a:t>
            </a:r>
            <a:r>
              <a:rPr lang="el-GR" dirty="0">
                <a:latin typeface="Times New Roman" charset="0"/>
                <a:ea typeface="Times New Roman" charset="0"/>
                <a:cs typeface="Times New Roman" charset="0"/>
              </a:rPr>
              <a:t>, Μ. (2019).</a:t>
            </a:r>
            <a:r>
              <a:rPr lang="el-GR" i="1" dirty="0">
                <a:latin typeface="Times New Roman" charset="0"/>
                <a:ea typeface="Times New Roman" charset="0"/>
                <a:cs typeface="Times New Roman" charset="0"/>
              </a:rPr>
              <a:t>Από́ το θέατρο στην εκπαίδευση</a:t>
            </a:r>
            <a:r>
              <a:rPr lang="el-GR" dirty="0">
                <a:latin typeface="Times New Roman" charset="0"/>
                <a:ea typeface="Times New Roman" charset="0"/>
                <a:cs typeface="Times New Roman" charset="0"/>
              </a:rPr>
              <a:t>. </a:t>
            </a:r>
            <a:r>
              <a:rPr lang="el-GR" dirty="0" err="1">
                <a:latin typeface="Times New Roman" charset="0"/>
                <a:ea typeface="Times New Roman" charset="0"/>
                <a:cs typeface="Times New Roman" charset="0"/>
              </a:rPr>
              <a:t>Αθήνα</a:t>
            </a:r>
            <a:r>
              <a:rPr lang="el-GR" dirty="0">
                <a:latin typeface="Times New Roman" charset="0"/>
                <a:ea typeface="Times New Roman" charset="0"/>
                <a:cs typeface="Times New Roman" charset="0"/>
              </a:rPr>
              <a:t>: </a:t>
            </a:r>
            <a:r>
              <a:rPr lang="el-GR" dirty="0" err="1">
                <a:latin typeface="Times New Roman" charset="0"/>
                <a:ea typeface="Times New Roman" charset="0"/>
                <a:cs typeface="Times New Roman" charset="0"/>
              </a:rPr>
              <a:t>Καστανιώτης</a:t>
            </a:r>
            <a:r>
              <a:rPr lang="el-GR" dirty="0">
                <a:latin typeface="Times New Roman" charset="0"/>
                <a:ea typeface="Times New Roman" charset="0"/>
                <a:cs typeface="Times New Roman" charset="0"/>
              </a:rPr>
              <a:t>.</a:t>
            </a:r>
            <a:endParaRPr lang="en-GB" dirty="0">
              <a:latin typeface="Times New Roman" charset="0"/>
              <a:ea typeface="Times New Roman" charset="0"/>
              <a:cs typeface="Times New Roman" charset="0"/>
            </a:endParaRPr>
          </a:p>
          <a:p>
            <a:pPr marL="285750" indent="-285750" algn="just">
              <a:lnSpc>
                <a:spcPct val="150000"/>
              </a:lnSpc>
              <a:buFont typeface="Arial" charset="0"/>
              <a:buChar char="•"/>
            </a:pPr>
            <a:r>
              <a:rPr lang="el-GR" dirty="0" err="1">
                <a:latin typeface="Times New Roman" charset="0"/>
                <a:ea typeface="Times New Roman" charset="0"/>
                <a:cs typeface="Times New Roman" charset="0"/>
              </a:rPr>
              <a:t>Πυργιωτάκης</a:t>
            </a:r>
            <a:r>
              <a:rPr lang="el-GR" dirty="0">
                <a:latin typeface="Times New Roman" charset="0"/>
                <a:ea typeface="Times New Roman" charset="0"/>
                <a:cs typeface="Times New Roman" charset="0"/>
              </a:rPr>
              <a:t>, Ι. Ε. (2011). </a:t>
            </a:r>
            <a:r>
              <a:rPr lang="el-GR" i="1" dirty="0" err="1">
                <a:latin typeface="Times New Roman" charset="0"/>
                <a:ea typeface="Times New Roman" charset="0"/>
                <a:cs typeface="Times New Roman" charset="0"/>
              </a:rPr>
              <a:t>Εισαγωγη</a:t>
            </a:r>
            <a:r>
              <a:rPr lang="el-GR" i="1" dirty="0">
                <a:latin typeface="Times New Roman" charset="0"/>
                <a:ea typeface="Times New Roman" charset="0"/>
                <a:cs typeface="Times New Roman" charset="0"/>
              </a:rPr>
              <a:t>́ στην </a:t>
            </a:r>
            <a:r>
              <a:rPr lang="el-GR" i="1" dirty="0" err="1">
                <a:latin typeface="Times New Roman" charset="0"/>
                <a:ea typeface="Times New Roman" charset="0"/>
                <a:cs typeface="Times New Roman" charset="0"/>
              </a:rPr>
              <a:t>Παιδαγωγικη</a:t>
            </a:r>
            <a:r>
              <a:rPr lang="el-GR" i="1" dirty="0">
                <a:latin typeface="Times New Roman" charset="0"/>
                <a:ea typeface="Times New Roman" charset="0"/>
                <a:cs typeface="Times New Roman" charset="0"/>
              </a:rPr>
              <a:t>́ </a:t>
            </a:r>
            <a:r>
              <a:rPr lang="el-GR" i="1" dirty="0" err="1">
                <a:latin typeface="Times New Roman" charset="0"/>
                <a:ea typeface="Times New Roman" charset="0"/>
                <a:cs typeface="Times New Roman" charset="0"/>
              </a:rPr>
              <a:t>Επιστήμη</a:t>
            </a:r>
            <a:r>
              <a:rPr lang="el-GR" dirty="0">
                <a:latin typeface="Times New Roman" charset="0"/>
                <a:ea typeface="Times New Roman" charset="0"/>
                <a:cs typeface="Times New Roman" charset="0"/>
              </a:rPr>
              <a:t>. </a:t>
            </a:r>
            <a:r>
              <a:rPr lang="el-GR" dirty="0" err="1">
                <a:latin typeface="Times New Roman" charset="0"/>
                <a:ea typeface="Times New Roman" charset="0"/>
                <a:cs typeface="Times New Roman" charset="0"/>
              </a:rPr>
              <a:t>Αθήνα</a:t>
            </a:r>
            <a:r>
              <a:rPr lang="el-GR" dirty="0">
                <a:latin typeface="Times New Roman" charset="0"/>
                <a:ea typeface="Times New Roman" charset="0"/>
                <a:cs typeface="Times New Roman" charset="0"/>
              </a:rPr>
              <a:t>: </a:t>
            </a:r>
            <a:r>
              <a:rPr lang="el-GR" dirty="0" err="1">
                <a:latin typeface="Times New Roman" charset="0"/>
                <a:ea typeface="Times New Roman" charset="0"/>
                <a:cs typeface="Times New Roman" charset="0"/>
              </a:rPr>
              <a:t>Πεδίο</a:t>
            </a:r>
            <a:r>
              <a:rPr lang="el-GR" dirty="0">
                <a:latin typeface="Times New Roman" charset="0"/>
                <a:ea typeface="Times New Roman" charset="0"/>
                <a:cs typeface="Times New Roman" charset="0"/>
              </a:rPr>
              <a:t>. </a:t>
            </a:r>
          </a:p>
          <a:p>
            <a:pPr marL="285750" indent="-285750">
              <a:lnSpc>
                <a:spcPct val="150000"/>
              </a:lnSpc>
              <a:buFont typeface="Arial" charset="0"/>
              <a:buChar char="•"/>
            </a:pPr>
            <a:r>
              <a:rPr lang="el-GR" dirty="0">
                <a:latin typeface="Times New Roman" charset="0"/>
                <a:ea typeface="Times New Roman" charset="0"/>
                <a:cs typeface="Times New Roman" charset="0"/>
              </a:rPr>
              <a:t>Τσιάρας, Α. (2005). </a:t>
            </a:r>
            <a:r>
              <a:rPr lang="el-GR" i="1" dirty="0">
                <a:latin typeface="Times New Roman" charset="0"/>
                <a:ea typeface="Times New Roman" charset="0"/>
                <a:cs typeface="Times New Roman" charset="0"/>
              </a:rPr>
              <a:t>Το δράμα και το θέατρο στην εκπαίδευση</a:t>
            </a:r>
            <a:r>
              <a:rPr lang="el-GR" dirty="0">
                <a:latin typeface="Times New Roman" charset="0"/>
                <a:ea typeface="Times New Roman" charset="0"/>
                <a:cs typeface="Times New Roman" charset="0"/>
              </a:rPr>
              <a:t>. Αθήνα</a:t>
            </a:r>
            <a:r>
              <a:rPr lang="en-US" dirty="0">
                <a:latin typeface="Times New Roman" charset="0"/>
                <a:ea typeface="Times New Roman" charset="0"/>
                <a:cs typeface="Times New Roman" charset="0"/>
              </a:rPr>
              <a:t>: </a:t>
            </a:r>
            <a:r>
              <a:rPr lang="el-GR" dirty="0">
                <a:latin typeface="Times New Roman" charset="0"/>
                <a:ea typeface="Times New Roman" charset="0"/>
                <a:cs typeface="Times New Roman" charset="0"/>
              </a:rPr>
              <a:t>Εκτυπώσεις-Εκδόσεις Παπούλιας.</a:t>
            </a:r>
          </a:p>
          <a:p>
            <a:pPr>
              <a:lnSpc>
                <a:spcPct val="150000"/>
              </a:lnSpc>
            </a:pPr>
            <a:br>
              <a:rPr lang="el-GR" dirty="0">
                <a:latin typeface="Times New Roman" charset="0"/>
                <a:ea typeface="Times New Roman" charset="0"/>
                <a:cs typeface="Times New Roman" charset="0"/>
              </a:rPr>
            </a:br>
            <a:endParaRPr lang="el-GR" dirty="0">
              <a:latin typeface="Times New Roman" charset="0"/>
              <a:ea typeface="Times New Roman" charset="0"/>
              <a:cs typeface="Times New Roman" charset="0"/>
            </a:endParaRPr>
          </a:p>
          <a:p>
            <a:pPr marL="285750" indent="-285750" algn="just">
              <a:lnSpc>
                <a:spcPct val="150000"/>
              </a:lnSpc>
              <a:buFont typeface="Arial" charset="0"/>
              <a:buChar char="•"/>
            </a:pPr>
            <a:endParaRPr lang="el-GR" dirty="0">
              <a:latin typeface="Times New Roman" charset="0"/>
              <a:ea typeface="Times New Roman" charset="0"/>
              <a:cs typeface="Times New Roman" charset="0"/>
            </a:endParaRPr>
          </a:p>
          <a:p>
            <a:pPr marL="285750" indent="-285750" algn="just">
              <a:lnSpc>
                <a:spcPct val="150000"/>
              </a:lnSpc>
              <a:buFont typeface="Arial" charset="0"/>
              <a:buChar char="•"/>
            </a:pPr>
            <a:endParaRPr lang="en-GB" dirty="0">
              <a:latin typeface="Times New Roman" charset="0"/>
              <a:ea typeface="Times New Roman" charset="0"/>
              <a:cs typeface="Times New Roman" charset="0"/>
            </a:endParaRPr>
          </a:p>
          <a:p>
            <a:pPr marL="285750" indent="-285750" algn="just">
              <a:lnSpc>
                <a:spcPct val="150000"/>
              </a:lnSpc>
              <a:buFont typeface="Arial" charset="0"/>
              <a:buChar char="•"/>
            </a:pPr>
            <a:endParaRPr lang="en-GB" dirty="0">
              <a:latin typeface="Times New Roman" charset="0"/>
              <a:ea typeface="Times New Roman" charset="0"/>
              <a:cs typeface="Times New Roman" charset="0"/>
            </a:endParaRPr>
          </a:p>
          <a:p>
            <a:pPr marL="285750" indent="-285750" algn="just">
              <a:lnSpc>
                <a:spcPct val="150000"/>
              </a:lnSpc>
              <a:buFont typeface="Arial" charset="0"/>
              <a:buChar char="•"/>
            </a:pPr>
            <a:endParaRPr lang="el-GR" dirty="0">
              <a:latin typeface="Times New Roman" charset="0"/>
              <a:ea typeface="Times New Roman" charset="0"/>
              <a:cs typeface="Times New Roman" charset="0"/>
            </a:endParaRPr>
          </a:p>
          <a:p>
            <a:pPr marL="285750" indent="-285750" algn="just">
              <a:buFont typeface="Arial" charset="0"/>
              <a:buChar char="•"/>
            </a:pPr>
            <a:endParaRPr lang="en-US" dirty="0">
              <a:latin typeface="Times New Roman" charset="0"/>
              <a:ea typeface="Times New Roman" charset="0"/>
              <a:cs typeface="Times New Roman" charset="0"/>
            </a:endParaRPr>
          </a:p>
        </p:txBody>
      </p:sp>
    </p:spTree>
    <p:extLst>
      <p:ext uri="{BB962C8B-B14F-4D97-AF65-F5344CB8AC3E}">
        <p14:creationId xmlns:p14="http://schemas.microsoft.com/office/powerpoint/2010/main" val="970860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1573</TotalTime>
  <Words>2405</Words>
  <Application>Microsoft Macintosh PowerPoint</Application>
  <PresentationFormat>Widescreen</PresentationFormat>
  <Paragraphs>89</Paragraphs>
  <Slides>22</Slides>
  <Notes>0</Notes>
  <HiddenSlides>0</HiddenSlides>
  <MMClips>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Calibri</vt:lpstr>
      <vt:lpstr>Calibri Light</vt:lpstr>
      <vt:lpstr>Roboto</vt:lpstr>
      <vt:lpstr>Times New Roman</vt:lpstr>
      <vt:lpstr>TimesNewRomanPSMT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50</cp:revision>
  <cp:lastPrinted>2024-11-23T23:44:52Z</cp:lastPrinted>
  <dcterms:created xsi:type="dcterms:W3CDTF">2024-11-23T09:39:41Z</dcterms:created>
  <dcterms:modified xsi:type="dcterms:W3CDTF">2026-04-02T08:55:35Z</dcterms:modified>
</cp:coreProperties>
</file>