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93" r:id="rId3"/>
    <p:sldId id="264" r:id="rId4"/>
    <p:sldId id="265" r:id="rId5"/>
    <p:sldId id="266" r:id="rId6"/>
    <p:sldId id="267" r:id="rId7"/>
    <p:sldId id="286" r:id="rId8"/>
    <p:sldId id="287" r:id="rId9"/>
    <p:sldId id="288" r:id="rId10"/>
    <p:sldId id="289" r:id="rId11"/>
    <p:sldId id="290" r:id="rId12"/>
    <p:sldId id="292" r:id="rId13"/>
    <p:sldId id="291" r:id="rId14"/>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329"/>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78C0B-3478-C4B5-C561-D9548C1264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11168D1B-F3DF-CD0A-88BA-9E667175E9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36F590B6-19EF-0545-A517-527ECAD20AF0}"/>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26BBE840-68F2-E621-3129-08D25D230C1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AB875BA-3C86-552B-E626-1A11E7FEDC30}"/>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34309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7A81E-F2D2-2C99-1685-EA2BE0D9FE34}"/>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7B81849-AC69-D828-FFFA-47109158726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0E2F281F-C83E-8A3C-3367-BD8A37994ACE}"/>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9B640B5D-99F4-B740-C005-150E99C8258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3602DA4-750E-523F-6C37-591A16D50027}"/>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04150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B3D370-D9E3-912A-410F-969FFF4D8EC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551ED77-E218-17F1-E1EA-8C9630928B9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4D4464B-4FF8-0FE3-87D0-05F75A335298}"/>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A962FCCB-107A-741D-26C3-EAA84F63A85B}"/>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C2E46EC-E2FD-C0ED-2849-E203FF68874B}"/>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305146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CAA2F-659A-CF3D-E311-958239A70B2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68123038-3931-AE30-50AB-B991B439C68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73AC37C-9440-808C-3F06-622395F2C394}"/>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CB25BA60-D839-2E4F-F947-36C4DF6736A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A77A83A-6845-32C3-4D42-D8287390A02D}"/>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407500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B919D-EA9E-8E8A-3B20-39E60E547D7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0FDC797F-EF14-9E72-EFA1-EA57972F45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1373592-9FFD-2D0F-A54C-54D3A3C0905C}"/>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DE5CECCE-F8A4-60AC-40A6-F9DBE3846B1B}"/>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6E7F5CA-21B6-2AF5-69C4-E86661EA2A59}"/>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29498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7EFD-18FA-02D7-8A35-159D6688448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9BB928EE-1504-90CE-21CB-CC52DAA5351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82592409-7122-E730-705C-03FDCF7EF58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91E2F791-C138-DF35-EC40-F592B3C08A38}"/>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6" name="Footer Placeholder 5">
            <a:extLst>
              <a:ext uri="{FF2B5EF4-FFF2-40B4-BE49-F238E27FC236}">
                <a16:creationId xmlns:a16="http://schemas.microsoft.com/office/drawing/2014/main" id="{B2629EFE-E57A-A3D7-5975-E227FD81F1C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000C06BD-7C51-AE63-D611-011BB8EE2C19}"/>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51138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86C76-1778-19FE-3CE5-4C7CD33F2313}"/>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A78A6DA-89F0-4D16-2935-903EDB05F4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053A64C-2229-70E7-45E3-B318A7A443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6CD68D1-EC1E-ABFA-F798-98598F637C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F16364E-6CC3-E8CA-4FD5-06618F24572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B12A3CED-587A-738D-C6F2-97C208582918}"/>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8" name="Footer Placeholder 7">
            <a:extLst>
              <a:ext uri="{FF2B5EF4-FFF2-40B4-BE49-F238E27FC236}">
                <a16:creationId xmlns:a16="http://schemas.microsoft.com/office/drawing/2014/main" id="{54E61859-EEB3-543A-1A78-8ED1F0B20408}"/>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2B9E2CF2-62DA-846A-8E59-0D8DCA41194C}"/>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741049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967BF-1F4B-78FB-DD68-BB644B6B468A}"/>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EB5F6024-8EA2-B28B-6D32-5224F0ADD492}"/>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4" name="Footer Placeholder 3">
            <a:extLst>
              <a:ext uri="{FF2B5EF4-FFF2-40B4-BE49-F238E27FC236}">
                <a16:creationId xmlns:a16="http://schemas.microsoft.com/office/drawing/2014/main" id="{3EDC4D11-D723-D317-AB6E-E6486ED0F642}"/>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E4B79AD4-7890-0128-446A-87019C389FEC}"/>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59517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2EA116-8F91-69BE-8122-1275B6BCDB9C}"/>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3" name="Footer Placeholder 2">
            <a:extLst>
              <a:ext uri="{FF2B5EF4-FFF2-40B4-BE49-F238E27FC236}">
                <a16:creationId xmlns:a16="http://schemas.microsoft.com/office/drawing/2014/main" id="{BC1DAE3E-C617-90C5-68D3-A0FBC0857A32}"/>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232A9A23-ADE5-271A-D9AC-26EA4399AF1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432586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BCD47-F7C9-B96E-F177-225561492F7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4D75F289-647C-52BF-DD12-DC8F67F115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F021C07A-2528-73AD-6EA7-5D25A6466E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029024-AD7F-F911-F6E4-E6C587232B97}"/>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6" name="Footer Placeholder 5">
            <a:extLst>
              <a:ext uri="{FF2B5EF4-FFF2-40B4-BE49-F238E27FC236}">
                <a16:creationId xmlns:a16="http://schemas.microsoft.com/office/drawing/2014/main" id="{7A4176C3-7EF9-261A-0D21-81C3A295B48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B06F56F-9FA5-9FD9-C152-E9D0EBC915E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845946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6DA45-84B9-F279-2418-6B81297ECED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DE20B479-23B1-4645-4A4B-0FFD3B94D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6CEDD5B0-8AA2-C360-5664-CA51F06E82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0C2BD6-6438-7ECD-2962-6DD9358FE36D}"/>
              </a:ext>
            </a:extLst>
          </p:cNvPr>
          <p:cNvSpPr>
            <a:spLocks noGrp="1"/>
          </p:cNvSpPr>
          <p:nvPr>
            <p:ph type="dt" sz="half" idx="10"/>
          </p:nvPr>
        </p:nvSpPr>
        <p:spPr/>
        <p:txBody>
          <a:bodyPr/>
          <a:lstStyle/>
          <a:p>
            <a:fld id="{B3D2E605-A77D-0149-8CB7-1138B3345F71}" type="datetimeFigureOut">
              <a:rPr lang="en-GR" smtClean="0"/>
              <a:t>13/5/26</a:t>
            </a:fld>
            <a:endParaRPr lang="en-GR"/>
          </a:p>
        </p:txBody>
      </p:sp>
      <p:sp>
        <p:nvSpPr>
          <p:cNvPr id="6" name="Footer Placeholder 5">
            <a:extLst>
              <a:ext uri="{FF2B5EF4-FFF2-40B4-BE49-F238E27FC236}">
                <a16:creationId xmlns:a16="http://schemas.microsoft.com/office/drawing/2014/main" id="{FB95F93E-A1D4-9CFC-5014-F644D38E4F15}"/>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7F55CD-0604-116A-D918-40AC91CEB2E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021383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55A97C-2C29-631B-D781-1317D08C79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AC5B5303-2513-75C4-C861-C6584374B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D94A766-82EB-272D-BB1B-B6A32B53E0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D2E605-A77D-0149-8CB7-1138B3345F71}" type="datetimeFigureOut">
              <a:rPr lang="en-GR" smtClean="0"/>
              <a:t>13/5/26</a:t>
            </a:fld>
            <a:endParaRPr lang="en-GR"/>
          </a:p>
        </p:txBody>
      </p:sp>
      <p:sp>
        <p:nvSpPr>
          <p:cNvPr id="5" name="Footer Placeholder 4">
            <a:extLst>
              <a:ext uri="{FF2B5EF4-FFF2-40B4-BE49-F238E27FC236}">
                <a16:creationId xmlns:a16="http://schemas.microsoft.com/office/drawing/2014/main" id="{DE0184BF-1B57-89E9-1162-F8A988C2D8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625FF914-88D3-6AA9-59C6-4A54455DAD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3FFB80-820E-1842-AB67-98B857FAA4D9}" type="slidenum">
              <a:rPr lang="en-GR" smtClean="0"/>
              <a:t>‹#›</a:t>
            </a:fld>
            <a:endParaRPr lang="en-GR"/>
          </a:p>
        </p:txBody>
      </p:sp>
    </p:spTree>
    <p:extLst>
      <p:ext uri="{BB962C8B-B14F-4D97-AF65-F5344CB8AC3E}">
        <p14:creationId xmlns:p14="http://schemas.microsoft.com/office/powerpoint/2010/main" val="3682916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2349500" y="767337"/>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86377" cy="171421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549755" y="1583086"/>
            <a:ext cx="10410323"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Συνάντηση 9</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Οι φάσεις του </a:t>
            </a:r>
            <a:r>
              <a:rPr lang="el-GR" b="1" dirty="0" err="1">
                <a:latin typeface="Times New Roman" panose="02020603050405020304" pitchFamily="18" charset="0"/>
                <a:cs typeface="Times New Roman" panose="02020603050405020304" pitchFamily="18" charset="0"/>
              </a:rPr>
              <a:t>θεατροπαιδαγωγικού</a:t>
            </a:r>
            <a:r>
              <a:rPr lang="el-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εργατηρίου</a:t>
            </a:r>
            <a:r>
              <a:rPr lang="el-GR" b="1" dirty="0">
                <a:latin typeface="Times New Roman" panose="02020603050405020304" pitchFamily="18" charset="0"/>
                <a:cs typeface="Times New Roman" panose="02020603050405020304" pitchFamily="18" charset="0"/>
              </a:rPr>
              <a:t>-Η φάση της εμψύχωσης.... Από το πραγματικό στο μυθοπλαστικό...Όλα τα θέματα γίνονται δράση...να το πούμε και να το κάνουμε....</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28291" y="5396313"/>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37728" y="6090663"/>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pic>
        <p:nvPicPr>
          <p:cNvPr id="2" name="Picture 2" descr="Το θεατρικό παιχνίδι ως μέθοδος μάθησης - Κέντρο Αγωγής Παιδιού &amp; Εφήβου">
            <a:extLst>
              <a:ext uri="{FF2B5EF4-FFF2-40B4-BE49-F238E27FC236}">
                <a16:creationId xmlns:a16="http://schemas.microsoft.com/office/drawing/2014/main" id="{833AA78B-AE7E-7BDC-CD5F-CEED464DC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7465" y="2719755"/>
            <a:ext cx="3632200"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560085-C3DA-A480-D65F-DAB64A1F6AEE}"/>
              </a:ext>
            </a:extLst>
          </p:cNvPr>
          <p:cNvSpPr txBox="1"/>
          <p:nvPr/>
        </p:nvSpPr>
        <p:spPr>
          <a:xfrm>
            <a:off x="378822" y="143692"/>
            <a:ext cx="11625944" cy="2862322"/>
          </a:xfrm>
          <a:prstGeom prst="rect">
            <a:avLst/>
          </a:prstGeom>
          <a:noFill/>
        </p:spPr>
        <p:txBody>
          <a:bodyPr wrap="square" rtlCol="0">
            <a:spAutoFit/>
          </a:bodyPr>
          <a:lstStyle/>
          <a:p>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αντικείμενα (σκούπα, φαράσι, αεροπλάνο) </a:t>
            </a:r>
            <a:r>
              <a:rPr lang="en-GB" b="1" dirty="0">
                <a:solidFill>
                  <a:srgbClr val="FF0000"/>
                </a:solidFill>
              </a:rPr>
              <a:t>We become objects </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στοιχεία της φύσης (βροχή, αέρας, νερό, θάλασσα, δέντρα, λουλούδια, σπόρος) </a:t>
            </a:r>
            <a:r>
              <a:rPr lang="en-GB" b="1" dirty="0">
                <a:solidFill>
                  <a:srgbClr val="FF0000"/>
                </a:solidFill>
              </a:rPr>
              <a:t>We become elements of nature</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πλάσματα φαντασίας (κάτοικοι περιέργου πλανήτη, γίγαντες, ξωτικά, καλικάντζαροι) </a:t>
            </a:r>
            <a:r>
              <a:rPr lang="en-GB" b="1" dirty="0">
                <a:solidFill>
                  <a:srgbClr val="FF0000"/>
                </a:solidFill>
              </a:rPr>
              <a:t>We become creatures of fantasy</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el-GR" dirty="0">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Γινόμαστε χαρακτήρες που έχουν να κάνουν με επαγγέλματα ή που συνδέονται με ένα χώρο (τσίρκο,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λουναπάρκ</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καζίνο κα.) </a:t>
            </a:r>
            <a:r>
              <a:rPr lang="en-GB" b="1" dirty="0">
                <a:solidFill>
                  <a:srgbClr val="FF0000"/>
                </a:solidFill>
              </a:rPr>
              <a:t>We become characters that have to do with professions or that are associated with a place</a:t>
            </a:r>
          </a:p>
          <a:p>
            <a:endParaRPr lang="en-GR"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703BCE6-4F14-4026-1D2B-42AED80AE00C}"/>
              </a:ext>
            </a:extLst>
          </p:cNvPr>
          <p:cNvSpPr txBox="1"/>
          <p:nvPr/>
        </p:nvSpPr>
        <p:spPr>
          <a:xfrm>
            <a:off x="163285" y="2847050"/>
            <a:ext cx="10789920" cy="369332"/>
          </a:xfrm>
          <a:prstGeom prst="rect">
            <a:avLst/>
          </a:prstGeom>
          <a:noFill/>
        </p:spPr>
        <p:txBody>
          <a:bodyPr wrap="square" rtlCol="0">
            <a:spAutoFit/>
          </a:bodyPr>
          <a:lstStyle/>
          <a:p>
            <a:pPr marL="285750" indent="-285750">
              <a:buFont typeface="Wingdings" pitchFamily="2" charset="2"/>
              <a:buChar char="Ø"/>
            </a:pPr>
            <a:r>
              <a:rPr lang="el-G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Ασκήσεις ρυθμών και φωνής </a:t>
            </a:r>
            <a:r>
              <a:rPr lang="en-GB" b="1" dirty="0">
                <a:solidFill>
                  <a:srgbClr val="FF0000"/>
                </a:solidFill>
              </a:rPr>
              <a:t>Rhythm and voice exercises</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C95815A-840B-FAD2-28B3-130267DA03F5}"/>
              </a:ext>
            </a:extLst>
          </p:cNvPr>
          <p:cNvSpPr txBox="1"/>
          <p:nvPr/>
        </p:nvSpPr>
        <p:spPr>
          <a:xfrm>
            <a:off x="163285" y="3190540"/>
            <a:ext cx="10959738" cy="1200329"/>
          </a:xfrm>
          <a:prstGeom prst="rect">
            <a:avLst/>
          </a:prstGeom>
          <a:noFill/>
        </p:spPr>
        <p:txBody>
          <a:bodyPr wrap="square" rtlCol="0">
            <a:spAutoFit/>
          </a:bodyPr>
          <a:lstStyle/>
          <a:p>
            <a:pPr algn="just">
              <a:lnSpc>
                <a:spcPct val="150000"/>
              </a:lnSpc>
            </a:pPr>
            <a:r>
              <a:rPr lang="el-GR" dirty="0"/>
              <a:t>-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Βασική επιδίωξη είναι να οδηγήσει τα παιδιά να πειραματιστούν με ήχους, με διαφορετικούς ρυθμούς και πιθανόν να προσθέσουν στις μεταμορφώσεις και λεκτική επικοινωνία.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
        <p:nvSpPr>
          <p:cNvPr id="7" name="TextBox 6">
            <a:extLst>
              <a:ext uri="{FF2B5EF4-FFF2-40B4-BE49-F238E27FC236}">
                <a16:creationId xmlns:a16="http://schemas.microsoft.com/office/drawing/2014/main" id="{916EE68A-5843-3944-83BC-7ED538747945}"/>
              </a:ext>
            </a:extLst>
          </p:cNvPr>
          <p:cNvSpPr txBox="1"/>
          <p:nvPr/>
        </p:nvSpPr>
        <p:spPr>
          <a:xfrm>
            <a:off x="163285" y="4060063"/>
            <a:ext cx="8138160" cy="2862322"/>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Κάνουμε διαφορετικές αναπνοές; </a:t>
            </a:r>
            <a:r>
              <a:rPr lang="en-GB" b="1" dirty="0">
                <a:solidFill>
                  <a:srgbClr val="FF0000"/>
                </a:solidFill>
              </a:rPr>
              <a:t>We breathe differently</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Ρυθμούς με φωνήεντα ή συλλαβές ή σύμφωνα </a:t>
            </a:r>
            <a:r>
              <a:rPr lang="en-GB" b="1" dirty="0">
                <a:solidFill>
                  <a:srgbClr val="FF0000"/>
                </a:solidFill>
              </a:rPr>
              <a:t>Rhythms with vowels or syllables or consonants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l-GR" dirty="0">
                <a:latin typeface="Times New Roman" panose="02020603050405020304" pitchFamily="18" charset="0"/>
                <a:ea typeface="Calibri" panose="020F0502020204030204" pitchFamily="34" charset="0"/>
                <a:cs typeface="Times New Roman" panose="02020603050405020304" pitchFamily="18" charset="0"/>
              </a:rPr>
              <a:t>Μπορεί να το πει η ομάδα; </a:t>
            </a:r>
            <a:r>
              <a:rPr lang="en-GB" b="1" dirty="0">
                <a:solidFill>
                  <a:srgbClr val="FF0000"/>
                </a:solidFill>
                <a:latin typeface="Times New Roman" panose="02020603050405020304" pitchFamily="18" charset="0"/>
                <a:cs typeface="Times New Roman" panose="02020603050405020304" pitchFamily="18" charset="0"/>
              </a:rPr>
              <a:t>Can the team say it?</a:t>
            </a:r>
            <a:endParaRPr lang="en-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Ακούγομαι, μιλάω, λέω λέξεις σαν...</a:t>
            </a:r>
            <a:r>
              <a:rPr lang="en-GB" dirty="0"/>
              <a:t> </a:t>
            </a:r>
            <a:r>
              <a:rPr lang="en-GB" b="1" dirty="0">
                <a:solidFill>
                  <a:srgbClr val="FF0000"/>
                </a:solidFill>
              </a:rPr>
              <a:t>I say words like</a:t>
            </a:r>
          </a:p>
          <a:p>
            <a:pPr algn="just">
              <a:lnSpc>
                <a:spcPct val="150000"/>
              </a:lnSpc>
            </a:pP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3823836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1681CE-8C97-9EE1-166D-5362311F149B}"/>
              </a:ext>
            </a:extLst>
          </p:cNvPr>
          <p:cNvSpPr txBox="1"/>
          <p:nvPr/>
        </p:nvSpPr>
        <p:spPr>
          <a:xfrm>
            <a:off x="509451" y="352697"/>
            <a:ext cx="9209314" cy="646331"/>
          </a:xfrm>
          <a:prstGeom prst="rect">
            <a:avLst/>
          </a:prstGeom>
          <a:noFill/>
        </p:spPr>
        <p:txBody>
          <a:bodyPr wrap="square" rtlCol="0">
            <a:spAutoFit/>
          </a:bodyPr>
          <a:lstStyle/>
          <a:p>
            <a:pPr marL="285750" indent="-285750">
              <a:buFont typeface="Wingdings" pitchFamily="2" charset="2"/>
              <a:buChar char="Ø"/>
            </a:pPr>
            <a:r>
              <a:rPr lang="el-GR" sz="1800" b="1" dirty="0">
                <a:solidFill>
                  <a:srgbClr val="000000"/>
                </a:solidFill>
                <a:effectLst/>
                <a:latin typeface="Times New Roman" panose="02020603050405020304" pitchFamily="18" charset="0"/>
                <a:ea typeface="Calibri" panose="020F0502020204030204" pitchFamily="34" charset="0"/>
              </a:rPr>
              <a:t>Ασκήσεις λεκτικών </a:t>
            </a:r>
            <a:r>
              <a:rPr lang="el-GR" b="1" dirty="0">
                <a:solidFill>
                  <a:srgbClr val="000000"/>
                </a:solidFill>
                <a:latin typeface="Times New Roman" panose="02020603050405020304" pitchFamily="18" charset="0"/>
                <a:ea typeface="Calibri" panose="020F0502020204030204" pitchFamily="34" charset="0"/>
              </a:rPr>
              <a:t>αυτοσχεδιασμών </a:t>
            </a:r>
            <a:r>
              <a:rPr lang="el-GR" sz="1800" b="1" dirty="0">
                <a:solidFill>
                  <a:srgbClr val="000000"/>
                </a:solidFill>
                <a:effectLst/>
                <a:latin typeface="Times New Roman" panose="02020603050405020304" pitchFamily="18" charset="0"/>
                <a:ea typeface="Calibri" panose="020F0502020204030204" pitchFamily="34" charset="0"/>
              </a:rPr>
              <a:t>αυτοσχεδιασμών </a:t>
            </a:r>
            <a:r>
              <a:rPr lang="en-GB" dirty="0">
                <a:solidFill>
                  <a:srgbClr val="FF0000"/>
                </a:solidFill>
              </a:rPr>
              <a:t>Verbal improvisation exercises</a:t>
            </a:r>
          </a:p>
          <a:p>
            <a:r>
              <a:rPr lang="en-GR" dirty="0">
                <a:solidFill>
                  <a:srgbClr val="FF0000"/>
                </a:solidFill>
                <a:effectLst/>
              </a:rPr>
              <a:t> </a:t>
            </a:r>
            <a:endParaRPr lang="en-GR" dirty="0">
              <a:solidFill>
                <a:srgbClr val="FF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E687EE7-B0F2-D975-E07D-EE81637C4E0A}"/>
              </a:ext>
            </a:extLst>
          </p:cNvPr>
          <p:cNvSpPr txBox="1"/>
          <p:nvPr/>
        </p:nvSpPr>
        <p:spPr>
          <a:xfrm>
            <a:off x="509451" y="822960"/>
            <a:ext cx="9862457" cy="1289007"/>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Ασκήσεις με βάση τις οποίες τα παιδιά μπορούν να αναπτύξουν λόγο αλλά και φαντασία. Με αυτές τις ασκήσεις μπορούν να οδηγηθούν σε δημιουργία ιστοριών και αν τις αναπαραστήσουν σωματικά είτε με ασκήσεις παντομίμας ή με οργανωμένη δραματοποίηση, συνδέοντας τη φάση αυτή με την επόμενη φάση</a:t>
            </a:r>
            <a:r>
              <a:rPr lang="en-GR" dirty="0">
                <a:effectLst/>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6AE36BAB-6FF5-CCE2-B4E3-B0EB88D59E6B}"/>
              </a:ext>
            </a:extLst>
          </p:cNvPr>
          <p:cNvSpPr txBox="1"/>
          <p:nvPr/>
        </p:nvSpPr>
        <p:spPr>
          <a:xfrm>
            <a:off x="600892" y="2111967"/>
            <a:ext cx="10620103" cy="4524315"/>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Ιδεοθύελλα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A storm of ideas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επόμενη λέξη </a:t>
            </a:r>
            <a:r>
              <a:rPr lang="en-GB" b="1" dirty="0">
                <a:solidFill>
                  <a:srgbClr val="FF0000"/>
                </a:solidFill>
              </a:rPr>
              <a:t>The next word</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κουτί </a:t>
            </a:r>
            <a:r>
              <a:rPr lang="en-GB" b="1" dirty="0">
                <a:solidFill>
                  <a:srgbClr val="FF0000"/>
                </a:solidFill>
              </a:rPr>
              <a:t>The box</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-Δεν θα έχει μόνο αλλά και.... </a:t>
            </a:r>
            <a:r>
              <a:rPr lang="en-GB" b="1" dirty="0">
                <a:solidFill>
                  <a:srgbClr val="FF0000"/>
                </a:solidFill>
              </a:rPr>
              <a:t>It will not only have but also</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-Μια φανταστική κατάσταση σαν να τη ζήσαμε </a:t>
            </a:r>
            <a:r>
              <a:rPr lang="en-GB" b="1" dirty="0">
                <a:solidFill>
                  <a:srgbClr val="FF0000"/>
                </a:solidFill>
              </a:rPr>
              <a:t>A fantastic situation as if we lived it</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με αντικείμενα και αυτοσχεδιαστικές λέξεις που να σημαίνουν φανταστικό χαρακτήρα </a:t>
            </a:r>
            <a:r>
              <a:rPr lang="en-GB" b="1" dirty="0">
                <a:solidFill>
                  <a:srgbClr val="FF0000"/>
                </a:solidFill>
              </a:rPr>
              <a:t>Play with objects and make up words to mean fictional character</a:t>
            </a: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1-Έχω ιστορία-Έχεις ήχο; </a:t>
            </a:r>
            <a:r>
              <a:rPr lang="en-GB" b="1" dirty="0">
                <a:solidFill>
                  <a:srgbClr val="FF0000"/>
                </a:solidFill>
              </a:rPr>
              <a:t>Game 1-I have a story-Do you have sound?</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2 - συζήτηση για ένα θέμα με γράμματα της αλφαβήτου. </a:t>
            </a:r>
            <a:r>
              <a:rPr lang="en-GB" b="1" dirty="0">
                <a:solidFill>
                  <a:srgbClr val="FF0000"/>
                </a:solidFill>
                <a:latin typeface="Times New Roman" panose="02020603050405020304" pitchFamily="18" charset="0"/>
                <a:cs typeface="Times New Roman" panose="02020603050405020304" pitchFamily="18" charset="0"/>
              </a:rPr>
              <a:t>Game 2 - discussion about a topic with letters of the alphabet</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4164092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1B82CD8-8F27-23EA-B17F-18FC3DE645E6}"/>
              </a:ext>
            </a:extLst>
          </p:cNvPr>
          <p:cNvSpPr txBox="1"/>
          <p:nvPr/>
        </p:nvSpPr>
        <p:spPr>
          <a:xfrm>
            <a:off x="1314994" y="313509"/>
            <a:ext cx="9562012" cy="369332"/>
          </a:xfrm>
          <a:prstGeom prst="rect">
            <a:avLst/>
          </a:prstGeom>
          <a:noFill/>
        </p:spPr>
        <p:txBody>
          <a:bodyPr wrap="square" rtlCol="0">
            <a:spAutoFit/>
          </a:bodyPr>
          <a:lstStyle/>
          <a:p>
            <a:pPr marL="285750" indent="-285750" algn="ctr">
              <a:buFont typeface="Wingdings" pitchFamily="2" charset="2"/>
              <a:buChar char="Ø"/>
            </a:pPr>
            <a:r>
              <a:rPr lang="el-GR" b="1" dirty="0"/>
              <a:t>Προτεινόμενα Θέματα Για Εργασία</a:t>
            </a:r>
            <a:endParaRPr lang="en-GR" b="1" dirty="0"/>
          </a:p>
        </p:txBody>
      </p:sp>
      <p:sp>
        <p:nvSpPr>
          <p:cNvPr id="5" name="TextBox 4">
            <a:extLst>
              <a:ext uri="{FF2B5EF4-FFF2-40B4-BE49-F238E27FC236}">
                <a16:creationId xmlns:a16="http://schemas.microsoft.com/office/drawing/2014/main" id="{3DEC426F-BED4-03D8-0E4B-815F7D1A5283}"/>
              </a:ext>
            </a:extLst>
          </p:cNvPr>
          <p:cNvSpPr txBox="1"/>
          <p:nvPr/>
        </p:nvSpPr>
        <p:spPr>
          <a:xfrm>
            <a:off x="836023" y="1254034"/>
            <a:ext cx="9431383" cy="2535502"/>
          </a:xfrm>
          <a:prstGeom prst="rect">
            <a:avLst/>
          </a:prstGeom>
          <a:noFill/>
        </p:spPr>
        <p:txBody>
          <a:bodyPr wrap="square" rtlCol="0">
            <a:spAutoFit/>
          </a:bodyPr>
          <a:lstStyle/>
          <a:p>
            <a:pPr algn="just">
              <a:lnSpc>
                <a:spcPct val="150000"/>
              </a:lnSpc>
            </a:pPr>
            <a:r>
              <a:rPr lang="el-GR" dirty="0"/>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θάλασσα </a:t>
            </a:r>
            <a:r>
              <a:rPr lang="el-GR" b="1" dirty="0">
                <a:latin typeface="Times New Roman" panose="02020603050405020304" pitchFamily="18" charset="0"/>
                <a:ea typeface="Calibri" panose="020F0502020204030204" pitchFamily="34" charset="0"/>
                <a:cs typeface="Times New Roman" panose="02020603050405020304" pitchFamily="18" charset="0"/>
              </a:rPr>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τσίρκο </a:t>
            </a:r>
            <a:r>
              <a:rPr lang="en-GB" dirty="0">
                <a:solidFill>
                  <a:srgbClr val="FF0000"/>
                </a:solidFill>
              </a:rPr>
              <a:t>circus</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b="1" dirty="0">
                <a:latin typeface="Times New Roman" panose="02020603050405020304" pitchFamily="18" charset="0"/>
                <a:ea typeface="Calibri" panose="020F0502020204030204" pitchFamily="34" charset="0"/>
                <a:cs typeface="Times New Roman" panose="02020603050405020304" pitchFamily="18" charset="0"/>
              </a:rPr>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διάστημα </a:t>
            </a:r>
            <a:r>
              <a:rPr lang="en-GB" dirty="0">
                <a:solidFill>
                  <a:srgbClr val="FF0000"/>
                </a:solidFill>
              </a:rPr>
              <a:t>space</a:t>
            </a:r>
            <a:endParaRPr lang="el-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Φιλία </a:t>
            </a:r>
            <a:r>
              <a:rPr lang="en-GB" dirty="0">
                <a:solidFill>
                  <a:srgbClr val="FF0000"/>
                </a:solidFill>
              </a:rPr>
              <a:t>friendship</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-ζώα στη ζούγκλα </a:t>
            </a:r>
            <a:r>
              <a:rPr lang="en-GB" dirty="0">
                <a:solidFill>
                  <a:srgbClr val="FF0000"/>
                </a:solidFill>
              </a:rPr>
              <a:t>animals in the jungle </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-ταξίδι στο παρελθόν</a:t>
            </a:r>
            <a:r>
              <a:rPr lang="en-GR" b="1" dirty="0">
                <a:effectLst/>
                <a:latin typeface="Times New Roman" panose="02020603050405020304" pitchFamily="18" charset="0"/>
                <a:cs typeface="Times New Roman" panose="02020603050405020304" pitchFamily="18" charset="0"/>
              </a:rPr>
              <a:t> </a:t>
            </a:r>
            <a:r>
              <a:rPr lang="en-GB"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travel</a:t>
            </a:r>
            <a:r>
              <a:rPr lang="en-GB" dirty="0">
                <a:solidFill>
                  <a:srgbClr val="FF0000"/>
                </a:solidFill>
              </a:rPr>
              <a:t> to the past</a:t>
            </a:r>
            <a:endParaRPr lang="el-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476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DCEFBE0-4382-9736-0941-6612DABE7106}"/>
              </a:ext>
            </a:extLst>
          </p:cNvPr>
          <p:cNvSpPr txBox="1"/>
          <p:nvPr/>
        </p:nvSpPr>
        <p:spPr>
          <a:xfrm>
            <a:off x="2262051" y="248194"/>
            <a:ext cx="7667897"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Βιβλιογραφία</a:t>
            </a: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D633BEC-777C-A29E-91BD-7070E3765738}"/>
              </a:ext>
            </a:extLst>
          </p:cNvPr>
          <p:cNvSpPr txBox="1"/>
          <p:nvPr/>
        </p:nvSpPr>
        <p:spPr>
          <a:xfrm>
            <a:off x="395152" y="774073"/>
            <a:ext cx="11557362" cy="4612994"/>
          </a:xfrm>
          <a:prstGeom prst="rect">
            <a:avLst/>
          </a:prstGeom>
          <a:noFill/>
        </p:spPr>
        <p:txBody>
          <a:bodyPr wrap="square">
            <a:spAutoFit/>
          </a:bodyPr>
          <a:lstStyle/>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Άλκηστις</a:t>
            </a:r>
            <a:r>
              <a:rPr lang="el-GR" sz="1800" dirty="0">
                <a:latin typeface="Times New Roman" charset="0"/>
                <a:ea typeface="Times New Roman" charset="0"/>
                <a:cs typeface="Times New Roman" charset="0"/>
              </a:rPr>
              <a:t> (2000). </a:t>
            </a:r>
            <a:r>
              <a:rPr lang="el-GR" sz="1800" i="1" dirty="0">
                <a:latin typeface="Times New Roman" charset="0"/>
                <a:ea typeface="Times New Roman" charset="0"/>
                <a:cs typeface="Times New Roman" charset="0"/>
              </a:rPr>
              <a:t>Η Δραματική Τέχνη στην Εκπαίδευση</a:t>
            </a:r>
            <a:r>
              <a:rPr lang="el-GR" sz="1800" dirty="0">
                <a:latin typeface="Times New Roman" charset="0"/>
                <a:ea typeface="Times New Roman" charset="0"/>
                <a:cs typeface="Times New Roman" charset="0"/>
              </a:rPr>
              <a:t>. Αθήνα: Ελληνικά Γράμματα.</a:t>
            </a:r>
            <a:r>
              <a:rPr lang="en-GB" sz="1800"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    </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Γαργαλιάνος</a:t>
            </a:r>
            <a:r>
              <a:rPr lang="el-GR" sz="1800" dirty="0">
                <a:latin typeface="Times New Roman" charset="0"/>
                <a:ea typeface="Times New Roman" charset="0"/>
                <a:cs typeface="Times New Roman" charset="0"/>
              </a:rPr>
              <a:t>, Σ. (2021). </a:t>
            </a:r>
            <a:r>
              <a:rPr lang="el-GR" sz="1800" i="1" dirty="0">
                <a:latin typeface="Times New Roman" charset="0"/>
                <a:ea typeface="Times New Roman" charset="0"/>
                <a:cs typeface="Times New Roman" charset="0"/>
              </a:rPr>
              <a:t>Θεατρικό παιχνίδι</a:t>
            </a:r>
            <a:r>
              <a:rPr lang="en-US" sz="1800" i="1"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τεχνικές και πρακτικές στην εκπαίδευση</a:t>
            </a:r>
            <a:r>
              <a:rPr lang="el-GR" sz="1800" dirty="0">
                <a:latin typeface="Times New Roman" charset="0"/>
                <a:ea typeface="Times New Roman" charset="0"/>
                <a:cs typeface="Times New Roman" charset="0"/>
              </a:rPr>
              <a:t>. Θεσσαλονίκη</a:t>
            </a:r>
            <a:r>
              <a:rPr lang="en-US"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Αφοί Κυριακίδη.</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Κουρετζής</a:t>
            </a:r>
            <a:r>
              <a:rPr lang="el-GR" sz="1800" dirty="0">
                <a:latin typeface="Times New Roman" charset="0"/>
                <a:ea typeface="Times New Roman" charset="0"/>
                <a:cs typeface="Times New Roman" charset="0"/>
              </a:rPr>
              <a:t>, Λ. (1991). </a:t>
            </a:r>
            <a:r>
              <a:rPr lang="el-GR" sz="1800" i="1" dirty="0">
                <a:latin typeface="Times New Roman" charset="0"/>
                <a:ea typeface="Times New Roman" charset="0"/>
                <a:cs typeface="Times New Roman" charset="0"/>
              </a:rPr>
              <a:t>Το θεατρικό παιχνίδι (παιδαγωγική θεωρία, πρακτική και </a:t>
            </a:r>
            <a:r>
              <a:rPr lang="el-GR" sz="1800" i="1" dirty="0" err="1">
                <a:latin typeface="Times New Roman" charset="0"/>
                <a:ea typeface="Times New Roman" charset="0"/>
                <a:cs typeface="Times New Roman" charset="0"/>
              </a:rPr>
              <a:t>θεατρολογική</a:t>
            </a:r>
            <a:r>
              <a:rPr lang="el-GR" sz="1800" i="1" dirty="0">
                <a:latin typeface="Times New Roman" charset="0"/>
                <a:ea typeface="Times New Roman" charset="0"/>
                <a:cs typeface="Times New Roman" charset="0"/>
              </a:rPr>
              <a:t> προσέγγιση)</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Καστανιώτης.</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Κουρετζής</a:t>
            </a:r>
            <a:r>
              <a:rPr lang="el-GR" sz="1800" dirty="0">
                <a:latin typeface="Times New Roman" charset="0"/>
                <a:ea typeface="Times New Roman" charset="0"/>
                <a:cs typeface="Times New Roman" charset="0"/>
              </a:rPr>
              <a:t>, Λ. (2008). </a:t>
            </a:r>
            <a:r>
              <a:rPr lang="el-GR" sz="1800" i="1" dirty="0">
                <a:latin typeface="Times New Roman" charset="0"/>
                <a:ea typeface="Times New Roman" charset="0"/>
                <a:cs typeface="Times New Roman" charset="0"/>
              </a:rPr>
              <a:t>Το θεατρικό παιχνίδι και οι διαστάσεις του</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Ταξιδευτής.</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Λενακάκης</a:t>
            </a:r>
            <a:r>
              <a:rPr lang="el-GR" sz="1800" dirty="0">
                <a:latin typeface="Times New Roman" charset="0"/>
                <a:ea typeface="Times New Roman" charset="0"/>
                <a:cs typeface="Times New Roman" charset="0"/>
              </a:rPr>
              <a:t>, Α. (2013). Η </a:t>
            </a:r>
            <a:r>
              <a:rPr lang="el-GR" sz="1800" dirty="0" err="1">
                <a:latin typeface="Times New Roman" charset="0"/>
                <a:ea typeface="Times New Roman" charset="0"/>
                <a:cs typeface="Times New Roman" charset="0"/>
              </a:rPr>
              <a:t>μορφοπαιδευτική</a:t>
            </a:r>
            <a:r>
              <a:rPr lang="el-GR" sz="1800" dirty="0">
                <a:latin typeface="Times New Roman" charset="0"/>
                <a:ea typeface="Times New Roman" charset="0"/>
                <a:cs typeface="Times New Roman" charset="0"/>
              </a:rPr>
              <a:t> αξία του παιχνιδιού και του θεάτρου στην εκπαίδευση. Στο Θ. </a:t>
            </a:r>
            <a:r>
              <a:rPr lang="el-GR" sz="1800" dirty="0" err="1">
                <a:latin typeface="Times New Roman" charset="0"/>
                <a:ea typeface="Times New Roman" charset="0"/>
                <a:cs typeface="Times New Roman" charset="0"/>
              </a:rPr>
              <a:t>Γραμματάς</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Επιμ</a:t>
            </a:r>
            <a:r>
              <a:rPr lang="el-GR" sz="1800" dirty="0">
                <a:latin typeface="Times New Roman" charset="0"/>
                <a:ea typeface="Times New Roman" charset="0"/>
                <a:cs typeface="Times New Roman" charset="0"/>
              </a:rPr>
              <a:t>.), Το θέατρο ως </a:t>
            </a:r>
            <a:r>
              <a:rPr lang="el-GR" sz="1800" dirty="0" err="1">
                <a:latin typeface="Times New Roman" charset="0"/>
                <a:ea typeface="Times New Roman" charset="0"/>
                <a:cs typeface="Times New Roman" charset="0"/>
              </a:rPr>
              <a:t>μορφοπαιδευτικό</a:t>
            </a:r>
            <a:r>
              <a:rPr lang="el-GR" sz="1800" dirty="0">
                <a:latin typeface="Times New Roman" charset="0"/>
                <a:ea typeface="Times New Roman" charset="0"/>
                <a:cs typeface="Times New Roman" charset="0"/>
              </a:rPr>
              <a:t> αγαθό και καλλιτεχνική έκφραση στην εκπαίδευση και την κοινωνία. Εγχειρίδιο για το Πρόγραμμα "Θαλής" (</a:t>
            </a:r>
            <a:r>
              <a:rPr lang="el-GR" sz="1800" dirty="0" err="1">
                <a:latin typeface="Times New Roman" charset="0"/>
                <a:ea typeface="Times New Roman" charset="0"/>
                <a:cs typeface="Times New Roman" charset="0"/>
              </a:rPr>
              <a:t>σσ</a:t>
            </a:r>
            <a:r>
              <a:rPr lang="el-GR" sz="1800" dirty="0">
                <a:latin typeface="Times New Roman" charset="0"/>
                <a:ea typeface="Times New Roman" charset="0"/>
                <a:cs typeface="Times New Roman" charset="0"/>
              </a:rPr>
              <a:t>. 58-77). ΕΚΠΑ.</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Παπαδόπουλος, Σ. (2010). </a:t>
            </a:r>
            <a:r>
              <a:rPr lang="el-GR" sz="1800" i="1" dirty="0">
                <a:latin typeface="Times New Roman" charset="0"/>
                <a:ea typeface="Times New Roman" charset="0"/>
                <a:cs typeface="Times New Roman" charset="0"/>
              </a:rPr>
              <a:t>Παιδαγωγική́ του θεάτρου</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Αθήνα</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Αυτοέκδοση</a:t>
            </a:r>
            <a:r>
              <a:rPr lang="el-GR" sz="18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Τσιάρας, Α. (2005). </a:t>
            </a:r>
            <a:r>
              <a:rPr lang="el-GR" sz="1800" i="1" dirty="0">
                <a:latin typeface="Times New Roman" charset="0"/>
                <a:ea typeface="Times New Roman" charset="0"/>
                <a:cs typeface="Times New Roman" charset="0"/>
              </a:rPr>
              <a:t>Το Δράμα  και το Θέατρο στην Εκπαίδευση</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Εκδόσεις-Εκτυπώσεις Παπούλιας. </a:t>
            </a:r>
            <a:endParaRPr lang="en-US" sz="1800"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sz="1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10526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7C7007-27E2-C62C-7CF8-1B128DA94923}"/>
              </a:ext>
            </a:extLst>
          </p:cNvPr>
          <p:cNvSpPr txBox="1"/>
          <p:nvPr/>
        </p:nvSpPr>
        <p:spPr>
          <a:xfrm>
            <a:off x="2360141" y="0"/>
            <a:ext cx="5782962"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Θέματα που θα συζητηθούν</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E9D4F59-7FFD-EB44-639A-7F74BFCC982C}"/>
              </a:ext>
            </a:extLst>
          </p:cNvPr>
          <p:cNvSpPr txBox="1"/>
          <p:nvPr/>
        </p:nvSpPr>
        <p:spPr>
          <a:xfrm>
            <a:off x="160638" y="369332"/>
            <a:ext cx="12031362" cy="2535502"/>
          </a:xfrm>
          <a:prstGeom prst="rect">
            <a:avLst/>
          </a:prstGeom>
          <a:noFill/>
        </p:spPr>
        <p:txBody>
          <a:bodyPr wrap="square" rtlCol="0">
            <a:spAutoFit/>
          </a:bodyPr>
          <a:lstStyle/>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Στοιχεία και παράγοντες που παίζουν ρόλο στην εφαρμογή του </a:t>
            </a:r>
            <a:r>
              <a:rPr lang="el-GR" dirty="0" err="1">
                <a:latin typeface="Times New Roman" panose="02020603050405020304" pitchFamily="18" charset="0"/>
                <a:cs typeface="Times New Roman" panose="02020603050405020304" pitchFamily="18" charset="0"/>
              </a:rPr>
              <a:t>θεατροπαιδαγωγικού</a:t>
            </a:r>
            <a:r>
              <a:rPr lang="el-GR" dirty="0">
                <a:latin typeface="Times New Roman" panose="02020603050405020304" pitchFamily="18" charset="0"/>
                <a:cs typeface="Times New Roman" panose="02020603050405020304" pitchFamily="18" charset="0"/>
              </a:rPr>
              <a:t> προγράμματος </a:t>
            </a:r>
          </a:p>
          <a:p>
            <a:pPr marL="285750" indent="-285750" algn="just">
              <a:lnSpc>
                <a:spcPct val="150000"/>
              </a:lnSpc>
              <a:buFontTx/>
              <a:buChar char="-"/>
            </a:pP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Στοιχεία μεθοδολογίας και φάσεις εξέλιξης </a:t>
            </a:r>
            <a:r>
              <a:rPr lang="el-GR" dirty="0" err="1">
                <a:latin typeface="Times New Roman" panose="02020603050405020304" pitchFamily="18" charset="0"/>
                <a:cs typeface="Times New Roman" panose="02020603050405020304" pitchFamily="18" charset="0"/>
              </a:rPr>
              <a:t>θεατροπαιδαγωγικού</a:t>
            </a:r>
            <a:r>
              <a:rPr lang="el-GR" dirty="0">
                <a:latin typeface="Times New Roman" panose="02020603050405020304" pitchFamily="18" charset="0"/>
                <a:cs typeface="Times New Roman" panose="02020603050405020304" pitchFamily="18" charset="0"/>
              </a:rPr>
              <a:t> προγράμματος</a:t>
            </a:r>
          </a:p>
          <a:p>
            <a:pPr algn="just">
              <a:lnSpc>
                <a:spcPct val="150000"/>
              </a:lnSpc>
            </a:pPr>
            <a:endParaRPr lang="el-GR" dirty="0">
              <a:latin typeface="Times New Roman" panose="02020603050405020304" pitchFamily="18" charset="0"/>
              <a:cs typeface="Times New Roman" panose="02020603050405020304" pitchFamily="18" charset="0"/>
            </a:endParaRPr>
          </a:p>
          <a:p>
            <a:pPr marL="285750" indent="-285750" algn="just">
              <a:lnSpc>
                <a:spcPct val="150000"/>
              </a:lnSpc>
              <a:buFontTx/>
              <a:buChar char="-"/>
            </a:pPr>
            <a:r>
              <a:rPr lang="el-GR" dirty="0">
                <a:latin typeface="Times New Roman" panose="02020603050405020304" pitchFamily="18" charset="0"/>
                <a:cs typeface="Times New Roman" panose="02020603050405020304" pitchFamily="18" charset="0"/>
              </a:rPr>
              <a:t>Ενδεικτικές ασκήσεις στη φάση της απελευθέρωσης </a:t>
            </a:r>
          </a:p>
          <a:p>
            <a:pPr marL="285750" indent="-285750" algn="just">
              <a:lnSpc>
                <a:spcPct val="150000"/>
              </a:lnSpc>
              <a:buFontTx/>
              <a:buChar char="-"/>
            </a:pPr>
            <a:endParaRPr lang="el-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5569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92000" cy="338554"/>
          </a:xfrm>
          <a:prstGeom prst="rect">
            <a:avLst/>
          </a:prstGeom>
          <a:noFill/>
        </p:spPr>
        <p:txBody>
          <a:bodyPr wrap="square" rtlCol="0">
            <a:spAutoFit/>
          </a:bodyPr>
          <a:lstStyle/>
          <a:p>
            <a:r>
              <a:rPr lang="el-GR" sz="1600" b="1" u="sng" dirty="0">
                <a:latin typeface="Times New Roman" charset="0"/>
                <a:ea typeface="Times New Roman" charset="0"/>
                <a:cs typeface="Times New Roman" charset="0"/>
              </a:rPr>
              <a:t>Παράγοντες που επηρεάζουν την έκβαση του </a:t>
            </a:r>
            <a:r>
              <a:rPr lang="el-GR" sz="1600" b="1" u="sng" dirty="0" err="1">
                <a:latin typeface="Times New Roman" charset="0"/>
                <a:ea typeface="Times New Roman" charset="0"/>
                <a:cs typeface="Times New Roman" charset="0"/>
              </a:rPr>
              <a:t>θεατροπαιδαγωγικού</a:t>
            </a:r>
            <a:r>
              <a:rPr lang="el-GR" sz="1600" b="1" u="sng" dirty="0">
                <a:latin typeface="Times New Roman" charset="0"/>
                <a:ea typeface="Times New Roman" charset="0"/>
                <a:cs typeface="Times New Roman" charset="0"/>
              </a:rPr>
              <a:t> εργαστηρίου</a:t>
            </a:r>
            <a:endParaRPr lang="en-US" sz="1600" b="1" u="sng" dirty="0">
              <a:latin typeface="Times New Roman" charset="0"/>
              <a:ea typeface="Times New Roman" charset="0"/>
              <a:cs typeface="Times New Roman" charset="0"/>
            </a:endParaRPr>
          </a:p>
        </p:txBody>
      </p:sp>
      <p:sp>
        <p:nvSpPr>
          <p:cNvPr id="5" name="TextBox 4"/>
          <p:cNvSpPr txBox="1"/>
          <p:nvPr/>
        </p:nvSpPr>
        <p:spPr>
          <a:xfrm>
            <a:off x="0" y="439659"/>
            <a:ext cx="12192000" cy="3418243"/>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a:t>
            </a:r>
            <a:r>
              <a:rPr lang="el-GR" sz="1600" b="1" dirty="0">
                <a:latin typeface="Times New Roman" charset="0"/>
                <a:ea typeface="Times New Roman" charset="0"/>
                <a:cs typeface="Times New Roman" charset="0"/>
              </a:rPr>
              <a:t>Η στάση του εμψυχωτή</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Να είναι απελευθερωμένος από αναστολές για να εμπνεύσει τα παιδιά να εκφραστούν με βάση τα συναισθήματά τους, να κινείται σε τρία επίπεδα, στο παιδαγωγικό, στο θεατρικό και στο ψυχολογικό, να μη διδάσκει </a:t>
            </a:r>
            <a:r>
              <a:rPr lang="el-GR" sz="1600" dirty="0" err="1">
                <a:latin typeface="Times New Roman" charset="0"/>
                <a:ea typeface="Times New Roman" charset="0"/>
                <a:cs typeface="Times New Roman" charset="0"/>
              </a:rPr>
              <a:t>θεατροπαιδαγωγική</a:t>
            </a:r>
            <a:r>
              <a:rPr lang="el-GR" sz="1600" dirty="0">
                <a:latin typeface="Times New Roman" charset="0"/>
                <a:ea typeface="Times New Roman" charset="0"/>
                <a:cs typeface="Times New Roman" charset="0"/>
              </a:rPr>
              <a:t> στα παιδιά αλλά να κάνει θέατρο και παιχνίδι με τους συμμετέχοντες ή να συμμετέχει στο εργαστήριο μαζί με τους συμμετέχοντες, να δημιουργεί φιλική ατμόσφαιρα, να μη πιέζει τα παιδιά να συμμετέχουν στις δραστηριότητες, να φροντίζει να είναι ασφαλή τόσο κατά τη διάρκεια του </a:t>
            </a:r>
            <a:r>
              <a:rPr lang="el-GR" sz="1600" dirty="0" err="1">
                <a:latin typeface="Times New Roman" charset="0"/>
                <a:ea typeface="Times New Roman" charset="0"/>
                <a:cs typeface="Times New Roman" charset="0"/>
              </a:rPr>
              <a:t>θεατροπαιδαγωγικού</a:t>
            </a:r>
            <a:r>
              <a:rPr lang="el-GR" sz="1600" dirty="0">
                <a:latin typeface="Times New Roman" charset="0"/>
                <a:ea typeface="Times New Roman" charset="0"/>
                <a:cs typeface="Times New Roman" charset="0"/>
              </a:rPr>
              <a:t> προγράμματος όσο και με βάση τη διαμόρφωση του χώρου, να συζητάει τους κανόνες μαζί με τους </a:t>
            </a:r>
            <a:r>
              <a:rPr lang="el-GR" sz="1600" dirty="0" err="1">
                <a:latin typeface="Times New Roman" charset="0"/>
                <a:ea typeface="Times New Roman" charset="0"/>
                <a:cs typeface="Times New Roman" charset="0"/>
              </a:rPr>
              <a:t>συμμετεχόντες</a:t>
            </a:r>
            <a:r>
              <a:rPr lang="el-GR" sz="1600" dirty="0">
                <a:latin typeface="Times New Roman" charset="0"/>
                <a:ea typeface="Times New Roman" charset="0"/>
                <a:cs typeface="Times New Roman" charset="0"/>
              </a:rPr>
              <a:t>, να έχει αναπτύξει θεατρικότητα λόγου και σώματος ώστε να γίνεται κατανοητός από τα παιδιά, να αντιλαμβάνεται τα «σήματα» που του δίνονται τα παιδιά ώστε να προσαρμόζει τις δραστηριότητες, να αντιλαμβάνεται το ποσοστό παρέμβασής του ώστε να επιτρέπει στους συμμετέχοντες να εκφραστούν ελεύθερα, να λύνει τα προβλήματα που δημιουργούνται στη διάρκεια της εμψύχωσης, να εφαρμόζει εξελικτική πορεία των ασκήσεων και να αξιολογεί και μόνος του και μαζί με τους </a:t>
            </a:r>
            <a:r>
              <a:rPr lang="el-GR" sz="1600" dirty="0" err="1">
                <a:latin typeface="Times New Roman" charset="0"/>
                <a:ea typeface="Times New Roman" charset="0"/>
                <a:cs typeface="Times New Roman" charset="0"/>
              </a:rPr>
              <a:t>συμεμτέχοντες</a:t>
            </a:r>
            <a:r>
              <a:rPr lang="el-GR" sz="1600" dirty="0">
                <a:latin typeface="Times New Roman" charset="0"/>
                <a:ea typeface="Times New Roman" charset="0"/>
                <a:cs typeface="Times New Roman" charset="0"/>
              </a:rPr>
              <a:t> το </a:t>
            </a:r>
            <a:r>
              <a:rPr lang="el-GR" sz="1600" dirty="0" err="1">
                <a:latin typeface="Times New Roman" charset="0"/>
                <a:ea typeface="Times New Roman" charset="0"/>
                <a:cs typeface="Times New Roman" charset="0"/>
              </a:rPr>
              <a:t>θεατροπαιδαγωγικό</a:t>
            </a:r>
            <a:r>
              <a:rPr lang="el-GR" sz="1600" dirty="0">
                <a:latin typeface="Times New Roman" charset="0"/>
                <a:ea typeface="Times New Roman" charset="0"/>
                <a:cs typeface="Times New Roman" charset="0"/>
              </a:rPr>
              <a:t> πρόγραμμα στο τέλος της εμψύχωσης.             </a:t>
            </a:r>
            <a:endParaRPr lang="en-US" dirty="0">
              <a:latin typeface="Times New Roman" charset="0"/>
              <a:ea typeface="Times New Roman" charset="0"/>
              <a:cs typeface="Times New Roman" charset="0"/>
            </a:endParaRPr>
          </a:p>
        </p:txBody>
      </p:sp>
      <p:sp>
        <p:nvSpPr>
          <p:cNvPr id="6" name="TextBox 5"/>
          <p:cNvSpPr txBox="1"/>
          <p:nvPr/>
        </p:nvSpPr>
        <p:spPr>
          <a:xfrm>
            <a:off x="0" y="4095351"/>
            <a:ext cx="11951594" cy="830997"/>
          </a:xfrm>
          <a:prstGeom prst="rect">
            <a:avLst/>
          </a:prstGeom>
          <a:noFill/>
        </p:spPr>
        <p:txBody>
          <a:bodyPr wrap="square" rtlCol="0">
            <a:spAutoFit/>
          </a:bodyPr>
          <a:lstStyle/>
          <a:p>
            <a:pPr algn="just">
              <a:lnSpc>
                <a:spcPct val="150000"/>
              </a:lnSpc>
            </a:pPr>
            <a:r>
              <a:rPr lang="el-GR" sz="1600" dirty="0">
                <a:latin typeface="Times New Roman" charset="0"/>
                <a:ea typeface="Times New Roman" charset="0"/>
                <a:cs typeface="Times New Roman" charset="0"/>
              </a:rPr>
              <a:t>- </a:t>
            </a:r>
            <a:r>
              <a:rPr lang="el-GR" sz="1600" b="1" dirty="0">
                <a:latin typeface="Times New Roman" charset="0"/>
                <a:ea typeface="Times New Roman" charset="0"/>
                <a:cs typeface="Times New Roman" charset="0"/>
              </a:rPr>
              <a:t>Διαμόρφωση χώρου δράσης</a:t>
            </a:r>
            <a:r>
              <a:rPr lang="en-US" sz="1600" b="1"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Να απομακρύνονται οι καρέκλες ώστε να μπορεί να δημιουργηθεί ελεύθερος χώρος να δράσουν τα παιδιά και να τοποθετηθούν πανιά στο χώρο που θα επιτρέψει τα παιδιά να κινηθούν με ελευθερία στον χώρο.  </a:t>
            </a:r>
            <a:endParaRPr lang="en-US" sz="1600" b="1" dirty="0">
              <a:latin typeface="Times New Roman" charset="0"/>
              <a:ea typeface="Times New Roman" charset="0"/>
              <a:cs typeface="Times New Roman" charset="0"/>
            </a:endParaRPr>
          </a:p>
        </p:txBody>
      </p:sp>
      <p:sp>
        <p:nvSpPr>
          <p:cNvPr id="7" name="TextBox 6"/>
          <p:cNvSpPr txBox="1"/>
          <p:nvPr/>
        </p:nvSpPr>
        <p:spPr>
          <a:xfrm>
            <a:off x="45076" y="5027453"/>
            <a:ext cx="12101848" cy="786754"/>
          </a:xfrm>
          <a:prstGeom prst="rect">
            <a:avLst/>
          </a:prstGeom>
          <a:noFill/>
        </p:spPr>
        <p:txBody>
          <a:bodyPr wrap="square" rtlCol="0">
            <a:spAutoFit/>
          </a:bodyPr>
          <a:lstStyle/>
          <a:p>
            <a:pPr algn="just">
              <a:lnSpc>
                <a:spcPct val="150000"/>
              </a:lnSpc>
            </a:pPr>
            <a:r>
              <a:rPr lang="el-GR" sz="1600" dirty="0">
                <a:latin typeface="Times New Roman" charset="0"/>
                <a:ea typeface="Times New Roman" charset="0"/>
                <a:cs typeface="Times New Roman" charset="0"/>
              </a:rPr>
              <a:t>- </a:t>
            </a:r>
            <a:r>
              <a:rPr lang="el-GR" sz="1600" b="1" dirty="0">
                <a:latin typeface="Times New Roman" charset="0"/>
                <a:ea typeface="Times New Roman" charset="0"/>
                <a:cs typeface="Times New Roman" charset="0"/>
              </a:rPr>
              <a:t>Διαμόρφωση περιβάλλοντος δράσης</a:t>
            </a:r>
            <a:r>
              <a:rPr lang="en-US" sz="1600" b="1" dirty="0">
                <a:latin typeface="Times New Roman" charset="0"/>
                <a:ea typeface="Times New Roman" charset="0"/>
                <a:cs typeface="Times New Roman" charset="0"/>
              </a:rPr>
              <a:t>:</a:t>
            </a:r>
            <a:r>
              <a:rPr lang="el-GR" sz="1600" b="1"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Στον χώρο μπορούν να χρησιμοποιηθούν σκηνικά, κατασκευές, κατάλληλος φωτισμός, μουσικό υπόβαθρο και σκηνικά αντικείμενο για να ορίσουν τον δραματικό χώρο.</a:t>
            </a: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41854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12101848" cy="7365478"/>
          </a:xfrm>
          <a:prstGeom prst="rect">
            <a:avLst/>
          </a:prstGeom>
          <a:noFill/>
        </p:spPr>
        <p:txBody>
          <a:bodyPr wrap="square" rtlCol="0">
            <a:spAutoFit/>
          </a:bodyPr>
          <a:lstStyle/>
          <a:p>
            <a:pPr marL="285750" indent="-285750" algn="just">
              <a:lnSpc>
                <a:spcPct val="150000"/>
              </a:lnSpc>
              <a:buFontTx/>
              <a:buChar char="-"/>
            </a:pPr>
            <a:r>
              <a:rPr lang="el-GR" sz="1600" b="1" u="sng" dirty="0">
                <a:latin typeface="Times New Roman" charset="0"/>
                <a:ea typeface="Times New Roman" charset="0"/>
                <a:cs typeface="Times New Roman" charset="0"/>
              </a:rPr>
              <a:t>Η μεθοδολογία διδασκαλίας</a:t>
            </a:r>
            <a:r>
              <a:rPr lang="en-US" sz="1600" b="1" u="sng" dirty="0">
                <a:latin typeface="Times New Roman" charset="0"/>
                <a:ea typeface="Times New Roman" charset="0"/>
                <a:cs typeface="Times New Roman" charset="0"/>
              </a:rPr>
              <a:t>:</a:t>
            </a:r>
            <a:r>
              <a:rPr lang="el-GR" sz="1600" b="1" u="sng" dirty="0">
                <a:latin typeface="Times New Roman" charset="0"/>
                <a:ea typeface="Times New Roman" charset="0"/>
                <a:cs typeface="Times New Roman" charset="0"/>
              </a:rPr>
              <a:t> </a:t>
            </a:r>
            <a:endParaRPr lang="en-US" sz="1600" b="1" u="sng" dirty="0">
              <a:latin typeface="Times New Roman" charset="0"/>
              <a:ea typeface="Times New Roman" charset="0"/>
              <a:cs typeface="Times New Roman" charset="0"/>
            </a:endParaRPr>
          </a:p>
          <a:p>
            <a:pPr marL="285750" indent="-285750" algn="just">
              <a:lnSpc>
                <a:spcPct val="150000"/>
              </a:lnSpc>
              <a:buFont typeface="Arial" charset="0"/>
              <a:buChar char="•"/>
            </a:pPr>
            <a:r>
              <a:rPr lang="el-GR" sz="1500" b="1" dirty="0">
                <a:latin typeface="Times New Roman" charset="0"/>
                <a:ea typeface="Times New Roman" charset="0"/>
                <a:cs typeface="Times New Roman" charset="0"/>
              </a:rPr>
              <a:t>Αλληλουχία ασκήσεων</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Οργάνωση ασκήσεων από τις πιο απλές στις πιο σύνθετες, συνάφεια ασκήσεων μεταξύ τους και με το κεντρικό θέμα, ρυθμός ασκήσεων ώστε να μην εναλλάσσονται γρήγορα και να μην αφήνει κενά.  </a:t>
            </a:r>
            <a:endParaRPr lang="en-US" sz="1500" dirty="0">
              <a:latin typeface="Times New Roman" charset="0"/>
              <a:ea typeface="Times New Roman" charset="0"/>
              <a:cs typeface="Times New Roman" charset="0"/>
            </a:endParaRPr>
          </a:p>
          <a:p>
            <a:pPr marL="285750" indent="-285750" algn="just">
              <a:lnSpc>
                <a:spcPct val="150000"/>
              </a:lnSpc>
              <a:buFont typeface="Arial" charset="0"/>
              <a:buChar char="•"/>
            </a:pPr>
            <a:r>
              <a:rPr lang="el-GR" sz="1500" b="1" dirty="0">
                <a:latin typeface="Times New Roman" charset="0"/>
                <a:ea typeface="Times New Roman" charset="0"/>
                <a:cs typeface="Times New Roman" charset="0"/>
              </a:rPr>
              <a:t>Διάρκεια</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Για παιδιά ηλικίας 4-7 ετών είναι μέχρι και 60΄, ενώ για παιδιά ηλικίας 8-14 ετών μέχρι και 90΄.</a:t>
            </a:r>
          </a:p>
          <a:p>
            <a:pPr marL="285750" indent="-285750" algn="just">
              <a:lnSpc>
                <a:spcPct val="150000"/>
              </a:lnSpc>
              <a:buFont typeface="Arial" charset="0"/>
              <a:buChar char="•"/>
            </a:pP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Σύνολο μαθητών</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Σύμφωνα με τον Σταμάτη </a:t>
            </a:r>
            <a:r>
              <a:rPr lang="el-GR" sz="1500" dirty="0" err="1">
                <a:latin typeface="Times New Roman" charset="0"/>
                <a:ea typeface="Times New Roman" charset="0"/>
                <a:cs typeface="Times New Roman" charset="0"/>
              </a:rPr>
              <a:t>Γαργαλιάνο</a:t>
            </a:r>
            <a:r>
              <a:rPr lang="el-GR" sz="1500" dirty="0">
                <a:latin typeface="Times New Roman" charset="0"/>
                <a:ea typeface="Times New Roman" charset="0"/>
                <a:cs typeface="Times New Roman" charset="0"/>
              </a:rPr>
              <a:t> ο μικρότερος αριθμός για την ομαλή διεξαγωγή του θεατρικού παιχνιδιού είναι από 8 μέχρι 20 μαθητές. Σύμφωνα με «το νέο πλαίσιο για την προσχολική αγωγή των παιδιών 0-4 στην Ελλάδα», αντιστοιχούν κατά μέσον όρο  2 παιδαγωγοί και 1 βοηθός για 12 παιδιά ηλικίας από 6 μηνών μέχρι 2,5 ετών και 2 παιδαγωγοί για 25 παιδιά ηλικίας από 2,5 μέχρι 4 ετών.</a:t>
            </a:r>
          </a:p>
          <a:p>
            <a:pPr marL="285750" indent="-285750" algn="just">
              <a:lnSpc>
                <a:spcPct val="150000"/>
              </a:lnSpc>
              <a:buFont typeface="Arial" charset="0"/>
              <a:buChar char="•"/>
            </a:pPr>
            <a:r>
              <a:rPr lang="el-GR" sz="1500" b="1" dirty="0">
                <a:latin typeface="Times New Roman" charset="0"/>
                <a:ea typeface="Times New Roman" charset="0"/>
                <a:cs typeface="Times New Roman" charset="0"/>
              </a:rPr>
              <a:t>Δομή μαθήματος και φάσεις ανάπτυξης θεατρικού παιχνιδιού</a:t>
            </a:r>
            <a:r>
              <a:rPr lang="en-US" sz="15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Κάθε συνάντηση </a:t>
            </a:r>
            <a:r>
              <a:rPr lang="el-GR" sz="1500" dirty="0" err="1">
                <a:latin typeface="Times New Roman" charset="0"/>
                <a:ea typeface="Times New Roman" charset="0"/>
                <a:cs typeface="Times New Roman" charset="0"/>
              </a:rPr>
              <a:t>θεατροπαιδαγωγικού</a:t>
            </a:r>
            <a:r>
              <a:rPr lang="el-GR" sz="1500" dirty="0">
                <a:latin typeface="Times New Roman" charset="0"/>
                <a:ea typeface="Times New Roman" charset="0"/>
                <a:cs typeface="Times New Roman" charset="0"/>
              </a:rPr>
              <a:t> προγράμματος μπορεί να αποτελείται από την αρχή, τη μέση και το τέλος, μέρη στα οποία σχετίζονται με τις τέσσερις φάσεις του θεατρικού παιχνιδιού κατά τη διάρκεια των οποίων ο παιδαγωγός/εμψυχωτής προσεγγίζει το θέμα της κάθε συνάντησης το οποίο είτε επέλεξε ο ίδιος είτε το επέλεξε μαζί με τους μαθητές με βάση ανάλογες ασκήσεις και τεχνικές θεατρικού παιχνιδιού.</a:t>
            </a:r>
          </a:p>
          <a:p>
            <a:pPr marL="285750" indent="-285750" algn="just">
              <a:lnSpc>
                <a:spcPct val="150000"/>
              </a:lnSpc>
              <a:buFontTx/>
              <a:buChar char="-"/>
            </a:pPr>
            <a:r>
              <a:rPr lang="el-GR" sz="1500" b="1" dirty="0">
                <a:latin typeface="Times New Roman" charset="0"/>
                <a:ea typeface="Times New Roman" charset="0"/>
                <a:cs typeface="Times New Roman" charset="0"/>
              </a:rPr>
              <a:t>Αρχή</a:t>
            </a:r>
            <a:r>
              <a:rPr lang="en-US" sz="1500" b="1"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Συνδέεται με </a:t>
            </a:r>
            <a:r>
              <a:rPr lang="el-GR" sz="1500" b="1" dirty="0">
                <a:latin typeface="Times New Roman" charset="0"/>
                <a:ea typeface="Times New Roman" charset="0"/>
                <a:cs typeface="Times New Roman" charset="0"/>
              </a:rPr>
              <a:t>τη</a:t>
            </a: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φάση της απελευθέρωσης </a:t>
            </a:r>
            <a:r>
              <a:rPr lang="el-GR" sz="1500" dirty="0">
                <a:latin typeface="Times New Roman" charset="0"/>
                <a:ea typeface="Times New Roman" charset="0"/>
                <a:cs typeface="Times New Roman" charset="0"/>
              </a:rPr>
              <a:t>στην οποία επιχειρείται η ευαισθητοποίηση και η συγκρότηση της ομάδας με ασκήσεις που ελεύθερης σωματικής κίνησης, παρατήρησης του χώρου και επικοινωνίας εισάγοντας τους μαθητές στο μυθοπλαστικό περιβάλλον. Στη φάση της προθέρμανσης οι συμμετέχοντες μαθαίνουν το λεξιλόγιο του θεάτρου ώστε να επικοινωνήσουν στη συνέχεια ως «δραματικοί χαρακτήρες "στα πλαίσια του μυθοπλαστικού περιβάλλοντος μέσω λεκτικής και σωματικής επικοινωνίας. </a:t>
            </a:r>
          </a:p>
          <a:p>
            <a:pPr marL="285750" indent="-285750" algn="just">
              <a:lnSpc>
                <a:spcPct val="150000"/>
              </a:lnSpc>
              <a:buFontTx/>
              <a:buChar char="-"/>
            </a:pPr>
            <a:r>
              <a:rPr lang="el-GR" sz="1500" b="1" dirty="0">
                <a:latin typeface="Times New Roman" charset="0"/>
                <a:ea typeface="Times New Roman" charset="0"/>
                <a:cs typeface="Times New Roman" charset="0"/>
              </a:rPr>
              <a:t>Μέση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Συνδέεται με </a:t>
            </a:r>
            <a:r>
              <a:rPr lang="el-GR" sz="1500" b="1" dirty="0">
                <a:latin typeface="Times New Roman" charset="0"/>
                <a:ea typeface="Times New Roman" charset="0"/>
                <a:cs typeface="Times New Roman" charset="0"/>
              </a:rPr>
              <a:t>τη φάση της αναπαραγωγής </a:t>
            </a:r>
            <a:r>
              <a:rPr lang="el-GR" sz="1500" dirty="0">
                <a:latin typeface="Times New Roman" charset="0"/>
                <a:ea typeface="Times New Roman" charset="0"/>
                <a:cs typeface="Times New Roman" charset="0"/>
              </a:rPr>
              <a:t>όποτε </a:t>
            </a:r>
            <a:r>
              <a:rPr lang="el-GR" sz="1500" dirty="0" err="1">
                <a:latin typeface="Times New Roman" charset="0"/>
                <a:ea typeface="Times New Roman" charset="0"/>
                <a:cs typeface="Times New Roman" charset="0"/>
              </a:rPr>
              <a:t>τοινσυμμετέχοντες</a:t>
            </a:r>
            <a:r>
              <a:rPr lang="el-GR" sz="1500" dirty="0">
                <a:latin typeface="Times New Roman" charset="0"/>
                <a:ea typeface="Times New Roman" charset="0"/>
                <a:cs typeface="Times New Roman" charset="0"/>
              </a:rPr>
              <a:t> έχοντας απελευθερώσει τη δημιουργικότητα και τη φαντασία τους μέσω της ευαισθητοποίησης του εσωτερικού τους κόσμου τον οποίο τον εξέφρασαν μέσω του θεατρικού κώδικα, χρησιμοποιούν τον κώδικα αυτό για να πειραματιστούν με παιγνιώδη τρόπο πάνω στα δομικά στοιχεία του θεάτρου δηλαδή στον δραματικό χώρο, στον δραματικό χρόνο, στους δραματικούς χαρακτήρες, στις δραματικές καταστάσεις και εντέλει στη δραματική πλοκή που χτίζουν αυθόρμητα με παιγνιώδη τρόπο.</a:t>
            </a:r>
          </a:p>
          <a:p>
            <a:pPr marL="285750" indent="-285750" algn="just">
              <a:lnSpc>
                <a:spcPct val="150000"/>
              </a:lnSpc>
              <a:buFontTx/>
              <a:buChar char="-"/>
            </a:pPr>
            <a:r>
              <a:rPr lang="el-GR" sz="1500" dirty="0">
                <a:latin typeface="Times New Roman" charset="0"/>
                <a:ea typeface="Times New Roman" charset="0"/>
                <a:cs typeface="Times New Roman" charset="0"/>
              </a:rPr>
              <a:t> </a:t>
            </a:r>
            <a:endParaRPr lang="en-US" sz="1500" dirty="0">
              <a:latin typeface="Times New Roman" charset="0"/>
              <a:ea typeface="Times New Roman" charset="0"/>
              <a:cs typeface="Times New Roman" charset="0"/>
            </a:endParaRPr>
          </a:p>
          <a:p>
            <a:pPr marL="285750" indent="-285750" algn="just">
              <a:lnSpc>
                <a:spcPct val="150000"/>
              </a:lnSpc>
              <a:buFont typeface="Arial" charset="0"/>
              <a:buChar char="•"/>
            </a:pPr>
            <a:endParaRPr lang="en-US" sz="16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75951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2077492"/>
          </a:xfrm>
          <a:prstGeom prst="rect">
            <a:avLst/>
          </a:prstGeom>
        </p:spPr>
        <p:txBody>
          <a:bodyPr wrap="square">
            <a:spAutoFit/>
          </a:bodyPr>
          <a:lstStyle/>
          <a:p>
            <a:pPr marL="285750" indent="-285750" algn="just">
              <a:lnSpc>
                <a:spcPct val="150000"/>
              </a:lnSpc>
              <a:buFontTx/>
              <a:buChar char="-"/>
            </a:pPr>
            <a:r>
              <a:rPr lang="el-GR" sz="1500" b="1" dirty="0">
                <a:latin typeface="Times New Roman" charset="0"/>
                <a:ea typeface="Times New Roman" charset="0"/>
                <a:cs typeface="Times New Roman" charset="0"/>
              </a:rPr>
              <a:t>Τέλος</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Μπορεί να συνδεθεί με </a:t>
            </a:r>
            <a:r>
              <a:rPr lang="el-GR" sz="1500" b="1" dirty="0">
                <a:latin typeface="Times New Roman" charset="0"/>
                <a:ea typeface="Times New Roman" charset="0"/>
                <a:cs typeface="Times New Roman" charset="0"/>
              </a:rPr>
              <a:t>τη φάση του </a:t>
            </a:r>
            <a:r>
              <a:rPr lang="el-GR" sz="1400" b="1" dirty="0">
                <a:latin typeface="Times New Roman" charset="0"/>
                <a:ea typeface="Times New Roman" charset="0"/>
                <a:cs typeface="Times New Roman" charset="0"/>
              </a:rPr>
              <a:t>σκηνικού αυτοσχεδιασμού </a:t>
            </a:r>
            <a:r>
              <a:rPr lang="el-GR" sz="1400" dirty="0">
                <a:latin typeface="Times New Roman" charset="0"/>
                <a:ea typeface="Times New Roman" charset="0"/>
                <a:cs typeface="Times New Roman" charset="0"/>
              </a:rPr>
              <a:t>κατά τη διάρκεια της οποίας τοι συμμετέχοντες μετουσιώνουν  το αυθόρμητο παιχνίδι με βάση τα δομικά στοιχεία του θεάτρου πάνω στην αυτοσχεδιαστική δραματική πλοκή σε θεατρική πράξη διαμορφώνοντας τη δράση που προηγήθηκε στη φάση της αναπαραγωγής, αναλαμβάνοντας διαφορετικούς ρόλους όπως του «ηθοποιού», του «σκηνοθέτη», του «συγγραφέα», του «σκηνογράφου», του «θεατή», του «ενδυματολόγου», του «μουσικού», που χρειάζονται την οργάνωση ενός καλλιτεχνικού θεάματος. Αυτό το στάδιο συνδέεται και με τη φάση της ανάλυσης/αξιολόγησης το παιχνίδι και το θεατρικό βίωμα γίνονται είτε λόγος και διάλογος ανάμεσα στα μέλη της ομάδας, είτε θεατρική πράξη, με στόχο την αξιολόγηση της συνολικής εμπειρίας</a:t>
            </a:r>
            <a:r>
              <a:rPr lang="el-GR" sz="1500" dirty="0">
                <a:latin typeface="Times New Roman" charset="0"/>
                <a:ea typeface="Times New Roman" charset="0"/>
                <a:cs typeface="Times New Roman" charset="0"/>
              </a:rPr>
              <a:t>.</a:t>
            </a:r>
          </a:p>
        </p:txBody>
      </p:sp>
      <p:sp>
        <p:nvSpPr>
          <p:cNvPr id="7" name="TextBox 6"/>
          <p:cNvSpPr txBox="1"/>
          <p:nvPr/>
        </p:nvSpPr>
        <p:spPr>
          <a:xfrm>
            <a:off x="0" y="2318197"/>
            <a:ext cx="12192000" cy="3739485"/>
          </a:xfrm>
          <a:prstGeom prst="rect">
            <a:avLst/>
          </a:prstGeom>
          <a:noFill/>
        </p:spPr>
        <p:txBody>
          <a:bodyPr wrap="square" rtlCol="0">
            <a:spAutoFit/>
          </a:bodyPr>
          <a:lstStyle/>
          <a:p>
            <a:pPr marL="285750" indent="-285750" algn="just">
              <a:lnSpc>
                <a:spcPct val="150000"/>
              </a:lnSpc>
              <a:buFont typeface="Arial" charset="0"/>
              <a:buChar char="•"/>
            </a:pPr>
            <a:r>
              <a:rPr lang="el-GR" sz="1500" b="1" u="sng" dirty="0">
                <a:latin typeface="Times New Roman" charset="0"/>
                <a:ea typeface="Times New Roman" charset="0"/>
                <a:cs typeface="Times New Roman" charset="0"/>
              </a:rPr>
              <a:t>Ενδεικτικές θεατρικές τεχνικές για την κάθε φάση</a:t>
            </a:r>
          </a:p>
          <a:p>
            <a:pPr algn="just">
              <a:lnSpc>
                <a:spcPct val="150000"/>
              </a:lnSpc>
            </a:pPr>
            <a:r>
              <a:rPr lang="el-GR" sz="1500" b="1" dirty="0">
                <a:latin typeface="Times New Roman" charset="0"/>
                <a:ea typeface="Times New Roman" charset="0"/>
                <a:cs typeface="Times New Roman" charset="0"/>
              </a:rPr>
              <a:t>- Φάση Απελευθέρωσης</a:t>
            </a:r>
            <a:r>
              <a:rPr lang="en-US"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Στη φάση της απελευθέρωσης οι μαθητές επιδίδονται ε ασκήσεις που οδηγούν τα παιδιά στο παιχνίδι μέσω της σωματικής και λεκτικής έκφρασης ως έμμεση εκμάθηση της θεατρικής γλώσσας. </a:t>
            </a:r>
            <a:r>
              <a:rPr lang="el-GR" sz="1400" dirty="0">
                <a:latin typeface="Times New Roman" charset="0"/>
                <a:ea typeface="Times New Roman" charset="0"/>
                <a:cs typeface="Times New Roman" charset="0"/>
              </a:rPr>
              <a:t>Οι πιο «κοινές κατηγορίες» είναι οι </a:t>
            </a:r>
            <a:r>
              <a:rPr lang="el-GR" sz="1400" b="1" dirty="0">
                <a:latin typeface="Times New Roman" charset="0"/>
                <a:ea typeface="Times New Roman" charset="0"/>
                <a:cs typeface="Times New Roman" charset="0"/>
              </a:rPr>
              <a:t>ασκήσεις αναγνώρισης </a:t>
            </a:r>
            <a:r>
              <a:rPr lang="el-GR" sz="1400" dirty="0">
                <a:latin typeface="Times New Roman" charset="0"/>
                <a:ea typeface="Times New Roman" charset="0"/>
                <a:cs typeface="Times New Roman" charset="0"/>
              </a:rPr>
              <a:t>(όνομα με διαφορετική ένταση, συναίσθημα, μορφασμούς κ.τ.λ.), οι </a:t>
            </a:r>
            <a:r>
              <a:rPr lang="el-GR" sz="1400" b="1" dirty="0">
                <a:latin typeface="Times New Roman" charset="0"/>
                <a:ea typeface="Times New Roman" charset="0"/>
                <a:cs typeface="Times New Roman" charset="0"/>
              </a:rPr>
              <a:t>ασκήσεις σωματικής κίνησης και έκφρασης </a:t>
            </a:r>
            <a:r>
              <a:rPr lang="el-GR" sz="1400" dirty="0">
                <a:latin typeface="Times New Roman" charset="0"/>
                <a:ea typeface="Times New Roman" charset="0"/>
                <a:cs typeface="Times New Roman" charset="0"/>
              </a:rPr>
              <a:t>(βαδίσματα, παντομίμα, μίμηση), </a:t>
            </a:r>
            <a:r>
              <a:rPr lang="el-GR" sz="1400" b="1" dirty="0">
                <a:latin typeface="Times New Roman" charset="0"/>
                <a:ea typeface="Times New Roman" charset="0"/>
                <a:cs typeface="Times New Roman" charset="0"/>
              </a:rPr>
              <a:t>ασκήσεις φαντασίας και μεταμορφώσεων </a:t>
            </a:r>
            <a:r>
              <a:rPr lang="el-GR" sz="1400" dirty="0">
                <a:latin typeface="Times New Roman" charset="0"/>
                <a:ea typeface="Times New Roman" charset="0"/>
                <a:cs typeface="Times New Roman" charset="0"/>
              </a:rPr>
              <a:t>(μεταμορφώσεις σε αντικείμενα, σε δραματικούς χαρακτήρες, σε πλάσματα φαντασίας), </a:t>
            </a:r>
            <a:r>
              <a:rPr lang="el-GR" sz="1400" b="1" dirty="0">
                <a:latin typeface="Times New Roman" charset="0"/>
                <a:ea typeface="Times New Roman" charset="0"/>
                <a:cs typeface="Times New Roman" charset="0"/>
              </a:rPr>
              <a:t>ασκήσεις ρυθμών και φωνής </a:t>
            </a:r>
            <a:r>
              <a:rPr lang="el-GR" sz="1400" dirty="0">
                <a:latin typeface="Times New Roman" charset="0"/>
                <a:ea typeface="Times New Roman" charset="0"/>
                <a:cs typeface="Times New Roman" charset="0"/>
              </a:rPr>
              <a:t>(διαφορετικές αναπνοές, ρυθμούς με συλλαβές, μπορεί να το πει η ομάδα) και </a:t>
            </a:r>
            <a:r>
              <a:rPr lang="el-GR" sz="1400" b="1" dirty="0">
                <a:latin typeface="Times New Roman" charset="0"/>
                <a:ea typeface="Times New Roman" charset="0"/>
                <a:cs typeface="Times New Roman" charset="0"/>
              </a:rPr>
              <a:t>ασκήσεις λεκτικών αυτοσχεδιασμών </a:t>
            </a:r>
            <a:r>
              <a:rPr lang="el-GR" sz="1400" dirty="0">
                <a:latin typeface="Times New Roman" charset="0"/>
                <a:ea typeface="Times New Roman" charset="0"/>
                <a:cs typeface="Times New Roman" charset="0"/>
              </a:rPr>
              <a:t>(</a:t>
            </a:r>
            <a:r>
              <a:rPr lang="el-GR" sz="1400" dirty="0" err="1">
                <a:latin typeface="Times New Roman" charset="0"/>
                <a:ea typeface="Times New Roman" charset="0"/>
                <a:cs typeface="Times New Roman" charset="0"/>
              </a:rPr>
              <a:t>ιδεοθυέλλα</a:t>
            </a:r>
            <a:r>
              <a:rPr lang="el-GR" sz="1400" dirty="0">
                <a:latin typeface="Times New Roman" charset="0"/>
                <a:ea typeface="Times New Roman" charset="0"/>
                <a:cs typeface="Times New Roman" charset="0"/>
              </a:rPr>
              <a:t>, μια φανταστική κατάσταση σαν να τη ζήσαμε, το κουτί). Θα μπορούσαν να προστεθούν  οι κατηγορίες των </a:t>
            </a:r>
            <a:r>
              <a:rPr lang="el-GR" sz="1400" b="1" dirty="0">
                <a:latin typeface="Times New Roman" charset="0"/>
                <a:ea typeface="Times New Roman" charset="0"/>
                <a:cs typeface="Times New Roman" charset="0"/>
              </a:rPr>
              <a:t>ασκήσεων χαλάρωσης </a:t>
            </a:r>
            <a:r>
              <a:rPr lang="el-GR" sz="1400" dirty="0">
                <a:latin typeface="Times New Roman" charset="0"/>
                <a:ea typeface="Times New Roman" charset="0"/>
                <a:cs typeface="Times New Roman" charset="0"/>
              </a:rPr>
              <a:t>(βαθιές αναπνοές, αφήγηση, μουσικό ερέθισμα), </a:t>
            </a:r>
            <a:r>
              <a:rPr lang="el-GR" sz="1400" b="1" dirty="0">
                <a:latin typeface="Times New Roman" charset="0"/>
                <a:ea typeface="Times New Roman" charset="0"/>
                <a:cs typeface="Times New Roman" charset="0"/>
              </a:rPr>
              <a:t>των ασκήσεων παρατήρησης </a:t>
            </a:r>
            <a:r>
              <a:rPr lang="el-GR" sz="1400" dirty="0">
                <a:latin typeface="Times New Roman" charset="0"/>
                <a:ea typeface="Times New Roman" charset="0"/>
                <a:cs typeface="Times New Roman" charset="0"/>
              </a:rPr>
              <a:t>(παρατήρηση του χώρου, των μελών του σώματος, του φωτός), </a:t>
            </a:r>
            <a:r>
              <a:rPr lang="el-GR" sz="1400" b="1" dirty="0">
                <a:latin typeface="Times New Roman" charset="0"/>
                <a:ea typeface="Times New Roman" charset="0"/>
                <a:cs typeface="Times New Roman" charset="0"/>
              </a:rPr>
              <a:t>των ασκήσεων της αντίληψης των αισθήσεων </a:t>
            </a:r>
            <a:r>
              <a:rPr lang="el-GR" sz="1400" dirty="0">
                <a:latin typeface="Times New Roman" charset="0"/>
                <a:ea typeface="Times New Roman" charset="0"/>
                <a:cs typeface="Times New Roman" charset="0"/>
              </a:rPr>
              <a:t>(ασκήσεις διερεύνησης με όσφρηση, ασκήσεις διερεύνησης με αφή.), </a:t>
            </a:r>
            <a:r>
              <a:rPr lang="el-GR" sz="1400" b="1" dirty="0">
                <a:latin typeface="Times New Roman" charset="0"/>
                <a:ea typeface="Times New Roman" charset="0"/>
                <a:cs typeface="Times New Roman" charset="0"/>
              </a:rPr>
              <a:t>οι ασκήσεις εμπιστοσύνης και συνεργασίας</a:t>
            </a:r>
            <a:r>
              <a:rPr lang="el-GR" sz="1400" dirty="0">
                <a:latin typeface="Times New Roman" charset="0"/>
                <a:ea typeface="Times New Roman" charset="0"/>
                <a:cs typeface="Times New Roman" charset="0"/>
              </a:rPr>
              <a:t> (αγάλματα, μαριονέτες, καθρέφτης) και </a:t>
            </a:r>
            <a:r>
              <a:rPr lang="el-GR" sz="1400" b="1" dirty="0">
                <a:latin typeface="Times New Roman" charset="0"/>
                <a:ea typeface="Times New Roman" charset="0"/>
                <a:cs typeface="Times New Roman" charset="0"/>
              </a:rPr>
              <a:t>ασκήσεις χειρισμός αντικειμένων </a:t>
            </a:r>
            <a:r>
              <a:rPr lang="el-GR" sz="1400" dirty="0">
                <a:latin typeface="Times New Roman" charset="0"/>
                <a:ea typeface="Times New Roman" charset="0"/>
                <a:cs typeface="Times New Roman" charset="0"/>
              </a:rPr>
              <a:t>(ρεαλιστική &amp; συμβολική χρήση κειμένων, αυτοσχεδιασμός με αόρατα αντικείμενα)    </a:t>
            </a:r>
            <a:endParaRPr lang="en-US" sz="1400" dirty="0">
              <a:latin typeface="Times New Roman" charset="0"/>
              <a:ea typeface="Times New Roman" charset="0"/>
              <a:cs typeface="Times New Roman" charset="0"/>
            </a:endParaRPr>
          </a:p>
          <a:p>
            <a:pPr algn="just">
              <a:lnSpc>
                <a:spcPct val="150000"/>
              </a:lnSpc>
            </a:pPr>
            <a:endParaRPr lang="en-US" sz="15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93463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0153" y="103031"/>
            <a:ext cx="11990230" cy="7206588"/>
          </a:xfrm>
          <a:prstGeom prst="rect">
            <a:avLst/>
          </a:prstGeom>
          <a:noFill/>
        </p:spPr>
        <p:txBody>
          <a:bodyPr wrap="square" rtlCol="0">
            <a:spAutoFit/>
          </a:bodyPr>
          <a:lstStyle/>
          <a:p>
            <a:pPr marL="285750" indent="-285750" algn="just">
              <a:lnSpc>
                <a:spcPct val="150000"/>
              </a:lnSpc>
              <a:buFontTx/>
              <a:buChar char="-"/>
            </a:pPr>
            <a:r>
              <a:rPr lang="el-GR" sz="1500" b="1" dirty="0">
                <a:latin typeface="Times New Roman" charset="0"/>
                <a:ea typeface="Times New Roman" charset="0"/>
                <a:cs typeface="Times New Roman" charset="0"/>
              </a:rPr>
              <a:t>Φάση Αναπαραγωγής</a:t>
            </a:r>
            <a:r>
              <a:rPr lang="en-US" sz="1500" b="1" dirty="0">
                <a:latin typeface="Times New Roman" charset="0"/>
                <a:ea typeface="Times New Roman" charset="0"/>
                <a:cs typeface="Times New Roman" charset="0"/>
              </a:rPr>
              <a:t>: </a:t>
            </a:r>
            <a:r>
              <a:rPr lang="el-GR" sz="1400" dirty="0">
                <a:latin typeface="Times New Roman" charset="0"/>
                <a:ea typeface="Times New Roman" charset="0"/>
                <a:cs typeface="Times New Roman" charset="0"/>
              </a:rPr>
              <a:t>χρησιμοποιούνται τεχνικές ώστε να μεταβούν τα παιδιά από το πραγματικό στο δραματικό μεταμορφώνοντας το χώρο σε σκηνικό δραματικό περιβάλλον, μεταμορφώνοντας τους εαυτούς τους σε δραματικούς χαρακτήρες χρησιμοποιώντας σωματική και λεκτική έκφραση  για αναπαράστασή τους, επικοινωνώντας μεταξύ τους ως δραματικοί χαρακτήρες αναπτύσσοντας δραματική ένταση και δραματικούς διαλόγους, δημιουργώντας δραματικά σενάρια και ολοκληρωμένη δραματική πλοκή μιας ιστορίας με αρχή, μέση και τέλος, δίνοντας βάση στην αιτία και το αποτέλεσμα, έχοντας ως ερεθίσματα σκίτσα, φωτογραφίες, ήχους, μουσικά ερεθίσματα, αρχέτυπα χαρακτήρων είτε εξελίσσοντας την </a:t>
            </a:r>
            <a:r>
              <a:rPr lang="el-GR" sz="1400" b="1" dirty="0">
                <a:latin typeface="Times New Roman" charset="0"/>
                <a:ea typeface="Times New Roman" charset="0"/>
                <a:cs typeface="Times New Roman" charset="0"/>
              </a:rPr>
              <a:t>κλιμακούμενη</a:t>
            </a:r>
            <a:r>
              <a:rPr lang="el-GR" sz="1400" dirty="0">
                <a:latin typeface="Times New Roman" charset="0"/>
                <a:ea typeface="Times New Roman" charset="0"/>
                <a:cs typeface="Times New Roman" charset="0"/>
              </a:rPr>
              <a:t> δραματική πλοκή αυτοσχεδιαστικά είτε ακολουθώντας </a:t>
            </a:r>
            <a:r>
              <a:rPr lang="el-GR" sz="1400" b="1" dirty="0">
                <a:latin typeface="Times New Roman" charset="0"/>
                <a:ea typeface="Times New Roman" charset="0"/>
                <a:cs typeface="Times New Roman" charset="0"/>
              </a:rPr>
              <a:t>επεισοδιακή πλοκή </a:t>
            </a:r>
            <a:r>
              <a:rPr lang="el-GR" sz="1400" dirty="0">
                <a:latin typeface="Times New Roman" charset="0"/>
                <a:ea typeface="Times New Roman" charset="0"/>
                <a:cs typeface="Times New Roman" charset="0"/>
              </a:rPr>
              <a:t>ακολουθώντας</a:t>
            </a:r>
            <a:r>
              <a:rPr lang="el-GR" sz="1400" b="1" dirty="0">
                <a:latin typeface="Times New Roman" charset="0"/>
                <a:ea typeface="Times New Roman" charset="0"/>
                <a:cs typeface="Times New Roman" charset="0"/>
              </a:rPr>
              <a:t> </a:t>
            </a:r>
            <a:r>
              <a:rPr lang="el-GR" sz="1400" dirty="0">
                <a:latin typeface="Times New Roman" charset="0"/>
                <a:ea typeface="Times New Roman" charset="0"/>
                <a:cs typeface="Times New Roman" charset="0"/>
              </a:rPr>
              <a:t>σενάριο αφηγηματικών κειμένων. </a:t>
            </a:r>
          </a:p>
          <a:p>
            <a:pPr algn="just">
              <a:lnSpc>
                <a:spcPct val="150000"/>
              </a:lnSpc>
            </a:pPr>
            <a:r>
              <a:rPr lang="el-GR" sz="1400" b="1" dirty="0">
                <a:latin typeface="Times New Roman" charset="0"/>
                <a:ea typeface="Times New Roman" charset="0"/>
                <a:cs typeface="Times New Roman" charset="0"/>
              </a:rPr>
              <a:t>Φάση Σκηνικού Αυτοσχεδιασμού</a:t>
            </a:r>
            <a:r>
              <a:rPr lang="en-US" sz="1400" b="1" dirty="0">
                <a:latin typeface="Times New Roman" charset="0"/>
                <a:ea typeface="Times New Roman" charset="0"/>
                <a:cs typeface="Times New Roman" charset="0"/>
              </a:rPr>
              <a:t>:</a:t>
            </a:r>
            <a:r>
              <a:rPr lang="el-GR" sz="1400" b="1" dirty="0">
                <a:latin typeface="Times New Roman" charset="0"/>
                <a:ea typeface="Times New Roman" charset="0"/>
                <a:cs typeface="Times New Roman" charset="0"/>
              </a:rPr>
              <a:t> </a:t>
            </a:r>
            <a:r>
              <a:rPr lang="el-GR" sz="1400" dirty="0">
                <a:latin typeface="Times New Roman" charset="0"/>
                <a:ea typeface="Times New Roman" charset="0"/>
                <a:cs typeface="Times New Roman" charset="0"/>
              </a:rPr>
              <a:t>Το παιχνίδι διερεύνησης  των δομικών στοιχείων του θεάτρου (ρόλος, χώρος, χρόνος, δραματική ένταση κ.τ.λ.) </a:t>
            </a:r>
          </a:p>
          <a:p>
            <a:pPr algn="just">
              <a:lnSpc>
                <a:spcPct val="150000"/>
              </a:lnSpc>
            </a:pPr>
            <a:r>
              <a:rPr lang="el-GR" sz="1400" dirty="0">
                <a:latin typeface="Times New Roman" charset="0"/>
                <a:ea typeface="Times New Roman" charset="0"/>
                <a:cs typeface="Times New Roman" charset="0"/>
              </a:rPr>
              <a:t>και των τεχνικών του δράματος (δράση, διάλογος, χαρακτήρες κ.τ.λ.) μετασχηματίζεται σε ανοιχτή παράσταση, σε σκηνική δράση, σε θεατρική πράξη με βάση τη διερεύνηση της σκηνικής δράσης ως καλλιτεχνικό αποτέλεσμα λαμβάνοντας υπόψη τη σχέση ανάμεσα στον ηθοποιό και τον θεατή. Η δραματική πλοκή μπορεί να περιέχει στοιχεία από τη δράση που προηγήθηκε στη φάση της αναπαραγωγής ώστε να παρουσιασθεί μία δραματική κατάσταση ή περισσότερες από μία, οργανωμένη με αρχή μέση και τέλος. </a:t>
            </a:r>
          </a:p>
          <a:p>
            <a:pPr algn="just">
              <a:lnSpc>
                <a:spcPct val="150000"/>
              </a:lnSpc>
            </a:pPr>
            <a:r>
              <a:rPr lang="el-GR" sz="1400" b="1" dirty="0">
                <a:latin typeface="Times New Roman" charset="0"/>
                <a:ea typeface="Times New Roman" charset="0"/>
                <a:cs typeface="Times New Roman" charset="0"/>
              </a:rPr>
              <a:t>Φάση ανάλυσης/αξιολόγησης</a:t>
            </a:r>
            <a:r>
              <a:rPr lang="en-US" sz="1400" b="1" dirty="0">
                <a:latin typeface="Times New Roman" charset="0"/>
                <a:ea typeface="Times New Roman" charset="0"/>
                <a:cs typeface="Times New Roman" charset="0"/>
              </a:rPr>
              <a:t>:</a:t>
            </a:r>
            <a:r>
              <a:rPr lang="el-GR" sz="1400" dirty="0">
                <a:latin typeface="Times New Roman" charset="0"/>
                <a:ea typeface="Times New Roman" charset="0"/>
                <a:cs typeface="Times New Roman" charset="0"/>
              </a:rPr>
              <a:t> Στη διαδικασία της αξιολόγησης μπορούν να χρησιμοποιηθούν </a:t>
            </a:r>
            <a:r>
              <a:rPr lang="el-GR" sz="1400" b="1" u="sng" dirty="0">
                <a:latin typeface="Times New Roman" charset="0"/>
                <a:ea typeface="Times New Roman" charset="0"/>
                <a:cs typeface="Times New Roman" charset="0"/>
              </a:rPr>
              <a:t>τεχνικές δραματικής έκφρασης </a:t>
            </a:r>
            <a:r>
              <a:rPr lang="el-GR" sz="1400" dirty="0">
                <a:latin typeface="Times New Roman" charset="0"/>
                <a:ea typeface="Times New Roman" charset="0"/>
                <a:cs typeface="Times New Roman" charset="0"/>
              </a:rPr>
              <a:t>όπως </a:t>
            </a:r>
            <a:r>
              <a:rPr lang="el-GR" sz="1400" b="1" dirty="0">
                <a:latin typeface="Times New Roman" charset="0"/>
                <a:ea typeface="Times New Roman" charset="0"/>
                <a:cs typeface="Times New Roman" charset="0"/>
              </a:rPr>
              <a:t>τηλεφωνικές συνδιαλέξεις</a:t>
            </a:r>
            <a:r>
              <a:rPr lang="el-GR" sz="1400" dirty="0">
                <a:latin typeface="Times New Roman" charset="0"/>
                <a:ea typeface="Times New Roman" charset="0"/>
                <a:cs typeface="Times New Roman" charset="0"/>
              </a:rPr>
              <a:t>, </a:t>
            </a:r>
            <a:r>
              <a:rPr lang="el-GR" sz="1400" b="1" dirty="0">
                <a:latin typeface="Times New Roman" charset="0"/>
                <a:ea typeface="Times New Roman" charset="0"/>
                <a:cs typeface="Times New Roman" charset="0"/>
              </a:rPr>
              <a:t>αγάλματα</a:t>
            </a:r>
            <a:r>
              <a:rPr lang="el-GR" sz="1400" dirty="0">
                <a:latin typeface="Times New Roman" charset="0"/>
                <a:ea typeface="Times New Roman" charset="0"/>
                <a:cs typeface="Times New Roman" charset="0"/>
              </a:rPr>
              <a:t>, </a:t>
            </a:r>
            <a:r>
              <a:rPr lang="el-GR" sz="1400" b="1" dirty="0">
                <a:latin typeface="Times New Roman" charset="0"/>
                <a:ea typeface="Times New Roman" charset="0"/>
                <a:cs typeface="Times New Roman" charset="0"/>
              </a:rPr>
              <a:t>παντομίμα</a:t>
            </a:r>
            <a:r>
              <a:rPr lang="el-GR" sz="1400" dirty="0">
                <a:latin typeface="Times New Roman" charset="0"/>
                <a:ea typeface="Times New Roman" charset="0"/>
                <a:cs typeface="Times New Roman" charset="0"/>
              </a:rPr>
              <a:t>, </a:t>
            </a:r>
            <a:r>
              <a:rPr lang="el-GR" sz="1400" b="1" dirty="0">
                <a:latin typeface="Times New Roman" charset="0"/>
                <a:ea typeface="Times New Roman" charset="0"/>
                <a:cs typeface="Times New Roman" charset="0"/>
              </a:rPr>
              <a:t>τηλεοπτικός σταθμός, ραδιοφωνικός σταθμός, ειδήσεις, διαφημίσεις, στάσεις και μοτίβα σε σχέση με όσα βιώθηκαν, μονόλογος στον τοίχο</a:t>
            </a:r>
            <a:r>
              <a:rPr lang="el-GR" sz="1400" dirty="0">
                <a:latin typeface="Times New Roman" charset="0"/>
                <a:ea typeface="Times New Roman" charset="0"/>
                <a:cs typeface="Times New Roman" charset="0"/>
              </a:rPr>
              <a:t>, </a:t>
            </a:r>
            <a:r>
              <a:rPr lang="el-GR" sz="1400" b="1" u="sng" dirty="0">
                <a:latin typeface="Times New Roman" charset="0"/>
                <a:ea typeface="Times New Roman" charset="0"/>
                <a:cs typeface="Times New Roman" charset="0"/>
              </a:rPr>
              <a:t>τεχνικές εικαστικής έκφρασης </a:t>
            </a:r>
            <a:r>
              <a:rPr lang="el-GR" sz="1400" dirty="0">
                <a:latin typeface="Times New Roman" charset="0"/>
                <a:ea typeface="Times New Roman" charset="0"/>
                <a:cs typeface="Times New Roman" charset="0"/>
              </a:rPr>
              <a:t>όπως  </a:t>
            </a:r>
            <a:r>
              <a:rPr lang="el-GR" sz="1400" b="1" dirty="0">
                <a:latin typeface="Times New Roman" charset="0"/>
                <a:ea typeface="Times New Roman" charset="0"/>
                <a:cs typeface="Times New Roman" charset="0"/>
              </a:rPr>
              <a:t>ζωγραφική πορτρέτων των ηρώων, δημιουργία καρτών, δημιουργία γραμματοσήμων, δημιουργία καρτών, δημιουργία γελοιογραφιών, δημιουργία εικονογραφημένων ιστοριών, δημιουργία αφίσας, </a:t>
            </a:r>
            <a:r>
              <a:rPr lang="el-GR" sz="1400" b="1" u="sng" dirty="0">
                <a:latin typeface="Times New Roman" charset="0"/>
                <a:ea typeface="Times New Roman" charset="0"/>
                <a:cs typeface="Times New Roman" charset="0"/>
              </a:rPr>
              <a:t>τεχνικές γραπτής έκφρασης </a:t>
            </a:r>
            <a:r>
              <a:rPr lang="el-GR" sz="1400" dirty="0">
                <a:latin typeface="Times New Roman" charset="0"/>
                <a:ea typeface="Times New Roman" charset="0"/>
                <a:cs typeface="Times New Roman" charset="0"/>
              </a:rPr>
              <a:t>όπως </a:t>
            </a:r>
            <a:r>
              <a:rPr lang="el-GR" sz="1400" b="1" dirty="0">
                <a:latin typeface="Times New Roman" charset="0"/>
                <a:ea typeface="Times New Roman" charset="0"/>
                <a:cs typeface="Times New Roman" charset="0"/>
              </a:rPr>
              <a:t>συγγραφή γραμμάτων στους δραματικούς χαρακτήρες, συγγραφή διηγημάτων, συγγραφή ποιημάτων, συγγραφή άρθρων σε εφημερίδες, συγγραφή ημερολογίου τάξης και δημιουργία ιστοσελίδας στο διαδίκτυο</a:t>
            </a:r>
            <a:r>
              <a:rPr lang="el-GR" sz="1400" dirty="0">
                <a:latin typeface="Times New Roman" charset="0"/>
                <a:ea typeface="Times New Roman" charset="0"/>
                <a:cs typeface="Times New Roman" charset="0"/>
              </a:rPr>
              <a:t>, </a:t>
            </a:r>
            <a:r>
              <a:rPr lang="el-GR" sz="1400" b="1" u="sng" dirty="0">
                <a:latin typeface="Times New Roman" charset="0"/>
                <a:ea typeface="Times New Roman" charset="0"/>
                <a:cs typeface="Times New Roman" charset="0"/>
              </a:rPr>
              <a:t>τεχνικές προφορικής έκφρασης </a:t>
            </a:r>
            <a:r>
              <a:rPr lang="el-GR" sz="1400" dirty="0">
                <a:latin typeface="Times New Roman" charset="0"/>
                <a:ea typeface="Times New Roman" charset="0"/>
                <a:cs typeface="Times New Roman" charset="0"/>
              </a:rPr>
              <a:t>όπως </a:t>
            </a:r>
            <a:r>
              <a:rPr lang="el-GR" sz="1400" b="1" dirty="0">
                <a:latin typeface="Times New Roman" charset="0"/>
                <a:ea typeface="Times New Roman" charset="0"/>
                <a:cs typeface="Times New Roman" charset="0"/>
              </a:rPr>
              <a:t>συζήτηση, έκφραση συναισθημάτων για όλα όσα βιώθηκαν, τεχνικές μουσική έκφρασης όπως δημιουργία τραγουδιού και ηχητικών περιβαλλόντων καθώς και τεχνικές φωτογραφικής έκφρασης όπως </a:t>
            </a:r>
            <a:r>
              <a:rPr lang="el-GR" sz="1400" b="1" dirty="0" err="1">
                <a:latin typeface="Times New Roman" charset="0"/>
                <a:ea typeface="Times New Roman" charset="0"/>
                <a:cs typeface="Times New Roman" charset="0"/>
              </a:rPr>
              <a:t>λέψη</a:t>
            </a:r>
            <a:r>
              <a:rPr lang="el-GR" sz="1400" b="1" dirty="0">
                <a:latin typeface="Times New Roman" charset="0"/>
                <a:ea typeface="Times New Roman" charset="0"/>
                <a:cs typeface="Times New Roman" charset="0"/>
              </a:rPr>
              <a:t>, εμφάνιση και έκθεση φωτογραφιών </a:t>
            </a:r>
            <a:endParaRPr lang="en-US" sz="1400" b="1" dirty="0">
              <a:latin typeface="Times New Roman" charset="0"/>
              <a:ea typeface="Times New Roman" charset="0"/>
              <a:cs typeface="Times New Roman" charset="0"/>
            </a:endParaRPr>
          </a:p>
          <a:p>
            <a:pPr algn="just">
              <a:lnSpc>
                <a:spcPct val="150000"/>
              </a:lnSpc>
            </a:pPr>
            <a:endParaRPr lang="el-GR" sz="1400" b="1" u="sng" dirty="0">
              <a:latin typeface="Times New Roman" charset="0"/>
              <a:ea typeface="Times New Roman" charset="0"/>
              <a:cs typeface="Times New Roman" charset="0"/>
            </a:endParaRPr>
          </a:p>
          <a:p>
            <a:pPr marL="285750" indent="-285750" algn="just">
              <a:lnSpc>
                <a:spcPct val="150000"/>
              </a:lnSpc>
              <a:buFontTx/>
              <a:buChar char="-"/>
            </a:pPr>
            <a:endParaRPr lang="el-GR" sz="1400" b="1" dirty="0">
              <a:latin typeface="Times New Roman" charset="0"/>
              <a:ea typeface="Times New Roman" charset="0"/>
              <a:cs typeface="Times New Roman" charset="0"/>
            </a:endParaRPr>
          </a:p>
          <a:p>
            <a:pPr marL="285750" indent="-285750" algn="just">
              <a:lnSpc>
                <a:spcPct val="150000"/>
              </a:lnSpc>
              <a:buFontTx/>
              <a:buChar char="-"/>
            </a:pPr>
            <a:endParaRPr lang="en-US" sz="1400" dirty="0">
              <a:latin typeface="Times New Roman" charset="0"/>
              <a:ea typeface="Times New Roman" charset="0"/>
              <a:cs typeface="Times New Roman" charset="0"/>
            </a:endParaRPr>
          </a:p>
          <a:p>
            <a:pPr algn="just">
              <a:lnSpc>
                <a:spcPct val="150000"/>
              </a:lnSpc>
            </a:pPr>
            <a:r>
              <a:rPr lang="en-US" sz="15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172439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42B5ED-BC9D-F96E-99A4-4CA822517A6A}"/>
              </a:ext>
            </a:extLst>
          </p:cNvPr>
          <p:cNvSpPr txBox="1"/>
          <p:nvPr/>
        </p:nvSpPr>
        <p:spPr>
          <a:xfrm>
            <a:off x="274320" y="0"/>
            <a:ext cx="11260183" cy="646331"/>
          </a:xfrm>
          <a:prstGeom prst="rect">
            <a:avLst/>
          </a:prstGeom>
          <a:noFill/>
        </p:spPr>
        <p:txBody>
          <a:bodyPr wrap="square">
            <a:sp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2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Ενδεικτικές ασκήσεις και τεχνικές στο στάδιο της απελευθέρωσης </a:t>
            </a:r>
            <a:r>
              <a:rPr lang="en-GB" b="1" dirty="0">
                <a:solidFill>
                  <a:srgbClr val="FF0000"/>
                </a:solidFill>
                <a:latin typeface="Times New Roman" panose="02020603050405020304" pitchFamily="18" charset="0"/>
                <a:cs typeface="Times New Roman" panose="02020603050405020304" pitchFamily="18" charset="0"/>
              </a:rPr>
              <a:t>Examples of exercises in the release stage</a:t>
            </a: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7A166FB-2C5A-CAF5-6293-9362D255BCFC}"/>
              </a:ext>
            </a:extLst>
          </p:cNvPr>
          <p:cNvSpPr txBox="1"/>
          <p:nvPr/>
        </p:nvSpPr>
        <p:spPr>
          <a:xfrm>
            <a:off x="600891" y="1334197"/>
            <a:ext cx="10933612" cy="1294393"/>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ea typeface="Calibri" panose="020F0502020204030204" pitchFamily="34" charset="0"/>
              </a:rPr>
              <a:t>-Η </a:t>
            </a:r>
            <a:r>
              <a:rPr lang="el-GR" sz="1800" dirty="0">
                <a:effectLst/>
                <a:latin typeface="Times New Roman" panose="02020603050405020304" pitchFamily="18" charset="0"/>
                <a:ea typeface="Calibri" panose="020F0502020204030204" pitchFamily="34" charset="0"/>
              </a:rPr>
              <a:t> πρώτη φάση της εμψύχωσης που έχει σκοπό να δημιουργήσει κλίμα ευχαρίστησης, να ενεργοποιήσει τα παιδιά ψυχοσωματικά κινητοποιώντας τη σωματική κίνηση, την έκφραση και τη λεκτική </a:t>
            </a:r>
            <a:r>
              <a:rPr lang="el-GR" sz="1800" dirty="0" err="1">
                <a:effectLst/>
                <a:latin typeface="Times New Roman" panose="02020603050405020304" pitchFamily="18" charset="0"/>
                <a:ea typeface="Calibri" panose="020F0502020204030204" pitchFamily="34" charset="0"/>
              </a:rPr>
              <a:t>αυτοσχέδιαστική</a:t>
            </a:r>
            <a:r>
              <a:rPr lang="el-GR" sz="1800" dirty="0">
                <a:effectLst/>
                <a:latin typeface="Times New Roman" panose="02020603050405020304" pitchFamily="18" charset="0"/>
                <a:ea typeface="Calibri" panose="020F0502020204030204" pitchFamily="34" charset="0"/>
              </a:rPr>
              <a:t> ικανότητα και να τα αποδεσμεύσει από αναστολές συμμετοχής στις διαφορετικές δραστηριότητες</a:t>
            </a:r>
            <a:r>
              <a:rPr lang="en-GR" dirty="0">
                <a:effectLst/>
              </a:rPr>
              <a:t> </a:t>
            </a:r>
            <a:endParaRPr lang="en-GR" dirty="0"/>
          </a:p>
        </p:txBody>
      </p:sp>
      <p:sp>
        <p:nvSpPr>
          <p:cNvPr id="8" name="TextBox 7">
            <a:extLst>
              <a:ext uri="{FF2B5EF4-FFF2-40B4-BE49-F238E27FC236}">
                <a16:creationId xmlns:a16="http://schemas.microsoft.com/office/drawing/2014/main" id="{D0F2779D-27DE-7C2E-656E-FD390DF8CDD4}"/>
              </a:ext>
            </a:extLst>
          </p:cNvPr>
          <p:cNvSpPr txBox="1"/>
          <p:nvPr/>
        </p:nvSpPr>
        <p:spPr>
          <a:xfrm>
            <a:off x="822960" y="875211"/>
            <a:ext cx="9588137" cy="369332"/>
          </a:xfrm>
          <a:prstGeom prst="rect">
            <a:avLst/>
          </a:prstGeom>
          <a:noFill/>
        </p:spPr>
        <p:txBody>
          <a:bodyPr wrap="square" rtlCol="0">
            <a:spAutoFit/>
          </a:bodyPr>
          <a:lstStyle/>
          <a:p>
            <a:pPr marL="285750" indent="-285750">
              <a:buFont typeface="Arial" panose="020B0604020202020204" pitchFamily="34" charset="0"/>
              <a:buChar char="•"/>
            </a:pPr>
            <a:r>
              <a:rPr lang="el-GR" b="1" u="sng" dirty="0">
                <a:latin typeface="Times New Roman" panose="02020603050405020304" pitchFamily="18" charset="0"/>
                <a:cs typeface="Times New Roman" panose="02020603050405020304" pitchFamily="18" charset="0"/>
              </a:rPr>
              <a:t>Φάση Απελευθέρωσης </a:t>
            </a:r>
            <a:r>
              <a:rPr lang="en-GB" dirty="0">
                <a:solidFill>
                  <a:srgbClr val="FF0000"/>
                </a:solidFill>
              </a:rPr>
              <a:t>Release Phase</a:t>
            </a:r>
            <a:r>
              <a:rPr lang="el-GR" b="1" u="sng" dirty="0">
                <a:latin typeface="Times New Roman" panose="02020603050405020304" pitchFamily="18" charset="0"/>
                <a:cs typeface="Times New Roman" panose="02020603050405020304" pitchFamily="18" charset="0"/>
              </a:rPr>
              <a:t> </a:t>
            </a:r>
            <a:endParaRPr lang="en-GR" b="1" u="sng"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34B3753-FAA5-015A-AB1E-BF82D8584978}"/>
              </a:ext>
            </a:extLst>
          </p:cNvPr>
          <p:cNvSpPr txBox="1"/>
          <p:nvPr/>
        </p:nvSpPr>
        <p:spPr>
          <a:xfrm>
            <a:off x="692331" y="2947124"/>
            <a:ext cx="9718766" cy="369332"/>
          </a:xfrm>
          <a:prstGeom prst="rect">
            <a:avLst/>
          </a:prstGeom>
          <a:noFill/>
        </p:spPr>
        <p:txBody>
          <a:bodyPr wrap="square" rtlCol="0">
            <a:spAutoFit/>
          </a:bodyPr>
          <a:lstStyle/>
          <a:p>
            <a:pPr marL="285750" indent="-285750">
              <a:buFont typeface="Wingdings" pitchFamily="2" charset="2"/>
              <a:buChar char="Ø"/>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Βασικές κατηγορίες ασκήσεων και τεχνικών που χρησιμοποιούνται στη πρώτη φάση</a:t>
            </a:r>
            <a:r>
              <a:rPr lang="en-GR" dirty="0">
                <a:effectLst/>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B0F25CBC-ED9C-218F-708E-9ABC781595E5}"/>
              </a:ext>
            </a:extLst>
          </p:cNvPr>
          <p:cNvSpPr txBox="1"/>
          <p:nvPr/>
        </p:nvSpPr>
        <p:spPr>
          <a:xfrm>
            <a:off x="607422" y="3404664"/>
            <a:ext cx="9888583" cy="369332"/>
          </a:xfrm>
          <a:prstGeom prst="rect">
            <a:avLst/>
          </a:prstGeom>
          <a:noFill/>
        </p:spPr>
        <p:txBody>
          <a:bodyPr wrap="square" rtlCol="0">
            <a:spAutoFit/>
          </a:bodyPr>
          <a:lstStyle/>
          <a:p>
            <a:pPr marL="285750" indent="-285750">
              <a:buFont typeface="Arial" panose="020B0604020202020204" pitchFamily="34" charset="0"/>
              <a:buChar char="•"/>
            </a:pPr>
            <a:r>
              <a:rPr lang="el-GR" b="1" u="sng" dirty="0">
                <a:latin typeface="Times New Roman" panose="02020603050405020304" pitchFamily="18" charset="0"/>
                <a:cs typeface="Times New Roman" panose="02020603050405020304" pitchFamily="18" charset="0"/>
              </a:rPr>
              <a:t>Ασκήσεις Αναγνώρισης</a:t>
            </a:r>
            <a:r>
              <a:rPr lang="en-US" b="1" u="sng" dirty="0">
                <a:latin typeface="Times New Roman" panose="02020603050405020304" pitchFamily="18" charset="0"/>
                <a:cs typeface="Times New Roman" panose="02020603050405020304" pitchFamily="18" charset="0"/>
              </a:rPr>
              <a:t>  </a:t>
            </a:r>
            <a:r>
              <a:rPr lang="en-US" b="1" u="sng"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rPr>
              <a:t>Recognition exercises)</a:t>
            </a:r>
            <a:r>
              <a:rPr lang="en-US" b="1" u="sng" dirty="0">
                <a:solidFill>
                  <a:srgbClr val="FF0000"/>
                </a:solidFill>
                <a:latin typeface="Times New Roman" panose="02020603050405020304" pitchFamily="18" charset="0"/>
                <a:cs typeface="Times New Roman" panose="02020603050405020304" pitchFamily="18" charset="0"/>
              </a:rPr>
              <a:t> </a:t>
            </a:r>
            <a:endParaRPr lang="en-GR" b="1" u="sng" dirty="0">
              <a:solidFill>
                <a:srgbClr val="FF00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399A998-76A8-46A3-ABFE-D85EE717E3C9}"/>
              </a:ext>
            </a:extLst>
          </p:cNvPr>
          <p:cNvSpPr txBox="1"/>
          <p:nvPr/>
        </p:nvSpPr>
        <p:spPr>
          <a:xfrm>
            <a:off x="692331" y="3813441"/>
            <a:ext cx="9993085" cy="1709892"/>
          </a:xfrm>
          <a:prstGeom prst="rect">
            <a:avLst/>
          </a:prstGeom>
          <a:noFill/>
        </p:spPr>
        <p:txBody>
          <a:bodyPr wrap="square" rtlCol="0">
            <a:spAutoFit/>
          </a:bodyPr>
          <a:lstStyle/>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Στοχεύουν σε μια αρχική γνωριμία των συμμετεχόντων  , ενθαρρύνοντας τους να πουν τα ονόματά τους, τα ενδιαφέροντα τους, τα χόμπι τους, τα όνειρα τους, την οικογένεια τους και για στοιχεία του χαρακτήρα τους.</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297F7871-264E-3CD5-D42B-5B0178FE1C40}"/>
              </a:ext>
            </a:extLst>
          </p:cNvPr>
          <p:cNvSpPr txBox="1"/>
          <p:nvPr/>
        </p:nvSpPr>
        <p:spPr>
          <a:xfrm>
            <a:off x="470262" y="4967126"/>
            <a:ext cx="11499669" cy="2031325"/>
          </a:xfrm>
          <a:prstGeom prst="rect">
            <a:avLst/>
          </a:prstGeom>
          <a:noFill/>
        </p:spPr>
        <p:txBody>
          <a:bodyPr wrap="square" rtlCol="0">
            <a:spAutoFit/>
          </a:bodyPr>
          <a:lstStyle/>
          <a:p>
            <a:pPr algn="just">
              <a:lnSpc>
                <a:spcPct val="150000"/>
              </a:lnSpc>
            </a:pPr>
            <a:r>
              <a:rPr lang="el-GR" dirty="0"/>
              <a:t>- </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Το ονοματάκι σας-λέμε τα ονόματά μας με διαφορετικούς τρόπους</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GB" dirty="0">
                <a:solidFill>
                  <a:srgbClr val="FF0000"/>
                </a:solidFill>
              </a:rPr>
              <a:t>we say our names in different ways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 διαφορετικές διαθέσεις, συναισθήματα και διαφορετικό ύφος, β) διαφορετικές εκφράσεις και συγκεκριμένες καταστάσεις,  </a:t>
            </a:r>
            <a:r>
              <a:rPr lang="el-GR" dirty="0">
                <a:latin typeface="Times New Roman" panose="02020603050405020304" pitchFamily="18" charset="0"/>
                <a:ea typeface="Calibri" panose="020F0502020204030204" pitchFamily="34" charset="0"/>
                <a:cs typeface="Times New Roman" panose="02020603050405020304" pitchFamily="18" charset="0"/>
              </a:rPr>
              <a:t>γ)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διαφορετικού χαρακτήρες,  δ) φανταστικούς ή πραγματικού</a:t>
            </a:r>
            <a:r>
              <a:rPr lang="el-GR" dirty="0">
                <a:latin typeface="Times New Roman" panose="02020603050405020304" pitchFamily="18" charset="0"/>
                <a:ea typeface="Calibri" panose="020F0502020204030204" pitchFamily="34" charset="0"/>
                <a:cs typeface="Times New Roman" panose="02020603050405020304" pitchFamily="18" charset="0"/>
              </a:rPr>
              <a:t>, ε)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διαφορετικές εντάσεις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354997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FC25FC-6D53-55C3-3BC1-04CF86436EF6}"/>
              </a:ext>
            </a:extLst>
          </p:cNvPr>
          <p:cNvSpPr txBox="1"/>
          <p:nvPr/>
        </p:nvSpPr>
        <p:spPr>
          <a:xfrm>
            <a:off x="365760" y="104503"/>
            <a:ext cx="7850777" cy="2125390"/>
          </a:xfrm>
          <a:prstGeom prst="rect">
            <a:avLst/>
          </a:prstGeom>
          <a:noFill/>
        </p:spPr>
        <p:txBody>
          <a:bodyPr wrap="square" rtlCol="0">
            <a:spAutoFit/>
          </a:bodyPr>
          <a:lstStyle/>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ονοματάκι σας με κίνηση</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Your name in motion</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Το όνομα μας με μια μπάλα  </a:t>
            </a:r>
            <a:r>
              <a:rPr lang="en-GB" b="1" dirty="0">
                <a:solidFill>
                  <a:srgbClr val="FF0000"/>
                </a:solidFill>
              </a:rPr>
              <a:t>Our name with a ball</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Όνομα μετ' εμποδίων</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Name with obstacles</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Προσέθεσε στοιχεία για σένα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Added details for you</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Θα με παρουσιάσεις; </a:t>
            </a:r>
            <a:r>
              <a:rPr lang="en-GB" b="1" dirty="0">
                <a:solidFill>
                  <a:srgbClr val="FF0000"/>
                </a:solidFill>
              </a:rPr>
              <a:t>Will you introduce me?</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6A619B0-BA56-2D88-B86E-FFE07BABDE43}"/>
              </a:ext>
            </a:extLst>
          </p:cNvPr>
          <p:cNvSpPr txBox="1"/>
          <p:nvPr/>
        </p:nvSpPr>
        <p:spPr>
          <a:xfrm>
            <a:off x="418011" y="2468879"/>
            <a:ext cx="11103429" cy="646331"/>
          </a:xfrm>
          <a:prstGeom prst="rect">
            <a:avLst/>
          </a:prstGeom>
          <a:noFill/>
        </p:spPr>
        <p:txBody>
          <a:bodyPr wrap="square" rtlCol="0">
            <a:spAutoFit/>
          </a:bodyPr>
          <a:lstStyle/>
          <a:p>
            <a:pPr marL="285750" indent="-285750">
              <a:buFont typeface="Arial" panose="020B0604020202020204" pitchFamily="34" charset="0"/>
              <a:buChar char="•"/>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Ασκήσεις σωματικής κίνησης και έκφρασης</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Physical movement and expression exercises</a:t>
            </a:r>
            <a:r>
              <a:rPr lang="en-US" sz="18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b="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R" dirty="0"/>
          </a:p>
        </p:txBody>
      </p:sp>
      <p:sp>
        <p:nvSpPr>
          <p:cNvPr id="7" name="TextBox 6">
            <a:extLst>
              <a:ext uri="{FF2B5EF4-FFF2-40B4-BE49-F238E27FC236}">
                <a16:creationId xmlns:a16="http://schemas.microsoft.com/office/drawing/2014/main" id="{41FB2FE2-E558-D795-D122-6DC2C1A7A7DF}"/>
              </a:ext>
            </a:extLst>
          </p:cNvPr>
          <p:cNvSpPr txBox="1"/>
          <p:nvPr/>
        </p:nvSpPr>
        <p:spPr>
          <a:xfrm>
            <a:off x="265611" y="2792045"/>
            <a:ext cx="11508378" cy="1704506"/>
          </a:xfrm>
          <a:prstGeom prst="rect">
            <a:avLst/>
          </a:prstGeom>
          <a:noFill/>
        </p:spPr>
        <p:txBody>
          <a:bodyPr wrap="square" rtlCol="0">
            <a:spAutoFit/>
          </a:bodyPr>
          <a:lstStyle/>
          <a:p>
            <a:pPr algn="just">
              <a:lnSpc>
                <a:spcPct val="150000"/>
              </a:lnSpc>
            </a:pPr>
            <a:r>
              <a:rPr lang="el-GR" dirty="0"/>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Στοχεύουν στην ανάπτυξη όλων των ποιοτήτων αυθόρμητης κίνησης και ανάπτυξης μη λεκτικής κοινωνίας με τους άλλους. Οι ασκήσεις αυτές εμπεριέχουν και το στοιχείο της μίμησης αλλά και το στοιχείο των «πρώιμων σωματικών αυτοσχεδιασμών» για αυτό είναι κατάλληλες πιθανόν να χρησιμοποιηθούν για να εισάγουν τους συμμετέχοντες στο γενικό θέμα της συνάντησης</a:t>
            </a:r>
            <a:r>
              <a:rPr lang="en-GR" dirty="0">
                <a:effectLst/>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3ACB01A-E4CE-E609-0400-5A8C8D4DFCE8}"/>
              </a:ext>
            </a:extLst>
          </p:cNvPr>
          <p:cNvSpPr txBox="1"/>
          <p:nvPr/>
        </p:nvSpPr>
        <p:spPr>
          <a:xfrm>
            <a:off x="265612" y="4611189"/>
            <a:ext cx="11508377" cy="1615827"/>
          </a:xfrm>
          <a:prstGeom prst="rect">
            <a:avLst/>
          </a:prstGeom>
          <a:noFill/>
        </p:spPr>
        <p:txBody>
          <a:bodyPr wrap="square" rtlCol="0">
            <a:spAutoFit/>
          </a:bodyPr>
          <a:lstStyle/>
          <a:p>
            <a:pPr algn="just">
              <a:lnSpc>
                <a:spcPct val="150000"/>
              </a:lnSpc>
            </a:pPr>
            <a:r>
              <a:rPr lang="el-GR" dirty="0"/>
              <a:t>- 1 </a:t>
            </a: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1. ιδέες με βάση κίνηση στον χώρο και διαφορετικά βαδίσματα </a:t>
            </a:r>
            <a:r>
              <a:rPr lang="en-GB" b="1" dirty="0">
                <a:solidFill>
                  <a:srgbClr val="FF0000"/>
                </a:solidFill>
              </a:rPr>
              <a:t>ideas based on movement in space and different ways of walking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προσωπικός ρυθμός</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μουσικό ερέθισμα,, διαφορετικούς ρυθμούς </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διαφορετικές καταστάσεις</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αντιδράω με τους υπόλοιπους της ομάδας</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dirty="0"/>
          </a:p>
        </p:txBody>
      </p:sp>
    </p:spTree>
    <p:extLst>
      <p:ext uri="{BB962C8B-B14F-4D97-AF65-F5344CB8AC3E}">
        <p14:creationId xmlns:p14="http://schemas.microsoft.com/office/powerpoint/2010/main" val="366707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32F69C3-3057-5440-787F-62CBAA071CED}"/>
              </a:ext>
            </a:extLst>
          </p:cNvPr>
          <p:cNvSpPr txBox="1"/>
          <p:nvPr/>
        </p:nvSpPr>
        <p:spPr>
          <a:xfrm>
            <a:off x="483326" y="444137"/>
            <a:ext cx="10345783" cy="2031325"/>
          </a:xfrm>
          <a:prstGeom prst="rect">
            <a:avLst/>
          </a:prstGeom>
          <a:noFill/>
        </p:spPr>
        <p:txBody>
          <a:bodyPr wrap="square" rtlCol="0">
            <a:spAutoFit/>
          </a:bodyPr>
          <a:lstStyle/>
          <a:p>
            <a:r>
              <a:rPr lang="el-G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Παντομίμα στο κύκλο </a:t>
            </a:r>
            <a:r>
              <a:rPr lang="en-GB" b="1" dirty="0">
                <a:solidFill>
                  <a:srgbClr val="FF0000"/>
                </a:solidFill>
              </a:rPr>
              <a:t>Pantomime in the circle</a:t>
            </a:r>
          </a:p>
          <a:p>
            <a:endParaRPr lang="el-GR" b="1" dirty="0"/>
          </a:p>
          <a:p>
            <a:r>
              <a:rPr lang="el-GR" dirty="0"/>
              <a:t>-3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Κάνε ότι κάνω </a:t>
            </a:r>
            <a:r>
              <a:rPr lang="en-GB" b="1" dirty="0">
                <a:solidFill>
                  <a:srgbClr val="FF0000"/>
                </a:solidFill>
              </a:rPr>
              <a:t>Do what I do</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a:p>
            <a:r>
              <a:rPr lang="el-GR" sz="1800" dirty="0">
                <a:effectLst/>
                <a:latin typeface="Times New Roman" panose="02020603050405020304" pitchFamily="18" charset="0"/>
                <a:ea typeface="Calibri" panose="020F0502020204030204" pitchFamily="34" charset="0"/>
              </a:rPr>
              <a:t>4. Καθρέφτης ανά ζευγάρια </a:t>
            </a:r>
            <a:r>
              <a:rPr lang="en-GB" b="1" dirty="0">
                <a:solidFill>
                  <a:srgbClr val="FF0000"/>
                </a:solidFill>
              </a:rPr>
              <a:t>you are my mirror</a:t>
            </a:r>
            <a:endParaRPr lang="el-GR" sz="1800" b="1" dirty="0">
              <a:solidFill>
                <a:srgbClr val="FF0000"/>
              </a:solidFill>
              <a:effectLst/>
              <a:latin typeface="Times New Roman" panose="02020603050405020304" pitchFamily="18" charset="0"/>
              <a:ea typeface="Calibri" panose="020F0502020204030204" pitchFamily="34" charset="0"/>
            </a:endParaRPr>
          </a:p>
          <a:p>
            <a:endParaRPr lang="el-GR" dirty="0">
              <a:latin typeface="Times New Roman" panose="02020603050405020304" pitchFamily="18" charset="0"/>
            </a:endParaRPr>
          </a:p>
          <a:p>
            <a:r>
              <a:rPr lang="en-GR" dirty="0">
                <a:effectLst/>
                <a:latin typeface="Times New Roman" panose="02020603050405020304" pitchFamily="18"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5. Οι παγωμένες εικόνες </a:t>
            </a:r>
            <a:r>
              <a:rPr lang="en-GB" b="1" dirty="0">
                <a:solidFill>
                  <a:srgbClr val="FF0000"/>
                </a:solidFill>
              </a:rPr>
              <a:t>The frozen images</a:t>
            </a:r>
            <a:endParaRPr lang="en-GR" b="1" dirty="0">
              <a:solidFill>
                <a:srgbClr val="FF0000"/>
              </a:solidFill>
            </a:endParaRPr>
          </a:p>
        </p:txBody>
      </p:sp>
      <p:sp>
        <p:nvSpPr>
          <p:cNvPr id="5" name="TextBox 4">
            <a:extLst>
              <a:ext uri="{FF2B5EF4-FFF2-40B4-BE49-F238E27FC236}">
                <a16:creationId xmlns:a16="http://schemas.microsoft.com/office/drawing/2014/main" id="{79197BB5-3367-6AF0-22E1-393CA24AFFCC}"/>
              </a:ext>
            </a:extLst>
          </p:cNvPr>
          <p:cNvSpPr txBox="1"/>
          <p:nvPr/>
        </p:nvSpPr>
        <p:spPr>
          <a:xfrm>
            <a:off x="483325" y="2782669"/>
            <a:ext cx="10345783" cy="646331"/>
          </a:xfrm>
          <a:prstGeom prst="rect">
            <a:avLst/>
          </a:prstGeom>
          <a:noFill/>
        </p:spPr>
        <p:txBody>
          <a:bodyPr wrap="square" rtlCol="0">
            <a:spAutoFit/>
          </a:bodyPr>
          <a:lstStyle/>
          <a:p>
            <a:pPr marL="285750" indent="-285750">
              <a:buFont typeface="Wingdings" pitchFamily="2" charset="2"/>
              <a:buChar char="Ø"/>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Ασκήσεις φαντασίας και μεταμορφώσεις </a:t>
            </a:r>
            <a:r>
              <a:rPr lang="en-GB" b="1" dirty="0">
                <a:solidFill>
                  <a:srgbClr val="FF0000"/>
                </a:solidFill>
              </a:rPr>
              <a:t>Imagination exercises and transformations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
        <p:nvSpPr>
          <p:cNvPr id="6" name="TextBox 5">
            <a:extLst>
              <a:ext uri="{FF2B5EF4-FFF2-40B4-BE49-F238E27FC236}">
                <a16:creationId xmlns:a16="http://schemas.microsoft.com/office/drawing/2014/main" id="{D0DF781F-F3F1-41D7-2FB1-25824823F9AA}"/>
              </a:ext>
            </a:extLst>
          </p:cNvPr>
          <p:cNvSpPr txBox="1"/>
          <p:nvPr/>
        </p:nvSpPr>
        <p:spPr>
          <a:xfrm>
            <a:off x="211182" y="3459208"/>
            <a:ext cx="11769635" cy="2031325"/>
          </a:xfrm>
          <a:prstGeom prst="rect">
            <a:avLst/>
          </a:prstGeom>
          <a:noFill/>
        </p:spPr>
        <p:txBody>
          <a:bodyPr wrap="square" rtlCol="0">
            <a:spAutoFit/>
          </a:bodyPr>
          <a:lstStyle/>
          <a:p>
            <a:pPr algn="just">
              <a:lnSpc>
                <a:spcPct val="150000"/>
              </a:lnSpc>
            </a:pPr>
            <a:r>
              <a:rPr lang="en-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Βασική επιδίωξη του εμψυχωτή είναι να εισάγει τους συμμετέχοντες στη φανταστική κατάσταση, στο φανταστικό χώρο, σε επαφή με φανταστικά αλλά και «ρεαλιστικά» όντα. Αναπτύσσει συμβολισμούς, τη συμβολική σκέψη των παιδιών, την απελευθέρωση τους και την ελευθερία στην έκφραση. Σε αυτήν την άσκηση προσπαθούμε να εμπνεύσουμε τα παιδιά να χρησιμοποιήσουν κίνηση αλλά ΄και έκφραση προσώπου.</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7893709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1460</TotalTime>
  <Words>2381</Words>
  <Application>Microsoft Macintosh PowerPoint</Application>
  <PresentationFormat>Widescreen</PresentationFormat>
  <Paragraphs>96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30</cp:revision>
  <cp:lastPrinted>2023-11-30T06:50:43Z</cp:lastPrinted>
  <dcterms:created xsi:type="dcterms:W3CDTF">2023-11-29T09:07:55Z</dcterms:created>
  <dcterms:modified xsi:type="dcterms:W3CDTF">2026-05-13T22:08:51Z</dcterms:modified>
</cp:coreProperties>
</file>