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86" r:id="rId3"/>
    <p:sldId id="287" r:id="rId4"/>
    <p:sldId id="288" r:id="rId5"/>
    <p:sldId id="289" r:id="rId6"/>
    <p:sldId id="290" r:id="rId7"/>
    <p:sldId id="292" r:id="rId8"/>
    <p:sldId id="291" r:id="rId9"/>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5329"/>
  </p:normalViewPr>
  <p:slideViewPr>
    <p:cSldViewPr snapToGrid="0">
      <p:cViewPr varScale="1">
        <p:scale>
          <a:sx n="98" d="100"/>
          <a:sy n="98"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78C0B-3478-C4B5-C561-D9548C12641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11168D1B-F3DF-CD0A-88BA-9E667175E9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36F590B6-19EF-0545-A517-527ECAD20AF0}"/>
              </a:ext>
            </a:extLst>
          </p:cNvPr>
          <p:cNvSpPr>
            <a:spLocks noGrp="1"/>
          </p:cNvSpPr>
          <p:nvPr>
            <p:ph type="dt" sz="half" idx="10"/>
          </p:nvPr>
        </p:nvSpPr>
        <p:spPr/>
        <p:txBody>
          <a:bodyPr/>
          <a:lstStyle/>
          <a:p>
            <a:fld id="{B3D2E605-A77D-0149-8CB7-1138B3345F71}" type="datetimeFigureOut">
              <a:rPr lang="en-GR" smtClean="0"/>
              <a:t>5/12/23</a:t>
            </a:fld>
            <a:endParaRPr lang="en-GR"/>
          </a:p>
        </p:txBody>
      </p:sp>
      <p:sp>
        <p:nvSpPr>
          <p:cNvPr id="5" name="Footer Placeholder 4">
            <a:extLst>
              <a:ext uri="{FF2B5EF4-FFF2-40B4-BE49-F238E27FC236}">
                <a16:creationId xmlns:a16="http://schemas.microsoft.com/office/drawing/2014/main" id="{26BBE840-68F2-E621-3129-08D25D230C1A}"/>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5AB875BA-3C86-552B-E626-1A11E7FEDC30}"/>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2343097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7A81E-F2D2-2C99-1685-EA2BE0D9FE34}"/>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67B81849-AC69-D828-FFFA-471091587264}"/>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0E2F281F-C83E-8A3C-3367-BD8A37994ACE}"/>
              </a:ext>
            </a:extLst>
          </p:cNvPr>
          <p:cNvSpPr>
            <a:spLocks noGrp="1"/>
          </p:cNvSpPr>
          <p:nvPr>
            <p:ph type="dt" sz="half" idx="10"/>
          </p:nvPr>
        </p:nvSpPr>
        <p:spPr/>
        <p:txBody>
          <a:bodyPr/>
          <a:lstStyle/>
          <a:p>
            <a:fld id="{B3D2E605-A77D-0149-8CB7-1138B3345F71}" type="datetimeFigureOut">
              <a:rPr lang="en-GR" smtClean="0"/>
              <a:t>5/12/23</a:t>
            </a:fld>
            <a:endParaRPr lang="en-GR"/>
          </a:p>
        </p:txBody>
      </p:sp>
      <p:sp>
        <p:nvSpPr>
          <p:cNvPr id="5" name="Footer Placeholder 4">
            <a:extLst>
              <a:ext uri="{FF2B5EF4-FFF2-40B4-BE49-F238E27FC236}">
                <a16:creationId xmlns:a16="http://schemas.microsoft.com/office/drawing/2014/main" id="{9B640B5D-99F4-B740-C005-150E99C82589}"/>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33602DA4-750E-523F-6C37-591A16D50027}"/>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2041504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B3D370-D9E3-912A-410F-969FFF4D8ECA}"/>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F551ED77-E218-17F1-E1EA-8C9630928B9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14D4464B-4FF8-0FE3-87D0-05F75A335298}"/>
              </a:ext>
            </a:extLst>
          </p:cNvPr>
          <p:cNvSpPr>
            <a:spLocks noGrp="1"/>
          </p:cNvSpPr>
          <p:nvPr>
            <p:ph type="dt" sz="half" idx="10"/>
          </p:nvPr>
        </p:nvSpPr>
        <p:spPr/>
        <p:txBody>
          <a:bodyPr/>
          <a:lstStyle/>
          <a:p>
            <a:fld id="{B3D2E605-A77D-0149-8CB7-1138B3345F71}" type="datetimeFigureOut">
              <a:rPr lang="en-GR" smtClean="0"/>
              <a:t>5/12/23</a:t>
            </a:fld>
            <a:endParaRPr lang="en-GR"/>
          </a:p>
        </p:txBody>
      </p:sp>
      <p:sp>
        <p:nvSpPr>
          <p:cNvPr id="5" name="Footer Placeholder 4">
            <a:extLst>
              <a:ext uri="{FF2B5EF4-FFF2-40B4-BE49-F238E27FC236}">
                <a16:creationId xmlns:a16="http://schemas.microsoft.com/office/drawing/2014/main" id="{A962FCCB-107A-741D-26C3-EAA84F63A85B}"/>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FC2E46EC-E2FD-C0ED-2849-E203FF68874B}"/>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3051468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CAA2F-659A-CF3D-E311-958239A70B2D}"/>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68123038-3931-AE30-50AB-B991B439C68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873AC37C-9440-808C-3F06-622395F2C394}"/>
              </a:ext>
            </a:extLst>
          </p:cNvPr>
          <p:cNvSpPr>
            <a:spLocks noGrp="1"/>
          </p:cNvSpPr>
          <p:nvPr>
            <p:ph type="dt" sz="half" idx="10"/>
          </p:nvPr>
        </p:nvSpPr>
        <p:spPr/>
        <p:txBody>
          <a:bodyPr/>
          <a:lstStyle/>
          <a:p>
            <a:fld id="{B3D2E605-A77D-0149-8CB7-1138B3345F71}" type="datetimeFigureOut">
              <a:rPr lang="en-GR" smtClean="0"/>
              <a:t>5/12/23</a:t>
            </a:fld>
            <a:endParaRPr lang="en-GR"/>
          </a:p>
        </p:txBody>
      </p:sp>
      <p:sp>
        <p:nvSpPr>
          <p:cNvPr id="5" name="Footer Placeholder 4">
            <a:extLst>
              <a:ext uri="{FF2B5EF4-FFF2-40B4-BE49-F238E27FC236}">
                <a16:creationId xmlns:a16="http://schemas.microsoft.com/office/drawing/2014/main" id="{CB25BA60-D839-2E4F-F947-36C4DF6736A7}"/>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AA77A83A-6845-32C3-4D42-D8287390A02D}"/>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4075007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B919D-EA9E-8E8A-3B20-39E60E547D7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0FDC797F-EF14-9E72-EFA1-EA57972F45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1373592-9FFD-2D0F-A54C-54D3A3C0905C}"/>
              </a:ext>
            </a:extLst>
          </p:cNvPr>
          <p:cNvSpPr>
            <a:spLocks noGrp="1"/>
          </p:cNvSpPr>
          <p:nvPr>
            <p:ph type="dt" sz="half" idx="10"/>
          </p:nvPr>
        </p:nvSpPr>
        <p:spPr/>
        <p:txBody>
          <a:bodyPr/>
          <a:lstStyle/>
          <a:p>
            <a:fld id="{B3D2E605-A77D-0149-8CB7-1138B3345F71}" type="datetimeFigureOut">
              <a:rPr lang="en-GR" smtClean="0"/>
              <a:t>5/12/23</a:t>
            </a:fld>
            <a:endParaRPr lang="en-GR"/>
          </a:p>
        </p:txBody>
      </p:sp>
      <p:sp>
        <p:nvSpPr>
          <p:cNvPr id="5" name="Footer Placeholder 4">
            <a:extLst>
              <a:ext uri="{FF2B5EF4-FFF2-40B4-BE49-F238E27FC236}">
                <a16:creationId xmlns:a16="http://schemas.microsoft.com/office/drawing/2014/main" id="{DE5CECCE-F8A4-60AC-40A6-F9DBE3846B1B}"/>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06E7F5CA-21B6-2AF5-69C4-E86661EA2A59}"/>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1294983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17EFD-18FA-02D7-8A35-159D66884480}"/>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9BB928EE-1504-90CE-21CB-CC52DAA5351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82592409-7122-E730-705C-03FDCF7EF58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91E2F791-C138-DF35-EC40-F592B3C08A38}"/>
              </a:ext>
            </a:extLst>
          </p:cNvPr>
          <p:cNvSpPr>
            <a:spLocks noGrp="1"/>
          </p:cNvSpPr>
          <p:nvPr>
            <p:ph type="dt" sz="half" idx="10"/>
          </p:nvPr>
        </p:nvSpPr>
        <p:spPr/>
        <p:txBody>
          <a:bodyPr/>
          <a:lstStyle/>
          <a:p>
            <a:fld id="{B3D2E605-A77D-0149-8CB7-1138B3345F71}" type="datetimeFigureOut">
              <a:rPr lang="en-GR" smtClean="0"/>
              <a:t>5/12/23</a:t>
            </a:fld>
            <a:endParaRPr lang="en-GR"/>
          </a:p>
        </p:txBody>
      </p:sp>
      <p:sp>
        <p:nvSpPr>
          <p:cNvPr id="6" name="Footer Placeholder 5">
            <a:extLst>
              <a:ext uri="{FF2B5EF4-FFF2-40B4-BE49-F238E27FC236}">
                <a16:creationId xmlns:a16="http://schemas.microsoft.com/office/drawing/2014/main" id="{B2629EFE-E57A-A3D7-5975-E227FD81F1C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000C06BD-7C51-AE63-D611-011BB8EE2C19}"/>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2511389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86C76-1778-19FE-3CE5-4C7CD33F2313}"/>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0A78A6DA-89F0-4D16-2935-903EDB05F4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053A64C-2229-70E7-45E3-B318A7A443A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C6CD68D1-EC1E-ABFA-F798-98598F637C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F16364E-6CC3-E8CA-4FD5-06618F24572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B12A3CED-587A-738D-C6F2-97C208582918}"/>
              </a:ext>
            </a:extLst>
          </p:cNvPr>
          <p:cNvSpPr>
            <a:spLocks noGrp="1"/>
          </p:cNvSpPr>
          <p:nvPr>
            <p:ph type="dt" sz="half" idx="10"/>
          </p:nvPr>
        </p:nvSpPr>
        <p:spPr/>
        <p:txBody>
          <a:bodyPr/>
          <a:lstStyle/>
          <a:p>
            <a:fld id="{B3D2E605-A77D-0149-8CB7-1138B3345F71}" type="datetimeFigureOut">
              <a:rPr lang="en-GR" smtClean="0"/>
              <a:t>5/12/23</a:t>
            </a:fld>
            <a:endParaRPr lang="en-GR"/>
          </a:p>
        </p:txBody>
      </p:sp>
      <p:sp>
        <p:nvSpPr>
          <p:cNvPr id="8" name="Footer Placeholder 7">
            <a:extLst>
              <a:ext uri="{FF2B5EF4-FFF2-40B4-BE49-F238E27FC236}">
                <a16:creationId xmlns:a16="http://schemas.microsoft.com/office/drawing/2014/main" id="{54E61859-EEB3-543A-1A78-8ED1F0B20408}"/>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2B9E2CF2-62DA-846A-8E59-0D8DCA41194C}"/>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1741049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967BF-1F4B-78FB-DD68-BB644B6B468A}"/>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EB5F6024-8EA2-B28B-6D32-5224F0ADD492}"/>
              </a:ext>
            </a:extLst>
          </p:cNvPr>
          <p:cNvSpPr>
            <a:spLocks noGrp="1"/>
          </p:cNvSpPr>
          <p:nvPr>
            <p:ph type="dt" sz="half" idx="10"/>
          </p:nvPr>
        </p:nvSpPr>
        <p:spPr/>
        <p:txBody>
          <a:bodyPr/>
          <a:lstStyle/>
          <a:p>
            <a:fld id="{B3D2E605-A77D-0149-8CB7-1138B3345F71}" type="datetimeFigureOut">
              <a:rPr lang="en-GR" smtClean="0"/>
              <a:t>5/12/23</a:t>
            </a:fld>
            <a:endParaRPr lang="en-GR"/>
          </a:p>
        </p:txBody>
      </p:sp>
      <p:sp>
        <p:nvSpPr>
          <p:cNvPr id="4" name="Footer Placeholder 3">
            <a:extLst>
              <a:ext uri="{FF2B5EF4-FFF2-40B4-BE49-F238E27FC236}">
                <a16:creationId xmlns:a16="http://schemas.microsoft.com/office/drawing/2014/main" id="{3EDC4D11-D723-D317-AB6E-E6486ED0F642}"/>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E4B79AD4-7890-0128-446A-87019C389FEC}"/>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159517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2EA116-8F91-69BE-8122-1275B6BCDB9C}"/>
              </a:ext>
            </a:extLst>
          </p:cNvPr>
          <p:cNvSpPr>
            <a:spLocks noGrp="1"/>
          </p:cNvSpPr>
          <p:nvPr>
            <p:ph type="dt" sz="half" idx="10"/>
          </p:nvPr>
        </p:nvSpPr>
        <p:spPr/>
        <p:txBody>
          <a:bodyPr/>
          <a:lstStyle/>
          <a:p>
            <a:fld id="{B3D2E605-A77D-0149-8CB7-1138B3345F71}" type="datetimeFigureOut">
              <a:rPr lang="en-GR" smtClean="0"/>
              <a:t>5/12/23</a:t>
            </a:fld>
            <a:endParaRPr lang="en-GR"/>
          </a:p>
        </p:txBody>
      </p:sp>
      <p:sp>
        <p:nvSpPr>
          <p:cNvPr id="3" name="Footer Placeholder 2">
            <a:extLst>
              <a:ext uri="{FF2B5EF4-FFF2-40B4-BE49-F238E27FC236}">
                <a16:creationId xmlns:a16="http://schemas.microsoft.com/office/drawing/2014/main" id="{BC1DAE3E-C617-90C5-68D3-A0FBC0857A32}"/>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232A9A23-ADE5-271A-D9AC-26EA4399AF15}"/>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1432586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BCD47-F7C9-B96E-F177-225561492F7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4D75F289-647C-52BF-DD12-DC8F67F115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F021C07A-2528-73AD-6EA7-5D25A6466E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7029024-AD7F-F911-F6E4-E6C587232B97}"/>
              </a:ext>
            </a:extLst>
          </p:cNvPr>
          <p:cNvSpPr>
            <a:spLocks noGrp="1"/>
          </p:cNvSpPr>
          <p:nvPr>
            <p:ph type="dt" sz="half" idx="10"/>
          </p:nvPr>
        </p:nvSpPr>
        <p:spPr/>
        <p:txBody>
          <a:bodyPr/>
          <a:lstStyle/>
          <a:p>
            <a:fld id="{B3D2E605-A77D-0149-8CB7-1138B3345F71}" type="datetimeFigureOut">
              <a:rPr lang="en-GR" smtClean="0"/>
              <a:t>5/12/23</a:t>
            </a:fld>
            <a:endParaRPr lang="en-GR"/>
          </a:p>
        </p:txBody>
      </p:sp>
      <p:sp>
        <p:nvSpPr>
          <p:cNvPr id="6" name="Footer Placeholder 5">
            <a:extLst>
              <a:ext uri="{FF2B5EF4-FFF2-40B4-BE49-F238E27FC236}">
                <a16:creationId xmlns:a16="http://schemas.microsoft.com/office/drawing/2014/main" id="{7A4176C3-7EF9-261A-0D21-81C3A295B486}"/>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8B06F56F-9FA5-9FD9-C152-E9D0EBC915E5}"/>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845946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6DA45-84B9-F279-2418-6B81297ECED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DE20B479-23B1-4645-4A4B-0FFD3B94DD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6CEDD5B0-8AA2-C360-5664-CA51F06E82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E0C2BD6-6438-7ECD-2962-6DD9358FE36D}"/>
              </a:ext>
            </a:extLst>
          </p:cNvPr>
          <p:cNvSpPr>
            <a:spLocks noGrp="1"/>
          </p:cNvSpPr>
          <p:nvPr>
            <p:ph type="dt" sz="half" idx="10"/>
          </p:nvPr>
        </p:nvSpPr>
        <p:spPr/>
        <p:txBody>
          <a:bodyPr/>
          <a:lstStyle/>
          <a:p>
            <a:fld id="{B3D2E605-A77D-0149-8CB7-1138B3345F71}" type="datetimeFigureOut">
              <a:rPr lang="en-GR" smtClean="0"/>
              <a:t>5/12/23</a:t>
            </a:fld>
            <a:endParaRPr lang="en-GR"/>
          </a:p>
        </p:txBody>
      </p:sp>
      <p:sp>
        <p:nvSpPr>
          <p:cNvPr id="6" name="Footer Placeholder 5">
            <a:extLst>
              <a:ext uri="{FF2B5EF4-FFF2-40B4-BE49-F238E27FC236}">
                <a16:creationId xmlns:a16="http://schemas.microsoft.com/office/drawing/2014/main" id="{FB95F93E-A1D4-9CFC-5014-F644D38E4F15}"/>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DF7F55CD-0604-116A-D918-40AC91CEB2E5}"/>
              </a:ext>
            </a:extLst>
          </p:cNvPr>
          <p:cNvSpPr>
            <a:spLocks noGrp="1"/>
          </p:cNvSpPr>
          <p:nvPr>
            <p:ph type="sldNum" sz="quarter" idx="12"/>
          </p:nvPr>
        </p:nvSpPr>
        <p:spPr/>
        <p:txBody>
          <a:bodyPr/>
          <a:lstStyle/>
          <a:p>
            <a:fld id="{713FFB80-820E-1842-AB67-98B857FAA4D9}" type="slidenum">
              <a:rPr lang="en-GR" smtClean="0"/>
              <a:t>‹#›</a:t>
            </a:fld>
            <a:endParaRPr lang="en-GR"/>
          </a:p>
        </p:txBody>
      </p:sp>
    </p:spTree>
    <p:extLst>
      <p:ext uri="{BB962C8B-B14F-4D97-AF65-F5344CB8AC3E}">
        <p14:creationId xmlns:p14="http://schemas.microsoft.com/office/powerpoint/2010/main" val="1021383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55A97C-2C29-631B-D781-1317D08C797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AC5B5303-2513-75C4-C861-C6584374BF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2D94A766-82EB-272D-BB1B-B6A32B53E0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D2E605-A77D-0149-8CB7-1138B3345F71}" type="datetimeFigureOut">
              <a:rPr lang="en-GR" smtClean="0"/>
              <a:t>5/12/23</a:t>
            </a:fld>
            <a:endParaRPr lang="en-GR"/>
          </a:p>
        </p:txBody>
      </p:sp>
      <p:sp>
        <p:nvSpPr>
          <p:cNvPr id="5" name="Footer Placeholder 4">
            <a:extLst>
              <a:ext uri="{FF2B5EF4-FFF2-40B4-BE49-F238E27FC236}">
                <a16:creationId xmlns:a16="http://schemas.microsoft.com/office/drawing/2014/main" id="{DE0184BF-1B57-89E9-1162-F8A988C2D8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625FF914-88D3-6AA9-59C6-4A54455DAD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3FFB80-820E-1842-AB67-98B857FAA4D9}" type="slidenum">
              <a:rPr lang="en-GR" smtClean="0"/>
              <a:t>‹#›</a:t>
            </a:fld>
            <a:endParaRPr lang="en-GR"/>
          </a:p>
        </p:txBody>
      </p:sp>
    </p:spTree>
    <p:extLst>
      <p:ext uri="{BB962C8B-B14F-4D97-AF65-F5344CB8AC3E}">
        <p14:creationId xmlns:p14="http://schemas.microsoft.com/office/powerpoint/2010/main" val="36829160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ABFB539-AFA9-3476-7792-814A6F268BC8}"/>
              </a:ext>
            </a:extLst>
          </p:cNvPr>
          <p:cNvSpPr txBox="1"/>
          <p:nvPr/>
        </p:nvSpPr>
        <p:spPr>
          <a:xfrm>
            <a:off x="2349500" y="767337"/>
            <a:ext cx="9762978" cy="369332"/>
          </a:xfrm>
          <a:prstGeom prst="rect">
            <a:avLst/>
          </a:prstGeom>
          <a:noFill/>
        </p:spPr>
        <p:txBody>
          <a:bodyPr wrap="square" rtlCol="0">
            <a:spAutoFit/>
          </a:bodyPr>
          <a:lstStyle/>
          <a:p>
            <a:r>
              <a:rPr lang="el-GR" b="1" dirty="0">
                <a:latin typeface="Times New Roman" panose="02020603050405020304" pitchFamily="18" charset="0"/>
                <a:cs typeface="Times New Roman" panose="02020603050405020304" pitchFamily="18" charset="0"/>
              </a:rPr>
              <a:t>ΠΑΙΔΑΓΩΓΙΚΗ ΤΟΥ ΘΕΑΤΡΟΥ Ι</a:t>
            </a:r>
            <a:r>
              <a:rPr lang="en-US" b="1"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Η ΔΙΔΑΚΤΙΚΗ ΤΟΥ ΘΕΑΤΡΟΥ ΣΤΗΝ ΕΚΠΑΙΔΕΥΣΗ</a:t>
            </a:r>
            <a:endParaRPr lang="en-GR" b="1" dirty="0">
              <a:latin typeface="Times New Roman" panose="02020603050405020304" pitchFamily="18" charset="0"/>
              <a:cs typeface="Times New Roman" panose="02020603050405020304" pitchFamily="18" charset="0"/>
            </a:endParaRPr>
          </a:p>
        </p:txBody>
      </p:sp>
      <p:pic>
        <p:nvPicPr>
          <p:cNvPr id="1030" name="Picture 6">
            <a:extLst>
              <a:ext uri="{FF2B5EF4-FFF2-40B4-BE49-F238E27FC236}">
                <a16:creationId xmlns:a16="http://schemas.microsoft.com/office/drawing/2014/main" id="{17EB1018-7A71-E2E7-4213-26BCC6955B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086377" cy="171421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B2F989-9535-6EF6-8AE3-4BAF4DCAD0D4}"/>
              </a:ext>
            </a:extLst>
          </p:cNvPr>
          <p:cNvSpPr txBox="1"/>
          <p:nvPr/>
        </p:nvSpPr>
        <p:spPr>
          <a:xfrm>
            <a:off x="1549755" y="1583086"/>
            <a:ext cx="10410323" cy="873509"/>
          </a:xfrm>
          <a:prstGeom prst="rect">
            <a:avLst/>
          </a:prstGeom>
          <a:noFill/>
        </p:spPr>
        <p:txBody>
          <a:bodyPr wrap="square" rtlCol="0">
            <a:spAutoFit/>
          </a:bodyPr>
          <a:lstStyle/>
          <a:p>
            <a:pPr algn="just">
              <a:lnSpc>
                <a:spcPct val="150000"/>
              </a:lnSpc>
            </a:pPr>
            <a:r>
              <a:rPr lang="el-GR" b="1" dirty="0">
                <a:latin typeface="Times New Roman" panose="02020603050405020304" pitchFamily="18" charset="0"/>
                <a:cs typeface="Times New Roman" panose="02020603050405020304" pitchFamily="18" charset="0"/>
              </a:rPr>
              <a:t>Συνάντηση </a:t>
            </a:r>
            <a:r>
              <a:rPr lang="en-US" b="1" dirty="0">
                <a:latin typeface="Times New Roman" panose="02020603050405020304" pitchFamily="18" charset="0"/>
                <a:cs typeface="Times New Roman" panose="02020603050405020304" pitchFamily="18" charset="0"/>
              </a:rPr>
              <a:t>6:</a:t>
            </a:r>
            <a:r>
              <a:rPr lang="el-GR" b="1" dirty="0">
                <a:latin typeface="Times New Roman" panose="02020603050405020304" pitchFamily="18" charset="0"/>
                <a:cs typeface="Times New Roman" panose="02020603050405020304" pitchFamily="18" charset="0"/>
              </a:rPr>
              <a:t> Η φάση της εμψύχωσης.... Από το πραγματικό στο μυθοπλαστικό...Όλα τα θέματα γίνονται δράση...να το πούμε και να το κάνουμε....</a:t>
            </a:r>
            <a:endParaRPr lang="en-GR"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A3A06F6-049D-AC63-64FD-78D2F65C2BC3}"/>
              </a:ext>
            </a:extLst>
          </p:cNvPr>
          <p:cNvSpPr txBox="1"/>
          <p:nvPr/>
        </p:nvSpPr>
        <p:spPr>
          <a:xfrm>
            <a:off x="3628291" y="5396313"/>
            <a:ext cx="4610548"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Σχολή Καλών Τεχνών-Τμήμα Θεατρικών Σπουδών</a:t>
            </a:r>
            <a:endParaRPr lang="en-GR" sz="16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5801F10-D567-FA60-47DC-593760A36C82}"/>
              </a:ext>
            </a:extLst>
          </p:cNvPr>
          <p:cNvSpPr txBox="1"/>
          <p:nvPr/>
        </p:nvSpPr>
        <p:spPr>
          <a:xfrm>
            <a:off x="4137728" y="6090663"/>
            <a:ext cx="4204413"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Διδάσκων</a:t>
            </a:r>
            <a:r>
              <a:rPr lang="en-US" sz="1600" b="1" dirty="0">
                <a:latin typeface="Times New Roman" panose="02020603050405020304" pitchFamily="18" charset="0"/>
                <a:cs typeface="Times New Roman" panose="02020603050405020304" pitchFamily="18" charset="0"/>
              </a:rPr>
              <a:t>: </a:t>
            </a:r>
            <a:r>
              <a:rPr lang="el-GR" sz="1600" b="1" dirty="0">
                <a:latin typeface="Times New Roman" panose="02020603050405020304" pitchFamily="18" charset="0"/>
                <a:cs typeface="Times New Roman" panose="02020603050405020304" pitchFamily="18" charset="0"/>
              </a:rPr>
              <a:t>Δημήτρης Δημητριάδης</a:t>
            </a:r>
            <a:endParaRPr lang="en-GR" sz="1600" b="1" dirty="0">
              <a:latin typeface="Times New Roman" panose="02020603050405020304" pitchFamily="18" charset="0"/>
              <a:cs typeface="Times New Roman" panose="02020603050405020304" pitchFamily="18" charset="0"/>
            </a:endParaRPr>
          </a:p>
        </p:txBody>
      </p:sp>
      <p:pic>
        <p:nvPicPr>
          <p:cNvPr id="2" name="Picture 2" descr="Το θεατρικό παιχνίδι ως μέθοδος μάθησης - Κέντρο Αγωγής Παιδιού &amp; Εφήβου">
            <a:extLst>
              <a:ext uri="{FF2B5EF4-FFF2-40B4-BE49-F238E27FC236}">
                <a16:creationId xmlns:a16="http://schemas.microsoft.com/office/drawing/2014/main" id="{833AA78B-AE7E-7BDC-CD5F-CEED464DC9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7465" y="2719755"/>
            <a:ext cx="3632200" cy="2247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277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542B5ED-BC9D-F96E-99A4-4CA822517A6A}"/>
              </a:ext>
            </a:extLst>
          </p:cNvPr>
          <p:cNvSpPr txBox="1"/>
          <p:nvPr/>
        </p:nvSpPr>
        <p:spPr>
          <a:xfrm>
            <a:off x="274320" y="0"/>
            <a:ext cx="11260183" cy="646331"/>
          </a:xfrm>
          <a:prstGeom prst="rect">
            <a:avLst/>
          </a:prstGeom>
          <a:noFill/>
        </p:spPr>
        <p:txBody>
          <a:bodyPr wrap="square">
            <a:spAutoFit/>
          </a:bodyPr>
          <a:lstStyle/>
          <a:p>
            <a:pPr algn="just"/>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GR" sz="2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buFont typeface="Wingdings" pitchFamily="2" charset="2"/>
              <a:buChar char="Ø"/>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Ενδεικτικές ασκήσεις και τεχνικές στο στάδιο της απελευθέρωσης </a:t>
            </a:r>
            <a:r>
              <a:rPr lang="en-GB" b="1" dirty="0">
                <a:solidFill>
                  <a:srgbClr val="FF0000"/>
                </a:solidFill>
                <a:latin typeface="Times New Roman" panose="02020603050405020304" pitchFamily="18" charset="0"/>
                <a:cs typeface="Times New Roman" panose="02020603050405020304" pitchFamily="18" charset="0"/>
              </a:rPr>
              <a:t>Examples of exercises in the release stage</a:t>
            </a:r>
            <a:r>
              <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GR" sz="2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B7A166FB-2C5A-CAF5-6293-9362D255BCFC}"/>
              </a:ext>
            </a:extLst>
          </p:cNvPr>
          <p:cNvSpPr txBox="1"/>
          <p:nvPr/>
        </p:nvSpPr>
        <p:spPr>
          <a:xfrm>
            <a:off x="600891" y="1334197"/>
            <a:ext cx="10933612" cy="1294393"/>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ea typeface="Calibri" panose="020F0502020204030204" pitchFamily="34" charset="0"/>
              </a:rPr>
              <a:t>-Η </a:t>
            </a:r>
            <a:r>
              <a:rPr lang="el-GR" sz="1800" dirty="0">
                <a:effectLst/>
                <a:latin typeface="Times New Roman" panose="02020603050405020304" pitchFamily="18" charset="0"/>
                <a:ea typeface="Calibri" panose="020F0502020204030204" pitchFamily="34" charset="0"/>
              </a:rPr>
              <a:t> πρώτη φάση της εμψύχωσης που έχει σκοπό να δημιουργήσει κλίμα ευχαρίστησης, να ενεργοποιήσει τα παιδιά ψυχοσωματικά κινητοποιώντας τη σωματική κίνηση, την έκφραση και τη λεκτική </a:t>
            </a:r>
            <a:r>
              <a:rPr lang="el-GR" sz="1800" dirty="0" err="1">
                <a:effectLst/>
                <a:latin typeface="Times New Roman" panose="02020603050405020304" pitchFamily="18" charset="0"/>
                <a:ea typeface="Calibri" panose="020F0502020204030204" pitchFamily="34" charset="0"/>
              </a:rPr>
              <a:t>αυτοσχέδιαστική</a:t>
            </a:r>
            <a:r>
              <a:rPr lang="el-GR" sz="1800" dirty="0">
                <a:effectLst/>
                <a:latin typeface="Times New Roman" panose="02020603050405020304" pitchFamily="18" charset="0"/>
                <a:ea typeface="Calibri" panose="020F0502020204030204" pitchFamily="34" charset="0"/>
              </a:rPr>
              <a:t> ικανότητα και να τα αποδεσμεύσει από αναστολές συμμετοχής στις διαφορετικές δραστηριότητες</a:t>
            </a:r>
            <a:r>
              <a:rPr lang="en-GR" dirty="0">
                <a:effectLst/>
              </a:rPr>
              <a:t> </a:t>
            </a:r>
            <a:endParaRPr lang="en-GR" dirty="0"/>
          </a:p>
        </p:txBody>
      </p:sp>
      <p:sp>
        <p:nvSpPr>
          <p:cNvPr id="8" name="TextBox 7">
            <a:extLst>
              <a:ext uri="{FF2B5EF4-FFF2-40B4-BE49-F238E27FC236}">
                <a16:creationId xmlns:a16="http://schemas.microsoft.com/office/drawing/2014/main" id="{D0F2779D-27DE-7C2E-656E-FD390DF8CDD4}"/>
              </a:ext>
            </a:extLst>
          </p:cNvPr>
          <p:cNvSpPr txBox="1"/>
          <p:nvPr/>
        </p:nvSpPr>
        <p:spPr>
          <a:xfrm>
            <a:off x="822960" y="875211"/>
            <a:ext cx="9588137" cy="369332"/>
          </a:xfrm>
          <a:prstGeom prst="rect">
            <a:avLst/>
          </a:prstGeom>
          <a:noFill/>
        </p:spPr>
        <p:txBody>
          <a:bodyPr wrap="square" rtlCol="0">
            <a:spAutoFit/>
          </a:bodyPr>
          <a:lstStyle/>
          <a:p>
            <a:pPr marL="285750" indent="-285750">
              <a:buFont typeface="Arial" panose="020B0604020202020204" pitchFamily="34" charset="0"/>
              <a:buChar char="•"/>
            </a:pPr>
            <a:r>
              <a:rPr lang="el-GR" b="1" u="sng" dirty="0">
                <a:latin typeface="Times New Roman" panose="02020603050405020304" pitchFamily="18" charset="0"/>
                <a:cs typeface="Times New Roman" panose="02020603050405020304" pitchFamily="18" charset="0"/>
              </a:rPr>
              <a:t>Φάση Απελευθέρωσης </a:t>
            </a:r>
            <a:r>
              <a:rPr lang="en-GB" dirty="0">
                <a:solidFill>
                  <a:srgbClr val="FF0000"/>
                </a:solidFill>
              </a:rPr>
              <a:t>Release Phase</a:t>
            </a:r>
            <a:r>
              <a:rPr lang="el-GR" b="1" u="sng" dirty="0">
                <a:latin typeface="Times New Roman" panose="02020603050405020304" pitchFamily="18" charset="0"/>
                <a:cs typeface="Times New Roman" panose="02020603050405020304" pitchFamily="18" charset="0"/>
              </a:rPr>
              <a:t> </a:t>
            </a:r>
            <a:endParaRPr lang="en-GR" b="1" u="sng"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B34B3753-FAA5-015A-AB1E-BF82D8584978}"/>
              </a:ext>
            </a:extLst>
          </p:cNvPr>
          <p:cNvSpPr txBox="1"/>
          <p:nvPr/>
        </p:nvSpPr>
        <p:spPr>
          <a:xfrm>
            <a:off x="692331" y="2947124"/>
            <a:ext cx="9718766" cy="369332"/>
          </a:xfrm>
          <a:prstGeom prst="rect">
            <a:avLst/>
          </a:prstGeom>
          <a:noFill/>
        </p:spPr>
        <p:txBody>
          <a:bodyPr wrap="square" rtlCol="0">
            <a:spAutoFit/>
          </a:bodyPr>
          <a:lstStyle/>
          <a:p>
            <a:pPr marL="285750" indent="-285750">
              <a:buFont typeface="Wingdings" pitchFamily="2" charset="2"/>
              <a:buChar char="Ø"/>
            </a:pPr>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Βασικές κατηγορίες ασκήσεων και τεχνικών που χρησιμοποιούνται στη πρώτη φάση</a:t>
            </a:r>
            <a:r>
              <a:rPr lang="en-GR" dirty="0">
                <a:effectLst/>
                <a:latin typeface="Times New Roman" panose="02020603050405020304" pitchFamily="18" charset="0"/>
                <a:cs typeface="Times New Roman" panose="02020603050405020304" pitchFamily="18" charset="0"/>
              </a:rPr>
              <a:t> </a:t>
            </a:r>
            <a:endParaRPr lang="en-GR"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B0F25CBC-ED9C-218F-708E-9ABC781595E5}"/>
              </a:ext>
            </a:extLst>
          </p:cNvPr>
          <p:cNvSpPr txBox="1"/>
          <p:nvPr/>
        </p:nvSpPr>
        <p:spPr>
          <a:xfrm>
            <a:off x="607422" y="3404664"/>
            <a:ext cx="9888583" cy="369332"/>
          </a:xfrm>
          <a:prstGeom prst="rect">
            <a:avLst/>
          </a:prstGeom>
          <a:noFill/>
        </p:spPr>
        <p:txBody>
          <a:bodyPr wrap="square" rtlCol="0">
            <a:spAutoFit/>
          </a:bodyPr>
          <a:lstStyle/>
          <a:p>
            <a:pPr marL="285750" indent="-285750">
              <a:buFont typeface="Arial" panose="020B0604020202020204" pitchFamily="34" charset="0"/>
              <a:buChar char="•"/>
            </a:pPr>
            <a:r>
              <a:rPr lang="el-GR" b="1" u="sng" dirty="0">
                <a:latin typeface="Times New Roman" panose="02020603050405020304" pitchFamily="18" charset="0"/>
                <a:cs typeface="Times New Roman" panose="02020603050405020304" pitchFamily="18" charset="0"/>
              </a:rPr>
              <a:t>Ασκήσεις Αναγνώρισης</a:t>
            </a:r>
            <a:r>
              <a:rPr lang="en-US" b="1" u="sng" dirty="0">
                <a:latin typeface="Times New Roman" panose="02020603050405020304" pitchFamily="18" charset="0"/>
                <a:cs typeface="Times New Roman" panose="02020603050405020304" pitchFamily="18" charset="0"/>
              </a:rPr>
              <a:t>  </a:t>
            </a:r>
            <a:r>
              <a:rPr lang="en-US" b="1" u="sng" dirty="0">
                <a:solidFill>
                  <a:srgbClr val="FF0000"/>
                </a:solidFill>
                <a:latin typeface="Times New Roman" panose="02020603050405020304" pitchFamily="18" charset="0"/>
                <a:cs typeface="Times New Roman" panose="02020603050405020304" pitchFamily="18" charset="0"/>
              </a:rPr>
              <a:t>(</a:t>
            </a:r>
            <a:r>
              <a:rPr lang="en-GB" dirty="0">
                <a:solidFill>
                  <a:srgbClr val="FF0000"/>
                </a:solidFill>
              </a:rPr>
              <a:t>Recognition exercises)</a:t>
            </a:r>
            <a:r>
              <a:rPr lang="en-US" b="1" u="sng" dirty="0">
                <a:solidFill>
                  <a:srgbClr val="FF0000"/>
                </a:solidFill>
                <a:latin typeface="Times New Roman" panose="02020603050405020304" pitchFamily="18" charset="0"/>
                <a:cs typeface="Times New Roman" panose="02020603050405020304" pitchFamily="18" charset="0"/>
              </a:rPr>
              <a:t> </a:t>
            </a:r>
            <a:endParaRPr lang="en-GR" b="1" u="sng" dirty="0">
              <a:solidFill>
                <a:srgbClr val="FF0000"/>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5399A998-76A8-46A3-ABFE-D85EE717E3C9}"/>
              </a:ext>
            </a:extLst>
          </p:cNvPr>
          <p:cNvSpPr txBox="1"/>
          <p:nvPr/>
        </p:nvSpPr>
        <p:spPr>
          <a:xfrm>
            <a:off x="692331" y="3813441"/>
            <a:ext cx="9993085" cy="1709892"/>
          </a:xfrm>
          <a:prstGeom prst="rect">
            <a:avLst/>
          </a:prstGeom>
          <a:noFill/>
        </p:spPr>
        <p:txBody>
          <a:bodyPr wrap="square" rtlCol="0">
            <a:spAutoFit/>
          </a:bodyPr>
          <a:lstStyle/>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Στοχεύουν σε μια αρχική γνωριμία των συμμετεχόντων  , ενθαρρύνοντας τους να πουν τα ονόματά τους, τα ενδιαφέροντα τους, τα χόμπι τους, τα όνειρα τους, την οικογένεια τους και για στοιχεία του χαρακτήρα τους.</a:t>
            </a:r>
            <a:endParaRPr lang="en-GR"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297F7871-264E-3CD5-D42B-5B0178FE1C40}"/>
              </a:ext>
            </a:extLst>
          </p:cNvPr>
          <p:cNvSpPr txBox="1"/>
          <p:nvPr/>
        </p:nvSpPr>
        <p:spPr>
          <a:xfrm>
            <a:off x="470262" y="4967126"/>
            <a:ext cx="11499669" cy="2031325"/>
          </a:xfrm>
          <a:prstGeom prst="rect">
            <a:avLst/>
          </a:prstGeom>
          <a:noFill/>
        </p:spPr>
        <p:txBody>
          <a:bodyPr wrap="square" rtlCol="0">
            <a:spAutoFit/>
          </a:bodyPr>
          <a:lstStyle/>
          <a:p>
            <a:pPr algn="just">
              <a:lnSpc>
                <a:spcPct val="150000"/>
              </a:lnSpc>
            </a:pPr>
            <a:r>
              <a:rPr lang="el-GR" dirty="0"/>
              <a:t>- </a:t>
            </a: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Το ονοματάκι σας-λέμε τα ονόματά μας με διαφορετικούς τρόπους</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GB" dirty="0">
                <a:solidFill>
                  <a:srgbClr val="FF0000"/>
                </a:solidFill>
              </a:rPr>
              <a:t>we say our names in different ways </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α) διαφορετικές διαθέσεις, συναισθήματα και διαφορετικό ύφος, β) διαφορετικές εκφράσεις και συγκεκριμένες καταστάσεις,  </a:t>
            </a:r>
            <a:r>
              <a:rPr lang="el-GR" dirty="0">
                <a:latin typeface="Times New Roman" panose="02020603050405020304" pitchFamily="18" charset="0"/>
                <a:ea typeface="Calibri" panose="020F0502020204030204" pitchFamily="34" charset="0"/>
                <a:cs typeface="Times New Roman" panose="02020603050405020304" pitchFamily="18" charset="0"/>
              </a:rPr>
              <a:t>γ)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διαφορετικού χαρακτήρες,  δ) φανταστικούς ή πραγματικού</a:t>
            </a:r>
            <a:r>
              <a:rPr lang="el-GR" dirty="0">
                <a:latin typeface="Times New Roman" panose="02020603050405020304" pitchFamily="18" charset="0"/>
                <a:ea typeface="Calibri" panose="020F0502020204030204" pitchFamily="34" charset="0"/>
                <a:cs typeface="Times New Roman" panose="02020603050405020304" pitchFamily="18" charset="0"/>
              </a:rPr>
              <a:t>, ε)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διαφορετικές εντάσεις </a:t>
            </a:r>
            <a:endParaRPr lang="en-GR" sz="1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GR"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GR" dirty="0"/>
          </a:p>
        </p:txBody>
      </p:sp>
    </p:spTree>
    <p:extLst>
      <p:ext uri="{BB962C8B-B14F-4D97-AF65-F5344CB8AC3E}">
        <p14:creationId xmlns:p14="http://schemas.microsoft.com/office/powerpoint/2010/main" val="354997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BFC25FC-6D53-55C3-3BC1-04CF86436EF6}"/>
              </a:ext>
            </a:extLst>
          </p:cNvPr>
          <p:cNvSpPr txBox="1"/>
          <p:nvPr/>
        </p:nvSpPr>
        <p:spPr>
          <a:xfrm>
            <a:off x="365760" y="104503"/>
            <a:ext cx="7850777" cy="2125390"/>
          </a:xfrm>
          <a:prstGeom prst="rect">
            <a:avLst/>
          </a:prstGeom>
          <a:noFill/>
        </p:spPr>
        <p:txBody>
          <a:bodyPr wrap="square" rtlCol="0">
            <a:spAutoFit/>
          </a:bodyPr>
          <a:lstStyle/>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Το ονοματάκι σας με κίνηση</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b="1" dirty="0">
                <a:solidFill>
                  <a:srgbClr val="FF0000"/>
                </a:solidFill>
              </a:rPr>
              <a:t>Your name in motion</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Το όνομα μας με μια μπάλα  </a:t>
            </a:r>
            <a:r>
              <a:rPr lang="en-GB" b="1" dirty="0">
                <a:solidFill>
                  <a:srgbClr val="FF0000"/>
                </a:solidFill>
              </a:rPr>
              <a:t>Our name with a ball</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Όνομα μετ' εμποδίων</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b="1" dirty="0">
                <a:solidFill>
                  <a:srgbClr val="FF0000"/>
                </a:solidFill>
              </a:rPr>
              <a:t>Name with obstacles</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Προσέθεσε στοιχεία για σένα</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b="1" dirty="0">
                <a:solidFill>
                  <a:srgbClr val="FF0000"/>
                </a:solidFill>
              </a:rPr>
              <a:t>Added details for you</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Θα με παρουσιάσεις; </a:t>
            </a:r>
            <a:r>
              <a:rPr lang="en-GB" b="1" dirty="0">
                <a:solidFill>
                  <a:srgbClr val="FF0000"/>
                </a:solidFill>
              </a:rPr>
              <a:t>Will you introduce me?</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86A619B0-BA56-2D88-B86E-FFE07BABDE43}"/>
              </a:ext>
            </a:extLst>
          </p:cNvPr>
          <p:cNvSpPr txBox="1"/>
          <p:nvPr/>
        </p:nvSpPr>
        <p:spPr>
          <a:xfrm>
            <a:off x="418011" y="2468879"/>
            <a:ext cx="11103429" cy="646331"/>
          </a:xfrm>
          <a:prstGeom prst="rect">
            <a:avLst/>
          </a:prstGeom>
          <a:noFill/>
        </p:spPr>
        <p:txBody>
          <a:bodyPr wrap="square" rtlCol="0">
            <a:spAutoFit/>
          </a:bodyPr>
          <a:lstStyle/>
          <a:p>
            <a:pPr marL="285750" indent="-285750">
              <a:buFont typeface="Arial" panose="020B0604020202020204" pitchFamily="34" charset="0"/>
              <a:buChar char="•"/>
            </a:pPr>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Ασκήσεις σωματικής κίνησης και έκφρασης</a:t>
            </a: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n-GB" b="1" dirty="0">
                <a:solidFill>
                  <a:srgbClr val="FF0000"/>
                </a:solidFill>
              </a:rPr>
              <a:t>Physical movement and expression exercises</a:t>
            </a:r>
            <a:r>
              <a:rPr lang="en-US" sz="18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GR" sz="1800" b="1" u="sng"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GR" dirty="0"/>
          </a:p>
        </p:txBody>
      </p:sp>
      <p:sp>
        <p:nvSpPr>
          <p:cNvPr id="7" name="TextBox 6">
            <a:extLst>
              <a:ext uri="{FF2B5EF4-FFF2-40B4-BE49-F238E27FC236}">
                <a16:creationId xmlns:a16="http://schemas.microsoft.com/office/drawing/2014/main" id="{41FB2FE2-E558-D795-D122-6DC2C1A7A7DF}"/>
              </a:ext>
            </a:extLst>
          </p:cNvPr>
          <p:cNvSpPr txBox="1"/>
          <p:nvPr/>
        </p:nvSpPr>
        <p:spPr>
          <a:xfrm>
            <a:off x="265611" y="2792045"/>
            <a:ext cx="11508378" cy="1704506"/>
          </a:xfrm>
          <a:prstGeom prst="rect">
            <a:avLst/>
          </a:prstGeom>
          <a:noFill/>
        </p:spPr>
        <p:txBody>
          <a:bodyPr wrap="square" rtlCol="0">
            <a:spAutoFit/>
          </a:bodyPr>
          <a:lstStyle/>
          <a:p>
            <a:pPr algn="just">
              <a:lnSpc>
                <a:spcPct val="150000"/>
              </a:lnSpc>
            </a:pPr>
            <a:r>
              <a:rPr lang="el-GR" dirty="0"/>
              <a:t>-</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Στοχεύουν στην ανάπτυξη όλων των ποιοτήτων αυθόρμητης κίνησης και ανάπτυξης μη λεκτικής κοινωνίας με τους άλλους. Οι ασκήσεις αυτές εμπεριέχουν και το στοιχείο της μίμησης αλλά και το στοιχείο των «πρώιμων σωματικών αυτοσχεδιασμών» για αυτό είναι κατάλληλες πιθανόν να χρησιμοποιηθούν για να εισάγουν τους συμμετέχοντες στο γενικό θέμα της συνάντησης</a:t>
            </a:r>
            <a:r>
              <a:rPr lang="en-GR" dirty="0">
                <a:effectLst/>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 </a:t>
            </a:r>
            <a:endParaRPr lang="en-GR"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03ACB01A-E4CE-E609-0400-5A8C8D4DFCE8}"/>
              </a:ext>
            </a:extLst>
          </p:cNvPr>
          <p:cNvSpPr txBox="1"/>
          <p:nvPr/>
        </p:nvSpPr>
        <p:spPr>
          <a:xfrm>
            <a:off x="265612" y="4611189"/>
            <a:ext cx="11508377" cy="1615827"/>
          </a:xfrm>
          <a:prstGeom prst="rect">
            <a:avLst/>
          </a:prstGeom>
          <a:noFill/>
        </p:spPr>
        <p:txBody>
          <a:bodyPr wrap="square" rtlCol="0">
            <a:spAutoFit/>
          </a:bodyPr>
          <a:lstStyle/>
          <a:p>
            <a:pPr algn="just">
              <a:lnSpc>
                <a:spcPct val="150000"/>
              </a:lnSpc>
            </a:pPr>
            <a:r>
              <a:rPr lang="el-GR" dirty="0"/>
              <a:t>- 1 </a:t>
            </a:r>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1. ιδέες με βάση κίνηση στον χώρο και διαφορετικά βαδίσματα </a:t>
            </a:r>
            <a:r>
              <a:rPr lang="en-GB" b="1" dirty="0">
                <a:solidFill>
                  <a:srgbClr val="FF0000"/>
                </a:solidFill>
              </a:rPr>
              <a:t>ideas based on movement in space and different ways of walking </a:t>
            </a: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a:t>
            </a:r>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προσωπικός ρυθμός</a:t>
            </a:r>
            <a:r>
              <a:rPr lang="el-GR" dirty="0">
                <a:latin typeface="Calibri" panose="020F0502020204030204" pitchFamily="34"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μουσικό ερέθισμα,, διαφορετικούς ρυθμούς </a:t>
            </a:r>
            <a:r>
              <a:rPr lang="el-GR" dirty="0">
                <a:latin typeface="Calibri" panose="020F0502020204030204" pitchFamily="34"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διαφορετικές καταστάσεις</a:t>
            </a:r>
            <a:r>
              <a:rPr lang="el-GR" dirty="0">
                <a:latin typeface="Calibri" panose="020F0502020204030204" pitchFamily="34"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αντιδράω με τους υπόλοιπους της ομάδας</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a:p>
            <a:r>
              <a:rPr lang="el-GR" sz="1800" b="1" u="sng"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GR" dirty="0"/>
          </a:p>
        </p:txBody>
      </p:sp>
    </p:spTree>
    <p:extLst>
      <p:ext uri="{BB962C8B-B14F-4D97-AF65-F5344CB8AC3E}">
        <p14:creationId xmlns:p14="http://schemas.microsoft.com/office/powerpoint/2010/main" val="3667074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32F69C3-3057-5440-787F-62CBAA071CED}"/>
              </a:ext>
            </a:extLst>
          </p:cNvPr>
          <p:cNvSpPr txBox="1"/>
          <p:nvPr/>
        </p:nvSpPr>
        <p:spPr>
          <a:xfrm>
            <a:off x="483326" y="444137"/>
            <a:ext cx="10345783" cy="2031325"/>
          </a:xfrm>
          <a:prstGeom prst="rect">
            <a:avLst/>
          </a:prstGeom>
          <a:noFill/>
        </p:spPr>
        <p:txBody>
          <a:bodyPr wrap="square" rtlCol="0">
            <a:spAutoFit/>
          </a:bodyPr>
          <a:lstStyle/>
          <a:p>
            <a:r>
              <a:rPr lang="el-GR"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Παντομίμα στο κύκλο </a:t>
            </a:r>
            <a:r>
              <a:rPr lang="en-GB" b="1" dirty="0">
                <a:solidFill>
                  <a:srgbClr val="FF0000"/>
                </a:solidFill>
              </a:rPr>
              <a:t>Pantomime in the circle</a:t>
            </a:r>
          </a:p>
          <a:p>
            <a:endParaRPr lang="el-GR" b="1" dirty="0"/>
          </a:p>
          <a:p>
            <a:r>
              <a:rPr lang="el-GR" dirty="0"/>
              <a:t>-3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Κάνε ότι κάνω </a:t>
            </a:r>
            <a:r>
              <a:rPr lang="en-GB" b="1" dirty="0">
                <a:solidFill>
                  <a:srgbClr val="FF0000"/>
                </a:solidFill>
              </a:rPr>
              <a:t>Do what I do</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a:p>
            <a:r>
              <a:rPr lang="el-GR" sz="1800" dirty="0">
                <a:effectLst/>
                <a:latin typeface="Times New Roman" panose="02020603050405020304" pitchFamily="18" charset="0"/>
                <a:ea typeface="Calibri" panose="020F0502020204030204" pitchFamily="34" charset="0"/>
              </a:rPr>
              <a:t>4. Καθρέφτης ανά ζευγάρια </a:t>
            </a:r>
            <a:r>
              <a:rPr lang="en-GB" b="1" dirty="0">
                <a:solidFill>
                  <a:srgbClr val="FF0000"/>
                </a:solidFill>
              </a:rPr>
              <a:t>you are my mirror</a:t>
            </a:r>
            <a:endParaRPr lang="el-GR" sz="1800" b="1" dirty="0">
              <a:solidFill>
                <a:srgbClr val="FF0000"/>
              </a:solidFill>
              <a:effectLst/>
              <a:latin typeface="Times New Roman" panose="02020603050405020304" pitchFamily="18" charset="0"/>
              <a:ea typeface="Calibri" panose="020F0502020204030204" pitchFamily="34" charset="0"/>
            </a:endParaRPr>
          </a:p>
          <a:p>
            <a:endParaRPr lang="el-GR" dirty="0">
              <a:latin typeface="Times New Roman" panose="02020603050405020304" pitchFamily="18" charset="0"/>
            </a:endParaRPr>
          </a:p>
          <a:p>
            <a:r>
              <a:rPr lang="en-GR" dirty="0">
                <a:effectLst/>
                <a:latin typeface="Times New Roman" panose="02020603050405020304" pitchFamily="18"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5. Οι παγωμένες εικόνες </a:t>
            </a:r>
            <a:r>
              <a:rPr lang="en-GB" b="1" dirty="0">
                <a:solidFill>
                  <a:srgbClr val="FF0000"/>
                </a:solidFill>
              </a:rPr>
              <a:t>The frozen images</a:t>
            </a:r>
            <a:endParaRPr lang="en-GR" b="1" dirty="0">
              <a:solidFill>
                <a:srgbClr val="FF0000"/>
              </a:solidFill>
            </a:endParaRPr>
          </a:p>
        </p:txBody>
      </p:sp>
      <p:sp>
        <p:nvSpPr>
          <p:cNvPr id="5" name="TextBox 4">
            <a:extLst>
              <a:ext uri="{FF2B5EF4-FFF2-40B4-BE49-F238E27FC236}">
                <a16:creationId xmlns:a16="http://schemas.microsoft.com/office/drawing/2014/main" id="{79197BB5-3367-6AF0-22E1-393CA24AFFCC}"/>
              </a:ext>
            </a:extLst>
          </p:cNvPr>
          <p:cNvSpPr txBox="1"/>
          <p:nvPr/>
        </p:nvSpPr>
        <p:spPr>
          <a:xfrm>
            <a:off x="483325" y="2782669"/>
            <a:ext cx="10345783" cy="646331"/>
          </a:xfrm>
          <a:prstGeom prst="rect">
            <a:avLst/>
          </a:prstGeom>
          <a:noFill/>
        </p:spPr>
        <p:txBody>
          <a:bodyPr wrap="square" rtlCol="0">
            <a:spAutoFit/>
          </a:bodyPr>
          <a:lstStyle/>
          <a:p>
            <a:pPr marL="285750" indent="-285750">
              <a:buFont typeface="Wingdings" pitchFamily="2" charset="2"/>
              <a:buChar char="Ø"/>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Ασκήσεις φαντασίας και μεταμορφώσεις </a:t>
            </a:r>
            <a:r>
              <a:rPr lang="en-GB" b="1" dirty="0">
                <a:solidFill>
                  <a:srgbClr val="FF0000"/>
                </a:solidFill>
              </a:rPr>
              <a:t>Imagination exercises and transformations</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GR" dirty="0"/>
          </a:p>
        </p:txBody>
      </p:sp>
      <p:sp>
        <p:nvSpPr>
          <p:cNvPr id="6" name="TextBox 5">
            <a:extLst>
              <a:ext uri="{FF2B5EF4-FFF2-40B4-BE49-F238E27FC236}">
                <a16:creationId xmlns:a16="http://schemas.microsoft.com/office/drawing/2014/main" id="{D0DF781F-F3F1-41D7-2FB1-25824823F9AA}"/>
              </a:ext>
            </a:extLst>
          </p:cNvPr>
          <p:cNvSpPr txBox="1"/>
          <p:nvPr/>
        </p:nvSpPr>
        <p:spPr>
          <a:xfrm>
            <a:off x="211182" y="3459208"/>
            <a:ext cx="11769635" cy="2031325"/>
          </a:xfrm>
          <a:prstGeom prst="rect">
            <a:avLst/>
          </a:prstGeom>
          <a:noFill/>
        </p:spPr>
        <p:txBody>
          <a:bodyPr wrap="square" rtlCol="0">
            <a:spAutoFit/>
          </a:bodyPr>
          <a:lstStyle/>
          <a:p>
            <a:pPr algn="just">
              <a:lnSpc>
                <a:spcPct val="150000"/>
              </a:lnSpc>
            </a:pPr>
            <a:r>
              <a:rPr lang="en-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Βασική επιδίωξη του εμψυχωτή είναι να εισάγει τους συμμετέχοντες στη φανταστική κατάσταση, στο φανταστικό χώρο, σε επαφή με φανταστικά αλλά και «ρεαλιστικά» όντα. Αναπτύσσει συμβολισμούς, τη συμβολική σκέψη των παιδιών, την απελευθέρωση τους και την ελευθερία στην έκφραση. Σε αυτήν την άσκηση προσπαθούμε να εμπνεύσουμε τα παιδιά να χρησιμοποιήσουν κίνηση αλλά ΄και έκφραση προσώπου.</a:t>
            </a:r>
            <a:endParaRPr lang="en-GR"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GR" dirty="0"/>
          </a:p>
        </p:txBody>
      </p:sp>
    </p:spTree>
    <p:extLst>
      <p:ext uri="{BB962C8B-B14F-4D97-AF65-F5344CB8AC3E}">
        <p14:creationId xmlns:p14="http://schemas.microsoft.com/office/powerpoint/2010/main" val="789370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7560085-C3DA-A480-D65F-DAB64A1F6AEE}"/>
              </a:ext>
            </a:extLst>
          </p:cNvPr>
          <p:cNvSpPr txBox="1"/>
          <p:nvPr/>
        </p:nvSpPr>
        <p:spPr>
          <a:xfrm>
            <a:off x="378822" y="143692"/>
            <a:ext cx="11625944" cy="2862322"/>
          </a:xfrm>
          <a:prstGeom prst="rect">
            <a:avLst/>
          </a:prstGeom>
          <a:noFill/>
        </p:spPr>
        <p:txBody>
          <a:bodyPr wrap="square" rtlCol="0">
            <a:spAutoFit/>
          </a:bodyPr>
          <a:lstStyle/>
          <a:p>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Γινόμαστε αντικείμενα (σκούπα, φαράσι, αεροπλάνο) </a:t>
            </a:r>
            <a:r>
              <a:rPr lang="en-GB" b="1" dirty="0">
                <a:solidFill>
                  <a:srgbClr val="FF0000"/>
                </a:solidFill>
              </a:rPr>
              <a:t>We become objects </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Γινόμαστε στοιχεία της φύσης (βροχή, αέρας, νερό, θάλασσα, δέντρα, λουλούδια, σπόρος) </a:t>
            </a:r>
            <a:r>
              <a:rPr lang="en-GB" b="1" dirty="0">
                <a:solidFill>
                  <a:srgbClr val="FF0000"/>
                </a:solidFill>
              </a:rPr>
              <a:t>We become elements of nature</a:t>
            </a:r>
            <a:endParaRPr lang="en-GR" sz="18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Γινόμαστε πλάσματα φαντασίας (κάτοικοι περιέργου πλανήτη, γίγαντες, ξωτικά, καλικάντζαροι) </a:t>
            </a:r>
            <a:r>
              <a:rPr lang="en-GB" b="1" dirty="0">
                <a:solidFill>
                  <a:srgbClr val="FF0000"/>
                </a:solidFill>
              </a:rPr>
              <a:t>We become creatures of fantasy</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r>
              <a:rPr lang="el-GR" dirty="0">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Γινόμαστε χαρακτήρες που έχουν να κάνουν με επαγγέλματα ή που συνδέονται με ένα χώρο (τσίρκο, </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λουναπάρκ</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καζίνο κα.) </a:t>
            </a:r>
            <a:r>
              <a:rPr lang="en-GB" b="1" dirty="0">
                <a:solidFill>
                  <a:srgbClr val="FF0000"/>
                </a:solidFill>
              </a:rPr>
              <a:t>We become characters that have to do with professions or that are associated with a place</a:t>
            </a:r>
          </a:p>
          <a:p>
            <a:endParaRPr lang="en-GR"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6703BCE6-4F14-4026-1D2B-42AED80AE00C}"/>
              </a:ext>
            </a:extLst>
          </p:cNvPr>
          <p:cNvSpPr txBox="1"/>
          <p:nvPr/>
        </p:nvSpPr>
        <p:spPr>
          <a:xfrm>
            <a:off x="163285" y="2847050"/>
            <a:ext cx="10789920" cy="369332"/>
          </a:xfrm>
          <a:prstGeom prst="rect">
            <a:avLst/>
          </a:prstGeom>
          <a:noFill/>
        </p:spPr>
        <p:txBody>
          <a:bodyPr wrap="square" rtlCol="0">
            <a:spAutoFit/>
          </a:bodyPr>
          <a:lstStyle/>
          <a:p>
            <a:pPr marL="285750" indent="-285750">
              <a:buFont typeface="Wingdings" pitchFamily="2" charset="2"/>
              <a:buChar char="Ø"/>
            </a:pPr>
            <a:r>
              <a:rPr lang="el-GR" sz="18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Ασκήσεις ρυθμών και φωνής </a:t>
            </a:r>
            <a:r>
              <a:rPr lang="en-GB" b="1" dirty="0">
                <a:solidFill>
                  <a:srgbClr val="FF0000"/>
                </a:solidFill>
              </a:rPr>
              <a:t>Rhythm and voice exercises</a:t>
            </a:r>
            <a:endParaRPr lang="en-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C95815A-840B-FAD2-28B3-130267DA03F5}"/>
              </a:ext>
            </a:extLst>
          </p:cNvPr>
          <p:cNvSpPr txBox="1"/>
          <p:nvPr/>
        </p:nvSpPr>
        <p:spPr>
          <a:xfrm>
            <a:off x="163285" y="3190540"/>
            <a:ext cx="10959738" cy="1200329"/>
          </a:xfrm>
          <a:prstGeom prst="rect">
            <a:avLst/>
          </a:prstGeom>
          <a:noFill/>
        </p:spPr>
        <p:txBody>
          <a:bodyPr wrap="square" rtlCol="0">
            <a:spAutoFit/>
          </a:bodyPr>
          <a:lstStyle/>
          <a:p>
            <a:pPr algn="just">
              <a:lnSpc>
                <a:spcPct val="150000"/>
              </a:lnSpc>
            </a:pPr>
            <a:r>
              <a:rPr lang="el-GR" dirty="0"/>
              <a:t>- </a:t>
            </a:r>
            <a:r>
              <a:rPr lang="el-GR"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Βασική επιδίωξη είναι να οδηγήσει τα παιδιά να πειραματιστούν με ήχους, με διαφορετικούς ρυθμούς και πιθανόν να προσθέσουν στις μεταμορφώσεις και λεκτική επικοινωνία. </a:t>
            </a:r>
            <a:endParaRPr lang="en-GR"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GR" dirty="0"/>
          </a:p>
        </p:txBody>
      </p:sp>
      <p:sp>
        <p:nvSpPr>
          <p:cNvPr id="7" name="TextBox 6">
            <a:extLst>
              <a:ext uri="{FF2B5EF4-FFF2-40B4-BE49-F238E27FC236}">
                <a16:creationId xmlns:a16="http://schemas.microsoft.com/office/drawing/2014/main" id="{916EE68A-5843-3944-83BC-7ED538747945}"/>
              </a:ext>
            </a:extLst>
          </p:cNvPr>
          <p:cNvSpPr txBox="1"/>
          <p:nvPr/>
        </p:nvSpPr>
        <p:spPr>
          <a:xfrm>
            <a:off x="163285" y="4060063"/>
            <a:ext cx="8138160" cy="2862322"/>
          </a:xfrm>
          <a:prstGeom prst="rect">
            <a:avLst/>
          </a:prstGeom>
          <a:noFill/>
        </p:spPr>
        <p:txBody>
          <a:bodyPr wrap="square" rtlCol="0">
            <a:spAutoFit/>
          </a:bodyPr>
          <a:lstStyle/>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Κάνουμε διαφορετικές αναπνοές; </a:t>
            </a:r>
            <a:r>
              <a:rPr lang="en-GB" b="1" dirty="0">
                <a:solidFill>
                  <a:srgbClr val="FF0000"/>
                </a:solidFill>
              </a:rPr>
              <a:t>We breathe differently</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Ρυθμούς με φωνήεντα ή συλλαβές ή σύμφωνα </a:t>
            </a:r>
            <a:r>
              <a:rPr lang="en-GB" b="1" dirty="0">
                <a:solidFill>
                  <a:srgbClr val="FF0000"/>
                </a:solidFill>
              </a:rPr>
              <a:t>Rhythms with vowels or syllables or consonants</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a:t>
            </a:r>
            <a:r>
              <a:rPr lang="el-GR" dirty="0">
                <a:latin typeface="Times New Roman" panose="02020603050405020304" pitchFamily="18" charset="0"/>
                <a:ea typeface="Calibri" panose="020F0502020204030204" pitchFamily="34" charset="0"/>
                <a:cs typeface="Times New Roman" panose="02020603050405020304" pitchFamily="18" charset="0"/>
              </a:rPr>
              <a:t>Μπορεί να το πει η ομάδα; </a:t>
            </a:r>
            <a:r>
              <a:rPr lang="en-GB" b="1" dirty="0">
                <a:solidFill>
                  <a:srgbClr val="FF0000"/>
                </a:solidFill>
                <a:latin typeface="Times New Roman" panose="02020603050405020304" pitchFamily="18" charset="0"/>
                <a:cs typeface="Times New Roman" panose="02020603050405020304" pitchFamily="18" charset="0"/>
              </a:rPr>
              <a:t>Can the team say it?</a:t>
            </a:r>
            <a:endParaRPr lang="en-GR"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Ακούγομαι, μιλάω, λέω λέξεις σαν...</a:t>
            </a:r>
            <a:r>
              <a:rPr lang="en-GB" dirty="0"/>
              <a:t> </a:t>
            </a:r>
            <a:r>
              <a:rPr lang="en-GB" b="1" dirty="0">
                <a:solidFill>
                  <a:srgbClr val="FF0000"/>
                </a:solidFill>
              </a:rPr>
              <a:t>I say words like</a:t>
            </a:r>
          </a:p>
          <a:p>
            <a:pPr algn="just">
              <a:lnSpc>
                <a:spcPct val="150000"/>
              </a:lnSpc>
            </a:pPr>
            <a:endParaRPr lang="en-GR"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GR" dirty="0"/>
          </a:p>
        </p:txBody>
      </p:sp>
    </p:spTree>
    <p:extLst>
      <p:ext uri="{BB962C8B-B14F-4D97-AF65-F5344CB8AC3E}">
        <p14:creationId xmlns:p14="http://schemas.microsoft.com/office/powerpoint/2010/main" val="3823836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21681CE-8C97-9EE1-166D-5362311F149B}"/>
              </a:ext>
            </a:extLst>
          </p:cNvPr>
          <p:cNvSpPr txBox="1"/>
          <p:nvPr/>
        </p:nvSpPr>
        <p:spPr>
          <a:xfrm>
            <a:off x="509451" y="352697"/>
            <a:ext cx="9209314" cy="646331"/>
          </a:xfrm>
          <a:prstGeom prst="rect">
            <a:avLst/>
          </a:prstGeom>
          <a:noFill/>
        </p:spPr>
        <p:txBody>
          <a:bodyPr wrap="square" rtlCol="0">
            <a:spAutoFit/>
          </a:bodyPr>
          <a:lstStyle/>
          <a:p>
            <a:pPr marL="285750" indent="-285750">
              <a:buFont typeface="Wingdings" pitchFamily="2" charset="2"/>
              <a:buChar char="Ø"/>
            </a:pPr>
            <a:r>
              <a:rPr lang="el-GR" sz="1800" b="1" dirty="0">
                <a:solidFill>
                  <a:srgbClr val="000000"/>
                </a:solidFill>
                <a:effectLst/>
                <a:latin typeface="Times New Roman" panose="02020603050405020304" pitchFamily="18" charset="0"/>
                <a:ea typeface="Calibri" panose="020F0502020204030204" pitchFamily="34" charset="0"/>
              </a:rPr>
              <a:t>Ασκήσεις λεκτικών </a:t>
            </a:r>
            <a:r>
              <a:rPr lang="el-GR" b="1" dirty="0">
                <a:solidFill>
                  <a:srgbClr val="000000"/>
                </a:solidFill>
                <a:latin typeface="Times New Roman" panose="02020603050405020304" pitchFamily="18" charset="0"/>
                <a:ea typeface="Calibri" panose="020F0502020204030204" pitchFamily="34" charset="0"/>
              </a:rPr>
              <a:t>αυτοσχεδιασμών </a:t>
            </a:r>
            <a:r>
              <a:rPr lang="el-GR" sz="1800" b="1" dirty="0">
                <a:solidFill>
                  <a:srgbClr val="000000"/>
                </a:solidFill>
                <a:effectLst/>
                <a:latin typeface="Times New Roman" panose="02020603050405020304" pitchFamily="18" charset="0"/>
                <a:ea typeface="Calibri" panose="020F0502020204030204" pitchFamily="34" charset="0"/>
              </a:rPr>
              <a:t>αυτοσχεδιασμών </a:t>
            </a:r>
            <a:r>
              <a:rPr lang="en-GB" dirty="0">
                <a:solidFill>
                  <a:srgbClr val="FF0000"/>
                </a:solidFill>
              </a:rPr>
              <a:t>Verbal improvisation exercises</a:t>
            </a:r>
          </a:p>
          <a:p>
            <a:r>
              <a:rPr lang="en-GR" dirty="0">
                <a:solidFill>
                  <a:srgbClr val="FF0000"/>
                </a:solidFill>
                <a:effectLst/>
              </a:rPr>
              <a:t> </a:t>
            </a:r>
            <a:endParaRPr lang="en-GR" dirty="0">
              <a:solidFill>
                <a:srgbClr val="FF0000"/>
              </a:solidFill>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3E687EE7-B0F2-D975-E07D-EE81637C4E0A}"/>
              </a:ext>
            </a:extLst>
          </p:cNvPr>
          <p:cNvSpPr txBox="1"/>
          <p:nvPr/>
        </p:nvSpPr>
        <p:spPr>
          <a:xfrm>
            <a:off x="509451" y="822960"/>
            <a:ext cx="9862457" cy="1289007"/>
          </a:xfrm>
          <a:prstGeom prst="rect">
            <a:avLst/>
          </a:prstGeom>
          <a:noFill/>
        </p:spPr>
        <p:txBody>
          <a:bodyPr wrap="square" rtlCol="0">
            <a:spAutoFit/>
          </a:bodyPr>
          <a:lstStyle/>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Ασκήσεις με βάση τις οποίες τα παιδιά μπορούν να αναπτύξουν λόγο αλλά και φαντασία. Με αυτές τις ασκήσεις μπορούν να οδηγηθούν σε δημιουργία ιστοριών και αν τις αναπαραστήσουν σωματικά είτε με ασκήσεις παντομίμας ή με οργανωμένη δραματοποίηση, συνδέοντας τη φάση αυτή με την επόμενη φάση</a:t>
            </a:r>
            <a:r>
              <a:rPr lang="en-GR" dirty="0">
                <a:effectLst/>
                <a:latin typeface="Times New Roman" panose="02020603050405020304" pitchFamily="18" charset="0"/>
                <a:cs typeface="Times New Roman" panose="02020603050405020304" pitchFamily="18" charset="0"/>
              </a:rPr>
              <a:t> </a:t>
            </a:r>
            <a:endParaRPr lang="en-GR"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6AE36BAB-6FF5-CCE2-B4E3-B0EB88D59E6B}"/>
              </a:ext>
            </a:extLst>
          </p:cNvPr>
          <p:cNvSpPr txBox="1"/>
          <p:nvPr/>
        </p:nvSpPr>
        <p:spPr>
          <a:xfrm>
            <a:off x="600892" y="2111967"/>
            <a:ext cx="10620103" cy="4524315"/>
          </a:xfrm>
          <a:prstGeom prst="rect">
            <a:avLst/>
          </a:prstGeom>
          <a:noFill/>
        </p:spPr>
        <p:txBody>
          <a:bodyPr wrap="square" rtlCol="0">
            <a:spAutoFit/>
          </a:bodyPr>
          <a:lstStyle/>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el-GR" sz="1800" dirty="0" err="1">
                <a:effectLst/>
                <a:latin typeface="Times New Roman" panose="02020603050405020304" pitchFamily="18" charset="0"/>
                <a:ea typeface="Calibri" panose="020F0502020204030204" pitchFamily="34" charset="0"/>
                <a:cs typeface="Times New Roman" panose="02020603050405020304" pitchFamily="18" charset="0"/>
              </a:rPr>
              <a:t>Ιδεοθύελλα</a:t>
            </a: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GB" b="1" dirty="0">
                <a:solidFill>
                  <a:srgbClr val="FF0000"/>
                </a:solidFill>
              </a:rPr>
              <a:t>A storm of ideas</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-Η επόμενη λέξη </a:t>
            </a:r>
            <a:r>
              <a:rPr lang="en-GB" b="1" dirty="0">
                <a:solidFill>
                  <a:srgbClr val="FF0000"/>
                </a:solidFill>
              </a:rPr>
              <a:t>The next word</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-Το κουτί </a:t>
            </a:r>
            <a:r>
              <a:rPr lang="en-GB" b="1" dirty="0">
                <a:solidFill>
                  <a:srgbClr val="FF0000"/>
                </a:solidFill>
              </a:rPr>
              <a:t>The box</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-Δεν θα έχει μόνο αλλά και.... </a:t>
            </a:r>
            <a:r>
              <a:rPr lang="en-GB" b="1" dirty="0">
                <a:solidFill>
                  <a:srgbClr val="FF0000"/>
                </a:solidFill>
              </a:rPr>
              <a:t>It will not only have but also</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-Μια φανταστική κατάσταση σαν να τη ζήσαμε </a:t>
            </a:r>
            <a:r>
              <a:rPr lang="en-GB" b="1" dirty="0">
                <a:solidFill>
                  <a:srgbClr val="FF0000"/>
                </a:solidFill>
              </a:rPr>
              <a:t>A fantastic situation as if we lived it</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-Παιχνίδι με αντικείμενα και αυτοσχεδιαστικές λέξεις που να σημαίνουν φανταστικό χαρακτήρα </a:t>
            </a:r>
            <a:r>
              <a:rPr lang="en-GB" b="1" dirty="0">
                <a:solidFill>
                  <a:srgbClr val="FF0000"/>
                </a:solidFill>
              </a:rPr>
              <a:t>Play with objects and make up words to mean fictional character</a:t>
            </a:r>
            <a:r>
              <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-Παιχνίδι 1-Έχω ιστορία-Έχεις ήχο; </a:t>
            </a:r>
            <a:r>
              <a:rPr lang="en-GB" b="1" dirty="0">
                <a:solidFill>
                  <a:srgbClr val="FF0000"/>
                </a:solidFill>
              </a:rPr>
              <a:t>Game 1-I have a story-Do you have sound?</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dirty="0">
                <a:effectLst/>
                <a:latin typeface="Times New Roman" panose="02020603050405020304" pitchFamily="18" charset="0"/>
                <a:ea typeface="Calibri" panose="020F0502020204030204" pitchFamily="34" charset="0"/>
                <a:cs typeface="Times New Roman" panose="02020603050405020304" pitchFamily="18" charset="0"/>
              </a:rPr>
              <a:t>-Παιχνίδι 2 - συζήτηση για ένα θέμα με γράμματα της αλφαβήτου. </a:t>
            </a:r>
            <a:r>
              <a:rPr lang="en-GB" b="1" dirty="0">
                <a:solidFill>
                  <a:srgbClr val="FF0000"/>
                </a:solidFill>
                <a:latin typeface="Times New Roman" panose="02020603050405020304" pitchFamily="18" charset="0"/>
                <a:cs typeface="Times New Roman" panose="02020603050405020304" pitchFamily="18" charset="0"/>
              </a:rPr>
              <a:t>Game 2 - discussion about a topic with letters of the alphabet</a:t>
            </a:r>
            <a:endParaRPr lang="en-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en-GR" dirty="0"/>
          </a:p>
        </p:txBody>
      </p:sp>
    </p:spTree>
    <p:extLst>
      <p:ext uri="{BB962C8B-B14F-4D97-AF65-F5344CB8AC3E}">
        <p14:creationId xmlns:p14="http://schemas.microsoft.com/office/powerpoint/2010/main" val="4164092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1B82CD8-8F27-23EA-B17F-18FC3DE645E6}"/>
              </a:ext>
            </a:extLst>
          </p:cNvPr>
          <p:cNvSpPr txBox="1"/>
          <p:nvPr/>
        </p:nvSpPr>
        <p:spPr>
          <a:xfrm>
            <a:off x="1314994" y="313509"/>
            <a:ext cx="9562012" cy="369332"/>
          </a:xfrm>
          <a:prstGeom prst="rect">
            <a:avLst/>
          </a:prstGeom>
          <a:noFill/>
        </p:spPr>
        <p:txBody>
          <a:bodyPr wrap="square" rtlCol="0">
            <a:spAutoFit/>
          </a:bodyPr>
          <a:lstStyle/>
          <a:p>
            <a:pPr marL="285750" indent="-285750" algn="ctr">
              <a:buFont typeface="Wingdings" pitchFamily="2" charset="2"/>
              <a:buChar char="Ø"/>
            </a:pPr>
            <a:r>
              <a:rPr lang="el-GR" b="1" dirty="0"/>
              <a:t>Προτεινόμενα Θέματα Για Εργασία</a:t>
            </a:r>
            <a:endParaRPr lang="en-GR" b="1" dirty="0"/>
          </a:p>
        </p:txBody>
      </p:sp>
      <p:sp>
        <p:nvSpPr>
          <p:cNvPr id="5" name="TextBox 4">
            <a:extLst>
              <a:ext uri="{FF2B5EF4-FFF2-40B4-BE49-F238E27FC236}">
                <a16:creationId xmlns:a16="http://schemas.microsoft.com/office/drawing/2014/main" id="{3DEC426F-BED4-03D8-0E4B-815F7D1A5283}"/>
              </a:ext>
            </a:extLst>
          </p:cNvPr>
          <p:cNvSpPr txBox="1"/>
          <p:nvPr/>
        </p:nvSpPr>
        <p:spPr>
          <a:xfrm>
            <a:off x="836023" y="1254034"/>
            <a:ext cx="9431383" cy="2535502"/>
          </a:xfrm>
          <a:prstGeom prst="rect">
            <a:avLst/>
          </a:prstGeom>
          <a:noFill/>
        </p:spPr>
        <p:txBody>
          <a:bodyPr wrap="square" rtlCol="0">
            <a:spAutoFit/>
          </a:bodyPr>
          <a:lstStyle/>
          <a:p>
            <a:pPr algn="just">
              <a:lnSpc>
                <a:spcPct val="150000"/>
              </a:lnSpc>
            </a:pPr>
            <a:r>
              <a:rPr lang="el-GR" dirty="0"/>
              <a:t>-</a:t>
            </a: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θάλασσα </a:t>
            </a:r>
            <a:r>
              <a:rPr lang="el-GR" b="1" dirty="0">
                <a:latin typeface="Times New Roman" panose="02020603050405020304" pitchFamily="18" charset="0"/>
                <a:ea typeface="Calibri" panose="020F0502020204030204" pitchFamily="34" charset="0"/>
                <a:cs typeface="Times New Roman" panose="02020603050405020304" pitchFamily="18" charset="0"/>
              </a:rPr>
              <a:t>-</a:t>
            </a: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τσίρκο </a:t>
            </a:r>
            <a:r>
              <a:rPr lang="en-GB" dirty="0">
                <a:solidFill>
                  <a:srgbClr val="FF0000"/>
                </a:solidFill>
              </a:rPr>
              <a:t>circus</a:t>
            </a:r>
            <a:endPar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b="1" dirty="0">
                <a:latin typeface="Times New Roman" panose="02020603050405020304" pitchFamily="18" charset="0"/>
                <a:ea typeface="Calibri" panose="020F0502020204030204" pitchFamily="34" charset="0"/>
                <a:cs typeface="Times New Roman" panose="02020603050405020304" pitchFamily="18" charset="0"/>
              </a:rPr>
              <a:t>-</a:t>
            </a: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διάστημα </a:t>
            </a:r>
            <a:r>
              <a:rPr lang="en-GB" dirty="0">
                <a:solidFill>
                  <a:srgbClr val="FF0000"/>
                </a:solidFill>
              </a:rPr>
              <a:t>space</a:t>
            </a:r>
            <a:endParaRPr lang="el-GR"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Φιλία </a:t>
            </a:r>
            <a:r>
              <a:rPr lang="en-GB" dirty="0">
                <a:solidFill>
                  <a:srgbClr val="FF0000"/>
                </a:solidFill>
              </a:rPr>
              <a:t>friendship</a:t>
            </a:r>
            <a:endPar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 -ζώα στη ζούγκλα </a:t>
            </a:r>
            <a:r>
              <a:rPr lang="en-GB" dirty="0">
                <a:solidFill>
                  <a:srgbClr val="FF0000"/>
                </a:solidFill>
              </a:rPr>
              <a:t>animals in the jungle </a:t>
            </a:r>
            <a:endParaRPr lang="el-GR" sz="18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1800" b="1" dirty="0">
                <a:effectLst/>
                <a:latin typeface="Times New Roman" panose="02020603050405020304" pitchFamily="18" charset="0"/>
                <a:ea typeface="Calibri" panose="020F0502020204030204" pitchFamily="34" charset="0"/>
                <a:cs typeface="Times New Roman" panose="02020603050405020304" pitchFamily="18" charset="0"/>
              </a:rPr>
              <a:t>-ταξίδι στο παρελθόν</a:t>
            </a:r>
            <a:r>
              <a:rPr lang="en-GR" b="1" dirty="0">
                <a:effectLst/>
                <a:latin typeface="Times New Roman" panose="02020603050405020304" pitchFamily="18" charset="0"/>
                <a:cs typeface="Times New Roman" panose="02020603050405020304" pitchFamily="18" charset="0"/>
              </a:rPr>
              <a:t> </a:t>
            </a:r>
            <a:r>
              <a:rPr lang="en-GB"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travel</a:t>
            </a:r>
            <a:r>
              <a:rPr lang="en-GB" dirty="0">
                <a:solidFill>
                  <a:srgbClr val="FF0000"/>
                </a:solidFill>
              </a:rPr>
              <a:t> to the past</a:t>
            </a:r>
            <a:endParaRPr lang="el-GR"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endParaRPr lang="en-G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6476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DCEFBE0-4382-9736-0941-6612DABE7106}"/>
              </a:ext>
            </a:extLst>
          </p:cNvPr>
          <p:cNvSpPr txBox="1"/>
          <p:nvPr/>
        </p:nvSpPr>
        <p:spPr>
          <a:xfrm>
            <a:off x="2262051" y="248194"/>
            <a:ext cx="7667897" cy="369332"/>
          </a:xfrm>
          <a:prstGeom prst="rect">
            <a:avLst/>
          </a:prstGeom>
          <a:noFill/>
        </p:spPr>
        <p:txBody>
          <a:bodyPr wrap="square" rtlCol="0">
            <a:spAutoFit/>
          </a:bodyPr>
          <a:lstStyle/>
          <a:p>
            <a:pPr marL="285750" indent="-285750" algn="ctr">
              <a:buFont typeface="Wingdings" pitchFamily="2" charset="2"/>
              <a:buChar char="Ø"/>
            </a:pPr>
            <a:r>
              <a:rPr lang="el-GR" b="1" dirty="0">
                <a:latin typeface="Times New Roman" panose="02020603050405020304" pitchFamily="18" charset="0"/>
                <a:cs typeface="Times New Roman" panose="02020603050405020304" pitchFamily="18" charset="0"/>
              </a:rPr>
              <a:t>Βιβλιογραφία</a:t>
            </a:r>
            <a:endParaRPr lang="en-GR"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3D633BEC-777C-A29E-91BD-7070E3765738}"/>
              </a:ext>
            </a:extLst>
          </p:cNvPr>
          <p:cNvSpPr txBox="1"/>
          <p:nvPr/>
        </p:nvSpPr>
        <p:spPr>
          <a:xfrm>
            <a:off x="395152" y="774073"/>
            <a:ext cx="11557362" cy="4612994"/>
          </a:xfrm>
          <a:prstGeom prst="rect">
            <a:avLst/>
          </a:prstGeom>
          <a:noFill/>
        </p:spPr>
        <p:txBody>
          <a:bodyPr wrap="square">
            <a:spAutoFit/>
          </a:bodyPr>
          <a:lstStyle/>
          <a:p>
            <a:pPr marL="285750" indent="-285750" algn="just">
              <a:lnSpc>
                <a:spcPct val="150000"/>
              </a:lnSpc>
              <a:buFont typeface="Arial" charset="0"/>
              <a:buChar char="•"/>
            </a:pPr>
            <a:r>
              <a:rPr lang="el-GR" sz="1800" dirty="0" err="1">
                <a:latin typeface="Times New Roman" charset="0"/>
                <a:ea typeface="Times New Roman" charset="0"/>
                <a:cs typeface="Times New Roman" charset="0"/>
              </a:rPr>
              <a:t>Άλκηστις</a:t>
            </a:r>
            <a:r>
              <a:rPr lang="el-GR" sz="1800" dirty="0">
                <a:latin typeface="Times New Roman" charset="0"/>
                <a:ea typeface="Times New Roman" charset="0"/>
                <a:cs typeface="Times New Roman" charset="0"/>
              </a:rPr>
              <a:t> (2000). </a:t>
            </a:r>
            <a:r>
              <a:rPr lang="el-GR" sz="1800" i="1" dirty="0">
                <a:latin typeface="Times New Roman" charset="0"/>
                <a:ea typeface="Times New Roman" charset="0"/>
                <a:cs typeface="Times New Roman" charset="0"/>
              </a:rPr>
              <a:t>Η Δραματική Τέχνη στην Εκπαίδευση</a:t>
            </a:r>
            <a:r>
              <a:rPr lang="el-GR" sz="1800" dirty="0">
                <a:latin typeface="Times New Roman" charset="0"/>
                <a:ea typeface="Times New Roman" charset="0"/>
                <a:cs typeface="Times New Roman" charset="0"/>
              </a:rPr>
              <a:t>. Αθήνα: Ελληνικά Γράμματα.</a:t>
            </a:r>
            <a:r>
              <a:rPr lang="en-GB" sz="1800" dirty="0">
                <a:latin typeface="Times New Roman" charset="0"/>
                <a:ea typeface="Times New Roman" charset="0"/>
                <a:cs typeface="Times New Roman" charset="0"/>
              </a:rPr>
              <a:t> </a:t>
            </a:r>
            <a:r>
              <a:rPr lang="el-GR" sz="1800" i="1" dirty="0">
                <a:latin typeface="Times New Roman" charset="0"/>
                <a:ea typeface="Times New Roman" charset="0"/>
                <a:cs typeface="Times New Roman" charset="0"/>
              </a:rPr>
              <a:t>    </a:t>
            </a:r>
          </a:p>
          <a:p>
            <a:pPr marL="285750" indent="-285750" algn="just">
              <a:lnSpc>
                <a:spcPct val="150000"/>
              </a:lnSpc>
              <a:buFont typeface="Arial" charset="0"/>
              <a:buChar char="•"/>
            </a:pPr>
            <a:r>
              <a:rPr lang="el-GR" sz="1800" dirty="0" err="1">
                <a:latin typeface="Times New Roman" charset="0"/>
                <a:ea typeface="Times New Roman" charset="0"/>
                <a:cs typeface="Times New Roman" charset="0"/>
              </a:rPr>
              <a:t>Γαργαλιάνος</a:t>
            </a:r>
            <a:r>
              <a:rPr lang="el-GR" sz="1800" dirty="0">
                <a:latin typeface="Times New Roman" charset="0"/>
                <a:ea typeface="Times New Roman" charset="0"/>
                <a:cs typeface="Times New Roman" charset="0"/>
              </a:rPr>
              <a:t>, Σ. (2021). </a:t>
            </a:r>
            <a:r>
              <a:rPr lang="el-GR" sz="1800" i="1" dirty="0">
                <a:latin typeface="Times New Roman" charset="0"/>
                <a:ea typeface="Times New Roman" charset="0"/>
                <a:cs typeface="Times New Roman" charset="0"/>
              </a:rPr>
              <a:t>Θεατρικό παιχνίδι</a:t>
            </a:r>
            <a:r>
              <a:rPr lang="en-US" sz="1800" i="1" dirty="0">
                <a:latin typeface="Times New Roman" charset="0"/>
                <a:ea typeface="Times New Roman" charset="0"/>
                <a:cs typeface="Times New Roman" charset="0"/>
              </a:rPr>
              <a:t>: </a:t>
            </a:r>
            <a:r>
              <a:rPr lang="el-GR" sz="1800" i="1" dirty="0">
                <a:latin typeface="Times New Roman" charset="0"/>
                <a:ea typeface="Times New Roman" charset="0"/>
                <a:cs typeface="Times New Roman" charset="0"/>
              </a:rPr>
              <a:t>τεχνικές και πρακτικές στην εκπαίδευση</a:t>
            </a:r>
            <a:r>
              <a:rPr lang="el-GR" sz="1800" dirty="0">
                <a:latin typeface="Times New Roman" charset="0"/>
                <a:ea typeface="Times New Roman" charset="0"/>
                <a:cs typeface="Times New Roman" charset="0"/>
              </a:rPr>
              <a:t>. Θεσσαλονίκη</a:t>
            </a:r>
            <a:r>
              <a:rPr lang="en-US" sz="1800" dirty="0">
                <a:latin typeface="Times New Roman" charset="0"/>
                <a:ea typeface="Times New Roman" charset="0"/>
                <a:cs typeface="Times New Roman" charset="0"/>
              </a:rPr>
              <a:t>:</a:t>
            </a:r>
            <a:r>
              <a:rPr lang="el-GR" sz="1800" dirty="0">
                <a:latin typeface="Times New Roman" charset="0"/>
                <a:ea typeface="Times New Roman" charset="0"/>
                <a:cs typeface="Times New Roman" charset="0"/>
              </a:rPr>
              <a:t> Αφοί Κυριακίδη.</a:t>
            </a:r>
          </a:p>
          <a:p>
            <a:pPr marL="285750" indent="-285750" algn="just">
              <a:lnSpc>
                <a:spcPct val="150000"/>
              </a:lnSpc>
              <a:buFont typeface="Arial" charset="0"/>
              <a:buChar char="•"/>
            </a:pPr>
            <a:r>
              <a:rPr lang="el-GR" sz="1800" dirty="0">
                <a:latin typeface="Times New Roman" charset="0"/>
                <a:ea typeface="Times New Roman" charset="0"/>
                <a:cs typeface="Times New Roman" charset="0"/>
              </a:rPr>
              <a:t> </a:t>
            </a:r>
            <a:r>
              <a:rPr lang="el-GR" sz="1800" dirty="0" err="1">
                <a:latin typeface="Times New Roman" charset="0"/>
                <a:ea typeface="Times New Roman" charset="0"/>
                <a:cs typeface="Times New Roman" charset="0"/>
              </a:rPr>
              <a:t>Κουρετζής</a:t>
            </a:r>
            <a:r>
              <a:rPr lang="el-GR" sz="1800" dirty="0">
                <a:latin typeface="Times New Roman" charset="0"/>
                <a:ea typeface="Times New Roman" charset="0"/>
                <a:cs typeface="Times New Roman" charset="0"/>
              </a:rPr>
              <a:t>, Λ. (1991). </a:t>
            </a:r>
            <a:r>
              <a:rPr lang="el-GR" sz="1800" i="1" dirty="0">
                <a:latin typeface="Times New Roman" charset="0"/>
                <a:ea typeface="Times New Roman" charset="0"/>
                <a:cs typeface="Times New Roman" charset="0"/>
              </a:rPr>
              <a:t>Το θεατρικό παιχνίδι (παιδαγωγική θεωρία, πρακτική και </a:t>
            </a:r>
            <a:r>
              <a:rPr lang="el-GR" sz="1800" i="1" dirty="0" err="1">
                <a:latin typeface="Times New Roman" charset="0"/>
                <a:ea typeface="Times New Roman" charset="0"/>
                <a:cs typeface="Times New Roman" charset="0"/>
              </a:rPr>
              <a:t>θεατρολογική</a:t>
            </a:r>
            <a:r>
              <a:rPr lang="el-GR" sz="1800" i="1" dirty="0">
                <a:latin typeface="Times New Roman" charset="0"/>
                <a:ea typeface="Times New Roman" charset="0"/>
                <a:cs typeface="Times New Roman" charset="0"/>
              </a:rPr>
              <a:t> προσέγγιση)</a:t>
            </a:r>
            <a:r>
              <a:rPr lang="el-GR" sz="1800" dirty="0">
                <a:latin typeface="Times New Roman" charset="0"/>
                <a:ea typeface="Times New Roman" charset="0"/>
                <a:cs typeface="Times New Roman" charset="0"/>
              </a:rPr>
              <a:t>. Αθήνα</a:t>
            </a:r>
            <a:r>
              <a:rPr lang="en-US" sz="1800" dirty="0">
                <a:latin typeface="Times New Roman" charset="0"/>
                <a:ea typeface="Times New Roman" charset="0"/>
                <a:cs typeface="Times New Roman" charset="0"/>
              </a:rPr>
              <a:t>: </a:t>
            </a:r>
            <a:r>
              <a:rPr lang="el-GR" sz="1800" dirty="0">
                <a:latin typeface="Times New Roman" charset="0"/>
                <a:ea typeface="Times New Roman" charset="0"/>
                <a:cs typeface="Times New Roman" charset="0"/>
              </a:rPr>
              <a:t>Καστανιώτης.</a:t>
            </a:r>
          </a:p>
          <a:p>
            <a:pPr marL="285750" indent="-285750" algn="just">
              <a:lnSpc>
                <a:spcPct val="150000"/>
              </a:lnSpc>
              <a:buFont typeface="Arial" charset="0"/>
              <a:buChar char="•"/>
            </a:pPr>
            <a:r>
              <a:rPr lang="el-GR" sz="1800" dirty="0" err="1">
                <a:latin typeface="Times New Roman" charset="0"/>
                <a:ea typeface="Times New Roman" charset="0"/>
                <a:cs typeface="Times New Roman" charset="0"/>
              </a:rPr>
              <a:t>Κουρετζής</a:t>
            </a:r>
            <a:r>
              <a:rPr lang="el-GR" sz="1800" dirty="0">
                <a:latin typeface="Times New Roman" charset="0"/>
                <a:ea typeface="Times New Roman" charset="0"/>
                <a:cs typeface="Times New Roman" charset="0"/>
              </a:rPr>
              <a:t>, Λ. (2008). </a:t>
            </a:r>
            <a:r>
              <a:rPr lang="el-GR" sz="1800" i="1" dirty="0">
                <a:latin typeface="Times New Roman" charset="0"/>
                <a:ea typeface="Times New Roman" charset="0"/>
                <a:cs typeface="Times New Roman" charset="0"/>
              </a:rPr>
              <a:t>Το θεατρικό παιχνίδι και οι διαστάσεις του</a:t>
            </a:r>
            <a:r>
              <a:rPr lang="el-GR" sz="1800" dirty="0">
                <a:latin typeface="Times New Roman" charset="0"/>
                <a:ea typeface="Times New Roman" charset="0"/>
                <a:cs typeface="Times New Roman" charset="0"/>
              </a:rPr>
              <a:t>. Αθήνα</a:t>
            </a:r>
            <a:r>
              <a:rPr lang="en-US" sz="1800" dirty="0">
                <a:latin typeface="Times New Roman" charset="0"/>
                <a:ea typeface="Times New Roman" charset="0"/>
                <a:cs typeface="Times New Roman" charset="0"/>
              </a:rPr>
              <a:t>: </a:t>
            </a:r>
            <a:r>
              <a:rPr lang="el-GR" sz="1800" dirty="0">
                <a:latin typeface="Times New Roman" charset="0"/>
                <a:ea typeface="Times New Roman" charset="0"/>
                <a:cs typeface="Times New Roman" charset="0"/>
              </a:rPr>
              <a:t>Ταξιδευτής.</a:t>
            </a:r>
          </a:p>
          <a:p>
            <a:pPr marL="285750" indent="-285750" algn="just">
              <a:lnSpc>
                <a:spcPct val="150000"/>
              </a:lnSpc>
              <a:buFont typeface="Arial" charset="0"/>
              <a:buChar char="•"/>
            </a:pPr>
            <a:r>
              <a:rPr lang="el-GR" sz="1800" dirty="0" err="1">
                <a:latin typeface="Times New Roman" charset="0"/>
                <a:ea typeface="Times New Roman" charset="0"/>
                <a:cs typeface="Times New Roman" charset="0"/>
              </a:rPr>
              <a:t>Λενακάκης</a:t>
            </a:r>
            <a:r>
              <a:rPr lang="el-GR" sz="1800" dirty="0">
                <a:latin typeface="Times New Roman" charset="0"/>
                <a:ea typeface="Times New Roman" charset="0"/>
                <a:cs typeface="Times New Roman" charset="0"/>
              </a:rPr>
              <a:t>, Α. (2013). Η </a:t>
            </a:r>
            <a:r>
              <a:rPr lang="el-GR" sz="1800" dirty="0" err="1">
                <a:latin typeface="Times New Roman" charset="0"/>
                <a:ea typeface="Times New Roman" charset="0"/>
                <a:cs typeface="Times New Roman" charset="0"/>
              </a:rPr>
              <a:t>μορφοπαιδευτική</a:t>
            </a:r>
            <a:r>
              <a:rPr lang="el-GR" sz="1800" dirty="0">
                <a:latin typeface="Times New Roman" charset="0"/>
                <a:ea typeface="Times New Roman" charset="0"/>
                <a:cs typeface="Times New Roman" charset="0"/>
              </a:rPr>
              <a:t> αξία του παιχνιδιού και του θεάτρου στην εκπαίδευση. Στο Θ. </a:t>
            </a:r>
            <a:r>
              <a:rPr lang="el-GR" sz="1800" dirty="0" err="1">
                <a:latin typeface="Times New Roman" charset="0"/>
                <a:ea typeface="Times New Roman" charset="0"/>
                <a:cs typeface="Times New Roman" charset="0"/>
              </a:rPr>
              <a:t>Γραμματάς</a:t>
            </a:r>
            <a:r>
              <a:rPr lang="el-GR" sz="1800" dirty="0">
                <a:latin typeface="Times New Roman" charset="0"/>
                <a:ea typeface="Times New Roman" charset="0"/>
                <a:cs typeface="Times New Roman" charset="0"/>
              </a:rPr>
              <a:t> (</a:t>
            </a:r>
            <a:r>
              <a:rPr lang="el-GR" sz="1800" dirty="0" err="1">
                <a:latin typeface="Times New Roman" charset="0"/>
                <a:ea typeface="Times New Roman" charset="0"/>
                <a:cs typeface="Times New Roman" charset="0"/>
              </a:rPr>
              <a:t>Επιμ</a:t>
            </a:r>
            <a:r>
              <a:rPr lang="el-GR" sz="1800" dirty="0">
                <a:latin typeface="Times New Roman" charset="0"/>
                <a:ea typeface="Times New Roman" charset="0"/>
                <a:cs typeface="Times New Roman" charset="0"/>
              </a:rPr>
              <a:t>.), Το θέατρο ως </a:t>
            </a:r>
            <a:r>
              <a:rPr lang="el-GR" sz="1800" dirty="0" err="1">
                <a:latin typeface="Times New Roman" charset="0"/>
                <a:ea typeface="Times New Roman" charset="0"/>
                <a:cs typeface="Times New Roman" charset="0"/>
              </a:rPr>
              <a:t>μορφοπαιδευτικό</a:t>
            </a:r>
            <a:r>
              <a:rPr lang="el-GR" sz="1800" dirty="0">
                <a:latin typeface="Times New Roman" charset="0"/>
                <a:ea typeface="Times New Roman" charset="0"/>
                <a:cs typeface="Times New Roman" charset="0"/>
              </a:rPr>
              <a:t> αγαθό και καλλιτεχνική έκφραση στην εκπαίδευση και την κοινωνία. Εγχειρίδιο για το Πρόγραμμα "Θαλής" (</a:t>
            </a:r>
            <a:r>
              <a:rPr lang="el-GR" sz="1800" dirty="0" err="1">
                <a:latin typeface="Times New Roman" charset="0"/>
                <a:ea typeface="Times New Roman" charset="0"/>
                <a:cs typeface="Times New Roman" charset="0"/>
              </a:rPr>
              <a:t>σσ</a:t>
            </a:r>
            <a:r>
              <a:rPr lang="el-GR" sz="1800" dirty="0">
                <a:latin typeface="Times New Roman" charset="0"/>
                <a:ea typeface="Times New Roman" charset="0"/>
                <a:cs typeface="Times New Roman" charset="0"/>
              </a:rPr>
              <a:t>. 58-77). ΕΚΠΑ.</a:t>
            </a:r>
          </a:p>
          <a:p>
            <a:pPr marL="285750" indent="-285750" algn="just">
              <a:lnSpc>
                <a:spcPct val="150000"/>
              </a:lnSpc>
              <a:buFont typeface="Arial" charset="0"/>
              <a:buChar char="•"/>
            </a:pPr>
            <a:r>
              <a:rPr lang="el-GR" sz="1800" dirty="0">
                <a:latin typeface="Times New Roman" charset="0"/>
                <a:ea typeface="Times New Roman" charset="0"/>
                <a:cs typeface="Times New Roman" charset="0"/>
              </a:rPr>
              <a:t>Παπαδόπουλος, Σ. (2010). </a:t>
            </a:r>
            <a:r>
              <a:rPr lang="el-GR" sz="1800" i="1" dirty="0">
                <a:latin typeface="Times New Roman" charset="0"/>
                <a:ea typeface="Times New Roman" charset="0"/>
                <a:cs typeface="Times New Roman" charset="0"/>
              </a:rPr>
              <a:t>Παιδαγωγική́ του θεάτρου</a:t>
            </a:r>
            <a:r>
              <a:rPr lang="el-GR" sz="1800" dirty="0">
                <a:latin typeface="Times New Roman" charset="0"/>
                <a:ea typeface="Times New Roman" charset="0"/>
                <a:cs typeface="Times New Roman" charset="0"/>
              </a:rPr>
              <a:t>. </a:t>
            </a:r>
            <a:r>
              <a:rPr lang="el-GR" sz="1800" dirty="0" err="1">
                <a:latin typeface="Times New Roman" charset="0"/>
                <a:ea typeface="Times New Roman" charset="0"/>
                <a:cs typeface="Times New Roman" charset="0"/>
              </a:rPr>
              <a:t>Αθήνα</a:t>
            </a:r>
            <a:r>
              <a:rPr lang="el-GR" sz="1800" dirty="0">
                <a:latin typeface="Times New Roman" charset="0"/>
                <a:ea typeface="Times New Roman" charset="0"/>
                <a:cs typeface="Times New Roman" charset="0"/>
              </a:rPr>
              <a:t>: </a:t>
            </a:r>
            <a:r>
              <a:rPr lang="el-GR" sz="1800" dirty="0" err="1">
                <a:latin typeface="Times New Roman" charset="0"/>
                <a:ea typeface="Times New Roman" charset="0"/>
                <a:cs typeface="Times New Roman" charset="0"/>
              </a:rPr>
              <a:t>Αυτοέκδοση</a:t>
            </a:r>
            <a:r>
              <a:rPr lang="el-GR" sz="1800" dirty="0">
                <a:latin typeface="Times New Roman" charset="0"/>
                <a:ea typeface="Times New Roman" charset="0"/>
                <a:cs typeface="Times New Roman" charset="0"/>
              </a:rPr>
              <a:t>.</a:t>
            </a:r>
          </a:p>
          <a:p>
            <a:pPr marL="285750" indent="-285750" algn="just">
              <a:lnSpc>
                <a:spcPct val="150000"/>
              </a:lnSpc>
              <a:buFont typeface="Arial" charset="0"/>
              <a:buChar char="•"/>
            </a:pPr>
            <a:r>
              <a:rPr lang="el-GR" sz="1800" dirty="0">
                <a:latin typeface="Times New Roman" charset="0"/>
                <a:ea typeface="Times New Roman" charset="0"/>
                <a:cs typeface="Times New Roman" charset="0"/>
              </a:rPr>
              <a:t>Τσιάρας, Α. (2005). </a:t>
            </a:r>
            <a:r>
              <a:rPr lang="el-GR" sz="1800" i="1" dirty="0">
                <a:latin typeface="Times New Roman" charset="0"/>
                <a:ea typeface="Times New Roman" charset="0"/>
                <a:cs typeface="Times New Roman" charset="0"/>
              </a:rPr>
              <a:t>Το Δράμα  και το Θέατρο στην Εκπαίδευση</a:t>
            </a:r>
            <a:r>
              <a:rPr lang="el-GR" sz="1800" dirty="0">
                <a:latin typeface="Times New Roman" charset="0"/>
                <a:ea typeface="Times New Roman" charset="0"/>
                <a:cs typeface="Times New Roman" charset="0"/>
              </a:rPr>
              <a:t>. Αθήνα</a:t>
            </a:r>
            <a:r>
              <a:rPr lang="en-US" sz="1800" dirty="0">
                <a:latin typeface="Times New Roman" charset="0"/>
                <a:ea typeface="Times New Roman" charset="0"/>
                <a:cs typeface="Times New Roman" charset="0"/>
              </a:rPr>
              <a:t>:</a:t>
            </a:r>
            <a:r>
              <a:rPr lang="el-GR" sz="1800" dirty="0">
                <a:latin typeface="Times New Roman" charset="0"/>
                <a:ea typeface="Times New Roman" charset="0"/>
                <a:cs typeface="Times New Roman" charset="0"/>
              </a:rPr>
              <a:t> Εκδόσεις-Εκτυπώσεις Παπούλιας. </a:t>
            </a:r>
            <a:endParaRPr lang="en-US" sz="1800" dirty="0">
              <a:latin typeface="Times New Roman" charset="0"/>
              <a:ea typeface="Times New Roman" charset="0"/>
              <a:cs typeface="Times New Roman" charset="0"/>
            </a:endParaRPr>
          </a:p>
          <a:p>
            <a:pPr marL="285750" indent="-285750" algn="just">
              <a:lnSpc>
                <a:spcPct val="150000"/>
              </a:lnSpc>
              <a:buFont typeface="Arial" charset="0"/>
              <a:buChar char="•"/>
            </a:pPr>
            <a:endParaRPr lang="el-GR" sz="1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6105265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1374</TotalTime>
  <Words>1034</Words>
  <Application>Microsoft Macintosh PowerPoint</Application>
  <PresentationFormat>Widescreen</PresentationFormat>
  <Paragraphs>67</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28</cp:revision>
  <cp:lastPrinted>2023-11-30T06:50:43Z</cp:lastPrinted>
  <dcterms:created xsi:type="dcterms:W3CDTF">2023-11-29T09:07:55Z</dcterms:created>
  <dcterms:modified xsi:type="dcterms:W3CDTF">2023-12-05T08:13:00Z</dcterms:modified>
</cp:coreProperties>
</file>