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CD19FB2-3AAB-4D03-B13A-2960828C78E3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8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36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2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27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0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4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DED02AE-B9A4-47BD-AF8E-97E16144138B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F0FD78B-DB02-4362-BCDC-98A55456977C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0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0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98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1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5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0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5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0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4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947651"/>
            <a:ext cx="8825658" cy="2834640"/>
          </a:xfrm>
        </p:spPr>
        <p:txBody>
          <a:bodyPr/>
          <a:lstStyle/>
          <a:p>
            <a:pPr algn="ctr"/>
            <a:r>
              <a:rPr lang="el-GR" dirty="0"/>
              <a:t>ΔΙΑΛΥΜΑΤΑ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 flipV="1">
            <a:off x="1287959" y="6362006"/>
            <a:ext cx="8825658" cy="45719"/>
          </a:xfrm>
        </p:spPr>
        <p:txBody>
          <a:bodyPr>
            <a:normAutofit fontScale="25000" lnSpcReduction="20000"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57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87076" y="882229"/>
            <a:ext cx="8761413" cy="722128"/>
          </a:xfrm>
        </p:spPr>
        <p:txBody>
          <a:bodyPr/>
          <a:lstStyle/>
          <a:p>
            <a:pPr algn="ctr"/>
            <a:r>
              <a:rPr lang="el-GR" sz="2800" dirty="0" smtClean="0">
                <a:solidFill>
                  <a:srgbClr val="FFFF00"/>
                </a:solidFill>
              </a:rPr>
              <a:t>Ασκήσεις που δίνεται ως δεδομένο η πυκνότητα του δ/τος</a:t>
            </a:r>
            <a:endParaRPr lang="el-GR" sz="2800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344189"/>
            <a:ext cx="8825659" cy="4339244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1/ Σε 440 </a:t>
            </a:r>
            <a:r>
              <a:rPr lang="en-US" dirty="0" smtClean="0">
                <a:solidFill>
                  <a:srgbClr val="FF0000"/>
                </a:solidFill>
              </a:rPr>
              <a:t>g H2O </a:t>
            </a:r>
            <a:r>
              <a:rPr lang="el-GR" dirty="0" smtClean="0">
                <a:solidFill>
                  <a:srgbClr val="FF0000"/>
                </a:solidFill>
              </a:rPr>
              <a:t>διαλύονται 40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H2SO4</a:t>
            </a:r>
            <a:r>
              <a:rPr lang="el-GR" dirty="0" smtClean="0">
                <a:solidFill>
                  <a:srgbClr val="FF0000"/>
                </a:solidFill>
              </a:rPr>
              <a:t>. Το δ/μα που προκύπτει έχει πυκνότητα 1,2 </a:t>
            </a:r>
            <a:r>
              <a:rPr lang="en-US" dirty="0" smtClean="0">
                <a:solidFill>
                  <a:srgbClr val="FF0000"/>
                </a:solidFill>
              </a:rPr>
              <a:t>g/ml</a:t>
            </a:r>
            <a:r>
              <a:rPr lang="el-GR" dirty="0" smtClean="0">
                <a:solidFill>
                  <a:srgbClr val="FF0000"/>
                </a:solidFill>
              </a:rPr>
              <a:t>. Να βρεθεί η περιεκτικότητα του δ/τος σε % </a:t>
            </a:r>
            <a:r>
              <a:rPr lang="en-US" dirty="0" smtClean="0">
                <a:solidFill>
                  <a:srgbClr val="FF0000"/>
                </a:solidFill>
              </a:rPr>
              <a:t>w/v</a:t>
            </a:r>
            <a:r>
              <a:rPr lang="el-GR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Η μάζα του δ/τος είναι: </a:t>
            </a:r>
            <a:r>
              <a:rPr lang="en-US" dirty="0" smtClean="0"/>
              <a:t>m</a:t>
            </a:r>
            <a:r>
              <a:rPr lang="el-GR" dirty="0" smtClean="0"/>
              <a:t>δ/τος=</a:t>
            </a:r>
            <a:r>
              <a:rPr lang="en-US" dirty="0" smtClean="0"/>
              <a:t>m</a:t>
            </a:r>
            <a:r>
              <a:rPr lang="el-GR" dirty="0" smtClean="0"/>
              <a:t>δ/τη +</a:t>
            </a:r>
            <a:r>
              <a:rPr lang="en-US" dirty="0" smtClean="0"/>
              <a:t> m</a:t>
            </a:r>
            <a:r>
              <a:rPr lang="el-GR" dirty="0" smtClean="0"/>
              <a:t>δο = 440+40 = 480</a:t>
            </a:r>
            <a:r>
              <a:rPr lang="en-US" dirty="0" smtClean="0"/>
              <a:t>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l-GR" dirty="0" smtClean="0"/>
              <a:t>Από τον τύπο της πυκνότητας προκύπτει: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ρ= </a:t>
            </a:r>
            <a:r>
              <a:rPr lang="en-US" dirty="0" smtClean="0"/>
              <a:t>m/ V</a:t>
            </a:r>
            <a:r>
              <a:rPr lang="el-GR" dirty="0" smtClean="0"/>
              <a:t>  άρα </a:t>
            </a:r>
            <a:r>
              <a:rPr lang="en-US" dirty="0" smtClean="0"/>
              <a:t>V</a:t>
            </a:r>
            <a:r>
              <a:rPr lang="el-GR" dirty="0" smtClean="0"/>
              <a:t>= </a:t>
            </a:r>
            <a:r>
              <a:rPr lang="en-US" dirty="0" smtClean="0"/>
              <a:t>m/</a:t>
            </a:r>
            <a:r>
              <a:rPr lang="el-GR" dirty="0" smtClean="0"/>
              <a:t>ρ = 480/1,2 = 400 </a:t>
            </a:r>
            <a:r>
              <a:rPr lang="en-US" dirty="0" smtClean="0"/>
              <a:t>ml </a:t>
            </a:r>
            <a:r>
              <a:rPr lang="el-GR" dirty="0" smtClean="0"/>
              <a:t>δ/τος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Στα 400</a:t>
            </a:r>
            <a:r>
              <a:rPr lang="en-US" dirty="0" smtClean="0"/>
              <a:t> ml </a:t>
            </a:r>
            <a:r>
              <a:rPr lang="el-GR" dirty="0" smtClean="0"/>
              <a:t>δ/τος περιέχονται 40 </a:t>
            </a:r>
            <a:r>
              <a:rPr lang="en-US" dirty="0" smtClean="0"/>
              <a:t>g </a:t>
            </a:r>
            <a:r>
              <a:rPr lang="el-GR" dirty="0" smtClean="0"/>
              <a:t>δο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   100</a:t>
            </a:r>
            <a:r>
              <a:rPr lang="en-US" dirty="0"/>
              <a:t> ml </a:t>
            </a:r>
            <a:r>
              <a:rPr lang="el-GR" dirty="0"/>
              <a:t>δ/τος </a:t>
            </a:r>
            <a:r>
              <a:rPr lang="el-GR" dirty="0" smtClean="0"/>
              <a:t>                     </a:t>
            </a:r>
            <a:r>
              <a:rPr lang="en-US" dirty="0" smtClean="0"/>
              <a:t>x</a:t>
            </a:r>
            <a:r>
              <a:rPr lang="el-GR" dirty="0" smtClean="0"/>
              <a:t>; </a:t>
            </a:r>
            <a:r>
              <a:rPr lang="en-US" dirty="0"/>
              <a:t>g </a:t>
            </a:r>
            <a:r>
              <a:rPr lang="el-GR" dirty="0" smtClean="0"/>
              <a:t>δο            </a:t>
            </a:r>
            <a:r>
              <a:rPr lang="en-US" dirty="0" smtClean="0"/>
              <a:t>x= </a:t>
            </a:r>
            <a:r>
              <a:rPr lang="el-GR" dirty="0" smtClean="0"/>
              <a:t>(40*100)/400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                                                                                                      </a:t>
            </a:r>
            <a:r>
              <a:rPr lang="en-US" dirty="0" smtClean="0"/>
              <a:t>x=</a:t>
            </a:r>
            <a:r>
              <a:rPr lang="el-GR" dirty="0" smtClean="0"/>
              <a:t> 10 </a:t>
            </a:r>
            <a:r>
              <a:rPr lang="en-US" dirty="0"/>
              <a:t>g </a:t>
            </a:r>
            <a:r>
              <a:rPr lang="el-GR" dirty="0"/>
              <a:t>δο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Άρα η ζητούμενη περιεκτικότητα είναι 10</a:t>
            </a:r>
            <a:r>
              <a:rPr lang="el-GR" dirty="0"/>
              <a:t>% </a:t>
            </a:r>
            <a:r>
              <a:rPr lang="en-US" dirty="0"/>
              <a:t>w/v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97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86582" y="-353482"/>
            <a:ext cx="8761413" cy="706964"/>
          </a:xfrm>
        </p:spPr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22336" y="1022466"/>
            <a:ext cx="8825659" cy="5419898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2/ Ένα δ/μα </a:t>
            </a:r>
            <a:r>
              <a:rPr lang="en-US" dirty="0" smtClean="0">
                <a:solidFill>
                  <a:srgbClr val="FF0000"/>
                </a:solidFill>
              </a:rPr>
              <a:t>NaOH </a:t>
            </a:r>
            <a:r>
              <a:rPr lang="el-GR" dirty="0" smtClean="0">
                <a:solidFill>
                  <a:srgbClr val="FF0000"/>
                </a:solidFill>
              </a:rPr>
              <a:t>έχει περιεκτικότητα 20% </a:t>
            </a:r>
            <a:r>
              <a:rPr lang="en-US" dirty="0" smtClean="0">
                <a:solidFill>
                  <a:srgbClr val="FF0000"/>
                </a:solidFill>
              </a:rPr>
              <a:t>w/w </a:t>
            </a:r>
            <a:r>
              <a:rPr lang="el-GR" dirty="0" smtClean="0">
                <a:solidFill>
                  <a:srgbClr val="FF0000"/>
                </a:solidFill>
              </a:rPr>
              <a:t>και πυκνότητα 1,25 </a:t>
            </a:r>
            <a:r>
              <a:rPr lang="en-US" dirty="0" smtClean="0">
                <a:solidFill>
                  <a:srgbClr val="FF0000"/>
                </a:solidFill>
              </a:rPr>
              <a:t>g/cm3.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l-GR" dirty="0" smtClean="0">
                <a:solidFill>
                  <a:srgbClr val="FF0000"/>
                </a:solidFill>
              </a:rPr>
              <a:t>Ποια είναι η περιεκτικότητα του σε % </a:t>
            </a:r>
            <a:r>
              <a:rPr lang="en-US" dirty="0" smtClean="0">
                <a:solidFill>
                  <a:srgbClr val="FF0000"/>
                </a:solidFill>
              </a:rPr>
              <a:t>w/v </a:t>
            </a:r>
            <a:r>
              <a:rPr lang="el-GR" dirty="0" smtClean="0">
                <a:solidFill>
                  <a:srgbClr val="FF0000"/>
                </a:solidFill>
              </a:rPr>
              <a:t>;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Σε αυτή την άσκηση δεν γνωρίζουμε την πραγματική μάζα του δ/τος να την χρησιμοποιήσουμε στον τύπο της πυκνότητας. Από την περιεκτικότητα που δίνεται θα μετατρέψουμε τα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του δ/τος σε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ml 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(σε όγκο).</a:t>
            </a:r>
          </a:p>
          <a:p>
            <a:pPr marL="0" indent="0">
              <a:buNone/>
            </a:pPr>
            <a:r>
              <a:rPr lang="el-G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ρ=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m/V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άρα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V= m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/ρ = 100/1,25 = 80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</a:p>
          <a:p>
            <a:pPr marL="0" indent="0">
              <a:buNone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l-G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Στα </a:t>
            </a:r>
            <a:r>
              <a:rPr lang="el-G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80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δ/τος περιέχονται 20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δο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100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  <a:r>
              <a:rPr lang="el-G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δ/τος περιέχονται 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g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δο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x= (20*100)/80 =25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δο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Άρα το δ/μα του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NaOH</a:t>
            </a: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έχει 25</a:t>
            </a:r>
            <a:r>
              <a:rPr lang="el-GR" sz="1600" dirty="0">
                <a:solidFill>
                  <a:srgbClr val="FF0000"/>
                </a:solidFill>
              </a:rPr>
              <a:t> </a:t>
            </a:r>
            <a:r>
              <a:rPr lang="el-G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%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w/v </a:t>
            </a:r>
          </a:p>
          <a:p>
            <a:pPr marL="0" indent="0">
              <a:buNone/>
            </a:pPr>
            <a:r>
              <a:rPr lang="el-G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7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-1097280"/>
            <a:ext cx="8761413" cy="974050"/>
          </a:xfrm>
        </p:spPr>
        <p:txBody>
          <a:bodyPr/>
          <a:lstStyle/>
          <a:p>
            <a:endParaRPr lang="el-GR" sz="1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681644"/>
            <a:ext cx="8825659" cy="533815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3/ </a:t>
            </a:r>
            <a:r>
              <a:rPr lang="el-GR" dirty="0" smtClean="0">
                <a:solidFill>
                  <a:srgbClr val="FF0000"/>
                </a:solidFill>
              </a:rPr>
              <a:t>Δίνεται δ/μα </a:t>
            </a:r>
            <a:r>
              <a:rPr lang="en-US" dirty="0" smtClean="0">
                <a:solidFill>
                  <a:srgbClr val="FF0000"/>
                </a:solidFill>
              </a:rPr>
              <a:t>NaOH 12,5% w/w</a:t>
            </a:r>
            <a:r>
              <a:rPr lang="el-GR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         Να υπολογιστεί η % </a:t>
            </a:r>
            <a:r>
              <a:rPr lang="en-US" dirty="0" smtClean="0">
                <a:solidFill>
                  <a:srgbClr val="FF0000"/>
                </a:solidFill>
              </a:rPr>
              <a:t>w/v</a:t>
            </a:r>
            <a:r>
              <a:rPr lang="el-GR" dirty="0" smtClean="0">
                <a:solidFill>
                  <a:srgbClr val="FF0000"/>
                </a:solidFill>
              </a:rPr>
              <a:t> περιεκτικότητα του όταν η πυκνότητα του είναι 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           0,8 </a:t>
            </a:r>
            <a:r>
              <a:rPr lang="en-US" dirty="0" smtClean="0">
                <a:solidFill>
                  <a:srgbClr val="FF0000"/>
                </a:solidFill>
              </a:rPr>
              <a:t>g/ml</a:t>
            </a:r>
            <a:endParaRPr lang="el-G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Από την περιεκτικότητα που δίνεται θα μετατρέψουμε τα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του δ/τος σε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ml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(σε όγκο).</a:t>
            </a:r>
          </a:p>
          <a:p>
            <a:pPr marL="0" indent="0">
              <a:buNone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ρ=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m/V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άρα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V= m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/ρ =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100/0,8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125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Στα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125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δ/τος περιέχονται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12,5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δο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100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δ/τος περιέχονται 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x g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δο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x=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12,5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*100)/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125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δο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Άρα το δ/μα του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NaOH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έχει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%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w/v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64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flipV="1">
            <a:off x="1154954" y="-324196"/>
            <a:ext cx="8761413" cy="45719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22830" y="798021"/>
            <a:ext cx="8825659" cy="584384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4/ Δ/μα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38% </a:t>
            </a:r>
            <a:r>
              <a:rPr lang="en-US" dirty="0" smtClean="0">
                <a:solidFill>
                  <a:srgbClr val="FF0000"/>
                </a:solidFill>
              </a:rPr>
              <a:t>w/w </a:t>
            </a:r>
            <a:r>
              <a:rPr lang="el-GR" dirty="0" smtClean="0">
                <a:solidFill>
                  <a:srgbClr val="FF0000"/>
                </a:solidFill>
              </a:rPr>
              <a:t>έχει πυκνότητα 1,29 </a:t>
            </a:r>
            <a:r>
              <a:rPr lang="en-US" dirty="0" smtClean="0">
                <a:solidFill>
                  <a:srgbClr val="FF0000"/>
                </a:solidFill>
              </a:rPr>
              <a:t>g/ml.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l-GR" dirty="0" smtClean="0">
                <a:solidFill>
                  <a:srgbClr val="FF0000"/>
                </a:solidFill>
              </a:rPr>
              <a:t>Πόσα </a:t>
            </a:r>
            <a:r>
              <a:rPr lang="en-US" dirty="0" smtClean="0">
                <a:solidFill>
                  <a:srgbClr val="FF0000"/>
                </a:solidFill>
              </a:rPr>
              <a:t>ml </a:t>
            </a:r>
            <a:r>
              <a:rPr lang="el-GR" dirty="0" smtClean="0">
                <a:solidFill>
                  <a:srgbClr val="FF0000"/>
                </a:solidFill>
              </a:rPr>
              <a:t>Η</a:t>
            </a:r>
            <a:r>
              <a:rPr lang="el-GR" baseline="-25000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FF0000"/>
                </a:solidFill>
              </a:rPr>
              <a:t>Ο θα πρέπει να προστεθούν σε 100</a:t>
            </a:r>
            <a:r>
              <a:rPr lang="en-US" dirty="0" smtClean="0">
                <a:solidFill>
                  <a:srgbClr val="FF0000"/>
                </a:solidFill>
              </a:rPr>
              <a:t>ml </a:t>
            </a:r>
            <a:r>
              <a:rPr lang="el-GR" dirty="0" smtClean="0">
                <a:solidFill>
                  <a:srgbClr val="FF0000"/>
                </a:solidFill>
              </a:rPr>
              <a:t>του αρχικού δ/τος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        </a:t>
            </a:r>
            <a:r>
              <a:rPr lang="el-GR" dirty="0">
                <a:solidFill>
                  <a:srgbClr val="FF0000"/>
                </a:solidFill>
              </a:rPr>
              <a:t>ώστε η περιεκτικότητα του να γίνει  20% </a:t>
            </a:r>
            <a:r>
              <a:rPr lang="en-US" dirty="0">
                <a:solidFill>
                  <a:srgbClr val="FF0000"/>
                </a:solidFill>
              </a:rPr>
              <a:t>w/v</a:t>
            </a:r>
            <a:r>
              <a:rPr lang="el-GR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Γνωρίζουμε ότι : Στα 100</a:t>
            </a:r>
            <a:r>
              <a:rPr lang="en-US" dirty="0" smtClean="0">
                <a:solidFill>
                  <a:schemeClr val="tx1"/>
                </a:solidFill>
              </a:rPr>
              <a:t>g </a:t>
            </a:r>
            <a:r>
              <a:rPr lang="el-GR" dirty="0" smtClean="0">
                <a:solidFill>
                  <a:schemeClr val="tx1"/>
                </a:solidFill>
              </a:rPr>
              <a:t>δ/τος 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SO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l-GR" baseline="-25000" dirty="0" smtClean="0">
                <a:solidFill>
                  <a:schemeClr val="tx1"/>
                </a:solidFill>
              </a:rPr>
              <a:t>    </a:t>
            </a:r>
            <a:r>
              <a:rPr lang="el-GR" dirty="0" smtClean="0">
                <a:solidFill>
                  <a:schemeClr val="tx1"/>
                </a:solidFill>
              </a:rPr>
              <a:t>περιέχονται  38</a:t>
            </a:r>
            <a:r>
              <a:rPr lang="en-US" dirty="0" smtClean="0">
                <a:solidFill>
                  <a:schemeClr val="tx1"/>
                </a:solidFill>
              </a:rPr>
              <a:t>g </a:t>
            </a:r>
            <a:r>
              <a:rPr lang="el-GR" dirty="0" smtClean="0">
                <a:solidFill>
                  <a:schemeClr val="tx1"/>
                </a:solidFill>
              </a:rPr>
              <a:t>δο.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Θα μετατρέψουμε την μάζα του δ/τος με τον τύπο της πυκνότητας σε όγκο: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           ρ= </a:t>
            </a:r>
            <a:r>
              <a:rPr lang="en-US" dirty="0" smtClean="0">
                <a:solidFill>
                  <a:schemeClr val="tx1"/>
                </a:solidFill>
              </a:rPr>
              <a:t>m/V</a:t>
            </a:r>
            <a:r>
              <a:rPr lang="el-GR" dirty="0" smtClean="0">
                <a:solidFill>
                  <a:schemeClr val="tx1"/>
                </a:solidFill>
              </a:rPr>
              <a:t> άρα </a:t>
            </a:r>
            <a:r>
              <a:rPr lang="en-US" dirty="0" smtClean="0">
                <a:solidFill>
                  <a:schemeClr val="tx1"/>
                </a:solidFill>
              </a:rPr>
              <a:t>V= m/</a:t>
            </a:r>
            <a:r>
              <a:rPr lang="el-GR" dirty="0" smtClean="0">
                <a:solidFill>
                  <a:schemeClr val="tx1"/>
                </a:solidFill>
              </a:rPr>
              <a:t>ρ = 100/1,29 = 77,52 </a:t>
            </a:r>
            <a:r>
              <a:rPr lang="en-US" dirty="0" smtClean="0">
                <a:solidFill>
                  <a:schemeClr val="tx1"/>
                </a:solidFill>
              </a:rPr>
              <a:t>ml </a:t>
            </a:r>
            <a:r>
              <a:rPr lang="el-GR" dirty="0" smtClean="0">
                <a:solidFill>
                  <a:schemeClr val="tx1"/>
                </a:solidFill>
              </a:rPr>
              <a:t>δ/τος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Οπότε προκύπτει ότι :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Στα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77,52 </a:t>
            </a:r>
            <a:r>
              <a:rPr lang="en-US" dirty="0" smtClean="0">
                <a:solidFill>
                  <a:schemeClr val="tx1"/>
                </a:solidFill>
              </a:rPr>
              <a:t>ml  </a:t>
            </a:r>
            <a:r>
              <a:rPr lang="el-GR" dirty="0" smtClean="0">
                <a:solidFill>
                  <a:schemeClr val="tx1"/>
                </a:solidFill>
              </a:rPr>
              <a:t>δ/τος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l-GR" baseline="-25000" dirty="0">
                <a:solidFill>
                  <a:schemeClr val="tx1"/>
                </a:solidFill>
              </a:rPr>
              <a:t>    </a:t>
            </a:r>
            <a:r>
              <a:rPr lang="el-GR" dirty="0">
                <a:solidFill>
                  <a:schemeClr val="tx1"/>
                </a:solidFill>
              </a:rPr>
              <a:t>περιέχονται  38</a:t>
            </a:r>
            <a:r>
              <a:rPr lang="en-US" dirty="0">
                <a:solidFill>
                  <a:schemeClr val="tx1"/>
                </a:solidFill>
              </a:rPr>
              <a:t>g </a:t>
            </a:r>
            <a:r>
              <a:rPr lang="el-GR" dirty="0">
                <a:solidFill>
                  <a:schemeClr val="tx1"/>
                </a:solidFill>
              </a:rPr>
              <a:t>δο.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100 ml     </a:t>
            </a:r>
            <a:r>
              <a:rPr lang="el-GR" dirty="0" smtClean="0">
                <a:solidFill>
                  <a:schemeClr val="tx1"/>
                </a:solidFill>
              </a:rPr>
              <a:t>δ/τος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l-GR" baseline="-25000" dirty="0">
                <a:solidFill>
                  <a:schemeClr val="tx1"/>
                </a:solidFill>
              </a:rPr>
              <a:t>   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l-GR" baseline="-25000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περιέχονται  </a:t>
            </a:r>
            <a:r>
              <a:rPr lang="en-US" dirty="0" smtClean="0">
                <a:solidFill>
                  <a:schemeClr val="tx1"/>
                </a:solidFill>
              </a:rPr>
              <a:t>x g </a:t>
            </a:r>
            <a:r>
              <a:rPr lang="el-GR" dirty="0">
                <a:solidFill>
                  <a:schemeClr val="tx1"/>
                </a:solidFill>
              </a:rPr>
              <a:t>δο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     X= (38*100)/ 77,52 = 49 g </a:t>
            </a:r>
            <a:r>
              <a:rPr lang="el-GR" dirty="0" smtClean="0">
                <a:solidFill>
                  <a:schemeClr val="tx1"/>
                </a:solidFill>
              </a:rPr>
              <a:t>δο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Το δ/μα που θέλουμε είναι </a:t>
            </a:r>
            <a:r>
              <a:rPr lang="el-GR" dirty="0">
                <a:solidFill>
                  <a:schemeClr val="tx1"/>
                </a:solidFill>
              </a:rPr>
              <a:t>20% </a:t>
            </a:r>
            <a:r>
              <a:rPr lang="en-US" dirty="0" smtClean="0">
                <a:solidFill>
                  <a:schemeClr val="tx1"/>
                </a:solidFill>
              </a:rPr>
              <a:t>w/v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οπότε: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Στα </a:t>
            </a:r>
            <a:r>
              <a:rPr lang="en-US" dirty="0" smtClean="0">
                <a:solidFill>
                  <a:schemeClr val="tx1"/>
                </a:solidFill>
              </a:rPr>
              <a:t>100 </a:t>
            </a:r>
            <a:r>
              <a:rPr lang="en-US" dirty="0">
                <a:solidFill>
                  <a:schemeClr val="tx1"/>
                </a:solidFill>
              </a:rPr>
              <a:t>ml     </a:t>
            </a:r>
            <a:r>
              <a:rPr lang="el-GR" dirty="0">
                <a:solidFill>
                  <a:schemeClr val="tx1"/>
                </a:solidFill>
              </a:rPr>
              <a:t>δ/τος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l-GR" baseline="-25000" dirty="0">
                <a:solidFill>
                  <a:schemeClr val="tx1"/>
                </a:solidFill>
              </a:rPr>
              <a:t>   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  <a:r>
              <a:rPr lang="el-GR" baseline="-25000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περιέχονται  </a:t>
            </a:r>
            <a:r>
              <a:rPr lang="el-GR" dirty="0" smtClean="0">
                <a:solidFill>
                  <a:schemeClr val="tx1"/>
                </a:solidFill>
              </a:rPr>
              <a:t>20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g </a:t>
            </a:r>
            <a:r>
              <a:rPr lang="el-GR" dirty="0">
                <a:solidFill>
                  <a:schemeClr val="tx1"/>
                </a:solidFill>
              </a:rPr>
              <a:t>δο</a:t>
            </a:r>
            <a:r>
              <a:rPr lang="el-GR" dirty="0" smtClean="0">
                <a:solidFill>
                  <a:schemeClr val="tx1"/>
                </a:solidFill>
              </a:rPr>
              <a:t>             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        </a:t>
            </a:r>
            <a:r>
              <a:rPr lang="en-US" dirty="0" smtClean="0">
                <a:solidFill>
                  <a:schemeClr val="tx1"/>
                </a:solidFill>
              </a:rPr>
              <a:t>y</a:t>
            </a:r>
            <a:r>
              <a:rPr lang="el-GR" dirty="0" smtClean="0">
                <a:solidFill>
                  <a:schemeClr val="tx1"/>
                </a:solidFill>
              </a:rPr>
              <a:t>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ml     </a:t>
            </a:r>
            <a:r>
              <a:rPr lang="el-GR" dirty="0">
                <a:solidFill>
                  <a:schemeClr val="tx1"/>
                </a:solidFill>
              </a:rPr>
              <a:t>δ/τος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SO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l-GR" baseline="-25000" dirty="0">
                <a:solidFill>
                  <a:schemeClr val="tx1"/>
                </a:solidFill>
              </a:rPr>
              <a:t>   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  <a:r>
              <a:rPr lang="el-GR" baseline="-25000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περιέχονται </a:t>
            </a:r>
            <a:r>
              <a:rPr lang="el-GR" dirty="0" smtClean="0">
                <a:solidFill>
                  <a:schemeClr val="tx1"/>
                </a:solidFill>
              </a:rPr>
              <a:t>   49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g </a:t>
            </a:r>
            <a:r>
              <a:rPr lang="el-GR" dirty="0" smtClean="0">
                <a:solidFill>
                  <a:schemeClr val="tx1"/>
                </a:solidFill>
              </a:rPr>
              <a:t>δο    </a:t>
            </a:r>
            <a:r>
              <a:rPr lang="en-US" dirty="0" smtClean="0">
                <a:solidFill>
                  <a:schemeClr val="tx1"/>
                </a:solidFill>
              </a:rPr>
              <a:t>y= (100*49)/20 = 245 ml </a:t>
            </a:r>
            <a:r>
              <a:rPr lang="el-GR" dirty="0" smtClean="0">
                <a:solidFill>
                  <a:schemeClr val="tx1"/>
                </a:solidFill>
              </a:rPr>
              <a:t>δ/μα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Άρα το νερό που θα πρέπει να προστεθεί για να προκύψει το ζητούμενο δ/μα είναι: 245-100= 145 </a:t>
            </a:r>
            <a:r>
              <a:rPr lang="en-US" dirty="0" smtClean="0">
                <a:solidFill>
                  <a:schemeClr val="tx1"/>
                </a:solidFill>
              </a:rPr>
              <a:t>ml</a:t>
            </a:r>
            <a:endParaRPr lang="el-G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59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>
                <a:solidFill>
                  <a:srgbClr val="92D050"/>
                </a:solidFill>
              </a:rPr>
              <a:t>ΠΕΙΡΑΜΑΤΙΚΗ ΑΣΚΗΣΗ</a:t>
            </a:r>
            <a:endParaRPr lang="el-GR" sz="3200" dirty="0">
              <a:solidFill>
                <a:srgbClr val="92D05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227811"/>
            <a:ext cx="8825659" cy="4347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Παρασκευάστε δ/μα </a:t>
            </a:r>
            <a:r>
              <a:rPr lang="en-US" sz="1600" dirty="0" smtClean="0">
                <a:solidFill>
                  <a:srgbClr val="00B050"/>
                </a:solidFill>
              </a:rPr>
              <a:t>H</a:t>
            </a:r>
            <a:r>
              <a:rPr lang="en-US" sz="1600" baseline="-25000" dirty="0" smtClean="0">
                <a:solidFill>
                  <a:srgbClr val="00B050"/>
                </a:solidFill>
              </a:rPr>
              <a:t>2</a:t>
            </a:r>
            <a:r>
              <a:rPr lang="en-US" sz="1600" dirty="0" smtClean="0">
                <a:solidFill>
                  <a:srgbClr val="00B050"/>
                </a:solidFill>
              </a:rPr>
              <a:t>SO</a:t>
            </a:r>
            <a:r>
              <a:rPr lang="en-US" sz="1600" baseline="-25000" dirty="0" smtClean="0">
                <a:solidFill>
                  <a:srgbClr val="00B050"/>
                </a:solidFill>
              </a:rPr>
              <a:t>4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l-GR" sz="1600" dirty="0" smtClean="0">
                <a:solidFill>
                  <a:srgbClr val="00B050"/>
                </a:solidFill>
              </a:rPr>
              <a:t>1 </a:t>
            </a:r>
            <a:r>
              <a:rPr lang="en-US" sz="1600" dirty="0" smtClean="0">
                <a:solidFill>
                  <a:srgbClr val="00B050"/>
                </a:solidFill>
              </a:rPr>
              <a:t>M </a:t>
            </a:r>
            <a:r>
              <a:rPr lang="el-GR" sz="1600" dirty="0" smtClean="0">
                <a:solidFill>
                  <a:srgbClr val="00B050"/>
                </a:solidFill>
              </a:rPr>
              <a:t>από </a:t>
            </a:r>
            <a:r>
              <a:rPr lang="el-GR" sz="1600" dirty="0">
                <a:solidFill>
                  <a:srgbClr val="00B050"/>
                </a:solidFill>
              </a:rPr>
              <a:t>πυκνό διάλυμα H</a:t>
            </a:r>
            <a:r>
              <a:rPr lang="el-GR" sz="1600" i="1" baseline="-25000" dirty="0">
                <a:solidFill>
                  <a:srgbClr val="00B050"/>
                </a:solidFill>
              </a:rPr>
              <a:t>2</a:t>
            </a:r>
            <a:r>
              <a:rPr lang="el-GR" sz="1600" dirty="0">
                <a:solidFill>
                  <a:srgbClr val="00B050"/>
                </a:solidFill>
              </a:rPr>
              <a:t>SO</a:t>
            </a:r>
            <a:r>
              <a:rPr lang="el-GR" sz="1600" i="1" baseline="-25000" dirty="0">
                <a:solidFill>
                  <a:srgbClr val="00B050"/>
                </a:solidFill>
              </a:rPr>
              <a:t>4</a:t>
            </a:r>
            <a:r>
              <a:rPr lang="el-GR" sz="1600" dirty="0">
                <a:solidFill>
                  <a:srgbClr val="00B050"/>
                </a:solidFill>
              </a:rPr>
              <a:t> (εμπορίου) 98% </a:t>
            </a:r>
            <a:r>
              <a:rPr lang="en-US" sz="1600" dirty="0" smtClean="0">
                <a:solidFill>
                  <a:srgbClr val="00B050"/>
                </a:solidFill>
              </a:rPr>
              <a:t>w/w ( 18,4M) </a:t>
            </a:r>
            <a:r>
              <a:rPr lang="el-GR" sz="1600" dirty="0" smtClean="0">
                <a:solidFill>
                  <a:srgbClr val="00B050"/>
                </a:solidFill>
              </a:rPr>
              <a:t>με πυκνότητα ρ= 1,84</a:t>
            </a:r>
            <a:r>
              <a:rPr lang="el-GR" sz="1600" dirty="0">
                <a:solidFill>
                  <a:srgbClr val="00B050"/>
                </a:solidFill>
              </a:rPr>
              <a:t> </a:t>
            </a:r>
            <a:r>
              <a:rPr lang="el-GR" sz="1600" dirty="0" smtClean="0">
                <a:solidFill>
                  <a:srgbClr val="00B050"/>
                </a:solidFill>
              </a:rPr>
              <a:t>g/m</a:t>
            </a:r>
            <a:r>
              <a:rPr lang="en-US" sz="1600" dirty="0" smtClean="0">
                <a:solidFill>
                  <a:srgbClr val="00B050"/>
                </a:solidFill>
              </a:rPr>
              <a:t>l</a:t>
            </a:r>
            <a:endParaRPr lang="el-GR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l-GR" sz="1600" dirty="0" smtClean="0"/>
              <a:t>1/</a:t>
            </a:r>
            <a:r>
              <a:rPr lang="en-US" sz="1600" dirty="0" smtClean="0"/>
              <a:t> </a:t>
            </a:r>
            <a:r>
              <a:rPr lang="el-GR" sz="1600" dirty="0" smtClean="0"/>
              <a:t>Γεμίζουμε </a:t>
            </a:r>
            <a:r>
              <a:rPr lang="el-GR" sz="1600" dirty="0"/>
              <a:t>την ογκομετρική φιάλη των 100 </a:t>
            </a:r>
            <a:r>
              <a:rPr lang="el-GR" sz="1600" dirty="0" smtClean="0"/>
              <a:t>m</a:t>
            </a:r>
            <a:r>
              <a:rPr lang="en-US" sz="1600" dirty="0" smtClean="0"/>
              <a:t>l</a:t>
            </a:r>
            <a:r>
              <a:rPr lang="el-GR" sz="1600" dirty="0" smtClean="0"/>
              <a:t> </a:t>
            </a:r>
            <a:r>
              <a:rPr lang="el-GR" sz="1600" dirty="0"/>
              <a:t>με απιονισμένο νερό μέχρι το </a:t>
            </a:r>
            <a:r>
              <a:rPr lang="el-GR" sz="1600" dirty="0" smtClean="0"/>
              <a:t>μέσο της</a:t>
            </a:r>
          </a:p>
          <a:p>
            <a:pPr marL="0" indent="0">
              <a:buNone/>
            </a:pPr>
            <a:r>
              <a:rPr lang="el-GR" sz="1600" dirty="0" smtClean="0">
                <a:solidFill>
                  <a:schemeClr val="tx1"/>
                </a:solidFill>
              </a:rPr>
              <a:t>2/</a:t>
            </a:r>
            <a:r>
              <a:rPr lang="el-GR" sz="1600" dirty="0"/>
              <a:t> </a:t>
            </a:r>
            <a:r>
              <a:rPr lang="el-GR" sz="1600" dirty="0" smtClean="0"/>
              <a:t>Μεταφέρουμε </a:t>
            </a:r>
            <a:r>
              <a:rPr lang="el-GR" sz="1600" dirty="0"/>
              <a:t>με αριθμημένο σιφώνιο 5,4 ml H</a:t>
            </a:r>
            <a:r>
              <a:rPr lang="el-GR" sz="1600" i="1" baseline="-25000" dirty="0"/>
              <a:t>2</a:t>
            </a:r>
            <a:r>
              <a:rPr lang="el-GR" sz="1600" dirty="0"/>
              <a:t>SO</a:t>
            </a:r>
            <a:r>
              <a:rPr lang="el-GR" sz="1600" i="1" baseline="-25000" dirty="0"/>
              <a:t>4</a:t>
            </a:r>
            <a:r>
              <a:rPr lang="el-GR" sz="1600" dirty="0"/>
              <a:t> 98% </a:t>
            </a:r>
            <a:r>
              <a:rPr lang="el-GR" sz="1600" dirty="0" smtClean="0"/>
              <a:t>w/w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3/ </a:t>
            </a:r>
            <a:r>
              <a:rPr lang="el-GR" sz="1600" dirty="0"/>
              <a:t>Συμπληρώνουμε με απιονισμένο νερό μέχρι την χαραγή των 100 </a:t>
            </a:r>
            <a:r>
              <a:rPr lang="el-GR" sz="1600" dirty="0" smtClean="0"/>
              <a:t>m</a:t>
            </a:r>
            <a:r>
              <a:rPr lang="en-US" sz="1600" dirty="0" smtClean="0"/>
              <a:t>l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1600" dirty="0"/>
              <a:t>Εξήγηση: </a:t>
            </a:r>
            <a:r>
              <a:rPr lang="en-US" sz="1600" dirty="0" smtClean="0"/>
              <a:t> C</a:t>
            </a:r>
            <a:r>
              <a:rPr lang="el-GR" sz="1600" dirty="0"/>
              <a:t>αρχ.*</a:t>
            </a:r>
            <a:r>
              <a:rPr lang="en-US" sz="1600" dirty="0"/>
              <a:t>V</a:t>
            </a:r>
            <a:r>
              <a:rPr lang="el-GR" sz="1600" dirty="0"/>
              <a:t>αρχ. = </a:t>
            </a:r>
            <a:r>
              <a:rPr lang="en-US" sz="1600" dirty="0"/>
              <a:t>C</a:t>
            </a:r>
            <a:r>
              <a:rPr lang="el-GR" sz="1600" dirty="0"/>
              <a:t>τελ.* </a:t>
            </a:r>
            <a:r>
              <a:rPr lang="en-US" sz="1600" dirty="0"/>
              <a:t>V</a:t>
            </a:r>
            <a:r>
              <a:rPr lang="el-GR" sz="1600" dirty="0"/>
              <a:t>τελ</a:t>
            </a:r>
            <a:r>
              <a:rPr lang="el-GR" sz="1600" dirty="0" smtClean="0"/>
              <a:t>.</a:t>
            </a: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l-GR" sz="1600" dirty="0" smtClean="0"/>
              <a:t>Άρα</a:t>
            </a:r>
            <a:r>
              <a:rPr lang="en-US" sz="1600" dirty="0" smtClean="0"/>
              <a:t>     </a:t>
            </a:r>
            <a:r>
              <a:rPr lang="el-GR" sz="1600" dirty="0" smtClean="0"/>
              <a:t> </a:t>
            </a:r>
            <a:r>
              <a:rPr lang="en-US" sz="1600" dirty="0" smtClean="0"/>
              <a:t>V</a:t>
            </a:r>
            <a:r>
              <a:rPr lang="el-GR" sz="1600" dirty="0" smtClean="0"/>
              <a:t>αρχ. </a:t>
            </a:r>
            <a:r>
              <a:rPr lang="el-GR" sz="1600" dirty="0"/>
              <a:t>= 1 * </a:t>
            </a:r>
            <a:r>
              <a:rPr lang="en-US" sz="1600" dirty="0" smtClean="0"/>
              <a:t>0,1</a:t>
            </a:r>
            <a:r>
              <a:rPr lang="el-GR" sz="1600" dirty="0" smtClean="0"/>
              <a:t> </a:t>
            </a:r>
            <a:r>
              <a:rPr lang="el-GR" sz="1600" dirty="0"/>
              <a:t>/ </a:t>
            </a:r>
            <a:r>
              <a:rPr lang="el-GR" sz="1600" dirty="0" smtClean="0"/>
              <a:t>18,4 </a:t>
            </a:r>
            <a:r>
              <a:rPr lang="el-GR" sz="1600" dirty="0"/>
              <a:t>= </a:t>
            </a:r>
            <a:r>
              <a:rPr lang="en-US" sz="1600" dirty="0" smtClean="0"/>
              <a:t>0,0054L= 5,4</a:t>
            </a:r>
            <a:r>
              <a:rPr lang="el-GR" sz="1600" dirty="0" smtClean="0"/>
              <a:t> </a:t>
            </a:r>
            <a:r>
              <a:rPr lang="en-US" sz="1600" dirty="0" smtClean="0"/>
              <a:t>ml</a:t>
            </a:r>
          </a:p>
          <a:p>
            <a:pPr marL="0" indent="0">
              <a:buNone/>
            </a:pPr>
            <a:endParaRPr lang="el-GR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1600" dirty="0" smtClean="0">
                <a:solidFill>
                  <a:srgbClr val="FF0000"/>
                </a:solidFill>
              </a:rPr>
              <a:t>ΠΡΟΣΟΧΗ!!!!!</a:t>
            </a:r>
          </a:p>
          <a:p>
            <a:pPr marL="0" indent="0">
              <a:buNone/>
            </a:pPr>
            <a:r>
              <a:rPr lang="el-GR" sz="1600" dirty="0" smtClean="0">
                <a:solidFill>
                  <a:srgbClr val="FF0000"/>
                </a:solidFill>
              </a:rPr>
              <a:t>Ποτέ </a:t>
            </a:r>
            <a:r>
              <a:rPr lang="el-GR" sz="1600" dirty="0">
                <a:solidFill>
                  <a:srgbClr val="FF0000"/>
                </a:solidFill>
              </a:rPr>
              <a:t>δεν προσθέτουμε νερό σε θειικό οξύ γιατί η αντίδραση είναι ισχυρά εξώθερμη και υπάρχει κίνδυνος να εκτοξευτούν σταγονίδια πυκνού θειικού οξέος. Πάντα προσθέτουμε σιγά-σιγά και με προσοχή θειικό οξύ σε νερό λαμβάνοντας τα κατάλληλα </a:t>
            </a:r>
            <a:r>
              <a:rPr lang="el-GR" sz="1600" dirty="0" smtClean="0">
                <a:solidFill>
                  <a:srgbClr val="FF0000"/>
                </a:solidFill>
              </a:rPr>
              <a:t>μέτρα ασφαλείας </a:t>
            </a:r>
            <a:r>
              <a:rPr lang="el-GR" sz="1600" dirty="0">
                <a:solidFill>
                  <a:srgbClr val="FF0000"/>
                </a:solidFill>
              </a:rPr>
              <a:t>(ποδιά και προστατευτικά γυαλιά και γάντια)</a:t>
            </a:r>
          </a:p>
        </p:txBody>
      </p:sp>
    </p:spTree>
    <p:extLst>
      <p:ext uri="{BB962C8B-B14F-4D97-AF65-F5344CB8AC3E}">
        <p14:creationId xmlns:p14="http://schemas.microsoft.com/office/powerpoint/2010/main" val="118090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667265"/>
            <a:ext cx="8761413" cy="634313"/>
          </a:xfrm>
        </p:spPr>
        <p:txBody>
          <a:bodyPr/>
          <a:lstStyle/>
          <a:p>
            <a:r>
              <a:rPr lang="el-GR" dirty="0">
                <a:solidFill>
                  <a:srgbClr val="FFFF00"/>
                </a:solidFill>
              </a:rPr>
              <a:t>ΟΡΙΣΜΟΙ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22830" y="2257167"/>
            <a:ext cx="8825659" cy="42177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ΔΙΑΛΥΜΑ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(δ/μα)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ονομάζεται κάθε ομογενές μείγμα που αποτελείται από δύο τουλάχιστον συστατικά.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ΔΙΑΛΥΤΗΣ (δ/της)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ονομάζεται το συστατικό του διαλύματος που βρίσκεται στην μεγαλύτερη αναλογία.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ΔΙΑΛΥΜΕΝΗ ΟΥΣΙΑ (δο)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ονομάζεται το συστατικό του διαλύματος που βρίσκεται στην μικρότερη αναλογία.</a:t>
            </a:r>
          </a:p>
          <a:p>
            <a:pPr marL="0" indent="0">
              <a:buNone/>
            </a:pP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ΑΤΟΜΙΚΟ ΒΑΡΟΣ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στοιχείου ονομάζεται ο αριθμός που δείχνει πόσες φορές είναι βαρύτερο το άτομο του στοιχείου από το 1/12 του βάρους του ατόμου του άνθρακα 12.</a:t>
            </a:r>
            <a:endParaRPr lang="el-GR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ΜΟΡΙΑΚΟ ΒΑΡΟΣ (</a:t>
            </a: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l-GR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στοιχείου ή χημικής ένωσης ονομάζεται ο αριθμός που δείχνει πόσες φορές είναι βαρύτερο το μόριο του στοιχείου ή της χημικής ένωσης από το 1/12 του βάρους του ατόμου του άνθρακα 12.</a:t>
            </a:r>
            <a:endParaRPr lang="el-GR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ΓΡΑΜΜΟΜΟΡΙΟ (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l-GR" sz="3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μορίου στοιχείου ή χημικής ένωσης ονομάζεται μία ποσότητας μάζας τόσων γραμμαρίων όσο το μοριακό τους βάρος.</a:t>
            </a:r>
            <a:endParaRPr lang="el-GR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71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Εκφράσεις περιεκτικότητας </a:t>
            </a:r>
            <a:r>
              <a:rPr lang="el-GR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συγκέντρωσης διαλυμάτων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63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99070" y="0"/>
            <a:ext cx="1154944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Περιεκτικότητα % βάρος κατά βάρος % κ.β (%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w/w) 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Εκφράζει τα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διαλυμένης ουσίας που περιέχονται σε 100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διαλύματος</a:t>
            </a:r>
          </a:p>
          <a:p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Περιεκτικότητα % βάρος κατά όγκο % κ.ο (%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w/v) 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Εκφράζει τα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διαλυμένης ουσίας που περιέχονται σε 100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διαλύματος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Περιεκτικότητα % όγκο κατά όγκο %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κ.ο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v/v) 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Εκφράζει τα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διαλυμένης ουσίας που περιέχονται σε 100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διαλύματος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Γραμμομοριακή συγκέντρωση κατά βάρος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molality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Εκφράζει τα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διαλυμένης ουσίας που περιέχονται σε 1000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διαλύτη</a:t>
            </a:r>
          </a:p>
          <a:p>
            <a:endParaRPr lang="en-US" sz="2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Γραμμομοριακή συγκέντρωση κατά όγκο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molarity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(Μ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Εκφράζει τα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διαλυμένης ουσίας που περιέχονται σε 1000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διαλύματος</a:t>
            </a:r>
          </a:p>
          <a:p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Κανονικότητα-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Normality (N)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Εκφράζει τα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γραμμοισοδύματα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greq)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διαλυμένης ουσίας που περιέχονται σε 1000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διαλύματος</a:t>
            </a:r>
          </a:p>
          <a:p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Μέρη στο εκατομμύριο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(ppm)</a:t>
            </a:r>
          </a:p>
          <a:p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Εκφράζει τα μέρη μιας ουσίας σε 1.000.000 συνολικά μέρη ανεξάρτητα από τις μονάδες μέτρησης αρκεί αυτές να παραμένουν ίδιες</a:t>
            </a:r>
          </a:p>
        </p:txBody>
      </p:sp>
    </p:spTree>
    <p:extLst>
      <p:ext uri="{BB962C8B-B14F-4D97-AF65-F5344CB8AC3E}">
        <p14:creationId xmlns:p14="http://schemas.microsoft.com/office/powerpoint/2010/main" val="9310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ΚΑΤΗΓΟΡΙΕΣ ΑΣΚΗΣΕΩΝ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443942"/>
            <a:ext cx="8825659" cy="3575858"/>
          </a:xfrm>
        </p:spPr>
        <p:txBody>
          <a:bodyPr>
            <a:normAutofit/>
          </a:bodyPr>
          <a:lstStyle/>
          <a:p>
            <a:r>
              <a:rPr lang="el-GR" sz="2400" dirty="0" smtClean="0"/>
              <a:t>1/ Ασκήσεις εύρεσης περιεκτικότητας δ/των</a:t>
            </a:r>
          </a:p>
          <a:p>
            <a:r>
              <a:rPr lang="el-GR" sz="2400" dirty="0" smtClean="0"/>
              <a:t>2/ Ασκήσεις μετατροπής περιεκτικότητας δ/των</a:t>
            </a:r>
          </a:p>
          <a:p>
            <a:r>
              <a:rPr lang="el-GR" sz="2400" dirty="0" smtClean="0"/>
              <a:t>3/ Ασκήσεις αραίωσης δ/των</a:t>
            </a:r>
          </a:p>
          <a:p>
            <a:r>
              <a:rPr lang="el-GR" sz="2400" dirty="0" smtClean="0"/>
              <a:t>4/ Ασκήσεις συμπύκνωσης δ/των</a:t>
            </a:r>
          </a:p>
          <a:p>
            <a:r>
              <a:rPr lang="el-GR" sz="2400" dirty="0" smtClean="0"/>
              <a:t>5/ Ασκήσεις ανάμειξης δ/των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25997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ΑΣΚΗΣΕΙΣ ΠΑΡΑΔΕΙΓΜΑΤΑ</a:t>
            </a:r>
            <a:endParaRPr lang="el-G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158314"/>
            <a:ext cx="10773435" cy="45143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Υπολογίστε τη συγκέντρωση σε Μ δ/τος </a:t>
            </a:r>
            <a:r>
              <a:rPr lang="en-US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 </a:t>
            </a:r>
            <a:r>
              <a:rPr lang="el-GR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περιέχει 13,5</a:t>
            </a:r>
            <a:r>
              <a:rPr lang="en-US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 </a:t>
            </a:r>
            <a:r>
              <a:rPr lang="el-GR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 όγκο 250</a:t>
            </a:r>
            <a:r>
              <a:rPr lang="en-US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endParaRPr lang="el-GR" sz="2000" b="1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Ζητείται ο υπολογισμός της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Molarity </a:t>
            </a: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δηλαδή:</a:t>
            </a:r>
          </a:p>
          <a:p>
            <a:pPr marL="0" indent="0">
              <a:buNone/>
            </a:pPr>
            <a:r>
              <a:rPr lang="el-G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1000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l-G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δ/τος πόσα 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 </a:t>
            </a: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υπάρχουν</a:t>
            </a:r>
          </a:p>
          <a:p>
            <a:pPr marL="0" indent="0">
              <a:buNone/>
            </a:pP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Οπότε θα πρέπει να υπολογιστεί πόσα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είναι τα 13,5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του</a:t>
            </a: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endParaRPr lang="el-GR" sz="16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ol= </a:t>
            </a:r>
            <a:r>
              <a:rPr lang="el-G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μάζα (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m)/ </a:t>
            </a:r>
            <a:r>
              <a:rPr lang="el-G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μοριακό βάρος (ΜΒ)</a:t>
            </a:r>
            <a:endParaRPr lang="el-G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Άρα 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 HCl</a:t>
            </a:r>
            <a:r>
              <a:rPr lang="el-G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13,5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/ 36,4606 =0,37</a:t>
            </a:r>
            <a:r>
              <a:rPr lang="el-G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ή 3,70</a:t>
            </a:r>
            <a:r>
              <a:rPr lang="en-US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</a:t>
            </a:r>
            <a:r>
              <a:rPr lang="en-US" sz="1600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  <a:p>
            <a:pPr marL="0" indent="0">
              <a:buNone/>
            </a:pPr>
            <a:endParaRPr lang="en-US" sz="16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Τελικά :         Στα 250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l-G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δ/τος </a:t>
            </a: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υπάρχουν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0,37</a:t>
            </a:r>
            <a:r>
              <a:rPr lang="el-G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 </a:t>
            </a:r>
            <a:r>
              <a:rPr lang="el-GR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δο</a:t>
            </a:r>
          </a:p>
          <a:p>
            <a:pPr marL="0" indent="0">
              <a:buNone/>
            </a:pPr>
            <a:r>
              <a:rPr lang="el-G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el-G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δ/τος                   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l-GR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0,370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x1000) / 250 = 1,48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 </a:t>
            </a: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       </a:t>
            </a:r>
            <a:r>
              <a:rPr lang="el-GR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Απάντηση: </a:t>
            </a:r>
            <a:r>
              <a:rPr lang="el-G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γραμμομοριακή συγκέντρωση κατά όγκο του δοσμένου δ/τος </a:t>
            </a:r>
            <a:r>
              <a:rPr lang="en-U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 </a:t>
            </a:r>
            <a:r>
              <a:rPr lang="el-GR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είναι 1,48Μ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ΔΙΑΦΟΡΕΤΙΚΑ</a:t>
            </a:r>
          </a:p>
          <a:p>
            <a:endParaRPr lang="el-GR" dirty="0"/>
          </a:p>
          <a:p>
            <a:r>
              <a:rPr lang="en-US" dirty="0" smtClean="0"/>
              <a:t>mol=m/</a:t>
            </a:r>
            <a:r>
              <a:rPr lang="en-US" dirty="0" err="1" smtClean="0"/>
              <a:t>Mr</a:t>
            </a:r>
            <a:r>
              <a:rPr lang="en-US" dirty="0" smtClean="0"/>
              <a:t>                                       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baseline="-25000" dirty="0" smtClean="0"/>
              <a:t>HCl</a:t>
            </a:r>
            <a:r>
              <a:rPr lang="en-US" dirty="0" smtClean="0"/>
              <a:t>=36,5</a:t>
            </a:r>
          </a:p>
          <a:p>
            <a:pPr marL="0" indent="0">
              <a:buNone/>
            </a:pPr>
            <a:r>
              <a:rPr lang="en-US" dirty="0" smtClean="0"/>
              <a:t>      C=mol/V=m/</a:t>
            </a:r>
            <a:r>
              <a:rPr lang="en-US" dirty="0" err="1" smtClean="0"/>
              <a:t>Mr</a:t>
            </a:r>
            <a:r>
              <a:rPr lang="en-US" b="1" dirty="0" smtClean="0"/>
              <a:t>/</a:t>
            </a:r>
            <a:r>
              <a:rPr lang="en-US" dirty="0" smtClean="0"/>
              <a:t>V=13,5/36,5</a:t>
            </a:r>
            <a:r>
              <a:rPr lang="en-US" b="1" dirty="0" smtClean="0"/>
              <a:t>/</a:t>
            </a:r>
            <a:r>
              <a:rPr lang="en-US" dirty="0" smtClean="0"/>
              <a:t>0,250=1305/9,125=1,48M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l-GR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Απάντηση: </a:t>
            </a:r>
            <a:r>
              <a:rPr lang="el-G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γραμμομοριακή συγκέντρωση κατά όγκο του δοσμένου δ/τος </a:t>
            </a:r>
            <a:r>
              <a:rPr lang="en-U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 </a:t>
            </a:r>
            <a:r>
              <a:rPr lang="el-GR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είναι 1,48Μ</a:t>
            </a:r>
            <a:endParaRPr lang="el-GR" baseline="-25000" dirty="0"/>
          </a:p>
        </p:txBody>
      </p:sp>
    </p:spTree>
    <p:extLst>
      <p:ext uri="{BB962C8B-B14F-4D97-AF65-F5344CB8AC3E}">
        <p14:creationId xmlns:p14="http://schemas.microsoft.com/office/powerpoint/2010/main" val="406419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ΑΣΚΗΣΕΙΣ ΠΑΡΑΔΕΙΓΜΑΤΑ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1/  </a:t>
            </a:r>
            <a:r>
              <a:rPr lang="el-GR" dirty="0" smtClean="0"/>
              <a:t>Υπολογίστε την συγκέντρωση Μ δ/τος </a:t>
            </a:r>
            <a:r>
              <a:rPr lang="en-US" dirty="0" smtClean="0"/>
              <a:t>NaCl </a:t>
            </a:r>
            <a:r>
              <a:rPr lang="el-GR" dirty="0" smtClean="0"/>
              <a:t>που περιέχει 25</a:t>
            </a:r>
            <a:r>
              <a:rPr lang="en-US" dirty="0" smtClean="0"/>
              <a:t>g </a:t>
            </a:r>
            <a:r>
              <a:rPr lang="el-GR" dirty="0" smtClean="0"/>
              <a:t>δο σε 500</a:t>
            </a:r>
            <a:r>
              <a:rPr lang="en-US" dirty="0" smtClean="0"/>
              <a:t>ml</a:t>
            </a:r>
            <a:r>
              <a:rPr lang="el-GR" dirty="0"/>
              <a:t> </a:t>
            </a:r>
            <a:r>
              <a:rPr lang="el-GR" dirty="0" smtClean="0"/>
              <a:t>δ/τος.</a:t>
            </a:r>
          </a:p>
          <a:p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2/  </a:t>
            </a:r>
            <a:r>
              <a:rPr lang="el-GR" dirty="0" smtClean="0">
                <a:solidFill>
                  <a:schemeClr val="tx1"/>
                </a:solidFill>
              </a:rPr>
              <a:t>Παρασκευάστε ένα δ/μα </a:t>
            </a:r>
            <a:r>
              <a:rPr lang="en-US" dirty="0" smtClean="0">
                <a:solidFill>
                  <a:schemeClr val="tx1"/>
                </a:solidFill>
              </a:rPr>
              <a:t>NaCl  0,2% </a:t>
            </a:r>
            <a:r>
              <a:rPr lang="el-GR" dirty="0" smtClean="0">
                <a:solidFill>
                  <a:schemeClr val="tx1"/>
                </a:solidFill>
              </a:rPr>
              <a:t>κο</a:t>
            </a:r>
            <a:r>
              <a:rPr lang="en-US" dirty="0" smtClean="0">
                <a:solidFill>
                  <a:schemeClr val="tx1"/>
                </a:solidFill>
              </a:rPr>
              <a:t> (w/v)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3/ </a:t>
            </a:r>
            <a:r>
              <a:rPr lang="el-GR" dirty="0" smtClean="0">
                <a:solidFill>
                  <a:schemeClr val="tx1"/>
                </a:solidFill>
              </a:rPr>
              <a:t> Παρασκευάστε ένα δ/μα 2Μ  με Μ</a:t>
            </a:r>
            <a:r>
              <a:rPr lang="en-US" dirty="0" smtClean="0">
                <a:solidFill>
                  <a:schemeClr val="tx1"/>
                </a:solidFill>
              </a:rPr>
              <a:t>r= 58,5</a:t>
            </a:r>
            <a:endParaRPr lang="el-G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45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ΣΧΕΣΗ Μ</a:t>
            </a:r>
            <a:r>
              <a:rPr lang="en-US" dirty="0" err="1" smtClean="0"/>
              <a:t>olarity</a:t>
            </a:r>
            <a:r>
              <a:rPr lang="el-GR" dirty="0" smtClean="0"/>
              <a:t> και Ν</a:t>
            </a:r>
            <a:r>
              <a:rPr lang="en-US" dirty="0" err="1" smtClean="0"/>
              <a:t>ormality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601883"/>
            <a:ext cx="8825659" cy="3965171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 smtClean="0"/>
              <a:t>M=N/x               </a:t>
            </a:r>
            <a:endParaRPr lang="en-US" sz="6400" dirty="0" smtClean="0"/>
          </a:p>
          <a:p>
            <a:pPr marL="0" indent="0">
              <a:buNone/>
            </a:pPr>
            <a:r>
              <a:rPr lang="el-GR" sz="6400" dirty="0" smtClean="0"/>
              <a:t>Όπου:            </a:t>
            </a:r>
            <a:r>
              <a:rPr lang="en-US" sz="6400" b="1" dirty="0" smtClean="0"/>
              <a:t>x</a:t>
            </a:r>
            <a:r>
              <a:rPr lang="en-US" sz="6400" dirty="0" smtClean="0"/>
              <a:t> </a:t>
            </a:r>
            <a:r>
              <a:rPr lang="el-GR" sz="6400" dirty="0" smtClean="0"/>
              <a:t>ο αριθμός θετικών ή αρνητικών ιόντων</a:t>
            </a:r>
          </a:p>
          <a:p>
            <a:pPr marL="0" indent="0">
              <a:buNone/>
            </a:pPr>
            <a:r>
              <a:rPr lang="el-GR" sz="6400" dirty="0"/>
              <a:t> </a:t>
            </a:r>
            <a:r>
              <a:rPr lang="el-GR" sz="6400" dirty="0" smtClean="0"/>
              <a:t>            για τα </a:t>
            </a:r>
            <a:r>
              <a:rPr lang="el-GR" sz="6400" dirty="0" smtClean="0">
                <a:solidFill>
                  <a:srgbClr val="C00000"/>
                </a:solidFill>
              </a:rPr>
              <a:t>οξέα</a:t>
            </a:r>
            <a:r>
              <a:rPr lang="el-GR" sz="6400" dirty="0" smtClean="0"/>
              <a:t> είναι ο αριθμός των ατόμων του </a:t>
            </a:r>
            <a:r>
              <a:rPr lang="en-US" sz="6400" dirty="0" smtClean="0"/>
              <a:t>H</a:t>
            </a:r>
            <a:endParaRPr lang="el-GR" sz="6400" dirty="0" smtClean="0"/>
          </a:p>
          <a:p>
            <a:pPr marL="0" indent="0">
              <a:buNone/>
            </a:pPr>
            <a:r>
              <a:rPr lang="el-GR" sz="6400" dirty="0"/>
              <a:t> </a:t>
            </a:r>
            <a:r>
              <a:rPr lang="el-GR" sz="6400" dirty="0" smtClean="0"/>
              <a:t>            για τις </a:t>
            </a:r>
            <a:r>
              <a:rPr lang="el-GR" sz="6400" dirty="0" smtClean="0">
                <a:solidFill>
                  <a:srgbClr val="C00000"/>
                </a:solidFill>
              </a:rPr>
              <a:t>βάσεις</a:t>
            </a:r>
            <a:r>
              <a:rPr lang="el-GR" sz="6400" dirty="0" smtClean="0"/>
              <a:t> είναι ο αριθμός των ατόμων  </a:t>
            </a:r>
            <a:r>
              <a:rPr lang="en-US" sz="6400" dirty="0" smtClean="0"/>
              <a:t>OH</a:t>
            </a:r>
          </a:p>
          <a:p>
            <a:pPr marL="0" indent="0">
              <a:buNone/>
            </a:pPr>
            <a:r>
              <a:rPr lang="el-GR" sz="6400" dirty="0" smtClean="0"/>
              <a:t>             για τα </a:t>
            </a:r>
            <a:r>
              <a:rPr lang="el-GR" sz="6400" dirty="0" smtClean="0">
                <a:solidFill>
                  <a:srgbClr val="C00000"/>
                </a:solidFill>
              </a:rPr>
              <a:t>άλατα</a:t>
            </a:r>
            <a:r>
              <a:rPr lang="el-GR" sz="6400" dirty="0" smtClean="0"/>
              <a:t> είναι η απόλυτη τιμή του γινομένου των θετικών ή</a:t>
            </a:r>
          </a:p>
          <a:p>
            <a:pPr marL="0" indent="0">
              <a:buNone/>
            </a:pPr>
            <a:r>
              <a:rPr lang="el-GR" sz="6400" dirty="0"/>
              <a:t> </a:t>
            </a:r>
            <a:r>
              <a:rPr lang="el-GR" sz="6400" dirty="0" smtClean="0"/>
              <a:t>             αρνητικών ιόντων  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l-GR" sz="6400" dirty="0" smtClean="0"/>
              <a:t> </a:t>
            </a:r>
            <a:r>
              <a:rPr lang="en-US" sz="6400" dirty="0" smtClean="0"/>
              <a:t>HCl                 x=1                                  </a:t>
            </a:r>
            <a:r>
              <a:rPr lang="el-GR" sz="6400" dirty="0" smtClean="0"/>
              <a:t>άρα ένα δ/μα </a:t>
            </a:r>
            <a:r>
              <a:rPr lang="en-US" sz="6400" dirty="0"/>
              <a:t>H</a:t>
            </a:r>
            <a:r>
              <a:rPr lang="en-US" sz="6400" baseline="-25000" dirty="0"/>
              <a:t>2</a:t>
            </a:r>
            <a:r>
              <a:rPr lang="en-US" sz="6400" dirty="0"/>
              <a:t>SO</a:t>
            </a:r>
            <a:r>
              <a:rPr lang="en-US" sz="6400" baseline="-25000" dirty="0"/>
              <a:t>4 </a:t>
            </a:r>
            <a:r>
              <a:rPr lang="el-GR" sz="6400" dirty="0" smtClean="0"/>
              <a:t>  3Μ έχει κανονικότητα  6Ν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H</a:t>
            </a:r>
            <a:r>
              <a:rPr lang="en-US" sz="6400" baseline="-25000" dirty="0" smtClean="0"/>
              <a:t>2</a:t>
            </a:r>
            <a:r>
              <a:rPr lang="en-US" sz="6400" dirty="0" smtClean="0"/>
              <a:t>SO</a:t>
            </a:r>
            <a:r>
              <a:rPr lang="en-US" sz="6400" baseline="-25000" dirty="0" smtClean="0"/>
              <a:t>4 </a:t>
            </a:r>
            <a:r>
              <a:rPr lang="en-US" sz="6400" dirty="0" smtClean="0"/>
              <a:t>            x=2</a:t>
            </a:r>
          </a:p>
          <a:p>
            <a:pPr marL="0" indent="0">
              <a:buNone/>
            </a:pPr>
            <a:r>
              <a:rPr lang="en-US" sz="6400" dirty="0" smtClean="0"/>
              <a:t>NaOH             </a:t>
            </a:r>
            <a:r>
              <a:rPr lang="en-US" sz="6400" dirty="0"/>
              <a:t>x</a:t>
            </a:r>
            <a:r>
              <a:rPr lang="en-US" sz="6400" dirty="0" smtClean="0"/>
              <a:t>=1</a:t>
            </a:r>
          </a:p>
          <a:p>
            <a:pPr marL="0" indent="0">
              <a:buNone/>
            </a:pPr>
            <a:r>
              <a:rPr lang="en-US" sz="6400" dirty="0" smtClean="0"/>
              <a:t>Ca(OH)</a:t>
            </a:r>
            <a:r>
              <a:rPr lang="en-US" sz="6400" baseline="-25000" dirty="0" smtClean="0"/>
              <a:t>2</a:t>
            </a:r>
            <a:r>
              <a:rPr lang="en-US" sz="6400" dirty="0" smtClean="0"/>
              <a:t>         x=2</a:t>
            </a:r>
          </a:p>
          <a:p>
            <a:pPr marL="0" indent="0">
              <a:buNone/>
            </a:pPr>
            <a:r>
              <a:rPr lang="en-US" sz="6400" dirty="0" smtClean="0"/>
              <a:t>Na</a:t>
            </a:r>
            <a:r>
              <a:rPr lang="en-US" sz="6400" baseline="-25000" dirty="0" smtClean="0"/>
              <a:t>2</a:t>
            </a:r>
            <a:r>
              <a:rPr lang="en-US" sz="6400" dirty="0" smtClean="0"/>
              <a:t>SO</a:t>
            </a:r>
            <a:r>
              <a:rPr lang="en-US" sz="6400" baseline="-25000" dirty="0" smtClean="0"/>
              <a:t>4</a:t>
            </a:r>
            <a:r>
              <a:rPr lang="en-US" sz="6400" dirty="0" smtClean="0"/>
              <a:t>           x=2</a:t>
            </a:r>
            <a:endParaRPr lang="el-GR" sz="6400" dirty="0"/>
          </a:p>
          <a:p>
            <a:pPr marL="0" indent="0">
              <a:buNone/>
            </a:pPr>
            <a:r>
              <a:rPr lang="el-GR" sz="6400" dirty="0"/>
              <a:t>     </a:t>
            </a:r>
          </a:p>
          <a:p>
            <a:pPr marL="0" indent="0">
              <a:buNone/>
            </a:pPr>
            <a:r>
              <a:rPr lang="el-GR" dirty="0" smtClean="0"/>
              <a:t>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1877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TM02900722[[fn=Αίθουσα συσκέψεων (Ιόντα)]]</Template>
  <TotalTime>510</TotalTime>
  <Words>1224</Words>
  <Application>Microsoft Office PowerPoint</Application>
  <PresentationFormat>Ευρεία οθόνη</PresentationFormat>
  <Paragraphs>134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Αίθουσα συσκέψεων "Ιόν"</vt:lpstr>
      <vt:lpstr>ΔΙΑΛΥΜΑΤΑ</vt:lpstr>
      <vt:lpstr>ΟΡΙΣΜΟΙ</vt:lpstr>
      <vt:lpstr>Εκφράσεις περιεκτικότητας και συγκέντρωσης διαλυμάτων </vt:lpstr>
      <vt:lpstr>Παρουσίαση του PowerPoint</vt:lpstr>
      <vt:lpstr>ΚΑΤΗΓΟΡΙΕΣ ΑΣΚΗΣΕΩΝ</vt:lpstr>
      <vt:lpstr>ΑΣΚΗΣΕΙΣ ΠΑΡΑΔΕΙΓΜΑΤΑ</vt:lpstr>
      <vt:lpstr>Παρουσίαση του PowerPoint</vt:lpstr>
      <vt:lpstr>ΑΣΚΗΣΕΙΣ ΠΑΡΑΔΕΙΓΜΑΤΑ</vt:lpstr>
      <vt:lpstr>ΣΧΕΣΗ Μolarity και Νormality</vt:lpstr>
      <vt:lpstr>Ασκήσεις που δίνεται ως δεδομένο η πυκνότητα του δ/τος</vt:lpstr>
      <vt:lpstr>Παρουσίαση του PowerPoint</vt:lpstr>
      <vt:lpstr>Παρουσίαση του PowerPoint</vt:lpstr>
      <vt:lpstr>Παρουσίαση του PowerPoint</vt:lpstr>
      <vt:lpstr>ΠΕΙΡΑΜΑΤΙΚΗ ΑΣΚΗΣΗ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ΔΙΑΛΥΜΑΤΑ</dc:title>
  <dc:creator>admin</dc:creator>
  <cp:lastModifiedBy>admin</cp:lastModifiedBy>
  <cp:revision>45</cp:revision>
  <dcterms:created xsi:type="dcterms:W3CDTF">2022-10-18T08:35:49Z</dcterms:created>
  <dcterms:modified xsi:type="dcterms:W3CDTF">2022-11-22T06:16:27Z</dcterms:modified>
</cp:coreProperties>
</file>