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Lst>
  <p:notesMasterIdLst>
    <p:notesMasterId r:id="rId42"/>
  </p:notesMasterIdLst>
  <p:sldIdLst>
    <p:sldId id="327" r:id="rId2"/>
    <p:sldId id="328" r:id="rId3"/>
    <p:sldId id="365" r:id="rId4"/>
    <p:sldId id="325" r:id="rId5"/>
    <p:sldId id="361" r:id="rId6"/>
    <p:sldId id="367" r:id="rId7"/>
    <p:sldId id="368" r:id="rId8"/>
    <p:sldId id="369" r:id="rId9"/>
    <p:sldId id="370" r:id="rId10"/>
    <p:sldId id="371" r:id="rId11"/>
    <p:sldId id="372" r:id="rId12"/>
    <p:sldId id="373" r:id="rId13"/>
    <p:sldId id="374" r:id="rId14"/>
    <p:sldId id="375" r:id="rId15"/>
    <p:sldId id="330" r:id="rId16"/>
    <p:sldId id="331" r:id="rId17"/>
    <p:sldId id="332" r:id="rId18"/>
    <p:sldId id="333" r:id="rId19"/>
    <p:sldId id="334" r:id="rId20"/>
    <p:sldId id="335" r:id="rId21"/>
    <p:sldId id="336" r:id="rId22"/>
    <p:sldId id="337" r:id="rId23"/>
    <p:sldId id="338" r:id="rId24"/>
    <p:sldId id="353" r:id="rId25"/>
    <p:sldId id="339" r:id="rId26"/>
    <p:sldId id="357" r:id="rId27"/>
    <p:sldId id="359" r:id="rId28"/>
    <p:sldId id="362" r:id="rId29"/>
    <p:sldId id="363" r:id="rId30"/>
    <p:sldId id="340" r:id="rId31"/>
    <p:sldId id="341" r:id="rId32"/>
    <p:sldId id="342" r:id="rId33"/>
    <p:sldId id="343" r:id="rId34"/>
    <p:sldId id="364" r:id="rId35"/>
    <p:sldId id="344" r:id="rId36"/>
    <p:sldId id="345" r:id="rId37"/>
    <p:sldId id="346" r:id="rId38"/>
    <p:sldId id="347" r:id="rId39"/>
    <p:sldId id="348" r:id="rId40"/>
    <p:sldId id="349" r:id="rId41"/>
  </p:sldIdLst>
  <p:sldSz cx="9144000" cy="6858000" type="screen4x3"/>
  <p:notesSz cx="6858000" cy="9144000"/>
  <p:defaultTextStyle>
    <a:defPPr>
      <a:defRPr lang="en-US"/>
    </a:defPPr>
    <a:lvl1pPr algn="l" rtl="0" fontAlgn="base">
      <a:spcBef>
        <a:spcPct val="0"/>
      </a:spcBef>
      <a:spcAft>
        <a:spcPct val="0"/>
      </a:spcAft>
      <a:defRPr sz="3200" kern="1200">
        <a:solidFill>
          <a:schemeClr val="tx1"/>
        </a:solidFill>
        <a:latin typeface="Times New Roman" pitchFamily="18" charset="0"/>
        <a:ea typeface="+mn-ea"/>
        <a:cs typeface="Arial" charset="0"/>
      </a:defRPr>
    </a:lvl1pPr>
    <a:lvl2pPr marL="457200" algn="l" rtl="0" fontAlgn="base">
      <a:spcBef>
        <a:spcPct val="0"/>
      </a:spcBef>
      <a:spcAft>
        <a:spcPct val="0"/>
      </a:spcAft>
      <a:defRPr sz="3200" kern="1200">
        <a:solidFill>
          <a:schemeClr val="tx1"/>
        </a:solidFill>
        <a:latin typeface="Times New Roman" pitchFamily="18" charset="0"/>
        <a:ea typeface="+mn-ea"/>
        <a:cs typeface="Arial" charset="0"/>
      </a:defRPr>
    </a:lvl2pPr>
    <a:lvl3pPr marL="914400" algn="l" rtl="0" fontAlgn="base">
      <a:spcBef>
        <a:spcPct val="0"/>
      </a:spcBef>
      <a:spcAft>
        <a:spcPct val="0"/>
      </a:spcAft>
      <a:defRPr sz="32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32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3200" kern="1200">
        <a:solidFill>
          <a:schemeClr val="tx1"/>
        </a:solidFill>
        <a:latin typeface="Times New Roman" pitchFamily="18" charset="0"/>
        <a:ea typeface="+mn-ea"/>
        <a:cs typeface="Arial" charset="0"/>
      </a:defRPr>
    </a:lvl5pPr>
    <a:lvl6pPr marL="2286000" algn="l" defTabSz="914400" rtl="0" eaLnBrk="1" latinLnBrk="0" hangingPunct="1">
      <a:defRPr sz="3200" kern="1200">
        <a:solidFill>
          <a:schemeClr val="tx1"/>
        </a:solidFill>
        <a:latin typeface="Times New Roman" pitchFamily="18" charset="0"/>
        <a:ea typeface="+mn-ea"/>
        <a:cs typeface="Arial" charset="0"/>
      </a:defRPr>
    </a:lvl6pPr>
    <a:lvl7pPr marL="2743200" algn="l" defTabSz="914400" rtl="0" eaLnBrk="1" latinLnBrk="0" hangingPunct="1">
      <a:defRPr sz="3200" kern="1200">
        <a:solidFill>
          <a:schemeClr val="tx1"/>
        </a:solidFill>
        <a:latin typeface="Times New Roman" pitchFamily="18" charset="0"/>
        <a:ea typeface="+mn-ea"/>
        <a:cs typeface="Arial" charset="0"/>
      </a:defRPr>
    </a:lvl7pPr>
    <a:lvl8pPr marL="3200400" algn="l" defTabSz="914400" rtl="0" eaLnBrk="1" latinLnBrk="0" hangingPunct="1">
      <a:defRPr sz="3200" kern="1200">
        <a:solidFill>
          <a:schemeClr val="tx1"/>
        </a:solidFill>
        <a:latin typeface="Times New Roman" pitchFamily="18" charset="0"/>
        <a:ea typeface="+mn-ea"/>
        <a:cs typeface="Arial" charset="0"/>
      </a:defRPr>
    </a:lvl8pPr>
    <a:lvl9pPr marL="3657600" algn="l" defTabSz="914400" rtl="0" eaLnBrk="1" latinLnBrk="0" hangingPunct="1">
      <a:defRPr sz="3200" kern="1200">
        <a:solidFill>
          <a:schemeClr val="tx1"/>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CCCCFF"/>
    <a:srgbClr val="800000"/>
    <a:srgbClr val="CC9900"/>
    <a:srgbClr val="FF9933"/>
    <a:srgbClr val="000099"/>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797" autoAdjust="0"/>
    <p:restoredTop sz="82426" autoAdjust="0"/>
  </p:normalViewPr>
  <p:slideViewPr>
    <p:cSldViewPr>
      <p:cViewPr varScale="1">
        <p:scale>
          <a:sx n="73" d="100"/>
          <a:sy n="73" d="100"/>
        </p:scale>
        <p:origin x="1181" y="67"/>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282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_rels/viewProps.xml.rels><?xml version="1.0" encoding="UTF-8" standalone="yes"?>
<Relationships xmlns="http://schemas.openxmlformats.org/package/2006/relationships"><Relationship Id="rId1" Type="http://schemas.openxmlformats.org/officeDocument/2006/relationships/slide" Target="slides/slide1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defRPr sz="1200">
                <a:cs typeface="+mn-cs"/>
              </a:defRPr>
            </a:lvl1pPr>
          </a:lstStyle>
          <a:p>
            <a:pPr>
              <a:defRPr/>
            </a:pPr>
            <a:endParaRPr lang="el-GR"/>
          </a:p>
        </p:txBody>
      </p:sp>
      <p:sp>
        <p:nvSpPr>
          <p:cNvPr id="81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defRPr sz="1200">
                <a:cs typeface="+mn-cs"/>
              </a:defRPr>
            </a:lvl1pPr>
          </a:lstStyle>
          <a:p>
            <a:pPr>
              <a:defRPr/>
            </a:pPr>
            <a:endParaRPr lang="el-GR"/>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noProof="0" smtClean="0"/>
              <a:t>Κάντε κλικ για να επεξεργαστείτε τα στυλ κειμένου του υποδείγματος</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defRPr sz="1200">
                <a:cs typeface="+mn-cs"/>
              </a:defRPr>
            </a:lvl1pPr>
          </a:lstStyle>
          <a:p>
            <a:pPr>
              <a:defRPr/>
            </a:pPr>
            <a:endParaRPr lang="el-GR"/>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defRPr sz="1200">
                <a:cs typeface="+mn-cs"/>
              </a:defRPr>
            </a:lvl1pPr>
          </a:lstStyle>
          <a:p>
            <a:pPr>
              <a:defRPr/>
            </a:pPr>
            <a:fld id="{8E89A34C-48C6-40F3-935E-F40A8DFA600A}" type="slidenum">
              <a:rPr lang="el-GR"/>
              <a:pPr>
                <a:defRPr/>
              </a:pPr>
              <a:t>‹#›</a:t>
            </a:fld>
            <a:endParaRPr lang="el-GR"/>
          </a:p>
        </p:txBody>
      </p:sp>
    </p:spTree>
    <p:extLst>
      <p:ext uri="{BB962C8B-B14F-4D97-AF65-F5344CB8AC3E}">
        <p14:creationId xmlns:p14="http://schemas.microsoft.com/office/powerpoint/2010/main" val="32745711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ln/>
        </p:spPr>
      </p:sp>
      <p:sp>
        <p:nvSpPr>
          <p:cNvPr id="17410" name="Notes Placeholder 2"/>
          <p:cNvSpPr>
            <a:spLocks noGrp="1"/>
          </p:cNvSpPr>
          <p:nvPr>
            <p:ph type="body" idx="1"/>
          </p:nvPr>
        </p:nvSpPr>
        <p:spPr>
          <a:noFill/>
          <a:ln/>
        </p:spPr>
        <p:txBody>
          <a:bodyPr/>
          <a:lstStyle/>
          <a:p>
            <a:endParaRPr lang="el-GR" smtClean="0"/>
          </a:p>
        </p:txBody>
      </p:sp>
      <p:sp>
        <p:nvSpPr>
          <p:cNvPr id="17411" name="Slide Number Placeholder 3"/>
          <p:cNvSpPr>
            <a:spLocks noGrp="1"/>
          </p:cNvSpPr>
          <p:nvPr>
            <p:ph type="sldNum" sz="quarter" idx="5"/>
          </p:nvPr>
        </p:nvSpPr>
        <p:spPr>
          <a:noFill/>
        </p:spPr>
        <p:txBody>
          <a:bodyPr/>
          <a:lstStyle/>
          <a:p>
            <a:fld id="{3BAD010E-424F-4B22-9B1B-E8023454735E}" type="slidenum">
              <a:rPr lang="el-GR" smtClean="0">
                <a:cs typeface="Arial" charset="0"/>
              </a:rPr>
              <a:pPr/>
              <a:t>1</a:t>
            </a:fld>
            <a:endParaRPr lang="el-GR" smtClean="0">
              <a:cs typeface="Arial" charset="0"/>
            </a:endParaRPr>
          </a:p>
        </p:txBody>
      </p:sp>
    </p:spTree>
    <p:extLst>
      <p:ext uri="{BB962C8B-B14F-4D97-AF65-F5344CB8AC3E}">
        <p14:creationId xmlns:p14="http://schemas.microsoft.com/office/powerpoint/2010/main" val="1499920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ln/>
        </p:spPr>
      </p:sp>
      <p:sp>
        <p:nvSpPr>
          <p:cNvPr id="21506" name="Notes Placeholder 2"/>
          <p:cNvSpPr>
            <a:spLocks noGrp="1"/>
          </p:cNvSpPr>
          <p:nvPr>
            <p:ph type="body" idx="1"/>
          </p:nvPr>
        </p:nvSpPr>
        <p:spPr>
          <a:noFill/>
          <a:ln/>
        </p:spPr>
        <p:txBody>
          <a:bodyPr/>
          <a:lstStyle/>
          <a:p>
            <a:endParaRPr lang="el-GR" smtClean="0"/>
          </a:p>
        </p:txBody>
      </p:sp>
      <p:sp>
        <p:nvSpPr>
          <p:cNvPr id="21507" name="Slide Number Placeholder 3"/>
          <p:cNvSpPr>
            <a:spLocks noGrp="1"/>
          </p:cNvSpPr>
          <p:nvPr>
            <p:ph type="sldNum" sz="quarter" idx="5"/>
          </p:nvPr>
        </p:nvSpPr>
        <p:spPr>
          <a:noFill/>
        </p:spPr>
        <p:txBody>
          <a:bodyPr/>
          <a:lstStyle/>
          <a:p>
            <a:fld id="{9DE69CE7-5AC2-4781-9C3E-823B6134079B}" type="slidenum">
              <a:rPr lang="el-GR" smtClean="0">
                <a:cs typeface="Arial" charset="0"/>
              </a:rPr>
              <a:pPr/>
              <a:t>4</a:t>
            </a:fld>
            <a:endParaRPr lang="el-GR" smtClean="0">
              <a:cs typeface="Arial" charset="0"/>
            </a:endParaRPr>
          </a:p>
        </p:txBody>
      </p:sp>
    </p:spTree>
    <p:extLst>
      <p:ext uri="{BB962C8B-B14F-4D97-AF65-F5344CB8AC3E}">
        <p14:creationId xmlns:p14="http://schemas.microsoft.com/office/powerpoint/2010/main" val="1447365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ln/>
        </p:spPr>
      </p:sp>
      <p:sp>
        <p:nvSpPr>
          <p:cNvPr id="23554" name="Notes Placeholder 2"/>
          <p:cNvSpPr>
            <a:spLocks noGrp="1"/>
          </p:cNvSpPr>
          <p:nvPr>
            <p:ph type="body" idx="1"/>
          </p:nvPr>
        </p:nvSpPr>
        <p:spPr>
          <a:noFill/>
          <a:ln/>
        </p:spPr>
        <p:txBody>
          <a:bodyPr/>
          <a:lstStyle/>
          <a:p>
            <a:endParaRPr lang="el-GR" smtClean="0"/>
          </a:p>
        </p:txBody>
      </p:sp>
      <p:sp>
        <p:nvSpPr>
          <p:cNvPr id="23555" name="Slide Number Placeholder 3"/>
          <p:cNvSpPr>
            <a:spLocks noGrp="1"/>
          </p:cNvSpPr>
          <p:nvPr>
            <p:ph type="sldNum" sz="quarter" idx="5"/>
          </p:nvPr>
        </p:nvSpPr>
        <p:spPr>
          <a:noFill/>
        </p:spPr>
        <p:txBody>
          <a:bodyPr/>
          <a:lstStyle/>
          <a:p>
            <a:fld id="{C2E4F86D-B9D8-4594-9B5E-83D2E2C18EB2}" type="slidenum">
              <a:rPr lang="el-GR" smtClean="0">
                <a:cs typeface="Arial" charset="0"/>
              </a:rPr>
              <a:pPr/>
              <a:t>5</a:t>
            </a:fld>
            <a:endParaRPr lang="el-GR" smtClean="0">
              <a:cs typeface="Arial" charset="0"/>
            </a:endParaRPr>
          </a:p>
        </p:txBody>
      </p:sp>
    </p:spTree>
    <p:extLst>
      <p:ext uri="{BB962C8B-B14F-4D97-AF65-F5344CB8AC3E}">
        <p14:creationId xmlns:p14="http://schemas.microsoft.com/office/powerpoint/2010/main" val="1864008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l-GR" smtClean="0"/>
              <a:t>Στυλ κύριου τίτλου</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2FE1A89-C136-45D9-88FC-26C0FD74D87F}" type="slidenum">
              <a:rPr lang="en-US" smtClean="0"/>
              <a:pPr>
                <a:defRPr/>
              </a:pPr>
              <a:t>‹#›</a:t>
            </a:fld>
            <a:endParaRPr lang="en-US"/>
          </a:p>
        </p:txBody>
      </p:sp>
    </p:spTree>
    <p:extLst>
      <p:ext uri="{BB962C8B-B14F-4D97-AF65-F5344CB8AC3E}">
        <p14:creationId xmlns:p14="http://schemas.microsoft.com/office/powerpoint/2010/main" val="1531493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8F9C188-2B22-4783-A90B-447E21ADAFF7}" type="slidenum">
              <a:rPr lang="en-US" smtClean="0"/>
              <a:pPr>
                <a:defRPr/>
              </a:pPr>
              <a:t>‹#›</a:t>
            </a:fld>
            <a:endParaRPr lang="en-US"/>
          </a:p>
        </p:txBody>
      </p:sp>
    </p:spTree>
    <p:extLst>
      <p:ext uri="{BB962C8B-B14F-4D97-AF65-F5344CB8AC3E}">
        <p14:creationId xmlns:p14="http://schemas.microsoft.com/office/powerpoint/2010/main" val="134398337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28139BE-8EBD-4E92-B40C-B3CC7372E8DF}" type="slidenum">
              <a:rPr lang="en-US" smtClean="0"/>
              <a:pPr>
                <a:defRPr/>
              </a:pPr>
              <a:t>‹#›</a:t>
            </a:fld>
            <a:endParaRPr lang="en-US"/>
          </a:p>
        </p:txBody>
      </p:sp>
    </p:spTree>
    <p:extLst>
      <p:ext uri="{BB962C8B-B14F-4D97-AF65-F5344CB8AC3E}">
        <p14:creationId xmlns:p14="http://schemas.microsoft.com/office/powerpoint/2010/main" val="327967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23F582B-EC1A-4A19-A8C6-56D631C75140}" type="slidenum">
              <a:rPr lang="en-US" smtClean="0"/>
              <a:pPr>
                <a:defRPr/>
              </a:pPr>
              <a:t>‹#›</a:t>
            </a:fld>
            <a:endParaRPr lang="en-US"/>
          </a:p>
        </p:txBody>
      </p:sp>
    </p:spTree>
    <p:extLst>
      <p:ext uri="{BB962C8B-B14F-4D97-AF65-F5344CB8AC3E}">
        <p14:creationId xmlns:p14="http://schemas.microsoft.com/office/powerpoint/2010/main" val="443514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9780591-DAEF-485D-A5CB-7B5158FED885}" type="slidenum">
              <a:rPr lang="en-US" smtClean="0"/>
              <a:pPr>
                <a:defRPr/>
              </a:pPr>
              <a:t>‹#›</a:t>
            </a:fld>
            <a:endParaRPr lang="en-US"/>
          </a:p>
        </p:txBody>
      </p:sp>
    </p:spTree>
    <p:extLst>
      <p:ext uri="{BB962C8B-B14F-4D97-AF65-F5344CB8AC3E}">
        <p14:creationId xmlns:p14="http://schemas.microsoft.com/office/powerpoint/2010/main" val="1488107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ABE2E6BC-E9AF-4A67-9EDE-F38AA765DA7E}" type="slidenum">
              <a:rPr lang="en-US" smtClean="0"/>
              <a:pPr>
                <a:defRPr/>
              </a:pPr>
              <a:t>‹#›</a:t>
            </a:fld>
            <a:endParaRPr lang="en-US"/>
          </a:p>
        </p:txBody>
      </p:sp>
    </p:spTree>
    <p:extLst>
      <p:ext uri="{BB962C8B-B14F-4D97-AF65-F5344CB8AC3E}">
        <p14:creationId xmlns:p14="http://schemas.microsoft.com/office/powerpoint/2010/main" val="363846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41D2B0B-6348-44AF-BA5E-7E632E406514}" type="slidenum">
              <a:rPr lang="en-US" smtClean="0"/>
              <a:pPr>
                <a:defRPr/>
              </a:pPr>
              <a:t>‹#›</a:t>
            </a:fld>
            <a:endParaRPr lang="en-US"/>
          </a:p>
        </p:txBody>
      </p:sp>
    </p:spTree>
    <p:extLst>
      <p:ext uri="{BB962C8B-B14F-4D97-AF65-F5344CB8AC3E}">
        <p14:creationId xmlns:p14="http://schemas.microsoft.com/office/powerpoint/2010/main" val="3474558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l-GR" smtClean="0"/>
              <a:t>Στυλ κύριου τίτλου</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C64D55B-D11F-48EA-860B-38E5BC768C15}" type="slidenum">
              <a:rPr lang="en-US" smtClean="0"/>
              <a:pPr>
                <a:defRPr/>
              </a:pPr>
              <a:t>‹#›</a:t>
            </a:fld>
            <a:endParaRPr lang="en-US"/>
          </a:p>
        </p:txBody>
      </p:sp>
    </p:spTree>
    <p:extLst>
      <p:ext uri="{BB962C8B-B14F-4D97-AF65-F5344CB8AC3E}">
        <p14:creationId xmlns:p14="http://schemas.microsoft.com/office/powerpoint/2010/main" val="2418775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7B38EA8-BEBE-4028-88AA-C2330FB21FB0}" type="slidenum">
              <a:rPr lang="en-US" smtClean="0"/>
              <a:pPr>
                <a:defRPr/>
              </a:pPr>
              <a:t>‹#›</a:t>
            </a:fld>
            <a:endParaRPr lang="en-US"/>
          </a:p>
        </p:txBody>
      </p:sp>
    </p:spTree>
    <p:extLst>
      <p:ext uri="{BB962C8B-B14F-4D97-AF65-F5344CB8AC3E}">
        <p14:creationId xmlns:p14="http://schemas.microsoft.com/office/powerpoint/2010/main" val="276469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8F9C188-2B22-4783-A90B-447E21ADAFF7}" type="slidenum">
              <a:rPr lang="en-US" smtClean="0"/>
              <a:pPr>
                <a:defRPr/>
              </a:pPr>
              <a:t>‹#›</a:t>
            </a:fld>
            <a:endParaRPr lang="en-US"/>
          </a:p>
        </p:txBody>
      </p:sp>
    </p:spTree>
    <p:extLst>
      <p:ext uri="{BB962C8B-B14F-4D97-AF65-F5344CB8AC3E}">
        <p14:creationId xmlns:p14="http://schemas.microsoft.com/office/powerpoint/2010/main" val="123488327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l-GR" smtClean="0"/>
              <a:t>Στυλ κύριου τίτλου</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8F9C188-2B22-4783-A90B-447E21ADAFF7}" type="slidenum">
              <a:rPr lang="en-US" smtClean="0"/>
              <a:pPr>
                <a:defRPr/>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9017002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8F9C188-2B22-4783-A90B-447E21ADAFF7}" type="slidenum">
              <a:rPr lang="en-US" smtClean="0"/>
              <a:pPr>
                <a:defRPr/>
              </a:pPr>
              <a:t>‹#›</a:t>
            </a:fld>
            <a:endParaRPr lang="en-US"/>
          </a:p>
        </p:txBody>
      </p:sp>
    </p:spTree>
    <p:extLst>
      <p:ext uri="{BB962C8B-B14F-4D97-AF65-F5344CB8AC3E}">
        <p14:creationId xmlns:p14="http://schemas.microsoft.com/office/powerpoint/2010/main" val="158027900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l-GR" smtClean="0"/>
              <a:t>Στυλ κύριου τίτλου</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8F9C188-2B22-4783-A90B-447E21ADAFF7}" type="slidenum">
              <a:rPr lang="en-US" smtClean="0"/>
              <a:pPr>
                <a:defRPr/>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8432975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l-GR" smtClean="0"/>
              <a:t>Στυλ κύριου τίτλου</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8F9C188-2B22-4783-A90B-447E21ADAFF7}" type="slidenum">
              <a:rPr lang="en-US" smtClean="0"/>
              <a:pPr>
                <a:defRPr/>
              </a:pPr>
              <a:t>‹#›</a:t>
            </a:fld>
            <a:endParaRPr lang="en-US"/>
          </a:p>
        </p:txBody>
      </p:sp>
    </p:spTree>
    <p:extLst>
      <p:ext uri="{BB962C8B-B14F-4D97-AF65-F5344CB8AC3E}">
        <p14:creationId xmlns:p14="http://schemas.microsoft.com/office/powerpoint/2010/main" val="172766989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1E0C761-E654-42DD-9F3A-7FDC2D2AC7B8}" type="slidenum">
              <a:rPr lang="en-US" smtClean="0"/>
              <a:pPr>
                <a:defRPr/>
              </a:pPr>
              <a:t>‹#›</a:t>
            </a:fld>
            <a:endParaRPr lang="en-US"/>
          </a:p>
        </p:txBody>
      </p:sp>
    </p:spTree>
    <p:extLst>
      <p:ext uri="{BB962C8B-B14F-4D97-AF65-F5344CB8AC3E}">
        <p14:creationId xmlns:p14="http://schemas.microsoft.com/office/powerpoint/2010/main" val="24899075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5F9550-38DD-4F72-A0F5-E204AE87D679}" type="slidenum">
              <a:rPr lang="en-US" smtClean="0"/>
              <a:pPr>
                <a:defRPr/>
              </a:pPr>
              <a:t>‹#›</a:t>
            </a:fld>
            <a:endParaRPr lang="en-US"/>
          </a:p>
        </p:txBody>
      </p:sp>
    </p:spTree>
    <p:extLst>
      <p:ext uri="{BB962C8B-B14F-4D97-AF65-F5344CB8AC3E}">
        <p14:creationId xmlns:p14="http://schemas.microsoft.com/office/powerpoint/2010/main" val="3233664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98F9C188-2B22-4783-A90B-447E21ADAFF7}" type="slidenum">
              <a:rPr lang="en-US" smtClean="0"/>
              <a:pPr>
                <a:defRPr/>
              </a:pPr>
              <a:t>‹#›</a:t>
            </a:fld>
            <a:endParaRPr lang="en-US"/>
          </a:p>
        </p:txBody>
      </p:sp>
    </p:spTree>
    <p:extLst>
      <p:ext uri="{BB962C8B-B14F-4D97-AF65-F5344CB8AC3E}">
        <p14:creationId xmlns:p14="http://schemas.microsoft.com/office/powerpoint/2010/main" val="124830725"/>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http://www.4success.gr/images/stories/MASLOOY.jpg"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16386" name="Rectangle 5"/>
          <p:cNvSpPr>
            <a:spLocks noChangeArrowheads="1"/>
          </p:cNvSpPr>
          <p:nvPr/>
        </p:nvSpPr>
        <p:spPr bwMode="auto">
          <a:xfrm>
            <a:off x="795338" y="981075"/>
            <a:ext cx="7880350" cy="4918269"/>
          </a:xfrm>
          <a:prstGeom prst="rect">
            <a:avLst/>
          </a:prstGeom>
          <a:noFill/>
          <a:ln w="9525" algn="ctr">
            <a:noFill/>
            <a:miter lim="800000"/>
            <a:headEnd/>
            <a:tailEnd/>
          </a:ln>
        </p:spPr>
        <p:txBody>
          <a:bodyPr>
            <a:spAutoFit/>
          </a:bodyPr>
          <a:lstStyle/>
          <a:p>
            <a:pPr marL="342900" indent="-342900">
              <a:spcBef>
                <a:spcPct val="20000"/>
              </a:spcBef>
            </a:pPr>
            <a:endParaRPr lang="el-GR" dirty="0">
              <a:solidFill>
                <a:srgbClr val="FF9900"/>
              </a:solidFill>
              <a:latin typeface="Calibri" pitchFamily="34" charset="0"/>
            </a:endParaRPr>
          </a:p>
          <a:p>
            <a:pPr marL="342900" indent="-342900">
              <a:spcBef>
                <a:spcPct val="20000"/>
              </a:spcBef>
            </a:pPr>
            <a:r>
              <a:rPr lang="el-GR" b="1" dirty="0">
                <a:solidFill>
                  <a:srgbClr val="0070C0"/>
                </a:solidFill>
                <a:latin typeface="Arial" charset="0"/>
              </a:rPr>
              <a:t>ΟΡΓΑΝΩΣΗ ΠΟΛΙΤΙΣΤΙΚΩΝ ΔΡΑΣΤΗΡΙΟΤΗΤΩΝ/ ΥΠΗΡΕΣΙΩΝ/ΠΟΛΙΤΙΣΤΙΚΟΣ ΤΟΥΡΙΣΜΟΣ</a:t>
            </a:r>
          </a:p>
          <a:p>
            <a:pPr marL="342900" indent="-342900">
              <a:spcBef>
                <a:spcPct val="20000"/>
              </a:spcBef>
            </a:pPr>
            <a:endParaRPr lang="el-GR" b="1" dirty="0">
              <a:solidFill>
                <a:srgbClr val="0070C0"/>
              </a:solidFill>
              <a:latin typeface="Calibri" pitchFamily="34" charset="0"/>
            </a:endParaRPr>
          </a:p>
          <a:p>
            <a:pPr marL="342900" indent="-342900" algn="ctr">
              <a:spcBef>
                <a:spcPct val="20000"/>
              </a:spcBef>
            </a:pPr>
            <a:r>
              <a:rPr lang="el-GR" b="1" dirty="0">
                <a:solidFill>
                  <a:srgbClr val="0070C0"/>
                </a:solidFill>
                <a:latin typeface="Calibri" pitchFamily="34" charset="0"/>
              </a:rPr>
              <a:t>Το Σύνολο μιας Οικονομίας </a:t>
            </a:r>
            <a:r>
              <a:rPr lang="el-GR" b="1" dirty="0" err="1">
                <a:solidFill>
                  <a:srgbClr val="0070C0"/>
                </a:solidFill>
                <a:latin typeface="Calibri" pitchFamily="34" charset="0"/>
              </a:rPr>
              <a:t>διέπεται</a:t>
            </a:r>
            <a:r>
              <a:rPr lang="el-GR" b="1" dirty="0">
                <a:solidFill>
                  <a:srgbClr val="0070C0"/>
                </a:solidFill>
                <a:latin typeface="Calibri" pitchFamily="34" charset="0"/>
              </a:rPr>
              <a:t> από την Ανθρώπινη συμπεριφορά</a:t>
            </a:r>
            <a:endParaRPr lang="en-US" b="1" dirty="0">
              <a:solidFill>
                <a:srgbClr val="0070C0"/>
              </a:solidFill>
              <a:latin typeface="Calibri" pitchFamily="34" charset="0"/>
            </a:endParaRPr>
          </a:p>
          <a:p>
            <a:pPr marL="342900" indent="-342900" algn="ctr">
              <a:spcBef>
                <a:spcPct val="20000"/>
              </a:spcBef>
            </a:pPr>
            <a:r>
              <a:rPr lang="el-GR" b="1" dirty="0">
                <a:solidFill>
                  <a:srgbClr val="0070C0"/>
                </a:solidFill>
                <a:latin typeface="Calibri" pitchFamily="34" charset="0"/>
              </a:rPr>
              <a:t>και το διαχρονικώς ακόρεστο των αναγκών</a:t>
            </a:r>
          </a:p>
        </p:txBody>
      </p:sp>
      <p:sp>
        <p:nvSpPr>
          <p:cNvPr id="16387" name="Slide Number Placeholder 1"/>
          <p:cNvSpPr>
            <a:spLocks noGrp="1"/>
          </p:cNvSpPr>
          <p:nvPr>
            <p:ph type="sldNum" sz="quarter" idx="12"/>
          </p:nvPr>
        </p:nvSpPr>
        <p:spPr>
          <a:noFill/>
        </p:spPr>
        <p:txBody>
          <a:bodyPr/>
          <a:lstStyle/>
          <a:p>
            <a:fld id="{BB73E9EA-F561-4A7D-9C93-7987B70A06E7}" type="slidenum">
              <a:rPr lang="en-US" smtClean="0">
                <a:cs typeface="Arial" charset="0"/>
              </a:rPr>
              <a:pPr/>
              <a:t>1</a:t>
            </a:fld>
            <a:endParaRPr lang="en-US" smtClean="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Slide Number Placeholder 1"/>
          <p:cNvSpPr>
            <a:spLocks noGrp="1"/>
          </p:cNvSpPr>
          <p:nvPr>
            <p:ph type="sldNum" sz="quarter" idx="12"/>
          </p:nvPr>
        </p:nvSpPr>
        <p:spPr>
          <a:noFill/>
        </p:spPr>
        <p:txBody>
          <a:bodyPr/>
          <a:lstStyle/>
          <a:p>
            <a:fld id="{90E33A24-5307-4EE6-8A20-B4F5E141E000}" type="slidenum">
              <a:rPr lang="en-US" smtClean="0">
                <a:cs typeface="Arial" charset="0"/>
              </a:rPr>
              <a:pPr/>
              <a:t>2</a:t>
            </a:fld>
            <a:endParaRPr lang="en-US" smtClean="0">
              <a:cs typeface="Arial" charset="0"/>
            </a:endParaRPr>
          </a:p>
        </p:txBody>
      </p:sp>
      <p:sp>
        <p:nvSpPr>
          <p:cNvPr id="18433" name="Rectangle 2"/>
          <p:cNvSpPr>
            <a:spLocks noGrp="1" noChangeArrowheads="1"/>
          </p:cNvSpPr>
          <p:nvPr>
            <p:ph type="title" idx="4294967295"/>
          </p:nvPr>
        </p:nvSpPr>
        <p:spPr>
          <a:xfrm>
            <a:off x="0" y="228600"/>
            <a:ext cx="7772400" cy="1219200"/>
          </a:xfrm>
        </p:spPr>
        <p:txBody>
          <a:bodyPr/>
          <a:lstStyle/>
          <a:p>
            <a:pPr eaLnBrk="1" hangingPunct="1"/>
            <a:r>
              <a:rPr lang="el-GR" sz="3600" smtClean="0">
                <a:solidFill>
                  <a:schemeClr val="accent2"/>
                </a:solidFill>
                <a:latin typeface="Calibri" pitchFamily="34" charset="0"/>
              </a:rPr>
              <a:t>Πυραμίδα των Αναγκών </a:t>
            </a:r>
            <a:r>
              <a:rPr lang="en-US" sz="3600" smtClean="0">
                <a:solidFill>
                  <a:schemeClr val="accent2"/>
                </a:solidFill>
                <a:latin typeface="Calibri" pitchFamily="34" charset="0"/>
              </a:rPr>
              <a:t>(Maslow)</a:t>
            </a:r>
            <a:endParaRPr lang="en-GB" sz="3600" smtClean="0">
              <a:solidFill>
                <a:schemeClr val="accent2"/>
              </a:solidFill>
              <a:latin typeface="Calibri" pitchFamily="34" charset="0"/>
            </a:endParaRPr>
          </a:p>
        </p:txBody>
      </p:sp>
      <p:sp>
        <p:nvSpPr>
          <p:cNvPr id="18434" name="Rectangle 4"/>
          <p:cNvSpPr>
            <a:spLocks noChangeArrowheads="1"/>
          </p:cNvSpPr>
          <p:nvPr/>
        </p:nvSpPr>
        <p:spPr bwMode="auto">
          <a:xfrm>
            <a:off x="1943100" y="1504950"/>
            <a:ext cx="9144000" cy="0"/>
          </a:xfrm>
          <a:prstGeom prst="rect">
            <a:avLst/>
          </a:prstGeom>
          <a:noFill/>
          <a:ln w="9525">
            <a:noFill/>
            <a:miter lim="800000"/>
            <a:headEnd/>
            <a:tailEnd/>
          </a:ln>
        </p:spPr>
        <p:txBody>
          <a:bodyPr>
            <a:spAutoFit/>
          </a:bodyPr>
          <a:lstStyle/>
          <a:p>
            <a:pPr>
              <a:spcBef>
                <a:spcPct val="20000"/>
              </a:spcBef>
            </a:pPr>
            <a:endParaRPr lang="el-GR"/>
          </a:p>
        </p:txBody>
      </p:sp>
      <p:pic>
        <p:nvPicPr>
          <p:cNvPr id="18435" name="Picture 3" descr="MASLOOY"/>
          <p:cNvPicPr>
            <a:picLocks noChangeAspect="1" noChangeArrowheads="1"/>
          </p:cNvPicPr>
          <p:nvPr/>
        </p:nvPicPr>
        <p:blipFill>
          <a:blip r:embed="rId2" r:link="rId3"/>
          <a:srcRect/>
          <a:stretch>
            <a:fillRect/>
          </a:stretch>
        </p:blipFill>
        <p:spPr bwMode="auto">
          <a:xfrm>
            <a:off x="679450" y="1268413"/>
            <a:ext cx="7924800"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l-GR" u="sng" dirty="0" smtClean="0">
                <a:effectLst>
                  <a:outerShdw blurRad="38100" dist="38100" dir="2700000" algn="tl">
                    <a:srgbClr val="000000">
                      <a:alpha val="43137"/>
                    </a:srgbClr>
                  </a:outerShdw>
                </a:effectLst>
              </a:rPr>
              <a:t>ΠΡΟΙΟΝΤΑ ΚΑΙ ΥΠΗΡΕΣΙΕΣ </a:t>
            </a:r>
            <a:endParaRPr lang="el-GR"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buFontTx/>
              <a:buNone/>
              <a:defRPr/>
            </a:pPr>
            <a:r>
              <a:rPr lang="el-GR" dirty="0" smtClean="0"/>
              <a:t>ΥΦΙΣΤΑΝΤΑΙ ΟΥΣΙΑΣΤΙΚΕΣ ΔΙΑΦΟΡΕΣ ΜΕΤΑΞΥ ΠΡΟΙΟΝΤΩΝ ΚΑΙ ΥΠΗΡΕΣΙΩΝ</a:t>
            </a:r>
          </a:p>
          <a:p>
            <a:pPr>
              <a:defRPr/>
            </a:pPr>
            <a:endParaRPr lang="el-GR" dirty="0" smtClean="0"/>
          </a:p>
          <a:p>
            <a:pPr marL="0" indent="0" algn="ctr">
              <a:buFontTx/>
              <a:buNone/>
              <a:defRPr/>
            </a:pPr>
            <a:r>
              <a:rPr lang="el-GR" dirty="0" smtClean="0"/>
              <a:t>ΚΑΘΩΣ ΕΠΙΣΗΣ</a:t>
            </a:r>
          </a:p>
          <a:p>
            <a:pPr marL="0" indent="0" algn="ctr">
              <a:buFontTx/>
              <a:buNone/>
              <a:defRPr/>
            </a:pPr>
            <a:endParaRPr lang="el-GR" dirty="0" smtClean="0"/>
          </a:p>
          <a:p>
            <a:pPr marL="0" indent="0" algn="ctr">
              <a:buFontTx/>
              <a:buNone/>
              <a:defRPr/>
            </a:pPr>
            <a:r>
              <a:rPr lang="el-GR" dirty="0" smtClean="0"/>
              <a:t>ΤΩΝ ΠΡΟΙΟΝΤΩΝ ΚΑΙ </a:t>
            </a:r>
          </a:p>
          <a:p>
            <a:pPr marL="0" indent="0" algn="ctr">
              <a:buFontTx/>
              <a:buNone/>
              <a:defRPr/>
            </a:pPr>
            <a:r>
              <a:rPr lang="el-GR" dirty="0" smtClean="0"/>
              <a:t>ΤΗΣ ΕΠΩΝΥΜΙΑΣ ΤΟΥΣ </a:t>
            </a:r>
          </a:p>
          <a:p>
            <a:pPr marL="0" indent="0" algn="ctr">
              <a:buFontTx/>
              <a:buNone/>
              <a:defRPr/>
            </a:pPr>
            <a:r>
              <a:rPr lang="el-GR" dirty="0" smtClean="0"/>
              <a:t>(ΜΑΡΚΑ)</a:t>
            </a:r>
            <a:endParaRPr lang="el-GR" dirty="0"/>
          </a:p>
        </p:txBody>
      </p:sp>
      <p:sp>
        <p:nvSpPr>
          <p:cNvPr id="19459" name="Slide Number Placeholder 3"/>
          <p:cNvSpPr>
            <a:spLocks noGrp="1"/>
          </p:cNvSpPr>
          <p:nvPr>
            <p:ph type="sldNum" sz="quarter" idx="12"/>
          </p:nvPr>
        </p:nvSpPr>
        <p:spPr>
          <a:noFill/>
        </p:spPr>
        <p:txBody>
          <a:bodyPr/>
          <a:lstStyle/>
          <a:p>
            <a:fld id="{B65D7D73-CE46-47F2-B564-EC9A21374D26}" type="slidenum">
              <a:rPr lang="en-US" smtClean="0">
                <a:cs typeface="Arial" charset="0"/>
              </a:rPr>
              <a:pPr/>
              <a:t>3</a:t>
            </a:fld>
            <a:endParaRPr lang="en-US" smtClean="0">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250825" y="533400"/>
            <a:ext cx="8588375" cy="6248400"/>
          </a:xfrm>
          <a:prstGeom prst="rect">
            <a:avLst/>
          </a:prstGeom>
          <a:noFill/>
          <a:ln w="9525">
            <a:noFill/>
            <a:miter lim="800000"/>
            <a:headEnd/>
            <a:tailEnd/>
          </a:ln>
        </p:spPr>
        <p:txBody>
          <a:bodyPr>
            <a:spAutoFit/>
          </a:bodyPr>
          <a:lstStyle/>
          <a:p>
            <a:pPr marL="457200" indent="-457200" algn="ctr">
              <a:spcBef>
                <a:spcPct val="50000"/>
              </a:spcBef>
              <a:buFont typeface="Arial" panose="020B0604020202020204" pitchFamily="34" charset="0"/>
              <a:buChar char="•"/>
              <a:defRPr/>
            </a:pPr>
            <a:r>
              <a:rPr lang="en-US" dirty="0">
                <a:solidFill>
                  <a:srgbClr val="008000"/>
                </a:solidFill>
                <a:latin typeface="Calibri" pitchFamily="34" charset="0"/>
                <a:cs typeface="+mn-cs"/>
              </a:rPr>
              <a:t>“</a:t>
            </a:r>
            <a:r>
              <a:rPr lang="el-GR" dirty="0">
                <a:solidFill>
                  <a:srgbClr val="008000"/>
                </a:solidFill>
                <a:latin typeface="Calibri" pitchFamily="34" charset="0"/>
                <a:cs typeface="+mn-cs"/>
              </a:rPr>
              <a:t>Π</a:t>
            </a:r>
            <a:r>
              <a:rPr lang="en-GB" dirty="0" err="1">
                <a:solidFill>
                  <a:srgbClr val="008000"/>
                </a:solidFill>
                <a:latin typeface="Calibri" pitchFamily="34" charset="0"/>
                <a:cs typeface="+mn-cs"/>
              </a:rPr>
              <a:t>ροϊόν</a:t>
            </a:r>
            <a:r>
              <a:rPr lang="en-GB" dirty="0">
                <a:solidFill>
                  <a:srgbClr val="008000"/>
                </a:solidFill>
                <a:latin typeface="Calibri" pitchFamily="34" charset="0"/>
                <a:cs typeface="+mn-cs"/>
              </a:rPr>
              <a:t> </a:t>
            </a:r>
            <a:r>
              <a:rPr lang="en-US" dirty="0">
                <a:solidFill>
                  <a:srgbClr val="008000"/>
                </a:solidFill>
                <a:latin typeface="Calibri" pitchFamily="34" charset="0"/>
                <a:cs typeface="+mn-cs"/>
              </a:rPr>
              <a:t>: </a:t>
            </a:r>
            <a:r>
              <a:rPr lang="en-GB" b="1" dirty="0">
                <a:solidFill>
                  <a:srgbClr val="008000"/>
                </a:solidFill>
                <a:latin typeface="Calibri" pitchFamily="34" charset="0"/>
                <a:cs typeface="+mn-cs"/>
              </a:rPr>
              <a:t>κατα</a:t>
            </a:r>
            <a:r>
              <a:rPr lang="en-GB" b="1" dirty="0" err="1">
                <a:solidFill>
                  <a:srgbClr val="008000"/>
                </a:solidFill>
                <a:latin typeface="Calibri" pitchFamily="34" charset="0"/>
                <a:cs typeface="+mn-cs"/>
              </a:rPr>
              <a:t>σκευάζετ</a:t>
            </a:r>
            <a:r>
              <a:rPr lang="en-GB" b="1" dirty="0">
                <a:solidFill>
                  <a:srgbClr val="008000"/>
                </a:solidFill>
                <a:latin typeface="Calibri" pitchFamily="34" charset="0"/>
                <a:cs typeface="+mn-cs"/>
              </a:rPr>
              <a:t>αι</a:t>
            </a:r>
          </a:p>
          <a:p>
            <a:pPr marL="457200" indent="-457200" algn="ctr">
              <a:spcBef>
                <a:spcPct val="50000"/>
              </a:spcBef>
              <a:buFont typeface="Arial" panose="020B0604020202020204" pitchFamily="34" charset="0"/>
              <a:buChar char="•"/>
              <a:defRPr/>
            </a:pPr>
            <a:r>
              <a:rPr lang="en-US" dirty="0">
                <a:solidFill>
                  <a:srgbClr val="008000"/>
                </a:solidFill>
                <a:latin typeface="Calibri" pitchFamily="34" charset="0"/>
                <a:cs typeface="+mn-cs"/>
              </a:rPr>
              <a:t> </a:t>
            </a:r>
            <a:r>
              <a:rPr lang="en-GB" dirty="0" err="1">
                <a:solidFill>
                  <a:srgbClr val="008000"/>
                </a:solidFill>
                <a:latin typeface="Calibri" pitchFamily="34" charset="0"/>
                <a:cs typeface="+mn-cs"/>
              </a:rPr>
              <a:t>Mάρκ</a:t>
            </a:r>
            <a:r>
              <a:rPr lang="en-GB" dirty="0">
                <a:solidFill>
                  <a:srgbClr val="008000"/>
                </a:solidFill>
                <a:latin typeface="Calibri" pitchFamily="34" charset="0"/>
                <a:cs typeface="+mn-cs"/>
              </a:rPr>
              <a:t>α</a:t>
            </a:r>
            <a:r>
              <a:rPr lang="el-GR" dirty="0">
                <a:solidFill>
                  <a:srgbClr val="008000"/>
                </a:solidFill>
                <a:latin typeface="Calibri" pitchFamily="34" charset="0"/>
                <a:cs typeface="+mn-cs"/>
              </a:rPr>
              <a:t>/διακριτή ταυτότητα</a:t>
            </a:r>
            <a:r>
              <a:rPr lang="en-US" dirty="0">
                <a:solidFill>
                  <a:srgbClr val="008000"/>
                </a:solidFill>
                <a:latin typeface="Calibri" pitchFamily="34" charset="0"/>
                <a:cs typeface="+mn-cs"/>
              </a:rPr>
              <a:t>:</a:t>
            </a:r>
            <a:r>
              <a:rPr lang="en-GB" dirty="0">
                <a:solidFill>
                  <a:srgbClr val="008000"/>
                </a:solidFill>
                <a:latin typeface="Calibri" pitchFamily="34" charset="0"/>
                <a:cs typeface="+mn-cs"/>
              </a:rPr>
              <a:t> </a:t>
            </a:r>
            <a:r>
              <a:rPr lang="en-GB" b="1" dirty="0">
                <a:solidFill>
                  <a:srgbClr val="008000"/>
                </a:solidFill>
                <a:latin typeface="Calibri" pitchFamily="34" charset="0"/>
                <a:cs typeface="+mn-cs"/>
              </a:rPr>
              <a:t>α</a:t>
            </a:r>
            <a:r>
              <a:rPr lang="en-GB" b="1" dirty="0" err="1">
                <a:solidFill>
                  <a:srgbClr val="008000"/>
                </a:solidFill>
                <a:latin typeface="Calibri" pitchFamily="34" charset="0"/>
                <a:cs typeface="+mn-cs"/>
              </a:rPr>
              <a:t>γοράζετ</a:t>
            </a:r>
            <a:r>
              <a:rPr lang="en-GB" b="1" dirty="0">
                <a:solidFill>
                  <a:srgbClr val="008000"/>
                </a:solidFill>
                <a:latin typeface="Calibri" pitchFamily="34" charset="0"/>
                <a:cs typeface="+mn-cs"/>
              </a:rPr>
              <a:t>αι </a:t>
            </a:r>
          </a:p>
          <a:p>
            <a:pPr marL="457200" indent="-457200" algn="ctr">
              <a:spcBef>
                <a:spcPct val="50000"/>
              </a:spcBef>
              <a:buFont typeface="Arial" panose="020B0604020202020204" pitchFamily="34" charset="0"/>
              <a:buChar char="•"/>
              <a:defRPr/>
            </a:pPr>
            <a:r>
              <a:rPr lang="en-US" dirty="0">
                <a:solidFill>
                  <a:srgbClr val="008000"/>
                </a:solidFill>
                <a:latin typeface="Calibri" pitchFamily="34" charset="0"/>
                <a:cs typeface="+mn-cs"/>
              </a:rPr>
              <a:t>“</a:t>
            </a:r>
            <a:r>
              <a:rPr lang="el-GR" dirty="0">
                <a:solidFill>
                  <a:srgbClr val="008000"/>
                </a:solidFill>
                <a:latin typeface="Calibri" pitchFamily="34" charset="0"/>
                <a:cs typeface="+mn-cs"/>
              </a:rPr>
              <a:t>Π</a:t>
            </a:r>
            <a:r>
              <a:rPr lang="en-GB" dirty="0" err="1">
                <a:solidFill>
                  <a:srgbClr val="008000"/>
                </a:solidFill>
                <a:latin typeface="Calibri" pitchFamily="34" charset="0"/>
                <a:cs typeface="+mn-cs"/>
              </a:rPr>
              <a:t>ροϊόν</a:t>
            </a:r>
            <a:r>
              <a:rPr lang="en-US" dirty="0">
                <a:solidFill>
                  <a:srgbClr val="008000"/>
                </a:solidFill>
                <a:latin typeface="Calibri" pitchFamily="34" charset="0"/>
                <a:cs typeface="+mn-cs"/>
              </a:rPr>
              <a:t>: </a:t>
            </a:r>
            <a:r>
              <a:rPr lang="el-GR" b="1" dirty="0">
                <a:solidFill>
                  <a:srgbClr val="008000"/>
                </a:solidFill>
                <a:latin typeface="Calibri" pitchFamily="34" charset="0"/>
                <a:cs typeface="+mn-cs"/>
              </a:rPr>
              <a:t>αντιγράφεται</a:t>
            </a:r>
          </a:p>
          <a:p>
            <a:pPr marL="457200" indent="-457200" algn="ctr">
              <a:spcBef>
                <a:spcPct val="50000"/>
              </a:spcBef>
              <a:buFont typeface="Arial" panose="020B0604020202020204" pitchFamily="34" charset="0"/>
              <a:buChar char="•"/>
              <a:defRPr/>
            </a:pPr>
            <a:r>
              <a:rPr lang="en-GB" dirty="0">
                <a:solidFill>
                  <a:srgbClr val="008000"/>
                </a:solidFill>
                <a:latin typeface="Calibri" pitchFamily="34" charset="0"/>
                <a:cs typeface="+mn-cs"/>
              </a:rPr>
              <a:t> </a:t>
            </a:r>
            <a:r>
              <a:rPr lang="el-GR" dirty="0">
                <a:solidFill>
                  <a:srgbClr val="008000"/>
                </a:solidFill>
                <a:latin typeface="Calibri" pitchFamily="34" charset="0"/>
                <a:cs typeface="+mn-cs"/>
              </a:rPr>
              <a:t>Μ</a:t>
            </a:r>
            <a:r>
              <a:rPr lang="en-GB" dirty="0" err="1">
                <a:solidFill>
                  <a:srgbClr val="008000"/>
                </a:solidFill>
                <a:latin typeface="Calibri" pitchFamily="34" charset="0"/>
                <a:cs typeface="+mn-cs"/>
              </a:rPr>
              <a:t>άρκ</a:t>
            </a:r>
            <a:r>
              <a:rPr lang="en-GB" dirty="0">
                <a:solidFill>
                  <a:srgbClr val="008000"/>
                </a:solidFill>
                <a:latin typeface="Calibri" pitchFamily="34" charset="0"/>
                <a:cs typeface="+mn-cs"/>
              </a:rPr>
              <a:t>α </a:t>
            </a:r>
            <a:r>
              <a:rPr lang="el-GR" dirty="0">
                <a:solidFill>
                  <a:srgbClr val="008000"/>
                </a:solidFill>
                <a:latin typeface="Calibri" pitchFamily="34" charset="0"/>
                <a:cs typeface="+mn-cs"/>
              </a:rPr>
              <a:t>/διακριτή ταυτότητα</a:t>
            </a:r>
            <a:r>
              <a:rPr lang="en-US" dirty="0">
                <a:solidFill>
                  <a:srgbClr val="008000"/>
                </a:solidFill>
                <a:latin typeface="Calibri" pitchFamily="34" charset="0"/>
                <a:cs typeface="+mn-cs"/>
              </a:rPr>
              <a:t>:</a:t>
            </a:r>
            <a:r>
              <a:rPr lang="en-GB" b="1" dirty="0" err="1">
                <a:solidFill>
                  <a:srgbClr val="008000"/>
                </a:solidFill>
                <a:latin typeface="Calibri" pitchFamily="34" charset="0"/>
                <a:cs typeface="+mn-cs"/>
              </a:rPr>
              <a:t>μον</a:t>
            </a:r>
            <a:r>
              <a:rPr lang="en-GB" b="1" dirty="0">
                <a:solidFill>
                  <a:srgbClr val="008000"/>
                </a:solidFill>
                <a:latin typeface="Calibri" pitchFamily="34" charset="0"/>
                <a:cs typeface="+mn-cs"/>
              </a:rPr>
              <a:t>αδικό </a:t>
            </a:r>
            <a:r>
              <a:rPr lang="en-US" b="1" dirty="0">
                <a:solidFill>
                  <a:srgbClr val="008000"/>
                </a:solidFill>
                <a:latin typeface="Calibri" pitchFamily="34" charset="0"/>
                <a:cs typeface="+mn-cs"/>
              </a:rPr>
              <a:t>“</a:t>
            </a:r>
            <a:r>
              <a:rPr lang="en-GB" b="1" dirty="0" err="1">
                <a:solidFill>
                  <a:srgbClr val="008000"/>
                </a:solidFill>
                <a:latin typeface="Calibri" pitchFamily="34" charset="0"/>
                <a:cs typeface="+mn-cs"/>
              </a:rPr>
              <a:t>είδος</a:t>
            </a:r>
            <a:r>
              <a:rPr lang="en-GB" b="1" dirty="0">
                <a:solidFill>
                  <a:srgbClr val="008000"/>
                </a:solidFill>
                <a:latin typeface="Calibri" pitchFamily="34" charset="0"/>
                <a:cs typeface="+mn-cs"/>
              </a:rPr>
              <a:t>” </a:t>
            </a:r>
            <a:endParaRPr lang="en-US" b="1" dirty="0">
              <a:solidFill>
                <a:srgbClr val="008000"/>
              </a:solidFill>
              <a:latin typeface="Calibri" pitchFamily="34" charset="0"/>
              <a:cs typeface="+mn-cs"/>
            </a:endParaRPr>
          </a:p>
          <a:p>
            <a:pPr marL="457200" indent="-457200" algn="ctr">
              <a:spcBef>
                <a:spcPct val="50000"/>
              </a:spcBef>
              <a:buFont typeface="Arial" panose="020B0604020202020204" pitchFamily="34" charset="0"/>
              <a:buChar char="•"/>
              <a:defRPr/>
            </a:pPr>
            <a:r>
              <a:rPr lang="en-US" dirty="0">
                <a:solidFill>
                  <a:srgbClr val="008000"/>
                </a:solidFill>
                <a:latin typeface="Calibri" pitchFamily="34" charset="0"/>
                <a:cs typeface="+mn-cs"/>
              </a:rPr>
              <a:t>“</a:t>
            </a:r>
            <a:r>
              <a:rPr lang="el-GR" dirty="0" err="1">
                <a:solidFill>
                  <a:srgbClr val="008000"/>
                </a:solidFill>
                <a:latin typeface="Calibri" pitchFamily="34" charset="0"/>
                <a:cs typeface="+mn-cs"/>
              </a:rPr>
              <a:t>Προιόν</a:t>
            </a:r>
            <a:r>
              <a:rPr lang="el-GR" dirty="0">
                <a:solidFill>
                  <a:srgbClr val="008000"/>
                </a:solidFill>
                <a:latin typeface="Calibri" pitchFamily="34" charset="0"/>
                <a:cs typeface="+mn-cs"/>
              </a:rPr>
              <a:t> </a:t>
            </a:r>
            <a:r>
              <a:rPr lang="en-US" dirty="0">
                <a:solidFill>
                  <a:srgbClr val="008000"/>
                </a:solidFill>
                <a:latin typeface="Calibri" pitchFamily="34" charset="0"/>
                <a:cs typeface="+mn-cs"/>
              </a:rPr>
              <a:t>:</a:t>
            </a:r>
            <a:r>
              <a:rPr lang="el-GR" dirty="0">
                <a:solidFill>
                  <a:srgbClr val="008000"/>
                </a:solidFill>
                <a:latin typeface="Calibri" pitchFamily="34" charset="0"/>
                <a:cs typeface="+mn-cs"/>
              </a:rPr>
              <a:t> ‘</a:t>
            </a:r>
            <a:r>
              <a:rPr lang="en-US" dirty="0">
                <a:solidFill>
                  <a:srgbClr val="008000"/>
                </a:solidFill>
                <a:latin typeface="Calibri" pitchFamily="34" charset="0"/>
                <a:cs typeface="+mn-cs"/>
              </a:rPr>
              <a:t>’</a:t>
            </a:r>
            <a:r>
              <a:rPr lang="el-GR" b="1" dirty="0">
                <a:solidFill>
                  <a:srgbClr val="008000"/>
                </a:solidFill>
                <a:latin typeface="Calibri" pitchFamily="34" charset="0"/>
                <a:cs typeface="+mn-cs"/>
              </a:rPr>
              <a:t>Ξ</a:t>
            </a:r>
            <a:r>
              <a:rPr lang="en-GB" b="1" dirty="0">
                <a:solidFill>
                  <a:srgbClr val="008000"/>
                </a:solidFill>
                <a:latin typeface="Calibri" pitchFamily="34" charset="0"/>
                <a:cs typeface="+mn-cs"/>
              </a:rPr>
              <a:t>επ</a:t>
            </a:r>
            <a:r>
              <a:rPr lang="en-GB" b="1" dirty="0" err="1">
                <a:solidFill>
                  <a:srgbClr val="008000"/>
                </a:solidFill>
                <a:latin typeface="Calibri" pitchFamily="34" charset="0"/>
                <a:cs typeface="+mn-cs"/>
              </a:rPr>
              <a:t>ερ</a:t>
            </a:r>
            <a:r>
              <a:rPr lang="el-GR" b="1" dirty="0" err="1">
                <a:solidFill>
                  <a:srgbClr val="008000"/>
                </a:solidFill>
                <a:latin typeface="Calibri" pitchFamily="34" charset="0"/>
                <a:cs typeface="+mn-cs"/>
              </a:rPr>
              <a:t>νιέται</a:t>
            </a:r>
            <a:r>
              <a:rPr lang="en-GB" dirty="0">
                <a:solidFill>
                  <a:srgbClr val="008000"/>
                </a:solidFill>
                <a:latin typeface="Calibri" pitchFamily="34" charset="0"/>
                <a:cs typeface="+mn-cs"/>
              </a:rPr>
              <a:t>”, </a:t>
            </a:r>
          </a:p>
          <a:p>
            <a:pPr marL="457200" indent="-457200" algn="ctr">
              <a:spcBef>
                <a:spcPct val="50000"/>
              </a:spcBef>
              <a:buFont typeface="Arial" panose="020B0604020202020204" pitchFamily="34" charset="0"/>
              <a:buChar char="•"/>
              <a:defRPr/>
            </a:pPr>
            <a:r>
              <a:rPr lang="en-GB" dirty="0" err="1">
                <a:solidFill>
                  <a:srgbClr val="008000"/>
                </a:solidFill>
                <a:latin typeface="Calibri" pitchFamily="34" charset="0"/>
                <a:cs typeface="+mn-cs"/>
              </a:rPr>
              <a:t>Mάρκ</a:t>
            </a:r>
            <a:r>
              <a:rPr lang="en-GB" dirty="0">
                <a:solidFill>
                  <a:srgbClr val="008000"/>
                </a:solidFill>
                <a:latin typeface="Calibri" pitchFamily="34" charset="0"/>
                <a:cs typeface="+mn-cs"/>
              </a:rPr>
              <a:t>α</a:t>
            </a:r>
            <a:r>
              <a:rPr lang="el-GR" dirty="0">
                <a:solidFill>
                  <a:srgbClr val="008000"/>
                </a:solidFill>
                <a:latin typeface="Calibri" pitchFamily="34" charset="0"/>
                <a:cs typeface="+mn-cs"/>
              </a:rPr>
              <a:t>/διακριτή ταυτότητα</a:t>
            </a:r>
            <a:r>
              <a:rPr lang="en-US" dirty="0">
                <a:solidFill>
                  <a:srgbClr val="008000"/>
                </a:solidFill>
                <a:latin typeface="Calibri" pitchFamily="34" charset="0"/>
                <a:cs typeface="+mn-cs"/>
              </a:rPr>
              <a:t>:</a:t>
            </a:r>
            <a:r>
              <a:rPr lang="en-GB" dirty="0">
                <a:solidFill>
                  <a:srgbClr val="008000"/>
                </a:solidFill>
                <a:latin typeface="Calibri" pitchFamily="34" charset="0"/>
                <a:cs typeface="+mn-cs"/>
              </a:rPr>
              <a:t> </a:t>
            </a:r>
            <a:r>
              <a:rPr lang="en-GB" b="1" dirty="0">
                <a:solidFill>
                  <a:srgbClr val="008000"/>
                </a:solidFill>
                <a:latin typeface="Calibri" pitchFamily="34" charset="0"/>
                <a:cs typeface="+mn-cs"/>
              </a:rPr>
              <a:t>μπ</a:t>
            </a:r>
            <a:r>
              <a:rPr lang="en-GB" b="1" dirty="0" err="1">
                <a:solidFill>
                  <a:srgbClr val="008000"/>
                </a:solidFill>
                <a:latin typeface="Calibri" pitchFamily="34" charset="0"/>
                <a:cs typeface="+mn-cs"/>
              </a:rPr>
              <a:t>ορεί</a:t>
            </a:r>
            <a:r>
              <a:rPr lang="en-GB" b="1" dirty="0">
                <a:solidFill>
                  <a:srgbClr val="008000"/>
                </a:solidFill>
                <a:latin typeface="Calibri" pitchFamily="34" charset="0"/>
                <a:cs typeface="+mn-cs"/>
              </a:rPr>
              <a:t> να </a:t>
            </a:r>
            <a:r>
              <a:rPr lang="en-GB" b="1" dirty="0" err="1">
                <a:solidFill>
                  <a:srgbClr val="008000"/>
                </a:solidFill>
                <a:latin typeface="Calibri" pitchFamily="34" charset="0"/>
                <a:cs typeface="+mn-cs"/>
              </a:rPr>
              <a:t>γίνει</a:t>
            </a:r>
            <a:r>
              <a:rPr lang="en-GB" b="1" dirty="0">
                <a:solidFill>
                  <a:srgbClr val="008000"/>
                </a:solidFill>
                <a:latin typeface="Calibri" pitchFamily="34" charset="0"/>
                <a:cs typeface="+mn-cs"/>
              </a:rPr>
              <a:t> α</a:t>
            </a:r>
            <a:r>
              <a:rPr lang="en-GB" b="1" dirty="0" err="1">
                <a:solidFill>
                  <a:srgbClr val="008000"/>
                </a:solidFill>
                <a:latin typeface="Calibri" pitchFamily="34" charset="0"/>
                <a:cs typeface="+mn-cs"/>
              </a:rPr>
              <a:t>ιώνι</a:t>
            </a:r>
            <a:r>
              <a:rPr lang="en-GB" b="1" dirty="0">
                <a:solidFill>
                  <a:srgbClr val="008000"/>
                </a:solidFill>
                <a:latin typeface="Calibri" pitchFamily="34" charset="0"/>
                <a:cs typeface="+mn-cs"/>
              </a:rPr>
              <a:t>α</a:t>
            </a:r>
            <a:r>
              <a:rPr lang="en-US" b="1" dirty="0">
                <a:solidFill>
                  <a:srgbClr val="008000"/>
                </a:solidFill>
                <a:latin typeface="Calibri" pitchFamily="34" charset="0"/>
                <a:cs typeface="+mn-cs"/>
              </a:rPr>
              <a:t>”</a:t>
            </a:r>
            <a:endParaRPr lang="en-GB" b="1" dirty="0">
              <a:solidFill>
                <a:srgbClr val="008000"/>
              </a:solidFill>
              <a:latin typeface="Calibri" pitchFamily="34" charset="0"/>
              <a:cs typeface="+mn-cs"/>
            </a:endParaRPr>
          </a:p>
          <a:p>
            <a:pPr>
              <a:spcBef>
                <a:spcPct val="50000"/>
              </a:spcBef>
              <a:defRPr/>
            </a:pPr>
            <a:endParaRPr lang="en-US" dirty="0">
              <a:solidFill>
                <a:srgbClr val="008000"/>
              </a:solidFill>
              <a:latin typeface="Calibri" pitchFamily="34" charset="0"/>
              <a:cs typeface="+mn-cs"/>
            </a:endParaRPr>
          </a:p>
          <a:p>
            <a:pPr>
              <a:spcBef>
                <a:spcPct val="50000"/>
              </a:spcBef>
              <a:defRPr/>
            </a:pPr>
            <a:r>
              <a:rPr lang="en-GB" dirty="0">
                <a:solidFill>
                  <a:srgbClr val="008000"/>
                </a:solidFill>
                <a:latin typeface="Calibri" pitchFamily="34" charset="0"/>
                <a:cs typeface="+mn-cs"/>
              </a:rPr>
              <a:t>Stephen King, WPP Group, </a:t>
            </a:r>
            <a:r>
              <a:rPr lang="en-GB" dirty="0" err="1">
                <a:solidFill>
                  <a:srgbClr val="008000"/>
                </a:solidFill>
                <a:latin typeface="Calibri" pitchFamily="34" charset="0"/>
                <a:cs typeface="+mn-cs"/>
              </a:rPr>
              <a:t>Λονδίνο</a:t>
            </a:r>
            <a:r>
              <a:rPr lang="en-GB" dirty="0">
                <a:solidFill>
                  <a:srgbClr val="008000"/>
                </a:solidFill>
                <a:latin typeface="Calibri" pitchFamily="34" charset="0"/>
                <a:cs typeface="+mn-cs"/>
              </a:rPr>
              <a:t>.</a:t>
            </a:r>
          </a:p>
        </p:txBody>
      </p:sp>
      <p:sp>
        <p:nvSpPr>
          <p:cNvPr id="20483" name="Slide Number Placeholder 1"/>
          <p:cNvSpPr>
            <a:spLocks noGrp="1"/>
          </p:cNvSpPr>
          <p:nvPr>
            <p:ph type="sldNum" sz="quarter" idx="12"/>
          </p:nvPr>
        </p:nvSpPr>
        <p:spPr>
          <a:noFill/>
        </p:spPr>
        <p:txBody>
          <a:bodyPr/>
          <a:lstStyle/>
          <a:p>
            <a:fld id="{5636144F-BF6E-4B2F-BC60-338A43684B92}" type="slidenum">
              <a:rPr lang="en-US" smtClean="0">
                <a:cs typeface="Arial" charset="0"/>
              </a:rPr>
              <a:pPr/>
              <a:t>4</a:t>
            </a:fld>
            <a:endParaRPr lang="en-US" smtClean="0">
              <a:cs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l-GR" sz="3200" smtClean="0"/>
              <a:t>ΠΑΡΑΓΟΝΤΕΣ ΠΟΥ ΔΙΑΚΡΙΝΟΥΝ ΤΙΣ ΥΠΗΡΕΣΙΕΣ</a:t>
            </a:r>
          </a:p>
        </p:txBody>
      </p:sp>
      <p:sp>
        <p:nvSpPr>
          <p:cNvPr id="22530" name="Content Placeholder 2"/>
          <p:cNvSpPr>
            <a:spLocks noGrp="1"/>
          </p:cNvSpPr>
          <p:nvPr>
            <p:ph idx="1"/>
          </p:nvPr>
        </p:nvSpPr>
        <p:spPr/>
        <p:txBody>
          <a:bodyPr/>
          <a:lstStyle/>
          <a:p>
            <a:r>
              <a:rPr lang="el-GR" smtClean="0"/>
              <a:t>1. Άυλες</a:t>
            </a:r>
          </a:p>
          <a:p>
            <a:r>
              <a:rPr lang="el-GR" smtClean="0"/>
              <a:t>2. Ταυτόχρονη παραγωγή και κατανάλωση</a:t>
            </a:r>
          </a:p>
          <a:p>
            <a:r>
              <a:rPr lang="el-GR" smtClean="0"/>
              <a:t>3. Φθαρτές επειδή καταναλώνονται άμεσα</a:t>
            </a:r>
          </a:p>
          <a:p>
            <a:r>
              <a:rPr lang="el-GR" smtClean="0"/>
              <a:t>4. Δεν μπορούν μεμονωμένα εκ των  προτέρων να δοκιμαστούν</a:t>
            </a:r>
          </a:p>
          <a:p>
            <a:r>
              <a:rPr lang="el-GR" smtClean="0"/>
              <a:t>5. Μεταβλητές ως προς την ποιότητα ακόμη και αν η παροχή τους είναι από το ιδιο πρόσωπο</a:t>
            </a:r>
          </a:p>
          <a:p>
            <a:endParaRPr lang="el-GR" smtClean="0"/>
          </a:p>
        </p:txBody>
      </p:sp>
      <p:sp>
        <p:nvSpPr>
          <p:cNvPr id="22531" name="Slide Number Placeholder 3"/>
          <p:cNvSpPr>
            <a:spLocks noGrp="1"/>
          </p:cNvSpPr>
          <p:nvPr>
            <p:ph type="sldNum" sz="quarter" idx="12"/>
          </p:nvPr>
        </p:nvSpPr>
        <p:spPr>
          <a:noFill/>
        </p:spPr>
        <p:txBody>
          <a:bodyPr/>
          <a:lstStyle/>
          <a:p>
            <a:fld id="{6DDCE833-FA3B-4E14-88A7-CB4ED666D75C}" type="slidenum">
              <a:rPr lang="en-US" smtClean="0">
                <a:cs typeface="Arial" charset="0"/>
              </a:rPr>
              <a:pPr/>
              <a:t>5</a:t>
            </a:fld>
            <a:endParaRPr lang="en-US" smtClean="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Content Placeholder 2"/>
          <p:cNvSpPr>
            <a:spLocks noGrp="1"/>
          </p:cNvSpPr>
          <p:nvPr>
            <p:ph idx="1"/>
          </p:nvPr>
        </p:nvSpPr>
        <p:spPr>
          <a:xfrm>
            <a:off x="685800" y="260350"/>
            <a:ext cx="7772400" cy="5835650"/>
          </a:xfrm>
        </p:spPr>
        <p:txBody>
          <a:bodyPr/>
          <a:lstStyle/>
          <a:p>
            <a:r>
              <a:rPr lang="el-GR" smtClean="0"/>
              <a:t>«</a:t>
            </a:r>
            <a:r>
              <a:rPr lang="el-GR" i="1" smtClean="0"/>
              <a:t>Τα εξαιρετικής ποιότητας ελληνικά αγροτικά προϊόντα, η μεσογειακή διατροφή, η γεωργία που παντρεύεται με τη γαστρονομία, αποτελούν για τη χώρα μας σημαντικά συγκριτικά πλεονεκτήματα που πρέπει να αναδείξουμε άμεσα. Η σύζευξη του τουριστικού προϊόντος και της ελληνικής αγροτικής παραγωγής, η καθιέρωση θεσμών που θα την ενισχύσουν, η προώθηση της τοπικής κουζίνας, μπορεί να αποφέρει σημαντικά οφέλη στις περιφερειακές οικονομίες και να δώσει νέα δυναμική στην αγροτική παραγωγή</a:t>
            </a:r>
            <a:endParaRPr lang="el-GR" smtClean="0"/>
          </a:p>
        </p:txBody>
      </p:sp>
      <p:sp>
        <p:nvSpPr>
          <p:cNvPr id="24578" name="Slide Number Placeholder 1"/>
          <p:cNvSpPr>
            <a:spLocks noGrp="1"/>
          </p:cNvSpPr>
          <p:nvPr>
            <p:ph type="sldNum" sz="quarter" idx="12"/>
          </p:nvPr>
        </p:nvSpPr>
        <p:spPr>
          <a:noFill/>
        </p:spPr>
        <p:txBody>
          <a:bodyPr/>
          <a:lstStyle/>
          <a:p>
            <a:fld id="{130F5343-38D3-4AE9-BA11-C8557A808798}" type="slidenum">
              <a:rPr lang="en-US" smtClean="0">
                <a:cs typeface="Arial" charset="0"/>
              </a:rPr>
              <a:pPr/>
              <a:t>6</a:t>
            </a:fld>
            <a:endParaRPr lang="en-US" smtClean="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Content Placeholder 2"/>
          <p:cNvSpPr>
            <a:spLocks noGrp="1"/>
          </p:cNvSpPr>
          <p:nvPr>
            <p:ph idx="1"/>
          </p:nvPr>
        </p:nvSpPr>
        <p:spPr/>
        <p:txBody>
          <a:bodyPr/>
          <a:lstStyle/>
          <a:p>
            <a:r>
              <a:rPr lang="el-GR" smtClean="0"/>
              <a:t>Παράδειγμα το «Ελληνικό Πρωινό» που είχε ξεκινήσει το Ξενοδοχειακό Επιμελητήριο της Ελλάδας (ΞΕΕ) όπου σημαντικός αριθμός ξενοδοχείων από όλη την Ελλάδα πληρούσαν τις προϋποθέσεις, κατανόησαν την αναγκη και συμμετείχαν στο πρόγραμμα.   </a:t>
            </a:r>
          </a:p>
        </p:txBody>
      </p:sp>
      <p:sp>
        <p:nvSpPr>
          <p:cNvPr id="25602" name="Slide Number Placeholder 1"/>
          <p:cNvSpPr>
            <a:spLocks noGrp="1"/>
          </p:cNvSpPr>
          <p:nvPr>
            <p:ph type="sldNum" sz="quarter" idx="12"/>
          </p:nvPr>
        </p:nvSpPr>
        <p:spPr>
          <a:noFill/>
        </p:spPr>
        <p:txBody>
          <a:bodyPr/>
          <a:lstStyle/>
          <a:p>
            <a:fld id="{B71BFB58-E7CE-4305-AA59-2A50B0AB7AAF}" type="slidenum">
              <a:rPr lang="en-US" smtClean="0">
                <a:cs typeface="Arial" charset="0"/>
              </a:rPr>
              <a:pPr/>
              <a:t>7</a:t>
            </a:fld>
            <a:endParaRPr lang="en-US" smtClean="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ΠΟΛΙΤΙΣΤΙΚΟΣ ΤΟΥΡΙΣΜΟΣ </a:t>
            </a:r>
          </a:p>
        </p:txBody>
      </p:sp>
      <p:sp>
        <p:nvSpPr>
          <p:cNvPr id="3" name="Θέση περιεχομένου 2"/>
          <p:cNvSpPr>
            <a:spLocks noGrp="1"/>
          </p:cNvSpPr>
          <p:nvPr>
            <p:ph idx="1"/>
          </p:nvPr>
        </p:nvSpPr>
        <p:spPr/>
        <p:txBody>
          <a:bodyPr>
            <a:normAutofit fontScale="85000" lnSpcReduction="20000"/>
          </a:bodyPr>
          <a:lstStyle/>
          <a:p>
            <a:pPr lvl="0" algn="just" eaLnBrk="1" hangingPunct="1">
              <a:buClr>
                <a:srgbClr val="F0A22E"/>
              </a:buClr>
              <a:buSzPct val="70000"/>
              <a:buFont typeface="Wingdings 2" pitchFamily="18" charset="2"/>
              <a:buChar char=""/>
            </a:pPr>
            <a:r>
              <a:rPr lang="el-GR" sz="1600" b="1" kern="1200" dirty="0">
                <a:solidFill>
                  <a:srgbClr val="4E3B30"/>
                </a:solidFill>
                <a:latin typeface="Arial" charset="0"/>
                <a:cs typeface="Arial" charset="0"/>
              </a:rPr>
              <a:t>Η έννοια του Πολιτιστικού Τουρισμού: </a:t>
            </a:r>
          </a:p>
          <a:p>
            <a:pPr lvl="0" algn="just" eaLnBrk="1" hangingPunct="1">
              <a:buClr>
                <a:srgbClr val="F0A22E"/>
              </a:buClr>
              <a:buSzPct val="70000"/>
              <a:buNone/>
            </a:pPr>
            <a:r>
              <a:rPr lang="el-GR" sz="1600" kern="1200" dirty="0">
                <a:solidFill>
                  <a:srgbClr val="4E3B30"/>
                </a:solidFill>
                <a:latin typeface="Arial" charset="0"/>
                <a:cs typeface="Arial" charset="0"/>
              </a:rPr>
              <a:t> Ο Τουρισμός ο οποίος σχετίζεται με την προβολή του πολιτιστικού προϊόντος.</a:t>
            </a:r>
            <a:endParaRPr lang="en-US" sz="1600" kern="1200" dirty="0">
              <a:solidFill>
                <a:srgbClr val="4E3B30"/>
              </a:solidFill>
              <a:latin typeface="Arial" charset="0"/>
              <a:cs typeface="Arial" charset="0"/>
            </a:endParaRPr>
          </a:p>
          <a:p>
            <a:pPr lvl="0" algn="just" eaLnBrk="1" hangingPunct="1">
              <a:buClr>
                <a:srgbClr val="F0A22E"/>
              </a:buClr>
              <a:buSzPct val="70000"/>
              <a:buFont typeface="Wingdings 2" pitchFamily="18" charset="2"/>
              <a:buChar char=""/>
            </a:pPr>
            <a:r>
              <a:rPr lang="el-GR" sz="1600" kern="1200" dirty="0">
                <a:solidFill>
                  <a:srgbClr val="4E3B30"/>
                </a:solidFill>
                <a:latin typeface="Arial" charset="0"/>
                <a:cs typeface="Arial" charset="0"/>
              </a:rPr>
              <a:t>Εννοιολογικοί προσδιορισμοί:</a:t>
            </a:r>
          </a:p>
          <a:p>
            <a:pPr lvl="0" algn="just" eaLnBrk="1" hangingPunct="1">
              <a:buClr>
                <a:srgbClr val="F0A22E"/>
              </a:buClr>
              <a:buSzPct val="70000"/>
              <a:buNone/>
            </a:pPr>
            <a:r>
              <a:rPr lang="el-GR" sz="1600" kern="1200" dirty="0">
                <a:solidFill>
                  <a:srgbClr val="4E3B30"/>
                </a:solidFill>
                <a:latin typeface="Arial" charset="0"/>
                <a:cs typeface="Arial" charset="0"/>
              </a:rPr>
              <a:t> Ο όρος είναι προφανές ότι προέρχεται από την συνένωση του Τουρισμού και του Πολιτισμού</a:t>
            </a:r>
          </a:p>
          <a:p>
            <a:pPr lvl="0" algn="just" eaLnBrk="1" hangingPunct="1">
              <a:buClr>
                <a:srgbClr val="F0A22E"/>
              </a:buClr>
              <a:buSzPct val="70000"/>
              <a:buNone/>
            </a:pPr>
            <a:r>
              <a:rPr lang="el-GR" sz="1600" kern="1200" dirty="0">
                <a:solidFill>
                  <a:srgbClr val="4E3B30"/>
                </a:solidFill>
                <a:latin typeface="Arial" charset="0"/>
                <a:cs typeface="Arial" charset="0"/>
              </a:rPr>
              <a:t>  Κατά τον ΠΟΤ ως τουρισμός ορίζονται με την στενή έννοια του ορισμού, οι δραστηριότητες που κάνει ένα άτομο μακριά από τον τόπο κατοικίας του με κίνητρο την αναψυχή, διασκέδαση, εργασία κ.λπ. Με την θεωρητική έννοια είναι εκείνα τα άτομα που ταξιδεύουν υποκινούμενα από την ανάγκη για διαφορετικότητα, για νέες εμπειρίες και για διεύρυνση του πνευματικού τους ορίζοντα.</a:t>
            </a:r>
          </a:p>
          <a:p>
            <a:pPr lvl="0" algn="just" eaLnBrk="1" hangingPunct="1">
              <a:buClr>
                <a:srgbClr val="F0A22E"/>
              </a:buClr>
              <a:buSzPct val="70000"/>
              <a:buNone/>
            </a:pPr>
            <a:r>
              <a:rPr lang="el-GR" sz="1600" kern="1200" dirty="0">
                <a:solidFill>
                  <a:srgbClr val="4E3B30"/>
                </a:solidFill>
                <a:latin typeface="Arial" charset="0"/>
                <a:cs typeface="Arial" charset="0"/>
              </a:rPr>
              <a:t>   Για το ΥΠΠΟΤ είναι τα τουριστικά ταξίδια τα οποία έχουν ως κυρίαρχα κίνητρα διαφορετικές δραστηριότητες και εμπειρίες σχετικές με τον πολιτισμό, όπως συμμετοχή σε φεστιβάλ και πολιτιστικές εκδηλώσεις, γνωριμία με την ιστορία και την παράδοση τόπων και χωρών, επίσκεψη σε περιοχές με παραδοσιακά δομημένο περιβάλλον, επίσκεψη σε πολιτιστικά μνημεία και μουσεία, γνωριμία με τα τοπικά ήθη και έθιμα καθώς και την τοπική γαστρονομία</a:t>
            </a:r>
          </a:p>
        </p:txBody>
      </p:sp>
      <p:sp>
        <p:nvSpPr>
          <p:cNvPr id="4" name="Θέση αριθμού διαφάνειας 3"/>
          <p:cNvSpPr>
            <a:spLocks noGrp="1"/>
          </p:cNvSpPr>
          <p:nvPr>
            <p:ph type="sldNum" sz="quarter" idx="12"/>
          </p:nvPr>
        </p:nvSpPr>
        <p:spPr/>
        <p:txBody>
          <a:bodyPr/>
          <a:lstStyle/>
          <a:p>
            <a:pPr>
              <a:defRPr/>
            </a:pPr>
            <a:fld id="{85D3A794-E87B-44D4-AF08-68A82F2423B5}" type="slidenum">
              <a:rPr lang="en-US" smtClean="0"/>
              <a:pPr>
                <a:defRPr/>
              </a:pPr>
              <a:t>8</a:t>
            </a:fld>
            <a:endParaRPr lang="en-US"/>
          </a:p>
        </p:txBody>
      </p:sp>
    </p:spTree>
    <p:extLst>
      <p:ext uri="{BB962C8B-B14F-4D97-AF65-F5344CB8AC3E}">
        <p14:creationId xmlns:p14="http://schemas.microsoft.com/office/powerpoint/2010/main" val="31361484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normAutofit lnSpcReduction="10000"/>
          </a:bodyPr>
          <a:lstStyle/>
          <a:p>
            <a:pPr lvl="0" algn="just" eaLnBrk="1" hangingPunct="1">
              <a:buClr>
                <a:srgbClr val="F0A22E"/>
              </a:buClr>
              <a:buSzPct val="70000"/>
              <a:buFont typeface="Wingdings 2" pitchFamily="18" charset="2"/>
              <a:buChar char=""/>
            </a:pPr>
            <a:r>
              <a:rPr lang="el-GR" sz="1600" b="1" kern="1200" dirty="0">
                <a:solidFill>
                  <a:srgbClr val="4E3B30"/>
                </a:solidFill>
                <a:latin typeface="Arial" charset="0"/>
                <a:cs typeface="Arial" charset="0"/>
              </a:rPr>
              <a:t>Το προϊόν του πολιτιστικού τουρισμού:</a:t>
            </a:r>
          </a:p>
          <a:p>
            <a:pPr lvl="0" algn="just" eaLnBrk="1" hangingPunct="1">
              <a:buClr>
                <a:srgbClr val="F0A22E"/>
              </a:buClr>
              <a:buSzPct val="70000"/>
              <a:buNone/>
            </a:pPr>
            <a:r>
              <a:rPr lang="el-GR" sz="1600" kern="1200" dirty="0">
                <a:solidFill>
                  <a:srgbClr val="4E3B30"/>
                </a:solidFill>
                <a:latin typeface="Arial" charset="0"/>
                <a:cs typeface="Arial" charset="0"/>
              </a:rPr>
              <a:t>     Στόχος η προώθηση της αειφόρου ανάπτυξης μέσα από την ελαχιστοποίηση της επιβάρυνσης του περιβάλλοντος και των τοπικών χαρακτηριστικών του πολιτισμού. Για το λόγο αυτό η πολιτιστική κληρονομιά της Ελλάδος φυλάσσεται και προστατεύεται από την ίδια την </a:t>
            </a:r>
            <a:r>
              <a:rPr lang="en-US" sz="1600" kern="1200" dirty="0">
                <a:solidFill>
                  <a:srgbClr val="4E3B30"/>
                </a:solidFill>
                <a:latin typeface="Arial" charset="0"/>
                <a:cs typeface="Arial" charset="0"/>
              </a:rPr>
              <a:t>UNESCO </a:t>
            </a:r>
            <a:r>
              <a:rPr lang="el-GR" sz="1600" kern="1200" dirty="0">
                <a:solidFill>
                  <a:srgbClr val="4E3B30"/>
                </a:solidFill>
                <a:latin typeface="Arial" charset="0"/>
                <a:cs typeface="Arial" charset="0"/>
              </a:rPr>
              <a:t>αλλά και από ιδιωτικές πρωτοβουλίες με την συνεργασία τοπικών και αρμόδιων κρατικών φορέων.</a:t>
            </a:r>
          </a:p>
          <a:p>
            <a:pPr lvl="0" algn="just" eaLnBrk="1" hangingPunct="1">
              <a:buClr>
                <a:srgbClr val="F0A22E"/>
              </a:buClr>
              <a:buSzPct val="70000"/>
              <a:buFont typeface="Wingdings 2" pitchFamily="18" charset="2"/>
              <a:buChar char=""/>
            </a:pPr>
            <a:r>
              <a:rPr lang="el-GR" sz="1600" kern="1200" dirty="0">
                <a:solidFill>
                  <a:srgbClr val="4E3B30"/>
                </a:solidFill>
                <a:latin typeface="Arial" charset="0"/>
                <a:cs typeface="Arial" charset="0"/>
              </a:rPr>
              <a:t>Για τον πολιτιστικό τουρίστα κάθε επίσκεψη αποτελεί μία περιπέτεια την οποία επιθυμεί να ζήσει απόλυτα. </a:t>
            </a:r>
          </a:p>
          <a:p>
            <a:pPr lvl="0" algn="just" eaLnBrk="1" hangingPunct="1">
              <a:buClr>
                <a:srgbClr val="F0A22E"/>
              </a:buClr>
              <a:buSzPct val="70000"/>
              <a:buFont typeface="Wingdings 2" pitchFamily="18" charset="2"/>
              <a:buChar char=""/>
            </a:pPr>
            <a:r>
              <a:rPr lang="el-GR" sz="1600" kern="1200" dirty="0">
                <a:solidFill>
                  <a:srgbClr val="4E3B30"/>
                </a:solidFill>
                <a:latin typeface="Arial" charset="0"/>
                <a:cs typeface="Arial" charset="0"/>
              </a:rPr>
              <a:t>Η ταυτότητα του πολιτιστικού Τουρίστα</a:t>
            </a:r>
          </a:p>
          <a:p>
            <a:pPr lvl="0" algn="just" eaLnBrk="1" hangingPunct="1">
              <a:buClr>
                <a:srgbClr val="F0A22E"/>
              </a:buClr>
              <a:buSzPct val="70000"/>
              <a:buFont typeface="Wingdings 2" pitchFamily="18" charset="2"/>
              <a:buChar char=""/>
            </a:pPr>
            <a:r>
              <a:rPr lang="el-GR" sz="1600" kern="1200" dirty="0">
                <a:solidFill>
                  <a:srgbClr val="4E3B30"/>
                </a:solidFill>
                <a:latin typeface="Arial" charset="0"/>
                <a:cs typeface="Arial" charset="0"/>
              </a:rPr>
              <a:t>Το ενδιαφέρον του επικεντρώνεται στην εμπειρία ενός νέου πολιτισμού, τον οποίο συγκρίνει με τα όσα έχει διαβάσει ή έχει διαδικτυακά περιηγηθεί, ως τη στιγμή της επίσκεψής του. </a:t>
            </a:r>
          </a:p>
        </p:txBody>
      </p:sp>
      <p:sp>
        <p:nvSpPr>
          <p:cNvPr id="4" name="Θέση αριθμού διαφάνειας 3"/>
          <p:cNvSpPr>
            <a:spLocks noGrp="1"/>
          </p:cNvSpPr>
          <p:nvPr>
            <p:ph type="sldNum" sz="quarter" idx="12"/>
          </p:nvPr>
        </p:nvSpPr>
        <p:spPr/>
        <p:txBody>
          <a:bodyPr/>
          <a:lstStyle/>
          <a:p>
            <a:pPr>
              <a:defRPr/>
            </a:pPr>
            <a:fld id="{85D3A794-E87B-44D4-AF08-68A82F2423B5}" type="slidenum">
              <a:rPr lang="en-US" smtClean="0"/>
              <a:pPr>
                <a:defRPr/>
              </a:pPr>
              <a:t>9</a:t>
            </a:fld>
            <a:endParaRPr lang="en-US"/>
          </a:p>
        </p:txBody>
      </p:sp>
    </p:spTree>
    <p:extLst>
      <p:ext uri="{BB962C8B-B14F-4D97-AF65-F5344CB8AC3E}">
        <p14:creationId xmlns:p14="http://schemas.microsoft.com/office/powerpoint/2010/main" val="74998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400" b="1" kern="1200" cap="all" dirty="0">
                <a:solidFill>
                  <a:srgbClr val="4E3B30"/>
                </a:solidFill>
                <a:effectLst>
                  <a:reflection blurRad="12700" stA="48000" endA="300" endPos="55000" dir="5400000" sy="-90000" algn="bl" rotWithShape="0"/>
                </a:effectLst>
                <a:latin typeface="Arial" pitchFamily="34" charset="0"/>
                <a:cs typeface="Arial" pitchFamily="34" charset="0"/>
              </a:rPr>
              <a:t>Τα </a:t>
            </a:r>
            <a:r>
              <a:rPr lang="el-GR" sz="2400" b="1" kern="1200" cap="all" dirty="0" err="1">
                <a:solidFill>
                  <a:srgbClr val="4E3B30"/>
                </a:solidFill>
                <a:effectLst>
                  <a:reflection blurRad="12700" stA="48000" endA="300" endPos="55000" dir="5400000" sy="-90000" algn="bl" rotWithShape="0"/>
                </a:effectLst>
                <a:latin typeface="Arial" pitchFamily="34" charset="0"/>
                <a:cs typeface="Arial" pitchFamily="34" charset="0"/>
              </a:rPr>
              <a:t>βασικ</a:t>
            </a:r>
            <a:r>
              <a:rPr lang="en-US" sz="2400" b="1" kern="1200" cap="all" dirty="0">
                <a:solidFill>
                  <a:srgbClr val="4E3B30"/>
                </a:solidFill>
                <a:effectLst>
                  <a:reflection blurRad="12700" stA="48000" endA="300" endPos="55000" dir="5400000" sy="-90000" algn="bl" rotWithShape="0"/>
                </a:effectLst>
                <a:latin typeface="Arial" pitchFamily="34" charset="0"/>
                <a:cs typeface="Arial" pitchFamily="34" charset="0"/>
              </a:rPr>
              <a:t>A</a:t>
            </a:r>
            <a:r>
              <a:rPr lang="el-GR" sz="2400" b="1" kern="1200" cap="all" dirty="0">
                <a:solidFill>
                  <a:srgbClr val="4E3B30"/>
                </a:solidFill>
                <a:effectLst>
                  <a:reflection blurRad="12700" stA="48000" endA="300" endPos="55000" dir="5400000" sy="-90000" algn="bl" rotWithShape="0"/>
                </a:effectLst>
                <a:latin typeface="Arial" pitchFamily="34" charset="0"/>
                <a:cs typeface="Arial" pitchFamily="34" charset="0"/>
              </a:rPr>
              <a:t> </a:t>
            </a:r>
            <a:r>
              <a:rPr lang="el-GR" sz="2400" b="1" kern="1200" cap="all" dirty="0" err="1">
                <a:solidFill>
                  <a:srgbClr val="4E3B30"/>
                </a:solidFill>
                <a:effectLst>
                  <a:reflection blurRad="12700" stA="48000" endA="300" endPos="55000" dir="5400000" sy="-90000" algn="bl" rotWithShape="0"/>
                </a:effectLst>
                <a:latin typeface="Arial" pitchFamily="34" charset="0"/>
                <a:cs typeface="Arial" pitchFamily="34" charset="0"/>
              </a:rPr>
              <a:t>χαρακτηριστικΑ</a:t>
            </a:r>
            <a:r>
              <a:rPr lang="el-GR" sz="2400" b="1" kern="1200" cap="all" dirty="0">
                <a:solidFill>
                  <a:srgbClr val="4E3B30"/>
                </a:solidFill>
                <a:effectLst>
                  <a:reflection blurRad="12700" stA="48000" endA="300" endPos="55000" dir="5400000" sy="-90000" algn="bl" rotWithShape="0"/>
                </a:effectLst>
                <a:latin typeface="Arial" pitchFamily="34" charset="0"/>
                <a:cs typeface="Arial" pitchFamily="34" charset="0"/>
              </a:rPr>
              <a:t> του </a:t>
            </a:r>
            <a:r>
              <a:rPr lang="el-GR" sz="2400" b="1" kern="1200" cap="all" dirty="0" err="1">
                <a:solidFill>
                  <a:srgbClr val="4E3B30"/>
                </a:solidFill>
                <a:effectLst>
                  <a:reflection blurRad="12700" stA="48000" endA="300" endPos="55000" dir="5400000" sy="-90000" algn="bl" rotWithShape="0"/>
                </a:effectLst>
                <a:latin typeface="Arial" pitchFamily="34" charset="0"/>
                <a:cs typeface="Arial" pitchFamily="34" charset="0"/>
              </a:rPr>
              <a:t>προορισμοΥ</a:t>
            </a:r>
            <a:r>
              <a:rPr lang="el-GR" sz="2400" b="1" kern="1200" cap="all" dirty="0">
                <a:solidFill>
                  <a:srgbClr val="4E3B30"/>
                </a:solidFill>
                <a:effectLst>
                  <a:reflection blurRad="12700" stA="48000" endA="300" endPos="55000" dir="5400000" sy="-90000" algn="bl" rotWithShape="0"/>
                </a:effectLst>
                <a:latin typeface="Arial" pitchFamily="34" charset="0"/>
                <a:cs typeface="Arial" pitchFamily="34" charset="0"/>
              </a:rPr>
              <a:t> ΤΟΥ </a:t>
            </a:r>
            <a:r>
              <a:rPr lang="el-GR" sz="2400" b="1" kern="1200" cap="all" dirty="0" err="1">
                <a:solidFill>
                  <a:srgbClr val="4E3B30"/>
                </a:solidFill>
                <a:effectLst>
                  <a:reflection blurRad="12700" stA="48000" endA="300" endPos="55000" dir="5400000" sy="-90000" algn="bl" rotWithShape="0"/>
                </a:effectLst>
                <a:latin typeface="Arial" pitchFamily="34" charset="0"/>
                <a:cs typeface="Arial" pitchFamily="34" charset="0"/>
              </a:rPr>
              <a:t>πολιτιστικο</a:t>
            </a:r>
            <a:r>
              <a:rPr lang="en-US" sz="2400" b="1" kern="1200" cap="all" dirty="0">
                <a:solidFill>
                  <a:srgbClr val="4E3B30"/>
                </a:solidFill>
                <a:effectLst>
                  <a:reflection blurRad="12700" stA="48000" endA="300" endPos="55000" dir="5400000" sy="-90000" algn="bl" rotWithShape="0"/>
                </a:effectLst>
                <a:latin typeface="Arial" pitchFamily="34" charset="0"/>
                <a:cs typeface="Arial" pitchFamily="34" charset="0"/>
              </a:rPr>
              <a:t>Y</a:t>
            </a:r>
            <a:r>
              <a:rPr lang="el-GR" sz="2400" b="1" kern="1200" cap="all" dirty="0">
                <a:solidFill>
                  <a:srgbClr val="4E3B30"/>
                </a:solidFill>
                <a:effectLst>
                  <a:reflection blurRad="12700" stA="48000" endA="300" endPos="55000" dir="5400000" sy="-90000" algn="bl" rotWithShape="0"/>
                </a:effectLst>
                <a:latin typeface="Arial" pitchFamily="34" charset="0"/>
                <a:cs typeface="Arial" pitchFamily="34" charset="0"/>
              </a:rPr>
              <a:t> </a:t>
            </a:r>
            <a:r>
              <a:rPr lang="el-GR" sz="2400" b="1" kern="1200" cap="all" dirty="0" err="1">
                <a:solidFill>
                  <a:srgbClr val="4E3B30"/>
                </a:solidFill>
                <a:effectLst>
                  <a:reflection blurRad="12700" stA="48000" endA="300" endPos="55000" dir="5400000" sy="-90000" algn="bl" rotWithShape="0"/>
                </a:effectLst>
                <a:latin typeface="Arial" pitchFamily="34" charset="0"/>
                <a:cs typeface="Arial" pitchFamily="34" charset="0"/>
              </a:rPr>
              <a:t>τουρισμ</a:t>
            </a:r>
            <a:r>
              <a:rPr lang="en-US" sz="2400" b="1" kern="1200" cap="all" dirty="0">
                <a:solidFill>
                  <a:srgbClr val="4E3B30"/>
                </a:solidFill>
                <a:effectLst>
                  <a:reflection blurRad="12700" stA="48000" endA="300" endPos="55000" dir="5400000" sy="-90000" algn="bl" rotWithShape="0"/>
                </a:effectLst>
                <a:latin typeface="Arial" pitchFamily="34" charset="0"/>
                <a:cs typeface="Arial" pitchFamily="34" charset="0"/>
              </a:rPr>
              <a:t>OY</a:t>
            </a:r>
            <a:endParaRPr lang="el-GR" b="1" dirty="0"/>
          </a:p>
        </p:txBody>
      </p:sp>
      <p:sp>
        <p:nvSpPr>
          <p:cNvPr id="3" name="Θέση περιεχομένου 2"/>
          <p:cNvSpPr>
            <a:spLocks noGrp="1"/>
          </p:cNvSpPr>
          <p:nvPr>
            <p:ph idx="1"/>
          </p:nvPr>
        </p:nvSpPr>
        <p:spPr/>
        <p:txBody>
          <a:bodyPr/>
          <a:lstStyle/>
          <a:p>
            <a:pPr lvl="0" algn="just" eaLnBrk="1" hangingPunct="1">
              <a:buClr>
                <a:srgbClr val="F0A22E"/>
              </a:buClr>
              <a:buSzPct val="70000"/>
              <a:buFont typeface="Wingdings 2" pitchFamily="18" charset="2"/>
              <a:buChar char=""/>
            </a:pPr>
            <a:r>
              <a:rPr lang="el-GR" sz="1600" kern="1200" dirty="0">
                <a:solidFill>
                  <a:srgbClr val="4E3B30"/>
                </a:solidFill>
                <a:latin typeface="Arial" charset="0"/>
                <a:cs typeface="Arial" charset="0"/>
              </a:rPr>
              <a:t>Η ύπαρξη θεματικών πάρκων που σχετίζονται με τους πολιτιστικούς πόρους της προς επίσκεψη περιοχής </a:t>
            </a:r>
          </a:p>
          <a:p>
            <a:pPr lvl="0" algn="just" eaLnBrk="1" hangingPunct="1">
              <a:buClr>
                <a:srgbClr val="F0A22E"/>
              </a:buClr>
              <a:buSzPct val="70000"/>
              <a:buFont typeface="Wingdings 2" pitchFamily="18" charset="2"/>
              <a:buChar char=""/>
            </a:pPr>
            <a:r>
              <a:rPr lang="el-GR" sz="1600" kern="1200" dirty="0">
                <a:solidFill>
                  <a:srgbClr val="4E3B30"/>
                </a:solidFill>
                <a:latin typeface="Arial" charset="0"/>
                <a:cs typeface="Arial" charset="0"/>
              </a:rPr>
              <a:t>Η ύπαρξη αρχαιολογικών τόπων και μνημείων ως  επί μέρους στοιχείων ενός δικτύου για τον πολιτισμό </a:t>
            </a:r>
          </a:p>
          <a:p>
            <a:pPr lvl="0" algn="just" eaLnBrk="1" hangingPunct="1">
              <a:buClr>
                <a:srgbClr val="F0A22E"/>
              </a:buClr>
              <a:buSzPct val="70000"/>
              <a:buFont typeface="Wingdings 2" pitchFamily="18" charset="2"/>
              <a:buChar char=""/>
            </a:pPr>
            <a:r>
              <a:rPr lang="el-GR" sz="1600" kern="1200" dirty="0">
                <a:solidFill>
                  <a:srgbClr val="4E3B30"/>
                </a:solidFill>
                <a:latin typeface="Arial" charset="0"/>
                <a:cs typeface="Arial" charset="0"/>
              </a:rPr>
              <a:t>Η ύπαρξη δράσεων που χαρακτηρίζονται από καινοτομία και </a:t>
            </a:r>
            <a:r>
              <a:rPr lang="el-GR" sz="1600" kern="1200" dirty="0" err="1">
                <a:solidFill>
                  <a:srgbClr val="4E3B30"/>
                </a:solidFill>
                <a:latin typeface="Arial" charset="0"/>
                <a:cs typeface="Arial" charset="0"/>
              </a:rPr>
              <a:t>διαδραστικότητα</a:t>
            </a:r>
            <a:r>
              <a:rPr lang="el-GR" sz="1600" kern="1200" dirty="0">
                <a:solidFill>
                  <a:srgbClr val="4E3B30"/>
                </a:solidFill>
                <a:latin typeface="Arial" charset="0"/>
                <a:cs typeface="Arial" charset="0"/>
              </a:rPr>
              <a:t> ψηφιακής τεχνολογίας </a:t>
            </a:r>
          </a:p>
          <a:p>
            <a:pPr lvl="0" algn="just" eaLnBrk="1" hangingPunct="1">
              <a:buClr>
                <a:srgbClr val="F0A22E"/>
              </a:buClr>
              <a:buSzPct val="70000"/>
              <a:buFont typeface="Wingdings 2" pitchFamily="18" charset="2"/>
              <a:buChar char=""/>
            </a:pPr>
            <a:r>
              <a:rPr lang="el-GR" sz="1600" kern="1200" dirty="0">
                <a:solidFill>
                  <a:srgbClr val="4E3B30"/>
                </a:solidFill>
                <a:latin typeface="Arial" charset="0"/>
                <a:cs typeface="Arial" charset="0"/>
              </a:rPr>
              <a:t>Η ύπαρξη φεστιβάλ και διοργανώσεων εκθέσεων μουσικού και πολιτιστικού ενδιαφέροντος</a:t>
            </a:r>
          </a:p>
          <a:p>
            <a:pPr lvl="0" algn="just" eaLnBrk="1" hangingPunct="1">
              <a:buClr>
                <a:srgbClr val="F0A22E"/>
              </a:buClr>
              <a:buSzPct val="70000"/>
              <a:buFont typeface="Wingdings 2" pitchFamily="18" charset="2"/>
              <a:buChar char=""/>
            </a:pPr>
            <a:r>
              <a:rPr lang="el-GR" sz="1600" kern="1200" dirty="0">
                <a:solidFill>
                  <a:srgbClr val="4E3B30"/>
                </a:solidFill>
                <a:latin typeface="Arial" charset="0"/>
                <a:cs typeface="Arial" charset="0"/>
              </a:rPr>
              <a:t>Η ύπαρξη διατροφικού και γαστρονομικού ενδιαφέροντος καθώς πολλοί από τους πολιτιστικούς τουρίστες εκδηλώνουν ενδιαφέρον για τις τοπικές γεύσεις των προϊόντων της περιοχής προορισμού. </a:t>
            </a:r>
          </a:p>
        </p:txBody>
      </p:sp>
      <p:sp>
        <p:nvSpPr>
          <p:cNvPr id="4" name="Θέση αριθμού διαφάνειας 3"/>
          <p:cNvSpPr>
            <a:spLocks noGrp="1"/>
          </p:cNvSpPr>
          <p:nvPr>
            <p:ph type="sldNum" sz="quarter" idx="12"/>
          </p:nvPr>
        </p:nvSpPr>
        <p:spPr/>
        <p:txBody>
          <a:bodyPr/>
          <a:lstStyle/>
          <a:p>
            <a:pPr>
              <a:defRPr/>
            </a:pPr>
            <a:fld id="{85D3A794-E87B-44D4-AF08-68A82F2423B5}" type="slidenum">
              <a:rPr lang="en-US" smtClean="0"/>
              <a:pPr>
                <a:defRPr/>
              </a:pPr>
              <a:t>10</a:t>
            </a:fld>
            <a:endParaRPr lang="en-US"/>
          </a:p>
        </p:txBody>
      </p:sp>
    </p:spTree>
    <p:extLst>
      <p:ext uri="{BB962C8B-B14F-4D97-AF65-F5344CB8AC3E}">
        <p14:creationId xmlns:p14="http://schemas.microsoft.com/office/powerpoint/2010/main" val="2741085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400" b="1" kern="1200" cap="all" dirty="0">
                <a:solidFill>
                  <a:srgbClr val="4E3B30"/>
                </a:solidFill>
                <a:effectLst>
                  <a:reflection blurRad="12700" stA="48000" endA="300" endPos="55000" dir="5400000" sy="-90000" algn="bl" rotWithShape="0"/>
                </a:effectLst>
                <a:latin typeface="Arial" pitchFamily="34" charset="0"/>
                <a:cs typeface="Arial" pitchFamily="34" charset="0"/>
              </a:rPr>
              <a:t>ΕΠΙΤΥΧΗΜΕΝΑ ΣΧΕΔΙΑ ΠΟΛΙΤΙΣΤΙΚΟΥ ΤΟΥΡΙΣΜΟΥ  ΑΠΟ ΟΛΟ ΤΟΝ ΚΟΣΜΟ</a:t>
            </a:r>
            <a:endParaRPr lang="el-GR" b="1" dirty="0"/>
          </a:p>
        </p:txBody>
      </p:sp>
      <p:sp>
        <p:nvSpPr>
          <p:cNvPr id="3" name="Θέση περιεχομένου 2"/>
          <p:cNvSpPr>
            <a:spLocks noGrp="1"/>
          </p:cNvSpPr>
          <p:nvPr>
            <p:ph idx="1"/>
          </p:nvPr>
        </p:nvSpPr>
        <p:spPr/>
        <p:txBody>
          <a:bodyPr>
            <a:normAutofit fontScale="85000" lnSpcReduction="20000"/>
          </a:bodyPr>
          <a:lstStyle/>
          <a:p>
            <a:pPr lvl="0" eaLnBrk="1" hangingPunct="1">
              <a:buClr>
                <a:srgbClr val="F0A22E"/>
              </a:buClr>
              <a:buSzPct val="70000"/>
              <a:buFont typeface="Wingdings 2" pitchFamily="18" charset="2"/>
              <a:buChar char=""/>
            </a:pPr>
            <a:r>
              <a:rPr lang="el-GR" sz="1600" kern="1200" dirty="0">
                <a:solidFill>
                  <a:srgbClr val="4E3B30"/>
                </a:solidFill>
                <a:latin typeface="Arial" charset="0"/>
                <a:cs typeface="Arial" charset="0"/>
              </a:rPr>
              <a:t>Ενδεικτικά αναφέρονται  χώρες  που μέσα από πετυχημένα σχέδια κατάφεραν να αναδείξουν το πολιτιστικό προϊόν  του. </a:t>
            </a:r>
          </a:p>
          <a:p>
            <a:pPr lvl="0" eaLnBrk="1" hangingPunct="1">
              <a:buClr>
                <a:srgbClr val="F0A22E"/>
              </a:buClr>
              <a:buSzPct val="70000"/>
              <a:buFont typeface="Wingdings 2" pitchFamily="18" charset="2"/>
              <a:buChar char=""/>
            </a:pPr>
            <a:r>
              <a:rPr lang="el-GR" sz="1600" i="1" kern="1200" dirty="0">
                <a:solidFill>
                  <a:srgbClr val="4E3B30"/>
                </a:solidFill>
                <a:latin typeface="Arial" charset="0"/>
                <a:cs typeface="Arial" charset="0"/>
              </a:rPr>
              <a:t>ΒΕΛΓΙΟ</a:t>
            </a:r>
          </a:p>
          <a:p>
            <a:pPr lvl="0" eaLnBrk="1" hangingPunct="1">
              <a:buClr>
                <a:srgbClr val="F0A22E"/>
              </a:buClr>
              <a:buSzPct val="70000"/>
              <a:buNone/>
            </a:pPr>
            <a:r>
              <a:rPr lang="el-GR" sz="1600" kern="1200" dirty="0">
                <a:solidFill>
                  <a:srgbClr val="4E3B30"/>
                </a:solidFill>
                <a:latin typeface="Arial" charset="0"/>
                <a:cs typeface="Arial" charset="0"/>
              </a:rPr>
              <a:t>Όλες οι κατηγορίες πολιτιστικών αξιοθέατων μπορούν να βρεθούν στο Βέλγιο σε μια ακτίνα 100 </a:t>
            </a:r>
            <a:r>
              <a:rPr lang="el-GR" sz="1600" kern="1200" dirty="0" err="1">
                <a:solidFill>
                  <a:srgbClr val="4E3B30"/>
                </a:solidFill>
                <a:latin typeface="Arial" charset="0"/>
                <a:cs typeface="Arial" charset="0"/>
              </a:rPr>
              <a:t>χλμ</a:t>
            </a:r>
            <a:r>
              <a:rPr lang="el-GR" sz="1600" kern="1200" dirty="0">
                <a:solidFill>
                  <a:srgbClr val="4E3B30"/>
                </a:solidFill>
                <a:latin typeface="Arial" charset="0"/>
                <a:cs typeface="Arial" charset="0"/>
              </a:rPr>
              <a:t> από την κεντρική τοποθεσία της πρωτεύουσας των Βρυξελλών. </a:t>
            </a:r>
          </a:p>
          <a:p>
            <a:pPr lvl="0" eaLnBrk="1" hangingPunct="1">
              <a:buClr>
                <a:srgbClr val="F0A22E"/>
              </a:buClr>
              <a:buSzPct val="70000"/>
              <a:buFont typeface="Wingdings 2" pitchFamily="18" charset="2"/>
              <a:buChar char=""/>
            </a:pPr>
            <a:r>
              <a:rPr lang="el-GR" sz="1600" i="1" kern="1200" dirty="0">
                <a:solidFill>
                  <a:srgbClr val="4E3B30"/>
                </a:solidFill>
                <a:latin typeface="Arial" charset="0"/>
                <a:cs typeface="Arial" charset="0"/>
              </a:rPr>
              <a:t>ΙΤΑΛΙΑ</a:t>
            </a:r>
          </a:p>
          <a:p>
            <a:pPr lvl="0" algn="just" eaLnBrk="1" hangingPunct="1">
              <a:buClr>
                <a:srgbClr val="F0A22E"/>
              </a:buClr>
              <a:buSzPct val="70000"/>
              <a:buNone/>
            </a:pPr>
            <a:r>
              <a:rPr lang="el-GR" sz="1600" kern="1200" dirty="0">
                <a:solidFill>
                  <a:srgbClr val="4E3B30"/>
                </a:solidFill>
                <a:latin typeface="Arial" charset="0"/>
                <a:cs typeface="Arial" charset="0"/>
              </a:rPr>
              <a:t>Η Ιταλία είναι μία από τις χώρες όπου το απόθεμα της πολιτιστικής κληρονομιάς είναι απείρως μεγάλο. Σύμφωνα με μελέτη της </a:t>
            </a:r>
            <a:r>
              <a:rPr lang="en-US" sz="1600" kern="1200" dirty="0">
                <a:solidFill>
                  <a:srgbClr val="4E3B30"/>
                </a:solidFill>
                <a:latin typeface="Arial" charset="0"/>
                <a:cs typeface="Arial" charset="0"/>
              </a:rPr>
              <a:t>UNESCO </a:t>
            </a:r>
            <a:r>
              <a:rPr lang="el-GR" sz="1600" kern="1200" dirty="0">
                <a:solidFill>
                  <a:srgbClr val="4E3B30"/>
                </a:solidFill>
                <a:latin typeface="Arial" charset="0"/>
                <a:cs typeface="Arial" charset="0"/>
              </a:rPr>
              <a:t>που ποτέ όμως δεν δημοσιεύτηκε επίσημα, περισσότερο από το 50% της παγκόσμιας πολιτιστικής και ιστορικής κληρονομιάς συγκεντρώνεται στην  Ιταλία.   Η τέχνη, ο πολιτισμός και η ιστορία είναι σημαντικά κίνητρα και επιπλέον ένα ισχυρό διαφημιστικό όχημα προορισμού των επισκεπτών της. Σε ότι αφορά την στρατηγική στον τομέα πολιτιστικού τουρισμού και παρόλο τη μαζική παρουσία της πολιτιστικής της κληρονομιάς, η προσβασιμότητα είναι εκπληκτικά χαμηλή. Πολλά από τα μνημεία πολιτιστικής κληρονομιάς βρίσκονται έξω από τους διάσημους προορισμούς όπως π.χ. Βενετία, Φλωρεντία και Ρώμη.</a:t>
            </a:r>
          </a:p>
        </p:txBody>
      </p:sp>
      <p:sp>
        <p:nvSpPr>
          <p:cNvPr id="4" name="Θέση αριθμού διαφάνειας 3"/>
          <p:cNvSpPr>
            <a:spLocks noGrp="1"/>
          </p:cNvSpPr>
          <p:nvPr>
            <p:ph type="sldNum" sz="quarter" idx="12"/>
          </p:nvPr>
        </p:nvSpPr>
        <p:spPr/>
        <p:txBody>
          <a:bodyPr/>
          <a:lstStyle/>
          <a:p>
            <a:pPr>
              <a:defRPr/>
            </a:pPr>
            <a:fld id="{85D3A794-E87B-44D4-AF08-68A82F2423B5}" type="slidenum">
              <a:rPr lang="en-US" smtClean="0"/>
              <a:pPr>
                <a:defRPr/>
              </a:pPr>
              <a:t>11</a:t>
            </a:fld>
            <a:endParaRPr lang="en-US"/>
          </a:p>
        </p:txBody>
      </p:sp>
    </p:spTree>
    <p:extLst>
      <p:ext uri="{BB962C8B-B14F-4D97-AF65-F5344CB8AC3E}">
        <p14:creationId xmlns:p14="http://schemas.microsoft.com/office/powerpoint/2010/main" val="3969650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pPr>
              <a:defRPr/>
            </a:pPr>
            <a:fld id="{85D3A794-E87B-44D4-AF08-68A82F2423B5}" type="slidenum">
              <a:rPr lang="en-US" smtClean="0"/>
              <a:pPr>
                <a:defRPr/>
              </a:pPr>
              <a:t>12</a:t>
            </a:fld>
            <a:endParaRPr lang="en-US"/>
          </a:p>
        </p:txBody>
      </p:sp>
      <p:sp>
        <p:nvSpPr>
          <p:cNvPr id="8" name="Ορθογώνιο 7"/>
          <p:cNvSpPr/>
          <p:nvPr/>
        </p:nvSpPr>
        <p:spPr>
          <a:xfrm>
            <a:off x="-1980728" y="-11260632"/>
            <a:ext cx="9865096" cy="4031873"/>
          </a:xfrm>
          <a:prstGeom prst="rect">
            <a:avLst/>
          </a:prstGeom>
        </p:spPr>
        <p:txBody>
          <a:bodyPr wrap="square">
            <a:spAutoFit/>
          </a:bodyPr>
          <a:lstStyle/>
          <a:p>
            <a:r>
              <a:rPr lang="el-GR" sz="1600" dirty="0"/>
              <a:t>ΚΥΠΡΟΣ</a:t>
            </a:r>
          </a:p>
          <a:p>
            <a:r>
              <a:rPr lang="el-GR" sz="1600" dirty="0"/>
              <a:t>     Η αντίληψη περί της σημασίας του τουρισμού είναι πάρα πολύ ανεπτυγμένη γεγονός που επεξηγεί τη μεγάλη αναπτυξιακή προτεραιότητα που δίνεται σε τουριστικές στρατηγικές. Με αυτά τα δεδομένα ο Κυπριακός Οργανισμός Τουρισμού έχει επικεντρωθεί τα τελευταία χρόνια στην ανάπτυξη των εναλλακτικών μορφών τουρισμού ενώ παράλληλα επιδιώκει τη διαφοροποίηση του τουριστικού προϊόντος της, την αύξηση των επαναλαμβανόμενων τουριστών, της διάρκειας διαμονής τους καθώς και τη μείωση της εποχικότητας</a:t>
            </a:r>
          </a:p>
          <a:p>
            <a:r>
              <a:rPr lang="el-GR" sz="1600" dirty="0"/>
              <a:t>ΜΑΛΤΑ</a:t>
            </a:r>
          </a:p>
          <a:p>
            <a:r>
              <a:rPr lang="el-GR" sz="1600" dirty="0"/>
              <a:t>Η Μάλτα, αποτελεί σήμερα μια βασική χώρα κυρίως υποδοχής τουριστών αν και η τουριστική ανάπτυξη του νησιού έχει αρκετά περιθώρια βελτίωσης. </a:t>
            </a:r>
          </a:p>
          <a:p>
            <a:r>
              <a:rPr lang="el-GR" sz="1600" dirty="0"/>
              <a:t>Οι τουριστικές υποδομές είναι αρκετά ανεπτυγμένες ενώ προβλήματα υπάρχουν στο χώρο των αερομεταφορών. Οι πόλοι έλξης των τουριστών είναι τα μνημεία πολιτιστικής κληρονομιάς της UNESCO, η τοιχισμένη πόλη της Βαλέτα καθώς και ο καταδυτικός τουρισμός. </a:t>
            </a:r>
          </a:p>
          <a:p>
            <a:r>
              <a:rPr lang="el-GR" sz="1600" dirty="0"/>
              <a:t>Στόχος της </a:t>
            </a:r>
            <a:r>
              <a:rPr lang="el-GR" sz="1600" dirty="0" err="1"/>
              <a:t>Malta</a:t>
            </a:r>
            <a:r>
              <a:rPr lang="el-GR" sz="1600" dirty="0"/>
              <a:t> </a:t>
            </a:r>
            <a:r>
              <a:rPr lang="el-GR" sz="1600" dirty="0" err="1"/>
              <a:t>Tourist</a:t>
            </a:r>
            <a:r>
              <a:rPr lang="el-GR" sz="1600" dirty="0"/>
              <a:t> Authority είναι η επανατοποθέτηση του τουριστικού της προϊόντος, η διαφοροποίηση του από το πρότυπο του μαζικού τουρισμού και η καλύτερη δυνατή διασπορά της ζήτησης καθ’ όλη τη διάρκεια του έτους. </a:t>
            </a:r>
          </a:p>
          <a:p>
            <a:r>
              <a:rPr lang="el-GR" sz="1600" dirty="0"/>
              <a:t>Μέσα σε αυτά τα πλαίσια επιδιώκεται η ανάπτυξη του περιπατητικού τουρισμού, του πολιτιστικού τουρισμού και των σύντομων επισκέψεων (</a:t>
            </a:r>
            <a:r>
              <a:rPr lang="el-GR" sz="1600" dirty="0" err="1"/>
              <a:t>short</a:t>
            </a:r>
            <a:r>
              <a:rPr lang="el-GR" sz="1600" dirty="0"/>
              <a:t> </a:t>
            </a:r>
            <a:r>
              <a:rPr lang="el-GR" sz="1600" dirty="0" err="1"/>
              <a:t>breaks</a:t>
            </a:r>
            <a:r>
              <a:rPr lang="el-GR" sz="1600" dirty="0"/>
              <a:t>). </a:t>
            </a:r>
          </a:p>
        </p:txBody>
      </p:sp>
      <p:sp>
        <p:nvSpPr>
          <p:cNvPr id="10" name="Ορθογώνιο 9"/>
          <p:cNvSpPr/>
          <p:nvPr/>
        </p:nvSpPr>
        <p:spPr>
          <a:xfrm>
            <a:off x="323528" y="-7883"/>
            <a:ext cx="8208912" cy="4228850"/>
          </a:xfrm>
          <a:prstGeom prst="rect">
            <a:avLst/>
          </a:prstGeom>
        </p:spPr>
        <p:txBody>
          <a:bodyPr wrap="square">
            <a:spAutoFit/>
          </a:bodyPr>
          <a:lstStyle/>
          <a:p>
            <a:pPr marL="342900" lvl="0" indent="-342900" algn="just" fontAlgn="auto">
              <a:spcBef>
                <a:spcPct val="20000"/>
              </a:spcBef>
              <a:spcAft>
                <a:spcPts val="0"/>
              </a:spcAft>
              <a:buClr>
                <a:srgbClr val="F0A22E"/>
              </a:buClr>
              <a:buSzPct val="70000"/>
              <a:buFont typeface="Wingdings 2"/>
              <a:buChar char=""/>
              <a:defRPr/>
            </a:pPr>
            <a:r>
              <a:rPr lang="el-GR" sz="1400" i="1" dirty="0">
                <a:solidFill>
                  <a:srgbClr val="4E3B30"/>
                </a:solidFill>
                <a:latin typeface="Arial" pitchFamily="34" charset="0"/>
                <a:cs typeface="Arial" pitchFamily="34" charset="0"/>
              </a:rPr>
              <a:t>ΚΥΠΡΟΣ</a:t>
            </a:r>
          </a:p>
          <a:p>
            <a:pPr marL="342900" lvl="0" indent="-342900" algn="just" fontAlgn="auto">
              <a:spcBef>
                <a:spcPct val="20000"/>
              </a:spcBef>
              <a:spcAft>
                <a:spcPts val="0"/>
              </a:spcAft>
              <a:buClr>
                <a:srgbClr val="F0A22E"/>
              </a:buClr>
              <a:buSzPct val="70000"/>
              <a:defRPr/>
            </a:pPr>
            <a:r>
              <a:rPr lang="el-GR" sz="1400" dirty="0">
                <a:solidFill>
                  <a:srgbClr val="4E3B30"/>
                </a:solidFill>
                <a:latin typeface="Arial" pitchFamily="34" charset="0"/>
                <a:cs typeface="Arial" pitchFamily="34" charset="0"/>
              </a:rPr>
              <a:t>     Η αντίληψη περί της σημασίας του τουρισμού είναι πάρα πολύ ανεπτυγμένη γεγονός που επεξηγεί τη μεγάλη αναπτυξιακή προτεραιότητα που δίνεται σε τουριστικές στρατηγικές. Με αυτά τα δεδομένα ο Κυπριακός Οργανισμός Τουρισμού έχει επικεντρωθεί τα τελευταία χρόνια στην ανάπτυξη των εναλλακτικών μορφών τουρισμού ενώ παράλληλα επιδιώκει τη διαφοροποίηση του τουριστικού προϊόντος της, την αύξηση των επαναλαμβανόμενων τουριστών, της διάρκειας διαμονής τους καθώς και τη μείωση της εποχικότητας</a:t>
            </a:r>
          </a:p>
          <a:p>
            <a:pPr marL="342900" lvl="0" indent="-342900" fontAlgn="auto">
              <a:spcBef>
                <a:spcPct val="20000"/>
              </a:spcBef>
              <a:spcAft>
                <a:spcPts val="0"/>
              </a:spcAft>
              <a:buClr>
                <a:srgbClr val="F0A22E"/>
              </a:buClr>
              <a:buSzPct val="70000"/>
              <a:buFont typeface="Wingdings 2"/>
              <a:buChar char=""/>
              <a:defRPr/>
            </a:pPr>
            <a:r>
              <a:rPr lang="el-GR" sz="1400" i="1" dirty="0">
                <a:solidFill>
                  <a:srgbClr val="4E3B30"/>
                </a:solidFill>
                <a:latin typeface="Arial" pitchFamily="34" charset="0"/>
                <a:cs typeface="Arial" pitchFamily="34" charset="0"/>
              </a:rPr>
              <a:t>ΜΑΛΤΑ</a:t>
            </a:r>
          </a:p>
          <a:p>
            <a:pPr marL="342900" lvl="0" indent="-342900" fontAlgn="auto">
              <a:spcBef>
                <a:spcPct val="20000"/>
              </a:spcBef>
              <a:spcAft>
                <a:spcPts val="0"/>
              </a:spcAft>
              <a:buClr>
                <a:srgbClr val="F0A22E"/>
              </a:buClr>
              <a:buSzPct val="70000"/>
              <a:defRPr/>
            </a:pPr>
            <a:r>
              <a:rPr lang="el-GR" sz="1400" dirty="0">
                <a:solidFill>
                  <a:srgbClr val="4E3B30"/>
                </a:solidFill>
                <a:latin typeface="Arial" pitchFamily="34" charset="0"/>
                <a:cs typeface="Arial" pitchFamily="34" charset="0"/>
              </a:rPr>
              <a:t>Η Μάλτα, αποτελεί σήμερα μια βασική χώρα κυρίως υποδοχής τουριστών αν και η τουριστική ανάπτυξη του νησιού έχει αρκετά περιθώρια βελτίωσης. </a:t>
            </a:r>
          </a:p>
          <a:p>
            <a:pPr marL="342900" lvl="0" indent="-342900" algn="just" fontAlgn="auto">
              <a:spcBef>
                <a:spcPct val="20000"/>
              </a:spcBef>
              <a:spcAft>
                <a:spcPts val="0"/>
              </a:spcAft>
              <a:buClr>
                <a:srgbClr val="F0A22E"/>
              </a:buClr>
              <a:buSzPct val="70000"/>
              <a:defRPr/>
            </a:pPr>
            <a:r>
              <a:rPr lang="el-GR" sz="1400" dirty="0">
                <a:solidFill>
                  <a:srgbClr val="4E3B30"/>
                </a:solidFill>
                <a:latin typeface="Arial" pitchFamily="34" charset="0"/>
                <a:cs typeface="Arial" pitchFamily="34" charset="0"/>
              </a:rPr>
              <a:t>Οι τουριστικές υποδομές είναι αρκετά ανεπτυγμένες ενώ προβλήματα υπάρχουν στο χώρο των αερομεταφορών. Οι πόλοι έλξης των τουριστών είναι τα μνημεία πολιτιστικής κληρονομιάς της </a:t>
            </a:r>
            <a:r>
              <a:rPr lang="en-US" sz="1400" dirty="0">
                <a:solidFill>
                  <a:srgbClr val="4E3B30"/>
                </a:solidFill>
                <a:latin typeface="Arial" pitchFamily="34" charset="0"/>
                <a:cs typeface="Arial" pitchFamily="34" charset="0"/>
              </a:rPr>
              <a:t>UNESCO</a:t>
            </a:r>
            <a:r>
              <a:rPr lang="el-GR" sz="1400" dirty="0">
                <a:solidFill>
                  <a:srgbClr val="4E3B30"/>
                </a:solidFill>
                <a:latin typeface="Arial" pitchFamily="34" charset="0"/>
                <a:cs typeface="Arial" pitchFamily="34" charset="0"/>
              </a:rPr>
              <a:t>, η τοιχισμένη πόλη της Βαλέτα καθώς και ο καταδυτικός τουρισμός. </a:t>
            </a:r>
          </a:p>
          <a:p>
            <a:pPr marL="342900" lvl="0" indent="-342900" algn="just" fontAlgn="auto">
              <a:spcBef>
                <a:spcPct val="20000"/>
              </a:spcBef>
              <a:spcAft>
                <a:spcPts val="0"/>
              </a:spcAft>
              <a:buClr>
                <a:srgbClr val="F0A22E"/>
              </a:buClr>
              <a:buSzPct val="70000"/>
              <a:defRPr/>
            </a:pPr>
            <a:r>
              <a:rPr lang="el-GR" sz="1400" dirty="0">
                <a:solidFill>
                  <a:srgbClr val="4E3B30"/>
                </a:solidFill>
                <a:latin typeface="Arial" pitchFamily="34" charset="0"/>
                <a:cs typeface="Arial" pitchFamily="34" charset="0"/>
              </a:rPr>
              <a:t>Στόχος της </a:t>
            </a:r>
            <a:r>
              <a:rPr lang="en-US" sz="1400" dirty="0">
                <a:solidFill>
                  <a:srgbClr val="4E3B30"/>
                </a:solidFill>
                <a:latin typeface="Arial" pitchFamily="34" charset="0"/>
                <a:cs typeface="Arial" pitchFamily="34" charset="0"/>
              </a:rPr>
              <a:t>Malta Tourist Authority</a:t>
            </a:r>
            <a:r>
              <a:rPr lang="el-GR" sz="1400" dirty="0">
                <a:solidFill>
                  <a:srgbClr val="4E3B30"/>
                </a:solidFill>
                <a:latin typeface="Arial" pitchFamily="34" charset="0"/>
                <a:cs typeface="Arial" pitchFamily="34" charset="0"/>
              </a:rPr>
              <a:t> είναι η επανατοποθέτηση του τουριστικού της προϊόντος, η διαφοροποίηση του από το πρότυπο του μαζικού τουρισμού και η καλύτερη δυνατή διασπορά της ζήτησης καθ’ όλη τη διάρκεια του έτους. </a:t>
            </a:r>
          </a:p>
          <a:p>
            <a:pPr marL="342900" lvl="0" indent="-342900" algn="just" fontAlgn="auto">
              <a:spcBef>
                <a:spcPct val="20000"/>
              </a:spcBef>
              <a:spcAft>
                <a:spcPts val="0"/>
              </a:spcAft>
              <a:buClr>
                <a:srgbClr val="F0A22E"/>
              </a:buClr>
              <a:buSzPct val="70000"/>
              <a:defRPr/>
            </a:pPr>
            <a:r>
              <a:rPr lang="el-GR" sz="1400" dirty="0">
                <a:solidFill>
                  <a:srgbClr val="4E3B30"/>
                </a:solidFill>
                <a:latin typeface="Arial" pitchFamily="34" charset="0"/>
                <a:cs typeface="Arial" pitchFamily="34" charset="0"/>
              </a:rPr>
              <a:t>Μέσα σε αυτά τα πλαίσια επιδιώκεται η ανάπτυξη του περιπατητικού τουρισμού, του πολιτιστικού τουρισμού και των σύντομων επισκέψεων (</a:t>
            </a:r>
            <a:r>
              <a:rPr lang="en-US" sz="1400" dirty="0">
                <a:solidFill>
                  <a:srgbClr val="4E3B30"/>
                </a:solidFill>
                <a:latin typeface="Arial" pitchFamily="34" charset="0"/>
                <a:cs typeface="Arial" pitchFamily="34" charset="0"/>
              </a:rPr>
              <a:t>short breaks</a:t>
            </a:r>
            <a:r>
              <a:rPr lang="el-GR" sz="1400" dirty="0">
                <a:solidFill>
                  <a:srgbClr val="4E3B30"/>
                </a:solidFill>
                <a:latin typeface="Arial" pitchFamily="34" charset="0"/>
                <a:cs typeface="Arial" pitchFamily="34" charset="0"/>
              </a:rPr>
              <a:t>). </a:t>
            </a:r>
          </a:p>
        </p:txBody>
      </p:sp>
    </p:spTree>
    <p:extLst>
      <p:ext uri="{BB962C8B-B14F-4D97-AF65-F5344CB8AC3E}">
        <p14:creationId xmlns:p14="http://schemas.microsoft.com/office/powerpoint/2010/main" val="11467972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p:cNvSpPr>
            <a:spLocks noGrp="1"/>
          </p:cNvSpPr>
          <p:nvPr>
            <p:ph type="sldNum" sz="quarter" idx="12"/>
          </p:nvPr>
        </p:nvSpPr>
        <p:spPr/>
        <p:txBody>
          <a:bodyPr/>
          <a:lstStyle/>
          <a:p>
            <a:pPr>
              <a:defRPr/>
            </a:pPr>
            <a:fld id="{141D2B0B-6348-44AF-BA5E-7E632E406514}" type="slidenum">
              <a:rPr lang="en-US" smtClean="0"/>
              <a:pPr>
                <a:defRPr/>
              </a:pPr>
              <a:t>13</a:t>
            </a:fld>
            <a:endParaRPr lang="en-US"/>
          </a:p>
        </p:txBody>
      </p:sp>
      <p:sp>
        <p:nvSpPr>
          <p:cNvPr id="3" name="Ορθογώνιο 2"/>
          <p:cNvSpPr/>
          <p:nvPr/>
        </p:nvSpPr>
        <p:spPr>
          <a:xfrm>
            <a:off x="179512" y="1191465"/>
            <a:ext cx="8208912" cy="2751522"/>
          </a:xfrm>
          <a:prstGeom prst="rect">
            <a:avLst/>
          </a:prstGeom>
        </p:spPr>
        <p:txBody>
          <a:bodyPr wrap="square">
            <a:spAutoFit/>
          </a:bodyPr>
          <a:lstStyle/>
          <a:p>
            <a:pPr marL="342900" lvl="0" indent="-342900" algn="just">
              <a:spcBef>
                <a:spcPct val="20000"/>
              </a:spcBef>
              <a:buClr>
                <a:srgbClr val="F0A22E"/>
              </a:buClr>
              <a:buSzPct val="70000"/>
              <a:buFont typeface="Wingdings 2" pitchFamily="18" charset="2"/>
              <a:buChar char=""/>
            </a:pPr>
            <a:r>
              <a:rPr lang="el-GR" sz="1600" i="1" dirty="0">
                <a:solidFill>
                  <a:srgbClr val="4E3B30"/>
                </a:solidFill>
                <a:latin typeface="Arial" charset="0"/>
              </a:rPr>
              <a:t>ΟΥΓΓΑΡΙΑ</a:t>
            </a:r>
          </a:p>
          <a:p>
            <a:pPr marL="342900" lvl="0" indent="-342900" algn="just">
              <a:spcBef>
                <a:spcPct val="20000"/>
              </a:spcBef>
              <a:buClr>
                <a:srgbClr val="F0A22E"/>
              </a:buClr>
              <a:buSzPct val="70000"/>
            </a:pPr>
            <a:r>
              <a:rPr lang="el-GR" sz="1600" dirty="0">
                <a:solidFill>
                  <a:srgbClr val="4E3B30"/>
                </a:solidFill>
                <a:latin typeface="Arial" charset="0"/>
              </a:rPr>
              <a:t>Στην Ουγγαρία βασικός πόλος έλξης είναι η πρωτεύουσα της, Βουδαπέστη. </a:t>
            </a:r>
          </a:p>
          <a:p>
            <a:pPr marL="342900" lvl="0" indent="-342900" algn="just">
              <a:spcBef>
                <a:spcPct val="20000"/>
              </a:spcBef>
              <a:buClr>
                <a:srgbClr val="F0A22E"/>
              </a:buClr>
              <a:buSzPct val="70000"/>
            </a:pPr>
            <a:r>
              <a:rPr lang="el-GR" sz="1600" dirty="0">
                <a:solidFill>
                  <a:srgbClr val="4E3B30"/>
                </a:solidFill>
                <a:latin typeface="Arial" charset="0"/>
              </a:rPr>
              <a:t>Κύρια επιδίωξη του </a:t>
            </a:r>
            <a:r>
              <a:rPr lang="en-US" sz="1600" dirty="0">
                <a:solidFill>
                  <a:srgbClr val="4E3B30"/>
                </a:solidFill>
                <a:latin typeface="Arial" charset="0"/>
              </a:rPr>
              <a:t>Hungarian Tourist Board</a:t>
            </a:r>
            <a:r>
              <a:rPr lang="el-GR" sz="1600" dirty="0">
                <a:solidFill>
                  <a:srgbClr val="4E3B30"/>
                </a:solidFill>
                <a:latin typeface="Arial" charset="0"/>
              </a:rPr>
              <a:t> είναι να κάνει τη χώρα δημοφιλή προορισμό σε πολίτες προερχόμενους από δυτικοευρωπαϊκές χώρες. </a:t>
            </a:r>
          </a:p>
          <a:p>
            <a:pPr marL="342900" lvl="0" indent="-342900" algn="just">
              <a:spcBef>
                <a:spcPct val="20000"/>
              </a:spcBef>
              <a:buClr>
                <a:srgbClr val="F0A22E"/>
              </a:buClr>
              <a:buSzPct val="70000"/>
            </a:pPr>
            <a:r>
              <a:rPr lang="el-GR" sz="1600" dirty="0">
                <a:solidFill>
                  <a:srgbClr val="4E3B30"/>
                </a:solidFill>
                <a:latin typeface="Arial" charset="0"/>
              </a:rPr>
              <a:t>Επιπλέον, στοχεύσει σε μεγάλο βαθμό στη προσέλκυση αεροπορικών εταιρειών χαμηλού κόστους. </a:t>
            </a:r>
          </a:p>
          <a:p>
            <a:pPr marL="342900" lvl="0" indent="-342900" algn="just">
              <a:spcBef>
                <a:spcPct val="20000"/>
              </a:spcBef>
              <a:buClr>
                <a:srgbClr val="F0A22E"/>
              </a:buClr>
              <a:buSzPct val="70000"/>
            </a:pPr>
            <a:r>
              <a:rPr lang="el-GR" sz="1600" dirty="0">
                <a:solidFill>
                  <a:srgbClr val="4E3B30"/>
                </a:solidFill>
                <a:latin typeface="Arial" charset="0"/>
              </a:rPr>
              <a:t>Μεγάλη βαρύτητα έχει δοθεί επίσης στην ανάπτυξη του ιαματικού τουρισμού καθώς η Βουδαπέστη θεωρείται η μεγαλύτερη ιαματική πόλη της Ευρώπης. Η Ουγγαρία επενδύει αρκετά στην ανάπτυξη των τουριστικών υποδομών καθώς και στην εκπαίδευση του προσωπικού </a:t>
            </a:r>
          </a:p>
        </p:txBody>
      </p:sp>
    </p:spTree>
    <p:extLst>
      <p:ext uri="{BB962C8B-B14F-4D97-AF65-F5344CB8AC3E}">
        <p14:creationId xmlns:p14="http://schemas.microsoft.com/office/powerpoint/2010/main" val="9044220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p:cNvSpPr>
            <a:spLocks noGrp="1"/>
          </p:cNvSpPr>
          <p:nvPr>
            <p:ph type="title"/>
          </p:nvPr>
        </p:nvSpPr>
        <p:spPr/>
        <p:txBody>
          <a:bodyPr/>
          <a:lstStyle/>
          <a:p>
            <a:pPr lvl="0" eaLnBrk="1" hangingPunct="1"/>
            <a:r>
              <a:rPr lang="el-GR" sz="2400" b="1" kern="1200" dirty="0">
                <a:solidFill>
                  <a:prstClr val="black"/>
                </a:solidFill>
                <a:latin typeface="Arial" charset="0"/>
                <a:ea typeface="+mn-ea"/>
                <a:cs typeface="Arial" charset="0"/>
              </a:rPr>
              <a:t>ΠΟΛΙΤΙΚΕΣ ΠΟΛΙΤΙΣΤΙΚΟΥ ΤΟΥΡΙΣΜΟΥ </a:t>
            </a:r>
            <a:endParaRPr lang="el-GR" sz="2400" b="1" kern="1200" dirty="0">
              <a:solidFill>
                <a:prstClr val="black"/>
              </a:solidFill>
              <a:latin typeface="Franklin Gothic Book" pitchFamily="34" charset="0"/>
              <a:ea typeface="+mn-ea"/>
              <a:cs typeface="Arial" charset="0"/>
            </a:endParaRPr>
          </a:p>
        </p:txBody>
      </p:sp>
      <p:sp>
        <p:nvSpPr>
          <p:cNvPr id="2" name="Θέση αριθμού διαφάνειας 1"/>
          <p:cNvSpPr>
            <a:spLocks noGrp="1"/>
          </p:cNvSpPr>
          <p:nvPr>
            <p:ph type="sldNum" sz="quarter" idx="12"/>
          </p:nvPr>
        </p:nvSpPr>
        <p:spPr/>
        <p:txBody>
          <a:bodyPr/>
          <a:lstStyle/>
          <a:p>
            <a:pPr>
              <a:defRPr/>
            </a:pPr>
            <a:fld id="{141D2B0B-6348-44AF-BA5E-7E632E406514}" type="slidenum">
              <a:rPr lang="en-US" smtClean="0"/>
              <a:pPr>
                <a:defRPr/>
              </a:pPr>
              <a:t>14</a:t>
            </a:fld>
            <a:endParaRPr lang="en-US"/>
          </a:p>
        </p:txBody>
      </p:sp>
      <p:sp>
        <p:nvSpPr>
          <p:cNvPr id="4" name="Ορθογώνιο 3"/>
          <p:cNvSpPr/>
          <p:nvPr/>
        </p:nvSpPr>
        <p:spPr>
          <a:xfrm>
            <a:off x="2411760" y="1988840"/>
            <a:ext cx="4572000" cy="3262432"/>
          </a:xfrm>
          <a:prstGeom prst="rect">
            <a:avLst/>
          </a:prstGeom>
        </p:spPr>
        <p:txBody>
          <a:bodyPr>
            <a:spAutoFit/>
          </a:bodyPr>
          <a:lstStyle/>
          <a:p>
            <a:pPr marL="285750" lvl="0" indent="-285750" algn="just">
              <a:spcBef>
                <a:spcPct val="20000"/>
              </a:spcBef>
              <a:buClr>
                <a:srgbClr val="F0A22E"/>
              </a:buClr>
              <a:buSzPct val="70000"/>
              <a:buFont typeface="Arial" panose="020B0604020202020204" pitchFamily="34" charset="0"/>
              <a:buChar char="•"/>
            </a:pPr>
            <a:r>
              <a:rPr lang="el-GR" sz="1600" dirty="0">
                <a:solidFill>
                  <a:srgbClr val="4E3B30"/>
                </a:solidFill>
                <a:latin typeface="Arial" charset="0"/>
              </a:rPr>
              <a:t>Πρόγραμμα πολιτισμός </a:t>
            </a:r>
          </a:p>
          <a:p>
            <a:pPr marL="285750" lvl="0" indent="-285750" algn="just">
              <a:spcBef>
                <a:spcPct val="20000"/>
              </a:spcBef>
              <a:buClr>
                <a:srgbClr val="F0A22E"/>
              </a:buClr>
              <a:buSzPct val="70000"/>
              <a:buFont typeface="Arial" panose="020B0604020202020204" pitchFamily="34" charset="0"/>
              <a:buChar char="•"/>
            </a:pPr>
            <a:r>
              <a:rPr lang="el-GR" sz="1600" dirty="0">
                <a:solidFill>
                  <a:srgbClr val="4E3B30"/>
                </a:solidFill>
                <a:latin typeface="Arial" charset="0"/>
              </a:rPr>
              <a:t>Θεσμός πολιτιστικής Πρωτεύουσας</a:t>
            </a:r>
          </a:p>
          <a:p>
            <a:pPr marL="285750" lvl="0" indent="-285750" algn="just">
              <a:spcBef>
                <a:spcPct val="20000"/>
              </a:spcBef>
              <a:buClr>
                <a:srgbClr val="F0A22E"/>
              </a:buClr>
              <a:buSzPct val="70000"/>
              <a:buFont typeface="Arial" panose="020B0604020202020204" pitchFamily="34" charset="0"/>
              <a:buChar char="•"/>
            </a:pPr>
            <a:r>
              <a:rPr lang="el-GR" sz="1600" dirty="0">
                <a:solidFill>
                  <a:srgbClr val="4E3B30"/>
                </a:solidFill>
                <a:latin typeface="Arial" charset="0"/>
              </a:rPr>
              <a:t>Πολιτιστικές διαδρομές </a:t>
            </a:r>
          </a:p>
          <a:p>
            <a:pPr marL="285750" lvl="0" indent="-285750" algn="just">
              <a:spcBef>
                <a:spcPct val="20000"/>
              </a:spcBef>
              <a:buClr>
                <a:srgbClr val="F0A22E"/>
              </a:buClr>
              <a:buSzPct val="70000"/>
              <a:buFont typeface="Arial" panose="020B0604020202020204" pitchFamily="34" charset="0"/>
              <a:buChar char="•"/>
            </a:pPr>
            <a:r>
              <a:rPr lang="en-US" sz="1600" dirty="0">
                <a:solidFill>
                  <a:srgbClr val="4E3B30"/>
                </a:solidFill>
                <a:latin typeface="Arial" charset="0"/>
              </a:rPr>
              <a:t>UNESCO</a:t>
            </a:r>
          </a:p>
          <a:p>
            <a:pPr marL="285750" lvl="0" indent="-285750" algn="just">
              <a:spcBef>
                <a:spcPct val="20000"/>
              </a:spcBef>
              <a:buClr>
                <a:srgbClr val="F0A22E"/>
              </a:buClr>
              <a:buSzPct val="70000"/>
              <a:buFont typeface="Arial" panose="020B0604020202020204" pitchFamily="34" charset="0"/>
              <a:buChar char="•"/>
            </a:pPr>
            <a:r>
              <a:rPr lang="en-US" sz="1600" dirty="0">
                <a:solidFill>
                  <a:srgbClr val="4E3B30"/>
                </a:solidFill>
                <a:latin typeface="Arial" charset="0"/>
              </a:rPr>
              <a:t>ICOMOS</a:t>
            </a:r>
            <a:endParaRPr lang="el-GR" sz="1600" dirty="0">
              <a:solidFill>
                <a:srgbClr val="4E3B30"/>
              </a:solidFill>
              <a:latin typeface="Arial" charset="0"/>
            </a:endParaRPr>
          </a:p>
          <a:p>
            <a:pPr marL="285750" lvl="0" indent="-285750" algn="just">
              <a:spcBef>
                <a:spcPct val="20000"/>
              </a:spcBef>
              <a:buClr>
                <a:srgbClr val="F0A22E"/>
              </a:buClr>
              <a:buSzPct val="70000"/>
              <a:buFont typeface="Arial" panose="020B0604020202020204" pitchFamily="34" charset="0"/>
              <a:buChar char="•"/>
            </a:pPr>
            <a:endParaRPr lang="el-GR" sz="1600" dirty="0">
              <a:solidFill>
                <a:srgbClr val="4E3B30"/>
              </a:solidFill>
              <a:latin typeface="Arial" charset="0"/>
            </a:endParaRPr>
          </a:p>
          <a:p>
            <a:pPr marL="285750" lvl="0" indent="-285750" algn="just">
              <a:spcBef>
                <a:spcPct val="20000"/>
              </a:spcBef>
              <a:buClr>
                <a:srgbClr val="F0A22E"/>
              </a:buClr>
              <a:buSzPct val="70000"/>
              <a:buFont typeface="Arial" panose="020B0604020202020204" pitchFamily="34" charset="0"/>
              <a:buChar char="•"/>
            </a:pPr>
            <a:endParaRPr lang="el-GR" sz="1600" dirty="0">
              <a:solidFill>
                <a:srgbClr val="4E3B30"/>
              </a:solidFill>
              <a:latin typeface="Arial" charset="0"/>
            </a:endParaRPr>
          </a:p>
          <a:p>
            <a:pPr marL="285750" lvl="0" indent="-285750" algn="just">
              <a:spcBef>
                <a:spcPct val="20000"/>
              </a:spcBef>
              <a:buClr>
                <a:srgbClr val="F0A22E"/>
              </a:buClr>
              <a:buSzPct val="70000"/>
              <a:buFont typeface="Arial" panose="020B0604020202020204" pitchFamily="34" charset="0"/>
              <a:buChar char="•"/>
            </a:pPr>
            <a:r>
              <a:rPr lang="el-GR" sz="1800" b="1" dirty="0">
                <a:solidFill>
                  <a:srgbClr val="4E3B30"/>
                </a:solidFill>
                <a:latin typeface="Arial" charset="0"/>
              </a:rPr>
              <a:t>Προσφορά και διανομή των πολιτιστικών προϊόντων</a:t>
            </a:r>
          </a:p>
          <a:p>
            <a:pPr marL="285750" lvl="0" indent="-285750" algn="just">
              <a:spcBef>
                <a:spcPct val="20000"/>
              </a:spcBef>
              <a:buClr>
                <a:srgbClr val="F0A22E"/>
              </a:buClr>
              <a:buSzPct val="70000"/>
              <a:buFont typeface="Arial" panose="020B0604020202020204" pitchFamily="34" charset="0"/>
              <a:buChar char="•"/>
            </a:pPr>
            <a:r>
              <a:rPr lang="el-GR" sz="1600" dirty="0">
                <a:solidFill>
                  <a:srgbClr val="4E3B30"/>
                </a:solidFill>
                <a:latin typeface="Arial" charset="0"/>
              </a:rPr>
              <a:t> </a:t>
            </a:r>
            <a:r>
              <a:rPr lang="en-US" sz="1600" dirty="0">
                <a:solidFill>
                  <a:srgbClr val="4E3B30"/>
                </a:solidFill>
                <a:latin typeface="Arial" charset="0"/>
              </a:rPr>
              <a:t> </a:t>
            </a:r>
            <a:r>
              <a:rPr lang="el-GR" sz="1600" dirty="0">
                <a:solidFill>
                  <a:srgbClr val="4E3B30"/>
                </a:solidFill>
                <a:latin typeface="Arial" charset="0"/>
              </a:rPr>
              <a:t>Ταξιδιωτικοί πράκτορες – Μέσα κοινωνικής δικτύωσης</a:t>
            </a:r>
          </a:p>
        </p:txBody>
      </p:sp>
    </p:spTree>
    <p:extLst>
      <p:ext uri="{BB962C8B-B14F-4D97-AF65-F5344CB8AC3E}">
        <p14:creationId xmlns:p14="http://schemas.microsoft.com/office/powerpoint/2010/main" val="6006774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idx="1"/>
          </p:nvPr>
        </p:nvSpPr>
        <p:spPr>
          <a:xfrm>
            <a:off x="179388" y="0"/>
            <a:ext cx="8964612" cy="6858000"/>
          </a:xfrm>
        </p:spPr>
        <p:txBody>
          <a:bodyPr/>
          <a:lstStyle/>
          <a:p>
            <a:pPr marL="0" indent="0">
              <a:buFontTx/>
              <a:buNone/>
            </a:pPr>
            <a:endParaRPr lang="el-GR" sz="2800" b="1" smtClean="0"/>
          </a:p>
          <a:p>
            <a:pPr marL="0" indent="0" algn="ctr">
              <a:buFontTx/>
              <a:buNone/>
            </a:pPr>
            <a:r>
              <a:rPr lang="el-GR" sz="2800" b="1" smtClean="0">
                <a:solidFill>
                  <a:srgbClr val="800000"/>
                </a:solidFill>
                <a:latin typeface="Calibri" pitchFamily="34" charset="0"/>
              </a:rPr>
              <a:t>Ο πολιτιστικός τουρισμός  </a:t>
            </a:r>
          </a:p>
          <a:p>
            <a:pPr marL="0" indent="0">
              <a:buFontTx/>
              <a:buNone/>
            </a:pPr>
            <a:endParaRPr lang="el-GR" sz="2800" smtClean="0">
              <a:solidFill>
                <a:srgbClr val="800000"/>
              </a:solidFill>
              <a:latin typeface="Calibri" pitchFamily="34" charset="0"/>
            </a:endParaRPr>
          </a:p>
          <a:p>
            <a:pPr marL="0" indent="0">
              <a:buFontTx/>
              <a:buNone/>
            </a:pPr>
            <a:r>
              <a:rPr lang="el-GR" sz="2800" smtClean="0">
                <a:solidFill>
                  <a:srgbClr val="800000"/>
                </a:solidFill>
                <a:latin typeface="Calibri" pitchFamily="34" charset="0"/>
              </a:rPr>
              <a:t>Ο σύγχρονος πολιτιστικός τουρισμός μετατρέπει την εμπειρία σε συναλλαγή και αφορά σε μετάβαση</a:t>
            </a:r>
            <a:r>
              <a:rPr lang="en-US" sz="2800" smtClean="0">
                <a:solidFill>
                  <a:srgbClr val="800000"/>
                </a:solidFill>
                <a:latin typeface="Calibri" pitchFamily="34" charset="0"/>
              </a:rPr>
              <a:t>:</a:t>
            </a:r>
          </a:p>
          <a:p>
            <a:pPr marL="0" indent="0">
              <a:buFontTx/>
              <a:buNone/>
            </a:pPr>
            <a:endParaRPr lang="en-US" sz="2800" smtClean="0">
              <a:solidFill>
                <a:srgbClr val="800000"/>
              </a:solidFill>
              <a:latin typeface="Calibri" pitchFamily="34" charset="0"/>
            </a:endParaRPr>
          </a:p>
          <a:p>
            <a:pPr marL="0" indent="0"/>
            <a:r>
              <a:rPr lang="el-GR" sz="2800" i="1" smtClean="0">
                <a:solidFill>
                  <a:srgbClr val="800000"/>
                </a:solidFill>
                <a:latin typeface="Calibri" pitchFamily="34" charset="0"/>
              </a:rPr>
              <a:t>από τη συμβατική εμπειρία των πολιτιστικών πόρων</a:t>
            </a:r>
            <a:endParaRPr lang="en-US" sz="2800" i="1" smtClean="0">
              <a:solidFill>
                <a:srgbClr val="800000"/>
              </a:solidFill>
              <a:latin typeface="Calibri" pitchFamily="34" charset="0"/>
            </a:endParaRPr>
          </a:p>
          <a:p>
            <a:pPr marL="0" indent="0"/>
            <a:endParaRPr lang="en-US" sz="2800" i="1" smtClean="0">
              <a:solidFill>
                <a:srgbClr val="800000"/>
              </a:solidFill>
              <a:latin typeface="Calibri" pitchFamily="34" charset="0"/>
            </a:endParaRPr>
          </a:p>
          <a:p>
            <a:pPr marL="0" indent="0"/>
            <a:r>
              <a:rPr lang="el-GR" sz="2800" i="1" smtClean="0">
                <a:solidFill>
                  <a:srgbClr val="800000"/>
                </a:solidFill>
                <a:latin typeface="Calibri" pitchFamily="34" charset="0"/>
              </a:rPr>
              <a:t>στην έμφαση και διεύρυνση της προσφοράς με αισθητικές και βιωματικές αξίες στις εγκαταστάσεις - επιχειρήσεις πολιτιστικής πολυμορφίας και αναψυχής, καθώς και στην ευρύτερη περιοχή</a:t>
            </a:r>
            <a:r>
              <a:rPr lang="el-GR" sz="2800" b="1" i="1" smtClean="0"/>
              <a:t> </a:t>
            </a:r>
          </a:p>
          <a:p>
            <a:pPr marL="0" indent="0">
              <a:buFontTx/>
              <a:buNone/>
            </a:pPr>
            <a:endParaRPr lang="el-GR" sz="2800" b="1" i="1" smtClean="0"/>
          </a:p>
          <a:p>
            <a:pPr marL="0" indent="0">
              <a:buFontTx/>
              <a:buNone/>
            </a:pPr>
            <a:endParaRPr lang="el-GR" sz="2800" b="1" smtClean="0"/>
          </a:p>
        </p:txBody>
      </p:sp>
      <p:sp>
        <p:nvSpPr>
          <p:cNvPr id="28675" name="Slide Number Placeholder 1"/>
          <p:cNvSpPr>
            <a:spLocks noGrp="1"/>
          </p:cNvSpPr>
          <p:nvPr>
            <p:ph type="sldNum" sz="quarter" idx="12"/>
          </p:nvPr>
        </p:nvSpPr>
        <p:spPr>
          <a:noFill/>
        </p:spPr>
        <p:txBody>
          <a:bodyPr/>
          <a:lstStyle/>
          <a:p>
            <a:fld id="{38CE94FE-6E69-43C0-8713-1FA4B6E23F96}" type="slidenum">
              <a:rPr lang="en-US" smtClean="0">
                <a:cs typeface="Arial" charset="0"/>
              </a:rPr>
              <a:pPr/>
              <a:t>15</a:t>
            </a:fld>
            <a:endParaRPr lang="en-US" smtClean="0">
              <a:cs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idx="1"/>
          </p:nvPr>
        </p:nvSpPr>
        <p:spPr>
          <a:xfrm>
            <a:off x="457200" y="1773238"/>
            <a:ext cx="8507413" cy="5084762"/>
          </a:xfrm>
        </p:spPr>
        <p:txBody>
          <a:bodyPr/>
          <a:lstStyle/>
          <a:p>
            <a:pPr marL="0" indent="0">
              <a:lnSpc>
                <a:spcPct val="90000"/>
              </a:lnSpc>
              <a:buFontTx/>
              <a:buNone/>
            </a:pPr>
            <a:endParaRPr lang="en-US" sz="2400" smtClean="0"/>
          </a:p>
          <a:p>
            <a:pPr marL="0" indent="0">
              <a:lnSpc>
                <a:spcPct val="90000"/>
              </a:lnSpc>
              <a:buFontTx/>
              <a:buNone/>
            </a:pPr>
            <a:endParaRPr lang="en-US" sz="2400" smtClean="0"/>
          </a:p>
          <a:p>
            <a:pPr marL="0" indent="0">
              <a:lnSpc>
                <a:spcPct val="90000"/>
              </a:lnSpc>
              <a:buFontTx/>
              <a:buNone/>
            </a:pPr>
            <a:endParaRPr lang="en-US" sz="2400" smtClean="0"/>
          </a:p>
          <a:p>
            <a:pPr marL="0" indent="0">
              <a:lnSpc>
                <a:spcPct val="90000"/>
              </a:lnSpc>
              <a:buFontTx/>
              <a:buNone/>
            </a:pPr>
            <a:endParaRPr lang="en-US" sz="2800" smtClean="0"/>
          </a:p>
          <a:p>
            <a:pPr marL="0" indent="0">
              <a:lnSpc>
                <a:spcPct val="90000"/>
              </a:lnSpc>
              <a:buFontTx/>
              <a:buNone/>
            </a:pPr>
            <a:endParaRPr lang="el-GR" sz="2800" smtClean="0"/>
          </a:p>
          <a:p>
            <a:pPr marL="0" indent="0">
              <a:lnSpc>
                <a:spcPct val="90000"/>
              </a:lnSpc>
              <a:buFontTx/>
              <a:buNone/>
            </a:pPr>
            <a:r>
              <a:rPr lang="el-GR" sz="2800" smtClean="0">
                <a:solidFill>
                  <a:srgbClr val="800000"/>
                </a:solidFill>
                <a:latin typeface="Calibri" pitchFamily="34" charset="0"/>
              </a:rPr>
              <a:t>Οι επιχειρήσεις, αξιοποιώντας στοιχεία αυθεντικότητας του χώρου (φυσικό και δομημένο περιβάλλον – τοπίο – τοπικά προϊόντα - γαστρονομία κ.λπ.), συν-δημιουργούν με τον επισκέπτη, που αναζητά την ευχαρίστηση, εξατομικευμένες εμπειρίες σύνδεσης του παρελθόντος με το παρόν</a:t>
            </a:r>
          </a:p>
        </p:txBody>
      </p:sp>
      <p:sp>
        <p:nvSpPr>
          <p:cNvPr id="29700" name="Slide Number Placeholder 2"/>
          <p:cNvSpPr>
            <a:spLocks noGrp="1"/>
          </p:cNvSpPr>
          <p:nvPr>
            <p:ph type="sldNum" sz="quarter" idx="12"/>
          </p:nvPr>
        </p:nvSpPr>
        <p:spPr>
          <a:noFill/>
        </p:spPr>
        <p:txBody>
          <a:bodyPr/>
          <a:lstStyle/>
          <a:p>
            <a:fld id="{7BA70029-E90A-4CE4-84B3-C82039113B5F}" type="slidenum">
              <a:rPr lang="en-US" smtClean="0">
                <a:cs typeface="Arial" charset="0"/>
              </a:rPr>
              <a:pPr/>
              <a:t>16</a:t>
            </a:fld>
            <a:endParaRPr lang="en-US" smtClean="0">
              <a:cs typeface="Arial" charset="0"/>
            </a:endParaRPr>
          </a:p>
        </p:txBody>
      </p:sp>
      <p:pic>
        <p:nvPicPr>
          <p:cNvPr id="29699" name="Picture 1"/>
          <p:cNvPicPr>
            <a:picLocks noChangeAspect="1"/>
          </p:cNvPicPr>
          <p:nvPr/>
        </p:nvPicPr>
        <p:blipFill>
          <a:blip r:embed="rId2"/>
          <a:srcRect/>
          <a:stretch>
            <a:fillRect/>
          </a:stretch>
        </p:blipFill>
        <p:spPr bwMode="auto">
          <a:xfrm>
            <a:off x="539750" y="258763"/>
            <a:ext cx="4608513" cy="3170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30722" name="Rectangle 2"/>
          <p:cNvSpPr>
            <a:spLocks noGrp="1" noRot="1" noChangeArrowheads="1"/>
          </p:cNvSpPr>
          <p:nvPr>
            <p:ph idx="1"/>
          </p:nvPr>
        </p:nvSpPr>
        <p:spPr>
          <a:xfrm>
            <a:off x="228600" y="260350"/>
            <a:ext cx="8763000" cy="6292850"/>
          </a:xfrm>
        </p:spPr>
        <p:txBody>
          <a:bodyPr/>
          <a:lstStyle/>
          <a:p>
            <a:pPr marL="0" indent="0">
              <a:lnSpc>
                <a:spcPct val="90000"/>
              </a:lnSpc>
              <a:buFontTx/>
              <a:buNone/>
            </a:pPr>
            <a:r>
              <a:rPr lang="el-GR" sz="2400" smtClean="0">
                <a:solidFill>
                  <a:srgbClr val="800000"/>
                </a:solidFill>
                <a:latin typeface="Calibri" pitchFamily="34" charset="0"/>
              </a:rPr>
              <a:t>Το Ελληνικό τουριστικό προϊόν κατά κύριο λόγο έχει διαμορφωθεί και αποτείνεται πέραν του παραλίου και στον ορεινό, μη διαφοροποιημένο τοπικά, μαζικό τουρισμό με έντονες περιβαλλοντικές, αισθητικές και λοιπές επιπτώσεις</a:t>
            </a:r>
            <a:endParaRPr lang="en-US" sz="2400" smtClean="0">
              <a:solidFill>
                <a:srgbClr val="800000"/>
              </a:solidFill>
              <a:latin typeface="Calibri" pitchFamily="34" charset="0"/>
            </a:endParaRPr>
          </a:p>
          <a:p>
            <a:pPr marL="0" indent="0" algn="ctr">
              <a:lnSpc>
                <a:spcPct val="90000"/>
              </a:lnSpc>
              <a:buFontTx/>
              <a:buNone/>
            </a:pPr>
            <a:endParaRPr lang="en-US" sz="2400" b="1" smtClean="0">
              <a:solidFill>
                <a:srgbClr val="800000"/>
              </a:solidFill>
              <a:latin typeface="Arial" charset="0"/>
            </a:endParaRPr>
          </a:p>
          <a:p>
            <a:pPr marL="0" indent="0" algn="ctr">
              <a:lnSpc>
                <a:spcPct val="90000"/>
              </a:lnSpc>
              <a:buFontTx/>
              <a:buNone/>
            </a:pPr>
            <a:endParaRPr lang="el-GR" sz="2400" b="1" smtClean="0">
              <a:solidFill>
                <a:srgbClr val="800000"/>
              </a:solidFill>
              <a:latin typeface="Arial" charset="0"/>
            </a:endParaRPr>
          </a:p>
          <a:p>
            <a:pPr marL="0" indent="0" algn="ctr">
              <a:lnSpc>
                <a:spcPct val="90000"/>
              </a:lnSpc>
              <a:buFontTx/>
              <a:buNone/>
            </a:pPr>
            <a:r>
              <a:rPr lang="el-GR" sz="2400" b="1" smtClean="0">
                <a:latin typeface="Arial" charset="0"/>
              </a:rPr>
              <a:t> </a:t>
            </a:r>
          </a:p>
        </p:txBody>
      </p:sp>
      <p:sp>
        <p:nvSpPr>
          <p:cNvPr id="30724" name="Slide Number Placeholder 2"/>
          <p:cNvSpPr>
            <a:spLocks noGrp="1"/>
          </p:cNvSpPr>
          <p:nvPr>
            <p:ph type="sldNum" sz="quarter" idx="12"/>
          </p:nvPr>
        </p:nvSpPr>
        <p:spPr>
          <a:noFill/>
        </p:spPr>
        <p:txBody>
          <a:bodyPr/>
          <a:lstStyle/>
          <a:p>
            <a:fld id="{1A4F1C30-2039-463C-8F96-3E40A8211619}" type="slidenum">
              <a:rPr lang="en-US" smtClean="0">
                <a:cs typeface="Arial" charset="0"/>
              </a:rPr>
              <a:pPr/>
              <a:t>17</a:t>
            </a:fld>
            <a:endParaRPr lang="en-US" smtClean="0">
              <a:cs typeface="Arial" charset="0"/>
            </a:endParaRPr>
          </a:p>
        </p:txBody>
      </p:sp>
      <p:pic>
        <p:nvPicPr>
          <p:cNvPr id="30723" name="Picture 1"/>
          <p:cNvPicPr>
            <a:picLocks noChangeAspect="1"/>
          </p:cNvPicPr>
          <p:nvPr/>
        </p:nvPicPr>
        <p:blipFill>
          <a:blip r:embed="rId2"/>
          <a:srcRect/>
          <a:stretch>
            <a:fillRect/>
          </a:stretch>
        </p:blipFill>
        <p:spPr bwMode="auto">
          <a:xfrm>
            <a:off x="720725" y="2205038"/>
            <a:ext cx="7883525" cy="4464050"/>
          </a:xfrm>
          <a:prstGeom prst="rect">
            <a:avLst/>
          </a:prstGeom>
          <a:noFill/>
          <a:ln w="9525">
            <a:noFill/>
            <a:miter lim="800000"/>
            <a:headEnd/>
            <a:tailEnd/>
          </a:ln>
        </p:spPr>
      </p:pic>
    </p:spTree>
  </p:cSld>
  <p:clrMapOvr>
    <a:masterClrMapping/>
  </p:clrMapOvr>
  <p:transition>
    <p:wheel spokes="3"/>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323850" y="692150"/>
            <a:ext cx="8458200" cy="5614988"/>
          </a:xfrm>
          <a:prstGeom prst="rect">
            <a:avLst/>
          </a:prstGeom>
          <a:noFill/>
          <a:ln w="9525">
            <a:noFill/>
            <a:miter lim="800000"/>
            <a:headEnd/>
            <a:tailEnd/>
          </a:ln>
          <a:effectLst/>
        </p:spPr>
        <p:txBody>
          <a:bodyPr>
            <a:spAutoFit/>
          </a:bodyPr>
          <a:lstStyle/>
          <a:p>
            <a:pPr>
              <a:lnSpc>
                <a:spcPct val="90000"/>
              </a:lnSpc>
              <a:spcBef>
                <a:spcPct val="50000"/>
              </a:spcBef>
              <a:buClr>
                <a:schemeClr val="hlink"/>
              </a:buClr>
              <a:buSzPct val="70000"/>
              <a:buFont typeface="Wingdings" pitchFamily="2" charset="2"/>
              <a:buNone/>
              <a:defRPr/>
            </a:pPr>
            <a:r>
              <a:rPr lang="el-GR" sz="3000" dirty="0">
                <a:solidFill>
                  <a:srgbClr val="800000"/>
                </a:solidFill>
                <a:latin typeface="Calibri" pitchFamily="34" charset="0"/>
              </a:rPr>
              <a:t>Αφορά, </a:t>
            </a:r>
          </a:p>
          <a:p>
            <a:pPr>
              <a:lnSpc>
                <a:spcPct val="90000"/>
              </a:lnSpc>
              <a:spcBef>
                <a:spcPct val="50000"/>
              </a:spcBef>
              <a:buClr>
                <a:schemeClr val="hlink"/>
              </a:buClr>
              <a:buSzPct val="70000"/>
              <a:buFont typeface="Wingdings" pitchFamily="2" charset="2"/>
              <a:buNone/>
              <a:defRPr/>
            </a:pPr>
            <a:r>
              <a:rPr lang="el-GR" sz="3000" dirty="0">
                <a:solidFill>
                  <a:srgbClr val="800000"/>
                </a:solidFill>
                <a:latin typeface="Calibri" pitchFamily="34" charset="0"/>
              </a:rPr>
              <a:t>σ’ ένα τυποποιημένο και «απρόσωπο» προϊόν, με ανταγωνιστικότερες προϋποθέσεις</a:t>
            </a:r>
            <a:r>
              <a:rPr lang="en-US" sz="3000" dirty="0">
                <a:solidFill>
                  <a:srgbClr val="800000"/>
                </a:solidFill>
                <a:latin typeface="Calibri" pitchFamily="34" charset="0"/>
              </a:rPr>
              <a:t>. </a:t>
            </a:r>
            <a:endParaRPr lang="el-GR" sz="3000" dirty="0">
              <a:solidFill>
                <a:srgbClr val="800000"/>
              </a:solidFill>
              <a:latin typeface="Calibri" pitchFamily="34" charset="0"/>
            </a:endParaRPr>
          </a:p>
          <a:p>
            <a:pPr>
              <a:lnSpc>
                <a:spcPct val="90000"/>
              </a:lnSpc>
              <a:spcBef>
                <a:spcPct val="50000"/>
              </a:spcBef>
              <a:buClr>
                <a:schemeClr val="hlink"/>
              </a:buClr>
              <a:buSzPct val="70000"/>
              <a:buFont typeface="Wingdings" pitchFamily="2" charset="2"/>
              <a:buNone/>
              <a:defRPr/>
            </a:pPr>
            <a:r>
              <a:rPr lang="el-GR" sz="3000" dirty="0">
                <a:solidFill>
                  <a:srgbClr val="800000"/>
                </a:solidFill>
                <a:latin typeface="Calibri" pitchFamily="34" charset="0"/>
              </a:rPr>
              <a:t>Συνδέεται με</a:t>
            </a:r>
            <a:r>
              <a:rPr lang="en-US" sz="3000" dirty="0">
                <a:solidFill>
                  <a:srgbClr val="800000"/>
                </a:solidFill>
                <a:latin typeface="Calibri" pitchFamily="34" charset="0"/>
              </a:rPr>
              <a:t>:</a:t>
            </a:r>
          </a:p>
          <a:p>
            <a:pPr>
              <a:lnSpc>
                <a:spcPct val="90000"/>
              </a:lnSpc>
              <a:spcBef>
                <a:spcPct val="50000"/>
              </a:spcBef>
              <a:buClr>
                <a:schemeClr val="hlink"/>
              </a:buClr>
              <a:buSzPct val="70000"/>
              <a:buFont typeface="Wingdings" pitchFamily="2" charset="2"/>
              <a:buNone/>
              <a:defRPr/>
            </a:pPr>
            <a:r>
              <a:rPr lang="el-GR" sz="3000" dirty="0">
                <a:solidFill>
                  <a:srgbClr val="800000"/>
                </a:solidFill>
                <a:latin typeface="Calibri" pitchFamily="34" charset="0"/>
              </a:rPr>
              <a:t> την παροχή</a:t>
            </a:r>
            <a:r>
              <a:rPr lang="en-US" sz="3000" dirty="0">
                <a:solidFill>
                  <a:srgbClr val="800000"/>
                </a:solidFill>
                <a:latin typeface="Calibri" pitchFamily="34" charset="0"/>
              </a:rPr>
              <a:t> </a:t>
            </a:r>
            <a:r>
              <a:rPr lang="el-GR" sz="3000" dirty="0">
                <a:solidFill>
                  <a:srgbClr val="800000"/>
                </a:solidFill>
                <a:latin typeface="Calibri" pitchFamily="34" charset="0"/>
              </a:rPr>
              <a:t>σύγχρονων υπηρεσιών φιλοξενίας </a:t>
            </a:r>
            <a:endParaRPr lang="en-US" sz="3000" dirty="0">
              <a:solidFill>
                <a:srgbClr val="800000"/>
              </a:solidFill>
              <a:latin typeface="Calibri" pitchFamily="34" charset="0"/>
            </a:endParaRPr>
          </a:p>
          <a:p>
            <a:pPr>
              <a:lnSpc>
                <a:spcPct val="90000"/>
              </a:lnSpc>
              <a:spcBef>
                <a:spcPct val="50000"/>
              </a:spcBef>
              <a:buClr>
                <a:schemeClr val="hlink"/>
              </a:buClr>
              <a:buSzPct val="70000"/>
              <a:buFont typeface="Wingdings" pitchFamily="2" charset="2"/>
              <a:buNone/>
              <a:defRPr/>
            </a:pPr>
            <a:r>
              <a:rPr lang="el-GR" sz="3000" b="1" u="sng" dirty="0">
                <a:solidFill>
                  <a:srgbClr val="800000"/>
                </a:solidFill>
                <a:effectLst>
                  <a:outerShdw blurRad="38100" dist="38100" dir="2700000" algn="tl">
                    <a:srgbClr val="000000">
                      <a:alpha val="43137"/>
                    </a:srgbClr>
                  </a:outerShdw>
                </a:effectLst>
                <a:latin typeface="Calibri" pitchFamily="34" charset="0"/>
              </a:rPr>
              <a:t>αλλά δυστυχώς όχι </a:t>
            </a:r>
            <a:r>
              <a:rPr lang="el-GR" sz="3000" dirty="0">
                <a:solidFill>
                  <a:srgbClr val="800000"/>
                </a:solidFill>
                <a:latin typeface="Calibri" pitchFamily="34" charset="0"/>
              </a:rPr>
              <a:t>και με την προσφορά επιζητούμενων εμπειριών, που μπορεί να ικανοποιούν τις αισθήσεις (συναισθηματική πληρότητα) και να προσδίνουν προσωπικό νόημα, μέσα από συμμετοχικές και βιωματικές </a:t>
            </a:r>
            <a:r>
              <a:rPr lang="el-GR" sz="3000" dirty="0" err="1">
                <a:solidFill>
                  <a:srgbClr val="800000"/>
                </a:solidFill>
                <a:latin typeface="Calibri" pitchFamily="34" charset="0"/>
              </a:rPr>
              <a:t>πολυθεματικές</a:t>
            </a:r>
            <a:r>
              <a:rPr lang="el-GR" sz="3000" dirty="0">
                <a:solidFill>
                  <a:srgbClr val="800000"/>
                </a:solidFill>
                <a:latin typeface="Calibri" pitchFamily="34" charset="0"/>
              </a:rPr>
              <a:t> δραστηριότητες</a:t>
            </a:r>
            <a:r>
              <a:rPr lang="el-GR" b="1" dirty="0">
                <a:latin typeface="Arial" charset="0"/>
              </a:rPr>
              <a:t>  </a:t>
            </a:r>
          </a:p>
        </p:txBody>
      </p:sp>
      <p:sp>
        <p:nvSpPr>
          <p:cNvPr id="31747" name="Slide Number Placeholder 1"/>
          <p:cNvSpPr>
            <a:spLocks noGrp="1"/>
          </p:cNvSpPr>
          <p:nvPr>
            <p:ph type="sldNum" sz="quarter" idx="12"/>
          </p:nvPr>
        </p:nvSpPr>
        <p:spPr>
          <a:noFill/>
        </p:spPr>
        <p:txBody>
          <a:bodyPr/>
          <a:lstStyle/>
          <a:p>
            <a:fld id="{9953E619-86F6-43D6-BA44-9A717F32951B}" type="slidenum">
              <a:rPr lang="en-US" smtClean="0">
                <a:cs typeface="Arial" charset="0"/>
              </a:rPr>
              <a:pPr/>
              <a:t>18</a:t>
            </a:fld>
            <a:endParaRPr lang="en-US" smtClean="0">
              <a:cs typeface="Arial"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idx="1"/>
          </p:nvPr>
        </p:nvSpPr>
        <p:spPr>
          <a:xfrm>
            <a:off x="179388" y="188913"/>
            <a:ext cx="8785225" cy="6669087"/>
          </a:xfrm>
        </p:spPr>
        <p:txBody>
          <a:bodyPr/>
          <a:lstStyle/>
          <a:p>
            <a:pPr marL="0" indent="0" algn="ctr">
              <a:lnSpc>
                <a:spcPct val="90000"/>
              </a:lnSpc>
              <a:buFontTx/>
              <a:buNone/>
              <a:defRPr/>
            </a:pPr>
            <a:r>
              <a:rPr lang="el-GR" sz="2500" b="1" dirty="0" smtClean="0">
                <a:solidFill>
                  <a:srgbClr val="800000"/>
                </a:solidFill>
                <a:latin typeface="Calibri" pitchFamily="34" charset="0"/>
              </a:rPr>
              <a:t>ΧΑΡΑΚΤΗΡΙΣΤΙΚΑ ΣΥΓΧΡΟΝΩΝ  ΕΠΙΣΚΕΠΤΩΝ</a:t>
            </a:r>
          </a:p>
          <a:p>
            <a:pPr marL="0" indent="0" algn="ctr">
              <a:lnSpc>
                <a:spcPct val="90000"/>
              </a:lnSpc>
              <a:buFontTx/>
              <a:buNone/>
              <a:defRPr/>
            </a:pPr>
            <a:endParaRPr lang="el-GR" sz="2500" b="1" dirty="0" smtClean="0">
              <a:solidFill>
                <a:srgbClr val="800000"/>
              </a:solidFill>
              <a:latin typeface="Calibri" pitchFamily="34" charset="0"/>
            </a:endParaRPr>
          </a:p>
          <a:p>
            <a:pPr>
              <a:lnSpc>
                <a:spcPct val="90000"/>
              </a:lnSpc>
              <a:defRPr/>
            </a:pPr>
            <a:r>
              <a:rPr lang="el-GR" sz="2500" dirty="0" smtClean="0">
                <a:solidFill>
                  <a:srgbClr val="800000"/>
                </a:solidFill>
                <a:latin typeface="Calibri" pitchFamily="34" charset="0"/>
              </a:rPr>
              <a:t>Αναζητητές εμπειριών και νέων προσωπικών βιωμάτων</a:t>
            </a:r>
          </a:p>
          <a:p>
            <a:pPr>
              <a:lnSpc>
                <a:spcPct val="90000"/>
              </a:lnSpc>
              <a:defRPr/>
            </a:pPr>
            <a:r>
              <a:rPr lang="el-GR" sz="2500" dirty="0" smtClean="0">
                <a:solidFill>
                  <a:srgbClr val="800000"/>
                </a:solidFill>
                <a:latin typeface="Calibri" pitchFamily="34" charset="0"/>
              </a:rPr>
              <a:t>Συμμετέχουν στο πολιτιστικό γίγνεσθαι και τον τοπικό τρόπο ζωής</a:t>
            </a:r>
          </a:p>
          <a:p>
            <a:pPr>
              <a:lnSpc>
                <a:spcPct val="90000"/>
              </a:lnSpc>
              <a:defRPr/>
            </a:pPr>
            <a:r>
              <a:rPr lang="el-GR" sz="2500" dirty="0" smtClean="0">
                <a:solidFill>
                  <a:srgbClr val="800000"/>
                </a:solidFill>
                <a:latin typeface="Calibri" pitchFamily="34" charset="0"/>
              </a:rPr>
              <a:t>Αρέσκονται να διηγούνται τις εμπειρίες τους</a:t>
            </a:r>
          </a:p>
          <a:p>
            <a:pPr>
              <a:lnSpc>
                <a:spcPct val="90000"/>
              </a:lnSpc>
              <a:defRPr/>
            </a:pPr>
            <a:r>
              <a:rPr lang="el-GR" sz="2500" dirty="0" smtClean="0">
                <a:solidFill>
                  <a:srgbClr val="800000"/>
                </a:solidFill>
                <a:latin typeface="Calibri" pitchFamily="34" charset="0"/>
              </a:rPr>
              <a:t>Κοινωνικοί</a:t>
            </a:r>
          </a:p>
          <a:p>
            <a:pPr>
              <a:lnSpc>
                <a:spcPct val="90000"/>
              </a:lnSpc>
              <a:defRPr/>
            </a:pPr>
            <a:r>
              <a:rPr lang="el-GR" sz="2500" dirty="0" smtClean="0">
                <a:solidFill>
                  <a:srgbClr val="800000"/>
                </a:solidFill>
                <a:latin typeface="Calibri" pitchFamily="34" charset="0"/>
              </a:rPr>
              <a:t>Απολαμβάνουν την τοπική γνώση</a:t>
            </a:r>
          </a:p>
          <a:p>
            <a:pPr>
              <a:lnSpc>
                <a:spcPct val="90000"/>
              </a:lnSpc>
              <a:defRPr/>
            </a:pPr>
            <a:r>
              <a:rPr lang="el-GR" sz="2500" dirty="0" err="1" smtClean="0">
                <a:solidFill>
                  <a:srgbClr val="800000"/>
                </a:solidFill>
                <a:latin typeface="Calibri" pitchFamily="34" charset="0"/>
              </a:rPr>
              <a:t>Διαδραστικοί</a:t>
            </a:r>
            <a:r>
              <a:rPr lang="el-GR" sz="2500" dirty="0" smtClean="0">
                <a:solidFill>
                  <a:srgbClr val="800000"/>
                </a:solidFill>
                <a:latin typeface="Calibri" pitchFamily="34" charset="0"/>
              </a:rPr>
              <a:t> με τον τοπικό πληθυσμό</a:t>
            </a:r>
          </a:p>
          <a:p>
            <a:pPr>
              <a:lnSpc>
                <a:spcPct val="90000"/>
              </a:lnSpc>
              <a:defRPr/>
            </a:pPr>
            <a:r>
              <a:rPr lang="el-GR" sz="2500" dirty="0" smtClean="0">
                <a:solidFill>
                  <a:srgbClr val="800000"/>
                </a:solidFill>
                <a:latin typeface="Calibri" pitchFamily="34" charset="0"/>
              </a:rPr>
              <a:t>Φίλοι της περιπέτειας και των ταξιδιών</a:t>
            </a:r>
          </a:p>
          <a:p>
            <a:pPr>
              <a:lnSpc>
                <a:spcPct val="90000"/>
              </a:lnSpc>
              <a:defRPr/>
            </a:pPr>
            <a:r>
              <a:rPr lang="el-GR" sz="2500" dirty="0" smtClean="0">
                <a:solidFill>
                  <a:srgbClr val="800000"/>
                </a:solidFill>
                <a:latin typeface="Calibri" pitchFamily="34" charset="0"/>
              </a:rPr>
              <a:t>Προκαλούν συναισθηματικά και πνευματικά τον εαυτό τους</a:t>
            </a:r>
          </a:p>
          <a:p>
            <a:pPr>
              <a:lnSpc>
                <a:spcPct val="90000"/>
              </a:lnSpc>
              <a:defRPr/>
            </a:pPr>
            <a:r>
              <a:rPr lang="el-GR" sz="2500" dirty="0" smtClean="0">
                <a:solidFill>
                  <a:srgbClr val="800000"/>
                </a:solidFill>
                <a:latin typeface="Calibri" pitchFamily="34" charset="0"/>
              </a:rPr>
              <a:t>Κυνηγοί διαφορετικών εμπειριών</a:t>
            </a:r>
          </a:p>
          <a:p>
            <a:pPr>
              <a:lnSpc>
                <a:spcPct val="90000"/>
              </a:lnSpc>
              <a:defRPr/>
            </a:pPr>
            <a:r>
              <a:rPr lang="el-GR" sz="2500" dirty="0" smtClean="0">
                <a:solidFill>
                  <a:srgbClr val="800000"/>
                </a:solidFill>
                <a:latin typeface="Calibri" pitchFamily="34" charset="0"/>
              </a:rPr>
              <a:t>Αναζητούν την αντίθεση και τη διαφορετικότητα από την καθημερινότητα </a:t>
            </a:r>
            <a:endParaRPr lang="el-GR" sz="2500" dirty="0">
              <a:solidFill>
                <a:srgbClr val="800000"/>
              </a:solidFill>
              <a:latin typeface="Calibri" pitchFamily="34" charset="0"/>
            </a:endParaRPr>
          </a:p>
          <a:p>
            <a:pPr marL="0" indent="0">
              <a:lnSpc>
                <a:spcPct val="90000"/>
              </a:lnSpc>
              <a:buFontTx/>
              <a:buNone/>
              <a:defRPr/>
            </a:pPr>
            <a:endParaRPr lang="el-GR" sz="2500" dirty="0" smtClean="0">
              <a:solidFill>
                <a:srgbClr val="800000"/>
              </a:solidFill>
              <a:latin typeface="Calibri" pitchFamily="34" charset="0"/>
            </a:endParaRPr>
          </a:p>
          <a:p>
            <a:pPr marL="0" indent="0">
              <a:lnSpc>
                <a:spcPct val="90000"/>
              </a:lnSpc>
              <a:buFontTx/>
              <a:buNone/>
              <a:defRPr/>
            </a:pPr>
            <a:endParaRPr lang="el-GR" sz="2500" dirty="0" smtClean="0">
              <a:solidFill>
                <a:srgbClr val="800000"/>
              </a:solidFill>
              <a:latin typeface="Calibri" pitchFamily="34" charset="0"/>
            </a:endParaRPr>
          </a:p>
          <a:p>
            <a:pPr marL="0" indent="0">
              <a:lnSpc>
                <a:spcPct val="90000"/>
              </a:lnSpc>
              <a:buFontTx/>
              <a:buNone/>
              <a:defRPr/>
            </a:pPr>
            <a:endParaRPr lang="el-GR" sz="2500" dirty="0" smtClean="0">
              <a:solidFill>
                <a:srgbClr val="800000"/>
              </a:solidFill>
              <a:latin typeface="Calibri" pitchFamily="34" charset="0"/>
            </a:endParaRPr>
          </a:p>
        </p:txBody>
      </p:sp>
      <p:sp>
        <p:nvSpPr>
          <p:cNvPr id="32771" name="Slide Number Placeholder 1"/>
          <p:cNvSpPr>
            <a:spLocks noGrp="1"/>
          </p:cNvSpPr>
          <p:nvPr>
            <p:ph type="sldNum" sz="quarter" idx="12"/>
          </p:nvPr>
        </p:nvSpPr>
        <p:spPr>
          <a:noFill/>
        </p:spPr>
        <p:txBody>
          <a:bodyPr/>
          <a:lstStyle/>
          <a:p>
            <a:fld id="{2D124D5C-3D60-41A9-8C2F-82355C46E4A7}" type="slidenum">
              <a:rPr lang="en-US" smtClean="0">
                <a:cs typeface="Arial" charset="0"/>
              </a:rPr>
              <a:pPr/>
              <a:t>19</a:t>
            </a:fld>
            <a:endParaRPr lang="en-US" smtClean="0">
              <a:cs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76802" name="Rectangle 2"/>
          <p:cNvSpPr>
            <a:spLocks noGrp="1" noRot="1" noChangeArrowheads="1"/>
          </p:cNvSpPr>
          <p:nvPr>
            <p:ph idx="1"/>
          </p:nvPr>
        </p:nvSpPr>
        <p:spPr>
          <a:xfrm>
            <a:off x="331788" y="-381000"/>
            <a:ext cx="8812212" cy="7239000"/>
          </a:xfrm>
        </p:spPr>
        <p:txBody>
          <a:bodyPr>
            <a:normAutofit fontScale="85000" lnSpcReduction="10000"/>
          </a:bodyPr>
          <a:lstStyle/>
          <a:p>
            <a:pPr marL="0" indent="0" algn="ctr">
              <a:lnSpc>
                <a:spcPct val="90000"/>
              </a:lnSpc>
              <a:buFontTx/>
              <a:buNone/>
              <a:defRPr/>
            </a:pPr>
            <a:endParaRPr lang="el-GR" sz="1600" dirty="0" smtClean="0">
              <a:latin typeface="Arial" charset="0"/>
            </a:endParaRPr>
          </a:p>
          <a:p>
            <a:pPr marL="0" indent="0" algn="ctr">
              <a:lnSpc>
                <a:spcPct val="90000"/>
              </a:lnSpc>
              <a:buFontTx/>
              <a:buNone/>
              <a:defRPr/>
            </a:pPr>
            <a:endParaRPr lang="el-GR" sz="1800" b="1" dirty="0" smtClean="0">
              <a:latin typeface="Arial" charset="0"/>
            </a:endParaRPr>
          </a:p>
          <a:p>
            <a:pPr marL="0" indent="0">
              <a:lnSpc>
                <a:spcPct val="90000"/>
              </a:lnSpc>
              <a:buFontTx/>
              <a:buNone/>
              <a:defRPr/>
            </a:pPr>
            <a:endParaRPr lang="el-GR" sz="1600" b="1" dirty="0" smtClean="0">
              <a:latin typeface="Arial" charset="0"/>
            </a:endParaRPr>
          </a:p>
          <a:p>
            <a:pPr marL="0" indent="0">
              <a:lnSpc>
                <a:spcPct val="90000"/>
              </a:lnSpc>
              <a:buFontTx/>
              <a:buNone/>
              <a:defRPr/>
            </a:pPr>
            <a:r>
              <a:rPr lang="el-GR" sz="1600" b="1" dirty="0" smtClean="0">
                <a:latin typeface="Arial" charset="0"/>
              </a:rPr>
              <a:t>   </a:t>
            </a:r>
          </a:p>
          <a:p>
            <a:pPr marL="0" indent="0">
              <a:lnSpc>
                <a:spcPct val="90000"/>
              </a:lnSpc>
              <a:buFontTx/>
              <a:buNone/>
              <a:defRPr/>
            </a:pPr>
            <a:endParaRPr lang="el-GR" sz="1600" b="1" dirty="0" smtClean="0">
              <a:latin typeface="Arial" charset="0"/>
            </a:endParaRPr>
          </a:p>
          <a:p>
            <a:pPr marL="0" indent="0">
              <a:lnSpc>
                <a:spcPct val="90000"/>
              </a:lnSpc>
              <a:buFontTx/>
              <a:buNone/>
              <a:defRPr/>
            </a:pPr>
            <a:endParaRPr lang="el-GR" sz="1600" b="1" dirty="0" smtClean="0">
              <a:latin typeface="Arial" charset="0"/>
            </a:endParaRPr>
          </a:p>
          <a:p>
            <a:pPr marL="0" indent="0">
              <a:lnSpc>
                <a:spcPct val="90000"/>
              </a:lnSpc>
              <a:buFontTx/>
              <a:buNone/>
              <a:defRPr/>
            </a:pPr>
            <a:endParaRPr lang="el-GR" sz="1600" b="1" dirty="0" smtClean="0">
              <a:latin typeface="Arial" charset="0"/>
            </a:endParaRPr>
          </a:p>
          <a:p>
            <a:pPr marL="0" indent="0">
              <a:lnSpc>
                <a:spcPct val="90000"/>
              </a:lnSpc>
              <a:buFontTx/>
              <a:buNone/>
              <a:defRPr/>
            </a:pPr>
            <a:endParaRPr lang="el-GR" sz="1600" b="1" dirty="0" smtClean="0">
              <a:latin typeface="Arial" charset="0"/>
            </a:endParaRPr>
          </a:p>
          <a:p>
            <a:pPr marL="0" indent="0">
              <a:lnSpc>
                <a:spcPct val="90000"/>
              </a:lnSpc>
              <a:buFontTx/>
              <a:buNone/>
              <a:defRPr/>
            </a:pPr>
            <a:endParaRPr lang="el-GR" sz="1600" b="1" dirty="0" smtClean="0">
              <a:latin typeface="Arial" charset="0"/>
            </a:endParaRPr>
          </a:p>
          <a:p>
            <a:pPr marL="0" indent="0">
              <a:lnSpc>
                <a:spcPct val="90000"/>
              </a:lnSpc>
              <a:buFontTx/>
              <a:buNone/>
              <a:defRPr/>
            </a:pPr>
            <a:endParaRPr lang="en-US" sz="2800" dirty="0" smtClean="0">
              <a:latin typeface="Arial" charset="0"/>
            </a:endParaRPr>
          </a:p>
          <a:p>
            <a:pPr marL="0" indent="0">
              <a:lnSpc>
                <a:spcPct val="90000"/>
              </a:lnSpc>
              <a:buFontTx/>
              <a:buNone/>
              <a:defRPr/>
            </a:pPr>
            <a:endParaRPr lang="en-US" sz="2800" dirty="0" smtClean="0">
              <a:latin typeface="Arial" charset="0"/>
            </a:endParaRPr>
          </a:p>
          <a:p>
            <a:pPr marL="0" indent="0">
              <a:lnSpc>
                <a:spcPct val="90000"/>
              </a:lnSpc>
              <a:buFontTx/>
              <a:buNone/>
              <a:defRPr/>
            </a:pPr>
            <a:endParaRPr lang="en-US" sz="2800" dirty="0" smtClean="0">
              <a:latin typeface="Arial" charset="0"/>
            </a:endParaRPr>
          </a:p>
          <a:p>
            <a:pPr marL="0" indent="0">
              <a:lnSpc>
                <a:spcPct val="90000"/>
              </a:lnSpc>
              <a:buFontTx/>
              <a:buNone/>
              <a:defRPr/>
            </a:pPr>
            <a:r>
              <a:rPr lang="el-GR" sz="2800" dirty="0" smtClean="0">
                <a:solidFill>
                  <a:srgbClr val="800000"/>
                </a:solidFill>
                <a:latin typeface="Calibri" pitchFamily="34" charset="0"/>
              </a:rPr>
              <a:t>Δεδομένων των Ελληνικών γεωγραφικών και κλιματικών συνθηκών</a:t>
            </a:r>
            <a:r>
              <a:rPr lang="en-US" sz="2800" dirty="0" smtClean="0">
                <a:solidFill>
                  <a:srgbClr val="800000"/>
                </a:solidFill>
                <a:latin typeface="Calibri" pitchFamily="34" charset="0"/>
              </a:rPr>
              <a:t>:</a:t>
            </a:r>
          </a:p>
          <a:p>
            <a:pPr marL="0" indent="0">
              <a:lnSpc>
                <a:spcPct val="90000"/>
              </a:lnSpc>
              <a:buFontTx/>
              <a:buNone/>
              <a:defRPr/>
            </a:pPr>
            <a:r>
              <a:rPr lang="el-GR" sz="2800" dirty="0" smtClean="0">
                <a:solidFill>
                  <a:srgbClr val="800000"/>
                </a:solidFill>
                <a:latin typeface="Calibri" pitchFamily="34" charset="0"/>
              </a:rPr>
              <a:t>Ανταγωνιστικό πλεονέκτημα τουριστικού προορισμού συνδέεται με </a:t>
            </a:r>
            <a:r>
              <a:rPr lang="en-US" sz="2800" dirty="0" smtClean="0">
                <a:solidFill>
                  <a:srgbClr val="800000"/>
                </a:solidFill>
                <a:latin typeface="Calibri" pitchFamily="34" charset="0"/>
              </a:rPr>
              <a:t>:</a:t>
            </a:r>
          </a:p>
          <a:p>
            <a:pPr marL="0" indent="0">
              <a:lnSpc>
                <a:spcPct val="90000"/>
              </a:lnSpc>
              <a:buFontTx/>
              <a:buNone/>
              <a:defRPr/>
            </a:pPr>
            <a:r>
              <a:rPr lang="el-GR" sz="2800" dirty="0" smtClean="0">
                <a:solidFill>
                  <a:srgbClr val="800000"/>
                </a:solidFill>
                <a:latin typeface="Calibri" pitchFamily="34" charset="0"/>
              </a:rPr>
              <a:t>Οικονομικό αποτέλεσμα το οποίο εξάγεται από τους κατά περιοχή διαθέσιμους πολιτιστικούς πόρους </a:t>
            </a:r>
          </a:p>
          <a:p>
            <a:pPr marL="0" indent="0" algn="ctr">
              <a:lnSpc>
                <a:spcPct val="90000"/>
              </a:lnSpc>
              <a:buFontTx/>
              <a:buNone/>
              <a:defRPr/>
            </a:pPr>
            <a:r>
              <a:rPr lang="el-GR" sz="2800" b="1" dirty="0" smtClean="0">
                <a:solidFill>
                  <a:srgbClr val="800000"/>
                </a:solidFill>
                <a:effectLst>
                  <a:outerShdw blurRad="38100" dist="38100" dir="2700000" algn="tl">
                    <a:srgbClr val="000000">
                      <a:alpha val="43137"/>
                    </a:srgbClr>
                  </a:outerShdw>
                </a:effectLst>
                <a:latin typeface="Calibri" pitchFamily="34" charset="0"/>
              </a:rPr>
              <a:t>ΔΗΛΑΔΗ</a:t>
            </a:r>
            <a:r>
              <a:rPr lang="en-US" sz="2800" b="1" dirty="0" smtClean="0">
                <a:solidFill>
                  <a:srgbClr val="800000"/>
                </a:solidFill>
                <a:effectLst>
                  <a:outerShdw blurRad="38100" dist="38100" dir="2700000" algn="tl">
                    <a:srgbClr val="000000">
                      <a:alpha val="43137"/>
                    </a:srgbClr>
                  </a:outerShdw>
                </a:effectLst>
                <a:latin typeface="Calibri" pitchFamily="34" charset="0"/>
              </a:rPr>
              <a:t>:</a:t>
            </a:r>
            <a:endParaRPr lang="el-GR" sz="2800" b="1" dirty="0" smtClean="0">
              <a:solidFill>
                <a:srgbClr val="800000"/>
              </a:solidFill>
              <a:effectLst>
                <a:outerShdw blurRad="38100" dist="38100" dir="2700000" algn="tl">
                  <a:srgbClr val="000000">
                    <a:alpha val="43137"/>
                  </a:srgbClr>
                </a:outerShdw>
              </a:effectLst>
              <a:latin typeface="Calibri" pitchFamily="34" charset="0"/>
            </a:endParaRPr>
          </a:p>
          <a:p>
            <a:pPr marL="0" indent="0">
              <a:lnSpc>
                <a:spcPct val="90000"/>
              </a:lnSpc>
              <a:buFontTx/>
              <a:buNone/>
              <a:defRPr/>
            </a:pPr>
            <a:endParaRPr lang="el-GR" sz="2800" dirty="0">
              <a:solidFill>
                <a:srgbClr val="800000"/>
              </a:solidFill>
              <a:latin typeface="Calibri" pitchFamily="34" charset="0"/>
            </a:endParaRPr>
          </a:p>
          <a:p>
            <a:pPr marL="0" indent="0">
              <a:lnSpc>
                <a:spcPct val="90000"/>
              </a:lnSpc>
              <a:buFontTx/>
              <a:buNone/>
              <a:defRPr/>
            </a:pPr>
            <a:r>
              <a:rPr lang="el-GR" sz="2800" dirty="0" smtClean="0">
                <a:solidFill>
                  <a:srgbClr val="800000"/>
                </a:solidFill>
                <a:latin typeface="Calibri" pitchFamily="34" charset="0"/>
              </a:rPr>
              <a:t> </a:t>
            </a:r>
            <a:endParaRPr lang="el-GR" sz="2800" i="1" dirty="0" smtClean="0">
              <a:solidFill>
                <a:srgbClr val="800000"/>
              </a:solidFill>
              <a:latin typeface="Calibri" pitchFamily="34" charset="0"/>
            </a:endParaRPr>
          </a:p>
          <a:p>
            <a:pPr marL="0" indent="0">
              <a:lnSpc>
                <a:spcPct val="90000"/>
              </a:lnSpc>
              <a:buFontTx/>
              <a:buNone/>
              <a:defRPr/>
            </a:pPr>
            <a:r>
              <a:rPr lang="el-GR" sz="1600" b="1" i="1" dirty="0" smtClean="0">
                <a:latin typeface="Arial" charset="0"/>
              </a:rPr>
              <a:t> </a:t>
            </a:r>
          </a:p>
          <a:p>
            <a:pPr marL="0" indent="0" algn="ctr">
              <a:lnSpc>
                <a:spcPct val="90000"/>
              </a:lnSpc>
              <a:buFontTx/>
              <a:buNone/>
              <a:defRPr/>
            </a:pPr>
            <a:endParaRPr lang="el-GR" sz="1600" b="1" dirty="0" smtClean="0">
              <a:latin typeface="Arial" charset="0"/>
            </a:endParaRPr>
          </a:p>
          <a:p>
            <a:pPr marL="0" indent="0">
              <a:lnSpc>
                <a:spcPct val="90000"/>
              </a:lnSpc>
              <a:defRPr/>
            </a:pPr>
            <a:endParaRPr lang="el-GR" sz="1600" b="1" i="1" dirty="0" smtClean="0">
              <a:latin typeface="Arial" charset="0"/>
            </a:endParaRPr>
          </a:p>
          <a:p>
            <a:pPr marL="0" indent="0" algn="ctr">
              <a:lnSpc>
                <a:spcPct val="90000"/>
              </a:lnSpc>
              <a:buFontTx/>
              <a:buNone/>
              <a:defRPr/>
            </a:pPr>
            <a:endParaRPr lang="el-GR" sz="1600" b="1" dirty="0" smtClean="0">
              <a:latin typeface="Arial" charset="0"/>
            </a:endParaRPr>
          </a:p>
          <a:p>
            <a:pPr marL="0" indent="0" algn="ctr">
              <a:lnSpc>
                <a:spcPct val="90000"/>
              </a:lnSpc>
              <a:buFontTx/>
              <a:buNone/>
              <a:defRPr/>
            </a:pPr>
            <a:endParaRPr lang="el-GR" sz="1600" b="1" dirty="0" smtClean="0">
              <a:latin typeface="Arial" charset="0"/>
            </a:endParaRPr>
          </a:p>
          <a:p>
            <a:pPr marL="0" indent="0">
              <a:lnSpc>
                <a:spcPct val="90000"/>
              </a:lnSpc>
              <a:buFontTx/>
              <a:buNone/>
              <a:defRPr/>
            </a:pPr>
            <a:endParaRPr lang="el-GR" sz="1800" dirty="0" smtClean="0"/>
          </a:p>
        </p:txBody>
      </p:sp>
      <p:sp>
        <p:nvSpPr>
          <p:cNvPr id="33798" name="Slide Number Placeholder 3"/>
          <p:cNvSpPr>
            <a:spLocks noGrp="1"/>
          </p:cNvSpPr>
          <p:nvPr>
            <p:ph type="sldNum" sz="quarter" idx="12"/>
          </p:nvPr>
        </p:nvSpPr>
        <p:spPr>
          <a:noFill/>
        </p:spPr>
        <p:txBody>
          <a:bodyPr/>
          <a:lstStyle/>
          <a:p>
            <a:fld id="{B0B7ED2A-CC41-48AA-B474-A472FC458DF8}" type="slidenum">
              <a:rPr lang="en-US" smtClean="0">
                <a:cs typeface="Arial" charset="0"/>
              </a:rPr>
              <a:pPr/>
              <a:t>20</a:t>
            </a:fld>
            <a:endParaRPr lang="en-US" smtClean="0">
              <a:cs typeface="Arial" charset="0"/>
            </a:endParaRPr>
          </a:p>
        </p:txBody>
      </p:sp>
      <p:pic>
        <p:nvPicPr>
          <p:cNvPr id="33795" name="Picture 1"/>
          <p:cNvPicPr>
            <a:picLocks noChangeAspect="1"/>
          </p:cNvPicPr>
          <p:nvPr/>
        </p:nvPicPr>
        <p:blipFill>
          <a:blip r:embed="rId2"/>
          <a:srcRect/>
          <a:stretch>
            <a:fillRect/>
          </a:stretch>
        </p:blipFill>
        <p:spPr bwMode="auto">
          <a:xfrm>
            <a:off x="395288" y="404813"/>
            <a:ext cx="3867150" cy="2952750"/>
          </a:xfrm>
          <a:prstGeom prst="rect">
            <a:avLst/>
          </a:prstGeom>
          <a:noFill/>
          <a:ln w="9525">
            <a:noFill/>
            <a:miter lim="800000"/>
            <a:headEnd/>
            <a:tailEnd/>
          </a:ln>
        </p:spPr>
      </p:pic>
      <p:sp>
        <p:nvSpPr>
          <p:cNvPr id="33796" name="Right Arrow 2"/>
          <p:cNvSpPr>
            <a:spLocks noChangeArrowheads="1"/>
          </p:cNvSpPr>
          <p:nvPr/>
        </p:nvSpPr>
        <p:spPr bwMode="auto">
          <a:xfrm>
            <a:off x="5867400" y="3789363"/>
            <a:ext cx="979488" cy="484187"/>
          </a:xfrm>
          <a:prstGeom prst="rightArrow">
            <a:avLst>
              <a:gd name="adj1" fmla="val 50000"/>
              <a:gd name="adj2" fmla="val 50106"/>
            </a:avLst>
          </a:prstGeom>
          <a:noFill/>
          <a:ln w="9525" algn="ctr">
            <a:noFill/>
            <a:round/>
            <a:headEnd/>
            <a:tailEnd/>
          </a:ln>
        </p:spPr>
        <p:txBody>
          <a:bodyPr/>
          <a:lstStyle/>
          <a:p>
            <a:pPr marL="342900" indent="-342900">
              <a:spcBef>
                <a:spcPct val="20000"/>
              </a:spcBef>
            </a:pPr>
            <a:endParaRPr lang="el-GR"/>
          </a:p>
        </p:txBody>
      </p:sp>
      <p:cxnSp>
        <p:nvCxnSpPr>
          <p:cNvPr id="33797" name="Straight Arrow Connector 4"/>
          <p:cNvCxnSpPr>
            <a:cxnSpLocks noChangeShapeType="1"/>
          </p:cNvCxnSpPr>
          <p:nvPr/>
        </p:nvCxnSpPr>
        <p:spPr bwMode="auto">
          <a:xfrm>
            <a:off x="6443663" y="3789363"/>
            <a:ext cx="338137" cy="914400"/>
          </a:xfrm>
          <a:prstGeom prst="straightConnector1">
            <a:avLst/>
          </a:prstGeom>
          <a:noFill/>
          <a:ln w="9525" algn="ctr">
            <a:noFill/>
            <a:round/>
            <a:headEnd/>
            <a:tailEnd type="triangle" w="med" len="med"/>
          </a:ln>
        </p:spPr>
      </p:cxnSp>
    </p:spTree>
  </p:cSld>
  <p:clrMapOvr>
    <a:masterClrMapping/>
  </p:clrMapOvr>
  <p:transition>
    <p:wheel spokes="3"/>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395288" y="260350"/>
            <a:ext cx="8497887" cy="5219700"/>
          </a:xfrm>
          <a:prstGeom prst="rect">
            <a:avLst/>
          </a:prstGeom>
          <a:noFill/>
          <a:ln w="9525">
            <a:noFill/>
            <a:miter lim="800000"/>
            <a:headEnd/>
            <a:tailEnd/>
          </a:ln>
          <a:effectLst/>
        </p:spPr>
        <p:txBody>
          <a:bodyPr>
            <a:spAutoFit/>
          </a:bodyPr>
          <a:lstStyle/>
          <a:p>
            <a:pPr>
              <a:lnSpc>
                <a:spcPct val="90000"/>
              </a:lnSpc>
              <a:spcBef>
                <a:spcPct val="50000"/>
              </a:spcBef>
              <a:buClr>
                <a:schemeClr val="hlink"/>
              </a:buClr>
              <a:buSzPct val="70000"/>
              <a:buFont typeface="Wingdings" pitchFamily="2" charset="2"/>
              <a:buNone/>
              <a:defRPr/>
            </a:pPr>
            <a:endParaRPr lang="el-GR" sz="2800" b="1" i="1" dirty="0">
              <a:effectLst>
                <a:outerShdw blurRad="38100" dist="38100" dir="2700000" algn="tl">
                  <a:srgbClr val="FFFFFF"/>
                </a:outerShdw>
              </a:effectLst>
              <a:latin typeface="Arial" charset="0"/>
            </a:endParaRPr>
          </a:p>
          <a:p>
            <a:pPr>
              <a:lnSpc>
                <a:spcPct val="90000"/>
              </a:lnSpc>
              <a:spcBef>
                <a:spcPct val="50000"/>
              </a:spcBef>
              <a:buClr>
                <a:schemeClr val="hlink"/>
              </a:buClr>
              <a:buSzPct val="70000"/>
              <a:buFont typeface="Wingdings" pitchFamily="2" charset="2"/>
              <a:buNone/>
              <a:defRPr/>
            </a:pPr>
            <a:r>
              <a:rPr lang="el-GR" sz="2800" i="1" dirty="0">
                <a:solidFill>
                  <a:srgbClr val="800000"/>
                </a:solidFill>
                <a:latin typeface="Calibri" pitchFamily="34" charset="0"/>
              </a:rPr>
              <a:t> τη</a:t>
            </a:r>
            <a:r>
              <a:rPr lang="en-US" sz="2800" i="1" dirty="0">
                <a:solidFill>
                  <a:srgbClr val="800000"/>
                </a:solidFill>
                <a:latin typeface="Calibri" pitchFamily="34" charset="0"/>
              </a:rPr>
              <a:t> </a:t>
            </a:r>
            <a:r>
              <a:rPr lang="el-GR" sz="2800" i="1" dirty="0">
                <a:solidFill>
                  <a:srgbClr val="800000"/>
                </a:solidFill>
                <a:latin typeface="Calibri" pitchFamily="34" charset="0"/>
              </a:rPr>
              <a:t>συνολική τοπική κοινωνική κληρονομιά:</a:t>
            </a:r>
            <a:r>
              <a:rPr lang="el-GR" sz="2800" b="1" i="1" dirty="0">
                <a:solidFill>
                  <a:srgbClr val="800000"/>
                </a:solidFill>
                <a:effectLst>
                  <a:outerShdw blurRad="38100" dist="38100" dir="2700000" algn="tl">
                    <a:srgbClr val="000000"/>
                  </a:outerShdw>
                </a:effectLst>
                <a:latin typeface="Calibri" pitchFamily="34" charset="0"/>
              </a:rPr>
              <a:t> </a:t>
            </a:r>
          </a:p>
          <a:p>
            <a:pPr>
              <a:lnSpc>
                <a:spcPct val="90000"/>
              </a:lnSpc>
              <a:spcBef>
                <a:spcPct val="50000"/>
              </a:spcBef>
              <a:buClr>
                <a:schemeClr val="hlink"/>
              </a:buClr>
              <a:buSzPct val="70000"/>
              <a:buFont typeface="Wingdings" pitchFamily="2" charset="2"/>
              <a:buChar char="Ø"/>
              <a:defRPr/>
            </a:pPr>
            <a:r>
              <a:rPr lang="el-GR" sz="2800" b="1" i="1" dirty="0">
                <a:solidFill>
                  <a:srgbClr val="008000"/>
                </a:solidFill>
                <a:effectLst>
                  <a:outerShdw blurRad="38100" dist="38100" dir="2700000" algn="tl">
                    <a:srgbClr val="000000"/>
                  </a:outerShdw>
                </a:effectLst>
                <a:latin typeface="Calibri" pitchFamily="34" charset="0"/>
              </a:rPr>
              <a:t>Πνευματική (</a:t>
            </a:r>
            <a:r>
              <a:rPr lang="en-GB" sz="2800" b="1" i="1" dirty="0">
                <a:solidFill>
                  <a:srgbClr val="008000"/>
                </a:solidFill>
                <a:effectLst>
                  <a:outerShdw blurRad="38100" dist="38100" dir="2700000" algn="tl">
                    <a:srgbClr val="000000"/>
                  </a:outerShdw>
                </a:effectLst>
                <a:latin typeface="Calibri" pitchFamily="34" charset="0"/>
              </a:rPr>
              <a:t>culture</a:t>
            </a:r>
            <a:r>
              <a:rPr lang="el-GR" sz="2800" b="1" i="1" dirty="0">
                <a:solidFill>
                  <a:srgbClr val="008000"/>
                </a:solidFill>
                <a:effectLst>
                  <a:outerShdw blurRad="38100" dist="38100" dir="2700000" algn="tl">
                    <a:srgbClr val="000000"/>
                  </a:outerShdw>
                </a:effectLst>
                <a:latin typeface="Calibri" pitchFamily="34" charset="0"/>
              </a:rPr>
              <a:t>)</a:t>
            </a:r>
            <a:r>
              <a:rPr lang="el-GR" sz="2800" b="1" i="1" dirty="0">
                <a:solidFill>
                  <a:srgbClr val="008000"/>
                </a:solidFill>
                <a:effectLst>
                  <a:outerShdw blurRad="38100" dist="38100" dir="2700000" algn="tl">
                    <a:srgbClr val="FFFFFF"/>
                  </a:outerShdw>
                </a:effectLst>
                <a:latin typeface="Calibri" pitchFamily="34" charset="0"/>
              </a:rPr>
              <a:t> </a:t>
            </a:r>
            <a:r>
              <a:rPr lang="el-GR" sz="2800" i="1" dirty="0">
                <a:solidFill>
                  <a:srgbClr val="800000"/>
                </a:solidFill>
                <a:latin typeface="Calibri" pitchFamily="34" charset="0"/>
              </a:rPr>
              <a:t>και</a:t>
            </a:r>
            <a:r>
              <a:rPr lang="el-GR" sz="2800" b="1" i="1" dirty="0">
                <a:solidFill>
                  <a:srgbClr val="800000"/>
                </a:solidFill>
                <a:latin typeface="Calibri" pitchFamily="34" charset="0"/>
              </a:rPr>
              <a:t> </a:t>
            </a:r>
          </a:p>
          <a:p>
            <a:pPr>
              <a:lnSpc>
                <a:spcPct val="90000"/>
              </a:lnSpc>
              <a:spcBef>
                <a:spcPct val="50000"/>
              </a:spcBef>
              <a:buClr>
                <a:schemeClr val="hlink"/>
              </a:buClr>
              <a:buSzPct val="70000"/>
              <a:buFont typeface="Wingdings" pitchFamily="2" charset="2"/>
              <a:buChar char="Ø"/>
              <a:defRPr/>
            </a:pPr>
            <a:r>
              <a:rPr lang="el-GR" sz="2800" b="1" i="1" dirty="0">
                <a:solidFill>
                  <a:srgbClr val="008000"/>
                </a:solidFill>
                <a:effectLst>
                  <a:outerShdw blurRad="38100" dist="38100" dir="2700000" algn="tl">
                    <a:srgbClr val="000000"/>
                  </a:outerShdw>
                </a:effectLst>
                <a:latin typeface="Calibri" pitchFamily="34" charset="0"/>
              </a:rPr>
              <a:t>Υλική (</a:t>
            </a:r>
            <a:r>
              <a:rPr lang="en-GB" sz="2800" b="1" i="1" dirty="0">
                <a:solidFill>
                  <a:srgbClr val="008000"/>
                </a:solidFill>
                <a:effectLst>
                  <a:outerShdw blurRad="38100" dist="38100" dir="2700000" algn="tl">
                    <a:srgbClr val="000000"/>
                  </a:outerShdw>
                </a:effectLst>
                <a:latin typeface="Calibri" pitchFamily="34" charset="0"/>
              </a:rPr>
              <a:t>civilisation</a:t>
            </a:r>
            <a:r>
              <a:rPr lang="el-GR" sz="2800" b="1" i="1" dirty="0">
                <a:solidFill>
                  <a:srgbClr val="008000"/>
                </a:solidFill>
                <a:effectLst>
                  <a:outerShdw blurRad="38100" dist="38100" dir="2700000" algn="tl">
                    <a:srgbClr val="000000"/>
                  </a:outerShdw>
                </a:effectLst>
                <a:latin typeface="Calibri" pitchFamily="34" charset="0"/>
              </a:rPr>
              <a:t>)</a:t>
            </a:r>
            <a:r>
              <a:rPr lang="el-GR" sz="2800" b="1" i="1" dirty="0">
                <a:solidFill>
                  <a:srgbClr val="008000"/>
                </a:solidFill>
                <a:effectLst>
                  <a:outerShdw blurRad="38100" dist="38100" dir="2700000" algn="tl">
                    <a:srgbClr val="FFFFFF"/>
                  </a:outerShdw>
                </a:effectLst>
                <a:latin typeface="Calibri" pitchFamily="34" charset="0"/>
              </a:rPr>
              <a:t> </a:t>
            </a:r>
          </a:p>
          <a:p>
            <a:pPr>
              <a:lnSpc>
                <a:spcPct val="90000"/>
              </a:lnSpc>
              <a:spcBef>
                <a:spcPct val="50000"/>
              </a:spcBef>
              <a:buClr>
                <a:schemeClr val="hlink"/>
              </a:buClr>
              <a:buSzPct val="70000"/>
              <a:buFont typeface="Wingdings" pitchFamily="2" charset="2"/>
              <a:buNone/>
              <a:defRPr/>
            </a:pPr>
            <a:r>
              <a:rPr lang="el-GR" sz="2800" i="1" dirty="0">
                <a:solidFill>
                  <a:srgbClr val="800000"/>
                </a:solidFill>
                <a:latin typeface="Calibri" pitchFamily="34" charset="0"/>
              </a:rPr>
              <a:t>στην ανάδειξή της, </a:t>
            </a:r>
            <a:endParaRPr lang="en-GB" sz="2800" i="1" dirty="0">
              <a:solidFill>
                <a:srgbClr val="800000"/>
              </a:solidFill>
              <a:latin typeface="Calibri" pitchFamily="34" charset="0"/>
            </a:endParaRPr>
          </a:p>
          <a:p>
            <a:pPr>
              <a:lnSpc>
                <a:spcPct val="90000"/>
              </a:lnSpc>
              <a:spcBef>
                <a:spcPct val="50000"/>
              </a:spcBef>
              <a:buClr>
                <a:schemeClr val="hlink"/>
              </a:buClr>
              <a:buSzPct val="70000"/>
              <a:buFont typeface="Wingdings" pitchFamily="2" charset="2"/>
              <a:buNone/>
              <a:defRPr/>
            </a:pPr>
            <a:r>
              <a:rPr lang="el-GR" sz="2800" i="1" dirty="0">
                <a:solidFill>
                  <a:srgbClr val="800000"/>
                </a:solidFill>
                <a:latin typeface="Calibri" pitchFamily="34" charset="0"/>
              </a:rPr>
              <a:t>στην αποτελεσματική αξιοποίηση - διαχείρισή της</a:t>
            </a:r>
            <a:r>
              <a:rPr lang="en-GB" sz="2800" i="1" dirty="0">
                <a:solidFill>
                  <a:srgbClr val="800000"/>
                </a:solidFill>
                <a:latin typeface="Calibri" pitchFamily="34" charset="0"/>
              </a:rPr>
              <a:t> </a:t>
            </a:r>
            <a:r>
              <a:rPr lang="el-GR" sz="2800" i="1" dirty="0">
                <a:solidFill>
                  <a:srgbClr val="800000"/>
                </a:solidFill>
                <a:latin typeface="Calibri" pitchFamily="34" charset="0"/>
              </a:rPr>
              <a:t>και</a:t>
            </a:r>
            <a:endParaRPr lang="en-GB" sz="2800" i="1" dirty="0">
              <a:solidFill>
                <a:srgbClr val="800000"/>
              </a:solidFill>
              <a:latin typeface="Calibri" pitchFamily="34" charset="0"/>
            </a:endParaRPr>
          </a:p>
          <a:p>
            <a:pPr>
              <a:lnSpc>
                <a:spcPct val="90000"/>
              </a:lnSpc>
              <a:spcBef>
                <a:spcPct val="50000"/>
              </a:spcBef>
              <a:buClr>
                <a:schemeClr val="hlink"/>
              </a:buClr>
              <a:buSzPct val="70000"/>
              <a:buFont typeface="Wingdings" pitchFamily="2" charset="2"/>
              <a:buNone/>
              <a:defRPr/>
            </a:pPr>
            <a:r>
              <a:rPr lang="el-GR" sz="2800" i="1" dirty="0">
                <a:solidFill>
                  <a:srgbClr val="800000"/>
                </a:solidFill>
                <a:latin typeface="Calibri" pitchFamily="34" charset="0"/>
              </a:rPr>
              <a:t>στην πολιτική συνέχειας και βιώσιμης ανάπτυξής της (οικονομικά, κοινωνικά και περιβαλλοντικά) ώστε να μεταβιβασθεί στις επόμενες γενιές  (</a:t>
            </a:r>
            <a:r>
              <a:rPr lang="el-GR" sz="2800" i="1" dirty="0" err="1">
                <a:solidFill>
                  <a:srgbClr val="800000"/>
                </a:solidFill>
                <a:latin typeface="Calibri" pitchFamily="34" charset="0"/>
              </a:rPr>
              <a:t>διαγενεακή</a:t>
            </a:r>
            <a:r>
              <a:rPr lang="el-GR" sz="2800" i="1" dirty="0">
                <a:solidFill>
                  <a:srgbClr val="800000"/>
                </a:solidFill>
                <a:latin typeface="Calibri" pitchFamily="34" charset="0"/>
              </a:rPr>
              <a:t> ισότητα) </a:t>
            </a:r>
          </a:p>
        </p:txBody>
      </p:sp>
      <p:sp>
        <p:nvSpPr>
          <p:cNvPr id="34819" name="Slide Number Placeholder 1"/>
          <p:cNvSpPr>
            <a:spLocks noGrp="1"/>
          </p:cNvSpPr>
          <p:nvPr>
            <p:ph type="sldNum" sz="quarter" idx="12"/>
          </p:nvPr>
        </p:nvSpPr>
        <p:spPr>
          <a:noFill/>
        </p:spPr>
        <p:txBody>
          <a:bodyPr/>
          <a:lstStyle/>
          <a:p>
            <a:fld id="{DF93EE61-8CD5-4480-8EB5-313B360120B3}" type="slidenum">
              <a:rPr lang="en-US" smtClean="0">
                <a:cs typeface="Arial" charset="0"/>
              </a:rPr>
              <a:pPr/>
              <a:t>21</a:t>
            </a:fld>
            <a:endParaRPr lang="en-US" smtClean="0">
              <a:cs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23850" y="0"/>
            <a:ext cx="8362950" cy="6400800"/>
          </a:xfrm>
        </p:spPr>
        <p:txBody>
          <a:bodyPr/>
          <a:lstStyle/>
          <a:p>
            <a:pPr marL="87313" indent="-87313" algn="l"/>
            <a:r>
              <a:rPr lang="el-GR" sz="2800" smtClean="0">
                <a:solidFill>
                  <a:srgbClr val="800000"/>
                </a:solidFill>
                <a:latin typeface="Calibri" pitchFamily="34" charset="0"/>
              </a:rPr>
              <a:t>ΑΡΑ </a:t>
            </a:r>
            <a:r>
              <a:rPr lang="en-US" sz="2800" smtClean="0">
                <a:solidFill>
                  <a:srgbClr val="800000"/>
                </a:solidFill>
                <a:latin typeface="Calibri" pitchFamily="34" charset="0"/>
              </a:rPr>
              <a:t>: </a:t>
            </a:r>
            <a:r>
              <a:rPr lang="el-GR" sz="2800" smtClean="0">
                <a:solidFill>
                  <a:srgbClr val="800000"/>
                </a:solidFill>
                <a:latin typeface="Calibri" pitchFamily="34" charset="0"/>
              </a:rPr>
              <a:t>απαιτούνται διαδικασίες: </a:t>
            </a:r>
            <a:br>
              <a:rPr lang="el-GR" sz="2800" smtClean="0">
                <a:solidFill>
                  <a:srgbClr val="800000"/>
                </a:solidFill>
                <a:latin typeface="Calibri" pitchFamily="34" charset="0"/>
              </a:rPr>
            </a:br>
            <a:r>
              <a:rPr lang="el-GR" sz="2800" smtClean="0">
                <a:solidFill>
                  <a:srgbClr val="800000"/>
                </a:solidFill>
                <a:latin typeface="Calibri" pitchFamily="34" charset="0"/>
              </a:rPr>
              <a:t/>
            </a:r>
            <a:br>
              <a:rPr lang="el-GR" sz="2800" smtClean="0">
                <a:solidFill>
                  <a:srgbClr val="800000"/>
                </a:solidFill>
                <a:latin typeface="Calibri" pitchFamily="34" charset="0"/>
              </a:rPr>
            </a:br>
            <a:r>
              <a:rPr lang="el-GR" sz="2800" smtClean="0">
                <a:solidFill>
                  <a:srgbClr val="008000"/>
                </a:solidFill>
                <a:latin typeface="Calibri" pitchFamily="34" charset="0"/>
              </a:rPr>
              <a:t>επιτυχούς τοπικής επιχειρηματικότητας </a:t>
            </a:r>
            <a:r>
              <a:rPr lang="el-GR" sz="2800" smtClean="0">
                <a:solidFill>
                  <a:srgbClr val="800000"/>
                </a:solidFill>
                <a:latin typeface="Calibri" pitchFamily="34" charset="0"/>
              </a:rPr>
              <a:t>και </a:t>
            </a:r>
            <a:r>
              <a:rPr lang="el-GR" sz="2800" smtClean="0">
                <a:latin typeface="Calibri" pitchFamily="34" charset="0"/>
              </a:rPr>
              <a:t/>
            </a:r>
            <a:br>
              <a:rPr lang="el-GR" sz="2800" smtClean="0">
                <a:latin typeface="Calibri" pitchFamily="34" charset="0"/>
              </a:rPr>
            </a:br>
            <a:r>
              <a:rPr lang="el-GR" sz="2800" smtClean="0">
                <a:solidFill>
                  <a:srgbClr val="008000"/>
                </a:solidFill>
                <a:latin typeface="Calibri" pitchFamily="34" charset="0"/>
              </a:rPr>
              <a:t>ενδογενούς ανάπτυξης του εσωτερικού περιβάλλοντος του προορισμού</a:t>
            </a:r>
            <a:r>
              <a:rPr lang="el-GR" sz="2800" smtClean="0">
                <a:solidFill>
                  <a:srgbClr val="FFCC00"/>
                </a:solidFill>
                <a:latin typeface="Calibri" pitchFamily="34" charset="0"/>
              </a:rPr>
              <a:t>, </a:t>
            </a:r>
            <a:r>
              <a:rPr lang="el-GR" sz="2800" i="1" smtClean="0">
                <a:solidFill>
                  <a:srgbClr val="800000"/>
                </a:solidFill>
                <a:latin typeface="Calibri" pitchFamily="34" charset="0"/>
              </a:rPr>
              <a:t>με έμφαση σε στοιχεία της πολιτιστικής γεωγραφίας, όπως είναι:</a:t>
            </a:r>
            <a:br>
              <a:rPr lang="el-GR" sz="2800" i="1" smtClean="0">
                <a:solidFill>
                  <a:srgbClr val="800000"/>
                </a:solidFill>
                <a:latin typeface="Calibri" pitchFamily="34" charset="0"/>
              </a:rPr>
            </a:br>
            <a:r>
              <a:rPr lang="el-GR" sz="2800" smtClean="0">
                <a:solidFill>
                  <a:srgbClr val="800000"/>
                </a:solidFill>
                <a:latin typeface="Calibri" pitchFamily="34" charset="0"/>
              </a:rPr>
              <a:t/>
            </a:r>
            <a:br>
              <a:rPr lang="el-GR" sz="2800" smtClean="0">
                <a:solidFill>
                  <a:srgbClr val="800000"/>
                </a:solidFill>
                <a:latin typeface="Calibri" pitchFamily="34" charset="0"/>
              </a:rPr>
            </a:br>
            <a:r>
              <a:rPr lang="el-GR" sz="2800" i="1" smtClean="0">
                <a:solidFill>
                  <a:srgbClr val="800000"/>
                </a:solidFill>
                <a:latin typeface="Calibri" pitchFamily="34" charset="0"/>
              </a:rPr>
              <a:t>τα χαρακτηριστικά του πολιτισμού,</a:t>
            </a:r>
            <a:r>
              <a:rPr lang="en-US" sz="2800" i="1" smtClean="0">
                <a:solidFill>
                  <a:srgbClr val="800000"/>
                </a:solidFill>
                <a:latin typeface="Calibri" pitchFamily="34" charset="0"/>
              </a:rPr>
              <a:t/>
            </a:r>
            <a:br>
              <a:rPr lang="en-US" sz="2800" i="1" smtClean="0">
                <a:solidFill>
                  <a:srgbClr val="800000"/>
                </a:solidFill>
                <a:latin typeface="Calibri" pitchFamily="34" charset="0"/>
              </a:rPr>
            </a:br>
            <a:r>
              <a:rPr lang="el-GR" sz="2800" i="1" smtClean="0">
                <a:solidFill>
                  <a:srgbClr val="800000"/>
                </a:solidFill>
                <a:latin typeface="Calibri" pitchFamily="34" charset="0"/>
              </a:rPr>
              <a:t>η πολιτιστική ιστορία</a:t>
            </a:r>
            <a:r>
              <a:rPr lang="en-US" sz="2800" i="1" smtClean="0">
                <a:solidFill>
                  <a:srgbClr val="800000"/>
                </a:solidFill>
                <a:latin typeface="Calibri" pitchFamily="34" charset="0"/>
              </a:rPr>
              <a:t>,</a:t>
            </a:r>
            <a:r>
              <a:rPr lang="el-GR" sz="2800" i="1" smtClean="0">
                <a:solidFill>
                  <a:srgbClr val="800000"/>
                </a:solidFill>
                <a:latin typeface="Calibri" pitchFamily="34" charset="0"/>
              </a:rPr>
              <a:t> </a:t>
            </a:r>
            <a:r>
              <a:rPr lang="en-US" sz="2800" i="1" smtClean="0">
                <a:solidFill>
                  <a:srgbClr val="800000"/>
                </a:solidFill>
                <a:latin typeface="Calibri" pitchFamily="34" charset="0"/>
              </a:rPr>
              <a:t/>
            </a:r>
            <a:br>
              <a:rPr lang="en-US" sz="2800" i="1" smtClean="0">
                <a:solidFill>
                  <a:srgbClr val="800000"/>
                </a:solidFill>
                <a:latin typeface="Calibri" pitchFamily="34" charset="0"/>
              </a:rPr>
            </a:br>
            <a:r>
              <a:rPr lang="el-GR" sz="2800" i="1" smtClean="0">
                <a:solidFill>
                  <a:srgbClr val="800000"/>
                </a:solidFill>
                <a:latin typeface="Calibri" pitchFamily="34" charset="0"/>
              </a:rPr>
              <a:t>η πολιτιστική περιοχή, </a:t>
            </a:r>
            <a:br>
              <a:rPr lang="el-GR" sz="2800" i="1" smtClean="0">
                <a:solidFill>
                  <a:srgbClr val="800000"/>
                </a:solidFill>
                <a:latin typeface="Calibri" pitchFamily="34" charset="0"/>
              </a:rPr>
            </a:br>
            <a:r>
              <a:rPr lang="el-GR" sz="2800" i="1" smtClean="0">
                <a:solidFill>
                  <a:srgbClr val="800000"/>
                </a:solidFill>
                <a:latin typeface="Calibri" pitchFamily="34" charset="0"/>
              </a:rPr>
              <a:t>το πολιτιστικό τοπίο</a:t>
            </a:r>
            <a:r>
              <a:rPr lang="en-US" sz="2800" i="1" smtClean="0">
                <a:solidFill>
                  <a:srgbClr val="800000"/>
                </a:solidFill>
                <a:latin typeface="Calibri" pitchFamily="34" charset="0"/>
              </a:rPr>
              <a:t> </a:t>
            </a:r>
            <a:r>
              <a:rPr lang="el-GR" sz="2800" i="1" smtClean="0">
                <a:solidFill>
                  <a:srgbClr val="800000"/>
                </a:solidFill>
                <a:latin typeface="Calibri" pitchFamily="34" charset="0"/>
              </a:rPr>
              <a:t>και</a:t>
            </a:r>
            <a:br>
              <a:rPr lang="el-GR" sz="2800" i="1" smtClean="0">
                <a:solidFill>
                  <a:srgbClr val="800000"/>
                </a:solidFill>
                <a:latin typeface="Calibri" pitchFamily="34" charset="0"/>
              </a:rPr>
            </a:br>
            <a:r>
              <a:rPr lang="el-GR" sz="2800" i="1" smtClean="0">
                <a:solidFill>
                  <a:srgbClr val="800000"/>
                </a:solidFill>
                <a:latin typeface="Calibri" pitchFamily="34" charset="0"/>
              </a:rPr>
              <a:t>η πολιτιστική οικολογία</a:t>
            </a:r>
            <a:r>
              <a:rPr lang="el-GR" sz="2800" smtClean="0">
                <a:solidFill>
                  <a:srgbClr val="800000"/>
                </a:solidFill>
                <a:latin typeface="Arial" charset="0"/>
              </a:rPr>
              <a:t/>
            </a:r>
            <a:br>
              <a:rPr lang="el-GR" sz="2800" smtClean="0">
                <a:solidFill>
                  <a:srgbClr val="800000"/>
                </a:solidFill>
                <a:latin typeface="Arial" charset="0"/>
              </a:rPr>
            </a:br>
            <a:r>
              <a:rPr lang="el-GR" sz="2000" smtClean="0">
                <a:latin typeface="Arial" charset="0"/>
              </a:rPr>
              <a:t/>
            </a:r>
            <a:br>
              <a:rPr lang="el-GR" sz="2000" smtClean="0">
                <a:latin typeface="Arial" charset="0"/>
              </a:rPr>
            </a:br>
            <a:endParaRPr lang="el-GR" sz="2000" smtClean="0">
              <a:latin typeface="Arial" charset="0"/>
            </a:endParaRPr>
          </a:p>
        </p:txBody>
      </p:sp>
      <p:sp>
        <p:nvSpPr>
          <p:cNvPr id="35843" name="Slide Number Placeholder 1"/>
          <p:cNvSpPr>
            <a:spLocks noGrp="1"/>
          </p:cNvSpPr>
          <p:nvPr>
            <p:ph type="sldNum" sz="quarter" idx="12"/>
          </p:nvPr>
        </p:nvSpPr>
        <p:spPr>
          <a:noFill/>
        </p:spPr>
        <p:txBody>
          <a:bodyPr/>
          <a:lstStyle/>
          <a:p>
            <a:fld id="{372F868B-8CAF-4E1C-BE32-5CF467B533DE}" type="slidenum">
              <a:rPr lang="en-US" smtClean="0">
                <a:cs typeface="Arial" charset="0"/>
              </a:rPr>
              <a:pPr/>
              <a:t>22</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152400" y="228600"/>
            <a:ext cx="8991600" cy="6370638"/>
          </a:xfrm>
          <a:prstGeom prst="rect">
            <a:avLst/>
          </a:prstGeom>
          <a:noFill/>
          <a:ln w="9525">
            <a:noFill/>
            <a:miter lim="800000"/>
            <a:headEnd/>
            <a:tailEnd/>
          </a:ln>
          <a:effectLst/>
        </p:spPr>
        <p:txBody>
          <a:bodyPr>
            <a:spAutoFit/>
          </a:bodyPr>
          <a:lstStyle/>
          <a:p>
            <a:pPr algn="ctr">
              <a:defRPr/>
            </a:pPr>
            <a:r>
              <a:rPr lang="en-US" sz="2400" dirty="0">
                <a:solidFill>
                  <a:srgbClr val="800000"/>
                </a:solidFill>
                <a:latin typeface="Calibri" pitchFamily="34" charset="0"/>
              </a:rPr>
              <a:t>OTAN </a:t>
            </a:r>
            <a:r>
              <a:rPr lang="el-GR" sz="2400" dirty="0">
                <a:solidFill>
                  <a:srgbClr val="800000"/>
                </a:solidFill>
                <a:latin typeface="Calibri" pitchFamily="34" charset="0"/>
              </a:rPr>
              <a:t>ΛΟΙΠΟΝ </a:t>
            </a:r>
            <a:endParaRPr lang="en-US" sz="2400" dirty="0">
              <a:solidFill>
                <a:srgbClr val="800000"/>
              </a:solidFill>
              <a:latin typeface="Calibri" pitchFamily="34" charset="0"/>
            </a:endParaRPr>
          </a:p>
          <a:p>
            <a:pPr>
              <a:defRPr/>
            </a:pPr>
            <a:endParaRPr lang="en-US" sz="2400" dirty="0">
              <a:solidFill>
                <a:srgbClr val="800000"/>
              </a:solidFill>
              <a:latin typeface="Calibri" pitchFamily="34" charset="0"/>
            </a:endParaRPr>
          </a:p>
          <a:p>
            <a:pPr>
              <a:defRPr/>
            </a:pPr>
            <a:r>
              <a:rPr lang="el-GR" sz="2400" dirty="0">
                <a:solidFill>
                  <a:srgbClr val="800000"/>
                </a:solidFill>
                <a:latin typeface="Calibri" pitchFamily="34" charset="0"/>
              </a:rPr>
              <a:t>Οι συγκεκριμένες διαδικασίες παράγουν αξία,</a:t>
            </a:r>
          </a:p>
          <a:p>
            <a:pPr algn="ctr">
              <a:defRPr/>
            </a:pPr>
            <a:r>
              <a:rPr lang="el-GR" sz="2400" b="1" dirty="0">
                <a:solidFill>
                  <a:srgbClr val="800000"/>
                </a:solidFill>
                <a:latin typeface="Calibri" pitchFamily="34" charset="0"/>
              </a:rPr>
              <a:t> τότε </a:t>
            </a:r>
          </a:p>
          <a:p>
            <a:pPr>
              <a:defRPr/>
            </a:pPr>
            <a:r>
              <a:rPr lang="el-GR" sz="2400" dirty="0">
                <a:solidFill>
                  <a:srgbClr val="800000"/>
                </a:solidFill>
                <a:latin typeface="Calibri" pitchFamily="34" charset="0"/>
              </a:rPr>
              <a:t>και οι πόροι έχουν αξία – είναι «πολύτιμοι» – (</a:t>
            </a:r>
            <a:r>
              <a:rPr lang="en-US" sz="2400" dirty="0">
                <a:solidFill>
                  <a:srgbClr val="800000"/>
                </a:solidFill>
                <a:latin typeface="Calibri" pitchFamily="34" charset="0"/>
              </a:rPr>
              <a:t>V</a:t>
            </a:r>
            <a:r>
              <a:rPr lang="en-GB" sz="2400" dirty="0" err="1">
                <a:solidFill>
                  <a:srgbClr val="800000"/>
                </a:solidFill>
                <a:latin typeface="Calibri" pitchFamily="34" charset="0"/>
              </a:rPr>
              <a:t>aluable</a:t>
            </a:r>
            <a:r>
              <a:rPr lang="el-GR" sz="2400" dirty="0">
                <a:solidFill>
                  <a:srgbClr val="800000"/>
                </a:solidFill>
                <a:latin typeface="Calibri" pitchFamily="34" charset="0"/>
              </a:rPr>
              <a:t>) και αποτελούν πηγή ανταγωνιστικού πλεονεκτήματος </a:t>
            </a:r>
            <a:br>
              <a:rPr lang="el-GR" sz="2400" dirty="0">
                <a:solidFill>
                  <a:srgbClr val="800000"/>
                </a:solidFill>
                <a:latin typeface="Calibri" pitchFamily="34" charset="0"/>
              </a:rPr>
            </a:br>
            <a:r>
              <a:rPr lang="el-GR" sz="2400" dirty="0">
                <a:solidFill>
                  <a:srgbClr val="800000"/>
                </a:solidFill>
                <a:latin typeface="Calibri" pitchFamily="34" charset="0"/>
              </a:rPr>
              <a:t/>
            </a:r>
            <a:br>
              <a:rPr lang="el-GR" sz="2400" dirty="0">
                <a:solidFill>
                  <a:srgbClr val="800000"/>
                </a:solidFill>
                <a:latin typeface="Calibri" pitchFamily="34" charset="0"/>
              </a:rPr>
            </a:br>
            <a:r>
              <a:rPr lang="el-GR" sz="2400" dirty="0">
                <a:solidFill>
                  <a:srgbClr val="800000"/>
                </a:solidFill>
                <a:latin typeface="Calibri" pitchFamily="34" charset="0"/>
              </a:rPr>
              <a:t>Αν μάλιστα, οι συγκεκριμένοι πόροι, όπως είναι οι πολιτιστικοί είναι σπάνιοι (</a:t>
            </a:r>
            <a:r>
              <a:rPr lang="en-US" sz="2400" dirty="0">
                <a:solidFill>
                  <a:srgbClr val="800000"/>
                </a:solidFill>
                <a:latin typeface="Calibri" pitchFamily="34" charset="0"/>
              </a:rPr>
              <a:t>R</a:t>
            </a:r>
            <a:r>
              <a:rPr lang="en-GB" sz="2400" dirty="0">
                <a:solidFill>
                  <a:srgbClr val="800000"/>
                </a:solidFill>
                <a:latin typeface="Calibri" pitchFamily="34" charset="0"/>
              </a:rPr>
              <a:t>are</a:t>
            </a:r>
            <a:r>
              <a:rPr lang="el-GR" sz="2400" dirty="0">
                <a:solidFill>
                  <a:srgbClr val="800000"/>
                </a:solidFill>
                <a:latin typeface="Calibri" pitchFamily="34" charset="0"/>
              </a:rPr>
              <a:t>), δεν αντιγράφονται πλήρως και δεν υποκαθίστανται (</a:t>
            </a:r>
            <a:r>
              <a:rPr lang="en-US" sz="2400" dirty="0">
                <a:solidFill>
                  <a:srgbClr val="800000"/>
                </a:solidFill>
                <a:latin typeface="Calibri" pitchFamily="34" charset="0"/>
              </a:rPr>
              <a:t>I</a:t>
            </a:r>
            <a:r>
              <a:rPr lang="en-GB" sz="2400" dirty="0" err="1">
                <a:solidFill>
                  <a:srgbClr val="800000"/>
                </a:solidFill>
                <a:latin typeface="Calibri" pitchFamily="34" charset="0"/>
              </a:rPr>
              <a:t>mitable</a:t>
            </a:r>
            <a:r>
              <a:rPr lang="el-GR" sz="2400" dirty="0">
                <a:solidFill>
                  <a:srgbClr val="800000"/>
                </a:solidFill>
                <a:latin typeface="Calibri" pitchFamily="34" charset="0"/>
              </a:rPr>
              <a:t>), τότε αποτελούν </a:t>
            </a:r>
            <a:r>
              <a:rPr lang="el-GR" sz="2400" i="1" dirty="0">
                <a:solidFill>
                  <a:srgbClr val="800000"/>
                </a:solidFill>
                <a:effectLst>
                  <a:outerShdw blurRad="38100" dist="38100" dir="2700000" algn="tl">
                    <a:srgbClr val="000000">
                      <a:alpha val="43137"/>
                    </a:srgbClr>
                  </a:outerShdw>
                </a:effectLst>
                <a:latin typeface="Calibri" pitchFamily="34" charset="0"/>
              </a:rPr>
              <a:t>ΔΙΑΧΡΟΝΙΚΑ ΒΙΩΣΙΜΑ ΑΝΤΑΓΩΝΙΣΤΙΚΟ ΠΛΕΟΝΕΚΤΗΜΑ  </a:t>
            </a:r>
            <a:br>
              <a:rPr lang="el-GR" sz="2400" i="1" dirty="0">
                <a:solidFill>
                  <a:srgbClr val="800000"/>
                </a:solidFill>
                <a:effectLst>
                  <a:outerShdw blurRad="38100" dist="38100" dir="2700000" algn="tl">
                    <a:srgbClr val="000000">
                      <a:alpha val="43137"/>
                    </a:srgbClr>
                  </a:outerShdw>
                </a:effectLst>
                <a:latin typeface="Calibri" pitchFamily="34" charset="0"/>
              </a:rPr>
            </a:br>
            <a:r>
              <a:rPr lang="el-GR" sz="2400" i="1" dirty="0">
                <a:solidFill>
                  <a:srgbClr val="800000"/>
                </a:solidFill>
                <a:effectLst>
                  <a:outerShdw blurRad="38100" dist="38100" dir="2700000" algn="tl">
                    <a:srgbClr val="000000">
                      <a:alpha val="43137"/>
                    </a:srgbClr>
                  </a:outerShdw>
                </a:effectLst>
                <a:latin typeface="Calibri" pitchFamily="34" charset="0"/>
              </a:rPr>
              <a:t/>
            </a:r>
            <a:br>
              <a:rPr lang="el-GR" sz="2400" i="1" dirty="0">
                <a:solidFill>
                  <a:srgbClr val="800000"/>
                </a:solidFill>
                <a:effectLst>
                  <a:outerShdw blurRad="38100" dist="38100" dir="2700000" algn="tl">
                    <a:srgbClr val="000000">
                      <a:alpha val="43137"/>
                    </a:srgbClr>
                  </a:outerShdw>
                </a:effectLst>
                <a:latin typeface="Calibri" pitchFamily="34" charset="0"/>
              </a:rPr>
            </a:br>
            <a:r>
              <a:rPr lang="el-GR" sz="2400" dirty="0">
                <a:solidFill>
                  <a:srgbClr val="800000"/>
                </a:solidFill>
                <a:latin typeface="Calibri" pitchFamily="34" charset="0"/>
              </a:rPr>
              <a:t>Κατά συνέπεια, η ανάπτυξη τοπικής οργανωτικής ικανότητας μέσω μιας αποτελεσματικής στρατηγικής μάρκετινγκ εμπειριών</a:t>
            </a:r>
            <a:r>
              <a:rPr lang="en-GB" sz="2400" dirty="0">
                <a:solidFill>
                  <a:srgbClr val="800000"/>
                </a:solidFill>
                <a:latin typeface="Calibri" pitchFamily="34" charset="0"/>
              </a:rPr>
              <a:t> (experience marketing) </a:t>
            </a:r>
            <a:r>
              <a:rPr lang="el-GR" sz="2400" dirty="0">
                <a:solidFill>
                  <a:srgbClr val="800000"/>
                </a:solidFill>
                <a:latin typeface="Calibri" pitchFamily="34" charset="0"/>
              </a:rPr>
              <a:t>για τη</a:t>
            </a:r>
            <a:r>
              <a:rPr lang="en-GB" sz="2400" dirty="0">
                <a:solidFill>
                  <a:srgbClr val="800000"/>
                </a:solidFill>
                <a:latin typeface="Calibri" pitchFamily="34" charset="0"/>
              </a:rPr>
              <a:t> </a:t>
            </a:r>
            <a:r>
              <a:rPr lang="el-GR" sz="2400" dirty="0">
                <a:solidFill>
                  <a:srgbClr val="800000"/>
                </a:solidFill>
                <a:latin typeface="Calibri" pitchFamily="34" charset="0"/>
              </a:rPr>
              <a:t>διαχείρισή τους είναι ουσιαστική και καθοριστική συνιστώσα για την επιτυχία</a:t>
            </a:r>
            <a:r>
              <a:rPr lang="el-GR" sz="2400" b="1" dirty="0">
                <a:solidFill>
                  <a:srgbClr val="800000"/>
                </a:solidFill>
                <a:effectLst>
                  <a:outerShdw blurRad="38100" dist="38100" dir="2700000" algn="tl">
                    <a:srgbClr val="000000"/>
                  </a:outerShdw>
                </a:effectLst>
                <a:latin typeface="Calibri" pitchFamily="34" charset="0"/>
              </a:rPr>
              <a:t/>
            </a:r>
            <a:br>
              <a:rPr lang="el-GR" sz="2400" b="1" dirty="0">
                <a:solidFill>
                  <a:srgbClr val="800000"/>
                </a:solidFill>
                <a:effectLst>
                  <a:outerShdw blurRad="38100" dist="38100" dir="2700000" algn="tl">
                    <a:srgbClr val="000000"/>
                  </a:outerShdw>
                </a:effectLst>
                <a:latin typeface="Calibri" pitchFamily="34" charset="0"/>
              </a:rPr>
            </a:br>
            <a:endParaRPr lang="en-GB" sz="2400" b="1" dirty="0">
              <a:solidFill>
                <a:srgbClr val="800000"/>
              </a:solidFill>
              <a:effectLst>
                <a:outerShdw blurRad="38100" dist="38100" dir="2700000" algn="tl">
                  <a:srgbClr val="000000"/>
                </a:outerShdw>
              </a:effectLst>
              <a:latin typeface="Calibri" pitchFamily="34" charset="0"/>
            </a:endParaRPr>
          </a:p>
        </p:txBody>
      </p:sp>
      <p:sp>
        <p:nvSpPr>
          <p:cNvPr id="36867" name="Slide Number Placeholder 1"/>
          <p:cNvSpPr>
            <a:spLocks noGrp="1"/>
          </p:cNvSpPr>
          <p:nvPr>
            <p:ph type="sldNum" sz="quarter" idx="12"/>
          </p:nvPr>
        </p:nvSpPr>
        <p:spPr>
          <a:noFill/>
        </p:spPr>
        <p:txBody>
          <a:bodyPr/>
          <a:lstStyle/>
          <a:p>
            <a:fld id="{4EB7EE5B-6A0D-48EF-A75D-9EF5290A8BCC}" type="slidenum">
              <a:rPr lang="en-US" smtClean="0">
                <a:cs typeface="Arial" charset="0"/>
              </a:rPr>
              <a:pPr/>
              <a:t>23</a:t>
            </a:fld>
            <a:endParaRPr lang="en-US" smtClean="0">
              <a:cs typeface="Arial"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1"/>
          <p:cNvPicPr>
            <a:picLocks noChangeAspect="1"/>
          </p:cNvPicPr>
          <p:nvPr/>
        </p:nvPicPr>
        <p:blipFill>
          <a:blip r:embed="rId2"/>
          <a:srcRect/>
          <a:stretch>
            <a:fillRect/>
          </a:stretch>
        </p:blipFill>
        <p:spPr bwMode="auto">
          <a:xfrm>
            <a:off x="1979613" y="460375"/>
            <a:ext cx="5400675" cy="3759200"/>
          </a:xfrm>
          <a:prstGeom prst="rect">
            <a:avLst/>
          </a:prstGeom>
          <a:noFill/>
          <a:ln w="9525">
            <a:noFill/>
            <a:miter lim="800000"/>
            <a:headEnd/>
            <a:tailEnd/>
          </a:ln>
        </p:spPr>
      </p:pic>
      <p:sp>
        <p:nvSpPr>
          <p:cNvPr id="37890" name="Content Placeholder 3"/>
          <p:cNvSpPr>
            <a:spLocks noGrp="1"/>
          </p:cNvSpPr>
          <p:nvPr>
            <p:ph idx="1"/>
          </p:nvPr>
        </p:nvSpPr>
        <p:spPr>
          <a:xfrm>
            <a:off x="685800" y="4368800"/>
            <a:ext cx="8278813" cy="1727200"/>
          </a:xfrm>
        </p:spPr>
        <p:txBody>
          <a:bodyPr/>
          <a:lstStyle/>
          <a:p>
            <a:r>
              <a:rPr lang="el-GR" smtClean="0"/>
              <a:t>Συνεπώς απαιτείται εφαρμογή Στρατηγικού </a:t>
            </a:r>
            <a:r>
              <a:rPr lang="en-US" smtClean="0"/>
              <a:t>Marketing </a:t>
            </a:r>
            <a:r>
              <a:rPr lang="el-GR" smtClean="0"/>
              <a:t>ελκυστικότητας προορισμού</a:t>
            </a:r>
          </a:p>
        </p:txBody>
      </p:sp>
      <p:sp>
        <p:nvSpPr>
          <p:cNvPr id="37891" name="Slide Number Placeholder 2"/>
          <p:cNvSpPr>
            <a:spLocks noGrp="1"/>
          </p:cNvSpPr>
          <p:nvPr>
            <p:ph type="sldNum" sz="quarter" idx="12"/>
          </p:nvPr>
        </p:nvSpPr>
        <p:spPr>
          <a:noFill/>
        </p:spPr>
        <p:txBody>
          <a:bodyPr/>
          <a:lstStyle/>
          <a:p>
            <a:fld id="{161EA927-D2CC-47C3-913E-B29C736D39E3}" type="slidenum">
              <a:rPr lang="en-US" smtClean="0">
                <a:cs typeface="Arial" charset="0"/>
              </a:rPr>
              <a:pPr/>
              <a:t>24</a:t>
            </a:fld>
            <a:endParaRPr lang="en-US" smtClean="0">
              <a:cs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23850" y="2205038"/>
            <a:ext cx="8351838" cy="4319587"/>
          </a:xfrm>
        </p:spPr>
        <p:txBody>
          <a:bodyPr>
            <a:normAutofit fontScale="90000"/>
          </a:bodyPr>
          <a:lstStyle/>
          <a:p>
            <a:pPr algn="l">
              <a:buFont typeface="Wingdings" pitchFamily="2" charset="2"/>
              <a:buNone/>
            </a:pPr>
            <a:r>
              <a:rPr lang="el-GR" sz="2400" smtClean="0">
                <a:solidFill>
                  <a:srgbClr val="800000"/>
                </a:solidFill>
                <a:latin typeface="Calibri" pitchFamily="34" charset="0"/>
              </a:rPr>
              <a:t>Το στρατηγικό μάρκετινγκ ελκυστικότητας ενός προορισμού πρέπει να:</a:t>
            </a:r>
            <a:r>
              <a:rPr lang="el-GR" sz="2400" smtClean="0">
                <a:solidFill>
                  <a:srgbClr val="800000"/>
                </a:solidFill>
                <a:latin typeface="Arial" charset="0"/>
              </a:rPr>
              <a:t/>
            </a:r>
            <a:br>
              <a:rPr lang="el-GR" sz="2400" smtClean="0">
                <a:solidFill>
                  <a:srgbClr val="800000"/>
                </a:solidFill>
                <a:latin typeface="Arial" charset="0"/>
              </a:rPr>
            </a:br>
            <a:r>
              <a:rPr lang="el-GR" sz="2400" smtClean="0">
                <a:latin typeface="Arial" charset="0"/>
              </a:rPr>
              <a:t> </a:t>
            </a:r>
            <a:br>
              <a:rPr lang="el-GR" sz="2400" smtClean="0">
                <a:latin typeface="Arial" charset="0"/>
              </a:rPr>
            </a:br>
            <a:r>
              <a:rPr lang="el-GR" sz="2400" b="1" i="1" smtClean="0">
                <a:solidFill>
                  <a:srgbClr val="008000"/>
                </a:solidFill>
                <a:latin typeface="Arial" charset="0"/>
              </a:rPr>
              <a:t>έχει ανθρωποκεντρικό σχεδιασμό, δηλαδή να αφορά σε προσφορά και προώθηση εμπειριών και βιωματικών αγαθών (δημιουργικότητα και καινοτομία στην αξιοποίηση πόρων πολιτισμού)</a:t>
            </a:r>
            <a:br>
              <a:rPr lang="el-GR" sz="2400" b="1" i="1" smtClean="0">
                <a:solidFill>
                  <a:srgbClr val="008000"/>
                </a:solidFill>
                <a:latin typeface="Arial" charset="0"/>
              </a:rPr>
            </a:br>
            <a:r>
              <a:rPr lang="el-GR" sz="2400" b="1" i="1" smtClean="0">
                <a:solidFill>
                  <a:srgbClr val="008000"/>
                </a:solidFill>
                <a:latin typeface="Arial" charset="0"/>
              </a:rPr>
              <a:t/>
            </a:r>
            <a:br>
              <a:rPr lang="el-GR" sz="2400" b="1" i="1" smtClean="0">
                <a:solidFill>
                  <a:srgbClr val="008000"/>
                </a:solidFill>
                <a:latin typeface="Arial" charset="0"/>
              </a:rPr>
            </a:br>
            <a:r>
              <a:rPr lang="el-GR" sz="2400" b="1" i="1" smtClean="0">
                <a:solidFill>
                  <a:srgbClr val="008000"/>
                </a:solidFill>
                <a:latin typeface="Arial" charset="0"/>
              </a:rPr>
              <a:t>ανταποκρίνεται στον ανταγωνισμό για το διαθέσιμο χρόνο και το εισόδημα του καταναλωτή, δημιουργώντάς του συναισθηματική μοναδικότητα</a:t>
            </a:r>
            <a:br>
              <a:rPr lang="el-GR" sz="2400" b="1" i="1" smtClean="0">
                <a:solidFill>
                  <a:srgbClr val="008000"/>
                </a:solidFill>
                <a:latin typeface="Arial" charset="0"/>
              </a:rPr>
            </a:br>
            <a:r>
              <a:rPr lang="el-GR" sz="2400" b="1" i="1" smtClean="0">
                <a:solidFill>
                  <a:srgbClr val="008000"/>
                </a:solidFill>
                <a:latin typeface="Arial" charset="0"/>
              </a:rPr>
              <a:t/>
            </a:r>
            <a:br>
              <a:rPr lang="el-GR" sz="2400" b="1" i="1" smtClean="0">
                <a:solidFill>
                  <a:srgbClr val="008000"/>
                </a:solidFill>
                <a:latin typeface="Arial" charset="0"/>
              </a:rPr>
            </a:br>
            <a:r>
              <a:rPr lang="el-GR" sz="2400" b="1" i="1" smtClean="0">
                <a:solidFill>
                  <a:srgbClr val="008000"/>
                </a:solidFill>
                <a:latin typeface="Arial" charset="0"/>
              </a:rPr>
              <a:t>επικεντρώνεται στο συναίσθημα που προκαλείται, παρά στα ιδιαίτερα χαρακτηριστικά και τη λειτουργικότητα των αγαθών που προσφέρονται</a:t>
            </a:r>
            <a:r>
              <a:rPr lang="el-GR" sz="2400" smtClean="0">
                <a:solidFill>
                  <a:srgbClr val="008000"/>
                </a:solidFill>
                <a:latin typeface="Arial" charset="0"/>
              </a:rPr>
              <a:t/>
            </a:r>
            <a:br>
              <a:rPr lang="el-GR" sz="2400" smtClean="0">
                <a:solidFill>
                  <a:srgbClr val="008000"/>
                </a:solidFill>
                <a:latin typeface="Arial" charset="0"/>
              </a:rPr>
            </a:br>
            <a:r>
              <a:rPr lang="el-GR" sz="2400" smtClean="0">
                <a:solidFill>
                  <a:srgbClr val="008000"/>
                </a:solidFill>
                <a:latin typeface="Arial" charset="0"/>
              </a:rPr>
              <a:t>  </a:t>
            </a:r>
            <a:br>
              <a:rPr lang="el-GR" sz="2400" smtClean="0">
                <a:solidFill>
                  <a:srgbClr val="008000"/>
                </a:solidFill>
                <a:latin typeface="Arial" charset="0"/>
              </a:rPr>
            </a:br>
            <a:r>
              <a:rPr lang="el-GR" sz="2800" smtClean="0">
                <a:latin typeface="Arial" charset="0"/>
              </a:rPr>
              <a:t/>
            </a:r>
            <a:br>
              <a:rPr lang="el-GR" sz="2800" smtClean="0">
                <a:latin typeface="Arial" charset="0"/>
              </a:rPr>
            </a:br>
            <a:r>
              <a:rPr lang="el-GR" sz="3200" smtClean="0">
                <a:latin typeface="Arial" charset="0"/>
              </a:rPr>
              <a:t/>
            </a:r>
            <a:br>
              <a:rPr lang="el-GR" sz="3200" smtClean="0">
                <a:latin typeface="Arial" charset="0"/>
              </a:rPr>
            </a:br>
            <a:r>
              <a:rPr lang="el-GR" sz="3200" smtClean="0">
                <a:latin typeface="Arial" charset="0"/>
              </a:rPr>
              <a:t/>
            </a:r>
            <a:br>
              <a:rPr lang="el-GR" sz="3200" smtClean="0">
                <a:latin typeface="Arial" charset="0"/>
              </a:rPr>
            </a:br>
            <a:r>
              <a:rPr lang="el-GR" sz="3200" smtClean="0">
                <a:latin typeface="Arial" charset="0"/>
              </a:rPr>
              <a:t/>
            </a:r>
            <a:br>
              <a:rPr lang="el-GR" sz="3200" smtClean="0">
                <a:latin typeface="Arial" charset="0"/>
              </a:rPr>
            </a:br>
            <a:endParaRPr lang="el-GR" sz="3200" smtClean="0">
              <a:latin typeface="Arial" charset="0"/>
            </a:endParaRPr>
          </a:p>
        </p:txBody>
      </p:sp>
      <p:sp>
        <p:nvSpPr>
          <p:cNvPr id="38915" name="Slide Number Placeholder 1"/>
          <p:cNvSpPr>
            <a:spLocks noGrp="1"/>
          </p:cNvSpPr>
          <p:nvPr>
            <p:ph type="sldNum" sz="quarter" idx="12"/>
          </p:nvPr>
        </p:nvSpPr>
        <p:spPr>
          <a:noFill/>
        </p:spPr>
        <p:txBody>
          <a:bodyPr/>
          <a:lstStyle/>
          <a:p>
            <a:fld id="{C6081438-5496-4092-8BC5-F964A6BDB497}" type="slidenum">
              <a:rPr lang="en-US" smtClean="0">
                <a:cs typeface="Arial" charset="0"/>
              </a:rPr>
              <a:pPr/>
              <a:t>25</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323850" y="388938"/>
            <a:ext cx="8135938" cy="6135687"/>
          </a:xfrm>
        </p:spPr>
        <p:txBody>
          <a:bodyPr>
            <a:normAutofit fontScale="90000"/>
          </a:bodyPr>
          <a:lstStyle/>
          <a:p>
            <a:pPr eaLnBrk="1" hangingPunct="1"/>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b="1" u="sng" smtClean="0">
                <a:solidFill>
                  <a:srgbClr val="800000"/>
                </a:solidFill>
                <a:latin typeface="Arial" charset="0"/>
                <a:ea typeface="Times New Roman" pitchFamily="18" charset="0"/>
                <a:cs typeface="Arial" charset="0"/>
              </a:rPr>
              <a:t>ΣΤΟΧΟΙ</a:t>
            </a: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b="1" i="1" smtClean="0">
                <a:solidFill>
                  <a:srgbClr val="800000"/>
                </a:solidFill>
                <a:latin typeface="Arial" charset="0"/>
                <a:ea typeface="Times New Roman" pitchFamily="18" charset="0"/>
                <a:cs typeface="Arial" charset="0"/>
              </a:rPr>
              <a:t>(Ι) </a:t>
            </a:r>
            <a:r>
              <a:rPr lang="el-GR" sz="1800" smtClean="0">
                <a:solidFill>
                  <a:srgbClr val="800000"/>
                </a:solidFill>
                <a:latin typeface="Arial" charset="0"/>
                <a:ea typeface="Times New Roman" pitchFamily="18" charset="0"/>
                <a:cs typeface="Arial" charset="0"/>
              </a:rPr>
              <a:t>Η υπόδειξη πολιτικών προσέλκυσης επισκεπτών και ανάδειξης της ελκυστικότητας μιας πόλης, ανάμεσα σ΄ άλλα και ως υπερτοπικού πολιτιστικού προορισμού, αξιοποιώντας μνήμες του παρελθόντος (αρχαιολογικοί χώροι και λοιπά), συγκεντρώσεις πολιτιστικής κληρονομιάς (μουσεία/συλλογές), αλλά και σύγχρονο πολιτιστικό γίγνεσθαι (πολιτιστικές διαδρομές και σύγχρονη τέχνη) στην εγχώρια και τη διεθνή αγορά.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b="1" i="1" smtClean="0">
                <a:solidFill>
                  <a:srgbClr val="800000"/>
                </a:solidFill>
                <a:latin typeface="Arial" charset="0"/>
                <a:ea typeface="Times New Roman" pitchFamily="18" charset="0"/>
                <a:cs typeface="Arial" charset="0"/>
              </a:rPr>
              <a:t>(ΙΙ) </a:t>
            </a:r>
            <a:r>
              <a:rPr lang="el-GR" sz="1800" smtClean="0">
                <a:solidFill>
                  <a:srgbClr val="800000"/>
                </a:solidFill>
                <a:latin typeface="Arial" charset="0"/>
                <a:ea typeface="Times New Roman" pitchFamily="18" charset="0"/>
                <a:cs typeface="Arial" charset="0"/>
              </a:rPr>
              <a:t>Η υπόδειξη κατευθύνσεων αναδιάταξης και αύξησης της αναγνωρισιμότητας και της ανταγωνιστικότητας του συνολικού (μίγματος) πολιτιστικού προϊόντος της πόλης.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b="1" i="1" smtClean="0">
                <a:solidFill>
                  <a:srgbClr val="800000"/>
                </a:solidFill>
                <a:latin typeface="Arial" charset="0"/>
                <a:ea typeface="Times New Roman" pitchFamily="18" charset="0"/>
                <a:cs typeface="Arial" charset="0"/>
              </a:rPr>
              <a:t>(ΙΙΙ) </a:t>
            </a:r>
            <a:r>
              <a:rPr lang="el-GR" sz="1800" smtClean="0">
                <a:solidFill>
                  <a:srgbClr val="800000"/>
                </a:solidFill>
                <a:latin typeface="Arial" charset="0"/>
                <a:ea typeface="Times New Roman" pitchFamily="18" charset="0"/>
                <a:cs typeface="Arial" charset="0"/>
              </a:rPr>
              <a:t>Η υπόδειξη δημόσιων πολιτικών για την ενεργό συμβολή του πολιτιστικού προϊόντος στην αγροτική, οικονομική, τουριστική, κοινωνική και αισθητική ανάπτυξη της πόλης</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b="1" smtClean="0">
                <a:solidFill>
                  <a:srgbClr val="800000"/>
                </a:solidFill>
                <a:effectLst>
                  <a:outerShdw blurRad="38100" dist="38100" dir="2700000" algn="tl">
                    <a:srgbClr val="000000"/>
                  </a:outerShdw>
                </a:effectLst>
                <a:latin typeface="Arial" charset="0"/>
                <a:ea typeface="Times New Roman" pitchFamily="18" charset="0"/>
                <a:cs typeface="Arial" charset="0"/>
              </a:rPr>
              <a:t>ΑΡΑ ΠΡΕΠΕΙ ΝΑ ΑΠΑΝΤΩΝΤΑΙ ΣΥΓΚΕΚΡΙΜΕΝΑ ΕΡΩΤΗΜΑΤΑ </a:t>
            </a:r>
            <a:r>
              <a:rPr lang="el-GR" sz="2400" b="1" i="1" smtClean="0">
                <a:solidFill>
                  <a:srgbClr val="FFC000"/>
                </a:solidFill>
                <a:effectLst>
                  <a:outerShdw blurRad="38100" dist="38100" dir="2700000" algn="tl">
                    <a:srgbClr val="000000"/>
                  </a:outerShdw>
                </a:effectLst>
                <a:latin typeface="Arial" charset="0"/>
                <a:ea typeface="Times New Roman" pitchFamily="18" charset="0"/>
                <a:cs typeface="Arial" charset="0"/>
              </a:rPr>
              <a:t/>
            </a:r>
            <a:br>
              <a:rPr lang="el-GR" sz="2400" b="1" i="1" smtClean="0">
                <a:solidFill>
                  <a:srgbClr val="FFC000"/>
                </a:solidFill>
                <a:effectLst>
                  <a:outerShdw blurRad="38100" dist="38100" dir="2700000" algn="tl">
                    <a:srgbClr val="000000"/>
                  </a:outerShdw>
                </a:effectLst>
                <a:latin typeface="Arial" charset="0"/>
                <a:ea typeface="Times New Roman" pitchFamily="18" charset="0"/>
                <a:cs typeface="Arial" charset="0"/>
              </a:rPr>
            </a:br>
            <a:r>
              <a:rPr lang="el-GR" sz="2400" b="1" i="1" smtClean="0">
                <a:solidFill>
                  <a:srgbClr val="FFCC00"/>
                </a:solidFill>
                <a:effectLst>
                  <a:outerShdw blurRad="38100" dist="38100" dir="2700000" algn="tl">
                    <a:srgbClr val="000000"/>
                  </a:outerShdw>
                </a:effectLst>
                <a:latin typeface="Arial" charset="0"/>
                <a:ea typeface="Times New Roman" pitchFamily="18" charset="0"/>
                <a:cs typeface="Arial" charset="0"/>
              </a:rPr>
              <a:t/>
            </a:r>
            <a:br>
              <a:rPr lang="el-GR" sz="2400" b="1" i="1" smtClean="0">
                <a:solidFill>
                  <a:srgbClr val="FFCC00"/>
                </a:solidFill>
                <a:effectLst>
                  <a:outerShdw blurRad="38100" dist="38100" dir="2700000" algn="tl">
                    <a:srgbClr val="000000"/>
                  </a:outerShdw>
                </a:effectLst>
                <a:latin typeface="Arial" charset="0"/>
                <a:ea typeface="Times New Roman" pitchFamily="18" charset="0"/>
                <a:cs typeface="Arial" charset="0"/>
              </a:rPr>
            </a:br>
            <a:r>
              <a:rPr lang="el-GR" sz="2400" smtClean="0">
                <a:latin typeface="Arial" charset="0"/>
                <a:ea typeface="Times New Roman" pitchFamily="18" charset="0"/>
                <a:cs typeface="Arial" charset="0"/>
              </a:rPr>
              <a:t/>
            </a:r>
            <a:br>
              <a:rPr lang="el-GR" sz="2400" smtClean="0">
                <a:latin typeface="Arial" charset="0"/>
                <a:ea typeface="Times New Roman" pitchFamily="18" charset="0"/>
                <a:cs typeface="Arial" charset="0"/>
              </a:rPr>
            </a:br>
            <a:r>
              <a:rPr lang="el-GR" sz="2400" smtClean="0">
                <a:latin typeface="Arial" charset="0"/>
                <a:ea typeface="Times New Roman" pitchFamily="18" charset="0"/>
                <a:cs typeface="Arial" charset="0"/>
              </a:rPr>
              <a:t>  </a:t>
            </a:r>
            <a:br>
              <a:rPr lang="el-GR" sz="2400" smtClean="0">
                <a:latin typeface="Arial" charset="0"/>
                <a:ea typeface="Times New Roman" pitchFamily="18" charset="0"/>
                <a:cs typeface="Arial" charset="0"/>
              </a:rPr>
            </a:br>
            <a:r>
              <a:rPr lang="el-GR" sz="2800" smtClean="0">
                <a:latin typeface="Arial" charset="0"/>
                <a:ea typeface="Times New Roman" pitchFamily="18" charset="0"/>
                <a:cs typeface="Arial" charset="0"/>
              </a:rPr>
              <a:t/>
            </a:r>
            <a:br>
              <a:rPr lang="el-GR" sz="2800" smtClean="0">
                <a:latin typeface="Arial" charset="0"/>
                <a:ea typeface="Times New Roman" pitchFamily="18" charset="0"/>
                <a:cs typeface="Arial" charset="0"/>
              </a:rPr>
            </a:br>
            <a:r>
              <a:rPr lang="el-GR" sz="3200" smtClean="0">
                <a:latin typeface="Arial" charset="0"/>
                <a:ea typeface="Times New Roman" pitchFamily="18" charset="0"/>
                <a:cs typeface="Arial" charset="0"/>
              </a:rPr>
              <a:t/>
            </a:r>
            <a:br>
              <a:rPr lang="el-GR" sz="3200" smtClean="0">
                <a:latin typeface="Arial" charset="0"/>
                <a:ea typeface="Times New Roman" pitchFamily="18" charset="0"/>
                <a:cs typeface="Arial" charset="0"/>
              </a:rPr>
            </a:br>
            <a:r>
              <a:rPr lang="el-GR" sz="3200" smtClean="0">
                <a:latin typeface="Arial" charset="0"/>
                <a:ea typeface="Times New Roman" pitchFamily="18" charset="0"/>
                <a:cs typeface="Arial" charset="0"/>
              </a:rPr>
              <a:t/>
            </a:r>
            <a:br>
              <a:rPr lang="el-GR" sz="3200" smtClean="0">
                <a:latin typeface="Arial" charset="0"/>
                <a:ea typeface="Times New Roman" pitchFamily="18" charset="0"/>
                <a:cs typeface="Arial" charset="0"/>
              </a:rPr>
            </a:br>
            <a:r>
              <a:rPr lang="el-GR" sz="3200" smtClean="0">
                <a:latin typeface="Arial" charset="0"/>
                <a:ea typeface="Times New Roman" pitchFamily="18" charset="0"/>
                <a:cs typeface="Arial" charset="0"/>
              </a:rPr>
              <a:t/>
            </a:r>
            <a:br>
              <a:rPr lang="el-GR" sz="3200" smtClean="0">
                <a:latin typeface="Arial" charset="0"/>
                <a:ea typeface="Times New Roman" pitchFamily="18" charset="0"/>
                <a:cs typeface="Arial" charset="0"/>
              </a:rPr>
            </a:br>
            <a:endParaRPr lang="el-GR" sz="3200" smtClean="0">
              <a:latin typeface="Arial" charset="0"/>
              <a:ea typeface="Times New Roman" pitchFamily="18" charset="0"/>
              <a:cs typeface="Arial" charset="0"/>
            </a:endParaRPr>
          </a:p>
        </p:txBody>
      </p:sp>
      <p:sp>
        <p:nvSpPr>
          <p:cNvPr id="39939" name="Slide Number Placeholder 1"/>
          <p:cNvSpPr>
            <a:spLocks noGrp="1"/>
          </p:cNvSpPr>
          <p:nvPr>
            <p:ph type="sldNum" sz="quarter" idx="12"/>
          </p:nvPr>
        </p:nvSpPr>
        <p:spPr>
          <a:noFill/>
        </p:spPr>
        <p:txBody>
          <a:bodyPr/>
          <a:lstStyle/>
          <a:p>
            <a:fld id="{164E5547-5647-4565-B055-6BF4D18108DC}" type="slidenum">
              <a:rPr lang="en-US" smtClean="0">
                <a:cs typeface="Arial" charset="0"/>
              </a:rPr>
              <a:pPr/>
              <a:t>26</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3850" y="2205038"/>
            <a:ext cx="8351838" cy="4319587"/>
          </a:xfrm>
        </p:spPr>
        <p:txBody>
          <a:bodyPr>
            <a:normAutofit fontScale="90000"/>
          </a:bodyPr>
          <a:lstStyle/>
          <a:p>
            <a:pPr algn="l"/>
            <a:r>
              <a:rPr lang="el-GR" sz="1800" smtClean="0">
                <a:solidFill>
                  <a:srgbClr val="800000"/>
                </a:solidFill>
                <a:latin typeface="Arial" charset="0"/>
                <a:ea typeface="Times New Roman" pitchFamily="18" charset="0"/>
                <a:cs typeface="Arial" charset="0"/>
              </a:rPr>
              <a:t>Ερωτήματα:</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b="1" i="1" smtClean="0">
                <a:solidFill>
                  <a:srgbClr val="800000"/>
                </a:solidFill>
                <a:latin typeface="Arial" charset="0"/>
                <a:ea typeface="Times New Roman" pitchFamily="18" charset="0"/>
                <a:cs typeface="Arial" charset="0"/>
              </a:rPr>
              <a:t>(Ι) </a:t>
            </a:r>
            <a:r>
              <a:rPr lang="el-GR" sz="1800" smtClean="0">
                <a:solidFill>
                  <a:srgbClr val="800000"/>
                </a:solidFill>
                <a:latin typeface="Arial" charset="0"/>
                <a:ea typeface="Times New Roman" pitchFamily="18" charset="0"/>
                <a:cs typeface="Arial" charset="0"/>
              </a:rPr>
              <a:t>Πως μπορεί να επιτευχθεί «έξυπνη» ανάπτυξη αξιοποιώντας τους πολιτιστικούς πόρους;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ΔΗΛΑΔΗ</a:t>
            </a:r>
            <a:r>
              <a:rPr lang="en-US" sz="1800" smtClean="0">
                <a:solidFill>
                  <a:srgbClr val="800000"/>
                </a:solidFill>
                <a:latin typeface="Arial" charset="0"/>
                <a:ea typeface="Times New Roman" pitchFamily="18" charset="0"/>
                <a:cs typeface="Arial" charset="0"/>
              </a:rPr>
              <a:t>: </a:t>
            </a:r>
            <a:br>
              <a:rPr lang="en-US" sz="1800" smtClean="0">
                <a:solidFill>
                  <a:srgbClr val="800000"/>
                </a:solidFill>
                <a:latin typeface="Arial" charset="0"/>
                <a:ea typeface="Times New Roman" pitchFamily="18" charset="0"/>
                <a:cs typeface="Arial" charset="0"/>
              </a:rPr>
            </a:br>
            <a:r>
              <a:rPr lang="en-US" sz="1800" smtClean="0">
                <a:solidFill>
                  <a:srgbClr val="800000"/>
                </a:solidFill>
                <a:latin typeface="Arial" charset="0"/>
                <a:ea typeface="Times New Roman" pitchFamily="18" charset="0"/>
                <a:cs typeface="Arial" charset="0"/>
              </a:rPr>
              <a:t>1.</a:t>
            </a:r>
            <a:r>
              <a:rPr lang="el-GR" sz="1800" smtClean="0">
                <a:solidFill>
                  <a:srgbClr val="800000"/>
                </a:solidFill>
                <a:latin typeface="Arial" charset="0"/>
                <a:ea typeface="Times New Roman" pitchFamily="18" charset="0"/>
                <a:cs typeface="Arial" charset="0"/>
              </a:rPr>
              <a:t>ποια στρατηγική προσέγγιση πρέπει να υιοθετηθεί; </a:t>
            </a:r>
            <a:r>
              <a:rPr lang="en-US" sz="1800" smtClean="0">
                <a:solidFill>
                  <a:srgbClr val="800000"/>
                </a:solidFill>
                <a:latin typeface="Arial" charset="0"/>
                <a:ea typeface="Times New Roman" pitchFamily="18" charset="0"/>
                <a:cs typeface="Arial" charset="0"/>
              </a:rPr>
              <a:t/>
            </a:r>
            <a:br>
              <a:rPr lang="en-US" sz="1800" smtClean="0">
                <a:solidFill>
                  <a:srgbClr val="800000"/>
                </a:solidFill>
                <a:latin typeface="Arial" charset="0"/>
                <a:ea typeface="Times New Roman" pitchFamily="18" charset="0"/>
                <a:cs typeface="Arial" charset="0"/>
              </a:rPr>
            </a:br>
            <a:r>
              <a:rPr lang="en-US" sz="1800" smtClean="0">
                <a:solidFill>
                  <a:srgbClr val="800000"/>
                </a:solidFill>
                <a:latin typeface="Arial" charset="0"/>
                <a:ea typeface="Times New Roman" pitchFamily="18" charset="0"/>
                <a:cs typeface="Arial" charset="0"/>
              </a:rPr>
              <a:t>2.</a:t>
            </a:r>
            <a:r>
              <a:rPr lang="el-GR" sz="1800" smtClean="0">
                <a:solidFill>
                  <a:srgbClr val="800000"/>
                </a:solidFill>
                <a:latin typeface="Arial" charset="0"/>
                <a:ea typeface="Times New Roman" pitchFamily="18" charset="0"/>
                <a:cs typeface="Arial" charset="0"/>
              </a:rPr>
              <a:t>πως πρέπει να σχεδιαστεί η αλλαγή;</a:t>
            </a:r>
            <a:r>
              <a:rPr lang="en-US" sz="1800" smtClean="0">
                <a:solidFill>
                  <a:srgbClr val="800000"/>
                </a:solidFill>
                <a:latin typeface="Arial" charset="0"/>
                <a:ea typeface="Times New Roman" pitchFamily="18" charset="0"/>
                <a:cs typeface="Arial" charset="0"/>
              </a:rPr>
              <a:t/>
            </a:r>
            <a:br>
              <a:rPr lang="en-US" sz="1800" smtClean="0">
                <a:solidFill>
                  <a:srgbClr val="800000"/>
                </a:solidFill>
                <a:latin typeface="Arial" charset="0"/>
                <a:ea typeface="Times New Roman" pitchFamily="18" charset="0"/>
                <a:cs typeface="Arial" charset="0"/>
              </a:rPr>
            </a:br>
            <a:r>
              <a:rPr lang="en-US" sz="1800" smtClean="0">
                <a:solidFill>
                  <a:srgbClr val="800000"/>
                </a:solidFill>
                <a:latin typeface="Arial" charset="0"/>
                <a:ea typeface="Times New Roman" pitchFamily="18" charset="0"/>
                <a:cs typeface="Arial" charset="0"/>
              </a:rPr>
              <a:t>3.</a:t>
            </a:r>
            <a:r>
              <a:rPr lang="el-GR" sz="1800" smtClean="0">
                <a:solidFill>
                  <a:srgbClr val="800000"/>
                </a:solidFill>
                <a:latin typeface="Arial" charset="0"/>
                <a:ea typeface="Times New Roman" pitchFamily="18" charset="0"/>
                <a:cs typeface="Arial" charset="0"/>
              </a:rPr>
              <a:t>πως μπορεί να υπάρξει ολοκληρωμένη περιβαλλοντική μέριμνα; και </a:t>
            </a:r>
            <a:r>
              <a:rPr lang="en-US" sz="1800" smtClean="0">
                <a:solidFill>
                  <a:srgbClr val="800000"/>
                </a:solidFill>
                <a:latin typeface="Arial" charset="0"/>
                <a:ea typeface="Times New Roman" pitchFamily="18" charset="0"/>
                <a:cs typeface="Arial" charset="0"/>
              </a:rPr>
              <a:t/>
            </a:r>
            <a:br>
              <a:rPr lang="en-US" sz="1800" smtClean="0">
                <a:solidFill>
                  <a:srgbClr val="800000"/>
                </a:solidFill>
                <a:latin typeface="Arial" charset="0"/>
                <a:ea typeface="Times New Roman" pitchFamily="18" charset="0"/>
                <a:cs typeface="Arial" charset="0"/>
              </a:rPr>
            </a:br>
            <a:r>
              <a:rPr lang="en-US" sz="1800" smtClean="0">
                <a:solidFill>
                  <a:srgbClr val="800000"/>
                </a:solidFill>
                <a:latin typeface="Arial" charset="0"/>
                <a:ea typeface="Times New Roman" pitchFamily="18" charset="0"/>
                <a:cs typeface="Arial" charset="0"/>
              </a:rPr>
              <a:t>4.</a:t>
            </a:r>
            <a:r>
              <a:rPr lang="el-GR" sz="1800" smtClean="0">
                <a:solidFill>
                  <a:srgbClr val="800000"/>
                </a:solidFill>
                <a:latin typeface="Arial" charset="0"/>
                <a:ea typeface="Times New Roman" pitchFamily="18" charset="0"/>
                <a:cs typeface="Arial" charset="0"/>
              </a:rPr>
              <a:t>πως μπορεί να δοθούν ευκαιρίες για όλους;</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b="1" i="1" smtClean="0">
                <a:solidFill>
                  <a:srgbClr val="800000"/>
                </a:solidFill>
                <a:latin typeface="Arial" charset="0"/>
                <a:ea typeface="Times New Roman" pitchFamily="18" charset="0"/>
                <a:cs typeface="Arial" charset="0"/>
              </a:rPr>
              <a:t> </a:t>
            </a:r>
            <a:r>
              <a:rPr lang="el-GR" sz="2400" smtClean="0">
                <a:latin typeface="Arial" charset="0"/>
                <a:ea typeface="Times New Roman" pitchFamily="18" charset="0"/>
                <a:cs typeface="Arial" charset="0"/>
              </a:rPr>
              <a:t/>
            </a:r>
            <a:br>
              <a:rPr lang="el-GR" sz="2400" smtClean="0">
                <a:latin typeface="Arial" charset="0"/>
                <a:ea typeface="Times New Roman" pitchFamily="18" charset="0"/>
                <a:cs typeface="Arial" charset="0"/>
              </a:rPr>
            </a:br>
            <a:r>
              <a:rPr lang="el-GR" sz="2400" smtClean="0">
                <a:latin typeface="Arial" charset="0"/>
                <a:ea typeface="Times New Roman" pitchFamily="18" charset="0"/>
                <a:cs typeface="Arial" charset="0"/>
              </a:rPr>
              <a:t>  </a:t>
            </a:r>
            <a:br>
              <a:rPr lang="el-GR" sz="2400" smtClean="0">
                <a:latin typeface="Arial" charset="0"/>
                <a:ea typeface="Times New Roman" pitchFamily="18" charset="0"/>
                <a:cs typeface="Arial" charset="0"/>
              </a:rPr>
            </a:br>
            <a:r>
              <a:rPr lang="el-GR" sz="2800" smtClean="0">
                <a:latin typeface="Arial" charset="0"/>
                <a:ea typeface="Times New Roman" pitchFamily="18" charset="0"/>
                <a:cs typeface="Arial" charset="0"/>
              </a:rPr>
              <a:t/>
            </a:r>
            <a:br>
              <a:rPr lang="el-GR" sz="2800" smtClean="0">
                <a:latin typeface="Arial" charset="0"/>
                <a:ea typeface="Times New Roman" pitchFamily="18" charset="0"/>
                <a:cs typeface="Arial" charset="0"/>
              </a:rPr>
            </a:br>
            <a:r>
              <a:rPr lang="el-GR" sz="3200" smtClean="0">
                <a:latin typeface="Arial" charset="0"/>
                <a:ea typeface="Times New Roman" pitchFamily="18" charset="0"/>
                <a:cs typeface="Arial" charset="0"/>
              </a:rPr>
              <a:t/>
            </a:r>
            <a:br>
              <a:rPr lang="el-GR" sz="3200" smtClean="0">
                <a:latin typeface="Arial" charset="0"/>
                <a:ea typeface="Times New Roman" pitchFamily="18" charset="0"/>
                <a:cs typeface="Arial" charset="0"/>
              </a:rPr>
            </a:br>
            <a:r>
              <a:rPr lang="el-GR" sz="3200" smtClean="0">
                <a:latin typeface="Arial" charset="0"/>
                <a:ea typeface="Times New Roman" pitchFamily="18" charset="0"/>
                <a:cs typeface="Arial" charset="0"/>
              </a:rPr>
              <a:t/>
            </a:r>
            <a:br>
              <a:rPr lang="el-GR" sz="3200" smtClean="0">
                <a:latin typeface="Arial" charset="0"/>
                <a:ea typeface="Times New Roman" pitchFamily="18" charset="0"/>
                <a:cs typeface="Arial" charset="0"/>
              </a:rPr>
            </a:br>
            <a:r>
              <a:rPr lang="el-GR" sz="3200" smtClean="0">
                <a:latin typeface="Arial" charset="0"/>
                <a:ea typeface="Times New Roman" pitchFamily="18" charset="0"/>
                <a:cs typeface="Arial" charset="0"/>
              </a:rPr>
              <a:t/>
            </a:r>
            <a:br>
              <a:rPr lang="el-GR" sz="3200" smtClean="0">
                <a:latin typeface="Arial" charset="0"/>
                <a:ea typeface="Times New Roman" pitchFamily="18" charset="0"/>
                <a:cs typeface="Arial" charset="0"/>
              </a:rPr>
            </a:br>
            <a:endParaRPr lang="el-GR" sz="3200" smtClean="0">
              <a:latin typeface="Arial" charset="0"/>
              <a:ea typeface="Times New Roman" pitchFamily="18" charset="0"/>
              <a:cs typeface="Arial" charset="0"/>
            </a:endParaRPr>
          </a:p>
        </p:txBody>
      </p:sp>
      <p:sp>
        <p:nvSpPr>
          <p:cNvPr id="40963" name="Slide Number Placeholder 1"/>
          <p:cNvSpPr>
            <a:spLocks noGrp="1"/>
          </p:cNvSpPr>
          <p:nvPr>
            <p:ph type="sldNum" sz="quarter" idx="12"/>
          </p:nvPr>
        </p:nvSpPr>
        <p:spPr>
          <a:noFill/>
        </p:spPr>
        <p:txBody>
          <a:bodyPr/>
          <a:lstStyle/>
          <a:p>
            <a:fld id="{E78F483C-5CA5-47F3-8303-99C467557BEF}" type="slidenum">
              <a:rPr lang="en-US" smtClean="0">
                <a:cs typeface="Arial" charset="0"/>
              </a:rPr>
              <a:pPr/>
              <a:t>27</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23850" y="188913"/>
            <a:ext cx="8351838" cy="6335712"/>
          </a:xfrm>
        </p:spPr>
        <p:txBody>
          <a:bodyPr>
            <a:normAutofit fontScale="90000"/>
          </a:bodyPr>
          <a:lstStyle/>
          <a:p>
            <a:pPr algn="l"/>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Ερωτήματα:</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b="1" i="1" smtClean="0">
                <a:solidFill>
                  <a:srgbClr val="800000"/>
                </a:solidFill>
                <a:latin typeface="Arial" charset="0"/>
                <a:ea typeface="Times New Roman" pitchFamily="18" charset="0"/>
                <a:cs typeface="Arial" charset="0"/>
              </a:rPr>
              <a:t> (ΙΙ) </a:t>
            </a:r>
            <a:r>
              <a:rPr lang="el-GR" sz="1800" smtClean="0">
                <a:solidFill>
                  <a:srgbClr val="800000"/>
                </a:solidFill>
                <a:latin typeface="Arial" charset="0"/>
                <a:ea typeface="Times New Roman" pitchFamily="18" charset="0"/>
                <a:cs typeface="Arial" charset="0"/>
              </a:rPr>
              <a:t>Πως μπορεί να υποστηριχθούν χρηματοδοτικές πρακτικές της λογικής «κάνε περισσότερα διαθέτοντας λιγότερα» στην περίπτωση της αξιοποίησης των πολιτιστικών πόρων; </a:t>
            </a:r>
            <a:r>
              <a:rPr lang="en-US" sz="1800" smtClean="0">
                <a:solidFill>
                  <a:srgbClr val="800000"/>
                </a:solidFill>
                <a:latin typeface="Arial" charset="0"/>
                <a:ea typeface="Times New Roman" pitchFamily="18" charset="0"/>
                <a:cs typeface="Arial" charset="0"/>
              </a:rPr>
              <a:t/>
            </a:r>
            <a:br>
              <a:rPr lang="en-US" sz="1800" smtClean="0">
                <a:solidFill>
                  <a:srgbClr val="800000"/>
                </a:solidFill>
                <a:latin typeface="Arial" charset="0"/>
                <a:ea typeface="Times New Roman" pitchFamily="18" charset="0"/>
                <a:cs typeface="Arial" charset="0"/>
              </a:rPr>
            </a:br>
            <a:r>
              <a:rPr lang="en-US" sz="1800" smtClean="0">
                <a:solidFill>
                  <a:srgbClr val="800000"/>
                </a:solidFill>
                <a:latin typeface="Arial" charset="0"/>
                <a:ea typeface="Times New Roman" pitchFamily="18" charset="0"/>
                <a:cs typeface="Arial" charset="0"/>
              </a:rPr>
              <a:t/>
            </a:r>
            <a:br>
              <a:rPr lang="en-US"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ΔΗΛΑΔΗ</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1. Πως μπορεί να αξιολογηθούν και να διαχειριστούν οι τοπικές δαπάνες με αυστηρότητα;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2. Πως μπορεί να αναπτυχθούν συνεργασίες;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3. Πως μπορεί να εισαχθεί και εφαρμοσθεί η επενδυτική λογοδοσία; και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4. Πως μπορεί να ενσωματωθεί η τεχνολογία επικοινωνίας και πληροφοριών;)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b="1" i="1" smtClean="0">
                <a:solidFill>
                  <a:srgbClr val="800000"/>
                </a:solidFill>
                <a:latin typeface="Arial" charset="0"/>
                <a:ea typeface="Times New Roman" pitchFamily="18" charset="0"/>
                <a:cs typeface="Arial" charset="0"/>
              </a:rPr>
              <a:t> </a:t>
            </a:r>
            <a:r>
              <a:rPr lang="el-GR" sz="2400" smtClean="0">
                <a:latin typeface="Arial" charset="0"/>
                <a:ea typeface="Times New Roman" pitchFamily="18" charset="0"/>
                <a:cs typeface="Arial" charset="0"/>
              </a:rPr>
              <a:t/>
            </a:r>
            <a:br>
              <a:rPr lang="el-GR" sz="2400" smtClean="0">
                <a:latin typeface="Arial" charset="0"/>
                <a:ea typeface="Times New Roman" pitchFamily="18" charset="0"/>
                <a:cs typeface="Arial" charset="0"/>
              </a:rPr>
            </a:br>
            <a:r>
              <a:rPr lang="el-GR" sz="2400" smtClean="0">
                <a:latin typeface="Arial" charset="0"/>
                <a:ea typeface="Times New Roman" pitchFamily="18" charset="0"/>
                <a:cs typeface="Arial" charset="0"/>
              </a:rPr>
              <a:t>  </a:t>
            </a:r>
            <a:br>
              <a:rPr lang="el-GR" sz="2400" smtClean="0">
                <a:latin typeface="Arial" charset="0"/>
                <a:ea typeface="Times New Roman" pitchFamily="18" charset="0"/>
                <a:cs typeface="Arial" charset="0"/>
              </a:rPr>
            </a:br>
            <a:r>
              <a:rPr lang="el-GR" sz="2800" smtClean="0">
                <a:latin typeface="Arial" charset="0"/>
                <a:ea typeface="Times New Roman" pitchFamily="18" charset="0"/>
                <a:cs typeface="Arial" charset="0"/>
              </a:rPr>
              <a:t/>
            </a:r>
            <a:br>
              <a:rPr lang="el-GR" sz="2800" smtClean="0">
                <a:latin typeface="Arial" charset="0"/>
                <a:ea typeface="Times New Roman" pitchFamily="18" charset="0"/>
                <a:cs typeface="Arial" charset="0"/>
              </a:rPr>
            </a:br>
            <a:r>
              <a:rPr lang="el-GR" sz="3200" smtClean="0">
                <a:latin typeface="Arial" charset="0"/>
                <a:ea typeface="Times New Roman" pitchFamily="18" charset="0"/>
                <a:cs typeface="Arial" charset="0"/>
              </a:rPr>
              <a:t/>
            </a:r>
            <a:br>
              <a:rPr lang="el-GR" sz="3200" smtClean="0">
                <a:latin typeface="Arial" charset="0"/>
                <a:ea typeface="Times New Roman" pitchFamily="18" charset="0"/>
                <a:cs typeface="Arial" charset="0"/>
              </a:rPr>
            </a:br>
            <a:r>
              <a:rPr lang="el-GR" sz="3200" smtClean="0">
                <a:latin typeface="Arial" charset="0"/>
                <a:ea typeface="Times New Roman" pitchFamily="18" charset="0"/>
                <a:cs typeface="Arial" charset="0"/>
              </a:rPr>
              <a:t/>
            </a:r>
            <a:br>
              <a:rPr lang="el-GR" sz="3200" smtClean="0">
                <a:latin typeface="Arial" charset="0"/>
                <a:ea typeface="Times New Roman" pitchFamily="18" charset="0"/>
                <a:cs typeface="Arial" charset="0"/>
              </a:rPr>
            </a:br>
            <a:r>
              <a:rPr lang="el-GR" sz="3200" smtClean="0">
                <a:latin typeface="Arial" charset="0"/>
                <a:ea typeface="Times New Roman" pitchFamily="18" charset="0"/>
                <a:cs typeface="Arial" charset="0"/>
              </a:rPr>
              <a:t/>
            </a:r>
            <a:br>
              <a:rPr lang="el-GR" sz="3200" smtClean="0">
                <a:latin typeface="Arial" charset="0"/>
                <a:ea typeface="Times New Roman" pitchFamily="18" charset="0"/>
                <a:cs typeface="Arial" charset="0"/>
              </a:rPr>
            </a:br>
            <a:endParaRPr lang="el-GR" sz="3200" smtClean="0">
              <a:latin typeface="Arial" charset="0"/>
              <a:ea typeface="Times New Roman" pitchFamily="18" charset="0"/>
              <a:cs typeface="Arial" charset="0"/>
            </a:endParaRPr>
          </a:p>
        </p:txBody>
      </p:sp>
      <p:sp>
        <p:nvSpPr>
          <p:cNvPr id="41987" name="Slide Number Placeholder 1"/>
          <p:cNvSpPr>
            <a:spLocks noGrp="1"/>
          </p:cNvSpPr>
          <p:nvPr>
            <p:ph type="sldNum" sz="quarter" idx="12"/>
          </p:nvPr>
        </p:nvSpPr>
        <p:spPr>
          <a:noFill/>
        </p:spPr>
        <p:txBody>
          <a:bodyPr/>
          <a:lstStyle/>
          <a:p>
            <a:fld id="{73511ACF-47CB-49E7-A55B-C3A89DC7CA9D}" type="slidenum">
              <a:rPr lang="en-US" smtClean="0">
                <a:cs typeface="Arial" charset="0"/>
              </a:rPr>
              <a:pPr/>
              <a:t>28</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323850" y="620713"/>
            <a:ext cx="8351838" cy="5903912"/>
          </a:xfrm>
        </p:spPr>
        <p:txBody>
          <a:bodyPr>
            <a:normAutofit fontScale="90000"/>
          </a:bodyPr>
          <a:lstStyle/>
          <a:p>
            <a:pPr algn="l"/>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Ερωτήματα:</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b="1" i="1" smtClean="0">
                <a:solidFill>
                  <a:srgbClr val="800000"/>
                </a:solidFill>
                <a:latin typeface="Arial" charset="0"/>
                <a:ea typeface="Times New Roman" pitchFamily="18" charset="0"/>
                <a:cs typeface="Arial" charset="0"/>
              </a:rPr>
              <a:t> (ΙΙΙ) </a:t>
            </a:r>
            <a:r>
              <a:rPr lang="el-GR" sz="1800" smtClean="0">
                <a:solidFill>
                  <a:srgbClr val="800000"/>
                </a:solidFill>
                <a:latin typeface="Arial" charset="0"/>
                <a:ea typeface="Times New Roman" pitchFamily="18" charset="0"/>
                <a:cs typeface="Arial" charset="0"/>
              </a:rPr>
              <a:t>Πως μπορεί να διαμορφωθεί το υποστηρικτικό πλαίσιο για την «αλλαγή» στην αξιοποίηση των πολιτιστικών πόρων;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ΔΗΛΑΔΗ</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1.  πως μπορεί να δημιουργηθεί ένα τοπικό όραμα;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2. πως μπορεί να διαμορφωθεί μια ομάδα αλλά και υπηρεσιακός μηχανισμός υψηλής αποτελεσματικότητας για την υποστήριξη της αξιοποίησης ;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3. πως μπορεί να δημιουργηθεί νοοτροπία λογοδοσίας; και </a:t>
            </a:r>
            <a:br>
              <a:rPr lang="el-GR" sz="1800" smtClean="0">
                <a:solidFill>
                  <a:srgbClr val="800000"/>
                </a:solidFill>
                <a:latin typeface="Arial" charset="0"/>
                <a:ea typeface="Times New Roman" pitchFamily="18" charset="0"/>
                <a:cs typeface="Arial" charset="0"/>
              </a:rPr>
            </a:br>
            <a:r>
              <a:rPr lang="el-GR" sz="1800" smtClean="0">
                <a:solidFill>
                  <a:srgbClr val="800000"/>
                </a:solidFill>
                <a:latin typeface="Arial" charset="0"/>
                <a:ea typeface="Times New Roman" pitchFamily="18" charset="0"/>
                <a:cs typeface="Arial" charset="0"/>
              </a:rPr>
              <a:t>4. πως μπορεί να εξασφαλισθεί η συναίνεση των συμμετεχόντων;)</a:t>
            </a:r>
            <a:r>
              <a:rPr lang="el-GR" sz="1800" smtClean="0">
                <a:ea typeface="Times New Roman" pitchFamily="18" charset="0"/>
                <a:cs typeface="Arial" charset="0"/>
              </a:rPr>
              <a:t/>
            </a:r>
            <a:br>
              <a:rPr lang="el-GR" sz="1800" smtClean="0">
                <a:ea typeface="Times New Roman" pitchFamily="18" charset="0"/>
                <a:cs typeface="Arial" charset="0"/>
              </a:rPr>
            </a:br>
            <a:r>
              <a:rPr lang="el-GR" sz="2400" b="1" i="1" smtClean="0">
                <a:solidFill>
                  <a:srgbClr val="FFCC00"/>
                </a:solidFill>
                <a:latin typeface="Arial" charset="0"/>
                <a:ea typeface="Times New Roman" pitchFamily="18" charset="0"/>
                <a:cs typeface="Arial" charset="0"/>
              </a:rPr>
              <a:t/>
            </a:r>
            <a:br>
              <a:rPr lang="el-GR" sz="2400" b="1" i="1" smtClean="0">
                <a:solidFill>
                  <a:srgbClr val="FFCC00"/>
                </a:solidFill>
                <a:latin typeface="Arial" charset="0"/>
                <a:ea typeface="Times New Roman" pitchFamily="18" charset="0"/>
                <a:cs typeface="Arial" charset="0"/>
              </a:rPr>
            </a:br>
            <a:r>
              <a:rPr lang="el-GR" sz="2400" smtClean="0">
                <a:latin typeface="Arial" charset="0"/>
                <a:ea typeface="Times New Roman" pitchFamily="18" charset="0"/>
                <a:cs typeface="Arial" charset="0"/>
              </a:rPr>
              <a:t/>
            </a:r>
            <a:br>
              <a:rPr lang="el-GR" sz="2400" smtClean="0">
                <a:latin typeface="Arial" charset="0"/>
                <a:ea typeface="Times New Roman" pitchFamily="18" charset="0"/>
                <a:cs typeface="Arial" charset="0"/>
              </a:rPr>
            </a:br>
            <a:r>
              <a:rPr lang="el-GR" sz="2400" smtClean="0">
                <a:latin typeface="Arial" charset="0"/>
                <a:ea typeface="Times New Roman" pitchFamily="18" charset="0"/>
                <a:cs typeface="Arial" charset="0"/>
              </a:rPr>
              <a:t>  </a:t>
            </a:r>
            <a:br>
              <a:rPr lang="el-GR" sz="2400" smtClean="0">
                <a:latin typeface="Arial" charset="0"/>
                <a:ea typeface="Times New Roman" pitchFamily="18" charset="0"/>
                <a:cs typeface="Arial" charset="0"/>
              </a:rPr>
            </a:br>
            <a:r>
              <a:rPr lang="el-GR" sz="2800" smtClean="0">
                <a:latin typeface="Arial" charset="0"/>
                <a:ea typeface="Times New Roman" pitchFamily="18" charset="0"/>
                <a:cs typeface="Arial" charset="0"/>
              </a:rPr>
              <a:t/>
            </a:r>
            <a:br>
              <a:rPr lang="el-GR" sz="2800" smtClean="0">
                <a:latin typeface="Arial" charset="0"/>
                <a:ea typeface="Times New Roman" pitchFamily="18" charset="0"/>
                <a:cs typeface="Arial" charset="0"/>
              </a:rPr>
            </a:br>
            <a:r>
              <a:rPr lang="el-GR" sz="3200" smtClean="0">
                <a:latin typeface="Arial" charset="0"/>
                <a:ea typeface="Times New Roman" pitchFamily="18" charset="0"/>
                <a:cs typeface="Arial" charset="0"/>
              </a:rPr>
              <a:t/>
            </a:r>
            <a:br>
              <a:rPr lang="el-GR" sz="3200" smtClean="0">
                <a:latin typeface="Arial" charset="0"/>
                <a:ea typeface="Times New Roman" pitchFamily="18" charset="0"/>
                <a:cs typeface="Arial" charset="0"/>
              </a:rPr>
            </a:br>
            <a:r>
              <a:rPr lang="el-GR" sz="3200" smtClean="0">
                <a:latin typeface="Arial" charset="0"/>
                <a:ea typeface="Times New Roman" pitchFamily="18" charset="0"/>
                <a:cs typeface="Arial" charset="0"/>
              </a:rPr>
              <a:t/>
            </a:r>
            <a:br>
              <a:rPr lang="el-GR" sz="3200" smtClean="0">
                <a:latin typeface="Arial" charset="0"/>
                <a:ea typeface="Times New Roman" pitchFamily="18" charset="0"/>
                <a:cs typeface="Arial" charset="0"/>
              </a:rPr>
            </a:br>
            <a:r>
              <a:rPr lang="el-GR" sz="3200" smtClean="0">
                <a:latin typeface="Arial" charset="0"/>
                <a:ea typeface="Times New Roman" pitchFamily="18" charset="0"/>
                <a:cs typeface="Arial" charset="0"/>
              </a:rPr>
              <a:t/>
            </a:r>
            <a:br>
              <a:rPr lang="el-GR" sz="3200" smtClean="0">
                <a:latin typeface="Arial" charset="0"/>
                <a:ea typeface="Times New Roman" pitchFamily="18" charset="0"/>
                <a:cs typeface="Arial" charset="0"/>
              </a:rPr>
            </a:br>
            <a:endParaRPr lang="el-GR" sz="3200" smtClean="0">
              <a:latin typeface="Arial" charset="0"/>
              <a:ea typeface="Times New Roman" pitchFamily="18" charset="0"/>
              <a:cs typeface="Arial" charset="0"/>
            </a:endParaRPr>
          </a:p>
        </p:txBody>
      </p:sp>
      <p:sp>
        <p:nvSpPr>
          <p:cNvPr id="43011" name="Slide Number Placeholder 1"/>
          <p:cNvSpPr>
            <a:spLocks noGrp="1"/>
          </p:cNvSpPr>
          <p:nvPr>
            <p:ph type="sldNum" sz="quarter" idx="12"/>
          </p:nvPr>
        </p:nvSpPr>
        <p:spPr>
          <a:noFill/>
        </p:spPr>
        <p:txBody>
          <a:bodyPr/>
          <a:lstStyle/>
          <a:p>
            <a:fld id="{5B379033-CA24-452C-801F-3C292FD4BBB8}" type="slidenum">
              <a:rPr lang="en-US" smtClean="0">
                <a:cs typeface="Arial" charset="0"/>
              </a:rPr>
              <a:pPr/>
              <a:t>29</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250825" y="692150"/>
            <a:ext cx="8642350" cy="3870325"/>
          </a:xfrm>
          <a:prstGeom prst="rect">
            <a:avLst/>
          </a:prstGeom>
          <a:noFill/>
          <a:ln w="9525">
            <a:noFill/>
            <a:miter lim="800000"/>
            <a:headEnd/>
            <a:tailEnd/>
          </a:ln>
          <a:effectLst/>
        </p:spPr>
        <p:txBody>
          <a:bodyPr>
            <a:spAutoFit/>
          </a:bodyPr>
          <a:lstStyle/>
          <a:p>
            <a:pPr algn="ctr">
              <a:defRPr/>
            </a:pPr>
            <a:r>
              <a:rPr lang="el-GR">
                <a:solidFill>
                  <a:srgbClr val="FFCC00"/>
                </a:solidFill>
                <a:latin typeface="Arial" charset="0"/>
              </a:rPr>
              <a:t>Η εμπειρία είναι το μάρκετινγκ</a:t>
            </a:r>
          </a:p>
          <a:p>
            <a:pPr algn="ctr">
              <a:defRPr/>
            </a:pPr>
            <a:endParaRPr lang="el-GR">
              <a:solidFill>
                <a:schemeClr val="tx2"/>
              </a:solidFill>
              <a:latin typeface="Arial" charset="0"/>
            </a:endParaRPr>
          </a:p>
          <a:p>
            <a:pPr algn="ctr">
              <a:defRPr/>
            </a:pPr>
            <a:r>
              <a:rPr lang="el-GR">
                <a:solidFill>
                  <a:srgbClr val="800000"/>
                </a:solidFill>
                <a:latin typeface="Calibri" pitchFamily="34" charset="0"/>
              </a:rPr>
              <a:t>Ο σχετικός επιχειρησιακός σχεδιασμός διαρθρώνεται μέσα από σειρά λογικών «βημάτων»</a:t>
            </a:r>
            <a:r>
              <a:rPr lang="el-GR">
                <a:solidFill>
                  <a:srgbClr val="800000"/>
                </a:solidFill>
                <a:effectLst>
                  <a:outerShdw blurRad="38100" dist="38100" dir="2700000" algn="tl">
                    <a:srgbClr val="000000"/>
                  </a:outerShdw>
                </a:effectLst>
                <a:latin typeface="Calibri" pitchFamily="34" charset="0"/>
              </a:rPr>
              <a:t/>
            </a:r>
            <a:br>
              <a:rPr lang="el-GR">
                <a:solidFill>
                  <a:srgbClr val="800000"/>
                </a:solidFill>
                <a:effectLst>
                  <a:outerShdw blurRad="38100" dist="38100" dir="2700000" algn="tl">
                    <a:srgbClr val="000000"/>
                  </a:outerShdw>
                </a:effectLst>
                <a:latin typeface="Calibri" pitchFamily="34" charset="0"/>
              </a:rPr>
            </a:br>
            <a:endParaRPr lang="el-GR">
              <a:solidFill>
                <a:srgbClr val="800000"/>
              </a:solidFill>
              <a:effectLst>
                <a:outerShdw blurRad="38100" dist="38100" dir="2700000" algn="tl">
                  <a:srgbClr val="000000"/>
                </a:outerShdw>
              </a:effectLst>
              <a:latin typeface="Calibri" pitchFamily="34" charset="0"/>
            </a:endParaRPr>
          </a:p>
          <a:p>
            <a:pPr algn="ctr">
              <a:defRPr/>
            </a:pPr>
            <a:r>
              <a:rPr lang="el-GR" sz="2800" b="1">
                <a:solidFill>
                  <a:schemeClr val="tx2"/>
                </a:solidFill>
                <a:effectLst>
                  <a:outerShdw blurRad="38100" dist="38100" dir="2700000" algn="tl">
                    <a:srgbClr val="FFFFFF"/>
                  </a:outerShdw>
                </a:effectLst>
                <a:latin typeface="Arial" charset="0"/>
              </a:rPr>
              <a:t/>
            </a:r>
            <a:br>
              <a:rPr lang="el-GR" sz="2800" b="1">
                <a:solidFill>
                  <a:schemeClr val="tx2"/>
                </a:solidFill>
                <a:effectLst>
                  <a:outerShdw blurRad="38100" dist="38100" dir="2700000" algn="tl">
                    <a:srgbClr val="FFFFFF"/>
                  </a:outerShdw>
                </a:effectLst>
                <a:latin typeface="Arial" charset="0"/>
              </a:rPr>
            </a:br>
            <a:endParaRPr lang="el-GR" sz="2800" b="1">
              <a:solidFill>
                <a:schemeClr val="tx2"/>
              </a:solidFill>
              <a:effectLst>
                <a:outerShdw blurRad="38100" dist="38100" dir="2700000" algn="tl">
                  <a:srgbClr val="FFFFFF"/>
                </a:outerShdw>
              </a:effectLst>
              <a:latin typeface="Arial" charset="0"/>
            </a:endParaRPr>
          </a:p>
        </p:txBody>
      </p:sp>
      <p:graphicFrame>
        <p:nvGraphicFramePr>
          <p:cNvPr id="81940" name="Object 20"/>
          <p:cNvGraphicFramePr>
            <a:graphicFrameLocks noChangeAspect="1"/>
          </p:cNvGraphicFramePr>
          <p:nvPr/>
        </p:nvGraphicFramePr>
        <p:xfrm>
          <a:off x="2411413" y="3357563"/>
          <a:ext cx="4105275" cy="3311525"/>
        </p:xfrm>
        <a:graphic>
          <a:graphicData uri="http://schemas.openxmlformats.org/presentationml/2006/ole">
            <mc:AlternateContent xmlns:mc="http://schemas.openxmlformats.org/markup-compatibility/2006">
              <mc:Choice xmlns:v="urn:schemas-microsoft-com:vml" Requires="v">
                <p:oleObj spid="_x0000_s81947" name="Photo Editor Photo" r:id="rId3" imgW="6990476" imgH="5847619" progId="">
                  <p:embed/>
                </p:oleObj>
              </mc:Choice>
              <mc:Fallback>
                <p:oleObj name="Photo Editor Photo" r:id="rId3" imgW="6990476" imgH="5847619" progId="">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413" y="3357563"/>
                        <a:ext cx="4105275" cy="331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43" name="Slide Number Placeholder 1"/>
          <p:cNvSpPr>
            <a:spLocks noGrp="1"/>
          </p:cNvSpPr>
          <p:nvPr>
            <p:ph type="sldNum" sz="quarter" idx="12"/>
          </p:nvPr>
        </p:nvSpPr>
        <p:spPr>
          <a:noFill/>
        </p:spPr>
        <p:txBody>
          <a:bodyPr/>
          <a:lstStyle/>
          <a:p>
            <a:fld id="{3BEDBC76-7C68-49FA-AF46-52FCB70F1126}" type="slidenum">
              <a:rPr lang="en-US" smtClean="0">
                <a:cs typeface="Arial" charset="0"/>
              </a:rPr>
              <a:pPr/>
              <a:t>30</a:t>
            </a:fld>
            <a:endParaRPr lang="en-US" smtClean="0">
              <a:cs typeface="Arial"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228600" y="274638"/>
            <a:ext cx="8915400" cy="6394450"/>
          </a:xfrm>
        </p:spPr>
        <p:txBody>
          <a:bodyPr/>
          <a:lstStyle/>
          <a:p>
            <a:pPr algn="l">
              <a:buFont typeface="Wingdings" pitchFamily="2" charset="2"/>
              <a:buNone/>
            </a:pPr>
            <a:r>
              <a:rPr lang="el-GR" sz="2000" smtClean="0">
                <a:solidFill>
                  <a:srgbClr val="008000"/>
                </a:solidFill>
                <a:latin typeface="Calibri" pitchFamily="34" charset="0"/>
              </a:rPr>
              <a:t>Πρώτο βήμα: </a:t>
            </a:r>
            <a:r>
              <a:rPr lang="el-GR" sz="2000" smtClean="0">
                <a:solidFill>
                  <a:srgbClr val="800000"/>
                </a:solidFill>
                <a:latin typeface="Calibri" pitchFamily="34" charset="0"/>
              </a:rPr>
              <a:t>διατύπωση «οράματος» - αποστολή επιχειρησιακού σχεδίου δράσης με απαντήσεις σε ερωτήματα, όπως:</a:t>
            </a:r>
            <a:br>
              <a:rPr lang="el-GR" sz="2000" smtClean="0">
                <a:solidFill>
                  <a:srgbClr val="800000"/>
                </a:solidFill>
                <a:latin typeface="Calibri" pitchFamily="34" charset="0"/>
              </a:rPr>
            </a:br>
            <a:r>
              <a:rPr lang="el-GR" sz="2000" smtClean="0">
                <a:solidFill>
                  <a:srgbClr val="800000"/>
                </a:solidFill>
                <a:latin typeface="Calibri" pitchFamily="34" charset="0"/>
              </a:rPr>
              <a:t/>
            </a:r>
            <a:br>
              <a:rPr lang="el-GR" sz="2000" smtClean="0">
                <a:solidFill>
                  <a:srgbClr val="800000"/>
                </a:solidFill>
                <a:latin typeface="Calibri" pitchFamily="34" charset="0"/>
              </a:rPr>
            </a:br>
            <a:r>
              <a:rPr lang="el-GR" sz="2000" smtClean="0">
                <a:solidFill>
                  <a:srgbClr val="800000"/>
                </a:solidFill>
                <a:latin typeface="Calibri" pitchFamily="34" charset="0"/>
              </a:rPr>
              <a:t>- </a:t>
            </a:r>
            <a:r>
              <a:rPr lang="el-GR" sz="2000" i="1" smtClean="0">
                <a:solidFill>
                  <a:srgbClr val="800000"/>
                </a:solidFill>
                <a:latin typeface="Calibri" pitchFamily="34" charset="0"/>
              </a:rPr>
              <a:t>Ποιος είναι ο τύπος των πολιτιστικών αγαθών (περιβολή προϊόντων με αξία εμπειριών) και εν γένει των συναισθηματικών «δεδομένων» φιλοξενίας, που μπορεί να προσφερθούν; Έχουν οι συγκεκριμένες εμπειρίες νόημα για τον καταναλωτή; </a:t>
            </a:r>
            <a:br>
              <a:rPr lang="el-GR" sz="2000" i="1" smtClean="0">
                <a:solidFill>
                  <a:srgbClr val="800000"/>
                </a:solidFill>
                <a:latin typeface="Calibri" pitchFamily="34" charset="0"/>
              </a:rPr>
            </a:br>
            <a:r>
              <a:rPr lang="el-GR" sz="2000" i="1" smtClean="0">
                <a:solidFill>
                  <a:srgbClr val="800000"/>
                </a:solidFill>
                <a:latin typeface="Calibri" pitchFamily="34" charset="0"/>
              </a:rPr>
              <a:t/>
            </a:r>
            <a:br>
              <a:rPr lang="el-GR" sz="2000" i="1" smtClean="0">
                <a:solidFill>
                  <a:srgbClr val="800000"/>
                </a:solidFill>
                <a:latin typeface="Calibri" pitchFamily="34" charset="0"/>
              </a:rPr>
            </a:br>
            <a:r>
              <a:rPr lang="el-GR" sz="2000" i="1" smtClean="0">
                <a:solidFill>
                  <a:srgbClr val="800000"/>
                </a:solidFill>
                <a:latin typeface="Calibri" pitchFamily="34" charset="0"/>
              </a:rPr>
              <a:t>- Ποιες είναι οι αγορές - στόχος;  </a:t>
            </a:r>
            <a:br>
              <a:rPr lang="el-GR" sz="2000" i="1" smtClean="0">
                <a:solidFill>
                  <a:srgbClr val="800000"/>
                </a:solidFill>
                <a:latin typeface="Calibri" pitchFamily="34" charset="0"/>
              </a:rPr>
            </a:br>
            <a:r>
              <a:rPr lang="el-GR" sz="2000" i="1" smtClean="0">
                <a:solidFill>
                  <a:srgbClr val="800000"/>
                </a:solidFill>
                <a:latin typeface="Calibri" pitchFamily="34" charset="0"/>
              </a:rPr>
              <a:t/>
            </a:r>
            <a:br>
              <a:rPr lang="el-GR" sz="2000" i="1" smtClean="0">
                <a:solidFill>
                  <a:srgbClr val="800000"/>
                </a:solidFill>
                <a:latin typeface="Calibri" pitchFamily="34" charset="0"/>
              </a:rPr>
            </a:br>
            <a:r>
              <a:rPr lang="el-GR" sz="2000" i="1" smtClean="0">
                <a:solidFill>
                  <a:srgbClr val="800000"/>
                </a:solidFill>
                <a:latin typeface="Calibri" pitchFamily="34" charset="0"/>
              </a:rPr>
              <a:t>- Πως τα συγκεκριμένα αγαθά υπερτερούν και διαφοροποιούνται από άλλα ανταγωνιστικά; Υπάρχει δυνατότητα ανανέωσης των εμπειριών διαχρονικά;</a:t>
            </a:r>
            <a:br>
              <a:rPr lang="el-GR" sz="2000" i="1" smtClean="0">
                <a:solidFill>
                  <a:srgbClr val="800000"/>
                </a:solidFill>
                <a:latin typeface="Calibri" pitchFamily="34" charset="0"/>
              </a:rPr>
            </a:br>
            <a:r>
              <a:rPr lang="el-GR" sz="2000" i="1" smtClean="0">
                <a:solidFill>
                  <a:srgbClr val="800000"/>
                </a:solidFill>
                <a:latin typeface="Calibri" pitchFamily="34" charset="0"/>
              </a:rPr>
              <a:t> </a:t>
            </a:r>
            <a:br>
              <a:rPr lang="el-GR" sz="2000" i="1" smtClean="0">
                <a:solidFill>
                  <a:srgbClr val="800000"/>
                </a:solidFill>
                <a:latin typeface="Calibri" pitchFamily="34" charset="0"/>
              </a:rPr>
            </a:br>
            <a:r>
              <a:rPr lang="el-GR" sz="2000" i="1" smtClean="0">
                <a:solidFill>
                  <a:srgbClr val="800000"/>
                </a:solidFill>
                <a:latin typeface="Calibri" pitchFamily="34" charset="0"/>
              </a:rPr>
              <a:t>- Ποιες είναι τυχόν άλλες παράλληλες δραστηριότητες που αναπτύσσονται και ποιες είναι οι προτεραιότητες που δίνονται; </a:t>
            </a:r>
            <a:br>
              <a:rPr lang="el-GR" sz="2000" i="1" smtClean="0">
                <a:solidFill>
                  <a:srgbClr val="800000"/>
                </a:solidFill>
                <a:latin typeface="Calibri" pitchFamily="34" charset="0"/>
              </a:rPr>
            </a:br>
            <a:r>
              <a:rPr lang="el-GR" sz="2000" i="1" smtClean="0">
                <a:solidFill>
                  <a:srgbClr val="800000"/>
                </a:solidFill>
                <a:latin typeface="Calibri" pitchFamily="34" charset="0"/>
              </a:rPr>
              <a:t/>
            </a:r>
            <a:br>
              <a:rPr lang="el-GR" sz="2000" i="1" smtClean="0">
                <a:solidFill>
                  <a:srgbClr val="800000"/>
                </a:solidFill>
                <a:latin typeface="Calibri" pitchFamily="34" charset="0"/>
              </a:rPr>
            </a:br>
            <a:r>
              <a:rPr lang="el-GR" sz="2000" i="1" smtClean="0">
                <a:solidFill>
                  <a:srgbClr val="800000"/>
                </a:solidFill>
                <a:latin typeface="Calibri" pitchFamily="34" charset="0"/>
              </a:rPr>
              <a:t>-Γιατί επιχειρηματικά υφίσταται ενδιαφέρον (στόχοι, πεποιθήσεις και επιχειρηματικές αξίες), για κέρδη, για παροχή απασχόλησης, για τοπικό κοινωνικό γόητρο;</a:t>
            </a:r>
            <a:r>
              <a:rPr lang="el-GR" sz="2000" smtClean="0">
                <a:latin typeface="Arial" charset="0"/>
              </a:rPr>
              <a:t> </a:t>
            </a:r>
          </a:p>
        </p:txBody>
      </p:sp>
      <p:sp>
        <p:nvSpPr>
          <p:cNvPr id="82947" name="Slide Number Placeholder 1"/>
          <p:cNvSpPr>
            <a:spLocks noGrp="1"/>
          </p:cNvSpPr>
          <p:nvPr>
            <p:ph type="sldNum" sz="quarter" idx="12"/>
          </p:nvPr>
        </p:nvSpPr>
        <p:spPr>
          <a:noFill/>
        </p:spPr>
        <p:txBody>
          <a:bodyPr/>
          <a:lstStyle/>
          <a:p>
            <a:fld id="{FC53E0DC-D42E-4437-8693-15D3872447E8}" type="slidenum">
              <a:rPr lang="en-US" smtClean="0">
                <a:cs typeface="Arial" charset="0"/>
              </a:rPr>
              <a:pPr/>
              <a:t>31</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74638"/>
            <a:ext cx="8229600" cy="6249987"/>
          </a:xfrm>
        </p:spPr>
        <p:txBody>
          <a:bodyPr/>
          <a:lstStyle/>
          <a:p>
            <a:pPr marL="274638" indent="-274638" algn="l"/>
            <a:r>
              <a:rPr lang="el-GR" sz="2800" smtClean="0">
                <a:solidFill>
                  <a:srgbClr val="008000"/>
                </a:solidFill>
                <a:latin typeface="Calibri" pitchFamily="34" charset="0"/>
              </a:rPr>
              <a:t>Δεύτερο βήμα: </a:t>
            </a:r>
            <a:r>
              <a:rPr lang="el-GR" sz="2800" smtClean="0">
                <a:solidFill>
                  <a:srgbClr val="800000"/>
                </a:solidFill>
                <a:latin typeface="Calibri" pitchFamily="34" charset="0"/>
              </a:rPr>
              <a:t>η εκτίμηση του εξωτερικού περιβάλλοντος της επιχειρησιακής δράσης, σε θέματα:</a:t>
            </a:r>
            <a:br>
              <a:rPr lang="el-GR" sz="2800" smtClean="0">
                <a:solidFill>
                  <a:srgbClr val="800000"/>
                </a:solidFill>
                <a:latin typeface="Calibri" pitchFamily="34" charset="0"/>
              </a:rPr>
            </a:br>
            <a:r>
              <a:rPr lang="el-GR" sz="2800" smtClean="0">
                <a:solidFill>
                  <a:srgbClr val="800000"/>
                </a:solidFill>
                <a:latin typeface="Calibri" pitchFamily="34" charset="0"/>
              </a:rPr>
              <a:t/>
            </a:r>
            <a:br>
              <a:rPr lang="el-GR" sz="2800" smtClean="0">
                <a:solidFill>
                  <a:srgbClr val="800000"/>
                </a:solidFill>
                <a:latin typeface="Calibri" pitchFamily="34" charset="0"/>
              </a:rPr>
            </a:br>
            <a:r>
              <a:rPr lang="el-GR" sz="2800" smtClean="0">
                <a:solidFill>
                  <a:srgbClr val="800000"/>
                </a:solidFill>
                <a:latin typeface="Calibri" pitchFamily="34" charset="0"/>
              </a:rPr>
              <a:t>- </a:t>
            </a:r>
            <a:r>
              <a:rPr lang="el-GR" sz="2800" i="1" smtClean="0">
                <a:solidFill>
                  <a:srgbClr val="800000"/>
                </a:solidFill>
                <a:latin typeface="Calibri" pitchFamily="34" charset="0"/>
              </a:rPr>
              <a:t>μικροοικονομίας</a:t>
            </a:r>
            <a:r>
              <a:rPr lang="el-GR" sz="2800" smtClean="0">
                <a:solidFill>
                  <a:srgbClr val="800000"/>
                </a:solidFill>
                <a:latin typeface="Calibri" pitchFamily="34" charset="0"/>
              </a:rPr>
              <a:t> (ανάλυση του καταναλωτή,   του ανταγωνισμού και της αγοράς)</a:t>
            </a:r>
            <a:br>
              <a:rPr lang="el-GR" sz="2800" smtClean="0">
                <a:solidFill>
                  <a:srgbClr val="800000"/>
                </a:solidFill>
                <a:latin typeface="Calibri" pitchFamily="34" charset="0"/>
              </a:rPr>
            </a:br>
            <a:r>
              <a:rPr lang="el-GR" sz="2800" smtClean="0">
                <a:solidFill>
                  <a:srgbClr val="800000"/>
                </a:solidFill>
                <a:latin typeface="Calibri" pitchFamily="34" charset="0"/>
              </a:rPr>
              <a:t/>
            </a:r>
            <a:br>
              <a:rPr lang="el-GR" sz="2800" smtClean="0">
                <a:solidFill>
                  <a:srgbClr val="800000"/>
                </a:solidFill>
                <a:latin typeface="Calibri" pitchFamily="34" charset="0"/>
              </a:rPr>
            </a:br>
            <a:r>
              <a:rPr lang="el-GR" sz="2800" smtClean="0">
                <a:solidFill>
                  <a:srgbClr val="800000"/>
                </a:solidFill>
                <a:latin typeface="Calibri" pitchFamily="34" charset="0"/>
              </a:rPr>
              <a:t> - </a:t>
            </a:r>
            <a:r>
              <a:rPr lang="el-GR" sz="2800" i="1" smtClean="0">
                <a:solidFill>
                  <a:srgbClr val="800000"/>
                </a:solidFill>
                <a:latin typeface="Calibri" pitchFamily="34" charset="0"/>
              </a:rPr>
              <a:t>μακροοικονομίας</a:t>
            </a:r>
            <a:r>
              <a:rPr lang="el-GR" sz="2800" smtClean="0">
                <a:solidFill>
                  <a:srgbClr val="800000"/>
                </a:solidFill>
                <a:latin typeface="Calibri" pitchFamily="34" charset="0"/>
              </a:rPr>
              <a:t> (πολιτικό γίγνεσθαι, γενική οικονομική κατάσταση, θεσμικό πλαίσιο, καθώς και κοινωνικό και πολιτισμικό υπόβαθρο της περιοχής )</a:t>
            </a:r>
          </a:p>
        </p:txBody>
      </p:sp>
      <p:sp>
        <p:nvSpPr>
          <p:cNvPr id="83971" name="Slide Number Placeholder 1"/>
          <p:cNvSpPr>
            <a:spLocks noGrp="1"/>
          </p:cNvSpPr>
          <p:nvPr>
            <p:ph type="sldNum" sz="quarter" idx="12"/>
          </p:nvPr>
        </p:nvSpPr>
        <p:spPr>
          <a:noFill/>
        </p:spPr>
        <p:txBody>
          <a:bodyPr/>
          <a:lstStyle/>
          <a:p>
            <a:fld id="{07B0633C-7FEF-4A72-A1B6-D560907F3C1E}" type="slidenum">
              <a:rPr lang="en-US" smtClean="0">
                <a:cs typeface="Arial" charset="0"/>
              </a:rPr>
              <a:pPr/>
              <a:t>32</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57200" y="274638"/>
            <a:ext cx="8229600" cy="6323012"/>
          </a:xfrm>
        </p:spPr>
        <p:txBody>
          <a:bodyPr/>
          <a:lstStyle/>
          <a:p>
            <a:pPr algn="l"/>
            <a:r>
              <a:rPr lang="el-GR" sz="2400" smtClean="0">
                <a:solidFill>
                  <a:srgbClr val="008000"/>
                </a:solidFill>
                <a:latin typeface="Calibri" pitchFamily="34" charset="0"/>
              </a:rPr>
              <a:t>Τρίτο βήμα: </a:t>
            </a:r>
            <a:r>
              <a:rPr lang="el-GR" sz="2400" smtClean="0">
                <a:solidFill>
                  <a:srgbClr val="800000"/>
                </a:solidFill>
                <a:latin typeface="Calibri" pitchFamily="34" charset="0"/>
              </a:rPr>
              <a:t>η αναγνώριση των σημαντικών ευκαιριών και απειλών για την επιχειρηματική δράση</a:t>
            </a:r>
            <a:r>
              <a:rPr lang="el-GR" sz="2400" smtClean="0">
                <a:latin typeface="Calibri" pitchFamily="34" charset="0"/>
              </a:rPr>
              <a:t> </a:t>
            </a:r>
            <a:br>
              <a:rPr lang="el-GR" sz="2400" smtClean="0">
                <a:latin typeface="Calibri" pitchFamily="34" charset="0"/>
              </a:rPr>
            </a:br>
            <a:r>
              <a:rPr lang="el-GR" sz="2400" smtClean="0">
                <a:latin typeface="Calibri" pitchFamily="34" charset="0"/>
              </a:rPr>
              <a:t/>
            </a:r>
            <a:br>
              <a:rPr lang="el-GR" sz="2400" smtClean="0">
                <a:latin typeface="Calibri" pitchFamily="34" charset="0"/>
              </a:rPr>
            </a:br>
            <a:r>
              <a:rPr lang="el-GR" sz="2400" smtClean="0">
                <a:solidFill>
                  <a:srgbClr val="008000"/>
                </a:solidFill>
                <a:latin typeface="Calibri" pitchFamily="34" charset="0"/>
              </a:rPr>
              <a:t>Τέταρτο βήμα: </a:t>
            </a:r>
            <a:r>
              <a:rPr lang="el-GR" sz="2400" smtClean="0">
                <a:solidFill>
                  <a:srgbClr val="800000"/>
                </a:solidFill>
                <a:latin typeface="Calibri" pitchFamily="34" charset="0"/>
              </a:rPr>
              <a:t>η εκτίμηση των δυνατοτήτων και αδυναμιών της επιχειρησιακής δράσης (εσωτερικό περιβάλλον) </a:t>
            </a:r>
            <a:br>
              <a:rPr lang="el-GR" sz="2400" smtClean="0">
                <a:solidFill>
                  <a:srgbClr val="800000"/>
                </a:solidFill>
                <a:latin typeface="Calibri" pitchFamily="34" charset="0"/>
              </a:rPr>
            </a:br>
            <a:r>
              <a:rPr lang="el-GR" sz="2400" smtClean="0">
                <a:solidFill>
                  <a:srgbClr val="800000"/>
                </a:solidFill>
                <a:latin typeface="Calibri" pitchFamily="34" charset="0"/>
              </a:rPr>
              <a:t/>
            </a:r>
            <a:br>
              <a:rPr lang="el-GR" sz="2400" smtClean="0">
                <a:solidFill>
                  <a:srgbClr val="800000"/>
                </a:solidFill>
                <a:latin typeface="Calibri" pitchFamily="34" charset="0"/>
              </a:rPr>
            </a:br>
            <a:endParaRPr lang="el-GR" sz="2400" smtClean="0"/>
          </a:p>
        </p:txBody>
      </p:sp>
      <p:sp>
        <p:nvSpPr>
          <p:cNvPr id="84995" name="Slide Number Placeholder 1"/>
          <p:cNvSpPr>
            <a:spLocks noGrp="1"/>
          </p:cNvSpPr>
          <p:nvPr>
            <p:ph type="sldNum" sz="quarter" idx="12"/>
          </p:nvPr>
        </p:nvSpPr>
        <p:spPr>
          <a:noFill/>
        </p:spPr>
        <p:txBody>
          <a:bodyPr/>
          <a:lstStyle/>
          <a:p>
            <a:fld id="{E3DF7F16-69B0-448F-BC8F-3BFF954BFB50}" type="slidenum">
              <a:rPr lang="en-US" smtClean="0">
                <a:cs typeface="Arial" charset="0"/>
              </a:rPr>
              <a:pPr/>
              <a:t>33</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57200" y="274638"/>
            <a:ext cx="8229600" cy="6323012"/>
          </a:xfrm>
        </p:spPr>
        <p:txBody>
          <a:bodyPr/>
          <a:lstStyle/>
          <a:p>
            <a:pPr>
              <a:defRPr/>
            </a:pPr>
            <a:r>
              <a:rPr lang="el-GR" sz="2400" b="1" dirty="0" smtClean="0">
                <a:solidFill>
                  <a:srgbClr val="800000"/>
                </a:solidFill>
                <a:effectLst>
                  <a:outerShdw blurRad="38100" dist="38100" dir="2700000" algn="tl">
                    <a:srgbClr val="000000">
                      <a:alpha val="43137"/>
                    </a:srgbClr>
                  </a:outerShdw>
                </a:effectLst>
                <a:latin typeface="Calibri" pitchFamily="34" charset="0"/>
              </a:rPr>
              <a:t>Ερωτήματα που πρέπει να απαντηθούν:</a:t>
            </a:r>
            <a:br>
              <a:rPr lang="el-GR" sz="2400" b="1" dirty="0" smtClean="0">
                <a:solidFill>
                  <a:srgbClr val="800000"/>
                </a:solidFill>
                <a:effectLst>
                  <a:outerShdw blurRad="38100" dist="38100" dir="2700000" algn="tl">
                    <a:srgbClr val="000000">
                      <a:alpha val="43137"/>
                    </a:srgbClr>
                  </a:outerShdw>
                </a:effectLst>
                <a:latin typeface="Calibri" pitchFamily="34" charset="0"/>
              </a:rPr>
            </a:br>
            <a:r>
              <a:rPr lang="el-GR" sz="2400" dirty="0" smtClean="0">
                <a:solidFill>
                  <a:srgbClr val="800000"/>
                </a:solidFill>
                <a:latin typeface="Calibri" pitchFamily="34" charset="0"/>
              </a:rPr>
              <a:t/>
            </a:r>
            <a:br>
              <a:rPr lang="el-GR" sz="2400" dirty="0" smtClean="0">
                <a:solidFill>
                  <a:srgbClr val="800000"/>
                </a:solidFill>
                <a:latin typeface="Calibri" pitchFamily="34" charset="0"/>
              </a:rPr>
            </a:br>
            <a:r>
              <a:rPr lang="el-GR" sz="2400" dirty="0" smtClean="0">
                <a:solidFill>
                  <a:srgbClr val="800000"/>
                </a:solidFill>
                <a:latin typeface="Calibri" pitchFamily="34" charset="0"/>
              </a:rPr>
              <a:t>- π</a:t>
            </a:r>
            <a:r>
              <a:rPr lang="el-GR" sz="2400" i="1" dirty="0" smtClean="0">
                <a:solidFill>
                  <a:srgbClr val="800000"/>
                </a:solidFill>
                <a:latin typeface="Calibri" pitchFamily="34" charset="0"/>
              </a:rPr>
              <a:t>οιες είναι οι δυναμικότητες σε σχέση με τη φέρουσα ικανότητα και η ποιότητα των διαθέσιμων πόρων και μέσων;</a:t>
            </a:r>
            <a:br>
              <a:rPr lang="el-GR" sz="2400" i="1" dirty="0" smtClean="0">
                <a:solidFill>
                  <a:srgbClr val="800000"/>
                </a:solidFill>
                <a:latin typeface="Calibri" pitchFamily="34" charset="0"/>
              </a:rPr>
            </a:br>
            <a:r>
              <a:rPr lang="el-GR" sz="2400" i="1" dirty="0" smtClean="0">
                <a:solidFill>
                  <a:srgbClr val="800000"/>
                </a:solidFill>
                <a:latin typeface="Calibri" pitchFamily="34" charset="0"/>
              </a:rPr>
              <a:t/>
            </a:r>
            <a:br>
              <a:rPr lang="el-GR" sz="2400" i="1" dirty="0" smtClean="0">
                <a:solidFill>
                  <a:srgbClr val="800000"/>
                </a:solidFill>
                <a:latin typeface="Calibri" pitchFamily="34" charset="0"/>
              </a:rPr>
            </a:br>
            <a:r>
              <a:rPr lang="el-GR" sz="2400" i="1" dirty="0" smtClean="0">
                <a:solidFill>
                  <a:srgbClr val="800000"/>
                </a:solidFill>
                <a:latin typeface="Calibri" pitchFamily="34" charset="0"/>
              </a:rPr>
              <a:t>- ποιες είναι οι δυνατότητες και οι περιορισμοί του μάνατζμεντ;</a:t>
            </a:r>
            <a:br>
              <a:rPr lang="el-GR" sz="2400" i="1" dirty="0" smtClean="0">
                <a:solidFill>
                  <a:srgbClr val="800000"/>
                </a:solidFill>
                <a:latin typeface="Calibri" pitchFamily="34" charset="0"/>
              </a:rPr>
            </a:br>
            <a:r>
              <a:rPr lang="el-GR" sz="2400" i="1" dirty="0" smtClean="0">
                <a:solidFill>
                  <a:srgbClr val="800000"/>
                </a:solidFill>
                <a:latin typeface="Calibri" pitchFamily="34" charset="0"/>
              </a:rPr>
              <a:t>      </a:t>
            </a:r>
            <a:br>
              <a:rPr lang="el-GR" sz="2400" i="1" dirty="0" smtClean="0">
                <a:solidFill>
                  <a:srgbClr val="800000"/>
                </a:solidFill>
                <a:latin typeface="Calibri" pitchFamily="34" charset="0"/>
              </a:rPr>
            </a:br>
            <a:r>
              <a:rPr lang="el-GR" sz="2400" i="1" dirty="0" smtClean="0">
                <a:solidFill>
                  <a:srgbClr val="800000"/>
                </a:solidFill>
                <a:latin typeface="Calibri" pitchFamily="34" charset="0"/>
              </a:rPr>
              <a:t>- ποιες είναι  οι δεξιότητες και οι ικανότητες του διαθέσιμου ανθρώπινου  δυναμικού;</a:t>
            </a:r>
            <a:br>
              <a:rPr lang="el-GR" sz="2400" i="1" dirty="0" smtClean="0">
                <a:solidFill>
                  <a:srgbClr val="800000"/>
                </a:solidFill>
                <a:latin typeface="Calibri" pitchFamily="34" charset="0"/>
              </a:rPr>
            </a:br>
            <a:r>
              <a:rPr lang="el-GR" sz="2400" i="1" dirty="0" smtClean="0">
                <a:solidFill>
                  <a:srgbClr val="800000"/>
                </a:solidFill>
                <a:latin typeface="Calibri" pitchFamily="34" charset="0"/>
              </a:rPr>
              <a:t/>
            </a:r>
            <a:br>
              <a:rPr lang="el-GR" sz="2400" i="1" dirty="0" smtClean="0">
                <a:solidFill>
                  <a:srgbClr val="800000"/>
                </a:solidFill>
                <a:latin typeface="Calibri" pitchFamily="34" charset="0"/>
              </a:rPr>
            </a:br>
            <a:r>
              <a:rPr lang="el-GR" sz="2400" i="1" dirty="0" smtClean="0">
                <a:solidFill>
                  <a:srgbClr val="800000"/>
                </a:solidFill>
                <a:latin typeface="Calibri" pitchFamily="34" charset="0"/>
              </a:rPr>
              <a:t>- ποια είναι η ίδια οικονομική κατάσταση του φορέα της επιχειρηματικής δράσης;</a:t>
            </a:r>
            <a:r>
              <a:rPr lang="el-GR" sz="2400" dirty="0" smtClean="0"/>
              <a:t> </a:t>
            </a:r>
          </a:p>
        </p:txBody>
      </p:sp>
      <p:sp>
        <p:nvSpPr>
          <p:cNvPr id="86019" name="Slide Number Placeholder 1"/>
          <p:cNvSpPr>
            <a:spLocks noGrp="1"/>
          </p:cNvSpPr>
          <p:nvPr>
            <p:ph type="sldNum" sz="quarter" idx="12"/>
          </p:nvPr>
        </p:nvSpPr>
        <p:spPr>
          <a:noFill/>
        </p:spPr>
        <p:txBody>
          <a:bodyPr/>
          <a:lstStyle/>
          <a:p>
            <a:fld id="{5BDDFE62-4804-433C-8CA0-37AE479E8519}" type="slidenum">
              <a:rPr lang="en-US" smtClean="0">
                <a:cs typeface="Arial" charset="0"/>
              </a:rPr>
              <a:pPr/>
              <a:t>34</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57200" y="274638"/>
            <a:ext cx="8229600" cy="6249987"/>
          </a:xfrm>
        </p:spPr>
        <p:txBody>
          <a:bodyPr>
            <a:normAutofit fontScale="90000"/>
          </a:bodyPr>
          <a:lstStyle/>
          <a:p>
            <a:pPr algn="l"/>
            <a:r>
              <a:rPr lang="el-GR" sz="3200" smtClean="0">
                <a:solidFill>
                  <a:srgbClr val="800000"/>
                </a:solidFill>
                <a:latin typeface="Calibri" pitchFamily="34" charset="0"/>
              </a:rPr>
              <a:t>Το επόμενο,</a:t>
            </a:r>
            <a:r>
              <a:rPr lang="el-GR" sz="3200" smtClean="0">
                <a:latin typeface="Calibri" pitchFamily="34" charset="0"/>
              </a:rPr>
              <a:t> </a:t>
            </a:r>
            <a:r>
              <a:rPr lang="el-GR" sz="3200" smtClean="0">
                <a:solidFill>
                  <a:srgbClr val="008000"/>
                </a:solidFill>
                <a:latin typeface="Calibri" pitchFamily="34" charset="0"/>
              </a:rPr>
              <a:t>πέμπτο βήμα</a:t>
            </a:r>
            <a:r>
              <a:rPr lang="el-GR" sz="3200" smtClean="0">
                <a:solidFill>
                  <a:srgbClr val="800000"/>
                </a:solidFill>
                <a:latin typeface="Calibri" pitchFamily="34" charset="0"/>
              </a:rPr>
              <a:t>, αφορά στην υιοθέτηση σειράς στόχων, που να μπορούν να οδηγήσουν την επιχειρηματική δράση στην εκπλήρωση της αποστολής της</a:t>
            </a:r>
            <a:br>
              <a:rPr lang="el-GR" sz="3200" smtClean="0">
                <a:solidFill>
                  <a:srgbClr val="800000"/>
                </a:solidFill>
                <a:latin typeface="Calibri" pitchFamily="34" charset="0"/>
              </a:rPr>
            </a:br>
            <a:r>
              <a:rPr lang="el-GR" sz="3200" smtClean="0">
                <a:solidFill>
                  <a:srgbClr val="800000"/>
                </a:solidFill>
                <a:latin typeface="Calibri" pitchFamily="34" charset="0"/>
              </a:rPr>
              <a:t/>
            </a:r>
            <a:br>
              <a:rPr lang="el-GR" sz="3200" smtClean="0">
                <a:solidFill>
                  <a:srgbClr val="800000"/>
                </a:solidFill>
                <a:latin typeface="Calibri" pitchFamily="34" charset="0"/>
              </a:rPr>
            </a:br>
            <a:r>
              <a:rPr lang="el-GR" sz="3200" smtClean="0">
                <a:solidFill>
                  <a:srgbClr val="800000"/>
                </a:solidFill>
                <a:latin typeface="Calibri" pitchFamily="34" charset="0"/>
              </a:rPr>
              <a:t>Οι στόχοι υλοποιούνται μέσα από σειρά δράσεων</a:t>
            </a:r>
            <a:br>
              <a:rPr lang="el-GR" sz="3200" smtClean="0">
                <a:solidFill>
                  <a:srgbClr val="800000"/>
                </a:solidFill>
                <a:latin typeface="Calibri" pitchFamily="34" charset="0"/>
              </a:rPr>
            </a:br>
            <a:r>
              <a:rPr lang="el-GR" sz="3200" smtClean="0">
                <a:solidFill>
                  <a:srgbClr val="800000"/>
                </a:solidFill>
                <a:latin typeface="Calibri" pitchFamily="34" charset="0"/>
              </a:rPr>
              <a:t/>
            </a:r>
            <a:br>
              <a:rPr lang="el-GR" sz="3200" smtClean="0">
                <a:solidFill>
                  <a:srgbClr val="800000"/>
                </a:solidFill>
                <a:latin typeface="Calibri" pitchFamily="34" charset="0"/>
              </a:rPr>
            </a:br>
            <a:r>
              <a:rPr lang="el-GR" sz="3200" i="1" smtClean="0">
                <a:solidFill>
                  <a:srgbClr val="800000"/>
                </a:solidFill>
                <a:latin typeface="Calibri" pitchFamily="34" charset="0"/>
              </a:rPr>
              <a:t>Κάθε δράση πρέπει να είναι </a:t>
            </a:r>
            <a:br>
              <a:rPr lang="el-GR" sz="3200" i="1" smtClean="0">
                <a:solidFill>
                  <a:srgbClr val="800000"/>
                </a:solidFill>
                <a:latin typeface="Calibri" pitchFamily="34" charset="0"/>
              </a:rPr>
            </a:br>
            <a:r>
              <a:rPr lang="el-GR" sz="3200" i="1" smtClean="0">
                <a:solidFill>
                  <a:srgbClr val="800000"/>
                </a:solidFill>
                <a:latin typeface="Calibri" pitchFamily="34" charset="0"/>
              </a:rPr>
              <a:t>συγκεκριμένη , </a:t>
            </a:r>
            <a:br>
              <a:rPr lang="el-GR" sz="3200" i="1" smtClean="0">
                <a:solidFill>
                  <a:srgbClr val="800000"/>
                </a:solidFill>
                <a:latin typeface="Calibri" pitchFamily="34" charset="0"/>
              </a:rPr>
            </a:br>
            <a:r>
              <a:rPr lang="el-GR" sz="3200" i="1" smtClean="0">
                <a:solidFill>
                  <a:srgbClr val="800000"/>
                </a:solidFill>
                <a:latin typeface="Calibri" pitchFamily="34" charset="0"/>
              </a:rPr>
              <a:t>μετρήσιμη,</a:t>
            </a:r>
            <a:br>
              <a:rPr lang="el-GR" sz="3200" i="1" smtClean="0">
                <a:solidFill>
                  <a:srgbClr val="800000"/>
                </a:solidFill>
                <a:latin typeface="Calibri" pitchFamily="34" charset="0"/>
              </a:rPr>
            </a:br>
            <a:r>
              <a:rPr lang="el-GR" sz="3200" i="1" smtClean="0">
                <a:solidFill>
                  <a:srgbClr val="800000"/>
                </a:solidFill>
                <a:latin typeface="Calibri" pitchFamily="34" charset="0"/>
              </a:rPr>
              <a:t> εφικτή, </a:t>
            </a:r>
            <a:br>
              <a:rPr lang="el-GR" sz="3200" i="1" smtClean="0">
                <a:solidFill>
                  <a:srgbClr val="800000"/>
                </a:solidFill>
                <a:latin typeface="Calibri" pitchFamily="34" charset="0"/>
              </a:rPr>
            </a:br>
            <a:r>
              <a:rPr lang="el-GR" sz="3200" i="1" smtClean="0">
                <a:solidFill>
                  <a:srgbClr val="800000"/>
                </a:solidFill>
                <a:latin typeface="Calibri" pitchFamily="34" charset="0"/>
              </a:rPr>
              <a:t>αποδοτική και να </a:t>
            </a:r>
            <a:br>
              <a:rPr lang="el-GR" sz="3200" i="1" smtClean="0">
                <a:solidFill>
                  <a:srgbClr val="800000"/>
                </a:solidFill>
                <a:latin typeface="Calibri" pitchFamily="34" charset="0"/>
              </a:rPr>
            </a:br>
            <a:r>
              <a:rPr lang="el-GR" sz="3200" i="1" smtClean="0">
                <a:solidFill>
                  <a:srgbClr val="800000"/>
                </a:solidFill>
                <a:latin typeface="Calibri" pitchFamily="34" charset="0"/>
              </a:rPr>
              <a:t>κινείται βάσει χρονικού περιορισμού </a:t>
            </a:r>
          </a:p>
        </p:txBody>
      </p:sp>
      <p:sp>
        <p:nvSpPr>
          <p:cNvPr id="87043" name="Slide Number Placeholder 1"/>
          <p:cNvSpPr>
            <a:spLocks noGrp="1"/>
          </p:cNvSpPr>
          <p:nvPr>
            <p:ph type="sldNum" sz="quarter" idx="12"/>
          </p:nvPr>
        </p:nvSpPr>
        <p:spPr>
          <a:noFill/>
        </p:spPr>
        <p:txBody>
          <a:bodyPr/>
          <a:lstStyle/>
          <a:p>
            <a:fld id="{DC1FF0C9-A75D-4198-B522-0C6D6179EC67}" type="slidenum">
              <a:rPr lang="en-US" smtClean="0">
                <a:cs typeface="Arial" charset="0"/>
              </a:rPr>
              <a:pPr/>
              <a:t>35</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274638"/>
            <a:ext cx="8229600" cy="5241925"/>
          </a:xfrm>
        </p:spPr>
        <p:txBody>
          <a:bodyPr/>
          <a:lstStyle/>
          <a:p>
            <a:pPr algn="l"/>
            <a:r>
              <a:rPr lang="el-GR" sz="2800" smtClean="0">
                <a:solidFill>
                  <a:srgbClr val="800000"/>
                </a:solidFill>
                <a:latin typeface="Calibri" pitchFamily="34" charset="0"/>
              </a:rPr>
              <a:t>Ως</a:t>
            </a:r>
            <a:r>
              <a:rPr lang="el-GR" sz="2800" smtClean="0">
                <a:latin typeface="Calibri" pitchFamily="34" charset="0"/>
              </a:rPr>
              <a:t> </a:t>
            </a:r>
            <a:r>
              <a:rPr lang="el-GR" sz="2800" smtClean="0">
                <a:solidFill>
                  <a:srgbClr val="008000"/>
                </a:solidFill>
                <a:latin typeface="Calibri" pitchFamily="34" charset="0"/>
              </a:rPr>
              <a:t>έκτο βήμα</a:t>
            </a:r>
            <a:r>
              <a:rPr lang="el-GR" sz="2800" smtClean="0">
                <a:solidFill>
                  <a:srgbClr val="800000"/>
                </a:solidFill>
                <a:latin typeface="Calibri" pitchFamily="34" charset="0"/>
              </a:rPr>
              <a:t>, μπορεί να θεωρηθεί η ανάπτυξη εναλλακτικών σχεδίων και η εκ των προτέρων αξιολόγηση τους σε τρία επίπεδα:</a:t>
            </a:r>
            <a:br>
              <a:rPr lang="el-GR" sz="2800" smtClean="0">
                <a:solidFill>
                  <a:srgbClr val="800000"/>
                </a:solidFill>
                <a:latin typeface="Calibri" pitchFamily="34" charset="0"/>
              </a:rPr>
            </a:br>
            <a:r>
              <a:rPr lang="el-GR" sz="2800" smtClean="0">
                <a:solidFill>
                  <a:srgbClr val="800000"/>
                </a:solidFill>
                <a:latin typeface="Calibri" pitchFamily="34" charset="0"/>
              </a:rPr>
              <a:t/>
            </a:r>
            <a:br>
              <a:rPr lang="el-GR" sz="2800" smtClean="0">
                <a:solidFill>
                  <a:srgbClr val="800000"/>
                </a:solidFill>
                <a:latin typeface="Calibri" pitchFamily="34" charset="0"/>
              </a:rPr>
            </a:br>
            <a:r>
              <a:rPr lang="el-GR" sz="2800" i="1" smtClean="0">
                <a:solidFill>
                  <a:srgbClr val="800000"/>
                </a:solidFill>
                <a:latin typeface="Calibri" pitchFamily="34" charset="0"/>
              </a:rPr>
              <a:t>-</a:t>
            </a:r>
            <a:r>
              <a:rPr lang="el-GR" sz="2800" smtClean="0">
                <a:solidFill>
                  <a:srgbClr val="800000"/>
                </a:solidFill>
                <a:latin typeface="Calibri" pitchFamily="34" charset="0"/>
              </a:rPr>
              <a:t> </a:t>
            </a:r>
            <a:r>
              <a:rPr lang="el-GR" sz="2800" i="1" smtClean="0">
                <a:solidFill>
                  <a:srgbClr val="800000"/>
                </a:solidFill>
                <a:latin typeface="Calibri" pitchFamily="34" charset="0"/>
              </a:rPr>
              <a:t>Απαισιόδοξο</a:t>
            </a:r>
            <a:br>
              <a:rPr lang="el-GR" sz="2800" i="1" smtClean="0">
                <a:solidFill>
                  <a:srgbClr val="800000"/>
                </a:solidFill>
                <a:latin typeface="Calibri" pitchFamily="34" charset="0"/>
              </a:rPr>
            </a:br>
            <a:r>
              <a:rPr lang="el-GR" sz="2800" i="1" smtClean="0">
                <a:solidFill>
                  <a:srgbClr val="800000"/>
                </a:solidFill>
                <a:latin typeface="Calibri" pitchFamily="34" charset="0"/>
              </a:rPr>
              <a:t>- Αισιόδοξο</a:t>
            </a:r>
            <a:br>
              <a:rPr lang="el-GR" sz="2800" i="1" smtClean="0">
                <a:solidFill>
                  <a:srgbClr val="800000"/>
                </a:solidFill>
                <a:latin typeface="Calibri" pitchFamily="34" charset="0"/>
              </a:rPr>
            </a:br>
            <a:r>
              <a:rPr lang="el-GR" sz="2800" i="1" smtClean="0">
                <a:solidFill>
                  <a:srgbClr val="800000"/>
                </a:solidFill>
                <a:latin typeface="Calibri" pitchFamily="34" charset="0"/>
              </a:rPr>
              <a:t>- Μεσαίο</a:t>
            </a:r>
            <a:br>
              <a:rPr lang="el-GR" sz="2800" i="1" smtClean="0">
                <a:solidFill>
                  <a:srgbClr val="800000"/>
                </a:solidFill>
                <a:latin typeface="Calibri" pitchFamily="34" charset="0"/>
              </a:rPr>
            </a:br>
            <a:endParaRPr lang="el-GR" sz="2800" i="1" smtClean="0">
              <a:solidFill>
                <a:srgbClr val="800000"/>
              </a:solidFill>
              <a:latin typeface="Calibri" pitchFamily="34" charset="0"/>
            </a:endParaRPr>
          </a:p>
        </p:txBody>
      </p:sp>
      <p:sp>
        <p:nvSpPr>
          <p:cNvPr id="88068" name="Slide Number Placeholder 1"/>
          <p:cNvSpPr>
            <a:spLocks noGrp="1"/>
          </p:cNvSpPr>
          <p:nvPr>
            <p:ph type="sldNum" sz="quarter" idx="12"/>
          </p:nvPr>
        </p:nvSpPr>
        <p:spPr>
          <a:noFill/>
        </p:spPr>
        <p:txBody>
          <a:bodyPr/>
          <a:lstStyle/>
          <a:p>
            <a:fld id="{8703D115-6556-4179-9217-6279B2F1AC70}" type="slidenum">
              <a:rPr lang="en-US" smtClean="0">
                <a:cs typeface="Arial" charset="0"/>
              </a:rPr>
              <a:pPr/>
              <a:t>36</a:t>
            </a:fld>
            <a:endParaRPr lang="en-US" smtClean="0">
              <a:cs typeface="Arial" charset="0"/>
            </a:endParaRPr>
          </a:p>
        </p:txBody>
      </p:sp>
      <p:pic>
        <p:nvPicPr>
          <p:cNvPr id="88067" name="Picture 3" descr="scan0059"/>
          <p:cNvPicPr>
            <a:picLocks noChangeAspect="1" noChangeArrowheads="1"/>
          </p:cNvPicPr>
          <p:nvPr/>
        </p:nvPicPr>
        <p:blipFill>
          <a:blip r:embed="rId2"/>
          <a:srcRect/>
          <a:stretch>
            <a:fillRect/>
          </a:stretch>
        </p:blipFill>
        <p:spPr bwMode="auto">
          <a:xfrm>
            <a:off x="4038600" y="2895600"/>
            <a:ext cx="4419600" cy="3429000"/>
          </a:xfrm>
          <a:prstGeom prst="rect">
            <a:avLst/>
          </a:prstGeom>
          <a:noFill/>
          <a:ln w="9525">
            <a:noFill/>
            <a:miter lim="800000"/>
            <a:headEnd/>
            <a:tailEnd/>
          </a:ln>
        </p:spPr>
      </p:pic>
    </p:spTree>
  </p:cSld>
  <p:clrMapOvr>
    <a:masterClrMapping/>
  </p:clrMapOvr>
  <p:transition>
    <p:wheel spokes="3"/>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274638"/>
            <a:ext cx="8229600" cy="6323012"/>
          </a:xfrm>
        </p:spPr>
        <p:txBody>
          <a:bodyPr>
            <a:normAutofit fontScale="90000"/>
          </a:bodyPr>
          <a:lstStyle/>
          <a:p>
            <a:pPr algn="l"/>
            <a:r>
              <a:rPr lang="el-GR" sz="2400" smtClean="0">
                <a:solidFill>
                  <a:srgbClr val="008000"/>
                </a:solidFill>
                <a:latin typeface="Calibri" pitchFamily="34" charset="0"/>
              </a:rPr>
              <a:t>Έβδομο βήμα: </a:t>
            </a:r>
            <a:r>
              <a:rPr lang="el-GR" sz="2400" smtClean="0">
                <a:solidFill>
                  <a:srgbClr val="800000"/>
                </a:solidFill>
                <a:latin typeface="Calibri" pitchFamily="34" charset="0"/>
              </a:rPr>
              <a:t>η επιλογή της καλύτερης στρατηγικής </a:t>
            </a:r>
            <a:br>
              <a:rPr lang="el-GR" sz="2400" smtClean="0">
                <a:solidFill>
                  <a:srgbClr val="800000"/>
                </a:solidFill>
                <a:latin typeface="Calibri" pitchFamily="34" charset="0"/>
              </a:rPr>
            </a:br>
            <a:r>
              <a:rPr lang="el-GR" sz="2400" smtClean="0">
                <a:solidFill>
                  <a:srgbClr val="800000"/>
                </a:solidFill>
                <a:latin typeface="Calibri" pitchFamily="34" charset="0"/>
              </a:rPr>
              <a:t/>
            </a:r>
            <a:br>
              <a:rPr lang="el-GR" sz="2400" smtClean="0">
                <a:solidFill>
                  <a:srgbClr val="800000"/>
                </a:solidFill>
                <a:latin typeface="Calibri" pitchFamily="34" charset="0"/>
              </a:rPr>
            </a:br>
            <a:r>
              <a:rPr lang="el-GR" sz="2400" smtClean="0">
                <a:solidFill>
                  <a:srgbClr val="800000"/>
                </a:solidFill>
                <a:latin typeface="Calibri" pitchFamily="34" charset="0"/>
              </a:rPr>
              <a:t>αυτή πρέπει:</a:t>
            </a:r>
            <a:br>
              <a:rPr lang="el-GR" sz="2400" smtClean="0">
                <a:solidFill>
                  <a:srgbClr val="800000"/>
                </a:solidFill>
                <a:latin typeface="Calibri" pitchFamily="34" charset="0"/>
              </a:rPr>
            </a:br>
            <a:r>
              <a:rPr lang="el-GR" sz="2400" smtClean="0">
                <a:solidFill>
                  <a:srgbClr val="800000"/>
                </a:solidFill>
                <a:latin typeface="Calibri" pitchFamily="34" charset="0"/>
              </a:rPr>
              <a:t/>
            </a:r>
            <a:br>
              <a:rPr lang="el-GR" sz="2400" smtClean="0">
                <a:solidFill>
                  <a:srgbClr val="800000"/>
                </a:solidFill>
                <a:latin typeface="Calibri" pitchFamily="34" charset="0"/>
              </a:rPr>
            </a:br>
            <a:r>
              <a:rPr lang="el-GR" sz="2400" i="1" smtClean="0">
                <a:solidFill>
                  <a:srgbClr val="800000"/>
                </a:solidFill>
                <a:latin typeface="Calibri" pitchFamily="34" charset="0"/>
              </a:rPr>
              <a:t>- να μπορεί να δρα ρεαλιστικά στο εξωτερικό περιβάλλον και να αξιοποιεί τις ευκαιρίες, αδρανοποιώντας ή εξουδετερώνοντας τις απειλές, </a:t>
            </a:r>
            <a:br>
              <a:rPr lang="el-GR" sz="2400" i="1" smtClean="0">
                <a:solidFill>
                  <a:srgbClr val="800000"/>
                </a:solidFill>
                <a:latin typeface="Calibri" pitchFamily="34" charset="0"/>
              </a:rPr>
            </a:br>
            <a:r>
              <a:rPr lang="el-GR" sz="2400" i="1" smtClean="0">
                <a:solidFill>
                  <a:srgbClr val="800000"/>
                </a:solidFill>
                <a:latin typeface="Calibri" pitchFamily="34" charset="0"/>
              </a:rPr>
              <a:t/>
            </a:r>
            <a:br>
              <a:rPr lang="el-GR" sz="2400" i="1" smtClean="0">
                <a:solidFill>
                  <a:srgbClr val="800000"/>
                </a:solidFill>
                <a:latin typeface="Calibri" pitchFamily="34" charset="0"/>
              </a:rPr>
            </a:br>
            <a:r>
              <a:rPr lang="el-GR" sz="2400" i="1" smtClean="0">
                <a:solidFill>
                  <a:srgbClr val="800000"/>
                </a:solidFill>
                <a:latin typeface="Calibri" pitchFamily="34" charset="0"/>
              </a:rPr>
              <a:t>- να είναι συνεπής με το όραμα/αποστολή/στόχους της επιχειρηματικής δράσης,</a:t>
            </a:r>
            <a:br>
              <a:rPr lang="el-GR" sz="2400" i="1" smtClean="0">
                <a:solidFill>
                  <a:srgbClr val="800000"/>
                </a:solidFill>
                <a:latin typeface="Calibri" pitchFamily="34" charset="0"/>
              </a:rPr>
            </a:br>
            <a:r>
              <a:rPr lang="el-GR" sz="2400" i="1" smtClean="0">
                <a:solidFill>
                  <a:srgbClr val="800000"/>
                </a:solidFill>
                <a:latin typeface="Calibri" pitchFamily="34" charset="0"/>
              </a:rPr>
              <a:t/>
            </a:r>
            <a:br>
              <a:rPr lang="el-GR" sz="2400" i="1" smtClean="0">
                <a:solidFill>
                  <a:srgbClr val="800000"/>
                </a:solidFill>
                <a:latin typeface="Calibri" pitchFamily="34" charset="0"/>
              </a:rPr>
            </a:br>
            <a:r>
              <a:rPr lang="el-GR" sz="2400" i="1" smtClean="0">
                <a:solidFill>
                  <a:srgbClr val="800000"/>
                </a:solidFill>
                <a:latin typeface="Calibri" pitchFamily="34" charset="0"/>
              </a:rPr>
              <a:t>- να είναι εφικτή,</a:t>
            </a:r>
            <a:br>
              <a:rPr lang="el-GR" sz="2400" i="1" smtClean="0">
                <a:solidFill>
                  <a:srgbClr val="800000"/>
                </a:solidFill>
                <a:latin typeface="Calibri" pitchFamily="34" charset="0"/>
              </a:rPr>
            </a:br>
            <a:r>
              <a:rPr lang="el-GR" sz="2400" i="1" smtClean="0">
                <a:solidFill>
                  <a:srgbClr val="800000"/>
                </a:solidFill>
                <a:latin typeface="Calibri" pitchFamily="34" charset="0"/>
              </a:rPr>
              <a:t/>
            </a:r>
            <a:br>
              <a:rPr lang="el-GR" sz="2400" i="1" smtClean="0">
                <a:solidFill>
                  <a:srgbClr val="800000"/>
                </a:solidFill>
                <a:latin typeface="Calibri" pitchFamily="34" charset="0"/>
              </a:rPr>
            </a:br>
            <a:r>
              <a:rPr lang="el-GR" sz="2400" i="1" smtClean="0">
                <a:solidFill>
                  <a:srgbClr val="800000"/>
                </a:solidFill>
                <a:latin typeface="Calibri" pitchFamily="34" charset="0"/>
              </a:rPr>
              <a:t>- να είναι συμπληρωματική με τυχόν άλλες παρόμοιες στρατηγικές, και</a:t>
            </a:r>
            <a:br>
              <a:rPr lang="el-GR" sz="2400" i="1" smtClean="0">
                <a:solidFill>
                  <a:srgbClr val="800000"/>
                </a:solidFill>
                <a:latin typeface="Calibri" pitchFamily="34" charset="0"/>
              </a:rPr>
            </a:br>
            <a:r>
              <a:rPr lang="el-GR" sz="2400" i="1" smtClean="0">
                <a:solidFill>
                  <a:srgbClr val="800000"/>
                </a:solidFill>
                <a:latin typeface="Calibri" pitchFamily="34" charset="0"/>
              </a:rPr>
              <a:t/>
            </a:r>
            <a:br>
              <a:rPr lang="el-GR" sz="2400" i="1" smtClean="0">
                <a:solidFill>
                  <a:srgbClr val="800000"/>
                </a:solidFill>
                <a:latin typeface="Calibri" pitchFamily="34" charset="0"/>
              </a:rPr>
            </a:br>
            <a:r>
              <a:rPr lang="el-GR" sz="2400" i="1" smtClean="0">
                <a:solidFill>
                  <a:srgbClr val="800000"/>
                </a:solidFill>
                <a:latin typeface="Calibri" pitchFamily="34" charset="0"/>
              </a:rPr>
              <a:t>- να προσαρμόζεται σε λογικές αλλαγές</a:t>
            </a:r>
            <a:br>
              <a:rPr lang="el-GR" sz="2400" i="1" smtClean="0">
                <a:solidFill>
                  <a:srgbClr val="800000"/>
                </a:solidFill>
                <a:latin typeface="Calibri" pitchFamily="34" charset="0"/>
              </a:rPr>
            </a:br>
            <a:endParaRPr lang="el-GR" sz="2400" i="1" smtClean="0">
              <a:solidFill>
                <a:srgbClr val="800000"/>
              </a:solidFill>
              <a:latin typeface="Calibri" pitchFamily="34" charset="0"/>
            </a:endParaRPr>
          </a:p>
        </p:txBody>
      </p:sp>
      <p:sp>
        <p:nvSpPr>
          <p:cNvPr id="89091" name="Slide Number Placeholder 1"/>
          <p:cNvSpPr>
            <a:spLocks noGrp="1"/>
          </p:cNvSpPr>
          <p:nvPr>
            <p:ph type="sldNum" sz="quarter" idx="12"/>
          </p:nvPr>
        </p:nvSpPr>
        <p:spPr>
          <a:noFill/>
        </p:spPr>
        <p:txBody>
          <a:bodyPr/>
          <a:lstStyle/>
          <a:p>
            <a:fld id="{7B8917EA-5D5D-47E8-AF7D-9DB2D982DDCE}" type="slidenum">
              <a:rPr lang="en-US" smtClean="0">
                <a:cs typeface="Arial" charset="0"/>
              </a:rPr>
              <a:pPr/>
              <a:t>37</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274638"/>
            <a:ext cx="8229600" cy="6323012"/>
          </a:xfrm>
        </p:spPr>
        <p:txBody>
          <a:bodyPr/>
          <a:lstStyle/>
          <a:p>
            <a:pPr algn="l"/>
            <a:r>
              <a:rPr lang="el-GR" sz="2800" smtClean="0">
                <a:solidFill>
                  <a:srgbClr val="008000"/>
                </a:solidFill>
                <a:latin typeface="Calibri" pitchFamily="34" charset="0"/>
              </a:rPr>
              <a:t>Όγδοο βήμα: </a:t>
            </a:r>
            <a:r>
              <a:rPr lang="el-GR" sz="2800" smtClean="0">
                <a:solidFill>
                  <a:srgbClr val="800000"/>
                </a:solidFill>
                <a:latin typeface="Calibri" pitchFamily="34" charset="0"/>
              </a:rPr>
              <a:t>η εφαρμογή της στρατηγικής</a:t>
            </a:r>
            <a:br>
              <a:rPr lang="el-GR" sz="2800" smtClean="0">
                <a:solidFill>
                  <a:srgbClr val="800000"/>
                </a:solidFill>
                <a:latin typeface="Calibri" pitchFamily="34" charset="0"/>
              </a:rPr>
            </a:br>
            <a:r>
              <a:rPr lang="el-GR" sz="2800" smtClean="0">
                <a:solidFill>
                  <a:srgbClr val="800000"/>
                </a:solidFill>
                <a:latin typeface="Calibri" pitchFamily="34" charset="0"/>
              </a:rPr>
              <a:t/>
            </a:r>
            <a:br>
              <a:rPr lang="el-GR" sz="2800" smtClean="0">
                <a:solidFill>
                  <a:srgbClr val="800000"/>
                </a:solidFill>
                <a:latin typeface="Calibri" pitchFamily="34" charset="0"/>
              </a:rPr>
            </a:br>
            <a:r>
              <a:rPr lang="el-GR" sz="2800" i="1" smtClean="0">
                <a:solidFill>
                  <a:srgbClr val="800000"/>
                </a:solidFill>
                <a:latin typeface="Calibri" pitchFamily="34" charset="0"/>
              </a:rPr>
              <a:t>Δηλαδή, η μετατροπή της σε επιχειρησιακό σχέδιο (επιμέρους σχέδια τακτικής που να απαντούν σε ερωτήματα, όπως: ποιος, τι, πότε και πόσο θα κοστίσει;)</a:t>
            </a:r>
            <a:br>
              <a:rPr lang="el-GR" sz="2800" i="1" smtClean="0">
                <a:solidFill>
                  <a:srgbClr val="800000"/>
                </a:solidFill>
                <a:latin typeface="Calibri" pitchFamily="34" charset="0"/>
              </a:rPr>
            </a:br>
            <a:r>
              <a:rPr lang="el-GR" sz="2800" smtClean="0">
                <a:latin typeface="Calibri" pitchFamily="34" charset="0"/>
              </a:rPr>
              <a:t/>
            </a:r>
            <a:br>
              <a:rPr lang="el-GR" sz="2800" smtClean="0">
                <a:latin typeface="Calibri" pitchFamily="34" charset="0"/>
              </a:rPr>
            </a:br>
            <a:r>
              <a:rPr lang="el-GR" sz="2800" smtClean="0">
                <a:solidFill>
                  <a:srgbClr val="800000"/>
                </a:solidFill>
                <a:latin typeface="Calibri" pitchFamily="34" charset="0"/>
              </a:rPr>
              <a:t>Τελικό βήμα είναι το</a:t>
            </a:r>
            <a:r>
              <a:rPr lang="el-GR" sz="2800" smtClean="0">
                <a:latin typeface="Calibri" pitchFamily="34" charset="0"/>
              </a:rPr>
              <a:t> </a:t>
            </a:r>
            <a:r>
              <a:rPr lang="el-GR" sz="2800" smtClean="0">
                <a:solidFill>
                  <a:srgbClr val="008000"/>
                </a:solidFill>
                <a:latin typeface="Calibri" pitchFamily="34" charset="0"/>
              </a:rPr>
              <a:t>ένατο,</a:t>
            </a:r>
            <a:r>
              <a:rPr lang="el-GR" sz="2800" smtClean="0">
                <a:solidFill>
                  <a:srgbClr val="800000"/>
                </a:solidFill>
                <a:latin typeface="Calibri" pitchFamily="34" charset="0"/>
              </a:rPr>
              <a:t> που περιλαμβάνει τη φάση αξιολόγησης, ελέγχου αποκλίσεων και διορθωτικές κινήσεις</a:t>
            </a:r>
          </a:p>
        </p:txBody>
      </p:sp>
      <p:sp>
        <p:nvSpPr>
          <p:cNvPr id="90115" name="Slide Number Placeholder 1"/>
          <p:cNvSpPr>
            <a:spLocks noGrp="1"/>
          </p:cNvSpPr>
          <p:nvPr>
            <p:ph type="sldNum" sz="quarter" idx="12"/>
          </p:nvPr>
        </p:nvSpPr>
        <p:spPr>
          <a:noFill/>
        </p:spPr>
        <p:txBody>
          <a:bodyPr/>
          <a:lstStyle/>
          <a:p>
            <a:fld id="{FAE397FB-9570-4E01-A815-70CD3503E6F3}" type="slidenum">
              <a:rPr lang="en-US" smtClean="0">
                <a:cs typeface="Arial" charset="0"/>
              </a:rPr>
              <a:pPr/>
              <a:t>38</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274638"/>
            <a:ext cx="8229600" cy="6249987"/>
          </a:xfrm>
        </p:spPr>
        <p:txBody>
          <a:bodyPr/>
          <a:lstStyle/>
          <a:p>
            <a:pPr algn="l"/>
            <a:r>
              <a:rPr lang="el-GR" sz="2400" smtClean="0">
                <a:solidFill>
                  <a:srgbClr val="800000"/>
                </a:solidFill>
                <a:latin typeface="Calibri" pitchFamily="34" charset="0"/>
              </a:rPr>
              <a:t>Τελικά, όπως συμβαίνει και σε όλες τις προσπάθειες, βασικός καταλύτης επιτυχίας είναι η λεγόμενη «άυλη» επένδυση</a:t>
            </a:r>
            <a:br>
              <a:rPr lang="el-GR" sz="2400" smtClean="0">
                <a:solidFill>
                  <a:srgbClr val="800000"/>
                </a:solidFill>
                <a:latin typeface="Calibri" pitchFamily="34" charset="0"/>
              </a:rPr>
            </a:br>
            <a:r>
              <a:rPr lang="el-GR" sz="2400" smtClean="0">
                <a:solidFill>
                  <a:srgbClr val="800000"/>
                </a:solidFill>
                <a:latin typeface="Calibri" pitchFamily="34" charset="0"/>
              </a:rPr>
              <a:t> </a:t>
            </a:r>
            <a:br>
              <a:rPr lang="el-GR" sz="2400" smtClean="0">
                <a:solidFill>
                  <a:srgbClr val="800000"/>
                </a:solidFill>
                <a:latin typeface="Calibri" pitchFamily="34" charset="0"/>
              </a:rPr>
            </a:br>
            <a:r>
              <a:rPr lang="el-GR" sz="2400" smtClean="0">
                <a:solidFill>
                  <a:srgbClr val="800000"/>
                </a:solidFill>
                <a:latin typeface="Calibri" pitchFamily="34" charset="0"/>
              </a:rPr>
              <a:t>Δηλαδή, η οργανωμένη και συστηματική κινητοποίηση των ανθρωπίνων πόρων και η ανάδειξη των ικανοτήτων τους</a:t>
            </a:r>
            <a:br>
              <a:rPr lang="el-GR" sz="2400" smtClean="0">
                <a:solidFill>
                  <a:srgbClr val="800000"/>
                </a:solidFill>
                <a:latin typeface="Calibri" pitchFamily="34" charset="0"/>
              </a:rPr>
            </a:br>
            <a:r>
              <a:rPr lang="el-GR" sz="2400" smtClean="0">
                <a:solidFill>
                  <a:srgbClr val="800000"/>
                </a:solidFill>
                <a:latin typeface="Calibri" pitchFamily="34" charset="0"/>
              </a:rPr>
              <a:t/>
            </a:r>
            <a:br>
              <a:rPr lang="el-GR" sz="2400" smtClean="0">
                <a:solidFill>
                  <a:srgbClr val="800000"/>
                </a:solidFill>
                <a:latin typeface="Calibri" pitchFamily="34" charset="0"/>
              </a:rPr>
            </a:br>
            <a:r>
              <a:rPr lang="el-GR" sz="2400" smtClean="0">
                <a:solidFill>
                  <a:srgbClr val="800000"/>
                </a:solidFill>
                <a:latin typeface="Calibri" pitchFamily="34" charset="0"/>
              </a:rPr>
              <a:t>Αυτό μπορεί να γίνει μέσα από κατάλληλη αποτελεσματική επαγγελματική εκπαίδευση και κατάρτιση </a:t>
            </a:r>
            <a:br>
              <a:rPr lang="el-GR" sz="2400" smtClean="0">
                <a:solidFill>
                  <a:srgbClr val="800000"/>
                </a:solidFill>
                <a:latin typeface="Calibri" pitchFamily="34" charset="0"/>
              </a:rPr>
            </a:br>
            <a:r>
              <a:rPr lang="el-GR" sz="2400" smtClean="0">
                <a:latin typeface="Calibri" pitchFamily="34" charset="0"/>
              </a:rPr>
              <a:t/>
            </a:r>
            <a:br>
              <a:rPr lang="el-GR" sz="2400" smtClean="0">
                <a:latin typeface="Calibri" pitchFamily="34" charset="0"/>
              </a:rPr>
            </a:br>
            <a:r>
              <a:rPr lang="el-GR" sz="2400" smtClean="0">
                <a:latin typeface="Calibri" pitchFamily="34" charset="0"/>
              </a:rPr>
              <a:t> </a:t>
            </a:r>
            <a:r>
              <a:rPr lang="el-GR" sz="2400" smtClean="0">
                <a:solidFill>
                  <a:srgbClr val="008000"/>
                </a:solidFill>
                <a:latin typeface="Calibri" pitchFamily="34" charset="0"/>
              </a:rPr>
              <a:t>Στην Ελλάδα, παραμένει ζητούμενο η διασύνδεση των προγραμμάτων επαγγελματικής εκπαίδευσης και κατάρτισης με τις πραγματικές ανάγκες του πολιτιστικού τομέα και της διασύνδεσής του τοπικούς πόρους</a:t>
            </a:r>
          </a:p>
        </p:txBody>
      </p:sp>
      <p:sp>
        <p:nvSpPr>
          <p:cNvPr id="91139" name="Slide Number Placeholder 1"/>
          <p:cNvSpPr>
            <a:spLocks noGrp="1"/>
          </p:cNvSpPr>
          <p:nvPr>
            <p:ph type="sldNum" sz="quarter" idx="12"/>
          </p:nvPr>
        </p:nvSpPr>
        <p:spPr>
          <a:noFill/>
        </p:spPr>
        <p:txBody>
          <a:bodyPr/>
          <a:lstStyle/>
          <a:p>
            <a:fld id="{C53BEA99-2099-43C2-8C79-D2B1E9FA0491}" type="slidenum">
              <a:rPr lang="en-US" smtClean="0">
                <a:cs typeface="Arial" charset="0"/>
              </a:rPr>
              <a:pPr/>
              <a:t>39</a:t>
            </a:fld>
            <a:endParaRPr lang="en-US" smtClean="0">
              <a:cs typeface="Arial" charset="0"/>
            </a:endParaRPr>
          </a:p>
        </p:txBody>
      </p:sp>
    </p:spTree>
  </p:cSld>
  <p:clrMapOvr>
    <a:masterClrMapping/>
  </p:clrMapOvr>
  <p:transition>
    <p:wheel spokes="3"/>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0"/>
            <a:ext cx="8435975" cy="5876925"/>
          </a:xfrm>
        </p:spPr>
        <p:txBody>
          <a:bodyPr>
            <a:normAutofit fontScale="90000"/>
          </a:bodyPr>
          <a:lstStyle/>
          <a:p>
            <a:pPr algn="r"/>
            <a:r>
              <a:rPr lang="el-GR" sz="3200" dirty="0" smtClean="0">
                <a:latin typeface="Arial" charset="0"/>
              </a:rPr>
              <a:t/>
            </a:r>
            <a:br>
              <a:rPr lang="el-GR" sz="3200" dirty="0" smtClean="0">
                <a:latin typeface="Arial" charset="0"/>
              </a:rPr>
            </a:br>
            <a:r>
              <a:rPr lang="el-GR" sz="3200" dirty="0" smtClean="0">
                <a:latin typeface="Arial" charset="0"/>
              </a:rPr>
              <a:t/>
            </a:r>
            <a:br>
              <a:rPr lang="el-GR" sz="3200" dirty="0" smtClean="0">
                <a:latin typeface="Arial" charset="0"/>
              </a:rPr>
            </a:br>
            <a:r>
              <a:rPr lang="el-GR" sz="3200" dirty="0" smtClean="0">
                <a:latin typeface="Arial" charset="0"/>
              </a:rPr>
              <a:t/>
            </a:r>
            <a:br>
              <a:rPr lang="el-GR" sz="3200" dirty="0" smtClean="0">
                <a:latin typeface="Arial" charset="0"/>
              </a:rPr>
            </a:br>
            <a:r>
              <a:rPr lang="el-GR" sz="2600" b="1" dirty="0" smtClean="0">
                <a:solidFill>
                  <a:schemeClr val="tx1"/>
                </a:solidFill>
                <a:latin typeface="Calibri" pitchFamily="34" charset="0"/>
              </a:rPr>
              <a:t>Στην περίπτωση ενός </a:t>
            </a:r>
            <a:br>
              <a:rPr lang="el-GR" sz="2600" b="1" dirty="0" smtClean="0">
                <a:solidFill>
                  <a:schemeClr val="tx1"/>
                </a:solidFill>
                <a:latin typeface="Calibri" pitchFamily="34" charset="0"/>
              </a:rPr>
            </a:br>
            <a:r>
              <a:rPr lang="el-GR" sz="2600" b="1" dirty="0" smtClean="0">
                <a:solidFill>
                  <a:schemeClr val="tx1"/>
                </a:solidFill>
                <a:latin typeface="Calibri" pitchFamily="34" charset="0"/>
              </a:rPr>
              <a:t>πολιτιστικού προορισμού</a:t>
            </a:r>
            <a:br>
              <a:rPr lang="el-GR" sz="2600" b="1" dirty="0" smtClean="0">
                <a:solidFill>
                  <a:schemeClr val="tx1"/>
                </a:solidFill>
                <a:latin typeface="Calibri" pitchFamily="34" charset="0"/>
              </a:rPr>
            </a:br>
            <a:r>
              <a:rPr lang="el-GR" sz="2600" b="1" dirty="0" smtClean="0">
                <a:solidFill>
                  <a:schemeClr val="tx1"/>
                </a:solidFill>
                <a:latin typeface="Calibri" pitchFamily="34" charset="0"/>
              </a:rPr>
              <a:t> και της ανταγωνιστικής του </a:t>
            </a:r>
            <a:br>
              <a:rPr lang="el-GR" sz="2600" b="1" dirty="0" smtClean="0">
                <a:solidFill>
                  <a:schemeClr val="tx1"/>
                </a:solidFill>
                <a:latin typeface="Calibri" pitchFamily="34" charset="0"/>
              </a:rPr>
            </a:br>
            <a:r>
              <a:rPr lang="el-GR" sz="2600" b="1" dirty="0" smtClean="0">
                <a:solidFill>
                  <a:schemeClr val="tx1"/>
                </a:solidFill>
                <a:latin typeface="Calibri" pitchFamily="34" charset="0"/>
              </a:rPr>
              <a:t>προοπτικής, η αποτελεσματική</a:t>
            </a:r>
            <a:br>
              <a:rPr lang="el-GR" sz="2600" b="1" dirty="0" smtClean="0">
                <a:solidFill>
                  <a:schemeClr val="tx1"/>
                </a:solidFill>
                <a:latin typeface="Calibri" pitchFamily="34" charset="0"/>
              </a:rPr>
            </a:br>
            <a:r>
              <a:rPr lang="el-GR" sz="2600" b="1" dirty="0" smtClean="0">
                <a:solidFill>
                  <a:schemeClr val="tx1"/>
                </a:solidFill>
                <a:latin typeface="Calibri" pitchFamily="34" charset="0"/>
              </a:rPr>
              <a:t>διασύνδεση και διαχείριση των</a:t>
            </a:r>
            <a:br>
              <a:rPr lang="el-GR" sz="2600" b="1" dirty="0" smtClean="0">
                <a:solidFill>
                  <a:schemeClr val="tx1"/>
                </a:solidFill>
                <a:latin typeface="Calibri" pitchFamily="34" charset="0"/>
              </a:rPr>
            </a:br>
            <a:r>
              <a:rPr lang="el-GR" sz="2600" b="1" dirty="0" smtClean="0">
                <a:solidFill>
                  <a:schemeClr val="tx1"/>
                </a:solidFill>
                <a:latin typeface="Calibri" pitchFamily="34" charset="0"/>
              </a:rPr>
              <a:t>τοπικών πολιτιστικών πόρων, </a:t>
            </a:r>
            <a:br>
              <a:rPr lang="el-GR" sz="2600" b="1" dirty="0" smtClean="0">
                <a:solidFill>
                  <a:schemeClr val="tx1"/>
                </a:solidFill>
                <a:latin typeface="Calibri" pitchFamily="34" charset="0"/>
              </a:rPr>
            </a:br>
            <a:r>
              <a:rPr lang="el-GR" sz="2600" b="1" dirty="0" smtClean="0">
                <a:solidFill>
                  <a:schemeClr val="tx1"/>
                </a:solidFill>
                <a:latin typeface="Calibri" pitchFamily="34" charset="0"/>
              </a:rPr>
              <a:t>με τη δημιουργία τοπικών </a:t>
            </a:r>
            <a:br>
              <a:rPr lang="el-GR" sz="2600" b="1" dirty="0" smtClean="0">
                <a:solidFill>
                  <a:schemeClr val="tx1"/>
                </a:solidFill>
                <a:latin typeface="Calibri" pitchFamily="34" charset="0"/>
              </a:rPr>
            </a:br>
            <a:r>
              <a:rPr lang="el-GR" sz="2600" b="1" dirty="0" smtClean="0">
                <a:solidFill>
                  <a:schemeClr val="tx1"/>
                </a:solidFill>
                <a:latin typeface="Calibri" pitchFamily="34" charset="0"/>
              </a:rPr>
              <a:t>νοηματικών και συναισθηματικών</a:t>
            </a:r>
            <a:br>
              <a:rPr lang="el-GR" sz="2600" b="1" dirty="0" smtClean="0">
                <a:solidFill>
                  <a:schemeClr val="tx1"/>
                </a:solidFill>
                <a:latin typeface="Calibri" pitchFamily="34" charset="0"/>
              </a:rPr>
            </a:br>
            <a:r>
              <a:rPr lang="el-GR" sz="2600" b="1" dirty="0" smtClean="0">
                <a:solidFill>
                  <a:schemeClr val="tx1"/>
                </a:solidFill>
                <a:latin typeface="Calibri" pitchFamily="34" charset="0"/>
              </a:rPr>
              <a:t>εμπειριών, σε συνδυασμό με</a:t>
            </a:r>
            <a:br>
              <a:rPr lang="el-GR" sz="2600" b="1" dirty="0" smtClean="0">
                <a:solidFill>
                  <a:schemeClr val="tx1"/>
                </a:solidFill>
                <a:latin typeface="Calibri" pitchFamily="34" charset="0"/>
              </a:rPr>
            </a:br>
            <a:r>
              <a:rPr lang="el-GR" sz="2600" b="1" dirty="0" smtClean="0">
                <a:solidFill>
                  <a:schemeClr val="tx1"/>
                </a:solidFill>
                <a:latin typeface="Calibri" pitchFamily="34" charset="0"/>
              </a:rPr>
              <a:t> συνεχή και κατάλληλη </a:t>
            </a:r>
            <a:br>
              <a:rPr lang="el-GR" sz="2600" b="1" dirty="0" smtClean="0">
                <a:solidFill>
                  <a:schemeClr val="tx1"/>
                </a:solidFill>
                <a:latin typeface="Calibri" pitchFamily="34" charset="0"/>
              </a:rPr>
            </a:br>
            <a:r>
              <a:rPr lang="el-GR" sz="2600" b="1" dirty="0" smtClean="0">
                <a:solidFill>
                  <a:schemeClr val="tx1"/>
                </a:solidFill>
                <a:latin typeface="Calibri" pitchFamily="34" charset="0"/>
              </a:rPr>
              <a:t>επαγγελματική εκπαίδευση και </a:t>
            </a:r>
            <a:br>
              <a:rPr lang="el-GR" sz="2600" b="1" dirty="0" smtClean="0">
                <a:solidFill>
                  <a:schemeClr val="tx1"/>
                </a:solidFill>
                <a:latin typeface="Calibri" pitchFamily="34" charset="0"/>
              </a:rPr>
            </a:br>
            <a:r>
              <a:rPr lang="el-GR" sz="2600" b="1" dirty="0" smtClean="0">
                <a:solidFill>
                  <a:schemeClr val="tx1"/>
                </a:solidFill>
                <a:latin typeface="Calibri" pitchFamily="34" charset="0"/>
              </a:rPr>
              <a:t>κατάρτιση των ανθρωπίνων πόρων,</a:t>
            </a:r>
            <a:br>
              <a:rPr lang="el-GR" sz="2600" b="1" dirty="0" smtClean="0">
                <a:solidFill>
                  <a:schemeClr val="tx1"/>
                </a:solidFill>
                <a:latin typeface="Calibri" pitchFamily="34" charset="0"/>
              </a:rPr>
            </a:br>
            <a:r>
              <a:rPr lang="el-GR" sz="2600" b="1" dirty="0" smtClean="0">
                <a:solidFill>
                  <a:schemeClr val="tx1"/>
                </a:solidFill>
                <a:latin typeface="Calibri" pitchFamily="34" charset="0"/>
              </a:rPr>
              <a:t>είναι επιλογή προτεραιότητας για την επιχειρηματική πρόοδο, την τοπική ευημερία, </a:t>
            </a:r>
            <a:r>
              <a:rPr lang="en-US" sz="2600" b="1" dirty="0" smtClean="0">
                <a:solidFill>
                  <a:schemeClr val="tx1"/>
                </a:solidFill>
                <a:latin typeface="Calibri" pitchFamily="34" charset="0"/>
              </a:rPr>
              <a:t/>
            </a:r>
            <a:br>
              <a:rPr lang="en-US" sz="2600" b="1" dirty="0" smtClean="0">
                <a:solidFill>
                  <a:schemeClr val="tx1"/>
                </a:solidFill>
                <a:latin typeface="Calibri" pitchFamily="34" charset="0"/>
              </a:rPr>
            </a:br>
            <a:r>
              <a:rPr lang="el-GR" sz="2600" b="1" dirty="0" smtClean="0">
                <a:solidFill>
                  <a:schemeClr val="tx1"/>
                </a:solidFill>
                <a:latin typeface="Calibri" pitchFamily="34" charset="0"/>
              </a:rPr>
              <a:t>αλλά και η νέα βάση οικονομικής βιωσιμότητας</a:t>
            </a:r>
          </a:p>
        </p:txBody>
      </p:sp>
      <p:sp>
        <p:nvSpPr>
          <p:cNvPr id="92164" name="Slide Number Placeholder 1"/>
          <p:cNvSpPr>
            <a:spLocks noGrp="1"/>
          </p:cNvSpPr>
          <p:nvPr>
            <p:ph type="sldNum" sz="quarter" idx="12"/>
          </p:nvPr>
        </p:nvSpPr>
        <p:spPr>
          <a:noFill/>
        </p:spPr>
        <p:txBody>
          <a:bodyPr/>
          <a:lstStyle/>
          <a:p>
            <a:fld id="{FEE3BB5A-87F8-4C93-8746-898ECDD4DB47}" type="slidenum">
              <a:rPr lang="en-US" smtClean="0">
                <a:cs typeface="Arial" charset="0"/>
              </a:rPr>
              <a:pPr/>
              <a:t>40</a:t>
            </a:fld>
            <a:endParaRPr lang="en-US" smtClean="0">
              <a:cs typeface="Arial" charset="0"/>
            </a:endParaRPr>
          </a:p>
        </p:txBody>
      </p:sp>
      <p:pic>
        <p:nvPicPr>
          <p:cNvPr id="92163" name="Picture 3" descr="Fassianos"/>
          <p:cNvPicPr>
            <a:picLocks noChangeAspect="1" noChangeArrowheads="1"/>
          </p:cNvPicPr>
          <p:nvPr/>
        </p:nvPicPr>
        <p:blipFill>
          <a:blip r:embed="rId2"/>
          <a:srcRect/>
          <a:stretch>
            <a:fillRect/>
          </a:stretch>
        </p:blipFill>
        <p:spPr bwMode="auto">
          <a:xfrm>
            <a:off x="179388" y="188913"/>
            <a:ext cx="3168650" cy="4824412"/>
          </a:xfrm>
          <a:prstGeom prst="rect">
            <a:avLst/>
          </a:prstGeom>
          <a:noFill/>
          <a:ln w="9525">
            <a:noFill/>
            <a:miter lim="800000"/>
            <a:headEnd/>
            <a:tailEnd/>
          </a:ln>
        </p:spPr>
      </p:pic>
    </p:spTree>
  </p:cSld>
  <p:clrMapOvr>
    <a:masterClrMapping/>
  </p:clrMapOvr>
  <p:transition>
    <p:wheel spokes="3"/>
  </p:transition>
  <p:timing>
    <p:tnLst>
      <p:par>
        <p:cTn id="1" dur="indefinite" restart="never" nodeType="tmRoot"/>
      </p:par>
    </p:tnLst>
  </p:timing>
</p:sld>
</file>

<file path=ppt/theme/theme1.xml><?xml version="1.0" encoding="utf-8"?>
<a:theme xmlns:a="http://schemas.openxmlformats.org/drawingml/2006/main" name="Όψη">
  <a:themeElements>
    <a:clrScheme name="Όψη">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Όψη">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Όψη">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1726</TotalTime>
  <Words>1854</Words>
  <Application>Microsoft Office PowerPoint</Application>
  <PresentationFormat>Προβολή στην οθόνη (4:3)</PresentationFormat>
  <Paragraphs>217</Paragraphs>
  <Slides>40</Slides>
  <Notes>3</Notes>
  <HiddenSlides>0</HiddenSlides>
  <MMClips>0</MMClips>
  <ScaleCrop>false</ScaleCrop>
  <HeadingPairs>
    <vt:vector size="8" baseType="variant">
      <vt:variant>
        <vt:lpstr>Γραμματοσειρές που χρησιμοποιούνται</vt:lpstr>
      </vt:variant>
      <vt:variant>
        <vt:i4>8</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40</vt:i4>
      </vt:variant>
    </vt:vector>
  </HeadingPairs>
  <TitlesOfParts>
    <vt:vector size="50" baseType="lpstr">
      <vt:lpstr>Arial</vt:lpstr>
      <vt:lpstr>Calibri</vt:lpstr>
      <vt:lpstr>Franklin Gothic Book</vt:lpstr>
      <vt:lpstr>Times New Roman</vt:lpstr>
      <vt:lpstr>Trebuchet MS</vt:lpstr>
      <vt:lpstr>Wingdings</vt:lpstr>
      <vt:lpstr>Wingdings 2</vt:lpstr>
      <vt:lpstr>Wingdings 3</vt:lpstr>
      <vt:lpstr>Όψη</vt:lpstr>
      <vt:lpstr>Photo Editor Photo</vt:lpstr>
      <vt:lpstr>Παρουσίαση του PowerPoint</vt:lpstr>
      <vt:lpstr>Πυραμίδα των Αναγκών (Maslow)</vt:lpstr>
      <vt:lpstr>ΠΡΟΙΟΝΤΑ ΚΑΙ ΥΠΗΡΕΣΙΕΣ </vt:lpstr>
      <vt:lpstr>Παρουσίαση του PowerPoint</vt:lpstr>
      <vt:lpstr>ΠΑΡΑΓΟΝΤΕΣ ΠΟΥ ΔΙΑΚΡΙΝΟΥΝ ΤΙΣ ΥΠΗΡΕΣΙΕΣ</vt:lpstr>
      <vt:lpstr>Παρουσίαση του PowerPoint</vt:lpstr>
      <vt:lpstr>Παρουσίαση του PowerPoint</vt:lpstr>
      <vt:lpstr>ΠΟΛΙΤΙΣΤΙΚΟΣ ΤΟΥΡΙΣΜΟΣ </vt:lpstr>
      <vt:lpstr>Παρουσίαση του PowerPoint</vt:lpstr>
      <vt:lpstr>Τα βασικA χαρακτηριστικΑ του προορισμοΥ ΤΟΥ πολιτιστικοY τουρισμOY</vt:lpstr>
      <vt:lpstr>ΕΠΙΤΥΧΗΜΕΝΑ ΣΧΕΔΙΑ ΠΟΛΙΤΙΣΤΙΚΟΥ ΤΟΥΡΙΣΜΟΥ  ΑΠΟ ΟΛΟ ΤΟΝ ΚΟΣΜΟ</vt:lpstr>
      <vt:lpstr>Παρουσίαση του PowerPoint</vt:lpstr>
      <vt:lpstr>Παρουσίαση του PowerPoint</vt:lpstr>
      <vt:lpstr>ΠΟΛΙΤΙΚΕΣ ΠΟΛΙΤΙΣΤΙΚΟΥ ΤΟΥΡΙΣΜΟΥ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ΑΡΑ : απαιτούνται διαδικασίες:   επιτυχούς τοπικής επιχειρηματικότητας και  ενδογενούς ανάπτυξης του εσωτερικού περιβάλλοντος του προορισμού, με έμφαση σε στοιχεία της πολιτιστικής γεωγραφίας, όπως είναι:  τα χαρακτηριστικά του πολιτισμού, η πολιτιστική ιστορία,  η πολιτιστική περιοχή,  το πολιτιστικό τοπίο και η πολιτιστική οικολογία  </vt:lpstr>
      <vt:lpstr>Παρουσίαση του PowerPoint</vt:lpstr>
      <vt:lpstr>Παρουσίαση του PowerPoint</vt:lpstr>
      <vt:lpstr>Το στρατηγικό μάρκετινγκ ελκυστικότητας ενός προορισμού πρέπει να:   έχει ανθρωποκεντρικό σχεδιασμό, δηλαδή να αφορά σε προσφορά και προώθηση εμπειριών και βιωματικών αγαθών (δημιουργικότητα και καινοτομία στην αξιοποίηση πόρων πολιτισμού)  ανταποκρίνεται στον ανταγωνισμό για το διαθέσιμο χρόνο και το εισόδημα του καταναλωτή, δημιουργώντάς του συναισθηματική μοναδικότητα  επικεντρώνεται στο συναίσθημα που προκαλείται, παρά στα ιδιαίτερα χαρακτηριστικά και τη λειτουργικότητα των αγαθών που προσφέρονται        </vt:lpstr>
      <vt:lpstr>      ΣΤΟΧΟΙ  (Ι) Η υπόδειξη πολιτικών προσέλκυσης επισκεπτών και ανάδειξης της ελκυστικότητας μιας πόλης, ανάμεσα σ΄ άλλα και ως υπερτοπικού πολιτιστικού προορισμού, αξιοποιώντας μνήμες του παρελθόντος (αρχαιολογικοί χώροι και λοιπά), συγκεντρώσεις πολιτιστικής κληρονομιάς (μουσεία/συλλογές), αλλά και σύγχρονο πολιτιστικό γίγνεσθαι (πολιτιστικές διαδρομές και σύγχρονη τέχνη) στην εγχώρια και τη διεθνή αγορά.   (ΙΙ) Η υπόδειξη κατευθύνσεων αναδιάταξης και αύξησης της αναγνωρισιμότητας και της ανταγωνιστικότητας του συνολικού (μίγματος) πολιτιστικού προϊόντος της πόλης.   (ΙΙΙ) Η υπόδειξη δημόσιων πολιτικών για την ενεργό συμβολή του πολιτιστικού προϊόντος στην αγροτική, οικονομική, τουριστική, κοινωνική και αισθητική ανάπτυξη της πόλης   ΑΡΑ ΠΡΕΠΕΙ ΝΑ ΑΠΑΝΤΩΝΤΑΙ ΣΥΓΚΕΚΡΙΜΕΝΑ ΕΡΩΤΗΜΑΤΑ           </vt:lpstr>
      <vt:lpstr>Ερωτήματα:        (Ι) Πως μπορεί να επιτευχθεί «έξυπνη» ανάπτυξη αξιοποιώντας τους πολιτιστικούς πόρους;    ΔΗΛΑΔΗ:  1.ποια στρατηγική προσέγγιση πρέπει να υιοθετηθεί;  2.πως πρέπει να σχεδιαστεί η αλλαγή; 3.πως μπορεί να υπάρξει ολοκληρωμένη περιβαλλοντική μέριμνα; και  4.πως μπορεί να δοθούν ευκαιρίες για όλους;           </vt:lpstr>
      <vt:lpstr>      Ερωτήματα:   (ΙΙ) Πως μπορεί να υποστηριχθούν χρηματοδοτικές πρακτικές της λογικής «κάνε περισσότερα διαθέτοντας λιγότερα» στην περίπτωση της αξιοποίησης των πολιτιστικών πόρων;   ΔΗΛΑΔΗ  1. Πως μπορεί να αξιολογηθούν και να διαχειριστούν οι τοπικές δαπάνες με αυστηρότητα;  2. Πως μπορεί να αναπτυχθούν συνεργασίες;  3. Πως μπορεί να εισαχθεί και εφαρμοσθεί η επενδυτική λογοδοσία; και  4. Πως μπορεί να ενσωματωθεί η τεχνολογία επικοινωνίας και πληροφοριών;)            </vt:lpstr>
      <vt:lpstr>      Ερωτήματα:     (ΙΙΙ) Πως μπορεί να διαμορφωθεί το υποστηρικτικό πλαίσιο για την «αλλαγή» στην αξιοποίηση των πολιτιστικών πόρων;   ΔΗΛΑΔΗ 1.  πως μπορεί να δημιουργηθεί ένα τοπικό όραμα;  2. πως μπορεί να διαμορφωθεί μια ομάδα αλλά και υπηρεσιακός μηχανισμός υψηλής αποτελεσματικότητας για την υποστήριξη της αξιοποίησης ;  3. πως μπορεί να δημιουργηθεί νοοτροπία λογοδοσίας; και  4. πως μπορεί να εξασφαλισθεί η συναίνεση των συμμετεχόντων;)          </vt:lpstr>
      <vt:lpstr>Παρουσίαση του PowerPoint</vt:lpstr>
      <vt:lpstr>Πρώτο βήμα: διατύπωση «οράματος» - αποστολή επιχειρησιακού σχεδίου δράσης με απαντήσεις σε ερωτήματα, όπως:  - Ποιος είναι ο τύπος των πολιτιστικών αγαθών (περιβολή προϊόντων με αξία εμπειριών) και εν γένει των συναισθηματικών «δεδομένων» φιλοξενίας, που μπορεί να προσφερθούν; Έχουν οι συγκεκριμένες εμπειρίες νόημα για τον καταναλωτή;   - Ποιες είναι οι αγορές - στόχος;    - Πως τα συγκεκριμένα αγαθά υπερτερούν και διαφοροποιούνται από άλλα ανταγωνιστικά; Υπάρχει δυνατότητα ανανέωσης των εμπειριών διαχρονικά;   - Ποιες είναι τυχόν άλλες παράλληλες δραστηριότητες που αναπτύσσονται και ποιες είναι οι προτεραιότητες που δίνονται;   -Γιατί επιχειρηματικά υφίσταται ενδιαφέρον (στόχοι, πεποιθήσεις και επιχειρηματικές αξίες), για κέρδη, για παροχή απασχόλησης, για τοπικό κοινωνικό γόητρο; </vt:lpstr>
      <vt:lpstr>Δεύτερο βήμα: η εκτίμηση του εξωτερικού περιβάλλοντος της επιχειρησιακής δράσης, σε θέματα:  - μικροοικονομίας (ανάλυση του καταναλωτή,   του ανταγωνισμού και της αγοράς)   - μακροοικονομίας (πολιτικό γίγνεσθαι, γενική οικονομική κατάσταση, θεσμικό πλαίσιο, καθώς και κοινωνικό και πολιτισμικό υπόβαθρο της περιοχής )</vt:lpstr>
      <vt:lpstr>Τρίτο βήμα: η αναγνώριση των σημαντικών ευκαιριών και απειλών για την επιχειρηματική δράση   Τέταρτο βήμα: η εκτίμηση των δυνατοτήτων και αδυναμιών της επιχειρησιακής δράσης (εσωτερικό περιβάλλον)   </vt:lpstr>
      <vt:lpstr>Ερωτήματα που πρέπει να απαντηθούν:  - ποιες είναι οι δυναμικότητες σε σχέση με τη φέρουσα ικανότητα και η ποιότητα των διαθέσιμων πόρων και μέσων;  - ποιες είναι οι δυνατότητες και οι περιορισμοί του μάνατζμεντ;        - ποιες είναι  οι δεξιότητες και οι ικανότητες του διαθέσιμου ανθρώπινου  δυναμικού;  - ποια είναι η ίδια οικονομική κατάσταση του φορέα της επιχειρηματικής δράσης; </vt:lpstr>
      <vt:lpstr>Το επόμενο, πέμπτο βήμα, αφορά στην υιοθέτηση σειράς στόχων, που να μπορούν να οδηγήσουν την επιχειρηματική δράση στην εκπλήρωση της αποστολής της  Οι στόχοι υλοποιούνται μέσα από σειρά δράσεων  Κάθε δράση πρέπει να είναι  συγκεκριμένη ,  μετρήσιμη,  εφικτή,  αποδοτική και να  κινείται βάσει χρονικού περιορισμού </vt:lpstr>
      <vt:lpstr>Ως έκτο βήμα, μπορεί να θεωρηθεί η ανάπτυξη εναλλακτικών σχεδίων και η εκ των προτέρων αξιολόγηση τους σε τρία επίπεδα:  - Απαισιόδοξο - Αισιόδοξο - Μεσαίο </vt:lpstr>
      <vt:lpstr>Έβδομο βήμα: η επιλογή της καλύτερης στρατηγικής   αυτή πρέπει:  - να μπορεί να δρα ρεαλιστικά στο εξωτερικό περιβάλλον και να αξιοποιεί τις ευκαιρίες, αδρανοποιώντας ή εξουδετερώνοντας τις απειλές,   - να είναι συνεπής με το όραμα/αποστολή/στόχους της επιχειρηματικής δράσης,  - να είναι εφικτή,  - να είναι συμπληρωματική με τυχόν άλλες παρόμοιες στρατηγικές, και  - να προσαρμόζεται σε λογικές αλλαγές </vt:lpstr>
      <vt:lpstr>Όγδοο βήμα: η εφαρμογή της στρατηγικής  Δηλαδή, η μετατροπή της σε επιχειρησιακό σχέδιο (επιμέρους σχέδια τακτικής που να απαντούν σε ερωτήματα, όπως: ποιος, τι, πότε και πόσο θα κοστίσει;)  Τελικό βήμα είναι το ένατο, που περιλαμβάνει τη φάση αξιολόγησης, ελέγχου αποκλίσεων και διορθωτικές κινήσεις</vt:lpstr>
      <vt:lpstr>Τελικά, όπως συμβαίνει και σε όλες τις προσπάθειες, βασικός καταλύτης επιτυχίας είναι η λεγόμενη «άυλη» επένδυση   Δηλαδή, η οργανωμένη και συστηματική κινητοποίηση των ανθρωπίνων πόρων και η ανάδειξη των ικανοτήτων τους  Αυτό μπορεί να γίνει μέσα από κατάλληλη αποτελεσματική επαγγελματική εκπαίδευση και κατάρτιση    Στην Ελλάδα, παραμένει ζητούμενο η διασύνδεση των προγραμμάτων επαγγελματικής εκπαίδευσης και κατάρτισης με τις πραγματικές ανάγκες του πολιτιστικού τομέα και της διασύνδεσής του τοπικούς πόρους</vt:lpstr>
      <vt:lpstr>   Στην περίπτωση ενός  πολιτιστικού προορισμού  και της ανταγωνιστικής του  προοπτικής, η αποτελεσματική διασύνδεση και διαχείριση των τοπικών πολιτιστικών πόρων,  με τη δημιουργία τοπικών  νοηματικών και συναισθηματικών εμπειριών, σε συνδυασμό με  συνεχή και κατάλληλη  επαγγελματική εκπαίδευση και  κατάρτιση των ανθρωπίνων πόρων, είναι επιλογή προτεραιότητας για την επιχειρηματική πρόοδο, την τοπική ευημερία,  αλλά και η νέα βάση οικονομικής βιωσιμότητας</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Παναγιώτης</dc:creator>
  <cp:lastModifiedBy>Λογαριασμός Microsoft</cp:lastModifiedBy>
  <cp:revision>102</cp:revision>
  <dcterms:created xsi:type="dcterms:W3CDTF">1601-01-01T00:00:00Z</dcterms:created>
  <dcterms:modified xsi:type="dcterms:W3CDTF">2021-01-27T16:48:43Z</dcterms:modified>
</cp:coreProperties>
</file>