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CF061D09-7202-416A-98D7-44B638EF51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9642FDC8-42B2-4AB8-9273-CF5046B85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86D17EB8-987C-4C6C-9B00-82E256C76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8703C721-9FDB-45F5-BF4E-71F12270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AFCFBD39-3202-490D-B48B-6D5F69BF7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403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DAB59252-72E4-45BF-BEE2-A8FC01377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5832B850-2CFE-4BEB-BE6F-6A693C490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16F7A590-4D20-4A4D-AA23-ED67198E3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7D31E805-9C51-4DCC-83A2-FE52E273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3D18A32A-6D76-4C40-AB7A-1B22F920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377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FFC6160-B404-4D2B-9C0F-4EE09FB50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5E7745C3-126D-4D63-9799-F5A455A34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6C8B48AD-61DD-4839-A110-37694636A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558C339-8809-4D6F-B1CC-6D798F4F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009DC0B0-277E-4299-A763-E7960126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01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A710C87F-875E-4005-9C3B-BDF9CEF64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110021CF-0CC1-4FF6-A63F-C6D957E60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="" xmlns:a16="http://schemas.microsoft.com/office/drawing/2014/main" id="{881BE2F5-DB86-4918-8071-C99EDA7C8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3D2B2FD6-B89D-4BC7-B45C-09BE6C9AB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FE0CFC6C-EFA5-492E-8477-14315966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8DE17DB6-5C44-4B4D-A040-3B72A568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181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6170749E-8760-4B2F-B694-0C21BF46F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685FC6AC-ED37-46E9-86F5-4C0D8661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="" xmlns:a16="http://schemas.microsoft.com/office/drawing/2014/main" id="{D41F7E55-5253-4F8A-8F3A-3CA35E626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="" xmlns:a16="http://schemas.microsoft.com/office/drawing/2014/main" id="{47A183BB-8FD7-47D5-861E-A5C92AEF8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="" xmlns:a16="http://schemas.microsoft.com/office/drawing/2014/main" id="{0D9DD93D-ECE8-436D-BCFB-F271F839E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="" xmlns:a16="http://schemas.microsoft.com/office/drawing/2014/main" id="{EEF8F1A3-D5C6-48EF-9022-E85B42118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="" xmlns:a16="http://schemas.microsoft.com/office/drawing/2014/main" id="{D79B32A1-F29A-4334-9716-107B4BAD7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="" xmlns:a16="http://schemas.microsoft.com/office/drawing/2014/main" id="{D8814320-BFC4-4556-B617-D727AE64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023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AA556F82-A731-4ABB-B8D7-7F135DEC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="" xmlns:a16="http://schemas.microsoft.com/office/drawing/2014/main" id="{CBD90FA4-30FF-4912-A25D-D1C5F412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="" xmlns:a16="http://schemas.microsoft.com/office/drawing/2014/main" id="{DF9F1CD3-760D-4D13-BFB2-4604E888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="" xmlns:a16="http://schemas.microsoft.com/office/drawing/2014/main" id="{56D2211E-50E5-4507-A7BD-E02B488A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313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="" xmlns:a16="http://schemas.microsoft.com/office/drawing/2014/main" id="{3FEB7E9B-6DAC-46B8-A7F1-1FB6A73A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="" xmlns:a16="http://schemas.microsoft.com/office/drawing/2014/main" id="{09ABEEB0-13D0-453F-BF32-2D2FC296E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="" xmlns:a16="http://schemas.microsoft.com/office/drawing/2014/main" id="{D4065558-7640-4666-82AC-B81389FE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251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850E8C9-2EB3-4D5D-A72B-70961F98A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787332AC-924B-4B72-ADE0-A92EAF873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="" xmlns:a16="http://schemas.microsoft.com/office/drawing/2014/main" id="{6F4D2D07-E030-4716-9262-988B622E8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140015FD-85D1-451F-9F29-7FDC616B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D3C51362-3712-43EA-95B5-C11E8D0F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FF5F754B-F0D7-4544-B212-4C5538E9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3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959D214E-0222-4CE5-8029-4E5F00A05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="" xmlns:a16="http://schemas.microsoft.com/office/drawing/2014/main" id="{EA424639-D03E-4A86-9DE1-A13578838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="" xmlns:a16="http://schemas.microsoft.com/office/drawing/2014/main" id="{E9D0EDD4-D984-4E7C-872C-20A1557F0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497E9284-4098-47A2-B83B-5FA659CC0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DABBC72F-B68A-4A42-B9D5-041DF08A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E1C5A305-20FB-497B-BDB4-8878C624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092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5079DD1F-51B9-43EC-A04B-55E356FE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="" xmlns:a16="http://schemas.microsoft.com/office/drawing/2014/main" id="{646CCABF-FE8D-4512-BD82-F96D24BBF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9C5A7C73-B42C-48BF-A13F-F0821593D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ED5435D3-7BD1-4878-92D8-57AD3B6B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3037AF98-C3A1-4996-A87E-74441E5C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585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="" xmlns:a16="http://schemas.microsoft.com/office/drawing/2014/main" id="{6EE71165-9E7B-4F68-9A72-8C3E6E20FB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="" xmlns:a16="http://schemas.microsoft.com/office/drawing/2014/main" id="{7DED733C-398F-4CFD-ACED-F6EE4AFF6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B80FAD5A-CA89-4535-8581-FF2F5AC7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7A68DD9-9F98-44BE-BC8C-DF5508F65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67727AA4-995D-435D-8E2E-E88656F6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37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="" xmlns:a16="http://schemas.microsoft.com/office/drawing/2014/main" id="{3A01B17A-5ABE-467A-8FE8-C36523FBD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E1ACF0A7-C53B-48DC-8381-EFFC91D6A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D6BC16ED-C59F-43F9-9734-2EA5C3303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1B841-6E0C-425C-B7C7-B5F096A5B29C}" type="datetimeFigureOut">
              <a:rPr lang="el-GR" smtClean="0"/>
              <a:t>1/11/2022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FE6F7762-B0B8-497C-8332-A83407235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DAA1A4D8-362A-4D70-9D2D-CF5569ED5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AF052-A862-4032-8322-3C211F881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914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7560B34C-908F-40AE-A006-F4E3CBD5F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Διατήρηση της Υλικής Πολιτιστικής Κληρονομιάς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7190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2DDB3AD-2040-441B-9B30-5EA2B2E0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Γιατί η ανάδειξη και αξιοποίηση της υλικής πολιτιστικής κληρονομιάς, αποκτά στις ημέρες μας ιδιαίτερη αξία;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8422188D-9650-475D-836B-819B1FF6D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καθιστά τη συντήρηση της υλικής πολιτιστικής κληρονομιάς εφικτή και σε αρκετές περιπτώσεις και ανταποδοτική</a:t>
            </a:r>
          </a:p>
          <a:p>
            <a:r>
              <a:rPr lang="el-GR" sz="3200" dirty="0"/>
              <a:t>προωθεί τη γνώση και την κατανόηση των πολιτισμών στις σύγχρονες πολυπολιτισμικές κοινωνίες</a:t>
            </a:r>
          </a:p>
          <a:p>
            <a:r>
              <a:rPr lang="el-GR" sz="3200" dirty="0"/>
              <a:t>αποτελεί βασική προϋπόθεση για την ανάπτυξη του πολιτιστικού τουρισμού και συγκριτικό πλεονέκτημα για το μαζικό τουρισμό.</a:t>
            </a:r>
          </a:p>
        </p:txBody>
      </p:sp>
    </p:spTree>
    <p:extLst>
      <p:ext uri="{BB962C8B-B14F-4D97-AF65-F5344CB8AC3E}">
        <p14:creationId xmlns:p14="http://schemas.microsoft.com/office/powerpoint/2010/main" val="8969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911E76C1-E4E6-4285-B17A-B0AF8EA06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5038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Η διατήρηση της υλικής πολιτιστικής κληρονομιάς ως διεπιστημονικό πεδίο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9B1EDEE4-BFE9-4838-93DA-48187E0E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946"/>
            <a:ext cx="10515600" cy="45732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3500" dirty="0"/>
              <a:t>εμπλέκει και απαιτεί τη συνεργασία διαφόρων επιστημονικών διακριτών πεδίων</a:t>
            </a:r>
            <a:r>
              <a:rPr lang="el-GR" sz="3600" dirty="0"/>
              <a:t>:</a:t>
            </a:r>
          </a:p>
          <a:p>
            <a:r>
              <a:rPr lang="el-GR" sz="2200" dirty="0"/>
              <a:t>Αρχαιολόγοι</a:t>
            </a:r>
          </a:p>
          <a:p>
            <a:r>
              <a:rPr lang="el-GR" sz="2200" dirty="0"/>
              <a:t>Ιστορικοί</a:t>
            </a:r>
          </a:p>
          <a:p>
            <a:r>
              <a:rPr lang="el-GR" sz="2200" dirty="0"/>
              <a:t>Λαογράφοι</a:t>
            </a:r>
          </a:p>
          <a:p>
            <a:r>
              <a:rPr lang="el-GR" sz="2200" dirty="0" err="1"/>
              <a:t>Μουσειολόγοι</a:t>
            </a:r>
            <a:endParaRPr lang="el-GR" sz="2200" dirty="0"/>
          </a:p>
          <a:p>
            <a:r>
              <a:rPr lang="el-GR" sz="2200" dirty="0"/>
              <a:t>Κοινωνικοί </a:t>
            </a:r>
          </a:p>
          <a:p>
            <a:r>
              <a:rPr lang="el-GR" sz="2200" dirty="0"/>
              <a:t>Ανθρωπολόγοι</a:t>
            </a:r>
          </a:p>
          <a:p>
            <a:r>
              <a:rPr lang="el-GR" sz="2200" dirty="0"/>
              <a:t>Συντηρητές Έργων Τέχνης και Μνημείων</a:t>
            </a:r>
          </a:p>
          <a:p>
            <a:r>
              <a:rPr lang="el-GR" sz="2200" dirty="0"/>
              <a:t>Γεωλόγους</a:t>
            </a:r>
          </a:p>
          <a:p>
            <a:r>
              <a:rPr lang="el-GR" sz="2200" dirty="0"/>
              <a:t>Αρχιτέκτονες</a:t>
            </a:r>
          </a:p>
          <a:p>
            <a:r>
              <a:rPr lang="el-GR" sz="2200" dirty="0"/>
              <a:t>Περιβαλλοντολόγους</a:t>
            </a:r>
          </a:p>
          <a:p>
            <a:r>
              <a:rPr lang="el-GR" sz="2200" dirty="0"/>
              <a:t>Βιολόγους κ.α.</a:t>
            </a:r>
          </a:p>
          <a:p>
            <a:pPr marL="0" indent="0">
              <a:buNone/>
            </a:pPr>
            <a:endParaRPr lang="el-GR" sz="3600" dirty="0"/>
          </a:p>
        </p:txBody>
      </p:sp>
      <p:sp>
        <p:nvSpPr>
          <p:cNvPr id="4" name="Βέλος: Κάτω 3">
            <a:extLst>
              <a:ext uri="{FF2B5EF4-FFF2-40B4-BE49-F238E27FC236}">
                <a16:creationId xmlns="" xmlns:a16="http://schemas.microsoft.com/office/drawing/2014/main" id="{74294832-8E16-4170-AC25-EDB98AFEF9D7}"/>
              </a:ext>
            </a:extLst>
          </p:cNvPr>
          <p:cNvSpPr/>
          <p:nvPr/>
        </p:nvSpPr>
        <p:spPr>
          <a:xfrm flipH="1">
            <a:off x="5355949" y="1101381"/>
            <a:ext cx="159026" cy="3975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16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6F02FC58-9967-487C-BC40-B8C6B1534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50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Έννοιες και Ορισμοί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D8F91340-6372-4081-BDA5-9F9160A55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012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/>
              <a:t>Πολιτιστικά αγαθά</a:t>
            </a:r>
          </a:p>
          <a:p>
            <a:pPr marL="0" indent="0">
              <a:buNone/>
            </a:pPr>
            <a:r>
              <a:rPr lang="el-GR" dirty="0"/>
              <a:t>Ως</a:t>
            </a:r>
            <a:r>
              <a:rPr lang="el-GR" b="1" dirty="0"/>
              <a:t> </a:t>
            </a:r>
            <a:r>
              <a:rPr lang="el-GR" dirty="0"/>
              <a:t>πολιτιστικό αγαθό θεωρείται κάθε υλική ή άυλη δημιουργία του ανθρώπου, που κάποτε είχε:</a:t>
            </a:r>
          </a:p>
          <a:p>
            <a:r>
              <a:rPr lang="el-GR" dirty="0"/>
              <a:t>χρηστική αξία (σκεύη οικιακής χρήσης, εργαλεία, κοσμήματα, όπλα κτλ.)</a:t>
            </a:r>
          </a:p>
          <a:p>
            <a:r>
              <a:rPr lang="el-GR" dirty="0"/>
              <a:t>συμβολική λειτουργία (λατρευτικά αντικείμενα, οικογενειακά κειμήλια </a:t>
            </a:r>
            <a:r>
              <a:rPr lang="el-GR" dirty="0" err="1"/>
              <a:t>κτ</a:t>
            </a:r>
            <a:r>
              <a:rPr lang="el-GR" dirty="0"/>
              <a:t>)</a:t>
            </a:r>
          </a:p>
          <a:p>
            <a:r>
              <a:rPr lang="el-GR" dirty="0"/>
              <a:t>πνευματική αποστολή (ποιητική δημιουργία, ιστορικά συγγράμματα, φιλοσοφικά κείμενα, επιστημονικές διατριβές </a:t>
            </a:r>
            <a:r>
              <a:rPr lang="el-GR" dirty="0" err="1"/>
              <a:t>κτλ</a:t>
            </a:r>
            <a:r>
              <a:rPr lang="el-GR" dirty="0"/>
              <a:t>).</a:t>
            </a:r>
          </a:p>
          <a:p>
            <a:pPr marL="0" indent="0">
              <a:buNone/>
            </a:pPr>
            <a:r>
              <a:rPr lang="el-GR" dirty="0"/>
              <a:t>Σήμερα, αποτελεί απλώς ένα στοιχείο που διασώθηκε και μας παραπέμπει στις αντιλήψεις, στα επιτεύγματα και στον τρόπο ζωής του παρελθόντος.</a:t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8902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B51D5CD6-7FF8-4673-BDC6-36463444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Τα πολιτιστικά αγαθά μπορούν να ταξινομηθούν με βάση τα κάτωθι κριτήρια: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E03A7B61-E1FA-4620-A960-2FC7FEBDB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χρόνο δημιουργίας τους</a:t>
            </a:r>
          </a:p>
          <a:p>
            <a:r>
              <a:rPr lang="el-GR" dirty="0"/>
              <a:t>τον τόπο δημιουργίας τους</a:t>
            </a:r>
          </a:p>
          <a:p>
            <a:r>
              <a:rPr lang="el-GR" dirty="0"/>
              <a:t>τη σημασία τους</a:t>
            </a:r>
          </a:p>
          <a:p>
            <a:r>
              <a:rPr lang="el-GR" dirty="0"/>
              <a:t>το είδος τους</a:t>
            </a:r>
          </a:p>
        </p:txBody>
      </p:sp>
    </p:spTree>
    <p:extLst>
      <p:ext uri="{BB962C8B-B14F-4D97-AF65-F5344CB8AC3E}">
        <p14:creationId xmlns:p14="http://schemas.microsoft.com/office/powerpoint/2010/main" val="29685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420FBA2F-91AB-4FAC-B79B-53A52D303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7942"/>
          </a:xfrm>
        </p:spPr>
        <p:txBody>
          <a:bodyPr/>
          <a:lstStyle/>
          <a:p>
            <a:r>
              <a:rPr lang="el-GR" b="1" dirty="0"/>
              <a:t>Πολιτιστική Κληρονομιά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C4D0C412-227D-4A1E-B0D6-62E61C6D0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8"/>
            <a:ext cx="10515600" cy="50291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l-GR" dirty="0"/>
              <a:t>Το σύνολο των πολιτιστικών αγαθών που αναφέρονται σε ένα τόπο συγκροτούν την πολιτιστική κληρονομιά του, με την έννοια ότι αυτή περιέχει τα στοιχεία που απαρτίζουν την ιστορική μνήμη του λαού ή της κοινωνίας των ανθρώπων που τον κατοικούν, δηλαδή ό,τι δημιουργήθηκε στο παρελθόν και σχετίζεται με την ιστορική του διαδρομή.</a:t>
            </a:r>
          </a:p>
          <a:p>
            <a:pPr marL="0" indent="0" algn="ctr">
              <a:buNone/>
            </a:pPr>
            <a:r>
              <a:rPr lang="el-GR" dirty="0"/>
              <a:t>Πολιτιστική Κληρονομιά</a:t>
            </a:r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Υλική       Άυλη</a:t>
            </a:r>
          </a:p>
          <a:p>
            <a:pPr marL="0" indent="0" algn="just">
              <a:buNone/>
            </a:pPr>
            <a:r>
              <a:rPr lang="el-GR" dirty="0"/>
              <a:t>Στην </a:t>
            </a:r>
            <a:r>
              <a:rPr lang="el-GR" b="1" dirty="0"/>
              <a:t>υλική </a:t>
            </a:r>
            <a:r>
              <a:rPr lang="el-GR" dirty="0"/>
              <a:t>ανήκουν όλα τα υλικά αντικείμενα που δημιούργησε ο άνθρωπος στο παρελθόν, ενώ στην </a:t>
            </a:r>
            <a:r>
              <a:rPr lang="el-GR" b="1" dirty="0"/>
              <a:t>άυλη</a:t>
            </a:r>
            <a:r>
              <a:rPr lang="el-GR" dirty="0"/>
              <a:t> ανήκουν τα διάφορα πνευματικά του έργα (μουσική, ποίηση, λογοτεχνία, ζωγραφική </a:t>
            </a:r>
            <a:r>
              <a:rPr lang="el-GR" dirty="0" err="1"/>
              <a:t>κ.α</a:t>
            </a:r>
            <a:r>
              <a:rPr lang="el-GR" dirty="0"/>
              <a:t>)</a:t>
            </a:r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="" xmlns:a16="http://schemas.microsoft.com/office/drawing/2014/main" id="{B3611198-F626-4D80-819F-67035C636905}"/>
              </a:ext>
            </a:extLst>
          </p:cNvPr>
          <p:cNvCxnSpPr/>
          <p:nvPr/>
        </p:nvCxnSpPr>
        <p:spPr>
          <a:xfrm flipH="1">
            <a:off x="5604933" y="3826933"/>
            <a:ext cx="338667" cy="474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ύγραμμο βέλος σύνδεσης 6">
            <a:extLst>
              <a:ext uri="{FF2B5EF4-FFF2-40B4-BE49-F238E27FC236}">
                <a16:creationId xmlns="" xmlns:a16="http://schemas.microsoft.com/office/drawing/2014/main" id="{E690255F-AC1A-4AFF-BAE7-5629F89D618A}"/>
              </a:ext>
            </a:extLst>
          </p:cNvPr>
          <p:cNvCxnSpPr/>
          <p:nvPr/>
        </p:nvCxnSpPr>
        <p:spPr>
          <a:xfrm>
            <a:off x="6096000" y="3793067"/>
            <a:ext cx="423333" cy="50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54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9CB355AD-FA1B-4029-8219-D1B5706C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0342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Η υλική πολιτιστική κληρονομιά ταξινομείται επίσης σε δύο μεγάλες κατηγορίες: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FEC8F005-0036-4A00-ABB2-CCE31D8B9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468"/>
            <a:ext cx="10515600" cy="479213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b="1" dirty="0"/>
              <a:t>Την κινητή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Την ακίνητη</a:t>
            </a:r>
          </a:p>
          <a:p>
            <a:pPr marL="0" indent="0">
              <a:buNone/>
            </a:pPr>
            <a:r>
              <a:rPr lang="el-GR" dirty="0"/>
              <a:t>Η </a:t>
            </a:r>
            <a:r>
              <a:rPr lang="el-GR" b="1" dirty="0"/>
              <a:t>κινητή</a:t>
            </a:r>
            <a:r>
              <a:rPr lang="el-GR" dirty="0"/>
              <a:t> αποτελείται από υλικά πολιτιστικά αγαθά που μετά τη δημιουργία τους μπορούν να μετακινηθούν και περιλαμβάνει διαφόρων και διαφορετικών ειδών ή τύπων:</a:t>
            </a:r>
          </a:p>
          <a:p>
            <a:r>
              <a:rPr lang="el-GR" dirty="0"/>
              <a:t>ζωγραφικής και γλυπτικής</a:t>
            </a:r>
          </a:p>
          <a:p>
            <a:r>
              <a:rPr lang="el-GR" dirty="0"/>
              <a:t>Αγγείων </a:t>
            </a:r>
          </a:p>
          <a:p>
            <a:r>
              <a:rPr lang="el-GR" dirty="0"/>
              <a:t>Επίπλων</a:t>
            </a:r>
          </a:p>
          <a:p>
            <a:r>
              <a:rPr lang="el-GR" dirty="0"/>
              <a:t>Εργαλείων</a:t>
            </a:r>
          </a:p>
          <a:p>
            <a:r>
              <a:rPr lang="el-GR" dirty="0"/>
              <a:t>Χειρόγραφων</a:t>
            </a:r>
          </a:p>
          <a:p>
            <a:r>
              <a:rPr lang="el-GR" dirty="0"/>
              <a:t>Νομισμάτων</a:t>
            </a:r>
          </a:p>
          <a:p>
            <a:r>
              <a:rPr lang="el-GR" dirty="0"/>
              <a:t>οικιακής διακόσμησης ή χρήσης </a:t>
            </a:r>
            <a:r>
              <a:rPr lang="el-GR" dirty="0" err="1"/>
              <a:t>κ.α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70039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45539EED-912D-4724-B736-3352DF3C3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Η </a:t>
            </a:r>
            <a:r>
              <a:rPr lang="el-GR" sz="2800" b="1" dirty="0"/>
              <a:t>ακίνητη</a:t>
            </a:r>
            <a:r>
              <a:rPr lang="el-GR" sz="2800" dirty="0"/>
              <a:t> αποτελείται από υλικά πολιτιστικά αγαθά που είναι άρρηκτα συνδεδεμένα με το έδαφος ή αποτελούν αναπόσπαστα μέρη κτηρίων και περιλαμβάνει: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24785F5D-45E2-44BB-9CA7-953E48FA4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Αρχιτεκτονικά μνημεία</a:t>
            </a:r>
          </a:p>
          <a:p>
            <a:r>
              <a:rPr lang="el-GR" dirty="0"/>
              <a:t>Κτήρια ιστορικού ή καλλιτεχνικού ενδιαφέροντος</a:t>
            </a:r>
          </a:p>
          <a:p>
            <a:r>
              <a:rPr lang="el-GR" dirty="0"/>
              <a:t>Αρχαιολογικούς χώρους</a:t>
            </a:r>
          </a:p>
          <a:p>
            <a:r>
              <a:rPr lang="el-GR" dirty="0"/>
              <a:t>Ανασκαφές</a:t>
            </a:r>
          </a:p>
          <a:p>
            <a:r>
              <a:rPr lang="el-GR" dirty="0"/>
              <a:t>Ιστορικές πόλεις</a:t>
            </a:r>
          </a:p>
          <a:p>
            <a:r>
              <a:rPr lang="el-GR" dirty="0"/>
              <a:t>Τόπους ιστορικής μνήμης</a:t>
            </a:r>
          </a:p>
          <a:p>
            <a:r>
              <a:rPr lang="el-GR" dirty="0"/>
              <a:t>Πολιτιστικά τοπία</a:t>
            </a:r>
          </a:p>
          <a:p>
            <a:r>
              <a:rPr lang="el-GR" dirty="0"/>
              <a:t>Σπάνια οικοσυστήματα</a:t>
            </a:r>
          </a:p>
          <a:p>
            <a:r>
              <a:rPr lang="el-GR" dirty="0"/>
              <a:t>Τοιχογραφίες </a:t>
            </a:r>
            <a:r>
              <a:rPr lang="el-GR" dirty="0" err="1"/>
              <a:t>κ.α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108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7CD948AB-987D-4C88-8361-D3108CF53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808"/>
          </a:xfrm>
        </p:spPr>
        <p:txBody>
          <a:bodyPr>
            <a:normAutofit/>
          </a:bodyPr>
          <a:lstStyle/>
          <a:p>
            <a:r>
              <a:rPr lang="el-GR" sz="3600" b="1" dirty="0"/>
              <a:t>Μνημεία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93441BF6-F06D-427A-9E9E-1D5A4451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l-GR" dirty="0"/>
              <a:t>Με την ευρεία έννοια ως μνημείο μπορεί να χαρακτηριστεί κάθε αντικείμενο, έργο (υλικό ή πνευματικό) ή χώρος που διασώθηκε από το παρελθόν και σήμερα χρήζει προστασίας για τα μηνύματα που φέρει ή τις πληροφορίες που δίνει ή τέλος για το συμβολικό χαρακτήρα που είχε ή απέκτησε στην ιστορική διαδρομή του.</a:t>
            </a:r>
          </a:p>
          <a:p>
            <a:pPr marL="0" indent="0">
              <a:buNone/>
            </a:pPr>
            <a:r>
              <a:rPr lang="el-GR" dirty="0"/>
              <a:t>Λόγω της γενικότητας του ορισμού, η δημιουργία κριτηρίων κρίθηκε απαραίτητη. Τα κριτήρια είναι τα εξής:</a:t>
            </a:r>
          </a:p>
          <a:p>
            <a:r>
              <a:rPr lang="el-GR" dirty="0"/>
              <a:t>η πρωτοτυπία ή γνησιότητα</a:t>
            </a:r>
          </a:p>
          <a:p>
            <a:r>
              <a:rPr lang="el-GR" dirty="0"/>
              <a:t>η ιστορικότητα</a:t>
            </a:r>
          </a:p>
          <a:p>
            <a:r>
              <a:rPr lang="el-GR" dirty="0"/>
              <a:t>η ποιότητα</a:t>
            </a:r>
          </a:p>
          <a:p>
            <a:r>
              <a:rPr lang="el-GR" dirty="0"/>
              <a:t>ο συμβολισμός</a:t>
            </a:r>
          </a:p>
        </p:txBody>
      </p:sp>
    </p:spTree>
    <p:extLst>
      <p:ext uri="{BB962C8B-B14F-4D97-AF65-F5344CB8AC3E}">
        <p14:creationId xmlns:p14="http://schemas.microsoft.com/office/powerpoint/2010/main" val="164149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9C350A33-5BA1-4735-857A-3BE19278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>
            <a:normAutofit/>
          </a:bodyPr>
          <a:lstStyle/>
          <a:p>
            <a:r>
              <a:rPr lang="el-GR" sz="3600" b="1" dirty="0"/>
              <a:t>Τοπίο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1401EFCC-AB7F-4B8A-B57B-4B7F2EEA0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7599"/>
            <a:ext cx="10515600" cy="491066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l-GR" dirty="0"/>
              <a:t>Ως τοπίο ορίζεται κάθε δυναμικό σύνολο βιοτικών και μη βιοτικών παραγόντων και στοιχείων του περιβάλλοντος, που μεμονωμένα ή </a:t>
            </a:r>
            <a:r>
              <a:rPr lang="el-GR" dirty="0" err="1"/>
              <a:t>αλληλεπιδρώντας</a:t>
            </a:r>
            <a:r>
              <a:rPr lang="el-GR" dirty="0"/>
              <a:t> σε συγκεκριμένο χώρο συνθέτουν μία οπτική εμπειρία.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Η Σύνοδος για την Παγκόσμια Κληρονομιά (the World </a:t>
            </a:r>
            <a:r>
              <a:rPr lang="el-GR" dirty="0" err="1"/>
              <a:t>Heritage</a:t>
            </a:r>
            <a:r>
              <a:rPr lang="el-GR" dirty="0"/>
              <a:t> Convention της UNESCO), υπήρξε το πρώτο θεσμοθετημένο όργανο, το οποίο αναγνώρισε τον όρο «πολιτισμικά τοπία» («</a:t>
            </a:r>
            <a:r>
              <a:rPr lang="el-GR" dirty="0" err="1"/>
              <a:t>cultural</a:t>
            </a:r>
            <a:r>
              <a:rPr lang="el-GR" dirty="0"/>
              <a:t> </a:t>
            </a:r>
            <a:r>
              <a:rPr lang="el-GR" dirty="0" err="1"/>
              <a:t>landscapes</a:t>
            </a:r>
            <a:r>
              <a:rPr lang="el-GR" dirty="0"/>
              <a:t>») ως αναπόσπαστο τμήμα της παγκόσμιας πολιτιστικής κληρονομιάς, ενθαρρύνοντας έτσι και την προστασία τους.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Ταξινόμηση και ορολογία </a:t>
            </a:r>
            <a:r>
              <a:rPr lang="el-GR" dirty="0" err="1"/>
              <a:t>απο</a:t>
            </a:r>
            <a:r>
              <a:rPr lang="el-GR" dirty="0"/>
              <a:t> την UNESCO:</a:t>
            </a:r>
          </a:p>
          <a:p>
            <a:pPr algn="just"/>
            <a:r>
              <a:rPr lang="el-GR" dirty="0"/>
              <a:t>«εμφανώς καθορισμένα τοπία»</a:t>
            </a:r>
          </a:p>
          <a:p>
            <a:pPr algn="just"/>
            <a:r>
              <a:rPr lang="el-GR" dirty="0"/>
              <a:t>«οργανικά εξελιγμένα τοπία»</a:t>
            </a:r>
          </a:p>
          <a:p>
            <a:pPr algn="just"/>
            <a:r>
              <a:rPr lang="el-GR" dirty="0"/>
              <a:t>«</a:t>
            </a:r>
            <a:r>
              <a:rPr lang="el-GR" dirty="0" err="1"/>
              <a:t>συσχετιζόμενα</a:t>
            </a:r>
            <a:r>
              <a:rPr lang="el-GR" dirty="0"/>
              <a:t> πολιτισμικά τοπία»</a:t>
            </a:r>
          </a:p>
        </p:txBody>
      </p:sp>
    </p:spTree>
    <p:extLst>
      <p:ext uri="{BB962C8B-B14F-4D97-AF65-F5344CB8AC3E}">
        <p14:creationId xmlns:p14="http://schemas.microsoft.com/office/powerpoint/2010/main" val="2570096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F21F3728-3A82-48BB-B270-41B921A5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11199"/>
            <a:ext cx="10515600" cy="557106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l-GR" b="1" dirty="0"/>
              <a:t>Διατήρηση</a:t>
            </a:r>
          </a:p>
          <a:p>
            <a:pPr marL="0" indent="0" algn="just">
              <a:buNone/>
            </a:pPr>
            <a:r>
              <a:rPr lang="el-GR" dirty="0"/>
              <a:t>Ο όρος περιλαμβάνει όλες τις ενέργειες, που θα πρέπει να λαμβάνονται και να υλοποιούνται έτσι ώστε ένα αντικείμενο, κτίσμα ή τοπίο να μην απειλείται από φυσικούς, χημικούς, βιολογικούς ή οποιασδήποτε άλλης μορφής παράγοντες, που μπορούν να προκαλέσουν μία ανεπιθύμητη μεταβολή ή μετατροπή του στο πέρασμα του χρόνου.</a:t>
            </a:r>
          </a:p>
          <a:p>
            <a:pPr marL="0" indent="0" algn="just">
              <a:buNone/>
            </a:pPr>
            <a:r>
              <a:rPr lang="el-GR" b="1" dirty="0"/>
              <a:t>Συντήρηση</a:t>
            </a:r>
          </a:p>
          <a:p>
            <a:pPr marL="0" indent="0" algn="just">
              <a:buNone/>
            </a:pPr>
            <a:r>
              <a:rPr lang="el-GR" dirty="0"/>
              <a:t>Η έννοια της συντήρησης της πολιτιστικής κληρονομιάς περιλαμβάνει κάθε μορφή σωστικών επεμβάσεων σε μνημεία ή συλλογές.</a:t>
            </a:r>
          </a:p>
          <a:p>
            <a:pPr marL="0" indent="0" algn="just">
              <a:buNone/>
            </a:pPr>
            <a:r>
              <a:rPr lang="el-GR" b="1" dirty="0"/>
              <a:t>Προληπτική συντήρηση</a:t>
            </a:r>
          </a:p>
          <a:p>
            <a:pPr marL="0" indent="0" algn="just">
              <a:buNone/>
            </a:pPr>
            <a:r>
              <a:rPr lang="el-GR" dirty="0"/>
              <a:t>Η προληπτική συντήρηση είναι το σύνολο των συντονισμένων ενεργειών που στοχεύουν στη δημιουργία περιβάλλοντος ή συνθηκών, προκειμένου να μειωθεί η ταχύτητα φθοράς των αρχιτεκτονικών μνημείων και των πολιτιστικών αγαθών.</a:t>
            </a:r>
          </a:p>
        </p:txBody>
      </p:sp>
    </p:spTree>
    <p:extLst>
      <p:ext uri="{BB962C8B-B14F-4D97-AF65-F5344CB8AC3E}">
        <p14:creationId xmlns:p14="http://schemas.microsoft.com/office/powerpoint/2010/main" val="1652395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02AA581C-5394-4B40-B484-85A5A24F4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/>
              <a:t>Προστασία</a:t>
            </a:r>
          </a:p>
          <a:p>
            <a:pPr marL="0" indent="0" algn="just">
              <a:buNone/>
            </a:pPr>
            <a:r>
              <a:rPr lang="el-GR" dirty="0"/>
              <a:t>Η έννοια της προστασίας των πολιτιστικών αγαθών αναφέρεται στη διαφύλαξη και το σεβασμό τους σε καιρό ειρήνης και στην αντιμετώπιση των κινδύνων που ενδεχομένως διατρέχουν από πολεμικές συρράξεις.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Η έννοια της προστασίας εμπερικλείει μία σειρά διαδικασιών που περιλαμβάνει:</a:t>
            </a:r>
          </a:p>
          <a:p>
            <a:pPr marL="0" indent="0" algn="just">
              <a:buNone/>
            </a:pPr>
            <a:endParaRPr lang="el-GR" dirty="0"/>
          </a:p>
          <a:p>
            <a:pPr algn="just"/>
            <a:r>
              <a:rPr lang="el-GR" dirty="0"/>
              <a:t>τον εντοπισμό, </a:t>
            </a:r>
          </a:p>
          <a:p>
            <a:pPr algn="just"/>
            <a:r>
              <a:rPr lang="el-GR" dirty="0"/>
              <a:t>την επιφανειακή έρευνα και την ανασκαφή</a:t>
            </a:r>
          </a:p>
          <a:p>
            <a:pPr algn="just"/>
            <a:r>
              <a:rPr lang="el-GR" dirty="0"/>
              <a:t>την καταγραφή και την αρχειοθέτηση</a:t>
            </a:r>
          </a:p>
          <a:p>
            <a:pPr algn="just"/>
            <a:r>
              <a:rPr lang="el-GR" dirty="0"/>
              <a:t>τη μελέτη και την τεκμηρίωση</a:t>
            </a:r>
          </a:p>
          <a:p>
            <a:pPr algn="just"/>
            <a:r>
              <a:rPr lang="el-GR" dirty="0"/>
              <a:t>τη διασφάλιση από καταστροφή, φθορά, αλλοίωση, κλοπή </a:t>
            </a:r>
            <a:r>
              <a:rPr lang="el-GR" dirty="0" err="1"/>
              <a:t>κτλ</a:t>
            </a:r>
            <a:endParaRPr lang="el-GR" dirty="0"/>
          </a:p>
          <a:p>
            <a:pPr algn="just"/>
            <a:r>
              <a:rPr lang="el-GR" dirty="0"/>
              <a:t>τη συντήρηση και την αποκατάσταση</a:t>
            </a:r>
          </a:p>
          <a:p>
            <a:pPr algn="just"/>
            <a:r>
              <a:rPr lang="el-GR" dirty="0"/>
              <a:t>την αναβάθμιση και τη διευκόλυνση της πρόσβασης του κοινού</a:t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59053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60F991DF-2273-48F5-B126-7AF03B436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004"/>
          </a:xfrm>
        </p:spPr>
        <p:txBody>
          <a:bodyPr>
            <a:normAutofit/>
          </a:bodyPr>
          <a:lstStyle/>
          <a:p>
            <a:r>
              <a:rPr lang="el-GR" sz="3200" b="1" dirty="0"/>
              <a:t>Απειλές της υλικής πολιτιστικής κληρονομιάς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555B985B-BCC2-459F-88D6-9E727D3D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130"/>
            <a:ext cx="10515600" cy="49398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1. </a:t>
            </a:r>
            <a:r>
              <a:rPr lang="el-GR" dirty="0"/>
              <a:t>Στις </a:t>
            </a:r>
            <a:r>
              <a:rPr lang="el-GR" b="1" dirty="0"/>
              <a:t>αντίξοες περιβαλλοντικές συνθήκες </a:t>
            </a:r>
            <a:r>
              <a:rPr lang="el-GR" dirty="0"/>
              <a:t>που πιθανόν να επικρατούν στο χώρο όπου εκτίθενται, φυλάσσονται ή αποθηκεύονται. Παράγοντες όπως:</a:t>
            </a:r>
          </a:p>
          <a:p>
            <a:r>
              <a:rPr lang="el-GR" dirty="0"/>
              <a:t>η θερμοκρασία</a:t>
            </a:r>
          </a:p>
          <a:p>
            <a:r>
              <a:rPr lang="el-GR" dirty="0"/>
              <a:t>η ένταση και το είδος του φωτισμού που δέχονται</a:t>
            </a:r>
          </a:p>
          <a:p>
            <a:r>
              <a:rPr lang="el-GR" dirty="0"/>
              <a:t>η υγρασία</a:t>
            </a:r>
          </a:p>
          <a:p>
            <a:pPr marL="0" indent="0">
              <a:buNone/>
            </a:pPr>
            <a:r>
              <a:rPr lang="el-GR" dirty="0"/>
              <a:t>για αντικείμενα που φυλάσσονται σε </a:t>
            </a:r>
            <a:r>
              <a:rPr lang="el-GR" b="1" dirty="0"/>
              <a:t>εσωτερικούς χώρους</a:t>
            </a:r>
            <a:r>
              <a:rPr lang="el-GR" dirty="0"/>
              <a:t>, αλλά και:</a:t>
            </a:r>
          </a:p>
          <a:p>
            <a:r>
              <a:rPr lang="el-GR" dirty="0"/>
              <a:t>οι απότομες αλλαγές των συνθηκών του περιβάλλοντος</a:t>
            </a:r>
          </a:p>
          <a:p>
            <a:r>
              <a:rPr lang="el-GR" dirty="0"/>
              <a:t>η ύπαρξη ακραίων φαινομένων</a:t>
            </a:r>
          </a:p>
          <a:p>
            <a:r>
              <a:rPr lang="el-GR" dirty="0"/>
              <a:t>η ύπαρξη υπόγειων νερών</a:t>
            </a:r>
          </a:p>
          <a:p>
            <a:r>
              <a:rPr lang="el-GR" dirty="0"/>
              <a:t>η καθίζηση και άλλα προβλήματα του εδάφους θεμελίωσης</a:t>
            </a:r>
          </a:p>
          <a:p>
            <a:pPr marL="0" indent="0">
              <a:buNone/>
            </a:pPr>
            <a:r>
              <a:rPr lang="el-GR" dirty="0"/>
              <a:t>για τα αγαθά που εκτίθενται σε εξωτερικούς χώρους και είναι δυνατόν να επηρεάσουν σημαντικά τη «φυσική» ταχύτητα φθοράς τους.</a:t>
            </a:r>
          </a:p>
        </p:txBody>
      </p:sp>
    </p:spTree>
    <p:extLst>
      <p:ext uri="{BB962C8B-B14F-4D97-AF65-F5344CB8AC3E}">
        <p14:creationId xmlns:p14="http://schemas.microsoft.com/office/powerpoint/2010/main" val="354892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CC744828-0D58-406C-A2E8-A32CBE493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024"/>
            <a:ext cx="10515600" cy="56749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2. Στους βιολογικούς παράγοντες, όπως η δράση:</a:t>
            </a:r>
          </a:p>
          <a:p>
            <a:r>
              <a:rPr lang="el-GR" dirty="0"/>
              <a:t>των φυτικών ριζών</a:t>
            </a:r>
          </a:p>
          <a:p>
            <a:r>
              <a:rPr lang="el-GR" dirty="0"/>
              <a:t>των διαφόρων θηλαστικών, πτηνών, εντόμων </a:t>
            </a:r>
            <a:r>
              <a:rPr lang="el-GR" dirty="0" err="1"/>
              <a:t>κ.α</a:t>
            </a:r>
            <a:endParaRPr lang="el-GR" dirty="0"/>
          </a:p>
          <a:p>
            <a:r>
              <a:rPr lang="el-GR" dirty="0"/>
              <a:t>των διαφόρων μικροοργανισμών</a:t>
            </a:r>
          </a:p>
          <a:p>
            <a:pPr marL="0" indent="0">
              <a:buNone/>
            </a:pPr>
            <a:r>
              <a:rPr lang="el-GR" b="1" dirty="0"/>
              <a:t>3. </a:t>
            </a:r>
            <a:r>
              <a:rPr lang="el-GR" dirty="0"/>
              <a:t>Στις </a:t>
            </a:r>
            <a:r>
              <a:rPr lang="el-GR" b="1" dirty="0"/>
              <a:t>φυσικές καταστροφές</a:t>
            </a:r>
            <a:r>
              <a:rPr lang="el-GR" dirty="0"/>
              <a:t>, όπως:</a:t>
            </a:r>
          </a:p>
          <a:p>
            <a:r>
              <a:rPr lang="el-GR" dirty="0"/>
              <a:t>οι σεισμοί</a:t>
            </a:r>
          </a:p>
          <a:p>
            <a:r>
              <a:rPr lang="el-GR" dirty="0"/>
              <a:t>η φωτιά</a:t>
            </a:r>
          </a:p>
          <a:p>
            <a:r>
              <a:rPr lang="el-GR" dirty="0"/>
              <a:t>οι πλημμύρες </a:t>
            </a:r>
            <a:r>
              <a:rPr lang="el-GR" dirty="0" err="1"/>
              <a:t>κ.α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4. </a:t>
            </a:r>
            <a:r>
              <a:rPr lang="el-GR" dirty="0"/>
              <a:t>Στις </a:t>
            </a:r>
            <a:r>
              <a:rPr lang="el-GR" b="1" dirty="0"/>
              <a:t>ανθρώπινες δραστηριότητες</a:t>
            </a:r>
            <a:r>
              <a:rPr lang="el-GR" dirty="0"/>
              <a:t>, όπως:</a:t>
            </a:r>
          </a:p>
          <a:p>
            <a:r>
              <a:rPr lang="el-GR" dirty="0"/>
              <a:t>η ατμοσφαιρική ρύπανση</a:t>
            </a:r>
          </a:p>
          <a:p>
            <a:r>
              <a:rPr lang="el-GR" dirty="0"/>
              <a:t>οι κακότεχνες επισκευές με μη συμβατά υλικά</a:t>
            </a:r>
          </a:p>
          <a:p>
            <a:r>
              <a:rPr lang="el-GR" dirty="0"/>
              <a:t>οι νεότερες προσθήκες και οι λαθεμένες απόπειρες ανακατασκευής ή αναπαράστασης</a:t>
            </a:r>
          </a:p>
        </p:txBody>
      </p:sp>
    </p:spTree>
    <p:extLst>
      <p:ext uri="{BB962C8B-B14F-4D97-AF65-F5344CB8AC3E}">
        <p14:creationId xmlns:p14="http://schemas.microsoft.com/office/powerpoint/2010/main" val="2658306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C6DE3AFF-CAD4-40DC-B260-5C3A957D1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2329"/>
            <a:ext cx="10515600" cy="5244634"/>
          </a:xfrm>
        </p:spPr>
        <p:txBody>
          <a:bodyPr>
            <a:normAutofit/>
          </a:bodyPr>
          <a:lstStyle/>
          <a:p>
            <a:r>
              <a:rPr lang="el-GR" dirty="0"/>
              <a:t>η ανεξέλεγκτη δόμηση στον περιβάλλοντα χώρο</a:t>
            </a:r>
          </a:p>
          <a:p>
            <a:r>
              <a:rPr lang="el-GR" dirty="0"/>
              <a:t>η αλλοίωση ή καταστροφή του τοπίου</a:t>
            </a:r>
          </a:p>
          <a:p>
            <a:r>
              <a:rPr lang="el-GR" dirty="0"/>
              <a:t>η υψηλή </a:t>
            </a:r>
            <a:r>
              <a:rPr lang="el-GR" dirty="0" err="1"/>
              <a:t>επισκεψιμότητα</a:t>
            </a:r>
            <a:r>
              <a:rPr lang="el-GR" dirty="0"/>
              <a:t> αρχαιολογικών χώρων, μνημείων και μουσείων</a:t>
            </a:r>
          </a:p>
          <a:p>
            <a:pPr marL="0" indent="0">
              <a:buNone/>
            </a:pPr>
            <a:r>
              <a:rPr lang="el-GR" b="1" dirty="0"/>
              <a:t>Ιστορία:</a:t>
            </a:r>
          </a:p>
          <a:p>
            <a:pPr marL="0" indent="0" algn="just">
              <a:buNone/>
            </a:pPr>
            <a:r>
              <a:rPr lang="el-GR" dirty="0"/>
              <a:t>Αμέσως μετά την απελευθέρωση της χώρας μας από τους Τούρκους, άρχισε ο αγώνας και για την προστασία της υλικής πολιτιστικής μας κληρονομιάς και ειδικότερα των εναπομεινάντων μνημείων. Έτσι, στις 10/22 Μαΐου 1834, εκδόθηκε ο πρώτος νόμος «Περί προστασίας των αρχαιοτήτων».</a:t>
            </a:r>
          </a:p>
        </p:txBody>
      </p:sp>
    </p:spTree>
    <p:extLst>
      <p:ext uri="{BB962C8B-B14F-4D97-AF65-F5344CB8AC3E}">
        <p14:creationId xmlns:p14="http://schemas.microsoft.com/office/powerpoint/2010/main" val="67026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41653212-11EC-4BC4-A3A5-29046CC4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051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l-GR" b="1" dirty="0"/>
              <a:t>Πηγή Υλικού: </a:t>
            </a:r>
            <a:r>
              <a:rPr lang="el-GR" dirty="0" err="1"/>
              <a:t>Παυλογεωργάτος</a:t>
            </a:r>
            <a:r>
              <a:rPr lang="el-GR" dirty="0"/>
              <a:t>, Γ. (2003), Διατήρηση της Υλικής Πολιτιστικής Κληρονομιάς, Αθήνα: Επίκεντρο.</a:t>
            </a:r>
          </a:p>
        </p:txBody>
      </p:sp>
    </p:spTree>
    <p:extLst>
      <p:ext uri="{BB962C8B-B14F-4D97-AF65-F5344CB8AC3E}">
        <p14:creationId xmlns:p14="http://schemas.microsoft.com/office/powerpoint/2010/main" val="2809854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44D56645-A635-4812-8047-2ACDD175D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051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endParaRPr lang="el-GR" b="1" dirty="0"/>
          </a:p>
          <a:p>
            <a:pPr marL="0" indent="0" algn="ctr">
              <a:buNone/>
            </a:pPr>
            <a:r>
              <a:rPr lang="el-GR" b="1" dirty="0"/>
              <a:t>Ευχαριστώ πολύ για την προσοχή σας!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  <a:p>
            <a:pPr marL="0" indent="0">
              <a:buNone/>
            </a:pP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8710528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1029</Words>
  <Application>Microsoft Office PowerPoint</Application>
  <PresentationFormat>Ευρεία οθόνη</PresentationFormat>
  <Paragraphs>125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Θέμα του Office</vt:lpstr>
      <vt:lpstr>Διατήρηση της Υλικής Πολιτιστικής Κληρονομιάς </vt:lpstr>
      <vt:lpstr>Γιατί η ανάδειξη και αξιοποίηση της υλικής πολιτιστικής κληρονομιάς, αποκτά στις ημέρες μας ιδιαίτερη αξία;</vt:lpstr>
      <vt:lpstr>Η διατήρηση της υλικής πολιτιστικής κληρονομιάς ως διεπιστημονικό πεδίο</vt:lpstr>
      <vt:lpstr>Έννοιες και Ορισμοί</vt:lpstr>
      <vt:lpstr>Τα πολιτιστικά αγαθά μπορούν να ταξινομηθούν με βάση τα κάτωθι κριτήρια:</vt:lpstr>
      <vt:lpstr>Πολιτιστική Κληρονομιά</vt:lpstr>
      <vt:lpstr>Η υλική πολιτιστική κληρονομιά ταξινομείται επίσης σε δύο μεγάλες κατηγορίες:</vt:lpstr>
      <vt:lpstr>Η ακίνητη αποτελείται από υλικά πολιτιστικά αγαθά που είναι άρρηκτα συνδεδεμένα με το έδαφος ή αποτελούν αναπόσπαστα μέρη κτηρίων και περιλαμβάνει:</vt:lpstr>
      <vt:lpstr>Μνημεία</vt:lpstr>
      <vt:lpstr>Τοπίο</vt:lpstr>
      <vt:lpstr>Παρουσίαση του PowerPoint</vt:lpstr>
      <vt:lpstr>Παρουσίαση του PowerPoint</vt:lpstr>
      <vt:lpstr>Απειλές της υλικής πολιτιστικής κληρονομιάς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Διατήρηση της Υλικής Πολιτιστικής Κληρονομιάς</dc:title>
  <dc:creator>Παναγιώτης</dc:creator>
  <cp:lastModifiedBy>Λογαριασμός Microsoft</cp:lastModifiedBy>
  <cp:revision>5</cp:revision>
  <dcterms:created xsi:type="dcterms:W3CDTF">2020-05-03T21:13:27Z</dcterms:created>
  <dcterms:modified xsi:type="dcterms:W3CDTF">2022-11-01T08:02:56Z</dcterms:modified>
</cp:coreProperties>
</file>