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4" r:id="rId1"/>
  </p:sldMasterIdLst>
  <p:notesMasterIdLst>
    <p:notesMasterId r:id="rId42"/>
  </p:notesMasterIdLst>
  <p:handoutMasterIdLst>
    <p:handoutMasterId r:id="rId43"/>
  </p:handoutMasterIdLst>
  <p:sldIdLst>
    <p:sldId id="263" r:id="rId2"/>
    <p:sldId id="322" r:id="rId3"/>
    <p:sldId id="326" r:id="rId4"/>
    <p:sldId id="327" r:id="rId5"/>
    <p:sldId id="328" r:id="rId6"/>
    <p:sldId id="329" r:id="rId7"/>
    <p:sldId id="380" r:id="rId8"/>
    <p:sldId id="381" r:id="rId9"/>
    <p:sldId id="382" r:id="rId10"/>
    <p:sldId id="383" r:id="rId11"/>
    <p:sldId id="330" r:id="rId12"/>
    <p:sldId id="336" r:id="rId13"/>
    <p:sldId id="337" r:id="rId14"/>
    <p:sldId id="425" r:id="rId15"/>
    <p:sldId id="331" r:id="rId16"/>
    <p:sldId id="332" r:id="rId17"/>
    <p:sldId id="333" r:id="rId18"/>
    <p:sldId id="338" r:id="rId19"/>
    <p:sldId id="387" r:id="rId20"/>
    <p:sldId id="388" r:id="rId21"/>
    <p:sldId id="389" r:id="rId22"/>
    <p:sldId id="390" r:id="rId23"/>
    <p:sldId id="391" r:id="rId24"/>
    <p:sldId id="392" r:id="rId25"/>
    <p:sldId id="393" r:id="rId26"/>
    <p:sldId id="426" r:id="rId27"/>
    <p:sldId id="394" r:id="rId28"/>
    <p:sldId id="395" r:id="rId29"/>
    <p:sldId id="427" r:id="rId30"/>
    <p:sldId id="396" r:id="rId31"/>
    <p:sldId id="428" r:id="rId32"/>
    <p:sldId id="397" r:id="rId33"/>
    <p:sldId id="398" r:id="rId34"/>
    <p:sldId id="399" r:id="rId35"/>
    <p:sldId id="400" r:id="rId36"/>
    <p:sldId id="401" r:id="rId37"/>
    <p:sldId id="402" r:id="rId38"/>
    <p:sldId id="403" r:id="rId39"/>
    <p:sldId id="404" r:id="rId40"/>
    <p:sldId id="405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30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/>
    <p:restoredTop sz="94675"/>
  </p:normalViewPr>
  <p:slideViewPr>
    <p:cSldViewPr snapToGrid="0">
      <p:cViewPr varScale="1">
        <p:scale>
          <a:sx n="119" d="100"/>
          <a:sy n="119" d="100"/>
        </p:scale>
        <p:origin x="1616" y="184"/>
      </p:cViewPr>
      <p:guideLst>
        <p:guide orient="horz" pos="2152"/>
        <p:guide pos="30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86"/>
    </p:cViewPr>
  </p:sorterViewPr>
  <p:notesViewPr>
    <p:cSldViewPr snapToGrid="0">
      <p:cViewPr>
        <p:scale>
          <a:sx n="100" d="100"/>
          <a:sy n="100" d="100"/>
        </p:scale>
        <p:origin x="-162" y="4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1026">
            <a:extLst>
              <a:ext uri="{FF2B5EF4-FFF2-40B4-BE49-F238E27FC236}">
                <a16:creationId xmlns:a16="http://schemas.microsoft.com/office/drawing/2014/main" id="{44C85612-9967-2D7D-0017-DEAF709AABE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 type="none" w="sm" len="med"/>
          </a:ln>
          <a:effectLst/>
        </p:spPr>
        <p:txBody>
          <a:bodyPr vert="horz" wrap="none" lIns="91431" tIns="45716" rIns="91431" bIns="45716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099" name="Rectangle 1027">
            <a:extLst>
              <a:ext uri="{FF2B5EF4-FFF2-40B4-BE49-F238E27FC236}">
                <a16:creationId xmlns:a16="http://schemas.microsoft.com/office/drawing/2014/main" id="{7775332A-F77B-F55F-BD7E-A7AD24EEF96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 type="none" w="sm" len="med"/>
          </a:ln>
          <a:effectLst/>
        </p:spPr>
        <p:txBody>
          <a:bodyPr vert="horz" wrap="none" lIns="91431" tIns="45716" rIns="91431" bIns="45716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0" name="Rectangle 1028">
            <a:extLst>
              <a:ext uri="{FF2B5EF4-FFF2-40B4-BE49-F238E27FC236}">
                <a16:creationId xmlns:a16="http://schemas.microsoft.com/office/drawing/2014/main" id="{8105769C-A686-6D67-3A29-AEB3B55892F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 type="none" w="sm" len="med"/>
          </a:ln>
          <a:effectLst/>
        </p:spPr>
        <p:txBody>
          <a:bodyPr vert="horz" wrap="none" lIns="91431" tIns="45716" rIns="91431" bIns="4571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1" name="Rectangle 1029">
            <a:extLst>
              <a:ext uri="{FF2B5EF4-FFF2-40B4-BE49-F238E27FC236}">
                <a16:creationId xmlns:a16="http://schemas.microsoft.com/office/drawing/2014/main" id="{87F1D6A7-5FA6-8329-4724-525BD1F8C53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 type="none" w="sm" len="med"/>
          </a:ln>
          <a:effectLst/>
        </p:spPr>
        <p:txBody>
          <a:bodyPr vert="horz" wrap="none" lIns="91431" tIns="45716" rIns="91431" bIns="4571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ED2B303-BA76-BA4F-B6BC-13452DA76E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73281F5-A47C-AFE0-EC8C-E4FAFD9DB41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7EF64B6-4A7C-4BED-26FB-1965F3A6E87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B40C451B-E7C3-4C73-15F8-F0D0267429B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FC22FD0-021D-226E-E5E3-D383B95A046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ED1646FA-3AE7-6A4B-6034-966F556AC36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B7C34D4D-F208-9D6F-5907-8EDED7DD4B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87156AB-5B5F-8A47-AA5D-E999B015C2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6375F604-22AB-7C75-9F22-61EB655326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A49B11B-9A1D-D844-9A61-C5875342A1A4}" type="slidenum">
              <a:rPr lang="en-US" altLang="en-US" sz="1200" smtClean="0"/>
              <a:pPr/>
              <a:t>20</a:t>
            </a:fld>
            <a:endParaRPr lang="en-US" altLang="en-US" sz="120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7B3A2579-C7B4-96E9-50F5-19BC261283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5A745191-D3A0-A676-CBDC-1B8CCDF3C0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l-GR" altLang="en-US">
                <a:ea typeface="ＭＳ Ｐゴシック" panose="020B0600070205080204" pitchFamily="34" charset="-128"/>
              </a:rPr>
              <a:t>Απόδειξη του 2</a:t>
            </a:r>
            <a:r>
              <a:rPr lang="el-GR" altLang="en-US" baseline="30000">
                <a:ea typeface="ＭＳ Ｐゴシック" panose="020B0600070205080204" pitchFamily="34" charset="-128"/>
              </a:rPr>
              <a:t>ν </a:t>
            </a:r>
            <a:r>
              <a:rPr lang="el-GR" altLang="en-US">
                <a:ea typeface="ＭＳ Ｐゴシック" panose="020B0600070205080204" pitchFamily="34" charset="-128"/>
              </a:rPr>
              <a:t>και συζήτηση για ΄γρήγορο υπολογισμό των τιμών</a:t>
            </a:r>
            <a:endParaRPr lang="el-GR" altLang="en-US" baseline="300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75A8CE65-2ED2-94F6-9A9F-44E0C64DE4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C8F8DD4-4783-154A-AEB8-A0523B1197B0}" type="slidenum">
              <a:rPr lang="en-US" altLang="en-US" sz="1200" smtClean="0"/>
              <a:pPr/>
              <a:t>21</a:t>
            </a:fld>
            <a:endParaRPr lang="en-US" altLang="en-US" sz="1200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32BC81A4-D1E9-B07E-12D1-130866F986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2B299762-CF49-A1CB-8F36-09FEFDBB84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l-GR" altLang="en-US">
                <a:ea typeface="ＭＳ Ｐゴシック" panose="020B0600070205080204" pitchFamily="34" charset="-128"/>
              </a:rPr>
              <a:t>Τις ερωτήσεις από το βιβλίο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11EB8BC-1192-E1D5-00D5-5113C8EF2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l-GR" altLang="en-US"/>
          </a:p>
        </p:txBody>
      </p:sp>
      <p:sp>
        <p:nvSpPr>
          <p:cNvPr id="3" name="Line 3">
            <a:extLst>
              <a:ext uri="{FF2B5EF4-FFF2-40B4-BE49-F238E27FC236}">
                <a16:creationId xmlns:a16="http://schemas.microsoft.com/office/drawing/2014/main" id="{DD408F8B-FD58-09B1-43F2-8D8A8217F81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25400"/>
            <a:ext cx="9144000" cy="0"/>
          </a:xfrm>
          <a:prstGeom prst="line">
            <a:avLst/>
          </a:prstGeom>
          <a:noFill/>
          <a:ln w="63500">
            <a:solidFill>
              <a:srgbClr val="0000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Line 9">
            <a:extLst>
              <a:ext uri="{FF2B5EF4-FFF2-40B4-BE49-F238E27FC236}">
                <a16:creationId xmlns:a16="http://schemas.microsoft.com/office/drawing/2014/main" id="{2794CE2C-DEE8-3339-3307-EBB3B6022AD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819900"/>
            <a:ext cx="9144000" cy="0"/>
          </a:xfrm>
          <a:prstGeom prst="line">
            <a:avLst/>
          </a:prstGeom>
          <a:noFill/>
          <a:ln w="63500">
            <a:solidFill>
              <a:srgbClr val="0000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739900"/>
            <a:ext cx="7772400" cy="1143000"/>
          </a:xfrm>
        </p:spPr>
        <p:txBody>
          <a:bodyPr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000500"/>
            <a:ext cx="5791200" cy="12573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74F9549A-3700-BEE1-A24A-DDDC46E461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E8CF70EA-D797-D4AB-00FD-1437EFE8F3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5CCA5725-BB3A-5E00-4EC7-20E15BA1E4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ADDDB-B39A-7A43-AD46-194883E602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0350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06E653B3-0340-11BF-AFA1-BFDF93A464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51074E7-E88A-2302-C4CE-FDBE8A29A6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CBCDCF40-4B48-A13A-9B65-176F5B5702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C9717-2D51-D246-8040-5B0DBA0287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0281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6DE3DEF-AC9D-21B0-A8F1-E53D89BC12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EC83C433-8334-0824-78FB-FC41C6F7DC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0AB06720-C776-069E-F4CC-9E5466B029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56902-2828-8A45-8BF3-0AF269AD7D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6309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143000"/>
            <a:ext cx="3886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862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9379F18-C32D-23CB-DEDB-79B1E6D53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6A24D4A-9234-F1F2-B6D7-784703DE14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0C1D1708-74BE-30BE-E068-1D1CD63D3B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50568-9A31-F045-A159-F1033C9F9B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707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D057614C-1BEE-8E64-C705-F65286EA40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25C8D1FC-186A-A97F-1B95-BFF46847EE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20D5D75C-7C86-270F-3624-EFF59E67C6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BBE69-09B8-034A-81A5-1B48FD7676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8192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982A3F6-3C0B-6992-C45B-79EE0DE33F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B5AB5FE-1DBB-73CE-D3B8-84171F0FAA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8EDCD19E-C10B-4563-2122-732B57FB6A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944A9-9A81-EA46-800E-7845DA18B9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3605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47F5D99B-6070-EC30-F59D-56E81D1158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EA83E23F-D096-BC2E-EED3-5ED77D9C86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8CDEB642-31A8-0F11-B628-80BC153867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40B3E-AD31-3342-B03E-44CCB1E6E5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0655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EBE9EA8-1FA3-529C-3B84-2D7D57DE21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6FF4797-CE5B-F46B-098D-D676981B32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A8365E6-0FD7-AE07-305A-33A4C0C9F2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ACE21-24FD-DD4A-AE01-E5C4A3DB27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1016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902CC66-4A3F-4EC9-A5A7-AA1F5FA990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32CF8B0-DA28-5946-0AD6-647BD49B8C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584E052-2ED6-4013-3AAD-01559A9E99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2911F-B3F4-F045-BDEF-0B5DC41419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2912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8B505AAF-2CBD-8F6E-CBD1-D9B7503E98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84CA79E-87F3-6D4D-126E-87EBE9D5ED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04226C8-3FA2-ECD4-DB5D-21ACBE8A98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EF9C7-6A72-5148-AB5A-272C8B1B93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9220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705600" y="0"/>
            <a:ext cx="2133600" cy="6400800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248400" cy="6400800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24F8E8D-C2C2-A42E-EEDF-9EABF95AFC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472B2CA-108B-A212-B823-894E07DBAB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0236E85B-A67A-22A3-CD31-321E46E036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EE295-862B-214B-8226-7231361E55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854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9144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609600" y="1143000"/>
            <a:ext cx="3886200" cy="52578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86200" cy="52578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D26D35C-8994-3864-C9AA-1EC5D3BA08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55AE83B-BD5E-71EE-941E-30DCA1AC84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2162CF36-8891-CE74-A940-A5E787820C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ABC75-B7D1-314A-BAB1-708D031F63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6092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Τίτλος και 4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sz="quarter"/>
          </p:nvPr>
        </p:nvSpPr>
        <p:spPr>
          <a:xfrm>
            <a:off x="304800" y="0"/>
            <a:ext cx="8534400" cy="9144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3886200" cy="25527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4648200" y="1143000"/>
            <a:ext cx="3886200" cy="25527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3"/>
          </p:nvPr>
        </p:nvSpPr>
        <p:spPr>
          <a:xfrm>
            <a:off x="609600" y="3848100"/>
            <a:ext cx="3886200" cy="25527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8200" y="3848100"/>
            <a:ext cx="3886200" cy="25527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4BA8663-889B-D307-0734-752B0DBA7D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702B1781-E514-6BF6-CBA8-E8E4BFCDFA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F95CE651-4E41-1FC1-60F2-88746F7871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CF2B0-31AA-EA4D-91A0-1614CC0195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348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7BB8FCA-B6D3-A9E8-8E6E-0642301F463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6553200"/>
            <a:ext cx="9144000" cy="30480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l-GR" altLang="en-US"/>
          </a:p>
        </p:txBody>
      </p:sp>
      <p:sp>
        <p:nvSpPr>
          <p:cNvPr id="1027" name="Line 3">
            <a:extLst>
              <a:ext uri="{FF2B5EF4-FFF2-40B4-BE49-F238E27FC236}">
                <a16:creationId xmlns:a16="http://schemas.microsoft.com/office/drawing/2014/main" id="{8EB708F0-2F9F-D254-4E30-A9F9F0E367B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63500">
            <a:solidFill>
              <a:srgbClr val="0000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B75ABE4-AADB-5179-6E1A-2A77A2558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l-GR" altLang="en-US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E5D6EA05-6771-354B-28D9-B24E630602D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63500">
            <a:solidFill>
              <a:srgbClr val="0000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FAB1DD7E-27FF-91B9-2DBB-9E88505BE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8F9D8CF5-C4EB-47CF-9AAA-5E17A57ED5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43000"/>
            <a:ext cx="7924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6632" name="Rectangle 8">
            <a:extLst>
              <a:ext uri="{FF2B5EF4-FFF2-40B4-BE49-F238E27FC236}">
                <a16:creationId xmlns:a16="http://schemas.microsoft.com/office/drawing/2014/main" id="{B2D6469E-1DCD-B683-EB7B-B1058FCD27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604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3" name="Rectangle 9">
            <a:extLst>
              <a:ext uri="{FF2B5EF4-FFF2-40B4-BE49-F238E27FC236}">
                <a16:creationId xmlns:a16="http://schemas.microsoft.com/office/drawing/2014/main" id="{9E04F057-14D5-7EFB-281B-36FFB9EDEF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040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4" name="Rectangle 10">
            <a:extLst>
              <a:ext uri="{FF2B5EF4-FFF2-40B4-BE49-F238E27FC236}">
                <a16:creationId xmlns:a16="http://schemas.microsoft.com/office/drawing/2014/main" id="{A6F4F979-6D27-46CA-80FD-A12F7228D63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50100" y="6604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AB771B3-A7B4-AF40-933E-B95BDC94EB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6635" name="Text Box 11">
            <a:extLst>
              <a:ext uri="{FF2B5EF4-FFF2-40B4-BE49-F238E27FC236}">
                <a16:creationId xmlns:a16="http://schemas.microsoft.com/office/drawing/2014/main" id="{0053E83E-001A-972E-3BCA-5C543814CD0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64175" y="6516688"/>
            <a:ext cx="3705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l-GR" altLang="en-US" sz="1800"/>
              <a:t>               Αρχιτεκτονική Υπολογιστών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>
          <a:solidFill>
            <a:schemeClr val="accent2"/>
          </a:solidFill>
          <a:latin typeface="+mn-lt"/>
          <a:ea typeface="ＭＳ Ｐゴシック" charset="-128"/>
          <a:cs typeface="ＭＳ Ｐゴシック" charset="-128"/>
        </a:defRPr>
      </a:lvl1pPr>
      <a:lvl2pPr marL="571500" indent="-236538" algn="l" rtl="0" eaLnBrk="0" fontAlgn="base" hangingPunct="0">
        <a:spcBef>
          <a:spcPct val="25000"/>
        </a:spcBef>
        <a:spcAft>
          <a:spcPct val="0"/>
        </a:spcAft>
        <a:buSzPct val="80000"/>
        <a:buFont typeface="Wingdings" pitchFamily="2" charset="2"/>
        <a:buChar char="Ø"/>
        <a:defRPr sz="2000">
          <a:solidFill>
            <a:schemeClr val="tx1"/>
          </a:solidFill>
          <a:latin typeface="+mn-lt"/>
          <a:ea typeface="ＭＳ Ｐゴシック" pitchFamily="-112" charset="-128"/>
        </a:defRPr>
      </a:lvl2pPr>
      <a:lvl3pPr marL="952500" indent="-190500" algn="l" rtl="0" eaLnBrk="0" fontAlgn="base" hangingPunct="0">
        <a:spcBef>
          <a:spcPct val="20000"/>
        </a:spcBef>
        <a:spcAft>
          <a:spcPct val="0"/>
        </a:spcAft>
        <a:buSzPct val="80000"/>
        <a:buChar char="–"/>
        <a:defRPr>
          <a:solidFill>
            <a:schemeClr val="tx1"/>
          </a:solidFill>
          <a:latin typeface="+mn-lt"/>
          <a:ea typeface="ＭＳ Ｐゴシック" pitchFamily="-112" charset="-128"/>
        </a:defRPr>
      </a:lvl3pPr>
      <a:lvl4pPr marL="1150938" indent="-7938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Times New Roman" pitchFamily="18" charset="0"/>
          <a:ea typeface="ＭＳ Ｐゴシック" pitchFamily="-112" charset="-128"/>
        </a:defRPr>
      </a:lvl4pPr>
      <a:lvl5pPr marL="1341438" indent="487363" algn="l" rtl="0" eaLnBrk="0" fontAlgn="base" hangingPunct="0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Times New Roman" pitchFamily="18" charset="0"/>
          <a:ea typeface="ＭＳ Ｐゴシック" pitchFamily="-112" charset="-128"/>
        </a:defRPr>
      </a:lvl5pPr>
      <a:lvl6pPr marL="1798638" algn="l" rtl="0" eaLnBrk="0" fontAlgn="base" hangingPunct="0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Times New Roman" pitchFamily="18" charset="0"/>
        </a:defRPr>
      </a:lvl6pPr>
      <a:lvl7pPr marL="2255838" algn="l" rtl="0" eaLnBrk="0" fontAlgn="base" hangingPunct="0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Times New Roman" pitchFamily="18" charset="0"/>
        </a:defRPr>
      </a:lvl7pPr>
      <a:lvl8pPr marL="2713038" algn="l" rtl="0" eaLnBrk="0" fontAlgn="base" hangingPunct="0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Times New Roman" pitchFamily="18" charset="0"/>
        </a:defRPr>
      </a:lvl8pPr>
      <a:lvl9pPr marL="3170238" algn="l" rtl="0" eaLnBrk="0" fontAlgn="base" hangingPunct="0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WordArt 6">
            <a:extLst>
              <a:ext uri="{FF2B5EF4-FFF2-40B4-BE49-F238E27FC236}">
                <a16:creationId xmlns:a16="http://schemas.microsoft.com/office/drawing/2014/main" id="{5ABCC03D-E625-E25F-E1EC-ED0EDDC3EAA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24050" y="2795588"/>
            <a:ext cx="529590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l-GR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>
                      <a:alpha val="74997"/>
                    </a:srgbClr>
                  </a:outerShdw>
                </a:effectLst>
                <a:latin typeface="Impact" panose="020B0806030902050204" pitchFamily="34" charset="0"/>
              </a:rPr>
              <a:t>Αρχιτεκτονική Υπολογιστών</a:t>
            </a:r>
            <a:endParaRPr lang="en-US" sz="3600" kern="10" spc="-36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>
                    <a:alpha val="7499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08626E6D-FD39-0409-F452-DE81CECAC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7913" y="258763"/>
            <a:ext cx="45243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l-GR" altLang="en-US" b="1" i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Εισαγωγή στην Επιστήμη &amp;</a:t>
            </a:r>
            <a:br>
              <a:rPr lang="el-GR" altLang="en-US" b="1" i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l-GR" altLang="en-US" b="1" i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Τεχνολογία της Πληροφορικής</a:t>
            </a:r>
          </a:p>
        </p:txBody>
      </p:sp>
      <p:sp>
        <p:nvSpPr>
          <p:cNvPr id="17411" name="Text Box 8">
            <a:extLst>
              <a:ext uri="{FF2B5EF4-FFF2-40B4-BE49-F238E27FC236}">
                <a16:creationId xmlns:a16="http://schemas.microsoft.com/office/drawing/2014/main" id="{FBFA70FE-E6DB-BC27-D785-808237F47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5894388"/>
            <a:ext cx="27367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 dirty="0"/>
              <a:t>Χειμερινό εξάμηνο 20</a:t>
            </a:r>
            <a:r>
              <a:rPr lang="en-US" altLang="en-US" dirty="0"/>
              <a:t>26</a:t>
            </a:r>
            <a:endParaRPr lang="el-GR" altLang="en-US" dirty="0"/>
          </a:p>
        </p:txBody>
      </p:sp>
      <p:sp>
        <p:nvSpPr>
          <p:cNvPr id="17412" name="Text Box 9">
            <a:extLst>
              <a:ext uri="{FF2B5EF4-FFF2-40B4-BE49-F238E27FC236}">
                <a16:creationId xmlns:a16="http://schemas.microsoft.com/office/drawing/2014/main" id="{5B858B50-D13C-8F35-1D10-D371892D3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3600450"/>
            <a:ext cx="1952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 sz="2800" b="1" u="sng">
                <a:solidFill>
                  <a:srgbClr val="FF0000"/>
                </a:solidFill>
              </a:rPr>
              <a:t>1η Ενότητα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5 - Θέση αριθμού διαφάνειας">
            <a:extLst>
              <a:ext uri="{FF2B5EF4-FFF2-40B4-BE49-F238E27FC236}">
                <a16:creationId xmlns:a16="http://schemas.microsoft.com/office/drawing/2014/main" id="{301FF29D-C3BA-D96C-5EFC-632E01864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ECD270A-D7B0-D747-8A45-DD0270A4BF20}" type="slidenum">
              <a:rPr lang="en-US" altLang="en-US" sz="1000" smtClean="0">
                <a:solidFill>
                  <a:schemeClr val="bg1"/>
                </a:solidFill>
              </a:rPr>
              <a:pPr/>
              <a:t>2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238594" name="Rectangle 2">
            <a:extLst>
              <a:ext uri="{FF2B5EF4-FFF2-40B4-BE49-F238E27FC236}">
                <a16:creationId xmlns:a16="http://schemas.microsoft.com/office/drawing/2014/main" id="{CF4C2F20-B9F4-6C63-2F6B-C8CEC21B87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Περιεχόμενα ενότητας</a:t>
            </a:r>
          </a:p>
        </p:txBody>
      </p:sp>
      <p:sp>
        <p:nvSpPr>
          <p:cNvPr id="18435" name="Rectangle 5">
            <a:extLst>
              <a:ext uri="{FF2B5EF4-FFF2-40B4-BE49-F238E27FC236}">
                <a16:creationId xmlns:a16="http://schemas.microsoft.com/office/drawing/2014/main" id="{BF8348B5-6683-565C-CB86-BC3318B4F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25000"/>
              </a:lnSpc>
              <a:buFont typeface="Wingdings" pitchFamily="2" charset="2"/>
              <a:buChar char="Ø"/>
            </a:pPr>
            <a:r>
              <a:rPr lang="el-GR" altLang="en-US">
                <a:ea typeface="ＭＳ Ｐゴシック" panose="020B0600070205080204" pitchFamily="34" charset="-128"/>
              </a:rPr>
              <a:t> Η δομή των Η/Υ</a:t>
            </a:r>
          </a:p>
          <a:p>
            <a:pPr marL="0" indent="0">
              <a:lnSpc>
                <a:spcPct val="125000"/>
              </a:lnSpc>
              <a:buFont typeface="Wingdings" pitchFamily="2" charset="2"/>
              <a:buChar char="Ø"/>
            </a:pPr>
            <a:r>
              <a:rPr lang="el-GR" altLang="en-US">
                <a:ea typeface="ＭＳ Ｐゴシック" panose="020B0600070205080204" pitchFamily="34" charset="-128"/>
              </a:rPr>
              <a:t> Ημιαγωγοί, τρανζίστορ, πύλες</a:t>
            </a:r>
            <a:endParaRPr lang="en-US" altLang="en-US">
              <a:ea typeface="ＭＳ Ｐゴシック" panose="020B0600070205080204" pitchFamily="34" charset="-128"/>
            </a:endParaRPr>
          </a:p>
          <a:p>
            <a:pPr marL="0" indent="0">
              <a:lnSpc>
                <a:spcPct val="125000"/>
              </a:lnSpc>
              <a:buFont typeface="Wingdings" pitchFamily="2" charset="2"/>
              <a:buChar char="Ø"/>
            </a:pPr>
            <a:r>
              <a:rPr lang="en-US" altLang="en-US">
                <a:ea typeface="ＭＳ Ｐゴシック" panose="020B0600070205080204" pitchFamily="34" charset="-128"/>
              </a:rPr>
              <a:t> </a:t>
            </a:r>
            <a:r>
              <a:rPr lang="el-GR" altLang="en-US">
                <a:ea typeface="ＭＳ Ｐゴシック" panose="020B0600070205080204" pitchFamily="34" charset="-128"/>
              </a:rPr>
              <a:t>Αποθήκευση δυαδικών ψηφίων </a:t>
            </a:r>
            <a:endParaRPr lang="en-US" altLang="en-US">
              <a:ea typeface="ＭＳ Ｐゴシック" panose="020B0600070205080204" pitchFamily="34" charset="-128"/>
            </a:endParaRPr>
          </a:p>
          <a:p>
            <a:pPr marL="0" indent="0">
              <a:lnSpc>
                <a:spcPct val="125000"/>
              </a:lnSpc>
              <a:buFont typeface="Wingdings" pitchFamily="2" charset="2"/>
              <a:buChar char="Ø"/>
            </a:pPr>
            <a:r>
              <a:rPr lang="el-GR" altLang="en-US">
                <a:ea typeface="ＭＳ Ｐゴシック" panose="020B0600070205080204" pitchFamily="34" charset="-128"/>
              </a:rPr>
              <a:t>Μνήμη, Μέσα αποθήκευσης </a:t>
            </a:r>
          </a:p>
          <a:p>
            <a:pPr marL="0" indent="0">
              <a:lnSpc>
                <a:spcPct val="125000"/>
              </a:lnSpc>
              <a:buFont typeface="Wingdings" pitchFamily="2" charset="2"/>
              <a:buChar char="Ø"/>
            </a:pPr>
            <a:r>
              <a:rPr lang="el-GR" altLang="en-US">
                <a:ea typeface="ＭＳ Ｐゴシック" panose="020B0600070205080204" pitchFamily="34" charset="-128"/>
              </a:rPr>
              <a:t> Αναπαράσταση πληροφορίας με τη μορφή δυαδικών ψηφίων (κείμενο, εικόνες, αριθμητικές τιμές)</a:t>
            </a:r>
          </a:p>
          <a:p>
            <a:pPr marL="0" indent="0">
              <a:lnSpc>
                <a:spcPct val="125000"/>
              </a:lnSpc>
              <a:buFont typeface="Wingdings" pitchFamily="2" charset="2"/>
              <a:buChar char="Ø"/>
            </a:pPr>
            <a:r>
              <a:rPr lang="el-GR" altLang="en-US">
                <a:ea typeface="ＭＳ Ｐゴシック" panose="020B0600070205080204" pitchFamily="34" charset="-128"/>
              </a:rPr>
              <a:t> Το δυαδικό σύστημα (μετατροπή μεταξύ συστημάτων πράξεις, κλάσματα)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5 - Θέση αριθμού διαφάνειας">
            <a:extLst>
              <a:ext uri="{FF2B5EF4-FFF2-40B4-BE49-F238E27FC236}">
                <a16:creationId xmlns:a16="http://schemas.microsoft.com/office/drawing/2014/main" id="{A0CEDE76-506F-A06E-68B4-81F042284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05E84B1-7731-0F45-ADA5-ACF8C374A0D4}" type="slidenum">
              <a:rPr lang="en-US" altLang="en-US" sz="1000" smtClean="0">
                <a:solidFill>
                  <a:schemeClr val="bg1"/>
                </a:solidFill>
              </a:rPr>
              <a:pPr/>
              <a:t>3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297986" name="Rectangle 2">
            <a:extLst>
              <a:ext uri="{FF2B5EF4-FFF2-40B4-BE49-F238E27FC236}">
                <a16:creationId xmlns:a16="http://schemas.microsoft.com/office/drawing/2014/main" id="{464B46E1-0195-F88D-93C5-E78284C6E0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Κατηγορίες Η/Υ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B148F20-D311-0237-AB45-A99AA1A69A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" y="1143000"/>
            <a:ext cx="7924800" cy="4089400"/>
          </a:xfrm>
        </p:spPr>
        <p:txBody>
          <a:bodyPr/>
          <a:lstStyle/>
          <a:p>
            <a:pPr marL="0" indent="0"/>
            <a:r>
              <a:rPr lang="el-GR" altLang="en-US" sz="2000">
                <a:solidFill>
                  <a:srgbClr val="FF0000"/>
                </a:solidFill>
                <a:ea typeface="ＭＳ Ｐゴシック" panose="020B0600070205080204" pitchFamily="34" charset="-128"/>
              </a:rPr>
              <a:t>Ηλεκτρονικά εξαρτήματα:</a:t>
            </a:r>
            <a:r>
              <a:rPr lang="el-GR" altLang="en-US" sz="2000">
                <a:ea typeface="ＭＳ Ｐゴシック" panose="020B0600070205080204" pitchFamily="34" charset="-128"/>
              </a:rPr>
              <a:t> ταχύτητα, αξιοπιστία, ικανότητα λειτουργίας σε δύσκολα περιβάλλοντα.</a:t>
            </a:r>
          </a:p>
          <a:p>
            <a:pPr marL="0" indent="0"/>
            <a:endParaRPr lang="el-GR" altLang="en-US" sz="2000">
              <a:ea typeface="ＭＳ Ｐゴシック" panose="020B0600070205080204" pitchFamily="34" charset="-128"/>
            </a:endParaRPr>
          </a:p>
          <a:p>
            <a:pPr marL="0" indent="0"/>
            <a:r>
              <a:rPr lang="el-GR" altLang="en-US" sz="1600">
                <a:solidFill>
                  <a:srgbClr val="FF0000"/>
                </a:solidFill>
                <a:ea typeface="ＭＳ Ｐゴシック" panose="020B0600070205080204" pitchFamily="34" charset="-128"/>
              </a:rPr>
              <a:t>Μεγάλοι υπολογιστές (</a:t>
            </a:r>
            <a:r>
              <a:rPr lang="en-US" altLang="en-US" sz="1600">
                <a:solidFill>
                  <a:srgbClr val="FF0000"/>
                </a:solidFill>
                <a:ea typeface="ＭＳ Ｐゴシック" panose="020B0600070205080204" pitchFamily="34" charset="-128"/>
              </a:rPr>
              <a:t>mainframes)</a:t>
            </a:r>
            <a:r>
              <a:rPr lang="el-GR" altLang="en-US" sz="1600">
                <a:solidFill>
                  <a:srgbClr val="FF0000"/>
                </a:solidFill>
                <a:ea typeface="ＭＳ Ｐゴシック" panose="020B0600070205080204" pitchFamily="34" charset="-128"/>
              </a:rPr>
              <a:t>:</a:t>
            </a:r>
            <a:r>
              <a:rPr lang="el-GR" altLang="en-US" sz="1600">
                <a:ea typeface="ＭＳ Ｐゴシック" panose="020B0600070205080204" pitchFamily="34" charset="-128"/>
              </a:rPr>
              <a:t> εκατοντάδες χιλιάδες €, ταχείς στην εκτέλεση υπολογιστών, μεγάλη μνήμη, σύνδεση με μεγάλο αριθμό</a:t>
            </a:r>
            <a:r>
              <a:rPr lang="en-US" altLang="en-US" sz="1600">
                <a:ea typeface="ＭＳ Ｐゴシック" panose="020B0600070205080204" pitchFamily="34" charset="-128"/>
              </a:rPr>
              <a:t> </a:t>
            </a:r>
            <a:r>
              <a:rPr lang="el-GR" altLang="en-US" sz="1600">
                <a:ea typeface="ＭＳ Ｐゴシック" panose="020B0600070205080204" pitchFamily="34" charset="-128"/>
              </a:rPr>
              <a:t>συσκευών </a:t>
            </a:r>
            <a:r>
              <a:rPr lang="en-US" altLang="en-US" sz="1600">
                <a:ea typeface="ＭＳ Ｐゴシック" panose="020B0600070205080204" pitchFamily="34" charset="-128"/>
              </a:rPr>
              <a:t>I/O</a:t>
            </a:r>
            <a:r>
              <a:rPr lang="el-GR" altLang="en-US" sz="1600">
                <a:ea typeface="ＭＳ Ｐゴシック" panose="020B0600070205080204" pitchFamily="34" charset="-128"/>
              </a:rPr>
              <a:t> </a:t>
            </a:r>
            <a:endParaRPr lang="en-US" altLang="en-US" sz="1600">
              <a:ea typeface="ＭＳ Ｐゴシック" panose="020B0600070205080204" pitchFamily="34" charset="-128"/>
            </a:endParaRPr>
          </a:p>
          <a:p>
            <a:pPr marL="0" indent="0"/>
            <a:endParaRPr lang="en-US" altLang="en-US" sz="1600">
              <a:ea typeface="ＭＳ Ｐゴシック" panose="020B0600070205080204" pitchFamily="34" charset="-128"/>
            </a:endParaRPr>
          </a:p>
          <a:p>
            <a:pPr marL="0" indent="0"/>
            <a:r>
              <a:rPr lang="el-GR" altLang="en-US" sz="1600">
                <a:solidFill>
                  <a:srgbClr val="FF0000"/>
                </a:solidFill>
                <a:ea typeface="ＭＳ Ｐゴシック" panose="020B0600070205080204" pitchFamily="34" charset="-128"/>
              </a:rPr>
              <a:t>Μίνι υπολογιστές</a:t>
            </a:r>
            <a:r>
              <a:rPr lang="en-US" altLang="en-US" sz="1600">
                <a:solidFill>
                  <a:srgbClr val="FF0000"/>
                </a:solidFill>
                <a:ea typeface="ＭＳ Ｐゴシック" panose="020B0600070205080204" pitchFamily="34" charset="-128"/>
              </a:rPr>
              <a:t> (mini computers)</a:t>
            </a:r>
            <a:r>
              <a:rPr lang="el-GR" altLang="en-US" sz="1600">
                <a:solidFill>
                  <a:srgbClr val="FF0000"/>
                </a:solidFill>
                <a:ea typeface="ＭＳ Ｐゴシック" panose="020B0600070205080204" pitchFamily="34" charset="-128"/>
              </a:rPr>
              <a:t>:</a:t>
            </a:r>
            <a:r>
              <a:rPr lang="el-GR" altLang="en-US" sz="1600">
                <a:ea typeface="ＭＳ Ｐゴシック" panose="020B0600070205080204" pitchFamily="34" charset="-128"/>
              </a:rPr>
              <a:t> χιλιάδες €, πιο αργοί και μικρότεροι</a:t>
            </a:r>
          </a:p>
          <a:p>
            <a:pPr marL="0" indent="0"/>
            <a:endParaRPr lang="el-GR" altLang="en-US" sz="1600">
              <a:ea typeface="ＭＳ Ｐゴシック" panose="020B0600070205080204" pitchFamily="34" charset="-128"/>
            </a:endParaRPr>
          </a:p>
          <a:p>
            <a:pPr marL="0" indent="0"/>
            <a:r>
              <a:rPr lang="el-GR" altLang="en-US" sz="1600">
                <a:solidFill>
                  <a:srgbClr val="FF0000"/>
                </a:solidFill>
                <a:ea typeface="ＭＳ Ｐゴシック" panose="020B0600070205080204" pitchFamily="34" charset="-128"/>
              </a:rPr>
              <a:t>Μικροϋπολογιστές</a:t>
            </a:r>
            <a:r>
              <a:rPr lang="en-US" altLang="en-US" sz="1600">
                <a:solidFill>
                  <a:srgbClr val="FF0000"/>
                </a:solidFill>
                <a:ea typeface="ＭＳ Ｐゴシック" panose="020B0600070205080204" pitchFamily="34" charset="-128"/>
              </a:rPr>
              <a:t>  (micro-computers)</a:t>
            </a:r>
            <a:r>
              <a:rPr lang="el-GR" altLang="en-US" sz="1600">
                <a:solidFill>
                  <a:srgbClr val="FF0000"/>
                </a:solidFill>
                <a:ea typeface="ＭＳ Ｐゴシック" panose="020B0600070205080204" pitchFamily="34" charset="-128"/>
              </a:rPr>
              <a:t>:</a:t>
            </a:r>
            <a:r>
              <a:rPr lang="el-GR" altLang="en-US" sz="1600">
                <a:ea typeface="ＭＳ Ｐゴシック" panose="020B0600070205080204" pitchFamily="34" charset="-128"/>
              </a:rPr>
              <a:t> λίγα €, εξαιρετικά συμπαγείς, σχετικά αργοί και με μικρή μνήμη, λίγες ευκολίες για σύνδεση με συσκευές </a:t>
            </a:r>
            <a:r>
              <a:rPr lang="en-US" altLang="en-US" sz="1600">
                <a:ea typeface="ＭＳ Ｐゴシック" panose="020B0600070205080204" pitchFamily="34" charset="-128"/>
              </a:rPr>
              <a:t> I/O</a:t>
            </a:r>
            <a:r>
              <a:rPr lang="el-GR" altLang="en-US" sz="1800">
                <a:ea typeface="ＭＳ Ｐゴシック" panose="020B0600070205080204" pitchFamily="34" charset="-128"/>
              </a:rPr>
              <a:t>  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3FA1A52A-11F1-7405-19B9-6AAD71D68FFD}"/>
              </a:ext>
            </a:extLst>
          </p:cNvPr>
          <p:cNvGrpSpPr>
            <a:grpSpLocks/>
          </p:cNvGrpSpPr>
          <p:nvPr/>
        </p:nvGrpSpPr>
        <p:grpSpPr bwMode="auto">
          <a:xfrm>
            <a:off x="7213600" y="2019300"/>
            <a:ext cx="2055813" cy="2438400"/>
            <a:chOff x="4544" y="1272"/>
            <a:chExt cx="1295" cy="1536"/>
          </a:xfrm>
        </p:grpSpPr>
        <p:sp>
          <p:nvSpPr>
            <p:cNvPr id="22533" name="AutoShape 5">
              <a:extLst>
                <a:ext uri="{FF2B5EF4-FFF2-40B4-BE49-F238E27FC236}">
                  <a16:creationId xmlns:a16="http://schemas.microsoft.com/office/drawing/2014/main" id="{B9F27C15-C834-756D-47FE-3A4C946EF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1272"/>
              <a:ext cx="600" cy="1536"/>
            </a:xfrm>
            <a:prstGeom prst="rightBrace">
              <a:avLst>
                <a:gd name="adj1" fmla="val 21333"/>
                <a:gd name="adj2" fmla="val 50000"/>
              </a:avLst>
            </a:prstGeom>
            <a:noFill/>
            <a:ln w="9525">
              <a:solidFill>
                <a:srgbClr val="00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l-GR" altLang="en-US"/>
            </a:p>
          </p:txBody>
        </p:sp>
        <p:sp>
          <p:nvSpPr>
            <p:cNvPr id="22534" name="Text Box 6">
              <a:extLst>
                <a:ext uri="{FF2B5EF4-FFF2-40B4-BE49-F238E27FC236}">
                  <a16:creationId xmlns:a16="http://schemas.microsoft.com/office/drawing/2014/main" id="{FA6EDDD3-3B74-8445-F3E9-F2AA8B9E75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6" y="1817"/>
              <a:ext cx="913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n-US">
                  <a:solidFill>
                    <a:srgbClr val="00CC00"/>
                  </a:solidFill>
                </a:rPr>
                <a:t>Κοινές </a:t>
              </a:r>
            </a:p>
            <a:p>
              <a:r>
                <a:rPr lang="el-GR" altLang="en-US">
                  <a:solidFill>
                    <a:srgbClr val="00CC00"/>
                  </a:solidFill>
                </a:rPr>
                <a:t>αρχές</a:t>
              </a:r>
            </a:p>
            <a:p>
              <a:r>
                <a:rPr lang="el-GR" altLang="en-US">
                  <a:solidFill>
                    <a:srgbClr val="00CC00"/>
                  </a:solidFill>
                </a:rPr>
                <a:t>σχεδιασμού</a:t>
              </a:r>
              <a:r>
                <a:rPr lang="el-GR" altLang="en-US"/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5 - Θέση αριθμού διαφάνειας">
            <a:extLst>
              <a:ext uri="{FF2B5EF4-FFF2-40B4-BE49-F238E27FC236}">
                <a16:creationId xmlns:a16="http://schemas.microsoft.com/office/drawing/2014/main" id="{EB4FDE18-4386-937F-7EC6-C13D834A5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DA3E7C4-D98E-F841-9F71-88AFC48024A6}" type="slidenum">
              <a:rPr lang="en-US" altLang="en-US" sz="1000" smtClean="0">
                <a:solidFill>
                  <a:schemeClr val="bg1"/>
                </a:solidFill>
              </a:rPr>
              <a:pPr/>
              <a:t>4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299010" name="Rectangle 2">
            <a:extLst>
              <a:ext uri="{FF2B5EF4-FFF2-40B4-BE49-F238E27FC236}">
                <a16:creationId xmlns:a16="http://schemas.microsoft.com/office/drawing/2014/main" id="{4844DFEB-AA68-EB30-FBBB-44026932F2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Κάρτες Η/Υ</a:t>
            </a:r>
          </a:p>
        </p:txBody>
      </p:sp>
      <p:pic>
        <p:nvPicPr>
          <p:cNvPr id="23555" name="Picture 4" descr="mso47B94">
            <a:extLst>
              <a:ext uri="{FF2B5EF4-FFF2-40B4-BE49-F238E27FC236}">
                <a16:creationId xmlns:a16="http://schemas.microsoft.com/office/drawing/2014/main" id="{AFDE77D0-8408-5774-6E7A-A063751E5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" t="1869" r="2332" b="6355"/>
          <a:stretch>
            <a:fillRect/>
          </a:stretch>
        </p:blipFill>
        <p:spPr bwMode="auto">
          <a:xfrm>
            <a:off x="152400" y="1157288"/>
            <a:ext cx="4637088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6">
            <a:extLst>
              <a:ext uri="{FF2B5EF4-FFF2-40B4-BE49-F238E27FC236}">
                <a16:creationId xmlns:a16="http://schemas.microsoft.com/office/drawing/2014/main" id="{BA321AE2-D7DB-C827-CAC9-0C385A71C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2025" y="3138488"/>
            <a:ext cx="20018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/>
              <a:t>Κάρτα επέκτασης</a:t>
            </a:r>
          </a:p>
        </p:txBody>
      </p:sp>
      <p:sp>
        <p:nvSpPr>
          <p:cNvPr id="23557" name="Text Box 7">
            <a:extLst>
              <a:ext uri="{FF2B5EF4-FFF2-40B4-BE49-F238E27FC236}">
                <a16:creationId xmlns:a16="http://schemas.microsoft.com/office/drawing/2014/main" id="{AAB7537C-8D11-41DA-9EC6-9692031AE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525" y="4319588"/>
            <a:ext cx="17891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/>
              <a:t>Μητρική κάρτα</a:t>
            </a:r>
          </a:p>
        </p:txBody>
      </p:sp>
      <p:pic>
        <p:nvPicPr>
          <p:cNvPr id="23558" name="Picture 8" descr="mso99B83">
            <a:extLst>
              <a:ext uri="{FF2B5EF4-FFF2-40B4-BE49-F238E27FC236}">
                <a16:creationId xmlns:a16="http://schemas.microsoft.com/office/drawing/2014/main" id="{91DFF14E-6B74-D060-58F8-F52ECD165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" t="6163" r="1228" b="5602"/>
          <a:stretch>
            <a:fillRect/>
          </a:stretch>
        </p:blipFill>
        <p:spPr bwMode="auto">
          <a:xfrm>
            <a:off x="4867275" y="1076325"/>
            <a:ext cx="40068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Text Box 10">
            <a:extLst>
              <a:ext uri="{FF2B5EF4-FFF2-40B4-BE49-F238E27FC236}">
                <a16:creationId xmlns:a16="http://schemas.microsoft.com/office/drawing/2014/main" id="{F41439B9-C931-F5F5-5FE6-3B8541E4C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4840288"/>
            <a:ext cx="902017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0000"/>
                </a:solidFill>
              </a:rPr>
              <a:t>Chip</a:t>
            </a:r>
            <a:r>
              <a:rPr lang="en-US" altLang="en-US"/>
              <a:t> </a:t>
            </a:r>
            <a:r>
              <a:rPr lang="el-GR" altLang="en-US"/>
              <a:t>= </a:t>
            </a:r>
            <a:r>
              <a:rPr lang="el-GR" altLang="en-US">
                <a:solidFill>
                  <a:schemeClr val="hlink"/>
                </a:solidFill>
              </a:rPr>
              <a:t>φλούδα κρυσταλλικού πυριτίου με ίχνη φωσφόρου, βόρίου, στρώματα διοξειδίου του πυριτίου και λουρίδες αλουμινίου</a:t>
            </a:r>
            <a:endParaRPr lang="el-GR" altLang="en-US"/>
          </a:p>
          <a:p>
            <a:endParaRPr lang="el-GR" altLang="en-US"/>
          </a:p>
          <a:p>
            <a:r>
              <a:rPr lang="el-GR" altLang="en-US">
                <a:solidFill>
                  <a:srgbClr val="FF0000"/>
                </a:solidFill>
              </a:rPr>
              <a:t>Πυρίτιο με ίχνη φωσφόρου =</a:t>
            </a:r>
            <a:r>
              <a:rPr lang="el-GR" altLang="en-US"/>
              <a:t> </a:t>
            </a:r>
            <a:r>
              <a:rPr lang="el-GR" altLang="en-US">
                <a:solidFill>
                  <a:schemeClr val="hlink"/>
                </a:solidFill>
              </a:rPr>
              <a:t>ημιαγωγός τύπου –</a:t>
            </a:r>
            <a:r>
              <a:rPr lang="en-US" altLang="en-US">
                <a:solidFill>
                  <a:schemeClr val="hlink"/>
                </a:solidFill>
              </a:rPr>
              <a:t>n </a:t>
            </a:r>
            <a:r>
              <a:rPr lang="en-US" altLang="en-US">
                <a:solidFill>
                  <a:schemeClr val="hlink"/>
                </a:solidFill>
                <a:sym typeface="Wingdings" pitchFamily="2" charset="2"/>
              </a:rPr>
              <a:t> </a:t>
            </a:r>
            <a:r>
              <a:rPr lang="el-GR" altLang="en-US">
                <a:solidFill>
                  <a:schemeClr val="hlink"/>
                </a:solidFill>
                <a:sym typeface="Wingdings" pitchFamily="2" charset="2"/>
              </a:rPr>
              <a:t>άγει αρνητικά ηλεκτρικά φορτία</a:t>
            </a:r>
            <a:endParaRPr lang="en-US" altLang="en-US">
              <a:solidFill>
                <a:schemeClr val="hlink"/>
              </a:solidFill>
            </a:endParaRPr>
          </a:p>
          <a:p>
            <a:r>
              <a:rPr lang="el-GR" altLang="en-US">
                <a:solidFill>
                  <a:srgbClr val="FF0000"/>
                </a:solidFill>
              </a:rPr>
              <a:t>Πυρίτιο με ίχνη βόριου =</a:t>
            </a:r>
            <a:r>
              <a:rPr lang="el-GR" altLang="en-US"/>
              <a:t> </a:t>
            </a:r>
            <a:r>
              <a:rPr lang="el-GR" altLang="en-US">
                <a:solidFill>
                  <a:schemeClr val="hlink"/>
                </a:solidFill>
              </a:rPr>
              <a:t>ημιαγωγός τύπου-</a:t>
            </a:r>
            <a:r>
              <a:rPr lang="en-US" altLang="en-US">
                <a:solidFill>
                  <a:schemeClr val="hlink"/>
                </a:solidFill>
              </a:rPr>
              <a:t>p</a:t>
            </a:r>
            <a:r>
              <a:rPr lang="en-US" altLang="en-US">
                <a:solidFill>
                  <a:schemeClr val="hlink"/>
                </a:solidFill>
                <a:sym typeface="Wingdings" pitchFamily="2" charset="2"/>
              </a:rPr>
              <a:t> </a:t>
            </a:r>
            <a:r>
              <a:rPr lang="el-GR" altLang="en-US">
                <a:solidFill>
                  <a:schemeClr val="hlink"/>
                </a:solidFill>
                <a:sym typeface="Wingdings" pitchFamily="2" charset="2"/>
              </a:rPr>
              <a:t>άγει θετικά ηλεκτρικά φορτία</a:t>
            </a:r>
            <a:endParaRPr lang="en-US" altLang="en-US">
              <a:solidFill>
                <a:schemeClr val="hlink"/>
              </a:solidFill>
            </a:endParaRPr>
          </a:p>
          <a:p>
            <a:endParaRPr lang="el-GR" alt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6 - Θέση αριθμού διαφάνειας">
            <a:extLst>
              <a:ext uri="{FF2B5EF4-FFF2-40B4-BE49-F238E27FC236}">
                <a16:creationId xmlns:a16="http://schemas.microsoft.com/office/drawing/2014/main" id="{0D73C23A-A28F-642D-94BE-35EC7F0D3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1D2B0C9-62FA-5044-ADEF-4CA465995406}" type="slidenum">
              <a:rPr lang="en-US" altLang="en-US" sz="1000" smtClean="0">
                <a:solidFill>
                  <a:schemeClr val="bg1"/>
                </a:solidFill>
              </a:rPr>
              <a:pPr/>
              <a:t>5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00034" name="Rectangle 2">
            <a:extLst>
              <a:ext uri="{FF2B5EF4-FFF2-40B4-BE49-F238E27FC236}">
                <a16:creationId xmlns:a16="http://schemas.microsoft.com/office/drawing/2014/main" id="{5BCB81CA-5840-DB20-D194-A693E57B91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Τρανζίστορ</a:t>
            </a:r>
          </a:p>
        </p:txBody>
      </p:sp>
      <p:sp>
        <p:nvSpPr>
          <p:cNvPr id="24579" name="Rectangle 4">
            <a:extLst>
              <a:ext uri="{FF2B5EF4-FFF2-40B4-BE49-F238E27FC236}">
                <a16:creationId xmlns:a16="http://schemas.microsoft.com/office/drawing/2014/main" id="{73A09EB2-4B28-CCCA-2B2E-02C01DD8DD6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16300" y="4216400"/>
            <a:ext cx="3048000" cy="698500"/>
          </a:xfrm>
        </p:spPr>
        <p:txBody>
          <a:bodyPr/>
          <a:lstStyle/>
          <a:p>
            <a:pPr marL="0" indent="0">
              <a:lnSpc>
                <a:spcPct val="90000"/>
              </a:lnSpc>
            </a:pPr>
            <a:r>
              <a:rPr lang="el-GR" altLang="en-US" sz="2000">
                <a:ea typeface="ＭＳ Ｐゴシック" panose="020B0600070205080204" pitchFamily="34" charset="-128"/>
              </a:rPr>
              <a:t>1 </a:t>
            </a:r>
            <a:r>
              <a:rPr lang="en-US" altLang="en-US" sz="2000">
                <a:ea typeface="ＭＳ Ｐゴシック" panose="020B0600070205080204" pitchFamily="34" charset="-128"/>
              </a:rPr>
              <a:t>chip </a:t>
            </a:r>
            <a:r>
              <a:rPr lang="el-GR" altLang="en-US" sz="2000">
                <a:ea typeface="ＭＳ Ｐゴシック" panose="020B0600070205080204" pitchFamily="34" charset="-128"/>
              </a:rPr>
              <a:t>περιέχει               &gt; 100.000 τρανζίστορ</a:t>
            </a:r>
          </a:p>
        </p:txBody>
      </p:sp>
      <p:pic>
        <p:nvPicPr>
          <p:cNvPr id="24580" name="Picture 6" descr="msoAD0E3">
            <a:extLst>
              <a:ext uri="{FF2B5EF4-FFF2-40B4-BE49-F238E27FC236}">
                <a16:creationId xmlns:a16="http://schemas.microsoft.com/office/drawing/2014/main" id="{928BC337-26C8-7FA4-B015-C4D9FA9D8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5" y="1512888"/>
            <a:ext cx="5691188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5 - Θέση αριθμού διαφάνειας">
            <a:extLst>
              <a:ext uri="{FF2B5EF4-FFF2-40B4-BE49-F238E27FC236}">
                <a16:creationId xmlns:a16="http://schemas.microsoft.com/office/drawing/2014/main" id="{6BE97DF6-7AAB-EB0F-5D5E-66CA09243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250546F0-7710-D340-A3CE-9BC03721E5BE}" type="slidenum">
              <a:rPr lang="en-US" altLang="en-US" sz="1000" smtClean="0">
                <a:solidFill>
                  <a:schemeClr val="bg1"/>
                </a:solidFill>
              </a:rPr>
              <a:pPr/>
              <a:t>6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02082" name="Rectangle 2">
            <a:extLst>
              <a:ext uri="{FF2B5EF4-FFF2-40B4-BE49-F238E27FC236}">
                <a16:creationId xmlns:a16="http://schemas.microsoft.com/office/drawing/2014/main" id="{51D414CB-EEF0-19AD-20CC-ABAD62529B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Πύλες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94B5AEDD-313F-18B6-D8D6-34A6DC2086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4200" y="2260600"/>
            <a:ext cx="7924800" cy="355600"/>
          </a:xfrm>
        </p:spPr>
        <p:txBody>
          <a:bodyPr/>
          <a:lstStyle/>
          <a:p>
            <a:pPr marL="0" indent="0">
              <a:lnSpc>
                <a:spcPct val="80000"/>
              </a:lnSpc>
            </a:pPr>
            <a:r>
              <a:rPr lang="el-GR" altLang="en-US" sz="2000">
                <a:ea typeface="ＭＳ Ｐゴシック" panose="020B0600070205080204" pitchFamily="34" charset="-128"/>
              </a:rPr>
              <a:t>Πύλη (</a:t>
            </a:r>
            <a:r>
              <a:rPr lang="en-US" altLang="en-US" sz="2000">
                <a:ea typeface="ＭＳ Ｐゴシック" panose="020B0600070205080204" pitchFamily="34" charset="-128"/>
              </a:rPr>
              <a:t>Gate): </a:t>
            </a:r>
            <a:r>
              <a:rPr lang="el-GR" altLang="en-US" sz="2000">
                <a:ea typeface="ＭＳ Ｐゴシック" panose="020B0600070205080204" pitchFamily="34" charset="-128"/>
              </a:rPr>
              <a:t>ομάδα από τρανζίστορ</a:t>
            </a:r>
            <a:r>
              <a:rPr lang="en-US" altLang="en-US" sz="2000">
                <a:ea typeface="ＭＳ Ｐゴシック" panose="020B0600070205080204" pitchFamily="34" charset="-128"/>
              </a:rPr>
              <a:t> </a:t>
            </a:r>
            <a:endParaRPr lang="el-GR" altLang="en-US" sz="2000">
              <a:ea typeface="ＭＳ Ｐゴシック" panose="020B0600070205080204" pitchFamily="34" charset="-128"/>
            </a:endParaRPr>
          </a:p>
        </p:txBody>
      </p:sp>
      <p:pic>
        <p:nvPicPr>
          <p:cNvPr id="25604" name="Picture 4" descr="mso6E910">
            <a:extLst>
              <a:ext uri="{FF2B5EF4-FFF2-40B4-BE49-F238E27FC236}">
                <a16:creationId xmlns:a16="http://schemas.microsoft.com/office/drawing/2014/main" id="{8881E5CA-3012-8B62-DC8D-CCC7B2DE6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1169988"/>
            <a:ext cx="2379663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5">
            <a:extLst>
              <a:ext uri="{FF2B5EF4-FFF2-40B4-BE49-F238E27FC236}">
                <a16:creationId xmlns:a16="http://schemas.microsoft.com/office/drawing/2014/main" id="{5F1ACFC3-7558-7BEE-CC47-84F79D657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4318000"/>
            <a:ext cx="31242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l-GR" altLang="en-US" b="1">
                <a:solidFill>
                  <a:schemeClr val="accent2"/>
                </a:solidFill>
                <a:latin typeface="Arial" panose="020B0604020202020204" pitchFamily="34" charset="0"/>
              </a:rPr>
              <a:t>Είσοδος</a:t>
            </a:r>
            <a:r>
              <a:rPr lang="en-US" altLang="en-US" b="1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  <a:r>
              <a:rPr lang="el-GR" altLang="en-US" b="1">
                <a:solidFill>
                  <a:schemeClr val="accent2"/>
                </a:solidFill>
                <a:latin typeface="Arial" panose="020B0604020202020204" pitchFamily="34" charset="0"/>
              </a:rPr>
              <a:t> δύο τιμές 0 ή 1 </a:t>
            </a:r>
          </a:p>
        </p:txBody>
      </p:sp>
      <p:grpSp>
        <p:nvGrpSpPr>
          <p:cNvPr id="25606" name="Group 9">
            <a:extLst>
              <a:ext uri="{FF2B5EF4-FFF2-40B4-BE49-F238E27FC236}">
                <a16:creationId xmlns:a16="http://schemas.microsoft.com/office/drawing/2014/main" id="{52F26016-0AA9-A10A-C6C1-F0905758052E}"/>
              </a:ext>
            </a:extLst>
          </p:cNvPr>
          <p:cNvGrpSpPr>
            <a:grpSpLocks/>
          </p:cNvGrpSpPr>
          <p:nvPr/>
        </p:nvGrpSpPr>
        <p:grpSpPr bwMode="auto">
          <a:xfrm>
            <a:off x="5699125" y="3862388"/>
            <a:ext cx="1857375" cy="955675"/>
            <a:chOff x="1822" y="3121"/>
            <a:chExt cx="1170" cy="602"/>
          </a:xfrm>
        </p:grpSpPr>
        <p:sp>
          <p:nvSpPr>
            <p:cNvPr id="25607" name="Freeform 6">
              <a:extLst>
                <a:ext uri="{FF2B5EF4-FFF2-40B4-BE49-F238E27FC236}">
                  <a16:creationId xmlns:a16="http://schemas.microsoft.com/office/drawing/2014/main" id="{8CB0BF7F-B7CC-9F6C-BD5A-A417B54A6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6" y="3280"/>
              <a:ext cx="896" cy="304"/>
            </a:xfrm>
            <a:custGeom>
              <a:avLst/>
              <a:gdLst>
                <a:gd name="T0" fmla="*/ 0 w 896"/>
                <a:gd name="T1" fmla="*/ 304 h 304"/>
                <a:gd name="T2" fmla="*/ 304 w 896"/>
                <a:gd name="T3" fmla="*/ 304 h 304"/>
                <a:gd name="T4" fmla="*/ 304 w 896"/>
                <a:gd name="T5" fmla="*/ 0 h 304"/>
                <a:gd name="T6" fmla="*/ 632 w 896"/>
                <a:gd name="T7" fmla="*/ 0 h 304"/>
                <a:gd name="T8" fmla="*/ 632 w 896"/>
                <a:gd name="T9" fmla="*/ 296 h 304"/>
                <a:gd name="T10" fmla="*/ 896 w 896"/>
                <a:gd name="T11" fmla="*/ 296 h 3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96"/>
                <a:gd name="T19" fmla="*/ 0 h 304"/>
                <a:gd name="T20" fmla="*/ 896 w 896"/>
                <a:gd name="T21" fmla="*/ 304 h 3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96" h="304">
                  <a:moveTo>
                    <a:pt x="0" y="304"/>
                  </a:moveTo>
                  <a:lnTo>
                    <a:pt x="304" y="304"/>
                  </a:lnTo>
                  <a:lnTo>
                    <a:pt x="304" y="0"/>
                  </a:lnTo>
                  <a:lnTo>
                    <a:pt x="632" y="0"/>
                  </a:lnTo>
                  <a:lnTo>
                    <a:pt x="632" y="296"/>
                  </a:lnTo>
                  <a:lnTo>
                    <a:pt x="896" y="29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08" name="Text Box 7">
              <a:extLst>
                <a:ext uri="{FF2B5EF4-FFF2-40B4-BE49-F238E27FC236}">
                  <a16:creationId xmlns:a16="http://schemas.microsoft.com/office/drawing/2014/main" id="{760221A9-5A73-194A-89AB-031DCA21AD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2" y="3473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n-US"/>
                <a:t>0</a:t>
              </a:r>
            </a:p>
          </p:txBody>
        </p:sp>
        <p:sp>
          <p:nvSpPr>
            <p:cNvPr id="25609" name="Text Box 8">
              <a:extLst>
                <a:ext uri="{FF2B5EF4-FFF2-40B4-BE49-F238E27FC236}">
                  <a16:creationId xmlns:a16="http://schemas.microsoft.com/office/drawing/2014/main" id="{DE4D6C1C-68FC-05B3-81AD-7D17D9943F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0" y="3121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n-US"/>
                <a:t>1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5 - Θέση αριθμού διαφάνειας">
            <a:extLst>
              <a:ext uri="{FF2B5EF4-FFF2-40B4-BE49-F238E27FC236}">
                <a16:creationId xmlns:a16="http://schemas.microsoft.com/office/drawing/2014/main" id="{0FA8BE54-8011-29A9-5165-D459ADEBD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49C2FE7-51D6-9943-B4BC-BD6C343BC401}" type="slidenum">
              <a:rPr lang="en-US" altLang="en-US" sz="1000" smtClean="0">
                <a:solidFill>
                  <a:schemeClr val="bg1"/>
                </a:solidFill>
              </a:rPr>
              <a:pPr/>
              <a:t>7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80930" name="Rectangle 2">
            <a:extLst>
              <a:ext uri="{FF2B5EF4-FFF2-40B4-BE49-F238E27FC236}">
                <a16:creationId xmlns:a16="http://schemas.microsoft.com/office/drawing/2014/main" id="{149ABE7B-1DC7-8CF9-8D0F-969AF9774A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Πύλες</a:t>
            </a:r>
          </a:p>
        </p:txBody>
      </p:sp>
      <p:sp>
        <p:nvSpPr>
          <p:cNvPr id="26627" name="Line 12">
            <a:extLst>
              <a:ext uri="{FF2B5EF4-FFF2-40B4-BE49-F238E27FC236}">
                <a16:creationId xmlns:a16="http://schemas.microsoft.com/office/drawing/2014/main" id="{1E902982-2C5E-5AB5-9795-E6F336297A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" y="4260850"/>
            <a:ext cx="137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8" name="Line 13">
            <a:extLst>
              <a:ext uri="{FF2B5EF4-FFF2-40B4-BE49-F238E27FC236}">
                <a16:creationId xmlns:a16="http://schemas.microsoft.com/office/drawing/2014/main" id="{B98FD17D-1334-586F-69D7-FB526508F72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7063" y="4256088"/>
            <a:ext cx="137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9" name="Line 14">
            <a:extLst>
              <a:ext uri="{FF2B5EF4-FFF2-40B4-BE49-F238E27FC236}">
                <a16:creationId xmlns:a16="http://schemas.microsoft.com/office/drawing/2014/main" id="{55421E3A-341B-9491-2671-BED54FB859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08188" y="4252913"/>
            <a:ext cx="1176337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0" name="Line 15">
            <a:extLst>
              <a:ext uri="{FF2B5EF4-FFF2-40B4-BE49-F238E27FC236}">
                <a16:creationId xmlns:a16="http://schemas.microsoft.com/office/drawing/2014/main" id="{8D66D757-FDC4-7516-AF53-728436746D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463" y="4967288"/>
            <a:ext cx="137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1" name="Line 16">
            <a:extLst>
              <a:ext uri="{FF2B5EF4-FFF2-40B4-BE49-F238E27FC236}">
                <a16:creationId xmlns:a16="http://schemas.microsoft.com/office/drawing/2014/main" id="{1C96E8A6-D261-7F73-8367-7570C9100A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1825" y="4962525"/>
            <a:ext cx="137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2" name="Line 17">
            <a:extLst>
              <a:ext uri="{FF2B5EF4-FFF2-40B4-BE49-F238E27FC236}">
                <a16:creationId xmlns:a16="http://schemas.microsoft.com/office/drawing/2014/main" id="{CA856D64-AA81-D189-5C48-9F454558D2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12950" y="4960938"/>
            <a:ext cx="1098550" cy="5191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3" name="Freeform 18">
            <a:extLst>
              <a:ext uri="{FF2B5EF4-FFF2-40B4-BE49-F238E27FC236}">
                <a16:creationId xmlns:a16="http://schemas.microsoft.com/office/drawing/2014/main" id="{2D8BE1F5-A563-DE8F-A230-C983C4C5E19D}"/>
              </a:ext>
            </a:extLst>
          </p:cNvPr>
          <p:cNvSpPr>
            <a:spLocks/>
          </p:cNvSpPr>
          <p:nvPr/>
        </p:nvSpPr>
        <p:spPr bwMode="auto">
          <a:xfrm>
            <a:off x="633413" y="3873500"/>
            <a:ext cx="1857375" cy="2298700"/>
          </a:xfrm>
          <a:custGeom>
            <a:avLst/>
            <a:gdLst>
              <a:gd name="T0" fmla="*/ 0 w 1184"/>
              <a:gd name="T1" fmla="*/ 2147483646 h 936"/>
              <a:gd name="T2" fmla="*/ 2147483646 w 1184"/>
              <a:gd name="T3" fmla="*/ 0 h 936"/>
              <a:gd name="T4" fmla="*/ 2147483646 w 1184"/>
              <a:gd name="T5" fmla="*/ 2147483646 h 936"/>
              <a:gd name="T6" fmla="*/ 0 60000 65536"/>
              <a:gd name="T7" fmla="*/ 0 60000 65536"/>
              <a:gd name="T8" fmla="*/ 0 60000 65536"/>
              <a:gd name="T9" fmla="*/ 0 w 1184"/>
              <a:gd name="T10" fmla="*/ 0 h 936"/>
              <a:gd name="T11" fmla="*/ 1184 w 1184"/>
              <a:gd name="T12" fmla="*/ 936 h 9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84" h="936">
                <a:moveTo>
                  <a:pt x="0" y="5"/>
                </a:moveTo>
                <a:lnTo>
                  <a:pt x="1184" y="0"/>
                </a:lnTo>
                <a:lnTo>
                  <a:pt x="1184" y="936"/>
                </a:lnTo>
              </a:path>
            </a:pathLst>
          </a:cu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4" name="Text Box 19">
            <a:extLst>
              <a:ext uri="{FF2B5EF4-FFF2-40B4-BE49-F238E27FC236}">
                <a16:creationId xmlns:a16="http://schemas.microsoft.com/office/drawing/2014/main" id="{4126594E-8A6C-0306-0C69-4EAABFFC2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63" y="3465513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/>
              <a:t>1</a:t>
            </a:r>
          </a:p>
        </p:txBody>
      </p:sp>
      <p:sp>
        <p:nvSpPr>
          <p:cNvPr id="26635" name="Line 22">
            <a:extLst>
              <a:ext uri="{FF2B5EF4-FFF2-40B4-BE49-F238E27FC236}">
                <a16:creationId xmlns:a16="http://schemas.microsoft.com/office/drawing/2014/main" id="{8EADE070-0A2E-E7E5-5A6A-CEC0DD39D76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46600" y="4254500"/>
            <a:ext cx="0" cy="709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6" name="Line 23">
            <a:extLst>
              <a:ext uri="{FF2B5EF4-FFF2-40B4-BE49-F238E27FC236}">
                <a16:creationId xmlns:a16="http://schemas.microsoft.com/office/drawing/2014/main" id="{35154564-3C10-0FF1-39A4-B7FE7BC5AB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43425" y="4630738"/>
            <a:ext cx="642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6637" name="Group 26">
            <a:extLst>
              <a:ext uri="{FF2B5EF4-FFF2-40B4-BE49-F238E27FC236}">
                <a16:creationId xmlns:a16="http://schemas.microsoft.com/office/drawing/2014/main" id="{2CB432F4-A95C-23EB-61A0-F657CC3C06CC}"/>
              </a:ext>
            </a:extLst>
          </p:cNvPr>
          <p:cNvGrpSpPr>
            <a:grpSpLocks/>
          </p:cNvGrpSpPr>
          <p:nvPr/>
        </p:nvGrpSpPr>
        <p:grpSpPr bwMode="auto">
          <a:xfrm>
            <a:off x="600075" y="1193800"/>
            <a:ext cx="4546600" cy="1893888"/>
            <a:chOff x="378" y="752"/>
            <a:chExt cx="2864" cy="1193"/>
          </a:xfrm>
        </p:grpSpPr>
        <p:grpSp>
          <p:nvGrpSpPr>
            <p:cNvPr id="26638" name="Group 20">
              <a:extLst>
                <a:ext uri="{FF2B5EF4-FFF2-40B4-BE49-F238E27FC236}">
                  <a16:creationId xmlns:a16="http://schemas.microsoft.com/office/drawing/2014/main" id="{22AF574B-2CAE-C9CC-1BD0-C24DE21B1F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8" y="752"/>
              <a:ext cx="2465" cy="1193"/>
              <a:chOff x="378" y="752"/>
              <a:chExt cx="2465" cy="1193"/>
            </a:xfrm>
          </p:grpSpPr>
          <p:sp>
            <p:nvSpPr>
              <p:cNvPr id="26642" name="Line 4">
                <a:extLst>
                  <a:ext uri="{FF2B5EF4-FFF2-40B4-BE49-F238E27FC236}">
                    <a16:creationId xmlns:a16="http://schemas.microsoft.com/office/drawing/2014/main" id="{49E673FC-C526-18E1-0F2E-9E456BA827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" y="1253"/>
                <a:ext cx="8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3" name="Line 5">
                <a:extLst>
                  <a:ext uri="{FF2B5EF4-FFF2-40B4-BE49-F238E27FC236}">
                    <a16:creationId xmlns:a16="http://schemas.microsoft.com/office/drawing/2014/main" id="{44752627-C8CC-90D0-B49A-FD3E6974F8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250"/>
                <a:ext cx="8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4" name="Line 6">
                <a:extLst>
                  <a:ext uri="{FF2B5EF4-FFF2-40B4-BE49-F238E27FC236}">
                    <a16:creationId xmlns:a16="http://schemas.microsoft.com/office/drawing/2014/main" id="{721A040F-EF9B-8B9B-0A10-0901455B1A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44" y="931"/>
                <a:ext cx="659" cy="31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5" name="Line 7">
                <a:extLst>
                  <a:ext uri="{FF2B5EF4-FFF2-40B4-BE49-F238E27FC236}">
                    <a16:creationId xmlns:a16="http://schemas.microsoft.com/office/drawing/2014/main" id="{5DFE9043-3E1B-5054-B21A-16C492DDD5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0" y="1698"/>
                <a:ext cx="8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6" name="Line 8">
                <a:extLst>
                  <a:ext uri="{FF2B5EF4-FFF2-40B4-BE49-F238E27FC236}">
                    <a16:creationId xmlns:a16="http://schemas.microsoft.com/office/drawing/2014/main" id="{A8BD3474-A35D-D16B-3946-415C14B507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7" y="1695"/>
                <a:ext cx="8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7" name="Line 9">
                <a:extLst>
                  <a:ext uri="{FF2B5EF4-FFF2-40B4-BE49-F238E27FC236}">
                    <a16:creationId xmlns:a16="http://schemas.microsoft.com/office/drawing/2014/main" id="{1FC1645A-73EC-54A6-FE3E-58CEE3DB22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1694"/>
                <a:ext cx="738" cy="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8" name="Freeform 10">
                <a:extLst>
                  <a:ext uri="{FF2B5EF4-FFF2-40B4-BE49-F238E27FC236}">
                    <a16:creationId xmlns:a16="http://schemas.microsoft.com/office/drawing/2014/main" id="{399DB729-905E-CB4E-8B97-51A89B24C8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" y="1009"/>
                <a:ext cx="1184" cy="936"/>
              </a:xfrm>
              <a:custGeom>
                <a:avLst/>
                <a:gdLst>
                  <a:gd name="T0" fmla="*/ 0 w 1184"/>
                  <a:gd name="T1" fmla="*/ 5 h 936"/>
                  <a:gd name="T2" fmla="*/ 1184 w 1184"/>
                  <a:gd name="T3" fmla="*/ 0 h 936"/>
                  <a:gd name="T4" fmla="*/ 1184 w 1184"/>
                  <a:gd name="T5" fmla="*/ 936 h 936"/>
                  <a:gd name="T6" fmla="*/ 0 60000 65536"/>
                  <a:gd name="T7" fmla="*/ 0 60000 65536"/>
                  <a:gd name="T8" fmla="*/ 0 60000 65536"/>
                  <a:gd name="T9" fmla="*/ 0 w 1184"/>
                  <a:gd name="T10" fmla="*/ 0 h 936"/>
                  <a:gd name="T11" fmla="*/ 1184 w 1184"/>
                  <a:gd name="T12" fmla="*/ 936 h 9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84" h="936">
                    <a:moveTo>
                      <a:pt x="0" y="5"/>
                    </a:moveTo>
                    <a:lnTo>
                      <a:pt x="1184" y="0"/>
                    </a:lnTo>
                    <a:lnTo>
                      <a:pt x="1184" y="936"/>
                    </a:lnTo>
                  </a:path>
                </a:pathLst>
              </a:cu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9" name="Text Box 11">
                <a:extLst>
                  <a:ext uri="{FF2B5EF4-FFF2-40B4-BE49-F238E27FC236}">
                    <a16:creationId xmlns:a16="http://schemas.microsoft.com/office/drawing/2014/main" id="{A287D231-B5E2-7C7F-3790-693711DA2E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8" y="7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l-GR" altLang="en-US"/>
                  <a:t>0</a:t>
                </a:r>
              </a:p>
            </p:txBody>
          </p:sp>
        </p:grpSp>
        <p:grpSp>
          <p:nvGrpSpPr>
            <p:cNvPr id="26639" name="Group 25">
              <a:extLst>
                <a:ext uri="{FF2B5EF4-FFF2-40B4-BE49-F238E27FC236}">
                  <a16:creationId xmlns:a16="http://schemas.microsoft.com/office/drawing/2014/main" id="{60D62011-B8A2-0131-EABE-ECE70CB2D4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4" y="1244"/>
              <a:ext cx="408" cy="447"/>
              <a:chOff x="2834" y="1244"/>
              <a:chExt cx="408" cy="447"/>
            </a:xfrm>
          </p:grpSpPr>
          <p:sp>
            <p:nvSpPr>
              <p:cNvPr id="26640" name="Line 21">
                <a:extLst>
                  <a:ext uri="{FF2B5EF4-FFF2-40B4-BE49-F238E27FC236}">
                    <a16:creationId xmlns:a16="http://schemas.microsoft.com/office/drawing/2014/main" id="{34A05395-4D72-048C-9ED3-DEFF27F6F8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4" y="1244"/>
                <a:ext cx="0" cy="4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1" name="Line 24">
                <a:extLst>
                  <a:ext uri="{FF2B5EF4-FFF2-40B4-BE49-F238E27FC236}">
                    <a16:creationId xmlns:a16="http://schemas.microsoft.com/office/drawing/2014/main" id="{051D4BE7-3A3B-964D-40AA-DAC1B14D68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7" y="1486"/>
                <a:ext cx="40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5 - Θέση αριθμού διαφάνειας">
            <a:extLst>
              <a:ext uri="{FF2B5EF4-FFF2-40B4-BE49-F238E27FC236}">
                <a16:creationId xmlns:a16="http://schemas.microsoft.com/office/drawing/2014/main" id="{0F70AFC6-C7A7-5F45-0362-6DF6242F2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FEC976F-F542-5D44-86E9-57BAE3F4FEE3}" type="slidenum">
              <a:rPr lang="en-US" altLang="en-US" sz="1000" smtClean="0">
                <a:solidFill>
                  <a:schemeClr val="bg1"/>
                </a:solidFill>
              </a:rPr>
              <a:pPr/>
              <a:t>8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81954" name="Rectangle 2">
            <a:extLst>
              <a:ext uri="{FF2B5EF4-FFF2-40B4-BE49-F238E27FC236}">
                <a16:creationId xmlns:a16="http://schemas.microsoft.com/office/drawing/2014/main" id="{FCB75665-6A2F-AE73-683C-E41946DD56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Πύλες</a:t>
            </a:r>
          </a:p>
        </p:txBody>
      </p:sp>
      <p:grpSp>
        <p:nvGrpSpPr>
          <p:cNvPr id="27651" name="Group 15">
            <a:extLst>
              <a:ext uri="{FF2B5EF4-FFF2-40B4-BE49-F238E27FC236}">
                <a16:creationId xmlns:a16="http://schemas.microsoft.com/office/drawing/2014/main" id="{4B5BDED5-C73D-EE88-A63B-D3112B8A7CEA}"/>
              </a:ext>
            </a:extLst>
          </p:cNvPr>
          <p:cNvGrpSpPr>
            <a:grpSpLocks/>
          </p:cNvGrpSpPr>
          <p:nvPr/>
        </p:nvGrpSpPr>
        <p:grpSpPr bwMode="auto">
          <a:xfrm>
            <a:off x="600075" y="1193800"/>
            <a:ext cx="4546600" cy="1893888"/>
            <a:chOff x="378" y="752"/>
            <a:chExt cx="2864" cy="1193"/>
          </a:xfrm>
        </p:grpSpPr>
        <p:grpSp>
          <p:nvGrpSpPr>
            <p:cNvPr id="27668" name="Group 16">
              <a:extLst>
                <a:ext uri="{FF2B5EF4-FFF2-40B4-BE49-F238E27FC236}">
                  <a16:creationId xmlns:a16="http://schemas.microsoft.com/office/drawing/2014/main" id="{EB9DD4B7-B2C6-CC6D-ECDD-0C36DDA6D8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8" y="752"/>
              <a:ext cx="2465" cy="1193"/>
              <a:chOff x="378" y="752"/>
              <a:chExt cx="2465" cy="1193"/>
            </a:xfrm>
          </p:grpSpPr>
          <p:sp>
            <p:nvSpPr>
              <p:cNvPr id="27672" name="Line 17">
                <a:extLst>
                  <a:ext uri="{FF2B5EF4-FFF2-40B4-BE49-F238E27FC236}">
                    <a16:creationId xmlns:a16="http://schemas.microsoft.com/office/drawing/2014/main" id="{6B468CDC-9F75-601A-B025-4CF64174E6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7" y="1253"/>
                <a:ext cx="8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3" name="Line 18">
                <a:extLst>
                  <a:ext uri="{FF2B5EF4-FFF2-40B4-BE49-F238E27FC236}">
                    <a16:creationId xmlns:a16="http://schemas.microsoft.com/office/drawing/2014/main" id="{428001D0-D59A-9615-F290-9C0E9C0EC4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4" y="1250"/>
                <a:ext cx="8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4" name="Line 19">
                <a:extLst>
                  <a:ext uri="{FF2B5EF4-FFF2-40B4-BE49-F238E27FC236}">
                    <a16:creationId xmlns:a16="http://schemas.microsoft.com/office/drawing/2014/main" id="{425EBB46-0915-FC58-2B02-C298121265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44" y="931"/>
                <a:ext cx="659" cy="31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5" name="Line 20">
                <a:extLst>
                  <a:ext uri="{FF2B5EF4-FFF2-40B4-BE49-F238E27FC236}">
                    <a16:creationId xmlns:a16="http://schemas.microsoft.com/office/drawing/2014/main" id="{625F79C7-AC36-4F69-6B56-394E0A2F68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0" y="1698"/>
                <a:ext cx="8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6" name="Line 21">
                <a:extLst>
                  <a:ext uri="{FF2B5EF4-FFF2-40B4-BE49-F238E27FC236}">
                    <a16:creationId xmlns:a16="http://schemas.microsoft.com/office/drawing/2014/main" id="{434C3B6C-A096-F1FF-6B26-64F9891A0D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7" y="1695"/>
                <a:ext cx="8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7" name="Line 22">
                <a:extLst>
                  <a:ext uri="{FF2B5EF4-FFF2-40B4-BE49-F238E27FC236}">
                    <a16:creationId xmlns:a16="http://schemas.microsoft.com/office/drawing/2014/main" id="{D1A6640B-6726-B793-EE57-F54E9559D9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" y="1694"/>
                <a:ext cx="738" cy="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8" name="Freeform 23">
                <a:extLst>
                  <a:ext uri="{FF2B5EF4-FFF2-40B4-BE49-F238E27FC236}">
                    <a16:creationId xmlns:a16="http://schemas.microsoft.com/office/drawing/2014/main" id="{E6AB2B75-6C3F-13AB-BA23-B5DC7F309A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" y="1009"/>
                <a:ext cx="1184" cy="936"/>
              </a:xfrm>
              <a:custGeom>
                <a:avLst/>
                <a:gdLst>
                  <a:gd name="T0" fmla="*/ 0 w 1184"/>
                  <a:gd name="T1" fmla="*/ 5 h 936"/>
                  <a:gd name="T2" fmla="*/ 1184 w 1184"/>
                  <a:gd name="T3" fmla="*/ 0 h 936"/>
                  <a:gd name="T4" fmla="*/ 1184 w 1184"/>
                  <a:gd name="T5" fmla="*/ 936 h 936"/>
                  <a:gd name="T6" fmla="*/ 0 60000 65536"/>
                  <a:gd name="T7" fmla="*/ 0 60000 65536"/>
                  <a:gd name="T8" fmla="*/ 0 60000 65536"/>
                  <a:gd name="T9" fmla="*/ 0 w 1184"/>
                  <a:gd name="T10" fmla="*/ 0 h 936"/>
                  <a:gd name="T11" fmla="*/ 1184 w 1184"/>
                  <a:gd name="T12" fmla="*/ 936 h 9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84" h="936">
                    <a:moveTo>
                      <a:pt x="0" y="5"/>
                    </a:moveTo>
                    <a:lnTo>
                      <a:pt x="1184" y="0"/>
                    </a:lnTo>
                    <a:lnTo>
                      <a:pt x="1184" y="936"/>
                    </a:lnTo>
                  </a:path>
                </a:pathLst>
              </a:cu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9" name="Text Box 24">
                <a:extLst>
                  <a:ext uri="{FF2B5EF4-FFF2-40B4-BE49-F238E27FC236}">
                    <a16:creationId xmlns:a16="http://schemas.microsoft.com/office/drawing/2014/main" id="{BA8C1550-574D-E1E7-B5A3-08656D8920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8" y="752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l-GR" altLang="en-US"/>
                  <a:t>0</a:t>
                </a:r>
              </a:p>
            </p:txBody>
          </p:sp>
        </p:grpSp>
        <p:grpSp>
          <p:nvGrpSpPr>
            <p:cNvPr id="27669" name="Group 25">
              <a:extLst>
                <a:ext uri="{FF2B5EF4-FFF2-40B4-BE49-F238E27FC236}">
                  <a16:creationId xmlns:a16="http://schemas.microsoft.com/office/drawing/2014/main" id="{7652849E-F9C6-0D09-F9F5-5EF057C6D5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4" y="1244"/>
              <a:ext cx="408" cy="447"/>
              <a:chOff x="2834" y="1244"/>
              <a:chExt cx="408" cy="447"/>
            </a:xfrm>
          </p:grpSpPr>
          <p:sp>
            <p:nvSpPr>
              <p:cNvPr id="27670" name="Line 26">
                <a:extLst>
                  <a:ext uri="{FF2B5EF4-FFF2-40B4-BE49-F238E27FC236}">
                    <a16:creationId xmlns:a16="http://schemas.microsoft.com/office/drawing/2014/main" id="{05AFA02B-C686-E611-856C-51975E4B35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4" y="1244"/>
                <a:ext cx="0" cy="4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71" name="Line 27">
                <a:extLst>
                  <a:ext uri="{FF2B5EF4-FFF2-40B4-BE49-F238E27FC236}">
                    <a16:creationId xmlns:a16="http://schemas.microsoft.com/office/drawing/2014/main" id="{B111AFAA-7CE3-6EA9-353F-256AC1A9AF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7" y="1486"/>
                <a:ext cx="40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381980" name="Picture 28" descr="msoC9FEC">
            <a:extLst>
              <a:ext uri="{FF2B5EF4-FFF2-40B4-BE49-F238E27FC236}">
                <a16:creationId xmlns:a16="http://schemas.microsoft.com/office/drawing/2014/main" id="{CCE4C0A8-7C59-7AAA-7C62-A210B8AF76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92" t="51494" r="8461" b="31790"/>
          <a:stretch>
            <a:fillRect/>
          </a:stretch>
        </p:blipFill>
        <p:spPr>
          <a:xfrm>
            <a:off x="6229350" y="3217863"/>
            <a:ext cx="1697038" cy="806450"/>
          </a:xfrm>
          <a:noFill/>
        </p:spPr>
      </p:pic>
      <p:sp>
        <p:nvSpPr>
          <p:cNvPr id="27653" name="Text Box 30">
            <a:extLst>
              <a:ext uri="{FF2B5EF4-FFF2-40B4-BE49-F238E27FC236}">
                <a16:creationId xmlns:a16="http://schemas.microsoft.com/office/drawing/2014/main" id="{D6F058D2-50EC-65B1-2C57-47BC94333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825" y="1603375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/>
              <a:t>0</a:t>
            </a:r>
          </a:p>
        </p:txBody>
      </p:sp>
      <p:sp>
        <p:nvSpPr>
          <p:cNvPr id="27654" name="Text Box 31">
            <a:extLst>
              <a:ext uri="{FF2B5EF4-FFF2-40B4-BE49-F238E27FC236}">
                <a16:creationId xmlns:a16="http://schemas.microsoft.com/office/drawing/2014/main" id="{C70B116A-5185-3DCF-8B34-F23386150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225" y="228123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/>
              <a:t>1</a:t>
            </a:r>
          </a:p>
        </p:txBody>
      </p:sp>
      <p:sp>
        <p:nvSpPr>
          <p:cNvPr id="27655" name="Line 58">
            <a:extLst>
              <a:ext uri="{FF2B5EF4-FFF2-40B4-BE49-F238E27FC236}">
                <a16:creationId xmlns:a16="http://schemas.microsoft.com/office/drawing/2014/main" id="{3E738911-535E-0BF5-6506-0A6325098013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" y="4538663"/>
            <a:ext cx="137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6" name="Line 59">
            <a:extLst>
              <a:ext uri="{FF2B5EF4-FFF2-40B4-BE49-F238E27FC236}">
                <a16:creationId xmlns:a16="http://schemas.microsoft.com/office/drawing/2014/main" id="{D2E8AFDD-CA4A-6623-1EBD-E92864C54A1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7063" y="4533900"/>
            <a:ext cx="137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Line 60">
            <a:extLst>
              <a:ext uri="{FF2B5EF4-FFF2-40B4-BE49-F238E27FC236}">
                <a16:creationId xmlns:a16="http://schemas.microsoft.com/office/drawing/2014/main" id="{56DF7CFE-02F4-D789-891C-1F3CDF9A536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08188" y="4532313"/>
            <a:ext cx="11858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8" name="Line 61">
            <a:extLst>
              <a:ext uri="{FF2B5EF4-FFF2-40B4-BE49-F238E27FC236}">
                <a16:creationId xmlns:a16="http://schemas.microsoft.com/office/drawing/2014/main" id="{C2FA977D-53AD-8EC7-F4CD-9C7B03E469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463" y="5245100"/>
            <a:ext cx="137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9" name="Line 62">
            <a:extLst>
              <a:ext uri="{FF2B5EF4-FFF2-40B4-BE49-F238E27FC236}">
                <a16:creationId xmlns:a16="http://schemas.microsoft.com/office/drawing/2014/main" id="{2B5C225C-EEEC-9FBE-357B-C7FCF3EF1A52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1825" y="5240338"/>
            <a:ext cx="137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0" name="Line 63">
            <a:extLst>
              <a:ext uri="{FF2B5EF4-FFF2-40B4-BE49-F238E27FC236}">
                <a16:creationId xmlns:a16="http://schemas.microsoft.com/office/drawing/2014/main" id="{CA6D7106-3FFB-5620-E975-18B750789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012950" y="5238750"/>
            <a:ext cx="1157288" cy="4619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1" name="Freeform 64">
            <a:extLst>
              <a:ext uri="{FF2B5EF4-FFF2-40B4-BE49-F238E27FC236}">
                <a16:creationId xmlns:a16="http://schemas.microsoft.com/office/drawing/2014/main" id="{84A76B02-374D-F1DD-E51C-3A7BF63042B3}"/>
              </a:ext>
            </a:extLst>
          </p:cNvPr>
          <p:cNvSpPr>
            <a:spLocks/>
          </p:cNvSpPr>
          <p:nvPr/>
        </p:nvSpPr>
        <p:spPr bwMode="auto">
          <a:xfrm>
            <a:off x="633413" y="4151313"/>
            <a:ext cx="1879600" cy="1968500"/>
          </a:xfrm>
          <a:custGeom>
            <a:avLst/>
            <a:gdLst>
              <a:gd name="T0" fmla="*/ 0 w 1184"/>
              <a:gd name="T1" fmla="*/ 2147483646 h 936"/>
              <a:gd name="T2" fmla="*/ 2147483646 w 1184"/>
              <a:gd name="T3" fmla="*/ 0 h 936"/>
              <a:gd name="T4" fmla="*/ 2147483646 w 1184"/>
              <a:gd name="T5" fmla="*/ 2147483646 h 936"/>
              <a:gd name="T6" fmla="*/ 0 60000 65536"/>
              <a:gd name="T7" fmla="*/ 0 60000 65536"/>
              <a:gd name="T8" fmla="*/ 0 60000 65536"/>
              <a:gd name="T9" fmla="*/ 0 w 1184"/>
              <a:gd name="T10" fmla="*/ 0 h 936"/>
              <a:gd name="T11" fmla="*/ 1184 w 1184"/>
              <a:gd name="T12" fmla="*/ 936 h 9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84" h="936">
                <a:moveTo>
                  <a:pt x="0" y="5"/>
                </a:moveTo>
                <a:lnTo>
                  <a:pt x="1184" y="0"/>
                </a:lnTo>
                <a:lnTo>
                  <a:pt x="1184" y="936"/>
                </a:lnTo>
              </a:path>
            </a:pathLst>
          </a:cu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Text Box 65">
            <a:extLst>
              <a:ext uri="{FF2B5EF4-FFF2-40B4-BE49-F238E27FC236}">
                <a16:creationId xmlns:a16="http://schemas.microsoft.com/office/drawing/2014/main" id="{9A488295-10B0-0C9D-EF38-839FE5580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63" y="3743325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/>
              <a:t>1</a:t>
            </a:r>
          </a:p>
        </p:txBody>
      </p:sp>
      <p:grpSp>
        <p:nvGrpSpPr>
          <p:cNvPr id="27663" name="Group 66">
            <a:extLst>
              <a:ext uri="{FF2B5EF4-FFF2-40B4-BE49-F238E27FC236}">
                <a16:creationId xmlns:a16="http://schemas.microsoft.com/office/drawing/2014/main" id="{587C6D3B-1C59-6514-285A-DECF0973BE58}"/>
              </a:ext>
            </a:extLst>
          </p:cNvPr>
          <p:cNvGrpSpPr>
            <a:grpSpLocks/>
          </p:cNvGrpSpPr>
          <p:nvPr/>
        </p:nvGrpSpPr>
        <p:grpSpPr bwMode="auto">
          <a:xfrm>
            <a:off x="4532313" y="4524375"/>
            <a:ext cx="647700" cy="709613"/>
            <a:chOff x="2834" y="1244"/>
            <a:chExt cx="408" cy="447"/>
          </a:xfrm>
        </p:grpSpPr>
        <p:sp>
          <p:nvSpPr>
            <p:cNvPr id="27666" name="Line 67">
              <a:extLst>
                <a:ext uri="{FF2B5EF4-FFF2-40B4-BE49-F238E27FC236}">
                  <a16:creationId xmlns:a16="http://schemas.microsoft.com/office/drawing/2014/main" id="{9E6FA423-7504-DB70-C05B-796AA5157E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4" y="1244"/>
              <a:ext cx="0" cy="4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7" name="Line 68">
              <a:extLst>
                <a:ext uri="{FF2B5EF4-FFF2-40B4-BE49-F238E27FC236}">
                  <a16:creationId xmlns:a16="http://schemas.microsoft.com/office/drawing/2014/main" id="{1B95A4C6-AD42-CE50-1A6C-031F1556E6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7" y="1486"/>
              <a:ext cx="4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64" name="Text Box 69">
            <a:extLst>
              <a:ext uri="{FF2B5EF4-FFF2-40B4-BE49-F238E27FC236}">
                <a16:creationId xmlns:a16="http://schemas.microsoft.com/office/drawing/2014/main" id="{DB3B469C-FC98-B152-87BC-CAB59A947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63" y="4152900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/>
              <a:t>0</a:t>
            </a:r>
          </a:p>
        </p:txBody>
      </p:sp>
      <p:sp>
        <p:nvSpPr>
          <p:cNvPr id="27665" name="Text Box 70">
            <a:extLst>
              <a:ext uri="{FF2B5EF4-FFF2-40B4-BE49-F238E27FC236}">
                <a16:creationId xmlns:a16="http://schemas.microsoft.com/office/drawing/2014/main" id="{4D2CB4B6-9390-7A7C-5439-59F071CD7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563" y="4830763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1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5 - Θέση αριθμού διαφάνειας">
            <a:extLst>
              <a:ext uri="{FF2B5EF4-FFF2-40B4-BE49-F238E27FC236}">
                <a16:creationId xmlns:a16="http://schemas.microsoft.com/office/drawing/2014/main" id="{BBA1195E-2BEC-9F70-C017-D05D1D7C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E356C6E-692C-5E40-8D14-82E6879B4550}" type="slidenum">
              <a:rPr lang="en-US" altLang="en-US" sz="1000" smtClean="0">
                <a:solidFill>
                  <a:schemeClr val="bg1"/>
                </a:solidFill>
              </a:rPr>
              <a:pPr/>
              <a:t>9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85026" name="Rectangle 2">
            <a:extLst>
              <a:ext uri="{FF2B5EF4-FFF2-40B4-BE49-F238E27FC236}">
                <a16:creationId xmlns:a16="http://schemas.microsoft.com/office/drawing/2014/main" id="{8E7EBA4D-2D12-2419-13BF-95C077D5A0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Πύλες</a:t>
            </a:r>
          </a:p>
        </p:txBody>
      </p:sp>
      <p:sp>
        <p:nvSpPr>
          <p:cNvPr id="28675" name="Line 6">
            <a:extLst>
              <a:ext uri="{FF2B5EF4-FFF2-40B4-BE49-F238E27FC236}">
                <a16:creationId xmlns:a16="http://schemas.microsoft.com/office/drawing/2014/main" id="{56B12FB5-6F99-B19C-8C76-B70EFC07E7F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5163" y="2079625"/>
            <a:ext cx="391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6" name="Line 7">
            <a:extLst>
              <a:ext uri="{FF2B5EF4-FFF2-40B4-BE49-F238E27FC236}">
                <a16:creationId xmlns:a16="http://schemas.microsoft.com/office/drawing/2014/main" id="{AFEC9CD4-AB43-E626-229D-08B5C3197AB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9938" y="2079625"/>
            <a:ext cx="6350" cy="366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7" name="Line 8">
            <a:extLst>
              <a:ext uri="{FF2B5EF4-FFF2-40B4-BE49-F238E27FC236}">
                <a16:creationId xmlns:a16="http://schemas.microsoft.com/office/drawing/2014/main" id="{17E7A4EC-E490-F467-BC76-4B1B5F8032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8713" y="2109788"/>
            <a:ext cx="0" cy="811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8" name="Line 9">
            <a:extLst>
              <a:ext uri="{FF2B5EF4-FFF2-40B4-BE49-F238E27FC236}">
                <a16:creationId xmlns:a16="http://schemas.microsoft.com/office/drawing/2014/main" id="{82C2C6B8-6F1E-6254-467B-246A95D170A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2363" y="3235325"/>
            <a:ext cx="6350" cy="300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9" name="Line 10">
            <a:extLst>
              <a:ext uri="{FF2B5EF4-FFF2-40B4-BE49-F238E27FC236}">
                <a16:creationId xmlns:a16="http://schemas.microsoft.com/office/drawing/2014/main" id="{646434CE-E0E6-C204-2DEF-9A40041D306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8075" y="3543300"/>
            <a:ext cx="21859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0" name="Line 11">
            <a:extLst>
              <a:ext uri="{FF2B5EF4-FFF2-40B4-BE49-F238E27FC236}">
                <a16:creationId xmlns:a16="http://schemas.microsoft.com/office/drawing/2014/main" id="{E2C2B6F2-A0CA-9277-6B0E-81A1F79AB4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811463"/>
            <a:ext cx="0" cy="731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1" name="Line 12">
            <a:extLst>
              <a:ext uri="{FF2B5EF4-FFF2-40B4-BE49-F238E27FC236}">
                <a16:creationId xmlns:a16="http://schemas.microsoft.com/office/drawing/2014/main" id="{A64B229B-60D3-B0A3-2FEB-77015E1B8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9938" y="3533775"/>
            <a:ext cx="1725612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2" name="Line 13">
            <a:extLst>
              <a:ext uri="{FF2B5EF4-FFF2-40B4-BE49-F238E27FC236}">
                <a16:creationId xmlns:a16="http://schemas.microsoft.com/office/drawing/2014/main" id="{90327EA2-5090-91C7-2382-2A21F1CC8C2B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3788" y="3533775"/>
            <a:ext cx="6350" cy="26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3" name="Line 14">
            <a:extLst>
              <a:ext uri="{FF2B5EF4-FFF2-40B4-BE49-F238E27FC236}">
                <a16:creationId xmlns:a16="http://schemas.microsoft.com/office/drawing/2014/main" id="{8C35A736-9E46-85AB-4B69-74341B47C9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03788" y="4243388"/>
            <a:ext cx="6350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4" name="Line 15">
            <a:extLst>
              <a:ext uri="{FF2B5EF4-FFF2-40B4-BE49-F238E27FC236}">
                <a16:creationId xmlns:a16="http://schemas.microsoft.com/office/drawing/2014/main" id="{5FED61B2-803B-1826-6435-E2F40C9D19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03788" y="5011738"/>
            <a:ext cx="6350" cy="12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5" name="Line 16">
            <a:extLst>
              <a:ext uri="{FF2B5EF4-FFF2-40B4-BE49-F238E27FC236}">
                <a16:creationId xmlns:a16="http://schemas.microsoft.com/office/drawing/2014/main" id="{34C24186-B9F0-AFBF-DE08-001160B5835B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913" y="5113338"/>
            <a:ext cx="4332287" cy="30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6" name="Line 17">
            <a:extLst>
              <a:ext uri="{FF2B5EF4-FFF2-40B4-BE49-F238E27FC236}">
                <a16:creationId xmlns:a16="http://schemas.microsoft.com/office/drawing/2014/main" id="{CC36FD02-D069-E687-7901-3E24DD70C5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92363" y="2925763"/>
            <a:ext cx="6350" cy="314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7" name="Line 18">
            <a:extLst>
              <a:ext uri="{FF2B5EF4-FFF2-40B4-BE49-F238E27FC236}">
                <a16:creationId xmlns:a16="http://schemas.microsoft.com/office/drawing/2014/main" id="{9521387D-9AB6-E24D-B060-3E857E11E8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9938" y="2428875"/>
            <a:ext cx="6350" cy="365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Line 19">
            <a:extLst>
              <a:ext uri="{FF2B5EF4-FFF2-40B4-BE49-F238E27FC236}">
                <a16:creationId xmlns:a16="http://schemas.microsoft.com/office/drawing/2014/main" id="{5FBF270D-57E2-2A9D-DF34-83914C342A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03750" y="3803650"/>
            <a:ext cx="314325" cy="3000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9" name="Line 20">
            <a:extLst>
              <a:ext uri="{FF2B5EF4-FFF2-40B4-BE49-F238E27FC236}">
                <a16:creationId xmlns:a16="http://schemas.microsoft.com/office/drawing/2014/main" id="{6CFFFBA6-733B-6DE2-6239-10663595BE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03750" y="4579938"/>
            <a:ext cx="300038" cy="255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0" name="Freeform 21">
            <a:extLst>
              <a:ext uri="{FF2B5EF4-FFF2-40B4-BE49-F238E27FC236}">
                <a16:creationId xmlns:a16="http://schemas.microsoft.com/office/drawing/2014/main" id="{12F1D618-E3D7-4DDB-7721-03232A4FE785}"/>
              </a:ext>
            </a:extLst>
          </p:cNvPr>
          <p:cNvSpPr>
            <a:spLocks/>
          </p:cNvSpPr>
          <p:nvPr/>
        </p:nvSpPr>
        <p:spPr bwMode="auto">
          <a:xfrm>
            <a:off x="701675" y="2662238"/>
            <a:ext cx="4762500" cy="1477962"/>
          </a:xfrm>
          <a:custGeom>
            <a:avLst/>
            <a:gdLst>
              <a:gd name="T0" fmla="*/ 0 w 3000"/>
              <a:gd name="T1" fmla="*/ 0 h 931"/>
              <a:gd name="T2" fmla="*/ 2147483646 w 3000"/>
              <a:gd name="T3" fmla="*/ 2147483646 h 931"/>
              <a:gd name="T4" fmla="*/ 2147483646 w 3000"/>
              <a:gd name="T5" fmla="*/ 2147483646 h 931"/>
              <a:gd name="T6" fmla="*/ 2147483646 w 3000"/>
              <a:gd name="T7" fmla="*/ 2147483646 h 931"/>
              <a:gd name="T8" fmla="*/ 0 60000 65536"/>
              <a:gd name="T9" fmla="*/ 0 60000 65536"/>
              <a:gd name="T10" fmla="*/ 0 60000 65536"/>
              <a:gd name="T11" fmla="*/ 0 60000 65536"/>
              <a:gd name="T12" fmla="*/ 0 w 3000"/>
              <a:gd name="T13" fmla="*/ 0 h 931"/>
              <a:gd name="T14" fmla="*/ 3000 w 3000"/>
              <a:gd name="T15" fmla="*/ 931 h 93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00" h="931">
                <a:moveTo>
                  <a:pt x="0" y="0"/>
                </a:moveTo>
                <a:lnTo>
                  <a:pt x="2530" y="5"/>
                </a:lnTo>
                <a:lnTo>
                  <a:pt x="2535" y="931"/>
                </a:lnTo>
                <a:lnTo>
                  <a:pt x="3000" y="931"/>
                </a:lnTo>
              </a:path>
            </a:pathLst>
          </a:cu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1" name="Freeform 22">
            <a:extLst>
              <a:ext uri="{FF2B5EF4-FFF2-40B4-BE49-F238E27FC236}">
                <a16:creationId xmlns:a16="http://schemas.microsoft.com/office/drawing/2014/main" id="{89184361-0709-8233-2AA4-19224378B3D8}"/>
              </a:ext>
            </a:extLst>
          </p:cNvPr>
          <p:cNvSpPr>
            <a:spLocks/>
          </p:cNvSpPr>
          <p:nvPr/>
        </p:nvSpPr>
        <p:spPr bwMode="auto">
          <a:xfrm>
            <a:off x="723900" y="3130550"/>
            <a:ext cx="4703763" cy="1668463"/>
          </a:xfrm>
          <a:custGeom>
            <a:avLst/>
            <a:gdLst>
              <a:gd name="T0" fmla="*/ 0 w 2963"/>
              <a:gd name="T1" fmla="*/ 0 h 1051"/>
              <a:gd name="T2" fmla="*/ 2147483646 w 2963"/>
              <a:gd name="T3" fmla="*/ 0 h 1051"/>
              <a:gd name="T4" fmla="*/ 2147483646 w 2963"/>
              <a:gd name="T5" fmla="*/ 2147483646 h 1051"/>
              <a:gd name="T6" fmla="*/ 2147483646 w 2963"/>
              <a:gd name="T7" fmla="*/ 2147483646 h 1051"/>
              <a:gd name="T8" fmla="*/ 0 60000 65536"/>
              <a:gd name="T9" fmla="*/ 0 60000 65536"/>
              <a:gd name="T10" fmla="*/ 0 60000 65536"/>
              <a:gd name="T11" fmla="*/ 0 60000 65536"/>
              <a:gd name="T12" fmla="*/ 0 w 2963"/>
              <a:gd name="T13" fmla="*/ 0 h 1051"/>
              <a:gd name="T14" fmla="*/ 2963 w 2963"/>
              <a:gd name="T15" fmla="*/ 1051 h 10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63" h="1051">
                <a:moveTo>
                  <a:pt x="0" y="0"/>
                </a:moveTo>
                <a:lnTo>
                  <a:pt x="1304" y="0"/>
                </a:lnTo>
                <a:lnTo>
                  <a:pt x="1309" y="1051"/>
                </a:lnTo>
                <a:lnTo>
                  <a:pt x="2963" y="1051"/>
                </a:lnTo>
              </a:path>
            </a:pathLst>
          </a:cu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2" name="Text Box 23">
            <a:extLst>
              <a:ext uri="{FF2B5EF4-FFF2-40B4-BE49-F238E27FC236}">
                <a16:creationId xmlns:a16="http://schemas.microsoft.com/office/drawing/2014/main" id="{FB22F76F-D915-CFD9-933C-468D87154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450" y="1643063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/>
              <a:t>0</a:t>
            </a:r>
          </a:p>
        </p:txBody>
      </p:sp>
      <p:sp>
        <p:nvSpPr>
          <p:cNvPr id="28693" name="Text Box 24">
            <a:extLst>
              <a:ext uri="{FF2B5EF4-FFF2-40B4-BE49-F238E27FC236}">
                <a16:creationId xmlns:a16="http://schemas.microsoft.com/office/drawing/2014/main" id="{00CCF3A2-8BA2-0B4F-E416-09CE5C1AF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" y="4670425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/>
              <a:t>1</a:t>
            </a:r>
          </a:p>
        </p:txBody>
      </p:sp>
      <p:sp>
        <p:nvSpPr>
          <p:cNvPr id="28694" name="Text Box 25">
            <a:extLst>
              <a:ext uri="{FF2B5EF4-FFF2-40B4-BE49-F238E27FC236}">
                <a16:creationId xmlns:a16="http://schemas.microsoft.com/office/drawing/2014/main" id="{95D9AAA9-301E-9FDF-8C4F-D7893E319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2270125"/>
            <a:ext cx="1300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/>
              <a:t>Α’ είσοδος</a:t>
            </a:r>
          </a:p>
        </p:txBody>
      </p:sp>
      <p:sp>
        <p:nvSpPr>
          <p:cNvPr id="28695" name="Rectangle 26">
            <a:extLst>
              <a:ext uri="{FF2B5EF4-FFF2-40B4-BE49-F238E27FC236}">
                <a16:creationId xmlns:a16="http://schemas.microsoft.com/office/drawing/2014/main" id="{22317660-D23F-962E-723A-994D463B2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113" y="2733675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/>
              <a:t>Β’ είσοδος</a:t>
            </a:r>
          </a:p>
        </p:txBody>
      </p:sp>
      <p:pic>
        <p:nvPicPr>
          <p:cNvPr id="385051" name="Picture 27" descr="msoC9FEC">
            <a:extLst>
              <a:ext uri="{FF2B5EF4-FFF2-40B4-BE49-F238E27FC236}">
                <a16:creationId xmlns:a16="http://schemas.microsoft.com/office/drawing/2014/main" id="{879B3507-73BC-0ABD-EAA3-9270580E8B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6" t="517" r="55368" b="83543"/>
          <a:stretch>
            <a:fillRect/>
          </a:stretch>
        </p:blipFill>
        <p:spPr>
          <a:xfrm>
            <a:off x="6330950" y="2914650"/>
            <a:ext cx="2043113" cy="9493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5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8 - Θέση αριθμού διαφάνειας">
            <a:extLst>
              <a:ext uri="{FF2B5EF4-FFF2-40B4-BE49-F238E27FC236}">
                <a16:creationId xmlns:a16="http://schemas.microsoft.com/office/drawing/2014/main" id="{D34E7902-710D-B151-D78A-3588BF9A9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F88B42C-D5C7-894B-9F2E-0A59EED23547}" type="slidenum">
              <a:rPr lang="en-US" altLang="en-US" sz="1000" smtClean="0">
                <a:solidFill>
                  <a:schemeClr val="bg1"/>
                </a:solidFill>
              </a:rPr>
              <a:pPr/>
              <a:t>10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87074" name="Rectangle 2">
            <a:extLst>
              <a:ext uri="{FF2B5EF4-FFF2-40B4-BE49-F238E27FC236}">
                <a16:creationId xmlns:a16="http://schemas.microsoft.com/office/drawing/2014/main" id="{0A616249-9825-3E14-ACEB-2BA2EA1527A7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Πύλες</a:t>
            </a:r>
          </a:p>
        </p:txBody>
      </p:sp>
      <p:grpSp>
        <p:nvGrpSpPr>
          <p:cNvPr id="2" name="Group 21">
            <a:extLst>
              <a:ext uri="{FF2B5EF4-FFF2-40B4-BE49-F238E27FC236}">
                <a16:creationId xmlns:a16="http://schemas.microsoft.com/office/drawing/2014/main" id="{1600E683-394B-C9FD-8078-01C63B3AB415}"/>
              </a:ext>
            </a:extLst>
          </p:cNvPr>
          <p:cNvGrpSpPr>
            <a:grpSpLocks/>
          </p:cNvGrpSpPr>
          <p:nvPr/>
        </p:nvGrpSpPr>
        <p:grpSpPr bwMode="auto">
          <a:xfrm>
            <a:off x="1782763" y="2728913"/>
            <a:ext cx="6615112" cy="1522412"/>
            <a:chOff x="1123" y="1719"/>
            <a:chExt cx="4167" cy="959"/>
          </a:xfrm>
        </p:grpSpPr>
        <p:pic>
          <p:nvPicPr>
            <p:cNvPr id="29701" name="Picture 4" descr="msoC9FEC">
              <a:extLst>
                <a:ext uri="{FF2B5EF4-FFF2-40B4-BE49-F238E27FC236}">
                  <a16:creationId xmlns:a16="http://schemas.microsoft.com/office/drawing/2014/main" id="{9F187DBE-5175-7EB9-4EA9-9B06A06D67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17" t="6551" r="65736" b="80437"/>
            <a:stretch>
              <a:fillRect/>
            </a:stretch>
          </p:blipFill>
          <p:spPr bwMode="auto">
            <a:xfrm>
              <a:off x="2109" y="1719"/>
              <a:ext cx="600" cy="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702" name="Group 20">
              <a:extLst>
                <a:ext uri="{FF2B5EF4-FFF2-40B4-BE49-F238E27FC236}">
                  <a16:creationId xmlns:a16="http://schemas.microsoft.com/office/drawing/2014/main" id="{37C342B4-0A23-BB82-54D1-646DFC54A3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3" y="1748"/>
              <a:ext cx="4167" cy="611"/>
              <a:chOff x="1123" y="1748"/>
              <a:chExt cx="4167" cy="611"/>
            </a:xfrm>
          </p:grpSpPr>
          <p:grpSp>
            <p:nvGrpSpPr>
              <p:cNvPr id="29703" name="Group 17">
                <a:extLst>
                  <a:ext uri="{FF2B5EF4-FFF2-40B4-BE49-F238E27FC236}">
                    <a16:creationId xmlns:a16="http://schemas.microsoft.com/office/drawing/2014/main" id="{CD36A29D-149E-166F-B7B4-A797900069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23" y="1748"/>
                <a:ext cx="2592" cy="611"/>
                <a:chOff x="1123" y="1748"/>
                <a:chExt cx="2592" cy="611"/>
              </a:xfrm>
            </p:grpSpPr>
            <p:pic>
              <p:nvPicPr>
                <p:cNvPr id="29705" name="Picture 8" descr="msoC9FEC">
                  <a:extLst>
                    <a:ext uri="{FF2B5EF4-FFF2-40B4-BE49-F238E27FC236}">
                      <a16:creationId xmlns:a16="http://schemas.microsoft.com/office/drawing/2014/main" id="{DCC88856-32A5-9E3B-E5DD-14CDE29293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8660" t="56277" r="18666" b="31790"/>
                <a:stretch>
                  <a:fillRect/>
                </a:stretch>
              </p:blipFill>
              <p:spPr bwMode="auto">
                <a:xfrm>
                  <a:off x="3359" y="1841"/>
                  <a:ext cx="356" cy="3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06" name="Picture 10" descr="msoC9FEC">
                  <a:extLst>
                    <a:ext uri="{FF2B5EF4-FFF2-40B4-BE49-F238E27FC236}">
                      <a16:creationId xmlns:a16="http://schemas.microsoft.com/office/drawing/2014/main" id="{D9914D8D-5F03-DB5D-CD37-C0FBCAEE9B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8593" t="56277" r="18666" b="31790"/>
                <a:stretch>
                  <a:fillRect/>
                </a:stretch>
              </p:blipFill>
              <p:spPr bwMode="auto">
                <a:xfrm>
                  <a:off x="1123" y="2037"/>
                  <a:ext cx="304" cy="3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07" name="Picture 12" descr="msoC9FEC">
                  <a:extLst>
                    <a:ext uri="{FF2B5EF4-FFF2-40B4-BE49-F238E27FC236}">
                      <a16:creationId xmlns:a16="http://schemas.microsoft.com/office/drawing/2014/main" id="{9413D0B2-8A2B-C34D-0CE7-DE12EBA66A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8703" t="56277" r="18666" b="31790"/>
                <a:stretch>
                  <a:fillRect/>
                </a:stretch>
              </p:blipFill>
              <p:spPr bwMode="auto">
                <a:xfrm>
                  <a:off x="1127" y="1748"/>
                  <a:ext cx="294" cy="3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708" name="Line 14">
                  <a:extLst>
                    <a:ext uri="{FF2B5EF4-FFF2-40B4-BE49-F238E27FC236}">
                      <a16:creationId xmlns:a16="http://schemas.microsoft.com/office/drawing/2014/main" id="{25CC372A-733B-F5C2-29D0-DCE4DC9CFE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92" y="1904"/>
                  <a:ext cx="755" cy="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09" name="Line 15">
                  <a:extLst>
                    <a:ext uri="{FF2B5EF4-FFF2-40B4-BE49-F238E27FC236}">
                      <a16:creationId xmlns:a16="http://schemas.microsoft.com/office/drawing/2014/main" id="{3A6C3FA7-2A51-0AFB-02AD-5F7B7063E3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19" y="2203"/>
                  <a:ext cx="80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10" name="Line 16">
                  <a:extLst>
                    <a:ext uri="{FF2B5EF4-FFF2-40B4-BE49-F238E27FC236}">
                      <a16:creationId xmlns:a16="http://schemas.microsoft.com/office/drawing/2014/main" id="{03706FF1-9E03-D0E1-57AA-1F33853243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36" y="2046"/>
                  <a:ext cx="76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29704" name="Picture 18" descr="msoC9FEC">
                <a:extLst>
                  <a:ext uri="{FF2B5EF4-FFF2-40B4-BE49-F238E27FC236}">
                    <a16:creationId xmlns:a16="http://schemas.microsoft.com/office/drawing/2014/main" id="{1CB90D91-B3C0-C381-9443-86379CEC53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957" t="650" r="8752" b="83849"/>
              <a:stretch>
                <a:fillRect/>
              </a:stretch>
            </p:blipFill>
            <p:spPr bwMode="auto">
              <a:xfrm>
                <a:off x="4268" y="1777"/>
                <a:ext cx="1022" cy="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9700" name="Text Box 19">
            <a:extLst>
              <a:ext uri="{FF2B5EF4-FFF2-40B4-BE49-F238E27FC236}">
                <a16:creationId xmlns:a16="http://schemas.microsoft.com/office/drawing/2014/main" id="{19B1D444-6EAF-6D56-C957-A0E6BC6EA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225" y="1281113"/>
            <a:ext cx="3619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/>
              <a:t>Πύλη </a:t>
            </a:r>
            <a:r>
              <a:rPr lang="en-US" altLang="en-US"/>
              <a:t>OR? (</a:t>
            </a:r>
            <a:r>
              <a:rPr lang="el-GR" altLang="en-US"/>
              <a:t>χρήση </a:t>
            </a:r>
            <a:r>
              <a:rPr lang="en-US" altLang="en-US"/>
              <a:t>AND &amp; NOT)</a:t>
            </a:r>
            <a:endParaRPr lang="el-G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5 - Θέση αριθμού διαφάνειας">
            <a:extLst>
              <a:ext uri="{FF2B5EF4-FFF2-40B4-BE49-F238E27FC236}">
                <a16:creationId xmlns:a16="http://schemas.microsoft.com/office/drawing/2014/main" id="{F1EDD26F-2690-F350-B686-FFDA72129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D3B1997-C730-464F-9AE5-EB72CDE92BBF}" type="slidenum">
              <a:rPr lang="en-US" altLang="en-US" sz="1000" smtClean="0">
                <a:solidFill>
                  <a:schemeClr val="bg1"/>
                </a:solidFill>
              </a:rPr>
              <a:pPr/>
              <a:t>11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03106" name="Rectangle 2">
            <a:extLst>
              <a:ext uri="{FF2B5EF4-FFF2-40B4-BE49-F238E27FC236}">
                <a16:creationId xmlns:a16="http://schemas.microsoft.com/office/drawing/2014/main" id="{9CEC3635-1095-14F0-5447-9EC34BC318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Πύλες</a:t>
            </a:r>
          </a:p>
        </p:txBody>
      </p:sp>
      <p:pic>
        <p:nvPicPr>
          <p:cNvPr id="30723" name="Picture 6" descr="msoC9FEC">
            <a:extLst>
              <a:ext uri="{FF2B5EF4-FFF2-40B4-BE49-F238E27FC236}">
                <a16:creationId xmlns:a16="http://schemas.microsoft.com/office/drawing/2014/main" id="{FB9C8C2A-09B6-CE22-3AF2-4529FDD63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0"/>
          <a:stretch>
            <a:fillRect/>
          </a:stretch>
        </p:blipFill>
        <p:spPr bwMode="auto">
          <a:xfrm>
            <a:off x="1976438" y="1211263"/>
            <a:ext cx="5024437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6 - Θέση αριθμού διαφάνειας">
            <a:extLst>
              <a:ext uri="{FF2B5EF4-FFF2-40B4-BE49-F238E27FC236}">
                <a16:creationId xmlns:a16="http://schemas.microsoft.com/office/drawing/2014/main" id="{11CEB2C4-7723-F398-3D4C-09570DCA7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63A3250-EDAA-7447-944B-E9CC763FE44A}" type="slidenum">
              <a:rPr lang="en-US" altLang="en-US" sz="1000" smtClean="0">
                <a:solidFill>
                  <a:schemeClr val="bg1"/>
                </a:solidFill>
              </a:rPr>
              <a:pPr/>
              <a:t>12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14370" name="Rectangle 2">
            <a:extLst>
              <a:ext uri="{FF2B5EF4-FFF2-40B4-BE49-F238E27FC236}">
                <a16:creationId xmlns:a16="http://schemas.microsoft.com/office/drawing/2014/main" id="{7A98CA4D-CF81-AC88-6828-7529731CDF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Παραδείγματα κυκλώματος</a:t>
            </a:r>
          </a:p>
        </p:txBody>
      </p:sp>
      <p:pic>
        <p:nvPicPr>
          <p:cNvPr id="31747" name="Picture 6" descr="mso5E6EA">
            <a:extLst>
              <a:ext uri="{FF2B5EF4-FFF2-40B4-BE49-F238E27FC236}">
                <a16:creationId xmlns:a16="http://schemas.microsoft.com/office/drawing/2014/main" id="{A0C2D350-0B7B-24FD-C29C-3EEBF2899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5050"/>
            <a:ext cx="4473575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4375" name="Text Box 7">
            <a:extLst>
              <a:ext uri="{FF2B5EF4-FFF2-40B4-BE49-F238E27FC236}">
                <a16:creationId xmlns:a16="http://schemas.microsoft.com/office/drawing/2014/main" id="{0626B39A-90EE-9322-140D-45BE84555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413" y="1581150"/>
            <a:ext cx="3806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>
                <a:solidFill>
                  <a:schemeClr val="accent2"/>
                </a:solidFill>
              </a:rPr>
              <a:t>Έξοδος 1 όταν η είσοδος 101 ή 011</a:t>
            </a:r>
          </a:p>
        </p:txBody>
      </p:sp>
      <p:grpSp>
        <p:nvGrpSpPr>
          <p:cNvPr id="31749" name="Group 11">
            <a:extLst>
              <a:ext uri="{FF2B5EF4-FFF2-40B4-BE49-F238E27FC236}">
                <a16:creationId xmlns:a16="http://schemas.microsoft.com/office/drawing/2014/main" id="{AF85D98F-F26A-FE1D-F384-106134A6BC7D}"/>
              </a:ext>
            </a:extLst>
          </p:cNvPr>
          <p:cNvGrpSpPr>
            <a:grpSpLocks/>
          </p:cNvGrpSpPr>
          <p:nvPr/>
        </p:nvGrpSpPr>
        <p:grpSpPr bwMode="auto">
          <a:xfrm>
            <a:off x="511175" y="2359025"/>
            <a:ext cx="2498725" cy="876300"/>
            <a:chOff x="493" y="1486"/>
            <a:chExt cx="1574" cy="698"/>
          </a:xfrm>
        </p:grpSpPr>
        <p:pic>
          <p:nvPicPr>
            <p:cNvPr id="31758" name="Picture 8" descr="mso55353">
              <a:extLst>
                <a:ext uri="{FF2B5EF4-FFF2-40B4-BE49-F238E27FC236}">
                  <a16:creationId xmlns:a16="http://schemas.microsoft.com/office/drawing/2014/main" id="{929EAB39-8F54-B11C-1255-9ACBF5530C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0" r="61041" b="82285"/>
            <a:stretch>
              <a:fillRect/>
            </a:stretch>
          </p:blipFill>
          <p:spPr bwMode="auto">
            <a:xfrm>
              <a:off x="493" y="1486"/>
              <a:ext cx="1574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9" name="Rectangle 9">
              <a:extLst>
                <a:ext uri="{FF2B5EF4-FFF2-40B4-BE49-F238E27FC236}">
                  <a16:creationId xmlns:a16="http://schemas.microsoft.com/office/drawing/2014/main" id="{3E21FD5D-2EE4-CDF1-81D5-609F82A750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920"/>
              <a:ext cx="128" cy="1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l-GR" altLang="en-US"/>
            </a:p>
          </p:txBody>
        </p:sp>
        <p:sp>
          <p:nvSpPr>
            <p:cNvPr id="31760" name="Rectangle 10">
              <a:extLst>
                <a:ext uri="{FF2B5EF4-FFF2-40B4-BE49-F238E27FC236}">
                  <a16:creationId xmlns:a16="http://schemas.microsoft.com/office/drawing/2014/main" id="{44B8DBE3-D02B-9314-E43A-C1A4E26CF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" y="1498"/>
              <a:ext cx="137" cy="1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l-GR" altLang="en-US"/>
            </a:p>
          </p:txBody>
        </p:sp>
      </p:grpSp>
      <p:grpSp>
        <p:nvGrpSpPr>
          <p:cNvPr id="31750" name="Group 16">
            <a:extLst>
              <a:ext uri="{FF2B5EF4-FFF2-40B4-BE49-F238E27FC236}">
                <a16:creationId xmlns:a16="http://schemas.microsoft.com/office/drawing/2014/main" id="{884BA4FA-F30A-EFFF-01E9-D326442BE4F2}"/>
              </a:ext>
            </a:extLst>
          </p:cNvPr>
          <p:cNvGrpSpPr>
            <a:grpSpLocks/>
          </p:cNvGrpSpPr>
          <p:nvPr/>
        </p:nvGrpSpPr>
        <p:grpSpPr bwMode="auto">
          <a:xfrm>
            <a:off x="711200" y="3416300"/>
            <a:ext cx="2841625" cy="842963"/>
            <a:chOff x="603" y="2186"/>
            <a:chExt cx="1810" cy="625"/>
          </a:xfrm>
        </p:grpSpPr>
        <p:pic>
          <p:nvPicPr>
            <p:cNvPr id="31755" name="Picture 12" descr="mso55353">
              <a:extLst>
                <a:ext uri="{FF2B5EF4-FFF2-40B4-BE49-F238E27FC236}">
                  <a16:creationId xmlns:a16="http://schemas.microsoft.com/office/drawing/2014/main" id="{D5AFC7EA-024B-3DFC-DF37-9ED3C23395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269" r="7741" b="82924"/>
            <a:stretch>
              <a:fillRect/>
            </a:stretch>
          </p:blipFill>
          <p:spPr bwMode="auto">
            <a:xfrm>
              <a:off x="603" y="2186"/>
              <a:ext cx="1810" cy="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6" name="Rectangle 14">
              <a:extLst>
                <a:ext uri="{FF2B5EF4-FFF2-40B4-BE49-F238E27FC236}">
                  <a16:creationId xmlns:a16="http://schemas.microsoft.com/office/drawing/2014/main" id="{03679477-52E8-F2BE-73A7-98CB9A62B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" y="2194"/>
              <a:ext cx="147" cy="1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l-GR" altLang="en-US"/>
            </a:p>
          </p:txBody>
        </p:sp>
        <p:sp>
          <p:nvSpPr>
            <p:cNvPr id="31757" name="Rectangle 15">
              <a:extLst>
                <a:ext uri="{FF2B5EF4-FFF2-40B4-BE49-F238E27FC236}">
                  <a16:creationId xmlns:a16="http://schemas.microsoft.com/office/drawing/2014/main" id="{3F824DA1-4EF3-2995-828C-799BB231B2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0" y="2394"/>
              <a:ext cx="147" cy="1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l-GR" altLang="en-US"/>
            </a:p>
          </p:txBody>
        </p:sp>
      </p:grpSp>
      <p:pic>
        <p:nvPicPr>
          <p:cNvPr id="31751" name="Picture 25" descr="mso55353">
            <a:extLst>
              <a:ext uri="{FF2B5EF4-FFF2-40B4-BE49-F238E27FC236}">
                <a16:creationId xmlns:a16="http://schemas.microsoft.com/office/drawing/2014/main" id="{03265CC8-CAD7-07AA-2C37-C6297125DD0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" t="27536" r="6332" b="31140"/>
          <a:stretch>
            <a:fillRect/>
          </a:stretch>
        </p:blipFill>
        <p:spPr>
          <a:xfrm>
            <a:off x="657225" y="4341813"/>
            <a:ext cx="3522663" cy="2058987"/>
          </a:xfrm>
          <a:noFill/>
        </p:spPr>
      </p:pic>
      <p:sp>
        <p:nvSpPr>
          <p:cNvPr id="314395" name="Text Box 27">
            <a:extLst>
              <a:ext uri="{FF2B5EF4-FFF2-40B4-BE49-F238E27FC236}">
                <a16:creationId xmlns:a16="http://schemas.microsoft.com/office/drawing/2014/main" id="{C0836776-66F7-5569-777D-5B60C3801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5825" y="2319338"/>
            <a:ext cx="3165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>
                <a:solidFill>
                  <a:schemeClr val="accent2"/>
                </a:solidFill>
              </a:rPr>
              <a:t>Έξοδος 1 όταν η είσοδος 110</a:t>
            </a:r>
          </a:p>
        </p:txBody>
      </p:sp>
      <p:sp>
        <p:nvSpPr>
          <p:cNvPr id="314396" name="Text Box 28">
            <a:extLst>
              <a:ext uri="{FF2B5EF4-FFF2-40B4-BE49-F238E27FC236}">
                <a16:creationId xmlns:a16="http://schemas.microsoft.com/office/drawing/2014/main" id="{B2BA66FB-3B84-AEA4-CCE2-E5B316F05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8363" y="3508375"/>
            <a:ext cx="39782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>
                <a:solidFill>
                  <a:schemeClr val="accent2"/>
                </a:solidFill>
              </a:rPr>
              <a:t>Έξοδος 1 όταν η είσοδος 10Χ ή ΧΧ1</a:t>
            </a:r>
          </a:p>
        </p:txBody>
      </p:sp>
      <p:sp>
        <p:nvSpPr>
          <p:cNvPr id="314397" name="Text Box 29">
            <a:extLst>
              <a:ext uri="{FF2B5EF4-FFF2-40B4-BE49-F238E27FC236}">
                <a16:creationId xmlns:a16="http://schemas.microsoft.com/office/drawing/2014/main" id="{96FD5C51-A5EA-F143-651E-2E530E5B8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9475" y="5335588"/>
            <a:ext cx="4321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>
                <a:solidFill>
                  <a:schemeClr val="accent2"/>
                </a:solidFill>
              </a:rPr>
              <a:t>Έξοδος 1 όταν η είσοδος 001 ή 011 ή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4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5" grpId="0"/>
      <p:bldP spid="314395" grpId="0"/>
      <p:bldP spid="314396" grpId="0"/>
      <p:bldP spid="31439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6 - Θέση αριθμού διαφάνειας">
            <a:extLst>
              <a:ext uri="{FF2B5EF4-FFF2-40B4-BE49-F238E27FC236}">
                <a16:creationId xmlns:a16="http://schemas.microsoft.com/office/drawing/2014/main" id="{5DDDF2F5-8AB7-0EEB-76EC-0BB59014E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DD05CD4-3478-004F-815D-67857AE7EE82}" type="slidenum">
              <a:rPr lang="en-US" altLang="en-US" sz="1000" smtClean="0">
                <a:solidFill>
                  <a:schemeClr val="bg1"/>
                </a:solidFill>
              </a:rPr>
              <a:pPr/>
              <a:t>13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15400" name="Rectangle 8">
            <a:extLst>
              <a:ext uri="{FF2B5EF4-FFF2-40B4-BE49-F238E27FC236}">
                <a16:creationId xmlns:a16="http://schemas.microsoft.com/office/drawing/2014/main" id="{D0596B79-8ABE-77FC-1211-99187D797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Παραδείγματα κυκλώματος</a:t>
            </a:r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862A9C98-6279-3E99-117F-58F1267B7606}"/>
              </a:ext>
            </a:extLst>
          </p:cNvPr>
          <p:cNvGrpSpPr>
            <a:grpSpLocks/>
          </p:cNvGrpSpPr>
          <p:nvPr/>
        </p:nvGrpSpPr>
        <p:grpSpPr bwMode="auto">
          <a:xfrm>
            <a:off x="266700" y="3157538"/>
            <a:ext cx="8118475" cy="1249362"/>
            <a:chOff x="168" y="1989"/>
            <a:chExt cx="5114" cy="787"/>
          </a:xfrm>
        </p:grpSpPr>
        <p:pic>
          <p:nvPicPr>
            <p:cNvPr id="32774" name="Picture 4" descr="mso55353">
              <a:extLst>
                <a:ext uri="{FF2B5EF4-FFF2-40B4-BE49-F238E27FC236}">
                  <a16:creationId xmlns:a16="http://schemas.microsoft.com/office/drawing/2014/main" id="{25CA8A98-0E89-4E22-2500-37ED362433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5" t="78249" r="14917"/>
            <a:stretch>
              <a:fillRect/>
            </a:stretch>
          </p:blipFill>
          <p:spPr bwMode="auto">
            <a:xfrm>
              <a:off x="168" y="1989"/>
              <a:ext cx="2723" cy="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5" name="Text Box 11">
              <a:extLst>
                <a:ext uri="{FF2B5EF4-FFF2-40B4-BE49-F238E27FC236}">
                  <a16:creationId xmlns:a16="http://schemas.microsoft.com/office/drawing/2014/main" id="{B3BDFDCD-822F-AACA-55B3-2BA79A59A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2141"/>
              <a:ext cx="223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n-US">
                  <a:solidFill>
                    <a:schemeClr val="accent2"/>
                  </a:solidFill>
                </a:rPr>
                <a:t>Έξοδος 1 όταν η είσοδος 10 ή 01</a:t>
              </a:r>
            </a:p>
          </p:txBody>
        </p:sp>
      </p:grpSp>
      <p:sp>
        <p:nvSpPr>
          <p:cNvPr id="315404" name="Text Box 12">
            <a:extLst>
              <a:ext uri="{FF2B5EF4-FFF2-40B4-BE49-F238E27FC236}">
                <a16:creationId xmlns:a16="http://schemas.microsoft.com/office/drawing/2014/main" id="{36F5989E-FA27-9D33-FE08-D6E4931E8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90638"/>
            <a:ext cx="45513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>
                <a:solidFill>
                  <a:schemeClr val="accent2"/>
                </a:solidFill>
              </a:rPr>
              <a:t>Κατασκευή </a:t>
            </a:r>
            <a:r>
              <a:rPr lang="en-US" altLang="en-US">
                <a:solidFill>
                  <a:schemeClr val="accent2"/>
                </a:solidFill>
              </a:rPr>
              <a:t>XOR </a:t>
            </a:r>
            <a:r>
              <a:rPr lang="el-GR" altLang="en-US">
                <a:solidFill>
                  <a:schemeClr val="accent2"/>
                </a:solidFill>
              </a:rPr>
              <a:t>από τις </a:t>
            </a:r>
            <a:r>
              <a:rPr lang="en-US" altLang="en-US">
                <a:solidFill>
                  <a:schemeClr val="accent2"/>
                </a:solidFill>
              </a:rPr>
              <a:t>AND, OR,NOT?</a:t>
            </a:r>
            <a:endParaRPr lang="el-GR" altLang="en-US">
              <a:solidFill>
                <a:schemeClr val="accent2"/>
              </a:solidFill>
            </a:endParaRPr>
          </a:p>
        </p:txBody>
      </p:sp>
      <p:sp>
        <p:nvSpPr>
          <p:cNvPr id="32773" name="Line 15">
            <a:extLst>
              <a:ext uri="{FF2B5EF4-FFF2-40B4-BE49-F238E27FC236}">
                <a16:creationId xmlns:a16="http://schemas.microsoft.com/office/drawing/2014/main" id="{AB522AC0-5B68-E18D-62F3-2E195C5D3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6225" y="3543300"/>
            <a:ext cx="0" cy="581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40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6 - Θέση αριθμού διαφάνειας">
            <a:extLst>
              <a:ext uri="{FF2B5EF4-FFF2-40B4-BE49-F238E27FC236}">
                <a16:creationId xmlns:a16="http://schemas.microsoft.com/office/drawing/2014/main" id="{29499FE3-55ED-87A3-97E3-8F54A7FC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BFC025B-F162-6B45-AC92-066BBD7DD6DD}" type="slidenum">
              <a:rPr lang="en-US" altLang="en-US" sz="1000" smtClean="0">
                <a:solidFill>
                  <a:schemeClr val="bg1"/>
                </a:solidFill>
              </a:rPr>
              <a:pPr/>
              <a:t>14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38274" name="Rectangle 2">
            <a:extLst>
              <a:ext uri="{FF2B5EF4-FFF2-40B4-BE49-F238E27FC236}">
                <a16:creationId xmlns:a16="http://schemas.microsoft.com/office/drawing/2014/main" id="{CA395B8E-0114-87DE-2523-39D8BE2E29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Παραδείγματα κυκλώματος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371027E-6841-50F8-DEAD-9DE13241569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143000"/>
            <a:ext cx="8305800" cy="771525"/>
          </a:xfrm>
        </p:spPr>
        <p:txBody>
          <a:bodyPr/>
          <a:lstStyle/>
          <a:p>
            <a:pPr marL="0" indent="0"/>
            <a:r>
              <a:rPr lang="el-GR" altLang="en-US" sz="2000">
                <a:ea typeface="ＭＳ Ｐゴシック" panose="020B0600070205080204" pitchFamily="34" charset="-128"/>
              </a:rPr>
              <a:t>Κατασκευάστε ένα κύκλωμα που δέχεται 3 εισόδους και δίνει 1 όταν η πλειοψηφία των </a:t>
            </a:r>
            <a:r>
              <a:rPr lang="en-US" altLang="en-US" sz="2000">
                <a:ea typeface="ＭＳ Ｐゴシック" panose="020B0600070205080204" pitchFamily="34" charset="-128"/>
              </a:rPr>
              <a:t>bits </a:t>
            </a:r>
            <a:r>
              <a:rPr lang="el-GR" altLang="en-US" sz="2000">
                <a:ea typeface="ＭＳ Ｐゴシック" panose="020B0600070205080204" pitchFamily="34" charset="-128"/>
              </a:rPr>
              <a:t>εισόδου είναι 1</a:t>
            </a:r>
          </a:p>
        </p:txBody>
      </p:sp>
      <p:pic>
        <p:nvPicPr>
          <p:cNvPr id="438276" name="Picture 4" descr="σάρωση002">
            <a:extLst>
              <a:ext uri="{FF2B5EF4-FFF2-40B4-BE49-F238E27FC236}">
                <a16:creationId xmlns:a16="http://schemas.microsoft.com/office/drawing/2014/main" id="{80B5D558-8479-D774-6CAD-EDA28F944BA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9750" y="1889125"/>
            <a:ext cx="5181600" cy="44751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8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5 - Θέση αριθμού διαφάνειας">
            <a:extLst>
              <a:ext uri="{FF2B5EF4-FFF2-40B4-BE49-F238E27FC236}">
                <a16:creationId xmlns:a16="http://schemas.microsoft.com/office/drawing/2014/main" id="{3C15D32B-B099-4B6F-6CE0-85E0F2B6A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8C55528-3503-3143-937F-C4E723ED4300}" type="slidenum">
              <a:rPr lang="en-US" altLang="en-US" sz="1000" smtClean="0">
                <a:solidFill>
                  <a:schemeClr val="bg1"/>
                </a:solidFill>
              </a:rPr>
              <a:pPr/>
              <a:t>15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04130" name="Rectangle 2">
            <a:extLst>
              <a:ext uri="{FF2B5EF4-FFF2-40B4-BE49-F238E27FC236}">
                <a16:creationId xmlns:a16="http://schemas.microsoft.com/office/drawing/2014/main" id="{ACF86903-0813-8BED-1C02-C4FD2CAFC8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Flip - Flop</a:t>
            </a:r>
            <a:endParaRPr lang="el-GR" altLang="en-US"/>
          </a:p>
        </p:txBody>
      </p:sp>
      <p:pic>
        <p:nvPicPr>
          <p:cNvPr id="34819" name="Picture 5" descr="msoB589E">
            <a:extLst>
              <a:ext uri="{FF2B5EF4-FFF2-40B4-BE49-F238E27FC236}">
                <a16:creationId xmlns:a16="http://schemas.microsoft.com/office/drawing/2014/main" id="{5D711B64-ED11-63FF-9712-CE581158B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975" y="2044700"/>
            <a:ext cx="43576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4134" name="Text Box 6">
            <a:extLst>
              <a:ext uri="{FF2B5EF4-FFF2-40B4-BE49-F238E27FC236}">
                <a16:creationId xmlns:a16="http://schemas.microsoft.com/office/drawing/2014/main" id="{57F70A6D-51E4-70B1-7035-205EA789F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025" y="4575175"/>
            <a:ext cx="68897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l-GR" altLang="en-US" sz="2400">
                <a:solidFill>
                  <a:schemeClr val="hlink"/>
                </a:solidFill>
              </a:rPr>
              <a:t>Δύο είσοδοι 0 </a:t>
            </a:r>
            <a:r>
              <a:rPr lang="el-GR" altLang="en-US" sz="2400">
                <a:solidFill>
                  <a:schemeClr val="hlink"/>
                </a:solidFill>
                <a:sym typeface="Wingdings" pitchFamily="2" charset="2"/>
              </a:rPr>
              <a:t> η έξοδος παραμένει η ίδια (0 ή 1)</a:t>
            </a:r>
          </a:p>
          <a:p>
            <a:pPr>
              <a:buFontTx/>
              <a:buAutoNum type="arabicPeriod"/>
            </a:pPr>
            <a:r>
              <a:rPr lang="el-GR" altLang="en-US" sz="2400">
                <a:solidFill>
                  <a:schemeClr val="hlink"/>
                </a:solidFill>
              </a:rPr>
              <a:t>Πάνω είσοδος 1 </a:t>
            </a:r>
            <a:r>
              <a:rPr lang="el-GR" altLang="en-US" sz="2400">
                <a:solidFill>
                  <a:schemeClr val="hlink"/>
                </a:solidFill>
                <a:sym typeface="Wingdings" pitchFamily="2" charset="2"/>
              </a:rPr>
              <a:t> έξοδος 1</a:t>
            </a:r>
          </a:p>
          <a:p>
            <a:pPr>
              <a:buFontTx/>
              <a:buAutoNum type="arabicPeriod"/>
            </a:pPr>
            <a:r>
              <a:rPr lang="el-GR" altLang="en-US" sz="2400">
                <a:solidFill>
                  <a:schemeClr val="hlink"/>
                </a:solidFill>
                <a:sym typeface="Wingdings" pitchFamily="2" charset="2"/>
              </a:rPr>
              <a:t>Κάτω είσοδος 1  έξοδος 0</a:t>
            </a:r>
            <a:endParaRPr lang="el-GR" altLang="en-US" sz="240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4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4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4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4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6 - Θέση αριθμού διαφάνειας">
            <a:extLst>
              <a:ext uri="{FF2B5EF4-FFF2-40B4-BE49-F238E27FC236}">
                <a16:creationId xmlns:a16="http://schemas.microsoft.com/office/drawing/2014/main" id="{8C84ACE7-FB7C-6F33-0624-9EE74E991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E4BEB37-1B00-6847-9CD8-64CDDC947761}" type="slidenum">
              <a:rPr lang="en-US" altLang="en-US" sz="1000" smtClean="0">
                <a:solidFill>
                  <a:schemeClr val="bg1"/>
                </a:solidFill>
              </a:rPr>
              <a:pPr/>
              <a:t>16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05154" name="Rectangle 2">
            <a:extLst>
              <a:ext uri="{FF2B5EF4-FFF2-40B4-BE49-F238E27FC236}">
                <a16:creationId xmlns:a16="http://schemas.microsoft.com/office/drawing/2014/main" id="{8D086501-A785-D023-4B5F-33594026C7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Flip-Flop</a:t>
            </a:r>
            <a:endParaRPr lang="el-GR" altLang="en-US"/>
          </a:p>
        </p:txBody>
      </p:sp>
      <p:grpSp>
        <p:nvGrpSpPr>
          <p:cNvPr id="2" name="Group 14">
            <a:extLst>
              <a:ext uri="{FF2B5EF4-FFF2-40B4-BE49-F238E27FC236}">
                <a16:creationId xmlns:a16="http://schemas.microsoft.com/office/drawing/2014/main" id="{37B8930F-4886-93B2-BD4B-0CDA95D86542}"/>
              </a:ext>
            </a:extLst>
          </p:cNvPr>
          <p:cNvGrpSpPr>
            <a:grpSpLocks/>
          </p:cNvGrpSpPr>
          <p:nvPr/>
        </p:nvGrpSpPr>
        <p:grpSpPr bwMode="auto">
          <a:xfrm>
            <a:off x="123825" y="2384425"/>
            <a:ext cx="3195638" cy="2586038"/>
            <a:chOff x="78" y="1502"/>
            <a:chExt cx="2013" cy="1629"/>
          </a:xfrm>
        </p:grpSpPr>
        <p:pic>
          <p:nvPicPr>
            <p:cNvPr id="35850" name="Picture 4" descr="mso45157">
              <a:extLst>
                <a:ext uri="{FF2B5EF4-FFF2-40B4-BE49-F238E27FC236}">
                  <a16:creationId xmlns:a16="http://schemas.microsoft.com/office/drawing/2014/main" id="{7F2A4D10-78DB-3CC6-7638-AE114776D4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99" t="1131" r="28622" b="78439"/>
            <a:stretch>
              <a:fillRect/>
            </a:stretch>
          </p:blipFill>
          <p:spPr bwMode="auto">
            <a:xfrm>
              <a:off x="259" y="1502"/>
              <a:ext cx="1361" cy="1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1" name="Text Box 13">
              <a:extLst>
                <a:ext uri="{FF2B5EF4-FFF2-40B4-BE49-F238E27FC236}">
                  <a16:creationId xmlns:a16="http://schemas.microsoft.com/office/drawing/2014/main" id="{6419D493-8B13-3337-E0C8-9D35ED5570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" y="2919"/>
              <a:ext cx="201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n-US" sz="1600" b="1">
                  <a:solidFill>
                    <a:schemeClr val="hlink"/>
                  </a:solidFill>
                </a:rPr>
                <a:t>Η πάνω είσοδος παίρνει την τιμή 1</a:t>
              </a:r>
            </a:p>
          </p:txBody>
        </p:sp>
      </p:grpSp>
      <p:grpSp>
        <p:nvGrpSpPr>
          <p:cNvPr id="3" name="Group 16">
            <a:extLst>
              <a:ext uri="{FF2B5EF4-FFF2-40B4-BE49-F238E27FC236}">
                <a16:creationId xmlns:a16="http://schemas.microsoft.com/office/drawing/2014/main" id="{3960EA4B-8924-2319-6502-51B3142BA38C}"/>
              </a:ext>
            </a:extLst>
          </p:cNvPr>
          <p:cNvGrpSpPr>
            <a:grpSpLocks/>
          </p:cNvGrpSpPr>
          <p:nvPr/>
        </p:nvGrpSpPr>
        <p:grpSpPr bwMode="auto">
          <a:xfrm>
            <a:off x="3324225" y="2387600"/>
            <a:ext cx="3208338" cy="2598738"/>
            <a:chOff x="2094" y="1504"/>
            <a:chExt cx="2021" cy="1637"/>
          </a:xfrm>
        </p:grpSpPr>
        <p:pic>
          <p:nvPicPr>
            <p:cNvPr id="35848" name="Picture 5" descr="mso45157">
              <a:extLst>
                <a:ext uri="{FF2B5EF4-FFF2-40B4-BE49-F238E27FC236}">
                  <a16:creationId xmlns:a16="http://schemas.microsoft.com/office/drawing/2014/main" id="{9FEB9B6C-9B78-03ED-F01A-791A65E803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58" t="30917" r="23560" b="48309"/>
            <a:stretch>
              <a:fillRect/>
            </a:stretch>
          </p:blipFill>
          <p:spPr bwMode="auto">
            <a:xfrm>
              <a:off x="2210" y="1504"/>
              <a:ext cx="1532" cy="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9" name="Rectangle 15">
              <a:extLst>
                <a:ext uri="{FF2B5EF4-FFF2-40B4-BE49-F238E27FC236}">
                  <a16:creationId xmlns:a16="http://schemas.microsoft.com/office/drawing/2014/main" id="{FDDA1030-DA33-7376-CD94-D3DD151E36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4" y="2929"/>
              <a:ext cx="202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n-US" sz="1600" b="1">
                  <a:solidFill>
                    <a:srgbClr val="FF0000"/>
                  </a:solidFill>
                </a:rPr>
                <a:t>Έξοδος των </a:t>
              </a:r>
              <a:r>
                <a:rPr lang="en-US" altLang="en-US" sz="1600" b="1">
                  <a:solidFill>
                    <a:srgbClr val="FF0000"/>
                  </a:solidFill>
                </a:rPr>
                <a:t>OR </a:t>
              </a:r>
              <a:r>
                <a:rPr lang="el-GR" altLang="en-US" sz="1600" b="1">
                  <a:solidFill>
                    <a:srgbClr val="FF0000"/>
                  </a:solidFill>
                </a:rPr>
                <a:t>και </a:t>
              </a:r>
              <a:r>
                <a:rPr lang="en-US" altLang="en-US" sz="1600" b="1">
                  <a:solidFill>
                    <a:srgbClr val="FF0000"/>
                  </a:solidFill>
                </a:rPr>
                <a:t>AND </a:t>
              </a:r>
              <a:r>
                <a:rPr lang="el-GR" altLang="en-US" sz="1600" b="1">
                  <a:solidFill>
                    <a:srgbClr val="FF0000"/>
                  </a:solidFill>
                </a:rPr>
                <a:t>γίνεται 1</a:t>
              </a:r>
            </a:p>
          </p:txBody>
        </p:sp>
      </p:grpSp>
      <p:grpSp>
        <p:nvGrpSpPr>
          <p:cNvPr id="4" name="Group 18">
            <a:extLst>
              <a:ext uri="{FF2B5EF4-FFF2-40B4-BE49-F238E27FC236}">
                <a16:creationId xmlns:a16="http://schemas.microsoft.com/office/drawing/2014/main" id="{A423616D-62FB-D162-A621-7CF0C536E435}"/>
              </a:ext>
            </a:extLst>
          </p:cNvPr>
          <p:cNvGrpSpPr>
            <a:grpSpLocks/>
          </p:cNvGrpSpPr>
          <p:nvPr/>
        </p:nvGrpSpPr>
        <p:grpSpPr bwMode="auto">
          <a:xfrm>
            <a:off x="6632575" y="2463800"/>
            <a:ext cx="2359025" cy="2471738"/>
            <a:chOff x="4178" y="1552"/>
            <a:chExt cx="1486" cy="1557"/>
          </a:xfrm>
        </p:grpSpPr>
        <p:pic>
          <p:nvPicPr>
            <p:cNvPr id="35846" name="Picture 11" descr="mso45157">
              <a:extLst>
                <a:ext uri="{FF2B5EF4-FFF2-40B4-BE49-F238E27FC236}">
                  <a16:creationId xmlns:a16="http://schemas.microsoft.com/office/drawing/2014/main" id="{A839210A-0790-CDFF-F9C7-DC3CF83E37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60" t="64009" r="26566" b="15942"/>
            <a:stretch>
              <a:fillRect/>
            </a:stretch>
          </p:blipFill>
          <p:spPr bwMode="auto">
            <a:xfrm>
              <a:off x="4178" y="1552"/>
              <a:ext cx="1486" cy="1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7" name="Rectangle 17">
              <a:extLst>
                <a:ext uri="{FF2B5EF4-FFF2-40B4-BE49-F238E27FC236}">
                  <a16:creationId xmlns:a16="http://schemas.microsoft.com/office/drawing/2014/main" id="{617BC074-83A6-5654-051C-AA1733A534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8" y="2897"/>
              <a:ext cx="121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n-US" sz="1600" b="1">
                  <a:solidFill>
                    <a:srgbClr val="00CC00"/>
                  </a:solidFill>
                </a:rPr>
                <a:t>Έξοδος παραμένει 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5 - Θέση αριθμού διαφάνειας">
            <a:extLst>
              <a:ext uri="{FF2B5EF4-FFF2-40B4-BE49-F238E27FC236}">
                <a16:creationId xmlns:a16="http://schemas.microsoft.com/office/drawing/2014/main" id="{B04206A0-C7A2-62B2-4724-7FBE09543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E33938E6-CE70-7743-B379-7083DEFA1093}" type="slidenum">
              <a:rPr lang="en-US" altLang="en-US" sz="1000" smtClean="0">
                <a:solidFill>
                  <a:schemeClr val="bg1"/>
                </a:solidFill>
              </a:rPr>
              <a:pPr/>
              <a:t>17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10274" name="Rectangle 2">
            <a:extLst>
              <a:ext uri="{FF2B5EF4-FFF2-40B4-BE49-F238E27FC236}">
                <a16:creationId xmlns:a16="http://schemas.microsoft.com/office/drawing/2014/main" id="{7FA6E62D-F3F4-B331-1DB4-93B919CEA2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Flip-Flop</a:t>
            </a:r>
            <a:endParaRPr lang="el-GR" altLang="en-US"/>
          </a:p>
        </p:txBody>
      </p:sp>
      <p:pic>
        <p:nvPicPr>
          <p:cNvPr id="36867" name="Picture 4" descr="mso698D4">
            <a:extLst>
              <a:ext uri="{FF2B5EF4-FFF2-40B4-BE49-F238E27FC236}">
                <a16:creationId xmlns:a16="http://schemas.microsoft.com/office/drawing/2014/main" id="{B908E1CD-806E-20B2-E607-9CB3BB96B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8" y="1808163"/>
            <a:ext cx="6642100" cy="310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0277" name="Text Box 5">
            <a:extLst>
              <a:ext uri="{FF2B5EF4-FFF2-40B4-BE49-F238E27FC236}">
                <a16:creationId xmlns:a16="http://schemas.microsoft.com/office/drawing/2014/main" id="{6B46741C-92C0-E26A-627F-9A8FA2F20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9425" y="5197475"/>
            <a:ext cx="30067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 sz="2800">
                <a:solidFill>
                  <a:schemeClr val="hlink"/>
                </a:solidFill>
              </a:rPr>
              <a:t>Ισοδύναμο </a:t>
            </a:r>
            <a:r>
              <a:rPr lang="en-US" altLang="en-US" sz="2800">
                <a:solidFill>
                  <a:schemeClr val="hlink"/>
                </a:solidFill>
              </a:rPr>
              <a:t>flip-flop</a:t>
            </a:r>
            <a:endParaRPr lang="el-GR" altLang="en-US" sz="280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0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5 - Θέση αριθμού διαφάνειας">
            <a:extLst>
              <a:ext uri="{FF2B5EF4-FFF2-40B4-BE49-F238E27FC236}">
                <a16:creationId xmlns:a16="http://schemas.microsoft.com/office/drawing/2014/main" id="{EF11CC4B-296E-F69D-B1AF-B047D31BB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2241A01-AFBD-5242-B407-64317321EEF4}" type="slidenum">
              <a:rPr lang="en-US" altLang="en-US" sz="1000" smtClean="0">
                <a:solidFill>
                  <a:schemeClr val="bg1"/>
                </a:solidFill>
              </a:rPr>
              <a:pPr/>
              <a:t>18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24614" name="Rectangle 6">
            <a:extLst>
              <a:ext uri="{FF2B5EF4-FFF2-40B4-BE49-F238E27FC236}">
                <a16:creationId xmlns:a16="http://schemas.microsoft.com/office/drawing/2014/main" id="{391AB17C-9881-7516-7E50-07A4BB05B6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Παράδειγμα λειτουργίας ενός </a:t>
            </a:r>
            <a:r>
              <a:rPr lang="en-US" altLang="en-US"/>
              <a:t>flip-flop</a:t>
            </a:r>
            <a:endParaRPr lang="el-GR" altLang="en-US"/>
          </a:p>
        </p:txBody>
      </p:sp>
      <p:pic>
        <p:nvPicPr>
          <p:cNvPr id="37891" name="Picture 4" descr="msoCF740">
            <a:extLst>
              <a:ext uri="{FF2B5EF4-FFF2-40B4-BE49-F238E27FC236}">
                <a16:creationId xmlns:a16="http://schemas.microsoft.com/office/drawing/2014/main" id="{4D287133-B167-D71F-43B2-B09AF23F2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28953">
            <a:off x="276225" y="1231900"/>
            <a:ext cx="5865813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5" descr="msoB589E">
            <a:extLst>
              <a:ext uri="{FF2B5EF4-FFF2-40B4-BE49-F238E27FC236}">
                <a16:creationId xmlns:a16="http://schemas.microsoft.com/office/drawing/2014/main" id="{28AE4B31-6D53-8FAD-E7C1-4C4475CB19B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5" y="3881438"/>
            <a:ext cx="3386138" cy="1795462"/>
          </a:xfrm>
          <a:noFill/>
        </p:spPr>
      </p:pic>
      <p:sp>
        <p:nvSpPr>
          <p:cNvPr id="37893" name="Line 8">
            <a:extLst>
              <a:ext uri="{FF2B5EF4-FFF2-40B4-BE49-F238E27FC236}">
                <a16:creationId xmlns:a16="http://schemas.microsoft.com/office/drawing/2014/main" id="{A6B51C2C-CF0E-1A4D-D4CB-3B142A0B12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06738" y="2757488"/>
            <a:ext cx="928687" cy="1611312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4" name="Line 9">
            <a:extLst>
              <a:ext uri="{FF2B5EF4-FFF2-40B4-BE49-F238E27FC236}">
                <a16:creationId xmlns:a16="http://schemas.microsoft.com/office/drawing/2014/main" id="{CA5B0C4F-0682-3DBC-D130-2A4079A30A6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1938" y="2700338"/>
            <a:ext cx="1262062" cy="160972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4618" name="Text Box 10">
            <a:extLst>
              <a:ext uri="{FF2B5EF4-FFF2-40B4-BE49-F238E27FC236}">
                <a16:creationId xmlns:a16="http://schemas.microsoft.com/office/drawing/2014/main" id="{C976E7F9-34E0-8FA1-527C-6A96F1ABD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7263" y="5484813"/>
            <a:ext cx="43767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>
                <a:solidFill>
                  <a:schemeClr val="accent2"/>
                </a:solidFill>
              </a:rPr>
              <a:t>Το κύκλωμα επιτρέπει αλλαγές στην έξοδο μόνο όταν το ρολόι είναι 1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4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4 - Θέση αριθμού διαφάνειας">
            <a:extLst>
              <a:ext uri="{FF2B5EF4-FFF2-40B4-BE49-F238E27FC236}">
                <a16:creationId xmlns:a16="http://schemas.microsoft.com/office/drawing/2014/main" id="{991DCDE6-1394-6971-CB54-C49069894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31CC57E-3D21-FC4D-9D5C-36E15C675616}" type="slidenum">
              <a:rPr lang="en-US" altLang="en-US" sz="1000" smtClean="0">
                <a:solidFill>
                  <a:schemeClr val="bg1"/>
                </a:solidFill>
              </a:rPr>
              <a:pPr/>
              <a:t>19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97314" name="Rectangle 2">
            <a:extLst>
              <a:ext uri="{FF2B5EF4-FFF2-40B4-BE49-F238E27FC236}">
                <a16:creationId xmlns:a16="http://schemas.microsoft.com/office/drawing/2014/main" id="{EFD3BAE0-5DFF-84D2-C4F0-3D35CAD6E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Δεκαεξαδική αναπαράσταση</a:t>
            </a:r>
          </a:p>
        </p:txBody>
      </p:sp>
      <p:pic>
        <p:nvPicPr>
          <p:cNvPr id="38915" name="Picture 3" descr="msoC2DEE">
            <a:extLst>
              <a:ext uri="{FF2B5EF4-FFF2-40B4-BE49-F238E27FC236}">
                <a16:creationId xmlns:a16="http://schemas.microsoft.com/office/drawing/2014/main" id="{46FA5725-748B-A6DD-A4B3-6E320FA2D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1355725"/>
            <a:ext cx="2674938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 Box 4">
            <a:extLst>
              <a:ext uri="{FF2B5EF4-FFF2-40B4-BE49-F238E27FC236}">
                <a16:creationId xmlns:a16="http://schemas.microsoft.com/office/drawing/2014/main" id="{8FCFEDCA-ADF7-899D-A0A7-1B495E31A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438" y="1320800"/>
            <a:ext cx="45974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l-GR" altLang="en-US">
                <a:solidFill>
                  <a:schemeClr val="accent2"/>
                </a:solidFill>
              </a:rPr>
              <a:t> Συνήθως το μήκος μιας σειράς δυαδικών ψηφίων είναι πολλαπλάσιο του 4</a:t>
            </a:r>
          </a:p>
          <a:p>
            <a:pPr>
              <a:buFont typeface="Wingdings" pitchFamily="2" charset="2"/>
              <a:buChar char="Ø"/>
            </a:pPr>
            <a:r>
              <a:rPr lang="el-GR" altLang="en-US">
                <a:solidFill>
                  <a:schemeClr val="accent2"/>
                </a:solidFill>
              </a:rPr>
              <a:t>10110101=</a:t>
            </a:r>
          </a:p>
          <a:p>
            <a:pPr>
              <a:buFont typeface="Wingdings" pitchFamily="2" charset="2"/>
              <a:buChar char="Ø"/>
            </a:pPr>
            <a:r>
              <a:rPr lang="el-GR" altLang="en-US">
                <a:solidFill>
                  <a:schemeClr val="accent2"/>
                </a:solidFill>
              </a:rPr>
              <a:t>1010010011001000=</a:t>
            </a:r>
          </a:p>
        </p:txBody>
      </p:sp>
      <p:sp>
        <p:nvSpPr>
          <p:cNvPr id="397317" name="Text Box 5">
            <a:extLst>
              <a:ext uri="{FF2B5EF4-FFF2-40B4-BE49-F238E27FC236}">
                <a16:creationId xmlns:a16="http://schemas.microsoft.com/office/drawing/2014/main" id="{A2E5BDC3-2C78-4D77-82A3-E686E0E0C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450" y="2235200"/>
            <a:ext cx="4810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l-GR" altLang="en-US">
                <a:solidFill>
                  <a:schemeClr val="accent2"/>
                </a:solidFill>
              </a:rPr>
              <a:t>Β5</a:t>
            </a:r>
          </a:p>
          <a:p>
            <a:endParaRPr lang="el-GR" altLang="en-US"/>
          </a:p>
        </p:txBody>
      </p:sp>
      <p:sp>
        <p:nvSpPr>
          <p:cNvPr id="397318" name="Text Box 6">
            <a:extLst>
              <a:ext uri="{FF2B5EF4-FFF2-40B4-BE49-F238E27FC236}">
                <a16:creationId xmlns:a16="http://schemas.microsoft.com/office/drawing/2014/main" id="{1C6360CC-37C9-6D80-DBC3-296387746F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5963" y="2525713"/>
            <a:ext cx="13795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l-GR" altLang="en-US">
                <a:solidFill>
                  <a:schemeClr val="accent2"/>
                </a:solidFill>
              </a:rPr>
              <a:t>Α4</a:t>
            </a:r>
            <a:r>
              <a:rPr lang="en-US" altLang="en-US">
                <a:solidFill>
                  <a:schemeClr val="accent2"/>
                </a:solidFill>
              </a:rPr>
              <a:t>C8</a:t>
            </a:r>
            <a:endParaRPr lang="el-GR" altLang="en-US">
              <a:solidFill>
                <a:schemeClr val="accent2"/>
              </a:solidFill>
            </a:endParaRPr>
          </a:p>
          <a:p>
            <a:endParaRPr lang="el-G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7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7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7" grpId="0"/>
      <p:bldP spid="3973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6 - Θέση αριθμού διαφάνειας">
            <a:extLst>
              <a:ext uri="{FF2B5EF4-FFF2-40B4-BE49-F238E27FC236}">
                <a16:creationId xmlns:a16="http://schemas.microsoft.com/office/drawing/2014/main" id="{1D814275-1401-6A49-C22C-89B3CE6B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00E4E08-BE4F-AD4E-AC0A-261B2D99735F}" type="slidenum">
              <a:rPr lang="en-US" altLang="en-US" sz="1000" smtClean="0">
                <a:solidFill>
                  <a:schemeClr val="bg1"/>
                </a:solidFill>
              </a:rPr>
              <a:pPr/>
              <a:t>20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398338" name="Rectangle 2">
            <a:extLst>
              <a:ext uri="{FF2B5EF4-FFF2-40B4-BE49-F238E27FC236}">
                <a16:creationId xmlns:a16="http://schemas.microsoft.com/office/drawing/2014/main" id="{683C2C34-ACF3-5E30-3148-3524E5888C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sz="2400"/>
              <a:t>Κεντρική μνήμη</a:t>
            </a:r>
            <a:br>
              <a:rPr lang="en-US" altLang="en-US" sz="2400"/>
            </a:br>
            <a:r>
              <a:rPr lang="en-US" altLang="en-US" sz="2400"/>
              <a:t>(main memory)</a:t>
            </a:r>
            <a:endParaRPr lang="el-GR" altLang="en-US" sz="2400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371D062-7853-384A-99EC-982FFF36886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66700" y="1143000"/>
            <a:ext cx="8597900" cy="5257800"/>
          </a:xfrm>
        </p:spPr>
        <p:txBody>
          <a:bodyPr/>
          <a:lstStyle/>
          <a:p>
            <a:pPr marL="0" indent="0">
              <a:buFont typeface="Wingdings" pitchFamily="2" charset="2"/>
              <a:buChar char="Ø"/>
            </a:pPr>
            <a:r>
              <a:rPr lang="en-US" altLang="en-US" sz="2000">
                <a:ea typeface="ＭＳ Ｐゴシック" panose="020B0600070205080204" pitchFamily="34" charset="-128"/>
              </a:rPr>
              <a:t> </a:t>
            </a:r>
            <a:r>
              <a:rPr lang="el-GR" altLang="en-US" sz="2000">
                <a:ea typeface="ＭＳ Ｐゴシック" panose="020B0600070205080204" pitchFamily="34" charset="-128"/>
              </a:rPr>
              <a:t>Αποθήκευση δεδομένων = συλλογή από κυκλώματα</a:t>
            </a:r>
          </a:p>
          <a:p>
            <a:pPr marL="0" indent="0">
              <a:buFont typeface="Wingdings" pitchFamily="2" charset="2"/>
              <a:buChar char="Ø"/>
            </a:pPr>
            <a:r>
              <a:rPr lang="en-US" altLang="en-US" sz="2000">
                <a:ea typeface="ＭＳ Ｐゴシック" panose="020B0600070205080204" pitchFamily="34" charset="-128"/>
              </a:rPr>
              <a:t> </a:t>
            </a:r>
            <a:r>
              <a:rPr lang="el-GR" altLang="en-US" sz="2000">
                <a:ea typeface="ＭＳ Ｐゴシック" panose="020B0600070205080204" pitchFamily="34" charset="-128"/>
              </a:rPr>
              <a:t>Μονάδα διαχείρισης = κελί (μήκος 8 </a:t>
            </a:r>
            <a:r>
              <a:rPr lang="en-US" altLang="en-US" sz="2000">
                <a:ea typeface="ＭＳ Ｐゴシック" panose="020B0600070205080204" pitchFamily="34" charset="-128"/>
              </a:rPr>
              <a:t>bits 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 1 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byte)</a:t>
            </a:r>
          </a:p>
          <a:p>
            <a:pPr marL="0" indent="0">
              <a:buFont typeface="Wingdings" pitchFamily="2" charset="2"/>
              <a:buChar char="Ø"/>
            </a:pP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 1K – Kilo = 10</a:t>
            </a:r>
            <a:r>
              <a:rPr lang="en-US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3      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(=1000)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                      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ή 2</a:t>
            </a:r>
            <a:r>
              <a:rPr lang="el-GR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10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 (=1024)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 – kibi - Ki</a:t>
            </a:r>
            <a:endParaRPr lang="el-GR" altLang="en-US" sz="2000">
              <a:ea typeface="ＭＳ Ｐゴシック" panose="020B0600070205080204" pitchFamily="34" charset="-128"/>
              <a:sym typeface="Wingdings" pitchFamily="2" charset="2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 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1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Μ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 – Mega = 10</a:t>
            </a:r>
            <a:r>
              <a:rPr lang="en-US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6 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(=1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.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000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.000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)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              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ή 2</a:t>
            </a:r>
            <a:r>
              <a:rPr lang="en-US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2</a:t>
            </a:r>
            <a:r>
              <a:rPr lang="el-GR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0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 (=1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.048.576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)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 mebi - Mi</a:t>
            </a:r>
            <a:endParaRPr lang="el-GR" altLang="en-US" sz="2000">
              <a:ea typeface="ＭＳ Ｐゴシック" panose="020B0600070205080204" pitchFamily="34" charset="-128"/>
              <a:sym typeface="Wingdings" pitchFamily="2" charset="2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 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1G – Giga = 10</a:t>
            </a:r>
            <a:r>
              <a:rPr lang="en-US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9   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(=1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.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000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.000.000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)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       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ή 2</a:t>
            </a:r>
            <a:r>
              <a:rPr lang="en-US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3</a:t>
            </a:r>
            <a:r>
              <a:rPr lang="el-GR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0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 (=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1.073.741.824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)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 gibi- Gi</a:t>
            </a:r>
            <a:endParaRPr lang="el-GR" altLang="en-US" sz="2000">
              <a:ea typeface="ＭＳ Ｐゴシック" panose="020B0600070205080204" pitchFamily="34" charset="-128"/>
              <a:sym typeface="Wingdings" pitchFamily="2" charset="2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 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1T – Tera = 10</a:t>
            </a:r>
            <a:r>
              <a:rPr lang="en-US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12   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	                            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ή 2</a:t>
            </a:r>
            <a:r>
              <a:rPr lang="en-US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4</a:t>
            </a:r>
            <a:r>
              <a:rPr lang="el-GR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0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 </a:t>
            </a:r>
            <a:endParaRPr lang="en-US" altLang="en-US" sz="2000">
              <a:ea typeface="ＭＳ Ｐゴシック" panose="020B0600070205080204" pitchFamily="34" charset="-128"/>
              <a:sym typeface="Wingdings" pitchFamily="2" charset="2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 1P – Peta = 10</a:t>
            </a:r>
            <a:r>
              <a:rPr lang="en-US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15</a:t>
            </a:r>
            <a:r>
              <a:rPr lang="en-US" altLang="en-US" sz="2000">
                <a:ea typeface="ＭＳ Ｐゴシック" panose="020B0600070205080204" pitchFamily="34" charset="-128"/>
                <a:sym typeface="Wingdings" pitchFamily="2" charset="2"/>
              </a:rPr>
              <a:t>  			  </a:t>
            </a:r>
            <a:r>
              <a:rPr lang="el-GR" altLang="en-US" sz="2000">
                <a:ea typeface="ＭＳ Ｐゴシック" panose="020B0600070205080204" pitchFamily="34" charset="-128"/>
                <a:sym typeface="Wingdings" pitchFamily="2" charset="2"/>
              </a:rPr>
              <a:t>ή 2</a:t>
            </a:r>
            <a:r>
              <a:rPr lang="en-US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5</a:t>
            </a:r>
            <a:r>
              <a:rPr lang="el-GR" altLang="en-US" sz="2000" baseline="30000">
                <a:ea typeface="ＭＳ Ｐゴシック" panose="020B0600070205080204" pitchFamily="34" charset="-128"/>
                <a:sym typeface="Wingdings" pitchFamily="2" charset="2"/>
              </a:rPr>
              <a:t>0</a:t>
            </a:r>
            <a:endParaRPr lang="el-GR" altLang="en-US" sz="20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4" descr="fig_01_08">
            <a:extLst>
              <a:ext uri="{FF2B5EF4-FFF2-40B4-BE49-F238E27FC236}">
                <a16:creationId xmlns:a16="http://schemas.microsoft.com/office/drawing/2014/main" id="{E4486825-F04B-FEBF-06C9-AA2F9BA0C2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463" y="1320800"/>
            <a:ext cx="2930525" cy="2057400"/>
          </a:xfrm>
          <a:noFill/>
        </p:spPr>
      </p:pic>
      <p:sp>
        <p:nvSpPr>
          <p:cNvPr id="41986" name="5 - Θέση αριθμού διαφάνειας">
            <a:extLst>
              <a:ext uri="{FF2B5EF4-FFF2-40B4-BE49-F238E27FC236}">
                <a16:creationId xmlns:a16="http://schemas.microsoft.com/office/drawing/2014/main" id="{828CB394-4429-34AA-D8EE-04802008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BE244DE1-EA54-6642-B73E-FF0CD9E9E7F2}" type="slidenum">
              <a:rPr lang="en-US" altLang="en-US" sz="1000" smtClean="0">
                <a:solidFill>
                  <a:schemeClr val="bg1"/>
                </a:solidFill>
              </a:rPr>
              <a:pPr/>
              <a:t>21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00386" name="Rectangle 2">
            <a:extLst>
              <a:ext uri="{FF2B5EF4-FFF2-40B4-BE49-F238E27FC236}">
                <a16:creationId xmlns:a16="http://schemas.microsoft.com/office/drawing/2014/main" id="{E0D506A6-E2A0-115F-38F5-5E85A3B20F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sz="2400"/>
              <a:t>Κεντρική μνήμη</a:t>
            </a:r>
            <a:br>
              <a:rPr lang="en-US" altLang="en-US" sz="2400"/>
            </a:br>
            <a:r>
              <a:rPr lang="en-US" altLang="en-US" sz="2400"/>
              <a:t>(main memory)</a:t>
            </a:r>
            <a:endParaRPr lang="el-GR" altLang="en-US" sz="240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17BAFD77-416F-F585-D337-4DBD2773882B}"/>
              </a:ext>
            </a:extLst>
          </p:cNvPr>
          <p:cNvGrpSpPr>
            <a:grpSpLocks/>
          </p:cNvGrpSpPr>
          <p:nvPr/>
        </p:nvGrpSpPr>
        <p:grpSpPr bwMode="auto">
          <a:xfrm>
            <a:off x="2349500" y="1430338"/>
            <a:ext cx="6121400" cy="2038350"/>
            <a:chOff x="895" y="2440"/>
            <a:chExt cx="3856" cy="1284"/>
          </a:xfrm>
        </p:grpSpPr>
        <p:sp>
          <p:nvSpPr>
            <p:cNvPr id="41997" name="Line 5">
              <a:extLst>
                <a:ext uri="{FF2B5EF4-FFF2-40B4-BE49-F238E27FC236}">
                  <a16:creationId xmlns:a16="http://schemas.microsoft.com/office/drawing/2014/main" id="{85BE9B2E-8664-41F8-D9A6-9862EEFD3A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5" y="3209"/>
              <a:ext cx="1435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8" name="Text Box 6">
              <a:extLst>
                <a:ext uri="{FF2B5EF4-FFF2-40B4-BE49-F238E27FC236}">
                  <a16:creationId xmlns:a16="http://schemas.microsoft.com/office/drawing/2014/main" id="{2D4D1923-619A-C042-7439-B9A2E98D05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1" y="3099"/>
              <a:ext cx="160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n-US">
                  <a:solidFill>
                    <a:schemeClr val="accent2"/>
                  </a:solidFill>
                </a:rPr>
                <a:t>Προσδιορισμός κελιών</a:t>
              </a:r>
            </a:p>
          </p:txBody>
        </p:sp>
        <p:sp>
          <p:nvSpPr>
            <p:cNvPr id="41999" name="Text Box 7">
              <a:extLst>
                <a:ext uri="{FF2B5EF4-FFF2-40B4-BE49-F238E27FC236}">
                  <a16:creationId xmlns:a16="http://schemas.microsoft.com/office/drawing/2014/main" id="{925A7AC3-96DA-BF34-8572-AFBF00D2E9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9" y="2924"/>
              <a:ext cx="80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n-US">
                  <a:solidFill>
                    <a:srgbClr val="FF0000"/>
                  </a:solidFill>
                </a:rPr>
                <a:t>Διεύθυνση</a:t>
              </a:r>
            </a:p>
          </p:txBody>
        </p:sp>
        <p:sp>
          <p:nvSpPr>
            <p:cNvPr id="42000" name="Line 8">
              <a:extLst>
                <a:ext uri="{FF2B5EF4-FFF2-40B4-BE49-F238E27FC236}">
                  <a16:creationId xmlns:a16="http://schemas.microsoft.com/office/drawing/2014/main" id="{C13031D8-9595-E93B-9D18-29D77ADE45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5" y="3592"/>
              <a:ext cx="484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1" name="Text Box 9">
              <a:extLst>
                <a:ext uri="{FF2B5EF4-FFF2-40B4-BE49-F238E27FC236}">
                  <a16:creationId xmlns:a16="http://schemas.microsoft.com/office/drawing/2014/main" id="{C064645A-6E05-1382-A7C6-B293B80287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9" y="3474"/>
              <a:ext cx="1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n-US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42002" name="Line 10">
              <a:extLst>
                <a:ext uri="{FF2B5EF4-FFF2-40B4-BE49-F238E27FC236}">
                  <a16:creationId xmlns:a16="http://schemas.microsoft.com/office/drawing/2014/main" id="{818E10C6-0096-FE2B-A3E7-CC0F7F1BC0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4" y="2558"/>
              <a:ext cx="484" cy="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3" name="Text Box 11">
              <a:extLst>
                <a:ext uri="{FF2B5EF4-FFF2-40B4-BE49-F238E27FC236}">
                  <a16:creationId xmlns:a16="http://schemas.microsoft.com/office/drawing/2014/main" id="{F8DACDB0-0A26-2984-5D3D-AD8DF71DA9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8" y="2440"/>
              <a:ext cx="4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n-US">
                  <a:solidFill>
                    <a:srgbClr val="FF0000"/>
                  </a:solidFill>
                </a:rPr>
                <a:t>1023</a:t>
              </a:r>
            </a:p>
          </p:txBody>
        </p:sp>
      </p:grpSp>
      <p:grpSp>
        <p:nvGrpSpPr>
          <p:cNvPr id="3" name="Group 12">
            <a:extLst>
              <a:ext uri="{FF2B5EF4-FFF2-40B4-BE49-F238E27FC236}">
                <a16:creationId xmlns:a16="http://schemas.microsoft.com/office/drawing/2014/main" id="{C868E2E3-0726-5F35-5FD3-9A0030D1400A}"/>
              </a:ext>
            </a:extLst>
          </p:cNvPr>
          <p:cNvGrpSpPr>
            <a:grpSpLocks/>
          </p:cNvGrpSpPr>
          <p:nvPr/>
        </p:nvGrpSpPr>
        <p:grpSpPr bwMode="auto">
          <a:xfrm>
            <a:off x="1262063" y="1603375"/>
            <a:ext cx="1771650" cy="1366838"/>
            <a:chOff x="210" y="2549"/>
            <a:chExt cx="1116" cy="861"/>
          </a:xfrm>
        </p:grpSpPr>
        <p:sp>
          <p:nvSpPr>
            <p:cNvPr id="41992" name="Text Box 13">
              <a:extLst>
                <a:ext uri="{FF2B5EF4-FFF2-40B4-BE49-F238E27FC236}">
                  <a16:creationId xmlns:a16="http://schemas.microsoft.com/office/drawing/2014/main" id="{E38E102D-1983-9ED2-9FD3-371956A7A1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2" y="2549"/>
              <a:ext cx="4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chemeClr val="accent2"/>
                  </a:solidFill>
                </a:rPr>
                <a:t>write</a:t>
              </a:r>
              <a:endParaRPr lang="el-GR" altLang="en-US">
                <a:solidFill>
                  <a:schemeClr val="accent2"/>
                </a:solidFill>
              </a:endParaRPr>
            </a:p>
          </p:txBody>
        </p:sp>
        <p:sp>
          <p:nvSpPr>
            <p:cNvPr id="41993" name="Freeform 14">
              <a:extLst>
                <a:ext uri="{FF2B5EF4-FFF2-40B4-BE49-F238E27FC236}">
                  <a16:creationId xmlns:a16="http://schemas.microsoft.com/office/drawing/2014/main" id="{FA207263-6C54-92EF-24C4-303CABF95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" y="2815"/>
              <a:ext cx="412" cy="274"/>
            </a:xfrm>
            <a:custGeom>
              <a:avLst/>
              <a:gdLst>
                <a:gd name="T0" fmla="*/ 412 w 412"/>
                <a:gd name="T1" fmla="*/ 274 h 274"/>
                <a:gd name="T2" fmla="*/ 412 w 412"/>
                <a:gd name="T3" fmla="*/ 0 h 274"/>
                <a:gd name="T4" fmla="*/ 0 w 412"/>
                <a:gd name="T5" fmla="*/ 0 h 274"/>
                <a:gd name="T6" fmla="*/ 0 60000 65536"/>
                <a:gd name="T7" fmla="*/ 0 60000 65536"/>
                <a:gd name="T8" fmla="*/ 0 60000 65536"/>
                <a:gd name="T9" fmla="*/ 0 w 412"/>
                <a:gd name="T10" fmla="*/ 0 h 274"/>
                <a:gd name="T11" fmla="*/ 412 w 412"/>
                <a:gd name="T12" fmla="*/ 274 h 2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2" h="274">
                  <a:moveTo>
                    <a:pt x="412" y="274"/>
                  </a:moveTo>
                  <a:lnTo>
                    <a:pt x="41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994" name="Group 15">
              <a:extLst>
                <a:ext uri="{FF2B5EF4-FFF2-40B4-BE49-F238E27FC236}">
                  <a16:creationId xmlns:a16="http://schemas.microsoft.com/office/drawing/2014/main" id="{06EB6118-0AF6-F7FD-2D10-585C228870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0" y="2850"/>
              <a:ext cx="449" cy="560"/>
              <a:chOff x="210" y="2850"/>
              <a:chExt cx="449" cy="560"/>
            </a:xfrm>
          </p:grpSpPr>
          <p:sp>
            <p:nvSpPr>
              <p:cNvPr id="41995" name="Freeform 16">
                <a:extLst>
                  <a:ext uri="{FF2B5EF4-FFF2-40B4-BE49-F238E27FC236}">
                    <a16:creationId xmlns:a16="http://schemas.microsoft.com/office/drawing/2014/main" id="{3CB1EA6E-4D89-0051-1397-F49C58723F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" y="3136"/>
                <a:ext cx="412" cy="274"/>
              </a:xfrm>
              <a:custGeom>
                <a:avLst/>
                <a:gdLst>
                  <a:gd name="T0" fmla="*/ 412 w 412"/>
                  <a:gd name="T1" fmla="*/ 274 h 274"/>
                  <a:gd name="T2" fmla="*/ 412 w 412"/>
                  <a:gd name="T3" fmla="*/ 0 h 274"/>
                  <a:gd name="T4" fmla="*/ 0 w 412"/>
                  <a:gd name="T5" fmla="*/ 0 h 274"/>
                  <a:gd name="T6" fmla="*/ 0 60000 65536"/>
                  <a:gd name="T7" fmla="*/ 0 60000 65536"/>
                  <a:gd name="T8" fmla="*/ 0 60000 65536"/>
                  <a:gd name="T9" fmla="*/ 0 w 412"/>
                  <a:gd name="T10" fmla="*/ 0 h 274"/>
                  <a:gd name="T11" fmla="*/ 412 w 412"/>
                  <a:gd name="T12" fmla="*/ 274 h 2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12" h="274">
                    <a:moveTo>
                      <a:pt x="412" y="274"/>
                    </a:moveTo>
                    <a:lnTo>
                      <a:pt x="4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96" name="Text Box 17">
                <a:extLst>
                  <a:ext uri="{FF2B5EF4-FFF2-40B4-BE49-F238E27FC236}">
                    <a16:creationId xmlns:a16="http://schemas.microsoft.com/office/drawing/2014/main" id="{DE8F239D-CFBD-2D03-604F-89907BDE1D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8" y="2850"/>
                <a:ext cx="391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chemeClr val="accent2"/>
                    </a:solidFill>
                  </a:rPr>
                  <a:t>read</a:t>
                </a:r>
                <a:endParaRPr lang="el-GR" altLang="en-US">
                  <a:solidFill>
                    <a:schemeClr val="accent2"/>
                  </a:solidFill>
                </a:endParaRPr>
              </a:p>
            </p:txBody>
          </p:sp>
        </p:grpSp>
      </p:grpSp>
      <p:sp>
        <p:nvSpPr>
          <p:cNvPr id="41990" name="Text Box 18">
            <a:extLst>
              <a:ext uri="{FF2B5EF4-FFF2-40B4-BE49-F238E27FC236}">
                <a16:creationId xmlns:a16="http://schemas.microsoft.com/office/drawing/2014/main" id="{65A0F338-FC45-7F9D-52DE-448E5FBA0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650" y="3435350"/>
            <a:ext cx="3613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RAM = Random Access Memory</a:t>
            </a:r>
            <a:endParaRPr lang="el-GR" altLang="en-US"/>
          </a:p>
        </p:txBody>
      </p:sp>
      <p:pic>
        <p:nvPicPr>
          <p:cNvPr id="41991" name="Picture 19" descr="mso8C8C2">
            <a:extLst>
              <a:ext uri="{FF2B5EF4-FFF2-40B4-BE49-F238E27FC236}">
                <a16:creationId xmlns:a16="http://schemas.microsoft.com/office/drawing/2014/main" id="{EAC30BB8-616B-0363-4D3A-5DC8D35E3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4178300"/>
            <a:ext cx="725805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5 - Θέση αριθμού διαφάνειας">
            <a:extLst>
              <a:ext uri="{FF2B5EF4-FFF2-40B4-BE49-F238E27FC236}">
                <a16:creationId xmlns:a16="http://schemas.microsoft.com/office/drawing/2014/main" id="{63EEFF9B-41AD-8E67-A1FC-CDCC510B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1689B75-B37D-5F41-A841-E956C7441D95}" type="slidenum">
              <a:rPr lang="en-US" altLang="en-US" sz="1000" smtClean="0">
                <a:solidFill>
                  <a:schemeClr val="bg1"/>
                </a:solidFill>
              </a:rPr>
              <a:pPr/>
              <a:t>22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02434" name="Rectangle 2">
            <a:extLst>
              <a:ext uri="{FF2B5EF4-FFF2-40B4-BE49-F238E27FC236}">
                <a16:creationId xmlns:a16="http://schemas.microsoft.com/office/drawing/2014/main" id="{FD8904C9-E35A-C2CB-DC0C-8B4EAEAF81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sz="2400"/>
              <a:t>Μονάδες μαζικής αποθήκευσης </a:t>
            </a:r>
            <a:br>
              <a:rPr lang="en-US" altLang="en-US" sz="2400"/>
            </a:br>
            <a:r>
              <a:rPr lang="el-GR" altLang="en-US" sz="2400"/>
              <a:t>(</a:t>
            </a:r>
            <a:r>
              <a:rPr lang="en-US" altLang="en-US" sz="2400"/>
              <a:t>mass storage devices)</a:t>
            </a:r>
            <a:endParaRPr lang="el-GR" altLang="en-US" sz="2400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4142F8AE-7981-A2B6-3A02-DA1E5EAE35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l-GR" altLang="en-US">
                <a:ea typeface="ＭＳ Ｐゴシック" panose="020B0600070205080204" pitchFamily="34" charset="-128"/>
              </a:rPr>
              <a:t>Μαγνητικοί δίσκοι</a:t>
            </a:r>
          </a:p>
        </p:txBody>
      </p:sp>
      <p:pic>
        <p:nvPicPr>
          <p:cNvPr id="44036" name="Picture 4" descr="mso1498B">
            <a:extLst>
              <a:ext uri="{FF2B5EF4-FFF2-40B4-BE49-F238E27FC236}">
                <a16:creationId xmlns:a16="http://schemas.microsoft.com/office/drawing/2014/main" id="{ED693640-C371-F152-409E-C43F72572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900" y="1893888"/>
            <a:ext cx="4464050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 Box 5">
            <a:extLst>
              <a:ext uri="{FF2B5EF4-FFF2-40B4-BE49-F238E27FC236}">
                <a16:creationId xmlns:a16="http://schemas.microsoft.com/office/drawing/2014/main" id="{0354DF75-3AFF-A841-6449-60F61A09A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4543425"/>
            <a:ext cx="8539163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1938" indent="-261938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l-GR" altLang="en-US" sz="1800">
                <a:solidFill>
                  <a:schemeClr val="accent2"/>
                </a:solidFill>
              </a:rPr>
              <a:t>Κάθε ίχνος (</a:t>
            </a:r>
            <a:r>
              <a:rPr lang="en-US" altLang="en-US" sz="1800">
                <a:solidFill>
                  <a:schemeClr val="accent2"/>
                </a:solidFill>
              </a:rPr>
              <a:t>track)</a:t>
            </a:r>
            <a:r>
              <a:rPr lang="el-GR" altLang="en-US" sz="1800">
                <a:solidFill>
                  <a:schemeClr val="accent2"/>
                </a:solidFill>
              </a:rPr>
              <a:t> περιέχει τον ίδιο αριθμό από τομείς και κάθε τομέας (</a:t>
            </a:r>
            <a:r>
              <a:rPr lang="en-US" altLang="en-US" sz="1800">
                <a:solidFill>
                  <a:schemeClr val="accent2"/>
                </a:solidFill>
              </a:rPr>
              <a:t>sector)</a:t>
            </a:r>
            <a:r>
              <a:rPr lang="el-GR" altLang="en-US" sz="1800">
                <a:solidFill>
                  <a:schemeClr val="accent2"/>
                </a:solidFill>
              </a:rPr>
              <a:t> το ίδιο αριθμό από </a:t>
            </a:r>
            <a:r>
              <a:rPr lang="en-US" altLang="en-US" sz="1800">
                <a:solidFill>
                  <a:schemeClr val="accent2"/>
                </a:solidFill>
              </a:rPr>
              <a:t>bits (</a:t>
            </a:r>
            <a:r>
              <a:rPr lang="el-GR" altLang="en-US" sz="1800">
                <a:solidFill>
                  <a:schemeClr val="accent2"/>
                </a:solidFill>
              </a:rPr>
              <a:t>π.χ., 512 ή </a:t>
            </a:r>
            <a:r>
              <a:rPr lang="en-US" altLang="en-US" sz="1800">
                <a:solidFill>
                  <a:schemeClr val="accent2"/>
                </a:solidFill>
              </a:rPr>
              <a:t>1024bytes)</a:t>
            </a:r>
            <a:endParaRPr lang="el-GR" altLang="en-US" sz="180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n-US" sz="1800">
                <a:solidFill>
                  <a:schemeClr val="accent2"/>
                </a:solidFill>
              </a:rPr>
              <a:t>Διαμόρφωση </a:t>
            </a:r>
            <a:r>
              <a:rPr lang="en-US" altLang="en-US" sz="1800">
                <a:solidFill>
                  <a:schemeClr val="accent2"/>
                </a:solidFill>
              </a:rPr>
              <a:t>(formatting) </a:t>
            </a:r>
            <a:r>
              <a:rPr lang="el-GR" altLang="en-US" sz="1800">
                <a:solidFill>
                  <a:schemeClr val="accent2"/>
                </a:solidFill>
              </a:rPr>
              <a:t>ενός δίσκου: μαγνητική σημείωση της θέσης των ιχνών και των τομέων</a:t>
            </a:r>
          </a:p>
          <a:p>
            <a:pPr>
              <a:buFont typeface="Wingdings" pitchFamily="2" charset="2"/>
              <a:buChar char="Ø"/>
            </a:pPr>
            <a:r>
              <a:rPr lang="en-US" altLang="en-US" sz="1800">
                <a:solidFill>
                  <a:schemeClr val="accent2"/>
                </a:solidFill>
              </a:rPr>
              <a:t>Floppy disks </a:t>
            </a:r>
            <a:r>
              <a:rPr lang="el-GR" altLang="en-US" sz="1800">
                <a:solidFill>
                  <a:schemeClr val="accent2"/>
                </a:solidFill>
              </a:rPr>
              <a:t>3</a:t>
            </a:r>
            <a:r>
              <a:rPr lang="el-GR" altLang="en-US" sz="1800" baseline="30000">
                <a:solidFill>
                  <a:schemeClr val="accent2"/>
                </a:solidFill>
              </a:rPr>
              <a:t>1/2</a:t>
            </a:r>
            <a:r>
              <a:rPr lang="el-GR" altLang="en-US" sz="1800">
                <a:solidFill>
                  <a:schemeClr val="accent2"/>
                </a:solidFill>
              </a:rPr>
              <a:t> με χωρητικότητα 1.44 </a:t>
            </a:r>
            <a:r>
              <a:rPr lang="en-US" altLang="en-US" sz="1800">
                <a:solidFill>
                  <a:schemeClr val="accent2"/>
                </a:solidFill>
              </a:rPr>
              <a:t>MB </a:t>
            </a:r>
            <a:r>
              <a:rPr lang="el-GR" altLang="en-US" sz="1800">
                <a:solidFill>
                  <a:schemeClr val="accent2"/>
                </a:solidFill>
              </a:rPr>
              <a:t>(και παλιότερα 5</a:t>
            </a:r>
            <a:r>
              <a:rPr lang="el-GR" altLang="en-US" sz="1800" baseline="30000">
                <a:solidFill>
                  <a:schemeClr val="accent2"/>
                </a:solidFill>
              </a:rPr>
              <a:t>1/4 </a:t>
            </a:r>
            <a:r>
              <a:rPr lang="el-GR" altLang="en-US" sz="1800">
                <a:solidFill>
                  <a:schemeClr val="accent2"/>
                </a:solidFill>
              </a:rPr>
              <a:t>ίντσες )</a:t>
            </a:r>
          </a:p>
          <a:p>
            <a:pPr>
              <a:buFont typeface="Wingdings" pitchFamily="2" charset="2"/>
              <a:buChar char="Ø"/>
            </a:pPr>
            <a:r>
              <a:rPr lang="el-GR" altLang="en-US" sz="1800">
                <a:solidFill>
                  <a:schemeClr val="accent2"/>
                </a:solidFill>
              </a:rPr>
              <a:t>Σκληροί δίσκοι με πολλαπλούς παράλληλους δίσκους ανάμεσα στους οποίους αιωρούνται οι κεφαλές</a:t>
            </a:r>
            <a:endParaRPr lang="en-US" altLang="en-US" sz="180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Ø"/>
            </a:pPr>
            <a:endParaRPr lang="el-GR" altLang="en-US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44038" name="Rectangle 6">
            <a:extLst>
              <a:ext uri="{FF2B5EF4-FFF2-40B4-BE49-F238E27FC236}">
                <a16:creationId xmlns:a16="http://schemas.microsoft.com/office/drawing/2014/main" id="{C8C5177E-C576-4535-A06D-C1A5A2EBD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38" y="2301875"/>
            <a:ext cx="23352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>
                <a:solidFill>
                  <a:schemeClr val="accent2"/>
                </a:solidFill>
              </a:rPr>
              <a:t>Κύλινδρος (</a:t>
            </a:r>
            <a:r>
              <a:rPr lang="en-US" altLang="en-US">
                <a:solidFill>
                  <a:schemeClr val="accent2"/>
                </a:solidFill>
              </a:rPr>
              <a:t>cylinder)</a:t>
            </a:r>
            <a:endParaRPr lang="el-GR" alt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5 - Θέση αριθμού διαφάνειας">
            <a:extLst>
              <a:ext uri="{FF2B5EF4-FFF2-40B4-BE49-F238E27FC236}">
                <a16:creationId xmlns:a16="http://schemas.microsoft.com/office/drawing/2014/main" id="{D48323A5-B4CF-FA0D-8812-BAFBE9576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D3DA4877-E284-5D46-9692-A0B99B059912}" type="slidenum">
              <a:rPr lang="en-US" altLang="en-US" sz="1000" smtClean="0">
                <a:solidFill>
                  <a:schemeClr val="bg1"/>
                </a:solidFill>
              </a:rPr>
              <a:pPr/>
              <a:t>23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03458" name="Rectangle 2">
            <a:extLst>
              <a:ext uri="{FF2B5EF4-FFF2-40B4-BE49-F238E27FC236}">
                <a16:creationId xmlns:a16="http://schemas.microsoft.com/office/drawing/2014/main" id="{D9AF654D-709B-CC54-3D99-3710937DD3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sz="2400"/>
              <a:t>Μονάδες μαζικής αποθήκευσης </a:t>
            </a:r>
            <a:br>
              <a:rPr lang="en-US" altLang="en-US" sz="2400"/>
            </a:br>
            <a:r>
              <a:rPr lang="el-GR" altLang="en-US" sz="2400"/>
              <a:t>(</a:t>
            </a:r>
            <a:r>
              <a:rPr lang="en-US" altLang="en-US" sz="2400"/>
              <a:t>mass storage devices)</a:t>
            </a:r>
            <a:endParaRPr lang="el-GR" altLang="en-US" sz="240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0513ACA-6F57-158E-A097-D38807A315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61938" indent="-261938"/>
            <a:r>
              <a:rPr lang="el-GR" altLang="en-US" sz="2000" u="sng">
                <a:ea typeface="ＭＳ Ｐゴシック" panose="020B0600070205080204" pitchFamily="34" charset="-128"/>
              </a:rPr>
              <a:t>Μετρήσεις για την αξιολόγηση των μαγνητικών δίσκων</a:t>
            </a:r>
          </a:p>
          <a:p>
            <a:pPr marL="261938" indent="-261938"/>
            <a:endParaRPr lang="el-GR" altLang="en-US" sz="2000" u="sng">
              <a:ea typeface="ＭＳ Ｐゴシック" panose="020B0600070205080204" pitchFamily="34" charset="-128"/>
            </a:endParaRPr>
          </a:p>
          <a:p>
            <a:pPr marL="261938" indent="-261938">
              <a:buClr>
                <a:schemeClr val="accent2"/>
              </a:buClr>
              <a:buFont typeface="Wingdings" pitchFamily="2" charset="2"/>
              <a:buChar char="Ø"/>
            </a:pPr>
            <a:r>
              <a:rPr lang="el-GR" altLang="en-US" sz="1800">
                <a:solidFill>
                  <a:srgbClr val="FF0000"/>
                </a:solidFill>
                <a:ea typeface="ＭＳ Ｐゴシック" panose="020B0600070205080204" pitchFamily="34" charset="-128"/>
              </a:rPr>
              <a:t>Χρόνος αναζήτησης (</a:t>
            </a:r>
            <a:r>
              <a:rPr lang="en-US" altLang="en-US" sz="1800">
                <a:solidFill>
                  <a:srgbClr val="FF0000"/>
                </a:solidFill>
                <a:ea typeface="ＭＳ Ｐゴシック" panose="020B0600070205080204" pitchFamily="34" charset="-128"/>
              </a:rPr>
              <a:t>seek time)</a:t>
            </a:r>
            <a:r>
              <a:rPr lang="el-GR" altLang="en-US" sz="1800">
                <a:solidFill>
                  <a:srgbClr val="FF0000"/>
                </a:solidFill>
                <a:ea typeface="ＭＳ Ｐゴシック" panose="020B0600070205080204" pitchFamily="34" charset="-128"/>
              </a:rPr>
              <a:t>:</a:t>
            </a:r>
            <a:r>
              <a:rPr lang="el-GR" altLang="en-US" sz="1800">
                <a:ea typeface="ＭＳ Ｐゴシック" panose="020B0600070205080204" pitchFamily="34" charset="-128"/>
              </a:rPr>
              <a:t> ο χρόνος για τη μεταφορά  μιας κεφαλής από ένα ίχνος σε ένα άλλο</a:t>
            </a:r>
          </a:p>
          <a:p>
            <a:pPr marL="261938" indent="-261938">
              <a:buClr>
                <a:schemeClr val="accent2"/>
              </a:buClr>
              <a:buFont typeface="Wingdings" pitchFamily="2" charset="2"/>
              <a:buChar char="Ø"/>
            </a:pPr>
            <a:r>
              <a:rPr lang="el-GR" altLang="en-US" sz="1800">
                <a:solidFill>
                  <a:srgbClr val="FF0000"/>
                </a:solidFill>
                <a:ea typeface="ＭＳ Ｐゴシック" panose="020B0600070205080204" pitchFamily="34" charset="-128"/>
              </a:rPr>
              <a:t>Χρόνος περιστροφής (</a:t>
            </a:r>
            <a:r>
              <a:rPr lang="en-US" altLang="en-US" sz="1800">
                <a:solidFill>
                  <a:srgbClr val="FF0000"/>
                </a:solidFill>
                <a:ea typeface="ＭＳ Ｐゴシック" panose="020B0600070205080204" pitchFamily="34" charset="-128"/>
              </a:rPr>
              <a:t>rotation time):</a:t>
            </a:r>
            <a:r>
              <a:rPr lang="en-US" altLang="en-US" sz="1800">
                <a:ea typeface="ＭＳ Ｐゴシック" panose="020B0600070205080204" pitchFamily="34" charset="-128"/>
              </a:rPr>
              <a:t> </a:t>
            </a:r>
            <a:r>
              <a:rPr lang="el-GR" altLang="en-US" sz="1800">
                <a:ea typeface="ＭＳ Ｐゴシック" panose="020B0600070205080204" pitchFamily="34" charset="-128"/>
              </a:rPr>
              <a:t>ο μισός χρόνος για μια πλήρη περιστροφή [π.χ., 3000 - 4000 περιστροφές το λεπτό στους σκληρούς δίσκους και 300 – 400 το λεπτό στις δισκέτες]</a:t>
            </a:r>
          </a:p>
          <a:p>
            <a:pPr marL="261938" indent="-261938">
              <a:buClr>
                <a:schemeClr val="accent2"/>
              </a:buClr>
              <a:buFont typeface="Wingdings" pitchFamily="2" charset="2"/>
              <a:buChar char="Ø"/>
            </a:pPr>
            <a:r>
              <a:rPr lang="el-GR" altLang="en-US" sz="1800">
                <a:solidFill>
                  <a:srgbClr val="FF0000"/>
                </a:solidFill>
                <a:ea typeface="ＭＳ Ｐゴシック" panose="020B0600070205080204" pitchFamily="34" charset="-128"/>
              </a:rPr>
              <a:t>Χρόνος πρόσβασης (</a:t>
            </a:r>
            <a:r>
              <a:rPr lang="en-US" altLang="en-US" sz="1800">
                <a:solidFill>
                  <a:srgbClr val="FF0000"/>
                </a:solidFill>
                <a:ea typeface="ＭＳ Ｐゴシック" panose="020B0600070205080204" pitchFamily="34" charset="-128"/>
              </a:rPr>
              <a:t>access time):</a:t>
            </a:r>
            <a:r>
              <a:rPr lang="el-GR" altLang="en-US" sz="1800">
                <a:ea typeface="ＭＳ Ｐゴシック" panose="020B0600070205080204" pitchFamily="34" charset="-128"/>
              </a:rPr>
              <a:t> το άθροισμα του χρόνου αναζήτησης και του χρόνου περιστροφής</a:t>
            </a:r>
          </a:p>
          <a:p>
            <a:pPr marL="261938" indent="-261938">
              <a:buClr>
                <a:schemeClr val="accent2"/>
              </a:buClr>
              <a:buFont typeface="Wingdings" pitchFamily="2" charset="2"/>
              <a:buChar char="Ø"/>
            </a:pPr>
            <a:r>
              <a:rPr lang="el-GR" altLang="en-US" sz="1800">
                <a:solidFill>
                  <a:srgbClr val="FF0000"/>
                </a:solidFill>
                <a:ea typeface="ＭＳ Ｐゴシック" panose="020B0600070205080204" pitchFamily="34" charset="-128"/>
              </a:rPr>
              <a:t>Χρόνος μεταφοράς (</a:t>
            </a:r>
            <a:r>
              <a:rPr lang="en-US" altLang="en-US" sz="1800">
                <a:solidFill>
                  <a:srgbClr val="FF0000"/>
                </a:solidFill>
                <a:ea typeface="ＭＳ Ｐゴシック" panose="020B0600070205080204" pitchFamily="34" charset="-128"/>
              </a:rPr>
              <a:t>transfer time): </a:t>
            </a:r>
            <a:r>
              <a:rPr lang="el-GR" altLang="en-US" sz="1800">
                <a:ea typeface="ＭＳ Ｐゴシック" panose="020B0600070205080204" pitchFamily="34" charset="-128"/>
              </a:rPr>
              <a:t>ο χρόνος που απαιτείται για τη μεταφορά δεδομένων από και προς το δίσκο [</a:t>
            </a:r>
            <a:r>
              <a:rPr lang="en-US" altLang="en-US" sz="1800">
                <a:ea typeface="ＭＳ Ｐゴシック" panose="020B0600070205080204" pitchFamily="34" charset="-128"/>
              </a:rPr>
              <a:t>MB/s</a:t>
            </a:r>
            <a:r>
              <a:rPr lang="el-GR" altLang="en-US" sz="1800">
                <a:ea typeface="ＭＳ Ｐゴシック" panose="020B0600070205080204" pitchFamily="34" charset="-128"/>
              </a:rPr>
              <a:t> σκληρούς δίσκους και </a:t>
            </a:r>
            <a:r>
              <a:rPr lang="en-US" altLang="en-US" sz="1800">
                <a:ea typeface="ＭＳ Ｐゴシック" panose="020B0600070205080204" pitchFamily="34" charset="-128"/>
              </a:rPr>
              <a:t>KB/s</a:t>
            </a:r>
            <a:r>
              <a:rPr lang="el-GR" altLang="en-US" sz="1800">
                <a:ea typeface="ＭＳ Ｐゴシック" panose="020B0600070205080204" pitchFamily="34" charset="-128"/>
              </a:rPr>
              <a:t> στις δισκέτες]</a:t>
            </a:r>
            <a:endParaRPr lang="en-US" altLang="en-US" sz="1800">
              <a:ea typeface="ＭＳ Ｐゴシック" panose="020B0600070205080204" pitchFamily="34" charset="-128"/>
            </a:endParaRPr>
          </a:p>
          <a:p>
            <a:pPr marL="261938" indent="-261938">
              <a:buClr>
                <a:schemeClr val="accent2"/>
              </a:buClr>
              <a:buFont typeface="Wingdings" pitchFamily="2" charset="2"/>
              <a:buChar char="Ø"/>
            </a:pPr>
            <a:r>
              <a:rPr lang="el-GR" altLang="en-US" sz="1800">
                <a:ea typeface="ＭＳ Ｐゴシック" panose="020B0600070205080204" pitchFamily="34" charset="-128"/>
              </a:rPr>
              <a:t>Σκληροί δίσκοι 7000 </a:t>
            </a:r>
            <a:r>
              <a:rPr lang="en-US" altLang="en-US" sz="1800">
                <a:ea typeface="ＭＳ Ｐゴシック" panose="020B0600070205080204" pitchFamily="34" charset="-128"/>
              </a:rPr>
              <a:t>rotations per minute, floppies 300 rpm</a:t>
            </a:r>
          </a:p>
          <a:p>
            <a:pPr marL="261938" indent="-261938">
              <a:buClr>
                <a:schemeClr val="accent2"/>
              </a:buClr>
              <a:buFont typeface="Wingdings" pitchFamily="2" charset="2"/>
              <a:buChar char="Ø"/>
            </a:pPr>
            <a:r>
              <a:rPr lang="el-GR" altLang="en-US" sz="1800">
                <a:ea typeface="ＭＳ Ｐゴシック" panose="020B0600070205080204" pitchFamily="34" charset="-128"/>
              </a:rPr>
              <a:t>Δίσκοι </a:t>
            </a:r>
            <a:r>
              <a:rPr lang="el-GR" altLang="en-US" sz="1800">
                <a:ea typeface="ＭＳ Ｐゴシック" panose="020B0600070205080204" pitchFamily="34" charset="-128"/>
                <a:sym typeface="Wingdings" pitchFamily="2" charset="2"/>
              </a:rPr>
              <a:t> χρόνοι σε </a:t>
            </a:r>
            <a:r>
              <a:rPr lang="en-US" altLang="en-US" sz="1800">
                <a:ea typeface="ＭＳ Ｐゴシック" panose="020B0600070205080204" pitchFamily="34" charset="-128"/>
                <a:sym typeface="Wingdings" pitchFamily="2" charset="2"/>
              </a:rPr>
              <a:t>msec</a:t>
            </a:r>
            <a:r>
              <a:rPr lang="el-GR" altLang="en-US" sz="1800">
                <a:ea typeface="ＭＳ Ｐゴシック" panose="020B0600070205080204" pitchFamily="34" charset="-128"/>
                <a:sym typeface="Wingdings" pitchFamily="2" charset="2"/>
              </a:rPr>
              <a:t> λόγω μηχανικής κίνησης ενώ μνήμη</a:t>
            </a:r>
            <a:r>
              <a:rPr lang="en-US" altLang="en-US" sz="1800">
                <a:ea typeface="ＭＳ Ｐゴシック" panose="020B0600070205080204" pitchFamily="34" charset="-128"/>
                <a:sym typeface="Wingdings" pitchFamily="2" charset="2"/>
              </a:rPr>
              <a:t> </a:t>
            </a:r>
            <a:r>
              <a:rPr lang="el-GR" altLang="en-US" sz="1800">
                <a:ea typeface="ＭＳ Ｐゴシック" panose="020B0600070205080204" pitchFamily="34" charset="-128"/>
                <a:sym typeface="Wingdings" pitchFamily="2" charset="2"/>
              </a:rPr>
              <a:t></a:t>
            </a:r>
            <a:r>
              <a:rPr lang="en-US" altLang="en-US" sz="1800">
                <a:ea typeface="ＭＳ Ｐゴシック" panose="020B0600070205080204" pitchFamily="34" charset="-128"/>
                <a:sym typeface="Wingdings" pitchFamily="2" charset="2"/>
              </a:rPr>
              <a:t> nsec</a:t>
            </a:r>
            <a:endParaRPr lang="el-GR" altLang="en-US" sz="1800">
              <a:ea typeface="ＭＳ Ｐゴシック" panose="020B0600070205080204" pitchFamily="34" charset="-128"/>
            </a:endParaRPr>
          </a:p>
          <a:p>
            <a:pPr marL="261938" indent="-261938">
              <a:buClr>
                <a:schemeClr val="accent2"/>
              </a:buClr>
              <a:buFont typeface="Wingdings" pitchFamily="2" charset="2"/>
              <a:buChar char="Ø"/>
            </a:pPr>
            <a:endParaRPr lang="el-GR" altLang="en-US" sz="1800">
              <a:ea typeface="ＭＳ Ｐゴシック" panose="020B0600070205080204" pitchFamily="34" charset="-128"/>
            </a:endParaRPr>
          </a:p>
          <a:p>
            <a:pPr marL="261938" indent="-261938"/>
            <a:endParaRPr lang="el-GR" altLang="en-US" sz="18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5 - Θέση αριθμού διαφάνειας">
            <a:extLst>
              <a:ext uri="{FF2B5EF4-FFF2-40B4-BE49-F238E27FC236}">
                <a16:creationId xmlns:a16="http://schemas.microsoft.com/office/drawing/2014/main" id="{B96FC822-FED2-93F8-59A1-03217DF05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3DB7E73-06FE-6545-B20E-4B09AE90C71D}" type="slidenum">
              <a:rPr lang="en-US" altLang="en-US" sz="1000" smtClean="0">
                <a:solidFill>
                  <a:schemeClr val="bg1"/>
                </a:solidFill>
              </a:rPr>
              <a:pPr/>
              <a:t>24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04482" name="Rectangle 2">
            <a:extLst>
              <a:ext uri="{FF2B5EF4-FFF2-40B4-BE49-F238E27FC236}">
                <a16:creationId xmlns:a16="http://schemas.microsoft.com/office/drawing/2014/main" id="{DE050439-DCEF-B8A9-39E7-C1D55E6010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sz="2400"/>
              <a:t>Μονάδες μαζικής αποθήκευσης </a:t>
            </a:r>
            <a:br>
              <a:rPr lang="en-US" altLang="en-US" sz="2400"/>
            </a:br>
            <a:r>
              <a:rPr lang="el-GR" altLang="en-US" sz="2400"/>
              <a:t>(</a:t>
            </a:r>
            <a:r>
              <a:rPr lang="en-US" altLang="en-US" sz="2400"/>
              <a:t>mass storage devices)</a:t>
            </a:r>
            <a:endParaRPr lang="el-GR" altLang="en-US" sz="2400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DE96311E-12B0-F32F-CCF7-B0BAD9E4F5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61938" indent="-261938"/>
            <a:r>
              <a:rPr lang="el-GR" altLang="en-US">
                <a:ea typeface="ＭＳ Ｐゴシック" panose="020B0600070205080204" pitchFamily="34" charset="-128"/>
              </a:rPr>
              <a:t>Συμπαγής δίσκος (</a:t>
            </a:r>
            <a:r>
              <a:rPr lang="en-US" altLang="en-US">
                <a:ea typeface="ＭＳ Ｐゴシック" panose="020B0600070205080204" pitchFamily="34" charset="-128"/>
              </a:rPr>
              <a:t>Compact Disk)</a:t>
            </a:r>
          </a:p>
          <a:p>
            <a:pPr marL="261938" indent="-261938"/>
            <a:endParaRPr lang="en-US" altLang="en-US" sz="1800">
              <a:ea typeface="ＭＳ Ｐゴシック" panose="020B0600070205080204" pitchFamily="34" charset="-128"/>
            </a:endParaRPr>
          </a:p>
          <a:p>
            <a:pPr marL="261938" indent="-261938">
              <a:buFont typeface="Wingdings" pitchFamily="2" charset="2"/>
              <a:buChar char="Ø"/>
            </a:pPr>
            <a:r>
              <a:rPr lang="en-US" altLang="en-US" sz="1800">
                <a:ea typeface="ＭＳ Ｐゴシック" panose="020B0600070205080204" pitchFamily="34" charset="-128"/>
              </a:rPr>
              <a:t>12 cm </a:t>
            </a:r>
            <a:r>
              <a:rPr lang="el-GR" altLang="en-US" sz="1800">
                <a:ea typeface="ＭＳ Ｐゴシック" panose="020B0600070205080204" pitchFamily="34" charset="-128"/>
              </a:rPr>
              <a:t>διάμετρος και</a:t>
            </a:r>
            <a:r>
              <a:rPr lang="en-US" altLang="en-US" sz="1800">
                <a:ea typeface="ＭＳ Ｐゴシック" panose="020B0600070205080204" pitchFamily="34" charset="-128"/>
              </a:rPr>
              <a:t> </a:t>
            </a:r>
            <a:r>
              <a:rPr lang="el-GR" altLang="en-US" sz="1800">
                <a:ea typeface="ＭＳ Ｐゴシック" panose="020B0600070205080204" pitchFamily="34" charset="-128"/>
              </a:rPr>
              <a:t>ένα ίχνος σε σπιράλ από το κέντρο προς την περιφέρεια και τομείς που περιλαμβάνουν την ίδια ποσότητα δεδομένων (2ΚΒ)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el-GR" altLang="en-US" sz="1800">
                <a:ea typeface="ＭＳ Ｐゴシック" panose="020B0600070205080204" pitchFamily="34" charset="-128"/>
              </a:rPr>
              <a:t>Καλύτερη απόδοση σε αποθήκευση συνεχόμενης πληροφορίας (π.χ., μουσική) και όχι δεδομένων σε τυχαία σειρά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el-GR" altLang="en-US" sz="1800">
                <a:ea typeface="ＭＳ Ｐゴシック" panose="020B0600070205080204" pitchFamily="34" charset="-128"/>
              </a:rPr>
              <a:t>Η ανάγνωση πραγματοποιείται από ένα </a:t>
            </a:r>
            <a:r>
              <a:rPr lang="en-US" altLang="en-US" sz="1800">
                <a:ea typeface="ＭＳ Ｐゴシック" panose="020B0600070205080204" pitchFamily="34" charset="-128"/>
              </a:rPr>
              <a:t>laser</a:t>
            </a:r>
            <a:r>
              <a:rPr lang="el-GR" altLang="en-US" sz="1800">
                <a:ea typeface="ＭＳ Ｐゴシック" panose="020B0600070205080204" pitchFamily="34" charset="-128"/>
              </a:rPr>
              <a:t> που ελέγχει για ανωμαλίες στην επιφάνεια του </a:t>
            </a:r>
          </a:p>
          <a:p>
            <a:pPr marL="261938" indent="-261938">
              <a:buFont typeface="Wingdings" pitchFamily="2" charset="2"/>
              <a:buChar char="Ø"/>
            </a:pPr>
            <a:r>
              <a:rPr lang="el-GR" altLang="en-US" sz="1800">
                <a:ea typeface="ＭＳ Ｐゴシック" panose="020B0600070205080204" pitchFamily="34" charset="-128"/>
              </a:rPr>
              <a:t>Αρχικά </a:t>
            </a:r>
            <a:r>
              <a:rPr lang="en-US" altLang="en-US" sz="1800">
                <a:ea typeface="ＭＳ Ｐゴシック" panose="020B0600070205080204" pitchFamily="34" charset="-128"/>
              </a:rPr>
              <a:t>CD –DA (Compact Disk – Digital Audio)</a:t>
            </a:r>
            <a:endParaRPr lang="el-GR" altLang="en-US" sz="1800">
              <a:ea typeface="ＭＳ Ｐゴシック" panose="020B0600070205080204" pitchFamily="34" charset="-128"/>
            </a:endParaRPr>
          </a:p>
          <a:p>
            <a:pPr marL="261938" indent="-261938">
              <a:buFont typeface="Wingdings" pitchFamily="2" charset="2"/>
              <a:buChar char="Ø"/>
            </a:pPr>
            <a:r>
              <a:rPr lang="el-GR" altLang="en-US" sz="1800">
                <a:ea typeface="ＭＳ Ｐゴシック" panose="020B0600070205080204" pitchFamily="34" charset="-128"/>
              </a:rPr>
              <a:t> Σήμερα </a:t>
            </a:r>
            <a:r>
              <a:rPr lang="en-US" altLang="en-US" sz="1800">
                <a:ea typeface="ＭＳ Ｐゴシック" panose="020B0600070205080204" pitchFamily="34" charset="-128"/>
              </a:rPr>
              <a:t>CD-ROM (Compact Disk – Read Only Memory)</a:t>
            </a:r>
            <a:endParaRPr lang="el-GR" altLang="en-US" sz="1800">
              <a:ea typeface="ＭＳ Ｐゴシック" panose="020B0600070205080204" pitchFamily="34" charset="-128"/>
            </a:endParaRPr>
          </a:p>
          <a:p>
            <a:pPr marL="261938" indent="-261938">
              <a:buFont typeface="Wingdings" pitchFamily="2" charset="2"/>
              <a:buChar char="Ø"/>
            </a:pPr>
            <a:r>
              <a:rPr lang="en-US" altLang="en-US" sz="1800">
                <a:ea typeface="ＭＳ Ｐゴシック" panose="020B0600070205080204" pitchFamily="34" charset="-128"/>
              </a:rPr>
              <a:t>DVD (Digital Versatile Disk </a:t>
            </a:r>
            <a:r>
              <a:rPr lang="el-GR" altLang="en-US" sz="1800">
                <a:ea typeface="ＭＳ Ｐゴシック" panose="020B0600070205080204" pitchFamily="34" charset="-128"/>
              </a:rPr>
              <a:t>ψηφιακοί πολυμορφικοί δίσκοι)</a:t>
            </a:r>
            <a:endParaRPr lang="en-US" altLang="en-US" sz="18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5 - Θέση αριθμού διαφάνειας">
            <a:extLst>
              <a:ext uri="{FF2B5EF4-FFF2-40B4-BE49-F238E27FC236}">
                <a16:creationId xmlns:a16="http://schemas.microsoft.com/office/drawing/2014/main" id="{E5823611-3229-3680-2BDA-7D4214EE7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7B60EBAF-D4C9-2842-A39F-57A6668C0649}" type="slidenum">
              <a:rPr lang="en-US" altLang="en-US" sz="1000" smtClean="0">
                <a:solidFill>
                  <a:schemeClr val="bg1"/>
                </a:solidFill>
              </a:rPr>
              <a:pPr/>
              <a:t>25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05506" name="Rectangle 2">
            <a:extLst>
              <a:ext uri="{FF2B5EF4-FFF2-40B4-BE49-F238E27FC236}">
                <a16:creationId xmlns:a16="http://schemas.microsoft.com/office/drawing/2014/main" id="{6F895B59-4561-F71A-AFBA-C3015AFB29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sz="2400"/>
              <a:t>Μονάδες μαζικής αποθήκευσης </a:t>
            </a:r>
            <a:br>
              <a:rPr lang="en-US" altLang="en-US" sz="2400"/>
            </a:br>
            <a:r>
              <a:rPr lang="el-GR" altLang="en-US" sz="2400"/>
              <a:t>(</a:t>
            </a:r>
            <a:r>
              <a:rPr lang="en-US" altLang="en-US" sz="2400"/>
              <a:t>mass storage devices)</a:t>
            </a:r>
            <a:endParaRPr lang="el-GR" altLang="en-US" sz="2400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997534E4-C1EF-6568-2DE4-EF9B5DF828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l-GR" altLang="en-US">
                <a:ea typeface="ＭＳ Ｐゴシック" panose="020B0600070205080204" pitchFamily="34" charset="-128"/>
              </a:rPr>
              <a:t>Μαγνητική ταινία</a:t>
            </a:r>
          </a:p>
          <a:p>
            <a:pPr marL="0" indent="0"/>
            <a:endParaRPr lang="el-GR" altLang="en-US">
              <a:ea typeface="ＭＳ Ｐゴシック" panose="020B0600070205080204" pitchFamily="34" charset="-128"/>
            </a:endParaRPr>
          </a:p>
        </p:txBody>
      </p:sp>
      <p:pic>
        <p:nvPicPr>
          <p:cNvPr id="47108" name="Picture 4" descr="msoCE07F">
            <a:extLst>
              <a:ext uri="{FF2B5EF4-FFF2-40B4-BE49-F238E27FC236}">
                <a16:creationId xmlns:a16="http://schemas.microsoft.com/office/drawing/2014/main" id="{26432AAC-2D25-52CC-A1CB-EAEA1D510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888" y="1973263"/>
            <a:ext cx="4649787" cy="257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Line 5">
            <a:extLst>
              <a:ext uri="{FF2B5EF4-FFF2-40B4-BE49-F238E27FC236}">
                <a16:creationId xmlns:a16="http://schemas.microsoft.com/office/drawing/2014/main" id="{6B36BAF2-A625-27C9-10AA-701AF646AC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78063" y="3556000"/>
            <a:ext cx="1785937" cy="7699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0" name="Text Box 6">
            <a:extLst>
              <a:ext uri="{FF2B5EF4-FFF2-40B4-BE49-F238E27FC236}">
                <a16:creationId xmlns:a16="http://schemas.microsoft.com/office/drawing/2014/main" id="{C384EE18-F95D-FEDC-5FB3-EDE634531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4456113"/>
            <a:ext cx="44688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>
                <a:solidFill>
                  <a:schemeClr val="accent2"/>
                </a:solidFill>
              </a:rPr>
              <a:t>Κομμάτια (</a:t>
            </a:r>
            <a:r>
              <a:rPr lang="en-US" altLang="en-US">
                <a:solidFill>
                  <a:schemeClr val="accent2"/>
                </a:solidFill>
              </a:rPr>
              <a:t>segments) </a:t>
            </a:r>
            <a:r>
              <a:rPr lang="el-GR" altLang="en-US">
                <a:solidFill>
                  <a:schemeClr val="accent2"/>
                </a:solidFill>
              </a:rPr>
              <a:t>τα οποία περιέχουν </a:t>
            </a:r>
          </a:p>
          <a:p>
            <a:r>
              <a:rPr lang="el-GR" altLang="en-US">
                <a:solidFill>
                  <a:schemeClr val="accent2"/>
                </a:solidFill>
              </a:rPr>
              <a:t>ένα αριθμό από παράλληλα ίχνη (</a:t>
            </a:r>
            <a:r>
              <a:rPr lang="en-US" altLang="en-US">
                <a:solidFill>
                  <a:schemeClr val="accent2"/>
                </a:solidFill>
              </a:rPr>
              <a:t>tracks)</a:t>
            </a:r>
            <a:endParaRPr lang="el-GR" alt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5 - Θέση αριθμού διαφάνειας">
            <a:extLst>
              <a:ext uri="{FF2B5EF4-FFF2-40B4-BE49-F238E27FC236}">
                <a16:creationId xmlns:a16="http://schemas.microsoft.com/office/drawing/2014/main" id="{1CC30955-8E92-212F-EF45-BC1EE367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2E0F777-CAE1-5140-81B2-ED22A08D9A55}" type="slidenum">
              <a:rPr lang="en-US" altLang="en-US" sz="1000" smtClean="0">
                <a:solidFill>
                  <a:schemeClr val="bg1"/>
                </a:solidFill>
              </a:rPr>
              <a:pPr/>
              <a:t>26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40322" name="Rectangle 2">
            <a:extLst>
              <a:ext uri="{FF2B5EF4-FFF2-40B4-BE49-F238E27FC236}">
                <a16:creationId xmlns:a16="http://schemas.microsoft.com/office/drawing/2014/main" id="{6D6C4049-F62A-B210-F89A-49FCA55F70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Αποθήκευση και ανάκτηση αρχείων</a:t>
            </a:r>
          </a:p>
        </p:txBody>
      </p:sp>
      <p:pic>
        <p:nvPicPr>
          <p:cNvPr id="48131" name="Picture 4" descr="fig_01_12">
            <a:extLst>
              <a:ext uri="{FF2B5EF4-FFF2-40B4-BE49-F238E27FC236}">
                <a16:creationId xmlns:a16="http://schemas.microsoft.com/office/drawing/2014/main" id="{63814F41-558C-C04E-8506-FD900F275E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0313" y="2905125"/>
            <a:ext cx="4143375" cy="3482975"/>
          </a:xfrm>
          <a:noFill/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AB25E99-86BA-6F1E-391E-71CF3C563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117600"/>
            <a:ext cx="8305800" cy="4114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71500" indent="-236538" algn="l" rtl="0" eaLnBrk="0" fontAlgn="base" hangingPunct="0">
              <a:spcBef>
                <a:spcPct val="25000"/>
              </a:spcBef>
              <a:spcAft>
                <a:spcPct val="0"/>
              </a:spcAft>
              <a:buSzPct val="80000"/>
              <a:buFont typeface="Wingdings" charset="2"/>
              <a:buChar char="Ø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95250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Char char="–"/>
              <a:defRPr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150938" indent="-7938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ea typeface="ＭＳ Ｐゴシック" pitchFamily="-112" charset="-128"/>
              </a:defRPr>
            </a:lvl4pPr>
            <a:lvl5pPr marL="1341438" indent="487363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  <a:ea typeface="ＭＳ Ｐゴシック" pitchFamily="-112" charset="-128"/>
              </a:defRPr>
            </a:lvl5pPr>
            <a:lvl6pPr marL="1798638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255838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2713038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170238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 sz="1800" b="0" kern="0" dirty="0"/>
              <a:t>File: A unit of data stored in mass storage system</a:t>
            </a:r>
          </a:p>
          <a:p>
            <a:pPr lvl="1" eaLnBrk="1" hangingPunct="1">
              <a:defRPr/>
            </a:pPr>
            <a:r>
              <a:rPr lang="en-US" altLang="en-US" sz="1600" kern="0" dirty="0"/>
              <a:t>Fields and </a:t>
            </a:r>
            <a:r>
              <a:rPr lang="en-US" altLang="en-US" sz="1600" kern="0" dirty="0" err="1"/>
              <a:t>keyfields</a:t>
            </a:r>
            <a:endParaRPr lang="en-US" altLang="en-US" sz="1600" kern="0" dirty="0"/>
          </a:p>
          <a:p>
            <a:pPr eaLnBrk="1" hangingPunct="1">
              <a:defRPr/>
            </a:pPr>
            <a:r>
              <a:rPr lang="en-US" altLang="en-US" sz="1800" b="0" kern="0" dirty="0"/>
              <a:t>Physical record versus Logical record</a:t>
            </a:r>
          </a:p>
          <a:p>
            <a:pPr eaLnBrk="1" hangingPunct="1">
              <a:defRPr/>
            </a:pPr>
            <a:r>
              <a:rPr lang="en-US" altLang="en-US" sz="1800" b="0" kern="0" dirty="0"/>
              <a:t>Buffer: A memory area used for the temporary storage of data (usually as a step in transferring the data)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5 - Θέση αριθμού διαφάνειας">
            <a:extLst>
              <a:ext uri="{FF2B5EF4-FFF2-40B4-BE49-F238E27FC236}">
                <a16:creationId xmlns:a16="http://schemas.microsoft.com/office/drawing/2014/main" id="{45477B91-E660-3D1F-57AF-5FCAE418D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29635772-AA0B-EC4C-AA77-24D659ACA440}" type="slidenum">
              <a:rPr lang="en-US" altLang="en-US" sz="1000" smtClean="0">
                <a:solidFill>
                  <a:schemeClr val="bg1"/>
                </a:solidFill>
              </a:rPr>
              <a:pPr/>
              <a:t>27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06530" name="Rectangle 2">
            <a:extLst>
              <a:ext uri="{FF2B5EF4-FFF2-40B4-BE49-F238E27FC236}">
                <a16:creationId xmlns:a16="http://schemas.microsoft.com/office/drawing/2014/main" id="{79F8485B-F2AC-F389-1ADD-630C207A3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sz="2400"/>
              <a:t>Αναπαράσταση πληροφορίας με τη μορφή δυαδικών ψηφίων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C09E6850-39DC-BF6B-87DC-E76CDF5EEC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l-GR" altLang="en-US">
                <a:ea typeface="ＭＳ Ｐゴシック" panose="020B0600070205080204" pitchFamily="34" charset="-128"/>
              </a:rPr>
              <a:t>Αναπαράσταση κειμένου </a:t>
            </a:r>
          </a:p>
        </p:txBody>
      </p:sp>
      <p:grpSp>
        <p:nvGrpSpPr>
          <p:cNvPr id="49156" name="Group 4">
            <a:extLst>
              <a:ext uri="{FF2B5EF4-FFF2-40B4-BE49-F238E27FC236}">
                <a16:creationId xmlns:a16="http://schemas.microsoft.com/office/drawing/2014/main" id="{04B0220D-97D8-4371-B6DE-7A7331E95C3B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1624013"/>
            <a:ext cx="5595938" cy="4791075"/>
            <a:chOff x="395" y="1023"/>
            <a:chExt cx="3525" cy="3018"/>
          </a:xfrm>
        </p:grpSpPr>
        <p:pic>
          <p:nvPicPr>
            <p:cNvPr id="49158" name="Picture 5" descr="msoB79C">
              <a:extLst>
                <a:ext uri="{FF2B5EF4-FFF2-40B4-BE49-F238E27FC236}">
                  <a16:creationId xmlns:a16="http://schemas.microsoft.com/office/drawing/2014/main" id="{0ED20F1B-DB6F-5EFB-1643-737EA027C1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140"/>
            <a:stretch>
              <a:fillRect/>
            </a:stretch>
          </p:blipFill>
          <p:spPr bwMode="auto">
            <a:xfrm>
              <a:off x="395" y="1023"/>
              <a:ext cx="3525" cy="2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59" name="Rectangle 6">
              <a:extLst>
                <a:ext uri="{FF2B5EF4-FFF2-40B4-BE49-F238E27FC236}">
                  <a16:creationId xmlns:a16="http://schemas.microsoft.com/office/drawing/2014/main" id="{FAB4C0A8-F9EB-AB87-D701-CF3BFB5A0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3904"/>
              <a:ext cx="320" cy="1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l-GR" altLang="en-US"/>
            </a:p>
          </p:txBody>
        </p:sp>
      </p:grpSp>
      <p:sp>
        <p:nvSpPr>
          <p:cNvPr id="49157" name="Text Box 7">
            <a:extLst>
              <a:ext uri="{FF2B5EF4-FFF2-40B4-BE49-F238E27FC236}">
                <a16:creationId xmlns:a16="http://schemas.microsoft.com/office/drawing/2014/main" id="{ED28E40D-3717-2C9F-36EF-2FC61DC0C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5013" y="1611313"/>
            <a:ext cx="3328987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altLang="en-US" sz="1800">
                <a:solidFill>
                  <a:schemeClr val="accent2"/>
                </a:solidFill>
              </a:rPr>
              <a:t>ANSI: American National Standards Institute</a:t>
            </a:r>
          </a:p>
          <a:p>
            <a:pPr>
              <a:buFont typeface="Wingdings" pitchFamily="2" charset="2"/>
              <a:buChar char="Ø"/>
            </a:pPr>
            <a:r>
              <a:rPr lang="en-US" altLang="en-US" sz="1800">
                <a:solidFill>
                  <a:schemeClr val="accent2"/>
                </a:solidFill>
              </a:rPr>
              <a:t>ASCII American Standard Code for Information Interchange (</a:t>
            </a:r>
            <a:r>
              <a:rPr lang="el-GR" altLang="en-US" sz="1800">
                <a:solidFill>
                  <a:schemeClr val="accent2"/>
                </a:solidFill>
              </a:rPr>
              <a:t>7 ή 8 </a:t>
            </a:r>
            <a:r>
              <a:rPr lang="en-US" altLang="en-US" sz="1800">
                <a:solidFill>
                  <a:schemeClr val="accent2"/>
                </a:solidFill>
              </a:rPr>
              <a:t>bits)</a:t>
            </a:r>
            <a:endParaRPr lang="el-GR" altLang="en-US" sz="18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5 - Θέση αριθμού διαφάνειας">
            <a:extLst>
              <a:ext uri="{FF2B5EF4-FFF2-40B4-BE49-F238E27FC236}">
                <a16:creationId xmlns:a16="http://schemas.microsoft.com/office/drawing/2014/main" id="{BD51D075-25AC-60DB-0A04-5D56B1333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2360AA85-D3F0-7749-A8FC-F563F612D77A}" type="slidenum">
              <a:rPr lang="en-US" altLang="en-US" sz="1000" smtClean="0">
                <a:solidFill>
                  <a:schemeClr val="bg1"/>
                </a:solidFill>
              </a:rPr>
              <a:pPr/>
              <a:t>28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07554" name="Rectangle 2">
            <a:extLst>
              <a:ext uri="{FF2B5EF4-FFF2-40B4-BE49-F238E27FC236}">
                <a16:creationId xmlns:a16="http://schemas.microsoft.com/office/drawing/2014/main" id="{C68040F5-E0DE-E997-FF6D-7DC68C769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sz="2400"/>
              <a:t>Αναπαράσταση πληροφορίας με τη μορφή δυαδικών ψηφίων</a:t>
            </a:r>
          </a:p>
        </p:txBody>
      </p:sp>
      <p:pic>
        <p:nvPicPr>
          <p:cNvPr id="50179" name="Picture 3" descr="mso6168D">
            <a:extLst>
              <a:ext uri="{FF2B5EF4-FFF2-40B4-BE49-F238E27FC236}">
                <a16:creationId xmlns:a16="http://schemas.microsoft.com/office/drawing/2014/main" id="{7C8EF4A2-D0B9-746E-6770-24A6FEE596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07"/>
          <a:stretch>
            <a:fillRect/>
          </a:stretch>
        </p:blipFill>
        <p:spPr>
          <a:xfrm>
            <a:off x="866775" y="1254125"/>
            <a:ext cx="7108825" cy="1042988"/>
          </a:xfrm>
          <a:noFill/>
        </p:spPr>
      </p:pic>
      <p:sp>
        <p:nvSpPr>
          <p:cNvPr id="50180" name="Text Box 4">
            <a:extLst>
              <a:ext uri="{FF2B5EF4-FFF2-40B4-BE49-F238E27FC236}">
                <a16:creationId xmlns:a16="http://schemas.microsoft.com/office/drawing/2014/main" id="{968AFFE0-CF8A-D82F-9DAD-BF75B18A0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2913063"/>
            <a:ext cx="6970712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altLang="en-US" sz="2400">
                <a:solidFill>
                  <a:schemeClr val="accent2"/>
                </a:solidFill>
              </a:rPr>
              <a:t>Unicode: </a:t>
            </a:r>
            <a:r>
              <a:rPr lang="el-GR" altLang="en-US" sz="2400">
                <a:solidFill>
                  <a:schemeClr val="accent2"/>
                </a:solidFill>
              </a:rPr>
              <a:t>κώδικας των 16 </a:t>
            </a:r>
            <a:r>
              <a:rPr lang="en-US" altLang="en-US" sz="2400">
                <a:solidFill>
                  <a:schemeClr val="accent2"/>
                </a:solidFill>
              </a:rPr>
              <a:t>bit</a:t>
            </a:r>
            <a:r>
              <a:rPr lang="el-GR" altLang="en-US" sz="2400">
                <a:solidFill>
                  <a:schemeClr val="accent2"/>
                </a:solidFill>
              </a:rPr>
              <a:t> </a:t>
            </a:r>
            <a:r>
              <a:rPr lang="el-GR" altLang="en-US" sz="2400">
                <a:solidFill>
                  <a:schemeClr val="accent2"/>
                </a:solidFill>
                <a:sym typeface="Wingdings" pitchFamily="2" charset="2"/>
              </a:rPr>
              <a:t> 65536 συνδυασμοί </a:t>
            </a:r>
            <a:endParaRPr lang="en-US" altLang="en-US" sz="2400">
              <a:solidFill>
                <a:schemeClr val="accent2"/>
              </a:solidFill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el-GR" altLang="en-US" sz="2400">
                <a:solidFill>
                  <a:schemeClr val="accent2"/>
                </a:solidFill>
                <a:sym typeface="Wingdings" pitchFamily="2" charset="2"/>
              </a:rPr>
              <a:t>Ανάπτυξη νέου κώδικα από</a:t>
            </a:r>
            <a:r>
              <a:rPr lang="en-US" altLang="en-US" sz="2400">
                <a:solidFill>
                  <a:schemeClr val="accent2"/>
                </a:solidFill>
                <a:sym typeface="Wingdings" pitchFamily="2" charset="2"/>
              </a:rPr>
              <a:t> </a:t>
            </a:r>
            <a:r>
              <a:rPr lang="el-GR" altLang="en-US" sz="2400">
                <a:solidFill>
                  <a:schemeClr val="accent2"/>
                </a:solidFill>
                <a:sym typeface="Wingdings" pitchFamily="2" charset="2"/>
              </a:rPr>
              <a:t>τον </a:t>
            </a:r>
            <a:r>
              <a:rPr lang="en-US" altLang="en-US" sz="2400">
                <a:solidFill>
                  <a:schemeClr val="accent2"/>
                </a:solidFill>
                <a:sym typeface="Wingdings" pitchFamily="2" charset="2"/>
              </a:rPr>
              <a:t>ISO (International Organization for Standardization) </a:t>
            </a:r>
            <a:r>
              <a:rPr lang="el-GR" altLang="en-US" sz="2400">
                <a:solidFill>
                  <a:schemeClr val="accent2"/>
                </a:solidFill>
                <a:sym typeface="Wingdings" pitchFamily="2" charset="2"/>
              </a:rPr>
              <a:t>με 32 </a:t>
            </a:r>
            <a:r>
              <a:rPr lang="en-US" altLang="en-US" sz="2400">
                <a:solidFill>
                  <a:schemeClr val="accent2"/>
                </a:solidFill>
                <a:sym typeface="Wingdings" pitchFamily="2" charset="2"/>
              </a:rPr>
              <a:t>bits </a:t>
            </a:r>
            <a:r>
              <a:rPr lang="el-GR" altLang="en-US" sz="2400">
                <a:solidFill>
                  <a:schemeClr val="accent2"/>
                </a:solidFill>
                <a:sym typeface="Wingdings" pitchFamily="2" charset="2"/>
              </a:rPr>
              <a:t> 17 εκατ. σύμβολα</a:t>
            </a:r>
            <a:endParaRPr lang="el-GR" altLang="en-US" sz="2400">
              <a:solidFill>
                <a:schemeClr val="accent2"/>
              </a:solidFill>
            </a:endParaRPr>
          </a:p>
        </p:txBody>
      </p:sp>
      <p:sp>
        <p:nvSpPr>
          <p:cNvPr id="50181" name="Text Box 5">
            <a:extLst>
              <a:ext uri="{FF2B5EF4-FFF2-40B4-BE49-F238E27FC236}">
                <a16:creationId xmlns:a16="http://schemas.microsoft.com/office/drawing/2014/main" id="{8BDE5DC4-87F9-56A5-30C2-DB2426523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1081088"/>
            <a:ext cx="1266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altLang="en-US" sz="2400">
                <a:solidFill>
                  <a:schemeClr val="accent2"/>
                </a:solidFill>
              </a:rPr>
              <a:t>ASCII</a:t>
            </a:r>
            <a:endParaRPr lang="el-GR" altLang="en-US"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5 - Θέση αριθμού διαφάνειας">
            <a:extLst>
              <a:ext uri="{FF2B5EF4-FFF2-40B4-BE49-F238E27FC236}">
                <a16:creationId xmlns:a16="http://schemas.microsoft.com/office/drawing/2014/main" id="{38C0E397-E61C-C342-7263-04873388A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BF35F68B-761E-844F-B725-469CE9166863}" type="slidenum">
              <a:rPr lang="en-US" altLang="en-US" sz="1000" smtClean="0">
                <a:solidFill>
                  <a:schemeClr val="bg1"/>
                </a:solidFill>
              </a:rPr>
              <a:pPr/>
              <a:t>29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42370" name="Rectangle 2">
            <a:extLst>
              <a:ext uri="{FF2B5EF4-FFF2-40B4-BE49-F238E27FC236}">
                <a16:creationId xmlns:a16="http://schemas.microsoft.com/office/drawing/2014/main" id="{D5AA0C1E-D906-D1CA-F937-F4E6B5EB4B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Αναπαράσταση αριθμών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291CFEC0-AE81-F0DC-7449-9590E5E96E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Char char="•"/>
            </a:pPr>
            <a:r>
              <a:rPr lang="el-GR" altLang="en-US">
                <a:ea typeface="ＭＳ Ｐゴシック" panose="020B0600070205080204" pitchFamily="34" charset="-128"/>
              </a:rPr>
              <a:t> Γιατί όχι αναπαράσταση αριθμών με το </a:t>
            </a:r>
            <a:r>
              <a:rPr lang="en-US" altLang="en-US">
                <a:ea typeface="ＭＳ Ｐゴシック" panose="020B0600070205080204" pitchFamily="34" charset="-128"/>
              </a:rPr>
              <a:t>ASCII?</a:t>
            </a:r>
            <a:endParaRPr lang="el-GR" altLang="en-US">
              <a:ea typeface="ＭＳ Ｐゴシック" panose="020B0600070205080204" pitchFamily="34" charset="-128"/>
            </a:endParaRPr>
          </a:p>
          <a:p>
            <a:pPr marL="0" indent="0">
              <a:buFontTx/>
              <a:buChar char="•"/>
            </a:pPr>
            <a:r>
              <a:rPr lang="el-GR" altLang="en-US">
                <a:ea typeface="ＭＳ Ｐゴシック" panose="020B0600070205080204" pitchFamily="34" charset="-128"/>
              </a:rPr>
              <a:t> </a:t>
            </a:r>
            <a:r>
              <a:rPr lang="en-US" altLang="en-US">
                <a:ea typeface="ＭＳ Ｐゴシック" panose="020B0600070205080204" pitchFamily="34" charset="-128"/>
              </a:rPr>
              <a:t>Binary notation – </a:t>
            </a:r>
            <a:r>
              <a:rPr lang="el-GR" altLang="en-US">
                <a:ea typeface="ＭＳ Ｐゴシック" panose="020B0600070205080204" pitchFamily="34" charset="-128"/>
              </a:rPr>
              <a:t>χρήση </a:t>
            </a:r>
            <a:r>
              <a:rPr lang="en-US" altLang="en-US">
                <a:ea typeface="ＭＳ Ｐゴシック" panose="020B0600070205080204" pitchFamily="34" charset="-128"/>
              </a:rPr>
              <a:t>bits </a:t>
            </a:r>
            <a:r>
              <a:rPr lang="el-GR" altLang="en-US">
                <a:ea typeface="ＭＳ Ｐゴシック" panose="020B0600070205080204" pitchFamily="34" charset="-128"/>
              </a:rPr>
              <a:t>για αναπαράσταση αριθμών με βάση το 2</a:t>
            </a:r>
          </a:p>
          <a:p>
            <a:pPr marL="0" indent="0">
              <a:buFontTx/>
              <a:buChar char="•"/>
            </a:pPr>
            <a:r>
              <a:rPr lang="el-GR" altLang="en-US">
                <a:ea typeface="ＭＳ Ｐゴシック" panose="020B0600070205080204" pitchFamily="34" charset="-128"/>
              </a:rPr>
              <a:t> Περιορισμοί</a:t>
            </a:r>
            <a:endParaRPr lang="en-US" altLang="en-US">
              <a:ea typeface="ＭＳ Ｐゴシック" panose="020B0600070205080204" pitchFamily="34" charset="-128"/>
            </a:endParaRP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Overflow – </a:t>
            </a:r>
            <a:r>
              <a:rPr lang="el-GR" altLang="en-US">
                <a:ea typeface="ＭＳ Ｐゴシック" panose="020B0600070205080204" pitchFamily="34" charset="-128"/>
              </a:rPr>
              <a:t>όταν ένας αριθμός είναι πολύ μεγάλος</a:t>
            </a:r>
            <a:endParaRPr lang="en-US" altLang="en-US">
              <a:ea typeface="ＭＳ Ｐゴシック" panose="020B0600070205080204" pitchFamily="34" charset="-128"/>
            </a:endParaRP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Truncation – </a:t>
            </a:r>
            <a:r>
              <a:rPr lang="el-GR" altLang="en-US">
                <a:ea typeface="ＭＳ Ｐゴシック" panose="020B0600070205080204" pitchFamily="34" charset="-128"/>
              </a:rPr>
              <a:t>όταν ένας αριθμός είναι «ανάμεσα» σε δύο αριθμούς που μπορούν να αναπαρασταθούν </a:t>
            </a:r>
            <a:endParaRPr lang="en-US" altLang="en-US">
              <a:ea typeface="ＭＳ Ｐゴシック" panose="020B0600070205080204" pitchFamily="34" charset="-128"/>
            </a:endParaRPr>
          </a:p>
          <a:p>
            <a:pPr marL="0" indent="0"/>
            <a:endParaRPr lang="en-US" altLang="en-US">
              <a:ea typeface="ＭＳ Ｐゴシック" panose="020B0600070205080204" pitchFamily="34" charset="-128"/>
            </a:endParaRPr>
          </a:p>
          <a:p>
            <a:pPr marL="0" indent="0"/>
            <a:endParaRPr lang="el-GR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5 - Θέση αριθμού διαφάνειας">
            <a:extLst>
              <a:ext uri="{FF2B5EF4-FFF2-40B4-BE49-F238E27FC236}">
                <a16:creationId xmlns:a16="http://schemas.microsoft.com/office/drawing/2014/main" id="{51EF4D15-A243-9A37-F1F7-4D1449D2F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7899D5F-7F70-DA44-9A6E-A206A83E4D70}" type="slidenum">
              <a:rPr lang="en-US" altLang="en-US" sz="1000" smtClean="0">
                <a:solidFill>
                  <a:schemeClr val="bg1"/>
                </a:solidFill>
              </a:rPr>
              <a:pPr/>
              <a:t>30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08578" name="Rectangle 2">
            <a:extLst>
              <a:ext uri="{FF2B5EF4-FFF2-40B4-BE49-F238E27FC236}">
                <a16:creationId xmlns:a16="http://schemas.microsoft.com/office/drawing/2014/main" id="{A3ACBD3E-B37C-E050-DFBC-323893E908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sz="2400"/>
              <a:t>Αναπαράσταση πληροφορίας με τη μορφή δυαδικών ψηφίων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CEC701AB-5293-7B85-4F91-4C800C69D2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l-GR" altLang="en-US">
                <a:ea typeface="ＭＳ Ｐゴシック" panose="020B0600070205080204" pitchFamily="34" charset="-128"/>
              </a:rPr>
              <a:t>Αναπαράσταση εικόνας</a:t>
            </a:r>
          </a:p>
        </p:txBody>
      </p:sp>
      <p:sp>
        <p:nvSpPr>
          <p:cNvPr id="52228" name="Text Box 4">
            <a:extLst>
              <a:ext uri="{FF2B5EF4-FFF2-40B4-BE49-F238E27FC236}">
                <a16:creationId xmlns:a16="http://schemas.microsoft.com/office/drawing/2014/main" id="{32D177FB-77F1-7DAE-03CB-8D8C8EE2B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1727200"/>
            <a:ext cx="7954962" cy="435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87325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179388" defTabSz="187325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187325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187325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187325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187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187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187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187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l-GR" altLang="en-US">
                <a:solidFill>
                  <a:schemeClr val="accent2"/>
                </a:solidFill>
              </a:rPr>
              <a:t> Τεχνικές απεικόνισης δυαδικού ψηφίου (</a:t>
            </a:r>
            <a:r>
              <a:rPr lang="en-US" altLang="en-US">
                <a:solidFill>
                  <a:schemeClr val="accent2"/>
                </a:solidFill>
              </a:rPr>
              <a:t>bit map techniques)</a:t>
            </a:r>
            <a:r>
              <a:rPr lang="el-GR" altLang="en-US">
                <a:solidFill>
                  <a:schemeClr val="accent2"/>
                </a:solidFill>
              </a:rPr>
              <a:t>	</a:t>
            </a:r>
          </a:p>
          <a:p>
            <a:pPr>
              <a:buFontTx/>
              <a:buChar char="•"/>
            </a:pPr>
            <a:r>
              <a:rPr lang="el-GR" altLang="en-US">
                <a:solidFill>
                  <a:schemeClr val="accent2"/>
                </a:solidFill>
              </a:rPr>
              <a:t>	Συλλογή από κουκίδες (</a:t>
            </a:r>
            <a:r>
              <a:rPr lang="en-US" altLang="en-US">
                <a:solidFill>
                  <a:schemeClr val="accent2"/>
                </a:solidFill>
              </a:rPr>
              <a:t>pixel</a:t>
            </a:r>
            <a:r>
              <a:rPr lang="el-GR" altLang="en-US">
                <a:solidFill>
                  <a:schemeClr val="accent2"/>
                </a:solidFill>
              </a:rPr>
              <a:t> –</a:t>
            </a:r>
            <a:r>
              <a:rPr lang="en-US" altLang="en-US">
                <a:solidFill>
                  <a:schemeClr val="accent2"/>
                </a:solidFill>
              </a:rPr>
              <a:t> picture element)</a:t>
            </a:r>
            <a:r>
              <a:rPr lang="el-GR" altLang="en-US">
                <a:solidFill>
                  <a:schemeClr val="accent2"/>
                </a:solidFill>
              </a:rPr>
              <a:t>		</a:t>
            </a:r>
          </a:p>
          <a:p>
            <a:pPr>
              <a:buFontTx/>
              <a:buChar char="•"/>
            </a:pPr>
            <a:r>
              <a:rPr lang="el-GR" altLang="en-US">
                <a:solidFill>
                  <a:schemeClr val="accent2"/>
                </a:solidFill>
              </a:rPr>
              <a:t>	Σειρά από </a:t>
            </a:r>
            <a:r>
              <a:rPr lang="en-US" altLang="en-US">
                <a:solidFill>
                  <a:schemeClr val="accent2"/>
                </a:solidFill>
              </a:rPr>
              <a:t>bits </a:t>
            </a:r>
            <a:r>
              <a:rPr lang="el-GR" altLang="en-US">
                <a:solidFill>
                  <a:schemeClr val="accent2"/>
                </a:solidFill>
              </a:rPr>
              <a:t>0 1 για άσπρο ή μαύρο</a:t>
            </a:r>
          </a:p>
          <a:p>
            <a:pPr>
              <a:buFontTx/>
              <a:buChar char="•"/>
            </a:pPr>
            <a:r>
              <a:rPr lang="el-GR" altLang="en-US">
                <a:solidFill>
                  <a:schemeClr val="accent2"/>
                </a:solidFill>
              </a:rPr>
              <a:t> 	Σε μηχανές φαξ και κάμερες χρησιμοποιούνται 3 </a:t>
            </a:r>
            <a:r>
              <a:rPr lang="en-US" altLang="en-US">
                <a:solidFill>
                  <a:schemeClr val="accent2"/>
                </a:solidFill>
              </a:rPr>
              <a:t>bytes </a:t>
            </a:r>
            <a:r>
              <a:rPr lang="el-GR" altLang="en-US">
                <a:solidFill>
                  <a:schemeClr val="accent2"/>
                </a:solidFill>
              </a:rPr>
              <a:t>(κόκκινο, μπλε </a:t>
            </a:r>
            <a:r>
              <a:rPr lang="en-US" altLang="en-US">
                <a:solidFill>
                  <a:schemeClr val="accent2"/>
                </a:solidFill>
              </a:rPr>
              <a:t>	</a:t>
            </a:r>
            <a:r>
              <a:rPr lang="el-GR" altLang="en-US">
                <a:solidFill>
                  <a:schemeClr val="accent2"/>
                </a:solidFill>
              </a:rPr>
              <a:t>και πράσινο) για τη μέτρηση της έντασης του χρώματος σε ένα </a:t>
            </a:r>
            <a:r>
              <a:rPr lang="en-US" altLang="en-US">
                <a:solidFill>
                  <a:schemeClr val="accent2"/>
                </a:solidFill>
              </a:rPr>
              <a:t>pixel</a:t>
            </a:r>
            <a:r>
              <a:rPr lang="el-GR" altLang="en-US">
                <a:solidFill>
                  <a:schemeClr val="accent2"/>
                </a:solidFill>
              </a:rPr>
              <a:t> 	απαιτώντας 	αρκετά </a:t>
            </a:r>
            <a:r>
              <a:rPr lang="en-US" altLang="en-US">
                <a:solidFill>
                  <a:schemeClr val="accent2"/>
                </a:solidFill>
              </a:rPr>
              <a:t>MB </a:t>
            </a:r>
            <a:r>
              <a:rPr lang="el-GR" altLang="en-US">
                <a:solidFill>
                  <a:schemeClr val="accent2"/>
                </a:solidFill>
              </a:rPr>
              <a:t>για την αποθήκευση τους</a:t>
            </a:r>
            <a:endParaRPr lang="en-US" altLang="en-US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l-GR" altLang="en-US">
                <a:solidFill>
                  <a:schemeClr val="accent2"/>
                </a:solidFill>
              </a:rPr>
              <a:t> </a:t>
            </a:r>
            <a:r>
              <a:rPr lang="en-US" altLang="en-US">
                <a:solidFill>
                  <a:schemeClr val="accent2"/>
                </a:solidFill>
              </a:rPr>
              <a:t>	</a:t>
            </a:r>
          </a:p>
          <a:p>
            <a:pPr>
              <a:buFont typeface="Wingdings" pitchFamily="2" charset="2"/>
              <a:buChar char="Ø"/>
            </a:pPr>
            <a:r>
              <a:rPr lang="el-GR" altLang="en-US">
                <a:solidFill>
                  <a:schemeClr val="accent2"/>
                </a:solidFill>
              </a:rPr>
              <a:t> Τεχνικές διανυσματικής απεικόνισης (</a:t>
            </a:r>
            <a:r>
              <a:rPr lang="en-US" altLang="en-US">
                <a:solidFill>
                  <a:schemeClr val="accent2"/>
                </a:solidFill>
              </a:rPr>
              <a:t>vector techniques)</a:t>
            </a:r>
            <a:r>
              <a:rPr lang="el-GR" altLang="en-US">
                <a:solidFill>
                  <a:schemeClr val="accent2"/>
                </a:solidFill>
              </a:rPr>
              <a:t> </a:t>
            </a:r>
          </a:p>
          <a:p>
            <a:pPr lvl="1">
              <a:buFontTx/>
              <a:buChar char="•"/>
            </a:pPr>
            <a:r>
              <a:rPr lang="el-GR" altLang="en-US">
                <a:solidFill>
                  <a:schemeClr val="accent2"/>
                </a:solidFill>
              </a:rPr>
              <a:t> αναπαράσταση μιας εικόνας μέσω μιας συλλογής από γραμμές και 				καμπύλες </a:t>
            </a:r>
          </a:p>
          <a:p>
            <a:pPr lvl="1">
              <a:buFontTx/>
              <a:buChar char="•"/>
            </a:pPr>
            <a:r>
              <a:rPr lang="el-GR" altLang="en-US">
                <a:solidFill>
                  <a:schemeClr val="accent2"/>
                </a:solidFill>
              </a:rPr>
              <a:t>Δυνατότητα διατήρησης των αναλογιών σε αλλαγή του μεγέθους</a:t>
            </a:r>
          </a:p>
          <a:p>
            <a:pPr lvl="1">
              <a:buFontTx/>
              <a:buChar char="•"/>
            </a:pPr>
            <a:r>
              <a:rPr lang="el-GR" altLang="en-US">
                <a:solidFill>
                  <a:schemeClr val="accent2"/>
                </a:solidFill>
              </a:rPr>
              <a:t>Χρησιμοποιούνται σε </a:t>
            </a:r>
            <a:r>
              <a:rPr lang="en-US" altLang="en-US">
                <a:solidFill>
                  <a:schemeClr val="accent2"/>
                </a:solidFill>
              </a:rPr>
              <a:t>fonts (</a:t>
            </a:r>
            <a:r>
              <a:rPr lang="el-GR" altLang="en-US">
                <a:solidFill>
                  <a:schemeClr val="accent2"/>
                </a:solidFill>
              </a:rPr>
              <a:t>π.χ., </a:t>
            </a:r>
            <a:r>
              <a:rPr lang="en-US" altLang="en-US">
                <a:solidFill>
                  <a:schemeClr val="accent2"/>
                </a:solidFill>
              </a:rPr>
              <a:t>TrueType</a:t>
            </a:r>
            <a:r>
              <a:rPr lang="el-GR" altLang="en-US">
                <a:solidFill>
                  <a:schemeClr val="accent2"/>
                </a:solidFill>
              </a:rPr>
              <a:t>) </a:t>
            </a:r>
          </a:p>
          <a:p>
            <a:pPr lvl="1">
              <a:buFontTx/>
              <a:buChar char="•"/>
            </a:pPr>
            <a:r>
              <a:rPr lang="el-GR" altLang="en-US">
                <a:solidFill>
                  <a:schemeClr val="accent2"/>
                </a:solidFill>
              </a:rPr>
              <a:t>Χρήση σε συστήματα </a:t>
            </a:r>
            <a:r>
              <a:rPr lang="en-US" altLang="en-US">
                <a:solidFill>
                  <a:schemeClr val="accent2"/>
                </a:solidFill>
              </a:rPr>
              <a:t>CAD (Computer Aided Design)</a:t>
            </a:r>
            <a:endParaRPr lang="el-GR" altLang="en-US">
              <a:solidFill>
                <a:schemeClr val="accent2"/>
              </a:solidFill>
            </a:endParaRPr>
          </a:p>
          <a:p>
            <a:pPr lvl="1">
              <a:buFontTx/>
              <a:buChar char="•"/>
            </a:pPr>
            <a:endParaRPr lang="el-GR" alt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5 - Θέση αριθμού διαφάνειας">
            <a:extLst>
              <a:ext uri="{FF2B5EF4-FFF2-40B4-BE49-F238E27FC236}">
                <a16:creationId xmlns:a16="http://schemas.microsoft.com/office/drawing/2014/main" id="{209BDA90-2279-40AC-F66F-A56DBAB31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33F07C2-CA73-3745-8F97-2B9001F86E95}" type="slidenum">
              <a:rPr lang="en-US" altLang="en-US" sz="1000" smtClean="0">
                <a:solidFill>
                  <a:schemeClr val="bg1"/>
                </a:solidFill>
              </a:rPr>
              <a:pPr/>
              <a:t>31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43394" name="Rectangle 2">
            <a:extLst>
              <a:ext uri="{FF2B5EF4-FFF2-40B4-BE49-F238E27FC236}">
                <a16:creationId xmlns:a16="http://schemas.microsoft.com/office/drawing/2014/main" id="{81C9E3E6-67BA-7A6D-D7F3-17F34AA8FD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sz="2400"/>
              <a:t>Αναπαράσταση πληροφορίας με τη μορφή δυαδικών ψηφίων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B2EE7763-58DC-3815-E3FD-D49184C736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924800" cy="981075"/>
          </a:xfrm>
        </p:spPr>
        <p:txBody>
          <a:bodyPr/>
          <a:lstStyle/>
          <a:p>
            <a:pPr marL="0" indent="0"/>
            <a:r>
              <a:rPr lang="el-GR" altLang="en-US" dirty="0">
                <a:ea typeface="ＭＳ Ｐゴシック" panose="020B0600070205080204" pitchFamily="34" charset="-128"/>
              </a:rPr>
              <a:t>Αναπαράσταση ήχου: </a:t>
            </a:r>
            <a:r>
              <a:rPr lang="el-GR" altLang="en-US" b="0" dirty="0">
                <a:ea typeface="ＭＳ Ｐゴシック" panose="020B0600070205080204" pitchFamily="34" charset="-128"/>
              </a:rPr>
              <a:t>Η </a:t>
            </a:r>
            <a:r>
              <a:rPr lang="el-GR" altLang="en-US" b="0" dirty="0" err="1">
                <a:ea typeface="ＭＳ Ｐゴシック" panose="020B0600070205080204" pitchFamily="34" charset="-128"/>
              </a:rPr>
              <a:t>κυματομορφή</a:t>
            </a:r>
            <a:r>
              <a:rPr lang="el-GR" altLang="en-US" b="0" dirty="0">
                <a:ea typeface="ＭＳ Ｐゴシック" panose="020B0600070205080204" pitchFamily="34" charset="-128"/>
              </a:rPr>
              <a:t> αναπαρίσταται με την ακολουθία</a:t>
            </a:r>
            <a:r>
              <a:rPr lang="en-US" altLang="en-US" b="0" dirty="0">
                <a:ea typeface="ＭＳ Ｐゴシック" panose="020B0600070205080204" pitchFamily="34" charset="-128"/>
              </a:rPr>
              <a:t> 0, 1.5, 2.0, 1.5, 2.0, 3.0, 4.0, 3.0, 0</a:t>
            </a:r>
          </a:p>
          <a:p>
            <a:pPr marL="0" indent="0"/>
            <a:endParaRPr lang="el-GR" altLang="en-US" b="0" dirty="0">
              <a:ea typeface="ＭＳ Ｐゴシック" panose="020B0600070205080204" pitchFamily="34" charset="-128"/>
            </a:endParaRPr>
          </a:p>
        </p:txBody>
      </p:sp>
      <p:pic>
        <p:nvPicPr>
          <p:cNvPr id="53252" name="Picture 5" descr="fig_01_14">
            <a:extLst>
              <a:ext uri="{FF2B5EF4-FFF2-40B4-BE49-F238E27FC236}">
                <a16:creationId xmlns:a16="http://schemas.microsoft.com/office/drawing/2014/main" id="{0C87F9D7-2EB6-09DE-2A9D-C14938DFB3E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2152650"/>
            <a:ext cx="7239000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6 - Θέση αριθμού διαφάνειας">
            <a:extLst>
              <a:ext uri="{FF2B5EF4-FFF2-40B4-BE49-F238E27FC236}">
                <a16:creationId xmlns:a16="http://schemas.microsoft.com/office/drawing/2014/main" id="{C8DBD010-E424-26BF-0CD2-5460F64EB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849001B3-AA95-1740-901C-2383FCE6C2B7}" type="slidenum">
              <a:rPr lang="en-US" altLang="en-US" sz="1000" smtClean="0">
                <a:solidFill>
                  <a:schemeClr val="bg1"/>
                </a:solidFill>
              </a:rPr>
              <a:pPr/>
              <a:t>32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09602" name="Rectangle 2">
            <a:extLst>
              <a:ext uri="{FF2B5EF4-FFF2-40B4-BE49-F238E27FC236}">
                <a16:creationId xmlns:a16="http://schemas.microsoft.com/office/drawing/2014/main" id="{69AD9988-935D-8BB7-2BF4-DA7D1B3FCF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sz="2400"/>
              <a:t>Αναπαράσταση πληροφορίας με τη μορφή δυαδικών ψηφίων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74F7336C-9B3F-A41E-9324-7B88C5DBE0A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143000"/>
            <a:ext cx="8167688" cy="395288"/>
          </a:xfrm>
        </p:spPr>
        <p:txBody>
          <a:bodyPr/>
          <a:lstStyle/>
          <a:p>
            <a:pPr marL="0" indent="0">
              <a:lnSpc>
                <a:spcPct val="90000"/>
              </a:lnSpc>
            </a:pPr>
            <a:r>
              <a:rPr lang="el-GR" altLang="en-US" sz="2000">
                <a:ea typeface="ＭＳ Ｐゴシック" panose="020B0600070205080204" pitchFamily="34" charset="-128"/>
              </a:rPr>
              <a:t>Αναπαράσταση αριθμητικών τιμών</a:t>
            </a:r>
          </a:p>
        </p:txBody>
      </p:sp>
      <p:sp>
        <p:nvSpPr>
          <p:cNvPr id="409604" name="Text Box 4">
            <a:extLst>
              <a:ext uri="{FF2B5EF4-FFF2-40B4-BE49-F238E27FC236}">
                <a16:creationId xmlns:a16="http://schemas.microsoft.com/office/drawing/2014/main" id="{13ECB21C-50D8-1FC4-2D59-BE9B65AF0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1489075"/>
            <a:ext cx="79629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itchFamily="2" charset="2"/>
              <a:buNone/>
            </a:pPr>
            <a:endParaRPr lang="el-GR" altLang="en-US" sz="1800">
              <a:solidFill>
                <a:schemeClr val="accent2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n-US" sz="1800">
                <a:solidFill>
                  <a:schemeClr val="accent2"/>
                </a:solidFill>
              </a:rPr>
              <a:t> Αναπαράσταση «Συμπλήρωμα ως προς δύο» κατάλληλη και για αρνητικούς αριθμούς</a:t>
            </a:r>
          </a:p>
          <a:p>
            <a:pPr>
              <a:buFont typeface="Wingdings" pitchFamily="2" charset="2"/>
              <a:buChar char="Ø"/>
            </a:pPr>
            <a:r>
              <a:rPr lang="el-GR" altLang="en-US" sz="1800">
                <a:solidFill>
                  <a:schemeClr val="accent2"/>
                </a:solidFill>
              </a:rPr>
              <a:t> Αναπαράσταση κινητής υποδιαστολής κατάλληλη για κλάσματα</a:t>
            </a:r>
          </a:p>
        </p:txBody>
      </p:sp>
      <p:pic>
        <p:nvPicPr>
          <p:cNvPr id="54277" name="Picture 5" descr="mso5ED99">
            <a:extLst>
              <a:ext uri="{FF2B5EF4-FFF2-40B4-BE49-F238E27FC236}">
                <a16:creationId xmlns:a16="http://schemas.microsoft.com/office/drawing/2014/main" id="{6FD7327F-C0FB-DC14-8FBA-99B806A74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96"/>
          <a:stretch>
            <a:fillRect/>
          </a:stretch>
        </p:blipFill>
        <p:spPr bwMode="auto">
          <a:xfrm>
            <a:off x="1704975" y="4387850"/>
            <a:ext cx="5046663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4278" name="Group 6">
            <a:extLst>
              <a:ext uri="{FF2B5EF4-FFF2-40B4-BE49-F238E27FC236}">
                <a16:creationId xmlns:a16="http://schemas.microsoft.com/office/drawing/2014/main" id="{98944ECF-B2C9-3E08-7DED-D274035F55BF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2863850"/>
            <a:ext cx="6969125" cy="1925638"/>
            <a:chOff x="720" y="1804"/>
            <a:chExt cx="4390" cy="1213"/>
          </a:xfrm>
        </p:grpSpPr>
        <p:pic>
          <p:nvPicPr>
            <p:cNvPr id="54279" name="Picture 7" descr="mso97E22">
              <a:extLst>
                <a:ext uri="{FF2B5EF4-FFF2-40B4-BE49-F238E27FC236}">
                  <a16:creationId xmlns:a16="http://schemas.microsoft.com/office/drawing/2014/main" id="{D50B56AE-60CB-0F81-68EC-AB8B8D9950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684"/>
            <a:stretch>
              <a:fillRect/>
            </a:stretch>
          </p:blipFill>
          <p:spPr bwMode="auto">
            <a:xfrm>
              <a:off x="720" y="1804"/>
              <a:ext cx="4390" cy="1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80" name="Rectangle 8">
              <a:extLst>
                <a:ext uri="{FF2B5EF4-FFF2-40B4-BE49-F238E27FC236}">
                  <a16:creationId xmlns:a16="http://schemas.microsoft.com/office/drawing/2014/main" id="{267BDDBC-BB76-4552-6575-0526C9893E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" y="2633"/>
              <a:ext cx="731" cy="3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l-G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5 - Θέση αριθμού διαφάνειας">
            <a:extLst>
              <a:ext uri="{FF2B5EF4-FFF2-40B4-BE49-F238E27FC236}">
                <a16:creationId xmlns:a16="http://schemas.microsoft.com/office/drawing/2014/main" id="{CD3E22F6-1CA6-36EF-7CC2-12A804296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C8751B03-D41E-FC49-88F2-F735C48825B8}" type="slidenum">
              <a:rPr lang="en-US" altLang="en-US" sz="1000" smtClean="0">
                <a:solidFill>
                  <a:schemeClr val="bg1"/>
                </a:solidFill>
              </a:rPr>
              <a:pPr/>
              <a:t>33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10626" name="Rectangle 2">
            <a:extLst>
              <a:ext uri="{FF2B5EF4-FFF2-40B4-BE49-F238E27FC236}">
                <a16:creationId xmlns:a16="http://schemas.microsoft.com/office/drawing/2014/main" id="{3A64C09A-8B3D-FF57-0E5D-C8071E66FE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sz="2400"/>
              <a:t>Μετατροπή από δυαδική σε δεκαδική αναπαράσταση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C84E7E4C-408F-D77E-8633-B8D4BBBBA7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924800" cy="860425"/>
          </a:xfrm>
        </p:spPr>
        <p:txBody>
          <a:bodyPr/>
          <a:lstStyle/>
          <a:p>
            <a:pPr marL="0" indent="0">
              <a:lnSpc>
                <a:spcPct val="90000"/>
              </a:lnSpc>
            </a:pPr>
            <a:r>
              <a:rPr lang="el-GR" altLang="en-US">
                <a:ea typeface="ＭＳ Ｐゴシック" panose="020B0600070205080204" pitchFamily="34" charset="-128"/>
              </a:rPr>
              <a:t>Δυαδική αναπαράσταση:10100</a:t>
            </a:r>
          </a:p>
          <a:p>
            <a:pPr marL="0" indent="0">
              <a:lnSpc>
                <a:spcPct val="90000"/>
              </a:lnSpc>
            </a:pPr>
            <a:r>
              <a:rPr lang="el-GR" altLang="en-US">
                <a:ea typeface="ＭＳ Ｐゴシック" panose="020B0600070205080204" pitchFamily="34" charset="-128"/>
              </a:rPr>
              <a:t>1*2</a:t>
            </a:r>
            <a:r>
              <a:rPr lang="el-GR" altLang="en-US" baseline="30000">
                <a:ea typeface="ＭＳ Ｐゴシック" panose="020B0600070205080204" pitchFamily="34" charset="-128"/>
              </a:rPr>
              <a:t>4</a:t>
            </a:r>
            <a:r>
              <a:rPr lang="el-GR" altLang="en-US">
                <a:ea typeface="ＭＳ Ｐゴシック" panose="020B0600070205080204" pitchFamily="34" charset="-128"/>
              </a:rPr>
              <a:t>+0*2</a:t>
            </a:r>
            <a:r>
              <a:rPr lang="el-GR" altLang="en-US" baseline="30000">
                <a:ea typeface="ＭＳ Ｐゴシック" panose="020B0600070205080204" pitchFamily="34" charset="-128"/>
              </a:rPr>
              <a:t>3</a:t>
            </a:r>
            <a:r>
              <a:rPr lang="el-GR" altLang="en-US">
                <a:ea typeface="ＭＳ Ｐゴシック" panose="020B0600070205080204" pitchFamily="34" charset="-128"/>
              </a:rPr>
              <a:t>+1*2</a:t>
            </a:r>
            <a:r>
              <a:rPr lang="el-GR" altLang="en-US" baseline="30000">
                <a:ea typeface="ＭＳ Ｐゴシック" panose="020B0600070205080204" pitchFamily="34" charset="-128"/>
              </a:rPr>
              <a:t>2</a:t>
            </a:r>
            <a:r>
              <a:rPr lang="el-GR" altLang="en-US">
                <a:ea typeface="ＭＳ Ｐゴシック" panose="020B0600070205080204" pitchFamily="34" charset="-128"/>
              </a:rPr>
              <a:t>+0</a:t>
            </a:r>
            <a:r>
              <a:rPr lang="en-US" altLang="en-US">
                <a:ea typeface="ＭＳ Ｐゴシック" panose="020B0600070205080204" pitchFamily="34" charset="-128"/>
              </a:rPr>
              <a:t>*</a:t>
            </a:r>
            <a:r>
              <a:rPr lang="el-GR" altLang="en-US">
                <a:ea typeface="ＭＳ Ｐゴシック" panose="020B0600070205080204" pitchFamily="34" charset="-128"/>
              </a:rPr>
              <a:t>2*</a:t>
            </a:r>
            <a:r>
              <a:rPr lang="el-GR" altLang="en-US" baseline="30000">
                <a:ea typeface="ＭＳ Ｐゴシック" panose="020B0600070205080204" pitchFamily="34" charset="-128"/>
              </a:rPr>
              <a:t>1</a:t>
            </a:r>
            <a:r>
              <a:rPr lang="el-GR" altLang="en-US">
                <a:ea typeface="ＭＳ Ｐゴシック" panose="020B0600070205080204" pitchFamily="34" charset="-128"/>
              </a:rPr>
              <a:t>+0</a:t>
            </a:r>
            <a:r>
              <a:rPr lang="en-US" altLang="en-US">
                <a:ea typeface="ＭＳ Ｐゴシック" panose="020B0600070205080204" pitchFamily="34" charset="-128"/>
              </a:rPr>
              <a:t>*</a:t>
            </a:r>
            <a:r>
              <a:rPr lang="el-GR" altLang="en-US">
                <a:ea typeface="ＭＳ Ｐゴシック" panose="020B0600070205080204" pitchFamily="34" charset="-128"/>
              </a:rPr>
              <a:t>2</a:t>
            </a:r>
            <a:r>
              <a:rPr lang="el-GR" altLang="en-US" baseline="30000">
                <a:ea typeface="ＭＳ Ｐゴシック" panose="020B0600070205080204" pitchFamily="34" charset="-128"/>
              </a:rPr>
              <a:t>0</a:t>
            </a:r>
            <a:r>
              <a:rPr lang="el-GR" altLang="en-US">
                <a:ea typeface="ＭＳ Ｐゴシック" panose="020B0600070205080204" pitchFamily="34" charset="-128"/>
              </a:rPr>
              <a:t> = 16+4 = 20</a:t>
            </a:r>
          </a:p>
        </p:txBody>
      </p:sp>
      <p:sp>
        <p:nvSpPr>
          <p:cNvPr id="410628" name="Rectangle 4">
            <a:extLst>
              <a:ext uri="{FF2B5EF4-FFF2-40B4-BE49-F238E27FC236}">
                <a16:creationId xmlns:a16="http://schemas.microsoft.com/office/drawing/2014/main" id="{2234E835-1EE9-6406-9D53-521BC3BDC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2767013"/>
            <a:ext cx="3048000" cy="280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Παραδείγματα: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101010 =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100001 =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10111 =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0110 =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11111 =</a:t>
            </a:r>
          </a:p>
        </p:txBody>
      </p:sp>
      <p:sp>
        <p:nvSpPr>
          <p:cNvPr id="410629" name="Rectangle 5">
            <a:extLst>
              <a:ext uri="{FF2B5EF4-FFF2-40B4-BE49-F238E27FC236}">
                <a16:creationId xmlns:a16="http://schemas.microsoft.com/office/drawing/2014/main" id="{EAAFBEEC-AE6F-3E90-6E97-A93E9594C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7050" y="3214688"/>
            <a:ext cx="3048000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42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33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23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6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31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0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0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0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10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2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5 - Θέση αριθμού διαφάνειας">
            <a:extLst>
              <a:ext uri="{FF2B5EF4-FFF2-40B4-BE49-F238E27FC236}">
                <a16:creationId xmlns:a16="http://schemas.microsoft.com/office/drawing/2014/main" id="{BD60A98F-734B-1407-5D2D-6F0D485AA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9F127DDE-C915-A94F-BC20-171F64D72DA2}" type="slidenum">
              <a:rPr lang="en-US" altLang="en-US" sz="1000" smtClean="0">
                <a:solidFill>
                  <a:schemeClr val="bg1"/>
                </a:solidFill>
              </a:rPr>
              <a:pPr/>
              <a:t>34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11650" name="Rectangle 2">
            <a:extLst>
              <a:ext uri="{FF2B5EF4-FFF2-40B4-BE49-F238E27FC236}">
                <a16:creationId xmlns:a16="http://schemas.microsoft.com/office/drawing/2014/main" id="{81974E73-F2E1-A004-A695-690CE3906C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 sz="2400"/>
              <a:t>Αλγόριθμος για τη μετατροπή ενός θετικού ακέραιου στη δυαδική αναπαράσταση του</a:t>
            </a:r>
          </a:p>
        </p:txBody>
      </p:sp>
      <p:pic>
        <p:nvPicPr>
          <p:cNvPr id="56323" name="Picture 3" descr="mso813DE">
            <a:extLst>
              <a:ext uri="{FF2B5EF4-FFF2-40B4-BE49-F238E27FC236}">
                <a16:creationId xmlns:a16="http://schemas.microsoft.com/office/drawing/2014/main" id="{12D9A41F-8A2C-EE6D-3E86-91067217B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38" y="3094038"/>
            <a:ext cx="4668837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Text Box 4">
            <a:extLst>
              <a:ext uri="{FF2B5EF4-FFF2-40B4-BE49-F238E27FC236}">
                <a16:creationId xmlns:a16="http://schemas.microsoft.com/office/drawing/2014/main" id="{0903720E-670D-9EE8-10C9-22E518A09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3" y="1393825"/>
            <a:ext cx="86836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87425" indent="-987425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>
                <a:solidFill>
                  <a:schemeClr val="accent2"/>
                </a:solidFill>
              </a:rPr>
              <a:t>Βήμα 1ο: Διαιρούμε τον αριθμό με το 2 και αποθηκεύουμε το υπόλοιπο</a:t>
            </a:r>
          </a:p>
          <a:p>
            <a:r>
              <a:rPr lang="el-GR" altLang="en-US">
                <a:solidFill>
                  <a:schemeClr val="accent2"/>
                </a:solidFill>
              </a:rPr>
              <a:t>Βήμα 2ο: Όσο το πηλίκο δεν είναι 0, διαιρούμε το νέο πηλίκο με το 2 και αποθηκεύουμε το υπόλοιπο</a:t>
            </a:r>
          </a:p>
          <a:p>
            <a:r>
              <a:rPr lang="el-GR" altLang="en-US">
                <a:solidFill>
                  <a:schemeClr val="accent2"/>
                </a:solidFill>
              </a:rPr>
              <a:t>Βήμα 3ο: Όταν το πηλίκο γίνει μηδέν, η δυαδική αναπαράσταση του αριθμού αποτελείται από τ</a:t>
            </a:r>
            <a:r>
              <a:rPr lang="en-US" altLang="en-US">
                <a:solidFill>
                  <a:schemeClr val="accent2"/>
                </a:solidFill>
              </a:rPr>
              <a:t>o</a:t>
            </a:r>
            <a:r>
              <a:rPr lang="el-GR" altLang="en-US">
                <a:solidFill>
                  <a:schemeClr val="accent2"/>
                </a:solidFill>
              </a:rPr>
              <a:t> υπόλοιπ</a:t>
            </a:r>
            <a:r>
              <a:rPr lang="en-US" altLang="en-US">
                <a:solidFill>
                  <a:schemeClr val="accent2"/>
                </a:solidFill>
              </a:rPr>
              <a:t>o</a:t>
            </a:r>
            <a:r>
              <a:rPr lang="el-GR" altLang="en-US">
                <a:solidFill>
                  <a:schemeClr val="accent2"/>
                </a:solidFill>
              </a:rPr>
              <a:t> τ</a:t>
            </a:r>
            <a:r>
              <a:rPr lang="en-US" altLang="en-US">
                <a:solidFill>
                  <a:schemeClr val="accent2"/>
                </a:solidFill>
              </a:rPr>
              <a:t>o</a:t>
            </a:r>
            <a:r>
              <a:rPr lang="el-GR" altLang="en-US">
                <a:solidFill>
                  <a:schemeClr val="accent2"/>
                </a:solidFill>
              </a:rPr>
              <a:t> οποί</a:t>
            </a:r>
            <a:r>
              <a:rPr lang="en-US" altLang="en-US">
                <a:solidFill>
                  <a:schemeClr val="accent2"/>
                </a:solidFill>
              </a:rPr>
              <a:t>o</a:t>
            </a:r>
            <a:r>
              <a:rPr lang="el-GR" altLang="en-US">
                <a:solidFill>
                  <a:schemeClr val="accent2"/>
                </a:solidFill>
              </a:rPr>
              <a:t> αποθηκευεται από δεξιά προς αριστερά κατά την εκτέλεση του αλγορίθμου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5 - Θέση αριθμού διαφάνειας">
            <a:extLst>
              <a:ext uri="{FF2B5EF4-FFF2-40B4-BE49-F238E27FC236}">
                <a16:creationId xmlns:a16="http://schemas.microsoft.com/office/drawing/2014/main" id="{5059ADB2-240C-7217-85C3-095F349C6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50C56FF1-BA58-E341-A792-EAB4BB1B274E}" type="slidenum">
              <a:rPr lang="en-US" altLang="en-US" sz="1000" smtClean="0">
                <a:solidFill>
                  <a:schemeClr val="bg1"/>
                </a:solidFill>
              </a:rPr>
              <a:pPr/>
              <a:t>35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12674" name="Rectangle 2">
            <a:extLst>
              <a:ext uri="{FF2B5EF4-FFF2-40B4-BE49-F238E27FC236}">
                <a16:creationId xmlns:a16="http://schemas.microsoft.com/office/drawing/2014/main" id="{F7159016-12AE-9B18-7349-2C6A8D9D7E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Παραδείγματα</a:t>
            </a:r>
          </a:p>
        </p:txBody>
      </p:sp>
      <p:sp>
        <p:nvSpPr>
          <p:cNvPr id="412675" name="Rectangle 3">
            <a:extLst>
              <a:ext uri="{FF2B5EF4-FFF2-40B4-BE49-F238E27FC236}">
                <a16:creationId xmlns:a16="http://schemas.microsoft.com/office/drawing/2014/main" id="{B38B9F4B-3F07-1BB4-79DF-68CFF8222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2013" y="2273300"/>
            <a:ext cx="3048000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32 =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64 =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96 =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15 =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27 =</a:t>
            </a:r>
          </a:p>
        </p:txBody>
      </p:sp>
      <p:sp>
        <p:nvSpPr>
          <p:cNvPr id="412676" name="Rectangle 4">
            <a:extLst>
              <a:ext uri="{FF2B5EF4-FFF2-40B4-BE49-F238E27FC236}">
                <a16:creationId xmlns:a16="http://schemas.microsoft.com/office/drawing/2014/main" id="{60C26BC2-CB5F-1423-01A3-A77C3DD8D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6263" y="2286000"/>
            <a:ext cx="3048000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100000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1000000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1100000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1111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l-GR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11011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2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2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2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2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2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12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6 - Θέση αριθμού διαφάνειας">
            <a:extLst>
              <a:ext uri="{FF2B5EF4-FFF2-40B4-BE49-F238E27FC236}">
                <a16:creationId xmlns:a16="http://schemas.microsoft.com/office/drawing/2014/main" id="{81E244FD-4204-3BBB-0017-E9FA3B987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3E0D1FF-E881-8A4B-A12D-3887310A2E7E}" type="slidenum">
              <a:rPr lang="en-US" altLang="en-US" sz="1000" smtClean="0">
                <a:solidFill>
                  <a:schemeClr val="bg1"/>
                </a:solidFill>
              </a:rPr>
              <a:pPr/>
              <a:t>36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13698" name="Rectangle 2">
            <a:extLst>
              <a:ext uri="{FF2B5EF4-FFF2-40B4-BE49-F238E27FC236}">
                <a16:creationId xmlns:a16="http://schemas.microsoft.com/office/drawing/2014/main" id="{479757C1-A136-1736-D37E-084CA332FB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Το δυαδικό σύστημα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099E634B-3DF9-908C-E6CF-15717E64FAE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143000"/>
            <a:ext cx="3886200" cy="438150"/>
          </a:xfrm>
        </p:spPr>
        <p:txBody>
          <a:bodyPr/>
          <a:lstStyle/>
          <a:p>
            <a:pPr marL="0" indent="0"/>
            <a:r>
              <a:rPr lang="el-GR" altLang="en-US" sz="2000" u="sng">
                <a:ea typeface="ＭＳ Ｐゴシック" panose="020B0600070205080204" pitchFamily="34" charset="-128"/>
              </a:rPr>
              <a:t>Πρόσθεση:</a:t>
            </a:r>
          </a:p>
          <a:p>
            <a:pPr marL="0" indent="0"/>
            <a:endParaRPr lang="el-GR" altLang="en-US" sz="2000" u="sng">
              <a:ea typeface="ＭＳ Ｐゴシック" panose="020B0600070205080204" pitchFamily="34" charset="-128"/>
            </a:endParaRPr>
          </a:p>
          <a:p>
            <a:pPr marL="0" indent="0"/>
            <a:endParaRPr lang="el-GR" altLang="en-US" sz="2000">
              <a:ea typeface="ＭＳ Ｐゴシック" panose="020B0600070205080204" pitchFamily="34" charset="-128"/>
            </a:endParaRPr>
          </a:p>
        </p:txBody>
      </p:sp>
      <p:pic>
        <p:nvPicPr>
          <p:cNvPr id="58372" name="Picture 4" descr="msoF1208">
            <a:extLst>
              <a:ext uri="{FF2B5EF4-FFF2-40B4-BE49-F238E27FC236}">
                <a16:creationId xmlns:a16="http://schemas.microsoft.com/office/drawing/2014/main" id="{4C4ABEEA-7697-477E-B1A3-DA689D0FA09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1" b="20686"/>
          <a:stretch>
            <a:fillRect/>
          </a:stretch>
        </p:blipFill>
        <p:spPr>
          <a:xfrm rot="21464115">
            <a:off x="2933700" y="1714500"/>
            <a:ext cx="3941763" cy="1858963"/>
          </a:xfrm>
          <a:noFill/>
        </p:spPr>
      </p:pic>
      <p:sp>
        <p:nvSpPr>
          <p:cNvPr id="413701" name="Rectangle 5">
            <a:extLst>
              <a:ext uri="{FF2B5EF4-FFF2-40B4-BE49-F238E27FC236}">
                <a16:creationId xmlns:a16="http://schemas.microsoft.com/office/drawing/2014/main" id="{49CDD261-57F3-3837-80CE-C0EDBB500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3" y="3813175"/>
            <a:ext cx="7718425" cy="239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l-GR" altLang="en-US" b="1" u="sng">
                <a:solidFill>
                  <a:schemeClr val="accent2"/>
                </a:solidFill>
                <a:latin typeface="Arial" panose="020B0604020202020204" pitchFamily="34" charset="0"/>
              </a:rPr>
              <a:t>Παραδείγματα:</a:t>
            </a:r>
            <a:r>
              <a:rPr lang="el-GR" altLang="en-US" b="1">
                <a:latin typeface="Arial" panose="020B0604020202020204" pitchFamily="34" charset="0"/>
              </a:rPr>
              <a:t>		00111010</a:t>
            </a:r>
          </a:p>
          <a:p>
            <a:pPr>
              <a:spcBef>
                <a:spcPct val="20000"/>
              </a:spcBef>
            </a:pPr>
            <a:r>
              <a:rPr lang="el-GR" altLang="en-US" b="1">
                <a:latin typeface="Arial" panose="020B0604020202020204" pitchFamily="34" charset="0"/>
              </a:rPr>
              <a:t>			           +00011011</a:t>
            </a:r>
          </a:p>
          <a:p>
            <a:pPr>
              <a:spcBef>
                <a:spcPct val="20000"/>
              </a:spcBef>
            </a:pPr>
            <a:r>
              <a:rPr lang="el-GR" altLang="en-US" b="1">
                <a:latin typeface="Arial" panose="020B0604020202020204" pitchFamily="34" charset="0"/>
              </a:rPr>
              <a:t>				--------------</a:t>
            </a:r>
          </a:p>
          <a:p>
            <a:pPr>
              <a:spcBef>
                <a:spcPct val="20000"/>
              </a:spcBef>
            </a:pPr>
            <a:r>
              <a:rPr lang="el-GR" altLang="en-US" b="1">
                <a:latin typeface="Arial" panose="020B0604020202020204" pitchFamily="34" charset="0"/>
              </a:rPr>
              <a:t>				</a:t>
            </a:r>
            <a:endParaRPr lang="en-US" altLang="en-US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r>
              <a:rPr lang="en-US" altLang="en-US" b="1">
                <a:latin typeface="Arial" panose="020B0604020202020204" pitchFamily="34" charset="0"/>
              </a:rPr>
              <a:t>				58+27=85	   ????		       ????</a:t>
            </a:r>
            <a:endParaRPr lang="el-GR" altLang="en-US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</a:pPr>
            <a:endParaRPr lang="el-GR" altLang="en-US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413702" name="Rectangle 6">
            <a:extLst>
              <a:ext uri="{FF2B5EF4-FFF2-40B4-BE49-F238E27FC236}">
                <a16:creationId xmlns:a16="http://schemas.microsoft.com/office/drawing/2014/main" id="{3FA95E21-7197-0CF7-ADAB-3BF1F12E2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3425" y="4827588"/>
            <a:ext cx="13462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l-GR" altLang="en-US" b="1">
                <a:solidFill>
                  <a:schemeClr val="accent2"/>
                </a:solidFill>
                <a:latin typeface="Arial" panose="020B0604020202020204" pitchFamily="34" charset="0"/>
              </a:rPr>
              <a:t>01010101</a:t>
            </a:r>
          </a:p>
          <a:p>
            <a:pPr>
              <a:spcBef>
                <a:spcPct val="20000"/>
              </a:spcBef>
            </a:pPr>
            <a:r>
              <a:rPr lang="el-GR" altLang="en-US" b="1">
                <a:latin typeface="Arial" panose="020B0604020202020204" pitchFamily="34" charset="0"/>
              </a:rPr>
              <a:t>				</a:t>
            </a:r>
          </a:p>
          <a:p>
            <a:pPr>
              <a:spcBef>
                <a:spcPct val="20000"/>
              </a:spcBef>
            </a:pPr>
            <a:endParaRPr lang="el-GR" altLang="en-US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413703" name="Rectangle 7">
            <a:extLst>
              <a:ext uri="{FF2B5EF4-FFF2-40B4-BE49-F238E27FC236}">
                <a16:creationId xmlns:a16="http://schemas.microsoft.com/office/drawing/2014/main" id="{0C6F11DE-3550-58AA-1B5E-13954AAED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1588" y="3783013"/>
            <a:ext cx="15700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 b="1"/>
              <a:t>  11011           +  1100</a:t>
            </a:r>
          </a:p>
        </p:txBody>
      </p:sp>
      <p:sp>
        <p:nvSpPr>
          <p:cNvPr id="413704" name="Rectangle 8">
            <a:extLst>
              <a:ext uri="{FF2B5EF4-FFF2-40B4-BE49-F238E27FC236}">
                <a16:creationId xmlns:a16="http://schemas.microsoft.com/office/drawing/2014/main" id="{7A3E8A58-E6BF-BCA0-D103-E965E515C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7888" y="3781425"/>
            <a:ext cx="15700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 b="1"/>
              <a:t>  11111          +        1</a:t>
            </a:r>
          </a:p>
        </p:txBody>
      </p:sp>
      <p:sp>
        <p:nvSpPr>
          <p:cNvPr id="413705" name="Rectangle 9">
            <a:extLst>
              <a:ext uri="{FF2B5EF4-FFF2-40B4-BE49-F238E27FC236}">
                <a16:creationId xmlns:a16="http://schemas.microsoft.com/office/drawing/2014/main" id="{CAB6ABF7-A3DB-8158-05AA-3C363E1511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0975" y="4549775"/>
            <a:ext cx="13462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l-GR" altLang="en-US" b="1">
                <a:latin typeface="Arial" panose="020B0604020202020204" pitchFamily="34" charset="0"/>
              </a:rPr>
              <a:t>--------</a:t>
            </a:r>
          </a:p>
          <a:p>
            <a:pPr>
              <a:spcBef>
                <a:spcPct val="20000"/>
              </a:spcBef>
            </a:pPr>
            <a:r>
              <a:rPr lang="el-GR" altLang="en-US" b="1">
                <a:solidFill>
                  <a:schemeClr val="accent2"/>
                </a:solidFill>
                <a:latin typeface="Arial" panose="020B0604020202020204" pitchFamily="34" charset="0"/>
              </a:rPr>
              <a:t>100111</a:t>
            </a:r>
          </a:p>
          <a:p>
            <a:pPr>
              <a:spcBef>
                <a:spcPct val="20000"/>
              </a:spcBef>
            </a:pPr>
            <a:r>
              <a:rPr lang="el-GR" altLang="en-US" b="1">
                <a:latin typeface="Arial" panose="020B0604020202020204" pitchFamily="34" charset="0"/>
              </a:rPr>
              <a:t>				</a:t>
            </a:r>
          </a:p>
          <a:p>
            <a:pPr>
              <a:spcBef>
                <a:spcPct val="20000"/>
              </a:spcBef>
            </a:pPr>
            <a:endParaRPr lang="el-GR" altLang="en-US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413706" name="Rectangle 10">
            <a:extLst>
              <a:ext uri="{FF2B5EF4-FFF2-40B4-BE49-F238E27FC236}">
                <a16:creationId xmlns:a16="http://schemas.microsoft.com/office/drawing/2014/main" id="{1AEA575B-7FEC-1B5A-21AD-4F7957A54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8538" y="4562475"/>
            <a:ext cx="13462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l-GR" altLang="en-US" b="1">
                <a:latin typeface="Arial" panose="020B0604020202020204" pitchFamily="34" charset="0"/>
              </a:rPr>
              <a:t>--------</a:t>
            </a:r>
          </a:p>
          <a:p>
            <a:pPr>
              <a:spcBef>
                <a:spcPct val="20000"/>
              </a:spcBef>
            </a:pPr>
            <a:r>
              <a:rPr lang="el-GR" altLang="en-US" b="1">
                <a:solidFill>
                  <a:schemeClr val="accent2"/>
                </a:solidFill>
                <a:latin typeface="Arial" panose="020B0604020202020204" pitchFamily="34" charset="0"/>
              </a:rPr>
              <a:t>100000</a:t>
            </a:r>
          </a:p>
          <a:p>
            <a:pPr>
              <a:spcBef>
                <a:spcPct val="20000"/>
              </a:spcBef>
            </a:pPr>
            <a:r>
              <a:rPr lang="el-GR" altLang="en-US" b="1">
                <a:latin typeface="Arial" panose="020B0604020202020204" pitchFamily="34" charset="0"/>
              </a:rPr>
              <a:t>				</a:t>
            </a:r>
          </a:p>
          <a:p>
            <a:pPr>
              <a:spcBef>
                <a:spcPct val="20000"/>
              </a:spcBef>
            </a:pPr>
            <a:endParaRPr lang="el-GR" altLang="en-US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3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3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3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3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3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3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701" grpId="0"/>
      <p:bldP spid="413702" grpId="0"/>
      <p:bldP spid="413703" grpId="0"/>
      <p:bldP spid="413704" grpId="0"/>
      <p:bldP spid="413705" grpId="0"/>
      <p:bldP spid="41370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6 - Θέση αριθμού διαφάνειας">
            <a:extLst>
              <a:ext uri="{FF2B5EF4-FFF2-40B4-BE49-F238E27FC236}">
                <a16:creationId xmlns:a16="http://schemas.microsoft.com/office/drawing/2014/main" id="{BFFC8EAE-DF1E-AD17-D708-A427D2375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6DFEDFF-7677-3641-80DE-08B941F92318}" type="slidenum">
              <a:rPr lang="en-US" altLang="en-US" sz="1000" smtClean="0">
                <a:solidFill>
                  <a:schemeClr val="bg1"/>
                </a:solidFill>
              </a:rPr>
              <a:pPr/>
              <a:t>37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14722" name="Rectangle 2">
            <a:extLst>
              <a:ext uri="{FF2B5EF4-FFF2-40B4-BE49-F238E27FC236}">
                <a16:creationId xmlns:a16="http://schemas.microsoft.com/office/drawing/2014/main" id="{9D6EB60B-B49D-7792-EF52-01EFE30E61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Αθροιστές</a:t>
            </a:r>
          </a:p>
        </p:txBody>
      </p:sp>
      <p:pic>
        <p:nvPicPr>
          <p:cNvPr id="59395" name="Picture 3" descr="mso8841C">
            <a:extLst>
              <a:ext uri="{FF2B5EF4-FFF2-40B4-BE49-F238E27FC236}">
                <a16:creationId xmlns:a16="http://schemas.microsoft.com/office/drawing/2014/main" id="{0416D786-0448-4ABD-6894-1326A0B8A4E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7" t="9088" r="49930" b="56311"/>
          <a:stretch>
            <a:fillRect/>
          </a:stretch>
        </p:blipFill>
        <p:spPr>
          <a:xfrm rot="21479573">
            <a:off x="865188" y="1143000"/>
            <a:ext cx="3373437" cy="5257800"/>
          </a:xfrm>
          <a:noFill/>
        </p:spPr>
      </p:pic>
      <p:pic>
        <p:nvPicPr>
          <p:cNvPr id="59396" name="Picture 4" descr="mso8841C">
            <a:extLst>
              <a:ext uri="{FF2B5EF4-FFF2-40B4-BE49-F238E27FC236}">
                <a16:creationId xmlns:a16="http://schemas.microsoft.com/office/drawing/2014/main" id="{85CE0862-8C4B-677F-4439-35A267F2811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89" t="1648" b="56612"/>
          <a:stretch>
            <a:fillRect/>
          </a:stretch>
        </p:blipFill>
        <p:spPr>
          <a:xfrm rot="21474931">
            <a:off x="4456113" y="1114425"/>
            <a:ext cx="4098925" cy="5148263"/>
          </a:xfr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5 - Θέση αριθμού διαφάνειας">
            <a:extLst>
              <a:ext uri="{FF2B5EF4-FFF2-40B4-BE49-F238E27FC236}">
                <a16:creationId xmlns:a16="http://schemas.microsoft.com/office/drawing/2014/main" id="{5812167E-3071-05B0-73F9-8829E8FFC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F4DF2CCB-8866-4347-B5A8-67F4C913BBBC}" type="slidenum">
              <a:rPr lang="en-US" altLang="en-US" sz="1000" smtClean="0">
                <a:solidFill>
                  <a:schemeClr val="bg1"/>
                </a:solidFill>
              </a:rPr>
              <a:pPr/>
              <a:t>38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15746" name="Rectangle 2">
            <a:extLst>
              <a:ext uri="{FF2B5EF4-FFF2-40B4-BE49-F238E27FC236}">
                <a16:creationId xmlns:a16="http://schemas.microsoft.com/office/drawing/2014/main" id="{DC6BA1F8-08BD-350C-3E6C-6DE94BBF98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Ημιαθροιστής (</a:t>
            </a:r>
            <a:r>
              <a:rPr lang="en-US" altLang="en-US"/>
              <a:t>half adder)</a:t>
            </a:r>
            <a:endParaRPr lang="el-GR" altLang="en-US"/>
          </a:p>
        </p:txBody>
      </p:sp>
      <p:pic>
        <p:nvPicPr>
          <p:cNvPr id="60419" name="Picture 3" descr="mso8841C">
            <a:extLst>
              <a:ext uri="{FF2B5EF4-FFF2-40B4-BE49-F238E27FC236}">
                <a16:creationId xmlns:a16="http://schemas.microsoft.com/office/drawing/2014/main" id="{BABAD061-422F-C463-36B8-6E9C1A3EFD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" t="44716" r="5130" b="3322"/>
          <a:stretch>
            <a:fillRect/>
          </a:stretch>
        </p:blipFill>
        <p:spPr>
          <a:xfrm>
            <a:off x="1555750" y="1350963"/>
            <a:ext cx="5495925" cy="4937125"/>
          </a:xfr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6 - Θέση αριθμού διαφάνειας">
            <a:extLst>
              <a:ext uri="{FF2B5EF4-FFF2-40B4-BE49-F238E27FC236}">
                <a16:creationId xmlns:a16="http://schemas.microsoft.com/office/drawing/2014/main" id="{7351CD51-50C5-238E-6577-E3459BC41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A369E95-4D8E-F146-A8BA-FD44830B6346}" type="slidenum">
              <a:rPr lang="en-US" altLang="en-US" sz="1000" smtClean="0">
                <a:solidFill>
                  <a:schemeClr val="bg1"/>
                </a:solidFill>
              </a:rPr>
              <a:pPr/>
              <a:t>39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16770" name="Rectangle 2">
            <a:extLst>
              <a:ext uri="{FF2B5EF4-FFF2-40B4-BE49-F238E27FC236}">
                <a16:creationId xmlns:a16="http://schemas.microsoft.com/office/drawing/2014/main" id="{D7DB01C9-246E-DA10-F715-478F2858F6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Ισοδύναμο κύκλωμα ημιαθροιστή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AF215617-B394-A6D8-E028-EA9EF4A0DB82}"/>
              </a:ext>
            </a:extLst>
          </p:cNvPr>
          <p:cNvGrpSpPr>
            <a:grpSpLocks/>
          </p:cNvGrpSpPr>
          <p:nvPr/>
        </p:nvGrpSpPr>
        <p:grpSpPr bwMode="auto">
          <a:xfrm>
            <a:off x="1771650" y="1651000"/>
            <a:ext cx="3689350" cy="3006725"/>
            <a:chOff x="1116" y="1040"/>
            <a:chExt cx="2324" cy="1894"/>
          </a:xfrm>
        </p:grpSpPr>
        <p:pic>
          <p:nvPicPr>
            <p:cNvPr id="61444" name="Picture 4" descr="msoC9FEC">
              <a:extLst>
                <a:ext uri="{FF2B5EF4-FFF2-40B4-BE49-F238E27FC236}">
                  <a16:creationId xmlns:a16="http://schemas.microsoft.com/office/drawing/2014/main" id="{F5E57C38-F6AD-D185-F600-BEAA67CF25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14" t="54909" r="66006" b="31104"/>
            <a:stretch>
              <a:fillRect/>
            </a:stretch>
          </p:blipFill>
          <p:spPr bwMode="auto">
            <a:xfrm>
              <a:off x="2315" y="1040"/>
              <a:ext cx="1125" cy="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45" name="Picture 5" descr="msoC9FEC">
              <a:extLst>
                <a:ext uri="{FF2B5EF4-FFF2-40B4-BE49-F238E27FC236}">
                  <a16:creationId xmlns:a16="http://schemas.microsoft.com/office/drawing/2014/main" id="{5CC6A5B3-E104-FB13-59EA-359520ABEB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72" t="4665" r="66261" b="81752"/>
            <a:stretch>
              <a:fillRect/>
            </a:stretch>
          </p:blipFill>
          <p:spPr bwMode="auto">
            <a:xfrm>
              <a:off x="2464" y="2027"/>
              <a:ext cx="835" cy="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446" name="Line 6">
              <a:extLst>
                <a:ext uri="{FF2B5EF4-FFF2-40B4-BE49-F238E27FC236}">
                  <a16:creationId xmlns:a16="http://schemas.microsoft.com/office/drawing/2014/main" id="{570E0B33-2FE8-8482-46DB-50FA98BCD6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16" y="1390"/>
              <a:ext cx="1289" cy="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47" name="Line 7">
              <a:extLst>
                <a:ext uri="{FF2B5EF4-FFF2-40B4-BE49-F238E27FC236}">
                  <a16:creationId xmlns:a16="http://schemas.microsoft.com/office/drawing/2014/main" id="{948F07DC-910D-26E1-3789-55B9274106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33" y="1654"/>
              <a:ext cx="1289" cy="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48" name="Freeform 8">
              <a:extLst>
                <a:ext uri="{FF2B5EF4-FFF2-40B4-BE49-F238E27FC236}">
                  <a16:creationId xmlns:a16="http://schemas.microsoft.com/office/drawing/2014/main" id="{C641D625-A954-5AF9-20C7-83838D330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8" y="1399"/>
              <a:ext cx="1015" cy="923"/>
            </a:xfrm>
            <a:custGeom>
              <a:avLst/>
              <a:gdLst>
                <a:gd name="T0" fmla="*/ 0 w 1015"/>
                <a:gd name="T1" fmla="*/ 0 h 923"/>
                <a:gd name="T2" fmla="*/ 0 w 1015"/>
                <a:gd name="T3" fmla="*/ 923 h 923"/>
                <a:gd name="T4" fmla="*/ 1015 w 1015"/>
                <a:gd name="T5" fmla="*/ 923 h 923"/>
                <a:gd name="T6" fmla="*/ 0 60000 65536"/>
                <a:gd name="T7" fmla="*/ 0 60000 65536"/>
                <a:gd name="T8" fmla="*/ 0 60000 65536"/>
                <a:gd name="T9" fmla="*/ 0 w 1015"/>
                <a:gd name="T10" fmla="*/ 0 h 923"/>
                <a:gd name="T11" fmla="*/ 1015 w 1015"/>
                <a:gd name="T12" fmla="*/ 923 h 92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15" h="923">
                  <a:moveTo>
                    <a:pt x="0" y="0"/>
                  </a:moveTo>
                  <a:lnTo>
                    <a:pt x="0" y="923"/>
                  </a:lnTo>
                  <a:lnTo>
                    <a:pt x="1015" y="9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49" name="Freeform 9">
              <a:extLst>
                <a:ext uri="{FF2B5EF4-FFF2-40B4-BE49-F238E27FC236}">
                  <a16:creationId xmlns:a16="http://schemas.microsoft.com/office/drawing/2014/main" id="{2DAEF59C-B305-C71C-2D54-194D34F7F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" y="1664"/>
              <a:ext cx="832" cy="934"/>
            </a:xfrm>
            <a:custGeom>
              <a:avLst/>
              <a:gdLst>
                <a:gd name="T0" fmla="*/ 0 w 832"/>
                <a:gd name="T1" fmla="*/ 0 h 969"/>
                <a:gd name="T2" fmla="*/ 0 w 832"/>
                <a:gd name="T3" fmla="*/ 647 h 969"/>
                <a:gd name="T4" fmla="*/ 832 w 832"/>
                <a:gd name="T5" fmla="*/ 647 h 969"/>
                <a:gd name="T6" fmla="*/ 0 60000 65536"/>
                <a:gd name="T7" fmla="*/ 0 60000 65536"/>
                <a:gd name="T8" fmla="*/ 0 60000 65536"/>
                <a:gd name="T9" fmla="*/ 0 w 832"/>
                <a:gd name="T10" fmla="*/ 0 h 969"/>
                <a:gd name="T11" fmla="*/ 832 w 832"/>
                <a:gd name="T12" fmla="*/ 969 h 96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32" h="969">
                  <a:moveTo>
                    <a:pt x="0" y="0"/>
                  </a:moveTo>
                  <a:lnTo>
                    <a:pt x="0" y="969"/>
                  </a:lnTo>
                  <a:lnTo>
                    <a:pt x="832" y="969"/>
                  </a:ln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5 - Θέση αριθμού διαφάνειας">
            <a:extLst>
              <a:ext uri="{FF2B5EF4-FFF2-40B4-BE49-F238E27FC236}">
                <a16:creationId xmlns:a16="http://schemas.microsoft.com/office/drawing/2014/main" id="{ECA69CB2-B9DC-7948-B287-00D73FC89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B5120B3-8C0A-A74A-9F8F-59FE87B975DB}" type="slidenum">
              <a:rPr lang="en-US" altLang="en-US" sz="1000" smtClean="0">
                <a:solidFill>
                  <a:schemeClr val="bg1"/>
                </a:solidFill>
              </a:rPr>
              <a:pPr/>
              <a:t>40</a:t>
            </a:fld>
            <a:endParaRPr lang="en-US" altLang="en-US" sz="1000">
              <a:solidFill>
                <a:schemeClr val="bg1"/>
              </a:solidFill>
            </a:endParaRPr>
          </a:p>
        </p:txBody>
      </p:sp>
      <p:sp>
        <p:nvSpPr>
          <p:cNvPr id="417794" name="Rectangle 2">
            <a:extLst>
              <a:ext uri="{FF2B5EF4-FFF2-40B4-BE49-F238E27FC236}">
                <a16:creationId xmlns:a16="http://schemas.microsoft.com/office/drawing/2014/main" id="{57059451-8E89-A98F-DEC3-719B5ABCD9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altLang="en-US"/>
              <a:t>Πλήρης Αθροιστής για 2 τετραψήφιους αριθμούς</a:t>
            </a:r>
          </a:p>
        </p:txBody>
      </p:sp>
      <p:pic>
        <p:nvPicPr>
          <p:cNvPr id="62467" name="Picture 3" descr="mso5050D">
            <a:extLst>
              <a:ext uri="{FF2B5EF4-FFF2-40B4-BE49-F238E27FC236}">
                <a16:creationId xmlns:a16="http://schemas.microsoft.com/office/drawing/2014/main" id="{2F9201E8-D274-19B5-7A65-40DD1A0C3F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7"/>
          <a:stretch>
            <a:fillRect/>
          </a:stretch>
        </p:blipFill>
        <p:spPr>
          <a:xfrm>
            <a:off x="0" y="1528763"/>
            <a:ext cx="8939213" cy="4518025"/>
          </a:xfrm>
          <a:noFill/>
        </p:spPr>
      </p:pic>
      <p:sp>
        <p:nvSpPr>
          <p:cNvPr id="62468" name="Text Box 4">
            <a:extLst>
              <a:ext uri="{FF2B5EF4-FFF2-40B4-BE49-F238E27FC236}">
                <a16:creationId xmlns:a16="http://schemas.microsoft.com/office/drawing/2014/main" id="{BFE9B09A-A004-19FC-D07F-117BD043A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5832475"/>
            <a:ext cx="18526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n-US">
                <a:solidFill>
                  <a:srgbClr val="FF0000"/>
                </a:solidFill>
              </a:rPr>
              <a:t>1011 + 0011 = ?</a:t>
            </a:r>
          </a:p>
        </p:txBody>
      </p:sp>
      <p:sp>
        <p:nvSpPr>
          <p:cNvPr id="62469" name="TextBox 1">
            <a:extLst>
              <a:ext uri="{FF2B5EF4-FFF2-40B4-BE49-F238E27FC236}">
                <a16:creationId xmlns:a16="http://schemas.microsoft.com/office/drawing/2014/main" id="{58091B4F-A01D-A988-2DF8-C70794E5B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2938" y="1528763"/>
            <a:ext cx="312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1</a:t>
            </a:r>
          </a:p>
        </p:txBody>
      </p:sp>
      <p:sp>
        <p:nvSpPr>
          <p:cNvPr id="62470" name="TextBox 6">
            <a:extLst>
              <a:ext uri="{FF2B5EF4-FFF2-40B4-BE49-F238E27FC236}">
                <a16:creationId xmlns:a16="http://schemas.microsoft.com/office/drawing/2014/main" id="{45FF05C2-5494-3D10-FE24-68744D615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4838" y="1528763"/>
            <a:ext cx="314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0</a:t>
            </a:r>
          </a:p>
        </p:txBody>
      </p:sp>
      <p:sp>
        <p:nvSpPr>
          <p:cNvPr id="62471" name="TextBox 7">
            <a:extLst>
              <a:ext uri="{FF2B5EF4-FFF2-40B4-BE49-F238E27FC236}">
                <a16:creationId xmlns:a16="http://schemas.microsoft.com/office/drawing/2014/main" id="{EA16EE14-7A45-1312-9530-D36202E6B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325" y="1497013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1</a:t>
            </a:r>
          </a:p>
        </p:txBody>
      </p:sp>
      <p:sp>
        <p:nvSpPr>
          <p:cNvPr id="62472" name="TextBox 8">
            <a:extLst>
              <a:ext uri="{FF2B5EF4-FFF2-40B4-BE49-F238E27FC236}">
                <a16:creationId xmlns:a16="http://schemas.microsoft.com/office/drawing/2014/main" id="{318856D3-DCEA-C032-BC58-6B2065F82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7075" y="1471613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1</a:t>
            </a:r>
          </a:p>
        </p:txBody>
      </p:sp>
      <p:sp>
        <p:nvSpPr>
          <p:cNvPr id="62473" name="TextBox 9">
            <a:extLst>
              <a:ext uri="{FF2B5EF4-FFF2-40B4-BE49-F238E27FC236}">
                <a16:creationId xmlns:a16="http://schemas.microsoft.com/office/drawing/2014/main" id="{4A8CD3CB-D092-7DC3-566C-60F9DA235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5363" y="2219325"/>
            <a:ext cx="312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0</a:t>
            </a:r>
          </a:p>
        </p:txBody>
      </p:sp>
      <p:sp>
        <p:nvSpPr>
          <p:cNvPr id="62474" name="TextBox 10">
            <a:extLst>
              <a:ext uri="{FF2B5EF4-FFF2-40B4-BE49-F238E27FC236}">
                <a16:creationId xmlns:a16="http://schemas.microsoft.com/office/drawing/2014/main" id="{6D596BC1-AFA8-6032-ED09-F2AD0BC7F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9163" y="2201863"/>
            <a:ext cx="312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0</a:t>
            </a:r>
          </a:p>
        </p:txBody>
      </p:sp>
      <p:sp>
        <p:nvSpPr>
          <p:cNvPr id="62475" name="TextBox 11">
            <a:extLst>
              <a:ext uri="{FF2B5EF4-FFF2-40B4-BE49-F238E27FC236}">
                <a16:creationId xmlns:a16="http://schemas.microsoft.com/office/drawing/2014/main" id="{3B70BA1D-8FE8-5E29-B632-0A7EFB356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2279650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1</a:t>
            </a:r>
          </a:p>
        </p:txBody>
      </p:sp>
      <p:sp>
        <p:nvSpPr>
          <p:cNvPr id="62476" name="TextBox 12">
            <a:extLst>
              <a:ext uri="{FF2B5EF4-FFF2-40B4-BE49-F238E27FC236}">
                <a16:creationId xmlns:a16="http://schemas.microsoft.com/office/drawing/2014/main" id="{5DF93B0A-021E-26EE-D608-4DA9D4716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6475" y="2185988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1</a:t>
            </a:r>
          </a:p>
        </p:txBody>
      </p:sp>
      <p:sp>
        <p:nvSpPr>
          <p:cNvPr id="62477" name="TextBox 13">
            <a:extLst>
              <a:ext uri="{FF2B5EF4-FFF2-40B4-BE49-F238E27FC236}">
                <a16:creationId xmlns:a16="http://schemas.microsoft.com/office/drawing/2014/main" id="{F976E1A2-A20C-5D73-A116-F6ECC567F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2950" y="4732338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0</a:t>
            </a:r>
          </a:p>
        </p:txBody>
      </p:sp>
      <p:sp>
        <p:nvSpPr>
          <p:cNvPr id="62478" name="TextBox 14">
            <a:extLst>
              <a:ext uri="{FF2B5EF4-FFF2-40B4-BE49-F238E27FC236}">
                <a16:creationId xmlns:a16="http://schemas.microsoft.com/office/drawing/2014/main" id="{358A9147-BA51-933E-B148-4B057385E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7038" y="2892425"/>
            <a:ext cx="735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1</a:t>
            </a:r>
          </a:p>
        </p:txBody>
      </p:sp>
      <p:sp>
        <p:nvSpPr>
          <p:cNvPr id="62479" name="TextBox 15">
            <a:extLst>
              <a:ext uri="{FF2B5EF4-FFF2-40B4-BE49-F238E27FC236}">
                <a16:creationId xmlns:a16="http://schemas.microsoft.com/office/drawing/2014/main" id="{FE75BCCC-BAA4-465D-FAB7-9DC1F4D24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0025" y="2917825"/>
            <a:ext cx="735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1</a:t>
            </a:r>
          </a:p>
        </p:txBody>
      </p:sp>
      <p:sp>
        <p:nvSpPr>
          <p:cNvPr id="62480" name="TextBox 16">
            <a:extLst>
              <a:ext uri="{FF2B5EF4-FFF2-40B4-BE49-F238E27FC236}">
                <a16:creationId xmlns:a16="http://schemas.microsoft.com/office/drawing/2014/main" id="{3ED947F7-95A8-74DB-E6FF-AF348613C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6913" y="3502025"/>
            <a:ext cx="312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0</a:t>
            </a:r>
          </a:p>
        </p:txBody>
      </p:sp>
      <p:sp>
        <p:nvSpPr>
          <p:cNvPr id="62481" name="TextBox 17">
            <a:extLst>
              <a:ext uri="{FF2B5EF4-FFF2-40B4-BE49-F238E27FC236}">
                <a16:creationId xmlns:a16="http://schemas.microsoft.com/office/drawing/2014/main" id="{2276C96A-2927-59D6-8FAD-1494A80E1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350" y="5124450"/>
            <a:ext cx="735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1</a:t>
            </a:r>
          </a:p>
        </p:txBody>
      </p:sp>
      <p:sp>
        <p:nvSpPr>
          <p:cNvPr id="62482" name="TextBox 18">
            <a:extLst>
              <a:ext uri="{FF2B5EF4-FFF2-40B4-BE49-F238E27FC236}">
                <a16:creationId xmlns:a16="http://schemas.microsoft.com/office/drawing/2014/main" id="{BF6D90F6-60F3-DC60-A729-DDEFB29F7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4450" y="4254500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0</a:t>
            </a:r>
          </a:p>
        </p:txBody>
      </p:sp>
      <p:sp>
        <p:nvSpPr>
          <p:cNvPr id="62483" name="TextBox 19">
            <a:extLst>
              <a:ext uri="{FF2B5EF4-FFF2-40B4-BE49-F238E27FC236}">
                <a16:creationId xmlns:a16="http://schemas.microsoft.com/office/drawing/2014/main" id="{E03C6737-AE88-7BCA-4579-2054FB2A9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8938" y="3587750"/>
            <a:ext cx="735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1</a:t>
            </a:r>
          </a:p>
        </p:txBody>
      </p:sp>
      <p:sp>
        <p:nvSpPr>
          <p:cNvPr id="62484" name="TextBox 20">
            <a:extLst>
              <a:ext uri="{FF2B5EF4-FFF2-40B4-BE49-F238E27FC236}">
                <a16:creationId xmlns:a16="http://schemas.microsoft.com/office/drawing/2014/main" id="{185E437F-61C0-5A92-88DB-B82945A23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502025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0</a:t>
            </a:r>
          </a:p>
        </p:txBody>
      </p:sp>
      <p:sp>
        <p:nvSpPr>
          <p:cNvPr id="62485" name="TextBox 21">
            <a:extLst>
              <a:ext uri="{FF2B5EF4-FFF2-40B4-BE49-F238E27FC236}">
                <a16:creationId xmlns:a16="http://schemas.microsoft.com/office/drawing/2014/main" id="{F235EA41-E473-040B-9782-DFAB1E5D9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2100" y="2949575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GR"/>
              <a:t>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rmal">
  <a:themeElements>
    <a:clrScheme name="Formal.pot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99"/>
      </a:hlink>
      <a:folHlink>
        <a:srgbClr val="B2B2B2"/>
      </a:folHlink>
    </a:clrScheme>
    <a:fontScheme name="Formal.p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ormal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mal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ormal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mal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mal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mal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mal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ormal.pot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4946</TotalTime>
  <Words>1555</Words>
  <Application>Microsoft Macintosh PowerPoint</Application>
  <PresentationFormat>On-screen Show (4:3)</PresentationFormat>
  <Paragraphs>276</Paragraphs>
  <Slides>40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ＭＳ Ｐゴシック</vt:lpstr>
      <vt:lpstr>Arial</vt:lpstr>
      <vt:lpstr>Impact</vt:lpstr>
      <vt:lpstr>Times New Roman</vt:lpstr>
      <vt:lpstr>Wingdings</vt:lpstr>
      <vt:lpstr>Formal</vt:lpstr>
      <vt:lpstr>PowerPoint Presentation</vt:lpstr>
      <vt:lpstr>Περιεχόμενα ενότητας</vt:lpstr>
      <vt:lpstr>Κατηγορίες Η/Υ</vt:lpstr>
      <vt:lpstr>Κάρτες Η/Υ</vt:lpstr>
      <vt:lpstr>Τρανζίστορ</vt:lpstr>
      <vt:lpstr>Πύλες</vt:lpstr>
      <vt:lpstr>Πύλες</vt:lpstr>
      <vt:lpstr>Πύλες</vt:lpstr>
      <vt:lpstr>Πύλες</vt:lpstr>
      <vt:lpstr>Πύλες</vt:lpstr>
      <vt:lpstr>Πύλες</vt:lpstr>
      <vt:lpstr>Παραδείγματα κυκλώματος</vt:lpstr>
      <vt:lpstr>Παραδείγματα κυκλώματος</vt:lpstr>
      <vt:lpstr>Παραδείγματα κυκλώματος</vt:lpstr>
      <vt:lpstr>Flip - Flop</vt:lpstr>
      <vt:lpstr>Flip-Flop</vt:lpstr>
      <vt:lpstr>Flip-Flop</vt:lpstr>
      <vt:lpstr>Παράδειγμα λειτουργίας ενός flip-flop</vt:lpstr>
      <vt:lpstr>Δεκαεξαδική αναπαράσταση</vt:lpstr>
      <vt:lpstr>Κεντρική μνήμη (main memory)</vt:lpstr>
      <vt:lpstr>Κεντρική μνήμη (main memory)</vt:lpstr>
      <vt:lpstr>Μονάδες μαζικής αποθήκευσης  (mass storage devices)</vt:lpstr>
      <vt:lpstr>Μονάδες μαζικής αποθήκευσης  (mass storage devices)</vt:lpstr>
      <vt:lpstr>Μονάδες μαζικής αποθήκευσης  (mass storage devices)</vt:lpstr>
      <vt:lpstr>Μονάδες μαζικής αποθήκευσης  (mass storage devices)</vt:lpstr>
      <vt:lpstr>Αποθήκευση και ανάκτηση αρχείων</vt:lpstr>
      <vt:lpstr>Αναπαράσταση πληροφορίας με τη μορφή δυαδικών ψηφίων</vt:lpstr>
      <vt:lpstr>Αναπαράσταση πληροφορίας με τη μορφή δυαδικών ψηφίων</vt:lpstr>
      <vt:lpstr>Αναπαράσταση αριθμών</vt:lpstr>
      <vt:lpstr>Αναπαράσταση πληροφορίας με τη μορφή δυαδικών ψηφίων</vt:lpstr>
      <vt:lpstr>Αναπαράσταση πληροφορίας με τη μορφή δυαδικών ψηφίων</vt:lpstr>
      <vt:lpstr>Αναπαράσταση πληροφορίας με τη μορφή δυαδικών ψηφίων</vt:lpstr>
      <vt:lpstr>Μετατροπή από δυαδική σε δεκαδική αναπαράσταση</vt:lpstr>
      <vt:lpstr>Αλγόριθμος για τη μετατροπή ενός θετικού ακέραιου στη δυαδική αναπαράσταση του</vt:lpstr>
      <vt:lpstr>Παραδείγματα</vt:lpstr>
      <vt:lpstr>Το δυαδικό σύστημα</vt:lpstr>
      <vt:lpstr>Αθροιστές</vt:lpstr>
      <vt:lpstr>Ημιαθροιστής (half adder)</vt:lpstr>
      <vt:lpstr>Ισοδύναμο κύκλωμα ημιαθροιστή</vt:lpstr>
      <vt:lpstr>Πλήρης Αθροιστής για 2 τετραψήφιους αριθμούς</vt:lpstr>
    </vt:vector>
  </TitlesOfParts>
  <Company>University of Athens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Alexandros Kaloxylos</dc:creator>
  <cp:lastModifiedBy>6G-IA Office</cp:lastModifiedBy>
  <cp:revision>206</cp:revision>
  <cp:lastPrinted>2001-05-09T20:57:21Z</cp:lastPrinted>
  <dcterms:created xsi:type="dcterms:W3CDTF">2001-05-09T07:44:35Z</dcterms:created>
  <dcterms:modified xsi:type="dcterms:W3CDTF">2026-10-14T13:13:42Z</dcterms:modified>
</cp:coreProperties>
</file>