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77" r:id="rId14"/>
    <p:sldId id="268" r:id="rId15"/>
    <p:sldId id="269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DejaVu Sans" pitchFamily="34" charset="0"/>
        <a:cs typeface="DejaVu Sans" pitchFamily="34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DejaVu Sans" pitchFamily="34" charset="0"/>
        <a:cs typeface="DejaVu Sans" pitchFamily="34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DejaVu Sans" pitchFamily="34" charset="0"/>
        <a:cs typeface="DejaVu Sans" pitchFamily="34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DejaVu Sans" pitchFamily="34" charset="0"/>
        <a:cs typeface="DejaVu Sans" pitchFamily="34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DejaVu Sans" pitchFamily="34" charset="0"/>
        <a:cs typeface="DejaVu Sans" pitchFamily="34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DejaVu Sans" pitchFamily="34" charset="0"/>
        <a:cs typeface="DejaVu Sans" pitchFamily="34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DejaVu Sans" pitchFamily="34" charset="0"/>
        <a:cs typeface="DejaVu Sans" pitchFamily="34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DejaVu Sans" pitchFamily="34" charset="0"/>
        <a:cs typeface="DejaVu Sans" pitchFamily="34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DejaVu Sans" pitchFamily="34" charset="0"/>
        <a:cs typeface="DejaVu Sans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1"/>
    <p:restoredTop sz="94606"/>
  </p:normalViewPr>
  <p:slideViewPr>
    <p:cSldViewPr>
      <p:cViewPr varScale="1">
        <p:scale>
          <a:sx n="119" d="100"/>
          <a:sy n="119" d="100"/>
        </p:scale>
        <p:origin x="1616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DE5A388-1529-9D42-DDFF-87839A819A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C195A0-2A1F-B3FF-1886-01FD0A571B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22EA4350-91CA-6840-A0E5-226FCB65309E}" type="datetimeFigureOut">
              <a:rPr lang="en-US" altLang="en-US"/>
              <a:pPr>
                <a:defRPr/>
              </a:pPr>
              <a:t>10/6/26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31161E-025E-0BDD-1BB1-9D5685269E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8888C-1FC3-FD89-8894-813E9CDFFE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AB95474-B869-A949-958B-C640A12C60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1">
            <a:extLst>
              <a:ext uri="{FF2B5EF4-FFF2-40B4-BE49-F238E27FC236}">
                <a16:creationId xmlns:a16="http://schemas.microsoft.com/office/drawing/2014/main" id="{A325867B-84DB-AB92-57CC-0C84EA6167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5603" name="AutoShape 2">
            <a:extLst>
              <a:ext uri="{FF2B5EF4-FFF2-40B4-BE49-F238E27FC236}">
                <a16:creationId xmlns:a16="http://schemas.microsoft.com/office/drawing/2014/main" id="{E8BDFE6F-81C2-B3B7-0714-43DEF2FD9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5604" name="AutoShape 3">
            <a:extLst>
              <a:ext uri="{FF2B5EF4-FFF2-40B4-BE49-F238E27FC236}">
                <a16:creationId xmlns:a16="http://schemas.microsoft.com/office/drawing/2014/main" id="{A7C60445-EEE3-A4C4-6E05-04C8645F8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5605" name="AutoShape 4">
            <a:extLst>
              <a:ext uri="{FF2B5EF4-FFF2-40B4-BE49-F238E27FC236}">
                <a16:creationId xmlns:a16="http://schemas.microsoft.com/office/drawing/2014/main" id="{615BACC2-A946-1082-88DF-635A3B71BB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5606" name="Text Box 5">
            <a:extLst>
              <a:ext uri="{FF2B5EF4-FFF2-40B4-BE49-F238E27FC236}">
                <a16:creationId xmlns:a16="http://schemas.microsoft.com/office/drawing/2014/main" id="{06CDE212-47B1-BD39-7246-D72DAFF3C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5607" name="Text Box 6">
            <a:extLst>
              <a:ext uri="{FF2B5EF4-FFF2-40B4-BE49-F238E27FC236}">
                <a16:creationId xmlns:a16="http://schemas.microsoft.com/office/drawing/2014/main" id="{AC457B93-E979-639F-8944-617CB7078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5608" name="Rectangle 7">
            <a:extLst>
              <a:ext uri="{FF2B5EF4-FFF2-40B4-BE49-F238E27FC236}">
                <a16:creationId xmlns:a16="http://schemas.microsoft.com/office/drawing/2014/main" id="{8B12215B-57B9-C0FA-E17F-13CBD3DD9BE1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5650" cy="34226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94C311B4-D9E5-2845-0629-CAD4E9F6B09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2850" cy="4108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5610" name="Text Box 9">
            <a:extLst>
              <a:ext uri="{FF2B5EF4-FFF2-40B4-BE49-F238E27FC236}">
                <a16:creationId xmlns:a16="http://schemas.microsoft.com/office/drawing/2014/main" id="{CF22741A-A646-AFD5-7048-F5B010A9F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39975A78-B53E-61FE-68A2-BC38FF87250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>
              <a:buSzPct val="4500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FBFF245-F456-454D-AE5C-6704F13744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ＭＳ Ｐゴシック" charset="-128"/>
      </a:defRPr>
    </a:lvl1pPr>
    <a:lvl2pPr marL="37931725" indent="-37474525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">
            <a:extLst>
              <a:ext uri="{FF2B5EF4-FFF2-40B4-BE49-F238E27FC236}">
                <a16:creationId xmlns:a16="http://schemas.microsoft.com/office/drawing/2014/main" id="{AF7D5C7D-F0B5-C74C-991E-C56A3398997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93F5CF49-D641-C544-90DF-E5E332F427B8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</a:t>
            </a:fld>
            <a:endParaRPr lang="en-US" altLang="en-US"/>
          </a:p>
        </p:txBody>
      </p:sp>
      <p:sp>
        <p:nvSpPr>
          <p:cNvPr id="28675" name="Text Box 1">
            <a:extLst>
              <a:ext uri="{FF2B5EF4-FFF2-40B4-BE49-F238E27FC236}">
                <a16:creationId xmlns:a16="http://schemas.microsoft.com/office/drawing/2014/main" id="{A7A46096-1FB8-AFB3-E4FE-52F531879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CBCE09D6-F400-5241-94DF-CD42DDBE230E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/>
          </a:p>
        </p:txBody>
      </p:sp>
      <p:sp>
        <p:nvSpPr>
          <p:cNvPr id="28676" name="Text Box 2">
            <a:extLst>
              <a:ext uri="{FF2B5EF4-FFF2-40B4-BE49-F238E27FC236}">
                <a16:creationId xmlns:a16="http://schemas.microsoft.com/office/drawing/2014/main" id="{2D3297B9-F02C-98CC-7D2C-B37DDC189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28677" name="Text Box 3">
            <a:extLst>
              <a:ext uri="{FF2B5EF4-FFF2-40B4-BE49-F238E27FC236}">
                <a16:creationId xmlns:a16="http://schemas.microsoft.com/office/drawing/2014/main" id="{D5D91049-565F-60EF-1E85-C2A30179B50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">
            <a:extLst>
              <a:ext uri="{FF2B5EF4-FFF2-40B4-BE49-F238E27FC236}">
                <a16:creationId xmlns:a16="http://schemas.microsoft.com/office/drawing/2014/main" id="{8179AC35-F790-4C89-B705-64731B2669B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7141BE54-03EF-2346-A4C2-892E2E946E6F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2</a:t>
            </a:fld>
            <a:endParaRPr lang="en-US" altLang="en-US"/>
          </a:p>
        </p:txBody>
      </p:sp>
      <p:sp>
        <p:nvSpPr>
          <p:cNvPr id="30723" name="Text Box 1">
            <a:extLst>
              <a:ext uri="{FF2B5EF4-FFF2-40B4-BE49-F238E27FC236}">
                <a16:creationId xmlns:a16="http://schemas.microsoft.com/office/drawing/2014/main" id="{4F7074E3-F2C6-3CAC-C9D1-50232FC82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25D4F92A-2E81-7745-966F-01319A628496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/>
          </a:p>
        </p:txBody>
      </p:sp>
      <p:sp>
        <p:nvSpPr>
          <p:cNvPr id="30724" name="Text Box 2">
            <a:extLst>
              <a:ext uri="{FF2B5EF4-FFF2-40B4-BE49-F238E27FC236}">
                <a16:creationId xmlns:a16="http://schemas.microsoft.com/office/drawing/2014/main" id="{265C605A-2446-C5C4-62A7-F7969238B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30725" name="Text Box 3">
            <a:extLst>
              <a:ext uri="{FF2B5EF4-FFF2-40B4-BE49-F238E27FC236}">
                <a16:creationId xmlns:a16="http://schemas.microsoft.com/office/drawing/2014/main" id="{30214082-616B-BC5F-94A1-86C9182A8157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">
            <a:extLst>
              <a:ext uri="{FF2B5EF4-FFF2-40B4-BE49-F238E27FC236}">
                <a16:creationId xmlns:a16="http://schemas.microsoft.com/office/drawing/2014/main" id="{718547DE-F467-5693-5D6F-5AE4285B961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077E3E4E-63BD-914D-A8FC-E74260333D2E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3</a:t>
            </a:fld>
            <a:endParaRPr lang="en-US" altLang="en-US"/>
          </a:p>
        </p:txBody>
      </p:sp>
      <p:sp>
        <p:nvSpPr>
          <p:cNvPr id="32771" name="Text Box 1">
            <a:extLst>
              <a:ext uri="{FF2B5EF4-FFF2-40B4-BE49-F238E27FC236}">
                <a16:creationId xmlns:a16="http://schemas.microsoft.com/office/drawing/2014/main" id="{B1D5EE5D-63E5-C0D9-4367-F5CFEB622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0DB74DDE-B01D-0645-9149-56E1E45D09C2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/>
          </a:p>
        </p:txBody>
      </p:sp>
      <p:sp>
        <p:nvSpPr>
          <p:cNvPr id="32772" name="Text Box 2">
            <a:extLst>
              <a:ext uri="{FF2B5EF4-FFF2-40B4-BE49-F238E27FC236}">
                <a16:creationId xmlns:a16="http://schemas.microsoft.com/office/drawing/2014/main" id="{3B904D19-9A7B-E304-BFB1-243F80D5F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32773" name="Text Box 3">
            <a:extLst>
              <a:ext uri="{FF2B5EF4-FFF2-40B4-BE49-F238E27FC236}">
                <a16:creationId xmlns:a16="http://schemas.microsoft.com/office/drawing/2014/main" id="{A293C067-AA74-0342-1571-973C3042CCA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>
            <a:extLst>
              <a:ext uri="{FF2B5EF4-FFF2-40B4-BE49-F238E27FC236}">
                <a16:creationId xmlns:a16="http://schemas.microsoft.com/office/drawing/2014/main" id="{444186AB-6C4F-AFBD-85A5-F9E4C731964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3BD11397-CD49-DF46-B1BF-0E160EAA79A5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4</a:t>
            </a:fld>
            <a:endParaRPr lang="en-US" altLang="en-US"/>
          </a:p>
        </p:txBody>
      </p:sp>
      <p:sp>
        <p:nvSpPr>
          <p:cNvPr id="34819" name="Text Box 1">
            <a:extLst>
              <a:ext uri="{FF2B5EF4-FFF2-40B4-BE49-F238E27FC236}">
                <a16:creationId xmlns:a16="http://schemas.microsoft.com/office/drawing/2014/main" id="{1A0C536F-07E3-0DA6-79E4-3F629793C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F6EE0849-4D0A-9D4B-963A-187186CDDDCB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/>
          </a:p>
        </p:txBody>
      </p:sp>
      <p:sp>
        <p:nvSpPr>
          <p:cNvPr id="34820" name="Text Box 2">
            <a:extLst>
              <a:ext uri="{FF2B5EF4-FFF2-40B4-BE49-F238E27FC236}">
                <a16:creationId xmlns:a16="http://schemas.microsoft.com/office/drawing/2014/main" id="{B56D8F95-5E6A-21D1-CDC2-D1B47799A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34821" name="Text Box 3">
            <a:extLst>
              <a:ext uri="{FF2B5EF4-FFF2-40B4-BE49-F238E27FC236}">
                <a16:creationId xmlns:a16="http://schemas.microsoft.com/office/drawing/2014/main" id="{BDA0FD51-6053-263C-85D9-97F81E417F9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">
            <a:extLst>
              <a:ext uri="{FF2B5EF4-FFF2-40B4-BE49-F238E27FC236}">
                <a16:creationId xmlns:a16="http://schemas.microsoft.com/office/drawing/2014/main" id="{CF53F0FA-D0CB-DB13-8B1A-0FE0D50CCE4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2DB0AD75-DF72-7E43-8CBC-2B74423DC7E6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5</a:t>
            </a:fld>
            <a:endParaRPr lang="en-US" altLang="en-US"/>
          </a:p>
        </p:txBody>
      </p:sp>
      <p:sp>
        <p:nvSpPr>
          <p:cNvPr id="36867" name="Text Box 1">
            <a:extLst>
              <a:ext uri="{FF2B5EF4-FFF2-40B4-BE49-F238E27FC236}">
                <a16:creationId xmlns:a16="http://schemas.microsoft.com/office/drawing/2014/main" id="{BBA696E5-5D0F-1BB5-ED8D-160976262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88397D69-60A5-D74C-8D28-7C1F403B849B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/>
          </a:p>
        </p:txBody>
      </p:sp>
      <p:sp>
        <p:nvSpPr>
          <p:cNvPr id="36868" name="Text Box 2">
            <a:extLst>
              <a:ext uri="{FF2B5EF4-FFF2-40B4-BE49-F238E27FC236}">
                <a16:creationId xmlns:a16="http://schemas.microsoft.com/office/drawing/2014/main" id="{C4C84552-2D00-2A59-8062-44177B4BD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36869" name="Text Box 3">
            <a:extLst>
              <a:ext uri="{FF2B5EF4-FFF2-40B4-BE49-F238E27FC236}">
                <a16:creationId xmlns:a16="http://schemas.microsoft.com/office/drawing/2014/main" id="{D5109221-C88F-D7C9-40AE-320980E0051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">
            <a:extLst>
              <a:ext uri="{FF2B5EF4-FFF2-40B4-BE49-F238E27FC236}">
                <a16:creationId xmlns:a16="http://schemas.microsoft.com/office/drawing/2014/main" id="{B700C03E-6F6A-C44D-0B7E-EB1D2DD288E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9741F724-E417-B043-85FB-6EDEF8E7737A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6</a:t>
            </a:fld>
            <a:endParaRPr lang="en-US" altLang="en-US"/>
          </a:p>
        </p:txBody>
      </p:sp>
      <p:sp>
        <p:nvSpPr>
          <p:cNvPr id="38915" name="Text Box 1">
            <a:extLst>
              <a:ext uri="{FF2B5EF4-FFF2-40B4-BE49-F238E27FC236}">
                <a16:creationId xmlns:a16="http://schemas.microsoft.com/office/drawing/2014/main" id="{DBBADFAB-DB94-C662-D74A-55C781CF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EC1E4263-CA82-A04C-9842-0BA6A5897B24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/>
          </a:p>
        </p:txBody>
      </p:sp>
      <p:sp>
        <p:nvSpPr>
          <p:cNvPr id="38916" name="Text Box 2">
            <a:extLst>
              <a:ext uri="{FF2B5EF4-FFF2-40B4-BE49-F238E27FC236}">
                <a16:creationId xmlns:a16="http://schemas.microsoft.com/office/drawing/2014/main" id="{170E51DB-8361-A18E-46DB-B93D931E0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38917" name="Text Box 3">
            <a:extLst>
              <a:ext uri="{FF2B5EF4-FFF2-40B4-BE49-F238E27FC236}">
                <a16:creationId xmlns:a16="http://schemas.microsoft.com/office/drawing/2014/main" id="{321591DC-6176-9406-5B9E-7FEB690E04B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">
            <a:extLst>
              <a:ext uri="{FF2B5EF4-FFF2-40B4-BE49-F238E27FC236}">
                <a16:creationId xmlns:a16="http://schemas.microsoft.com/office/drawing/2014/main" id="{14D86AF2-0A74-F39E-6E90-04F5D2F1C0D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C73E7B17-6ED5-0A49-9D16-747672EB1297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7</a:t>
            </a:fld>
            <a:endParaRPr lang="en-US" altLang="en-US"/>
          </a:p>
        </p:txBody>
      </p:sp>
      <p:sp>
        <p:nvSpPr>
          <p:cNvPr id="40963" name="Text Box 1">
            <a:extLst>
              <a:ext uri="{FF2B5EF4-FFF2-40B4-BE49-F238E27FC236}">
                <a16:creationId xmlns:a16="http://schemas.microsoft.com/office/drawing/2014/main" id="{4C4D10A3-E502-DD68-0EC0-495FA8A11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43051279-4A7B-194A-B4FA-D52723C56EC3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/>
          </a:p>
        </p:txBody>
      </p:sp>
      <p:sp>
        <p:nvSpPr>
          <p:cNvPr id="40964" name="Text Box 2">
            <a:extLst>
              <a:ext uri="{FF2B5EF4-FFF2-40B4-BE49-F238E27FC236}">
                <a16:creationId xmlns:a16="http://schemas.microsoft.com/office/drawing/2014/main" id="{B66B97B2-8C45-80CB-CEB5-1FFF0B934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40965" name="Text Box 3">
            <a:extLst>
              <a:ext uri="{FF2B5EF4-FFF2-40B4-BE49-F238E27FC236}">
                <a16:creationId xmlns:a16="http://schemas.microsoft.com/office/drawing/2014/main" id="{6EA1A9D8-4C75-BB2B-351E-E3ED1EDED00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">
            <a:extLst>
              <a:ext uri="{FF2B5EF4-FFF2-40B4-BE49-F238E27FC236}">
                <a16:creationId xmlns:a16="http://schemas.microsoft.com/office/drawing/2014/main" id="{C74C294F-D751-77A5-7170-9818C524C5E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033F800D-76B1-0A47-BF4B-A38E2B29DD64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8</a:t>
            </a:fld>
            <a:endParaRPr lang="en-US" altLang="en-US"/>
          </a:p>
        </p:txBody>
      </p:sp>
      <p:sp>
        <p:nvSpPr>
          <p:cNvPr id="43011" name="Text Box 1">
            <a:extLst>
              <a:ext uri="{FF2B5EF4-FFF2-40B4-BE49-F238E27FC236}">
                <a16:creationId xmlns:a16="http://schemas.microsoft.com/office/drawing/2014/main" id="{21EA5E5B-97A2-39EC-A5E8-EAD213176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80608AA3-0FC5-CF49-8DE1-F344A9B4C75F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/>
          </a:p>
        </p:txBody>
      </p:sp>
      <p:sp>
        <p:nvSpPr>
          <p:cNvPr id="43012" name="Text Box 2">
            <a:extLst>
              <a:ext uri="{FF2B5EF4-FFF2-40B4-BE49-F238E27FC236}">
                <a16:creationId xmlns:a16="http://schemas.microsoft.com/office/drawing/2014/main" id="{C877BD20-89DB-23BD-B43B-D214D63D9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43013" name="Text Box 3">
            <a:extLst>
              <a:ext uri="{FF2B5EF4-FFF2-40B4-BE49-F238E27FC236}">
                <a16:creationId xmlns:a16="http://schemas.microsoft.com/office/drawing/2014/main" id="{3C9AB2E2-38C8-36A9-4616-4E7DC72850D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>
            <a:extLst>
              <a:ext uri="{FF2B5EF4-FFF2-40B4-BE49-F238E27FC236}">
                <a16:creationId xmlns:a16="http://schemas.microsoft.com/office/drawing/2014/main" id="{F17E98EA-7E0C-271A-DD4A-585F0423FF2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19DD7FD7-E89F-AE4F-BB4B-1E677A505633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9</a:t>
            </a:fld>
            <a:endParaRPr lang="en-US" altLang="en-US"/>
          </a:p>
        </p:txBody>
      </p:sp>
      <p:sp>
        <p:nvSpPr>
          <p:cNvPr id="45059" name="Text Box 1">
            <a:extLst>
              <a:ext uri="{FF2B5EF4-FFF2-40B4-BE49-F238E27FC236}">
                <a16:creationId xmlns:a16="http://schemas.microsoft.com/office/drawing/2014/main" id="{4C6D6E40-4F46-7E8F-C90E-9968B0A2C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DA362DB1-A9AE-AF4E-88E8-5110D9544DA8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/>
          </a:p>
        </p:txBody>
      </p:sp>
      <p:sp>
        <p:nvSpPr>
          <p:cNvPr id="45060" name="Text Box 2">
            <a:extLst>
              <a:ext uri="{FF2B5EF4-FFF2-40B4-BE49-F238E27FC236}">
                <a16:creationId xmlns:a16="http://schemas.microsoft.com/office/drawing/2014/main" id="{DED54B4D-0E77-EB84-4D21-4248EF8B73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0413" cy="3427413"/>
          </a:xfrm>
          <a:ln/>
        </p:spPr>
      </p:sp>
      <p:sp>
        <p:nvSpPr>
          <p:cNvPr id="45061" name="Text Box 3">
            <a:extLst>
              <a:ext uri="{FF2B5EF4-FFF2-40B4-BE49-F238E27FC236}">
                <a16:creationId xmlns:a16="http://schemas.microsoft.com/office/drawing/2014/main" id="{9185E902-3BDE-BFA2-1FC5-2CD0314C07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">
            <a:extLst>
              <a:ext uri="{FF2B5EF4-FFF2-40B4-BE49-F238E27FC236}">
                <a16:creationId xmlns:a16="http://schemas.microsoft.com/office/drawing/2014/main" id="{A92D233E-A0E0-16FE-82FF-727408C42EB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FE6D40D9-6456-9D4B-B851-B84E21061809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10</a:t>
            </a:fld>
            <a:endParaRPr lang="en-US" altLang="en-US"/>
          </a:p>
        </p:txBody>
      </p:sp>
      <p:sp>
        <p:nvSpPr>
          <p:cNvPr id="50179" name="Text Box 1">
            <a:extLst>
              <a:ext uri="{FF2B5EF4-FFF2-40B4-BE49-F238E27FC236}">
                <a16:creationId xmlns:a16="http://schemas.microsoft.com/office/drawing/2014/main" id="{E2EEB16F-3F95-56AA-0DE7-C25A4046D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6A6A468B-9BFB-EF4A-AE68-C6C84A2B04CF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/>
          </a:p>
        </p:txBody>
      </p:sp>
      <p:sp>
        <p:nvSpPr>
          <p:cNvPr id="50180" name="Text Box 2">
            <a:extLst>
              <a:ext uri="{FF2B5EF4-FFF2-40B4-BE49-F238E27FC236}">
                <a16:creationId xmlns:a16="http://schemas.microsoft.com/office/drawing/2014/main" id="{A585FEA9-370D-5B8B-C0AE-183850476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50181" name="Text Box 3">
            <a:extLst>
              <a:ext uri="{FF2B5EF4-FFF2-40B4-BE49-F238E27FC236}">
                <a16:creationId xmlns:a16="http://schemas.microsoft.com/office/drawing/2014/main" id="{5DCAC075-0B8D-B1EB-943B-F1B9760C0B0B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">
            <a:extLst>
              <a:ext uri="{FF2B5EF4-FFF2-40B4-BE49-F238E27FC236}">
                <a16:creationId xmlns:a16="http://schemas.microsoft.com/office/drawing/2014/main" id="{90F66FA1-C1D4-737E-B0CA-EC9FB60F959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C3157F28-AF3A-C74B-9FE9-3EA379B6EFAC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11</a:t>
            </a:fld>
            <a:endParaRPr lang="en-US" altLang="en-US"/>
          </a:p>
        </p:txBody>
      </p:sp>
      <p:sp>
        <p:nvSpPr>
          <p:cNvPr id="52227" name="Text Box 1">
            <a:extLst>
              <a:ext uri="{FF2B5EF4-FFF2-40B4-BE49-F238E27FC236}">
                <a16:creationId xmlns:a16="http://schemas.microsoft.com/office/drawing/2014/main" id="{55C7DB53-3E77-FEEB-BA17-09559F935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03B1E2E0-74C7-C24F-8D83-9DFC7A38C30C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/>
          </a:p>
        </p:txBody>
      </p:sp>
      <p:sp>
        <p:nvSpPr>
          <p:cNvPr id="52228" name="Text Box 2">
            <a:extLst>
              <a:ext uri="{FF2B5EF4-FFF2-40B4-BE49-F238E27FC236}">
                <a16:creationId xmlns:a16="http://schemas.microsoft.com/office/drawing/2014/main" id="{51559CAB-81A2-B4C6-3FBB-17F3AE438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52229" name="Text Box 3">
            <a:extLst>
              <a:ext uri="{FF2B5EF4-FFF2-40B4-BE49-F238E27FC236}">
                <a16:creationId xmlns:a16="http://schemas.microsoft.com/office/drawing/2014/main" id="{4B3C5B33-175F-8841-431F-4C83CDBBEF6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">
            <a:extLst>
              <a:ext uri="{FF2B5EF4-FFF2-40B4-BE49-F238E27FC236}">
                <a16:creationId xmlns:a16="http://schemas.microsoft.com/office/drawing/2014/main" id="{CED6F7B0-90EC-C53F-EAF1-9D276122B26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40FAF3DB-D705-554B-A304-058AFA79BF4C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13</a:t>
            </a:fld>
            <a:endParaRPr lang="en-US" altLang="en-US"/>
          </a:p>
        </p:txBody>
      </p:sp>
      <p:sp>
        <p:nvSpPr>
          <p:cNvPr id="55299" name="Text Box 1">
            <a:extLst>
              <a:ext uri="{FF2B5EF4-FFF2-40B4-BE49-F238E27FC236}">
                <a16:creationId xmlns:a16="http://schemas.microsoft.com/office/drawing/2014/main" id="{8A7BC974-AB30-3A89-4A53-2B9B37D3B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DA48A328-E749-DF43-B953-6FC52E756321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/>
          </a:p>
        </p:txBody>
      </p:sp>
      <p:sp>
        <p:nvSpPr>
          <p:cNvPr id="55300" name="Text Box 2">
            <a:extLst>
              <a:ext uri="{FF2B5EF4-FFF2-40B4-BE49-F238E27FC236}">
                <a16:creationId xmlns:a16="http://schemas.microsoft.com/office/drawing/2014/main" id="{CA69BA1E-FD6A-70E6-198F-265F0A3CB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55301" name="Text Box 3">
            <a:extLst>
              <a:ext uri="{FF2B5EF4-FFF2-40B4-BE49-F238E27FC236}">
                <a16:creationId xmlns:a16="http://schemas.microsoft.com/office/drawing/2014/main" id="{0BF23DD7-057F-3B43-416A-C73DB876689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">
            <a:extLst>
              <a:ext uri="{FF2B5EF4-FFF2-40B4-BE49-F238E27FC236}">
                <a16:creationId xmlns:a16="http://schemas.microsoft.com/office/drawing/2014/main" id="{F1C71743-3E99-9EDA-2B95-6A9B09ED774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CF60BC9F-C6A8-8E48-BB10-5C2C8915BC06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14</a:t>
            </a:fld>
            <a:endParaRPr lang="en-US" altLang="en-US"/>
          </a:p>
        </p:txBody>
      </p:sp>
      <p:sp>
        <p:nvSpPr>
          <p:cNvPr id="57347" name="Text Box 1">
            <a:extLst>
              <a:ext uri="{FF2B5EF4-FFF2-40B4-BE49-F238E27FC236}">
                <a16:creationId xmlns:a16="http://schemas.microsoft.com/office/drawing/2014/main" id="{D212CE3D-3B1D-03A5-214E-633A4657F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76A0EE61-8ACF-EC45-99C8-CE46C49167D6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/>
          </a:p>
        </p:txBody>
      </p:sp>
      <p:sp>
        <p:nvSpPr>
          <p:cNvPr id="57348" name="Text Box 2">
            <a:extLst>
              <a:ext uri="{FF2B5EF4-FFF2-40B4-BE49-F238E27FC236}">
                <a16:creationId xmlns:a16="http://schemas.microsoft.com/office/drawing/2014/main" id="{8C5AAD72-759E-0CC8-F5EA-97E3DD7F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57349" name="Text Box 3">
            <a:extLst>
              <a:ext uri="{FF2B5EF4-FFF2-40B4-BE49-F238E27FC236}">
                <a16:creationId xmlns:a16="http://schemas.microsoft.com/office/drawing/2014/main" id="{7C6AD781-7881-B123-6808-7E437A35BB4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">
            <a:extLst>
              <a:ext uri="{FF2B5EF4-FFF2-40B4-BE49-F238E27FC236}">
                <a16:creationId xmlns:a16="http://schemas.microsoft.com/office/drawing/2014/main" id="{88BBC512-6587-2D58-1C0E-496A78B6B04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11EE21C6-B963-994F-9CE8-84609777236B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15</a:t>
            </a:fld>
            <a:endParaRPr lang="en-US" altLang="en-US"/>
          </a:p>
        </p:txBody>
      </p:sp>
      <p:sp>
        <p:nvSpPr>
          <p:cNvPr id="59395" name="Text Box 1">
            <a:extLst>
              <a:ext uri="{FF2B5EF4-FFF2-40B4-BE49-F238E27FC236}">
                <a16:creationId xmlns:a16="http://schemas.microsoft.com/office/drawing/2014/main" id="{18771161-8ECD-C7E4-AB52-8AA3EC8B7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8AFC389E-AA29-EE45-B978-D7E71C43CC38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/>
          </a:p>
        </p:txBody>
      </p:sp>
      <p:sp>
        <p:nvSpPr>
          <p:cNvPr id="59396" name="Text Box 2">
            <a:extLst>
              <a:ext uri="{FF2B5EF4-FFF2-40B4-BE49-F238E27FC236}">
                <a16:creationId xmlns:a16="http://schemas.microsoft.com/office/drawing/2014/main" id="{A1F6CC16-37D4-8673-4C82-3A1F09B57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59397" name="Text Box 3">
            <a:extLst>
              <a:ext uri="{FF2B5EF4-FFF2-40B4-BE49-F238E27FC236}">
                <a16:creationId xmlns:a16="http://schemas.microsoft.com/office/drawing/2014/main" id="{36703932-4F90-3055-25E0-C9F01B1A08E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">
            <a:extLst>
              <a:ext uri="{FF2B5EF4-FFF2-40B4-BE49-F238E27FC236}">
                <a16:creationId xmlns:a16="http://schemas.microsoft.com/office/drawing/2014/main" id="{F9386B5A-1DE8-F700-FC87-194228693FE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45B92B63-53E5-F047-8598-546187A613F0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16</a:t>
            </a:fld>
            <a:endParaRPr lang="en-US" altLang="en-US"/>
          </a:p>
        </p:txBody>
      </p:sp>
      <p:sp>
        <p:nvSpPr>
          <p:cNvPr id="61443" name="Text Box 1">
            <a:extLst>
              <a:ext uri="{FF2B5EF4-FFF2-40B4-BE49-F238E27FC236}">
                <a16:creationId xmlns:a16="http://schemas.microsoft.com/office/drawing/2014/main" id="{1A73FEDD-A4E6-04EF-729B-F0D2C2A9B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BA9250D8-92CD-354B-BDF3-01A8F0BEAC91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/>
          </a:p>
        </p:txBody>
      </p:sp>
      <p:sp>
        <p:nvSpPr>
          <p:cNvPr id="61444" name="Text Box 2">
            <a:extLst>
              <a:ext uri="{FF2B5EF4-FFF2-40B4-BE49-F238E27FC236}">
                <a16:creationId xmlns:a16="http://schemas.microsoft.com/office/drawing/2014/main" id="{10B98CFE-5694-FB55-6668-A101A6CC0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61445" name="Text Box 3">
            <a:extLst>
              <a:ext uri="{FF2B5EF4-FFF2-40B4-BE49-F238E27FC236}">
                <a16:creationId xmlns:a16="http://schemas.microsoft.com/office/drawing/2014/main" id="{3FBD4B72-8EAA-5F7E-3CD3-1D11A9BA2DB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">
            <a:extLst>
              <a:ext uri="{FF2B5EF4-FFF2-40B4-BE49-F238E27FC236}">
                <a16:creationId xmlns:a16="http://schemas.microsoft.com/office/drawing/2014/main" id="{B0F9456A-DF4D-2FC4-2259-ECB5F9E0C26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Pct val="45000"/>
              <a:buFontTx/>
              <a:buNone/>
            </a:pPr>
            <a:fld id="{43AC177D-4528-154C-8278-FE880571A8A0}" type="slidenum">
              <a:rPr lang="en-US" altLang="en-US" smtClean="0"/>
              <a:pPr>
                <a:spcBef>
                  <a:spcPct val="0"/>
                </a:spcBef>
                <a:buClrTx/>
                <a:buSzPct val="45000"/>
                <a:buFontTx/>
                <a:buNone/>
              </a:pPr>
              <a:t>17</a:t>
            </a:fld>
            <a:endParaRPr lang="en-US" altLang="en-US"/>
          </a:p>
        </p:txBody>
      </p:sp>
      <p:sp>
        <p:nvSpPr>
          <p:cNvPr id="63491" name="Text Box 1">
            <a:extLst>
              <a:ext uri="{FF2B5EF4-FFF2-40B4-BE49-F238E27FC236}">
                <a16:creationId xmlns:a16="http://schemas.microsoft.com/office/drawing/2014/main" id="{23712DF7-EB25-70BC-00D9-16E571E10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>
              <a:spcBef>
                <a:spcPct val="0"/>
              </a:spcBef>
              <a:buClrTx/>
              <a:buFontTx/>
              <a:buNone/>
            </a:pPr>
            <a:fld id="{95DBACB8-5544-C040-85B8-34B63AC87F4A}" type="slidenum">
              <a:rPr lang="en-US" altLang="en-US"/>
              <a:pPr algn="r" eaLnBrk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/>
          </a:p>
        </p:txBody>
      </p:sp>
      <p:sp>
        <p:nvSpPr>
          <p:cNvPr id="63492" name="Text Box 2">
            <a:extLst>
              <a:ext uri="{FF2B5EF4-FFF2-40B4-BE49-F238E27FC236}">
                <a16:creationId xmlns:a16="http://schemas.microsoft.com/office/drawing/2014/main" id="{E2AC67A8-8D05-DE02-1821-902211B09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63493" name="Text Box 3">
            <a:extLst>
              <a:ext uri="{FF2B5EF4-FFF2-40B4-BE49-F238E27FC236}">
                <a16:creationId xmlns:a16="http://schemas.microsoft.com/office/drawing/2014/main" id="{24A6E4F8-9B1B-9064-775E-55FA92CDCE3C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4438" cy="41116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Click to edit Master subtitle style</a:t>
            </a: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A9FD7B4-40A2-2C6C-AB76-592CFA683CF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07B6B-A7A2-544C-BFDC-44B3DA4229DD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74181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A649E3B-DC28-9F64-E2B5-A9C741B72E5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182E1-87FB-884D-9F88-E0DF7DD81172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532216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F5B73EC-5567-CA6E-F123-AE933C82BEB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7FBAF-DA14-0543-AB49-6EC6673DC809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489457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43000"/>
            <a:ext cx="3883025" cy="5251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143000"/>
            <a:ext cx="3883025" cy="5251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E4B3705-38F3-C14E-A7FD-A687141DBA6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A9E21-7492-AE47-BDBE-CB0C49389C6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255386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E1F86B1-F2F7-4A4C-FA1B-5651C2090813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FDA6BF-D0CD-0B44-A3EE-1B93E466F287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49945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C52D8B6-EE75-5629-F59B-BE7D371A299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514F5F-47A6-A346-B318-2412EA07D758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4193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7ED8FD1F-15C2-B75F-8EA2-46F2B01E48D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682B2-33F2-684C-ABA7-3195E5467F1E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386961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B3172CB-C55E-B148-39CF-E1138033251D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E6EF4-0AB4-9642-83F4-F1B7411D7618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38248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E1FAAA-DCB1-DAC4-8850-AA58982DF2E8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B4CC7-E6F5-784F-9CAD-F7BDC9C4856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378345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0732E9A-5EEF-7CD4-07AB-B504357AD85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230AE-6F59-B14A-BAD4-7F04DBB1C031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504257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0838" y="0"/>
            <a:ext cx="2132012" cy="6394450"/>
          </a:xfrm>
        </p:spPr>
        <p:txBody>
          <a:bodyPr vert="eaVert"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0"/>
            <a:ext cx="6243638" cy="6394450"/>
          </a:xfrm>
        </p:spPr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A81B8DA-4BC0-DB9E-DDDE-557F5FDDAB8B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493D8E-C8C6-4E40-8F9B-38A64155D23D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295042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Click to edit Master subtitle style</a:t>
            </a: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6DBA229-46EC-43AF-36A6-451C599F1E6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5B3D0-DCF8-FA49-BB50-CFA42BA8BDF7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154144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1B314C0-B9CC-3026-0C92-191507785246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0502E-3435-6646-BB3D-DCD1603072B6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779146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8E9D726-1A45-0830-A96F-90581109CDBD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F8356-0957-AC47-85AA-839489C9A940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022556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5425" cy="4519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0419B1B-8ED6-1CA3-9183-A55446B0280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0D040-478C-484B-A78E-E142A43BB196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7922697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F38F6E-D220-0FB0-7D0B-83DA922A82BD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F99BA-09E9-1244-B5D1-CA9E9A7A26CF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4447927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14C48F1-90D8-31E8-259D-B22F9DDF9ECD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369841-6C8F-9F4F-B37C-B285C98D6F7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241909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2E7159D3-7965-B391-0A7C-1BCA36AE1A9A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13CA3-F4AD-E746-80F6-97C4DB0E59F1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619297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60868E2-1BD4-E513-F259-A8FA032DECCC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2FA9F-B58D-CC41-A62D-3E3541528B00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835372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5A22F5C-A209-BDEB-6CCC-26A292602DC1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AD627-7060-874D-9B75-F234669DEE76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567657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073FA8F-5ACE-CAB7-7F61-1DDD4F995D5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055BB-3BFC-0A4A-A295-3E7D2510D6F8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40500338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4638" y="1604963"/>
            <a:ext cx="2055812" cy="4519612"/>
          </a:xfrm>
        </p:spPr>
        <p:txBody>
          <a:bodyPr vert="eaVert"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5038" cy="4519612"/>
          </a:xfrm>
        </p:spPr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621FB7-4244-D50E-4CA1-6E1E51D94CD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2B01D-3E7E-C041-A8F1-E47255E93CB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119513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B8E0E2A5-2148-3E74-7BE7-EFBAFB39091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6553200"/>
            <a:ext cx="914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C4569A8C-DD88-D154-A440-5863F53CD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8" name="Line 3">
            <a:extLst>
              <a:ext uri="{FF2B5EF4-FFF2-40B4-BE49-F238E27FC236}">
                <a16:creationId xmlns:a16="http://schemas.microsoft.com/office/drawing/2014/main" id="{525C1370-D599-63F0-D24E-3E50814CE26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990600"/>
            <a:ext cx="9144000" cy="1588"/>
          </a:xfrm>
          <a:prstGeom prst="line">
            <a:avLst/>
          </a:prstGeom>
          <a:noFill/>
          <a:ln w="6336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A2113B02-2A4B-700F-6801-3509229891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0"/>
            <a:ext cx="85280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Κάντε κλικ εδώ για την επεξεργασία της μορφής του κειμένου του τίτλου</a:t>
            </a:r>
          </a:p>
        </p:txBody>
      </p:sp>
      <p:sp>
        <p:nvSpPr>
          <p:cNvPr id="1030" name="Rectangle 5">
            <a:extLst>
              <a:ext uri="{FF2B5EF4-FFF2-40B4-BE49-F238E27FC236}">
                <a16:creationId xmlns:a16="http://schemas.microsoft.com/office/drawing/2014/main" id="{3DCB8E26-AA48-A5FF-4DB2-03196CB07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43000"/>
            <a:ext cx="7918450" cy="525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Κάντε κλικ εδώ για την επεξεργασία της μορφής των κειμένων διάρθρωσης</a:t>
            </a:r>
          </a:p>
          <a:p>
            <a:pPr lvl="1"/>
            <a:r>
              <a:rPr lang="en-GB" altLang="en-US"/>
              <a:t>Δεύτερο επίπεδο διάρθρωσης</a:t>
            </a:r>
          </a:p>
          <a:p>
            <a:pPr lvl="2"/>
            <a:r>
              <a:rPr lang="en-GB" altLang="en-US"/>
              <a:t>Τρίτο επίπεδο διάρθρωσης</a:t>
            </a:r>
          </a:p>
          <a:p>
            <a:pPr lvl="3"/>
            <a:r>
              <a:rPr lang="en-GB" altLang="en-US"/>
              <a:t>Τέταρτο επίπεδο διάρθρωσης</a:t>
            </a:r>
          </a:p>
          <a:p>
            <a:pPr lvl="4"/>
            <a:r>
              <a:rPr lang="en-GB" altLang="en-US"/>
              <a:t>Πέμπτο επίπεδο διάρθρωσης</a:t>
            </a:r>
          </a:p>
          <a:p>
            <a:pPr lvl="4"/>
            <a:r>
              <a:rPr lang="en-GB" altLang="en-US"/>
              <a:t>Έκτο επίπεδο διάρθρωσης</a:t>
            </a:r>
          </a:p>
          <a:p>
            <a:pPr lvl="4"/>
            <a:r>
              <a:rPr lang="en-GB" altLang="en-US"/>
              <a:t>Έβδομο επίπεδο διάρθρωσης</a:t>
            </a:r>
          </a:p>
          <a:p>
            <a:pPr lvl="4"/>
            <a:r>
              <a:rPr lang="en-GB" altLang="en-US"/>
              <a:t>Όγδοο επίπεδο διάρθρωσης</a:t>
            </a:r>
          </a:p>
          <a:p>
            <a:pPr lvl="4"/>
            <a:r>
              <a:rPr lang="en-GB" altLang="en-US"/>
              <a:t>Ένατο επίπεδο διάρθρωσης</a:t>
            </a:r>
          </a:p>
        </p:txBody>
      </p:sp>
      <p:sp>
        <p:nvSpPr>
          <p:cNvPr id="1031" name="Text Box 6">
            <a:extLst>
              <a:ext uri="{FF2B5EF4-FFF2-40B4-BE49-F238E27FC236}">
                <a16:creationId xmlns:a16="http://schemas.microsoft.com/office/drawing/2014/main" id="{FEC56F82-908D-B6DA-6292-B6CF80ACF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604000"/>
            <a:ext cx="1901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32" name="Text Box 7">
            <a:extLst>
              <a:ext uri="{FF2B5EF4-FFF2-40B4-BE49-F238E27FC236}">
                <a16:creationId xmlns:a16="http://schemas.microsoft.com/office/drawing/2014/main" id="{8C7E55D9-158B-C16A-83FD-40C1AA3C2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604000"/>
            <a:ext cx="2892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6CDB7149-5648-9E43-3B2D-CD8B7B98DE5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150100" y="6604000"/>
            <a:ext cx="1898650" cy="458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C008998-0BC4-094A-82D3-A2D2C4053999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CC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Times New Roman" charset="0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1FD99F9B-EE18-9A56-4B25-1D3CF8A07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Line 2">
            <a:extLst>
              <a:ext uri="{FF2B5EF4-FFF2-40B4-BE49-F238E27FC236}">
                <a16:creationId xmlns:a16="http://schemas.microsoft.com/office/drawing/2014/main" id="{1ED7B8E5-0444-E519-9CD5-166DD872C176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25400"/>
            <a:ext cx="9144000" cy="1588"/>
          </a:xfrm>
          <a:prstGeom prst="line">
            <a:avLst/>
          </a:prstGeom>
          <a:noFill/>
          <a:ln w="6336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55123A11-199D-A5A8-F75D-DC71B9B182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39900"/>
            <a:ext cx="776605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Κάντε κλικ εδώ για την επεξεργασία της μορφής του κειμένου του τίτλου</a:t>
            </a:r>
          </a:p>
        </p:txBody>
      </p:sp>
      <p:sp>
        <p:nvSpPr>
          <p:cNvPr id="13317" name="Text Box 4">
            <a:extLst>
              <a:ext uri="{FF2B5EF4-FFF2-40B4-BE49-F238E27FC236}">
                <a16:creationId xmlns:a16="http://schemas.microsoft.com/office/drawing/2014/main" id="{B5DB94C8-03B7-0D79-28AF-CA672CE31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248400"/>
            <a:ext cx="19018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8" name="Text Box 5">
            <a:extLst>
              <a:ext uri="{FF2B5EF4-FFF2-40B4-BE49-F238E27FC236}">
                <a16:creationId xmlns:a16="http://schemas.microsoft.com/office/drawing/2014/main" id="{2ADFFFB2-ECE3-4177-FDE8-F4AB2963C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3A66A55D-86A9-9529-BA37-CA35BED9B41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8986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>
              <a:buSzPct val="45000"/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9E4D432-23EF-BE46-9564-D31701964729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  <p:sp>
        <p:nvSpPr>
          <p:cNvPr id="13320" name="Line 7">
            <a:extLst>
              <a:ext uri="{FF2B5EF4-FFF2-40B4-BE49-F238E27FC236}">
                <a16:creationId xmlns:a16="http://schemas.microsoft.com/office/drawing/2014/main" id="{0DA82BEF-CD94-315A-BE29-51277D9DBCA1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819900"/>
            <a:ext cx="9144000" cy="1588"/>
          </a:xfrm>
          <a:prstGeom prst="line">
            <a:avLst/>
          </a:prstGeom>
          <a:noFill/>
          <a:ln w="6336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321" name="Rectangle 8">
            <a:extLst>
              <a:ext uri="{FF2B5EF4-FFF2-40B4-BE49-F238E27FC236}">
                <a16:creationId xmlns:a16="http://schemas.microsoft.com/office/drawing/2014/main" id="{73A1D02E-26EA-671D-45EE-D2BC5F173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3250" cy="451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Κάντε κλικ εδώ για την επεξεργασία της μορφής των κειμένων διάρθρωσης</a:t>
            </a:r>
          </a:p>
          <a:p>
            <a:pPr lvl="1"/>
            <a:r>
              <a:rPr lang="en-GB" altLang="en-US"/>
              <a:t>Δεύτερο επίπεδο διάρθρωσης</a:t>
            </a:r>
          </a:p>
          <a:p>
            <a:pPr lvl="2"/>
            <a:r>
              <a:rPr lang="en-GB" altLang="en-US"/>
              <a:t>Τρίτο επίπεδο διάρθρωσης</a:t>
            </a:r>
          </a:p>
          <a:p>
            <a:pPr lvl="3"/>
            <a:r>
              <a:rPr lang="en-GB" altLang="en-US"/>
              <a:t>Τέταρτο επίπεδο διάρθρωσης</a:t>
            </a:r>
          </a:p>
          <a:p>
            <a:pPr lvl="4"/>
            <a:r>
              <a:rPr lang="en-GB" altLang="en-US"/>
              <a:t>Πέμπτο επίπεδο διάρθρωσης</a:t>
            </a:r>
          </a:p>
          <a:p>
            <a:pPr lvl="4"/>
            <a:r>
              <a:rPr lang="en-GB" altLang="en-US"/>
              <a:t>Έκτο επίπεδο διάρθρωσης</a:t>
            </a:r>
          </a:p>
          <a:p>
            <a:pPr lvl="4"/>
            <a:r>
              <a:rPr lang="en-GB" altLang="en-US"/>
              <a:t>Έβδομο επίπεδο διάρθρωσης</a:t>
            </a:r>
          </a:p>
          <a:p>
            <a:pPr lvl="4"/>
            <a:r>
              <a:rPr lang="en-GB" altLang="en-US"/>
              <a:t>Όγδοο επίπεδο διάρθρωσης</a:t>
            </a:r>
          </a:p>
          <a:p>
            <a:pPr lvl="4"/>
            <a:r>
              <a:rPr lang="en-GB" altLang="en-US"/>
              <a:t>Ένατο επίπεδο διάρθρωσης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800" b="1">
          <a:solidFill>
            <a:srgbClr val="3333CC"/>
          </a:solidFill>
          <a:latin typeface="Arial" charset="0"/>
          <a:ea typeface="DejaVu Sans" pitchFamily="34" charset="0"/>
          <a:cs typeface="DejaVu Sans" pitchFamily="34" charset="0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3333CC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600">
          <a:solidFill>
            <a:srgbClr val="000000"/>
          </a:solidFill>
          <a:latin typeface="Times New Roman" charset="0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000000"/>
          </a:solidFill>
          <a:latin typeface="Times New Roman" charset="0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tif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>
            <a:extLst>
              <a:ext uri="{FF2B5EF4-FFF2-40B4-BE49-F238E27FC236}">
                <a16:creationId xmlns:a16="http://schemas.microsoft.com/office/drawing/2014/main" id="{8AEA7276-D2F6-EA12-D903-2D74B080F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76250"/>
            <a:ext cx="7772400" cy="3308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Ctr="1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l-GR" altLang="en-US" sz="3600"/>
              <a:t>Εισαγωγή στην Επιστήμη &amp;</a:t>
            </a:r>
            <a:br>
              <a:rPr lang="el-GR" altLang="en-US" sz="3600"/>
            </a:br>
            <a:r>
              <a:rPr lang="el-GR" altLang="en-US" sz="3600"/>
              <a:t>Τεχνολογία της Πληροφορικής</a:t>
            </a:r>
            <a:r>
              <a:rPr lang="en-US" altLang="en-US" sz="3600"/>
              <a:t> </a:t>
            </a:r>
            <a:r>
              <a:rPr lang="el-GR" altLang="en-US" sz="3600"/>
              <a:t>και των Τηλεπικοινωνιών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br>
              <a:rPr lang="el-GR" altLang="en-US" sz="2800"/>
            </a:br>
            <a:r>
              <a:rPr lang="el-GR" altLang="en-US" sz="2800" i="1"/>
              <a:t>Αλέξανδρος Καλόξυλος</a:t>
            </a:r>
            <a:r>
              <a:rPr lang="el-GR" alt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l-GR" alt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800" b="0"/>
              <a:t>kaloxyl@uop.gr</a:t>
            </a:r>
            <a:r>
              <a:rPr lang="el-GR" altLang="en-US" sz="1800" b="0"/>
              <a:t> </a:t>
            </a:r>
            <a:br>
              <a:rPr lang="en-US" altLang="en-US" sz="1800" b="0"/>
            </a:br>
            <a:r>
              <a:rPr lang="en-US" altLang="en-US" sz="1800" b="0"/>
              <a:t>www.uop.gr/~kaloxyl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l-GR" altLang="en-US" sz="1600" b="0"/>
              <a:t>Γραφείο Α4</a:t>
            </a:r>
          </a:p>
        </p:txBody>
      </p:sp>
      <p:sp>
        <p:nvSpPr>
          <p:cNvPr id="27650" name="Text Box 3">
            <a:extLst>
              <a:ext uri="{FF2B5EF4-FFF2-40B4-BE49-F238E27FC236}">
                <a16:creationId xmlns:a16="http://schemas.microsoft.com/office/drawing/2014/main" id="{E7424790-B9DF-FAB7-31B6-4344E633F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950" y="4229100"/>
            <a:ext cx="3329671" cy="463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dirty="0">
                <a:solidFill>
                  <a:srgbClr val="FF3300"/>
                </a:solidFill>
                <a:latin typeface="Times New Roman" panose="02020603050405020304" pitchFamily="18" charset="0"/>
              </a:rPr>
              <a:t>Χειμερινό εξάμηνο 202</a:t>
            </a:r>
            <a:r>
              <a:rPr lang="en-US" altLang="en-US" dirty="0">
                <a:solidFill>
                  <a:srgbClr val="FF3300"/>
                </a:solidFill>
                <a:latin typeface="Times New Roman" panose="02020603050405020304" pitchFamily="18" charset="0"/>
              </a:rPr>
              <a:t>6</a:t>
            </a:r>
            <a:endParaRPr lang="el-GR" altLang="en-US" dirty="0">
              <a:solidFill>
                <a:srgbClr val="FF33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>
            <a:extLst>
              <a:ext uri="{FF2B5EF4-FFF2-40B4-BE49-F238E27FC236}">
                <a16:creationId xmlns:a16="http://schemas.microsoft.com/office/drawing/2014/main" id="{AA3B8CBB-A8AA-2505-A8C9-CC9B776A4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AB44B8A1-9598-414D-988E-9D7C8204D73B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2" name="Text Box 2">
            <a:extLst>
              <a:ext uri="{FF2B5EF4-FFF2-40B4-BE49-F238E27FC236}">
                <a16:creationId xmlns:a16="http://schemas.microsoft.com/office/drawing/2014/main" id="{EF35183B-5023-62E8-616B-AF41FEE03B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Καλώς ήρθατε!</a:t>
            </a: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630AA781-C2CC-EBF5-3932-B9EABE919A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565150" indent="-23177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ts val="500"/>
              </a:spcBef>
              <a:buClrTx/>
              <a:buFontTx/>
              <a:buNone/>
            </a:pPr>
            <a:endParaRPr lang="en-US" altLang="en-US" sz="2000"/>
          </a:p>
          <a:p>
            <a:pPr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sz="2000"/>
              <a:t> Στο Τμήμα Πληροφορικής και Τηλεπικοινωνιών 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sz="2000"/>
              <a:t> Στην αρχή της ακαδημαϊκής σας καριέρα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sz="2000"/>
              <a:t> Σε ένα αντικείμενο με πολύ μεγάλο ενδιαφέρον</a:t>
            </a:r>
          </a:p>
          <a:p>
            <a:pPr lvl="1">
              <a:buSzPct val="80000"/>
              <a:buFont typeface="Wingdings" pitchFamily="2" charset="2"/>
              <a:buChar char=""/>
            </a:pPr>
            <a:r>
              <a:rPr lang="el-GR" altLang="en-US"/>
              <a:t>Που εξελίσσεται συνεχώς</a:t>
            </a:r>
          </a:p>
          <a:p>
            <a:pPr lvl="1">
              <a:buSzPct val="80000"/>
              <a:buFont typeface="Wingdings" pitchFamily="2" charset="2"/>
              <a:buChar char=""/>
            </a:pPr>
            <a:r>
              <a:rPr lang="el-GR" altLang="en-US"/>
              <a:t>Που σας δίνει ακόμα την ευκαιρία να εφαρμόσετε στην πράξη σαν επαγγελματίες αυτά που θα μάθετε στη θεωρία</a:t>
            </a:r>
          </a:p>
          <a:p>
            <a:pPr>
              <a:spcBef>
                <a:spcPts val="500"/>
              </a:spcBef>
              <a:buClrTx/>
              <a:buFontTx/>
              <a:buNone/>
            </a:pPr>
            <a:endParaRPr lang="el-GR" altLang="en-US" sz="2000"/>
          </a:p>
          <a:p>
            <a:pPr algn="ctr">
              <a:spcBef>
                <a:spcPts val="500"/>
              </a:spcBef>
              <a:buClrTx/>
              <a:buFontTx/>
              <a:buNone/>
            </a:pPr>
            <a:r>
              <a:rPr lang="el-GR" altLang="en-US" sz="2000">
                <a:solidFill>
                  <a:srgbClr val="FF0000"/>
                </a:solidFill>
              </a:rPr>
              <a:t>Κυρίως όμως καλώς ήλθατε</a:t>
            </a:r>
          </a:p>
          <a:p>
            <a:pPr algn="ctr">
              <a:spcBef>
                <a:spcPts val="500"/>
              </a:spcBef>
              <a:buClrTx/>
              <a:buFontTx/>
              <a:buNone/>
            </a:pPr>
            <a:endParaRPr lang="el-GR" altLang="en-US" sz="2000">
              <a:solidFill>
                <a:srgbClr val="FF0000"/>
              </a:solidFill>
            </a:endParaRPr>
          </a:p>
          <a:p>
            <a:pPr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sz="2000"/>
              <a:t> σε ένα περιβάλλον ελευθερίας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sz="2000"/>
              <a:t> σε ένα μέρος πιο δημιουργικό από ότι έχετε συνηθίσει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>
            <a:extLst>
              <a:ext uri="{FF2B5EF4-FFF2-40B4-BE49-F238E27FC236}">
                <a16:creationId xmlns:a16="http://schemas.microsoft.com/office/drawing/2014/main" id="{F64AC607-F1AF-7270-9786-E2E281487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BCC02816-E74D-074C-925D-8BC4163B244F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6" name="Text Box 2">
            <a:extLst>
              <a:ext uri="{FF2B5EF4-FFF2-40B4-BE49-F238E27FC236}">
                <a16:creationId xmlns:a16="http://schemas.microsoft.com/office/drawing/2014/main" id="{58932117-FF10-DEC4-7F09-6B0BCE80A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Μερικές πληροφορίες για το Τμήμα</a:t>
            </a: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D2ED9F5C-D197-BB23-F051-D7A746461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dirty="0"/>
              <a:t> Μαθήματα κορμού</a:t>
            </a:r>
            <a:endParaRPr lang="en-US" altLang="en-US" dirty="0"/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n-US" altLang="en-US" dirty="0"/>
              <a:t> </a:t>
            </a:r>
            <a:r>
              <a:rPr lang="el-GR" altLang="en-US" dirty="0"/>
              <a:t>Μαθήματα επιλογής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dirty="0"/>
              <a:t> Ελεύθερα μαθήματα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dirty="0"/>
              <a:t> Κατεύθυνση Πληροφορικής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dirty="0"/>
              <a:t> Κατεύθυνση Τηλεπικοινωνιών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endParaRPr lang="el-GR" altLang="en-US" dirty="0"/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 dirty="0"/>
              <a:t>Οδηγός σπουδών: </a:t>
            </a:r>
            <a:endParaRPr lang="en-US" altLang="en-US" dirty="0"/>
          </a:p>
          <a:p>
            <a:pPr>
              <a:buClr>
                <a:srgbClr val="3333CC"/>
              </a:buClr>
            </a:pPr>
            <a:r>
              <a:rPr lang="en-US" altLang="en-US" dirty="0"/>
              <a:t>https://</a:t>
            </a:r>
            <a:r>
              <a:rPr lang="en-US" altLang="en-US" dirty="0" err="1"/>
              <a:t>dit.uop.gr</a:t>
            </a:r>
            <a:r>
              <a:rPr lang="en-US" altLang="en-US" dirty="0"/>
              <a:t>/</a:t>
            </a:r>
            <a:r>
              <a:rPr lang="en-US" altLang="en-US" dirty="0" err="1"/>
              <a:t>odigos-proptyhiakon-spoydon-tmhmatos</a:t>
            </a:r>
            <a:endParaRPr lang="el-GR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1">
            <a:extLst>
              <a:ext uri="{FF2B5EF4-FFF2-40B4-BE49-F238E27FC236}">
                <a16:creationId xmlns:a16="http://schemas.microsoft.com/office/drawing/2014/main" id="{4D4B94BC-8B31-5959-9BC9-997661BED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9B6A710B-A330-B840-A53C-7F4965BE1142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0" name="Text Box 2">
            <a:extLst>
              <a:ext uri="{FF2B5EF4-FFF2-40B4-BE49-F238E27FC236}">
                <a16:creationId xmlns:a16="http://schemas.microsoft.com/office/drawing/2014/main" id="{B9E0FA5B-810F-4161-B289-13B3875FC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Σύγχρονοι μύθοι για τα Ελληνικά Πανεπιστήμια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D462D696-0E51-DBB0-7675-8CA7BD94E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314450"/>
            <a:ext cx="7924800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lnSpc>
                <a:spcPct val="90000"/>
              </a:lnSpc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 Μπείτε στο Πανεπιστήμιο και θα αράξετε!!!</a:t>
            </a:r>
          </a:p>
          <a:p>
            <a:pPr>
              <a:lnSpc>
                <a:spcPct val="90000"/>
              </a:lnSpc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 «Και που θα το πάρω το πτυχίο τι έγινε;»</a:t>
            </a:r>
          </a:p>
          <a:p>
            <a:pPr>
              <a:lnSpc>
                <a:spcPct val="90000"/>
              </a:lnSpc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 «Πάρε το πτυχίο σου και κάπου θα βολευτείς και εσύ...»</a:t>
            </a:r>
          </a:p>
          <a:p>
            <a:pPr>
              <a:lnSpc>
                <a:spcPct val="90000"/>
              </a:lnSpc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  Η σχολή που περάσαμε μας εξασφαλίζει επαγγελματικά </a:t>
            </a:r>
            <a:r>
              <a:rPr lang="el-GR" altLang="en-US" sz="2000" dirty="0"/>
              <a:t>(</a:t>
            </a:r>
            <a:r>
              <a:rPr lang="el-GR" altLang="en-US" sz="2000" dirty="0" err="1"/>
              <a:t>βλπ</a:t>
            </a:r>
            <a:r>
              <a:rPr lang="el-GR" altLang="en-US" sz="2000" dirty="0"/>
              <a:t>. αριθμό εισακτέων στα Τμήματα ΑΕΙ &amp; ΑΤΕΙ Πληροφορικής και Τηλεπικοινωνιών</a:t>
            </a:r>
            <a:r>
              <a:rPr lang="en-US" altLang="en-US" sz="2000" dirty="0"/>
              <a:t>, </a:t>
            </a:r>
            <a:r>
              <a:rPr lang="el-GR" altLang="en-US" sz="2000" dirty="0"/>
              <a:t>Τμήματα πρώην ΑΤΕΙ)</a:t>
            </a:r>
            <a:r>
              <a:rPr lang="el-GR" altLang="en-US" dirty="0"/>
              <a:t>‏</a:t>
            </a:r>
          </a:p>
          <a:p>
            <a:pPr>
              <a:lnSpc>
                <a:spcPct val="90000"/>
              </a:lnSpc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Όταν τελειώσω θα δουλέψω τελικά στο γραφείο εξυπηρέτησης πελατών μιας εταιρείας;</a:t>
            </a:r>
          </a:p>
          <a:p>
            <a:pPr>
              <a:lnSpc>
                <a:spcPct val="90000"/>
              </a:lnSpc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 Πόση ώρα είναι το «ακαδημαϊκό τέταρτο»;</a:t>
            </a:r>
          </a:p>
          <a:p>
            <a:pPr>
              <a:lnSpc>
                <a:spcPct val="90000"/>
              </a:lnSpc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Ισχύει το «ακαδημαϊκό τέταρτο στα εργαστήρια και τις εξετάσεις»;</a:t>
            </a:r>
            <a:endParaRPr lang="en-US" altLang="en-US" dirty="0"/>
          </a:p>
          <a:p>
            <a:pPr>
              <a:lnSpc>
                <a:spcPct val="90000"/>
              </a:lnSpc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Η </a:t>
            </a:r>
            <a:r>
              <a:rPr lang="el-GR" altLang="en-US" dirty="0" err="1"/>
              <a:t>τεχνητ</a:t>
            </a:r>
            <a:r>
              <a:rPr lang="en-US" altLang="en-US" dirty="0" err="1"/>
              <a:t>ή</a:t>
            </a:r>
            <a:r>
              <a:rPr lang="el-GR" altLang="en-US" dirty="0"/>
              <a:t> νοημοσύνη θα μας κλέψει τις δουλειές;</a:t>
            </a:r>
          </a:p>
          <a:p>
            <a:pPr>
              <a:lnSpc>
                <a:spcPct val="90000"/>
              </a:lnSpc>
              <a:buClrTx/>
              <a:buFontTx/>
              <a:buNone/>
            </a:pPr>
            <a:endParaRPr lang="el-GR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1">
            <a:extLst>
              <a:ext uri="{FF2B5EF4-FFF2-40B4-BE49-F238E27FC236}">
                <a16:creationId xmlns:a16="http://schemas.microsoft.com/office/drawing/2014/main" id="{1122FAE4-589C-D415-5533-206436D34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47654ED9-65F8-7944-B22E-077093301D9F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4" name="Text Box 2">
            <a:extLst>
              <a:ext uri="{FF2B5EF4-FFF2-40B4-BE49-F238E27FC236}">
                <a16:creationId xmlns:a16="http://schemas.microsoft.com/office/drawing/2014/main" id="{43B84B0B-452B-D53F-15F6-71F646080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Και άλλοι μύθοι...</a:t>
            </a: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F4E5AAF4-BC0E-C0CF-467B-489D9816B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42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Το Πανεπιστήμιο είναι περίπου σαν το σχολείο…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«Μα το βιβλίο στο ένα μάθημα είναι 639 σελίδες. Πώς θα το μάθω απ’ έξω;»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Το εξάμηνο είναι έξι μήνες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Έχω χρόνο</a:t>
            </a:r>
            <a:r>
              <a:rPr lang="en-US" altLang="en-US" sz="2000" dirty="0"/>
              <a:t>…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Το άλλο εξάμηνο θα είμαι πιο συνεπής!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Έχω χρόνο</a:t>
            </a:r>
            <a:r>
              <a:rPr lang="en-US" altLang="en-US" sz="2000" dirty="0"/>
              <a:t>…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Τα μαθήματα είναι εύκολα;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Έχω χρόνο</a:t>
            </a:r>
            <a:r>
              <a:rPr lang="en-US" altLang="en-US" sz="2000" dirty="0"/>
              <a:t>…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Τουλάχιστον το μάθημα της εισαγωγής θα είναι εύκολο!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n-US" altLang="en-US" sz="2000" dirty="0"/>
              <a:t> </a:t>
            </a:r>
            <a:r>
              <a:rPr lang="el-GR" altLang="en-US" sz="2000" dirty="0"/>
              <a:t>μάλλον δεν προλαβαίνω....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Θα έχουμε τα βιβλία μας από την αρχή, μόλις μας τα δώσουν θα αρχίσω διάβασμα...</a:t>
            </a:r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Αφού δεν έχουμε βιβλία από την αρχή τι μπορώ να κάνω; (</a:t>
            </a:r>
            <a:r>
              <a:rPr lang="el-GR" altLang="en-US" sz="2000" dirty="0">
                <a:solidFill>
                  <a:srgbClr val="FF0000"/>
                </a:solidFill>
              </a:rPr>
              <a:t>ΠΡΟΣΟΧΗ</a:t>
            </a:r>
            <a:r>
              <a:rPr lang="el-GR" altLang="en-US" sz="2000" dirty="0"/>
              <a:t> </a:t>
            </a:r>
            <a:r>
              <a:rPr lang="el-GR" altLang="en-US" sz="2000" dirty="0">
                <a:sym typeface="Wingdings" pitchFamily="2" charset="2"/>
              </a:rPr>
              <a:t> </a:t>
            </a:r>
            <a:r>
              <a:rPr lang="el-GR" altLang="en-US" sz="2000" dirty="0"/>
              <a:t>πρόγραμμα </a:t>
            </a:r>
            <a:r>
              <a:rPr lang="el-GR" altLang="en-US" sz="2000" dirty="0" err="1"/>
              <a:t>εύδοξος</a:t>
            </a:r>
            <a:r>
              <a:rPr lang="el-GR" altLang="en-US" sz="2000" dirty="0"/>
              <a:t>!!!)</a:t>
            </a:r>
            <a:endParaRPr lang="en-US" altLang="en-US" sz="2000" dirty="0"/>
          </a:p>
          <a:p>
            <a:pPr>
              <a:spcBef>
                <a:spcPts val="500"/>
              </a:spcBef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sz="2000" dirty="0"/>
              <a:t>Δηλώσεις Μαθημάτων κάθε </a:t>
            </a:r>
            <a:r>
              <a:rPr lang="el-GR" altLang="en-US" sz="2000" dirty="0" err="1"/>
              <a:t>έξαμηνο</a:t>
            </a:r>
            <a:r>
              <a:rPr lang="el-GR" altLang="en-US" sz="2000" dirty="0"/>
              <a:t> </a:t>
            </a:r>
            <a:r>
              <a:rPr lang="el-GR" altLang="en-US" sz="2000" dirty="0">
                <a:sym typeface="Wingdings" pitchFamily="2" charset="2"/>
              </a:rPr>
              <a:t> </a:t>
            </a:r>
            <a:r>
              <a:rPr lang="el-GR" altLang="en-US" sz="2000" dirty="0">
                <a:solidFill>
                  <a:srgbClr val="FF0000"/>
                </a:solidFill>
                <a:sym typeface="Wingdings" pitchFamily="2" charset="2"/>
              </a:rPr>
              <a:t>ΠΡΟΣΟΧΗ</a:t>
            </a:r>
            <a:endParaRPr lang="el-GR" altLang="en-US" sz="2000" dirty="0">
              <a:solidFill>
                <a:srgbClr val="FF0000"/>
              </a:solidFill>
            </a:endParaRPr>
          </a:p>
          <a:p>
            <a:pPr>
              <a:spcBef>
                <a:spcPts val="500"/>
              </a:spcBef>
              <a:buClrTx/>
              <a:buFontTx/>
              <a:buNone/>
            </a:pPr>
            <a:endParaRPr lang="el-GR" altLang="en-US" sz="2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>
            <a:extLst>
              <a:ext uri="{FF2B5EF4-FFF2-40B4-BE49-F238E27FC236}">
                <a16:creationId xmlns:a16="http://schemas.microsoft.com/office/drawing/2014/main" id="{DEBD4ED6-4C3E-2D66-CB68-2877B8870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F39B24FD-8132-8545-AB99-F0425BE0DBAD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18" name="Text Box 2">
            <a:extLst>
              <a:ext uri="{FF2B5EF4-FFF2-40B4-BE49-F238E27FC236}">
                <a16:creationId xmlns:a16="http://schemas.microsoft.com/office/drawing/2014/main" id="{E61441B0-45C7-F395-1725-BFB636FA8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Σύγχρονοι μύθοι στα Πανεπιστήμια</a:t>
            </a: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85C40EC6-D1CA-0089-7041-9153727EE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89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Δεν έχω ξαναπιάσει υπολογιστή στα χέρια μου … </a:t>
            </a:r>
            <a:r>
              <a:rPr lang="el-GR" altLang="en-US" dirty="0">
                <a:solidFill>
                  <a:srgbClr val="FF0000"/>
                </a:solidFill>
              </a:rPr>
              <a:t>τι θα κάνω;</a:t>
            </a:r>
          </a:p>
          <a:p>
            <a:pPr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Δε χρειάζεται να κάνω μόνος μου τις ασκήσεις αφού υπάρχει το </a:t>
            </a:r>
            <a:r>
              <a:rPr lang="en-US" altLang="en-US" dirty="0" err="1"/>
              <a:t>chatgpt</a:t>
            </a:r>
            <a:r>
              <a:rPr lang="en-US" altLang="en-US" dirty="0"/>
              <a:t> (</a:t>
            </a:r>
            <a:r>
              <a:rPr lang="en-US" altLang="en-US" dirty="0" err="1"/>
              <a:t>gemini</a:t>
            </a:r>
            <a:r>
              <a:rPr lang="en-US" altLang="en-US" dirty="0"/>
              <a:t>, </a:t>
            </a:r>
            <a:r>
              <a:rPr lang="en-US" altLang="en-US" dirty="0" err="1"/>
              <a:t>perpexlity</a:t>
            </a:r>
            <a:r>
              <a:rPr lang="en-US" altLang="en-US" dirty="0"/>
              <a:t>, Claude) </a:t>
            </a:r>
            <a:r>
              <a:rPr lang="el-GR" altLang="en-US" dirty="0"/>
              <a:t>και να πάρω και βαθμό</a:t>
            </a:r>
          </a:p>
          <a:p>
            <a:pPr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Βαριέμαι το μάθημα αλλά δεν φεύγω αφού ο καθηγητής έχει φοβερή μνήμη και θα</a:t>
            </a:r>
            <a:r>
              <a:rPr lang="en-US" altLang="en-US" dirty="0"/>
              <a:t> </a:t>
            </a:r>
            <a:r>
              <a:rPr lang="el-GR" altLang="en-US" dirty="0"/>
              <a:t>με βάλει σε μαύρη λίστα</a:t>
            </a:r>
            <a:r>
              <a:rPr lang="en-US" altLang="en-US" dirty="0"/>
              <a:t>.</a:t>
            </a:r>
            <a:endParaRPr lang="el-GR" altLang="en-US" dirty="0"/>
          </a:p>
          <a:p>
            <a:pPr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Μπορώ όμως να μιλάω για άσχετα θέματα με τον διπλανό μου όσο γίνεται το μάθημα </a:t>
            </a:r>
            <a:r>
              <a:rPr lang="el-GR" altLang="en-US" dirty="0">
                <a:sym typeface="Wingdings" pitchFamily="2" charset="2"/>
              </a:rPr>
              <a:t> </a:t>
            </a:r>
            <a:r>
              <a:rPr lang="el-GR" altLang="en-US" dirty="0">
                <a:solidFill>
                  <a:srgbClr val="FF0000"/>
                </a:solidFill>
                <a:sym typeface="Wingdings" pitchFamily="2" charset="2"/>
              </a:rPr>
              <a:t>ΟΧΙ</a:t>
            </a:r>
            <a:endParaRPr lang="en-US" altLang="en-US" dirty="0">
              <a:solidFill>
                <a:srgbClr val="FF0000"/>
              </a:solidFill>
            </a:endParaRPr>
          </a:p>
          <a:p>
            <a:pPr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Διαβάζω το βιβλίο και περνάω το μάθημα με 10!</a:t>
            </a:r>
          </a:p>
          <a:p>
            <a:pPr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Αντιγράφω και περνάω το μάθημα με 10!</a:t>
            </a:r>
          </a:p>
          <a:p>
            <a:pPr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Εργαστήρια; Τι είναι αυτό; </a:t>
            </a:r>
          </a:p>
          <a:p>
            <a:pPr>
              <a:buClr>
                <a:srgbClr val="3333CC"/>
              </a:buClr>
              <a:buFont typeface="Wingdings" pitchFamily="2" charset="2"/>
              <a:buChar char=""/>
            </a:pPr>
            <a:r>
              <a:rPr lang="el-GR" altLang="en-US" dirty="0"/>
              <a:t>Θα με βαρεθούν θα με περάσουν...</a:t>
            </a:r>
          </a:p>
          <a:p>
            <a:pPr>
              <a:buClrTx/>
              <a:buFontTx/>
              <a:buNone/>
            </a:pPr>
            <a:endParaRPr lang="el-GR" altLang="en-US" dirty="0"/>
          </a:p>
          <a:p>
            <a:pPr>
              <a:buClrTx/>
              <a:buFontTx/>
              <a:buNone/>
            </a:pPr>
            <a:endParaRPr lang="el-GR" altLang="en-US" dirty="0"/>
          </a:p>
          <a:p>
            <a:pPr>
              <a:buClrTx/>
              <a:buFontTx/>
              <a:buNone/>
            </a:pPr>
            <a:endParaRPr lang="el-GR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>
            <a:extLst>
              <a:ext uri="{FF2B5EF4-FFF2-40B4-BE49-F238E27FC236}">
                <a16:creationId xmlns:a16="http://schemas.microsoft.com/office/drawing/2014/main" id="{D30DFA79-8317-0AA7-2DC4-84BD4A43E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CD66103A-19C7-FE46-9991-9002B88B9ECE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2" name="Text Box 2">
            <a:extLst>
              <a:ext uri="{FF2B5EF4-FFF2-40B4-BE49-F238E27FC236}">
                <a16:creationId xmlns:a16="http://schemas.microsoft.com/office/drawing/2014/main" id="{E479CC7D-9C49-5630-B7B8-E14A1E880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Μερικές συμβουλές</a:t>
            </a:r>
          </a:p>
        </p:txBody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FA96313F-7A83-C434-5D1E-9FB47CCC41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457200" indent="-4572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buClr>
                <a:srgbClr val="3333CC"/>
              </a:buClr>
              <a:buFont typeface="Arial" panose="020B0604020202020204" pitchFamily="34" charset="0"/>
              <a:buAutoNum type="arabicPeriod"/>
            </a:pPr>
            <a:r>
              <a:rPr lang="el-GR" altLang="en-US" sz="2000"/>
              <a:t>Αγαπήστε αυτό που κάνετε (</a:t>
            </a:r>
            <a:r>
              <a:rPr lang="el-GR" altLang="en-US" sz="2000">
                <a:solidFill>
                  <a:srgbClr val="FF0000"/>
                </a:solidFill>
              </a:rPr>
              <a:t>αν όχι, αφήστε το καλύτερα</a:t>
            </a:r>
            <a:r>
              <a:rPr lang="el-GR" altLang="en-US" sz="2000"/>
              <a:t>)‏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AutoNum type="arabicPeriod"/>
            </a:pPr>
            <a:r>
              <a:rPr lang="el-GR" altLang="en-US" sz="2000"/>
              <a:t>Προσπαθήστε να έχετε ένα </a:t>
            </a:r>
            <a:r>
              <a:rPr lang="el-GR" altLang="en-US" sz="2000">
                <a:solidFill>
                  <a:srgbClr val="FF0000"/>
                </a:solidFill>
              </a:rPr>
              <a:t>σταθερό ρυθμό</a:t>
            </a:r>
            <a:r>
              <a:rPr lang="el-GR" altLang="en-US" sz="2000"/>
              <a:t> στο διάβασμα σας </a:t>
            </a:r>
            <a:r>
              <a:rPr lang="el-GR" altLang="en-US" sz="2000">
                <a:solidFill>
                  <a:srgbClr val="FF0000"/>
                </a:solidFill>
              </a:rPr>
              <a:t>ΟΛΟ</a:t>
            </a:r>
            <a:r>
              <a:rPr lang="el-GR" altLang="en-US" sz="2000"/>
              <a:t> το εξάμηνο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AutoNum type="arabicPeriod"/>
            </a:pPr>
            <a:r>
              <a:rPr lang="el-GR" altLang="en-US" sz="2000"/>
              <a:t>Δώστε μεγάλο </a:t>
            </a:r>
            <a:r>
              <a:rPr lang="el-GR" altLang="en-US" sz="2000">
                <a:solidFill>
                  <a:srgbClr val="FF0000"/>
                </a:solidFill>
              </a:rPr>
              <a:t>βάρος</a:t>
            </a:r>
            <a:r>
              <a:rPr lang="el-GR" altLang="en-US" sz="2000"/>
              <a:t> στα </a:t>
            </a:r>
            <a:r>
              <a:rPr lang="el-GR" altLang="en-US" sz="2000">
                <a:solidFill>
                  <a:srgbClr val="FF0000"/>
                </a:solidFill>
              </a:rPr>
              <a:t>Μαθηματικά</a:t>
            </a:r>
            <a:r>
              <a:rPr lang="el-GR" altLang="en-US" sz="2000"/>
              <a:t> και στη </a:t>
            </a:r>
            <a:r>
              <a:rPr lang="el-GR" altLang="en-US" sz="2000">
                <a:solidFill>
                  <a:srgbClr val="FF0000"/>
                </a:solidFill>
              </a:rPr>
              <a:t>Φυσική</a:t>
            </a:r>
            <a:r>
              <a:rPr lang="el-GR" altLang="en-US" sz="2000"/>
              <a:t>. Στο δικό μας Τμήμα θα τα χρειαστείτε σε πολλά μαθήματα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AutoNum type="arabicPeriod"/>
            </a:pPr>
            <a:r>
              <a:rPr lang="el-GR" altLang="en-US" sz="2000"/>
              <a:t>Κυρίως </a:t>
            </a:r>
            <a:r>
              <a:rPr lang="el-GR" altLang="en-US" sz="2000">
                <a:solidFill>
                  <a:srgbClr val="FF0000"/>
                </a:solidFill>
              </a:rPr>
              <a:t>μην τα αφήσετε για επόμενα έτη</a:t>
            </a:r>
            <a:r>
              <a:rPr lang="el-GR" altLang="en-US" sz="2000"/>
              <a:t>… θα κουραστείτε πολύ περισσότερο … και όχι μόνο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AutoNum type="arabicPeriod"/>
            </a:pPr>
            <a:r>
              <a:rPr lang="el-GR" altLang="en-US" sz="2000">
                <a:solidFill>
                  <a:srgbClr val="FF0000"/>
                </a:solidFill>
              </a:rPr>
              <a:t>Κάντε τις ασκήσεις </a:t>
            </a:r>
            <a:r>
              <a:rPr lang="el-GR" altLang="en-US" sz="2000"/>
              <a:t>σε όσα μαθήματα έχουν ασκήσεις (σας κάνουν να διαβάζετε κατά τη διάρκεια του εξαμήνου)‏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AutoNum type="arabicPeriod"/>
            </a:pPr>
            <a:r>
              <a:rPr lang="el-GR" altLang="en-US" sz="2000">
                <a:solidFill>
                  <a:srgbClr val="FF0000"/>
                </a:solidFill>
              </a:rPr>
              <a:t>Να ρωτάτε ό,τι δεν καταλαβαίνετε</a:t>
            </a:r>
            <a:r>
              <a:rPr lang="el-GR" altLang="en-US" sz="2000"/>
              <a:t>...στους περισσότερους καθηγητές αρέσουν οι ερωτήσεις (δεν υπάρχουν ηλίθιες ερωτήσεις...μόνο ηλίθιες απαντήσεις)‏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AutoNum type="arabicPeriod"/>
            </a:pPr>
            <a:r>
              <a:rPr lang="el-GR" altLang="en-US" sz="2000"/>
              <a:t>Τελειοποιήστε τα </a:t>
            </a:r>
            <a:r>
              <a:rPr lang="el-GR" altLang="en-US" sz="2000">
                <a:solidFill>
                  <a:srgbClr val="FF0000"/>
                </a:solidFill>
              </a:rPr>
              <a:t>Αγγλικά</a:t>
            </a:r>
            <a:r>
              <a:rPr lang="el-GR" altLang="en-US" sz="2000"/>
              <a:t> σας</a:t>
            </a:r>
          </a:p>
          <a:p>
            <a:pPr>
              <a:buClrTx/>
              <a:buFontTx/>
              <a:buNone/>
            </a:pPr>
            <a:endParaRPr lang="el-GR" altLang="en-US" sz="20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>
            <a:extLst>
              <a:ext uri="{FF2B5EF4-FFF2-40B4-BE49-F238E27FC236}">
                <a16:creationId xmlns:a16="http://schemas.microsoft.com/office/drawing/2014/main" id="{411E7955-16B7-118F-B438-FF6D0F4EF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D9EF38EC-C64E-D945-98AF-4B964C480800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6" name="Text Box 2">
            <a:extLst>
              <a:ext uri="{FF2B5EF4-FFF2-40B4-BE49-F238E27FC236}">
                <a16:creationId xmlns:a16="http://schemas.microsoft.com/office/drawing/2014/main" id="{F6D351F4-77D0-A191-FE9B-573CF40DC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Τελευταίες συμβουλές</a:t>
            </a:r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FDC4AD69-F965-6A34-61C4-19EDD857A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457200" indent="-45720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2438" algn="l"/>
                <a:tab pos="900113" algn="l"/>
                <a:tab pos="1349375" algn="l"/>
                <a:tab pos="1798638" algn="l"/>
                <a:tab pos="2247900" algn="l"/>
                <a:tab pos="2697163" algn="l"/>
                <a:tab pos="3146425" algn="l"/>
                <a:tab pos="3595688" algn="l"/>
                <a:tab pos="4044950" algn="l"/>
                <a:tab pos="4494213" algn="l"/>
                <a:tab pos="4943475" algn="l"/>
                <a:tab pos="5392738" algn="l"/>
                <a:tab pos="5842000" algn="l"/>
                <a:tab pos="6291263" algn="l"/>
                <a:tab pos="6740525" algn="l"/>
                <a:tab pos="7189788" algn="l"/>
                <a:tab pos="7639050" algn="l"/>
                <a:tab pos="8088313" algn="l"/>
                <a:tab pos="8537575" algn="l"/>
                <a:tab pos="8986838" algn="l"/>
                <a:tab pos="94361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AutoNum type="arabicPeriod" startAt="8"/>
            </a:pPr>
            <a:r>
              <a:rPr lang="el-GR" altLang="en-US" sz="2000">
                <a:solidFill>
                  <a:srgbClr val="FF0000"/>
                </a:solidFill>
              </a:rPr>
              <a:t>Μη βιάζεστε να φύγετε από την Τρίπολη </a:t>
            </a:r>
            <a:r>
              <a:rPr lang="el-GR" altLang="en-US" sz="2000"/>
              <a:t>κάθε Παρασκευή μεσημέρι (Πέμπτη βράδυ, δηλαδή Τετάρτη πρωί)‏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AutoNum type="arabicPeriod" startAt="8"/>
            </a:pPr>
            <a:r>
              <a:rPr lang="el-GR" altLang="en-US" sz="2000"/>
              <a:t>Στην επαρχία ένας φοιτητής κάνει </a:t>
            </a:r>
            <a:r>
              <a:rPr lang="el-GR" altLang="en-US" sz="2000">
                <a:solidFill>
                  <a:srgbClr val="FF0000"/>
                </a:solidFill>
              </a:rPr>
              <a:t>καλύτερη φοιτητική ζωή </a:t>
            </a:r>
            <a:r>
              <a:rPr lang="el-GR" altLang="en-US" sz="2000"/>
              <a:t>από ότι στην Αθήνα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AutoNum type="arabicPeriod" startAt="8"/>
            </a:pPr>
            <a:r>
              <a:rPr lang="el-GR" altLang="en-US" sz="2000">
                <a:solidFill>
                  <a:srgbClr val="FF0000"/>
                </a:solidFill>
              </a:rPr>
              <a:t>Ασχοληθείτε με διάφορες δραστηριότητες</a:t>
            </a:r>
            <a:r>
              <a:rPr lang="el-GR" altLang="en-US" sz="2000"/>
              <a:t>. Το πιο πιθανό είναι ότι δεν θα μπορέσετε σε άλλη περίοδο της ζωής σας (ομάδα φωτογραφίας, κινηματογραφική ομάδα, θεατρική ομάδα. Αν κάποιες από  αυτές δεν υπάρχουν ακόμα βοηθήστε να γίνουν)‏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AutoNum type="arabicPeriod" startAt="8"/>
            </a:pPr>
            <a:r>
              <a:rPr lang="el-GR" altLang="en-US" sz="2000">
                <a:solidFill>
                  <a:srgbClr val="FF0000"/>
                </a:solidFill>
              </a:rPr>
              <a:t>Ασχοληθείτε με τα κοινά του Τμήματος</a:t>
            </a:r>
            <a:r>
              <a:rPr lang="el-GR" altLang="en-US" sz="2000"/>
              <a:t>. Δεν υπάρχουν «από μηχανής» θεοί ούτε τέλεια οργάνωση</a:t>
            </a:r>
            <a:r>
              <a:rPr lang="el-GR" altLang="en-US" sz="2000">
                <a:solidFill>
                  <a:srgbClr val="FF0000"/>
                </a:solidFill>
              </a:rPr>
              <a:t> (ΔΕΝ είμαστε στη Δ. Ευρώπη ούτε στην Β. Αμερική)</a:t>
            </a:r>
            <a:r>
              <a:rPr lang="el-GR" altLang="en-US" sz="2000"/>
              <a:t>‏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AutoNum type="arabicPeriod" startAt="8"/>
            </a:pPr>
            <a:r>
              <a:rPr lang="el-GR" altLang="en-US" sz="2000">
                <a:solidFill>
                  <a:srgbClr val="FF0000"/>
                </a:solidFill>
              </a:rPr>
              <a:t>Κάντε δημιουργική κριτική </a:t>
            </a:r>
            <a:r>
              <a:rPr lang="el-GR" altLang="en-US" sz="2000"/>
              <a:t>(βοηθήστε να γίνει το Τμήμα καλύτερο) και μη γκρινιάζετε για να καλύψετε το ότι δεν διαβάσατε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AutoNum type="arabicPeriod" startAt="8"/>
            </a:pPr>
            <a:r>
              <a:rPr lang="el-GR" altLang="en-US" sz="2000">
                <a:solidFill>
                  <a:srgbClr val="FF0000"/>
                </a:solidFill>
              </a:rPr>
              <a:t>Συμμετέχετε στις αξιολογήσεις </a:t>
            </a:r>
            <a:r>
              <a:rPr lang="el-GR" altLang="en-US" sz="2000"/>
              <a:t>ουσιαστικά και όχι επειδή πρέπει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AutoNum type="arabicPeriod" startAt="8"/>
            </a:pPr>
            <a:r>
              <a:rPr lang="el-GR" altLang="en-US" sz="2000">
                <a:solidFill>
                  <a:srgbClr val="FF0000"/>
                </a:solidFill>
              </a:rPr>
              <a:t>Ακολουθήστε όλα τα παραπάνω!!!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5B68393E-2147-3BED-C755-558289E6F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-1588"/>
            <a:ext cx="8532813" cy="94932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Η κατάρα…</a:t>
            </a:r>
          </a:p>
        </p:txBody>
      </p:sp>
      <p:pic>
        <p:nvPicPr>
          <p:cNvPr id="44034" name="Picture 3">
            <a:extLst>
              <a:ext uri="{FF2B5EF4-FFF2-40B4-BE49-F238E27FC236}">
                <a16:creationId xmlns:a16="http://schemas.microsoft.com/office/drawing/2014/main" id="{DB4A3F77-050C-60E2-4BD1-43B1578E9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77963"/>
            <a:ext cx="2495550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4035" name="TextBox 1">
            <a:extLst>
              <a:ext uri="{FF2B5EF4-FFF2-40B4-BE49-F238E27FC236}">
                <a16:creationId xmlns:a16="http://schemas.microsoft.com/office/drawing/2014/main" id="{89D3D2E1-DA5B-6B93-41ED-4DDDAFABD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6124575"/>
            <a:ext cx="16525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l-GR" altLang="en-US">
                <a:solidFill>
                  <a:schemeClr val="tx1"/>
                </a:solidFill>
              </a:rPr>
              <a:t>Κασσάνδρα</a:t>
            </a:r>
            <a:endParaRPr lang="en-US" altLang="en-US">
              <a:solidFill>
                <a:schemeClr val="tx1"/>
              </a:solidFill>
            </a:endParaRPr>
          </a:p>
        </p:txBody>
      </p:sp>
      <p:pic>
        <p:nvPicPr>
          <p:cNvPr id="44036" name="Picture 2">
            <a:extLst>
              <a:ext uri="{FF2B5EF4-FFF2-40B4-BE49-F238E27FC236}">
                <a16:creationId xmlns:a16="http://schemas.microsoft.com/office/drawing/2014/main" id="{5EF78714-67EC-CF83-0736-AEC598452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713" y="2762250"/>
            <a:ext cx="3284537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7" name="TextBox 6">
            <a:extLst>
              <a:ext uri="{FF2B5EF4-FFF2-40B4-BE49-F238E27FC236}">
                <a16:creationId xmlns:a16="http://schemas.microsoft.com/office/drawing/2014/main" id="{84CF61C5-7792-D991-682E-A09651110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0575" y="6073775"/>
            <a:ext cx="1366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l-GR" altLang="en-US">
                <a:solidFill>
                  <a:schemeClr val="tx1"/>
                </a:solidFill>
              </a:rPr>
              <a:t>Λαοκόων</a:t>
            </a:r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44038" name="Rectangle 3">
            <a:extLst>
              <a:ext uri="{FF2B5EF4-FFF2-40B4-BE49-F238E27FC236}">
                <a16:creationId xmlns:a16="http://schemas.microsoft.com/office/drawing/2014/main" id="{31C24B8E-0694-CB35-ADA6-0B174115A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2600" y="2362200"/>
            <a:ext cx="4524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l-GR" altLang="en-US" sz="1600">
                <a:solidFill>
                  <a:srgbClr val="222222"/>
                </a:solidFill>
                <a:latin typeface="Arial" panose="020B0604020202020204" pitchFamily="34" charset="0"/>
              </a:rPr>
              <a:t> </a:t>
            </a:r>
            <a:r>
              <a:rPr lang="el-GR" altLang="en-US" sz="1600" b="1">
                <a:solidFill>
                  <a:srgbClr val="222222"/>
                </a:solidFill>
                <a:latin typeface="Arial" panose="020B0604020202020204" pitchFamily="34" charset="0"/>
              </a:rPr>
              <a:t>«Φοβοῦ τοὺς Δαναοὺς καὶ δῶρα φέροντας»</a:t>
            </a:r>
            <a:endParaRPr lang="en-US" altLang="en-US" sz="16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1">
            <a:extLst>
              <a:ext uri="{FF2B5EF4-FFF2-40B4-BE49-F238E27FC236}">
                <a16:creationId xmlns:a16="http://schemas.microsoft.com/office/drawing/2014/main" id="{A31EACF9-7912-CDD1-3F80-CD463AB2E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4C4FC793-2AE6-8149-B291-85EBDBB827D5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749323CD-0FC2-779E-90FB-2651F4CD6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Περιεχόμενα του μαθήματος</a:t>
            </a:r>
          </a:p>
        </p:txBody>
      </p:sp>
      <p:sp>
        <p:nvSpPr>
          <p:cNvPr id="49155" name="Text Box 3">
            <a:extLst>
              <a:ext uri="{FF2B5EF4-FFF2-40B4-BE49-F238E27FC236}">
                <a16:creationId xmlns:a16="http://schemas.microsoft.com/office/drawing/2014/main" id="{4DAA2D0B-D5D1-0805-F38C-2E0155697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371600"/>
            <a:ext cx="8640763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 marL="349250" indent="-3492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9250" algn="l"/>
                <a:tab pos="796925" algn="l"/>
                <a:tab pos="1246188" algn="l"/>
                <a:tab pos="1695450" algn="l"/>
                <a:tab pos="2144713" algn="l"/>
                <a:tab pos="2593975" algn="l"/>
                <a:tab pos="3043238" algn="l"/>
                <a:tab pos="3492500" algn="l"/>
                <a:tab pos="3941763" algn="l"/>
                <a:tab pos="4391025" algn="l"/>
                <a:tab pos="4840288" algn="l"/>
                <a:tab pos="5289550" algn="l"/>
                <a:tab pos="5738813" algn="l"/>
                <a:tab pos="6188075" algn="l"/>
                <a:tab pos="6637338" algn="l"/>
                <a:tab pos="7086600" algn="l"/>
                <a:tab pos="7535863" algn="l"/>
                <a:tab pos="7985125" algn="l"/>
                <a:tab pos="8434388" algn="l"/>
                <a:tab pos="8883650" algn="l"/>
                <a:tab pos="933291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9250" algn="l"/>
                <a:tab pos="796925" algn="l"/>
                <a:tab pos="1246188" algn="l"/>
                <a:tab pos="1695450" algn="l"/>
                <a:tab pos="2144713" algn="l"/>
                <a:tab pos="2593975" algn="l"/>
                <a:tab pos="3043238" algn="l"/>
                <a:tab pos="3492500" algn="l"/>
                <a:tab pos="3941763" algn="l"/>
                <a:tab pos="4391025" algn="l"/>
                <a:tab pos="4840288" algn="l"/>
                <a:tab pos="5289550" algn="l"/>
                <a:tab pos="5738813" algn="l"/>
                <a:tab pos="6188075" algn="l"/>
                <a:tab pos="6637338" algn="l"/>
                <a:tab pos="7086600" algn="l"/>
                <a:tab pos="7535863" algn="l"/>
                <a:tab pos="7985125" algn="l"/>
                <a:tab pos="8434388" algn="l"/>
                <a:tab pos="8883650" algn="l"/>
                <a:tab pos="9332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9250" algn="l"/>
                <a:tab pos="796925" algn="l"/>
                <a:tab pos="1246188" algn="l"/>
                <a:tab pos="1695450" algn="l"/>
                <a:tab pos="2144713" algn="l"/>
                <a:tab pos="2593975" algn="l"/>
                <a:tab pos="3043238" algn="l"/>
                <a:tab pos="3492500" algn="l"/>
                <a:tab pos="3941763" algn="l"/>
                <a:tab pos="4391025" algn="l"/>
                <a:tab pos="4840288" algn="l"/>
                <a:tab pos="5289550" algn="l"/>
                <a:tab pos="5738813" algn="l"/>
                <a:tab pos="6188075" algn="l"/>
                <a:tab pos="6637338" algn="l"/>
                <a:tab pos="7086600" algn="l"/>
                <a:tab pos="7535863" algn="l"/>
                <a:tab pos="7985125" algn="l"/>
                <a:tab pos="8434388" algn="l"/>
                <a:tab pos="8883650" algn="l"/>
                <a:tab pos="93329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9250" algn="l"/>
                <a:tab pos="796925" algn="l"/>
                <a:tab pos="1246188" algn="l"/>
                <a:tab pos="1695450" algn="l"/>
                <a:tab pos="2144713" algn="l"/>
                <a:tab pos="2593975" algn="l"/>
                <a:tab pos="3043238" algn="l"/>
                <a:tab pos="3492500" algn="l"/>
                <a:tab pos="3941763" algn="l"/>
                <a:tab pos="4391025" algn="l"/>
                <a:tab pos="4840288" algn="l"/>
                <a:tab pos="5289550" algn="l"/>
                <a:tab pos="5738813" algn="l"/>
                <a:tab pos="6188075" algn="l"/>
                <a:tab pos="6637338" algn="l"/>
                <a:tab pos="7086600" algn="l"/>
                <a:tab pos="7535863" algn="l"/>
                <a:tab pos="7985125" algn="l"/>
                <a:tab pos="8434388" algn="l"/>
                <a:tab pos="8883650" algn="l"/>
                <a:tab pos="933291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9250" algn="l"/>
                <a:tab pos="796925" algn="l"/>
                <a:tab pos="1246188" algn="l"/>
                <a:tab pos="1695450" algn="l"/>
                <a:tab pos="2144713" algn="l"/>
                <a:tab pos="2593975" algn="l"/>
                <a:tab pos="3043238" algn="l"/>
                <a:tab pos="3492500" algn="l"/>
                <a:tab pos="3941763" algn="l"/>
                <a:tab pos="4391025" algn="l"/>
                <a:tab pos="4840288" algn="l"/>
                <a:tab pos="5289550" algn="l"/>
                <a:tab pos="5738813" algn="l"/>
                <a:tab pos="6188075" algn="l"/>
                <a:tab pos="6637338" algn="l"/>
                <a:tab pos="7086600" algn="l"/>
                <a:tab pos="7535863" algn="l"/>
                <a:tab pos="7985125" algn="l"/>
                <a:tab pos="8434388" algn="l"/>
                <a:tab pos="8883650" algn="l"/>
                <a:tab pos="93329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9250" algn="l"/>
                <a:tab pos="796925" algn="l"/>
                <a:tab pos="1246188" algn="l"/>
                <a:tab pos="1695450" algn="l"/>
                <a:tab pos="2144713" algn="l"/>
                <a:tab pos="2593975" algn="l"/>
                <a:tab pos="3043238" algn="l"/>
                <a:tab pos="3492500" algn="l"/>
                <a:tab pos="3941763" algn="l"/>
                <a:tab pos="4391025" algn="l"/>
                <a:tab pos="4840288" algn="l"/>
                <a:tab pos="5289550" algn="l"/>
                <a:tab pos="5738813" algn="l"/>
                <a:tab pos="6188075" algn="l"/>
                <a:tab pos="6637338" algn="l"/>
                <a:tab pos="7086600" algn="l"/>
                <a:tab pos="7535863" algn="l"/>
                <a:tab pos="7985125" algn="l"/>
                <a:tab pos="8434388" algn="l"/>
                <a:tab pos="8883650" algn="l"/>
                <a:tab pos="93329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9250" algn="l"/>
                <a:tab pos="796925" algn="l"/>
                <a:tab pos="1246188" algn="l"/>
                <a:tab pos="1695450" algn="l"/>
                <a:tab pos="2144713" algn="l"/>
                <a:tab pos="2593975" algn="l"/>
                <a:tab pos="3043238" algn="l"/>
                <a:tab pos="3492500" algn="l"/>
                <a:tab pos="3941763" algn="l"/>
                <a:tab pos="4391025" algn="l"/>
                <a:tab pos="4840288" algn="l"/>
                <a:tab pos="5289550" algn="l"/>
                <a:tab pos="5738813" algn="l"/>
                <a:tab pos="6188075" algn="l"/>
                <a:tab pos="6637338" algn="l"/>
                <a:tab pos="7086600" algn="l"/>
                <a:tab pos="7535863" algn="l"/>
                <a:tab pos="7985125" algn="l"/>
                <a:tab pos="8434388" algn="l"/>
                <a:tab pos="8883650" algn="l"/>
                <a:tab pos="93329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9250" algn="l"/>
                <a:tab pos="796925" algn="l"/>
                <a:tab pos="1246188" algn="l"/>
                <a:tab pos="1695450" algn="l"/>
                <a:tab pos="2144713" algn="l"/>
                <a:tab pos="2593975" algn="l"/>
                <a:tab pos="3043238" algn="l"/>
                <a:tab pos="3492500" algn="l"/>
                <a:tab pos="3941763" algn="l"/>
                <a:tab pos="4391025" algn="l"/>
                <a:tab pos="4840288" algn="l"/>
                <a:tab pos="5289550" algn="l"/>
                <a:tab pos="5738813" algn="l"/>
                <a:tab pos="6188075" algn="l"/>
                <a:tab pos="6637338" algn="l"/>
                <a:tab pos="7086600" algn="l"/>
                <a:tab pos="7535863" algn="l"/>
                <a:tab pos="7985125" algn="l"/>
                <a:tab pos="8434388" algn="l"/>
                <a:tab pos="8883650" algn="l"/>
                <a:tab pos="93329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49250" algn="l"/>
                <a:tab pos="796925" algn="l"/>
                <a:tab pos="1246188" algn="l"/>
                <a:tab pos="1695450" algn="l"/>
                <a:tab pos="2144713" algn="l"/>
                <a:tab pos="2593975" algn="l"/>
                <a:tab pos="3043238" algn="l"/>
                <a:tab pos="3492500" algn="l"/>
                <a:tab pos="3941763" algn="l"/>
                <a:tab pos="4391025" algn="l"/>
                <a:tab pos="4840288" algn="l"/>
                <a:tab pos="5289550" algn="l"/>
                <a:tab pos="5738813" algn="l"/>
                <a:tab pos="6188075" algn="l"/>
                <a:tab pos="6637338" algn="l"/>
                <a:tab pos="7086600" algn="l"/>
                <a:tab pos="7535863" algn="l"/>
                <a:tab pos="7985125" algn="l"/>
                <a:tab pos="8434388" algn="l"/>
                <a:tab pos="8883650" algn="l"/>
                <a:tab pos="933291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>
                <a:solidFill>
                  <a:srgbClr val="FF0000"/>
                </a:solidFill>
              </a:rPr>
              <a:t>Εισαγωγικό Μάθημα</a:t>
            </a:r>
          </a:p>
          <a:p>
            <a:pPr>
              <a:spcBef>
                <a:spcPts val="500"/>
              </a:spcBef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>
                <a:solidFill>
                  <a:srgbClr val="FF0000"/>
                </a:solidFill>
              </a:rPr>
              <a:t>Αρχιτεκτονική Υπολογιστών </a:t>
            </a:r>
            <a:r>
              <a:rPr lang="el-GR" altLang="en-US" sz="2000"/>
              <a:t>(δομή των υπολογιστών, στοιχεία του δυαδικού συστήματος, βασικά στοιχεία, μικρο-προγραμματιζόμενοι Η/Υ, παράλληλοι Η/Υ)‏</a:t>
            </a:r>
          </a:p>
          <a:p>
            <a:pPr>
              <a:spcBef>
                <a:spcPts val="500"/>
              </a:spcBef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>
                <a:solidFill>
                  <a:srgbClr val="FF0000"/>
                </a:solidFill>
              </a:rPr>
              <a:t>Λειτουργικά συστήματα</a:t>
            </a:r>
            <a:r>
              <a:rPr lang="en-US" altLang="en-US">
                <a:solidFill>
                  <a:srgbClr val="FF0000"/>
                </a:solidFill>
              </a:rPr>
              <a:t> </a:t>
            </a:r>
            <a:r>
              <a:rPr lang="el-GR" altLang="en-US" sz="2000"/>
              <a:t>(Τι είναι το λειτουργικό σύστημα, βασικά στοιχεία λειτουργιών, εξοικείωση με το </a:t>
            </a:r>
            <a:r>
              <a:rPr lang="en-US" altLang="en-US" sz="2000"/>
              <a:t>UNIX)‏</a:t>
            </a:r>
          </a:p>
          <a:p>
            <a:pPr>
              <a:spcBef>
                <a:spcPts val="500"/>
              </a:spcBef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>
                <a:solidFill>
                  <a:srgbClr val="FF0000"/>
                </a:solidFill>
              </a:rPr>
              <a:t>Εισαγωγή στις τηλεπικοινωνίες</a:t>
            </a:r>
            <a:r>
              <a:rPr lang="en-US" altLang="en-US">
                <a:solidFill>
                  <a:srgbClr val="FF0000"/>
                </a:solidFill>
              </a:rPr>
              <a:t> </a:t>
            </a:r>
            <a:r>
              <a:rPr lang="en-US" altLang="en-US" sz="2000"/>
              <a:t>(</a:t>
            </a:r>
            <a:r>
              <a:rPr lang="el-GR" altLang="en-US" sz="2000"/>
              <a:t>βασικές αρχές τηλεπικοινωνιακών δικτύων, Διαδίκτυο</a:t>
            </a:r>
            <a:r>
              <a:rPr lang="en-US" altLang="en-US" sz="2000"/>
              <a:t>, </a:t>
            </a:r>
            <a:r>
              <a:rPr lang="el-GR" altLang="en-US" sz="2000"/>
              <a:t>δίκτυα κινητών και ασυρμάτων επικοινωνιών)‏</a:t>
            </a:r>
          </a:p>
          <a:p>
            <a:pPr>
              <a:spcBef>
                <a:spcPts val="500"/>
              </a:spcBef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>
                <a:solidFill>
                  <a:srgbClr val="FF0000"/>
                </a:solidFill>
              </a:rPr>
              <a:t>Σχεδίαση Αλγορίθμων </a:t>
            </a:r>
            <a:r>
              <a:rPr lang="en-US" altLang="en-US" sz="2000"/>
              <a:t>(</a:t>
            </a:r>
            <a:r>
              <a:rPr lang="el-GR" altLang="en-US" sz="2000"/>
              <a:t>συντακτικό, επιλογή, επανάληψη,  στοιχειοποίηση, αναδρομή, παραλληλία)‏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1">
            <a:extLst>
              <a:ext uri="{FF2B5EF4-FFF2-40B4-BE49-F238E27FC236}">
                <a16:creationId xmlns:a16="http://schemas.microsoft.com/office/drawing/2014/main" id="{F7E65DC6-FAE2-0DAD-C473-06B973A2E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1B128D84-40BB-1B4C-9E26-3755BFDD6D5E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2" name="Text Box 2">
            <a:extLst>
              <a:ext uri="{FF2B5EF4-FFF2-40B4-BE49-F238E27FC236}">
                <a16:creationId xmlns:a16="http://schemas.microsoft.com/office/drawing/2014/main" id="{10B461C3-6D5D-470D-1551-5B68EDA08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Περιεχόμενα του μαθήματος</a:t>
            </a:r>
          </a:p>
        </p:txBody>
      </p:sp>
      <p:sp>
        <p:nvSpPr>
          <p:cNvPr id="51203" name="Text Box 3">
            <a:extLst>
              <a:ext uri="{FF2B5EF4-FFF2-40B4-BE49-F238E27FC236}">
                <a16:creationId xmlns:a16="http://schemas.microsoft.com/office/drawing/2014/main" id="{50E4540A-34E6-ADF6-5F17-1F5774FB4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ts val="700"/>
              </a:spcBef>
              <a:buClrTx/>
              <a:buFontTx/>
              <a:buNone/>
            </a:pPr>
            <a:endParaRPr lang="el-GR" altLang="en-US" dirty="0"/>
          </a:p>
          <a:p>
            <a:pPr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 sz="2800" dirty="0">
                <a:solidFill>
                  <a:srgbClr val="FF0000"/>
                </a:solidFill>
              </a:rPr>
              <a:t>Αφαιρέσεις δεδομένων</a:t>
            </a:r>
            <a:r>
              <a:rPr lang="el-GR" altLang="en-US" dirty="0"/>
              <a:t> (βασικές έννοιες, υλοποίηση δομών δεδομένων)‏</a:t>
            </a:r>
          </a:p>
          <a:p>
            <a:pPr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 sz="2800" dirty="0">
                <a:solidFill>
                  <a:srgbClr val="FF0000"/>
                </a:solidFill>
              </a:rPr>
              <a:t>Βάσεις Δεδομένων </a:t>
            </a:r>
            <a:r>
              <a:rPr lang="el-GR" altLang="en-US" dirty="0"/>
              <a:t>(σχεσιακές βάσεις δεδομένων, τεχνικές, εξόρυξη δεδομένων)</a:t>
            </a:r>
          </a:p>
          <a:p>
            <a:pPr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 sz="2800" dirty="0">
                <a:solidFill>
                  <a:srgbClr val="FF0000"/>
                </a:solidFill>
              </a:rPr>
              <a:t>Τεχνητή νοημοσύνη </a:t>
            </a:r>
            <a:r>
              <a:rPr lang="el-GR" altLang="en-US" dirty="0"/>
              <a:t>(ευφυία και μηχανές, λύνοντας προβλήματα, αντίληψη και </a:t>
            </a:r>
            <a:r>
              <a:rPr lang="el-GR" altLang="en-US" dirty="0" err="1"/>
              <a:t>νευρωνικά</a:t>
            </a:r>
            <a:r>
              <a:rPr lang="el-GR" altLang="en-US" dirty="0"/>
              <a:t> δίκτυα, ρομπότ )</a:t>
            </a:r>
          </a:p>
          <a:p>
            <a:pPr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 sz="2800" dirty="0">
                <a:solidFill>
                  <a:srgbClr val="FF0000"/>
                </a:solidFill>
              </a:rPr>
              <a:t>Θεωρία Αλγορίθμων</a:t>
            </a:r>
            <a:r>
              <a:rPr lang="el-GR" altLang="en-US" sz="2800" dirty="0"/>
              <a:t> </a:t>
            </a:r>
            <a:r>
              <a:rPr lang="el-GR" altLang="en-US" dirty="0"/>
              <a:t>(</a:t>
            </a:r>
            <a:r>
              <a:rPr lang="el-GR" altLang="en-US" dirty="0" err="1"/>
              <a:t>Υπολογισιμότητα</a:t>
            </a:r>
            <a:r>
              <a:rPr lang="el-GR" altLang="en-US" dirty="0"/>
              <a:t>, Πολυπλοκότητα, Ορθότητα)‏</a:t>
            </a:r>
          </a:p>
          <a:p>
            <a:pPr>
              <a:buClrTx/>
              <a:buFontTx/>
              <a:buNone/>
            </a:pPr>
            <a:endParaRPr lang="el-GR" alt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>
            <a:extLst>
              <a:ext uri="{FF2B5EF4-FFF2-40B4-BE49-F238E27FC236}">
                <a16:creationId xmlns:a16="http://schemas.microsoft.com/office/drawing/2014/main" id="{E174C30D-CF4C-AC54-D69B-5E2A56A32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400" y="2276475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1"/>
                </a:solidFill>
              </a:rPr>
              <a:t>https://www.youtube.com/watch?time_continue=53&amp;v=T6ubRoZCeVw</a:t>
            </a:r>
          </a:p>
        </p:txBody>
      </p:sp>
      <p:sp>
        <p:nvSpPr>
          <p:cNvPr id="53250" name="Text Box 3">
            <a:extLst>
              <a:ext uri="{FF2B5EF4-FFF2-40B4-BE49-F238E27FC236}">
                <a16:creationId xmlns:a16="http://schemas.microsoft.com/office/drawing/2014/main" id="{34A2B21B-3829-EE3A-AF48-02ACC79B6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-387350"/>
            <a:ext cx="7924800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ts val="700"/>
              </a:spcBef>
              <a:buClrTx/>
              <a:buFontTx/>
              <a:buNone/>
            </a:pPr>
            <a:endParaRPr lang="el-GR" altLang="en-US"/>
          </a:p>
          <a:p>
            <a:pPr>
              <a:buClr>
                <a:srgbClr val="FF0000"/>
              </a:buClr>
            </a:pPr>
            <a:r>
              <a:rPr lang="el-GR" altLang="en-US" sz="2800">
                <a:solidFill>
                  <a:srgbClr val="2D2DB9"/>
                </a:solidFill>
              </a:rPr>
              <a:t>Τι τελικ</a:t>
            </a:r>
            <a:r>
              <a:rPr lang="en-US" altLang="en-US" sz="2800">
                <a:solidFill>
                  <a:srgbClr val="2D2DB9"/>
                </a:solidFill>
              </a:rPr>
              <a:t>ά</a:t>
            </a:r>
            <a:r>
              <a:rPr lang="el-GR" altLang="en-US" sz="2800">
                <a:solidFill>
                  <a:srgbClr val="2D2DB9"/>
                </a:solidFill>
              </a:rPr>
              <a:t> θα μπορούμε να κάνουμε μετά τις σπουδές μας;</a:t>
            </a:r>
          </a:p>
          <a:p>
            <a:pPr>
              <a:buClr>
                <a:srgbClr val="FF0000"/>
              </a:buClr>
            </a:pPr>
            <a:endParaRPr lang="el-GR" altLang="en-US"/>
          </a:p>
          <a:p>
            <a:pPr>
              <a:buClrTx/>
              <a:buFontTx/>
              <a:buNone/>
            </a:pPr>
            <a:endParaRPr lang="el-G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3F9A01-EA69-2B93-F2C4-31A59F0ED163}"/>
              </a:ext>
            </a:extLst>
          </p:cNvPr>
          <p:cNvSpPr/>
          <p:nvPr/>
        </p:nvSpPr>
        <p:spPr>
          <a:xfrm>
            <a:off x="2339975" y="1412875"/>
            <a:ext cx="45720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accent6"/>
                </a:solidFill>
                <a:latin typeface="Roboto"/>
              </a:rPr>
              <a:t>6Genesis vision for 2030</a:t>
            </a:r>
            <a:endParaRPr lang="el-GR" dirty="0">
              <a:solidFill>
                <a:schemeClr val="accent6"/>
              </a:solidFill>
              <a:latin typeface="Roboto"/>
            </a:endParaRPr>
          </a:p>
          <a:p>
            <a:pPr algn="ctr">
              <a:defRPr/>
            </a:pPr>
            <a:r>
              <a:rPr lang="en-US" dirty="0">
                <a:solidFill>
                  <a:schemeClr val="accent6"/>
                </a:solidFill>
                <a:latin typeface="Roboto"/>
              </a:rPr>
              <a:t>University of Oulu Finland</a:t>
            </a:r>
          </a:p>
          <a:p>
            <a:pPr>
              <a:defRPr/>
            </a:pPr>
            <a:br>
              <a:rPr lang="en-US" dirty="0">
                <a:solidFill>
                  <a:srgbClr val="000000"/>
                </a:solidFill>
                <a:latin typeface="Roboto"/>
              </a:rPr>
            </a:br>
            <a:endParaRPr lang="en-US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53252" name="Rectangle 6">
            <a:extLst>
              <a:ext uri="{FF2B5EF4-FFF2-40B4-BE49-F238E27FC236}">
                <a16:creationId xmlns:a16="http://schemas.microsoft.com/office/drawing/2014/main" id="{A0D90B0B-62C5-F6E1-8F5A-CBA587A300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8288" y="5013325"/>
            <a:ext cx="6175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chemeClr val="tx1"/>
                </a:solidFill>
              </a:rPr>
              <a:t>https://www.theatlantic.com/amp/article/568330/</a:t>
            </a:r>
          </a:p>
        </p:txBody>
      </p:sp>
      <p:sp>
        <p:nvSpPr>
          <p:cNvPr id="53253" name="Rectangle 7">
            <a:extLst>
              <a:ext uri="{FF2B5EF4-FFF2-40B4-BE49-F238E27FC236}">
                <a16:creationId xmlns:a16="http://schemas.microsoft.com/office/drawing/2014/main" id="{46738872-088B-D71E-6989-6E538BCCC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" y="4306888"/>
            <a:ext cx="9144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l-GR" altLang="en-US">
                <a:solidFill>
                  <a:schemeClr val="tx1"/>
                </a:solidFill>
              </a:rPr>
              <a:t>Φιλοσοφικ</a:t>
            </a:r>
            <a:r>
              <a:rPr lang="en-US" altLang="en-US">
                <a:solidFill>
                  <a:schemeClr val="tx1"/>
                </a:solidFill>
              </a:rPr>
              <a:t>έ</a:t>
            </a:r>
            <a:r>
              <a:rPr lang="el-GR" altLang="en-US">
                <a:solidFill>
                  <a:schemeClr val="tx1"/>
                </a:solidFill>
              </a:rPr>
              <a:t>ς-Κοινωνικές-Πολιτικές διαστάσεις: </a:t>
            </a:r>
            <a:endParaRPr lang="en-US" altLang="en-US">
              <a:solidFill>
                <a:schemeClr val="tx1"/>
              </a:solidFill>
            </a:endParaRPr>
          </a:p>
          <a:p>
            <a:pPr algn="ctr"/>
            <a:r>
              <a:rPr lang="en-US" altLang="en-US">
                <a:solidFill>
                  <a:schemeClr val="tx1"/>
                </a:solidFill>
              </a:rPr>
              <a:t>Y.N. Harari - Why Technology Favors Tyranny?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1">
            <a:extLst>
              <a:ext uri="{FF2B5EF4-FFF2-40B4-BE49-F238E27FC236}">
                <a16:creationId xmlns:a16="http://schemas.microsoft.com/office/drawing/2014/main" id="{509C69EB-ADCD-49DC-49BC-894C9D3E1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A3B9A91C-3C98-6F40-A646-D4D97ADCD037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AE7206D4-AD69-B9CE-C2FA-F241DAE29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Πρόγραμμα μαθημάτων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87F9B1-B0BB-C255-BBD3-C3A67AF63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413" y="1196752"/>
            <a:ext cx="6519174" cy="531541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1">
            <a:extLst>
              <a:ext uri="{FF2B5EF4-FFF2-40B4-BE49-F238E27FC236}">
                <a16:creationId xmlns:a16="http://schemas.microsoft.com/office/drawing/2014/main" id="{C5E0296A-532D-1047-9F2B-CD2ADE571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5E090D89-07D2-DD43-8644-9B4B9B8A2367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0" name="Text Box 2">
            <a:extLst>
              <a:ext uri="{FF2B5EF4-FFF2-40B4-BE49-F238E27FC236}">
                <a16:creationId xmlns:a16="http://schemas.microsoft.com/office/drawing/2014/main" id="{578CF002-ECC5-E373-D30F-B45C03F32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Βασική βιβλιογραφία </a:t>
            </a:r>
          </a:p>
        </p:txBody>
      </p:sp>
      <p:sp>
        <p:nvSpPr>
          <p:cNvPr id="56323" name="Text Box 3">
            <a:extLst>
              <a:ext uri="{FF2B5EF4-FFF2-40B4-BE49-F238E27FC236}">
                <a16:creationId xmlns:a16="http://schemas.microsoft.com/office/drawing/2014/main" id="{389C8051-B803-6CFB-28E8-9D67A239D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2578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450"/>
              </a:spcBef>
              <a:buClrTx/>
              <a:buFontTx/>
              <a:buNone/>
              <a:defRPr/>
            </a:pPr>
            <a:r>
              <a:rPr lang="el-GR" altLang="en-US" sz="2000" dirty="0"/>
              <a:t>Τα βοηθητικά συγγράμματα της βιβλιογραφίας και μερικά αντίγραφα του βασικού διδακτικού συγγράμματος είναι διαθέσιμα από τη Βιβλιοθήκη του Πανεπιστημίου Πελοποννήσου για επιτόπια μελέτη ή δανεισμό.</a:t>
            </a:r>
            <a:r>
              <a:rPr lang="el-GR" altLang="en-US" sz="1800" dirty="0"/>
              <a:t> </a:t>
            </a:r>
          </a:p>
          <a:p>
            <a:pPr>
              <a:lnSpc>
                <a:spcPct val="90000"/>
              </a:lnSpc>
              <a:spcBef>
                <a:spcPts val="500"/>
              </a:spcBef>
              <a:buClrTx/>
              <a:buFontTx/>
              <a:buNone/>
              <a:defRPr/>
            </a:pPr>
            <a:endParaRPr lang="el-GR" altLang="en-US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Tx/>
              <a:buFontTx/>
              <a:buNone/>
              <a:defRPr/>
            </a:pPr>
            <a:r>
              <a:rPr lang="el-GR" altLang="en-US" sz="2000" dirty="0">
                <a:solidFill>
                  <a:srgbClr val="FF0000"/>
                </a:solidFill>
              </a:rPr>
              <a:t>Κύριο διδακτικό σύγγραμμα </a:t>
            </a:r>
          </a:p>
          <a:p>
            <a:pPr>
              <a:lnSpc>
                <a:spcPct val="90000"/>
              </a:lnSpc>
              <a:spcBef>
                <a:spcPts val="500"/>
              </a:spcBef>
              <a:buClrTx/>
              <a:buFontTx/>
              <a:buNone/>
              <a:defRPr/>
            </a:pPr>
            <a:r>
              <a:rPr lang="el-GR" altLang="en-US" sz="2000" dirty="0">
                <a:highlight>
                  <a:srgbClr val="00FF00"/>
                </a:highlight>
                <a:sym typeface="Wingdings" pitchFamily="2" charset="2"/>
              </a:rPr>
              <a:t> </a:t>
            </a:r>
            <a:r>
              <a:rPr lang="el-GR" altLang="en-US" sz="2000" dirty="0">
                <a:highlight>
                  <a:srgbClr val="00FF00"/>
                </a:highlight>
              </a:rPr>
              <a:t>Η επιστήμη των υπολογιστών: Μια ολοκληρωμένη παρουσίαση 11η αμερικάνικη έκδοση, </a:t>
            </a:r>
            <a:r>
              <a:rPr lang="en-US" altLang="en-US" sz="2000" dirty="0">
                <a:highlight>
                  <a:srgbClr val="00FF00"/>
                </a:highlight>
              </a:rPr>
              <a:t>J. Glenn </a:t>
            </a:r>
            <a:r>
              <a:rPr lang="en-US" altLang="en-US" sz="2000" dirty="0" err="1">
                <a:highlight>
                  <a:srgbClr val="00FF00"/>
                </a:highlight>
              </a:rPr>
              <a:t>Brookshear</a:t>
            </a:r>
            <a:r>
              <a:rPr lang="el-GR" altLang="en-US" sz="2000" dirty="0">
                <a:highlight>
                  <a:srgbClr val="00FF00"/>
                </a:highlight>
              </a:rPr>
              <a:t>, Εκδόσεις Κλειδάριθμος. </a:t>
            </a:r>
          </a:p>
          <a:p>
            <a:pPr>
              <a:lnSpc>
                <a:spcPct val="90000"/>
              </a:lnSpc>
              <a:spcBef>
                <a:spcPts val="500"/>
              </a:spcBef>
              <a:buClrTx/>
              <a:buFontTx/>
              <a:buNone/>
              <a:defRPr/>
            </a:pPr>
            <a:endParaRPr lang="el-GR" altLang="en-US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Tx/>
              <a:buFontTx/>
              <a:buNone/>
              <a:defRPr/>
            </a:pPr>
            <a:r>
              <a:rPr lang="el-GR" altLang="en-US" sz="2000" dirty="0">
                <a:solidFill>
                  <a:srgbClr val="FF0000"/>
                </a:solidFill>
              </a:rPr>
              <a:t>Βοηθητικά συγγράμματα </a:t>
            </a:r>
          </a:p>
          <a:p>
            <a:pPr>
              <a:defRPr/>
            </a:pPr>
            <a:r>
              <a:rPr lang="en-US" sz="2000" b="0" dirty="0">
                <a:highlight>
                  <a:srgbClr val="C0C0C0"/>
                </a:highlight>
              </a:rPr>
              <a:t>B. </a:t>
            </a:r>
            <a:r>
              <a:rPr lang="en-US" sz="2000" b="0" dirty="0" err="1">
                <a:highlight>
                  <a:srgbClr val="C0C0C0"/>
                </a:highlight>
              </a:rPr>
              <a:t>Forouzan</a:t>
            </a:r>
            <a:r>
              <a:rPr lang="en-US" sz="2000" b="0" dirty="0">
                <a:highlight>
                  <a:srgbClr val="C0C0C0"/>
                </a:highlight>
              </a:rPr>
              <a:t>, </a:t>
            </a:r>
            <a:r>
              <a:rPr lang="el-GR" sz="2000" b="0" dirty="0">
                <a:highlight>
                  <a:srgbClr val="C0C0C0"/>
                </a:highlight>
              </a:rPr>
              <a:t>Εισαγωγή στην Επιστήμη των Υπολογιστών, 3η έκδοση, Κλειδάριθμος, 2015. </a:t>
            </a:r>
          </a:p>
          <a:p>
            <a:pPr>
              <a:defRPr/>
            </a:pPr>
            <a:r>
              <a:rPr lang="en-US" sz="2000" b="0" dirty="0">
                <a:highlight>
                  <a:srgbClr val="C0C0C0"/>
                </a:highlight>
              </a:rPr>
              <a:t>Dale &amp; Lewis </a:t>
            </a:r>
            <a:r>
              <a:rPr lang="el-GR" sz="2000" b="0" dirty="0">
                <a:highlight>
                  <a:srgbClr val="C0C0C0"/>
                </a:highlight>
              </a:rPr>
              <a:t>Επιστήμη των Υπολογιστών, </a:t>
            </a:r>
            <a:r>
              <a:rPr lang="en-US" sz="2000" b="0" dirty="0">
                <a:highlight>
                  <a:srgbClr val="C0C0C0"/>
                </a:highlight>
              </a:rPr>
              <a:t>ISBN 9789605864163, 2022</a:t>
            </a:r>
            <a:endParaRPr lang="el-GR" sz="2000" b="0" dirty="0">
              <a:highlight>
                <a:srgbClr val="C0C0C0"/>
              </a:highlight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Char char="•"/>
              <a:defRPr/>
            </a:pPr>
            <a:r>
              <a:rPr lang="el-GR" altLang="en-US" sz="2000" dirty="0"/>
              <a:t>Διαφάνειες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3333CC"/>
              </a:buClr>
              <a:buFont typeface="Arial" panose="020B0604020202020204" pitchFamily="34" charset="0"/>
              <a:buChar char="•"/>
              <a:defRPr/>
            </a:pPr>
            <a:r>
              <a:rPr lang="el-GR" altLang="en-US" sz="2000" dirty="0"/>
              <a:t>Σημειώσεις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ext Box 1">
            <a:extLst>
              <a:ext uri="{FF2B5EF4-FFF2-40B4-BE49-F238E27FC236}">
                <a16:creationId xmlns:a16="http://schemas.microsoft.com/office/drawing/2014/main" id="{F7990010-6CF5-54D3-4D1D-40083ED0A6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E430AC10-8A01-3241-A817-DE24768C7E9A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4" name="Text Box 2">
            <a:extLst>
              <a:ext uri="{FF2B5EF4-FFF2-40B4-BE49-F238E27FC236}">
                <a16:creationId xmlns:a16="http://schemas.microsoft.com/office/drawing/2014/main" id="{253793C4-9A80-D2AB-976A-399207604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Βαθμός Μαθήματος</a:t>
            </a:r>
          </a:p>
        </p:txBody>
      </p:sp>
      <p:sp>
        <p:nvSpPr>
          <p:cNvPr id="59395" name="Text Box 3">
            <a:extLst>
              <a:ext uri="{FF2B5EF4-FFF2-40B4-BE49-F238E27FC236}">
                <a16:creationId xmlns:a16="http://schemas.microsoft.com/office/drawing/2014/main" id="{2C5EACD2-8DD1-F6BB-2623-993D1D8E6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8442325" cy="5257800"/>
          </a:xfrm>
          <a:prstGeom prst="rect">
            <a:avLst/>
          </a:prstGeom>
          <a:noFill/>
          <a:ln>
            <a:noFill/>
          </a:ln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buFont typeface="Wingdings" pitchFamily="2" charset="2"/>
              <a:buChar char=""/>
              <a:defRPr/>
            </a:pPr>
            <a:r>
              <a:rPr lang="el-GR" altLang="en-US" sz="2000" dirty="0">
                <a:solidFill>
                  <a:srgbClr val="000099"/>
                </a:solidFill>
              </a:rPr>
              <a:t> </a:t>
            </a:r>
            <a:r>
              <a:rPr lang="el-GR" altLang="en-US" sz="1600" dirty="0">
                <a:solidFill>
                  <a:srgbClr val="000099"/>
                </a:solidFill>
              </a:rPr>
              <a:t>6 σειρές ασκήσεων (προαιρετικές)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buFont typeface="Wingdings" pitchFamily="2" charset="2"/>
              <a:buChar char=""/>
              <a:defRPr/>
            </a:pPr>
            <a:r>
              <a:rPr lang="el-GR" altLang="en-US" sz="1600" dirty="0">
                <a:solidFill>
                  <a:srgbClr val="000099"/>
                </a:solidFill>
              </a:rPr>
              <a:t> Πρόοδος (προαιρετική)</a:t>
            </a:r>
          </a:p>
          <a:p>
            <a:pPr>
              <a:lnSpc>
                <a:spcPct val="90000"/>
              </a:lnSpc>
              <a:buClrTx/>
              <a:buFontTx/>
              <a:buNone/>
              <a:defRPr/>
            </a:pPr>
            <a:endParaRPr lang="el-GR" altLang="en-US" sz="18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  <a:buClrTx/>
              <a:buFontTx/>
              <a:buNone/>
              <a:defRPr/>
            </a:pPr>
            <a:r>
              <a:rPr lang="el-GR" altLang="en-US" sz="1800" dirty="0">
                <a:solidFill>
                  <a:srgbClr val="FF0000"/>
                </a:solidFill>
              </a:rPr>
              <a:t>Βαθμός Μαθήματος:</a:t>
            </a:r>
          </a:p>
          <a:p>
            <a:pPr>
              <a:lnSpc>
                <a:spcPct val="90000"/>
              </a:lnSpc>
              <a:buClrTx/>
              <a:buFontTx/>
              <a:buNone/>
              <a:defRPr/>
            </a:pPr>
            <a:r>
              <a:rPr lang="el-GR" altLang="en-US" sz="1600" u="sng" dirty="0">
                <a:solidFill>
                  <a:srgbClr val="262699"/>
                </a:solidFill>
              </a:rPr>
              <a:t>Εξεταστική Φεβρουαρίου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buFont typeface="Wingdings" pitchFamily="2" charset="2"/>
              <a:buChar char=""/>
              <a:defRPr/>
            </a:pPr>
            <a:r>
              <a:rPr lang="el-GR" altLang="en-US" sz="1600" b="0" dirty="0">
                <a:solidFill>
                  <a:srgbClr val="000099"/>
                </a:solidFill>
              </a:rPr>
              <a:t> Αν [</a:t>
            </a:r>
            <a:r>
              <a:rPr lang="el-GR" altLang="en-US" sz="1600" b="0" dirty="0" err="1">
                <a:solidFill>
                  <a:srgbClr val="000099"/>
                </a:solidFill>
              </a:rPr>
              <a:t>τελική_εξέταση</a:t>
            </a:r>
            <a:r>
              <a:rPr lang="el-GR" altLang="en-US" sz="1600" b="0" dirty="0">
                <a:solidFill>
                  <a:srgbClr val="000099"/>
                </a:solidFill>
              </a:rPr>
              <a:t> &gt;=</a:t>
            </a:r>
            <a:r>
              <a:rPr lang="en-US" altLang="en-US" sz="1600" b="0" dirty="0">
                <a:solidFill>
                  <a:srgbClr val="000099"/>
                </a:solidFill>
              </a:rPr>
              <a:t>5</a:t>
            </a:r>
            <a:r>
              <a:rPr lang="el-GR" altLang="en-US" sz="1600" b="0" dirty="0">
                <a:solidFill>
                  <a:srgbClr val="000099"/>
                </a:solidFill>
              </a:rPr>
              <a:t>]: </a:t>
            </a:r>
            <a:r>
              <a:rPr lang="en-US" altLang="en-US" sz="1600" dirty="0">
                <a:solidFill>
                  <a:srgbClr val="000099"/>
                </a:solidFill>
              </a:rPr>
              <a:t>max</a:t>
            </a:r>
            <a:r>
              <a:rPr lang="en-US" altLang="en-US" sz="1600" b="0" dirty="0">
                <a:solidFill>
                  <a:srgbClr val="000099"/>
                </a:solidFill>
              </a:rPr>
              <a:t> {</a:t>
            </a:r>
            <a:endParaRPr lang="el-GR" altLang="en-US" sz="1600" b="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defRPr/>
            </a:pPr>
            <a:r>
              <a:rPr lang="el-GR" altLang="en-US" sz="1600" b="0" dirty="0">
                <a:solidFill>
                  <a:srgbClr val="000099"/>
                </a:solidFill>
              </a:rPr>
              <a:t>		</a:t>
            </a:r>
            <a:r>
              <a:rPr lang="el-GR" altLang="en-US" sz="1600" b="0" dirty="0" err="1">
                <a:solidFill>
                  <a:srgbClr val="000099"/>
                </a:solidFill>
              </a:rPr>
              <a:t>Τελικός_βαθμός</a:t>
            </a:r>
            <a:r>
              <a:rPr lang="el-GR" altLang="en-US" sz="1600" b="0" dirty="0">
                <a:solidFill>
                  <a:srgbClr val="000099"/>
                </a:solidFill>
              </a:rPr>
              <a:t> = </a:t>
            </a:r>
            <a:r>
              <a:rPr lang="en-US" altLang="en-US" sz="1600" b="0" dirty="0">
                <a:solidFill>
                  <a:srgbClr val="000099"/>
                </a:solidFill>
              </a:rPr>
              <a:t>[</a:t>
            </a:r>
            <a:r>
              <a:rPr lang="el-GR" altLang="en-US" sz="1600" b="0" dirty="0">
                <a:solidFill>
                  <a:srgbClr val="000099"/>
                </a:solidFill>
              </a:rPr>
              <a:t>0,4*(Μ.Ο. Ασκήσεων) + 0,1*(πρόοδος) +</a:t>
            </a:r>
            <a:r>
              <a:rPr lang="en-US" altLang="en-US" sz="1600" b="0" dirty="0">
                <a:solidFill>
                  <a:srgbClr val="000099"/>
                </a:solidFill>
              </a:rPr>
              <a:t> </a:t>
            </a:r>
            <a:r>
              <a:rPr lang="el-GR" altLang="en-US" sz="1600" b="0" dirty="0">
                <a:solidFill>
                  <a:srgbClr val="000099"/>
                </a:solidFill>
              </a:rPr>
              <a:t>0,5* (τελική εξέταση)</a:t>
            </a:r>
            <a:r>
              <a:rPr lang="en-US" altLang="en-US" sz="1600" b="0" dirty="0">
                <a:solidFill>
                  <a:srgbClr val="000099"/>
                </a:solidFill>
              </a:rPr>
              <a:t>]</a:t>
            </a:r>
            <a:r>
              <a:rPr lang="el-GR" altLang="en-US" sz="1600" b="0" dirty="0">
                <a:solidFill>
                  <a:srgbClr val="000099"/>
                </a:solidFill>
              </a:rPr>
              <a:t> Η</a:t>
            </a:r>
            <a:r>
              <a:rPr lang="en-US" altLang="en-US" sz="1600" b="0" dirty="0">
                <a:solidFill>
                  <a:srgbClr val="000099"/>
                </a:solidFill>
              </a:rPr>
              <a:t>΄</a:t>
            </a:r>
            <a:endParaRPr lang="el-GR" altLang="en-US" sz="1600" b="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defRPr/>
            </a:pPr>
            <a:r>
              <a:rPr lang="el-GR" altLang="en-US" sz="1600" b="0" dirty="0">
                <a:solidFill>
                  <a:srgbClr val="000099"/>
                </a:solidFill>
              </a:rPr>
              <a:t>        </a:t>
            </a:r>
            <a:r>
              <a:rPr lang="el-GR" altLang="en-US" sz="1600" b="0" dirty="0" err="1">
                <a:solidFill>
                  <a:srgbClr val="000099"/>
                </a:solidFill>
              </a:rPr>
              <a:t>Τελικός_βαθμός</a:t>
            </a:r>
            <a:r>
              <a:rPr lang="el-GR" altLang="en-US" sz="1600" b="0" dirty="0">
                <a:solidFill>
                  <a:srgbClr val="000099"/>
                </a:solidFill>
              </a:rPr>
              <a:t> = </a:t>
            </a:r>
            <a:r>
              <a:rPr lang="en-US" altLang="en-US" sz="1600" b="0" dirty="0">
                <a:solidFill>
                  <a:srgbClr val="000099"/>
                </a:solidFill>
              </a:rPr>
              <a:t>[</a:t>
            </a:r>
            <a:r>
              <a:rPr lang="el-GR" altLang="en-US" sz="1600" b="0" dirty="0">
                <a:solidFill>
                  <a:srgbClr val="000099"/>
                </a:solidFill>
              </a:rPr>
              <a:t>0,4*(Μ.Ο. Ασκήσεων) + 0,6* (τελική εξέταση)</a:t>
            </a:r>
            <a:r>
              <a:rPr lang="en-US" altLang="en-US" sz="1600" b="0" dirty="0">
                <a:solidFill>
                  <a:srgbClr val="000099"/>
                </a:solidFill>
              </a:rPr>
              <a:t>]</a:t>
            </a:r>
            <a:endParaRPr lang="el-GR" altLang="en-US" sz="1600" b="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defRPr/>
            </a:pPr>
            <a:r>
              <a:rPr lang="el-GR" altLang="en-US" sz="1600" b="0" dirty="0">
                <a:solidFill>
                  <a:srgbClr val="000099"/>
                </a:solidFill>
              </a:rPr>
              <a:t>Η΄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defRPr/>
            </a:pPr>
            <a:r>
              <a:rPr lang="el-GR" altLang="en-US" sz="1600" b="0" dirty="0">
                <a:solidFill>
                  <a:srgbClr val="000099"/>
                </a:solidFill>
              </a:rPr>
              <a:t>		</a:t>
            </a:r>
            <a:r>
              <a:rPr lang="el-GR" altLang="en-US" sz="1600" b="0" dirty="0" err="1">
                <a:solidFill>
                  <a:srgbClr val="000099"/>
                </a:solidFill>
              </a:rPr>
              <a:t>Τελικός_βαθμός</a:t>
            </a:r>
            <a:r>
              <a:rPr lang="el-GR" altLang="en-US" sz="1600" b="0" dirty="0">
                <a:solidFill>
                  <a:srgbClr val="000099"/>
                </a:solidFill>
              </a:rPr>
              <a:t> = </a:t>
            </a:r>
            <a:r>
              <a:rPr lang="en-US" altLang="en-US" sz="1600" b="0" dirty="0">
                <a:solidFill>
                  <a:srgbClr val="000099"/>
                </a:solidFill>
              </a:rPr>
              <a:t>[</a:t>
            </a:r>
            <a:r>
              <a:rPr lang="el-GR" altLang="en-US" sz="1600" b="0" dirty="0">
                <a:solidFill>
                  <a:srgbClr val="000099"/>
                </a:solidFill>
              </a:rPr>
              <a:t>+ 0,1*(πρόοδος) +</a:t>
            </a:r>
            <a:r>
              <a:rPr lang="en-US" altLang="en-US" sz="1600" b="0" dirty="0">
                <a:solidFill>
                  <a:srgbClr val="000099"/>
                </a:solidFill>
              </a:rPr>
              <a:t> </a:t>
            </a:r>
            <a:r>
              <a:rPr lang="el-GR" altLang="en-US" sz="1600" b="0" dirty="0">
                <a:solidFill>
                  <a:srgbClr val="000099"/>
                </a:solidFill>
              </a:rPr>
              <a:t>0,9* (τελική εξέταση)</a:t>
            </a:r>
            <a:r>
              <a:rPr lang="en-US" altLang="en-US" sz="1600" b="0" dirty="0">
                <a:solidFill>
                  <a:srgbClr val="000099"/>
                </a:solidFill>
              </a:rPr>
              <a:t>]</a:t>
            </a:r>
            <a:endParaRPr lang="el-GR" altLang="en-US" sz="1600" b="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defRPr/>
            </a:pPr>
            <a:r>
              <a:rPr lang="el-GR" altLang="en-US" sz="1600" b="0" dirty="0">
                <a:solidFill>
                  <a:srgbClr val="000099"/>
                </a:solidFill>
              </a:rPr>
              <a:t>Η΄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defRPr/>
            </a:pPr>
            <a:r>
              <a:rPr lang="el-GR" altLang="en-US" sz="1600" b="0" dirty="0">
                <a:solidFill>
                  <a:srgbClr val="000099"/>
                </a:solidFill>
              </a:rPr>
              <a:t> 	</a:t>
            </a:r>
            <a:r>
              <a:rPr lang="el-GR" altLang="en-US" sz="1600" b="0" dirty="0" err="1">
                <a:solidFill>
                  <a:srgbClr val="000099"/>
                </a:solidFill>
              </a:rPr>
              <a:t>Τελικός_βαθμός</a:t>
            </a:r>
            <a:r>
              <a:rPr lang="el-GR" altLang="en-US" sz="1600" b="0" dirty="0">
                <a:solidFill>
                  <a:srgbClr val="000099"/>
                </a:solidFill>
              </a:rPr>
              <a:t> = τελική εξέταση</a:t>
            </a:r>
            <a:r>
              <a:rPr lang="en-US" altLang="en-US" sz="1600" b="0" dirty="0">
                <a:solidFill>
                  <a:srgbClr val="000099"/>
                </a:solidFill>
              </a:rPr>
              <a:t>}</a:t>
            </a:r>
            <a:endParaRPr lang="el-GR" altLang="en-US" sz="1600" b="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defRPr/>
            </a:pPr>
            <a:endParaRPr lang="el-GR" altLang="en-US" sz="1600" b="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defRPr/>
            </a:pPr>
            <a:r>
              <a:rPr lang="el-GR" altLang="en-US" sz="1600" b="0" dirty="0">
                <a:solidFill>
                  <a:srgbClr val="000099"/>
                </a:solidFill>
              </a:rPr>
              <a:t>Δηλαδή </a:t>
            </a:r>
            <a:r>
              <a:rPr lang="el-GR" altLang="en-US" sz="1600" dirty="0">
                <a:solidFill>
                  <a:srgbClr val="000099"/>
                </a:solidFill>
              </a:rPr>
              <a:t>οι ασκήσεις και η πρόοδος είναι προαιρετικές</a:t>
            </a:r>
            <a:r>
              <a:rPr lang="el-GR" altLang="en-US" sz="1600" b="0" dirty="0">
                <a:solidFill>
                  <a:srgbClr val="000099"/>
                </a:solidFill>
              </a:rPr>
              <a:t>. </a:t>
            </a:r>
            <a:r>
              <a:rPr lang="el-GR" altLang="en-US" sz="1600" b="0" dirty="0">
                <a:solidFill>
                  <a:srgbClr val="FF0000"/>
                </a:solidFill>
              </a:rPr>
              <a:t>Γιατί να τις κάνετε;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buFont typeface="Wingdings" pitchFamily="2" charset="2"/>
              <a:buChar char=""/>
              <a:defRPr/>
            </a:pPr>
            <a:endParaRPr lang="el-GR" altLang="en-US" sz="1600" b="0" dirty="0">
              <a:solidFill>
                <a:srgbClr val="000099"/>
              </a:solidFill>
            </a:endParaRP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buFont typeface="Wingdings" pitchFamily="2" charset="2"/>
              <a:buChar char=""/>
              <a:defRPr/>
            </a:pPr>
            <a:r>
              <a:rPr lang="el-GR" altLang="en-US" sz="1600" b="0" dirty="0">
                <a:solidFill>
                  <a:srgbClr val="000099"/>
                </a:solidFill>
              </a:rPr>
              <a:t> </a:t>
            </a:r>
            <a:r>
              <a:rPr lang="el-GR" altLang="en-US" sz="1600" dirty="0">
                <a:solidFill>
                  <a:srgbClr val="000099"/>
                </a:solidFill>
                <a:highlight>
                  <a:srgbClr val="FFFF00"/>
                </a:highlight>
              </a:rPr>
              <a:t>Αν [</a:t>
            </a:r>
            <a:r>
              <a:rPr lang="el-GR" altLang="en-US" sz="1600" dirty="0" err="1">
                <a:solidFill>
                  <a:srgbClr val="000099"/>
                </a:solidFill>
                <a:highlight>
                  <a:srgbClr val="FFFF00"/>
                </a:highlight>
              </a:rPr>
              <a:t>τελική_εξέταση</a:t>
            </a:r>
            <a:r>
              <a:rPr lang="el-GR" altLang="en-US" sz="1600" dirty="0">
                <a:solidFill>
                  <a:srgbClr val="000099"/>
                </a:solidFill>
                <a:highlight>
                  <a:srgbClr val="FFFF00"/>
                </a:highlight>
              </a:rPr>
              <a:t>] &lt; 5: Τελικός βαθμός = [τελική εξέταση] </a:t>
            </a:r>
            <a:endParaRPr lang="el-GR" altLang="en-US" sz="1400" b="0" dirty="0">
              <a:solidFill>
                <a:srgbClr val="000099"/>
              </a:solidFill>
              <a:highlight>
                <a:srgbClr val="FFFF00"/>
              </a:highlight>
            </a:endParaRPr>
          </a:p>
          <a:p>
            <a:pPr>
              <a:lnSpc>
                <a:spcPct val="90000"/>
              </a:lnSpc>
              <a:spcBef>
                <a:spcPts val="450"/>
              </a:spcBef>
              <a:buClrTx/>
              <a:defRPr/>
            </a:pPr>
            <a:r>
              <a:rPr lang="el-GR" altLang="en-US" sz="1400" u="sng" dirty="0">
                <a:solidFill>
                  <a:srgbClr val="262699"/>
                </a:solidFill>
              </a:rPr>
              <a:t>Εξεταστική Σεπτεμβρίου</a:t>
            </a:r>
          </a:p>
          <a:p>
            <a:pPr>
              <a:lnSpc>
                <a:spcPct val="90000"/>
              </a:lnSpc>
              <a:spcBef>
                <a:spcPts val="500"/>
              </a:spcBef>
              <a:buClr>
                <a:srgbClr val="000099"/>
              </a:buClr>
              <a:buFont typeface="Wingdings" pitchFamily="2" charset="2"/>
              <a:buChar char=""/>
              <a:defRPr/>
            </a:pPr>
            <a:r>
              <a:rPr lang="el-GR" altLang="en-US" sz="1600" dirty="0">
                <a:solidFill>
                  <a:srgbClr val="000099"/>
                </a:solidFill>
              </a:rPr>
              <a:t>Για την εξεταστική του </a:t>
            </a:r>
            <a:r>
              <a:rPr lang="el-GR" altLang="en-US" sz="1600" dirty="0">
                <a:solidFill>
                  <a:srgbClr val="000099"/>
                </a:solidFill>
                <a:highlight>
                  <a:srgbClr val="FFFF00"/>
                </a:highlight>
              </a:rPr>
              <a:t>Σεπτεμβρίου δεν μετράνε οι ασκήσεις και η πρόοδος </a:t>
            </a:r>
            <a:r>
              <a:rPr lang="el-GR" altLang="en-US" sz="1600" dirty="0">
                <a:solidFill>
                  <a:srgbClr val="000099"/>
                </a:solidFill>
              </a:rPr>
              <a:t>(χρειάζεστε βαθμό&gt;=5 στην τελική εξέταση)‏</a:t>
            </a:r>
          </a:p>
          <a:p>
            <a:pPr>
              <a:lnSpc>
                <a:spcPct val="90000"/>
              </a:lnSpc>
              <a:spcBef>
                <a:spcPts val="500"/>
              </a:spcBef>
              <a:buClrTx/>
              <a:buFontTx/>
              <a:buNone/>
              <a:defRPr/>
            </a:pPr>
            <a:endParaRPr lang="el-GR" altLang="en-US" sz="1600" b="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1">
            <a:extLst>
              <a:ext uri="{FF2B5EF4-FFF2-40B4-BE49-F238E27FC236}">
                <a16:creationId xmlns:a16="http://schemas.microsoft.com/office/drawing/2014/main" id="{DCB18375-07D4-609C-D225-A1CCAAB9D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B8530F4C-B02E-2349-BCF7-5DD7D8B6C9F9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58" name="Text Box 2">
            <a:extLst>
              <a:ext uri="{FF2B5EF4-FFF2-40B4-BE49-F238E27FC236}">
                <a16:creationId xmlns:a16="http://schemas.microsoft.com/office/drawing/2014/main" id="{2ABCFF91-7D48-47A7-391F-4082B09A3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l-GR" alt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Συμπληρωματικά για το βαθμό</a:t>
            </a:r>
          </a:p>
        </p:txBody>
      </p:sp>
      <p:sp>
        <p:nvSpPr>
          <p:cNvPr id="60419" name="Text Box 3">
            <a:extLst>
              <a:ext uri="{FF2B5EF4-FFF2-40B4-BE49-F238E27FC236}">
                <a16:creationId xmlns:a16="http://schemas.microsoft.com/office/drawing/2014/main" id="{527B15D9-6F87-1E15-A3D6-071BD5888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 dirty="0">
                <a:solidFill>
                  <a:srgbClr val="FF0000"/>
                </a:solidFill>
              </a:rPr>
              <a:t>Μετράει</a:t>
            </a:r>
            <a:r>
              <a:rPr lang="el-GR" altLang="en-US" dirty="0">
                <a:solidFill>
                  <a:srgbClr val="000099"/>
                </a:solidFill>
              </a:rPr>
              <a:t> η συμμετοχή στο μάθημα (ερωτήσεις που κάνετε, και παρακολουθήσεις)‏</a:t>
            </a:r>
          </a:p>
          <a:p>
            <a:pPr>
              <a:buClr>
                <a:srgbClr val="FF0000"/>
              </a:buClr>
              <a:buFont typeface="Wingdings" pitchFamily="2" charset="2"/>
              <a:buChar char=""/>
            </a:pPr>
            <a:r>
              <a:rPr lang="el-GR" altLang="en-US" dirty="0">
                <a:solidFill>
                  <a:srgbClr val="000099"/>
                </a:solidFill>
              </a:rPr>
              <a:t>Η αντιγραφή των ασκήσεων (</a:t>
            </a:r>
            <a:r>
              <a:rPr lang="en-US" altLang="en-US" dirty="0">
                <a:solidFill>
                  <a:srgbClr val="000099"/>
                </a:solidFill>
              </a:rPr>
              <a:t>AI </a:t>
            </a:r>
            <a:r>
              <a:rPr lang="en-US" altLang="en-US" dirty="0" err="1">
                <a:solidFill>
                  <a:srgbClr val="000099"/>
                </a:solidFill>
              </a:rPr>
              <a:t>rulez</a:t>
            </a:r>
            <a:r>
              <a:rPr lang="en-US" altLang="en-US" dirty="0">
                <a:solidFill>
                  <a:srgbClr val="000099"/>
                </a:solidFill>
              </a:rPr>
              <a:t>)</a:t>
            </a:r>
            <a:r>
              <a:rPr lang="el-GR" altLang="en-US" dirty="0">
                <a:solidFill>
                  <a:srgbClr val="000099"/>
                </a:solidFill>
              </a:rPr>
              <a:t> είναι μια έξυπνη στρατηγική</a:t>
            </a:r>
            <a:r>
              <a:rPr lang="mr-IN" altLang="en-US" dirty="0">
                <a:solidFill>
                  <a:srgbClr val="000099"/>
                </a:solidFill>
              </a:rPr>
              <a:t>…</a:t>
            </a:r>
            <a:r>
              <a:rPr lang="el-GR" altLang="en-US" dirty="0">
                <a:solidFill>
                  <a:srgbClr val="000099"/>
                </a:solidFill>
              </a:rPr>
              <a:t> </a:t>
            </a:r>
            <a:r>
              <a:rPr lang="en-US" altLang="en-US" dirty="0">
                <a:solidFill>
                  <a:srgbClr val="000099"/>
                </a:solidFill>
              </a:rPr>
              <a:t>4-5</a:t>
            </a:r>
            <a:r>
              <a:rPr lang="el-GR" altLang="en-US" dirty="0">
                <a:solidFill>
                  <a:srgbClr val="000099"/>
                </a:solidFill>
              </a:rPr>
              <a:t> εύκολοι βαθμοί (</a:t>
            </a:r>
            <a:r>
              <a:rPr lang="el-GR" altLang="en-US" dirty="0">
                <a:solidFill>
                  <a:srgbClr val="FF0000"/>
                </a:solidFill>
              </a:rPr>
              <a:t>ή μήπως όχι;</a:t>
            </a:r>
            <a:r>
              <a:rPr lang="el-GR" altLang="en-US" dirty="0">
                <a:solidFill>
                  <a:srgbClr val="000099"/>
                </a:solidFill>
              </a:rPr>
              <a:t>)</a:t>
            </a:r>
          </a:p>
          <a:p>
            <a:pPr>
              <a:buClrTx/>
              <a:buFontTx/>
              <a:buNone/>
            </a:pPr>
            <a:endParaRPr lang="el-GR" altLang="en-US" dirty="0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Wingdings" pitchFamily="2" charset="2"/>
              <a:buChar char=""/>
            </a:pPr>
            <a:r>
              <a:rPr lang="el-GR" altLang="en-US" dirty="0">
                <a:solidFill>
                  <a:srgbClr val="000099"/>
                </a:solidFill>
              </a:rPr>
              <a:t>Υποβάλετε τις εργασίες ηλεκτρονικά, ενώ απορίες που έχετε μπορείτε να ρωτάτε μέσω </a:t>
            </a:r>
            <a:r>
              <a:rPr lang="en-US" altLang="en-US" dirty="0">
                <a:solidFill>
                  <a:srgbClr val="000099"/>
                </a:solidFill>
              </a:rPr>
              <a:t>mail</a:t>
            </a:r>
            <a:r>
              <a:rPr lang="el-GR" altLang="en-US" dirty="0">
                <a:solidFill>
                  <a:srgbClr val="000099"/>
                </a:solidFill>
              </a:rPr>
              <a:t>  </a:t>
            </a:r>
            <a:endParaRPr lang="en-US" altLang="en-US" dirty="0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Wingdings" pitchFamily="2" charset="2"/>
              <a:buChar char=""/>
            </a:pPr>
            <a:r>
              <a:rPr lang="el-GR" altLang="en-US" dirty="0">
                <a:solidFill>
                  <a:srgbClr val="000099"/>
                </a:solidFill>
              </a:rPr>
              <a:t>Οι ασκήσεις που σας αναθέτω θα λύνονται μετά το  τέλος της προθεσμίας υποβολής στο επόμενο μάθημα μέσα στην τάξη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1">
            <a:extLst>
              <a:ext uri="{FF2B5EF4-FFF2-40B4-BE49-F238E27FC236}">
                <a16:creationId xmlns:a16="http://schemas.microsoft.com/office/drawing/2014/main" id="{D4EEF660-4753-D6F8-C815-DCC726FF6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0100" y="6604000"/>
            <a:ext cx="190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FontTx/>
              <a:buNone/>
            </a:pPr>
            <a:fld id="{3A804BFF-651D-A44C-BA08-961DC2BB81C8}" type="slidenum">
              <a:rPr lang="el-GR" altLang="en-US" sz="1000" b="0">
                <a:solidFill>
                  <a:srgbClr val="FFFFFF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l-GR" altLang="en-US" sz="1000" b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2" name="Text Box 2">
            <a:extLst>
              <a:ext uri="{FF2B5EF4-FFF2-40B4-BE49-F238E27FC236}">
                <a16:creationId xmlns:a16="http://schemas.microsoft.com/office/drawing/2014/main" id="{59AE3C0C-0944-577E-88F8-4E8D1CF51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0"/>
            <a:ext cx="8534400" cy="91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l-GR" sz="2800" b="1">
                <a:solidFill>
                  <a:srgbClr val="3333CC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+mn-ea"/>
                <a:cs typeface="+mn-cs"/>
              </a:rPr>
              <a:t>E-class</a:t>
            </a:r>
          </a:p>
        </p:txBody>
      </p:sp>
      <p:sp>
        <p:nvSpPr>
          <p:cNvPr id="62467" name="Text Box 3">
            <a:extLst>
              <a:ext uri="{FF2B5EF4-FFF2-40B4-BE49-F238E27FC236}">
                <a16:creationId xmlns:a16="http://schemas.microsoft.com/office/drawing/2014/main" id="{7B74D0EF-93F0-DEBD-61F1-6446D5E04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7924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 b="1">
                <a:solidFill>
                  <a:srgbClr val="3333CC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1pPr>
            <a:lvl2pPr marL="37931725" indent="-37474525">
              <a:spcBef>
                <a:spcPts val="6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2pPr>
            <a:lvl3pPr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DejaVu Sans" pitchFamily="34" charset="0"/>
                <a:cs typeface="DejaVu Sans" pitchFamily="34" charset="0"/>
              </a:defRPr>
            </a:lvl3pPr>
            <a:lvl4pPr>
              <a:spcBef>
                <a:spcPts val="4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4pPr>
            <a:lvl5pPr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5pPr>
            <a:lvl6pPr marL="25146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6pPr>
            <a:lvl7pPr marL="29718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7pPr>
            <a:lvl8pPr marL="34290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8pPr>
            <a:lvl9pPr marL="3886200" indent="-228600" defTabSz="449263" eaLnBrk="0" fontAlgn="base" hangingPunct="0">
              <a:spcBef>
                <a:spcPts val="3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DejaVu Sans" pitchFamily="34" charset="0"/>
                <a:cs typeface="DejaVu Sans" pitchFamily="34" charset="0"/>
              </a:defRPr>
            </a:lvl9pPr>
          </a:lstStyle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>
                <a:solidFill>
                  <a:srgbClr val="FF0000"/>
                </a:solidFill>
              </a:rPr>
              <a:t>Απαραίτητη η εγγραφή σας! 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>
                <a:solidFill>
                  <a:srgbClr val="FF0000"/>
                </a:solidFill>
              </a:rPr>
              <a:t>Εγγραφή μέχρι </a:t>
            </a:r>
            <a:r>
              <a:rPr lang="en-US" altLang="en-US">
                <a:solidFill>
                  <a:srgbClr val="FF0000"/>
                </a:solidFill>
              </a:rPr>
              <a:t>2</a:t>
            </a:r>
            <a:r>
              <a:rPr lang="el-GR" altLang="en-US">
                <a:solidFill>
                  <a:srgbClr val="FF0000"/>
                </a:solidFill>
              </a:rPr>
              <a:t>7</a:t>
            </a:r>
            <a:r>
              <a:rPr lang="en-US" altLang="en-US">
                <a:solidFill>
                  <a:srgbClr val="FF0000"/>
                </a:solidFill>
              </a:rPr>
              <a:t>/10/202</a:t>
            </a:r>
            <a:r>
              <a:rPr lang="el-GR" altLang="en-US">
                <a:solidFill>
                  <a:srgbClr val="FF0000"/>
                </a:solidFill>
              </a:rPr>
              <a:t>4</a:t>
            </a:r>
            <a:endParaRPr lang="en-US" altLang="en-US">
              <a:solidFill>
                <a:srgbClr val="FF0000"/>
              </a:solidFill>
            </a:endParaRPr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/>
              <a:t>Μετά το </a:t>
            </a:r>
            <a:r>
              <a:rPr lang="en-US" altLang="en-US"/>
              <a:t>eclass</a:t>
            </a:r>
            <a:r>
              <a:rPr lang="el-GR" altLang="en-US"/>
              <a:t> </a:t>
            </a:r>
            <a:r>
              <a:rPr lang="el-GR" altLang="en-US">
                <a:solidFill>
                  <a:srgbClr val="FF0000"/>
                </a:solidFill>
              </a:rPr>
              <a:t>κλειδώνει και δε θα έχετε πρόσβαση!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/>
              <a:t>Χρησιμοποιήστε την ηλεκτρονική διεύθυνση του Πανεπιστημίου (όχι προσωπικά </a:t>
            </a:r>
            <a:r>
              <a:rPr lang="en-US" altLang="en-US"/>
              <a:t>emails</a:t>
            </a:r>
            <a:r>
              <a:rPr lang="el-GR" altLang="en-US"/>
              <a:t>  </a:t>
            </a:r>
            <a:r>
              <a:rPr lang="en-US" altLang="en-US"/>
              <a:t>big_killer_vazelaras_ole@yahoo.gr)‏, </a:t>
            </a:r>
            <a:r>
              <a:rPr lang="el-GR" altLang="en-US"/>
              <a:t>χρήσιμο και για το </a:t>
            </a:r>
            <a:r>
              <a:rPr lang="en-US" altLang="en-US"/>
              <a:t>MS Teams.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/>
              <a:t>Θα βρείτε την ατζέντα του μαθήματος (τι κάναμε), σημειώσεις, ανακοινώσεις διαφάνειες και άλλα χρήσιμα...</a:t>
            </a:r>
          </a:p>
          <a:p>
            <a:pPr>
              <a:buClr>
                <a:srgbClr val="3333CC"/>
              </a:buClr>
              <a:buFont typeface="Arial" panose="020B0604020202020204" pitchFamily="34" charset="0"/>
              <a:buChar char="•"/>
            </a:pPr>
            <a:r>
              <a:rPr lang="el-GR" altLang="en-US"/>
              <a:t>Διαφάνειες;;; Σας βοηθάνε να βλέπετε που εστιάζω στα κομμάτια του βιβλίου. Σας προτείνω να μη διαβάσετε μόνο από το βιβλίο ούτε μόνο από τις διαφάνειες.</a:t>
            </a:r>
          </a:p>
          <a:p>
            <a:pPr>
              <a:buClrTx/>
              <a:buFontTx/>
              <a:buNone/>
            </a:pPr>
            <a:endParaRPr lang="el-GR" alt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1402</Words>
  <Application>Microsoft Macintosh PowerPoint</Application>
  <PresentationFormat>On-screen Show (4:3)</PresentationFormat>
  <Paragraphs>190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Roboto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Alexandros Kaloxylos</dc:creator>
  <cp:lastModifiedBy>6G-IA Office</cp:lastModifiedBy>
  <cp:revision>34</cp:revision>
  <cp:lastPrinted>1601-01-01T00:00:00Z</cp:lastPrinted>
  <dcterms:created xsi:type="dcterms:W3CDTF">1601-01-01T00:00:00Z</dcterms:created>
  <dcterms:modified xsi:type="dcterms:W3CDTF">2026-10-06T13:58:11Z</dcterms:modified>
</cp:coreProperties>
</file>