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73" r:id="rId3"/>
    <p:sldId id="420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95" r:id="rId20"/>
    <p:sldId id="396" r:id="rId21"/>
    <p:sldId id="397" r:id="rId22"/>
    <p:sldId id="398" r:id="rId23"/>
    <p:sldId id="399" r:id="rId24"/>
    <p:sldId id="400" r:id="rId25"/>
    <p:sldId id="401" r:id="rId26"/>
    <p:sldId id="402" r:id="rId27"/>
    <p:sldId id="403" r:id="rId28"/>
    <p:sldId id="404" r:id="rId29"/>
    <p:sldId id="405" r:id="rId30"/>
    <p:sldId id="406" r:id="rId31"/>
    <p:sldId id="407" r:id="rId32"/>
    <p:sldId id="408" r:id="rId33"/>
    <p:sldId id="409" r:id="rId34"/>
    <p:sldId id="410" r:id="rId35"/>
    <p:sldId id="411" r:id="rId36"/>
    <p:sldId id="412" r:id="rId37"/>
    <p:sldId id="413" r:id="rId38"/>
    <p:sldId id="414" r:id="rId39"/>
    <p:sldId id="415" r:id="rId40"/>
    <p:sldId id="416" r:id="rId41"/>
    <p:sldId id="417" r:id="rId42"/>
    <p:sldId id="418" r:id="rId43"/>
    <p:sldId id="419" r:id="rId44"/>
    <p:sldId id="421" r:id="rId45"/>
    <p:sldId id="424" r:id="rId46"/>
    <p:sldId id="425" r:id="rId47"/>
    <p:sldId id="426" r:id="rId48"/>
    <p:sldId id="427" r:id="rId4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401501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11178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4242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118028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616503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2610270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185924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1218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6963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2806693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xmlns="" val="237209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E6D637-1726-4859-94BE-7EF8EB76F460}" type="datetimeFigureOut">
              <a:rPr lang="el-GR" smtClean="0">
                <a:solidFill>
                  <a:srgbClr val="696464"/>
                </a:solidFill>
              </a:rPr>
              <a:pPr/>
              <a:t>30/10/2017</a:t>
            </a:fld>
            <a:endParaRPr lang="el-GR">
              <a:solidFill>
                <a:srgbClr val="696464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>
              <a:solidFill>
                <a:srgbClr val="696464"/>
              </a:solidFill>
            </a:endParaRPr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9174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57224" y="3500438"/>
            <a:ext cx="7715304" cy="1600200"/>
          </a:xfrm>
        </p:spPr>
        <p:txBody>
          <a:bodyPr/>
          <a:lstStyle/>
          <a:p>
            <a:r>
              <a:rPr lang="el-GR" dirty="0" smtClean="0"/>
              <a:t>5. Συσχέτιση και Παλινδρόμηση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Εισαγωγή στην </a:t>
            </a:r>
            <a:r>
              <a:rPr lang="el-GR" dirty="0" err="1" smtClean="0"/>
              <a:t>Βιοστατιστική</a:t>
            </a:r>
            <a:endParaRPr lang="el-GR" dirty="0"/>
          </a:p>
        </p:txBody>
      </p:sp>
      <p:sp>
        <p:nvSpPr>
          <p:cNvPr id="4" name="2 - Υπότιτλος"/>
          <p:cNvSpPr txBox="1">
            <a:spLocks/>
          </p:cNvSpPr>
          <p:nvPr/>
        </p:nvSpPr>
        <p:spPr>
          <a:xfrm>
            <a:off x="2357422" y="5572140"/>
            <a:ext cx="6400800" cy="5143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None/>
              <a:defRPr/>
            </a:pPr>
            <a:r>
              <a:rPr lang="el-GR" sz="2600">
                <a:solidFill>
                  <a:srgbClr val="696464"/>
                </a:solidFill>
              </a:rPr>
              <a:t>Π. Ανδριόπουλος</a:t>
            </a:r>
            <a:endParaRPr lang="el-GR" sz="2600" dirty="0">
              <a:solidFill>
                <a:srgbClr val="69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912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EPM\epm101_102_103_105\epm102\sc14\media\grph\sc14s4-2grph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4320480" cy="3240360"/>
          </a:xfrm>
          <a:prstGeom prst="rect">
            <a:avLst/>
          </a:prstGeom>
          <a:noFill/>
        </p:spPr>
      </p:pic>
      <p:pic>
        <p:nvPicPr>
          <p:cNvPr id="2052" name="Picture 4" descr="C:\EPM\epm101_102_103_105\epm102\sc14\media\grph\sc14s4-2grph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284984"/>
            <a:ext cx="4386064" cy="32895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85786" y="571480"/>
            <a:ext cx="72425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 δεν υπάρχει γραμμική σχέση τότε το </a:t>
            </a:r>
            <a:r>
              <a:rPr lang="en-US" dirty="0" smtClean="0"/>
              <a:t>r</a:t>
            </a:r>
            <a:r>
              <a:rPr lang="el-GR" dirty="0" smtClean="0"/>
              <a:t> είναι μηδέν.  </a:t>
            </a:r>
          </a:p>
          <a:p>
            <a:r>
              <a:rPr lang="el-GR" dirty="0" smtClean="0"/>
              <a:t>Δεν ισχύει όμως πάντοτε αυτό καθώς μπορεί να υπάρχει και ισχυρότατη μη γραμμική συσχέτιση…..</a:t>
            </a:r>
            <a:endParaRPr lang="el-GR" dirty="0"/>
          </a:p>
        </p:txBody>
      </p:sp>
      <p:pic>
        <p:nvPicPr>
          <p:cNvPr id="1026" name="Picture 2" descr="C:\EPM\epm101_102_103_105\epm102\sc14\media\grph\sc14s4-3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643182"/>
            <a:ext cx="3810000" cy="2857500"/>
          </a:xfrm>
          <a:prstGeom prst="rect">
            <a:avLst/>
          </a:prstGeom>
          <a:noFill/>
        </p:spPr>
      </p:pic>
      <p:pic>
        <p:nvPicPr>
          <p:cNvPr id="1028" name="Picture 4" descr="C:\EPM\epm101_102_103_105\epm102\sc14\media\grph\sc14s4-3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2500306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500034" y="428604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 </a:t>
            </a:r>
            <a:r>
              <a:rPr lang="el-GR" dirty="0" smtClean="0"/>
              <a:t>Συντελεστής </a:t>
            </a:r>
            <a:r>
              <a:rPr lang="en-US" dirty="0" smtClean="0"/>
              <a:t>Pearson‘s </a:t>
            </a:r>
            <a:r>
              <a:rPr lang="el-GR" dirty="0" smtClean="0"/>
              <a:t>είναι ένα μέτρο της διασποράς των σημείων γύρω από μια </a:t>
            </a:r>
            <a:r>
              <a:rPr lang="el-GR" dirty="0" err="1" smtClean="0"/>
              <a:t>υπορρητη</a:t>
            </a:r>
            <a:r>
              <a:rPr lang="el-GR" dirty="0" smtClean="0"/>
              <a:t> τάση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571472" y="1785926"/>
            <a:ext cx="75724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Μπορούμε ν</a:t>
            </a:r>
            <a:r>
              <a:rPr lang="en-US" b="1" dirty="0" smtClean="0"/>
              <a:t>a</a:t>
            </a:r>
            <a:r>
              <a:rPr lang="el-GR" b="1" dirty="0" smtClean="0"/>
              <a:t> θεωρήσουμε ότι το τετράγωνο του </a:t>
            </a:r>
            <a:r>
              <a:rPr lang="en-US" b="1" dirty="0" smtClean="0"/>
              <a:t>r 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i="1" dirty="0" smtClean="0"/>
              <a:t>“To </a:t>
            </a:r>
            <a:r>
              <a:rPr lang="el-GR" i="1" dirty="0" smtClean="0"/>
              <a:t>ποσοστό της διακύμανσης της μεταβλητής </a:t>
            </a:r>
            <a:r>
              <a:rPr lang="en-US" i="1" dirty="0" smtClean="0"/>
              <a:t>y </a:t>
            </a:r>
            <a:r>
              <a:rPr lang="el-GR" i="1" dirty="0" smtClean="0"/>
              <a:t>που οφείλεται στην γραμμική της σχέση με την μεταβλητή </a:t>
            </a:r>
            <a:r>
              <a:rPr lang="en-US" i="1" dirty="0" smtClean="0"/>
              <a:t>x."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357166"/>
            <a:ext cx="79296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Προϋποθέσεις  </a:t>
            </a:r>
            <a:endParaRPr lang="en-US" dirty="0"/>
          </a:p>
          <a:p>
            <a:r>
              <a:rPr lang="el-GR" dirty="0" smtClean="0"/>
              <a:t>Μπορούμε να υπολογίσουμε </a:t>
            </a:r>
            <a:r>
              <a:rPr lang="en-US" dirty="0" smtClean="0"/>
              <a:t>Pearson's </a:t>
            </a:r>
            <a:r>
              <a:rPr lang="el-GR" dirty="0" smtClean="0"/>
              <a:t>για κάθε δεδομένα. Ωστόσο έχει </a:t>
            </a:r>
            <a:r>
              <a:rPr lang="el-GR" dirty="0" err="1" smtClean="0"/>
              <a:t>νοήμα</a:t>
            </a:r>
            <a:r>
              <a:rPr lang="el-GR" dirty="0" smtClean="0"/>
              <a:t> κυρίως αν τα δεδομένα ακολουθούν κανονική κατανομή.</a:t>
            </a:r>
          </a:p>
          <a:p>
            <a:endParaRPr lang="en-US" dirty="0"/>
          </a:p>
          <a:p>
            <a:r>
              <a:rPr lang="el-GR" dirty="0" smtClean="0"/>
              <a:t>Τα δεδομένα αυτά έχουν περίπου ελλειπτικό σχήμα σε ένα γράφημα. </a:t>
            </a:r>
            <a:r>
              <a:rPr lang="el-GR" dirty="0" err="1" smtClean="0"/>
              <a:t>Διαφορεικά</a:t>
            </a:r>
            <a:r>
              <a:rPr lang="el-GR" dirty="0" smtClean="0"/>
              <a:t> δεν είναι κανονική η κατανομή τους.</a:t>
            </a:r>
            <a:endParaRPr lang="en-US" dirty="0"/>
          </a:p>
        </p:txBody>
      </p:sp>
      <p:pic>
        <p:nvPicPr>
          <p:cNvPr id="52228" name="Picture 4" descr="C:\EPM\epm101_102_103_105\epm102\sc14\media\grph\sc14s5grph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571744"/>
            <a:ext cx="3810000" cy="2857500"/>
          </a:xfrm>
          <a:prstGeom prst="rect">
            <a:avLst/>
          </a:prstGeom>
          <a:noFill/>
        </p:spPr>
      </p:pic>
      <p:pic>
        <p:nvPicPr>
          <p:cNvPr id="52230" name="Picture 6" descr="C:\EPM\epm101_102_103_105\epm102\sc14\media\grph\sc14s5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71462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14348" y="428604"/>
            <a:ext cx="76438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Άλλη μια παραδοχή ε</a:t>
            </a:r>
            <a:r>
              <a:rPr lang="el-GR" dirty="0" smtClean="0"/>
              <a:t>ίναι ότι όλες οι παρατηρήσεις είναι ανεξάρτητες. Αυτό σημαίνει έχουμε μόνο μια παρατήρηση σε κάθε μεταβλητή αντιστοιχεί σε ένα άτομο.</a:t>
            </a:r>
          </a:p>
          <a:p>
            <a:endParaRPr lang="el-GR" dirty="0" smtClean="0"/>
          </a:p>
          <a:p>
            <a:r>
              <a:rPr lang="el-GR" dirty="0" smtClean="0"/>
              <a:t>Αν για παράδειγμα σε μια μελέτη εγκύων γυναικών μετρήσουμε επίπεδα αρτηριακής πίεσης και επίπεδο οιστρογόνων σε διαφορετι</a:t>
            </a:r>
            <a:r>
              <a:rPr lang="el-GR" dirty="0" smtClean="0"/>
              <a:t>κές εβδομάδες κύησης </a:t>
            </a:r>
            <a:r>
              <a:rPr lang="el-GR" dirty="0" err="1" smtClean="0"/>
              <a:t>π.χ</a:t>
            </a:r>
            <a:r>
              <a:rPr lang="el-GR" dirty="0" smtClean="0"/>
              <a:t> 5 φορές για κάθε γυναίκα, δεν μπορούμε να συσχετίσουμε όλα τα ζεύγη τιμών. Απαιτείται διαφορετική ανάλυση.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214290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Ο συντελεστής </a:t>
            </a:r>
            <a:r>
              <a:rPr lang="en-US" dirty="0" smtClean="0"/>
              <a:t> </a:t>
            </a:r>
            <a:r>
              <a:rPr lang="en-US" dirty="0"/>
              <a:t>r </a:t>
            </a:r>
            <a:r>
              <a:rPr lang="el-GR" dirty="0" smtClean="0"/>
              <a:t>μπορεί να κυμαίνεται μεταξύ </a:t>
            </a:r>
            <a:r>
              <a:rPr lang="en-US" dirty="0" smtClean="0"/>
              <a:t>-</a:t>
            </a:r>
            <a:r>
              <a:rPr lang="en-US" dirty="0"/>
              <a:t>1 </a:t>
            </a:r>
            <a:r>
              <a:rPr lang="el-GR" dirty="0" smtClean="0"/>
              <a:t>και</a:t>
            </a:r>
            <a:r>
              <a:rPr lang="en-US" dirty="0" smtClean="0"/>
              <a:t> </a:t>
            </a:r>
            <a:r>
              <a:rPr lang="en-US" dirty="0"/>
              <a:t>+1.</a:t>
            </a:r>
          </a:p>
          <a:p>
            <a:r>
              <a:rPr lang="el-GR" dirty="0" smtClean="0"/>
              <a:t>Μια τιμή </a:t>
            </a:r>
            <a:r>
              <a:rPr lang="en-US" dirty="0" smtClean="0"/>
              <a:t> </a:t>
            </a:r>
            <a:r>
              <a:rPr lang="en-US" dirty="0"/>
              <a:t>+1 </a:t>
            </a:r>
            <a:r>
              <a:rPr lang="el-GR" dirty="0" smtClean="0"/>
              <a:t>δηλώνει απόλυτα θετική συσχέτιση</a:t>
            </a:r>
            <a:endParaRPr lang="en-US" dirty="0"/>
          </a:p>
          <a:p>
            <a:r>
              <a:rPr lang="el-GR" dirty="0" smtClean="0"/>
              <a:t>Μια τιμή -</a:t>
            </a:r>
            <a:r>
              <a:rPr lang="en-US" dirty="0" smtClean="0"/>
              <a:t>1 </a:t>
            </a:r>
            <a:r>
              <a:rPr lang="el-GR" dirty="0" smtClean="0"/>
              <a:t>δηλώνει απόλυτα αρνητική</a:t>
            </a:r>
            <a:endParaRPr lang="en-US" dirty="0"/>
          </a:p>
          <a:p>
            <a:r>
              <a:rPr lang="el-GR" dirty="0" smtClean="0"/>
              <a:t>Μια τιμή 0 δηλώνει μη γραμμική συσχέτιση</a:t>
            </a:r>
          </a:p>
          <a:p>
            <a:endParaRPr lang="en-US" dirty="0"/>
          </a:p>
          <a:p>
            <a:r>
              <a:rPr lang="el-GR" dirty="0" smtClean="0"/>
              <a:t>Ένας υψηλός συντελεστής μπορεί να δείξει ασθενή συσχέτιση σε ένα γράφημα</a:t>
            </a:r>
            <a:endParaRPr lang="el-GR" dirty="0" smtClean="0"/>
          </a:p>
        </p:txBody>
      </p:sp>
      <p:sp>
        <p:nvSpPr>
          <p:cNvPr id="3" name="2 - Ορθογώνιο"/>
          <p:cNvSpPr/>
          <p:nvPr/>
        </p:nvSpPr>
        <p:spPr>
          <a:xfrm>
            <a:off x="642910" y="2285992"/>
            <a:ext cx="7143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Στο παράδειγμα αυτό η σχέση μεταξύ </a:t>
            </a:r>
            <a:r>
              <a:rPr lang="el-GR" dirty="0" err="1" smtClean="0"/>
              <a:t>επιπολασμού</a:t>
            </a:r>
            <a:r>
              <a:rPr lang="el-GR" dirty="0" smtClean="0"/>
              <a:t> γρίπης και εποχής δεν θα είχε υψηλό συντελεστή καθώς υπάρχει κυκλική εποχικότητα</a:t>
            </a:r>
          </a:p>
          <a:p>
            <a:endParaRPr lang="el-GR" dirty="0"/>
          </a:p>
        </p:txBody>
      </p:sp>
      <p:pic>
        <p:nvPicPr>
          <p:cNvPr id="50178" name="Picture 2" descr="C:\EPM\epm101_102_103_105\epm102\sc14\media\grph\sc14s6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71475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C:\EPM\epm101_102_103_105\epm102\sc14\media\grph\sc14s6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000108"/>
            <a:ext cx="3810000" cy="2857500"/>
          </a:xfrm>
          <a:prstGeom prst="rect">
            <a:avLst/>
          </a:prstGeom>
          <a:noFill/>
        </p:spPr>
      </p:pic>
      <p:sp>
        <p:nvSpPr>
          <p:cNvPr id="5" name="4 - TextBox"/>
          <p:cNvSpPr txBox="1"/>
          <p:nvPr/>
        </p:nvSpPr>
        <p:spPr>
          <a:xfrm>
            <a:off x="571472" y="4572008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Τι ποσοστό της συσχέτισης εξηγείται από το συντελεστή?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714348" y="500042"/>
            <a:ext cx="78581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Δεν είναι εύκολο να ερμηνεύσουμε την  συσχέτιση, μπορεί να υπάρχουν πολλαπλές εξηγήσεις. Συσχέτιση δεν σημαίνει αιτιότητα.</a:t>
            </a:r>
          </a:p>
          <a:p>
            <a:endParaRPr lang="en-US" dirty="0"/>
          </a:p>
          <a:p>
            <a:r>
              <a:rPr lang="el-GR" dirty="0" smtClean="0"/>
              <a:t>Τι ακριβώς αντιπροσωπεύουν οι μεταβλητές είναι βασικό στην ερμηνεία των αποτελεσμάτων. </a:t>
            </a:r>
          </a:p>
          <a:p>
            <a:r>
              <a:rPr lang="el-GR" dirty="0" smtClean="0"/>
              <a:t>Με τον συντελεστή </a:t>
            </a:r>
            <a:r>
              <a:rPr lang="en-US" dirty="0" smtClean="0"/>
              <a:t>Pearson </a:t>
            </a:r>
            <a:r>
              <a:rPr lang="el-GR" dirty="0" smtClean="0"/>
              <a:t>δεν ελέγχουμε υποθέσεις. Συνήθως απλά τις διατυπώνουμε. </a:t>
            </a:r>
          </a:p>
          <a:p>
            <a:endParaRPr lang="el-GR" dirty="0" smtClean="0"/>
          </a:p>
          <a:p>
            <a:r>
              <a:rPr lang="el-GR" dirty="0" smtClean="0"/>
              <a:t>Για τον έλεγχο τέτοιων υποθέσεων με επίπεδο στατιστικής σημαντικότητας προχωράμε σε γραμμική παλινδρόμηση.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85786" y="357166"/>
            <a:ext cx="67866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3 βασικά σημεία</a:t>
            </a:r>
            <a:r>
              <a:rPr lang="en-US" dirty="0" smtClean="0"/>
              <a:t>:</a:t>
            </a:r>
            <a:endParaRPr lang="en-US" dirty="0"/>
          </a:p>
          <a:p>
            <a:r>
              <a:rPr lang="el-GR" dirty="0" smtClean="0"/>
              <a:t>Τα δεδομένα απεικονίζονται σε γράφημα</a:t>
            </a:r>
          </a:p>
          <a:p>
            <a:r>
              <a:rPr lang="el-GR" dirty="0" smtClean="0"/>
              <a:t>Ο συντελεστής</a:t>
            </a:r>
            <a:r>
              <a:rPr lang="en-US" dirty="0" smtClean="0"/>
              <a:t> </a:t>
            </a:r>
            <a:r>
              <a:rPr lang="en-US" dirty="0"/>
              <a:t>r </a:t>
            </a:r>
            <a:r>
              <a:rPr lang="el-GR" dirty="0" smtClean="0"/>
              <a:t>δίνεται με 2 δεκαδικά ψηφία.</a:t>
            </a:r>
          </a:p>
          <a:p>
            <a:r>
              <a:rPr lang="el-GR" dirty="0" smtClean="0"/>
              <a:t>Ο αριθμός παρατηρήσεων πρέπει να αναφέρεται.</a:t>
            </a:r>
            <a:endParaRPr lang="en-US" dirty="0"/>
          </a:p>
        </p:txBody>
      </p:sp>
      <p:pic>
        <p:nvPicPr>
          <p:cNvPr id="47106" name="Picture 2" descr="C:\EPM\epm101_102_103_105\epm102\sc14\media\grph\sc14s7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143116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928662" y="500042"/>
            <a:ext cx="69294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 smtClean="0"/>
              <a:t>Συσχέτιση μεταξύ κατανάλωσης τσιγάρων και ετήσια θνητότητας σε 10 πόλεις των ΗΠΑ</a:t>
            </a:r>
            <a:endParaRPr lang="el-GR" dirty="0"/>
          </a:p>
        </p:txBody>
      </p:sp>
      <p:pic>
        <p:nvPicPr>
          <p:cNvPr id="46082" name="Picture 2" descr="C:\EPM\epm101_102_103_105\epm102\sc14\media\grph\sc14s7-1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92880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115616" y="548680"/>
            <a:ext cx="67151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Δυο  είναι οι λόγοι που εξετάζουμε την σχέση μεταξύ δυο μεταβλητών.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l-GR" dirty="0" smtClean="0"/>
              <a:t>Αυξάνουν οι τιμές της μιας (ή μειώνονται) όταν αυξάνονται οι τιμές της άλλης?</a:t>
            </a:r>
            <a:endParaRPr lang="en-US" dirty="0"/>
          </a:p>
          <a:p>
            <a:endParaRPr lang="el-GR" b="1" dirty="0" smtClean="0"/>
          </a:p>
          <a:p>
            <a:r>
              <a:rPr lang="el-GR" b="1" dirty="0" smtClean="0"/>
              <a:t>Η μέθοδος που χρησιμοποιούμε ονομάζεται συσχέτιση</a:t>
            </a:r>
            <a:endParaRPr lang="en-US" dirty="0"/>
          </a:p>
          <a:p>
            <a:endParaRPr lang="en-US" dirty="0" smtClean="0"/>
          </a:p>
          <a:p>
            <a:r>
              <a:rPr lang="el-GR" dirty="0" smtClean="0"/>
              <a:t>2. Ποια είναι η τιμή μιας μεταβλητής όταν γνωρίζουμε την μεταβλητή της άλλης?</a:t>
            </a:r>
          </a:p>
          <a:p>
            <a:endParaRPr lang="en-US" dirty="0"/>
          </a:p>
          <a:p>
            <a:r>
              <a:rPr lang="el-GR" b="1" dirty="0" smtClean="0"/>
              <a:t>Η μέθοδος που χρησιμοποιούμε είναι η γραμμική παλινδρόμηση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428596" y="357166"/>
            <a:ext cx="80010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Προσοχή στις ακραίες τιμές</a:t>
            </a:r>
          </a:p>
          <a:p>
            <a:endParaRPr lang="el-GR" b="1" dirty="0" smtClean="0"/>
          </a:p>
          <a:p>
            <a:r>
              <a:rPr lang="el-GR" dirty="0" smtClean="0"/>
              <a:t>Ακραίες τιμές μπορεί να οδηγήσουν σε λάθος εκτιμήσεις</a:t>
            </a:r>
          </a:p>
          <a:p>
            <a:endParaRPr lang="en-US" dirty="0"/>
          </a:p>
          <a:p>
            <a:r>
              <a:rPr lang="el-GR" dirty="0" smtClean="0"/>
              <a:t>Διάγραμμα 1. </a:t>
            </a:r>
            <a:r>
              <a:rPr lang="en-US" dirty="0" smtClean="0"/>
              <a:t> </a:t>
            </a:r>
            <a:r>
              <a:rPr lang="en-US" dirty="0"/>
              <a:t>18 </a:t>
            </a:r>
            <a:r>
              <a:rPr lang="el-GR" dirty="0" smtClean="0"/>
              <a:t>παρατηρήσεις με </a:t>
            </a:r>
            <a:r>
              <a:rPr lang="en-US" dirty="0" smtClean="0"/>
              <a:t>Pearson 0.7341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Διάγραμμα 2. 17 παρατηρήσεις με </a:t>
            </a:r>
            <a:r>
              <a:rPr lang="en-US" dirty="0" smtClean="0"/>
              <a:t>r= 0.0138</a:t>
            </a:r>
            <a:endParaRPr lang="en-US" dirty="0"/>
          </a:p>
        </p:txBody>
      </p:sp>
      <p:pic>
        <p:nvPicPr>
          <p:cNvPr id="45058" name="Picture 2" descr="C:\EPM\epm101_102_103_105\epm102\sc14\media\grph\sc14s8grph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928934"/>
            <a:ext cx="3810000" cy="2857500"/>
          </a:xfrm>
          <a:prstGeom prst="rect">
            <a:avLst/>
          </a:prstGeom>
          <a:noFill/>
        </p:spPr>
      </p:pic>
      <p:pic>
        <p:nvPicPr>
          <p:cNvPr id="45060" name="Picture 4" descr="C:\EPM\epm101_102_103_105\epm102\sc14\media\grph\sc14s8grph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3000372"/>
            <a:ext cx="3810000" cy="28575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357158" y="5500702"/>
            <a:ext cx="8572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ακραία αυτή τιμή μπορεί να είναι απόλυτα σωστή. Προσέξτε πως αλλάζει όμως το αποτέλεσμα.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428604"/>
            <a:ext cx="75724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Όταν θεωρούμε ότι μια μεταβλητή εξαρτάται από μια άλλη είναι δόκιμο να </a:t>
            </a:r>
            <a:r>
              <a:rPr lang="el-GR" dirty="0" err="1" smtClean="0"/>
              <a:t>ποσοτικοποιήσουμε</a:t>
            </a:r>
            <a:r>
              <a:rPr lang="el-GR" dirty="0" smtClean="0"/>
              <a:t> την σχέση αυτή.</a:t>
            </a:r>
            <a:r>
              <a:rPr lang="el-GR" dirty="0" smtClean="0"/>
              <a:t> Αν το κάνουμε αυτό μπορούμε να προβλέψουμε την τιμή της </a:t>
            </a:r>
            <a:r>
              <a:rPr lang="en-US" dirty="0" smtClean="0"/>
              <a:t>y </a:t>
            </a:r>
            <a:r>
              <a:rPr lang="el-GR" dirty="0" smtClean="0"/>
              <a:t>για κάθε χ</a:t>
            </a:r>
          </a:p>
          <a:p>
            <a:endParaRPr lang="el-GR" dirty="0" smtClean="0"/>
          </a:p>
          <a:p>
            <a:r>
              <a:rPr lang="el-GR" dirty="0" smtClean="0"/>
              <a:t>Αυτό ονομάζεται παλινδρόμηση. Θα μιλήσουμε για την γραμμική παλινδρόμηση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r>
              <a:rPr lang="el-GR" b="1" dirty="0" smtClean="0"/>
              <a:t>Η συσχέτιση </a:t>
            </a:r>
            <a:r>
              <a:rPr lang="el-GR" b="1" dirty="0" err="1" smtClean="0"/>
              <a:t>ποσοτικοποιεί</a:t>
            </a:r>
            <a:r>
              <a:rPr lang="el-GR" b="1" dirty="0" smtClean="0"/>
              <a:t> την δύναμη της σχέσης μεταξύ δυο ποσοτικών μεταβλητών.</a:t>
            </a:r>
          </a:p>
          <a:p>
            <a:endParaRPr lang="en-US" dirty="0"/>
          </a:p>
          <a:p>
            <a:r>
              <a:rPr lang="el-GR" b="1" dirty="0" smtClean="0"/>
              <a:t>Η παλινδρόμηση μελετά την σχέση μεταξύ δυο μεταβλητών όταν η μια εξαρτάται από την άλλη.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357158" y="500042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Τι είναι η γραμμική παλινδρόμηση</a:t>
            </a:r>
            <a:r>
              <a:rPr lang="en-US" sz="1600" b="1" dirty="0" smtClean="0"/>
              <a:t>?</a:t>
            </a:r>
            <a:endParaRPr lang="en-US" sz="1600" dirty="0"/>
          </a:p>
          <a:p>
            <a:endParaRPr lang="el-GR" sz="1600" dirty="0" smtClean="0"/>
          </a:p>
          <a:p>
            <a:r>
              <a:rPr lang="el-GR" sz="1600" dirty="0" smtClean="0"/>
              <a:t>Το γράφημα μας δείχνει τα ζεύγη των τιμών</a:t>
            </a:r>
          </a:p>
          <a:p>
            <a:endParaRPr lang="en-US" sz="1600" dirty="0"/>
          </a:p>
          <a:p>
            <a:r>
              <a:rPr lang="el-GR" sz="1600" dirty="0" smtClean="0"/>
              <a:t>Ο απλούστερος τρόπος είναι να θεωρήσουμε ότι μια τυχόν συσχέτιση συνοψίζεται σε μια απλή γραμμή μεταξύ των στοιχείων.</a:t>
            </a:r>
            <a:endParaRPr lang="el-GR" sz="1600" dirty="0"/>
          </a:p>
        </p:txBody>
      </p:sp>
      <p:pic>
        <p:nvPicPr>
          <p:cNvPr id="43011" name="Picture 3" descr="C:\EPM\epm101_102_103_105\epm102\sc15\media\grph\sc15s2-1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71462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000100" y="428604"/>
            <a:ext cx="70009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Ο στόχος είναι να βρούμε την κατάλληλη γραμμή. </a:t>
            </a:r>
          </a:p>
          <a:p>
            <a:endParaRPr lang="el-GR" dirty="0" smtClean="0"/>
          </a:p>
          <a:p>
            <a:r>
              <a:rPr lang="el-GR" dirty="0" smtClean="0"/>
              <a:t>Πως θα την βρούμε όμως? </a:t>
            </a:r>
            <a:endParaRPr lang="en-US" dirty="0"/>
          </a:p>
        </p:txBody>
      </p:sp>
      <p:pic>
        <p:nvPicPr>
          <p:cNvPr id="41986" name="Picture 2" descr="C:\EPM\epm101_102_103_105\epm102\sc15\media\grph\sc15s3-0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335756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85786" y="357166"/>
            <a:ext cx="7429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πιο ακριβής γραμμή είναι αυτή που απέχει το λιγότερο από όλα τα σημεία.</a:t>
            </a:r>
          </a:p>
          <a:p>
            <a:r>
              <a:rPr lang="el-GR" dirty="0" smtClean="0"/>
              <a:t>Ένας τρόπος να την βρούμε είναι με την μέθοδο των ελάχιστων τετραγώνων. Η μέθοδος αυτή βασίζεται στις κάθετες αποστάσεις των σημείων από την γραμμή.</a:t>
            </a:r>
            <a:endParaRPr lang="el-GR" dirty="0"/>
          </a:p>
        </p:txBody>
      </p:sp>
      <p:pic>
        <p:nvPicPr>
          <p:cNvPr id="40962" name="Picture 2" descr="C:\EPM\epm101_102_103_105\epm102\sc15\media\grph\sc15s3-0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857364"/>
            <a:ext cx="3810000" cy="2857500"/>
          </a:xfrm>
          <a:prstGeom prst="rect">
            <a:avLst/>
          </a:prstGeom>
          <a:noFill/>
        </p:spPr>
      </p:pic>
      <p:pic>
        <p:nvPicPr>
          <p:cNvPr id="40964" name="Picture 4" descr="C:\EPM\epm101_102_103_105\epm102\sc15\media\grph\sc15s3-1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164305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14348" y="428604"/>
            <a:ext cx="74295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Κάθε κάθετη απόσταση είναι</a:t>
            </a:r>
            <a:r>
              <a:rPr lang="en-US" dirty="0" smtClean="0"/>
              <a:t> </a:t>
            </a:r>
            <a:r>
              <a:rPr lang="el-GR" dirty="0" smtClean="0"/>
              <a:t>η διαφορά μεταξύ της παρατηρούμενης τιμής </a:t>
            </a:r>
            <a:r>
              <a:rPr lang="en-US" dirty="0" smtClean="0"/>
              <a:t>Y </a:t>
            </a:r>
            <a:r>
              <a:rPr lang="el-GR" dirty="0" smtClean="0"/>
              <a:t>και της τιμής που αντιστοιχεί στην γραμμή της παλινδρόμησης για κάθε Χ</a:t>
            </a:r>
          </a:p>
          <a:p>
            <a:r>
              <a:rPr lang="el-GR" dirty="0" smtClean="0"/>
              <a:t>Αυτή η απόσταση ονομάζεται υπόλοιπο. Κάθε υπόλοιπο συμβολίζεται με</a:t>
            </a:r>
            <a:r>
              <a:rPr lang="en-US" dirty="0"/>
              <a:t> </a:t>
            </a:r>
            <a:r>
              <a:rPr lang="en-US" i="1" dirty="0" err="1"/>
              <a:t>e</a:t>
            </a:r>
            <a:r>
              <a:rPr lang="en-US" i="1" baseline="-25000" dirty="0" err="1"/>
              <a:t>i</a:t>
            </a:r>
            <a:r>
              <a:rPr lang="en-US" dirty="0" smtClean="0"/>
              <a:t>.</a:t>
            </a:r>
            <a:endParaRPr lang="el-GR" dirty="0" smtClean="0"/>
          </a:p>
          <a:p>
            <a:endParaRPr lang="en-US" dirty="0"/>
          </a:p>
          <a:p>
            <a:r>
              <a:rPr lang="el-GR" dirty="0" smtClean="0"/>
              <a:t>Τα υπόλοιπα μπορεί να είναι θετικά ή αρνητικά. Όταν προστεθούν το άθροισμά τους είναι μηδέν. Για αυτό χρησιμοποιούμε τα τετράγωνά τους </a:t>
            </a:r>
            <a:r>
              <a:rPr lang="en-US" dirty="0"/>
              <a:t> </a:t>
            </a:r>
            <a:r>
              <a:rPr lang="en-US" i="1" dirty="0" smtClean="0"/>
              <a:t>e</a:t>
            </a:r>
            <a:r>
              <a:rPr lang="en-US" i="1" baseline="-25000" dirty="0" smtClean="0"/>
              <a:t>i</a:t>
            </a:r>
            <a:r>
              <a:rPr lang="en-US" baseline="30000" dirty="0" smtClean="0"/>
              <a:t>2</a:t>
            </a:r>
            <a:endParaRPr lang="en-US" dirty="0"/>
          </a:p>
        </p:txBody>
      </p:sp>
      <p:pic>
        <p:nvPicPr>
          <p:cNvPr id="3" name="Picture 2" descr="C:\EPM\epm101_102_103_105\epm102\sc15\media\grph\sc15s3-2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307181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285720" y="285728"/>
            <a:ext cx="77867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καλύτερη δυνατή γραμμή ονομάζεται γραμμή παλινδρόμησης</a:t>
            </a:r>
          </a:p>
          <a:p>
            <a:r>
              <a:rPr lang="el-GR" dirty="0" smtClean="0"/>
              <a:t>Είναι η παλινδρόμηση του Υ στο Χ</a:t>
            </a:r>
          </a:p>
          <a:p>
            <a:r>
              <a:rPr lang="el-GR" dirty="0" smtClean="0"/>
              <a:t>Στο παράδειγμα της αιμοσφαιρίνης με την ηλικία έχουμε τις τιμές αιμοσφαιρίνης για κάθε ηλικία</a:t>
            </a:r>
            <a:endParaRPr lang="en-US" dirty="0"/>
          </a:p>
        </p:txBody>
      </p:sp>
      <p:pic>
        <p:nvPicPr>
          <p:cNvPr id="38916" name="Picture 4" descr="C:\EPM\epm101_102_103_105\epm102\sc15\media\grph\sc15s3-4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292893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857224" y="428604"/>
            <a:ext cx="72152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μαθηματική έκφραση είναι 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i="1" dirty="0"/>
              <a:t>y = a + </a:t>
            </a:r>
            <a:r>
              <a:rPr lang="en-US" i="1" dirty="0" err="1"/>
              <a:t>bx</a:t>
            </a:r>
            <a:endParaRPr lang="en-US" dirty="0"/>
          </a:p>
          <a:p>
            <a:r>
              <a:rPr lang="el-GR" dirty="0" smtClean="0"/>
              <a:t>Όπου α η σταθερά και </a:t>
            </a:r>
            <a:r>
              <a:rPr lang="en-US" i="1" dirty="0" smtClean="0"/>
              <a:t>b</a:t>
            </a:r>
            <a:r>
              <a:rPr lang="en-US" dirty="0"/>
              <a:t> </a:t>
            </a:r>
            <a:r>
              <a:rPr lang="el-GR" dirty="0" smtClean="0"/>
              <a:t>η κλίση της καμπύλης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7890" name="Picture 2" descr="C:\EPM\epm101_102_103_105\epm102\sc15\media\grph\sc15s3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235743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14348" y="500042"/>
            <a:ext cx="72152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Μπορούμε να υπολογίσουμε την κλίση με δυο σημεία.</a:t>
            </a:r>
          </a:p>
          <a:p>
            <a:endParaRPr lang="en-US" dirty="0"/>
          </a:p>
          <a:p>
            <a:r>
              <a:rPr lang="el-GR" dirty="0" smtClean="0"/>
              <a:t>Το σημεί</a:t>
            </a:r>
            <a:r>
              <a:rPr lang="el-GR" dirty="0" smtClean="0"/>
              <a:t>ο 1 έχει τιμές</a:t>
            </a:r>
            <a:r>
              <a:rPr lang="en-US" dirty="0" smtClean="0"/>
              <a:t> </a:t>
            </a:r>
            <a:r>
              <a:rPr lang="en-US" dirty="0"/>
              <a:t>x = 4, y = 16</a:t>
            </a:r>
            <a:br>
              <a:rPr lang="en-US" dirty="0"/>
            </a:br>
            <a:r>
              <a:rPr lang="el-GR" dirty="0" smtClean="0"/>
              <a:t>Το σημείο 2 έχει τιμές</a:t>
            </a:r>
            <a:r>
              <a:rPr lang="en-US" dirty="0" smtClean="0"/>
              <a:t> </a:t>
            </a:r>
            <a:r>
              <a:rPr lang="en-US" dirty="0"/>
              <a:t>x = 8, y = 22</a:t>
            </a:r>
          </a:p>
          <a:p>
            <a:endParaRPr lang="el-GR" dirty="0" smtClean="0"/>
          </a:p>
          <a:p>
            <a:r>
              <a:rPr lang="el-GR" dirty="0" smtClean="0"/>
              <a:t>Ποια είναι η τιμή του </a:t>
            </a:r>
            <a:r>
              <a:rPr lang="en-US" dirty="0" smtClean="0"/>
              <a:t>b ?</a:t>
            </a:r>
            <a:endParaRPr lang="en-US" dirty="0"/>
          </a:p>
        </p:txBody>
      </p:sp>
      <p:pic>
        <p:nvPicPr>
          <p:cNvPr id="36866" name="Picture 2" descr="C:\EPM\epm101_102_103_105\epm102\sc15\media\grph\sc15s3-6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2500306"/>
            <a:ext cx="3810000" cy="2543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000100" y="500042"/>
            <a:ext cx="62865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 </a:t>
            </a:r>
            <a:r>
              <a:rPr lang="el-GR" dirty="0" smtClean="0"/>
              <a:t>σταθερά είναι η τιμή του </a:t>
            </a:r>
            <a:r>
              <a:rPr lang="en-US" dirty="0" smtClean="0"/>
              <a:t>y </a:t>
            </a:r>
            <a:r>
              <a:rPr lang="el-GR" dirty="0" smtClean="0"/>
              <a:t>στην γραμμή της παλινδρόμησης όταν </a:t>
            </a:r>
            <a:r>
              <a:rPr lang="en-US" dirty="0" smtClean="0"/>
              <a:t>x </a:t>
            </a:r>
            <a:r>
              <a:rPr lang="en-US" dirty="0"/>
              <a:t>= 0</a:t>
            </a:r>
            <a:r>
              <a:rPr lang="en-US" dirty="0" smtClean="0"/>
              <a:t>.</a:t>
            </a:r>
            <a:endParaRPr lang="en-US" dirty="0"/>
          </a:p>
          <a:p>
            <a:r>
              <a:rPr lang="el-GR" dirty="0" smtClean="0"/>
              <a:t>Για </a:t>
            </a:r>
            <a:r>
              <a:rPr lang="en-US" dirty="0" smtClean="0"/>
              <a:t> </a:t>
            </a:r>
            <a:r>
              <a:rPr lang="en-US" dirty="0"/>
              <a:t>x = 0, </a:t>
            </a:r>
            <a:r>
              <a:rPr lang="en-US" dirty="0" smtClean="0"/>
              <a:t> </a:t>
            </a:r>
            <a:r>
              <a:rPr lang="en-US" dirty="0"/>
              <a:t>a = 10</a:t>
            </a:r>
          </a:p>
        </p:txBody>
      </p:sp>
      <p:pic>
        <p:nvPicPr>
          <p:cNvPr id="35842" name="Picture 2" descr="C:\EPM\epm101_102_103_105\epm102\sc15\media\grph\sc15s3-6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00024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043608" y="1052736"/>
            <a:ext cx="67151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i="1" u="sng" dirty="0" smtClean="0"/>
              <a:t>Η Συσχέτιση </a:t>
            </a:r>
            <a:r>
              <a:rPr lang="en-US" b="1" i="1" u="sng" dirty="0" smtClean="0"/>
              <a:t>Correlation</a:t>
            </a:r>
            <a:r>
              <a:rPr lang="en-US" b="1" i="1" dirty="0"/>
              <a:t> </a:t>
            </a:r>
            <a:r>
              <a:rPr lang="el-GR" b="1" i="1" dirty="0" smtClean="0"/>
              <a:t>χρησιμοποιείται για την μελέτη μιας πιθανής γραμμικής (ευθείας γραμμής) σχέσης μεταξύ δυο ποσοτικών μεταβλητών. Μας δείχνει πόσο συσχετίζονται οι δυο μεταβλητές.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Πρώτα απεικονίζουμε τα δεδομένα και μετά </a:t>
            </a:r>
            <a:r>
              <a:rPr lang="el-GR" dirty="0" err="1" smtClean="0"/>
              <a:t>ποσοτικοποιούμε</a:t>
            </a:r>
            <a:r>
              <a:rPr lang="el-GR" dirty="0" smtClean="0"/>
              <a:t> την συσχέτιση</a:t>
            </a:r>
            <a:endParaRPr lang="en-US" dirty="0"/>
          </a:p>
          <a:p>
            <a:pPr algn="just"/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571472" y="357166"/>
            <a:ext cx="79296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Σχήμα 1.</a:t>
            </a:r>
          </a:p>
          <a:p>
            <a:endParaRPr lang="el-GR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= </a:t>
            </a:r>
            <a:r>
              <a:rPr lang="en-US" b="1" dirty="0" smtClean="0"/>
              <a:t>10</a:t>
            </a: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>b = </a:t>
            </a:r>
            <a:r>
              <a:rPr lang="en-US" b="1" dirty="0" smtClean="0"/>
              <a:t>0.5, 1, </a:t>
            </a:r>
            <a:r>
              <a:rPr lang="en-US" b="1" dirty="0" smtClean="0"/>
              <a:t>2</a:t>
            </a:r>
            <a:endParaRPr lang="el-GR" b="1" dirty="0" smtClean="0"/>
          </a:p>
          <a:p>
            <a:endParaRPr lang="el-GR" b="1" dirty="0" smtClean="0"/>
          </a:p>
          <a:p>
            <a:endParaRPr lang="en-US" dirty="0" smtClean="0"/>
          </a:p>
          <a:p>
            <a:r>
              <a:rPr lang="el-GR" dirty="0" smtClean="0"/>
              <a:t>Σχήμα 2. </a:t>
            </a:r>
            <a:endParaRPr lang="en-US" dirty="0"/>
          </a:p>
          <a:p>
            <a:r>
              <a:rPr lang="en-US" dirty="0" smtClean="0"/>
              <a:t>a = </a:t>
            </a:r>
            <a:r>
              <a:rPr lang="en-US" b="1" dirty="0" smtClean="0"/>
              <a:t>5, 10, 20</a:t>
            </a: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>b = </a:t>
            </a:r>
            <a:r>
              <a:rPr lang="en-US" b="1" dirty="0" smtClean="0"/>
              <a:t>1.5</a:t>
            </a:r>
            <a:endParaRPr lang="en-US" dirty="0" smtClean="0"/>
          </a:p>
          <a:p>
            <a:endParaRPr lang="el-GR" dirty="0"/>
          </a:p>
        </p:txBody>
      </p:sp>
      <p:pic>
        <p:nvPicPr>
          <p:cNvPr id="34819" name="Picture 3" descr="C:\EPM\epm101_102_103_105\epm102\sc15\media\grph\sc15s3-7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3714752"/>
            <a:ext cx="3810000" cy="2857500"/>
          </a:xfrm>
          <a:prstGeom prst="rect">
            <a:avLst/>
          </a:prstGeom>
          <a:noFill/>
        </p:spPr>
      </p:pic>
      <p:pic>
        <p:nvPicPr>
          <p:cNvPr id="34821" name="Picture 5" descr="C:\EPM\epm101_102_103_105\epm102\sc15\media\grph\sc15s3-7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342900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357166"/>
            <a:ext cx="707236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Μέχρι τώρα απλά περιγράψαμε την ευθεία </a:t>
            </a:r>
            <a:r>
              <a:rPr lang="en-US" dirty="0" smtClean="0"/>
              <a:t>y=</a:t>
            </a:r>
            <a:r>
              <a:rPr lang="en-US" dirty="0" err="1" smtClean="0"/>
              <a:t>a+bx</a:t>
            </a:r>
            <a:endParaRPr lang="el-GR" dirty="0" smtClean="0"/>
          </a:p>
          <a:p>
            <a:endParaRPr lang="en-US" dirty="0"/>
          </a:p>
          <a:p>
            <a:r>
              <a:rPr lang="el-GR" dirty="0" smtClean="0"/>
              <a:t>Όπου 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l-GR" dirty="0" smtClean="0"/>
              <a:t> και </a:t>
            </a:r>
            <a:r>
              <a:rPr lang="en-US" dirty="0" smtClean="0"/>
              <a:t>b </a:t>
            </a:r>
            <a:r>
              <a:rPr lang="el-GR" dirty="0" smtClean="0"/>
              <a:t>υπολογίσθηκαν από τα δεδομένα</a:t>
            </a:r>
          </a:p>
          <a:p>
            <a:endParaRPr lang="en-US" dirty="0"/>
          </a:p>
          <a:p>
            <a:r>
              <a:rPr lang="el-GR" dirty="0" smtClean="0"/>
              <a:t>Η εξίσωση της παλινδρόμησης για τον πληθυσμό όμως που μας αφορά είναι </a:t>
            </a:r>
          </a:p>
          <a:p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y = </a:t>
            </a:r>
            <a:r>
              <a:rPr lang="en-US" i="1" dirty="0"/>
              <a:t>α</a:t>
            </a:r>
            <a:r>
              <a:rPr lang="en-US" dirty="0"/>
              <a:t> + </a:t>
            </a:r>
            <a:r>
              <a:rPr lang="en-US" i="1" dirty="0"/>
              <a:t>β </a:t>
            </a:r>
            <a:r>
              <a:rPr lang="en-US" dirty="0"/>
              <a:t>x</a:t>
            </a:r>
          </a:p>
          <a:p>
            <a:r>
              <a:rPr lang="el-GR" dirty="0" smtClean="0"/>
              <a:t>Μιας και </a:t>
            </a:r>
            <a:r>
              <a:rPr lang="en-US" dirty="0" smtClean="0"/>
              <a:t>a </a:t>
            </a:r>
            <a:r>
              <a:rPr lang="el-GR" dirty="0" smtClean="0"/>
              <a:t>και </a:t>
            </a:r>
            <a:r>
              <a:rPr lang="en-US" dirty="0" smtClean="0"/>
              <a:t>b</a:t>
            </a:r>
            <a:r>
              <a:rPr lang="el-GR" dirty="0" smtClean="0"/>
              <a:t> είναι εκτιμήσεις των α και β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285852" y="4071942"/>
          <a:ext cx="5829300" cy="1089660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</a:tblGrid>
              <a:tr h="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Population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Sample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Intercept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i="1"/>
                        <a:t>α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/>
                        <a:t>a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Slope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i="1"/>
                        <a:t>β</a:t>
                      </a:r>
                      <a:endParaRPr lang="el-GR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b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357166"/>
            <a:ext cx="70723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3 παραδοχές που κάνουμε</a:t>
            </a:r>
          </a:p>
          <a:p>
            <a:endParaRPr lang="en-US" dirty="0"/>
          </a:p>
          <a:p>
            <a:r>
              <a:rPr lang="en-US" dirty="0"/>
              <a:t>1. </a:t>
            </a:r>
            <a:r>
              <a:rPr lang="el-GR" dirty="0" smtClean="0"/>
              <a:t>Η εξαρτημένη μεταβλητή κατανέμεται κανονικά για κάθε Χ</a:t>
            </a:r>
            <a:endParaRPr lang="en-US" dirty="0"/>
          </a:p>
        </p:txBody>
      </p:sp>
      <p:pic>
        <p:nvPicPr>
          <p:cNvPr id="32770" name="Picture 2" descr="C:\EPM\epm101_102_103_105\epm102\sc15\media\grph\sc15s4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2143116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571480"/>
            <a:ext cx="7358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2. </a:t>
            </a:r>
            <a:r>
              <a:rPr lang="el-GR" dirty="0" smtClean="0"/>
              <a:t>Η διακύμανση του υ είναι η ίδια για κάθε χ</a:t>
            </a:r>
            <a:endParaRPr lang="en-US" dirty="0"/>
          </a:p>
        </p:txBody>
      </p:sp>
      <p:pic>
        <p:nvPicPr>
          <p:cNvPr id="31746" name="Picture 2" descr="C:\EPM\epm101_102_103_105\epm102\sc15\media\grph\sc15s4-2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571744"/>
            <a:ext cx="3810000" cy="2857500"/>
          </a:xfrm>
          <a:prstGeom prst="rect">
            <a:avLst/>
          </a:prstGeom>
          <a:noFill/>
        </p:spPr>
      </p:pic>
      <p:pic>
        <p:nvPicPr>
          <p:cNvPr id="31748" name="Picture 4" descr="C:\EPM\epm101_102_103_105\epm102\sc15\media\grph\sc15s4-2grph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228599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00034" y="357166"/>
            <a:ext cx="78581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l-GR" dirty="0" smtClean="0"/>
              <a:t>Η σχέση μεταξύ χ και </a:t>
            </a:r>
            <a:r>
              <a:rPr lang="en-US" dirty="0" smtClean="0"/>
              <a:t>y</a:t>
            </a:r>
            <a:r>
              <a:rPr lang="el-GR" dirty="0" smtClean="0"/>
              <a:t> είναι γραμμική</a:t>
            </a:r>
            <a:endParaRPr lang="en-US" dirty="0"/>
          </a:p>
        </p:txBody>
      </p:sp>
      <p:pic>
        <p:nvPicPr>
          <p:cNvPr id="30722" name="Picture 2" descr="C:\EPM\epm101_102_103_105\epm102\sc15\media\grph\sc15s4-2grph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928802"/>
            <a:ext cx="3810000" cy="2857500"/>
          </a:xfrm>
          <a:prstGeom prst="rect">
            <a:avLst/>
          </a:prstGeom>
          <a:noFill/>
        </p:spPr>
      </p:pic>
      <p:pic>
        <p:nvPicPr>
          <p:cNvPr id="30724" name="Picture 4" descr="C:\EPM\epm101_102_103_105\epm102\sc15\media\grph\sc15s4-2grph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185736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857224" y="357166"/>
            <a:ext cx="67866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κ</a:t>
            </a:r>
            <a:r>
              <a:rPr lang="el-GR" dirty="0" smtClean="0"/>
              <a:t>λίση είναι αυτό που μας ενδιαφέρει κυρίως. Με αυτή μπορούμε να υπολογίσουμε κάθε τιμή του </a:t>
            </a:r>
            <a:r>
              <a:rPr lang="en-US" dirty="0" smtClean="0"/>
              <a:t>y</a:t>
            </a:r>
            <a:r>
              <a:rPr lang="el-GR" dirty="0" smtClean="0"/>
              <a:t>. Αν έχουμε το τυπικό σφάλμα </a:t>
            </a:r>
            <a:r>
              <a:rPr lang="el-GR" dirty="0" err="1" smtClean="0"/>
              <a:t>τυ</a:t>
            </a:r>
            <a:r>
              <a:rPr lang="el-GR" dirty="0" smtClean="0"/>
              <a:t> </a:t>
            </a:r>
            <a:r>
              <a:rPr lang="en-US" dirty="0" smtClean="0"/>
              <a:t>b </a:t>
            </a:r>
            <a:r>
              <a:rPr lang="el-GR" dirty="0" smtClean="0"/>
              <a:t>μπορούμε να υπολογίζουμε και το διάστημα εμπιστοσύνης που μας ενδιαφέρει και να διατυπώσουμε στατιστική υπόθεση</a:t>
            </a:r>
            <a:endParaRPr lang="el-GR" dirty="0"/>
          </a:p>
        </p:txBody>
      </p:sp>
      <p:pic>
        <p:nvPicPr>
          <p:cNvPr id="29698" name="Picture 2" descr="C:\EPM\epm101_102_103_105\epm102\sc15\media\grph\sc15s4-3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928802"/>
            <a:ext cx="3810000" cy="2857500"/>
          </a:xfrm>
          <a:prstGeom prst="rect">
            <a:avLst/>
          </a:prstGeom>
          <a:noFill/>
        </p:spPr>
      </p:pic>
      <p:sp>
        <p:nvSpPr>
          <p:cNvPr id="4" name="3 - Ορθογώνιο"/>
          <p:cNvSpPr/>
          <p:nvPr/>
        </p:nvSpPr>
        <p:spPr>
          <a:xfrm>
            <a:off x="500034" y="4857760"/>
            <a:ext cx="807249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σχέση μεταξύ ύψους και σκελετικής ωριμότητας είναι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Height = 97.9 + 0.215 x Skeletal maturity</a:t>
            </a:r>
          </a:p>
          <a:p>
            <a:r>
              <a:rPr lang="el-GR" dirty="0" smtClean="0"/>
              <a:t>Με την βοήθεια υπολογιστικού πακέτου βρήκαμε τα παρακάτω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a = </a:t>
            </a:r>
            <a:r>
              <a:rPr lang="en-US" b="1" dirty="0"/>
              <a:t>97.9</a:t>
            </a:r>
            <a:r>
              <a:rPr lang="en-US" dirty="0"/>
              <a:t>, b = </a:t>
            </a:r>
            <a:r>
              <a:rPr lang="en-US" b="1" dirty="0"/>
              <a:t>0.215</a:t>
            </a:r>
            <a:r>
              <a:rPr lang="en-US" dirty="0"/>
              <a:t>, SE (a) = </a:t>
            </a:r>
            <a:r>
              <a:rPr lang="en-US" b="1" dirty="0"/>
              <a:t>3.20</a:t>
            </a:r>
            <a:r>
              <a:rPr lang="en-US" dirty="0"/>
              <a:t>, SE (b) = </a:t>
            </a:r>
            <a:r>
              <a:rPr lang="en-US" b="1" dirty="0"/>
              <a:t>0.0781</a:t>
            </a:r>
            <a:r>
              <a:rPr lang="en-US" dirty="0"/>
              <a:t>.</a:t>
            </a:r>
          </a:p>
          <a:p>
            <a:r>
              <a:rPr lang="el-GR" dirty="0" smtClean="0"/>
              <a:t>Όταν </a:t>
            </a:r>
            <a:r>
              <a:rPr lang="en-US" dirty="0" smtClean="0"/>
              <a:t>SM = </a:t>
            </a:r>
            <a:r>
              <a:rPr lang="en-US" dirty="0"/>
              <a:t>0, height = 97.9cm. </a:t>
            </a:r>
            <a:r>
              <a:rPr lang="el-GR" dirty="0" smtClean="0"/>
              <a:t>Είναι αυτό δυνατό?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14348" y="428604"/>
            <a:ext cx="750099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Η εκτίμηση μιας ανάλυσης παλινδρόμησης περιλαμβάνει την σύγκριση της διακύμανσης των υπολοίπων και της διακύμανσης που εξηγείται από την παλινδρόμηση. Αυτό απεικονίζεται σε έναν πίνακα </a:t>
            </a:r>
            <a:r>
              <a:rPr lang="en-US" i="1" dirty="0" smtClean="0"/>
              <a:t>analysis </a:t>
            </a:r>
            <a:r>
              <a:rPr lang="en-US" i="1" dirty="0"/>
              <a:t>of variance</a:t>
            </a:r>
            <a:r>
              <a:rPr lang="en-US" dirty="0"/>
              <a:t> </a:t>
            </a:r>
            <a:r>
              <a:rPr lang="el-GR" dirty="0" smtClean="0"/>
              <a:t>ή </a:t>
            </a:r>
            <a:r>
              <a:rPr lang="en-US" dirty="0" smtClean="0"/>
              <a:t>ANOVA</a:t>
            </a:r>
            <a:r>
              <a:rPr lang="en-US" dirty="0"/>
              <a:t>.</a:t>
            </a:r>
          </a:p>
          <a:p>
            <a:pPr algn="just"/>
            <a:endParaRPr lang="el-GR" b="1" dirty="0" smtClean="0"/>
          </a:p>
          <a:p>
            <a:pPr algn="just"/>
            <a:r>
              <a:rPr lang="el-GR" b="1" dirty="0" smtClean="0"/>
              <a:t>Πίνακας</a:t>
            </a:r>
            <a:r>
              <a:rPr lang="en-US" b="1" dirty="0" smtClean="0"/>
              <a:t> analysis </a:t>
            </a:r>
            <a:r>
              <a:rPr lang="en-US" b="1" dirty="0"/>
              <a:t>of variance </a:t>
            </a:r>
            <a:r>
              <a:rPr lang="el-GR" b="1" dirty="0" smtClean="0"/>
              <a:t>γ</a:t>
            </a:r>
            <a:r>
              <a:rPr lang="el-GR" b="1" dirty="0" smtClean="0"/>
              <a:t>ια την παλινδρόμηση του </a:t>
            </a:r>
            <a:r>
              <a:rPr lang="el-GR" b="1" dirty="0" err="1" smtClean="0"/>
              <a:t>βάροςυ</a:t>
            </a:r>
            <a:r>
              <a:rPr lang="el-GR" b="1" dirty="0" smtClean="0"/>
              <a:t> γέννησης σε σχέση με τις εβδομάδες κύησης.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357290" y="3500438"/>
          <a:ext cx="6572296" cy="2392680"/>
        </p:xfrm>
        <a:graphic>
          <a:graphicData uri="http://schemas.openxmlformats.org/drawingml/2006/table">
            <a:tbl>
              <a:tblPr/>
              <a:tblGrid>
                <a:gridCol w="1248737"/>
                <a:gridCol w="1051567"/>
                <a:gridCol w="1051567"/>
                <a:gridCol w="1183013"/>
                <a:gridCol w="1051567"/>
                <a:gridCol w="985845"/>
              </a:tblGrid>
              <a:tr h="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Source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Sum of squares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Degrees of freedom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Mean sum of squares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F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P-value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n-US" b="1"/>
                        <a:t>Regression</a:t>
                      </a:r>
                      <a:endParaRPr lang="en-US"/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148.354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148.354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760.790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&lt;0.0001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n-US" b="1"/>
                        <a:t>Residual</a:t>
                      </a:r>
                      <a:endParaRPr lang="en-US"/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124.366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639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0.195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 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 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n-US" b="1"/>
                        <a:t>Total</a:t>
                      </a:r>
                      <a:endParaRPr lang="en-US"/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dirty="0"/>
                        <a:t>272.720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640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 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 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428596" y="428604"/>
            <a:ext cx="7000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Ας δούμε το παράδειγμα των 4 αυτών σημείων. Θα κάνουμε την παλινδρόμηση και θα δούμε ποια είναι η σχέση τους.</a:t>
            </a:r>
            <a:endParaRPr lang="el-GR" dirty="0"/>
          </a:p>
        </p:txBody>
      </p:sp>
      <p:pic>
        <p:nvPicPr>
          <p:cNvPr id="27650" name="Picture 2" descr="C:\EPM\epm101_102_103_105\epm102\sc15\media\grph\sc15s5-1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64305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428604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Είδαμε νωρίτερα πως υπολογίζουμε το άθροισμα των υπολειπόμενων τετραγώνων.</a:t>
            </a:r>
            <a:endParaRPr lang="el-GR" dirty="0"/>
          </a:p>
        </p:txBody>
      </p:sp>
      <p:pic>
        <p:nvPicPr>
          <p:cNvPr id="26626" name="Picture 2" descr="C:\EPM\epm101_102_103_105\epm102\sc15\media\grph\sc15s5-1grph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428736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285728"/>
            <a:ext cx="7000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Ο υπολογισμός της συνολικής διακύμανσης του</a:t>
            </a:r>
            <a:r>
              <a:rPr lang="en-US" dirty="0" smtClean="0"/>
              <a:t> </a:t>
            </a:r>
            <a:r>
              <a:rPr lang="en-US" dirty="0"/>
              <a:t>y </a:t>
            </a:r>
            <a:r>
              <a:rPr lang="el-GR" dirty="0" smtClean="0"/>
              <a:t>βασίζεται στην απόσταση κάθε σημείου από την οριζόντια γραμμή που περνά από τον αριθμητικό</a:t>
            </a:r>
            <a:r>
              <a:rPr lang="en-US" dirty="0" smtClean="0"/>
              <a:t> </a:t>
            </a:r>
            <a:r>
              <a:rPr lang="el-GR" dirty="0" smtClean="0"/>
              <a:t>μέσο του </a:t>
            </a:r>
            <a:r>
              <a:rPr lang="en-US" dirty="0" smtClean="0"/>
              <a:t>y. </a:t>
            </a:r>
            <a:r>
              <a:rPr lang="el-GR" dirty="0" smtClean="0"/>
              <a:t>Αυτή η γραμμή αντιπροσωπεύει και την μηδενική υπόθεση. Το άθροισμα αυτό είναι το συνολικό άθροισμα των τετραγώνων.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i="1" dirty="0" smtClean="0"/>
              <a:t>total </a:t>
            </a:r>
            <a:r>
              <a:rPr lang="en-US" i="1" dirty="0"/>
              <a:t>sum of </a:t>
            </a:r>
            <a:r>
              <a:rPr lang="en-US" i="1" dirty="0" smtClean="0"/>
              <a:t>squares</a:t>
            </a:r>
            <a:r>
              <a:rPr lang="el-GR" i="1" dirty="0" smtClean="0"/>
              <a:t>)</a:t>
            </a:r>
            <a:r>
              <a:rPr lang="en-US" i="1" dirty="0" smtClean="0"/>
              <a:t>.</a:t>
            </a:r>
            <a:endParaRPr lang="el-GR" dirty="0"/>
          </a:p>
        </p:txBody>
      </p:sp>
      <p:pic>
        <p:nvPicPr>
          <p:cNvPr id="25602" name="Picture 2" descr="C:\EPM\epm101_102_103_105\epm102\sc15\media\grph\sc15s5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714488"/>
            <a:ext cx="3810000" cy="2857500"/>
          </a:xfrm>
          <a:prstGeom prst="rect">
            <a:avLst/>
          </a:prstGeom>
          <a:noFill/>
        </p:spPr>
      </p:pic>
      <p:sp>
        <p:nvSpPr>
          <p:cNvPr id="4" name="3 - Ορθογώνιο"/>
          <p:cNvSpPr/>
          <p:nvPr/>
        </p:nvSpPr>
        <p:spPr>
          <a:xfrm>
            <a:off x="571472" y="4714884"/>
            <a:ext cx="721523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Η διαφορά μεταξύ αυτού και του υπολειπόμενου αθροίσματος των τετραγώνων (</a:t>
            </a:r>
            <a:r>
              <a:rPr lang="el-GR" dirty="0" err="1" smtClean="0"/>
              <a:t>ό,τι</a:t>
            </a:r>
            <a:r>
              <a:rPr lang="el-GR" dirty="0" smtClean="0"/>
              <a:t> διακύμανση προκύπτει μετά την εφαρμογή της γραμμής παλινδρόμησης) ονομάζεται άθροισμα τετραγώνων της παλινδρόμησης και είναι η διακύμανση που εξηγείται από</a:t>
            </a:r>
            <a:r>
              <a:rPr lang="el-GR" dirty="0" smtClean="0"/>
              <a:t> </a:t>
            </a:r>
            <a:r>
              <a:rPr lang="el-GR" dirty="0" smtClean="0"/>
              <a:t>την παλινδρόμηση του </a:t>
            </a:r>
            <a:r>
              <a:rPr lang="en-US" dirty="0" smtClean="0"/>
              <a:t>x </a:t>
            </a:r>
            <a:r>
              <a:rPr lang="el-GR" dirty="0" smtClean="0"/>
              <a:t>στο </a:t>
            </a:r>
            <a:r>
              <a:rPr lang="en-US" dirty="0" smtClean="0"/>
              <a:t>y.</a:t>
            </a:r>
            <a:endParaRPr lang="el-GR" dirty="0"/>
          </a:p>
        </p:txBody>
      </p:sp>
      <p:pic>
        <p:nvPicPr>
          <p:cNvPr id="25604" name="Picture 4" descr="C:\EPM\epm101_102_103_105\epm102\sc15\media\grph\sc15s5-3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1785926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071538" y="357166"/>
            <a:ext cx="68580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Ο πιο απλός τρόπος είναι να σχεδιάσουμε ένα διάγραμμα τιμών (</a:t>
            </a:r>
            <a:r>
              <a:rPr lang="en-US" b="1" dirty="0" err="1" smtClean="0"/>
              <a:t>scatterplot</a:t>
            </a:r>
            <a:r>
              <a:rPr lang="el-GR" b="1" dirty="0" smtClean="0"/>
              <a:t>)</a:t>
            </a:r>
          </a:p>
          <a:p>
            <a:endParaRPr lang="en-US" dirty="0"/>
          </a:p>
          <a:p>
            <a:r>
              <a:rPr lang="el-GR" dirty="0" smtClean="0"/>
              <a:t>Π.χ. σχέση ηλικίας και τιμών ΑΠ σε 37 γυναίκες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8194" name="Picture 2" descr="C:\EPM\epm101_102_103_105\epm102\sc14\media\grph\sc14s3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257174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357166"/>
            <a:ext cx="79296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Με την ανάλυση της διακύμανσης βλέπουμε αν μπορούμε να ερμηνεύσουμε την διακύμανση του </a:t>
            </a:r>
            <a:r>
              <a:rPr lang="en-US" dirty="0" smtClean="0"/>
              <a:t>y</a:t>
            </a:r>
            <a:r>
              <a:rPr lang="el-GR" dirty="0" smtClean="0"/>
              <a:t> με βάση το </a:t>
            </a:r>
            <a:r>
              <a:rPr lang="en-US" dirty="0" smtClean="0"/>
              <a:t>x. </a:t>
            </a:r>
            <a:r>
              <a:rPr lang="el-GR" dirty="0" smtClean="0"/>
              <a:t>Ο πίνακας που παίρνουμε είναι ο παρακάτω</a:t>
            </a:r>
            <a:endParaRPr lang="en-US" dirty="0"/>
          </a:p>
        </p:txBody>
      </p:sp>
      <p:pic>
        <p:nvPicPr>
          <p:cNvPr id="24578" name="Picture 2" descr="C:\EPM\epm101_102_103_105\epm102\sc15\media\grph\sc15s5-4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571744"/>
            <a:ext cx="3810000" cy="2857500"/>
          </a:xfrm>
          <a:prstGeom prst="rect">
            <a:avLst/>
          </a:prstGeom>
          <a:noFill/>
        </p:spPr>
      </p:pic>
      <p:sp>
        <p:nvSpPr>
          <p:cNvPr id="4" name="3 - Ορθογώνιο"/>
          <p:cNvSpPr/>
          <p:nvPr/>
        </p:nvSpPr>
        <p:spPr>
          <a:xfrm>
            <a:off x="4500562" y="2571744"/>
            <a:ext cx="3516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Analysis of variance (ANOVA) table</a:t>
            </a:r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3571868" y="3286124"/>
          <a:ext cx="5286412" cy="1935480"/>
        </p:xfrm>
        <a:graphic>
          <a:graphicData uri="http://schemas.openxmlformats.org/drawingml/2006/table">
            <a:tbl>
              <a:tblPr/>
              <a:tblGrid>
                <a:gridCol w="1223019"/>
                <a:gridCol w="874401"/>
                <a:gridCol w="977272"/>
                <a:gridCol w="977272"/>
                <a:gridCol w="617224"/>
                <a:gridCol w="617224"/>
              </a:tblGrid>
              <a:tr h="291752"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19"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Source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Sum of squares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Degrees of freedom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Mean sum of squares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F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P-value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09987"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/>
                        <a:t>Regression</a:t>
                      </a:r>
                      <a:endParaRPr lang="en-US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45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45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22.5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400" dirty="0"/>
                        <a:t>0.042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9987"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/>
                        <a:t>Residual</a:t>
                      </a:r>
                      <a:endParaRPr lang="en-US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4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2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2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el-GR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el-GR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9987"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/>
                        <a:t>Total</a:t>
                      </a:r>
                      <a:endParaRPr lang="en-US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 dirty="0"/>
                        <a:t>49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3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el-GR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el-GR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42910" y="357166"/>
            <a:ext cx="77153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Ο στόχος της ανάλυσης είναι να συγκρίνουμε τις δυο πηγές της διακύμανσης (παλινδρόμηση και υπόλοιπα) και να δούμε ποιο εξηγεί περισσότερο την διακύμανση της εξαρτημένης μεταβλητής. Το τεστ που χρησιμοποιούμε ονομάζεται</a:t>
            </a:r>
            <a:r>
              <a:rPr lang="en-US" dirty="0" smtClean="0"/>
              <a:t> </a:t>
            </a:r>
            <a:r>
              <a:rPr lang="en-US" dirty="0"/>
              <a:t>F-test.</a:t>
            </a:r>
          </a:p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2 - Ορθογώνιο"/>
          <p:cNvSpPr/>
          <p:nvPr/>
        </p:nvSpPr>
        <p:spPr>
          <a:xfrm>
            <a:off x="714348" y="1643050"/>
            <a:ext cx="74295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Το άθροισμα των τετραγώνων στην γραμμή παλινδρόμησης έχει έναν βαθμό ελευθερίας</a:t>
            </a:r>
          </a:p>
          <a:p>
            <a:endParaRPr lang="en-US" dirty="0"/>
          </a:p>
          <a:p>
            <a:r>
              <a:rPr lang="el-GR" dirty="0" smtClean="0"/>
              <a:t>Το άθροισμα της υπολειπόμενης (ή ανεξήγητης) διακύμανσης έχει </a:t>
            </a:r>
            <a:r>
              <a:rPr lang="en-US" dirty="0" smtClean="0"/>
              <a:t>n-2 </a:t>
            </a:r>
            <a:r>
              <a:rPr lang="el-GR" dirty="0" smtClean="0"/>
              <a:t>βαθμούς ελευθερίας</a:t>
            </a:r>
          </a:p>
          <a:p>
            <a:endParaRPr lang="en-US" dirty="0"/>
          </a:p>
          <a:p>
            <a:r>
              <a:rPr lang="el-GR" dirty="0" smtClean="0"/>
              <a:t>Για να υπολογίσουμε το μέσο άθροισμα των τετραγώνων διαιρούμε δια των βαθμών ελευθερίας</a:t>
            </a:r>
            <a:endParaRPr lang="en-US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500166" y="4286256"/>
          <a:ext cx="5929354" cy="731520"/>
        </p:xfrm>
        <a:graphic>
          <a:graphicData uri="http://schemas.openxmlformats.org/drawingml/2006/table">
            <a:tbl>
              <a:tblPr/>
              <a:tblGrid>
                <a:gridCol w="2601202"/>
                <a:gridCol w="3328152"/>
              </a:tblGrid>
              <a:tr h="0">
                <a:tc rowSpan="2">
                  <a:txBody>
                    <a:bodyPr/>
                    <a:lstStyle/>
                    <a:p>
                      <a:r>
                        <a:rPr lang="en-US"/>
                        <a:t>Mean sum of squares =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Sum of squares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Degrees of freedom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428860" y="428604"/>
            <a:ext cx="3516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Analysis of variance (ANOVA) table</a:t>
            </a:r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642910" y="3500438"/>
            <a:ext cx="70277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Άθροισμα των τετραγώνων </a:t>
            </a:r>
            <a:r>
              <a:rPr lang="en-US" dirty="0" smtClean="0"/>
              <a:t>(</a:t>
            </a:r>
            <a:r>
              <a:rPr lang="el-GR" dirty="0" smtClean="0"/>
              <a:t>Παλινδρόμησης</a:t>
            </a:r>
            <a:r>
              <a:rPr lang="el-GR" dirty="0" smtClean="0"/>
              <a:t>) (</a:t>
            </a:r>
            <a:r>
              <a:rPr lang="en-US" dirty="0" smtClean="0"/>
              <a:t>Regression</a:t>
            </a:r>
            <a:r>
              <a:rPr lang="en-US" dirty="0"/>
              <a:t>)= 45/1 = 45</a:t>
            </a:r>
          </a:p>
          <a:p>
            <a:r>
              <a:rPr lang="el-GR" dirty="0" smtClean="0"/>
              <a:t>Άθροισμα των τετραγώνων (Υπόλοιπα)</a:t>
            </a:r>
            <a:r>
              <a:rPr lang="en-US" dirty="0" smtClean="0"/>
              <a:t> </a:t>
            </a:r>
            <a:r>
              <a:rPr lang="en-US" dirty="0"/>
              <a:t>(Residual) = 4/2 = 2</a:t>
            </a:r>
          </a:p>
        </p:txBody>
      </p:sp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1071539" y="1071546"/>
          <a:ext cx="6000791" cy="1935480"/>
        </p:xfrm>
        <a:graphic>
          <a:graphicData uri="http://schemas.openxmlformats.org/drawingml/2006/table">
            <a:tbl>
              <a:tblPr/>
              <a:tblGrid>
                <a:gridCol w="1651647"/>
                <a:gridCol w="874401"/>
                <a:gridCol w="977272"/>
                <a:gridCol w="977272"/>
                <a:gridCol w="617224"/>
                <a:gridCol w="902975"/>
              </a:tblGrid>
              <a:tr h="291752"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19"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Source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Sum of squares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Degrees of freedom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Mean sum of squares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F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P-value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09987"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/>
                        <a:t>Regression</a:t>
                      </a:r>
                      <a:endParaRPr lang="en-US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45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45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22.5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0.042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9987"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/>
                        <a:t>Residual</a:t>
                      </a:r>
                      <a:endParaRPr lang="en-US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4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2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2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el-GR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el-GR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9987">
                <a:tc>
                  <a:txBody>
                    <a:bodyPr/>
                    <a:lstStyle/>
                    <a:p>
                      <a:pPr algn="ctr" rtl="0"/>
                      <a:r>
                        <a:rPr lang="en-US" sz="1600" b="1"/>
                        <a:t>Total</a:t>
                      </a:r>
                      <a:endParaRPr lang="en-US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 dirty="0"/>
                        <a:t>49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600"/>
                        <a:t>3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el-GR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el-GR" sz="160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571472" y="4357694"/>
          <a:ext cx="7358115" cy="1097280"/>
        </p:xfrm>
        <a:graphic>
          <a:graphicData uri="http://schemas.openxmlformats.org/drawingml/2006/table">
            <a:tbl>
              <a:tblPr/>
              <a:tblGrid>
                <a:gridCol w="1471623"/>
                <a:gridCol w="1471623"/>
                <a:gridCol w="1471623"/>
                <a:gridCol w="1471623"/>
                <a:gridCol w="1471623"/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/>
                        <a:t>F 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Regression mean sum of squares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 dirty="0"/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 dirty="0"/>
                        <a:t>= </a:t>
                      </a:r>
                      <a:r>
                        <a:rPr lang="el-GR" b="1" dirty="0"/>
                        <a:t>22.5</a:t>
                      </a:r>
                      <a:endParaRPr lang="el-GR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Residual mean sum of squares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  2 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714348" y="571480"/>
            <a:ext cx="735811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R-squared</a:t>
            </a:r>
            <a:endParaRPr lang="en-US" dirty="0"/>
          </a:p>
          <a:p>
            <a:r>
              <a:rPr lang="el-GR" dirty="0" smtClean="0"/>
              <a:t>Αφού εξηγήσαμε όλο τον πίνακα της </a:t>
            </a:r>
            <a:r>
              <a:rPr lang="en-US" dirty="0" smtClean="0"/>
              <a:t>ANOVA </a:t>
            </a:r>
            <a:r>
              <a:rPr lang="el-GR" dirty="0" smtClean="0"/>
              <a:t> ας δούμε και το </a:t>
            </a:r>
            <a:r>
              <a:rPr lang="el-GR" dirty="0" err="1" smtClean="0"/>
              <a:t>τλευταίο</a:t>
            </a:r>
            <a:r>
              <a:rPr lang="el-GR" dirty="0" smtClean="0"/>
              <a:t>:</a:t>
            </a:r>
          </a:p>
          <a:p>
            <a:r>
              <a:rPr lang="el-GR" dirty="0" smtClean="0"/>
              <a:t>Ποιο είναι το ποσοστό της διακύμανσης που εξηγείται από την παλινδρόμηση ?</a:t>
            </a:r>
          </a:p>
          <a:p>
            <a:r>
              <a:rPr lang="el-GR" dirty="0" smtClean="0"/>
              <a:t>Αυτό πρακτικά μας δείχνει κατά πόσο η γραμμή της παλινδρόμησης ταιριάζει με τα δεδομένα</a:t>
            </a:r>
          </a:p>
          <a:p>
            <a:endParaRPr lang="en-US" dirty="0"/>
          </a:p>
          <a:p>
            <a:r>
              <a:rPr lang="el-GR" dirty="0" smtClean="0"/>
              <a:t>Η τιμή αυτή ονομάζεται </a:t>
            </a:r>
            <a:r>
              <a:rPr lang="en-US" dirty="0" smtClean="0"/>
              <a:t>R</a:t>
            </a:r>
            <a:r>
              <a:rPr lang="en-US" baseline="30000" dirty="0" smtClean="0"/>
              <a:t>2</a:t>
            </a:r>
            <a:r>
              <a:rPr lang="en-US" dirty="0"/>
              <a:t> </a:t>
            </a:r>
            <a:r>
              <a:rPr lang="el-GR" dirty="0" smtClean="0"/>
              <a:t>και υπολογίζεται σαν ο λόγος του αθροίσματος των τετραγώνων της παλινδρόμησης δια του συνολικού αθροίσματος των τετραγώνων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571736" y="3857628"/>
          <a:ext cx="4143404" cy="731520"/>
        </p:xfrm>
        <a:graphic>
          <a:graphicData uri="http://schemas.openxmlformats.org/drawingml/2006/table">
            <a:tbl>
              <a:tblPr/>
              <a:tblGrid>
                <a:gridCol w="642942"/>
                <a:gridCol w="2657494"/>
                <a:gridCol w="842968"/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/>
                        <a:t>R</a:t>
                      </a:r>
                      <a:r>
                        <a:rPr lang="en-US" baseline="30000"/>
                        <a:t>2</a:t>
                      </a:r>
                      <a:r>
                        <a:rPr lang="en-US"/>
                        <a:t> =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Regression sum of squares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/>
                        <a:t>x 100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    Total sum of squares   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1500166" y="5357826"/>
          <a:ext cx="6096000" cy="54864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  <a:r>
                        <a:rPr lang="en-US" baseline="30000" dirty="0"/>
                        <a:t>2</a:t>
                      </a:r>
                      <a:r>
                        <a:rPr lang="en-US" dirty="0"/>
                        <a:t> 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45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/>
                        <a:t>x 100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/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 b="1"/>
                        <a:t>91.8</a:t>
                      </a:r>
                      <a:r>
                        <a:rPr lang="el-GR"/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49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EPM\epm101_102_103_105\epm102\sc15\media\grph\sc15s4-8grph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00108"/>
            <a:ext cx="3933825" cy="2876551"/>
          </a:xfrm>
          <a:prstGeom prst="rect">
            <a:avLst/>
          </a:prstGeom>
          <a:noFill/>
        </p:spPr>
      </p:pic>
      <p:pic>
        <p:nvPicPr>
          <p:cNvPr id="6148" name="Picture 4" descr="C:\EPM\epm101_102_103_105\epm102\sc15\media\grph\sc15s4-9grph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143248"/>
            <a:ext cx="3933825" cy="2876551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214282" y="521495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 smtClean="0"/>
              <a:t>Birthweight</a:t>
            </a:r>
            <a:r>
              <a:rPr lang="en-US" b="1" dirty="0" smtClean="0"/>
              <a:t> = −4.87 + 0.207 x weeks of gestation</a:t>
            </a:r>
            <a:endParaRPr lang="el-G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000100" y="785794"/>
          <a:ext cx="6572296" cy="2392680"/>
        </p:xfrm>
        <a:graphic>
          <a:graphicData uri="http://schemas.openxmlformats.org/drawingml/2006/table">
            <a:tbl>
              <a:tblPr/>
              <a:tblGrid>
                <a:gridCol w="1248737"/>
                <a:gridCol w="1051567"/>
                <a:gridCol w="1051567"/>
                <a:gridCol w="1183013"/>
                <a:gridCol w="1051567"/>
                <a:gridCol w="985845"/>
              </a:tblGrid>
              <a:tr h="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Source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Sum of squares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Degrees of freedom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Mean sum of squares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F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P-value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n-US" b="1"/>
                        <a:t>Regression</a:t>
                      </a:r>
                      <a:endParaRPr lang="en-US"/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148.354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148.354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760.790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&lt;0.0001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n-US" b="1"/>
                        <a:t>Residual</a:t>
                      </a:r>
                      <a:endParaRPr lang="en-US"/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124.366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639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0.195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 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 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n-US" b="1"/>
                        <a:t>Total</a:t>
                      </a:r>
                      <a:endParaRPr lang="en-US"/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dirty="0"/>
                        <a:t>272.720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640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 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 </a:t>
                      </a:r>
                    </a:p>
                  </a:txBody>
                  <a:tcPr marL="76200" marR="7620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214414" y="4214818"/>
          <a:ext cx="3286149" cy="2357454"/>
        </p:xfrm>
        <a:graphic>
          <a:graphicData uri="http://schemas.openxmlformats.org/drawingml/2006/table">
            <a:tbl>
              <a:tblPr/>
              <a:tblGrid>
                <a:gridCol w="1095383"/>
                <a:gridCol w="1095383"/>
                <a:gridCol w="1095383"/>
              </a:tblGrid>
              <a:tr h="1178727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148.354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 dirty="0"/>
                        <a:t>× 100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l-GR" dirty="0"/>
                        <a:t>= </a:t>
                      </a:r>
                      <a:r>
                        <a:rPr lang="el-GR" b="1" dirty="0"/>
                        <a:t>54.4%</a:t>
                      </a:r>
                      <a:endParaRPr lang="el-GR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78727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272.720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214282" y="535782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r>
              <a:rPr lang="en-US" baseline="30000" dirty="0" smtClean="0"/>
              <a:t>2</a:t>
            </a:r>
            <a:r>
              <a:rPr lang="en-US" dirty="0" smtClean="0"/>
              <a:t> =</a:t>
            </a:r>
            <a:endParaRPr lang="el-G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071810"/>
            <a:ext cx="4138620" cy="3316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57166"/>
            <a:ext cx="3929090" cy="3148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786058"/>
            <a:ext cx="74866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3425" y="2709863"/>
            <a:ext cx="767715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4572008"/>
            <a:ext cx="50673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7422" y="1000108"/>
            <a:ext cx="37242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142984"/>
            <a:ext cx="767715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3071810"/>
            <a:ext cx="4138620" cy="3316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043608" y="404664"/>
            <a:ext cx="71020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μια μεταβλητή βρίσκεται στον άξονα των Χ</a:t>
            </a:r>
          </a:p>
          <a:p>
            <a:r>
              <a:rPr lang="el-GR" dirty="0" smtClean="0"/>
              <a:t>Στο παράδειγμά μας η Ηλικία</a:t>
            </a:r>
          </a:p>
          <a:p>
            <a:r>
              <a:rPr lang="el-GR" dirty="0" smtClean="0"/>
              <a:t>Η άλλη μεταβλητή στον άξονα των Υ</a:t>
            </a:r>
          </a:p>
          <a:p>
            <a:r>
              <a:rPr lang="el-GR" dirty="0" smtClean="0"/>
              <a:t>Στο παράδειγμά μας η αιμοσφαιρίνη</a:t>
            </a:r>
            <a:endParaRPr lang="en-US" dirty="0"/>
          </a:p>
        </p:txBody>
      </p:sp>
      <p:pic>
        <p:nvPicPr>
          <p:cNvPr id="7170" name="Picture 2" descr="C:\EPM\epm101_102_103_105\epm102\sc14\media\grph\sc14s3-2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7423" y="2132856"/>
            <a:ext cx="4871437" cy="3653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214414" y="571480"/>
            <a:ext cx="59293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 θέλουμε να δούμε αν η αιμοσφαιρίνη αλλάζει με την ηλικία: </a:t>
            </a:r>
            <a:endParaRPr lang="en-US" dirty="0"/>
          </a:p>
          <a:p>
            <a:r>
              <a:rPr lang="el-GR" dirty="0" smtClean="0"/>
              <a:t>Ηλικία η Εξηγητική μεταβλητή</a:t>
            </a:r>
            <a:endParaRPr lang="en-US" dirty="0"/>
          </a:p>
          <a:p>
            <a:r>
              <a:rPr lang="el-GR" dirty="0" smtClean="0"/>
              <a:t>Αιμοσφαιρίνη: Η εξαρτημένη μεταβλητή</a:t>
            </a:r>
          </a:p>
          <a:p>
            <a:endParaRPr lang="en-US" dirty="0"/>
          </a:p>
          <a:p>
            <a:r>
              <a:rPr lang="el-GR" dirty="0" smtClean="0"/>
              <a:t>Ο κανόνας είναι ότι στον </a:t>
            </a:r>
          </a:p>
          <a:p>
            <a:r>
              <a:rPr lang="el-GR" dirty="0" smtClean="0"/>
              <a:t>Άξονα Χ έχουμε την ανεξάρτητη μεταβλητή</a:t>
            </a:r>
          </a:p>
          <a:p>
            <a:r>
              <a:rPr lang="el-GR" dirty="0" smtClean="0"/>
              <a:t>Άξονα Υ την εξαρτημένη μεταβλητή</a:t>
            </a:r>
            <a:endParaRPr lang="en-US" dirty="0"/>
          </a:p>
        </p:txBody>
      </p:sp>
      <p:pic>
        <p:nvPicPr>
          <p:cNvPr id="6146" name="Picture 2" descr="C:\EPM\epm101_102_103_105\epm102\sc14\media\grph\sc14s3-3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3214686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1331640" y="692696"/>
            <a:ext cx="71287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Για να </a:t>
            </a:r>
            <a:r>
              <a:rPr lang="el-GR" dirty="0" err="1" smtClean="0"/>
              <a:t>μετρησουμε</a:t>
            </a:r>
            <a:r>
              <a:rPr lang="el-GR" dirty="0" smtClean="0"/>
              <a:t> αυτή την συσχέτιση υπολογίζουμε τον συντελεστή συσχέτισης</a:t>
            </a:r>
            <a:r>
              <a:rPr lang="en-US" dirty="0"/>
              <a:t> </a:t>
            </a:r>
            <a:r>
              <a:rPr lang="el-GR" dirty="0" smtClean="0"/>
              <a:t>(</a:t>
            </a:r>
            <a:r>
              <a:rPr lang="en-US" b="1" dirty="0" smtClean="0"/>
              <a:t>correlation coefficient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Η τυπική μέθοδος είναι ο υπολογισμός του </a:t>
            </a:r>
            <a:r>
              <a:rPr lang="en-US" dirty="0"/>
              <a:t> </a:t>
            </a:r>
            <a:r>
              <a:rPr lang="en-US" b="1" dirty="0"/>
              <a:t>Pearson's </a:t>
            </a:r>
            <a:r>
              <a:rPr lang="el-GR" b="1" dirty="0" smtClean="0"/>
              <a:t> που συμβολίζεται με το </a:t>
            </a:r>
            <a:r>
              <a:rPr lang="en-US" b="1" dirty="0" smtClean="0"/>
              <a:t>r</a:t>
            </a:r>
            <a:r>
              <a:rPr lang="en-US" dirty="0"/>
              <a:t>.</a:t>
            </a:r>
          </a:p>
          <a:p>
            <a:r>
              <a:rPr lang="en-US" dirty="0" smtClean="0"/>
              <a:t>(</a:t>
            </a:r>
            <a:endParaRPr lang="el-GR" dirty="0" smtClean="0"/>
          </a:p>
          <a:p>
            <a:endParaRPr lang="en-US" dirty="0"/>
          </a:p>
          <a:p>
            <a:r>
              <a:rPr lang="en-US" b="1" dirty="0"/>
              <a:t>Pearson's correlation coefficient (r)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Μετρά την διασπορά των τιμών γύρω από μια ευθεία γραμμή και μπορεί να πάρει οποιαδήποτε τιμή μεταξύ </a:t>
            </a:r>
            <a:r>
              <a:rPr lang="en-US" dirty="0" smtClean="0"/>
              <a:t>-1</a:t>
            </a:r>
            <a:r>
              <a:rPr lang="el-GR" dirty="0" smtClean="0"/>
              <a:t> και</a:t>
            </a:r>
            <a:r>
              <a:rPr lang="en-US" dirty="0" smtClean="0"/>
              <a:t> </a:t>
            </a:r>
            <a:r>
              <a:rPr lang="en-US" dirty="0"/>
              <a:t>+1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785918" y="1928802"/>
          <a:ext cx="5072098" cy="1097280"/>
        </p:xfrm>
        <a:graphic>
          <a:graphicData uri="http://schemas.openxmlformats.org/drawingml/2006/table">
            <a:tbl>
              <a:tblPr/>
              <a:tblGrid>
                <a:gridCol w="656389"/>
                <a:gridCol w="4415709"/>
              </a:tblGrid>
              <a:tr h="0">
                <a:tc rowSpan="4"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r </a:t>
                      </a:r>
                      <a:r>
                        <a:rPr lang="en-US" dirty="0"/>
                        <a:t>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/>
                        <a:t>∑</a:t>
                      </a:r>
                      <a:r>
                        <a:rPr lang="el-GR"/>
                        <a:t>(</a:t>
                      </a:r>
                      <a:r>
                        <a:rPr lang="el-GR" i="1">
                          <a:latin typeface="times new roman"/>
                        </a:rPr>
                        <a:t>χ</a:t>
                      </a:r>
                      <a:r>
                        <a:rPr lang="en-US" i="1" baseline="-25000"/>
                        <a:t>i</a:t>
                      </a:r>
                      <a:r>
                        <a:rPr lang="en-US"/>
                        <a:t> − </a:t>
                      </a:r>
                      <a:r>
                        <a:rPr lang="el-GR" i="1">
                          <a:latin typeface="times new roman"/>
                        </a:rPr>
                        <a:t>χ</a:t>
                      </a:r>
                      <a:r>
                        <a:rPr lang="el-GR"/>
                        <a:t>)(</a:t>
                      </a:r>
                      <a:r>
                        <a:rPr lang="en-US" i="1">
                          <a:latin typeface="times new roman"/>
                        </a:rPr>
                        <a:t>y</a:t>
                      </a:r>
                      <a:r>
                        <a:rPr lang="en-US" i="1" baseline="-25000"/>
                        <a:t>i</a:t>
                      </a:r>
                      <a:r>
                        <a:rPr lang="en-US"/>
                        <a:t> − </a:t>
                      </a:r>
                      <a:r>
                        <a:rPr lang="en-US" i="1">
                          <a:latin typeface="times new roman"/>
                        </a:rPr>
                        <a:t>y</a:t>
                      </a:r>
                      <a:r>
                        <a:rPr lang="en-US"/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4861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dirty="0" err="1"/>
                        <a:t>√∑</a:t>
                      </a:r>
                      <a:r>
                        <a:rPr lang="el-GR" dirty="0"/>
                        <a:t>(</a:t>
                      </a:r>
                      <a:r>
                        <a:rPr lang="el-GR" i="1" dirty="0">
                          <a:latin typeface="times new roman"/>
                        </a:rPr>
                        <a:t>χ</a:t>
                      </a:r>
                      <a:r>
                        <a:rPr lang="en-US" i="1" baseline="-25000" dirty="0" err="1"/>
                        <a:t>i</a:t>
                      </a:r>
                      <a:r>
                        <a:rPr lang="en-US" dirty="0"/>
                        <a:t> − </a:t>
                      </a:r>
                      <a:r>
                        <a:rPr lang="el-GR" i="1" dirty="0">
                          <a:latin typeface="times new roman"/>
                        </a:rPr>
                        <a:t>χ</a:t>
                      </a:r>
                      <a:r>
                        <a:rPr lang="el-GR" dirty="0"/>
                        <a:t>)2</a:t>
                      </a:r>
                      <a:r>
                        <a:rPr lang="el-GR" sz="1200" dirty="0"/>
                        <a:t>∑</a:t>
                      </a:r>
                      <a:r>
                        <a:rPr lang="el-GR" dirty="0"/>
                        <a:t>(</a:t>
                      </a:r>
                      <a:r>
                        <a:rPr lang="en-US" i="1" dirty="0" err="1">
                          <a:latin typeface="times new roman"/>
                        </a:rPr>
                        <a:t>y</a:t>
                      </a:r>
                      <a:r>
                        <a:rPr lang="en-US" i="1" baseline="-25000" dirty="0" err="1"/>
                        <a:t>i</a:t>
                      </a:r>
                      <a:r>
                        <a:rPr lang="en-US" dirty="0"/>
                        <a:t> −</a:t>
                      </a:r>
                      <a:r>
                        <a:rPr lang="en-US" i="1" dirty="0">
                          <a:latin typeface="times new roman"/>
                        </a:rPr>
                        <a:t> y</a:t>
                      </a:r>
                      <a:r>
                        <a:rPr lang="en-US" dirty="0"/>
                        <a:t>)2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2357422" y="442913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όπου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i="1" dirty="0" err="1"/>
              <a:t>χ</a:t>
            </a:r>
            <a:r>
              <a:rPr lang="en-US" i="1" baseline="-25000" dirty="0" err="1"/>
              <a:t>i</a:t>
            </a:r>
            <a:r>
              <a:rPr lang="en-US" dirty="0"/>
              <a:t>, </a:t>
            </a:r>
            <a:r>
              <a:rPr lang="en-US" i="1" dirty="0" err="1"/>
              <a:t>y</a:t>
            </a:r>
            <a:r>
              <a:rPr lang="en-US" i="1" baseline="-25000" dirty="0" err="1"/>
              <a:t>i</a:t>
            </a:r>
            <a:r>
              <a:rPr lang="en-US" dirty="0"/>
              <a:t> </a:t>
            </a:r>
            <a:r>
              <a:rPr lang="el-GR" dirty="0" smtClean="0"/>
              <a:t>οι επιμέρους μετρήσεις</a:t>
            </a:r>
            <a:endParaRPr lang="en-US" dirty="0"/>
          </a:p>
          <a:p>
            <a:r>
              <a:rPr lang="en-US" i="1" dirty="0"/>
              <a:t>χ</a:t>
            </a:r>
            <a:r>
              <a:rPr lang="en-US" dirty="0"/>
              <a:t>, </a:t>
            </a:r>
            <a:r>
              <a:rPr lang="en-US" i="1" dirty="0"/>
              <a:t>y</a:t>
            </a:r>
            <a:r>
              <a:rPr lang="en-US" dirty="0"/>
              <a:t> </a:t>
            </a:r>
            <a:r>
              <a:rPr lang="el-GR" dirty="0" smtClean="0"/>
              <a:t>οι μέσοι όλων των μετρήσεων χ και </a:t>
            </a:r>
            <a:r>
              <a:rPr lang="en-US" dirty="0" smtClean="0"/>
              <a:t>y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EPM\epm101_102_103_105\epm102\sc14\media\grph\sc14s4-2grph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555" y="476672"/>
            <a:ext cx="4704522" cy="3528392"/>
          </a:xfrm>
          <a:prstGeom prst="rect">
            <a:avLst/>
          </a:prstGeom>
          <a:noFill/>
        </p:spPr>
      </p:pic>
      <p:pic>
        <p:nvPicPr>
          <p:cNvPr id="3076" name="Picture 4" descr="C:\EPM\epm101_102_103_105\epm102\sc14\media\grph\sc14s4-2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1" y="3068960"/>
            <a:ext cx="4290053" cy="32175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1497</Words>
  <Application>Microsoft Office PowerPoint</Application>
  <PresentationFormat>Προβολή στην οθόνη (4:3)</PresentationFormat>
  <Paragraphs>290</Paragraphs>
  <Slides>48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48</vt:i4>
      </vt:variant>
    </vt:vector>
  </HeadingPairs>
  <TitlesOfParts>
    <vt:vector size="49" baseType="lpstr">
      <vt:lpstr>Δικαιοσύνη</vt:lpstr>
      <vt:lpstr>Εισαγωγή στην Βιοστατιστική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Διαφάνεια 32</vt:lpstr>
      <vt:lpstr>Διαφάνεια 33</vt:lpstr>
      <vt:lpstr>Διαφάνεια 34</vt:lpstr>
      <vt:lpstr>Διαφάνεια 35</vt:lpstr>
      <vt:lpstr>Διαφάνεια 36</vt:lpstr>
      <vt:lpstr>Διαφάνεια 37</vt:lpstr>
      <vt:lpstr>Διαφάνεια 38</vt:lpstr>
      <vt:lpstr>Διαφάνεια 39</vt:lpstr>
      <vt:lpstr>Διαφάνεια 40</vt:lpstr>
      <vt:lpstr>Διαφάνεια 41</vt:lpstr>
      <vt:lpstr>Διαφάνεια 42</vt:lpstr>
      <vt:lpstr>Διαφάνεια 43</vt:lpstr>
      <vt:lpstr>Διαφάνεια 44</vt:lpstr>
      <vt:lpstr>Διαφάνεια 45</vt:lpstr>
      <vt:lpstr>Διαφάνεια 46</vt:lpstr>
      <vt:lpstr>Διαφάνεια 47</vt:lpstr>
      <vt:lpstr>Διαφάνεια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Βιοστατιστική</dc:title>
  <dc:creator>Παναγιώτης</dc:creator>
  <cp:lastModifiedBy>Panos Andriopoulos</cp:lastModifiedBy>
  <cp:revision>68</cp:revision>
  <dcterms:created xsi:type="dcterms:W3CDTF">2017-10-08T08:28:14Z</dcterms:created>
  <dcterms:modified xsi:type="dcterms:W3CDTF">2017-10-30T21:59:04Z</dcterms:modified>
</cp:coreProperties>
</file>