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58" r:id="rId44"/>
    <p:sldId id="359" r:id="rId45"/>
    <p:sldId id="360" r:id="rId46"/>
    <p:sldId id="361" r:id="rId47"/>
    <p:sldId id="362" r:id="rId48"/>
    <p:sldId id="363" r:id="rId49"/>
    <p:sldId id="364" r:id="rId50"/>
    <p:sldId id="365" r:id="rId51"/>
    <p:sldId id="366" r:id="rId52"/>
    <p:sldId id="369" r:id="rId53"/>
    <p:sldId id="370" r:id="rId54"/>
    <p:sldId id="371" r:id="rId55"/>
    <p:sldId id="372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10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0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40150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1117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424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18028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61650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61027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85924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1218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6963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80669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237209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14/10/2017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174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57224" y="3500438"/>
            <a:ext cx="7715304" cy="1600200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l-GR" dirty="0" smtClean="0"/>
              <a:t>Στατιστική </a:t>
            </a:r>
            <a:r>
              <a:rPr lang="el-GR" dirty="0" err="1" smtClean="0"/>
              <a:t>συμπερασματολογία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στην </a:t>
            </a:r>
            <a:r>
              <a:rPr lang="el-GR" dirty="0" err="1" smtClean="0"/>
              <a:t>Βιοστατιστική</a:t>
            </a:r>
            <a:endParaRPr lang="el-GR" dirty="0"/>
          </a:p>
        </p:txBody>
      </p:sp>
      <p:sp>
        <p:nvSpPr>
          <p:cNvPr id="4" name="2 - Υπότιτλος"/>
          <p:cNvSpPr txBox="1">
            <a:spLocks/>
          </p:cNvSpPr>
          <p:nvPr/>
        </p:nvSpPr>
        <p:spPr>
          <a:xfrm>
            <a:off x="2357422" y="5572140"/>
            <a:ext cx="6400800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l-GR" sz="2600">
                <a:solidFill>
                  <a:srgbClr val="696464"/>
                </a:solidFill>
              </a:rPr>
              <a:t>Π. Ανδριόπουλος</a:t>
            </a:r>
            <a:endParaRPr lang="el-GR" sz="2600" dirty="0">
              <a:solidFill>
                <a:srgbClr val="69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91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57224" y="642918"/>
            <a:ext cx="67866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Αφού η κατανομή είναι κανονική 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b="1" i="1" dirty="0">
                <a:solidFill>
                  <a:prstClr val="black"/>
                </a:solidFill>
              </a:rPr>
              <a:t>95% </a:t>
            </a:r>
            <a:r>
              <a:rPr lang="el-GR" b="1" i="1" dirty="0" smtClean="0">
                <a:solidFill>
                  <a:prstClr val="black"/>
                </a:solidFill>
              </a:rPr>
              <a:t>των μέσων </a:t>
            </a:r>
            <a:r>
              <a:rPr lang="en-US" b="1" i="1" dirty="0">
                <a:solidFill>
                  <a:prstClr val="black"/>
                </a:solidFill>
              </a:rPr>
              <a:t> </a:t>
            </a:r>
            <a:r>
              <a:rPr lang="el-GR" b="1" i="1" dirty="0" smtClean="0">
                <a:solidFill>
                  <a:prstClr val="black"/>
                </a:solidFill>
              </a:rPr>
              <a:t>βρίσκεται μεταξύ </a:t>
            </a:r>
            <a:r>
              <a:rPr lang="en-US" b="1" i="1" dirty="0" smtClean="0">
                <a:solidFill>
                  <a:prstClr val="black"/>
                </a:solidFill>
              </a:rPr>
              <a:t>1.96 </a:t>
            </a:r>
            <a:r>
              <a:rPr lang="el-GR" b="1" i="1" dirty="0" smtClean="0">
                <a:solidFill>
                  <a:prstClr val="black"/>
                </a:solidFill>
              </a:rPr>
              <a:t>φορές το τυπικό σφάλμα του μέσου του πληθυσμού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Άρα το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l-GR" dirty="0" smtClean="0">
                <a:solidFill>
                  <a:prstClr val="black"/>
                </a:solidFill>
              </a:rPr>
              <a:t>των μέσων είναι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EPM\epm101_102_103_105\epm102\sc07\media\grph\sc07s3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214554"/>
            <a:ext cx="4381504" cy="1533528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642910" y="5072074"/>
            <a:ext cx="3069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κατανομή των μέσων είναι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929058" y="57864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dirty="0" smtClean="0">
                <a:solidFill>
                  <a:prstClr val="black"/>
                </a:solidFill>
              </a:rPr>
              <a:t>H </a:t>
            </a:r>
            <a:r>
              <a:rPr lang="el-GR" dirty="0" smtClean="0">
                <a:solidFill>
                  <a:prstClr val="black"/>
                </a:solidFill>
              </a:rPr>
              <a:t>κατανομή από τις μέσες τιμές που προκύπτει από τα πολλαπλά δείγματα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496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500034" y="357166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Επειδή η κατανομή είναι κανονική, ελάχιστοι μέσοι βρίσκονται απομακρυσμένοι από τον μέσο όρο του πληθυσμού.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57346" name="Picture 2" descr="C:\EPM\epm101_102_103_105\epm102\sc07\media\grph\sc07s3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500174"/>
            <a:ext cx="3143250" cy="3429001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285720" y="4500570"/>
            <a:ext cx="8572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εφαρμόσουμε τις αρχές της κανονικής κατανομής, τότε φθάνουμε στο διάστημα εμπιστοσύνης. Αυτό είναι ένα διάστημα γύρω από τον μέσο του δείγματός μας , για το οποί μπορούμε να είμαστε βέβαιοι ότι  περιλαμβάνει τον μέσο του πληθυσμού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09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00034" y="357166"/>
            <a:ext cx="8143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Το διάστημα βρίσκεται εκατέρωθεν του μέσου του δείγματος, μεγέθους ενός πολλαπλάσιου του τυπικού σφάλματος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Συνήθως υπολογίζουμε το διάστημα </a:t>
            </a:r>
            <a:r>
              <a:rPr lang="en-US" dirty="0" smtClean="0">
                <a:solidFill>
                  <a:prstClr val="black"/>
                </a:solidFill>
              </a:rPr>
              <a:t>95%, </a:t>
            </a:r>
            <a:r>
              <a:rPr lang="el-GR" dirty="0" smtClean="0">
                <a:solidFill>
                  <a:prstClr val="black"/>
                </a:solidFill>
              </a:rPr>
              <a:t>δηλαδή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1.96 SE </a:t>
            </a:r>
            <a:r>
              <a:rPr lang="el-GR" dirty="0" smtClean="0">
                <a:solidFill>
                  <a:prstClr val="black"/>
                </a:solidFill>
              </a:rPr>
              <a:t>πάνω και κάτω από τον μέσο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Υπολογίζεται ως εξής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6322" name="Picture 2" descr="C:\EPM\epm101_102_103_105\epm102\sc07\media\grph\sc07s4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42" y="1928802"/>
            <a:ext cx="5192670" cy="16097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9257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642918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n=150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Πήραμε άλλα 100 δείγματα των </a:t>
            </a:r>
            <a:r>
              <a:rPr lang="en-US" dirty="0" smtClean="0">
                <a:solidFill>
                  <a:prstClr val="black"/>
                </a:solidFill>
              </a:rPr>
              <a:t>150 </a:t>
            </a:r>
            <a:r>
              <a:rPr lang="el-GR" dirty="0" smtClean="0">
                <a:solidFill>
                  <a:prstClr val="black"/>
                </a:solidFill>
              </a:rPr>
              <a:t>από τον πληθυσμό μας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Για κάθε Δείγμα υπολογίσαμε Μέσο και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l-GR" dirty="0" smtClean="0">
                <a:solidFill>
                  <a:prstClr val="black"/>
                </a:solidFill>
              </a:rPr>
              <a:t>ΔΕ </a:t>
            </a:r>
            <a:r>
              <a:rPr lang="en-US" dirty="0" smtClean="0">
                <a:solidFill>
                  <a:prstClr val="black"/>
                </a:solidFill>
              </a:rPr>
              <a:t>(CI)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Τα αποτελέσματα: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5298" name="Picture 2" descr="C:\EPM\epm101_102_103_105\epm102\sc07\media\grph\sc07s4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3116"/>
            <a:ext cx="3810000" cy="285750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500034" y="5143512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μέση γραμμή είναι ο πραγματικός μέσος των </a:t>
            </a:r>
            <a:r>
              <a:rPr lang="en-US" dirty="0" smtClean="0">
                <a:solidFill>
                  <a:prstClr val="black"/>
                </a:solidFill>
              </a:rPr>
              <a:t>725 </a:t>
            </a:r>
            <a:r>
              <a:rPr lang="el-GR" dirty="0" smtClean="0">
                <a:solidFill>
                  <a:prstClr val="black"/>
                </a:solidFill>
              </a:rPr>
              <a:t>φοιτητών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  <a:r>
              <a:rPr lang="el-GR" dirty="0" smtClean="0">
                <a:solidFill>
                  <a:prstClr val="black"/>
                </a:solidFill>
              </a:rPr>
              <a:t>Οι κύκλοι δείχνουν τους μέσους και οι κάθετες γραμμές τα ΔΕ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439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428604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τα ταξινομήσουμε θα δούμε καλύτερα την κατανομή τους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 smtClean="0">
                <a:solidFill>
                  <a:prstClr val="black"/>
                </a:solidFill>
              </a:rPr>
              <a:t>γύρω από τον πραγματικό μέσο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714348" y="4071942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προσέξουμε το γράφημα θα δούμε πως οι περισσότερες κάθετες γραμμές περνούν πάνω και κάτω από τον πραγματικό μέσο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4274" name="Picture 2" descr="C:\EPM\epm101_102_103_105\epm102\sc07\media\grph\sc07s4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285860"/>
            <a:ext cx="38100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42910" y="5357826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8/10 δεν περιλαμβάνουν τον πραγματικό μέσο</a:t>
            </a:r>
          </a:p>
          <a:p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l-GR" dirty="0" smtClean="0">
                <a:solidFill>
                  <a:prstClr val="black"/>
                </a:solidFill>
              </a:rPr>
              <a:t>Αν επαναλαμβάναμε με χιλιάδες δείγματα το αποτέλεσμα αυτό θα ήταν 5%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33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357166"/>
            <a:ext cx="74295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Ας υπολογίσουμε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n-US" dirty="0" smtClean="0">
                <a:solidFill>
                  <a:prstClr val="black"/>
                </a:solidFill>
              </a:rPr>
              <a:t>CI </a:t>
            </a:r>
            <a:r>
              <a:rPr lang="el-GR" dirty="0" smtClean="0">
                <a:solidFill>
                  <a:prstClr val="black"/>
                </a:solidFill>
              </a:rPr>
              <a:t>για το πρώτο δείγμα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mean </a:t>
            </a:r>
            <a:r>
              <a:rPr lang="en-US" dirty="0">
                <a:solidFill>
                  <a:prstClr val="black"/>
                </a:solidFill>
              </a:rPr>
              <a:t>height, </a:t>
            </a:r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= </a:t>
            </a:r>
            <a:r>
              <a:rPr lang="en-US" b="1" dirty="0">
                <a:solidFill>
                  <a:prstClr val="black"/>
                </a:solidFill>
              </a:rPr>
              <a:t>169.6 </a:t>
            </a:r>
            <a:r>
              <a:rPr lang="en-US" dirty="0">
                <a:solidFill>
                  <a:prstClr val="black"/>
                </a:solidFill>
              </a:rPr>
              <a:t>cm</a:t>
            </a:r>
          </a:p>
          <a:p>
            <a:r>
              <a:rPr lang="en-US" dirty="0">
                <a:solidFill>
                  <a:prstClr val="black"/>
                </a:solidFill>
              </a:rPr>
              <a:t>standard error, </a:t>
            </a:r>
            <a:r>
              <a:rPr lang="en-US" i="1" dirty="0">
                <a:solidFill>
                  <a:prstClr val="black"/>
                </a:solidFill>
              </a:rPr>
              <a:t>SE ()</a:t>
            </a:r>
            <a:r>
              <a:rPr lang="en-US" dirty="0">
                <a:solidFill>
                  <a:prstClr val="black"/>
                </a:solidFill>
              </a:rPr>
              <a:t> = </a:t>
            </a:r>
            <a:r>
              <a:rPr lang="en-US" b="1" dirty="0">
                <a:solidFill>
                  <a:prstClr val="black"/>
                </a:solidFill>
              </a:rPr>
              <a:t>0.72 </a:t>
            </a:r>
            <a:r>
              <a:rPr lang="en-US" dirty="0">
                <a:solidFill>
                  <a:prstClr val="black"/>
                </a:solidFill>
              </a:rPr>
              <a:t>cm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Υπολογίζεται ως εξής: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95% </a:t>
            </a:r>
            <a:r>
              <a:rPr lang="en-US" dirty="0" smtClean="0">
                <a:solidFill>
                  <a:prstClr val="black"/>
                </a:solidFill>
              </a:rPr>
              <a:t>CI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= </a:t>
            </a:r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± 1.96 SE (</a:t>
            </a:r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)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Άνω άκρο του διαστήματος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= </a:t>
            </a:r>
            <a:r>
              <a:rPr lang="en-US" b="1" dirty="0" smtClean="0">
                <a:solidFill>
                  <a:prstClr val="black"/>
                </a:solidFill>
              </a:rPr>
              <a:t>168.2cm</a:t>
            </a:r>
            <a:r>
              <a:rPr lang="el-GR" b="1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Κάτω άκρο του διαστήματος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= </a:t>
            </a:r>
            <a:r>
              <a:rPr lang="en-US" b="1" dirty="0" smtClean="0">
                <a:solidFill>
                  <a:prstClr val="black"/>
                </a:solidFill>
              </a:rPr>
              <a:t>171.0cm</a:t>
            </a:r>
            <a:endParaRPr lang="el-GR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755576" y="3933056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ερμηνεία αυτή είναι η εξής: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5013176"/>
            <a:ext cx="6572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dirty="0" smtClean="0">
                <a:solidFill>
                  <a:prstClr val="black"/>
                </a:solidFill>
              </a:rPr>
              <a:t>Μπορούμε να είμαστε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l-GR" dirty="0" smtClean="0">
                <a:solidFill>
                  <a:prstClr val="black"/>
                </a:solidFill>
              </a:rPr>
              <a:t>σίγουροι ότι ο μέσος του πληθυσμού βρίσκεται μέσα σε αυτό το διάστημα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82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428604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Δεν είναι το 95% κάτι αξιωματικό. Μπορούμε να ορίσουμε π.χ. το 90%. Ο πολλαπλασιαστής τότε θα ήταν </a:t>
            </a:r>
            <a:r>
              <a:rPr lang="en-US" dirty="0" smtClean="0">
                <a:solidFill>
                  <a:prstClr val="black"/>
                </a:solidFill>
              </a:rPr>
              <a:t>1.65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</p:txBody>
      </p:sp>
      <p:pic>
        <p:nvPicPr>
          <p:cNvPr id="52226" name="Picture 2" descr="C:\EPM\epm101_102_103_105\epm102\sc07\media\grph\sc07s4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071678"/>
            <a:ext cx="38100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9642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357166"/>
            <a:ext cx="80010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Υπολογίσαμε το διάστημα εμπιστοσύνης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Μπορούμε να δούμε αν ο μέσος που έχουμε συμφωνεί με μια δεδομένη μέση τιμή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Αυτό ονομάζεται έλεγχος υπόθεσης ή διενέργεια έλεγχου σημαντικότητας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r>
              <a:rPr lang="el-GR" b="1" dirty="0" smtClean="0">
                <a:solidFill>
                  <a:prstClr val="black"/>
                </a:solidFill>
              </a:rPr>
              <a:t>Για παράδειγμα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Είχαμε σε δείγμα </a:t>
            </a:r>
            <a:r>
              <a:rPr lang="en-US" dirty="0" smtClean="0">
                <a:solidFill>
                  <a:prstClr val="black"/>
                </a:solidFill>
              </a:rPr>
              <a:t>150 </a:t>
            </a:r>
            <a:r>
              <a:rPr lang="el-GR" dirty="0" smtClean="0">
                <a:solidFill>
                  <a:prstClr val="black"/>
                </a:solidFill>
              </a:rPr>
              <a:t>φοιτητών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169.6cm </a:t>
            </a:r>
            <a:r>
              <a:rPr lang="el-GR" dirty="0" smtClean="0">
                <a:solidFill>
                  <a:prstClr val="black"/>
                </a:solidFill>
              </a:rPr>
              <a:t>μέσο με </a:t>
            </a:r>
            <a:r>
              <a:rPr lang="en-US" dirty="0" smtClean="0">
                <a:solidFill>
                  <a:prstClr val="black"/>
                </a:solidFill>
              </a:rPr>
              <a:t>(SE </a:t>
            </a:r>
            <a:r>
              <a:rPr lang="en-US" dirty="0">
                <a:solidFill>
                  <a:prstClr val="black"/>
                </a:solidFill>
              </a:rPr>
              <a:t>= 0.72cm).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Σε μια παρόμοια μελέτη στην Δανία βρήκαν μέσο ύψος </a:t>
            </a:r>
            <a:r>
              <a:rPr lang="en-US" dirty="0" smtClean="0">
                <a:solidFill>
                  <a:prstClr val="black"/>
                </a:solidFill>
              </a:rPr>
              <a:t>171.4cm.</a:t>
            </a:r>
            <a:endParaRPr lang="el-GR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i="1" dirty="0" smtClean="0">
                <a:solidFill>
                  <a:prstClr val="black"/>
                </a:solidFill>
              </a:rPr>
              <a:t>Διαφέρει το ύψος των Δανών φοιτητών από το δικό μας?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1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4"/>
            <a:ext cx="778674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Ο ένας μέσος είναι 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b="1" dirty="0">
                <a:solidFill>
                  <a:prstClr val="black"/>
                </a:solidFill>
              </a:rPr>
              <a:t>169.6cm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Ο άλλος είναι </a:t>
            </a:r>
            <a:r>
              <a:rPr lang="en-US" b="1" dirty="0" smtClean="0">
                <a:solidFill>
                  <a:prstClr val="black"/>
                </a:solidFill>
              </a:rPr>
              <a:t>171.4cm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βλέπουμε ότι δεν είναι ίσοι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l-GR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pPr algn="just"/>
            <a:r>
              <a:rPr lang="el-GR" dirty="0" smtClean="0">
                <a:solidFill>
                  <a:prstClr val="black"/>
                </a:solidFill>
              </a:rPr>
              <a:t>Ωστόσο δεν ξέρουμε αν οι διαφορές που παρατηρούμε είναι οι πραγματικές ή οφείλονται σε δειγματοληπτική διακύμανση (στο τυπικό σφάλμα δηλαδή) μιας και οι μεσοί που έχουμε είναι μόνο μια εκτίμηση των πραγματικών μέσων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Για να δούμε τι συμβαίνει προχωρούμε ως εξής: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1. </a:t>
            </a:r>
            <a:r>
              <a:rPr lang="el-GR" dirty="0" smtClean="0">
                <a:solidFill>
                  <a:prstClr val="black"/>
                </a:solidFill>
              </a:rPr>
              <a:t>Διατυπώνουμε την μηδενική μας υπόθεση: Οι δυο πραγματικοί μέσοι των πληθυσμών είναι ίδιοι. 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Η μηδενική υπόθεση (</a:t>
            </a:r>
            <a:r>
              <a:rPr lang="en-US" b="1" dirty="0" smtClean="0">
                <a:solidFill>
                  <a:prstClr val="black"/>
                </a:solidFill>
              </a:rPr>
              <a:t>null hypothesis</a:t>
            </a:r>
            <a:r>
              <a:rPr lang="el-GR" b="1" dirty="0" smtClean="0">
                <a:solidFill>
                  <a:prstClr val="black"/>
                </a:solidFill>
              </a:rPr>
              <a:t>) </a:t>
            </a:r>
            <a:r>
              <a:rPr lang="el-GR" dirty="0" smtClean="0">
                <a:solidFill>
                  <a:prstClr val="black"/>
                </a:solidFill>
              </a:rPr>
              <a:t>γράφεται ως 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b="1" dirty="0">
                <a:solidFill>
                  <a:prstClr val="black"/>
                </a:solidFill>
              </a:rPr>
              <a:t>H</a:t>
            </a:r>
            <a:r>
              <a:rPr lang="en-US" b="1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r>
              <a:rPr lang="en-US" b="1" dirty="0" smtClean="0">
                <a:solidFill>
                  <a:prstClr val="black"/>
                </a:solidFill>
              </a:rPr>
              <a:t>H</a:t>
            </a:r>
            <a:r>
              <a:rPr lang="en-US" b="1" baseline="-25000" dirty="0" smtClean="0">
                <a:solidFill>
                  <a:prstClr val="black"/>
                </a:solidFill>
              </a:rPr>
              <a:t>0</a:t>
            </a:r>
            <a:r>
              <a:rPr lang="en-US" b="1" baseline="-25000" dirty="0">
                <a:solidFill>
                  <a:prstClr val="black"/>
                </a:solidFill>
              </a:rPr>
              <a:t> 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= 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Όπου 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="1" dirty="0" smtClean="0">
                <a:solidFill>
                  <a:prstClr val="black"/>
                </a:solidFill>
              </a:rPr>
              <a:t>0</a:t>
            </a:r>
            <a:r>
              <a:rPr lang="el-GR" b="1" dirty="0" smtClean="0">
                <a:solidFill>
                  <a:prstClr val="black"/>
                </a:solidFill>
              </a:rPr>
              <a:t>   </a:t>
            </a:r>
            <a:r>
              <a:rPr lang="el-GR" dirty="0" smtClean="0">
                <a:solidFill>
                  <a:prstClr val="black"/>
                </a:solidFill>
              </a:rPr>
              <a:t> ο υποθετικός μέσος και </a:t>
            </a:r>
            <a:r>
              <a:rPr lang="en-US" dirty="0" smtClean="0">
                <a:solidFill>
                  <a:prstClr val="black"/>
                </a:solidFill>
              </a:rPr>
              <a:t>μ</a:t>
            </a:r>
            <a:r>
              <a:rPr lang="el-GR" dirty="0" smtClean="0">
                <a:solidFill>
                  <a:prstClr val="black"/>
                </a:solidFill>
              </a:rPr>
              <a:t> ο πραγματικός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2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57224" y="571480"/>
            <a:ext cx="735811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2. </a:t>
            </a:r>
            <a:r>
              <a:rPr lang="el-GR" dirty="0" smtClean="0">
                <a:solidFill>
                  <a:prstClr val="black"/>
                </a:solidFill>
              </a:rPr>
              <a:t>Η εναλλακτική υπόθεση είναι ότι διαφέρουν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  <a:r>
              <a:rPr lang="el-GR" dirty="0" smtClean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H</a:t>
            </a:r>
            <a:r>
              <a:rPr lang="en-US" b="1" baseline="-25000" dirty="0" smtClean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≠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</a:p>
          <a:p>
            <a:endParaRPr lang="en-US" baseline="-25000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3. </a:t>
            </a:r>
            <a:r>
              <a:rPr lang="el-GR" dirty="0" smtClean="0">
                <a:solidFill>
                  <a:prstClr val="black"/>
                </a:solidFill>
              </a:rPr>
              <a:t>Μιας και διατυπώσαμε την μηδενική, υπολογίζουμε την πιθανότητα να παρατηρήσουμε σε ένα πείραμα (μια μέτρηση </a:t>
            </a:r>
            <a:r>
              <a:rPr lang="el-GR" dirty="0" err="1" smtClean="0">
                <a:solidFill>
                  <a:prstClr val="black"/>
                </a:solidFill>
              </a:rPr>
              <a:t>κ.ο.κ</a:t>
            </a:r>
            <a:r>
              <a:rPr lang="el-GR" dirty="0" smtClean="0">
                <a:solidFill>
                  <a:prstClr val="black"/>
                </a:solidFill>
              </a:rPr>
              <a:t>.) τις τιμές που πήραμε από τα δείγματά μας, αν αυτή ήταν αληθινή.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Υπολογίζουμε μια στατιστική συνάρτηση (</a:t>
            </a:r>
            <a:r>
              <a:rPr lang="en-US" dirty="0" smtClean="0">
                <a:solidFill>
                  <a:prstClr val="black"/>
                </a:solidFill>
              </a:rPr>
              <a:t>statistic</a:t>
            </a:r>
            <a:r>
              <a:rPr lang="el-GR" dirty="0" smtClean="0">
                <a:solidFill>
                  <a:prstClr val="black"/>
                </a:solidFill>
              </a:rPr>
              <a:t>) και το συγκρίνουμε με την κατανομή που υπονοεί η μηδενική υπόθεση.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(Στις περισσότερες περιπτώσεις αυτή είναι η κανονική κατανομή)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351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571736" y="642918"/>
            <a:ext cx="3806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Στατιστική </a:t>
            </a:r>
            <a:r>
              <a:rPr lang="el-GR" b="1" dirty="0" err="1" smtClean="0">
                <a:solidFill>
                  <a:prstClr val="black"/>
                </a:solidFill>
              </a:rPr>
              <a:t>συμπερασματολογία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899592" y="1628800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>
                <a:solidFill>
                  <a:prstClr val="black"/>
                </a:solidFill>
              </a:rPr>
              <a:t>Ο στόχος είναι να κατανοήσουμε την έννοια του διαστήματος εμπιστοσύνης και την χρήση του στην </a:t>
            </a:r>
            <a:r>
              <a:rPr lang="el-GR" dirty="0" err="1" smtClean="0">
                <a:solidFill>
                  <a:prstClr val="black"/>
                </a:solidFill>
              </a:rPr>
              <a:t>συμπερασματολογία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48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85786" y="500042"/>
            <a:ext cx="69294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γενική μορφή αυτών των τεστ είναι η σύγκριση των δυο μέσων. Λαμβάνει </a:t>
            </a:r>
            <a:r>
              <a:rPr lang="el-GR" dirty="0" err="1" smtClean="0">
                <a:solidFill>
                  <a:prstClr val="black"/>
                </a:solidFill>
              </a:rPr>
              <a:t>υπόψιν</a:t>
            </a:r>
            <a:r>
              <a:rPr lang="el-GR" dirty="0" smtClean="0">
                <a:solidFill>
                  <a:prstClr val="black"/>
                </a:solidFill>
              </a:rPr>
              <a:t> της και την διακύμανση των τιμών και το μέγεθος των δειγμάτων χρησιμοποιώντας το τυπικό σφάλμα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Η τιμή αυτή ονομάζεται τιμή </a:t>
            </a:r>
            <a:r>
              <a:rPr lang="en-US" dirty="0" smtClean="0">
                <a:solidFill>
                  <a:prstClr val="black"/>
                </a:solidFill>
              </a:rPr>
              <a:t> z</a:t>
            </a:r>
            <a:r>
              <a:rPr lang="el-GR" dirty="0" smtClean="0">
                <a:solidFill>
                  <a:prstClr val="black"/>
                </a:solidFill>
              </a:rPr>
              <a:t> και το τεστ που ακολουθεί την κανονική κατανομή ισούται με:</a:t>
            </a:r>
            <a:endParaRPr lang="en-US" dirty="0">
              <a:solidFill>
                <a:prstClr val="black"/>
              </a:solidFill>
            </a:endParaRPr>
          </a:p>
          <a:p>
            <a:endParaRPr lang="en-US" u="sng" dirty="0">
              <a:solidFill>
                <a:prstClr val="black"/>
              </a:solidFill>
            </a:endParaRPr>
          </a:p>
          <a:p>
            <a:r>
              <a:rPr lang="en-US" u="sng" dirty="0">
                <a:solidFill>
                  <a:prstClr val="black"/>
                </a:solidFill>
              </a:rPr>
              <a:t>observed mean - </a:t>
            </a:r>
            <a:r>
              <a:rPr lang="en-US" u="sng" dirty="0" err="1">
                <a:solidFill>
                  <a:prstClr val="black"/>
                </a:solidFill>
              </a:rPr>
              <a:t>hypothesised</a:t>
            </a:r>
            <a:r>
              <a:rPr lang="en-US" u="sng" dirty="0">
                <a:solidFill>
                  <a:prstClr val="black"/>
                </a:solidFill>
              </a:rPr>
              <a:t> </a:t>
            </a:r>
            <a:r>
              <a:rPr lang="en-US" u="sng" dirty="0" smtClean="0">
                <a:solidFill>
                  <a:prstClr val="black"/>
                </a:solidFill>
              </a:rPr>
              <a:t>mean</a:t>
            </a:r>
            <a:r>
              <a:rPr lang="el-GR" u="sng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    standard error (estimated mean)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z = (</a:t>
            </a:r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−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) / SE (</a:t>
            </a:r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i="1" dirty="0" smtClean="0">
                <a:solidFill>
                  <a:prstClr val="black"/>
                </a:solidFill>
              </a:rPr>
              <a:t>)</a:t>
            </a:r>
            <a:endParaRPr lang="el-GR" i="1" dirty="0" smtClean="0">
              <a:solidFill>
                <a:prstClr val="black"/>
              </a:solidFill>
            </a:endParaRPr>
          </a:p>
          <a:p>
            <a:r>
              <a:rPr lang="el-GR" i="1" dirty="0" smtClean="0">
                <a:solidFill>
                  <a:prstClr val="black"/>
                </a:solidFill>
              </a:rPr>
              <a:t>(παρατηρούμενος μέσος – υποτιθέμενος μέσος)/ τυπικό σφάλμα του μέσου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2195736" y="5500702"/>
            <a:ext cx="6733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dirty="0" smtClean="0">
                <a:solidFill>
                  <a:prstClr val="black"/>
                </a:solidFill>
              </a:rPr>
              <a:t>Το τεστ είναι λοιπόν η </a:t>
            </a:r>
            <a:r>
              <a:rPr lang="el-GR" dirty="0" err="1" smtClean="0">
                <a:solidFill>
                  <a:prstClr val="black"/>
                </a:solidFill>
              </a:rPr>
              <a:t>προτυπωμένη</a:t>
            </a:r>
            <a:r>
              <a:rPr lang="el-GR" dirty="0" smtClean="0">
                <a:solidFill>
                  <a:prstClr val="black"/>
                </a:solidFill>
              </a:rPr>
              <a:t> διαφορά μεταξύ </a:t>
            </a:r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l-GR" dirty="0" smtClean="0">
                <a:solidFill>
                  <a:prstClr val="black"/>
                </a:solidFill>
              </a:rPr>
              <a:t>και </a:t>
            </a:r>
            <a:r>
              <a:rPr lang="en-US" dirty="0" smtClean="0">
                <a:solidFill>
                  <a:prstClr val="black"/>
                </a:solidFill>
              </a:rPr>
              <a:t>µ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14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571480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η Μηδενική υπόθεση ήταν αληθινή, όλα τα αποτελέσματα που θα είχαμε από διαφορετικά δείγματα του ίδιου πληθυσμού θα είχαν μέσο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l-GR" dirty="0" smtClean="0">
                <a:solidFill>
                  <a:prstClr val="black"/>
                </a:solidFill>
              </a:rPr>
              <a:t>και θα ακολουθούσαν την κανονική κατανομή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Αυτό γιατί ο μέσος του δείγματος </a:t>
            </a:r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l-GR" dirty="0" smtClean="0">
                <a:solidFill>
                  <a:prstClr val="black"/>
                </a:solidFill>
              </a:rPr>
              <a:t>θα ακολουθούσε την κανονική κατανομή με μέσο 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µ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l-GR" dirty="0" smtClean="0">
                <a:solidFill>
                  <a:prstClr val="black"/>
                </a:solidFill>
              </a:rPr>
              <a:t>και </a:t>
            </a:r>
            <a:r>
              <a:rPr lang="en-US" dirty="0" smtClean="0">
                <a:solidFill>
                  <a:prstClr val="black"/>
                </a:solidFill>
              </a:rPr>
              <a:t>SD  SE(</a:t>
            </a:r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).</a:t>
            </a:r>
          </a:p>
        </p:txBody>
      </p:sp>
      <p:pic>
        <p:nvPicPr>
          <p:cNvPr id="63490" name="Picture 2" descr="C:\EPM\epm101_102_103_105\epm102\sc07\media\grph\sc07s5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2357430"/>
            <a:ext cx="3143250" cy="3429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789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714348" y="214290"/>
            <a:ext cx="79296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Χρησιμοποιώντας τους πίνακες που είδαμε στο προηγούμενο μάθημα λαμβάνουμε μια πιθανότητα για την τιμή </a:t>
            </a:r>
            <a:r>
              <a:rPr lang="en-US" dirty="0" smtClean="0">
                <a:solidFill>
                  <a:prstClr val="black"/>
                </a:solidFill>
              </a:rPr>
              <a:t> z</a:t>
            </a:r>
            <a:r>
              <a:rPr lang="el-GR" dirty="0" smtClean="0">
                <a:solidFill>
                  <a:prstClr val="black"/>
                </a:solidFill>
              </a:rPr>
              <a:t> που πήραμε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Αυτή μας λέει την πιθανότητα να βρούμε την μέση τιμή που παρατηρήσαμε ή κάποια άλλη πιο ακραία τιμή αν η Μηδενική υπόθεση ήταν αληθινή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Η πιθανότητα αυτή είναι η τιμή </a:t>
            </a:r>
            <a:r>
              <a:rPr lang="en-US" dirty="0" smtClean="0">
                <a:solidFill>
                  <a:prstClr val="black"/>
                </a:solidFill>
              </a:rPr>
              <a:t>P.</a:t>
            </a:r>
            <a:endParaRPr lang="el-GR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Το γράφημα μας δίνει την πιθανότητα αυτή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62467" name="Picture 3" descr="C:\EPM\epm101_102_103_105\epm102\sc07\media\grph\sc07s5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714620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500694" y="4071942"/>
            <a:ext cx="30003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πιθανότητα αυτή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 είναι η περιοχή έξω από την καμπύλη που αντιστοιχεί στο εύρος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(-z, z). </a:t>
            </a:r>
            <a:r>
              <a:rPr lang="el-GR" dirty="0" smtClean="0">
                <a:solidFill>
                  <a:prstClr val="black"/>
                </a:solidFill>
              </a:rPr>
              <a:t>Δηλαδή η πιθανότητα να παρατηρήσουμε πιο ακραίες τιμές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3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642918"/>
            <a:ext cx="72866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Μεγάλη τιμή 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prstClr val="black"/>
                </a:solidFill>
              </a:rPr>
              <a:t>p-value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Αν η τιμή είναι μεγάλη τότε η πιθανότητα να παρατηρήσουμε μια τιμή τόσο ακραία σαν αυτή του δείγματος είναι μεγάλη, αν η μηδενική υπόθεση είναι Αληθινή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Σε αυτήν την περίπτωση η διακύμανση του δείγματος μπορεί να είναι ο λόγος που διαφέρει ο μέσος του δείγματος και ο πραγματικός μέσος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r>
              <a:rPr lang="el-GR" b="1" dirty="0" smtClean="0">
                <a:solidFill>
                  <a:prstClr val="black"/>
                </a:solidFill>
              </a:rPr>
              <a:t>Συμπέρασμα</a:t>
            </a:r>
            <a:r>
              <a:rPr lang="en-US" b="1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i="1" dirty="0" smtClean="0">
                <a:solidFill>
                  <a:prstClr val="black"/>
                </a:solidFill>
              </a:rPr>
              <a:t>Υπάρχουν λίγα τεκμήρια ότι ο </a:t>
            </a:r>
            <a:r>
              <a:rPr lang="en-US" i="1" dirty="0">
                <a:solidFill>
                  <a:prstClr val="black"/>
                </a:solidFill>
              </a:rPr>
              <a:t> x </a:t>
            </a:r>
            <a:r>
              <a:rPr lang="el-GR" i="1" dirty="0" smtClean="0">
                <a:solidFill>
                  <a:prstClr val="black"/>
                </a:solidFill>
              </a:rPr>
              <a:t>διαφέρει από τον 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" name="2 - Ορθογώνιο"/>
          <p:cNvSpPr/>
          <p:nvPr/>
        </p:nvSpPr>
        <p:spPr>
          <a:xfrm>
            <a:off x="857224" y="3357562"/>
            <a:ext cx="72866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Μικρή τιμή 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prstClr val="black"/>
                </a:solidFill>
              </a:rPr>
              <a:t>p-value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Αν η τιμή είναι μικρή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 smtClean="0">
                <a:solidFill>
                  <a:prstClr val="black"/>
                </a:solidFill>
              </a:rPr>
              <a:t>τότε η πιθανότητα να παρατηρήσουμε μια τιμή τόσο ακραία σαν αυτή του δείγματος είναι μικρή, αν η μηδενική υπόθεση είναι Αληθινή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Σε αυτήν την περίπτωση η διακύμανση του δείγματος δεν μπορεί να είναι ο μονός λόγος που διαφέρει ο μέσος του δείγματος και ο πραγματικός μέσος</a:t>
            </a:r>
            <a:r>
              <a:rPr lang="en-US" dirty="0" smtClean="0">
                <a:solidFill>
                  <a:prstClr val="black"/>
                </a:solidFill>
              </a:rPr>
              <a:t> 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r>
              <a:rPr lang="el-GR" i="1" dirty="0" smtClean="0">
                <a:solidFill>
                  <a:prstClr val="black"/>
                </a:solidFill>
              </a:rPr>
              <a:t>Υπάρχουν επαρκή τεκμήρια ότι ο </a:t>
            </a:r>
            <a:r>
              <a:rPr lang="en-US" i="1" dirty="0" smtClean="0">
                <a:solidFill>
                  <a:prstClr val="black"/>
                </a:solidFill>
              </a:rPr>
              <a:t> x </a:t>
            </a:r>
            <a:r>
              <a:rPr lang="el-GR" i="1" dirty="0" smtClean="0">
                <a:solidFill>
                  <a:prstClr val="black"/>
                </a:solidFill>
              </a:rPr>
              <a:t>διαφέρει από τον 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398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571480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solidFill>
                  <a:prstClr val="black"/>
                </a:solidFill>
              </a:rPr>
              <a:t>Ερμηνεία των τιμών </a:t>
            </a:r>
            <a:r>
              <a:rPr lang="en-US" b="1" dirty="0" smtClean="0">
                <a:solidFill>
                  <a:prstClr val="black"/>
                </a:solidFill>
              </a:rPr>
              <a:t>p</a:t>
            </a:r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l-GR" dirty="0" smtClean="0">
                <a:solidFill>
                  <a:prstClr val="black"/>
                </a:solidFill>
              </a:rPr>
              <a:t>Με τις τιμές αυτές ερμηνεύουμε τα τεκμήρια εναντίον της μηδενικής υπόθεσης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  <a:r>
              <a:rPr lang="el-GR" dirty="0" smtClean="0">
                <a:solidFill>
                  <a:prstClr val="black"/>
                </a:solidFill>
              </a:rPr>
              <a:t>Όσο μικρότερη τόσο μικρότερη η πιθανότητα να παρατηρήσουμε αυτά τα αποτελέσματα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928662" y="4786322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Γενικά τιμές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P </a:t>
            </a:r>
            <a:r>
              <a:rPr lang="el-GR" dirty="0" smtClean="0">
                <a:solidFill>
                  <a:prstClr val="black"/>
                </a:solidFill>
              </a:rPr>
              <a:t>μεγαλύτερες του </a:t>
            </a:r>
            <a:r>
              <a:rPr lang="en-US" dirty="0" smtClean="0">
                <a:solidFill>
                  <a:prstClr val="black"/>
                </a:solidFill>
              </a:rPr>
              <a:t>0.1 </a:t>
            </a:r>
            <a:r>
              <a:rPr lang="el-GR" dirty="0" smtClean="0">
                <a:solidFill>
                  <a:prstClr val="black"/>
                </a:solidFill>
              </a:rPr>
              <a:t>είναι αρκετές για να καταλήξουμε ότι δεν έχουμε αρκετά στοιχεία εναντίον της μηδενικής υπόθεσης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62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500034" y="428604"/>
            <a:ext cx="84296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Ας υπολογίσουμε το </a:t>
            </a:r>
            <a:r>
              <a:rPr lang="el-GR" dirty="0" err="1" smtClean="0">
                <a:solidFill>
                  <a:prstClr val="black"/>
                </a:solidFill>
              </a:rPr>
              <a:t>τέστ</a:t>
            </a:r>
            <a:r>
              <a:rPr lang="el-GR" dirty="0" smtClean="0">
                <a:solidFill>
                  <a:prstClr val="black"/>
                </a:solidFill>
              </a:rPr>
              <a:t> για το ύψος.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Πριν από αυτό ας δούμε τα διαστήματα εμπιστοσύνης. Αν το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l-GR" dirty="0" smtClean="0">
                <a:solidFill>
                  <a:prstClr val="black"/>
                </a:solidFill>
              </a:rPr>
              <a:t>περιλαμβάνει τον μέσο που υποθέτουμε ότι θα παρατηρούσαμε, τότε στο επίπεδο 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l-GR" dirty="0" smtClean="0">
                <a:solidFill>
                  <a:prstClr val="black"/>
                </a:solidFill>
              </a:rPr>
              <a:t>δεν έχουμε αρκετά στοιχεία να πούμε ότι το ύψος των φοιτητών </a:t>
            </a:r>
            <a:r>
              <a:rPr lang="el-GR" dirty="0" err="1" smtClean="0">
                <a:solidFill>
                  <a:prstClr val="black"/>
                </a:solidFill>
              </a:rPr>
              <a:t>διαφ΄΄ερει</a:t>
            </a:r>
            <a:r>
              <a:rPr lang="el-GR" dirty="0" smtClean="0">
                <a:solidFill>
                  <a:prstClr val="black"/>
                </a:solidFill>
              </a:rPr>
              <a:t> από αυτό των Δανών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Στο δείγμα των 150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i="1" dirty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=169.6 (95% </a:t>
            </a:r>
            <a:r>
              <a:rPr lang="en-US" dirty="0" err="1" smtClean="0">
                <a:solidFill>
                  <a:prstClr val="black"/>
                </a:solidFill>
              </a:rPr>
              <a:t>ci</a:t>
            </a:r>
            <a:r>
              <a:rPr lang="en-US" dirty="0" smtClean="0">
                <a:solidFill>
                  <a:prstClr val="black"/>
                </a:solidFill>
              </a:rPr>
              <a:t>: </a:t>
            </a:r>
            <a:r>
              <a:rPr lang="en-US" dirty="0">
                <a:solidFill>
                  <a:prstClr val="black"/>
                </a:solidFill>
              </a:rPr>
              <a:t>168.2cm </a:t>
            </a:r>
            <a:r>
              <a:rPr lang="el-GR" dirty="0" smtClean="0">
                <a:solidFill>
                  <a:prstClr val="black"/>
                </a:solidFill>
              </a:rPr>
              <a:t>έως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171.0cm)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Το διάστημα δεν περιλαμβάνει το μέσο των Δανών </a:t>
            </a:r>
            <a:r>
              <a:rPr lang="en-US" dirty="0" smtClean="0">
                <a:solidFill>
                  <a:prstClr val="black"/>
                </a:solidFill>
              </a:rPr>
              <a:t>(</a:t>
            </a:r>
            <a:r>
              <a:rPr lang="en-US" dirty="0">
                <a:solidFill>
                  <a:prstClr val="black"/>
                </a:solidFill>
              </a:rPr>
              <a:t>171.4cm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  <a:r>
              <a:rPr lang="el-GR" dirty="0" smtClean="0">
                <a:solidFill>
                  <a:prstClr val="black"/>
                </a:solidFill>
              </a:rPr>
              <a:t> οπότε έχουμε στοιχεία εναντίον της μηδενικής Υπόθεσης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917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571472" y="428604"/>
            <a:ext cx="79296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 Οι δυο πραγματικοί μέσοι των πληθυσμών είναι ίδιοι. 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Η μηδενική υπόθεση (</a:t>
            </a:r>
            <a:r>
              <a:rPr lang="en-US" b="1" dirty="0" smtClean="0">
                <a:solidFill>
                  <a:prstClr val="black"/>
                </a:solidFill>
              </a:rPr>
              <a:t>null hypothesis</a:t>
            </a:r>
            <a:r>
              <a:rPr lang="el-GR" b="1" dirty="0" smtClean="0">
                <a:solidFill>
                  <a:prstClr val="black"/>
                </a:solidFill>
              </a:rPr>
              <a:t>) </a:t>
            </a:r>
            <a:r>
              <a:rPr lang="el-GR" dirty="0" smtClean="0">
                <a:solidFill>
                  <a:prstClr val="black"/>
                </a:solidFill>
              </a:rPr>
              <a:t>γράφεται ως </a:t>
            </a:r>
            <a:r>
              <a:rPr lang="en-US" dirty="0" smtClean="0">
                <a:solidFill>
                  <a:prstClr val="black"/>
                </a:solidFill>
              </a:rPr>
              <a:t> </a:t>
            </a:r>
            <a:r>
              <a:rPr lang="en-US" b="1" dirty="0" smtClean="0">
                <a:solidFill>
                  <a:prstClr val="black"/>
                </a:solidFill>
              </a:rPr>
              <a:t>H</a:t>
            </a:r>
            <a:r>
              <a:rPr lang="en-US" b="1" baseline="-25000" dirty="0" smtClean="0">
                <a:solidFill>
                  <a:prstClr val="black"/>
                </a:solidFill>
              </a:rPr>
              <a:t>0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r>
              <a:rPr lang="en-US" b="1" dirty="0" smtClean="0">
                <a:solidFill>
                  <a:prstClr val="black"/>
                </a:solidFill>
              </a:rPr>
              <a:t>H</a:t>
            </a:r>
            <a:r>
              <a:rPr lang="en-US" b="1" baseline="-25000" dirty="0" smtClean="0">
                <a:solidFill>
                  <a:prstClr val="black"/>
                </a:solidFill>
              </a:rPr>
              <a:t>0 </a:t>
            </a:r>
            <a:r>
              <a:rPr lang="en-US" dirty="0" smtClean="0">
                <a:solidFill>
                  <a:prstClr val="black"/>
                </a:solidFill>
              </a:rPr>
              <a:t>: 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dirty="0" smtClean="0">
                <a:solidFill>
                  <a:prstClr val="black"/>
                </a:solidFill>
              </a:rPr>
              <a:t> = </a:t>
            </a:r>
            <a:r>
              <a:rPr lang="en-US" i="1" dirty="0" smtClean="0">
                <a:solidFill>
                  <a:prstClr val="black"/>
                </a:solidFill>
              </a:rPr>
              <a:t>μ</a:t>
            </a:r>
            <a:r>
              <a:rPr lang="en-US" baseline="-25000" dirty="0" smtClean="0">
                <a:solidFill>
                  <a:prstClr val="black"/>
                </a:solidFill>
              </a:rPr>
              <a:t>0</a:t>
            </a:r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: </a:t>
            </a:r>
            <a:r>
              <a:rPr lang="en-US" i="1" dirty="0">
                <a:solidFill>
                  <a:prstClr val="black"/>
                </a:solidFill>
              </a:rPr>
              <a:t>µ</a:t>
            </a:r>
            <a:r>
              <a:rPr lang="en-US" dirty="0">
                <a:solidFill>
                  <a:prstClr val="black"/>
                </a:solidFill>
              </a:rPr>
              <a:t> = 171.4cm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Z </a:t>
            </a:r>
            <a:r>
              <a:rPr lang="en-US" dirty="0">
                <a:solidFill>
                  <a:prstClr val="black"/>
                </a:solidFill>
              </a:rPr>
              <a:t>= (</a:t>
            </a:r>
            <a:r>
              <a:rPr lang="en-US" i="1" dirty="0">
                <a:solidFill>
                  <a:prstClr val="black"/>
                </a:solidFill>
              </a:rPr>
              <a:t>x</a:t>
            </a:r>
            <a:r>
              <a:rPr lang="en-US" dirty="0">
                <a:solidFill>
                  <a:prstClr val="black"/>
                </a:solidFill>
              </a:rPr>
              <a:t>- </a:t>
            </a:r>
            <a:r>
              <a:rPr lang="en-US" i="1" dirty="0">
                <a:solidFill>
                  <a:prstClr val="black"/>
                </a:solidFill>
              </a:rPr>
              <a:t>µ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) / SE (</a:t>
            </a:r>
            <a:r>
              <a:rPr lang="en-US" i="1" dirty="0">
                <a:solidFill>
                  <a:prstClr val="black"/>
                </a:solidFill>
              </a:rPr>
              <a:t>x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x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dirty="0" smtClean="0">
                <a:solidFill>
                  <a:prstClr val="black"/>
                </a:solidFill>
              </a:rPr>
              <a:t>= </a:t>
            </a:r>
            <a:r>
              <a:rPr lang="en-US" dirty="0">
                <a:solidFill>
                  <a:prstClr val="black"/>
                </a:solidFill>
              </a:rPr>
              <a:t>169.6cm.</a:t>
            </a:r>
          </a:p>
          <a:p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µ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l-GR" dirty="0" smtClean="0">
                <a:solidFill>
                  <a:prstClr val="black"/>
                </a:solidFill>
              </a:rPr>
              <a:t>=</a:t>
            </a:r>
            <a:r>
              <a:rPr lang="en-US" dirty="0" smtClean="0">
                <a:solidFill>
                  <a:prstClr val="black"/>
                </a:solidFill>
              </a:rPr>
              <a:t>171.4cm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 SE (</a:t>
            </a:r>
            <a:r>
              <a:rPr lang="en-US" i="1" dirty="0" smtClean="0">
                <a:solidFill>
                  <a:prstClr val="black"/>
                </a:solidFill>
              </a:rPr>
              <a:t>x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r>
              <a:rPr lang="el-GR" dirty="0" smtClean="0">
                <a:solidFill>
                  <a:prstClr val="black"/>
                </a:solidFill>
              </a:rPr>
              <a:t> =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0.72cm. </a:t>
            </a:r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Η </a:t>
            </a:r>
            <a:r>
              <a:rPr lang="el-GR" dirty="0" err="1" smtClean="0">
                <a:solidFill>
                  <a:prstClr val="black"/>
                </a:solidFill>
              </a:rPr>
              <a:t>πρωτυπομμένη</a:t>
            </a:r>
            <a:r>
              <a:rPr lang="el-GR" dirty="0" smtClean="0">
                <a:solidFill>
                  <a:prstClr val="black"/>
                </a:solidFill>
              </a:rPr>
              <a:t> διαφορά είναι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z =              </a:t>
            </a:r>
            <a:r>
              <a:rPr lang="en-US" u="sng" dirty="0">
                <a:solidFill>
                  <a:prstClr val="black"/>
                </a:solidFill>
              </a:rPr>
              <a:t>(169.6 - 171.4)</a:t>
            </a:r>
            <a:br>
              <a:rPr lang="en-US" u="sng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          	    0.72= -1.8/0.72</a:t>
            </a:r>
          </a:p>
          <a:p>
            <a:r>
              <a:rPr lang="en-US" dirty="0">
                <a:solidFill>
                  <a:prstClr val="black"/>
                </a:solidFill>
              </a:rPr>
              <a:t>z =</a:t>
            </a:r>
            <a:r>
              <a:rPr lang="en-US" b="1" dirty="0">
                <a:solidFill>
                  <a:prstClr val="black"/>
                </a:solidFill>
              </a:rPr>
              <a:t> -2.5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Αν κοιτάξουμε τώρα τους πίνακες θα δούμε ότι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0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857224" y="357166"/>
            <a:ext cx="7215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Σύμφωνα με την κατανομή έχουμε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2.5 SEs </a:t>
            </a:r>
            <a:r>
              <a:rPr lang="el-GR" dirty="0" smtClean="0">
                <a:solidFill>
                  <a:prstClr val="black"/>
                </a:solidFill>
              </a:rPr>
              <a:t>αριστερά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72706" name="Picture 2" descr="C:\EPM\epm101_102_103_105\epm102\sc07\media\grph\sc07s5-10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5" y="1428736"/>
            <a:ext cx="5334037" cy="40005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1753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00034" y="571480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Η τιμή </a:t>
            </a:r>
            <a:r>
              <a:rPr lang="en-US" dirty="0" smtClean="0">
                <a:solidFill>
                  <a:prstClr val="black"/>
                </a:solidFill>
              </a:rPr>
              <a:t>z </a:t>
            </a:r>
            <a:r>
              <a:rPr lang="en-US" dirty="0">
                <a:solidFill>
                  <a:prstClr val="black"/>
                </a:solidFill>
              </a:rPr>
              <a:t>= -2.5. </a:t>
            </a:r>
            <a:r>
              <a:rPr lang="el-GR" dirty="0" smtClean="0">
                <a:solidFill>
                  <a:prstClr val="black"/>
                </a:solidFill>
              </a:rPr>
              <a:t>δεν υπάρχει, υπάρχει όμως η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Z = 2.5 </a:t>
            </a:r>
            <a:r>
              <a:rPr lang="el-GR" dirty="0" smtClean="0">
                <a:solidFill>
                  <a:prstClr val="black"/>
                </a:solidFill>
              </a:rPr>
              <a:t>που αντιστοιχεί σε </a:t>
            </a:r>
            <a:r>
              <a:rPr lang="en-US" dirty="0" smtClean="0">
                <a:solidFill>
                  <a:prstClr val="black"/>
                </a:solidFill>
              </a:rPr>
              <a:t>p=0.00621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Αφού η κατανομή είναι συμμετρική τότε και για </a:t>
            </a:r>
            <a:r>
              <a:rPr lang="en-US" dirty="0" smtClean="0">
                <a:solidFill>
                  <a:prstClr val="black"/>
                </a:solidFill>
              </a:rPr>
              <a:t>Z </a:t>
            </a:r>
            <a:r>
              <a:rPr lang="en-US" dirty="0">
                <a:solidFill>
                  <a:prstClr val="black"/>
                </a:solidFill>
              </a:rPr>
              <a:t>= -</a:t>
            </a:r>
            <a:r>
              <a:rPr lang="en-US" dirty="0" smtClean="0">
                <a:solidFill>
                  <a:prstClr val="black"/>
                </a:solidFill>
              </a:rPr>
              <a:t>2.5</a:t>
            </a:r>
            <a:r>
              <a:rPr lang="el-GR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p= </a:t>
            </a:r>
            <a:r>
              <a:rPr lang="en-US" dirty="0">
                <a:solidFill>
                  <a:prstClr val="black"/>
                </a:solidFill>
              </a:rPr>
              <a:t>0.00621.</a:t>
            </a:r>
          </a:p>
        </p:txBody>
      </p:sp>
      <p:pic>
        <p:nvPicPr>
          <p:cNvPr id="71682" name="Picture 2" descr="C:\EPM\epm101_102_103_105\epm102\sc07\media\grph\sc07s5-1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571744"/>
            <a:ext cx="3143250" cy="2847976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500034" y="5429264"/>
            <a:ext cx="8001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Αυτή είναι η μονόπλευρη ερμηνεία. Συνήθως όμως θέλουμε και την πιθανότητα να συμβαίνει και το αντίθετο, η διαφορά του ύψους να είναι και μεγαλύτερη. Για αυτό κάνουμε αμφίπλευρο έλεγχο (</a:t>
            </a:r>
            <a:r>
              <a:rPr lang="en-US" dirty="0" smtClean="0">
                <a:solidFill>
                  <a:prstClr val="black"/>
                </a:solidFill>
              </a:rPr>
              <a:t>"2-sided</a:t>
            </a:r>
            <a:r>
              <a:rPr lang="en-US" dirty="0">
                <a:solidFill>
                  <a:prstClr val="black"/>
                </a:solidFill>
              </a:rPr>
              <a:t>" </a:t>
            </a:r>
            <a:r>
              <a:rPr lang="en-US" dirty="0" smtClean="0">
                <a:solidFill>
                  <a:prstClr val="black"/>
                </a:solidFill>
              </a:rPr>
              <a:t>p-value</a:t>
            </a:r>
            <a:r>
              <a:rPr lang="el-GR" dirty="0" smtClean="0">
                <a:solidFill>
                  <a:prstClr val="black"/>
                </a:solidFill>
              </a:rPr>
              <a:t>)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49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500042"/>
            <a:ext cx="80010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Δηλαδή την πιθανότητα τόσο </a:t>
            </a:r>
            <a:r>
              <a:rPr lang="en-US" dirty="0" smtClean="0">
                <a:solidFill>
                  <a:prstClr val="black"/>
                </a:solidFill>
              </a:rPr>
              <a:t>Z </a:t>
            </a:r>
            <a:r>
              <a:rPr lang="en-US" dirty="0">
                <a:solidFill>
                  <a:prstClr val="black"/>
                </a:solidFill>
              </a:rPr>
              <a:t>&gt; 2.5 or Z &lt; -2.5 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P = 2 x 0.006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   = 0.012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Η τιμή αυτή μας λέει την πιθανότητα να παρατηρήσουμε διαφορά ίση ή μεγαλύτερη από αυτή που βρήκαμε αν η μηδενική υπόθεση ήταν αληθινή.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Απεικονίζεται στο γράφημα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0658" name="Picture 2" descr="C:\EPM\epm101_102_103_105\epm102\sc07\media\grph\sc07s5-1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3786190"/>
            <a:ext cx="2422917" cy="26431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814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285728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Περιγράφοντας μια κατανομή χρησιμοποιούμε την μέση τιμή και μια μέθοδο εκτίμησης της διασποράς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Ας δούμε μια κατανομή φοιτητών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N: </a:t>
            </a:r>
            <a:r>
              <a:rPr lang="en-US" b="1" dirty="0">
                <a:solidFill>
                  <a:prstClr val="black"/>
                </a:solidFill>
              </a:rPr>
              <a:t>725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571472" y="214311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Συνοψίζουμε ως εξής: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Mean height: 169.3 cm 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Standard deviation: 9.2 cm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ή</a:t>
            </a:r>
          </a:p>
          <a:p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Median height: 168 cm 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 err="1">
                <a:solidFill>
                  <a:prstClr val="black"/>
                </a:solidFill>
              </a:rPr>
              <a:t>Interquartile</a:t>
            </a:r>
            <a:r>
              <a:rPr lang="en-US" dirty="0">
                <a:solidFill>
                  <a:prstClr val="black"/>
                </a:solidFill>
              </a:rPr>
              <a:t> range: 161 cm to 176 cm 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Range: 149cm to 194 cm</a:t>
            </a:r>
          </a:p>
        </p:txBody>
      </p:sp>
      <p:pic>
        <p:nvPicPr>
          <p:cNvPr id="8194" name="Picture 2" descr="C:\EPM\epm101_102_103_105\epm102\sc07\media\grph\sc07s2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3643314"/>
            <a:ext cx="38100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78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500042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η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l-GR" dirty="0" smtClean="0">
                <a:solidFill>
                  <a:prstClr val="black"/>
                </a:solidFill>
              </a:rPr>
              <a:t>είναι αληθινή η πιθανότητα να παρατηρήσουμε μέση τιμή </a:t>
            </a:r>
            <a:r>
              <a:rPr lang="en-US" dirty="0" smtClean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. 8 cm </a:t>
            </a:r>
            <a:r>
              <a:rPr lang="el-GR" dirty="0" smtClean="0">
                <a:solidFill>
                  <a:prstClr val="black"/>
                </a:solidFill>
              </a:rPr>
              <a:t>πάνω ή κάτω από </a:t>
            </a:r>
            <a:r>
              <a:rPr lang="en-US" dirty="0" smtClean="0">
                <a:solidFill>
                  <a:prstClr val="black"/>
                </a:solidFill>
              </a:rPr>
              <a:t>171.4cm </a:t>
            </a:r>
            <a:r>
              <a:rPr lang="el-GR" dirty="0" smtClean="0">
                <a:solidFill>
                  <a:prstClr val="black"/>
                </a:solidFill>
              </a:rPr>
              <a:t>είναι μόνο </a:t>
            </a:r>
            <a:r>
              <a:rPr lang="en-US" b="1" dirty="0" smtClean="0">
                <a:solidFill>
                  <a:prstClr val="black"/>
                </a:solidFill>
              </a:rPr>
              <a:t>1</a:t>
            </a:r>
            <a:r>
              <a:rPr lang="en-US" b="1" dirty="0">
                <a:solidFill>
                  <a:prstClr val="black"/>
                </a:solidFill>
              </a:rPr>
              <a:t>%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Για αυτό θεωρούμε ότι είναι απίθανο να βλέπαμε μέση τιμή </a:t>
            </a:r>
            <a:r>
              <a:rPr lang="en-US" dirty="0" smtClean="0">
                <a:solidFill>
                  <a:prstClr val="black"/>
                </a:solidFill>
              </a:rPr>
              <a:t>169.6cm </a:t>
            </a:r>
            <a:r>
              <a:rPr lang="el-GR" dirty="0" smtClean="0">
                <a:solidFill>
                  <a:prstClr val="black"/>
                </a:solidFill>
              </a:rPr>
              <a:t>αν ο πραγματικός μέσος ήταν</a:t>
            </a:r>
            <a:r>
              <a:rPr lang="en-US" dirty="0" smtClean="0">
                <a:solidFill>
                  <a:prstClr val="black"/>
                </a:solidFill>
              </a:rPr>
              <a:t> 171.4cm</a:t>
            </a:r>
            <a:r>
              <a:rPr lang="el-GR" dirty="0" smtClean="0">
                <a:solidFill>
                  <a:prstClr val="black"/>
                </a:solidFill>
              </a:rPr>
              <a:t> (όσο των Δανών)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Συμπεραίνουμε λοιπόν ότι το ύψος των φοιτητών διαφέρει.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2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500034" y="357166"/>
            <a:ext cx="821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Μέχρι τώρα υποθέσαμε ότι το δείγμα </a:t>
            </a:r>
            <a:r>
              <a:rPr lang="el-GR" dirty="0" err="1" smtClean="0">
                <a:solidFill>
                  <a:prstClr val="black"/>
                </a:solidFill>
              </a:rPr>
              <a:t>ακολουθύσε</a:t>
            </a:r>
            <a:r>
              <a:rPr lang="el-GR" dirty="0" smtClean="0">
                <a:solidFill>
                  <a:prstClr val="black"/>
                </a:solidFill>
              </a:rPr>
              <a:t> κανονική κατανομή και ότι ήταν μεγάλο.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Για μικρότερα δείγματα όμως δεν ισχύει ακριβώς αυτό. 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Χρησιμοποιούμε στις περιπτώσεις αυτές την κατανομή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b="1" dirty="0">
                <a:solidFill>
                  <a:prstClr val="black"/>
                </a:solidFill>
              </a:rPr>
              <a:t>t-distribution</a:t>
            </a:r>
            <a:r>
              <a:rPr lang="en-US" dirty="0">
                <a:solidFill>
                  <a:prstClr val="black"/>
                </a:solidFill>
              </a:rPr>
              <a:t> </a:t>
            </a:r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(το </a:t>
            </a:r>
            <a:r>
              <a:rPr lang="en-US" dirty="0" smtClean="0">
                <a:solidFill>
                  <a:prstClr val="black"/>
                </a:solidFill>
              </a:rPr>
              <a:t>t test </a:t>
            </a:r>
            <a:r>
              <a:rPr lang="el-GR" dirty="0" smtClean="0">
                <a:solidFill>
                  <a:prstClr val="black"/>
                </a:solidFill>
              </a:rPr>
              <a:t>δηλαδή)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Οι δυο κατανομές μοιάζουν ειδικά όταν το δείγμα είναι μεγάλο. Απλά συνήθως δεν είναι.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09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357158" y="500042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Το σχήμα της 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dirty="0" smtClean="0">
                <a:solidFill>
                  <a:prstClr val="black"/>
                </a:solidFill>
              </a:rPr>
              <a:t>t</a:t>
            </a:r>
            <a:r>
              <a:rPr lang="el-GR" dirty="0" smtClean="0">
                <a:solidFill>
                  <a:prstClr val="black"/>
                </a:solidFill>
              </a:rPr>
              <a:t> εξαρτάται από τους βαθμούς ελευθερίας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 smtClean="0">
                <a:solidFill>
                  <a:prstClr val="black"/>
                </a:solidFill>
              </a:rPr>
              <a:t>(</a:t>
            </a:r>
            <a:r>
              <a:rPr lang="en-US" u="sng" dirty="0" smtClean="0">
                <a:solidFill>
                  <a:prstClr val="black"/>
                </a:solidFill>
              </a:rPr>
              <a:t>degrees </a:t>
            </a:r>
            <a:r>
              <a:rPr lang="en-US" u="sng" dirty="0">
                <a:solidFill>
                  <a:prstClr val="black"/>
                </a:solidFill>
              </a:rPr>
              <a:t>of freedom</a:t>
            </a:r>
            <a:r>
              <a:rPr lang="en-US" dirty="0">
                <a:solidFill>
                  <a:prstClr val="black"/>
                </a:solidFill>
              </a:rPr>
              <a:t>" (or </a:t>
            </a:r>
            <a:r>
              <a:rPr lang="en-US" dirty="0" err="1">
                <a:solidFill>
                  <a:prstClr val="black"/>
                </a:solidFill>
              </a:rPr>
              <a:t>d.f</a:t>
            </a:r>
            <a:r>
              <a:rPr lang="en-US" dirty="0">
                <a:solidFill>
                  <a:prstClr val="black"/>
                </a:solidFill>
              </a:rPr>
              <a:t>.). </a:t>
            </a:r>
            <a:r>
              <a:rPr lang="el-GR" dirty="0" smtClean="0">
                <a:solidFill>
                  <a:prstClr val="black"/>
                </a:solidFill>
              </a:rPr>
              <a:t>Αυτοί μας δείχνουν το μέγεθος του δείγματος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Για την κατανομή </a:t>
            </a:r>
            <a:r>
              <a:rPr lang="en-US" dirty="0" smtClean="0">
                <a:solidFill>
                  <a:prstClr val="black"/>
                </a:solidFill>
              </a:rPr>
              <a:t>t-</a:t>
            </a:r>
            <a:r>
              <a:rPr lang="el-GR" dirty="0" smtClean="0">
                <a:solidFill>
                  <a:prstClr val="black"/>
                </a:solidFill>
              </a:rPr>
              <a:t>ισούνται με το μέγεθος του δείγματος </a:t>
            </a:r>
            <a:r>
              <a:rPr lang="el-GR" dirty="0" err="1" smtClean="0">
                <a:solidFill>
                  <a:prstClr val="black"/>
                </a:solidFill>
              </a:rPr>
              <a:t>μειον</a:t>
            </a:r>
            <a:r>
              <a:rPr lang="el-GR" dirty="0" smtClean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4357686" y="221455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Βαθμοί ελευθερίας: Εκτίμηση παραμέτρων που βασίζονται σε διαφορετικό μέγεθος πληροφορίας. Το μέγεθος των τμημάτων πληροφορίας που απαιτούνται για να εκτιμήσουμε μια παράμετρο ονομάζεται βαθμοί ελευθερίας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67586" name="Picture 2" descr="C:\EPM\epm101_102_103_105\epm102\sc07\media\grph\sc07s6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857356" y="535782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Όσο μικρότεροι τόσο μικρότερη η πιθανότητα συγκέντρωσης γύρω από το ν μέσο και τόσο μεγαλύτερη η συγκέντρωση στις άκρες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680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357166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Υπάρχουν διάφοροι δημοσιευμένοι πίνακες της κατανομής. Εδώ βλέπουμε έναν με παράλληλη αναφορά στην κανονική κατανομή.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71604" y="2571744"/>
          <a:ext cx="5810251" cy="3695700"/>
        </p:xfrm>
        <a:graphic>
          <a:graphicData uri="http://schemas.openxmlformats.org/drawingml/2006/table">
            <a:tbl>
              <a:tblPr/>
              <a:tblGrid>
                <a:gridCol w="1286454"/>
                <a:gridCol w="1046128"/>
                <a:gridCol w="1159223"/>
                <a:gridCol w="1159223"/>
                <a:gridCol w="1159223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/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Two-Tailed Probability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d.f.</a:t>
                      </a:r>
                      <a:endParaRPr lang="en-US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/>
                        <a:t>0.10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/>
                        <a:t>0.05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/>
                        <a:t>0.01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/>
                        <a:t>0.001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1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6.314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12.706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63.657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636.61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5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2.015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2.571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4.032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6.869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10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1.812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2.228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3.169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4.587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20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1.725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2.086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2.845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3.850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50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1.676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2.009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2.678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3.496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100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1.660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1.984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2.626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3.390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Normal</a:t>
                      </a:r>
                      <a:endParaRPr lang="en-US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1.645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1.960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2.576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3.291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441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28662" y="428604"/>
            <a:ext cx="7715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Ο τύπος είναι ο εξής (για μικρά δείγματα μεγέθους κάτω από 100)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714348" y="1500174"/>
            <a:ext cx="2331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Για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n-US" dirty="0" smtClean="0">
                <a:solidFill>
                  <a:prstClr val="black"/>
                </a:solidFill>
              </a:rPr>
              <a:t>CI </a:t>
            </a:r>
            <a:r>
              <a:rPr lang="el-GR" dirty="0" smtClean="0">
                <a:solidFill>
                  <a:prstClr val="black"/>
                </a:solidFill>
              </a:rPr>
              <a:t>του μέσου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l-GR" dirty="0">
              <a:solidFill>
                <a:prstClr val="black"/>
              </a:solidFill>
            </a:endParaRP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357290" y="2000240"/>
          <a:ext cx="6000792" cy="365760"/>
        </p:xfrm>
        <a:graphic>
          <a:graphicData uri="http://schemas.openxmlformats.org/drawingml/2006/table">
            <a:tbl>
              <a:tblPr/>
              <a:tblGrid>
                <a:gridCol w="1071570"/>
                <a:gridCol w="500066"/>
                <a:gridCol w="2000264"/>
                <a:gridCol w="428628"/>
                <a:gridCol w="200026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222222"/>
                          </a:solidFill>
                        </a:rPr>
                        <a:t>μέσος</a:t>
                      </a:r>
                      <a:endParaRPr lang="en-US" dirty="0">
                        <a:solidFill>
                          <a:srgbClr val="222222"/>
                        </a:solidFill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±</a:t>
                      </a:r>
                      <a:endParaRPr lang="el-GR" dirty="0"/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222222"/>
                          </a:solidFill>
                        </a:rPr>
                        <a:t>πολλαπλασιαστής</a:t>
                      </a:r>
                      <a:endParaRPr lang="en-US" dirty="0">
                        <a:solidFill>
                          <a:srgbClr val="222222"/>
                        </a:solidFill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x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222222"/>
                          </a:solidFill>
                        </a:rPr>
                        <a:t>Τυπικό σφάλμα</a:t>
                      </a:r>
                      <a:endParaRPr lang="en-US" dirty="0">
                        <a:solidFill>
                          <a:srgbClr val="222222"/>
                        </a:solidFill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500034" y="2714620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Ο πολλαπλασιαστής είναι αυτό που ισχύει για αμφίπλευρη πιθανότητα</a:t>
            </a:r>
            <a:r>
              <a:rPr lang="en-US" b="1" dirty="0">
                <a:solidFill>
                  <a:prstClr val="black"/>
                </a:solidFill>
              </a:rPr>
              <a:t> </a:t>
            </a:r>
            <a:r>
              <a:rPr lang="en-US" dirty="0">
                <a:solidFill>
                  <a:prstClr val="black"/>
                </a:solidFill>
              </a:rPr>
              <a:t>p = 0.05, </a:t>
            </a:r>
            <a:r>
              <a:rPr lang="el-GR" dirty="0" smtClean="0">
                <a:solidFill>
                  <a:prstClr val="black"/>
                </a:solidFill>
              </a:rPr>
              <a:t>για τους αντίστοιχους βαθμούς ελευθερίας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928662" y="3571876"/>
            <a:ext cx="67151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H0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=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H1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≠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ο τύπος είναι ο ίδιος αλλά το αποτέλεσμα θα του βρούμε από τους πίνακες της </a:t>
            </a:r>
            <a:r>
              <a:rPr lang="en-US" dirty="0" smtClean="0">
                <a:solidFill>
                  <a:prstClr val="black"/>
                </a:solidFill>
              </a:rPr>
              <a:t>t </a:t>
            </a:r>
            <a:r>
              <a:rPr lang="el-GR" dirty="0" smtClean="0">
                <a:solidFill>
                  <a:prstClr val="black"/>
                </a:solidFill>
              </a:rPr>
              <a:t>κατανομής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2571736" y="4714884"/>
          <a:ext cx="3538557" cy="892857"/>
        </p:xfrm>
        <a:graphic>
          <a:graphicData uri="http://schemas.openxmlformats.org/drawingml/2006/table">
            <a:tbl>
              <a:tblPr/>
              <a:tblGrid>
                <a:gridCol w="2329177"/>
                <a:gridCol w="1209380"/>
              </a:tblGrid>
              <a:tr h="527097">
                <a:tc>
                  <a:txBody>
                    <a:bodyPr/>
                    <a:lstStyle/>
                    <a:p>
                      <a:r>
                        <a:rPr lang="en-US"/>
                        <a:t>t test statistic =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i="1">
                          <a:latin typeface="times new roman"/>
                        </a:rPr>
                        <a:t>χ</a:t>
                      </a:r>
                      <a:r>
                        <a:rPr lang="el-GR"/>
                        <a:t> - </a:t>
                      </a:r>
                      <a:r>
                        <a:rPr lang="el-GR" i="1"/>
                        <a:t>µ</a:t>
                      </a:r>
                      <a:r>
                        <a:rPr lang="el-GR" baseline="-25000"/>
                        <a:t>0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0799">
                <a:tc>
                  <a:txBody>
                    <a:bodyPr/>
                    <a:lstStyle/>
                    <a:p>
                      <a:r>
                        <a:rPr lang="el-GR" dirty="0"/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 (</a:t>
                      </a:r>
                      <a:r>
                        <a:rPr lang="el-GR" i="1" dirty="0">
                          <a:latin typeface="times new roman"/>
                        </a:rPr>
                        <a:t>χ</a:t>
                      </a:r>
                      <a:r>
                        <a:rPr lang="el-GR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4883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928662" y="714356"/>
            <a:ext cx="70723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είχαμε π.χ. μόνο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20 </a:t>
            </a:r>
            <a:r>
              <a:rPr lang="el-GR" dirty="0" smtClean="0">
                <a:solidFill>
                  <a:prstClr val="black"/>
                </a:solidFill>
              </a:rPr>
              <a:t>φοιτητές</a:t>
            </a:r>
          </a:p>
          <a:p>
            <a:r>
              <a:rPr lang="el-GR" i="1" dirty="0" smtClean="0">
                <a:solidFill>
                  <a:prstClr val="black"/>
                </a:solidFill>
              </a:rPr>
              <a:t>Με τιμές</a:t>
            </a:r>
          </a:p>
          <a:p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= 166.3</a:t>
            </a:r>
          </a:p>
          <a:p>
            <a:r>
              <a:rPr lang="en-US" dirty="0">
                <a:solidFill>
                  <a:prstClr val="black"/>
                </a:solidFill>
              </a:rPr>
              <a:t>s = 12.1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Ποιο είναι το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n-US" dirty="0" smtClean="0">
                <a:solidFill>
                  <a:prstClr val="black"/>
                </a:solidFill>
              </a:rPr>
              <a:t>CI </a:t>
            </a:r>
            <a:r>
              <a:rPr lang="el-GR" dirty="0" smtClean="0">
                <a:solidFill>
                  <a:prstClr val="black"/>
                </a:solidFill>
              </a:rPr>
              <a:t>και ποιο το αποτέλεσμα για 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=170cm </a:t>
            </a:r>
            <a:r>
              <a:rPr lang="el-GR" i="1" dirty="0" smtClean="0">
                <a:solidFill>
                  <a:prstClr val="black"/>
                </a:solidFill>
              </a:rPr>
              <a:t>εναντίον</a:t>
            </a:r>
            <a:r>
              <a:rPr lang="en-US" dirty="0">
                <a:solidFill>
                  <a:prstClr val="black"/>
                </a:solidFill>
              </a:rPr>
              <a:t> H</a:t>
            </a:r>
            <a:r>
              <a:rPr lang="en-US" baseline="-25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≠ </a:t>
            </a:r>
            <a:r>
              <a:rPr lang="en-US" dirty="0" smtClean="0">
                <a:solidFill>
                  <a:prstClr val="black"/>
                </a:solidFill>
              </a:rPr>
              <a:t>170cm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928662" y="3286124"/>
          <a:ext cx="3333750" cy="350520"/>
        </p:xfrm>
        <a:graphic>
          <a:graphicData uri="http://schemas.openxmlformats.org/drawingml/2006/table">
            <a:tbl>
              <a:tblPr/>
              <a:tblGrid>
                <a:gridCol w="333375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95% CI: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928662" y="4143380"/>
          <a:ext cx="2000250" cy="350520"/>
        </p:xfrm>
        <a:graphic>
          <a:graphicData uri="http://schemas.openxmlformats.org/drawingml/2006/table">
            <a:tbl>
              <a:tblPr/>
              <a:tblGrid>
                <a:gridCol w="200025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t-test statistic: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9 - Ορθογώνιο"/>
          <p:cNvSpPr/>
          <p:nvPr/>
        </p:nvSpPr>
        <p:spPr>
          <a:xfrm>
            <a:off x="1000100" y="5214950"/>
            <a:ext cx="1840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degrees of freedom 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5292080" y="3068960"/>
            <a:ext cx="33575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(</a:t>
            </a:r>
            <a:r>
              <a:rPr lang="en-US" dirty="0">
                <a:solidFill>
                  <a:prstClr val="black"/>
                </a:solidFill>
              </a:rPr>
              <a:t>mean) ± (t x SE</a:t>
            </a:r>
            <a:r>
              <a:rPr lang="en-US" dirty="0" smtClean="0">
                <a:solidFill>
                  <a:prstClr val="black"/>
                </a:solidFill>
              </a:rPr>
              <a:t>).</a:t>
            </a:r>
            <a:endParaRPr lang="el-GR" dirty="0" smtClean="0">
              <a:solidFill>
                <a:prstClr val="black"/>
              </a:solidFill>
            </a:endParaRP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Στην περίπτωσή μας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t = </a:t>
            </a:r>
            <a:r>
              <a:rPr lang="en-US" dirty="0" smtClean="0">
                <a:solidFill>
                  <a:prstClr val="black"/>
                </a:solidFill>
              </a:rPr>
              <a:t>2.09</a:t>
            </a:r>
            <a:r>
              <a:rPr lang="el-GR" dirty="0" smtClean="0">
                <a:solidFill>
                  <a:prstClr val="black"/>
                </a:solidFill>
              </a:rPr>
              <a:t> για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p = 0.05 and 19 </a:t>
            </a:r>
            <a:r>
              <a:rPr lang="en-US" dirty="0" err="1">
                <a:solidFill>
                  <a:prstClr val="black"/>
                </a:solidFill>
              </a:rPr>
              <a:t>d.f</a:t>
            </a:r>
            <a:r>
              <a:rPr lang="en-US" dirty="0">
                <a:solidFill>
                  <a:prstClr val="black"/>
                </a:solidFill>
              </a:rPr>
              <a:t>. 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669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00100" y="571480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160.6</a:t>
            </a:r>
          </a:p>
        </p:txBody>
      </p:sp>
      <p:sp>
        <p:nvSpPr>
          <p:cNvPr id="3" name="2 - Ορθογώνιο"/>
          <p:cNvSpPr/>
          <p:nvPr/>
        </p:nvSpPr>
        <p:spPr>
          <a:xfrm>
            <a:off x="2428860" y="571480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172.0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4071934" y="571480"/>
            <a:ext cx="694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-1.37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5857884" y="57148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19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642910" y="1428736"/>
            <a:ext cx="7858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Αυτός είναι ο πίνακας του αμφίπλευρου ελέγχου</a:t>
            </a:r>
            <a:endParaRPr lang="el-GR" dirty="0">
              <a:solidFill>
                <a:prstClr val="black"/>
              </a:solidFill>
            </a:endParaRPr>
          </a:p>
        </p:txBody>
      </p:sp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1214414" y="2643182"/>
          <a:ext cx="5810251" cy="3474720"/>
        </p:xfrm>
        <a:graphic>
          <a:graphicData uri="http://schemas.openxmlformats.org/drawingml/2006/table">
            <a:tbl>
              <a:tblPr/>
              <a:tblGrid>
                <a:gridCol w="1286454"/>
                <a:gridCol w="1046128"/>
                <a:gridCol w="1159223"/>
                <a:gridCol w="1159223"/>
                <a:gridCol w="115922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000000"/>
                          </a:solidFill>
                        </a:rPr>
                        <a:t>Two-Tailed Probability</a:t>
                      </a:r>
                    </a:p>
                  </a:txBody>
                  <a:tcPr marL="19050" marR="19050" marT="19050" marB="1905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>
                          <a:ln>
                            <a:solidFill>
                              <a:schemeClr val="tx1"/>
                            </a:solidFill>
                          </a:ln>
                        </a:rPr>
                        <a:t>d.f</a:t>
                      </a:r>
                      <a:r>
                        <a:rPr lang="en-US" b="1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0.10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0.05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0.01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0.001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el-GR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6.314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12.706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63.657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636.61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n>
                            <a:solidFill>
                              <a:schemeClr val="tx1"/>
                            </a:solidFill>
                          </a:ln>
                        </a:rPr>
                        <a:t>5</a:t>
                      </a:r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2.015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2.571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4.032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6.869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n>
                            <a:solidFill>
                              <a:schemeClr val="tx1"/>
                            </a:solidFill>
                          </a:ln>
                        </a:rPr>
                        <a:t>10</a:t>
                      </a:r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1.812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2.228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3.169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4.587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n>
                            <a:solidFill>
                              <a:schemeClr val="tx1"/>
                            </a:solidFill>
                          </a:ln>
                        </a:rPr>
                        <a:t>20</a:t>
                      </a:r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1.725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2.086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2.845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3.850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n>
                            <a:solidFill>
                              <a:schemeClr val="tx1"/>
                            </a:solidFill>
                          </a:ln>
                        </a:rPr>
                        <a:t>50</a:t>
                      </a:r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1.676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2.009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2.678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3.496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>
                          <a:ln>
                            <a:solidFill>
                              <a:schemeClr val="tx1"/>
                            </a:solidFill>
                          </a:ln>
                        </a:rPr>
                        <a:t>100</a:t>
                      </a:r>
                      <a:endParaRPr lang="el-GR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1.660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1.984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2.626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3.390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ln>
                            <a:solidFill>
                              <a:schemeClr val="tx1"/>
                            </a:solidFill>
                          </a:ln>
                        </a:rPr>
                        <a:t>Normal</a:t>
                      </a:r>
                      <a:endParaRPr lang="en-US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1.645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1.960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2.576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336699"/>
                          </a:solidFill>
                          <a:latin typeface="Arial"/>
                        </a:rPr>
                        <a:t>3.291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785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57224" y="642918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Σύμφωνα με τον πίνακα, για 19 βαθμούς η χαμηλότερη τιμή που έχουμε είναι </a:t>
            </a:r>
            <a:r>
              <a:rPr lang="en-US" dirty="0" smtClean="0">
                <a:solidFill>
                  <a:prstClr val="black"/>
                </a:solidFill>
              </a:rPr>
              <a:t>1.725 </a:t>
            </a:r>
            <a:r>
              <a:rPr lang="en-US" dirty="0">
                <a:solidFill>
                  <a:prstClr val="black"/>
                </a:solidFill>
              </a:rPr>
              <a:t>is the lowest value. </a:t>
            </a:r>
            <a:r>
              <a:rPr lang="el-GR" dirty="0" smtClean="0">
                <a:solidFill>
                  <a:prstClr val="black"/>
                </a:solidFill>
              </a:rPr>
              <a:t>Το </a:t>
            </a:r>
            <a:r>
              <a:rPr lang="en-US" dirty="0" smtClean="0">
                <a:solidFill>
                  <a:prstClr val="black"/>
                </a:solidFill>
              </a:rPr>
              <a:t>t-test </a:t>
            </a:r>
            <a:r>
              <a:rPr lang="el-GR" dirty="0" smtClean="0">
                <a:solidFill>
                  <a:prstClr val="black"/>
                </a:solidFill>
              </a:rPr>
              <a:t>ήταν </a:t>
            </a:r>
            <a:r>
              <a:rPr lang="en-US" dirty="0" smtClean="0">
                <a:solidFill>
                  <a:prstClr val="black"/>
                </a:solidFill>
              </a:rPr>
              <a:t>-</a:t>
            </a:r>
            <a:r>
              <a:rPr lang="en-US" dirty="0">
                <a:solidFill>
                  <a:prstClr val="black"/>
                </a:solidFill>
              </a:rPr>
              <a:t>1.37 </a:t>
            </a:r>
            <a:r>
              <a:rPr lang="el-GR" dirty="0" smtClean="0">
                <a:solidFill>
                  <a:prstClr val="black"/>
                </a:solidFill>
              </a:rPr>
              <a:t>ακόμη πιο κάτω σε μέγεθος, δηλαδή η τιμή </a:t>
            </a:r>
            <a:r>
              <a:rPr lang="en-US" dirty="0" smtClean="0">
                <a:solidFill>
                  <a:prstClr val="black"/>
                </a:solidFill>
              </a:rPr>
              <a:t>P-value</a:t>
            </a:r>
            <a:r>
              <a:rPr lang="el-GR" dirty="0" smtClean="0">
                <a:solidFill>
                  <a:prstClr val="black"/>
                </a:solidFill>
              </a:rPr>
              <a:t> είναι μεγαλύτερη από </a:t>
            </a:r>
            <a:r>
              <a:rPr lang="en-US" dirty="0" smtClean="0">
                <a:solidFill>
                  <a:prstClr val="black"/>
                </a:solidFill>
              </a:rPr>
              <a:t>0.10</a:t>
            </a:r>
            <a:r>
              <a:rPr lang="en-US" dirty="0">
                <a:solidFill>
                  <a:prstClr val="black"/>
                </a:solidFill>
              </a:rPr>
              <a:t>.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b="1" dirty="0">
                <a:solidFill>
                  <a:prstClr val="black"/>
                </a:solidFill>
              </a:rPr>
              <a:t>P &gt; 0.10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785786" y="2500306"/>
            <a:ext cx="76438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Τώρα έχουμε ελάχιστα στοιχεία εναντίον της Μηδενικής υπόθεσης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Για να χρησιμοποιήσουμε </a:t>
            </a:r>
            <a:r>
              <a:rPr lang="en-US" dirty="0" smtClean="0">
                <a:solidFill>
                  <a:prstClr val="black"/>
                </a:solidFill>
              </a:rPr>
              <a:t>t test</a:t>
            </a:r>
            <a:r>
              <a:rPr lang="el-GR" dirty="0" smtClean="0">
                <a:solidFill>
                  <a:prstClr val="black"/>
                </a:solidFill>
              </a:rPr>
              <a:t> τα δεδομένα πρέπει να ακολουθούν περίπου κανονική κατανομή. Διαφορετικά ακολουθούμε άλλους τρόπους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09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714348" y="1000108"/>
            <a:ext cx="79296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όταν η εναλλακτική υπόθεση είναι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≠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Δηλαδή οι δυο μέσοι διαφέρουν (π.χ. τα χρόνια επιβίωσης από το ένα φάρμακο ή το άλλο) μας ενδιαφέρουν και οι δυο περιπτώσεις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Είτε ο μ είναι μεγαλύτερος είτε ο μ  είναι μικρότερος και αν αυτό είναι στατιστικά σημαντικό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el-GR" dirty="0" smtClean="0">
                <a:solidFill>
                  <a:prstClr val="black"/>
                </a:solidFill>
              </a:rPr>
              <a:t> Για αυτό χρησιμοποιούμε αμφίπλευρο έλεγχο.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5778" name="Picture 2" descr="C:\EPM\epm101_102_103_105\epm102\sc07\media\grph\sc07s5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3532886"/>
            <a:ext cx="2786082" cy="3039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5215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357166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Υπάρχουν και οι εναλλακτικές περιπτώσεις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&lt;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571472" y="1428736"/>
            <a:ext cx="2714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prstClr val="black"/>
                </a:solidFill>
              </a:rPr>
              <a:t>H</a:t>
            </a:r>
            <a:r>
              <a:rPr lang="pt-BR" baseline="-25000" dirty="0">
                <a:solidFill>
                  <a:prstClr val="black"/>
                </a:solidFill>
              </a:rPr>
              <a:t>1</a:t>
            </a:r>
            <a:r>
              <a:rPr lang="pt-BR" dirty="0">
                <a:solidFill>
                  <a:prstClr val="black"/>
                </a:solidFill>
              </a:rPr>
              <a:t>: </a:t>
            </a:r>
            <a:r>
              <a:rPr lang="pt-BR" i="1" dirty="0">
                <a:solidFill>
                  <a:prstClr val="black"/>
                </a:solidFill>
              </a:rPr>
              <a:t>μ</a:t>
            </a:r>
            <a:r>
              <a:rPr lang="pt-BR" dirty="0">
                <a:solidFill>
                  <a:prstClr val="black"/>
                </a:solidFill>
              </a:rPr>
              <a:t> &gt; </a:t>
            </a:r>
            <a:r>
              <a:rPr lang="pt-BR" i="1" dirty="0">
                <a:solidFill>
                  <a:prstClr val="black"/>
                </a:solidFill>
              </a:rPr>
              <a:t>μ</a:t>
            </a:r>
            <a:r>
              <a:rPr lang="pt-BR" baseline="-25000" dirty="0">
                <a:solidFill>
                  <a:prstClr val="black"/>
                </a:solidFill>
              </a:rPr>
              <a:t>0</a:t>
            </a:r>
            <a:r>
              <a:rPr lang="pt-BR" dirty="0">
                <a:solidFill>
                  <a:prstClr val="black"/>
                </a:solidFill>
              </a:rPr>
              <a:t/>
            </a:r>
            <a:br>
              <a:rPr lang="pt-BR" dirty="0">
                <a:solidFill>
                  <a:prstClr val="black"/>
                </a:solidFill>
              </a:rPr>
            </a:br>
            <a:r>
              <a:rPr lang="pt-BR" dirty="0">
                <a:solidFill>
                  <a:prstClr val="black"/>
                </a:solidFill>
              </a:rPr>
              <a:t>(with H</a:t>
            </a:r>
            <a:r>
              <a:rPr lang="pt-BR" baseline="-25000" dirty="0">
                <a:solidFill>
                  <a:prstClr val="black"/>
                </a:solidFill>
              </a:rPr>
              <a:t>0</a:t>
            </a:r>
            <a:r>
              <a:rPr lang="pt-BR" dirty="0">
                <a:solidFill>
                  <a:prstClr val="black"/>
                </a:solidFill>
              </a:rPr>
              <a:t>: </a:t>
            </a:r>
            <a:r>
              <a:rPr lang="pt-BR" i="1" dirty="0">
                <a:solidFill>
                  <a:prstClr val="black"/>
                </a:solidFill>
              </a:rPr>
              <a:t>μ</a:t>
            </a:r>
            <a:r>
              <a:rPr lang="pt-BR" dirty="0">
                <a:solidFill>
                  <a:prstClr val="black"/>
                </a:solidFill>
              </a:rPr>
              <a:t> = </a:t>
            </a:r>
            <a:r>
              <a:rPr lang="pt-BR" i="1" dirty="0">
                <a:solidFill>
                  <a:prstClr val="black"/>
                </a:solidFill>
              </a:rPr>
              <a:t>μ</a:t>
            </a:r>
            <a:r>
              <a:rPr lang="pt-BR" i="1" baseline="-25000" dirty="0">
                <a:solidFill>
                  <a:prstClr val="black"/>
                </a:solidFill>
              </a:rPr>
              <a:t>0</a:t>
            </a:r>
            <a:r>
              <a:rPr lang="pt-BR" dirty="0">
                <a:solidFill>
                  <a:prstClr val="black"/>
                </a:solidFill>
              </a:rPr>
              <a:t>)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74754" name="Picture 2" descr="C:\EPM\epm101_102_103_105\epm102\sc07\media\grph\sc07s7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642918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714348" y="35004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H</a:t>
            </a:r>
            <a:r>
              <a:rPr lang="en-US" baseline="-25000" dirty="0">
                <a:solidFill>
                  <a:prstClr val="black"/>
                </a:solidFill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&lt;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(again, with H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: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dirty="0">
                <a:solidFill>
                  <a:prstClr val="black"/>
                </a:solidFill>
              </a:rPr>
              <a:t> =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i="1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)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74756" name="Picture 4" descr="C:\EPM\epm101_102_103_105\epm102\sc07\media\grph\sc07s7-2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3143248"/>
            <a:ext cx="3143250" cy="3429001"/>
          </a:xfrm>
          <a:prstGeom prst="rect">
            <a:avLst/>
          </a:prstGeom>
          <a:noFill/>
        </p:spPr>
      </p:pic>
      <p:sp>
        <p:nvSpPr>
          <p:cNvPr id="7" name="6 - Ορθογώνιο"/>
          <p:cNvSpPr/>
          <p:nvPr/>
        </p:nvSpPr>
        <p:spPr>
          <a:xfrm>
            <a:off x="642910" y="521495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Σε αυτές τις περιπτώσεις χρειαζόμαστε μόνο την μια πλευρά, άρα μικρότερο </a:t>
            </a:r>
            <a:r>
              <a:rPr lang="en-US" dirty="0" smtClean="0">
                <a:solidFill>
                  <a:prstClr val="black"/>
                </a:solidFill>
              </a:rPr>
              <a:t>p, </a:t>
            </a:r>
            <a:r>
              <a:rPr lang="el-GR" dirty="0" smtClean="0">
                <a:solidFill>
                  <a:prstClr val="black"/>
                </a:solidFill>
              </a:rPr>
              <a:t>άρα π.χ. μελέτες μη κατωτερότητας……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701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928662" y="357166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Θα χρησιμοποιήσουμε τον μέσο. Αν τα δεδομένα δεν είναι συμμετρικά κατανεμημένα τότε θα πρέπει να χρησιμοποιήσουμε τον διάμεσο. 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7171" name="Picture 3" descr="C:\EPM\epm101_102_103_105\epm102\sc07\media\grph\sc07s2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785926"/>
            <a:ext cx="3810000" cy="1714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142976" y="4286256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Μπορούμε επίσης να προσχωρήσουμε σε λογαριθμικές μετατροπές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37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335846"/>
            <a:ext cx="79296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Τι είναι αρκετά «μικρό» για μια τιμή </a:t>
            </a:r>
            <a:r>
              <a:rPr lang="en-US" b="1" dirty="0" smtClean="0">
                <a:solidFill>
                  <a:prstClr val="black"/>
                </a:solidFill>
              </a:rPr>
              <a:t>P</a:t>
            </a:r>
            <a:r>
              <a:rPr lang="en-US" dirty="0" smtClean="0">
                <a:solidFill>
                  <a:prstClr val="black"/>
                </a:solidFill>
              </a:rPr>
              <a:t>?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Αυτό εξαρτάται από την μελέτη. Ωστόσο συνήθως </a:t>
            </a:r>
            <a:r>
              <a:rPr lang="en-US" dirty="0" smtClean="0">
                <a:solidFill>
                  <a:prstClr val="black"/>
                </a:solidFill>
              </a:rPr>
              <a:t>P&lt;0.05 </a:t>
            </a:r>
            <a:r>
              <a:rPr lang="el-GR" dirty="0" smtClean="0">
                <a:solidFill>
                  <a:prstClr val="black"/>
                </a:solidFill>
              </a:rPr>
              <a:t>θεωρείται αρκετό.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Υπάρχει μεγάλη κριτική για αυτό.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Να υπενθυμίσουμε ότι για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&lt;</a:t>
            </a:r>
            <a:r>
              <a:rPr lang="en-US" dirty="0" smtClean="0">
                <a:solidFill>
                  <a:prstClr val="black"/>
                </a:solidFill>
              </a:rPr>
              <a:t>0.05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l-GR" dirty="0" smtClean="0">
                <a:solidFill>
                  <a:prstClr val="black"/>
                </a:solidFill>
              </a:rPr>
              <a:t> το </a:t>
            </a:r>
            <a:r>
              <a:rPr lang="en-US" dirty="0" smtClean="0">
                <a:solidFill>
                  <a:prstClr val="black"/>
                </a:solidFill>
              </a:rPr>
              <a:t>95</a:t>
            </a:r>
            <a:r>
              <a:rPr lang="en-US" dirty="0">
                <a:solidFill>
                  <a:prstClr val="black"/>
                </a:solidFill>
              </a:rPr>
              <a:t>% </a:t>
            </a:r>
            <a:r>
              <a:rPr lang="en-US" dirty="0" smtClean="0">
                <a:solidFill>
                  <a:prstClr val="black"/>
                </a:solidFill>
              </a:rPr>
              <a:t>CI </a:t>
            </a:r>
            <a:r>
              <a:rPr lang="el-GR" dirty="0" smtClean="0">
                <a:solidFill>
                  <a:prstClr val="black"/>
                </a:solidFill>
              </a:rPr>
              <a:t>δεν περιλαμβάνει την υποτιθέμενη τιμή.</a:t>
            </a:r>
          </a:p>
          <a:p>
            <a:endParaRPr lang="el-GR" b="1" dirty="0" smtClean="0">
              <a:solidFill>
                <a:prstClr val="black"/>
              </a:solidFill>
            </a:endParaRPr>
          </a:p>
          <a:p>
            <a:r>
              <a:rPr lang="el-GR" b="1" dirty="0" smtClean="0">
                <a:solidFill>
                  <a:prstClr val="black"/>
                </a:solidFill>
              </a:rPr>
              <a:t>Π.χ.</a:t>
            </a:r>
          </a:p>
          <a:p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= 169.6cm </a:t>
            </a:r>
            <a:r>
              <a:rPr lang="el-GR" dirty="0" smtClean="0">
                <a:solidFill>
                  <a:prstClr val="black"/>
                </a:solidFill>
              </a:rPr>
              <a:t>και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95% CI:(168.2,171.0)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P-value = 0.01 </a:t>
            </a:r>
            <a:r>
              <a:rPr lang="el-GR" dirty="0" smtClean="0">
                <a:solidFill>
                  <a:prstClr val="black"/>
                </a:solidFill>
              </a:rPr>
              <a:t>για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= 171.4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i="1" dirty="0" smtClean="0">
                <a:solidFill>
                  <a:prstClr val="black"/>
                </a:solidFill>
              </a:rPr>
              <a:t>χ</a:t>
            </a:r>
            <a:r>
              <a:rPr lang="en-US" dirty="0">
                <a:solidFill>
                  <a:prstClr val="black"/>
                </a:solidFill>
              </a:rPr>
              <a:t> = 169.6cm and 95% CI:(168.2,171.0)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P-value = 0.20 for </a:t>
            </a:r>
            <a:r>
              <a:rPr lang="en-US" i="1" dirty="0">
                <a:solidFill>
                  <a:prstClr val="black"/>
                </a:solidFill>
              </a:rPr>
              <a:t>μ</a:t>
            </a:r>
            <a:r>
              <a:rPr lang="en-US" baseline="-25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 = 170.0</a:t>
            </a:r>
          </a:p>
          <a:p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689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571472" y="714356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Γκρίζες ζώνες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Αν είχαμε τιμές </a:t>
            </a:r>
            <a:r>
              <a:rPr lang="en-US" dirty="0" smtClean="0">
                <a:solidFill>
                  <a:prstClr val="black"/>
                </a:solidFill>
              </a:rPr>
              <a:t>P 0.048 </a:t>
            </a:r>
            <a:r>
              <a:rPr lang="el-GR" dirty="0" smtClean="0">
                <a:solidFill>
                  <a:prstClr val="black"/>
                </a:solidFill>
              </a:rPr>
              <a:t>ή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0.052 </a:t>
            </a:r>
            <a:r>
              <a:rPr lang="el-GR" dirty="0" smtClean="0">
                <a:solidFill>
                  <a:prstClr val="black"/>
                </a:solidFill>
              </a:rPr>
              <a:t> είναι το τεστ στατιστικά σημαντικό?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929058" y="521495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l-GR" dirty="0" smtClean="0">
                <a:solidFill>
                  <a:prstClr val="black"/>
                </a:solidFill>
              </a:rPr>
              <a:t>Ο όρος που χρησιμοποιείται είναι οριακά σημαντικός και συνοδεύεται πάντα με την ακριβή τιμή του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 (για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0.03 &lt; P &lt; </a:t>
            </a:r>
            <a:r>
              <a:rPr lang="en-US" dirty="0" smtClean="0">
                <a:solidFill>
                  <a:prstClr val="black"/>
                </a:solidFill>
              </a:rPr>
              <a:t>0.07</a:t>
            </a:r>
            <a:r>
              <a:rPr lang="el-GR" dirty="0" smtClean="0">
                <a:solidFill>
                  <a:prstClr val="black"/>
                </a:solidFill>
              </a:rPr>
              <a:t>)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620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142976" y="857232"/>
            <a:ext cx="69294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Βασικές αρχές παρουσίασης αποτελεσμάτων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Παρουσιάζουμε τα αποτελέσματα συνοδευόμενα από διαστήματα εμπιστοσύνης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Διατυπώνουμε σαφώς ποια είναι η Μηδενική και η Εναλλακτική Υπόθεση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Αναφέρουμε τις ακριβείς τιμές του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 για κάθε τεστ, αν και είναι αρκετό να πούμε ότι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P &lt; 0.0001 </a:t>
            </a:r>
            <a:endParaRPr lang="el-GR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Δεν </a:t>
            </a:r>
            <a:r>
              <a:rPr lang="el-GR" dirty="0" err="1" smtClean="0">
                <a:solidFill>
                  <a:prstClr val="black"/>
                </a:solidFill>
              </a:rPr>
              <a:t>υπερερμηνεύουμε</a:t>
            </a:r>
            <a:r>
              <a:rPr lang="el-GR" dirty="0" smtClean="0">
                <a:solidFill>
                  <a:prstClr val="black"/>
                </a:solidFill>
              </a:rPr>
              <a:t> τις τιμές </a:t>
            </a:r>
            <a:r>
              <a:rPr lang="en-US" dirty="0" smtClean="0">
                <a:solidFill>
                  <a:prstClr val="black"/>
                </a:solidFill>
              </a:rPr>
              <a:t>P:</a:t>
            </a:r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el-GR" dirty="0" smtClean="0">
                <a:solidFill>
                  <a:prstClr val="black"/>
                </a:solidFill>
              </a:rPr>
              <a:t>Μια μικρή τιμή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 παρέχει στοιχεία εναντίον της μηδενικής υπόθεσης</a:t>
            </a:r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el-GR" dirty="0" smtClean="0">
                <a:solidFill>
                  <a:prstClr val="black"/>
                </a:solidFill>
              </a:rPr>
              <a:t>Μια μεγάλη τιμή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l-GR" dirty="0" smtClean="0">
                <a:solidFill>
                  <a:prstClr val="black"/>
                </a:solidFill>
              </a:rPr>
              <a:t> δεν παρέχει στοιχεία εναντίον της μηδενικής υπόθεσης. Δεν αποδεικνύει ότι η μηδενική υπόθεση είναι αληθής, ούτε άμεσα στοιχεία που την αποδεικνύουν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27584" y="908720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Για να εξετάσουμε την συσχέτιση μεταξύ δυο κατηγορικών μεταβλητών, οι κατηγορίες της μιας μεταβλητής τοποθετούνται σε ένα πίνακα με τις κατηγορίες της άλλης. Αυτός ονομάζεται ένας αμφίδρομος πίνακας </a:t>
            </a:r>
            <a:r>
              <a:rPr lang="en-US" dirty="0" smtClean="0"/>
              <a:t>(a cross-tabulation).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Αν η κατανομή των ατόμων στις κατηγορίες της μιας μεταβλητές διαφέρει από την κατανομή της άλλης τότε υπάρχει συσχέτιση.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Για να το κάνουμε αυτό εξετάζουμε τα ποσοστά σε στήλες και γραμμές. Αν δεν υπάρχει συσχέτιση τότε τα ποσοστά θα είναι τα ίδια.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1187624" y="620688"/>
            <a:ext cx="63367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να ελέγξουμε την υπόθεση της μη ύπαρξης συσχέτισης, οι παρατηρούμενες συχνότητες σε κάθε κελί συγκρίνονται με αυτές που θα περιμέναμε αν δεν υπήρχε συσχέτιση μεταξύ των μεταβλητών</a:t>
            </a:r>
          </a:p>
          <a:p>
            <a:endParaRPr lang="en-US" dirty="0" smtClean="0"/>
          </a:p>
          <a:p>
            <a:r>
              <a:rPr lang="el-GR" dirty="0" smtClean="0"/>
              <a:t>Οι αναμενόμενες συχνότητες βασίζονται στα σύνολα της κάθε στήλης.</a:t>
            </a:r>
          </a:p>
          <a:p>
            <a:endParaRPr lang="en-US" dirty="0" smtClean="0"/>
          </a:p>
          <a:p>
            <a:r>
              <a:rPr lang="el-GR" b="1" dirty="0" smtClean="0"/>
              <a:t>Αναμενόμενη συχνότητα = (σύνολο στήλης Χ σύνολο γραμμής) / συνολικό αριθμό παρατηρήσεων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15616" y="836712"/>
            <a:ext cx="60486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ΟΙ παρατηρούμενες συγκρίνονται με τις αναμενόμενες με ένα στατιστικό τεστ που ονομάζεται Χ Τετράγωνο (</a:t>
            </a:r>
            <a:r>
              <a:rPr lang="en-US" dirty="0" smtClean="0"/>
              <a:t>chi-squared </a:t>
            </a:r>
            <a:r>
              <a:rPr lang="el-GR" dirty="0" smtClean="0"/>
              <a:t>)</a:t>
            </a:r>
          </a:p>
          <a:p>
            <a:endParaRPr lang="en-US" dirty="0" smtClean="0"/>
          </a:p>
          <a:p>
            <a:r>
              <a:rPr lang="el-GR" dirty="0" smtClean="0"/>
              <a:t>Ο μαθηματικός τύπος είναι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1331640" y="2564904"/>
            <a:ext cx="62646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i="1" dirty="0" smtClean="0"/>
          </a:p>
          <a:p>
            <a:r>
              <a:rPr lang="en-US" i="1" dirty="0" smtClean="0"/>
              <a:t>χ</a:t>
            </a:r>
            <a:r>
              <a:rPr lang="en-US" baseline="30000" dirty="0" smtClean="0"/>
              <a:t>2</a:t>
            </a:r>
            <a:r>
              <a:rPr lang="en-US" dirty="0" smtClean="0"/>
              <a:t> = ∑{(</a:t>
            </a:r>
            <a:r>
              <a:rPr lang="en-US" i="1" dirty="0" smtClean="0"/>
              <a:t>O - E</a:t>
            </a:r>
            <a:r>
              <a:rPr lang="en-US" dirty="0" smtClean="0"/>
              <a:t>)</a:t>
            </a:r>
            <a:r>
              <a:rPr lang="en-US" i="1" baseline="30000" dirty="0" smtClean="0"/>
              <a:t>2</a:t>
            </a:r>
            <a:r>
              <a:rPr lang="en-US" dirty="0" smtClean="0"/>
              <a:t>/</a:t>
            </a:r>
            <a:r>
              <a:rPr lang="en-US" i="1" dirty="0" smtClean="0"/>
              <a:t>E</a:t>
            </a:r>
            <a:r>
              <a:rPr lang="en-US" dirty="0" smtClean="0"/>
              <a:t>}</a:t>
            </a:r>
          </a:p>
          <a:p>
            <a:r>
              <a:rPr lang="el-GR" dirty="0" smtClean="0"/>
              <a:t>όπου</a:t>
            </a:r>
            <a:endParaRPr lang="en-US" dirty="0" smtClean="0"/>
          </a:p>
          <a:p>
            <a:r>
              <a:rPr lang="en-US" dirty="0" smtClean="0"/>
              <a:t>O = </a:t>
            </a:r>
            <a:r>
              <a:rPr lang="el-GR" dirty="0" smtClean="0"/>
              <a:t>παρατηρούμενη συχνότητα κελιού (</a:t>
            </a:r>
            <a:r>
              <a:rPr lang="en-US" dirty="0" smtClean="0"/>
              <a:t>observed cell frequency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n-US" dirty="0" smtClean="0"/>
              <a:t>E = </a:t>
            </a:r>
            <a:r>
              <a:rPr lang="el-GR" dirty="0" smtClean="0"/>
              <a:t>αναμενόμενη συχνότητα (</a:t>
            </a:r>
            <a:r>
              <a:rPr lang="en-US" dirty="0" smtClean="0"/>
              <a:t>expected cell frequency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n-US" dirty="0" smtClean="0"/>
              <a:t>∑ = </a:t>
            </a:r>
            <a:r>
              <a:rPr lang="el-GR" dirty="0" smtClean="0"/>
              <a:t>άθροισμα όλων των κλασμάτων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11560" y="764704"/>
            <a:ext cx="684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</a:t>
            </a:r>
            <a:r>
              <a:rPr lang="en-US" dirty="0" smtClean="0"/>
              <a:t>χ</a:t>
            </a:r>
            <a:r>
              <a:rPr lang="en-US" baseline="30000" dirty="0" smtClean="0"/>
              <a:t>2</a:t>
            </a:r>
            <a:r>
              <a:rPr lang="en-US" dirty="0" smtClean="0"/>
              <a:t> </a:t>
            </a:r>
            <a:r>
              <a:rPr lang="el-GR" dirty="0" smtClean="0"/>
              <a:t>είναι μεγάλο αν η διαφορά μεταξύ των δυο συχνοτήτων είναι μεγάλη.</a:t>
            </a:r>
            <a:endParaRPr lang="en-US" dirty="0" smtClean="0"/>
          </a:p>
          <a:p>
            <a:r>
              <a:rPr lang="el-GR" dirty="0" smtClean="0"/>
              <a:t>Η τιμή του τεστ αντιστοιχεί στον πίνακα των τιμών του σε μια τιμή </a:t>
            </a:r>
            <a:r>
              <a:rPr lang="en-US" dirty="0" smtClean="0"/>
              <a:t>P.</a:t>
            </a:r>
            <a:endParaRPr lang="el-GR" dirty="0" smtClean="0"/>
          </a:p>
          <a:p>
            <a:r>
              <a:rPr lang="el-GR" dirty="0" smtClean="0"/>
              <a:t>Αυτή μας λέει την πιθανότητα να μετρήσουμε τις παρατηρούμενες συχνότητες ανά κελί αν η μηδενική υπόθεση της μη συσχέτισης είναι πραγματική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Αν οι κατηγορικές μεταβλητές είναι και οι </a:t>
            </a:r>
            <a:r>
              <a:rPr lang="el-GR" dirty="0" err="1" smtClean="0"/>
              <a:t>δυωνυμικές</a:t>
            </a:r>
            <a:r>
              <a:rPr lang="el-GR" dirty="0" smtClean="0"/>
              <a:t> τότε οι πίνακες γίνονται </a:t>
            </a:r>
            <a:r>
              <a:rPr lang="en-US" dirty="0" smtClean="0"/>
              <a:t>2x2</a:t>
            </a:r>
            <a:r>
              <a:rPr lang="el-GR" dirty="0" smtClean="0"/>
              <a:t>, και ο υπολογισμός είναι πιο εύκολος.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1259632" y="476672"/>
            <a:ext cx="62646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Συσχέτιση ποσοτικών μεταβλητών</a:t>
            </a:r>
          </a:p>
          <a:p>
            <a:endParaRPr lang="el-GR" dirty="0" smtClean="0"/>
          </a:p>
          <a:p>
            <a:r>
              <a:rPr lang="el-GR" dirty="0" smtClean="0"/>
              <a:t>Το πρώτο βήμα είναι να δείξουμε ένα γράφημα με την διασπορά τιμών όπου κάθε μια μέτρηση λειτουργεί σαν συντεταγμένη στον άξονα των χ και </a:t>
            </a:r>
            <a:r>
              <a:rPr lang="en-US" dirty="0" smtClean="0"/>
              <a:t>y</a:t>
            </a:r>
            <a:endParaRPr lang="el-GR" dirty="0"/>
          </a:p>
        </p:txBody>
      </p:sp>
      <p:pic>
        <p:nvPicPr>
          <p:cNvPr id="5" name="4 - Εικόνα" descr="sc14s8grph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204864"/>
            <a:ext cx="4536504" cy="34023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403648" y="836712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Συντελεστής συσχέτισης κατά </a:t>
            </a:r>
            <a:r>
              <a:rPr lang="en-US" dirty="0" smtClean="0"/>
              <a:t>Pearson</a:t>
            </a:r>
            <a:r>
              <a:rPr lang="el-GR" dirty="0" smtClean="0"/>
              <a:t> (</a:t>
            </a:r>
            <a:r>
              <a:rPr lang="en-US" dirty="0" smtClean="0"/>
              <a:t>Pearson’s  correlation coefficient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115616" y="1700808"/>
            <a:ext cx="6624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Υπολογίζουμε τον συντελεστή </a:t>
            </a:r>
            <a:r>
              <a:rPr lang="en-US" dirty="0" smtClean="0"/>
              <a:t>Pearson‘s, r.</a:t>
            </a:r>
          </a:p>
          <a:p>
            <a:endParaRPr lang="el-GR" dirty="0" smtClean="0"/>
          </a:p>
          <a:p>
            <a:r>
              <a:rPr lang="el-GR" dirty="0" smtClean="0"/>
              <a:t>Μπορεί να πάρει τιμές από </a:t>
            </a:r>
            <a:r>
              <a:rPr lang="en-US" dirty="0" smtClean="0"/>
              <a:t>-1 (</a:t>
            </a:r>
            <a:r>
              <a:rPr lang="el-GR" dirty="0" smtClean="0"/>
              <a:t>τέλεια αρνητική συσχέτιση) έως </a:t>
            </a:r>
            <a:r>
              <a:rPr lang="en-US" dirty="0" smtClean="0"/>
              <a:t>+1 (</a:t>
            </a:r>
            <a:r>
              <a:rPr lang="el-GR" dirty="0" smtClean="0"/>
              <a:t>τέλεια θετική συσχέτιση</a:t>
            </a:r>
            <a:r>
              <a:rPr lang="en-US" dirty="0" smtClean="0"/>
              <a:t>).</a:t>
            </a:r>
            <a:endParaRPr lang="el-GR" dirty="0" smtClean="0"/>
          </a:p>
          <a:p>
            <a:r>
              <a:rPr lang="el-GR" dirty="0" smtClean="0"/>
              <a:t>Με τιμή</a:t>
            </a:r>
            <a:r>
              <a:rPr lang="en-US" dirty="0" smtClean="0"/>
              <a:t> r = 0 </a:t>
            </a:r>
            <a:r>
              <a:rPr lang="el-GR" dirty="0" smtClean="0"/>
              <a:t>η κατανομή είναι τυχαία.. Ωστόσο πρέπει να εξετάσουμε αν υπάρχει μη γραμμική συσχέτιση</a:t>
            </a:r>
          </a:p>
          <a:p>
            <a:endParaRPr lang="en-US" dirty="0" smtClean="0"/>
          </a:p>
          <a:p>
            <a:r>
              <a:rPr lang="el-GR" dirty="0" smtClean="0"/>
              <a:t>Μια γραμμική συσχέτιση ωστόσο πρέπει να ξέρουμε ότι δεν σημαίνει απαραίτητα </a:t>
            </a:r>
            <a:r>
              <a:rPr lang="el-GR" dirty="0" err="1" smtClean="0"/>
              <a:t>αιτιακή</a:t>
            </a:r>
            <a:r>
              <a:rPr lang="el-GR" dirty="0" smtClean="0"/>
              <a:t> συσχέτιση.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43608" y="836712"/>
            <a:ext cx="6408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Μπορούμε να υπολογίσουμε τον συντελεστή αν οι μεταβλητές ακολουθούν κανονική κατανομή και το διάγραμμα έχει ελλειπτική μορφή.</a:t>
            </a:r>
            <a:endParaRPr lang="el-GR" dirty="0"/>
          </a:p>
        </p:txBody>
      </p:sp>
      <p:pic>
        <p:nvPicPr>
          <p:cNvPr id="4" name="3 - Εικόνα" descr="sc14s8grph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1916832"/>
            <a:ext cx="5081158" cy="3810868"/>
          </a:xfrm>
          <a:prstGeom prst="rect">
            <a:avLst/>
          </a:prstGeom>
        </p:spPr>
      </p:pic>
      <p:sp>
        <p:nvSpPr>
          <p:cNvPr id="5" name="4 - Ορθογώνιο"/>
          <p:cNvSpPr/>
          <p:nvPr/>
        </p:nvSpPr>
        <p:spPr>
          <a:xfrm>
            <a:off x="2195736" y="5877272"/>
            <a:ext cx="6450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Τέτοια συσχέτιση είναι χρήσιμη για την διατύπωση υποθέσεων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500042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>
                <a:solidFill>
                  <a:prstClr val="black"/>
                </a:solidFill>
              </a:rPr>
              <a:t>Όπως είπαμε χρησιμοποιούμε Ελληνικά για παραμέτρους του πληθυσμού και Λατινικά για παραμέτρους του δείγματος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763688" y="2564904"/>
          <a:ext cx="5810250" cy="1089660"/>
        </p:xfrm>
        <a:graphic>
          <a:graphicData uri="http://schemas.openxmlformats.org/drawingml/2006/table">
            <a:tbl>
              <a:tblPr/>
              <a:tblGrid>
                <a:gridCol w="2562648"/>
                <a:gridCol w="1736937"/>
                <a:gridCol w="1510665"/>
              </a:tblGrid>
              <a:tr h="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population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sample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/>
                        <a:t>mean</a:t>
                      </a:r>
                      <a:endParaRPr lang="en-US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i="1"/>
                        <a:t>μ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i="1">
                          <a:latin typeface="times new roman"/>
                        </a:rPr>
                        <a:t>x</a:t>
                      </a:r>
                      <a:endParaRPr lang="en-US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/>
                        <a:t>standard deviation</a:t>
                      </a:r>
                      <a:endParaRPr lang="en-US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i="1"/>
                        <a:t>σ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i="1" dirty="0"/>
                        <a:t>s</a:t>
                      </a:r>
                      <a:endParaRPr lang="en-US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3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059832" y="764704"/>
            <a:ext cx="3659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Τι είναι η γραμμική παλινδρόμηση?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755576" y="1340768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 Ο απλούστερος τρόπος είναι να θεωρήσουμε την γραμμική παλινδρόμηση σαν την σύνοψη της σχέσης μεταξύ δυο ποσοτικών μεταβλητών σε μια γραμμή που περνά ανάμεσα της διασποράς των τιμών.</a:t>
            </a:r>
          </a:p>
          <a:p>
            <a:endParaRPr lang="en-US" dirty="0" smtClean="0"/>
          </a:p>
          <a:p>
            <a:r>
              <a:rPr lang="el-GR" dirty="0" smtClean="0"/>
              <a:t>Η παλινδρόμηση αυτή μελετά την σχέση τους αν η μια εξαρτάται από την άλλη. Αυτό επιτρέπει να προβλέψουμε την τιμή της μιας με βάση την τιμή της άλλης.</a:t>
            </a:r>
          </a:p>
          <a:p>
            <a:endParaRPr lang="en-US" dirty="0" smtClean="0"/>
          </a:p>
          <a:p>
            <a:r>
              <a:rPr lang="el-GR" dirty="0" smtClean="0"/>
              <a:t>Η εξαρτημένη μεταβλητή είναι η </a:t>
            </a:r>
            <a:r>
              <a:rPr lang="en-US" dirty="0" smtClean="0"/>
              <a:t>(y) </a:t>
            </a:r>
            <a:r>
              <a:rPr lang="el-GR" dirty="0" smtClean="0"/>
              <a:t>που εξηγείται από την ανεξάρτητη </a:t>
            </a:r>
            <a:r>
              <a:rPr lang="en-US" dirty="0" smtClean="0"/>
              <a:t>(x).</a:t>
            </a:r>
          </a:p>
          <a:p>
            <a:r>
              <a:rPr lang="el-GR" dirty="0" smtClean="0"/>
              <a:t>Έτσι τις απεικονίζουμε και στο γράφημα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27584" y="548680"/>
            <a:ext cx="7272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στόχος είναι να ταιριάξουμε μια γραμμή μεταξύ των τιμών και ο τρόπος για αυτό είναι η μέθοδος των ελάχιστων τετραγώνων.</a:t>
            </a:r>
          </a:p>
          <a:p>
            <a:endParaRPr lang="en-US" dirty="0" smtClean="0"/>
          </a:p>
          <a:p>
            <a:r>
              <a:rPr lang="el-GR" dirty="0" smtClean="0"/>
              <a:t>Η μέθοδος αυτή ελαχιστοποιεί το άθροισμα των τετραγώνων των υπολοίπων (</a:t>
            </a:r>
            <a:r>
              <a:rPr lang="en-US" dirty="0" smtClean="0"/>
              <a:t>sum of the squares of the residuals</a:t>
            </a:r>
            <a:r>
              <a:rPr lang="el-GR" dirty="0" smtClean="0"/>
              <a:t>)</a:t>
            </a:r>
            <a:r>
              <a:rPr lang="en-US" dirty="0" smtClean="0"/>
              <a:t>.</a:t>
            </a:r>
            <a:r>
              <a:rPr lang="el-GR" dirty="0" smtClean="0"/>
              <a:t> Τα  υπόλοιπα είναι οι κάθετες αποστάσεις μεταξύ κάθε ζεύγους τιμών και της ευθείας που περνά από αυτά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3 - Εικόνα" descr="sc15s3-2grph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636912"/>
            <a:ext cx="4320480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043608" y="764704"/>
            <a:ext cx="69127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μαθηματικός τύπος για την γραμμική παλινδρόμηση είναι </a:t>
            </a:r>
            <a:r>
              <a:rPr lang="en-US" dirty="0" smtClean="0"/>
              <a:t>:</a:t>
            </a:r>
          </a:p>
          <a:p>
            <a:r>
              <a:rPr lang="en-US" dirty="0" smtClean="0"/>
              <a:t>y = a + </a:t>
            </a:r>
            <a:r>
              <a:rPr lang="en-US" dirty="0" err="1" smtClean="0"/>
              <a:t>bx</a:t>
            </a:r>
            <a:endParaRPr lang="en-US" dirty="0" smtClean="0"/>
          </a:p>
          <a:p>
            <a:r>
              <a:rPr lang="el-GR" dirty="0" smtClean="0"/>
              <a:t>Όπου η τιμή </a:t>
            </a:r>
            <a:r>
              <a:rPr lang="en-US" dirty="0" smtClean="0"/>
              <a:t>a </a:t>
            </a:r>
            <a:r>
              <a:rPr lang="el-GR" dirty="0" smtClean="0"/>
              <a:t>είναι το σημείο που ενώνεται η ευθεία με τον άξονα  </a:t>
            </a:r>
            <a:r>
              <a:rPr lang="en-US" dirty="0" smtClean="0"/>
              <a:t>y</a:t>
            </a:r>
            <a:r>
              <a:rPr lang="el-GR" dirty="0" smtClean="0"/>
              <a:t> όταν </a:t>
            </a:r>
            <a:r>
              <a:rPr lang="en-US" dirty="0" smtClean="0"/>
              <a:t>x=0 </a:t>
            </a:r>
            <a:r>
              <a:rPr lang="el-GR" dirty="0" smtClean="0"/>
              <a:t>και η </a:t>
            </a:r>
            <a:r>
              <a:rPr lang="en-US" dirty="0" smtClean="0"/>
              <a:t> b </a:t>
            </a:r>
            <a:r>
              <a:rPr lang="el-GR" dirty="0" smtClean="0"/>
              <a:t>η κλίση της γραμμής</a:t>
            </a:r>
          </a:p>
          <a:p>
            <a:r>
              <a:rPr lang="en-US" dirty="0" smtClean="0"/>
              <a:t>.</a:t>
            </a:r>
          </a:p>
          <a:p>
            <a:r>
              <a:rPr lang="el-GR" dirty="0" smtClean="0"/>
              <a:t>Μας λέει την σχέση μεταξύ χ και </a:t>
            </a:r>
            <a:r>
              <a:rPr lang="en-US" dirty="0" smtClean="0"/>
              <a:t>y: </a:t>
            </a:r>
            <a:r>
              <a:rPr lang="el-GR" dirty="0" smtClean="0"/>
              <a:t> Για μια μονάδα αύξησης του</a:t>
            </a:r>
            <a:r>
              <a:rPr lang="en-US" dirty="0" smtClean="0"/>
              <a:t>x, </a:t>
            </a:r>
            <a:r>
              <a:rPr lang="el-GR" dirty="0" smtClean="0"/>
              <a:t>το </a:t>
            </a:r>
            <a:r>
              <a:rPr lang="en-US" dirty="0" smtClean="0"/>
              <a:t>y </a:t>
            </a:r>
            <a:r>
              <a:rPr lang="el-GR" dirty="0" smtClean="0"/>
              <a:t>αυξάνεται επί του </a:t>
            </a:r>
            <a:r>
              <a:rPr lang="en-US" dirty="0" smtClean="0"/>
              <a:t>b.</a:t>
            </a:r>
            <a:endParaRPr lang="en-US" dirty="0"/>
          </a:p>
        </p:txBody>
      </p:sp>
      <p:pic>
        <p:nvPicPr>
          <p:cNvPr id="7" name="6 - Εικόνα" descr="sc15s7grph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068960"/>
            <a:ext cx="3810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611560" y="188640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Anova</a:t>
            </a:r>
            <a:endParaRPr lang="en-US" dirty="0" smtClean="0"/>
          </a:p>
          <a:p>
            <a:r>
              <a:rPr lang="el-GR" dirty="0" smtClean="0"/>
              <a:t>Η ανάλυση της διακύμανσης </a:t>
            </a:r>
            <a:r>
              <a:rPr lang="en-US" dirty="0" smtClean="0"/>
              <a:t>Analysis of variance (ANOVA) </a:t>
            </a:r>
            <a:r>
              <a:rPr lang="el-GR" dirty="0" smtClean="0"/>
              <a:t>χρησιμοποιείται για την εκτίμηση μιας γραμμικής παλινδρόμησης. Η διακύμανση χωρίζεται σε δυο  τμήματα.</a:t>
            </a:r>
          </a:p>
          <a:p>
            <a:endParaRPr lang="en-US" dirty="0" smtClean="0"/>
          </a:p>
          <a:p>
            <a:r>
              <a:rPr lang="el-GR" dirty="0" smtClean="0"/>
              <a:t>Στην διακύμανση που εξηγείται από την γραμμή της παλινδρόμησης</a:t>
            </a:r>
          </a:p>
          <a:p>
            <a:r>
              <a:rPr lang="el-GR" dirty="0" smtClean="0"/>
              <a:t>Στην υπολειπόμενη (</a:t>
            </a:r>
            <a:r>
              <a:rPr lang="en-US" dirty="0" smtClean="0"/>
              <a:t>residual (</a:t>
            </a:r>
            <a:r>
              <a:rPr lang="el-GR" dirty="0" smtClean="0"/>
              <a:t>μη εξηγήσιμη) </a:t>
            </a:r>
            <a:r>
              <a:rPr lang="en-US" dirty="0" smtClean="0"/>
              <a:t>unexplained) </a:t>
            </a:r>
            <a:r>
              <a:rPr lang="el-GR" dirty="0" smtClean="0"/>
              <a:t>διακύμανση</a:t>
            </a:r>
          </a:p>
          <a:p>
            <a:r>
              <a:rPr lang="el-GR" dirty="0" smtClean="0"/>
              <a:t>Η σύγκριση αυτών μας ερμηνεύει αν και κατά πόσο η γραμμή παλινδρόμησης ταιριάζει με τα δεδομένα και περιγράφει αν υπάρχει γραμμική συσχέτιση μεταξύ </a:t>
            </a:r>
            <a:r>
              <a:rPr lang="en-US" dirty="0" smtClean="0"/>
              <a:t>x </a:t>
            </a:r>
            <a:r>
              <a:rPr lang="el-GR" dirty="0" smtClean="0"/>
              <a:t>και </a:t>
            </a:r>
            <a:r>
              <a:rPr lang="en-US" dirty="0" smtClean="0"/>
              <a:t> y.</a:t>
            </a:r>
            <a:endParaRPr lang="en-US" dirty="0"/>
          </a:p>
        </p:txBody>
      </p:sp>
      <p:pic>
        <p:nvPicPr>
          <p:cNvPr id="7" name="6 - Εικόνα" descr="sc15s5-1grph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392996"/>
            <a:ext cx="2592288" cy="1944216"/>
          </a:xfrm>
          <a:prstGeom prst="rect">
            <a:avLst/>
          </a:prstGeom>
        </p:spPr>
      </p:pic>
      <p:sp>
        <p:nvSpPr>
          <p:cNvPr id="129026" name="AutoShape 2" descr="https://ble.lshtm.ac.uk/pluginfile.php/154567/mod_resource/content/30/epm101_102_103_105/epm102/sc15/media/grph/sc15s5-2grph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1" name="10 - Εικόνα" descr="sc15s5-2grph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356992"/>
            <a:ext cx="2465850" cy="1849388"/>
          </a:xfrm>
          <a:prstGeom prst="rect">
            <a:avLst/>
          </a:prstGeom>
        </p:spPr>
      </p:pic>
      <p:sp>
        <p:nvSpPr>
          <p:cNvPr id="129028" name="AutoShape 4" descr="https://ble.lshtm.ac.uk/pluginfile.php/154567/mod_resource/content/30/epm101_102_103_105/epm102/sc15/media/grph/sc15s5-4grph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29030" name="AutoShape 6" descr="https://ble.lshtm.ac.uk/pluginfile.php/154567/mod_resource/content/30/epm101_102_103_105/epm102/sc15/media/grph/sc15s5-4grph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5" name="14 - Εικόνα" descr="sc15s5-3grph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3212976"/>
            <a:ext cx="2769096" cy="2076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755576" y="404664"/>
            <a:ext cx="75608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F-test</a:t>
            </a:r>
            <a:endParaRPr lang="en-US" dirty="0" smtClean="0"/>
          </a:p>
          <a:p>
            <a:r>
              <a:rPr lang="el-GR" dirty="0" smtClean="0"/>
              <a:t>Ο λόγος των δυο διακυμάνσεων έχει μια κατανομή που την ονομάζουμε κατανομή </a:t>
            </a:r>
            <a:r>
              <a:rPr lang="en-US" dirty="0" smtClean="0"/>
              <a:t>F. </a:t>
            </a:r>
            <a:r>
              <a:rPr lang="el-GR" dirty="0" smtClean="0"/>
              <a:t> Συγκρίνονται οι δυο κατανομές και έχουμε ένα στατιστικό αποτέλεσμα</a:t>
            </a:r>
            <a:r>
              <a:rPr lang="en-US" dirty="0" smtClean="0"/>
              <a:t>:</a:t>
            </a:r>
          </a:p>
          <a:p>
            <a:endParaRPr lang="el-GR" b="1" dirty="0" smtClean="0"/>
          </a:p>
          <a:p>
            <a:r>
              <a:rPr lang="en-US" b="1" dirty="0" smtClean="0"/>
              <a:t>F =</a:t>
            </a:r>
            <a:r>
              <a:rPr lang="el-GR" b="1" dirty="0" smtClean="0"/>
              <a:t>	</a:t>
            </a:r>
            <a:r>
              <a:rPr lang="en-US" b="1" dirty="0" smtClean="0"/>
              <a:t> </a:t>
            </a:r>
            <a:r>
              <a:rPr lang="en-US" b="1" u="sng" dirty="0" smtClean="0"/>
              <a:t>Regression mean sum of squares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	</a:t>
            </a:r>
            <a:r>
              <a:rPr lang="en-US" b="1" dirty="0" smtClean="0"/>
              <a:t>Residual mean sum of squares</a:t>
            </a:r>
            <a:endParaRPr lang="en-US" dirty="0" smtClean="0"/>
          </a:p>
          <a:p>
            <a:r>
              <a:rPr lang="el-GR" dirty="0" smtClean="0"/>
              <a:t>όπου</a:t>
            </a:r>
            <a:endParaRPr lang="en-US" dirty="0" smtClean="0"/>
          </a:p>
          <a:p>
            <a:endParaRPr lang="el-GR" b="1" dirty="0" smtClean="0"/>
          </a:p>
          <a:p>
            <a:r>
              <a:rPr lang="en-US" b="1" dirty="0" smtClean="0"/>
              <a:t>Mean sum of squares =</a:t>
            </a:r>
            <a:r>
              <a:rPr lang="el-GR" b="1" dirty="0" smtClean="0"/>
              <a:t>	</a:t>
            </a:r>
            <a:r>
              <a:rPr lang="en-US" b="1" dirty="0" smtClean="0"/>
              <a:t> </a:t>
            </a:r>
            <a:r>
              <a:rPr lang="en-US" b="1" u="sng" dirty="0" smtClean="0"/>
              <a:t>Sum of squares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			</a:t>
            </a:r>
            <a:r>
              <a:rPr lang="en-US" b="1" dirty="0" smtClean="0"/>
              <a:t>Degrees of freedom</a:t>
            </a:r>
            <a:endParaRPr lang="el-GR" b="1" dirty="0" smtClean="0"/>
          </a:p>
          <a:p>
            <a:endParaRPr lang="el-GR" b="1" dirty="0" smtClean="0"/>
          </a:p>
          <a:p>
            <a:r>
              <a:rPr lang="en-US" b="1" dirty="0" smtClean="0"/>
              <a:t>R-square</a:t>
            </a:r>
            <a:endParaRPr lang="el-GR" b="1" dirty="0" smtClean="0"/>
          </a:p>
          <a:p>
            <a:endParaRPr lang="en-US" dirty="0" smtClean="0"/>
          </a:p>
          <a:p>
            <a:r>
              <a:rPr lang="el-GR" b="1" i="1" dirty="0" smtClean="0"/>
              <a:t>Ποίο τμήμα της διακύμανσης εξηγείται από την γραμμή παλινδρόμησης?</a:t>
            </a:r>
          </a:p>
          <a:p>
            <a:endParaRPr lang="en-US" dirty="0" smtClean="0"/>
          </a:p>
          <a:p>
            <a:r>
              <a:rPr lang="el-GR" dirty="0" smtClean="0"/>
              <a:t>Η τιμή αυτή ονομάζεται 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 </a:t>
            </a:r>
            <a:r>
              <a:rPr lang="el-GR" dirty="0" smtClean="0"/>
              <a:t>και υπολογίζεται από την σχέση</a:t>
            </a:r>
            <a:endParaRPr lang="en-US" dirty="0" smtClean="0"/>
          </a:p>
          <a:p>
            <a:endParaRPr lang="el-GR" dirty="0" smtClean="0"/>
          </a:p>
          <a:p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 =</a:t>
            </a:r>
            <a:r>
              <a:rPr lang="el-GR" dirty="0" smtClean="0"/>
              <a:t>	</a:t>
            </a:r>
            <a:r>
              <a:rPr lang="en-US" u="sng" dirty="0" smtClean="0"/>
              <a:t>Regression sum of squares</a:t>
            </a:r>
            <a:r>
              <a:rPr lang="el-GR" dirty="0" smtClean="0"/>
              <a:t>		</a:t>
            </a:r>
            <a:r>
              <a:rPr lang="en-US" dirty="0" smtClean="0"/>
              <a:t>x 100</a:t>
            </a:r>
            <a:endParaRPr lang="el-GR" dirty="0" smtClean="0"/>
          </a:p>
          <a:p>
            <a:r>
              <a:rPr lang="el-GR" dirty="0" smtClean="0"/>
              <a:t>	</a:t>
            </a:r>
            <a:r>
              <a:rPr lang="en-US" dirty="0" smtClean="0"/>
              <a:t>Total sum of squares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555776" y="620688"/>
            <a:ext cx="4020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Πίνακας </a:t>
            </a:r>
            <a:r>
              <a:rPr lang="en-US" b="1" dirty="0" smtClean="0"/>
              <a:t>Analysis of variance (ANOVA)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539552" y="1484784"/>
          <a:ext cx="7416822" cy="2549738"/>
        </p:xfrm>
        <a:graphic>
          <a:graphicData uri="http://schemas.openxmlformats.org/drawingml/2006/table">
            <a:tbl>
              <a:tblPr/>
              <a:tblGrid>
                <a:gridCol w="1236137"/>
                <a:gridCol w="1236137"/>
                <a:gridCol w="1236137"/>
                <a:gridCol w="1236137"/>
                <a:gridCol w="1236137"/>
                <a:gridCol w="1236137"/>
              </a:tblGrid>
              <a:tr h="107357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Source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000000"/>
                          </a:solidFill>
                        </a:rPr>
                        <a:t>Sum of squares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000000"/>
                          </a:solidFill>
                        </a:rPr>
                        <a:t>Degrees of freedom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000000"/>
                          </a:solidFill>
                        </a:rPr>
                        <a:t>Mean sum of squares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000000"/>
                          </a:solidFill>
                        </a:rPr>
                        <a:t>P-value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687758">
                <a:tc>
                  <a:txBody>
                    <a:bodyPr/>
                    <a:lstStyle/>
                    <a:p>
                      <a:pPr fontAlgn="t"/>
                      <a:r>
                        <a:rPr lang="en-US" b="1"/>
                        <a:t>Regression</a:t>
                      </a:r>
                      <a:endParaRPr lang="en-US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45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1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45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22.5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0.042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85816">
                <a:tc>
                  <a:txBody>
                    <a:bodyPr/>
                    <a:lstStyle/>
                    <a:p>
                      <a:pPr fontAlgn="t"/>
                      <a:r>
                        <a:rPr lang="en-US" b="1"/>
                        <a:t>Residual</a:t>
                      </a:r>
                      <a:endParaRPr lang="en-US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4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2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2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l-GR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l-GR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2590">
                <a:tc>
                  <a:txBody>
                    <a:bodyPr/>
                    <a:lstStyle/>
                    <a:p>
                      <a:pPr fontAlgn="t"/>
                      <a:r>
                        <a:rPr lang="en-US" b="1"/>
                        <a:t>Total</a:t>
                      </a:r>
                      <a:endParaRPr lang="en-US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49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/>
                        <a:t>3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l-GR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l-GR"/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15616" y="836712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Σύνοψη</a:t>
            </a:r>
          </a:p>
          <a:p>
            <a:endParaRPr lang="el-GR" dirty="0" smtClean="0"/>
          </a:p>
          <a:p>
            <a:r>
              <a:rPr lang="el-GR" dirty="0" smtClean="0"/>
              <a:t>Σε απλές μεθόδους ανάλυσης δεδομένων από ένα ή περισσότερα δείγματα, χρησιμοποιούμε δυο βασικές μεθόδους:</a:t>
            </a:r>
          </a:p>
          <a:p>
            <a:endParaRPr lang="en-US" dirty="0" smtClean="0"/>
          </a:p>
          <a:p>
            <a:r>
              <a:rPr lang="el-GR" b="1" dirty="0" smtClean="0"/>
              <a:t>Διαστήματα εμπιστοσύνης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Το διάστημα γύρω από ένα υπολογιζόμενο μέσο (ή ποσοστού ή οτιδήποτε άλλο) για το οποίο είμαστε 95% σίγουροι ότι περιέχει την τιμή του πληθυσμού αναφοράς</a:t>
            </a:r>
          </a:p>
          <a:p>
            <a:endParaRPr lang="el-GR" b="1" dirty="0" smtClean="0"/>
          </a:p>
          <a:p>
            <a:r>
              <a:rPr lang="el-GR" b="1" dirty="0" smtClean="0"/>
              <a:t>Στατιστικό τεστ</a:t>
            </a:r>
          </a:p>
          <a:p>
            <a:r>
              <a:rPr lang="en-US" b="1" dirty="0" smtClean="0"/>
              <a:t>               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Τα στατιστικά τεστ ανιχνεύουν τα στοιχεία εναντίον της μηδενικής υπόθεσης υπολογίζοντας ένα αποτέλεσμα και αντιστοιχώντας το σε μια τιμή </a:t>
            </a:r>
            <a:r>
              <a:rPr lang="en-US" dirty="0" smtClean="0"/>
              <a:t>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99592" y="40466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και ο υπολογισμός κάθε διαστήματος για μέση τιμή, αναλογία, ποσοστό </a:t>
            </a:r>
            <a:r>
              <a:rPr lang="el-GR" dirty="0" err="1" smtClean="0"/>
              <a:t>κ.ο.κ</a:t>
            </a:r>
            <a:r>
              <a:rPr lang="el-GR" dirty="0" smtClean="0"/>
              <a:t>. διαφέρει ο γενικός τύπος είναι</a:t>
            </a:r>
            <a:endParaRPr lang="en-US" dirty="0" smtClean="0"/>
          </a:p>
          <a:p>
            <a:endParaRPr lang="el-GR" i="1" dirty="0" smtClean="0"/>
          </a:p>
          <a:p>
            <a:r>
              <a:rPr lang="el-GR" i="1" dirty="0" smtClean="0"/>
              <a:t>Διάστημα Εμπιστοσύνης:</a:t>
            </a:r>
          </a:p>
          <a:p>
            <a:endParaRPr lang="en-US" dirty="0" smtClean="0"/>
          </a:p>
          <a:p>
            <a:r>
              <a:rPr lang="el-GR" dirty="0" smtClean="0"/>
              <a:t>Τιμή </a:t>
            </a:r>
            <a:r>
              <a:rPr lang="en-US" dirty="0" smtClean="0"/>
              <a:t> ±</a:t>
            </a:r>
            <a:r>
              <a:rPr lang="el-GR" dirty="0" smtClean="0"/>
              <a:t> συντελεστής (πολλαπλασιαστής)</a:t>
            </a:r>
            <a:r>
              <a:rPr lang="en-US" dirty="0" smtClean="0"/>
              <a:t> x </a:t>
            </a:r>
            <a:r>
              <a:rPr lang="el-GR" dirty="0" smtClean="0"/>
              <a:t>τυπικό σφάλμα</a:t>
            </a:r>
            <a:r>
              <a:rPr lang="en-US" dirty="0" smtClean="0"/>
              <a:t> </a:t>
            </a:r>
            <a:r>
              <a:rPr lang="el-GR" dirty="0" smtClean="0"/>
              <a:t>της τιμής</a:t>
            </a:r>
            <a:endParaRPr lang="en-US" dirty="0" smtClean="0"/>
          </a:p>
          <a:p>
            <a:endParaRPr lang="en-US" dirty="0" smtClean="0"/>
          </a:p>
          <a:p>
            <a:r>
              <a:rPr lang="el-GR" i="1" dirty="0" smtClean="0"/>
              <a:t>Στατιστικό </a:t>
            </a:r>
            <a:r>
              <a:rPr lang="el-GR" i="1" dirty="0" err="1" smtClean="0"/>
              <a:t>τέστ</a:t>
            </a:r>
            <a:endParaRPr lang="el-GR" i="1" dirty="0" smtClean="0"/>
          </a:p>
          <a:p>
            <a:r>
              <a:rPr lang="el-GR" dirty="0" smtClean="0"/>
              <a:t>Για </a:t>
            </a:r>
            <a:r>
              <a:rPr lang="el-GR" dirty="0" smtClean="0"/>
              <a:t>τα τεστ οι γενικές αρχές είναι οι παρακάτω:</a:t>
            </a:r>
          </a:p>
          <a:p>
            <a:endParaRPr lang="en-US" dirty="0" smtClean="0"/>
          </a:p>
          <a:p>
            <a:r>
              <a:rPr lang="el-GR" dirty="0" smtClean="0"/>
              <a:t>Διατυπώνουμε την μηδενική υπόθεση</a:t>
            </a:r>
          </a:p>
          <a:p>
            <a:r>
              <a:rPr lang="el-GR" dirty="0" smtClean="0"/>
              <a:t>Υπολογίζουμε το αποτέλεσμα του τεστ</a:t>
            </a:r>
          </a:p>
          <a:p>
            <a:r>
              <a:rPr lang="el-GR" dirty="0" smtClean="0"/>
              <a:t>Βρίσκουμε την τιμή </a:t>
            </a:r>
            <a:r>
              <a:rPr lang="en-US" dirty="0" smtClean="0"/>
              <a:t>p</a:t>
            </a:r>
            <a:r>
              <a:rPr lang="el-GR" dirty="0" smtClean="0"/>
              <a:t> που αντιστοιχεί</a:t>
            </a:r>
          </a:p>
          <a:p>
            <a:r>
              <a:rPr lang="el-GR" dirty="0" smtClean="0"/>
              <a:t>Ερμηνεύουμε την τιμή </a:t>
            </a:r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619672" y="1772816"/>
          <a:ext cx="5616624" cy="3600399"/>
        </p:xfrm>
        <a:graphic>
          <a:graphicData uri="http://schemas.openxmlformats.org/drawingml/2006/table">
            <a:tbl>
              <a:tblPr/>
              <a:tblGrid>
                <a:gridCol w="1872208"/>
                <a:gridCol w="1872208"/>
                <a:gridCol w="1872208"/>
              </a:tblGrid>
              <a:tr h="677139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/>
                        <a:t/>
                      </a:r>
                      <a:br>
                        <a:rPr lang="en-US" sz="1800" b="1" dirty="0"/>
                      </a:br>
                      <a:r>
                        <a:rPr lang="el-GR" sz="1800" b="1" dirty="0" smtClean="0"/>
                        <a:t>Παράμετρος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Ανάλυση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7139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Μεγάλο δείγμα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Μέσος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Κανονική κατανομή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7139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Μικρό δείγμα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Μέσος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/>
                        <a:t>t-distribution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8982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Μη κανονική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Διάμεσος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/>
                        <a:t>Wilcoxon</a:t>
                      </a:r>
                      <a:r>
                        <a:rPr lang="en-US" sz="1800" dirty="0"/>
                        <a:t> signed rank test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2 - TextBox"/>
          <p:cNvSpPr txBox="1"/>
          <p:nvPr/>
        </p:nvSpPr>
        <p:spPr>
          <a:xfrm>
            <a:off x="1835696" y="90872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Μια ομάδα δεδομένων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827584" y="1628800"/>
          <a:ext cx="7416825" cy="4248472"/>
        </p:xfrm>
        <a:graphic>
          <a:graphicData uri="http://schemas.openxmlformats.org/drawingml/2006/table">
            <a:tbl>
              <a:tblPr/>
              <a:tblGrid>
                <a:gridCol w="2472275"/>
                <a:gridCol w="2472275"/>
                <a:gridCol w="2472275"/>
              </a:tblGrid>
              <a:tr h="525432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b="1" dirty="0"/>
                        <a:t/>
                      </a:r>
                      <a:br>
                        <a:rPr lang="en-US" sz="1500" b="1" dirty="0"/>
                      </a:br>
                      <a:r>
                        <a:rPr lang="en-US" sz="1500" b="1" dirty="0"/>
                        <a:t>Parameter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b="1" dirty="0"/>
                        <a:t>Analysis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7048">
                <a:tc>
                  <a:txBody>
                    <a:bodyPr/>
                    <a:lstStyle/>
                    <a:p>
                      <a:pPr fontAlgn="t"/>
                      <a:r>
                        <a:rPr lang="el-GR" sz="1500" b="1" dirty="0" smtClean="0"/>
                        <a:t>Μεγάλα δείγματα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500" dirty="0" smtClean="0"/>
                        <a:t>Διαφορά μεταξύ 2 μέσων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500" dirty="0" smtClean="0"/>
                        <a:t>Κ Κατανομή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7048">
                <a:tc>
                  <a:txBody>
                    <a:bodyPr/>
                    <a:lstStyle/>
                    <a:p>
                      <a:pPr fontAlgn="t"/>
                      <a:r>
                        <a:rPr lang="el-GR" sz="1500" b="1" dirty="0" smtClean="0"/>
                        <a:t>Μικρά δείγματα</a:t>
                      </a:r>
                      <a:r>
                        <a:rPr lang="el-GR" sz="1500" b="1" baseline="0" dirty="0" smtClean="0"/>
                        <a:t> με ίδια </a:t>
                      </a:r>
                      <a:r>
                        <a:rPr lang="en-US" sz="1500" b="1" baseline="0" dirty="0" smtClean="0"/>
                        <a:t>SD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500" dirty="0" smtClean="0"/>
                        <a:t>Διαφορά μεταξύ 2 μέσων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/>
                        <a:t>t-distribution</a:t>
                      </a:r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0280">
                <a:tc>
                  <a:txBody>
                    <a:bodyPr/>
                    <a:lstStyle/>
                    <a:p>
                      <a:pPr fontAlgn="t"/>
                      <a:r>
                        <a:rPr lang="el-GR" sz="1500" b="1" dirty="0" smtClean="0"/>
                        <a:t>Μικρά</a:t>
                      </a:r>
                      <a:r>
                        <a:rPr lang="el-GR" sz="1500" b="1" baseline="0" dirty="0" smtClean="0"/>
                        <a:t> δείγματα άνιση </a:t>
                      </a:r>
                      <a:r>
                        <a:rPr lang="en-US" sz="1500" b="1" baseline="0" dirty="0" smtClean="0"/>
                        <a:t>SD ;</a:t>
                      </a:r>
                      <a:r>
                        <a:rPr lang="el-GR" sz="1500" b="1" baseline="0" dirty="0" smtClean="0"/>
                        <a:t> Ή μη κανονική κατανομή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500" dirty="0" smtClean="0"/>
                        <a:t>Διαφορά μεταξύ 2 διαμέσων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/>
                        <a:t>Wilcoxon rank sum test</a:t>
                      </a:r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88664">
                <a:tc>
                  <a:txBody>
                    <a:bodyPr/>
                    <a:lstStyle/>
                    <a:p>
                      <a:pPr fontAlgn="t"/>
                      <a:r>
                        <a:rPr lang="el-GR" sz="1500" b="1" dirty="0" smtClean="0"/>
                        <a:t>Ζεύγη παρατηρήσεων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500" dirty="0" smtClean="0"/>
                        <a:t>Διαφορά </a:t>
                      </a:r>
                      <a:r>
                        <a:rPr lang="el-GR" sz="1500" dirty="0" err="1" smtClean="0"/>
                        <a:t>μεσων</a:t>
                      </a:r>
                      <a:r>
                        <a:rPr lang="el-GR" sz="1500" dirty="0" smtClean="0"/>
                        <a:t> ή διαμέσων</a:t>
                      </a:r>
                      <a:endParaRPr lang="en-US" sz="1500" dirty="0"/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/>
                        <a:t>Normal / t /</a:t>
                      </a:r>
                      <a:r>
                        <a:rPr lang="en-US" sz="1500" dirty="0" err="1"/>
                        <a:t>Wilcoxon</a:t>
                      </a:r>
                      <a:r>
                        <a:rPr lang="en-US" sz="1500" dirty="0"/>
                        <a:t> signed rank test</a:t>
                      </a:r>
                    </a:p>
                  </a:txBody>
                  <a:tcPr marL="30695" marR="30695" marT="30695" marB="3069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2 - TextBox"/>
          <p:cNvSpPr txBox="1"/>
          <p:nvPr/>
        </p:nvSpPr>
        <p:spPr>
          <a:xfrm>
            <a:off x="2051720" y="98072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Σύγκριση μεταξύ δυο ομάδων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357166"/>
            <a:ext cx="74295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Δείξαμε στο προηγούμενο μάθημα τι είναι η δειγματοληπτική κατανομή και πως βγάζουμε συμπεράσματα για ένα δείγμα του πληθυσμού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Για την κατανομή όλων των φοιτητών λοιπόν έχουμε</a:t>
            </a:r>
          </a:p>
          <a:p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Μέσο</a:t>
            </a:r>
            <a:r>
              <a:rPr lang="en-US" dirty="0" smtClean="0">
                <a:solidFill>
                  <a:prstClr val="black"/>
                </a:solidFill>
              </a:rPr>
              <a:t>: </a:t>
            </a:r>
            <a:r>
              <a:rPr lang="en-US" b="1" dirty="0" smtClean="0">
                <a:solidFill>
                  <a:prstClr val="black"/>
                </a:solidFill>
              </a:rPr>
              <a:t>µ = 169.3cm</a:t>
            </a:r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Standard deviation 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σ = 9.2cm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755576" y="292494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Από ένα δείγμα 150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endParaRPr lang="el-GR" dirty="0" smtClean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Μέσο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= </a:t>
            </a:r>
            <a:r>
              <a:rPr lang="en-US" b="1" dirty="0">
                <a:solidFill>
                  <a:prstClr val="black"/>
                </a:solidFill>
              </a:rPr>
              <a:t>169.6 cm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Standard deviation = </a:t>
            </a:r>
            <a:r>
              <a:rPr lang="en-US" b="1" dirty="0">
                <a:solidFill>
                  <a:prstClr val="black"/>
                </a:solidFill>
              </a:rPr>
              <a:t>8.81 cm</a:t>
            </a:r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14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827584" y="2132856"/>
          <a:ext cx="7488831" cy="3352320"/>
        </p:xfrm>
        <a:graphic>
          <a:graphicData uri="http://schemas.openxmlformats.org/drawingml/2006/table">
            <a:tbl>
              <a:tblPr/>
              <a:tblGrid>
                <a:gridCol w="2496277"/>
                <a:gridCol w="2496277"/>
                <a:gridCol w="2496277"/>
              </a:tblGrid>
              <a:tr h="574711">
                <a:tc>
                  <a:txBody>
                    <a:bodyPr/>
                    <a:lstStyle/>
                    <a:p>
                      <a:pPr fontAlgn="t"/>
                      <a:r>
                        <a:rPr lang="el-GR" sz="1800"/>
                        <a:t/>
                      </a:r>
                      <a:br>
                        <a:rPr lang="el-GR" sz="1800"/>
                      </a:br>
                      <a:r>
                        <a:rPr lang="el-GR" sz="1800"/>
                        <a:t> 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/>
                        <a:t>Analysis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4711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Σύγκριση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Κανονικές</a:t>
                      </a:r>
                      <a:r>
                        <a:rPr lang="el-GR" sz="1800" baseline="0" dirty="0" smtClean="0"/>
                        <a:t> μεταβλητές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/>
                        <a:t>Pearson's correlation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8450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/>
                        <a:t> </a:t>
                      </a:r>
                      <a:endParaRPr lang="el-GR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Μη κανονικές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/>
                        <a:t>Spearman's rank correlation</a:t>
                      </a: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14319">
                <a:tc>
                  <a:txBody>
                    <a:bodyPr/>
                    <a:lstStyle/>
                    <a:p>
                      <a:pPr fontAlgn="t"/>
                      <a:r>
                        <a:rPr lang="el-GR" sz="1800" b="1" dirty="0" smtClean="0"/>
                        <a:t>Συσχέτιση μεταξύ ανεξάρτητων και εξαρτημένων μεταβλητών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Κανονικές μεταβλητές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800" dirty="0" smtClean="0"/>
                        <a:t>Γραμμική παλινδρόμηση</a:t>
                      </a:r>
                      <a:endParaRPr lang="en-US" sz="1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2 - TextBox"/>
          <p:cNvSpPr txBox="1"/>
          <p:nvPr/>
        </p:nvSpPr>
        <p:spPr>
          <a:xfrm>
            <a:off x="2267744" y="126876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Συσχέτιση μεταξύ δυο ποσοτικών μεταβλητών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843808" y="548680"/>
            <a:ext cx="2804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Διχοτομικές μεταβλητές</a:t>
            </a:r>
            <a:endParaRPr lang="el-GR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47664" y="1844824"/>
          <a:ext cx="5856312" cy="1961278"/>
        </p:xfrm>
        <a:graphic>
          <a:graphicData uri="http://schemas.openxmlformats.org/drawingml/2006/table">
            <a:tbl>
              <a:tblPr/>
              <a:tblGrid>
                <a:gridCol w="2928156"/>
                <a:gridCol w="2928156"/>
              </a:tblGrid>
              <a:tr h="249315">
                <a:tc>
                  <a:txBody>
                    <a:bodyPr/>
                    <a:lstStyle/>
                    <a:p>
                      <a:pPr fontAlgn="t"/>
                      <a:r>
                        <a:rPr lang="el-GR" sz="1000" b="1" dirty="0" smtClean="0">
                          <a:solidFill>
                            <a:srgbClr val="000000"/>
                          </a:solidFill>
                          <a:latin typeface="Verdana"/>
                        </a:rPr>
                        <a:t>Μια</a:t>
                      </a:r>
                      <a:r>
                        <a:rPr lang="el-GR" sz="1000" b="1" baseline="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 ομάδα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00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Ποσοστό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5525">
                <a:tc rowSpan="4">
                  <a:txBody>
                    <a:bodyPr/>
                    <a:lstStyle/>
                    <a:p>
                      <a:pPr fontAlgn="t"/>
                      <a:r>
                        <a:rPr lang="el-GR" sz="1000" b="1" dirty="0" smtClean="0">
                          <a:solidFill>
                            <a:srgbClr val="000000"/>
                          </a:solidFill>
                          <a:latin typeface="Verdana"/>
                        </a:rPr>
                        <a:t>Δυο ομάδες (ανεξάρτητες)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00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Διαφορά 2 ποσοστών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28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20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Χ </a:t>
                      </a:r>
                      <a:r>
                        <a:rPr lang="el-GR" sz="1200" baseline="3000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endParaRPr lang="en-US" sz="2800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931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 dirty="0">
                          <a:solidFill>
                            <a:srgbClr val="000000"/>
                          </a:solidFill>
                          <a:latin typeface="Verdana"/>
                        </a:rPr>
                        <a:t>Risk Ratio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931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000000"/>
                          </a:solidFill>
                          <a:latin typeface="Verdana"/>
                        </a:rPr>
                        <a:t>Odds Ratio</a:t>
                      </a:r>
                      <a:endParaRPr lang="en-US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5525">
                <a:tc>
                  <a:txBody>
                    <a:bodyPr/>
                    <a:lstStyle/>
                    <a:p>
                      <a:pPr fontAlgn="t"/>
                      <a:r>
                        <a:rPr lang="el-GR" sz="1000" b="1" dirty="0" smtClean="0">
                          <a:solidFill>
                            <a:srgbClr val="000000"/>
                          </a:solidFill>
                          <a:latin typeface="Verdana"/>
                        </a:rPr>
                        <a:t>Δυο ομάδες (ζεύγη παρατηρήσεων)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100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Διαφορά μεταξύ ποσοστών</a:t>
                      </a:r>
                      <a:endParaRPr lang="en-US" dirty="0"/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331640" y="836712"/>
            <a:ext cx="38620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Σύνοψη</a:t>
            </a:r>
          </a:p>
          <a:p>
            <a:endParaRPr lang="el-GR" dirty="0" smtClean="0"/>
          </a:p>
          <a:p>
            <a:r>
              <a:rPr lang="en-US" dirty="0" smtClean="0"/>
              <a:t>1</a:t>
            </a:r>
            <a:r>
              <a:rPr lang="el-GR" dirty="0" smtClean="0"/>
              <a:t>. Ποιος είναι ο στόχος της ανάλυσης 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979712" y="24208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Εκτιμούμε </a:t>
            </a:r>
            <a:r>
              <a:rPr lang="el-GR" dirty="0" smtClean="0"/>
              <a:t>μέσους ή ποσοστά</a:t>
            </a:r>
            <a:r>
              <a:rPr lang="en-US" dirty="0" smtClean="0"/>
              <a:t>?</a:t>
            </a:r>
            <a:endParaRPr lang="el-GR" dirty="0" smtClean="0"/>
          </a:p>
          <a:p>
            <a:r>
              <a:rPr lang="el-GR" dirty="0" smtClean="0"/>
              <a:t>Εκτιμούμε αποτελέσματα?</a:t>
            </a:r>
          </a:p>
          <a:p>
            <a:r>
              <a:rPr lang="el-GR" dirty="0" smtClean="0"/>
              <a:t>Εκτιμούμε ομάδες? </a:t>
            </a:r>
          </a:p>
          <a:p>
            <a:r>
              <a:rPr lang="el-GR" dirty="0" smtClean="0"/>
              <a:t>Εκτιμούμε συσχετίσεις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331640" y="908720"/>
            <a:ext cx="3775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2. </a:t>
            </a:r>
            <a:r>
              <a:rPr lang="el-GR" dirty="0" smtClean="0"/>
              <a:t>Ποια είναι η φύση των δεδομένων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123728" y="17008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Από πού συλλέχθηκαν τα δεδομένα? </a:t>
            </a:r>
          </a:p>
          <a:p>
            <a:endParaRPr lang="en-US" dirty="0" smtClean="0"/>
          </a:p>
          <a:p>
            <a:r>
              <a:rPr lang="el-GR" dirty="0" smtClean="0"/>
              <a:t>Από ένα δείγμα?</a:t>
            </a:r>
          </a:p>
          <a:p>
            <a:r>
              <a:rPr lang="el-GR" dirty="0" smtClean="0"/>
              <a:t>Από δύο ανεξάρτητα δείγματα? </a:t>
            </a:r>
          </a:p>
          <a:p>
            <a:r>
              <a:rPr lang="el-GR" dirty="0" smtClean="0"/>
              <a:t>Από ζεύγη παρατηρήσεων?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475656" y="1124744"/>
            <a:ext cx="49711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3. Ποια είναι τα χαρακτηριστικά των δεδομένων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899592" y="1916832"/>
            <a:ext cx="7272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Είναι οι μεταβλητές</a:t>
            </a:r>
            <a:r>
              <a:rPr lang="en-US" dirty="0" smtClean="0"/>
              <a:t>:</a:t>
            </a:r>
          </a:p>
          <a:p>
            <a:endParaRPr lang="el-GR" dirty="0" smtClean="0"/>
          </a:p>
          <a:p>
            <a:r>
              <a:rPr lang="el-GR" dirty="0" smtClean="0"/>
              <a:t>	Ποσοτικές, </a:t>
            </a:r>
            <a:r>
              <a:rPr lang="el-GR" dirty="0" err="1" smtClean="0"/>
              <a:t>διωνυμικές</a:t>
            </a:r>
            <a:r>
              <a:rPr lang="el-GR" dirty="0" smtClean="0"/>
              <a:t>, κατηγορικές?</a:t>
            </a:r>
          </a:p>
          <a:p>
            <a:r>
              <a:rPr lang="el-GR" dirty="0" smtClean="0"/>
              <a:t>	Συμμετρικά κατανεμημένες?</a:t>
            </a:r>
          </a:p>
          <a:p>
            <a:r>
              <a:rPr lang="el-GR" dirty="0" smtClean="0"/>
              <a:t>	Χρειάζονται κάποια προσαρμογή για να γίνει η κατανομή </a:t>
            </a:r>
            <a:r>
              <a:rPr lang="el-GR" dirty="0" err="1" smtClean="0"/>
              <a:t>συμμετερική</a:t>
            </a:r>
            <a:r>
              <a:rPr lang="el-GR" dirty="0" smtClean="0"/>
              <a:t>?</a:t>
            </a:r>
          </a:p>
          <a:p>
            <a:r>
              <a:rPr lang="el-GR" dirty="0" smtClean="0"/>
              <a:t>	Χρειάζονται </a:t>
            </a:r>
            <a:r>
              <a:rPr lang="el-GR" dirty="0" err="1" smtClean="0"/>
              <a:t>ανακατηγοριοποιήση</a:t>
            </a:r>
            <a:r>
              <a:rPr lang="el-GR" dirty="0" smtClean="0"/>
              <a:t> για να γίνουν </a:t>
            </a:r>
            <a:r>
              <a:rPr lang="el-GR" dirty="0" err="1" smtClean="0"/>
              <a:t>διωνυμικές</a:t>
            </a:r>
            <a:r>
              <a:rPr lang="el-GR" dirty="0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87624" y="548680"/>
            <a:ext cx="3165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1. </a:t>
            </a:r>
            <a:r>
              <a:rPr lang="el-GR" dirty="0" smtClean="0"/>
              <a:t>Ποιες είναι οι προϋποθέσεις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131840" y="119675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Συνήθως για ποσοτικές να είναι συμμετρικά κατανεμημένες, για </a:t>
            </a:r>
            <a:r>
              <a:rPr lang="el-GR" dirty="0" err="1" smtClean="0"/>
              <a:t>διωνυμικές</a:t>
            </a:r>
            <a:r>
              <a:rPr lang="el-GR" dirty="0" smtClean="0"/>
              <a:t> το δείγμα να είναι μεγάλο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259632" y="2564904"/>
            <a:ext cx="7173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2. </a:t>
            </a:r>
            <a:r>
              <a:rPr lang="el-GR" dirty="0" smtClean="0"/>
              <a:t>όλοι οι υπολογισμοί συνοδεύονται από διαστήματα εμπιστοσύνης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2915816" y="2924944"/>
            <a:ext cx="57423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i="1" dirty="0" smtClean="0"/>
          </a:p>
          <a:p>
            <a:r>
              <a:rPr lang="el-GR" i="1" dirty="0" smtClean="0"/>
              <a:t>Το μέσο ύψος των φοιτητών είναι</a:t>
            </a:r>
            <a:r>
              <a:rPr lang="en-US" b="1" i="1" dirty="0" smtClean="0"/>
              <a:t>169.6</a:t>
            </a:r>
            <a:r>
              <a:rPr lang="en-US" i="1" dirty="0" smtClean="0"/>
              <a:t>cm </a:t>
            </a:r>
            <a:r>
              <a:rPr lang="el-GR" i="1" dirty="0" smtClean="0"/>
              <a:t>με </a:t>
            </a:r>
            <a:r>
              <a:rPr lang="en-US" i="1" dirty="0" smtClean="0"/>
              <a:t>95% </a:t>
            </a:r>
            <a:r>
              <a:rPr lang="en-US" i="1" dirty="0" err="1" smtClean="0"/>
              <a:t>ci</a:t>
            </a:r>
            <a:r>
              <a:rPr lang="en-US" i="1" dirty="0" smtClean="0"/>
              <a:t>: (</a:t>
            </a:r>
            <a:r>
              <a:rPr lang="en-US" b="1" i="1" dirty="0" smtClean="0"/>
              <a:t>168.2, 171.0</a:t>
            </a:r>
            <a:r>
              <a:rPr lang="en-US" i="1" dirty="0" smtClean="0"/>
              <a:t>).</a:t>
            </a:r>
            <a:endParaRPr lang="en-US" dirty="0"/>
          </a:p>
        </p:txBody>
      </p:sp>
      <p:sp>
        <p:nvSpPr>
          <p:cNvPr id="6" name="5 - Ορθογώνιο"/>
          <p:cNvSpPr/>
          <p:nvPr/>
        </p:nvSpPr>
        <p:spPr>
          <a:xfrm>
            <a:off x="1259632" y="4077072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 </a:t>
            </a:r>
            <a:r>
              <a:rPr lang="el-GR" dirty="0" smtClean="0"/>
              <a:t>Αναφέρετε την Μηδενική και την Εναλλακτική υπόθεση όταν περιγράφετε ένα τεστ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3059832" y="486916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Π.χ.</a:t>
            </a:r>
            <a:r>
              <a:rPr lang="pt-BR" dirty="0" smtClean="0"/>
              <a:t>:</a:t>
            </a:r>
          </a:p>
          <a:p>
            <a:r>
              <a:rPr lang="pt-BR" dirty="0" smtClean="0"/>
              <a:t>H0:  </a:t>
            </a:r>
            <a:r>
              <a:rPr lang="pt-BR" b="1" i="1" dirty="0" smtClean="0"/>
              <a:t>π </a:t>
            </a:r>
            <a:r>
              <a:rPr lang="pt-BR" dirty="0" smtClean="0"/>
              <a:t>  =  0.50</a:t>
            </a:r>
            <a:br>
              <a:rPr lang="pt-BR" dirty="0" smtClean="0"/>
            </a:br>
            <a:r>
              <a:rPr lang="pt-BR" dirty="0" smtClean="0"/>
              <a:t>H1:  </a:t>
            </a:r>
            <a:r>
              <a:rPr lang="pt-BR" b="1" i="1" dirty="0" smtClean="0"/>
              <a:t>π</a:t>
            </a:r>
            <a:r>
              <a:rPr lang="pt-BR" dirty="0" smtClean="0"/>
              <a:t>   ≠  0.50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83568" y="98072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4. </a:t>
            </a:r>
            <a:r>
              <a:rPr lang="el-GR" dirty="0" smtClean="0"/>
              <a:t>Αναφέρετε τις τιμές</a:t>
            </a:r>
            <a:r>
              <a:rPr lang="en-US" dirty="0" smtClean="0"/>
              <a:t> P</a:t>
            </a:r>
            <a:r>
              <a:rPr lang="el-GR" dirty="0" smtClean="0"/>
              <a:t> και αν ο έλεγχος είναι μονόπλευρος ή αμφίπλευρος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411760" y="1988840"/>
            <a:ext cx="5436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Π.χ. η τιμή για αμφίδρομο έλεγχο είναι </a:t>
            </a:r>
            <a:r>
              <a:rPr lang="en-US" i="1" dirty="0" smtClean="0"/>
              <a:t>P = 0.003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1043608" y="3140968"/>
            <a:ext cx="7292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5. </a:t>
            </a:r>
            <a:r>
              <a:rPr lang="el-GR" dirty="0" smtClean="0"/>
              <a:t>Ερμηνεύστε τα αποτελέσματα ανάλογα με το περιβάλλον της μελέτης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2915816" y="3861048"/>
            <a:ext cx="52565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στατιστική σημαντικότητα δεν συνεπάγεται ιατρική ή βιολογική σημαντικότητα</a:t>
            </a:r>
          </a:p>
          <a:p>
            <a:endParaRPr lang="en-US" dirty="0" smtClean="0"/>
          </a:p>
          <a:p>
            <a:r>
              <a:rPr lang="el-GR" dirty="0" smtClean="0"/>
              <a:t>Η ερμηνεία έχει να κάνει σε σχέση με τα στοιχεία έναντι της μηδενικής υπόθεσης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83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28662" y="428604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Αν δοκιμάζαμε άλλες 999 φορές η κατανομή των μέσων τιμών  θα ήταν κάπως έτσι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4098" name="Picture 2" descr="C:\EPM\epm101_102_103_105\epm102\sc07\media\grph\sc07s3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571612"/>
            <a:ext cx="38100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883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428596" y="500042"/>
            <a:ext cx="80724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Όσο περισσότερες απόπειρες κάναμε τόσο πιο κοντά σε κανονική κατανομή θα φτάναμε.</a:t>
            </a:r>
          </a:p>
          <a:p>
            <a:r>
              <a:rPr lang="el-GR" dirty="0" smtClean="0">
                <a:solidFill>
                  <a:prstClr val="black"/>
                </a:solidFill>
              </a:rPr>
              <a:t>Ο μέσος αυτής της κατανομής είναι ο πραγματικός μέσος του πληθυσμού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Η τυπική απόκλιση του μέσου δίνεται από τον τύπο του τυπικού σφάλματος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 SE (</a:t>
            </a:r>
            <a:r>
              <a:rPr lang="el-GR" i="1" dirty="0">
                <a:solidFill>
                  <a:prstClr val="black"/>
                </a:solidFill>
              </a:rPr>
              <a:t>χ</a:t>
            </a:r>
            <a:r>
              <a:rPr lang="el-GR" dirty="0">
                <a:solidFill>
                  <a:prstClr val="black"/>
                </a:solidFill>
              </a:rPr>
              <a:t>) = </a:t>
            </a:r>
            <a:r>
              <a:rPr lang="el-GR" i="1" dirty="0">
                <a:solidFill>
                  <a:prstClr val="black"/>
                </a:solidFill>
              </a:rPr>
              <a:t>σ</a:t>
            </a:r>
            <a:r>
              <a:rPr lang="el-GR" dirty="0">
                <a:solidFill>
                  <a:prstClr val="black"/>
                </a:solidFill>
              </a:rPr>
              <a:t> /√</a:t>
            </a:r>
            <a:r>
              <a:rPr lang="en-US" i="1" dirty="0">
                <a:solidFill>
                  <a:prstClr val="black"/>
                </a:solidFill>
              </a:rPr>
              <a:t>n</a:t>
            </a:r>
          </a:p>
          <a:p>
            <a:r>
              <a:rPr lang="en-US" dirty="0">
                <a:solidFill>
                  <a:prstClr val="black"/>
                </a:solidFill>
              </a:rPr>
              <a:t> </a:t>
            </a:r>
          </a:p>
        </p:txBody>
      </p:sp>
      <p:pic>
        <p:nvPicPr>
          <p:cNvPr id="3075" name="Picture 3" descr="C:\EPM\epm101_102_103_105\epm102\sc07\media\grph\sc07s3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286124"/>
            <a:ext cx="38100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4286248" y="55721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Το τυπικό σφάλμα ενός μέσου είναι η υπολογιζόμενη τυπική απόκλιση της κατανομής των μέσων τιμών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4286248" y="24288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>
                <a:solidFill>
                  <a:prstClr val="black"/>
                </a:solidFill>
              </a:rPr>
              <a:t>Στην κατανομή μας είχαμε λοιπόν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l-GR" dirty="0" smtClean="0">
                <a:solidFill>
                  <a:prstClr val="black"/>
                </a:solidFill>
              </a:rPr>
              <a:t>Μέσο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  <a:r>
              <a:rPr lang="en-US" dirty="0">
                <a:solidFill>
                  <a:prstClr val="black"/>
                </a:solidFill>
              </a:rPr>
              <a:t> </a:t>
            </a:r>
            <a:r>
              <a:rPr lang="en-US" b="1" dirty="0">
                <a:solidFill>
                  <a:prstClr val="black"/>
                </a:solidFill>
              </a:rPr>
              <a:t>µ = 169.3cm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Standard </a:t>
            </a:r>
            <a:r>
              <a:rPr lang="en-US" dirty="0">
                <a:solidFill>
                  <a:prstClr val="black"/>
                </a:solidFill>
              </a:rPr>
              <a:t>deviation </a:t>
            </a:r>
            <a:r>
              <a:rPr lang="en-US" dirty="0" smtClean="0">
                <a:solidFill>
                  <a:prstClr val="black"/>
                </a:solidFill>
              </a:rPr>
              <a:t>: </a:t>
            </a:r>
            <a:r>
              <a:rPr lang="en-US" b="1" dirty="0">
                <a:solidFill>
                  <a:prstClr val="black"/>
                </a:solidFill>
              </a:rPr>
              <a:t>σ = 9.2cm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532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500042"/>
            <a:ext cx="757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>
                <a:solidFill>
                  <a:prstClr val="black"/>
                </a:solidFill>
              </a:rPr>
              <a:t>Στην πράξη έχουμε ένα δείγμα μόνο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l-GR" dirty="0" smtClean="0">
                <a:solidFill>
                  <a:prstClr val="black"/>
                </a:solidFill>
              </a:rPr>
              <a:t>Αν πάρουμε πολλά δείγματα θα δούμε ότι βρίσκονται εκατέρωθεν του μέσου του πληθυσμού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050" name="Picture 2" descr="C:\EPM\epm101_102_103_105\epm102\sc07\media\grph\sc07s3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143248"/>
            <a:ext cx="38100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8151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2663</Words>
  <Application>Microsoft Office PowerPoint</Application>
  <PresentationFormat>Προβολή στην οθόνη (4:3)</PresentationFormat>
  <Paragraphs>553</Paragraphs>
  <Slides>66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66</vt:i4>
      </vt:variant>
    </vt:vector>
  </HeadingPairs>
  <TitlesOfParts>
    <vt:vector size="67" baseType="lpstr">
      <vt:lpstr>Δικαιοσύνη</vt:lpstr>
      <vt:lpstr>Εισαγωγή στην Βιοστατιστική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  <vt:lpstr>Διαφάνεια 42</vt:lpstr>
      <vt:lpstr>Διαφάνεια 43</vt:lpstr>
      <vt:lpstr>Διαφάνεια 44</vt:lpstr>
      <vt:lpstr>Διαφάνεια 45</vt:lpstr>
      <vt:lpstr>Διαφάνεια 46</vt:lpstr>
      <vt:lpstr>Διαφάνεια 47</vt:lpstr>
      <vt:lpstr>Διαφάνεια 48</vt:lpstr>
      <vt:lpstr>Διαφάνεια 49</vt:lpstr>
      <vt:lpstr>Διαφάνεια 50</vt:lpstr>
      <vt:lpstr>Διαφάνεια 51</vt:lpstr>
      <vt:lpstr>Διαφάνεια 52</vt:lpstr>
      <vt:lpstr>Διαφάνεια 53</vt:lpstr>
      <vt:lpstr>Διαφάνεια 54</vt:lpstr>
      <vt:lpstr>Διαφάνεια 55</vt:lpstr>
      <vt:lpstr>Διαφάνεια 56</vt:lpstr>
      <vt:lpstr>Διαφάνεια 57</vt:lpstr>
      <vt:lpstr>Διαφάνεια 58</vt:lpstr>
      <vt:lpstr>Διαφάνεια 59</vt:lpstr>
      <vt:lpstr>Διαφάνεια 60</vt:lpstr>
      <vt:lpstr>Διαφάνεια 61</vt:lpstr>
      <vt:lpstr>Διαφάνεια 62</vt:lpstr>
      <vt:lpstr>Διαφάνεια 63</vt:lpstr>
      <vt:lpstr>Διαφάνεια 64</vt:lpstr>
      <vt:lpstr>Διαφάνεια 65</vt:lpstr>
      <vt:lpstr>Διαφάνεια 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Βιοστατιστική</dc:title>
  <dc:creator>Παναγιώτης</dc:creator>
  <cp:lastModifiedBy>Panos</cp:lastModifiedBy>
  <cp:revision>53</cp:revision>
  <dcterms:created xsi:type="dcterms:W3CDTF">2017-10-08T08:28:14Z</dcterms:created>
  <dcterms:modified xsi:type="dcterms:W3CDTF">2017-10-14T14:23:44Z</dcterms:modified>
</cp:coreProperties>
</file>