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52"/>
  </p:notesMasterIdLst>
  <p:sldIdLst>
    <p:sldId id="25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1" r:id="rId33"/>
    <p:sldId id="282" r:id="rId34"/>
    <p:sldId id="283" r:id="rId35"/>
    <p:sldId id="304" r:id="rId36"/>
    <p:sldId id="305" r:id="rId37"/>
    <p:sldId id="306" r:id="rId38"/>
    <p:sldId id="307" r:id="rId39"/>
    <p:sldId id="308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424E-9902-47D1-B61B-B26445E37926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CA81-A9C3-4309-A5D6-1A8BB1A53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6634D-294A-4A34-AF06-38E6FA627696}" type="slidenum">
              <a:rPr lang="el-GR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8F9CB-752D-47F8-961D-618D8FCC00CC}" type="slidenum">
              <a:rPr lang="el-GR"/>
              <a:pPr/>
              <a:t>37</a:t>
            </a:fld>
            <a:endParaRPr lang="el-G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F9BD1-E507-44D8-BB8D-0C2D9ED308B2}" type="slidenum">
              <a:rPr lang="el-GR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99B63-F640-4A32-AEE2-A9252E3BF884}" type="slidenum">
              <a:rPr lang="el-GR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2FDB2-C6BD-4A9F-BABD-C69B89680048}" type="slidenum">
              <a:rPr lang="el-GR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4D57-0DFF-410B-8C7E-34168AD07941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6B239-2D19-453D-9C0B-ACDA102B080F}" type="slidenum">
              <a:rPr lang="el-GR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5A06C-16A2-48F3-92B2-839093CA1E2D}" type="slidenum">
              <a:rPr lang="el-GR"/>
              <a:pPr/>
              <a:t>34</a:t>
            </a:fld>
            <a:endParaRPr lang="el-GR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CAEFE-1D7A-46A6-8F16-EDD41EC6EBC4}" type="slidenum">
              <a:rPr lang="el-GR"/>
              <a:pPr/>
              <a:t>35</a:t>
            </a:fld>
            <a:endParaRPr lang="el-GR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BAF29-7B99-41FA-8885-88179196F8E0}" type="slidenum">
              <a:rPr lang="el-GR"/>
              <a:pPr/>
              <a:t>36</a:t>
            </a:fld>
            <a:endParaRPr lang="el-G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Κατά την εφαρμογή της άμεσης μεθόδου προτύπωσης, οι ειδικοί κατά ηλικία δείκτες θνησιμότητας του καθένα από τους συγκρινόμενους πληθυσμούς (πχ πληθυσμός Α) πολλαπλασιάζονται στις αντίστοιχες ομάδες ηλικιών του πρότυπου πληθυσμού</a:t>
            </a:r>
          </a:p>
          <a:p>
            <a:r>
              <a:rPr lang="el-GR"/>
              <a:t>Υπολογισμός θανάτων που θα συνέβαιναν στο πρότυπο πληθυσμό αν ίσχυαν σε αυτόν οι ειδικοί δείκτες θνησιμότητας της ομάδας Α</a:t>
            </a:r>
          </a:p>
          <a:p>
            <a:r>
              <a:rPr lang="el-GR"/>
              <a:t>Εφόσον ολοκληρωθεί η διαδικασία της προτύπωσης μπορεί να ακολουθήσει η σύγκριση μεταξύ των πληθυσμών που ελέγχονται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1EC01E-7F00-4824-B631-50ABD47213AE}" type="datetimeFigureOut">
              <a:rPr lang="el-GR" smtClean="0"/>
              <a:pPr/>
              <a:t>29/10/2020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D0036C-1387-45A9-A232-1AFCAD7E1D0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4B87-165A-44DB-9EE8-B619B8FBCD3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29/10/2020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0854-283D-4E68-A107-495104CF60B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971600" y="1772816"/>
            <a:ext cx="724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 </a:t>
            </a:r>
            <a:r>
              <a:rPr lang="el-GR" sz="2400" b="1" dirty="0" smtClean="0"/>
              <a:t>Εμφάνιση της Νόσου ΙΙ : </a:t>
            </a:r>
          </a:p>
          <a:p>
            <a:pPr algn="ctr"/>
            <a:r>
              <a:rPr lang="el-GR" sz="2400" b="1" dirty="0" smtClean="0"/>
              <a:t>Θνησιμότητα και άλλες μετρήσεις των συνεπειών μιας νόσου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824038"/>
            <a:ext cx="54006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547664" y="551723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Παρατηρούμενοι Θάνατοι από νεοπλασίες στις ΗΠΑ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723900"/>
            <a:ext cx="8410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19150"/>
            <a:ext cx="84486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00038"/>
            <a:ext cx="83439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23988"/>
            <a:ext cx="86106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47713"/>
            <a:ext cx="8229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600075"/>
            <a:ext cx="833437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276475"/>
            <a:ext cx="8515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428875"/>
            <a:ext cx="8420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176463"/>
            <a:ext cx="84486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266950"/>
            <a:ext cx="8610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42988" y="1052513"/>
            <a:ext cx="691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000" smtClean="0">
                <a:latin typeface="Century Gothic" pitchFamily="34" charset="0"/>
              </a:rPr>
              <a:t>Η επίπτωση του θανάτου.  Δείκτες θνησιμότητας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00113" y="3213100"/>
            <a:ext cx="748823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 Ο θάνατος είναι «γεγονός» και όχι «κατάσταση» - κατά συνέπεια οι δείκτες είναι δείκτες επίπτωσης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l-GR" smtClean="0">
              <a:latin typeface="Century Gothic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Θνησιμότητα : </a:t>
            </a:r>
            <a:r>
              <a:rPr lang="en-US" smtClean="0">
                <a:latin typeface="Century Gothic" pitchFamily="34" charset="0"/>
              </a:rPr>
              <a:t>mortality</a:t>
            </a:r>
            <a:endParaRPr lang="el-GR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76500"/>
            <a:ext cx="857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28713"/>
            <a:ext cx="8382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81125"/>
            <a:ext cx="87153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609725"/>
            <a:ext cx="88677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552575"/>
            <a:ext cx="8582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709738"/>
            <a:ext cx="8362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19138"/>
            <a:ext cx="83534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76438"/>
            <a:ext cx="8686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2043113"/>
            <a:ext cx="4133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866900"/>
            <a:ext cx="8296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5288" y="12684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Αδρός δείκτης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θνησιμότητας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2916238" y="1557338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916238" y="998538"/>
            <a:ext cx="364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από κάθε αιτία το 2000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895600" y="164623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Ενδιάμεσος πληθυσμός το 2000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575550" y="13589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095375" y="337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entury Gothic" pitchFamily="34" charset="0"/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03188" y="3154363"/>
            <a:ext cx="22701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Ειδικός δείκτης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θνησιμότητας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από </a:t>
            </a:r>
            <a:r>
              <a:rPr lang="en-US" smtClean="0">
                <a:latin typeface="Century Gothic" pitchFamily="34" charset="0"/>
              </a:rPr>
              <a:t>Ca</a:t>
            </a:r>
            <a:r>
              <a:rPr lang="el-GR" smtClean="0">
                <a:latin typeface="Century Gothic" pitchFamily="34" charset="0"/>
              </a:rPr>
              <a:t> στομάχου 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2719388" y="3546475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378700" y="33480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505075" y="5419725"/>
            <a:ext cx="516255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771775" y="3062288"/>
            <a:ext cx="458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από καρκίνο στομάχου το 2000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987675" y="3630613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Ενδιάμεσος πληθυσμός το 2000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98438" y="4935538"/>
            <a:ext cx="2025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Ειδικός δείκτης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θνησιμότητας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στις ηλικίες 50-59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2555875" y="5000625"/>
            <a:ext cx="5216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από κάθε αιτία το 2000 50-59 χρονών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2555875" y="5503863"/>
            <a:ext cx="5243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Ενδιάμεσος πληθυσμός 50-59 χρόνων το 2000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664450" y="52228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463800" y="135890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=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2247900" y="33750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=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2103438" y="52165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871663"/>
            <a:ext cx="83058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0648"/>
            <a:ext cx="3694288" cy="615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109663"/>
            <a:ext cx="83629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4095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133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  <a:t>Σύγκριση μεταξύ δεικτών : Προτύπωση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85693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Δεδομένο ποσοστό θνησιμότητας είναι υψηλό, χαμηλό ή αναμενόμενο ;</a:t>
            </a:r>
          </a:p>
          <a:p>
            <a:pPr>
              <a:spcBef>
                <a:spcPct val="50000"/>
              </a:spcBef>
            </a:pPr>
            <a:r>
              <a:rPr lang="el-GR"/>
              <a:t>Εξαρτάται από την ηλικιακή σύνθεση του πληθυσμού</a:t>
            </a:r>
          </a:p>
          <a:p>
            <a:pPr>
              <a:spcBef>
                <a:spcPct val="50000"/>
              </a:spcBef>
            </a:pPr>
            <a:r>
              <a:rPr lang="el-GR"/>
              <a:t>Συνεπώς, η θνησιμότητα πρέπει να συγκρίνεται μεταξύ πληθυσμών με όμοια ηλικιακή σύνθεση (δεν υπάρχει)        ή</a:t>
            </a:r>
          </a:p>
          <a:p>
            <a:pPr>
              <a:spcBef>
                <a:spcPct val="50000"/>
              </a:spcBef>
            </a:pPr>
            <a:r>
              <a:rPr lang="el-GR"/>
              <a:t>Χωριστές συγκρίσεις μεταξύ των ειδικών κατά ηλικία δεικτών θνησιμότητας (ανέφικτη μέθοδος)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Υπολογισμός ενός σύνθετου δείκτη</a:t>
            </a:r>
          </a:p>
          <a:p>
            <a:pPr>
              <a:spcBef>
                <a:spcPct val="50000"/>
              </a:spcBef>
            </a:pPr>
            <a:r>
              <a:rPr lang="el-GR"/>
              <a:t>Ξεχωριστός για κάθε συγκρινόμενο πληθυσμό</a:t>
            </a:r>
          </a:p>
          <a:p>
            <a:pPr>
              <a:spcBef>
                <a:spcPct val="50000"/>
              </a:spcBef>
            </a:pPr>
            <a:r>
              <a:rPr lang="el-GR"/>
              <a:t>Να μην εξαρτάται από την διαφορετική κατά ηλικία σύνθεση των πληθυσμών. Αυτό επιτυγχάνεται με τις :</a:t>
            </a:r>
          </a:p>
          <a:p>
            <a:pPr>
              <a:spcBef>
                <a:spcPct val="50000"/>
              </a:spcBef>
            </a:pPr>
            <a:r>
              <a:rPr lang="el-GR"/>
              <a:t>Τεχνικές προτύπωσης κατά ηλικία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476250"/>
            <a:ext cx="6480175" cy="576263"/>
          </a:xfrm>
        </p:spPr>
        <p:txBody>
          <a:bodyPr/>
          <a:lstStyle/>
          <a:p>
            <a: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  <a:t>Άμεση προτύπωση  </a:t>
            </a:r>
            <a:r>
              <a:rPr lang="en-US" sz="2000">
                <a:solidFill>
                  <a:schemeClr val="tx1"/>
                </a:solidFill>
                <a:effectLst/>
                <a:latin typeface="Century Gothic" pitchFamily="34" charset="0"/>
              </a:rPr>
              <a:t>Direct standardization </a:t>
            </a:r>
            <a: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  <a:t> 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0645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Επιλογή ενός «πρότυπου» πληθυσμού </a:t>
            </a:r>
          </a:p>
          <a:p>
            <a:pPr>
              <a:spcBef>
                <a:spcPct val="50000"/>
              </a:spcBef>
            </a:pPr>
            <a:r>
              <a:rPr lang="el-GR"/>
              <a:t>Συνήθως αυθαίρετη επιλογή</a:t>
            </a:r>
          </a:p>
          <a:p>
            <a:pPr>
              <a:spcBef>
                <a:spcPct val="50000"/>
              </a:spcBef>
            </a:pPr>
            <a:r>
              <a:rPr lang="el-GR"/>
              <a:t>Πρέπει να χρησιμοποιείται ΠΑΝΤΑ ο ίδιος «πρότυπος» πληθυσμός για όλες τις συγκρινόμενες ομάδες π.χ.</a:t>
            </a:r>
          </a:p>
          <a:p>
            <a:pPr>
              <a:spcBef>
                <a:spcPct val="50000"/>
              </a:spcBef>
            </a:pPr>
            <a:r>
              <a:rPr lang="el-GR"/>
              <a:t>Πληθυσμός Ελλάδας 2003</a:t>
            </a:r>
          </a:p>
          <a:p>
            <a:pPr>
              <a:spcBef>
                <a:spcPct val="50000"/>
              </a:spcBef>
            </a:pPr>
            <a:r>
              <a:rPr lang="el-GR"/>
              <a:t>Πληθυσμός Ευρώπης 2002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Δεδομένη σταθερή σύνθεση κατά ηλικία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Μετά την ολοκλήρωση της προτύπωσης μπορούν να συγκριθούν οι πληθυσμοί μεταξύ τους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/>
              <a:t>Προτύπωση μπορεί να γίνει για οποιοδήποτε παράγοντα (π.χ. κοινωνικοοικονιμική κατάσταση) και για οποιονδήποτε δείκτη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Group 2"/>
          <p:cNvGraphicFramePr>
            <a:graphicFrameLocks noGrp="1"/>
          </p:cNvGraphicFramePr>
          <p:nvPr/>
        </p:nvGraphicFramePr>
        <p:xfrm>
          <a:off x="107950" y="1693863"/>
          <a:ext cx="9001125" cy="3932556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  <a:gridCol w="1285875"/>
                <a:gridCol w="1285875"/>
                <a:gridCol w="1285875"/>
                <a:gridCol w="1285875"/>
                <a:gridCol w="1285875"/>
              </a:tblGrid>
              <a:tr h="27463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Πληθυσμός 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Ηλικία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Πληθυσμός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Θάνατοι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Θνησιμότητα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Πρότυπος πληθ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Θάνατοι πρότυπου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Προτυπωμένη θνησιμότητα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Νέοι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Μεσήλικες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Υπερήλικες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Σύνολο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240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430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15‰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60‰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21.5‰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(αδρός δείκτης)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180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270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270 σε 10.000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ή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27‰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Πληθυσμός Β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Ηλικία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Πληθυσμός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Θάνατοι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Θνησιμότητα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Πρότυπος πληθ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Θάνατοι πρότυπου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Προτυπωμένη θνησιμότητα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Νέοι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Μεσήλικες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Υπερήλικες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Σύνολο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8.000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20.000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72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78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330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480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9‰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13‰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55‰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24‰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(αδρός δείκτης)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27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52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165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244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244 σε 10.000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ή</a:t>
                      </a: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24.4‰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0" y="4981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1">
              <a:latin typeface="Comic Sans MS" pitchFamily="66" charset="0"/>
              <a:cs typeface="Arial" charset="0"/>
            </a:endParaRPr>
          </a:p>
        </p:txBody>
      </p:sp>
      <p:sp>
        <p:nvSpPr>
          <p:cNvPr id="148535" name="Text Box 55"/>
          <p:cNvSpPr txBox="1">
            <a:spLocks noChangeArrowheads="1"/>
          </p:cNvSpPr>
          <p:nvPr/>
        </p:nvSpPr>
        <p:spPr bwMode="auto">
          <a:xfrm>
            <a:off x="1685925" y="422275"/>
            <a:ext cx="588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>
                <a:cs typeface="Arial" charset="0"/>
              </a:rPr>
              <a:t>Προτύπωση με την άμεση μέθοδο των δεικτών (ετήσιας)</a:t>
            </a:r>
          </a:p>
          <a:p>
            <a:pPr algn="ctr"/>
            <a:r>
              <a:rPr lang="el-GR">
                <a:cs typeface="Arial" charset="0"/>
              </a:rPr>
              <a:t>θνησιμότητας δύο υποθετικών πληθυσμών Α και 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28600"/>
            <a:ext cx="6840538" cy="1143000"/>
          </a:xfrm>
          <a:noFill/>
          <a:ln/>
        </p:spPr>
        <p:txBody>
          <a:bodyPr/>
          <a:lstStyle/>
          <a:p>
            <a: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  <a:t>Προτυπωμένο πηλίκο θνησιμότητας </a:t>
            </a:r>
            <a:b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n-US" sz="2000">
                <a:solidFill>
                  <a:schemeClr val="tx1"/>
                </a:solidFill>
                <a:effectLst/>
                <a:latin typeface="Century Gothic" pitchFamily="34" charset="0"/>
              </a:rPr>
              <a:t>Standardized mortality ratio</a:t>
            </a:r>
            <a:r>
              <a:rPr lang="el-GR" sz="2000">
                <a:solidFill>
                  <a:schemeClr val="tx1"/>
                </a:solidFill>
                <a:effectLst/>
                <a:latin typeface="Century Gothic" pitchFamily="34" charset="0"/>
              </a:rPr>
              <a:t> (</a:t>
            </a:r>
            <a:r>
              <a:rPr lang="en-US" sz="2000">
                <a:solidFill>
                  <a:schemeClr val="tx1"/>
                </a:solidFill>
                <a:effectLst/>
                <a:latin typeface="Century Gothic" pitchFamily="34" charset="0"/>
              </a:rPr>
              <a:t>SMR)</a:t>
            </a:r>
            <a:endParaRPr lang="el-GR" sz="200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741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Συγκρίνει τον αριθμό των παρατηρηθέντων θανάτων με τους αναμενόμενους θανάτους </a:t>
            </a:r>
          </a:p>
          <a:p>
            <a:pPr>
              <a:spcBef>
                <a:spcPct val="50000"/>
              </a:spcBef>
            </a:pPr>
            <a:r>
              <a:rPr lang="el-GR"/>
              <a:t>Βάση των υπολογισμών αποτελούν οι ειδικοί κατά ηλικία δείκτες ενός ορισμένου πληθυσμού</a:t>
            </a:r>
          </a:p>
          <a:p>
            <a:pPr>
              <a:spcBef>
                <a:spcPct val="50000"/>
              </a:spcBef>
            </a:pPr>
            <a:r>
              <a:rPr lang="el-GR"/>
              <a:t>Η κατά ηλικία σύνθεση του πληθυσμού δεν έχει οποιαδήποτε σημασία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116013" y="4437063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>
                <a:solidFill>
                  <a:schemeClr val="tx2"/>
                </a:solidFill>
                <a:cs typeface="Arial" charset="0"/>
              </a:rPr>
              <a:t>Προτυπωμένο πηλίκο θνησιμότητας</a:t>
            </a:r>
            <a:r>
              <a:rPr lang="el-GR">
                <a:cs typeface="Arial" charset="0"/>
              </a:rPr>
              <a:t> </a:t>
            </a:r>
            <a:r>
              <a:rPr lang="en-US">
                <a:cs typeface="Arial" charset="0"/>
              </a:rPr>
              <a:t>(SMR)</a:t>
            </a:r>
            <a:r>
              <a:rPr lang="el-GR">
                <a:cs typeface="Arial" charset="0"/>
              </a:rPr>
              <a:t>   =</a:t>
            </a:r>
            <a:endParaRPr lang="en-US">
              <a:cs typeface="Arial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4067175" y="4365625"/>
            <a:ext cx="291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Πραγματικοί θάνατοι Χ 100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284663" y="501332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cs typeface="Arial" charset="0"/>
              </a:rPr>
              <a:t>Αναμενόμενοι θάνατοι 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3924300" y="47244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211638" y="465296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---------------------------------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750" y="1052513"/>
            <a:ext cx="7993063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/>
              <a:t>Σημασία του προτυπωμένου πηλίκου θνησιμότητας</a:t>
            </a:r>
          </a:p>
          <a:p>
            <a:pPr algn="just"/>
            <a:endParaRPr lang="el-GR"/>
          </a:p>
          <a:p>
            <a:pPr algn="just">
              <a:buFontTx/>
              <a:buChar char="•"/>
            </a:pPr>
            <a:r>
              <a:rPr lang="el-GR"/>
              <a:t> Συγκρίνει θνησιμότητα από διάφορες αιτίες σε μια πληθυσμιακή ομάδα με την θνησιμότητα στο γενικό πληθυσμό.</a:t>
            </a:r>
          </a:p>
          <a:p>
            <a:pPr algn="just">
              <a:buFontTx/>
              <a:buChar char="•"/>
            </a:pPr>
            <a:endParaRPr lang="el-GR"/>
          </a:p>
          <a:p>
            <a:pPr algn="just">
              <a:buFontTx/>
              <a:buChar char="•"/>
            </a:pPr>
            <a:r>
              <a:rPr lang="el-GR"/>
              <a:t>Ιδιαίτερα χρήσιμη όταν ο αριθμός των θανάτων στον εξεταζόμενο πληθυσμό είναι μικρός και όταν δεν είναι γνωστή η κατά ηλικία κατανομή των θανάτων αυτών </a:t>
            </a:r>
          </a:p>
          <a:p>
            <a:pPr algn="just"/>
            <a:endParaRPr lang="en-US"/>
          </a:p>
          <a:p>
            <a:pPr algn="just">
              <a:buFontTx/>
              <a:buChar char="•"/>
            </a:pPr>
            <a:r>
              <a:rPr lang="el-GR"/>
              <a:t>Όταν είναι &gt; 100 τότε η προτυπωμένη θνησιμότητα του εξεταζόμενου πληθυσμού είναι μεγαλύτερη από την θνησιμότητα του πληθυσμού του οποίου οι δείκτες θνησιμότητας θεωρήθηκαν ως πρότυποι</a:t>
            </a:r>
          </a:p>
          <a:p>
            <a:pPr algn="just"/>
            <a:endParaRPr lang="el-GR"/>
          </a:p>
          <a:p>
            <a:pPr algn="just"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7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7561263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Δείκτης επίπτωσης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Όταν δεν αναφέρεται χρονικός περιορισμός τότε πρόκειται για ετήσιο συντελεστή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Ενδιάμεσος πληθυσμός = Πληθυσμός 30ης Ιουνίου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Εκφράζει τη συχνότητα θανάτου από ένα νόσημα ατόμων του γενικού πληθυσμού κατά την διάρκεια ορισμένης χρονικής περιόδου (συνήθως 1 έτος)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Υπάρχουν αρκετοί δείκτες θνησιμότητας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Αναδεικνύει την σοβαρότητα ενός προβλήματος από κλινική και </a:t>
            </a:r>
            <a:r>
              <a:rPr lang="el-GR" dirty="0" err="1" smtClean="0">
                <a:latin typeface="Century Gothic" pitchFamily="34" charset="0"/>
              </a:rPr>
              <a:t>δημοσιο</a:t>
            </a:r>
            <a:r>
              <a:rPr lang="el-GR" dirty="0" smtClean="0">
                <a:latin typeface="Century Gothic" pitchFamily="34" charset="0"/>
              </a:rPr>
              <a:t>-υγειονομική σκοπιά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Φανερώνει τον κίνδυνο από την αρρώστια, ιδιαίτερα αν ταχέως οδηγεί στον θάνατο, αλλά όχι αν έχει ήπια και μη θανατηφόρα πορεία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439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80486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01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609600"/>
            <a:ext cx="84010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004888"/>
            <a:ext cx="81248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509713"/>
            <a:ext cx="80962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1657350"/>
            <a:ext cx="82962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029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4067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657350"/>
            <a:ext cx="8191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695450"/>
            <a:ext cx="86296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138238"/>
            <a:ext cx="84105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  <a:t>Θνησιμότητα νοσημάτων καρδιάς</a:t>
            </a:r>
            <a:b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</a:br>
            <a: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  <a:t> και καρκίνου στο </a:t>
            </a:r>
            <a:r>
              <a:rPr lang="en-US" sz="2000" smtClean="0">
                <a:solidFill>
                  <a:srgbClr val="FFFFCC"/>
                </a:solidFill>
                <a:latin typeface="Century Gothic" pitchFamily="34" charset="0"/>
              </a:rPr>
              <a:t>Arkansas</a:t>
            </a:r>
            <a: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  <a:t> </a:t>
            </a:r>
            <a:b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</a:br>
            <a:r>
              <a:rPr lang="el-GR" sz="2000" smtClean="0">
                <a:solidFill>
                  <a:srgbClr val="FFFFCC"/>
                </a:solidFill>
                <a:latin typeface="Century Gothic" pitchFamily="34" charset="0"/>
              </a:rPr>
              <a:t>τα έτη </a:t>
            </a:r>
            <a:r>
              <a:rPr lang="en-US" sz="2000" smtClean="0">
                <a:solidFill>
                  <a:srgbClr val="FFFFCC"/>
                </a:solidFill>
                <a:latin typeface="Century Gothic" pitchFamily="34" charset="0"/>
              </a:rPr>
              <a:t>1979 - 1998</a:t>
            </a:r>
          </a:p>
        </p:txBody>
      </p:sp>
      <p:graphicFrame>
        <p:nvGraphicFramePr>
          <p:cNvPr id="768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1797050"/>
          <a:ext cx="7797800" cy="4368800"/>
        </p:xfrm>
        <a:graphic>
          <a:graphicData uri="http://schemas.openxmlformats.org/presentationml/2006/ole">
            <p:oleObj spid="_x0000_s2050" name="Chart" r:id="rId4" imgW="7772271" imgH="4114989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60350"/>
            <a:ext cx="4464050" cy="1143000"/>
          </a:xfrm>
        </p:spPr>
        <p:txBody>
          <a:bodyPr/>
          <a:lstStyle/>
          <a:p>
            <a:r>
              <a:rPr lang="el-GR" sz="2000">
                <a:effectLst/>
                <a:latin typeface="Century Gothic" pitchFamily="34" charset="0"/>
              </a:rPr>
              <a:t>Βρεφική θνησιμότητα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68405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Αφορά στο 1ο έτος ζωής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Οι θάνατοι συγκεντρώνονται κυρίως τις πρώτες ημέρες ή εβδομάδες ζωής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Παρονομαστής τα ζωντανά παιδιά το έτος ελέγχου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Νεογνική θνησιμότητα (4 πρώτες εβδομάδες ζωής)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mtClean="0">
                <a:latin typeface="Century Gothic" pitchFamily="34" charset="0"/>
              </a:rPr>
              <a:t>Όψιμη βρεφική θνησιμότητα (28-364 ημέρες ζωής)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42888" y="1358900"/>
            <a:ext cx="239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        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Βρεφ. θνησιμότητας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2916238" y="1557338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970338" y="998538"/>
            <a:ext cx="262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βρεφών 2000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630613" y="1646238"/>
            <a:ext cx="319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ζωντανά το 2000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7575550" y="13589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095375" y="337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entury Gothic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2719388" y="3546475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7378700" y="33480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85002" name="Line 10"/>
          <p:cNvSpPr>
            <a:spLocks noChangeShapeType="1"/>
          </p:cNvSpPr>
          <p:nvPr/>
        </p:nvSpPr>
        <p:spPr bwMode="auto">
          <a:xfrm>
            <a:off x="2727325" y="5419725"/>
            <a:ext cx="516255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733800" y="3062288"/>
            <a:ext cx="269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νεογνών 2000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884488" y="5024438"/>
            <a:ext cx="485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latin typeface="Century Gothic" pitchFamily="34" charset="0"/>
              </a:rPr>
              <a:t>Θάνατοι βρεφών ηλικίας 28-364 ημερών το 2000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7886700" y="52228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50825" y="3351213"/>
            <a:ext cx="2379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        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Νεογ. θνησιμότητας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541713" y="3703638"/>
            <a:ext cx="319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ζωντανά το 2000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34938" y="5086350"/>
            <a:ext cx="251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όψιμης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Βρεφ. θνησιμότητας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281363" y="5534025"/>
            <a:ext cx="2857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latin typeface="Century Gothic" pitchFamily="34" charset="0"/>
              </a:rPr>
              <a:t>Γεννημένα ζωντανά το 2000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2392363" y="521652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79388" y="1190625"/>
            <a:ext cx="238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όψιμης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Εμβρ. θνησιμότητας</a:t>
            </a: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>
            <a:off x="2916238" y="1557338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916238" y="998538"/>
            <a:ext cx="474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νεκρά το 2000 μετά την 28η εβδ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895600" y="1646238"/>
            <a:ext cx="4287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ζωντανά και νεκρά το 2000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575550" y="13589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095375" y="3375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entury Gothic" pitchFamily="34" charset="0"/>
            </a:endParaRP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>
            <a:off x="2719388" y="3546475"/>
            <a:ext cx="4535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7378700" y="334803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1000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2505075" y="5419725"/>
            <a:ext cx="516255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latin typeface="Century Gothic" pitchFamily="34" charset="0"/>
            </a:endParaRP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771775" y="3062288"/>
            <a:ext cx="521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νεκρά και θάνατοι νεογνών το 2000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2555875" y="5000625"/>
            <a:ext cx="5995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Θάνατοι γυναικών εγκυμοσύνη-τοκετό-λοχεία το 2000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7664450" y="522287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Χ 100.000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236538" y="3351213"/>
            <a:ext cx="263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         =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Περιγεν. θνησιμότητας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166688" y="5229225"/>
            <a:ext cx="2386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 Δείκτης μητρικής  =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θνησιμότητας</a:t>
            </a:r>
          </a:p>
        </p:txBody>
      </p:sp>
      <p:sp>
        <p:nvSpPr>
          <p:cNvPr id="87056" name="Text Box 16"/>
          <p:cNvSpPr txBox="1">
            <a:spLocks noChangeArrowheads="1"/>
          </p:cNvSpPr>
          <p:nvPr/>
        </p:nvSpPr>
        <p:spPr bwMode="auto">
          <a:xfrm>
            <a:off x="2916238" y="3560763"/>
            <a:ext cx="4287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ζωντανά και νεκρά το 2000</a:t>
            </a:r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2771775" y="5438775"/>
            <a:ext cx="428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Γεννημένα ζωντανά και νεκρά το 2000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2555875" y="1358900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latin typeface="Century Gothic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solidFill>
                  <a:schemeClr val="tx1"/>
                </a:solidFill>
                <a:effectLst/>
                <a:latin typeface="Century Gothic" pitchFamily="34" charset="0"/>
              </a:rPr>
              <a:t>Προβλήματα στα δεδομένα της θνησιμότητας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84213" y="2349500"/>
            <a:ext cx="792003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Αλλαγές κωδικών αριθμών των νοσημάτων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Αλλαγές στην ονομασία των νοσημάτων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Διαφορές στην ποιότητα των πιστοποιητικών θανάτου από χώρα σε χώρα ή από περιοχή σε περιοχή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dirty="0" smtClean="0">
                <a:latin typeface="Century Gothic" pitchFamily="34" charset="0"/>
              </a:rPr>
              <a:t> Οποτεδήποτε μεταβάλλεται η θνησιμότητα καλό είναι να διαπιστώνουμε αν η αλλαγή αυτή οφείλεται σε πραγματικούς λόγους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</TotalTime>
  <Words>867</Words>
  <Application>Microsoft Office PowerPoint</Application>
  <PresentationFormat>Προβολή στην οθόνη (4:3)</PresentationFormat>
  <Paragraphs>198</Paragraphs>
  <Slides>49</Slides>
  <Notes>10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2" baseType="lpstr">
      <vt:lpstr>Δικαιοσύνη</vt:lpstr>
      <vt:lpstr>Θέμα του Office</vt:lpstr>
      <vt:lpstr>Chart</vt:lpstr>
      <vt:lpstr>Διαφάνεια 1</vt:lpstr>
      <vt:lpstr>Διαφάνεια 2</vt:lpstr>
      <vt:lpstr>Διαφάνεια 3</vt:lpstr>
      <vt:lpstr>Διαφάνεια 4</vt:lpstr>
      <vt:lpstr>Διαφάνεια 5</vt:lpstr>
      <vt:lpstr>Βρεφική θνησιμότητα</vt:lpstr>
      <vt:lpstr>Διαφάνεια 7</vt:lpstr>
      <vt:lpstr>Διαφάνεια 8</vt:lpstr>
      <vt:lpstr>Προβλήματα στα δεδομένα της θνησιμότητας 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Σύγκριση μεταξύ δεικτών : Προτύπωση</vt:lpstr>
      <vt:lpstr>Άμεση προτύπωση  Direct standardization  </vt:lpstr>
      <vt:lpstr>Διαφάνεια 36</vt:lpstr>
      <vt:lpstr>Προτυπωμένο πηλίκο θνησιμότητας  Standardized mortality ratio (SMR)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Panos</dc:creator>
  <cp:lastModifiedBy>Panos</cp:lastModifiedBy>
  <cp:revision>7</cp:revision>
  <dcterms:created xsi:type="dcterms:W3CDTF">2017-11-13T17:41:25Z</dcterms:created>
  <dcterms:modified xsi:type="dcterms:W3CDTF">2020-10-29T07:16:45Z</dcterms:modified>
</cp:coreProperties>
</file>