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0"/>
  </p:notesMasterIdLst>
  <p:sldIdLst>
    <p:sldId id="256" r:id="rId2"/>
    <p:sldId id="305" r:id="rId3"/>
    <p:sldId id="257" r:id="rId4"/>
    <p:sldId id="306" r:id="rId5"/>
    <p:sldId id="307" r:id="rId6"/>
    <p:sldId id="308" r:id="rId7"/>
    <p:sldId id="309" r:id="rId8"/>
    <p:sldId id="310" r:id="rId9"/>
    <p:sldId id="311" r:id="rId10"/>
    <p:sldId id="312" r:id="rId11"/>
    <p:sldId id="258" r:id="rId12"/>
    <p:sldId id="259" r:id="rId13"/>
    <p:sldId id="260" r:id="rId14"/>
    <p:sldId id="261" r:id="rId15"/>
    <p:sldId id="313" r:id="rId16"/>
    <p:sldId id="314" r:id="rId17"/>
    <p:sldId id="315"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316" r:id="rId37"/>
    <p:sldId id="317" r:id="rId38"/>
    <p:sldId id="318" r:id="rId39"/>
    <p:sldId id="319" r:id="rId40"/>
    <p:sldId id="320" r:id="rId41"/>
    <p:sldId id="321" r:id="rId42"/>
    <p:sldId id="322" r:id="rId43"/>
    <p:sldId id="323" r:id="rId44"/>
    <p:sldId id="324" r:id="rId45"/>
    <p:sldId id="325" r:id="rId46"/>
    <p:sldId id="280" r:id="rId47"/>
    <p:sldId id="334" r:id="rId48"/>
    <p:sldId id="281" r:id="rId49"/>
    <p:sldId id="282" r:id="rId50"/>
    <p:sldId id="326" r:id="rId51"/>
    <p:sldId id="327" r:id="rId52"/>
    <p:sldId id="328" r:id="rId53"/>
    <p:sldId id="329" r:id="rId54"/>
    <p:sldId id="330" r:id="rId55"/>
    <p:sldId id="331" r:id="rId56"/>
    <p:sldId id="332" r:id="rId57"/>
    <p:sldId id="283" r:id="rId58"/>
    <p:sldId id="335"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300" r:id="rId74"/>
    <p:sldId id="301" r:id="rId75"/>
    <p:sldId id="302" r:id="rId76"/>
    <p:sldId id="303" r:id="rId77"/>
    <p:sldId id="304" r:id="rId78"/>
    <p:sldId id="299"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6424E-9902-47D1-B61B-B26445E37926}" type="datetimeFigureOut">
              <a:rPr lang="el-GR" smtClean="0"/>
              <a:t>13/11/2017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6CA81-A9C3-4309-A5D6-1A8BB1A53247}"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0C12C-64C8-47C2-8FE3-DFD7DD6506AC}" type="slidenum">
              <a:rPr lang="el-GR"/>
              <a:pPr/>
              <a:t>40</a:t>
            </a:fld>
            <a:endParaRPr lang="el-GR"/>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l-GR"/>
              <a:t>Οι δείκτες επίπτωσης και θνησιμότητας που αναλύθηκαν μετρούν την συχνότητα επέλευσης ενός γεγονότος σε μια χρονική περίοδο ορισμένης διάρκειας</a:t>
            </a:r>
          </a:p>
          <a:p>
            <a:r>
              <a:rPr lang="el-GR"/>
              <a:t>Είναι δείκτες επίπτωσης χωρίς όμως ανάγκη αναφοράς σε μια χρονική περίοδο</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7D294-CE7E-4DA9-9D70-9DCE934B2FE6}" type="slidenum">
              <a:rPr lang="el-GR"/>
              <a:pPr/>
              <a:t>53</a:t>
            </a:fld>
            <a:endParaRPr lang="el-GR"/>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DAEDA-5E26-4660-B2A0-CBE2E0D0E1F0}" type="slidenum">
              <a:rPr lang="el-GR"/>
              <a:pPr/>
              <a:t>54</a:t>
            </a:fld>
            <a:endParaRPr lang="el-GR"/>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E4F52-ED53-4E52-A83F-DA6204488E8C}" type="slidenum">
              <a:rPr lang="el-GR"/>
              <a:pPr/>
              <a:t>55</a:t>
            </a:fld>
            <a:endParaRPr lang="el-G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15A4E-235C-498E-A20D-ED9F18964B48}" type="slidenum">
              <a:rPr lang="el-GR"/>
              <a:pPr/>
              <a:t>56</a:t>
            </a:fld>
            <a:endParaRPr lang="el-GR"/>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1AD8A-9199-4196-A5AA-E81E28CAE4AA}" type="slidenum">
              <a:rPr lang="el-GR"/>
              <a:pPr/>
              <a:t>58</a:t>
            </a:fld>
            <a:endParaRPr lang="el-GR"/>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99285-B106-4FB7-8FA0-A421ED0FEC8D}" type="slidenum">
              <a:rPr lang="el-GR"/>
              <a:pPr/>
              <a:t>41</a:t>
            </a:fld>
            <a:endParaRPr lang="el-GR"/>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7634E-3AEB-4D8C-8926-9C77EE28DB19}" type="slidenum">
              <a:rPr lang="el-GR"/>
              <a:pPr/>
              <a:t>42</a:t>
            </a:fld>
            <a:endParaRPr lang="el-GR"/>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F0604-9477-4AAF-85AC-576FC2991A68}" type="slidenum">
              <a:rPr lang="el-GR"/>
              <a:pPr/>
              <a:t>43</a:t>
            </a:fld>
            <a:endParaRPr lang="el-GR"/>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90267-3EAF-41A6-B568-79057B72AAD8}" type="slidenum">
              <a:rPr lang="el-GR"/>
              <a:pPr/>
              <a:t>44</a:t>
            </a:fld>
            <a:endParaRPr lang="el-GR"/>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8C517-653B-4A5D-B6F8-A57185A23C85}" type="slidenum">
              <a:rPr lang="el-GR"/>
              <a:pPr/>
              <a:t>45</a:t>
            </a:fld>
            <a:endParaRPr lang="el-GR"/>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94792-AA80-4BBE-AC88-602F3D8EBBDB}" type="slidenum">
              <a:rPr lang="el-GR"/>
              <a:pPr/>
              <a:t>50</a:t>
            </a:fld>
            <a:endParaRPr lang="el-GR"/>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8AA68-A5A5-4411-95CF-DEE7BE840658}" type="slidenum">
              <a:rPr lang="el-GR"/>
              <a:pPr/>
              <a:t>51</a:t>
            </a:fld>
            <a:endParaRPr lang="el-GR"/>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l-GR"/>
              <a:t>Πληθυσμός αναφοράς</a:t>
            </a:r>
          </a:p>
          <a:p>
            <a:r>
              <a:rPr lang="el-GR"/>
              <a:t>Ευρύτατη διακύμανση (χωριό-Ελλάδα-Ευρώπη-επιλεγμένη πληθυσμιακή ομάδα κλπ)</a:t>
            </a:r>
          </a:p>
          <a:p>
            <a:r>
              <a:rPr lang="el-GR"/>
              <a:t>Ο αριθμός των θανάτων δεν αποτελεί αντικειμενικό δείκτη συχνότητα γιατί είναι σχετικός με τον πληθυσμό της περιοχής</a:t>
            </a:r>
          </a:p>
          <a:p>
            <a:r>
              <a:rPr lang="el-GR"/>
              <a:t>Άρα οι δείκτες πρέπει να εκφράζονται σε σχέση με τον πληθυσμό που παρατηρήθηκαν τα συμβάντα</a:t>
            </a:r>
          </a:p>
          <a:p>
            <a:r>
              <a:rPr lang="el-GR"/>
              <a:t>Παρονομαστής ΌΛΑ ΤΑ ΑΤΟΜΑ</a:t>
            </a:r>
          </a:p>
          <a:p>
            <a:r>
              <a:rPr lang="el-GR"/>
              <a:t>Πχ Συχνότητα καρκίνου πνεύμονα στην Αθήνα το 2000 σε όλους τους άνδρες ή σε άτομα ηλικίας 60 χρονών και άνω</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FB293-0DCB-4A6D-88CD-14E0897DCBAC}" type="slidenum">
              <a:rPr lang="el-GR"/>
              <a:pPr/>
              <a:t>52</a:t>
            </a:fld>
            <a:endParaRPr lang="el-GR"/>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3CD0036C-1387-45A9-A232-1AFCAD7E1D0D}"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3CD0036C-1387-45A9-A232-1AFCAD7E1D0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D0036C-1387-45A9-A232-1AFCAD7E1D0D}"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11EC01E-7F00-4824-B631-50ABD47213AE}" type="datetimeFigureOut">
              <a:rPr lang="el-GR" smtClean="0"/>
              <a:pPr/>
              <a:t>13/11/2017</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3CD0036C-1387-45A9-A232-1AFCAD7E1D0D}"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11EC01E-7F00-4824-B631-50ABD47213AE}" type="datetimeFigureOut">
              <a:rPr lang="el-GR" smtClean="0"/>
              <a:pPr/>
              <a:t>13/11/2017</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CD0036C-1387-45A9-A232-1AFCAD7E1D0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214414" y="1785926"/>
            <a:ext cx="6410473" cy="461665"/>
          </a:xfrm>
          <a:prstGeom prst="rect">
            <a:avLst/>
          </a:prstGeom>
          <a:noFill/>
        </p:spPr>
        <p:txBody>
          <a:bodyPr wrap="none" rtlCol="0">
            <a:spAutoFit/>
          </a:bodyPr>
          <a:lstStyle/>
          <a:p>
            <a:r>
              <a:rPr lang="en-US" sz="2400" b="1" dirty="0" smtClean="0"/>
              <a:t>H </a:t>
            </a:r>
            <a:r>
              <a:rPr lang="el-GR" sz="2400" b="1" dirty="0" smtClean="0"/>
              <a:t>Δυναμική της Μετάδοσης των ασθενειών</a:t>
            </a:r>
            <a:endParaRPr lang="el-G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9219" name="Text Box 3"/>
          <p:cNvSpPr txBox="1">
            <a:spLocks noChangeArrowheads="1"/>
          </p:cNvSpPr>
          <p:nvPr/>
        </p:nvSpPr>
        <p:spPr bwMode="auto">
          <a:xfrm>
            <a:off x="468313" y="1844675"/>
            <a:ext cx="7848600" cy="39020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Η μετάδοση των λοιμογόνων παραγόντων</a:t>
            </a:r>
          </a:p>
          <a:p>
            <a:pPr>
              <a:spcBef>
                <a:spcPct val="50000"/>
              </a:spcBef>
            </a:pPr>
            <a:r>
              <a:rPr lang="el-GR" altLang="el-GR" sz="2000">
                <a:latin typeface="Century Gothic" pitchFamily="34" charset="0"/>
              </a:rPr>
              <a:t>Άμεση: επαφή, σταγονίδια, με ζώα, με ελεύθερο περιβάλλον</a:t>
            </a:r>
          </a:p>
          <a:p>
            <a:pPr>
              <a:spcBef>
                <a:spcPct val="50000"/>
              </a:spcBef>
            </a:pPr>
            <a:r>
              <a:rPr lang="el-GR" altLang="el-GR" sz="2000">
                <a:latin typeface="Century Gothic" pitchFamily="34" charset="0"/>
              </a:rPr>
              <a:t>Έμμεση: με αγωγό (μικρού εύρους π.χ. είδη προσωπικής χρήσης – μεγάλου εύρους π.χ. νερό τρόφιμα, γάλα)</a:t>
            </a:r>
          </a:p>
          <a:p>
            <a:pPr>
              <a:spcBef>
                <a:spcPct val="50000"/>
              </a:spcBef>
            </a:pPr>
            <a:r>
              <a:rPr lang="el-GR" altLang="el-GR" sz="2000">
                <a:latin typeface="Century Gothic" pitchFamily="34" charset="0"/>
              </a:rPr>
              <a:t>	με διαβιβαστή : μηχανικό – βιολογικό</a:t>
            </a:r>
          </a:p>
          <a:p>
            <a:pPr>
              <a:spcBef>
                <a:spcPct val="50000"/>
              </a:spcBef>
            </a:pPr>
            <a:r>
              <a:rPr lang="el-GR" altLang="el-GR" sz="2000">
                <a:latin typeface="Century Gothic" pitchFamily="34" charset="0"/>
              </a:rPr>
              <a:t>	αερογενής: με σκόνη – με πυρήνες σταγονίδια</a:t>
            </a:r>
          </a:p>
          <a:p>
            <a:pPr>
              <a:spcBef>
                <a:spcPct val="50000"/>
              </a:spcBef>
            </a:pPr>
            <a:r>
              <a:rPr lang="el-GR" altLang="el-GR" sz="2000">
                <a:latin typeface="Century Gothic" pitchFamily="34" charset="0"/>
              </a:rPr>
              <a:t>1. διαφυγή από την πηγή μόλυνσης</a:t>
            </a:r>
          </a:p>
          <a:p>
            <a:pPr>
              <a:spcBef>
                <a:spcPct val="50000"/>
              </a:spcBef>
            </a:pPr>
            <a:r>
              <a:rPr lang="el-GR" altLang="el-GR" sz="2000">
                <a:latin typeface="Century Gothic" pitchFamily="34" charset="0"/>
              </a:rPr>
              <a:t>2. μεταφορά στο επιδεικτικό άτομο</a:t>
            </a:r>
          </a:p>
          <a:p>
            <a:pPr>
              <a:spcBef>
                <a:spcPct val="50000"/>
              </a:spcBef>
            </a:pPr>
            <a:r>
              <a:rPr lang="el-GR" altLang="el-GR" sz="2000">
                <a:latin typeface="Century Gothic" pitchFamily="34" charset="0"/>
              </a:rPr>
              <a:t>3. είσοδο από την κατάλληλη πήλη</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074" name="Picture 2"/>
          <p:cNvPicPr>
            <a:picLocks noChangeAspect="1" noChangeArrowheads="1"/>
          </p:cNvPicPr>
          <p:nvPr/>
        </p:nvPicPr>
        <p:blipFill>
          <a:blip r:embed="rId2" cstate="print"/>
          <a:srcRect/>
          <a:stretch>
            <a:fillRect/>
          </a:stretch>
        </p:blipFill>
        <p:spPr bwMode="auto">
          <a:xfrm>
            <a:off x="1187624" y="1124744"/>
            <a:ext cx="6188162" cy="3578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099" name="Picture 3"/>
          <p:cNvPicPr>
            <a:picLocks noChangeAspect="1" noChangeArrowheads="1"/>
          </p:cNvPicPr>
          <p:nvPr/>
        </p:nvPicPr>
        <p:blipFill>
          <a:blip r:embed="rId2" cstate="print"/>
          <a:srcRect/>
          <a:stretch>
            <a:fillRect/>
          </a:stretch>
        </p:blipFill>
        <p:spPr bwMode="auto">
          <a:xfrm>
            <a:off x="1835696" y="686324"/>
            <a:ext cx="5142880" cy="518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5122" name="Picture 2"/>
          <p:cNvPicPr>
            <a:picLocks noChangeAspect="1" noChangeArrowheads="1"/>
          </p:cNvPicPr>
          <p:nvPr/>
        </p:nvPicPr>
        <p:blipFill>
          <a:blip r:embed="rId2" cstate="print"/>
          <a:srcRect/>
          <a:stretch>
            <a:fillRect/>
          </a:stretch>
        </p:blipFill>
        <p:spPr bwMode="auto">
          <a:xfrm>
            <a:off x="218496" y="1412777"/>
            <a:ext cx="8457960" cy="3387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6146" name="Picture 2"/>
          <p:cNvPicPr>
            <a:picLocks noChangeAspect="1" noChangeArrowheads="1"/>
          </p:cNvPicPr>
          <p:nvPr/>
        </p:nvPicPr>
        <p:blipFill>
          <a:blip r:embed="rId2" cstate="print"/>
          <a:srcRect/>
          <a:stretch>
            <a:fillRect/>
          </a:stretch>
        </p:blipFill>
        <p:spPr bwMode="auto">
          <a:xfrm>
            <a:off x="611560" y="764704"/>
            <a:ext cx="826802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10243" name="Text Box 3"/>
          <p:cNvSpPr txBox="1">
            <a:spLocks noChangeArrowheads="1"/>
          </p:cNvSpPr>
          <p:nvPr/>
        </p:nvSpPr>
        <p:spPr bwMode="auto">
          <a:xfrm>
            <a:off x="468313" y="1844675"/>
            <a:ext cx="7848600" cy="39020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Χαρακτηριστικά προσώπων:</a:t>
            </a:r>
          </a:p>
          <a:p>
            <a:pPr>
              <a:spcBef>
                <a:spcPct val="50000"/>
              </a:spcBef>
            </a:pPr>
            <a:r>
              <a:rPr lang="el-GR" altLang="el-GR" sz="2000">
                <a:latin typeface="Century Gothic" pitchFamily="34" charset="0"/>
              </a:rPr>
              <a:t>Ηλικία, φύλο, φυλή, μέγεθος οικογένειας, σειρά γέννησης, επάγγελμα και κοινωνικοοικονομική τάξη</a:t>
            </a:r>
          </a:p>
          <a:p>
            <a:pPr>
              <a:spcBef>
                <a:spcPct val="50000"/>
              </a:spcBef>
            </a:pPr>
            <a:r>
              <a:rPr lang="el-GR" altLang="el-GR" sz="2000">
                <a:latin typeface="Century Gothic" pitchFamily="34" charset="0"/>
              </a:rPr>
              <a:t>Χαρακτηριστικά τόπου:</a:t>
            </a:r>
          </a:p>
          <a:p>
            <a:pPr>
              <a:spcBef>
                <a:spcPct val="50000"/>
              </a:spcBef>
            </a:pPr>
            <a:r>
              <a:rPr lang="el-GR" altLang="el-GR" sz="2000">
                <a:latin typeface="Century Gothic" pitchFamily="34" charset="0"/>
              </a:rPr>
              <a:t>Διακρατικές – ενδοκρατικές συγκρίσεις, μικροτοπικές κατανομές, σχολικό περιβάλλον, διακίνηση ατόμων και πληθυσμών</a:t>
            </a:r>
          </a:p>
          <a:p>
            <a:pPr>
              <a:spcBef>
                <a:spcPct val="50000"/>
              </a:spcBef>
            </a:pPr>
            <a:r>
              <a:rPr lang="el-GR" altLang="el-GR" sz="2000">
                <a:latin typeface="Century Gothic" pitchFamily="34" charset="0"/>
              </a:rPr>
              <a:t>Χαρακτηριστικά χρόνου:</a:t>
            </a:r>
          </a:p>
          <a:p>
            <a:pPr>
              <a:spcBef>
                <a:spcPct val="50000"/>
              </a:spcBef>
            </a:pPr>
            <a:r>
              <a:rPr lang="el-GR" altLang="el-GR" sz="2000">
                <a:latin typeface="Century Gothic" pitchFamily="34" charset="0"/>
              </a:rPr>
              <a:t>Βραχυχρόνιες διακυμάνσεις και χρονικές συρροές, κυκλικές διακυμάνσεις, διαχρονικές εξελίξεις</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11267" name="Text Box 3"/>
          <p:cNvSpPr txBox="1">
            <a:spLocks noChangeArrowheads="1"/>
          </p:cNvSpPr>
          <p:nvPr/>
        </p:nvSpPr>
        <p:spPr bwMode="auto">
          <a:xfrm>
            <a:off x="468313" y="1844675"/>
            <a:ext cx="7848600" cy="35972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Επιδημικές εκρήξεις</a:t>
            </a:r>
          </a:p>
          <a:p>
            <a:pPr>
              <a:spcBef>
                <a:spcPct val="50000"/>
              </a:spcBef>
            </a:pPr>
            <a:r>
              <a:rPr lang="el-GR" altLang="el-GR" sz="2000">
                <a:latin typeface="Century Gothic" pitchFamily="34" charset="0"/>
              </a:rPr>
              <a:t>Επιδημίες με παροδικό χαρακτήρα, μικρή χρονική διάρκεια και κατά κανόνα μικρή έκταση – συνήθως λοιμώδους αιτιολογίας (όχι μόνο)</a:t>
            </a:r>
          </a:p>
          <a:p>
            <a:pPr>
              <a:spcBef>
                <a:spcPct val="50000"/>
              </a:spcBef>
            </a:pPr>
            <a:r>
              <a:rPr lang="el-GR" altLang="el-GR" sz="2000">
                <a:latin typeface="Century Gothic" pitchFamily="34" charset="0"/>
              </a:rPr>
              <a:t>Τρόπος διασποράς λοιμογόνου παράγοντα</a:t>
            </a:r>
          </a:p>
          <a:p>
            <a:pPr>
              <a:spcBef>
                <a:spcPct val="50000"/>
              </a:spcBef>
            </a:pPr>
            <a:r>
              <a:rPr lang="el-GR" altLang="el-GR" sz="2000">
                <a:latin typeface="Century Gothic" pitchFamily="34" charset="0"/>
              </a:rPr>
              <a:t>Ι, από κοινή πηγή: έκθεση σε κοινό νοσογόνο παράγοντα (λοιμογόνο, μολυσματικό ή μη, φυσικό χημικό, ψυχολογικό)</a:t>
            </a:r>
          </a:p>
          <a:p>
            <a:pPr>
              <a:spcBef>
                <a:spcPct val="50000"/>
              </a:spcBef>
            </a:pPr>
            <a:r>
              <a:rPr lang="el-GR" altLang="el-GR" sz="2000">
                <a:latin typeface="Century Gothic" pitchFamily="34" charset="0"/>
              </a:rPr>
              <a:t>Βραχυχρόνια και σύγχρονη : σημειακή επιδημία</a:t>
            </a:r>
          </a:p>
          <a:p>
            <a:pPr>
              <a:spcBef>
                <a:spcPct val="50000"/>
              </a:spcBef>
            </a:pPr>
            <a:r>
              <a:rPr lang="el-GR" altLang="el-GR" sz="2000">
                <a:latin typeface="Century Gothic" pitchFamily="34" charset="0"/>
              </a:rPr>
              <a:t>Ασύγχρονη</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12291" name="Text Box 3"/>
          <p:cNvSpPr txBox="1">
            <a:spLocks noChangeArrowheads="1"/>
          </p:cNvSpPr>
          <p:nvPr/>
        </p:nvSpPr>
        <p:spPr bwMode="auto">
          <a:xfrm>
            <a:off x="468313" y="1844675"/>
            <a:ext cx="7848600" cy="16160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ΙΙ. Μολυσματικές ή προοδευτικές επιδημίες</a:t>
            </a:r>
          </a:p>
          <a:p>
            <a:pPr>
              <a:spcBef>
                <a:spcPct val="50000"/>
              </a:spcBef>
            </a:pPr>
            <a:r>
              <a:rPr lang="el-GR" altLang="el-GR" sz="2000">
                <a:latin typeface="Century Gothic" pitchFamily="34" charset="0"/>
              </a:rPr>
              <a:t>Αερογενής με σταγονίδια – πυρήνες Άμεση με σταγονίδια</a:t>
            </a:r>
          </a:p>
          <a:p>
            <a:pPr>
              <a:spcBef>
                <a:spcPct val="50000"/>
              </a:spcBef>
            </a:pPr>
            <a:r>
              <a:rPr lang="el-GR" altLang="el-GR" sz="2000">
                <a:latin typeface="Century Gothic" pitchFamily="34" charset="0"/>
              </a:rPr>
              <a:t>Συχνότητα και πυκνότητα ενεργού έκθεσης επίνοσων, πυκνοκατοίκηση, συλλογική ανοσία</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0" y="1484784"/>
            <a:ext cx="8796888" cy="3632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677649" y="1484784"/>
            <a:ext cx="7566015" cy="4931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357290" y="1571612"/>
            <a:ext cx="5864231"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9218" name="Picture 2"/>
          <p:cNvPicPr>
            <a:picLocks noChangeAspect="1" noChangeArrowheads="1"/>
          </p:cNvPicPr>
          <p:nvPr/>
        </p:nvPicPr>
        <p:blipFill>
          <a:blip r:embed="rId2" cstate="print"/>
          <a:srcRect/>
          <a:stretch>
            <a:fillRect/>
          </a:stretch>
        </p:blipFill>
        <p:spPr bwMode="auto">
          <a:xfrm>
            <a:off x="519616" y="548680"/>
            <a:ext cx="7700334" cy="5401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0242" name="Picture 2"/>
          <p:cNvPicPr>
            <a:picLocks noChangeAspect="1" noChangeArrowheads="1"/>
          </p:cNvPicPr>
          <p:nvPr/>
        </p:nvPicPr>
        <p:blipFill>
          <a:blip r:embed="rId2" cstate="print"/>
          <a:srcRect/>
          <a:stretch>
            <a:fillRect/>
          </a:stretch>
        </p:blipFill>
        <p:spPr bwMode="auto">
          <a:xfrm>
            <a:off x="0" y="1556792"/>
            <a:ext cx="8810803" cy="348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1266" name="Picture 2"/>
          <p:cNvPicPr>
            <a:picLocks noChangeAspect="1" noChangeArrowheads="1"/>
          </p:cNvPicPr>
          <p:nvPr/>
        </p:nvPicPr>
        <p:blipFill>
          <a:blip r:embed="rId2" cstate="print"/>
          <a:srcRect/>
          <a:stretch>
            <a:fillRect/>
          </a:stretch>
        </p:blipFill>
        <p:spPr bwMode="auto">
          <a:xfrm>
            <a:off x="1263320" y="188640"/>
            <a:ext cx="5882099"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2290" name="Picture 2"/>
          <p:cNvPicPr>
            <a:picLocks noChangeAspect="1" noChangeArrowheads="1"/>
          </p:cNvPicPr>
          <p:nvPr/>
        </p:nvPicPr>
        <p:blipFill>
          <a:blip r:embed="rId2" cstate="print"/>
          <a:srcRect/>
          <a:stretch>
            <a:fillRect/>
          </a:stretch>
        </p:blipFill>
        <p:spPr bwMode="auto">
          <a:xfrm>
            <a:off x="539552" y="1484784"/>
            <a:ext cx="8169353" cy="3813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3314" name="Picture 2"/>
          <p:cNvPicPr>
            <a:picLocks noChangeAspect="1" noChangeArrowheads="1"/>
          </p:cNvPicPr>
          <p:nvPr/>
        </p:nvPicPr>
        <p:blipFill>
          <a:blip r:embed="rId2" cstate="print"/>
          <a:srcRect/>
          <a:stretch>
            <a:fillRect/>
          </a:stretch>
        </p:blipFill>
        <p:spPr bwMode="auto">
          <a:xfrm>
            <a:off x="467544" y="1268760"/>
            <a:ext cx="8287222" cy="3756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4338" name="Picture 2"/>
          <p:cNvPicPr>
            <a:picLocks noChangeAspect="1" noChangeArrowheads="1"/>
          </p:cNvPicPr>
          <p:nvPr/>
        </p:nvPicPr>
        <p:blipFill>
          <a:blip r:embed="rId2" cstate="print"/>
          <a:srcRect/>
          <a:stretch>
            <a:fillRect/>
          </a:stretch>
        </p:blipFill>
        <p:spPr bwMode="auto">
          <a:xfrm>
            <a:off x="-69613" y="1412776"/>
            <a:ext cx="9213613" cy="3714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5362" name="Picture 2"/>
          <p:cNvPicPr>
            <a:picLocks noChangeAspect="1" noChangeArrowheads="1"/>
          </p:cNvPicPr>
          <p:nvPr/>
        </p:nvPicPr>
        <p:blipFill>
          <a:blip r:embed="rId2" cstate="print"/>
          <a:srcRect/>
          <a:stretch>
            <a:fillRect/>
          </a:stretch>
        </p:blipFill>
        <p:spPr bwMode="auto">
          <a:xfrm>
            <a:off x="467544" y="1340768"/>
            <a:ext cx="8176564" cy="3933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6386" name="Picture 2"/>
          <p:cNvPicPr>
            <a:picLocks noChangeAspect="1" noChangeArrowheads="1"/>
          </p:cNvPicPr>
          <p:nvPr/>
        </p:nvPicPr>
        <p:blipFill>
          <a:blip r:embed="rId2" cstate="print"/>
          <a:srcRect/>
          <a:stretch>
            <a:fillRect/>
          </a:stretch>
        </p:blipFill>
        <p:spPr bwMode="auto">
          <a:xfrm>
            <a:off x="755576" y="1124744"/>
            <a:ext cx="828464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7410" name="Picture 2"/>
          <p:cNvPicPr>
            <a:picLocks noChangeAspect="1" noChangeArrowheads="1"/>
          </p:cNvPicPr>
          <p:nvPr/>
        </p:nvPicPr>
        <p:blipFill>
          <a:blip r:embed="rId2" cstate="print"/>
          <a:srcRect/>
          <a:stretch>
            <a:fillRect/>
          </a:stretch>
        </p:blipFill>
        <p:spPr bwMode="auto">
          <a:xfrm>
            <a:off x="395536" y="1268760"/>
            <a:ext cx="8519292"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8434" name="Picture 2"/>
          <p:cNvPicPr>
            <a:picLocks noChangeAspect="1" noChangeArrowheads="1"/>
          </p:cNvPicPr>
          <p:nvPr/>
        </p:nvPicPr>
        <p:blipFill>
          <a:blip r:embed="rId2" cstate="print"/>
          <a:srcRect/>
          <a:stretch>
            <a:fillRect/>
          </a:stretch>
        </p:blipFill>
        <p:spPr bwMode="auto">
          <a:xfrm>
            <a:off x="1123950" y="466725"/>
            <a:ext cx="6896100"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395536" y="1052736"/>
            <a:ext cx="8101959" cy="3455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9458" name="Picture 2"/>
          <p:cNvPicPr>
            <a:picLocks noChangeAspect="1" noChangeArrowheads="1"/>
          </p:cNvPicPr>
          <p:nvPr/>
        </p:nvPicPr>
        <p:blipFill>
          <a:blip r:embed="rId2" cstate="print"/>
          <a:srcRect/>
          <a:stretch>
            <a:fillRect/>
          </a:stretch>
        </p:blipFill>
        <p:spPr bwMode="auto">
          <a:xfrm>
            <a:off x="395536" y="1052736"/>
            <a:ext cx="7946635" cy="4382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0482" name="Picture 2"/>
          <p:cNvPicPr>
            <a:picLocks noChangeAspect="1" noChangeArrowheads="1"/>
          </p:cNvPicPr>
          <p:nvPr/>
        </p:nvPicPr>
        <p:blipFill>
          <a:blip r:embed="rId2" cstate="print"/>
          <a:srcRect/>
          <a:stretch>
            <a:fillRect/>
          </a:stretch>
        </p:blipFill>
        <p:spPr bwMode="auto">
          <a:xfrm>
            <a:off x="755576" y="764704"/>
            <a:ext cx="7859778" cy="4315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1506" name="Picture 2"/>
          <p:cNvPicPr>
            <a:picLocks noChangeAspect="1" noChangeArrowheads="1"/>
          </p:cNvPicPr>
          <p:nvPr/>
        </p:nvPicPr>
        <p:blipFill>
          <a:blip r:embed="rId2" cstate="print"/>
          <a:srcRect/>
          <a:stretch>
            <a:fillRect/>
          </a:stretch>
        </p:blipFill>
        <p:spPr bwMode="auto">
          <a:xfrm>
            <a:off x="1157288" y="733425"/>
            <a:ext cx="6829425"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2530" name="Picture 2"/>
          <p:cNvPicPr>
            <a:picLocks noChangeAspect="1" noChangeArrowheads="1"/>
          </p:cNvPicPr>
          <p:nvPr/>
        </p:nvPicPr>
        <p:blipFill>
          <a:blip r:embed="rId2" cstate="print"/>
          <a:srcRect/>
          <a:stretch>
            <a:fillRect/>
          </a:stretch>
        </p:blipFill>
        <p:spPr bwMode="auto">
          <a:xfrm>
            <a:off x="271294" y="836712"/>
            <a:ext cx="7753520" cy="4673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3554" name="Picture 2"/>
          <p:cNvPicPr>
            <a:picLocks noChangeAspect="1" noChangeArrowheads="1"/>
          </p:cNvPicPr>
          <p:nvPr/>
        </p:nvPicPr>
        <p:blipFill>
          <a:blip r:embed="rId2" cstate="print"/>
          <a:srcRect/>
          <a:stretch>
            <a:fillRect/>
          </a:stretch>
        </p:blipFill>
        <p:spPr bwMode="auto">
          <a:xfrm>
            <a:off x="1475656" y="165525"/>
            <a:ext cx="5760640" cy="607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4578" name="Picture 2"/>
          <p:cNvPicPr>
            <a:picLocks noChangeAspect="1" noChangeArrowheads="1"/>
          </p:cNvPicPr>
          <p:nvPr/>
        </p:nvPicPr>
        <p:blipFill>
          <a:blip r:embed="rId2" cstate="print"/>
          <a:srcRect/>
          <a:stretch>
            <a:fillRect/>
          </a:stretch>
        </p:blipFill>
        <p:spPr bwMode="auto">
          <a:xfrm>
            <a:off x="731448" y="332656"/>
            <a:ext cx="7502475"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13315" name="Text Box 3"/>
          <p:cNvSpPr txBox="1">
            <a:spLocks noChangeArrowheads="1"/>
          </p:cNvSpPr>
          <p:nvPr/>
        </p:nvSpPr>
        <p:spPr bwMode="auto">
          <a:xfrm>
            <a:off x="468313" y="1844675"/>
            <a:ext cx="7848600" cy="37496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Διερεύνηση επιδημικών εκρήξεων:</a:t>
            </a:r>
          </a:p>
          <a:p>
            <a:pPr>
              <a:spcBef>
                <a:spcPct val="50000"/>
              </a:spcBef>
            </a:pPr>
            <a:r>
              <a:rPr lang="el-GR" altLang="el-GR" sz="2000">
                <a:latin typeface="Century Gothic" pitchFamily="34" charset="0"/>
              </a:rPr>
              <a:t>1. αποκάλυψη αιτιολογικού παράγοντα, τρόπου μετάδοσης τύπου επιδημικής έκρηξης</a:t>
            </a:r>
          </a:p>
          <a:p>
            <a:pPr>
              <a:spcBef>
                <a:spcPct val="50000"/>
              </a:spcBef>
            </a:pPr>
            <a:r>
              <a:rPr lang="el-GR" altLang="el-GR" sz="2000">
                <a:latin typeface="Century Gothic" pitchFamily="34" charset="0"/>
              </a:rPr>
              <a:t>2. Λοιμώδεις επιδημίες από κοινή πηγή: εξακρίβωση βασικού υπόδοχου, επισήμανση αγωγού διασποράς και τρόπου μόλυνσης</a:t>
            </a:r>
          </a:p>
          <a:p>
            <a:pPr>
              <a:spcBef>
                <a:spcPct val="50000"/>
              </a:spcBef>
            </a:pPr>
            <a:r>
              <a:rPr lang="el-GR" altLang="el-GR" sz="2000">
                <a:latin typeface="Century Gothic" pitchFamily="34" charset="0"/>
              </a:rPr>
              <a:t>3. Μολυσματικές επιδημίες: πηγή μόλυνσης και πρωτογενών κρουσμάτων, αρχική και τελική συλλογική ανοσία</a:t>
            </a:r>
          </a:p>
          <a:p>
            <a:pPr>
              <a:spcBef>
                <a:spcPct val="50000"/>
              </a:spcBef>
            </a:pPr>
            <a:r>
              <a:rPr lang="el-GR" altLang="el-GR" sz="2000">
                <a:latin typeface="Century Gothic" pitchFamily="34" charset="0"/>
              </a:rPr>
              <a:t>4. Επισήμανση κρίσιμων μεταβολών και ειδικών συνθηκών που οδήγησαν στην έκρηξη της επιδημίας</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9750" y="404813"/>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14339" name="Text Box 3"/>
          <p:cNvSpPr txBox="1">
            <a:spLocks noChangeArrowheads="1"/>
          </p:cNvSpPr>
          <p:nvPr/>
        </p:nvSpPr>
        <p:spPr bwMode="auto">
          <a:xfrm>
            <a:off x="357158" y="928670"/>
            <a:ext cx="8496300" cy="5730875"/>
          </a:xfrm>
          <a:prstGeom prst="rect">
            <a:avLst/>
          </a:prstGeom>
          <a:noFill/>
          <a:ln w="9525" algn="ctr">
            <a:noFill/>
            <a:miter lim="800000"/>
            <a:headEnd/>
            <a:tailEnd/>
          </a:ln>
          <a:effectLst/>
        </p:spPr>
        <p:txBody>
          <a:bodyPr>
            <a:spAutoFit/>
          </a:bodyPr>
          <a:lstStyle/>
          <a:p>
            <a:pPr>
              <a:spcBef>
                <a:spcPct val="50000"/>
              </a:spcBef>
            </a:pPr>
            <a:r>
              <a:rPr lang="el-GR" altLang="el-GR" sz="2000" dirty="0">
                <a:latin typeface="Century Gothic" pitchFamily="34" charset="0"/>
              </a:rPr>
              <a:t>Ι. Επιβεβαίωση της διάγνωσης και αναζήτηση πρόσθετων περιπτώσεων</a:t>
            </a:r>
          </a:p>
          <a:p>
            <a:pPr>
              <a:spcBef>
                <a:spcPct val="50000"/>
              </a:spcBef>
            </a:pPr>
            <a:r>
              <a:rPr lang="el-GR" altLang="el-GR" sz="2000" dirty="0">
                <a:latin typeface="Century Gothic" pitchFamily="34" charset="0"/>
              </a:rPr>
              <a:t>ΙΙ. Επιβεβαίωση της ύπαρξης επιδημίας</a:t>
            </a:r>
          </a:p>
          <a:p>
            <a:pPr>
              <a:spcBef>
                <a:spcPct val="50000"/>
              </a:spcBef>
            </a:pPr>
            <a:r>
              <a:rPr lang="el-GR" altLang="el-GR" sz="2000" dirty="0">
                <a:latin typeface="Century Gothic" pitchFamily="34" charset="0"/>
              </a:rPr>
              <a:t>ΙΙΙ. Αποτύπωση των περιγραφικών χαρακτηριστικών των κρουσμάτων</a:t>
            </a:r>
          </a:p>
          <a:p>
            <a:pPr>
              <a:spcBef>
                <a:spcPct val="50000"/>
              </a:spcBef>
            </a:pPr>
            <a:r>
              <a:rPr lang="en-US" altLang="el-GR" sz="2000" dirty="0">
                <a:latin typeface="Century Gothic" pitchFamily="34" charset="0"/>
              </a:rPr>
              <a:t>IV.</a:t>
            </a:r>
            <a:r>
              <a:rPr lang="el-GR" altLang="el-GR" sz="2000" dirty="0">
                <a:latin typeface="Century Gothic" pitchFamily="34" charset="0"/>
              </a:rPr>
              <a:t> Αποτύπωση των περιγραφικών χαρακτηριστικών του εκτιθέμενου πληθυσμού</a:t>
            </a:r>
          </a:p>
          <a:p>
            <a:pPr>
              <a:spcBef>
                <a:spcPct val="50000"/>
              </a:spcBef>
            </a:pPr>
            <a:r>
              <a:rPr lang="en-US" altLang="el-GR" sz="2000" dirty="0">
                <a:latin typeface="Century Gothic" pitchFamily="34" charset="0"/>
              </a:rPr>
              <a:t>V.</a:t>
            </a:r>
            <a:r>
              <a:rPr lang="el-GR" altLang="el-GR" sz="2000" dirty="0">
                <a:latin typeface="Century Gothic" pitchFamily="34" charset="0"/>
              </a:rPr>
              <a:t> Εκτέλεση των απαραίτητων μικροβιολογικών και ανοσολογικών προσδιορισμών</a:t>
            </a:r>
          </a:p>
          <a:p>
            <a:pPr>
              <a:spcBef>
                <a:spcPct val="50000"/>
              </a:spcBef>
            </a:pPr>
            <a:r>
              <a:rPr lang="en-US" altLang="el-GR" sz="2000" dirty="0">
                <a:latin typeface="Century Gothic" pitchFamily="34" charset="0"/>
              </a:rPr>
              <a:t>VI. </a:t>
            </a:r>
            <a:r>
              <a:rPr lang="el-GR" altLang="el-GR" sz="2000" dirty="0">
                <a:latin typeface="Century Gothic" pitchFamily="34" charset="0"/>
              </a:rPr>
              <a:t>Διερεύνηση</a:t>
            </a:r>
            <a:r>
              <a:rPr lang="en-US" altLang="el-GR" sz="2000" dirty="0">
                <a:latin typeface="Century Gothic" pitchFamily="34" charset="0"/>
              </a:rPr>
              <a:t> </a:t>
            </a:r>
            <a:r>
              <a:rPr lang="el-GR" altLang="el-GR" sz="2000" dirty="0">
                <a:latin typeface="Century Gothic" pitchFamily="34" charset="0"/>
              </a:rPr>
              <a:t>των </a:t>
            </a:r>
            <a:r>
              <a:rPr lang="el-GR" altLang="el-GR" sz="2000" dirty="0" err="1">
                <a:latin typeface="Century Gothic" pitchFamily="34" charset="0"/>
              </a:rPr>
              <a:t>υποδόχων</a:t>
            </a:r>
            <a:r>
              <a:rPr lang="el-GR" altLang="el-GR" sz="2000" dirty="0">
                <a:latin typeface="Century Gothic" pitchFamily="34" charset="0"/>
              </a:rPr>
              <a:t> των λοιμωδών παραγόντων και των αγωγών της μόλυνσης</a:t>
            </a:r>
          </a:p>
          <a:p>
            <a:pPr>
              <a:spcBef>
                <a:spcPct val="50000"/>
              </a:spcBef>
            </a:pPr>
            <a:r>
              <a:rPr lang="en-US" altLang="el-GR" sz="2000" dirty="0">
                <a:latin typeface="Century Gothic" pitchFamily="34" charset="0"/>
              </a:rPr>
              <a:t>VII. </a:t>
            </a:r>
            <a:r>
              <a:rPr lang="el-GR" altLang="el-GR" sz="2000" dirty="0">
                <a:latin typeface="Century Gothic" pitchFamily="34" charset="0"/>
              </a:rPr>
              <a:t>Μελέτη των συνθηκών του περιβάλλοντος κατά τον χρόνο της επιδημικής έκρηξης</a:t>
            </a:r>
          </a:p>
          <a:p>
            <a:pPr>
              <a:spcBef>
                <a:spcPct val="50000"/>
              </a:spcBef>
            </a:pPr>
            <a:r>
              <a:rPr lang="en-US" altLang="el-GR" sz="2000" dirty="0">
                <a:latin typeface="Century Gothic" pitchFamily="34" charset="0"/>
              </a:rPr>
              <a:t>VIII. </a:t>
            </a:r>
            <a:r>
              <a:rPr lang="el-GR" altLang="el-GR" sz="2000" dirty="0">
                <a:latin typeface="Century Gothic" pitchFamily="34" charset="0"/>
              </a:rPr>
              <a:t>Διαμόρφωση, έλεγχος και επαλήθευση της υπόθεσης για την φύση και τα χαρακτηριστικά της επιδημίας</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9750" y="333375"/>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15363" name="Text Box 3"/>
          <p:cNvSpPr txBox="1">
            <a:spLocks noChangeArrowheads="1"/>
          </p:cNvSpPr>
          <p:nvPr/>
        </p:nvSpPr>
        <p:spPr bwMode="auto">
          <a:xfrm>
            <a:off x="468313" y="1196975"/>
            <a:ext cx="7848600" cy="26828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Αντιμετώπιση των λοιμωδών επιδημικών εκρήξεων</a:t>
            </a:r>
          </a:p>
          <a:p>
            <a:pPr>
              <a:spcBef>
                <a:spcPct val="50000"/>
              </a:spcBef>
              <a:buFontTx/>
              <a:buChar char="•"/>
            </a:pPr>
            <a:endParaRPr lang="el-GR" altLang="el-GR" sz="2000">
              <a:latin typeface="Century Gothic" pitchFamily="34" charset="0"/>
            </a:endParaRPr>
          </a:p>
          <a:p>
            <a:pPr>
              <a:spcBef>
                <a:spcPct val="50000"/>
              </a:spcBef>
              <a:buFontTx/>
              <a:buChar char="•"/>
            </a:pPr>
            <a:r>
              <a:rPr lang="el-GR" altLang="el-GR" sz="2000">
                <a:latin typeface="Century Gothic" pitchFamily="34" charset="0"/>
              </a:rPr>
              <a:t> Περιορισμός της μετάδοσης των λοιμογόνων παραγόντων</a:t>
            </a:r>
          </a:p>
          <a:p>
            <a:pPr>
              <a:spcBef>
                <a:spcPct val="50000"/>
              </a:spcBef>
              <a:buFontTx/>
              <a:buChar char="•"/>
            </a:pPr>
            <a:r>
              <a:rPr lang="el-GR" altLang="el-GR" sz="2000">
                <a:latin typeface="Century Gothic" pitchFamily="34" charset="0"/>
              </a:rPr>
              <a:t> Έλεγχος και περιορισμός των υποδόχων</a:t>
            </a:r>
          </a:p>
          <a:p>
            <a:pPr>
              <a:spcBef>
                <a:spcPct val="50000"/>
              </a:spcBef>
              <a:buFontTx/>
              <a:buChar char="•"/>
            </a:pPr>
            <a:r>
              <a:rPr lang="el-GR" altLang="el-GR" sz="2000">
                <a:latin typeface="Century Gothic" pitchFamily="34" charset="0"/>
              </a:rPr>
              <a:t> Αύξηση της συλλογικής ανοσίας του πληθυσμού</a:t>
            </a:r>
          </a:p>
          <a:p>
            <a:pPr>
              <a:spcBef>
                <a:spcPct val="50000"/>
              </a:spcBef>
              <a:buFontTx/>
              <a:buChar char="•"/>
            </a:pPr>
            <a:r>
              <a:rPr lang="el-GR" altLang="el-GR" sz="2000">
                <a:latin typeface="Century Gothic" pitchFamily="34" charset="0"/>
              </a:rPr>
              <a:t> Επιδημιολογική εποπτεία</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pic>
        <p:nvPicPr>
          <p:cNvPr id="16387" name="Picture 4" descr="a"/>
          <p:cNvPicPr>
            <a:picLocks noChangeAspect="1" noChangeArrowheads="1"/>
          </p:cNvPicPr>
          <p:nvPr/>
        </p:nvPicPr>
        <p:blipFill>
          <a:blip r:embed="rId2"/>
          <a:srcRect/>
          <a:stretch>
            <a:fillRect/>
          </a:stretch>
        </p:blipFill>
        <p:spPr bwMode="auto">
          <a:xfrm>
            <a:off x="179388" y="549275"/>
            <a:ext cx="8713787" cy="5413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3075" name="Text Box 3"/>
          <p:cNvSpPr txBox="1">
            <a:spLocks noChangeArrowheads="1"/>
          </p:cNvSpPr>
          <p:nvPr/>
        </p:nvSpPr>
        <p:spPr bwMode="auto">
          <a:xfrm>
            <a:off x="468313" y="1844675"/>
            <a:ext cx="7848600" cy="26828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Επιδημίες</a:t>
            </a:r>
          </a:p>
          <a:p>
            <a:pPr>
              <a:spcBef>
                <a:spcPct val="50000"/>
              </a:spcBef>
              <a:buFontTx/>
              <a:buChar char="•"/>
            </a:pPr>
            <a:r>
              <a:rPr lang="el-GR" altLang="el-GR" sz="2000">
                <a:latin typeface="Century Gothic" pitchFamily="34" charset="0"/>
              </a:rPr>
              <a:t> Μερικές ώρες – μερικές δεκαετίες</a:t>
            </a:r>
          </a:p>
          <a:p>
            <a:pPr>
              <a:spcBef>
                <a:spcPct val="50000"/>
              </a:spcBef>
              <a:buFontTx/>
              <a:buChar char="•"/>
            </a:pPr>
            <a:r>
              <a:rPr lang="el-GR" altLang="el-GR" sz="2000">
                <a:latin typeface="Century Gothic" pitchFamily="34" charset="0"/>
              </a:rPr>
              <a:t> Μια μικρή περιοχή (π.χ. στρατόπεδο) – ολόκληρες ηπείρους</a:t>
            </a:r>
          </a:p>
          <a:p>
            <a:pPr>
              <a:spcBef>
                <a:spcPct val="50000"/>
              </a:spcBef>
              <a:buFontTx/>
              <a:buChar char="•"/>
            </a:pPr>
            <a:endParaRPr lang="el-GR" altLang="el-GR" sz="2000">
              <a:latin typeface="Century Gothic" pitchFamily="34" charset="0"/>
            </a:endParaRPr>
          </a:p>
          <a:p>
            <a:pPr>
              <a:spcBef>
                <a:spcPct val="50000"/>
              </a:spcBef>
            </a:pPr>
            <a:r>
              <a:rPr lang="el-GR" altLang="el-GR" sz="2000">
                <a:latin typeface="Century Gothic" pitchFamily="34" charset="0"/>
              </a:rPr>
              <a:t>Επιδημικές εκρήξεις: επιδημίες με μικρή χρονική διάρκεια </a:t>
            </a:r>
          </a:p>
          <a:p>
            <a:pPr>
              <a:spcBef>
                <a:spcPct val="50000"/>
              </a:spcBef>
            </a:pPr>
            <a:r>
              <a:rPr lang="el-GR" altLang="el-GR" sz="2000">
                <a:latin typeface="Century Gothic" pitchFamily="34" charset="0"/>
              </a:rPr>
              <a:t>Σε περιορισμένη έκταση: συνήθως λοιμώδεις</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2627313" y="228600"/>
            <a:ext cx="4105275" cy="1143000"/>
          </a:xfrm>
        </p:spPr>
        <p:txBody>
          <a:bodyPr/>
          <a:lstStyle/>
          <a:p>
            <a:r>
              <a:rPr lang="el-GR" sz="2400">
                <a:solidFill>
                  <a:schemeClr val="tx1"/>
                </a:solidFill>
                <a:effectLst/>
                <a:latin typeface="Century Gothic" pitchFamily="34" charset="0"/>
              </a:rPr>
              <a:t>Δείκτες προσβολής</a:t>
            </a:r>
          </a:p>
        </p:txBody>
      </p:sp>
      <p:sp>
        <p:nvSpPr>
          <p:cNvPr id="89092" name="Text Box 4"/>
          <p:cNvSpPr txBox="1">
            <a:spLocks noChangeArrowheads="1"/>
          </p:cNvSpPr>
          <p:nvPr/>
        </p:nvSpPr>
        <p:spPr bwMode="auto">
          <a:xfrm>
            <a:off x="468313" y="1700213"/>
            <a:ext cx="7704137" cy="3529012"/>
          </a:xfrm>
          <a:prstGeom prst="rect">
            <a:avLst/>
          </a:prstGeom>
          <a:noFill/>
          <a:ln w="9525">
            <a:noFill/>
            <a:miter lim="800000"/>
            <a:headEnd/>
            <a:tailEnd/>
          </a:ln>
          <a:effectLst/>
        </p:spPr>
        <p:txBody>
          <a:bodyPr>
            <a:spAutoFit/>
          </a:bodyPr>
          <a:lstStyle/>
          <a:p>
            <a:pPr algn="just">
              <a:spcBef>
                <a:spcPct val="50000"/>
              </a:spcBef>
            </a:pPr>
            <a:r>
              <a:rPr lang="el-GR"/>
              <a:t>Οι δείκτες προσβολής είναι δείκτες επίπτωσης στους οποίους δεν υπάρχει ανάγκη συγκεκριμένης αναφοράς σε χρονική περίοδο μολονότι πάντοτε αυτή υπονοείται πάντοτε</a:t>
            </a:r>
          </a:p>
          <a:p>
            <a:pPr algn="just">
              <a:spcBef>
                <a:spcPct val="50000"/>
              </a:spcBef>
            </a:pPr>
            <a:endParaRPr lang="el-GR"/>
          </a:p>
          <a:p>
            <a:pPr algn="just">
              <a:spcBef>
                <a:spcPct val="50000"/>
              </a:spcBef>
              <a:buFontTx/>
              <a:buChar char="•"/>
            </a:pPr>
            <a:r>
              <a:rPr lang="el-GR"/>
              <a:t> Καταστάσεις στις οποίες «Κλειστός» πληθυσμός εκτίθεται σε κίνδυνο για περιορισμένο χρόνο</a:t>
            </a:r>
          </a:p>
          <a:p>
            <a:pPr algn="just">
              <a:spcBef>
                <a:spcPct val="50000"/>
              </a:spcBef>
            </a:pPr>
            <a:r>
              <a:rPr lang="el-GR"/>
              <a:t>Επιδημία τροφικής δηλητηρίασης κλπ</a:t>
            </a:r>
          </a:p>
          <a:p>
            <a:pPr algn="just">
              <a:spcBef>
                <a:spcPct val="50000"/>
              </a:spcBef>
            </a:pPr>
            <a:r>
              <a:rPr lang="el-GR"/>
              <a:t>Ο κίνδυνος διαρκεί συγκεκριμένη και περιορισμένη χρονική περίοδο και ο δείκτης προσβολής εκφράζει την ολική «αθροιστική» επίπτωση </a:t>
            </a:r>
          </a:p>
          <a:p>
            <a:pPr algn="just">
              <a:spcBef>
                <a:spcPct val="50000"/>
              </a:spcBef>
            </a:pPr>
            <a:endParaRPr lang="el-G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Text Box 5"/>
          <p:cNvSpPr txBox="1">
            <a:spLocks noChangeArrowheads="1"/>
          </p:cNvSpPr>
          <p:nvPr/>
        </p:nvSpPr>
        <p:spPr bwMode="auto">
          <a:xfrm>
            <a:off x="900113" y="1268413"/>
            <a:ext cx="7416800" cy="2566987"/>
          </a:xfrm>
          <a:prstGeom prst="rect">
            <a:avLst/>
          </a:prstGeom>
          <a:noFill/>
          <a:ln w="9525">
            <a:noFill/>
            <a:miter lim="800000"/>
            <a:headEnd/>
            <a:tailEnd/>
          </a:ln>
          <a:effectLst/>
        </p:spPr>
        <p:txBody>
          <a:bodyPr>
            <a:spAutoFit/>
          </a:bodyPr>
          <a:lstStyle/>
          <a:p>
            <a:pPr>
              <a:spcBef>
                <a:spcPct val="50000"/>
              </a:spcBef>
              <a:buFontTx/>
              <a:buChar char="•"/>
            </a:pPr>
            <a:r>
              <a:rPr lang="el-GR"/>
              <a:t>Είναι ο αριθμός των ατόμων που νοσούν διαιρούμενος με το σύνολο των νοσούντων και μη ατόμων πολλαπλασιαζόμενο επί 100</a:t>
            </a:r>
          </a:p>
          <a:p>
            <a:pPr>
              <a:spcBef>
                <a:spcPct val="50000"/>
              </a:spcBef>
              <a:buFontTx/>
              <a:buChar char="•"/>
            </a:pPr>
            <a:r>
              <a:rPr lang="el-GR"/>
              <a:t>Αριθμός ασθενών / σύνολο εκτεθέντων x 100%</a:t>
            </a:r>
          </a:p>
          <a:p>
            <a:pPr>
              <a:spcBef>
                <a:spcPct val="50000"/>
              </a:spcBef>
            </a:pPr>
            <a:r>
              <a:rPr lang="el-GR"/>
              <a:t>				ή </a:t>
            </a:r>
          </a:p>
          <a:p>
            <a:pPr>
              <a:spcBef>
                <a:spcPct val="50000"/>
              </a:spcBef>
              <a:buFontTx/>
              <a:buChar char="•"/>
            </a:pPr>
            <a:r>
              <a:rPr lang="el-GR"/>
              <a:t>Αριθμός ασθενών / σύνολο ατόμων μη εκτεθέντων x 100%</a:t>
            </a:r>
          </a:p>
          <a:p>
            <a:pPr>
              <a:spcBef>
                <a:spcPct val="50000"/>
              </a:spcBef>
            </a:pPr>
            <a:endParaRPr lang="el-G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3203575" y="3213100"/>
            <a:ext cx="4032250" cy="0"/>
          </a:xfrm>
          <a:prstGeom prst="line">
            <a:avLst/>
          </a:prstGeom>
          <a:noFill/>
          <a:ln w="38100">
            <a:solidFill>
              <a:schemeClr val="tx1"/>
            </a:solidFill>
            <a:round/>
            <a:headEnd/>
            <a:tailEnd/>
          </a:ln>
          <a:effectLst/>
        </p:spPr>
        <p:txBody>
          <a:bodyPr/>
          <a:lstStyle/>
          <a:p>
            <a:endParaRPr lang="el-GR"/>
          </a:p>
        </p:txBody>
      </p:sp>
      <p:sp>
        <p:nvSpPr>
          <p:cNvPr id="93187" name="Text Box 3"/>
          <p:cNvSpPr txBox="1">
            <a:spLocks noChangeArrowheads="1"/>
          </p:cNvSpPr>
          <p:nvPr/>
        </p:nvSpPr>
        <p:spPr bwMode="auto">
          <a:xfrm>
            <a:off x="7677150" y="3087688"/>
            <a:ext cx="717550" cy="366712"/>
          </a:xfrm>
          <a:prstGeom prst="rect">
            <a:avLst/>
          </a:prstGeom>
          <a:noFill/>
          <a:ln w="9525">
            <a:noFill/>
            <a:miter lim="800000"/>
            <a:headEnd/>
            <a:tailEnd/>
          </a:ln>
          <a:effectLst/>
        </p:spPr>
        <p:txBody>
          <a:bodyPr wrap="none">
            <a:spAutoFit/>
          </a:bodyPr>
          <a:lstStyle/>
          <a:p>
            <a:r>
              <a:rPr lang="el-GR"/>
              <a:t>Χ100</a:t>
            </a:r>
          </a:p>
        </p:txBody>
      </p:sp>
      <p:sp>
        <p:nvSpPr>
          <p:cNvPr id="93188" name="Text Box 4"/>
          <p:cNvSpPr txBox="1">
            <a:spLocks noChangeArrowheads="1"/>
          </p:cNvSpPr>
          <p:nvPr/>
        </p:nvSpPr>
        <p:spPr bwMode="auto">
          <a:xfrm>
            <a:off x="3227388" y="2630488"/>
            <a:ext cx="4271554" cy="369332"/>
          </a:xfrm>
          <a:prstGeom prst="rect">
            <a:avLst/>
          </a:prstGeom>
          <a:noFill/>
          <a:ln w="9525">
            <a:noFill/>
            <a:miter lim="800000"/>
            <a:headEnd/>
            <a:tailEnd/>
          </a:ln>
          <a:effectLst/>
        </p:spPr>
        <p:txBody>
          <a:bodyPr wrap="none">
            <a:spAutoFit/>
          </a:bodyPr>
          <a:lstStyle/>
          <a:p>
            <a:r>
              <a:rPr lang="el-GR"/>
              <a:t>Άτομα που έφαγαν κρέας και ασθένησαν </a:t>
            </a:r>
          </a:p>
        </p:txBody>
      </p:sp>
      <p:sp>
        <p:nvSpPr>
          <p:cNvPr id="93189" name="Text Box 5"/>
          <p:cNvSpPr txBox="1">
            <a:spLocks noChangeArrowheads="1"/>
          </p:cNvSpPr>
          <p:nvPr/>
        </p:nvSpPr>
        <p:spPr bwMode="auto">
          <a:xfrm>
            <a:off x="3538538" y="3278188"/>
            <a:ext cx="3615605" cy="369332"/>
          </a:xfrm>
          <a:prstGeom prst="rect">
            <a:avLst/>
          </a:prstGeom>
          <a:noFill/>
          <a:ln w="9525">
            <a:noFill/>
            <a:miter lim="800000"/>
            <a:headEnd/>
            <a:tailEnd/>
          </a:ln>
          <a:effectLst/>
        </p:spPr>
        <p:txBody>
          <a:bodyPr wrap="none">
            <a:spAutoFit/>
          </a:bodyPr>
          <a:lstStyle/>
          <a:p>
            <a:r>
              <a:rPr lang="el-GR"/>
              <a:t>Σύνολο ατόμων που έφαγαν κρέας</a:t>
            </a:r>
          </a:p>
        </p:txBody>
      </p:sp>
      <p:sp>
        <p:nvSpPr>
          <p:cNvPr id="93190" name="Text Box 6"/>
          <p:cNvSpPr txBox="1">
            <a:spLocks noChangeArrowheads="1"/>
          </p:cNvSpPr>
          <p:nvPr/>
        </p:nvSpPr>
        <p:spPr bwMode="auto">
          <a:xfrm>
            <a:off x="193675" y="2846388"/>
            <a:ext cx="2101857" cy="646331"/>
          </a:xfrm>
          <a:prstGeom prst="rect">
            <a:avLst/>
          </a:prstGeom>
          <a:noFill/>
          <a:ln w="9525">
            <a:noFill/>
            <a:miter lim="800000"/>
            <a:headEnd/>
            <a:tailEnd/>
          </a:ln>
          <a:effectLst/>
        </p:spPr>
        <p:txBody>
          <a:bodyPr wrap="none">
            <a:spAutoFit/>
          </a:bodyPr>
          <a:lstStyle/>
          <a:p>
            <a:pPr algn="ctr"/>
            <a:r>
              <a:rPr lang="el-GR"/>
              <a:t>Δείκτης προσβολής</a:t>
            </a:r>
          </a:p>
          <a:p>
            <a:pPr algn="ctr"/>
            <a:r>
              <a:rPr lang="el-GR"/>
              <a:t>για το κρέας</a:t>
            </a:r>
          </a:p>
        </p:txBody>
      </p:sp>
      <p:sp>
        <p:nvSpPr>
          <p:cNvPr id="93191" name="Text Box 7"/>
          <p:cNvSpPr txBox="1">
            <a:spLocks noChangeArrowheads="1"/>
          </p:cNvSpPr>
          <p:nvPr/>
        </p:nvSpPr>
        <p:spPr bwMode="auto">
          <a:xfrm>
            <a:off x="2679700" y="3014663"/>
            <a:ext cx="322263" cy="366712"/>
          </a:xfrm>
          <a:prstGeom prst="rect">
            <a:avLst/>
          </a:prstGeom>
          <a:noFill/>
          <a:ln w="9525">
            <a:noFill/>
            <a:miter lim="800000"/>
            <a:headEnd/>
            <a:tailEnd/>
          </a:ln>
          <a:effectLst/>
        </p:spPr>
        <p:txBody>
          <a:bodyPr wrap="none">
            <a:spAutoFit/>
          </a:bodyPr>
          <a:lstStyle/>
          <a:p>
            <a:r>
              <a:rPr lang="el-GR"/>
              <a:t>=</a:t>
            </a:r>
          </a:p>
        </p:txBody>
      </p:sp>
      <p:sp>
        <p:nvSpPr>
          <p:cNvPr id="93192" name="Text Box 8"/>
          <p:cNvSpPr txBox="1">
            <a:spLocks noChangeArrowheads="1"/>
          </p:cNvSpPr>
          <p:nvPr/>
        </p:nvSpPr>
        <p:spPr bwMode="auto">
          <a:xfrm>
            <a:off x="827088" y="692150"/>
            <a:ext cx="7848600" cy="641350"/>
          </a:xfrm>
          <a:prstGeom prst="rect">
            <a:avLst/>
          </a:prstGeom>
          <a:noFill/>
          <a:ln w="9525">
            <a:noFill/>
            <a:miter lim="800000"/>
            <a:headEnd/>
            <a:tailEnd/>
          </a:ln>
          <a:effectLst/>
        </p:spPr>
        <p:txBody>
          <a:bodyPr>
            <a:spAutoFit/>
          </a:bodyPr>
          <a:lstStyle/>
          <a:p>
            <a:pPr>
              <a:spcBef>
                <a:spcPct val="50000"/>
              </a:spcBef>
            </a:pPr>
            <a:r>
              <a:rPr lang="el-GR"/>
              <a:t>Π.χ διερεύνηση τροφικής δηλητηρίασης. Έλεγχος διαφόρων υπόπτων τροφίμων</a:t>
            </a:r>
          </a:p>
        </p:txBody>
      </p:sp>
      <p:graphicFrame>
        <p:nvGraphicFramePr>
          <p:cNvPr id="93237" name="Group 53"/>
          <p:cNvGraphicFramePr>
            <a:graphicFrameLocks noGrp="1"/>
          </p:cNvGraphicFramePr>
          <p:nvPr/>
        </p:nvGraphicFramePr>
        <p:xfrm>
          <a:off x="900113" y="4292600"/>
          <a:ext cx="6985000" cy="1512888"/>
        </p:xfrm>
        <a:graphic>
          <a:graphicData uri="http://schemas.openxmlformats.org/drawingml/2006/table">
            <a:tbl>
              <a:tblPr/>
              <a:tblGrid>
                <a:gridCol w="1252537"/>
                <a:gridCol w="1254125"/>
                <a:gridCol w="1254125"/>
                <a:gridCol w="1255713"/>
                <a:gridCol w="1968500"/>
              </a:tblGrid>
              <a:tr h="493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2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1200" b="1" i="0" u="none" strike="noStrike" cap="none" normalizeH="0" baseline="0" dirty="0" smtClean="0">
                          <a:ln>
                            <a:noFill/>
                          </a:ln>
                          <a:solidFill>
                            <a:schemeClr val="tx1"/>
                          </a:solidFill>
                          <a:effectLst/>
                          <a:latin typeface="Century Gothic" pitchFamily="34" charset="0"/>
                        </a:rPr>
                        <a:t>Νόσος </a:t>
                      </a:r>
                      <a:endParaRPr kumimoji="0" lang="en-US" sz="12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1200" b="1" i="0" u="none" strike="noStrike" cap="none" normalizeH="0" baseline="0" smtClean="0">
                          <a:ln>
                            <a:noFill/>
                          </a:ln>
                          <a:solidFill>
                            <a:schemeClr val="tx1"/>
                          </a:solidFill>
                          <a:effectLst/>
                          <a:latin typeface="Century Gothic" pitchFamily="34" charset="0"/>
                        </a:rPr>
                        <a:t>Καλά </a:t>
                      </a:r>
                      <a:endParaRPr kumimoji="0" lang="en-US" sz="12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1200" b="1" i="0" u="none" strike="noStrike" cap="none" normalizeH="0" baseline="0" smtClean="0">
                          <a:ln>
                            <a:noFill/>
                          </a:ln>
                          <a:solidFill>
                            <a:schemeClr val="tx1"/>
                          </a:solidFill>
                          <a:effectLst/>
                          <a:latin typeface="Century Gothic" pitchFamily="34" charset="0"/>
                        </a:rPr>
                        <a:t>Σύνολο </a:t>
                      </a:r>
                      <a:endParaRPr kumimoji="0" lang="en-US" sz="12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1200" b="1" i="0" u="none" strike="noStrike" cap="none" normalizeH="0" baseline="0" smtClean="0">
                          <a:ln>
                            <a:noFill/>
                          </a:ln>
                          <a:solidFill>
                            <a:schemeClr val="tx1"/>
                          </a:solidFill>
                          <a:effectLst/>
                          <a:latin typeface="Century Gothic" pitchFamily="34" charset="0"/>
                        </a:rPr>
                        <a:t>Δείκτης </a:t>
                      </a:r>
                      <a:endParaRPr kumimoji="0" lang="en-US" sz="12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1200" b="1" i="0" u="none" strike="noStrike" cap="none" normalizeH="0" baseline="0" smtClean="0">
                          <a:ln>
                            <a:noFill/>
                          </a:ln>
                          <a:solidFill>
                            <a:schemeClr val="tx1"/>
                          </a:solidFill>
                          <a:effectLst/>
                          <a:latin typeface="Century Gothic" pitchFamily="34" charset="0"/>
                        </a:rPr>
                        <a:t>Έφαγαν κρέας</a:t>
                      </a:r>
                      <a:endParaRPr kumimoji="0" lang="en-US" sz="12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dirty="0" smtClean="0">
                          <a:ln>
                            <a:noFill/>
                          </a:ln>
                          <a:solidFill>
                            <a:schemeClr val="tx1"/>
                          </a:solidFill>
                          <a:effectLst/>
                          <a:latin typeface="Century Gothic"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dirty="0" smtClean="0">
                          <a:ln>
                            <a:noFill/>
                          </a:ln>
                          <a:solidFill>
                            <a:schemeClr val="tx1"/>
                          </a:solidFill>
                          <a:effectLst/>
                          <a:latin typeface="Century Gothic"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smtClean="0">
                          <a:ln>
                            <a:noFill/>
                          </a:ln>
                          <a:solidFill>
                            <a:schemeClr val="tx1"/>
                          </a:solidFill>
                          <a:effectLst/>
                          <a:latin typeface="Century Gothic"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smtClean="0">
                          <a:ln>
                            <a:noFill/>
                          </a:ln>
                          <a:solidFill>
                            <a:schemeClr val="tx1"/>
                          </a:solidFill>
                          <a:effectLst/>
                          <a:latin typeface="Century Gothic" pitchFamily="34" charset="0"/>
                        </a:rPr>
                        <a:t>7/10=70%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1200" b="1" i="0" u="none" strike="noStrike" cap="none" normalizeH="0" baseline="0" smtClean="0">
                          <a:ln>
                            <a:noFill/>
                          </a:ln>
                          <a:solidFill>
                            <a:schemeClr val="tx1"/>
                          </a:solidFill>
                          <a:effectLst/>
                          <a:latin typeface="Century Gothic" pitchFamily="34" charset="0"/>
                        </a:rPr>
                        <a:t>Δεν έφαγαν κρέας</a:t>
                      </a:r>
                      <a:endParaRPr kumimoji="0" lang="en-US" sz="1200" b="1" i="0" u="none" strike="noStrike" cap="none" normalizeH="0" baseline="0" smtClean="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smtClean="0">
                          <a:ln>
                            <a:noFill/>
                          </a:ln>
                          <a:solidFill>
                            <a:schemeClr val="tx1"/>
                          </a:solidFill>
                          <a:effectLst/>
                          <a:latin typeface="Century Gothic"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dirty="0" smtClean="0">
                          <a:ln>
                            <a:noFill/>
                          </a:ln>
                          <a:solidFill>
                            <a:schemeClr val="tx1"/>
                          </a:solidFill>
                          <a:effectLst/>
                          <a:latin typeface="Century Gothic"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dirty="0" smtClean="0">
                          <a:ln>
                            <a:noFill/>
                          </a:ln>
                          <a:solidFill>
                            <a:schemeClr val="tx1"/>
                          </a:solidFill>
                          <a:effectLst/>
                          <a:latin typeface="Century Gothic"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200" b="1" i="0" u="none" strike="noStrike" cap="none" normalizeH="0" baseline="0" dirty="0" smtClean="0">
                          <a:ln>
                            <a:noFill/>
                          </a:ln>
                          <a:solidFill>
                            <a:schemeClr val="tx1"/>
                          </a:solidFill>
                          <a:effectLst/>
                          <a:latin typeface="Century Gothic" pitchFamily="34" charset="0"/>
                        </a:rPr>
                        <a:t>11/18=61%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1547813" y="228600"/>
            <a:ext cx="5472112" cy="1143000"/>
          </a:xfrm>
        </p:spPr>
        <p:txBody>
          <a:bodyPr/>
          <a:lstStyle/>
          <a:p>
            <a:r>
              <a:rPr lang="el-GR" sz="2400">
                <a:solidFill>
                  <a:schemeClr val="tx1"/>
                </a:solidFill>
                <a:latin typeface="Century Gothic" pitchFamily="34" charset="0"/>
              </a:rPr>
              <a:t>Αντιστοιχία δεικτών προσβολής</a:t>
            </a:r>
          </a:p>
        </p:txBody>
      </p:sp>
      <p:sp>
        <p:nvSpPr>
          <p:cNvPr id="97284" name="Text Box 4"/>
          <p:cNvSpPr txBox="1">
            <a:spLocks noChangeArrowheads="1"/>
          </p:cNvSpPr>
          <p:nvPr/>
        </p:nvSpPr>
        <p:spPr bwMode="auto">
          <a:xfrm>
            <a:off x="250825" y="1341438"/>
            <a:ext cx="8424863" cy="5041900"/>
          </a:xfrm>
          <a:prstGeom prst="rect">
            <a:avLst/>
          </a:prstGeom>
          <a:noFill/>
          <a:ln w="9525">
            <a:noFill/>
            <a:miter lim="800000"/>
            <a:headEnd/>
            <a:tailEnd/>
          </a:ln>
          <a:effectLst/>
        </p:spPr>
        <p:txBody>
          <a:bodyPr>
            <a:spAutoFit/>
          </a:bodyPr>
          <a:lstStyle/>
          <a:p>
            <a:pPr>
              <a:spcBef>
                <a:spcPct val="50000"/>
              </a:spcBef>
            </a:pPr>
            <a:r>
              <a:rPr lang="el-GR"/>
              <a:t>Οι επιδημιολόγοι ενδιαφέρονται για την αναλογία των δεικτών προσβολής</a:t>
            </a:r>
          </a:p>
          <a:p>
            <a:pPr>
              <a:spcBef>
                <a:spcPct val="50000"/>
              </a:spcBef>
            </a:pPr>
            <a:r>
              <a:rPr lang="el-GR"/>
              <a:t>Παράδειγμα : </a:t>
            </a:r>
          </a:p>
          <a:p>
            <a:pPr>
              <a:spcBef>
                <a:spcPct val="50000"/>
              </a:spcBef>
            </a:pPr>
            <a:r>
              <a:rPr lang="el-GR"/>
              <a:t>Δ. προσβολής %για άτομα που νόσησαν /  Δ. προσβολής για άτομα που δεν νόσησαν</a:t>
            </a:r>
          </a:p>
          <a:p>
            <a:pPr>
              <a:spcBef>
                <a:spcPct val="50000"/>
              </a:spcBef>
            </a:pPr>
            <a:r>
              <a:rPr lang="el-GR"/>
              <a:t>	70%/61% = 1.14</a:t>
            </a:r>
          </a:p>
          <a:p>
            <a:pPr>
              <a:spcBef>
                <a:spcPct val="50000"/>
              </a:spcBef>
            </a:pPr>
            <a:r>
              <a:rPr lang="el-GR"/>
              <a:t>Μετά την σύγκριση </a:t>
            </a:r>
          </a:p>
          <a:p>
            <a:pPr>
              <a:spcBef>
                <a:spcPct val="50000"/>
              </a:spcBef>
              <a:buFontTx/>
              <a:buChar char="•"/>
            </a:pPr>
            <a:r>
              <a:rPr lang="el-GR"/>
              <a:t>Αναλογία ίση με 1.0 σημαίνει ότι δεν υπάρχει αυξημένος ή μειωμένος κίνδυνος νόσου μετά την κατανάλωση κρέατος.</a:t>
            </a:r>
          </a:p>
          <a:p>
            <a:pPr>
              <a:spcBef>
                <a:spcPct val="50000"/>
              </a:spcBef>
              <a:buFontTx/>
              <a:buChar char="•"/>
            </a:pPr>
            <a:r>
              <a:rPr lang="el-GR"/>
              <a:t>Αναλογία μεγαλύτερη από 1.0 σημαίνει ότι υπάρχει αυξημένος νόσου μετά την κατανάλωση κρέατος.</a:t>
            </a:r>
          </a:p>
          <a:p>
            <a:pPr>
              <a:spcBef>
                <a:spcPct val="50000"/>
              </a:spcBef>
            </a:pPr>
            <a:r>
              <a:rPr lang="el-GR"/>
              <a:t>Αναλογία μικρότερη από 1.0 σημαίνει ότι υπάρχει μειωμένος κίνδυνος νόσου μετά την κατανάλωση κρέατος.</a:t>
            </a:r>
          </a:p>
          <a:p>
            <a:pPr>
              <a:spcBef>
                <a:spcPct val="50000"/>
              </a:spcBef>
            </a:pPr>
            <a:r>
              <a:rPr lang="el-GR"/>
              <a:t>Ωστόσο, η αναλογία 1.15, πολύ κοντά στο 1.0, σημαίνει ότι η βρώση κρέατος δεν είναι ο πιθανός παράγοντας της νόσου.</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1331913" y="228600"/>
            <a:ext cx="6264275" cy="608013"/>
          </a:xfrm>
        </p:spPr>
        <p:txBody>
          <a:bodyPr/>
          <a:lstStyle/>
          <a:p>
            <a:r>
              <a:rPr lang="el-GR" sz="2000">
                <a:solidFill>
                  <a:schemeClr val="tx1"/>
                </a:solidFill>
                <a:latin typeface="Century Gothic" pitchFamily="34" charset="0"/>
              </a:rPr>
              <a:t>Επιδημίες μολυσματικών λοιμωδών νοσημάτων</a:t>
            </a:r>
          </a:p>
        </p:txBody>
      </p:sp>
      <p:sp>
        <p:nvSpPr>
          <p:cNvPr id="101381" name="Text Box 5"/>
          <p:cNvSpPr txBox="1">
            <a:spLocks noChangeArrowheads="1"/>
          </p:cNvSpPr>
          <p:nvPr/>
        </p:nvSpPr>
        <p:spPr bwMode="auto">
          <a:xfrm>
            <a:off x="323850" y="1412875"/>
            <a:ext cx="8351838" cy="2979738"/>
          </a:xfrm>
          <a:prstGeom prst="rect">
            <a:avLst/>
          </a:prstGeom>
          <a:noFill/>
          <a:ln w="9525">
            <a:noFill/>
            <a:miter lim="800000"/>
            <a:headEnd/>
            <a:tailEnd/>
          </a:ln>
          <a:effectLst/>
        </p:spPr>
        <p:txBody>
          <a:bodyPr>
            <a:spAutoFit/>
          </a:bodyPr>
          <a:lstStyle/>
          <a:p>
            <a:pPr algn="just">
              <a:spcBef>
                <a:spcPct val="50000"/>
              </a:spcBef>
            </a:pPr>
            <a:r>
              <a:rPr lang="el-GR"/>
              <a:t>Δείκτης δευτερογενούς προσβολής: μέτρηση της ικανότητας διασποράς ενός λοιμογόνου παράγοντα σε κλειστούς πληθυσμούς και κατά τεκμήριο ελεγχόμενους πληθυσμούς</a:t>
            </a:r>
          </a:p>
          <a:p>
            <a:pPr algn="just">
              <a:spcBef>
                <a:spcPct val="50000"/>
              </a:spcBef>
            </a:pPr>
            <a:r>
              <a:rPr lang="el-GR"/>
              <a:t>Παράδειγμα 1ο </a:t>
            </a:r>
          </a:p>
          <a:p>
            <a:pPr algn="just">
              <a:spcBef>
                <a:spcPct val="50000"/>
              </a:spcBef>
            </a:pPr>
            <a:r>
              <a:rPr lang="el-GR"/>
              <a:t>40 εσωτερικοί μαθητές</a:t>
            </a:r>
          </a:p>
          <a:p>
            <a:pPr algn="just">
              <a:spcBef>
                <a:spcPct val="50000"/>
              </a:spcBef>
            </a:pPr>
            <a:r>
              <a:rPr lang="el-GR"/>
              <a:t>10 έχουν ανοσία για τη νόσο Α</a:t>
            </a:r>
          </a:p>
          <a:p>
            <a:pPr algn="just">
              <a:spcBef>
                <a:spcPct val="50000"/>
              </a:spcBef>
            </a:pPr>
            <a:r>
              <a:rPr lang="el-GR"/>
              <a:t>2 μολύνονται έξω από το σχολείο</a:t>
            </a:r>
          </a:p>
          <a:p>
            <a:pPr algn="just">
              <a:spcBef>
                <a:spcPct val="50000"/>
              </a:spcBef>
            </a:pPr>
            <a:r>
              <a:rPr lang="el-GR"/>
              <a:t>7 μαθητές προσβάλλονται στη συνέχεια</a:t>
            </a:r>
          </a:p>
        </p:txBody>
      </p:sp>
      <p:sp>
        <p:nvSpPr>
          <p:cNvPr id="101382" name="Line 6"/>
          <p:cNvSpPr>
            <a:spLocks noChangeShapeType="1"/>
          </p:cNvSpPr>
          <p:nvPr/>
        </p:nvSpPr>
        <p:spPr bwMode="auto">
          <a:xfrm>
            <a:off x="2771775" y="5353050"/>
            <a:ext cx="4176713" cy="0"/>
          </a:xfrm>
          <a:prstGeom prst="line">
            <a:avLst/>
          </a:prstGeom>
          <a:noFill/>
          <a:ln w="38100">
            <a:solidFill>
              <a:schemeClr val="tx1"/>
            </a:solidFill>
            <a:round/>
            <a:headEnd/>
            <a:tailEnd/>
          </a:ln>
          <a:effectLst/>
        </p:spPr>
        <p:txBody>
          <a:bodyPr/>
          <a:lstStyle/>
          <a:p>
            <a:endParaRPr lang="el-GR"/>
          </a:p>
        </p:txBody>
      </p:sp>
      <p:sp>
        <p:nvSpPr>
          <p:cNvPr id="101383" name="Text Box 7"/>
          <p:cNvSpPr txBox="1">
            <a:spLocks noChangeArrowheads="1"/>
          </p:cNvSpPr>
          <p:nvPr/>
        </p:nvSpPr>
        <p:spPr bwMode="auto">
          <a:xfrm>
            <a:off x="7092950" y="5202238"/>
            <a:ext cx="1477963" cy="366712"/>
          </a:xfrm>
          <a:prstGeom prst="rect">
            <a:avLst/>
          </a:prstGeom>
          <a:noFill/>
          <a:ln w="9525">
            <a:noFill/>
            <a:miter lim="800000"/>
            <a:headEnd/>
            <a:tailEnd/>
          </a:ln>
          <a:effectLst/>
        </p:spPr>
        <p:txBody>
          <a:bodyPr wrap="none">
            <a:spAutoFit/>
          </a:bodyPr>
          <a:lstStyle/>
          <a:p>
            <a:r>
              <a:rPr lang="el-GR">
                <a:cs typeface="Arial" charset="0"/>
              </a:rPr>
              <a:t>Χ 100 = 25%</a:t>
            </a:r>
          </a:p>
        </p:txBody>
      </p:sp>
      <p:sp>
        <p:nvSpPr>
          <p:cNvPr id="101384" name="Text Box 8"/>
          <p:cNvSpPr txBox="1">
            <a:spLocks noChangeArrowheads="1"/>
          </p:cNvSpPr>
          <p:nvPr/>
        </p:nvSpPr>
        <p:spPr bwMode="auto">
          <a:xfrm>
            <a:off x="3544888" y="4794250"/>
            <a:ext cx="2688941" cy="369332"/>
          </a:xfrm>
          <a:prstGeom prst="rect">
            <a:avLst/>
          </a:prstGeom>
          <a:noFill/>
          <a:ln w="9525">
            <a:noFill/>
            <a:miter lim="800000"/>
            <a:headEnd/>
            <a:tailEnd/>
          </a:ln>
          <a:effectLst/>
        </p:spPr>
        <p:txBody>
          <a:bodyPr wrap="none">
            <a:spAutoFit/>
          </a:bodyPr>
          <a:lstStyle/>
          <a:p>
            <a:r>
              <a:rPr lang="el-GR"/>
              <a:t>Δευτερογενή κρούσματα </a:t>
            </a:r>
          </a:p>
        </p:txBody>
      </p:sp>
      <p:sp>
        <p:nvSpPr>
          <p:cNvPr id="101385" name="Text Box 9"/>
          <p:cNvSpPr txBox="1">
            <a:spLocks noChangeArrowheads="1"/>
          </p:cNvSpPr>
          <p:nvPr/>
        </p:nvSpPr>
        <p:spPr bwMode="auto">
          <a:xfrm>
            <a:off x="3151188" y="5370513"/>
            <a:ext cx="3355790" cy="923330"/>
          </a:xfrm>
          <a:prstGeom prst="rect">
            <a:avLst/>
          </a:prstGeom>
          <a:noFill/>
          <a:ln w="9525">
            <a:noFill/>
            <a:miter lim="800000"/>
            <a:headEnd/>
            <a:tailEnd/>
          </a:ln>
          <a:effectLst/>
        </p:spPr>
        <p:txBody>
          <a:bodyPr wrap="none">
            <a:spAutoFit/>
          </a:bodyPr>
          <a:lstStyle/>
          <a:p>
            <a:pPr algn="ctr"/>
            <a:r>
              <a:rPr lang="el-GR"/>
              <a:t>Σύνολο ατόμων που εκτέθηκαν</a:t>
            </a:r>
          </a:p>
          <a:p>
            <a:pPr algn="ctr"/>
            <a:r>
              <a:rPr lang="el-GR"/>
              <a:t>μείον τα πρωτογενή κρούσματα</a:t>
            </a:r>
          </a:p>
          <a:p>
            <a:pPr algn="ctr"/>
            <a:r>
              <a:rPr lang="el-GR"/>
              <a:t>μείον τα άνοσα άτομα</a:t>
            </a:r>
          </a:p>
        </p:txBody>
      </p:sp>
      <p:sp>
        <p:nvSpPr>
          <p:cNvPr id="101386" name="Text Box 10"/>
          <p:cNvSpPr txBox="1">
            <a:spLocks noChangeArrowheads="1"/>
          </p:cNvSpPr>
          <p:nvPr/>
        </p:nvSpPr>
        <p:spPr bwMode="auto">
          <a:xfrm>
            <a:off x="358775" y="4862513"/>
            <a:ext cx="1719637" cy="923330"/>
          </a:xfrm>
          <a:prstGeom prst="rect">
            <a:avLst/>
          </a:prstGeom>
          <a:noFill/>
          <a:ln w="9525">
            <a:noFill/>
            <a:miter lim="800000"/>
            <a:headEnd/>
            <a:tailEnd/>
          </a:ln>
          <a:effectLst/>
        </p:spPr>
        <p:txBody>
          <a:bodyPr wrap="none">
            <a:spAutoFit/>
          </a:bodyPr>
          <a:lstStyle/>
          <a:p>
            <a:pPr algn="ctr"/>
            <a:r>
              <a:rPr lang="el-GR"/>
              <a:t>Δείκτης </a:t>
            </a:r>
          </a:p>
          <a:p>
            <a:pPr algn="ctr"/>
            <a:r>
              <a:rPr lang="el-GR"/>
              <a:t>δευτερογενούς </a:t>
            </a:r>
          </a:p>
          <a:p>
            <a:pPr algn="ctr"/>
            <a:r>
              <a:rPr lang="el-GR"/>
              <a:t>προσβολής</a:t>
            </a:r>
          </a:p>
        </p:txBody>
      </p:sp>
      <p:sp>
        <p:nvSpPr>
          <p:cNvPr id="101387" name="Text Box 11"/>
          <p:cNvSpPr txBox="1">
            <a:spLocks noChangeArrowheads="1"/>
          </p:cNvSpPr>
          <p:nvPr/>
        </p:nvSpPr>
        <p:spPr bwMode="auto">
          <a:xfrm>
            <a:off x="2463800" y="5154613"/>
            <a:ext cx="320675" cy="366712"/>
          </a:xfrm>
          <a:prstGeom prst="rect">
            <a:avLst/>
          </a:prstGeom>
          <a:noFill/>
          <a:ln w="9525">
            <a:noFill/>
            <a:miter lim="800000"/>
            <a:headEnd/>
            <a:tailEnd/>
          </a:ln>
          <a:effectLst/>
        </p:spPr>
        <p:txBody>
          <a:bodyPr wrap="none">
            <a:spAutoFit/>
          </a:bodyPr>
          <a:lstStyle/>
          <a:p>
            <a:r>
              <a:rPr lang="el-GR"/>
              <a: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395288" y="692150"/>
            <a:ext cx="8208962" cy="3277820"/>
          </a:xfrm>
          <a:prstGeom prst="rect">
            <a:avLst/>
          </a:prstGeom>
          <a:noFill/>
          <a:ln w="9525">
            <a:noFill/>
            <a:miter lim="800000"/>
            <a:headEnd/>
            <a:tailEnd/>
          </a:ln>
          <a:effectLst/>
        </p:spPr>
        <p:txBody>
          <a:bodyPr>
            <a:spAutoFit/>
          </a:bodyPr>
          <a:lstStyle/>
          <a:p>
            <a:pPr>
              <a:spcBef>
                <a:spcPct val="50000"/>
              </a:spcBef>
            </a:pPr>
            <a:r>
              <a:rPr lang="el-GR" dirty="0"/>
              <a:t>Παράδειγμα 2ο</a:t>
            </a:r>
          </a:p>
          <a:p>
            <a:pPr>
              <a:spcBef>
                <a:spcPct val="50000"/>
              </a:spcBef>
            </a:pPr>
            <a:r>
              <a:rPr lang="el-GR" dirty="0"/>
              <a:t>5 μαθητές προσβάλλονται</a:t>
            </a:r>
          </a:p>
          <a:p>
            <a:pPr>
              <a:spcBef>
                <a:spcPct val="50000"/>
              </a:spcBef>
            </a:pPr>
            <a:r>
              <a:rPr lang="el-GR" dirty="0"/>
              <a:t>Οικογένεια 1ου : 5 παιδιά  Οικογένεια 2ου : 4 παιδιά</a:t>
            </a:r>
          </a:p>
          <a:p>
            <a:pPr>
              <a:spcBef>
                <a:spcPct val="50000"/>
              </a:spcBef>
            </a:pPr>
            <a:r>
              <a:rPr lang="el-GR" dirty="0"/>
              <a:t>Οικογένεια 3ου : 2 παιδιά  Οικογένεια 4ου : 4 παιδιά</a:t>
            </a:r>
          </a:p>
          <a:p>
            <a:pPr>
              <a:spcBef>
                <a:spcPct val="50000"/>
              </a:spcBef>
            </a:pPr>
            <a:r>
              <a:rPr lang="el-GR" dirty="0"/>
              <a:t>Οικογένεια 5ου : 2 παιδιά</a:t>
            </a:r>
          </a:p>
          <a:p>
            <a:pPr>
              <a:spcBef>
                <a:spcPct val="50000"/>
              </a:spcBef>
            </a:pPr>
            <a:r>
              <a:rPr lang="el-GR" dirty="0"/>
              <a:t>Από τα αδέλφια των 5 παιδιών τα 2 έχουν νοσήσει και τα άλλα είναι </a:t>
            </a:r>
            <a:r>
              <a:rPr lang="el-GR" dirty="0" err="1"/>
              <a:t>επίνοσα</a:t>
            </a:r>
            <a:endParaRPr lang="el-GR" dirty="0"/>
          </a:p>
          <a:p>
            <a:pPr>
              <a:spcBef>
                <a:spcPct val="50000"/>
              </a:spcBef>
            </a:pPr>
            <a:r>
              <a:rPr lang="el-GR" dirty="0"/>
              <a:t>Στα </a:t>
            </a:r>
            <a:r>
              <a:rPr lang="el-GR" dirty="0" err="1"/>
              <a:t>επίνοσα</a:t>
            </a:r>
            <a:r>
              <a:rPr lang="el-GR" dirty="0"/>
              <a:t> σημειώνονται άλλα 2 κρούσματα</a:t>
            </a:r>
          </a:p>
          <a:p>
            <a:pPr>
              <a:spcBef>
                <a:spcPct val="50000"/>
              </a:spcBef>
            </a:pPr>
            <a:endParaRPr lang="el-GR" dirty="0"/>
          </a:p>
        </p:txBody>
      </p:sp>
      <p:sp>
        <p:nvSpPr>
          <p:cNvPr id="105476" name="Text Box 4"/>
          <p:cNvSpPr txBox="1">
            <a:spLocks noChangeArrowheads="1"/>
          </p:cNvSpPr>
          <p:nvPr/>
        </p:nvSpPr>
        <p:spPr bwMode="auto">
          <a:xfrm>
            <a:off x="1258888" y="4791075"/>
            <a:ext cx="2489200" cy="641350"/>
          </a:xfrm>
          <a:prstGeom prst="rect">
            <a:avLst/>
          </a:prstGeom>
          <a:noFill/>
          <a:ln w="9525">
            <a:noFill/>
            <a:miter lim="800000"/>
            <a:headEnd/>
            <a:tailEnd/>
          </a:ln>
          <a:effectLst/>
        </p:spPr>
        <p:txBody>
          <a:bodyPr wrap="none">
            <a:spAutoFit/>
          </a:bodyPr>
          <a:lstStyle/>
          <a:p>
            <a:r>
              <a:rPr lang="el-GR">
                <a:cs typeface="Arial" charset="0"/>
              </a:rPr>
              <a:t>Δείκτης δευτερογενούς</a:t>
            </a:r>
          </a:p>
          <a:p>
            <a:r>
              <a:rPr lang="el-GR">
                <a:cs typeface="Arial" charset="0"/>
              </a:rPr>
              <a:t>προσβολής =</a:t>
            </a:r>
          </a:p>
        </p:txBody>
      </p:sp>
      <p:sp>
        <p:nvSpPr>
          <p:cNvPr id="105477" name="Text Box 5"/>
          <p:cNvSpPr txBox="1">
            <a:spLocks noChangeArrowheads="1"/>
          </p:cNvSpPr>
          <p:nvPr/>
        </p:nvSpPr>
        <p:spPr bwMode="auto">
          <a:xfrm>
            <a:off x="4391025" y="4640263"/>
            <a:ext cx="312738" cy="366712"/>
          </a:xfrm>
          <a:prstGeom prst="rect">
            <a:avLst/>
          </a:prstGeom>
          <a:noFill/>
          <a:ln w="9525">
            <a:noFill/>
            <a:miter lim="800000"/>
            <a:headEnd/>
            <a:tailEnd/>
          </a:ln>
          <a:effectLst/>
        </p:spPr>
        <p:txBody>
          <a:bodyPr wrap="none">
            <a:spAutoFit/>
          </a:bodyPr>
          <a:lstStyle/>
          <a:p>
            <a:r>
              <a:rPr lang="el-GR">
                <a:cs typeface="Arial" charset="0"/>
              </a:rPr>
              <a:t>2</a:t>
            </a:r>
          </a:p>
        </p:txBody>
      </p:sp>
      <p:sp>
        <p:nvSpPr>
          <p:cNvPr id="105478" name="Text Box 6"/>
          <p:cNvSpPr txBox="1">
            <a:spLocks noChangeArrowheads="1"/>
          </p:cNvSpPr>
          <p:nvPr/>
        </p:nvSpPr>
        <p:spPr bwMode="auto">
          <a:xfrm>
            <a:off x="4067175" y="5367338"/>
            <a:ext cx="844550" cy="366712"/>
          </a:xfrm>
          <a:prstGeom prst="rect">
            <a:avLst/>
          </a:prstGeom>
          <a:noFill/>
          <a:ln w="9525">
            <a:noFill/>
            <a:miter lim="800000"/>
            <a:headEnd/>
            <a:tailEnd/>
          </a:ln>
          <a:effectLst/>
        </p:spPr>
        <p:txBody>
          <a:bodyPr wrap="none">
            <a:spAutoFit/>
          </a:bodyPr>
          <a:lstStyle/>
          <a:p>
            <a:r>
              <a:rPr lang="el-GR">
                <a:cs typeface="Arial" charset="0"/>
              </a:rPr>
              <a:t>17-5-2</a:t>
            </a:r>
          </a:p>
        </p:txBody>
      </p:sp>
      <p:sp>
        <p:nvSpPr>
          <p:cNvPr id="105479" name="Line 7"/>
          <p:cNvSpPr>
            <a:spLocks noChangeShapeType="1"/>
          </p:cNvSpPr>
          <p:nvPr/>
        </p:nvSpPr>
        <p:spPr bwMode="auto">
          <a:xfrm>
            <a:off x="3851275" y="5224463"/>
            <a:ext cx="1655763" cy="0"/>
          </a:xfrm>
          <a:prstGeom prst="line">
            <a:avLst/>
          </a:prstGeom>
          <a:noFill/>
          <a:ln w="38100">
            <a:solidFill>
              <a:schemeClr val="tx1"/>
            </a:solidFill>
            <a:round/>
            <a:headEnd/>
            <a:tailEnd/>
          </a:ln>
          <a:effectLst/>
        </p:spPr>
        <p:txBody>
          <a:bodyPr/>
          <a:lstStyle/>
          <a:p>
            <a:endParaRPr lang="el-GR"/>
          </a:p>
        </p:txBody>
      </p:sp>
      <p:sp>
        <p:nvSpPr>
          <p:cNvPr id="105480" name="Text Box 8"/>
          <p:cNvSpPr txBox="1">
            <a:spLocks noChangeArrowheads="1"/>
          </p:cNvSpPr>
          <p:nvPr/>
        </p:nvSpPr>
        <p:spPr bwMode="auto">
          <a:xfrm>
            <a:off x="5651500" y="5073650"/>
            <a:ext cx="1414463" cy="366713"/>
          </a:xfrm>
          <a:prstGeom prst="rect">
            <a:avLst/>
          </a:prstGeom>
          <a:noFill/>
          <a:ln w="9525">
            <a:noFill/>
            <a:miter lim="800000"/>
            <a:headEnd/>
            <a:tailEnd/>
          </a:ln>
          <a:effectLst/>
        </p:spPr>
        <p:txBody>
          <a:bodyPr wrap="none">
            <a:spAutoFit/>
          </a:bodyPr>
          <a:lstStyle/>
          <a:p>
            <a:r>
              <a:rPr lang="el-GR">
                <a:cs typeface="Arial" charset="0"/>
              </a:rPr>
              <a:t>Χ100 = 20%</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5603" name="Picture 3"/>
          <p:cNvPicPr>
            <a:picLocks noChangeAspect="1" noChangeArrowheads="1"/>
          </p:cNvPicPr>
          <p:nvPr/>
        </p:nvPicPr>
        <p:blipFill>
          <a:blip r:embed="rId2" cstate="print"/>
          <a:srcRect/>
          <a:stretch>
            <a:fillRect/>
          </a:stretch>
        </p:blipFill>
        <p:spPr bwMode="auto">
          <a:xfrm>
            <a:off x="1094" y="620688"/>
            <a:ext cx="9024607"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5720" y="1643050"/>
            <a:ext cx="8521435" cy="461665"/>
          </a:xfrm>
          <a:prstGeom prst="rect">
            <a:avLst/>
          </a:prstGeom>
          <a:noFill/>
        </p:spPr>
        <p:txBody>
          <a:bodyPr wrap="none" rtlCol="0">
            <a:spAutoFit/>
          </a:bodyPr>
          <a:lstStyle/>
          <a:p>
            <a:r>
              <a:rPr lang="en-US" sz="2400" b="1" dirty="0" smtClean="0"/>
              <a:t>H </a:t>
            </a:r>
            <a:r>
              <a:rPr lang="el-GR" sz="2400" b="1" dirty="0" smtClean="0"/>
              <a:t>συχνότητα των νοσημάτων. Εκτίμηση της νοσηρότητας</a:t>
            </a:r>
            <a:endParaRPr lang="el-GR" sz="2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26626" name="Picture 2"/>
          <p:cNvPicPr>
            <a:picLocks noChangeAspect="1" noChangeArrowheads="1"/>
          </p:cNvPicPr>
          <p:nvPr/>
        </p:nvPicPr>
        <p:blipFill>
          <a:blip r:embed="rId2" cstate="print"/>
          <a:srcRect/>
          <a:stretch>
            <a:fillRect/>
          </a:stretch>
        </p:blipFill>
        <p:spPr bwMode="auto">
          <a:xfrm>
            <a:off x="1357290" y="285728"/>
            <a:ext cx="5286412" cy="5882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7650" name="Picture 2"/>
          <p:cNvPicPr>
            <a:picLocks noChangeAspect="1" noChangeArrowheads="1"/>
          </p:cNvPicPr>
          <p:nvPr/>
        </p:nvPicPr>
        <p:blipFill>
          <a:blip r:embed="rId2" cstate="print"/>
          <a:srcRect/>
          <a:stretch>
            <a:fillRect/>
          </a:stretch>
        </p:blipFill>
        <p:spPr bwMode="auto">
          <a:xfrm>
            <a:off x="683568" y="836712"/>
            <a:ext cx="7456781" cy="5161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4099" name="Text Box 3"/>
          <p:cNvSpPr txBox="1">
            <a:spLocks noChangeArrowheads="1"/>
          </p:cNvSpPr>
          <p:nvPr/>
        </p:nvSpPr>
        <p:spPr bwMode="auto">
          <a:xfrm>
            <a:off x="539750" y="1412875"/>
            <a:ext cx="7848600" cy="42068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Ένα ενδημικό νόσημα θα δημιουργήσει επιδημικές εξάρσεις όταν:</a:t>
            </a:r>
          </a:p>
          <a:p>
            <a:pPr>
              <a:spcBef>
                <a:spcPct val="50000"/>
              </a:spcBef>
            </a:pPr>
            <a:r>
              <a:rPr lang="el-GR" altLang="el-GR" sz="2000">
                <a:latin typeface="Century Gothic" pitchFamily="34" charset="0"/>
              </a:rPr>
              <a:t>1. μεγάλη αύξηση πληθυσμού εντόμων – διαβιβαστών </a:t>
            </a:r>
          </a:p>
          <a:p>
            <a:pPr>
              <a:spcBef>
                <a:spcPct val="50000"/>
              </a:spcBef>
            </a:pPr>
            <a:r>
              <a:rPr lang="el-GR" altLang="el-GR" sz="2000">
                <a:latin typeface="Century Gothic" pitchFamily="34" charset="0"/>
              </a:rPr>
              <a:t>2. μεγάλη αύξηση του αριθμού των επίνοσων (μη άνοσων) ατόμων</a:t>
            </a:r>
          </a:p>
          <a:p>
            <a:pPr>
              <a:spcBef>
                <a:spcPct val="50000"/>
              </a:spcBef>
            </a:pPr>
            <a:r>
              <a:rPr lang="el-GR" altLang="el-GR" sz="2000">
                <a:latin typeface="Century Gothic" pitchFamily="34" charset="0"/>
              </a:rPr>
              <a:t>3. εμφάνιση μιας αντίστοιχης επιζωοτίας (επιδημίας στα ζώα)</a:t>
            </a:r>
          </a:p>
          <a:p>
            <a:pPr>
              <a:spcBef>
                <a:spcPct val="50000"/>
              </a:spcBef>
            </a:pPr>
            <a:endParaRPr lang="el-GR" altLang="el-GR" sz="2000">
              <a:latin typeface="Century Gothic" pitchFamily="34" charset="0"/>
            </a:endParaRPr>
          </a:p>
          <a:p>
            <a:pPr>
              <a:spcBef>
                <a:spcPct val="50000"/>
              </a:spcBef>
            </a:pPr>
            <a:r>
              <a:rPr lang="el-GR" altLang="el-GR" sz="2000">
                <a:latin typeface="Century Gothic" pitchFamily="34" charset="0"/>
              </a:rPr>
              <a:t>Λοιμογόνοι παράγοντες: παράσιτα, μύκητες, βακτήρια, ιοί</a:t>
            </a:r>
          </a:p>
          <a:p>
            <a:pPr>
              <a:spcBef>
                <a:spcPct val="50000"/>
              </a:spcBef>
            </a:pPr>
            <a:r>
              <a:rPr lang="el-GR" altLang="el-GR" sz="2000">
                <a:latin typeface="Century Gothic" pitchFamily="34" charset="0"/>
              </a:rPr>
              <a:t>Ορισμένοι δεν είναι ποτέ λοιμογόνοι</a:t>
            </a:r>
          </a:p>
          <a:p>
            <a:pPr>
              <a:spcBef>
                <a:spcPct val="50000"/>
              </a:spcBef>
            </a:pPr>
            <a:r>
              <a:rPr lang="el-GR" altLang="el-GR" sz="2000">
                <a:latin typeface="Century Gothic" pitchFamily="34" charset="0"/>
              </a:rPr>
              <a:t>Οι λοιμογόνοι δεν προκαλούν μόνο λοιμώδη νοσήματα</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971550" y="620713"/>
            <a:ext cx="7129463" cy="5314950"/>
          </a:xfrm>
          <a:prstGeom prst="rect">
            <a:avLst/>
          </a:prstGeom>
          <a:noFill/>
          <a:ln w="9525">
            <a:noFill/>
            <a:miter lim="800000"/>
            <a:headEnd/>
            <a:tailEnd/>
          </a:ln>
          <a:effectLst/>
        </p:spPr>
        <p:txBody>
          <a:bodyPr>
            <a:spAutoFit/>
          </a:bodyPr>
          <a:lstStyle/>
          <a:p>
            <a:pPr indent="533400" algn="just">
              <a:spcBef>
                <a:spcPct val="50000"/>
              </a:spcBef>
              <a:buFontTx/>
              <a:buChar char="•"/>
            </a:pPr>
            <a:r>
              <a:rPr lang="el-GR"/>
              <a:t>Οι δείκτες νοσηρότητας και θνησιμότητας εκφράζουν την συχνότητα των ποικίλων νοσημάτων και παθολογικών καταστάσεων στους διάφορους πληθυσμούς και, κατά συνέπεια, αποτελούν τα μέτρα αξιολόγησης και συγκρίσεων των πληθυσμών αυτών στον τομέα της υγείας</a:t>
            </a:r>
          </a:p>
          <a:p>
            <a:pPr indent="533400" algn="just">
              <a:spcBef>
                <a:spcPct val="50000"/>
              </a:spcBef>
              <a:buFontTx/>
              <a:buChar char="•"/>
            </a:pPr>
            <a:endParaRPr lang="el-GR"/>
          </a:p>
          <a:p>
            <a:pPr indent="533400" algn="just">
              <a:spcBef>
                <a:spcPct val="50000"/>
              </a:spcBef>
              <a:buFontTx/>
              <a:buChar char="•"/>
            </a:pPr>
            <a:r>
              <a:rPr lang="el-GR"/>
              <a:t>Οι δείκτες εκφράζονται σε σχέση με τον πληθυσμό που αναφέρονται, στον οποίο σημειώθηκαν οι περιπτώσεις ή οι θάνατοι της ή των νόσων που εξετάζονται.</a:t>
            </a:r>
          </a:p>
          <a:p>
            <a:pPr indent="533400" algn="just">
              <a:spcBef>
                <a:spcPct val="50000"/>
              </a:spcBef>
              <a:buFontTx/>
              <a:buChar char="•"/>
            </a:pPr>
            <a:endParaRPr lang="el-GR"/>
          </a:p>
          <a:p>
            <a:pPr indent="533400" algn="just">
              <a:spcBef>
                <a:spcPct val="50000"/>
              </a:spcBef>
              <a:buFontTx/>
              <a:buChar char="•"/>
            </a:pPr>
            <a:r>
              <a:rPr lang="el-GR"/>
              <a:t>Ο πληθυσμός αυτός λέγεται πληθυσμός «αναφοράς» ή «αντιστοιχίας» ή «σε κίνδυνο» και αποτελεί τον παρανομαστή του δείκτη.</a:t>
            </a:r>
          </a:p>
          <a:p>
            <a:pPr indent="533400" algn="just">
              <a:spcBef>
                <a:spcPct val="50000"/>
              </a:spcBef>
              <a:buFontTx/>
              <a:buChar char="•"/>
            </a:pPr>
            <a:endParaRPr lang="el-GR"/>
          </a:p>
          <a:p>
            <a:pPr indent="533400" algn="just">
              <a:spcBef>
                <a:spcPct val="50000"/>
              </a:spcBef>
              <a:buFontTx/>
              <a:buChar char="•"/>
            </a:pPr>
            <a:r>
              <a:rPr lang="el-GR"/>
              <a:t>Ο αριθμητής του δείκτη αποτελεί πάντοτε υποσύνολο του παρανομαστή</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39750" y="981075"/>
            <a:ext cx="8064500" cy="4629150"/>
          </a:xfrm>
          <a:prstGeom prst="rect">
            <a:avLst/>
          </a:prstGeom>
          <a:noFill/>
          <a:ln w="9525">
            <a:noFill/>
            <a:miter lim="800000"/>
            <a:headEnd/>
            <a:tailEnd/>
          </a:ln>
          <a:effectLst/>
        </p:spPr>
        <p:txBody>
          <a:bodyPr>
            <a:spAutoFit/>
          </a:bodyPr>
          <a:lstStyle/>
          <a:p>
            <a:pPr algn="just">
              <a:spcBef>
                <a:spcPct val="50000"/>
              </a:spcBef>
            </a:pPr>
            <a:r>
              <a:rPr lang="el-GR" b="1"/>
              <a:t>Δείκτες επιπολασμού:</a:t>
            </a:r>
            <a:r>
              <a:rPr lang="el-GR"/>
              <a:t> η συχνότητα μιας κατάστασης σε μια ορισμένη χρονική στιγμή </a:t>
            </a:r>
          </a:p>
          <a:p>
            <a:pPr algn="just"/>
            <a:r>
              <a:rPr lang="el-GR"/>
              <a:t>Π.χ Νόσημα, Παθολογικό χαρακτηριστικό, Αναπηρία, Νοσηλεία στο νοσοκομείο </a:t>
            </a:r>
          </a:p>
          <a:p>
            <a:pPr algn="just">
              <a:spcBef>
                <a:spcPct val="50000"/>
              </a:spcBef>
            </a:pPr>
            <a:endParaRPr lang="el-GR"/>
          </a:p>
          <a:p>
            <a:pPr algn="just">
              <a:spcBef>
                <a:spcPct val="50000"/>
              </a:spcBef>
            </a:pPr>
            <a:r>
              <a:rPr lang="el-GR" b="1"/>
              <a:t>Δείκτες επίπτωσης: </a:t>
            </a:r>
            <a:r>
              <a:rPr lang="el-GR"/>
              <a:t>η συχνότητα επέλευσης ενός γεγονότος σε χρονική περίοδο ορισμένης διάρκειας </a:t>
            </a:r>
          </a:p>
          <a:p>
            <a:pPr algn="just">
              <a:spcBef>
                <a:spcPct val="50000"/>
              </a:spcBef>
            </a:pPr>
            <a:r>
              <a:rPr lang="el-GR"/>
              <a:t>Π.χ Έναρξη ή διάγνωση μιας νόσου, Είσοδος στο νοσοκομείο, Έναρξη μικροβιοφορίας, Ορομετατροπή, Θάνατος </a:t>
            </a:r>
          </a:p>
          <a:p>
            <a:pPr algn="just">
              <a:spcBef>
                <a:spcPct val="50000"/>
              </a:spcBef>
            </a:pPr>
            <a:r>
              <a:rPr lang="el-GR"/>
              <a:t>Η περίοδος πρέπει πάντοτε να προσδιορίζεται</a:t>
            </a:r>
          </a:p>
          <a:p>
            <a:pPr algn="just">
              <a:spcBef>
                <a:spcPct val="50000"/>
              </a:spcBef>
            </a:pPr>
            <a:endParaRPr lang="el-GR"/>
          </a:p>
          <a:p>
            <a:pPr algn="just">
              <a:spcBef>
                <a:spcPct val="50000"/>
              </a:spcBef>
            </a:pPr>
            <a:r>
              <a:rPr lang="el-GR"/>
              <a:t>Επιπολασμός: </a:t>
            </a:r>
            <a:r>
              <a:rPr lang="en-US"/>
              <a:t>prevalence (</a:t>
            </a:r>
            <a:r>
              <a:rPr lang="el-GR"/>
              <a:t>φωτογραφία)</a:t>
            </a:r>
          </a:p>
          <a:p>
            <a:pPr algn="just">
              <a:spcBef>
                <a:spcPct val="50000"/>
              </a:spcBef>
            </a:pPr>
            <a:r>
              <a:rPr lang="el-GR"/>
              <a:t>Επίπτωση: </a:t>
            </a:r>
            <a:r>
              <a:rPr lang="en-US"/>
              <a:t>incidence </a:t>
            </a:r>
            <a:r>
              <a:rPr lang="el-GR"/>
              <a:t>χρονική διάσταση</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2051050" y="260350"/>
            <a:ext cx="4248150" cy="823913"/>
          </a:xfrm>
        </p:spPr>
        <p:txBody>
          <a:bodyPr/>
          <a:lstStyle/>
          <a:p>
            <a:r>
              <a:rPr lang="el-GR" sz="2400">
                <a:solidFill>
                  <a:schemeClr val="tx1"/>
                </a:solidFill>
                <a:effectLst/>
                <a:latin typeface="Century Gothic" pitchFamily="34" charset="0"/>
              </a:rPr>
              <a:t>Επιπολασμός </a:t>
            </a:r>
          </a:p>
        </p:txBody>
      </p:sp>
      <p:sp>
        <p:nvSpPr>
          <p:cNvPr id="52228" name="Text Box 4"/>
          <p:cNvSpPr txBox="1">
            <a:spLocks noChangeArrowheads="1"/>
          </p:cNvSpPr>
          <p:nvPr/>
        </p:nvSpPr>
        <p:spPr bwMode="auto">
          <a:xfrm>
            <a:off x="684213" y="1557338"/>
            <a:ext cx="7345362" cy="1741487"/>
          </a:xfrm>
          <a:prstGeom prst="rect">
            <a:avLst/>
          </a:prstGeom>
          <a:noFill/>
          <a:ln w="9525">
            <a:noFill/>
            <a:miter lim="800000"/>
            <a:headEnd/>
            <a:tailEnd/>
          </a:ln>
          <a:effectLst/>
        </p:spPr>
        <p:txBody>
          <a:bodyPr>
            <a:spAutoFit/>
          </a:bodyPr>
          <a:lstStyle/>
          <a:p>
            <a:pPr algn="just">
              <a:spcBef>
                <a:spcPct val="50000"/>
              </a:spcBef>
              <a:buFontTx/>
              <a:buChar char="•"/>
            </a:pPr>
            <a:r>
              <a:rPr lang="el-GR"/>
              <a:t> Αριθμητής : Οι υπάρχουσες περιπτώσεις (παλιές και νέες) με διαφορετικές διάρκειες νόσου</a:t>
            </a:r>
          </a:p>
          <a:p>
            <a:pPr algn="just">
              <a:spcBef>
                <a:spcPct val="50000"/>
              </a:spcBef>
              <a:buFontTx/>
              <a:buChar char="•"/>
            </a:pPr>
            <a:r>
              <a:rPr lang="el-GR"/>
              <a:t> Δεν αποτελεί μέτρο του κινδύνου αλλά μέτρο της επιβάρυνσης της κοινότητας από το νόσημα</a:t>
            </a:r>
          </a:p>
          <a:p>
            <a:pPr algn="just">
              <a:spcBef>
                <a:spcPct val="50000"/>
              </a:spcBef>
              <a:buFontTx/>
              <a:buChar char="•"/>
            </a:pPr>
            <a:r>
              <a:rPr lang="el-GR"/>
              <a:t> Δεν καθορίζει το σημείο έναρξης της νόσου</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28663" y="1190625"/>
            <a:ext cx="1606530" cy="646331"/>
          </a:xfrm>
          <a:prstGeom prst="rect">
            <a:avLst/>
          </a:prstGeom>
          <a:noFill/>
          <a:ln w="9525">
            <a:noFill/>
            <a:miter lim="800000"/>
            <a:headEnd/>
            <a:tailEnd/>
          </a:ln>
          <a:effectLst/>
        </p:spPr>
        <p:txBody>
          <a:bodyPr wrap="none">
            <a:spAutoFit/>
          </a:bodyPr>
          <a:lstStyle/>
          <a:p>
            <a:pPr algn="ctr"/>
            <a:r>
              <a:rPr lang="el-GR"/>
              <a:t>Δείκτης </a:t>
            </a:r>
          </a:p>
          <a:p>
            <a:pPr algn="ctr"/>
            <a:r>
              <a:rPr lang="el-GR"/>
              <a:t>επιπολασμού  </a:t>
            </a:r>
          </a:p>
        </p:txBody>
      </p:sp>
      <p:sp>
        <p:nvSpPr>
          <p:cNvPr id="56323" name="Line 3"/>
          <p:cNvSpPr>
            <a:spLocks noChangeShapeType="1"/>
          </p:cNvSpPr>
          <p:nvPr/>
        </p:nvSpPr>
        <p:spPr bwMode="auto">
          <a:xfrm>
            <a:off x="3095625" y="1557338"/>
            <a:ext cx="4535488" cy="0"/>
          </a:xfrm>
          <a:prstGeom prst="line">
            <a:avLst/>
          </a:prstGeom>
          <a:noFill/>
          <a:ln w="38100">
            <a:solidFill>
              <a:schemeClr val="tx1"/>
            </a:solidFill>
            <a:round/>
            <a:headEnd/>
            <a:tailEnd/>
          </a:ln>
          <a:effectLst/>
        </p:spPr>
        <p:txBody>
          <a:bodyPr/>
          <a:lstStyle/>
          <a:p>
            <a:endParaRPr lang="el-GR"/>
          </a:p>
        </p:txBody>
      </p:sp>
      <p:sp>
        <p:nvSpPr>
          <p:cNvPr id="56324" name="Text Box 4"/>
          <p:cNvSpPr txBox="1">
            <a:spLocks noChangeArrowheads="1"/>
          </p:cNvSpPr>
          <p:nvPr/>
        </p:nvSpPr>
        <p:spPr bwMode="auto">
          <a:xfrm>
            <a:off x="3095625" y="998538"/>
            <a:ext cx="4050019" cy="369332"/>
          </a:xfrm>
          <a:prstGeom prst="rect">
            <a:avLst/>
          </a:prstGeom>
          <a:noFill/>
          <a:ln w="9525">
            <a:noFill/>
            <a:miter lim="800000"/>
            <a:headEnd/>
            <a:tailEnd/>
          </a:ln>
          <a:effectLst/>
        </p:spPr>
        <p:txBody>
          <a:bodyPr wrap="none">
            <a:spAutoFit/>
          </a:bodyPr>
          <a:lstStyle/>
          <a:p>
            <a:r>
              <a:rPr lang="el-GR" dirty="0" smtClean="0"/>
              <a:t>Γεγονότα </a:t>
            </a:r>
            <a:r>
              <a:rPr lang="el-GR" dirty="0"/>
              <a:t>σε ορισμένη χρονική στιγμή</a:t>
            </a:r>
          </a:p>
        </p:txBody>
      </p:sp>
      <p:sp>
        <p:nvSpPr>
          <p:cNvPr id="56325" name="Text Box 5"/>
          <p:cNvSpPr txBox="1">
            <a:spLocks noChangeArrowheads="1"/>
          </p:cNvSpPr>
          <p:nvPr/>
        </p:nvSpPr>
        <p:spPr bwMode="auto">
          <a:xfrm>
            <a:off x="3074988" y="1646238"/>
            <a:ext cx="2186817" cy="369332"/>
          </a:xfrm>
          <a:prstGeom prst="rect">
            <a:avLst/>
          </a:prstGeom>
          <a:noFill/>
          <a:ln w="9525">
            <a:noFill/>
            <a:miter lim="800000"/>
            <a:headEnd/>
            <a:tailEnd/>
          </a:ln>
          <a:effectLst/>
        </p:spPr>
        <p:txBody>
          <a:bodyPr wrap="none">
            <a:spAutoFit/>
          </a:bodyPr>
          <a:lstStyle/>
          <a:p>
            <a:r>
              <a:rPr lang="el-GR"/>
              <a:t>Πληθυσμός ατόμων </a:t>
            </a:r>
          </a:p>
        </p:txBody>
      </p:sp>
      <p:sp>
        <p:nvSpPr>
          <p:cNvPr id="56326" name="Text Box 6"/>
          <p:cNvSpPr txBox="1">
            <a:spLocks noChangeArrowheads="1"/>
          </p:cNvSpPr>
          <p:nvPr/>
        </p:nvSpPr>
        <p:spPr bwMode="auto">
          <a:xfrm>
            <a:off x="7754938" y="1358900"/>
            <a:ext cx="1212850" cy="366713"/>
          </a:xfrm>
          <a:prstGeom prst="rect">
            <a:avLst/>
          </a:prstGeom>
          <a:noFill/>
          <a:ln w="9525">
            <a:noFill/>
            <a:miter lim="800000"/>
            <a:headEnd/>
            <a:tailEnd/>
          </a:ln>
          <a:effectLst/>
        </p:spPr>
        <p:txBody>
          <a:bodyPr wrap="none">
            <a:spAutoFit/>
          </a:bodyPr>
          <a:lstStyle/>
          <a:p>
            <a:r>
              <a:rPr lang="el-GR"/>
              <a:t>Χ 100.000</a:t>
            </a:r>
          </a:p>
        </p:txBody>
      </p:sp>
      <p:sp>
        <p:nvSpPr>
          <p:cNvPr id="56327" name="Text Box 7"/>
          <p:cNvSpPr txBox="1">
            <a:spLocks noChangeArrowheads="1"/>
          </p:cNvSpPr>
          <p:nvPr/>
        </p:nvSpPr>
        <p:spPr bwMode="auto">
          <a:xfrm>
            <a:off x="84138" y="3494088"/>
            <a:ext cx="2621935" cy="646331"/>
          </a:xfrm>
          <a:prstGeom prst="rect">
            <a:avLst/>
          </a:prstGeom>
          <a:noFill/>
          <a:ln w="9525">
            <a:noFill/>
            <a:miter lim="800000"/>
            <a:headEnd/>
            <a:tailEnd/>
          </a:ln>
          <a:effectLst/>
        </p:spPr>
        <p:txBody>
          <a:bodyPr wrap="none">
            <a:spAutoFit/>
          </a:bodyPr>
          <a:lstStyle/>
          <a:p>
            <a:pPr algn="ctr"/>
            <a:r>
              <a:rPr lang="el-GR"/>
              <a:t>Δ. Επ. </a:t>
            </a:r>
            <a:r>
              <a:rPr lang="en-US"/>
              <a:t>HBsAg (+) </a:t>
            </a:r>
            <a:r>
              <a:rPr lang="el-GR"/>
              <a:t>σε </a:t>
            </a:r>
          </a:p>
          <a:p>
            <a:pPr algn="ctr"/>
            <a:r>
              <a:rPr lang="el-GR"/>
              <a:t>Έλληνες νεοσύλλεκτους </a:t>
            </a:r>
          </a:p>
        </p:txBody>
      </p:sp>
      <p:sp>
        <p:nvSpPr>
          <p:cNvPr id="56328" name="Line 8"/>
          <p:cNvSpPr>
            <a:spLocks noChangeShapeType="1"/>
          </p:cNvSpPr>
          <p:nvPr/>
        </p:nvSpPr>
        <p:spPr bwMode="auto">
          <a:xfrm>
            <a:off x="3149600" y="3835400"/>
            <a:ext cx="4535488" cy="0"/>
          </a:xfrm>
          <a:prstGeom prst="line">
            <a:avLst/>
          </a:prstGeom>
          <a:noFill/>
          <a:ln w="38100">
            <a:solidFill>
              <a:schemeClr val="tx1"/>
            </a:solidFill>
            <a:round/>
            <a:headEnd/>
            <a:tailEnd/>
          </a:ln>
          <a:effectLst/>
        </p:spPr>
        <p:txBody>
          <a:bodyPr/>
          <a:lstStyle/>
          <a:p>
            <a:endParaRPr lang="el-GR"/>
          </a:p>
        </p:txBody>
      </p:sp>
      <p:sp>
        <p:nvSpPr>
          <p:cNvPr id="56329" name="Text Box 9"/>
          <p:cNvSpPr txBox="1">
            <a:spLocks noChangeArrowheads="1"/>
          </p:cNvSpPr>
          <p:nvPr/>
        </p:nvSpPr>
        <p:spPr bwMode="auto">
          <a:xfrm>
            <a:off x="3149600" y="3276600"/>
            <a:ext cx="4980915" cy="369332"/>
          </a:xfrm>
          <a:prstGeom prst="rect">
            <a:avLst/>
          </a:prstGeom>
          <a:noFill/>
          <a:ln w="9525">
            <a:noFill/>
            <a:miter lim="800000"/>
            <a:headEnd/>
            <a:tailEnd/>
          </a:ln>
          <a:effectLst/>
        </p:spPr>
        <p:txBody>
          <a:bodyPr wrap="none">
            <a:spAutoFit/>
          </a:bodyPr>
          <a:lstStyle/>
          <a:p>
            <a:r>
              <a:rPr lang="el-GR" dirty="0" smtClean="0"/>
              <a:t>Νεοσύλλεκτοι με </a:t>
            </a:r>
            <a:r>
              <a:rPr lang="en-US" dirty="0" err="1" smtClean="0"/>
              <a:t>HbsAg</a:t>
            </a:r>
            <a:r>
              <a:rPr lang="el-GR" dirty="0" smtClean="0"/>
              <a:t> </a:t>
            </a:r>
            <a:r>
              <a:rPr lang="el-GR" dirty="0"/>
              <a:t>ενός κέντρου 1999-2000</a:t>
            </a:r>
          </a:p>
        </p:txBody>
      </p:sp>
      <p:sp>
        <p:nvSpPr>
          <p:cNvPr id="56330" name="Text Box 10"/>
          <p:cNvSpPr txBox="1">
            <a:spLocks noChangeArrowheads="1"/>
          </p:cNvSpPr>
          <p:nvPr/>
        </p:nvSpPr>
        <p:spPr bwMode="auto">
          <a:xfrm>
            <a:off x="3165475" y="3924300"/>
            <a:ext cx="4214423" cy="646331"/>
          </a:xfrm>
          <a:prstGeom prst="rect">
            <a:avLst/>
          </a:prstGeom>
          <a:noFill/>
          <a:ln w="9525">
            <a:noFill/>
            <a:miter lim="800000"/>
            <a:headEnd/>
            <a:tailEnd/>
          </a:ln>
          <a:effectLst/>
        </p:spPr>
        <p:txBody>
          <a:bodyPr wrap="none">
            <a:spAutoFit/>
          </a:bodyPr>
          <a:lstStyle/>
          <a:p>
            <a:pPr algn="ctr"/>
            <a:r>
              <a:rPr lang="el-GR"/>
              <a:t>Σύνολο νεοσύλλεκτων  που εξετάστηκαν</a:t>
            </a:r>
          </a:p>
          <a:p>
            <a:pPr algn="ctr"/>
            <a:r>
              <a:rPr lang="el-GR"/>
              <a:t>1999-2000</a:t>
            </a:r>
          </a:p>
        </p:txBody>
      </p:sp>
      <p:sp>
        <p:nvSpPr>
          <p:cNvPr id="56331" name="Text Box 11"/>
          <p:cNvSpPr txBox="1">
            <a:spLocks noChangeArrowheads="1"/>
          </p:cNvSpPr>
          <p:nvPr/>
        </p:nvSpPr>
        <p:spPr bwMode="auto">
          <a:xfrm>
            <a:off x="7808913" y="3636963"/>
            <a:ext cx="768350" cy="366712"/>
          </a:xfrm>
          <a:prstGeom prst="rect">
            <a:avLst/>
          </a:prstGeom>
          <a:noFill/>
          <a:ln w="9525">
            <a:noFill/>
            <a:miter lim="800000"/>
            <a:headEnd/>
            <a:tailEnd/>
          </a:ln>
          <a:effectLst/>
        </p:spPr>
        <p:txBody>
          <a:bodyPr wrap="none">
            <a:spAutoFit/>
          </a:bodyPr>
          <a:lstStyle/>
          <a:p>
            <a:r>
              <a:rPr lang="el-GR"/>
              <a:t>Χ 100</a:t>
            </a:r>
          </a:p>
        </p:txBody>
      </p:sp>
      <p:sp>
        <p:nvSpPr>
          <p:cNvPr id="56332" name="Line 12"/>
          <p:cNvSpPr>
            <a:spLocks noChangeShapeType="1"/>
          </p:cNvSpPr>
          <p:nvPr/>
        </p:nvSpPr>
        <p:spPr bwMode="auto">
          <a:xfrm>
            <a:off x="3084513" y="5419725"/>
            <a:ext cx="2066925" cy="25400"/>
          </a:xfrm>
          <a:prstGeom prst="line">
            <a:avLst/>
          </a:prstGeom>
          <a:noFill/>
          <a:ln w="38100">
            <a:solidFill>
              <a:schemeClr val="tx1"/>
            </a:solidFill>
            <a:round/>
            <a:headEnd/>
            <a:tailEnd/>
          </a:ln>
          <a:effectLst/>
        </p:spPr>
        <p:txBody>
          <a:bodyPr/>
          <a:lstStyle/>
          <a:p>
            <a:endParaRPr lang="el-GR"/>
          </a:p>
        </p:txBody>
      </p:sp>
      <p:sp>
        <p:nvSpPr>
          <p:cNvPr id="56333" name="Text Box 13"/>
          <p:cNvSpPr txBox="1">
            <a:spLocks noChangeArrowheads="1"/>
          </p:cNvSpPr>
          <p:nvPr/>
        </p:nvSpPr>
        <p:spPr bwMode="auto">
          <a:xfrm>
            <a:off x="3438525" y="4933950"/>
            <a:ext cx="1339850" cy="366713"/>
          </a:xfrm>
          <a:prstGeom prst="rect">
            <a:avLst/>
          </a:prstGeom>
          <a:noFill/>
          <a:ln w="9525">
            <a:noFill/>
            <a:miter lim="800000"/>
            <a:headEnd/>
            <a:tailEnd/>
          </a:ln>
          <a:effectLst/>
        </p:spPr>
        <p:txBody>
          <a:bodyPr wrap="none">
            <a:spAutoFit/>
          </a:bodyPr>
          <a:lstStyle/>
          <a:p>
            <a:r>
              <a:rPr lang="el-GR"/>
              <a:t>300  Χ 100 </a:t>
            </a:r>
          </a:p>
        </p:txBody>
      </p:sp>
      <p:sp>
        <p:nvSpPr>
          <p:cNvPr id="56334" name="Text Box 14"/>
          <p:cNvSpPr txBox="1">
            <a:spLocks noChangeArrowheads="1"/>
          </p:cNvSpPr>
          <p:nvPr/>
        </p:nvSpPr>
        <p:spPr bwMode="auto">
          <a:xfrm>
            <a:off x="3417888" y="5581650"/>
            <a:ext cx="946150" cy="366713"/>
          </a:xfrm>
          <a:prstGeom prst="rect">
            <a:avLst/>
          </a:prstGeom>
          <a:noFill/>
          <a:ln w="9525">
            <a:noFill/>
            <a:miter lim="800000"/>
            <a:headEnd/>
            <a:tailEnd/>
          </a:ln>
          <a:effectLst/>
        </p:spPr>
        <p:txBody>
          <a:bodyPr wrap="none">
            <a:spAutoFit/>
          </a:bodyPr>
          <a:lstStyle/>
          <a:p>
            <a:r>
              <a:rPr lang="el-GR"/>
              <a:t>10.000 </a:t>
            </a:r>
          </a:p>
        </p:txBody>
      </p:sp>
      <p:sp>
        <p:nvSpPr>
          <p:cNvPr id="56335" name="Text Box 15"/>
          <p:cNvSpPr txBox="1">
            <a:spLocks noChangeArrowheads="1"/>
          </p:cNvSpPr>
          <p:nvPr/>
        </p:nvSpPr>
        <p:spPr bwMode="auto">
          <a:xfrm>
            <a:off x="5222875" y="5227638"/>
            <a:ext cx="3497624" cy="369332"/>
          </a:xfrm>
          <a:prstGeom prst="rect">
            <a:avLst/>
          </a:prstGeom>
          <a:noFill/>
          <a:ln w="9525">
            <a:noFill/>
            <a:miter lim="800000"/>
            <a:headEnd/>
            <a:tailEnd/>
          </a:ln>
          <a:effectLst/>
        </p:spPr>
        <p:txBody>
          <a:bodyPr wrap="none">
            <a:spAutoFit/>
          </a:bodyPr>
          <a:lstStyle/>
          <a:p>
            <a:r>
              <a:rPr lang="el-GR"/>
              <a:t>= 3 φορείς σε 100 νεοσύλλεκτους</a:t>
            </a:r>
          </a:p>
        </p:txBody>
      </p:sp>
      <p:sp>
        <p:nvSpPr>
          <p:cNvPr id="56336" name="Text Box 16"/>
          <p:cNvSpPr txBox="1">
            <a:spLocks noChangeArrowheads="1"/>
          </p:cNvSpPr>
          <p:nvPr/>
        </p:nvSpPr>
        <p:spPr bwMode="auto">
          <a:xfrm>
            <a:off x="84138" y="5086350"/>
            <a:ext cx="2621935" cy="646331"/>
          </a:xfrm>
          <a:prstGeom prst="rect">
            <a:avLst/>
          </a:prstGeom>
          <a:noFill/>
          <a:ln w="9525">
            <a:noFill/>
            <a:miter lim="800000"/>
            <a:headEnd/>
            <a:tailEnd/>
          </a:ln>
          <a:effectLst/>
        </p:spPr>
        <p:txBody>
          <a:bodyPr wrap="none">
            <a:spAutoFit/>
          </a:bodyPr>
          <a:lstStyle/>
          <a:p>
            <a:pPr algn="ctr"/>
            <a:r>
              <a:rPr lang="el-GR"/>
              <a:t>Δ. Επ. </a:t>
            </a:r>
            <a:r>
              <a:rPr lang="en-US"/>
              <a:t>HBsAg (+) </a:t>
            </a:r>
            <a:r>
              <a:rPr lang="el-GR"/>
              <a:t>σε </a:t>
            </a:r>
          </a:p>
          <a:p>
            <a:pPr algn="ctr"/>
            <a:r>
              <a:rPr lang="el-GR"/>
              <a:t>Έλληνες νεοσύλλεκτους </a:t>
            </a:r>
          </a:p>
        </p:txBody>
      </p:sp>
      <p:sp>
        <p:nvSpPr>
          <p:cNvPr id="56337" name="Text Box 17"/>
          <p:cNvSpPr txBox="1">
            <a:spLocks noChangeArrowheads="1"/>
          </p:cNvSpPr>
          <p:nvPr/>
        </p:nvSpPr>
        <p:spPr bwMode="auto">
          <a:xfrm>
            <a:off x="2679700" y="1333500"/>
            <a:ext cx="323850" cy="366713"/>
          </a:xfrm>
          <a:prstGeom prst="rect">
            <a:avLst/>
          </a:prstGeom>
          <a:noFill/>
          <a:ln w="9525">
            <a:noFill/>
            <a:miter lim="800000"/>
            <a:headEnd/>
            <a:tailEnd/>
          </a:ln>
          <a:effectLst/>
        </p:spPr>
        <p:txBody>
          <a:bodyPr wrap="none">
            <a:spAutoFit/>
          </a:bodyPr>
          <a:lstStyle/>
          <a:p>
            <a:r>
              <a:rPr lang="el-GR" b="1">
                <a:latin typeface="Comic Sans MS" pitchFamily="66" charset="0"/>
              </a:rPr>
              <a:t>=</a:t>
            </a:r>
          </a:p>
        </p:txBody>
      </p:sp>
      <p:sp>
        <p:nvSpPr>
          <p:cNvPr id="56338" name="Text Box 18"/>
          <p:cNvSpPr txBox="1">
            <a:spLocks noChangeArrowheads="1"/>
          </p:cNvSpPr>
          <p:nvPr/>
        </p:nvSpPr>
        <p:spPr bwMode="auto">
          <a:xfrm>
            <a:off x="2679700" y="3597275"/>
            <a:ext cx="323850" cy="366713"/>
          </a:xfrm>
          <a:prstGeom prst="rect">
            <a:avLst/>
          </a:prstGeom>
          <a:noFill/>
          <a:ln w="9525">
            <a:noFill/>
            <a:miter lim="800000"/>
            <a:headEnd/>
            <a:tailEnd/>
          </a:ln>
          <a:effectLst/>
        </p:spPr>
        <p:txBody>
          <a:bodyPr wrap="none">
            <a:spAutoFit/>
          </a:bodyPr>
          <a:lstStyle/>
          <a:p>
            <a:r>
              <a:rPr lang="el-GR" b="1">
                <a:latin typeface="Comic Sans MS" pitchFamily="66" charset="0"/>
              </a:rPr>
              <a:t>=</a:t>
            </a:r>
          </a:p>
        </p:txBody>
      </p:sp>
      <p:sp>
        <p:nvSpPr>
          <p:cNvPr id="56339" name="Text Box 19"/>
          <p:cNvSpPr txBox="1">
            <a:spLocks noChangeArrowheads="1"/>
          </p:cNvSpPr>
          <p:nvPr/>
        </p:nvSpPr>
        <p:spPr bwMode="auto">
          <a:xfrm>
            <a:off x="2751138" y="5253038"/>
            <a:ext cx="323850" cy="366712"/>
          </a:xfrm>
          <a:prstGeom prst="rect">
            <a:avLst/>
          </a:prstGeom>
          <a:noFill/>
          <a:ln w="9525">
            <a:noFill/>
            <a:miter lim="800000"/>
            <a:headEnd/>
            <a:tailEnd/>
          </a:ln>
          <a:effectLst/>
        </p:spPr>
        <p:txBody>
          <a:bodyPr wrap="none">
            <a:spAutoFit/>
          </a:bodyPr>
          <a:lstStyle/>
          <a:p>
            <a:r>
              <a:rPr lang="el-GR" b="1">
                <a:latin typeface="Comic Sans MS" pitchFamily="66" charset="0"/>
              </a:rPr>
              <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1979613" y="228600"/>
            <a:ext cx="4032250" cy="752475"/>
          </a:xfrm>
        </p:spPr>
        <p:txBody>
          <a:bodyPr/>
          <a:lstStyle/>
          <a:p>
            <a:r>
              <a:rPr lang="el-GR" sz="2400">
                <a:solidFill>
                  <a:schemeClr val="tx1"/>
                </a:solidFill>
                <a:latin typeface="Century Gothic" pitchFamily="34" charset="0"/>
              </a:rPr>
              <a:t>Επίπτωση </a:t>
            </a:r>
          </a:p>
        </p:txBody>
      </p:sp>
      <p:sp>
        <p:nvSpPr>
          <p:cNvPr id="46084" name="Text Box 4"/>
          <p:cNvSpPr txBox="1">
            <a:spLocks noChangeArrowheads="1"/>
          </p:cNvSpPr>
          <p:nvPr/>
        </p:nvSpPr>
        <p:spPr bwMode="auto">
          <a:xfrm>
            <a:off x="539750" y="1700213"/>
            <a:ext cx="7993063" cy="3254375"/>
          </a:xfrm>
          <a:prstGeom prst="rect">
            <a:avLst/>
          </a:prstGeom>
          <a:noFill/>
          <a:ln w="9525">
            <a:noFill/>
            <a:miter lim="800000"/>
            <a:headEnd/>
            <a:tailEnd/>
          </a:ln>
          <a:effectLst/>
        </p:spPr>
        <p:txBody>
          <a:bodyPr>
            <a:spAutoFit/>
          </a:bodyPr>
          <a:lstStyle/>
          <a:p>
            <a:pPr>
              <a:spcBef>
                <a:spcPct val="50000"/>
              </a:spcBef>
              <a:buFontTx/>
              <a:buChar char="•"/>
            </a:pPr>
            <a:r>
              <a:rPr lang="el-GR"/>
              <a:t> Αριθμητής : Αριθμός νέων περιστατικών</a:t>
            </a:r>
          </a:p>
          <a:p>
            <a:pPr>
              <a:spcBef>
                <a:spcPct val="50000"/>
              </a:spcBef>
              <a:buFontTx/>
              <a:buChar char="•"/>
            </a:pPr>
            <a:r>
              <a:rPr lang="el-GR"/>
              <a:t> Παρονομαστής : Ο αριθμός των ατόμων που κινδυνεύουν να εμφανίσουν το νόσημα</a:t>
            </a:r>
          </a:p>
          <a:p>
            <a:pPr>
              <a:spcBef>
                <a:spcPct val="50000"/>
              </a:spcBef>
              <a:buFontTx/>
              <a:buChar char="•"/>
            </a:pPr>
            <a:r>
              <a:rPr lang="el-GR"/>
              <a:t>Τα άτομα που αποτελούν τον παρονομαστή πρέπει να έχουν την δυνατότητα να αποτελούν τμήμα των ατόμων του αριθμητή</a:t>
            </a:r>
          </a:p>
          <a:p>
            <a:pPr>
              <a:spcBef>
                <a:spcPct val="50000"/>
              </a:spcBef>
            </a:pPr>
            <a:r>
              <a:rPr lang="el-GR"/>
              <a:t> πχ. Επίπτωση του καρκίνου μήτρας μόνο στις γυναίκες</a:t>
            </a:r>
          </a:p>
          <a:p>
            <a:pPr>
              <a:spcBef>
                <a:spcPct val="50000"/>
              </a:spcBef>
              <a:buFontTx/>
              <a:buChar char="•"/>
            </a:pPr>
            <a:r>
              <a:rPr lang="el-GR"/>
              <a:t>Υπολογίζει τον κίνδυνο σε κάθε πληθυσμιακή ομάδα που επιλέγουμε (πχ ηλικίες, φύλο, επάγγελμα κλπ)</a:t>
            </a:r>
          </a:p>
          <a:p>
            <a:pPr>
              <a:spcBef>
                <a:spcPct val="50000"/>
              </a:spcBef>
            </a:pPr>
            <a:endParaRPr lang="el-G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04800" y="1382713"/>
            <a:ext cx="2386013" cy="336550"/>
          </a:xfrm>
          <a:prstGeom prst="rect">
            <a:avLst/>
          </a:prstGeom>
          <a:noFill/>
          <a:ln w="9525">
            <a:noFill/>
            <a:miter lim="800000"/>
            <a:headEnd/>
            <a:tailEnd/>
          </a:ln>
          <a:effectLst/>
        </p:spPr>
        <p:txBody>
          <a:bodyPr wrap="none">
            <a:spAutoFit/>
          </a:bodyPr>
          <a:lstStyle/>
          <a:p>
            <a:r>
              <a:rPr lang="el-GR" sz="1600"/>
              <a:t>Δείκτης επίπτωσης  =   </a:t>
            </a:r>
          </a:p>
        </p:txBody>
      </p:sp>
      <p:sp>
        <p:nvSpPr>
          <p:cNvPr id="48131" name="Line 3"/>
          <p:cNvSpPr>
            <a:spLocks noChangeShapeType="1"/>
          </p:cNvSpPr>
          <p:nvPr/>
        </p:nvSpPr>
        <p:spPr bwMode="auto">
          <a:xfrm>
            <a:off x="2844800" y="1557338"/>
            <a:ext cx="4535488" cy="0"/>
          </a:xfrm>
          <a:prstGeom prst="line">
            <a:avLst/>
          </a:prstGeom>
          <a:noFill/>
          <a:ln w="38100">
            <a:solidFill>
              <a:schemeClr val="tx1"/>
            </a:solidFill>
            <a:round/>
            <a:headEnd/>
            <a:tailEnd/>
          </a:ln>
          <a:effectLst/>
        </p:spPr>
        <p:txBody>
          <a:bodyPr/>
          <a:lstStyle/>
          <a:p>
            <a:endParaRPr lang="el-GR"/>
          </a:p>
        </p:txBody>
      </p:sp>
      <p:sp>
        <p:nvSpPr>
          <p:cNvPr id="48132" name="Text Box 4"/>
          <p:cNvSpPr txBox="1">
            <a:spLocks noChangeArrowheads="1"/>
          </p:cNvSpPr>
          <p:nvPr/>
        </p:nvSpPr>
        <p:spPr bwMode="auto">
          <a:xfrm>
            <a:off x="2844800" y="1022350"/>
            <a:ext cx="4410075" cy="336550"/>
          </a:xfrm>
          <a:prstGeom prst="rect">
            <a:avLst/>
          </a:prstGeom>
          <a:noFill/>
          <a:ln w="9525">
            <a:noFill/>
            <a:miter lim="800000"/>
            <a:headEnd/>
            <a:tailEnd/>
          </a:ln>
          <a:effectLst/>
        </p:spPr>
        <p:txBody>
          <a:bodyPr wrap="none">
            <a:spAutoFit/>
          </a:bodyPr>
          <a:lstStyle/>
          <a:p>
            <a:r>
              <a:rPr lang="el-GR" sz="1600"/>
              <a:t>Νέα γεγονότα σε ορισμένη χρονική περίοδο</a:t>
            </a:r>
          </a:p>
        </p:txBody>
      </p:sp>
      <p:sp>
        <p:nvSpPr>
          <p:cNvPr id="48133" name="Text Box 5"/>
          <p:cNvSpPr txBox="1">
            <a:spLocks noChangeArrowheads="1"/>
          </p:cNvSpPr>
          <p:nvPr/>
        </p:nvSpPr>
        <p:spPr bwMode="auto">
          <a:xfrm>
            <a:off x="2824163" y="1670050"/>
            <a:ext cx="3913187" cy="336550"/>
          </a:xfrm>
          <a:prstGeom prst="rect">
            <a:avLst/>
          </a:prstGeom>
          <a:noFill/>
          <a:ln w="9525">
            <a:noFill/>
            <a:miter lim="800000"/>
            <a:headEnd/>
            <a:tailEnd/>
          </a:ln>
          <a:effectLst/>
        </p:spPr>
        <p:txBody>
          <a:bodyPr wrap="none">
            <a:spAutoFit/>
          </a:bodyPr>
          <a:lstStyle/>
          <a:p>
            <a:r>
              <a:rPr lang="el-GR" sz="1600"/>
              <a:t>Πληθυσμός ατόμων στη περίοδο αυτή</a:t>
            </a:r>
          </a:p>
        </p:txBody>
      </p:sp>
      <p:sp>
        <p:nvSpPr>
          <p:cNvPr id="48134" name="Text Box 6"/>
          <p:cNvSpPr txBox="1">
            <a:spLocks noChangeArrowheads="1"/>
          </p:cNvSpPr>
          <p:nvPr/>
        </p:nvSpPr>
        <p:spPr bwMode="auto">
          <a:xfrm>
            <a:off x="7504113" y="1382713"/>
            <a:ext cx="1095375" cy="336550"/>
          </a:xfrm>
          <a:prstGeom prst="rect">
            <a:avLst/>
          </a:prstGeom>
          <a:noFill/>
          <a:ln w="9525">
            <a:noFill/>
            <a:miter lim="800000"/>
            <a:headEnd/>
            <a:tailEnd/>
          </a:ln>
          <a:effectLst/>
        </p:spPr>
        <p:txBody>
          <a:bodyPr wrap="none">
            <a:spAutoFit/>
          </a:bodyPr>
          <a:lstStyle/>
          <a:p>
            <a:r>
              <a:rPr lang="el-GR" sz="1600"/>
              <a:t>Χ 100.000</a:t>
            </a:r>
          </a:p>
        </p:txBody>
      </p:sp>
      <p:sp>
        <p:nvSpPr>
          <p:cNvPr id="48135" name="Text Box 7"/>
          <p:cNvSpPr txBox="1">
            <a:spLocks noChangeArrowheads="1"/>
          </p:cNvSpPr>
          <p:nvPr/>
        </p:nvSpPr>
        <p:spPr bwMode="auto">
          <a:xfrm>
            <a:off x="1023938" y="3687763"/>
            <a:ext cx="184150" cy="336550"/>
          </a:xfrm>
          <a:prstGeom prst="rect">
            <a:avLst/>
          </a:prstGeom>
          <a:noFill/>
          <a:ln w="9525">
            <a:noFill/>
            <a:miter lim="800000"/>
            <a:headEnd/>
            <a:tailEnd/>
          </a:ln>
          <a:effectLst/>
        </p:spPr>
        <p:txBody>
          <a:bodyPr wrap="none">
            <a:spAutoFit/>
          </a:bodyPr>
          <a:lstStyle/>
          <a:p>
            <a:endParaRPr lang="en-US" sz="1600"/>
          </a:p>
        </p:txBody>
      </p:sp>
      <p:sp>
        <p:nvSpPr>
          <p:cNvPr id="48136" name="Text Box 8"/>
          <p:cNvSpPr txBox="1">
            <a:spLocks noChangeArrowheads="1"/>
          </p:cNvSpPr>
          <p:nvPr/>
        </p:nvSpPr>
        <p:spPr bwMode="auto">
          <a:xfrm>
            <a:off x="107950" y="3660775"/>
            <a:ext cx="2003425" cy="581025"/>
          </a:xfrm>
          <a:prstGeom prst="rect">
            <a:avLst/>
          </a:prstGeom>
          <a:noFill/>
          <a:ln w="9525">
            <a:noFill/>
            <a:miter lim="800000"/>
            <a:headEnd/>
            <a:tailEnd/>
          </a:ln>
          <a:effectLst/>
        </p:spPr>
        <p:txBody>
          <a:bodyPr wrap="none">
            <a:spAutoFit/>
          </a:bodyPr>
          <a:lstStyle/>
          <a:p>
            <a:r>
              <a:rPr lang="el-GR" sz="1600"/>
              <a:t>Δ. Ε. </a:t>
            </a:r>
            <a:r>
              <a:rPr lang="en-US" sz="1600"/>
              <a:t>Ca</a:t>
            </a:r>
            <a:r>
              <a:rPr lang="el-GR" sz="1600"/>
              <a:t> μαστού  =</a:t>
            </a:r>
          </a:p>
          <a:p>
            <a:r>
              <a:rPr lang="el-GR" sz="1600"/>
              <a:t>1997 - 1999   </a:t>
            </a:r>
          </a:p>
        </p:txBody>
      </p:sp>
      <p:sp>
        <p:nvSpPr>
          <p:cNvPr id="48137" name="Line 9"/>
          <p:cNvSpPr>
            <a:spLocks noChangeShapeType="1"/>
          </p:cNvSpPr>
          <p:nvPr/>
        </p:nvSpPr>
        <p:spPr bwMode="auto">
          <a:xfrm>
            <a:off x="2647950" y="3835400"/>
            <a:ext cx="4535488" cy="0"/>
          </a:xfrm>
          <a:prstGeom prst="line">
            <a:avLst/>
          </a:prstGeom>
          <a:noFill/>
          <a:ln w="38100">
            <a:solidFill>
              <a:schemeClr val="tx1"/>
            </a:solidFill>
            <a:round/>
            <a:headEnd/>
            <a:tailEnd/>
          </a:ln>
          <a:effectLst/>
        </p:spPr>
        <p:txBody>
          <a:bodyPr/>
          <a:lstStyle/>
          <a:p>
            <a:endParaRPr lang="el-GR"/>
          </a:p>
        </p:txBody>
      </p:sp>
      <p:sp>
        <p:nvSpPr>
          <p:cNvPr id="48138" name="Text Box 10"/>
          <p:cNvSpPr txBox="1">
            <a:spLocks noChangeArrowheads="1"/>
          </p:cNvSpPr>
          <p:nvPr/>
        </p:nvSpPr>
        <p:spPr bwMode="auto">
          <a:xfrm>
            <a:off x="2647950" y="3300413"/>
            <a:ext cx="4232275" cy="336550"/>
          </a:xfrm>
          <a:prstGeom prst="rect">
            <a:avLst/>
          </a:prstGeom>
          <a:noFill/>
          <a:ln w="9525">
            <a:noFill/>
            <a:miter lim="800000"/>
            <a:headEnd/>
            <a:tailEnd/>
          </a:ln>
          <a:effectLst/>
        </p:spPr>
        <p:txBody>
          <a:bodyPr wrap="none">
            <a:spAutoFit/>
          </a:bodyPr>
          <a:lstStyle/>
          <a:p>
            <a:r>
              <a:rPr lang="el-GR" sz="1600"/>
              <a:t>2300 γυναίκες με </a:t>
            </a:r>
            <a:r>
              <a:rPr lang="en-US" sz="1600"/>
              <a:t>Ca</a:t>
            </a:r>
            <a:r>
              <a:rPr lang="el-GR" sz="1600"/>
              <a:t> μαστού στην Αθήνα </a:t>
            </a:r>
          </a:p>
        </p:txBody>
      </p:sp>
      <p:sp>
        <p:nvSpPr>
          <p:cNvPr id="48139" name="Text Box 11"/>
          <p:cNvSpPr txBox="1">
            <a:spLocks noChangeArrowheads="1"/>
          </p:cNvSpPr>
          <p:nvPr/>
        </p:nvSpPr>
        <p:spPr bwMode="auto">
          <a:xfrm>
            <a:off x="2627313" y="3948113"/>
            <a:ext cx="4133850" cy="336550"/>
          </a:xfrm>
          <a:prstGeom prst="rect">
            <a:avLst/>
          </a:prstGeom>
          <a:noFill/>
          <a:ln w="9525">
            <a:noFill/>
            <a:miter lim="800000"/>
            <a:headEnd/>
            <a:tailEnd/>
          </a:ln>
          <a:effectLst/>
        </p:spPr>
        <p:txBody>
          <a:bodyPr wrap="none">
            <a:spAutoFit/>
          </a:bodyPr>
          <a:lstStyle/>
          <a:p>
            <a:r>
              <a:rPr lang="el-GR" sz="1600"/>
              <a:t>1.450.000 γυναίκες Αθηνών στα έτη αυτά</a:t>
            </a:r>
          </a:p>
        </p:txBody>
      </p:sp>
      <p:sp>
        <p:nvSpPr>
          <p:cNvPr id="48140" name="Text Box 12"/>
          <p:cNvSpPr txBox="1">
            <a:spLocks noChangeArrowheads="1"/>
          </p:cNvSpPr>
          <p:nvPr/>
        </p:nvSpPr>
        <p:spPr bwMode="auto">
          <a:xfrm>
            <a:off x="7307263" y="3660775"/>
            <a:ext cx="1095375" cy="336550"/>
          </a:xfrm>
          <a:prstGeom prst="rect">
            <a:avLst/>
          </a:prstGeom>
          <a:noFill/>
          <a:ln w="9525">
            <a:noFill/>
            <a:miter lim="800000"/>
            <a:headEnd/>
            <a:tailEnd/>
          </a:ln>
          <a:effectLst/>
        </p:spPr>
        <p:txBody>
          <a:bodyPr wrap="none">
            <a:spAutoFit/>
          </a:bodyPr>
          <a:lstStyle/>
          <a:p>
            <a:r>
              <a:rPr lang="el-GR" sz="1600"/>
              <a:t>Χ 100.000</a:t>
            </a:r>
          </a:p>
        </p:txBody>
      </p:sp>
      <p:sp>
        <p:nvSpPr>
          <p:cNvPr id="48141" name="Text Box 13"/>
          <p:cNvSpPr txBox="1">
            <a:spLocks noChangeArrowheads="1"/>
          </p:cNvSpPr>
          <p:nvPr/>
        </p:nvSpPr>
        <p:spPr bwMode="auto">
          <a:xfrm>
            <a:off x="233363" y="5251450"/>
            <a:ext cx="2003425" cy="581025"/>
          </a:xfrm>
          <a:prstGeom prst="rect">
            <a:avLst/>
          </a:prstGeom>
          <a:noFill/>
          <a:ln w="9525">
            <a:noFill/>
            <a:miter lim="800000"/>
            <a:headEnd/>
            <a:tailEnd/>
          </a:ln>
          <a:effectLst/>
        </p:spPr>
        <p:txBody>
          <a:bodyPr wrap="none">
            <a:spAutoFit/>
          </a:bodyPr>
          <a:lstStyle/>
          <a:p>
            <a:r>
              <a:rPr lang="el-GR" sz="1600"/>
              <a:t>Δ. Ε. </a:t>
            </a:r>
            <a:r>
              <a:rPr lang="en-US" sz="1600"/>
              <a:t>Ca</a:t>
            </a:r>
            <a:r>
              <a:rPr lang="el-GR" sz="1600"/>
              <a:t> μαστού  =</a:t>
            </a:r>
          </a:p>
          <a:p>
            <a:endParaRPr lang="el-GR" sz="1600"/>
          </a:p>
        </p:txBody>
      </p:sp>
      <p:sp>
        <p:nvSpPr>
          <p:cNvPr id="48142" name="Line 14"/>
          <p:cNvSpPr>
            <a:spLocks noChangeShapeType="1"/>
          </p:cNvSpPr>
          <p:nvPr/>
        </p:nvSpPr>
        <p:spPr bwMode="auto">
          <a:xfrm>
            <a:off x="2433638" y="5419725"/>
            <a:ext cx="2066925" cy="25400"/>
          </a:xfrm>
          <a:prstGeom prst="line">
            <a:avLst/>
          </a:prstGeom>
          <a:noFill/>
          <a:ln w="38100">
            <a:solidFill>
              <a:schemeClr val="tx1"/>
            </a:solidFill>
            <a:round/>
            <a:headEnd/>
            <a:tailEnd/>
          </a:ln>
          <a:effectLst/>
        </p:spPr>
        <p:txBody>
          <a:bodyPr/>
          <a:lstStyle/>
          <a:p>
            <a:endParaRPr lang="el-GR"/>
          </a:p>
        </p:txBody>
      </p:sp>
      <p:sp>
        <p:nvSpPr>
          <p:cNvPr id="48143" name="Text Box 15"/>
          <p:cNvSpPr txBox="1">
            <a:spLocks noChangeArrowheads="1"/>
          </p:cNvSpPr>
          <p:nvPr/>
        </p:nvSpPr>
        <p:spPr bwMode="auto">
          <a:xfrm>
            <a:off x="2433638" y="4884738"/>
            <a:ext cx="1657350" cy="336550"/>
          </a:xfrm>
          <a:prstGeom prst="rect">
            <a:avLst/>
          </a:prstGeom>
          <a:noFill/>
          <a:ln w="9525">
            <a:noFill/>
            <a:miter lim="800000"/>
            <a:headEnd/>
            <a:tailEnd/>
          </a:ln>
          <a:effectLst/>
        </p:spPr>
        <p:txBody>
          <a:bodyPr wrap="none">
            <a:spAutoFit/>
          </a:bodyPr>
          <a:lstStyle/>
          <a:p>
            <a:r>
              <a:rPr lang="el-GR" sz="1600"/>
              <a:t>2300  Χ 100.000</a:t>
            </a:r>
          </a:p>
        </p:txBody>
      </p:sp>
      <p:sp>
        <p:nvSpPr>
          <p:cNvPr id="48144" name="Text Box 16"/>
          <p:cNvSpPr txBox="1">
            <a:spLocks noChangeArrowheads="1"/>
          </p:cNvSpPr>
          <p:nvPr/>
        </p:nvSpPr>
        <p:spPr bwMode="auto">
          <a:xfrm>
            <a:off x="2413000" y="5532438"/>
            <a:ext cx="1487488" cy="336550"/>
          </a:xfrm>
          <a:prstGeom prst="rect">
            <a:avLst/>
          </a:prstGeom>
          <a:noFill/>
          <a:ln w="9525">
            <a:noFill/>
            <a:miter lim="800000"/>
            <a:headEnd/>
            <a:tailEnd/>
          </a:ln>
          <a:effectLst/>
        </p:spPr>
        <p:txBody>
          <a:bodyPr wrap="none">
            <a:spAutoFit/>
          </a:bodyPr>
          <a:lstStyle/>
          <a:p>
            <a:r>
              <a:rPr lang="el-GR" sz="1600"/>
              <a:t>1.450.000 Χ </a:t>
            </a:r>
            <a:r>
              <a:rPr lang="el-GR" sz="1600">
                <a:solidFill>
                  <a:srgbClr val="FF0000"/>
                </a:solidFill>
              </a:rPr>
              <a:t>3 </a:t>
            </a:r>
          </a:p>
        </p:txBody>
      </p:sp>
      <p:sp>
        <p:nvSpPr>
          <p:cNvPr id="48145" name="Text Box 17"/>
          <p:cNvSpPr txBox="1">
            <a:spLocks noChangeArrowheads="1"/>
          </p:cNvSpPr>
          <p:nvPr/>
        </p:nvSpPr>
        <p:spPr bwMode="auto">
          <a:xfrm>
            <a:off x="4572000" y="5251450"/>
            <a:ext cx="4148138" cy="825500"/>
          </a:xfrm>
          <a:prstGeom prst="rect">
            <a:avLst/>
          </a:prstGeom>
          <a:noFill/>
          <a:ln w="9525">
            <a:noFill/>
            <a:miter lim="800000"/>
            <a:headEnd/>
            <a:tailEnd/>
          </a:ln>
          <a:effectLst/>
        </p:spPr>
        <p:txBody>
          <a:bodyPr wrap="none">
            <a:spAutoFit/>
          </a:bodyPr>
          <a:lstStyle/>
          <a:p>
            <a:r>
              <a:rPr lang="el-GR" sz="1600"/>
              <a:t>Δ. Ε. </a:t>
            </a:r>
            <a:r>
              <a:rPr lang="en-US" sz="1600"/>
              <a:t>Ca</a:t>
            </a:r>
            <a:r>
              <a:rPr lang="el-GR" sz="1600"/>
              <a:t> μαστού  = 52.8 νέες περιπτώσεις</a:t>
            </a:r>
          </a:p>
          <a:p>
            <a:r>
              <a:rPr lang="el-GR" sz="1600"/>
              <a:t>                              ανά 100.000 γυναίκες</a:t>
            </a:r>
          </a:p>
          <a:p>
            <a:endParaRPr lang="el-GR" sz="16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90800" y="1981200"/>
            <a:ext cx="3429000" cy="2895600"/>
          </a:xfrm>
          <a:prstGeom prst="rect">
            <a:avLst/>
          </a:prstGeom>
          <a:solidFill>
            <a:srgbClr val="9900FF"/>
          </a:solidFill>
          <a:ln w="9525">
            <a:solidFill>
              <a:schemeClr val="tx1"/>
            </a:solidFill>
            <a:miter lim="800000"/>
            <a:headEnd/>
            <a:tailEnd/>
          </a:ln>
          <a:effectLst/>
        </p:spPr>
        <p:txBody>
          <a:bodyPr wrap="none" anchor="ctr"/>
          <a:lstStyle/>
          <a:p>
            <a:endParaRPr lang="el-GR"/>
          </a:p>
        </p:txBody>
      </p:sp>
      <p:sp>
        <p:nvSpPr>
          <p:cNvPr id="58371" name="Line 3"/>
          <p:cNvSpPr>
            <a:spLocks noChangeShapeType="1"/>
          </p:cNvSpPr>
          <p:nvPr/>
        </p:nvSpPr>
        <p:spPr bwMode="auto">
          <a:xfrm>
            <a:off x="2590800" y="2971800"/>
            <a:ext cx="3429000" cy="0"/>
          </a:xfrm>
          <a:prstGeom prst="line">
            <a:avLst/>
          </a:prstGeom>
          <a:noFill/>
          <a:ln w="57150">
            <a:solidFill>
              <a:schemeClr val="tx1"/>
            </a:solidFill>
            <a:miter lim="800000"/>
            <a:headEnd/>
            <a:tailEnd/>
          </a:ln>
          <a:effectLst/>
        </p:spPr>
        <p:txBody>
          <a:bodyPr wrap="none"/>
          <a:lstStyle/>
          <a:p>
            <a:endParaRPr lang="el-GR"/>
          </a:p>
        </p:txBody>
      </p:sp>
      <p:sp>
        <p:nvSpPr>
          <p:cNvPr id="58372" name="Text Box 4"/>
          <p:cNvSpPr txBox="1">
            <a:spLocks noChangeArrowheads="1"/>
          </p:cNvSpPr>
          <p:nvPr/>
        </p:nvSpPr>
        <p:spPr bwMode="auto">
          <a:xfrm>
            <a:off x="3140075" y="3581400"/>
            <a:ext cx="2295525" cy="701675"/>
          </a:xfrm>
          <a:prstGeom prst="rect">
            <a:avLst/>
          </a:prstGeom>
          <a:noFill/>
          <a:ln w="9525">
            <a:noFill/>
            <a:miter lim="800000"/>
            <a:headEnd/>
            <a:tailEnd/>
          </a:ln>
          <a:effectLst/>
        </p:spPr>
        <p:txBody>
          <a:bodyPr>
            <a:spAutoFit/>
          </a:bodyPr>
          <a:lstStyle/>
          <a:p>
            <a:pPr algn="ctr">
              <a:spcBef>
                <a:spcPct val="50000"/>
              </a:spcBef>
            </a:pPr>
            <a:r>
              <a:rPr lang="el-GR" sz="2000" b="1"/>
              <a:t>Παλιά περιστατικά </a:t>
            </a:r>
            <a:endParaRPr lang="en-US" sz="2000" b="1"/>
          </a:p>
        </p:txBody>
      </p:sp>
      <p:sp>
        <p:nvSpPr>
          <p:cNvPr id="58373" name="Text Box 5"/>
          <p:cNvSpPr txBox="1">
            <a:spLocks noChangeArrowheads="1"/>
          </p:cNvSpPr>
          <p:nvPr/>
        </p:nvSpPr>
        <p:spPr bwMode="auto">
          <a:xfrm>
            <a:off x="685800" y="533400"/>
            <a:ext cx="2133600" cy="701675"/>
          </a:xfrm>
          <a:prstGeom prst="rect">
            <a:avLst/>
          </a:prstGeom>
          <a:noFill/>
          <a:ln w="9525">
            <a:noFill/>
            <a:miter lim="800000"/>
            <a:headEnd/>
            <a:tailEnd/>
          </a:ln>
          <a:effectLst/>
        </p:spPr>
        <p:txBody>
          <a:bodyPr>
            <a:spAutoFit/>
          </a:bodyPr>
          <a:lstStyle/>
          <a:p>
            <a:pPr>
              <a:spcBef>
                <a:spcPct val="50000"/>
              </a:spcBef>
            </a:pPr>
            <a:r>
              <a:rPr lang="el-GR" sz="2000" b="1"/>
              <a:t>Νέα περιστατικά</a:t>
            </a:r>
            <a:endParaRPr lang="en-US" sz="2000" b="1"/>
          </a:p>
        </p:txBody>
      </p:sp>
      <p:sp>
        <p:nvSpPr>
          <p:cNvPr id="58374" name="Text Box 6"/>
          <p:cNvSpPr txBox="1">
            <a:spLocks noChangeArrowheads="1"/>
          </p:cNvSpPr>
          <p:nvPr/>
        </p:nvSpPr>
        <p:spPr bwMode="auto">
          <a:xfrm>
            <a:off x="6172200" y="2667000"/>
            <a:ext cx="2971800" cy="1006475"/>
          </a:xfrm>
          <a:prstGeom prst="rect">
            <a:avLst/>
          </a:prstGeom>
          <a:noFill/>
          <a:ln w="9525">
            <a:noFill/>
            <a:miter lim="800000"/>
            <a:headEnd/>
            <a:tailEnd/>
          </a:ln>
          <a:effectLst/>
        </p:spPr>
        <p:txBody>
          <a:bodyPr>
            <a:spAutoFit/>
          </a:bodyPr>
          <a:lstStyle/>
          <a:p>
            <a:pPr>
              <a:spcBef>
                <a:spcPct val="50000"/>
              </a:spcBef>
            </a:pPr>
            <a:r>
              <a:rPr lang="el-GR" sz="2000" b="1"/>
              <a:t>Επιπολασμός (διαχωριστική γραμμή) </a:t>
            </a:r>
            <a:endParaRPr lang="en-US" sz="2000" b="1"/>
          </a:p>
        </p:txBody>
      </p:sp>
      <p:sp>
        <p:nvSpPr>
          <p:cNvPr id="58375" name="Line 7"/>
          <p:cNvSpPr>
            <a:spLocks noChangeShapeType="1"/>
          </p:cNvSpPr>
          <p:nvPr/>
        </p:nvSpPr>
        <p:spPr bwMode="auto">
          <a:xfrm>
            <a:off x="2133600" y="838200"/>
            <a:ext cx="1219200" cy="1600200"/>
          </a:xfrm>
          <a:prstGeom prst="line">
            <a:avLst/>
          </a:prstGeom>
          <a:noFill/>
          <a:ln w="38100">
            <a:solidFill>
              <a:schemeClr val="tx1"/>
            </a:solidFill>
            <a:miter lim="800000"/>
            <a:headEnd/>
            <a:tailEnd type="triangle" w="med" len="med"/>
          </a:ln>
          <a:effectLst/>
        </p:spPr>
        <p:txBody>
          <a:bodyPr wrap="none"/>
          <a:lstStyle/>
          <a:p>
            <a:endParaRPr lang="el-GR"/>
          </a:p>
        </p:txBody>
      </p:sp>
      <p:sp>
        <p:nvSpPr>
          <p:cNvPr id="58376" name="Text Box 8"/>
          <p:cNvSpPr txBox="1">
            <a:spLocks noChangeArrowheads="1"/>
          </p:cNvSpPr>
          <p:nvPr/>
        </p:nvSpPr>
        <p:spPr bwMode="auto">
          <a:xfrm>
            <a:off x="2819400" y="1143000"/>
            <a:ext cx="2971800" cy="396875"/>
          </a:xfrm>
          <a:prstGeom prst="rect">
            <a:avLst/>
          </a:prstGeom>
          <a:noFill/>
          <a:ln w="9525">
            <a:noFill/>
            <a:miter lim="800000"/>
            <a:headEnd/>
            <a:tailEnd/>
          </a:ln>
          <a:effectLst/>
        </p:spPr>
        <p:txBody>
          <a:bodyPr>
            <a:spAutoFit/>
          </a:bodyPr>
          <a:lstStyle/>
          <a:p>
            <a:pPr>
              <a:spcBef>
                <a:spcPct val="50000"/>
              </a:spcBef>
            </a:pPr>
            <a:r>
              <a:rPr lang="el-GR" sz="2000" b="1"/>
              <a:t>Επίπτωση (εισροή)</a:t>
            </a:r>
            <a:endParaRPr lang="en-US" sz="2000" b="1"/>
          </a:p>
        </p:txBody>
      </p:sp>
      <p:sp>
        <p:nvSpPr>
          <p:cNvPr id="58377" name="Rectangle 9"/>
          <p:cNvSpPr>
            <a:spLocks noChangeArrowheads="1"/>
          </p:cNvSpPr>
          <p:nvPr/>
        </p:nvSpPr>
        <p:spPr bwMode="auto">
          <a:xfrm>
            <a:off x="6019800" y="4343400"/>
            <a:ext cx="381000" cy="76200"/>
          </a:xfrm>
          <a:prstGeom prst="rect">
            <a:avLst/>
          </a:prstGeom>
          <a:solidFill>
            <a:schemeClr val="accent1"/>
          </a:solidFill>
          <a:ln w="9525">
            <a:solidFill>
              <a:schemeClr val="tx1"/>
            </a:solidFill>
            <a:miter lim="800000"/>
            <a:headEnd/>
            <a:tailEnd/>
          </a:ln>
          <a:effectLst/>
        </p:spPr>
        <p:txBody>
          <a:bodyPr wrap="none" anchor="ctr"/>
          <a:lstStyle/>
          <a:p>
            <a:endParaRPr lang="el-GR"/>
          </a:p>
        </p:txBody>
      </p:sp>
      <p:sp>
        <p:nvSpPr>
          <p:cNvPr id="58378" name="Rectangle 10"/>
          <p:cNvSpPr>
            <a:spLocks noChangeArrowheads="1"/>
          </p:cNvSpPr>
          <p:nvPr/>
        </p:nvSpPr>
        <p:spPr bwMode="auto">
          <a:xfrm>
            <a:off x="6248400" y="4419600"/>
            <a:ext cx="152400" cy="228600"/>
          </a:xfrm>
          <a:prstGeom prst="rect">
            <a:avLst/>
          </a:prstGeom>
          <a:solidFill>
            <a:schemeClr val="accent1"/>
          </a:solidFill>
          <a:ln w="9525">
            <a:solidFill>
              <a:schemeClr val="tx1"/>
            </a:solidFill>
            <a:miter lim="800000"/>
            <a:headEnd/>
            <a:tailEnd/>
          </a:ln>
          <a:effectLst/>
        </p:spPr>
        <p:txBody>
          <a:bodyPr wrap="none" anchor="ctr"/>
          <a:lstStyle/>
          <a:p>
            <a:endParaRPr lang="el-GR"/>
          </a:p>
        </p:txBody>
      </p:sp>
      <p:sp>
        <p:nvSpPr>
          <p:cNvPr id="58379" name="Line 11"/>
          <p:cNvSpPr>
            <a:spLocks noChangeShapeType="1"/>
          </p:cNvSpPr>
          <p:nvPr/>
        </p:nvSpPr>
        <p:spPr bwMode="auto">
          <a:xfrm>
            <a:off x="6324600" y="4724400"/>
            <a:ext cx="0" cy="914400"/>
          </a:xfrm>
          <a:prstGeom prst="line">
            <a:avLst/>
          </a:prstGeom>
          <a:noFill/>
          <a:ln w="38100">
            <a:solidFill>
              <a:schemeClr val="tx1"/>
            </a:solidFill>
            <a:miter lim="800000"/>
            <a:headEnd/>
            <a:tailEnd type="triangle" w="med" len="med"/>
          </a:ln>
          <a:effectLst/>
        </p:spPr>
        <p:txBody>
          <a:bodyPr wrap="none"/>
          <a:lstStyle/>
          <a:p>
            <a:endParaRPr lang="el-GR"/>
          </a:p>
        </p:txBody>
      </p:sp>
      <p:sp>
        <p:nvSpPr>
          <p:cNvPr id="58380" name="Text Box 12"/>
          <p:cNvSpPr txBox="1">
            <a:spLocks noChangeArrowheads="1"/>
          </p:cNvSpPr>
          <p:nvPr/>
        </p:nvSpPr>
        <p:spPr bwMode="auto">
          <a:xfrm>
            <a:off x="6477000" y="4876800"/>
            <a:ext cx="2514600" cy="396875"/>
          </a:xfrm>
          <a:prstGeom prst="rect">
            <a:avLst/>
          </a:prstGeom>
          <a:noFill/>
          <a:ln w="9525">
            <a:noFill/>
            <a:miter lim="800000"/>
            <a:headEnd/>
            <a:tailEnd/>
          </a:ln>
          <a:effectLst/>
        </p:spPr>
        <p:txBody>
          <a:bodyPr>
            <a:spAutoFit/>
          </a:bodyPr>
          <a:lstStyle/>
          <a:p>
            <a:pPr>
              <a:spcBef>
                <a:spcPct val="50000"/>
              </a:spcBef>
            </a:pPr>
            <a:r>
              <a:rPr lang="el-GR" sz="2000" b="1"/>
              <a:t>Ίαση ή θάνατος</a:t>
            </a:r>
            <a:endParaRPr lang="en-US" sz="2000" b="1"/>
          </a:p>
        </p:txBody>
      </p:sp>
      <p:sp>
        <p:nvSpPr>
          <p:cNvPr id="58381" name="Text Box 13"/>
          <p:cNvSpPr txBox="1">
            <a:spLocks noChangeArrowheads="1"/>
          </p:cNvSpPr>
          <p:nvPr/>
        </p:nvSpPr>
        <p:spPr bwMode="auto">
          <a:xfrm>
            <a:off x="5410200" y="5715000"/>
            <a:ext cx="3122613" cy="701675"/>
          </a:xfrm>
          <a:prstGeom prst="rect">
            <a:avLst/>
          </a:prstGeom>
          <a:noFill/>
          <a:ln w="9525">
            <a:noFill/>
            <a:miter lim="800000"/>
            <a:headEnd/>
            <a:tailEnd/>
          </a:ln>
          <a:effectLst/>
        </p:spPr>
        <p:txBody>
          <a:bodyPr>
            <a:spAutoFit/>
          </a:bodyPr>
          <a:lstStyle/>
          <a:p>
            <a:pPr>
              <a:spcBef>
                <a:spcPct val="50000"/>
              </a:spcBef>
            </a:pPr>
            <a:r>
              <a:rPr lang="el-GR" sz="2000" b="1"/>
              <a:t>Προηγούμενες περιπτώσεις </a:t>
            </a:r>
            <a:endParaRPr lang="en-US" sz="2000" b="1"/>
          </a:p>
        </p:txBody>
      </p:sp>
      <p:sp>
        <p:nvSpPr>
          <p:cNvPr id="58382" name="Text Box 14"/>
          <p:cNvSpPr txBox="1">
            <a:spLocks noChangeArrowheads="1"/>
          </p:cNvSpPr>
          <p:nvPr/>
        </p:nvSpPr>
        <p:spPr bwMode="auto">
          <a:xfrm>
            <a:off x="1662113" y="92075"/>
            <a:ext cx="7086600" cy="396875"/>
          </a:xfrm>
          <a:prstGeom prst="rect">
            <a:avLst/>
          </a:prstGeom>
          <a:noFill/>
          <a:ln w="9525">
            <a:noFill/>
            <a:miter lim="800000"/>
            <a:headEnd/>
            <a:tailEnd/>
          </a:ln>
          <a:effectLst/>
        </p:spPr>
        <p:txBody>
          <a:bodyPr>
            <a:spAutoFit/>
          </a:bodyPr>
          <a:lstStyle/>
          <a:p>
            <a:pPr algn="r">
              <a:spcBef>
                <a:spcPct val="50000"/>
              </a:spcBef>
            </a:pPr>
            <a:r>
              <a:rPr lang="el-GR" sz="2000" b="1"/>
              <a:t>Σχέση μεταξύ επίπτωσης και επιπολασμού</a:t>
            </a:r>
            <a:endParaRPr lang="en-US" sz="2000" b="1"/>
          </a:p>
        </p:txBody>
      </p:sp>
      <p:sp>
        <p:nvSpPr>
          <p:cNvPr id="58383" name="Text Box 15"/>
          <p:cNvSpPr txBox="1">
            <a:spLocks noChangeArrowheads="1"/>
          </p:cNvSpPr>
          <p:nvPr/>
        </p:nvSpPr>
        <p:spPr bwMode="auto">
          <a:xfrm>
            <a:off x="342900" y="5141913"/>
            <a:ext cx="3581400" cy="1616075"/>
          </a:xfrm>
          <a:prstGeom prst="rect">
            <a:avLst/>
          </a:prstGeom>
          <a:noFill/>
          <a:ln w="9525">
            <a:noFill/>
            <a:miter lim="800000"/>
            <a:headEnd/>
            <a:tailEnd/>
          </a:ln>
          <a:effectLst/>
        </p:spPr>
        <p:txBody>
          <a:bodyPr>
            <a:spAutoFit/>
          </a:bodyPr>
          <a:lstStyle/>
          <a:p>
            <a:pPr>
              <a:spcBef>
                <a:spcPct val="50000"/>
              </a:spcBef>
            </a:pPr>
            <a:r>
              <a:rPr lang="el-GR" sz="2000" b="1"/>
              <a:t>Συνεχής προσθήκη νέων περιστατικών αυξάνει τον επιπολασμό, ενώ οι θάνατοι και οι ιάσεις τον μειώνουν</a:t>
            </a:r>
            <a:endParaRPr lang="en-US" sz="2000" b="1"/>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28674" name="Picture 2"/>
          <p:cNvPicPr>
            <a:picLocks noChangeAspect="1" noChangeArrowheads="1"/>
          </p:cNvPicPr>
          <p:nvPr/>
        </p:nvPicPr>
        <p:blipFill>
          <a:blip r:embed="rId2" cstate="print"/>
          <a:srcRect/>
          <a:stretch>
            <a:fillRect/>
          </a:stretch>
        </p:blipFill>
        <p:spPr bwMode="auto">
          <a:xfrm>
            <a:off x="428596" y="1428736"/>
            <a:ext cx="8147328" cy="2708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1692275" y="549275"/>
            <a:ext cx="5327650" cy="503238"/>
          </a:xfrm>
        </p:spPr>
        <p:txBody>
          <a:bodyPr/>
          <a:lstStyle/>
          <a:p>
            <a:r>
              <a:rPr lang="el-GR" sz="2000">
                <a:solidFill>
                  <a:schemeClr val="tx1"/>
                </a:solidFill>
                <a:effectLst/>
                <a:latin typeface="Century Gothic" pitchFamily="34" charset="0"/>
              </a:rPr>
              <a:t>«Άτομα-έτη» ή «άτομα –μήνες» </a:t>
            </a:r>
          </a:p>
        </p:txBody>
      </p:sp>
      <p:sp>
        <p:nvSpPr>
          <p:cNvPr id="115716" name="Text Box 4"/>
          <p:cNvSpPr txBox="1">
            <a:spLocks noChangeArrowheads="1"/>
          </p:cNvSpPr>
          <p:nvPr/>
        </p:nvSpPr>
        <p:spPr bwMode="auto">
          <a:xfrm>
            <a:off x="611188" y="1412875"/>
            <a:ext cx="7273925" cy="3392488"/>
          </a:xfrm>
          <a:prstGeom prst="rect">
            <a:avLst/>
          </a:prstGeom>
          <a:noFill/>
          <a:ln w="9525">
            <a:noFill/>
            <a:miter lim="800000"/>
            <a:headEnd/>
            <a:tailEnd/>
          </a:ln>
          <a:effectLst/>
        </p:spPr>
        <p:txBody>
          <a:bodyPr>
            <a:spAutoFit/>
          </a:bodyPr>
          <a:lstStyle/>
          <a:p>
            <a:pPr algn="ctr">
              <a:spcBef>
                <a:spcPct val="50000"/>
              </a:spcBef>
            </a:pPr>
            <a:r>
              <a:rPr lang="el-GR"/>
              <a:t>Σύγκριση δύο αντισυλληπτικών μεθόδων</a:t>
            </a:r>
          </a:p>
          <a:p>
            <a:pPr algn="ctr">
              <a:spcBef>
                <a:spcPct val="50000"/>
              </a:spcBef>
            </a:pPr>
            <a:endParaRPr lang="el-GR"/>
          </a:p>
          <a:p>
            <a:pPr>
              <a:spcBef>
                <a:spcPct val="50000"/>
              </a:spcBef>
              <a:buFontTx/>
              <a:buChar char="•"/>
            </a:pPr>
            <a:r>
              <a:rPr lang="el-GR"/>
              <a:t> Μέθοδος Α : 250 γυναίκες Χ 4 μήνες και σημειώθηκαν 8 ανεπιθύμητες εγκυμοσύνες </a:t>
            </a:r>
          </a:p>
          <a:p>
            <a:pPr>
              <a:spcBef>
                <a:spcPct val="50000"/>
              </a:spcBef>
            </a:pPr>
            <a:r>
              <a:rPr lang="el-GR"/>
              <a:t>8 εγκυμοσύνες / 1000 γυναίκες μήνες</a:t>
            </a:r>
          </a:p>
          <a:p>
            <a:pPr>
              <a:spcBef>
                <a:spcPct val="50000"/>
              </a:spcBef>
              <a:buFontTx/>
              <a:buChar char="•"/>
            </a:pPr>
            <a:r>
              <a:rPr lang="el-GR"/>
              <a:t>Μέθοδος Β : 800 γυναίκες Χ 3 μήνες και σημειώθηκαν 12 ανεπιθύμητες εγκυμοσύνες </a:t>
            </a:r>
          </a:p>
          <a:p>
            <a:pPr>
              <a:spcBef>
                <a:spcPct val="50000"/>
              </a:spcBef>
            </a:pPr>
            <a:r>
              <a:rPr lang="el-GR"/>
              <a:t>12 εγκυμοσύνες / 2400 γυναίκες ή </a:t>
            </a:r>
          </a:p>
          <a:p>
            <a:pPr>
              <a:spcBef>
                <a:spcPct val="50000"/>
              </a:spcBef>
            </a:pPr>
            <a:r>
              <a:rPr lang="el-GR"/>
              <a:t>5 εγκυμοσύνες / 1000 γυναίκες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9698" name="Picture 2"/>
          <p:cNvPicPr>
            <a:picLocks noChangeAspect="1" noChangeArrowheads="1"/>
          </p:cNvPicPr>
          <p:nvPr/>
        </p:nvPicPr>
        <p:blipFill>
          <a:blip r:embed="rId2" cstate="print"/>
          <a:srcRect/>
          <a:stretch>
            <a:fillRect/>
          </a:stretch>
        </p:blipFill>
        <p:spPr bwMode="auto">
          <a:xfrm>
            <a:off x="622066" y="404664"/>
            <a:ext cx="7429637"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5123" name="Text Box 3"/>
          <p:cNvSpPr txBox="1">
            <a:spLocks noChangeArrowheads="1"/>
          </p:cNvSpPr>
          <p:nvPr/>
        </p:nvSpPr>
        <p:spPr bwMode="auto">
          <a:xfrm>
            <a:off x="468313" y="1844675"/>
            <a:ext cx="7848600" cy="35972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Επιδημιολογικά χαρακτηριστικά λοιμογόνων παραγόντων</a:t>
            </a:r>
          </a:p>
          <a:p>
            <a:pPr>
              <a:spcBef>
                <a:spcPct val="50000"/>
              </a:spcBef>
            </a:pPr>
            <a:r>
              <a:rPr lang="el-GR" altLang="el-GR" sz="2000">
                <a:latin typeface="Century Gothic" pitchFamily="34" charset="0"/>
              </a:rPr>
              <a:t>1. Εγγενή</a:t>
            </a:r>
          </a:p>
          <a:p>
            <a:pPr>
              <a:spcBef>
                <a:spcPct val="50000"/>
              </a:spcBef>
              <a:buFontTx/>
              <a:buChar char="•"/>
            </a:pPr>
            <a:r>
              <a:rPr lang="el-GR" altLang="el-GR" sz="2000">
                <a:latin typeface="Century Gothic" pitchFamily="34" charset="0"/>
              </a:rPr>
              <a:t> Αντιγονικότητα: ανοσία, ταυτοποίηση, διάγνωση</a:t>
            </a:r>
          </a:p>
          <a:p>
            <a:pPr>
              <a:spcBef>
                <a:spcPct val="50000"/>
              </a:spcBef>
              <a:buFontTx/>
              <a:buChar char="•"/>
            </a:pPr>
            <a:r>
              <a:rPr lang="el-GR" altLang="el-GR" sz="2000">
                <a:latin typeface="Century Gothic" pitchFamily="34" charset="0"/>
              </a:rPr>
              <a:t> Ανθεκτικότητα: αντοχή, ανάπτυξη</a:t>
            </a:r>
          </a:p>
          <a:p>
            <a:pPr>
              <a:spcBef>
                <a:spcPct val="50000"/>
              </a:spcBef>
              <a:buFontTx/>
              <a:buChar char="•"/>
            </a:pPr>
            <a:r>
              <a:rPr lang="el-GR" altLang="el-GR" sz="2000">
                <a:latin typeface="Century Gothic" pitchFamily="34" charset="0"/>
              </a:rPr>
              <a:t> Διατροφικές απαιτήσεις</a:t>
            </a:r>
          </a:p>
          <a:p>
            <a:pPr>
              <a:spcBef>
                <a:spcPct val="50000"/>
              </a:spcBef>
              <a:buFontTx/>
              <a:buChar char="•"/>
            </a:pPr>
            <a:r>
              <a:rPr lang="el-GR" altLang="el-GR" sz="2000">
                <a:latin typeface="Century Gothic" pitchFamily="34" charset="0"/>
              </a:rPr>
              <a:t> Φάσμα ξενιστών</a:t>
            </a:r>
          </a:p>
          <a:p>
            <a:pPr>
              <a:spcBef>
                <a:spcPct val="50000"/>
              </a:spcBef>
              <a:buFontTx/>
              <a:buChar char="•"/>
            </a:pPr>
            <a:r>
              <a:rPr lang="el-GR" altLang="el-GR" sz="2000">
                <a:latin typeface="Century Gothic" pitchFamily="34" charset="0"/>
              </a:rPr>
              <a:t> Ευαισθησία στα χημειοθεραπευτικά</a:t>
            </a:r>
          </a:p>
          <a:p>
            <a:pPr>
              <a:spcBef>
                <a:spcPct val="50000"/>
              </a:spcBef>
              <a:buFontTx/>
              <a:buChar char="•"/>
            </a:pPr>
            <a:r>
              <a:rPr lang="el-GR" altLang="el-GR" sz="2000">
                <a:latin typeface="Century Gothic" pitchFamily="34" charset="0"/>
              </a:rPr>
              <a:t> Συχνότητα μεταλάξεων</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0722" name="Picture 2"/>
          <p:cNvPicPr>
            <a:picLocks noChangeAspect="1" noChangeArrowheads="1"/>
          </p:cNvPicPr>
          <p:nvPr/>
        </p:nvPicPr>
        <p:blipFill>
          <a:blip r:embed="rId2" cstate="print"/>
          <a:srcRect/>
          <a:stretch>
            <a:fillRect/>
          </a:stretch>
        </p:blipFill>
        <p:spPr bwMode="auto">
          <a:xfrm>
            <a:off x="1475656" y="476672"/>
            <a:ext cx="5532090" cy="6000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1746" name="Picture 2"/>
          <p:cNvPicPr>
            <a:picLocks noChangeAspect="1" noChangeArrowheads="1"/>
          </p:cNvPicPr>
          <p:nvPr/>
        </p:nvPicPr>
        <p:blipFill>
          <a:blip r:embed="rId2" cstate="print"/>
          <a:srcRect/>
          <a:stretch>
            <a:fillRect/>
          </a:stretch>
        </p:blipFill>
        <p:spPr bwMode="auto">
          <a:xfrm>
            <a:off x="1304925" y="0"/>
            <a:ext cx="5931371" cy="6493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2770" name="Picture 2"/>
          <p:cNvPicPr>
            <a:picLocks noChangeAspect="1" noChangeArrowheads="1"/>
          </p:cNvPicPr>
          <p:nvPr/>
        </p:nvPicPr>
        <p:blipFill>
          <a:blip r:embed="rId2" cstate="print"/>
          <a:srcRect/>
          <a:stretch>
            <a:fillRect/>
          </a:stretch>
        </p:blipFill>
        <p:spPr bwMode="auto">
          <a:xfrm>
            <a:off x="1342264" y="548680"/>
            <a:ext cx="6110056" cy="5449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3794" name="Picture 2"/>
          <p:cNvPicPr>
            <a:picLocks noChangeAspect="1" noChangeArrowheads="1"/>
          </p:cNvPicPr>
          <p:nvPr/>
        </p:nvPicPr>
        <p:blipFill>
          <a:blip r:embed="rId2" cstate="print"/>
          <a:srcRect/>
          <a:stretch>
            <a:fillRect/>
          </a:stretch>
        </p:blipFill>
        <p:spPr bwMode="auto">
          <a:xfrm>
            <a:off x="1691680" y="548680"/>
            <a:ext cx="6048672" cy="5749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4818" name="Picture 2"/>
          <p:cNvPicPr>
            <a:picLocks noChangeAspect="1" noChangeArrowheads="1"/>
          </p:cNvPicPr>
          <p:nvPr/>
        </p:nvPicPr>
        <p:blipFill>
          <a:blip r:embed="rId2" cstate="print"/>
          <a:srcRect/>
          <a:stretch>
            <a:fillRect/>
          </a:stretch>
        </p:blipFill>
        <p:spPr bwMode="auto">
          <a:xfrm>
            <a:off x="1619672" y="548680"/>
            <a:ext cx="5760640" cy="56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5842" name="Picture 2"/>
          <p:cNvPicPr>
            <a:picLocks noChangeAspect="1" noChangeArrowheads="1"/>
          </p:cNvPicPr>
          <p:nvPr/>
        </p:nvPicPr>
        <p:blipFill>
          <a:blip r:embed="rId2" cstate="print"/>
          <a:srcRect/>
          <a:stretch>
            <a:fillRect/>
          </a:stretch>
        </p:blipFill>
        <p:spPr bwMode="auto">
          <a:xfrm>
            <a:off x="370031" y="692696"/>
            <a:ext cx="8072204" cy="5256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6866" name="Picture 2"/>
          <p:cNvPicPr>
            <a:picLocks noChangeAspect="1" noChangeArrowheads="1"/>
          </p:cNvPicPr>
          <p:nvPr/>
        </p:nvPicPr>
        <p:blipFill>
          <a:blip r:embed="rId2" cstate="print"/>
          <a:srcRect/>
          <a:stretch>
            <a:fillRect/>
          </a:stretch>
        </p:blipFill>
        <p:spPr bwMode="auto">
          <a:xfrm>
            <a:off x="855116" y="620688"/>
            <a:ext cx="7243158"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7890" name="Picture 2"/>
          <p:cNvPicPr>
            <a:picLocks noChangeAspect="1" noChangeArrowheads="1"/>
          </p:cNvPicPr>
          <p:nvPr/>
        </p:nvPicPr>
        <p:blipFill>
          <a:blip r:embed="rId2" cstate="print"/>
          <a:srcRect/>
          <a:stretch>
            <a:fillRect/>
          </a:stretch>
        </p:blipFill>
        <p:spPr bwMode="auto">
          <a:xfrm>
            <a:off x="539552" y="836712"/>
            <a:ext cx="8035259"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8914" name="Picture 2"/>
          <p:cNvPicPr>
            <a:picLocks noChangeAspect="1" noChangeArrowheads="1"/>
          </p:cNvPicPr>
          <p:nvPr/>
        </p:nvPicPr>
        <p:blipFill>
          <a:blip r:embed="rId2" cstate="print"/>
          <a:srcRect/>
          <a:stretch>
            <a:fillRect/>
          </a:stretch>
        </p:blipFill>
        <p:spPr bwMode="auto">
          <a:xfrm>
            <a:off x="266980" y="404664"/>
            <a:ext cx="8405036" cy="5904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9938" name="Picture 2"/>
          <p:cNvPicPr>
            <a:picLocks noChangeAspect="1" noChangeArrowheads="1"/>
          </p:cNvPicPr>
          <p:nvPr/>
        </p:nvPicPr>
        <p:blipFill>
          <a:blip r:embed="rId2" cstate="print"/>
          <a:srcRect/>
          <a:stretch>
            <a:fillRect/>
          </a:stretch>
        </p:blipFill>
        <p:spPr bwMode="auto">
          <a:xfrm>
            <a:off x="329771" y="404665"/>
            <a:ext cx="7709329" cy="5496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6147" name="Text Box 3"/>
          <p:cNvSpPr txBox="1">
            <a:spLocks noChangeArrowheads="1"/>
          </p:cNvSpPr>
          <p:nvPr/>
        </p:nvSpPr>
        <p:spPr bwMode="auto">
          <a:xfrm>
            <a:off x="468313" y="1844675"/>
            <a:ext cx="7848600" cy="29876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Επιδημιολογικά χαρακτηριστικά λοιμογόνων παραγόντων</a:t>
            </a:r>
          </a:p>
          <a:p>
            <a:pPr>
              <a:spcBef>
                <a:spcPct val="50000"/>
              </a:spcBef>
            </a:pPr>
            <a:r>
              <a:rPr lang="el-GR" altLang="el-GR" sz="2000">
                <a:latin typeface="Century Gothic" pitchFamily="34" charset="0"/>
              </a:rPr>
              <a:t>ΙΙ. Ξενιστής</a:t>
            </a:r>
          </a:p>
          <a:p>
            <a:pPr>
              <a:spcBef>
                <a:spcPct val="50000"/>
              </a:spcBef>
              <a:buFontTx/>
              <a:buChar char="•"/>
            </a:pPr>
            <a:r>
              <a:rPr lang="el-GR" altLang="el-GR" sz="2000">
                <a:latin typeface="Century Gothic" pitchFamily="34" charset="0"/>
              </a:rPr>
              <a:t> Μολυσματικότητα: ικανότητα να προκαλέσει μόλυνση του ξενιστή</a:t>
            </a:r>
          </a:p>
          <a:p>
            <a:pPr>
              <a:spcBef>
                <a:spcPct val="50000"/>
              </a:spcBef>
              <a:buFontTx/>
              <a:buChar char="•"/>
            </a:pPr>
            <a:r>
              <a:rPr lang="el-GR" altLang="el-GR" sz="2000">
                <a:latin typeface="Century Gothic" pitchFamily="34" charset="0"/>
              </a:rPr>
              <a:t> Παθογενικότητα: ικανότητα να προκληθεί λοίμωξη</a:t>
            </a:r>
          </a:p>
          <a:p>
            <a:pPr>
              <a:spcBef>
                <a:spcPct val="50000"/>
              </a:spcBef>
              <a:buFontTx/>
              <a:buChar char="•"/>
            </a:pPr>
            <a:r>
              <a:rPr lang="el-GR" altLang="el-GR" sz="2000">
                <a:latin typeface="Century Gothic" pitchFamily="34" charset="0"/>
              </a:rPr>
              <a:t> Λοιμοτοξικότητα: σοβαρότητα νόσου</a:t>
            </a:r>
          </a:p>
          <a:p>
            <a:pPr>
              <a:spcBef>
                <a:spcPct val="50000"/>
              </a:spcBef>
              <a:buFontTx/>
              <a:buChar char="•"/>
            </a:pPr>
            <a:r>
              <a:rPr lang="el-GR" altLang="el-GR" sz="2000">
                <a:latin typeface="Century Gothic" pitchFamily="34" charset="0"/>
              </a:rPr>
              <a:t> Ανοσοποιητική ικανότητα: δυνατότητα ειδικής ανοσίας</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0962" name="Picture 2"/>
          <p:cNvPicPr>
            <a:picLocks noChangeAspect="1" noChangeArrowheads="1"/>
          </p:cNvPicPr>
          <p:nvPr/>
        </p:nvPicPr>
        <p:blipFill>
          <a:blip r:embed="rId2" cstate="print"/>
          <a:srcRect/>
          <a:stretch>
            <a:fillRect/>
          </a:stretch>
        </p:blipFill>
        <p:spPr bwMode="auto">
          <a:xfrm>
            <a:off x="1138238" y="476250"/>
            <a:ext cx="6867525"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1986" name="Picture 2"/>
          <p:cNvPicPr>
            <a:picLocks noChangeAspect="1" noChangeArrowheads="1"/>
          </p:cNvPicPr>
          <p:nvPr/>
        </p:nvPicPr>
        <p:blipFill>
          <a:blip r:embed="rId2" cstate="print"/>
          <a:srcRect/>
          <a:stretch>
            <a:fillRect/>
          </a:stretch>
        </p:blipFill>
        <p:spPr bwMode="auto">
          <a:xfrm>
            <a:off x="971600" y="143001"/>
            <a:ext cx="6677409" cy="6094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3010" name="Picture 2"/>
          <p:cNvPicPr>
            <a:picLocks noChangeAspect="1" noChangeArrowheads="1"/>
          </p:cNvPicPr>
          <p:nvPr/>
        </p:nvPicPr>
        <p:blipFill>
          <a:blip r:embed="rId2" cstate="print"/>
          <a:srcRect/>
          <a:stretch>
            <a:fillRect/>
          </a:stretch>
        </p:blipFill>
        <p:spPr bwMode="auto">
          <a:xfrm>
            <a:off x="467544" y="836712"/>
            <a:ext cx="8425225" cy="4766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5058" name="Picture 2"/>
          <p:cNvPicPr>
            <a:picLocks noChangeAspect="1" noChangeArrowheads="1"/>
          </p:cNvPicPr>
          <p:nvPr/>
        </p:nvPicPr>
        <p:blipFill>
          <a:blip r:embed="rId2" cstate="print"/>
          <a:srcRect/>
          <a:stretch>
            <a:fillRect/>
          </a:stretch>
        </p:blipFill>
        <p:spPr bwMode="auto">
          <a:xfrm>
            <a:off x="642910" y="1785926"/>
            <a:ext cx="8143900" cy="276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46082" name="Picture 2"/>
          <p:cNvPicPr>
            <a:picLocks noChangeAspect="1" noChangeArrowheads="1"/>
          </p:cNvPicPr>
          <p:nvPr/>
        </p:nvPicPr>
        <p:blipFill>
          <a:blip r:embed="rId2" cstate="print"/>
          <a:srcRect/>
          <a:stretch>
            <a:fillRect/>
          </a:stretch>
        </p:blipFill>
        <p:spPr bwMode="auto">
          <a:xfrm>
            <a:off x="1428728" y="500041"/>
            <a:ext cx="4071966" cy="5823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47106" name="Picture 2"/>
          <p:cNvPicPr>
            <a:picLocks noChangeAspect="1" noChangeArrowheads="1"/>
          </p:cNvPicPr>
          <p:nvPr/>
        </p:nvPicPr>
        <p:blipFill>
          <a:blip r:embed="rId2" cstate="print"/>
          <a:srcRect/>
          <a:stretch>
            <a:fillRect/>
          </a:stretch>
        </p:blipFill>
        <p:spPr bwMode="auto">
          <a:xfrm>
            <a:off x="765194" y="332656"/>
            <a:ext cx="6831141" cy="5556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8130" name="Picture 2"/>
          <p:cNvPicPr>
            <a:picLocks noChangeAspect="1" noChangeArrowheads="1"/>
          </p:cNvPicPr>
          <p:nvPr/>
        </p:nvPicPr>
        <p:blipFill>
          <a:blip r:embed="rId2" cstate="print"/>
          <a:srcRect/>
          <a:stretch>
            <a:fillRect/>
          </a:stretch>
        </p:blipFill>
        <p:spPr bwMode="auto">
          <a:xfrm>
            <a:off x="539551" y="764704"/>
            <a:ext cx="8594997"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49154" name="Picture 2"/>
          <p:cNvPicPr>
            <a:picLocks noChangeAspect="1" noChangeArrowheads="1"/>
          </p:cNvPicPr>
          <p:nvPr/>
        </p:nvPicPr>
        <p:blipFill>
          <a:blip r:embed="rId2" cstate="print"/>
          <a:srcRect/>
          <a:stretch>
            <a:fillRect/>
          </a:stretch>
        </p:blipFill>
        <p:spPr bwMode="auto">
          <a:xfrm>
            <a:off x="611560" y="692696"/>
            <a:ext cx="809533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50178" name="Picture 2"/>
          <p:cNvPicPr>
            <a:picLocks noChangeAspect="1" noChangeArrowheads="1"/>
          </p:cNvPicPr>
          <p:nvPr/>
        </p:nvPicPr>
        <p:blipFill>
          <a:blip r:embed="rId2" cstate="print"/>
          <a:srcRect/>
          <a:stretch>
            <a:fillRect/>
          </a:stretch>
        </p:blipFill>
        <p:spPr bwMode="auto">
          <a:xfrm>
            <a:off x="1114425" y="881063"/>
            <a:ext cx="6915150"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7171" name="Text Box 3"/>
          <p:cNvSpPr txBox="1">
            <a:spLocks noChangeArrowheads="1"/>
          </p:cNvSpPr>
          <p:nvPr/>
        </p:nvSpPr>
        <p:spPr bwMode="auto">
          <a:xfrm>
            <a:off x="468313" y="1341438"/>
            <a:ext cx="7848600" cy="51212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Άμυνα ανθρώπινου οργανισμού</a:t>
            </a:r>
          </a:p>
          <a:p>
            <a:pPr>
              <a:spcBef>
                <a:spcPct val="50000"/>
              </a:spcBef>
              <a:buFontTx/>
              <a:buChar char="•"/>
            </a:pPr>
            <a:r>
              <a:rPr lang="el-GR" altLang="el-GR" sz="2000">
                <a:latin typeface="Century Gothic" pitchFamily="34" charset="0"/>
              </a:rPr>
              <a:t>Εγγενείς μηχανισμοί άμυνας</a:t>
            </a:r>
          </a:p>
          <a:p>
            <a:pPr>
              <a:spcBef>
                <a:spcPct val="50000"/>
              </a:spcBef>
              <a:buFontTx/>
              <a:buChar char="•"/>
            </a:pPr>
            <a:r>
              <a:rPr lang="el-GR" altLang="el-GR" sz="2000">
                <a:latin typeface="Century Gothic" pitchFamily="34" charset="0"/>
              </a:rPr>
              <a:t>Ανοσία παθητική – ενεργητική</a:t>
            </a:r>
          </a:p>
          <a:p>
            <a:pPr>
              <a:spcBef>
                <a:spcPct val="50000"/>
              </a:spcBef>
              <a:buFontTx/>
              <a:buChar char="•"/>
            </a:pPr>
            <a:endParaRPr lang="el-GR" altLang="el-GR" sz="2000">
              <a:latin typeface="Century Gothic" pitchFamily="34" charset="0"/>
            </a:endParaRPr>
          </a:p>
          <a:p>
            <a:pPr>
              <a:spcBef>
                <a:spcPct val="50000"/>
              </a:spcBef>
            </a:pPr>
            <a:r>
              <a:rPr lang="el-GR" altLang="el-GR" sz="2000">
                <a:latin typeface="Century Gothic" pitchFamily="34" charset="0"/>
              </a:rPr>
              <a:t>Συλλογική ανοσία</a:t>
            </a:r>
            <a:endParaRPr lang="en-US" altLang="el-GR" sz="2000">
              <a:latin typeface="Century Gothic" pitchFamily="34" charset="0"/>
            </a:endParaRPr>
          </a:p>
          <a:p>
            <a:pPr>
              <a:spcBef>
                <a:spcPct val="50000"/>
              </a:spcBef>
            </a:pPr>
            <a:r>
              <a:rPr lang="en-US" altLang="el-GR" sz="2000">
                <a:latin typeface="Century Gothic" pitchFamily="34" charset="0"/>
              </a:rPr>
              <a:t>I. </a:t>
            </a:r>
            <a:r>
              <a:rPr lang="el-GR" altLang="el-GR" sz="2000">
                <a:latin typeface="Century Gothic" pitchFamily="34" charset="0"/>
              </a:rPr>
              <a:t>Μολυσματικότητα λοιμογόνου παράγοντα</a:t>
            </a:r>
          </a:p>
          <a:p>
            <a:pPr>
              <a:spcBef>
                <a:spcPct val="50000"/>
              </a:spcBef>
            </a:pPr>
            <a:r>
              <a:rPr lang="el-GR" altLang="el-GR" sz="2000">
                <a:latin typeface="Century Gothic" pitchFamily="34" charset="0"/>
              </a:rPr>
              <a:t>ΙΙ. Διάρκεια περιόδου μεταδοτικότητας</a:t>
            </a:r>
          </a:p>
          <a:p>
            <a:pPr>
              <a:spcBef>
                <a:spcPct val="50000"/>
              </a:spcBef>
            </a:pPr>
            <a:r>
              <a:rPr lang="el-GR" altLang="el-GR" sz="2000">
                <a:latin typeface="Century Gothic" pitchFamily="34" charset="0"/>
              </a:rPr>
              <a:t>ΙΙΙ. Πλήθος λοιμογόνων πηγών ή την συχνότητα εισαγωγής στον πληθυσμό αναφοράς</a:t>
            </a:r>
          </a:p>
          <a:p>
            <a:pPr>
              <a:spcBef>
                <a:spcPct val="50000"/>
              </a:spcBef>
            </a:pPr>
            <a:r>
              <a:rPr lang="en-US" altLang="el-GR" sz="2000">
                <a:latin typeface="Century Gothic" pitchFamily="34" charset="0"/>
              </a:rPr>
              <a:t>IV. </a:t>
            </a:r>
            <a:r>
              <a:rPr lang="el-GR" altLang="el-GR" sz="2000">
                <a:latin typeface="Century Gothic" pitchFamily="34" charset="0"/>
              </a:rPr>
              <a:t>Πυκνότητα, βαθμόσυγχρωτισμού και υγειονομική συνείδηση πληθυσμού αναφοράς</a:t>
            </a:r>
          </a:p>
          <a:p>
            <a:pPr>
              <a:spcBef>
                <a:spcPct val="50000"/>
              </a:spcBef>
            </a:pPr>
            <a:r>
              <a:rPr lang="en-US" altLang="el-GR" sz="2000">
                <a:latin typeface="Century Gothic" pitchFamily="34" charset="0"/>
              </a:rPr>
              <a:t>V. </a:t>
            </a:r>
            <a:r>
              <a:rPr lang="el-GR" altLang="el-GR" sz="2000">
                <a:latin typeface="Century Gothic" pitchFamily="34" charset="0"/>
              </a:rPr>
              <a:t>Σχέση ατομικής ανοσίας προς μικροβιοφορία</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55650" y="692150"/>
            <a:ext cx="7993063" cy="396875"/>
          </a:xfrm>
          <a:prstGeom prst="rect">
            <a:avLst/>
          </a:prstGeom>
          <a:noFill/>
          <a:ln w="9525" algn="ctr">
            <a:noFill/>
            <a:miter lim="800000"/>
            <a:headEnd/>
            <a:tailEnd/>
          </a:ln>
          <a:effectLst/>
        </p:spPr>
        <p:txBody>
          <a:bodyPr>
            <a:spAutoFit/>
          </a:bodyPr>
          <a:lstStyle/>
          <a:p>
            <a:pPr algn="ctr">
              <a:spcBef>
                <a:spcPct val="50000"/>
              </a:spcBef>
            </a:pPr>
            <a:r>
              <a:rPr lang="el-GR" altLang="el-GR" sz="2000">
                <a:latin typeface="Century Gothic" pitchFamily="34" charset="0"/>
              </a:rPr>
              <a:t>Επιδημιολογία λοιμωδών νοσημάτων</a:t>
            </a:r>
          </a:p>
        </p:txBody>
      </p:sp>
      <p:sp>
        <p:nvSpPr>
          <p:cNvPr id="8195" name="Text Box 3"/>
          <p:cNvSpPr txBox="1">
            <a:spLocks noChangeArrowheads="1"/>
          </p:cNvSpPr>
          <p:nvPr/>
        </p:nvSpPr>
        <p:spPr bwMode="auto">
          <a:xfrm>
            <a:off x="468313" y="1844675"/>
            <a:ext cx="7848600" cy="4359275"/>
          </a:xfrm>
          <a:prstGeom prst="rect">
            <a:avLst/>
          </a:prstGeom>
          <a:noFill/>
          <a:ln w="9525" algn="ctr">
            <a:noFill/>
            <a:miter lim="800000"/>
            <a:headEnd/>
            <a:tailEnd/>
          </a:ln>
          <a:effectLst/>
        </p:spPr>
        <p:txBody>
          <a:bodyPr>
            <a:spAutoFit/>
          </a:bodyPr>
          <a:lstStyle/>
          <a:p>
            <a:pPr>
              <a:spcBef>
                <a:spcPct val="50000"/>
              </a:spcBef>
            </a:pPr>
            <a:r>
              <a:rPr lang="el-GR" altLang="el-GR" sz="2000">
                <a:latin typeface="Century Gothic" pitchFamily="34" charset="0"/>
              </a:rPr>
              <a:t>Υπόδοχα και μηχανισμοί διατήρησης λοιμογόνων παραγόντων:</a:t>
            </a:r>
          </a:p>
          <a:p>
            <a:pPr>
              <a:spcBef>
                <a:spcPct val="50000"/>
              </a:spcBef>
            </a:pPr>
            <a:r>
              <a:rPr lang="el-GR" altLang="el-GR" sz="2000">
                <a:latin typeface="Century Gothic" pitchFamily="34" charset="0"/>
              </a:rPr>
              <a:t>Άνθρωποι, σπονδυλωτά, αρθρόποδα, φυτά, άψυχα αντικείμενα</a:t>
            </a:r>
          </a:p>
          <a:p>
            <a:pPr>
              <a:spcBef>
                <a:spcPct val="50000"/>
              </a:spcBef>
            </a:pPr>
            <a:r>
              <a:rPr lang="el-GR" altLang="el-GR" sz="2000">
                <a:latin typeface="Century Gothic" pitchFamily="34" charset="0"/>
              </a:rPr>
              <a:t>Ζωικού βασιλείου: ξενιστές</a:t>
            </a:r>
          </a:p>
          <a:p>
            <a:pPr>
              <a:spcBef>
                <a:spcPct val="50000"/>
              </a:spcBef>
            </a:pPr>
            <a:r>
              <a:rPr lang="el-GR" altLang="el-GR" sz="2000">
                <a:latin typeface="Century Gothic" pitchFamily="34" charset="0"/>
              </a:rPr>
              <a:t>Ένας ή περισσότεροι</a:t>
            </a:r>
          </a:p>
          <a:p>
            <a:pPr>
              <a:spcBef>
                <a:spcPct val="50000"/>
              </a:spcBef>
            </a:pPr>
            <a:r>
              <a:rPr lang="el-GR" altLang="el-GR" sz="2000">
                <a:latin typeface="Century Gothic" pitchFamily="34" charset="0"/>
              </a:rPr>
              <a:t>Ξενιστές και διαβιβαστές</a:t>
            </a:r>
          </a:p>
          <a:p>
            <a:pPr>
              <a:spcBef>
                <a:spcPct val="50000"/>
              </a:spcBef>
            </a:pPr>
            <a:r>
              <a:rPr lang="el-GR" altLang="el-GR" sz="2000">
                <a:latin typeface="Century Gothic" pitchFamily="34" charset="0"/>
              </a:rPr>
              <a:t>Ασθενείς και φορείς</a:t>
            </a:r>
          </a:p>
          <a:p>
            <a:pPr>
              <a:spcBef>
                <a:spcPct val="50000"/>
              </a:spcBef>
            </a:pPr>
            <a:r>
              <a:rPr lang="el-GR" altLang="el-GR" sz="2000">
                <a:latin typeface="Century Gothic" pitchFamily="34" charset="0"/>
              </a:rPr>
              <a:t>Η δυναμική της έκθεσης σε έναν λοιμογόνο παράγοντα και το νοσολογικό φάσμα στα λοιμώδη νοσήματα – οι χρονικές φάσεις μιας λοίμωξης</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TotalTime>
  <Words>1562</Words>
  <Application>Microsoft Office PowerPoint</Application>
  <PresentationFormat>Προβολή στην οθόνη (4:3)</PresentationFormat>
  <Paragraphs>269</Paragraphs>
  <Slides>78</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Δικαιοσύνη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Δείκτες προσβολής</vt:lpstr>
      <vt:lpstr>Διαφάνεια 41</vt:lpstr>
      <vt:lpstr>Διαφάνεια 42</vt:lpstr>
      <vt:lpstr>Αντιστοιχία δεικτών προσβολής</vt:lpstr>
      <vt:lpstr>Επιδημίες μολυσματικών λοιμωδών νοσημάτων</vt:lpstr>
      <vt:lpstr>Διαφάνεια 45</vt:lpstr>
      <vt:lpstr>Διαφάνεια 46</vt:lpstr>
      <vt:lpstr>Διαφάνεια 47</vt:lpstr>
      <vt:lpstr>Διαφάνεια 48</vt:lpstr>
      <vt:lpstr>Διαφάνεια 49</vt:lpstr>
      <vt:lpstr>Διαφάνεια 50</vt:lpstr>
      <vt:lpstr>Διαφάνεια 51</vt:lpstr>
      <vt:lpstr>Επιπολασμός </vt:lpstr>
      <vt:lpstr>Διαφάνεια 53</vt:lpstr>
      <vt:lpstr>Επίπτωση </vt:lpstr>
      <vt:lpstr>Διαφάνεια 55</vt:lpstr>
      <vt:lpstr>Διαφάνεια 56</vt:lpstr>
      <vt:lpstr>Διαφάνεια 57</vt:lpstr>
      <vt:lpstr>«Άτομα-έτη» ή «άτομα –μήνες» </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Panos</dc:creator>
  <cp:lastModifiedBy>Panos Andriopoulos</cp:lastModifiedBy>
  <cp:revision>5</cp:revision>
  <dcterms:created xsi:type="dcterms:W3CDTF">2017-11-13T17:41:25Z</dcterms:created>
  <dcterms:modified xsi:type="dcterms:W3CDTF">2017-11-13T21:54:06Z</dcterms:modified>
</cp:coreProperties>
</file>