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91" r:id="rId31"/>
    <p:sldId id="292" r:id="rId32"/>
    <p:sldId id="313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  <p:sldId id="315" r:id="rId55"/>
    <p:sldId id="316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424E-9902-47D1-B61B-B26445E37926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CA81-A9C3-4309-A5D6-1A8BB1A53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1EC01E-7F00-4824-B631-50ABD47213AE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734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867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65662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8999"/>
            <a:ext cx="6572296" cy="28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428604"/>
            <a:ext cx="491156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0116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04788"/>
            <a:ext cx="81629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90688"/>
            <a:ext cx="8191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4572032" cy="46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243138"/>
            <a:ext cx="8201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5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981200"/>
            <a:ext cx="7943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390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Θεραπεία:  </a:t>
            </a:r>
          </a:p>
          <a:p>
            <a:r>
              <a:rPr lang="el-GR" altLang="el-GR">
                <a:latin typeface="Book Antiqua" pitchFamily="18" charset="0"/>
              </a:rPr>
              <a:t>Ι. η υποστροφή ή αναστολή μιας νοσηρής διαδικασίας</a:t>
            </a:r>
          </a:p>
          <a:p>
            <a:r>
              <a:rPr lang="el-GR" altLang="el-GR">
                <a:latin typeface="Book Antiqua" pitchFamily="18" charset="0"/>
              </a:rPr>
              <a:t>ΙΙ. Η εξάλειψη ή άμβλυνση των δυσάρεστων συμπτωμάτων του νοσήματος</a:t>
            </a:r>
          </a:p>
          <a:p>
            <a:r>
              <a:rPr lang="el-GR" altLang="el-GR">
                <a:latin typeface="Book Antiqua" pitchFamily="18" charset="0"/>
              </a:rPr>
              <a:t>Μέτρα :</a:t>
            </a:r>
          </a:p>
          <a:p>
            <a:r>
              <a:rPr lang="el-GR" altLang="el-GR">
                <a:latin typeface="Book Antiqua" pitchFamily="18" charset="0"/>
              </a:rPr>
              <a:t>Φαρμακευτικά, χειρουργικά, υποστηρικτικά</a:t>
            </a:r>
          </a:p>
          <a:p>
            <a:r>
              <a:rPr lang="el-GR" altLang="el-GR">
                <a:latin typeface="Book Antiqua" pitchFamily="18" charset="0"/>
              </a:rPr>
              <a:t>Συμπωματικά και αιτιολογικά</a:t>
            </a:r>
          </a:p>
          <a:p>
            <a:endParaRPr lang="el-GR" altLang="el-GR">
              <a:latin typeface="Book Antiqua" pitchFamily="18" charset="0"/>
            </a:endParaRPr>
          </a:p>
          <a:p>
            <a:r>
              <a:rPr lang="el-GR" altLang="el-GR">
                <a:latin typeface="Book Antiqua" pitchFamily="18" charset="0"/>
              </a:rPr>
              <a:t>Πως υπεισέρχονται τα θεραπευτικά μέτρα στην πρακτική;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952625"/>
            <a:ext cx="8258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71513"/>
            <a:ext cx="8382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762125"/>
            <a:ext cx="824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1724025"/>
            <a:ext cx="4219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562100"/>
            <a:ext cx="84677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1671638"/>
            <a:ext cx="4305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63" y="1728788"/>
            <a:ext cx="38766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47825"/>
            <a:ext cx="8077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0949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1395413"/>
            <a:ext cx="40195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1. έλεγχος αποτελεσματικότητας και ασφάλειας</a:t>
            </a:r>
          </a:p>
          <a:p>
            <a:r>
              <a:rPr lang="el-GR" altLang="el-GR">
                <a:latin typeface="Book Antiqua" pitchFamily="18" charset="0"/>
              </a:rPr>
              <a:t>2. κατανομή χρηματοδότησης</a:t>
            </a:r>
          </a:p>
          <a:p>
            <a:endParaRPr lang="el-GR" altLang="el-GR">
              <a:latin typeface="Book Antiqua" pitchFamily="18" charset="0"/>
            </a:endParaRPr>
          </a:p>
          <a:p>
            <a:r>
              <a:rPr lang="el-GR" altLang="el-GR">
                <a:latin typeface="Book Antiqua" pitchFamily="18" charset="0"/>
              </a:rPr>
              <a:t>Θεραπευτική αποτελεσματικότητα: ευνοϊκή επίδραση στην φυσική ιστορία και πρόγνωση ενός νοσήματος (ή της βαρύτητας των συμπτωμάτων του)</a:t>
            </a:r>
          </a:p>
          <a:p>
            <a:r>
              <a:rPr lang="el-GR" altLang="el-GR">
                <a:latin typeface="Book Antiqua" pitchFamily="18" charset="0"/>
              </a:rPr>
              <a:t>Συγκριτικό αποτέλεσμα</a:t>
            </a:r>
          </a:p>
          <a:p>
            <a:endParaRPr lang="el-GR" altLang="el-GR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057400"/>
            <a:ext cx="7991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962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785938"/>
            <a:ext cx="3867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2176463"/>
            <a:ext cx="4057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95450"/>
            <a:ext cx="3962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1690688"/>
            <a:ext cx="39243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1724025"/>
            <a:ext cx="42386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1724025"/>
            <a:ext cx="3924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452563"/>
            <a:ext cx="4162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Τρόποι αξιολόγησης της θεραπευτικής αποτελεσματικότητας:</a:t>
            </a:r>
          </a:p>
          <a:p>
            <a:r>
              <a:rPr lang="el-GR" altLang="el-GR">
                <a:latin typeface="Book Antiqua" pitchFamily="18" charset="0"/>
              </a:rPr>
              <a:t>1. Έρευνες απλής κλινικής παρακολούθησης χωρίς συγκριτικό δείγμα</a:t>
            </a:r>
          </a:p>
          <a:p>
            <a:r>
              <a:rPr lang="el-GR" altLang="el-GR">
                <a:latin typeface="Book Antiqua" pitchFamily="18" charset="0"/>
              </a:rPr>
              <a:t>2. Διαχρονικές πληθυσμιακές συγκρίσεις σε συνάρτηση με την εφαρμογή ενός νέου θεραπευτικού μέτρου</a:t>
            </a:r>
          </a:p>
          <a:p>
            <a:r>
              <a:rPr lang="el-GR" altLang="el-GR">
                <a:latin typeface="Book Antiqua" pitchFamily="18" charset="0"/>
              </a:rPr>
              <a:t>3. Συγκριτικές κλινικές έρευνες χωρίς τυχαιοποίηση</a:t>
            </a:r>
          </a:p>
          <a:p>
            <a:r>
              <a:rPr lang="el-GR" altLang="el-GR">
                <a:latin typeface="Book Antiqua" pitchFamily="18" charset="0"/>
              </a:rPr>
              <a:t>4. Τυχαιοποιημένες, ελεγχόμενες κλινικές έρευνες</a:t>
            </a:r>
          </a:p>
          <a:p>
            <a:endParaRPr lang="el-GR" altLang="el-GR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624013"/>
            <a:ext cx="40290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933575"/>
            <a:ext cx="8277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928670"/>
            <a:ext cx="61254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404938"/>
            <a:ext cx="8334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14463"/>
            <a:ext cx="8001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4067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714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71876"/>
            <a:ext cx="3838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714884"/>
            <a:ext cx="3657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4610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95250"/>
            <a:ext cx="8096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752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75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648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7433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Τυχαιοποιημένες έρευνες:</a:t>
            </a:r>
          </a:p>
          <a:p>
            <a:r>
              <a:rPr lang="el-GR" altLang="el-GR">
                <a:latin typeface="Book Antiqua" pitchFamily="18" charset="0"/>
              </a:rPr>
              <a:t>1. Να μην εκτίθεται οποιοσδήποτε ασθενής σε κίνδυνο θανάτου ή σοβαρής και μόνιμη βλάβης εξ αιτίας της έρευνας</a:t>
            </a:r>
          </a:p>
          <a:p>
            <a:r>
              <a:rPr lang="el-GR" altLang="el-GR">
                <a:latin typeface="Book Antiqua" pitchFamily="18" charset="0"/>
              </a:rPr>
              <a:t>2. Εκούσια και συνειδητή συμμόρφωση των ασθενών με το πρωτόκολλο</a:t>
            </a:r>
          </a:p>
          <a:p>
            <a:r>
              <a:rPr lang="el-GR" altLang="el-GR">
                <a:latin typeface="Book Antiqua" pitchFamily="18" charset="0"/>
              </a:rPr>
              <a:t>3. Άμεση και αποτελεσματική αντιμετώπιση κάθε προβλήματος που μπορεί να δημιουργηθεί κατά την έρευνα</a:t>
            </a:r>
          </a:p>
          <a:p>
            <a:endParaRPr lang="el-GR" altLang="el-GR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728663"/>
            <a:ext cx="4048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00138"/>
            <a:ext cx="8353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809750"/>
            <a:ext cx="7962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523875"/>
            <a:ext cx="84486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28638"/>
            <a:ext cx="39624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451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Οργάνωση μιας έρευνας:</a:t>
            </a:r>
          </a:p>
          <a:p>
            <a:r>
              <a:rPr lang="el-GR" altLang="el-GR">
                <a:latin typeface="Book Antiqua" pitchFamily="18" charset="0"/>
              </a:rPr>
              <a:t>1. Καθορισμός της θεραπείας</a:t>
            </a:r>
          </a:p>
          <a:p>
            <a:r>
              <a:rPr lang="el-GR" altLang="el-GR">
                <a:latin typeface="Book Antiqua" pitchFamily="18" charset="0"/>
              </a:rPr>
              <a:t>2. Επιλογή ασθενών</a:t>
            </a:r>
          </a:p>
          <a:p>
            <a:r>
              <a:rPr lang="el-GR" altLang="el-GR">
                <a:latin typeface="Book Antiqua" pitchFamily="18" charset="0"/>
              </a:rPr>
              <a:t>3. Παρατηρήσεις (εγκυρότητα, επαναληπτότητα)</a:t>
            </a:r>
          </a:p>
          <a:p>
            <a:r>
              <a:rPr lang="el-GR" altLang="el-GR">
                <a:latin typeface="Book Antiqua" pitchFamily="18" charset="0"/>
              </a:rPr>
              <a:t>4. Κατανομή ασθενών</a:t>
            </a:r>
          </a:p>
          <a:p>
            <a:r>
              <a:rPr lang="el-GR" altLang="el-GR">
                <a:latin typeface="Book Antiqua" pitchFamily="18" charset="0"/>
              </a:rPr>
              <a:t>5. Συγκριτικό δείγμα</a:t>
            </a:r>
          </a:p>
          <a:p>
            <a:r>
              <a:rPr lang="el-GR" altLang="el-GR">
                <a:latin typeface="Book Antiqua" pitchFamily="18" charset="0"/>
              </a:rPr>
              <a:t>6. Αναγκαίος αριθμός ασθενών:</a:t>
            </a:r>
          </a:p>
          <a:p>
            <a:r>
              <a:rPr lang="el-GR" altLang="el-GR">
                <a:latin typeface="Book Antiqua" pitchFamily="18" charset="0"/>
              </a:rPr>
              <a:t>	βαθμός στατιστικής σημαντικότητας</a:t>
            </a:r>
          </a:p>
          <a:p>
            <a:r>
              <a:rPr lang="el-GR" altLang="el-GR">
                <a:latin typeface="Book Antiqua" pitchFamily="18" charset="0"/>
              </a:rPr>
              <a:t>	βαθμός επιδιωκόμενης βεβαιότητας</a:t>
            </a:r>
          </a:p>
          <a:p>
            <a:r>
              <a:rPr lang="el-GR" altLang="el-GR">
                <a:latin typeface="Book Antiqua" pitchFamily="18" charset="0"/>
              </a:rPr>
              <a:t>	αποτελεσματικότητα συγκριτικού μέτρου κ.α.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Οργάνωση μιας έρευνας:</a:t>
            </a:r>
          </a:p>
          <a:p>
            <a:r>
              <a:rPr lang="el-GR" altLang="el-GR">
                <a:latin typeface="Book Antiqua" pitchFamily="18" charset="0"/>
              </a:rPr>
              <a:t>7. Εξουδετέρωση υποκειμενικών παραγόντων – τυφλός έλεγχος</a:t>
            </a:r>
          </a:p>
          <a:p>
            <a:r>
              <a:rPr lang="el-GR" altLang="el-GR">
                <a:latin typeface="Book Antiqua" pitchFamily="18" charset="0"/>
              </a:rPr>
              <a:t>8. Παρακολούθηση ασθενών</a:t>
            </a:r>
          </a:p>
          <a:p>
            <a:r>
              <a:rPr lang="el-GR" altLang="el-GR">
                <a:latin typeface="Book Antiqua" pitchFamily="18" charset="0"/>
              </a:rPr>
              <a:t>9. Θεραπευτικό αποτέλεσμα</a:t>
            </a:r>
          </a:p>
          <a:p>
            <a:endParaRPr lang="el-GR" altLang="el-GR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993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altLang="el-GR">
                <a:latin typeface="Book Antiqua" pitchFamily="18" charset="0"/>
              </a:rPr>
              <a:t>Αξιολόγηση θεραπευτικών μέτρων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78486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>
                <a:latin typeface="Book Antiqua" pitchFamily="18" charset="0"/>
              </a:rPr>
              <a:t>Προβλήματα: </a:t>
            </a:r>
          </a:p>
          <a:p>
            <a:r>
              <a:rPr lang="el-GR" altLang="el-GR">
                <a:latin typeface="Book Antiqua" pitchFamily="18" charset="0"/>
              </a:rPr>
              <a:t>1. Τα αρνητικά αποτελέσματα σπάνια δημοσιεύονται</a:t>
            </a:r>
          </a:p>
          <a:p>
            <a:r>
              <a:rPr lang="el-GR" altLang="el-GR">
                <a:latin typeface="Book Antiqua" pitchFamily="18" charset="0"/>
              </a:rPr>
              <a:t>2. Η αποτελεσματικότητα στην κλινική πράξη απέχει από το πείραμα</a:t>
            </a:r>
          </a:p>
          <a:p>
            <a:r>
              <a:rPr lang="el-GR" altLang="el-GR">
                <a:latin typeface="Book Antiqua" pitchFamily="18" charset="0"/>
              </a:rPr>
              <a:t>3. Η «παρερμηνεία» των αποτελεσμάτων είναι πάντοτε ενδεχόμενο </a:t>
            </a:r>
          </a:p>
          <a:p>
            <a:r>
              <a:rPr lang="el-GR" altLang="el-GR">
                <a:latin typeface="Book Antiqua" pitchFamily="18" charset="0"/>
              </a:rPr>
              <a:t>4. Η ασφάλεια των μέτρων δεν μπορεί πάντοτε να εξασφαλισθεί εκ των προτέρων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790700"/>
            <a:ext cx="3943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</TotalTime>
  <Words>284</Words>
  <Application>Microsoft Office PowerPoint</Application>
  <PresentationFormat>Προβολή στην οθόνη (4:3)</PresentationFormat>
  <Paragraphs>48</Paragraphs>
  <Slides>55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Panos</dc:creator>
  <cp:lastModifiedBy>Panos Andriopoulos</cp:lastModifiedBy>
  <cp:revision>10</cp:revision>
  <dcterms:created xsi:type="dcterms:W3CDTF">2017-11-13T17:41:25Z</dcterms:created>
  <dcterms:modified xsi:type="dcterms:W3CDTF">2020-11-04T15:44:05Z</dcterms:modified>
</cp:coreProperties>
</file>