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sldIdLst>
    <p:sldId id="435" r:id="rId2"/>
    <p:sldId id="436" r:id="rId3"/>
    <p:sldId id="437" r:id="rId4"/>
    <p:sldId id="438" r:id="rId5"/>
    <p:sldId id="439" r:id="rId6"/>
    <p:sldId id="440" r:id="rId7"/>
    <p:sldId id="441" r:id="rId8"/>
    <p:sldId id="455" r:id="rId9"/>
    <p:sldId id="456" r:id="rId10"/>
    <p:sldId id="457" r:id="rId11"/>
    <p:sldId id="458" r:id="rId12"/>
    <p:sldId id="459" r:id="rId13"/>
    <p:sldId id="460" r:id="rId14"/>
    <p:sldId id="461" r:id="rId15"/>
    <p:sldId id="462" r:id="rId16"/>
    <p:sldId id="463" r:id="rId17"/>
    <p:sldId id="464" r:id="rId18"/>
    <p:sldId id="465" r:id="rId19"/>
    <p:sldId id="466" r:id="rId20"/>
    <p:sldId id="469" r:id="rId21"/>
    <p:sldId id="468" r:id="rId22"/>
    <p:sldId id="467" r:id="rId23"/>
    <p:sldId id="470" r:id="rId24"/>
    <p:sldId id="471" r:id="rId25"/>
    <p:sldId id="472" r:id="rId26"/>
    <p:sldId id="473" r:id="rId27"/>
    <p:sldId id="474" r:id="rId28"/>
    <p:sldId id="475" r:id="rId29"/>
    <p:sldId id="476" r:id="rId30"/>
    <p:sldId id="477" r:id="rId31"/>
    <p:sldId id="478" r:id="rId32"/>
    <p:sldId id="479" r:id="rId33"/>
    <p:sldId id="480" r:id="rId34"/>
    <p:sldId id="481" r:id="rId35"/>
    <p:sldId id="482" r:id="rId3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22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noProof="0" smtClean="0"/>
              <a:t>Δεύτερου επιπέδου</a:t>
            </a:r>
          </a:p>
          <a:p>
            <a:pPr lvl="2"/>
            <a:r>
              <a:rPr lang="el-GR" altLang="el-GR" noProof="0" smtClean="0"/>
              <a:t>Τρίτου επιπέδου</a:t>
            </a:r>
          </a:p>
          <a:p>
            <a:pPr lvl="3"/>
            <a:r>
              <a:rPr lang="el-GR" altLang="el-GR" noProof="0" smtClean="0"/>
              <a:t>Τέταρτου επιπέδου</a:t>
            </a:r>
          </a:p>
          <a:p>
            <a:pPr lvl="4"/>
            <a:r>
              <a:rPr lang="el-GR" altLang="el-GR" noProof="0" smtClean="0"/>
              <a:t>Πέμπτου επιπέδου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08448270-1643-44EF-9B21-A52B18B9EE9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l-GR" altLang="el-GR" noProof="0" smtClean="0"/>
              <a:t>Κάντε κλικ για επεξεργασία του τίτλου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l-GR" altLang="el-GR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BC72D0B-9A28-45B4-A1D9-462602B5E9F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BB096-2AA9-4219-9FC3-D25535C08C1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D36BD-EF89-40A6-B4AB-497863A8A20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7A803-BE04-4DCB-92B5-890850E9DCF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4102E-2FF0-4F6D-A660-68EE19D21D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11987-DC2D-4289-A8F9-9F222D5F232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48642-A5EF-4B5B-A476-2B25219EDEF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5C8B2-0FE0-49FA-A52B-FF67BED4851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9E94E-597D-4502-BA75-1E4190E92E4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2049B-FE11-42BB-B5E3-BBE636719C6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0B235-D1AB-46EF-A63A-7930884043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193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94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95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96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97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98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99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00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01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02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03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04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05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05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05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5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6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6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6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6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6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6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6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6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6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6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7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7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7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7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7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7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7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7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7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7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8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8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8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8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8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8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8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8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8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8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9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9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9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9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9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9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9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9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9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09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0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0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0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0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0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0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0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0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0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0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1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1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1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1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1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1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1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1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1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1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2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2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2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2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2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2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2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2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2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2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3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3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3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3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3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3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3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3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3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3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4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4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4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4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4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4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4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4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4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4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5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5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5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5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5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5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5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5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5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5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6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6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6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6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6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6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6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6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6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6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7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7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7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7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7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7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7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7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7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7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8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8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8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8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8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8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8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8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8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entury Gothic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 smtClean="0"/>
              </a:p>
            </p:txBody>
          </p:sp>
          <p:sp>
            <p:nvSpPr>
              <p:cNvPr id="218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9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D8DBFABD-CF49-424F-B2B6-6AAD25A1085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zoom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755650" y="476250"/>
            <a:ext cx="7666038" cy="1470025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1800" smtClean="0">
                <a:solidFill>
                  <a:schemeClr val="tx1"/>
                </a:solidFill>
                <a:latin typeface="Book Antiqua" pitchFamily="18" charset="0"/>
              </a:rPr>
              <a:t>Επιδημιολογία και πρόγνωση</a:t>
            </a:r>
          </a:p>
        </p:txBody>
      </p:sp>
      <p:graphicFrame>
        <p:nvGraphicFramePr>
          <p:cNvPr id="1026" name="Diagram 3"/>
          <p:cNvGraphicFramePr>
            <a:graphicFrameLocks/>
          </p:cNvGraphicFramePr>
          <p:nvPr>
            <p:ph idx="4294967295"/>
          </p:nvPr>
        </p:nvGraphicFramePr>
        <p:xfrm>
          <a:off x="1476375" y="1700213"/>
          <a:ext cx="5799138" cy="442277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611188" y="5589588"/>
            <a:ext cx="7056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l-GR" altLang="el-GR" sz="1800">
                <a:latin typeface="Book Antiqua" pitchFamily="18" charset="0"/>
              </a:rPr>
              <a:t>Η </a:t>
            </a:r>
            <a:r>
              <a:rPr lang="el-GR" altLang="el-GR" sz="1800" u="sng">
                <a:latin typeface="Book Antiqua" pitchFamily="18" charset="0"/>
              </a:rPr>
              <a:t>φυσική πορεία</a:t>
            </a:r>
            <a:r>
              <a:rPr lang="el-GR" altLang="el-GR" sz="1800">
                <a:latin typeface="Book Antiqua" pitchFamily="18" charset="0"/>
              </a:rPr>
              <a:t> καθορίζει την </a:t>
            </a:r>
            <a:r>
              <a:rPr lang="el-GR" altLang="el-GR" sz="1800" u="sng">
                <a:latin typeface="Book Antiqua" pitchFamily="18" charset="0"/>
              </a:rPr>
              <a:t>πρόγνωση</a:t>
            </a:r>
            <a:r>
              <a:rPr lang="el-GR" altLang="el-GR" sz="1800">
                <a:latin typeface="Book Antiqua" pitchFamily="18" charset="0"/>
              </a:rPr>
              <a:t> και η βελτίωση της πρόγνωσης είναι κριτήριο χρησιμότητας μιας </a:t>
            </a:r>
            <a:r>
              <a:rPr lang="el-GR" altLang="el-GR" sz="1800" u="sng">
                <a:latin typeface="Book Antiqua" pitchFamily="18" charset="0"/>
              </a:rPr>
              <a:t>θεραπείας</a:t>
            </a:r>
          </a:p>
        </p:txBody>
      </p:sp>
    </p:spTree>
  </p:cSld>
  <p:clrMapOvr>
    <a:masterClrMapping/>
  </p:clrMapOvr>
  <p:transition spd="med"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0388" y="947738"/>
            <a:ext cx="2943225" cy="496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1633538"/>
            <a:ext cx="2819400" cy="3590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0788" y="981075"/>
            <a:ext cx="6159500" cy="449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84313"/>
            <a:ext cx="7100887" cy="2522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25538"/>
            <a:ext cx="7942263" cy="2598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981075"/>
            <a:ext cx="6986587" cy="309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25538"/>
            <a:ext cx="7666037" cy="3157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062038"/>
            <a:ext cx="7496175" cy="3087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012825"/>
            <a:ext cx="6665912" cy="284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268413"/>
            <a:ext cx="5881687" cy="3673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827088" y="549275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el-GR" altLang="el-GR" sz="2000" smtClean="0">
                <a:solidFill>
                  <a:schemeClr val="tx1"/>
                </a:solidFill>
                <a:effectLst/>
                <a:latin typeface="Book Antiqua" pitchFamily="18" charset="0"/>
              </a:rPr>
              <a:t>Επιδημιολογία και πρόγνωση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900113" y="2636838"/>
            <a:ext cx="7559675" cy="3455987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2000" smtClean="0">
                <a:effectLst/>
                <a:latin typeface="Book Antiqua" pitchFamily="18" charset="0"/>
              </a:rPr>
              <a:t>Για </a:t>
            </a:r>
            <a:r>
              <a:rPr lang="el-GR" altLang="el-GR" sz="2000" b="1" u="sng" smtClean="0">
                <a:effectLst/>
                <a:latin typeface="Book Antiqua" pitchFamily="18" charset="0"/>
              </a:rPr>
              <a:t>συχνά νοσήματα</a:t>
            </a:r>
            <a:r>
              <a:rPr lang="el-GR" altLang="el-GR" sz="2000" smtClean="0">
                <a:effectLst/>
                <a:latin typeface="Book Antiqua" pitchFamily="18" charset="0"/>
              </a:rPr>
              <a:t>, με μικρή μεταβλητότητα στην κλινική εικόνα-πορεία, η εκτίμηση της πρόγνωσης είναι εύκολη.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2000" smtClean="0">
              <a:effectLst/>
              <a:latin typeface="Book Antiqu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2000" smtClean="0">
                <a:effectLst/>
                <a:latin typeface="Book Antiqua" pitchFamily="18" charset="0"/>
              </a:rPr>
              <a:t>Για </a:t>
            </a:r>
            <a:r>
              <a:rPr lang="el-GR" altLang="el-GR" sz="2000" b="1" u="sng" smtClean="0">
                <a:effectLst/>
                <a:latin typeface="Book Antiqua" pitchFamily="18" charset="0"/>
              </a:rPr>
              <a:t>σπάνια νοσήματα</a:t>
            </a:r>
            <a:r>
              <a:rPr lang="el-GR" altLang="el-GR" sz="2000" smtClean="0">
                <a:effectLst/>
                <a:latin typeface="Book Antiqua" pitchFamily="18" charset="0"/>
              </a:rPr>
              <a:t>, με μεγάλη μεταβλητότητα στην κλινική εικόνα-πορεία, η εκτίμηση της πρόγνωσης είναι δύσκολη. Απαιτείται συλλογική εμπειρία πολλών γιατρών.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2000" smtClean="0">
              <a:effectLst/>
              <a:latin typeface="Book Antiqu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2000" smtClean="0">
                <a:effectLst/>
                <a:latin typeface="Book Antiqua" pitchFamily="18" charset="0"/>
              </a:rPr>
              <a:t>Σε νόσους με υποκλινικές περιπτώσεις υπάρχει υπερεκτίμηση της σοβαρότητας της πρόγνωσης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2000" smtClean="0">
              <a:effectLst/>
              <a:latin typeface="Book Antiqu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2000" smtClean="0"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249363"/>
            <a:ext cx="5513387" cy="426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08050"/>
            <a:ext cx="7927975" cy="280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25538"/>
            <a:ext cx="7015162" cy="345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1800" y="977900"/>
            <a:ext cx="5238750" cy="446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268413"/>
            <a:ext cx="7675562" cy="3168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08050"/>
            <a:ext cx="7726363" cy="3529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836613"/>
            <a:ext cx="4608513" cy="4649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49275"/>
            <a:ext cx="3409950" cy="337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300" y="2349500"/>
            <a:ext cx="4000500" cy="3524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81075"/>
            <a:ext cx="7831137" cy="403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20713"/>
            <a:ext cx="7685087" cy="403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684213" y="836613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el-GR" altLang="el-GR" sz="1800" smtClean="0">
                <a:solidFill>
                  <a:schemeClr val="tx1"/>
                </a:solidFill>
                <a:effectLst/>
                <a:latin typeface="Book Antiqua" pitchFamily="18" charset="0"/>
              </a:rPr>
              <a:t>Επιδημιολογία και πρόγνωση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827088" y="2420938"/>
            <a:ext cx="7704137" cy="3716337"/>
          </a:xfrm>
          <a:noFill/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el-GR" altLang="el-GR" sz="1800" smtClean="0">
                <a:effectLst/>
                <a:latin typeface="Book Antiqua" pitchFamily="18" charset="0"/>
              </a:rPr>
              <a:t>Σε </a:t>
            </a:r>
            <a:r>
              <a:rPr lang="el-GR" altLang="el-GR" sz="1800" u="sng" smtClean="0">
                <a:effectLst/>
                <a:latin typeface="Book Antiqua" pitchFamily="18" charset="0"/>
              </a:rPr>
              <a:t>δυνητικά θανατηφόρα νοσήματα με σύντομη χρονική διάρκεια</a:t>
            </a:r>
            <a:r>
              <a:rPr lang="el-GR" altLang="el-GR" sz="1800" smtClean="0">
                <a:effectLst/>
                <a:latin typeface="Book Antiqua" pitchFamily="18" charset="0"/>
              </a:rPr>
              <a:t> ,η πρόγνωση μπορεί να εκτιμηθεί με βάση το δείκτη θνητότητας.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el-GR" altLang="el-GR" sz="1800" smtClean="0">
                <a:effectLst/>
                <a:latin typeface="Book Antiqua" pitchFamily="18" charset="0"/>
              </a:rPr>
              <a:t>Σε </a:t>
            </a:r>
            <a:r>
              <a:rPr lang="el-GR" altLang="el-GR" sz="1800" u="sng" smtClean="0">
                <a:effectLst/>
                <a:latin typeface="Book Antiqua" pitchFamily="18" charset="0"/>
              </a:rPr>
              <a:t>μη θανατηφόρα νοσήματα</a:t>
            </a:r>
            <a:r>
              <a:rPr lang="el-GR" altLang="el-GR" sz="1800" smtClean="0">
                <a:effectLst/>
                <a:latin typeface="Book Antiqua" pitchFamily="18" charset="0"/>
              </a:rPr>
              <a:t> με μικρή χρονική διάρκεια ,η πρόγνωση μπορεί να εκτιμηθεί με δείκτες που εκφράζουν τη συχνότητα εμφάνισης των επιπλοκών ή με δείκτες που εκφράζουν τη συχνότητα ανάρρωσης.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el-GR" altLang="el-GR" sz="1800" smtClean="0">
                <a:effectLst/>
                <a:latin typeface="Book Antiqua" pitchFamily="18" charset="0"/>
              </a:rPr>
              <a:t>Σε </a:t>
            </a:r>
            <a:r>
              <a:rPr lang="el-GR" altLang="el-GR" sz="1800" u="sng" smtClean="0">
                <a:effectLst/>
                <a:latin typeface="Book Antiqua" pitchFamily="18" charset="0"/>
              </a:rPr>
              <a:t>δυνητικά θανατηφόρα νοσήματα με μεγάλη χρονική διάρκεια </a:t>
            </a:r>
            <a:r>
              <a:rPr lang="el-GR" altLang="el-GR" sz="1800" smtClean="0">
                <a:effectLst/>
                <a:latin typeface="Book Antiqua" pitchFamily="18" charset="0"/>
              </a:rPr>
              <a:t>,η πρόγνωση μπορεί να εκτιμηθεί με το ποσοστό </a:t>
            </a:r>
            <a:r>
              <a:rPr lang="en-US" altLang="el-GR" sz="1800" smtClean="0">
                <a:effectLst/>
                <a:latin typeface="Book Antiqua" pitchFamily="18" charset="0"/>
              </a:rPr>
              <a:t>n-</a:t>
            </a:r>
            <a:r>
              <a:rPr lang="el-GR" altLang="el-GR" sz="1800" smtClean="0">
                <a:effectLst/>
                <a:latin typeface="Book Antiqua" pitchFamily="18" charset="0"/>
              </a:rPr>
              <a:t>ετούς επιβίωσης, όπου </a:t>
            </a:r>
            <a:r>
              <a:rPr lang="en-US" altLang="el-GR" sz="1800" smtClean="0">
                <a:effectLst/>
                <a:latin typeface="Book Antiqua" pitchFamily="18" charset="0"/>
              </a:rPr>
              <a:t>n</a:t>
            </a:r>
            <a:r>
              <a:rPr lang="el-GR" altLang="el-GR" sz="1800" smtClean="0">
                <a:effectLst/>
                <a:latin typeface="Book Antiqua" pitchFamily="18" charset="0"/>
              </a:rPr>
              <a:t> ο αριθμός των ετών. 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1800" smtClean="0">
              <a:effectLst/>
              <a:latin typeface="Book Antiqua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1800" smtClean="0"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0850" y="1052513"/>
            <a:ext cx="3162300" cy="475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850" y="995363"/>
            <a:ext cx="6210300" cy="4867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475" y="1014413"/>
            <a:ext cx="6115050" cy="482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92150"/>
            <a:ext cx="7996237" cy="4321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620713"/>
            <a:ext cx="4968875" cy="550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196975"/>
            <a:ext cx="5951537" cy="3960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179388" y="981075"/>
            <a:ext cx="7772400" cy="290513"/>
          </a:xfrm>
          <a:noFill/>
        </p:spPr>
        <p:txBody>
          <a:bodyPr/>
          <a:lstStyle/>
          <a:p>
            <a:pPr eaLnBrk="1" hangingPunct="1"/>
            <a:r>
              <a:rPr lang="el-GR" altLang="el-GR" sz="1800" smtClean="0">
                <a:solidFill>
                  <a:schemeClr val="tx1"/>
                </a:solidFill>
                <a:effectLst/>
                <a:latin typeface="Book Antiqua" pitchFamily="18" charset="0"/>
              </a:rPr>
              <a:t>Επιδημιολογία και πρόγνωση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323850" y="2781300"/>
            <a:ext cx="8208963" cy="3816350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1800" u="sng" smtClean="0">
                <a:effectLst/>
                <a:latin typeface="Book Antiqua" pitchFamily="18" charset="0"/>
              </a:rPr>
              <a:t>Ποσοστό </a:t>
            </a:r>
            <a:r>
              <a:rPr lang="en-US" altLang="el-GR" sz="1800" u="sng" smtClean="0">
                <a:effectLst/>
                <a:latin typeface="Book Antiqua" pitchFamily="18" charset="0"/>
              </a:rPr>
              <a:t>n-</a:t>
            </a:r>
            <a:r>
              <a:rPr lang="el-GR" altLang="el-GR" sz="1800" u="sng" smtClean="0">
                <a:effectLst/>
                <a:latin typeface="Book Antiqua" pitchFamily="18" charset="0"/>
              </a:rPr>
              <a:t>ετούς επιβίωσης</a:t>
            </a:r>
            <a:r>
              <a:rPr lang="el-GR" altLang="el-GR" sz="1800" smtClean="0">
                <a:effectLst/>
                <a:latin typeface="Book Antiqua" pitchFamily="18" charset="0"/>
              </a:rPr>
              <a:t>=                                                                                 *100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1800" smtClean="0">
              <a:effectLst/>
              <a:latin typeface="Book Antiqu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1800" smtClean="0">
              <a:effectLst/>
              <a:latin typeface="Book Antiqu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1800" smtClean="0">
                <a:effectLst/>
                <a:latin typeface="Book Antiqua" pitchFamily="18" charset="0"/>
              </a:rPr>
              <a:t>Κατά τη σύγκριση των ποσοστών επιβίωσης πρέπει να λαμβάνονται υπόψη</a:t>
            </a:r>
            <a:r>
              <a:rPr lang="en-US" altLang="el-GR" sz="1800" smtClean="0">
                <a:effectLst/>
                <a:latin typeface="Book Antiqua" pitchFamily="18" charset="0"/>
              </a:rPr>
              <a:t>:</a:t>
            </a:r>
          </a:p>
          <a:p>
            <a:pPr marL="457200" lvl="1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800" smtClean="0">
                <a:effectLst/>
                <a:latin typeface="Book Antiqua" pitchFamily="18" charset="0"/>
              </a:rPr>
              <a:t>H </a:t>
            </a:r>
            <a:r>
              <a:rPr lang="el-GR" altLang="el-GR" sz="1800" smtClean="0">
                <a:effectLst/>
                <a:latin typeface="Book Antiqua" pitchFamily="18" charset="0"/>
              </a:rPr>
              <a:t>κατανομή της νόσου κατά φύλο, ηλικία, στάδιο νόσου και ιστολογική εικόνα</a:t>
            </a:r>
          </a:p>
          <a:p>
            <a:pPr marL="457200" lvl="1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smtClean="0">
                <a:effectLst/>
                <a:latin typeface="Book Antiqua" pitchFamily="18" charset="0"/>
              </a:rPr>
              <a:t>Το συμβατικό χρονικό σημείο από όπου αρχίζει η μέτρηση της επιβίωσης.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1800" smtClean="0">
                <a:effectLst/>
                <a:latin typeface="Book Antiqua" pitchFamily="18" charset="0"/>
              </a:rPr>
              <a:t>Ο υπολογισμός του ποσοστού </a:t>
            </a:r>
            <a:r>
              <a:rPr lang="en-US" altLang="el-GR" sz="1800" smtClean="0">
                <a:effectLst/>
                <a:latin typeface="Book Antiqua" pitchFamily="18" charset="0"/>
              </a:rPr>
              <a:t>n-</a:t>
            </a:r>
            <a:r>
              <a:rPr lang="el-GR" altLang="el-GR" sz="1800" smtClean="0">
                <a:effectLst/>
                <a:latin typeface="Book Antiqua" pitchFamily="18" charset="0"/>
              </a:rPr>
              <a:t>ετούς επιβίωσης έχει μειονεκτήματα</a:t>
            </a:r>
            <a:r>
              <a:rPr lang="en-US" altLang="el-GR" sz="1800" smtClean="0">
                <a:effectLst/>
                <a:latin typeface="Book Antiqua" pitchFamily="18" charset="0"/>
              </a:rPr>
              <a:t>:</a:t>
            </a:r>
          </a:p>
          <a:p>
            <a:pPr marL="457200" lvl="1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smtClean="0">
                <a:effectLst/>
                <a:latin typeface="Book Antiqua" pitchFamily="18" charset="0"/>
              </a:rPr>
              <a:t>Δε κάνει διάκριση ανάμεσα σε πρώιμους και όψιμους θανάτους</a:t>
            </a:r>
          </a:p>
          <a:p>
            <a:pPr marL="457200" lvl="1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smtClean="0">
                <a:effectLst/>
                <a:latin typeface="Book Antiqua" pitchFamily="18" charset="0"/>
              </a:rPr>
              <a:t>Προϋποθέτει παρακολούθηση των ατόμων για </a:t>
            </a:r>
            <a:r>
              <a:rPr lang="en-US" altLang="el-GR" sz="1800" smtClean="0">
                <a:effectLst/>
                <a:latin typeface="Book Antiqua" pitchFamily="18" charset="0"/>
              </a:rPr>
              <a:t>n</a:t>
            </a:r>
            <a:r>
              <a:rPr lang="el-GR" altLang="el-GR" sz="1800" smtClean="0">
                <a:effectLst/>
                <a:latin typeface="Book Antiqua" pitchFamily="18" charset="0"/>
              </a:rPr>
              <a:t> έτη και όχι για λιγότερο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1800" smtClean="0">
                <a:effectLst/>
                <a:latin typeface="Book Antiqua" pitchFamily="18" charset="0"/>
              </a:rPr>
              <a:t>Τα πιο πάνω μειονεκτήματα εξουδετερώνονται με τους κλινικούς πίνακες επιβίωσης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3779838" y="2924175"/>
            <a:ext cx="367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708400" y="2205038"/>
            <a:ext cx="4092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l-GR" altLang="el-GR" sz="1800">
                <a:latin typeface="Book Antiqua" pitchFamily="18" charset="0"/>
              </a:rPr>
              <a:t>Αριθμός ασθενών που ζουν μετά </a:t>
            </a:r>
            <a:r>
              <a:rPr lang="en-US" altLang="el-GR" sz="1800">
                <a:latin typeface="Book Antiqua" pitchFamily="18" charset="0"/>
              </a:rPr>
              <a:t>n-</a:t>
            </a:r>
            <a:r>
              <a:rPr lang="el-GR" altLang="el-GR" sz="1800">
                <a:latin typeface="Book Antiqua" pitchFamily="18" charset="0"/>
              </a:rPr>
              <a:t>έτη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563938" y="3009900"/>
            <a:ext cx="3983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l-GR" altLang="el-GR" sz="1800">
                <a:latin typeface="Book Antiqua" pitchFamily="18" charset="0"/>
              </a:rPr>
              <a:t>Αριθμός ασθενών που διαγνώσθηκαν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468313" y="333375"/>
            <a:ext cx="8043862" cy="719138"/>
          </a:xfrm>
          <a:noFill/>
        </p:spPr>
        <p:txBody>
          <a:bodyPr/>
          <a:lstStyle/>
          <a:p>
            <a:pPr eaLnBrk="1" hangingPunct="1"/>
            <a:r>
              <a:rPr lang="el-GR" altLang="el-GR" sz="1800" smtClean="0">
                <a:solidFill>
                  <a:schemeClr val="tx1"/>
                </a:solidFill>
                <a:effectLst/>
                <a:latin typeface="Book Antiqua" pitchFamily="18" charset="0"/>
              </a:rPr>
              <a:t>Επιδημιολογία και πρόγνωση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684213" y="2060575"/>
            <a:ext cx="7848600" cy="4248150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1800" b="1" smtClean="0">
                <a:effectLst/>
                <a:latin typeface="Book Antiqua" pitchFamily="18" charset="0"/>
              </a:rPr>
              <a:t>Κλινικοί πίνακες επιβίωσης</a:t>
            </a:r>
            <a:r>
              <a:rPr lang="en-US" altLang="el-GR" sz="1800" smtClean="0">
                <a:effectLst/>
                <a:latin typeface="Book Antiqua" pitchFamily="18" charset="0"/>
              </a:rPr>
              <a:t>:</a:t>
            </a:r>
            <a:endParaRPr lang="el-GR" altLang="el-GR" sz="1800" smtClean="0">
              <a:effectLst/>
              <a:latin typeface="Book Antiqu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1800" smtClean="0">
                <a:effectLst/>
                <a:latin typeface="Book Antiqua" pitchFamily="18" charset="0"/>
              </a:rPr>
              <a:t>Αναγράφεται για κάθε έτος</a:t>
            </a:r>
            <a:r>
              <a:rPr lang="en-US" altLang="el-GR" sz="1800" smtClean="0">
                <a:effectLst/>
                <a:latin typeface="Book Antiqua" pitchFamily="18" charset="0"/>
              </a:rPr>
              <a:t>:</a:t>
            </a:r>
            <a:endParaRPr lang="el-GR" altLang="el-GR" sz="1800" smtClean="0">
              <a:effectLst/>
              <a:latin typeface="Book Antiqua" pitchFamily="18" charset="0"/>
            </a:endParaRPr>
          </a:p>
          <a:p>
            <a:pPr marL="457200" lvl="1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smtClean="0">
                <a:effectLst/>
                <a:latin typeface="Book Antiqua" pitchFamily="18" charset="0"/>
              </a:rPr>
              <a:t>Ο αριθμός των ασθενών που είναι ζωντανοί  και υπό παρατήρηση κατά την έναρξη του έτους.</a:t>
            </a:r>
          </a:p>
          <a:p>
            <a:pPr marL="457200" lvl="1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smtClean="0">
                <a:effectLst/>
                <a:latin typeface="Book Antiqua" pitchFamily="18" charset="0"/>
              </a:rPr>
              <a:t>Ο αριθμός των ασθενών που πέθαναν κατά τη διάρκεια αυτού του έτους</a:t>
            </a:r>
          </a:p>
          <a:p>
            <a:pPr marL="457200" lvl="1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smtClean="0">
                <a:effectLst/>
                <a:latin typeface="Book Antiqua" pitchFamily="18" charset="0"/>
              </a:rPr>
              <a:t>Ο αριθμός των ασθενών που έπαψαν να παρακολουθούνται κατά τη διάρκεια αυτού του έτους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1800" smtClean="0">
                <a:effectLst/>
                <a:latin typeface="Book Antiqua" pitchFamily="18" charset="0"/>
              </a:rPr>
              <a:t>Άρα οι κλινικοί πίνακες επιβίωσης :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1800" smtClean="0">
                <a:effectLst/>
                <a:latin typeface="Book Antiqua" pitchFamily="18" charset="0"/>
              </a:rPr>
              <a:t>Υπολογίζουν το ποσοστό n-ετούς επιβίωσης με αποτελεσματικό τρόπο ,χωρίς να χάνονται χρήσιμες πληροφορίες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1800" smtClean="0">
                <a:effectLst/>
                <a:latin typeface="Book Antiqua" pitchFamily="18" charset="0"/>
              </a:rPr>
              <a:t>Παρέχουν την επιβίωση στα ενδιάμεσα χρονικά διαστήματα και έτσι διευκολύνεται η χάραξη της καμπύλης επιβίωσης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1800" smtClean="0">
                <a:effectLst/>
                <a:latin typeface="Book Antiqua" pitchFamily="18" charset="0"/>
              </a:rPr>
              <a:t>Οι καμπύλες επιβίωσης εκφράζουν την προοδευτική μείωση του αριθμού μιας ομάδας ασθενών υπό την πίεση των δυνάμεων του θανάτου.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1800" smtClean="0">
              <a:effectLst/>
              <a:latin typeface="Book Antiqu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1800" smtClean="0">
              <a:effectLst/>
              <a:latin typeface="Book Antiqu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1800" smtClean="0">
              <a:effectLst/>
              <a:latin typeface="Book Antiqua" pitchFamily="18" charset="0"/>
            </a:endParaRPr>
          </a:p>
          <a:p>
            <a:pPr marL="457200" lvl="1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1800" smtClean="0"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101725"/>
            <a:ext cx="7421562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052513"/>
            <a:ext cx="729932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100138"/>
            <a:ext cx="3048000" cy="4657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239838"/>
            <a:ext cx="5343525" cy="406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theme/theme1.xml><?xml version="1.0" encoding="utf-8"?>
<a:theme xmlns:a="http://schemas.openxmlformats.org/drawingml/2006/main" name="Πυξίδα">
  <a:themeElements>
    <a:clrScheme name="Πυξίδα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Πυξίδα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l-GR" altLang="el-G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l-GR" altLang="el-G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Πυξίδα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υξίδα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υξίδα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υξίδα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υξίδα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υξίδα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υξίδα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υξίδα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υξίδα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369</Words>
  <Application>Microsoft Office PowerPoint</Application>
  <PresentationFormat>Προβολή στην οθόνη (4:3)</PresentationFormat>
  <Paragraphs>40</Paragraphs>
  <Slides>35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42" baseType="lpstr">
      <vt:lpstr>Century Gothic</vt:lpstr>
      <vt:lpstr>Arial</vt:lpstr>
      <vt:lpstr>Tahoma</vt:lpstr>
      <vt:lpstr>Wingdings</vt:lpstr>
      <vt:lpstr>Book Antiqua</vt:lpstr>
      <vt:lpstr>Times New Roman</vt:lpstr>
      <vt:lpstr>Πυξίδα</vt:lpstr>
      <vt:lpstr>Επιδημιολογία και πρόγνωση</vt:lpstr>
      <vt:lpstr>Επιδημιολογία και πρόγνωση</vt:lpstr>
      <vt:lpstr>Επιδημιολογία και πρόγνωση</vt:lpstr>
      <vt:lpstr>Επιδημιολογία και πρόγνωση</vt:lpstr>
      <vt:lpstr>Επιδημιολογία και πρόγνωση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Παναγιώτης Ανδριόπουλος</dc:creator>
  <cp:lastModifiedBy>Panos Andriopoulos</cp:lastModifiedBy>
  <cp:revision>53</cp:revision>
  <dcterms:created xsi:type="dcterms:W3CDTF">2009-03-15T20:33:34Z</dcterms:created>
  <dcterms:modified xsi:type="dcterms:W3CDTF">2020-11-04T15:23:42Z</dcterms:modified>
</cp:coreProperties>
</file>